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64"/>
  </p:notesMasterIdLst>
  <p:handoutMasterIdLst>
    <p:handoutMasterId r:id="rId65"/>
  </p:handoutMasterIdLst>
  <p:sldIdLst>
    <p:sldId id="256" r:id="rId2"/>
    <p:sldId id="257" r:id="rId3"/>
    <p:sldId id="258" r:id="rId4"/>
    <p:sldId id="319" r:id="rId5"/>
    <p:sldId id="374" r:id="rId6"/>
    <p:sldId id="321" r:id="rId7"/>
    <p:sldId id="260" r:id="rId8"/>
    <p:sldId id="322" r:id="rId9"/>
    <p:sldId id="259" r:id="rId10"/>
    <p:sldId id="400" r:id="rId11"/>
    <p:sldId id="398" r:id="rId12"/>
    <p:sldId id="401" r:id="rId13"/>
    <p:sldId id="402" r:id="rId14"/>
    <p:sldId id="403" r:id="rId15"/>
    <p:sldId id="404" r:id="rId16"/>
    <p:sldId id="405" r:id="rId17"/>
    <p:sldId id="406" r:id="rId18"/>
    <p:sldId id="407" r:id="rId19"/>
    <p:sldId id="408" r:id="rId20"/>
    <p:sldId id="409" r:id="rId21"/>
    <p:sldId id="410" r:id="rId22"/>
    <p:sldId id="411" r:id="rId23"/>
    <p:sldId id="412" r:id="rId24"/>
    <p:sldId id="413" r:id="rId25"/>
    <p:sldId id="414" r:id="rId26"/>
    <p:sldId id="415" r:id="rId27"/>
    <p:sldId id="416" r:id="rId28"/>
    <p:sldId id="417" r:id="rId29"/>
    <p:sldId id="418" r:id="rId30"/>
    <p:sldId id="325" r:id="rId31"/>
    <p:sldId id="326" r:id="rId32"/>
    <p:sldId id="328" r:id="rId33"/>
    <p:sldId id="378" r:id="rId34"/>
    <p:sldId id="329" r:id="rId35"/>
    <p:sldId id="331" r:id="rId36"/>
    <p:sldId id="332" r:id="rId37"/>
    <p:sldId id="334" r:id="rId38"/>
    <p:sldId id="335" r:id="rId39"/>
    <p:sldId id="338" r:id="rId40"/>
    <p:sldId id="342" r:id="rId41"/>
    <p:sldId id="345" r:id="rId42"/>
    <p:sldId id="349" r:id="rId43"/>
    <p:sldId id="354" r:id="rId44"/>
    <p:sldId id="380" r:id="rId45"/>
    <p:sldId id="381" r:id="rId46"/>
    <p:sldId id="382" r:id="rId47"/>
    <p:sldId id="383" r:id="rId48"/>
    <p:sldId id="384" r:id="rId49"/>
    <p:sldId id="385" r:id="rId50"/>
    <p:sldId id="386" r:id="rId51"/>
    <p:sldId id="419" r:id="rId52"/>
    <p:sldId id="387" r:id="rId53"/>
    <p:sldId id="388" r:id="rId54"/>
    <p:sldId id="399" r:id="rId55"/>
    <p:sldId id="389" r:id="rId56"/>
    <p:sldId id="396" r:id="rId57"/>
    <p:sldId id="397" r:id="rId58"/>
    <p:sldId id="391" r:id="rId59"/>
    <p:sldId id="393" r:id="rId60"/>
    <p:sldId id="392" r:id="rId61"/>
    <p:sldId id="394" r:id="rId62"/>
    <p:sldId id="395" r:id="rId63"/>
  </p:sldIdLst>
  <p:sldSz cx="12192000" cy="6858000"/>
  <p:notesSz cx="9236075" cy="6950075"/>
  <p:defaultTextStyle>
    <a:defPPr>
      <a:defRPr lang="en-US"/>
    </a:defPPr>
    <a:lvl1pPr algn="l" rtl="0" eaLnBrk="0" fontAlgn="base" hangingPunct="0">
      <a:spcBef>
        <a:spcPct val="0"/>
      </a:spcBef>
      <a:spcAft>
        <a:spcPct val="0"/>
      </a:spcAft>
      <a:defRPr kern="1200">
        <a:solidFill>
          <a:schemeClr val="tx1"/>
        </a:solidFill>
        <a:latin typeface="Calibri"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Calibri"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Calibri"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Calibri"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Calibri" charset="0"/>
        <a:ea typeface="ＭＳ Ｐゴシック" charset="0"/>
        <a:cs typeface="+mn-cs"/>
      </a:defRPr>
    </a:lvl5pPr>
    <a:lvl6pPr marL="2286000" algn="l" defTabSz="457200" rtl="0" eaLnBrk="1" latinLnBrk="0" hangingPunct="1">
      <a:defRPr kern="1200">
        <a:solidFill>
          <a:schemeClr val="tx1"/>
        </a:solidFill>
        <a:latin typeface="Calibri" charset="0"/>
        <a:ea typeface="ＭＳ Ｐゴシック" charset="0"/>
        <a:cs typeface="+mn-cs"/>
      </a:defRPr>
    </a:lvl6pPr>
    <a:lvl7pPr marL="2743200" algn="l" defTabSz="457200" rtl="0" eaLnBrk="1" latinLnBrk="0" hangingPunct="1">
      <a:defRPr kern="1200">
        <a:solidFill>
          <a:schemeClr val="tx1"/>
        </a:solidFill>
        <a:latin typeface="Calibri" charset="0"/>
        <a:ea typeface="ＭＳ Ｐゴシック" charset="0"/>
        <a:cs typeface="+mn-cs"/>
      </a:defRPr>
    </a:lvl7pPr>
    <a:lvl8pPr marL="3200400" algn="l" defTabSz="457200" rtl="0" eaLnBrk="1" latinLnBrk="0" hangingPunct="1">
      <a:defRPr kern="1200">
        <a:solidFill>
          <a:schemeClr val="tx1"/>
        </a:solidFill>
        <a:latin typeface="Calibri" charset="0"/>
        <a:ea typeface="ＭＳ Ｐゴシック" charset="0"/>
        <a:cs typeface="+mn-cs"/>
      </a:defRPr>
    </a:lvl8pPr>
    <a:lvl9pPr marL="3657600" algn="l" defTabSz="457200" rtl="0" eaLnBrk="1" latinLnBrk="0" hangingPunct="1">
      <a:defRPr kern="1200">
        <a:solidFill>
          <a:schemeClr val="tx1"/>
        </a:solidFill>
        <a:latin typeface="Calibri" charset="0"/>
        <a:ea typeface="ＭＳ Ｐゴシック" charset="0"/>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e Kamin's" initials="TK" lastIdx="1" clrIdx="0">
    <p:extLst/>
  </p:cmAuthor>
  <p:cmAuthor id="2" name="The Kamin's" initials="TK [2]" lastIdx="1" clrIdx="1">
    <p:extLst/>
  </p:cmAuthor>
  <p:cmAuthor id="3" name="The Kamin's" initials="TK [3]" lastIdx="1" clrIdx="2">
    <p:extLst/>
  </p:cmAuthor>
  <p:cmAuthor id="4" name="The Kamin's" initials="TK [4]" lastIdx="1" clrIdx="3">
    <p:extLst/>
  </p:cmAuthor>
  <p:cmAuthor id="5" name="The Kamin's" initials="TK [5]" lastIdx="1" clrIdx="4">
    <p:extLst/>
  </p:cmAuthor>
  <p:cmAuthor id="6" name="The Kamin's" initials="TK [6]" lastIdx="1" clrIdx="5">
    <p:extLst/>
  </p:cmAuthor>
  <p:cmAuthor id="7" name="The Kamin's" initials="TK [7]" lastIdx="1" clrIdx="6">
    <p:extLst/>
  </p:cmAuthor>
  <p:cmAuthor id="8" name="The Kamin's" initials="TK [8]" lastIdx="1" clrIdx="7">
    <p:extLst/>
  </p:cmAuthor>
  <p:cmAuthor id="9" name="The Kamin's" initials="TK [9]" lastIdx="1" clrIdx="8">
    <p:extLst/>
  </p:cmAuthor>
  <p:cmAuthor id="10" name="The Kamin's" initials="TK [10]" lastIdx="1" clrIdx="9">
    <p:extLst/>
  </p:cmAuthor>
  <p:cmAuthor id="11" name="The Kamin's" initials="TK [11]" lastIdx="1" clrIdx="10">
    <p:extLst/>
  </p:cmAuthor>
  <p:cmAuthor id="12" name="The Kamin's" initials="TK [12]" lastIdx="1" clrIdx="11">
    <p:extLst/>
  </p:cmAuthor>
  <p:cmAuthor id="13" name="The Kamin's" initials="TK [13]" lastIdx="1" clrIdx="12">
    <p:extLst/>
  </p:cmAuthor>
  <p:cmAuthor id="14" name="The Kamin's" initials="TK [14]" lastIdx="1" clrIdx="13">
    <p:extLst/>
  </p:cmAuthor>
  <p:cmAuthor id="15" name="The Kamin's" initials="TK [15]" lastIdx="1" clrIdx="14">
    <p:extLst/>
  </p:cmAuthor>
  <p:cmAuthor id="16" name="The Kamin's" initials="TK [16]" lastIdx="1" clrIdx="15">
    <p:extLst/>
  </p:cmAuthor>
  <p:cmAuthor id="17" name="The Kamin's" initials="TK [17]" lastIdx="1" clrIdx="16">
    <p:extLst/>
  </p:cmAuthor>
  <p:cmAuthor id="18" name="The Kamin's" initials="TK [18]" lastIdx="1" clrIdx="17">
    <p:extLst/>
  </p:cmAuthor>
  <p:cmAuthor id="19" name="The Kamin's" initials="TK [19]" lastIdx="1" clrIdx="18">
    <p:extLst/>
  </p:cmAuthor>
  <p:cmAuthor id="20" name="The Kamin's" initials="TK [20]" lastIdx="1" clrIdx="19">
    <p:extLst/>
  </p:cmAuthor>
  <p:cmAuthor id="21" name="The Kamin's" initials="TK [21]" lastIdx="1" clrIdx="2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96" autoAdjust="0"/>
    <p:restoredTop sz="78705" autoAdjust="0"/>
  </p:normalViewPr>
  <p:slideViewPr>
    <p:cSldViewPr snapToGrid="0" snapToObjects="1">
      <p:cViewPr>
        <p:scale>
          <a:sx n="75" d="100"/>
          <a:sy n="75" d="100"/>
        </p:scale>
        <p:origin x="-1110" y="-11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ua Beaulieu" userId="5b95b35f8f442305" providerId="LiveId" clId="{89324460-E795-4FA7-B9D0-F89388DA94E2}"/>
    <pc:docChg chg="custSel modSld">
      <pc:chgData name="Joshua Beaulieu" userId="5b95b35f8f442305" providerId="LiveId" clId="{89324460-E795-4FA7-B9D0-F89388DA94E2}" dt="2018-01-25T15:50:27.142" v="399" actId="2710"/>
      <pc:docMkLst>
        <pc:docMk/>
      </pc:docMkLst>
      <pc:sldChg chg="modSp">
        <pc:chgData name="Joshua Beaulieu" userId="5b95b35f8f442305" providerId="LiveId" clId="{89324460-E795-4FA7-B9D0-F89388DA94E2}" dt="2018-01-25T15:48:10.368" v="397" actId="255"/>
        <pc:sldMkLst>
          <pc:docMk/>
          <pc:sldMk cId="1832689826" sldId="326"/>
        </pc:sldMkLst>
        <pc:spChg chg="mod">
          <ac:chgData name="Joshua Beaulieu" userId="5b95b35f8f442305" providerId="LiveId" clId="{89324460-E795-4FA7-B9D0-F89388DA94E2}" dt="2018-01-25T15:48:10.368" v="397" actId="255"/>
          <ac:spMkLst>
            <pc:docMk/>
            <pc:sldMk cId="1832689826" sldId="326"/>
            <ac:spMk id="3" creationId="{00000000-0000-0000-0000-000000000000}"/>
          </ac:spMkLst>
        </pc:spChg>
      </pc:sldChg>
      <pc:sldChg chg="modSp">
        <pc:chgData name="Joshua Beaulieu" userId="5b95b35f8f442305" providerId="LiveId" clId="{89324460-E795-4FA7-B9D0-F89388DA94E2}" dt="2018-01-25T15:50:27.142" v="399" actId="2710"/>
        <pc:sldMkLst>
          <pc:docMk/>
          <pc:sldMk cId="1371220134" sldId="378"/>
        </pc:sldMkLst>
        <pc:spChg chg="mod">
          <ac:chgData name="Joshua Beaulieu" userId="5b95b35f8f442305" providerId="LiveId" clId="{89324460-E795-4FA7-B9D0-F89388DA94E2}" dt="2018-01-25T15:50:27.142" v="399" actId="2710"/>
          <ac:spMkLst>
            <pc:docMk/>
            <pc:sldMk cId="1371220134" sldId="378"/>
            <ac:spMk id="3" creationId="{00000000-0000-0000-0000-000000000000}"/>
          </ac:spMkLst>
        </pc:spChg>
      </pc:sldChg>
      <pc:sldChg chg="delCm">
        <pc:chgData name="Joshua Beaulieu" userId="5b95b35f8f442305" providerId="LiveId" clId="{89324460-E795-4FA7-B9D0-F89388DA94E2}" dt="2018-01-25T15:34:43.132" v="0"/>
        <pc:sldMkLst>
          <pc:docMk/>
          <pc:sldMk cId="3644562373" sldId="381"/>
        </pc:sldMkLst>
      </pc:sldChg>
      <pc:sldChg chg="modSp delCm">
        <pc:chgData name="Joshua Beaulieu" userId="5b95b35f8f442305" providerId="LiveId" clId="{89324460-E795-4FA7-B9D0-F89388DA94E2}" dt="2018-01-25T15:42:34.866" v="378"/>
        <pc:sldMkLst>
          <pc:docMk/>
          <pc:sldMk cId="972618505" sldId="382"/>
        </pc:sldMkLst>
        <pc:spChg chg="mod">
          <ac:chgData name="Joshua Beaulieu" userId="5b95b35f8f442305" providerId="LiveId" clId="{89324460-E795-4FA7-B9D0-F89388DA94E2}" dt="2018-01-25T15:39:37.790" v="211" actId="20577"/>
          <ac:spMkLst>
            <pc:docMk/>
            <pc:sldMk cId="972618505" sldId="382"/>
            <ac:spMk id="22529" creationId="{00000000-0000-0000-0000-000000000000}"/>
          </ac:spMkLst>
        </pc:spChg>
        <pc:spChg chg="mod">
          <ac:chgData name="Joshua Beaulieu" userId="5b95b35f8f442305" providerId="LiveId" clId="{89324460-E795-4FA7-B9D0-F89388DA94E2}" dt="2018-01-25T15:42:17.093" v="376" actId="20577"/>
          <ac:spMkLst>
            <pc:docMk/>
            <pc:sldMk cId="972618505" sldId="382"/>
            <ac:spMk id="22530" creationId="{00000000-0000-0000-0000-000000000000}"/>
          </ac:spMkLst>
        </pc:spChg>
        <pc:picChg chg="mod">
          <ac:chgData name="Joshua Beaulieu" userId="5b95b35f8f442305" providerId="LiveId" clId="{89324460-E795-4FA7-B9D0-F89388DA94E2}" dt="2018-01-25T15:42:20.205" v="377" actId="1076"/>
          <ac:picMkLst>
            <pc:docMk/>
            <pc:sldMk cId="972618505" sldId="382"/>
            <ac:picMk id="2050" creationId="{00000000-0000-0000-0000-000000000000}"/>
          </ac:picMkLst>
        </pc:picChg>
      </pc:sldChg>
      <pc:sldChg chg="modSp delCm">
        <pc:chgData name="Joshua Beaulieu" userId="5b95b35f8f442305" providerId="LiveId" clId="{89324460-E795-4FA7-B9D0-F89388DA94E2}" dt="2018-01-25T15:43:16.849" v="391"/>
        <pc:sldMkLst>
          <pc:docMk/>
          <pc:sldMk cId="1825977020" sldId="384"/>
        </pc:sldMkLst>
        <pc:spChg chg="mod">
          <ac:chgData name="Joshua Beaulieu" userId="5b95b35f8f442305" providerId="LiveId" clId="{89324460-E795-4FA7-B9D0-F89388DA94E2}" dt="2018-01-25T15:43:11.788" v="390" actId="20577"/>
          <ac:spMkLst>
            <pc:docMk/>
            <pc:sldMk cId="1825977020" sldId="384"/>
            <ac:spMk id="24578" creationId="{00000000-0000-0000-0000-000000000000}"/>
          </ac:spMkLst>
        </pc:spChg>
      </pc:sldChg>
      <pc:sldChg chg="delCm">
        <pc:chgData name="Joshua Beaulieu" userId="5b95b35f8f442305" providerId="LiveId" clId="{89324460-E795-4FA7-B9D0-F89388DA94E2}" dt="2018-01-25T15:43:39.819" v="392"/>
        <pc:sldMkLst>
          <pc:docMk/>
          <pc:sldMk cId="2120565726" sldId="385"/>
        </pc:sldMkLst>
      </pc:sldChg>
      <pc:sldChg chg="delCm">
        <pc:chgData name="Joshua Beaulieu" userId="5b95b35f8f442305" providerId="LiveId" clId="{89324460-E795-4FA7-B9D0-F89388DA94E2}" dt="2018-01-25T15:43:56.869" v="394"/>
        <pc:sldMkLst>
          <pc:docMk/>
          <pc:sldMk cId="789455059" sldId="386"/>
        </pc:sldMkLst>
      </pc:sldChg>
      <pc:sldChg chg="delCm">
        <pc:chgData name="Joshua Beaulieu" userId="5b95b35f8f442305" providerId="LiveId" clId="{89324460-E795-4FA7-B9D0-F89388DA94E2}" dt="2018-01-25T15:44:12.074" v="395"/>
        <pc:sldMkLst>
          <pc:docMk/>
          <pc:sldMk cId="4225007665" sldId="390"/>
        </pc:sldMkLst>
      </pc:sldChg>
      <pc:sldChg chg="delCm">
        <pc:chgData name="Joshua Beaulieu" userId="5b95b35f8f442305" providerId="LiveId" clId="{89324460-E795-4FA7-B9D0-F89388DA94E2}" dt="2018-01-25T15:44:26.724" v="396"/>
        <pc:sldMkLst>
          <pc:docMk/>
          <pc:sldMk cId="2393421609" sldId="39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48711"/>
          </a:xfrm>
          <a:prstGeom prst="rect">
            <a:avLst/>
          </a:prstGeom>
        </p:spPr>
        <p:txBody>
          <a:bodyPr vert="horz" wrap="square" lIns="92492" tIns="46246" rIns="92492" bIns="46246" numCol="1" anchor="t" anchorCtr="0" compatLnSpc="1">
            <a:prstTxWarp prst="textNoShape">
              <a:avLst/>
            </a:prstTxWarp>
          </a:bodyPr>
          <a:lstStyle>
            <a:lvl1pPr eaLnBrk="1" hangingPunct="1">
              <a:defRPr sz="1200"/>
            </a:lvl1pPr>
          </a:lstStyle>
          <a:p>
            <a:endParaRPr lang="en-US"/>
          </a:p>
        </p:txBody>
      </p:sp>
      <p:sp>
        <p:nvSpPr>
          <p:cNvPr id="3" name="Date Placeholder 2"/>
          <p:cNvSpPr>
            <a:spLocks noGrp="1"/>
          </p:cNvSpPr>
          <p:nvPr>
            <p:ph type="dt" sz="quarter" idx="1"/>
          </p:nvPr>
        </p:nvSpPr>
        <p:spPr>
          <a:xfrm>
            <a:off x="5231639" y="0"/>
            <a:ext cx="4002299" cy="348711"/>
          </a:xfrm>
          <a:prstGeom prst="rect">
            <a:avLst/>
          </a:prstGeom>
        </p:spPr>
        <p:txBody>
          <a:bodyPr vert="horz" wrap="square" lIns="92492" tIns="46246" rIns="92492" bIns="46246" numCol="1" anchor="t" anchorCtr="0" compatLnSpc="1">
            <a:prstTxWarp prst="textNoShape">
              <a:avLst/>
            </a:prstTxWarp>
          </a:bodyPr>
          <a:lstStyle>
            <a:lvl1pPr algn="r" eaLnBrk="1" hangingPunct="1">
              <a:defRPr sz="1200"/>
            </a:lvl1pPr>
          </a:lstStyle>
          <a:p>
            <a:fld id="{CD493A7F-B872-9643-9A1E-526C71EF52E8}" type="datetimeFigureOut">
              <a:rPr lang="en-US"/>
              <a:pPr/>
              <a:t>3/26/2018</a:t>
            </a:fld>
            <a:endParaRPr lang="en-US"/>
          </a:p>
        </p:txBody>
      </p:sp>
      <p:sp>
        <p:nvSpPr>
          <p:cNvPr id="4" name="Footer Placeholder 3"/>
          <p:cNvSpPr>
            <a:spLocks noGrp="1"/>
          </p:cNvSpPr>
          <p:nvPr>
            <p:ph type="ftr" sz="quarter" idx="2"/>
          </p:nvPr>
        </p:nvSpPr>
        <p:spPr>
          <a:xfrm>
            <a:off x="0" y="6601365"/>
            <a:ext cx="4002299" cy="348710"/>
          </a:xfrm>
          <a:prstGeom prst="rect">
            <a:avLst/>
          </a:prstGeom>
        </p:spPr>
        <p:txBody>
          <a:bodyPr vert="horz" wrap="square" lIns="92492" tIns="46246" rIns="92492" bIns="46246" numCol="1" anchor="b" anchorCtr="0" compatLnSpc="1">
            <a:prstTxWarp prst="textNoShape">
              <a:avLst/>
            </a:prstTxWarp>
          </a:bodyPr>
          <a:lstStyle>
            <a:lvl1pPr eaLnBrk="1" hangingPunct="1">
              <a:defRPr sz="1200"/>
            </a:lvl1pPr>
          </a:lstStyle>
          <a:p>
            <a:endParaRPr lang="en-US"/>
          </a:p>
        </p:txBody>
      </p:sp>
      <p:sp>
        <p:nvSpPr>
          <p:cNvPr id="5" name="Slide Number Placeholder 4"/>
          <p:cNvSpPr>
            <a:spLocks noGrp="1"/>
          </p:cNvSpPr>
          <p:nvPr>
            <p:ph type="sldNum" sz="quarter" idx="3"/>
          </p:nvPr>
        </p:nvSpPr>
        <p:spPr>
          <a:xfrm>
            <a:off x="5231639" y="6601365"/>
            <a:ext cx="4002299" cy="348710"/>
          </a:xfrm>
          <a:prstGeom prst="rect">
            <a:avLst/>
          </a:prstGeom>
        </p:spPr>
        <p:txBody>
          <a:bodyPr vert="horz" wrap="square" lIns="92492" tIns="46246" rIns="92492" bIns="46246" numCol="1" anchor="b" anchorCtr="0" compatLnSpc="1">
            <a:prstTxWarp prst="textNoShape">
              <a:avLst/>
            </a:prstTxWarp>
          </a:bodyPr>
          <a:lstStyle>
            <a:lvl1pPr algn="r" eaLnBrk="1" hangingPunct="1">
              <a:defRPr sz="1200"/>
            </a:lvl1pPr>
          </a:lstStyle>
          <a:p>
            <a:fld id="{7228C0BC-B2D6-3C4D-98C6-5D0535495848}" type="slidenum">
              <a:rPr lang="en-US"/>
              <a:pPr/>
              <a:t>‹#›</a:t>
            </a:fld>
            <a:endParaRPr lang="en-US"/>
          </a:p>
        </p:txBody>
      </p:sp>
    </p:spTree>
    <p:extLst>
      <p:ext uri="{BB962C8B-B14F-4D97-AF65-F5344CB8AC3E}">
        <p14:creationId xmlns:p14="http://schemas.microsoft.com/office/powerpoint/2010/main" val="6864305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48711"/>
          </a:xfrm>
          <a:prstGeom prst="rect">
            <a:avLst/>
          </a:prstGeom>
        </p:spPr>
        <p:txBody>
          <a:bodyPr vert="horz" wrap="square" lIns="92492" tIns="46246" rIns="92492" bIns="46246" numCol="1" anchor="t" anchorCtr="0" compatLnSpc="1">
            <a:prstTxWarp prst="textNoShape">
              <a:avLst/>
            </a:prstTxWarp>
          </a:bodyPr>
          <a:lstStyle>
            <a:lvl1pPr eaLnBrk="1" hangingPunct="1">
              <a:defRPr sz="1200"/>
            </a:lvl1pPr>
          </a:lstStyle>
          <a:p>
            <a:endParaRPr lang="en-US"/>
          </a:p>
        </p:txBody>
      </p:sp>
      <p:sp>
        <p:nvSpPr>
          <p:cNvPr id="3" name="Date Placeholder 2"/>
          <p:cNvSpPr>
            <a:spLocks noGrp="1"/>
          </p:cNvSpPr>
          <p:nvPr>
            <p:ph type="dt" idx="1"/>
          </p:nvPr>
        </p:nvSpPr>
        <p:spPr>
          <a:xfrm>
            <a:off x="5231639" y="0"/>
            <a:ext cx="4002299" cy="348711"/>
          </a:xfrm>
          <a:prstGeom prst="rect">
            <a:avLst/>
          </a:prstGeom>
        </p:spPr>
        <p:txBody>
          <a:bodyPr vert="horz" wrap="square" lIns="92492" tIns="46246" rIns="92492" bIns="46246" numCol="1" anchor="t" anchorCtr="0" compatLnSpc="1">
            <a:prstTxWarp prst="textNoShape">
              <a:avLst/>
            </a:prstTxWarp>
          </a:bodyPr>
          <a:lstStyle>
            <a:lvl1pPr algn="r" eaLnBrk="1" hangingPunct="1">
              <a:defRPr sz="1200"/>
            </a:lvl1pPr>
          </a:lstStyle>
          <a:p>
            <a:fld id="{275262CA-F98C-B34C-9009-69FA98D5EA7E}" type="datetimeFigureOut">
              <a:rPr lang="en-US"/>
              <a:pPr/>
              <a:t>3/26/2018</a:t>
            </a:fld>
            <a:endParaRPr lang="en-US"/>
          </a:p>
        </p:txBody>
      </p:sp>
      <p:sp>
        <p:nvSpPr>
          <p:cNvPr id="4" name="Slide Image Placeholder 3"/>
          <p:cNvSpPr>
            <a:spLocks noGrp="1" noRot="1" noChangeAspect="1"/>
          </p:cNvSpPr>
          <p:nvPr>
            <p:ph type="sldImg" idx="2"/>
          </p:nvPr>
        </p:nvSpPr>
        <p:spPr>
          <a:xfrm>
            <a:off x="2533650" y="868363"/>
            <a:ext cx="4168775" cy="2346325"/>
          </a:xfrm>
          <a:prstGeom prst="rect">
            <a:avLst/>
          </a:prstGeom>
          <a:noFill/>
          <a:ln w="12700">
            <a:solidFill>
              <a:prstClr val="black"/>
            </a:solidFill>
          </a:ln>
        </p:spPr>
        <p:txBody>
          <a:bodyPr vert="horz" lIns="92492" tIns="46246" rIns="92492" bIns="46246" rtlCol="0" anchor="ctr"/>
          <a:lstStyle/>
          <a:p>
            <a:pPr lvl="0"/>
            <a:endParaRPr lang="en-US" noProof="0"/>
          </a:p>
        </p:txBody>
      </p:sp>
      <p:sp>
        <p:nvSpPr>
          <p:cNvPr id="5" name="Notes Placeholder 4"/>
          <p:cNvSpPr>
            <a:spLocks noGrp="1"/>
          </p:cNvSpPr>
          <p:nvPr>
            <p:ph type="body" sz="quarter" idx="3"/>
          </p:nvPr>
        </p:nvSpPr>
        <p:spPr>
          <a:xfrm>
            <a:off x="923608" y="3344723"/>
            <a:ext cx="7388860" cy="2736593"/>
          </a:xfrm>
          <a:prstGeom prst="rect">
            <a:avLst/>
          </a:prstGeom>
        </p:spPr>
        <p:txBody>
          <a:bodyPr vert="horz" lIns="92492" tIns="46246" rIns="92492" bIns="4624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601365"/>
            <a:ext cx="4002299" cy="348710"/>
          </a:xfrm>
          <a:prstGeom prst="rect">
            <a:avLst/>
          </a:prstGeom>
        </p:spPr>
        <p:txBody>
          <a:bodyPr vert="horz" wrap="square" lIns="92492" tIns="46246" rIns="92492" bIns="46246" numCol="1" anchor="b" anchorCtr="0" compatLnSpc="1">
            <a:prstTxWarp prst="textNoShape">
              <a:avLst/>
            </a:prstTxWarp>
          </a:bodyPr>
          <a:lstStyle>
            <a:lvl1pPr eaLnBrk="1" hangingPunct="1">
              <a:defRPr sz="1200"/>
            </a:lvl1pPr>
          </a:lstStyle>
          <a:p>
            <a:endParaRPr lang="en-US"/>
          </a:p>
        </p:txBody>
      </p:sp>
      <p:sp>
        <p:nvSpPr>
          <p:cNvPr id="7" name="Slide Number Placeholder 6"/>
          <p:cNvSpPr>
            <a:spLocks noGrp="1"/>
          </p:cNvSpPr>
          <p:nvPr>
            <p:ph type="sldNum" sz="quarter" idx="5"/>
          </p:nvPr>
        </p:nvSpPr>
        <p:spPr>
          <a:xfrm>
            <a:off x="5231639" y="6601365"/>
            <a:ext cx="4002299" cy="348710"/>
          </a:xfrm>
          <a:prstGeom prst="rect">
            <a:avLst/>
          </a:prstGeom>
        </p:spPr>
        <p:txBody>
          <a:bodyPr vert="horz" wrap="square" lIns="92492" tIns="46246" rIns="92492" bIns="46246" numCol="1" anchor="b" anchorCtr="0" compatLnSpc="1">
            <a:prstTxWarp prst="textNoShape">
              <a:avLst/>
            </a:prstTxWarp>
          </a:bodyPr>
          <a:lstStyle>
            <a:lvl1pPr algn="r" eaLnBrk="1" hangingPunct="1">
              <a:defRPr sz="1200"/>
            </a:lvl1pPr>
          </a:lstStyle>
          <a:p>
            <a:fld id="{DC2A2647-B6D2-8C4F-BED6-C3EC5D07E80B}" type="slidenum">
              <a:rPr lang="en-US"/>
              <a:pPr/>
              <a:t>‹#›</a:t>
            </a:fld>
            <a:endParaRPr lang="en-US"/>
          </a:p>
        </p:txBody>
      </p:sp>
    </p:spTree>
    <p:extLst>
      <p:ext uri="{BB962C8B-B14F-4D97-AF65-F5344CB8AC3E}">
        <p14:creationId xmlns:p14="http://schemas.microsoft.com/office/powerpoint/2010/main" val="24285441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dx.doi.org/10.1016/j.jemermed.2009.02.017" TargetMode="External"/><Relationship Id="rId3" Type="http://schemas.openxmlformats.org/officeDocument/2006/relationships/hyperlink" Target="https://www.ncbi.nlm.nih.gov/pmc/articles/PMC4869418/#A26023R22" TargetMode="External"/><Relationship Id="rId7" Type="http://schemas.openxmlformats.org/officeDocument/2006/relationships/hyperlink" Target="https://www.ncbi.nlm.nih.gov/pubmed/19345045" TargetMode="External"/><Relationship Id="rId12" Type="http://schemas.openxmlformats.org/officeDocument/2006/relationships/hyperlink" Target="https://dx.doi.org/10.1097/MEJ.0b013e32833a5ee4"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ncbi.nlm.nih.gov/pmc/articles/PMC4869418/#A26023R38" TargetMode="External"/><Relationship Id="rId11" Type="http://schemas.openxmlformats.org/officeDocument/2006/relationships/hyperlink" Target="https://www.ncbi.nlm.nih.gov/pubmed/20461007" TargetMode="External"/><Relationship Id="rId5" Type="http://schemas.openxmlformats.org/officeDocument/2006/relationships/hyperlink" Target="https://www.ncbi.nlm.nih.gov/pmc/articles/PMC4869418/#A26023R37" TargetMode="External"/><Relationship Id="rId10" Type="http://schemas.openxmlformats.org/officeDocument/2006/relationships/hyperlink" Target="https://dx.doi.org/10.1016/j.athoracsur.2008.09.046" TargetMode="External"/><Relationship Id="rId4" Type="http://schemas.openxmlformats.org/officeDocument/2006/relationships/hyperlink" Target="https://www.ncbi.nlm.nih.gov/pmc/articles/PMC4869418/#A26023R30" TargetMode="External"/><Relationship Id="rId9" Type="http://schemas.openxmlformats.org/officeDocument/2006/relationships/hyperlink" Target="https://www.ncbi.nlm.nih.gov/pubmed/19161732"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cbi.nlm.nih.gov/pubmed/18404080"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dx.doi.org/10.1097/TA.0b013e31812f6dbc"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2A2647-B6D2-8C4F-BED6-C3EC5D07E80B}" type="slidenum">
              <a:rPr lang="en-US" smtClean="0"/>
              <a:pPr/>
              <a:t>1</a:t>
            </a:fld>
            <a:endParaRPr lang="en-US"/>
          </a:p>
        </p:txBody>
      </p:sp>
    </p:spTree>
    <p:extLst>
      <p:ext uri="{BB962C8B-B14F-4D97-AF65-F5344CB8AC3E}">
        <p14:creationId xmlns:p14="http://schemas.microsoft.com/office/powerpoint/2010/main" val="2544399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Stress</a:t>
            </a:r>
            <a:r>
              <a:rPr lang="en-US" baseline="0" dirty="0" smtClean="0"/>
              <a:t> the importance of proper body substance isolation and </a:t>
            </a:r>
            <a:r>
              <a:rPr lang="en-US" baseline="0" dirty="0" err="1" smtClean="0"/>
              <a:t>hygene</a:t>
            </a:r>
            <a:r>
              <a:rPr lang="en-US" baseline="0" dirty="0" smtClean="0"/>
              <a:t> practices. </a:t>
            </a:r>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10</a:t>
            </a:fld>
            <a:endParaRPr lang="en-US"/>
          </a:p>
        </p:txBody>
      </p:sp>
    </p:spTree>
    <p:extLst>
      <p:ext uri="{BB962C8B-B14F-4D97-AF65-F5344CB8AC3E}">
        <p14:creationId xmlns:p14="http://schemas.microsoft.com/office/powerpoint/2010/main" val="2908831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Calibri" charset="0"/>
              </a:rPr>
              <a:t>“</a:t>
            </a:r>
            <a:r>
              <a:rPr lang="en-US" dirty="0" smtClean="0">
                <a:latin typeface="Calibri" charset="0"/>
              </a:rPr>
              <a:t>Direct pressure or a pressure dressing, applied directly over a bleeding site, is the initial technique employed to control external hemorrhage.</a:t>
            </a:r>
            <a:r>
              <a:rPr lang="ja-JP" altLang="en-US" dirty="0" smtClean="0">
                <a:latin typeface="Calibri" charset="0"/>
              </a:rPr>
              <a:t>”</a:t>
            </a:r>
            <a:r>
              <a:rPr lang="en-US" dirty="0" smtClean="0">
                <a:latin typeface="Calibri" charset="0"/>
              </a:rPr>
              <a:t> (PHTLS, 8</a:t>
            </a:r>
            <a:r>
              <a:rPr lang="en-US" baseline="30000" dirty="0" smtClean="0">
                <a:latin typeface="Calibri" charset="0"/>
              </a:rPr>
              <a:t>th</a:t>
            </a:r>
            <a:r>
              <a:rPr lang="en-US" dirty="0" smtClean="0">
                <a:latin typeface="Calibri" charset="0"/>
              </a:rPr>
              <a:t> Ed, 2016, p. 232)</a:t>
            </a:r>
          </a:p>
          <a:p>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11</a:t>
            </a:fld>
            <a:endParaRPr lang="en-US"/>
          </a:p>
        </p:txBody>
      </p:sp>
    </p:spTree>
    <p:extLst>
      <p:ext uri="{BB962C8B-B14F-4D97-AF65-F5344CB8AC3E}">
        <p14:creationId xmlns:p14="http://schemas.microsoft.com/office/powerpoint/2010/main" val="161622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eaLnBrk="1" fontAlgn="auto" hangingPunct="1">
              <a:spcBef>
                <a:spcPct val="20000"/>
              </a:spcBef>
              <a:spcAft>
                <a:spcPts val="0"/>
              </a:spcAft>
              <a:buClr>
                <a:srgbClr val="93A299"/>
              </a:buClr>
              <a:buSzPct val="85000"/>
              <a:defRPr/>
            </a:pPr>
            <a:r>
              <a:rPr lang="en-US" sz="2400" b="1" dirty="0">
                <a:solidFill>
                  <a:srgbClr val="292934"/>
                </a:solidFill>
                <a:latin typeface="Arial"/>
                <a:ea typeface="+mn-ea"/>
              </a:rPr>
              <a:t>For this lesson the instructor will need:</a:t>
            </a:r>
          </a:p>
          <a:p>
            <a:pPr marL="184983" indent="-184983" defTabSz="924916" eaLnBrk="1" fontAlgn="auto" hangingPunct="1">
              <a:spcBef>
                <a:spcPct val="20000"/>
              </a:spcBef>
              <a:spcAft>
                <a:spcPts val="0"/>
              </a:spcAft>
              <a:buClr>
                <a:srgbClr val="93A299"/>
              </a:buClr>
              <a:buSzPct val="85000"/>
              <a:buFont typeface="Arial" pitchFamily="34" charset="0"/>
              <a:buChar char="•"/>
              <a:defRPr/>
            </a:pPr>
            <a:r>
              <a:rPr lang="en-US" sz="2400" dirty="0">
                <a:solidFill>
                  <a:srgbClr val="292934"/>
                </a:solidFill>
                <a:latin typeface="Arial"/>
                <a:ea typeface="+mn-ea"/>
              </a:rPr>
              <a:t>Rolled or folded gauze for wound packing</a:t>
            </a:r>
          </a:p>
          <a:p>
            <a:pPr marL="184983" indent="-184983" defTabSz="924916" eaLnBrk="1" fontAlgn="auto" hangingPunct="1">
              <a:spcBef>
                <a:spcPct val="20000"/>
              </a:spcBef>
              <a:spcAft>
                <a:spcPts val="0"/>
              </a:spcAft>
              <a:buClr>
                <a:srgbClr val="93A299"/>
              </a:buClr>
              <a:buSzPct val="85000"/>
              <a:buFont typeface="Arial" pitchFamily="34" charset="0"/>
              <a:buChar char="•"/>
              <a:defRPr/>
            </a:pPr>
            <a:r>
              <a:rPr lang="en-US" sz="2400" dirty="0">
                <a:solidFill>
                  <a:srgbClr val="292934"/>
                </a:solidFill>
                <a:latin typeface="Arial"/>
                <a:ea typeface="+mn-ea"/>
              </a:rPr>
              <a:t>Hemostatic dressing examples</a:t>
            </a:r>
          </a:p>
          <a:p>
            <a:pPr marL="184983" indent="-184983" defTabSz="924916" eaLnBrk="1" fontAlgn="auto" hangingPunct="1">
              <a:spcBef>
                <a:spcPct val="20000"/>
              </a:spcBef>
              <a:spcAft>
                <a:spcPts val="0"/>
              </a:spcAft>
              <a:buClr>
                <a:srgbClr val="93A299"/>
              </a:buClr>
              <a:buSzPct val="85000"/>
              <a:buFont typeface="Arial" pitchFamily="34" charset="0"/>
              <a:buChar char="•"/>
              <a:defRPr/>
            </a:pPr>
            <a:r>
              <a:rPr lang="en-US" sz="2400" dirty="0">
                <a:solidFill>
                  <a:srgbClr val="292934"/>
                </a:solidFill>
                <a:latin typeface="Arial"/>
                <a:ea typeface="+mn-ea"/>
              </a:rPr>
              <a:t>Pressure dressing</a:t>
            </a:r>
          </a:p>
          <a:p>
            <a:pPr marL="184983" indent="-184983" defTabSz="924916" eaLnBrk="1" fontAlgn="auto" hangingPunct="1">
              <a:spcBef>
                <a:spcPct val="20000"/>
              </a:spcBef>
              <a:spcAft>
                <a:spcPts val="0"/>
              </a:spcAft>
              <a:buClr>
                <a:srgbClr val="93A299"/>
              </a:buClr>
              <a:buSzPct val="85000"/>
              <a:buFont typeface="Arial" pitchFamily="34" charset="0"/>
              <a:buChar char="•"/>
              <a:defRPr/>
            </a:pPr>
            <a:r>
              <a:rPr lang="en-US" sz="2400" dirty="0">
                <a:solidFill>
                  <a:srgbClr val="292934"/>
                </a:solidFill>
                <a:latin typeface="Arial"/>
                <a:ea typeface="+mn-ea"/>
              </a:rPr>
              <a:t>Wound packing trainer prop – commercial or meat or other.  </a:t>
            </a:r>
          </a:p>
          <a:p>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12</a:t>
            </a:fld>
            <a:endParaRPr lang="en-US"/>
          </a:p>
        </p:txBody>
      </p:sp>
    </p:spTree>
    <p:extLst>
      <p:ext uri="{BB962C8B-B14F-4D97-AF65-F5344CB8AC3E}">
        <p14:creationId xmlns:p14="http://schemas.microsoft.com/office/powerpoint/2010/main" val="3588237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severe</a:t>
            </a:r>
            <a:r>
              <a:rPr lang="en-US" baseline="0" dirty="0"/>
              <a:t> bleeding can be managed with a tourniquet or a pressure dressing.  Some anatomical locations are difficult to wrap or compress and require a more aggressive approach to hemorrhage control.  </a:t>
            </a:r>
            <a:endParaRPr lang="en-US" dirty="0"/>
          </a:p>
        </p:txBody>
      </p:sp>
      <p:sp>
        <p:nvSpPr>
          <p:cNvPr id="4" name="Slide Number Placeholder 3"/>
          <p:cNvSpPr>
            <a:spLocks noGrp="1"/>
          </p:cNvSpPr>
          <p:nvPr>
            <p:ph type="sldNum" sz="quarter" idx="10"/>
          </p:nvPr>
        </p:nvSpPr>
        <p:spPr/>
        <p:txBody>
          <a:bodyPr/>
          <a:lstStyle/>
          <a:p>
            <a:fld id="{A511430F-9F1A-4296-BB4D-089E3EA716D5}" type="slidenum">
              <a:rPr lang="en-US" smtClean="0"/>
              <a:t>13</a:t>
            </a:fld>
            <a:endParaRPr lang="en-US"/>
          </a:p>
        </p:txBody>
      </p:sp>
    </p:spTree>
    <p:extLst>
      <p:ext uri="{BB962C8B-B14F-4D97-AF65-F5344CB8AC3E}">
        <p14:creationId xmlns:p14="http://schemas.microsoft.com/office/powerpoint/2010/main" val="2249192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https://healtheappointments.com/wp-content/uploads/2016/12/Structures-of-femoral-triangle.gif</a:t>
            </a:r>
          </a:p>
          <a:p>
            <a:endParaRPr lang="en-US" dirty="0"/>
          </a:p>
          <a:p>
            <a:r>
              <a:rPr lang="en-US" dirty="0"/>
              <a:t>Anatomical review of the Femoral Triangle.  Example of a location that is difficult</a:t>
            </a:r>
            <a:r>
              <a:rPr lang="en-US" baseline="0" dirty="0"/>
              <a:t> to manage with tourniquets and pressure dressings. </a:t>
            </a:r>
            <a:endParaRPr lang="en-US" dirty="0"/>
          </a:p>
        </p:txBody>
      </p:sp>
      <p:sp>
        <p:nvSpPr>
          <p:cNvPr id="4" name="Slide Number Placeholder 3"/>
          <p:cNvSpPr>
            <a:spLocks noGrp="1"/>
          </p:cNvSpPr>
          <p:nvPr>
            <p:ph type="sldNum" sz="quarter" idx="10"/>
          </p:nvPr>
        </p:nvSpPr>
        <p:spPr/>
        <p:txBody>
          <a:bodyPr/>
          <a:lstStyle/>
          <a:p>
            <a:fld id="{A511430F-9F1A-4296-BB4D-089E3EA716D5}" type="slidenum">
              <a:rPr lang="en-US" smtClean="0"/>
              <a:t>14</a:t>
            </a:fld>
            <a:endParaRPr lang="en-US"/>
          </a:p>
        </p:txBody>
      </p:sp>
    </p:spTree>
    <p:extLst>
      <p:ext uri="{BB962C8B-B14F-4D97-AF65-F5344CB8AC3E}">
        <p14:creationId xmlns:p14="http://schemas.microsoft.com/office/powerpoint/2010/main" val="2933090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662C0C-EFB8-584A-B2F0-558520D90684}" type="slidenum">
              <a:rPr lang="en-US"/>
              <a:pPr/>
              <a:t>15</a:t>
            </a:fld>
            <a:endParaRPr lang="en-US"/>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p:txBody>
          <a:bodyPr/>
          <a:lstStyle/>
          <a:p>
            <a:pPr defTabSz="924916" eaLnBrk="1" fontAlgn="auto" hangingPunct="1">
              <a:spcBef>
                <a:spcPts val="0"/>
              </a:spcBef>
              <a:spcAft>
                <a:spcPts val="0"/>
              </a:spcAft>
              <a:defRPr/>
            </a:pPr>
            <a:r>
              <a:rPr lang="en-US" dirty="0"/>
              <a:t>Anatomical review of the Anterior Triangle of the</a:t>
            </a:r>
            <a:r>
              <a:rPr lang="en-US" baseline="0" dirty="0"/>
              <a:t> neck</a:t>
            </a:r>
            <a:r>
              <a:rPr lang="en-US" dirty="0"/>
              <a:t>.  Example of a location that is difficult</a:t>
            </a:r>
            <a:r>
              <a:rPr lang="en-US" baseline="0" dirty="0"/>
              <a:t> to manage with tourniquets and pressure dressings. </a:t>
            </a:r>
          </a:p>
          <a:p>
            <a:pPr defTabSz="924916" eaLnBrk="1" fontAlgn="auto" hangingPunct="1">
              <a:spcBef>
                <a:spcPts val="0"/>
              </a:spcBef>
              <a:spcAft>
                <a:spcPts val="0"/>
              </a:spcAft>
              <a:defRPr/>
            </a:pPr>
            <a:endParaRPr lang="en-US" baseline="0" dirty="0"/>
          </a:p>
          <a:p>
            <a:pPr defTabSz="924916" eaLnBrk="1" fontAlgn="auto" hangingPunct="1">
              <a:spcBef>
                <a:spcPts val="0"/>
              </a:spcBef>
              <a:spcAft>
                <a:spcPts val="0"/>
              </a:spcAft>
              <a:defRPr/>
            </a:pPr>
            <a:endParaRPr lang="en-US" dirty="0"/>
          </a:p>
          <a:p>
            <a:endParaRPr lang="en-US" dirty="0"/>
          </a:p>
        </p:txBody>
      </p:sp>
    </p:spTree>
    <p:extLst>
      <p:ext uri="{BB962C8B-B14F-4D97-AF65-F5344CB8AC3E}">
        <p14:creationId xmlns:p14="http://schemas.microsoft.com/office/powerpoint/2010/main" val="2014580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p:txBody>
          <a:bodyPr/>
          <a:lstStyle/>
          <a:p>
            <a:pPr>
              <a:defRPr/>
            </a:pPr>
            <a:fld id="{A020C31F-D4C8-426E-95EA-746F59991267}" type="slidenum">
              <a:rPr lang="en-US" smtClean="0">
                <a:latin typeface="Arial" pitchFamily="34" charset="0"/>
              </a:rPr>
              <a:pPr>
                <a:defRPr/>
              </a:pPr>
              <a:t>16</a:t>
            </a:fld>
            <a:endParaRPr lang="en-US">
              <a:latin typeface="Arial" pitchFamily="34"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xfrm>
            <a:off x="1231477" y="3301286"/>
            <a:ext cx="6773122" cy="3127534"/>
          </a:xfrm>
          <a:noFill/>
          <a:ln/>
        </p:spPr>
        <p:txBody>
          <a:bodyPr/>
          <a:lstStyle/>
          <a:p>
            <a:pPr eaLnBrk="1" hangingPunct="1"/>
            <a:endParaRPr lang="en-US" dirty="0">
              <a:latin typeface="Arial" pitchFamily="34" charset="0"/>
            </a:endParaRPr>
          </a:p>
          <a:p>
            <a:pPr eaLnBrk="1" hangingPunct="1"/>
            <a:r>
              <a:rPr lang="en-US" dirty="0">
                <a:latin typeface="Arial" pitchFamily="34" charset="0"/>
              </a:rPr>
              <a:t>Wound packing can be accomplished using plain,</a:t>
            </a:r>
            <a:r>
              <a:rPr lang="en-US" baseline="0" dirty="0">
                <a:latin typeface="Arial" pitchFamily="34" charset="0"/>
              </a:rPr>
              <a:t> sterile rolled gauze, </a:t>
            </a:r>
            <a:r>
              <a:rPr lang="en-US" baseline="0" dirty="0" err="1">
                <a:latin typeface="Arial" pitchFamily="34" charset="0"/>
              </a:rPr>
              <a:t>kerlix</a:t>
            </a:r>
            <a:r>
              <a:rPr lang="en-US" baseline="0" dirty="0">
                <a:latin typeface="Arial" pitchFamily="34" charset="0"/>
              </a:rPr>
              <a:t> gauze, or gauze treated with a hemostatic agent.  After packing a wound, it should be covered with an appropriate dressing. Images taken from C-TECC Presentation. </a:t>
            </a:r>
            <a:endParaRPr lang="en-US" dirty="0">
              <a:latin typeface="Arial" pitchFamily="34" charset="0"/>
            </a:endParaRPr>
          </a:p>
        </p:txBody>
      </p:sp>
    </p:spTree>
    <p:extLst>
      <p:ext uri="{BB962C8B-B14F-4D97-AF65-F5344CB8AC3E}">
        <p14:creationId xmlns:p14="http://schemas.microsoft.com/office/powerpoint/2010/main" val="3498600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a:t>
            </a:r>
            <a:r>
              <a:rPr lang="en-US" baseline="0" dirty="0" smtClean="0"/>
              <a:t> pressure is typically required for at least 3 – 5 minutes.  Several factors influence clotting time.  Direct pressure for 8 to 10 minutes or more in some cases may be required. </a:t>
            </a:r>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17</a:t>
            </a:fld>
            <a:endParaRPr lang="en-US"/>
          </a:p>
        </p:txBody>
      </p:sp>
    </p:spTree>
    <p:extLst>
      <p:ext uri="{BB962C8B-B14F-4D97-AF65-F5344CB8AC3E}">
        <p14:creationId xmlns:p14="http://schemas.microsoft.com/office/powerpoint/2010/main" val="2871775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a:t>
            </a:r>
            <a:r>
              <a:rPr lang="en-US" baseline="0" dirty="0"/>
              <a:t> must be per manufacture’s recommended guidelines.</a:t>
            </a:r>
          </a:p>
          <a:p>
            <a:r>
              <a:rPr lang="en-US" baseline="0" dirty="0"/>
              <a:t>CELOX still uses a powder form of hemostatic agent</a:t>
            </a:r>
          </a:p>
          <a:p>
            <a:endParaRPr lang="en-US" baseline="0" dirty="0"/>
          </a:p>
          <a:p>
            <a:r>
              <a:rPr lang="en-US" dirty="0"/>
              <a:t>https://www.ncbi.nlm.nih.gov/pmc/articles/PMC4869418/</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mn-cs"/>
              </a:rPr>
              <a:t>(khoshmohabat, Paydar, Kazemi, &amp; Dalfardi, 2016)</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mn-cs"/>
            </a:endParaRPr>
          </a:p>
          <a:p>
            <a:r>
              <a:rPr lang="en-US" sz="1200" b="0" i="0" kern="1200" dirty="0">
                <a:solidFill>
                  <a:schemeClr val="tx1"/>
                </a:solidFill>
                <a:effectLst/>
                <a:latin typeface="+mn-lt"/>
                <a:ea typeface="ＭＳ Ｐゴシック" charset="0"/>
                <a:cs typeface="+mn-cs"/>
              </a:rPr>
              <a:t>Hemostatic dressings can be classified based on their mechanism of action.</a:t>
            </a:r>
          </a:p>
          <a:p>
            <a:r>
              <a:rPr lang="en-US" sz="1200" b="1" i="0" kern="1200" dirty="0">
                <a:solidFill>
                  <a:schemeClr val="tx1"/>
                </a:solidFill>
                <a:effectLst/>
                <a:latin typeface="+mn-lt"/>
                <a:ea typeface="ＭＳ Ｐゴシック" charset="0"/>
                <a:cs typeface="+mn-cs"/>
              </a:rPr>
              <a:t>Factor concentrators</a:t>
            </a:r>
            <a:r>
              <a:rPr lang="en-US" sz="1200" b="0" i="0" kern="1200" dirty="0">
                <a:solidFill>
                  <a:schemeClr val="tx1"/>
                </a:solidFill>
                <a:effectLst/>
                <a:latin typeface="+mn-lt"/>
                <a:ea typeface="ＭＳ Ｐゴシック" charset="0"/>
                <a:cs typeface="+mn-cs"/>
              </a:rPr>
              <a:t>: This class of hemostatic agents work through fast absorption of the water content of blood; consequently, concentration of its cellular and protein components results in clot formation. </a:t>
            </a:r>
            <a:r>
              <a:rPr lang="en-US" sz="1200" b="0" i="0" kern="1200" dirty="0" err="1">
                <a:solidFill>
                  <a:schemeClr val="tx1"/>
                </a:solidFill>
                <a:effectLst/>
                <a:latin typeface="+mn-lt"/>
                <a:ea typeface="ＭＳ Ｐゴシック" charset="0"/>
                <a:cs typeface="+mn-cs"/>
              </a:rPr>
              <a:t>QuikClot</a:t>
            </a:r>
            <a:r>
              <a:rPr lang="en-US" sz="1200" b="0" i="0" kern="1200" dirty="0">
                <a:solidFill>
                  <a:schemeClr val="tx1"/>
                </a:solidFill>
                <a:effectLst/>
                <a:latin typeface="+mn-lt"/>
                <a:ea typeface="ＭＳ Ｐゴシック" charset="0"/>
                <a:cs typeface="+mn-cs"/>
              </a:rPr>
              <a:t> (Z-</a:t>
            </a:r>
            <a:r>
              <a:rPr lang="en-US" sz="1200" b="0" i="0" kern="1200" dirty="0" err="1">
                <a:solidFill>
                  <a:schemeClr val="tx1"/>
                </a:solidFill>
                <a:effectLst/>
                <a:latin typeface="+mn-lt"/>
                <a:ea typeface="ＭＳ Ｐゴシック" charset="0"/>
                <a:cs typeface="+mn-cs"/>
              </a:rPr>
              <a:t>Medica</a:t>
            </a:r>
            <a:r>
              <a:rPr lang="en-US" sz="1200" b="0" i="0" kern="1200" dirty="0">
                <a:solidFill>
                  <a:schemeClr val="tx1"/>
                </a:solidFill>
                <a:effectLst/>
                <a:latin typeface="+mn-lt"/>
                <a:ea typeface="ＭＳ Ｐゴシック" charset="0"/>
                <a:cs typeface="+mn-cs"/>
              </a:rPr>
              <a:t> LLC., Newington, CT, USA), </a:t>
            </a:r>
            <a:r>
              <a:rPr lang="en-US" sz="1200" b="0" i="0" kern="1200" dirty="0" err="1">
                <a:solidFill>
                  <a:schemeClr val="tx1"/>
                </a:solidFill>
                <a:effectLst/>
                <a:latin typeface="+mn-lt"/>
                <a:ea typeface="ＭＳ Ｐゴシック" charset="0"/>
                <a:cs typeface="+mn-cs"/>
              </a:rPr>
              <a:t>QuikClot</a:t>
            </a:r>
            <a:r>
              <a:rPr lang="en-US" sz="1200" b="0" i="0" kern="1200" dirty="0">
                <a:solidFill>
                  <a:schemeClr val="tx1"/>
                </a:solidFill>
                <a:effectLst/>
                <a:latin typeface="+mn-lt"/>
                <a:ea typeface="ＭＳ Ｐゴシック" charset="0"/>
                <a:cs typeface="+mn-cs"/>
              </a:rPr>
              <a:t> ACS (advanced clotting sponge) (Z-</a:t>
            </a:r>
            <a:r>
              <a:rPr lang="en-US" sz="1200" b="0" i="0" kern="1200" dirty="0" err="1">
                <a:solidFill>
                  <a:schemeClr val="tx1"/>
                </a:solidFill>
                <a:effectLst/>
                <a:latin typeface="+mn-lt"/>
                <a:ea typeface="ＭＳ Ｐゴシック" charset="0"/>
                <a:cs typeface="+mn-cs"/>
              </a:rPr>
              <a:t>Medica</a:t>
            </a:r>
            <a:r>
              <a:rPr lang="en-US" sz="1200" b="0" i="0" kern="1200" dirty="0">
                <a:solidFill>
                  <a:schemeClr val="tx1"/>
                </a:solidFill>
                <a:effectLst/>
                <a:latin typeface="+mn-lt"/>
                <a:ea typeface="ＭＳ Ｐゴシック" charset="0"/>
                <a:cs typeface="+mn-cs"/>
              </a:rPr>
              <a:t> LLC., Newington, CT, USA), </a:t>
            </a:r>
            <a:r>
              <a:rPr lang="en-US" sz="1200" b="0" i="0" kern="1200" dirty="0" err="1">
                <a:solidFill>
                  <a:schemeClr val="tx1"/>
                </a:solidFill>
                <a:effectLst/>
                <a:latin typeface="+mn-lt"/>
                <a:ea typeface="ＭＳ Ｐゴシック" charset="0"/>
                <a:cs typeface="+mn-cs"/>
              </a:rPr>
              <a:t>TraumaDex</a:t>
            </a:r>
            <a:r>
              <a:rPr lang="en-US" sz="1200" b="0" i="0" kern="1200" dirty="0">
                <a:solidFill>
                  <a:schemeClr val="tx1"/>
                </a:solidFill>
                <a:effectLst/>
                <a:latin typeface="+mn-lt"/>
                <a:ea typeface="ＭＳ Ｐゴシック" charset="0"/>
                <a:cs typeface="+mn-cs"/>
              </a:rPr>
              <a:t> (</a:t>
            </a:r>
            <a:r>
              <a:rPr lang="en-US" sz="1200" b="0" i="0" kern="1200" dirty="0" err="1">
                <a:solidFill>
                  <a:schemeClr val="tx1"/>
                </a:solidFill>
                <a:effectLst/>
                <a:latin typeface="+mn-lt"/>
                <a:ea typeface="ＭＳ Ｐゴシック" charset="0"/>
                <a:cs typeface="+mn-cs"/>
              </a:rPr>
              <a:t>Medafor</a:t>
            </a:r>
            <a:r>
              <a:rPr lang="en-US" sz="1200" b="0" i="0" kern="1200" dirty="0">
                <a:solidFill>
                  <a:schemeClr val="tx1"/>
                </a:solidFill>
                <a:effectLst/>
                <a:latin typeface="+mn-lt"/>
                <a:ea typeface="ＭＳ Ｐゴシック" charset="0"/>
                <a:cs typeface="+mn-cs"/>
              </a:rPr>
              <a:t> </a:t>
            </a:r>
            <a:r>
              <a:rPr lang="en-US" sz="1200" b="0" i="0" kern="1200" dirty="0" err="1">
                <a:solidFill>
                  <a:schemeClr val="tx1"/>
                </a:solidFill>
                <a:effectLst/>
                <a:latin typeface="+mn-lt"/>
                <a:ea typeface="ＭＳ Ｐゴシック" charset="0"/>
                <a:cs typeface="+mn-cs"/>
              </a:rPr>
              <a:t>Inc</a:t>
            </a:r>
            <a:r>
              <a:rPr lang="en-US" sz="1200" b="0" i="0" kern="1200" dirty="0">
                <a:solidFill>
                  <a:schemeClr val="tx1"/>
                </a:solidFill>
                <a:effectLst/>
                <a:latin typeface="+mn-lt"/>
                <a:ea typeface="ＭＳ Ｐゴシック" charset="0"/>
                <a:cs typeface="+mn-cs"/>
              </a:rPr>
              <a:t>, Minneapolis, MN, USA), and self-expanding hemostatic polymer (Payload Systems Inc., Cambridge, MA, USA) are examples of this group.</a:t>
            </a:r>
          </a:p>
          <a:p>
            <a:endParaRPr lang="en-US" sz="1200" b="0" i="0" kern="1200" dirty="0">
              <a:solidFill>
                <a:schemeClr val="tx1"/>
              </a:solidFill>
              <a:effectLst/>
              <a:latin typeface="+mn-lt"/>
              <a:ea typeface="ＭＳ Ｐゴシック" charset="0"/>
              <a:cs typeface="+mn-cs"/>
            </a:endParaRPr>
          </a:p>
          <a:p>
            <a:r>
              <a:rPr lang="en-US" sz="1200" b="1" i="0" kern="1200" dirty="0" err="1">
                <a:solidFill>
                  <a:schemeClr val="tx1"/>
                </a:solidFill>
                <a:effectLst/>
                <a:latin typeface="+mn-lt"/>
                <a:ea typeface="ＭＳ Ｐゴシック" charset="0"/>
                <a:cs typeface="+mn-cs"/>
              </a:rPr>
              <a:t>Mucoadhesive</a:t>
            </a:r>
            <a:r>
              <a:rPr lang="en-US" sz="1200" b="1" i="0" kern="1200" dirty="0">
                <a:solidFill>
                  <a:schemeClr val="tx1"/>
                </a:solidFill>
                <a:effectLst/>
                <a:latin typeface="+mn-lt"/>
                <a:ea typeface="ＭＳ Ｐゴシック" charset="0"/>
                <a:cs typeface="+mn-cs"/>
              </a:rPr>
              <a:t> agents</a:t>
            </a:r>
            <a:r>
              <a:rPr lang="en-US" sz="1200" b="0" i="0" kern="1200" dirty="0">
                <a:solidFill>
                  <a:schemeClr val="tx1"/>
                </a:solidFill>
                <a:effectLst/>
                <a:latin typeface="+mn-lt"/>
                <a:ea typeface="ＭＳ Ｐゴシック" charset="0"/>
                <a:cs typeface="+mn-cs"/>
              </a:rPr>
              <a:t>: these agents act through a strong adherence to the tissues, and physically block bleeding from wounds. </a:t>
            </a:r>
            <a:r>
              <a:rPr lang="en-US" sz="1200" b="0" i="0" kern="1200" dirty="0" err="1">
                <a:solidFill>
                  <a:schemeClr val="tx1"/>
                </a:solidFill>
                <a:effectLst/>
                <a:latin typeface="+mn-lt"/>
                <a:ea typeface="ＭＳ Ｐゴシック" charset="0"/>
                <a:cs typeface="+mn-cs"/>
              </a:rPr>
              <a:t>HemCon</a:t>
            </a:r>
            <a:r>
              <a:rPr lang="en-US" sz="1200" b="0" i="0" kern="1200" dirty="0">
                <a:solidFill>
                  <a:schemeClr val="tx1"/>
                </a:solidFill>
                <a:effectLst/>
                <a:latin typeface="+mn-lt"/>
                <a:ea typeface="ＭＳ Ｐゴシック" charset="0"/>
                <a:cs typeface="+mn-cs"/>
              </a:rPr>
              <a:t> (</a:t>
            </a:r>
            <a:r>
              <a:rPr lang="en-US" sz="1200" b="0" i="0" kern="1200" dirty="0" err="1">
                <a:solidFill>
                  <a:schemeClr val="tx1"/>
                </a:solidFill>
                <a:effectLst/>
                <a:latin typeface="+mn-lt"/>
                <a:ea typeface="ＭＳ Ｐゴシック" charset="0"/>
                <a:cs typeface="+mn-cs"/>
              </a:rPr>
              <a:t>HemCon</a:t>
            </a:r>
            <a:r>
              <a:rPr lang="en-US" sz="1200" b="0" i="0" kern="1200" dirty="0">
                <a:solidFill>
                  <a:schemeClr val="tx1"/>
                </a:solidFill>
                <a:effectLst/>
                <a:latin typeface="+mn-lt"/>
                <a:ea typeface="ＭＳ Ｐゴシック" charset="0"/>
                <a:cs typeface="+mn-cs"/>
              </a:rPr>
              <a:t> Medical Technologies Inc. Portland, OR, USA) and </a:t>
            </a:r>
            <a:r>
              <a:rPr lang="en-US" sz="1200" b="0" i="0" kern="1200" dirty="0" err="1">
                <a:solidFill>
                  <a:schemeClr val="tx1"/>
                </a:solidFill>
                <a:effectLst/>
                <a:latin typeface="+mn-lt"/>
                <a:ea typeface="ＭＳ Ｐゴシック" charset="0"/>
                <a:cs typeface="+mn-cs"/>
              </a:rPr>
              <a:t>Celox</a:t>
            </a:r>
            <a:r>
              <a:rPr lang="en-US" sz="1200" b="0" i="0" kern="1200" dirty="0">
                <a:solidFill>
                  <a:schemeClr val="tx1"/>
                </a:solidFill>
                <a:effectLst/>
                <a:latin typeface="+mn-lt"/>
                <a:ea typeface="ＭＳ Ｐゴシック" charset="0"/>
                <a:cs typeface="+mn-cs"/>
              </a:rPr>
              <a:t> (</a:t>
            </a:r>
            <a:r>
              <a:rPr lang="en-US" sz="1200" b="0" i="0" kern="1200" dirty="0" err="1">
                <a:solidFill>
                  <a:schemeClr val="tx1"/>
                </a:solidFill>
                <a:effectLst/>
                <a:latin typeface="+mn-lt"/>
                <a:ea typeface="ＭＳ Ｐゴシック" charset="0"/>
                <a:cs typeface="+mn-cs"/>
              </a:rPr>
              <a:t>Medtrade</a:t>
            </a:r>
            <a:r>
              <a:rPr lang="en-US" sz="1200" b="0" i="0" kern="1200" dirty="0">
                <a:solidFill>
                  <a:schemeClr val="tx1"/>
                </a:solidFill>
                <a:effectLst/>
                <a:latin typeface="+mn-lt"/>
                <a:ea typeface="ＭＳ Ｐゴシック" charset="0"/>
                <a:cs typeface="+mn-cs"/>
              </a:rPr>
              <a:t> Products Ltd. Crewe, UK) are the main examples of this group.</a:t>
            </a:r>
          </a:p>
          <a:p>
            <a:endParaRPr lang="en-US" sz="1200" b="0" i="0" kern="1200" dirty="0">
              <a:solidFill>
                <a:schemeClr val="tx1"/>
              </a:solidFill>
              <a:effectLst/>
              <a:latin typeface="+mn-lt"/>
              <a:ea typeface="ＭＳ Ｐゴシック" charset="0"/>
              <a:cs typeface="+mn-cs"/>
            </a:endParaRPr>
          </a:p>
          <a:p>
            <a:r>
              <a:rPr lang="en-US" sz="1200" b="1" i="0" kern="1200" dirty="0">
                <a:solidFill>
                  <a:schemeClr val="tx1"/>
                </a:solidFill>
                <a:effectLst/>
                <a:latin typeface="+mn-lt"/>
                <a:ea typeface="ＭＳ Ｐゴシック" charset="0"/>
                <a:cs typeface="+mn-cs"/>
              </a:rPr>
              <a:t>Procoagulant </a:t>
            </a:r>
            <a:r>
              <a:rPr lang="en-US" sz="1200" b="1" i="0" kern="1200" dirty="0" err="1">
                <a:solidFill>
                  <a:schemeClr val="tx1"/>
                </a:solidFill>
                <a:effectLst/>
                <a:latin typeface="+mn-lt"/>
                <a:ea typeface="ＭＳ Ｐゴシック" charset="0"/>
                <a:cs typeface="+mn-cs"/>
              </a:rPr>
              <a:t>supplementors</a:t>
            </a:r>
            <a:r>
              <a:rPr lang="en-US" sz="1200" b="0" i="0" kern="1200" dirty="0">
                <a:solidFill>
                  <a:schemeClr val="tx1"/>
                </a:solidFill>
                <a:effectLst/>
                <a:latin typeface="+mn-lt"/>
                <a:ea typeface="ＭＳ Ｐゴシック" charset="0"/>
                <a:cs typeface="+mn-cs"/>
              </a:rPr>
              <a:t>: agents placed in this group act mainly through delivering procoagulant factors to the hemorrhagic wound. The dry fibrin sealant dressing (DFSD) is an example of these agents.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(khoshmohabat, Paydar, Kazemi, &amp; Dalfardi, 2016)</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18</a:t>
            </a:fld>
            <a:endParaRPr lang="en-US"/>
          </a:p>
        </p:txBody>
      </p:sp>
    </p:spTree>
    <p:extLst>
      <p:ext uri="{BB962C8B-B14F-4D97-AF65-F5344CB8AC3E}">
        <p14:creationId xmlns:p14="http://schemas.microsoft.com/office/powerpoint/2010/main" val="2143689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p:spPr>
        <p:txBody>
          <a:bodyPr/>
          <a:lstStyle/>
          <a:p>
            <a:pPr eaLnBrk="1" hangingPunct="1"/>
            <a:r>
              <a:rPr lang="en-US" sz="1200" b="0" i="0" kern="1200" dirty="0" err="1">
                <a:solidFill>
                  <a:schemeClr val="tx1"/>
                </a:solidFill>
                <a:effectLst/>
                <a:latin typeface="+mn-lt"/>
                <a:ea typeface="ＭＳ Ｐゴシック" charset="0"/>
                <a:cs typeface="+mn-cs"/>
              </a:rPr>
              <a:t>Celox</a:t>
            </a:r>
            <a:r>
              <a:rPr lang="en-US" sz="1200" b="0" i="0" kern="1200" dirty="0">
                <a:solidFill>
                  <a:schemeClr val="tx1"/>
                </a:solidFill>
                <a:effectLst/>
                <a:latin typeface="+mn-lt"/>
                <a:ea typeface="ＭＳ Ｐゴシック" charset="0"/>
                <a:cs typeface="+mn-cs"/>
              </a:rPr>
              <a:t> is an entirely biocompatible and biodegradable substance, a chitosan (a </a:t>
            </a:r>
            <a:r>
              <a:rPr lang="en-US" sz="1200" b="0" i="0" kern="1200" dirty="0" err="1">
                <a:solidFill>
                  <a:schemeClr val="tx1"/>
                </a:solidFill>
                <a:effectLst/>
                <a:latin typeface="+mn-lt"/>
                <a:ea typeface="ＭＳ Ｐゴシック" charset="0"/>
                <a:cs typeface="+mn-cs"/>
              </a:rPr>
              <a:t>mucoadhesive</a:t>
            </a:r>
            <a:r>
              <a:rPr lang="en-US" sz="1200" b="0" i="0" kern="1200" dirty="0">
                <a:solidFill>
                  <a:schemeClr val="tx1"/>
                </a:solidFill>
                <a:effectLst/>
                <a:latin typeface="+mn-lt"/>
                <a:ea typeface="ＭＳ Ｐゴシック" charset="0"/>
                <a:cs typeface="+mn-cs"/>
              </a:rPr>
              <a:t> component that maintains the silica in contact with the wound) granule that promotes clot formation through adsorption and dehydration, and the advancement of red blood cell bonding. It is a pearl colored, nontoxic and odorless derivative of chitin. Once directly exposed to the blood, the positively charged </a:t>
            </a:r>
            <a:r>
              <a:rPr lang="en-US" sz="1200" b="0" i="0" kern="1200" dirty="0" err="1">
                <a:solidFill>
                  <a:schemeClr val="tx1"/>
                </a:solidFill>
                <a:effectLst/>
                <a:latin typeface="+mn-lt"/>
                <a:ea typeface="ＭＳ Ｐゴシック" charset="0"/>
                <a:cs typeface="+mn-cs"/>
              </a:rPr>
              <a:t>Celox</a:t>
            </a:r>
            <a:r>
              <a:rPr lang="en-US" sz="1200" b="0" i="0" kern="1200" dirty="0">
                <a:solidFill>
                  <a:schemeClr val="tx1"/>
                </a:solidFill>
                <a:effectLst/>
                <a:latin typeface="+mn-lt"/>
                <a:ea typeface="ＭＳ Ｐゴシック" charset="0"/>
                <a:cs typeface="+mn-cs"/>
              </a:rPr>
              <a:t> will bind with the negatively charged red blood cells, independent of the body’s clotting mechanism. Such phenomena will result in clot formation, without exothermic reaction or damage to the surrounding tissues. </a:t>
            </a:r>
            <a:r>
              <a:rPr lang="en-US" sz="1200" b="0" i="0" kern="1200" dirty="0" err="1">
                <a:solidFill>
                  <a:schemeClr val="tx1"/>
                </a:solidFill>
                <a:effectLst/>
                <a:latin typeface="+mn-lt"/>
                <a:ea typeface="ＭＳ Ｐゴシック" charset="0"/>
                <a:cs typeface="+mn-cs"/>
              </a:rPr>
              <a:t>Celox</a:t>
            </a:r>
            <a:r>
              <a:rPr lang="en-US" sz="1200" b="0" i="0" kern="1200" dirty="0">
                <a:solidFill>
                  <a:schemeClr val="tx1"/>
                </a:solidFill>
                <a:effectLst/>
                <a:latin typeface="+mn-lt"/>
                <a:ea typeface="ＭＳ Ｐゴシック" charset="0"/>
                <a:cs typeface="+mn-cs"/>
              </a:rPr>
              <a:t> will be efficacious in those who receive antiplatelet or anticoagulant medications, and in conditions of hypothermia. It does not cause a clot to form remote from the site of application. </a:t>
            </a:r>
            <a:r>
              <a:rPr lang="en-US" sz="1200" b="0" i="0" kern="1200" dirty="0" err="1">
                <a:solidFill>
                  <a:schemeClr val="tx1"/>
                </a:solidFill>
                <a:effectLst/>
                <a:latin typeface="+mn-lt"/>
                <a:ea typeface="ＭＳ Ｐゴシック" charset="0"/>
                <a:cs typeface="+mn-cs"/>
              </a:rPr>
              <a:t>Celox</a:t>
            </a:r>
            <a:r>
              <a:rPr lang="en-US" sz="1200" b="0" i="0" kern="1200" dirty="0">
                <a:solidFill>
                  <a:schemeClr val="tx1"/>
                </a:solidFill>
                <a:effectLst/>
                <a:latin typeface="+mn-lt"/>
                <a:ea typeface="ＭＳ Ｐゴシック" charset="0"/>
                <a:cs typeface="+mn-cs"/>
              </a:rPr>
              <a:t> can be removed by irrigating the wound with water or saline once clotting has occurred. This product is available in both the granular and bandage forms. The granular form of </a:t>
            </a:r>
            <a:r>
              <a:rPr lang="en-US" sz="1200" b="0" i="0" kern="1200" dirty="0" err="1">
                <a:solidFill>
                  <a:schemeClr val="tx1"/>
                </a:solidFill>
                <a:effectLst/>
                <a:latin typeface="+mn-lt"/>
                <a:ea typeface="ＭＳ Ｐゴシック" charset="0"/>
                <a:cs typeface="+mn-cs"/>
              </a:rPr>
              <a:t>Celox</a:t>
            </a:r>
            <a:r>
              <a:rPr lang="en-US" sz="1200" b="0" i="0" kern="1200" dirty="0">
                <a:solidFill>
                  <a:schemeClr val="tx1"/>
                </a:solidFill>
                <a:effectLst/>
                <a:latin typeface="+mn-lt"/>
                <a:ea typeface="ＭＳ Ｐゴシック" charset="0"/>
                <a:cs typeface="+mn-cs"/>
              </a:rPr>
              <a:t> is a lightweight powder, and is reported to be more difficult to apply, particularly in low-visibility and windy settings (</a:t>
            </a:r>
            <a:r>
              <a:rPr lang="en-US" sz="1200" b="0" i="0" kern="1200" dirty="0">
                <a:solidFill>
                  <a:schemeClr val="tx1"/>
                </a:solidFill>
                <a:effectLst/>
                <a:latin typeface="+mn-lt"/>
                <a:ea typeface="ＭＳ Ｐゴシック" charset="0"/>
                <a:cs typeface="+mn-cs"/>
                <a:hlinkClick r:id="rId3"/>
              </a:rPr>
              <a:t>22</a:t>
            </a:r>
            <a:r>
              <a:rPr lang="en-US" sz="1200" b="0" i="0" kern="1200" dirty="0">
                <a:solidFill>
                  <a:schemeClr val="tx1"/>
                </a:solidFill>
                <a:effectLst/>
                <a:latin typeface="+mn-lt"/>
                <a:ea typeface="ＭＳ Ｐゴシック" charset="0"/>
                <a:cs typeface="+mn-cs"/>
              </a:rPr>
              <a:t>, </a:t>
            </a:r>
            <a:r>
              <a:rPr lang="en-US" sz="1200" b="0" i="0" kern="1200" dirty="0">
                <a:solidFill>
                  <a:schemeClr val="tx1"/>
                </a:solidFill>
                <a:effectLst/>
                <a:latin typeface="+mn-lt"/>
                <a:ea typeface="ＭＳ Ｐゴシック" charset="0"/>
                <a:cs typeface="+mn-cs"/>
                <a:hlinkClick r:id="rId4"/>
              </a:rPr>
              <a:t>30</a:t>
            </a:r>
            <a:r>
              <a:rPr lang="en-US" sz="1200" b="0" i="0" kern="1200" dirty="0">
                <a:solidFill>
                  <a:schemeClr val="tx1"/>
                </a:solidFill>
                <a:effectLst/>
                <a:latin typeface="+mn-lt"/>
                <a:ea typeface="ＭＳ Ｐゴシック" charset="0"/>
                <a:cs typeface="+mn-cs"/>
              </a:rPr>
              <a:t>, </a:t>
            </a:r>
            <a:r>
              <a:rPr lang="en-US" sz="1200" b="0" i="0" kern="1200" dirty="0">
                <a:solidFill>
                  <a:schemeClr val="tx1"/>
                </a:solidFill>
                <a:effectLst/>
                <a:latin typeface="+mn-lt"/>
                <a:ea typeface="ＭＳ Ｐゴシック" charset="0"/>
                <a:cs typeface="+mn-cs"/>
                <a:hlinkClick r:id="rId5"/>
              </a:rPr>
              <a:t>37</a:t>
            </a:r>
            <a:r>
              <a:rPr lang="en-US" sz="1200" b="0" i="0" kern="1200" dirty="0">
                <a:solidFill>
                  <a:schemeClr val="tx1"/>
                </a:solidFill>
                <a:effectLst/>
                <a:latin typeface="+mn-lt"/>
                <a:ea typeface="ＭＳ Ｐゴシック" charset="0"/>
                <a:cs typeface="+mn-cs"/>
              </a:rPr>
              <a:t>, </a:t>
            </a:r>
            <a:r>
              <a:rPr lang="en-US" sz="1200" b="0" i="0" kern="1200" dirty="0">
                <a:solidFill>
                  <a:schemeClr val="tx1"/>
                </a:solidFill>
                <a:effectLst/>
                <a:latin typeface="+mn-lt"/>
                <a:ea typeface="ＭＳ Ｐゴシック" charset="0"/>
                <a:cs typeface="+mn-cs"/>
                <a:hlinkClick r:id="rId6"/>
              </a:rPr>
              <a:t>38</a:t>
            </a:r>
            <a:r>
              <a:rPr lang="en-US" sz="1200" b="0" i="0" kern="1200" dirty="0">
                <a:solidFill>
                  <a:schemeClr val="tx1"/>
                </a:solidFill>
                <a:effectLst/>
                <a:latin typeface="+mn-lt"/>
                <a:ea typeface="ＭＳ Ｐゴシック" charset="0"/>
                <a:cs typeface="+mn-cs"/>
              </a:rPr>
              <a:t>).</a:t>
            </a:r>
          </a:p>
          <a:p>
            <a:pPr eaLnBrk="1" hangingPunct="1"/>
            <a:endParaRPr lang="en-US" sz="1200" b="0" i="0" kern="1200" dirty="0">
              <a:solidFill>
                <a:schemeClr val="tx1"/>
              </a:solidFill>
              <a:effectLst/>
              <a:latin typeface="+mn-lt"/>
              <a:ea typeface="ＭＳ Ｐゴシック" charset="0"/>
              <a:cs typeface="+mn-cs"/>
            </a:endParaRPr>
          </a:p>
          <a:p>
            <a:pPr eaLnBrk="1" hangingPunct="1"/>
            <a:r>
              <a:rPr lang="en-US" sz="1200" b="0" i="0" kern="1200" dirty="0">
                <a:solidFill>
                  <a:schemeClr val="tx1"/>
                </a:solidFill>
                <a:effectLst/>
                <a:latin typeface="+mn-lt"/>
                <a:ea typeface="ＭＳ Ｐゴシック" charset="0"/>
                <a:cs typeface="+mn-cs"/>
              </a:rPr>
              <a:t> Smith AH, Laird C, Porter K, Bloch M. </a:t>
            </a:r>
            <a:r>
              <a:rPr lang="en-US" sz="1200" b="0" i="0" kern="1200" dirty="0" err="1">
                <a:solidFill>
                  <a:schemeClr val="tx1"/>
                </a:solidFill>
                <a:effectLst/>
                <a:latin typeface="+mn-lt"/>
                <a:ea typeface="ＭＳ Ｐゴシック" charset="0"/>
                <a:cs typeface="+mn-cs"/>
              </a:rPr>
              <a:t>Haemostatic</a:t>
            </a:r>
            <a:r>
              <a:rPr lang="en-US" sz="1200" b="0" i="0" kern="1200" dirty="0">
                <a:solidFill>
                  <a:schemeClr val="tx1"/>
                </a:solidFill>
                <a:effectLst/>
                <a:latin typeface="+mn-lt"/>
                <a:ea typeface="ＭＳ Ｐゴシック" charset="0"/>
                <a:cs typeface="+mn-cs"/>
              </a:rPr>
              <a:t> dressings in prehospital care. </a:t>
            </a:r>
            <a:r>
              <a:rPr lang="en-US" sz="1200" b="0" i="0" kern="1200" dirty="0" err="1">
                <a:solidFill>
                  <a:schemeClr val="tx1"/>
                </a:solidFill>
                <a:effectLst/>
                <a:latin typeface="+mn-lt"/>
                <a:ea typeface="ＭＳ Ｐゴシック" charset="0"/>
                <a:cs typeface="+mn-cs"/>
              </a:rPr>
              <a:t>Emerg</a:t>
            </a:r>
            <a:r>
              <a:rPr lang="en-US" sz="1200" b="0" i="0" kern="1200" dirty="0">
                <a:solidFill>
                  <a:schemeClr val="tx1"/>
                </a:solidFill>
                <a:effectLst/>
                <a:latin typeface="+mn-lt"/>
                <a:ea typeface="ＭＳ Ｐゴシック" charset="0"/>
                <a:cs typeface="+mn-cs"/>
              </a:rPr>
              <a:t> Med J. 2013;30(10):784–9. </a:t>
            </a:r>
            <a:r>
              <a:rPr lang="en-US" sz="1200" b="0" i="0" kern="1200" dirty="0" err="1">
                <a:solidFill>
                  <a:schemeClr val="tx1"/>
                </a:solidFill>
                <a:effectLst/>
                <a:latin typeface="+mn-lt"/>
                <a:ea typeface="ＭＳ Ｐゴシック" charset="0"/>
                <a:cs typeface="+mn-cs"/>
              </a:rPr>
              <a:t>doi</a:t>
            </a:r>
            <a:r>
              <a:rPr lang="en-US" sz="1200" b="0" i="0" kern="1200" dirty="0">
                <a:solidFill>
                  <a:schemeClr val="tx1"/>
                </a:solidFill>
                <a:effectLst/>
                <a:latin typeface="+mn-lt"/>
                <a:ea typeface="ＭＳ Ｐゴシック" charset="0"/>
                <a:cs typeface="+mn-cs"/>
              </a:rPr>
              <a:t>: 10.1136/emermed-2012-201581.</a:t>
            </a:r>
          </a:p>
          <a:p>
            <a:pPr eaLnBrk="1" hangingPunct="1"/>
            <a:endParaRPr lang="en-US" sz="1200" b="0" i="0" kern="1200" dirty="0">
              <a:solidFill>
                <a:schemeClr val="tx1"/>
              </a:solidFill>
              <a:effectLst/>
              <a:latin typeface="+mn-lt"/>
              <a:ea typeface="ＭＳ Ｐゴシック" charset="0"/>
              <a:cs typeface="+mn-cs"/>
            </a:endParaRPr>
          </a:p>
          <a:p>
            <a:pPr eaLnBrk="1" hangingPunct="1"/>
            <a:r>
              <a:rPr lang="en-US" sz="1200" b="0" i="0" kern="1200" dirty="0">
                <a:solidFill>
                  <a:schemeClr val="tx1"/>
                </a:solidFill>
                <a:effectLst/>
                <a:latin typeface="+mn-lt"/>
                <a:ea typeface="ＭＳ Ｐゴシック" charset="0"/>
                <a:cs typeface="+mn-cs"/>
              </a:rPr>
              <a:t>Devlin JJ, </a:t>
            </a:r>
            <a:r>
              <a:rPr lang="en-US" sz="1200" b="0" i="0" kern="1200" dirty="0" err="1">
                <a:solidFill>
                  <a:schemeClr val="tx1"/>
                </a:solidFill>
                <a:effectLst/>
                <a:latin typeface="+mn-lt"/>
                <a:ea typeface="ＭＳ Ｐゴシック" charset="0"/>
                <a:cs typeface="+mn-cs"/>
              </a:rPr>
              <a:t>Kircher</a:t>
            </a:r>
            <a:r>
              <a:rPr lang="en-US" sz="1200" b="0" i="0" kern="1200" dirty="0">
                <a:solidFill>
                  <a:schemeClr val="tx1"/>
                </a:solidFill>
                <a:effectLst/>
                <a:latin typeface="+mn-lt"/>
                <a:ea typeface="ＭＳ Ｐゴシック" charset="0"/>
                <a:cs typeface="+mn-cs"/>
              </a:rPr>
              <a:t> S, </a:t>
            </a:r>
            <a:r>
              <a:rPr lang="en-US" sz="1200" b="0" i="0" kern="1200" dirty="0" err="1">
                <a:solidFill>
                  <a:schemeClr val="tx1"/>
                </a:solidFill>
                <a:effectLst/>
                <a:latin typeface="+mn-lt"/>
                <a:ea typeface="ＭＳ Ｐゴシック" charset="0"/>
                <a:cs typeface="+mn-cs"/>
              </a:rPr>
              <a:t>Kozen</a:t>
            </a:r>
            <a:r>
              <a:rPr lang="en-US" sz="1200" b="0" i="0" kern="1200" dirty="0">
                <a:solidFill>
                  <a:schemeClr val="tx1"/>
                </a:solidFill>
                <a:effectLst/>
                <a:latin typeface="+mn-lt"/>
                <a:ea typeface="ＭＳ Ｐゴシック" charset="0"/>
                <a:cs typeface="+mn-cs"/>
              </a:rPr>
              <a:t> BG, Littlejohn LF, Johnson AS. Comparison of </a:t>
            </a:r>
            <a:r>
              <a:rPr lang="en-US" sz="1200" b="0" i="0" kern="1200" dirty="0" err="1">
                <a:solidFill>
                  <a:schemeClr val="tx1"/>
                </a:solidFill>
                <a:effectLst/>
                <a:latin typeface="+mn-lt"/>
                <a:ea typeface="ＭＳ Ｐゴシック" charset="0"/>
                <a:cs typeface="+mn-cs"/>
              </a:rPr>
              <a:t>ChitoFlex</a:t>
            </a:r>
            <a:r>
              <a:rPr lang="en-US" sz="1200" b="0" i="0" kern="1200" dirty="0">
                <a:solidFill>
                  <a:schemeClr val="tx1"/>
                </a:solidFill>
                <a:effectLst/>
                <a:latin typeface="+mn-lt"/>
                <a:ea typeface="ＭＳ Ｐゴシック" charset="0"/>
                <a:cs typeface="+mn-cs"/>
              </a:rPr>
              <a:t>(R), CELOX, and </a:t>
            </a:r>
            <a:r>
              <a:rPr lang="en-US" sz="1200" b="0" i="0" kern="1200" dirty="0" err="1">
                <a:solidFill>
                  <a:schemeClr val="tx1"/>
                </a:solidFill>
                <a:effectLst/>
                <a:latin typeface="+mn-lt"/>
                <a:ea typeface="ＭＳ Ｐゴシック" charset="0"/>
                <a:cs typeface="+mn-cs"/>
              </a:rPr>
              <a:t>QuikClot</a:t>
            </a:r>
            <a:r>
              <a:rPr lang="en-US" sz="1200" b="0" i="0" kern="1200" dirty="0">
                <a:solidFill>
                  <a:schemeClr val="tx1"/>
                </a:solidFill>
                <a:effectLst/>
                <a:latin typeface="+mn-lt"/>
                <a:ea typeface="ＭＳ Ｐゴシック" charset="0"/>
                <a:cs typeface="+mn-cs"/>
              </a:rPr>
              <a:t>(R) in control of hemorrhage. J </a:t>
            </a:r>
            <a:r>
              <a:rPr lang="en-US" sz="1200" b="0" i="0" kern="1200" dirty="0" err="1">
                <a:solidFill>
                  <a:schemeClr val="tx1"/>
                </a:solidFill>
                <a:effectLst/>
                <a:latin typeface="+mn-lt"/>
                <a:ea typeface="ＭＳ Ｐゴシック" charset="0"/>
                <a:cs typeface="+mn-cs"/>
              </a:rPr>
              <a:t>Emerg</a:t>
            </a:r>
            <a:r>
              <a:rPr lang="en-US" sz="1200" b="0" i="0" kern="1200" dirty="0">
                <a:solidFill>
                  <a:schemeClr val="tx1"/>
                </a:solidFill>
                <a:effectLst/>
                <a:latin typeface="+mn-lt"/>
                <a:ea typeface="ＭＳ Ｐゴシック" charset="0"/>
                <a:cs typeface="+mn-cs"/>
              </a:rPr>
              <a:t> Med. 2011;41(3):237–45. </a:t>
            </a:r>
            <a:r>
              <a:rPr lang="en-US" sz="1200" b="0" i="0" kern="1200" dirty="0" err="1">
                <a:solidFill>
                  <a:schemeClr val="tx1"/>
                </a:solidFill>
                <a:effectLst/>
                <a:latin typeface="+mn-lt"/>
                <a:ea typeface="ＭＳ Ｐゴシック" charset="0"/>
                <a:cs typeface="+mn-cs"/>
              </a:rPr>
              <a:t>doi</a:t>
            </a:r>
            <a:r>
              <a:rPr lang="en-US" sz="1200" b="0" i="0" kern="1200" dirty="0">
                <a:solidFill>
                  <a:schemeClr val="tx1"/>
                </a:solidFill>
                <a:effectLst/>
                <a:latin typeface="+mn-lt"/>
                <a:ea typeface="ＭＳ Ｐゴシック" charset="0"/>
                <a:cs typeface="+mn-cs"/>
              </a:rPr>
              <a:t>: 10.1016/j.jemermed.2009.02.017. [</a:t>
            </a:r>
            <a:r>
              <a:rPr lang="en-US" sz="1200" b="0" i="0" kern="1200" dirty="0">
                <a:solidFill>
                  <a:schemeClr val="tx1"/>
                </a:solidFill>
                <a:effectLst/>
                <a:latin typeface="+mn-lt"/>
                <a:ea typeface="ＭＳ Ｐゴシック" charset="0"/>
                <a:cs typeface="+mn-cs"/>
                <a:hlinkClick r:id="rId7"/>
              </a:rPr>
              <a:t>PubMed</a:t>
            </a:r>
            <a:r>
              <a:rPr lang="en-US" sz="1200" b="0" i="0" kern="1200" dirty="0">
                <a:solidFill>
                  <a:schemeClr val="tx1"/>
                </a:solidFill>
                <a:effectLst/>
                <a:latin typeface="+mn-lt"/>
                <a:ea typeface="ＭＳ Ｐゴシック" charset="0"/>
                <a:cs typeface="+mn-cs"/>
              </a:rPr>
              <a:t>] [</a:t>
            </a:r>
            <a:r>
              <a:rPr lang="en-US" sz="1200" b="0" i="0" kern="1200" dirty="0">
                <a:solidFill>
                  <a:schemeClr val="tx1"/>
                </a:solidFill>
                <a:effectLst/>
                <a:latin typeface="+mn-lt"/>
                <a:ea typeface="ＭＳ Ｐゴシック" charset="0"/>
                <a:cs typeface="+mn-cs"/>
                <a:hlinkClick r:id="rId8"/>
              </a:rPr>
              <a:t>Cross Ref</a:t>
            </a:r>
            <a:r>
              <a:rPr lang="en-US" sz="1200" b="0" i="0" kern="1200" dirty="0">
                <a:solidFill>
                  <a:schemeClr val="tx1"/>
                </a:solidFill>
                <a:effectLst/>
                <a:latin typeface="+mn-lt"/>
                <a:ea typeface="ＭＳ Ｐゴシック" charset="0"/>
                <a:cs typeface="+mn-cs"/>
              </a:rPr>
              <a:t>]</a:t>
            </a:r>
          </a:p>
          <a:p>
            <a:pPr eaLnBrk="1" hangingPunct="1"/>
            <a:endParaRPr lang="en-US" sz="1200" b="0" i="0" kern="1200" dirty="0">
              <a:solidFill>
                <a:schemeClr val="tx1"/>
              </a:solidFill>
              <a:effectLst/>
              <a:latin typeface="+mn-lt"/>
              <a:ea typeface="ＭＳ Ｐゴシック" charset="0"/>
              <a:cs typeface="+mn-cs"/>
            </a:endParaRPr>
          </a:p>
          <a:p>
            <a:r>
              <a:rPr lang="en-US" sz="1200" b="0" i="0" kern="1200" dirty="0">
                <a:solidFill>
                  <a:schemeClr val="tx1"/>
                </a:solidFill>
                <a:effectLst/>
                <a:latin typeface="+mn-lt"/>
                <a:ea typeface="ＭＳ Ｐゴシック" charset="0"/>
                <a:cs typeface="+mn-cs"/>
              </a:rPr>
              <a:t>Millner RW, Lockhart AS, Bird H, </a:t>
            </a:r>
            <a:r>
              <a:rPr lang="en-US" sz="1200" b="0" i="0" kern="1200" dirty="0" err="1">
                <a:solidFill>
                  <a:schemeClr val="tx1"/>
                </a:solidFill>
                <a:effectLst/>
                <a:latin typeface="+mn-lt"/>
                <a:ea typeface="ＭＳ Ｐゴシック" charset="0"/>
                <a:cs typeface="+mn-cs"/>
              </a:rPr>
              <a:t>Alexiou</a:t>
            </a:r>
            <a:r>
              <a:rPr lang="en-US" sz="1200" b="0" i="0" kern="1200" dirty="0">
                <a:solidFill>
                  <a:schemeClr val="tx1"/>
                </a:solidFill>
                <a:effectLst/>
                <a:latin typeface="+mn-lt"/>
                <a:ea typeface="ＭＳ Ｐゴシック" charset="0"/>
                <a:cs typeface="+mn-cs"/>
              </a:rPr>
              <a:t> C. A new hemostatic agent: initial life-saving experience with </a:t>
            </a:r>
            <a:r>
              <a:rPr lang="en-US" sz="1200" b="0" i="0" kern="1200" dirty="0" err="1">
                <a:solidFill>
                  <a:schemeClr val="tx1"/>
                </a:solidFill>
                <a:effectLst/>
                <a:latin typeface="+mn-lt"/>
                <a:ea typeface="ＭＳ Ｐゴシック" charset="0"/>
                <a:cs typeface="+mn-cs"/>
              </a:rPr>
              <a:t>Celox</a:t>
            </a:r>
            <a:r>
              <a:rPr lang="en-US" sz="1200" b="0" i="0" kern="1200" dirty="0">
                <a:solidFill>
                  <a:schemeClr val="tx1"/>
                </a:solidFill>
                <a:effectLst/>
                <a:latin typeface="+mn-lt"/>
                <a:ea typeface="ＭＳ Ｐゴシック" charset="0"/>
                <a:cs typeface="+mn-cs"/>
              </a:rPr>
              <a:t> (chitosan) in cardiothoracic surgery. Ann </a:t>
            </a:r>
            <a:r>
              <a:rPr lang="en-US" sz="1200" b="0" i="0" kern="1200" dirty="0" err="1">
                <a:solidFill>
                  <a:schemeClr val="tx1"/>
                </a:solidFill>
                <a:effectLst/>
                <a:latin typeface="+mn-lt"/>
                <a:ea typeface="ＭＳ Ｐゴシック" charset="0"/>
                <a:cs typeface="+mn-cs"/>
              </a:rPr>
              <a:t>Thorac</a:t>
            </a:r>
            <a:r>
              <a:rPr lang="en-US" sz="1200" b="0" i="0" kern="1200" dirty="0">
                <a:solidFill>
                  <a:schemeClr val="tx1"/>
                </a:solidFill>
                <a:effectLst/>
                <a:latin typeface="+mn-lt"/>
                <a:ea typeface="ＭＳ Ｐゴシック" charset="0"/>
                <a:cs typeface="+mn-cs"/>
              </a:rPr>
              <a:t> Surg. 2009;87(2):e13–4. </a:t>
            </a:r>
            <a:r>
              <a:rPr lang="en-US" sz="1200" b="0" i="0" kern="1200" dirty="0" err="1">
                <a:solidFill>
                  <a:schemeClr val="tx1"/>
                </a:solidFill>
                <a:effectLst/>
                <a:latin typeface="+mn-lt"/>
                <a:ea typeface="ＭＳ Ｐゴシック" charset="0"/>
                <a:cs typeface="+mn-cs"/>
              </a:rPr>
              <a:t>doi</a:t>
            </a:r>
            <a:r>
              <a:rPr lang="en-US" sz="1200" b="0" i="0" kern="1200" dirty="0">
                <a:solidFill>
                  <a:schemeClr val="tx1"/>
                </a:solidFill>
                <a:effectLst/>
                <a:latin typeface="+mn-lt"/>
                <a:ea typeface="ＭＳ Ｐゴシック" charset="0"/>
                <a:cs typeface="+mn-cs"/>
              </a:rPr>
              <a:t>: 10.1016/j.athoracsur.2008.09.046. [</a:t>
            </a:r>
            <a:r>
              <a:rPr lang="en-US" sz="1200" b="0" i="0" kern="1200" dirty="0">
                <a:solidFill>
                  <a:schemeClr val="tx1"/>
                </a:solidFill>
                <a:effectLst/>
                <a:latin typeface="+mn-lt"/>
                <a:ea typeface="ＭＳ Ｐゴシック" charset="0"/>
                <a:cs typeface="+mn-cs"/>
                <a:hlinkClick r:id="rId9"/>
              </a:rPr>
              <a:t>PubMed</a:t>
            </a:r>
            <a:r>
              <a:rPr lang="en-US" sz="1200" b="0" i="0" kern="1200" dirty="0">
                <a:solidFill>
                  <a:schemeClr val="tx1"/>
                </a:solidFill>
                <a:effectLst/>
                <a:latin typeface="+mn-lt"/>
                <a:ea typeface="ＭＳ Ｐゴシック" charset="0"/>
                <a:cs typeface="+mn-cs"/>
              </a:rPr>
              <a:t>][</a:t>
            </a:r>
            <a:r>
              <a:rPr lang="en-US" sz="1200" b="0" i="0" kern="1200" dirty="0">
                <a:solidFill>
                  <a:schemeClr val="tx1"/>
                </a:solidFill>
                <a:effectLst/>
                <a:latin typeface="+mn-lt"/>
                <a:ea typeface="ＭＳ Ｐゴシック" charset="0"/>
                <a:cs typeface="+mn-cs"/>
                <a:hlinkClick r:id="rId10"/>
              </a:rPr>
              <a:t>Cross Ref</a:t>
            </a:r>
            <a:r>
              <a:rPr lang="en-US" sz="1200" b="0" i="0" kern="1200" dirty="0">
                <a:solidFill>
                  <a:schemeClr val="tx1"/>
                </a:solidFill>
                <a:effectLst/>
                <a:latin typeface="+mn-lt"/>
                <a:ea typeface="ＭＳ Ｐゴシック" charset="0"/>
                <a:cs typeface="+mn-cs"/>
              </a:rPr>
              <a:t>]</a:t>
            </a:r>
          </a:p>
          <a:p>
            <a:endParaRPr lang="en-US" sz="1200" b="0" i="0" kern="1200" dirty="0">
              <a:solidFill>
                <a:schemeClr val="tx1"/>
              </a:solidFill>
              <a:effectLst/>
              <a:latin typeface="+mn-lt"/>
              <a:ea typeface="ＭＳ Ｐゴシック" charset="0"/>
              <a:cs typeface="+mn-cs"/>
            </a:endParaRPr>
          </a:p>
          <a:p>
            <a:r>
              <a:rPr lang="en-US" sz="1200" b="0" i="0" kern="1200" dirty="0" err="1">
                <a:solidFill>
                  <a:schemeClr val="tx1"/>
                </a:solidFill>
                <a:effectLst/>
                <a:latin typeface="+mn-lt"/>
                <a:ea typeface="ＭＳ Ｐゴシック" charset="0"/>
                <a:cs typeface="+mn-cs"/>
              </a:rPr>
              <a:t>Pozza</a:t>
            </a:r>
            <a:r>
              <a:rPr lang="en-US" sz="1200" b="0" i="0" kern="1200" dirty="0">
                <a:solidFill>
                  <a:schemeClr val="tx1"/>
                </a:solidFill>
                <a:effectLst/>
                <a:latin typeface="+mn-lt"/>
                <a:ea typeface="ＭＳ Ｐゴシック" charset="0"/>
                <a:cs typeface="+mn-cs"/>
              </a:rPr>
              <a:t> M, Millner RW. </a:t>
            </a:r>
            <a:r>
              <a:rPr lang="en-US" sz="1200" b="0" i="0" kern="1200" dirty="0" err="1">
                <a:solidFill>
                  <a:schemeClr val="tx1"/>
                </a:solidFill>
                <a:effectLst/>
                <a:latin typeface="+mn-lt"/>
                <a:ea typeface="ＭＳ Ｐゴシック" charset="0"/>
                <a:cs typeface="+mn-cs"/>
              </a:rPr>
              <a:t>Celox</a:t>
            </a:r>
            <a:r>
              <a:rPr lang="en-US" sz="1200" b="0" i="0" kern="1200" dirty="0">
                <a:solidFill>
                  <a:schemeClr val="tx1"/>
                </a:solidFill>
                <a:effectLst/>
                <a:latin typeface="+mn-lt"/>
                <a:ea typeface="ＭＳ Ｐゴシック" charset="0"/>
                <a:cs typeface="+mn-cs"/>
              </a:rPr>
              <a:t> (chitosan) for </a:t>
            </a:r>
            <a:r>
              <a:rPr lang="en-US" sz="1200" b="0" i="0" kern="1200" dirty="0" err="1">
                <a:solidFill>
                  <a:schemeClr val="tx1"/>
                </a:solidFill>
                <a:effectLst/>
                <a:latin typeface="+mn-lt"/>
                <a:ea typeface="ＭＳ Ｐゴシック" charset="0"/>
                <a:cs typeface="+mn-cs"/>
              </a:rPr>
              <a:t>haemostasis</a:t>
            </a:r>
            <a:r>
              <a:rPr lang="en-US" sz="1200" b="0" i="0" kern="1200" dirty="0">
                <a:solidFill>
                  <a:schemeClr val="tx1"/>
                </a:solidFill>
                <a:effectLst/>
                <a:latin typeface="+mn-lt"/>
                <a:ea typeface="ＭＳ Ｐゴシック" charset="0"/>
                <a:cs typeface="+mn-cs"/>
              </a:rPr>
              <a:t> in massive traumatic bleeding: experience in Afghanistan. </a:t>
            </a:r>
            <a:r>
              <a:rPr lang="en-US" sz="1200" b="0" i="0" kern="1200" dirty="0" err="1">
                <a:solidFill>
                  <a:schemeClr val="tx1"/>
                </a:solidFill>
                <a:effectLst/>
                <a:latin typeface="+mn-lt"/>
                <a:ea typeface="ＭＳ Ｐゴシック" charset="0"/>
                <a:cs typeface="+mn-cs"/>
              </a:rPr>
              <a:t>Eur</a:t>
            </a:r>
            <a:r>
              <a:rPr lang="en-US" sz="1200" b="0" i="0" kern="1200" dirty="0">
                <a:solidFill>
                  <a:schemeClr val="tx1"/>
                </a:solidFill>
                <a:effectLst/>
                <a:latin typeface="+mn-lt"/>
                <a:ea typeface="ＭＳ Ｐゴシック" charset="0"/>
                <a:cs typeface="+mn-cs"/>
              </a:rPr>
              <a:t> J </a:t>
            </a:r>
            <a:r>
              <a:rPr lang="en-US" sz="1200" b="0" i="0" kern="1200" dirty="0" err="1">
                <a:solidFill>
                  <a:schemeClr val="tx1"/>
                </a:solidFill>
                <a:effectLst/>
                <a:latin typeface="+mn-lt"/>
                <a:ea typeface="ＭＳ Ｐゴシック" charset="0"/>
                <a:cs typeface="+mn-cs"/>
              </a:rPr>
              <a:t>Emerg</a:t>
            </a:r>
            <a:r>
              <a:rPr lang="en-US" sz="1200" b="0" i="0" kern="1200" dirty="0">
                <a:solidFill>
                  <a:schemeClr val="tx1"/>
                </a:solidFill>
                <a:effectLst/>
                <a:latin typeface="+mn-lt"/>
                <a:ea typeface="ＭＳ Ｐゴシック" charset="0"/>
                <a:cs typeface="+mn-cs"/>
              </a:rPr>
              <a:t> Med. 2011;18(1):31–3. </a:t>
            </a:r>
            <a:r>
              <a:rPr lang="en-US" sz="1200" b="0" i="0" kern="1200" dirty="0" err="1">
                <a:solidFill>
                  <a:schemeClr val="tx1"/>
                </a:solidFill>
                <a:effectLst/>
                <a:latin typeface="+mn-lt"/>
                <a:ea typeface="ＭＳ Ｐゴシック" charset="0"/>
                <a:cs typeface="+mn-cs"/>
              </a:rPr>
              <a:t>doi</a:t>
            </a:r>
            <a:r>
              <a:rPr lang="en-US" sz="1200" b="0" i="0" kern="1200" dirty="0">
                <a:solidFill>
                  <a:schemeClr val="tx1"/>
                </a:solidFill>
                <a:effectLst/>
                <a:latin typeface="+mn-lt"/>
                <a:ea typeface="ＭＳ Ｐゴシック" charset="0"/>
                <a:cs typeface="+mn-cs"/>
              </a:rPr>
              <a:t>: 10.1097/MEJ.0b013e32833a5ee4. [</a:t>
            </a:r>
            <a:r>
              <a:rPr lang="en-US" sz="1200" b="0" i="0" kern="1200" dirty="0">
                <a:solidFill>
                  <a:schemeClr val="tx1"/>
                </a:solidFill>
                <a:effectLst/>
                <a:latin typeface="+mn-lt"/>
                <a:ea typeface="ＭＳ Ｐゴシック" charset="0"/>
                <a:cs typeface="+mn-cs"/>
                <a:hlinkClick r:id="rId11"/>
              </a:rPr>
              <a:t>PubMed</a:t>
            </a:r>
            <a:r>
              <a:rPr lang="en-US" sz="1200" b="0" i="0" kern="1200" dirty="0">
                <a:solidFill>
                  <a:schemeClr val="tx1"/>
                </a:solidFill>
                <a:effectLst/>
                <a:latin typeface="+mn-lt"/>
                <a:ea typeface="ＭＳ Ｐゴシック" charset="0"/>
                <a:cs typeface="+mn-cs"/>
              </a:rPr>
              <a:t>] [</a:t>
            </a:r>
            <a:r>
              <a:rPr lang="en-US" sz="1200" b="0" i="0" kern="1200" dirty="0">
                <a:solidFill>
                  <a:schemeClr val="tx1"/>
                </a:solidFill>
                <a:effectLst/>
                <a:latin typeface="+mn-lt"/>
                <a:ea typeface="ＭＳ Ｐゴシック" charset="0"/>
                <a:cs typeface="+mn-cs"/>
                <a:hlinkClick r:id="rId12"/>
              </a:rPr>
              <a:t>Cross Ref</a:t>
            </a:r>
            <a:r>
              <a:rPr lang="en-US" sz="1200" b="0" i="0" kern="1200" dirty="0">
                <a:solidFill>
                  <a:schemeClr val="tx1"/>
                </a:solidFill>
                <a:effectLst/>
                <a:latin typeface="+mn-lt"/>
                <a:ea typeface="ＭＳ Ｐゴシック" charset="0"/>
                <a:cs typeface="+mn-cs"/>
              </a:rPr>
              <a:t>]</a:t>
            </a:r>
          </a:p>
          <a:p>
            <a:pPr eaLnBrk="1" hangingPunct="1"/>
            <a:endParaRPr lang="en-US" dirty="0">
              <a:latin typeface="Arial" pitchFamily="34" charset="0"/>
            </a:endParaRPr>
          </a:p>
        </p:txBody>
      </p:sp>
      <p:sp>
        <p:nvSpPr>
          <p:cNvPr id="203780" name="Slide Number Placeholder 3"/>
          <p:cNvSpPr>
            <a:spLocks noGrp="1"/>
          </p:cNvSpPr>
          <p:nvPr>
            <p:ph type="sldNum" sz="quarter" idx="5"/>
          </p:nvPr>
        </p:nvSpPr>
        <p:spPr/>
        <p:txBody>
          <a:bodyPr/>
          <a:lstStyle/>
          <a:p>
            <a:pPr>
              <a:defRPr/>
            </a:pPr>
            <a:fld id="{6DC61FAC-74AA-4E11-9947-650D799E76A5}" type="slidenum">
              <a:rPr lang="en-US" smtClean="0">
                <a:latin typeface="Arial" pitchFamily="34" charset="0"/>
              </a:rPr>
              <a:pPr>
                <a:defRPr/>
              </a:pPr>
              <a:t>19</a:t>
            </a:fld>
            <a:endParaRPr lang="en-US">
              <a:latin typeface="Arial" pitchFamily="34" charset="0"/>
            </a:endParaRPr>
          </a:p>
        </p:txBody>
      </p:sp>
    </p:spTree>
    <p:extLst>
      <p:ext uri="{BB962C8B-B14F-4D97-AF65-F5344CB8AC3E}">
        <p14:creationId xmlns:p14="http://schemas.microsoft.com/office/powerpoint/2010/main" val="287671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2A2647-B6D2-8C4F-BED6-C3EC5D07E80B}" type="slidenum">
              <a:rPr lang="en-US" smtClean="0"/>
              <a:pPr/>
              <a:t>2</a:t>
            </a:fld>
            <a:endParaRPr lang="en-US"/>
          </a:p>
        </p:txBody>
      </p:sp>
    </p:spTree>
    <p:extLst>
      <p:ext uri="{BB962C8B-B14F-4D97-AF65-F5344CB8AC3E}">
        <p14:creationId xmlns:p14="http://schemas.microsoft.com/office/powerpoint/2010/main" val="3288517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Kaolin works on contact with blood to immediately initiate the clotting process. </a:t>
            </a:r>
          </a:p>
          <a:p>
            <a:endParaRPr lang="en-US" dirty="0"/>
          </a:p>
          <a:p>
            <a:r>
              <a:rPr lang="en-US" sz="1200" b="0" i="0" kern="1200" dirty="0" err="1">
                <a:solidFill>
                  <a:schemeClr val="tx1"/>
                </a:solidFill>
                <a:effectLst/>
                <a:latin typeface="+mn-lt"/>
                <a:ea typeface="ＭＳ Ｐゴシック" charset="0"/>
                <a:cs typeface="+mn-cs"/>
              </a:rPr>
              <a:t>QuikClot</a:t>
            </a:r>
            <a:r>
              <a:rPr lang="en-US" sz="1200" b="0" i="0" kern="1200" dirty="0">
                <a:solidFill>
                  <a:schemeClr val="tx1"/>
                </a:solidFill>
                <a:effectLst/>
                <a:latin typeface="+mn-lt"/>
                <a:ea typeface="ＭＳ Ｐゴシック" charset="0"/>
                <a:cs typeface="+mn-cs"/>
              </a:rPr>
              <a:t>, a manufactured granular mineral zeolite, is composed of oxides of silicon, sodium, </a:t>
            </a:r>
            <a:r>
              <a:rPr lang="en-US" sz="1200" b="0" i="0" kern="1200" dirty="0" err="1">
                <a:solidFill>
                  <a:schemeClr val="tx1"/>
                </a:solidFill>
                <a:effectLst/>
                <a:latin typeface="+mn-lt"/>
                <a:ea typeface="ＭＳ Ｐゴシック" charset="0"/>
                <a:cs typeface="+mn-cs"/>
              </a:rPr>
              <a:t>aluminium</a:t>
            </a:r>
            <a:r>
              <a:rPr lang="en-US" sz="1200" b="0" i="0" kern="1200" dirty="0">
                <a:solidFill>
                  <a:schemeClr val="tx1"/>
                </a:solidFill>
                <a:effectLst/>
                <a:latin typeface="+mn-lt"/>
                <a:ea typeface="ＭＳ Ｐゴシック" charset="0"/>
                <a:cs typeface="+mn-cs"/>
              </a:rPr>
              <a:t> and magnesium. It also includes small amounts of quartz. This agent acts as a molecular sieve and rapidly adsorbs water. It holds the water molecules in pores, by hydrogen bonds, through a nonchemical, physical reaction. The main mechanism resulting in hemostasis following the use of </a:t>
            </a:r>
            <a:r>
              <a:rPr lang="en-US" sz="1200" b="0" i="0" kern="1200" dirty="0" err="1">
                <a:solidFill>
                  <a:schemeClr val="tx1"/>
                </a:solidFill>
                <a:effectLst/>
                <a:latin typeface="+mn-lt"/>
                <a:ea typeface="ＭＳ Ｐゴシック" charset="0"/>
                <a:cs typeface="+mn-cs"/>
              </a:rPr>
              <a:t>QuikClot</a:t>
            </a:r>
            <a:r>
              <a:rPr lang="en-US" sz="1200" b="0" i="0" kern="1200" dirty="0">
                <a:solidFill>
                  <a:schemeClr val="tx1"/>
                </a:solidFill>
                <a:effectLst/>
                <a:latin typeface="+mn-lt"/>
                <a:ea typeface="ＭＳ Ｐゴシック" charset="0"/>
                <a:cs typeface="+mn-cs"/>
              </a:rPr>
              <a:t> is the absorption of water and the rapid concentration of platelets and clotting factors that further catalyze a rapid clot formation. This process generates heat (via an exothermic reaction). The second generation of </a:t>
            </a:r>
            <a:r>
              <a:rPr lang="en-US" sz="1200" b="0" i="0" kern="1200" dirty="0" err="1">
                <a:solidFill>
                  <a:schemeClr val="tx1"/>
                </a:solidFill>
                <a:effectLst/>
                <a:latin typeface="+mn-lt"/>
                <a:ea typeface="ＭＳ Ｐゴシック" charset="0"/>
                <a:cs typeface="+mn-cs"/>
              </a:rPr>
              <a:t>QuikClot</a:t>
            </a:r>
            <a:r>
              <a:rPr lang="en-US" sz="1200" b="0" i="0" kern="1200" dirty="0">
                <a:solidFill>
                  <a:schemeClr val="tx1"/>
                </a:solidFill>
                <a:effectLst/>
                <a:latin typeface="+mn-lt"/>
                <a:ea typeface="ＭＳ Ｐゴシック" charset="0"/>
                <a:cs typeface="+mn-cs"/>
              </a:rPr>
              <a:t>, the advanced clotting sponge (ACS), is produced from larger beads of the same composition as </a:t>
            </a:r>
            <a:r>
              <a:rPr lang="en-US" sz="1200" b="0" i="0" kern="1200" dirty="0" err="1">
                <a:solidFill>
                  <a:schemeClr val="tx1"/>
                </a:solidFill>
                <a:effectLst/>
                <a:latin typeface="+mn-lt"/>
                <a:ea typeface="ＭＳ Ｐゴシック" charset="0"/>
                <a:cs typeface="+mn-cs"/>
              </a:rPr>
              <a:t>QuikClot</a:t>
            </a:r>
            <a:r>
              <a:rPr lang="en-US" sz="1200" b="0" i="0" kern="1200" dirty="0">
                <a:solidFill>
                  <a:schemeClr val="tx1"/>
                </a:solidFill>
                <a:effectLst/>
                <a:latin typeface="+mn-lt"/>
                <a:ea typeface="ＭＳ Ｐゴシック" charset="0"/>
                <a:cs typeface="+mn-cs"/>
              </a:rPr>
              <a:t>, and packaged into mesh bags. Due to the exothermic reaction resulting from the application of </a:t>
            </a:r>
            <a:r>
              <a:rPr lang="en-US" sz="1200" b="0" i="0" kern="1200" dirty="0" err="1">
                <a:solidFill>
                  <a:schemeClr val="tx1"/>
                </a:solidFill>
                <a:effectLst/>
                <a:latin typeface="+mn-lt"/>
                <a:ea typeface="ＭＳ Ｐゴシック" charset="0"/>
                <a:cs typeface="+mn-cs"/>
              </a:rPr>
              <a:t>QuikClot</a:t>
            </a:r>
            <a:r>
              <a:rPr lang="en-US" sz="1200" b="0" i="0" kern="1200" dirty="0">
                <a:solidFill>
                  <a:schemeClr val="tx1"/>
                </a:solidFill>
                <a:effectLst/>
                <a:latin typeface="+mn-lt"/>
                <a:ea typeface="ＭＳ Ｐゴシック" charset="0"/>
                <a:cs typeface="+mn-cs"/>
              </a:rPr>
              <a:t> and </a:t>
            </a:r>
            <a:r>
              <a:rPr lang="en-US" sz="1200" b="0" i="0" kern="1200" dirty="0" err="1">
                <a:solidFill>
                  <a:schemeClr val="tx1"/>
                </a:solidFill>
                <a:effectLst/>
                <a:latin typeface="+mn-lt"/>
                <a:ea typeface="ＭＳ Ｐゴシック" charset="0"/>
                <a:cs typeface="+mn-cs"/>
              </a:rPr>
              <a:t>QuikClot</a:t>
            </a:r>
            <a:r>
              <a:rPr lang="en-US" sz="1200" b="0" i="0" kern="1200" dirty="0">
                <a:solidFill>
                  <a:schemeClr val="tx1"/>
                </a:solidFill>
                <a:effectLst/>
                <a:latin typeface="+mn-lt"/>
                <a:ea typeface="ＭＳ Ｐゴシック" charset="0"/>
                <a:cs typeface="+mn-cs"/>
              </a:rPr>
              <a:t> ACS, a modified formulation, the ACS+, was introduced in 2006, and claimed to produce less </a:t>
            </a:r>
            <a:r>
              <a:rPr lang="en-US" sz="1200" b="0" i="0" kern="1200" dirty="0" err="1">
                <a:solidFill>
                  <a:schemeClr val="tx1"/>
                </a:solidFill>
                <a:effectLst/>
                <a:latin typeface="+mn-lt"/>
                <a:ea typeface="ＭＳ Ｐゴシック" charset="0"/>
                <a:cs typeface="+mn-cs"/>
              </a:rPr>
              <a:t>exothermia</a:t>
            </a:r>
            <a:r>
              <a:rPr lang="en-US" sz="1200" b="0" i="0" kern="1200" dirty="0">
                <a:solidFill>
                  <a:schemeClr val="tx1"/>
                </a:solidFill>
                <a:effectLst/>
                <a:latin typeface="+mn-lt"/>
                <a:ea typeface="ＭＳ Ｐゴシック" charset="0"/>
                <a:cs typeface="+mn-cs"/>
              </a:rPr>
              <a:t>.</a:t>
            </a:r>
          </a:p>
          <a:p>
            <a:endParaRPr lang="en-US" sz="1200" b="0" i="0" kern="1200" dirty="0">
              <a:solidFill>
                <a:schemeClr val="tx1"/>
              </a:solidFill>
              <a:effectLst/>
              <a:latin typeface="+mn-lt"/>
              <a:ea typeface="ＭＳ Ｐゴシック" charset="0"/>
              <a:cs typeface="+mn-cs"/>
            </a:endParaRPr>
          </a:p>
          <a:p>
            <a:r>
              <a:rPr lang="en-US" sz="1200" b="0" i="0" kern="1200" dirty="0">
                <a:solidFill>
                  <a:schemeClr val="tx1"/>
                </a:solidFill>
                <a:effectLst/>
                <a:latin typeface="+mn-lt"/>
                <a:ea typeface="ＭＳ Ｐゴシック" charset="0"/>
                <a:cs typeface="+mn-cs"/>
              </a:rPr>
              <a:t>Rhee P, Brown C, Martin M, Salim A, </a:t>
            </a:r>
            <a:r>
              <a:rPr lang="en-US" sz="1200" b="0" i="0" kern="1200" dirty="0" err="1">
                <a:solidFill>
                  <a:schemeClr val="tx1"/>
                </a:solidFill>
                <a:effectLst/>
                <a:latin typeface="+mn-lt"/>
                <a:ea typeface="ＭＳ Ｐゴシック" charset="0"/>
                <a:cs typeface="+mn-cs"/>
              </a:rPr>
              <a:t>Plurad</a:t>
            </a:r>
            <a:r>
              <a:rPr lang="en-US" sz="1200" b="0" i="0" kern="1200" dirty="0">
                <a:solidFill>
                  <a:schemeClr val="tx1"/>
                </a:solidFill>
                <a:effectLst/>
                <a:latin typeface="+mn-lt"/>
                <a:ea typeface="ＭＳ Ｐゴシック" charset="0"/>
                <a:cs typeface="+mn-cs"/>
              </a:rPr>
              <a:t> D, Green D, et al. </a:t>
            </a:r>
            <a:r>
              <a:rPr lang="en-US" sz="1200" b="0" i="0" kern="1200" dirty="0" err="1">
                <a:solidFill>
                  <a:schemeClr val="tx1"/>
                </a:solidFill>
                <a:effectLst/>
                <a:latin typeface="+mn-lt"/>
                <a:ea typeface="ＭＳ Ｐゴシック" charset="0"/>
                <a:cs typeface="+mn-cs"/>
              </a:rPr>
              <a:t>QuikClot</a:t>
            </a:r>
            <a:r>
              <a:rPr lang="en-US" sz="1200" b="0" i="0" kern="1200" dirty="0">
                <a:solidFill>
                  <a:schemeClr val="tx1"/>
                </a:solidFill>
                <a:effectLst/>
                <a:latin typeface="+mn-lt"/>
                <a:ea typeface="ＭＳ Ｐゴシック" charset="0"/>
                <a:cs typeface="+mn-cs"/>
              </a:rPr>
              <a:t> use in trauma for hemorrhage control: case series of 103 documented uses. J Trauma. 2008;64(4):1093–9. </a:t>
            </a:r>
            <a:r>
              <a:rPr lang="en-US" sz="1200" b="0" i="0" kern="1200" dirty="0" err="1">
                <a:solidFill>
                  <a:schemeClr val="tx1"/>
                </a:solidFill>
                <a:effectLst/>
                <a:latin typeface="+mn-lt"/>
                <a:ea typeface="ＭＳ Ｐゴシック" charset="0"/>
                <a:cs typeface="+mn-cs"/>
              </a:rPr>
              <a:t>doi</a:t>
            </a:r>
            <a:r>
              <a:rPr lang="en-US" sz="1200" b="0" i="0" kern="1200" dirty="0">
                <a:solidFill>
                  <a:schemeClr val="tx1"/>
                </a:solidFill>
                <a:effectLst/>
                <a:latin typeface="+mn-lt"/>
                <a:ea typeface="ＭＳ Ｐゴシック" charset="0"/>
                <a:cs typeface="+mn-cs"/>
              </a:rPr>
              <a:t>: 10.1097/TA.0b013e31812f6dbc. [</a:t>
            </a:r>
            <a:r>
              <a:rPr lang="en-US" sz="1200" b="0" i="0" kern="1200" dirty="0">
                <a:solidFill>
                  <a:schemeClr val="tx1"/>
                </a:solidFill>
                <a:effectLst/>
                <a:latin typeface="+mn-lt"/>
                <a:ea typeface="ＭＳ Ｐゴシック" charset="0"/>
                <a:cs typeface="+mn-cs"/>
                <a:hlinkClick r:id="rId3"/>
              </a:rPr>
              <a:t>PubMed</a:t>
            </a:r>
            <a:r>
              <a:rPr lang="en-US" sz="1200" b="0" i="0" kern="1200" dirty="0">
                <a:solidFill>
                  <a:schemeClr val="tx1"/>
                </a:solidFill>
                <a:effectLst/>
                <a:latin typeface="+mn-lt"/>
                <a:ea typeface="ＭＳ Ｐゴシック" charset="0"/>
                <a:cs typeface="+mn-cs"/>
              </a:rPr>
              <a:t>] [</a:t>
            </a:r>
            <a:r>
              <a:rPr lang="en-US" sz="1200" b="0" i="0" kern="1200" dirty="0">
                <a:solidFill>
                  <a:schemeClr val="tx1"/>
                </a:solidFill>
                <a:effectLst/>
                <a:latin typeface="+mn-lt"/>
                <a:ea typeface="ＭＳ Ｐゴシック" charset="0"/>
                <a:cs typeface="+mn-cs"/>
                <a:hlinkClick r:id="rId4"/>
              </a:rPr>
              <a:t>Cross Ref</a:t>
            </a:r>
            <a:r>
              <a:rPr lang="en-US" sz="1200" b="0" i="0" kern="1200" dirty="0">
                <a:solidFill>
                  <a:schemeClr val="tx1"/>
                </a:solidFill>
                <a:effectLst/>
                <a:latin typeface="+mn-lt"/>
                <a:ea typeface="ＭＳ Ｐゴシック" charset="0"/>
                <a:cs typeface="+mn-cs"/>
              </a:rPr>
              <a:t>]</a:t>
            </a:r>
          </a:p>
          <a:p>
            <a:endParaRPr lang="en-US" sz="1200" b="0" i="0" kern="1200" dirty="0">
              <a:solidFill>
                <a:schemeClr val="tx1"/>
              </a:solidFill>
              <a:effectLst/>
              <a:latin typeface="+mn-lt"/>
              <a:ea typeface="ＭＳ Ｐゴシック" charset="0"/>
              <a:cs typeface="+mn-cs"/>
            </a:endParaRPr>
          </a:p>
          <a:p>
            <a:r>
              <a:rPr lang="en-US" sz="1200" b="0" i="0" kern="1200" dirty="0">
                <a:solidFill>
                  <a:schemeClr val="tx1"/>
                </a:solidFill>
                <a:effectLst/>
                <a:latin typeface="+mn-lt"/>
                <a:ea typeface="ＭＳ Ｐゴシック" charset="0"/>
                <a:cs typeface="+mn-cs"/>
              </a:rPr>
              <a:t> Arnaud F, </a:t>
            </a:r>
            <a:r>
              <a:rPr lang="en-US" sz="1200" b="0" i="0" kern="1200" dirty="0" err="1">
                <a:solidFill>
                  <a:schemeClr val="tx1"/>
                </a:solidFill>
                <a:effectLst/>
                <a:latin typeface="+mn-lt"/>
                <a:ea typeface="ＭＳ Ｐゴシック" charset="0"/>
                <a:cs typeface="+mn-cs"/>
              </a:rPr>
              <a:t>Tomori</a:t>
            </a:r>
            <a:r>
              <a:rPr lang="en-US" sz="1200" b="0" i="0" kern="1200" dirty="0">
                <a:solidFill>
                  <a:schemeClr val="tx1"/>
                </a:solidFill>
                <a:effectLst/>
                <a:latin typeface="+mn-lt"/>
                <a:ea typeface="ＭＳ Ｐゴシック" charset="0"/>
                <a:cs typeface="+mn-cs"/>
              </a:rPr>
              <a:t> T, </a:t>
            </a:r>
            <a:r>
              <a:rPr lang="en-US" sz="1200" b="0" i="0" kern="1200" dirty="0" err="1">
                <a:solidFill>
                  <a:schemeClr val="tx1"/>
                </a:solidFill>
                <a:effectLst/>
                <a:latin typeface="+mn-lt"/>
                <a:ea typeface="ＭＳ Ｐゴシック" charset="0"/>
                <a:cs typeface="+mn-cs"/>
              </a:rPr>
              <a:t>Carr</a:t>
            </a:r>
            <a:r>
              <a:rPr lang="en-US" sz="1200" b="0" i="0" kern="1200" dirty="0">
                <a:solidFill>
                  <a:schemeClr val="tx1"/>
                </a:solidFill>
                <a:effectLst/>
                <a:latin typeface="+mn-lt"/>
                <a:ea typeface="ＭＳ Ｐゴシック" charset="0"/>
                <a:cs typeface="+mn-cs"/>
              </a:rPr>
              <a:t> W, </a:t>
            </a:r>
            <a:r>
              <a:rPr lang="en-US" sz="1200" b="0" i="0" kern="1200" dirty="0" err="1">
                <a:solidFill>
                  <a:schemeClr val="tx1"/>
                </a:solidFill>
                <a:effectLst/>
                <a:latin typeface="+mn-lt"/>
                <a:ea typeface="ＭＳ Ｐゴシック" charset="0"/>
                <a:cs typeface="+mn-cs"/>
              </a:rPr>
              <a:t>McKeague</a:t>
            </a:r>
            <a:r>
              <a:rPr lang="en-US" sz="1200" b="0" i="0" kern="1200" dirty="0">
                <a:solidFill>
                  <a:schemeClr val="tx1"/>
                </a:solidFill>
                <a:effectLst/>
                <a:latin typeface="+mn-lt"/>
                <a:ea typeface="ＭＳ Ｐゴシック" charset="0"/>
                <a:cs typeface="+mn-cs"/>
              </a:rPr>
              <a:t> A, </a:t>
            </a:r>
            <a:r>
              <a:rPr lang="en-US" sz="1200" b="0" i="0" kern="1200" dirty="0" err="1">
                <a:solidFill>
                  <a:schemeClr val="tx1"/>
                </a:solidFill>
                <a:effectLst/>
                <a:latin typeface="+mn-lt"/>
                <a:ea typeface="ＭＳ Ｐゴシック" charset="0"/>
                <a:cs typeface="+mn-cs"/>
              </a:rPr>
              <a:t>Teranishi</a:t>
            </a:r>
            <a:r>
              <a:rPr lang="en-US" sz="1200" b="0" i="0" kern="1200" dirty="0">
                <a:solidFill>
                  <a:schemeClr val="tx1"/>
                </a:solidFill>
                <a:effectLst/>
                <a:latin typeface="+mn-lt"/>
                <a:ea typeface="ＭＳ Ｐゴシック" charset="0"/>
                <a:cs typeface="+mn-cs"/>
              </a:rPr>
              <a:t> K, </a:t>
            </a:r>
            <a:r>
              <a:rPr lang="en-US" sz="1200" b="0" i="0" kern="1200" dirty="0" err="1">
                <a:solidFill>
                  <a:schemeClr val="tx1"/>
                </a:solidFill>
                <a:effectLst/>
                <a:latin typeface="+mn-lt"/>
                <a:ea typeface="ＭＳ Ｐゴシック" charset="0"/>
                <a:cs typeface="+mn-cs"/>
              </a:rPr>
              <a:t>Prusaczyk</a:t>
            </a:r>
            <a:r>
              <a:rPr lang="en-US" sz="1200" b="0" i="0" kern="1200" dirty="0">
                <a:solidFill>
                  <a:schemeClr val="tx1"/>
                </a:solidFill>
                <a:effectLst/>
                <a:latin typeface="+mn-lt"/>
                <a:ea typeface="ＭＳ Ｐゴシック" charset="0"/>
                <a:cs typeface="+mn-cs"/>
              </a:rPr>
              <a:t> K, et al. Exothermic reaction in zeolite hemostatic dressings: </a:t>
            </a:r>
            <a:r>
              <a:rPr lang="en-US" sz="1200" b="0" i="0" kern="1200" dirty="0" err="1">
                <a:solidFill>
                  <a:schemeClr val="tx1"/>
                </a:solidFill>
                <a:effectLst/>
                <a:latin typeface="+mn-lt"/>
                <a:ea typeface="ＭＳ Ｐゴシック" charset="0"/>
                <a:cs typeface="+mn-cs"/>
              </a:rPr>
              <a:t>QuikClot</a:t>
            </a:r>
            <a:r>
              <a:rPr lang="en-US" sz="1200" b="0" i="0" kern="1200" dirty="0">
                <a:solidFill>
                  <a:schemeClr val="tx1"/>
                </a:solidFill>
                <a:effectLst/>
                <a:latin typeface="+mn-lt"/>
                <a:ea typeface="ＭＳ Ｐゴシック" charset="0"/>
                <a:cs typeface="+mn-cs"/>
              </a:rPr>
              <a:t> ACS and ACS+. Ann Biomed Eng. 2008;36(10):1708–13. </a:t>
            </a:r>
            <a:r>
              <a:rPr lang="en-US" sz="1200" b="0" i="0" kern="1200" dirty="0" err="1">
                <a:solidFill>
                  <a:schemeClr val="tx1"/>
                </a:solidFill>
                <a:effectLst/>
                <a:latin typeface="+mn-lt"/>
                <a:ea typeface="ＭＳ Ｐゴシック" charset="0"/>
                <a:cs typeface="+mn-cs"/>
              </a:rPr>
              <a:t>doi</a:t>
            </a:r>
            <a:r>
              <a:rPr lang="en-US" sz="1200" b="0" i="0" kern="1200" dirty="0">
                <a:solidFill>
                  <a:schemeClr val="tx1"/>
                </a:solidFill>
                <a:effectLst/>
                <a:latin typeface="+mn-lt"/>
                <a:ea typeface="ＭＳ Ｐゴシック" charset="0"/>
                <a:cs typeface="+mn-cs"/>
              </a:rPr>
              <a:t>: 10.1007/s10439-008-9543-7.</a:t>
            </a:r>
          </a:p>
          <a:p>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20</a:t>
            </a:fld>
            <a:endParaRPr lang="en-US"/>
          </a:p>
        </p:txBody>
      </p:sp>
    </p:spTree>
    <p:extLst>
      <p:ext uri="{BB962C8B-B14F-4D97-AF65-F5344CB8AC3E}">
        <p14:creationId xmlns:p14="http://schemas.microsoft.com/office/powerpoint/2010/main" val="345828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ＭＳ Ｐゴシック" charset="0"/>
                <a:cs typeface="+mn-cs"/>
              </a:rPr>
              <a:t>Chitosan is a linear polysaccharide consisting of glucosamine and N-acetyl glucosamine chains and is derived mainly from shellfish. It has been used in many technical applications such as medical products, water purification, in cosmetics and as a fat-binding weight control product. Cationic nature of chitosan gives this polymer a </a:t>
            </a:r>
            <a:r>
              <a:rPr lang="en-US" sz="1200" b="0" i="0" kern="1200" dirty="0" err="1">
                <a:solidFill>
                  <a:schemeClr val="tx1"/>
                </a:solidFill>
                <a:effectLst/>
                <a:latin typeface="+mn-lt"/>
                <a:ea typeface="ＭＳ Ｐゴシック" charset="0"/>
                <a:cs typeface="+mn-cs"/>
              </a:rPr>
              <a:t>mucoadhesive</a:t>
            </a:r>
            <a:r>
              <a:rPr lang="en-US" sz="1200" b="0" i="0" kern="1200" dirty="0">
                <a:solidFill>
                  <a:schemeClr val="tx1"/>
                </a:solidFill>
                <a:effectLst/>
                <a:latin typeface="+mn-lt"/>
                <a:ea typeface="ＭＳ Ｐゴシック" charset="0"/>
                <a:cs typeface="+mn-cs"/>
              </a:rPr>
              <a:t> property which can be further activated for wound care applications</a:t>
            </a:r>
          </a:p>
          <a:p>
            <a:r>
              <a:rPr lang="en-US" dirty="0"/>
              <a:t>http://www.axiobio.com/chitosan/</a:t>
            </a:r>
          </a:p>
        </p:txBody>
      </p:sp>
      <p:sp>
        <p:nvSpPr>
          <p:cNvPr id="4" name="Slide Number Placeholder 3"/>
          <p:cNvSpPr>
            <a:spLocks noGrp="1"/>
          </p:cNvSpPr>
          <p:nvPr>
            <p:ph type="sldNum" sz="quarter" idx="10"/>
          </p:nvPr>
        </p:nvSpPr>
        <p:spPr/>
        <p:txBody>
          <a:bodyPr/>
          <a:lstStyle/>
          <a:p>
            <a:fld id="{DC2A2647-B6D2-8C4F-BED6-C3EC5D07E80B}" type="slidenum">
              <a:rPr lang="en-US" smtClean="0"/>
              <a:pPr/>
              <a:t>21</a:t>
            </a:fld>
            <a:endParaRPr lang="en-US"/>
          </a:p>
        </p:txBody>
      </p:sp>
    </p:spTree>
    <p:extLst>
      <p:ext uri="{BB962C8B-B14F-4D97-AF65-F5344CB8AC3E}">
        <p14:creationId xmlns:p14="http://schemas.microsoft.com/office/powerpoint/2010/main" val="1649538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Instructors Note:  Reinforce</a:t>
            </a:r>
            <a:r>
              <a:rPr lang="en-US" baseline="0" dirty="0" smtClean="0"/>
              <a:t> with your students that tourniquets should be used to control bleeding from the extremities whenever possible.  The images in this series are meant to depict a wound that, due to its location in the groin area, is not amenable to tourniquet use.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22</a:t>
            </a:fld>
            <a:endParaRPr lang="en-US"/>
          </a:p>
        </p:txBody>
      </p:sp>
    </p:spTree>
    <p:extLst>
      <p:ext uri="{BB962C8B-B14F-4D97-AF65-F5344CB8AC3E}">
        <p14:creationId xmlns:p14="http://schemas.microsoft.com/office/powerpoint/2010/main" val="3902711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Instructors Note:  Reinforce</a:t>
            </a:r>
            <a:r>
              <a:rPr lang="en-US" baseline="0" dirty="0" smtClean="0"/>
              <a:t> with your students that tourniquets should be used to control bleeding from the extremities whenever possible.  The images in this series are meant to depict a wound that, due to its location in the groin area, is not amenable to tourniquet use.  </a:t>
            </a:r>
            <a:endParaRPr lang="en-US" dirty="0" smtClean="0"/>
          </a:p>
          <a:p>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23</a:t>
            </a:fld>
            <a:endParaRPr lang="en-US"/>
          </a:p>
        </p:txBody>
      </p:sp>
    </p:spTree>
    <p:extLst>
      <p:ext uri="{BB962C8B-B14F-4D97-AF65-F5344CB8AC3E}">
        <p14:creationId xmlns:p14="http://schemas.microsoft.com/office/powerpoint/2010/main" val="2086737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24</a:t>
            </a:fld>
            <a:endParaRPr lang="en-US"/>
          </a:p>
        </p:txBody>
      </p:sp>
    </p:spTree>
    <p:extLst>
      <p:ext uri="{BB962C8B-B14F-4D97-AF65-F5344CB8AC3E}">
        <p14:creationId xmlns:p14="http://schemas.microsoft.com/office/powerpoint/2010/main" val="3232782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2017 American College of Surgeons</a:t>
            </a:r>
            <a:r>
              <a:rPr lang="en-US" baseline="0" dirty="0"/>
              <a:t> -</a:t>
            </a:r>
            <a:r>
              <a:rPr lang="en-US" dirty="0"/>
              <a:t> Bleeding</a:t>
            </a:r>
            <a:r>
              <a:rPr lang="en-US" baseline="0" dirty="0"/>
              <a:t> Control Basic V 1.0</a:t>
            </a:r>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25</a:t>
            </a:fld>
            <a:endParaRPr lang="en-US"/>
          </a:p>
        </p:txBody>
      </p:sp>
    </p:spTree>
    <p:extLst>
      <p:ext uri="{BB962C8B-B14F-4D97-AF65-F5344CB8AC3E}">
        <p14:creationId xmlns:p14="http://schemas.microsoft.com/office/powerpoint/2010/main" val="2696072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using regular</a:t>
            </a:r>
            <a:r>
              <a:rPr lang="en-US" baseline="0" dirty="0"/>
              <a:t> gauze (meaning – NO HEMOSTATIC AGENT ON THE GAUZE), direct pressure will have to be maintained for l</a:t>
            </a:r>
            <a:r>
              <a:rPr lang="en-US" dirty="0"/>
              <a:t>onger (approximately 8- 10 min).</a:t>
            </a:r>
          </a:p>
          <a:p>
            <a:r>
              <a:rPr lang="en-US" dirty="0" smtClean="0"/>
              <a:t>When </a:t>
            </a:r>
            <a:r>
              <a:rPr lang="en-US" dirty="0"/>
              <a:t>using Hemostatic gauze, follow the manufacturers recommendation for holding direct pressure.  </a:t>
            </a:r>
            <a:endParaRPr lang="en-US" dirty="0" smtClean="0"/>
          </a:p>
          <a:p>
            <a:endParaRPr lang="en-US" dirty="0" smtClean="0"/>
          </a:p>
          <a:p>
            <a:r>
              <a:rPr lang="en-US" dirty="0" smtClean="0"/>
              <a:t>Do not remove</a:t>
            </a:r>
            <a:r>
              <a:rPr lang="en-US" baseline="0" dirty="0" smtClean="0"/>
              <a:t> would packing. ****</a:t>
            </a:r>
            <a:r>
              <a:rPr lang="en-US" sz="1200" kern="1200" dirty="0" smtClean="0">
                <a:solidFill>
                  <a:schemeClr val="tx1"/>
                </a:solidFill>
                <a:effectLst/>
                <a:latin typeface="+mn-lt"/>
                <a:ea typeface="ＭＳ Ｐゴシック" charset="0"/>
                <a:cs typeface="+mn-cs"/>
              </a:rPr>
              <a:t>if more than one gauze is inserted, the number of packs should be counted. </a:t>
            </a:r>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Instructors Note:  Reinforce</a:t>
            </a:r>
            <a:r>
              <a:rPr lang="en-US" baseline="0" dirty="0" smtClean="0"/>
              <a:t> with your students that tourniquets should be used to control bleeding from the extremities whenever possible.  The images in this series are meant to depict a wound that, due to its location in the groin area, is not amenable to tourniquet use.  </a:t>
            </a:r>
            <a:endParaRPr lang="en-US" dirty="0" smtClean="0"/>
          </a:p>
          <a:p>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26</a:t>
            </a:fld>
            <a:endParaRPr lang="en-US"/>
          </a:p>
        </p:txBody>
      </p:sp>
    </p:spTree>
    <p:extLst>
      <p:ext uri="{BB962C8B-B14F-4D97-AF65-F5344CB8AC3E}">
        <p14:creationId xmlns:p14="http://schemas.microsoft.com/office/powerpoint/2010/main" val="3145940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27</a:t>
            </a:fld>
            <a:endParaRPr lang="en-US"/>
          </a:p>
        </p:txBody>
      </p:sp>
    </p:spTree>
    <p:extLst>
      <p:ext uri="{BB962C8B-B14F-4D97-AF65-F5344CB8AC3E}">
        <p14:creationId xmlns:p14="http://schemas.microsoft.com/office/powerpoint/2010/main" val="3572727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Instructors</a:t>
            </a:r>
            <a:r>
              <a:rPr lang="en-US" baseline="0" dirty="0" smtClean="0"/>
              <a:t> Note:  When practical, keep track of how many gauze rolls were used to pack a wound.  </a:t>
            </a:r>
          </a:p>
          <a:p>
            <a:endParaRPr lang="en-US" baseline="0" dirty="0" smtClean="0"/>
          </a:p>
          <a:p>
            <a:r>
              <a:rPr lang="en-US" baseline="0" dirty="0" smtClean="0"/>
              <a:t>Transport Decision:  Minimize delay in transport whenever possible.  Consider additional or ongoing patient management while </a:t>
            </a:r>
            <a:r>
              <a:rPr lang="en-US" baseline="0" dirty="0" err="1" smtClean="0"/>
              <a:t>enroute</a:t>
            </a:r>
            <a:r>
              <a:rPr lang="en-US" baseline="0" dirty="0" smtClean="0"/>
              <a:t> to the hospital whenever practical. </a:t>
            </a:r>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28</a:t>
            </a:fld>
            <a:endParaRPr lang="en-US"/>
          </a:p>
        </p:txBody>
      </p:sp>
    </p:spTree>
    <p:extLst>
      <p:ext uri="{BB962C8B-B14F-4D97-AF65-F5344CB8AC3E}">
        <p14:creationId xmlns:p14="http://schemas.microsoft.com/office/powerpoint/2010/main" val="901821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student should practice packing a wound under direct instructor supervision.  Emphasize the proper technique for filling the wound with gauze while also maintaining pressure.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Instructors may decide to use a large</a:t>
            </a:r>
            <a:r>
              <a:rPr lang="en-US" baseline="0" dirty="0"/>
              <a:t> piece of meat (i.e. pork </a:t>
            </a:r>
            <a:r>
              <a:rPr lang="en-US" baseline="0" dirty="0" smtClean="0"/>
              <a:t>shoulder) </a:t>
            </a:r>
            <a:r>
              <a:rPr lang="en-US" baseline="0" dirty="0"/>
              <a:t>to create the realism of an actual wound.  Commercial trainers are available, if desired.</a:t>
            </a:r>
            <a:endParaRPr lang="en-US" dirty="0"/>
          </a:p>
          <a:p>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29</a:t>
            </a:fld>
            <a:endParaRPr lang="en-US"/>
          </a:p>
        </p:txBody>
      </p:sp>
    </p:spTree>
    <p:extLst>
      <p:ext uri="{BB962C8B-B14F-4D97-AF65-F5344CB8AC3E}">
        <p14:creationId xmlns:p14="http://schemas.microsoft.com/office/powerpoint/2010/main" val="2924833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2A2647-B6D2-8C4F-BED6-C3EC5D07E80B}" type="slidenum">
              <a:rPr lang="en-US" smtClean="0"/>
              <a:pPr/>
              <a:t>3</a:t>
            </a:fld>
            <a:endParaRPr lang="en-US"/>
          </a:p>
        </p:txBody>
      </p:sp>
    </p:spTree>
    <p:extLst>
      <p:ext uri="{BB962C8B-B14F-4D97-AF65-F5344CB8AC3E}">
        <p14:creationId xmlns:p14="http://schemas.microsoft.com/office/powerpoint/2010/main" val="1176687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r>
              <a:rPr kumimoji="0" lang="en-US" sz="2400" b="0" i="0" u="none" strike="noStrike" kern="1200" cap="none" spc="0" normalizeH="0" baseline="0" noProof="0" dirty="0">
                <a:ln>
                  <a:noFill/>
                </a:ln>
                <a:solidFill>
                  <a:srgbClr val="292934"/>
                </a:solidFill>
                <a:effectLst/>
                <a:uLnTx/>
                <a:uFillTx/>
                <a:latin typeface="Arial"/>
                <a:ea typeface="ＭＳ Ｐゴシック" charset="0"/>
                <a:cs typeface="+mn-cs"/>
              </a:rPr>
              <a:t>At this point in the program, Instructors should show the slides that correspond to the devices their agencies use.  Instructors should ‘hide’ the slides for the unused devices.</a:t>
            </a:r>
          </a:p>
          <a:p>
            <a:pPr marL="182880" marR="0" lvl="0" indent="-182880" algn="l" defTabSz="914400" rtl="0" eaLnBrk="1" fontAlgn="auto" latinLnBrk="0" hangingPunct="1">
              <a:lnSpc>
                <a:spcPct val="100000"/>
              </a:lnSpc>
              <a:spcBef>
                <a:spcPct val="20000"/>
              </a:spcBef>
              <a:spcAft>
                <a:spcPts val="0"/>
              </a:spcAft>
              <a:buClr>
                <a:srgbClr val="93A299"/>
              </a:buClr>
              <a:buSzPct val="85000"/>
              <a:buFont typeface="Arial" pitchFamily="34" charset="0"/>
              <a:buChar char="•"/>
              <a:tabLst/>
              <a:defRPr/>
            </a:pPr>
            <a:r>
              <a:rPr kumimoji="0" lang="en-US" sz="2400" b="0" i="0" u="none" strike="noStrike" kern="1200" cap="none" spc="0" normalizeH="0" baseline="0" noProof="0" dirty="0">
                <a:ln>
                  <a:noFill/>
                </a:ln>
                <a:solidFill>
                  <a:srgbClr val="292934"/>
                </a:solidFill>
                <a:effectLst/>
                <a:uLnTx/>
                <a:uFillTx/>
                <a:latin typeface="Arial"/>
                <a:ea typeface="ＭＳ Ｐゴシック" charset="0"/>
                <a:cs typeface="+mn-cs"/>
              </a:rPr>
              <a:t>Currently, the devices presented include:</a:t>
            </a:r>
          </a:p>
          <a:p>
            <a:pPr marL="457200" marR="0" lvl="1" indent="-182880" algn="l" defTabSz="914400" rtl="0" eaLnBrk="1" fontAlgn="auto" latinLnBrk="0" hangingPunct="1">
              <a:lnSpc>
                <a:spcPct val="100000"/>
              </a:lnSpc>
              <a:spcBef>
                <a:spcPct val="20000"/>
              </a:spcBef>
              <a:spcAft>
                <a:spcPts val="0"/>
              </a:spcAft>
              <a:buClr>
                <a:srgbClr val="93A299"/>
              </a:buClr>
              <a:buSzPct val="85000"/>
              <a:buFont typeface="Arial" pitchFamily="34" charset="0"/>
              <a:buChar char="•"/>
              <a:tabLst/>
              <a:defRPr/>
            </a:pPr>
            <a:r>
              <a:rPr kumimoji="0" lang="en-US" sz="2000" b="0" i="0" u="none" strike="noStrike" kern="1200" cap="none" spc="0" normalizeH="0" baseline="0" noProof="0" dirty="0">
                <a:ln>
                  <a:noFill/>
                </a:ln>
                <a:solidFill>
                  <a:srgbClr val="292934"/>
                </a:solidFill>
                <a:effectLst/>
                <a:uLnTx/>
                <a:uFillTx/>
                <a:latin typeface="Arial"/>
                <a:ea typeface="ＭＳ Ｐゴシック" charset="0"/>
                <a:cs typeface="+mn-cs"/>
              </a:rPr>
              <a:t>Israeli Bandage</a:t>
            </a:r>
          </a:p>
          <a:p>
            <a:pPr marL="457200" marR="0" lvl="1" indent="-182880" algn="l" defTabSz="914400" rtl="0" eaLnBrk="1" fontAlgn="auto" latinLnBrk="0" hangingPunct="1">
              <a:lnSpc>
                <a:spcPct val="100000"/>
              </a:lnSpc>
              <a:spcBef>
                <a:spcPct val="20000"/>
              </a:spcBef>
              <a:spcAft>
                <a:spcPts val="0"/>
              </a:spcAft>
              <a:buClr>
                <a:srgbClr val="93A299"/>
              </a:buClr>
              <a:buSzPct val="85000"/>
              <a:buFont typeface="Arial" pitchFamily="34" charset="0"/>
              <a:buChar char="•"/>
              <a:tabLst/>
              <a:defRPr/>
            </a:pPr>
            <a:r>
              <a:rPr kumimoji="0" lang="en-US" sz="2000" b="0" i="0" u="none" strike="noStrike" kern="1200" cap="none" spc="0" normalizeH="0" baseline="0" noProof="0" dirty="0">
                <a:ln>
                  <a:noFill/>
                </a:ln>
                <a:solidFill>
                  <a:srgbClr val="292934"/>
                </a:solidFill>
                <a:effectLst/>
                <a:uLnTx/>
                <a:uFillTx/>
                <a:latin typeface="Arial"/>
                <a:ea typeface="ＭＳ Ｐゴシック" charset="0"/>
                <a:cs typeface="+mn-cs"/>
              </a:rPr>
              <a:t>H Bandage (and Thin-H version)</a:t>
            </a:r>
          </a:p>
          <a:p>
            <a:pPr marL="457200" marR="0" lvl="1" indent="-182880" algn="l" defTabSz="914400" rtl="0" eaLnBrk="1" fontAlgn="auto" latinLnBrk="0" hangingPunct="1">
              <a:lnSpc>
                <a:spcPct val="100000"/>
              </a:lnSpc>
              <a:spcBef>
                <a:spcPct val="20000"/>
              </a:spcBef>
              <a:spcAft>
                <a:spcPts val="0"/>
              </a:spcAft>
              <a:buClr>
                <a:srgbClr val="93A299"/>
              </a:buClr>
              <a:buSzPct val="85000"/>
              <a:buFont typeface="Arial" pitchFamily="34" charset="0"/>
              <a:buChar char="•"/>
              <a:tabLst/>
              <a:defRPr/>
            </a:pPr>
            <a:r>
              <a:rPr kumimoji="0" lang="en-US" sz="2000" b="0" i="0" u="none" strike="noStrike" kern="1200" cap="none" spc="0" normalizeH="0" baseline="0" noProof="0" dirty="0" err="1">
                <a:ln>
                  <a:noFill/>
                </a:ln>
                <a:solidFill>
                  <a:srgbClr val="292934"/>
                </a:solidFill>
                <a:effectLst/>
                <a:uLnTx/>
                <a:uFillTx/>
                <a:latin typeface="Arial"/>
                <a:ea typeface="ＭＳ Ｐゴシック" charset="0"/>
                <a:cs typeface="+mn-cs"/>
              </a:rPr>
              <a:t>Oleas</a:t>
            </a:r>
            <a:r>
              <a:rPr kumimoji="0" lang="en-US" sz="2000" b="0" i="0" u="none" strike="noStrike" kern="1200" cap="none" spc="0" normalizeH="0" baseline="0" noProof="0" dirty="0">
                <a:ln>
                  <a:noFill/>
                </a:ln>
                <a:solidFill>
                  <a:srgbClr val="292934"/>
                </a:solidFill>
                <a:effectLst/>
                <a:uLnTx/>
                <a:uFillTx/>
                <a:latin typeface="Arial"/>
                <a:ea typeface="ＭＳ Ｐゴシック" charset="0"/>
                <a:cs typeface="+mn-cs"/>
              </a:rPr>
              <a:t> Modular Bandage</a:t>
            </a:r>
          </a:p>
          <a:p>
            <a:pPr marL="457200" marR="0" lvl="1" indent="-182880" algn="l" defTabSz="914400" rtl="0" eaLnBrk="1" fontAlgn="auto" latinLnBrk="0" hangingPunct="1">
              <a:lnSpc>
                <a:spcPct val="100000"/>
              </a:lnSpc>
              <a:spcBef>
                <a:spcPct val="20000"/>
              </a:spcBef>
              <a:spcAft>
                <a:spcPts val="0"/>
              </a:spcAft>
              <a:buClr>
                <a:srgbClr val="93A299"/>
              </a:buClr>
              <a:buSzPct val="85000"/>
              <a:buFont typeface="Arial" pitchFamily="34" charset="0"/>
              <a:buChar char="•"/>
              <a:tabLst/>
              <a:defRPr/>
            </a:pPr>
            <a:r>
              <a:rPr kumimoji="0" lang="en-US" sz="2000" b="0" i="0" u="none" strike="noStrike" kern="1200" cap="none" spc="0" normalizeH="0" baseline="0" noProof="0" dirty="0">
                <a:ln>
                  <a:noFill/>
                </a:ln>
                <a:solidFill>
                  <a:srgbClr val="292934"/>
                </a:solidFill>
                <a:effectLst/>
                <a:uLnTx/>
                <a:uFillTx/>
                <a:latin typeface="Arial"/>
                <a:ea typeface="ＭＳ Ｐゴシック" charset="0"/>
                <a:cs typeface="+mn-cs"/>
              </a:rPr>
              <a:t>Cinch Tight Bandage (and Thin Cinch Tight)</a:t>
            </a:r>
          </a:p>
          <a:p>
            <a:pPr marL="457200" marR="0" lvl="1" indent="-182880" algn="l" defTabSz="914400" rtl="0" eaLnBrk="1" fontAlgn="auto" latinLnBrk="0" hangingPunct="1">
              <a:lnSpc>
                <a:spcPct val="100000"/>
              </a:lnSpc>
              <a:spcBef>
                <a:spcPct val="20000"/>
              </a:spcBef>
              <a:spcAft>
                <a:spcPts val="0"/>
              </a:spcAft>
              <a:buClr>
                <a:srgbClr val="93A299"/>
              </a:buClr>
              <a:buSzPct val="85000"/>
              <a:buFont typeface="Arial" pitchFamily="34" charset="0"/>
              <a:buChar char="•"/>
              <a:tabLst/>
              <a:defRPr/>
            </a:pPr>
            <a:r>
              <a:rPr kumimoji="0" lang="en-US" sz="2000" b="0" i="0" u="none" strike="noStrike" kern="1200" cap="none" spc="0" normalizeH="0" baseline="0" noProof="0" dirty="0">
                <a:ln>
                  <a:noFill/>
                </a:ln>
                <a:solidFill>
                  <a:srgbClr val="292934"/>
                </a:solidFill>
                <a:effectLst/>
                <a:uLnTx/>
                <a:uFillTx/>
                <a:latin typeface="Arial"/>
                <a:ea typeface="ＭＳ Ｐゴシック" charset="0"/>
                <a:cs typeface="+mn-cs"/>
              </a:rPr>
              <a:t>North American Rescue (NAR) Emergency Trauma Dressing</a:t>
            </a:r>
          </a:p>
          <a:p>
            <a:pPr marL="457200" marR="0" lvl="1" indent="-182880" algn="l" defTabSz="914400" rtl="0" eaLnBrk="1" fontAlgn="auto" latinLnBrk="0" hangingPunct="1">
              <a:lnSpc>
                <a:spcPct val="100000"/>
              </a:lnSpc>
              <a:spcBef>
                <a:spcPct val="20000"/>
              </a:spcBef>
              <a:spcAft>
                <a:spcPts val="0"/>
              </a:spcAft>
              <a:buClr>
                <a:srgbClr val="93A299"/>
              </a:buClr>
              <a:buSzPct val="85000"/>
              <a:buFont typeface="Arial" pitchFamily="34" charset="0"/>
              <a:buChar char="•"/>
              <a:tabLst/>
              <a:defRPr/>
            </a:pPr>
            <a:endParaRPr kumimoji="0" lang="en-US" sz="2000" b="0" i="0" u="none" strike="noStrike" kern="1200" cap="none" spc="0" normalizeH="0" baseline="0" noProof="0" dirty="0">
              <a:ln>
                <a:noFill/>
              </a:ln>
              <a:solidFill>
                <a:srgbClr val="292934"/>
              </a:solidFill>
              <a:effectLst/>
              <a:uLnTx/>
              <a:uFillTx/>
              <a:latin typeface="Arial"/>
              <a:ea typeface="ＭＳ Ｐゴシック" charset="0"/>
              <a:cs typeface="+mn-cs"/>
            </a:endParaRPr>
          </a:p>
          <a:p>
            <a:pPr marL="182880" marR="0" lvl="0" indent="-182880" algn="l" defTabSz="914400" rtl="0" eaLnBrk="1" fontAlgn="auto" latinLnBrk="0" hangingPunct="1">
              <a:lnSpc>
                <a:spcPct val="100000"/>
              </a:lnSpc>
              <a:spcBef>
                <a:spcPct val="20000"/>
              </a:spcBef>
              <a:spcAft>
                <a:spcPts val="0"/>
              </a:spcAft>
              <a:buClr>
                <a:srgbClr val="93A299"/>
              </a:buClr>
              <a:buSzPct val="85000"/>
              <a:buFont typeface="Arial" pitchFamily="34" charset="0"/>
              <a:buChar char="•"/>
              <a:tabLst/>
              <a:defRPr/>
            </a:pPr>
            <a:r>
              <a:rPr kumimoji="0" lang="en-US" sz="2400" b="0" i="0" u="none" strike="noStrike" kern="1200" cap="none" spc="0" normalizeH="0" baseline="0" noProof="0" dirty="0">
                <a:ln>
                  <a:noFill/>
                </a:ln>
                <a:solidFill>
                  <a:srgbClr val="292934"/>
                </a:solidFill>
                <a:effectLst/>
                <a:uLnTx/>
                <a:uFillTx/>
                <a:latin typeface="Arial"/>
                <a:ea typeface="ＭＳ Ｐゴシック" charset="0"/>
                <a:cs typeface="+mn-cs"/>
              </a:rPr>
              <a:t>As other dressings become available, they can be added to this series. </a:t>
            </a:r>
          </a:p>
          <a:p>
            <a:pPr marL="182880" marR="0" lvl="0" indent="-182880" algn="l" defTabSz="914400" rtl="0" eaLnBrk="1" fontAlgn="auto" latinLnBrk="0" hangingPunct="1">
              <a:lnSpc>
                <a:spcPct val="100000"/>
              </a:lnSpc>
              <a:spcBef>
                <a:spcPct val="20000"/>
              </a:spcBef>
              <a:spcAft>
                <a:spcPts val="0"/>
              </a:spcAft>
              <a:buClr>
                <a:srgbClr val="93A299"/>
              </a:buClr>
              <a:buSzPct val="85000"/>
              <a:buFont typeface="Arial" pitchFamily="34" charset="0"/>
              <a:buChar char="•"/>
              <a:tabLst/>
              <a:defRPr/>
            </a:pPr>
            <a:r>
              <a:rPr kumimoji="0" lang="en-US" sz="2400" b="0" i="0" u="none" strike="noStrike" kern="1200" cap="none" spc="0" normalizeH="0" baseline="0" noProof="0" dirty="0">
                <a:ln>
                  <a:noFill/>
                </a:ln>
                <a:solidFill>
                  <a:srgbClr val="292934"/>
                </a:solidFill>
                <a:effectLst/>
                <a:uLnTx/>
                <a:uFillTx/>
                <a:latin typeface="Arial"/>
                <a:ea typeface="ＭＳ Ｐゴシック" charset="0"/>
                <a:cs typeface="+mn-cs"/>
              </a:rPr>
              <a:t>Not included: Commercial version of a Blast Bandage</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ＭＳ Ｐゴシック" charset="0"/>
                <a:cs typeface="+mn-cs"/>
              </a:rPr>
              <a:t>Topic 				            # of Slides</a:t>
            </a:r>
            <a:r>
              <a:rPr kumimoji="0" lang="en-US" sz="1200" b="0" i="0" u="none" strike="noStrike" kern="1200" cap="none" spc="0" normalizeH="0" baseline="0" noProof="0" dirty="0">
                <a:ln>
                  <a:noFill/>
                </a:ln>
                <a:solidFill>
                  <a:prstClr val="black"/>
                </a:solidFill>
                <a:effectLst/>
                <a:uLnTx/>
                <a:uFillTx/>
                <a:latin typeface="Arial"/>
                <a:ea typeface="ＭＳ Ｐゴシック" charset="0"/>
                <a:cs typeface="+mn-cs"/>
              </a:rPr>
              <a:t>	</a:t>
            </a:r>
            <a:r>
              <a:rPr kumimoji="0" lang="en-US" sz="1200" b="1" i="0" u="none" strike="noStrike" kern="1200" cap="none" spc="0" normalizeH="0" baseline="0" noProof="0" dirty="0">
                <a:ln>
                  <a:noFill/>
                </a:ln>
                <a:solidFill>
                  <a:srgbClr val="FFFFFF"/>
                </a:solidFill>
                <a:effectLst/>
                <a:uLnTx/>
                <a:uFillTx/>
                <a:latin typeface="Arial"/>
                <a:ea typeface="ＭＳ Ｐゴシック" charset="0"/>
                <a:cs typeface="+mn-cs"/>
              </a:rPr>
              <a:t>Time</a:t>
            </a:r>
            <a:endParaRPr kumimoji="0" lang="en-US" sz="12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Indications					1	    1</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Contraindications				1	    1</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Basic principles of pressure dressings			2	    1</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Improvised pressure dressings			3	    5</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Components of commercial dressings			1	    1</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Select the commercial dressings your agency provides	</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         Emergency Bandage or Israeli Bandage		3	    5</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         H-Bandage				2	    5</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         </a:t>
            </a:r>
            <a:r>
              <a:rPr kumimoji="0" lang="en-US" sz="1200" b="0" i="0" u="none" strike="noStrike" kern="1200" cap="none" spc="0" normalizeH="0" baseline="0" noProof="0" dirty="0" err="1">
                <a:ln>
                  <a:noFill/>
                </a:ln>
                <a:solidFill>
                  <a:srgbClr val="292934"/>
                </a:solidFill>
                <a:effectLst/>
                <a:uLnTx/>
                <a:uFillTx/>
                <a:latin typeface="Arial"/>
                <a:ea typeface="ＭＳ Ｐゴシック" charset="0"/>
                <a:cs typeface="+mn-cs"/>
              </a:rPr>
              <a:t>Oleas</a:t>
            </a: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 Modular Bandage			2	    5</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         Cinch Tight Bandage				3	    4</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         North American Rescue (NAR) Emergency Trauma Dressing	2	    3</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Practice Session				- -	   15</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Total time depends on how many commercial devices your agency uses.  Give ample time for participants to practice.</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mn-cs"/>
              </a:rPr>
              <a:t>Supplies needed - </a:t>
            </a: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Sufficient supplies for a practice session</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292934"/>
                </a:solidFill>
                <a:effectLst/>
                <a:uLnTx/>
                <a:uFillTx/>
                <a:latin typeface="Arial"/>
                <a:ea typeface="ＭＳ Ｐゴシック" charset="0"/>
                <a:cs typeface="+mn-cs"/>
              </a:rPr>
              <a:t>For improvised pressure dressings</a:t>
            </a:r>
            <a:endParaRPr kumimoji="0" lang="en-US" sz="1800" b="0" i="0" u="sng"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6” </a:t>
            </a:r>
            <a:r>
              <a:rPr kumimoji="0" lang="en-US" sz="1200" b="0" i="0" u="none" strike="noStrike" kern="1200" cap="none" spc="0" normalizeH="0" baseline="0" noProof="0" dirty="0" err="1">
                <a:ln>
                  <a:noFill/>
                </a:ln>
                <a:solidFill>
                  <a:srgbClr val="292934"/>
                </a:solidFill>
                <a:effectLst/>
                <a:uLnTx/>
                <a:uFillTx/>
                <a:latin typeface="Arial"/>
                <a:ea typeface="ＭＳ Ｐゴシック" charset="0"/>
                <a:cs typeface="+mn-cs"/>
              </a:rPr>
              <a:t>Kerlix</a:t>
            </a: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 gauze rolls</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BP Cuff ( w/ 2 hemostats)</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3” firmly rolled gauze rolls</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5x9” ABD pads</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4” or 6” Ace bandages w/ clips</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18X24” trauma dressings</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2” tape or Duct tape</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SWAT-T tourniquet</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292934"/>
                </a:solidFill>
                <a:effectLst/>
                <a:uLnTx/>
                <a:uFillTx/>
                <a:latin typeface="Arial"/>
                <a:ea typeface="ＭＳ Ｐゴシック" charset="0"/>
                <a:cs typeface="+mn-cs"/>
              </a:rPr>
              <a:t>To show your commercial pressure dressings</a:t>
            </a:r>
            <a:endParaRPr kumimoji="0" lang="en-US" sz="1800" b="0" i="0" u="sng"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Emergency Bandage (Israeli)</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H-Bandage</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292934"/>
                </a:solidFill>
                <a:effectLst/>
                <a:uLnTx/>
                <a:uFillTx/>
                <a:latin typeface="Arial"/>
                <a:ea typeface="ＭＳ Ｐゴシック" charset="0"/>
                <a:cs typeface="+mn-cs"/>
              </a:rPr>
              <a:t>Oleas</a:t>
            </a: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 Modular Bandage</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Cinch Tight Bandage</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rPr>
              <a:t>NAR Emergency Trauma Dressing</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92934"/>
              </a:solidFill>
              <a:effectLst/>
              <a:uLnTx/>
              <a:uFillTx/>
              <a:latin typeface="Arial"/>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30</a:t>
            </a:fld>
            <a:endParaRPr lang="en-US"/>
          </a:p>
        </p:txBody>
      </p:sp>
    </p:spTree>
    <p:extLst>
      <p:ext uri="{BB962C8B-B14F-4D97-AF65-F5344CB8AC3E}">
        <p14:creationId xmlns:p14="http://schemas.microsoft.com/office/powerpoint/2010/main" val="459958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Indications for using pressure dressings</a:t>
            </a:r>
          </a:p>
          <a:p>
            <a:endParaRPr lang="en-US" dirty="0"/>
          </a:p>
          <a:p>
            <a:r>
              <a:rPr lang="en-US" dirty="0"/>
              <a:t>Instructors need to emphasize the value of using</a:t>
            </a:r>
            <a:r>
              <a:rPr lang="en-US" baseline="0" dirty="0"/>
              <a:t> a pressure dressing.</a:t>
            </a:r>
          </a:p>
          <a:p>
            <a:r>
              <a:rPr lang="en-US" baseline="0" dirty="0"/>
              <a:t>Aids in controlling  hemorrhage. Pressure dressings might work in junctional areas where a tourniquet cannot be applied (i.e., Figure 8 bandage around neck and axilla for a neck wound)</a:t>
            </a:r>
          </a:p>
          <a:p>
            <a:r>
              <a:rPr lang="en-US" baseline="0" dirty="0"/>
              <a:t>Head wounds with significant bleeding (caution against applying heavy direct pressure to shattered skull injuries)</a:t>
            </a:r>
          </a:p>
          <a:p>
            <a:r>
              <a:rPr lang="en-US" baseline="0" dirty="0"/>
              <a:t>A pressure dressing can be applied loosely to maintain abdominal contents following an evisceration </a:t>
            </a:r>
            <a:r>
              <a:rPr lang="en-US" baseline="0" dirty="0" smtClean="0"/>
              <a:t>injury in conjunction with a moist gauze or non-stick dressing to keep the injury moist during transport. </a:t>
            </a:r>
            <a:endParaRPr lang="en-US" baseline="0" dirty="0"/>
          </a:p>
        </p:txBody>
      </p:sp>
      <p:sp>
        <p:nvSpPr>
          <p:cNvPr id="4" name="Slide Number Placeholder 3"/>
          <p:cNvSpPr>
            <a:spLocks noGrp="1"/>
          </p:cNvSpPr>
          <p:nvPr>
            <p:ph type="sldNum" sz="quarter" idx="10"/>
          </p:nvPr>
        </p:nvSpPr>
        <p:spPr/>
        <p:txBody>
          <a:bodyPr/>
          <a:lstStyle/>
          <a:p>
            <a:fld id="{3ADA2EFC-9C5C-40E5-B3F2-36D55ADE95B6}" type="slidenum">
              <a:rPr lang="en-US" smtClean="0"/>
              <a:t>31</a:t>
            </a:fld>
            <a:endParaRPr lang="en-US"/>
          </a:p>
        </p:txBody>
      </p:sp>
    </p:spTree>
    <p:extLst>
      <p:ext uri="{BB962C8B-B14F-4D97-AF65-F5344CB8AC3E}">
        <p14:creationId xmlns:p14="http://schemas.microsoft.com/office/powerpoint/2010/main" val="3070202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principles</a:t>
            </a:r>
            <a:r>
              <a:rPr lang="en-US" baseline="0" dirty="0"/>
              <a:t> for applying pressure dressings</a:t>
            </a:r>
          </a:p>
          <a:p>
            <a:endParaRPr lang="en-US" baseline="0" dirty="0"/>
          </a:p>
          <a:p>
            <a:r>
              <a:rPr lang="en-US" baseline="0" dirty="0"/>
              <a:t>Emphasize the victim cannot continue to lose blood.  Also, the rescuer should not need to spend time re-tying a pressure dressing.  </a:t>
            </a:r>
          </a:p>
          <a:p>
            <a:endParaRPr lang="en-US" baseline="0" dirty="0"/>
          </a:p>
        </p:txBody>
      </p:sp>
      <p:sp>
        <p:nvSpPr>
          <p:cNvPr id="4" name="Slide Number Placeholder 3"/>
          <p:cNvSpPr>
            <a:spLocks noGrp="1"/>
          </p:cNvSpPr>
          <p:nvPr>
            <p:ph type="sldNum" sz="quarter" idx="10"/>
          </p:nvPr>
        </p:nvSpPr>
        <p:spPr/>
        <p:txBody>
          <a:bodyPr/>
          <a:lstStyle/>
          <a:p>
            <a:fld id="{3ADA2EFC-9C5C-40E5-B3F2-36D55ADE95B6}" type="slidenum">
              <a:rPr lang="en-US" smtClean="0"/>
              <a:t>32</a:t>
            </a:fld>
            <a:endParaRPr lang="en-US"/>
          </a:p>
        </p:txBody>
      </p:sp>
    </p:spTree>
    <p:extLst>
      <p:ext uri="{BB962C8B-B14F-4D97-AF65-F5344CB8AC3E}">
        <p14:creationId xmlns:p14="http://schemas.microsoft.com/office/powerpoint/2010/main" val="23278544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Do not purposely loosen a pressure dressing to see if the wound is bleeding.  Realize the initial dressing might not have fully stopped the hemorrhage or that it may have loosened slightly as the victim is moved or evacuated. </a:t>
            </a:r>
          </a:p>
          <a:p>
            <a:endParaRPr lang="en-US" baseline="0" dirty="0"/>
          </a:p>
          <a:p>
            <a:r>
              <a:rPr lang="en-US" baseline="0" dirty="0"/>
              <a:t>Re-check a pressure dressing on a regular basis and reinforce the dressing with a second pressure dressing or an elastic wrap if needed.  If the wound continues to bleed profusely after applying a pressure dressing, leave it in place and apply a tourniquet proximally when possible.</a:t>
            </a:r>
          </a:p>
          <a:p>
            <a:endParaRPr lang="en-US" dirty="0"/>
          </a:p>
        </p:txBody>
      </p:sp>
      <p:sp>
        <p:nvSpPr>
          <p:cNvPr id="4" name="Slide Number Placeholder 3"/>
          <p:cNvSpPr>
            <a:spLocks noGrp="1"/>
          </p:cNvSpPr>
          <p:nvPr>
            <p:ph type="sldNum" sz="quarter" idx="10"/>
          </p:nvPr>
        </p:nvSpPr>
        <p:spPr/>
        <p:txBody>
          <a:bodyPr/>
          <a:lstStyle/>
          <a:p>
            <a:fld id="{3ADA2EFC-9C5C-40E5-B3F2-36D55ADE95B6}" type="slidenum">
              <a:rPr lang="en-US" smtClean="0"/>
              <a:t>33</a:t>
            </a:fld>
            <a:endParaRPr lang="en-US"/>
          </a:p>
        </p:txBody>
      </p:sp>
    </p:spTree>
    <p:extLst>
      <p:ext uri="{BB962C8B-B14F-4D97-AF65-F5344CB8AC3E}">
        <p14:creationId xmlns:p14="http://schemas.microsoft.com/office/powerpoint/2010/main" val="23278544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wrapping, try to cover the entire dressing.  This helps to secure the entire dressing and avoids debris from entering the wound.</a:t>
            </a:r>
          </a:p>
          <a:p>
            <a:pPr lvl="1"/>
            <a:endParaRPr lang="en-US" dirty="0"/>
          </a:p>
          <a:p>
            <a:endParaRPr lang="en-US" dirty="0"/>
          </a:p>
        </p:txBody>
      </p:sp>
      <p:sp>
        <p:nvSpPr>
          <p:cNvPr id="4" name="Slide Number Placeholder 3"/>
          <p:cNvSpPr>
            <a:spLocks noGrp="1"/>
          </p:cNvSpPr>
          <p:nvPr>
            <p:ph type="sldNum" sz="quarter" idx="10"/>
          </p:nvPr>
        </p:nvSpPr>
        <p:spPr/>
        <p:txBody>
          <a:bodyPr/>
          <a:lstStyle/>
          <a:p>
            <a:fld id="{3ADA2EFC-9C5C-40E5-B3F2-36D55ADE95B6}" type="slidenum">
              <a:rPr lang="en-US" smtClean="0"/>
              <a:t>34</a:t>
            </a:fld>
            <a:endParaRPr lang="en-US"/>
          </a:p>
        </p:txBody>
      </p:sp>
    </p:spTree>
    <p:extLst>
      <p:ext uri="{BB962C8B-B14F-4D97-AF65-F5344CB8AC3E}">
        <p14:creationId xmlns:p14="http://schemas.microsoft.com/office/powerpoint/2010/main" val="404689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important as knowing how to use a commercial pressure dressing is being able to improvise a bandage</a:t>
            </a:r>
            <a:r>
              <a:rPr lang="en-US" baseline="0" dirty="0"/>
              <a:t> in event of an MCI or if you don’t have a commercial dressing readily available.</a:t>
            </a:r>
          </a:p>
          <a:p>
            <a:endParaRPr lang="en-US" baseline="0" dirty="0"/>
          </a:p>
          <a:p>
            <a:r>
              <a:rPr lang="en-US" baseline="0" dirty="0"/>
              <a:t>The instructor should discuss how an improvised pressure dressing could be made using different combinations of readily available items such as those listed here.  </a:t>
            </a:r>
          </a:p>
          <a:p>
            <a:endParaRPr lang="en-US" baseline="0" dirty="0"/>
          </a:p>
          <a:p>
            <a:r>
              <a:rPr lang="en-US" dirty="0"/>
              <a:t>As</a:t>
            </a:r>
            <a:r>
              <a:rPr lang="en-US" baseline="0" dirty="0"/>
              <a:t> a less than ideal alternative, rescuers can use a BP cuff to make a pressure dressing.  Don’t inflate the cuff so much that the blood flow is occluded (like a Tourniquet).  Also, since many cuffs have slow leaks, rescuers need to monitor the pressure in the cuff.  Ideally, use a hemostat on each of the cuff’s tubes to limit leaks or to avoid someone mistakenly releasing the pressure.  Further, add a piece of tape around the cuff to ensure the Velcro doesn’t release when moving the victim.</a:t>
            </a:r>
            <a:endParaRPr lang="en-US" dirty="0"/>
          </a:p>
        </p:txBody>
      </p:sp>
      <p:sp>
        <p:nvSpPr>
          <p:cNvPr id="4" name="Slide Number Placeholder 3"/>
          <p:cNvSpPr>
            <a:spLocks noGrp="1"/>
          </p:cNvSpPr>
          <p:nvPr>
            <p:ph type="sldNum" sz="quarter" idx="10"/>
          </p:nvPr>
        </p:nvSpPr>
        <p:spPr/>
        <p:txBody>
          <a:bodyPr/>
          <a:lstStyle/>
          <a:p>
            <a:fld id="{3ADA2EFC-9C5C-40E5-B3F2-36D55ADE95B6}" type="slidenum">
              <a:rPr lang="en-US" smtClean="0"/>
              <a:t>35</a:t>
            </a:fld>
            <a:endParaRPr lang="en-US"/>
          </a:p>
        </p:txBody>
      </p:sp>
    </p:spTree>
    <p:extLst>
      <p:ext uri="{BB962C8B-B14F-4D97-AF65-F5344CB8AC3E}">
        <p14:creationId xmlns:p14="http://schemas.microsoft.com/office/powerpoint/2010/main" val="3571016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Instructors Note:  It is acceptable to go directly to tourniquet use for any extremity injury with severe bleeding.  </a:t>
            </a:r>
            <a:endParaRPr lang="en-US" baseline="0" dirty="0"/>
          </a:p>
        </p:txBody>
      </p:sp>
      <p:sp>
        <p:nvSpPr>
          <p:cNvPr id="4" name="Slide Number Placeholder 3"/>
          <p:cNvSpPr>
            <a:spLocks noGrp="1"/>
          </p:cNvSpPr>
          <p:nvPr>
            <p:ph type="sldNum" sz="quarter" idx="10"/>
          </p:nvPr>
        </p:nvSpPr>
        <p:spPr/>
        <p:txBody>
          <a:bodyPr/>
          <a:lstStyle/>
          <a:p>
            <a:fld id="{3ADA2EFC-9C5C-40E5-B3F2-36D55ADE95B6}" type="slidenum">
              <a:rPr lang="en-US" smtClean="0"/>
              <a:t>36</a:t>
            </a:fld>
            <a:endParaRPr lang="en-US"/>
          </a:p>
        </p:txBody>
      </p:sp>
    </p:spTree>
    <p:extLst>
      <p:ext uri="{BB962C8B-B14F-4D97-AF65-F5344CB8AC3E}">
        <p14:creationId xmlns:p14="http://schemas.microsoft.com/office/powerpoint/2010/main" val="12067837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series of photos shows application of a pressure dressing to a mangled hand.</a:t>
            </a:r>
          </a:p>
          <a:p>
            <a:r>
              <a:rPr lang="en-US" baseline="0" dirty="0"/>
              <a:t>(Don’t get hung-up on the image…it’s </a:t>
            </a:r>
            <a:r>
              <a:rPr lang="en-US" baseline="0" dirty="0" err="1"/>
              <a:t>moulage</a:t>
            </a:r>
            <a:r>
              <a:rPr lang="en-US" baseline="0" dirty="0"/>
              <a:t>, not a real injury.  It could have been the result of a severe crushing trauma or a machine that de-gloved or mangled the hand.  It doesn’t matter…a pressure dressing is needed!)</a:t>
            </a:r>
          </a:p>
          <a:p>
            <a:endParaRPr lang="en-US" baseline="0" dirty="0"/>
          </a:p>
          <a:p>
            <a:r>
              <a:rPr lang="en-US" baseline="0" dirty="0"/>
              <a:t>2x2” gauze pads could have been added between the fingers, but consider the time that would take, then decide if the action is appropriate on a case-by-case basis.</a:t>
            </a:r>
          </a:p>
          <a:p>
            <a:endParaRPr lang="en-US" baseline="0" dirty="0"/>
          </a:p>
          <a:p>
            <a:r>
              <a:rPr lang="en-US" baseline="0" dirty="0"/>
              <a:t>The captions with each photo explain the steps to be followed.</a:t>
            </a:r>
          </a:p>
        </p:txBody>
      </p:sp>
      <p:sp>
        <p:nvSpPr>
          <p:cNvPr id="4" name="Slide Number Placeholder 3"/>
          <p:cNvSpPr>
            <a:spLocks noGrp="1"/>
          </p:cNvSpPr>
          <p:nvPr>
            <p:ph type="sldNum" sz="quarter" idx="10"/>
          </p:nvPr>
        </p:nvSpPr>
        <p:spPr/>
        <p:txBody>
          <a:bodyPr/>
          <a:lstStyle/>
          <a:p>
            <a:fld id="{3ADA2EFC-9C5C-40E5-B3F2-36D55ADE95B6}" type="slidenum">
              <a:rPr lang="en-US" smtClean="0"/>
              <a:t>37</a:t>
            </a:fld>
            <a:endParaRPr lang="en-US"/>
          </a:p>
        </p:txBody>
      </p:sp>
    </p:spTree>
    <p:extLst>
      <p:ext uri="{BB962C8B-B14F-4D97-AF65-F5344CB8AC3E}">
        <p14:creationId xmlns:p14="http://schemas.microsoft.com/office/powerpoint/2010/main" val="441904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slight</a:t>
            </a:r>
            <a:r>
              <a:rPr lang="en-US" baseline="0" dirty="0"/>
              <a:t> variations to each of the commercial products.  </a:t>
            </a:r>
          </a:p>
          <a:p>
            <a:endParaRPr lang="en-US" baseline="0" dirty="0"/>
          </a:p>
          <a:p>
            <a:r>
              <a:rPr lang="en-US" baseline="0" dirty="0"/>
              <a:t>Note that North American Rescue’s Emergency Trauma Dressing does not have a cleat or other device to concentrate pressure to the wound.</a:t>
            </a:r>
          </a:p>
          <a:p>
            <a:endParaRPr lang="en-US" baseline="0" dirty="0"/>
          </a:p>
          <a:p>
            <a:r>
              <a:rPr lang="en-US" baseline="0" dirty="0"/>
              <a:t>This slide set shows several of the current pressure bandages.  Before your class, select the dressing(s) your agency uses.  Do not DELETE the other slides, but highlight the slides pertaining to the dressings you don’t use and “hide” those slides.</a:t>
            </a:r>
          </a:p>
          <a:p>
            <a:endParaRPr lang="en-US" baseline="0" dirty="0"/>
          </a:p>
          <a:p>
            <a:r>
              <a:rPr lang="en-US" baseline="0" dirty="0"/>
              <a:t>Since you will be showing the dressing your agency uses, don’t waste a lot of time on this slide.</a:t>
            </a:r>
            <a:endParaRPr lang="en-US" dirty="0"/>
          </a:p>
        </p:txBody>
      </p:sp>
      <p:sp>
        <p:nvSpPr>
          <p:cNvPr id="4" name="Slide Number Placeholder 3"/>
          <p:cNvSpPr>
            <a:spLocks noGrp="1"/>
          </p:cNvSpPr>
          <p:nvPr>
            <p:ph type="sldNum" sz="quarter" idx="10"/>
          </p:nvPr>
        </p:nvSpPr>
        <p:spPr/>
        <p:txBody>
          <a:bodyPr/>
          <a:lstStyle/>
          <a:p>
            <a:fld id="{3ADA2EFC-9C5C-40E5-B3F2-36D55ADE95B6}" type="slidenum">
              <a:rPr lang="en-US" smtClean="0"/>
              <a:t>38</a:t>
            </a:fld>
            <a:endParaRPr lang="en-US"/>
          </a:p>
        </p:txBody>
      </p:sp>
    </p:spTree>
    <p:extLst>
      <p:ext uri="{BB962C8B-B14F-4D97-AF65-F5344CB8AC3E}">
        <p14:creationId xmlns:p14="http://schemas.microsoft.com/office/powerpoint/2010/main" val="3205668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Israeli Bandage</a:t>
            </a:r>
          </a:p>
          <a:p>
            <a:endParaRPr lang="en-US" dirty="0"/>
          </a:p>
          <a:p>
            <a:r>
              <a:rPr lang="en-US" dirty="0"/>
              <a:t>Application</a:t>
            </a:r>
          </a:p>
          <a:p>
            <a:pPr lvl="1"/>
            <a:r>
              <a:rPr lang="en-US" dirty="0"/>
              <a:t>Place the label above the wound…as the cleat is pulled</a:t>
            </a:r>
            <a:r>
              <a:rPr lang="en-US" baseline="0" dirty="0"/>
              <a:t> down, it applies pressure to the top of the label…and wound</a:t>
            </a:r>
            <a:endParaRPr lang="en-US" dirty="0"/>
          </a:p>
          <a:p>
            <a:pPr lvl="1"/>
            <a:r>
              <a:rPr lang="en-US" dirty="0"/>
              <a:t>Unwrap the bandage, pull it tight, then wrap around the limb</a:t>
            </a:r>
          </a:p>
          <a:p>
            <a:pPr lvl="1"/>
            <a:r>
              <a:rPr lang="en-US" dirty="0"/>
              <a:t>Place bandage through both slots of the cleat.  Be sure the bandage material is spread across</a:t>
            </a:r>
            <a:r>
              <a:rPr lang="en-US" baseline="0" dirty="0"/>
              <a:t> the entire inside of the cleat, not bunched up</a:t>
            </a:r>
            <a:endParaRPr lang="en-US" dirty="0"/>
          </a:p>
          <a:p>
            <a:pPr lvl="1"/>
            <a:r>
              <a:rPr lang="en-US" dirty="0"/>
              <a:t>Stretch tight, and pull the bandage backward across the dressing.  You will use the cleat to reverse</a:t>
            </a:r>
            <a:r>
              <a:rPr lang="en-US" baseline="0" dirty="0"/>
              <a:t> the direction just this one time</a:t>
            </a:r>
            <a:endParaRPr lang="en-US" dirty="0"/>
          </a:p>
          <a:p>
            <a:pPr lvl="1"/>
            <a:r>
              <a:rPr lang="en-US" dirty="0"/>
              <a:t>Continue to unwrap…stretch…wrap (around the limb) </a:t>
            </a:r>
          </a:p>
        </p:txBody>
      </p:sp>
      <p:sp>
        <p:nvSpPr>
          <p:cNvPr id="4" name="Slide Number Placeholder 3"/>
          <p:cNvSpPr>
            <a:spLocks noGrp="1"/>
          </p:cNvSpPr>
          <p:nvPr>
            <p:ph type="sldNum" sz="quarter" idx="10"/>
          </p:nvPr>
        </p:nvSpPr>
        <p:spPr/>
        <p:txBody>
          <a:bodyPr/>
          <a:lstStyle/>
          <a:p>
            <a:fld id="{3ADA2EFC-9C5C-40E5-B3F2-36D55ADE95B6}" type="slidenum">
              <a:rPr lang="en-US" smtClean="0"/>
              <a:t>39</a:t>
            </a:fld>
            <a:endParaRPr lang="en-US"/>
          </a:p>
        </p:txBody>
      </p:sp>
    </p:spTree>
    <p:extLst>
      <p:ext uri="{BB962C8B-B14F-4D97-AF65-F5344CB8AC3E}">
        <p14:creationId xmlns:p14="http://schemas.microsoft.com/office/powerpoint/2010/main" val="3413193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2A2647-B6D2-8C4F-BED6-C3EC5D07E80B}" type="slidenum">
              <a:rPr lang="en-US" smtClean="0"/>
              <a:pPr/>
              <a:t>4</a:t>
            </a:fld>
            <a:endParaRPr lang="en-US"/>
          </a:p>
        </p:txBody>
      </p:sp>
    </p:spTree>
    <p:extLst>
      <p:ext uri="{BB962C8B-B14F-4D97-AF65-F5344CB8AC3E}">
        <p14:creationId xmlns:p14="http://schemas.microsoft.com/office/powerpoint/2010/main" val="877743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Israeli Bandage</a:t>
            </a:r>
          </a:p>
          <a:p>
            <a:endParaRPr lang="en-US" dirty="0"/>
          </a:p>
          <a:p>
            <a:r>
              <a:rPr lang="en-US" dirty="0"/>
              <a:t>The captions with each photo discuss the steps</a:t>
            </a:r>
            <a:r>
              <a:rPr lang="en-US" baseline="0" dirty="0"/>
              <a:t> to take.</a:t>
            </a:r>
            <a:endParaRPr lang="en-US" dirty="0"/>
          </a:p>
        </p:txBody>
      </p:sp>
      <p:sp>
        <p:nvSpPr>
          <p:cNvPr id="4" name="Slide Number Placeholder 3"/>
          <p:cNvSpPr>
            <a:spLocks noGrp="1"/>
          </p:cNvSpPr>
          <p:nvPr>
            <p:ph type="sldNum" sz="quarter" idx="10"/>
          </p:nvPr>
        </p:nvSpPr>
        <p:spPr/>
        <p:txBody>
          <a:bodyPr/>
          <a:lstStyle/>
          <a:p>
            <a:fld id="{3ADA2EFC-9C5C-40E5-B3F2-36D55ADE95B6}" type="slidenum">
              <a:rPr lang="en-US" smtClean="0"/>
              <a:t>40</a:t>
            </a:fld>
            <a:endParaRPr lang="en-US"/>
          </a:p>
        </p:txBody>
      </p:sp>
    </p:spTree>
    <p:extLst>
      <p:ext uri="{BB962C8B-B14F-4D97-AF65-F5344CB8AC3E}">
        <p14:creationId xmlns:p14="http://schemas.microsoft.com/office/powerpoint/2010/main" val="3709637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H-Bandage:</a:t>
            </a:r>
          </a:p>
          <a:p>
            <a:r>
              <a:rPr lang="en-US" dirty="0"/>
              <a:t>Don’t argue about the injury…just fix it!</a:t>
            </a:r>
          </a:p>
          <a:p>
            <a:endParaRPr lang="en-US" dirty="0"/>
          </a:p>
          <a:p>
            <a:r>
              <a:rPr lang="en-US" dirty="0"/>
              <a:t>The captions with each photo discuss the steps</a:t>
            </a:r>
            <a:r>
              <a:rPr lang="en-US" baseline="0" dirty="0"/>
              <a:t> to take.</a:t>
            </a:r>
            <a:endParaRPr lang="en-US" dirty="0"/>
          </a:p>
        </p:txBody>
      </p:sp>
      <p:sp>
        <p:nvSpPr>
          <p:cNvPr id="4" name="Slide Number Placeholder 3"/>
          <p:cNvSpPr>
            <a:spLocks noGrp="1"/>
          </p:cNvSpPr>
          <p:nvPr>
            <p:ph type="sldNum" sz="quarter" idx="10"/>
          </p:nvPr>
        </p:nvSpPr>
        <p:spPr/>
        <p:txBody>
          <a:bodyPr/>
          <a:lstStyle/>
          <a:p>
            <a:fld id="{3ADA2EFC-9C5C-40E5-B3F2-36D55ADE95B6}" type="slidenum">
              <a:rPr lang="en-US" smtClean="0"/>
              <a:t>41</a:t>
            </a:fld>
            <a:endParaRPr lang="en-US"/>
          </a:p>
        </p:txBody>
      </p:sp>
    </p:spTree>
    <p:extLst>
      <p:ext uri="{BB962C8B-B14F-4D97-AF65-F5344CB8AC3E}">
        <p14:creationId xmlns:p14="http://schemas.microsoft.com/office/powerpoint/2010/main" val="5450426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Oleas</a:t>
            </a:r>
            <a:r>
              <a:rPr lang="en-US" dirty="0"/>
              <a:t> Modular Bandage:</a:t>
            </a:r>
          </a:p>
          <a:p>
            <a:endParaRPr lang="en-US" dirty="0"/>
          </a:p>
          <a:p>
            <a:r>
              <a:rPr lang="en-US" dirty="0"/>
              <a:t>Don’t argue about the injury…just fix it!</a:t>
            </a:r>
          </a:p>
          <a:p>
            <a:endParaRPr lang="en-US" dirty="0"/>
          </a:p>
          <a:p>
            <a:r>
              <a:rPr lang="en-US" dirty="0"/>
              <a:t>The captions with each photo discuss the steps</a:t>
            </a:r>
            <a:r>
              <a:rPr lang="en-US" baseline="0" dirty="0"/>
              <a:t> to take.</a:t>
            </a:r>
            <a:endParaRPr lang="en-US" dirty="0"/>
          </a:p>
        </p:txBody>
      </p:sp>
      <p:sp>
        <p:nvSpPr>
          <p:cNvPr id="4" name="Slide Number Placeholder 3"/>
          <p:cNvSpPr>
            <a:spLocks noGrp="1"/>
          </p:cNvSpPr>
          <p:nvPr>
            <p:ph type="sldNum" sz="quarter" idx="10"/>
          </p:nvPr>
        </p:nvSpPr>
        <p:spPr/>
        <p:txBody>
          <a:bodyPr/>
          <a:lstStyle/>
          <a:p>
            <a:fld id="{3ADA2EFC-9C5C-40E5-B3F2-36D55ADE95B6}" type="slidenum">
              <a:rPr lang="en-US" smtClean="0"/>
              <a:t>42</a:t>
            </a:fld>
            <a:endParaRPr lang="en-US"/>
          </a:p>
        </p:txBody>
      </p:sp>
    </p:spTree>
    <p:extLst>
      <p:ext uri="{BB962C8B-B14F-4D97-AF65-F5344CB8AC3E}">
        <p14:creationId xmlns:p14="http://schemas.microsoft.com/office/powerpoint/2010/main" val="30892537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2A2647-B6D2-8C4F-BED6-C3EC5D07E80B}" type="slidenum">
              <a:rPr lang="en-US" smtClean="0"/>
              <a:pPr/>
              <a:t>43</a:t>
            </a:fld>
            <a:endParaRPr lang="en-US"/>
          </a:p>
        </p:txBody>
      </p:sp>
    </p:spTree>
    <p:extLst>
      <p:ext uri="{BB962C8B-B14F-4D97-AF65-F5344CB8AC3E}">
        <p14:creationId xmlns:p14="http://schemas.microsoft.com/office/powerpoint/2010/main" val="20517508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44</a:t>
            </a:fld>
            <a:endParaRPr lang="en-US"/>
          </a:p>
        </p:txBody>
      </p:sp>
    </p:spTree>
    <p:extLst>
      <p:ext uri="{BB962C8B-B14F-4D97-AF65-F5344CB8AC3E}">
        <p14:creationId xmlns:p14="http://schemas.microsoft.com/office/powerpoint/2010/main" val="625719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dirty="0">
                <a:latin typeface="Calibri" charset="0"/>
              </a:rPr>
              <a:t>Instructor Notes:</a:t>
            </a:r>
          </a:p>
          <a:p>
            <a:r>
              <a:rPr lang="en-US" dirty="0">
                <a:latin typeface="Calibri" charset="0"/>
              </a:rPr>
              <a:t>- Direct Pressure should be used in conjunction with tourniquet application</a:t>
            </a:r>
          </a:p>
          <a:p>
            <a:pPr>
              <a:buFontTx/>
              <a:buChar char="-"/>
            </a:pPr>
            <a:r>
              <a:rPr lang="en-US" baseline="0" smtClean="0">
                <a:latin typeface="Calibri" charset="0"/>
              </a:rPr>
              <a:t> </a:t>
            </a:r>
            <a:r>
              <a:rPr lang="en-US" smtClean="0">
                <a:latin typeface="Calibri" charset="0"/>
              </a:rPr>
              <a:t>When </a:t>
            </a:r>
            <a:r>
              <a:rPr lang="en-US" dirty="0" smtClean="0">
                <a:latin typeface="Calibri" charset="0"/>
              </a:rPr>
              <a:t>applied</a:t>
            </a:r>
            <a:r>
              <a:rPr lang="en-US" baseline="0" dirty="0" smtClean="0">
                <a:latin typeface="Calibri" charset="0"/>
              </a:rPr>
              <a:t> appropriately for less than a few hours, </a:t>
            </a:r>
            <a:r>
              <a:rPr lang="en-US" dirty="0" smtClean="0">
                <a:latin typeface="Calibri" charset="0"/>
              </a:rPr>
              <a:t>no </a:t>
            </a:r>
            <a:r>
              <a:rPr lang="en-US" dirty="0">
                <a:latin typeface="Calibri" charset="0"/>
              </a:rPr>
              <a:t>damage to nerves and vessels should occur if the proper tourniquet is used (1.5</a:t>
            </a:r>
            <a:r>
              <a:rPr lang="ja-JP" altLang="en-US" dirty="0">
                <a:latin typeface="Calibri" charset="0"/>
              </a:rPr>
              <a:t>”</a:t>
            </a:r>
            <a:r>
              <a:rPr lang="en-US" dirty="0">
                <a:latin typeface="Calibri" charset="0"/>
              </a:rPr>
              <a:t> wide strap or greater); Tourniquet control of exsanguinating hemorrhaging is 80% or better; No limb loss has occurred as a result from placing a tourniquet by the U.S. military; tourniquets have been widely used by surgeons for many years to control arterial inflow in the OR with satisfactory results.</a:t>
            </a:r>
          </a:p>
          <a:p>
            <a:pPr>
              <a:buFontTx/>
              <a:buChar char="-"/>
            </a:pPr>
            <a:r>
              <a:rPr lang="en-US" dirty="0">
                <a:latin typeface="Calibri" charset="0"/>
              </a:rPr>
              <a:t>A military study showed a 96% survival rate when tourniquet application occurred prior to the patient going into decompensated shock compared to a 4% survival rate when tourniquet application was after the patient was in decompensated </a:t>
            </a:r>
            <a:r>
              <a:rPr lang="en-US" dirty="0" smtClean="0">
                <a:latin typeface="Calibri" charset="0"/>
              </a:rPr>
              <a:t>shock</a:t>
            </a:r>
            <a:r>
              <a:rPr lang="en-US" sz="1200" kern="1200" dirty="0" smtClean="0">
                <a:solidFill>
                  <a:schemeClr val="tx1"/>
                </a:solidFill>
                <a:effectLst/>
                <a:latin typeface="+mn-lt"/>
                <a:ea typeface="ＭＳ Ｐゴシック" charset="0"/>
                <a:cs typeface="+mn-cs"/>
              </a:rPr>
              <a:t> (PHTLS 8</a:t>
            </a:r>
            <a:r>
              <a:rPr lang="en-US" sz="1200" kern="1200" baseline="30000" dirty="0" smtClean="0">
                <a:solidFill>
                  <a:schemeClr val="tx1"/>
                </a:solidFill>
                <a:effectLst/>
                <a:latin typeface="+mn-lt"/>
                <a:ea typeface="ＭＳ Ｐゴシック" charset="0"/>
                <a:cs typeface="+mn-cs"/>
              </a:rPr>
              <a:t>th</a:t>
            </a:r>
            <a:r>
              <a:rPr lang="en-US" sz="1200" kern="1200" dirty="0" smtClean="0">
                <a:solidFill>
                  <a:schemeClr val="tx1"/>
                </a:solidFill>
                <a:effectLst/>
                <a:latin typeface="+mn-lt"/>
                <a:ea typeface="ＭＳ Ｐゴシック" charset="0"/>
                <a:cs typeface="+mn-cs"/>
              </a:rPr>
              <a:t> Edition, pg. 234).</a:t>
            </a:r>
            <a:endParaRPr lang="en-US" dirty="0">
              <a:latin typeface="Calibri" charset="0"/>
            </a:endParaRPr>
          </a:p>
        </p:txBody>
      </p:sp>
      <p:sp>
        <p:nvSpPr>
          <p:cNvPr id="4" name="Slide Number Placeholder 3"/>
          <p:cNvSpPr>
            <a:spLocks noGrp="1"/>
          </p:cNvSpPr>
          <p:nvPr>
            <p:ph type="sldNum" sz="quarter" idx="5"/>
          </p:nvPr>
        </p:nvSpPr>
        <p:spPr/>
        <p:txBody>
          <a:bodyPr/>
          <a:lstStyle>
            <a:lvl1pPr>
              <a:defRPr>
                <a:solidFill>
                  <a:schemeClr val="tx1"/>
                </a:solidFill>
                <a:latin typeface="Calibri" charset="0"/>
                <a:ea typeface="ＭＳ Ｐゴシック" charset="0"/>
              </a:defRPr>
            </a:lvl1pPr>
            <a:lvl2pPr marL="751494" indent="-289036">
              <a:defRPr>
                <a:solidFill>
                  <a:schemeClr val="tx1"/>
                </a:solidFill>
                <a:latin typeface="Calibri" charset="0"/>
                <a:ea typeface="ＭＳ Ｐゴシック" charset="0"/>
              </a:defRPr>
            </a:lvl2pPr>
            <a:lvl3pPr marL="1156145" indent="-231229">
              <a:defRPr>
                <a:solidFill>
                  <a:schemeClr val="tx1"/>
                </a:solidFill>
                <a:latin typeface="Calibri" charset="0"/>
                <a:ea typeface="ＭＳ Ｐゴシック" charset="0"/>
              </a:defRPr>
            </a:lvl3pPr>
            <a:lvl4pPr marL="1618602" indent="-231229">
              <a:defRPr>
                <a:solidFill>
                  <a:schemeClr val="tx1"/>
                </a:solidFill>
                <a:latin typeface="Calibri" charset="0"/>
                <a:ea typeface="ＭＳ Ｐゴシック" charset="0"/>
              </a:defRPr>
            </a:lvl4pPr>
            <a:lvl5pPr marL="2081060" indent="-231229">
              <a:defRPr>
                <a:solidFill>
                  <a:schemeClr val="tx1"/>
                </a:solidFill>
                <a:latin typeface="Calibri" charset="0"/>
                <a:ea typeface="ＭＳ Ｐゴシック" charset="0"/>
              </a:defRPr>
            </a:lvl5pPr>
            <a:lvl6pPr marL="2543518" indent="-231229" eaLnBrk="0" fontAlgn="base" hangingPunct="0">
              <a:spcBef>
                <a:spcPct val="0"/>
              </a:spcBef>
              <a:spcAft>
                <a:spcPct val="0"/>
              </a:spcAft>
              <a:defRPr>
                <a:solidFill>
                  <a:schemeClr val="tx1"/>
                </a:solidFill>
                <a:latin typeface="Calibri" charset="0"/>
                <a:ea typeface="ＭＳ Ｐゴシック" charset="0"/>
              </a:defRPr>
            </a:lvl6pPr>
            <a:lvl7pPr marL="3005976" indent="-231229" eaLnBrk="0" fontAlgn="base" hangingPunct="0">
              <a:spcBef>
                <a:spcPct val="0"/>
              </a:spcBef>
              <a:spcAft>
                <a:spcPct val="0"/>
              </a:spcAft>
              <a:defRPr>
                <a:solidFill>
                  <a:schemeClr val="tx1"/>
                </a:solidFill>
                <a:latin typeface="Calibri" charset="0"/>
                <a:ea typeface="ＭＳ Ｐゴシック" charset="0"/>
              </a:defRPr>
            </a:lvl7pPr>
            <a:lvl8pPr marL="3468434" indent="-231229" eaLnBrk="0" fontAlgn="base" hangingPunct="0">
              <a:spcBef>
                <a:spcPct val="0"/>
              </a:spcBef>
              <a:spcAft>
                <a:spcPct val="0"/>
              </a:spcAft>
              <a:defRPr>
                <a:solidFill>
                  <a:schemeClr val="tx1"/>
                </a:solidFill>
                <a:latin typeface="Calibri" charset="0"/>
                <a:ea typeface="ＭＳ Ｐゴシック" charset="0"/>
              </a:defRPr>
            </a:lvl8pPr>
            <a:lvl9pPr marL="3930891" indent="-231229" eaLnBrk="0" fontAlgn="base" hangingPunct="0">
              <a:spcBef>
                <a:spcPct val="0"/>
              </a:spcBef>
              <a:spcAft>
                <a:spcPct val="0"/>
              </a:spcAft>
              <a:defRPr>
                <a:solidFill>
                  <a:schemeClr val="tx1"/>
                </a:solidFill>
                <a:latin typeface="Calibri" charset="0"/>
                <a:ea typeface="ＭＳ Ｐゴシック" charset="0"/>
              </a:defRPr>
            </a:lvl9pPr>
          </a:lstStyle>
          <a:p>
            <a:fld id="{34619D02-9053-8F43-A38E-FE8AF5AF5550}" type="slidenum">
              <a:rPr lang="en-US"/>
              <a:pPr/>
              <a:t>45</a:t>
            </a:fld>
            <a:endParaRPr lang="en-US"/>
          </a:p>
        </p:txBody>
      </p:sp>
    </p:spTree>
    <p:extLst>
      <p:ext uri="{BB962C8B-B14F-4D97-AF65-F5344CB8AC3E}">
        <p14:creationId xmlns:p14="http://schemas.microsoft.com/office/powerpoint/2010/main" val="19691011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charset="0"/>
              </a:rPr>
              <a:t>Junctional tourniquets are used in places such as bleeds from the carotid artery, and brachial artery bleeds in the thoracic region or femoral artery bleeds in the pelvic regions where there is not enough of the extremity left to put on an extremity tourniquet</a:t>
            </a:r>
            <a:r>
              <a:rPr lang="en-US" dirty="0" smtClean="0">
                <a:latin typeface="Calibri"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Calibri"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Calibri" charset="0"/>
              </a:rPr>
              <a:t>The instructor should differentiate these from EMS tourniquets</a:t>
            </a:r>
            <a:r>
              <a:rPr lang="en-US" baseline="0" dirty="0" smtClean="0">
                <a:latin typeface="Calibri" charset="0"/>
              </a:rPr>
              <a:t>, which are used exclusively on extremities. </a:t>
            </a:r>
            <a:endParaRPr lang="en-US"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lvl1pPr>
              <a:defRPr>
                <a:solidFill>
                  <a:schemeClr val="tx1"/>
                </a:solidFill>
                <a:latin typeface="Calibri" charset="0"/>
                <a:ea typeface="ＭＳ Ｐゴシック" charset="0"/>
              </a:defRPr>
            </a:lvl1pPr>
            <a:lvl2pPr marL="751494" indent="-289036">
              <a:defRPr>
                <a:solidFill>
                  <a:schemeClr val="tx1"/>
                </a:solidFill>
                <a:latin typeface="Calibri" charset="0"/>
                <a:ea typeface="ＭＳ Ｐゴシック" charset="0"/>
              </a:defRPr>
            </a:lvl2pPr>
            <a:lvl3pPr marL="1156145" indent="-231229">
              <a:defRPr>
                <a:solidFill>
                  <a:schemeClr val="tx1"/>
                </a:solidFill>
                <a:latin typeface="Calibri" charset="0"/>
                <a:ea typeface="ＭＳ Ｐゴシック" charset="0"/>
              </a:defRPr>
            </a:lvl3pPr>
            <a:lvl4pPr marL="1618602" indent="-231229">
              <a:defRPr>
                <a:solidFill>
                  <a:schemeClr val="tx1"/>
                </a:solidFill>
                <a:latin typeface="Calibri" charset="0"/>
                <a:ea typeface="ＭＳ Ｐゴシック" charset="0"/>
              </a:defRPr>
            </a:lvl4pPr>
            <a:lvl5pPr marL="2081060" indent="-231229">
              <a:defRPr>
                <a:solidFill>
                  <a:schemeClr val="tx1"/>
                </a:solidFill>
                <a:latin typeface="Calibri" charset="0"/>
                <a:ea typeface="ＭＳ Ｐゴシック" charset="0"/>
              </a:defRPr>
            </a:lvl5pPr>
            <a:lvl6pPr marL="2543518" indent="-231229" eaLnBrk="0" fontAlgn="base" hangingPunct="0">
              <a:spcBef>
                <a:spcPct val="0"/>
              </a:spcBef>
              <a:spcAft>
                <a:spcPct val="0"/>
              </a:spcAft>
              <a:defRPr>
                <a:solidFill>
                  <a:schemeClr val="tx1"/>
                </a:solidFill>
                <a:latin typeface="Calibri" charset="0"/>
                <a:ea typeface="ＭＳ Ｐゴシック" charset="0"/>
              </a:defRPr>
            </a:lvl6pPr>
            <a:lvl7pPr marL="3005976" indent="-231229" eaLnBrk="0" fontAlgn="base" hangingPunct="0">
              <a:spcBef>
                <a:spcPct val="0"/>
              </a:spcBef>
              <a:spcAft>
                <a:spcPct val="0"/>
              </a:spcAft>
              <a:defRPr>
                <a:solidFill>
                  <a:schemeClr val="tx1"/>
                </a:solidFill>
                <a:latin typeface="Calibri" charset="0"/>
                <a:ea typeface="ＭＳ Ｐゴシック" charset="0"/>
              </a:defRPr>
            </a:lvl7pPr>
            <a:lvl8pPr marL="3468434" indent="-231229" eaLnBrk="0" fontAlgn="base" hangingPunct="0">
              <a:spcBef>
                <a:spcPct val="0"/>
              </a:spcBef>
              <a:spcAft>
                <a:spcPct val="0"/>
              </a:spcAft>
              <a:defRPr>
                <a:solidFill>
                  <a:schemeClr val="tx1"/>
                </a:solidFill>
                <a:latin typeface="Calibri" charset="0"/>
                <a:ea typeface="ＭＳ Ｐゴシック" charset="0"/>
              </a:defRPr>
            </a:lvl8pPr>
            <a:lvl9pPr marL="3930891" indent="-231229" eaLnBrk="0" fontAlgn="base" hangingPunct="0">
              <a:spcBef>
                <a:spcPct val="0"/>
              </a:spcBef>
              <a:spcAft>
                <a:spcPct val="0"/>
              </a:spcAft>
              <a:defRPr>
                <a:solidFill>
                  <a:schemeClr val="tx1"/>
                </a:solidFill>
                <a:latin typeface="Calibri" charset="0"/>
                <a:ea typeface="ＭＳ Ｐゴシック" charset="0"/>
              </a:defRPr>
            </a:lvl9pPr>
          </a:lstStyle>
          <a:p>
            <a:fld id="{34619D02-9053-8F43-A38E-FE8AF5AF5550}" type="slidenum">
              <a:rPr lang="en-US"/>
              <a:pPr/>
              <a:t>46</a:t>
            </a:fld>
            <a:endParaRPr lang="en-US"/>
          </a:p>
        </p:txBody>
      </p:sp>
    </p:spTree>
    <p:extLst>
      <p:ext uri="{BB962C8B-B14F-4D97-AF65-F5344CB8AC3E}">
        <p14:creationId xmlns:p14="http://schemas.microsoft.com/office/powerpoint/2010/main" val="11251946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a:t>
            </a:r>
            <a:r>
              <a:rPr lang="en-US" baseline="0" dirty="0" smtClean="0"/>
              <a:t> TECC course, 2017.  </a:t>
            </a:r>
          </a:p>
          <a:p>
            <a:endParaRPr lang="en-US" baseline="0" dirty="0" smtClean="0"/>
          </a:p>
          <a:p>
            <a:r>
              <a:rPr lang="en-US" baseline="0" dirty="0" smtClean="0"/>
              <a:t>Per PHTLS 8</a:t>
            </a:r>
            <a:r>
              <a:rPr lang="en-US" baseline="30000" dirty="0" smtClean="0"/>
              <a:t>th</a:t>
            </a:r>
            <a:r>
              <a:rPr lang="en-US" baseline="0" dirty="0" smtClean="0"/>
              <a:t> Edition, pg. 235 – Place the tourniquet “just proximal to the hemorrhaging wound”.  </a:t>
            </a:r>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47</a:t>
            </a:fld>
            <a:endParaRPr lang="en-US"/>
          </a:p>
        </p:txBody>
      </p:sp>
    </p:spTree>
    <p:extLst>
      <p:ext uri="{BB962C8B-B14F-4D97-AF65-F5344CB8AC3E}">
        <p14:creationId xmlns:p14="http://schemas.microsoft.com/office/powerpoint/2010/main" val="32361407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48</a:t>
            </a:fld>
            <a:endParaRPr lang="en-US"/>
          </a:p>
        </p:txBody>
      </p:sp>
    </p:spTree>
    <p:extLst>
      <p:ext uri="{BB962C8B-B14F-4D97-AF65-F5344CB8AC3E}">
        <p14:creationId xmlns:p14="http://schemas.microsoft.com/office/powerpoint/2010/main" val="34277953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2A2647-B6D2-8C4F-BED6-C3EC5D07E80B}" type="slidenum">
              <a:rPr lang="en-US" smtClean="0"/>
              <a:pPr/>
              <a:t>49</a:t>
            </a:fld>
            <a:endParaRPr lang="en-US"/>
          </a:p>
        </p:txBody>
      </p:sp>
    </p:spTree>
    <p:extLst>
      <p:ext uri="{BB962C8B-B14F-4D97-AF65-F5344CB8AC3E}">
        <p14:creationId xmlns:p14="http://schemas.microsoft.com/office/powerpoint/2010/main" val="574297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2A2647-B6D2-8C4F-BED6-C3EC5D07E80B}" type="slidenum">
              <a:rPr lang="en-US" smtClean="0"/>
              <a:pPr/>
              <a:t>5</a:t>
            </a:fld>
            <a:endParaRPr lang="en-US"/>
          </a:p>
        </p:txBody>
      </p:sp>
    </p:spTree>
    <p:extLst>
      <p:ext uri="{BB962C8B-B14F-4D97-AF65-F5344CB8AC3E}">
        <p14:creationId xmlns:p14="http://schemas.microsoft.com/office/powerpoint/2010/main" val="8777435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Instructor Notes:</a:t>
            </a:r>
          </a:p>
          <a:p>
            <a:r>
              <a:rPr lang="en-US" dirty="0">
                <a:latin typeface="Calibri" charset="0"/>
              </a:rPr>
              <a:t>Good</a:t>
            </a:r>
            <a:r>
              <a:rPr lang="en-US" baseline="0" dirty="0">
                <a:latin typeface="Calibri" charset="0"/>
              </a:rPr>
              <a:t> data on tourniquet use on children is lacking.  </a:t>
            </a:r>
            <a:r>
              <a:rPr lang="en-US" dirty="0">
                <a:latin typeface="Calibri" charset="0"/>
              </a:rPr>
              <a:t>Not all mechanical tourniquets will fit small children.</a:t>
            </a:r>
            <a:r>
              <a:rPr lang="en-US" baseline="0" dirty="0">
                <a:latin typeface="Calibri" charset="0"/>
              </a:rPr>
              <a:t>  </a:t>
            </a:r>
          </a:p>
          <a:p>
            <a:endParaRPr lang="en-US" baseline="0" dirty="0">
              <a:latin typeface="Calibri" charset="0"/>
            </a:endParaRPr>
          </a:p>
          <a:p>
            <a:r>
              <a:rPr lang="en-US" baseline="0" dirty="0">
                <a:latin typeface="Calibri" charset="0"/>
              </a:rPr>
              <a:t>If a child’s arm or leg is too small for a commercial tourniquet to be effective, it is likely that bleeding can be adequately controlled with sufficient direct pressure.  If necessary, consider </a:t>
            </a:r>
            <a:r>
              <a:rPr lang="en-US" dirty="0">
                <a:latin typeface="Calibri" charset="0"/>
              </a:rPr>
              <a:t>an improvised tourniquet or elastic-type tourniquet for small children.</a:t>
            </a:r>
          </a:p>
          <a:p>
            <a:endParaRPr lang="en-US" dirty="0">
              <a:latin typeface="Calibri" charset="0"/>
            </a:endParaRPr>
          </a:p>
          <a:p>
            <a:r>
              <a:rPr lang="en-US" dirty="0">
                <a:latin typeface="Calibri" charset="0"/>
              </a:rPr>
              <a:t>The SWAT-T is an</a:t>
            </a:r>
            <a:r>
              <a:rPr lang="en-US" baseline="0" dirty="0">
                <a:latin typeface="Calibri" charset="0"/>
              </a:rPr>
              <a:t> example of an elastic tourniquet.  </a:t>
            </a:r>
            <a:endParaRPr lang="en-US" dirty="0">
              <a:latin typeface="Calibri" charset="0"/>
            </a:endParaRPr>
          </a:p>
        </p:txBody>
      </p:sp>
      <p:sp>
        <p:nvSpPr>
          <p:cNvPr id="4" name="Slide Number Placeholder 3"/>
          <p:cNvSpPr>
            <a:spLocks noGrp="1"/>
          </p:cNvSpPr>
          <p:nvPr>
            <p:ph type="sldNum" sz="quarter" idx="5"/>
          </p:nvPr>
        </p:nvSpPr>
        <p:spPr/>
        <p:txBody>
          <a:bodyPr/>
          <a:lstStyle>
            <a:lvl1pPr>
              <a:defRPr>
                <a:solidFill>
                  <a:schemeClr val="tx1"/>
                </a:solidFill>
                <a:latin typeface="Calibri" charset="0"/>
                <a:ea typeface="ＭＳ Ｐゴシック" charset="0"/>
              </a:defRPr>
            </a:lvl1pPr>
            <a:lvl2pPr marL="751494" indent="-289036">
              <a:defRPr>
                <a:solidFill>
                  <a:schemeClr val="tx1"/>
                </a:solidFill>
                <a:latin typeface="Calibri" charset="0"/>
                <a:ea typeface="ＭＳ Ｐゴシック" charset="0"/>
              </a:defRPr>
            </a:lvl2pPr>
            <a:lvl3pPr marL="1156145" indent="-231229">
              <a:defRPr>
                <a:solidFill>
                  <a:schemeClr val="tx1"/>
                </a:solidFill>
                <a:latin typeface="Calibri" charset="0"/>
                <a:ea typeface="ＭＳ Ｐゴシック" charset="0"/>
              </a:defRPr>
            </a:lvl3pPr>
            <a:lvl4pPr marL="1618602" indent="-231229">
              <a:defRPr>
                <a:solidFill>
                  <a:schemeClr val="tx1"/>
                </a:solidFill>
                <a:latin typeface="Calibri" charset="0"/>
                <a:ea typeface="ＭＳ Ｐゴシック" charset="0"/>
              </a:defRPr>
            </a:lvl4pPr>
            <a:lvl5pPr marL="2081060" indent="-231229">
              <a:defRPr>
                <a:solidFill>
                  <a:schemeClr val="tx1"/>
                </a:solidFill>
                <a:latin typeface="Calibri" charset="0"/>
                <a:ea typeface="ＭＳ Ｐゴシック" charset="0"/>
              </a:defRPr>
            </a:lvl5pPr>
            <a:lvl6pPr marL="2543518" indent="-231229" eaLnBrk="0" fontAlgn="base" hangingPunct="0">
              <a:spcBef>
                <a:spcPct val="0"/>
              </a:spcBef>
              <a:spcAft>
                <a:spcPct val="0"/>
              </a:spcAft>
              <a:defRPr>
                <a:solidFill>
                  <a:schemeClr val="tx1"/>
                </a:solidFill>
                <a:latin typeface="Calibri" charset="0"/>
                <a:ea typeface="ＭＳ Ｐゴシック" charset="0"/>
              </a:defRPr>
            </a:lvl6pPr>
            <a:lvl7pPr marL="3005976" indent="-231229" eaLnBrk="0" fontAlgn="base" hangingPunct="0">
              <a:spcBef>
                <a:spcPct val="0"/>
              </a:spcBef>
              <a:spcAft>
                <a:spcPct val="0"/>
              </a:spcAft>
              <a:defRPr>
                <a:solidFill>
                  <a:schemeClr val="tx1"/>
                </a:solidFill>
                <a:latin typeface="Calibri" charset="0"/>
                <a:ea typeface="ＭＳ Ｐゴシック" charset="0"/>
              </a:defRPr>
            </a:lvl7pPr>
            <a:lvl8pPr marL="3468434" indent="-231229" eaLnBrk="0" fontAlgn="base" hangingPunct="0">
              <a:spcBef>
                <a:spcPct val="0"/>
              </a:spcBef>
              <a:spcAft>
                <a:spcPct val="0"/>
              </a:spcAft>
              <a:defRPr>
                <a:solidFill>
                  <a:schemeClr val="tx1"/>
                </a:solidFill>
                <a:latin typeface="Calibri" charset="0"/>
                <a:ea typeface="ＭＳ Ｐゴシック" charset="0"/>
              </a:defRPr>
            </a:lvl8pPr>
            <a:lvl9pPr marL="3930891" indent="-231229" eaLnBrk="0" fontAlgn="base" hangingPunct="0">
              <a:spcBef>
                <a:spcPct val="0"/>
              </a:spcBef>
              <a:spcAft>
                <a:spcPct val="0"/>
              </a:spcAft>
              <a:defRPr>
                <a:solidFill>
                  <a:schemeClr val="tx1"/>
                </a:solidFill>
                <a:latin typeface="Calibri" charset="0"/>
                <a:ea typeface="ＭＳ Ｐゴシック" charset="0"/>
              </a:defRPr>
            </a:lvl9pPr>
          </a:lstStyle>
          <a:p>
            <a:fld id="{E70BA96C-0BD7-3C4B-B561-C276D9E90F46}" type="slidenum">
              <a:rPr lang="en-US"/>
              <a:pPr/>
              <a:t>50</a:t>
            </a:fld>
            <a:endParaRPr lang="en-US"/>
          </a:p>
        </p:txBody>
      </p:sp>
    </p:spTree>
    <p:extLst>
      <p:ext uri="{BB962C8B-B14F-4D97-AF65-F5344CB8AC3E}">
        <p14:creationId xmlns:p14="http://schemas.microsoft.com/office/powerpoint/2010/main" val="36440627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Instructor Notes</a:t>
            </a:r>
            <a:r>
              <a:rPr lang="en-US" dirty="0" smtClean="0">
                <a:latin typeface="Calibri" charset="0"/>
              </a:rPr>
              <a:t>:</a:t>
            </a:r>
            <a:endParaRPr lang="en-US" dirty="0">
              <a:latin typeface="Calibri" charset="0"/>
            </a:endParaRPr>
          </a:p>
        </p:txBody>
      </p:sp>
      <p:sp>
        <p:nvSpPr>
          <p:cNvPr id="4" name="Slide Number Placeholder 3"/>
          <p:cNvSpPr>
            <a:spLocks noGrp="1"/>
          </p:cNvSpPr>
          <p:nvPr>
            <p:ph type="sldNum" sz="quarter" idx="5"/>
          </p:nvPr>
        </p:nvSpPr>
        <p:spPr/>
        <p:txBody>
          <a:bodyPr/>
          <a:lstStyle>
            <a:lvl1pPr>
              <a:defRPr>
                <a:solidFill>
                  <a:schemeClr val="tx1"/>
                </a:solidFill>
                <a:latin typeface="Calibri" charset="0"/>
                <a:ea typeface="ＭＳ Ｐゴシック" charset="0"/>
              </a:defRPr>
            </a:lvl1pPr>
            <a:lvl2pPr marL="751494" indent="-289036">
              <a:defRPr>
                <a:solidFill>
                  <a:schemeClr val="tx1"/>
                </a:solidFill>
                <a:latin typeface="Calibri" charset="0"/>
                <a:ea typeface="ＭＳ Ｐゴシック" charset="0"/>
              </a:defRPr>
            </a:lvl2pPr>
            <a:lvl3pPr marL="1156145" indent="-231229">
              <a:defRPr>
                <a:solidFill>
                  <a:schemeClr val="tx1"/>
                </a:solidFill>
                <a:latin typeface="Calibri" charset="0"/>
                <a:ea typeface="ＭＳ Ｐゴシック" charset="0"/>
              </a:defRPr>
            </a:lvl3pPr>
            <a:lvl4pPr marL="1618602" indent="-231229">
              <a:defRPr>
                <a:solidFill>
                  <a:schemeClr val="tx1"/>
                </a:solidFill>
                <a:latin typeface="Calibri" charset="0"/>
                <a:ea typeface="ＭＳ Ｐゴシック" charset="0"/>
              </a:defRPr>
            </a:lvl4pPr>
            <a:lvl5pPr marL="2081060" indent="-231229">
              <a:defRPr>
                <a:solidFill>
                  <a:schemeClr val="tx1"/>
                </a:solidFill>
                <a:latin typeface="Calibri" charset="0"/>
                <a:ea typeface="ＭＳ Ｐゴシック" charset="0"/>
              </a:defRPr>
            </a:lvl5pPr>
            <a:lvl6pPr marL="2543518" indent="-231229" eaLnBrk="0" fontAlgn="base" hangingPunct="0">
              <a:spcBef>
                <a:spcPct val="0"/>
              </a:spcBef>
              <a:spcAft>
                <a:spcPct val="0"/>
              </a:spcAft>
              <a:defRPr>
                <a:solidFill>
                  <a:schemeClr val="tx1"/>
                </a:solidFill>
                <a:latin typeface="Calibri" charset="0"/>
                <a:ea typeface="ＭＳ Ｐゴシック" charset="0"/>
              </a:defRPr>
            </a:lvl6pPr>
            <a:lvl7pPr marL="3005976" indent="-231229" eaLnBrk="0" fontAlgn="base" hangingPunct="0">
              <a:spcBef>
                <a:spcPct val="0"/>
              </a:spcBef>
              <a:spcAft>
                <a:spcPct val="0"/>
              </a:spcAft>
              <a:defRPr>
                <a:solidFill>
                  <a:schemeClr val="tx1"/>
                </a:solidFill>
                <a:latin typeface="Calibri" charset="0"/>
                <a:ea typeface="ＭＳ Ｐゴシック" charset="0"/>
              </a:defRPr>
            </a:lvl7pPr>
            <a:lvl8pPr marL="3468434" indent="-231229" eaLnBrk="0" fontAlgn="base" hangingPunct="0">
              <a:spcBef>
                <a:spcPct val="0"/>
              </a:spcBef>
              <a:spcAft>
                <a:spcPct val="0"/>
              </a:spcAft>
              <a:defRPr>
                <a:solidFill>
                  <a:schemeClr val="tx1"/>
                </a:solidFill>
                <a:latin typeface="Calibri" charset="0"/>
                <a:ea typeface="ＭＳ Ｐゴシック" charset="0"/>
              </a:defRPr>
            </a:lvl8pPr>
            <a:lvl9pPr marL="3930891" indent="-231229" eaLnBrk="0" fontAlgn="base" hangingPunct="0">
              <a:spcBef>
                <a:spcPct val="0"/>
              </a:spcBef>
              <a:spcAft>
                <a:spcPct val="0"/>
              </a:spcAft>
              <a:defRPr>
                <a:solidFill>
                  <a:schemeClr val="tx1"/>
                </a:solidFill>
                <a:latin typeface="Calibri" charset="0"/>
                <a:ea typeface="ＭＳ Ｐゴシック" charset="0"/>
              </a:defRPr>
            </a:lvl9pPr>
          </a:lstStyle>
          <a:p>
            <a:fld id="{E70BA96C-0BD7-3C4B-B561-C276D9E90F46}" type="slidenum">
              <a:rPr lang="en-US"/>
              <a:pPr/>
              <a:t>51</a:t>
            </a:fld>
            <a:endParaRPr lang="en-US"/>
          </a:p>
        </p:txBody>
      </p:sp>
    </p:spTree>
    <p:extLst>
      <p:ext uri="{BB962C8B-B14F-4D97-AF65-F5344CB8AC3E}">
        <p14:creationId xmlns:p14="http://schemas.microsoft.com/office/powerpoint/2010/main" val="36440627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dirty="0">
                <a:latin typeface="Calibri" charset="0"/>
              </a:rPr>
              <a:t>CAT -Instructor Notes:</a:t>
            </a:r>
          </a:p>
          <a:p>
            <a:pPr>
              <a:buFontTx/>
              <a:buAutoNum type="arabicPeriod"/>
            </a:pPr>
            <a:r>
              <a:rPr lang="en-US" dirty="0">
                <a:latin typeface="Calibri" charset="0"/>
              </a:rPr>
              <a:t>Three colors </a:t>
            </a:r>
            <a:r>
              <a:rPr lang="mr-IN" dirty="0">
                <a:latin typeface="Calibri" charset="0"/>
                <a:cs typeface="Mangal" charset="0"/>
              </a:rPr>
              <a:t>–</a:t>
            </a:r>
            <a:r>
              <a:rPr lang="en-US" dirty="0">
                <a:latin typeface="Calibri" charset="0"/>
              </a:rPr>
              <a:t> Blue is for TRAINING USE ONLY and should not be applied to actual patients; Orange is predominantly for EMS (we want people to see the tourniquet is applied); Black is </a:t>
            </a:r>
            <a:r>
              <a:rPr lang="ja-JP" altLang="en-US" dirty="0">
                <a:latin typeface="Calibri" charset="0"/>
              </a:rPr>
              <a:t>“</a:t>
            </a:r>
            <a:r>
              <a:rPr lang="en-US" dirty="0">
                <a:latin typeface="Calibri" charset="0"/>
              </a:rPr>
              <a:t>tactical</a:t>
            </a:r>
            <a:r>
              <a:rPr lang="ja-JP" altLang="en-US" dirty="0">
                <a:latin typeface="Calibri" charset="0"/>
              </a:rPr>
              <a:t>” </a:t>
            </a:r>
            <a:r>
              <a:rPr lang="en-US" altLang="ja-JP" dirty="0">
                <a:latin typeface="Calibri" charset="0"/>
              </a:rPr>
              <a:t>and primarily</a:t>
            </a:r>
            <a:r>
              <a:rPr lang="en-US" dirty="0">
                <a:latin typeface="Calibri" charset="0"/>
              </a:rPr>
              <a:t> for use by tactical teams.</a:t>
            </a:r>
          </a:p>
          <a:p>
            <a:pPr>
              <a:buFontTx/>
              <a:buAutoNum type="arabicPeriod"/>
            </a:pPr>
            <a:r>
              <a:rPr lang="en-US" dirty="0">
                <a:latin typeface="Calibri" charset="0"/>
              </a:rPr>
              <a:t>Current version is GEN-7 </a:t>
            </a:r>
            <a:r>
              <a:rPr lang="mr-IN" dirty="0">
                <a:latin typeface="Calibri" charset="0"/>
                <a:cs typeface="Mangal" charset="0"/>
              </a:rPr>
              <a:t>–</a:t>
            </a:r>
            <a:r>
              <a:rPr lang="en-US" dirty="0">
                <a:latin typeface="Calibri" charset="0"/>
              </a:rPr>
              <a:t> several differences than previous generations; Routing through the buckle is through 1 slit vice 2 (previous generations required use of both slits on the buckle for lower extremity application, the windlass is thicker and easier to grasp and control, the base plate is thicker and rounder, the windlass clip now has buttressed sides to better secure the windlass.</a:t>
            </a:r>
          </a:p>
          <a:p>
            <a:pPr>
              <a:buFontTx/>
              <a:buAutoNum type="arabicPeriod"/>
            </a:pPr>
            <a:endParaRPr lang="en-US" dirty="0">
              <a:latin typeface="Calibri" charset="0"/>
            </a:endParaRPr>
          </a:p>
          <a:p>
            <a:pPr>
              <a:buFontTx/>
              <a:buNone/>
            </a:pPr>
            <a:r>
              <a:rPr lang="en-US" dirty="0">
                <a:latin typeface="Calibri" charset="0"/>
              </a:rPr>
              <a:t>EMT -Instructor Notes:</a:t>
            </a:r>
          </a:p>
          <a:p>
            <a:pPr lvl="1">
              <a:buFontTx/>
              <a:buAutoNum type="arabicPeriod"/>
            </a:pPr>
            <a:r>
              <a:rPr lang="en-US" dirty="0">
                <a:latin typeface="Calibri" charset="0"/>
              </a:rPr>
              <a:t>Similar to blood pressure cuff operation</a:t>
            </a:r>
          </a:p>
          <a:p>
            <a:pPr lvl="1">
              <a:buFontTx/>
              <a:buAutoNum type="arabicPeriod"/>
            </a:pPr>
            <a:r>
              <a:rPr lang="en-US" dirty="0">
                <a:latin typeface="Calibri" charset="0"/>
              </a:rPr>
              <a:t>3.5</a:t>
            </a:r>
            <a:r>
              <a:rPr lang="ja-JP" altLang="en-US" dirty="0">
                <a:latin typeface="Calibri" charset="0"/>
              </a:rPr>
              <a:t>”</a:t>
            </a:r>
            <a:r>
              <a:rPr lang="en-US" dirty="0">
                <a:latin typeface="Calibri" charset="0"/>
              </a:rPr>
              <a:t> wide band</a:t>
            </a:r>
          </a:p>
          <a:p>
            <a:pPr lvl="1">
              <a:buFontTx/>
              <a:buAutoNum type="arabicPeriod"/>
            </a:pPr>
            <a:r>
              <a:rPr lang="en-US" dirty="0">
                <a:latin typeface="Calibri" charset="0"/>
              </a:rPr>
              <a:t>Max circumference is 34</a:t>
            </a:r>
            <a:r>
              <a:rPr lang="ja-JP" altLang="en-US" dirty="0">
                <a:latin typeface="Calibri" charset="0"/>
              </a:rPr>
              <a:t>”</a:t>
            </a:r>
            <a:endParaRPr lang="en-US" dirty="0">
              <a:latin typeface="Calibri" charset="0"/>
            </a:endParaRPr>
          </a:p>
          <a:p>
            <a:pPr lvl="1">
              <a:buFontTx/>
              <a:buAutoNum type="arabicPeriod"/>
            </a:pPr>
            <a:r>
              <a:rPr lang="en-US" dirty="0">
                <a:latin typeface="Calibri" charset="0"/>
              </a:rPr>
              <a:t>Min circumference is 3</a:t>
            </a:r>
            <a:r>
              <a:rPr lang="ja-JP" altLang="en-US" dirty="0">
                <a:latin typeface="Calibri" charset="0"/>
              </a:rPr>
              <a:t>”</a:t>
            </a:r>
            <a:endParaRPr lang="en-US" dirty="0">
              <a:latin typeface="Calibri" charset="0"/>
            </a:endParaRPr>
          </a:p>
          <a:p>
            <a:pPr lvl="1">
              <a:buFontTx/>
              <a:buAutoNum type="arabicPeriod"/>
            </a:pPr>
            <a:r>
              <a:rPr lang="en-US" dirty="0">
                <a:latin typeface="Calibri" charset="0"/>
              </a:rPr>
              <a:t>About $450 per unit</a:t>
            </a:r>
          </a:p>
          <a:p>
            <a:pPr>
              <a:buFontTx/>
              <a:buNone/>
            </a:pPr>
            <a:endParaRPr lang="en-US" dirty="0">
              <a:latin typeface="Calibri" charset="0"/>
            </a:endParaRPr>
          </a:p>
          <a:p>
            <a:pPr>
              <a:buFontTx/>
              <a:buNone/>
            </a:pPr>
            <a:endParaRPr lang="en-US" dirty="0">
              <a:latin typeface="Calibri" charset="0"/>
            </a:endParaRPr>
          </a:p>
          <a:p>
            <a:r>
              <a:rPr lang="en-US" dirty="0">
                <a:latin typeface="Calibri" charset="0"/>
              </a:rPr>
              <a:t>SOFTT -Instructor</a:t>
            </a:r>
            <a:r>
              <a:rPr lang="ja-JP" altLang="en-US" dirty="0">
                <a:latin typeface="Calibri" charset="0"/>
              </a:rPr>
              <a:t>’</a:t>
            </a:r>
            <a:r>
              <a:rPr lang="en-US" dirty="0">
                <a:latin typeface="Calibri" charset="0"/>
              </a:rPr>
              <a:t>s Notes:</a:t>
            </a:r>
          </a:p>
          <a:p>
            <a:pPr>
              <a:buFontTx/>
              <a:buAutoNum type="arabicPeriod"/>
            </a:pPr>
            <a:endParaRPr lang="en-US" dirty="0">
              <a:latin typeface="Calibri" charset="0"/>
            </a:endParaRPr>
          </a:p>
          <a:p>
            <a:pPr>
              <a:buFontTx/>
              <a:buAutoNum type="arabicPeriod"/>
            </a:pPr>
            <a:r>
              <a:rPr lang="en-US" dirty="0">
                <a:latin typeface="Calibri" charset="0"/>
              </a:rPr>
              <a:t>SOFTT has 1</a:t>
            </a:r>
            <a:r>
              <a:rPr lang="ja-JP" altLang="en-US" dirty="0">
                <a:latin typeface="Calibri" charset="0"/>
              </a:rPr>
              <a:t>”</a:t>
            </a:r>
            <a:r>
              <a:rPr lang="en-US" dirty="0">
                <a:latin typeface="Calibri" charset="0"/>
              </a:rPr>
              <a:t> wide band with an alligator-type clip with a locking nut that must be screwed down after tightening the windlass.  Additionally, there are 2 locking mechanisms for the windlass.</a:t>
            </a:r>
          </a:p>
          <a:p>
            <a:pPr>
              <a:buFontTx/>
              <a:buAutoNum type="arabicPeriod"/>
            </a:pPr>
            <a:r>
              <a:rPr lang="en-US" dirty="0">
                <a:latin typeface="Calibri" charset="0"/>
              </a:rPr>
              <a:t>SOFTT Wide: Currently on the 4</a:t>
            </a:r>
            <a:r>
              <a:rPr lang="en-US" baseline="30000" dirty="0">
                <a:latin typeface="Calibri" charset="0"/>
              </a:rPr>
              <a:t>th</a:t>
            </a:r>
            <a:r>
              <a:rPr lang="en-US" dirty="0">
                <a:latin typeface="Calibri" charset="0"/>
              </a:rPr>
              <a:t> generation - 1.5</a:t>
            </a:r>
            <a:r>
              <a:rPr lang="ja-JP" altLang="en-US" dirty="0">
                <a:latin typeface="Calibri" charset="0"/>
              </a:rPr>
              <a:t>”</a:t>
            </a:r>
            <a:r>
              <a:rPr lang="en-US" dirty="0">
                <a:latin typeface="Calibri" charset="0"/>
              </a:rPr>
              <a:t> wide band. High strength hook and buckle interface was designed for strength, security and ease of application. Windlass is made from high strength aluminum bar stock.  There is only 1 locking mechanism for the windlass.</a:t>
            </a:r>
          </a:p>
          <a:p>
            <a:pPr>
              <a:buFontTx/>
              <a:buAutoNum type="arabicPeriod"/>
            </a:pPr>
            <a:endParaRPr lang="en-US" dirty="0">
              <a:latin typeface="Calibri" charset="0"/>
            </a:endParaRPr>
          </a:p>
          <a:p>
            <a:pPr>
              <a:buFontTx/>
              <a:buNone/>
            </a:pPr>
            <a:endParaRPr lang="en-US" dirty="0">
              <a:latin typeface="Calibri" charset="0"/>
            </a:endParaRPr>
          </a:p>
        </p:txBody>
      </p:sp>
      <p:sp>
        <p:nvSpPr>
          <p:cNvPr id="4" name="Slide Number Placeholder 3"/>
          <p:cNvSpPr>
            <a:spLocks noGrp="1"/>
          </p:cNvSpPr>
          <p:nvPr>
            <p:ph type="sldNum" sz="quarter" idx="5"/>
          </p:nvPr>
        </p:nvSpPr>
        <p:spPr/>
        <p:txBody>
          <a:bodyPr/>
          <a:lstStyle>
            <a:lvl1pPr>
              <a:defRPr>
                <a:solidFill>
                  <a:schemeClr val="tx1"/>
                </a:solidFill>
                <a:latin typeface="Calibri" charset="0"/>
                <a:ea typeface="ＭＳ Ｐゴシック" charset="0"/>
              </a:defRPr>
            </a:lvl1pPr>
            <a:lvl2pPr marL="751494" indent="-289036">
              <a:defRPr>
                <a:solidFill>
                  <a:schemeClr val="tx1"/>
                </a:solidFill>
                <a:latin typeface="Calibri" charset="0"/>
                <a:ea typeface="ＭＳ Ｐゴシック" charset="0"/>
              </a:defRPr>
            </a:lvl2pPr>
            <a:lvl3pPr marL="1156145" indent="-231229">
              <a:defRPr>
                <a:solidFill>
                  <a:schemeClr val="tx1"/>
                </a:solidFill>
                <a:latin typeface="Calibri" charset="0"/>
                <a:ea typeface="ＭＳ Ｐゴシック" charset="0"/>
              </a:defRPr>
            </a:lvl3pPr>
            <a:lvl4pPr marL="1618602" indent="-231229">
              <a:defRPr>
                <a:solidFill>
                  <a:schemeClr val="tx1"/>
                </a:solidFill>
                <a:latin typeface="Calibri" charset="0"/>
                <a:ea typeface="ＭＳ Ｐゴシック" charset="0"/>
              </a:defRPr>
            </a:lvl4pPr>
            <a:lvl5pPr marL="2081060" indent="-231229">
              <a:defRPr>
                <a:solidFill>
                  <a:schemeClr val="tx1"/>
                </a:solidFill>
                <a:latin typeface="Calibri" charset="0"/>
                <a:ea typeface="ＭＳ Ｐゴシック" charset="0"/>
              </a:defRPr>
            </a:lvl5pPr>
            <a:lvl6pPr marL="2543518" indent="-231229" eaLnBrk="0" fontAlgn="base" hangingPunct="0">
              <a:spcBef>
                <a:spcPct val="0"/>
              </a:spcBef>
              <a:spcAft>
                <a:spcPct val="0"/>
              </a:spcAft>
              <a:defRPr>
                <a:solidFill>
                  <a:schemeClr val="tx1"/>
                </a:solidFill>
                <a:latin typeface="Calibri" charset="0"/>
                <a:ea typeface="ＭＳ Ｐゴシック" charset="0"/>
              </a:defRPr>
            </a:lvl6pPr>
            <a:lvl7pPr marL="3005976" indent="-231229" eaLnBrk="0" fontAlgn="base" hangingPunct="0">
              <a:spcBef>
                <a:spcPct val="0"/>
              </a:spcBef>
              <a:spcAft>
                <a:spcPct val="0"/>
              </a:spcAft>
              <a:defRPr>
                <a:solidFill>
                  <a:schemeClr val="tx1"/>
                </a:solidFill>
                <a:latin typeface="Calibri" charset="0"/>
                <a:ea typeface="ＭＳ Ｐゴシック" charset="0"/>
              </a:defRPr>
            </a:lvl7pPr>
            <a:lvl8pPr marL="3468434" indent="-231229" eaLnBrk="0" fontAlgn="base" hangingPunct="0">
              <a:spcBef>
                <a:spcPct val="0"/>
              </a:spcBef>
              <a:spcAft>
                <a:spcPct val="0"/>
              </a:spcAft>
              <a:defRPr>
                <a:solidFill>
                  <a:schemeClr val="tx1"/>
                </a:solidFill>
                <a:latin typeface="Calibri" charset="0"/>
                <a:ea typeface="ＭＳ Ｐゴシック" charset="0"/>
              </a:defRPr>
            </a:lvl8pPr>
            <a:lvl9pPr marL="3930891" indent="-231229" eaLnBrk="0" fontAlgn="base" hangingPunct="0">
              <a:spcBef>
                <a:spcPct val="0"/>
              </a:spcBef>
              <a:spcAft>
                <a:spcPct val="0"/>
              </a:spcAft>
              <a:defRPr>
                <a:solidFill>
                  <a:schemeClr val="tx1"/>
                </a:solidFill>
                <a:latin typeface="Calibri" charset="0"/>
                <a:ea typeface="ＭＳ Ｐゴシック" charset="0"/>
              </a:defRPr>
            </a:lvl9pPr>
          </a:lstStyle>
          <a:p>
            <a:fld id="{92251A8D-DF6E-F44D-9495-69B47DC2D945}" type="slidenum">
              <a:rPr lang="en-US"/>
              <a:pPr/>
              <a:t>52</a:t>
            </a:fld>
            <a:endParaRPr lang="en-US"/>
          </a:p>
        </p:txBody>
      </p:sp>
    </p:spTree>
    <p:extLst>
      <p:ext uri="{BB962C8B-B14F-4D97-AF65-F5344CB8AC3E}">
        <p14:creationId xmlns:p14="http://schemas.microsoft.com/office/powerpoint/2010/main" val="13883801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Instructor Notes</a:t>
            </a:r>
            <a:r>
              <a:rPr lang="en-US" dirty="0" smtClean="0">
                <a:latin typeface="Calibri" charset="0"/>
              </a:rPr>
              <a:t>:</a:t>
            </a:r>
            <a:r>
              <a:rPr lang="en-US" baseline="0" dirty="0" smtClean="0">
                <a:latin typeface="Calibri" charset="0"/>
              </a:rPr>
              <a:t> SAM XT by SAM Medical. </a:t>
            </a:r>
          </a:p>
          <a:p>
            <a:endParaRPr lang="en-US" baseline="0" dirty="0" smtClean="0">
              <a:latin typeface="Calibri" charset="0"/>
            </a:endParaRPr>
          </a:p>
          <a:p>
            <a:r>
              <a:rPr lang="en-US" baseline="0" dirty="0" smtClean="0">
                <a:latin typeface="Calibri" charset="0"/>
              </a:rPr>
              <a:t>Improvised tourniquets have a high fail rate and should not be used when a commercial tourniquet is available. </a:t>
            </a:r>
            <a:endParaRPr lang="en-US" dirty="0">
              <a:latin typeface="Calibri" charset="0"/>
            </a:endParaRPr>
          </a:p>
        </p:txBody>
      </p:sp>
      <p:sp>
        <p:nvSpPr>
          <p:cNvPr id="4" name="Slide Number Placeholder 3"/>
          <p:cNvSpPr>
            <a:spLocks noGrp="1"/>
          </p:cNvSpPr>
          <p:nvPr>
            <p:ph type="sldNum" sz="quarter" idx="5"/>
          </p:nvPr>
        </p:nvSpPr>
        <p:spPr/>
        <p:txBody>
          <a:bodyPr/>
          <a:lstStyle>
            <a:lvl1pPr>
              <a:defRPr>
                <a:solidFill>
                  <a:schemeClr val="tx1"/>
                </a:solidFill>
                <a:latin typeface="Calibri" charset="0"/>
                <a:ea typeface="ＭＳ Ｐゴシック" charset="0"/>
              </a:defRPr>
            </a:lvl1pPr>
            <a:lvl2pPr marL="751494" indent="-289036">
              <a:defRPr>
                <a:solidFill>
                  <a:schemeClr val="tx1"/>
                </a:solidFill>
                <a:latin typeface="Calibri" charset="0"/>
                <a:ea typeface="ＭＳ Ｐゴシック" charset="0"/>
              </a:defRPr>
            </a:lvl2pPr>
            <a:lvl3pPr marL="1156145" indent="-231229">
              <a:defRPr>
                <a:solidFill>
                  <a:schemeClr val="tx1"/>
                </a:solidFill>
                <a:latin typeface="Calibri" charset="0"/>
                <a:ea typeface="ＭＳ Ｐゴシック" charset="0"/>
              </a:defRPr>
            </a:lvl3pPr>
            <a:lvl4pPr marL="1618602" indent="-231229">
              <a:defRPr>
                <a:solidFill>
                  <a:schemeClr val="tx1"/>
                </a:solidFill>
                <a:latin typeface="Calibri" charset="0"/>
                <a:ea typeface="ＭＳ Ｐゴシック" charset="0"/>
              </a:defRPr>
            </a:lvl4pPr>
            <a:lvl5pPr marL="2081060" indent="-231229">
              <a:defRPr>
                <a:solidFill>
                  <a:schemeClr val="tx1"/>
                </a:solidFill>
                <a:latin typeface="Calibri" charset="0"/>
                <a:ea typeface="ＭＳ Ｐゴシック" charset="0"/>
              </a:defRPr>
            </a:lvl5pPr>
            <a:lvl6pPr marL="2543518" indent="-231229" eaLnBrk="0" fontAlgn="base" hangingPunct="0">
              <a:spcBef>
                <a:spcPct val="0"/>
              </a:spcBef>
              <a:spcAft>
                <a:spcPct val="0"/>
              </a:spcAft>
              <a:defRPr>
                <a:solidFill>
                  <a:schemeClr val="tx1"/>
                </a:solidFill>
                <a:latin typeface="Calibri" charset="0"/>
                <a:ea typeface="ＭＳ Ｐゴシック" charset="0"/>
              </a:defRPr>
            </a:lvl6pPr>
            <a:lvl7pPr marL="3005976" indent="-231229" eaLnBrk="0" fontAlgn="base" hangingPunct="0">
              <a:spcBef>
                <a:spcPct val="0"/>
              </a:spcBef>
              <a:spcAft>
                <a:spcPct val="0"/>
              </a:spcAft>
              <a:defRPr>
                <a:solidFill>
                  <a:schemeClr val="tx1"/>
                </a:solidFill>
                <a:latin typeface="Calibri" charset="0"/>
                <a:ea typeface="ＭＳ Ｐゴシック" charset="0"/>
              </a:defRPr>
            </a:lvl7pPr>
            <a:lvl8pPr marL="3468434" indent="-231229" eaLnBrk="0" fontAlgn="base" hangingPunct="0">
              <a:spcBef>
                <a:spcPct val="0"/>
              </a:spcBef>
              <a:spcAft>
                <a:spcPct val="0"/>
              </a:spcAft>
              <a:defRPr>
                <a:solidFill>
                  <a:schemeClr val="tx1"/>
                </a:solidFill>
                <a:latin typeface="Calibri" charset="0"/>
                <a:ea typeface="ＭＳ Ｐゴシック" charset="0"/>
              </a:defRPr>
            </a:lvl8pPr>
            <a:lvl9pPr marL="3930891" indent="-231229" eaLnBrk="0" fontAlgn="base" hangingPunct="0">
              <a:spcBef>
                <a:spcPct val="0"/>
              </a:spcBef>
              <a:spcAft>
                <a:spcPct val="0"/>
              </a:spcAft>
              <a:defRPr>
                <a:solidFill>
                  <a:schemeClr val="tx1"/>
                </a:solidFill>
                <a:latin typeface="Calibri" charset="0"/>
                <a:ea typeface="ＭＳ Ｐゴシック" charset="0"/>
              </a:defRPr>
            </a:lvl9pPr>
          </a:lstStyle>
          <a:p>
            <a:fld id="{A42AB24B-C80D-C044-B972-ABBAAA6A6F8D}" type="slidenum">
              <a:rPr lang="en-US"/>
              <a:pPr/>
              <a:t>53</a:t>
            </a:fld>
            <a:endParaRPr lang="en-US"/>
          </a:p>
        </p:txBody>
      </p:sp>
    </p:spTree>
    <p:extLst>
      <p:ext uri="{BB962C8B-B14F-4D97-AF65-F5344CB8AC3E}">
        <p14:creationId xmlns:p14="http://schemas.microsoft.com/office/powerpoint/2010/main" val="21210694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first choice</a:t>
            </a:r>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55</a:t>
            </a:fld>
            <a:endParaRPr lang="en-US"/>
          </a:p>
        </p:txBody>
      </p:sp>
    </p:spTree>
    <p:extLst>
      <p:ext uri="{BB962C8B-B14F-4D97-AF65-F5344CB8AC3E}">
        <p14:creationId xmlns:p14="http://schemas.microsoft.com/office/powerpoint/2010/main" val="7704970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56</a:t>
            </a:fld>
            <a:endParaRPr lang="en-US"/>
          </a:p>
        </p:txBody>
      </p:sp>
    </p:spTree>
    <p:extLst>
      <p:ext uri="{BB962C8B-B14F-4D97-AF65-F5344CB8AC3E}">
        <p14:creationId xmlns:p14="http://schemas.microsoft.com/office/powerpoint/2010/main" val="34651673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While trauma shears are shown in this example, consider using something else (ring cutter, O2 key, etc..) if you only have one pair of shears – you may need these for cutting!</a:t>
            </a:r>
            <a:endParaRPr lang="en-US" dirty="0" smtClean="0"/>
          </a:p>
          <a:p>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57</a:t>
            </a:fld>
            <a:endParaRPr lang="en-US"/>
          </a:p>
        </p:txBody>
      </p:sp>
    </p:spTree>
    <p:extLst>
      <p:ext uri="{BB962C8B-B14F-4D97-AF65-F5344CB8AC3E}">
        <p14:creationId xmlns:p14="http://schemas.microsoft.com/office/powerpoint/2010/main" val="21239439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Instructor Notes</a:t>
            </a:r>
            <a:r>
              <a:rPr lang="en-US" dirty="0" smtClean="0">
                <a:latin typeface="Calibri" charset="0"/>
              </a:rPr>
              <a:t>:</a:t>
            </a:r>
            <a:endParaRPr lang="en-US" dirty="0">
              <a:latin typeface="Calibri" charset="0"/>
            </a:endParaRPr>
          </a:p>
          <a:p>
            <a:pPr marL="0" indent="0">
              <a:buNone/>
            </a:pPr>
            <a:r>
              <a:rPr lang="en-US" dirty="0">
                <a:latin typeface="Calibri" charset="0"/>
              </a:rPr>
              <a:t>Please ensure that you are referring</a:t>
            </a:r>
            <a:r>
              <a:rPr lang="en-US" baseline="0" dirty="0">
                <a:latin typeface="Calibri" charset="0"/>
              </a:rPr>
              <a:t> to the most recent protocol.  </a:t>
            </a:r>
            <a:endParaRPr lang="en-US" dirty="0">
              <a:latin typeface="Calibri" charset="0"/>
            </a:endParaRPr>
          </a:p>
        </p:txBody>
      </p:sp>
      <p:sp>
        <p:nvSpPr>
          <p:cNvPr id="4" name="Slide Number Placeholder 3"/>
          <p:cNvSpPr>
            <a:spLocks noGrp="1"/>
          </p:cNvSpPr>
          <p:nvPr>
            <p:ph type="sldNum" sz="quarter" idx="5"/>
          </p:nvPr>
        </p:nvSpPr>
        <p:spPr/>
        <p:txBody>
          <a:bodyPr/>
          <a:lstStyle>
            <a:lvl1pPr>
              <a:defRPr>
                <a:solidFill>
                  <a:schemeClr val="tx1"/>
                </a:solidFill>
                <a:latin typeface="Calibri" charset="0"/>
                <a:ea typeface="ＭＳ Ｐゴシック" charset="0"/>
              </a:defRPr>
            </a:lvl1pPr>
            <a:lvl2pPr marL="751494" indent="-289036">
              <a:defRPr>
                <a:solidFill>
                  <a:schemeClr val="tx1"/>
                </a:solidFill>
                <a:latin typeface="Calibri" charset="0"/>
                <a:ea typeface="ＭＳ Ｐゴシック" charset="0"/>
              </a:defRPr>
            </a:lvl2pPr>
            <a:lvl3pPr marL="1156145" indent="-231229">
              <a:defRPr>
                <a:solidFill>
                  <a:schemeClr val="tx1"/>
                </a:solidFill>
                <a:latin typeface="Calibri" charset="0"/>
                <a:ea typeface="ＭＳ Ｐゴシック" charset="0"/>
              </a:defRPr>
            </a:lvl3pPr>
            <a:lvl4pPr marL="1618602" indent="-231229">
              <a:defRPr>
                <a:solidFill>
                  <a:schemeClr val="tx1"/>
                </a:solidFill>
                <a:latin typeface="Calibri" charset="0"/>
                <a:ea typeface="ＭＳ Ｐゴシック" charset="0"/>
              </a:defRPr>
            </a:lvl4pPr>
            <a:lvl5pPr marL="2081060" indent="-231229">
              <a:defRPr>
                <a:solidFill>
                  <a:schemeClr val="tx1"/>
                </a:solidFill>
                <a:latin typeface="Calibri" charset="0"/>
                <a:ea typeface="ＭＳ Ｐゴシック" charset="0"/>
              </a:defRPr>
            </a:lvl5pPr>
            <a:lvl6pPr marL="2543518" indent="-231229" eaLnBrk="0" fontAlgn="base" hangingPunct="0">
              <a:spcBef>
                <a:spcPct val="0"/>
              </a:spcBef>
              <a:spcAft>
                <a:spcPct val="0"/>
              </a:spcAft>
              <a:defRPr>
                <a:solidFill>
                  <a:schemeClr val="tx1"/>
                </a:solidFill>
                <a:latin typeface="Calibri" charset="0"/>
                <a:ea typeface="ＭＳ Ｐゴシック" charset="0"/>
              </a:defRPr>
            </a:lvl6pPr>
            <a:lvl7pPr marL="3005976" indent="-231229" eaLnBrk="0" fontAlgn="base" hangingPunct="0">
              <a:spcBef>
                <a:spcPct val="0"/>
              </a:spcBef>
              <a:spcAft>
                <a:spcPct val="0"/>
              </a:spcAft>
              <a:defRPr>
                <a:solidFill>
                  <a:schemeClr val="tx1"/>
                </a:solidFill>
                <a:latin typeface="Calibri" charset="0"/>
                <a:ea typeface="ＭＳ Ｐゴシック" charset="0"/>
              </a:defRPr>
            </a:lvl7pPr>
            <a:lvl8pPr marL="3468434" indent="-231229" eaLnBrk="0" fontAlgn="base" hangingPunct="0">
              <a:spcBef>
                <a:spcPct val="0"/>
              </a:spcBef>
              <a:spcAft>
                <a:spcPct val="0"/>
              </a:spcAft>
              <a:defRPr>
                <a:solidFill>
                  <a:schemeClr val="tx1"/>
                </a:solidFill>
                <a:latin typeface="Calibri" charset="0"/>
                <a:ea typeface="ＭＳ Ｐゴシック" charset="0"/>
              </a:defRPr>
            </a:lvl8pPr>
            <a:lvl9pPr marL="3930891" indent="-231229" eaLnBrk="0" fontAlgn="base" hangingPunct="0">
              <a:spcBef>
                <a:spcPct val="0"/>
              </a:spcBef>
              <a:spcAft>
                <a:spcPct val="0"/>
              </a:spcAft>
              <a:defRPr>
                <a:solidFill>
                  <a:schemeClr val="tx1"/>
                </a:solidFill>
                <a:latin typeface="Calibri" charset="0"/>
                <a:ea typeface="ＭＳ Ｐゴシック" charset="0"/>
              </a:defRPr>
            </a:lvl9pPr>
          </a:lstStyle>
          <a:p>
            <a:fld id="{DD38B0C4-053A-2D40-8353-56B4336C2DDB}" type="slidenum">
              <a:rPr lang="en-US"/>
              <a:pPr/>
              <a:t>58</a:t>
            </a:fld>
            <a:endParaRPr lang="en-US"/>
          </a:p>
        </p:txBody>
      </p:sp>
    </p:spTree>
    <p:extLst>
      <p:ext uri="{BB962C8B-B14F-4D97-AF65-F5344CB8AC3E}">
        <p14:creationId xmlns:p14="http://schemas.microsoft.com/office/powerpoint/2010/main" val="9984505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Instructor </a:t>
            </a:r>
            <a:r>
              <a:rPr lang="en-US">
                <a:latin typeface="Calibri" charset="0"/>
              </a:rPr>
              <a:t>Notes</a:t>
            </a:r>
            <a:r>
              <a:rPr lang="en-US" smtClean="0">
                <a:latin typeface="Calibri" charset="0"/>
              </a:rPr>
              <a:t>:</a:t>
            </a:r>
            <a:endParaRPr lang="en-US" dirty="0">
              <a:latin typeface="Calibri" charset="0"/>
            </a:endParaRPr>
          </a:p>
          <a:p>
            <a:pPr marL="0" indent="0">
              <a:buNone/>
            </a:pPr>
            <a:r>
              <a:rPr lang="en-US" dirty="0">
                <a:latin typeface="Calibri" charset="0"/>
              </a:rPr>
              <a:t>Please ensure that you are referring</a:t>
            </a:r>
            <a:r>
              <a:rPr lang="en-US" baseline="0" dirty="0">
                <a:latin typeface="Calibri" charset="0"/>
              </a:rPr>
              <a:t> to the most recent protocol.  </a:t>
            </a:r>
            <a:endParaRPr lang="en-US" dirty="0">
              <a:latin typeface="Calibri" charset="0"/>
            </a:endParaRPr>
          </a:p>
        </p:txBody>
      </p:sp>
      <p:sp>
        <p:nvSpPr>
          <p:cNvPr id="4" name="Slide Number Placeholder 3"/>
          <p:cNvSpPr>
            <a:spLocks noGrp="1"/>
          </p:cNvSpPr>
          <p:nvPr>
            <p:ph type="sldNum" sz="quarter" idx="5"/>
          </p:nvPr>
        </p:nvSpPr>
        <p:spPr/>
        <p:txBody>
          <a:bodyPr/>
          <a:lstStyle>
            <a:lvl1pPr>
              <a:defRPr>
                <a:solidFill>
                  <a:schemeClr val="tx1"/>
                </a:solidFill>
                <a:latin typeface="Calibri" charset="0"/>
                <a:ea typeface="ＭＳ Ｐゴシック" charset="0"/>
              </a:defRPr>
            </a:lvl1pPr>
            <a:lvl2pPr marL="751494" indent="-289036">
              <a:defRPr>
                <a:solidFill>
                  <a:schemeClr val="tx1"/>
                </a:solidFill>
                <a:latin typeface="Calibri" charset="0"/>
                <a:ea typeface="ＭＳ Ｐゴシック" charset="0"/>
              </a:defRPr>
            </a:lvl2pPr>
            <a:lvl3pPr marL="1156145" indent="-231229">
              <a:defRPr>
                <a:solidFill>
                  <a:schemeClr val="tx1"/>
                </a:solidFill>
                <a:latin typeface="Calibri" charset="0"/>
                <a:ea typeface="ＭＳ Ｐゴシック" charset="0"/>
              </a:defRPr>
            </a:lvl3pPr>
            <a:lvl4pPr marL="1618602" indent="-231229">
              <a:defRPr>
                <a:solidFill>
                  <a:schemeClr val="tx1"/>
                </a:solidFill>
                <a:latin typeface="Calibri" charset="0"/>
                <a:ea typeface="ＭＳ Ｐゴシック" charset="0"/>
              </a:defRPr>
            </a:lvl4pPr>
            <a:lvl5pPr marL="2081060" indent="-231229">
              <a:defRPr>
                <a:solidFill>
                  <a:schemeClr val="tx1"/>
                </a:solidFill>
                <a:latin typeface="Calibri" charset="0"/>
                <a:ea typeface="ＭＳ Ｐゴシック" charset="0"/>
              </a:defRPr>
            </a:lvl5pPr>
            <a:lvl6pPr marL="2543518" indent="-231229" eaLnBrk="0" fontAlgn="base" hangingPunct="0">
              <a:spcBef>
                <a:spcPct val="0"/>
              </a:spcBef>
              <a:spcAft>
                <a:spcPct val="0"/>
              </a:spcAft>
              <a:defRPr>
                <a:solidFill>
                  <a:schemeClr val="tx1"/>
                </a:solidFill>
                <a:latin typeface="Calibri" charset="0"/>
                <a:ea typeface="ＭＳ Ｐゴシック" charset="0"/>
              </a:defRPr>
            </a:lvl6pPr>
            <a:lvl7pPr marL="3005976" indent="-231229" eaLnBrk="0" fontAlgn="base" hangingPunct="0">
              <a:spcBef>
                <a:spcPct val="0"/>
              </a:spcBef>
              <a:spcAft>
                <a:spcPct val="0"/>
              </a:spcAft>
              <a:defRPr>
                <a:solidFill>
                  <a:schemeClr val="tx1"/>
                </a:solidFill>
                <a:latin typeface="Calibri" charset="0"/>
                <a:ea typeface="ＭＳ Ｐゴシック" charset="0"/>
              </a:defRPr>
            </a:lvl7pPr>
            <a:lvl8pPr marL="3468434" indent="-231229" eaLnBrk="0" fontAlgn="base" hangingPunct="0">
              <a:spcBef>
                <a:spcPct val="0"/>
              </a:spcBef>
              <a:spcAft>
                <a:spcPct val="0"/>
              </a:spcAft>
              <a:defRPr>
                <a:solidFill>
                  <a:schemeClr val="tx1"/>
                </a:solidFill>
                <a:latin typeface="Calibri" charset="0"/>
                <a:ea typeface="ＭＳ Ｐゴシック" charset="0"/>
              </a:defRPr>
            </a:lvl8pPr>
            <a:lvl9pPr marL="3930891" indent="-231229" eaLnBrk="0" fontAlgn="base" hangingPunct="0">
              <a:spcBef>
                <a:spcPct val="0"/>
              </a:spcBef>
              <a:spcAft>
                <a:spcPct val="0"/>
              </a:spcAft>
              <a:defRPr>
                <a:solidFill>
                  <a:schemeClr val="tx1"/>
                </a:solidFill>
                <a:latin typeface="Calibri" charset="0"/>
                <a:ea typeface="ＭＳ Ｐゴシック" charset="0"/>
              </a:defRPr>
            </a:lvl9pPr>
          </a:lstStyle>
          <a:p>
            <a:fld id="{DD38B0C4-053A-2D40-8353-56B4336C2DDB}" type="slidenum">
              <a:rPr lang="en-US"/>
              <a:pPr/>
              <a:t>59</a:t>
            </a:fld>
            <a:endParaRPr lang="en-US"/>
          </a:p>
        </p:txBody>
      </p:sp>
    </p:spTree>
    <p:extLst>
      <p:ext uri="{BB962C8B-B14F-4D97-AF65-F5344CB8AC3E}">
        <p14:creationId xmlns:p14="http://schemas.microsoft.com/office/powerpoint/2010/main" val="9984505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0"/>
                <a:cs typeface="+mn-cs"/>
              </a:rPr>
              <a:t>Training Exclusions – Instructors,</a:t>
            </a:r>
            <a:r>
              <a:rPr lang="en-US" sz="1200" b="1" kern="1200" baseline="0" dirty="0" smtClean="0">
                <a:solidFill>
                  <a:schemeClr val="tx1"/>
                </a:solidFill>
                <a:effectLst/>
                <a:latin typeface="+mn-lt"/>
                <a:ea typeface="ＭＳ Ｐゴシック" charset="0"/>
                <a:cs typeface="+mn-cs"/>
              </a:rPr>
              <a:t> please relay the following to your students:</a:t>
            </a:r>
            <a:endParaRPr lang="en-US" sz="1200" kern="1200" dirty="0" smtClean="0">
              <a:solidFill>
                <a:schemeClr val="tx1"/>
              </a:solidFill>
              <a:effectLst/>
              <a:latin typeface="+mn-lt"/>
              <a:ea typeface="ＭＳ Ｐゴシック" charset="0"/>
              <a:cs typeface="+mn-cs"/>
            </a:endParaRPr>
          </a:p>
          <a:p>
            <a:r>
              <a:rPr lang="en-US" sz="1200" kern="1200" dirty="0" smtClean="0">
                <a:solidFill>
                  <a:schemeClr val="tx1"/>
                </a:solidFill>
                <a:effectLst/>
                <a:latin typeface="+mn-lt"/>
                <a:ea typeface="ＭＳ Ｐゴシック" charset="0"/>
                <a:cs typeface="+mn-cs"/>
              </a:rPr>
              <a:t>Do not tighten a tourniquet on your leg during the training program if one or more conditions exist:</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Clotting or circulation abnormalities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Blood pressure conditions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Pain syndromes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Peripheral neuropathies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Over 50 years old</a:t>
            </a:r>
          </a:p>
          <a:p>
            <a:pPr lvl="0"/>
            <a:r>
              <a:rPr lang="en-US" sz="1200" kern="1200" dirty="0" smtClean="0">
                <a:solidFill>
                  <a:schemeClr val="tx1"/>
                </a:solidFill>
                <a:effectLst/>
                <a:latin typeface="+mn-lt"/>
                <a:ea typeface="ＭＳ Ｐゴシック" charset="0"/>
                <a:cs typeface="+mn-cs"/>
              </a:rPr>
              <a:t>Do not repeatedly tighten TQs on any extremity</a:t>
            </a:r>
            <a:endParaRPr lang="en-US" dirty="0" smtClean="0">
              <a:latin typeface="Calibri" charset="0"/>
            </a:endParaRPr>
          </a:p>
          <a:p>
            <a:endParaRPr lang="en-US" dirty="0" smtClean="0">
              <a:latin typeface="Calibri" charset="0"/>
            </a:endParaRPr>
          </a:p>
          <a:p>
            <a:r>
              <a:rPr lang="en-US" b="1" dirty="0" smtClean="0">
                <a:latin typeface="Calibri" charset="0"/>
              </a:rPr>
              <a:t>Instructor </a:t>
            </a:r>
            <a:r>
              <a:rPr lang="en-US" b="1" dirty="0">
                <a:latin typeface="Calibri" charset="0"/>
              </a:rPr>
              <a:t>Notes</a:t>
            </a:r>
            <a:r>
              <a:rPr lang="en-US" b="1" dirty="0" smtClean="0">
                <a:latin typeface="Calibri" charset="0"/>
              </a:rPr>
              <a:t>:</a:t>
            </a:r>
          </a:p>
          <a:p>
            <a:pPr>
              <a:buFontTx/>
              <a:buAutoNum type="arabicPeriod"/>
            </a:pPr>
            <a:r>
              <a:rPr lang="en-US" dirty="0" smtClean="0">
                <a:latin typeface="Calibri" charset="0"/>
              </a:rPr>
              <a:t>Instructor </a:t>
            </a:r>
            <a:r>
              <a:rPr lang="en-US" dirty="0">
                <a:latin typeface="Calibri" charset="0"/>
              </a:rPr>
              <a:t>should demonstrate the application of the tourniquet that is being used by the participants agencies.  If the class is a generic class, the instructor should demonstrate the application of the CAT, SOFTT-W and SWAT-T (all hyperlinked in the video to manufacture YouTube videos).</a:t>
            </a:r>
          </a:p>
          <a:p>
            <a:pPr>
              <a:buFontTx/>
              <a:buAutoNum type="arabicPeriod"/>
            </a:pPr>
            <a:r>
              <a:rPr lang="en-US" dirty="0">
                <a:latin typeface="Calibri" charset="0"/>
              </a:rPr>
              <a:t>There should be a few training tourniquets of each type available for students to actually apply the tourniquets to themselves and each other.  The instructor should spend about 15 minutes allowing students to practice tourniquet application</a:t>
            </a:r>
            <a:r>
              <a:rPr lang="en-US" dirty="0" smtClean="0">
                <a:latin typeface="Calibri" charset="0"/>
              </a:rPr>
              <a:t>.</a:t>
            </a:r>
          </a:p>
          <a:p>
            <a:endParaRPr lang="en-US" sz="1200" b="1" kern="1200" dirty="0" smtClean="0">
              <a:solidFill>
                <a:schemeClr val="tx1"/>
              </a:solidFill>
              <a:effectLst/>
              <a:latin typeface="+mn-lt"/>
              <a:ea typeface="ＭＳ Ｐゴシック" charset="0"/>
              <a:cs typeface="+mn-cs"/>
            </a:endParaRPr>
          </a:p>
          <a:p>
            <a:pPr>
              <a:buFontTx/>
              <a:buAutoNum type="arabicPeriod"/>
            </a:pPr>
            <a:endParaRPr lang="en-US" dirty="0" smtClean="0">
              <a:latin typeface="Calibri" charset="0"/>
            </a:endParaRPr>
          </a:p>
          <a:p>
            <a:pPr>
              <a:buFontTx/>
              <a:buAutoNum type="arabicPeriod"/>
            </a:pPr>
            <a:endParaRPr lang="en-US" dirty="0">
              <a:latin typeface="Calibri" charset="0"/>
            </a:endParaRPr>
          </a:p>
        </p:txBody>
      </p:sp>
      <p:sp>
        <p:nvSpPr>
          <p:cNvPr id="4" name="Slide Number Placeholder 3"/>
          <p:cNvSpPr>
            <a:spLocks noGrp="1"/>
          </p:cNvSpPr>
          <p:nvPr>
            <p:ph type="sldNum" sz="quarter" idx="5"/>
          </p:nvPr>
        </p:nvSpPr>
        <p:spPr/>
        <p:txBody>
          <a:bodyPr/>
          <a:lstStyle>
            <a:lvl1pPr>
              <a:defRPr>
                <a:solidFill>
                  <a:schemeClr val="tx1"/>
                </a:solidFill>
                <a:latin typeface="Calibri" charset="0"/>
                <a:ea typeface="ＭＳ Ｐゴシック" charset="0"/>
              </a:defRPr>
            </a:lvl1pPr>
            <a:lvl2pPr marL="751494" indent="-289036">
              <a:defRPr>
                <a:solidFill>
                  <a:schemeClr val="tx1"/>
                </a:solidFill>
                <a:latin typeface="Calibri" charset="0"/>
                <a:ea typeface="ＭＳ Ｐゴシック" charset="0"/>
              </a:defRPr>
            </a:lvl2pPr>
            <a:lvl3pPr marL="1156145" indent="-231229">
              <a:defRPr>
                <a:solidFill>
                  <a:schemeClr val="tx1"/>
                </a:solidFill>
                <a:latin typeface="Calibri" charset="0"/>
                <a:ea typeface="ＭＳ Ｐゴシック" charset="0"/>
              </a:defRPr>
            </a:lvl3pPr>
            <a:lvl4pPr marL="1618602" indent="-231229">
              <a:defRPr>
                <a:solidFill>
                  <a:schemeClr val="tx1"/>
                </a:solidFill>
                <a:latin typeface="Calibri" charset="0"/>
                <a:ea typeface="ＭＳ Ｐゴシック" charset="0"/>
              </a:defRPr>
            </a:lvl4pPr>
            <a:lvl5pPr marL="2081060" indent="-231229">
              <a:defRPr>
                <a:solidFill>
                  <a:schemeClr val="tx1"/>
                </a:solidFill>
                <a:latin typeface="Calibri" charset="0"/>
                <a:ea typeface="ＭＳ Ｐゴシック" charset="0"/>
              </a:defRPr>
            </a:lvl5pPr>
            <a:lvl6pPr marL="2543518" indent="-231229" eaLnBrk="0" fontAlgn="base" hangingPunct="0">
              <a:spcBef>
                <a:spcPct val="0"/>
              </a:spcBef>
              <a:spcAft>
                <a:spcPct val="0"/>
              </a:spcAft>
              <a:defRPr>
                <a:solidFill>
                  <a:schemeClr val="tx1"/>
                </a:solidFill>
                <a:latin typeface="Calibri" charset="0"/>
                <a:ea typeface="ＭＳ Ｐゴシック" charset="0"/>
              </a:defRPr>
            </a:lvl6pPr>
            <a:lvl7pPr marL="3005976" indent="-231229" eaLnBrk="0" fontAlgn="base" hangingPunct="0">
              <a:spcBef>
                <a:spcPct val="0"/>
              </a:spcBef>
              <a:spcAft>
                <a:spcPct val="0"/>
              </a:spcAft>
              <a:defRPr>
                <a:solidFill>
                  <a:schemeClr val="tx1"/>
                </a:solidFill>
                <a:latin typeface="Calibri" charset="0"/>
                <a:ea typeface="ＭＳ Ｐゴシック" charset="0"/>
              </a:defRPr>
            </a:lvl7pPr>
            <a:lvl8pPr marL="3468434" indent="-231229" eaLnBrk="0" fontAlgn="base" hangingPunct="0">
              <a:spcBef>
                <a:spcPct val="0"/>
              </a:spcBef>
              <a:spcAft>
                <a:spcPct val="0"/>
              </a:spcAft>
              <a:defRPr>
                <a:solidFill>
                  <a:schemeClr val="tx1"/>
                </a:solidFill>
                <a:latin typeface="Calibri" charset="0"/>
                <a:ea typeface="ＭＳ Ｐゴシック" charset="0"/>
              </a:defRPr>
            </a:lvl8pPr>
            <a:lvl9pPr marL="3930891" indent="-231229" eaLnBrk="0" fontAlgn="base" hangingPunct="0">
              <a:spcBef>
                <a:spcPct val="0"/>
              </a:spcBef>
              <a:spcAft>
                <a:spcPct val="0"/>
              </a:spcAft>
              <a:defRPr>
                <a:solidFill>
                  <a:schemeClr val="tx1"/>
                </a:solidFill>
                <a:latin typeface="Calibri" charset="0"/>
                <a:ea typeface="ＭＳ Ｐゴシック" charset="0"/>
              </a:defRPr>
            </a:lvl9pPr>
          </a:lstStyle>
          <a:p>
            <a:fld id="{5DC8CF21-B5B8-6C4D-A095-81BE998EBBC3}" type="slidenum">
              <a:rPr lang="en-US"/>
              <a:pPr/>
              <a:t>60</a:t>
            </a:fld>
            <a:endParaRPr lang="en-US"/>
          </a:p>
        </p:txBody>
      </p:sp>
    </p:spTree>
    <p:extLst>
      <p:ext uri="{BB962C8B-B14F-4D97-AF65-F5344CB8AC3E}">
        <p14:creationId xmlns:p14="http://schemas.microsoft.com/office/powerpoint/2010/main" val="3108078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A2647-B6D2-8C4F-BED6-C3EC5D07E80B}" type="slidenum">
              <a:rPr lang="en-US" smtClean="0"/>
              <a:pPr/>
              <a:t>6</a:t>
            </a:fld>
            <a:endParaRPr lang="en-US"/>
          </a:p>
        </p:txBody>
      </p:sp>
    </p:spTree>
    <p:extLst>
      <p:ext uri="{BB962C8B-B14F-4D97-AF65-F5344CB8AC3E}">
        <p14:creationId xmlns:p14="http://schemas.microsoft.com/office/powerpoint/2010/main" val="524324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x-none" dirty="0">
                <a:ea typeface="+mn-ea"/>
              </a:rPr>
              <a:t>Instructor Notes:</a:t>
            </a:r>
          </a:p>
          <a:p>
            <a:pPr marL="0" indent="0" eaLnBrk="1" hangingPunct="1">
              <a:buFontTx/>
              <a:buNone/>
              <a:defRPr/>
            </a:pPr>
            <a:r>
              <a:rPr lang="en-US" altLang="x-none" dirty="0">
                <a:ea typeface="+mn-ea"/>
              </a:rPr>
              <a:t>Arterial bleeding, no matter how small, can produce life-threatening blood loss.</a:t>
            </a:r>
          </a:p>
        </p:txBody>
      </p:sp>
      <p:sp>
        <p:nvSpPr>
          <p:cNvPr id="4" name="Slide Number Placeholder 3"/>
          <p:cNvSpPr>
            <a:spLocks noGrp="1"/>
          </p:cNvSpPr>
          <p:nvPr>
            <p:ph type="sldNum" sz="quarter" idx="5"/>
          </p:nvPr>
        </p:nvSpPr>
        <p:spPr/>
        <p:txBody>
          <a:bodyPr/>
          <a:lstStyle>
            <a:lvl1pPr>
              <a:defRPr>
                <a:solidFill>
                  <a:schemeClr val="tx1"/>
                </a:solidFill>
                <a:latin typeface="Calibri" charset="0"/>
                <a:ea typeface="ＭＳ Ｐゴシック" charset="0"/>
              </a:defRPr>
            </a:lvl1pPr>
            <a:lvl2pPr marL="751494" indent="-289036">
              <a:defRPr>
                <a:solidFill>
                  <a:schemeClr val="tx1"/>
                </a:solidFill>
                <a:latin typeface="Calibri" charset="0"/>
                <a:ea typeface="ＭＳ Ｐゴシック" charset="0"/>
              </a:defRPr>
            </a:lvl2pPr>
            <a:lvl3pPr marL="1156145" indent="-231229">
              <a:defRPr>
                <a:solidFill>
                  <a:schemeClr val="tx1"/>
                </a:solidFill>
                <a:latin typeface="Calibri" charset="0"/>
                <a:ea typeface="ＭＳ Ｐゴシック" charset="0"/>
              </a:defRPr>
            </a:lvl3pPr>
            <a:lvl4pPr marL="1618602" indent="-231229">
              <a:defRPr>
                <a:solidFill>
                  <a:schemeClr val="tx1"/>
                </a:solidFill>
                <a:latin typeface="Calibri" charset="0"/>
                <a:ea typeface="ＭＳ Ｐゴシック" charset="0"/>
              </a:defRPr>
            </a:lvl4pPr>
            <a:lvl5pPr marL="2081060" indent="-231229">
              <a:defRPr>
                <a:solidFill>
                  <a:schemeClr val="tx1"/>
                </a:solidFill>
                <a:latin typeface="Calibri" charset="0"/>
                <a:ea typeface="ＭＳ Ｐゴシック" charset="0"/>
              </a:defRPr>
            </a:lvl5pPr>
            <a:lvl6pPr marL="2543518" indent="-231229" eaLnBrk="0" fontAlgn="base" hangingPunct="0">
              <a:spcBef>
                <a:spcPct val="0"/>
              </a:spcBef>
              <a:spcAft>
                <a:spcPct val="0"/>
              </a:spcAft>
              <a:defRPr>
                <a:solidFill>
                  <a:schemeClr val="tx1"/>
                </a:solidFill>
                <a:latin typeface="Calibri" charset="0"/>
                <a:ea typeface="ＭＳ Ｐゴシック" charset="0"/>
              </a:defRPr>
            </a:lvl6pPr>
            <a:lvl7pPr marL="3005976" indent="-231229" eaLnBrk="0" fontAlgn="base" hangingPunct="0">
              <a:spcBef>
                <a:spcPct val="0"/>
              </a:spcBef>
              <a:spcAft>
                <a:spcPct val="0"/>
              </a:spcAft>
              <a:defRPr>
                <a:solidFill>
                  <a:schemeClr val="tx1"/>
                </a:solidFill>
                <a:latin typeface="Calibri" charset="0"/>
                <a:ea typeface="ＭＳ Ｐゴシック" charset="0"/>
              </a:defRPr>
            </a:lvl7pPr>
            <a:lvl8pPr marL="3468434" indent="-231229" eaLnBrk="0" fontAlgn="base" hangingPunct="0">
              <a:spcBef>
                <a:spcPct val="0"/>
              </a:spcBef>
              <a:spcAft>
                <a:spcPct val="0"/>
              </a:spcAft>
              <a:defRPr>
                <a:solidFill>
                  <a:schemeClr val="tx1"/>
                </a:solidFill>
                <a:latin typeface="Calibri" charset="0"/>
                <a:ea typeface="ＭＳ Ｐゴシック" charset="0"/>
              </a:defRPr>
            </a:lvl8pPr>
            <a:lvl9pPr marL="3930891" indent="-231229" eaLnBrk="0" fontAlgn="base" hangingPunct="0">
              <a:spcBef>
                <a:spcPct val="0"/>
              </a:spcBef>
              <a:spcAft>
                <a:spcPct val="0"/>
              </a:spcAft>
              <a:defRPr>
                <a:solidFill>
                  <a:schemeClr val="tx1"/>
                </a:solidFill>
                <a:latin typeface="Calibri" charset="0"/>
                <a:ea typeface="ＭＳ Ｐゴシック" charset="0"/>
              </a:defRPr>
            </a:lvl9pPr>
          </a:lstStyle>
          <a:p>
            <a:fld id="{E9F8DA71-C76F-FB44-B0EE-CCEFC2DDC592}" type="slidenum">
              <a:rPr lang="en-US"/>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Instructor Notes:</a:t>
            </a:r>
          </a:p>
          <a:p>
            <a:pPr marL="231229" indent="-231229" eaLnBrk="1" hangingPunct="1">
              <a:spcBef>
                <a:spcPct val="0"/>
              </a:spcBef>
              <a:buAutoNum type="arabicPeriod"/>
            </a:pPr>
            <a:r>
              <a:rPr lang="en-US" sz="1200" kern="1200" smtClean="0">
                <a:solidFill>
                  <a:schemeClr val="tx1"/>
                </a:solidFill>
                <a:effectLst/>
                <a:latin typeface="+mn-lt"/>
                <a:ea typeface="ＭＳ Ｐゴシック" charset="0"/>
                <a:cs typeface="+mn-cs"/>
              </a:rPr>
              <a:t>In </a:t>
            </a:r>
            <a:r>
              <a:rPr lang="en-US" sz="1200" kern="1200" dirty="0" smtClean="0">
                <a:solidFill>
                  <a:schemeClr val="tx1"/>
                </a:solidFill>
                <a:effectLst/>
                <a:latin typeface="+mn-lt"/>
                <a:ea typeface="ＭＳ Ｐゴシック" charset="0"/>
                <a:cs typeface="+mn-cs"/>
              </a:rPr>
              <a:t>lab studies, 10% of animals died within 3 minutes when hemorrhage control measures were not performed. (C-TECC presentation).</a:t>
            </a:r>
            <a:endParaRPr lang="en-US" dirty="0">
              <a:latin typeface="Calibri" charset="0"/>
            </a:endParaRPr>
          </a:p>
          <a:p>
            <a:pPr eaLnBrk="1" hangingPunct="1">
              <a:spcBef>
                <a:spcPct val="0"/>
              </a:spcBef>
            </a:pPr>
            <a:endParaRPr lang="en-US" dirty="0">
              <a:latin typeface="Calibri"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51494" indent="-289036">
              <a:defRPr>
                <a:solidFill>
                  <a:schemeClr val="tx1"/>
                </a:solidFill>
                <a:latin typeface="Calibri" charset="0"/>
                <a:ea typeface="ＭＳ Ｐゴシック" charset="0"/>
              </a:defRPr>
            </a:lvl2pPr>
            <a:lvl3pPr marL="1156145" indent="-231229">
              <a:defRPr>
                <a:solidFill>
                  <a:schemeClr val="tx1"/>
                </a:solidFill>
                <a:latin typeface="Calibri" charset="0"/>
                <a:ea typeface="ＭＳ Ｐゴシック" charset="0"/>
              </a:defRPr>
            </a:lvl3pPr>
            <a:lvl4pPr marL="1618602" indent="-231229">
              <a:defRPr>
                <a:solidFill>
                  <a:schemeClr val="tx1"/>
                </a:solidFill>
                <a:latin typeface="Calibri" charset="0"/>
                <a:ea typeface="ＭＳ Ｐゴシック" charset="0"/>
              </a:defRPr>
            </a:lvl4pPr>
            <a:lvl5pPr marL="2081060" indent="-231229">
              <a:defRPr>
                <a:solidFill>
                  <a:schemeClr val="tx1"/>
                </a:solidFill>
                <a:latin typeface="Calibri" charset="0"/>
                <a:ea typeface="ＭＳ Ｐゴシック" charset="0"/>
              </a:defRPr>
            </a:lvl5pPr>
            <a:lvl6pPr marL="2543518" indent="-231229" eaLnBrk="0" fontAlgn="base" hangingPunct="0">
              <a:spcBef>
                <a:spcPct val="0"/>
              </a:spcBef>
              <a:spcAft>
                <a:spcPct val="0"/>
              </a:spcAft>
              <a:defRPr>
                <a:solidFill>
                  <a:schemeClr val="tx1"/>
                </a:solidFill>
                <a:latin typeface="Calibri" charset="0"/>
                <a:ea typeface="ＭＳ Ｐゴシック" charset="0"/>
              </a:defRPr>
            </a:lvl6pPr>
            <a:lvl7pPr marL="3005976" indent="-231229" eaLnBrk="0" fontAlgn="base" hangingPunct="0">
              <a:spcBef>
                <a:spcPct val="0"/>
              </a:spcBef>
              <a:spcAft>
                <a:spcPct val="0"/>
              </a:spcAft>
              <a:defRPr>
                <a:solidFill>
                  <a:schemeClr val="tx1"/>
                </a:solidFill>
                <a:latin typeface="Calibri" charset="0"/>
                <a:ea typeface="ＭＳ Ｐゴシック" charset="0"/>
              </a:defRPr>
            </a:lvl7pPr>
            <a:lvl8pPr marL="3468434" indent="-231229" eaLnBrk="0" fontAlgn="base" hangingPunct="0">
              <a:spcBef>
                <a:spcPct val="0"/>
              </a:spcBef>
              <a:spcAft>
                <a:spcPct val="0"/>
              </a:spcAft>
              <a:defRPr>
                <a:solidFill>
                  <a:schemeClr val="tx1"/>
                </a:solidFill>
                <a:latin typeface="Calibri" charset="0"/>
                <a:ea typeface="ＭＳ Ｐゴシック" charset="0"/>
              </a:defRPr>
            </a:lvl8pPr>
            <a:lvl9pPr marL="3930891" indent="-231229" eaLnBrk="0" fontAlgn="base" hangingPunct="0">
              <a:spcBef>
                <a:spcPct val="0"/>
              </a:spcBef>
              <a:spcAft>
                <a:spcPct val="0"/>
              </a:spcAft>
              <a:defRPr>
                <a:solidFill>
                  <a:schemeClr val="tx1"/>
                </a:solidFill>
                <a:latin typeface="Calibri" charset="0"/>
                <a:ea typeface="ＭＳ Ｐゴシック" charset="0"/>
              </a:defRPr>
            </a:lvl9pPr>
          </a:lstStyle>
          <a:p>
            <a:fld id="{A270D4FC-93C1-6947-A992-35BF55CE2F98}"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dirty="0">
              <a:latin typeface="Calibri"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dirty="0">
                <a:latin typeface="Calibri" charset="0"/>
              </a:rPr>
              <a:t>These components</a:t>
            </a:r>
            <a:r>
              <a:rPr lang="en-US" baseline="0" dirty="0">
                <a:latin typeface="Calibri" charset="0"/>
              </a:rPr>
              <a:t> are listed in no particular order.  The provider should use the hemorrhage control technique that is most likely to immediately control the bleeding.  For example, in some cases it will be appropriate to begin with tourniquet application.  Additionally, some wounds may be controlled with a combination of a wound packing and pressure dressing. </a:t>
            </a:r>
            <a:endParaRPr lang="en-US" dirty="0">
              <a:latin typeface="Calibri" charset="0"/>
            </a:endParaRPr>
          </a:p>
          <a:p>
            <a:pPr eaLnBrk="1" hangingPunct="1">
              <a:spcBef>
                <a:spcPct val="0"/>
              </a:spcBef>
            </a:pPr>
            <a:endParaRPr lang="en-US" dirty="0">
              <a:latin typeface="Calibri"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51494" indent="-289036">
              <a:defRPr>
                <a:solidFill>
                  <a:schemeClr val="tx1"/>
                </a:solidFill>
                <a:latin typeface="Calibri" charset="0"/>
                <a:ea typeface="ＭＳ Ｐゴシック" charset="0"/>
              </a:defRPr>
            </a:lvl2pPr>
            <a:lvl3pPr marL="1156145" indent="-231229">
              <a:defRPr>
                <a:solidFill>
                  <a:schemeClr val="tx1"/>
                </a:solidFill>
                <a:latin typeface="Calibri" charset="0"/>
                <a:ea typeface="ＭＳ Ｐゴシック" charset="0"/>
              </a:defRPr>
            </a:lvl3pPr>
            <a:lvl4pPr marL="1618602" indent="-231229">
              <a:defRPr>
                <a:solidFill>
                  <a:schemeClr val="tx1"/>
                </a:solidFill>
                <a:latin typeface="Calibri" charset="0"/>
                <a:ea typeface="ＭＳ Ｐゴシック" charset="0"/>
              </a:defRPr>
            </a:lvl4pPr>
            <a:lvl5pPr marL="2081060" indent="-231229">
              <a:defRPr>
                <a:solidFill>
                  <a:schemeClr val="tx1"/>
                </a:solidFill>
                <a:latin typeface="Calibri" charset="0"/>
                <a:ea typeface="ＭＳ Ｐゴシック" charset="0"/>
              </a:defRPr>
            </a:lvl5pPr>
            <a:lvl6pPr marL="2543518" indent="-231229" eaLnBrk="0" fontAlgn="base" hangingPunct="0">
              <a:spcBef>
                <a:spcPct val="0"/>
              </a:spcBef>
              <a:spcAft>
                <a:spcPct val="0"/>
              </a:spcAft>
              <a:defRPr>
                <a:solidFill>
                  <a:schemeClr val="tx1"/>
                </a:solidFill>
                <a:latin typeface="Calibri" charset="0"/>
                <a:ea typeface="ＭＳ Ｐゴシック" charset="0"/>
              </a:defRPr>
            </a:lvl6pPr>
            <a:lvl7pPr marL="3005976" indent="-231229" eaLnBrk="0" fontAlgn="base" hangingPunct="0">
              <a:spcBef>
                <a:spcPct val="0"/>
              </a:spcBef>
              <a:spcAft>
                <a:spcPct val="0"/>
              </a:spcAft>
              <a:defRPr>
                <a:solidFill>
                  <a:schemeClr val="tx1"/>
                </a:solidFill>
                <a:latin typeface="Calibri" charset="0"/>
                <a:ea typeface="ＭＳ Ｐゴシック" charset="0"/>
              </a:defRPr>
            </a:lvl7pPr>
            <a:lvl8pPr marL="3468434" indent="-231229" eaLnBrk="0" fontAlgn="base" hangingPunct="0">
              <a:spcBef>
                <a:spcPct val="0"/>
              </a:spcBef>
              <a:spcAft>
                <a:spcPct val="0"/>
              </a:spcAft>
              <a:defRPr>
                <a:solidFill>
                  <a:schemeClr val="tx1"/>
                </a:solidFill>
                <a:latin typeface="Calibri" charset="0"/>
                <a:ea typeface="ＭＳ Ｐゴシック" charset="0"/>
              </a:defRPr>
            </a:lvl8pPr>
            <a:lvl9pPr marL="3930891" indent="-231229" eaLnBrk="0" fontAlgn="base" hangingPunct="0">
              <a:spcBef>
                <a:spcPct val="0"/>
              </a:spcBef>
              <a:spcAft>
                <a:spcPct val="0"/>
              </a:spcAft>
              <a:defRPr>
                <a:solidFill>
                  <a:schemeClr val="tx1"/>
                </a:solidFill>
                <a:latin typeface="Calibri" charset="0"/>
                <a:ea typeface="ＭＳ Ｐゴシック" charset="0"/>
              </a:defRPr>
            </a:lvl9pPr>
          </a:lstStyle>
          <a:p>
            <a:fld id="{A270D4FC-93C1-6947-A992-35BF55CE2F98}" type="slidenum">
              <a:rPr lang="en-US"/>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E94FBD8-59DB-0642-84F6-D3909F1424D2}" type="datetimeFigureOut">
              <a:rPr lang="en-US" smtClean="0"/>
              <a:pPr/>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F3A0A-8853-144A-BD76-61AE02DD6A54}" type="slidenum">
              <a:rPr lang="en-US" smtClean="0"/>
              <a:pPr/>
              <a:t>‹#›</a:t>
            </a:fld>
            <a:endParaRPr lang="en-US"/>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75348-B8A7-8F46-B0C1-DF821CF5958D}" type="datetimeFigureOut">
              <a:rPr lang="en-US" smtClean="0"/>
              <a:pPr/>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63BD5-1924-D34E-8738-662470ABD57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EDB0E5-C6FE-D74B-AC13-088BDCCE863E}" type="datetimeFigureOut">
              <a:rPr lang="en-US" smtClean="0"/>
              <a:pPr/>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C344B-F771-C54D-8CFE-E92149BC6B2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7824741A-7E5F-8746-A3E1-C5AD806AD100}"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18702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C6C41-57C0-0A40-8E0D-3930C47BB07E}" type="datetimeFigureOut">
              <a:rPr lang="en-US" smtClean="0"/>
              <a:pPr/>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B7D0A9-84CB-0F4A-9A6E-DA89F47DBC6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412F89-B1BE-9E4E-8FA5-9402AA18B724}" type="datetimeFigureOut">
              <a:rPr lang="en-US" smtClean="0"/>
              <a:pPr/>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0234D-FAE3-2E48-A024-C8C40344827D}" type="slidenum">
              <a:rPr lang="en-US" smtClean="0"/>
              <a:pPr/>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2B09FC-CF9E-BB4F-82D0-86E9B079F877}" type="datetimeFigureOut">
              <a:rPr lang="en-US" smtClean="0"/>
              <a:pPr/>
              <a:t>3/26/2018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0ACB0E-2023-C34A-85E9-4DF7038E0DE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4B94BB-85DC-9642-BB56-EB17A06141DC}" type="datetimeFigureOut">
              <a:rPr lang="en-US" smtClean="0"/>
              <a:pPr/>
              <a:t>3/26/2018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3D8BFB-8B98-B148-8FC9-66C4AF532879}" type="slidenum">
              <a:rPr lang="en-US" smtClean="0"/>
              <a:pPr/>
              <a:t>‹#›</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9B7A9D-FCF4-0D4D-8FA8-0C7AFE447B4F}" type="datetimeFigureOut">
              <a:rPr lang="en-US" smtClean="0"/>
              <a:pPr/>
              <a:t>3/26/2018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BF17D2-E0B9-9D42-A384-39A7701E2A3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FB1FD4-EDC3-A643-8BC2-6A6D102ED554}" type="datetimeFigureOut">
              <a:rPr lang="en-US" smtClean="0"/>
              <a:pPr/>
              <a:t>3/26/2018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CDFF77-4677-3741-B195-D9F1E35EB3F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D34E80-C7C8-254B-BA92-313EEE922BDE}" type="datetimeFigureOut">
              <a:rPr lang="en-US" smtClean="0"/>
              <a:pPr/>
              <a:t>3/26/2018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D7F5F1-0ACE-334B-A50A-5E9148DD9DB5}" type="slidenum">
              <a:rPr lang="en-US" smtClean="0"/>
              <a:pPr/>
              <a:t>‹#›</a:t>
            </a:fld>
            <a:endParaRPr 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4893D1-1EB6-254D-A834-A41EEFCC111A}" type="datetimeFigureOut">
              <a:rPr lang="en-US" smtClean="0"/>
              <a:pPr/>
              <a:t>3/26/2018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7EEBC3-3333-BE40-92F3-46045D6911F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7593F9A5-AF47-1E4F-BB81-55D2752F3DF1}" type="datetimeFigureOut">
              <a:rPr lang="en-US" smtClean="0"/>
              <a:pPr/>
              <a:t>3/26/2018</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9A203E46-1678-F143-A480-9571548FAD7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4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64.jpeg"/><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64.jpeg"/><Relationship Id="rId4" Type="http://schemas.openxmlformats.org/officeDocument/2006/relationships/image" Target="../media/image66.jpe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2u7Ent_L5Uc"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www.youtube.com/watch?v=godReb9sS1g"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p:txBody>
          <a:bodyPr/>
          <a:lstStyle/>
          <a:p>
            <a:pPr eaLnBrk="1" hangingPunct="1"/>
            <a:r>
              <a:rPr lang="en-US" dirty="0">
                <a:latin typeface="Calibri Light" charset="0"/>
              </a:rPr>
              <a:t>Hemorrhage Control for the EMS Provider</a:t>
            </a:r>
          </a:p>
        </p:txBody>
      </p:sp>
      <p:sp>
        <p:nvSpPr>
          <p:cNvPr id="15362" name="Subtitle 2"/>
          <p:cNvSpPr>
            <a:spLocks noGrp="1"/>
          </p:cNvSpPr>
          <p:nvPr>
            <p:ph type="subTitle" idx="1"/>
          </p:nvPr>
        </p:nvSpPr>
        <p:spPr/>
        <p:txBody>
          <a:bodyPr/>
          <a:lstStyle/>
          <a:p>
            <a:pPr eaLnBrk="1" hangingPunct="1"/>
            <a:r>
              <a:rPr lang="en-US" dirty="0">
                <a:latin typeface="Calibri" charset="0"/>
              </a:rPr>
              <a:t>Connecticut EMS Advisory Board</a:t>
            </a:r>
          </a:p>
          <a:p>
            <a:pPr eaLnBrk="1" hangingPunct="1"/>
            <a:r>
              <a:rPr lang="en-US" dirty="0">
                <a:latin typeface="Calibri" charset="0"/>
              </a:rPr>
              <a:t>Education and Training Committee</a:t>
            </a:r>
          </a:p>
          <a:p>
            <a:pPr eaLnBrk="1" hangingPunct="1"/>
            <a:r>
              <a:rPr lang="en-US" dirty="0">
                <a:latin typeface="Calibri" charset="0"/>
              </a:rPr>
              <a:t>January 2018</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Light" panose="020F0302020204030204" pitchFamily="34" charset="0"/>
              </a:rPr>
              <a:t>Personal Safety</a:t>
            </a:r>
            <a:r>
              <a:rPr lang="en-US" dirty="0" smtClean="0"/>
              <a:t>	</a:t>
            </a:r>
            <a:endParaRPr lang="en-US" dirty="0"/>
          </a:p>
        </p:txBody>
      </p:sp>
      <p:sp>
        <p:nvSpPr>
          <p:cNvPr id="3" name="Content Placeholder 2"/>
          <p:cNvSpPr>
            <a:spLocks noGrp="1"/>
          </p:cNvSpPr>
          <p:nvPr>
            <p:ph idx="1"/>
          </p:nvPr>
        </p:nvSpPr>
        <p:spPr/>
        <p:txBody>
          <a:bodyPr>
            <a:normAutofit lnSpcReduction="10000"/>
          </a:bodyPr>
          <a:lstStyle/>
          <a:p>
            <a:r>
              <a:rPr lang="en-US" sz="3600" dirty="0" smtClean="0">
                <a:latin typeface="Calibri" panose="020F0502020204030204" pitchFamily="34" charset="0"/>
              </a:rPr>
              <a:t>As with the provision of any medical care, appropriate measures should be taken to reduce provider exposure to blood.</a:t>
            </a:r>
          </a:p>
          <a:p>
            <a:r>
              <a:rPr lang="en-US" sz="3600" dirty="0" smtClean="0">
                <a:latin typeface="Calibri" panose="020F0502020204030204" pitchFamily="34" charset="0"/>
              </a:rPr>
              <a:t>Appropriate PPE for the care of injured persons includes that which is necessary to adequately isolate the provider from direct contact with blood. </a:t>
            </a:r>
          </a:p>
          <a:p>
            <a:r>
              <a:rPr lang="en-US" sz="3600" dirty="0" smtClean="0">
                <a:latin typeface="Calibri" panose="020F0502020204030204" pitchFamily="34" charset="0"/>
              </a:rPr>
              <a:t>Minimum PPE includes gloves and eye protection.  Additional protective items may be necessary as the situation dictates. </a:t>
            </a:r>
          </a:p>
          <a:p>
            <a:endParaRPr lang="en-US" dirty="0"/>
          </a:p>
          <a:p>
            <a:endParaRPr lang="en-US" dirty="0"/>
          </a:p>
        </p:txBody>
      </p:sp>
    </p:spTree>
    <p:extLst>
      <p:ext uri="{BB962C8B-B14F-4D97-AF65-F5344CB8AC3E}">
        <p14:creationId xmlns:p14="http://schemas.microsoft.com/office/powerpoint/2010/main" val="276048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Light" panose="020F0302020204030204" pitchFamily="34" charset="0"/>
              </a:rPr>
              <a:t>Direct Pressure</a:t>
            </a:r>
            <a:endParaRPr lang="en-US" dirty="0">
              <a:latin typeface="Calibri Light" panose="020F0302020204030204" pitchFamily="34" charset="0"/>
            </a:endParaRPr>
          </a:p>
        </p:txBody>
      </p:sp>
      <p:sp>
        <p:nvSpPr>
          <p:cNvPr id="3" name="Content Placeholder 2"/>
          <p:cNvSpPr>
            <a:spLocks noGrp="1"/>
          </p:cNvSpPr>
          <p:nvPr>
            <p:ph idx="1"/>
          </p:nvPr>
        </p:nvSpPr>
        <p:spPr>
          <a:xfrm>
            <a:off x="444500" y="1625600"/>
            <a:ext cx="11353800" cy="4876800"/>
          </a:xfrm>
        </p:spPr>
        <p:txBody>
          <a:bodyPr>
            <a:noAutofit/>
          </a:bodyPr>
          <a:lstStyle/>
          <a:p>
            <a:r>
              <a:rPr lang="en-US" sz="3600" dirty="0" smtClean="0">
                <a:latin typeface="Calibri" panose="020F0502020204030204" pitchFamily="34" charset="0"/>
              </a:rPr>
              <a:t>Use </a:t>
            </a:r>
            <a:r>
              <a:rPr lang="en-US" sz="3600" dirty="0">
                <a:latin typeface="Calibri" panose="020F0502020204030204" pitchFamily="34" charset="0"/>
              </a:rPr>
              <a:t>your hand or fingers </a:t>
            </a:r>
          </a:p>
          <a:p>
            <a:pPr marL="0" indent="0">
              <a:buNone/>
            </a:pPr>
            <a:r>
              <a:rPr lang="en-US" sz="3600" dirty="0" smtClean="0">
                <a:latin typeface="Calibri" panose="020F0502020204030204" pitchFamily="34" charset="0"/>
              </a:rPr>
              <a:t>	- </a:t>
            </a:r>
            <a:r>
              <a:rPr lang="en-US" sz="3600" dirty="0">
                <a:latin typeface="Calibri" panose="020F0502020204030204" pitchFamily="34" charset="0"/>
              </a:rPr>
              <a:t>Use two hands, if at all possible </a:t>
            </a:r>
            <a:endParaRPr lang="en-US" sz="3600" dirty="0" smtClean="0">
              <a:latin typeface="Calibri" panose="020F0502020204030204" pitchFamily="34" charset="0"/>
            </a:endParaRPr>
          </a:p>
          <a:p>
            <a:r>
              <a:rPr lang="en-US" sz="3600" dirty="0" smtClean="0">
                <a:latin typeface="Calibri" panose="020F0502020204030204" pitchFamily="34" charset="0"/>
              </a:rPr>
              <a:t>Effective </a:t>
            </a:r>
            <a:r>
              <a:rPr lang="en-US" sz="3600" dirty="0">
                <a:latin typeface="Calibri" panose="020F0502020204030204" pitchFamily="34" charset="0"/>
              </a:rPr>
              <a:t>most of the time for external </a:t>
            </a:r>
            <a:r>
              <a:rPr lang="en-US" sz="3600" dirty="0" smtClean="0">
                <a:latin typeface="Calibri" panose="020F0502020204030204" pitchFamily="34" charset="0"/>
              </a:rPr>
              <a:t>bleeding</a:t>
            </a:r>
          </a:p>
          <a:p>
            <a:pPr marL="0" indent="0">
              <a:buNone/>
            </a:pPr>
            <a:r>
              <a:rPr lang="en-US" sz="3600" dirty="0">
                <a:latin typeface="Calibri" panose="020F0502020204030204" pitchFamily="34" charset="0"/>
              </a:rPr>
              <a:t>	</a:t>
            </a:r>
            <a:r>
              <a:rPr lang="en-US" sz="3600" dirty="0" smtClean="0">
                <a:latin typeface="Calibri" panose="020F0502020204030204" pitchFamily="34" charset="0"/>
              </a:rPr>
              <a:t> </a:t>
            </a:r>
            <a:r>
              <a:rPr lang="en-US" sz="3600" dirty="0">
                <a:latin typeface="Calibri" panose="020F0502020204030204" pitchFamily="34" charset="0"/>
              </a:rPr>
              <a:t>- Direct pressure can stop even major arterial bleeding </a:t>
            </a:r>
          </a:p>
          <a:p>
            <a:r>
              <a:rPr lang="en-US" sz="3600" dirty="0" smtClean="0">
                <a:latin typeface="Calibri" panose="020F0502020204030204" pitchFamily="34" charset="0"/>
              </a:rPr>
              <a:t>To </a:t>
            </a:r>
            <a:r>
              <a:rPr lang="en-US" sz="3600" dirty="0">
                <a:latin typeface="Calibri" panose="020F0502020204030204" pitchFamily="34" charset="0"/>
              </a:rPr>
              <a:t>be effective, apply pressure with the victim on a firm surface to provide support </a:t>
            </a:r>
          </a:p>
          <a:p>
            <a:r>
              <a:rPr lang="en-US" sz="3600" dirty="0" smtClean="0">
                <a:latin typeface="Calibri" panose="020F0502020204030204" pitchFamily="34" charset="0"/>
              </a:rPr>
              <a:t>Don’t </a:t>
            </a:r>
            <a:r>
              <a:rPr lang="en-US" sz="3600" dirty="0">
                <a:latin typeface="Calibri" panose="020F0502020204030204" pitchFamily="34" charset="0"/>
              </a:rPr>
              <a:t>release pressure to check the </a:t>
            </a:r>
            <a:r>
              <a:rPr lang="en-US" sz="3600" dirty="0" smtClean="0">
                <a:latin typeface="Calibri" panose="020F0502020204030204" pitchFamily="34" charset="0"/>
              </a:rPr>
              <a:t>wound   </a:t>
            </a:r>
          </a:p>
          <a:p>
            <a:pPr marL="0" indent="0" algn="r">
              <a:buNone/>
            </a:pPr>
            <a:r>
              <a:rPr lang="en-US" sz="2000" dirty="0" smtClean="0">
                <a:latin typeface="Calibri" panose="020F0502020204030204" pitchFamily="34" charset="0"/>
              </a:rPr>
              <a:t>(Bleeding Control Basic, ACS 2017)</a:t>
            </a:r>
          </a:p>
          <a:p>
            <a:endParaRPr lang="en-US" sz="4000" dirty="0">
              <a:latin typeface="Calibri" panose="020F0502020204030204" pitchFamily="34" charset="0"/>
            </a:endParaRPr>
          </a:p>
        </p:txBody>
      </p:sp>
    </p:spTree>
    <p:extLst>
      <p:ext uri="{BB962C8B-B14F-4D97-AF65-F5344CB8AC3E}">
        <p14:creationId xmlns:p14="http://schemas.microsoft.com/office/powerpoint/2010/main" val="1667159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Calibri Light" panose="020F0302020204030204" pitchFamily="34" charset="0"/>
                <a:cs typeface="Calibri Light" panose="020F0302020204030204" pitchFamily="34" charset="0"/>
              </a:rPr>
              <a:t>Wound Packing</a:t>
            </a:r>
          </a:p>
        </p:txBody>
      </p:sp>
    </p:spTree>
    <p:extLst>
      <p:ext uri="{BB962C8B-B14F-4D97-AF65-F5344CB8AC3E}">
        <p14:creationId xmlns:p14="http://schemas.microsoft.com/office/powerpoint/2010/main" val="24648683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noAutofit/>
          </a:bodyPr>
          <a:lstStyle/>
          <a:p>
            <a:r>
              <a:rPr lang="en-US" dirty="0">
                <a:latin typeface="Calibri Light" panose="020F0302020204030204" pitchFamily="34" charset="0"/>
                <a:cs typeface="Calibri Light" panose="020F0302020204030204" pitchFamily="34" charset="0"/>
              </a:rPr>
              <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Wound Packing</a:t>
            </a:r>
          </a:p>
        </p:txBody>
      </p:sp>
      <p:sp>
        <p:nvSpPr>
          <p:cNvPr id="285699" name="Rectangle 3"/>
          <p:cNvSpPr>
            <a:spLocks noGrp="1" noChangeArrowheads="1"/>
          </p:cNvSpPr>
          <p:nvPr>
            <p:ph idx="1"/>
          </p:nvPr>
        </p:nvSpPr>
        <p:spPr>
          <a:xfrm>
            <a:off x="1016000" y="2074571"/>
            <a:ext cx="10160000" cy="4250029"/>
          </a:xfrm>
        </p:spPr>
        <p:txBody>
          <a:bodyPr>
            <a:normAutofit/>
          </a:bodyPr>
          <a:lstStyle/>
          <a:p>
            <a:pPr marL="0" indent="0" algn="ctr">
              <a:buNone/>
            </a:pPr>
            <a:r>
              <a:rPr lang="en-US" sz="4400" b="1" dirty="0">
                <a:latin typeface="Calibri" panose="020F0502020204030204" pitchFamily="34" charset="0"/>
                <a:cs typeface="Calibri" panose="020F0502020204030204" pitchFamily="34" charset="0"/>
              </a:rPr>
              <a:t>Some wounds are not amenable to tourniquets or pressure dressings alone</a:t>
            </a:r>
          </a:p>
          <a:p>
            <a:pPr marL="0" indent="0" algn="ctr">
              <a:buNone/>
            </a:pPr>
            <a:endParaRPr lang="en-US" sz="4400" b="1" dirty="0">
              <a:latin typeface="Calibri" panose="020F0502020204030204" pitchFamily="34" charset="0"/>
              <a:cs typeface="Calibri" panose="020F0502020204030204" pitchFamily="34" charset="0"/>
            </a:endParaRPr>
          </a:p>
          <a:p>
            <a:pPr marL="0" indent="0" algn="ctr">
              <a:buNone/>
            </a:pPr>
            <a:r>
              <a:rPr lang="en-US" sz="4400" b="1" dirty="0">
                <a:latin typeface="Calibri" panose="020F0502020204030204" pitchFamily="34" charset="0"/>
                <a:cs typeface="Calibri" panose="020F0502020204030204" pitchFamily="34" charset="0"/>
              </a:rPr>
              <a:t>Filling the wound cavity aids in creating pressure on bleeding vessels</a:t>
            </a:r>
          </a:p>
          <a:p>
            <a:pPr marL="0" indent="0" algn="ctr">
              <a:buNone/>
            </a:pPr>
            <a:endParaRPr lang="en-US" sz="44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804438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508000" y="1524000"/>
            <a:ext cx="11379200" cy="5181600"/>
          </a:xfrm>
          <a:prstGeom prst="rect">
            <a:avLst/>
          </a:prstGeom>
          <a:noFill/>
          <a:ln w="12700" cap="sq">
            <a:noFill/>
            <a:miter lim="800000"/>
            <a:headEnd type="none" w="sm" len="sm"/>
            <a:tailEnd type="none" w="sm" len="sm"/>
          </a:ln>
          <a:effectLst/>
        </p:spPr>
        <p:txBody>
          <a:bodyPr wrap="none" anchor="ctr">
            <a:prstTxWarp prst="textNoShape">
              <a:avLst/>
            </a:prstTxWarp>
          </a:bodyPr>
          <a:lstStyle/>
          <a:p>
            <a:endParaRPr lang="en-US"/>
          </a:p>
        </p:txBody>
      </p:sp>
      <p:sp>
        <p:nvSpPr>
          <p:cNvPr id="287747" name="Rectangle 3"/>
          <p:cNvSpPr>
            <a:spLocks noGrp="1" noChangeArrowheads="1"/>
          </p:cNvSpPr>
          <p:nvPr>
            <p:ph type="title"/>
          </p:nvPr>
        </p:nvSpPr>
        <p:spPr/>
        <p:txBody>
          <a:bodyPr>
            <a:normAutofit fontScale="90000"/>
          </a:bodyPr>
          <a:lstStyle/>
          <a:p>
            <a:r>
              <a:rPr lang="en-US" sz="4889" dirty="0">
                <a:latin typeface="Calibri Light" panose="020F0302020204030204" pitchFamily="34" charset="0"/>
                <a:cs typeface="Calibri Light" panose="020F0302020204030204" pitchFamily="34" charset="0"/>
              </a:rPr>
              <a:t>Critical Vascular Area </a:t>
            </a:r>
            <a:br>
              <a:rPr lang="en-US" sz="4889" dirty="0">
                <a:latin typeface="Calibri Light" panose="020F0302020204030204" pitchFamily="34" charset="0"/>
                <a:cs typeface="Calibri Light" panose="020F0302020204030204" pitchFamily="34" charset="0"/>
              </a:rPr>
            </a:br>
            <a:r>
              <a:rPr lang="en-US" sz="4444" dirty="0">
                <a:solidFill>
                  <a:srgbClr val="FF0000"/>
                </a:solidFill>
                <a:latin typeface="Calibri Light" panose="020F0302020204030204" pitchFamily="34" charset="0"/>
                <a:cs typeface="Calibri Light" panose="020F0302020204030204" pitchFamily="34" charset="0"/>
              </a:rPr>
              <a:t>Femoral Triangle</a:t>
            </a:r>
            <a:endParaRPr lang="en-US" dirty="0">
              <a:solidFill>
                <a:srgbClr val="FF0000"/>
              </a:solidFill>
              <a:latin typeface="Calibri Light" panose="020F0302020204030204" pitchFamily="34" charset="0"/>
              <a:cs typeface="Calibri Light" panose="020F0302020204030204" pitchFamily="34"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178" y="1790163"/>
            <a:ext cx="10328316" cy="4081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070475" y="6216650"/>
            <a:ext cx="63166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291904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ChangeArrowheads="1"/>
          </p:cNvSpPr>
          <p:nvPr/>
        </p:nvSpPr>
        <p:spPr bwMode="auto">
          <a:xfrm>
            <a:off x="508000" y="1776414"/>
            <a:ext cx="11277600" cy="4776787"/>
          </a:xfrm>
          <a:prstGeom prst="rect">
            <a:avLst/>
          </a:prstGeom>
          <a:noFill/>
          <a:ln w="12700" cap="sq">
            <a:noFill/>
            <a:miter lim="800000"/>
            <a:headEnd type="none" w="sm" len="sm"/>
            <a:tailEnd type="none" w="sm" len="sm"/>
          </a:ln>
          <a:effectLst/>
        </p:spPr>
        <p:txBody>
          <a:bodyPr wrap="none" anchor="ctr">
            <a:prstTxWarp prst="textNoShape">
              <a:avLst/>
            </a:prstTxWarp>
          </a:bodyPr>
          <a:lstStyle/>
          <a:p>
            <a:endParaRPr lang="en-US"/>
          </a:p>
        </p:txBody>
      </p:sp>
      <p:sp>
        <p:nvSpPr>
          <p:cNvPr id="288771" name="Rectangle 3"/>
          <p:cNvSpPr>
            <a:spLocks noGrp="1" noChangeArrowheads="1"/>
          </p:cNvSpPr>
          <p:nvPr>
            <p:ph type="title"/>
          </p:nvPr>
        </p:nvSpPr>
        <p:spPr/>
        <p:txBody>
          <a:bodyPr>
            <a:normAutofit fontScale="90000"/>
          </a:bodyPr>
          <a:lstStyle/>
          <a:p>
            <a:r>
              <a:rPr lang="en-US" sz="4889" dirty="0">
                <a:latin typeface="Calibri Light" panose="020F0302020204030204" pitchFamily="34" charset="0"/>
                <a:cs typeface="Calibri Light" panose="020F0302020204030204" pitchFamily="34" charset="0"/>
              </a:rPr>
              <a:t>Critical Vascular Area</a:t>
            </a:r>
            <a:r>
              <a:rPr lang="en-US" dirty="0">
                <a:latin typeface="Calibri Light" panose="020F0302020204030204" pitchFamily="34" charset="0"/>
                <a:cs typeface="Calibri Light" panose="020F0302020204030204" pitchFamily="34" charset="0"/>
              </a:rPr>
              <a:t/>
            </a:r>
            <a:br>
              <a:rPr lang="en-US" dirty="0">
                <a:latin typeface="Calibri Light" panose="020F0302020204030204" pitchFamily="34" charset="0"/>
                <a:cs typeface="Calibri Light" panose="020F0302020204030204" pitchFamily="34" charset="0"/>
              </a:rPr>
            </a:br>
            <a:r>
              <a:rPr lang="en-US" sz="4444" dirty="0">
                <a:solidFill>
                  <a:srgbClr val="FF0000"/>
                </a:solidFill>
                <a:latin typeface="Calibri Light" panose="020F0302020204030204" pitchFamily="34" charset="0"/>
                <a:cs typeface="Calibri Light" panose="020F0302020204030204" pitchFamily="34" charset="0"/>
              </a:rPr>
              <a:t>Anterior Triangle of the Neck</a:t>
            </a:r>
          </a:p>
        </p:txBody>
      </p:sp>
      <p:pic>
        <p:nvPicPr>
          <p:cNvPr id="288778" name="Picture 10"/>
          <p:cNvPicPr>
            <a:picLocks noChangeAspect="1" noChangeArrowheads="1"/>
          </p:cNvPicPr>
          <p:nvPr/>
        </p:nvPicPr>
        <p:blipFill>
          <a:blip r:embed="rId4"/>
          <a:srcRect/>
          <a:stretch>
            <a:fillRect/>
          </a:stretch>
        </p:blipFill>
        <p:spPr bwMode="auto">
          <a:xfrm>
            <a:off x="3033560" y="2057399"/>
            <a:ext cx="5722513" cy="4291885"/>
          </a:xfrm>
          <a:prstGeom prst="rect">
            <a:avLst/>
          </a:prstGeom>
          <a:noFill/>
        </p:spPr>
      </p:pic>
      <p:sp>
        <p:nvSpPr>
          <p:cNvPr id="5" name="TextBox 4">
            <a:extLst>
              <a:ext uri="{FF2B5EF4-FFF2-40B4-BE49-F238E27FC236}">
                <a16:creationId xmlns:a16="http://schemas.microsoft.com/office/drawing/2014/main" xmlns="" id="{29DBBC57-61D1-44B3-B877-BA65DDF1A62D}"/>
              </a:ext>
            </a:extLst>
          </p:cNvPr>
          <p:cNvSpPr txBox="1"/>
          <p:nvPr/>
        </p:nvSpPr>
        <p:spPr>
          <a:xfrm>
            <a:off x="8252691" y="6330811"/>
            <a:ext cx="3329709" cy="369332"/>
          </a:xfrm>
          <a:prstGeom prst="rect">
            <a:avLst/>
          </a:prstGeom>
          <a:noFill/>
        </p:spPr>
        <p:txBody>
          <a:bodyPr wrap="square" rtlCol="0">
            <a:spAutoFit/>
          </a:bodyPr>
          <a:lstStyle/>
          <a:p>
            <a:r>
              <a:rPr lang="en-US" dirty="0"/>
              <a:t>Image: C-TECC, Smith et al. 2017</a:t>
            </a:r>
          </a:p>
        </p:txBody>
      </p:sp>
    </p:spTree>
    <p:custDataLst>
      <p:tags r:id="rId1"/>
    </p:custDataLst>
    <p:extLst>
      <p:ext uri="{BB962C8B-B14F-4D97-AF65-F5344CB8AC3E}">
        <p14:creationId xmlns:p14="http://schemas.microsoft.com/office/powerpoint/2010/main" val="39384755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203200" y="1524000"/>
            <a:ext cx="11684000" cy="5181600"/>
          </a:xfrm>
          <a:prstGeom prst="rect">
            <a:avLst/>
          </a:prstGeom>
          <a:noFill/>
          <a:ln w="12700" cap="sq">
            <a:noFill/>
            <a:miter lim="800000"/>
            <a:headEnd type="none" w="sm" len="sm"/>
            <a:tailEnd type="none" w="sm" len="sm"/>
          </a:ln>
        </p:spPr>
        <p:txBody>
          <a:bodyPr wrap="none" anchor="ctr"/>
          <a:lstStyle/>
          <a:p>
            <a:endParaRPr lang="en-US"/>
          </a:p>
        </p:txBody>
      </p:sp>
      <p:sp>
        <p:nvSpPr>
          <p:cNvPr id="2399235" name="Rectangle 3"/>
          <p:cNvSpPr>
            <a:spLocks noGrp="1" noChangeArrowheads="1"/>
          </p:cNvSpPr>
          <p:nvPr>
            <p:ph type="title"/>
          </p:nvPr>
        </p:nvSpPr>
        <p:spPr>
          <a:xfrm>
            <a:off x="749974" y="379413"/>
            <a:ext cx="10972800" cy="990600"/>
          </a:xfrm>
        </p:spPr>
        <p:txBody>
          <a:bodyPr>
            <a:normAutofit/>
          </a:bodyPr>
          <a:lstStyle/>
          <a:p>
            <a:pPr>
              <a:defRPr/>
            </a:pPr>
            <a:r>
              <a:rPr lang="en-US" dirty="0">
                <a:latin typeface="Calibri Light" panose="020F0302020204030204" pitchFamily="34" charset="0"/>
                <a:cs typeface="Calibri Light" panose="020F0302020204030204" pitchFamily="34" charset="0"/>
              </a:rPr>
              <a:t>Wound Packing</a:t>
            </a:r>
            <a:endParaRPr lang="en-US" dirty="0">
              <a:solidFill>
                <a:schemeClr val="accent1">
                  <a:satMod val="150000"/>
                </a:schemeClr>
              </a:solidFill>
              <a:latin typeface="Calibri Light" panose="020F0302020204030204" pitchFamily="34" charset="0"/>
              <a:cs typeface="Calibri Light" panose="020F0302020204030204" pitchFamily="34" charset="0"/>
            </a:endParaRPr>
          </a:p>
        </p:txBody>
      </p:sp>
      <p:pic>
        <p:nvPicPr>
          <p:cNvPr id="67588" name="Picture 4" descr="Crinkle Closed"/>
          <p:cNvPicPr>
            <a:picLocks noChangeAspect="1" noChangeArrowheads="1"/>
          </p:cNvPicPr>
          <p:nvPr/>
        </p:nvPicPr>
        <p:blipFill>
          <a:blip r:embed="rId3" cstate="email"/>
          <a:srcRect/>
          <a:stretch>
            <a:fillRect/>
          </a:stretch>
        </p:blipFill>
        <p:spPr bwMode="auto">
          <a:xfrm>
            <a:off x="749974" y="1287051"/>
            <a:ext cx="1695833" cy="1608931"/>
          </a:xfrm>
          <a:prstGeom prst="rect">
            <a:avLst/>
          </a:prstGeom>
          <a:noFill/>
          <a:ln w="28575">
            <a:noFill/>
            <a:miter lim="800000"/>
            <a:headEnd/>
            <a:tailEnd/>
          </a:ln>
        </p:spPr>
      </p:pic>
      <p:sp>
        <p:nvSpPr>
          <p:cNvPr id="67589" name="Text Box 5"/>
          <p:cNvSpPr txBox="1">
            <a:spLocks noChangeArrowheads="1"/>
          </p:cNvSpPr>
          <p:nvPr/>
        </p:nvSpPr>
        <p:spPr bwMode="auto">
          <a:xfrm>
            <a:off x="327891" y="3048441"/>
            <a:ext cx="2540000" cy="338554"/>
          </a:xfrm>
          <a:prstGeom prst="rect">
            <a:avLst/>
          </a:prstGeom>
          <a:noFill/>
          <a:ln w="9525">
            <a:noFill/>
            <a:miter lim="800000"/>
            <a:headEnd/>
            <a:tailEnd/>
          </a:ln>
        </p:spPr>
        <p:txBody>
          <a:bodyPr>
            <a:spAutoFit/>
          </a:bodyPr>
          <a:lstStyle/>
          <a:p>
            <a:pPr algn="ctr" eaLnBrk="0" hangingPunct="0">
              <a:spcBef>
                <a:spcPct val="50000"/>
              </a:spcBef>
            </a:pPr>
            <a:r>
              <a:rPr lang="en-US" sz="1600" b="1" dirty="0"/>
              <a:t>Gauze</a:t>
            </a:r>
          </a:p>
        </p:txBody>
      </p:sp>
      <p:sp>
        <p:nvSpPr>
          <p:cNvPr id="67590" name="Line 6"/>
          <p:cNvSpPr>
            <a:spLocks noChangeShapeType="1"/>
          </p:cNvSpPr>
          <p:nvPr/>
        </p:nvSpPr>
        <p:spPr bwMode="auto">
          <a:xfrm>
            <a:off x="2654827" y="2057400"/>
            <a:ext cx="711200" cy="228600"/>
          </a:xfrm>
          <a:prstGeom prst="line">
            <a:avLst/>
          </a:prstGeom>
          <a:noFill/>
          <a:ln w="38100">
            <a:solidFill>
              <a:srgbClr val="00FF00"/>
            </a:solidFill>
            <a:round/>
            <a:headEnd/>
            <a:tailEnd type="triangle" w="med" len="med"/>
          </a:ln>
        </p:spPr>
        <p:txBody>
          <a:bodyPr/>
          <a:lstStyle/>
          <a:p>
            <a:endParaRPr lang="en-US"/>
          </a:p>
        </p:txBody>
      </p:sp>
      <p:sp>
        <p:nvSpPr>
          <p:cNvPr id="67591" name="Text Box 7"/>
          <p:cNvSpPr txBox="1">
            <a:spLocks noChangeArrowheads="1"/>
          </p:cNvSpPr>
          <p:nvPr/>
        </p:nvSpPr>
        <p:spPr bwMode="auto">
          <a:xfrm>
            <a:off x="3310082" y="4606738"/>
            <a:ext cx="5371573" cy="1938992"/>
          </a:xfrm>
          <a:prstGeom prst="rect">
            <a:avLst/>
          </a:prstGeom>
          <a:noFill/>
          <a:ln w="9525">
            <a:noFill/>
            <a:miter lim="800000"/>
            <a:headEnd/>
            <a:tailEnd/>
          </a:ln>
        </p:spPr>
        <p:txBody>
          <a:bodyPr wrap="square">
            <a:spAutoFit/>
          </a:bodyPr>
          <a:lstStyle/>
          <a:p>
            <a:pPr algn="ctr" eaLnBrk="0" hangingPunct="0">
              <a:spcBef>
                <a:spcPct val="50000"/>
              </a:spcBef>
            </a:pPr>
            <a:r>
              <a:rPr lang="en-US" sz="1600" b="1" dirty="0"/>
              <a:t> </a:t>
            </a:r>
            <a:r>
              <a:rPr lang="en-US" sz="2400" b="1" dirty="0"/>
              <a:t>Placing gauze into a wound creates pressure against bleeding vessels and encourages clotting.  Hemostatic dressings are preferred but any sterile gauze can be used for wound </a:t>
            </a:r>
            <a:r>
              <a:rPr lang="en-US" sz="2400" b="1" dirty="0" smtClean="0"/>
              <a:t>packing.</a:t>
            </a:r>
            <a:endParaRPr lang="en-US" sz="2400" dirty="0"/>
          </a:p>
        </p:txBody>
      </p:sp>
      <p:pic>
        <p:nvPicPr>
          <p:cNvPr id="67592" name="Picture 8"/>
          <p:cNvPicPr>
            <a:picLocks noChangeAspect="1" noChangeArrowheads="1"/>
          </p:cNvPicPr>
          <p:nvPr/>
        </p:nvPicPr>
        <p:blipFill>
          <a:blip r:embed="rId4" cstate="email">
            <a:lum bright="12000"/>
          </a:blip>
          <a:srcRect/>
          <a:stretch>
            <a:fillRect/>
          </a:stretch>
        </p:blipFill>
        <p:spPr bwMode="auto">
          <a:xfrm>
            <a:off x="3827722" y="1954391"/>
            <a:ext cx="4082721" cy="2590800"/>
          </a:xfrm>
          <a:prstGeom prst="rect">
            <a:avLst/>
          </a:prstGeom>
          <a:noFill/>
          <a:ln w="38100">
            <a:solidFill>
              <a:srgbClr val="FF0000"/>
            </a:solidFill>
            <a:miter lim="800000"/>
            <a:headEnd/>
            <a:tailEnd/>
          </a:ln>
        </p:spPr>
      </p:pic>
      <p:pic>
        <p:nvPicPr>
          <p:cNvPr id="67593" name="Picture 9" descr="Basic Battle Dressing"/>
          <p:cNvPicPr>
            <a:picLocks noChangeAspect="1" noChangeArrowheads="1"/>
          </p:cNvPicPr>
          <p:nvPr/>
        </p:nvPicPr>
        <p:blipFill>
          <a:blip r:embed="rId5" cstate="email"/>
          <a:srcRect/>
          <a:stretch>
            <a:fillRect/>
          </a:stretch>
        </p:blipFill>
        <p:spPr bwMode="auto">
          <a:xfrm>
            <a:off x="8839200" y="4191000"/>
            <a:ext cx="2540000" cy="2286000"/>
          </a:xfrm>
          <a:prstGeom prst="rect">
            <a:avLst/>
          </a:prstGeom>
          <a:noFill/>
          <a:ln w="9525">
            <a:noFill/>
            <a:miter lim="800000"/>
            <a:headEnd/>
            <a:tailEnd/>
          </a:ln>
        </p:spPr>
      </p:pic>
      <p:pic>
        <p:nvPicPr>
          <p:cNvPr id="67594" name="Picture 10" descr="CinchTight Open"/>
          <p:cNvPicPr>
            <a:picLocks noChangeAspect="1" noChangeArrowheads="1"/>
          </p:cNvPicPr>
          <p:nvPr/>
        </p:nvPicPr>
        <p:blipFill>
          <a:blip r:embed="rId6" cstate="email"/>
          <a:srcRect/>
          <a:stretch>
            <a:fillRect/>
          </a:stretch>
        </p:blipFill>
        <p:spPr bwMode="auto">
          <a:xfrm>
            <a:off x="9347200" y="1524001"/>
            <a:ext cx="2032000" cy="1368425"/>
          </a:xfrm>
          <a:prstGeom prst="rect">
            <a:avLst/>
          </a:prstGeom>
          <a:noFill/>
          <a:ln w="9525">
            <a:noFill/>
            <a:miter lim="800000"/>
            <a:headEnd/>
            <a:tailEnd/>
          </a:ln>
        </p:spPr>
      </p:pic>
      <p:sp>
        <p:nvSpPr>
          <p:cNvPr id="67595" name="Line 11"/>
          <p:cNvSpPr>
            <a:spLocks noChangeShapeType="1"/>
          </p:cNvSpPr>
          <p:nvPr/>
        </p:nvSpPr>
        <p:spPr bwMode="auto">
          <a:xfrm>
            <a:off x="10109200" y="3162300"/>
            <a:ext cx="0" cy="838200"/>
          </a:xfrm>
          <a:prstGeom prst="line">
            <a:avLst/>
          </a:prstGeom>
          <a:noFill/>
          <a:ln w="38100">
            <a:solidFill>
              <a:srgbClr val="00FF00"/>
            </a:solidFill>
            <a:round/>
            <a:headEnd/>
            <a:tailEnd type="triangle" w="med" len="med"/>
          </a:ln>
        </p:spPr>
        <p:txBody>
          <a:bodyPr/>
          <a:lstStyle/>
          <a:p>
            <a:endParaRPr lang="en-US"/>
          </a:p>
        </p:txBody>
      </p:sp>
      <p:sp>
        <p:nvSpPr>
          <p:cNvPr id="67596" name="Line 12"/>
          <p:cNvSpPr>
            <a:spLocks noChangeShapeType="1"/>
          </p:cNvSpPr>
          <p:nvPr/>
        </p:nvSpPr>
        <p:spPr bwMode="auto">
          <a:xfrm>
            <a:off x="8229600" y="4000500"/>
            <a:ext cx="508000" cy="190500"/>
          </a:xfrm>
          <a:prstGeom prst="line">
            <a:avLst/>
          </a:prstGeom>
          <a:noFill/>
          <a:ln w="38100">
            <a:solidFill>
              <a:srgbClr val="00FF00"/>
            </a:solidFill>
            <a:round/>
            <a:headEnd/>
            <a:tailEnd type="triangle" w="med" len="med"/>
          </a:ln>
        </p:spPr>
        <p:txBody>
          <a:bodyPr/>
          <a:lstStyle/>
          <a:p>
            <a:endParaRPr lang="en-US"/>
          </a:p>
        </p:txBody>
      </p:sp>
      <p:pic>
        <p:nvPicPr>
          <p:cNvPr id="1026" name="Picture 2" descr="Image result for sterile roller gauz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891" y="3810001"/>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14" name="Line 6"/>
          <p:cNvSpPr>
            <a:spLocks noChangeShapeType="1"/>
          </p:cNvSpPr>
          <p:nvPr/>
        </p:nvSpPr>
        <p:spPr bwMode="auto">
          <a:xfrm flipV="1">
            <a:off x="2867892" y="4046627"/>
            <a:ext cx="570032" cy="296773"/>
          </a:xfrm>
          <a:prstGeom prst="line">
            <a:avLst/>
          </a:prstGeom>
          <a:noFill/>
          <a:ln w="38100">
            <a:solidFill>
              <a:srgbClr val="00FF00"/>
            </a:solidFill>
            <a:round/>
            <a:headEnd/>
            <a:tailEnd type="triangle" w="med" len="med"/>
          </a:ln>
        </p:spPr>
        <p:txBody>
          <a:bodyPr/>
          <a:lstStyle/>
          <a:p>
            <a:endParaRPr lang="en-US"/>
          </a:p>
        </p:txBody>
      </p:sp>
      <p:sp>
        <p:nvSpPr>
          <p:cNvPr id="2" name="TextBox 1">
            <a:extLst>
              <a:ext uri="{FF2B5EF4-FFF2-40B4-BE49-F238E27FC236}">
                <a16:creationId xmlns:a16="http://schemas.microsoft.com/office/drawing/2014/main" xmlns="" id="{529211F9-3CB7-4A29-95FB-7304A0DFC780}"/>
              </a:ext>
            </a:extLst>
          </p:cNvPr>
          <p:cNvSpPr txBox="1"/>
          <p:nvPr/>
        </p:nvSpPr>
        <p:spPr>
          <a:xfrm>
            <a:off x="104537" y="6323111"/>
            <a:ext cx="2905890" cy="307777"/>
          </a:xfrm>
          <a:prstGeom prst="rect">
            <a:avLst/>
          </a:prstGeom>
          <a:noFill/>
        </p:spPr>
        <p:txBody>
          <a:bodyPr wrap="square" rtlCol="0">
            <a:spAutoFit/>
          </a:bodyPr>
          <a:lstStyle/>
          <a:p>
            <a:r>
              <a:rPr lang="en-US" sz="1400" dirty="0"/>
              <a:t>Images: C-TECC, Smith et al. 2017</a:t>
            </a:r>
          </a:p>
        </p:txBody>
      </p:sp>
    </p:spTree>
    <p:extLst>
      <p:ext uri="{BB962C8B-B14F-4D97-AF65-F5344CB8AC3E}">
        <p14:creationId xmlns:p14="http://schemas.microsoft.com/office/powerpoint/2010/main" val="2806281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609600" y="155448"/>
            <a:ext cx="9955325" cy="1252728"/>
          </a:xfrm>
        </p:spPr>
        <p:txBody>
          <a:bodyPr>
            <a:normAutofit/>
          </a:bodyPr>
          <a:lstStyle/>
          <a:p>
            <a:r>
              <a:rPr lang="en-US" dirty="0">
                <a:solidFill>
                  <a:schemeClr val="tx2">
                    <a:lumMod val="75000"/>
                  </a:schemeClr>
                </a:solidFill>
                <a:latin typeface="Calibri Light" panose="020F0302020204030204" pitchFamily="34" charset="0"/>
                <a:cs typeface="Calibri Light" panose="020F0302020204030204" pitchFamily="34" charset="0"/>
                <a:sym typeface="Helvetica Neue" charset="0"/>
              </a:rPr>
              <a:t>Wound Packing</a:t>
            </a:r>
            <a:endParaRPr lang="en-US" dirty="0">
              <a:solidFill>
                <a:schemeClr val="tx2">
                  <a:lumMod val="75000"/>
                </a:schemeClr>
              </a:solidFill>
              <a:latin typeface="Calibri Light" panose="020F0302020204030204" pitchFamily="34" charset="0"/>
              <a:cs typeface="Calibri Light" panose="020F0302020204030204" pitchFamily="34" charset="0"/>
            </a:endParaRPr>
          </a:p>
        </p:txBody>
      </p:sp>
      <p:sp>
        <p:nvSpPr>
          <p:cNvPr id="272387" name="Rectangle 3"/>
          <p:cNvSpPr>
            <a:spLocks noGrp="1" noChangeArrowheads="1"/>
          </p:cNvSpPr>
          <p:nvPr>
            <p:ph idx="1"/>
          </p:nvPr>
        </p:nvSpPr>
        <p:spPr>
          <a:xfrm>
            <a:off x="502276" y="1600200"/>
            <a:ext cx="11080124" cy="4876800"/>
          </a:xfrm>
        </p:spPr>
        <p:txBody>
          <a:bodyPr>
            <a:normAutofit lnSpcReduction="10000"/>
          </a:bodyPr>
          <a:lstStyle/>
          <a:p>
            <a:pPr marL="0" indent="0">
              <a:buNone/>
            </a:pPr>
            <a:r>
              <a:rPr lang="en-US" sz="3600" b="1" dirty="0">
                <a:latin typeface="Calibri" panose="020F0502020204030204" pitchFamily="34" charset="0"/>
                <a:cs typeface="Calibri" panose="020F0502020204030204" pitchFamily="34" charset="0"/>
              </a:rPr>
              <a:t>When considering wound packing:</a:t>
            </a:r>
          </a:p>
          <a:p>
            <a:pPr marL="0" indent="0">
              <a:buNone/>
            </a:pPr>
            <a:r>
              <a:rPr lang="en-US" sz="3600" dirty="0">
                <a:latin typeface="Calibri" panose="020F0502020204030204" pitchFamily="34" charset="0"/>
                <a:cs typeface="Calibri" panose="020F0502020204030204" pitchFamily="34" charset="0"/>
              </a:rPr>
              <a:t>Do not pack wounds of the abdomen and chest or open skull fractures</a:t>
            </a:r>
          </a:p>
          <a:p>
            <a:r>
              <a:rPr lang="en-US" sz="3200" dirty="0">
                <a:latin typeface="Calibri" panose="020F0502020204030204" pitchFamily="34" charset="0"/>
                <a:cs typeface="Calibri" panose="020F0502020204030204" pitchFamily="34" charset="0"/>
              </a:rPr>
              <a:t>Only for use on limbs, neck, </a:t>
            </a:r>
            <a:r>
              <a:rPr lang="en-US" sz="3200" dirty="0" smtClean="0">
                <a:latin typeface="Calibri" panose="020F0502020204030204" pitchFamily="34" charset="0"/>
                <a:cs typeface="Calibri" panose="020F0502020204030204" pitchFamily="34" charset="0"/>
              </a:rPr>
              <a:t>shoulders, hips and groin. </a:t>
            </a:r>
            <a:endParaRPr lang="en-US" sz="3200" dirty="0">
              <a:latin typeface="Calibri" panose="020F0502020204030204" pitchFamily="34" charset="0"/>
              <a:cs typeface="Calibri" panose="020F0502020204030204" pitchFamily="34" charset="0"/>
            </a:endParaRPr>
          </a:p>
          <a:p>
            <a:pPr marL="0" indent="0">
              <a:buNone/>
            </a:pPr>
            <a:endParaRPr lang="en-US" sz="15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Use hemostatic products for wound packing if available and in accordance with manufacturers recommendations. </a:t>
            </a:r>
          </a:p>
          <a:p>
            <a:pPr marL="0" indent="0">
              <a:buNone/>
            </a:pPr>
            <a:endParaRPr lang="en-US" sz="15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Pack wound and hold direct pressure according to the manufacturer’s recommendation</a:t>
            </a:r>
            <a:r>
              <a:rPr lang="en-US" sz="3500" dirty="0">
                <a:latin typeface="Calibri" panose="020F0502020204030204" pitchFamily="34" charset="0"/>
                <a:cs typeface="Calibri" panose="020F0502020204030204" pitchFamily="34" charset="0"/>
              </a:rPr>
              <a:t>. </a:t>
            </a:r>
          </a:p>
        </p:txBody>
      </p:sp>
    </p:spTree>
    <p:custDataLst>
      <p:tags r:id="rId1"/>
    </p:custDataLst>
    <p:extLst>
      <p:ext uri="{BB962C8B-B14F-4D97-AF65-F5344CB8AC3E}">
        <p14:creationId xmlns:p14="http://schemas.microsoft.com/office/powerpoint/2010/main" val="17957518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609600" y="155448"/>
            <a:ext cx="9955325" cy="1252728"/>
          </a:xfrm>
        </p:spPr>
        <p:txBody>
          <a:bodyPr>
            <a:normAutofit/>
          </a:bodyPr>
          <a:lstStyle/>
          <a:p>
            <a:r>
              <a:rPr lang="en-US" dirty="0">
                <a:solidFill>
                  <a:schemeClr val="tx2">
                    <a:lumMod val="75000"/>
                  </a:schemeClr>
                </a:solidFill>
                <a:latin typeface="Calibri Light" panose="020F0302020204030204" pitchFamily="34" charset="0"/>
                <a:ea typeface="Helvetica Neue" charset="0"/>
                <a:cs typeface="Calibri Light" panose="020F0302020204030204" pitchFamily="34" charset="0"/>
                <a:sym typeface="Helvetica Neue" charset="0"/>
              </a:rPr>
              <a:t>Hemostatic Agents</a:t>
            </a:r>
            <a:endParaRPr lang="en-US" dirty="0">
              <a:solidFill>
                <a:schemeClr val="tx2">
                  <a:lumMod val="75000"/>
                </a:schemeClr>
              </a:solidFill>
              <a:latin typeface="Calibri Light" panose="020F0302020204030204" pitchFamily="34" charset="0"/>
              <a:cs typeface="Calibri Light" panose="020F0302020204030204" pitchFamily="34" charset="0"/>
            </a:endParaRPr>
          </a:p>
        </p:txBody>
      </p:sp>
      <p:sp>
        <p:nvSpPr>
          <p:cNvPr id="272387" name="Rectangle 3"/>
          <p:cNvSpPr>
            <a:spLocks noGrp="1" noChangeArrowheads="1"/>
          </p:cNvSpPr>
          <p:nvPr>
            <p:ph idx="1"/>
          </p:nvPr>
        </p:nvSpPr>
        <p:spPr/>
        <p:txBody>
          <a:bodyPr/>
          <a:lstStyle/>
          <a:p>
            <a:pPr marL="0" indent="0">
              <a:buNone/>
            </a:pPr>
            <a:r>
              <a:rPr lang="en-US" sz="3600" b="1" dirty="0">
                <a:latin typeface="Calibri" panose="020F0502020204030204" pitchFamily="34" charset="0"/>
                <a:cs typeface="Calibri" panose="020F0502020204030204" pitchFamily="34" charset="0"/>
              </a:rPr>
              <a:t>Chemical impregnated gauze incorporating chemicals designed to promote rapid blood coagulation. </a:t>
            </a:r>
          </a:p>
          <a:p>
            <a:pPr marL="0" indent="0">
              <a:buNone/>
            </a:pPr>
            <a:endParaRPr lang="en-US" sz="3200" dirty="0">
              <a:latin typeface="Calibri" panose="020F0502020204030204" pitchFamily="34" charset="0"/>
              <a:cs typeface="Calibri" panose="020F0502020204030204" pitchFamily="34" charset="0"/>
            </a:endParaRPr>
          </a:p>
          <a:p>
            <a:pPr marL="0" indent="0">
              <a:buNone/>
            </a:pPr>
            <a:r>
              <a:rPr lang="en-US" sz="3200" dirty="0">
                <a:latin typeface="Calibri" panose="020F0502020204030204" pitchFamily="34" charset="0"/>
              </a:rPr>
              <a:t>Hemostatic agents can establish hemostasis by means of different mechanisms:</a:t>
            </a:r>
          </a:p>
          <a:p>
            <a:pPr lvl="1"/>
            <a:r>
              <a:rPr lang="en-US" sz="3200" dirty="0">
                <a:latin typeface="Calibri" panose="020F0502020204030204" pitchFamily="34" charset="0"/>
              </a:rPr>
              <a:t>concentrating coagulation factors</a:t>
            </a:r>
          </a:p>
          <a:p>
            <a:pPr lvl="1"/>
            <a:r>
              <a:rPr lang="en-US" sz="3200" dirty="0">
                <a:latin typeface="Calibri" panose="020F0502020204030204" pitchFamily="34" charset="0"/>
              </a:rPr>
              <a:t>adhesion to the tissues</a:t>
            </a:r>
          </a:p>
          <a:p>
            <a:pPr lvl="1"/>
            <a:r>
              <a:rPr lang="en-US" sz="3200" dirty="0">
                <a:latin typeface="Calibri" panose="020F0502020204030204" pitchFamily="34" charset="0"/>
              </a:rPr>
              <a:t>delivering procoagulant factors to the hemorrhage site.</a:t>
            </a:r>
            <a:r>
              <a:rPr lang="en-US" sz="2800" dirty="0">
                <a:latin typeface="Calibri" panose="020F0502020204030204" pitchFamily="34" charset="0"/>
              </a:rPr>
              <a:t> </a:t>
            </a:r>
            <a:endParaRPr lang="en-US" sz="2800" dirty="0">
              <a:latin typeface="Calibri" panose="020F0502020204030204" pitchFamily="34" charset="0"/>
              <a:cs typeface="Calibri" panose="020F0502020204030204" pitchFamily="34" charset="0"/>
            </a:endParaRPr>
          </a:p>
        </p:txBody>
      </p:sp>
      <p:sp>
        <p:nvSpPr>
          <p:cNvPr id="2" name="Rectangle 1"/>
          <p:cNvSpPr/>
          <p:nvPr/>
        </p:nvSpPr>
        <p:spPr>
          <a:xfrm>
            <a:off x="6716196" y="6107668"/>
            <a:ext cx="4866204" cy="369332"/>
          </a:xfrm>
          <a:prstGeom prst="rect">
            <a:avLst/>
          </a:prstGeom>
        </p:spPr>
        <p:txBody>
          <a:bodyPr wrap="none">
            <a:spAutoFit/>
          </a:bodyPr>
          <a:lstStyle/>
          <a:p>
            <a:r>
              <a:rPr lang="en-US" dirty="0" smtClean="0"/>
              <a:t>(</a:t>
            </a:r>
            <a:r>
              <a:rPr lang="en-US" dirty="0"/>
              <a:t>K</a:t>
            </a:r>
            <a:r>
              <a:rPr lang="en-US" dirty="0" smtClean="0"/>
              <a:t>hoshmohabat</a:t>
            </a:r>
            <a:r>
              <a:rPr lang="en-US" dirty="0"/>
              <a:t>, Paydar, Kazemi, &amp; Dalfardi, 2016)</a:t>
            </a:r>
          </a:p>
        </p:txBody>
      </p:sp>
    </p:spTree>
    <p:custDataLst>
      <p:tags r:id="rId1"/>
    </p:custDataLst>
    <p:extLst>
      <p:ext uri="{BB962C8B-B14F-4D97-AF65-F5344CB8AC3E}">
        <p14:creationId xmlns:p14="http://schemas.microsoft.com/office/powerpoint/2010/main" val="8515523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err="1">
                <a:solidFill>
                  <a:schemeClr val="tx2">
                    <a:lumMod val="75000"/>
                  </a:schemeClr>
                </a:solidFill>
                <a:latin typeface="Calibri Light" panose="020F0302020204030204" pitchFamily="34" charset="0"/>
                <a:cs typeface="Calibri Light" panose="020F0302020204030204" pitchFamily="34" charset="0"/>
              </a:rPr>
              <a:t>Celox</a:t>
            </a:r>
            <a:r>
              <a:rPr lang="en-US" dirty="0">
                <a:solidFill>
                  <a:schemeClr val="tx2">
                    <a:lumMod val="75000"/>
                  </a:schemeClr>
                </a:solidFill>
                <a:latin typeface="Calibri Light" panose="020F0302020204030204" pitchFamily="34" charset="0"/>
                <a:cs typeface="Calibri Light" panose="020F0302020204030204" pitchFamily="34" charset="0"/>
              </a:rPr>
              <a:t> Products</a:t>
            </a:r>
          </a:p>
        </p:txBody>
      </p:sp>
      <p:sp>
        <p:nvSpPr>
          <p:cNvPr id="87043" name="Text Placeholder 13"/>
          <p:cNvSpPr>
            <a:spLocks noGrp="1"/>
          </p:cNvSpPr>
          <p:nvPr>
            <p:ph type="body" sz="half" idx="1"/>
          </p:nvPr>
        </p:nvSpPr>
        <p:spPr>
          <a:xfrm>
            <a:off x="609600" y="1600200"/>
            <a:ext cx="7010400" cy="4876800"/>
          </a:xfrm>
        </p:spPr>
        <p:txBody>
          <a:bodyPr>
            <a:noAutofit/>
          </a:bodyPr>
          <a:lstStyle/>
          <a:p>
            <a:pPr marL="0" indent="0" eaLnBrk="1" hangingPunct="1">
              <a:buNone/>
            </a:pPr>
            <a:r>
              <a:rPr lang="en-US" sz="3200" dirty="0">
                <a:latin typeface="Calibri" panose="020F0502020204030204" pitchFamily="34" charset="0"/>
                <a:cs typeface="Calibri" panose="020F0502020204030204" pitchFamily="34" charset="0"/>
              </a:rPr>
              <a:t>Various forms</a:t>
            </a:r>
          </a:p>
          <a:p>
            <a:pPr lvl="1"/>
            <a:endParaRPr lang="en-US" sz="3200" dirty="0">
              <a:latin typeface="Calibri" panose="020F0502020204030204" pitchFamily="34" charset="0"/>
              <a:cs typeface="Calibri" panose="020F0502020204030204" pitchFamily="34" charset="0"/>
            </a:endParaRPr>
          </a:p>
          <a:p>
            <a:pPr lvl="1"/>
            <a:r>
              <a:rPr lang="en-US" sz="3200" dirty="0" err="1">
                <a:latin typeface="Calibri" panose="020F0502020204030204" pitchFamily="34" charset="0"/>
                <a:cs typeface="Calibri" panose="020F0502020204030204" pitchFamily="34" charset="0"/>
              </a:rPr>
              <a:t>Celox</a:t>
            </a:r>
            <a:r>
              <a:rPr lang="en-US" sz="3200" dirty="0">
                <a:latin typeface="Calibri" panose="020F0502020204030204" pitchFamily="34" charset="0"/>
                <a:cs typeface="Calibri" panose="020F0502020204030204" pitchFamily="34" charset="0"/>
              </a:rPr>
              <a:t> Rapid (30-45 sec)</a:t>
            </a:r>
          </a:p>
          <a:p>
            <a:pPr lvl="1"/>
            <a:r>
              <a:rPr lang="en-US" sz="3200" dirty="0" err="1">
                <a:solidFill>
                  <a:srgbClr val="000000"/>
                </a:solidFill>
                <a:latin typeface="Calibri" panose="020F0502020204030204" pitchFamily="34" charset="0"/>
                <a:cs typeface="Calibri" panose="020F0502020204030204" pitchFamily="34" charset="0"/>
              </a:rPr>
              <a:t>Celox</a:t>
            </a:r>
            <a:r>
              <a:rPr lang="en-US" sz="3200" dirty="0">
                <a:latin typeface="Calibri" panose="020F0502020204030204" pitchFamily="34" charset="0"/>
                <a:cs typeface="Calibri" panose="020F0502020204030204" pitchFamily="34" charset="0"/>
              </a:rPr>
              <a:t> Trauma Gauze</a:t>
            </a:r>
          </a:p>
          <a:p>
            <a:pPr lvl="1"/>
            <a:r>
              <a:rPr lang="en-US" sz="3200" dirty="0" err="1">
                <a:latin typeface="Calibri" panose="020F0502020204030204" pitchFamily="34" charset="0"/>
                <a:cs typeface="Calibri" panose="020F0502020204030204" pitchFamily="34" charset="0"/>
              </a:rPr>
              <a:t>Celox</a:t>
            </a:r>
            <a:r>
              <a:rPr lang="en-US" sz="3200" dirty="0">
                <a:latin typeface="Calibri" panose="020F0502020204030204" pitchFamily="34" charset="0"/>
                <a:cs typeface="Calibri" panose="020F0502020204030204" pitchFamily="34" charset="0"/>
              </a:rPr>
              <a:t> powder</a:t>
            </a:r>
          </a:p>
          <a:p>
            <a:pPr lvl="1"/>
            <a:endParaRPr lang="en-US" sz="1200" dirty="0">
              <a:latin typeface="Calibri" panose="020F0502020204030204" pitchFamily="34" charset="0"/>
              <a:cs typeface="Calibri" panose="020F0502020204030204" pitchFamily="34" charset="0"/>
            </a:endParaRPr>
          </a:p>
        </p:txBody>
      </p:sp>
      <p:pic>
        <p:nvPicPr>
          <p:cNvPr id="87045" name="Picture 12"/>
          <p:cNvPicPr>
            <a:picLocks noGrp="1" noChangeAspect="1"/>
          </p:cNvPicPr>
          <p:nvPr>
            <p:ph sz="quarter" idx="2"/>
          </p:nvPr>
        </p:nvPicPr>
        <p:blipFill>
          <a:blip r:embed="rId3" cstate="email"/>
          <a:srcRect/>
          <a:stretch>
            <a:fillRect/>
          </a:stretch>
        </p:blipFill>
        <p:spPr>
          <a:xfrm>
            <a:off x="9036983" y="1721427"/>
            <a:ext cx="3085744" cy="1866902"/>
          </a:xfrm>
          <a:noFill/>
        </p:spPr>
      </p:pic>
      <p:pic>
        <p:nvPicPr>
          <p:cNvPr id="3" name="Picture 2"/>
          <p:cNvPicPr>
            <a:picLocks noChangeAspect="1"/>
          </p:cNvPicPr>
          <p:nvPr/>
        </p:nvPicPr>
        <p:blipFill>
          <a:blip r:embed="rId4"/>
          <a:stretch>
            <a:fillRect/>
          </a:stretch>
        </p:blipFill>
        <p:spPr>
          <a:xfrm>
            <a:off x="7924800" y="3886200"/>
            <a:ext cx="3662837" cy="1981200"/>
          </a:xfrm>
          <a:prstGeom prst="rect">
            <a:avLst/>
          </a:prstGeom>
        </p:spPr>
      </p:pic>
      <p:pic>
        <p:nvPicPr>
          <p:cNvPr id="4098"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99201" y="1683328"/>
            <a:ext cx="229870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9439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US">
                <a:latin typeface="Calibri Light" charset="0"/>
              </a:rPr>
              <a:t>Program Goals</a:t>
            </a:r>
          </a:p>
        </p:txBody>
      </p:sp>
      <p:sp>
        <p:nvSpPr>
          <p:cNvPr id="16386" name="Content Placeholder 2"/>
          <p:cNvSpPr>
            <a:spLocks noGrp="1"/>
          </p:cNvSpPr>
          <p:nvPr>
            <p:ph idx="1"/>
          </p:nvPr>
        </p:nvSpPr>
        <p:spPr/>
        <p:txBody>
          <a:bodyPr>
            <a:normAutofit/>
          </a:bodyPr>
          <a:lstStyle/>
          <a:p>
            <a:pPr marL="0" indent="0" eaLnBrk="1" hangingPunct="1">
              <a:buNone/>
            </a:pPr>
            <a:r>
              <a:rPr lang="en-US" sz="4400" dirty="0">
                <a:latin typeface="Calibri" charset="0"/>
              </a:rPr>
              <a:t>Provide participants with current information regarding bleeding control </a:t>
            </a:r>
          </a:p>
          <a:p>
            <a:pPr lvl="1">
              <a:lnSpc>
                <a:spcPct val="150000"/>
              </a:lnSpc>
            </a:pPr>
            <a:r>
              <a:rPr lang="en-US" sz="3600" dirty="0" smtClean="0">
                <a:latin typeface="Calibri" charset="0"/>
              </a:rPr>
              <a:t>Application </a:t>
            </a:r>
            <a:r>
              <a:rPr lang="en-US" sz="3600" dirty="0">
                <a:latin typeface="Calibri" charset="0"/>
              </a:rPr>
              <a:t>of pressure dressings </a:t>
            </a:r>
          </a:p>
          <a:p>
            <a:pPr lvl="1">
              <a:lnSpc>
                <a:spcPct val="150000"/>
              </a:lnSpc>
            </a:pPr>
            <a:r>
              <a:rPr lang="en-US" sz="3600" dirty="0">
                <a:latin typeface="Calibri" charset="0"/>
              </a:rPr>
              <a:t>Wound packing </a:t>
            </a:r>
            <a:r>
              <a:rPr lang="en-US" sz="3600" dirty="0" smtClean="0">
                <a:latin typeface="Calibri" charset="0"/>
              </a:rPr>
              <a:t>techniques</a:t>
            </a:r>
          </a:p>
          <a:p>
            <a:pPr lvl="1">
              <a:lnSpc>
                <a:spcPct val="150000"/>
              </a:lnSpc>
            </a:pPr>
            <a:r>
              <a:rPr lang="en-US" sz="3600" dirty="0">
                <a:latin typeface="Calibri" charset="0"/>
              </a:rPr>
              <a:t>Use of tourniquets</a:t>
            </a:r>
          </a:p>
          <a:p>
            <a:pPr lvl="1">
              <a:lnSpc>
                <a:spcPct val="150000"/>
              </a:lnSpc>
            </a:pPr>
            <a:endParaRPr lang="en-US" sz="3600" dirty="0">
              <a:latin typeface="Calibri"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Calibri Light" panose="020F0302020204030204" pitchFamily="34" charset="0"/>
                <a:ea typeface="ＭＳ Ｐゴシック" pitchFamily="26" charset="-128"/>
                <a:cs typeface="Calibri Light" panose="020F0302020204030204" pitchFamily="34" charset="0"/>
              </a:rPr>
              <a:t>QuikClot</a:t>
            </a:r>
            <a:r>
              <a:rPr lang="en-US" dirty="0">
                <a:latin typeface="Calibri Light" panose="020F0302020204030204" pitchFamily="34" charset="0"/>
                <a:ea typeface="ＭＳ Ｐゴシック" pitchFamily="26" charset="-128"/>
                <a:cs typeface="Calibri Light" panose="020F0302020204030204" pitchFamily="34" charset="0"/>
              </a:rPr>
              <a:t> Gauze</a:t>
            </a:r>
          </a:p>
        </p:txBody>
      </p:sp>
      <p:sp>
        <p:nvSpPr>
          <p:cNvPr id="3" name="Text Placeholder 2"/>
          <p:cNvSpPr>
            <a:spLocks noGrp="1"/>
          </p:cNvSpPr>
          <p:nvPr>
            <p:ph idx="1"/>
          </p:nvPr>
        </p:nvSpPr>
        <p:spPr>
          <a:xfrm>
            <a:off x="609600" y="1600201"/>
            <a:ext cx="6096000" cy="4525963"/>
          </a:xfrm>
        </p:spPr>
        <p:txBody>
          <a:bodyPr>
            <a:noAutofit/>
          </a:bodyPr>
          <a:lstStyle/>
          <a:p>
            <a:pPr marL="0" indent="0">
              <a:buNone/>
            </a:pPr>
            <a:r>
              <a:rPr lang="en-US" sz="3200" dirty="0">
                <a:latin typeface="Calibri" panose="020F0502020204030204" pitchFamily="34" charset="0"/>
                <a:ea typeface="ＭＳ Ｐゴシック" pitchFamily="26" charset="-128"/>
                <a:cs typeface="Calibri" panose="020F0502020204030204" pitchFamily="34" charset="0"/>
              </a:rPr>
              <a:t>Standard surgical gauze impregnated with Kaolin</a:t>
            </a:r>
          </a:p>
          <a:p>
            <a:pPr lvl="1"/>
            <a:r>
              <a:rPr lang="en-US" sz="3200" dirty="0">
                <a:latin typeface="Calibri" panose="020F0502020204030204" pitchFamily="34" charset="0"/>
                <a:cs typeface="Calibri" panose="020F0502020204030204" pitchFamily="34" charset="0"/>
              </a:rPr>
              <a:t>Promotes coagulation through coagulation cascade</a:t>
            </a:r>
          </a:p>
          <a:p>
            <a:pPr marL="274320" lvl="1" indent="0">
              <a:buNone/>
            </a:pPr>
            <a:endParaRPr lang="en-US" sz="1200" dirty="0">
              <a:latin typeface="Calibri" panose="020F0502020204030204" pitchFamily="34" charset="0"/>
              <a:ea typeface="ＭＳ Ｐゴシック" pitchFamily="26" charset="-128"/>
              <a:cs typeface="Calibri" panose="020F0502020204030204" pitchFamily="34" charset="0"/>
            </a:endParaRPr>
          </a:p>
          <a:p>
            <a:pPr marL="0" indent="0">
              <a:buNone/>
            </a:pPr>
            <a:endParaRPr lang="en-US" sz="1200" dirty="0">
              <a:latin typeface="Calibri" panose="020F0502020204030204" pitchFamily="34" charset="0"/>
              <a:ea typeface="ＭＳ Ｐゴシック" pitchFamily="26" charset="-128"/>
              <a:cs typeface="Calibri" panose="020F0502020204030204"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045" y="1447800"/>
            <a:ext cx="2438400" cy="2406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5601" y="4191000"/>
            <a:ext cx="23749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Image result for QuikClot"/>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18381" y="4495800"/>
            <a:ext cx="28448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8800" y="1600200"/>
            <a:ext cx="2340264" cy="1755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21641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Calibri Light" panose="020F0302020204030204" pitchFamily="34" charset="0"/>
                <a:cs typeface="Calibri Light" panose="020F0302020204030204" pitchFamily="34" charset="0"/>
              </a:rPr>
              <a:t>Chitogauze</a:t>
            </a:r>
            <a:endParaRPr lang="en-US" dirty="0">
              <a:latin typeface="Calibri Light" panose="020F0302020204030204" pitchFamily="34" charset="0"/>
              <a:cs typeface="Calibri Light" panose="020F0302020204030204" pitchFamily="34" charset="0"/>
            </a:endParaRPr>
          </a:p>
        </p:txBody>
      </p:sp>
      <p:pic>
        <p:nvPicPr>
          <p:cNvPr id="4" name="Content Placeholder 3"/>
          <p:cNvPicPr>
            <a:picLocks noGrp="1" noChangeAspect="1"/>
          </p:cNvPicPr>
          <p:nvPr>
            <p:ph sz="half" idx="1"/>
          </p:nvPr>
        </p:nvPicPr>
        <p:blipFill>
          <a:blip r:embed="rId3"/>
          <a:srcRect l="11792" r="11792"/>
          <a:stretch>
            <a:fillRect/>
          </a:stretch>
        </p:blipFill>
        <p:spPr>
          <a:xfrm>
            <a:off x="609601" y="1600201"/>
            <a:ext cx="3989020" cy="3352800"/>
          </a:xfrm>
        </p:spPr>
      </p:pic>
      <p:sp>
        <p:nvSpPr>
          <p:cNvPr id="3" name="TextBox 2"/>
          <p:cNvSpPr txBox="1"/>
          <p:nvPr/>
        </p:nvSpPr>
        <p:spPr>
          <a:xfrm>
            <a:off x="5640947" y="1852088"/>
            <a:ext cx="6001554" cy="584775"/>
          </a:xfrm>
          <a:prstGeom prst="rect">
            <a:avLst/>
          </a:prstGeom>
          <a:noFill/>
        </p:spPr>
        <p:txBody>
          <a:bodyPr wrap="square" rtlCol="0">
            <a:spAutoFit/>
          </a:bodyPr>
          <a:lstStyle/>
          <a:p>
            <a:r>
              <a:rPr lang="en-US" sz="3200" dirty="0"/>
              <a:t>Chitosan based impregnated gauze</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4512" y="3429000"/>
            <a:ext cx="4064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0913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Wound Packing Procedure</a:t>
            </a:r>
          </a:p>
        </p:txBody>
      </p:sp>
      <p:sp>
        <p:nvSpPr>
          <p:cNvPr id="3" name="Content Placeholder 2"/>
          <p:cNvSpPr>
            <a:spLocks noGrp="1"/>
          </p:cNvSpPr>
          <p:nvPr>
            <p:ph idx="1"/>
          </p:nvPr>
        </p:nvSpPr>
        <p:spPr>
          <a:xfrm>
            <a:off x="304800" y="1600200"/>
            <a:ext cx="6375400" cy="4709160"/>
          </a:xfrm>
        </p:spPr>
        <p:txBody>
          <a:bodyPr>
            <a:noAutofit/>
          </a:bodyPr>
          <a:lstStyle/>
          <a:p>
            <a:pPr marL="0" indent="0">
              <a:buNone/>
            </a:pPr>
            <a:r>
              <a:rPr lang="en-US" sz="3000" b="1" dirty="0">
                <a:latin typeface="Calibri" panose="020F0502020204030204" pitchFamily="34" charset="0"/>
                <a:cs typeface="Calibri" panose="020F0502020204030204" pitchFamily="34" charset="0"/>
              </a:rPr>
              <a:t>Expose Wound and Identify Bleeding</a:t>
            </a:r>
          </a:p>
          <a:p>
            <a:pPr lvl="1"/>
            <a:r>
              <a:rPr lang="en-US" sz="3200" dirty="0">
                <a:latin typeface="Calibri" panose="020F0502020204030204" pitchFamily="34" charset="0"/>
                <a:cs typeface="Calibri" panose="020F0502020204030204" pitchFamily="34" charset="0"/>
              </a:rPr>
              <a:t>Open Clothing around the </a:t>
            </a:r>
            <a:r>
              <a:rPr lang="en-US" sz="3200" dirty="0" smtClean="0">
                <a:latin typeface="Calibri" panose="020F0502020204030204" pitchFamily="34" charset="0"/>
                <a:cs typeface="Calibri" panose="020F0502020204030204" pitchFamily="34" charset="0"/>
              </a:rPr>
              <a:t>wound.</a:t>
            </a:r>
          </a:p>
          <a:p>
            <a:pPr lvl="1"/>
            <a:r>
              <a:rPr lang="en-US" sz="3200" dirty="0" smtClean="0">
                <a:latin typeface="Calibri" panose="020F0502020204030204" pitchFamily="34" charset="0"/>
                <a:cs typeface="Calibri" panose="020F0502020204030204" pitchFamily="34" charset="0"/>
              </a:rPr>
              <a:t>Remove excess </a:t>
            </a:r>
            <a:r>
              <a:rPr lang="en-US" sz="3200" dirty="0">
                <a:latin typeface="Calibri" panose="020F0502020204030204" pitchFamily="34" charset="0"/>
                <a:cs typeface="Calibri" panose="020F0502020204030204" pitchFamily="34" charset="0"/>
              </a:rPr>
              <a:t>pooled blood from the wound while preserving any clots already formed in the wound.</a:t>
            </a:r>
          </a:p>
          <a:p>
            <a:pPr lvl="1"/>
            <a:r>
              <a:rPr lang="en-US" sz="3200" dirty="0">
                <a:latin typeface="Calibri" panose="020F0502020204030204" pitchFamily="34" charset="0"/>
                <a:cs typeface="Calibri" panose="020F0502020204030204" pitchFamily="34" charset="0"/>
              </a:rPr>
              <a:t>Locate the source of the most active bleeding.</a:t>
            </a:r>
          </a:p>
        </p:txBody>
      </p:sp>
      <p:pic>
        <p:nvPicPr>
          <p:cNvPr id="7" name="Picture 6" descr="A picture containing person, indoor, sitting, cloth&#10;&#10;Description generated with very high confidence">
            <a:extLst>
              <a:ext uri="{FF2B5EF4-FFF2-40B4-BE49-F238E27FC236}">
                <a16:creationId xmlns:a16="http://schemas.microsoft.com/office/drawing/2014/main" xmlns="" id="{A8B96FDC-61E7-4BED-9996-2D0C679E1B31}"/>
              </a:ext>
            </a:extLst>
          </p:cNvPr>
          <p:cNvPicPr>
            <a:picLocks noChangeAspect="1"/>
          </p:cNvPicPr>
          <p:nvPr/>
        </p:nvPicPr>
        <p:blipFill>
          <a:blip r:embed="rId3"/>
          <a:stretch>
            <a:fillRect/>
          </a:stretch>
        </p:blipFill>
        <p:spPr>
          <a:xfrm>
            <a:off x="6867626" y="416645"/>
            <a:ext cx="4634041" cy="3088679"/>
          </a:xfrm>
          <a:prstGeom prst="rect">
            <a:avLst/>
          </a:prstGeom>
        </p:spPr>
      </p:pic>
      <p:pic>
        <p:nvPicPr>
          <p:cNvPr id="9" name="Picture 8" descr="A close up of a hand&#10;&#10;Description generated with high confidence">
            <a:extLst>
              <a:ext uri="{FF2B5EF4-FFF2-40B4-BE49-F238E27FC236}">
                <a16:creationId xmlns:a16="http://schemas.microsoft.com/office/drawing/2014/main" xmlns="" id="{2DD612EE-CB0D-4634-ADDA-A4C2B099E0E3}"/>
              </a:ext>
            </a:extLst>
          </p:cNvPr>
          <p:cNvPicPr>
            <a:picLocks noChangeAspect="1"/>
          </p:cNvPicPr>
          <p:nvPr/>
        </p:nvPicPr>
        <p:blipFill>
          <a:blip r:embed="rId4"/>
          <a:stretch>
            <a:fillRect/>
          </a:stretch>
        </p:blipFill>
        <p:spPr>
          <a:xfrm>
            <a:off x="6868159" y="3702986"/>
            <a:ext cx="4633507" cy="3088678"/>
          </a:xfrm>
          <a:prstGeom prst="rect">
            <a:avLst/>
          </a:prstGeom>
        </p:spPr>
      </p:pic>
      <p:sp>
        <p:nvSpPr>
          <p:cNvPr id="4" name="TextBox 3"/>
          <p:cNvSpPr txBox="1"/>
          <p:nvPr/>
        </p:nvSpPr>
        <p:spPr>
          <a:xfrm>
            <a:off x="5346701" y="6409632"/>
            <a:ext cx="1521458" cy="307777"/>
          </a:xfrm>
          <a:prstGeom prst="rect">
            <a:avLst/>
          </a:prstGeom>
          <a:noFill/>
        </p:spPr>
        <p:txBody>
          <a:bodyPr wrap="square" rtlCol="0">
            <a:spAutoFit/>
          </a:bodyPr>
          <a:lstStyle/>
          <a:p>
            <a:r>
              <a:rPr lang="en-US" sz="1400" dirty="0" smtClean="0"/>
              <a:t>Photo: J. Beaulieu</a:t>
            </a:r>
            <a:endParaRPr lang="en-US" sz="1400" dirty="0"/>
          </a:p>
        </p:txBody>
      </p:sp>
    </p:spTree>
    <p:extLst>
      <p:ext uri="{BB962C8B-B14F-4D97-AF65-F5344CB8AC3E}">
        <p14:creationId xmlns:p14="http://schemas.microsoft.com/office/powerpoint/2010/main" val="10760121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Wound Packing Procedure</a:t>
            </a:r>
          </a:p>
        </p:txBody>
      </p:sp>
      <p:sp>
        <p:nvSpPr>
          <p:cNvPr id="3" name="Content Placeholder 2"/>
          <p:cNvSpPr>
            <a:spLocks noGrp="1"/>
          </p:cNvSpPr>
          <p:nvPr>
            <p:ph idx="1"/>
          </p:nvPr>
        </p:nvSpPr>
        <p:spPr>
          <a:xfrm>
            <a:off x="283334" y="1583214"/>
            <a:ext cx="5812666" cy="4248626"/>
          </a:xfrm>
        </p:spPr>
        <p:txBody>
          <a:bodyPr>
            <a:normAutofit/>
          </a:bodyPr>
          <a:lstStyle/>
          <a:p>
            <a:pPr marL="0" indent="0">
              <a:buNone/>
            </a:pPr>
            <a:r>
              <a:rPr lang="en-US" sz="3000" b="1" dirty="0">
                <a:latin typeface="Calibri" panose="020F0502020204030204" pitchFamily="34" charset="0"/>
                <a:cs typeface="Calibri" panose="020F0502020204030204" pitchFamily="34" charset="0"/>
              </a:rPr>
              <a:t>Pack Wound Completely</a:t>
            </a:r>
          </a:p>
          <a:p>
            <a:pPr lvl="1"/>
            <a:r>
              <a:rPr lang="en-US" sz="3200" dirty="0">
                <a:latin typeface="Calibri" panose="020F0502020204030204" pitchFamily="34" charset="0"/>
                <a:cs typeface="Calibri" panose="020F0502020204030204" pitchFamily="34" charset="0"/>
              </a:rPr>
              <a:t>Pack gauze tightly into wound and directly onto the source of bleeding.</a:t>
            </a:r>
          </a:p>
          <a:p>
            <a:pPr lvl="1"/>
            <a:r>
              <a:rPr lang="en-US" sz="3200" dirty="0">
                <a:latin typeface="Calibri" panose="020F0502020204030204" pitchFamily="34" charset="0"/>
                <a:cs typeface="Calibri" panose="020F0502020204030204" pitchFamily="34" charset="0"/>
              </a:rPr>
              <a:t>More than one gauze may be required</a:t>
            </a:r>
            <a:r>
              <a:rPr lang="en-US" sz="3200" dirty="0"/>
              <a:t>.</a:t>
            </a:r>
          </a:p>
        </p:txBody>
      </p:sp>
      <p:pic>
        <p:nvPicPr>
          <p:cNvPr id="6" name="Picture 5" descr="A picture containing person, indoor, ground&#10;&#10;Description generated with very high confidence">
            <a:extLst>
              <a:ext uri="{FF2B5EF4-FFF2-40B4-BE49-F238E27FC236}">
                <a16:creationId xmlns:a16="http://schemas.microsoft.com/office/drawing/2014/main" xmlns="" id="{AC21EBD7-709C-400D-8BB2-F997AB42BD01}"/>
              </a:ext>
            </a:extLst>
          </p:cNvPr>
          <p:cNvPicPr>
            <a:picLocks noChangeAspect="1"/>
          </p:cNvPicPr>
          <p:nvPr/>
        </p:nvPicPr>
        <p:blipFill>
          <a:blip r:embed="rId3"/>
          <a:stretch>
            <a:fillRect/>
          </a:stretch>
        </p:blipFill>
        <p:spPr>
          <a:xfrm>
            <a:off x="6096000" y="1798320"/>
            <a:ext cx="5939667" cy="4033520"/>
          </a:xfrm>
          <a:prstGeom prst="rect">
            <a:avLst/>
          </a:prstGeom>
        </p:spPr>
      </p:pic>
      <p:sp>
        <p:nvSpPr>
          <p:cNvPr id="5" name="TextBox 4"/>
          <p:cNvSpPr txBox="1"/>
          <p:nvPr/>
        </p:nvSpPr>
        <p:spPr>
          <a:xfrm>
            <a:off x="10375901" y="5965132"/>
            <a:ext cx="1532766" cy="307777"/>
          </a:xfrm>
          <a:prstGeom prst="rect">
            <a:avLst/>
          </a:prstGeom>
          <a:noFill/>
        </p:spPr>
        <p:txBody>
          <a:bodyPr wrap="square" rtlCol="0">
            <a:spAutoFit/>
          </a:bodyPr>
          <a:lstStyle/>
          <a:p>
            <a:r>
              <a:rPr lang="en-US" sz="1400" dirty="0" smtClean="0"/>
              <a:t>Photo: J. Beaulieu</a:t>
            </a:r>
            <a:endParaRPr lang="en-US" sz="1400" dirty="0"/>
          </a:p>
        </p:txBody>
      </p:sp>
    </p:spTree>
    <p:extLst>
      <p:ext uri="{BB962C8B-B14F-4D97-AF65-F5344CB8AC3E}">
        <p14:creationId xmlns:p14="http://schemas.microsoft.com/office/powerpoint/2010/main" val="30261900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Wound Packing Procedure</a:t>
            </a:r>
          </a:p>
        </p:txBody>
      </p:sp>
      <p:sp>
        <p:nvSpPr>
          <p:cNvPr id="3" name="Content Placeholder 2"/>
          <p:cNvSpPr>
            <a:spLocks noGrp="1"/>
          </p:cNvSpPr>
          <p:nvPr>
            <p:ph idx="1"/>
          </p:nvPr>
        </p:nvSpPr>
        <p:spPr>
          <a:xfrm>
            <a:off x="-29027" y="1583214"/>
            <a:ext cx="5952307" cy="5071586"/>
          </a:xfrm>
        </p:spPr>
        <p:txBody>
          <a:bodyPr>
            <a:normAutofit lnSpcReduction="10000"/>
          </a:bodyPr>
          <a:lstStyle/>
          <a:p>
            <a:pPr marL="0" indent="0">
              <a:buNone/>
            </a:pPr>
            <a:r>
              <a:rPr lang="en-US" sz="3000" b="1" dirty="0">
                <a:latin typeface="Calibri" panose="020F0502020204030204" pitchFamily="34" charset="0"/>
                <a:cs typeface="Calibri" panose="020F0502020204030204" pitchFamily="34" charset="0"/>
              </a:rPr>
              <a:t>Pack Wound Completely</a:t>
            </a:r>
          </a:p>
          <a:p>
            <a:pPr lvl="1"/>
            <a:r>
              <a:rPr lang="en-US" sz="3000" dirty="0">
                <a:latin typeface="Calibri" panose="020F0502020204030204" pitchFamily="34" charset="0"/>
                <a:cs typeface="Calibri" panose="020F0502020204030204" pitchFamily="34" charset="0"/>
              </a:rPr>
              <a:t>Use </a:t>
            </a:r>
            <a:r>
              <a:rPr lang="en-US" sz="3000" dirty="0" smtClean="0">
                <a:latin typeface="Calibri" panose="020F0502020204030204" pitchFamily="34" charset="0"/>
                <a:cs typeface="Calibri" panose="020F0502020204030204" pitchFamily="34" charset="0"/>
              </a:rPr>
              <a:t>one gloved hand </a:t>
            </a:r>
            <a:r>
              <a:rPr lang="en-US" sz="3000" dirty="0">
                <a:latin typeface="Calibri" panose="020F0502020204030204" pitchFamily="34" charset="0"/>
                <a:cs typeface="Calibri" panose="020F0502020204030204" pitchFamily="34" charset="0"/>
              </a:rPr>
              <a:t>to feed gauze and the other to maintain pressure and hold gauze in place</a:t>
            </a:r>
          </a:p>
          <a:p>
            <a:pPr lvl="1"/>
            <a:r>
              <a:rPr lang="en-US" sz="3000" dirty="0" smtClean="0">
                <a:latin typeface="Calibri" panose="020F0502020204030204" pitchFamily="34" charset="0"/>
                <a:cs typeface="Calibri" panose="020F0502020204030204" pitchFamily="34" charset="0"/>
              </a:rPr>
              <a:t>Use gloved </a:t>
            </a:r>
            <a:r>
              <a:rPr lang="en-US" sz="3000" dirty="0">
                <a:latin typeface="Calibri" panose="020F0502020204030204" pitchFamily="34" charset="0"/>
                <a:cs typeface="Calibri" panose="020F0502020204030204" pitchFamily="34" charset="0"/>
              </a:rPr>
              <a:t>fingers to maintain pressure and hold gauze. Proper technique will allow for continuous pressure</a:t>
            </a:r>
            <a:r>
              <a:rPr lang="en-US" sz="3000" dirty="0" smtClean="0">
                <a:latin typeface="Calibri" panose="020F0502020204030204" pitchFamily="34" charset="0"/>
                <a:cs typeface="Calibri" panose="020F0502020204030204" pitchFamily="34" charset="0"/>
              </a:rPr>
              <a:t>.</a:t>
            </a:r>
          </a:p>
          <a:p>
            <a:pPr lvl="1"/>
            <a:r>
              <a:rPr lang="en-US" sz="3000" dirty="0" smtClean="0">
                <a:latin typeface="Calibri" panose="020F0502020204030204" pitchFamily="34" charset="0"/>
                <a:cs typeface="Calibri" panose="020F0502020204030204" pitchFamily="34" charset="0"/>
              </a:rPr>
              <a:t>Be </a:t>
            </a:r>
            <a:r>
              <a:rPr lang="en-US" sz="3000" dirty="0">
                <a:latin typeface="Calibri" panose="020F0502020204030204" pitchFamily="34" charset="0"/>
              </a:rPr>
              <a:t>cautious of sharp fracture edges and foreign bodies when packing wounds!</a:t>
            </a:r>
            <a:endParaRPr lang="en-US" sz="3000" dirty="0">
              <a:latin typeface="Calibri" panose="020F0502020204030204" pitchFamily="34" charset="0"/>
              <a:cs typeface="Calibri" panose="020F0502020204030204" pitchFamily="34" charset="0"/>
            </a:endParaRPr>
          </a:p>
        </p:txBody>
      </p:sp>
      <p:pic>
        <p:nvPicPr>
          <p:cNvPr id="6" name="Picture 5" descr="A picture containing person, sitting, indoor, ground&#10;&#10;Description generated with high confidence">
            <a:extLst>
              <a:ext uri="{FF2B5EF4-FFF2-40B4-BE49-F238E27FC236}">
                <a16:creationId xmlns:a16="http://schemas.microsoft.com/office/drawing/2014/main" xmlns="" id="{9FC31D8E-58CC-4B3C-A5DF-983F5ADAB08F}"/>
              </a:ext>
            </a:extLst>
          </p:cNvPr>
          <p:cNvPicPr>
            <a:picLocks noChangeAspect="1"/>
          </p:cNvPicPr>
          <p:nvPr/>
        </p:nvPicPr>
        <p:blipFill>
          <a:blip r:embed="rId3"/>
          <a:stretch>
            <a:fillRect/>
          </a:stretch>
        </p:blipFill>
        <p:spPr>
          <a:xfrm>
            <a:off x="5840517" y="1786414"/>
            <a:ext cx="6129869" cy="4086066"/>
          </a:xfrm>
          <a:prstGeom prst="rect">
            <a:avLst/>
          </a:prstGeom>
        </p:spPr>
      </p:pic>
      <p:sp>
        <p:nvSpPr>
          <p:cNvPr id="5" name="TextBox 4"/>
          <p:cNvSpPr txBox="1"/>
          <p:nvPr/>
        </p:nvSpPr>
        <p:spPr>
          <a:xfrm>
            <a:off x="10312400" y="5906712"/>
            <a:ext cx="1657986" cy="307777"/>
          </a:xfrm>
          <a:prstGeom prst="rect">
            <a:avLst/>
          </a:prstGeom>
          <a:noFill/>
        </p:spPr>
        <p:txBody>
          <a:bodyPr wrap="square" rtlCol="0">
            <a:spAutoFit/>
          </a:bodyPr>
          <a:lstStyle/>
          <a:p>
            <a:r>
              <a:rPr lang="en-US" sz="1400" dirty="0" smtClean="0"/>
              <a:t>Photo: J. Beaulieu</a:t>
            </a:r>
            <a:endParaRPr lang="en-US" sz="1400" dirty="0"/>
          </a:p>
        </p:txBody>
      </p:sp>
    </p:spTree>
    <p:extLst>
      <p:ext uri="{BB962C8B-B14F-4D97-AF65-F5344CB8AC3E}">
        <p14:creationId xmlns:p14="http://schemas.microsoft.com/office/powerpoint/2010/main" val="12224890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Wound Packing Procedure</a:t>
            </a:r>
          </a:p>
        </p:txBody>
      </p:sp>
      <p:sp>
        <p:nvSpPr>
          <p:cNvPr id="3" name="Content Placeholder 2"/>
          <p:cNvSpPr>
            <a:spLocks noGrp="1"/>
          </p:cNvSpPr>
          <p:nvPr>
            <p:ph idx="1"/>
          </p:nvPr>
        </p:nvSpPr>
        <p:spPr>
          <a:xfrm>
            <a:off x="100149" y="3124631"/>
            <a:ext cx="4944972" cy="1551872"/>
          </a:xfrm>
        </p:spPr>
        <p:txBody>
          <a:bodyPr>
            <a:noAutofit/>
          </a:bodyPr>
          <a:lstStyle/>
          <a:p>
            <a:pPr marL="0" indent="0" algn="ctr">
              <a:buNone/>
            </a:pPr>
            <a:r>
              <a:rPr lang="en-US" sz="4000" b="1" dirty="0"/>
              <a:t>Pack Wound Completely</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45121" y="1524000"/>
            <a:ext cx="6110559" cy="4750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045121" y="6292374"/>
            <a:ext cx="6609806" cy="369332"/>
          </a:xfrm>
          <a:prstGeom prst="rect">
            <a:avLst/>
          </a:prstGeom>
        </p:spPr>
        <p:txBody>
          <a:bodyPr wrap="square">
            <a:spAutoFit/>
          </a:bodyPr>
          <a:lstStyle/>
          <a:p>
            <a:r>
              <a:rPr lang="en-US" dirty="0"/>
              <a:t>2017 American College of Surgeons - Bleeding Control Basic V 1.0</a:t>
            </a:r>
          </a:p>
        </p:txBody>
      </p:sp>
    </p:spTree>
    <p:extLst>
      <p:ext uri="{BB962C8B-B14F-4D97-AF65-F5344CB8AC3E}">
        <p14:creationId xmlns:p14="http://schemas.microsoft.com/office/powerpoint/2010/main" val="18914082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Wound Packing Procedure</a:t>
            </a:r>
          </a:p>
        </p:txBody>
      </p:sp>
      <p:sp>
        <p:nvSpPr>
          <p:cNvPr id="3" name="Content Placeholder 2"/>
          <p:cNvSpPr>
            <a:spLocks noGrp="1"/>
          </p:cNvSpPr>
          <p:nvPr>
            <p:ph idx="1"/>
          </p:nvPr>
        </p:nvSpPr>
        <p:spPr>
          <a:xfrm>
            <a:off x="-29027" y="1583214"/>
            <a:ext cx="5941976" cy="4709160"/>
          </a:xfrm>
        </p:spPr>
        <p:txBody>
          <a:bodyPr>
            <a:noAutofit/>
          </a:bodyPr>
          <a:lstStyle/>
          <a:p>
            <a:pPr marL="0" indent="0">
              <a:buNone/>
            </a:pPr>
            <a:r>
              <a:rPr lang="en-US" sz="3000" b="1" dirty="0">
                <a:latin typeface="Calibri" panose="020F0502020204030204" pitchFamily="34" charset="0"/>
                <a:cs typeface="Calibri" panose="020F0502020204030204" pitchFamily="34" charset="0"/>
              </a:rPr>
              <a:t>Apply Direct Pressure</a:t>
            </a:r>
          </a:p>
          <a:p>
            <a:pPr lvl="1"/>
            <a:r>
              <a:rPr lang="en-US" sz="3200" dirty="0">
                <a:latin typeface="Calibri" panose="020F0502020204030204" pitchFamily="34" charset="0"/>
                <a:cs typeface="Calibri" panose="020F0502020204030204" pitchFamily="34" charset="0"/>
              </a:rPr>
              <a:t>Apply and hold continuous direct </a:t>
            </a:r>
            <a:r>
              <a:rPr lang="en-US" sz="3200" dirty="0" smtClean="0">
                <a:latin typeface="Calibri" panose="020F0502020204030204" pitchFamily="34" charset="0"/>
                <a:cs typeface="Calibri" panose="020F0502020204030204" pitchFamily="34" charset="0"/>
              </a:rPr>
              <a:t>pressure.</a:t>
            </a:r>
            <a:endParaRPr lang="en-US" sz="3200" dirty="0">
              <a:latin typeface="Calibri" panose="020F0502020204030204" pitchFamily="34" charset="0"/>
              <a:cs typeface="Calibri" panose="020F0502020204030204" pitchFamily="34" charset="0"/>
            </a:endParaRPr>
          </a:p>
          <a:p>
            <a:pPr lvl="1"/>
            <a:r>
              <a:rPr lang="en-US" sz="3200" dirty="0">
                <a:latin typeface="Calibri" panose="020F0502020204030204" pitchFamily="34" charset="0"/>
                <a:cs typeface="Calibri" panose="020F0502020204030204" pitchFamily="34" charset="0"/>
              </a:rPr>
              <a:t>The time to hold pressure will be longer when not using hemostatic gauze.</a:t>
            </a:r>
          </a:p>
          <a:p>
            <a:pPr lvl="1"/>
            <a:r>
              <a:rPr lang="en-US" sz="3200" dirty="0">
                <a:latin typeface="Calibri" panose="020F0502020204030204" pitchFamily="34" charset="0"/>
                <a:cs typeface="Calibri" panose="020F0502020204030204" pitchFamily="34" charset="0"/>
              </a:rPr>
              <a:t>Reassess bleeding while </a:t>
            </a:r>
            <a:r>
              <a:rPr lang="en-US" sz="3200" dirty="0" smtClean="0">
                <a:latin typeface="Calibri" panose="020F0502020204030204" pitchFamily="34" charset="0"/>
                <a:cs typeface="Calibri" panose="020F0502020204030204" pitchFamily="34" charset="0"/>
              </a:rPr>
              <a:t>holding continuous direct </a:t>
            </a:r>
            <a:r>
              <a:rPr lang="en-US" sz="3200" dirty="0">
                <a:latin typeface="Calibri" panose="020F0502020204030204" pitchFamily="34" charset="0"/>
                <a:cs typeface="Calibri" panose="020F0502020204030204" pitchFamily="34" charset="0"/>
              </a:rPr>
              <a:t>pressure.</a:t>
            </a:r>
          </a:p>
        </p:txBody>
      </p:sp>
      <p:pic>
        <p:nvPicPr>
          <p:cNvPr id="5" name="Picture 4" descr="A picture containing indoor, person, clothing&#10;&#10;Description generated with very high confidence">
            <a:extLst>
              <a:ext uri="{FF2B5EF4-FFF2-40B4-BE49-F238E27FC236}">
                <a16:creationId xmlns:a16="http://schemas.microsoft.com/office/drawing/2014/main" xmlns="" id="{3DAC7203-C301-488B-9E17-404A8A5FD543}"/>
              </a:ext>
            </a:extLst>
          </p:cNvPr>
          <p:cNvPicPr>
            <a:picLocks noChangeAspect="1"/>
          </p:cNvPicPr>
          <p:nvPr/>
        </p:nvPicPr>
        <p:blipFill>
          <a:blip r:embed="rId3"/>
          <a:stretch>
            <a:fillRect/>
          </a:stretch>
        </p:blipFill>
        <p:spPr>
          <a:xfrm>
            <a:off x="5912949" y="1583214"/>
            <a:ext cx="6129667" cy="4086066"/>
          </a:xfrm>
          <a:prstGeom prst="rect">
            <a:avLst/>
          </a:prstGeom>
        </p:spPr>
      </p:pic>
      <p:sp>
        <p:nvSpPr>
          <p:cNvPr id="6" name="TextBox 5"/>
          <p:cNvSpPr txBox="1"/>
          <p:nvPr/>
        </p:nvSpPr>
        <p:spPr>
          <a:xfrm>
            <a:off x="10375900" y="5669280"/>
            <a:ext cx="1666716" cy="307777"/>
          </a:xfrm>
          <a:prstGeom prst="rect">
            <a:avLst/>
          </a:prstGeom>
          <a:noFill/>
        </p:spPr>
        <p:txBody>
          <a:bodyPr wrap="square" rtlCol="0">
            <a:spAutoFit/>
          </a:bodyPr>
          <a:lstStyle/>
          <a:p>
            <a:r>
              <a:rPr lang="en-US" sz="1400" dirty="0" smtClean="0"/>
              <a:t>Photo: J. Beaulieu</a:t>
            </a:r>
            <a:endParaRPr lang="en-US" sz="1400" dirty="0"/>
          </a:p>
        </p:txBody>
      </p:sp>
    </p:spTree>
    <p:extLst>
      <p:ext uri="{BB962C8B-B14F-4D97-AF65-F5344CB8AC3E}">
        <p14:creationId xmlns:p14="http://schemas.microsoft.com/office/powerpoint/2010/main" val="11279157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Wound Packing Procedure</a:t>
            </a:r>
          </a:p>
        </p:txBody>
      </p:sp>
      <p:sp>
        <p:nvSpPr>
          <p:cNvPr id="3" name="Content Placeholder 2"/>
          <p:cNvSpPr>
            <a:spLocks noGrp="1"/>
          </p:cNvSpPr>
          <p:nvPr>
            <p:ph idx="1"/>
          </p:nvPr>
        </p:nvSpPr>
        <p:spPr>
          <a:xfrm>
            <a:off x="0" y="1524000"/>
            <a:ext cx="5726430" cy="4709160"/>
          </a:xfrm>
        </p:spPr>
        <p:txBody>
          <a:bodyPr>
            <a:normAutofit/>
          </a:bodyPr>
          <a:lstStyle/>
          <a:p>
            <a:pPr marL="0" indent="0">
              <a:buNone/>
            </a:pPr>
            <a:r>
              <a:rPr lang="en-US" sz="3200" b="1" dirty="0">
                <a:latin typeface="Calibri" panose="020F0502020204030204" pitchFamily="34" charset="0"/>
                <a:cs typeface="Calibri" panose="020F0502020204030204" pitchFamily="34" charset="0"/>
              </a:rPr>
              <a:t>Bandage over Gauze</a:t>
            </a:r>
          </a:p>
          <a:p>
            <a:pPr lvl="1"/>
            <a:endParaRPr lang="en-US" sz="3000" dirty="0">
              <a:latin typeface="Calibri" panose="020F0502020204030204" pitchFamily="34" charset="0"/>
              <a:cs typeface="Calibri" panose="020F0502020204030204" pitchFamily="34" charset="0"/>
            </a:endParaRPr>
          </a:p>
          <a:p>
            <a:pPr lvl="1"/>
            <a:r>
              <a:rPr lang="en-US" sz="3200" dirty="0">
                <a:latin typeface="Calibri" panose="020F0502020204030204" pitchFamily="34" charset="0"/>
                <a:cs typeface="Calibri" panose="020F0502020204030204" pitchFamily="34" charset="0"/>
              </a:rPr>
              <a:t>Apply a pressure dressing to provide ongoing pressure and secure the wound packing in place.</a:t>
            </a:r>
          </a:p>
        </p:txBody>
      </p:sp>
      <p:pic>
        <p:nvPicPr>
          <p:cNvPr id="6" name="Picture 5" descr="A picture containing person, indoor&#10;&#10;Description generated with very high confidence">
            <a:extLst>
              <a:ext uri="{FF2B5EF4-FFF2-40B4-BE49-F238E27FC236}">
                <a16:creationId xmlns:a16="http://schemas.microsoft.com/office/drawing/2014/main" xmlns="" id="{2A59AB2A-BE51-42AB-AD46-B9CDB612E625}"/>
              </a:ext>
            </a:extLst>
          </p:cNvPr>
          <p:cNvPicPr>
            <a:picLocks noChangeAspect="1"/>
          </p:cNvPicPr>
          <p:nvPr/>
        </p:nvPicPr>
        <p:blipFill>
          <a:blip r:embed="rId3"/>
          <a:stretch>
            <a:fillRect/>
          </a:stretch>
        </p:blipFill>
        <p:spPr>
          <a:xfrm>
            <a:off x="5726430" y="1524000"/>
            <a:ext cx="6327141" cy="4218093"/>
          </a:xfrm>
          <a:prstGeom prst="rect">
            <a:avLst/>
          </a:prstGeom>
        </p:spPr>
      </p:pic>
      <p:sp>
        <p:nvSpPr>
          <p:cNvPr id="5" name="TextBox 4"/>
          <p:cNvSpPr txBox="1"/>
          <p:nvPr/>
        </p:nvSpPr>
        <p:spPr>
          <a:xfrm>
            <a:off x="10502899" y="5750925"/>
            <a:ext cx="1550671" cy="307777"/>
          </a:xfrm>
          <a:prstGeom prst="rect">
            <a:avLst/>
          </a:prstGeom>
          <a:noFill/>
        </p:spPr>
        <p:txBody>
          <a:bodyPr wrap="square" rtlCol="0">
            <a:spAutoFit/>
          </a:bodyPr>
          <a:lstStyle/>
          <a:p>
            <a:r>
              <a:rPr lang="en-US" sz="1400" dirty="0" smtClean="0"/>
              <a:t>Photo: J. Beaulieu</a:t>
            </a:r>
            <a:endParaRPr lang="en-US" sz="1400" dirty="0"/>
          </a:p>
        </p:txBody>
      </p:sp>
    </p:spTree>
    <p:extLst>
      <p:ext uri="{BB962C8B-B14F-4D97-AF65-F5344CB8AC3E}">
        <p14:creationId xmlns:p14="http://schemas.microsoft.com/office/powerpoint/2010/main" val="36314108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Wound Packing Procedure</a:t>
            </a:r>
          </a:p>
        </p:txBody>
      </p:sp>
      <p:sp>
        <p:nvSpPr>
          <p:cNvPr id="3" name="Content Placeholder 2"/>
          <p:cNvSpPr>
            <a:spLocks noGrp="1"/>
          </p:cNvSpPr>
          <p:nvPr>
            <p:ph idx="1"/>
          </p:nvPr>
        </p:nvSpPr>
        <p:spPr>
          <a:xfrm>
            <a:off x="0" y="1524000"/>
            <a:ext cx="5931513" cy="4709160"/>
          </a:xfrm>
        </p:spPr>
        <p:txBody>
          <a:bodyPr>
            <a:normAutofit/>
          </a:bodyPr>
          <a:lstStyle/>
          <a:p>
            <a:pPr marL="0" indent="0">
              <a:buNone/>
            </a:pPr>
            <a:r>
              <a:rPr lang="en-US" sz="3200" b="1" dirty="0">
                <a:latin typeface="Calibri" panose="020F0502020204030204" pitchFamily="34" charset="0"/>
                <a:cs typeface="Calibri" panose="020F0502020204030204" pitchFamily="34" charset="0"/>
              </a:rPr>
              <a:t>Transport and Monitor</a:t>
            </a:r>
          </a:p>
          <a:p>
            <a:pPr lvl="1"/>
            <a:r>
              <a:rPr lang="en-US" sz="3200" dirty="0">
                <a:latin typeface="Calibri" panose="020F0502020204030204" pitchFamily="34" charset="0"/>
                <a:cs typeface="Calibri" panose="020F0502020204030204" pitchFamily="34" charset="0"/>
              </a:rPr>
              <a:t>Do not remove the bandage or gauze</a:t>
            </a:r>
          </a:p>
          <a:p>
            <a:pPr lvl="1"/>
            <a:r>
              <a:rPr lang="en-US" sz="3200" dirty="0">
                <a:latin typeface="Calibri" panose="020F0502020204030204" pitchFamily="34" charset="0"/>
                <a:cs typeface="Calibri" panose="020F0502020204030204" pitchFamily="34" charset="0"/>
              </a:rPr>
              <a:t>If practical – attach gauze wrapper to pressure dressing so that the next care provider is aware gauze is in place in wound.</a:t>
            </a:r>
          </a:p>
        </p:txBody>
      </p:sp>
      <p:pic>
        <p:nvPicPr>
          <p:cNvPr id="6" name="Picture 5" descr="A picture containing person, indoor, sofa, clothing&#10;&#10;Description generated with very high confidence">
            <a:extLst>
              <a:ext uri="{FF2B5EF4-FFF2-40B4-BE49-F238E27FC236}">
                <a16:creationId xmlns:a16="http://schemas.microsoft.com/office/drawing/2014/main" xmlns="" id="{C64C9AE0-B6C6-4366-B226-C001F3E0F5C3}"/>
              </a:ext>
            </a:extLst>
          </p:cNvPr>
          <p:cNvPicPr>
            <a:picLocks noChangeAspect="1"/>
          </p:cNvPicPr>
          <p:nvPr/>
        </p:nvPicPr>
        <p:blipFill>
          <a:blip r:embed="rId3"/>
          <a:stretch>
            <a:fillRect/>
          </a:stretch>
        </p:blipFill>
        <p:spPr>
          <a:xfrm>
            <a:off x="6016598" y="1539626"/>
            <a:ext cx="6073802" cy="4048374"/>
          </a:xfrm>
          <a:prstGeom prst="rect">
            <a:avLst/>
          </a:prstGeom>
        </p:spPr>
      </p:pic>
      <p:sp>
        <p:nvSpPr>
          <p:cNvPr id="5" name="TextBox 4"/>
          <p:cNvSpPr txBox="1"/>
          <p:nvPr/>
        </p:nvSpPr>
        <p:spPr>
          <a:xfrm>
            <a:off x="10502899" y="5620261"/>
            <a:ext cx="1550671" cy="307777"/>
          </a:xfrm>
          <a:prstGeom prst="rect">
            <a:avLst/>
          </a:prstGeom>
          <a:noFill/>
        </p:spPr>
        <p:txBody>
          <a:bodyPr wrap="square" rtlCol="0">
            <a:spAutoFit/>
          </a:bodyPr>
          <a:lstStyle/>
          <a:p>
            <a:r>
              <a:rPr lang="en-US" sz="1400" dirty="0" smtClean="0"/>
              <a:t>Photo: J. Beaulieu</a:t>
            </a:r>
            <a:endParaRPr lang="en-US" sz="1400" dirty="0"/>
          </a:p>
        </p:txBody>
      </p:sp>
    </p:spTree>
    <p:extLst>
      <p:ext uri="{BB962C8B-B14F-4D97-AF65-F5344CB8AC3E}">
        <p14:creationId xmlns:p14="http://schemas.microsoft.com/office/powerpoint/2010/main" val="40907933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Light" panose="020F0302020204030204" pitchFamily="34" charset="0"/>
                <a:cs typeface="Calibri Light" panose="020F0302020204030204" pitchFamily="34" charset="0"/>
              </a:rPr>
              <a:t>Time to practice - Hands-on Session</a:t>
            </a:r>
          </a:p>
        </p:txBody>
      </p:sp>
      <p:sp>
        <p:nvSpPr>
          <p:cNvPr id="3" name="Content Placeholder 2"/>
          <p:cNvSpPr>
            <a:spLocks noGrp="1"/>
          </p:cNvSpPr>
          <p:nvPr>
            <p:ph idx="1"/>
          </p:nvPr>
        </p:nvSpPr>
        <p:spPr/>
        <p:txBody>
          <a:bodyPr/>
          <a:lstStyle/>
          <a:p>
            <a:pPr lvl="2"/>
            <a:r>
              <a:rPr lang="en-US" sz="3200" dirty="0">
                <a:latin typeface="Calibri" panose="020F0502020204030204" pitchFamily="34" charset="0"/>
                <a:cs typeface="Calibri" panose="020F0502020204030204" pitchFamily="34" charset="0"/>
              </a:rPr>
              <a:t>Put it all together (</a:t>
            </a:r>
            <a:r>
              <a:rPr lang="en-US" sz="3200" dirty="0" smtClean="0">
                <a:latin typeface="Calibri" panose="020F0502020204030204" pitchFamily="34" charset="0"/>
                <a:cs typeface="Calibri" panose="020F0502020204030204" pitchFamily="34" charset="0"/>
              </a:rPr>
              <a:t>wound </a:t>
            </a:r>
            <a:r>
              <a:rPr lang="en-US" sz="3200" dirty="0">
                <a:latin typeface="Calibri" panose="020F0502020204030204" pitchFamily="34" charset="0"/>
                <a:cs typeface="Calibri" panose="020F0502020204030204" pitchFamily="34" charset="0"/>
              </a:rPr>
              <a:t>pack and pressure dressing)</a:t>
            </a:r>
          </a:p>
          <a:p>
            <a:pPr marL="1371600" lvl="3" indent="0">
              <a:buNone/>
            </a:pPr>
            <a:endParaRPr lang="en-US" dirty="0"/>
          </a:p>
        </p:txBody>
      </p:sp>
      <p:pic>
        <p:nvPicPr>
          <p:cNvPr id="5" name="Picture 4" descr="A box of food&#10;&#10;Description generated with high confidence">
            <a:extLst>
              <a:ext uri="{FF2B5EF4-FFF2-40B4-BE49-F238E27FC236}">
                <a16:creationId xmlns:a16="http://schemas.microsoft.com/office/drawing/2014/main" xmlns="" id="{5B9319DA-917D-4F6D-909C-03CCF752298F}"/>
              </a:ext>
            </a:extLst>
          </p:cNvPr>
          <p:cNvPicPr>
            <a:picLocks noChangeAspect="1"/>
          </p:cNvPicPr>
          <p:nvPr/>
        </p:nvPicPr>
        <p:blipFill>
          <a:blip r:embed="rId3"/>
          <a:stretch>
            <a:fillRect/>
          </a:stretch>
        </p:blipFill>
        <p:spPr>
          <a:xfrm>
            <a:off x="3017520" y="2228427"/>
            <a:ext cx="5763260" cy="3842173"/>
          </a:xfrm>
          <a:prstGeom prst="rect">
            <a:avLst/>
          </a:prstGeom>
        </p:spPr>
      </p:pic>
      <p:sp>
        <p:nvSpPr>
          <p:cNvPr id="4" name="TextBox 3"/>
          <p:cNvSpPr txBox="1"/>
          <p:nvPr/>
        </p:nvSpPr>
        <p:spPr>
          <a:xfrm>
            <a:off x="7334678" y="6183411"/>
            <a:ext cx="1486176" cy="307777"/>
          </a:xfrm>
          <a:prstGeom prst="rect">
            <a:avLst/>
          </a:prstGeom>
          <a:noFill/>
        </p:spPr>
        <p:txBody>
          <a:bodyPr wrap="none" rtlCol="0">
            <a:spAutoFit/>
          </a:bodyPr>
          <a:lstStyle/>
          <a:p>
            <a:r>
              <a:rPr lang="en-US" sz="1400" dirty="0" smtClean="0"/>
              <a:t>Photo: J. Beaulieu</a:t>
            </a:r>
            <a:endParaRPr lang="en-US" sz="1400" dirty="0"/>
          </a:p>
        </p:txBody>
      </p:sp>
    </p:spTree>
    <p:extLst>
      <p:ext uri="{BB962C8B-B14F-4D97-AF65-F5344CB8AC3E}">
        <p14:creationId xmlns:p14="http://schemas.microsoft.com/office/powerpoint/2010/main" val="2946055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a:latin typeface="Calibri Light" charset="0"/>
              </a:rPr>
              <a:t>Objectives</a:t>
            </a:r>
          </a:p>
        </p:txBody>
      </p:sp>
      <p:sp>
        <p:nvSpPr>
          <p:cNvPr id="17410" name="Content Placeholder 2"/>
          <p:cNvSpPr>
            <a:spLocks noGrp="1"/>
          </p:cNvSpPr>
          <p:nvPr>
            <p:ph idx="1"/>
          </p:nvPr>
        </p:nvSpPr>
        <p:spPr>
          <a:xfrm>
            <a:off x="838200" y="1519707"/>
            <a:ext cx="10515600" cy="4657256"/>
          </a:xfrm>
        </p:spPr>
        <p:txBody>
          <a:bodyPr>
            <a:normAutofit/>
          </a:bodyPr>
          <a:lstStyle/>
          <a:p>
            <a:pPr marL="0" indent="0" eaLnBrk="1" hangingPunct="1">
              <a:lnSpc>
                <a:spcPct val="120000"/>
              </a:lnSpc>
              <a:buNone/>
            </a:pPr>
            <a:r>
              <a:rPr lang="en-US" sz="4800" dirty="0">
                <a:latin typeface="Calibri" charset="0"/>
              </a:rPr>
              <a:t>This program will enable participants to</a:t>
            </a:r>
            <a:r>
              <a:rPr lang="en-US" sz="5200" dirty="0">
                <a:latin typeface="Calibri" charset="0"/>
              </a:rPr>
              <a:t>:</a:t>
            </a:r>
          </a:p>
          <a:p>
            <a:pPr lvl="1" eaLnBrk="1" hangingPunct="1">
              <a:lnSpc>
                <a:spcPct val="120000"/>
              </a:lnSpc>
            </a:pPr>
            <a:endParaRPr lang="en-US" sz="3600" dirty="0">
              <a:latin typeface="Calibri" charset="0"/>
            </a:endParaRPr>
          </a:p>
          <a:p>
            <a:pPr lvl="1" eaLnBrk="1" hangingPunct="1">
              <a:lnSpc>
                <a:spcPct val="120000"/>
              </a:lnSpc>
            </a:pPr>
            <a:r>
              <a:rPr lang="en-US" sz="3200" dirty="0">
                <a:latin typeface="Calibri" charset="0"/>
              </a:rPr>
              <a:t>Discuss current techniques for hemorrhage </a:t>
            </a:r>
            <a:r>
              <a:rPr lang="en-US" sz="3200" dirty="0" smtClean="0">
                <a:latin typeface="Calibri" charset="0"/>
              </a:rPr>
              <a:t>control</a:t>
            </a:r>
          </a:p>
          <a:p>
            <a:pPr lvl="1" eaLnBrk="1" hangingPunct="1">
              <a:lnSpc>
                <a:spcPct val="120000"/>
              </a:lnSpc>
            </a:pPr>
            <a:endParaRPr lang="en-US" sz="3200" dirty="0">
              <a:latin typeface="Calibri" charset="0"/>
            </a:endParaRPr>
          </a:p>
          <a:p>
            <a:pPr lvl="1" eaLnBrk="1" hangingPunct="1">
              <a:lnSpc>
                <a:spcPct val="120000"/>
              </a:lnSpc>
            </a:pPr>
            <a:r>
              <a:rPr lang="en-US" sz="3200" dirty="0" smtClean="0">
                <a:latin typeface="Calibri" charset="0"/>
              </a:rPr>
              <a:t>Demonstrate </a:t>
            </a:r>
            <a:r>
              <a:rPr lang="en-US" sz="3200" dirty="0">
                <a:latin typeface="Calibri" charset="0"/>
              </a:rPr>
              <a:t>how to  apply a pressure dressing </a:t>
            </a:r>
          </a:p>
          <a:p>
            <a:pPr marL="457200" lvl="1" indent="0" eaLnBrk="1" hangingPunct="1">
              <a:lnSpc>
                <a:spcPct val="150000"/>
              </a:lnSpc>
              <a:buNone/>
            </a:pPr>
            <a:endParaRPr lang="en-US" sz="2800" dirty="0">
              <a:latin typeface="Calibri"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Calibri Light" panose="020F0302020204030204" pitchFamily="34" charset="0"/>
              </a:rPr>
              <a:t>Pressure Dressings</a:t>
            </a:r>
          </a:p>
        </p:txBody>
      </p:sp>
      <p:sp>
        <p:nvSpPr>
          <p:cNvPr id="3" name="Subtitle 2"/>
          <p:cNvSpPr>
            <a:spLocks noGrp="1"/>
          </p:cNvSpPr>
          <p:nvPr>
            <p:ph type="subTitle" idx="1"/>
          </p:nvPr>
        </p:nvSpPr>
        <p:spPr/>
        <p:txBody>
          <a:bodyPr/>
          <a:lstStyle/>
          <a:p>
            <a:r>
              <a:rPr lang="en-US" dirty="0"/>
              <a:t>.</a:t>
            </a:r>
          </a:p>
        </p:txBody>
      </p:sp>
    </p:spTree>
    <p:extLst>
      <p:ext uri="{BB962C8B-B14F-4D97-AF65-F5344CB8AC3E}">
        <p14:creationId xmlns:p14="http://schemas.microsoft.com/office/powerpoint/2010/main" val="42221229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Light" panose="020F0302020204030204" pitchFamily="34" charset="0"/>
              </a:rPr>
              <a:t>Pressure Dressings - Indications</a:t>
            </a:r>
          </a:p>
        </p:txBody>
      </p:sp>
      <p:sp>
        <p:nvSpPr>
          <p:cNvPr id="3" name="Content Placeholder 2"/>
          <p:cNvSpPr>
            <a:spLocks noGrp="1"/>
          </p:cNvSpPr>
          <p:nvPr>
            <p:ph idx="1"/>
          </p:nvPr>
        </p:nvSpPr>
        <p:spPr/>
        <p:txBody>
          <a:bodyPr>
            <a:normAutofit/>
          </a:bodyPr>
          <a:lstStyle/>
          <a:p>
            <a:pPr>
              <a:lnSpc>
                <a:spcPct val="200000"/>
              </a:lnSpc>
            </a:pPr>
            <a:r>
              <a:rPr lang="en-US" sz="3200" dirty="0" smtClean="0">
                <a:latin typeface="Calibri" panose="020F0502020204030204" pitchFamily="34" charset="0"/>
              </a:rPr>
              <a:t>Limb </a:t>
            </a:r>
            <a:r>
              <a:rPr lang="en-US" sz="3200" dirty="0">
                <a:latin typeface="Calibri" panose="020F0502020204030204" pitchFamily="34" charset="0"/>
              </a:rPr>
              <a:t>and torso wounds with significant bleeding</a:t>
            </a:r>
          </a:p>
          <a:p>
            <a:pPr>
              <a:lnSpc>
                <a:spcPct val="200000"/>
              </a:lnSpc>
            </a:pPr>
            <a:r>
              <a:rPr lang="en-US" sz="3200" dirty="0">
                <a:latin typeface="Calibri" panose="020F0502020204030204" pitchFamily="34" charset="0"/>
              </a:rPr>
              <a:t>Head wounds with significant bleeding</a:t>
            </a:r>
          </a:p>
          <a:p>
            <a:pPr>
              <a:lnSpc>
                <a:spcPct val="200000"/>
              </a:lnSpc>
            </a:pPr>
            <a:r>
              <a:rPr lang="en-US" sz="3200" dirty="0">
                <a:latin typeface="Calibri" panose="020F0502020204030204" pitchFamily="34" charset="0"/>
              </a:rPr>
              <a:t>As an adjunct to wound packing </a:t>
            </a:r>
          </a:p>
          <a:p>
            <a:pPr marL="0" indent="0">
              <a:buNone/>
            </a:pPr>
            <a:endParaRPr lang="en-US" sz="2800" dirty="0">
              <a:latin typeface="Calibri" panose="020F0502020204030204" pitchFamily="34" charset="0"/>
            </a:endParaRPr>
          </a:p>
          <a:p>
            <a:endParaRPr lang="en-US" sz="3200" dirty="0"/>
          </a:p>
          <a:p>
            <a:endParaRPr lang="en-US" dirty="0"/>
          </a:p>
        </p:txBody>
      </p:sp>
    </p:spTree>
    <p:extLst>
      <p:ext uri="{BB962C8B-B14F-4D97-AF65-F5344CB8AC3E}">
        <p14:creationId xmlns:p14="http://schemas.microsoft.com/office/powerpoint/2010/main" val="18326898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Light" panose="020F0302020204030204" pitchFamily="34" charset="0"/>
              </a:rPr>
              <a:t>Pressure Dressings – Basic Principles</a:t>
            </a:r>
          </a:p>
        </p:txBody>
      </p:sp>
      <p:sp>
        <p:nvSpPr>
          <p:cNvPr id="3" name="Content Placeholder 2"/>
          <p:cNvSpPr>
            <a:spLocks noGrp="1"/>
          </p:cNvSpPr>
          <p:nvPr>
            <p:ph idx="1"/>
          </p:nvPr>
        </p:nvSpPr>
        <p:spPr/>
        <p:txBody>
          <a:bodyPr>
            <a:noAutofit/>
          </a:bodyPr>
          <a:lstStyle/>
          <a:p>
            <a:r>
              <a:rPr lang="en-US" sz="3200" dirty="0">
                <a:latin typeface="Calibri" panose="020F0502020204030204" pitchFamily="34" charset="0"/>
              </a:rPr>
              <a:t>Apply pressure dressings securely enough to do the job the first time.  A loosely applied pressure dressing  may waste time and blood.</a:t>
            </a:r>
          </a:p>
          <a:p>
            <a:pPr marL="0" indent="0">
              <a:buNone/>
            </a:pPr>
            <a:endParaRPr lang="en-US" sz="3200" dirty="0">
              <a:latin typeface="Calibri" panose="020F0502020204030204" pitchFamily="34" charset="0"/>
            </a:endParaRPr>
          </a:p>
          <a:p>
            <a:r>
              <a:rPr lang="en-US" sz="3200" dirty="0">
                <a:latin typeface="Calibri" panose="020F0502020204030204" pitchFamily="34" charset="0"/>
              </a:rPr>
              <a:t>Most commercial pressure dressings have a method to concentrate pressure in a specific area.  </a:t>
            </a:r>
            <a:r>
              <a:rPr lang="en-US" sz="3200" u="sng" dirty="0">
                <a:latin typeface="Calibri" panose="020F0502020204030204" pitchFamily="34" charset="0"/>
              </a:rPr>
              <a:t>This should be placed directly over the wound.</a:t>
            </a:r>
          </a:p>
        </p:txBody>
      </p:sp>
    </p:spTree>
    <p:extLst>
      <p:ext uri="{BB962C8B-B14F-4D97-AF65-F5344CB8AC3E}">
        <p14:creationId xmlns:p14="http://schemas.microsoft.com/office/powerpoint/2010/main" val="16314178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Light" panose="020F0302020204030204" pitchFamily="34" charset="0"/>
              </a:rPr>
              <a:t>Pressure Dressings – Basic Principles</a:t>
            </a:r>
          </a:p>
        </p:txBody>
      </p:sp>
      <p:sp>
        <p:nvSpPr>
          <p:cNvPr id="3" name="Content Placeholder 2"/>
          <p:cNvSpPr>
            <a:spLocks noGrp="1"/>
          </p:cNvSpPr>
          <p:nvPr>
            <p:ph idx="1"/>
          </p:nvPr>
        </p:nvSpPr>
        <p:spPr/>
        <p:txBody>
          <a:bodyPr>
            <a:noAutofit/>
          </a:bodyPr>
          <a:lstStyle/>
          <a:p>
            <a:r>
              <a:rPr lang="en-US" sz="3600" dirty="0">
                <a:latin typeface="Calibri" panose="020F0502020204030204" pitchFamily="34" charset="0"/>
              </a:rPr>
              <a:t>Do not loosen a pressure dressing to check bleeding.</a:t>
            </a:r>
          </a:p>
          <a:p>
            <a:pPr marL="0" indent="0">
              <a:buNone/>
            </a:pPr>
            <a:endParaRPr lang="en-US" sz="3600" dirty="0">
              <a:latin typeface="Calibri" panose="020F0502020204030204" pitchFamily="34" charset="0"/>
            </a:endParaRPr>
          </a:p>
          <a:p>
            <a:r>
              <a:rPr lang="en-US" sz="3600" dirty="0">
                <a:latin typeface="Calibri" panose="020F0502020204030204" pitchFamily="34" charset="0"/>
              </a:rPr>
              <a:t>If bleeding continues after applying a pressure dressing:</a:t>
            </a:r>
          </a:p>
          <a:p>
            <a:pPr lvl="2">
              <a:lnSpc>
                <a:spcPct val="150000"/>
              </a:lnSpc>
              <a:buFont typeface="Wingdings" panose="05000000000000000000" pitchFamily="2" charset="2"/>
              <a:buChar char="Ø"/>
            </a:pPr>
            <a:r>
              <a:rPr lang="en-US" sz="3600" dirty="0" smtClean="0">
                <a:latin typeface="Calibri" panose="020F0502020204030204" pitchFamily="34" charset="0"/>
              </a:rPr>
              <a:t>If on an extremity, apply a tourniquet</a:t>
            </a:r>
          </a:p>
          <a:p>
            <a:pPr lvl="2">
              <a:lnSpc>
                <a:spcPct val="150000"/>
              </a:lnSpc>
              <a:buFont typeface="Wingdings" panose="05000000000000000000" pitchFamily="2" charset="2"/>
              <a:buChar char="Ø"/>
            </a:pPr>
            <a:r>
              <a:rPr lang="en-US" sz="3600" dirty="0" smtClean="0">
                <a:latin typeface="Calibri" panose="020F0502020204030204" pitchFamily="34" charset="0"/>
              </a:rPr>
              <a:t>Apply </a:t>
            </a:r>
            <a:r>
              <a:rPr lang="en-US" sz="3600" dirty="0">
                <a:latin typeface="Calibri" panose="020F0502020204030204" pitchFamily="34" charset="0"/>
              </a:rPr>
              <a:t>additional pressure</a:t>
            </a:r>
          </a:p>
          <a:p>
            <a:pPr lvl="2">
              <a:lnSpc>
                <a:spcPct val="150000"/>
              </a:lnSpc>
              <a:buFont typeface="Wingdings" panose="05000000000000000000" pitchFamily="2" charset="2"/>
              <a:buChar char="Ø"/>
            </a:pPr>
            <a:r>
              <a:rPr lang="en-US" sz="3600" dirty="0">
                <a:latin typeface="Calibri" panose="020F0502020204030204" pitchFamily="34" charset="0"/>
              </a:rPr>
              <a:t>Apply an additional pressure dressing</a:t>
            </a:r>
          </a:p>
          <a:p>
            <a:pPr marL="0" indent="0">
              <a:buNone/>
            </a:pPr>
            <a:r>
              <a:rPr lang="en-US" sz="3200" dirty="0">
                <a:latin typeface="Calibri" panose="020F0502020204030204" pitchFamily="34" charset="0"/>
              </a:rPr>
              <a:t>	</a:t>
            </a:r>
          </a:p>
        </p:txBody>
      </p:sp>
    </p:spTree>
    <p:extLst>
      <p:ext uri="{BB962C8B-B14F-4D97-AF65-F5344CB8AC3E}">
        <p14:creationId xmlns:p14="http://schemas.microsoft.com/office/powerpoint/2010/main" val="13712201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Light" panose="020F0302020204030204" pitchFamily="34" charset="0"/>
              </a:rPr>
              <a:t>Pressure Dressings – Application Tips</a:t>
            </a:r>
          </a:p>
        </p:txBody>
      </p:sp>
      <p:sp>
        <p:nvSpPr>
          <p:cNvPr id="3" name="Content Placeholder 2"/>
          <p:cNvSpPr>
            <a:spLocks noGrp="1"/>
          </p:cNvSpPr>
          <p:nvPr>
            <p:ph idx="1"/>
          </p:nvPr>
        </p:nvSpPr>
        <p:spPr/>
        <p:txBody>
          <a:bodyPr>
            <a:normAutofit/>
          </a:bodyPr>
          <a:lstStyle/>
          <a:p>
            <a:r>
              <a:rPr lang="en-US" sz="3200" dirty="0">
                <a:latin typeface="Calibri" panose="020F0502020204030204" pitchFamily="34" charset="0"/>
              </a:rPr>
              <a:t>Wrap the bandage to cover the entire dressing.</a:t>
            </a:r>
          </a:p>
          <a:p>
            <a:pPr marL="0" indent="0">
              <a:buNone/>
            </a:pPr>
            <a:endParaRPr lang="en-US" sz="3200" dirty="0">
              <a:latin typeface="Calibri" panose="020F0502020204030204" pitchFamily="34" charset="0"/>
            </a:endParaRPr>
          </a:p>
          <a:p>
            <a:r>
              <a:rPr lang="en-US" sz="3200" dirty="0">
                <a:latin typeface="Calibri" panose="020F0502020204030204" pitchFamily="34" charset="0"/>
              </a:rPr>
              <a:t>The bandage should not bunch or become rope-like when wrapped.  </a:t>
            </a:r>
          </a:p>
          <a:p>
            <a:pPr marL="0" indent="0">
              <a:buNone/>
            </a:pPr>
            <a:endParaRPr lang="en-US" sz="3200" dirty="0">
              <a:latin typeface="Calibri" panose="020F0502020204030204" pitchFamily="34" charset="0"/>
            </a:endParaRPr>
          </a:p>
          <a:p>
            <a:r>
              <a:rPr lang="en-US" sz="3200" dirty="0">
                <a:latin typeface="Calibri" panose="020F0502020204030204" pitchFamily="34" charset="0"/>
              </a:rPr>
              <a:t>Additional directed pressure to the wound can be created by adding a half or full spin to the bandage over the wound or pressure device.</a:t>
            </a:r>
          </a:p>
        </p:txBody>
      </p:sp>
    </p:spTree>
    <p:extLst>
      <p:ext uri="{BB962C8B-B14F-4D97-AF65-F5344CB8AC3E}">
        <p14:creationId xmlns:p14="http://schemas.microsoft.com/office/powerpoint/2010/main" val="23135957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Light" panose="020F0302020204030204" pitchFamily="34" charset="0"/>
              </a:rPr>
              <a:t>Improvised Pressure Dressings</a:t>
            </a:r>
          </a:p>
        </p:txBody>
      </p:sp>
      <p:sp>
        <p:nvSpPr>
          <p:cNvPr id="3" name="Content Placeholder 2"/>
          <p:cNvSpPr>
            <a:spLocks noGrp="1"/>
          </p:cNvSpPr>
          <p:nvPr>
            <p:ph sz="half" idx="1"/>
          </p:nvPr>
        </p:nvSpPr>
        <p:spPr>
          <a:xfrm>
            <a:off x="609600" y="2557670"/>
            <a:ext cx="5384800" cy="3551582"/>
          </a:xfrm>
        </p:spPr>
        <p:txBody>
          <a:bodyPr>
            <a:noAutofit/>
          </a:bodyPr>
          <a:lstStyle/>
          <a:p>
            <a:pPr lvl="1"/>
            <a:r>
              <a:rPr lang="en-US" sz="3200" dirty="0">
                <a:latin typeface="Calibri" panose="020F0502020204030204" pitchFamily="34" charset="0"/>
              </a:rPr>
              <a:t>Small/Med trauma pad </a:t>
            </a:r>
          </a:p>
          <a:p>
            <a:pPr lvl="1"/>
            <a:r>
              <a:rPr lang="en-US" sz="3200" dirty="0">
                <a:latin typeface="Calibri" panose="020F0502020204030204" pitchFamily="34" charset="0"/>
              </a:rPr>
              <a:t>Large trauma dressing </a:t>
            </a:r>
          </a:p>
          <a:p>
            <a:pPr lvl="1"/>
            <a:r>
              <a:rPr lang="en-US" sz="3200" dirty="0">
                <a:latin typeface="Calibri" panose="020F0502020204030204" pitchFamily="34" charset="0"/>
              </a:rPr>
              <a:t>Bulky roller bandage (example: </a:t>
            </a:r>
            <a:r>
              <a:rPr lang="en-US" sz="3200" dirty="0" err="1">
                <a:latin typeface="Calibri" panose="020F0502020204030204" pitchFamily="34" charset="0"/>
              </a:rPr>
              <a:t>Kerlix</a:t>
            </a:r>
            <a:r>
              <a:rPr lang="en-US" sz="3200" dirty="0">
                <a:latin typeface="Calibri" panose="020F0502020204030204" pitchFamily="34" charset="0"/>
              </a:rPr>
              <a:t>) </a:t>
            </a:r>
          </a:p>
          <a:p>
            <a:pPr lvl="1"/>
            <a:r>
              <a:rPr lang="en-US" sz="3200" dirty="0">
                <a:latin typeface="Calibri" panose="020F0502020204030204" pitchFamily="34" charset="0"/>
              </a:rPr>
              <a:t>Elastic bandage such as an Ace™ bandage – 4” or 6” wide</a:t>
            </a:r>
          </a:p>
        </p:txBody>
      </p:sp>
      <p:sp>
        <p:nvSpPr>
          <p:cNvPr id="5" name="Content Placeholder 4"/>
          <p:cNvSpPr>
            <a:spLocks noGrp="1"/>
          </p:cNvSpPr>
          <p:nvPr>
            <p:ph sz="half" idx="2"/>
          </p:nvPr>
        </p:nvSpPr>
        <p:spPr>
          <a:xfrm>
            <a:off x="6197600" y="2557670"/>
            <a:ext cx="5384800" cy="3551582"/>
          </a:xfrm>
        </p:spPr>
        <p:txBody>
          <a:bodyPr/>
          <a:lstStyle/>
          <a:p>
            <a:pPr lvl="1"/>
            <a:r>
              <a:rPr lang="en-US" sz="3200" dirty="0">
                <a:latin typeface="Calibri" panose="020F0502020204030204" pitchFamily="34" charset="0"/>
              </a:rPr>
              <a:t>1” or 2” tape  </a:t>
            </a:r>
            <a:endParaRPr lang="en-US" sz="3200" dirty="0" smtClean="0">
              <a:latin typeface="Calibri" panose="020F0502020204030204" pitchFamily="34" charset="0"/>
            </a:endParaRPr>
          </a:p>
          <a:p>
            <a:pPr lvl="1"/>
            <a:r>
              <a:rPr lang="en-US" sz="3200" dirty="0" smtClean="0">
                <a:latin typeface="Calibri" panose="020F0502020204030204" pitchFamily="34" charset="0"/>
              </a:rPr>
              <a:t>BP </a:t>
            </a:r>
            <a:r>
              <a:rPr lang="en-US" sz="3200" dirty="0">
                <a:latin typeface="Calibri" panose="020F0502020204030204" pitchFamily="34" charset="0"/>
              </a:rPr>
              <a:t>Cuff (plus 2 hemostats if available)</a:t>
            </a:r>
          </a:p>
          <a:p>
            <a:pPr lvl="1"/>
            <a:r>
              <a:rPr lang="en-US" sz="3200" dirty="0">
                <a:latin typeface="Calibri" panose="020F0502020204030204" pitchFamily="34" charset="0"/>
              </a:rPr>
              <a:t>SWAT-T™ / elastic tourniquet</a:t>
            </a:r>
          </a:p>
          <a:p>
            <a:endParaRPr lang="en-US" dirty="0"/>
          </a:p>
        </p:txBody>
      </p:sp>
      <p:sp>
        <p:nvSpPr>
          <p:cNvPr id="4" name="TextBox 3"/>
          <p:cNvSpPr txBox="1"/>
          <p:nvPr/>
        </p:nvSpPr>
        <p:spPr>
          <a:xfrm>
            <a:off x="810591" y="1350186"/>
            <a:ext cx="10774017" cy="1077218"/>
          </a:xfrm>
          <a:prstGeom prst="rect">
            <a:avLst/>
          </a:prstGeom>
          <a:noFill/>
        </p:spPr>
        <p:txBody>
          <a:bodyPr wrap="square" rtlCol="0">
            <a:spAutoFit/>
          </a:bodyPr>
          <a:lstStyle/>
          <a:p>
            <a:pPr marL="0" indent="0">
              <a:buNone/>
            </a:pPr>
            <a:r>
              <a:rPr lang="en-US" sz="3200" b="1" dirty="0">
                <a:latin typeface="Calibri" panose="020F0502020204030204" pitchFamily="34" charset="0"/>
              </a:rPr>
              <a:t>Consider how any of the following readily-available items could be combined to create an improvised pressure dressing: </a:t>
            </a:r>
          </a:p>
        </p:txBody>
      </p:sp>
      <p:sp>
        <p:nvSpPr>
          <p:cNvPr id="6" name="TextBox 5"/>
          <p:cNvSpPr txBox="1"/>
          <p:nvPr/>
        </p:nvSpPr>
        <p:spPr>
          <a:xfrm>
            <a:off x="4253948" y="6109252"/>
            <a:ext cx="3246782" cy="523220"/>
          </a:xfrm>
          <a:prstGeom prst="rect">
            <a:avLst/>
          </a:prstGeom>
          <a:noFill/>
        </p:spPr>
        <p:txBody>
          <a:bodyPr wrap="square" rtlCol="0">
            <a:spAutoFit/>
          </a:bodyPr>
          <a:lstStyle/>
          <a:p>
            <a:pPr algn="ctr"/>
            <a:r>
              <a:rPr lang="en-US" sz="2800" b="1" dirty="0"/>
              <a:t>OTHERS??</a:t>
            </a:r>
          </a:p>
        </p:txBody>
      </p:sp>
    </p:spTree>
    <p:extLst>
      <p:ext uri="{BB962C8B-B14F-4D97-AF65-F5344CB8AC3E}">
        <p14:creationId xmlns:p14="http://schemas.microsoft.com/office/powerpoint/2010/main" val="21360222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533400"/>
            <a:ext cx="11290300" cy="990600"/>
          </a:xfrm>
        </p:spPr>
        <p:txBody>
          <a:bodyPr>
            <a:noAutofit/>
          </a:bodyPr>
          <a:lstStyle/>
          <a:p>
            <a:r>
              <a:rPr lang="en-US" dirty="0" smtClean="0">
                <a:latin typeface="Calibri Light" panose="020F0302020204030204" pitchFamily="34" charset="0"/>
              </a:rPr>
              <a:t>Pressure Dressing Example – Distal Extremity Amputation</a:t>
            </a:r>
            <a:endParaRPr lang="en-US" dirty="0">
              <a:latin typeface="Calibri Light" panose="020F0302020204030204" pitchFamily="34" charset="0"/>
            </a:endParaRPr>
          </a:p>
        </p:txBody>
      </p:sp>
      <p:sp>
        <p:nvSpPr>
          <p:cNvPr id="3" name="Content Placeholder 2"/>
          <p:cNvSpPr>
            <a:spLocks noGrp="1"/>
          </p:cNvSpPr>
          <p:nvPr>
            <p:ph idx="1"/>
          </p:nvPr>
        </p:nvSpPr>
        <p:spPr>
          <a:xfrm>
            <a:off x="609600" y="1524000"/>
            <a:ext cx="10972800" cy="4953000"/>
          </a:xfrm>
        </p:spPr>
        <p:txBody>
          <a:bodyPr>
            <a:normAutofit/>
          </a:bodyPr>
          <a:lstStyle/>
          <a:p>
            <a:pPr marL="0" indent="0">
              <a:buNone/>
            </a:pPr>
            <a:r>
              <a:rPr lang="en-US" sz="3000" b="1" dirty="0">
                <a:latin typeface="Calibri" panose="020F0502020204030204" pitchFamily="34" charset="0"/>
              </a:rPr>
              <a:t>Application:</a:t>
            </a:r>
          </a:p>
          <a:p>
            <a:pPr lvl="1">
              <a:lnSpc>
                <a:spcPct val="150000"/>
              </a:lnSpc>
            </a:pPr>
            <a:r>
              <a:rPr lang="en-US" sz="3000" dirty="0">
                <a:latin typeface="Calibri" panose="020F0502020204030204" pitchFamily="34" charset="0"/>
              </a:rPr>
              <a:t>Cover wound with a large trauma pad or similar dressing material.</a:t>
            </a:r>
          </a:p>
          <a:p>
            <a:pPr lvl="1">
              <a:lnSpc>
                <a:spcPct val="150000"/>
              </a:lnSpc>
            </a:pPr>
            <a:r>
              <a:rPr lang="en-US" sz="3000" dirty="0">
                <a:latin typeface="Calibri" panose="020F0502020204030204" pitchFamily="34" charset="0"/>
              </a:rPr>
              <a:t>Place a roll of </a:t>
            </a:r>
            <a:r>
              <a:rPr lang="en-US" sz="3000" dirty="0" err="1">
                <a:latin typeface="Calibri" panose="020F0502020204030204" pitchFamily="34" charset="0"/>
              </a:rPr>
              <a:t>Kerlix</a:t>
            </a:r>
            <a:r>
              <a:rPr lang="en-US" sz="3000" dirty="0">
                <a:latin typeface="Calibri" panose="020F0502020204030204" pitchFamily="34" charset="0"/>
              </a:rPr>
              <a:t> or roller gauze over the wound.</a:t>
            </a:r>
          </a:p>
          <a:p>
            <a:pPr lvl="1">
              <a:lnSpc>
                <a:spcPct val="150000"/>
              </a:lnSpc>
            </a:pPr>
            <a:r>
              <a:rPr lang="en-US" sz="3000" dirty="0">
                <a:latin typeface="Calibri" panose="020F0502020204030204" pitchFamily="34" charset="0"/>
              </a:rPr>
              <a:t>Bind the roller gauze to the limb with an elastic bandage.</a:t>
            </a:r>
          </a:p>
          <a:p>
            <a:pPr lvl="1">
              <a:lnSpc>
                <a:spcPct val="150000"/>
              </a:lnSpc>
            </a:pPr>
            <a:r>
              <a:rPr lang="en-US" sz="3000" dirty="0">
                <a:latin typeface="Calibri" panose="020F0502020204030204" pitchFamily="34" charset="0"/>
              </a:rPr>
              <a:t>Continue to unroll, stretch and wrap the entire elastic bandage. </a:t>
            </a:r>
          </a:p>
          <a:p>
            <a:pPr lvl="1">
              <a:lnSpc>
                <a:spcPct val="150000"/>
              </a:lnSpc>
            </a:pPr>
            <a:r>
              <a:rPr lang="en-US" sz="3000" dirty="0">
                <a:latin typeface="Calibri" panose="020F0502020204030204" pitchFamily="34" charset="0"/>
              </a:rPr>
              <a:t>Secure the bandage with clips or tape.</a:t>
            </a:r>
          </a:p>
          <a:p>
            <a:pPr marL="0" indent="0">
              <a:buNone/>
            </a:pPr>
            <a:endParaRPr lang="en-US" dirty="0"/>
          </a:p>
        </p:txBody>
      </p:sp>
    </p:spTree>
    <p:extLst>
      <p:ext uri="{BB962C8B-B14F-4D97-AF65-F5344CB8AC3E}">
        <p14:creationId xmlns:p14="http://schemas.microsoft.com/office/powerpoint/2010/main" val="27414942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16" y="207817"/>
            <a:ext cx="10515600" cy="745219"/>
          </a:xfrm>
        </p:spPr>
        <p:txBody>
          <a:bodyPr>
            <a:normAutofit/>
          </a:bodyPr>
          <a:lstStyle/>
          <a:p>
            <a:r>
              <a:rPr lang="en-US" dirty="0">
                <a:latin typeface="Calibri Light" panose="020F0302020204030204" pitchFamily="34" charset="0"/>
              </a:rPr>
              <a:t>Improvised Pressure Dressing</a:t>
            </a:r>
          </a:p>
        </p:txBody>
      </p:sp>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0538" y="858416"/>
            <a:ext cx="7924800" cy="594360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54916" y="858416"/>
            <a:ext cx="7924800" cy="5943600"/>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70537" y="894507"/>
            <a:ext cx="7924800" cy="5943600"/>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59496" y="864625"/>
            <a:ext cx="7924800" cy="5943600"/>
          </a:xfrm>
          <a:prstGeom prst="rect">
            <a:avLst/>
          </a:prstGeom>
        </p:spPr>
      </p:pic>
      <p:pic>
        <p:nvPicPr>
          <p:cNvPr id="17" name="Picture 1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65957" y="894507"/>
            <a:ext cx="7924800" cy="5943600"/>
          </a:xfrm>
          <a:prstGeom prst="rect">
            <a:avLst/>
          </a:prstGeom>
        </p:spPr>
      </p:pic>
      <p:pic>
        <p:nvPicPr>
          <p:cNvPr id="18" name="Picture 17"/>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71273" y="894507"/>
            <a:ext cx="7924800" cy="5943600"/>
          </a:xfrm>
          <a:prstGeom prst="rect">
            <a:avLst/>
          </a:prstGeom>
        </p:spPr>
      </p:pic>
      <p:pic>
        <p:nvPicPr>
          <p:cNvPr id="19" name="Picture 18"/>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69801" y="897377"/>
            <a:ext cx="7924800" cy="5943600"/>
          </a:xfrm>
          <a:prstGeom prst="rect">
            <a:avLst/>
          </a:prstGeom>
        </p:spPr>
      </p:pic>
      <p:pic>
        <p:nvPicPr>
          <p:cNvPr id="20" name="Picture 19"/>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871274" y="857623"/>
            <a:ext cx="7924798" cy="5943598"/>
          </a:xfrm>
          <a:prstGeom prst="rect">
            <a:avLst/>
          </a:prstGeom>
        </p:spPr>
      </p:pic>
      <p:sp>
        <p:nvSpPr>
          <p:cNvPr id="21" name="TextBox 20"/>
          <p:cNvSpPr txBox="1"/>
          <p:nvPr/>
        </p:nvSpPr>
        <p:spPr>
          <a:xfrm>
            <a:off x="9280477" y="1525501"/>
            <a:ext cx="2552131" cy="3108543"/>
          </a:xfrm>
          <a:prstGeom prst="rect">
            <a:avLst/>
          </a:prstGeom>
          <a:noFill/>
        </p:spPr>
        <p:txBody>
          <a:bodyPr wrap="square" rtlCol="0">
            <a:spAutoFit/>
          </a:bodyPr>
          <a:lstStyle/>
          <a:p>
            <a:r>
              <a:rPr lang="en-US" sz="2800" dirty="0"/>
              <a:t>A pressure dressing can be improvised with a trauma dressing and a strong elastic bandage</a:t>
            </a:r>
            <a:r>
              <a:rPr lang="en-US" dirty="0"/>
              <a:t>.</a:t>
            </a:r>
          </a:p>
        </p:txBody>
      </p:sp>
      <p:sp>
        <p:nvSpPr>
          <p:cNvPr id="22" name="TextBox 21"/>
          <p:cNvSpPr txBox="1"/>
          <p:nvPr/>
        </p:nvSpPr>
        <p:spPr>
          <a:xfrm>
            <a:off x="9280477" y="1583488"/>
            <a:ext cx="2402007" cy="2923877"/>
          </a:xfrm>
          <a:prstGeom prst="rect">
            <a:avLst/>
          </a:prstGeom>
          <a:solidFill>
            <a:schemeClr val="bg1"/>
          </a:solidFill>
        </p:spPr>
        <p:txBody>
          <a:bodyPr wrap="square" rtlCol="0">
            <a:spAutoFit/>
          </a:bodyPr>
          <a:lstStyle/>
          <a:p>
            <a:r>
              <a:rPr lang="en-US" sz="2800" dirty="0"/>
              <a:t>Carefully place a trauma dressing under the injury</a:t>
            </a:r>
            <a:r>
              <a:rPr lang="en-US" dirty="0"/>
              <a:t>.</a:t>
            </a:r>
          </a:p>
          <a:p>
            <a:endParaRPr lang="en-US" dirty="0"/>
          </a:p>
          <a:p>
            <a:endParaRPr lang="en-US" dirty="0"/>
          </a:p>
          <a:p>
            <a:endParaRPr lang="en-US" dirty="0"/>
          </a:p>
          <a:p>
            <a:endParaRPr lang="en-US" dirty="0"/>
          </a:p>
        </p:txBody>
      </p:sp>
      <p:sp>
        <p:nvSpPr>
          <p:cNvPr id="23" name="TextBox 22"/>
          <p:cNvSpPr txBox="1"/>
          <p:nvPr/>
        </p:nvSpPr>
        <p:spPr>
          <a:xfrm>
            <a:off x="9280477" y="1622569"/>
            <a:ext cx="2402008" cy="3108543"/>
          </a:xfrm>
          <a:prstGeom prst="rect">
            <a:avLst/>
          </a:prstGeom>
          <a:solidFill>
            <a:schemeClr val="bg1"/>
          </a:solidFill>
        </p:spPr>
        <p:txBody>
          <a:bodyPr wrap="square" rtlCol="0">
            <a:spAutoFit/>
          </a:bodyPr>
          <a:lstStyle/>
          <a:p>
            <a:r>
              <a:rPr lang="en-US" sz="2800" dirty="0"/>
              <a:t>If appropriate, place a sterile gauze roll in the hand to maintain a position of function.</a:t>
            </a:r>
          </a:p>
        </p:txBody>
      </p:sp>
      <p:sp>
        <p:nvSpPr>
          <p:cNvPr id="24" name="TextBox 23"/>
          <p:cNvSpPr txBox="1"/>
          <p:nvPr/>
        </p:nvSpPr>
        <p:spPr>
          <a:xfrm>
            <a:off x="9259913" y="1661650"/>
            <a:ext cx="2647665" cy="3108543"/>
          </a:xfrm>
          <a:prstGeom prst="rect">
            <a:avLst/>
          </a:prstGeom>
          <a:solidFill>
            <a:schemeClr val="bg1"/>
          </a:solidFill>
        </p:spPr>
        <p:txBody>
          <a:bodyPr wrap="square" rtlCol="0">
            <a:spAutoFit/>
          </a:bodyPr>
          <a:lstStyle/>
          <a:p>
            <a:r>
              <a:rPr lang="en-US" sz="2800" dirty="0"/>
              <a:t>Quickly wrap the trauma dressing around the injury.</a:t>
            </a:r>
          </a:p>
          <a:p>
            <a:endParaRPr lang="en-US" sz="2800" dirty="0"/>
          </a:p>
          <a:p>
            <a:endParaRPr lang="en-US" sz="2800" dirty="0"/>
          </a:p>
          <a:p>
            <a:endParaRPr lang="en-US" sz="2800" dirty="0"/>
          </a:p>
        </p:txBody>
      </p:sp>
      <p:sp>
        <p:nvSpPr>
          <p:cNvPr id="25" name="TextBox 24"/>
          <p:cNvSpPr txBox="1"/>
          <p:nvPr/>
        </p:nvSpPr>
        <p:spPr>
          <a:xfrm>
            <a:off x="9275534" y="1690120"/>
            <a:ext cx="2616422" cy="2246769"/>
          </a:xfrm>
          <a:prstGeom prst="rect">
            <a:avLst/>
          </a:prstGeom>
          <a:solidFill>
            <a:schemeClr val="bg1"/>
          </a:solidFill>
        </p:spPr>
        <p:txBody>
          <a:bodyPr wrap="square" rtlCol="0">
            <a:spAutoFit/>
          </a:bodyPr>
          <a:lstStyle/>
          <a:p>
            <a:r>
              <a:rPr lang="en-US" sz="2800" dirty="0"/>
              <a:t>Anchor the elastic bandage.</a:t>
            </a:r>
          </a:p>
          <a:p>
            <a:endParaRPr lang="en-US" sz="2800" dirty="0"/>
          </a:p>
          <a:p>
            <a:endParaRPr lang="en-US" sz="2800" dirty="0"/>
          </a:p>
          <a:p>
            <a:endParaRPr lang="en-US" sz="2800" dirty="0"/>
          </a:p>
        </p:txBody>
      </p:sp>
      <p:sp>
        <p:nvSpPr>
          <p:cNvPr id="26" name="TextBox 25"/>
          <p:cNvSpPr txBox="1"/>
          <p:nvPr/>
        </p:nvSpPr>
        <p:spPr>
          <a:xfrm>
            <a:off x="9275534" y="1680543"/>
            <a:ext cx="2747749" cy="2246769"/>
          </a:xfrm>
          <a:prstGeom prst="rect">
            <a:avLst/>
          </a:prstGeom>
          <a:solidFill>
            <a:schemeClr val="bg1"/>
          </a:solidFill>
        </p:spPr>
        <p:txBody>
          <a:bodyPr wrap="square" rtlCol="0">
            <a:spAutoFit/>
          </a:bodyPr>
          <a:lstStyle/>
          <a:p>
            <a:r>
              <a:rPr lang="en-US" sz="2800" dirty="0"/>
              <a:t>Unroll … Stretch … Wrap</a:t>
            </a:r>
          </a:p>
          <a:p>
            <a:endParaRPr lang="en-US" sz="2800" dirty="0"/>
          </a:p>
          <a:p>
            <a:endParaRPr lang="en-US" sz="2800" dirty="0"/>
          </a:p>
          <a:p>
            <a:endParaRPr lang="en-US" sz="2800" dirty="0"/>
          </a:p>
        </p:txBody>
      </p:sp>
      <p:sp>
        <p:nvSpPr>
          <p:cNvPr id="27" name="TextBox 26"/>
          <p:cNvSpPr txBox="1"/>
          <p:nvPr/>
        </p:nvSpPr>
        <p:spPr>
          <a:xfrm>
            <a:off x="9244291" y="1678902"/>
            <a:ext cx="2479795" cy="3539430"/>
          </a:xfrm>
          <a:prstGeom prst="rect">
            <a:avLst/>
          </a:prstGeom>
          <a:solidFill>
            <a:schemeClr val="bg1"/>
          </a:solidFill>
        </p:spPr>
        <p:txBody>
          <a:bodyPr wrap="square" rtlCol="0">
            <a:spAutoFit/>
          </a:bodyPr>
          <a:lstStyle/>
          <a:p>
            <a:r>
              <a:rPr lang="en-US" sz="2800" dirty="0"/>
              <a:t>Continue to tightly wrap the injured area.  Be sure you maintain pressure: Unroll … Stretch … Wrap</a:t>
            </a:r>
          </a:p>
        </p:txBody>
      </p:sp>
      <p:sp>
        <p:nvSpPr>
          <p:cNvPr id="28" name="TextBox 27"/>
          <p:cNvSpPr txBox="1"/>
          <p:nvPr/>
        </p:nvSpPr>
        <p:spPr>
          <a:xfrm>
            <a:off x="9238876" y="1696154"/>
            <a:ext cx="2415653" cy="4832092"/>
          </a:xfrm>
          <a:prstGeom prst="rect">
            <a:avLst/>
          </a:prstGeom>
          <a:solidFill>
            <a:schemeClr val="bg1"/>
          </a:solidFill>
        </p:spPr>
        <p:txBody>
          <a:bodyPr wrap="square" rtlCol="0">
            <a:spAutoFit/>
          </a:bodyPr>
          <a:lstStyle/>
          <a:p>
            <a:r>
              <a:rPr lang="en-US" sz="2800" dirty="0"/>
              <a:t>Secure the </a:t>
            </a:r>
            <a:r>
              <a:rPr lang="en-US" sz="2800" dirty="0" smtClean="0"/>
              <a:t>bandage. </a:t>
            </a:r>
          </a:p>
          <a:p>
            <a:endParaRPr lang="en-US" sz="2800" dirty="0" smtClean="0"/>
          </a:p>
          <a:p>
            <a:r>
              <a:rPr lang="en-US" sz="2800" dirty="0" smtClean="0"/>
              <a:t>Although </a:t>
            </a:r>
            <a:r>
              <a:rPr lang="en-US" sz="2800" dirty="0"/>
              <a:t>clips </a:t>
            </a:r>
            <a:r>
              <a:rPr lang="en-US" sz="2800" dirty="0" smtClean="0"/>
              <a:t>are shown here, using tape is preferred in most cases.</a:t>
            </a:r>
            <a:endParaRPr lang="en-US" sz="2800" dirty="0"/>
          </a:p>
          <a:p>
            <a:endParaRPr lang="en-US" sz="2800" dirty="0"/>
          </a:p>
          <a:p>
            <a:endParaRPr lang="en-US" sz="2800" dirty="0"/>
          </a:p>
        </p:txBody>
      </p:sp>
      <p:sp>
        <p:nvSpPr>
          <p:cNvPr id="3" name="TextBox 2"/>
          <p:cNvSpPr txBox="1"/>
          <p:nvPr/>
        </p:nvSpPr>
        <p:spPr>
          <a:xfrm>
            <a:off x="9008491" y="6468775"/>
            <a:ext cx="1438211" cy="307777"/>
          </a:xfrm>
          <a:prstGeom prst="rect">
            <a:avLst/>
          </a:prstGeom>
          <a:noFill/>
        </p:spPr>
        <p:txBody>
          <a:bodyPr wrap="square" rtlCol="0">
            <a:spAutoFit/>
          </a:bodyPr>
          <a:lstStyle/>
          <a:p>
            <a:r>
              <a:rPr lang="en-US" sz="1400" dirty="0" smtClean="0"/>
              <a:t>Photo: </a:t>
            </a:r>
            <a:r>
              <a:rPr lang="en-US" sz="1400" dirty="0" err="1" smtClean="0"/>
              <a:t>D.Burich</a:t>
            </a:r>
            <a:endParaRPr lang="en-US" sz="1400" dirty="0"/>
          </a:p>
        </p:txBody>
      </p:sp>
    </p:spTree>
    <p:extLst>
      <p:ext uri="{BB962C8B-B14F-4D97-AF65-F5344CB8AC3E}">
        <p14:creationId xmlns:p14="http://schemas.microsoft.com/office/powerpoint/2010/main" val="103334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9"/>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Light" panose="020F0302020204030204" pitchFamily="34" charset="0"/>
              </a:rPr>
              <a:t>Commercial Pressure Dressings</a:t>
            </a:r>
          </a:p>
        </p:txBody>
      </p:sp>
      <p:sp>
        <p:nvSpPr>
          <p:cNvPr id="3" name="Content Placeholder 2"/>
          <p:cNvSpPr>
            <a:spLocks noGrp="1"/>
          </p:cNvSpPr>
          <p:nvPr>
            <p:ph idx="1"/>
          </p:nvPr>
        </p:nvSpPr>
        <p:spPr>
          <a:xfrm>
            <a:off x="508000" y="1600200"/>
            <a:ext cx="11226800" cy="4876800"/>
          </a:xfrm>
        </p:spPr>
        <p:txBody>
          <a:bodyPr>
            <a:normAutofit/>
          </a:bodyPr>
          <a:lstStyle/>
          <a:p>
            <a:pPr marL="0" indent="0">
              <a:buNone/>
            </a:pPr>
            <a:r>
              <a:rPr lang="en-US" sz="3200" b="1" dirty="0">
                <a:latin typeface="Calibri" panose="020F0502020204030204" pitchFamily="34" charset="0"/>
              </a:rPr>
              <a:t>Most commercial pressure dressings have common features:</a:t>
            </a:r>
          </a:p>
          <a:p>
            <a:pPr lvl="1">
              <a:lnSpc>
                <a:spcPct val="150000"/>
              </a:lnSpc>
              <a:buFont typeface="Wingdings" panose="05000000000000000000" pitchFamily="2" charset="2"/>
              <a:buChar char="Ø"/>
            </a:pPr>
            <a:r>
              <a:rPr lang="en-US" sz="3200" dirty="0">
                <a:latin typeface="Calibri" panose="020F0502020204030204" pitchFamily="34" charset="0"/>
              </a:rPr>
              <a:t>Bulky, sterile dressing that absorbs a large quantity of blood</a:t>
            </a:r>
          </a:p>
          <a:p>
            <a:pPr lvl="1">
              <a:lnSpc>
                <a:spcPct val="150000"/>
              </a:lnSpc>
              <a:buFont typeface="Wingdings" panose="05000000000000000000" pitchFamily="2" charset="2"/>
              <a:buChar char="Ø"/>
            </a:pPr>
            <a:r>
              <a:rPr lang="en-US" sz="3200" dirty="0">
                <a:latin typeface="Calibri" panose="020F0502020204030204" pitchFamily="34" charset="0"/>
              </a:rPr>
              <a:t>Wide elastic bandage</a:t>
            </a:r>
          </a:p>
          <a:p>
            <a:pPr lvl="1">
              <a:lnSpc>
                <a:spcPct val="150000"/>
              </a:lnSpc>
              <a:buFont typeface="Wingdings" panose="05000000000000000000" pitchFamily="2" charset="2"/>
              <a:buChar char="Ø"/>
            </a:pPr>
            <a:r>
              <a:rPr lang="en-US" sz="3200" dirty="0">
                <a:latin typeface="Calibri" panose="020F0502020204030204" pitchFamily="34" charset="0"/>
              </a:rPr>
              <a:t>Device to concentrate pressure to a small area </a:t>
            </a:r>
          </a:p>
          <a:p>
            <a:pPr lvl="1">
              <a:lnSpc>
                <a:spcPct val="150000"/>
              </a:lnSpc>
              <a:buFont typeface="Wingdings" panose="05000000000000000000" pitchFamily="2" charset="2"/>
              <a:buChar char="Ø"/>
            </a:pPr>
            <a:r>
              <a:rPr lang="en-US" sz="3200" dirty="0">
                <a:latin typeface="Calibri" panose="020F0502020204030204" pitchFamily="34" charset="0"/>
              </a:rPr>
              <a:t>Securing mechanism</a:t>
            </a:r>
          </a:p>
        </p:txBody>
      </p:sp>
    </p:spTree>
    <p:extLst>
      <p:ext uri="{BB962C8B-B14F-4D97-AF65-F5344CB8AC3E}">
        <p14:creationId xmlns:p14="http://schemas.microsoft.com/office/powerpoint/2010/main" val="32634179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Light" panose="020F0302020204030204" pitchFamily="34" charset="0"/>
              </a:rPr>
              <a:t>Commercial Pressure Dressing - Application</a:t>
            </a:r>
          </a:p>
        </p:txBody>
      </p:sp>
      <p:sp>
        <p:nvSpPr>
          <p:cNvPr id="3" name="Content Placeholder 2"/>
          <p:cNvSpPr>
            <a:spLocks noGrp="1"/>
          </p:cNvSpPr>
          <p:nvPr>
            <p:ph idx="1"/>
          </p:nvPr>
        </p:nvSpPr>
        <p:spPr>
          <a:xfrm>
            <a:off x="609600" y="1600200"/>
            <a:ext cx="10972800" cy="4481946"/>
          </a:xfrm>
        </p:spPr>
        <p:txBody>
          <a:bodyPr>
            <a:noAutofit/>
          </a:bodyPr>
          <a:lstStyle/>
          <a:p>
            <a:pPr marL="274320" lvl="1" indent="0">
              <a:buNone/>
            </a:pPr>
            <a:r>
              <a:rPr lang="en-US" sz="3200" b="1" dirty="0">
                <a:latin typeface="Calibri" panose="020F0502020204030204" pitchFamily="34" charset="0"/>
              </a:rPr>
              <a:t>In all cases, read the manufacturers instructions and be familiar with the dressings available to you.  In general:</a:t>
            </a:r>
          </a:p>
          <a:p>
            <a:pPr lvl="1"/>
            <a:r>
              <a:rPr lang="en-US" sz="3200" dirty="0">
                <a:latin typeface="Calibri" panose="020F0502020204030204" pitchFamily="34" charset="0"/>
              </a:rPr>
              <a:t>Place the sterile dressing directly over the wound.</a:t>
            </a:r>
          </a:p>
          <a:p>
            <a:pPr lvl="1"/>
            <a:r>
              <a:rPr lang="en-US" sz="3200" dirty="0">
                <a:latin typeface="Calibri" panose="020F0502020204030204" pitchFamily="34" charset="0"/>
              </a:rPr>
              <a:t>Unroll a few inches of the bandage, pull it tight, then wrap around the limb.</a:t>
            </a:r>
          </a:p>
          <a:p>
            <a:pPr lvl="1"/>
            <a:r>
              <a:rPr lang="en-US" sz="3200" dirty="0">
                <a:latin typeface="Calibri" panose="020F0502020204030204" pitchFamily="34" charset="0"/>
              </a:rPr>
              <a:t>Integrate the bandage with the pressure mechanism and secure as per the manufacturers instructions.</a:t>
            </a:r>
          </a:p>
        </p:txBody>
      </p:sp>
    </p:spTree>
    <p:extLst>
      <p:ext uri="{BB962C8B-B14F-4D97-AF65-F5344CB8AC3E}">
        <p14:creationId xmlns:p14="http://schemas.microsoft.com/office/powerpoint/2010/main" val="6297623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dirty="0">
                <a:latin typeface="Calibri Light" charset="0"/>
              </a:rPr>
              <a:t>Objectives (</a:t>
            </a:r>
            <a:r>
              <a:rPr lang="en-US" dirty="0" err="1">
                <a:latin typeface="Calibri Light" charset="0"/>
              </a:rPr>
              <a:t>Con’t</a:t>
            </a:r>
            <a:r>
              <a:rPr lang="en-US" dirty="0">
                <a:latin typeface="Calibri Light" charset="0"/>
              </a:rPr>
              <a:t>)</a:t>
            </a:r>
          </a:p>
        </p:txBody>
      </p:sp>
      <p:sp>
        <p:nvSpPr>
          <p:cNvPr id="17410" name="Content Placeholder 2"/>
          <p:cNvSpPr>
            <a:spLocks noGrp="1"/>
          </p:cNvSpPr>
          <p:nvPr>
            <p:ph idx="1"/>
          </p:nvPr>
        </p:nvSpPr>
        <p:spPr>
          <a:xfrm>
            <a:off x="838200" y="1519707"/>
            <a:ext cx="10515600" cy="4657256"/>
          </a:xfrm>
        </p:spPr>
        <p:txBody>
          <a:bodyPr>
            <a:noAutofit/>
          </a:bodyPr>
          <a:lstStyle/>
          <a:p>
            <a:pPr lvl="1" eaLnBrk="1" hangingPunct="1"/>
            <a:endParaRPr lang="en-US" sz="3600" dirty="0">
              <a:latin typeface="Calibri" charset="0"/>
            </a:endParaRPr>
          </a:p>
          <a:p>
            <a:pPr lvl="1"/>
            <a:r>
              <a:rPr lang="en-US" sz="3600" dirty="0">
                <a:latin typeface="Calibri" charset="0"/>
              </a:rPr>
              <a:t>Discuss the components of a mechanical tourniquet</a:t>
            </a:r>
          </a:p>
          <a:p>
            <a:pPr lvl="1" eaLnBrk="1" hangingPunct="1"/>
            <a:endParaRPr lang="en-US" sz="3600" dirty="0" smtClean="0">
              <a:latin typeface="Calibri" charset="0"/>
            </a:endParaRPr>
          </a:p>
          <a:p>
            <a:pPr lvl="1" eaLnBrk="1" hangingPunct="1"/>
            <a:r>
              <a:rPr lang="en-US" sz="3600" dirty="0" smtClean="0">
                <a:latin typeface="Calibri" charset="0"/>
              </a:rPr>
              <a:t>Demonstrate </a:t>
            </a:r>
            <a:r>
              <a:rPr lang="en-US" sz="3600" dirty="0">
                <a:latin typeface="Calibri" charset="0"/>
              </a:rPr>
              <a:t>how to apply a mechanical </a:t>
            </a:r>
            <a:r>
              <a:rPr lang="en-US" sz="3600" dirty="0" smtClean="0">
                <a:latin typeface="Calibri" charset="0"/>
              </a:rPr>
              <a:t>tourniquet</a:t>
            </a:r>
            <a:endParaRPr lang="en-US" sz="3600" dirty="0">
              <a:latin typeface="Calibri" charset="0"/>
            </a:endParaRPr>
          </a:p>
          <a:p>
            <a:pPr lvl="1" eaLnBrk="1" hangingPunct="1"/>
            <a:endParaRPr lang="en-US" sz="3600" dirty="0">
              <a:latin typeface="Calibri" charset="0"/>
            </a:endParaRPr>
          </a:p>
          <a:p>
            <a:pPr lvl="1" eaLnBrk="1" hangingPunct="1"/>
            <a:r>
              <a:rPr lang="en-US" sz="3600" dirty="0">
                <a:latin typeface="Calibri" charset="0"/>
              </a:rPr>
              <a:t>Demonstrate how to pack a wound</a:t>
            </a:r>
          </a:p>
        </p:txBody>
      </p:sp>
    </p:spTree>
    <p:extLst>
      <p:ext uri="{BB962C8B-B14F-4D97-AF65-F5344CB8AC3E}">
        <p14:creationId xmlns:p14="http://schemas.microsoft.com/office/powerpoint/2010/main" val="10349539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406" y="270455"/>
            <a:ext cx="10972800" cy="677615"/>
          </a:xfrm>
        </p:spPr>
        <p:txBody>
          <a:bodyPr>
            <a:noAutofit/>
          </a:bodyPr>
          <a:lstStyle/>
          <a:p>
            <a:r>
              <a:rPr lang="en-US" dirty="0">
                <a:latin typeface="Calibri Light" panose="020F0302020204030204" pitchFamily="34" charset="0"/>
                <a:cs typeface="Calibri Light" panose="020F0302020204030204" pitchFamily="34" charset="0"/>
              </a:rPr>
              <a:t>Pressure Dressing Example - Israeli Bandage</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7605" y="860122"/>
            <a:ext cx="7924800" cy="59436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2507" y="860122"/>
            <a:ext cx="7924800" cy="594360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64269" y="858416"/>
            <a:ext cx="7924800" cy="594360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86647" y="858416"/>
            <a:ext cx="7924800" cy="5943600"/>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74227" y="858416"/>
            <a:ext cx="7924800" cy="5943600"/>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74226" y="856710"/>
            <a:ext cx="7924800" cy="5943600"/>
          </a:xfrm>
          <a:prstGeom prst="rect">
            <a:avLst/>
          </a:prstGeom>
        </p:spPr>
      </p:pic>
      <p:pic>
        <p:nvPicPr>
          <p:cNvPr id="11" name="Picture 10"/>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74225" y="857519"/>
            <a:ext cx="7924800" cy="5943600"/>
          </a:xfrm>
          <a:prstGeom prst="rect">
            <a:avLst/>
          </a:prstGeom>
        </p:spPr>
      </p:pic>
      <p:pic>
        <p:nvPicPr>
          <p:cNvPr id="12" name="Picture 11"/>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664269" y="856710"/>
            <a:ext cx="7924800" cy="5943600"/>
          </a:xfrm>
          <a:prstGeom prst="rect">
            <a:avLst/>
          </a:prstGeom>
        </p:spPr>
      </p:pic>
      <p:pic>
        <p:nvPicPr>
          <p:cNvPr id="13" name="Picture 12"/>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644406" y="856710"/>
            <a:ext cx="7924799" cy="5943599"/>
          </a:xfrm>
          <a:prstGeom prst="rect">
            <a:avLst/>
          </a:prstGeom>
        </p:spPr>
      </p:pic>
      <p:sp>
        <p:nvSpPr>
          <p:cNvPr id="14" name="TextBox 13"/>
          <p:cNvSpPr txBox="1"/>
          <p:nvPr/>
        </p:nvSpPr>
        <p:spPr>
          <a:xfrm>
            <a:off x="9236735" y="858416"/>
            <a:ext cx="2411895" cy="3539430"/>
          </a:xfrm>
          <a:prstGeom prst="rect">
            <a:avLst/>
          </a:prstGeom>
          <a:noFill/>
        </p:spPr>
        <p:txBody>
          <a:bodyPr wrap="square" rtlCol="0">
            <a:spAutoFit/>
          </a:bodyPr>
          <a:lstStyle/>
          <a:p>
            <a:r>
              <a:rPr lang="en-US" sz="2800" dirty="0"/>
              <a:t>A tourniquet is not needed for this wound.  Depending on the depth, the wound may, or may not need packing.</a:t>
            </a:r>
          </a:p>
        </p:txBody>
      </p:sp>
      <p:sp>
        <p:nvSpPr>
          <p:cNvPr id="15" name="TextBox 14"/>
          <p:cNvSpPr txBox="1"/>
          <p:nvPr/>
        </p:nvSpPr>
        <p:spPr>
          <a:xfrm>
            <a:off x="9236735" y="948070"/>
            <a:ext cx="2310850" cy="3539430"/>
          </a:xfrm>
          <a:prstGeom prst="rect">
            <a:avLst/>
          </a:prstGeom>
          <a:solidFill>
            <a:schemeClr val="bg1"/>
          </a:solidFill>
        </p:spPr>
        <p:txBody>
          <a:bodyPr wrap="square" rtlCol="0">
            <a:spAutoFit/>
          </a:bodyPr>
          <a:lstStyle/>
          <a:p>
            <a:r>
              <a:rPr lang="en-US" sz="2800" dirty="0"/>
              <a:t>Apply this dressing with the label over the wound.</a:t>
            </a:r>
          </a:p>
          <a:p>
            <a:endParaRPr lang="en-US" sz="2800" dirty="0"/>
          </a:p>
          <a:p>
            <a:endParaRPr lang="en-US" sz="2800" dirty="0"/>
          </a:p>
          <a:p>
            <a:endParaRPr lang="en-US" sz="2800" dirty="0"/>
          </a:p>
          <a:p>
            <a:endParaRPr lang="en-US" sz="2800" dirty="0"/>
          </a:p>
        </p:txBody>
      </p:sp>
      <p:sp>
        <p:nvSpPr>
          <p:cNvPr id="16" name="TextBox 15"/>
          <p:cNvSpPr txBox="1"/>
          <p:nvPr/>
        </p:nvSpPr>
        <p:spPr>
          <a:xfrm>
            <a:off x="9236735" y="948070"/>
            <a:ext cx="2319130" cy="4401205"/>
          </a:xfrm>
          <a:prstGeom prst="rect">
            <a:avLst/>
          </a:prstGeom>
          <a:solidFill>
            <a:schemeClr val="bg1"/>
          </a:solidFill>
        </p:spPr>
        <p:txBody>
          <a:bodyPr wrap="square" rtlCol="0">
            <a:spAutoFit/>
          </a:bodyPr>
          <a:lstStyle/>
          <a:p>
            <a:r>
              <a:rPr lang="en-US" sz="2800" dirty="0"/>
              <a:t>Wrap the dressing around the limb.  There is no Velcro to help anchor the bandage …don’t pull hard or it may slip.</a:t>
            </a:r>
          </a:p>
        </p:txBody>
      </p:sp>
      <p:sp>
        <p:nvSpPr>
          <p:cNvPr id="17" name="TextBox 16"/>
          <p:cNvSpPr txBox="1"/>
          <p:nvPr/>
        </p:nvSpPr>
        <p:spPr>
          <a:xfrm>
            <a:off x="9240033" y="936084"/>
            <a:ext cx="2345635" cy="4401205"/>
          </a:xfrm>
          <a:prstGeom prst="rect">
            <a:avLst/>
          </a:prstGeom>
          <a:solidFill>
            <a:schemeClr val="bg1"/>
          </a:solidFill>
        </p:spPr>
        <p:txBody>
          <a:bodyPr wrap="square" rtlCol="0">
            <a:spAutoFit/>
          </a:bodyPr>
          <a:lstStyle/>
          <a:p>
            <a:r>
              <a:rPr lang="en-US" sz="2800" dirty="0"/>
              <a:t>Slide the bandage into the center of the cleat.</a:t>
            </a:r>
          </a:p>
          <a:p>
            <a:endParaRPr lang="en-US" sz="2800" dirty="0"/>
          </a:p>
          <a:p>
            <a:endParaRPr lang="en-US" sz="2800" dirty="0"/>
          </a:p>
          <a:p>
            <a:endParaRPr lang="en-US" sz="2800" dirty="0"/>
          </a:p>
          <a:p>
            <a:endParaRPr lang="en-US" sz="2800" dirty="0"/>
          </a:p>
          <a:p>
            <a:endParaRPr lang="en-US" sz="2800" dirty="0"/>
          </a:p>
          <a:p>
            <a:endParaRPr lang="en-US" sz="2800" dirty="0"/>
          </a:p>
        </p:txBody>
      </p:sp>
      <p:sp>
        <p:nvSpPr>
          <p:cNvPr id="26" name="TextBox 25"/>
          <p:cNvSpPr txBox="1"/>
          <p:nvPr/>
        </p:nvSpPr>
        <p:spPr>
          <a:xfrm>
            <a:off x="9236735" y="948070"/>
            <a:ext cx="2117065" cy="1815882"/>
          </a:xfrm>
          <a:prstGeom prst="rect">
            <a:avLst/>
          </a:prstGeom>
          <a:solidFill>
            <a:schemeClr val="bg1"/>
          </a:solidFill>
        </p:spPr>
        <p:txBody>
          <a:bodyPr wrap="square" rtlCol="0">
            <a:spAutoFit/>
          </a:bodyPr>
          <a:lstStyle/>
          <a:p>
            <a:pPr lvl="0"/>
            <a:r>
              <a:rPr lang="en-US" sz="2800" dirty="0">
                <a:solidFill>
                  <a:prstClr val="black"/>
                </a:solidFill>
              </a:rPr>
              <a:t>Spread the bandage inside the cleat.</a:t>
            </a:r>
          </a:p>
        </p:txBody>
      </p:sp>
      <p:sp>
        <p:nvSpPr>
          <p:cNvPr id="27" name="TextBox 26"/>
          <p:cNvSpPr txBox="1"/>
          <p:nvPr/>
        </p:nvSpPr>
        <p:spPr>
          <a:xfrm>
            <a:off x="9236735" y="948070"/>
            <a:ext cx="2488096" cy="2677656"/>
          </a:xfrm>
          <a:prstGeom prst="rect">
            <a:avLst/>
          </a:prstGeom>
          <a:solidFill>
            <a:schemeClr val="bg1"/>
          </a:solidFill>
        </p:spPr>
        <p:txBody>
          <a:bodyPr wrap="square" rtlCol="0">
            <a:spAutoFit/>
          </a:bodyPr>
          <a:lstStyle/>
          <a:p>
            <a:pPr lvl="0"/>
            <a:r>
              <a:rPr lang="en-US" sz="2800" dirty="0">
                <a:solidFill>
                  <a:prstClr val="black"/>
                </a:solidFill>
              </a:rPr>
              <a:t>Reverse the direction of the bandage.  Start to Unroll … Stretch … Wrap.</a:t>
            </a:r>
          </a:p>
        </p:txBody>
      </p:sp>
      <p:sp>
        <p:nvSpPr>
          <p:cNvPr id="28" name="TextBox 27"/>
          <p:cNvSpPr txBox="1"/>
          <p:nvPr/>
        </p:nvSpPr>
        <p:spPr>
          <a:xfrm>
            <a:off x="9236735" y="912639"/>
            <a:ext cx="2348933" cy="3108543"/>
          </a:xfrm>
          <a:prstGeom prst="rect">
            <a:avLst/>
          </a:prstGeom>
          <a:solidFill>
            <a:schemeClr val="bg1"/>
          </a:solidFill>
        </p:spPr>
        <p:txBody>
          <a:bodyPr wrap="square" rtlCol="0">
            <a:spAutoFit/>
          </a:bodyPr>
          <a:lstStyle/>
          <a:p>
            <a:pPr lvl="0"/>
            <a:r>
              <a:rPr lang="en-US" sz="2800" dirty="0">
                <a:solidFill>
                  <a:prstClr val="black"/>
                </a:solidFill>
              </a:rPr>
              <a:t>Continue to add pressure with the bandage.  Unroll … Stretch … Wrap</a:t>
            </a:r>
          </a:p>
        </p:txBody>
      </p:sp>
      <p:sp>
        <p:nvSpPr>
          <p:cNvPr id="29" name="TextBox 28"/>
          <p:cNvSpPr txBox="1"/>
          <p:nvPr/>
        </p:nvSpPr>
        <p:spPr>
          <a:xfrm>
            <a:off x="9236734" y="912639"/>
            <a:ext cx="2117065" cy="4401205"/>
          </a:xfrm>
          <a:prstGeom prst="rect">
            <a:avLst/>
          </a:prstGeom>
          <a:solidFill>
            <a:schemeClr val="bg1"/>
          </a:solidFill>
        </p:spPr>
        <p:txBody>
          <a:bodyPr wrap="square" rtlCol="0">
            <a:spAutoFit/>
          </a:bodyPr>
          <a:lstStyle/>
          <a:p>
            <a:pPr lvl="0"/>
            <a:r>
              <a:rPr lang="en-US" sz="2800" dirty="0">
                <a:solidFill>
                  <a:prstClr val="black"/>
                </a:solidFill>
              </a:rPr>
              <a:t>As you wrap the bandage, you can add additional pressure to the wound by spinning the bandage directly over the cleat.</a:t>
            </a:r>
          </a:p>
        </p:txBody>
      </p:sp>
      <p:sp>
        <p:nvSpPr>
          <p:cNvPr id="30" name="TextBox 29"/>
          <p:cNvSpPr txBox="1"/>
          <p:nvPr/>
        </p:nvSpPr>
        <p:spPr>
          <a:xfrm>
            <a:off x="9236733" y="912639"/>
            <a:ext cx="2117066" cy="4401205"/>
          </a:xfrm>
          <a:prstGeom prst="rect">
            <a:avLst/>
          </a:prstGeom>
          <a:solidFill>
            <a:schemeClr val="bg1"/>
          </a:solidFill>
        </p:spPr>
        <p:txBody>
          <a:bodyPr wrap="square" rtlCol="0">
            <a:spAutoFit/>
          </a:bodyPr>
          <a:lstStyle/>
          <a:p>
            <a:pPr lvl="0"/>
            <a:r>
              <a:rPr lang="en-US" sz="2800" dirty="0">
                <a:solidFill>
                  <a:prstClr val="black"/>
                </a:solidFill>
              </a:rPr>
              <a:t>Anchor the bandage with the barrette.</a:t>
            </a:r>
          </a:p>
          <a:p>
            <a:pPr lvl="0"/>
            <a:endParaRPr lang="en-US" sz="2800" dirty="0">
              <a:solidFill>
                <a:prstClr val="black"/>
              </a:solidFill>
            </a:endParaRPr>
          </a:p>
          <a:p>
            <a:pPr lvl="0"/>
            <a:endParaRPr lang="en-US" sz="2800" dirty="0">
              <a:solidFill>
                <a:prstClr val="black"/>
              </a:solidFill>
            </a:endParaRPr>
          </a:p>
          <a:p>
            <a:pPr lvl="0"/>
            <a:endParaRPr lang="en-US" sz="2800" dirty="0">
              <a:solidFill>
                <a:prstClr val="black"/>
              </a:solidFill>
            </a:endParaRPr>
          </a:p>
          <a:p>
            <a:pPr lvl="0"/>
            <a:endParaRPr lang="en-US" sz="2800" dirty="0">
              <a:solidFill>
                <a:prstClr val="black"/>
              </a:solidFill>
            </a:endParaRPr>
          </a:p>
          <a:p>
            <a:pPr lvl="0"/>
            <a:endParaRPr lang="en-US" sz="2800" dirty="0">
              <a:solidFill>
                <a:prstClr val="black"/>
              </a:solidFill>
            </a:endParaRPr>
          </a:p>
          <a:p>
            <a:pPr lvl="0"/>
            <a:endParaRPr lang="en-US" sz="2800" dirty="0">
              <a:solidFill>
                <a:prstClr val="black"/>
              </a:solidFill>
            </a:endParaRPr>
          </a:p>
        </p:txBody>
      </p:sp>
      <p:sp>
        <p:nvSpPr>
          <p:cNvPr id="21" name="TextBox 20"/>
          <p:cNvSpPr txBox="1"/>
          <p:nvPr/>
        </p:nvSpPr>
        <p:spPr>
          <a:xfrm>
            <a:off x="9016547" y="6431889"/>
            <a:ext cx="1396304" cy="307777"/>
          </a:xfrm>
          <a:prstGeom prst="rect">
            <a:avLst/>
          </a:prstGeom>
          <a:noFill/>
        </p:spPr>
        <p:txBody>
          <a:bodyPr wrap="square" rtlCol="0">
            <a:spAutoFit/>
          </a:bodyPr>
          <a:lstStyle/>
          <a:p>
            <a:r>
              <a:rPr lang="en-US" sz="1400" dirty="0" smtClean="0"/>
              <a:t>Photo: D. </a:t>
            </a:r>
            <a:r>
              <a:rPr lang="en-US" sz="1400" dirty="0" err="1" smtClean="0"/>
              <a:t>Burich</a:t>
            </a:r>
            <a:endParaRPr lang="en-US" sz="1400" dirty="0"/>
          </a:p>
        </p:txBody>
      </p:sp>
    </p:spTree>
    <p:extLst>
      <p:ext uri="{BB962C8B-B14F-4D97-AF65-F5344CB8AC3E}">
        <p14:creationId xmlns:p14="http://schemas.microsoft.com/office/powerpoint/2010/main" val="141481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6" grpId="0" animBg="1"/>
      <p:bldP spid="27" grpId="0" animBg="1"/>
      <p:bldP spid="28" grpId="0" animBg="1"/>
      <p:bldP spid="29" grpId="0" animBg="1"/>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
            <a:ext cx="10972800" cy="990600"/>
          </a:xfrm>
        </p:spPr>
        <p:txBody>
          <a:bodyPr>
            <a:normAutofit/>
          </a:bodyPr>
          <a:lstStyle/>
          <a:p>
            <a:r>
              <a:rPr lang="en-US" dirty="0">
                <a:latin typeface="Calibri Light" panose="020F0302020204030204" pitchFamily="34" charset="0"/>
                <a:cs typeface="Calibri Light" panose="020F0302020204030204" pitchFamily="34" charset="0"/>
              </a:rPr>
              <a:t>Pressure Dressing Example - H-Bandage </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8200" y="858416"/>
            <a:ext cx="7924800" cy="59436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8199" y="858416"/>
            <a:ext cx="7924800" cy="594360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4116" y="858416"/>
            <a:ext cx="7924800" cy="594360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24115" y="858416"/>
            <a:ext cx="7924800" cy="5943600"/>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22359" y="856953"/>
            <a:ext cx="7924800" cy="5943600"/>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36443" y="856953"/>
            <a:ext cx="7924800" cy="5943600"/>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36443" y="856953"/>
            <a:ext cx="7924800" cy="5943600"/>
          </a:xfrm>
          <a:prstGeom prst="rect">
            <a:avLst/>
          </a:prstGeom>
        </p:spPr>
      </p:pic>
      <p:pic>
        <p:nvPicPr>
          <p:cNvPr id="13" name="Picture 12"/>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808275" y="856953"/>
            <a:ext cx="7924800" cy="5943600"/>
          </a:xfrm>
          <a:prstGeom prst="rect">
            <a:avLst/>
          </a:prstGeom>
        </p:spPr>
      </p:pic>
      <p:sp>
        <p:nvSpPr>
          <p:cNvPr id="24" name="TextBox 23"/>
          <p:cNvSpPr txBox="1"/>
          <p:nvPr/>
        </p:nvSpPr>
        <p:spPr>
          <a:xfrm>
            <a:off x="9136547" y="856953"/>
            <a:ext cx="2367169" cy="2246769"/>
          </a:xfrm>
          <a:prstGeom prst="rect">
            <a:avLst/>
          </a:prstGeom>
          <a:noFill/>
        </p:spPr>
        <p:txBody>
          <a:bodyPr wrap="square" rtlCol="0">
            <a:spAutoFit/>
          </a:bodyPr>
          <a:lstStyle/>
          <a:p>
            <a:pPr lvl="0"/>
            <a:r>
              <a:rPr lang="en-US" sz="2800" dirty="0">
                <a:solidFill>
                  <a:prstClr val="black"/>
                </a:solidFill>
              </a:rPr>
              <a:t>Apply the H-Bandage with the “H” directly over the wound.</a:t>
            </a:r>
          </a:p>
        </p:txBody>
      </p:sp>
      <p:sp>
        <p:nvSpPr>
          <p:cNvPr id="25" name="TextBox 24"/>
          <p:cNvSpPr txBox="1"/>
          <p:nvPr/>
        </p:nvSpPr>
        <p:spPr>
          <a:xfrm>
            <a:off x="9136547" y="979828"/>
            <a:ext cx="2418522" cy="3108543"/>
          </a:xfrm>
          <a:prstGeom prst="rect">
            <a:avLst/>
          </a:prstGeom>
          <a:solidFill>
            <a:schemeClr val="bg1"/>
          </a:solidFill>
        </p:spPr>
        <p:txBody>
          <a:bodyPr wrap="square" rtlCol="0">
            <a:spAutoFit/>
          </a:bodyPr>
          <a:lstStyle/>
          <a:p>
            <a:pPr lvl="0"/>
            <a:r>
              <a:rPr lang="en-US" sz="2800" dirty="0">
                <a:solidFill>
                  <a:prstClr val="black"/>
                </a:solidFill>
              </a:rPr>
              <a:t>Wrap the bandage around the limb.  A strip of Velcro will help hold the bandage </a:t>
            </a:r>
          </a:p>
        </p:txBody>
      </p:sp>
      <p:sp>
        <p:nvSpPr>
          <p:cNvPr id="26" name="TextBox 25"/>
          <p:cNvSpPr txBox="1"/>
          <p:nvPr/>
        </p:nvSpPr>
        <p:spPr>
          <a:xfrm>
            <a:off x="9136547" y="979828"/>
            <a:ext cx="2522883" cy="3539430"/>
          </a:xfrm>
          <a:prstGeom prst="rect">
            <a:avLst/>
          </a:prstGeom>
          <a:solidFill>
            <a:schemeClr val="bg1"/>
          </a:solidFill>
        </p:spPr>
        <p:txBody>
          <a:bodyPr wrap="square" rtlCol="0">
            <a:spAutoFit/>
          </a:bodyPr>
          <a:lstStyle/>
          <a:p>
            <a:pPr lvl="0"/>
            <a:r>
              <a:rPr lang="en-US" sz="2800" dirty="0">
                <a:solidFill>
                  <a:prstClr val="black"/>
                </a:solidFill>
              </a:rPr>
              <a:t>Wrap the bandage around the 1</a:t>
            </a:r>
            <a:r>
              <a:rPr lang="en-US" sz="2800" baseline="30000" dirty="0">
                <a:solidFill>
                  <a:prstClr val="black"/>
                </a:solidFill>
              </a:rPr>
              <a:t>st</a:t>
            </a:r>
            <a:r>
              <a:rPr lang="en-US" sz="2800" dirty="0">
                <a:solidFill>
                  <a:prstClr val="black"/>
                </a:solidFill>
              </a:rPr>
              <a:t> cleat, then pull bandage snug.  Support the cleat as you pull.</a:t>
            </a:r>
          </a:p>
        </p:txBody>
      </p:sp>
      <p:sp>
        <p:nvSpPr>
          <p:cNvPr id="27" name="TextBox 26"/>
          <p:cNvSpPr txBox="1"/>
          <p:nvPr/>
        </p:nvSpPr>
        <p:spPr>
          <a:xfrm>
            <a:off x="9137372" y="979828"/>
            <a:ext cx="2352261" cy="3539430"/>
          </a:xfrm>
          <a:prstGeom prst="rect">
            <a:avLst/>
          </a:prstGeom>
          <a:solidFill>
            <a:schemeClr val="bg1"/>
          </a:solidFill>
        </p:spPr>
        <p:txBody>
          <a:bodyPr wrap="square" rtlCol="0">
            <a:spAutoFit/>
          </a:bodyPr>
          <a:lstStyle/>
          <a:p>
            <a:pPr lvl="0"/>
            <a:r>
              <a:rPr lang="en-US" sz="2800" dirty="0">
                <a:solidFill>
                  <a:prstClr val="black"/>
                </a:solidFill>
              </a:rPr>
              <a:t>Wrap the bandage snug around the back of the limb.  </a:t>
            </a:r>
          </a:p>
          <a:p>
            <a:pPr lvl="0"/>
            <a:endParaRPr lang="en-US" sz="2800" dirty="0">
              <a:solidFill>
                <a:prstClr val="black"/>
              </a:solidFill>
            </a:endParaRPr>
          </a:p>
          <a:p>
            <a:pPr lvl="0"/>
            <a:endParaRPr lang="en-US" sz="2800" dirty="0">
              <a:solidFill>
                <a:prstClr val="black"/>
              </a:solidFill>
            </a:endParaRPr>
          </a:p>
          <a:p>
            <a:pPr lvl="0"/>
            <a:endParaRPr lang="en-US" sz="2800" dirty="0">
              <a:solidFill>
                <a:prstClr val="black"/>
              </a:solidFill>
            </a:endParaRPr>
          </a:p>
        </p:txBody>
      </p:sp>
      <p:sp>
        <p:nvSpPr>
          <p:cNvPr id="28" name="TextBox 27"/>
          <p:cNvSpPr txBox="1"/>
          <p:nvPr/>
        </p:nvSpPr>
        <p:spPr>
          <a:xfrm>
            <a:off x="9136547" y="979828"/>
            <a:ext cx="2217253" cy="2677656"/>
          </a:xfrm>
          <a:prstGeom prst="rect">
            <a:avLst/>
          </a:prstGeom>
          <a:solidFill>
            <a:schemeClr val="bg1"/>
          </a:solidFill>
        </p:spPr>
        <p:txBody>
          <a:bodyPr wrap="square" rtlCol="0">
            <a:spAutoFit/>
          </a:bodyPr>
          <a:lstStyle/>
          <a:p>
            <a:pPr lvl="0"/>
            <a:r>
              <a:rPr lang="en-US" sz="2800" dirty="0">
                <a:solidFill>
                  <a:prstClr val="black"/>
                </a:solidFill>
              </a:rPr>
              <a:t>Wrap it around the other cleat.  Support the “H” as you pull tight.</a:t>
            </a:r>
          </a:p>
        </p:txBody>
      </p:sp>
      <p:sp>
        <p:nvSpPr>
          <p:cNvPr id="29" name="TextBox 28"/>
          <p:cNvSpPr txBox="1"/>
          <p:nvPr/>
        </p:nvSpPr>
        <p:spPr>
          <a:xfrm>
            <a:off x="9136548" y="979828"/>
            <a:ext cx="2522882" cy="3108543"/>
          </a:xfrm>
          <a:prstGeom prst="rect">
            <a:avLst/>
          </a:prstGeom>
          <a:solidFill>
            <a:schemeClr val="bg1"/>
          </a:solidFill>
        </p:spPr>
        <p:txBody>
          <a:bodyPr wrap="square" rtlCol="0">
            <a:spAutoFit/>
          </a:bodyPr>
          <a:lstStyle/>
          <a:p>
            <a:pPr lvl="0"/>
            <a:r>
              <a:rPr lang="en-US" sz="2800" dirty="0">
                <a:solidFill>
                  <a:prstClr val="black"/>
                </a:solidFill>
              </a:rPr>
              <a:t>Continue to apply pressure.  Unroll … Stretch … Wrap</a:t>
            </a:r>
          </a:p>
          <a:p>
            <a:pPr lvl="0"/>
            <a:endParaRPr lang="en-US" sz="2800" dirty="0">
              <a:solidFill>
                <a:prstClr val="black"/>
              </a:solidFill>
            </a:endParaRPr>
          </a:p>
          <a:p>
            <a:pPr lvl="0"/>
            <a:endParaRPr lang="en-US" sz="2800" dirty="0">
              <a:solidFill>
                <a:prstClr val="black"/>
              </a:solidFill>
            </a:endParaRPr>
          </a:p>
          <a:p>
            <a:pPr lvl="0"/>
            <a:endParaRPr lang="en-US" sz="2800" dirty="0">
              <a:solidFill>
                <a:prstClr val="black"/>
              </a:solidFill>
            </a:endParaRPr>
          </a:p>
        </p:txBody>
      </p:sp>
      <p:sp>
        <p:nvSpPr>
          <p:cNvPr id="30" name="TextBox 29"/>
          <p:cNvSpPr txBox="1"/>
          <p:nvPr/>
        </p:nvSpPr>
        <p:spPr>
          <a:xfrm>
            <a:off x="9136547" y="980407"/>
            <a:ext cx="2792069" cy="2677656"/>
          </a:xfrm>
          <a:prstGeom prst="rect">
            <a:avLst/>
          </a:prstGeom>
          <a:solidFill>
            <a:schemeClr val="bg1"/>
          </a:solidFill>
        </p:spPr>
        <p:txBody>
          <a:bodyPr wrap="square" rtlCol="0">
            <a:spAutoFit/>
          </a:bodyPr>
          <a:lstStyle/>
          <a:p>
            <a:pPr lvl="0"/>
            <a:r>
              <a:rPr lang="en-US" sz="2800" dirty="0">
                <a:solidFill>
                  <a:prstClr val="black"/>
                </a:solidFill>
              </a:rPr>
              <a:t>You can add more pressure to the wound by spinning the bandage on top of the “H”.</a:t>
            </a:r>
          </a:p>
        </p:txBody>
      </p:sp>
      <p:sp>
        <p:nvSpPr>
          <p:cNvPr id="31" name="TextBox 30"/>
          <p:cNvSpPr txBox="1"/>
          <p:nvPr/>
        </p:nvSpPr>
        <p:spPr>
          <a:xfrm>
            <a:off x="9136546" y="979249"/>
            <a:ext cx="2647665" cy="2677656"/>
          </a:xfrm>
          <a:prstGeom prst="rect">
            <a:avLst/>
          </a:prstGeom>
          <a:solidFill>
            <a:schemeClr val="bg1"/>
          </a:solidFill>
        </p:spPr>
        <p:txBody>
          <a:bodyPr wrap="square" rtlCol="0">
            <a:spAutoFit/>
          </a:bodyPr>
          <a:lstStyle/>
          <a:p>
            <a:pPr lvl="0"/>
            <a:r>
              <a:rPr lang="en-US" sz="2800" dirty="0">
                <a:solidFill>
                  <a:prstClr val="black"/>
                </a:solidFill>
              </a:rPr>
              <a:t>Secure the bandage with the barrette.</a:t>
            </a:r>
          </a:p>
          <a:p>
            <a:pPr lvl="0"/>
            <a:endParaRPr lang="en-US" sz="2800" dirty="0">
              <a:solidFill>
                <a:prstClr val="black"/>
              </a:solidFill>
            </a:endParaRPr>
          </a:p>
          <a:p>
            <a:pPr lvl="0"/>
            <a:endParaRPr lang="en-US" sz="2800" dirty="0">
              <a:solidFill>
                <a:prstClr val="black"/>
              </a:solidFill>
            </a:endParaRPr>
          </a:p>
          <a:p>
            <a:pPr lvl="0"/>
            <a:endParaRPr lang="en-US" sz="2800" dirty="0">
              <a:solidFill>
                <a:prstClr val="black"/>
              </a:solidFill>
            </a:endParaRPr>
          </a:p>
        </p:txBody>
      </p:sp>
      <p:sp>
        <p:nvSpPr>
          <p:cNvPr id="19" name="TextBox 18"/>
          <p:cNvSpPr txBox="1"/>
          <p:nvPr/>
        </p:nvSpPr>
        <p:spPr>
          <a:xfrm>
            <a:off x="9016546" y="6431889"/>
            <a:ext cx="1516035" cy="307777"/>
          </a:xfrm>
          <a:prstGeom prst="rect">
            <a:avLst/>
          </a:prstGeom>
          <a:noFill/>
        </p:spPr>
        <p:txBody>
          <a:bodyPr wrap="square" rtlCol="0">
            <a:spAutoFit/>
          </a:bodyPr>
          <a:lstStyle/>
          <a:p>
            <a:r>
              <a:rPr lang="en-US" sz="1400" dirty="0" smtClean="0"/>
              <a:t>Photo: D. </a:t>
            </a:r>
            <a:r>
              <a:rPr lang="en-US" sz="1400" dirty="0" err="1" smtClean="0"/>
              <a:t>Burich</a:t>
            </a:r>
            <a:endParaRPr lang="en-US" sz="1400" dirty="0"/>
          </a:p>
        </p:txBody>
      </p:sp>
    </p:spTree>
    <p:extLst>
      <p:ext uri="{BB962C8B-B14F-4D97-AF65-F5344CB8AC3E}">
        <p14:creationId xmlns:p14="http://schemas.microsoft.com/office/powerpoint/2010/main" val="401571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884" y="38100"/>
            <a:ext cx="10972800" cy="990600"/>
          </a:xfrm>
        </p:spPr>
        <p:txBody>
          <a:bodyPr>
            <a:normAutofit/>
          </a:bodyPr>
          <a:lstStyle/>
          <a:p>
            <a:r>
              <a:rPr lang="en-US" dirty="0">
                <a:latin typeface="Calibri Light" panose="020F0302020204030204" pitchFamily="34" charset="0"/>
                <a:cs typeface="Calibri Light" panose="020F0302020204030204" pitchFamily="34" charset="0"/>
              </a:rPr>
              <a:t>Pressure Dressing Example - </a:t>
            </a:r>
            <a:r>
              <a:rPr lang="en-US" dirty="0" err="1">
                <a:latin typeface="Calibri Light" panose="020F0302020204030204" pitchFamily="34" charset="0"/>
                <a:cs typeface="Calibri Light" panose="020F0302020204030204" pitchFamily="34" charset="0"/>
              </a:rPr>
              <a:t>Oleas</a:t>
            </a:r>
            <a:r>
              <a:rPr lang="en-US" dirty="0">
                <a:latin typeface="Calibri Light" panose="020F0302020204030204" pitchFamily="34" charset="0"/>
                <a:cs typeface="Calibri Light" panose="020F0302020204030204" pitchFamily="34" charset="0"/>
              </a:rPr>
              <a:t> Modular Bandage</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8200" y="858416"/>
            <a:ext cx="7924800" cy="5943600"/>
          </a:xfrm>
          <a:prstGeom prst="rect">
            <a:avLst/>
          </a:prstGeom>
        </p:spPr>
      </p:pic>
      <p:sp>
        <p:nvSpPr>
          <p:cNvPr id="6" name="TextBox 5"/>
          <p:cNvSpPr txBox="1"/>
          <p:nvPr/>
        </p:nvSpPr>
        <p:spPr>
          <a:xfrm>
            <a:off x="9104243" y="1895061"/>
            <a:ext cx="2796209" cy="1815882"/>
          </a:xfrm>
          <a:prstGeom prst="rect">
            <a:avLst/>
          </a:prstGeom>
          <a:noFill/>
        </p:spPr>
        <p:txBody>
          <a:bodyPr wrap="square" rtlCol="0">
            <a:spAutoFit/>
          </a:bodyPr>
          <a:lstStyle/>
          <a:p>
            <a:r>
              <a:rPr lang="en-US" sz="2800" dirty="0"/>
              <a:t>Place dressing on the injury with the cup directly over the wound.</a:t>
            </a:r>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8200" y="858416"/>
            <a:ext cx="7924800" cy="5943600"/>
          </a:xfrm>
          <a:prstGeom prst="rect">
            <a:avLst/>
          </a:prstGeom>
        </p:spPr>
      </p:pic>
      <p:sp>
        <p:nvSpPr>
          <p:cNvPr id="8" name="TextBox 7"/>
          <p:cNvSpPr txBox="1"/>
          <p:nvPr/>
        </p:nvSpPr>
        <p:spPr>
          <a:xfrm>
            <a:off x="9104243" y="1895061"/>
            <a:ext cx="2915479" cy="2616101"/>
          </a:xfrm>
          <a:prstGeom prst="rect">
            <a:avLst/>
          </a:prstGeom>
          <a:solidFill>
            <a:schemeClr val="bg1"/>
          </a:solidFill>
        </p:spPr>
        <p:txBody>
          <a:bodyPr wrap="square" rtlCol="0">
            <a:spAutoFit/>
          </a:bodyPr>
          <a:lstStyle/>
          <a:p>
            <a:r>
              <a:rPr lang="en-US" sz="2800" dirty="0"/>
              <a:t>Begin wrapping the bandage around the limb.  Unroll … Stretch … Wrap</a:t>
            </a:r>
          </a:p>
          <a:p>
            <a:endParaRPr lang="en-US" sz="2400" dirty="0"/>
          </a:p>
        </p:txBody>
      </p:sp>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8200" y="858416"/>
            <a:ext cx="7924800" cy="5943600"/>
          </a:xfrm>
          <a:prstGeom prst="rect">
            <a:avLst/>
          </a:prstGeom>
        </p:spPr>
      </p:pic>
      <p:sp>
        <p:nvSpPr>
          <p:cNvPr id="10" name="TextBox 9"/>
          <p:cNvSpPr txBox="1"/>
          <p:nvPr/>
        </p:nvSpPr>
        <p:spPr>
          <a:xfrm>
            <a:off x="9104243" y="1926988"/>
            <a:ext cx="2703444" cy="2677656"/>
          </a:xfrm>
          <a:prstGeom prst="rect">
            <a:avLst/>
          </a:prstGeom>
          <a:solidFill>
            <a:schemeClr val="bg1"/>
          </a:solidFill>
        </p:spPr>
        <p:txBody>
          <a:bodyPr wrap="square" rtlCol="0">
            <a:spAutoFit/>
          </a:bodyPr>
          <a:lstStyle/>
          <a:p>
            <a:r>
              <a:rPr lang="en-US" sz="2800" dirty="0"/>
              <a:t>Continue to wrap tightly.  This dressing does not need a change in direction.</a:t>
            </a:r>
          </a:p>
        </p:txBody>
      </p:sp>
      <p:pic>
        <p:nvPicPr>
          <p:cNvPr id="11" name="Picture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8200" y="884920"/>
            <a:ext cx="7924800" cy="5943600"/>
          </a:xfrm>
          <a:prstGeom prst="rect">
            <a:avLst/>
          </a:prstGeom>
        </p:spPr>
      </p:pic>
      <p:sp>
        <p:nvSpPr>
          <p:cNvPr id="12" name="TextBox 11"/>
          <p:cNvSpPr txBox="1"/>
          <p:nvPr/>
        </p:nvSpPr>
        <p:spPr>
          <a:xfrm>
            <a:off x="9104243" y="1926988"/>
            <a:ext cx="2703444" cy="2677656"/>
          </a:xfrm>
          <a:prstGeom prst="rect">
            <a:avLst/>
          </a:prstGeom>
          <a:solidFill>
            <a:schemeClr val="bg1"/>
          </a:solidFill>
        </p:spPr>
        <p:txBody>
          <a:bodyPr wrap="square" rtlCol="0">
            <a:spAutoFit/>
          </a:bodyPr>
          <a:lstStyle/>
          <a:p>
            <a:r>
              <a:rPr lang="en-US" sz="2800" dirty="0"/>
              <a:t>Secure with the Velcro and barrette. </a:t>
            </a:r>
          </a:p>
          <a:p>
            <a:endParaRPr lang="en-US" sz="2800" dirty="0"/>
          </a:p>
          <a:p>
            <a:endParaRPr lang="en-US" sz="2800" dirty="0"/>
          </a:p>
          <a:p>
            <a:endParaRPr lang="en-US" sz="2800" dirty="0"/>
          </a:p>
        </p:txBody>
      </p:sp>
      <p:sp>
        <p:nvSpPr>
          <p:cNvPr id="13" name="TextBox 12"/>
          <p:cNvSpPr txBox="1"/>
          <p:nvPr/>
        </p:nvSpPr>
        <p:spPr>
          <a:xfrm>
            <a:off x="9016546" y="6431889"/>
            <a:ext cx="1485801" cy="307777"/>
          </a:xfrm>
          <a:prstGeom prst="rect">
            <a:avLst/>
          </a:prstGeom>
          <a:noFill/>
        </p:spPr>
        <p:txBody>
          <a:bodyPr wrap="square" rtlCol="0">
            <a:spAutoFit/>
          </a:bodyPr>
          <a:lstStyle/>
          <a:p>
            <a:r>
              <a:rPr lang="en-US" sz="1400" dirty="0" smtClean="0"/>
              <a:t>Photo: D. </a:t>
            </a:r>
            <a:r>
              <a:rPr lang="en-US" sz="1400" dirty="0" err="1" smtClean="0"/>
              <a:t>Burich</a:t>
            </a:r>
            <a:endParaRPr lang="en-US" sz="1400" dirty="0"/>
          </a:p>
        </p:txBody>
      </p:sp>
    </p:spTree>
    <p:extLst>
      <p:ext uri="{BB962C8B-B14F-4D97-AF65-F5344CB8AC3E}">
        <p14:creationId xmlns:p14="http://schemas.microsoft.com/office/powerpoint/2010/main" val="104229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Light" panose="020F0302020204030204" pitchFamily="34" charset="0"/>
                <a:cs typeface="Calibri Light" panose="020F0302020204030204" pitchFamily="34" charset="0"/>
              </a:rPr>
              <a:t>Pressure Dressing – Practical Application</a:t>
            </a:r>
          </a:p>
        </p:txBody>
      </p:sp>
      <p:sp>
        <p:nvSpPr>
          <p:cNvPr id="3" name="Content Placeholder 2"/>
          <p:cNvSpPr>
            <a:spLocks noGrp="1"/>
          </p:cNvSpPr>
          <p:nvPr>
            <p:ph idx="1"/>
          </p:nvPr>
        </p:nvSpPr>
        <p:spPr>
          <a:xfrm>
            <a:off x="766011" y="1524000"/>
            <a:ext cx="10972800" cy="4876800"/>
          </a:xfrm>
        </p:spPr>
        <p:txBody>
          <a:bodyPr>
            <a:normAutofit/>
          </a:bodyPr>
          <a:lstStyle/>
          <a:p>
            <a:pPr marL="0" indent="0">
              <a:buNone/>
            </a:pPr>
            <a:r>
              <a:rPr lang="en-US" sz="3200" b="1" dirty="0">
                <a:latin typeface="Calibri" panose="020F0502020204030204" pitchFamily="34" charset="0"/>
                <a:cs typeface="Calibri" panose="020F0502020204030204" pitchFamily="34" charset="0"/>
              </a:rPr>
              <a:t>Please practice on your partner…</a:t>
            </a:r>
          </a:p>
          <a:p>
            <a:pPr lvl="1">
              <a:buFont typeface="Wingdings" panose="05000000000000000000" pitchFamily="2" charset="2"/>
              <a:buChar char="Ø"/>
            </a:pPr>
            <a:endParaRPr lang="en-US" sz="3200" dirty="0">
              <a:latin typeface="Calibri" panose="020F0502020204030204" pitchFamily="34" charset="0"/>
              <a:cs typeface="Calibri" panose="020F0502020204030204" pitchFamily="34" charset="0"/>
            </a:endParaRPr>
          </a:p>
          <a:p>
            <a:pPr lvl="1">
              <a:buFont typeface="Wingdings" panose="05000000000000000000" pitchFamily="2" charset="2"/>
              <a:buChar char="Ø"/>
            </a:pPr>
            <a:r>
              <a:rPr lang="en-US" sz="3200" dirty="0">
                <a:latin typeface="Calibri" panose="020F0502020204030204" pitchFamily="34" charset="0"/>
                <a:cs typeface="Calibri" panose="020F0502020204030204" pitchFamily="34" charset="0"/>
              </a:rPr>
              <a:t>Apply an improvised bandage to the arm or leg.</a:t>
            </a:r>
          </a:p>
          <a:p>
            <a:pPr marL="274320" lvl="1" indent="0">
              <a:buNone/>
            </a:pPr>
            <a:endParaRPr lang="en-US" sz="3200" dirty="0">
              <a:latin typeface="Calibri" panose="020F0502020204030204" pitchFamily="34" charset="0"/>
              <a:cs typeface="Calibri" panose="020F0502020204030204" pitchFamily="34" charset="0"/>
            </a:endParaRPr>
          </a:p>
          <a:p>
            <a:pPr lvl="1">
              <a:buFont typeface="Wingdings" panose="05000000000000000000" pitchFamily="2" charset="2"/>
              <a:buChar char="Ø"/>
            </a:pPr>
            <a:r>
              <a:rPr lang="en-US" sz="3200" dirty="0">
                <a:latin typeface="Calibri" panose="020F0502020204030204" pitchFamily="34" charset="0"/>
                <a:cs typeface="Calibri" panose="020F0502020204030204" pitchFamily="34" charset="0"/>
              </a:rPr>
              <a:t>Practice with the pressure dressing you will most likely use with your agency.</a:t>
            </a:r>
          </a:p>
          <a:p>
            <a:pPr lvl="2"/>
            <a:endParaRPr lang="en-US" sz="2800" dirty="0"/>
          </a:p>
          <a:p>
            <a:pPr marL="1371600" lvl="3" indent="0">
              <a:buNone/>
            </a:pPr>
            <a:endParaRPr lang="en-US" dirty="0"/>
          </a:p>
        </p:txBody>
      </p:sp>
    </p:spTree>
    <p:extLst>
      <p:ext uri="{BB962C8B-B14F-4D97-AF65-F5344CB8AC3E}">
        <p14:creationId xmlns:p14="http://schemas.microsoft.com/office/powerpoint/2010/main" val="18110174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Calibri Light" panose="020F0302020204030204" pitchFamily="34" charset="0"/>
              </a:rPr>
              <a:t>TOURNIQUET USE</a:t>
            </a:r>
          </a:p>
        </p:txBody>
      </p:sp>
      <p:sp>
        <p:nvSpPr>
          <p:cNvPr id="3" name="Subtitle 2"/>
          <p:cNvSpPr>
            <a:spLocks noGrp="1"/>
          </p:cNvSpPr>
          <p:nvPr>
            <p:ph type="subTitle" idx="1"/>
          </p:nvPr>
        </p:nvSpPr>
        <p:spPr/>
        <p:txBody>
          <a:bodyPr/>
          <a:lstStyle/>
          <a:p>
            <a:r>
              <a:rPr lang="en-US" dirty="0"/>
              <a:t>.</a:t>
            </a:r>
          </a:p>
        </p:txBody>
      </p:sp>
    </p:spTree>
    <p:extLst>
      <p:ext uri="{BB962C8B-B14F-4D97-AF65-F5344CB8AC3E}">
        <p14:creationId xmlns:p14="http://schemas.microsoft.com/office/powerpoint/2010/main" val="17155717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838200" y="358775"/>
            <a:ext cx="10515600" cy="847725"/>
          </a:xfrm>
        </p:spPr>
        <p:txBody>
          <a:bodyPr/>
          <a:lstStyle/>
          <a:p>
            <a:r>
              <a:rPr lang="en-US" dirty="0">
                <a:latin typeface="Calibri Light" charset="0"/>
              </a:rPr>
              <a:t>Tourniquet Use</a:t>
            </a:r>
          </a:p>
        </p:txBody>
      </p:sp>
      <p:sp>
        <p:nvSpPr>
          <p:cNvPr id="22530" name="Content Placeholder 2"/>
          <p:cNvSpPr>
            <a:spLocks noGrp="1"/>
          </p:cNvSpPr>
          <p:nvPr>
            <p:ph idx="1"/>
          </p:nvPr>
        </p:nvSpPr>
        <p:spPr>
          <a:xfrm>
            <a:off x="825500" y="1854200"/>
            <a:ext cx="10515600" cy="4814888"/>
          </a:xfrm>
        </p:spPr>
        <p:txBody>
          <a:bodyPr>
            <a:noAutofit/>
          </a:bodyPr>
          <a:lstStyle/>
          <a:p>
            <a:pPr marL="0" indent="0" algn="ctr">
              <a:lnSpc>
                <a:spcPct val="150000"/>
              </a:lnSpc>
              <a:buNone/>
            </a:pPr>
            <a:r>
              <a:rPr lang="en-US" sz="3600" b="1" dirty="0">
                <a:latin typeface="Calibri" charset="0"/>
              </a:rPr>
              <a:t>Tourniquets should be applied rapidly if </a:t>
            </a:r>
            <a:r>
              <a:rPr lang="en-US" sz="3600" b="1" dirty="0" smtClean="0">
                <a:latin typeface="Calibri" charset="0"/>
              </a:rPr>
              <a:t>extremity bleeding </a:t>
            </a:r>
            <a:r>
              <a:rPr lang="en-US" sz="3600" b="1" dirty="0">
                <a:latin typeface="Calibri" charset="0"/>
              </a:rPr>
              <a:t>cannot be controlled with direct pressure, or if effective direct pressure is not possible. </a:t>
            </a:r>
          </a:p>
          <a:p>
            <a:pPr marL="0" indent="0">
              <a:spcBef>
                <a:spcPts val="0"/>
              </a:spcBef>
              <a:buNone/>
            </a:pPr>
            <a:endParaRPr lang="en-US" sz="3200" b="1" dirty="0">
              <a:latin typeface="Calibri" charset="0"/>
            </a:endParaRPr>
          </a:p>
        </p:txBody>
      </p:sp>
    </p:spTree>
    <p:extLst>
      <p:ext uri="{BB962C8B-B14F-4D97-AF65-F5344CB8AC3E}">
        <p14:creationId xmlns:p14="http://schemas.microsoft.com/office/powerpoint/2010/main" val="36445623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838200" y="358775"/>
            <a:ext cx="10515600" cy="847725"/>
          </a:xfrm>
        </p:spPr>
        <p:txBody>
          <a:bodyPr/>
          <a:lstStyle/>
          <a:p>
            <a:r>
              <a:rPr lang="en-US" dirty="0">
                <a:latin typeface="Calibri Light" charset="0"/>
              </a:rPr>
              <a:t>Tourniquet Use – Junctional Tourniquets</a:t>
            </a:r>
          </a:p>
        </p:txBody>
      </p:sp>
      <p:sp>
        <p:nvSpPr>
          <p:cNvPr id="22530" name="Content Placeholder 2"/>
          <p:cNvSpPr>
            <a:spLocks noGrp="1"/>
          </p:cNvSpPr>
          <p:nvPr>
            <p:ph idx="1"/>
          </p:nvPr>
        </p:nvSpPr>
        <p:spPr>
          <a:xfrm>
            <a:off x="838200" y="1206500"/>
            <a:ext cx="10515600" cy="5462588"/>
          </a:xfrm>
        </p:spPr>
        <p:txBody>
          <a:bodyPr>
            <a:noAutofit/>
          </a:bodyPr>
          <a:lstStyle/>
          <a:p>
            <a:pPr marL="0" indent="0">
              <a:spcBef>
                <a:spcPts val="0"/>
              </a:spcBef>
              <a:buNone/>
            </a:pPr>
            <a:endParaRPr lang="en-US" sz="2800" dirty="0">
              <a:latin typeface="Calibri" charset="0"/>
            </a:endParaRPr>
          </a:p>
          <a:p>
            <a:r>
              <a:rPr lang="en-US" sz="3600" b="1" dirty="0" smtClean="0">
                <a:latin typeface="Calibri" charset="0"/>
              </a:rPr>
              <a:t>Junctional </a:t>
            </a:r>
            <a:r>
              <a:rPr lang="en-US" sz="3600" b="1" dirty="0">
                <a:latin typeface="Calibri" charset="0"/>
              </a:rPr>
              <a:t>tourniquets </a:t>
            </a:r>
            <a:r>
              <a:rPr lang="en-US" sz="3600" dirty="0">
                <a:latin typeface="Calibri" charset="0"/>
              </a:rPr>
              <a:t>are in a different category and are not addressed in this program</a:t>
            </a:r>
          </a:p>
          <a:p>
            <a:pPr>
              <a:buFont typeface="Wingdings" panose="05000000000000000000" pitchFamily="2" charset="2"/>
              <a:buChar char="Ø"/>
            </a:pPr>
            <a:r>
              <a:rPr lang="en-US" sz="3600" dirty="0">
                <a:latin typeface="Calibri" charset="0"/>
              </a:rPr>
              <a:t>Control bleeding by compressing vessels in areas other than </a:t>
            </a:r>
            <a:r>
              <a:rPr lang="en-US" sz="3600" dirty="0" smtClean="0">
                <a:latin typeface="Calibri" charset="0"/>
              </a:rPr>
              <a:t>extremities</a:t>
            </a:r>
            <a:r>
              <a:rPr lang="en-US" sz="3600" dirty="0">
                <a:latin typeface="Calibri" charset="0"/>
              </a:rPr>
              <a:t>. </a:t>
            </a:r>
          </a:p>
          <a:p>
            <a:pPr>
              <a:buFont typeface="Wingdings" panose="05000000000000000000" pitchFamily="2" charset="2"/>
              <a:buChar char="Ø"/>
            </a:pPr>
            <a:r>
              <a:rPr lang="en-US" sz="3600" dirty="0">
                <a:latin typeface="Calibri" charset="0"/>
              </a:rPr>
              <a:t>Newer to the market </a:t>
            </a:r>
          </a:p>
          <a:p>
            <a:pPr>
              <a:buFont typeface="Wingdings" panose="05000000000000000000" pitchFamily="2" charset="2"/>
              <a:buChar char="Ø"/>
            </a:pPr>
            <a:r>
              <a:rPr lang="en-US" sz="3600" dirty="0">
                <a:latin typeface="Calibri" charset="0"/>
              </a:rPr>
              <a:t> </a:t>
            </a:r>
            <a:r>
              <a:rPr lang="en-US" sz="3600" dirty="0" smtClean="0">
                <a:latin typeface="Calibri" charset="0"/>
              </a:rPr>
              <a:t>$$$$</a:t>
            </a:r>
          </a:p>
          <a:p>
            <a:pPr marL="0" indent="0">
              <a:buNone/>
            </a:pPr>
            <a:endParaRPr lang="en-US" sz="3600" dirty="0">
              <a:latin typeface="Calibri" charset="0"/>
            </a:endParaRP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74039" y="4481503"/>
            <a:ext cx="4979761" cy="201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6185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614149" y="492125"/>
            <a:ext cx="10515600" cy="638175"/>
          </a:xfrm>
        </p:spPr>
        <p:txBody>
          <a:bodyPr>
            <a:noAutofit/>
          </a:bodyPr>
          <a:lstStyle/>
          <a:p>
            <a:r>
              <a:rPr lang="en-US" dirty="0">
                <a:latin typeface="Calibri Light" panose="020F0302020204030204" pitchFamily="34" charset="0"/>
              </a:rPr>
              <a:t>Tourniquet Application </a:t>
            </a:r>
            <a:r>
              <a:rPr lang="en-US" dirty="0" smtClean="0">
                <a:latin typeface="Calibri Light" panose="020F0302020204030204" pitchFamily="34" charset="0"/>
              </a:rPr>
              <a:t>do’s / don’ts</a:t>
            </a:r>
            <a:endParaRPr lang="en-US" dirty="0">
              <a:latin typeface="Calibri Light" panose="020F0302020204030204" pitchFamily="34" charset="0"/>
            </a:endParaRPr>
          </a:p>
        </p:txBody>
      </p:sp>
      <p:sp>
        <p:nvSpPr>
          <p:cNvPr id="24578" name="Content Placeholder 2"/>
          <p:cNvSpPr>
            <a:spLocks noGrp="1"/>
          </p:cNvSpPr>
          <p:nvPr>
            <p:ph idx="1"/>
          </p:nvPr>
        </p:nvSpPr>
        <p:spPr>
          <a:xfrm>
            <a:off x="614149" y="1392072"/>
            <a:ext cx="11201614" cy="5205578"/>
          </a:xfrm>
        </p:spPr>
        <p:txBody>
          <a:bodyPr>
            <a:noAutofit/>
          </a:bodyPr>
          <a:lstStyle/>
          <a:p>
            <a:r>
              <a:rPr lang="en-US" sz="3600" dirty="0">
                <a:latin typeface="Calibri" panose="020F0502020204030204" pitchFamily="34" charset="0"/>
              </a:rPr>
              <a:t>Commercial tourniquets should be applied per manufacture guidelines</a:t>
            </a:r>
          </a:p>
          <a:p>
            <a:pPr marL="0" indent="0">
              <a:buNone/>
            </a:pPr>
            <a:endParaRPr lang="en-US" sz="3600" dirty="0">
              <a:latin typeface="Calibri" panose="020F0502020204030204" pitchFamily="34" charset="0"/>
            </a:endParaRPr>
          </a:p>
          <a:p>
            <a:r>
              <a:rPr lang="en-US" sz="3600" dirty="0">
                <a:latin typeface="Calibri" panose="020F0502020204030204" pitchFamily="34" charset="0"/>
              </a:rPr>
              <a:t>Ideally, tourniquets should be placed 2</a:t>
            </a:r>
            <a:r>
              <a:rPr lang="ja-JP" altLang="en-US" sz="3600" dirty="0">
                <a:latin typeface="Calibri" panose="020F0502020204030204" pitchFamily="34" charset="0"/>
              </a:rPr>
              <a:t>”</a:t>
            </a:r>
            <a:r>
              <a:rPr lang="en-US" sz="3600" dirty="0">
                <a:latin typeface="Calibri" panose="020F0502020204030204" pitchFamily="34" charset="0"/>
              </a:rPr>
              <a:t>-3</a:t>
            </a:r>
            <a:r>
              <a:rPr lang="ja-JP" altLang="en-US" sz="3600" dirty="0">
                <a:latin typeface="Calibri" panose="020F0502020204030204" pitchFamily="34" charset="0"/>
              </a:rPr>
              <a:t>”</a:t>
            </a:r>
            <a:r>
              <a:rPr lang="en-US" sz="3600" dirty="0">
                <a:latin typeface="Calibri" panose="020F0502020204030204" pitchFamily="34" charset="0"/>
              </a:rPr>
              <a:t> above the site of the injury.</a:t>
            </a:r>
          </a:p>
          <a:p>
            <a:endParaRPr lang="en-US" sz="3600" dirty="0">
              <a:latin typeface="Calibri" panose="020F0502020204030204" pitchFamily="34" charset="0"/>
            </a:endParaRPr>
          </a:p>
          <a:p>
            <a:r>
              <a:rPr lang="en-US" sz="3600" dirty="0">
                <a:latin typeface="Calibri" panose="020F0502020204030204" pitchFamily="34" charset="0"/>
              </a:rPr>
              <a:t>An acceptable alternative is to place the tourniquet as high as possible on the extremity </a:t>
            </a:r>
            <a:r>
              <a:rPr lang="en-US" sz="3600" dirty="0" smtClean="0">
                <a:latin typeface="Calibri" panose="020F0502020204030204" pitchFamily="34" charset="0"/>
              </a:rPr>
              <a:t>(“Go High or Die”)</a:t>
            </a:r>
            <a:endParaRPr lang="en-US" sz="3600" dirty="0">
              <a:latin typeface="Calibri" panose="020F0502020204030204" pitchFamily="34" charset="0"/>
            </a:endParaRPr>
          </a:p>
          <a:p>
            <a:pPr marL="0" indent="0">
              <a:buNone/>
            </a:pPr>
            <a:endParaRPr lang="en-US" sz="2800" dirty="0"/>
          </a:p>
        </p:txBody>
      </p:sp>
    </p:spTree>
    <p:extLst>
      <p:ext uri="{BB962C8B-B14F-4D97-AF65-F5344CB8AC3E}">
        <p14:creationId xmlns:p14="http://schemas.microsoft.com/office/powerpoint/2010/main" val="20332643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562628" y="492125"/>
            <a:ext cx="10515600" cy="638175"/>
          </a:xfrm>
        </p:spPr>
        <p:txBody>
          <a:bodyPr>
            <a:noAutofit/>
          </a:bodyPr>
          <a:lstStyle/>
          <a:p>
            <a:r>
              <a:rPr lang="en-US" dirty="0">
                <a:latin typeface="Calibri Light" panose="020F0302020204030204" pitchFamily="34" charset="0"/>
              </a:rPr>
              <a:t>Tourniquet Application do</a:t>
            </a:r>
            <a:r>
              <a:rPr lang="ja-JP" altLang="en-US" dirty="0">
                <a:latin typeface="Calibri Light" panose="020F0302020204030204" pitchFamily="34" charset="0"/>
              </a:rPr>
              <a:t>’</a:t>
            </a:r>
            <a:r>
              <a:rPr lang="en-US" dirty="0">
                <a:latin typeface="Calibri Light" panose="020F0302020204030204" pitchFamily="34" charset="0"/>
              </a:rPr>
              <a:t>s/don</a:t>
            </a:r>
            <a:r>
              <a:rPr lang="ja-JP" altLang="en-US" dirty="0">
                <a:latin typeface="Calibri Light" panose="020F0302020204030204" pitchFamily="34" charset="0"/>
              </a:rPr>
              <a:t>’</a:t>
            </a:r>
            <a:r>
              <a:rPr lang="en-US" dirty="0" err="1">
                <a:latin typeface="Calibri Light" panose="020F0302020204030204" pitchFamily="34" charset="0"/>
              </a:rPr>
              <a:t>ts</a:t>
            </a:r>
            <a:endParaRPr lang="en-US" dirty="0">
              <a:latin typeface="Calibri Light" panose="020F0302020204030204" pitchFamily="34" charset="0"/>
            </a:endParaRPr>
          </a:p>
        </p:txBody>
      </p:sp>
      <p:sp>
        <p:nvSpPr>
          <p:cNvPr id="24578" name="Content Placeholder 2"/>
          <p:cNvSpPr>
            <a:spLocks noGrp="1"/>
          </p:cNvSpPr>
          <p:nvPr>
            <p:ph idx="1"/>
          </p:nvPr>
        </p:nvSpPr>
        <p:spPr>
          <a:xfrm>
            <a:off x="430213" y="1130300"/>
            <a:ext cx="11385550" cy="5467350"/>
          </a:xfrm>
        </p:spPr>
        <p:txBody>
          <a:bodyPr>
            <a:noAutofit/>
          </a:bodyPr>
          <a:lstStyle/>
          <a:p>
            <a:pPr marL="0" indent="0">
              <a:buNone/>
            </a:pPr>
            <a:endParaRPr lang="en-US" sz="2800" dirty="0"/>
          </a:p>
          <a:p>
            <a:r>
              <a:rPr lang="en-US" sz="3600" dirty="0">
                <a:latin typeface="Calibri" panose="020F0502020204030204" pitchFamily="34" charset="0"/>
              </a:rPr>
              <a:t>If bleeding won’t stop with one tourniquet, apply a second tourniquet above the first one. </a:t>
            </a:r>
          </a:p>
          <a:p>
            <a:endParaRPr lang="en-US" sz="3600" dirty="0">
              <a:latin typeface="Calibri" panose="020F0502020204030204" pitchFamily="34" charset="0"/>
            </a:endParaRPr>
          </a:p>
          <a:p>
            <a:r>
              <a:rPr lang="en-US" sz="3600" dirty="0">
                <a:latin typeface="Calibri" panose="020F0502020204030204" pitchFamily="34" charset="0"/>
              </a:rPr>
              <a:t>If an additional tourniquet is required and there is no room above the tourniquet, put the second tourniquet below and as close to the first one as possible.</a:t>
            </a:r>
          </a:p>
        </p:txBody>
      </p:sp>
    </p:spTree>
    <p:extLst>
      <p:ext uri="{BB962C8B-B14F-4D97-AF65-F5344CB8AC3E}">
        <p14:creationId xmlns:p14="http://schemas.microsoft.com/office/powerpoint/2010/main" val="18259770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625257" y="365125"/>
            <a:ext cx="10515600" cy="638175"/>
          </a:xfrm>
        </p:spPr>
        <p:txBody>
          <a:bodyPr>
            <a:noAutofit/>
          </a:bodyPr>
          <a:lstStyle/>
          <a:p>
            <a:r>
              <a:rPr lang="en-US" dirty="0">
                <a:latin typeface="Calibri Light" panose="020F0302020204030204" pitchFamily="34" charset="0"/>
              </a:rPr>
              <a:t>Tourniquet Application do’s/don’ts</a:t>
            </a:r>
          </a:p>
        </p:txBody>
      </p:sp>
      <p:sp>
        <p:nvSpPr>
          <p:cNvPr id="24578" name="Content Placeholder 2"/>
          <p:cNvSpPr>
            <a:spLocks noGrp="1"/>
          </p:cNvSpPr>
          <p:nvPr>
            <p:ph idx="1"/>
          </p:nvPr>
        </p:nvSpPr>
        <p:spPr>
          <a:xfrm>
            <a:off x="430213" y="1187355"/>
            <a:ext cx="11385550" cy="5410295"/>
          </a:xfrm>
        </p:spPr>
        <p:txBody>
          <a:bodyPr>
            <a:noAutofit/>
          </a:bodyPr>
          <a:lstStyle/>
          <a:p>
            <a:r>
              <a:rPr lang="en-US" sz="3600" dirty="0">
                <a:latin typeface="Calibri" panose="020F0502020204030204" pitchFamily="34" charset="0"/>
              </a:rPr>
              <a:t>Do not place a tourniquet over a joint. If the joint is the 2</a:t>
            </a:r>
            <a:r>
              <a:rPr lang="ja-JP" altLang="en-US" sz="3600" dirty="0">
                <a:latin typeface="Calibri" panose="020F0502020204030204" pitchFamily="34" charset="0"/>
              </a:rPr>
              <a:t>”</a:t>
            </a:r>
            <a:r>
              <a:rPr lang="en-US" sz="3600" dirty="0">
                <a:latin typeface="Calibri" panose="020F0502020204030204" pitchFamily="34" charset="0"/>
              </a:rPr>
              <a:t>-3</a:t>
            </a:r>
            <a:r>
              <a:rPr lang="ja-JP" altLang="en-US" sz="3600" dirty="0">
                <a:latin typeface="Calibri" panose="020F0502020204030204" pitchFamily="34" charset="0"/>
              </a:rPr>
              <a:t>”</a:t>
            </a:r>
            <a:r>
              <a:rPr lang="en-US" sz="3600" dirty="0">
                <a:latin typeface="Calibri" panose="020F0502020204030204" pitchFamily="34" charset="0"/>
              </a:rPr>
              <a:t> above the bleed, place the tourniquet above the joint.</a:t>
            </a:r>
          </a:p>
          <a:p>
            <a:endParaRPr lang="en-US" sz="3600" dirty="0">
              <a:latin typeface="Calibri" panose="020F0502020204030204" pitchFamily="34" charset="0"/>
            </a:endParaRPr>
          </a:p>
          <a:p>
            <a:r>
              <a:rPr lang="en-US" sz="3600" dirty="0">
                <a:latin typeface="Calibri" panose="020F0502020204030204" pitchFamily="34" charset="0"/>
              </a:rPr>
              <a:t>Placing the tourniquet in direct contact with the skin is preferred.</a:t>
            </a:r>
          </a:p>
          <a:p>
            <a:pPr marL="0" indent="0">
              <a:buNone/>
            </a:pPr>
            <a:endParaRPr lang="en-US" sz="3600" dirty="0">
              <a:latin typeface="Calibri" panose="020F0502020204030204" pitchFamily="34" charset="0"/>
            </a:endParaRPr>
          </a:p>
          <a:p>
            <a:r>
              <a:rPr lang="en-US" sz="3600" dirty="0">
                <a:latin typeface="Calibri" panose="020F0502020204030204" pitchFamily="34" charset="0"/>
              </a:rPr>
              <a:t>Tourniquets can be placed over clothes but avoid placement over pockets containing any items. </a:t>
            </a:r>
          </a:p>
          <a:p>
            <a:endParaRPr lang="en-US" sz="3600" dirty="0">
              <a:latin typeface="Calibri" panose="020F0502020204030204" pitchFamily="34" charset="0"/>
            </a:endParaRPr>
          </a:p>
        </p:txBody>
      </p:sp>
    </p:spTree>
    <p:extLst>
      <p:ext uri="{BB962C8B-B14F-4D97-AF65-F5344CB8AC3E}">
        <p14:creationId xmlns:p14="http://schemas.microsoft.com/office/powerpoint/2010/main" val="21205657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dirty="0">
                <a:latin typeface="Calibri Light" charset="0"/>
              </a:rPr>
              <a:t>Objectives (</a:t>
            </a:r>
            <a:r>
              <a:rPr lang="en-US" dirty="0" err="1">
                <a:latin typeface="Calibri Light" charset="0"/>
              </a:rPr>
              <a:t>Con’t</a:t>
            </a:r>
            <a:r>
              <a:rPr lang="en-US" dirty="0">
                <a:latin typeface="Calibri Light" charset="0"/>
              </a:rPr>
              <a:t>)</a:t>
            </a:r>
          </a:p>
        </p:txBody>
      </p:sp>
      <p:sp>
        <p:nvSpPr>
          <p:cNvPr id="17410" name="Content Placeholder 2"/>
          <p:cNvSpPr>
            <a:spLocks noGrp="1"/>
          </p:cNvSpPr>
          <p:nvPr>
            <p:ph idx="1"/>
          </p:nvPr>
        </p:nvSpPr>
        <p:spPr>
          <a:xfrm>
            <a:off x="838200" y="1519707"/>
            <a:ext cx="10515600" cy="4657256"/>
          </a:xfrm>
        </p:spPr>
        <p:txBody>
          <a:bodyPr>
            <a:noAutofit/>
          </a:bodyPr>
          <a:lstStyle/>
          <a:p>
            <a:pPr lvl="1"/>
            <a:endParaRPr lang="en-US" sz="3600" dirty="0">
              <a:latin typeface="Calibri" charset="0"/>
            </a:endParaRPr>
          </a:p>
          <a:p>
            <a:pPr lvl="1"/>
            <a:r>
              <a:rPr lang="en-US" sz="3600" dirty="0">
                <a:latin typeface="Calibri" charset="0"/>
              </a:rPr>
              <a:t>Discuss alternatives for commercially available hemorrhage control supplies</a:t>
            </a:r>
          </a:p>
          <a:p>
            <a:pPr lvl="1" eaLnBrk="1" hangingPunct="1"/>
            <a:endParaRPr lang="en-US" sz="3600" dirty="0">
              <a:latin typeface="Calibri" charset="0"/>
            </a:endParaRPr>
          </a:p>
          <a:p>
            <a:pPr lvl="1" eaLnBrk="1" hangingPunct="1"/>
            <a:r>
              <a:rPr lang="en-US" sz="3600" dirty="0">
                <a:latin typeface="Calibri" charset="0"/>
              </a:rPr>
              <a:t>Review the State protocol (6.17) for tourniquet application</a:t>
            </a:r>
          </a:p>
        </p:txBody>
      </p:sp>
    </p:spTree>
    <p:extLst>
      <p:ext uri="{BB962C8B-B14F-4D97-AF65-F5344CB8AC3E}">
        <p14:creationId xmlns:p14="http://schemas.microsoft.com/office/powerpoint/2010/main" val="9377664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dirty="0">
                <a:latin typeface="Calibri Light" charset="0"/>
              </a:rPr>
              <a:t>Types of Tourniquets</a:t>
            </a:r>
          </a:p>
        </p:txBody>
      </p:sp>
      <p:sp>
        <p:nvSpPr>
          <p:cNvPr id="25602" name="Content Placeholder 2"/>
          <p:cNvSpPr>
            <a:spLocks noGrp="1"/>
          </p:cNvSpPr>
          <p:nvPr>
            <p:ph idx="1"/>
          </p:nvPr>
        </p:nvSpPr>
        <p:spPr>
          <a:xfrm>
            <a:off x="838200" y="1825625"/>
            <a:ext cx="10515600" cy="4646613"/>
          </a:xfrm>
        </p:spPr>
        <p:txBody>
          <a:bodyPr>
            <a:noAutofit/>
          </a:bodyPr>
          <a:lstStyle/>
          <a:p>
            <a:pPr marL="0" indent="0">
              <a:buNone/>
            </a:pPr>
            <a:r>
              <a:rPr lang="en-US" sz="3600" dirty="0">
                <a:latin typeface="Calibri" charset="0"/>
              </a:rPr>
              <a:t>There are several variations of tourniquets on the market.</a:t>
            </a:r>
          </a:p>
          <a:p>
            <a:pPr marL="0" indent="0">
              <a:buNone/>
            </a:pPr>
            <a:r>
              <a:rPr lang="en-US" sz="3600" b="1" dirty="0">
                <a:latin typeface="Calibri" charset="0"/>
              </a:rPr>
              <a:t>Mechanical tourniquets have 3 basic components: </a:t>
            </a:r>
          </a:p>
          <a:p>
            <a:pPr lvl="2"/>
            <a:r>
              <a:rPr lang="en-US" sz="3200" dirty="0">
                <a:latin typeface="Calibri" charset="0"/>
              </a:rPr>
              <a:t>A wide strap</a:t>
            </a:r>
          </a:p>
          <a:p>
            <a:pPr lvl="2"/>
            <a:r>
              <a:rPr lang="en-US" sz="3200" dirty="0">
                <a:latin typeface="Calibri" charset="0"/>
              </a:rPr>
              <a:t>A mechanical tightening mechanism</a:t>
            </a:r>
          </a:p>
          <a:p>
            <a:pPr lvl="2"/>
            <a:r>
              <a:rPr lang="en-US" sz="3200" dirty="0">
                <a:latin typeface="Calibri" charset="0"/>
              </a:rPr>
              <a:t>A method for securing the tightening mechanism</a:t>
            </a:r>
          </a:p>
          <a:p>
            <a:pPr marL="0" lvl="2" indent="0">
              <a:buSzPct val="85000"/>
              <a:buNone/>
            </a:pPr>
            <a:r>
              <a:rPr lang="en-US" sz="3600" dirty="0">
                <a:latin typeface="Calibri" charset="0"/>
              </a:rPr>
              <a:t>Elastic tourniquets may be an acceptable alternative </a:t>
            </a:r>
          </a:p>
        </p:txBody>
      </p:sp>
    </p:spTree>
    <p:extLst>
      <p:ext uri="{BB962C8B-B14F-4D97-AF65-F5344CB8AC3E}">
        <p14:creationId xmlns:p14="http://schemas.microsoft.com/office/powerpoint/2010/main" val="7894550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dirty="0" smtClean="0">
                <a:latin typeface="Calibri Light" charset="0"/>
              </a:rPr>
              <a:t>Tourniquet Selection </a:t>
            </a:r>
            <a:endParaRPr lang="en-US" dirty="0">
              <a:latin typeface="Calibri Light" charset="0"/>
            </a:endParaRPr>
          </a:p>
        </p:txBody>
      </p:sp>
      <p:sp>
        <p:nvSpPr>
          <p:cNvPr id="25602" name="Content Placeholder 2"/>
          <p:cNvSpPr>
            <a:spLocks noGrp="1"/>
          </p:cNvSpPr>
          <p:nvPr>
            <p:ph idx="1"/>
          </p:nvPr>
        </p:nvSpPr>
        <p:spPr>
          <a:xfrm>
            <a:off x="838200" y="1981200"/>
            <a:ext cx="10515600" cy="4491038"/>
          </a:xfrm>
        </p:spPr>
        <p:txBody>
          <a:bodyPr>
            <a:noAutofit/>
          </a:bodyPr>
          <a:lstStyle/>
          <a:p>
            <a:pPr marL="0" indent="0" algn="ctr">
              <a:buNone/>
            </a:pPr>
            <a:r>
              <a:rPr lang="en-US" sz="4800" dirty="0" smtClean="0">
                <a:latin typeface="Calibri" charset="0"/>
              </a:rPr>
              <a:t>Tourniquets should be chosen by the EMS service in cooperation and consultation with medical control</a:t>
            </a:r>
            <a:endParaRPr lang="en-US" sz="4800" dirty="0">
              <a:latin typeface="Calibri" charset="0"/>
            </a:endParaRPr>
          </a:p>
        </p:txBody>
      </p:sp>
    </p:spTree>
    <p:extLst>
      <p:ext uri="{BB962C8B-B14F-4D97-AF65-F5344CB8AC3E}">
        <p14:creationId xmlns:p14="http://schemas.microsoft.com/office/powerpoint/2010/main" val="448146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dirty="0">
                <a:latin typeface="Calibri Light" charset="0"/>
              </a:rPr>
              <a:t>Tourniquet Examples</a:t>
            </a:r>
          </a:p>
        </p:txBody>
      </p:sp>
      <p:sp>
        <p:nvSpPr>
          <p:cNvPr id="27650" name="Content Placeholder 2"/>
          <p:cNvSpPr>
            <a:spLocks noGrp="1"/>
          </p:cNvSpPr>
          <p:nvPr>
            <p:ph idx="1"/>
          </p:nvPr>
        </p:nvSpPr>
        <p:spPr>
          <a:xfrm>
            <a:off x="236727" y="1892299"/>
            <a:ext cx="4817874" cy="970375"/>
          </a:xfrm>
        </p:spPr>
        <p:txBody>
          <a:bodyPr>
            <a:noAutofit/>
          </a:bodyPr>
          <a:lstStyle/>
          <a:p>
            <a:pPr marL="0" indent="0" algn="ctr">
              <a:buNone/>
            </a:pPr>
            <a:r>
              <a:rPr lang="en-US" sz="3200" b="1" dirty="0">
                <a:latin typeface="Calibri" charset="0"/>
              </a:rPr>
              <a:t>Combat Action Tourniquet </a:t>
            </a:r>
            <a:endParaRPr lang="en-US" sz="3200" b="1" dirty="0" smtClean="0">
              <a:latin typeface="Calibri" charset="0"/>
            </a:endParaRPr>
          </a:p>
          <a:p>
            <a:pPr marL="0" indent="0" algn="ctr">
              <a:buNone/>
            </a:pPr>
            <a:r>
              <a:rPr lang="en-US" sz="3200" b="1" dirty="0" smtClean="0">
                <a:latin typeface="Calibri" charset="0"/>
              </a:rPr>
              <a:t>(C-A-T</a:t>
            </a:r>
            <a:r>
              <a:rPr lang="en-US" sz="3200" b="1" dirty="0">
                <a:latin typeface="Calibri" charset="0"/>
              </a:rPr>
              <a:t>)</a:t>
            </a:r>
          </a:p>
        </p:txBody>
      </p:sp>
      <p:pic>
        <p:nvPicPr>
          <p:cNvPr id="2765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906" y="3605311"/>
            <a:ext cx="4955588" cy="232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241470" y="3461959"/>
            <a:ext cx="4137898" cy="2967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6"/>
          <p:cNvSpPr txBox="1">
            <a:spLocks noChangeArrowheads="1"/>
          </p:cNvSpPr>
          <p:nvPr/>
        </p:nvSpPr>
        <p:spPr bwMode="auto">
          <a:xfrm>
            <a:off x="6692900" y="1892299"/>
            <a:ext cx="48895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algn="ctr"/>
            <a:r>
              <a:rPr lang="en-US" sz="3200" b="1" dirty="0"/>
              <a:t>Special Operations Forces Tactical Tourniquet -</a:t>
            </a:r>
          </a:p>
          <a:p>
            <a:pPr algn="ctr"/>
            <a:r>
              <a:rPr lang="en-US" sz="3200" b="1" dirty="0" smtClean="0"/>
              <a:t>(SOF®TT)</a:t>
            </a:r>
            <a:endParaRPr lang="en-US" sz="3200" b="1" baseline="30000" dirty="0"/>
          </a:p>
        </p:txBody>
      </p:sp>
    </p:spTree>
    <p:extLst>
      <p:ext uri="{BB962C8B-B14F-4D97-AF65-F5344CB8AC3E}">
        <p14:creationId xmlns:p14="http://schemas.microsoft.com/office/powerpoint/2010/main" val="41612134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838200" y="365125"/>
            <a:ext cx="10515600" cy="692150"/>
          </a:xfrm>
        </p:spPr>
        <p:txBody>
          <a:bodyPr>
            <a:noAutofit/>
          </a:bodyPr>
          <a:lstStyle/>
          <a:p>
            <a:r>
              <a:rPr lang="en-US" dirty="0">
                <a:latin typeface="Calibri Light" charset="0"/>
              </a:rPr>
              <a:t>Tourniquet Examples</a:t>
            </a:r>
          </a:p>
        </p:txBody>
      </p:sp>
      <p:sp>
        <p:nvSpPr>
          <p:cNvPr id="33794" name="Content Placeholder 2"/>
          <p:cNvSpPr>
            <a:spLocks noGrp="1"/>
          </p:cNvSpPr>
          <p:nvPr>
            <p:ph idx="1"/>
          </p:nvPr>
        </p:nvSpPr>
        <p:spPr>
          <a:xfrm>
            <a:off x="371475" y="1362075"/>
            <a:ext cx="11533188" cy="5146675"/>
          </a:xfrm>
        </p:spPr>
        <p:txBody>
          <a:bodyPr/>
          <a:lstStyle/>
          <a:p>
            <a:pPr marL="0" indent="0">
              <a:buFont typeface="Arial" charset="0"/>
              <a:buNone/>
            </a:pPr>
            <a:r>
              <a:rPr lang="en-US" dirty="0">
                <a:latin typeface="Calibri" charset="0"/>
              </a:rPr>
              <a:t> 						        </a:t>
            </a:r>
            <a:r>
              <a:rPr lang="en-US" dirty="0" smtClean="0">
                <a:latin typeface="Calibri" charset="0"/>
              </a:rPr>
              <a:t>            </a:t>
            </a:r>
            <a:r>
              <a:rPr lang="en-US" sz="3200" b="1" dirty="0">
                <a:latin typeface="Calibri" charset="0"/>
              </a:rPr>
              <a:t>Improvised Tourniquets</a:t>
            </a:r>
          </a:p>
          <a:p>
            <a:pPr marL="0" indent="0">
              <a:buFont typeface="Arial" charset="0"/>
              <a:buNone/>
            </a:pPr>
            <a:endParaRPr lang="en-US" dirty="0">
              <a:latin typeface="Calibri" charset="0"/>
            </a:endParaRPr>
          </a:p>
          <a:p>
            <a:pPr marL="0" indent="0">
              <a:buFont typeface="Arial" charset="0"/>
              <a:buNone/>
            </a:pPr>
            <a:endParaRPr lang="en-US" dirty="0">
              <a:latin typeface="Calibri" charset="0"/>
            </a:endParaRPr>
          </a:p>
          <a:p>
            <a:pPr marL="0" indent="0">
              <a:buFont typeface="Arial" charset="0"/>
              <a:buNone/>
            </a:pPr>
            <a:endParaRPr lang="en-US" dirty="0">
              <a:latin typeface="Calibri" charset="0"/>
            </a:endParaRPr>
          </a:p>
          <a:p>
            <a:pPr marL="0" indent="0">
              <a:buFont typeface="Arial" charset="0"/>
              <a:buNone/>
            </a:pPr>
            <a:endParaRPr lang="en-US" dirty="0">
              <a:latin typeface="Calibri" charset="0"/>
            </a:endParaRPr>
          </a:p>
          <a:p>
            <a:pPr marL="0" indent="0">
              <a:buFont typeface="Arial" charset="0"/>
              <a:buNone/>
            </a:pPr>
            <a:endParaRPr lang="en-US" dirty="0">
              <a:latin typeface="Calibri" charset="0"/>
            </a:endParaRPr>
          </a:p>
          <a:p>
            <a:pPr marL="0" indent="0">
              <a:buFont typeface="Arial" charset="0"/>
              <a:buNone/>
            </a:pPr>
            <a:endParaRPr lang="en-US" dirty="0">
              <a:latin typeface="Calibri" charset="0"/>
            </a:endParaRPr>
          </a:p>
          <a:p>
            <a:pPr marL="0" indent="0">
              <a:buFont typeface="Arial" charset="0"/>
              <a:buNone/>
            </a:pPr>
            <a:endParaRPr lang="en-US" dirty="0">
              <a:latin typeface="Calibri" charset="0"/>
            </a:endParaRPr>
          </a:p>
          <a:p>
            <a:pPr marL="0" indent="0">
              <a:buFont typeface="Arial" charset="0"/>
              <a:buNone/>
            </a:pPr>
            <a:r>
              <a:rPr lang="en-US" dirty="0">
                <a:latin typeface="Calibri" charset="0"/>
              </a:rPr>
              <a:t>		</a:t>
            </a:r>
            <a:endParaRPr lang="en-US" sz="3200" b="1" dirty="0">
              <a:latin typeface="Calibri" charset="0"/>
            </a:endParaRPr>
          </a:p>
        </p:txBody>
      </p:sp>
      <p:pic>
        <p:nvPicPr>
          <p:cNvPr id="33796"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68070" y="2352463"/>
            <a:ext cx="3975431" cy="349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54983" y="1475301"/>
            <a:ext cx="2085096" cy="584775"/>
          </a:xfrm>
          <a:prstGeom prst="rect">
            <a:avLst/>
          </a:prstGeom>
          <a:noFill/>
        </p:spPr>
        <p:txBody>
          <a:bodyPr wrap="square" rtlCol="0">
            <a:spAutoFit/>
          </a:bodyPr>
          <a:lstStyle/>
          <a:p>
            <a:pPr marL="0" indent="0">
              <a:buFont typeface="Arial" charset="0"/>
              <a:buNone/>
            </a:pPr>
            <a:r>
              <a:rPr lang="en-US" sz="3200" b="1" dirty="0"/>
              <a:t>  SAM XT</a:t>
            </a:r>
          </a:p>
        </p:txBody>
      </p:sp>
      <p:pic>
        <p:nvPicPr>
          <p:cNvPr id="1026" name="Picture 2" descr="https://www.sammedical.com/assets/uploads/products/hero_samxt.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6899" y="2705100"/>
            <a:ext cx="5017253" cy="26086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166730" y="6190483"/>
            <a:ext cx="1457771" cy="307777"/>
          </a:xfrm>
          <a:prstGeom prst="rect">
            <a:avLst/>
          </a:prstGeom>
          <a:noFill/>
        </p:spPr>
        <p:txBody>
          <a:bodyPr wrap="none" rtlCol="0">
            <a:spAutoFit/>
          </a:bodyPr>
          <a:lstStyle/>
          <a:p>
            <a:r>
              <a:rPr lang="en-US" sz="1400" dirty="0" smtClean="0"/>
              <a:t>Photo: J. Hundley</a:t>
            </a:r>
            <a:endParaRPr lang="en-US" sz="1400" dirty="0"/>
          </a:p>
        </p:txBody>
      </p:sp>
    </p:spTree>
    <p:extLst>
      <p:ext uri="{BB962C8B-B14F-4D97-AF65-F5344CB8AC3E}">
        <p14:creationId xmlns:p14="http://schemas.microsoft.com/office/powerpoint/2010/main" val="21901354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Light" panose="020F0302020204030204" pitchFamily="34" charset="0"/>
              </a:rPr>
              <a:t>Improvised Tourniquets – CAUTION!</a:t>
            </a:r>
            <a:endParaRPr lang="en-US" dirty="0">
              <a:latin typeface="Calibri Light" panose="020F0302020204030204" pitchFamily="34" charset="0"/>
            </a:endParaRPr>
          </a:p>
        </p:txBody>
      </p:sp>
      <p:sp>
        <p:nvSpPr>
          <p:cNvPr id="3" name="Content Placeholder 2"/>
          <p:cNvSpPr>
            <a:spLocks noGrp="1"/>
          </p:cNvSpPr>
          <p:nvPr>
            <p:ph idx="1"/>
          </p:nvPr>
        </p:nvSpPr>
        <p:spPr/>
        <p:txBody>
          <a:bodyPr>
            <a:normAutofit lnSpcReduction="10000"/>
          </a:bodyPr>
          <a:lstStyle/>
          <a:p>
            <a:r>
              <a:rPr lang="en-US" sz="3600" dirty="0">
                <a:latin typeface="Calibri" panose="020F0502020204030204" pitchFamily="34" charset="0"/>
              </a:rPr>
              <a:t>Improvised tourniquets </a:t>
            </a:r>
            <a:r>
              <a:rPr lang="en-US" sz="3600" dirty="0" smtClean="0">
                <a:latin typeface="Calibri" panose="020F0502020204030204" pitchFamily="34" charset="0"/>
              </a:rPr>
              <a:t>can be considered when </a:t>
            </a:r>
            <a:r>
              <a:rPr lang="en-US" sz="3600" dirty="0">
                <a:latin typeface="Calibri" panose="020F0502020204030204" pitchFamily="34" charset="0"/>
              </a:rPr>
              <a:t>a commercial tourniquet is not immediately available. </a:t>
            </a:r>
            <a:endParaRPr lang="en-US" sz="3600" dirty="0" smtClean="0">
              <a:latin typeface="Calibri" panose="020F0502020204030204" pitchFamily="34" charset="0"/>
            </a:endParaRPr>
          </a:p>
          <a:p>
            <a:endParaRPr lang="en-US" sz="3600" dirty="0" smtClean="0">
              <a:latin typeface="Calibri" panose="020F0502020204030204" pitchFamily="34" charset="0"/>
            </a:endParaRPr>
          </a:p>
          <a:p>
            <a:r>
              <a:rPr lang="en-US" sz="3600" dirty="0" smtClean="0">
                <a:latin typeface="Calibri" panose="020F0502020204030204" pitchFamily="34" charset="0"/>
              </a:rPr>
              <a:t>Improvised </a:t>
            </a:r>
            <a:r>
              <a:rPr lang="en-US" sz="3600" dirty="0">
                <a:latin typeface="Calibri" panose="020F0502020204030204" pitchFamily="34" charset="0"/>
              </a:rPr>
              <a:t>tourniquets are </a:t>
            </a:r>
            <a:r>
              <a:rPr lang="en-US" sz="3600" b="1" dirty="0">
                <a:latin typeface="Calibri" panose="020F0502020204030204" pitchFamily="34" charset="0"/>
              </a:rPr>
              <a:t>more likely to fail </a:t>
            </a:r>
            <a:r>
              <a:rPr lang="en-US" sz="3600" dirty="0">
                <a:latin typeface="Calibri" panose="020F0502020204030204" pitchFamily="34" charset="0"/>
              </a:rPr>
              <a:t>than commercial tourniquets </a:t>
            </a:r>
            <a:endParaRPr lang="en-US" sz="3600" dirty="0" smtClean="0">
              <a:latin typeface="Calibri" panose="020F0502020204030204" pitchFamily="34" charset="0"/>
            </a:endParaRPr>
          </a:p>
          <a:p>
            <a:endParaRPr lang="en-US" sz="3600" dirty="0" smtClean="0">
              <a:latin typeface="Calibri" panose="020F0502020204030204" pitchFamily="34" charset="0"/>
            </a:endParaRPr>
          </a:p>
          <a:p>
            <a:r>
              <a:rPr lang="en-US" sz="3600" dirty="0" smtClean="0">
                <a:latin typeface="Calibri" panose="020F0502020204030204" pitchFamily="34" charset="0"/>
              </a:rPr>
              <a:t>They should </a:t>
            </a:r>
            <a:r>
              <a:rPr lang="en-US" sz="3600" b="1" dirty="0">
                <a:latin typeface="Calibri" panose="020F0502020204030204" pitchFamily="34" charset="0"/>
              </a:rPr>
              <a:t>only</a:t>
            </a:r>
            <a:r>
              <a:rPr lang="en-US" sz="3600" dirty="0">
                <a:latin typeface="Calibri" panose="020F0502020204030204" pitchFamily="34" charset="0"/>
              </a:rPr>
              <a:t> be used when a commercial tourniquet is not available. </a:t>
            </a:r>
          </a:p>
          <a:p>
            <a:endParaRPr lang="en-US" sz="3200" dirty="0"/>
          </a:p>
        </p:txBody>
      </p:sp>
    </p:spTree>
    <p:extLst>
      <p:ext uri="{BB962C8B-B14F-4D97-AF65-F5344CB8AC3E}">
        <p14:creationId xmlns:p14="http://schemas.microsoft.com/office/powerpoint/2010/main" val="24058635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dirty="0">
                <a:latin typeface="Calibri Light" charset="0"/>
              </a:rPr>
              <a:t>Improvised Tourniquets - Items Needed</a:t>
            </a:r>
          </a:p>
        </p:txBody>
      </p:sp>
      <p:sp>
        <p:nvSpPr>
          <p:cNvPr id="34818" name="Content Placeholder 2"/>
          <p:cNvSpPr>
            <a:spLocks noGrp="1"/>
          </p:cNvSpPr>
          <p:nvPr>
            <p:ph idx="1"/>
          </p:nvPr>
        </p:nvSpPr>
        <p:spPr/>
        <p:txBody>
          <a:bodyPr>
            <a:noAutofit/>
          </a:bodyPr>
          <a:lstStyle/>
          <a:p>
            <a:r>
              <a:rPr lang="en-US" sz="3200" dirty="0" smtClean="0">
                <a:latin typeface="Calibri" panose="020F0502020204030204" pitchFamily="34" charset="0"/>
              </a:rPr>
              <a:t>An appropriate length of material, at least 1</a:t>
            </a:r>
            <a:r>
              <a:rPr lang="ja-JP" altLang="en-US" sz="3200" dirty="0" smtClean="0">
                <a:latin typeface="Calibri" panose="020F0502020204030204" pitchFamily="34" charset="0"/>
              </a:rPr>
              <a:t>”</a:t>
            </a:r>
            <a:r>
              <a:rPr lang="en-US" sz="3200" dirty="0" smtClean="0">
                <a:latin typeface="Calibri" panose="020F0502020204030204" pitchFamily="34" charset="0"/>
              </a:rPr>
              <a:t> wide. </a:t>
            </a:r>
          </a:p>
          <a:p>
            <a:pPr marL="0" indent="0">
              <a:buNone/>
            </a:pPr>
            <a:r>
              <a:rPr lang="en-US" sz="3200" dirty="0" smtClean="0">
                <a:latin typeface="Calibri" panose="020F0502020204030204" pitchFamily="34" charset="0"/>
              </a:rPr>
              <a:t> </a:t>
            </a:r>
            <a:r>
              <a:rPr lang="en-US" sz="3200" dirty="0">
                <a:latin typeface="Calibri" panose="020F0502020204030204" pitchFamily="34" charset="0"/>
              </a:rPr>
              <a:t>	2</a:t>
            </a:r>
            <a:r>
              <a:rPr lang="ja-JP" altLang="en-US" sz="3200" dirty="0">
                <a:latin typeface="Calibri" panose="020F0502020204030204" pitchFamily="34" charset="0"/>
              </a:rPr>
              <a:t>”</a:t>
            </a:r>
            <a:r>
              <a:rPr lang="en-US" sz="3200" dirty="0">
                <a:latin typeface="Calibri" panose="020F0502020204030204" pitchFamily="34" charset="0"/>
              </a:rPr>
              <a:t>-3</a:t>
            </a:r>
            <a:r>
              <a:rPr lang="ja-JP" altLang="en-US" sz="3200" dirty="0">
                <a:latin typeface="Calibri" panose="020F0502020204030204" pitchFamily="34" charset="0"/>
              </a:rPr>
              <a:t>”</a:t>
            </a:r>
            <a:r>
              <a:rPr lang="en-US" sz="3200" dirty="0">
                <a:latin typeface="Calibri" panose="020F0502020204030204" pitchFamily="34" charset="0"/>
              </a:rPr>
              <a:t> width is preferred. </a:t>
            </a:r>
          </a:p>
          <a:p>
            <a:pPr marL="0" indent="0">
              <a:buNone/>
            </a:pPr>
            <a:endParaRPr lang="en-US" sz="3200" dirty="0">
              <a:latin typeface="Calibri" panose="020F0502020204030204" pitchFamily="34" charset="0"/>
            </a:endParaRPr>
          </a:p>
          <a:p>
            <a:r>
              <a:rPr lang="en-US" sz="3200" dirty="0">
                <a:latin typeface="Calibri" panose="020F0502020204030204" pitchFamily="34" charset="0"/>
              </a:rPr>
              <a:t>A rigid item to serve as a windlass (should resist </a:t>
            </a:r>
            <a:r>
              <a:rPr lang="en-US" sz="3200" dirty="0" smtClean="0">
                <a:latin typeface="Calibri" panose="020F0502020204030204" pitchFamily="34" charset="0"/>
              </a:rPr>
              <a:t>bending or breaking </a:t>
            </a:r>
            <a:r>
              <a:rPr lang="en-US" sz="3200" dirty="0">
                <a:latin typeface="Calibri" panose="020F0502020204030204" pitchFamily="34" charset="0"/>
              </a:rPr>
              <a:t>such as a metal bar, trauma shears, large stick) strong enough to tighten the tourniquet</a:t>
            </a:r>
            <a:r>
              <a:rPr lang="en-US" sz="3200" dirty="0" smtClean="0">
                <a:latin typeface="Calibri" panose="020F0502020204030204" pitchFamily="34" charset="0"/>
              </a:rPr>
              <a:t>.</a:t>
            </a:r>
            <a:endParaRPr lang="en-US" sz="3200" dirty="0">
              <a:latin typeface="Calibri" panose="020F0502020204030204" pitchFamily="34" charset="0"/>
            </a:endParaRPr>
          </a:p>
          <a:p>
            <a:pPr marL="0" indent="0">
              <a:buNone/>
            </a:pPr>
            <a:endParaRPr lang="en-US" sz="3200" dirty="0">
              <a:latin typeface="Calibri" panose="020F0502020204030204" pitchFamily="34" charset="0"/>
            </a:endParaRPr>
          </a:p>
          <a:p>
            <a:r>
              <a:rPr lang="en-US" sz="3200" dirty="0">
                <a:latin typeface="Calibri" panose="020F0502020204030204" pitchFamily="34" charset="0"/>
              </a:rPr>
              <a:t>Additional material to secure the windlass once the tourniquet is tightened.</a:t>
            </a:r>
          </a:p>
        </p:txBody>
      </p:sp>
    </p:spTree>
    <p:extLst>
      <p:ext uri="{BB962C8B-B14F-4D97-AF65-F5344CB8AC3E}">
        <p14:creationId xmlns:p14="http://schemas.microsoft.com/office/powerpoint/2010/main" val="28588207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Light" panose="020F0302020204030204" pitchFamily="34" charset="0"/>
              </a:rPr>
              <a:t>Improvised Tourniquets</a:t>
            </a:r>
            <a:endParaRPr lang="en-US" dirty="0">
              <a:latin typeface="Calibri Light" panose="020F0302020204030204" pitchFamily="34" charset="0"/>
            </a:endParaRPr>
          </a:p>
        </p:txBody>
      </p:sp>
      <p:pic>
        <p:nvPicPr>
          <p:cNvPr id="4098" name="Picture 2" descr="C:\Users\beaulieuj\Desktop\Improvised Tkt pics\20180129_0847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4300" y="1524000"/>
            <a:ext cx="387350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beaulieuj\Desktop\Improvised Tkt pics\20180129_084803.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02100" y="1524000"/>
            <a:ext cx="387350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beaulieuj\Desktop\Improvised Tkt pics\20180129_084938.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197851" y="1524000"/>
            <a:ext cx="3873500" cy="29051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0079" y="4533900"/>
            <a:ext cx="3801942" cy="1569660"/>
          </a:xfrm>
          <a:prstGeom prst="rect">
            <a:avLst/>
          </a:prstGeom>
          <a:noFill/>
        </p:spPr>
        <p:txBody>
          <a:bodyPr wrap="square" rtlCol="0">
            <a:spAutoFit/>
          </a:bodyPr>
          <a:lstStyle/>
          <a:p>
            <a:r>
              <a:rPr lang="en-US" sz="2400" dirty="0" smtClean="0"/>
              <a:t>Wrap the constricting material around the limb and secure with an appropriate knot. </a:t>
            </a:r>
            <a:endParaRPr lang="en-US" sz="2400" dirty="0"/>
          </a:p>
        </p:txBody>
      </p:sp>
      <p:sp>
        <p:nvSpPr>
          <p:cNvPr id="4" name="TextBox 3"/>
          <p:cNvSpPr txBox="1"/>
          <p:nvPr/>
        </p:nvSpPr>
        <p:spPr>
          <a:xfrm>
            <a:off x="4102100" y="4533900"/>
            <a:ext cx="3873500" cy="1569660"/>
          </a:xfrm>
          <a:prstGeom prst="rect">
            <a:avLst/>
          </a:prstGeom>
          <a:noFill/>
        </p:spPr>
        <p:txBody>
          <a:bodyPr wrap="square" rtlCol="0">
            <a:spAutoFit/>
          </a:bodyPr>
          <a:lstStyle/>
          <a:p>
            <a:r>
              <a:rPr lang="en-US" sz="2400" dirty="0" smtClean="0"/>
              <a:t>Constrict the limb by twisting the material with a rigid item such as a ring cutter, shears or a carabiner.</a:t>
            </a:r>
            <a:endParaRPr lang="en-US" sz="2400" dirty="0"/>
          </a:p>
        </p:txBody>
      </p:sp>
      <p:sp>
        <p:nvSpPr>
          <p:cNvPr id="5" name="TextBox 4"/>
          <p:cNvSpPr txBox="1"/>
          <p:nvPr/>
        </p:nvSpPr>
        <p:spPr>
          <a:xfrm>
            <a:off x="8172449" y="4533900"/>
            <a:ext cx="3898901" cy="1569660"/>
          </a:xfrm>
          <a:prstGeom prst="rect">
            <a:avLst/>
          </a:prstGeom>
          <a:noFill/>
        </p:spPr>
        <p:txBody>
          <a:bodyPr wrap="square" rtlCol="0">
            <a:spAutoFit/>
          </a:bodyPr>
          <a:lstStyle/>
          <a:p>
            <a:r>
              <a:rPr lang="en-US" sz="2400" dirty="0" smtClean="0"/>
              <a:t>Prevent the improvised windlass from loosening by securing it with additional material.</a:t>
            </a:r>
            <a:endParaRPr lang="en-US" sz="2400" dirty="0"/>
          </a:p>
        </p:txBody>
      </p:sp>
      <p:sp>
        <p:nvSpPr>
          <p:cNvPr id="6" name="TextBox 5"/>
          <p:cNvSpPr txBox="1"/>
          <p:nvPr/>
        </p:nvSpPr>
        <p:spPr>
          <a:xfrm>
            <a:off x="9861550" y="6362700"/>
            <a:ext cx="2209800" cy="307777"/>
          </a:xfrm>
          <a:prstGeom prst="rect">
            <a:avLst/>
          </a:prstGeom>
          <a:noFill/>
        </p:spPr>
        <p:txBody>
          <a:bodyPr wrap="square" rtlCol="0">
            <a:spAutoFit/>
          </a:bodyPr>
          <a:lstStyle/>
          <a:p>
            <a:r>
              <a:rPr lang="en-US" sz="1400" dirty="0" smtClean="0"/>
              <a:t>Photos: J. Beaulieu</a:t>
            </a:r>
            <a:endParaRPr lang="en-US" sz="1400" dirty="0"/>
          </a:p>
        </p:txBody>
      </p:sp>
    </p:spTree>
    <p:extLst>
      <p:ext uri="{BB962C8B-B14F-4D97-AF65-F5344CB8AC3E}">
        <p14:creationId xmlns:p14="http://schemas.microsoft.com/office/powerpoint/2010/main" val="25930329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Light" panose="020F0302020204030204" pitchFamily="34" charset="0"/>
              </a:rPr>
              <a:t>Improvised Tourniquets</a:t>
            </a:r>
            <a:endParaRPr lang="en-US" dirty="0">
              <a:latin typeface="Calibri Light" panose="020F0302020204030204" pitchFamily="34" charset="0"/>
            </a:endParaRPr>
          </a:p>
        </p:txBody>
      </p:sp>
      <p:pic>
        <p:nvPicPr>
          <p:cNvPr id="5122" name="Picture 2" descr="C:\Users\beaulieuj\Desktop\Improvised Tkt pics\20180129_085850.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191499" y="2289173"/>
            <a:ext cx="3873501" cy="290512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beaulieuj\Desktop\Improvised Tkt pics\20180129_085252.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65598" y="2289173"/>
            <a:ext cx="3873501" cy="290512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beaulieuj\Desktop\Improvised Tkt pics\20180129_084938.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39698" y="2289173"/>
            <a:ext cx="3873501" cy="29051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9697" y="5334000"/>
            <a:ext cx="3873501" cy="461665"/>
          </a:xfrm>
          <a:prstGeom prst="rect">
            <a:avLst/>
          </a:prstGeom>
          <a:noFill/>
        </p:spPr>
        <p:txBody>
          <a:bodyPr wrap="square" rtlCol="0">
            <a:spAutoFit/>
          </a:bodyPr>
          <a:lstStyle/>
          <a:p>
            <a:pPr algn="ctr"/>
            <a:r>
              <a:rPr lang="en-US" sz="2400" b="1" dirty="0" smtClean="0"/>
              <a:t>Ring cutter as a windlass</a:t>
            </a:r>
            <a:endParaRPr lang="en-US" sz="2400" b="1" dirty="0"/>
          </a:p>
        </p:txBody>
      </p:sp>
      <p:sp>
        <p:nvSpPr>
          <p:cNvPr id="4" name="TextBox 3"/>
          <p:cNvSpPr txBox="1"/>
          <p:nvPr/>
        </p:nvSpPr>
        <p:spPr>
          <a:xfrm>
            <a:off x="4165597" y="5346700"/>
            <a:ext cx="3873501" cy="461665"/>
          </a:xfrm>
          <a:prstGeom prst="rect">
            <a:avLst/>
          </a:prstGeom>
          <a:noFill/>
        </p:spPr>
        <p:txBody>
          <a:bodyPr wrap="square" rtlCol="0">
            <a:spAutoFit/>
          </a:bodyPr>
          <a:lstStyle/>
          <a:p>
            <a:pPr algn="ctr"/>
            <a:r>
              <a:rPr lang="en-US" sz="2400" b="1" dirty="0" smtClean="0"/>
              <a:t>Carabiner as a windlass</a:t>
            </a:r>
            <a:endParaRPr lang="en-US" sz="2400" b="1" dirty="0"/>
          </a:p>
        </p:txBody>
      </p:sp>
      <p:sp>
        <p:nvSpPr>
          <p:cNvPr id="6" name="TextBox 5"/>
          <p:cNvSpPr txBox="1"/>
          <p:nvPr/>
        </p:nvSpPr>
        <p:spPr>
          <a:xfrm>
            <a:off x="8191499" y="5339834"/>
            <a:ext cx="3873501" cy="461665"/>
          </a:xfrm>
          <a:prstGeom prst="rect">
            <a:avLst/>
          </a:prstGeom>
          <a:noFill/>
        </p:spPr>
        <p:txBody>
          <a:bodyPr wrap="square" rtlCol="0">
            <a:spAutoFit/>
          </a:bodyPr>
          <a:lstStyle/>
          <a:p>
            <a:pPr algn="ctr"/>
            <a:r>
              <a:rPr lang="en-US" sz="2400" b="1" dirty="0" smtClean="0"/>
              <a:t>Shears as a windlass</a:t>
            </a:r>
            <a:endParaRPr lang="en-US" sz="2400" b="1" dirty="0"/>
          </a:p>
        </p:txBody>
      </p:sp>
      <p:sp>
        <p:nvSpPr>
          <p:cNvPr id="7" name="TextBox 6"/>
          <p:cNvSpPr txBox="1"/>
          <p:nvPr/>
        </p:nvSpPr>
        <p:spPr>
          <a:xfrm>
            <a:off x="10223500" y="6400800"/>
            <a:ext cx="1841500" cy="307777"/>
          </a:xfrm>
          <a:prstGeom prst="rect">
            <a:avLst/>
          </a:prstGeom>
          <a:noFill/>
        </p:spPr>
        <p:txBody>
          <a:bodyPr wrap="square" rtlCol="0">
            <a:spAutoFit/>
          </a:bodyPr>
          <a:lstStyle/>
          <a:p>
            <a:r>
              <a:rPr lang="en-US" sz="1400" dirty="0" smtClean="0"/>
              <a:t>Photos: J. Beaulieu</a:t>
            </a:r>
            <a:endParaRPr lang="en-US" sz="1400" dirty="0"/>
          </a:p>
        </p:txBody>
      </p:sp>
    </p:spTree>
    <p:extLst>
      <p:ext uri="{BB962C8B-B14F-4D97-AF65-F5344CB8AC3E}">
        <p14:creationId xmlns:p14="http://schemas.microsoft.com/office/powerpoint/2010/main" val="19082371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609600" y="609600"/>
            <a:ext cx="3987800" cy="990600"/>
          </a:xfrm>
        </p:spPr>
        <p:txBody>
          <a:bodyPr>
            <a:normAutofit/>
          </a:bodyPr>
          <a:lstStyle/>
          <a:p>
            <a:r>
              <a:rPr lang="en-US" dirty="0" smtClean="0">
                <a:latin typeface="Calibri Light" charset="0"/>
              </a:rPr>
              <a:t>Protocols </a:t>
            </a:r>
            <a:r>
              <a:rPr lang="en-US" dirty="0">
                <a:latin typeface="Calibri Light" charset="0"/>
              </a:rPr>
              <a:t>v</a:t>
            </a:r>
            <a:r>
              <a:rPr lang="en-US" dirty="0" smtClean="0">
                <a:latin typeface="Calibri Light" charset="0"/>
              </a:rPr>
              <a:t>2017.2</a:t>
            </a:r>
            <a:endParaRPr lang="en-US" dirty="0">
              <a:latin typeface="Calibri Light" charset="0"/>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02175" y="444500"/>
            <a:ext cx="7154586"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37234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609600" y="609600"/>
            <a:ext cx="3987800" cy="990600"/>
          </a:xfrm>
        </p:spPr>
        <p:txBody>
          <a:bodyPr>
            <a:normAutofit/>
          </a:bodyPr>
          <a:lstStyle/>
          <a:p>
            <a:r>
              <a:rPr lang="en-US" dirty="0" smtClean="0">
                <a:latin typeface="Calibri Light" charset="0"/>
              </a:rPr>
              <a:t>Protocols </a:t>
            </a:r>
            <a:r>
              <a:rPr lang="en-US" dirty="0">
                <a:latin typeface="Calibri Light" charset="0"/>
              </a:rPr>
              <a:t>v</a:t>
            </a:r>
            <a:r>
              <a:rPr lang="en-US" dirty="0" smtClean="0">
                <a:latin typeface="Calibri Light" charset="0"/>
              </a:rPr>
              <a:t>2017.2</a:t>
            </a:r>
            <a:endParaRPr lang="en-US" dirty="0">
              <a:latin typeface="Calibri Light"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337" y="1878013"/>
            <a:ext cx="8067663" cy="4764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94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panose="020F0302020204030204" pitchFamily="34" charset="0"/>
              </a:rPr>
              <a:t>Disclosure</a:t>
            </a:r>
          </a:p>
        </p:txBody>
      </p:sp>
      <p:sp>
        <p:nvSpPr>
          <p:cNvPr id="3" name="Content Placeholder 2"/>
          <p:cNvSpPr>
            <a:spLocks noGrp="1"/>
          </p:cNvSpPr>
          <p:nvPr>
            <p:ph idx="1"/>
          </p:nvPr>
        </p:nvSpPr>
        <p:spPr>
          <a:xfrm>
            <a:off x="609600" y="1390918"/>
            <a:ext cx="10972800" cy="5086082"/>
          </a:xfrm>
        </p:spPr>
        <p:txBody>
          <a:bodyPr>
            <a:noAutofit/>
          </a:bodyPr>
          <a:lstStyle/>
          <a:p>
            <a:r>
              <a:rPr lang="en-US" sz="3600" dirty="0">
                <a:latin typeface="Calibri" panose="020F0502020204030204" pitchFamily="34" charset="0"/>
              </a:rPr>
              <a:t>This program references several commonly available products for controlling hemorrhage.</a:t>
            </a:r>
          </a:p>
          <a:p>
            <a:pPr marL="0" indent="0">
              <a:buNone/>
            </a:pPr>
            <a:endParaRPr lang="en-US" sz="1000" dirty="0">
              <a:latin typeface="Calibri" panose="020F0502020204030204" pitchFamily="34" charset="0"/>
            </a:endParaRPr>
          </a:p>
          <a:p>
            <a:r>
              <a:rPr lang="en-US" sz="3600" dirty="0">
                <a:latin typeface="Calibri" panose="020F0502020204030204" pitchFamily="34" charset="0"/>
              </a:rPr>
              <a:t>Students should be familiar with the hemorrhage control products approved for use by their medical control.  </a:t>
            </a:r>
          </a:p>
          <a:p>
            <a:pPr marL="0" indent="0">
              <a:buNone/>
            </a:pPr>
            <a:endParaRPr lang="en-US" sz="1000" dirty="0">
              <a:latin typeface="Calibri" panose="020F0502020204030204" pitchFamily="34" charset="0"/>
            </a:endParaRPr>
          </a:p>
          <a:p>
            <a:r>
              <a:rPr lang="en-US" sz="3600" dirty="0">
                <a:latin typeface="Calibri" panose="020F0502020204030204" pitchFamily="34" charset="0"/>
              </a:rPr>
              <a:t>Use of a specific product in this program should not be construed as an endorsement  of that particular product. </a:t>
            </a:r>
          </a:p>
        </p:txBody>
      </p:sp>
    </p:spTree>
    <p:extLst>
      <p:ext uri="{BB962C8B-B14F-4D97-AF65-F5344CB8AC3E}">
        <p14:creationId xmlns:p14="http://schemas.microsoft.com/office/powerpoint/2010/main" val="3655351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dirty="0">
                <a:latin typeface="Calibri Light" charset="0"/>
              </a:rPr>
              <a:t>Demonstration of Tourniquet Application</a:t>
            </a:r>
          </a:p>
        </p:txBody>
      </p:sp>
      <p:sp>
        <p:nvSpPr>
          <p:cNvPr id="37890" name="Content Placeholder 2"/>
          <p:cNvSpPr>
            <a:spLocks noGrp="1"/>
          </p:cNvSpPr>
          <p:nvPr>
            <p:ph idx="1"/>
          </p:nvPr>
        </p:nvSpPr>
        <p:spPr/>
        <p:txBody>
          <a:bodyPr>
            <a:normAutofit/>
          </a:bodyPr>
          <a:lstStyle/>
          <a:p>
            <a:pPr>
              <a:lnSpc>
                <a:spcPct val="200000"/>
              </a:lnSpc>
            </a:pPr>
            <a:r>
              <a:rPr lang="en-US" sz="4000" dirty="0">
                <a:latin typeface="Calibri" charset="0"/>
                <a:hlinkClick r:id="rId3"/>
              </a:rPr>
              <a:t>CAT</a:t>
            </a:r>
            <a:endParaRPr lang="en-US" sz="4000" dirty="0">
              <a:latin typeface="Calibri" charset="0"/>
            </a:endParaRPr>
          </a:p>
          <a:p>
            <a:pPr>
              <a:lnSpc>
                <a:spcPct val="200000"/>
              </a:lnSpc>
            </a:pPr>
            <a:r>
              <a:rPr lang="en-US" sz="4000" dirty="0" smtClean="0">
                <a:latin typeface="Calibri" charset="0"/>
                <a:hlinkClick r:id="rId4"/>
              </a:rPr>
              <a:t>SOFTT</a:t>
            </a:r>
            <a:endParaRPr lang="en-US" sz="4000" dirty="0">
              <a:latin typeface="Calibri" charset="0"/>
            </a:endParaRPr>
          </a:p>
        </p:txBody>
      </p:sp>
    </p:spTree>
    <p:extLst>
      <p:ext uri="{BB962C8B-B14F-4D97-AF65-F5344CB8AC3E}">
        <p14:creationId xmlns:p14="http://schemas.microsoft.com/office/powerpoint/2010/main" val="23934216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Light" panose="020F0302020204030204" pitchFamily="34" charset="0"/>
              </a:rPr>
              <a:t>Acknowledgements</a:t>
            </a:r>
            <a:r>
              <a:rPr lang="en-US" dirty="0" smtClean="0"/>
              <a:t>	</a:t>
            </a:r>
            <a:endParaRPr lang="en-US" dirty="0"/>
          </a:p>
        </p:txBody>
      </p:sp>
      <p:sp>
        <p:nvSpPr>
          <p:cNvPr id="3" name="Content Placeholder 2"/>
          <p:cNvSpPr>
            <a:spLocks noGrp="1"/>
          </p:cNvSpPr>
          <p:nvPr>
            <p:ph idx="1"/>
          </p:nvPr>
        </p:nvSpPr>
        <p:spPr/>
        <p:txBody>
          <a:bodyPr/>
          <a:lstStyle/>
          <a:p>
            <a:pPr marL="0" indent="0">
              <a:buNone/>
            </a:pPr>
            <a:r>
              <a:rPr lang="en-US" dirty="0" smtClean="0"/>
              <a:t>This presentation is a product of the CT EMS Advisory Board’s EMS Training and Education Committee.  The committee would like to recognize the following people for their time and effort toward providing content and reviewing this presentation:</a:t>
            </a:r>
          </a:p>
          <a:p>
            <a:pPr marL="0" indent="0">
              <a:buNone/>
            </a:pPr>
            <a:r>
              <a:rPr lang="en-US" dirty="0" smtClean="0"/>
              <a:t>Richard </a:t>
            </a:r>
            <a:r>
              <a:rPr lang="en-US" dirty="0" err="1" smtClean="0"/>
              <a:t>Kamin</a:t>
            </a:r>
            <a:r>
              <a:rPr lang="en-US" dirty="0" smtClean="0"/>
              <a:t>, MD	   Medical Director, CT OEMS</a:t>
            </a:r>
          </a:p>
          <a:p>
            <a:pPr marL="0" indent="0">
              <a:buNone/>
            </a:pPr>
            <a:r>
              <a:rPr lang="en-US" dirty="0" smtClean="0"/>
              <a:t>Kyle </a:t>
            </a:r>
            <a:r>
              <a:rPr lang="en-US" dirty="0" err="1" smtClean="0"/>
              <a:t>McClaine</a:t>
            </a:r>
            <a:r>
              <a:rPr lang="en-US" dirty="0" smtClean="0"/>
              <a:t>, MD	   Co-chair, CT EMS Medical Advisory Committee</a:t>
            </a:r>
          </a:p>
          <a:p>
            <a:pPr marL="0" indent="0">
              <a:buNone/>
            </a:pPr>
            <a:r>
              <a:rPr lang="en-US" dirty="0" err="1"/>
              <a:t>Shea</a:t>
            </a:r>
            <a:r>
              <a:rPr lang="en-US"/>
              <a:t> Gregg, MD	   Chair, CT Trauma </a:t>
            </a:r>
            <a:r>
              <a:rPr lang="en-US" smtClean="0"/>
              <a:t>Committee</a:t>
            </a:r>
            <a:endParaRPr lang="en-US" dirty="0" smtClean="0"/>
          </a:p>
          <a:p>
            <a:pPr marL="0" indent="0">
              <a:buNone/>
            </a:pPr>
            <a:r>
              <a:rPr lang="en-US" dirty="0" smtClean="0"/>
              <a:t>Joshua Beaulieu	   </a:t>
            </a:r>
            <a:r>
              <a:rPr lang="en-US" dirty="0"/>
              <a:t>CEMSAB Ed &amp; Training Committee</a:t>
            </a:r>
          </a:p>
          <a:p>
            <a:pPr marL="0" indent="0">
              <a:buNone/>
            </a:pPr>
            <a:r>
              <a:rPr lang="en-US" dirty="0" smtClean="0"/>
              <a:t>David </a:t>
            </a:r>
            <a:r>
              <a:rPr lang="en-US" dirty="0" err="1" smtClean="0"/>
              <a:t>Burich</a:t>
            </a:r>
            <a:r>
              <a:rPr lang="en-US" dirty="0" smtClean="0"/>
              <a:t>		   </a:t>
            </a:r>
            <a:r>
              <a:rPr lang="en-US" dirty="0"/>
              <a:t>CEMSAB Ed &amp; Training Committee</a:t>
            </a:r>
          </a:p>
          <a:p>
            <a:pPr marL="0" indent="0">
              <a:buNone/>
            </a:pPr>
            <a:r>
              <a:rPr lang="en-US" dirty="0" smtClean="0"/>
              <a:t>Joey Hundley	   </a:t>
            </a:r>
            <a:r>
              <a:rPr lang="en-US" dirty="0"/>
              <a:t>CEMSAB Ed &amp; Training Committee</a:t>
            </a:r>
          </a:p>
          <a:p>
            <a:pPr marL="0" indent="0">
              <a:buNone/>
            </a:pPr>
            <a:endParaRPr lang="en-US" dirty="0"/>
          </a:p>
        </p:txBody>
      </p:sp>
    </p:spTree>
    <p:extLst>
      <p:ext uri="{BB962C8B-B14F-4D97-AF65-F5344CB8AC3E}">
        <p14:creationId xmlns:p14="http://schemas.microsoft.com/office/powerpoint/2010/main" val="34394654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Light" panose="020F0302020204030204" pitchFamily="34" charset="0"/>
              </a:rPr>
              <a:t>References</a:t>
            </a:r>
            <a:endParaRPr lang="en-US" dirty="0">
              <a:latin typeface="Calibri Light" panose="020F0302020204030204" pitchFamily="34" charset="0"/>
            </a:endParaRP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57418" y="1359386"/>
            <a:ext cx="7499382" cy="5498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52018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r>
              <a:rPr lang="en-US" dirty="0">
                <a:latin typeface="Calibri Light" charset="0"/>
              </a:rPr>
              <a:t>Types of External Hemorrhage</a:t>
            </a:r>
          </a:p>
        </p:txBody>
      </p:sp>
      <p:sp>
        <p:nvSpPr>
          <p:cNvPr id="18434" name="Content Placeholder 2"/>
          <p:cNvSpPr>
            <a:spLocks noGrp="1"/>
          </p:cNvSpPr>
          <p:nvPr>
            <p:ph idx="1"/>
          </p:nvPr>
        </p:nvSpPr>
        <p:spPr/>
        <p:txBody>
          <a:bodyPr>
            <a:noAutofit/>
          </a:bodyPr>
          <a:lstStyle/>
          <a:p>
            <a:pPr marL="0" indent="0" eaLnBrk="1" hangingPunct="1">
              <a:buNone/>
            </a:pPr>
            <a:r>
              <a:rPr lang="en-US" sz="4000" b="1" dirty="0">
                <a:latin typeface="Calibri" charset="0"/>
              </a:rPr>
              <a:t>Bleeding can be categorized in two ways:</a:t>
            </a:r>
          </a:p>
          <a:p>
            <a:pPr marL="0" indent="0" eaLnBrk="1" hangingPunct="1">
              <a:buNone/>
            </a:pPr>
            <a:endParaRPr lang="en-US" sz="3600" b="1" dirty="0">
              <a:latin typeface="Calibri" charset="0"/>
            </a:endParaRPr>
          </a:p>
          <a:p>
            <a:pPr marL="742950" indent="-742950" eaLnBrk="1" hangingPunct="1">
              <a:buAutoNum type="arabicPeriod"/>
            </a:pPr>
            <a:r>
              <a:rPr lang="en-US" sz="3600" dirty="0">
                <a:latin typeface="Calibri" charset="0"/>
              </a:rPr>
              <a:t>Minor bleeding that is easily controlled </a:t>
            </a:r>
          </a:p>
          <a:p>
            <a:pPr marL="742950" indent="-742950" eaLnBrk="1" hangingPunct="1">
              <a:buAutoNum type="arabicPeriod"/>
            </a:pPr>
            <a:endParaRPr lang="en-US" sz="3600" dirty="0">
              <a:latin typeface="Calibri" charset="0"/>
            </a:endParaRPr>
          </a:p>
          <a:p>
            <a:pPr marL="742950" indent="-742950" eaLnBrk="1" hangingPunct="1">
              <a:buAutoNum type="arabicPeriod"/>
            </a:pPr>
            <a:r>
              <a:rPr lang="en-US" sz="3600" dirty="0">
                <a:latin typeface="Calibri" charset="0"/>
              </a:rPr>
              <a:t>Bleeding that is potentially life-threatening and not easily controlled</a:t>
            </a:r>
          </a:p>
          <a:p>
            <a:pPr marL="0" indent="0" eaLnBrk="1" hangingPunct="1">
              <a:buNone/>
            </a:pPr>
            <a:r>
              <a:rPr lang="en-US" sz="3600" b="1" dirty="0">
                <a:latin typeface="Calibri" charset="0"/>
              </a:rPr>
              <a:t>	</a:t>
            </a:r>
            <a:endParaRPr lang="en-US" sz="3600" dirty="0">
              <a:latin typeface="Calibri"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469711" y="684212"/>
            <a:ext cx="10515600" cy="638175"/>
          </a:xfrm>
        </p:spPr>
        <p:txBody>
          <a:bodyPr>
            <a:noAutofit/>
          </a:bodyPr>
          <a:lstStyle/>
          <a:p>
            <a:pPr eaLnBrk="1" hangingPunct="1"/>
            <a:r>
              <a:rPr lang="en-US" dirty="0">
                <a:latin typeface="Calibri Light" charset="0"/>
              </a:rPr>
              <a:t>Hemorrhage Control</a:t>
            </a:r>
          </a:p>
        </p:txBody>
      </p:sp>
      <p:sp>
        <p:nvSpPr>
          <p:cNvPr id="20482" name="Content Placeholder 2"/>
          <p:cNvSpPr>
            <a:spLocks noGrp="1"/>
          </p:cNvSpPr>
          <p:nvPr>
            <p:ph idx="1"/>
          </p:nvPr>
        </p:nvSpPr>
        <p:spPr>
          <a:xfrm>
            <a:off x="287338" y="1273175"/>
            <a:ext cx="11563350" cy="5343525"/>
          </a:xfrm>
        </p:spPr>
        <p:txBody>
          <a:bodyPr>
            <a:noAutofit/>
          </a:bodyPr>
          <a:lstStyle/>
          <a:p>
            <a:endParaRPr lang="en-US" sz="3600" dirty="0">
              <a:latin typeface="Calibri" charset="0"/>
            </a:endParaRPr>
          </a:p>
          <a:p>
            <a:r>
              <a:rPr lang="en-US" sz="3600" dirty="0">
                <a:latin typeface="Calibri" charset="0"/>
              </a:rPr>
              <a:t>Uncontrolled extremity hemorrhage is a cause of preventable </a:t>
            </a:r>
            <a:r>
              <a:rPr lang="en-US" sz="3600" dirty="0" smtClean="0">
                <a:latin typeface="Calibri" charset="0"/>
              </a:rPr>
              <a:t>death.</a:t>
            </a:r>
            <a:endParaRPr lang="en-US" sz="3600" dirty="0">
              <a:latin typeface="Calibri" charset="0"/>
            </a:endParaRPr>
          </a:p>
          <a:p>
            <a:pPr marL="0" indent="0">
              <a:buNone/>
            </a:pPr>
            <a:endParaRPr lang="en-US" sz="3600" dirty="0">
              <a:latin typeface="Calibri" charset="0"/>
            </a:endParaRPr>
          </a:p>
          <a:p>
            <a:r>
              <a:rPr lang="en-US" sz="3600" dirty="0" smtClean="0">
                <a:latin typeface="Calibri" charset="0"/>
              </a:rPr>
              <a:t>A femoral </a:t>
            </a:r>
            <a:r>
              <a:rPr lang="en-US" sz="3600" dirty="0">
                <a:latin typeface="Calibri" charset="0"/>
              </a:rPr>
              <a:t>artery </a:t>
            </a:r>
            <a:r>
              <a:rPr lang="en-US" sz="3600" dirty="0" smtClean="0">
                <a:latin typeface="Calibri" charset="0"/>
              </a:rPr>
              <a:t>and/or vein </a:t>
            </a:r>
            <a:r>
              <a:rPr lang="en-US" sz="3600" dirty="0">
                <a:latin typeface="Calibri" charset="0"/>
              </a:rPr>
              <a:t>disruption </a:t>
            </a:r>
            <a:r>
              <a:rPr lang="en-US" sz="3600" dirty="0" smtClean="0">
                <a:latin typeface="Calibri" charset="0"/>
              </a:rPr>
              <a:t>can </a:t>
            </a:r>
            <a:r>
              <a:rPr lang="en-US" sz="3600" dirty="0">
                <a:latin typeface="Calibri" panose="020F0502020204030204" pitchFamily="34" charset="0"/>
              </a:rPr>
              <a:t>lead to the loss of one's complete blood volume within 3 </a:t>
            </a:r>
            <a:r>
              <a:rPr lang="en-US" sz="3600" dirty="0" smtClean="0">
                <a:latin typeface="Calibri" panose="020F0502020204030204" pitchFamily="34" charset="0"/>
              </a:rPr>
              <a:t>minutes</a:t>
            </a:r>
            <a:r>
              <a:rPr lang="en-US" sz="3600" dirty="0" smtClean="0"/>
              <a:t>.</a:t>
            </a:r>
            <a:r>
              <a:rPr lang="en-US" sz="3600" dirty="0" smtClean="0">
                <a:latin typeface="Calibri" charset="0"/>
              </a:rPr>
              <a:t> </a:t>
            </a:r>
            <a:r>
              <a:rPr lang="en-US" sz="1800" dirty="0" smtClean="0">
                <a:latin typeface="Calibri" charset="0"/>
              </a:rPr>
              <a:t>(TECC, 2017)</a:t>
            </a:r>
            <a:endParaRPr lang="en-US" sz="1800" dirty="0">
              <a:latin typeface="Calibri" charset="0"/>
            </a:endParaRPr>
          </a:p>
          <a:p>
            <a:pPr marL="0" indent="0" algn="ctr" eaLnBrk="1" hangingPunct="1">
              <a:buNone/>
            </a:pPr>
            <a:endParaRPr lang="en-US" sz="4000" dirty="0">
              <a:latin typeface="Calibri" charset="0"/>
            </a:endParaRPr>
          </a:p>
        </p:txBody>
      </p:sp>
    </p:spTree>
    <p:extLst>
      <p:ext uri="{BB962C8B-B14F-4D97-AF65-F5344CB8AC3E}">
        <p14:creationId xmlns:p14="http://schemas.microsoft.com/office/powerpoint/2010/main" val="13547221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510654" y="617988"/>
            <a:ext cx="10515600" cy="638175"/>
          </a:xfrm>
        </p:spPr>
        <p:txBody>
          <a:bodyPr>
            <a:noAutofit/>
          </a:bodyPr>
          <a:lstStyle/>
          <a:p>
            <a:pPr eaLnBrk="1" hangingPunct="1"/>
            <a:r>
              <a:rPr lang="en-US" dirty="0">
                <a:latin typeface="Calibri Light" charset="0"/>
              </a:rPr>
              <a:t>Hemorrhage Control</a:t>
            </a:r>
          </a:p>
        </p:txBody>
      </p:sp>
      <p:sp>
        <p:nvSpPr>
          <p:cNvPr id="20482" name="Content Placeholder 2"/>
          <p:cNvSpPr>
            <a:spLocks noGrp="1"/>
          </p:cNvSpPr>
          <p:nvPr>
            <p:ph idx="1"/>
          </p:nvPr>
        </p:nvSpPr>
        <p:spPr>
          <a:xfrm>
            <a:off x="287338" y="1273175"/>
            <a:ext cx="11563350" cy="5343525"/>
          </a:xfrm>
        </p:spPr>
        <p:txBody>
          <a:bodyPr>
            <a:noAutofit/>
          </a:bodyPr>
          <a:lstStyle/>
          <a:p>
            <a:pPr marL="0" indent="0" algn="ctr" eaLnBrk="1" hangingPunct="1">
              <a:buNone/>
            </a:pPr>
            <a:r>
              <a:rPr lang="en-US" sz="4000" b="1" dirty="0">
                <a:latin typeface="Calibri" charset="0"/>
              </a:rPr>
              <a:t>Components of Bleeding Control</a:t>
            </a:r>
          </a:p>
          <a:p>
            <a:pPr lvl="1" eaLnBrk="1" hangingPunct="1"/>
            <a:r>
              <a:rPr lang="en-US" sz="4000" dirty="0">
                <a:latin typeface="Calibri" charset="0"/>
              </a:rPr>
              <a:t>Direct Pressure</a:t>
            </a:r>
          </a:p>
          <a:p>
            <a:pPr marL="274320" lvl="1" indent="0" eaLnBrk="1" hangingPunct="1">
              <a:buNone/>
            </a:pPr>
            <a:endParaRPr lang="en-US" sz="1600" dirty="0">
              <a:latin typeface="Calibri" charset="0"/>
            </a:endParaRPr>
          </a:p>
          <a:p>
            <a:pPr lvl="1"/>
            <a:r>
              <a:rPr lang="en-US" sz="4000" dirty="0">
                <a:latin typeface="Calibri" charset="0"/>
              </a:rPr>
              <a:t>Wound Packing</a:t>
            </a:r>
          </a:p>
          <a:p>
            <a:pPr marL="274320" lvl="1" indent="0" eaLnBrk="1" hangingPunct="1">
              <a:buNone/>
            </a:pPr>
            <a:endParaRPr lang="en-US" sz="1600" dirty="0">
              <a:latin typeface="Calibri" charset="0"/>
            </a:endParaRPr>
          </a:p>
          <a:p>
            <a:pPr lvl="1" eaLnBrk="1" hangingPunct="1"/>
            <a:r>
              <a:rPr lang="en-US" sz="4000" dirty="0">
                <a:latin typeface="Calibri" charset="0"/>
              </a:rPr>
              <a:t>Pressure Dressing </a:t>
            </a:r>
          </a:p>
          <a:p>
            <a:pPr marL="274320" lvl="1" indent="0" eaLnBrk="1" hangingPunct="1">
              <a:buNone/>
            </a:pPr>
            <a:endParaRPr lang="en-US" sz="1600" dirty="0">
              <a:latin typeface="Calibri" charset="0"/>
            </a:endParaRPr>
          </a:p>
          <a:p>
            <a:pPr lvl="1" eaLnBrk="1" hangingPunct="1"/>
            <a:r>
              <a:rPr lang="en-US" sz="4000" dirty="0">
                <a:latin typeface="Calibri" charset="0"/>
              </a:rPr>
              <a:t>Tourniquet Application </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6376</TotalTime>
  <Words>5130</Words>
  <Application>Microsoft Office PowerPoint</Application>
  <PresentationFormat>Custom</PresentationFormat>
  <Paragraphs>628</Paragraphs>
  <Slides>62</Slides>
  <Notes>59</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Clarity</vt:lpstr>
      <vt:lpstr>Hemorrhage Control for the EMS Provider</vt:lpstr>
      <vt:lpstr>Program Goals</vt:lpstr>
      <vt:lpstr>Objectives</vt:lpstr>
      <vt:lpstr>Objectives (Con’t)</vt:lpstr>
      <vt:lpstr>Objectives (Con’t)</vt:lpstr>
      <vt:lpstr>Disclosure</vt:lpstr>
      <vt:lpstr>Types of External Hemorrhage</vt:lpstr>
      <vt:lpstr>Hemorrhage Control</vt:lpstr>
      <vt:lpstr>Hemorrhage Control</vt:lpstr>
      <vt:lpstr>Personal Safety </vt:lpstr>
      <vt:lpstr>Direct Pressure</vt:lpstr>
      <vt:lpstr>Wound Packing</vt:lpstr>
      <vt:lpstr> Wound Packing</vt:lpstr>
      <vt:lpstr>Critical Vascular Area  Femoral Triangle</vt:lpstr>
      <vt:lpstr>Critical Vascular Area Anterior Triangle of the Neck</vt:lpstr>
      <vt:lpstr>Wound Packing</vt:lpstr>
      <vt:lpstr>Wound Packing</vt:lpstr>
      <vt:lpstr>Hemostatic Agents</vt:lpstr>
      <vt:lpstr>Celox Products</vt:lpstr>
      <vt:lpstr>QuikClot Gauze</vt:lpstr>
      <vt:lpstr>Chitogauze</vt:lpstr>
      <vt:lpstr>Wound Packing Procedure</vt:lpstr>
      <vt:lpstr>Wound Packing Procedure</vt:lpstr>
      <vt:lpstr>Wound Packing Procedure</vt:lpstr>
      <vt:lpstr>Wound Packing Procedure</vt:lpstr>
      <vt:lpstr>Wound Packing Procedure</vt:lpstr>
      <vt:lpstr>Wound Packing Procedure</vt:lpstr>
      <vt:lpstr>Wound Packing Procedure</vt:lpstr>
      <vt:lpstr>Time to practice - Hands-on Session</vt:lpstr>
      <vt:lpstr>Pressure Dressings</vt:lpstr>
      <vt:lpstr>Pressure Dressings - Indications</vt:lpstr>
      <vt:lpstr>Pressure Dressings – Basic Principles</vt:lpstr>
      <vt:lpstr>Pressure Dressings – Basic Principles</vt:lpstr>
      <vt:lpstr>Pressure Dressings – Application Tips</vt:lpstr>
      <vt:lpstr>Improvised Pressure Dressings</vt:lpstr>
      <vt:lpstr>Pressure Dressing Example – Distal Extremity Amputation</vt:lpstr>
      <vt:lpstr>Improvised Pressure Dressing</vt:lpstr>
      <vt:lpstr>Commercial Pressure Dressings</vt:lpstr>
      <vt:lpstr>Commercial Pressure Dressing - Application</vt:lpstr>
      <vt:lpstr>Pressure Dressing Example - Israeli Bandage</vt:lpstr>
      <vt:lpstr>Pressure Dressing Example - H-Bandage </vt:lpstr>
      <vt:lpstr>Pressure Dressing Example - Oleas Modular Bandage</vt:lpstr>
      <vt:lpstr>Pressure Dressing – Practical Application</vt:lpstr>
      <vt:lpstr>TOURNIQUET USE</vt:lpstr>
      <vt:lpstr>Tourniquet Use</vt:lpstr>
      <vt:lpstr>Tourniquet Use – Junctional Tourniquets</vt:lpstr>
      <vt:lpstr>Tourniquet Application do’s / don’ts</vt:lpstr>
      <vt:lpstr>Tourniquet Application do’s/don’ts</vt:lpstr>
      <vt:lpstr>Tourniquet Application do’s/don’ts</vt:lpstr>
      <vt:lpstr>Types of Tourniquets</vt:lpstr>
      <vt:lpstr>Tourniquet Selection </vt:lpstr>
      <vt:lpstr>Tourniquet Examples</vt:lpstr>
      <vt:lpstr>Tourniquet Examples</vt:lpstr>
      <vt:lpstr>Improvised Tourniquets – CAUTION!</vt:lpstr>
      <vt:lpstr>Improvised Tourniquets - Items Needed</vt:lpstr>
      <vt:lpstr>Improvised Tourniquets</vt:lpstr>
      <vt:lpstr>Improvised Tourniquets</vt:lpstr>
      <vt:lpstr>Protocols v2017.2</vt:lpstr>
      <vt:lpstr>Protocols v2017.2</vt:lpstr>
      <vt:lpstr>Demonstration of Tourniquet Application</vt:lpstr>
      <vt:lpstr>Acknowledgements </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Hemorrhage Control for the EMS Provider</dc:title>
  <dc:creator>Joseph Hundley;beaulieuj@manchesterct.gov;David.Burich@ynhh.org</dc:creator>
  <cp:lastModifiedBy>Joshua Beaulieu</cp:lastModifiedBy>
  <cp:revision>194</cp:revision>
  <cp:lastPrinted>2017-11-20T15:17:51Z</cp:lastPrinted>
  <dcterms:created xsi:type="dcterms:W3CDTF">2017-08-02T16:41:08Z</dcterms:created>
  <dcterms:modified xsi:type="dcterms:W3CDTF">2018-03-26T11:54:54Z</dcterms:modified>
</cp:coreProperties>
</file>