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3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680" r:id="rId5"/>
  </p:sldMasterIdLst>
  <p:notesMasterIdLst>
    <p:notesMasterId r:id="rId33"/>
  </p:notesMasterIdLst>
  <p:sldIdLst>
    <p:sldId id="256" r:id="rId6"/>
    <p:sldId id="428" r:id="rId7"/>
    <p:sldId id="429" r:id="rId8"/>
    <p:sldId id="430" r:id="rId9"/>
    <p:sldId id="431" r:id="rId10"/>
    <p:sldId id="435" r:id="rId11"/>
    <p:sldId id="436" r:id="rId12"/>
    <p:sldId id="437" r:id="rId13"/>
    <p:sldId id="438" r:id="rId14"/>
    <p:sldId id="263" r:id="rId15"/>
    <p:sldId id="414" r:id="rId16"/>
    <p:sldId id="445" r:id="rId17"/>
    <p:sldId id="443" r:id="rId18"/>
    <p:sldId id="444" r:id="rId19"/>
    <p:sldId id="441" r:id="rId20"/>
    <p:sldId id="284" r:id="rId21"/>
    <p:sldId id="287" r:id="rId22"/>
    <p:sldId id="403" r:id="rId23"/>
    <p:sldId id="424" r:id="rId24"/>
    <p:sldId id="425" r:id="rId25"/>
    <p:sldId id="426" r:id="rId26"/>
    <p:sldId id="423" r:id="rId27"/>
    <p:sldId id="427" r:id="rId28"/>
    <p:sldId id="279" r:id="rId29"/>
    <p:sldId id="406" r:id="rId30"/>
    <p:sldId id="440" r:id="rId31"/>
    <p:sldId id="43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e, Amanda" initials="MA" lastIdx="4" clrIdx="0">
    <p:extLst>
      <p:ext uri="{19B8F6BF-5375-455C-9EA6-DF929625EA0E}">
        <p15:presenceInfo xmlns:p15="http://schemas.microsoft.com/office/powerpoint/2012/main" userId="S::amanda.moore@ct.gov::a29e111b-d552-458f-987f-029c43cd6e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68" dt="2021-05-12T12:24:57.640"/>
    <p1510:client id="{3601ECBC-C97D-0648-01DC-D6EE174FDC02}" v="25" dt="2021-05-12T16:13:15.153"/>
    <p1510:client id="{3818C99F-F077-B000-DA4D-19A25B052AC4}" v="191" dt="2021-05-18T12:38:18.072"/>
    <p1510:client id="{48B5E3AA-940A-488B-8A5B-CCEA5F0148C0}" v="37" dt="2021-05-11T19:16:07.604"/>
    <p1510:client id="{4D13B341-3DBD-405C-9E1A-5108AEE079B2}" v="52" dt="2021-05-11T18:53:51.615"/>
    <p1510:client id="{4D7FD335-CB6A-230A-2CA6-4BEDF34A06FA}" v="2" dt="2021-05-11T16:26:56.554"/>
    <p1510:client id="{82E1C69F-40FD-C000-462C-6AEF3DF82159}" v="711" dt="2021-05-11T15:06:16.260"/>
    <p1510:client id="{83F8389C-0F2B-4DB5-A79D-CB2EEF273239}" v="30" dt="2021-05-11T14:43:41.757"/>
    <p1510:client id="{C0878A5E-F690-CA88-2015-5BD99EA683A2}" v="62" dt="2021-05-18T13:17:11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2T05:08:34.175" idx="1">
    <p:pos x="7145" y="1148"/>
    <p:text>I know what you're trying to say about the Vit D supplementation not being required is using infant formula - may want to be a little more specific - Is the rec 24 ozs of infant formula per day? Or any infant formula?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2T05:10:02.973" idx="2">
    <p:pos x="7143" y="1149"/>
    <p:text>This bullet isn't clear to me.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2T05:24:57.640" idx="4">
    <p:pos x="7153" y="223"/>
    <p:text>May want to delete this slide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8A91-7C7C-4A04-898A-2FB97B26D7E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3B503-DFDD-4BDB-A70C-F258DD35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0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8775" y="692150"/>
            <a:ext cx="6142038" cy="3455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9915"/>
            <a:ext cx="5029200" cy="4224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66" tIns="46734" rIns="93466" bIns="46734"/>
          <a:lstStyle/>
          <a:p>
            <a:r>
              <a:rPr lang="en-US"/>
              <a:t>Essentially someone who is authorized by CT Law to sign the medical documentation form.  Therefore, this does NOT include RD’s.</a:t>
            </a:r>
          </a:p>
          <a:p>
            <a:r>
              <a:rPr lang="en-US"/>
              <a:t>Note: While an RD can sign a certification form,</a:t>
            </a:r>
            <a:r>
              <a:rPr lang="en-US" baseline="0"/>
              <a:t> </a:t>
            </a:r>
            <a:r>
              <a:rPr lang="en-US"/>
              <a:t>cannot sign WIC prescription form.</a:t>
            </a:r>
          </a:p>
          <a:p>
            <a:endParaRPr lang="en-US"/>
          </a:p>
          <a:p>
            <a:r>
              <a:rPr lang="en-US"/>
              <a:t>Medical documentation means</a:t>
            </a:r>
            <a:r>
              <a:rPr lang="en-US" baseline="0"/>
              <a:t> a determination by a licensed health care professional authorized to write medical prescriptions under State law.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D.O. doctor is an osteopathic physician who practices medicine whose medical school training included a focus on the muscular and skeletal system to treat problems throughout the body.  It regard the body as an integral whole, rather than treating for specific symptoms only. </a:t>
            </a: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DOs are licensed in all 50 States to practice medicine and surgery and to prescribe medications</a:t>
            </a: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MD is a medical doctor, an allopathic physician that treat disease symptoms.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education for both degrees is similar and both required to complete accredited medical residencies.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D.O. requires additional classes between 300 and 500 hours on the skeletal system and interactions of the body with diseases.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4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54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24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54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20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8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36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8"/>
            <a:ext cx="5486400" cy="3660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Document on the Medical Documentation form that the order is a verbal order (V.O.), date it, and sign your name.  Also</a:t>
            </a:r>
            <a:r>
              <a:rPr lang="en-US" baseline="0"/>
              <a:t> specify the name/credentials of the Health Care Provider who gave the verbal order. </a:t>
            </a:r>
          </a:p>
          <a:p>
            <a:endParaRPr lang="en-US" baseline="0"/>
          </a:p>
          <a:p>
            <a:r>
              <a:rPr lang="en-US" baseline="0"/>
              <a:t>Once all necessary information is obtained, a local agency CPA must sign and date the form, and scan into CT-WIC.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1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73792"/>
            <a:ext cx="5485158" cy="36609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</a:t>
            </a:r>
            <a:r>
              <a:rPr lang="en-US" baseline="0"/>
              <a:t> date the HCP signed the form is important, because that is the date in which the Length of Use start counting.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7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73792"/>
            <a:ext cx="5485158" cy="36609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73792"/>
            <a:ext cx="5485158" cy="36609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0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73792"/>
            <a:ext cx="5485158" cy="36609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‘length of use’ start to count</a:t>
            </a:r>
            <a:r>
              <a:rPr lang="en-US" baseline="0" dirty="0"/>
              <a:t> the date the Health Care Provided signed the form, and not the date in which the local agency received the medical documentation form.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5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30"/>
            <a:ext cx="548640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Sometimes the HCP</a:t>
            </a:r>
            <a:r>
              <a:rPr lang="en-US" baseline="0" dirty="0"/>
              <a:t> wants a caloric density different than the standard dilution – for which needs to write the Instruction for preparation.  MMA (Maximum Monthly Allowance)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03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30"/>
            <a:ext cx="548640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Rationale for formula should be based on indications for usage a related ICD-10 code (not enough to have just a code-the whole picture needs to make sense)</a:t>
            </a:r>
          </a:p>
          <a:p>
            <a:r>
              <a:rPr lang="en-US"/>
              <a:t>Disallows</a:t>
            </a:r>
            <a:r>
              <a:rPr lang="en-US" baseline="0"/>
              <a:t> – exclude, disqualifies, omits, disregards, leave out :</a:t>
            </a:r>
            <a:r>
              <a:rPr lang="en-US"/>
              <a:t> </a:t>
            </a:r>
            <a:r>
              <a:rPr lang="en-US" baseline="0"/>
              <a:t> fussiness, flatulence, etc.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/>
              <a:t>Important to remember-not all ICD10-codes are medical </a:t>
            </a:r>
            <a:r>
              <a:rPr lang="en-US" err="1"/>
              <a:t>dx’s</a:t>
            </a:r>
            <a:endParaRPr lang="en-US" err="1">
              <a:cs typeface="Calibri"/>
            </a:endParaRPr>
          </a:p>
          <a:p>
            <a:r>
              <a:rPr lang="en-US"/>
              <a:t>Not all medical </a:t>
            </a:r>
            <a:r>
              <a:rPr lang="en-US" err="1"/>
              <a:t>dx’s</a:t>
            </a:r>
            <a:r>
              <a:rPr lang="en-US"/>
              <a:t> have ICD-10 codes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67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30"/>
            <a:ext cx="548640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Website address: http://icd9cm.chrisendres.com/</a:t>
            </a:r>
          </a:p>
          <a:p>
            <a:endParaRPr lang="en-US"/>
          </a:p>
          <a:p>
            <a:r>
              <a:rPr lang="en-US"/>
              <a:t>Bottom line use a common sense approach, contact HCP for clarifications, contact State WIC office if needed</a:t>
            </a:r>
          </a:p>
          <a:p>
            <a:endParaRPr lang="en-US"/>
          </a:p>
          <a:p>
            <a:r>
              <a:rPr lang="en-US"/>
              <a:t>i. e. PediaSure</a:t>
            </a:r>
            <a:r>
              <a:rPr lang="en-US" baseline="0"/>
              <a:t> – Failure to Thrive – But BMI %tile is above 95%tile.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7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73792"/>
            <a:ext cx="5485158" cy="36609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9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4D6D-A32C-496D-9415-9C576FED8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AE685-4AFF-418B-BD0A-52E17EBD6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0913A-66C5-403C-BC01-10526AA9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88E-9D3E-4401-8B20-34B591D7BC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8E9B0-D7B2-407F-9E1C-012E8628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A1425-793A-4554-AA10-DB02D6C2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5C14-B3A2-46B4-898B-00097142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2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54C2-B830-4FDC-BD7B-CD834C8C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D5DC2-5A8B-48F9-AB17-23825DD73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874D9-4FDF-432B-9604-6CB9582A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88E-9D3E-4401-8B20-34B591D7BC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237D2-89BE-4604-AE15-B09598F2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D893B-4EC1-4A16-8A3C-F80B509B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5C14-B3A2-46B4-898B-00097142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9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B67AE-6220-4742-ACBB-2638B84B3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E12D0-B215-4FE7-8AB0-3F6A4B30F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66CC-B853-43E7-80AE-1259C9E2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88E-9D3E-4401-8B20-34B591D7BC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2F26A-76C3-41AE-B55D-A0264855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30DAB-E2D6-4CED-A94D-C80178B3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5C14-B3A2-46B4-898B-00097142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1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9189B-1D04-459F-B64C-FBBCB98D4B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49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90EC2-C472-484F-B443-7C6C03D1BF2A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8711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E3347-9BE5-4B31-BC39-19D45AF3E3A7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6019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DDBCB-B7D4-45F1-BAC0-4F906ABB2C87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0165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74A1A-F3CF-4778-91EF-B57BB7D11F79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3547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4B96-F22C-4DA5-BE4E-FB13D50DF918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43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FF1D2-F68F-4B48-92E5-458443F8B826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6845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2A9D3-A627-4B80-8C4B-91EED192D3F4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2435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3EF8-941D-4F3C-A699-3AA15F5D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CE0DD-3554-4AB5-8858-B5D89DFAF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F79D6-68CD-47E7-A3D3-A427A100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88E-9D3E-4401-8B20-34B591D7BC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480F2-2A21-438A-912B-EB3E09E2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E8154-9646-4DB5-9E80-93119D17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5C14-B3A2-46B4-898B-00097142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85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48A0E-5D72-4B4C-B50E-2035D22BAD65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1761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71A11-C8A8-405E-A7D6-9FFC51423B8F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130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5771F-DEBC-4046-8DAA-B11FE3E42ACA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6497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A6FF-51B6-40DF-A42F-E92BA50E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F9759-3B7F-4824-A85D-EF4A25101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BED7C-9389-47BE-9D89-9E21F196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88E-9D3E-4401-8B20-34B591D7BC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7D44C-4A5B-4A1F-BAE7-9E2F9EA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6C948-EC7B-49C8-B8C4-D6172695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5C14-B3A2-46B4-898B-00097142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AD6A-4F8B-4AAD-AFDD-39120AED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2F71-07B3-4C4A-AC1A-0950AF8CE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479A0-DE4A-45D7-BC7B-D8133FAF8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5327D-637A-454D-AD0A-3196F876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88E-9D3E-4401-8B20-34B591D7BC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11ED3-325A-43A6-A2C5-D056ACE9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71372-E5C8-4E79-8E76-683CE593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5C14-B3A2-46B4-898B-00097142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582B-0E26-4BE4-A5ED-5FA25BE0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7AAD-8A8A-4088-9C68-ED270E45E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B4157-1692-421D-9890-3677E3ECF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724DA-FEC9-4370-BDC8-D70057E7E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399B-374F-4643-8AE0-62CF55C6D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537D2-3914-42BC-9871-3D9DC16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88E-9D3E-4401-8B20-34B591D7BC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EA0A7-5591-4D99-9926-EBBCBBBC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13930-2C3C-48A8-85F5-CB4FDAA7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5C14-B3A2-46B4-898B-00097142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8489-104A-45C5-BCFE-50F03435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B2C18E-8AEA-444D-A438-6DD3881C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88E-9D3E-4401-8B20-34B591D7BC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FBC00-7AB7-4427-B1EF-00D524A8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078D7-D335-4871-ABAE-2F48FF31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5C14-B3A2-46B4-898B-00097142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3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6DDA0-AF5B-4247-AD07-866C4D25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88E-9D3E-4401-8B20-34B591D7BC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CD7D8-C812-447C-97E7-E00EAF47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F891A-2FA4-48B8-815C-01914C5D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5C14-B3A2-46B4-898B-00097142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0261-2CDD-46AE-A4B4-5E55CF2A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5BF6E-4B99-4FE8-BD33-413FABF2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66123-EDB0-4A22-B7DA-439142D92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36023-D1FC-497C-BDB0-0B955ABB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88E-9D3E-4401-8B20-34B591D7BC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FFA60-493A-4602-BAEA-F195C15E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BF4CA-65DD-40CE-AF4E-38E5873A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5C14-B3A2-46B4-898B-00097142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1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A1C9-EB46-4506-BE7A-D4598652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126494-E355-45C4-A44C-45B94989B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BE846-A019-4031-AC94-C0A058AB2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A425-0AF6-464B-AF3B-049F6BDC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D88E-9D3E-4401-8B20-34B591D7BC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D1051-0F27-4EC4-B651-47FA62DA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F3B7B-A400-4FC2-9DC2-613C63C5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5C14-B3A2-46B4-898B-00097142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8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7FA79-6A44-4CCF-A1DA-0592A3F6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6DCD5-0B28-44A4-A31A-DF6EE73B1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D47D3-9B5A-47B9-8372-5AD8A7E06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1D88E-9D3E-4401-8B20-34B591D7BC7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4CB1D-F1FD-40EB-929D-AF0346B29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FA872-2977-4716-9B23-A9074D518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55C14-B3A2-46B4-898B-00097142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2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8731E0-6296-41C3-BE70-5E107B951A8B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2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B677-C325-4BF3-A579-790ED18C2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936" y="874207"/>
            <a:ext cx="9144000" cy="796908"/>
          </a:xfrm>
        </p:spPr>
        <p:txBody>
          <a:bodyPr>
            <a:normAutofit fontScale="90000"/>
          </a:bodyPr>
          <a:lstStyle/>
          <a:p>
            <a:r>
              <a:rPr lang="en-US"/>
              <a:t>Formula Monitoring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A1681-7F98-4984-9DC9-0C69A7BA3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550" y="2697109"/>
            <a:ext cx="9144000" cy="32216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Medical Documentation </a:t>
            </a:r>
          </a:p>
          <a:p>
            <a:r>
              <a:rPr lang="en-US" sz="4400"/>
              <a:t>Nutrition Assessment</a:t>
            </a:r>
            <a:endParaRPr lang="en-US" sz="4400">
              <a:cs typeface="Calibri"/>
            </a:endParaRPr>
          </a:p>
          <a:p>
            <a:r>
              <a:rPr lang="en-US" sz="4400">
                <a:cs typeface="Calibri"/>
              </a:rPr>
              <a:t>May 11, 2021 </a:t>
            </a:r>
          </a:p>
          <a:p>
            <a:r>
              <a:rPr lang="en-US" sz="4400">
                <a:cs typeface="Calibri"/>
              </a:rPr>
              <a:t>Speaker: Luz Hago</a:t>
            </a:r>
          </a:p>
          <a:p>
            <a:endParaRPr lang="en-US" sz="4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438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170659" y="2101747"/>
            <a:ext cx="8755160" cy="3280812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marL="457200" lvl="1" indent="0">
              <a:buNone/>
            </a:pPr>
            <a:endParaRPr lang="en-US" sz="2100">
              <a:solidFill>
                <a:srgbClr val="000000"/>
              </a:solidFill>
            </a:endParaRPr>
          </a:p>
          <a:p>
            <a:pPr lvl="1"/>
            <a:r>
              <a:rPr lang="en-US" sz="2100" b="1">
                <a:solidFill>
                  <a:srgbClr val="000000"/>
                </a:solidFill>
              </a:rPr>
              <a:t>Medical Doctor (M.D.) (D.O.)</a:t>
            </a:r>
          </a:p>
          <a:p>
            <a:pPr lvl="1"/>
            <a:endParaRPr lang="en-US" sz="2100" b="1">
              <a:solidFill>
                <a:srgbClr val="000000"/>
              </a:solidFill>
            </a:endParaRPr>
          </a:p>
          <a:p>
            <a:pPr lvl="1"/>
            <a:r>
              <a:rPr lang="en-US" sz="2100" b="1">
                <a:solidFill>
                  <a:srgbClr val="000000"/>
                </a:solidFill>
              </a:rPr>
              <a:t>Advanced Practice Registered Nurse (APRN)</a:t>
            </a:r>
          </a:p>
          <a:p>
            <a:pPr lvl="1"/>
            <a:endParaRPr lang="en-US" sz="2100" b="1">
              <a:solidFill>
                <a:srgbClr val="000000"/>
              </a:solidFill>
            </a:endParaRPr>
          </a:p>
          <a:p>
            <a:pPr lvl="1"/>
            <a:r>
              <a:rPr lang="en-US" sz="2100" b="1">
                <a:solidFill>
                  <a:srgbClr val="000000"/>
                </a:solidFill>
              </a:rPr>
              <a:t>Physician’s Assistant (PA)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1CEBD4-A1C7-4B24-8D24-7F3C6425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CT Medical Documentation (MD) can only be signed by: </a:t>
            </a:r>
            <a:br>
              <a:rPr lang="en-US" dirty="0"/>
            </a:b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911269" y="1644186"/>
            <a:ext cx="2862446" cy="838201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Parent/Guardian name</a:t>
            </a:r>
          </a:p>
        </p:txBody>
      </p:sp>
      <p:sp>
        <p:nvSpPr>
          <p:cNvPr id="9" name="Left Arrow 8"/>
          <p:cNvSpPr/>
          <p:nvPr/>
        </p:nvSpPr>
        <p:spPr>
          <a:xfrm>
            <a:off x="8352759" y="1496798"/>
            <a:ext cx="2595388" cy="1132979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Weeks Gestation (prematurity)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48093" y="2274795"/>
            <a:ext cx="2865537" cy="1591425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Caloric Density/ Instructions for Preparation 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8514430" y="2686941"/>
            <a:ext cx="2680246" cy="58600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Length of Use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47241" y="4733007"/>
            <a:ext cx="2865537" cy="2208403"/>
          </a:xfrm>
          <a:prstGeom prst="rightArrow">
            <a:avLst/>
          </a:prstGeom>
          <a:solidFill>
            <a:srgbClr val="7208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HCP: Signature, Date, Printed Name,  Address/Stamp, Phone/Fax 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8509076" y="6177278"/>
            <a:ext cx="2932131" cy="615728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CPA Signature &amp; Date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8428310" y="1050401"/>
            <a:ext cx="2482664" cy="661851"/>
          </a:xfrm>
          <a:prstGeom prst="leftArrow">
            <a:avLst/>
          </a:prstGeom>
          <a:solidFill>
            <a:srgbClr val="F53B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Participant ID#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8409454" y="4934636"/>
            <a:ext cx="2479109" cy="670547"/>
          </a:xfrm>
          <a:prstGeom prst="leftArrow">
            <a:avLst/>
          </a:prstGeom>
          <a:solidFill>
            <a:srgbClr val="2B6C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Food NOT Allowed 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8482581" y="3688275"/>
            <a:ext cx="2730953" cy="570715"/>
          </a:xfrm>
          <a:prstGeom prst="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ICD-10 Code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D9898-140B-4BEB-A7EE-4CFB6B40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174625"/>
            <a:ext cx="10930216" cy="1135062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>
                <a:cs typeface="Calibri Light"/>
              </a:rPr>
              <a:t>CPA – Make sure all sections of the MD are filled.</a:t>
            </a:r>
            <a:endParaRPr lang="en-US" b="1"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E2629-624B-4AE3-99C8-786D2289C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172" y="1242392"/>
            <a:ext cx="4535613" cy="56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7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7832734" cy="685800"/>
          </a:xfrm>
        </p:spPr>
        <p:txBody>
          <a:bodyPr>
            <a:noAutofit/>
          </a:bodyPr>
          <a:lstStyle/>
          <a:p>
            <a:r>
              <a:rPr lang="en-US" sz="2600" b="1"/>
              <a:t>Medical Documentation:  Local WIC Nutritionist's Role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7524" y="1524000"/>
            <a:ext cx="2662534" cy="457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Refer to the various formula references in the State Plan, local agency formula files and State memos/emails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Contacts State WIC Office for technical assistance if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Left Arrow 4"/>
          <p:cNvSpPr>
            <a:spLocks noChangeArrowheads="1"/>
          </p:cNvSpPr>
          <p:nvPr/>
        </p:nvSpPr>
        <p:spPr bwMode="auto">
          <a:xfrm>
            <a:off x="9839093" y="3806282"/>
            <a:ext cx="673100" cy="331788"/>
          </a:xfrm>
          <a:prstGeom prst="leftArrow">
            <a:avLst>
              <a:gd name="adj1" fmla="val 50000"/>
              <a:gd name="adj2" fmla="val 50032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B82BD96-4DC0-425C-B183-506871188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684" y="1578557"/>
            <a:ext cx="4270916" cy="46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0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057" y="228600"/>
            <a:ext cx="8795741" cy="620805"/>
          </a:xfrm>
        </p:spPr>
        <p:txBody>
          <a:bodyPr>
            <a:normAutofit/>
          </a:bodyPr>
          <a:lstStyle/>
          <a:p>
            <a:pPr algn="ctr"/>
            <a:r>
              <a:rPr lang="en-US" sz="2800" b="1"/>
              <a:t>Medical Documentation:  Local WIC Nutritionist's Role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3926" y="1371601"/>
            <a:ext cx="2662534" cy="46482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Screens WIC medical documentation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Contacts Health Care Provider for clarification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the product is WIC approved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Check for age appropriateness, medical rationale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Left Arrow 4"/>
          <p:cNvSpPr>
            <a:spLocks noChangeArrowheads="1"/>
          </p:cNvSpPr>
          <p:nvPr/>
        </p:nvSpPr>
        <p:spPr bwMode="auto">
          <a:xfrm>
            <a:off x="9975022" y="1981200"/>
            <a:ext cx="673100" cy="331788"/>
          </a:xfrm>
          <a:prstGeom prst="leftArrow">
            <a:avLst>
              <a:gd name="adj1" fmla="val 50000"/>
              <a:gd name="adj2" fmla="val 50032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C60D3-82B3-4E13-A420-14A801A46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1" y="861392"/>
            <a:ext cx="4535613" cy="5615609"/>
          </a:xfrm>
          <a:prstGeom prst="rect">
            <a:avLst/>
          </a:prstGeom>
        </p:spPr>
      </p:pic>
      <p:sp>
        <p:nvSpPr>
          <p:cNvPr id="7" name="Left Arrow 4">
            <a:extLst>
              <a:ext uri="{FF2B5EF4-FFF2-40B4-BE49-F238E27FC236}">
                <a16:creationId xmlns:a16="http://schemas.microsoft.com/office/drawing/2014/main" id="{C82C4127-600E-4242-86EF-186D3F946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813" y="3529806"/>
            <a:ext cx="673100" cy="331788"/>
          </a:xfrm>
          <a:prstGeom prst="leftArrow">
            <a:avLst>
              <a:gd name="adj1" fmla="val 50000"/>
              <a:gd name="adj2" fmla="val 50032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56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680" y="282388"/>
            <a:ext cx="7433984" cy="65442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Medical Documentation Screening: </a:t>
            </a:r>
            <a:r>
              <a:rPr lang="en-US" b="1"/>
              <a:t>Length of Use (LOU)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7524" y="1524000"/>
            <a:ext cx="2662534" cy="42672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Issuance must not exceed expiration date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New order immediately invalidates previous order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Need new form with recertification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Maximum LOI is 6 months</a:t>
            </a:r>
          </a:p>
          <a:p>
            <a:pPr>
              <a:lnSpc>
                <a:spcPct val="120000"/>
              </a:lnSpc>
            </a:pPr>
            <a:endParaRPr lang="en-US" sz="23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0455E-7E24-49E9-972D-92FA390A5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37" y="1156252"/>
            <a:ext cx="3747864" cy="5410200"/>
          </a:xfrm>
          <a:prstGeom prst="rect">
            <a:avLst/>
          </a:prstGeom>
        </p:spPr>
      </p:pic>
      <p:sp>
        <p:nvSpPr>
          <p:cNvPr id="8" name="Left Arrow 4">
            <a:extLst>
              <a:ext uri="{FF2B5EF4-FFF2-40B4-BE49-F238E27FC236}">
                <a16:creationId xmlns:a16="http://schemas.microsoft.com/office/drawing/2014/main" id="{C695B9EC-F813-4C95-85EE-3802B3D09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143" y="5459412"/>
            <a:ext cx="840333" cy="331788"/>
          </a:xfrm>
          <a:prstGeom prst="leftArrow">
            <a:avLst>
              <a:gd name="adj1" fmla="val 50000"/>
              <a:gd name="adj2" fmla="val 50032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Left Arrow 4">
            <a:extLst>
              <a:ext uri="{FF2B5EF4-FFF2-40B4-BE49-F238E27FC236}">
                <a16:creationId xmlns:a16="http://schemas.microsoft.com/office/drawing/2014/main" id="{B356F6BE-03A2-46A8-B092-65F4BB617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514" y="2819400"/>
            <a:ext cx="840333" cy="228600"/>
          </a:xfrm>
          <a:prstGeom prst="leftArrow">
            <a:avLst>
              <a:gd name="adj1" fmla="val 50000"/>
              <a:gd name="adj2" fmla="val 50032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17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81200" y="4114800"/>
            <a:ext cx="8229600" cy="25082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lang="en-US" sz="2800" b="1" kern="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057400" y="1"/>
            <a:ext cx="8229600" cy="8048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6386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Formula Requested Section</a:t>
            </a:r>
            <a:endParaRPr lang="en-US" b="1" dirty="0">
              <a:cs typeface="Calibri Ligh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12100" y="4489077"/>
            <a:ext cx="7408333" cy="1775896"/>
          </a:xfrm>
        </p:spPr>
        <p:txBody>
          <a:bodyPr>
            <a:normAutofit/>
          </a:bodyPr>
          <a:lstStyle/>
          <a:p>
            <a:r>
              <a:rPr lang="en-US" kern="0" dirty="0"/>
              <a:t>Ounces/day, instructions for preparation</a:t>
            </a:r>
          </a:p>
          <a:p>
            <a:r>
              <a:rPr lang="en-US" kern="0" dirty="0"/>
              <a:t>Disclaimer re: amount of formula is supplemental, coordinate with Medicaid/insurance company if formula needed is more than MMA WIC can provide</a:t>
            </a:r>
          </a:p>
          <a:p>
            <a:endParaRPr lang="en-US" b="1" kern="0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Left Arrow 7"/>
          <p:cNvSpPr>
            <a:spLocks noChangeArrowheads="1"/>
          </p:cNvSpPr>
          <p:nvPr/>
        </p:nvSpPr>
        <p:spPr bwMode="auto">
          <a:xfrm rot="10162458">
            <a:off x="1994461" y="2803487"/>
            <a:ext cx="673100" cy="206430"/>
          </a:xfrm>
          <a:prstGeom prst="leftArrow">
            <a:avLst>
              <a:gd name="adj1" fmla="val 50000"/>
              <a:gd name="adj2" fmla="val 50032"/>
            </a:avLst>
          </a:prstGeom>
          <a:solidFill>
            <a:schemeClr val="accent1">
              <a:lumMod val="75000"/>
            </a:schemeClr>
          </a:solidFill>
          <a:ln w="25400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Left Arrow 8"/>
          <p:cNvSpPr>
            <a:spLocks noChangeArrowheads="1"/>
          </p:cNvSpPr>
          <p:nvPr/>
        </p:nvSpPr>
        <p:spPr bwMode="auto">
          <a:xfrm rot="9842025">
            <a:off x="1966770" y="3636533"/>
            <a:ext cx="673100" cy="195125"/>
          </a:xfrm>
          <a:prstGeom prst="leftArrow">
            <a:avLst>
              <a:gd name="adj1" fmla="val 50000"/>
              <a:gd name="adj2" fmla="val 50032"/>
            </a:avLst>
          </a:prstGeom>
          <a:solidFill>
            <a:schemeClr val="accent1">
              <a:lumMod val="75000"/>
            </a:schemeClr>
          </a:solidFill>
          <a:ln w="25400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68B38-DE85-45DA-AC10-45860F8BB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823" y="2630303"/>
            <a:ext cx="6996577" cy="15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3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981200" y="1"/>
            <a:ext cx="8229600" cy="7286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4000" b="1" ker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1905000" y="2438400"/>
            <a:ext cx="8610600" cy="3581400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lang="en-US" sz="2800" b="1" kern="0">
              <a:solidFill>
                <a:srgbClr val="006600"/>
              </a:solidFill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lang="en-US" sz="2800" b="1" kern="0">
              <a:solidFill>
                <a:srgbClr val="0066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7673" y="952291"/>
            <a:ext cx="6781800" cy="7180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300" b="1"/>
              <a:t>Medical Conditions –ICD-10 Codes</a:t>
            </a:r>
            <a:br>
              <a:rPr lang="en-US" sz="3300" b="1" dirty="0"/>
            </a:br>
            <a:endParaRPr lang="en-US" sz="3300" b="1">
              <a:cs typeface="Calibri Ligh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01879" y="3605418"/>
            <a:ext cx="7162800" cy="31242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kern="0">
              <a:solidFill>
                <a:srgbClr val="006600"/>
              </a:solidFill>
            </a:endParaRPr>
          </a:p>
          <a:p>
            <a:r>
              <a:rPr lang="en-US" kern="0"/>
              <a:t>Most common nutrition-related diagnoses are listed. </a:t>
            </a:r>
            <a:endParaRPr lang="en-US" kern="0">
              <a:cs typeface="Calibri"/>
            </a:endParaRPr>
          </a:p>
          <a:p>
            <a:r>
              <a:rPr lang="en-US" kern="0"/>
              <a:t>Has “Other diagnosis with ICD-10 code” option to be considered on a case-by-case basis.</a:t>
            </a:r>
            <a:endParaRPr lang="en-US" kern="0">
              <a:cs typeface="Calibri"/>
            </a:endParaRPr>
          </a:p>
          <a:p>
            <a:pPr marL="0" indent="0">
              <a:buNone/>
            </a:pPr>
            <a:r>
              <a:rPr lang="en-US" b="1" kern="0"/>
              <a:t>*CAUTION: Symptoms are disallowed. </a:t>
            </a:r>
          </a:p>
          <a:p>
            <a:pPr marL="0" indent="0">
              <a:buNone/>
            </a:pPr>
            <a:r>
              <a:rPr lang="en-US" i="1" kern="0"/>
              <a:t>For example, </a:t>
            </a:r>
            <a:r>
              <a:rPr lang="en-US" b="1" i="1" kern="0"/>
              <a:t>formula intolerance </a:t>
            </a:r>
            <a:r>
              <a:rPr lang="en-US" i="1" kern="0"/>
              <a:t>is not an acceptable medical condition/ICD-10 code.</a:t>
            </a:r>
          </a:p>
          <a:p>
            <a:pPr marL="0" indent="0">
              <a:buNone/>
            </a:pPr>
            <a:endParaRPr lang="en-US" b="1" kern="0">
              <a:solidFill>
                <a:srgbClr val="006600"/>
              </a:solidFill>
            </a:endParaRPr>
          </a:p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25000" r="2727" b="3571"/>
          <a:stretch/>
        </p:blipFill>
        <p:spPr bwMode="auto">
          <a:xfrm>
            <a:off x="2505694" y="2393532"/>
            <a:ext cx="8001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Left Arrow 7"/>
          <p:cNvSpPr>
            <a:spLocks noChangeArrowheads="1"/>
          </p:cNvSpPr>
          <p:nvPr/>
        </p:nvSpPr>
        <p:spPr bwMode="auto">
          <a:xfrm>
            <a:off x="9675268" y="3303972"/>
            <a:ext cx="840333" cy="331788"/>
          </a:xfrm>
          <a:prstGeom prst="leftArrow">
            <a:avLst>
              <a:gd name="adj1" fmla="val 50000"/>
              <a:gd name="adj2" fmla="val 50032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518823"/>
            <a:ext cx="8991600" cy="1219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000" b="1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3962400"/>
            <a:ext cx="8839200" cy="4648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lang="en-US" sz="3200" b="1" kern="0">
              <a:solidFill>
                <a:srgbClr val="0066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504098"/>
            <a:ext cx="7391400" cy="1252728"/>
          </a:xfrm>
        </p:spPr>
        <p:txBody>
          <a:bodyPr>
            <a:normAutofit/>
          </a:bodyPr>
          <a:lstStyle/>
          <a:p>
            <a:pPr algn="ctr"/>
            <a:r>
              <a:rPr lang="en-US" sz="3300" b="1"/>
              <a:t>What do you do if the ICD-10 Code or Medical Diagnosis is missing on the form?</a:t>
            </a:r>
            <a:endParaRPr lang="en-US" sz="3300">
              <a:cs typeface="Calibri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401" y="2133600"/>
            <a:ext cx="7408333" cy="4413584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200" kern="0" dirty="0"/>
              <a:t>If only diagnosis provided: Refer to list (or website) for code. In some cases, diagnosis alone may be sufficient. Follow up with HCP. </a:t>
            </a:r>
          </a:p>
          <a:p>
            <a:pPr>
              <a:lnSpc>
                <a:spcPct val="120000"/>
              </a:lnSpc>
            </a:pPr>
            <a:endParaRPr lang="en-US" sz="4200" kern="0"/>
          </a:p>
          <a:p>
            <a:pPr>
              <a:lnSpc>
                <a:spcPct val="120000"/>
              </a:lnSpc>
            </a:pPr>
            <a:r>
              <a:rPr lang="en-US" sz="4200" b="1" kern="0" dirty="0"/>
              <a:t>If only code provided: Need to contact HCP</a:t>
            </a:r>
            <a:endParaRPr lang="en-US" sz="4200" b="1" kern="0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sz="4200" kern="0"/>
          </a:p>
          <a:p>
            <a:pPr>
              <a:lnSpc>
                <a:spcPct val="120000"/>
              </a:lnSpc>
            </a:pPr>
            <a:r>
              <a:rPr lang="en-US" sz="4200" kern="0" dirty="0"/>
              <a:t>If both code and diagnosis are provided, but don’t match the ICD-10 code reference list, if close enough go with: Follow-up with HCP</a:t>
            </a:r>
            <a:endParaRPr lang="en-US" sz="4200" kern="0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sz="4200" kern="0"/>
          </a:p>
          <a:p>
            <a:pPr>
              <a:lnSpc>
                <a:spcPct val="120000"/>
              </a:lnSpc>
            </a:pPr>
            <a:r>
              <a:rPr lang="en-US" sz="4200" kern="0" dirty="0"/>
              <a:t>If both code and diagnosis provided and match, but the rationale is in question: Contact HCP</a:t>
            </a:r>
            <a:endParaRPr lang="en-US" sz="4200" kern="0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sz="3200" b="1" kern="0">
              <a:solidFill>
                <a:srgbClr val="006600"/>
              </a:solidFill>
            </a:endParaRPr>
          </a:p>
          <a:p>
            <a:endParaRPr lang="en-US" b="1" kern="0">
              <a:solidFill>
                <a:srgbClr val="006600"/>
              </a:solidFill>
            </a:endParaRPr>
          </a:p>
          <a:p>
            <a:endParaRPr lang="en-US" b="1" kern="0">
              <a:solidFill>
                <a:srgbClr val="006600"/>
              </a:solidFill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828800" y="1524000"/>
            <a:ext cx="3321718" cy="2971800"/>
          </a:xfrm>
        </p:spPr>
        <p:txBody>
          <a:bodyPr>
            <a:normAutofit/>
          </a:bodyPr>
          <a:lstStyle/>
          <a:p>
            <a:r>
              <a:rPr lang="en-US" sz="2800" b="1"/>
              <a:t>Ask yourself…</a:t>
            </a:r>
          </a:p>
          <a:p>
            <a:r>
              <a:rPr lang="en-US" sz="2400"/>
              <a:t>Would you approve this? </a:t>
            </a:r>
          </a:p>
          <a:p>
            <a:r>
              <a:rPr lang="en-US" sz="2400"/>
              <a:t>What would you question?</a:t>
            </a:r>
          </a:p>
          <a:p>
            <a:r>
              <a:rPr lang="en-US" sz="2400"/>
              <a:t>How would you go about addressing this?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-304800"/>
            <a:ext cx="534735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68290" y="3048"/>
            <a:ext cx="408071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3189" y="5257800"/>
            <a:ext cx="4454411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1185863"/>
            <a:ext cx="63341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179346-9AA9-4D66-A7C5-89277A5A4C1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7127280"/>
              </p:ext>
            </p:extLst>
          </p:nvPr>
        </p:nvGraphicFramePr>
        <p:xfrm>
          <a:off x="2116853" y="244686"/>
          <a:ext cx="7958294" cy="636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148">
                  <a:extLst>
                    <a:ext uri="{9D8B030D-6E8A-4147-A177-3AD203B41FA5}">
                      <a16:colId xmlns:a16="http://schemas.microsoft.com/office/drawing/2014/main" val="3064736754"/>
                    </a:ext>
                  </a:extLst>
                </a:gridCol>
                <a:gridCol w="1929283">
                  <a:extLst>
                    <a:ext uri="{9D8B030D-6E8A-4147-A177-3AD203B41FA5}">
                      <a16:colId xmlns:a16="http://schemas.microsoft.com/office/drawing/2014/main" val="4139458710"/>
                    </a:ext>
                  </a:extLst>
                </a:gridCol>
                <a:gridCol w="2049863">
                  <a:extLst>
                    <a:ext uri="{9D8B030D-6E8A-4147-A177-3AD203B41FA5}">
                      <a16:colId xmlns:a16="http://schemas.microsoft.com/office/drawing/2014/main" val="3535392263"/>
                    </a:ext>
                  </a:extLst>
                </a:gridCol>
              </a:tblGrid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Indicators – Medical Documentation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2017/2018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2020/2021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467891086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MD completed correctly 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61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00B050"/>
                          </a:solidFill>
                        </a:rPr>
                        <a:t>62.3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1583106270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Prescription UpToDate 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93.5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00B050"/>
                          </a:solidFill>
                        </a:rPr>
                        <a:t>100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2427137676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Reason for Issuance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95.7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93.3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2330515975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Length of Issuance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96.8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95.8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3984064572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Date of Request written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96.3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95.8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3507778784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ICD10 code Matches Formula Rx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79.9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00B050"/>
                          </a:solidFill>
                        </a:rPr>
                        <a:t>82.5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4157628120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WIC Food not allowed specified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12.5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00B050"/>
                          </a:solidFill>
                        </a:rPr>
                        <a:t>25%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507437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436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3" y="1219200"/>
            <a:ext cx="66960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5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1143000"/>
            <a:ext cx="6381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65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800" y="228601"/>
            <a:ext cx="7772400" cy="678179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99016" y="152401"/>
            <a:ext cx="5983184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5638800"/>
            <a:ext cx="5410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16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457201"/>
            <a:ext cx="7591425" cy="2771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267200"/>
            <a:ext cx="7848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99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3"/>
          <p:cNvSpPr>
            <a:spLocks noGrp="1"/>
          </p:cNvSpPr>
          <p:nvPr>
            <p:ph type="title"/>
          </p:nvPr>
        </p:nvSpPr>
        <p:spPr>
          <a:xfrm>
            <a:off x="2362200" y="685800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/>
              <a:t>HCP Medical Documentation:  </a:t>
            </a:r>
            <a:br>
              <a:rPr lang="en-US" sz="4000" b="1"/>
            </a:br>
            <a:r>
              <a:rPr lang="en-US" sz="4000" b="1"/>
              <a:t>Verbal Orders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828800"/>
            <a:ext cx="8077200" cy="472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endParaRPr lang="en-US" b="1">
              <a:solidFill>
                <a:srgbClr val="0066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Verbal orders (VO) are ok in an emergency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Document orders received and by whom    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eaLnBrk="1" hangingPunct="1"/>
            <a:endParaRPr lang="en-US" sz="240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VO must be followed by written documentation within 24 business hours 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</a:rPr>
              <a:t>	( 1 business day)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</a:rPr>
              <a:t>*</a:t>
            </a:r>
            <a:r>
              <a:rPr lang="en-US" sz="2400" b="1" dirty="0">
                <a:solidFill>
                  <a:srgbClr val="000000"/>
                </a:solidFill>
              </a:rPr>
              <a:t>Refer to WIC Policy 400-11 Use of Medical Documentation Form</a:t>
            </a:r>
            <a:endParaRPr lang="en-US" sz="2400" b="1" dirty="0">
              <a:solidFill>
                <a:srgbClr val="000000"/>
              </a:solidFill>
              <a:cs typeface="Calibri"/>
            </a:endParaRPr>
          </a:p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685801"/>
            <a:ext cx="8161867" cy="1295399"/>
          </a:xfrm>
        </p:spPr>
        <p:txBody>
          <a:bodyPr>
            <a:noAutofit/>
          </a:bodyPr>
          <a:lstStyle/>
          <a:p>
            <a:pPr algn="ctr"/>
            <a:r>
              <a:rPr lang="en-US" sz="3300" b="1"/>
              <a:t>HCP Medical Documentation: </a:t>
            </a:r>
            <a:br>
              <a:rPr lang="en-US" sz="3300" b="1" dirty="0"/>
            </a:br>
            <a:r>
              <a:rPr lang="en-US" sz="3300" b="1"/>
              <a:t>   Verbal Orders</a:t>
            </a:r>
            <a:endParaRPr lang="en-US" sz="3300" b="1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2514600"/>
            <a:ext cx="7704667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4000"/>
              <a:t>Similac Alimentum, Powder V.O. Dave Smith, MD received by Jane Doe, WIC Nutritionist 5/4/2018. </a:t>
            </a:r>
          </a:p>
        </p:txBody>
      </p:sp>
    </p:spTree>
    <p:extLst>
      <p:ext uri="{BB962C8B-B14F-4D97-AF65-F5344CB8AC3E}">
        <p14:creationId xmlns:p14="http://schemas.microsoft.com/office/powerpoint/2010/main" val="1254972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90F2-BF60-416A-9F8E-D98DEF6E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300" b="1">
                <a:cs typeface="Calibri Light"/>
              </a:rPr>
              <a:t>Round Table Questions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FFC1C-FDA2-459A-8739-0870A2961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How do you proceed when reasons for prescribed RTF formulas do not meet federal regulations criteria for issuance?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When does a risk assignment need to be updated?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When does your nutrition staff contact the Health Care Provider?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What will be next specialized formula/medical food when the child reaches 1 y/o if was in </a:t>
            </a:r>
            <a:r>
              <a:rPr lang="en-US" dirty="0" err="1">
                <a:cs typeface="Calibri"/>
              </a:rPr>
              <a:t>Puramino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Neocate</a:t>
            </a:r>
            <a:r>
              <a:rPr lang="en-US" dirty="0">
                <a:cs typeface="Calibri"/>
              </a:rPr>
              <a:t> Infant during infancy? </a:t>
            </a:r>
          </a:p>
        </p:txBody>
      </p:sp>
    </p:spTree>
    <p:extLst>
      <p:ext uri="{BB962C8B-B14F-4D97-AF65-F5344CB8AC3E}">
        <p14:creationId xmlns:p14="http://schemas.microsoft.com/office/powerpoint/2010/main" val="646086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0E5EC-6456-492E-8887-455DAD7C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231CB-4C9D-4B00-BC39-1ABA5FF15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end. </a:t>
            </a:r>
          </a:p>
        </p:txBody>
      </p:sp>
    </p:spTree>
    <p:extLst>
      <p:ext uri="{BB962C8B-B14F-4D97-AF65-F5344CB8AC3E}">
        <p14:creationId xmlns:p14="http://schemas.microsoft.com/office/powerpoint/2010/main" val="121840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B46A8B92-9996-4A20-B7C6-FFC4C78EF4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495923"/>
              </p:ext>
            </p:extLst>
          </p:nvPr>
        </p:nvGraphicFramePr>
        <p:xfrm>
          <a:off x="2116853" y="631112"/>
          <a:ext cx="7958294" cy="3051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325">
                  <a:extLst>
                    <a:ext uri="{9D8B030D-6E8A-4147-A177-3AD203B41FA5}">
                      <a16:colId xmlns:a16="http://schemas.microsoft.com/office/drawing/2014/main" val="3064736754"/>
                    </a:ext>
                  </a:extLst>
                </a:gridCol>
                <a:gridCol w="2492681">
                  <a:extLst>
                    <a:ext uri="{9D8B030D-6E8A-4147-A177-3AD203B41FA5}">
                      <a16:colId xmlns:a16="http://schemas.microsoft.com/office/drawing/2014/main" val="4139458710"/>
                    </a:ext>
                  </a:extLst>
                </a:gridCol>
                <a:gridCol w="1657288">
                  <a:extLst>
                    <a:ext uri="{9D8B030D-6E8A-4147-A177-3AD203B41FA5}">
                      <a16:colId xmlns:a16="http://schemas.microsoft.com/office/drawing/2014/main" val="3535392263"/>
                    </a:ext>
                  </a:extLst>
                </a:gridCol>
              </a:tblGrid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Indicators – Medical Documentation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2017/2018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2020/2021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467891086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 PCP Signature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87.5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00B050"/>
                          </a:solidFill>
                        </a:rPr>
                        <a:t>95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1583106270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1 Month Issuance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40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C00000"/>
                          </a:solidFill>
                        </a:rPr>
                        <a:t>30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2427137676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New RX in 24 hours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21.4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233051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5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FAB998C-2DAD-4D18-8B5B-495FCBF51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015161"/>
              </p:ext>
            </p:extLst>
          </p:nvPr>
        </p:nvGraphicFramePr>
        <p:xfrm>
          <a:off x="1896309" y="459952"/>
          <a:ext cx="7958294" cy="593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148">
                  <a:extLst>
                    <a:ext uri="{9D8B030D-6E8A-4147-A177-3AD203B41FA5}">
                      <a16:colId xmlns:a16="http://schemas.microsoft.com/office/drawing/2014/main" val="3064736754"/>
                    </a:ext>
                  </a:extLst>
                </a:gridCol>
                <a:gridCol w="1929283">
                  <a:extLst>
                    <a:ext uri="{9D8B030D-6E8A-4147-A177-3AD203B41FA5}">
                      <a16:colId xmlns:a16="http://schemas.microsoft.com/office/drawing/2014/main" val="4139458710"/>
                    </a:ext>
                  </a:extLst>
                </a:gridCol>
                <a:gridCol w="2049863">
                  <a:extLst>
                    <a:ext uri="{9D8B030D-6E8A-4147-A177-3AD203B41FA5}">
                      <a16:colId xmlns:a16="http://schemas.microsoft.com/office/drawing/2014/main" val="3535392263"/>
                    </a:ext>
                  </a:extLst>
                </a:gridCol>
              </a:tblGrid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Indicators – Nutrition Assessment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2017/2018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2020/2021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467891086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Formula Tolerance assessed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94.4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C00000"/>
                          </a:solidFill>
                        </a:rPr>
                        <a:t>93.4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1583106270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Growth assessment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51.4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72.1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2427137676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Growth chart updated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94.2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C00000"/>
                          </a:solidFill>
                        </a:rPr>
                        <a:t>93.3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2330515975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Nutrition Education counseling provided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89.8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98.4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3984064572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Risk Screen Updated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56.9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64.8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3507778784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Appropriate Food package Issued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91.7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C00000"/>
                          </a:solidFill>
                        </a:rPr>
                        <a:t>83.6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415762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8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B6A0325-CAE5-4998-BB9F-1F86DCD86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432914"/>
              </p:ext>
            </p:extLst>
          </p:nvPr>
        </p:nvGraphicFramePr>
        <p:xfrm>
          <a:off x="2116853" y="631112"/>
          <a:ext cx="7958294" cy="2886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325">
                  <a:extLst>
                    <a:ext uri="{9D8B030D-6E8A-4147-A177-3AD203B41FA5}">
                      <a16:colId xmlns:a16="http://schemas.microsoft.com/office/drawing/2014/main" val="3064736754"/>
                    </a:ext>
                  </a:extLst>
                </a:gridCol>
                <a:gridCol w="2492681">
                  <a:extLst>
                    <a:ext uri="{9D8B030D-6E8A-4147-A177-3AD203B41FA5}">
                      <a16:colId xmlns:a16="http://schemas.microsoft.com/office/drawing/2014/main" val="4139458710"/>
                    </a:ext>
                  </a:extLst>
                </a:gridCol>
                <a:gridCol w="1657288">
                  <a:extLst>
                    <a:ext uri="{9D8B030D-6E8A-4147-A177-3AD203B41FA5}">
                      <a16:colId xmlns:a16="http://schemas.microsoft.com/office/drawing/2014/main" val="3535392263"/>
                    </a:ext>
                  </a:extLst>
                </a:gridCol>
              </a:tblGrid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Indicators – Nutrition Assessment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2017/2018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2020/2021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467891086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US" sz="2700"/>
                        <a:t> Month Issued Appropriately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100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1583106270"/>
                  </a:ext>
                </a:extLst>
              </a:tr>
              <a:tr h="876505">
                <a:tc>
                  <a:txBody>
                    <a:bodyPr/>
                    <a:lstStyle/>
                    <a:p>
                      <a:r>
                        <a:rPr lang="en-US" sz="2700"/>
                        <a:t>MD consultation      Follow up as needed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19.7</a:t>
                      </a:r>
                    </a:p>
                  </a:txBody>
                  <a:tcPr marL="139277" marR="139277" marT="69638" marB="69638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solidFill>
                            <a:srgbClr val="C00000"/>
                          </a:solidFill>
                        </a:rPr>
                        <a:t>25.8</a:t>
                      </a:r>
                    </a:p>
                  </a:txBody>
                  <a:tcPr marL="139277" marR="139277" marT="69638" marB="69638"/>
                </a:tc>
                <a:extLst>
                  <a:ext uri="{0D108BD9-81ED-4DB2-BD59-A6C34878D82A}">
                    <a16:rowId xmlns:a16="http://schemas.microsoft.com/office/drawing/2014/main" val="2427137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66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7E70-18DE-47AE-A429-03A3E966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Documentation – Specific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07015-5732-415A-8613-C19077E6D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Often the Authorized Person's name, WIC ID no. are left blank.</a:t>
            </a:r>
          </a:p>
          <a:p>
            <a:r>
              <a:rPr lang="en-US" dirty="0"/>
              <a:t>Formula amount and frequency not included in RX. </a:t>
            </a:r>
            <a:endParaRPr lang="en-US" dirty="0">
              <a:cs typeface="Calibri"/>
            </a:endParaRPr>
          </a:p>
          <a:p>
            <a:r>
              <a:rPr lang="en-US" dirty="0"/>
              <a:t>Length of use not checked.</a:t>
            </a:r>
            <a:endParaRPr lang="en-US" dirty="0">
              <a:cs typeface="Calibri"/>
            </a:endParaRPr>
          </a:p>
          <a:p>
            <a:r>
              <a:rPr lang="en-US" dirty="0"/>
              <a:t>HCP printed name left blank and facility stamp does not include physician name.</a:t>
            </a:r>
            <a:endParaRPr lang="en-US" dirty="0">
              <a:cs typeface="Calibri"/>
            </a:endParaRPr>
          </a:p>
          <a:p>
            <a:r>
              <a:rPr lang="en-US" dirty="0"/>
              <a:t>HCP credentials not included. </a:t>
            </a:r>
            <a:endParaRPr lang="en-US" dirty="0">
              <a:cs typeface="Calibri"/>
            </a:endParaRPr>
          </a:p>
          <a:p>
            <a:r>
              <a:rPr lang="en-US" dirty="0"/>
              <a:t>When Medical Documentation (MD)form not completed appropriately, a new RX not received within 24 hours.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2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E142-66AF-414A-95E6-77773DA4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Nutrition Assessment – Specific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71D3A-A7C0-44D7-B918-5D62ADD3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Often SOAP note not entered. </a:t>
            </a:r>
            <a:endParaRPr lang="en-US"/>
          </a:p>
          <a:p>
            <a:r>
              <a:rPr lang="en-US" dirty="0"/>
              <a:t>Contract formula for mild tolerance is not being considered prior to specialized formula Rx; HCP is not contacted to discuss infant condition.</a:t>
            </a:r>
            <a:endParaRPr lang="en-US" dirty="0">
              <a:cs typeface="Calibri"/>
            </a:endParaRPr>
          </a:p>
          <a:p>
            <a:r>
              <a:rPr lang="en-US" dirty="0"/>
              <a:t>C1 -was on specialized formula for milk allergy- however, regular whole cow's milk issued?</a:t>
            </a:r>
            <a:endParaRPr lang="en-US" dirty="0">
              <a:cs typeface="Calibri"/>
            </a:endParaRPr>
          </a:p>
          <a:p>
            <a:r>
              <a:rPr lang="en-US" dirty="0"/>
              <a:t>Vitamin D supplementation not needed if infant formula.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21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BF31-6C54-4658-8D85-87EB3870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Nutrition Assessment – Specific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E7132-349D-42DB-AA6D-0DE05A0C7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For a C1 food not allowed not included in MD nor in nutrition assessment &amp; progress note needed for a real food allergy. </a:t>
            </a:r>
          </a:p>
          <a:p>
            <a:r>
              <a:rPr lang="en-US" dirty="0"/>
              <a:t>Assessment of growth generally not included in progress note.</a:t>
            </a:r>
            <a:endParaRPr lang="en-US" dirty="0">
              <a:cs typeface="Calibri"/>
            </a:endParaRPr>
          </a:p>
          <a:p>
            <a:r>
              <a:rPr lang="en-US" dirty="0"/>
              <a:t>Local agency should consider follow up sooner than 3 months to assess formula or medical food tolerance.</a:t>
            </a:r>
            <a:endParaRPr lang="en-US" dirty="0">
              <a:cs typeface="Calibri"/>
            </a:endParaRPr>
          </a:p>
          <a:p>
            <a:r>
              <a:rPr lang="en-US" dirty="0"/>
              <a:t>Risk assignment not updated for new medical conditions </a:t>
            </a:r>
            <a:r>
              <a:rPr lang="en-US" dirty="0" err="1"/>
              <a:t>Eg.</a:t>
            </a:r>
            <a:r>
              <a:rPr lang="en-US" dirty="0"/>
              <a:t> GER, Food Allergies, Specialized formula. </a:t>
            </a:r>
            <a:endParaRPr lang="en-US" dirty="0">
              <a:cs typeface="Calibri"/>
            </a:endParaRPr>
          </a:p>
          <a:p>
            <a:r>
              <a:rPr lang="en-US" dirty="0"/>
              <a:t>RTF formula did not meet federal criteria for issuance.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73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0E49-411F-492E-A5CF-E83544B7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Nutrition Assessment – Specific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7D5D4-764A-453E-975B-2DD996015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Evaluation of Ht. and Wt. and growth not included in progress note.</a:t>
            </a:r>
          </a:p>
          <a:p>
            <a:r>
              <a:rPr lang="en-US" dirty="0"/>
              <a:t>Progress note did not include assessment of amount and frequency of formula and tailoring accordingly.</a:t>
            </a:r>
            <a:endParaRPr lang="en-US" dirty="0">
              <a:cs typeface="Calibri"/>
            </a:endParaRPr>
          </a:p>
          <a:p>
            <a:r>
              <a:rPr lang="en-US" dirty="0"/>
              <a:t>HCP not contacted when MD needs clarification or to discuss formula chosen in relation to ICD10 code</a:t>
            </a:r>
            <a:endParaRPr lang="en-US" dirty="0">
              <a:cs typeface="Calibri"/>
            </a:endParaRPr>
          </a:p>
          <a:p>
            <a:r>
              <a:rPr lang="en-US" dirty="0"/>
              <a:t>Wrong formula issued:  RTF Similac Sensitive Vs RTF Similac Advance</a:t>
            </a:r>
            <a:endParaRPr lang="en-US" dirty="0">
              <a:cs typeface="Calibri"/>
            </a:endParaRPr>
          </a:p>
          <a:p>
            <a:r>
              <a:rPr lang="en-US" dirty="0"/>
              <a:t>HCP wrote incomplete formula name: Enfamil </a:t>
            </a:r>
            <a:r>
              <a:rPr lang="en-US" dirty="0" err="1"/>
              <a:t>NeuroPro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Issuance: Enfamil </a:t>
            </a:r>
            <a:r>
              <a:rPr lang="en-US" dirty="0" err="1"/>
              <a:t>NeuroPro</a:t>
            </a:r>
            <a:r>
              <a:rPr lang="en-US" dirty="0"/>
              <a:t> </a:t>
            </a:r>
            <a:r>
              <a:rPr lang="en-US" dirty="0" err="1"/>
              <a:t>Enfacare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7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62A7241CD5C4BB9A49AEC91EB145E" ma:contentTypeVersion="13" ma:contentTypeDescription="Create a new document." ma:contentTypeScope="" ma:versionID="09c98a4d730db02b1f2166a3c964772b">
  <xsd:schema xmlns:xsd="http://www.w3.org/2001/XMLSchema" xmlns:xs="http://www.w3.org/2001/XMLSchema" xmlns:p="http://schemas.microsoft.com/office/2006/metadata/properties" xmlns:ns1="http://schemas.microsoft.com/sharepoint/v3" xmlns:ns3="26e7f4b6-3714-4cf5-b0ae-a47b16f23eba" xmlns:ns4="c867d1a5-5827-4927-b797-91c0fe867b8f" targetNamespace="http://schemas.microsoft.com/office/2006/metadata/properties" ma:root="true" ma:fieldsID="735d9f43325a3bbcd3eb18cd4f370535" ns1:_="" ns3:_="" ns4:_="">
    <xsd:import namespace="http://schemas.microsoft.com/sharepoint/v3"/>
    <xsd:import namespace="26e7f4b6-3714-4cf5-b0ae-a47b16f23eba"/>
    <xsd:import namespace="c867d1a5-5827-4927-b797-91c0fe867b8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7f4b6-3714-4cf5-b0ae-a47b16f23e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7d1a5-5827-4927-b797-91c0fe867b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024052-AEBF-40CA-B4EA-333AD98585C9}">
  <ds:schemaRefs>
    <ds:schemaRef ds:uri="26e7f4b6-3714-4cf5-b0ae-a47b16f23eba"/>
    <ds:schemaRef ds:uri="c867d1a5-5827-4927-b797-91c0fe867b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1367EE-32E5-4D8B-A2A5-6F247769DD1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B5B0A5A-27B1-4CA3-B075-9F92B0AE66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1441</Words>
  <Application>Microsoft Office PowerPoint</Application>
  <PresentationFormat>Widescreen</PresentationFormat>
  <Paragraphs>202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Office Theme</vt:lpstr>
      <vt:lpstr>Formula Monitoring </vt:lpstr>
      <vt:lpstr>PowerPoint Presentation</vt:lpstr>
      <vt:lpstr>PowerPoint Presentation</vt:lpstr>
      <vt:lpstr>PowerPoint Presentation</vt:lpstr>
      <vt:lpstr>PowerPoint Presentation</vt:lpstr>
      <vt:lpstr>Medical Documentation – Specific Findings</vt:lpstr>
      <vt:lpstr>Nutrition Assessment – Specific Findings</vt:lpstr>
      <vt:lpstr>Nutrition Assessment – Specific Findings</vt:lpstr>
      <vt:lpstr>Nutrition Assessment – Specific Findings</vt:lpstr>
      <vt:lpstr> CT Medical Documentation (MD) can only be signed by:  </vt:lpstr>
      <vt:lpstr>CPA – Make sure all sections of the MD are filled.</vt:lpstr>
      <vt:lpstr>Medical Documentation:  Local WIC Nutritionist's Role</vt:lpstr>
      <vt:lpstr>Medical Documentation:  Local WIC Nutritionist's Role</vt:lpstr>
      <vt:lpstr>Medical Documentation Screening: Length of Use (LOU)</vt:lpstr>
      <vt:lpstr>Formula Requested Section</vt:lpstr>
      <vt:lpstr>Medical Conditions –ICD-10 Codes </vt:lpstr>
      <vt:lpstr>What do you do if the ICD-10 Code or Medical Diagnosis is missing on the form?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HCP Medical Documentation:   Verbal Orders</vt:lpstr>
      <vt:lpstr>HCP Medical Documentation:     Verbal Orders</vt:lpstr>
      <vt:lpstr>Round Table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 Monitoring</dc:title>
  <dc:creator>Hago, Luz</dc:creator>
  <cp:lastModifiedBy>Marszalek, Eric</cp:lastModifiedBy>
  <cp:revision>146</cp:revision>
  <dcterms:created xsi:type="dcterms:W3CDTF">2021-05-11T13:30:28Z</dcterms:created>
  <dcterms:modified xsi:type="dcterms:W3CDTF">2021-05-27T20:03:15Z</dcterms:modified>
</cp:coreProperties>
</file>