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90" r:id="rId4"/>
    <p:sldId id="371" r:id="rId5"/>
    <p:sldId id="373" r:id="rId6"/>
    <p:sldId id="382" r:id="rId7"/>
    <p:sldId id="374" r:id="rId8"/>
    <p:sldId id="376" r:id="rId9"/>
    <p:sldId id="375" r:id="rId10"/>
    <p:sldId id="377" r:id="rId11"/>
    <p:sldId id="378" r:id="rId12"/>
    <p:sldId id="381" r:id="rId13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urke" initials="" lastIdx="2" clrIdx="0"/>
  <p:cmAuthor id="1" name="Rose Swenson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C6CC"/>
    <a:srgbClr val="496B7F"/>
    <a:srgbClr val="D4911E"/>
    <a:srgbClr val="99AB21"/>
    <a:srgbClr val="4A6A7E"/>
    <a:srgbClr val="376092"/>
    <a:srgbClr val="990000"/>
    <a:srgbClr val="426A1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057" autoAdjust="0"/>
    <p:restoredTop sz="91652" autoAdjust="0"/>
  </p:normalViewPr>
  <p:slideViewPr>
    <p:cSldViewPr snapToGrid="0" snapToObjects="1">
      <p:cViewPr varScale="1">
        <p:scale>
          <a:sx n="60" d="100"/>
          <a:sy n="60" d="100"/>
        </p:scale>
        <p:origin x="-72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2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0DC81FA-4E04-4FE2-9D98-E59157C3D569}" type="datetimeFigureOut">
              <a:rPr lang="en-US"/>
              <a:pPr>
                <a:defRPr/>
              </a:pPr>
              <a:t>12/10/2013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AFD3D76-0526-4C65-B6C3-7508F5E2B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A878D93-8BC8-4E65-A1F1-517ABAE6DB44}" type="datetimeFigureOut">
              <a:rPr lang="en-US"/>
              <a:pPr>
                <a:defRPr/>
              </a:pPr>
              <a:t>12/10/2013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6C8D772-BF77-4FC6-A4F7-CFFA6CBBA3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PHAB</a:t>
            </a:r>
            <a:r>
              <a:rPr lang="en-US" b="1" dirty="0" smtClean="0"/>
              <a:t> Accreditation Process</a:t>
            </a:r>
          </a:p>
          <a:p>
            <a:r>
              <a:rPr lang="en-US" dirty="0" smtClean="0"/>
              <a:t>Voluntary program</a:t>
            </a:r>
          </a:p>
          <a:p>
            <a:r>
              <a:rPr lang="en-US" dirty="0" smtClean="0"/>
              <a:t>Uses performance standards in 12 domains</a:t>
            </a:r>
          </a:p>
          <a:p>
            <a:pPr lvl="1"/>
            <a:r>
              <a:rPr lang="en-US" dirty="0" smtClean="0"/>
              <a:t>CDC 10 essential services plus…</a:t>
            </a:r>
          </a:p>
          <a:p>
            <a:pPr lvl="1"/>
            <a:r>
              <a:rPr lang="en-US" dirty="0" smtClean="0"/>
              <a:t>…Governance, Admin. &amp; Management</a:t>
            </a:r>
          </a:p>
          <a:p>
            <a:r>
              <a:rPr lang="en-US" dirty="0" smtClean="0"/>
              <a:t>Intended for state, local, tribal, and territorial health departments</a:t>
            </a:r>
          </a:p>
          <a:p>
            <a:r>
              <a:rPr lang="en-US" dirty="0" smtClean="0"/>
              <a:t>Internal preparation and application</a:t>
            </a:r>
          </a:p>
          <a:p>
            <a:r>
              <a:rPr lang="en-US" dirty="0" smtClean="0"/>
              <a:t>External evaluators</a:t>
            </a:r>
          </a:p>
          <a:p>
            <a:endParaRPr lang="en-US" dirty="0" smtClean="0"/>
          </a:p>
          <a:p>
            <a:r>
              <a:rPr lang="en-US" b="1" dirty="0" smtClean="0"/>
              <a:t>Three required components: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State Health Assessment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State Health Improvement Plan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Agency Strategic Plan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C8D772-BF77-4FC6-A4F7-CFFA6CBBA3A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C8D772-BF77-4FC6-A4F7-CFFA6CBBA3A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itleSlide_lores.jpg"/>
          <p:cNvPicPr>
            <a:picLocks noChangeAspect="1"/>
          </p:cNvPicPr>
          <p:nvPr userDrawn="1"/>
        </p:nvPicPr>
        <p:blipFill>
          <a:blip r:embed="rId2"/>
          <a:srcRect r="10278"/>
          <a:stretch>
            <a:fillRect/>
          </a:stretch>
        </p:blipFill>
        <p:spPr bwMode="auto">
          <a:xfrm>
            <a:off x="0" y="1381125"/>
            <a:ext cx="9144000" cy="548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7"/>
          <p:cNvSpPr/>
          <p:nvPr userDrawn="1"/>
        </p:nvSpPr>
        <p:spPr>
          <a:xfrm>
            <a:off x="0" y="-87313"/>
            <a:ext cx="9144000" cy="146843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8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35000" y="342900"/>
            <a:ext cx="3529013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80" y="3597879"/>
            <a:ext cx="8549640" cy="575880"/>
          </a:xfrm>
        </p:spPr>
        <p:txBody>
          <a:bodyPr/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9716" y="4205373"/>
            <a:ext cx="7040880" cy="484001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400">
                <a:solidFill>
                  <a:srgbClr val="FFFFFF"/>
                </a:solidFill>
                <a:latin typeface="Palatino"/>
                <a:cs typeface="Palatino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26, 2013</a:t>
            </a:r>
            <a:endParaRPr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     MA State Health Improvement Plan, Planning Meeting #1</a:t>
            </a:r>
            <a:endParaRPr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99388" y="6356350"/>
            <a:ext cx="8874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21EAC-3D1A-4252-80E1-A16FF86DDF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26, 2013</a:t>
            </a:r>
            <a:endParaRPr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     MA State Health Improvement Plan, Planning Meeting #1</a:t>
            </a:r>
            <a:endParaRPr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99388" y="6356350"/>
            <a:ext cx="8874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79044-F8C6-4C5C-BDFC-BC5357EA32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26, 2013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     MA State Health Improvement Plan, Planning Meeting #1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99388" y="6356350"/>
            <a:ext cx="8874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D823C-4471-498F-8CA2-24F360CB31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26, 2013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     MA State Health Improvement Plan, Planning Meeting #1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99388" y="6356350"/>
            <a:ext cx="8874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13B3F-04E1-480E-8CBA-83B5D23413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3675"/>
            <a:ext cx="8229600" cy="4699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9263" y="6291263"/>
            <a:ext cx="18240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26, 2013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6237288"/>
            <a:ext cx="4994275" cy="473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     MA State Health Improvement Plan, Planning Meeting #1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99388" y="6356350"/>
            <a:ext cx="8874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3D26C-5F27-4392-8CDE-B6511ECA55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186458"/>
            <a:ext cx="8229600" cy="4595812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buClr>
                <a:srgbClr val="99AB21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</a:defRPr>
            </a:lvl1pPr>
            <a:lvl2pPr>
              <a:spcBef>
                <a:spcPts val="200"/>
              </a:spcBef>
              <a:buClr>
                <a:srgbClr val="496B7F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spcBef>
                <a:spcPts val="200"/>
              </a:spcBef>
              <a:buClr>
                <a:srgbClr val="D4911E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December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|      CT State Health Care Facilities and Services Plan Kick Off Meeting	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24366" y="1542912"/>
            <a:ext cx="6881248" cy="423795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Clr>
                <a:srgbClr val="99AB21"/>
              </a:buClr>
              <a:buFont typeface="Wingdings" pitchFamily="2" charset="2"/>
              <a:buNone/>
              <a:defRPr b="1">
                <a:solidFill>
                  <a:schemeClr val="tx1"/>
                </a:solidFill>
              </a:defRPr>
            </a:lvl1pPr>
            <a:lvl2pPr algn="ctr">
              <a:buClr>
                <a:srgbClr val="496B7F"/>
              </a:buClr>
              <a:buFont typeface="Wingdings" pitchFamily="2" charset="2"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algn="ctr">
              <a:buClr>
                <a:srgbClr val="D4911E"/>
              </a:buCl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algn="ctr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26, 2013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     MA State Health Improvement Plan, Planning Meeting #1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7799388" y="6356350"/>
            <a:ext cx="8874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7E4E5-5AE4-45C7-88B0-CC1EDB024D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200" b="1" cap="none" baseline="0">
                <a:solidFill>
                  <a:srgbClr val="4A6A7E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26, 2013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     MA State Health Improvement Plan, Planning Meeting #1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99388" y="6356350"/>
            <a:ext cx="8874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5C2C0-DECD-43E9-A8EC-9BFD04723F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7363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457200" rtl="0" fontAlgn="base">
              <a:spcBef>
                <a:spcPts val="600"/>
              </a:spcBef>
              <a:spcAft>
                <a:spcPct val="0"/>
              </a:spcAft>
              <a:buClr>
                <a:srgbClr val="99AB21"/>
              </a:buClr>
              <a:buFont typeface="Wingdings" pitchFamily="2" charset="2"/>
              <a:buChar char="Ø"/>
            </a:pPr>
            <a:r>
              <a:rPr lang="en-US" dirty="0" smtClean="0"/>
              <a:t>Click to edit Master text styles</a:t>
            </a:r>
          </a:p>
          <a:p>
            <a:pPr marL="742950" lvl="1" indent="-285750" algn="l" defTabSz="457200" rtl="0" fontAlgn="base">
              <a:spcBef>
                <a:spcPts val="200"/>
              </a:spcBef>
              <a:spcAft>
                <a:spcPct val="0"/>
              </a:spcAft>
              <a:buClr>
                <a:srgbClr val="496B7F"/>
              </a:buClr>
              <a:buFont typeface="Wingdings" pitchFamily="2" charset="2"/>
              <a:buChar char="§"/>
            </a:pPr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3635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457200" rtl="0" fontAlgn="base">
              <a:spcBef>
                <a:spcPts val="600"/>
              </a:spcBef>
              <a:spcAft>
                <a:spcPct val="0"/>
              </a:spcAft>
              <a:buClr>
                <a:srgbClr val="99AB21"/>
              </a:buClr>
              <a:buFont typeface="Wingdings" pitchFamily="2" charset="2"/>
              <a:buChar char="Ø"/>
            </a:pPr>
            <a:r>
              <a:rPr lang="en-US" dirty="0" smtClean="0"/>
              <a:t>Click to edit Master text styles</a:t>
            </a:r>
          </a:p>
          <a:p>
            <a:pPr marL="742950" lvl="1" indent="-285750" algn="l" defTabSz="457200" rtl="0" fontAlgn="base">
              <a:spcBef>
                <a:spcPts val="200"/>
              </a:spcBef>
              <a:spcAft>
                <a:spcPct val="0"/>
              </a:spcAft>
              <a:buClr>
                <a:srgbClr val="496B7F"/>
              </a:buClr>
              <a:buFont typeface="Wingdings" pitchFamily="2" charset="2"/>
              <a:buChar char="§"/>
            </a:pPr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26, 2013</a:t>
            </a:r>
            <a:endParaRPr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     MA State Health Improvement Plan, Planning Meeting #1</a:t>
            </a:r>
            <a:endParaRPr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99388" y="6356350"/>
            <a:ext cx="8874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640F3-973A-461F-8C64-33685C67FA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26, 2013</a:t>
            </a:r>
            <a:endParaRPr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     MA State Health Improvement Plan, Planning Meeting #1</a:t>
            </a:r>
            <a:endParaRPr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99388" y="6356350"/>
            <a:ext cx="8874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071B1-B653-47FB-8C41-33C097612D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26, 2013</a:t>
            </a:r>
            <a:endParaRPr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     MA State Health Improvement Plan, Planning Meeting #1</a:t>
            </a:r>
            <a:endParaRPr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99388" y="6356350"/>
            <a:ext cx="8874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6B1AC-CFFC-4A2B-9762-FC9D4791A6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26, 2013</a:t>
            </a:r>
            <a:endParaRPr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     MA State Health Improvement Plan, Planning Meeting #1</a:t>
            </a:r>
            <a:endParaRPr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99388" y="6356350"/>
            <a:ext cx="8874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586B1-CCAD-498A-9FF1-FAD8E47366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 userDrawn="1"/>
        </p:nvSpPr>
        <p:spPr>
          <a:xfrm>
            <a:off x="0" y="-35625"/>
            <a:ext cx="9143999" cy="6949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TitleSlide_top_dk.jpg"/>
          <p:cNvPicPr>
            <a:picLocks noChangeAspect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-39688"/>
            <a:ext cx="9144000" cy="946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93675"/>
            <a:ext cx="8229600" cy="469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263" y="6291263"/>
            <a:ext cx="18240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defRPr lang="en-US" sz="1050" b="1" kern="1200" smtClean="0">
                <a:solidFill>
                  <a:srgbClr val="496B7F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 smtClean="0"/>
              <a:t>December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6237288"/>
            <a:ext cx="4994275" cy="473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defRPr lang="en-US" sz="1050" b="1" kern="1200" smtClean="0">
                <a:solidFill>
                  <a:srgbClr val="496B7F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 smtClean="0"/>
              <a:t>|      2014 CT DPH Facilities Plan Kick Off Meeting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906463"/>
            <a:ext cx="177800" cy="1309687"/>
          </a:xfrm>
          <a:prstGeom prst="rect">
            <a:avLst/>
          </a:prstGeom>
          <a:solidFill>
            <a:srgbClr val="99AB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2216150"/>
            <a:ext cx="177800" cy="1311275"/>
          </a:xfrm>
          <a:prstGeom prst="rect">
            <a:avLst/>
          </a:prstGeom>
          <a:solidFill>
            <a:srgbClr val="D491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4911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3527425"/>
            <a:ext cx="177800" cy="1309688"/>
          </a:xfrm>
          <a:prstGeom prst="rect">
            <a:avLst/>
          </a:prstGeom>
          <a:solidFill>
            <a:srgbClr val="426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4911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4835525"/>
            <a:ext cx="177800" cy="1311275"/>
          </a:xfrm>
          <a:prstGeom prst="rect">
            <a:avLst/>
          </a:prstGeom>
          <a:solidFill>
            <a:srgbClr val="4A6A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4911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906463"/>
            <a:ext cx="9144000" cy="0"/>
          </a:xfrm>
          <a:prstGeom prst="line">
            <a:avLst/>
          </a:prstGeom>
          <a:ln w="6350" cmpd="sng">
            <a:solidFill>
              <a:srgbClr val="4A6A7E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5" name="Picture 15"/>
          <p:cNvPicPr>
            <a:picLocks noChangeAspect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8093075" y="6262688"/>
            <a:ext cx="4191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Straight Connector 18"/>
          <p:cNvCxnSpPr/>
          <p:nvPr/>
        </p:nvCxnSpPr>
        <p:spPr>
          <a:xfrm>
            <a:off x="0" y="6146800"/>
            <a:ext cx="9144000" cy="0"/>
          </a:xfrm>
          <a:prstGeom prst="line">
            <a:avLst/>
          </a:prstGeom>
          <a:ln w="6350" cmpd="sng">
            <a:solidFill>
              <a:srgbClr val="4A6A7E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64" r:id="rId9"/>
    <p:sldLayoutId id="2147483654" r:id="rId10"/>
    <p:sldLayoutId id="2147483653" r:id="rId11"/>
    <p:sldLayoutId id="2147483652" r:id="rId12"/>
    <p:sldLayoutId id="2147483651" r:id="rId13"/>
    <p:sldLayoutId id="2147483662" r:id="rId14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fontAlgn="base">
        <a:spcBef>
          <a:spcPct val="0"/>
        </a:spcBef>
        <a:spcAft>
          <a:spcPct val="0"/>
        </a:spcAft>
        <a:defRPr sz="3200" kern="1200">
          <a:solidFill>
            <a:srgbClr val="FFFFF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charset="0"/>
          <a:ea typeface="+mj-ea"/>
          <a:cs typeface="Arial"/>
        </a:defRPr>
      </a:lvl1pPr>
      <a:lvl2pPr algn="l" defTabSz="457200" rtl="0" fontAlgn="base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Arial" charset="0"/>
          <a:cs typeface="Arial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Arial" charset="0"/>
          <a:cs typeface="Arial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Arial" charset="0"/>
          <a:cs typeface="Arial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Arial" charset="0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Arial" charset="0"/>
          <a:cs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Arial" charset="0"/>
          <a:cs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Arial" charset="0"/>
          <a:cs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b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2014 CT State Health Care </a:t>
            </a:r>
            <a:br>
              <a:rPr lang="en-US" dirty="0" smtClean="0"/>
            </a:br>
            <a:r>
              <a:rPr lang="en-US" dirty="0" smtClean="0"/>
              <a:t>Facilities and Services Plan</a:t>
            </a:r>
            <a:br>
              <a:rPr lang="en-US" dirty="0" smtClean="0"/>
            </a:br>
            <a:r>
              <a:rPr lang="en-US" dirty="0" smtClean="0"/>
              <a:t>KICK OFF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 smtClean="0"/>
              <a:t>Thursday, </a:t>
            </a:r>
            <a:r>
              <a:rPr lang="en-US" sz="2000" dirty="0" smtClean="0"/>
              <a:t>December 12, 2013</a:t>
            </a:r>
            <a:endParaRPr lang="en-US" sz="2000" dirty="0" smtClean="0"/>
          </a:p>
          <a:p>
            <a:r>
              <a:rPr lang="en-US" sz="2000" dirty="0" smtClean="0"/>
              <a:t>9:30am </a:t>
            </a:r>
            <a:r>
              <a:rPr lang="en-US" sz="2000" dirty="0" smtClean="0"/>
              <a:t>– </a:t>
            </a:r>
            <a:r>
              <a:rPr lang="en-US" sz="2000" dirty="0" smtClean="0"/>
              <a:t>11:30am 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Questions for </a:t>
            </a:r>
            <a:r>
              <a:rPr lang="en-US" dirty="0" smtClean="0"/>
              <a:t>Consideration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What are your suggestions to maximize the response rate for the facility survey?</a:t>
            </a:r>
            <a:endParaRPr lang="en-US" dirty="0" smtClean="0"/>
          </a:p>
          <a:p>
            <a:pPr lvl="1"/>
            <a:r>
              <a:rPr lang="en-US" dirty="0" smtClean="0"/>
              <a:t>What would encourage facilities to participate?</a:t>
            </a:r>
          </a:p>
          <a:p>
            <a:pPr lvl="1"/>
            <a:r>
              <a:rPr lang="en-US" dirty="0" smtClean="0"/>
              <a:t>What dissemination methods would work best?</a:t>
            </a:r>
          </a:p>
          <a:p>
            <a:pPr lvl="1"/>
            <a:r>
              <a:rPr lang="en-US" dirty="0" smtClean="0"/>
              <a:t>Can you provide suggestions of organizational leaders to engage during this process to serve as champions of this effort?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|      CT State Health Care Facilities and Services Plan Kick Off Meeting	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22313" y="3327400"/>
            <a:ext cx="7772400" cy="1362075"/>
          </a:xfrm>
        </p:spPr>
        <p:txBody>
          <a:bodyPr/>
          <a:lstStyle/>
          <a:p>
            <a:r>
              <a:rPr lang="en-US" dirty="0" smtClean="0"/>
              <a:t>Work Group on Standards and Regulations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|      CT State Health Care Facilities and Services Plan Kick Off Meeting	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22313" y="3327400"/>
            <a:ext cx="7772400" cy="1362075"/>
          </a:xfrm>
        </p:spPr>
        <p:txBody>
          <a:bodyPr/>
          <a:lstStyle/>
          <a:p>
            <a:r>
              <a:rPr lang="en-US" dirty="0" smtClean="0"/>
              <a:t>Next Steps and Adjourn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|      CT State Health Care Facilities and Services Plan Kick Off Meeting	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"/>
              </a:rPr>
              <a:t>Today’s Agenda</a:t>
            </a:r>
            <a:endParaRPr lang="en-US" dirty="0">
              <a:latin typeface="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799388" y="6356350"/>
            <a:ext cx="887412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4DCBB3D-0467-46C0-AF6D-7E15D0CE7C5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3"/>
          </p:nvPr>
        </p:nvGraphicFramePr>
        <p:xfrm>
          <a:off x="457199" y="1291771"/>
          <a:ext cx="8512629" cy="3381829"/>
        </p:xfrm>
        <a:graphic>
          <a:graphicData uri="http://schemas.openxmlformats.org/drawingml/2006/table">
            <a:tbl>
              <a:tblPr/>
              <a:tblGrid>
                <a:gridCol w="945848"/>
                <a:gridCol w="5367310"/>
                <a:gridCol w="2199471"/>
              </a:tblGrid>
              <a:tr h="8587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9:30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Welcome and Introductions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Opening Remarks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CT DPH</a:t>
                      </a:r>
                      <a:endParaRPr kumimoji="0" lang="en-US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816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9:45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Data Gathering and Planning Process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HRiA</a:t>
                      </a:r>
                      <a:endParaRPr kumimoji="0" lang="en-US" sz="1600" b="0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10:15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Study Methodology and Plan Outline</a:t>
                      </a: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HRiA</a:t>
                      </a:r>
                      <a:endParaRPr kumimoji="0" lang="en-US" sz="1600" b="0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04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10:45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Work Group on Standards and Regulations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CT DPH</a:t>
                      </a:r>
                      <a:endParaRPr kumimoji="0" lang="en-US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194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11:15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Next Steps and Adjourn</a:t>
                      </a: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CT DPH</a:t>
                      </a:r>
                      <a:endParaRPr kumimoji="0" lang="en-US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>
          <a:xfrm>
            <a:off x="449263" y="6291263"/>
            <a:ext cx="1824037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December 2013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2343150" y="6237288"/>
            <a:ext cx="4994275" cy="473075"/>
          </a:xfrm>
        </p:spPr>
        <p:txBody>
          <a:bodyPr/>
          <a:lstStyle/>
          <a:p>
            <a:pPr>
              <a:defRPr/>
            </a:pPr>
            <a:r>
              <a:rPr lang="en-US" smtClean="0"/>
              <a:t>|      CT State Health Care Facilities and Services Plan Kick Off Meeting	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CT DPH 2014 Facilities and Services Supplemental Plan</a:t>
            </a:r>
            <a:endParaRPr lang="en-US" sz="2800" dirty="0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57200" y="977900"/>
            <a:ext cx="8229600" cy="4595812"/>
          </a:xfrm>
        </p:spPr>
        <p:txBody>
          <a:bodyPr/>
          <a:lstStyle/>
          <a:p>
            <a:r>
              <a:rPr lang="en-US" dirty="0" smtClean="0"/>
              <a:t>Builds off of the 2012 Plan, to include:</a:t>
            </a:r>
          </a:p>
          <a:p>
            <a:pPr lvl="1"/>
            <a:r>
              <a:rPr lang="en-US" dirty="0" smtClean="0"/>
              <a:t>An </a:t>
            </a:r>
            <a:r>
              <a:rPr lang="en-US" dirty="0" smtClean="0"/>
              <a:t>inventory of the availability and accessibility </a:t>
            </a:r>
            <a:r>
              <a:rPr lang="en-US" dirty="0" smtClean="0"/>
              <a:t>of services and facilities</a:t>
            </a:r>
            <a:endParaRPr lang="en-US" dirty="0" smtClean="0"/>
          </a:p>
          <a:p>
            <a:pPr lvl="1"/>
            <a:r>
              <a:rPr lang="en-US" dirty="0" smtClean="0"/>
              <a:t>An assessment of the unmet health care related needs of persons at-risk and vulnerable populations;</a:t>
            </a:r>
          </a:p>
          <a:p>
            <a:pPr lvl="1"/>
            <a:r>
              <a:rPr lang="en-US" dirty="0" smtClean="0"/>
              <a:t>Projections of future demand, capacity and need for acute care hospital inpatient services and the impact of technology on these </a:t>
            </a:r>
            <a:r>
              <a:rPr lang="en-US" dirty="0" smtClean="0"/>
              <a:t>services</a:t>
            </a:r>
            <a:endParaRPr lang="en-US" dirty="0" smtClean="0"/>
          </a:p>
          <a:p>
            <a:pPr lvl="1"/>
            <a:r>
              <a:rPr lang="en-US" dirty="0" smtClean="0"/>
              <a:t>Recommendations for the expansion, </a:t>
            </a:r>
            <a:r>
              <a:rPr lang="en-US" dirty="0" smtClean="0"/>
              <a:t>modification, </a:t>
            </a:r>
            <a:r>
              <a:rPr lang="en-US" dirty="0" smtClean="0"/>
              <a:t>or reduction of certain health care facilities or </a:t>
            </a:r>
            <a:r>
              <a:rPr lang="en-US" dirty="0" smtClean="0"/>
              <a:t>services</a:t>
            </a:r>
          </a:p>
          <a:p>
            <a:pPr lvl="1">
              <a:buNone/>
            </a:pPr>
            <a:endParaRPr lang="en-US" sz="1100" dirty="0" smtClean="0"/>
          </a:p>
          <a:p>
            <a:r>
              <a:rPr lang="en-US" dirty="0" smtClean="0"/>
              <a:t>Aligns with CT State Health Improvement Plan and other planning process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799388" y="6356350"/>
            <a:ext cx="887412" cy="365125"/>
          </a:xfrm>
          <a:prstGeom prst="rect">
            <a:avLst/>
          </a:prstGeom>
        </p:spPr>
        <p:txBody>
          <a:bodyPr/>
          <a:lstStyle/>
          <a:p>
            <a:fld id="{F233D26C-5F27-4392-8CDE-B6511ECA555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>
          <a:xfrm>
            <a:off x="449263" y="6291263"/>
            <a:ext cx="1824037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December 2013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2343150" y="6237288"/>
            <a:ext cx="4994275" cy="473075"/>
          </a:xfrm>
        </p:spPr>
        <p:txBody>
          <a:bodyPr/>
          <a:lstStyle/>
          <a:p>
            <a:pPr>
              <a:defRPr/>
            </a:pPr>
            <a:r>
              <a:rPr lang="en-US" smtClean="0"/>
              <a:t>|      CT State Health Care Facilities and Services Plan Kick Off Meeting	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"/>
              </a:rPr>
              <a:t>Project Timeline</a:t>
            </a:r>
            <a:endParaRPr lang="en-US" dirty="0">
              <a:latin typeface="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799388" y="6356350"/>
            <a:ext cx="887412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4DCBB3D-0467-46C0-AF6D-7E15D0CE7C5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3"/>
          </p:nvPr>
        </p:nvGraphicFramePr>
        <p:xfrm>
          <a:off x="457198" y="1291771"/>
          <a:ext cx="8229601" cy="4790668"/>
        </p:xfrm>
        <a:graphic>
          <a:graphicData uri="http://schemas.openxmlformats.org/drawingml/2006/table">
            <a:tbl>
              <a:tblPr/>
              <a:tblGrid>
                <a:gridCol w="2146302"/>
                <a:gridCol w="6083299"/>
              </a:tblGrid>
              <a:tr h="8587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Dec 2013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Kick Off Meeting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816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Jan – May 2014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Data Collection and Analysis: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Facility and Provider Survey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Identify Vulnerable Populations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Projections of Future Demand and Unmet Need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June – Sept 2014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Recommendations/Planning Process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  4 in-person meetings of Advisory and Work Groups (one per month – June, July, August, Sept) to review data, identify and flesh out recommendations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04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Oct 2014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Final 2014 CT State Health Care Facilities and Services Plan Completed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>
          <a:xfrm>
            <a:off x="449263" y="6291263"/>
            <a:ext cx="1824037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December 2013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2343150" y="6237288"/>
            <a:ext cx="4994275" cy="473075"/>
          </a:xfrm>
        </p:spPr>
        <p:txBody>
          <a:bodyPr/>
          <a:lstStyle/>
          <a:p>
            <a:pPr>
              <a:defRPr/>
            </a:pPr>
            <a:r>
              <a:rPr lang="en-US" smtClean="0"/>
              <a:t>|      CT State Health Care Facilities and Services Plan Kick Off Meeting	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and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400" dirty="0" smtClean="0"/>
              <a:t>CT DPH to lead effort, conduct analyses on future projects, and provide interns for survey administration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err="1" smtClean="0"/>
              <a:t>HRiA</a:t>
            </a:r>
            <a:r>
              <a:rPr lang="en-US" sz="2400" dirty="0" smtClean="0"/>
              <a:t> to manage survey administration, guide interns, write report, and facilitate planning process</a:t>
            </a:r>
          </a:p>
          <a:p>
            <a:endParaRPr lang="en-US" sz="2400" dirty="0" smtClean="0"/>
          </a:p>
          <a:p>
            <a:r>
              <a:rPr lang="en-US" sz="2400" dirty="0" smtClean="0"/>
              <a:t>Advisory and Work groups to provide feedback on methodology, suggestions/contacts for survey administration, and participate/provide input in planning process during summer 2014</a:t>
            </a:r>
          </a:p>
          <a:p>
            <a:pPr lvl="1"/>
            <a:r>
              <a:rPr lang="en-US" sz="2000" dirty="0" smtClean="0"/>
              <a:t>Four (4), 2-hr in-person meetings, one each in June, July, August, September and review draft report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December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|      CT State Health Care Facilities and Services Plan Kick Off Meeting	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Draft Plan Outline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Current outline is a preliminary draft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Goal is for 2014 report to serve as a </a:t>
            </a:r>
            <a:r>
              <a:rPr lang="en-US" u="sng" dirty="0" smtClean="0"/>
              <a:t>supplement</a:t>
            </a:r>
            <a:r>
              <a:rPr lang="en-US" dirty="0" smtClean="0"/>
              <a:t> to the more comprehensive 2012 report</a:t>
            </a:r>
          </a:p>
          <a:p>
            <a:pPr lvl="1"/>
            <a:r>
              <a:rPr lang="en-US" dirty="0" smtClean="0"/>
              <a:t>For overarching issues: What has changed since 2012?</a:t>
            </a:r>
          </a:p>
          <a:p>
            <a:pPr lvl="1"/>
            <a:r>
              <a:rPr lang="en-US" dirty="0" smtClean="0"/>
              <a:t>Focus on vulnerable populations and projected demand and unmet need</a:t>
            </a:r>
          </a:p>
          <a:p>
            <a:pPr lvl="1"/>
            <a:r>
              <a:rPr lang="en-US" dirty="0" smtClean="0"/>
              <a:t>Can align with CT State Health Improvement Plan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|      CT State Health Care Facilities and Services Plan Kick Off Meeting	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Gathering: Survey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US" dirty="0" smtClean="0"/>
              <a:t>Develop an </a:t>
            </a:r>
            <a:r>
              <a:rPr lang="en-US" dirty="0" smtClean="0"/>
              <a:t>inventory of the availability and accessibility of outpatient surgical services, imaging services, and facility and practitioner level primary care and behavioral health </a:t>
            </a:r>
            <a:r>
              <a:rPr lang="en-US" dirty="0" smtClean="0"/>
              <a:t>services, including: </a:t>
            </a:r>
          </a:p>
          <a:p>
            <a:pPr lvl="1"/>
            <a:r>
              <a:rPr lang="en-US" dirty="0" smtClean="0"/>
              <a:t>name </a:t>
            </a:r>
            <a:r>
              <a:rPr lang="en-US" dirty="0" smtClean="0"/>
              <a:t>and location of facility, </a:t>
            </a:r>
            <a:endParaRPr lang="en-US" dirty="0" smtClean="0"/>
          </a:p>
          <a:p>
            <a:pPr lvl="1"/>
            <a:r>
              <a:rPr lang="en-US" dirty="0" smtClean="0"/>
              <a:t>type </a:t>
            </a:r>
            <a:r>
              <a:rPr lang="en-US" dirty="0" smtClean="0"/>
              <a:t>of facility, </a:t>
            </a:r>
            <a:endParaRPr lang="en-US" dirty="0" smtClean="0"/>
          </a:p>
          <a:p>
            <a:pPr lvl="1"/>
            <a:r>
              <a:rPr lang="en-US" dirty="0" smtClean="0"/>
              <a:t>hours </a:t>
            </a:r>
            <a:r>
              <a:rPr lang="en-US" dirty="0" smtClean="0"/>
              <a:t>of operation, </a:t>
            </a:r>
            <a:endParaRPr lang="en-US" dirty="0" smtClean="0"/>
          </a:p>
          <a:p>
            <a:pPr lvl="1"/>
            <a:r>
              <a:rPr lang="en-US" dirty="0" smtClean="0"/>
              <a:t>description </a:t>
            </a:r>
            <a:r>
              <a:rPr lang="en-US" dirty="0" smtClean="0"/>
              <a:t>of services provided, and </a:t>
            </a:r>
            <a:endParaRPr lang="en-US" dirty="0" smtClean="0"/>
          </a:p>
          <a:p>
            <a:pPr lvl="1"/>
            <a:r>
              <a:rPr lang="en-US" dirty="0" smtClean="0"/>
              <a:t>total </a:t>
            </a:r>
            <a:r>
              <a:rPr lang="en-US" dirty="0" smtClean="0"/>
              <a:t>number of clients, treatments, patient visits, procedures, and/or scans performed in a calendar year.)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|      CT State Health Care Facilities and Services Plan Kick Off Meeting	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Gathering: Survey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Conduct survey with a number of follow-ups and reminders</a:t>
            </a:r>
          </a:p>
          <a:p>
            <a:pPr lvl="1"/>
            <a:r>
              <a:rPr lang="en-US" dirty="0" smtClean="0"/>
              <a:t>Primarily online</a:t>
            </a:r>
          </a:p>
          <a:p>
            <a:pPr lvl="1"/>
            <a:r>
              <a:rPr lang="en-US" dirty="0" smtClean="0"/>
              <a:t>Follow-up by telephone, email, and mail when needed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Use secondary sources (e.g., licensure </a:t>
            </a:r>
            <a:r>
              <a:rPr lang="en-US" dirty="0" smtClean="0"/>
              <a:t>files, </a:t>
            </a:r>
            <a:r>
              <a:rPr lang="en-US" dirty="0" smtClean="0"/>
              <a:t>directories) for data already collected or fill in gaps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|      CT State Health Care Facilities and Services Plan Kick Off Meeting	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Questions for Consideration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49263" y="990600"/>
            <a:ext cx="8229600" cy="4595812"/>
          </a:xfrm>
        </p:spPr>
        <p:txBody>
          <a:bodyPr/>
          <a:lstStyle/>
          <a:p>
            <a:r>
              <a:rPr lang="en-US" dirty="0" smtClean="0"/>
              <a:t>Who do we conduct the survey with?</a:t>
            </a:r>
          </a:p>
          <a:p>
            <a:pPr lvl="1"/>
            <a:r>
              <a:rPr lang="en-US" sz="2000" dirty="0" smtClean="0"/>
              <a:t>Acute care (ED, hospitals, cardiac services, and cancer treatment), outpatient surgery, imaging are all covered under CON requirement</a:t>
            </a:r>
          </a:p>
          <a:p>
            <a:pPr lvl="1">
              <a:buNone/>
            </a:pPr>
            <a:endParaRPr lang="en-US" sz="1200" dirty="0" smtClean="0"/>
          </a:p>
          <a:p>
            <a:pPr lvl="1"/>
            <a:r>
              <a:rPr lang="en-US" sz="2000" dirty="0" smtClean="0"/>
              <a:t>Primary care providers and behavioral health services are not required under plan, but come out of 2012 recommendations</a:t>
            </a:r>
            <a:endParaRPr lang="en-US" sz="2000" dirty="0" smtClean="0"/>
          </a:p>
          <a:p>
            <a:pPr lvl="2"/>
            <a:r>
              <a:rPr lang="en-US" sz="2000" dirty="0" smtClean="0"/>
              <a:t>Recently there have been 3 provider surveys for different projects that yielded low response rates</a:t>
            </a:r>
          </a:p>
          <a:p>
            <a:pPr lvl="2"/>
            <a:r>
              <a:rPr lang="en-US" sz="2000" dirty="0" smtClean="0"/>
              <a:t>Behavioral health service directories exist, but no singular one has all practitioners</a:t>
            </a:r>
          </a:p>
          <a:p>
            <a:pPr lvl="2"/>
            <a:endParaRPr lang="en-US" sz="2000" dirty="0" smtClean="0"/>
          </a:p>
          <a:p>
            <a:pPr lvl="1"/>
            <a:r>
              <a:rPr lang="en-US" sz="2000" dirty="0" smtClean="0"/>
              <a:t>With current project funding constraints and potentially low response rates, </a:t>
            </a:r>
            <a:r>
              <a:rPr lang="en-US" sz="2000" b="1" i="1" dirty="0" smtClean="0"/>
              <a:t>does it make sense to conduct survey with PCPs and behavioral health services given these challenges?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|      CT State Health Care Facilities and Services Plan Kick Off Meeting	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 SHIP Advis Comm Mtg 5-31 Draft0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 SHIP Advis Comm Mtg 5-31 Draft01</Template>
  <TotalTime>776</TotalTime>
  <Words>871</Words>
  <Application>Microsoft Office PowerPoint</Application>
  <PresentationFormat>On-screen Show (4:3)</PresentationFormat>
  <Paragraphs>124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MA SHIP Advis Comm Mtg 5-31 Draft01</vt:lpstr>
      <vt:lpstr> 2014 CT State Health Care  Facilities and Services Plan KICK OFF MEETING</vt:lpstr>
      <vt:lpstr>Today’s Agenda</vt:lpstr>
      <vt:lpstr>CT DPH 2014 Facilities and Services Supplemental Plan</vt:lpstr>
      <vt:lpstr>Project Timeline</vt:lpstr>
      <vt:lpstr>Roles and Responsibilities</vt:lpstr>
      <vt:lpstr>Review Draft Plan Outline </vt:lpstr>
      <vt:lpstr>Data Gathering: Survey Methods</vt:lpstr>
      <vt:lpstr>Data Gathering: Survey Methods</vt:lpstr>
      <vt:lpstr>Key Questions for Consideration</vt:lpstr>
      <vt:lpstr>Key Questions for Consideration</vt:lpstr>
      <vt:lpstr>Work Group on Standards and Regulations </vt:lpstr>
      <vt:lpstr>Next Steps and Adjourn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 State Health Improvement Planning Advisory Group Orientation Meeting</dc:title>
  <dc:creator>Rose Swenson</dc:creator>
  <cp:lastModifiedBy>Lisa Wolff</cp:lastModifiedBy>
  <cp:revision>103</cp:revision>
  <dcterms:created xsi:type="dcterms:W3CDTF">2013-05-28T17:16:48Z</dcterms:created>
  <dcterms:modified xsi:type="dcterms:W3CDTF">2013-12-10T16:26:17Z</dcterms:modified>
</cp:coreProperties>
</file>