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25"/>
  </p:notesMasterIdLst>
  <p:sldIdLst>
    <p:sldId id="256" r:id="rId2"/>
    <p:sldId id="270" r:id="rId3"/>
    <p:sldId id="271" r:id="rId4"/>
    <p:sldId id="259" r:id="rId5"/>
    <p:sldId id="260" r:id="rId6"/>
    <p:sldId id="266" r:id="rId7"/>
    <p:sldId id="261" r:id="rId8"/>
    <p:sldId id="267" r:id="rId9"/>
    <p:sldId id="268" r:id="rId10"/>
    <p:sldId id="286" r:id="rId11"/>
    <p:sldId id="287" r:id="rId12"/>
    <p:sldId id="264" r:id="rId13"/>
    <p:sldId id="278" r:id="rId14"/>
    <p:sldId id="272" r:id="rId15"/>
    <p:sldId id="282" r:id="rId16"/>
    <p:sldId id="284" r:id="rId17"/>
    <p:sldId id="279" r:id="rId18"/>
    <p:sldId id="285" r:id="rId19"/>
    <p:sldId id="280" r:id="rId20"/>
    <p:sldId id="273" r:id="rId21"/>
    <p:sldId id="277" r:id="rId22"/>
    <p:sldId id="274" r:id="rId23"/>
    <p:sldId id="288" r:id="rId2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819" autoAdjust="0"/>
  </p:normalViewPr>
  <p:slideViewPr>
    <p:cSldViewPr>
      <p:cViewPr varScale="1">
        <p:scale>
          <a:sx n="111" d="100"/>
          <a:sy n="111" d="100"/>
        </p:scale>
        <p:origin x="1614" y="102"/>
      </p:cViewPr>
      <p:guideLst>
        <p:guide orient="horz" pos="2160"/>
        <p:guide pos="2880"/>
      </p:guideLst>
    </p:cSldViewPr>
  </p:slideViewPr>
  <p:notesTextViewPr>
    <p:cViewPr>
      <p:scale>
        <a:sx n="1" d="1"/>
        <a:sy n="1" d="1"/>
      </p:scale>
      <p:origin x="0" y="0"/>
    </p:cViewPr>
  </p:notesTextViewPr>
  <p:notesViewPr>
    <p:cSldViewPr>
      <p:cViewPr varScale="1">
        <p:scale>
          <a:sx n="101" d="100"/>
          <a:sy n="101" d="100"/>
        </p:scale>
        <p:origin x="-3528" y="-9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71F4CC8F-4441-4CCC-A478-B58F0072CD09}" type="datetimeFigureOut">
              <a:rPr lang="en-US" smtClean="0"/>
              <a:t>6/24/2016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2DD5AECD-5C0E-4605-9689-560972238F43}" type="slidenum">
              <a:rPr lang="en-US" smtClean="0"/>
              <a:t>‹#›</a:t>
            </a:fld>
            <a:endParaRPr lang="en-US"/>
          </a:p>
        </p:txBody>
      </p:sp>
    </p:spTree>
    <p:extLst>
      <p:ext uri="{BB962C8B-B14F-4D97-AF65-F5344CB8AC3E}">
        <p14:creationId xmlns:p14="http://schemas.microsoft.com/office/powerpoint/2010/main" val="1910982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D5AECD-5C0E-4605-9689-560972238F43}" type="slidenum">
              <a:rPr lang="en-US" smtClean="0"/>
              <a:t>1</a:t>
            </a:fld>
            <a:endParaRPr lang="en-US"/>
          </a:p>
        </p:txBody>
      </p:sp>
    </p:spTree>
    <p:extLst>
      <p:ext uri="{BB962C8B-B14F-4D97-AF65-F5344CB8AC3E}">
        <p14:creationId xmlns:p14="http://schemas.microsoft.com/office/powerpoint/2010/main" val="2376971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Whenever</a:t>
            </a:r>
            <a:r>
              <a:rPr lang="en-US" baseline="0" dirty="0" smtClean="0"/>
              <a:t> </a:t>
            </a:r>
            <a:r>
              <a:rPr lang="en-US" dirty="0" smtClean="0"/>
              <a:t>a dual</a:t>
            </a:r>
            <a:r>
              <a:rPr lang="en-US" baseline="0" dirty="0" smtClean="0"/>
              <a:t> participant is created – this screen comes up with when you attempt to save the screen.  Staff must pay attention to this pop-up screen and click “Cancel New Participant” unless they are sure that they would like to save the information they just entered.  If “Save New Participant” is selected, this will create a new record, which could be a dual participant.</a:t>
            </a:r>
            <a:br>
              <a:rPr lang="en-US" baseline="0" dirty="0" smtClean="0"/>
            </a:br>
            <a:endParaRPr lang="en-US" dirty="0"/>
          </a:p>
        </p:txBody>
      </p:sp>
      <p:sp>
        <p:nvSpPr>
          <p:cNvPr id="4" name="Slide Number Placeholder 3"/>
          <p:cNvSpPr>
            <a:spLocks noGrp="1"/>
          </p:cNvSpPr>
          <p:nvPr>
            <p:ph type="sldNum" sz="quarter" idx="10"/>
          </p:nvPr>
        </p:nvSpPr>
        <p:spPr/>
        <p:txBody>
          <a:bodyPr/>
          <a:lstStyle/>
          <a:p>
            <a:fld id="{2DD5AECD-5C0E-4605-9689-560972238F43}" type="slidenum">
              <a:rPr lang="en-US" smtClean="0"/>
              <a:t>10</a:t>
            </a:fld>
            <a:endParaRPr lang="en-US"/>
          </a:p>
        </p:txBody>
      </p:sp>
    </p:spTree>
    <p:extLst>
      <p:ext uri="{BB962C8B-B14F-4D97-AF65-F5344CB8AC3E}">
        <p14:creationId xmlns:p14="http://schemas.microsoft.com/office/powerpoint/2010/main" val="2770325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system</a:t>
            </a:r>
            <a:r>
              <a:rPr lang="en-US" baseline="0" dirty="0" smtClean="0"/>
              <a:t> identifies that there is a dual – need to go the Miscellaneous; Resolve Dual Enrollment and identify the reason for the Resolution.  The options are:</a:t>
            </a:r>
            <a:r>
              <a:rPr lang="en-US" sz="1200" kern="1200" dirty="0" smtClean="0">
                <a:solidFill>
                  <a:schemeClr val="tx1"/>
                </a:solidFill>
                <a:effectLst/>
                <a:latin typeface="+mn-lt"/>
                <a:ea typeface="+mn-ea"/>
                <a:cs typeface="+mn-cs"/>
              </a:rPr>
              <a:t> Resolve-Duplicate Record-Keep, Resolve-Duplicate Record-Block , Resolve-Other and Investigate </a:t>
            </a:r>
            <a:r>
              <a:rPr lang="en-US" dirty="0" smtClean="0">
                <a:effectLst/>
              </a:rPr>
              <a:t> </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2DD5AECD-5C0E-4605-9689-560972238F43}" type="slidenum">
              <a:rPr lang="en-US" smtClean="0"/>
              <a:t>11</a:t>
            </a:fld>
            <a:endParaRPr lang="en-US"/>
          </a:p>
        </p:txBody>
      </p:sp>
    </p:spTree>
    <p:extLst>
      <p:ext uri="{BB962C8B-B14F-4D97-AF65-F5344CB8AC3E}">
        <p14:creationId xmlns:p14="http://schemas.microsoft.com/office/powerpoint/2010/main" val="4219518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 CFR 246.7(l)</a:t>
            </a:r>
            <a:r>
              <a:rPr lang="en-US" baseline="0" dirty="0" smtClean="0"/>
              <a:t> (1) (i) </a:t>
            </a:r>
          </a:p>
          <a:p>
            <a:r>
              <a:rPr lang="en-US" dirty="0" smtClean="0"/>
              <a:t>The State Agency will be monitoring the resolution of dual</a:t>
            </a:r>
            <a:r>
              <a:rPr lang="en-US" baseline="0" dirty="0" smtClean="0"/>
              <a:t> participants</a:t>
            </a:r>
            <a:endParaRPr lang="en-US" dirty="0"/>
          </a:p>
        </p:txBody>
      </p:sp>
      <p:sp>
        <p:nvSpPr>
          <p:cNvPr id="4" name="Slide Number Placeholder 3"/>
          <p:cNvSpPr>
            <a:spLocks noGrp="1"/>
          </p:cNvSpPr>
          <p:nvPr>
            <p:ph type="sldNum" sz="quarter" idx="10"/>
          </p:nvPr>
        </p:nvSpPr>
        <p:spPr/>
        <p:txBody>
          <a:bodyPr/>
          <a:lstStyle/>
          <a:p>
            <a:fld id="{2DD5AECD-5C0E-4605-9689-560972238F43}" type="slidenum">
              <a:rPr lang="en-US" smtClean="0"/>
              <a:t>12</a:t>
            </a:fld>
            <a:endParaRPr lang="en-US"/>
          </a:p>
        </p:txBody>
      </p:sp>
    </p:spTree>
    <p:extLst>
      <p:ext uri="{BB962C8B-B14F-4D97-AF65-F5344CB8AC3E}">
        <p14:creationId xmlns:p14="http://schemas.microsoft.com/office/powerpoint/2010/main" val="911036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Migrant Farm workers: Income</a:t>
            </a:r>
            <a:r>
              <a:rPr lang="en-US" baseline="0" dirty="0" smtClean="0"/>
              <a:t> eligibility to be determined no more than once annually. </a:t>
            </a:r>
          </a:p>
          <a:p>
            <a:endParaRPr lang="en-US" baseline="0" dirty="0" smtClean="0"/>
          </a:p>
          <a:p>
            <a:r>
              <a:rPr lang="en-US" baseline="0" dirty="0" smtClean="0"/>
              <a:t>Zero Income: Participants claiming zero income shall be prompted to describe in detail their living situation and how they obtain basic necessities such as food, shelter, medical care and clothing in order to properly determine eligibility. Documentation could include bank statements, child support, </a:t>
            </a:r>
            <a:r>
              <a:rPr lang="en-US" baseline="0" dirty="0" err="1" smtClean="0"/>
              <a:t>etc</a:t>
            </a:r>
            <a:r>
              <a:rPr lang="en-US" baseline="0" dirty="0" smtClean="0"/>
              <a:t> and should represent the last 30 days. If the participant claims zero income, complete a self declaration form for up to 30 days. Determine if the participant may be eligible for state assistance and provide referrals as needed. </a:t>
            </a:r>
          </a:p>
          <a:p>
            <a:endParaRPr lang="en-US" baseline="0" dirty="0" smtClean="0"/>
          </a:p>
          <a:p>
            <a:r>
              <a:rPr lang="en-US" baseline="0" dirty="0" smtClean="0"/>
              <a:t>Foster Care: Must be considered a family size of one. While foster children participate with HUSKY A it is important to capture income to complete the certification process. A verbal declaration of the foster stipend is the only to be considered. In addition, income screening should occur at every re-certification even if they have not changed foster homes. </a:t>
            </a:r>
          </a:p>
          <a:p>
            <a:endParaRPr lang="en-US" baseline="0" dirty="0" smtClean="0"/>
          </a:p>
          <a:p>
            <a:r>
              <a:rPr lang="en-US" baseline="0" dirty="0" smtClean="0"/>
              <a:t>Emancipated Minors: In most cases emancipated minors are HUSKY eligible. If they claim zero income follow the procedure for zero income. </a:t>
            </a:r>
            <a:endParaRPr lang="en-US" dirty="0"/>
          </a:p>
        </p:txBody>
      </p:sp>
      <p:sp>
        <p:nvSpPr>
          <p:cNvPr id="4" name="Slide Number Placeholder 3"/>
          <p:cNvSpPr>
            <a:spLocks noGrp="1"/>
          </p:cNvSpPr>
          <p:nvPr>
            <p:ph type="sldNum" sz="quarter" idx="10"/>
          </p:nvPr>
        </p:nvSpPr>
        <p:spPr/>
        <p:txBody>
          <a:bodyPr/>
          <a:lstStyle/>
          <a:p>
            <a:fld id="{2DD5AECD-5C0E-4605-9689-560972238F43}" type="slidenum">
              <a:rPr lang="en-US" smtClean="0"/>
              <a:t>13</a:t>
            </a:fld>
            <a:endParaRPr lang="en-US"/>
          </a:p>
        </p:txBody>
      </p:sp>
    </p:spTree>
    <p:extLst>
      <p:ext uri="{BB962C8B-B14F-4D97-AF65-F5344CB8AC3E}">
        <p14:creationId xmlns:p14="http://schemas.microsoft.com/office/powerpoint/2010/main" val="2526658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a:t>
            </a:r>
            <a:r>
              <a:rPr lang="en-US" baseline="0" dirty="0" smtClean="0"/>
              <a:t> Any financial aid in the form of grants and scholarships are includes as income. This includes loans in which the participant has constant or unlimited access (</a:t>
            </a:r>
            <a:r>
              <a:rPr lang="en-US" dirty="0" smtClean="0"/>
              <a:t>trust, savings, personal loan form family) are considered</a:t>
            </a:r>
            <a:r>
              <a:rPr lang="en-US" baseline="0" dirty="0" smtClean="0"/>
              <a:t> as income because they do not have to be paid back. Loans that must be paid back (whether private or student financial aid) should not be counted as income. </a:t>
            </a:r>
          </a:p>
          <a:p>
            <a:endParaRPr lang="en-US" baseline="0" dirty="0" smtClean="0"/>
          </a:p>
          <a:p>
            <a:r>
              <a:rPr lang="en-US" dirty="0" smtClean="0"/>
              <a:t>Participants Residing in Institutions/Homeless Facilities:</a:t>
            </a:r>
          </a:p>
          <a:p>
            <a:endParaRPr lang="en-US" dirty="0" smtClean="0"/>
          </a:p>
          <a:p>
            <a:r>
              <a:rPr lang="en-US" dirty="0" smtClean="0"/>
              <a:t>Applicants for Family Members on Strike: Consider a strike,</a:t>
            </a:r>
            <a:r>
              <a:rPr lang="en-US" baseline="0" dirty="0" smtClean="0"/>
              <a:t> lockout or furlough as a temporary decrease in income. Both annual and current income may be used to assess income of applicants or family members on strike/furlough. Since annual income may exceed eligibility guidelines, current income may be assessed to determine eligibility. It’s important to remind the participant to report any changes in income as they occur.  Additionally, consider referring the participant to other sources of aid or assistance. </a:t>
            </a:r>
          </a:p>
          <a:p>
            <a:endParaRPr lang="en-US" baseline="0" dirty="0" smtClean="0"/>
          </a:p>
          <a:p>
            <a:r>
              <a:rPr lang="en-US" dirty="0" smtClean="0"/>
              <a:t>Multiple Economic Units at One Address: Although the terms “household”, “family” and “economic unit” can be used interchangeably</a:t>
            </a:r>
            <a:r>
              <a:rPr lang="en-US" baseline="0" dirty="0" smtClean="0"/>
              <a:t> the later (economic unit) is preferred. Through appropriate questioning it is possible to determine if more than one economic unit is living under one roof. For example a pregnant woman who is sharing an apartment with her sister may be determined to be a separate economic unit if the staff can reasonably establish that she has a separate source of income and is paying her portion of the household, living and personal expenses. </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DD5AECD-5C0E-4605-9689-560972238F43}" type="slidenum">
              <a:rPr lang="en-US" smtClean="0"/>
              <a:t>14</a:t>
            </a:fld>
            <a:endParaRPr lang="en-US"/>
          </a:p>
        </p:txBody>
      </p:sp>
    </p:spTree>
    <p:extLst>
      <p:ext uri="{BB962C8B-B14F-4D97-AF65-F5344CB8AC3E}">
        <p14:creationId xmlns:p14="http://schemas.microsoft.com/office/powerpoint/2010/main" val="1961491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Income </a:t>
            </a:r>
            <a:r>
              <a:rPr lang="en-US" baseline="0" dirty="0" smtClean="0"/>
              <a:t>documentation in CT-WIC is slightly different than how you verified income eligibility in SWIS. One difference is where state assistance is captured and where adjunct eligibility occurs. In the SWIS example staff correctly documented public assistance and documented proof of income shown as HUSKY A/Medicaid. As we know adjunct eligibility once confirmed ensures the participant’s income eligibility. In this SWIS example the annual income is documented as $1. However it is important to make every attempt to gather household income. Per the Zero Income discussion if a participant claims they have no income staff must respectfully p</a:t>
            </a:r>
            <a:r>
              <a:rPr lang="en-US" dirty="0" smtClean="0"/>
              <a:t>rompt the participant to describe how they obtain basics necessities (food, shelter, medical care and clothing),</a:t>
            </a:r>
            <a:r>
              <a:rPr lang="en-US" baseline="0" dirty="0" smtClean="0"/>
              <a:t> income might include SNAP benefits, a partner’s income, bank statement, etc. </a:t>
            </a:r>
            <a:endParaRPr lang="en-US" dirty="0"/>
          </a:p>
        </p:txBody>
      </p:sp>
      <p:sp>
        <p:nvSpPr>
          <p:cNvPr id="4" name="Slide Number Placeholder 3"/>
          <p:cNvSpPr>
            <a:spLocks noGrp="1"/>
          </p:cNvSpPr>
          <p:nvPr>
            <p:ph type="sldNum" sz="quarter" idx="10"/>
          </p:nvPr>
        </p:nvSpPr>
        <p:spPr/>
        <p:txBody>
          <a:bodyPr/>
          <a:lstStyle/>
          <a:p>
            <a:fld id="{2DD5AECD-5C0E-4605-9689-560972238F43}" type="slidenum">
              <a:rPr lang="en-US" smtClean="0"/>
              <a:t>15</a:t>
            </a:fld>
            <a:endParaRPr lang="en-US"/>
          </a:p>
        </p:txBody>
      </p:sp>
    </p:spTree>
    <p:extLst>
      <p:ext uri="{BB962C8B-B14F-4D97-AF65-F5344CB8AC3E}">
        <p14:creationId xmlns:p14="http://schemas.microsoft.com/office/powerpoint/2010/main" val="3287663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let’s talk through a common situation. Mom is in to certify her infant.  She states the baby will have HUSKY A/Medicaid but has not received the card yet.  As you can see mom had no sources of adjunct eligibility documented at the time of her pregnancy certification.  You can document that mom reports pending Medicaid coverage for her baby but you will not verify it until she has provided staff with either the Medicaid card or number.  Next you would fill out the income grid.  Mom will need to sign a self declaration form to be eligible for 30 days until further documentation is provided.  In this case you can request from mom what other sources of income supports her family or economic unit and document as participant reported. </a:t>
            </a:r>
            <a:endParaRPr lang="en-US" dirty="0"/>
          </a:p>
        </p:txBody>
      </p:sp>
      <p:sp>
        <p:nvSpPr>
          <p:cNvPr id="4" name="Slide Number Placeholder 3"/>
          <p:cNvSpPr>
            <a:spLocks noGrp="1"/>
          </p:cNvSpPr>
          <p:nvPr>
            <p:ph type="sldNum" sz="quarter" idx="10"/>
          </p:nvPr>
        </p:nvSpPr>
        <p:spPr/>
        <p:txBody>
          <a:bodyPr/>
          <a:lstStyle/>
          <a:p>
            <a:fld id="{2DD5AECD-5C0E-4605-9689-560972238F43}" type="slidenum">
              <a:rPr lang="en-US" smtClean="0"/>
              <a:t>17</a:t>
            </a:fld>
            <a:endParaRPr lang="en-US"/>
          </a:p>
        </p:txBody>
      </p:sp>
    </p:spTree>
    <p:extLst>
      <p:ext uri="{BB962C8B-B14F-4D97-AF65-F5344CB8AC3E}">
        <p14:creationId xmlns:p14="http://schemas.microsoft.com/office/powerpoint/2010/main" val="1884370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you would have the participant complete the self declaration form. At this point </a:t>
            </a:r>
            <a:r>
              <a:rPr lang="en-US" baseline="0" dirty="0" smtClean="0"/>
              <a:t>you must inform mom of the infants eligibility for 30 days. This will create a short certification for 30 day eligibility.  The system auto generates a term reason and future term date. At the next appointment she would need to bring in either the HUSKY A/Medicaid card or number or documentation of other form(s) of income for the household or economic unit for the last 30 </a:t>
            </a:r>
            <a:r>
              <a:rPr lang="en-US" baseline="0" dirty="0" err="1" smtClean="0"/>
              <a:t>daysWhen</a:t>
            </a:r>
            <a:r>
              <a:rPr lang="en-US" baseline="0" dirty="0" smtClean="0"/>
              <a:t> the mom returns in 30 days staff would need to complete the verification of the HUSKY A or Medicaid number. Also in the income grid change the self declared unresolved to resolved. Next the Nutritionist would remove the termination reason and term date in the cert action screen. </a:t>
            </a:r>
            <a:endParaRPr lang="en-US" dirty="0"/>
          </a:p>
        </p:txBody>
      </p:sp>
      <p:sp>
        <p:nvSpPr>
          <p:cNvPr id="4" name="Slide Number Placeholder 3"/>
          <p:cNvSpPr>
            <a:spLocks noGrp="1"/>
          </p:cNvSpPr>
          <p:nvPr>
            <p:ph type="sldNum" sz="quarter" idx="10"/>
          </p:nvPr>
        </p:nvSpPr>
        <p:spPr/>
        <p:txBody>
          <a:bodyPr/>
          <a:lstStyle/>
          <a:p>
            <a:fld id="{2DD5AECD-5C0E-4605-9689-560972238F43}" type="slidenum">
              <a:rPr lang="en-US" smtClean="0"/>
              <a:t>19</a:t>
            </a:fld>
            <a:endParaRPr lang="en-US"/>
          </a:p>
        </p:txBody>
      </p:sp>
    </p:spTree>
    <p:extLst>
      <p:ext uri="{BB962C8B-B14F-4D97-AF65-F5344CB8AC3E}">
        <p14:creationId xmlns:p14="http://schemas.microsoft.com/office/powerpoint/2010/main" val="841140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Referral options currently in CT-WIC are:</a:t>
            </a:r>
            <a:r>
              <a:rPr lang="en-US" baseline="0" dirty="0" smtClean="0"/>
              <a:t> Referred, Declined and Enrolled. Would use Referred – if you provided the referral and they “accepted” or were ok with it. Declined is referral was offered but they said they were not interested in receiving the referral.  Enrolled is you determined that they were already enrolled or you offered the referral and they told you that they were already enrolled. One agency requested clarification on how to document referral at the follow-up – do they change from referred to enrolled? So to decrease confusion we will request a change in CT-WIC with the following options: Participates, Referred, Declined and Enrolled.  So Enrolled will be used at follow-up if it is determined that the person enrolled as a result of the referral.  In order to maintain the </a:t>
            </a:r>
            <a:r>
              <a:rPr lang="en-US" baseline="0" dirty="0" err="1" smtClean="0"/>
              <a:t>hx</a:t>
            </a:r>
            <a:r>
              <a:rPr lang="en-US" baseline="0" dirty="0" smtClean="0"/>
              <a:t> -Referral options should not be changed.</a:t>
            </a:r>
          </a:p>
          <a:p>
            <a:r>
              <a:rPr lang="en-US" baseline="0" dirty="0" smtClean="0"/>
              <a:t> </a:t>
            </a:r>
            <a:endParaRPr lang="en-US" dirty="0" smtClean="0"/>
          </a:p>
          <a:p>
            <a:r>
              <a:rPr lang="en-US" dirty="0" smtClean="0"/>
              <a:t>A</a:t>
            </a:r>
            <a:r>
              <a:rPr lang="en-US" baseline="0" dirty="0" smtClean="0"/>
              <a:t> local agency expressed that – “Referrals are NOT mandatory in CT-WIC and they should be”.  Our expectation is that referrals will be documented – if it is determined that they are not, we may have to reconsider making the Referral screen mandatory.  The disadvantage of the Referral screen being mandatory is you will have complete that screen in order to complete the certification/issue benefits.</a:t>
            </a:r>
            <a:endParaRPr lang="en-US" dirty="0"/>
          </a:p>
        </p:txBody>
      </p:sp>
      <p:sp>
        <p:nvSpPr>
          <p:cNvPr id="4" name="Slide Number Placeholder 3"/>
          <p:cNvSpPr>
            <a:spLocks noGrp="1"/>
          </p:cNvSpPr>
          <p:nvPr>
            <p:ph type="sldNum" sz="quarter" idx="10"/>
          </p:nvPr>
        </p:nvSpPr>
        <p:spPr/>
        <p:txBody>
          <a:bodyPr/>
          <a:lstStyle/>
          <a:p>
            <a:fld id="{2DD5AECD-5C0E-4605-9689-560972238F43}" type="slidenum">
              <a:rPr lang="en-US" smtClean="0"/>
              <a:t>20</a:t>
            </a:fld>
            <a:endParaRPr lang="en-US"/>
          </a:p>
        </p:txBody>
      </p:sp>
    </p:spTree>
    <p:extLst>
      <p:ext uri="{BB962C8B-B14F-4D97-AF65-F5344CB8AC3E}">
        <p14:creationId xmlns:p14="http://schemas.microsoft.com/office/powerpoint/2010/main" val="3865137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Complaints-Add screen is where staff will enter information about a complaint against</a:t>
            </a:r>
            <a:r>
              <a:rPr lang="en-US" baseline="0" dirty="0" smtClean="0"/>
              <a:t> a WIC participant.  There is the option to send a message to the Coordinator.  If this is complaint that requires State Agency intervention, an email should be sent to the designated person(s) at the State Agency; person handling investigations and/or Program Operations monitor. </a:t>
            </a:r>
            <a:endParaRPr lang="en-US" dirty="0"/>
          </a:p>
        </p:txBody>
      </p:sp>
      <p:sp>
        <p:nvSpPr>
          <p:cNvPr id="4" name="Slide Number Placeholder 3"/>
          <p:cNvSpPr>
            <a:spLocks noGrp="1"/>
          </p:cNvSpPr>
          <p:nvPr>
            <p:ph type="sldNum" sz="quarter" idx="10"/>
          </p:nvPr>
        </p:nvSpPr>
        <p:spPr/>
        <p:txBody>
          <a:bodyPr/>
          <a:lstStyle/>
          <a:p>
            <a:fld id="{2DD5AECD-5C0E-4605-9689-560972238F43}" type="slidenum">
              <a:rPr lang="en-US" smtClean="0"/>
              <a:t>22</a:t>
            </a:fld>
            <a:endParaRPr lang="en-US"/>
          </a:p>
        </p:txBody>
      </p:sp>
    </p:spTree>
    <p:extLst>
      <p:ext uri="{BB962C8B-B14F-4D97-AF65-F5344CB8AC3E}">
        <p14:creationId xmlns:p14="http://schemas.microsoft.com/office/powerpoint/2010/main" val="3085234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to the local agencies that were part of the Certification MER</a:t>
            </a:r>
            <a:r>
              <a:rPr lang="en-US" baseline="0" dirty="0" smtClean="0"/>
              <a:t> conducted in September 2015</a:t>
            </a:r>
            <a:endParaRPr lang="en-US" dirty="0" smtClean="0"/>
          </a:p>
          <a:p>
            <a:endParaRPr lang="en-US" dirty="0"/>
          </a:p>
        </p:txBody>
      </p:sp>
      <p:sp>
        <p:nvSpPr>
          <p:cNvPr id="4" name="Slide Number Placeholder 3"/>
          <p:cNvSpPr>
            <a:spLocks noGrp="1"/>
          </p:cNvSpPr>
          <p:nvPr>
            <p:ph type="sldNum" sz="quarter" idx="10"/>
          </p:nvPr>
        </p:nvSpPr>
        <p:spPr/>
        <p:txBody>
          <a:bodyPr/>
          <a:lstStyle/>
          <a:p>
            <a:fld id="{2DD5AECD-5C0E-4605-9689-560972238F43}" type="slidenum">
              <a:rPr lang="en-US" smtClean="0"/>
              <a:t>2</a:t>
            </a:fld>
            <a:endParaRPr lang="en-US"/>
          </a:p>
        </p:txBody>
      </p:sp>
    </p:spTree>
    <p:extLst>
      <p:ext uri="{BB962C8B-B14F-4D97-AF65-F5344CB8AC3E}">
        <p14:creationId xmlns:p14="http://schemas.microsoft.com/office/powerpoint/2010/main" val="13486307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Complaints – Investigation</a:t>
            </a:r>
            <a:r>
              <a:rPr lang="en-US" baseline="0" dirty="0" smtClean="0"/>
              <a:t> screen allows the user to manage complaint information.  Once the complaint information has been added, the information can be displayed on Complaints – Investigations.  The user can add Investigation Notes, the alleged violation type and investigation status to this screen.  </a:t>
            </a:r>
            <a:endParaRPr lang="en-US" dirty="0"/>
          </a:p>
        </p:txBody>
      </p:sp>
      <p:sp>
        <p:nvSpPr>
          <p:cNvPr id="4" name="Slide Number Placeholder 3"/>
          <p:cNvSpPr>
            <a:spLocks noGrp="1"/>
          </p:cNvSpPr>
          <p:nvPr>
            <p:ph type="sldNum" sz="quarter" idx="10"/>
          </p:nvPr>
        </p:nvSpPr>
        <p:spPr/>
        <p:txBody>
          <a:bodyPr/>
          <a:lstStyle/>
          <a:p>
            <a:fld id="{2DD5AECD-5C0E-4605-9689-560972238F43}" type="slidenum">
              <a:rPr lang="en-US" smtClean="0"/>
              <a:t>23</a:t>
            </a:fld>
            <a:endParaRPr lang="en-US"/>
          </a:p>
        </p:txBody>
      </p:sp>
    </p:spTree>
    <p:extLst>
      <p:ext uri="{BB962C8B-B14F-4D97-AF65-F5344CB8AC3E}">
        <p14:creationId xmlns:p14="http://schemas.microsoft.com/office/powerpoint/2010/main" val="3241992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5AECD-5C0E-4605-9689-560972238F43}" type="slidenum">
              <a:rPr lang="en-US" smtClean="0"/>
              <a:t>3</a:t>
            </a:fld>
            <a:endParaRPr lang="en-US"/>
          </a:p>
        </p:txBody>
      </p:sp>
    </p:spTree>
    <p:extLst>
      <p:ext uri="{BB962C8B-B14F-4D97-AF65-F5344CB8AC3E}">
        <p14:creationId xmlns:p14="http://schemas.microsoft.com/office/powerpoint/2010/main" val="4008339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5313" y="387350"/>
            <a:ext cx="1857375" cy="1393825"/>
          </a:xfrm>
        </p:spPr>
      </p:sp>
      <p:sp>
        <p:nvSpPr>
          <p:cNvPr id="3" name="Notes Placeholder 2"/>
          <p:cNvSpPr>
            <a:spLocks noGrp="1"/>
          </p:cNvSpPr>
          <p:nvPr>
            <p:ph type="body" idx="1"/>
          </p:nvPr>
        </p:nvSpPr>
        <p:spPr>
          <a:xfrm>
            <a:off x="76200" y="1859280"/>
            <a:ext cx="6629400" cy="7282180"/>
          </a:xfrm>
        </p:spPr>
        <p:txBody>
          <a:bodyPr/>
          <a:lstStyle/>
          <a:p>
            <a:r>
              <a:rPr lang="en-US" sz="1000" b="1" kern="1200" dirty="0" smtClean="0">
                <a:solidFill>
                  <a:schemeClr val="tx1"/>
                </a:solidFill>
                <a:effectLst/>
              </a:rPr>
              <a:t>POLICY </a:t>
            </a:r>
            <a:endParaRPr lang="en-US" sz="1000" kern="1200" dirty="0" smtClean="0">
              <a:solidFill>
                <a:schemeClr val="tx1"/>
              </a:solidFill>
              <a:effectLst/>
            </a:endParaRPr>
          </a:p>
          <a:p>
            <a:r>
              <a:rPr lang="en-US" sz="1000" kern="1200" dirty="0" smtClean="0">
                <a:solidFill>
                  <a:schemeClr val="tx1"/>
                </a:solidFill>
                <a:effectLst/>
              </a:rPr>
              <a:t>Staff fraud or abuse is an intentional or deliberate action that involves program regulations, policies, or procedures.  Employees participating in the Connecticut WIC Program shall have the same rights, responsibilities and obligations as any other WIC participant.</a:t>
            </a:r>
          </a:p>
          <a:p>
            <a:pPr lvl="0"/>
            <a:endParaRPr lang="en-US" sz="1000" kern="1200" dirty="0" smtClean="0">
              <a:solidFill>
                <a:schemeClr val="tx1"/>
              </a:solidFill>
              <a:effectLst/>
            </a:endParaRPr>
          </a:p>
          <a:p>
            <a:pPr lvl="0"/>
            <a:r>
              <a:rPr lang="en-US" sz="1000" kern="1200" dirty="0" smtClean="0">
                <a:solidFill>
                  <a:schemeClr val="tx1"/>
                </a:solidFill>
                <a:effectLst/>
              </a:rPr>
              <a:t>Employees shall not certify themselves, family members or close friends in the Connecticut WIC Program.</a:t>
            </a:r>
          </a:p>
          <a:p>
            <a:pPr lvl="0"/>
            <a:endParaRPr lang="en-US" sz="1000" kern="1200" dirty="0" smtClean="0">
              <a:solidFill>
                <a:schemeClr val="tx1"/>
              </a:solidFill>
              <a:effectLst/>
            </a:endParaRPr>
          </a:p>
          <a:p>
            <a:pPr lvl="0"/>
            <a:r>
              <a:rPr lang="en-US" sz="1000" kern="1200" dirty="0" smtClean="0">
                <a:solidFill>
                  <a:schemeClr val="tx1"/>
                </a:solidFill>
                <a:effectLst/>
              </a:rPr>
              <a:t>As participants in the Program, employees shall not make case file documentation notes or issue benefits (food instruments/ cash-value vouchers or </a:t>
            </a:r>
            <a:r>
              <a:rPr lang="en-US" sz="1000" kern="1200" dirty="0" err="1" smtClean="0">
                <a:solidFill>
                  <a:schemeClr val="tx1"/>
                </a:solidFill>
                <a:effectLst/>
              </a:rPr>
              <a:t>eWIC</a:t>
            </a:r>
            <a:r>
              <a:rPr lang="en-US" sz="1000" kern="1200" dirty="0" smtClean="0">
                <a:solidFill>
                  <a:schemeClr val="tx1"/>
                </a:solidFill>
                <a:effectLst/>
              </a:rPr>
              <a:t> cards) to themselves, family members or close friends.</a:t>
            </a:r>
          </a:p>
          <a:p>
            <a:pPr lvl="0"/>
            <a:endParaRPr lang="en-US" sz="1000" kern="1200" dirty="0" smtClean="0">
              <a:solidFill>
                <a:schemeClr val="tx1"/>
              </a:solidFill>
              <a:effectLst/>
            </a:endParaRPr>
          </a:p>
          <a:p>
            <a:pPr lvl="0"/>
            <a:r>
              <a:rPr lang="en-US" sz="1000" kern="1200" dirty="0" smtClean="0">
                <a:solidFill>
                  <a:schemeClr val="tx1"/>
                </a:solidFill>
                <a:effectLst/>
              </a:rPr>
              <a:t>Local Agencies must have routine clinic staffing patterns that ensure that two (2) staff people are involved in certification of each applicant and participant.  Separation of duties during certification must be demonstrated. No individual employee shall determine eligibility for all certification criteria and issue program benefits (food instruments, cash-value vouchers, </a:t>
            </a:r>
            <a:r>
              <a:rPr lang="en-US" sz="1000" kern="1200" dirty="0" err="1" smtClean="0">
                <a:solidFill>
                  <a:schemeClr val="tx1"/>
                </a:solidFill>
                <a:effectLst/>
              </a:rPr>
              <a:t>eWIC</a:t>
            </a:r>
            <a:r>
              <a:rPr lang="en-US" sz="1000" kern="1200" dirty="0" smtClean="0">
                <a:solidFill>
                  <a:schemeClr val="tx1"/>
                </a:solidFill>
                <a:effectLst/>
              </a:rPr>
              <a:t> cards or supplemental food) for the same participant.  </a:t>
            </a:r>
            <a:endParaRPr lang="en-US" sz="1000" dirty="0" smtClean="0">
              <a:effectLst/>
            </a:endParaRPr>
          </a:p>
          <a:p>
            <a:r>
              <a:rPr lang="en-US" sz="1000" kern="1200" dirty="0" smtClean="0">
                <a:solidFill>
                  <a:schemeClr val="tx1"/>
                </a:solidFill>
                <a:effectLst/>
              </a:rPr>
              <a:t> </a:t>
            </a:r>
            <a:endParaRPr lang="en-US" sz="1000" dirty="0" smtClean="0">
              <a:effectLst/>
            </a:endParaRPr>
          </a:p>
          <a:p>
            <a:pPr lvl="0"/>
            <a:r>
              <a:rPr lang="en-US" sz="1000" kern="1200" dirty="0" smtClean="0">
                <a:solidFill>
                  <a:schemeClr val="tx1"/>
                </a:solidFill>
                <a:effectLst/>
              </a:rPr>
              <a:t>When a potential conflict of interest exists, local agency staff must disclose this information to the Local Agency Coordinator. </a:t>
            </a:r>
          </a:p>
          <a:p>
            <a:endParaRPr lang="en-US" sz="1000" b="1" u="sng" kern="1200" dirty="0" smtClean="0">
              <a:solidFill>
                <a:schemeClr val="tx1"/>
              </a:solidFill>
              <a:effectLst/>
            </a:endParaRPr>
          </a:p>
          <a:p>
            <a:r>
              <a:rPr lang="en-US" sz="1000" b="1" u="sng" kern="1200" dirty="0" smtClean="0">
                <a:solidFill>
                  <a:schemeClr val="tx1"/>
                </a:solidFill>
                <a:effectLst/>
              </a:rPr>
              <a:t>Procedure</a:t>
            </a:r>
            <a:endParaRPr lang="en-US" sz="1000" kern="1200" dirty="0" smtClean="0">
              <a:solidFill>
                <a:schemeClr val="tx1"/>
              </a:solidFill>
              <a:effectLst/>
            </a:endParaRPr>
          </a:p>
          <a:p>
            <a:pPr lvl="0"/>
            <a:r>
              <a:rPr lang="en-US" sz="1000" kern="1200" dirty="0" smtClean="0">
                <a:solidFill>
                  <a:schemeClr val="tx1"/>
                </a:solidFill>
                <a:effectLst/>
              </a:rPr>
              <a:t>When WIC staff are program participants or have relatives/close friends enrolled in the program, local agency management staff shall conduct regular file audits to ensure WIC staff members are not actively documenting in the records or involved in any way with benefit issuance.</a:t>
            </a:r>
          </a:p>
          <a:p>
            <a:pPr lvl="0"/>
            <a:endParaRPr lang="en-US" sz="1000" kern="1200" dirty="0" smtClean="0">
              <a:solidFill>
                <a:schemeClr val="tx1"/>
              </a:solidFill>
              <a:effectLst/>
            </a:endParaRPr>
          </a:p>
          <a:p>
            <a:pPr lvl="0"/>
            <a:r>
              <a:rPr lang="en-US" sz="1000" kern="1200" dirty="0" smtClean="0">
                <a:solidFill>
                  <a:schemeClr val="tx1"/>
                </a:solidFill>
                <a:effectLst/>
              </a:rPr>
              <a:t>Any deliberate effort to defraud or abuse the Program (whether or not the employee is a WIC participant) including, but not limited to the following, shall be considered an act of employee misconduct:</a:t>
            </a:r>
          </a:p>
          <a:p>
            <a:pPr marL="628650" lvl="1" indent="-171450">
              <a:buFont typeface="Arial" panose="020B0604020202020204" pitchFamily="34" charset="0"/>
              <a:buChar char="•"/>
            </a:pPr>
            <a:r>
              <a:rPr lang="en-US" sz="1000" kern="1200" dirty="0" smtClean="0">
                <a:solidFill>
                  <a:schemeClr val="tx1"/>
                </a:solidFill>
                <a:effectLst/>
              </a:rPr>
              <a:t>Illegally taking WIC benefits or </a:t>
            </a:r>
            <a:r>
              <a:rPr lang="en-US" sz="1000" kern="1200" dirty="0" err="1" smtClean="0">
                <a:solidFill>
                  <a:schemeClr val="tx1"/>
                </a:solidFill>
                <a:effectLst/>
              </a:rPr>
              <a:t>eWIC</a:t>
            </a:r>
            <a:r>
              <a:rPr lang="en-US" sz="1000" kern="1200" dirty="0" smtClean="0">
                <a:solidFill>
                  <a:schemeClr val="tx1"/>
                </a:solidFill>
                <a:effectLst/>
              </a:rPr>
              <a:t> cards</a:t>
            </a:r>
          </a:p>
          <a:p>
            <a:pPr marL="628650" lvl="1" indent="-171450">
              <a:buFont typeface="Arial" panose="020B0604020202020204" pitchFamily="34" charset="0"/>
              <a:buChar char="•"/>
            </a:pPr>
            <a:r>
              <a:rPr lang="en-US" sz="1000" kern="1200" dirty="0" smtClean="0">
                <a:solidFill>
                  <a:schemeClr val="tx1"/>
                </a:solidFill>
                <a:effectLst/>
              </a:rPr>
              <a:t>Trafficking of </a:t>
            </a:r>
            <a:r>
              <a:rPr lang="en-US" sz="1000" kern="1200" dirty="0" err="1" smtClean="0">
                <a:solidFill>
                  <a:schemeClr val="tx1"/>
                </a:solidFill>
                <a:effectLst/>
              </a:rPr>
              <a:t>eWIC</a:t>
            </a:r>
            <a:r>
              <a:rPr lang="en-US" sz="1000" kern="1200" dirty="0" smtClean="0">
                <a:solidFill>
                  <a:schemeClr val="tx1"/>
                </a:solidFill>
                <a:effectLst/>
              </a:rPr>
              <a:t> cards or benefits</a:t>
            </a:r>
          </a:p>
          <a:p>
            <a:pPr marL="628650" lvl="1" indent="-171450">
              <a:buFont typeface="Arial" panose="020B0604020202020204" pitchFamily="34" charset="0"/>
              <a:buChar char="•"/>
            </a:pPr>
            <a:r>
              <a:rPr lang="en-US" sz="1000" kern="1200" dirty="0" smtClean="0">
                <a:solidFill>
                  <a:schemeClr val="tx1"/>
                </a:solidFill>
                <a:effectLst/>
              </a:rPr>
              <a:t>Certifying fictitious participants</a:t>
            </a:r>
          </a:p>
          <a:p>
            <a:pPr marL="628650" lvl="1" indent="-171450">
              <a:buFont typeface="Arial" panose="020B0604020202020204" pitchFamily="34" charset="0"/>
              <a:buChar char="•"/>
            </a:pPr>
            <a:r>
              <a:rPr lang="en-US" sz="1000" kern="1200" dirty="0" smtClean="0">
                <a:solidFill>
                  <a:schemeClr val="tx1"/>
                </a:solidFill>
                <a:effectLst/>
              </a:rPr>
              <a:t>Giving false/misleading information in order to become certified for WIC benefits</a:t>
            </a:r>
          </a:p>
          <a:p>
            <a:pPr marL="628650" lvl="1" indent="-171450">
              <a:buFont typeface="Arial" panose="020B0604020202020204" pitchFamily="34" charset="0"/>
              <a:buChar char="•"/>
            </a:pPr>
            <a:r>
              <a:rPr lang="en-US" sz="1000" kern="1200" dirty="0" smtClean="0">
                <a:solidFill>
                  <a:schemeClr val="tx1"/>
                </a:solidFill>
                <a:effectLst/>
              </a:rPr>
              <a:t>Theft of formula or other food</a:t>
            </a:r>
          </a:p>
          <a:p>
            <a:pPr lvl="0"/>
            <a:endParaRPr lang="en-US" sz="1000" kern="1200" dirty="0" smtClean="0">
              <a:solidFill>
                <a:schemeClr val="tx1"/>
              </a:solidFill>
              <a:effectLst/>
            </a:endParaRPr>
          </a:p>
          <a:p>
            <a:pPr lvl="0"/>
            <a:r>
              <a:rPr lang="en-US" sz="1000" kern="1200" dirty="0" smtClean="0">
                <a:solidFill>
                  <a:schemeClr val="tx1"/>
                </a:solidFill>
                <a:effectLst/>
              </a:rPr>
              <a:t>Suspected intentional fraud or abuse shall be investigated by the Local Agency (Human Resource Department or Internal Auditor) with assistance from the State Agency, and may require investigation through the Connecticut Office of the Attorney General and/or the local police department.</a:t>
            </a:r>
          </a:p>
          <a:p>
            <a:pPr lvl="0"/>
            <a:endParaRPr lang="en-US" sz="1000" kern="1200" dirty="0" smtClean="0">
              <a:solidFill>
                <a:schemeClr val="tx1"/>
              </a:solidFill>
              <a:effectLst/>
            </a:endParaRPr>
          </a:p>
          <a:p>
            <a:pPr lvl="0"/>
            <a:r>
              <a:rPr lang="en-US" sz="1000" kern="1200" dirty="0" smtClean="0">
                <a:solidFill>
                  <a:schemeClr val="tx1"/>
                </a:solidFill>
                <a:effectLst/>
              </a:rPr>
              <a:t>Action to be taken as a result of an investigation of fraud or abuse (whether or not the employee is a WIC participant), beyond sanctions applicable to WIC participants (see Policy 104-04</a:t>
            </a:r>
            <a:r>
              <a:rPr lang="en-US" sz="1000" i="1" kern="1200" dirty="0" smtClean="0">
                <a:solidFill>
                  <a:schemeClr val="tx1"/>
                </a:solidFill>
                <a:effectLst/>
              </a:rPr>
              <a:t>, WIC Participant Abuse of the WIC Program)</a:t>
            </a:r>
            <a:r>
              <a:rPr lang="en-US" sz="1000" kern="1200" dirty="0" smtClean="0">
                <a:solidFill>
                  <a:schemeClr val="tx1"/>
                </a:solidFill>
                <a:effectLst/>
              </a:rPr>
              <a:t>, shall depend on Local Agency personnel policy and procedures concerning employee misconduct.</a:t>
            </a:r>
          </a:p>
          <a:p>
            <a:pPr lvl="0"/>
            <a:endParaRPr lang="en-US" sz="1000" kern="1200" dirty="0" smtClean="0">
              <a:solidFill>
                <a:schemeClr val="tx1"/>
              </a:solidFill>
              <a:effectLst/>
            </a:endParaRPr>
          </a:p>
          <a:p>
            <a:pPr lvl="0"/>
            <a:r>
              <a:rPr lang="en-US" sz="1000" kern="1200" dirty="0" smtClean="0">
                <a:solidFill>
                  <a:schemeClr val="tx1"/>
                </a:solidFill>
                <a:effectLst/>
              </a:rPr>
              <a:t>The State Agency shall require that the Local Agency promptly remove any Local Agency employee suspected to be abusing the Connecticut WIC Program from WIC benefit issuing or processing responsibilities until the Local Agency investigation is completed.  </a:t>
            </a:r>
          </a:p>
          <a:p>
            <a:endParaRPr lang="en-US" sz="1000" kern="1200" dirty="0" smtClean="0">
              <a:solidFill>
                <a:schemeClr val="tx1"/>
              </a:solidFill>
              <a:effectLst/>
            </a:endParaRPr>
          </a:p>
          <a:p>
            <a:r>
              <a:rPr lang="en-US" sz="1000" kern="1200" dirty="0" smtClean="0">
                <a:solidFill>
                  <a:schemeClr val="tx1"/>
                </a:solidFill>
                <a:effectLst/>
              </a:rPr>
              <a:t>All reports of abuse by staff should be investigated promptly; following the procedures stated above, and the Employee Fraud and Abuse Incident Report must be completed and forwarded to the State Program Operations Monitor.</a:t>
            </a:r>
            <a:endParaRPr lang="en-US" sz="1000" b="1" dirty="0"/>
          </a:p>
        </p:txBody>
      </p:sp>
      <p:sp>
        <p:nvSpPr>
          <p:cNvPr id="4" name="Slide Number Placeholder 3"/>
          <p:cNvSpPr>
            <a:spLocks noGrp="1"/>
          </p:cNvSpPr>
          <p:nvPr>
            <p:ph type="sldNum" sz="quarter" idx="10"/>
          </p:nvPr>
        </p:nvSpPr>
        <p:spPr/>
        <p:txBody>
          <a:bodyPr/>
          <a:lstStyle/>
          <a:p>
            <a:fld id="{2DD5AECD-5C0E-4605-9689-560972238F43}" type="slidenum">
              <a:rPr lang="en-US" smtClean="0"/>
              <a:t>4</a:t>
            </a:fld>
            <a:endParaRPr lang="en-US"/>
          </a:p>
        </p:txBody>
      </p:sp>
    </p:spTree>
    <p:extLst>
      <p:ext uri="{BB962C8B-B14F-4D97-AF65-F5344CB8AC3E}">
        <p14:creationId xmlns:p14="http://schemas.microsoft.com/office/powerpoint/2010/main" val="3912740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 CFR 246.7 (</a:t>
            </a:r>
            <a:r>
              <a:rPr lang="en-US" dirty="0" err="1" smtClean="0"/>
              <a:t>i</a:t>
            </a:r>
            <a:r>
              <a:rPr lang="en-US" dirty="0" smtClean="0"/>
              <a:t>) (</a:t>
            </a:r>
            <a:r>
              <a:rPr lang="en-US" dirty="0" smtClean="0"/>
              <a:t>10)…Policy </a:t>
            </a:r>
            <a:r>
              <a:rPr lang="en-US" dirty="0" smtClean="0"/>
              <a:t>200-31</a:t>
            </a:r>
            <a:endParaRPr lang="en-US" dirty="0"/>
          </a:p>
        </p:txBody>
      </p:sp>
      <p:sp>
        <p:nvSpPr>
          <p:cNvPr id="4" name="Slide Number Placeholder 3"/>
          <p:cNvSpPr>
            <a:spLocks noGrp="1"/>
          </p:cNvSpPr>
          <p:nvPr>
            <p:ph type="sldNum" sz="quarter" idx="10"/>
          </p:nvPr>
        </p:nvSpPr>
        <p:spPr/>
        <p:txBody>
          <a:bodyPr/>
          <a:lstStyle/>
          <a:p>
            <a:fld id="{2DD5AECD-5C0E-4605-9689-560972238F43}" type="slidenum">
              <a:rPr lang="en-US" smtClean="0"/>
              <a:t>5</a:t>
            </a:fld>
            <a:endParaRPr lang="en-US"/>
          </a:p>
        </p:txBody>
      </p:sp>
    </p:spTree>
    <p:extLst>
      <p:ext uri="{BB962C8B-B14F-4D97-AF65-F5344CB8AC3E}">
        <p14:creationId xmlns:p14="http://schemas.microsoft.com/office/powerpoint/2010/main" val="1950992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Local</a:t>
            </a:r>
            <a:r>
              <a:rPr lang="en-US" baseline="0" dirty="0" smtClean="0"/>
              <a:t> agencies can choose to have any staff provide review this information with participants, but it MUST be done to be able to issue benefits. </a:t>
            </a:r>
          </a:p>
          <a:p>
            <a:endParaRPr lang="en-US" dirty="0"/>
          </a:p>
        </p:txBody>
      </p:sp>
      <p:sp>
        <p:nvSpPr>
          <p:cNvPr id="4" name="Slide Number Placeholder 3"/>
          <p:cNvSpPr>
            <a:spLocks noGrp="1"/>
          </p:cNvSpPr>
          <p:nvPr>
            <p:ph type="sldNum" sz="quarter" idx="10"/>
          </p:nvPr>
        </p:nvSpPr>
        <p:spPr/>
        <p:txBody>
          <a:bodyPr/>
          <a:lstStyle/>
          <a:p>
            <a:fld id="{2DD5AECD-5C0E-4605-9689-560972238F43}" type="slidenum">
              <a:rPr lang="en-US" smtClean="0"/>
              <a:t>6</a:t>
            </a:fld>
            <a:endParaRPr lang="en-US"/>
          </a:p>
        </p:txBody>
      </p:sp>
    </p:spTree>
    <p:extLst>
      <p:ext uri="{BB962C8B-B14F-4D97-AF65-F5344CB8AC3E}">
        <p14:creationId xmlns:p14="http://schemas.microsoft.com/office/powerpoint/2010/main" val="1438381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D5AECD-5C0E-4605-9689-560972238F43}" type="slidenum">
              <a:rPr lang="en-US" smtClean="0"/>
              <a:t>7</a:t>
            </a:fld>
            <a:endParaRPr lang="en-US"/>
          </a:p>
        </p:txBody>
      </p:sp>
    </p:spTree>
    <p:extLst>
      <p:ext uri="{BB962C8B-B14F-4D97-AF65-F5344CB8AC3E}">
        <p14:creationId xmlns:p14="http://schemas.microsoft.com/office/powerpoint/2010/main" val="1720725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CT-WIC the certification cannot</a:t>
            </a:r>
            <a:r>
              <a:rPr lang="en-US" baseline="0" dirty="0" smtClean="0"/>
              <a:t> be completed without checking physical presence. </a:t>
            </a:r>
            <a:endParaRPr lang="en-US" dirty="0"/>
          </a:p>
        </p:txBody>
      </p:sp>
      <p:sp>
        <p:nvSpPr>
          <p:cNvPr id="4" name="Slide Number Placeholder 3"/>
          <p:cNvSpPr>
            <a:spLocks noGrp="1"/>
          </p:cNvSpPr>
          <p:nvPr>
            <p:ph type="sldNum" sz="quarter" idx="10"/>
          </p:nvPr>
        </p:nvSpPr>
        <p:spPr/>
        <p:txBody>
          <a:bodyPr/>
          <a:lstStyle/>
          <a:p>
            <a:fld id="{2DD5AECD-5C0E-4605-9689-560972238F43}" type="slidenum">
              <a:rPr lang="en-US" smtClean="0"/>
              <a:t>8</a:t>
            </a:fld>
            <a:endParaRPr lang="en-US"/>
          </a:p>
        </p:txBody>
      </p:sp>
    </p:spTree>
    <p:extLst>
      <p:ext uri="{BB962C8B-B14F-4D97-AF65-F5344CB8AC3E}">
        <p14:creationId xmlns:p14="http://schemas.microsoft.com/office/powerpoint/2010/main" val="2777365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 CFR 246.7 (o)</a:t>
            </a:r>
          </a:p>
          <a:p>
            <a:r>
              <a:rPr lang="en-US" dirty="0" smtClean="0"/>
              <a:t>We</a:t>
            </a:r>
            <a:r>
              <a:rPr lang="en-US" baseline="0" dirty="0" smtClean="0"/>
              <a:t> currently have the same 4 exemptions for physical presence loaded in the CT-WIC drop down menu.  An exemption cannot be used in consecutive certification periods. </a:t>
            </a:r>
          </a:p>
          <a:p>
            <a:endParaRPr lang="en-US" dirty="0" smtClean="0"/>
          </a:p>
          <a:p>
            <a:r>
              <a:rPr lang="en-US" dirty="0" smtClean="0"/>
              <a:t>Note that “Other” is only allowed</a:t>
            </a:r>
            <a:r>
              <a:rPr lang="en-US" baseline="0" dirty="0" smtClean="0"/>
              <a:t> when an infant or child is not present for certification and ONLY up to maximum of 30 days.  </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2DD5AECD-5C0E-4605-9689-560972238F43}" type="slidenum">
              <a:rPr lang="en-US" smtClean="0"/>
              <a:t>9</a:t>
            </a:fld>
            <a:endParaRPr lang="en-US"/>
          </a:p>
        </p:txBody>
      </p:sp>
    </p:spTree>
    <p:extLst>
      <p:ext uri="{BB962C8B-B14F-4D97-AF65-F5344CB8AC3E}">
        <p14:creationId xmlns:p14="http://schemas.microsoft.com/office/powerpoint/2010/main" val="39916610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3449148-505E-4EEB-BE89-6BBAAEBB9E98}" type="datetimeFigureOut">
              <a:rPr lang="en-US" smtClean="0"/>
              <a:t>6/24/2016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7637B9B-BEBE-4679-9663-667DB3E7AF9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3449148-505E-4EEB-BE89-6BBAAEBB9E98}" type="datetimeFigureOut">
              <a:rPr lang="en-US" smtClean="0"/>
              <a:t>6/24/2016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7637B9B-BEBE-4679-9663-667DB3E7AF9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3449148-505E-4EEB-BE89-6BBAAEBB9E98}" type="datetimeFigureOut">
              <a:rPr lang="en-US" smtClean="0"/>
              <a:t>6/24/2016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7637B9B-BEBE-4679-9663-667DB3E7AF9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3449148-505E-4EEB-BE89-6BBAAEBB9E98}" type="datetimeFigureOut">
              <a:rPr lang="en-US" smtClean="0"/>
              <a:t>6/24/2016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7637B9B-BEBE-4679-9663-667DB3E7AF9D}"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3449148-505E-4EEB-BE89-6BBAAEBB9E98}" type="datetimeFigureOut">
              <a:rPr lang="en-US" smtClean="0"/>
              <a:t>6/24/2016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7637B9B-BEBE-4679-9663-667DB3E7AF9D}"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3449148-505E-4EEB-BE89-6BBAAEBB9E98}" type="datetimeFigureOut">
              <a:rPr lang="en-US" smtClean="0"/>
              <a:t>6/24/2016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7637B9B-BEBE-4679-9663-667DB3E7AF9D}"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3449148-505E-4EEB-BE89-6BBAAEBB9E98}" type="datetimeFigureOut">
              <a:rPr lang="en-US" smtClean="0"/>
              <a:t>6/24/2016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7637B9B-BEBE-4679-9663-667DB3E7AF9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3449148-505E-4EEB-BE89-6BBAAEBB9E98}" type="datetimeFigureOut">
              <a:rPr lang="en-US" smtClean="0"/>
              <a:t>6/24/2016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7637B9B-BEBE-4679-9663-667DB3E7AF9D}"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3449148-505E-4EEB-BE89-6BBAAEBB9E98}" type="datetimeFigureOut">
              <a:rPr lang="en-US" smtClean="0"/>
              <a:t>6/24/2016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7637B9B-BEBE-4679-9663-667DB3E7AF9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3449148-505E-4EEB-BE89-6BBAAEBB9E98}" type="datetimeFigureOut">
              <a:rPr lang="en-US" smtClean="0"/>
              <a:t>6/24/2016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7637B9B-BEBE-4679-9663-667DB3E7AF9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3449148-505E-4EEB-BE89-6BBAAEBB9E98}" type="datetimeFigureOut">
              <a:rPr lang="en-US" smtClean="0"/>
              <a:t>6/24/2016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7637B9B-BEBE-4679-9663-667DB3E7AF9D}"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3449148-505E-4EEB-BE89-6BBAAEBB9E98}" type="datetimeFigureOut">
              <a:rPr lang="en-US" smtClean="0"/>
              <a:t>6/24/2016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7637B9B-BEBE-4679-9663-667DB3E7AF9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1"/>
            <a:ext cx="7772400" cy="1924050"/>
          </a:xfrm>
        </p:spPr>
        <p:txBody>
          <a:bodyPr>
            <a:normAutofit fontScale="90000"/>
          </a:bodyPr>
          <a:lstStyle/>
          <a:p>
            <a:pPr algn="ctr"/>
            <a:r>
              <a:rPr lang="en-US" dirty="0" smtClean="0"/>
              <a:t>Connecticut’s FNS-NERO</a:t>
            </a:r>
            <a:br>
              <a:rPr lang="en-US" dirty="0" smtClean="0"/>
            </a:br>
            <a:r>
              <a:rPr lang="en-US" dirty="0" smtClean="0"/>
              <a:t>Management Evaluation Certification/Eligibility</a:t>
            </a:r>
            <a:endParaRPr lang="en-US" dirty="0"/>
          </a:p>
        </p:txBody>
      </p:sp>
      <p:sp>
        <p:nvSpPr>
          <p:cNvPr id="3" name="Subtitle 2"/>
          <p:cNvSpPr>
            <a:spLocks noGrp="1"/>
          </p:cNvSpPr>
          <p:nvPr>
            <p:ph type="subTitle" idx="1"/>
          </p:nvPr>
        </p:nvSpPr>
        <p:spPr/>
        <p:txBody>
          <a:bodyPr>
            <a:normAutofit fontScale="92500" lnSpcReduction="20000"/>
          </a:bodyPr>
          <a:lstStyle/>
          <a:p>
            <a:pPr algn="ctr"/>
            <a:r>
              <a:rPr lang="en-US" dirty="0" smtClean="0"/>
              <a:t>Training for</a:t>
            </a:r>
          </a:p>
          <a:p>
            <a:pPr algn="ctr"/>
            <a:r>
              <a:rPr lang="en-US" dirty="0" smtClean="0"/>
              <a:t>Local Agency Staff </a:t>
            </a:r>
          </a:p>
          <a:p>
            <a:pPr algn="ctr"/>
            <a:r>
              <a:rPr lang="en-US" dirty="0" smtClean="0"/>
              <a:t>June 17, 2016</a:t>
            </a:r>
            <a:endParaRPr lang="en-US" dirty="0"/>
          </a:p>
        </p:txBody>
      </p:sp>
    </p:spTree>
    <p:extLst>
      <p:ext uri="{BB962C8B-B14F-4D97-AF65-F5344CB8AC3E}">
        <p14:creationId xmlns:p14="http://schemas.microsoft.com/office/powerpoint/2010/main" val="1881159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 Participation</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C:\Users\Moore-MiddletonA\Documents\CT-WIC screen shots\dual participation mess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9" y="1295400"/>
            <a:ext cx="7696201"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202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Dual Participation</a:t>
            </a:r>
            <a:endParaRPr lang="en-US" dirty="0"/>
          </a:p>
        </p:txBody>
      </p:sp>
      <p:pic>
        <p:nvPicPr>
          <p:cNvPr id="2050" name="Picture 2" descr="C:\Users\Moore-MiddletonA\Documents\CT-WIC screen shots\dual participation resolution scre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19200"/>
            <a:ext cx="85344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757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Coordinator or designee must resolve all potential dual participation during the BOD process.</a:t>
            </a:r>
          </a:p>
          <a:p>
            <a:r>
              <a:rPr lang="en-US" dirty="0" smtClean="0"/>
              <a:t>An indicator/question has been added to the Program Operations evaluation tool to verify the local agency process for resolution of duals.</a:t>
            </a:r>
          </a:p>
          <a:p>
            <a:r>
              <a:rPr lang="en-US" dirty="0" smtClean="0"/>
              <a:t>WIC policy 103-01 revised for CT-WIC</a:t>
            </a:r>
            <a:endParaRPr lang="en-US" dirty="0"/>
          </a:p>
        </p:txBody>
      </p:sp>
      <p:sp>
        <p:nvSpPr>
          <p:cNvPr id="2" name="Title 1"/>
          <p:cNvSpPr>
            <a:spLocks noGrp="1"/>
          </p:cNvSpPr>
          <p:nvPr>
            <p:ph type="title"/>
          </p:nvPr>
        </p:nvSpPr>
        <p:spPr/>
        <p:txBody>
          <a:bodyPr/>
          <a:lstStyle/>
          <a:p>
            <a:r>
              <a:rPr lang="en-US" dirty="0" smtClean="0"/>
              <a:t>Dual Participation</a:t>
            </a:r>
            <a:endParaRPr lang="en-US" dirty="0"/>
          </a:p>
        </p:txBody>
      </p:sp>
    </p:spTree>
    <p:extLst>
      <p:ext uri="{BB962C8B-B14F-4D97-AF65-F5344CB8AC3E}">
        <p14:creationId xmlns:p14="http://schemas.microsoft.com/office/powerpoint/2010/main" val="282337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287963"/>
          </a:xfrm>
        </p:spPr>
        <p:txBody>
          <a:bodyPr>
            <a:normAutofit/>
          </a:bodyPr>
          <a:lstStyle/>
          <a:p>
            <a:r>
              <a:rPr lang="en-US" dirty="0" smtClean="0"/>
              <a:t>Special Situations</a:t>
            </a:r>
          </a:p>
          <a:p>
            <a:pPr lvl="1"/>
            <a:r>
              <a:rPr lang="en-US" sz="2100" b="1" dirty="0" smtClean="0"/>
              <a:t>Migrant Farmworkers</a:t>
            </a:r>
          </a:p>
          <a:p>
            <a:pPr lvl="2"/>
            <a:r>
              <a:rPr lang="en-US" dirty="0" smtClean="0"/>
              <a:t>Income eligibility expires 12 months from the date of the last income determination.</a:t>
            </a:r>
          </a:p>
          <a:p>
            <a:pPr marL="630936" lvl="2" indent="0">
              <a:buNone/>
            </a:pPr>
            <a:endParaRPr lang="en-US" sz="500" dirty="0" smtClean="0"/>
          </a:p>
          <a:p>
            <a:pPr lvl="1"/>
            <a:r>
              <a:rPr lang="en-US" sz="2100" b="1" dirty="0" smtClean="0"/>
              <a:t>Zero Income</a:t>
            </a:r>
          </a:p>
          <a:p>
            <a:pPr lvl="2"/>
            <a:r>
              <a:rPr lang="en-US" dirty="0" smtClean="0"/>
              <a:t>Prompt participant to describe how they obtain basics necessities (food, shelter, medical care and clothing). </a:t>
            </a:r>
          </a:p>
          <a:p>
            <a:pPr marL="630936" lvl="2" indent="0">
              <a:buNone/>
            </a:pPr>
            <a:endParaRPr lang="en-US" sz="500" dirty="0" smtClean="0"/>
          </a:p>
          <a:p>
            <a:pPr lvl="1"/>
            <a:r>
              <a:rPr lang="en-US" sz="2100" b="1" dirty="0" smtClean="0"/>
              <a:t>Foster Care</a:t>
            </a:r>
          </a:p>
          <a:p>
            <a:pPr lvl="2"/>
            <a:r>
              <a:rPr lang="en-US" dirty="0" smtClean="0"/>
              <a:t>Verbal declaration of foster stipend. </a:t>
            </a:r>
          </a:p>
          <a:p>
            <a:pPr marL="630936" lvl="2" indent="0">
              <a:buNone/>
            </a:pPr>
            <a:endParaRPr lang="en-US" sz="500" dirty="0" smtClean="0"/>
          </a:p>
          <a:p>
            <a:pPr lvl="1"/>
            <a:r>
              <a:rPr lang="en-US" sz="2100" b="1" dirty="0" smtClean="0"/>
              <a:t>Emancipated Minors</a:t>
            </a:r>
          </a:p>
          <a:p>
            <a:pPr lvl="2"/>
            <a:r>
              <a:rPr lang="en-US" dirty="0" smtClean="0"/>
              <a:t>Take responsibility of their own care. If not receiving HUSKY/SNAP/TFA document income supporting the economic unit. </a:t>
            </a:r>
          </a:p>
        </p:txBody>
      </p:sp>
      <p:sp>
        <p:nvSpPr>
          <p:cNvPr id="3" name="Title 2"/>
          <p:cNvSpPr>
            <a:spLocks noGrp="1"/>
          </p:cNvSpPr>
          <p:nvPr>
            <p:ph type="title"/>
          </p:nvPr>
        </p:nvSpPr>
        <p:spPr>
          <a:xfrm>
            <a:off x="457200" y="274638"/>
            <a:ext cx="8229600" cy="868362"/>
          </a:xfrm>
        </p:spPr>
        <p:txBody>
          <a:bodyPr/>
          <a:lstStyle/>
          <a:p>
            <a:r>
              <a:rPr lang="en-US" dirty="0" smtClean="0"/>
              <a:t>Income</a:t>
            </a:r>
            <a:endParaRPr lang="en-US" dirty="0"/>
          </a:p>
        </p:txBody>
      </p:sp>
    </p:spTree>
    <p:extLst>
      <p:ext uri="{BB962C8B-B14F-4D97-AF65-F5344CB8AC3E}">
        <p14:creationId xmlns:p14="http://schemas.microsoft.com/office/powerpoint/2010/main" val="958385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944562"/>
          </a:xfrm>
        </p:spPr>
        <p:txBody>
          <a:bodyPr/>
          <a:lstStyle/>
          <a:p>
            <a:r>
              <a:rPr lang="en-US" dirty="0" smtClean="0"/>
              <a:t>Income</a:t>
            </a:r>
            <a:endParaRPr lang="en-US" dirty="0"/>
          </a:p>
        </p:txBody>
      </p:sp>
      <p:sp>
        <p:nvSpPr>
          <p:cNvPr id="4" name="Content Placeholder 3"/>
          <p:cNvSpPr>
            <a:spLocks noGrp="1"/>
          </p:cNvSpPr>
          <p:nvPr>
            <p:ph idx="1"/>
          </p:nvPr>
        </p:nvSpPr>
        <p:spPr>
          <a:xfrm>
            <a:off x="457200" y="1143000"/>
            <a:ext cx="8229600" cy="5181600"/>
          </a:xfrm>
        </p:spPr>
        <p:txBody>
          <a:bodyPr>
            <a:normAutofit fontScale="92500" lnSpcReduction="10000"/>
          </a:bodyPr>
          <a:lstStyle/>
          <a:p>
            <a:pPr lvl="1"/>
            <a:r>
              <a:rPr lang="en-US" b="1" dirty="0" smtClean="0"/>
              <a:t>Students</a:t>
            </a:r>
          </a:p>
          <a:p>
            <a:pPr lvl="2"/>
            <a:r>
              <a:rPr lang="en-US" dirty="0" smtClean="0"/>
              <a:t>Loans (private or financial aid) that must be paid back </a:t>
            </a:r>
            <a:r>
              <a:rPr lang="en-US" b="1" u="sng" dirty="0" smtClean="0"/>
              <a:t>should not </a:t>
            </a:r>
            <a:r>
              <a:rPr lang="en-US" dirty="0" smtClean="0"/>
              <a:t>be counted as income. </a:t>
            </a:r>
          </a:p>
          <a:p>
            <a:pPr lvl="2"/>
            <a:r>
              <a:rPr lang="en-US" dirty="0" smtClean="0"/>
              <a:t>Loans with unlimited access (trust, savings, personal loan form family) are considered as income. </a:t>
            </a:r>
          </a:p>
          <a:p>
            <a:pPr marL="630936" lvl="2" indent="0">
              <a:buNone/>
            </a:pPr>
            <a:endParaRPr lang="en-US" sz="500" dirty="0"/>
          </a:p>
          <a:p>
            <a:pPr lvl="1"/>
            <a:r>
              <a:rPr lang="en-US" b="1" dirty="0"/>
              <a:t>Participants Residing in Institutions/Homeless </a:t>
            </a:r>
            <a:r>
              <a:rPr lang="en-US" b="1" dirty="0" smtClean="0"/>
              <a:t>Facilities</a:t>
            </a:r>
          </a:p>
          <a:p>
            <a:pPr lvl="2"/>
            <a:r>
              <a:rPr lang="en-US" dirty="0" smtClean="0"/>
              <a:t>“Family Unit” does not include other residents of the shelter and income should be considered separate than other residents. </a:t>
            </a:r>
          </a:p>
          <a:p>
            <a:pPr marL="630936" lvl="2" indent="0">
              <a:buNone/>
            </a:pPr>
            <a:endParaRPr lang="en-US" sz="500" dirty="0"/>
          </a:p>
          <a:p>
            <a:pPr lvl="1"/>
            <a:r>
              <a:rPr lang="en-US" b="1" dirty="0"/>
              <a:t>Applicants </a:t>
            </a:r>
            <a:r>
              <a:rPr lang="en-US" b="1" dirty="0" smtClean="0"/>
              <a:t>or </a:t>
            </a:r>
            <a:r>
              <a:rPr lang="en-US" b="1" dirty="0"/>
              <a:t>Family Members on </a:t>
            </a:r>
            <a:r>
              <a:rPr lang="en-US" b="1" dirty="0" smtClean="0"/>
              <a:t>Strike</a:t>
            </a:r>
          </a:p>
          <a:p>
            <a:pPr lvl="2"/>
            <a:r>
              <a:rPr lang="en-US" dirty="0"/>
              <a:t>Since annual income may exceed eligibility guidelines, current income may be assessed to determine eligibility. </a:t>
            </a:r>
            <a:endParaRPr lang="en-US" dirty="0" smtClean="0"/>
          </a:p>
          <a:p>
            <a:pPr marL="630936" lvl="2" indent="0">
              <a:buNone/>
            </a:pPr>
            <a:endParaRPr lang="en-US" sz="500" dirty="0"/>
          </a:p>
          <a:p>
            <a:pPr lvl="1"/>
            <a:r>
              <a:rPr lang="en-US" b="1" dirty="0"/>
              <a:t>Multiple Economic Units at One </a:t>
            </a:r>
            <a:r>
              <a:rPr lang="en-US" b="1" dirty="0" smtClean="0"/>
              <a:t>Address</a:t>
            </a:r>
          </a:p>
          <a:p>
            <a:pPr lvl="2"/>
            <a:r>
              <a:rPr lang="en-US" dirty="0" smtClean="0"/>
              <a:t>Determine if there is more than one economic unit at the address. Income eligibility should be determine based on its own source of income and not any in-kind benefits. </a:t>
            </a:r>
            <a:endParaRPr lang="en-US" b="1" dirty="0"/>
          </a:p>
          <a:p>
            <a:endParaRPr lang="en-US" dirty="0"/>
          </a:p>
        </p:txBody>
      </p:sp>
    </p:spTree>
    <p:extLst>
      <p:ext uri="{BB962C8B-B14F-4D97-AF65-F5344CB8AC3E}">
        <p14:creationId xmlns:p14="http://schemas.microsoft.com/office/powerpoint/2010/main" val="841550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Income Documentation</a:t>
            </a:r>
            <a:endParaRPr lang="en-US" dirty="0"/>
          </a:p>
        </p:txBody>
      </p:sp>
      <p:sp>
        <p:nvSpPr>
          <p:cNvPr id="3" name="Text Placeholder 2"/>
          <p:cNvSpPr>
            <a:spLocks noGrp="1"/>
          </p:cNvSpPr>
          <p:nvPr>
            <p:ph type="body" idx="1"/>
          </p:nvPr>
        </p:nvSpPr>
        <p:spPr/>
        <p:txBody>
          <a:bodyPr>
            <a:normAutofit fontScale="92500" lnSpcReduction="10000"/>
          </a:bodyPr>
          <a:lstStyle/>
          <a:p>
            <a:r>
              <a:rPr lang="en-US" dirty="0" smtClean="0"/>
              <a:t>SWIS eligibility:</a:t>
            </a:r>
          </a:p>
          <a:p>
            <a:r>
              <a:rPr lang="en-US" dirty="0" smtClean="0"/>
              <a:t>Proof of Income Shown</a:t>
            </a:r>
            <a:endParaRPr lang="en-US" dirty="0"/>
          </a:p>
        </p:txBody>
      </p:sp>
      <p:sp>
        <p:nvSpPr>
          <p:cNvPr id="4" name="Text Placeholder 3"/>
          <p:cNvSpPr>
            <a:spLocks noGrp="1"/>
          </p:cNvSpPr>
          <p:nvPr>
            <p:ph type="body" sz="half" idx="3"/>
          </p:nvPr>
        </p:nvSpPr>
        <p:spPr/>
        <p:txBody>
          <a:bodyPr>
            <a:normAutofit fontScale="92500" lnSpcReduction="10000"/>
          </a:bodyPr>
          <a:lstStyle/>
          <a:p>
            <a:r>
              <a:rPr lang="en-US" dirty="0" smtClean="0"/>
              <a:t>CT-WIC eligibility:</a:t>
            </a:r>
          </a:p>
          <a:p>
            <a:r>
              <a:rPr lang="en-US" dirty="0" smtClean="0"/>
              <a:t>Adjunct Eligibility grid</a:t>
            </a:r>
            <a:endParaRPr lang="en-US" dirty="0"/>
          </a:p>
        </p:txBody>
      </p:sp>
      <p:sp>
        <p:nvSpPr>
          <p:cNvPr id="5" name="Content Placeholder 4"/>
          <p:cNvSpPr>
            <a:spLocks noGrp="1"/>
          </p:cNvSpPr>
          <p:nvPr>
            <p:ph sz="quarter" idx="2"/>
          </p:nvPr>
        </p:nvSpPr>
        <p:spPr/>
        <p:txBody>
          <a:bodyPr/>
          <a:lstStyle/>
          <a:p>
            <a:r>
              <a:rPr lang="en-US" dirty="0" smtClean="0"/>
              <a:t>SWIS</a:t>
            </a:r>
          </a:p>
          <a:p>
            <a:pPr marL="109728" indent="0">
              <a:buNone/>
            </a:pPr>
            <a:r>
              <a:rPr lang="en-US" dirty="0" smtClean="0"/>
              <a:t>	</a:t>
            </a:r>
            <a:endParaRPr lang="en-US" dirty="0"/>
          </a:p>
        </p:txBody>
      </p:sp>
      <p:sp>
        <p:nvSpPr>
          <p:cNvPr id="6" name="Content Placeholder 5"/>
          <p:cNvSpPr>
            <a:spLocks noGrp="1"/>
          </p:cNvSpPr>
          <p:nvPr>
            <p:ph sz="quarter" idx="4"/>
          </p:nvPr>
        </p:nvSpPr>
        <p:spPr/>
        <p:txBody>
          <a:bodyPr/>
          <a:lstStyle/>
          <a:p>
            <a:r>
              <a:rPr lang="en-US" dirty="0" smtClean="0"/>
              <a:t>CT-WIC</a:t>
            </a:r>
          </a:p>
          <a:p>
            <a:pPr marL="109728" indent="0">
              <a:buNone/>
            </a:pP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0034" b="1463"/>
          <a:stretch/>
        </p:blipFill>
        <p:spPr bwMode="auto">
          <a:xfrm>
            <a:off x="304800" y="1981200"/>
            <a:ext cx="3962400" cy="2797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Content Placeholder 3"/>
          <p:cNvPicPr>
            <a:picLocks noChangeAspect="1" noChangeArrowheads="1"/>
          </p:cNvPicPr>
          <p:nvPr/>
        </p:nvPicPr>
        <p:blipFill rotWithShape="1">
          <a:blip r:embed="rId4">
            <a:extLst>
              <a:ext uri="{28A0092B-C50C-407E-A947-70E740481C1C}">
                <a14:useLocalDpi xmlns:a14="http://schemas.microsoft.com/office/drawing/2010/main" val="0"/>
              </a:ext>
            </a:extLst>
          </a:blip>
          <a:srcRect l="18755" t="20062" r="2933" b="15085"/>
          <a:stretch/>
        </p:blipFill>
        <p:spPr bwMode="auto">
          <a:xfrm>
            <a:off x="5029200" y="1981200"/>
            <a:ext cx="3461047" cy="3119215"/>
          </a:xfrm>
          <a:prstGeom prst="rect">
            <a:avLst/>
          </a:prstGeom>
          <a:noFill/>
          <a:ln w="9652">
            <a:noFill/>
            <a:miter lim="800000"/>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283792" y="4191000"/>
            <a:ext cx="1600200" cy="609600"/>
          </a:xfrm>
          <a:prstGeom prst="ellipse">
            <a:avLst/>
          </a:prstGeom>
          <a:noFill/>
          <a:ln w="2857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553199" y="2438399"/>
            <a:ext cx="1937047" cy="941461"/>
          </a:xfrm>
          <a:prstGeom prst="ellipse">
            <a:avLst/>
          </a:prstGeom>
          <a:noFill/>
          <a:ln w="2857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429000" y="2729671"/>
            <a:ext cx="685800" cy="17945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43080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67072"/>
          </a:xfrm>
        </p:spPr>
        <p:txBody>
          <a:bodyPr>
            <a:normAutofit lnSpcReduction="10000"/>
          </a:bodyPr>
          <a:lstStyle/>
          <a:p>
            <a:r>
              <a:rPr lang="en-US" dirty="0" smtClean="0"/>
              <a:t>HUSKY A/Medicaid</a:t>
            </a:r>
          </a:p>
          <a:p>
            <a:pPr lvl="1"/>
            <a:r>
              <a:rPr lang="en-US" dirty="0" smtClean="0"/>
              <a:t>For conversion only. This should no longer be used for income verification. </a:t>
            </a:r>
          </a:p>
          <a:p>
            <a:pPr marL="393192" lvl="1" indent="0">
              <a:buNone/>
            </a:pPr>
            <a:endParaRPr lang="en-US" dirty="0" smtClean="0"/>
          </a:p>
          <a:p>
            <a:pPr marL="393192" lvl="1" indent="0">
              <a:buNone/>
            </a:pPr>
            <a:endParaRPr lang="en-US" dirty="0" smtClean="0"/>
          </a:p>
          <a:p>
            <a:r>
              <a:rPr lang="en-US" dirty="0" smtClean="0"/>
              <a:t>Self Declared (unresolved)</a:t>
            </a:r>
          </a:p>
          <a:p>
            <a:pPr lvl="1"/>
            <a:r>
              <a:rPr lang="en-US" dirty="0" smtClean="0"/>
              <a:t>When adjunct eligibility cannot be confirmed and no other source of income is available. Up to 30 days. </a:t>
            </a:r>
          </a:p>
          <a:p>
            <a:pPr marL="393192" lvl="1" indent="0">
              <a:buNone/>
            </a:pPr>
            <a:endParaRPr lang="en-US" sz="500" dirty="0" smtClean="0"/>
          </a:p>
          <a:p>
            <a:r>
              <a:rPr lang="en-US" dirty="0" smtClean="0"/>
              <a:t>Self Declared (resolved)</a:t>
            </a:r>
          </a:p>
          <a:p>
            <a:pPr marL="109728" indent="0">
              <a:buNone/>
            </a:pPr>
            <a:endParaRPr lang="en-US" sz="500" dirty="0" smtClean="0"/>
          </a:p>
          <a:p>
            <a:r>
              <a:rPr lang="en-US" dirty="0" smtClean="0"/>
              <a:t>Participant Reported</a:t>
            </a:r>
          </a:p>
          <a:p>
            <a:pPr lvl="1"/>
            <a:r>
              <a:rPr lang="en-US" dirty="0" smtClean="0"/>
              <a:t>Verbal statement of income supporting family. To be used when found adjunctively eligible. </a:t>
            </a:r>
            <a:endParaRPr lang="en-US" dirty="0"/>
          </a:p>
        </p:txBody>
      </p:sp>
      <p:sp>
        <p:nvSpPr>
          <p:cNvPr id="3" name="Title 2"/>
          <p:cNvSpPr>
            <a:spLocks noGrp="1"/>
          </p:cNvSpPr>
          <p:nvPr>
            <p:ph type="title"/>
          </p:nvPr>
        </p:nvSpPr>
        <p:spPr>
          <a:xfrm>
            <a:off x="457200" y="381000"/>
            <a:ext cx="8229600" cy="1143000"/>
          </a:xfrm>
        </p:spPr>
        <p:txBody>
          <a:bodyPr>
            <a:normAutofit fontScale="90000"/>
          </a:bodyPr>
          <a:lstStyle/>
          <a:p>
            <a:r>
              <a:rPr lang="en-US" dirty="0"/>
              <a:t>Income Documentation</a:t>
            </a:r>
            <a:br>
              <a:rPr lang="en-US" dirty="0"/>
            </a:br>
            <a:r>
              <a:rPr lang="en-US" sz="2700" b="0" dirty="0">
                <a:effectLst/>
              </a:rPr>
              <a:t>Quick Review of Common Verification Selections</a:t>
            </a:r>
            <a:r>
              <a:rPr lang="en-US" dirty="0"/>
              <a:t/>
            </a:r>
            <a:br>
              <a:rPr lang="en-US" dirty="0"/>
            </a:b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087" b="45103"/>
          <a:stretch/>
        </p:blipFill>
        <p:spPr bwMode="auto">
          <a:xfrm>
            <a:off x="904875" y="2590800"/>
            <a:ext cx="7553325" cy="615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3456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665"/>
          <a:stretch/>
        </p:blipFill>
        <p:spPr bwMode="auto">
          <a:xfrm>
            <a:off x="990600" y="1828800"/>
            <a:ext cx="7315200" cy="4681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457200" y="274638"/>
            <a:ext cx="8229600" cy="1401762"/>
          </a:xfrm>
        </p:spPr>
        <p:txBody>
          <a:bodyPr>
            <a:noAutofit/>
          </a:bodyPr>
          <a:lstStyle/>
          <a:p>
            <a:r>
              <a:rPr lang="en-US" sz="3200" dirty="0">
                <a:effectLst/>
              </a:rPr>
              <a:t>Income Documentation</a:t>
            </a:r>
            <a:r>
              <a:rPr lang="en-US" sz="3200" dirty="0"/>
              <a:t/>
            </a:r>
            <a:br>
              <a:rPr lang="en-US" sz="3200" dirty="0"/>
            </a:br>
            <a:r>
              <a:rPr lang="en-US" sz="3200" dirty="0" smtClean="0"/>
              <a:t>	</a:t>
            </a:r>
            <a:r>
              <a:rPr lang="en-US" sz="2400" b="0" dirty="0" smtClean="0">
                <a:effectLst/>
              </a:rPr>
              <a:t>Pending </a:t>
            </a:r>
            <a:r>
              <a:rPr lang="en-US" sz="2400" b="0" dirty="0">
                <a:effectLst/>
              </a:rPr>
              <a:t>Husky</a:t>
            </a:r>
            <a:br>
              <a:rPr lang="en-US" sz="2400" b="0" dirty="0">
                <a:effectLst/>
              </a:rPr>
            </a:br>
            <a:r>
              <a:rPr lang="en-US" sz="2400" b="0" dirty="0" smtClean="0">
                <a:effectLst/>
              </a:rPr>
              <a:t>	Proof </a:t>
            </a:r>
            <a:r>
              <a:rPr lang="en-US" sz="2400" b="0" dirty="0">
                <a:effectLst/>
              </a:rPr>
              <a:t>of income unavailable</a:t>
            </a:r>
          </a:p>
        </p:txBody>
      </p:sp>
    </p:spTree>
    <p:extLst>
      <p:ext uri="{BB962C8B-B14F-4D97-AF65-F5344CB8AC3E}">
        <p14:creationId xmlns:p14="http://schemas.microsoft.com/office/powerpoint/2010/main" val="3746892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Income Documentation</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3352800"/>
            <a:ext cx="8229600" cy="89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14400" y="2133600"/>
            <a:ext cx="7543800" cy="923330"/>
          </a:xfrm>
          <a:prstGeom prst="rect">
            <a:avLst/>
          </a:prstGeom>
          <a:noFill/>
        </p:spPr>
        <p:txBody>
          <a:bodyPr wrap="square" rtlCol="0">
            <a:spAutoFit/>
          </a:bodyPr>
          <a:lstStyle/>
          <a:p>
            <a:r>
              <a:rPr lang="en-US" dirty="0" smtClean="0"/>
              <a:t>No more documentation of 9’s to fill the field. Staff should document YES as reported but not Verified since there is nothing to verify eligibility. </a:t>
            </a:r>
            <a:endParaRPr lang="en-US" dirty="0"/>
          </a:p>
        </p:txBody>
      </p:sp>
    </p:spTree>
    <p:extLst>
      <p:ext uri="{BB962C8B-B14F-4D97-AF65-F5344CB8AC3E}">
        <p14:creationId xmlns:p14="http://schemas.microsoft.com/office/powerpoint/2010/main" val="2328330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0" dirty="0">
                <a:effectLst/>
              </a:rPr>
              <a:t>What Happens Next….</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013"/>
          <a:stretch/>
        </p:blipFill>
        <p:spPr bwMode="auto">
          <a:xfrm>
            <a:off x="4410342" y="2209800"/>
            <a:ext cx="4558616"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491978" y="1371600"/>
            <a:ext cx="4419600" cy="669414"/>
          </a:xfrm>
          <a:prstGeom prst="rect">
            <a:avLst/>
          </a:prstGeom>
          <a:noFill/>
        </p:spPr>
        <p:txBody>
          <a:bodyPr wrap="square" rtlCol="0">
            <a:spAutoFit/>
          </a:bodyPr>
          <a:lstStyle/>
          <a:p>
            <a:r>
              <a:rPr lang="en-US" sz="1250" dirty="0" smtClean="0"/>
              <a:t>Self Declaration form upon saving income screen. Complete missing information, capture both participant and staff signatures and scan into images. </a:t>
            </a:r>
            <a:endParaRPr lang="en-US" sz="1250" dirty="0"/>
          </a:p>
        </p:txBody>
      </p:sp>
      <p:pic>
        <p:nvPicPr>
          <p:cNvPr id="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52400" y="1143000"/>
            <a:ext cx="4000588"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419600" y="1371600"/>
            <a:ext cx="4419600" cy="6694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8227" r="1617"/>
          <a:stretch/>
        </p:blipFill>
        <p:spPr bwMode="auto">
          <a:xfrm>
            <a:off x="2946389" y="4953000"/>
            <a:ext cx="6067433"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7010399" y="5638800"/>
            <a:ext cx="2117933" cy="685800"/>
          </a:xfrm>
          <a:prstGeom prst="ellipse">
            <a:avLst/>
          </a:prstGeom>
          <a:noFill/>
          <a:ln w="317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9426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onczakm\AppData\Local\Microsoft\Windows\Temporary Internet Files\Content.IE5\KIACPFOH\cebufinest_thankyou_cebuprovince44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4440" y="2092452"/>
            <a:ext cx="6675120" cy="2673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262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Referrals must be provided and </a:t>
            </a:r>
            <a:r>
              <a:rPr lang="en-US" u="sng" dirty="0" smtClean="0"/>
              <a:t>reviewed</a:t>
            </a:r>
            <a:r>
              <a:rPr lang="en-US" dirty="0" smtClean="0"/>
              <a:t> with the participant.</a:t>
            </a:r>
          </a:p>
          <a:p>
            <a:endParaRPr lang="en-US" dirty="0"/>
          </a:p>
          <a:p>
            <a:r>
              <a:rPr lang="en-US" dirty="0" smtClean="0"/>
              <a:t>Referrals should be documented in CT-WIC Referrals screen.</a:t>
            </a:r>
          </a:p>
          <a:p>
            <a:endParaRPr lang="en-US" dirty="0" smtClean="0"/>
          </a:p>
          <a:p>
            <a:r>
              <a:rPr lang="en-US" dirty="0" smtClean="0"/>
              <a:t>WIC Policy 200-28: </a:t>
            </a:r>
            <a:r>
              <a:rPr lang="en-US" dirty="0"/>
              <a:t>Coordination of Services-Referrals to other programs by WIC Staff</a:t>
            </a:r>
          </a:p>
          <a:p>
            <a:endParaRPr lang="en-US" dirty="0"/>
          </a:p>
        </p:txBody>
      </p:sp>
      <p:sp>
        <p:nvSpPr>
          <p:cNvPr id="3" name="Title 2"/>
          <p:cNvSpPr>
            <a:spLocks noGrp="1"/>
          </p:cNvSpPr>
          <p:nvPr>
            <p:ph type="title"/>
          </p:nvPr>
        </p:nvSpPr>
        <p:spPr/>
        <p:txBody>
          <a:bodyPr/>
          <a:lstStyle/>
          <a:p>
            <a:r>
              <a:rPr lang="en-US" dirty="0" smtClean="0"/>
              <a:t>Referrals</a:t>
            </a:r>
            <a:endParaRPr lang="en-US" dirty="0"/>
          </a:p>
        </p:txBody>
      </p:sp>
    </p:spTree>
    <p:extLst>
      <p:ext uri="{BB962C8B-B14F-4D97-AF65-F5344CB8AC3E}">
        <p14:creationId xmlns:p14="http://schemas.microsoft.com/office/powerpoint/2010/main" val="1481113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oore-MiddletonA\Documents\Referrals Screensho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381000"/>
            <a:ext cx="8763000" cy="6253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809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a:xfrm>
            <a:off x="457200" y="228600"/>
            <a:ext cx="8229600" cy="1219200"/>
          </a:xfrm>
        </p:spPr>
        <p:txBody>
          <a:bodyPr>
            <a:normAutofit fontScale="90000"/>
          </a:bodyPr>
          <a:lstStyle/>
          <a:p>
            <a:r>
              <a:rPr lang="en-US" dirty="0" smtClean="0"/>
              <a:t>Participant Complaints, Sanction &amp; Claims</a:t>
            </a:r>
            <a:endParaRPr lang="en-US" dirty="0"/>
          </a:p>
        </p:txBody>
      </p:sp>
      <p:pic>
        <p:nvPicPr>
          <p:cNvPr id="3074" name="Picture 2" descr="C:\Users\Moore-MiddletonA\Documents\Complaint Add Form-From Who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396" y="1447800"/>
            <a:ext cx="8229600" cy="510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738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normAutofit fontScale="90000"/>
          </a:bodyPr>
          <a:lstStyle/>
          <a:p>
            <a:r>
              <a:rPr lang="en-US" dirty="0" smtClean="0"/>
              <a:t>Participant Complaints, Sanction &amp; Claims</a:t>
            </a:r>
            <a:endParaRPr lang="en-US" dirty="0"/>
          </a:p>
        </p:txBody>
      </p:sp>
      <p:pic>
        <p:nvPicPr>
          <p:cNvPr id="4098" name="Picture 2" descr="C:\Users\Moore-MiddletonA\Documents\CT-WIC screen shots\Investigations Screen Shot CT-W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95400"/>
            <a:ext cx="82296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526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Employee </a:t>
            </a:r>
            <a:r>
              <a:rPr lang="en-US" dirty="0"/>
              <a:t>Fraud and Abuse</a:t>
            </a:r>
          </a:p>
          <a:p>
            <a:r>
              <a:rPr lang="en-US" dirty="0"/>
              <a:t>WIC Participant Rights &amp; Responsibilities</a:t>
            </a:r>
          </a:p>
          <a:p>
            <a:r>
              <a:rPr lang="en-US" dirty="0"/>
              <a:t>Physical Presence</a:t>
            </a:r>
          </a:p>
          <a:p>
            <a:r>
              <a:rPr lang="en-US" dirty="0" smtClean="0"/>
              <a:t>Dual Participation</a:t>
            </a:r>
          </a:p>
          <a:p>
            <a:r>
              <a:rPr lang="en-US" dirty="0" smtClean="0"/>
              <a:t>Income Eligibility &amp; Documentation</a:t>
            </a:r>
          </a:p>
          <a:p>
            <a:r>
              <a:rPr lang="en-US" dirty="0" smtClean="0"/>
              <a:t>Referrals</a:t>
            </a:r>
          </a:p>
          <a:p>
            <a:r>
              <a:rPr lang="en-US" dirty="0" smtClean="0"/>
              <a:t>Participant Sanctions &amp; Claims</a:t>
            </a:r>
            <a:endParaRPr lang="en-US" dirty="0"/>
          </a:p>
          <a:p>
            <a:endParaRPr lang="en-US" dirty="0"/>
          </a:p>
        </p:txBody>
      </p:sp>
      <p:sp>
        <p:nvSpPr>
          <p:cNvPr id="3" name="Title 2"/>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val="2395160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New Policy: 100-17 Employee Fraud and Abuse</a:t>
            </a:r>
            <a:endParaRPr lang="en-US" dirty="0"/>
          </a:p>
        </p:txBody>
      </p:sp>
      <p:sp>
        <p:nvSpPr>
          <p:cNvPr id="2" name="Title 1"/>
          <p:cNvSpPr>
            <a:spLocks noGrp="1"/>
          </p:cNvSpPr>
          <p:nvPr>
            <p:ph type="title"/>
          </p:nvPr>
        </p:nvSpPr>
        <p:spPr/>
        <p:txBody>
          <a:bodyPr/>
          <a:lstStyle/>
          <a:p>
            <a:r>
              <a:rPr lang="en-US" dirty="0" smtClean="0"/>
              <a:t>Employee Fraud</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6350" y="2057400"/>
            <a:ext cx="4039653" cy="4800600"/>
          </a:xfrm>
          <a:prstGeom prst="rect">
            <a:avLst/>
          </a:prstGeom>
          <a:ln>
            <a:solidFill>
              <a:srgbClr val="002060"/>
            </a:solidFill>
          </a:ln>
        </p:spPr>
      </p:pic>
    </p:spTree>
    <p:extLst>
      <p:ext uri="{BB962C8B-B14F-4D97-AF65-F5344CB8AC3E}">
        <p14:creationId xmlns:p14="http://schemas.microsoft.com/office/powerpoint/2010/main" val="2557123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Staff must ensure that the WIC Participant Rights and Responsibilities form is signed by the participant or applicant after review and a copy is kept in the participant file.</a:t>
            </a:r>
          </a:p>
          <a:p>
            <a:endParaRPr lang="en-US" dirty="0" smtClean="0"/>
          </a:p>
          <a:p>
            <a:r>
              <a:rPr lang="en-US" dirty="0" smtClean="0"/>
              <a:t>In CT-WIC the signature is captured electronically (Income Information Tab) and stored in the participant electronic file. Processes are detailed in Policy 200-31.</a:t>
            </a:r>
            <a:endParaRPr lang="en-US" dirty="0"/>
          </a:p>
        </p:txBody>
      </p:sp>
      <p:sp>
        <p:nvSpPr>
          <p:cNvPr id="2" name="Title 1"/>
          <p:cNvSpPr>
            <a:spLocks noGrp="1"/>
          </p:cNvSpPr>
          <p:nvPr>
            <p:ph type="title"/>
          </p:nvPr>
        </p:nvSpPr>
        <p:spPr/>
        <p:txBody>
          <a:bodyPr>
            <a:normAutofit fontScale="90000"/>
          </a:bodyPr>
          <a:lstStyle/>
          <a:p>
            <a:r>
              <a:rPr lang="en-US" dirty="0" smtClean="0"/>
              <a:t>WIC Participant Rights &amp; Responsibilities</a:t>
            </a:r>
            <a:endParaRPr lang="en-US" dirty="0"/>
          </a:p>
        </p:txBody>
      </p:sp>
    </p:spTree>
    <p:extLst>
      <p:ext uri="{BB962C8B-B14F-4D97-AF65-F5344CB8AC3E}">
        <p14:creationId xmlns:p14="http://schemas.microsoft.com/office/powerpoint/2010/main" val="1991731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39" y="0"/>
            <a:ext cx="8927522" cy="6858000"/>
          </a:xfrm>
          <a:prstGeom prst="rect">
            <a:avLst/>
          </a:prstGeom>
        </p:spPr>
      </p:pic>
      <p:sp>
        <p:nvSpPr>
          <p:cNvPr id="5" name="Right Arrow 4"/>
          <p:cNvSpPr/>
          <p:nvPr/>
        </p:nvSpPr>
        <p:spPr>
          <a:xfrm>
            <a:off x="3962400" y="5779008"/>
            <a:ext cx="978408"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6285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Physical Presence must be documented.</a:t>
            </a:r>
          </a:p>
          <a:p>
            <a:endParaRPr lang="en-US" dirty="0"/>
          </a:p>
          <a:p>
            <a:r>
              <a:rPr lang="en-US" dirty="0" smtClean="0"/>
              <a:t>In CT-WIC – Physical Presence is captured in the Cert Action Screen.</a:t>
            </a:r>
          </a:p>
          <a:p>
            <a:endParaRPr lang="en-US" dirty="0"/>
          </a:p>
          <a:p>
            <a:r>
              <a:rPr lang="en-US" dirty="0" smtClean="0"/>
              <a:t>Policy 200-02 Physical Presence Requirement</a:t>
            </a:r>
          </a:p>
          <a:p>
            <a:endParaRPr lang="en-US" dirty="0" smtClean="0"/>
          </a:p>
        </p:txBody>
      </p:sp>
      <p:sp>
        <p:nvSpPr>
          <p:cNvPr id="2" name="Title 1"/>
          <p:cNvSpPr>
            <a:spLocks noGrp="1"/>
          </p:cNvSpPr>
          <p:nvPr>
            <p:ph type="title"/>
          </p:nvPr>
        </p:nvSpPr>
        <p:spPr/>
        <p:txBody>
          <a:bodyPr>
            <a:normAutofit fontScale="90000"/>
          </a:bodyPr>
          <a:lstStyle/>
          <a:p>
            <a:r>
              <a:rPr lang="en-US" dirty="0" smtClean="0"/>
              <a:t>Physical Presence Documentation</a:t>
            </a:r>
            <a:endParaRPr lang="en-US" dirty="0"/>
          </a:p>
        </p:txBody>
      </p:sp>
    </p:spTree>
    <p:extLst>
      <p:ext uri="{BB962C8B-B14F-4D97-AF65-F5344CB8AC3E}">
        <p14:creationId xmlns:p14="http://schemas.microsoft.com/office/powerpoint/2010/main" val="529964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914400" y="609600"/>
            <a:ext cx="7239000" cy="5636973"/>
          </a:xfrm>
        </p:spPr>
      </p:pic>
      <p:sp>
        <p:nvSpPr>
          <p:cNvPr id="7" name="Left Arrow 6"/>
          <p:cNvSpPr/>
          <p:nvPr/>
        </p:nvSpPr>
        <p:spPr>
          <a:xfrm>
            <a:off x="6400800" y="1219200"/>
            <a:ext cx="978408" cy="484632"/>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3906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126" y="413916"/>
            <a:ext cx="7687748" cy="6030167"/>
          </a:xfrm>
          <a:prstGeom prst="rect">
            <a:avLst/>
          </a:prstGeom>
        </p:spPr>
      </p:pic>
    </p:spTree>
    <p:extLst>
      <p:ext uri="{BB962C8B-B14F-4D97-AF65-F5344CB8AC3E}">
        <p14:creationId xmlns:p14="http://schemas.microsoft.com/office/powerpoint/2010/main" val="8470069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1128</TotalTime>
  <Words>2221</Words>
  <Application>Microsoft Office PowerPoint</Application>
  <PresentationFormat>On-screen Show (4:3)</PresentationFormat>
  <Paragraphs>174</Paragraphs>
  <Slides>23</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Lucida Sans Unicode</vt:lpstr>
      <vt:lpstr>Verdana</vt:lpstr>
      <vt:lpstr>Wingdings 2</vt:lpstr>
      <vt:lpstr>Wingdings 3</vt:lpstr>
      <vt:lpstr>Concourse</vt:lpstr>
      <vt:lpstr>Connecticut’s FNS-NERO Management Evaluation Certification/Eligibility</vt:lpstr>
      <vt:lpstr>PowerPoint Presentation</vt:lpstr>
      <vt:lpstr>Overview</vt:lpstr>
      <vt:lpstr>Employee Fraud</vt:lpstr>
      <vt:lpstr>WIC Participant Rights &amp; Responsibilities</vt:lpstr>
      <vt:lpstr>PowerPoint Presentation</vt:lpstr>
      <vt:lpstr>Physical Presence Documentation</vt:lpstr>
      <vt:lpstr>PowerPoint Presentation</vt:lpstr>
      <vt:lpstr>PowerPoint Presentation</vt:lpstr>
      <vt:lpstr>Dual Participation</vt:lpstr>
      <vt:lpstr>Dual Participation</vt:lpstr>
      <vt:lpstr>Dual Participation</vt:lpstr>
      <vt:lpstr>Income</vt:lpstr>
      <vt:lpstr>Income</vt:lpstr>
      <vt:lpstr>Income Documentation</vt:lpstr>
      <vt:lpstr>Income Documentation Quick Review of Common Verification Selections </vt:lpstr>
      <vt:lpstr>Income Documentation  Pending Husky  Proof of income unavailable</vt:lpstr>
      <vt:lpstr>Income Documentation</vt:lpstr>
      <vt:lpstr>What Happens Next….</vt:lpstr>
      <vt:lpstr>Referrals</vt:lpstr>
      <vt:lpstr>PowerPoint Presentation</vt:lpstr>
      <vt:lpstr>Participant Complaints, Sanction &amp; Claims</vt:lpstr>
      <vt:lpstr>Participant Complaints, Sanction &amp; Claims</vt:lpstr>
    </vt:vector>
  </TitlesOfParts>
  <Company>DPH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Connecticut’s FNS-NERO Management Evaluation Certification/Eligibility</dc:title>
  <dc:creator>Amanda Moore-Middleton</dc:creator>
  <cp:lastModifiedBy>Gamble, Beth</cp:lastModifiedBy>
  <cp:revision>64</cp:revision>
  <cp:lastPrinted>2016-03-04T18:09:35Z</cp:lastPrinted>
  <dcterms:created xsi:type="dcterms:W3CDTF">2016-03-03T15:59:18Z</dcterms:created>
  <dcterms:modified xsi:type="dcterms:W3CDTF">2016-06-24T18:58:46Z</dcterms:modified>
</cp:coreProperties>
</file>