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Lst>
  <p:notesMasterIdLst>
    <p:notesMasterId r:id="rId26"/>
  </p:notesMasterIdLst>
  <p:sldIdLst>
    <p:sldId id="296" r:id="rId4"/>
    <p:sldId id="297" r:id="rId5"/>
    <p:sldId id="334" r:id="rId6"/>
    <p:sldId id="298" r:id="rId7"/>
    <p:sldId id="299" r:id="rId8"/>
    <p:sldId id="301" r:id="rId9"/>
    <p:sldId id="317" r:id="rId10"/>
    <p:sldId id="306" r:id="rId11"/>
    <p:sldId id="318" r:id="rId12"/>
    <p:sldId id="320" r:id="rId13"/>
    <p:sldId id="321" r:id="rId14"/>
    <p:sldId id="310" r:id="rId15"/>
    <p:sldId id="322" r:id="rId16"/>
    <p:sldId id="323" r:id="rId17"/>
    <p:sldId id="324" r:id="rId18"/>
    <p:sldId id="333" r:id="rId19"/>
    <p:sldId id="325" r:id="rId20"/>
    <p:sldId id="326" r:id="rId21"/>
    <p:sldId id="327" r:id="rId22"/>
    <p:sldId id="330" r:id="rId23"/>
    <p:sldId id="332" r:id="rId24"/>
    <p:sldId id="302" r:id="rId25"/>
  </p:sldIdLst>
  <p:sldSz cx="9144000" cy="6858000" type="screen4x3"/>
  <p:notesSz cx="7010400" cy="92233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57" userDrawn="1">
          <p15:clr>
            <a:srgbClr val="A4A3A4"/>
          </p15:clr>
        </p15:guide>
        <p15:guide id="2" pos="2160" userDrawn="1">
          <p15:clr>
            <a:srgbClr val="A4A3A4"/>
          </p15:clr>
        </p15:guide>
        <p15:guide id="3" orient="horz" pos="2905" userDrawn="1">
          <p15:clr>
            <a:srgbClr val="A4A3A4"/>
          </p15:clr>
        </p15:guide>
        <p15:guide id="4"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72FF"/>
    <a:srgbClr val="010A1D"/>
    <a:srgbClr val="021134"/>
    <a:srgbClr val="01011D"/>
    <a:srgbClr val="00153E"/>
    <a:srgbClr val="000000"/>
    <a:srgbClr val="89BCFF"/>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4" autoAdjust="0"/>
    <p:restoredTop sz="93597" autoAdjust="0"/>
  </p:normalViewPr>
  <p:slideViewPr>
    <p:cSldViewPr>
      <p:cViewPr varScale="1">
        <p:scale>
          <a:sx n="102" d="100"/>
          <a:sy n="102" d="100"/>
        </p:scale>
        <p:origin x="252" y="102"/>
      </p:cViewPr>
      <p:guideLst>
        <p:guide orient="horz" pos="2160"/>
        <p:guide pos="2880"/>
      </p:guideLst>
    </p:cSldViewPr>
  </p:slideViewPr>
  <p:outlineViewPr>
    <p:cViewPr>
      <p:scale>
        <a:sx n="33" d="100"/>
        <a:sy n="33" d="100"/>
      </p:scale>
      <p:origin x="0" y="3876"/>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7" d="100"/>
          <a:sy n="87" d="100"/>
        </p:scale>
        <p:origin x="-1902" y="-72"/>
      </p:cViewPr>
      <p:guideLst>
        <p:guide orient="horz" pos="2857"/>
        <p:guide pos="2160"/>
        <p:guide orient="horz" pos="2905"/>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169"/>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1169"/>
          </a:xfrm>
          <a:prstGeom prst="rect">
            <a:avLst/>
          </a:prstGeom>
        </p:spPr>
        <p:txBody>
          <a:bodyPr vert="horz" lIns="93177" tIns="46589" rIns="93177" bIns="46589" rtlCol="0"/>
          <a:lstStyle>
            <a:lvl1pPr algn="r">
              <a:defRPr sz="1200"/>
            </a:lvl1pPr>
          </a:lstStyle>
          <a:p>
            <a:fld id="{8F99D8AD-14FA-4828-93BC-60F30BF0D418}" type="datetimeFigureOut">
              <a:rPr lang="en-US" smtClean="0"/>
              <a:t>2/19/2016</a:t>
            </a:fld>
            <a:endParaRPr lang="en-US" dirty="0"/>
          </a:p>
        </p:txBody>
      </p:sp>
      <p:sp>
        <p:nvSpPr>
          <p:cNvPr id="4" name="Slide Image Placeholder 3"/>
          <p:cNvSpPr>
            <a:spLocks noGrp="1" noRot="1" noChangeAspect="1"/>
          </p:cNvSpPr>
          <p:nvPr>
            <p:ph type="sldImg" idx="2"/>
          </p:nvPr>
        </p:nvSpPr>
        <p:spPr>
          <a:xfrm>
            <a:off x="1200150" y="692150"/>
            <a:ext cx="4610100" cy="3457575"/>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381103"/>
            <a:ext cx="5608320" cy="4150519"/>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60606"/>
            <a:ext cx="3037840" cy="461169"/>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60606"/>
            <a:ext cx="3037840" cy="461169"/>
          </a:xfrm>
          <a:prstGeom prst="rect">
            <a:avLst/>
          </a:prstGeom>
        </p:spPr>
        <p:txBody>
          <a:bodyPr vert="horz" lIns="93177" tIns="46589" rIns="93177" bIns="46589" rtlCol="0" anchor="b"/>
          <a:lstStyle>
            <a:lvl1pPr algn="r">
              <a:defRPr sz="1200"/>
            </a:lvl1pPr>
          </a:lstStyle>
          <a:p>
            <a:fld id="{4E464DFE-4CC6-4C59-84BA-595C04305B0F}" type="slidenum">
              <a:rPr lang="en-US" smtClean="0"/>
              <a:t>‹#›</a:t>
            </a:fld>
            <a:endParaRPr lang="en-US" dirty="0"/>
          </a:p>
        </p:txBody>
      </p:sp>
    </p:spTree>
    <p:extLst>
      <p:ext uri="{BB962C8B-B14F-4D97-AF65-F5344CB8AC3E}">
        <p14:creationId xmlns:p14="http://schemas.microsoft.com/office/powerpoint/2010/main" val="38298238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Provider Users: may also include Finance (payment reconciliation)</a:t>
            </a:r>
            <a:r>
              <a:rPr lang="en-US" baseline="0" dirty="0" smtClean="0"/>
              <a:t> staff</a:t>
            </a:r>
            <a:endParaRPr lang="en-US" dirty="0"/>
          </a:p>
        </p:txBody>
      </p:sp>
      <p:sp>
        <p:nvSpPr>
          <p:cNvPr id="4" name="Slide Number Placeholder 3"/>
          <p:cNvSpPr>
            <a:spLocks noGrp="1"/>
          </p:cNvSpPr>
          <p:nvPr>
            <p:ph type="sldNum" sz="quarter" idx="10"/>
          </p:nvPr>
        </p:nvSpPr>
        <p:spPr/>
        <p:txBody>
          <a:bodyPr/>
          <a:lstStyle/>
          <a:p>
            <a:fld id="{9CA95098-1402-46CF-BD59-934865B6CE20}" type="slidenum">
              <a:rPr lang="en-US" smtClean="0"/>
              <a:t>6</a:t>
            </a:fld>
            <a:endParaRPr lang="en-US" dirty="0"/>
          </a:p>
        </p:txBody>
      </p:sp>
    </p:spTree>
    <p:extLst>
      <p:ext uri="{BB962C8B-B14F-4D97-AF65-F5344CB8AC3E}">
        <p14:creationId xmlns:p14="http://schemas.microsoft.com/office/powerpoint/2010/main" val="21210972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solidFill>
                  <a:prstClr val="black"/>
                </a:solidFill>
              </a:rPr>
              <a:t>1. A list of all applications submitted and waiting CHRs and final determination is available for Provider.</a:t>
            </a:r>
          </a:p>
          <a:p>
            <a:pPr defTabSz="931774">
              <a:defRPr/>
            </a:pPr>
            <a:endParaRPr lang="en-US" dirty="0" smtClean="0">
              <a:solidFill>
                <a:prstClr val="black"/>
              </a:solidFill>
            </a:endParaRPr>
          </a:p>
          <a:p>
            <a:pPr defTabSz="931774">
              <a:defRPr/>
            </a:pPr>
            <a:r>
              <a:rPr lang="en-US" dirty="0" smtClean="0">
                <a:solidFill>
                  <a:prstClr val="black"/>
                </a:solidFill>
              </a:rPr>
              <a:t>2. Review the Status column to track where the applicant is in the fingerprinting process.</a:t>
            </a:r>
          </a:p>
          <a:p>
            <a:pPr defTabSz="931774">
              <a:defRPr/>
            </a:pPr>
            <a:endParaRPr lang="en-US" dirty="0" smtClean="0">
              <a:solidFill>
                <a:prstClr val="black"/>
              </a:solidFill>
            </a:endParaRPr>
          </a:p>
          <a:p>
            <a:pPr defTabSz="931774">
              <a:defRPr/>
            </a:pPr>
            <a:r>
              <a:rPr lang="en-US" dirty="0" smtClean="0">
                <a:solidFill>
                  <a:prstClr val="black"/>
                </a:solidFill>
              </a:rPr>
              <a:t>3. If hiring the applicant for a provisional period, click Hire Provisionally.</a:t>
            </a:r>
          </a:p>
          <a:p>
            <a:pPr defTabSz="931774">
              <a:defRPr/>
            </a:pPr>
            <a:endParaRPr lang="en-US" dirty="0" smtClean="0">
              <a:solidFill>
                <a:prstClr val="black"/>
              </a:solidFill>
            </a:endParaRPr>
          </a:p>
          <a:p>
            <a:pPr defTabSz="931774">
              <a:defRPr/>
            </a:pPr>
            <a:r>
              <a:rPr lang="en-US" dirty="0" smtClean="0">
                <a:solidFill>
                  <a:prstClr val="black"/>
                </a:solidFill>
              </a:rPr>
              <a:t>Re</a:t>
            </a:r>
            <a:r>
              <a:rPr lang="en-US" dirty="0">
                <a:solidFill>
                  <a:prstClr val="black"/>
                </a:solidFill>
              </a:rPr>
              <a:t>: </a:t>
            </a:r>
            <a:r>
              <a:rPr lang="en-US" dirty="0" smtClean="0">
                <a:solidFill>
                  <a:prstClr val="black"/>
                </a:solidFill>
              </a:rPr>
              <a:t>#3: </a:t>
            </a:r>
            <a:r>
              <a:rPr lang="en-US" dirty="0">
                <a:solidFill>
                  <a:prstClr val="black"/>
                </a:solidFill>
              </a:rPr>
              <a:t>Applicants can only be hired provisionally after applicant’s fingerprints are taken.</a:t>
            </a:r>
          </a:p>
          <a:p>
            <a:endParaRPr lang="en-US" dirty="0"/>
          </a:p>
        </p:txBody>
      </p:sp>
      <p:sp>
        <p:nvSpPr>
          <p:cNvPr id="4" name="Slide Number Placeholder 3"/>
          <p:cNvSpPr>
            <a:spLocks noGrp="1"/>
          </p:cNvSpPr>
          <p:nvPr>
            <p:ph type="sldNum" sz="quarter" idx="10"/>
          </p:nvPr>
        </p:nvSpPr>
        <p:spPr/>
        <p:txBody>
          <a:bodyPr/>
          <a:lstStyle/>
          <a:p>
            <a:fld id="{9CA95098-1402-46CF-BD59-934865B6CE20}" type="slidenum">
              <a:rPr lang="en-US" smtClean="0"/>
              <a:t>17</a:t>
            </a:fld>
            <a:endParaRPr lang="en-US" dirty="0"/>
          </a:p>
        </p:txBody>
      </p:sp>
    </p:spTree>
    <p:extLst>
      <p:ext uri="{BB962C8B-B14F-4D97-AF65-F5344CB8AC3E}">
        <p14:creationId xmlns:p14="http://schemas.microsoft.com/office/powerpoint/2010/main" val="42104935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 to </a:t>
            </a:r>
            <a:r>
              <a:rPr lang="en-US" b="1" dirty="0" smtClean="0"/>
              <a:t>Applications &gt; Determination Available</a:t>
            </a:r>
            <a:r>
              <a:rPr lang="en-US" dirty="0" smtClean="0"/>
              <a:t>. The </a:t>
            </a:r>
            <a:r>
              <a:rPr lang="en-US" b="1" dirty="0" smtClean="0"/>
              <a:t>Applicants: Determinations Available </a:t>
            </a:r>
            <a:r>
              <a:rPr lang="en-US" dirty="0" smtClean="0"/>
              <a:t>screen appears. This screen presents a list of all applications that have been submitted by you, and for which a fitness determination has been made. (The </a:t>
            </a:r>
            <a:r>
              <a:rPr lang="en-US" b="1" dirty="0" smtClean="0"/>
              <a:t>Hire</a:t>
            </a:r>
            <a:r>
              <a:rPr lang="en-US" dirty="0" smtClean="0"/>
              <a:t> button will only display for applicants with an Eligible fitness determination.)</a:t>
            </a:r>
          </a:p>
          <a:p>
            <a:endParaRPr lang="en-US" dirty="0" smtClean="0"/>
          </a:p>
          <a:p>
            <a:r>
              <a:rPr lang="en-US" u="sng" dirty="0" smtClean="0"/>
              <a:t>Viewing an Available Determination:</a:t>
            </a:r>
          </a:p>
          <a:p>
            <a:r>
              <a:rPr lang="en-US" dirty="0" smtClean="0"/>
              <a:t>After a criminal history determination has been made, you will receive an email notification. To view the results of the determination:</a:t>
            </a:r>
          </a:p>
          <a:p>
            <a:r>
              <a:rPr lang="en-US" dirty="0" smtClean="0"/>
              <a:t>Go to </a:t>
            </a:r>
            <a:r>
              <a:rPr lang="en-US" b="1" dirty="0" smtClean="0"/>
              <a:t>Applications &gt; Determination Available</a:t>
            </a:r>
            <a:r>
              <a:rPr lang="en-US" dirty="0" smtClean="0"/>
              <a:t>. The </a:t>
            </a:r>
            <a:r>
              <a:rPr lang="en-US" b="1" dirty="0" smtClean="0"/>
              <a:t>Applications: Determination Available </a:t>
            </a:r>
            <a:r>
              <a:rPr lang="en-US" dirty="0" smtClean="0"/>
              <a:t>screen appears with all of the applications that are currently in this status.</a:t>
            </a: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D4F609A-887D-4B51-8F45-96AA550CC65E}" type="slidenum">
              <a:rPr lang="en-US" smtClean="0"/>
              <a:t>18</a:t>
            </a:fld>
            <a:endParaRPr lang="en-US" dirty="0"/>
          </a:p>
        </p:txBody>
      </p:sp>
    </p:spTree>
    <p:extLst>
      <p:ext uri="{BB962C8B-B14F-4D97-AF65-F5344CB8AC3E}">
        <p14:creationId xmlns:p14="http://schemas.microsoft.com/office/powerpoint/2010/main" val="10189414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4F609A-887D-4B51-8F45-96AA550CC65E}" type="slidenum">
              <a:rPr lang="en-US" smtClean="0"/>
              <a:t>19</a:t>
            </a:fld>
            <a:endParaRPr lang="en-US" dirty="0"/>
          </a:p>
        </p:txBody>
      </p:sp>
    </p:spTree>
    <p:extLst>
      <p:ext uri="{BB962C8B-B14F-4D97-AF65-F5344CB8AC3E}">
        <p14:creationId xmlns:p14="http://schemas.microsoft.com/office/powerpoint/2010/main" val="13043006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 records can be shared for your view, for a specific period</a:t>
            </a:r>
            <a:r>
              <a:rPr lang="en-US" baseline="0" dirty="0" smtClean="0"/>
              <a:t> of time.</a:t>
            </a:r>
          </a:p>
          <a:p>
            <a:r>
              <a:rPr lang="en-US" baseline="0" dirty="0" smtClean="0"/>
              <a:t>Arrests will be shared too, although only a conviction disqualifies someone.</a:t>
            </a:r>
          </a:p>
          <a:p>
            <a:r>
              <a:rPr lang="en-US" baseline="0" dirty="0" smtClean="0"/>
              <a:t>Under federal law, federal rap sheets can’t be shared outside of DPH.</a:t>
            </a:r>
            <a:endParaRPr lang="en-US" dirty="0"/>
          </a:p>
        </p:txBody>
      </p:sp>
      <p:sp>
        <p:nvSpPr>
          <p:cNvPr id="4" name="Slide Number Placeholder 3"/>
          <p:cNvSpPr>
            <a:spLocks noGrp="1"/>
          </p:cNvSpPr>
          <p:nvPr>
            <p:ph type="sldNum" sz="quarter" idx="10"/>
          </p:nvPr>
        </p:nvSpPr>
        <p:spPr/>
        <p:txBody>
          <a:bodyPr/>
          <a:lstStyle/>
          <a:p>
            <a:fld id="{1D4F609A-887D-4B51-8F45-96AA550CC65E}" type="slidenum">
              <a:rPr lang="en-US" smtClean="0"/>
              <a:t>20</a:t>
            </a:fld>
            <a:endParaRPr lang="en-US" dirty="0"/>
          </a:p>
        </p:txBody>
      </p:sp>
    </p:spTree>
    <p:extLst>
      <p:ext uri="{BB962C8B-B14F-4D97-AF65-F5344CB8AC3E}">
        <p14:creationId xmlns:p14="http://schemas.microsoft.com/office/powerpoint/2010/main" val="40845802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 disqualification based on federal offense; Rap Sheet is not available for viewing.</a:t>
            </a:r>
            <a:endParaRPr lang="en-US" dirty="0" smtClean="0"/>
          </a:p>
          <a:p>
            <a:endParaRPr lang="en-US" dirty="0" smtClean="0"/>
          </a:p>
          <a:p>
            <a:r>
              <a:rPr lang="en-US" dirty="0" smtClean="0"/>
              <a:t>Trying to avoid</a:t>
            </a:r>
            <a:r>
              <a:rPr lang="en-US" baseline="0" dirty="0" smtClean="0"/>
              <a:t> delay.  Very rapid.</a:t>
            </a:r>
          </a:p>
          <a:p>
            <a:r>
              <a:rPr lang="en-US" baseline="0" dirty="0" smtClean="0"/>
              <a:t>-time fingerprinted to a no-hit result.</a:t>
            </a:r>
          </a:p>
          <a:p>
            <a:r>
              <a:rPr lang="en-US" baseline="0" dirty="0" smtClean="0"/>
              <a:t>Majority cleared within 24 hours</a:t>
            </a:r>
          </a:p>
          <a:p>
            <a:endParaRPr lang="en-US" baseline="0" dirty="0" smtClean="0"/>
          </a:p>
        </p:txBody>
      </p:sp>
      <p:sp>
        <p:nvSpPr>
          <p:cNvPr id="4" name="Slide Number Placeholder 3"/>
          <p:cNvSpPr>
            <a:spLocks noGrp="1"/>
          </p:cNvSpPr>
          <p:nvPr>
            <p:ph type="sldNum" sz="quarter" idx="10"/>
          </p:nvPr>
        </p:nvSpPr>
        <p:spPr/>
        <p:txBody>
          <a:bodyPr/>
          <a:lstStyle/>
          <a:p>
            <a:fld id="{1D4F609A-887D-4B51-8F45-96AA550CC65E}" type="slidenum">
              <a:rPr lang="en-US" smtClean="0"/>
              <a:t>21</a:t>
            </a:fld>
            <a:endParaRPr lang="en-US" dirty="0"/>
          </a:p>
        </p:txBody>
      </p:sp>
    </p:spTree>
    <p:extLst>
      <p:ext uri="{BB962C8B-B14F-4D97-AF65-F5344CB8AC3E}">
        <p14:creationId xmlns:p14="http://schemas.microsoft.com/office/powerpoint/2010/main" val="4061727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Five Steps to Add an Applicant</a:t>
            </a:r>
            <a:endParaRPr lang="en-US" dirty="0"/>
          </a:p>
        </p:txBody>
      </p:sp>
      <p:sp>
        <p:nvSpPr>
          <p:cNvPr id="4" name="Slide Number Placeholder 3"/>
          <p:cNvSpPr>
            <a:spLocks noGrp="1"/>
          </p:cNvSpPr>
          <p:nvPr>
            <p:ph type="sldNum" sz="quarter" idx="10"/>
          </p:nvPr>
        </p:nvSpPr>
        <p:spPr/>
        <p:txBody>
          <a:bodyPr/>
          <a:lstStyle/>
          <a:p>
            <a:fld id="{1D4F609A-887D-4B51-8F45-96AA550CC65E}" type="slidenum">
              <a:rPr lang="en-US" smtClean="0"/>
              <a:t>7</a:t>
            </a:fld>
            <a:endParaRPr lang="en-US" dirty="0"/>
          </a:p>
        </p:txBody>
      </p:sp>
    </p:spTree>
    <p:extLst>
      <p:ext uri="{BB962C8B-B14F-4D97-AF65-F5344CB8AC3E}">
        <p14:creationId xmlns:p14="http://schemas.microsoft.com/office/powerpoint/2010/main" val="2766482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adding an applicant, need to print the blank Consent Form and Fingerprinting Information Form</a:t>
            </a:r>
            <a:r>
              <a:rPr lang="en-US" baseline="0" dirty="0" smtClean="0"/>
              <a:t> a</a:t>
            </a:r>
            <a:r>
              <a:rPr lang="en-US" dirty="0" smtClean="0"/>
              <a:t>nd give them to the applicant to be filled</a:t>
            </a:r>
            <a:r>
              <a:rPr lang="en-US" baseline="0" dirty="0" smtClean="0"/>
              <a:t> </a:t>
            </a:r>
            <a:r>
              <a:rPr lang="en-US" dirty="0" smtClean="0"/>
              <a:t>out. </a:t>
            </a:r>
          </a:p>
          <a:p>
            <a:endParaRPr lang="en-US" dirty="0" smtClean="0"/>
          </a:p>
          <a:p>
            <a:r>
              <a:rPr lang="en-US" b="1" dirty="0" smtClean="0"/>
              <a:t>Certain particulars need to be obtained.  That’s why they’re required.  This information is from the Fingerprinting Information Form.</a:t>
            </a:r>
            <a:endParaRPr lang="en-US" b="1" dirty="0"/>
          </a:p>
        </p:txBody>
      </p:sp>
      <p:sp>
        <p:nvSpPr>
          <p:cNvPr id="4" name="Slide Number Placeholder 3"/>
          <p:cNvSpPr>
            <a:spLocks noGrp="1"/>
          </p:cNvSpPr>
          <p:nvPr>
            <p:ph type="sldNum" sz="quarter" idx="10"/>
          </p:nvPr>
        </p:nvSpPr>
        <p:spPr/>
        <p:txBody>
          <a:bodyPr/>
          <a:lstStyle/>
          <a:p>
            <a:fld id="{1D4F609A-887D-4B51-8F45-96AA550CC65E}" type="slidenum">
              <a:rPr lang="en-US" smtClean="0"/>
              <a:t>9</a:t>
            </a:fld>
            <a:endParaRPr lang="en-US" dirty="0"/>
          </a:p>
        </p:txBody>
      </p:sp>
    </p:spTree>
    <p:extLst>
      <p:ext uri="{BB962C8B-B14F-4D97-AF65-F5344CB8AC3E}">
        <p14:creationId xmlns:p14="http://schemas.microsoft.com/office/powerpoint/2010/main" val="4133205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enter a new applicant into ABCMS:</a:t>
            </a:r>
          </a:p>
          <a:p>
            <a:pPr marL="228600" indent="-228600">
              <a:buFont typeface="+mj-lt"/>
              <a:buAutoNum type="arabicPeriod"/>
            </a:pPr>
            <a:r>
              <a:rPr lang="en-US" dirty="0" smtClean="0"/>
              <a:t>If the applicant does not appear in the search results, click </a:t>
            </a:r>
            <a:r>
              <a:rPr lang="en-US" b="1" dirty="0" smtClean="0"/>
              <a:t>Add New Applicant</a:t>
            </a:r>
            <a:r>
              <a:rPr lang="en-US" dirty="0" smtClean="0"/>
              <a:t>. The Applicant:</a:t>
            </a:r>
            <a:r>
              <a:rPr lang="en-US" baseline="0" dirty="0" smtClean="0"/>
              <a:t> </a:t>
            </a:r>
            <a:r>
              <a:rPr lang="en-US" dirty="0" smtClean="0"/>
              <a:t>Profile screen appears.</a:t>
            </a:r>
          </a:p>
          <a:p>
            <a:pPr marL="228600" indent="-228600">
              <a:buFont typeface="+mj-lt"/>
              <a:buAutoNum type="arabicPeriod"/>
            </a:pPr>
            <a:r>
              <a:rPr lang="en-US" dirty="0" smtClean="0"/>
              <a:t>In the </a:t>
            </a:r>
            <a:r>
              <a:rPr lang="en-US" b="1" dirty="0" smtClean="0"/>
              <a:t>Personal and Demographic Information </a:t>
            </a:r>
            <a:r>
              <a:rPr lang="en-US" dirty="0" smtClean="0"/>
              <a:t>section, enter the information for the applicant. Data entered on the previous page cannot be changed.</a:t>
            </a:r>
          </a:p>
          <a:p>
            <a:pPr marL="228600" indent="-228600">
              <a:buFont typeface="+mj-lt"/>
              <a:buAutoNum type="arabicPeriod"/>
            </a:pPr>
            <a:r>
              <a:rPr lang="en-US" dirty="0" smtClean="0"/>
              <a:t>If the applicant’s </a:t>
            </a:r>
            <a:r>
              <a:rPr lang="en-US" b="1" dirty="0" smtClean="0"/>
              <a:t>Mailing Address </a:t>
            </a:r>
            <a:r>
              <a:rPr lang="en-US" dirty="0" smtClean="0"/>
              <a:t>is different than their </a:t>
            </a:r>
            <a:r>
              <a:rPr lang="en-US" b="1" dirty="0" smtClean="0"/>
              <a:t>Permanent Address</a:t>
            </a:r>
            <a:r>
              <a:rPr lang="en-US" b="0" dirty="0" smtClean="0"/>
              <a:t>,</a:t>
            </a:r>
            <a:r>
              <a:rPr lang="en-US" dirty="0" smtClean="0"/>
              <a:t> uncheck the box next to </a:t>
            </a:r>
            <a:r>
              <a:rPr lang="en-US" b="1" dirty="0" smtClean="0"/>
              <a:t>Mailing Address </a:t>
            </a:r>
            <a:r>
              <a:rPr lang="en-US" dirty="0" smtClean="0"/>
              <a:t>fill out the correct information.</a:t>
            </a:r>
          </a:p>
          <a:p>
            <a:r>
              <a:rPr lang="en-US" dirty="0" smtClean="0"/>
              <a:t>Note: Fields marked with an asterisk are required fields.</a:t>
            </a:r>
          </a:p>
          <a:p>
            <a:r>
              <a:rPr lang="en-US" dirty="0" smtClean="0"/>
              <a:t>4.</a:t>
            </a:r>
            <a:r>
              <a:rPr lang="en-US" baseline="0" dirty="0" smtClean="0"/>
              <a:t>  </a:t>
            </a:r>
            <a:r>
              <a:rPr lang="en-US" dirty="0" smtClean="0"/>
              <a:t>If the applicant has a previous name (e.g., a maiden name), you must enter this information in the Alias/Prior Name section:</a:t>
            </a:r>
          </a:p>
          <a:p>
            <a:pPr marL="228600" indent="-228600">
              <a:buAutoNum type="alphaLcPeriod"/>
            </a:pPr>
            <a:r>
              <a:rPr lang="en-US" dirty="0" smtClean="0"/>
              <a:t>Click </a:t>
            </a:r>
            <a:r>
              <a:rPr lang="en-US" b="1" dirty="0" smtClean="0"/>
              <a:t>Add New </a:t>
            </a:r>
            <a:r>
              <a:rPr lang="en-US" dirty="0" smtClean="0"/>
              <a:t>in the </a:t>
            </a:r>
            <a:r>
              <a:rPr lang="en-US" b="1" dirty="0" smtClean="0"/>
              <a:t>Alias/Prior Name </a:t>
            </a:r>
            <a:r>
              <a:rPr lang="en-US" dirty="0" smtClean="0"/>
              <a:t>section. The </a:t>
            </a:r>
            <a:r>
              <a:rPr lang="en-US" b="1" dirty="0" smtClean="0"/>
              <a:t>Alias/Prior Name </a:t>
            </a:r>
            <a:r>
              <a:rPr lang="en-US" dirty="0" smtClean="0"/>
              <a:t>dialog appears.</a:t>
            </a:r>
          </a:p>
          <a:p>
            <a:pPr marL="228600" indent="-228600">
              <a:buAutoNum type="alphaLcPeriod"/>
            </a:pPr>
            <a:endParaRPr lang="en-US" dirty="0" smtClean="0"/>
          </a:p>
          <a:p>
            <a:pPr marL="228600" indent="-228600">
              <a:buAutoNum type="alphaLcPeriod"/>
            </a:pPr>
            <a:r>
              <a:rPr lang="en-US" dirty="0" smtClean="0"/>
              <a:t>Enter the applicant’s alias information, then click </a:t>
            </a:r>
            <a:r>
              <a:rPr lang="en-US" b="1" dirty="0" smtClean="0"/>
              <a:t>Save</a:t>
            </a:r>
            <a:r>
              <a:rPr lang="en-US" dirty="0" smtClean="0"/>
              <a:t>.</a:t>
            </a:r>
          </a:p>
          <a:p>
            <a:pPr marL="0" indent="0">
              <a:buFontTx/>
              <a:buNone/>
            </a:pPr>
            <a:r>
              <a:rPr lang="en-US" dirty="0" smtClean="0"/>
              <a:t>5.</a:t>
            </a:r>
            <a:r>
              <a:rPr lang="en-US" baseline="0" dirty="0" smtClean="0"/>
              <a:t>  </a:t>
            </a:r>
            <a:r>
              <a:rPr lang="en-US" dirty="0" smtClean="0"/>
              <a:t>If the applicant has lived in a different state, you will need to enter a prior address to allow registries from the other state to be included.</a:t>
            </a:r>
          </a:p>
          <a:p>
            <a:pPr marL="228600" indent="-228600">
              <a:buAutoNum type="alphaLcPeriod"/>
            </a:pPr>
            <a:r>
              <a:rPr lang="en-US" dirty="0" smtClean="0"/>
              <a:t>Click </a:t>
            </a:r>
            <a:r>
              <a:rPr lang="en-US" b="1" dirty="0" smtClean="0"/>
              <a:t>Add New </a:t>
            </a:r>
            <a:r>
              <a:rPr lang="en-US" dirty="0" smtClean="0"/>
              <a:t>in the </a:t>
            </a:r>
            <a:r>
              <a:rPr lang="en-US" b="1" dirty="0" smtClean="0"/>
              <a:t>Prior Addresses </a:t>
            </a:r>
            <a:r>
              <a:rPr lang="en-US" dirty="0" smtClean="0"/>
              <a:t>section. The </a:t>
            </a:r>
            <a:r>
              <a:rPr lang="en-US" b="1" dirty="0" smtClean="0"/>
              <a:t>Prior Addresses </a:t>
            </a:r>
            <a:r>
              <a:rPr lang="en-US" dirty="0" smtClean="0"/>
              <a:t>dialog appears.</a:t>
            </a:r>
          </a:p>
          <a:p>
            <a:pPr marL="228600" indent="-228600">
              <a:buAutoNum type="alphaLcPeriod"/>
            </a:pPr>
            <a:r>
              <a:rPr lang="en-US" dirty="0" smtClean="0"/>
              <a:t>Enter the applicant’s previous address information, then click </a:t>
            </a:r>
            <a:r>
              <a:rPr lang="en-US" b="1" dirty="0" smtClean="0"/>
              <a:t>Save</a:t>
            </a:r>
            <a:r>
              <a:rPr lang="en-US" dirty="0" smtClean="0"/>
              <a:t>.</a:t>
            </a:r>
          </a:p>
          <a:p>
            <a:pPr marL="228600" indent="-228600">
              <a:buAutoNum type="alphaLcPeriod"/>
            </a:pPr>
            <a:endParaRPr lang="en-US" dirty="0" smtClean="0"/>
          </a:p>
          <a:p>
            <a:pPr marL="228600" indent="-228600">
              <a:buAutoNum type="arabicPeriod" startAt="6"/>
            </a:pPr>
            <a:r>
              <a:rPr lang="en-US" dirty="0" smtClean="0"/>
              <a:t>When you are finished adding the applicant’s information, click </a:t>
            </a:r>
            <a:r>
              <a:rPr lang="en-US" b="1" dirty="0" smtClean="0"/>
              <a:t>Next</a:t>
            </a:r>
            <a:r>
              <a:rPr lang="en-US" dirty="0" smtClean="0"/>
              <a:t>. </a:t>
            </a:r>
          </a:p>
          <a:p>
            <a:pPr marL="0" indent="0">
              <a:buFontTx/>
              <a:buNone/>
            </a:pP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1D4F609A-887D-4B51-8F45-96AA550CC65E}" type="slidenum">
              <a:rPr lang="en-US" smtClean="0"/>
              <a:t>10</a:t>
            </a:fld>
            <a:endParaRPr lang="en-US" dirty="0"/>
          </a:p>
        </p:txBody>
      </p:sp>
    </p:spTree>
    <p:extLst>
      <p:ext uri="{BB962C8B-B14F-4D97-AF65-F5344CB8AC3E}">
        <p14:creationId xmlns:p14="http://schemas.microsoft.com/office/powerpoint/2010/main" val="1631923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The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Enter Pre-Employment Information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screen appears.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In the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Position Applied For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section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a.	Select the name of the provider from the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Provider</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drop down.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b.	Select the category for the desired position from the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Position Category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drop down.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c.	Select the name of the desired position from the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Position</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drop down.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d.	Select the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Employee Type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from the drop down.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Note: At this point in the process, you may save the application and continue at a later time by clicking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Save &amp; Close</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To access a saved application, go to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Applications &gt; Not Yet Submitted</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1D4F609A-887D-4B51-8F45-96AA550CC65E}" type="slidenum">
              <a:rPr lang="en-US" smtClean="0"/>
              <a:t>11</a:t>
            </a:fld>
            <a:endParaRPr lang="en-US" dirty="0"/>
          </a:p>
        </p:txBody>
      </p:sp>
    </p:spTree>
    <p:extLst>
      <p:ext uri="{BB962C8B-B14F-4D97-AF65-F5344CB8AC3E}">
        <p14:creationId xmlns:p14="http://schemas.microsoft.com/office/powerpoint/2010/main" val="2313795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an applicant’s personal information is received, you may log in to ABCMS and search for the applicant in applicable public registries. The applicant must be cleared in all required registries prior to fingerprinting and permanent employment. Check registries by clicking the registry link to open the registry website in a new window</a:t>
            </a:r>
          </a:p>
          <a:p>
            <a:endParaRPr lang="en-US" dirty="0" smtClean="0"/>
          </a:p>
          <a:p>
            <a:pPr marL="171450" indent="-171450">
              <a:buFont typeface="Arial" panose="020B0604020202020204" pitchFamily="34" charset="0"/>
              <a:buChar char="•"/>
            </a:pPr>
            <a:r>
              <a:rPr lang="en-US" dirty="0" smtClean="0"/>
              <a:t>Click a link in the Registry Name column to go to the registry site and perform a manual search.</a:t>
            </a:r>
          </a:p>
          <a:p>
            <a:pPr marL="171450" indent="-171450">
              <a:buFont typeface="Arial" panose="020B0604020202020204" pitchFamily="34" charset="0"/>
              <a:buChar char="•"/>
            </a:pPr>
            <a:r>
              <a:rPr lang="en-US" dirty="0" smtClean="0"/>
              <a:t>If you have completed the search by clicking the link, the updated results appear in the Research Requirements column.</a:t>
            </a:r>
          </a:p>
          <a:p>
            <a:pPr marL="171450" indent="-171450">
              <a:buFont typeface="Arial" panose="020B0604020202020204" pitchFamily="34" charset="0"/>
              <a:buChar char="•"/>
            </a:pPr>
            <a:r>
              <a:rPr lang="en-US" sz="1200" dirty="0" smtClean="0">
                <a:effectLst/>
                <a:latin typeface="Arial"/>
                <a:ea typeface="Calibri"/>
                <a:cs typeface="Times New Roman"/>
              </a:rPr>
              <a:t>For the </a:t>
            </a:r>
            <a:r>
              <a:rPr lang="en-US" sz="1200" u="sng" dirty="0" smtClean="0">
                <a:effectLst/>
                <a:latin typeface="Arial"/>
                <a:ea typeface="Calibri"/>
                <a:cs typeface="Times New Roman"/>
              </a:rPr>
              <a:t>OIG Registry ONLY</a:t>
            </a:r>
            <a:r>
              <a:rPr lang="en-US" sz="1200" dirty="0" smtClean="0">
                <a:effectLst/>
                <a:latin typeface="Arial"/>
                <a:ea typeface="Calibri"/>
                <a:cs typeface="Times New Roman"/>
              </a:rPr>
              <a:t>: </a:t>
            </a:r>
          </a:p>
          <a:p>
            <a:pPr marL="857250" marR="0" indent="-171450">
              <a:spcBef>
                <a:spcPts val="0"/>
              </a:spcBef>
              <a:spcAft>
                <a:spcPts val="0"/>
              </a:spcAft>
              <a:buFont typeface="Courier New" panose="02070309020205020404" pitchFamily="49" charset="0"/>
              <a:buChar char="o"/>
              <a:tabLst>
                <a:tab pos="228600" algn="l"/>
                <a:tab pos="457200" algn="l"/>
              </a:tabLst>
            </a:pPr>
            <a:r>
              <a:rPr lang="en-US" sz="1200" dirty="0" smtClean="0">
                <a:effectLst/>
                <a:latin typeface="Arial"/>
                <a:ea typeface="Calibri"/>
                <a:cs typeface="Times New Roman"/>
              </a:rPr>
              <a:t>an </a:t>
            </a:r>
            <a:r>
              <a:rPr lang="en-US" sz="1200" b="1" dirty="0" smtClean="0">
                <a:effectLst/>
                <a:latin typeface="Arial"/>
                <a:ea typeface="Calibri"/>
                <a:cs typeface="Times New Roman"/>
              </a:rPr>
              <a:t>Auto-Match</a:t>
            </a:r>
            <a:r>
              <a:rPr lang="en-US" sz="1200" dirty="0" smtClean="0">
                <a:effectLst/>
                <a:latin typeface="Arial"/>
                <a:ea typeface="Calibri"/>
                <a:cs typeface="Times New Roman"/>
              </a:rPr>
              <a:t> button appears in the </a:t>
            </a:r>
            <a:r>
              <a:rPr lang="en-US" sz="1200" b="1" dirty="0" smtClean="0">
                <a:effectLst/>
                <a:latin typeface="Arial"/>
                <a:ea typeface="Calibri"/>
                <a:cs typeface="Times New Roman"/>
              </a:rPr>
              <a:t>Research Requirements</a:t>
            </a:r>
            <a:r>
              <a:rPr lang="en-US" sz="1200" dirty="0" smtClean="0">
                <a:effectLst/>
                <a:latin typeface="Arial"/>
                <a:ea typeface="Calibri"/>
                <a:cs typeface="Times New Roman"/>
              </a:rPr>
              <a:t> column with a link to view any matches.</a:t>
            </a:r>
          </a:p>
          <a:p>
            <a:pPr marL="857250" marR="0" indent="-171450">
              <a:spcBef>
                <a:spcPts val="0"/>
              </a:spcBef>
              <a:spcAft>
                <a:spcPts val="300"/>
              </a:spcAft>
              <a:buFont typeface="Courier New" panose="02070309020205020404" pitchFamily="49" charset="0"/>
              <a:buChar char="o"/>
              <a:tabLst>
                <a:tab pos="228600" algn="l"/>
                <a:tab pos="457200" algn="l"/>
              </a:tabLst>
            </a:pPr>
            <a:r>
              <a:rPr lang="en-US" sz="1200" dirty="0" smtClean="0">
                <a:effectLst/>
                <a:latin typeface="Arial"/>
                <a:ea typeface="Calibri"/>
                <a:cs typeface="Times New Roman"/>
              </a:rPr>
              <a:t>the </a:t>
            </a:r>
            <a:r>
              <a:rPr lang="en-US" sz="1200" b="1" dirty="0" smtClean="0">
                <a:effectLst/>
                <a:latin typeface="Arial"/>
                <a:ea typeface="Calibri"/>
                <a:cs typeface="Times New Roman"/>
              </a:rPr>
              <a:t>Auto-Match</a:t>
            </a:r>
            <a:r>
              <a:rPr lang="en-US" sz="1200" dirty="0" smtClean="0">
                <a:effectLst/>
                <a:latin typeface="Arial"/>
                <a:ea typeface="Calibri"/>
                <a:cs typeface="Times New Roman"/>
              </a:rPr>
              <a:t> button appears in the </a:t>
            </a:r>
            <a:r>
              <a:rPr lang="en-US" sz="1200" b="1" dirty="0" smtClean="0">
                <a:effectLst/>
                <a:latin typeface="Arial"/>
                <a:ea typeface="Calibri"/>
                <a:cs typeface="Times New Roman"/>
              </a:rPr>
              <a:t>Research Requirements</a:t>
            </a:r>
            <a:r>
              <a:rPr lang="en-US" sz="1200" dirty="0" smtClean="0">
                <a:effectLst/>
                <a:latin typeface="Arial"/>
                <a:ea typeface="Calibri"/>
                <a:cs typeface="Times New Roman"/>
              </a:rPr>
              <a:t> column with a zero, if the registry has been searched and a match is </a:t>
            </a:r>
            <a:r>
              <a:rPr lang="en-US" sz="1200" i="1" dirty="0" smtClean="0">
                <a:effectLst/>
                <a:latin typeface="Arial"/>
                <a:ea typeface="Calibri"/>
                <a:cs typeface="Times New Roman"/>
              </a:rPr>
              <a:t>not </a:t>
            </a:r>
            <a:r>
              <a:rPr lang="en-US" sz="1200" dirty="0" smtClean="0">
                <a:effectLst/>
                <a:latin typeface="Arial"/>
                <a:ea typeface="Calibri"/>
                <a:cs typeface="Times New Roman"/>
              </a:rPr>
              <a:t>found.</a:t>
            </a:r>
          </a:p>
          <a:p>
            <a:endParaRPr lang="en-US" dirty="0" smtClean="0"/>
          </a:p>
          <a:p>
            <a:r>
              <a:rPr lang="en-US" dirty="0" smtClean="0"/>
              <a:t>Enter Comments (Entering Comments is optional</a:t>
            </a:r>
            <a:r>
              <a:rPr lang="en-US" baseline="0" dirty="0" smtClean="0"/>
              <a:t>, except when Flagging a Registry for Review).  Registries set to Flagged for Review REQUIRE Comments.</a:t>
            </a:r>
          </a:p>
          <a:p>
            <a:endParaRPr lang="en-US" baseline="0" dirty="0" smtClean="0"/>
          </a:p>
          <a:p>
            <a:r>
              <a:rPr lang="en-US" dirty="0" smtClean="0"/>
              <a:t>For each registry, select a research registry result of </a:t>
            </a:r>
            <a:r>
              <a:rPr lang="en-US" b="1" dirty="0" smtClean="0"/>
              <a:t>Cleared</a:t>
            </a:r>
            <a:r>
              <a:rPr lang="en-US" baseline="0" dirty="0" smtClean="0"/>
              <a:t> </a:t>
            </a:r>
            <a:r>
              <a:rPr lang="en-US" dirty="0" smtClean="0"/>
              <a:t>or </a:t>
            </a:r>
            <a:r>
              <a:rPr lang="en-US" b="1" dirty="0" smtClean="0"/>
              <a:t>Flagged for Review</a:t>
            </a:r>
            <a:r>
              <a:rPr lang="en-US" dirty="0" smtClean="0"/>
              <a:t>. </a:t>
            </a:r>
          </a:p>
          <a:p>
            <a:r>
              <a:rPr lang="en-US" dirty="0" smtClean="0"/>
              <a:t>•	If the applicant is cleared on all required registries, you may continue with the process. </a:t>
            </a:r>
          </a:p>
          <a:p>
            <a:endParaRPr lang="en-US" dirty="0" smtClean="0"/>
          </a:p>
          <a:p>
            <a:r>
              <a:rPr lang="en-US" dirty="0" smtClean="0"/>
              <a:t>•	If the applicant is Flagged for Review on a required registry, you cannot continue with the hiring process. Click </a:t>
            </a:r>
            <a:r>
              <a:rPr lang="en-US" i="1" dirty="0" smtClean="0"/>
              <a:t>Next </a:t>
            </a:r>
            <a:r>
              <a:rPr lang="en-US" dirty="0" smtClean="0"/>
              <a:t>to receive a </a:t>
            </a:r>
            <a:r>
              <a:rPr lang="en-US" i="1" dirty="0" smtClean="0"/>
              <a:t>Application Flag for Review Confirmation </a:t>
            </a:r>
            <a:r>
              <a:rPr lang="en-US" dirty="0" smtClean="0"/>
              <a:t>screen.</a:t>
            </a:r>
          </a:p>
          <a:p>
            <a:endParaRPr lang="en-US" dirty="0" smtClean="0"/>
          </a:p>
          <a:p>
            <a:r>
              <a:rPr lang="en-US" dirty="0" smtClean="0"/>
              <a:t>•	If one or more of the registries is marked as Flagged for Review, then you must wait for DPH ABCMS Program</a:t>
            </a:r>
            <a:r>
              <a:rPr lang="en-US" baseline="0" dirty="0" smtClean="0"/>
              <a:t> Staff </a:t>
            </a:r>
            <a:r>
              <a:rPr lang="en-US" dirty="0" smtClean="0"/>
              <a:t>to review the registry check and determine whether the applicant should be marked as Cleared or Flagged for Review. You may view an application that has been flagged for review at any time by going to </a:t>
            </a:r>
            <a:r>
              <a:rPr lang="en-US" b="1" dirty="0" smtClean="0"/>
              <a:t>Application &gt; Flagged for Review</a:t>
            </a:r>
            <a:r>
              <a:rPr lang="en-US" dirty="0" smtClean="0"/>
              <a:t>.</a:t>
            </a:r>
          </a:p>
          <a:p>
            <a:r>
              <a:rPr lang="en-US" dirty="0" smtClean="0"/>
              <a:t>For registries marked as Flagged for Review,</a:t>
            </a:r>
            <a:r>
              <a:rPr lang="en-US" baseline="0" dirty="0" smtClean="0"/>
              <a:t> </a:t>
            </a:r>
            <a:r>
              <a:rPr lang="en-US" dirty="0" smtClean="0"/>
              <a:t>enter additional information into the </a:t>
            </a:r>
            <a:r>
              <a:rPr lang="en-US" b="1" dirty="0" smtClean="0"/>
              <a:t>Comments</a:t>
            </a:r>
            <a:r>
              <a:rPr lang="en-US" dirty="0" smtClean="0"/>
              <a:t> field for each corresponding registry [REQUIRED].</a:t>
            </a:r>
          </a:p>
          <a:p>
            <a:endParaRPr lang="en-US" dirty="0" smtClean="0"/>
          </a:p>
          <a:p>
            <a:r>
              <a:rPr lang="en-US" dirty="0" smtClean="0"/>
              <a:t>Note: At this point in the process, you may withdraw an application by clicking </a:t>
            </a:r>
            <a:r>
              <a:rPr lang="en-US" b="1" dirty="0" smtClean="0"/>
              <a:t>Withdraw</a:t>
            </a:r>
            <a:r>
              <a:rPr lang="en-US" dirty="0" smtClean="0"/>
              <a:t>. Applications may be withdrawn for any reason, regardless of the registry results.</a:t>
            </a:r>
          </a:p>
          <a:p>
            <a:endParaRPr lang="en-US" dirty="0"/>
          </a:p>
        </p:txBody>
      </p:sp>
      <p:sp>
        <p:nvSpPr>
          <p:cNvPr id="4" name="Slide Number Placeholder 3"/>
          <p:cNvSpPr>
            <a:spLocks noGrp="1"/>
          </p:cNvSpPr>
          <p:nvPr>
            <p:ph type="sldNum" sz="quarter" idx="10"/>
          </p:nvPr>
        </p:nvSpPr>
        <p:spPr/>
        <p:txBody>
          <a:bodyPr/>
          <a:lstStyle/>
          <a:p>
            <a:fld id="{9CA95098-1402-46CF-BD59-934865B6CE20}" type="slidenum">
              <a:rPr lang="en-US" smtClean="0"/>
              <a:t>13</a:t>
            </a:fld>
            <a:endParaRPr lang="en-US" dirty="0"/>
          </a:p>
        </p:txBody>
      </p:sp>
    </p:spTree>
    <p:extLst>
      <p:ext uri="{BB962C8B-B14F-4D97-AF65-F5344CB8AC3E}">
        <p14:creationId xmlns:p14="http://schemas.microsoft.com/office/powerpoint/2010/main" val="2272387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there are any corrections to be made, use the Back</a:t>
            </a:r>
            <a:r>
              <a:rPr lang="en-US" baseline="0" dirty="0" smtClean="0"/>
              <a:t> button to go to the</a:t>
            </a:r>
            <a:endParaRPr lang="en-US" dirty="0"/>
          </a:p>
        </p:txBody>
      </p:sp>
      <p:sp>
        <p:nvSpPr>
          <p:cNvPr id="4" name="Slide Number Placeholder 3"/>
          <p:cNvSpPr>
            <a:spLocks noGrp="1"/>
          </p:cNvSpPr>
          <p:nvPr>
            <p:ph type="sldNum" sz="quarter" idx="10"/>
          </p:nvPr>
        </p:nvSpPr>
        <p:spPr/>
        <p:txBody>
          <a:bodyPr/>
          <a:lstStyle/>
          <a:p>
            <a:fld id="{4E464DFE-4CC6-4C59-84BA-595C04305B0F}" type="slidenum">
              <a:rPr lang="en-US" smtClean="0"/>
              <a:t>14</a:t>
            </a:fld>
            <a:endParaRPr lang="en-US" dirty="0"/>
          </a:p>
        </p:txBody>
      </p:sp>
    </p:spTree>
    <p:extLst>
      <p:ext uri="{BB962C8B-B14F-4D97-AF65-F5344CB8AC3E}">
        <p14:creationId xmlns:p14="http://schemas.microsoft.com/office/powerpoint/2010/main" val="1404024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Confirmation that the Application Is Successfully Submitted:  (Ready for Fingerprinting.)</a:t>
            </a:r>
          </a:p>
          <a:p>
            <a:r>
              <a:rPr lang="en-US" b="1" dirty="0" smtClean="0"/>
              <a:t>Submit the application, then print the Fingerprinting</a:t>
            </a:r>
            <a:r>
              <a:rPr lang="en-US" b="1" baseline="0" dirty="0" smtClean="0"/>
              <a:t> Authorization Form.  Locations on back of the form.</a:t>
            </a:r>
            <a:endParaRPr lang="en-US" b="1" dirty="0"/>
          </a:p>
        </p:txBody>
      </p:sp>
      <p:sp>
        <p:nvSpPr>
          <p:cNvPr id="4" name="Slide Number Placeholder 3"/>
          <p:cNvSpPr>
            <a:spLocks noGrp="1"/>
          </p:cNvSpPr>
          <p:nvPr>
            <p:ph type="sldNum" sz="quarter" idx="10"/>
          </p:nvPr>
        </p:nvSpPr>
        <p:spPr/>
        <p:txBody>
          <a:bodyPr/>
          <a:lstStyle/>
          <a:p>
            <a:fld id="{4E464DFE-4CC6-4C59-84BA-595C04305B0F}" type="slidenum">
              <a:rPr lang="en-US" smtClean="0"/>
              <a:t>15</a:t>
            </a:fld>
            <a:endParaRPr lang="en-US" dirty="0"/>
          </a:p>
        </p:txBody>
      </p:sp>
    </p:spTree>
    <p:extLst>
      <p:ext uri="{BB962C8B-B14F-4D97-AF65-F5344CB8AC3E}">
        <p14:creationId xmlns:p14="http://schemas.microsoft.com/office/powerpoint/2010/main" val="38760900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Provider Users: may also include Finance (payment reconciliation)</a:t>
            </a:r>
            <a:r>
              <a:rPr lang="en-US" baseline="0" dirty="0" smtClean="0"/>
              <a:t> staff</a:t>
            </a:r>
            <a:endParaRPr lang="en-US" dirty="0"/>
          </a:p>
        </p:txBody>
      </p:sp>
      <p:sp>
        <p:nvSpPr>
          <p:cNvPr id="4" name="Slide Number Placeholder 3"/>
          <p:cNvSpPr>
            <a:spLocks noGrp="1"/>
          </p:cNvSpPr>
          <p:nvPr>
            <p:ph type="sldNum" sz="quarter" idx="10"/>
          </p:nvPr>
        </p:nvSpPr>
        <p:spPr/>
        <p:txBody>
          <a:bodyPr/>
          <a:lstStyle/>
          <a:p>
            <a:fld id="{9CA95098-1402-46CF-BD59-934865B6CE20}" type="slidenum">
              <a:rPr lang="en-US" smtClean="0"/>
              <a:t>16</a:t>
            </a:fld>
            <a:endParaRPr lang="en-US" dirty="0"/>
          </a:p>
        </p:txBody>
      </p:sp>
    </p:spTree>
    <p:extLst>
      <p:ext uri="{BB962C8B-B14F-4D97-AF65-F5344CB8AC3E}">
        <p14:creationId xmlns:p14="http://schemas.microsoft.com/office/powerpoint/2010/main" val="164141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ED60D2DB-CC70-4B2F-A300-765637BF4ED9}" type="datetimeFigureOut">
              <a:rPr lang="en-US" smtClean="0"/>
              <a:t>2/19/2016</a:t>
            </a:fld>
            <a:endParaRPr lang="en-US" dirty="0"/>
          </a:p>
        </p:txBody>
      </p:sp>
      <p:sp>
        <p:nvSpPr>
          <p:cNvPr id="16" name="Slide Number Placeholder 15"/>
          <p:cNvSpPr>
            <a:spLocks noGrp="1"/>
          </p:cNvSpPr>
          <p:nvPr>
            <p:ph type="sldNum" sz="quarter" idx="11"/>
          </p:nvPr>
        </p:nvSpPr>
        <p:spPr/>
        <p:txBody>
          <a:bodyPr/>
          <a:lstStyle/>
          <a:p>
            <a:fld id="{C0CD4167-F0C6-41D9-8B50-A2C8DB1FB720}" type="slidenum">
              <a:rPr lang="en-US" smtClean="0"/>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60D2DB-CC70-4B2F-A300-765637BF4ED9}" type="datetimeFigureOut">
              <a:rPr lang="en-US" smtClean="0"/>
              <a:t>2/19/2016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CD4167-F0C6-41D9-8B50-A2C8DB1FB720}"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60D2DB-CC70-4B2F-A300-765637BF4ED9}" type="datetimeFigureOut">
              <a:rPr lang="en-US" smtClean="0"/>
              <a:t>2/19/2016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CD4167-F0C6-41D9-8B50-A2C8DB1FB720}"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ED60D2DB-CC70-4B2F-A300-765637BF4ED9}" type="datetimeFigureOut">
              <a:rPr lang="en-US" smtClean="0"/>
              <a:t>2/19/2016</a:t>
            </a:fld>
            <a:endParaRPr lang="en-US" dirty="0"/>
          </a:p>
        </p:txBody>
      </p:sp>
      <p:sp>
        <p:nvSpPr>
          <p:cNvPr id="16" name="Slide Number Placeholder 15"/>
          <p:cNvSpPr>
            <a:spLocks noGrp="1"/>
          </p:cNvSpPr>
          <p:nvPr>
            <p:ph type="sldNum" sz="quarter" idx="11"/>
          </p:nvPr>
        </p:nvSpPr>
        <p:spPr/>
        <p:txBody>
          <a:bodyPr/>
          <a:lstStyle/>
          <a:p>
            <a:fld id="{C0CD4167-F0C6-41D9-8B50-A2C8DB1FB720}" type="slidenum">
              <a:rPr lang="en-US" smtClean="0"/>
              <a:t>‹#›</a:t>
            </a:fld>
            <a:endParaRPr lang="en-US" dirty="0"/>
          </a:p>
        </p:txBody>
      </p:sp>
      <p:sp>
        <p:nvSpPr>
          <p:cNvPr id="17" name="Footer Placeholder 16"/>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622945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dirty="0" smtClean="0"/>
              <a:t>Click to edit Master title style</a:t>
            </a:r>
            <a:endParaRPr lang="en-US" dirty="0"/>
          </a:p>
        </p:txBody>
      </p:sp>
      <p:sp>
        <p:nvSpPr>
          <p:cNvPr id="14" name="Date Placeholder 13"/>
          <p:cNvSpPr>
            <a:spLocks noGrp="1"/>
          </p:cNvSpPr>
          <p:nvPr>
            <p:ph type="dt" sz="half" idx="10"/>
          </p:nvPr>
        </p:nvSpPr>
        <p:spPr/>
        <p:txBody>
          <a:bodyPr/>
          <a:lstStyle/>
          <a:p>
            <a:fld id="{ED60D2DB-CC70-4B2F-A300-765637BF4ED9}" type="datetimeFigureOut">
              <a:rPr lang="en-US" smtClean="0"/>
              <a:t>2/19/2016</a:t>
            </a:fld>
            <a:endParaRPr lang="en-US" dirty="0"/>
          </a:p>
        </p:txBody>
      </p:sp>
      <p:sp>
        <p:nvSpPr>
          <p:cNvPr id="15" name="Slide Number Placeholder 14"/>
          <p:cNvSpPr>
            <a:spLocks noGrp="1"/>
          </p:cNvSpPr>
          <p:nvPr>
            <p:ph type="sldNum" sz="quarter" idx="11"/>
          </p:nvPr>
        </p:nvSpPr>
        <p:spPr/>
        <p:txBody>
          <a:bodyPr/>
          <a:lstStyle/>
          <a:p>
            <a:fld id="{C0CD4167-F0C6-41D9-8B50-A2C8DB1FB720}" type="slidenum">
              <a:rPr lang="en-US" smtClean="0"/>
              <a:t>‹#›</a:t>
            </a:fld>
            <a:endParaRPr lang="en-US" dirty="0"/>
          </a:p>
        </p:txBody>
      </p:sp>
      <p:sp>
        <p:nvSpPr>
          <p:cNvPr id="16" name="Footer Placeholder 15"/>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33950163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ED60D2DB-CC70-4B2F-A300-765637BF4ED9}" type="datetimeFigureOut">
              <a:rPr lang="en-US" smtClean="0"/>
              <a:t>2/19/2016</a:t>
            </a:fld>
            <a:endParaRPr lang="en-US" dirty="0"/>
          </a:p>
        </p:txBody>
      </p:sp>
      <p:sp>
        <p:nvSpPr>
          <p:cNvPr id="13" name="Slide Number Placeholder 12"/>
          <p:cNvSpPr>
            <a:spLocks noGrp="1"/>
          </p:cNvSpPr>
          <p:nvPr>
            <p:ph type="sldNum" sz="quarter" idx="11"/>
          </p:nvPr>
        </p:nvSpPr>
        <p:spPr/>
        <p:txBody>
          <a:bodyPr/>
          <a:lstStyle/>
          <a:p>
            <a:fld id="{C0CD4167-F0C6-41D9-8B50-A2C8DB1FB720}" type="slidenum">
              <a:rPr lang="en-US" smtClean="0"/>
              <a:t>‹#›</a:t>
            </a:fld>
            <a:endParaRPr lang="en-US" dirty="0"/>
          </a:p>
        </p:txBody>
      </p:sp>
      <p:sp>
        <p:nvSpPr>
          <p:cNvPr id="14" name="Footer Placeholder 13"/>
          <p:cNvSpPr>
            <a:spLocks noGrp="1"/>
          </p:cNvSpPr>
          <p:nvPr>
            <p:ph type="ftr" sz="quarter" idx="12"/>
          </p:nvPr>
        </p:nvSpPr>
        <p:spPr/>
        <p:txBody>
          <a:bodyPr/>
          <a:lstStyle/>
          <a:p>
            <a:endParaRPr lang="en-US" dirty="0"/>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22692690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ED60D2DB-CC70-4B2F-A300-765637BF4ED9}" type="datetimeFigureOut">
              <a:rPr lang="en-US" smtClean="0"/>
              <a:t>2/19/2016</a:t>
            </a:fld>
            <a:endParaRPr lang="en-US" dirty="0"/>
          </a:p>
        </p:txBody>
      </p:sp>
      <p:sp>
        <p:nvSpPr>
          <p:cNvPr id="9" name="Slide Number Placeholder 8"/>
          <p:cNvSpPr>
            <a:spLocks noGrp="1"/>
          </p:cNvSpPr>
          <p:nvPr>
            <p:ph type="sldNum" sz="quarter" idx="11"/>
          </p:nvPr>
        </p:nvSpPr>
        <p:spPr/>
        <p:txBody>
          <a:bodyPr/>
          <a:lstStyle/>
          <a:p>
            <a:fld id="{C0CD4167-F0C6-41D9-8B50-A2C8DB1FB720}" type="slidenum">
              <a:rPr lang="en-US" smtClean="0"/>
              <a:t>‹#›</a:t>
            </a:fld>
            <a:endParaRPr lang="en-US" dirty="0"/>
          </a:p>
        </p:txBody>
      </p:sp>
      <p:sp>
        <p:nvSpPr>
          <p:cNvPr id="10" name="Footer Placeholder 9"/>
          <p:cNvSpPr>
            <a:spLocks noGrp="1"/>
          </p:cNvSpPr>
          <p:nvPr>
            <p:ph type="ftr" sz="quarter" idx="12"/>
          </p:nvPr>
        </p:nvSpPr>
        <p:spPr/>
        <p:txBody>
          <a:bodyPr/>
          <a:lstStyle/>
          <a:p>
            <a:endParaRPr lang="en-US" dirty="0"/>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172538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ED60D2DB-CC70-4B2F-A300-765637BF4ED9}" type="datetimeFigureOut">
              <a:rPr lang="en-US" smtClean="0"/>
              <a:t>2/19/2016</a:t>
            </a:fld>
            <a:endParaRPr lang="en-US" dirty="0"/>
          </a:p>
        </p:txBody>
      </p:sp>
      <p:sp>
        <p:nvSpPr>
          <p:cNvPr id="15" name="Slide Number Placeholder 14"/>
          <p:cNvSpPr>
            <a:spLocks noGrp="1"/>
          </p:cNvSpPr>
          <p:nvPr>
            <p:ph type="sldNum" sz="quarter" idx="11"/>
          </p:nvPr>
        </p:nvSpPr>
        <p:spPr/>
        <p:txBody>
          <a:bodyPr/>
          <a:lstStyle/>
          <a:p>
            <a:fld id="{C0CD4167-F0C6-41D9-8B50-A2C8DB1FB720}" type="slidenum">
              <a:rPr lang="en-US" smtClean="0"/>
              <a:t>‹#›</a:t>
            </a:fld>
            <a:endParaRPr lang="en-US" dirty="0"/>
          </a:p>
        </p:txBody>
      </p:sp>
      <p:sp>
        <p:nvSpPr>
          <p:cNvPr id="16" name="Footer Placeholder 15"/>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7794476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ED60D2DB-CC70-4B2F-A300-765637BF4ED9}" type="datetimeFigureOut">
              <a:rPr lang="en-US" smtClean="0"/>
              <a:t>2/19/2016</a:t>
            </a:fld>
            <a:endParaRPr lang="en-US" dirty="0"/>
          </a:p>
        </p:txBody>
      </p:sp>
      <p:sp>
        <p:nvSpPr>
          <p:cNvPr id="8" name="Slide Number Placeholder 7"/>
          <p:cNvSpPr>
            <a:spLocks noGrp="1"/>
          </p:cNvSpPr>
          <p:nvPr>
            <p:ph type="sldNum" sz="quarter" idx="11"/>
          </p:nvPr>
        </p:nvSpPr>
        <p:spPr/>
        <p:txBody>
          <a:bodyPr/>
          <a:lstStyle/>
          <a:p>
            <a:fld id="{C0CD4167-F0C6-41D9-8B50-A2C8DB1FB720}" type="slidenum">
              <a:rPr lang="en-US" smtClean="0"/>
              <a:t>‹#›</a:t>
            </a:fld>
            <a:endParaRPr lang="en-US" dirty="0"/>
          </a:p>
        </p:txBody>
      </p:sp>
      <p:sp>
        <p:nvSpPr>
          <p:cNvPr id="9" name="Footer Placeholder 8"/>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36138172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D60D2DB-CC70-4B2F-A300-765637BF4ED9}" type="datetimeFigureOut">
              <a:rPr lang="en-US" smtClean="0"/>
              <a:t>2/19/2016</a:t>
            </a:fld>
            <a:endParaRPr lang="en-US" dirty="0"/>
          </a:p>
        </p:txBody>
      </p:sp>
      <p:sp>
        <p:nvSpPr>
          <p:cNvPr id="6" name="Slide Number Placeholder 5"/>
          <p:cNvSpPr>
            <a:spLocks noGrp="1"/>
          </p:cNvSpPr>
          <p:nvPr>
            <p:ph type="sldNum" sz="quarter" idx="11"/>
          </p:nvPr>
        </p:nvSpPr>
        <p:spPr/>
        <p:txBody>
          <a:bodyPr/>
          <a:lstStyle/>
          <a:p>
            <a:fld id="{C0CD4167-F0C6-41D9-8B50-A2C8DB1FB720}" type="slidenum">
              <a:rPr lang="en-US" smtClean="0"/>
              <a:t>‹#›</a:t>
            </a:fld>
            <a:endParaRPr lang="en-US" dirty="0"/>
          </a:p>
        </p:txBody>
      </p:sp>
      <p:sp>
        <p:nvSpPr>
          <p:cNvPr id="7" name="Footer Placeholder 6"/>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6724146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ED60D2DB-CC70-4B2F-A300-765637BF4ED9}" type="datetimeFigureOut">
              <a:rPr lang="en-US" smtClean="0"/>
              <a:t>2/19/2016</a:t>
            </a:fld>
            <a:endParaRPr lang="en-US" dirty="0"/>
          </a:p>
        </p:txBody>
      </p:sp>
      <p:sp>
        <p:nvSpPr>
          <p:cNvPr id="16" name="Slide Number Placeholder 15"/>
          <p:cNvSpPr>
            <a:spLocks noGrp="1"/>
          </p:cNvSpPr>
          <p:nvPr>
            <p:ph type="sldNum" sz="quarter" idx="11"/>
          </p:nvPr>
        </p:nvSpPr>
        <p:spPr/>
        <p:txBody>
          <a:bodyPr/>
          <a:lstStyle/>
          <a:p>
            <a:fld id="{C0CD4167-F0C6-41D9-8B50-A2C8DB1FB720}" type="slidenum">
              <a:rPr lang="en-US" smtClean="0"/>
              <a:t>‹#›</a:t>
            </a:fld>
            <a:endParaRPr lang="en-US" dirty="0"/>
          </a:p>
        </p:txBody>
      </p:sp>
      <p:sp>
        <p:nvSpPr>
          <p:cNvPr id="17" name="Footer Placeholder 16"/>
          <p:cNvSpPr>
            <a:spLocks noGrp="1"/>
          </p:cNvSpPr>
          <p:nvPr>
            <p:ph type="ftr" sz="quarter" idx="12"/>
          </p:nvPr>
        </p:nvSpPr>
        <p:spPr/>
        <p:txBody>
          <a:bodyPr/>
          <a:lstStyle/>
          <a:p>
            <a:endParaRPr lang="en-US" dirty="0"/>
          </a:p>
        </p:txBody>
      </p:sp>
      <p:sp>
        <p:nvSpPr>
          <p:cNvPr id="18" name="Title 17"/>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552949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dirty="0" smtClean="0"/>
              <a:t>Click to edit Master title style</a:t>
            </a:r>
            <a:endParaRPr lang="en-US" dirty="0"/>
          </a:p>
        </p:txBody>
      </p:sp>
      <p:sp>
        <p:nvSpPr>
          <p:cNvPr id="14" name="Date Placeholder 13"/>
          <p:cNvSpPr>
            <a:spLocks noGrp="1"/>
          </p:cNvSpPr>
          <p:nvPr>
            <p:ph type="dt" sz="half" idx="10"/>
          </p:nvPr>
        </p:nvSpPr>
        <p:spPr/>
        <p:txBody>
          <a:bodyPr/>
          <a:lstStyle/>
          <a:p>
            <a:fld id="{ED60D2DB-CC70-4B2F-A300-765637BF4ED9}" type="datetimeFigureOut">
              <a:rPr lang="en-US" smtClean="0"/>
              <a:t>2/19/2016</a:t>
            </a:fld>
            <a:endParaRPr lang="en-US" dirty="0"/>
          </a:p>
        </p:txBody>
      </p:sp>
      <p:sp>
        <p:nvSpPr>
          <p:cNvPr id="15" name="Slide Number Placeholder 14"/>
          <p:cNvSpPr>
            <a:spLocks noGrp="1"/>
          </p:cNvSpPr>
          <p:nvPr>
            <p:ph type="sldNum" sz="quarter" idx="11"/>
          </p:nvPr>
        </p:nvSpPr>
        <p:spPr/>
        <p:txBody>
          <a:bodyPr/>
          <a:lstStyle/>
          <a:p>
            <a:fld id="{C0CD4167-F0C6-41D9-8B50-A2C8DB1FB720}" type="slidenum">
              <a:rPr lang="en-US" smtClean="0"/>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ED60D2DB-CC70-4B2F-A300-765637BF4ED9}" type="datetimeFigureOut">
              <a:rPr lang="en-US" smtClean="0"/>
              <a:t>2/19/2016</a:t>
            </a:fld>
            <a:endParaRPr lang="en-US" dirty="0"/>
          </a:p>
        </p:txBody>
      </p:sp>
      <p:sp>
        <p:nvSpPr>
          <p:cNvPr id="14" name="Slide Number Placeholder 13"/>
          <p:cNvSpPr>
            <a:spLocks noGrp="1"/>
          </p:cNvSpPr>
          <p:nvPr>
            <p:ph type="sldNum" sz="quarter" idx="11"/>
          </p:nvPr>
        </p:nvSpPr>
        <p:spPr/>
        <p:txBody>
          <a:bodyPr/>
          <a:lstStyle/>
          <a:p>
            <a:fld id="{C0CD4167-F0C6-41D9-8B50-A2C8DB1FB720}" type="slidenum">
              <a:rPr lang="en-US" smtClean="0"/>
              <a:t>‹#›</a:t>
            </a:fld>
            <a:endParaRPr lang="en-US" dirty="0"/>
          </a:p>
        </p:txBody>
      </p:sp>
      <p:sp>
        <p:nvSpPr>
          <p:cNvPr id="15" name="Footer Placeholder 14"/>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5489977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60D2DB-CC70-4B2F-A300-765637BF4ED9}" type="datetimeFigureOut">
              <a:rPr lang="en-US" smtClean="0"/>
              <a:t>2/19/2016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CD4167-F0C6-41D9-8B50-A2C8DB1FB720}" type="slidenum">
              <a:rPr lang="en-US" smtClean="0"/>
              <a:t>‹#›</a:t>
            </a:fld>
            <a:endParaRPr lang="en-US" dirty="0"/>
          </a:p>
        </p:txBody>
      </p:sp>
    </p:spTree>
    <p:extLst>
      <p:ext uri="{BB962C8B-B14F-4D97-AF65-F5344CB8AC3E}">
        <p14:creationId xmlns:p14="http://schemas.microsoft.com/office/powerpoint/2010/main" val="42828690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60D2DB-CC70-4B2F-A300-765637BF4ED9}" type="datetimeFigureOut">
              <a:rPr lang="en-US" smtClean="0"/>
              <a:t>2/19/2016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CD4167-F0C6-41D9-8B50-A2C8DB1FB720}" type="slidenum">
              <a:rPr lang="en-US" smtClean="0"/>
              <a:t>‹#›</a:t>
            </a:fld>
            <a:endParaRPr lang="en-US" dirty="0"/>
          </a:p>
        </p:txBody>
      </p:sp>
    </p:spTree>
    <p:extLst>
      <p:ext uri="{BB962C8B-B14F-4D97-AF65-F5344CB8AC3E}">
        <p14:creationId xmlns:p14="http://schemas.microsoft.com/office/powerpoint/2010/main" val="22221054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ED60D2DB-CC70-4B2F-A300-765637BF4ED9}" type="datetimeFigureOut">
              <a:rPr lang="en-US" smtClean="0">
                <a:solidFill>
                  <a:prstClr val="white">
                    <a:alpha val="60000"/>
                  </a:prstClr>
                </a:solidFill>
              </a:rPr>
              <a:pPr/>
              <a:t>2/19/2016</a:t>
            </a:fld>
            <a:endParaRPr lang="en-US" dirty="0">
              <a:solidFill>
                <a:prstClr val="white">
                  <a:alpha val="60000"/>
                </a:prstClr>
              </a:solidFill>
            </a:endParaRPr>
          </a:p>
        </p:txBody>
      </p:sp>
      <p:sp>
        <p:nvSpPr>
          <p:cNvPr id="16" name="Slide Number Placeholder 15"/>
          <p:cNvSpPr>
            <a:spLocks noGrp="1"/>
          </p:cNvSpPr>
          <p:nvPr>
            <p:ph type="sldNum" sz="quarter" idx="11"/>
          </p:nvPr>
        </p:nvSpPr>
        <p:spPr/>
        <p:txBody>
          <a:bodyPr/>
          <a:lstStyle/>
          <a:p>
            <a:fld id="{C0CD4167-F0C6-41D9-8B50-A2C8DB1FB720}" type="slidenum">
              <a:rPr lang="en-US" smtClean="0">
                <a:solidFill>
                  <a:prstClr val="white">
                    <a:alpha val="60000"/>
                  </a:prstClr>
                </a:solidFill>
              </a:rPr>
              <a:pPr/>
              <a:t>‹#›</a:t>
            </a:fld>
            <a:endParaRPr lang="en-US" dirty="0">
              <a:solidFill>
                <a:prstClr val="white">
                  <a:alpha val="60000"/>
                </a:prstClr>
              </a:solidFill>
            </a:endParaRPr>
          </a:p>
        </p:txBody>
      </p:sp>
      <p:sp>
        <p:nvSpPr>
          <p:cNvPr id="17" name="Footer Placeholder 16"/>
          <p:cNvSpPr>
            <a:spLocks noGrp="1"/>
          </p:cNvSpPr>
          <p:nvPr>
            <p:ph type="ftr" sz="quarter" idx="12"/>
          </p:nvPr>
        </p:nvSpPr>
        <p:spPr/>
        <p:txBody>
          <a:bodyPr/>
          <a:lstStyle/>
          <a:p>
            <a:endParaRPr lang="en-US" dirty="0">
              <a:solidFill>
                <a:prstClr val="white">
                  <a:alpha val="60000"/>
                </a:prstClr>
              </a:solidFill>
            </a:endParaRPr>
          </a:p>
        </p:txBody>
      </p:sp>
    </p:spTree>
    <p:extLst>
      <p:ext uri="{BB962C8B-B14F-4D97-AF65-F5344CB8AC3E}">
        <p14:creationId xmlns:p14="http://schemas.microsoft.com/office/powerpoint/2010/main" val="243459904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dirty="0" smtClean="0"/>
              <a:t>Click to edit Master title style</a:t>
            </a:r>
            <a:endParaRPr lang="en-US" dirty="0"/>
          </a:p>
        </p:txBody>
      </p:sp>
      <p:sp>
        <p:nvSpPr>
          <p:cNvPr id="14" name="Date Placeholder 13"/>
          <p:cNvSpPr>
            <a:spLocks noGrp="1"/>
          </p:cNvSpPr>
          <p:nvPr>
            <p:ph type="dt" sz="half" idx="10"/>
          </p:nvPr>
        </p:nvSpPr>
        <p:spPr/>
        <p:txBody>
          <a:bodyPr/>
          <a:lstStyle/>
          <a:p>
            <a:fld id="{ED60D2DB-CC70-4B2F-A300-765637BF4ED9}" type="datetimeFigureOut">
              <a:rPr lang="en-US" smtClean="0">
                <a:solidFill>
                  <a:prstClr val="white">
                    <a:alpha val="60000"/>
                  </a:prstClr>
                </a:solidFill>
              </a:rPr>
              <a:pPr/>
              <a:t>2/19/2016</a:t>
            </a:fld>
            <a:endParaRPr lang="en-US" dirty="0">
              <a:solidFill>
                <a:prstClr val="white">
                  <a:alpha val="60000"/>
                </a:prstClr>
              </a:solidFill>
            </a:endParaRPr>
          </a:p>
        </p:txBody>
      </p:sp>
      <p:sp>
        <p:nvSpPr>
          <p:cNvPr id="15" name="Slide Number Placeholder 14"/>
          <p:cNvSpPr>
            <a:spLocks noGrp="1"/>
          </p:cNvSpPr>
          <p:nvPr>
            <p:ph type="sldNum" sz="quarter" idx="11"/>
          </p:nvPr>
        </p:nvSpPr>
        <p:spPr/>
        <p:txBody>
          <a:bodyPr/>
          <a:lstStyle/>
          <a:p>
            <a:fld id="{C0CD4167-F0C6-41D9-8B50-A2C8DB1FB720}" type="slidenum">
              <a:rPr lang="en-US" smtClean="0">
                <a:solidFill>
                  <a:prstClr val="white">
                    <a:alpha val="60000"/>
                  </a:prstClr>
                </a:solidFill>
              </a:rPr>
              <a:pPr/>
              <a:t>‹#›</a:t>
            </a:fld>
            <a:endParaRPr lang="en-US" dirty="0">
              <a:solidFill>
                <a:prstClr val="white">
                  <a:alpha val="60000"/>
                </a:prstClr>
              </a:solidFill>
            </a:endParaRPr>
          </a:p>
        </p:txBody>
      </p:sp>
      <p:sp>
        <p:nvSpPr>
          <p:cNvPr id="16" name="Footer Placeholder 15"/>
          <p:cNvSpPr>
            <a:spLocks noGrp="1"/>
          </p:cNvSpPr>
          <p:nvPr>
            <p:ph type="ftr" sz="quarter" idx="12"/>
          </p:nvPr>
        </p:nvSpPr>
        <p:spPr/>
        <p:txBody>
          <a:bodyPr/>
          <a:lstStyle/>
          <a:p>
            <a:endParaRPr lang="en-US" dirty="0">
              <a:solidFill>
                <a:prstClr val="white">
                  <a:alpha val="60000"/>
                </a:prstClr>
              </a:solidFill>
            </a:endParaRPr>
          </a:p>
        </p:txBody>
      </p:sp>
    </p:spTree>
    <p:extLst>
      <p:ext uri="{BB962C8B-B14F-4D97-AF65-F5344CB8AC3E}">
        <p14:creationId xmlns:p14="http://schemas.microsoft.com/office/powerpoint/2010/main" val="37302376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solidFill>
                  <a:prstClr val="white"/>
                </a:solidFill>
                <a:effectLst>
                  <a:outerShdw blurRad="38100" dist="38100" dir="2700000" algn="tl">
                    <a:srgbClr val="000000">
                      <a:alpha val="43137"/>
                    </a:srgbClr>
                  </a:outerShdw>
                </a:effectLst>
              </a:rPr>
              <a:t>{</a:t>
            </a:r>
            <a:endParaRPr lang="en-US" sz="6600" dirty="0">
              <a:solidFill>
                <a:prstClr val="white"/>
              </a:solidFill>
              <a:effectLst>
                <a:outerShdw blurRad="38100" dist="38100" dir="2700000" algn="tl">
                  <a:srgbClr val="000000">
                    <a:alpha val="43137"/>
                  </a:srgbClr>
                </a:outerShdw>
              </a:effectLs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ED60D2DB-CC70-4B2F-A300-765637BF4ED9}" type="datetimeFigureOut">
              <a:rPr lang="en-US" smtClean="0">
                <a:solidFill>
                  <a:prstClr val="white">
                    <a:alpha val="60000"/>
                  </a:prstClr>
                </a:solidFill>
              </a:rPr>
              <a:pPr/>
              <a:t>2/19/2016</a:t>
            </a:fld>
            <a:endParaRPr lang="en-US" dirty="0">
              <a:solidFill>
                <a:prstClr val="white">
                  <a:alpha val="60000"/>
                </a:prstClr>
              </a:solidFill>
            </a:endParaRPr>
          </a:p>
        </p:txBody>
      </p:sp>
      <p:sp>
        <p:nvSpPr>
          <p:cNvPr id="13" name="Slide Number Placeholder 12"/>
          <p:cNvSpPr>
            <a:spLocks noGrp="1"/>
          </p:cNvSpPr>
          <p:nvPr>
            <p:ph type="sldNum" sz="quarter" idx="11"/>
          </p:nvPr>
        </p:nvSpPr>
        <p:spPr/>
        <p:txBody>
          <a:bodyPr/>
          <a:lstStyle/>
          <a:p>
            <a:fld id="{C0CD4167-F0C6-41D9-8B50-A2C8DB1FB720}" type="slidenum">
              <a:rPr lang="en-US" smtClean="0">
                <a:solidFill>
                  <a:prstClr val="white">
                    <a:alpha val="60000"/>
                  </a:prstClr>
                </a:solidFill>
              </a:rPr>
              <a:pPr/>
              <a:t>‹#›</a:t>
            </a:fld>
            <a:endParaRPr lang="en-US" dirty="0">
              <a:solidFill>
                <a:prstClr val="white">
                  <a:alpha val="60000"/>
                </a:prstClr>
              </a:solidFill>
            </a:endParaRPr>
          </a:p>
        </p:txBody>
      </p:sp>
      <p:sp>
        <p:nvSpPr>
          <p:cNvPr id="14" name="Footer Placeholder 13"/>
          <p:cNvSpPr>
            <a:spLocks noGrp="1"/>
          </p:cNvSpPr>
          <p:nvPr>
            <p:ph type="ftr" sz="quarter" idx="12"/>
          </p:nvPr>
        </p:nvSpPr>
        <p:spPr/>
        <p:txBody>
          <a:bodyPr/>
          <a:lstStyle/>
          <a:p>
            <a:endParaRPr lang="en-US" dirty="0">
              <a:solidFill>
                <a:prstClr val="white">
                  <a:alpha val="60000"/>
                </a:prstClr>
              </a:solidFill>
            </a:endParaRPr>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3673048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ED60D2DB-CC70-4B2F-A300-765637BF4ED9}" type="datetimeFigureOut">
              <a:rPr lang="en-US" smtClean="0">
                <a:solidFill>
                  <a:prstClr val="white">
                    <a:alpha val="60000"/>
                  </a:prstClr>
                </a:solidFill>
              </a:rPr>
              <a:pPr/>
              <a:t>2/19/2016</a:t>
            </a:fld>
            <a:endParaRPr lang="en-US" dirty="0">
              <a:solidFill>
                <a:prstClr val="white">
                  <a:alpha val="60000"/>
                </a:prstClr>
              </a:solidFill>
            </a:endParaRPr>
          </a:p>
        </p:txBody>
      </p:sp>
      <p:sp>
        <p:nvSpPr>
          <p:cNvPr id="9" name="Slide Number Placeholder 8"/>
          <p:cNvSpPr>
            <a:spLocks noGrp="1"/>
          </p:cNvSpPr>
          <p:nvPr>
            <p:ph type="sldNum" sz="quarter" idx="11"/>
          </p:nvPr>
        </p:nvSpPr>
        <p:spPr/>
        <p:txBody>
          <a:bodyPr/>
          <a:lstStyle/>
          <a:p>
            <a:fld id="{C0CD4167-F0C6-41D9-8B50-A2C8DB1FB720}" type="slidenum">
              <a:rPr lang="en-US" smtClean="0">
                <a:solidFill>
                  <a:prstClr val="white">
                    <a:alpha val="60000"/>
                  </a:prstClr>
                </a:solidFill>
              </a:rPr>
              <a:pPr/>
              <a:t>‹#›</a:t>
            </a:fld>
            <a:endParaRPr lang="en-US" dirty="0">
              <a:solidFill>
                <a:prstClr val="white">
                  <a:alpha val="60000"/>
                </a:prstClr>
              </a:solidFill>
            </a:endParaRPr>
          </a:p>
        </p:txBody>
      </p:sp>
      <p:sp>
        <p:nvSpPr>
          <p:cNvPr id="10" name="Footer Placeholder 9"/>
          <p:cNvSpPr>
            <a:spLocks noGrp="1"/>
          </p:cNvSpPr>
          <p:nvPr>
            <p:ph type="ftr" sz="quarter" idx="12"/>
          </p:nvPr>
        </p:nvSpPr>
        <p:spPr/>
        <p:txBody>
          <a:bodyPr/>
          <a:lstStyle/>
          <a:p>
            <a:endParaRPr lang="en-US" dirty="0">
              <a:solidFill>
                <a:prstClr val="white">
                  <a:alpha val="60000"/>
                </a:prstClr>
              </a:solidFill>
            </a:endParaRPr>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501780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solidFill>
                  <a:prstClr val="white"/>
                </a:solidFill>
                <a:effectLst>
                  <a:outerShdw blurRad="38100" dist="38100" dir="2700000" algn="tl">
                    <a:srgbClr val="000000">
                      <a:alpha val="43137"/>
                    </a:srgbClr>
                  </a:outerShdw>
                </a:effectLst>
              </a:rPr>
              <a:t>{</a:t>
            </a:r>
            <a:endParaRPr lang="en-US" sz="6000" dirty="0">
              <a:solidFill>
                <a:prstClr val="white"/>
              </a:solidFill>
              <a:effectLst>
                <a:outerShdw blurRad="38100" dist="38100" dir="2700000" algn="tl">
                  <a:srgbClr val="000000">
                    <a:alpha val="43137"/>
                  </a:srgbClr>
                </a:outerShdw>
              </a:effectLs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solidFill>
                  <a:prstClr val="white"/>
                </a:solidFill>
                <a:effectLst>
                  <a:outerShdw blurRad="38100" dist="38100" dir="2700000" algn="tl">
                    <a:srgbClr val="000000">
                      <a:alpha val="43137"/>
                    </a:srgbClr>
                  </a:outerShdw>
                </a:effectLst>
              </a:rPr>
              <a:t>{</a:t>
            </a:r>
            <a:endParaRPr lang="en-US" sz="6000" dirty="0">
              <a:solidFill>
                <a:prstClr val="white"/>
              </a:solidFill>
              <a:effectLst>
                <a:outerShdw blurRad="38100" dist="38100" dir="2700000" algn="tl">
                  <a:srgbClr val="000000">
                    <a:alpha val="43137"/>
                  </a:srgbClr>
                </a:outerShdw>
              </a:effectLs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ED60D2DB-CC70-4B2F-A300-765637BF4ED9}" type="datetimeFigureOut">
              <a:rPr lang="en-US" smtClean="0">
                <a:solidFill>
                  <a:prstClr val="white">
                    <a:alpha val="60000"/>
                  </a:prstClr>
                </a:solidFill>
              </a:rPr>
              <a:pPr/>
              <a:t>2/19/2016</a:t>
            </a:fld>
            <a:endParaRPr lang="en-US" dirty="0">
              <a:solidFill>
                <a:prstClr val="white">
                  <a:alpha val="60000"/>
                </a:prstClr>
              </a:solidFill>
            </a:endParaRPr>
          </a:p>
        </p:txBody>
      </p:sp>
      <p:sp>
        <p:nvSpPr>
          <p:cNvPr id="15" name="Slide Number Placeholder 14"/>
          <p:cNvSpPr>
            <a:spLocks noGrp="1"/>
          </p:cNvSpPr>
          <p:nvPr>
            <p:ph type="sldNum" sz="quarter" idx="11"/>
          </p:nvPr>
        </p:nvSpPr>
        <p:spPr/>
        <p:txBody>
          <a:bodyPr/>
          <a:lstStyle/>
          <a:p>
            <a:fld id="{C0CD4167-F0C6-41D9-8B50-A2C8DB1FB720}" type="slidenum">
              <a:rPr lang="en-US" smtClean="0">
                <a:solidFill>
                  <a:prstClr val="white">
                    <a:alpha val="60000"/>
                  </a:prstClr>
                </a:solidFill>
              </a:rPr>
              <a:pPr/>
              <a:t>‹#›</a:t>
            </a:fld>
            <a:endParaRPr lang="en-US" dirty="0">
              <a:solidFill>
                <a:prstClr val="white">
                  <a:alpha val="60000"/>
                </a:prstClr>
              </a:solidFill>
            </a:endParaRPr>
          </a:p>
        </p:txBody>
      </p:sp>
      <p:sp>
        <p:nvSpPr>
          <p:cNvPr id="16" name="Footer Placeholder 15"/>
          <p:cNvSpPr>
            <a:spLocks noGrp="1"/>
          </p:cNvSpPr>
          <p:nvPr>
            <p:ph type="ftr" sz="quarter" idx="12"/>
          </p:nvPr>
        </p:nvSpPr>
        <p:spPr/>
        <p:txBody>
          <a:bodyPr/>
          <a:lstStyle/>
          <a:p>
            <a:endParaRPr lang="en-US" dirty="0">
              <a:solidFill>
                <a:prstClr val="white">
                  <a:alpha val="60000"/>
                </a:prstClr>
              </a:solidFill>
            </a:endParaRPr>
          </a:p>
        </p:txBody>
      </p:sp>
    </p:spTree>
    <p:extLst>
      <p:ext uri="{BB962C8B-B14F-4D97-AF65-F5344CB8AC3E}">
        <p14:creationId xmlns:p14="http://schemas.microsoft.com/office/powerpoint/2010/main" val="38390572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ED60D2DB-CC70-4B2F-A300-765637BF4ED9}" type="datetimeFigureOut">
              <a:rPr lang="en-US" smtClean="0">
                <a:solidFill>
                  <a:prstClr val="white">
                    <a:alpha val="60000"/>
                  </a:prstClr>
                </a:solidFill>
              </a:rPr>
              <a:pPr/>
              <a:t>2/19/2016</a:t>
            </a:fld>
            <a:endParaRPr lang="en-US" dirty="0">
              <a:solidFill>
                <a:prstClr val="white">
                  <a:alpha val="60000"/>
                </a:prstClr>
              </a:solidFill>
            </a:endParaRPr>
          </a:p>
        </p:txBody>
      </p:sp>
      <p:sp>
        <p:nvSpPr>
          <p:cNvPr id="8" name="Slide Number Placeholder 7"/>
          <p:cNvSpPr>
            <a:spLocks noGrp="1"/>
          </p:cNvSpPr>
          <p:nvPr>
            <p:ph type="sldNum" sz="quarter" idx="11"/>
          </p:nvPr>
        </p:nvSpPr>
        <p:spPr/>
        <p:txBody>
          <a:bodyPr/>
          <a:lstStyle/>
          <a:p>
            <a:fld id="{C0CD4167-F0C6-41D9-8B50-A2C8DB1FB720}" type="slidenum">
              <a:rPr lang="en-US" smtClean="0">
                <a:solidFill>
                  <a:prstClr val="white">
                    <a:alpha val="60000"/>
                  </a:prstClr>
                </a:solidFill>
              </a:rPr>
              <a:pPr/>
              <a:t>‹#›</a:t>
            </a:fld>
            <a:endParaRPr lang="en-US" dirty="0">
              <a:solidFill>
                <a:prstClr val="white">
                  <a:alpha val="60000"/>
                </a:prstClr>
              </a:solidFill>
            </a:endParaRPr>
          </a:p>
        </p:txBody>
      </p:sp>
      <p:sp>
        <p:nvSpPr>
          <p:cNvPr id="9" name="Footer Placeholder 8"/>
          <p:cNvSpPr>
            <a:spLocks noGrp="1"/>
          </p:cNvSpPr>
          <p:nvPr>
            <p:ph type="ftr" sz="quarter" idx="12"/>
          </p:nvPr>
        </p:nvSpPr>
        <p:spPr/>
        <p:txBody>
          <a:bodyPr/>
          <a:lstStyle/>
          <a:p>
            <a:endParaRPr lang="en-US" dirty="0">
              <a:solidFill>
                <a:prstClr val="white">
                  <a:alpha val="60000"/>
                </a:prstClr>
              </a:solidFill>
            </a:endParaRPr>
          </a:p>
        </p:txBody>
      </p:sp>
    </p:spTree>
    <p:extLst>
      <p:ext uri="{BB962C8B-B14F-4D97-AF65-F5344CB8AC3E}">
        <p14:creationId xmlns:p14="http://schemas.microsoft.com/office/powerpoint/2010/main" val="21684757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D60D2DB-CC70-4B2F-A300-765637BF4ED9}" type="datetimeFigureOut">
              <a:rPr lang="en-US" smtClean="0">
                <a:solidFill>
                  <a:prstClr val="white">
                    <a:alpha val="60000"/>
                  </a:prstClr>
                </a:solidFill>
              </a:rPr>
              <a:pPr/>
              <a:t>2/19/2016</a:t>
            </a:fld>
            <a:endParaRPr lang="en-US" dirty="0">
              <a:solidFill>
                <a:prstClr val="white">
                  <a:alpha val="60000"/>
                </a:prstClr>
              </a:solidFill>
            </a:endParaRPr>
          </a:p>
        </p:txBody>
      </p:sp>
      <p:sp>
        <p:nvSpPr>
          <p:cNvPr id="6" name="Slide Number Placeholder 5"/>
          <p:cNvSpPr>
            <a:spLocks noGrp="1"/>
          </p:cNvSpPr>
          <p:nvPr>
            <p:ph type="sldNum" sz="quarter" idx="11"/>
          </p:nvPr>
        </p:nvSpPr>
        <p:spPr/>
        <p:txBody>
          <a:bodyPr/>
          <a:lstStyle/>
          <a:p>
            <a:fld id="{C0CD4167-F0C6-41D9-8B50-A2C8DB1FB720}" type="slidenum">
              <a:rPr lang="en-US" smtClean="0">
                <a:solidFill>
                  <a:prstClr val="white">
                    <a:alpha val="60000"/>
                  </a:prstClr>
                </a:solidFill>
              </a:rPr>
              <a:pPr/>
              <a:t>‹#›</a:t>
            </a:fld>
            <a:endParaRPr lang="en-US" dirty="0">
              <a:solidFill>
                <a:prstClr val="white">
                  <a:alpha val="60000"/>
                </a:prstClr>
              </a:solidFill>
            </a:endParaRPr>
          </a:p>
        </p:txBody>
      </p:sp>
      <p:sp>
        <p:nvSpPr>
          <p:cNvPr id="7" name="Footer Placeholder 6"/>
          <p:cNvSpPr>
            <a:spLocks noGrp="1"/>
          </p:cNvSpPr>
          <p:nvPr>
            <p:ph type="ftr" sz="quarter" idx="12"/>
          </p:nvPr>
        </p:nvSpPr>
        <p:spPr/>
        <p:txBody>
          <a:bodyPr/>
          <a:lstStyle/>
          <a:p>
            <a:endParaRPr lang="en-US" dirty="0">
              <a:solidFill>
                <a:prstClr val="white">
                  <a:alpha val="60000"/>
                </a:prstClr>
              </a:solidFill>
            </a:endParaRPr>
          </a:p>
        </p:txBody>
      </p:sp>
    </p:spTree>
    <p:extLst>
      <p:ext uri="{BB962C8B-B14F-4D97-AF65-F5344CB8AC3E}">
        <p14:creationId xmlns:p14="http://schemas.microsoft.com/office/powerpoint/2010/main" val="1401196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ED60D2DB-CC70-4B2F-A300-765637BF4ED9}" type="datetimeFigureOut">
              <a:rPr lang="en-US" smtClean="0"/>
              <a:t>2/19/2016</a:t>
            </a:fld>
            <a:endParaRPr lang="en-US" dirty="0"/>
          </a:p>
        </p:txBody>
      </p:sp>
      <p:sp>
        <p:nvSpPr>
          <p:cNvPr id="13" name="Slide Number Placeholder 12"/>
          <p:cNvSpPr>
            <a:spLocks noGrp="1"/>
          </p:cNvSpPr>
          <p:nvPr>
            <p:ph type="sldNum" sz="quarter" idx="11"/>
          </p:nvPr>
        </p:nvSpPr>
        <p:spPr/>
        <p:txBody>
          <a:bodyPr/>
          <a:lstStyle/>
          <a:p>
            <a:fld id="{C0CD4167-F0C6-41D9-8B50-A2C8DB1FB720}" type="slidenum">
              <a:rPr lang="en-US" smtClean="0"/>
              <a:t>‹#›</a:t>
            </a:fld>
            <a:endParaRPr lang="en-US" dirty="0"/>
          </a:p>
        </p:txBody>
      </p:sp>
      <p:sp>
        <p:nvSpPr>
          <p:cNvPr id="14" name="Footer Placeholder 13"/>
          <p:cNvSpPr>
            <a:spLocks noGrp="1"/>
          </p:cNvSpPr>
          <p:nvPr>
            <p:ph type="ftr" sz="quarter" idx="12"/>
          </p:nvPr>
        </p:nvSpPr>
        <p:spPr/>
        <p:txBody>
          <a:bodyPr/>
          <a:lstStyle/>
          <a:p>
            <a:endParaRPr lang="en-US" dirty="0"/>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solidFill>
                  <a:prstClr val="white"/>
                </a:solidFill>
                <a:effectLst>
                  <a:outerShdw blurRad="38100" dist="38100" dir="2700000" algn="tl">
                    <a:srgbClr val="000000">
                      <a:alpha val="43137"/>
                    </a:srgbClr>
                  </a:outerShdw>
                </a:effectLst>
              </a:rPr>
              <a:t>{</a:t>
            </a:r>
            <a:endParaRPr lang="en-US" sz="8000" dirty="0">
              <a:solidFill>
                <a:prstClr val="white"/>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ED60D2DB-CC70-4B2F-A300-765637BF4ED9}" type="datetimeFigureOut">
              <a:rPr lang="en-US" smtClean="0">
                <a:solidFill>
                  <a:prstClr val="white">
                    <a:alpha val="60000"/>
                  </a:prstClr>
                </a:solidFill>
              </a:rPr>
              <a:pPr/>
              <a:t>2/19/2016</a:t>
            </a:fld>
            <a:endParaRPr lang="en-US" dirty="0">
              <a:solidFill>
                <a:prstClr val="white">
                  <a:alpha val="60000"/>
                </a:prstClr>
              </a:solidFill>
            </a:endParaRPr>
          </a:p>
        </p:txBody>
      </p:sp>
      <p:sp>
        <p:nvSpPr>
          <p:cNvPr id="16" name="Slide Number Placeholder 15"/>
          <p:cNvSpPr>
            <a:spLocks noGrp="1"/>
          </p:cNvSpPr>
          <p:nvPr>
            <p:ph type="sldNum" sz="quarter" idx="11"/>
          </p:nvPr>
        </p:nvSpPr>
        <p:spPr/>
        <p:txBody>
          <a:bodyPr/>
          <a:lstStyle/>
          <a:p>
            <a:fld id="{C0CD4167-F0C6-41D9-8B50-A2C8DB1FB720}" type="slidenum">
              <a:rPr lang="en-US" smtClean="0">
                <a:solidFill>
                  <a:prstClr val="white">
                    <a:alpha val="60000"/>
                  </a:prstClr>
                </a:solidFill>
              </a:rPr>
              <a:pPr/>
              <a:t>‹#›</a:t>
            </a:fld>
            <a:endParaRPr lang="en-US" dirty="0">
              <a:solidFill>
                <a:prstClr val="white">
                  <a:alpha val="60000"/>
                </a:prstClr>
              </a:solidFill>
            </a:endParaRPr>
          </a:p>
        </p:txBody>
      </p:sp>
      <p:sp>
        <p:nvSpPr>
          <p:cNvPr id="17" name="Footer Placeholder 16"/>
          <p:cNvSpPr>
            <a:spLocks noGrp="1"/>
          </p:cNvSpPr>
          <p:nvPr>
            <p:ph type="ftr" sz="quarter" idx="12"/>
          </p:nvPr>
        </p:nvSpPr>
        <p:spPr/>
        <p:txBody>
          <a:bodyPr/>
          <a:lstStyle/>
          <a:p>
            <a:endParaRPr lang="en-US" dirty="0">
              <a:solidFill>
                <a:prstClr val="white">
                  <a:alpha val="60000"/>
                </a:prstClr>
              </a:solidFill>
            </a:endParaRPr>
          </a:p>
        </p:txBody>
      </p:sp>
      <p:sp>
        <p:nvSpPr>
          <p:cNvPr id="18" name="Title 17"/>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0880619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solidFill>
                  <a:prstClr val="white"/>
                </a:solidFill>
                <a:effectLst>
                  <a:outerShdw blurRad="38100" dist="38100" dir="2700000" algn="tl">
                    <a:srgbClr val="000000">
                      <a:alpha val="43137"/>
                    </a:srgbClr>
                  </a:outerShdw>
                </a:effectLst>
              </a:rPr>
              <a:t>{</a:t>
            </a:r>
            <a:endParaRPr lang="en-US" sz="6000" dirty="0">
              <a:solidFill>
                <a:prstClr val="white"/>
              </a:solidFill>
              <a:effectLst>
                <a:outerShdw blurRad="38100" dist="38100" dir="2700000" algn="tl">
                  <a:srgbClr val="000000">
                    <a:alpha val="43137"/>
                  </a:srgbClr>
                </a:outerShdw>
              </a:effectLs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ED60D2DB-CC70-4B2F-A300-765637BF4ED9}" type="datetimeFigureOut">
              <a:rPr lang="en-US" smtClean="0">
                <a:solidFill>
                  <a:prstClr val="white">
                    <a:alpha val="60000"/>
                  </a:prstClr>
                </a:solidFill>
              </a:rPr>
              <a:pPr/>
              <a:t>2/19/2016</a:t>
            </a:fld>
            <a:endParaRPr lang="en-US" dirty="0">
              <a:solidFill>
                <a:prstClr val="white">
                  <a:alpha val="60000"/>
                </a:prstClr>
              </a:solidFill>
            </a:endParaRPr>
          </a:p>
        </p:txBody>
      </p:sp>
      <p:sp>
        <p:nvSpPr>
          <p:cNvPr id="14" name="Slide Number Placeholder 13"/>
          <p:cNvSpPr>
            <a:spLocks noGrp="1"/>
          </p:cNvSpPr>
          <p:nvPr>
            <p:ph type="sldNum" sz="quarter" idx="11"/>
          </p:nvPr>
        </p:nvSpPr>
        <p:spPr/>
        <p:txBody>
          <a:bodyPr/>
          <a:lstStyle/>
          <a:p>
            <a:fld id="{C0CD4167-F0C6-41D9-8B50-A2C8DB1FB720}" type="slidenum">
              <a:rPr lang="en-US" smtClean="0">
                <a:solidFill>
                  <a:prstClr val="white">
                    <a:alpha val="60000"/>
                  </a:prstClr>
                </a:solidFill>
              </a:rPr>
              <a:pPr/>
              <a:t>‹#›</a:t>
            </a:fld>
            <a:endParaRPr lang="en-US" dirty="0">
              <a:solidFill>
                <a:prstClr val="white">
                  <a:alpha val="60000"/>
                </a:prstClr>
              </a:solidFill>
            </a:endParaRPr>
          </a:p>
        </p:txBody>
      </p:sp>
      <p:sp>
        <p:nvSpPr>
          <p:cNvPr id="15" name="Footer Placeholder 14"/>
          <p:cNvSpPr>
            <a:spLocks noGrp="1"/>
          </p:cNvSpPr>
          <p:nvPr>
            <p:ph type="ftr" sz="quarter" idx="12"/>
          </p:nvPr>
        </p:nvSpPr>
        <p:spPr/>
        <p:txBody>
          <a:bodyPr/>
          <a:lstStyle/>
          <a:p>
            <a:endParaRPr lang="en-US" dirty="0">
              <a:solidFill>
                <a:prstClr val="white">
                  <a:alpha val="60000"/>
                </a:prstClr>
              </a:solidFill>
            </a:endParaRPr>
          </a:p>
        </p:txBody>
      </p:sp>
    </p:spTree>
    <p:extLst>
      <p:ext uri="{BB962C8B-B14F-4D97-AF65-F5344CB8AC3E}">
        <p14:creationId xmlns:p14="http://schemas.microsoft.com/office/powerpoint/2010/main" val="19024159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60D2DB-CC70-4B2F-A300-765637BF4ED9}" type="datetimeFigureOut">
              <a:rPr lang="en-US" smtClean="0">
                <a:solidFill>
                  <a:prstClr val="white">
                    <a:alpha val="60000"/>
                  </a:prstClr>
                </a:solidFill>
              </a:rPr>
              <a:pPr/>
              <a:t>2/19/2016</a:t>
            </a:fld>
            <a:endParaRPr lang="en-US" dirty="0">
              <a:solidFill>
                <a:prstClr val="white">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alpha val="60000"/>
                </a:prstClr>
              </a:solidFill>
            </a:endParaRPr>
          </a:p>
        </p:txBody>
      </p:sp>
      <p:sp>
        <p:nvSpPr>
          <p:cNvPr id="6" name="Slide Number Placeholder 5"/>
          <p:cNvSpPr>
            <a:spLocks noGrp="1"/>
          </p:cNvSpPr>
          <p:nvPr>
            <p:ph type="sldNum" sz="quarter" idx="12"/>
          </p:nvPr>
        </p:nvSpPr>
        <p:spPr/>
        <p:txBody>
          <a:bodyPr/>
          <a:lstStyle/>
          <a:p>
            <a:fld id="{C0CD4167-F0C6-41D9-8B50-A2C8DB1FB720}" type="slidenum">
              <a:rPr lang="en-US" smtClean="0">
                <a:solidFill>
                  <a:prstClr val="white">
                    <a:alpha val="60000"/>
                  </a:prstClr>
                </a:solidFill>
              </a:rPr>
              <a:pPr/>
              <a:t>‹#›</a:t>
            </a:fld>
            <a:endParaRPr lang="en-US" dirty="0">
              <a:solidFill>
                <a:prstClr val="white">
                  <a:alpha val="60000"/>
                </a:prstClr>
              </a:solidFill>
            </a:endParaRPr>
          </a:p>
        </p:txBody>
      </p:sp>
    </p:spTree>
    <p:extLst>
      <p:ext uri="{BB962C8B-B14F-4D97-AF65-F5344CB8AC3E}">
        <p14:creationId xmlns:p14="http://schemas.microsoft.com/office/powerpoint/2010/main" val="31320292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60D2DB-CC70-4B2F-A300-765637BF4ED9}" type="datetimeFigureOut">
              <a:rPr lang="en-US" smtClean="0">
                <a:solidFill>
                  <a:prstClr val="white">
                    <a:alpha val="60000"/>
                  </a:prstClr>
                </a:solidFill>
              </a:rPr>
              <a:pPr/>
              <a:t>2/19/2016</a:t>
            </a:fld>
            <a:endParaRPr lang="en-US" dirty="0">
              <a:solidFill>
                <a:prstClr val="white">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alpha val="60000"/>
                </a:prstClr>
              </a:solidFill>
            </a:endParaRPr>
          </a:p>
        </p:txBody>
      </p:sp>
      <p:sp>
        <p:nvSpPr>
          <p:cNvPr id="6" name="Slide Number Placeholder 5"/>
          <p:cNvSpPr>
            <a:spLocks noGrp="1"/>
          </p:cNvSpPr>
          <p:nvPr>
            <p:ph type="sldNum" sz="quarter" idx="12"/>
          </p:nvPr>
        </p:nvSpPr>
        <p:spPr/>
        <p:txBody>
          <a:bodyPr/>
          <a:lstStyle/>
          <a:p>
            <a:fld id="{C0CD4167-F0C6-41D9-8B50-A2C8DB1FB720}" type="slidenum">
              <a:rPr lang="en-US" smtClean="0">
                <a:solidFill>
                  <a:prstClr val="white">
                    <a:alpha val="60000"/>
                  </a:prstClr>
                </a:solidFill>
              </a:rPr>
              <a:pPr/>
              <a:t>‹#›</a:t>
            </a:fld>
            <a:endParaRPr lang="en-US" dirty="0">
              <a:solidFill>
                <a:prstClr val="white">
                  <a:alpha val="60000"/>
                </a:prstClr>
              </a:solidFill>
            </a:endParaRPr>
          </a:p>
        </p:txBody>
      </p:sp>
    </p:spTree>
    <p:extLst>
      <p:ext uri="{BB962C8B-B14F-4D97-AF65-F5344CB8AC3E}">
        <p14:creationId xmlns:p14="http://schemas.microsoft.com/office/powerpoint/2010/main" val="1419252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ED60D2DB-CC70-4B2F-A300-765637BF4ED9}" type="datetimeFigureOut">
              <a:rPr lang="en-US" smtClean="0"/>
              <a:t>2/19/2016</a:t>
            </a:fld>
            <a:endParaRPr lang="en-US" dirty="0"/>
          </a:p>
        </p:txBody>
      </p:sp>
      <p:sp>
        <p:nvSpPr>
          <p:cNvPr id="9" name="Slide Number Placeholder 8"/>
          <p:cNvSpPr>
            <a:spLocks noGrp="1"/>
          </p:cNvSpPr>
          <p:nvPr>
            <p:ph type="sldNum" sz="quarter" idx="11"/>
          </p:nvPr>
        </p:nvSpPr>
        <p:spPr/>
        <p:txBody>
          <a:bodyPr/>
          <a:lstStyle/>
          <a:p>
            <a:fld id="{C0CD4167-F0C6-41D9-8B50-A2C8DB1FB720}" type="slidenum">
              <a:rPr lang="en-US" smtClean="0"/>
              <a:t>‹#›</a:t>
            </a:fld>
            <a:endParaRPr lang="en-US" dirty="0"/>
          </a:p>
        </p:txBody>
      </p:sp>
      <p:sp>
        <p:nvSpPr>
          <p:cNvPr id="10" name="Footer Placeholder 9"/>
          <p:cNvSpPr>
            <a:spLocks noGrp="1"/>
          </p:cNvSpPr>
          <p:nvPr>
            <p:ph type="ftr" sz="quarter" idx="12"/>
          </p:nvPr>
        </p:nvSpPr>
        <p:spPr/>
        <p:txBody>
          <a:bodyPr/>
          <a:lstStyle/>
          <a:p>
            <a:endParaRPr lang="en-US" dirty="0"/>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ED60D2DB-CC70-4B2F-A300-765637BF4ED9}" type="datetimeFigureOut">
              <a:rPr lang="en-US" smtClean="0"/>
              <a:t>2/19/2016</a:t>
            </a:fld>
            <a:endParaRPr lang="en-US" dirty="0"/>
          </a:p>
        </p:txBody>
      </p:sp>
      <p:sp>
        <p:nvSpPr>
          <p:cNvPr id="15" name="Slide Number Placeholder 14"/>
          <p:cNvSpPr>
            <a:spLocks noGrp="1"/>
          </p:cNvSpPr>
          <p:nvPr>
            <p:ph type="sldNum" sz="quarter" idx="11"/>
          </p:nvPr>
        </p:nvSpPr>
        <p:spPr/>
        <p:txBody>
          <a:bodyPr/>
          <a:lstStyle/>
          <a:p>
            <a:fld id="{C0CD4167-F0C6-41D9-8B50-A2C8DB1FB720}" type="slidenum">
              <a:rPr lang="en-US" smtClean="0"/>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ED60D2DB-CC70-4B2F-A300-765637BF4ED9}" type="datetimeFigureOut">
              <a:rPr lang="en-US" smtClean="0"/>
              <a:t>2/19/2016</a:t>
            </a:fld>
            <a:endParaRPr lang="en-US" dirty="0"/>
          </a:p>
        </p:txBody>
      </p:sp>
      <p:sp>
        <p:nvSpPr>
          <p:cNvPr id="8" name="Slide Number Placeholder 7"/>
          <p:cNvSpPr>
            <a:spLocks noGrp="1"/>
          </p:cNvSpPr>
          <p:nvPr>
            <p:ph type="sldNum" sz="quarter" idx="11"/>
          </p:nvPr>
        </p:nvSpPr>
        <p:spPr/>
        <p:txBody>
          <a:bodyPr/>
          <a:lstStyle/>
          <a:p>
            <a:fld id="{C0CD4167-F0C6-41D9-8B50-A2C8DB1FB720}" type="slidenum">
              <a:rPr lang="en-US" smtClean="0"/>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D60D2DB-CC70-4B2F-A300-765637BF4ED9}" type="datetimeFigureOut">
              <a:rPr lang="en-US" smtClean="0"/>
              <a:t>2/19/2016</a:t>
            </a:fld>
            <a:endParaRPr lang="en-US" dirty="0"/>
          </a:p>
        </p:txBody>
      </p:sp>
      <p:sp>
        <p:nvSpPr>
          <p:cNvPr id="6" name="Slide Number Placeholder 5"/>
          <p:cNvSpPr>
            <a:spLocks noGrp="1"/>
          </p:cNvSpPr>
          <p:nvPr>
            <p:ph type="sldNum" sz="quarter" idx="11"/>
          </p:nvPr>
        </p:nvSpPr>
        <p:spPr/>
        <p:txBody>
          <a:bodyPr/>
          <a:lstStyle/>
          <a:p>
            <a:fld id="{C0CD4167-F0C6-41D9-8B50-A2C8DB1FB720}" type="slidenum">
              <a:rPr lang="en-US" smtClean="0"/>
              <a:t>‹#›</a:t>
            </a:fld>
            <a:endParaRPr lang="en-US" dirty="0"/>
          </a:p>
        </p:txBody>
      </p:sp>
      <p:sp>
        <p:nvSpPr>
          <p:cNvPr id="7" name="Footer Placeholder 6"/>
          <p:cNvSpPr>
            <a:spLocks noGrp="1"/>
          </p:cNvSpPr>
          <p:nvPr>
            <p:ph type="ftr" sz="quarter" idx="12"/>
          </p:nvPr>
        </p:nvSpPr>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ED60D2DB-CC70-4B2F-A300-765637BF4ED9}" type="datetimeFigureOut">
              <a:rPr lang="en-US" smtClean="0"/>
              <a:t>2/19/2016</a:t>
            </a:fld>
            <a:endParaRPr lang="en-US" dirty="0"/>
          </a:p>
        </p:txBody>
      </p:sp>
      <p:sp>
        <p:nvSpPr>
          <p:cNvPr id="16" name="Slide Number Placeholder 15"/>
          <p:cNvSpPr>
            <a:spLocks noGrp="1"/>
          </p:cNvSpPr>
          <p:nvPr>
            <p:ph type="sldNum" sz="quarter" idx="11"/>
          </p:nvPr>
        </p:nvSpPr>
        <p:spPr/>
        <p:txBody>
          <a:bodyPr/>
          <a:lstStyle/>
          <a:p>
            <a:fld id="{C0CD4167-F0C6-41D9-8B50-A2C8DB1FB720}" type="slidenum">
              <a:rPr lang="en-US" smtClean="0"/>
              <a:t>‹#›</a:t>
            </a:fld>
            <a:endParaRPr lang="en-US" dirty="0"/>
          </a:p>
        </p:txBody>
      </p:sp>
      <p:sp>
        <p:nvSpPr>
          <p:cNvPr id="17" name="Footer Placeholder 16"/>
          <p:cNvSpPr>
            <a:spLocks noGrp="1"/>
          </p:cNvSpPr>
          <p:nvPr>
            <p:ph type="ftr" sz="quarter" idx="12"/>
          </p:nvPr>
        </p:nvSpPr>
        <p:spPr/>
        <p:txBody>
          <a:bodyPr/>
          <a:lstStyle/>
          <a:p>
            <a:endParaRPr lang="en-US" dirty="0"/>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ED60D2DB-CC70-4B2F-A300-765637BF4ED9}" type="datetimeFigureOut">
              <a:rPr lang="en-US" smtClean="0"/>
              <a:t>2/19/2016</a:t>
            </a:fld>
            <a:endParaRPr lang="en-US" dirty="0"/>
          </a:p>
        </p:txBody>
      </p:sp>
      <p:sp>
        <p:nvSpPr>
          <p:cNvPr id="14" name="Slide Number Placeholder 13"/>
          <p:cNvSpPr>
            <a:spLocks noGrp="1"/>
          </p:cNvSpPr>
          <p:nvPr>
            <p:ph type="sldNum" sz="quarter" idx="11"/>
          </p:nvPr>
        </p:nvSpPr>
        <p:spPr/>
        <p:txBody>
          <a:bodyPr/>
          <a:lstStyle/>
          <a:p>
            <a:fld id="{C0CD4167-F0C6-41D9-8B50-A2C8DB1FB720}" type="slidenum">
              <a:rPr lang="en-US" smtClean="0"/>
              <a:t>‹#›</a:t>
            </a:fld>
            <a:endParaRPr lang="en-US" dirty="0"/>
          </a:p>
        </p:txBody>
      </p:sp>
      <p:sp>
        <p:nvSpPr>
          <p:cNvPr id="15" name="Footer Placeholder 14"/>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duotone>
              <a:prstClr val="black"/>
              <a:schemeClr val="accent5">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13" name="Rectangle 12"/>
          <p:cNvSpPr/>
          <p:nvPr userDrawn="1"/>
        </p:nvSpPr>
        <p:spPr>
          <a:xfrm>
            <a:off x="0" y="0"/>
            <a:ext cx="9144000" cy="6858000"/>
          </a:xfrm>
          <a:prstGeom prst="rect">
            <a:avLst/>
          </a:prstGeom>
          <a:gradFill flip="none" rotWithShape="1">
            <a:gsLst>
              <a:gs pos="0">
                <a:schemeClr val="accent5">
                  <a:lumMod val="50000"/>
                  <a:alpha val="50000"/>
                </a:schemeClr>
              </a:gs>
              <a:gs pos="50000">
                <a:schemeClr val="accent6">
                  <a:lumMod val="50000"/>
                  <a:alpha val="24000"/>
                </a:schemeClr>
              </a:gs>
              <a:gs pos="100000">
                <a:schemeClr val="tx2">
                  <a:lumMod val="10000"/>
                  <a:alpha val="47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ED60D2DB-CC70-4B2F-A300-765637BF4ED9}" type="datetimeFigureOut">
              <a:rPr lang="en-US" smtClean="0"/>
              <a:t>2/19/2016</a:t>
            </a:fld>
            <a:endParaRPr lang="en-US" dirty="0"/>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dirty="0"/>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C0CD4167-F0C6-41D9-8B50-A2C8DB1FB720}" type="slidenum">
              <a:rPr lang="en-US" smtClean="0"/>
              <a:t>‹#›</a:t>
            </a:fld>
            <a:endParaRPr lang="en-US" dirty="0"/>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duotone>
              <a:prstClr val="black"/>
              <a:schemeClr val="accent5">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13" name="Rectangle 12"/>
          <p:cNvSpPr/>
          <p:nvPr userDrawn="1"/>
        </p:nvSpPr>
        <p:spPr>
          <a:xfrm>
            <a:off x="0" y="0"/>
            <a:ext cx="9144000" cy="6858000"/>
          </a:xfrm>
          <a:prstGeom prst="rect">
            <a:avLst/>
          </a:prstGeom>
          <a:gradFill flip="none" rotWithShape="1">
            <a:gsLst>
              <a:gs pos="0">
                <a:schemeClr val="accent5">
                  <a:lumMod val="50000"/>
                  <a:alpha val="50000"/>
                </a:schemeClr>
              </a:gs>
              <a:gs pos="50000">
                <a:schemeClr val="accent6">
                  <a:lumMod val="50000"/>
                  <a:alpha val="24000"/>
                </a:schemeClr>
              </a:gs>
              <a:gs pos="100000">
                <a:schemeClr val="tx2">
                  <a:lumMod val="10000"/>
                  <a:alpha val="47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ED60D2DB-CC70-4B2F-A300-765637BF4ED9}" type="datetimeFigureOut">
              <a:rPr lang="en-US" smtClean="0"/>
              <a:t>2/19/2016</a:t>
            </a:fld>
            <a:endParaRPr lang="en-US" dirty="0"/>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dirty="0"/>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C0CD4167-F0C6-41D9-8B50-A2C8DB1FB720}" type="slidenum">
              <a:rPr lang="en-US" smtClean="0"/>
              <a:t>‹#›</a:t>
            </a:fld>
            <a:endParaRPr lang="en-US" dirty="0"/>
          </a:p>
        </p:txBody>
      </p:sp>
    </p:spTree>
    <p:extLst>
      <p:ext uri="{BB962C8B-B14F-4D97-AF65-F5344CB8AC3E}">
        <p14:creationId xmlns:p14="http://schemas.microsoft.com/office/powerpoint/2010/main" val="218884176"/>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duotone>
              <a:prstClr val="black"/>
              <a:schemeClr val="accent5">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13" name="Rectangle 12"/>
          <p:cNvSpPr/>
          <p:nvPr userDrawn="1"/>
        </p:nvSpPr>
        <p:spPr>
          <a:xfrm>
            <a:off x="0" y="0"/>
            <a:ext cx="9144000" cy="6858000"/>
          </a:xfrm>
          <a:prstGeom prst="rect">
            <a:avLst/>
          </a:prstGeom>
          <a:gradFill flip="none" rotWithShape="1">
            <a:gsLst>
              <a:gs pos="0">
                <a:schemeClr val="accent5">
                  <a:lumMod val="50000"/>
                  <a:alpha val="50000"/>
                </a:schemeClr>
              </a:gs>
              <a:gs pos="50000">
                <a:schemeClr val="accent6">
                  <a:lumMod val="50000"/>
                  <a:alpha val="24000"/>
                </a:schemeClr>
              </a:gs>
              <a:gs pos="100000">
                <a:schemeClr val="tx2">
                  <a:lumMod val="10000"/>
                  <a:alpha val="47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20447" y="0"/>
            <a:ext cx="7903105" cy="6858000"/>
          </a:xfrm>
          <a:prstGeom prst="rect">
            <a:avLst/>
          </a:prstGeom>
        </p:spPr>
      </p:pic>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ED60D2DB-CC70-4B2F-A300-765637BF4ED9}" type="datetimeFigureOut">
              <a:rPr lang="en-US" smtClean="0">
                <a:solidFill>
                  <a:prstClr val="white">
                    <a:alpha val="60000"/>
                  </a:prstClr>
                </a:solidFill>
              </a:rPr>
              <a:pPr/>
              <a:t>2/19/2016</a:t>
            </a:fld>
            <a:endParaRPr lang="en-US" dirty="0">
              <a:solidFill>
                <a:prstClr val="white">
                  <a:alpha val="60000"/>
                </a:prstClr>
              </a:solidFill>
            </a:endParaRPr>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dirty="0">
              <a:solidFill>
                <a:prstClr val="white">
                  <a:alpha val="60000"/>
                </a:prstClr>
              </a:solidFill>
            </a:endParaRPr>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C0CD4167-F0C6-41D9-8B50-A2C8DB1FB720}" type="slidenum">
              <a:rPr lang="en-US" smtClean="0">
                <a:solidFill>
                  <a:prstClr val="white">
                    <a:alpha val="60000"/>
                  </a:prstClr>
                </a:solidFill>
              </a:rPr>
              <a:pPr/>
              <a:t>‹#›</a:t>
            </a:fld>
            <a:endParaRPr lang="en-US" dirty="0">
              <a:solidFill>
                <a:prstClr val="white">
                  <a:alpha val="60000"/>
                </a:prstClr>
              </a:solidFill>
            </a:endParaRPr>
          </a:p>
        </p:txBody>
      </p:sp>
    </p:spTree>
    <p:extLst>
      <p:ext uri="{BB962C8B-B14F-4D97-AF65-F5344CB8AC3E}">
        <p14:creationId xmlns:p14="http://schemas.microsoft.com/office/powerpoint/2010/main" val="2098285311"/>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77240" y="1645582"/>
            <a:ext cx="7543800" cy="1726268"/>
          </a:xfrm>
        </p:spPr>
        <p:txBody>
          <a:bodyPr/>
          <a:lstStyle/>
          <a:p>
            <a:pPr algn="r"/>
            <a:r>
              <a:rPr lang="en-US" sz="3600" dirty="0"/>
              <a:t/>
            </a:r>
            <a:br>
              <a:rPr lang="en-US" sz="3600" dirty="0"/>
            </a:br>
            <a:r>
              <a:rPr lang="en-US" sz="3600" dirty="0">
                <a:solidFill>
                  <a:schemeClr val="accent6"/>
                </a:solidFill>
              </a:rPr>
              <a:t>DPH </a:t>
            </a:r>
            <a:r>
              <a:rPr lang="en-US" sz="3600" dirty="0" smtClean="0">
                <a:solidFill>
                  <a:schemeClr val="accent6"/>
                </a:solidFill>
              </a:rPr>
              <a:t>Long-Term Care</a:t>
            </a:r>
            <a:r>
              <a:rPr lang="en-US" sz="3600" dirty="0">
                <a:solidFill>
                  <a:schemeClr val="accent6"/>
                </a:solidFill>
              </a:rPr>
              <a:t/>
            </a:r>
            <a:br>
              <a:rPr lang="en-US" sz="3600" dirty="0">
                <a:solidFill>
                  <a:schemeClr val="accent6"/>
                </a:solidFill>
              </a:rPr>
            </a:br>
            <a:r>
              <a:rPr lang="en-US" sz="3600" dirty="0" smtClean="0">
                <a:solidFill>
                  <a:schemeClr val="accent6"/>
                </a:solidFill>
              </a:rPr>
              <a:t>Criminal History and Patient Abuse </a:t>
            </a:r>
            <a:br>
              <a:rPr lang="en-US" sz="3600" dirty="0" smtClean="0">
                <a:solidFill>
                  <a:schemeClr val="accent6"/>
                </a:solidFill>
              </a:rPr>
            </a:br>
            <a:r>
              <a:rPr lang="en-US" sz="3600" dirty="0" smtClean="0">
                <a:solidFill>
                  <a:schemeClr val="accent6"/>
                </a:solidFill>
              </a:rPr>
              <a:t>Background Search </a:t>
            </a:r>
            <a:r>
              <a:rPr lang="en-US" sz="3600" dirty="0">
                <a:solidFill>
                  <a:schemeClr val="accent6"/>
                </a:solidFill>
              </a:rPr>
              <a:t>Program:</a:t>
            </a:r>
            <a:br>
              <a:rPr lang="en-US" sz="3600" dirty="0">
                <a:solidFill>
                  <a:schemeClr val="accent6"/>
                </a:solidFill>
              </a:rPr>
            </a:br>
            <a:r>
              <a:rPr lang="en-US" sz="3600" dirty="0">
                <a:solidFill>
                  <a:schemeClr val="accent6"/>
                </a:solidFill>
              </a:rPr>
              <a:t>Use of the ABCMS: 5 </a:t>
            </a:r>
            <a:r>
              <a:rPr lang="en-US" sz="3600" dirty="0" smtClean="0">
                <a:solidFill>
                  <a:schemeClr val="accent6"/>
                </a:solidFill>
              </a:rPr>
              <a:t>Steps</a:t>
            </a:r>
            <a:endParaRPr lang="en-US" sz="3600" dirty="0">
              <a:solidFill>
                <a:schemeClr val="accent6"/>
              </a:solidFill>
            </a:endParaRPr>
          </a:p>
        </p:txBody>
      </p:sp>
      <p:sp>
        <p:nvSpPr>
          <p:cNvPr id="4" name="Rectangle 3"/>
          <p:cNvSpPr/>
          <p:nvPr/>
        </p:nvSpPr>
        <p:spPr>
          <a:xfrm>
            <a:off x="3276600" y="5562600"/>
            <a:ext cx="5867400" cy="830997"/>
          </a:xfrm>
          <a:prstGeom prst="rect">
            <a:avLst/>
          </a:prstGeom>
        </p:spPr>
        <p:txBody>
          <a:bodyPr wrap="square">
            <a:spAutoFit/>
          </a:bodyPr>
          <a:lstStyle/>
          <a:p>
            <a:pPr marL="18288" lvl="0"/>
            <a:r>
              <a:rPr lang="en-US" sz="2400" smtClean="0">
                <a:solidFill>
                  <a:schemeClr val="accent6"/>
                </a:solidFill>
                <a:effectLst>
                  <a:outerShdw blurRad="38100" dist="38100" dir="2700000" algn="tl">
                    <a:srgbClr val="000000">
                      <a:alpha val="43137"/>
                    </a:srgbClr>
                  </a:outerShdw>
                </a:effectLst>
              </a:rPr>
              <a:t>DPH.ABCMS@ct.gov</a:t>
            </a:r>
            <a:endParaRPr lang="en-US" sz="2400" dirty="0" smtClean="0">
              <a:solidFill>
                <a:schemeClr val="accent6"/>
              </a:solidFill>
              <a:effectLst>
                <a:outerShdw blurRad="38100" dist="38100" dir="2700000" algn="tl">
                  <a:srgbClr val="000000">
                    <a:alpha val="43137"/>
                  </a:srgbClr>
                </a:outerShdw>
              </a:effectLst>
            </a:endParaRPr>
          </a:p>
          <a:p>
            <a:pPr marL="18288" lvl="0"/>
            <a:r>
              <a:rPr lang="en-US" sz="2400" dirty="0" smtClean="0">
                <a:solidFill>
                  <a:schemeClr val="accent6"/>
                </a:solidFill>
                <a:effectLst>
                  <a:outerShdw blurRad="38100" dist="38100" dir="2700000" algn="tl">
                    <a:srgbClr val="000000">
                      <a:alpha val="43137"/>
                    </a:srgbClr>
                  </a:outerShdw>
                </a:effectLst>
              </a:rPr>
              <a:t>Connecticut Department of Public Health</a:t>
            </a:r>
          </a:p>
        </p:txBody>
      </p:sp>
    </p:spTree>
    <p:extLst>
      <p:ext uri="{BB962C8B-B14F-4D97-AF65-F5344CB8AC3E}">
        <p14:creationId xmlns:p14="http://schemas.microsoft.com/office/powerpoint/2010/main" val="8168898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86024" cy="762000"/>
          </a:xfrm>
        </p:spPr>
        <p:txBody>
          <a:bodyPr/>
          <a:lstStyle/>
          <a:p>
            <a:pPr algn="ctr"/>
            <a:r>
              <a:rPr lang="en-US" sz="3200" dirty="0" smtClean="0"/>
              <a:t/>
            </a:r>
            <a:br>
              <a:rPr lang="en-US" sz="3200" dirty="0" smtClean="0"/>
            </a:br>
            <a:r>
              <a:rPr lang="en-US" sz="2800" b="1" dirty="0" smtClean="0">
                <a:solidFill>
                  <a:schemeClr val="accent6"/>
                </a:solidFill>
              </a:rPr>
              <a:t>Step 1: Enter Personal and Demographic Information</a:t>
            </a:r>
            <a:endParaRPr lang="en-US" sz="2800" b="1" dirty="0">
              <a:solidFill>
                <a:schemeClr val="accent6"/>
              </a:solidFill>
            </a:endParaRPr>
          </a:p>
        </p:txBody>
      </p:sp>
      <p:sp>
        <p:nvSpPr>
          <p:cNvPr id="9" name="Content Placeholder 1"/>
          <p:cNvSpPr txBox="1">
            <a:spLocks/>
          </p:cNvSpPr>
          <p:nvPr/>
        </p:nvSpPr>
        <p:spPr>
          <a:xfrm>
            <a:off x="6477000" y="1066800"/>
            <a:ext cx="2438400" cy="48006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18288" indent="0">
              <a:buFont typeface="Arial" pitchFamily="34" charset="0"/>
              <a:buNone/>
            </a:pPr>
            <a:endParaRPr lang="en-US" sz="2000" dirty="0" smtClean="0">
              <a:solidFill>
                <a:schemeClr val="accent6"/>
              </a:solidFill>
            </a:endParaRPr>
          </a:p>
          <a:p>
            <a:pPr marL="18288" indent="0">
              <a:buFont typeface="Arial" pitchFamily="34" charset="0"/>
              <a:buNone/>
            </a:pPr>
            <a:r>
              <a:rPr lang="en-US" sz="2000" dirty="0" smtClean="0">
                <a:solidFill>
                  <a:schemeClr val="accent6"/>
                </a:solidFill>
              </a:rPr>
              <a:t>1. Enter applicant information.  *Necessary for accurate Criminal History Records (CHRs).</a:t>
            </a:r>
          </a:p>
          <a:p>
            <a:pPr marL="18288" indent="0">
              <a:buFont typeface="Arial" pitchFamily="34" charset="0"/>
              <a:buNone/>
            </a:pPr>
            <a:endParaRPr lang="en-US" sz="2000" dirty="0" smtClean="0">
              <a:solidFill>
                <a:schemeClr val="accent6"/>
              </a:solidFill>
            </a:endParaRPr>
          </a:p>
          <a:p>
            <a:pPr marL="18288" indent="0">
              <a:buNone/>
            </a:pPr>
            <a:r>
              <a:rPr lang="en-US" sz="2000" dirty="0" smtClean="0">
                <a:solidFill>
                  <a:schemeClr val="accent6"/>
                </a:solidFill>
              </a:rPr>
              <a:t>2. </a:t>
            </a:r>
            <a:r>
              <a:rPr lang="en-US" sz="2000" dirty="0">
                <a:solidFill>
                  <a:schemeClr val="accent6"/>
                </a:solidFill>
              </a:rPr>
              <a:t>P</a:t>
            </a:r>
            <a:r>
              <a:rPr lang="en-US" sz="2000" dirty="0" smtClean="0">
                <a:solidFill>
                  <a:schemeClr val="accent6"/>
                </a:solidFill>
              </a:rPr>
              <a:t>rofile is created and the </a:t>
            </a:r>
            <a:r>
              <a:rPr lang="en-US" sz="2000" i="1" dirty="0" smtClean="0">
                <a:solidFill>
                  <a:schemeClr val="accent6"/>
                </a:solidFill>
              </a:rPr>
              <a:t>Pre-Employment Information </a:t>
            </a:r>
            <a:r>
              <a:rPr lang="en-US" sz="2000" dirty="0" smtClean="0">
                <a:solidFill>
                  <a:schemeClr val="accent6"/>
                </a:solidFill>
              </a:rPr>
              <a:t>page is displayed</a:t>
            </a:r>
            <a:r>
              <a:rPr lang="en-US" sz="2000" dirty="0">
                <a:solidFill>
                  <a:schemeClr val="accent6"/>
                </a:solidFill>
              </a:rPr>
              <a:t>. </a:t>
            </a:r>
            <a:endParaRPr lang="en-US" sz="2000" dirty="0" smtClean="0">
              <a:solidFill>
                <a:schemeClr val="accent6"/>
              </a:solidFill>
            </a:endParaRPr>
          </a:p>
          <a:p>
            <a:pPr marL="18288" indent="0">
              <a:buNone/>
            </a:pPr>
            <a:r>
              <a:rPr lang="en-US" sz="2000" b="1" dirty="0" smtClean="0">
                <a:solidFill>
                  <a:schemeClr val="accent6"/>
                </a:solidFill>
              </a:rPr>
              <a:t>* Add </a:t>
            </a:r>
            <a:r>
              <a:rPr lang="en-US" sz="2000" b="1" i="1" dirty="0" smtClean="0">
                <a:solidFill>
                  <a:schemeClr val="accent6"/>
                </a:solidFill>
              </a:rPr>
              <a:t>Aliases</a:t>
            </a:r>
            <a:r>
              <a:rPr lang="en-US" sz="2000" b="1" dirty="0" smtClean="0">
                <a:solidFill>
                  <a:schemeClr val="accent6"/>
                </a:solidFill>
              </a:rPr>
              <a:t> for Hyphenated names.</a:t>
            </a:r>
            <a:endParaRPr lang="en-US" sz="2000" b="1" dirty="0">
              <a:solidFill>
                <a:schemeClr val="accent6"/>
              </a:solidFill>
            </a:endParaRPr>
          </a:p>
        </p:txBody>
      </p:sp>
      <p:pic>
        <p:nvPicPr>
          <p:cNvPr id="6" name="Picture 5"/>
          <p:cNvPicPr/>
          <p:nvPr/>
        </p:nvPicPr>
        <p:blipFill>
          <a:blip r:embed="rId3"/>
          <a:stretch>
            <a:fillRect/>
          </a:stretch>
        </p:blipFill>
        <p:spPr>
          <a:xfrm>
            <a:off x="381000" y="1524000"/>
            <a:ext cx="5943600" cy="4115435"/>
          </a:xfrm>
          <a:prstGeom prst="rect">
            <a:avLst/>
          </a:prstGeom>
        </p:spPr>
      </p:pic>
    </p:spTree>
    <p:extLst>
      <p:ext uri="{BB962C8B-B14F-4D97-AF65-F5344CB8AC3E}">
        <p14:creationId xmlns:p14="http://schemas.microsoft.com/office/powerpoint/2010/main" val="8793875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7010400" y="1324733"/>
            <a:ext cx="1981200" cy="3886200"/>
          </a:xfrm>
        </p:spPr>
        <p:txBody>
          <a:bodyPr>
            <a:normAutofit/>
          </a:bodyPr>
          <a:lstStyle/>
          <a:p>
            <a:pPr marL="18288" indent="0">
              <a:buNone/>
            </a:pPr>
            <a:r>
              <a:rPr lang="en-US" dirty="0" smtClean="0">
                <a:solidFill>
                  <a:schemeClr val="accent6"/>
                </a:solidFill>
              </a:rPr>
              <a:t>1. Enter </a:t>
            </a:r>
            <a:r>
              <a:rPr lang="en-US" dirty="0">
                <a:solidFill>
                  <a:schemeClr val="accent6"/>
                </a:solidFill>
              </a:rPr>
              <a:t>the position </a:t>
            </a:r>
            <a:r>
              <a:rPr lang="en-US" dirty="0" smtClean="0">
                <a:solidFill>
                  <a:schemeClr val="accent6"/>
                </a:solidFill>
              </a:rPr>
              <a:t>information the applicant </a:t>
            </a:r>
            <a:r>
              <a:rPr lang="en-US" dirty="0">
                <a:solidFill>
                  <a:schemeClr val="accent6"/>
                </a:solidFill>
              </a:rPr>
              <a:t>is </a:t>
            </a:r>
            <a:r>
              <a:rPr lang="en-US" dirty="0" smtClean="0">
                <a:solidFill>
                  <a:schemeClr val="accent6"/>
                </a:solidFill>
              </a:rPr>
              <a:t>applying for and click </a:t>
            </a:r>
            <a:r>
              <a:rPr lang="en-US" i="1" dirty="0" smtClean="0">
                <a:solidFill>
                  <a:schemeClr val="accent6"/>
                </a:solidFill>
              </a:rPr>
              <a:t>Next</a:t>
            </a:r>
            <a:r>
              <a:rPr lang="en-US" dirty="0" smtClean="0">
                <a:solidFill>
                  <a:schemeClr val="accent6"/>
                </a:solidFill>
              </a:rPr>
              <a:t>.</a:t>
            </a:r>
            <a:endParaRPr lang="en-US" dirty="0">
              <a:solidFill>
                <a:schemeClr val="accent6"/>
              </a:solidFill>
            </a:endParaRPr>
          </a:p>
          <a:p>
            <a:pPr marL="18288" indent="0">
              <a:buNone/>
            </a:pPr>
            <a:endParaRPr lang="en-US" dirty="0">
              <a:solidFill>
                <a:schemeClr val="accent6"/>
              </a:solidFill>
            </a:endParaRPr>
          </a:p>
          <a:p>
            <a:pPr marL="18288" indent="0">
              <a:buNone/>
            </a:pPr>
            <a:r>
              <a:rPr lang="en-US" dirty="0">
                <a:solidFill>
                  <a:schemeClr val="accent6"/>
                </a:solidFill>
              </a:rPr>
              <a:t>2. </a:t>
            </a:r>
            <a:r>
              <a:rPr lang="en-US" dirty="0" smtClean="0">
                <a:solidFill>
                  <a:schemeClr val="accent6"/>
                </a:solidFill>
              </a:rPr>
              <a:t> </a:t>
            </a:r>
            <a:r>
              <a:rPr lang="en-US" i="1" dirty="0" smtClean="0">
                <a:solidFill>
                  <a:schemeClr val="accent6"/>
                </a:solidFill>
              </a:rPr>
              <a:t>Research Registries </a:t>
            </a:r>
            <a:r>
              <a:rPr lang="en-US" dirty="0" smtClean="0">
                <a:solidFill>
                  <a:schemeClr val="accent6"/>
                </a:solidFill>
              </a:rPr>
              <a:t>page is displayed.</a:t>
            </a:r>
            <a:endParaRPr lang="en-US" dirty="0">
              <a:solidFill>
                <a:schemeClr val="accent6"/>
              </a:solidFill>
            </a:endParaRPr>
          </a:p>
        </p:txBody>
      </p:sp>
      <p:sp>
        <p:nvSpPr>
          <p:cNvPr id="3" name="Title 2"/>
          <p:cNvSpPr>
            <a:spLocks noGrp="1"/>
          </p:cNvSpPr>
          <p:nvPr>
            <p:ph type="title"/>
          </p:nvPr>
        </p:nvSpPr>
        <p:spPr>
          <a:xfrm>
            <a:off x="228600" y="-304800"/>
            <a:ext cx="8382000" cy="1206834"/>
          </a:xfrm>
        </p:spPr>
        <p:txBody>
          <a:bodyPr/>
          <a:lstStyle/>
          <a:p>
            <a:r>
              <a:rPr lang="en-US" sz="3200" b="1" dirty="0" smtClean="0">
                <a:solidFill>
                  <a:schemeClr val="accent6"/>
                </a:solidFill>
              </a:rPr>
              <a:t>Step 2:  Enter </a:t>
            </a:r>
            <a:r>
              <a:rPr lang="en-US" sz="3200" b="1" dirty="0">
                <a:solidFill>
                  <a:schemeClr val="accent6"/>
                </a:solidFill>
              </a:rPr>
              <a:t>Pre-Employment </a:t>
            </a:r>
            <a:r>
              <a:rPr lang="en-US" sz="3200" b="1" dirty="0" smtClean="0">
                <a:solidFill>
                  <a:schemeClr val="accent6"/>
                </a:solidFill>
              </a:rPr>
              <a:t>Information</a:t>
            </a:r>
            <a:endParaRPr lang="en-US" sz="3200" b="1" dirty="0">
              <a:solidFill>
                <a:schemeClr val="accent6"/>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28090"/>
            <a:ext cx="6248400" cy="2124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657600"/>
            <a:ext cx="6248400" cy="220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Down Arrow 9"/>
          <p:cNvSpPr/>
          <p:nvPr/>
        </p:nvSpPr>
        <p:spPr>
          <a:xfrm>
            <a:off x="6400800" y="4876800"/>
            <a:ext cx="169861" cy="668267"/>
          </a:xfrm>
          <a:prstGeom prst="down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327100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Content Placeholder 6"/>
          <p:cNvSpPr txBox="1">
            <a:spLocks/>
          </p:cNvSpPr>
          <p:nvPr/>
        </p:nvSpPr>
        <p:spPr>
          <a:xfrm>
            <a:off x="990600" y="2133600"/>
            <a:ext cx="7162800" cy="838200"/>
          </a:xfrm>
          <a:prstGeom prst="rect">
            <a:avLst/>
          </a:prstGeom>
        </p:spPr>
        <p:txBody>
          <a:bodyPr vert="horz" lIns="91440" tIns="45720" rIns="91440" bIns="45720" rtlCol="0" anchor="ctr">
            <a:noAutofit/>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0" lvl="0" indent="0" algn="ctr">
              <a:spcBef>
                <a:spcPts val="0"/>
              </a:spcBef>
              <a:buSzTx/>
              <a:buNone/>
            </a:pPr>
            <a:r>
              <a:rPr lang="en-US" sz="3200" b="1" dirty="0" smtClean="0">
                <a:solidFill>
                  <a:schemeClr val="accent6"/>
                </a:solidFill>
                <a:effectLst/>
              </a:rPr>
              <a:t>    REGISTRY </a:t>
            </a:r>
            <a:r>
              <a:rPr lang="en-US" sz="3200" b="1" dirty="0">
                <a:solidFill>
                  <a:schemeClr val="accent6"/>
                </a:solidFill>
                <a:effectLst/>
              </a:rPr>
              <a:t>CHECKS THROUGH </a:t>
            </a:r>
          </a:p>
          <a:p>
            <a:pPr marL="0" lvl="0" indent="0" algn="ctr">
              <a:spcBef>
                <a:spcPts val="0"/>
              </a:spcBef>
              <a:buSzTx/>
              <a:buNone/>
            </a:pPr>
            <a:r>
              <a:rPr lang="en-US" sz="3200" b="1" dirty="0">
                <a:solidFill>
                  <a:schemeClr val="accent6"/>
                </a:solidFill>
                <a:effectLst/>
              </a:rPr>
              <a:t>THE </a:t>
            </a:r>
            <a:r>
              <a:rPr lang="en-US" sz="3200" b="1" dirty="0" smtClean="0">
                <a:solidFill>
                  <a:schemeClr val="accent6"/>
                </a:solidFill>
                <a:effectLst/>
              </a:rPr>
              <a:t>ABCMS</a:t>
            </a:r>
            <a:endParaRPr lang="en-US" sz="3200" b="1" dirty="0">
              <a:solidFill>
                <a:schemeClr val="accent6"/>
              </a:solidFill>
            </a:endParaRPr>
          </a:p>
        </p:txBody>
      </p:sp>
    </p:spTree>
    <p:extLst>
      <p:ext uri="{BB962C8B-B14F-4D97-AF65-F5344CB8AC3E}">
        <p14:creationId xmlns:p14="http://schemas.microsoft.com/office/powerpoint/2010/main" val="38513849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5979695" y="1126958"/>
            <a:ext cx="2971800" cy="5410200"/>
          </a:xfrm>
        </p:spPr>
        <p:txBody>
          <a:bodyPr>
            <a:normAutofit/>
          </a:bodyPr>
          <a:lstStyle/>
          <a:p>
            <a:pPr marL="18288" indent="0">
              <a:buNone/>
            </a:pPr>
            <a:endParaRPr lang="en-US" sz="1600" dirty="0" smtClean="0"/>
          </a:p>
          <a:p>
            <a:pPr marL="18288" indent="0">
              <a:buNone/>
            </a:pPr>
            <a:endParaRPr lang="en-US" sz="1600" dirty="0"/>
          </a:p>
          <a:p>
            <a:pPr marL="18288" indent="0">
              <a:buNone/>
            </a:pPr>
            <a:r>
              <a:rPr lang="en-US" sz="1600" dirty="0" smtClean="0">
                <a:solidFill>
                  <a:schemeClr val="accent6"/>
                </a:solidFill>
              </a:rPr>
              <a:t>1. Click </a:t>
            </a:r>
            <a:r>
              <a:rPr lang="en-US" sz="1600" dirty="0">
                <a:solidFill>
                  <a:schemeClr val="accent6"/>
                </a:solidFill>
              </a:rPr>
              <a:t>the </a:t>
            </a:r>
            <a:r>
              <a:rPr lang="en-US" sz="1600" i="1" dirty="0">
                <a:solidFill>
                  <a:schemeClr val="accent6"/>
                </a:solidFill>
              </a:rPr>
              <a:t>registry link </a:t>
            </a:r>
            <a:r>
              <a:rPr lang="en-US" sz="1600" dirty="0">
                <a:solidFill>
                  <a:schemeClr val="accent6"/>
                </a:solidFill>
              </a:rPr>
              <a:t>to open the </a:t>
            </a:r>
            <a:r>
              <a:rPr lang="en-US" sz="1600" dirty="0" smtClean="0">
                <a:solidFill>
                  <a:schemeClr val="accent6"/>
                </a:solidFill>
              </a:rPr>
              <a:t>registry website.</a:t>
            </a:r>
          </a:p>
          <a:p>
            <a:pPr marL="18288" indent="0">
              <a:buNone/>
            </a:pPr>
            <a:endParaRPr lang="en-US" sz="1600" dirty="0">
              <a:solidFill>
                <a:schemeClr val="accent6"/>
              </a:solidFill>
            </a:endParaRPr>
          </a:p>
          <a:p>
            <a:pPr marL="18288" indent="0">
              <a:buNone/>
            </a:pPr>
            <a:r>
              <a:rPr lang="en-US" sz="1600" dirty="0">
                <a:solidFill>
                  <a:schemeClr val="accent6"/>
                </a:solidFill>
              </a:rPr>
              <a:t>2. </a:t>
            </a:r>
            <a:r>
              <a:rPr lang="en-US" sz="1600" dirty="0" smtClean="0">
                <a:solidFill>
                  <a:schemeClr val="accent6"/>
                </a:solidFill>
              </a:rPr>
              <a:t>“Cleared” = no disqualifying conviction</a:t>
            </a:r>
          </a:p>
          <a:p>
            <a:pPr marL="18288" indent="0">
              <a:buNone/>
            </a:pPr>
            <a:endParaRPr lang="en-US" sz="1600" dirty="0">
              <a:solidFill>
                <a:schemeClr val="accent6"/>
              </a:solidFill>
            </a:endParaRPr>
          </a:p>
          <a:p>
            <a:pPr marL="18288" indent="0">
              <a:buNone/>
            </a:pPr>
            <a:r>
              <a:rPr lang="en-US" sz="1600" dirty="0" smtClean="0">
                <a:solidFill>
                  <a:schemeClr val="accent6"/>
                </a:solidFill>
              </a:rPr>
              <a:t>3. </a:t>
            </a:r>
            <a:r>
              <a:rPr lang="en-US" sz="1600" dirty="0">
                <a:solidFill>
                  <a:schemeClr val="accent6"/>
                </a:solidFill>
              </a:rPr>
              <a:t>Enter </a:t>
            </a:r>
            <a:r>
              <a:rPr lang="en-US" sz="1600" i="1" dirty="0" smtClean="0">
                <a:solidFill>
                  <a:schemeClr val="accent6"/>
                </a:solidFill>
              </a:rPr>
              <a:t>Comments</a:t>
            </a:r>
            <a:r>
              <a:rPr lang="en-US" sz="1600" dirty="0">
                <a:solidFill>
                  <a:schemeClr val="accent6"/>
                </a:solidFill>
              </a:rPr>
              <a:t> </a:t>
            </a:r>
            <a:r>
              <a:rPr lang="en-US" sz="1600" dirty="0" smtClean="0">
                <a:solidFill>
                  <a:schemeClr val="accent6"/>
                </a:solidFill>
              </a:rPr>
              <a:t>as needed.</a:t>
            </a:r>
            <a:endParaRPr lang="en-US" sz="1600" dirty="0">
              <a:solidFill>
                <a:schemeClr val="accent6"/>
              </a:solidFill>
            </a:endParaRPr>
          </a:p>
          <a:p>
            <a:pPr marL="18288" indent="0">
              <a:buNone/>
            </a:pPr>
            <a:endParaRPr lang="en-US" sz="1600" dirty="0">
              <a:solidFill>
                <a:schemeClr val="accent6"/>
              </a:solidFill>
            </a:endParaRPr>
          </a:p>
          <a:p>
            <a:pPr marL="18288" indent="0">
              <a:buNone/>
            </a:pPr>
            <a:r>
              <a:rPr lang="en-US" sz="1600" dirty="0">
                <a:solidFill>
                  <a:schemeClr val="accent6"/>
                </a:solidFill>
              </a:rPr>
              <a:t>4</a:t>
            </a:r>
            <a:r>
              <a:rPr lang="en-US" sz="1600" dirty="0" smtClean="0">
                <a:solidFill>
                  <a:schemeClr val="accent6"/>
                </a:solidFill>
              </a:rPr>
              <a:t>. </a:t>
            </a:r>
            <a:r>
              <a:rPr lang="en-US" sz="1600" dirty="0">
                <a:solidFill>
                  <a:schemeClr val="accent6"/>
                </a:solidFill>
              </a:rPr>
              <a:t>Click </a:t>
            </a:r>
            <a:r>
              <a:rPr lang="en-US" sz="1600" i="1" dirty="0" smtClean="0">
                <a:solidFill>
                  <a:schemeClr val="accent6"/>
                </a:solidFill>
              </a:rPr>
              <a:t>Next.</a:t>
            </a:r>
            <a:endParaRPr lang="en-US" sz="1600" dirty="0" smtClean="0">
              <a:solidFill>
                <a:schemeClr val="accent6"/>
              </a:solidFill>
            </a:endParaRPr>
          </a:p>
          <a:p>
            <a:pPr marL="18288" indent="0">
              <a:buNone/>
            </a:pPr>
            <a:endParaRPr lang="en-US" sz="1600" dirty="0" smtClean="0">
              <a:solidFill>
                <a:schemeClr val="accent6"/>
              </a:solidFill>
            </a:endParaRPr>
          </a:p>
          <a:p>
            <a:pPr marL="18288" indent="0">
              <a:buNone/>
            </a:pPr>
            <a:r>
              <a:rPr lang="en-US" sz="1600" b="1" dirty="0" smtClean="0">
                <a:solidFill>
                  <a:schemeClr val="accent6"/>
                </a:solidFill>
              </a:rPr>
              <a:t>* Hyphenated </a:t>
            </a:r>
            <a:r>
              <a:rPr lang="en-US" sz="1600" b="1" dirty="0">
                <a:solidFill>
                  <a:schemeClr val="accent6"/>
                </a:solidFill>
              </a:rPr>
              <a:t>names </a:t>
            </a:r>
            <a:r>
              <a:rPr lang="en-US" sz="1600" b="1" dirty="0" smtClean="0">
                <a:solidFill>
                  <a:schemeClr val="accent6"/>
                </a:solidFill>
              </a:rPr>
              <a:t>need to be searched, by both names (e.g., “James-Smith” is searched as “James” and “Smith”).</a:t>
            </a:r>
            <a:endParaRPr lang="en-US" sz="1600" b="1" dirty="0">
              <a:solidFill>
                <a:schemeClr val="accent6"/>
              </a:solidFill>
            </a:endParaRPr>
          </a:p>
        </p:txBody>
      </p:sp>
      <p:sp>
        <p:nvSpPr>
          <p:cNvPr id="3" name="Title 2"/>
          <p:cNvSpPr>
            <a:spLocks noGrp="1"/>
          </p:cNvSpPr>
          <p:nvPr>
            <p:ph type="title"/>
          </p:nvPr>
        </p:nvSpPr>
        <p:spPr>
          <a:xfrm>
            <a:off x="390524" y="381000"/>
            <a:ext cx="7686676" cy="914400"/>
          </a:xfrm>
        </p:spPr>
        <p:txBody>
          <a:bodyPr/>
          <a:lstStyle/>
          <a:p>
            <a:pPr algn="ctr"/>
            <a:r>
              <a:rPr lang="en-US" sz="4000" b="1" dirty="0" smtClean="0">
                <a:solidFill>
                  <a:schemeClr val="accent6"/>
                </a:solidFill>
              </a:rPr>
              <a:t>Step 3: Research Registries</a:t>
            </a:r>
            <a:endParaRPr lang="en-US" sz="4000" b="1" dirty="0">
              <a:solidFill>
                <a:schemeClr val="accent6"/>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00200"/>
            <a:ext cx="5715000"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Down Arrow 6"/>
          <p:cNvSpPr/>
          <p:nvPr/>
        </p:nvSpPr>
        <p:spPr>
          <a:xfrm>
            <a:off x="5592593" y="5715000"/>
            <a:ext cx="248694" cy="414941"/>
          </a:xfrm>
          <a:prstGeom prst="down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807538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pPr algn="ctr"/>
            <a:r>
              <a:rPr lang="en-US" sz="4000" b="1" dirty="0">
                <a:solidFill>
                  <a:schemeClr val="accent6"/>
                </a:solidFill>
              </a:rPr>
              <a:t>Step 4: Data Review</a:t>
            </a:r>
          </a:p>
        </p:txBody>
      </p:sp>
      <p:sp>
        <p:nvSpPr>
          <p:cNvPr id="3" name="Content Placeholder 2"/>
          <p:cNvSpPr>
            <a:spLocks noGrp="1"/>
          </p:cNvSpPr>
          <p:nvPr>
            <p:ph sz="half" idx="4294967295"/>
          </p:nvPr>
        </p:nvSpPr>
        <p:spPr>
          <a:xfrm>
            <a:off x="6629400" y="1600201"/>
            <a:ext cx="2057400" cy="4114800"/>
          </a:xfrm>
          <a:prstGeom prst="rect">
            <a:avLst/>
          </a:prstGeom>
        </p:spPr>
        <p:txBody>
          <a:bodyPr>
            <a:normAutofit/>
          </a:bodyPr>
          <a:lstStyle/>
          <a:p>
            <a:pPr>
              <a:buFont typeface="Arial" panose="020B0604020202020204" pitchFamily="34" charset="0"/>
              <a:buChar char="•"/>
            </a:pPr>
            <a:r>
              <a:rPr lang="en-US" sz="2000" dirty="0" smtClean="0">
                <a:solidFill>
                  <a:schemeClr val="accent6"/>
                </a:solidFill>
              </a:rPr>
              <a:t>Review for </a:t>
            </a:r>
            <a:r>
              <a:rPr lang="en-US" sz="2000" dirty="0">
                <a:solidFill>
                  <a:schemeClr val="accent6"/>
                </a:solidFill>
              </a:rPr>
              <a:t>confirmation before </a:t>
            </a:r>
            <a:r>
              <a:rPr lang="en-US" sz="2000" i="1" dirty="0">
                <a:solidFill>
                  <a:schemeClr val="accent6"/>
                </a:solidFill>
              </a:rPr>
              <a:t>Submit</a:t>
            </a:r>
            <a:r>
              <a:rPr lang="en-US" sz="2000" dirty="0"/>
              <a:t>. </a:t>
            </a:r>
          </a:p>
          <a:p>
            <a:pPr marL="0" indent="0">
              <a:buNone/>
            </a:pPr>
            <a:endParaRPr lang="en-US" sz="1600" dirty="0"/>
          </a:p>
        </p:txBody>
      </p:sp>
      <p:sp>
        <p:nvSpPr>
          <p:cNvPr id="4" name="Slide Number Placeholder 3"/>
          <p:cNvSpPr>
            <a:spLocks noGrp="1"/>
          </p:cNvSpPr>
          <p:nvPr>
            <p:ph type="sldNum" sz="quarter" idx="12"/>
          </p:nvPr>
        </p:nvSpPr>
        <p:spPr/>
        <p:txBody>
          <a:bodyPr/>
          <a:lstStyle/>
          <a:p>
            <a:fld id="{BA9B540C-44DA-4F69-89C9-7C84606640D3}" type="slidenum">
              <a:rPr lang="en-US" smtClean="0"/>
              <a:pPr/>
              <a:t>14</a:t>
            </a:fld>
            <a:endParaRPr lang="en-US" dirty="0"/>
          </a:p>
        </p:txBody>
      </p:sp>
      <p:pic>
        <p:nvPicPr>
          <p:cNvPr id="8194" name="Picture 2"/>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685800" y="1219200"/>
            <a:ext cx="5638800"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Left Arrow 6"/>
          <p:cNvSpPr/>
          <p:nvPr/>
        </p:nvSpPr>
        <p:spPr>
          <a:xfrm>
            <a:off x="6248400" y="6200924"/>
            <a:ext cx="889462" cy="273563"/>
          </a:xfrm>
          <a:prstGeom prst="lef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399038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pPr algn="ctr"/>
            <a:r>
              <a:rPr lang="en-US" sz="4000" b="1" dirty="0">
                <a:solidFill>
                  <a:schemeClr val="accent6"/>
                </a:solidFill>
              </a:rPr>
              <a:t>Step 5:  Submit Application</a:t>
            </a:r>
          </a:p>
        </p:txBody>
      </p:sp>
      <p:sp>
        <p:nvSpPr>
          <p:cNvPr id="3" name="Content Placeholder 2"/>
          <p:cNvSpPr>
            <a:spLocks noGrp="1"/>
          </p:cNvSpPr>
          <p:nvPr>
            <p:ph sz="half" idx="4294967295"/>
          </p:nvPr>
        </p:nvSpPr>
        <p:spPr>
          <a:xfrm>
            <a:off x="6858000" y="1600200"/>
            <a:ext cx="2057400" cy="4525963"/>
          </a:xfrm>
          <a:prstGeom prst="rect">
            <a:avLst/>
          </a:prstGeom>
        </p:spPr>
        <p:txBody>
          <a:bodyPr>
            <a:normAutofit/>
          </a:bodyPr>
          <a:lstStyle/>
          <a:p>
            <a:pPr marL="18288" indent="0">
              <a:buNone/>
            </a:pPr>
            <a:endParaRPr lang="en-US" sz="1600" dirty="0" smtClean="0"/>
          </a:p>
          <a:p>
            <a:pPr>
              <a:buFont typeface="Arial" panose="020B0604020202020204" pitchFamily="34" charset="0"/>
              <a:buChar char="•"/>
            </a:pPr>
            <a:r>
              <a:rPr lang="en-US" sz="1600" dirty="0" smtClean="0">
                <a:solidFill>
                  <a:schemeClr val="accent6"/>
                </a:solidFill>
              </a:rPr>
              <a:t>Confirmation </a:t>
            </a:r>
            <a:r>
              <a:rPr lang="en-US" sz="1600" dirty="0">
                <a:solidFill>
                  <a:schemeClr val="accent6"/>
                </a:solidFill>
              </a:rPr>
              <a:t>message is displayed.</a:t>
            </a:r>
            <a:endParaRPr lang="en-US" sz="1600" i="1" dirty="0">
              <a:solidFill>
                <a:schemeClr val="accent6"/>
              </a:solidFill>
            </a:endParaRPr>
          </a:p>
          <a:p>
            <a:pPr>
              <a:buFont typeface="Arial" panose="020B0604020202020204" pitchFamily="34" charset="0"/>
              <a:buChar char="•"/>
            </a:pPr>
            <a:endParaRPr lang="en-US" sz="1600" dirty="0" smtClean="0">
              <a:solidFill>
                <a:schemeClr val="accent6"/>
              </a:solidFill>
            </a:endParaRPr>
          </a:p>
          <a:p>
            <a:pPr>
              <a:buFont typeface="Arial" panose="020B0604020202020204" pitchFamily="34" charset="0"/>
              <a:buChar char="•"/>
            </a:pPr>
            <a:r>
              <a:rPr lang="en-US" sz="1600" dirty="0" smtClean="0">
                <a:solidFill>
                  <a:schemeClr val="accent6"/>
                </a:solidFill>
              </a:rPr>
              <a:t>Form </a:t>
            </a:r>
            <a:r>
              <a:rPr lang="en-US" sz="1600" dirty="0">
                <a:solidFill>
                  <a:schemeClr val="accent6"/>
                </a:solidFill>
              </a:rPr>
              <a:t>will be </a:t>
            </a:r>
            <a:r>
              <a:rPr lang="en-US" sz="1600" dirty="0" smtClean="0">
                <a:solidFill>
                  <a:schemeClr val="accent6"/>
                </a:solidFill>
              </a:rPr>
              <a:t>pre-populated </a:t>
            </a:r>
            <a:r>
              <a:rPr lang="en-US" sz="1600" dirty="0">
                <a:solidFill>
                  <a:schemeClr val="accent6"/>
                </a:solidFill>
              </a:rPr>
              <a:t>by the ABCMS with applicant demographic data.</a:t>
            </a:r>
          </a:p>
          <a:p>
            <a:endParaRPr lang="en-US" sz="1600" dirty="0"/>
          </a:p>
        </p:txBody>
      </p:sp>
      <p:pic>
        <p:nvPicPr>
          <p:cNvPr id="9218" name="Picture 2"/>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381000" y="1905000"/>
            <a:ext cx="6492875" cy="31056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10705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3276600"/>
            <a:ext cx="7924800" cy="1828800"/>
          </a:xfrm>
        </p:spPr>
        <p:txBody>
          <a:bodyPr>
            <a:noAutofit/>
          </a:bodyPr>
          <a:lstStyle/>
          <a:p>
            <a:pPr lvl="0">
              <a:buFont typeface="Arial" panose="020B0604020202020204" pitchFamily="34" charset="0"/>
              <a:buChar char="•"/>
            </a:pPr>
            <a:r>
              <a:rPr lang="en-US" sz="2400" dirty="0" smtClean="0">
                <a:solidFill>
                  <a:schemeClr val="accent6"/>
                </a:solidFill>
              </a:rPr>
              <a:t>At this stage, </a:t>
            </a:r>
            <a:r>
              <a:rPr lang="en-US" sz="2400" i="1" dirty="0" smtClean="0">
                <a:solidFill>
                  <a:schemeClr val="accent6"/>
                </a:solidFill>
              </a:rPr>
              <a:t>Fingerprinting Authorization Form </a:t>
            </a:r>
            <a:r>
              <a:rPr lang="en-US" sz="2400" dirty="0" smtClean="0">
                <a:solidFill>
                  <a:schemeClr val="accent6"/>
                </a:solidFill>
              </a:rPr>
              <a:t>may be printed and given to the Applicant.</a:t>
            </a:r>
          </a:p>
          <a:p>
            <a:pPr>
              <a:buFont typeface="Arial" panose="020B0604020202020204" pitchFamily="34" charset="0"/>
              <a:buChar char="•"/>
            </a:pPr>
            <a:endParaRPr lang="en-US" sz="2400" dirty="0" smtClean="0">
              <a:solidFill>
                <a:schemeClr val="accent6"/>
              </a:solidFill>
            </a:endParaRPr>
          </a:p>
          <a:p>
            <a:pPr lvl="0">
              <a:buFont typeface="Arial" panose="020B0604020202020204" pitchFamily="34" charset="0"/>
              <a:buChar char="•"/>
            </a:pPr>
            <a:r>
              <a:rPr lang="en-US" sz="2400" dirty="0" smtClean="0">
                <a:solidFill>
                  <a:schemeClr val="accent6"/>
                </a:solidFill>
              </a:rPr>
              <a:t>Applicant takes </a:t>
            </a:r>
            <a:r>
              <a:rPr lang="en-US" sz="2400" i="1" dirty="0" smtClean="0">
                <a:solidFill>
                  <a:schemeClr val="accent6"/>
                </a:solidFill>
              </a:rPr>
              <a:t>Fingerprinting Authorization Form </a:t>
            </a:r>
            <a:r>
              <a:rPr lang="en-US" sz="2400" dirty="0" smtClean="0">
                <a:solidFill>
                  <a:schemeClr val="accent6"/>
                </a:solidFill>
              </a:rPr>
              <a:t>to State Police Barracks </a:t>
            </a:r>
            <a:r>
              <a:rPr lang="en-US" sz="2400" dirty="0">
                <a:solidFill>
                  <a:schemeClr val="accent6"/>
                </a:solidFill>
              </a:rPr>
              <a:t>to closest State Police Barracks for </a:t>
            </a:r>
            <a:r>
              <a:rPr lang="en-US" sz="2400" dirty="0" err="1">
                <a:solidFill>
                  <a:schemeClr val="accent6"/>
                </a:solidFill>
              </a:rPr>
              <a:t>Livescan</a:t>
            </a:r>
            <a:r>
              <a:rPr lang="en-US" sz="2400" dirty="0">
                <a:solidFill>
                  <a:schemeClr val="accent6"/>
                </a:solidFill>
              </a:rPr>
              <a:t> processing.</a:t>
            </a:r>
          </a:p>
          <a:p>
            <a:pPr>
              <a:buFont typeface="Wingdings"/>
              <a:buChar char="l"/>
            </a:pPr>
            <a:endParaRPr lang="en-US" sz="2400" dirty="0" smtClean="0"/>
          </a:p>
          <a:p>
            <a:pPr marL="18288" indent="0">
              <a:buNone/>
            </a:pPr>
            <a:r>
              <a:rPr lang="en-US" sz="2400" dirty="0" smtClean="0"/>
              <a:t> </a:t>
            </a:r>
            <a:endParaRPr lang="en-US" sz="2400" dirty="0"/>
          </a:p>
        </p:txBody>
      </p:sp>
      <p:sp>
        <p:nvSpPr>
          <p:cNvPr id="3" name="Title 2"/>
          <p:cNvSpPr>
            <a:spLocks noGrp="1"/>
          </p:cNvSpPr>
          <p:nvPr>
            <p:ph type="title"/>
          </p:nvPr>
        </p:nvSpPr>
        <p:spPr>
          <a:xfrm>
            <a:off x="381000" y="381000"/>
            <a:ext cx="8305800" cy="1295400"/>
          </a:xfrm>
        </p:spPr>
        <p:txBody>
          <a:bodyPr/>
          <a:lstStyle/>
          <a:p>
            <a:pPr algn="ctr"/>
            <a:r>
              <a:rPr lang="en-US" sz="3600" dirty="0" smtClean="0">
                <a:solidFill>
                  <a:schemeClr val="accent6"/>
                </a:solidFill>
              </a:rPr>
              <a:t>Post-Registry Checks, </a:t>
            </a:r>
            <a:br>
              <a:rPr lang="en-US" sz="3600" dirty="0" smtClean="0">
                <a:solidFill>
                  <a:schemeClr val="accent6"/>
                </a:solidFill>
              </a:rPr>
            </a:br>
            <a:r>
              <a:rPr lang="en-US" sz="3600" dirty="0" smtClean="0">
                <a:solidFill>
                  <a:schemeClr val="accent6"/>
                </a:solidFill>
              </a:rPr>
              <a:t>Applicant is Eligible for Fingerprinting</a:t>
            </a:r>
            <a:endParaRPr lang="en-US" sz="2800" dirty="0">
              <a:solidFill>
                <a:schemeClr val="accent6"/>
              </a:solidFill>
            </a:endParaRPr>
          </a:p>
        </p:txBody>
      </p:sp>
    </p:spTree>
    <p:extLst>
      <p:ext uri="{BB962C8B-B14F-4D97-AF65-F5344CB8AC3E}">
        <p14:creationId xmlns:p14="http://schemas.microsoft.com/office/powerpoint/2010/main" val="26966133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6629400" y="1520537"/>
            <a:ext cx="2438400" cy="4502727"/>
          </a:xfrm>
        </p:spPr>
        <p:txBody>
          <a:bodyPr>
            <a:normAutofit fontScale="92500" lnSpcReduction="20000"/>
          </a:bodyPr>
          <a:lstStyle/>
          <a:p>
            <a:pPr marL="18288" indent="0">
              <a:buNone/>
            </a:pPr>
            <a:endParaRPr lang="en-US" sz="1800" dirty="0" smtClean="0"/>
          </a:p>
          <a:p>
            <a:pPr marL="18288" indent="0">
              <a:buNone/>
            </a:pPr>
            <a:r>
              <a:rPr lang="en-US" sz="1800" dirty="0" smtClean="0">
                <a:solidFill>
                  <a:schemeClr val="accent6"/>
                </a:solidFill>
              </a:rPr>
              <a:t>1. All applications submitted and waiting CHRs and final determination are listed.</a:t>
            </a:r>
          </a:p>
          <a:p>
            <a:pPr marL="18288" indent="0">
              <a:buNone/>
            </a:pPr>
            <a:endParaRPr lang="en-US" sz="1800" dirty="0" smtClean="0">
              <a:solidFill>
                <a:schemeClr val="accent6"/>
              </a:solidFill>
            </a:endParaRPr>
          </a:p>
          <a:p>
            <a:pPr marL="18288" indent="0">
              <a:buNone/>
            </a:pPr>
            <a:r>
              <a:rPr lang="en-US" sz="1800" dirty="0" smtClean="0">
                <a:solidFill>
                  <a:schemeClr val="accent6"/>
                </a:solidFill>
              </a:rPr>
              <a:t>2. To track the applicant in the fingerprinting process, review </a:t>
            </a:r>
            <a:r>
              <a:rPr lang="en-US" sz="1800" i="1" dirty="0" smtClean="0">
                <a:solidFill>
                  <a:schemeClr val="accent6"/>
                </a:solidFill>
              </a:rPr>
              <a:t>Status</a:t>
            </a:r>
            <a:r>
              <a:rPr lang="en-US" sz="1800" dirty="0" smtClean="0">
                <a:solidFill>
                  <a:schemeClr val="accent6"/>
                </a:solidFill>
              </a:rPr>
              <a:t>.</a:t>
            </a:r>
            <a:endParaRPr lang="en-US" sz="1800" i="1" dirty="0" smtClean="0">
              <a:solidFill>
                <a:schemeClr val="accent6"/>
              </a:solidFill>
            </a:endParaRPr>
          </a:p>
          <a:p>
            <a:pPr marL="18288" indent="0">
              <a:buNone/>
            </a:pPr>
            <a:endParaRPr lang="en-US" sz="1800" dirty="0" smtClean="0">
              <a:solidFill>
                <a:schemeClr val="accent6"/>
              </a:solidFill>
            </a:endParaRPr>
          </a:p>
          <a:p>
            <a:pPr marL="18288" indent="0">
              <a:buNone/>
            </a:pPr>
            <a:r>
              <a:rPr lang="en-US" sz="1800" dirty="0" smtClean="0">
                <a:solidFill>
                  <a:schemeClr val="accent6"/>
                </a:solidFill>
              </a:rPr>
              <a:t>3. In </a:t>
            </a:r>
            <a:r>
              <a:rPr lang="en-US" sz="1800" i="1" dirty="0">
                <a:solidFill>
                  <a:schemeClr val="accent6"/>
                </a:solidFill>
              </a:rPr>
              <a:t>Enter Filter Options</a:t>
            </a:r>
            <a:r>
              <a:rPr lang="en-US" sz="1800" dirty="0">
                <a:solidFill>
                  <a:schemeClr val="accent6"/>
                </a:solidFill>
              </a:rPr>
              <a:t>, enter your search criteria, then click </a:t>
            </a:r>
            <a:r>
              <a:rPr lang="en-US" sz="1800" i="1" dirty="0">
                <a:solidFill>
                  <a:schemeClr val="accent6"/>
                </a:solidFill>
              </a:rPr>
              <a:t>Search</a:t>
            </a:r>
            <a:r>
              <a:rPr lang="en-US" sz="1800" dirty="0">
                <a:solidFill>
                  <a:schemeClr val="accent6"/>
                </a:solidFill>
              </a:rPr>
              <a:t>. The updated search results appear. </a:t>
            </a:r>
          </a:p>
        </p:txBody>
      </p:sp>
      <p:sp>
        <p:nvSpPr>
          <p:cNvPr id="3" name="Title 2"/>
          <p:cNvSpPr>
            <a:spLocks noGrp="1"/>
          </p:cNvSpPr>
          <p:nvPr>
            <p:ph type="title"/>
          </p:nvPr>
        </p:nvSpPr>
        <p:spPr>
          <a:xfrm>
            <a:off x="381000" y="457200"/>
            <a:ext cx="8458200" cy="838200"/>
          </a:xfrm>
        </p:spPr>
        <p:txBody>
          <a:bodyPr/>
          <a:lstStyle/>
          <a:p>
            <a:pPr algn="ctr"/>
            <a:r>
              <a:rPr lang="en-US" sz="3600" b="1" dirty="0" smtClean="0">
                <a:effectLst>
                  <a:outerShdw blurRad="38100" dist="38100" dir="2700000" algn="tl">
                    <a:srgbClr val="000000">
                      <a:alpha val="43137"/>
                    </a:srgbClr>
                  </a:outerShdw>
                </a:effectLst>
              </a:rPr>
              <a:t/>
            </a:r>
            <a:br>
              <a:rPr lang="en-US" sz="3600" b="1" dirty="0" smtClean="0">
                <a:effectLst>
                  <a:outerShdw blurRad="38100" dist="38100" dir="2700000" algn="tl">
                    <a:srgbClr val="000000">
                      <a:alpha val="43137"/>
                    </a:srgbClr>
                  </a:outerShdw>
                </a:effectLst>
              </a:rPr>
            </a:br>
            <a:r>
              <a:rPr lang="en-US" sz="3800" b="1" dirty="0" smtClean="0">
                <a:solidFill>
                  <a:schemeClr val="accent6"/>
                </a:solidFill>
                <a:effectLst>
                  <a:outerShdw blurRad="38100" dist="38100" dir="2700000" algn="tl">
                    <a:srgbClr val="000000">
                      <a:alpha val="43137"/>
                    </a:srgbClr>
                  </a:outerShdw>
                </a:effectLst>
              </a:rPr>
              <a:t>Tracking: Determination In-Process </a:t>
            </a:r>
            <a:endParaRPr lang="en-US" sz="3800" b="1" dirty="0">
              <a:solidFill>
                <a:schemeClr val="accent6"/>
              </a:solidFill>
              <a:effectLst>
                <a:outerShdw blurRad="38100" dist="38100" dir="2700000" algn="tl">
                  <a:srgbClr val="000000">
                    <a:alpha val="43137"/>
                  </a:srgbClr>
                </a:outerShdw>
              </a:effectLst>
            </a:endParaRP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891030"/>
            <a:ext cx="6324600" cy="3214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73601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238999" cy="1515666"/>
          </a:xfrm>
        </p:spPr>
        <p:txBody>
          <a:bodyPr>
            <a:noAutofit/>
          </a:bodyPr>
          <a:lstStyle/>
          <a:p>
            <a:pPr algn="ctr"/>
            <a:r>
              <a:rPr lang="en-US" sz="3600" b="1" dirty="0" smtClean="0">
                <a:solidFill>
                  <a:schemeClr val="accent6"/>
                </a:solidFill>
              </a:rPr>
              <a:t>Determination Available –</a:t>
            </a:r>
            <a:br>
              <a:rPr lang="en-US" sz="3600" b="1" dirty="0" smtClean="0">
                <a:solidFill>
                  <a:schemeClr val="accent6"/>
                </a:solidFill>
              </a:rPr>
            </a:br>
            <a:r>
              <a:rPr lang="en-US" sz="3600" b="1" dirty="0" smtClean="0">
                <a:solidFill>
                  <a:schemeClr val="accent6"/>
                </a:solidFill>
              </a:rPr>
              <a:t>Application Decision Options</a:t>
            </a:r>
            <a:endParaRPr lang="en-US" sz="3600" b="1" dirty="0">
              <a:solidFill>
                <a:schemeClr val="accent6"/>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800" y="2286000"/>
            <a:ext cx="8280400"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94895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066800"/>
          </a:xfrm>
        </p:spPr>
        <p:txBody>
          <a:bodyPr/>
          <a:lstStyle/>
          <a:p>
            <a:pPr algn="ctr"/>
            <a:r>
              <a:rPr lang="en-US" sz="4000" b="1" i="1" dirty="0" smtClean="0">
                <a:solidFill>
                  <a:schemeClr val="accent6"/>
                </a:solidFill>
              </a:rPr>
              <a:t>Applicant Status</a:t>
            </a:r>
            <a:r>
              <a:rPr lang="en-US" sz="4000" b="1" dirty="0" smtClean="0">
                <a:solidFill>
                  <a:schemeClr val="accent6"/>
                </a:solidFill>
              </a:rPr>
              <a:t>: No-hit Result</a:t>
            </a:r>
            <a:endParaRPr lang="en-US" sz="4000" b="1" dirty="0">
              <a:solidFill>
                <a:schemeClr val="accent6"/>
              </a:solidFill>
            </a:endParaRPr>
          </a:p>
        </p:txBody>
      </p:sp>
      <p:sp>
        <p:nvSpPr>
          <p:cNvPr id="4" name="Content Placeholder 3"/>
          <p:cNvSpPr>
            <a:spLocks noGrp="1"/>
          </p:cNvSpPr>
          <p:nvPr>
            <p:ph sz="half" idx="4294967295"/>
          </p:nvPr>
        </p:nvSpPr>
        <p:spPr>
          <a:xfrm>
            <a:off x="6553200" y="1600201"/>
            <a:ext cx="2362200" cy="3657600"/>
          </a:xfrm>
          <a:prstGeom prst="rect">
            <a:avLst/>
          </a:prstGeom>
        </p:spPr>
        <p:txBody>
          <a:bodyPr/>
          <a:lstStyle/>
          <a:p>
            <a:pPr marL="342900" indent="-342900">
              <a:buFont typeface="Arial" panose="020B0604020202020204" pitchFamily="34" charset="0"/>
              <a:buChar char="•"/>
            </a:pPr>
            <a:r>
              <a:rPr lang="en-US" dirty="0" smtClean="0">
                <a:solidFill>
                  <a:schemeClr val="accent6"/>
                </a:solidFill>
              </a:rPr>
              <a:t>Determination </a:t>
            </a:r>
            <a:r>
              <a:rPr lang="en-US" dirty="0">
                <a:solidFill>
                  <a:schemeClr val="accent6"/>
                </a:solidFill>
              </a:rPr>
              <a:t>is Eligible</a:t>
            </a:r>
            <a:r>
              <a:rPr lang="en-US" dirty="0" smtClean="0">
                <a:solidFill>
                  <a:schemeClr val="accent6"/>
                </a:solidFill>
              </a:rPr>
              <a:t>/ Clear </a:t>
            </a:r>
            <a:r>
              <a:rPr lang="en-US" dirty="0">
                <a:solidFill>
                  <a:schemeClr val="accent6"/>
                </a:solidFill>
              </a:rPr>
              <a:t>to Work</a:t>
            </a:r>
          </a:p>
        </p:txBody>
      </p:sp>
      <p:pic>
        <p:nvPicPr>
          <p:cNvPr id="10243" name="Picture 3"/>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365125" y="2755404"/>
            <a:ext cx="6111875" cy="2215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Up Arrow 5"/>
          <p:cNvSpPr/>
          <p:nvPr/>
        </p:nvSpPr>
        <p:spPr>
          <a:xfrm>
            <a:off x="3110163" y="4906398"/>
            <a:ext cx="273563" cy="808602"/>
          </a:xfrm>
          <a:prstGeom prst="up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510512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1706880" y="914400"/>
            <a:ext cx="6096000" cy="3886199"/>
          </a:xfrm>
        </p:spPr>
        <p:txBody>
          <a:bodyPr/>
          <a:lstStyle/>
          <a:p>
            <a:pPr marL="18288" indent="0" algn="ctr">
              <a:buNone/>
            </a:pPr>
            <a:r>
              <a:rPr lang="en-US" sz="3400" b="1" dirty="0" smtClean="0">
                <a:solidFill>
                  <a:schemeClr val="accent6"/>
                </a:solidFill>
                <a:effectLst/>
              </a:rPr>
              <a:t>Overview of</a:t>
            </a:r>
          </a:p>
          <a:p>
            <a:pPr marL="18288" indent="0" algn="ctr">
              <a:buNone/>
            </a:pPr>
            <a:r>
              <a:rPr lang="en-US" sz="3400" b="1" dirty="0" smtClean="0">
                <a:solidFill>
                  <a:schemeClr val="accent6"/>
                </a:solidFill>
                <a:effectLst/>
              </a:rPr>
              <a:t>Applicant </a:t>
            </a:r>
            <a:r>
              <a:rPr lang="en-US" sz="3400" b="1" dirty="0">
                <a:solidFill>
                  <a:schemeClr val="accent6"/>
                </a:solidFill>
                <a:effectLst/>
              </a:rPr>
              <a:t>Background Check Management System </a:t>
            </a:r>
            <a:endParaRPr lang="en-US" sz="3400" b="1" dirty="0" smtClean="0">
              <a:solidFill>
                <a:schemeClr val="accent6"/>
              </a:solidFill>
              <a:effectLst/>
            </a:endParaRPr>
          </a:p>
          <a:p>
            <a:pPr marL="18288" indent="0" algn="ctr">
              <a:buNone/>
            </a:pPr>
            <a:r>
              <a:rPr lang="en-US" sz="3400" b="1" dirty="0" smtClean="0">
                <a:solidFill>
                  <a:schemeClr val="accent6"/>
                </a:solidFill>
                <a:effectLst/>
              </a:rPr>
              <a:t>(ABCMS)</a:t>
            </a:r>
          </a:p>
          <a:p>
            <a:pPr marL="18288" indent="0" algn="ctr">
              <a:buNone/>
            </a:pPr>
            <a:r>
              <a:rPr lang="en-US" sz="3400" b="1" dirty="0" smtClean="0">
                <a:solidFill>
                  <a:schemeClr val="accent6"/>
                </a:solidFill>
                <a:effectLst/>
              </a:rPr>
              <a:t>Development</a:t>
            </a:r>
          </a:p>
          <a:p>
            <a:endParaRPr lang="en-US" dirty="0">
              <a:solidFill>
                <a:schemeClr val="accent5"/>
              </a:solidFill>
            </a:endParaRPr>
          </a:p>
        </p:txBody>
      </p:sp>
    </p:spTree>
    <p:extLst>
      <p:ext uri="{BB962C8B-B14F-4D97-AF65-F5344CB8AC3E}">
        <p14:creationId xmlns:p14="http://schemas.microsoft.com/office/powerpoint/2010/main" val="40807530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48121" y="597568"/>
            <a:ext cx="8229600" cy="1295400"/>
          </a:xfrm>
        </p:spPr>
        <p:txBody>
          <a:bodyPr/>
          <a:lstStyle/>
          <a:p>
            <a:pPr algn="ctr"/>
            <a:r>
              <a:rPr lang="en-US" sz="3600" b="1" i="1" dirty="0">
                <a:solidFill>
                  <a:schemeClr val="accent6"/>
                </a:solidFill>
              </a:rPr>
              <a:t>Applicant Status:  </a:t>
            </a:r>
            <a:r>
              <a:rPr lang="en-US" sz="3600" b="1" dirty="0" smtClean="0">
                <a:solidFill>
                  <a:schemeClr val="accent6"/>
                </a:solidFill>
              </a:rPr>
              <a:t/>
            </a:r>
            <a:br>
              <a:rPr lang="en-US" sz="3600" b="1" dirty="0" smtClean="0">
                <a:solidFill>
                  <a:schemeClr val="accent6"/>
                </a:solidFill>
              </a:rPr>
            </a:br>
            <a:r>
              <a:rPr lang="en-US" sz="3600" b="1" dirty="0" smtClean="0">
                <a:solidFill>
                  <a:schemeClr val="accent6"/>
                </a:solidFill>
              </a:rPr>
              <a:t>State </a:t>
            </a:r>
            <a:r>
              <a:rPr lang="en-US" sz="3600" b="1" dirty="0">
                <a:solidFill>
                  <a:schemeClr val="accent6"/>
                </a:solidFill>
              </a:rPr>
              <a:t>Criminal History Result (CHR), but Not Disqualifying</a:t>
            </a:r>
          </a:p>
        </p:txBody>
      </p:sp>
      <p:sp>
        <p:nvSpPr>
          <p:cNvPr id="2" name="Content Placeholder 1"/>
          <p:cNvSpPr>
            <a:spLocks noGrp="1"/>
          </p:cNvSpPr>
          <p:nvPr>
            <p:ph sz="half" idx="4294967295"/>
          </p:nvPr>
        </p:nvSpPr>
        <p:spPr>
          <a:xfrm>
            <a:off x="6901058" y="1905001"/>
            <a:ext cx="2090542" cy="2895600"/>
          </a:xfrm>
          <a:prstGeom prst="rect">
            <a:avLst/>
          </a:prstGeom>
        </p:spPr>
        <p:txBody>
          <a:bodyPr>
            <a:noAutofit/>
          </a:bodyPr>
          <a:lstStyle/>
          <a:p>
            <a:pPr marL="18288" indent="0">
              <a:buNone/>
            </a:pPr>
            <a:endParaRPr lang="en-US" sz="2000" dirty="0" smtClean="0">
              <a:solidFill>
                <a:schemeClr val="tx2"/>
              </a:solidFill>
              <a:effectLst>
                <a:outerShdw blurRad="63500" dist="38100" dir="5400000" algn="t" rotWithShape="0">
                  <a:prstClr val="black">
                    <a:alpha val="25000"/>
                  </a:prstClr>
                </a:outerShdw>
              </a:effectLst>
              <a:latin typeface="+mn-lt"/>
              <a:ea typeface="+mj-ea"/>
              <a:cs typeface="+mj-cs"/>
            </a:endParaRPr>
          </a:p>
          <a:p>
            <a:pPr>
              <a:buFont typeface="Arial" panose="020B0604020202020204" pitchFamily="34" charset="0"/>
              <a:buChar char="•"/>
            </a:pPr>
            <a:r>
              <a:rPr lang="en-US" dirty="0" smtClean="0">
                <a:solidFill>
                  <a:schemeClr val="accent6"/>
                </a:solidFill>
                <a:effectLst>
                  <a:outerShdw blurRad="63500" dist="38100" dir="5400000" algn="t" rotWithShape="0">
                    <a:prstClr val="black">
                      <a:alpha val="25000"/>
                    </a:prstClr>
                  </a:outerShdw>
                </a:effectLst>
                <a:ea typeface="+mj-ea"/>
                <a:cs typeface="+mj-cs"/>
              </a:rPr>
              <a:t>“</a:t>
            </a:r>
            <a:r>
              <a:rPr lang="en-US" dirty="0">
                <a:solidFill>
                  <a:schemeClr val="accent6"/>
                </a:solidFill>
                <a:effectLst>
                  <a:outerShdw blurRad="63500" dist="38100" dir="5400000" algn="t" rotWithShape="0">
                    <a:prstClr val="black">
                      <a:alpha val="25000"/>
                    </a:prstClr>
                  </a:outerShdw>
                </a:effectLst>
                <a:ea typeface="+mj-ea"/>
                <a:cs typeface="+mj-cs"/>
              </a:rPr>
              <a:t>View Rapsheet”: </a:t>
            </a:r>
            <a:r>
              <a:rPr lang="en-US" dirty="0" smtClean="0">
                <a:solidFill>
                  <a:schemeClr val="accent6"/>
                </a:solidFill>
                <a:effectLst>
                  <a:outerShdw blurRad="63500" dist="38100" dir="5400000" algn="t" rotWithShape="0">
                    <a:prstClr val="black">
                      <a:alpha val="25000"/>
                    </a:prstClr>
                  </a:outerShdw>
                </a:effectLst>
                <a:ea typeface="+mj-ea"/>
                <a:cs typeface="+mj-cs"/>
              </a:rPr>
              <a:t>You May </a:t>
            </a:r>
            <a:r>
              <a:rPr lang="en-US" dirty="0">
                <a:solidFill>
                  <a:schemeClr val="accent6"/>
                </a:solidFill>
                <a:effectLst>
                  <a:outerShdw blurRad="63500" dist="38100" dir="5400000" algn="t" rotWithShape="0">
                    <a:prstClr val="black">
                      <a:alpha val="25000"/>
                    </a:prstClr>
                  </a:outerShdw>
                </a:effectLst>
                <a:ea typeface="+mj-ea"/>
                <a:cs typeface="+mj-cs"/>
              </a:rPr>
              <a:t>Review State CHRs</a:t>
            </a:r>
          </a:p>
        </p:txBody>
      </p:sp>
      <p:pic>
        <p:nvPicPr>
          <p:cNvPr id="4099" name="Picture 3"/>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271658" y="2438400"/>
            <a:ext cx="6553200"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Up Arrow 6"/>
          <p:cNvSpPr/>
          <p:nvPr/>
        </p:nvSpPr>
        <p:spPr>
          <a:xfrm>
            <a:off x="6324600" y="5562600"/>
            <a:ext cx="300919" cy="978408"/>
          </a:xfrm>
          <a:prstGeom prst="up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313731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68541" y="304800"/>
            <a:ext cx="7913459" cy="1905000"/>
          </a:xfrm>
        </p:spPr>
        <p:txBody>
          <a:bodyPr>
            <a:noAutofit/>
          </a:bodyPr>
          <a:lstStyle/>
          <a:p>
            <a:pPr marL="18288" indent="0" algn="ctr">
              <a:buNone/>
            </a:pPr>
            <a:r>
              <a:rPr lang="en-US" sz="3600" b="1" i="1" dirty="0">
                <a:solidFill>
                  <a:schemeClr val="accent6"/>
                </a:solidFill>
                <a:effectLst>
                  <a:outerShdw blurRad="63500" dist="38100" dir="5400000" algn="t" rotWithShape="0">
                    <a:prstClr val="black">
                      <a:alpha val="25000"/>
                    </a:prstClr>
                  </a:outerShdw>
                </a:effectLst>
                <a:latin typeface="+mn-lt"/>
                <a:ea typeface="+mj-ea"/>
                <a:cs typeface="+mj-cs"/>
              </a:rPr>
              <a:t>Applicant Status: </a:t>
            </a:r>
            <a:r>
              <a:rPr lang="en-US" sz="3600" b="1" dirty="0">
                <a:solidFill>
                  <a:schemeClr val="accent6"/>
                </a:solidFill>
                <a:effectLst>
                  <a:outerShdw blurRad="63500" dist="38100" dir="5400000" algn="t" rotWithShape="0">
                    <a:prstClr val="black">
                      <a:alpha val="25000"/>
                    </a:prstClr>
                  </a:outerShdw>
                </a:effectLst>
                <a:latin typeface="+mn-lt"/>
                <a:ea typeface="+mj-ea"/>
                <a:cs typeface="+mj-cs"/>
              </a:rPr>
              <a:t>Disqualifying Conviction Identified – </a:t>
            </a:r>
            <a:endParaRPr lang="en-US" sz="3600" b="1" dirty="0" smtClean="0">
              <a:solidFill>
                <a:schemeClr val="accent6"/>
              </a:solidFill>
              <a:effectLst>
                <a:outerShdw blurRad="63500" dist="38100" dir="5400000" algn="t" rotWithShape="0">
                  <a:prstClr val="black">
                    <a:alpha val="25000"/>
                  </a:prstClr>
                </a:outerShdw>
              </a:effectLst>
              <a:latin typeface="+mn-lt"/>
              <a:ea typeface="+mj-ea"/>
              <a:cs typeface="+mj-cs"/>
            </a:endParaRPr>
          </a:p>
          <a:p>
            <a:pPr marL="18288" indent="0" algn="ctr">
              <a:buNone/>
            </a:pPr>
            <a:r>
              <a:rPr lang="en-US" sz="3600" b="1" dirty="0" smtClean="0">
                <a:solidFill>
                  <a:schemeClr val="accent6"/>
                </a:solidFill>
                <a:effectLst>
                  <a:outerShdw blurRad="63500" dist="38100" dir="5400000" algn="t" rotWithShape="0">
                    <a:prstClr val="black">
                      <a:alpha val="25000"/>
                    </a:prstClr>
                  </a:outerShdw>
                </a:effectLst>
                <a:latin typeface="+mn-lt"/>
                <a:ea typeface="+mj-ea"/>
                <a:cs typeface="+mj-cs"/>
              </a:rPr>
              <a:t>“</a:t>
            </a:r>
            <a:r>
              <a:rPr lang="en-US" sz="3600" b="1" dirty="0">
                <a:solidFill>
                  <a:schemeClr val="accent6"/>
                </a:solidFill>
                <a:effectLst>
                  <a:outerShdw blurRad="63500" dist="38100" dir="5400000" algn="t" rotWithShape="0">
                    <a:prstClr val="black">
                      <a:alpha val="25000"/>
                    </a:prstClr>
                  </a:outerShdw>
                </a:effectLst>
                <a:latin typeface="+mn-lt"/>
                <a:ea typeface="+mj-ea"/>
                <a:cs typeface="+mj-cs"/>
              </a:rPr>
              <a:t>Not Eligible”</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325" y="2514600"/>
            <a:ext cx="8337550" cy="309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Up Arrow 3"/>
          <p:cNvSpPr/>
          <p:nvPr/>
        </p:nvSpPr>
        <p:spPr>
          <a:xfrm>
            <a:off x="3789081" y="5553151"/>
            <a:ext cx="300919" cy="1076249"/>
          </a:xfrm>
          <a:prstGeom prst="up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241667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381000" y="1295400"/>
            <a:ext cx="8458200" cy="2667000"/>
          </a:xfrm>
        </p:spPr>
        <p:txBody>
          <a:bodyPr>
            <a:noAutofit/>
          </a:bodyPr>
          <a:lstStyle/>
          <a:p>
            <a:pPr marL="18288" indent="0" algn="ctr"/>
            <a:r>
              <a:rPr lang="en-US" sz="4000" b="1" dirty="0" smtClean="0">
                <a:solidFill>
                  <a:schemeClr val="accent6"/>
                </a:solidFill>
              </a:rPr>
              <a:t>Thank You</a:t>
            </a:r>
            <a:r>
              <a:rPr lang="en-US" sz="4000" dirty="0">
                <a:solidFill>
                  <a:schemeClr val="accent6"/>
                </a:solidFill>
              </a:rPr>
              <a:t/>
            </a:r>
            <a:br>
              <a:rPr lang="en-US" sz="4000" dirty="0">
                <a:solidFill>
                  <a:schemeClr val="accent6"/>
                </a:solidFill>
              </a:rPr>
            </a:br>
            <a:r>
              <a:rPr lang="en-US" sz="4000" dirty="0" smtClean="0">
                <a:solidFill>
                  <a:schemeClr val="accent6"/>
                </a:solidFill>
              </a:rPr>
              <a:t/>
            </a:r>
            <a:br>
              <a:rPr lang="en-US" sz="4000" dirty="0" smtClean="0">
                <a:solidFill>
                  <a:schemeClr val="accent6"/>
                </a:solidFill>
              </a:rPr>
            </a:br>
            <a:r>
              <a:rPr lang="en-US" sz="2400" dirty="0">
                <a:solidFill>
                  <a:schemeClr val="accent6"/>
                </a:solidFill>
              </a:rPr>
              <a:t/>
            </a:r>
            <a:br>
              <a:rPr lang="en-US" sz="2400" dirty="0">
                <a:solidFill>
                  <a:schemeClr val="accent6"/>
                </a:solidFill>
              </a:rPr>
            </a:br>
            <a:r>
              <a:rPr lang="en-US" sz="2400" dirty="0">
                <a:solidFill>
                  <a:schemeClr val="accent6"/>
                </a:solidFill>
              </a:rPr>
              <a:t>DPH.ABCMS@ct.gov </a:t>
            </a:r>
            <a:br>
              <a:rPr lang="en-US" sz="2400" dirty="0">
                <a:solidFill>
                  <a:schemeClr val="accent6"/>
                </a:solidFill>
              </a:rPr>
            </a:br>
            <a:r>
              <a:rPr lang="en-US" sz="2400" dirty="0">
                <a:solidFill>
                  <a:schemeClr val="accent6"/>
                </a:solidFill>
              </a:rPr>
              <a:t>(860) </a:t>
            </a:r>
            <a:r>
              <a:rPr lang="en-US" sz="2400" dirty="0" smtClean="0">
                <a:solidFill>
                  <a:schemeClr val="accent6"/>
                </a:solidFill>
              </a:rPr>
              <a:t>509-8366</a:t>
            </a:r>
            <a:endParaRPr lang="en-US" sz="4000" dirty="0">
              <a:solidFill>
                <a:schemeClr val="accent6"/>
              </a:solidFill>
            </a:endParaRPr>
          </a:p>
        </p:txBody>
      </p:sp>
    </p:spTree>
    <p:extLst>
      <p:ext uri="{BB962C8B-B14F-4D97-AF65-F5344CB8AC3E}">
        <p14:creationId xmlns:p14="http://schemas.microsoft.com/office/powerpoint/2010/main" val="18579900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667000"/>
            <a:ext cx="8839200" cy="4572000"/>
          </a:xfrm>
        </p:spPr>
        <p:txBody>
          <a:bodyPr>
            <a:normAutofit/>
          </a:bodyPr>
          <a:lstStyle/>
          <a:p>
            <a:pPr lvl="0">
              <a:buFont typeface="Arial" panose="020B0604020202020204" pitchFamily="34" charset="0"/>
              <a:buChar char="•"/>
            </a:pPr>
            <a:r>
              <a:rPr lang="en-US" sz="2800" dirty="0">
                <a:solidFill>
                  <a:schemeClr val="accent6"/>
                </a:solidFill>
              </a:rPr>
              <a:t>Providers will manage their respective applicants in the ABCMS:</a:t>
            </a:r>
          </a:p>
          <a:p>
            <a:pPr marL="932688" lvl="1" indent="-457200">
              <a:buFont typeface="Arial" panose="020B0604020202020204" pitchFamily="34" charset="0"/>
              <a:buChar char="•"/>
            </a:pPr>
            <a:r>
              <a:rPr lang="en-US" sz="2800" dirty="0">
                <a:solidFill>
                  <a:schemeClr val="accent6"/>
                </a:solidFill>
              </a:rPr>
              <a:t>Log in to the ABCMS website.</a:t>
            </a:r>
          </a:p>
          <a:p>
            <a:pPr marL="932688" lvl="1" indent="-457200">
              <a:buFont typeface="Arial" panose="020B0604020202020204" pitchFamily="34" charset="0"/>
              <a:buChar char="•"/>
            </a:pPr>
            <a:r>
              <a:rPr lang="en-US" sz="2800" dirty="0">
                <a:solidFill>
                  <a:schemeClr val="accent6"/>
                </a:solidFill>
              </a:rPr>
              <a:t>Enter new applicants.</a:t>
            </a:r>
          </a:p>
          <a:p>
            <a:pPr marL="932688" lvl="1" indent="-457200">
              <a:buFont typeface="Arial" panose="020B0604020202020204" pitchFamily="34" charset="0"/>
              <a:buChar char="•"/>
            </a:pPr>
            <a:r>
              <a:rPr lang="en-US" sz="2800" dirty="0">
                <a:solidFill>
                  <a:schemeClr val="accent6"/>
                </a:solidFill>
              </a:rPr>
              <a:t>Conduct registry checks.</a:t>
            </a:r>
          </a:p>
          <a:p>
            <a:pPr marL="932688" lvl="1" indent="-457200">
              <a:buFont typeface="Arial" panose="020B0604020202020204" pitchFamily="34" charset="0"/>
              <a:buChar char="•"/>
            </a:pPr>
            <a:r>
              <a:rPr lang="en-US" sz="2800" dirty="0">
                <a:solidFill>
                  <a:schemeClr val="accent6"/>
                </a:solidFill>
              </a:rPr>
              <a:t>Manages applicants and employees in the ABCMS.</a:t>
            </a:r>
          </a:p>
          <a:p>
            <a:pPr marL="932688" lvl="1" indent="-457200">
              <a:buFont typeface="Arial" panose="020B0604020202020204" pitchFamily="34" charset="0"/>
              <a:buChar char="•"/>
            </a:pPr>
            <a:r>
              <a:rPr lang="en-US" sz="2800" dirty="0">
                <a:solidFill>
                  <a:schemeClr val="accent6"/>
                </a:solidFill>
              </a:rPr>
              <a:t>Access to state CHR (even if not disqualifying) and </a:t>
            </a:r>
            <a:r>
              <a:rPr lang="en-US" sz="2800" dirty="0" smtClean="0">
                <a:solidFill>
                  <a:schemeClr val="accent6"/>
                </a:solidFill>
              </a:rPr>
              <a:t>eligibility </a:t>
            </a:r>
            <a:r>
              <a:rPr lang="en-US" sz="2800" dirty="0">
                <a:solidFill>
                  <a:schemeClr val="accent6"/>
                </a:solidFill>
              </a:rPr>
              <a:t>determinations.</a:t>
            </a:r>
          </a:p>
          <a:p>
            <a:pPr marL="932688" lvl="1" indent="-457200">
              <a:buFont typeface="Arial" panose="020B0604020202020204" pitchFamily="34" charset="0"/>
              <a:buChar char="•"/>
            </a:pPr>
            <a:endParaRPr lang="en-US" sz="2800" dirty="0"/>
          </a:p>
          <a:p>
            <a:pPr marL="932688" lvl="1" indent="-457200">
              <a:buFont typeface="Arial" panose="020B0604020202020204" pitchFamily="34" charset="0"/>
              <a:buChar char="•"/>
            </a:pPr>
            <a:endParaRPr lang="en-US" sz="2800" dirty="0"/>
          </a:p>
          <a:p>
            <a:pPr marL="932688" lvl="1" indent="-457200">
              <a:buFont typeface="Arial" panose="020B0604020202020204" pitchFamily="34" charset="0"/>
              <a:buChar char="•"/>
            </a:pPr>
            <a:endParaRPr lang="en-US" sz="2800" dirty="0"/>
          </a:p>
          <a:p>
            <a:pPr marL="932688" lvl="1" indent="-457200">
              <a:buFont typeface="Arial" panose="020B0604020202020204" pitchFamily="34" charset="0"/>
              <a:buChar char="•"/>
            </a:pPr>
            <a:endParaRPr lang="en-US" sz="2800" dirty="0"/>
          </a:p>
          <a:p>
            <a:pPr marL="932688" lvl="1" indent="-457200">
              <a:buFont typeface="Arial" panose="020B0604020202020204" pitchFamily="34" charset="0"/>
              <a:buChar char="•"/>
            </a:pPr>
            <a:endParaRPr lang="en-US" sz="2800" dirty="0" smtClean="0"/>
          </a:p>
          <a:p>
            <a:pPr marL="932688" lvl="1" indent="-457200">
              <a:buFont typeface="Arial" panose="020B0604020202020204" pitchFamily="34" charset="0"/>
              <a:buChar char="•"/>
            </a:pPr>
            <a:endParaRPr lang="en-US" sz="2800" dirty="0" smtClean="0"/>
          </a:p>
          <a:p>
            <a:pPr marL="18288" indent="0">
              <a:buNone/>
            </a:pPr>
            <a:endParaRPr lang="en-US" dirty="0"/>
          </a:p>
        </p:txBody>
      </p:sp>
      <p:sp>
        <p:nvSpPr>
          <p:cNvPr id="3" name="Title 2"/>
          <p:cNvSpPr>
            <a:spLocks noGrp="1"/>
          </p:cNvSpPr>
          <p:nvPr>
            <p:ph type="title"/>
          </p:nvPr>
        </p:nvSpPr>
        <p:spPr>
          <a:xfrm>
            <a:off x="304800" y="-15240"/>
            <a:ext cx="7696200" cy="914400"/>
          </a:xfrm>
        </p:spPr>
        <p:txBody>
          <a:bodyPr/>
          <a:lstStyle/>
          <a:p>
            <a:pPr algn="ctr"/>
            <a:r>
              <a:rPr lang="en-US" sz="2800" b="1" dirty="0" smtClean="0">
                <a:solidFill>
                  <a:schemeClr val="accent6"/>
                </a:solidFill>
              </a:rPr>
              <a:t>ABCMS Overview</a:t>
            </a:r>
            <a:endParaRPr lang="en-US" sz="2800" b="1" dirty="0">
              <a:solidFill>
                <a:schemeClr val="accent6"/>
              </a:solidFill>
            </a:endParaRPr>
          </a:p>
        </p:txBody>
      </p:sp>
    </p:spTree>
    <p:extLst>
      <p:ext uri="{BB962C8B-B14F-4D97-AF65-F5344CB8AC3E}">
        <p14:creationId xmlns:p14="http://schemas.microsoft.com/office/powerpoint/2010/main" val="15986009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7" name="Content Placeholder 6"/>
          <p:cNvSpPr>
            <a:spLocks noGrp="1"/>
          </p:cNvSpPr>
          <p:nvPr>
            <p:ph idx="1"/>
          </p:nvPr>
        </p:nvSpPr>
        <p:spPr>
          <a:xfrm>
            <a:off x="304800" y="304800"/>
            <a:ext cx="8153400" cy="838200"/>
          </a:xfrm>
        </p:spPr>
        <p:txBody>
          <a:bodyPr>
            <a:noAutofit/>
          </a:bodyPr>
          <a:lstStyle/>
          <a:p>
            <a:pPr marL="0" indent="0" algn="ctr">
              <a:spcBef>
                <a:spcPts val="0"/>
              </a:spcBef>
              <a:buSzTx/>
              <a:buNone/>
            </a:pPr>
            <a:r>
              <a:rPr lang="en-US" sz="3600" b="1" dirty="0" smtClean="0">
                <a:solidFill>
                  <a:prstClr val="white"/>
                </a:solidFill>
                <a:effectLst/>
              </a:rPr>
              <a:t>AB</a:t>
            </a:r>
            <a:r>
              <a:rPr lang="en-US" sz="3600" b="1" dirty="0" smtClean="0">
                <a:solidFill>
                  <a:schemeClr val="accent5">
                    <a:lumMod val="75000"/>
                  </a:schemeClr>
                </a:solidFill>
              </a:rPr>
              <a:t>ABCMS </a:t>
            </a:r>
            <a:r>
              <a:rPr lang="en-US" sz="3600" b="1" dirty="0">
                <a:solidFill>
                  <a:schemeClr val="accent5">
                    <a:lumMod val="75000"/>
                  </a:schemeClr>
                </a:solidFill>
              </a:rPr>
              <a:t>Overview, continued</a:t>
            </a:r>
            <a:endParaRPr lang="en-US" sz="3600" b="1" dirty="0"/>
          </a:p>
        </p:txBody>
      </p:sp>
      <p:sp>
        <p:nvSpPr>
          <p:cNvPr id="8" name="Rectangle 7"/>
          <p:cNvSpPr/>
          <p:nvPr/>
        </p:nvSpPr>
        <p:spPr>
          <a:xfrm>
            <a:off x="457200" y="1219200"/>
            <a:ext cx="7848600" cy="6093976"/>
          </a:xfrm>
          <a:prstGeom prst="rect">
            <a:avLst/>
          </a:prstGeom>
        </p:spPr>
        <p:txBody>
          <a:bodyPr wrap="square">
            <a:spAutoFit/>
          </a:bodyPr>
          <a:lstStyle/>
          <a:p>
            <a:pPr marL="640080" lvl="1" indent="-256032">
              <a:lnSpc>
                <a:spcPct val="80000"/>
              </a:lnSpc>
              <a:spcBef>
                <a:spcPct val="20000"/>
              </a:spcBef>
              <a:buSzPct val="60000"/>
              <a:buFont typeface="Courier New" panose="02070309020205020404" pitchFamily="49" charset="0"/>
              <a:buChar char="o"/>
            </a:pPr>
            <a:endParaRPr lang="en-US" sz="2600" dirty="0">
              <a:effectLst>
                <a:outerShdw blurRad="38100" dist="38100" dir="2700000" algn="tl">
                  <a:srgbClr val="000000">
                    <a:alpha val="43137"/>
                  </a:srgbClr>
                </a:outerShdw>
              </a:effectLst>
            </a:endParaRPr>
          </a:p>
          <a:p>
            <a:pPr marL="475488" lvl="0" indent="-457200">
              <a:spcBef>
                <a:spcPct val="20000"/>
              </a:spcBef>
              <a:buSzPct val="60000"/>
              <a:buFont typeface="Arial" panose="020B0604020202020204" pitchFamily="34" charset="0"/>
              <a:buChar char="•"/>
            </a:pPr>
            <a:r>
              <a:rPr lang="en-US" sz="2600" dirty="0" smtClean="0">
                <a:solidFill>
                  <a:schemeClr val="accent6"/>
                </a:solidFill>
                <a:effectLst>
                  <a:outerShdw blurRad="38100" dist="38100" dir="2700000" algn="tl">
                    <a:srgbClr val="000000">
                      <a:alpha val="43137"/>
                    </a:srgbClr>
                  </a:outerShdw>
                </a:effectLst>
              </a:rPr>
              <a:t>CT </a:t>
            </a:r>
            <a:r>
              <a:rPr lang="en-US" sz="2600" dirty="0">
                <a:solidFill>
                  <a:schemeClr val="accent6"/>
                </a:solidFill>
                <a:effectLst>
                  <a:outerShdw blurRad="38100" dist="38100" dir="2700000" algn="tl">
                    <a:srgbClr val="000000">
                      <a:alpha val="43137"/>
                    </a:srgbClr>
                  </a:outerShdw>
                </a:effectLst>
              </a:rPr>
              <a:t>DPH has overall administrative authority of ABCMS:</a:t>
            </a:r>
          </a:p>
          <a:p>
            <a:pPr marL="932688" lvl="1" indent="-457200">
              <a:spcBef>
                <a:spcPct val="20000"/>
              </a:spcBef>
              <a:buSzPct val="60000"/>
              <a:buFont typeface="Arial" panose="020B0604020202020204" pitchFamily="34" charset="0"/>
              <a:buChar char="•"/>
            </a:pPr>
            <a:r>
              <a:rPr lang="en-US" sz="2600" dirty="0">
                <a:solidFill>
                  <a:schemeClr val="accent6"/>
                </a:solidFill>
                <a:effectLst>
                  <a:outerShdw blurRad="38100" dist="38100" dir="2700000" algn="tl">
                    <a:srgbClr val="000000">
                      <a:alpha val="43137"/>
                    </a:srgbClr>
                  </a:outerShdw>
                </a:effectLst>
              </a:rPr>
              <a:t>Assists providers with user accounts.</a:t>
            </a:r>
          </a:p>
          <a:p>
            <a:pPr marL="932688" lvl="1" indent="-457200">
              <a:spcBef>
                <a:spcPct val="20000"/>
              </a:spcBef>
              <a:buSzPct val="60000"/>
              <a:buFont typeface="Arial" panose="020B0604020202020204" pitchFamily="34" charset="0"/>
              <a:buChar char="•"/>
            </a:pPr>
            <a:r>
              <a:rPr lang="en-US" sz="2600" dirty="0">
                <a:solidFill>
                  <a:schemeClr val="accent6"/>
                </a:solidFill>
                <a:effectLst>
                  <a:outerShdw blurRad="38100" dist="38100" dir="2700000" algn="tl">
                    <a:srgbClr val="000000">
                      <a:alpha val="43137"/>
                    </a:srgbClr>
                  </a:outerShdw>
                </a:effectLst>
              </a:rPr>
              <a:t>Manages ABCMS permissions based on user type.</a:t>
            </a:r>
          </a:p>
          <a:p>
            <a:pPr marL="932688" lvl="1" indent="-457200">
              <a:spcBef>
                <a:spcPct val="20000"/>
              </a:spcBef>
              <a:buSzPct val="60000"/>
              <a:buFont typeface="Arial" panose="020B0604020202020204" pitchFamily="34" charset="0"/>
              <a:buChar char="•"/>
            </a:pPr>
            <a:r>
              <a:rPr lang="en-US" sz="2600" dirty="0">
                <a:solidFill>
                  <a:schemeClr val="accent6"/>
                </a:solidFill>
                <a:effectLst>
                  <a:outerShdw blurRad="38100" dist="38100" dir="2700000" algn="tl">
                    <a:srgbClr val="000000">
                      <a:alpha val="43137"/>
                    </a:srgbClr>
                  </a:outerShdw>
                </a:effectLst>
              </a:rPr>
              <a:t>Retains personally identifiable data.</a:t>
            </a:r>
          </a:p>
          <a:p>
            <a:pPr marL="932688" lvl="1" indent="-457200">
              <a:spcBef>
                <a:spcPct val="20000"/>
              </a:spcBef>
              <a:buSzPct val="60000"/>
              <a:buFont typeface="Arial" panose="020B0604020202020204" pitchFamily="34" charset="0"/>
              <a:buChar char="•"/>
            </a:pPr>
            <a:r>
              <a:rPr lang="en-US" sz="2600" dirty="0">
                <a:solidFill>
                  <a:schemeClr val="accent6"/>
                </a:solidFill>
                <a:effectLst>
                  <a:outerShdw blurRad="38100" dist="38100" dir="2700000" algn="tl">
                    <a:srgbClr val="000000">
                      <a:alpha val="43137"/>
                    </a:srgbClr>
                  </a:outerShdw>
                </a:effectLst>
              </a:rPr>
              <a:t>ABCMS hosted at CT Bureau of Enterprise Systems &amp; Technology (BEST) behind firewalls.</a:t>
            </a:r>
          </a:p>
          <a:p>
            <a:pPr marL="475488" lvl="0" indent="-457200">
              <a:spcBef>
                <a:spcPct val="20000"/>
              </a:spcBef>
              <a:buSzPct val="60000"/>
              <a:buFont typeface="Arial" panose="020B0604020202020204" pitchFamily="34" charset="0"/>
              <a:buChar char="•"/>
            </a:pPr>
            <a:endParaRPr lang="en-US" sz="2600" dirty="0" smtClean="0">
              <a:effectLst>
                <a:outerShdw blurRad="38100" dist="38100" dir="2700000" algn="tl">
                  <a:srgbClr val="000000">
                    <a:alpha val="43137"/>
                  </a:srgbClr>
                </a:outerShdw>
              </a:effectLst>
            </a:endParaRPr>
          </a:p>
          <a:p>
            <a:pPr marL="640080" lvl="1" indent="-256032">
              <a:lnSpc>
                <a:spcPct val="80000"/>
              </a:lnSpc>
              <a:spcBef>
                <a:spcPct val="20000"/>
              </a:spcBef>
              <a:buSzPct val="60000"/>
              <a:buFont typeface="Courier New" panose="02070309020205020404" pitchFamily="49" charset="0"/>
              <a:buChar char="o"/>
            </a:pPr>
            <a:endParaRPr lang="en-US" sz="2600" dirty="0">
              <a:effectLst>
                <a:outerShdw blurRad="38100" dist="38100" dir="2700000" algn="tl">
                  <a:srgbClr val="000000">
                    <a:alpha val="43137"/>
                  </a:srgbClr>
                </a:outerShdw>
              </a:effectLst>
            </a:endParaRPr>
          </a:p>
          <a:p>
            <a:pPr marL="640080" lvl="1" indent="-256032">
              <a:lnSpc>
                <a:spcPct val="80000"/>
              </a:lnSpc>
              <a:spcBef>
                <a:spcPct val="20000"/>
              </a:spcBef>
              <a:buSzPct val="60000"/>
              <a:buFont typeface="Courier New" panose="02070309020205020404" pitchFamily="49" charset="0"/>
              <a:buChar char="o"/>
            </a:pPr>
            <a:endParaRPr lang="en-US" sz="2600" dirty="0" smtClean="0">
              <a:effectLst>
                <a:outerShdw blurRad="38100" dist="38100" dir="2700000" algn="tl">
                  <a:srgbClr val="000000">
                    <a:alpha val="43137"/>
                  </a:srgbClr>
                </a:outerShdw>
              </a:effectLst>
            </a:endParaRPr>
          </a:p>
          <a:p>
            <a:pPr marL="640080" lvl="1" indent="-256032">
              <a:lnSpc>
                <a:spcPct val="80000"/>
              </a:lnSpc>
              <a:spcBef>
                <a:spcPct val="20000"/>
              </a:spcBef>
              <a:buSzPct val="60000"/>
              <a:buFont typeface="Courier New" panose="02070309020205020404" pitchFamily="49" charset="0"/>
              <a:buChar char="o"/>
            </a:pPr>
            <a:endParaRPr lang="en-US" sz="2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351618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165860"/>
            <a:ext cx="8763000" cy="4800600"/>
          </a:xfrm>
        </p:spPr>
        <p:txBody>
          <a:bodyPr>
            <a:normAutofit/>
          </a:bodyPr>
          <a:lstStyle/>
          <a:p>
            <a:pPr lvl="0">
              <a:buFont typeface="Arial" panose="020B0604020202020204" pitchFamily="34" charset="0"/>
              <a:buChar char="•"/>
            </a:pPr>
            <a:r>
              <a:rPr lang="en-US" sz="2600" dirty="0" smtClean="0">
                <a:solidFill>
                  <a:schemeClr val="accent6"/>
                </a:solidFill>
              </a:rPr>
              <a:t>CT </a:t>
            </a:r>
            <a:r>
              <a:rPr lang="en-US" sz="2600" dirty="0">
                <a:solidFill>
                  <a:schemeClr val="accent6"/>
                </a:solidFill>
              </a:rPr>
              <a:t>Department of Emergency Services and Public Protection (DESPP) has administrative authority of the criminal history reporting:</a:t>
            </a:r>
          </a:p>
          <a:p>
            <a:pPr lvl="1">
              <a:buFont typeface="Arial" panose="020B0604020202020204" pitchFamily="34" charset="0"/>
              <a:buChar char="•"/>
            </a:pPr>
            <a:r>
              <a:rPr lang="en-US" sz="2400" dirty="0">
                <a:solidFill>
                  <a:schemeClr val="accent6"/>
                </a:solidFill>
              </a:rPr>
              <a:t>Access to State and Federal Criminal History Reports (CHRs).</a:t>
            </a:r>
          </a:p>
          <a:p>
            <a:pPr lvl="1">
              <a:buFont typeface="Arial" panose="020B0604020202020204" pitchFamily="34" charset="0"/>
              <a:buChar char="•"/>
            </a:pPr>
            <a:r>
              <a:rPr lang="en-US" sz="2400" dirty="0">
                <a:solidFill>
                  <a:schemeClr val="accent6"/>
                </a:solidFill>
              </a:rPr>
              <a:t>Verifies and records applicant identity in ABCMS at time of fingerprinting.</a:t>
            </a:r>
          </a:p>
          <a:p>
            <a:pPr lvl="1">
              <a:buFont typeface="Arial" panose="020B0604020202020204" pitchFamily="34" charset="0"/>
              <a:buChar char="•"/>
            </a:pPr>
            <a:r>
              <a:rPr lang="en-US" sz="2400" dirty="0">
                <a:solidFill>
                  <a:schemeClr val="accent6"/>
                </a:solidFill>
              </a:rPr>
              <a:t>Transmits fingerprints to Federal Bureau of Investigation (FBI).</a:t>
            </a:r>
          </a:p>
          <a:p>
            <a:pPr lvl="1">
              <a:buFont typeface="Arial" panose="020B0604020202020204" pitchFamily="34" charset="0"/>
              <a:buChar char="•"/>
            </a:pPr>
            <a:r>
              <a:rPr lang="en-US" sz="2400" dirty="0">
                <a:solidFill>
                  <a:schemeClr val="accent6"/>
                </a:solidFill>
              </a:rPr>
              <a:t>Forwards CHR results through the ABCMS.</a:t>
            </a:r>
          </a:p>
          <a:p>
            <a:pPr lvl="0"/>
            <a:endParaRPr lang="en-US" sz="2600" dirty="0">
              <a:solidFill>
                <a:prstClr val="white"/>
              </a:solidFill>
            </a:endParaRPr>
          </a:p>
        </p:txBody>
      </p:sp>
      <p:sp>
        <p:nvSpPr>
          <p:cNvPr id="3" name="Title 2"/>
          <p:cNvSpPr>
            <a:spLocks noGrp="1"/>
          </p:cNvSpPr>
          <p:nvPr>
            <p:ph type="title"/>
          </p:nvPr>
        </p:nvSpPr>
        <p:spPr>
          <a:xfrm>
            <a:off x="762000" y="228600"/>
            <a:ext cx="7543800" cy="838200"/>
          </a:xfrm>
        </p:spPr>
        <p:txBody>
          <a:bodyPr/>
          <a:lstStyle/>
          <a:p>
            <a:r>
              <a:rPr lang="en-US" sz="2800" dirty="0" smtClean="0"/>
              <a:t/>
            </a:r>
            <a:br>
              <a:rPr lang="en-US" sz="2800" dirty="0" smtClean="0"/>
            </a:br>
            <a:endParaRPr lang="en-US" sz="3200" dirty="0"/>
          </a:p>
        </p:txBody>
      </p:sp>
      <p:sp>
        <p:nvSpPr>
          <p:cNvPr id="5" name="Rectangle 4"/>
          <p:cNvSpPr/>
          <p:nvPr/>
        </p:nvSpPr>
        <p:spPr>
          <a:xfrm>
            <a:off x="457200" y="386090"/>
            <a:ext cx="8229600" cy="646331"/>
          </a:xfrm>
          <a:prstGeom prst="rect">
            <a:avLst/>
          </a:prstGeom>
        </p:spPr>
        <p:txBody>
          <a:bodyPr wrap="square">
            <a:spAutoFit/>
          </a:bodyPr>
          <a:lstStyle/>
          <a:p>
            <a:pPr algn="ctr"/>
            <a:r>
              <a:rPr lang="en-US" sz="3600" b="1" dirty="0" smtClean="0">
                <a:solidFill>
                  <a:schemeClr val="accent6"/>
                </a:solidFill>
                <a:effectLst>
                  <a:outerShdw blurRad="38100" dist="38100" dir="2700000" algn="tl">
                    <a:srgbClr val="000000">
                      <a:alpha val="43137"/>
                    </a:srgbClr>
                  </a:outerShdw>
                </a:effectLst>
                <a:ea typeface="+mj-ea"/>
                <a:cs typeface="+mj-cs"/>
              </a:rPr>
              <a:t>ABCMS Overview, continued</a:t>
            </a:r>
            <a:endParaRPr lang="en-US" sz="3600" b="1" dirty="0">
              <a:solidFill>
                <a:schemeClr val="accent6"/>
              </a:solidFill>
            </a:endParaRPr>
          </a:p>
        </p:txBody>
      </p:sp>
    </p:spTree>
    <p:extLst>
      <p:ext uri="{BB962C8B-B14F-4D97-AF65-F5344CB8AC3E}">
        <p14:creationId xmlns:p14="http://schemas.microsoft.com/office/powerpoint/2010/main" val="18505283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1752600"/>
            <a:ext cx="7924800" cy="3200400"/>
          </a:xfrm>
        </p:spPr>
        <p:txBody>
          <a:bodyPr>
            <a:normAutofit fontScale="62500" lnSpcReduction="20000"/>
          </a:bodyPr>
          <a:lstStyle/>
          <a:p>
            <a:pPr>
              <a:buFont typeface="Arial" panose="020B0604020202020204" pitchFamily="34" charset="0"/>
              <a:buChar char="•"/>
            </a:pPr>
            <a:endParaRPr lang="en-US" sz="2800" b="1" dirty="0" smtClean="0"/>
          </a:p>
          <a:p>
            <a:pPr marL="731520" lvl="1">
              <a:buFont typeface="Wingdings" pitchFamily="2" charset="2"/>
              <a:buChar char=""/>
            </a:pPr>
            <a:endParaRPr lang="en-US" sz="2800" dirty="0">
              <a:solidFill>
                <a:prstClr val="white"/>
              </a:solidFill>
            </a:endParaRPr>
          </a:p>
          <a:p>
            <a:pPr marL="731520" lvl="1">
              <a:buFont typeface="Wingdings" pitchFamily="2" charset="2"/>
              <a:buChar char=""/>
            </a:pPr>
            <a:endParaRPr lang="en-US" sz="2800" dirty="0" smtClean="0">
              <a:solidFill>
                <a:prstClr val="white"/>
              </a:solidFill>
            </a:endParaRPr>
          </a:p>
          <a:p>
            <a:pPr marL="731520" lvl="1">
              <a:buFont typeface="Wingdings" pitchFamily="2" charset="2"/>
              <a:buChar char=""/>
            </a:pPr>
            <a:endParaRPr lang="en-US" sz="2800" dirty="0">
              <a:solidFill>
                <a:prstClr val="white"/>
              </a:solidFill>
            </a:endParaRPr>
          </a:p>
          <a:p>
            <a:pPr marL="475488" lvl="1" indent="0">
              <a:spcAft>
                <a:spcPts val="1200"/>
              </a:spcAft>
              <a:buNone/>
            </a:pPr>
            <a:r>
              <a:rPr lang="en-US" sz="3600" dirty="0" smtClean="0">
                <a:solidFill>
                  <a:schemeClr val="accent6"/>
                </a:solidFill>
              </a:rPr>
              <a:t>Provider Users</a:t>
            </a:r>
          </a:p>
          <a:p>
            <a:pPr marL="1371600" lvl="2" indent="-571500">
              <a:spcBef>
                <a:spcPts val="900"/>
              </a:spcBef>
              <a:spcAft>
                <a:spcPts val="900"/>
              </a:spcAft>
              <a:buFont typeface="Arial" panose="020B0604020202020204" pitchFamily="34" charset="0"/>
              <a:buChar char="•"/>
            </a:pPr>
            <a:r>
              <a:rPr lang="en-US" sz="3600" dirty="0" smtClean="0">
                <a:solidFill>
                  <a:schemeClr val="accent6"/>
                </a:solidFill>
              </a:rPr>
              <a:t>Human </a:t>
            </a:r>
            <a:r>
              <a:rPr lang="en-US" sz="3600" dirty="0">
                <a:solidFill>
                  <a:schemeClr val="accent6"/>
                </a:solidFill>
              </a:rPr>
              <a:t>Resources</a:t>
            </a:r>
          </a:p>
          <a:p>
            <a:pPr marL="1371600" lvl="2" indent="-571500">
              <a:spcBef>
                <a:spcPts val="900"/>
              </a:spcBef>
              <a:spcAft>
                <a:spcPts val="900"/>
              </a:spcAft>
              <a:buFont typeface="Arial" panose="020B0604020202020204" pitchFamily="34" charset="0"/>
              <a:buChar char="•"/>
            </a:pPr>
            <a:r>
              <a:rPr lang="en-US" sz="3600" dirty="0">
                <a:solidFill>
                  <a:schemeClr val="accent6"/>
                </a:solidFill>
              </a:rPr>
              <a:t>3rd Party Staffing Company</a:t>
            </a:r>
          </a:p>
          <a:p>
            <a:pPr marL="1371600" lvl="2" indent="-571500">
              <a:spcBef>
                <a:spcPts val="900"/>
              </a:spcBef>
              <a:spcAft>
                <a:spcPts val="900"/>
              </a:spcAft>
              <a:buFont typeface="Arial" panose="020B0604020202020204" pitchFamily="34" charset="0"/>
              <a:buChar char="•"/>
            </a:pPr>
            <a:r>
              <a:rPr lang="en-US" sz="3600" dirty="0">
                <a:solidFill>
                  <a:schemeClr val="accent6"/>
                </a:solidFill>
              </a:rPr>
              <a:t>Other users/administrators as may be authorized </a:t>
            </a:r>
          </a:p>
          <a:p>
            <a:pPr marL="731520" lvl="1">
              <a:buFont typeface="Wingdings" pitchFamily="2" charset="2"/>
              <a:buChar char=""/>
            </a:pPr>
            <a:endParaRPr lang="en-US" sz="2800" dirty="0">
              <a:solidFill>
                <a:prstClr val="white"/>
              </a:solidFill>
            </a:endParaRPr>
          </a:p>
          <a:p>
            <a:pPr marL="731520" lvl="1">
              <a:buFont typeface="Wingdings" pitchFamily="2" charset="2"/>
              <a:buChar char=""/>
            </a:pPr>
            <a:endParaRPr lang="en-US" sz="2800" dirty="0">
              <a:solidFill>
                <a:prstClr val="white"/>
              </a:solidFill>
            </a:endParaRPr>
          </a:p>
          <a:p>
            <a:pPr marL="18288" indent="0">
              <a:buNone/>
            </a:pPr>
            <a:endParaRPr lang="en-US" sz="2800" dirty="0"/>
          </a:p>
          <a:p>
            <a:pPr lvl="1">
              <a:buFont typeface="Courier New" panose="02070309020205020404" pitchFamily="49" charset="0"/>
              <a:buChar char="o"/>
            </a:pPr>
            <a:endParaRPr lang="en-US" sz="2800" dirty="0"/>
          </a:p>
          <a:p>
            <a:pPr lvl="1">
              <a:buFont typeface="Courier New" panose="02070309020205020404" pitchFamily="49" charset="0"/>
              <a:buChar char="o"/>
            </a:pPr>
            <a:endParaRPr lang="en-US" sz="2800" dirty="0" smtClean="0"/>
          </a:p>
          <a:p>
            <a:pPr marL="18288" indent="0">
              <a:buNone/>
            </a:pPr>
            <a:endParaRPr lang="en-US" sz="8000" dirty="0"/>
          </a:p>
        </p:txBody>
      </p:sp>
      <p:sp>
        <p:nvSpPr>
          <p:cNvPr id="3" name="Title 2"/>
          <p:cNvSpPr>
            <a:spLocks noGrp="1"/>
          </p:cNvSpPr>
          <p:nvPr>
            <p:ph type="title"/>
          </p:nvPr>
        </p:nvSpPr>
        <p:spPr>
          <a:xfrm>
            <a:off x="685800" y="304800"/>
            <a:ext cx="7543800" cy="914400"/>
          </a:xfrm>
        </p:spPr>
        <p:txBody>
          <a:bodyPr/>
          <a:lstStyle/>
          <a:p>
            <a:pPr algn="ctr"/>
            <a:r>
              <a:rPr lang="en-US" sz="3600" b="1" dirty="0">
                <a:solidFill>
                  <a:schemeClr val="accent6"/>
                </a:solidFill>
              </a:rPr>
              <a:t>User Role Examples</a:t>
            </a:r>
          </a:p>
        </p:txBody>
      </p:sp>
    </p:spTree>
    <p:extLst>
      <p:ext uri="{BB962C8B-B14F-4D97-AF65-F5344CB8AC3E}">
        <p14:creationId xmlns:p14="http://schemas.microsoft.com/office/powerpoint/2010/main" val="826465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543800" cy="914400"/>
          </a:xfrm>
        </p:spPr>
        <p:txBody>
          <a:bodyPr/>
          <a:lstStyle/>
          <a:p>
            <a:pPr algn="ctr"/>
            <a:r>
              <a:rPr lang="en-US" sz="5000" b="1" dirty="0" smtClean="0">
                <a:solidFill>
                  <a:schemeClr val="accent6"/>
                </a:solidFill>
              </a:rPr>
              <a:t>ABCMS – 5 Steps</a:t>
            </a:r>
            <a:endParaRPr lang="en-US" sz="5000" b="1" dirty="0">
              <a:solidFill>
                <a:schemeClr val="accent6"/>
              </a:solidFill>
            </a:endParaRPr>
          </a:p>
        </p:txBody>
      </p:sp>
      <p:sp>
        <p:nvSpPr>
          <p:cNvPr id="3" name="Content Placeholder 2"/>
          <p:cNvSpPr>
            <a:spLocks noGrp="1"/>
          </p:cNvSpPr>
          <p:nvPr>
            <p:ph idx="1"/>
          </p:nvPr>
        </p:nvSpPr>
        <p:spPr>
          <a:xfrm>
            <a:off x="762000" y="1676400"/>
            <a:ext cx="8458200" cy="4525963"/>
          </a:xfrm>
        </p:spPr>
        <p:txBody>
          <a:bodyPr/>
          <a:lstStyle/>
          <a:p>
            <a:pPr>
              <a:buFont typeface="Arial" panose="020B0604020202020204" pitchFamily="34" charset="0"/>
              <a:buChar char="•"/>
            </a:pPr>
            <a:r>
              <a:rPr lang="en-US" sz="3600" i="1" dirty="0" smtClean="0">
                <a:solidFill>
                  <a:schemeClr val="accent6"/>
                </a:solidFill>
              </a:rPr>
              <a:t>Step </a:t>
            </a:r>
            <a:r>
              <a:rPr lang="en-US" sz="3600" i="1" dirty="0">
                <a:solidFill>
                  <a:schemeClr val="accent6"/>
                </a:solidFill>
              </a:rPr>
              <a:t>1</a:t>
            </a:r>
            <a:r>
              <a:rPr lang="en-US" sz="3600" dirty="0">
                <a:solidFill>
                  <a:schemeClr val="accent6"/>
                </a:solidFill>
              </a:rPr>
              <a:t>: Enter Personal and Demographic Information</a:t>
            </a:r>
          </a:p>
          <a:p>
            <a:pPr>
              <a:buFont typeface="Arial" panose="020B0604020202020204" pitchFamily="34" charset="0"/>
              <a:buChar char="•"/>
            </a:pPr>
            <a:r>
              <a:rPr lang="en-US" sz="3600" i="1" dirty="0" smtClean="0">
                <a:solidFill>
                  <a:schemeClr val="accent6"/>
                </a:solidFill>
              </a:rPr>
              <a:t>Step </a:t>
            </a:r>
            <a:r>
              <a:rPr lang="en-US" sz="3600" i="1" dirty="0">
                <a:solidFill>
                  <a:schemeClr val="accent6"/>
                </a:solidFill>
              </a:rPr>
              <a:t>2</a:t>
            </a:r>
            <a:r>
              <a:rPr lang="en-US" sz="3600" dirty="0" smtClean="0">
                <a:solidFill>
                  <a:schemeClr val="accent6"/>
                </a:solidFill>
              </a:rPr>
              <a:t>: </a:t>
            </a:r>
            <a:r>
              <a:rPr lang="en-US" sz="3600" dirty="0">
                <a:solidFill>
                  <a:schemeClr val="accent6"/>
                </a:solidFill>
              </a:rPr>
              <a:t>Enter Pre-Employment Information</a:t>
            </a:r>
          </a:p>
          <a:p>
            <a:pPr>
              <a:buFont typeface="Arial" panose="020B0604020202020204" pitchFamily="34" charset="0"/>
              <a:buChar char="•"/>
            </a:pPr>
            <a:r>
              <a:rPr lang="en-US" sz="3600" i="1" dirty="0" smtClean="0">
                <a:solidFill>
                  <a:schemeClr val="accent6"/>
                </a:solidFill>
              </a:rPr>
              <a:t>Step </a:t>
            </a:r>
            <a:r>
              <a:rPr lang="en-US" sz="3600" i="1" dirty="0">
                <a:solidFill>
                  <a:schemeClr val="accent6"/>
                </a:solidFill>
              </a:rPr>
              <a:t>3</a:t>
            </a:r>
            <a:r>
              <a:rPr lang="en-US" sz="3600" dirty="0">
                <a:solidFill>
                  <a:schemeClr val="accent6"/>
                </a:solidFill>
              </a:rPr>
              <a:t>: Research </a:t>
            </a:r>
            <a:r>
              <a:rPr lang="en-US" sz="3600" dirty="0" smtClean="0">
                <a:solidFill>
                  <a:schemeClr val="accent6"/>
                </a:solidFill>
              </a:rPr>
              <a:t>Registries</a:t>
            </a:r>
          </a:p>
          <a:p>
            <a:pPr>
              <a:buFont typeface="Arial" panose="020B0604020202020204" pitchFamily="34" charset="0"/>
              <a:buChar char="•"/>
            </a:pPr>
            <a:r>
              <a:rPr lang="en-US" sz="3600" dirty="0" smtClean="0">
                <a:solidFill>
                  <a:schemeClr val="accent6"/>
                </a:solidFill>
              </a:rPr>
              <a:t>Step 4: Data Review</a:t>
            </a:r>
            <a:endParaRPr lang="en-US" sz="3600" dirty="0">
              <a:solidFill>
                <a:schemeClr val="accent6"/>
              </a:solidFill>
            </a:endParaRPr>
          </a:p>
          <a:p>
            <a:pPr>
              <a:buFont typeface="Arial" panose="020B0604020202020204" pitchFamily="34" charset="0"/>
              <a:buChar char="•"/>
            </a:pPr>
            <a:r>
              <a:rPr lang="en-US" sz="3600" i="1" dirty="0" smtClean="0">
                <a:solidFill>
                  <a:schemeClr val="accent6"/>
                </a:solidFill>
              </a:rPr>
              <a:t>Step 5</a:t>
            </a:r>
            <a:r>
              <a:rPr lang="en-US" sz="3600" dirty="0" smtClean="0">
                <a:solidFill>
                  <a:schemeClr val="accent6"/>
                </a:solidFill>
              </a:rPr>
              <a:t>: Submit </a:t>
            </a:r>
            <a:r>
              <a:rPr lang="en-US" sz="3600" dirty="0">
                <a:solidFill>
                  <a:schemeClr val="accent6"/>
                </a:solidFill>
              </a:rPr>
              <a:t>Application</a:t>
            </a:r>
          </a:p>
          <a:p>
            <a:endParaRPr lang="en-US" dirty="0"/>
          </a:p>
        </p:txBody>
      </p:sp>
    </p:spTree>
    <p:extLst>
      <p:ext uri="{BB962C8B-B14F-4D97-AF65-F5344CB8AC3E}">
        <p14:creationId xmlns:p14="http://schemas.microsoft.com/office/powerpoint/2010/main" val="6360972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7" name="Content Placeholder 6"/>
          <p:cNvSpPr>
            <a:spLocks noGrp="1"/>
          </p:cNvSpPr>
          <p:nvPr>
            <p:ph idx="1"/>
          </p:nvPr>
        </p:nvSpPr>
        <p:spPr>
          <a:xfrm>
            <a:off x="990600" y="2133600"/>
            <a:ext cx="7162800" cy="838200"/>
          </a:xfrm>
        </p:spPr>
        <p:txBody>
          <a:bodyPr>
            <a:noAutofit/>
          </a:bodyPr>
          <a:lstStyle/>
          <a:p>
            <a:pPr marL="0" lvl="0" indent="0" algn="r">
              <a:spcBef>
                <a:spcPts val="0"/>
              </a:spcBef>
              <a:buSzTx/>
              <a:buNone/>
            </a:pPr>
            <a:r>
              <a:rPr lang="en-US" sz="3200" b="1" dirty="0">
                <a:solidFill>
                  <a:prstClr val="white"/>
                </a:solidFill>
                <a:effectLst/>
              </a:rPr>
              <a:t> </a:t>
            </a:r>
            <a:r>
              <a:rPr lang="en-US" sz="3200" b="1" dirty="0" smtClean="0">
                <a:solidFill>
                  <a:prstClr val="white"/>
                </a:solidFill>
                <a:effectLst/>
              </a:rPr>
              <a:t>  </a:t>
            </a:r>
            <a:r>
              <a:rPr lang="en-US" sz="3200" b="1" dirty="0" smtClean="0">
                <a:solidFill>
                  <a:srgbClr val="FF0000"/>
                </a:solidFill>
                <a:effectLst/>
              </a:rPr>
              <a:t> </a:t>
            </a:r>
            <a:r>
              <a:rPr lang="en-US" sz="3200" b="1" dirty="0" smtClean="0">
                <a:solidFill>
                  <a:schemeClr val="accent6"/>
                </a:solidFill>
              </a:rPr>
              <a:t>ENTERING THE APPLICATION        INTO ABCMS</a:t>
            </a:r>
            <a:r>
              <a:rPr lang="en-US" sz="3200" b="1" dirty="0" smtClean="0">
                <a:solidFill>
                  <a:prstClr val="white"/>
                </a:solidFill>
                <a:effectLst/>
              </a:rPr>
              <a:t>HE ABCMS</a:t>
            </a:r>
            <a:endParaRPr lang="en-US" sz="3200" b="1" dirty="0"/>
          </a:p>
        </p:txBody>
      </p:sp>
    </p:spTree>
    <p:extLst>
      <p:ext uri="{BB962C8B-B14F-4D97-AF65-F5344CB8AC3E}">
        <p14:creationId xmlns:p14="http://schemas.microsoft.com/office/powerpoint/2010/main" val="16169134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71600"/>
          </a:xfrm>
        </p:spPr>
        <p:txBody>
          <a:bodyPr/>
          <a:lstStyle/>
          <a:p>
            <a:pPr algn="ctr"/>
            <a:r>
              <a:rPr lang="en-US" sz="4000" b="1" dirty="0" smtClean="0">
                <a:solidFill>
                  <a:schemeClr val="accent6"/>
                </a:solidFill>
              </a:rPr>
              <a:t>ABCMS Application Forms</a:t>
            </a:r>
            <a:endParaRPr lang="en-US" sz="4000" b="1" dirty="0">
              <a:solidFill>
                <a:schemeClr val="accent6"/>
              </a:solidFill>
            </a:endParaRPr>
          </a:p>
        </p:txBody>
      </p:sp>
      <p:sp>
        <p:nvSpPr>
          <p:cNvPr id="6" name="Content Placeholder 1"/>
          <p:cNvSpPr txBox="1">
            <a:spLocks/>
          </p:cNvSpPr>
          <p:nvPr/>
        </p:nvSpPr>
        <p:spPr>
          <a:xfrm>
            <a:off x="1066800" y="1676400"/>
            <a:ext cx="7162800" cy="1371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18288" indent="0">
              <a:buFont typeface="Arial" pitchFamily="34" charset="0"/>
              <a:buNone/>
            </a:pPr>
            <a:r>
              <a:rPr lang="en-US" sz="2000" dirty="0" smtClean="0"/>
              <a:t>Applicant needs to complete:</a:t>
            </a:r>
          </a:p>
          <a:p>
            <a:pPr marL="361188"/>
            <a:r>
              <a:rPr lang="en-US" sz="2000" dirty="0" smtClean="0"/>
              <a:t>Consent Form </a:t>
            </a:r>
          </a:p>
          <a:p>
            <a:pPr marL="361188"/>
            <a:r>
              <a:rPr lang="en-US" sz="2000" dirty="0" smtClean="0"/>
              <a:t>Fingerprinting Information Form</a:t>
            </a:r>
            <a:endParaRPr lang="en-US" sz="2000" dirty="0"/>
          </a:p>
        </p:txBody>
      </p:sp>
      <p:pic>
        <p:nvPicPr>
          <p:cNvPr id="7" name="Picture 6"/>
          <p:cNvPicPr/>
          <p:nvPr/>
        </p:nvPicPr>
        <p:blipFill>
          <a:blip r:embed="rId3"/>
          <a:stretch>
            <a:fillRect/>
          </a:stretch>
        </p:blipFill>
        <p:spPr>
          <a:xfrm>
            <a:off x="990600" y="2362200"/>
            <a:ext cx="6477000" cy="2209800"/>
          </a:xfrm>
          <a:prstGeom prst="rect">
            <a:avLst/>
          </a:prstGeom>
        </p:spPr>
      </p:pic>
    </p:spTree>
    <p:extLst>
      <p:ext uri="{BB962C8B-B14F-4D97-AF65-F5344CB8AC3E}">
        <p14:creationId xmlns:p14="http://schemas.microsoft.com/office/powerpoint/2010/main" val="188140292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1_Elemental">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3.xml><?xml version="1.0" encoding="utf-8"?>
<a:theme xmlns:a="http://schemas.openxmlformats.org/drawingml/2006/main" name="2_Elemental">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2981</TotalTime>
  <Words>1361</Words>
  <Application>Microsoft Office PowerPoint</Application>
  <PresentationFormat>On-screen Show (4:3)</PresentationFormat>
  <Paragraphs>200</Paragraphs>
  <Slides>22</Slides>
  <Notes>14</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22</vt:i4>
      </vt:variant>
    </vt:vector>
  </HeadingPairs>
  <TitlesOfParts>
    <vt:vector size="31" baseType="lpstr">
      <vt:lpstr>Arial</vt:lpstr>
      <vt:lpstr>Calibri</vt:lpstr>
      <vt:lpstr>Courier New</vt:lpstr>
      <vt:lpstr>Palatino Linotype</vt:lpstr>
      <vt:lpstr>Times New Roman</vt:lpstr>
      <vt:lpstr>Wingdings</vt:lpstr>
      <vt:lpstr>Elemental</vt:lpstr>
      <vt:lpstr>1_Elemental</vt:lpstr>
      <vt:lpstr>2_Elemental</vt:lpstr>
      <vt:lpstr> DPH Long-Term Care Criminal History and Patient Abuse  Background Search Program: Use of the ABCMS: 5 Steps</vt:lpstr>
      <vt:lpstr>PowerPoint Presentation</vt:lpstr>
      <vt:lpstr>ABCMS Overview</vt:lpstr>
      <vt:lpstr>PowerPoint Presentation</vt:lpstr>
      <vt:lpstr> </vt:lpstr>
      <vt:lpstr>User Role Examples</vt:lpstr>
      <vt:lpstr>ABCMS – 5 Steps</vt:lpstr>
      <vt:lpstr>PowerPoint Presentation</vt:lpstr>
      <vt:lpstr>ABCMS Application Forms</vt:lpstr>
      <vt:lpstr> Step 1: Enter Personal and Demographic Information</vt:lpstr>
      <vt:lpstr>Step 2:  Enter Pre-Employment Information</vt:lpstr>
      <vt:lpstr>PowerPoint Presentation</vt:lpstr>
      <vt:lpstr>Step 3: Research Registries</vt:lpstr>
      <vt:lpstr>Step 4: Data Review</vt:lpstr>
      <vt:lpstr>Step 5:  Submit Application</vt:lpstr>
      <vt:lpstr>Post-Registry Checks,  Applicant is Eligible for Fingerprinting</vt:lpstr>
      <vt:lpstr> Tracking: Determination In-Process </vt:lpstr>
      <vt:lpstr>Determination Available – Application Decision Options</vt:lpstr>
      <vt:lpstr>Applicant Status: No-hit Result</vt:lpstr>
      <vt:lpstr>Applicant Status:   State Criminal History Result (CHR), but Not Disqualifying</vt:lpstr>
      <vt:lpstr>PowerPoint Presentation</vt:lpstr>
      <vt:lpstr>Thank You   DPH.ABCMS@ct.gov  (860) 509-8366</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Dennis C. Mitchell</dc:creator>
  <cp:lastModifiedBy>Lovin, David</cp:lastModifiedBy>
  <cp:revision>135</cp:revision>
  <cp:lastPrinted>2015-12-31T16:51:31Z</cp:lastPrinted>
  <dcterms:created xsi:type="dcterms:W3CDTF">2013-02-20T13:14:13Z</dcterms:created>
  <dcterms:modified xsi:type="dcterms:W3CDTF">2016-02-19T21:20:59Z</dcterms:modified>
</cp:coreProperties>
</file>