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6" r:id="rId2"/>
    <p:sldId id="257" r:id="rId3"/>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rwar, Rahul" initials="DR" lastIdx="5" clrIdx="0">
    <p:extLst>
      <p:ext uri="{19B8F6BF-5375-455C-9EA6-DF929625EA0E}">
        <p15:presenceInfo xmlns:p15="http://schemas.microsoft.com/office/powerpoint/2012/main" userId="S-1-5-21-746137067-854245398-682003330-55321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82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92" d="100"/>
          <a:sy n="92" d="100"/>
        </p:scale>
        <p:origin x="217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DDD3E5-576B-41C2-986E-EE73EA500CF0}" type="datetimeFigureOut">
              <a:rPr lang="en-US" smtClean="0"/>
              <a:t>9/13/2019</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223A10-C890-4A67-9235-37694F56F6ED}" type="slidenum">
              <a:rPr lang="en-US" smtClean="0"/>
              <a:t>‹#›</a:t>
            </a:fld>
            <a:endParaRPr lang="en-US"/>
          </a:p>
        </p:txBody>
      </p:sp>
    </p:spTree>
    <p:extLst>
      <p:ext uri="{BB962C8B-B14F-4D97-AF65-F5344CB8AC3E}">
        <p14:creationId xmlns:p14="http://schemas.microsoft.com/office/powerpoint/2010/main" val="23579440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223A10-C890-4A67-9235-37694F56F6ED}" type="slidenum">
              <a:rPr lang="en-US" smtClean="0"/>
              <a:t>1</a:t>
            </a:fld>
            <a:endParaRPr lang="en-US"/>
          </a:p>
        </p:txBody>
      </p:sp>
    </p:spTree>
    <p:extLst>
      <p:ext uri="{BB962C8B-B14F-4D97-AF65-F5344CB8AC3E}">
        <p14:creationId xmlns:p14="http://schemas.microsoft.com/office/powerpoint/2010/main" val="3474804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smtClean="0"/>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921FF81-DAF1-456F-AAC1-0252B1E3A05D}" type="datetime1">
              <a:rPr lang="en-US" smtClean="0"/>
              <a:t>9/13/2019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7936F1-766E-409D-9A0E-3720B3FDB2DC}" type="slidenum">
              <a:rPr lang="en-US" smtClean="0"/>
              <a:t>‹#›</a:t>
            </a:fld>
            <a:endParaRPr lang="en-US"/>
          </a:p>
        </p:txBody>
      </p:sp>
    </p:spTree>
    <p:extLst>
      <p:ext uri="{BB962C8B-B14F-4D97-AF65-F5344CB8AC3E}">
        <p14:creationId xmlns:p14="http://schemas.microsoft.com/office/powerpoint/2010/main" val="3419291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96646F5-71CD-4C5D-BDAD-18A5B6D2CEB8}" type="datetime1">
              <a:rPr lang="en-US" smtClean="0"/>
              <a:t>9/13/2019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7936F1-766E-409D-9A0E-3720B3FDB2DC}" type="slidenum">
              <a:rPr lang="en-US" smtClean="0"/>
              <a:t>‹#›</a:t>
            </a:fld>
            <a:endParaRPr lang="en-US"/>
          </a:p>
        </p:txBody>
      </p:sp>
    </p:spTree>
    <p:extLst>
      <p:ext uri="{BB962C8B-B14F-4D97-AF65-F5344CB8AC3E}">
        <p14:creationId xmlns:p14="http://schemas.microsoft.com/office/powerpoint/2010/main" val="40390958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0E17A66-7499-4CAF-B83E-6AFE0802A2FF}" type="datetime1">
              <a:rPr lang="en-US" smtClean="0"/>
              <a:t>9/13/2019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7936F1-766E-409D-9A0E-3720B3FDB2DC}" type="slidenum">
              <a:rPr lang="en-US" smtClean="0"/>
              <a:t>‹#›</a:t>
            </a:fld>
            <a:endParaRPr lang="en-US"/>
          </a:p>
        </p:txBody>
      </p:sp>
    </p:spTree>
    <p:extLst>
      <p:ext uri="{BB962C8B-B14F-4D97-AF65-F5344CB8AC3E}">
        <p14:creationId xmlns:p14="http://schemas.microsoft.com/office/powerpoint/2010/main" val="3176145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FF92682-8F60-4D91-9CF2-02EF9CD2ACE8}" type="datetime1">
              <a:rPr lang="en-US" smtClean="0"/>
              <a:t>9/13/2019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7936F1-766E-409D-9A0E-3720B3FDB2DC}" type="slidenum">
              <a:rPr lang="en-US" smtClean="0"/>
              <a:t>‹#›</a:t>
            </a:fld>
            <a:endParaRPr lang="en-US"/>
          </a:p>
        </p:txBody>
      </p:sp>
    </p:spTree>
    <p:extLst>
      <p:ext uri="{BB962C8B-B14F-4D97-AF65-F5344CB8AC3E}">
        <p14:creationId xmlns:p14="http://schemas.microsoft.com/office/powerpoint/2010/main" val="1514878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smtClean="0"/>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CA23E8D-1F07-471F-8EF9-22360C5E408A}" type="datetime1">
              <a:rPr lang="en-US" smtClean="0"/>
              <a:t>9/13/2019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7936F1-766E-409D-9A0E-3720B3FDB2DC}" type="slidenum">
              <a:rPr lang="en-US" smtClean="0"/>
              <a:t>‹#›</a:t>
            </a:fld>
            <a:endParaRPr lang="en-US"/>
          </a:p>
        </p:txBody>
      </p:sp>
    </p:spTree>
    <p:extLst>
      <p:ext uri="{BB962C8B-B14F-4D97-AF65-F5344CB8AC3E}">
        <p14:creationId xmlns:p14="http://schemas.microsoft.com/office/powerpoint/2010/main" val="4130412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E8A77E9-1F2B-4185-B084-A3827729103A}" type="datetime1">
              <a:rPr lang="en-US" smtClean="0"/>
              <a:t>9/13/2019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7936F1-766E-409D-9A0E-3720B3FDB2DC}" type="slidenum">
              <a:rPr lang="en-US" smtClean="0"/>
              <a:t>‹#›</a:t>
            </a:fld>
            <a:endParaRPr lang="en-US"/>
          </a:p>
        </p:txBody>
      </p:sp>
    </p:spTree>
    <p:extLst>
      <p:ext uri="{BB962C8B-B14F-4D97-AF65-F5344CB8AC3E}">
        <p14:creationId xmlns:p14="http://schemas.microsoft.com/office/powerpoint/2010/main" val="27720514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smtClean="0"/>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smtClean="0"/>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95951B5-F14F-43DD-8E94-D4B950DDFC93}" type="datetime1">
              <a:rPr lang="en-US" smtClean="0"/>
              <a:t>9/13/2019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7936F1-766E-409D-9A0E-3720B3FDB2DC}" type="slidenum">
              <a:rPr lang="en-US" smtClean="0"/>
              <a:t>‹#›</a:t>
            </a:fld>
            <a:endParaRPr lang="en-US"/>
          </a:p>
        </p:txBody>
      </p:sp>
    </p:spTree>
    <p:extLst>
      <p:ext uri="{BB962C8B-B14F-4D97-AF65-F5344CB8AC3E}">
        <p14:creationId xmlns:p14="http://schemas.microsoft.com/office/powerpoint/2010/main" val="42807014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3D713EB-42FA-466F-8C5A-AED17A2E00B2}" type="datetime1">
              <a:rPr lang="en-US" smtClean="0"/>
              <a:t>9/13/2019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7936F1-766E-409D-9A0E-3720B3FDB2DC}" type="slidenum">
              <a:rPr lang="en-US" smtClean="0"/>
              <a:t>‹#›</a:t>
            </a:fld>
            <a:endParaRPr lang="en-US"/>
          </a:p>
        </p:txBody>
      </p:sp>
    </p:spTree>
    <p:extLst>
      <p:ext uri="{BB962C8B-B14F-4D97-AF65-F5344CB8AC3E}">
        <p14:creationId xmlns:p14="http://schemas.microsoft.com/office/powerpoint/2010/main" val="2801352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3FB0AC-C1C4-43C0-B38F-66CFBAE568B1}" type="datetime1">
              <a:rPr lang="en-US" smtClean="0"/>
              <a:t>9/13/2019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7936F1-766E-409D-9A0E-3720B3FDB2DC}" type="slidenum">
              <a:rPr lang="en-US" smtClean="0"/>
              <a:t>‹#›</a:t>
            </a:fld>
            <a:endParaRPr lang="en-US"/>
          </a:p>
        </p:txBody>
      </p:sp>
    </p:spTree>
    <p:extLst>
      <p:ext uri="{BB962C8B-B14F-4D97-AF65-F5344CB8AC3E}">
        <p14:creationId xmlns:p14="http://schemas.microsoft.com/office/powerpoint/2010/main" val="32826618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smtClean="0"/>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7AF97B-CA14-4EED-ACE7-2A1A7AD3A5F0}" type="datetime1">
              <a:rPr lang="en-US" smtClean="0"/>
              <a:t>9/13/2019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7936F1-766E-409D-9A0E-3720B3FDB2DC}" type="slidenum">
              <a:rPr lang="en-US" smtClean="0"/>
              <a:t>‹#›</a:t>
            </a:fld>
            <a:endParaRPr lang="en-US"/>
          </a:p>
        </p:txBody>
      </p:sp>
    </p:spTree>
    <p:extLst>
      <p:ext uri="{BB962C8B-B14F-4D97-AF65-F5344CB8AC3E}">
        <p14:creationId xmlns:p14="http://schemas.microsoft.com/office/powerpoint/2010/main" val="11810285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smtClean="0"/>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CA0B78-2857-49E0-BADB-A4917ADBE4A8}" type="datetime1">
              <a:rPr lang="en-US" smtClean="0"/>
              <a:t>9/13/2019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7936F1-766E-409D-9A0E-3720B3FDB2DC}" type="slidenum">
              <a:rPr lang="en-US" smtClean="0"/>
              <a:t>‹#›</a:t>
            </a:fld>
            <a:endParaRPr lang="en-US"/>
          </a:p>
        </p:txBody>
      </p:sp>
    </p:spTree>
    <p:extLst>
      <p:ext uri="{BB962C8B-B14F-4D97-AF65-F5344CB8AC3E}">
        <p14:creationId xmlns:p14="http://schemas.microsoft.com/office/powerpoint/2010/main" val="26947745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8D97540B-F536-4FBF-84AF-5A95D254AA77}" type="datetime1">
              <a:rPr lang="en-US" smtClean="0"/>
              <a:t>9/13/2019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307936F1-766E-409D-9A0E-3720B3FDB2DC}" type="slidenum">
              <a:rPr lang="en-US" smtClean="0"/>
              <a:t>‹#›</a:t>
            </a:fld>
            <a:endParaRPr lang="en-US"/>
          </a:p>
        </p:txBody>
      </p:sp>
    </p:spTree>
    <p:extLst>
      <p:ext uri="{BB962C8B-B14F-4D97-AF65-F5344CB8AC3E}">
        <p14:creationId xmlns:p14="http://schemas.microsoft.com/office/powerpoint/2010/main" val="41907847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https://data.hrsa.gov/tools/shortage-area/by-address" TargetMode="External"/><Relationship Id="rId4" Type="http://schemas.openxmlformats.org/officeDocument/2006/relationships/hyperlink" Target="https://data.hrsa.gov/tools/shortage-area/hpsa-find"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418897" cy="1510815"/>
          </a:xfrm>
          <a:prstGeom prst="rect">
            <a:avLst/>
          </a:prstGeom>
        </p:spPr>
      </p:pic>
      <p:sp>
        <p:nvSpPr>
          <p:cNvPr id="5" name="TextBox 4"/>
          <p:cNvSpPr txBox="1"/>
          <p:nvPr/>
        </p:nvSpPr>
        <p:spPr>
          <a:xfrm>
            <a:off x="1418897" y="84081"/>
            <a:ext cx="6353503" cy="1292662"/>
          </a:xfrm>
          <a:prstGeom prst="rect">
            <a:avLst/>
          </a:prstGeom>
          <a:noFill/>
        </p:spPr>
        <p:txBody>
          <a:bodyPr wrap="square" rtlCol="0">
            <a:spAutoFit/>
          </a:bodyPr>
          <a:lstStyle/>
          <a:p>
            <a:pPr algn="ctr"/>
            <a:r>
              <a:rPr lang="en-US" b="1" dirty="0" smtClean="0">
                <a:solidFill>
                  <a:schemeClr val="accent1">
                    <a:lumMod val="50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Connecticut Conrad 30 / J-1 Visa Waiver Program</a:t>
            </a:r>
          </a:p>
          <a:p>
            <a:pPr algn="ctr"/>
            <a:r>
              <a:rPr lang="en-US" sz="6000" b="1" dirty="0" smtClean="0">
                <a:solidFill>
                  <a:schemeClr val="accent1">
                    <a:lumMod val="50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FAQ’s</a:t>
            </a:r>
            <a:endParaRPr lang="en-US" sz="6000" b="1" dirty="0">
              <a:solidFill>
                <a:schemeClr val="accent1">
                  <a:lumMod val="50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6" name="TextBox 5"/>
          <p:cNvSpPr txBox="1"/>
          <p:nvPr/>
        </p:nvSpPr>
        <p:spPr>
          <a:xfrm>
            <a:off x="493987" y="1763062"/>
            <a:ext cx="6789682" cy="7478970"/>
          </a:xfrm>
          <a:prstGeom prst="rect">
            <a:avLst/>
          </a:prstGeom>
          <a:noFill/>
        </p:spPr>
        <p:txBody>
          <a:bodyPr wrap="square" rtlCol="0">
            <a:spAutoFit/>
          </a:bodyPr>
          <a:lstStyle/>
          <a:p>
            <a:pPr marL="228600" indent="-228600">
              <a:buFont typeface="+mj-lt"/>
              <a:buAutoNum type="arabicPeriod"/>
            </a:pPr>
            <a:r>
              <a:rPr lang="en-US" sz="1200" b="1" dirty="0" smtClean="0">
                <a:solidFill>
                  <a:srgbClr val="002060"/>
                </a:solidFill>
                <a:latin typeface="Tahoma" panose="020B0604030504040204" pitchFamily="34" charset="0"/>
                <a:ea typeface="Tahoma" panose="020B0604030504040204" pitchFamily="34" charset="0"/>
                <a:cs typeface="Tahoma" panose="020B0604030504040204" pitchFamily="34" charset="0"/>
              </a:rPr>
              <a:t>Is there a fee to apply for the program?</a:t>
            </a:r>
          </a:p>
          <a:p>
            <a:pPr lvl="1"/>
            <a:r>
              <a:rPr lang="en-US" sz="1200" dirty="0" smtClean="0">
                <a:solidFill>
                  <a:srgbClr val="002060"/>
                </a:solidFill>
                <a:latin typeface="Tahoma" panose="020B0604030504040204" pitchFamily="34" charset="0"/>
                <a:ea typeface="Tahoma" panose="020B0604030504040204" pitchFamily="34" charset="0"/>
                <a:cs typeface="Tahoma" panose="020B0604030504040204" pitchFamily="34" charset="0"/>
              </a:rPr>
              <a:t>There is no fee to apply for the Conrad 30 / J-1 Visa Waiver Program in Connecticut</a:t>
            </a:r>
            <a:r>
              <a:rPr lang="en-US" sz="1200" dirty="0" smtClean="0">
                <a:solidFill>
                  <a:srgbClr val="002060"/>
                </a:solidFill>
                <a:latin typeface="Tahoma" panose="020B0604030504040204" pitchFamily="34" charset="0"/>
                <a:ea typeface="Tahoma" panose="020B0604030504040204" pitchFamily="34" charset="0"/>
                <a:cs typeface="Tahoma" panose="020B0604030504040204" pitchFamily="34" charset="0"/>
              </a:rPr>
              <a:t>.</a:t>
            </a:r>
          </a:p>
          <a:p>
            <a:pPr lvl="1"/>
            <a:endParaRPr lang="en-US" sz="1200" dirty="0" smtClean="0">
              <a:solidFill>
                <a:srgbClr val="002060"/>
              </a:solidFill>
              <a:latin typeface="Tahoma" panose="020B0604030504040204" pitchFamily="34" charset="0"/>
              <a:ea typeface="Tahoma" panose="020B0604030504040204" pitchFamily="34" charset="0"/>
              <a:cs typeface="Tahoma" panose="020B0604030504040204" pitchFamily="34" charset="0"/>
            </a:endParaRPr>
          </a:p>
          <a:p>
            <a:pPr marL="228600" indent="-228600">
              <a:buFont typeface="+mj-lt"/>
              <a:buAutoNum type="arabicPeriod"/>
            </a:pPr>
            <a:r>
              <a:rPr lang="en-US" sz="1200" b="1" dirty="0" smtClean="0">
                <a:solidFill>
                  <a:srgbClr val="002060"/>
                </a:solidFill>
                <a:latin typeface="Tahoma" panose="020B0604030504040204" pitchFamily="34" charset="0"/>
                <a:ea typeface="Tahoma" panose="020B0604030504040204" pitchFamily="34" charset="0"/>
                <a:cs typeface="Tahoma" panose="020B0604030504040204" pitchFamily="34" charset="0"/>
              </a:rPr>
              <a:t>Do I need to submit a “No Objection” letter?</a:t>
            </a:r>
          </a:p>
          <a:p>
            <a:pPr lvl="1"/>
            <a:r>
              <a:rPr lang="en-US" sz="1200" dirty="0" smtClean="0">
                <a:solidFill>
                  <a:srgbClr val="002060"/>
                </a:solidFill>
                <a:latin typeface="Tahoma" panose="020B0604030504040204" pitchFamily="34" charset="0"/>
                <a:ea typeface="Tahoma" panose="020B0604030504040204" pitchFamily="34" charset="0"/>
                <a:cs typeface="Tahoma" panose="020B0604030504040204" pitchFamily="34" charset="0"/>
              </a:rPr>
              <a:t>A “No Objection” letter from the applicants home country is only required if the home government of the applicant is funding the exchange program.</a:t>
            </a:r>
          </a:p>
          <a:p>
            <a:pPr marL="228600" indent="-228600">
              <a:buFont typeface="+mj-lt"/>
              <a:buAutoNum type="arabicPeriod"/>
            </a:pPr>
            <a:endParaRPr lang="en-US" sz="1200" b="1" dirty="0" smtClean="0">
              <a:solidFill>
                <a:srgbClr val="002060"/>
              </a:solidFill>
              <a:latin typeface="Tahoma" panose="020B0604030504040204" pitchFamily="34" charset="0"/>
              <a:ea typeface="Tahoma" panose="020B0604030504040204" pitchFamily="34" charset="0"/>
              <a:cs typeface="Tahoma" panose="020B0604030504040204" pitchFamily="34" charset="0"/>
            </a:endParaRPr>
          </a:p>
          <a:p>
            <a:pPr marL="228600" indent="-228600">
              <a:buFont typeface="+mj-lt"/>
              <a:buAutoNum type="arabicPeriod"/>
            </a:pPr>
            <a:r>
              <a:rPr lang="en-US" sz="1200" b="1" dirty="0" smtClean="0">
                <a:solidFill>
                  <a:srgbClr val="002060"/>
                </a:solidFill>
                <a:latin typeface="Tahoma" panose="020B0604030504040204" pitchFamily="34" charset="0"/>
                <a:ea typeface="Tahoma" panose="020B0604030504040204" pitchFamily="34" charset="0"/>
                <a:cs typeface="Tahoma" panose="020B0604030504040204" pitchFamily="34" charset="0"/>
              </a:rPr>
              <a:t>What is the timeline of the program?</a:t>
            </a:r>
          </a:p>
          <a:p>
            <a:pPr marL="628650" lvl="1" indent="-171450">
              <a:buFont typeface="Arial" panose="020B0604020202020204" pitchFamily="34" charset="0"/>
              <a:buChar char="•"/>
            </a:pPr>
            <a:r>
              <a:rPr lang="en-US" sz="1200" dirty="0" smtClean="0">
                <a:solidFill>
                  <a:srgbClr val="002060"/>
                </a:solidFill>
                <a:latin typeface="Tahoma" panose="020B0604030504040204" pitchFamily="34" charset="0"/>
                <a:ea typeface="Tahoma" panose="020B0604030504040204" pitchFamily="34" charset="0"/>
                <a:cs typeface="Tahoma" panose="020B0604030504040204" pitchFamily="34" charset="0"/>
              </a:rPr>
              <a:t>The Connecticut DPH Conrad 30 / J-1 Visa Waiver program will begin accepting applications starting October 1st, 2019.</a:t>
            </a:r>
          </a:p>
          <a:p>
            <a:pPr marL="628650" lvl="1" indent="-171450">
              <a:buFont typeface="Arial" panose="020B0604020202020204" pitchFamily="34" charset="0"/>
              <a:buChar char="•"/>
            </a:pPr>
            <a:r>
              <a:rPr lang="en-US" sz="1200" dirty="0" smtClean="0">
                <a:solidFill>
                  <a:srgbClr val="002060"/>
                </a:solidFill>
                <a:latin typeface="Tahoma" panose="020B0604030504040204" pitchFamily="34" charset="0"/>
                <a:ea typeface="Tahoma" panose="020B0604030504040204" pitchFamily="34" charset="0"/>
                <a:cs typeface="Tahoma" panose="020B0604030504040204" pitchFamily="34" charset="0"/>
              </a:rPr>
              <a:t>In the event that the department receives thirty (30) or fewer applications by October 15th, 2019; all complete submitted applications in that time may be forwarded and recommended to the director. This process will continue until April 1st of 2020, or until the maximum number of applications permitted under federal law is reached. Also, in this event, any applications received after October 15th will be evaluated on a first-come, first-serve basis.</a:t>
            </a:r>
          </a:p>
          <a:p>
            <a:pPr marL="628650" lvl="1" indent="-171450">
              <a:buFont typeface="Arial" panose="020B0604020202020204" pitchFamily="34" charset="0"/>
              <a:buChar char="•"/>
            </a:pPr>
            <a:r>
              <a:rPr lang="en-US" sz="1200" dirty="0" smtClean="0">
                <a:solidFill>
                  <a:srgbClr val="002060"/>
                </a:solidFill>
                <a:latin typeface="Tahoma" panose="020B0604030504040204" pitchFamily="34" charset="0"/>
                <a:ea typeface="Tahoma" panose="020B0604030504040204" pitchFamily="34" charset="0"/>
                <a:cs typeface="Tahoma" panose="020B0604030504040204" pitchFamily="34" charset="0"/>
              </a:rPr>
              <a:t>In the event that more than thirty (30) applications are received between October 1st and October 15th, the department will stop accepting applications at the end of business on October 15th, 2019. These applications are then entered into a randomized selection system to be performed at a later date.</a:t>
            </a:r>
          </a:p>
          <a:p>
            <a:pPr marL="228600" indent="-228600">
              <a:buFont typeface="+mj-lt"/>
              <a:buAutoNum type="arabicPeriod"/>
            </a:pPr>
            <a:endParaRPr lang="en-US" sz="1200" dirty="0" smtClean="0">
              <a:solidFill>
                <a:srgbClr val="002060"/>
              </a:solidFill>
              <a:latin typeface="Tahoma" panose="020B0604030504040204" pitchFamily="34" charset="0"/>
              <a:ea typeface="Tahoma" panose="020B0604030504040204" pitchFamily="34" charset="0"/>
              <a:cs typeface="Tahoma" panose="020B0604030504040204" pitchFamily="34" charset="0"/>
            </a:endParaRPr>
          </a:p>
          <a:p>
            <a:pPr marL="228600" indent="-228600">
              <a:buFont typeface="+mj-lt"/>
              <a:buAutoNum type="arabicPeriod"/>
            </a:pPr>
            <a:r>
              <a:rPr lang="en-US" sz="1200" b="1" dirty="0" smtClean="0">
                <a:solidFill>
                  <a:srgbClr val="002060"/>
                </a:solidFill>
                <a:latin typeface="Tahoma" panose="020B0604030504040204" pitchFamily="34" charset="0"/>
                <a:ea typeface="Tahoma" panose="020B0604030504040204" pitchFamily="34" charset="0"/>
                <a:cs typeface="Tahoma" panose="020B0604030504040204" pitchFamily="34" charset="0"/>
              </a:rPr>
              <a:t>Who should I contact if I have questions or concerns?</a:t>
            </a:r>
          </a:p>
          <a:p>
            <a:pPr lvl="1"/>
            <a:r>
              <a:rPr lang="en-US" sz="1200" dirty="0" smtClean="0">
                <a:solidFill>
                  <a:srgbClr val="002060"/>
                </a:solidFill>
                <a:latin typeface="Tahoma" panose="020B0604030504040204" pitchFamily="34" charset="0"/>
                <a:ea typeface="Tahoma" panose="020B0604030504040204" pitchFamily="34" charset="0"/>
                <a:cs typeface="Tahoma" panose="020B0604030504040204" pitchFamily="34" charset="0"/>
              </a:rPr>
              <a:t>Ruonan Wang, Epidemiologist</a:t>
            </a:r>
          </a:p>
          <a:p>
            <a:pPr lvl="1"/>
            <a:r>
              <a:rPr lang="en-US" sz="1200" dirty="0" smtClean="0">
                <a:solidFill>
                  <a:srgbClr val="002060"/>
                </a:solidFill>
                <a:latin typeface="Tahoma" panose="020B0604030504040204" pitchFamily="34" charset="0"/>
                <a:ea typeface="Tahoma" panose="020B0604030504040204" pitchFamily="34" charset="0"/>
                <a:cs typeface="Tahoma" panose="020B0604030504040204" pitchFamily="34" charset="0"/>
              </a:rPr>
              <a:t>Director, Primary Care Office</a:t>
            </a:r>
          </a:p>
          <a:p>
            <a:pPr lvl="1"/>
            <a:r>
              <a:rPr lang="en-US" sz="1200" dirty="0" smtClean="0">
                <a:solidFill>
                  <a:srgbClr val="002060"/>
                </a:solidFill>
                <a:latin typeface="Tahoma" panose="020B0604030504040204" pitchFamily="34" charset="0"/>
                <a:ea typeface="Tahoma" panose="020B0604030504040204" pitchFamily="34" charset="0"/>
                <a:cs typeface="Tahoma" panose="020B0604030504040204" pitchFamily="34" charset="0"/>
              </a:rPr>
              <a:t>Public Health Systems Improvement</a:t>
            </a:r>
          </a:p>
          <a:p>
            <a:pPr lvl="1"/>
            <a:r>
              <a:rPr lang="en-US" sz="1200" dirty="0" smtClean="0">
                <a:solidFill>
                  <a:srgbClr val="002060"/>
                </a:solidFill>
                <a:latin typeface="Tahoma" panose="020B0604030504040204" pitchFamily="34" charset="0"/>
                <a:ea typeface="Tahoma" panose="020B0604030504040204" pitchFamily="34" charset="0"/>
                <a:cs typeface="Tahoma" panose="020B0604030504040204" pitchFamily="34" charset="0"/>
              </a:rPr>
              <a:t>Connecticut Department of Public Health</a:t>
            </a:r>
          </a:p>
          <a:p>
            <a:pPr lvl="1"/>
            <a:r>
              <a:rPr lang="en-US" sz="1200" dirty="0" smtClean="0">
                <a:solidFill>
                  <a:srgbClr val="002060"/>
                </a:solidFill>
                <a:latin typeface="Tahoma" panose="020B0604030504040204" pitchFamily="34" charset="0"/>
                <a:ea typeface="Tahoma" panose="020B0604030504040204" pitchFamily="34" charset="0"/>
                <a:cs typeface="Tahoma" panose="020B0604030504040204" pitchFamily="34" charset="0"/>
              </a:rPr>
              <a:t>410 Capitol Avenue - MS # 13PHSI</a:t>
            </a:r>
          </a:p>
          <a:p>
            <a:pPr lvl="1"/>
            <a:r>
              <a:rPr lang="en-US" sz="1200" dirty="0" smtClean="0">
                <a:solidFill>
                  <a:srgbClr val="002060"/>
                </a:solidFill>
                <a:latin typeface="Tahoma" panose="020B0604030504040204" pitchFamily="34" charset="0"/>
                <a:ea typeface="Tahoma" panose="020B0604030504040204" pitchFamily="34" charset="0"/>
                <a:cs typeface="Tahoma" panose="020B0604030504040204" pitchFamily="34" charset="0"/>
              </a:rPr>
              <a:t>Hartford, CT 06134-0308</a:t>
            </a:r>
          </a:p>
          <a:p>
            <a:pPr lvl="1"/>
            <a:r>
              <a:rPr lang="en-US" sz="1200" dirty="0" smtClean="0">
                <a:solidFill>
                  <a:srgbClr val="002060"/>
                </a:solidFill>
                <a:latin typeface="Tahoma" panose="020B0604030504040204" pitchFamily="34" charset="0"/>
                <a:ea typeface="Tahoma" panose="020B0604030504040204" pitchFamily="34" charset="0"/>
                <a:cs typeface="Tahoma" panose="020B0604030504040204" pitchFamily="34" charset="0"/>
              </a:rPr>
              <a:t>P: (860) 509-8057 | F: -7160</a:t>
            </a:r>
          </a:p>
          <a:p>
            <a:pPr lvl="1"/>
            <a:r>
              <a:rPr lang="en-US" sz="1200" dirty="0" smtClean="0">
                <a:solidFill>
                  <a:srgbClr val="002060"/>
                </a:solidFill>
                <a:latin typeface="Tahoma" panose="020B0604030504040204" pitchFamily="34" charset="0"/>
                <a:ea typeface="Tahoma" panose="020B0604030504040204" pitchFamily="34" charset="0"/>
                <a:cs typeface="Tahoma" panose="020B0604030504040204" pitchFamily="34" charset="0"/>
              </a:rPr>
              <a:t>Email: Ruonan.Wang@ct.gov</a:t>
            </a:r>
          </a:p>
          <a:p>
            <a:pPr marL="228600" indent="-228600">
              <a:buFont typeface="+mj-lt"/>
              <a:buAutoNum type="arabicPeriod"/>
            </a:pPr>
            <a:endParaRPr lang="en-US" sz="1200" dirty="0" smtClean="0">
              <a:solidFill>
                <a:srgbClr val="002060"/>
              </a:solidFill>
              <a:latin typeface="Tahoma" panose="020B0604030504040204" pitchFamily="34" charset="0"/>
              <a:ea typeface="Tahoma" panose="020B0604030504040204" pitchFamily="34" charset="0"/>
              <a:cs typeface="Tahoma" panose="020B0604030504040204" pitchFamily="34" charset="0"/>
            </a:endParaRPr>
          </a:p>
          <a:p>
            <a:pPr marL="228600" indent="-228600">
              <a:buFont typeface="+mj-lt"/>
              <a:buAutoNum type="arabicPeriod"/>
            </a:pPr>
            <a:r>
              <a:rPr lang="en-US" sz="1200" b="1" dirty="0" smtClean="0">
                <a:solidFill>
                  <a:srgbClr val="002060"/>
                </a:solidFill>
                <a:latin typeface="Tahoma" panose="020B0604030504040204" pitchFamily="34" charset="0"/>
                <a:ea typeface="Tahoma" panose="020B0604030504040204" pitchFamily="34" charset="0"/>
                <a:cs typeface="Tahoma" panose="020B0604030504040204" pitchFamily="34" charset="0"/>
              </a:rPr>
              <a:t>How do I find out if my facility is a HPSA area?</a:t>
            </a:r>
          </a:p>
          <a:p>
            <a:pPr marL="628650" lvl="1" indent="-171450">
              <a:buFont typeface="Arial" panose="020B0604020202020204" pitchFamily="34" charset="0"/>
              <a:buChar char="•"/>
            </a:pPr>
            <a:r>
              <a:rPr lang="en-US" sz="1200" dirty="0" smtClean="0">
                <a:solidFill>
                  <a:srgbClr val="002060"/>
                </a:solidFill>
                <a:latin typeface="Tahoma" panose="020B0604030504040204" pitchFamily="34" charset="0"/>
                <a:ea typeface="Tahoma" panose="020B0604030504040204" pitchFamily="34" charset="0"/>
                <a:cs typeface="Tahoma" panose="020B0604030504040204" pitchFamily="34" charset="0"/>
              </a:rPr>
              <a:t>If you do not know the address of the facility; visit: </a:t>
            </a:r>
            <a:r>
              <a:rPr lang="en-US" sz="1200" dirty="0" smtClean="0">
                <a:solidFill>
                  <a:srgbClr val="002060"/>
                </a:solidFill>
                <a:latin typeface="Tahoma" panose="020B0604030504040204" pitchFamily="34" charset="0"/>
                <a:ea typeface="Tahoma" panose="020B0604030504040204" pitchFamily="34" charset="0"/>
                <a:cs typeface="Tahoma" panose="020B0604030504040204" pitchFamily="34" charset="0"/>
                <a:hlinkClick r:id="rId4"/>
              </a:rPr>
              <a:t>https://data.hrsa.gov/tools/shortage-area/hpsa-find</a:t>
            </a:r>
            <a:endParaRPr lang="en-US" sz="1200" dirty="0" smtClean="0">
              <a:solidFill>
                <a:srgbClr val="002060"/>
              </a:solidFill>
              <a:latin typeface="Tahoma" panose="020B0604030504040204" pitchFamily="34" charset="0"/>
              <a:ea typeface="Tahoma" panose="020B0604030504040204" pitchFamily="34" charset="0"/>
              <a:cs typeface="Tahoma" panose="020B0604030504040204" pitchFamily="34" charset="0"/>
            </a:endParaRPr>
          </a:p>
          <a:p>
            <a:pPr marL="1085850" lvl="2" indent="-171450">
              <a:buFont typeface="Arial" panose="020B0604020202020204" pitchFamily="34" charset="0"/>
              <a:buChar char="•"/>
            </a:pPr>
            <a:r>
              <a:rPr lang="en-US" sz="1200" dirty="0" smtClean="0">
                <a:solidFill>
                  <a:srgbClr val="002060"/>
                </a:solidFill>
                <a:latin typeface="Tahoma" panose="020B0604030504040204" pitchFamily="34" charset="0"/>
                <a:ea typeface="Tahoma" panose="020B0604030504040204" pitchFamily="34" charset="0"/>
                <a:cs typeface="Tahoma" panose="020B0604030504040204" pitchFamily="34" charset="0"/>
              </a:rPr>
              <a:t>In the Search filters, Select Connecticut from the drop down list, if you know which county, you may also specify that.</a:t>
            </a:r>
          </a:p>
          <a:p>
            <a:pPr marL="628650" lvl="1" indent="-171450">
              <a:buFont typeface="Arial" panose="020B0604020202020204" pitchFamily="34" charset="0"/>
              <a:buChar char="•"/>
            </a:pPr>
            <a:r>
              <a:rPr lang="en-US" sz="1200" dirty="0" smtClean="0">
                <a:solidFill>
                  <a:srgbClr val="002060"/>
                </a:solidFill>
                <a:latin typeface="Tahoma" panose="020B0604030504040204" pitchFamily="34" charset="0"/>
                <a:ea typeface="Tahoma" panose="020B0604030504040204" pitchFamily="34" charset="0"/>
                <a:cs typeface="Tahoma" panose="020B0604030504040204" pitchFamily="34" charset="0"/>
              </a:rPr>
              <a:t>If you have the address of a facility; visit: </a:t>
            </a:r>
            <a:r>
              <a:rPr lang="en-US" sz="1200" dirty="0" smtClean="0">
                <a:solidFill>
                  <a:srgbClr val="002060"/>
                </a:solidFill>
                <a:latin typeface="Tahoma" panose="020B0604030504040204" pitchFamily="34" charset="0"/>
                <a:ea typeface="Tahoma" panose="020B0604030504040204" pitchFamily="34" charset="0"/>
                <a:cs typeface="Tahoma" panose="020B0604030504040204" pitchFamily="34" charset="0"/>
                <a:hlinkClick r:id="rId5"/>
              </a:rPr>
              <a:t>https://data.hrsa.gov/tools/shortage-area/by-address</a:t>
            </a:r>
            <a:endParaRPr lang="en-US" sz="1200" dirty="0" smtClean="0">
              <a:solidFill>
                <a:srgbClr val="002060"/>
              </a:solidFill>
              <a:latin typeface="Tahoma" panose="020B0604030504040204" pitchFamily="34" charset="0"/>
              <a:ea typeface="Tahoma" panose="020B0604030504040204" pitchFamily="34" charset="0"/>
              <a:cs typeface="Tahoma" panose="020B0604030504040204" pitchFamily="34" charset="0"/>
            </a:endParaRPr>
          </a:p>
          <a:p>
            <a:pPr marL="1085850" lvl="2" indent="-171450">
              <a:buFont typeface="Arial" panose="020B0604020202020204" pitchFamily="34" charset="0"/>
              <a:buChar char="•"/>
            </a:pPr>
            <a:r>
              <a:rPr lang="en-US" sz="1200" dirty="0" smtClean="0">
                <a:solidFill>
                  <a:srgbClr val="002060"/>
                </a:solidFill>
                <a:latin typeface="Tahoma" panose="020B0604030504040204" pitchFamily="34" charset="0"/>
                <a:ea typeface="Tahoma" panose="020B0604030504040204" pitchFamily="34" charset="0"/>
                <a:cs typeface="Tahoma" panose="020B0604030504040204" pitchFamily="34" charset="0"/>
              </a:rPr>
              <a:t>Enter the Address and press search.</a:t>
            </a:r>
          </a:p>
          <a:p>
            <a:pPr lvl="1"/>
            <a:r>
              <a:rPr lang="en-US" sz="1200" dirty="0" smtClean="0">
                <a:solidFill>
                  <a:srgbClr val="002060"/>
                </a:solidFill>
                <a:latin typeface="Tahoma" panose="020B0604030504040204" pitchFamily="34" charset="0"/>
                <a:ea typeface="Tahoma" panose="020B0604030504040204" pitchFamily="34" charset="0"/>
                <a:cs typeface="Tahoma" panose="020B0604030504040204" pitchFamily="34" charset="0"/>
              </a:rPr>
              <a:t>Once the results are loaded, please print the webpage, and attach to your application.</a:t>
            </a:r>
          </a:p>
        </p:txBody>
      </p:sp>
      <p:sp>
        <p:nvSpPr>
          <p:cNvPr id="7" name="Slide Number Placeholder 6"/>
          <p:cNvSpPr>
            <a:spLocks noGrp="1"/>
          </p:cNvSpPr>
          <p:nvPr>
            <p:ph type="sldNum" sz="quarter" idx="12"/>
          </p:nvPr>
        </p:nvSpPr>
        <p:spPr/>
        <p:txBody>
          <a:bodyPr/>
          <a:lstStyle/>
          <a:p>
            <a:fld id="{307936F1-766E-409D-9A0E-3720B3FDB2DC}" type="slidenum">
              <a:rPr lang="en-US" smtClean="0"/>
              <a:t>1</a:t>
            </a:fld>
            <a:endParaRPr lang="en-US"/>
          </a:p>
        </p:txBody>
      </p:sp>
      <p:sp>
        <p:nvSpPr>
          <p:cNvPr id="8" name="TextBox 7"/>
          <p:cNvSpPr txBox="1"/>
          <p:nvPr/>
        </p:nvSpPr>
        <p:spPr>
          <a:xfrm>
            <a:off x="6059131" y="9658290"/>
            <a:ext cx="1544013" cy="338554"/>
          </a:xfrm>
          <a:prstGeom prst="rect">
            <a:avLst/>
          </a:prstGeom>
          <a:solidFill>
            <a:schemeClr val="bg1"/>
          </a:solidFill>
        </p:spPr>
        <p:txBody>
          <a:bodyPr wrap="none" rtlCol="0">
            <a:spAutoFit/>
          </a:bodyPr>
          <a:lstStyle/>
          <a:p>
            <a:pPr algn="ctr"/>
            <a:r>
              <a:rPr lang="en-US" sz="800" dirty="0" smtClean="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rPr>
              <a:t>Renée Coleman-Mitchell, MPH</a:t>
            </a:r>
          </a:p>
          <a:p>
            <a:pPr algn="ctr"/>
            <a:r>
              <a:rPr lang="en-US" sz="800" dirty="0" smtClean="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rPr>
              <a:t>Commissioner</a:t>
            </a:r>
            <a:endParaRPr lang="en-US" sz="800" dirty="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endParaRPr>
          </a:p>
        </p:txBody>
      </p:sp>
      <p:sp>
        <p:nvSpPr>
          <p:cNvPr id="9" name="TextBox 152"/>
          <p:cNvSpPr txBox="1"/>
          <p:nvPr/>
        </p:nvSpPr>
        <p:spPr>
          <a:xfrm>
            <a:off x="0" y="9584869"/>
            <a:ext cx="1876426" cy="461665"/>
          </a:xfrm>
          <a:prstGeom prst="rect">
            <a:avLst/>
          </a:prstGeom>
          <a:solidFill>
            <a:schemeClr val="bg1"/>
          </a:solidFill>
        </p:spPr>
        <p:txBody>
          <a:bodyPr wrap="square" rtlCol="0">
            <a:spAutoFit/>
          </a:bodyPr>
          <a:lstStyle>
            <a:defPPr>
              <a:defRPr lang="en-US"/>
            </a:defPPr>
            <a:lvl1pPr algn="l" rtl="0" fontAlgn="base">
              <a:spcBef>
                <a:spcPct val="0"/>
              </a:spcBef>
              <a:spcAft>
                <a:spcPct val="0"/>
              </a:spcAft>
              <a:defRPr kern="1200">
                <a:solidFill>
                  <a:schemeClr val="tx1"/>
                </a:solidFill>
                <a:latin typeface="Trebuchet MS" panose="020B0603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Trebuchet MS" panose="020B0603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Trebuchet MS" panose="020B0603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Trebuchet MS" panose="020B0603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Trebuchet MS" panose="020B0603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Trebuchet MS" panose="020B0603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Trebuchet MS" panose="020B0603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Trebuchet MS" panose="020B0603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Trebuchet MS" panose="020B0603020202020204" pitchFamily="34" charset="0"/>
                <a:ea typeface="+mn-ea"/>
                <a:cs typeface="Arial" panose="020B0604020202020204" pitchFamily="34" charset="0"/>
              </a:defRPr>
            </a:lvl9pPr>
          </a:lstStyle>
          <a:p>
            <a:r>
              <a:rPr lang="en-US" sz="800" dirty="0" smtClean="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rPr>
              <a:t>Public Health Systems Improvement Primary Care Office </a:t>
            </a:r>
          </a:p>
          <a:p>
            <a:r>
              <a:rPr lang="en-US" sz="800" dirty="0" smtClean="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rPr>
              <a:t>8-8-19</a:t>
            </a:r>
            <a:endParaRPr lang="en-US" sz="800" dirty="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6949126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99393" y="1815677"/>
            <a:ext cx="6957848" cy="6924973"/>
          </a:xfrm>
          <a:prstGeom prst="rect">
            <a:avLst/>
          </a:prstGeom>
        </p:spPr>
        <p:txBody>
          <a:bodyPr wrap="square">
            <a:spAutoFit/>
          </a:bodyPr>
          <a:lstStyle/>
          <a:p>
            <a:pPr marL="228600" indent="-228600">
              <a:buFont typeface="+mj-lt"/>
              <a:buAutoNum type="arabicPeriod" startAt="6"/>
            </a:pPr>
            <a:r>
              <a:rPr lang="en-US" sz="1200" b="1" dirty="0" smtClean="0">
                <a:solidFill>
                  <a:srgbClr val="002060"/>
                </a:solidFill>
                <a:latin typeface="Tahoma" panose="020B0604030504040204" pitchFamily="34" charset="0"/>
                <a:ea typeface="Tahoma" panose="020B0604030504040204" pitchFamily="34" charset="0"/>
                <a:cs typeface="Tahoma" panose="020B0604030504040204" pitchFamily="34" charset="0"/>
              </a:rPr>
              <a:t>Where and how do I submit my application?</a:t>
            </a:r>
          </a:p>
          <a:p>
            <a:pPr lvl="1"/>
            <a:r>
              <a:rPr lang="en-US" sz="1200" dirty="0" smtClean="0">
                <a:solidFill>
                  <a:srgbClr val="002060"/>
                </a:solidFill>
                <a:latin typeface="Tahoma" panose="020B0604030504040204" pitchFamily="34" charset="0"/>
                <a:ea typeface="Tahoma" panose="020B0604030504040204" pitchFamily="34" charset="0"/>
                <a:cs typeface="Tahoma" panose="020B0604030504040204" pitchFamily="34" charset="0"/>
              </a:rPr>
              <a:t>Applications can be submitted three ways:</a:t>
            </a:r>
          </a:p>
          <a:p>
            <a:r>
              <a:rPr lang="en-US" sz="1200" dirty="0" smtClean="0">
                <a:solidFill>
                  <a:srgbClr val="002060"/>
                </a:solidFill>
                <a:latin typeface="Tahoma" panose="020B0604030504040204" pitchFamily="34" charset="0"/>
                <a:ea typeface="Tahoma" panose="020B0604030504040204" pitchFamily="34" charset="0"/>
                <a:cs typeface="Tahoma" panose="020B0604030504040204" pitchFamily="34" charset="0"/>
              </a:rPr>
              <a:t>	1. In person:</a:t>
            </a:r>
          </a:p>
          <a:p>
            <a:pPr lvl="3"/>
            <a:r>
              <a:rPr lang="en-US" sz="1200" dirty="0" smtClean="0">
                <a:solidFill>
                  <a:srgbClr val="002060"/>
                </a:solidFill>
                <a:latin typeface="Tahoma" panose="020B0604030504040204" pitchFamily="34" charset="0"/>
                <a:ea typeface="Tahoma" panose="020B0604030504040204" pitchFamily="34" charset="0"/>
                <a:cs typeface="Tahoma" panose="020B0604030504040204" pitchFamily="34" charset="0"/>
              </a:rPr>
              <a:t>Connecticut Department of Public Health</a:t>
            </a:r>
          </a:p>
          <a:p>
            <a:pPr lvl="3"/>
            <a:r>
              <a:rPr lang="en-US" sz="1200" dirty="0" smtClean="0">
                <a:solidFill>
                  <a:srgbClr val="002060"/>
                </a:solidFill>
                <a:latin typeface="Tahoma" panose="020B0604030504040204" pitchFamily="34" charset="0"/>
                <a:ea typeface="Tahoma" panose="020B0604030504040204" pitchFamily="34" charset="0"/>
                <a:cs typeface="Tahoma" panose="020B0604030504040204" pitchFamily="34" charset="0"/>
              </a:rPr>
              <a:t>Public Health Systems Improvement</a:t>
            </a:r>
          </a:p>
          <a:p>
            <a:pPr lvl="3"/>
            <a:r>
              <a:rPr lang="en-US" sz="1200" dirty="0" smtClean="0">
                <a:solidFill>
                  <a:srgbClr val="002060"/>
                </a:solidFill>
                <a:latin typeface="Tahoma" panose="020B0604030504040204" pitchFamily="34" charset="0"/>
                <a:ea typeface="Tahoma" panose="020B0604030504040204" pitchFamily="34" charset="0"/>
                <a:cs typeface="Tahoma" panose="020B0604030504040204" pitchFamily="34" charset="0"/>
              </a:rPr>
              <a:t>410 Capitol Avenue</a:t>
            </a:r>
          </a:p>
          <a:p>
            <a:pPr lvl="3"/>
            <a:r>
              <a:rPr lang="en-US" sz="1200" dirty="0" smtClean="0">
                <a:solidFill>
                  <a:srgbClr val="002060"/>
                </a:solidFill>
                <a:latin typeface="Tahoma" panose="020B0604030504040204" pitchFamily="34" charset="0"/>
                <a:ea typeface="Tahoma" panose="020B0604030504040204" pitchFamily="34" charset="0"/>
                <a:cs typeface="Tahoma" panose="020B0604030504040204" pitchFamily="34" charset="0"/>
              </a:rPr>
              <a:t>Hartford, CT 06134</a:t>
            </a:r>
          </a:p>
          <a:p>
            <a:r>
              <a:rPr lang="en-US" sz="1200" dirty="0" smtClean="0">
                <a:solidFill>
                  <a:srgbClr val="002060"/>
                </a:solidFill>
                <a:latin typeface="Tahoma" panose="020B0604030504040204" pitchFamily="34" charset="0"/>
                <a:ea typeface="Tahoma" panose="020B0604030504040204" pitchFamily="34" charset="0"/>
                <a:cs typeface="Tahoma" panose="020B0604030504040204" pitchFamily="34" charset="0"/>
              </a:rPr>
              <a:t>	2. By mail:</a:t>
            </a:r>
          </a:p>
          <a:p>
            <a:pPr lvl="3"/>
            <a:r>
              <a:rPr lang="en-US" sz="1200" dirty="0" smtClean="0">
                <a:solidFill>
                  <a:srgbClr val="002060"/>
                </a:solidFill>
                <a:latin typeface="Tahoma" panose="020B0604030504040204" pitchFamily="34" charset="0"/>
                <a:ea typeface="Tahoma" panose="020B0604030504040204" pitchFamily="34" charset="0"/>
                <a:cs typeface="Tahoma" panose="020B0604030504040204" pitchFamily="34" charset="0"/>
              </a:rPr>
              <a:t>Connecticut Department of Public Health</a:t>
            </a:r>
          </a:p>
          <a:p>
            <a:pPr lvl="3"/>
            <a:r>
              <a:rPr lang="en-US" sz="1200" dirty="0" smtClean="0">
                <a:solidFill>
                  <a:srgbClr val="002060"/>
                </a:solidFill>
                <a:latin typeface="Tahoma" panose="020B0604030504040204" pitchFamily="34" charset="0"/>
                <a:ea typeface="Tahoma" panose="020B0604030504040204" pitchFamily="34" charset="0"/>
                <a:cs typeface="Tahoma" panose="020B0604030504040204" pitchFamily="34" charset="0"/>
              </a:rPr>
              <a:t>Public Health Systems Improvement</a:t>
            </a:r>
          </a:p>
          <a:p>
            <a:pPr lvl="3"/>
            <a:r>
              <a:rPr lang="en-US" sz="1200" dirty="0" smtClean="0">
                <a:solidFill>
                  <a:srgbClr val="002060"/>
                </a:solidFill>
                <a:latin typeface="Tahoma" panose="020B0604030504040204" pitchFamily="34" charset="0"/>
                <a:ea typeface="Tahoma" panose="020B0604030504040204" pitchFamily="34" charset="0"/>
                <a:cs typeface="Tahoma" panose="020B0604030504040204" pitchFamily="34" charset="0"/>
              </a:rPr>
              <a:t>410 Capitol Avenue</a:t>
            </a:r>
          </a:p>
          <a:p>
            <a:pPr lvl="3"/>
            <a:r>
              <a:rPr lang="en-US" sz="1200" dirty="0" smtClean="0">
                <a:solidFill>
                  <a:srgbClr val="002060"/>
                </a:solidFill>
                <a:latin typeface="Tahoma" panose="020B0604030504040204" pitchFamily="34" charset="0"/>
                <a:ea typeface="Tahoma" panose="020B0604030504040204" pitchFamily="34" charset="0"/>
                <a:cs typeface="Tahoma" panose="020B0604030504040204" pitchFamily="34" charset="0"/>
              </a:rPr>
              <a:t>Hartford, CT 06134</a:t>
            </a:r>
          </a:p>
          <a:p>
            <a:r>
              <a:rPr lang="en-US" sz="1200" dirty="0" smtClean="0">
                <a:solidFill>
                  <a:srgbClr val="002060"/>
                </a:solidFill>
                <a:latin typeface="Tahoma" panose="020B0604030504040204" pitchFamily="34" charset="0"/>
                <a:ea typeface="Tahoma" panose="020B0604030504040204" pitchFamily="34" charset="0"/>
                <a:cs typeface="Tahoma" panose="020B0604030504040204" pitchFamily="34" charset="0"/>
              </a:rPr>
              <a:t>	3. By email:</a:t>
            </a:r>
          </a:p>
          <a:p>
            <a:pPr lvl="3"/>
            <a:r>
              <a:rPr lang="en-US" sz="1200" dirty="0" smtClean="0">
                <a:solidFill>
                  <a:srgbClr val="002060"/>
                </a:solidFill>
                <a:latin typeface="Tahoma" panose="020B0604030504040204" pitchFamily="34" charset="0"/>
                <a:ea typeface="Tahoma" panose="020B0604030504040204" pitchFamily="34" charset="0"/>
                <a:cs typeface="Tahoma" panose="020B0604030504040204" pitchFamily="34" charset="0"/>
              </a:rPr>
              <a:t>Ruonan.Wang@ct.gov</a:t>
            </a:r>
          </a:p>
          <a:p>
            <a:pPr marL="228600" indent="-228600">
              <a:buFont typeface="+mj-lt"/>
              <a:buAutoNum type="arabicPeriod"/>
            </a:pPr>
            <a:endParaRPr lang="en-US" sz="1200" dirty="0" smtClean="0">
              <a:solidFill>
                <a:srgbClr val="002060"/>
              </a:solidFill>
              <a:latin typeface="Tahoma" panose="020B0604030504040204" pitchFamily="34" charset="0"/>
              <a:ea typeface="Tahoma" panose="020B0604030504040204" pitchFamily="34" charset="0"/>
              <a:cs typeface="Tahoma" panose="020B0604030504040204" pitchFamily="34" charset="0"/>
            </a:endParaRPr>
          </a:p>
          <a:p>
            <a:pPr marL="228600" indent="-228600">
              <a:buFont typeface="+mj-lt"/>
              <a:buAutoNum type="arabicPeriod" startAt="7"/>
            </a:pPr>
            <a:r>
              <a:rPr lang="en-US" sz="1200" b="1" dirty="0" smtClean="0">
                <a:solidFill>
                  <a:srgbClr val="002060"/>
                </a:solidFill>
                <a:latin typeface="Tahoma" panose="020B0604030504040204" pitchFamily="34" charset="0"/>
                <a:ea typeface="Tahoma" panose="020B0604030504040204" pitchFamily="34" charset="0"/>
                <a:cs typeface="Tahoma" panose="020B0604030504040204" pitchFamily="34" charset="0"/>
              </a:rPr>
              <a:t>Will the Department post the number of applications received on the website?</a:t>
            </a:r>
          </a:p>
          <a:p>
            <a:pPr lvl="1"/>
            <a:r>
              <a:rPr lang="en-US" sz="1200" dirty="0" smtClean="0">
                <a:solidFill>
                  <a:srgbClr val="002060"/>
                </a:solidFill>
                <a:latin typeface="Tahoma" panose="020B0604030504040204" pitchFamily="34" charset="0"/>
                <a:ea typeface="Tahoma" panose="020B0604030504040204" pitchFamily="34" charset="0"/>
                <a:cs typeface="Tahoma" panose="020B0604030504040204" pitchFamily="34" charset="0"/>
              </a:rPr>
              <a:t>Yes, the department will continue to post how many applications have been received and any timeline changes dependent of the receipt of applications.</a:t>
            </a:r>
          </a:p>
          <a:p>
            <a:pPr marL="228600" indent="-228600">
              <a:buFont typeface="+mj-lt"/>
              <a:buAutoNum type="arabicPeriod" startAt="7"/>
            </a:pPr>
            <a:endParaRPr lang="en-US" sz="1200" dirty="0" smtClean="0">
              <a:solidFill>
                <a:srgbClr val="002060"/>
              </a:solidFill>
              <a:latin typeface="Tahoma" panose="020B0604030504040204" pitchFamily="34" charset="0"/>
              <a:ea typeface="Tahoma" panose="020B0604030504040204" pitchFamily="34" charset="0"/>
              <a:cs typeface="Tahoma" panose="020B0604030504040204" pitchFamily="34" charset="0"/>
            </a:endParaRPr>
          </a:p>
          <a:p>
            <a:pPr marL="228600" indent="-228600">
              <a:buFont typeface="+mj-lt"/>
              <a:buAutoNum type="arabicPeriod" startAt="7"/>
            </a:pPr>
            <a:r>
              <a:rPr lang="en-US" sz="1200" b="1" dirty="0" smtClean="0">
                <a:solidFill>
                  <a:srgbClr val="002060"/>
                </a:solidFill>
                <a:latin typeface="Tahoma" panose="020B0604030504040204" pitchFamily="34" charset="0"/>
                <a:ea typeface="Tahoma" panose="020B0604030504040204" pitchFamily="34" charset="0"/>
                <a:cs typeface="Tahoma" panose="020B0604030504040204" pitchFamily="34" charset="0"/>
              </a:rPr>
              <a:t>Is there a limit to the number of physicians an agency can request?</a:t>
            </a:r>
          </a:p>
          <a:p>
            <a:pPr lvl="1"/>
            <a:r>
              <a:rPr lang="en-US" sz="1200" dirty="0" smtClean="0">
                <a:solidFill>
                  <a:srgbClr val="002060"/>
                </a:solidFill>
                <a:latin typeface="Tahoma" panose="020B0604030504040204" pitchFamily="34" charset="0"/>
                <a:ea typeface="Tahoma" panose="020B0604030504040204" pitchFamily="34" charset="0"/>
                <a:cs typeface="Tahoma" panose="020B0604030504040204" pitchFamily="34" charset="0"/>
              </a:rPr>
              <a:t>If the number of applications received is greater than the number permitted by federal law, no more than three applications under the FLEX Program and for specialty occupations will be recommended.</a:t>
            </a:r>
          </a:p>
          <a:p>
            <a:pPr marL="228600" indent="-228600">
              <a:buFont typeface="+mj-lt"/>
              <a:buAutoNum type="arabicPeriod" startAt="7"/>
            </a:pPr>
            <a:endParaRPr lang="en-US" sz="1200" dirty="0" smtClean="0">
              <a:solidFill>
                <a:srgbClr val="002060"/>
              </a:solidFill>
              <a:latin typeface="Tahoma" panose="020B0604030504040204" pitchFamily="34" charset="0"/>
              <a:ea typeface="Tahoma" panose="020B0604030504040204" pitchFamily="34" charset="0"/>
              <a:cs typeface="Tahoma" panose="020B0604030504040204" pitchFamily="34" charset="0"/>
            </a:endParaRPr>
          </a:p>
          <a:p>
            <a:pPr marL="228600" indent="-228600">
              <a:buFont typeface="+mj-lt"/>
              <a:buAutoNum type="arabicPeriod" startAt="7"/>
            </a:pPr>
            <a:r>
              <a:rPr lang="en-US" sz="1200" b="1" dirty="0" smtClean="0">
                <a:solidFill>
                  <a:srgbClr val="002060"/>
                </a:solidFill>
                <a:latin typeface="Tahoma" panose="020B0604030504040204" pitchFamily="34" charset="0"/>
                <a:ea typeface="Tahoma" panose="020B0604030504040204" pitchFamily="34" charset="0"/>
                <a:cs typeface="Tahoma" panose="020B0604030504040204" pitchFamily="34" charset="0"/>
              </a:rPr>
              <a:t>What are the eligibility requirements?</a:t>
            </a:r>
          </a:p>
          <a:p>
            <a:pPr marL="571500" lvl="2" indent="-114300">
              <a:buFont typeface="Arial" panose="020B0604020202020204" pitchFamily="34" charset="0"/>
              <a:buChar char="•"/>
            </a:pPr>
            <a:r>
              <a:rPr lang="en-US" sz="1200" dirty="0" smtClean="0">
                <a:solidFill>
                  <a:srgbClr val="002060"/>
                </a:solidFill>
                <a:latin typeface="Tahoma" panose="020B0604030504040204" pitchFamily="34" charset="0"/>
                <a:ea typeface="Tahoma" panose="020B0604030504040204" pitchFamily="34" charset="0"/>
                <a:cs typeface="Tahoma" panose="020B0604030504040204" pitchFamily="34" charset="0"/>
              </a:rPr>
              <a:t>The Physician Applicant must agree to begin employment within ninety (90) days of receipt of the waiver.</a:t>
            </a:r>
          </a:p>
          <a:p>
            <a:pPr marL="571500" lvl="2" indent="-114300">
              <a:buFont typeface="Arial" panose="020B0604020202020204" pitchFamily="34" charset="0"/>
              <a:buChar char="•"/>
            </a:pPr>
            <a:r>
              <a:rPr lang="en-US" sz="1200" dirty="0" smtClean="0">
                <a:solidFill>
                  <a:srgbClr val="002060"/>
                </a:solidFill>
                <a:latin typeface="Tahoma" panose="020B0604030504040204" pitchFamily="34" charset="0"/>
                <a:ea typeface="Tahoma" panose="020B0604030504040204" pitchFamily="34" charset="0"/>
                <a:cs typeface="Tahoma" panose="020B0604030504040204" pitchFamily="34" charset="0"/>
              </a:rPr>
              <a:t>The Physician Applicant must commit to three (3) years of full-time employment.</a:t>
            </a:r>
          </a:p>
          <a:p>
            <a:pPr marL="571500" lvl="2" indent="-114300">
              <a:buFont typeface="Arial" panose="020B0604020202020204" pitchFamily="34" charset="0"/>
              <a:buChar char="•"/>
            </a:pPr>
            <a:r>
              <a:rPr lang="en-US" sz="1200" dirty="0" smtClean="0">
                <a:solidFill>
                  <a:srgbClr val="002060"/>
                </a:solidFill>
                <a:latin typeface="Tahoma" panose="020B0604030504040204" pitchFamily="34" charset="0"/>
                <a:ea typeface="Tahoma" panose="020B0604030504040204" pitchFamily="34" charset="0"/>
                <a:cs typeface="Tahoma" panose="020B0604030504040204" pitchFamily="34" charset="0"/>
              </a:rPr>
              <a:t>The Physician Applicant must serve in a federally designated underserved area.</a:t>
            </a:r>
          </a:p>
          <a:p>
            <a:pPr marL="571500" lvl="2" indent="-114300">
              <a:buFont typeface="Arial" panose="020B0604020202020204" pitchFamily="34" charset="0"/>
              <a:buChar char="•"/>
            </a:pPr>
            <a:r>
              <a:rPr lang="en-US" sz="1200" dirty="0" smtClean="0">
                <a:solidFill>
                  <a:srgbClr val="002060"/>
                </a:solidFill>
                <a:latin typeface="Tahoma" panose="020B0604030504040204" pitchFamily="34" charset="0"/>
                <a:ea typeface="Tahoma" panose="020B0604030504040204" pitchFamily="34" charset="0"/>
                <a:cs typeface="Tahoma" panose="020B0604030504040204" pitchFamily="34" charset="0"/>
              </a:rPr>
              <a:t>The Physician Applicant holds a current and valid Practitioner License without any ongoing investigations or complaints.</a:t>
            </a:r>
          </a:p>
          <a:p>
            <a:pPr marL="571500" lvl="2" indent="-114300">
              <a:buFont typeface="Arial" panose="020B0604020202020204" pitchFamily="34" charset="0"/>
              <a:buChar char="•"/>
            </a:pPr>
            <a:r>
              <a:rPr lang="en-US" sz="1200" dirty="0" smtClean="0">
                <a:solidFill>
                  <a:srgbClr val="002060"/>
                </a:solidFill>
                <a:latin typeface="Tahoma" panose="020B0604030504040204" pitchFamily="34" charset="0"/>
                <a:ea typeface="Tahoma" panose="020B0604030504040204" pitchFamily="34" charset="0"/>
                <a:cs typeface="Tahoma" panose="020B0604030504040204" pitchFamily="34" charset="0"/>
              </a:rPr>
              <a:t>The facility that serves an underserved population, but is not located in an underserved geographical area (MUP), must provide proof that thirty percent (30%) of its patients are underserved; and the facility must provide documentation addressing why and how the applicant will help to benefit these underserved populations by serving in the facility.</a:t>
            </a:r>
          </a:p>
          <a:p>
            <a:pPr marL="571500" lvl="2" indent="-114300">
              <a:buFont typeface="Arial" panose="020B0604020202020204" pitchFamily="34" charset="0"/>
              <a:buChar char="•"/>
            </a:pPr>
            <a:r>
              <a:rPr lang="en-US" sz="1200" dirty="0" smtClean="0">
                <a:solidFill>
                  <a:srgbClr val="002060"/>
                </a:solidFill>
                <a:latin typeface="Tahoma" panose="020B0604030504040204" pitchFamily="34" charset="0"/>
                <a:ea typeface="Tahoma" panose="020B0604030504040204" pitchFamily="34" charset="0"/>
                <a:cs typeface="Tahoma" panose="020B0604030504040204" pitchFamily="34" charset="0"/>
              </a:rPr>
              <a:t>The facility must provide a statement indicating why the physician’s services are required and how the applicant’s work will benefit the indigent and medically underserved.</a:t>
            </a:r>
            <a:endParaRPr lang="en-US" sz="1200" dirty="0">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418897" cy="1510815"/>
          </a:xfrm>
          <a:prstGeom prst="rect">
            <a:avLst/>
          </a:prstGeom>
        </p:spPr>
      </p:pic>
      <p:sp>
        <p:nvSpPr>
          <p:cNvPr id="7" name="TextBox 6"/>
          <p:cNvSpPr txBox="1"/>
          <p:nvPr/>
        </p:nvSpPr>
        <p:spPr>
          <a:xfrm>
            <a:off x="1418897" y="84081"/>
            <a:ext cx="6353503" cy="1292662"/>
          </a:xfrm>
          <a:prstGeom prst="rect">
            <a:avLst/>
          </a:prstGeom>
          <a:noFill/>
        </p:spPr>
        <p:txBody>
          <a:bodyPr wrap="square" rtlCol="0">
            <a:spAutoFit/>
          </a:bodyPr>
          <a:lstStyle/>
          <a:p>
            <a:pPr algn="ctr"/>
            <a:r>
              <a:rPr lang="en-US" b="1" dirty="0" smtClean="0">
                <a:solidFill>
                  <a:schemeClr val="accent1">
                    <a:lumMod val="50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Connecticut Conrad 30 / J-1 Visa Waiver Program</a:t>
            </a:r>
          </a:p>
          <a:p>
            <a:pPr algn="ctr"/>
            <a:r>
              <a:rPr lang="en-US" sz="6000" b="1" dirty="0" smtClean="0">
                <a:solidFill>
                  <a:schemeClr val="accent1">
                    <a:lumMod val="50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FAQ’s</a:t>
            </a:r>
            <a:endParaRPr lang="en-US" sz="6000" b="1" dirty="0">
              <a:solidFill>
                <a:schemeClr val="accent1">
                  <a:lumMod val="50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8" name="Slide Number Placeholder 7"/>
          <p:cNvSpPr>
            <a:spLocks noGrp="1"/>
          </p:cNvSpPr>
          <p:nvPr>
            <p:ph type="sldNum" sz="quarter" idx="12"/>
          </p:nvPr>
        </p:nvSpPr>
        <p:spPr/>
        <p:txBody>
          <a:bodyPr/>
          <a:lstStyle/>
          <a:p>
            <a:fld id="{307936F1-766E-409D-9A0E-3720B3FDB2DC}" type="slidenum">
              <a:rPr lang="en-US" smtClean="0"/>
              <a:t>2</a:t>
            </a:fld>
            <a:endParaRPr lang="en-US"/>
          </a:p>
        </p:txBody>
      </p:sp>
    </p:spTree>
    <p:extLst>
      <p:ext uri="{BB962C8B-B14F-4D97-AF65-F5344CB8AC3E}">
        <p14:creationId xmlns:p14="http://schemas.microsoft.com/office/powerpoint/2010/main" val="61744194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56</TotalTime>
  <Words>428</Words>
  <Application>Microsoft Office PowerPoint</Application>
  <PresentationFormat>Custom</PresentationFormat>
  <Paragraphs>66</Paragraphs>
  <Slides>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Tahoma</vt:lpstr>
      <vt:lpstr>Office Theme</vt:lpstr>
      <vt:lpstr>PowerPoint Presentation</vt:lpstr>
      <vt:lpstr>PowerPoint Presentation</vt:lpstr>
    </vt:vector>
  </TitlesOfParts>
  <Company>DPH</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Kachinsky, Tatym</dc:creator>
  <cp:lastModifiedBy>Velazco, Orlando</cp:lastModifiedBy>
  <cp:revision>10</cp:revision>
  <dcterms:created xsi:type="dcterms:W3CDTF">2019-08-08T17:23:46Z</dcterms:created>
  <dcterms:modified xsi:type="dcterms:W3CDTF">2019-09-13T17:43:49Z</dcterms:modified>
</cp:coreProperties>
</file>