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1.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3" r:id="rId4"/>
  </p:sldMasterIdLst>
  <p:notesMasterIdLst>
    <p:notesMasterId r:id="rId160"/>
  </p:notesMasterIdLst>
  <p:sldIdLst>
    <p:sldId id="265" r:id="rId5"/>
    <p:sldId id="2076139213" r:id="rId6"/>
    <p:sldId id="2076139210" r:id="rId7"/>
    <p:sldId id="2076139058" r:id="rId8"/>
    <p:sldId id="2076139061" r:id="rId9"/>
    <p:sldId id="2076139062" r:id="rId10"/>
    <p:sldId id="2076139089" r:id="rId11"/>
    <p:sldId id="2076139040" r:id="rId12"/>
    <p:sldId id="2076139041" r:id="rId13"/>
    <p:sldId id="2076139042" r:id="rId14"/>
    <p:sldId id="2076139043" r:id="rId15"/>
    <p:sldId id="2076139045" r:id="rId16"/>
    <p:sldId id="2076139046" r:id="rId17"/>
    <p:sldId id="2076139047" r:id="rId18"/>
    <p:sldId id="2076139048" r:id="rId19"/>
    <p:sldId id="2076139049" r:id="rId20"/>
    <p:sldId id="2076139050" r:id="rId21"/>
    <p:sldId id="2076139054" r:id="rId22"/>
    <p:sldId id="2076139055" r:id="rId23"/>
    <p:sldId id="2076139056" r:id="rId24"/>
    <p:sldId id="2076139057" r:id="rId25"/>
    <p:sldId id="2076139070" r:id="rId26"/>
    <p:sldId id="2076139076" r:id="rId27"/>
    <p:sldId id="2076139101" r:id="rId28"/>
    <p:sldId id="2076139100" r:id="rId29"/>
    <p:sldId id="2076139099" r:id="rId30"/>
    <p:sldId id="2076139098" r:id="rId31"/>
    <p:sldId id="2076139097" r:id="rId32"/>
    <p:sldId id="2076139096" r:id="rId33"/>
    <p:sldId id="2076139095" r:id="rId34"/>
    <p:sldId id="2076139094" r:id="rId35"/>
    <p:sldId id="2076139093" r:id="rId36"/>
    <p:sldId id="2076139092" r:id="rId37"/>
    <p:sldId id="2076139091" r:id="rId38"/>
    <p:sldId id="2076138940" r:id="rId39"/>
    <p:sldId id="2076138937" r:id="rId40"/>
    <p:sldId id="2076139109" r:id="rId41"/>
    <p:sldId id="2076139108" r:id="rId42"/>
    <p:sldId id="2076139107" r:id="rId43"/>
    <p:sldId id="2076139106" r:id="rId44"/>
    <p:sldId id="2076139105" r:id="rId45"/>
    <p:sldId id="2076139104" r:id="rId46"/>
    <p:sldId id="2076139103" r:id="rId47"/>
    <p:sldId id="2076139102" r:id="rId48"/>
    <p:sldId id="2076139208" r:id="rId49"/>
    <p:sldId id="2076139207" r:id="rId50"/>
    <p:sldId id="2076139206" r:id="rId51"/>
    <p:sldId id="2076139205" r:id="rId52"/>
    <p:sldId id="2076139204" r:id="rId53"/>
    <p:sldId id="2076139203" r:id="rId54"/>
    <p:sldId id="2076139090" r:id="rId55"/>
    <p:sldId id="2076139123" r:id="rId56"/>
    <p:sldId id="2076139122" r:id="rId57"/>
    <p:sldId id="2076139121" r:id="rId58"/>
    <p:sldId id="2076139120" r:id="rId59"/>
    <p:sldId id="2076139119" r:id="rId60"/>
    <p:sldId id="2076139118" r:id="rId61"/>
    <p:sldId id="2076139117" r:id="rId62"/>
    <p:sldId id="2076139116" r:id="rId63"/>
    <p:sldId id="2076138969" r:id="rId64"/>
    <p:sldId id="2076139129" r:id="rId65"/>
    <p:sldId id="2076139127" r:id="rId66"/>
    <p:sldId id="2076139126" r:id="rId67"/>
    <p:sldId id="2076139125" r:id="rId68"/>
    <p:sldId id="2076139124" r:id="rId69"/>
    <p:sldId id="2076139153" r:id="rId70"/>
    <p:sldId id="2076139154" r:id="rId71"/>
    <p:sldId id="2076139155" r:id="rId72"/>
    <p:sldId id="2076139156" r:id="rId73"/>
    <p:sldId id="2076139157" r:id="rId74"/>
    <p:sldId id="2076139145" r:id="rId75"/>
    <p:sldId id="2076139144" r:id="rId76"/>
    <p:sldId id="2076139142" r:id="rId77"/>
    <p:sldId id="2076139141" r:id="rId78"/>
    <p:sldId id="2076139140" r:id="rId79"/>
    <p:sldId id="2076139139" r:id="rId80"/>
    <p:sldId id="2076139138" r:id="rId81"/>
    <p:sldId id="2076139137" r:id="rId82"/>
    <p:sldId id="2076139136" r:id="rId83"/>
    <p:sldId id="2076139135" r:id="rId84"/>
    <p:sldId id="2076139134" r:id="rId85"/>
    <p:sldId id="2076139133" r:id="rId86"/>
    <p:sldId id="2076139132" r:id="rId87"/>
    <p:sldId id="2076139131" r:id="rId88"/>
    <p:sldId id="2076139130" r:id="rId89"/>
    <p:sldId id="2076139158" r:id="rId90"/>
    <p:sldId id="2076139159" r:id="rId91"/>
    <p:sldId id="2076139160" r:id="rId92"/>
    <p:sldId id="2076139161" r:id="rId93"/>
    <p:sldId id="2076139162" r:id="rId94"/>
    <p:sldId id="2076139164" r:id="rId95"/>
    <p:sldId id="2076139181" r:id="rId96"/>
    <p:sldId id="2076139182" r:id="rId97"/>
    <p:sldId id="2076139183" r:id="rId98"/>
    <p:sldId id="2076139184" r:id="rId99"/>
    <p:sldId id="2076139180" r:id="rId100"/>
    <p:sldId id="2076139186" r:id="rId101"/>
    <p:sldId id="2076139197" r:id="rId102"/>
    <p:sldId id="2076139196" r:id="rId103"/>
    <p:sldId id="2076139195" r:id="rId104"/>
    <p:sldId id="2076139194" r:id="rId105"/>
    <p:sldId id="2076139193" r:id="rId106"/>
    <p:sldId id="2076139192" r:id="rId107"/>
    <p:sldId id="2076139191" r:id="rId108"/>
    <p:sldId id="2076139190" r:id="rId109"/>
    <p:sldId id="2076139179" r:id="rId110"/>
    <p:sldId id="2076139177" r:id="rId111"/>
    <p:sldId id="2076139200" r:id="rId112"/>
    <p:sldId id="2076139198" r:id="rId113"/>
    <p:sldId id="2076139199" r:id="rId114"/>
    <p:sldId id="2076139201" r:id="rId115"/>
    <p:sldId id="2076139202" r:id="rId116"/>
    <p:sldId id="2076139178" r:id="rId117"/>
    <p:sldId id="2076139215" r:id="rId118"/>
    <p:sldId id="2076139216" r:id="rId119"/>
    <p:sldId id="2076139217" r:id="rId120"/>
    <p:sldId id="2076139001" r:id="rId121"/>
    <p:sldId id="2076139004" r:id="rId122"/>
    <p:sldId id="2076139005" r:id="rId123"/>
    <p:sldId id="2076139006" r:id="rId124"/>
    <p:sldId id="2076139007" r:id="rId125"/>
    <p:sldId id="2076139146" r:id="rId126"/>
    <p:sldId id="2076139147" r:id="rId127"/>
    <p:sldId id="2076139148" r:id="rId128"/>
    <p:sldId id="2076139149" r:id="rId129"/>
    <p:sldId id="2076139150" r:id="rId130"/>
    <p:sldId id="2076139152" r:id="rId131"/>
    <p:sldId id="2076139008" r:id="rId132"/>
    <p:sldId id="2076139009" r:id="rId133"/>
    <p:sldId id="2076139010" r:id="rId134"/>
    <p:sldId id="2076139011" r:id="rId135"/>
    <p:sldId id="2076139012" r:id="rId136"/>
    <p:sldId id="2076139014" r:id="rId137"/>
    <p:sldId id="2076139015" r:id="rId138"/>
    <p:sldId id="2076139016" r:id="rId139"/>
    <p:sldId id="2076139017" r:id="rId140"/>
    <p:sldId id="2076139018" r:id="rId141"/>
    <p:sldId id="2076139020" r:id="rId142"/>
    <p:sldId id="2076139023" r:id="rId143"/>
    <p:sldId id="2076139024" r:id="rId144"/>
    <p:sldId id="2076139025" r:id="rId145"/>
    <p:sldId id="2076139026" r:id="rId146"/>
    <p:sldId id="2076139028" r:id="rId147"/>
    <p:sldId id="2076139029" r:id="rId148"/>
    <p:sldId id="2076139031" r:id="rId149"/>
    <p:sldId id="2076139218" r:id="rId150"/>
    <p:sldId id="2076139219" r:id="rId151"/>
    <p:sldId id="2076139220" r:id="rId152"/>
    <p:sldId id="2076139221" r:id="rId153"/>
    <p:sldId id="2076139222" r:id="rId154"/>
    <p:sldId id="2076139223" r:id="rId155"/>
    <p:sldId id="2076139226" r:id="rId156"/>
    <p:sldId id="2076139225" r:id="rId157"/>
    <p:sldId id="2076139224" r:id="rId158"/>
    <p:sldId id="473" r:id="rId1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21711D-78EF-8399-C84A-70C64F346337}" name="Ranjan, Ashish" initials="RA" userId="S::Ashish.Ranjan@ct.gov::2006ed7e-c23d-4e85-9b9d-85863cf04b59" providerId="AD"/>
  <p188:author id="{25843C3E-C800-EE7B-D70E-1DA0EB0F78E9}" name="Sandarsh Sethi" initials="SS" userId="S::1365441@TCS.com::8f5cbbef-b820-40cd-a025-ebb1072a333f" providerId="AD"/>
  <p188:author id="{9E418A5D-BC2F-76E2-80C6-32FEB64EC10A}" name="Gervais, Kathleen" initials="GK" userId="S::Kathleen.Gervais@ct.gov::3928fba6-2052-4480-8136-c308d26421a2" providerId="AD"/>
  <p188:author id="{49EDC078-30A4-B7F6-7EA8-92A74C4D43B2}" name="Tarun  Pal" initials="TP" userId="S::863666@tcs.com::e5a28a98-7986-42d3-a2f6-9b2b0cdf6d1c" providerId="AD"/>
  <p188:author id="{E7174D7A-3F4E-A54D-6678-6A726CA5B356}" name="Posten, June" initials="PJ" userId="S::june.posten@ct.gov::84ab224e-e6e7-4426-a86f-9f198d41b2d5" providerId="AD"/>
  <p188:author id="{2AA2E1A3-0AFD-0E19-82C8-68AF70CD1BBB}" name="Pooja Bansal" initials="PB" userId="S::1808731@tcs.com::96343f53-ac97-4b34-a690-1db68bc21709" providerId="AD"/>
  <p188:author id="{A12433CF-E910-A43D-8AFE-2D61E4511006}" name="Sharma, Avani" initials="SA" userId="S::avani.sharma@ct.gov::8d0c6c7c-8325-4221-9c73-43162a2f93dc" providerId="AD"/>
  <p188:author id="{9D3027DF-12B9-5473-E205-C34133ED4011}" name="Taridona, Sheila" initials="TS" userId="S::sheila.taridona@ct.gov::6e96e0fa-42de-4458-8321-0e13865bbba6" providerId="AD"/>
  <p188:author id="{3E1486F4-A4C3-47B0-4213-295C7BBBA72A}" name="Durreafshan Shaikh" initials="DS" userId="S::1925881@tcs.com::1542a0a0-1b71-4757-a96d-141558e5bc8c" providerId="AD"/>
  <p188:author id="{D1F58EFE-5D4A-C6BC-B976-B925F1AED610}" name="YAMINI -" initials="Y-" userId="S::1308825@tcs.com::e8bbba4d-473a-49b3-ac26-1763b79feb0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andarsh Sethi" initials="SS" lastIdx="252" clrIdx="6">
    <p:extLst>
      <p:ext uri="{19B8F6BF-5375-455C-9EA6-DF929625EA0E}">
        <p15:presenceInfo xmlns:p15="http://schemas.microsoft.com/office/powerpoint/2012/main" userId="S::1365441@TCS.com::8f5cbbef-b820-40cd-a025-ebb1072a333f" providerId="AD"/>
      </p:ext>
    </p:extLst>
  </p:cmAuthor>
  <p:cmAuthor id="1" name="Taridona, Sheila" initials="TS" lastIdx="130" clrIdx="0">
    <p:extLst>
      <p:ext uri="{19B8F6BF-5375-455C-9EA6-DF929625EA0E}">
        <p15:presenceInfo xmlns:p15="http://schemas.microsoft.com/office/powerpoint/2012/main" userId="S::sheila.taridona@ct.gov::6e96e0fa-42de-4458-8321-0e13865bbba6" providerId="AD"/>
      </p:ext>
    </p:extLst>
  </p:cmAuthor>
  <p:cmAuthor id="8" name="Williams, Wilbert" initials="WW" lastIdx="1" clrIdx="7">
    <p:extLst>
      <p:ext uri="{19B8F6BF-5375-455C-9EA6-DF929625EA0E}">
        <p15:presenceInfo xmlns:p15="http://schemas.microsoft.com/office/powerpoint/2012/main" userId="S::Wilbert.Williams@ct.gov::7c123071-c644-40e3-9c99-36ce0932b98d" providerId="AD"/>
      </p:ext>
    </p:extLst>
  </p:cmAuthor>
  <p:cmAuthor id="2" name="Posten, June" initials="PJ" lastIdx="266" clrIdx="1">
    <p:extLst>
      <p:ext uri="{19B8F6BF-5375-455C-9EA6-DF929625EA0E}">
        <p15:presenceInfo xmlns:p15="http://schemas.microsoft.com/office/powerpoint/2012/main" userId="S::june.posten@ct.gov::84ab224e-e6e7-4426-a86f-9f198d41b2d5" providerId="AD"/>
      </p:ext>
    </p:extLst>
  </p:cmAuthor>
  <p:cmAuthor id="3" name="Durreafshan Shaikh" initials="DS" lastIdx="54" clrIdx="2">
    <p:extLst>
      <p:ext uri="{19B8F6BF-5375-455C-9EA6-DF929625EA0E}">
        <p15:presenceInfo xmlns:p15="http://schemas.microsoft.com/office/powerpoint/2012/main" userId="S::1925881@tcs.com::1542a0a0-1b71-4757-a96d-141558e5bc8c" providerId="AD"/>
      </p:ext>
    </p:extLst>
  </p:cmAuthor>
  <p:cmAuthor id="4" name="Lamonica Morgan" initials="LM" lastIdx="29" clrIdx="3">
    <p:extLst>
      <p:ext uri="{19B8F6BF-5375-455C-9EA6-DF929625EA0E}">
        <p15:presenceInfo xmlns:p15="http://schemas.microsoft.com/office/powerpoint/2012/main" userId="S::2144146@TCS.com::a8e43e39-2bd5-4fe9-95e3-bf432fe4dfd1" providerId="AD"/>
      </p:ext>
    </p:extLst>
  </p:cmAuthor>
  <p:cmAuthor id="5" name="ANNANYA SOOD" initials="AS" lastIdx="30" clrIdx="4">
    <p:extLst>
      <p:ext uri="{19B8F6BF-5375-455C-9EA6-DF929625EA0E}">
        <p15:presenceInfo xmlns:p15="http://schemas.microsoft.com/office/powerpoint/2012/main" userId="ANNANYA SOOD" providerId="None"/>
      </p:ext>
    </p:extLst>
  </p:cmAuthor>
  <p:cmAuthor id="6" name="Pooja Bansal" initials="PB" lastIdx="18" clrIdx="5">
    <p:extLst>
      <p:ext uri="{19B8F6BF-5375-455C-9EA6-DF929625EA0E}">
        <p15:presenceInfo xmlns:p15="http://schemas.microsoft.com/office/powerpoint/2012/main" userId="S::1808731@tcs.com::96343f53-ac97-4b34-a690-1db68bc217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6B71"/>
    <a:srgbClr val="BF9000"/>
    <a:srgbClr val="FFFFFF"/>
    <a:srgbClr val="2F5597"/>
    <a:srgbClr val="00B0F0"/>
    <a:srgbClr val="7F7F7F"/>
    <a:srgbClr val="548235"/>
    <a:srgbClr val="ED7D31"/>
    <a:srgbClr val="89C064"/>
    <a:srgbClr val="81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0"/>
    <p:restoredTop sz="94753"/>
  </p:normalViewPr>
  <p:slideViewPr>
    <p:cSldViewPr snapToGrid="0">
      <p:cViewPr varScale="1">
        <p:scale>
          <a:sx n="108" d="100"/>
          <a:sy n="108" d="100"/>
        </p:scale>
        <p:origin x="7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notesMaster" Target="notesMasters/notesMaster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commentAuthors" Target="commentAuthors.xml"/><Relationship Id="rId16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tableStyles" Target="tableStyle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4-25T13:01:48.043" idx="128">
    <p:pos x="10" y="10"/>
    <p:text>An introduction to the section is needed here.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D236FF-9673-448B-B251-860D97A53133}" type="datetimeFigureOut">
              <a:t>9/14/2023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F67E2E-4D0C-425D-A9B8-7299D7D085A5}" type="slidenum">
              <a:t>‹#›</a:t>
            </a:fld>
            <a:endParaRPr lang="en-US"/>
          </a:p>
        </p:txBody>
      </p:sp>
    </p:spTree>
    <p:extLst>
      <p:ext uri="{BB962C8B-B14F-4D97-AF65-F5344CB8AC3E}">
        <p14:creationId xmlns:p14="http://schemas.microsoft.com/office/powerpoint/2010/main" val="338079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Notes for Trainer</a:t>
            </a: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endParaRPr lang="en-US"/>
          </a:p>
          <a:p>
            <a:r>
              <a:rPr lang="en-US" b="1" u="sng"/>
              <a:t>In-Session Activities </a:t>
            </a:r>
            <a:r>
              <a:rPr lang="en-US" b="0" u="sng"/>
              <a:t>/</a:t>
            </a:r>
            <a:r>
              <a:rPr lang="en-US" b="1" u="sng"/>
              <a:t> Explanations</a:t>
            </a:r>
            <a:r>
              <a:rPr lang="en-US" b="0" u="sng"/>
              <a:t>:</a:t>
            </a:r>
            <a:endParaRPr lang="en-US" b="0"/>
          </a:p>
          <a:p>
            <a:pPr marL="171450" indent="-171450">
              <a:buFont typeface="Arial,Sans-Serif"/>
              <a:buChar char="•"/>
            </a:pPr>
            <a:r>
              <a:rPr lang="en-US" b="1"/>
              <a:t>Time</a:t>
            </a:r>
            <a:r>
              <a:rPr lang="en-US" b="0"/>
              <a:t>:</a:t>
            </a:r>
            <a:r>
              <a:rPr lang="en-US" b="1"/>
              <a:t> </a:t>
            </a:r>
            <a:r>
              <a:rPr lang="en-US" b="0"/>
              <a:t>4</a:t>
            </a:r>
            <a:r>
              <a:rPr lang="en-US" b="1"/>
              <a:t> </a:t>
            </a:r>
            <a:r>
              <a:rPr lang="en-US" b="0">
                <a:solidFill>
                  <a:srgbClr val="000000"/>
                </a:solidFill>
              </a:rPr>
              <a:t>hours</a:t>
            </a:r>
            <a:r>
              <a:rPr lang="en-US">
                <a:solidFill>
                  <a:srgbClr val="000000"/>
                </a:solidFill>
              </a:rPr>
              <a:t> 45 minutes</a:t>
            </a:r>
            <a:endParaRPr lang="en-US" b="0">
              <a:cs typeface="Calibri"/>
            </a:endParaRPr>
          </a:p>
          <a:p>
            <a:endParaRPr lang="en-US">
              <a:cs typeface="Calibri"/>
            </a:endParaRPr>
          </a:p>
          <a:p>
            <a:pPr marL="0" indent="0">
              <a:buFont typeface="Arial,Sans-Serif"/>
              <a:buNone/>
            </a:pPr>
            <a:r>
              <a:rPr lang="en-US" b="1"/>
              <a:t>Instructor Notes</a:t>
            </a:r>
            <a:r>
              <a:rPr lang="en-US" b="0"/>
              <a:t>:</a:t>
            </a:r>
            <a:endParaRPr lang="en-US" b="1"/>
          </a:p>
          <a:p>
            <a:pPr marL="171450" lvl="0" indent="-171450">
              <a:buFont typeface="Arial,Sans-Serif"/>
              <a:buChar char="•"/>
            </a:pPr>
            <a:r>
              <a:rPr lang="en-US"/>
              <a:t>There are no pre-requisites to be considered prior to taking this virtual Instructor Led Training (vILT). The total duration for this vILT is 4 hours 15 minutes.</a:t>
            </a:r>
            <a:endParaRPr lang="en-US">
              <a:cs typeface="Calibri"/>
            </a:endParaRPr>
          </a:p>
          <a:p>
            <a:pPr marL="171450" indent="-171450">
              <a:buFont typeface="Arial,Sans-Serif"/>
              <a:buChar char="•"/>
            </a:pPr>
            <a:r>
              <a:rPr lang="en-US"/>
              <a:t>Welcome the audience in a warm and cordial manner. Ensure that everyone is set up with the required resources, such as:</a:t>
            </a:r>
          </a:p>
          <a:p>
            <a:pPr marL="628650" lvl="1" indent="-171450">
              <a:buFont typeface="Courier New" panose="02070309020205020404" pitchFamily="49" charset="0"/>
              <a:buChar char="o"/>
            </a:pPr>
            <a:r>
              <a:rPr lang="en-US"/>
              <a:t>Electronic copy of the handout, having the common login credentials for all the learners and the data to be entered while doing the exercises in the training environment of ReEmployCT.</a:t>
            </a:r>
            <a:r>
              <a:rPr lang="en-US" b="0"/>
              <a:t>&lt;to be determined&gt;</a:t>
            </a:r>
          </a:p>
          <a:p>
            <a:pPr marL="171450" indent="-171450">
              <a:buFont typeface="Arial,Sans-Serif"/>
              <a:buChar char="•"/>
            </a:pPr>
            <a:r>
              <a:rPr lang="en-US"/>
              <a:t>Present the vILT presentation using Microsoft Teams.</a:t>
            </a:r>
          </a:p>
          <a:p>
            <a:pPr marL="171450" indent="-171450">
              <a:buFont typeface="Arial,Sans-Serif"/>
              <a:buChar char="•"/>
            </a:pPr>
            <a:r>
              <a:rPr lang="en-US"/>
              <a:t>Introduce the topic and encourage learners to actively participate in the session.</a:t>
            </a:r>
          </a:p>
        </p:txBody>
      </p:sp>
      <p:sp>
        <p:nvSpPr>
          <p:cNvPr id="4" name="Slide Number Placeholder 3"/>
          <p:cNvSpPr>
            <a:spLocks noGrp="1"/>
          </p:cNvSpPr>
          <p:nvPr>
            <p:ph type="sldNum" sz="quarter" idx="5"/>
          </p:nvPr>
        </p:nvSpPr>
        <p:spPr/>
        <p:txBody>
          <a:bodyPr/>
          <a:lstStyle/>
          <a:p>
            <a:fld id="{FF280F89-ABC0-43C0-AF4A-0C5920BBE5E3}" type="slidenum">
              <a:rPr lang="en-US" smtClean="0"/>
              <a:t>1</a:t>
            </a:fld>
            <a:endParaRPr lang="en-US"/>
          </a:p>
        </p:txBody>
      </p:sp>
    </p:spTree>
    <p:extLst>
      <p:ext uri="{BB962C8B-B14F-4D97-AF65-F5344CB8AC3E}">
        <p14:creationId xmlns:p14="http://schemas.microsoft.com/office/powerpoint/2010/main" val="2122100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10</a:t>
            </a:fld>
            <a:endParaRPr lang="en-US"/>
          </a:p>
        </p:txBody>
      </p:sp>
    </p:spTree>
    <p:extLst>
      <p:ext uri="{BB962C8B-B14F-4D97-AF65-F5344CB8AC3E}">
        <p14:creationId xmlns:p14="http://schemas.microsoft.com/office/powerpoint/2010/main" val="188322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11</a:t>
            </a:fld>
            <a:endParaRPr lang="en-US"/>
          </a:p>
        </p:txBody>
      </p:sp>
    </p:spTree>
    <p:extLst>
      <p:ext uri="{BB962C8B-B14F-4D97-AF65-F5344CB8AC3E}">
        <p14:creationId xmlns:p14="http://schemas.microsoft.com/office/powerpoint/2010/main" val="3710249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12</a:t>
            </a:fld>
            <a:endParaRPr lang="en-US"/>
          </a:p>
        </p:txBody>
      </p:sp>
    </p:spTree>
    <p:extLst>
      <p:ext uri="{BB962C8B-B14F-4D97-AF65-F5344CB8AC3E}">
        <p14:creationId xmlns:p14="http://schemas.microsoft.com/office/powerpoint/2010/main" val="4091340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13</a:t>
            </a:fld>
            <a:endParaRPr lang="en-US"/>
          </a:p>
        </p:txBody>
      </p:sp>
    </p:spTree>
    <p:extLst>
      <p:ext uri="{BB962C8B-B14F-4D97-AF65-F5344CB8AC3E}">
        <p14:creationId xmlns:p14="http://schemas.microsoft.com/office/powerpoint/2010/main" val="1741235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14</a:t>
            </a:fld>
            <a:endParaRPr lang="en-US"/>
          </a:p>
        </p:txBody>
      </p:sp>
    </p:spTree>
    <p:extLst>
      <p:ext uri="{BB962C8B-B14F-4D97-AF65-F5344CB8AC3E}">
        <p14:creationId xmlns:p14="http://schemas.microsoft.com/office/powerpoint/2010/main" val="1421582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15</a:t>
            </a:fld>
            <a:endParaRPr lang="en-US"/>
          </a:p>
        </p:txBody>
      </p:sp>
    </p:spTree>
    <p:extLst>
      <p:ext uri="{BB962C8B-B14F-4D97-AF65-F5344CB8AC3E}">
        <p14:creationId xmlns:p14="http://schemas.microsoft.com/office/powerpoint/2010/main" val="1125804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16</a:t>
            </a:fld>
            <a:endParaRPr lang="en-US"/>
          </a:p>
        </p:txBody>
      </p:sp>
    </p:spTree>
    <p:extLst>
      <p:ext uri="{BB962C8B-B14F-4D97-AF65-F5344CB8AC3E}">
        <p14:creationId xmlns:p14="http://schemas.microsoft.com/office/powerpoint/2010/main" val="1621861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17</a:t>
            </a:fld>
            <a:endParaRPr lang="en-US"/>
          </a:p>
        </p:txBody>
      </p:sp>
    </p:spTree>
    <p:extLst>
      <p:ext uri="{BB962C8B-B14F-4D97-AF65-F5344CB8AC3E}">
        <p14:creationId xmlns:p14="http://schemas.microsoft.com/office/powerpoint/2010/main" val="584941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18</a:t>
            </a:fld>
            <a:endParaRPr lang="en-US"/>
          </a:p>
        </p:txBody>
      </p:sp>
    </p:spTree>
    <p:extLst>
      <p:ext uri="{BB962C8B-B14F-4D97-AF65-F5344CB8AC3E}">
        <p14:creationId xmlns:p14="http://schemas.microsoft.com/office/powerpoint/2010/main" val="2570298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19</a:t>
            </a:fld>
            <a:endParaRPr lang="en-US"/>
          </a:p>
        </p:txBody>
      </p:sp>
    </p:spTree>
    <p:extLst>
      <p:ext uri="{BB962C8B-B14F-4D97-AF65-F5344CB8AC3E}">
        <p14:creationId xmlns:p14="http://schemas.microsoft.com/office/powerpoint/2010/main" val="519869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2</a:t>
            </a:fld>
            <a:endParaRPr lang="en-US"/>
          </a:p>
        </p:txBody>
      </p:sp>
    </p:spTree>
    <p:extLst>
      <p:ext uri="{BB962C8B-B14F-4D97-AF65-F5344CB8AC3E}">
        <p14:creationId xmlns:p14="http://schemas.microsoft.com/office/powerpoint/2010/main" val="3226574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20</a:t>
            </a:fld>
            <a:endParaRPr lang="en-US"/>
          </a:p>
        </p:txBody>
      </p:sp>
    </p:spTree>
    <p:extLst>
      <p:ext uri="{BB962C8B-B14F-4D97-AF65-F5344CB8AC3E}">
        <p14:creationId xmlns:p14="http://schemas.microsoft.com/office/powerpoint/2010/main" val="201577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21</a:t>
            </a:fld>
            <a:endParaRPr lang="en-US"/>
          </a:p>
        </p:txBody>
      </p:sp>
    </p:spTree>
    <p:extLst>
      <p:ext uri="{BB962C8B-B14F-4D97-AF65-F5344CB8AC3E}">
        <p14:creationId xmlns:p14="http://schemas.microsoft.com/office/powerpoint/2010/main" val="2292413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22</a:t>
            </a:fld>
            <a:endParaRPr lang="en-US"/>
          </a:p>
        </p:txBody>
      </p:sp>
    </p:spTree>
    <p:extLst>
      <p:ext uri="{BB962C8B-B14F-4D97-AF65-F5344CB8AC3E}">
        <p14:creationId xmlns:p14="http://schemas.microsoft.com/office/powerpoint/2010/main" val="1946997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23</a:t>
            </a:fld>
            <a:endParaRPr lang="en-US"/>
          </a:p>
        </p:txBody>
      </p:sp>
    </p:spTree>
    <p:extLst>
      <p:ext uri="{BB962C8B-B14F-4D97-AF65-F5344CB8AC3E}">
        <p14:creationId xmlns:p14="http://schemas.microsoft.com/office/powerpoint/2010/main" val="2172863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cs typeface="Calibri"/>
              </a:rPr>
              <a:t>Tax wage Reports</a:t>
            </a:r>
            <a:endParaRPr lang="en-US">
              <a:ea typeface="Calibri"/>
              <a:cs typeface="Calibri"/>
            </a:endParaRPr>
          </a:p>
          <a:p>
            <a:r>
              <a:rPr lang="en-US" b="1">
                <a:cs typeface="Calibri"/>
              </a:rPr>
              <a:t>Subtopic:</a:t>
            </a:r>
            <a:r>
              <a:rPr lang="en-US">
                <a:cs typeface="Calibri"/>
              </a:rPr>
              <a:t> File Tax and Wage Report</a:t>
            </a:r>
            <a:endParaRPr lang="en-US">
              <a:ea typeface="Calibri"/>
              <a:cs typeface="Calibri"/>
            </a:endParaRPr>
          </a:p>
          <a:p>
            <a:endParaRPr lang="en-US" b="1"/>
          </a:p>
          <a:p>
            <a:r>
              <a:rPr lang="en-US" b="1"/>
              <a:t>In-Session Activities / Explanations:</a:t>
            </a:r>
            <a:endParaRPr lang="en-US">
              <a:cs typeface="Calibri"/>
            </a:endParaRPr>
          </a:p>
          <a:p>
            <a:pPr marL="171450" indent="-171450">
              <a:buFont typeface="Arial,Sans-Serif"/>
              <a:buChar char="•"/>
            </a:pPr>
            <a:r>
              <a:rPr lang="en-US"/>
              <a:t>Time: 1 Hour 30 Minutes</a:t>
            </a:r>
          </a:p>
          <a:p>
            <a:pPr marL="171450" indent="-171450">
              <a:buFont typeface="Arial,Sans-Serif"/>
              <a:buChar char="•"/>
            </a:pPr>
            <a:endParaRPr lang="en-US"/>
          </a:p>
          <a:p>
            <a:r>
              <a:rPr lang="en-US" b="1"/>
              <a:t>Instructor Notes: </a:t>
            </a:r>
            <a:endParaRPr lang="en-US">
              <a:ea typeface="Calibri"/>
              <a:cs typeface="Calibri"/>
            </a:endParaRPr>
          </a:p>
          <a:p>
            <a:pPr marL="171450" indent="-171450">
              <a:buFont typeface="Arial,Sans-Serif"/>
              <a:buChar char="•"/>
            </a:pPr>
            <a:r>
              <a:rPr lang="en-US"/>
              <a:t>Demonstrate the system simulation of filing tax and wage reports to the learners.</a:t>
            </a:r>
            <a:endParaRPr lang="en-US">
              <a:cs typeface="Calibri"/>
            </a:endParaRPr>
          </a:p>
          <a:p>
            <a:pPr marL="171450" indent="-171450">
              <a:buFont typeface="Arial,Sans-Serif"/>
              <a:buChar char="•"/>
            </a:pPr>
            <a:r>
              <a:rPr lang="en-US"/>
              <a:t>Ask learners to perform these steps in the system, once the demonstration is complete.</a:t>
            </a:r>
            <a:endParaRPr lang="en-US">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35</a:t>
            </a:fld>
            <a:endParaRPr lang="en-US"/>
          </a:p>
        </p:txBody>
      </p:sp>
    </p:spTree>
    <p:extLst>
      <p:ext uri="{BB962C8B-B14F-4D97-AF65-F5344CB8AC3E}">
        <p14:creationId xmlns:p14="http://schemas.microsoft.com/office/powerpoint/2010/main" val="1408755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36</a:t>
            </a:fld>
            <a:endParaRPr lang="en-US"/>
          </a:p>
        </p:txBody>
      </p:sp>
    </p:spTree>
    <p:extLst>
      <p:ext uri="{BB962C8B-B14F-4D97-AF65-F5344CB8AC3E}">
        <p14:creationId xmlns:p14="http://schemas.microsoft.com/office/powerpoint/2010/main" val="3107222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45</a:t>
            </a:fld>
            <a:endParaRPr lang="en-US"/>
          </a:p>
        </p:txBody>
      </p:sp>
    </p:spTree>
    <p:extLst>
      <p:ext uri="{BB962C8B-B14F-4D97-AF65-F5344CB8AC3E}">
        <p14:creationId xmlns:p14="http://schemas.microsoft.com/office/powerpoint/2010/main" val="2860656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51</a:t>
            </a:fld>
            <a:endParaRPr lang="en-US"/>
          </a:p>
        </p:txBody>
      </p:sp>
    </p:spTree>
    <p:extLst>
      <p:ext uri="{BB962C8B-B14F-4D97-AF65-F5344CB8AC3E}">
        <p14:creationId xmlns:p14="http://schemas.microsoft.com/office/powerpoint/2010/main" val="1595145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cs typeface="Calibri"/>
              </a:rPr>
              <a:t>Tax wage Reports</a:t>
            </a:r>
            <a:endParaRPr lang="en-US">
              <a:ea typeface="Calibri"/>
              <a:cs typeface="Calibri"/>
            </a:endParaRPr>
          </a:p>
          <a:p>
            <a:r>
              <a:rPr lang="en-US" b="1">
                <a:cs typeface="Calibri"/>
              </a:rPr>
              <a:t>Subtopic:</a:t>
            </a:r>
            <a:r>
              <a:rPr lang="en-US">
                <a:cs typeface="Calibri"/>
              </a:rPr>
              <a:t> File Tax and Wage Report</a:t>
            </a:r>
            <a:endParaRPr lang="en-US">
              <a:ea typeface="Calibri"/>
              <a:cs typeface="Calibri"/>
            </a:endParaRPr>
          </a:p>
          <a:p>
            <a:endParaRPr lang="en-US" b="1"/>
          </a:p>
          <a:p>
            <a:r>
              <a:rPr lang="en-US" b="1"/>
              <a:t>In-Session Activities / Explanations:</a:t>
            </a:r>
            <a:endParaRPr lang="en-US">
              <a:cs typeface="Calibri"/>
            </a:endParaRPr>
          </a:p>
          <a:p>
            <a:pPr marL="171450" indent="-171450">
              <a:buFont typeface="Arial,Sans-Serif"/>
              <a:buChar char="•"/>
            </a:pPr>
            <a:r>
              <a:rPr lang="en-US"/>
              <a:t>Time: 1 Hour 30 Minutes</a:t>
            </a:r>
          </a:p>
          <a:p>
            <a:pPr marL="171450" indent="-171450">
              <a:buFont typeface="Arial,Sans-Serif"/>
              <a:buChar char="•"/>
            </a:pPr>
            <a:endParaRPr lang="en-US"/>
          </a:p>
          <a:p>
            <a:r>
              <a:rPr lang="en-US" b="1"/>
              <a:t>Instructor Notes: </a:t>
            </a:r>
            <a:endParaRPr lang="en-US">
              <a:ea typeface="Calibri"/>
              <a:cs typeface="Calibri"/>
            </a:endParaRPr>
          </a:p>
          <a:p>
            <a:pPr marL="171450" indent="-171450">
              <a:buFont typeface="Arial,Sans-Serif"/>
              <a:buChar char="•"/>
            </a:pPr>
            <a:r>
              <a:rPr lang="en-US"/>
              <a:t>Demonstrate the system simulation of filing tax and wage reports to the learners.</a:t>
            </a:r>
            <a:endParaRPr lang="en-US">
              <a:cs typeface="Calibri"/>
            </a:endParaRPr>
          </a:p>
          <a:p>
            <a:pPr marL="171450" indent="-171450">
              <a:buFont typeface="Arial,Sans-Serif"/>
              <a:buChar char="•"/>
            </a:pPr>
            <a:r>
              <a:rPr lang="en-US"/>
              <a:t>Ask learners to perform these steps in the system, once the demonstration is complete.</a:t>
            </a:r>
            <a:endParaRPr lang="en-US">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60</a:t>
            </a:fld>
            <a:endParaRPr lang="en-US"/>
          </a:p>
        </p:txBody>
      </p:sp>
    </p:spTree>
    <p:extLst>
      <p:ext uri="{BB962C8B-B14F-4D97-AF65-F5344CB8AC3E}">
        <p14:creationId xmlns:p14="http://schemas.microsoft.com/office/powerpoint/2010/main" val="2754101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66</a:t>
            </a:fld>
            <a:endParaRPr lang="en-US"/>
          </a:p>
        </p:txBody>
      </p:sp>
    </p:spTree>
    <p:extLst>
      <p:ext uri="{BB962C8B-B14F-4D97-AF65-F5344CB8AC3E}">
        <p14:creationId xmlns:p14="http://schemas.microsoft.com/office/powerpoint/2010/main" val="378468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3</a:t>
            </a:fld>
            <a:endParaRPr lang="en-US"/>
          </a:p>
        </p:txBody>
      </p:sp>
    </p:spTree>
    <p:extLst>
      <p:ext uri="{BB962C8B-B14F-4D97-AF65-F5344CB8AC3E}">
        <p14:creationId xmlns:p14="http://schemas.microsoft.com/office/powerpoint/2010/main" val="3385447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71</a:t>
            </a:fld>
            <a:endParaRPr lang="en-US"/>
          </a:p>
        </p:txBody>
      </p:sp>
    </p:spTree>
    <p:extLst>
      <p:ext uri="{BB962C8B-B14F-4D97-AF65-F5344CB8AC3E}">
        <p14:creationId xmlns:p14="http://schemas.microsoft.com/office/powerpoint/2010/main" val="2359315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80</a:t>
            </a:fld>
            <a:endParaRPr lang="en-US"/>
          </a:p>
        </p:txBody>
      </p:sp>
    </p:spTree>
    <p:extLst>
      <p:ext uri="{BB962C8B-B14F-4D97-AF65-F5344CB8AC3E}">
        <p14:creationId xmlns:p14="http://schemas.microsoft.com/office/powerpoint/2010/main" val="430986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86</a:t>
            </a:fld>
            <a:endParaRPr lang="en-US"/>
          </a:p>
        </p:txBody>
      </p:sp>
    </p:spTree>
    <p:extLst>
      <p:ext uri="{BB962C8B-B14F-4D97-AF65-F5344CB8AC3E}">
        <p14:creationId xmlns:p14="http://schemas.microsoft.com/office/powerpoint/2010/main" val="37727794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cs typeface="Calibri"/>
              </a:rPr>
              <a:t>Tax wage Reports</a:t>
            </a:r>
            <a:endParaRPr lang="en-US">
              <a:ea typeface="Calibri"/>
              <a:cs typeface="Calibri"/>
            </a:endParaRPr>
          </a:p>
          <a:p>
            <a:r>
              <a:rPr lang="en-US" b="1">
                <a:cs typeface="Calibri"/>
              </a:rPr>
              <a:t>Subtopic:</a:t>
            </a:r>
            <a:r>
              <a:rPr lang="en-US">
                <a:cs typeface="Calibri"/>
              </a:rPr>
              <a:t> File Tax and Wage Report</a:t>
            </a:r>
            <a:endParaRPr lang="en-US">
              <a:ea typeface="Calibri"/>
              <a:cs typeface="Calibri"/>
            </a:endParaRPr>
          </a:p>
          <a:p>
            <a:endParaRPr lang="en-US" b="1"/>
          </a:p>
          <a:p>
            <a:r>
              <a:rPr lang="en-US" b="1"/>
              <a:t>In-Session Activities / Explanations:</a:t>
            </a:r>
            <a:endParaRPr lang="en-US">
              <a:cs typeface="Calibri"/>
            </a:endParaRPr>
          </a:p>
          <a:p>
            <a:pPr marL="171450" indent="-171450">
              <a:buFont typeface="Arial,Sans-Serif"/>
              <a:buChar char="•"/>
            </a:pPr>
            <a:r>
              <a:rPr lang="en-US"/>
              <a:t>Time: 1 Hour 30 Minutes</a:t>
            </a:r>
          </a:p>
          <a:p>
            <a:pPr marL="171450" indent="-171450">
              <a:buFont typeface="Arial,Sans-Serif"/>
              <a:buChar char="•"/>
            </a:pPr>
            <a:endParaRPr lang="en-US"/>
          </a:p>
          <a:p>
            <a:r>
              <a:rPr lang="en-US" b="1"/>
              <a:t>Instructor Notes: </a:t>
            </a:r>
            <a:endParaRPr lang="en-US">
              <a:ea typeface="Calibri"/>
              <a:cs typeface="Calibri"/>
            </a:endParaRPr>
          </a:p>
          <a:p>
            <a:pPr marL="171450" indent="-171450">
              <a:buFont typeface="Arial,Sans-Serif"/>
              <a:buChar char="•"/>
            </a:pPr>
            <a:r>
              <a:rPr lang="en-US"/>
              <a:t>Demonstrate the system simulation of filing tax and wage reports to the learners.</a:t>
            </a:r>
            <a:endParaRPr lang="en-US">
              <a:cs typeface="Calibri"/>
            </a:endParaRPr>
          </a:p>
          <a:p>
            <a:pPr marL="171450" indent="-171450">
              <a:buFont typeface="Arial,Sans-Serif"/>
              <a:buChar char="•"/>
            </a:pPr>
            <a:r>
              <a:rPr lang="en-US"/>
              <a:t>Ask learners to perform these steps in the system, once the demonstration is complete.</a:t>
            </a:r>
            <a:endParaRPr lang="en-US">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91</a:t>
            </a:fld>
            <a:endParaRPr lang="en-US"/>
          </a:p>
        </p:txBody>
      </p:sp>
    </p:spTree>
    <p:extLst>
      <p:ext uri="{BB962C8B-B14F-4D97-AF65-F5344CB8AC3E}">
        <p14:creationId xmlns:p14="http://schemas.microsoft.com/office/powerpoint/2010/main" val="1491498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cs typeface="Calibri"/>
              </a:rPr>
              <a:t>Tax wage Reports</a:t>
            </a:r>
            <a:endParaRPr lang="en-US">
              <a:ea typeface="Calibri"/>
              <a:cs typeface="Calibri"/>
            </a:endParaRPr>
          </a:p>
          <a:p>
            <a:r>
              <a:rPr lang="en-US" b="1">
                <a:cs typeface="Calibri"/>
              </a:rPr>
              <a:t>Subtopic:</a:t>
            </a:r>
            <a:r>
              <a:rPr lang="en-US">
                <a:cs typeface="Calibri"/>
              </a:rPr>
              <a:t> File Tax and Wage Report</a:t>
            </a:r>
            <a:endParaRPr lang="en-US">
              <a:ea typeface="Calibri"/>
              <a:cs typeface="Calibri"/>
            </a:endParaRPr>
          </a:p>
          <a:p>
            <a:endParaRPr lang="en-US" b="1"/>
          </a:p>
          <a:p>
            <a:r>
              <a:rPr lang="en-US" b="1"/>
              <a:t>In-Session Activities / Explanations:</a:t>
            </a:r>
            <a:endParaRPr lang="en-US">
              <a:cs typeface="Calibri"/>
            </a:endParaRPr>
          </a:p>
          <a:p>
            <a:pPr marL="171450" indent="-171450">
              <a:buFont typeface="Arial,Sans-Serif"/>
              <a:buChar char="•"/>
            </a:pPr>
            <a:r>
              <a:rPr lang="en-US"/>
              <a:t>Time: 1 Hour 30 Minutes</a:t>
            </a:r>
          </a:p>
          <a:p>
            <a:pPr marL="171450" indent="-171450">
              <a:buFont typeface="Arial,Sans-Serif"/>
              <a:buChar char="•"/>
            </a:pPr>
            <a:endParaRPr lang="en-US"/>
          </a:p>
          <a:p>
            <a:r>
              <a:rPr lang="en-US" b="1"/>
              <a:t>Instructor Notes: </a:t>
            </a:r>
            <a:endParaRPr lang="en-US">
              <a:ea typeface="Calibri"/>
              <a:cs typeface="Calibri"/>
            </a:endParaRPr>
          </a:p>
          <a:p>
            <a:pPr marL="171450" indent="-171450">
              <a:buFont typeface="Arial,Sans-Serif"/>
              <a:buChar char="•"/>
            </a:pPr>
            <a:r>
              <a:rPr lang="en-US"/>
              <a:t>Demonstrate the system simulation of filing tax and wage reports to the learners.</a:t>
            </a:r>
            <a:endParaRPr lang="en-US">
              <a:cs typeface="Calibri"/>
            </a:endParaRPr>
          </a:p>
          <a:p>
            <a:pPr marL="171450" indent="-171450">
              <a:buFont typeface="Arial,Sans-Serif"/>
              <a:buChar char="•"/>
            </a:pPr>
            <a:r>
              <a:rPr lang="en-US"/>
              <a:t>Ask learners to perform these steps in the system, once the demonstration is complete.</a:t>
            </a:r>
            <a:endParaRPr lang="en-US">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96</a:t>
            </a:fld>
            <a:endParaRPr lang="en-US"/>
          </a:p>
        </p:txBody>
      </p:sp>
    </p:spTree>
    <p:extLst>
      <p:ext uri="{BB962C8B-B14F-4D97-AF65-F5344CB8AC3E}">
        <p14:creationId xmlns:p14="http://schemas.microsoft.com/office/powerpoint/2010/main" val="1456778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cs typeface="Calibri"/>
              </a:rPr>
              <a:t>Tax wage Reports</a:t>
            </a:r>
            <a:endParaRPr lang="en-US">
              <a:ea typeface="Calibri"/>
              <a:cs typeface="Calibri"/>
            </a:endParaRPr>
          </a:p>
          <a:p>
            <a:r>
              <a:rPr lang="en-US" b="1">
                <a:cs typeface="Calibri"/>
              </a:rPr>
              <a:t>Subtopic:</a:t>
            </a:r>
            <a:r>
              <a:rPr lang="en-US">
                <a:cs typeface="Calibri"/>
              </a:rPr>
              <a:t> File Tax and Wage Report</a:t>
            </a:r>
            <a:endParaRPr lang="en-US">
              <a:ea typeface="Calibri"/>
              <a:cs typeface="Calibri"/>
            </a:endParaRPr>
          </a:p>
          <a:p>
            <a:endParaRPr lang="en-US" b="1"/>
          </a:p>
          <a:p>
            <a:r>
              <a:rPr lang="en-US" b="1"/>
              <a:t>In-Session Activities / Explanations:</a:t>
            </a:r>
            <a:endParaRPr lang="en-US">
              <a:cs typeface="Calibri"/>
            </a:endParaRPr>
          </a:p>
          <a:p>
            <a:pPr marL="171450" indent="-171450">
              <a:buFont typeface="Arial,Sans-Serif"/>
              <a:buChar char="•"/>
            </a:pPr>
            <a:r>
              <a:rPr lang="en-US"/>
              <a:t>Time: 1 Hour 30 Minutes</a:t>
            </a:r>
          </a:p>
          <a:p>
            <a:pPr marL="171450" indent="-171450">
              <a:buFont typeface="Arial,Sans-Serif"/>
              <a:buChar char="•"/>
            </a:pPr>
            <a:endParaRPr lang="en-US"/>
          </a:p>
          <a:p>
            <a:r>
              <a:rPr lang="en-US" b="1"/>
              <a:t>Instructor Notes: </a:t>
            </a:r>
            <a:endParaRPr lang="en-US">
              <a:ea typeface="Calibri"/>
              <a:cs typeface="Calibri"/>
            </a:endParaRPr>
          </a:p>
          <a:p>
            <a:pPr marL="171450" indent="-171450">
              <a:buFont typeface="Arial,Sans-Serif"/>
              <a:buChar char="•"/>
            </a:pPr>
            <a:r>
              <a:rPr lang="en-US"/>
              <a:t>Demonstrate the system simulation of filing tax and wage reports to the learners.</a:t>
            </a:r>
            <a:endParaRPr lang="en-US">
              <a:cs typeface="Calibri"/>
            </a:endParaRPr>
          </a:p>
          <a:p>
            <a:pPr marL="171450" indent="-171450">
              <a:buFont typeface="Arial,Sans-Serif"/>
              <a:buChar char="•"/>
            </a:pPr>
            <a:r>
              <a:rPr lang="en-US"/>
              <a:t>Ask learners to perform these steps in the system, once the demonstration is complete.</a:t>
            </a:r>
            <a:endParaRPr lang="en-US">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106</a:t>
            </a:fld>
            <a:endParaRPr lang="en-US"/>
          </a:p>
        </p:txBody>
      </p:sp>
    </p:spTree>
    <p:extLst>
      <p:ext uri="{BB962C8B-B14F-4D97-AF65-F5344CB8AC3E}">
        <p14:creationId xmlns:p14="http://schemas.microsoft.com/office/powerpoint/2010/main" val="4053754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cs typeface="Calibri"/>
              </a:rPr>
              <a:t>Tax wage Reports</a:t>
            </a:r>
            <a:endParaRPr lang="en-US">
              <a:ea typeface="Calibri"/>
              <a:cs typeface="Calibri"/>
            </a:endParaRPr>
          </a:p>
          <a:p>
            <a:r>
              <a:rPr lang="en-US" b="1">
                <a:cs typeface="Calibri"/>
              </a:rPr>
              <a:t>Subtopic:</a:t>
            </a:r>
            <a:r>
              <a:rPr lang="en-US">
                <a:cs typeface="Calibri"/>
              </a:rPr>
              <a:t> File Tax and Wage Report</a:t>
            </a:r>
            <a:endParaRPr lang="en-US">
              <a:ea typeface="Calibri"/>
              <a:cs typeface="Calibri"/>
            </a:endParaRPr>
          </a:p>
          <a:p>
            <a:endParaRPr lang="en-US" b="1"/>
          </a:p>
          <a:p>
            <a:r>
              <a:rPr lang="en-US" b="1"/>
              <a:t>In-Session Activities / Explanations:</a:t>
            </a:r>
            <a:endParaRPr lang="en-US">
              <a:cs typeface="Calibri"/>
            </a:endParaRPr>
          </a:p>
          <a:p>
            <a:pPr marL="171450" indent="-171450">
              <a:buFont typeface="Arial,Sans-Serif"/>
              <a:buChar char="•"/>
            </a:pPr>
            <a:r>
              <a:rPr lang="en-US"/>
              <a:t>Time: 1 Hour 30 Minutes</a:t>
            </a:r>
          </a:p>
          <a:p>
            <a:pPr marL="171450" indent="-171450">
              <a:buFont typeface="Arial,Sans-Serif"/>
              <a:buChar char="•"/>
            </a:pPr>
            <a:endParaRPr lang="en-US"/>
          </a:p>
          <a:p>
            <a:r>
              <a:rPr lang="en-US" b="1"/>
              <a:t>Instructor Notes: </a:t>
            </a:r>
            <a:endParaRPr lang="en-US">
              <a:ea typeface="Calibri"/>
              <a:cs typeface="Calibri"/>
            </a:endParaRPr>
          </a:p>
          <a:p>
            <a:pPr marL="171450" indent="-171450">
              <a:buFont typeface="Arial,Sans-Serif"/>
              <a:buChar char="•"/>
            </a:pPr>
            <a:r>
              <a:rPr lang="en-US"/>
              <a:t>Demonstrate the system simulation of filing tax and wage reports to the learners.</a:t>
            </a:r>
            <a:endParaRPr lang="en-US">
              <a:cs typeface="Calibri"/>
            </a:endParaRPr>
          </a:p>
          <a:p>
            <a:pPr marL="171450" indent="-171450">
              <a:buFont typeface="Arial,Sans-Serif"/>
              <a:buChar char="•"/>
            </a:pPr>
            <a:r>
              <a:rPr lang="en-US"/>
              <a:t>Ask learners to perform these steps in the system, once the demonstration is complete.</a:t>
            </a:r>
            <a:endParaRPr lang="en-US">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113</a:t>
            </a:fld>
            <a:endParaRPr lang="en-US"/>
          </a:p>
        </p:txBody>
      </p:sp>
    </p:spTree>
    <p:extLst>
      <p:ext uri="{BB962C8B-B14F-4D97-AF65-F5344CB8AC3E}">
        <p14:creationId xmlns:p14="http://schemas.microsoft.com/office/powerpoint/2010/main" val="2285776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114</a:t>
            </a:fld>
            <a:endParaRPr lang="en-US"/>
          </a:p>
        </p:txBody>
      </p:sp>
    </p:spTree>
    <p:extLst>
      <p:ext uri="{BB962C8B-B14F-4D97-AF65-F5344CB8AC3E}">
        <p14:creationId xmlns:p14="http://schemas.microsoft.com/office/powerpoint/2010/main" val="1586123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115</a:t>
            </a:fld>
            <a:endParaRPr lang="en-US"/>
          </a:p>
        </p:txBody>
      </p:sp>
    </p:spTree>
    <p:extLst>
      <p:ext uri="{BB962C8B-B14F-4D97-AF65-F5344CB8AC3E}">
        <p14:creationId xmlns:p14="http://schemas.microsoft.com/office/powerpoint/2010/main" val="1419740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116</a:t>
            </a:fld>
            <a:endParaRPr lang="en-US"/>
          </a:p>
        </p:txBody>
      </p:sp>
    </p:spTree>
    <p:extLst>
      <p:ext uri="{BB962C8B-B14F-4D97-AF65-F5344CB8AC3E}">
        <p14:creationId xmlns:p14="http://schemas.microsoft.com/office/powerpoint/2010/main" val="1407055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4</a:t>
            </a:fld>
            <a:endParaRPr lang="en-US"/>
          </a:p>
        </p:txBody>
      </p:sp>
    </p:spTree>
    <p:extLst>
      <p:ext uri="{BB962C8B-B14F-4D97-AF65-F5344CB8AC3E}">
        <p14:creationId xmlns:p14="http://schemas.microsoft.com/office/powerpoint/2010/main" val="1726646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117</a:t>
            </a:fld>
            <a:endParaRPr lang="en-US"/>
          </a:p>
        </p:txBody>
      </p:sp>
    </p:spTree>
    <p:extLst>
      <p:ext uri="{BB962C8B-B14F-4D97-AF65-F5344CB8AC3E}">
        <p14:creationId xmlns:p14="http://schemas.microsoft.com/office/powerpoint/2010/main" val="39053056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118</a:t>
            </a:fld>
            <a:endParaRPr lang="en-US"/>
          </a:p>
        </p:txBody>
      </p:sp>
    </p:spTree>
    <p:extLst>
      <p:ext uri="{BB962C8B-B14F-4D97-AF65-F5344CB8AC3E}">
        <p14:creationId xmlns:p14="http://schemas.microsoft.com/office/powerpoint/2010/main" val="39277200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119</a:t>
            </a:fld>
            <a:endParaRPr lang="en-US"/>
          </a:p>
        </p:txBody>
      </p:sp>
    </p:spTree>
    <p:extLst>
      <p:ext uri="{BB962C8B-B14F-4D97-AF65-F5344CB8AC3E}">
        <p14:creationId xmlns:p14="http://schemas.microsoft.com/office/powerpoint/2010/main" val="17918627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120</a:t>
            </a:fld>
            <a:endParaRPr lang="en-US"/>
          </a:p>
        </p:txBody>
      </p:sp>
    </p:spTree>
    <p:extLst>
      <p:ext uri="{BB962C8B-B14F-4D97-AF65-F5344CB8AC3E}">
        <p14:creationId xmlns:p14="http://schemas.microsoft.com/office/powerpoint/2010/main" val="21424306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121</a:t>
            </a:fld>
            <a:endParaRPr lang="en-US"/>
          </a:p>
        </p:txBody>
      </p:sp>
    </p:spTree>
    <p:extLst>
      <p:ext uri="{BB962C8B-B14F-4D97-AF65-F5344CB8AC3E}">
        <p14:creationId xmlns:p14="http://schemas.microsoft.com/office/powerpoint/2010/main" val="1639833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128</a:t>
            </a:fld>
            <a:endParaRPr lang="en-US"/>
          </a:p>
        </p:txBody>
      </p:sp>
    </p:spTree>
    <p:extLst>
      <p:ext uri="{BB962C8B-B14F-4D97-AF65-F5344CB8AC3E}">
        <p14:creationId xmlns:p14="http://schemas.microsoft.com/office/powerpoint/2010/main" val="22510717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129</a:t>
            </a:fld>
            <a:endParaRPr lang="en-US"/>
          </a:p>
        </p:txBody>
      </p:sp>
    </p:spTree>
    <p:extLst>
      <p:ext uri="{BB962C8B-B14F-4D97-AF65-F5344CB8AC3E}">
        <p14:creationId xmlns:p14="http://schemas.microsoft.com/office/powerpoint/2010/main" val="2408910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130</a:t>
            </a:fld>
            <a:endParaRPr lang="en-US"/>
          </a:p>
        </p:txBody>
      </p:sp>
    </p:spTree>
    <p:extLst>
      <p:ext uri="{BB962C8B-B14F-4D97-AF65-F5344CB8AC3E}">
        <p14:creationId xmlns:p14="http://schemas.microsoft.com/office/powerpoint/2010/main" val="672610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131</a:t>
            </a:fld>
            <a:endParaRPr lang="en-US"/>
          </a:p>
        </p:txBody>
      </p:sp>
    </p:spTree>
    <p:extLst>
      <p:ext uri="{BB962C8B-B14F-4D97-AF65-F5344CB8AC3E}">
        <p14:creationId xmlns:p14="http://schemas.microsoft.com/office/powerpoint/2010/main" val="30689966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132</a:t>
            </a:fld>
            <a:endParaRPr lang="en-US"/>
          </a:p>
        </p:txBody>
      </p:sp>
    </p:spTree>
    <p:extLst>
      <p:ext uri="{BB962C8B-B14F-4D97-AF65-F5344CB8AC3E}">
        <p14:creationId xmlns:p14="http://schemas.microsoft.com/office/powerpoint/2010/main" val="1967605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5</a:t>
            </a:fld>
            <a:endParaRPr lang="en-US"/>
          </a:p>
        </p:txBody>
      </p:sp>
    </p:spTree>
    <p:extLst>
      <p:ext uri="{BB962C8B-B14F-4D97-AF65-F5344CB8AC3E}">
        <p14:creationId xmlns:p14="http://schemas.microsoft.com/office/powerpoint/2010/main" val="510402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133</a:t>
            </a:fld>
            <a:endParaRPr lang="en-US"/>
          </a:p>
        </p:txBody>
      </p:sp>
    </p:spTree>
    <p:extLst>
      <p:ext uri="{BB962C8B-B14F-4D97-AF65-F5344CB8AC3E}">
        <p14:creationId xmlns:p14="http://schemas.microsoft.com/office/powerpoint/2010/main" val="3218729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134</a:t>
            </a:fld>
            <a:endParaRPr lang="en-US"/>
          </a:p>
        </p:txBody>
      </p:sp>
    </p:spTree>
    <p:extLst>
      <p:ext uri="{BB962C8B-B14F-4D97-AF65-F5344CB8AC3E}">
        <p14:creationId xmlns:p14="http://schemas.microsoft.com/office/powerpoint/2010/main" val="9697754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135</a:t>
            </a:fld>
            <a:endParaRPr lang="en-US"/>
          </a:p>
        </p:txBody>
      </p:sp>
    </p:spTree>
    <p:extLst>
      <p:ext uri="{BB962C8B-B14F-4D97-AF65-F5344CB8AC3E}">
        <p14:creationId xmlns:p14="http://schemas.microsoft.com/office/powerpoint/2010/main" val="31241699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136</a:t>
            </a:fld>
            <a:endParaRPr lang="en-US"/>
          </a:p>
        </p:txBody>
      </p:sp>
    </p:spTree>
    <p:extLst>
      <p:ext uri="{BB962C8B-B14F-4D97-AF65-F5344CB8AC3E}">
        <p14:creationId xmlns:p14="http://schemas.microsoft.com/office/powerpoint/2010/main" val="14018560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137</a:t>
            </a:fld>
            <a:endParaRPr lang="en-US"/>
          </a:p>
        </p:txBody>
      </p:sp>
    </p:spTree>
    <p:extLst>
      <p:ext uri="{BB962C8B-B14F-4D97-AF65-F5344CB8AC3E}">
        <p14:creationId xmlns:p14="http://schemas.microsoft.com/office/powerpoint/2010/main" val="41291891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138</a:t>
            </a:fld>
            <a:endParaRPr lang="en-US"/>
          </a:p>
        </p:txBody>
      </p:sp>
    </p:spTree>
    <p:extLst>
      <p:ext uri="{BB962C8B-B14F-4D97-AF65-F5344CB8AC3E}">
        <p14:creationId xmlns:p14="http://schemas.microsoft.com/office/powerpoint/2010/main" val="31890942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139</a:t>
            </a:fld>
            <a:endParaRPr lang="en-US"/>
          </a:p>
        </p:txBody>
      </p:sp>
    </p:spTree>
    <p:extLst>
      <p:ext uri="{BB962C8B-B14F-4D97-AF65-F5344CB8AC3E}">
        <p14:creationId xmlns:p14="http://schemas.microsoft.com/office/powerpoint/2010/main" val="37102462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140</a:t>
            </a:fld>
            <a:endParaRPr lang="en-US"/>
          </a:p>
        </p:txBody>
      </p:sp>
    </p:spTree>
    <p:extLst>
      <p:ext uri="{BB962C8B-B14F-4D97-AF65-F5344CB8AC3E}">
        <p14:creationId xmlns:p14="http://schemas.microsoft.com/office/powerpoint/2010/main" val="368344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141</a:t>
            </a:fld>
            <a:endParaRPr lang="en-US"/>
          </a:p>
        </p:txBody>
      </p:sp>
    </p:spTree>
    <p:extLst>
      <p:ext uri="{BB962C8B-B14F-4D97-AF65-F5344CB8AC3E}">
        <p14:creationId xmlns:p14="http://schemas.microsoft.com/office/powerpoint/2010/main" val="2202546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142</a:t>
            </a:fld>
            <a:endParaRPr lang="en-US"/>
          </a:p>
        </p:txBody>
      </p:sp>
    </p:spTree>
    <p:extLst>
      <p:ext uri="{BB962C8B-B14F-4D97-AF65-F5344CB8AC3E}">
        <p14:creationId xmlns:p14="http://schemas.microsoft.com/office/powerpoint/2010/main" val="2655572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6</a:t>
            </a:fld>
            <a:endParaRPr lang="en-US"/>
          </a:p>
        </p:txBody>
      </p:sp>
    </p:spTree>
    <p:extLst>
      <p:ext uri="{BB962C8B-B14F-4D97-AF65-F5344CB8AC3E}">
        <p14:creationId xmlns:p14="http://schemas.microsoft.com/office/powerpoint/2010/main" val="38987794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143</a:t>
            </a:fld>
            <a:endParaRPr lang="en-US"/>
          </a:p>
        </p:txBody>
      </p:sp>
    </p:spTree>
    <p:extLst>
      <p:ext uri="{BB962C8B-B14F-4D97-AF65-F5344CB8AC3E}">
        <p14:creationId xmlns:p14="http://schemas.microsoft.com/office/powerpoint/2010/main" val="40384885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144</a:t>
            </a:fld>
            <a:endParaRPr lang="en-US"/>
          </a:p>
        </p:txBody>
      </p:sp>
    </p:spTree>
    <p:extLst>
      <p:ext uri="{BB962C8B-B14F-4D97-AF65-F5344CB8AC3E}">
        <p14:creationId xmlns:p14="http://schemas.microsoft.com/office/powerpoint/2010/main" val="26619870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145</a:t>
            </a:fld>
            <a:endParaRPr lang="en-US"/>
          </a:p>
        </p:txBody>
      </p:sp>
    </p:spTree>
    <p:extLst>
      <p:ext uri="{BB962C8B-B14F-4D97-AF65-F5344CB8AC3E}">
        <p14:creationId xmlns:p14="http://schemas.microsoft.com/office/powerpoint/2010/main" val="35018629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cs typeface="Calibri"/>
              </a:rPr>
              <a:t>Tax wage Reports</a:t>
            </a:r>
            <a:endParaRPr lang="en-US">
              <a:ea typeface="Calibri"/>
              <a:cs typeface="Calibri"/>
            </a:endParaRPr>
          </a:p>
          <a:p>
            <a:r>
              <a:rPr lang="en-US" b="1">
                <a:cs typeface="Calibri"/>
              </a:rPr>
              <a:t>Subtopic:</a:t>
            </a:r>
            <a:r>
              <a:rPr lang="en-US">
                <a:cs typeface="Calibri"/>
              </a:rPr>
              <a:t> File Tax and Wage Report</a:t>
            </a:r>
            <a:endParaRPr lang="en-US">
              <a:ea typeface="Calibri"/>
              <a:cs typeface="Calibri"/>
            </a:endParaRPr>
          </a:p>
          <a:p>
            <a:endParaRPr lang="en-US" b="1"/>
          </a:p>
          <a:p>
            <a:r>
              <a:rPr lang="en-US" b="1"/>
              <a:t>In-Session Activities / Explanations:</a:t>
            </a:r>
            <a:endParaRPr lang="en-US">
              <a:cs typeface="Calibri"/>
            </a:endParaRPr>
          </a:p>
          <a:p>
            <a:pPr marL="171450" indent="-171450">
              <a:buFont typeface="Arial,Sans-Serif"/>
              <a:buChar char="•"/>
            </a:pPr>
            <a:r>
              <a:rPr lang="en-US"/>
              <a:t>Time: 1 Hour 30 Minutes</a:t>
            </a:r>
          </a:p>
          <a:p>
            <a:pPr marL="171450" indent="-171450">
              <a:buFont typeface="Arial,Sans-Serif"/>
              <a:buChar char="•"/>
            </a:pPr>
            <a:endParaRPr lang="en-US"/>
          </a:p>
          <a:p>
            <a:r>
              <a:rPr lang="en-US" b="1"/>
              <a:t>Instructor Notes: </a:t>
            </a:r>
            <a:endParaRPr lang="en-US">
              <a:ea typeface="Calibri"/>
              <a:cs typeface="Calibri"/>
            </a:endParaRPr>
          </a:p>
          <a:p>
            <a:pPr marL="171450" indent="-171450">
              <a:buFont typeface="Arial,Sans-Serif"/>
              <a:buChar char="•"/>
            </a:pPr>
            <a:r>
              <a:rPr lang="en-US"/>
              <a:t>Demonstrate the system simulation of filing tax and wage reports to the learners.</a:t>
            </a:r>
            <a:endParaRPr lang="en-US">
              <a:cs typeface="Calibri"/>
            </a:endParaRPr>
          </a:p>
          <a:p>
            <a:pPr marL="171450" indent="-171450">
              <a:buFont typeface="Arial,Sans-Serif"/>
              <a:buChar char="•"/>
            </a:pPr>
            <a:r>
              <a:rPr lang="en-US"/>
              <a:t>Ask learners to perform these steps in the system, once the demonstration is complete.</a:t>
            </a:r>
            <a:endParaRPr lang="en-US">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146</a:t>
            </a:fld>
            <a:endParaRPr lang="en-US"/>
          </a:p>
        </p:txBody>
      </p:sp>
    </p:spTree>
    <p:extLst>
      <p:ext uri="{BB962C8B-B14F-4D97-AF65-F5344CB8AC3E}">
        <p14:creationId xmlns:p14="http://schemas.microsoft.com/office/powerpoint/2010/main" val="28262056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147</a:t>
            </a:fld>
            <a:endParaRPr lang="en-US"/>
          </a:p>
        </p:txBody>
      </p:sp>
    </p:spTree>
    <p:extLst>
      <p:ext uri="{BB962C8B-B14F-4D97-AF65-F5344CB8AC3E}">
        <p14:creationId xmlns:p14="http://schemas.microsoft.com/office/powerpoint/2010/main" val="29650590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148</a:t>
            </a:fld>
            <a:endParaRPr lang="en-US"/>
          </a:p>
        </p:txBody>
      </p:sp>
    </p:spTree>
    <p:extLst>
      <p:ext uri="{BB962C8B-B14F-4D97-AF65-F5344CB8AC3E}">
        <p14:creationId xmlns:p14="http://schemas.microsoft.com/office/powerpoint/2010/main" val="18236718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149</a:t>
            </a:fld>
            <a:endParaRPr lang="en-US"/>
          </a:p>
        </p:txBody>
      </p:sp>
    </p:spTree>
    <p:extLst>
      <p:ext uri="{BB962C8B-B14F-4D97-AF65-F5344CB8AC3E}">
        <p14:creationId xmlns:p14="http://schemas.microsoft.com/office/powerpoint/2010/main" val="785661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cs typeface="Calibri"/>
              </a:rPr>
              <a:t>Tax wage Reports</a:t>
            </a:r>
            <a:endParaRPr lang="en-US">
              <a:ea typeface="Calibri"/>
              <a:cs typeface="Calibri"/>
            </a:endParaRPr>
          </a:p>
          <a:p>
            <a:r>
              <a:rPr lang="en-US" b="1">
                <a:cs typeface="Calibri"/>
              </a:rPr>
              <a:t>Subtopic:</a:t>
            </a:r>
            <a:r>
              <a:rPr lang="en-US">
                <a:cs typeface="Calibri"/>
              </a:rPr>
              <a:t> File Tax and Wage Report</a:t>
            </a:r>
            <a:endParaRPr lang="en-US">
              <a:ea typeface="Calibri"/>
              <a:cs typeface="Calibri"/>
            </a:endParaRPr>
          </a:p>
          <a:p>
            <a:endParaRPr lang="en-US" b="1"/>
          </a:p>
          <a:p>
            <a:r>
              <a:rPr lang="en-US" b="1"/>
              <a:t>In-Session Activities / Explanations:</a:t>
            </a:r>
            <a:endParaRPr lang="en-US">
              <a:cs typeface="Calibri"/>
            </a:endParaRPr>
          </a:p>
          <a:p>
            <a:pPr marL="171450" indent="-171450">
              <a:buFont typeface="Arial,Sans-Serif"/>
              <a:buChar char="•"/>
            </a:pPr>
            <a:r>
              <a:rPr lang="en-US"/>
              <a:t>Time: 1 Hour 30 Minutes</a:t>
            </a:r>
          </a:p>
          <a:p>
            <a:pPr marL="171450" indent="-171450">
              <a:buFont typeface="Arial,Sans-Serif"/>
              <a:buChar char="•"/>
            </a:pPr>
            <a:endParaRPr lang="en-US"/>
          </a:p>
          <a:p>
            <a:r>
              <a:rPr lang="en-US" b="1"/>
              <a:t>Instructor Notes: </a:t>
            </a:r>
            <a:endParaRPr lang="en-US">
              <a:ea typeface="Calibri"/>
              <a:cs typeface="Calibri"/>
            </a:endParaRPr>
          </a:p>
          <a:p>
            <a:pPr marL="171450" indent="-171450">
              <a:buFont typeface="Arial,Sans-Serif"/>
              <a:buChar char="•"/>
            </a:pPr>
            <a:r>
              <a:rPr lang="en-US"/>
              <a:t>Demonstrate the system simulation of filing tax and wage reports to the learners.</a:t>
            </a:r>
            <a:endParaRPr lang="en-US">
              <a:cs typeface="Calibri"/>
            </a:endParaRPr>
          </a:p>
          <a:p>
            <a:pPr marL="171450" indent="-171450">
              <a:buFont typeface="Arial,Sans-Serif"/>
              <a:buChar char="•"/>
            </a:pPr>
            <a:r>
              <a:rPr lang="en-US"/>
              <a:t>Ask learners to perform these steps in the system, once the demonstration is complete.</a:t>
            </a:r>
            <a:endParaRPr lang="en-US">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150</a:t>
            </a:fld>
            <a:endParaRPr lang="en-US"/>
          </a:p>
        </p:txBody>
      </p:sp>
    </p:spTree>
    <p:extLst>
      <p:ext uri="{BB962C8B-B14F-4D97-AF65-F5344CB8AC3E}">
        <p14:creationId xmlns:p14="http://schemas.microsoft.com/office/powerpoint/2010/main" val="42071230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151</a:t>
            </a:fld>
            <a:endParaRPr lang="en-US"/>
          </a:p>
        </p:txBody>
      </p:sp>
    </p:spTree>
    <p:extLst>
      <p:ext uri="{BB962C8B-B14F-4D97-AF65-F5344CB8AC3E}">
        <p14:creationId xmlns:p14="http://schemas.microsoft.com/office/powerpoint/2010/main" val="7733425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152</a:t>
            </a:fld>
            <a:endParaRPr lang="en-US"/>
          </a:p>
        </p:txBody>
      </p:sp>
    </p:spTree>
    <p:extLst>
      <p:ext uri="{BB962C8B-B14F-4D97-AF65-F5344CB8AC3E}">
        <p14:creationId xmlns:p14="http://schemas.microsoft.com/office/powerpoint/2010/main" val="3274137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7</a:t>
            </a:fld>
            <a:endParaRPr lang="en-US"/>
          </a:p>
        </p:txBody>
      </p:sp>
    </p:spTree>
    <p:extLst>
      <p:ext uri="{BB962C8B-B14F-4D97-AF65-F5344CB8AC3E}">
        <p14:creationId xmlns:p14="http://schemas.microsoft.com/office/powerpoint/2010/main" val="17717454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153</a:t>
            </a:fld>
            <a:endParaRPr lang="en-US"/>
          </a:p>
        </p:txBody>
      </p:sp>
    </p:spTree>
    <p:extLst>
      <p:ext uri="{BB962C8B-B14F-4D97-AF65-F5344CB8AC3E}">
        <p14:creationId xmlns:p14="http://schemas.microsoft.com/office/powerpoint/2010/main" val="33794996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a:p>
          <a:p>
            <a:r>
              <a:rPr lang="en-US" b="1"/>
              <a:t>Topic Name: </a:t>
            </a:r>
            <a:r>
              <a:rPr lang="en-US"/>
              <a:t>Tax Wage Reports</a:t>
            </a:r>
            <a:endParaRPr lang="en-US">
              <a:cs typeface="Calibri"/>
            </a:endParaRPr>
          </a:p>
          <a:p>
            <a:r>
              <a:rPr lang="en-US" b="1"/>
              <a:t>Subtopic:</a:t>
            </a:r>
            <a:r>
              <a:rPr lang="en-US"/>
              <a:t> File Tax and Wage Report</a:t>
            </a:r>
            <a:r>
              <a:rPr lang="en-US" b="1"/>
              <a:t> </a:t>
            </a:r>
            <a:r>
              <a:rPr lang="en-US"/>
              <a:t>– Scenario</a:t>
            </a:r>
            <a:endParaRPr lang="en-US">
              <a:ea typeface="Calibri" panose="020F0502020204030204"/>
              <a:cs typeface="Calibri"/>
            </a:endParaRPr>
          </a:p>
          <a:p>
            <a:endParaRPr lang="en-US"/>
          </a:p>
          <a:p>
            <a:r>
              <a:rPr lang="en-US" b="1"/>
              <a:t>In-Session Activities </a:t>
            </a:r>
            <a:r>
              <a:rPr lang="en-US" b="0"/>
              <a:t>/</a:t>
            </a:r>
            <a:r>
              <a:rPr lang="en-US" b="1"/>
              <a:t> Explanations</a:t>
            </a:r>
            <a:r>
              <a:rPr lang="en-US" b="0"/>
              <a:t>:</a:t>
            </a:r>
            <a:endParaRPr lang="en-US" b="0">
              <a:cs typeface="Calibri"/>
            </a:endParaRPr>
          </a:p>
          <a:p>
            <a:pPr marL="171450" indent="-171450">
              <a:buFont typeface="Arial,Sans-Serif"/>
              <a:buChar char="•"/>
            </a:pPr>
            <a:r>
              <a:rPr lang="en-US"/>
              <a:t>Time: 5 mins</a:t>
            </a:r>
            <a:endParaRPr lang="en-US">
              <a:cs typeface="Calibri"/>
            </a:endParaRPr>
          </a:p>
          <a:p>
            <a:endParaRPr lang="en-US"/>
          </a:p>
          <a:p>
            <a:r>
              <a:rPr lang="en-US" b="1"/>
              <a:t>Instructor Notes</a:t>
            </a:r>
            <a:r>
              <a:rPr lang="en-US" b="0"/>
              <a:t>: </a:t>
            </a:r>
            <a:endParaRPr lang="en-US" b="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Read the scenario and explain the learners that </a:t>
            </a:r>
            <a:r>
              <a:rPr lang="en-US" sz="1200">
                <a:ea typeface="+mn-lt"/>
                <a:cs typeface="+mn-lt"/>
              </a:rPr>
              <a:t>the CSR will file a tax wage report on behalf of the employer for a specific quarter/year with the option to manually enter the wages using method A or method B, by uploading an electronic file.</a:t>
            </a:r>
            <a:endParaRPr lang="en-US" sz="1200">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154</a:t>
            </a:fld>
            <a:endParaRPr lang="en-US"/>
          </a:p>
        </p:txBody>
      </p:sp>
    </p:spTree>
    <p:extLst>
      <p:ext uri="{BB962C8B-B14F-4D97-AF65-F5344CB8AC3E}">
        <p14:creationId xmlns:p14="http://schemas.microsoft.com/office/powerpoint/2010/main" val="13025759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pPr marL="1085850" lvl="2" indent="-342900">
              <a:buAutoNum type="arabicPeriod"/>
            </a:pPr>
            <a:endParaRPr lang="en-US">
              <a:ea typeface="Calibri"/>
              <a:cs typeface="Calibri"/>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155</a:t>
            </a:fld>
            <a:endParaRPr lang="en-US"/>
          </a:p>
        </p:txBody>
      </p:sp>
    </p:spTree>
    <p:extLst>
      <p:ext uri="{BB962C8B-B14F-4D97-AF65-F5344CB8AC3E}">
        <p14:creationId xmlns:p14="http://schemas.microsoft.com/office/powerpoint/2010/main" val="221926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8</a:t>
            </a:fld>
            <a:endParaRPr lang="en-US"/>
          </a:p>
        </p:txBody>
      </p:sp>
    </p:spTree>
    <p:extLst>
      <p:ext uri="{BB962C8B-B14F-4D97-AF65-F5344CB8AC3E}">
        <p14:creationId xmlns:p14="http://schemas.microsoft.com/office/powerpoint/2010/main" val="3557891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Notes for Trainer</a:t>
            </a:r>
            <a:endParaRPr lang="en-US" b="1">
              <a:cs typeface="Calibri"/>
            </a:endParaRPr>
          </a:p>
          <a:p>
            <a:r>
              <a:rPr lang="en-US" b="1">
                <a:cs typeface="Calibri"/>
              </a:rPr>
              <a:t>Topic Name</a:t>
            </a:r>
            <a:r>
              <a:rPr lang="en-US" b="0">
                <a:cs typeface="Calibri"/>
              </a:rPr>
              <a:t>:</a:t>
            </a:r>
            <a:r>
              <a:rPr lang="en-US" b="1">
                <a:cs typeface="Calibri"/>
              </a:rPr>
              <a:t> </a:t>
            </a:r>
            <a:r>
              <a:rPr lang="en-US"/>
              <a:t>Employer Registration</a:t>
            </a:r>
            <a:endParaRPr lang="en-US">
              <a:cs typeface="Calibri"/>
            </a:endParaRPr>
          </a:p>
          <a:p>
            <a:r>
              <a:rPr lang="en-US" b="1">
                <a:cs typeface="Calibri"/>
              </a:rPr>
              <a:t>Sub Topic Name</a:t>
            </a:r>
            <a:r>
              <a:rPr lang="en-US" b="0">
                <a:cs typeface="Calibri"/>
              </a:rPr>
              <a:t>:</a:t>
            </a:r>
            <a:r>
              <a:rPr lang="en-US">
                <a:cs typeface="Calibri"/>
              </a:rPr>
              <a:t> </a:t>
            </a:r>
            <a:r>
              <a:rPr lang="en-US"/>
              <a:t>Employer Registration </a:t>
            </a:r>
            <a:r>
              <a:rPr lang="en-US" sz="1200" b="0"/>
              <a:t>– Scenario</a:t>
            </a:r>
            <a:endParaRPr lang="en-US">
              <a:cs typeface="Calibri"/>
            </a:endParaRPr>
          </a:p>
          <a:p>
            <a:endParaRPr lang="en-US">
              <a:cs typeface="Calibri"/>
            </a:endParaRPr>
          </a:p>
          <a:p>
            <a:r>
              <a:rPr lang="en-US" b="1"/>
              <a:t>In-Session Activities </a:t>
            </a:r>
            <a:r>
              <a:rPr lang="en-US" b="0"/>
              <a:t>/</a:t>
            </a:r>
            <a:r>
              <a:rPr lang="en-US" b="1"/>
              <a:t> Explanations</a:t>
            </a:r>
            <a:r>
              <a:rPr lang="en-US" b="0"/>
              <a:t>:</a:t>
            </a:r>
            <a:endParaRPr lang="en-US" b="0">
              <a:cs typeface="Calibri"/>
            </a:endParaRPr>
          </a:p>
          <a:p>
            <a:pPr marL="171450" indent="-171450">
              <a:buFont typeface="Arial"/>
              <a:buChar char="•"/>
            </a:pPr>
            <a:r>
              <a:rPr lang="en-US"/>
              <a:t>Time: 5 mins</a:t>
            </a:r>
            <a:endParaRPr lang="en-US">
              <a:cs typeface="Calibri"/>
            </a:endParaRPr>
          </a:p>
          <a:p>
            <a:endParaRPr lang="en-US">
              <a:cs typeface="Calibri"/>
            </a:endParaRPr>
          </a:p>
          <a:p>
            <a:r>
              <a:rPr lang="en-US" b="1"/>
              <a:t>Instructor Notes</a:t>
            </a:r>
            <a:r>
              <a:rPr lang="en-US" b="0"/>
              <a:t>: </a:t>
            </a:r>
            <a:endParaRPr lang="en-US" b="0">
              <a:cs typeface="Calibri"/>
            </a:endParaRPr>
          </a:p>
          <a:p>
            <a:pPr marL="171450" indent="-171450">
              <a:buFont typeface="Arial" panose="020B0604020202020204" pitchFamily="34" charset="0"/>
              <a:buChar char="•"/>
            </a:pPr>
            <a:r>
              <a:rPr lang="en-US"/>
              <a:t>Read the scenario and explain to the learners that if a new employer to the state of Connecticut (CT) starts or acquires a business with Connecticut workers, that employer is required to register the business to pay unemployment insurance taxes. </a:t>
            </a:r>
          </a:p>
          <a:p>
            <a:pPr marL="171450" indent="-171450">
              <a:buFont typeface="Arial" panose="020B0604020202020204" pitchFamily="34" charset="0"/>
              <a:buChar char="•"/>
            </a:pPr>
            <a:r>
              <a:rPr lang="en-US"/>
              <a:t>The registration process helps to determine if the employer meets certain criteria as defined by CT laws.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FF280F89-ABC0-43C0-AF4A-0C5920BBE5E3}" type="slidenum">
              <a:rPr lang="en-US" smtClean="0"/>
              <a:t>9</a:t>
            </a:fld>
            <a:endParaRPr lang="en-US"/>
          </a:p>
        </p:txBody>
      </p:sp>
    </p:spTree>
    <p:extLst>
      <p:ext uri="{BB962C8B-B14F-4D97-AF65-F5344CB8AC3E}">
        <p14:creationId xmlns:p14="http://schemas.microsoft.com/office/powerpoint/2010/main" val="915735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6A6E-A69E-481B-80EB-49C9C8E2B16C}"/>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F8123A5B-00C8-4BB1-B972-CDFBA8E4D264}"/>
              </a:ext>
            </a:extLst>
          </p:cNvPr>
          <p:cNvSpPr>
            <a:spLocks noGrp="1"/>
          </p:cNvSpPr>
          <p:nvPr>
            <p:ph type="subTitle" idx="1"/>
          </p:nvPr>
        </p:nvSpPr>
        <p:spPr>
          <a:xfrm>
            <a:off x="1524000" y="3602569"/>
            <a:ext cx="9144000" cy="1655233"/>
          </a:xfrm>
          <a:prstGeom prst="rect">
            <a:avLst/>
          </a:prstGeom>
        </p:spPr>
        <p:txBody>
          <a:bodyPr/>
          <a:lstStyle>
            <a:lvl1pPr marL="0" indent="0" algn="ctr">
              <a:buNone/>
              <a:defRPr sz="3200"/>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C810F02C-3524-4196-9DD3-CFFCEBBE9D75}"/>
              </a:ext>
            </a:extLst>
          </p:cNvPr>
          <p:cNvSpPr>
            <a:spLocks noGrp="1"/>
          </p:cNvSpPr>
          <p:nvPr>
            <p:ph type="dt" sz="half" idx="10"/>
          </p:nvPr>
        </p:nvSpPr>
        <p:spPr>
          <a:xfrm>
            <a:off x="838200" y="6356353"/>
            <a:ext cx="2743200" cy="366183"/>
          </a:xfrm>
          <a:prstGeom prst="rect">
            <a:avLst/>
          </a:prstGeom>
        </p:spPr>
        <p:txBody>
          <a:bodyPr/>
          <a:lstStyle/>
          <a:p>
            <a:fld id="{EAA9BFFD-BC13-45E6-916A-A6DE31142D10}" type="datetimeFigureOut">
              <a:rPr lang="en-US" smtClean="0"/>
              <a:t>9/14/2023</a:t>
            </a:fld>
            <a:endParaRPr lang="en-US"/>
          </a:p>
        </p:txBody>
      </p:sp>
      <p:sp>
        <p:nvSpPr>
          <p:cNvPr id="5" name="Footer Placeholder 4">
            <a:extLst>
              <a:ext uri="{FF2B5EF4-FFF2-40B4-BE49-F238E27FC236}">
                <a16:creationId xmlns:a16="http://schemas.microsoft.com/office/drawing/2014/main" id="{83781B46-18D9-48AF-9301-6CDC90321103}"/>
              </a:ext>
            </a:extLst>
          </p:cNvPr>
          <p:cNvSpPr>
            <a:spLocks noGrp="1"/>
          </p:cNvSpPr>
          <p:nvPr>
            <p:ph type="ftr" sz="quarter" idx="11"/>
          </p:nvPr>
        </p:nvSpPr>
        <p:spPr>
          <a:xfrm>
            <a:off x="4038600" y="6356353"/>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024FF-29B2-4D8B-8879-74CEEFF36A8E}"/>
              </a:ext>
            </a:extLst>
          </p:cNvPr>
          <p:cNvSpPr>
            <a:spLocks noGrp="1"/>
          </p:cNvSpPr>
          <p:nvPr>
            <p:ph type="sldNum" sz="quarter" idx="12"/>
          </p:nvPr>
        </p:nvSpPr>
        <p:spPr>
          <a:xfrm>
            <a:off x="8610600" y="6356353"/>
            <a:ext cx="2743200" cy="366183"/>
          </a:xfrm>
          <a:prstGeom prst="rect">
            <a:avLst/>
          </a:prstGeom>
        </p:spPr>
        <p:txBody>
          <a:bodyPr/>
          <a:lstStyle/>
          <a:p>
            <a:fld id="{AB35656F-3E7F-4ADE-BA06-A5C39D731A19}" type="slidenum">
              <a:rPr lang="en-US" smtClean="0"/>
              <a:t>‹#›</a:t>
            </a:fld>
            <a:endParaRPr lang="en-US"/>
          </a:p>
        </p:txBody>
      </p:sp>
    </p:spTree>
    <p:extLst>
      <p:ext uri="{BB962C8B-B14F-4D97-AF65-F5344CB8AC3E}">
        <p14:creationId xmlns:p14="http://schemas.microsoft.com/office/powerpoint/2010/main" val="3650121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F0D0F-2426-4E98-8D09-DE2A57966946}"/>
              </a:ext>
            </a:extLst>
          </p:cNvPr>
          <p:cNvSpPr>
            <a:spLocks noGrp="1"/>
          </p:cNvSpPr>
          <p:nvPr>
            <p:ph type="title"/>
          </p:nvPr>
        </p:nvSpPr>
        <p:spPr>
          <a:xfrm>
            <a:off x="840317" y="366186"/>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D874511-4BF6-487C-B0F6-8799A6FB756F}"/>
              </a:ext>
            </a:extLst>
          </p:cNvPr>
          <p:cNvSpPr>
            <a:spLocks noGrp="1"/>
          </p:cNvSpPr>
          <p:nvPr>
            <p:ph type="body" idx="1"/>
          </p:nvPr>
        </p:nvSpPr>
        <p:spPr>
          <a:xfrm>
            <a:off x="840319" y="1680634"/>
            <a:ext cx="5158316" cy="825500"/>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DD5D5C53-C12C-43D9-8E9C-91541137A598}"/>
              </a:ext>
            </a:extLst>
          </p:cNvPr>
          <p:cNvSpPr>
            <a:spLocks noGrp="1"/>
          </p:cNvSpPr>
          <p:nvPr>
            <p:ph sz="half" idx="2"/>
          </p:nvPr>
        </p:nvSpPr>
        <p:spPr>
          <a:xfrm>
            <a:off x="840319"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D7EA3D-E767-455D-A11F-C9E005F8972E}"/>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462D5A3D-6710-47EC-899A-C0F3FA809C7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8F63FE-0B95-4DFE-8358-80C6D5D8D269}"/>
              </a:ext>
            </a:extLst>
          </p:cNvPr>
          <p:cNvSpPr>
            <a:spLocks noGrp="1"/>
          </p:cNvSpPr>
          <p:nvPr>
            <p:ph type="dt" sz="half" idx="10"/>
          </p:nvPr>
        </p:nvSpPr>
        <p:spPr>
          <a:xfrm>
            <a:off x="838200" y="6356353"/>
            <a:ext cx="2743200" cy="366183"/>
          </a:xfrm>
          <a:prstGeom prst="rect">
            <a:avLst/>
          </a:prstGeom>
        </p:spPr>
        <p:txBody>
          <a:bodyPr/>
          <a:lstStyle/>
          <a:p>
            <a:fld id="{EAA9BFFD-BC13-45E6-916A-A6DE31142D10}" type="datetimeFigureOut">
              <a:rPr lang="en-US" smtClean="0"/>
              <a:t>9/14/2023</a:t>
            </a:fld>
            <a:endParaRPr lang="en-US"/>
          </a:p>
        </p:txBody>
      </p:sp>
      <p:sp>
        <p:nvSpPr>
          <p:cNvPr id="8" name="Footer Placeholder 7">
            <a:extLst>
              <a:ext uri="{FF2B5EF4-FFF2-40B4-BE49-F238E27FC236}">
                <a16:creationId xmlns:a16="http://schemas.microsoft.com/office/drawing/2014/main" id="{A193B9D6-0FA6-4F93-97F6-F20711948340}"/>
              </a:ext>
            </a:extLst>
          </p:cNvPr>
          <p:cNvSpPr>
            <a:spLocks noGrp="1"/>
          </p:cNvSpPr>
          <p:nvPr>
            <p:ph type="ftr" sz="quarter" idx="11"/>
          </p:nvPr>
        </p:nvSpPr>
        <p:spPr>
          <a:xfrm>
            <a:off x="4038600" y="6356353"/>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8E2139A-242E-4AFE-A4AD-B916EC2ECD82}"/>
              </a:ext>
            </a:extLst>
          </p:cNvPr>
          <p:cNvSpPr>
            <a:spLocks noGrp="1"/>
          </p:cNvSpPr>
          <p:nvPr>
            <p:ph type="sldNum" sz="quarter" idx="12"/>
          </p:nvPr>
        </p:nvSpPr>
        <p:spPr>
          <a:xfrm>
            <a:off x="8610600" y="6356353"/>
            <a:ext cx="2743200" cy="366183"/>
          </a:xfrm>
          <a:prstGeom prst="rect">
            <a:avLst/>
          </a:prstGeom>
        </p:spPr>
        <p:txBody>
          <a:bodyPr/>
          <a:lstStyle/>
          <a:p>
            <a:fld id="{AB35656F-3E7F-4ADE-BA06-A5C39D731A19}" type="slidenum">
              <a:rPr lang="en-US" smtClean="0"/>
              <a:t>‹#›</a:t>
            </a:fld>
            <a:endParaRPr lang="en-US"/>
          </a:p>
        </p:txBody>
      </p:sp>
    </p:spTree>
    <p:extLst>
      <p:ext uri="{BB962C8B-B14F-4D97-AF65-F5344CB8AC3E}">
        <p14:creationId xmlns:p14="http://schemas.microsoft.com/office/powerpoint/2010/main" val="1125691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F0D0F-2426-4E98-8D09-DE2A579669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D874511-4BF6-487C-B0F6-8799A6FB756F}"/>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DD5D5C53-C12C-43D9-8E9C-91541137A598}"/>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D7EA3D-E767-455D-A11F-C9E005F8972E}"/>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462D5A3D-6710-47EC-899A-C0F3FA809C7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8F63FE-0B95-4DFE-8358-80C6D5D8D269}"/>
              </a:ext>
            </a:extLst>
          </p:cNvPr>
          <p:cNvSpPr>
            <a:spLocks noGrp="1"/>
          </p:cNvSpPr>
          <p:nvPr>
            <p:ph type="dt" sz="half" idx="10"/>
          </p:nvPr>
        </p:nvSpPr>
        <p:spPr>
          <a:xfrm>
            <a:off x="838200" y="6356351"/>
            <a:ext cx="2743200" cy="366183"/>
          </a:xfrm>
          <a:prstGeom prst="rect">
            <a:avLst/>
          </a:prstGeom>
        </p:spPr>
        <p:txBody>
          <a:bodyPr/>
          <a:lstStyle/>
          <a:p>
            <a:fld id="{EAA9BFFD-BC13-45E6-916A-A6DE31142D10}" type="datetimeFigureOut">
              <a:rPr lang="en-US" smtClean="0"/>
              <a:t>9/14/2023</a:t>
            </a:fld>
            <a:endParaRPr lang="en-US"/>
          </a:p>
        </p:txBody>
      </p:sp>
      <p:sp>
        <p:nvSpPr>
          <p:cNvPr id="8" name="Footer Placeholder 7">
            <a:extLst>
              <a:ext uri="{FF2B5EF4-FFF2-40B4-BE49-F238E27FC236}">
                <a16:creationId xmlns:a16="http://schemas.microsoft.com/office/drawing/2014/main" id="{A193B9D6-0FA6-4F93-97F6-F2071194834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8E2139A-242E-4AFE-A4AD-B916EC2ECD82}"/>
              </a:ext>
            </a:extLst>
          </p:cNvPr>
          <p:cNvSpPr>
            <a:spLocks noGrp="1"/>
          </p:cNvSpPr>
          <p:nvPr>
            <p:ph type="sldNum" sz="quarter" idx="12"/>
          </p:nvPr>
        </p:nvSpPr>
        <p:spPr>
          <a:xfrm>
            <a:off x="8610600" y="6356351"/>
            <a:ext cx="2743200" cy="366183"/>
          </a:xfrm>
          <a:prstGeom prst="rect">
            <a:avLst/>
          </a:prstGeom>
        </p:spPr>
        <p:txBody>
          <a:bodyPr/>
          <a:lstStyle/>
          <a:p>
            <a:fld id="{AB35656F-3E7F-4ADE-BA06-A5C39D731A19}" type="slidenum">
              <a:rPr lang="en-US" smtClean="0"/>
              <a:t>‹#›</a:t>
            </a:fld>
            <a:endParaRPr lang="en-US"/>
          </a:p>
        </p:txBody>
      </p:sp>
    </p:spTree>
    <p:extLst>
      <p:ext uri="{BB962C8B-B14F-4D97-AF65-F5344CB8AC3E}">
        <p14:creationId xmlns:p14="http://schemas.microsoft.com/office/powerpoint/2010/main" val="1125691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CE40-57B9-47FE-B27A-E7D128A41E94}"/>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067F3D8-DB16-4EF6-8226-711FA26BD670}"/>
              </a:ext>
            </a:extLst>
          </p:cNvPr>
          <p:cNvSpPr>
            <a:spLocks noGrp="1"/>
          </p:cNvSpPr>
          <p:nvPr>
            <p:ph type="dt" sz="half" idx="10"/>
          </p:nvPr>
        </p:nvSpPr>
        <p:spPr>
          <a:xfrm>
            <a:off x="838200" y="6356351"/>
            <a:ext cx="2743200" cy="366183"/>
          </a:xfrm>
          <a:prstGeom prst="rect">
            <a:avLst/>
          </a:prstGeom>
        </p:spPr>
        <p:txBody>
          <a:bodyPr/>
          <a:lstStyle/>
          <a:p>
            <a:fld id="{EAA9BFFD-BC13-45E6-916A-A6DE31142D10}" type="datetimeFigureOut">
              <a:rPr lang="en-US" smtClean="0"/>
              <a:t>9/14/2023</a:t>
            </a:fld>
            <a:endParaRPr lang="en-US"/>
          </a:p>
        </p:txBody>
      </p:sp>
      <p:sp>
        <p:nvSpPr>
          <p:cNvPr id="4" name="Footer Placeholder 3">
            <a:extLst>
              <a:ext uri="{FF2B5EF4-FFF2-40B4-BE49-F238E27FC236}">
                <a16:creationId xmlns:a16="http://schemas.microsoft.com/office/drawing/2014/main" id="{18AEB401-E959-4DF8-860A-FEE501F114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510F5C3-34FC-41F2-8FF9-30F82DCF7A2D}"/>
              </a:ext>
            </a:extLst>
          </p:cNvPr>
          <p:cNvSpPr>
            <a:spLocks noGrp="1"/>
          </p:cNvSpPr>
          <p:nvPr>
            <p:ph type="sldNum" sz="quarter" idx="12"/>
          </p:nvPr>
        </p:nvSpPr>
        <p:spPr>
          <a:xfrm>
            <a:off x="8610600" y="6356351"/>
            <a:ext cx="2743200" cy="366183"/>
          </a:xfrm>
          <a:prstGeom prst="rect">
            <a:avLst/>
          </a:prstGeom>
        </p:spPr>
        <p:txBody>
          <a:bodyPr/>
          <a:lstStyle/>
          <a:p>
            <a:fld id="{AB35656F-3E7F-4ADE-BA06-A5C39D731A19}" type="slidenum">
              <a:rPr lang="en-US" smtClean="0"/>
              <a:t>‹#›</a:t>
            </a:fld>
            <a:endParaRPr lang="en-US"/>
          </a:p>
        </p:txBody>
      </p:sp>
    </p:spTree>
    <p:extLst>
      <p:ext uri="{BB962C8B-B14F-4D97-AF65-F5344CB8AC3E}">
        <p14:creationId xmlns:p14="http://schemas.microsoft.com/office/powerpoint/2010/main" val="3256436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1E9659-E72E-4B10-A6F3-22EDEA42637D}"/>
              </a:ext>
            </a:extLst>
          </p:cNvPr>
          <p:cNvSpPr>
            <a:spLocks noGrp="1"/>
          </p:cNvSpPr>
          <p:nvPr>
            <p:ph type="dt" sz="half" idx="10"/>
          </p:nvPr>
        </p:nvSpPr>
        <p:spPr>
          <a:xfrm>
            <a:off x="838200" y="6356351"/>
            <a:ext cx="2743200" cy="366183"/>
          </a:xfrm>
          <a:prstGeom prst="rect">
            <a:avLst/>
          </a:prstGeom>
        </p:spPr>
        <p:txBody>
          <a:bodyPr/>
          <a:lstStyle/>
          <a:p>
            <a:fld id="{EAA9BFFD-BC13-45E6-916A-A6DE31142D10}" type="datetimeFigureOut">
              <a:rPr lang="en-US" smtClean="0"/>
              <a:t>9/14/2023</a:t>
            </a:fld>
            <a:endParaRPr lang="en-US"/>
          </a:p>
        </p:txBody>
      </p:sp>
      <p:sp>
        <p:nvSpPr>
          <p:cNvPr id="3" name="Footer Placeholder 2">
            <a:extLst>
              <a:ext uri="{FF2B5EF4-FFF2-40B4-BE49-F238E27FC236}">
                <a16:creationId xmlns:a16="http://schemas.microsoft.com/office/drawing/2014/main" id="{9DAFCE6A-433D-421C-81D5-EB712B93F13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EF8F12-1DDD-4BCA-B0E3-E90F8E9DAF47}"/>
              </a:ext>
            </a:extLst>
          </p:cNvPr>
          <p:cNvSpPr>
            <a:spLocks noGrp="1"/>
          </p:cNvSpPr>
          <p:nvPr>
            <p:ph type="sldNum" sz="quarter" idx="12"/>
          </p:nvPr>
        </p:nvSpPr>
        <p:spPr>
          <a:xfrm>
            <a:off x="8610600" y="6356351"/>
            <a:ext cx="2743200" cy="366183"/>
          </a:xfrm>
          <a:prstGeom prst="rect">
            <a:avLst/>
          </a:prstGeom>
        </p:spPr>
        <p:txBody>
          <a:bodyPr/>
          <a:lstStyle/>
          <a:p>
            <a:fld id="{AB35656F-3E7F-4ADE-BA06-A5C39D731A19}" type="slidenum">
              <a:rPr lang="en-US" smtClean="0"/>
              <a:t>‹#›</a:t>
            </a:fld>
            <a:endParaRPr lang="en-US"/>
          </a:p>
        </p:txBody>
      </p:sp>
    </p:spTree>
    <p:extLst>
      <p:ext uri="{BB962C8B-B14F-4D97-AF65-F5344CB8AC3E}">
        <p14:creationId xmlns:p14="http://schemas.microsoft.com/office/powerpoint/2010/main" val="378784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FB46-5DAD-445A-BE93-AA837E9DB2E2}"/>
              </a:ext>
            </a:extLst>
          </p:cNvPr>
          <p:cNvSpPr>
            <a:spLocks noGrp="1"/>
          </p:cNvSpPr>
          <p:nvPr>
            <p:ph type="title"/>
          </p:nvPr>
        </p:nvSpPr>
        <p:spPr>
          <a:xfrm>
            <a:off x="840319"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C369502A-1799-4F8F-A10A-459979CE1665}"/>
              </a:ext>
            </a:extLst>
          </p:cNvPr>
          <p:cNvSpPr>
            <a:spLocks noGrp="1"/>
          </p:cNvSpPr>
          <p:nvPr>
            <p:ph idx="1"/>
          </p:nvPr>
        </p:nvSpPr>
        <p:spPr>
          <a:xfrm>
            <a:off x="5183717" y="988486"/>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8C7497-4D3B-41E6-89FE-E98136DFB05C}"/>
              </a:ext>
            </a:extLst>
          </p:cNvPr>
          <p:cNvSpPr>
            <a:spLocks noGrp="1"/>
          </p:cNvSpPr>
          <p:nvPr>
            <p:ph type="body" sz="half" idx="2"/>
          </p:nvPr>
        </p:nvSpPr>
        <p:spPr>
          <a:xfrm>
            <a:off x="840319" y="2057400"/>
            <a:ext cx="3932767" cy="3812117"/>
          </a:xfrm>
          <a:prstGeom prst="rect">
            <a:avLst/>
          </a:prstGeom>
        </p:spPr>
        <p:txBody>
          <a:bodyPr/>
          <a:lstStyle>
            <a:lvl1pPr marL="0" indent="0">
              <a:buNone/>
              <a:defRPr sz="2133"/>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359D52A7-A43B-48E7-9676-A1B0C917155F}"/>
              </a:ext>
            </a:extLst>
          </p:cNvPr>
          <p:cNvSpPr>
            <a:spLocks noGrp="1"/>
          </p:cNvSpPr>
          <p:nvPr>
            <p:ph type="dt" sz="half" idx="10"/>
          </p:nvPr>
        </p:nvSpPr>
        <p:spPr>
          <a:xfrm>
            <a:off x="838200" y="6356353"/>
            <a:ext cx="2743200" cy="366183"/>
          </a:xfrm>
          <a:prstGeom prst="rect">
            <a:avLst/>
          </a:prstGeom>
        </p:spPr>
        <p:txBody>
          <a:bodyPr/>
          <a:lstStyle/>
          <a:p>
            <a:fld id="{EAA9BFFD-BC13-45E6-916A-A6DE31142D10}" type="datetimeFigureOut">
              <a:rPr lang="en-US" smtClean="0"/>
              <a:t>9/14/2023</a:t>
            </a:fld>
            <a:endParaRPr lang="en-US"/>
          </a:p>
        </p:txBody>
      </p:sp>
      <p:sp>
        <p:nvSpPr>
          <p:cNvPr id="6" name="Footer Placeholder 5">
            <a:extLst>
              <a:ext uri="{FF2B5EF4-FFF2-40B4-BE49-F238E27FC236}">
                <a16:creationId xmlns:a16="http://schemas.microsoft.com/office/drawing/2014/main" id="{0268ECFF-D5C5-456D-B892-C7713F783EDB}"/>
              </a:ext>
            </a:extLst>
          </p:cNvPr>
          <p:cNvSpPr>
            <a:spLocks noGrp="1"/>
          </p:cNvSpPr>
          <p:nvPr>
            <p:ph type="ftr" sz="quarter" idx="11"/>
          </p:nvPr>
        </p:nvSpPr>
        <p:spPr>
          <a:xfrm>
            <a:off x="4038600" y="6356353"/>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943CCC-E232-4C22-8977-F7ADE63017AA}"/>
              </a:ext>
            </a:extLst>
          </p:cNvPr>
          <p:cNvSpPr>
            <a:spLocks noGrp="1"/>
          </p:cNvSpPr>
          <p:nvPr>
            <p:ph type="sldNum" sz="quarter" idx="12"/>
          </p:nvPr>
        </p:nvSpPr>
        <p:spPr>
          <a:xfrm>
            <a:off x="8610600" y="6356353"/>
            <a:ext cx="2743200" cy="366183"/>
          </a:xfrm>
          <a:prstGeom prst="rect">
            <a:avLst/>
          </a:prstGeom>
        </p:spPr>
        <p:txBody>
          <a:bodyPr/>
          <a:lstStyle/>
          <a:p>
            <a:fld id="{AB35656F-3E7F-4ADE-BA06-A5C39D731A19}" type="slidenum">
              <a:rPr lang="en-US" smtClean="0"/>
              <a:t>‹#›</a:t>
            </a:fld>
            <a:endParaRPr lang="en-US"/>
          </a:p>
        </p:txBody>
      </p:sp>
    </p:spTree>
    <p:extLst>
      <p:ext uri="{BB962C8B-B14F-4D97-AF65-F5344CB8AC3E}">
        <p14:creationId xmlns:p14="http://schemas.microsoft.com/office/powerpoint/2010/main" val="87784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F43B-0574-4014-923E-72840080152B}"/>
              </a:ext>
            </a:extLst>
          </p:cNvPr>
          <p:cNvSpPr>
            <a:spLocks noGrp="1"/>
          </p:cNvSpPr>
          <p:nvPr>
            <p:ph type="title"/>
          </p:nvPr>
        </p:nvSpPr>
        <p:spPr>
          <a:xfrm>
            <a:off x="840319"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76039547-B50E-40C3-A4D3-27EF85C6B5F8}"/>
              </a:ext>
            </a:extLst>
          </p:cNvPr>
          <p:cNvSpPr>
            <a:spLocks noGrp="1"/>
          </p:cNvSpPr>
          <p:nvPr>
            <p:ph type="pic" idx="1"/>
          </p:nvPr>
        </p:nvSpPr>
        <p:spPr>
          <a:xfrm>
            <a:off x="5183717" y="988486"/>
            <a:ext cx="6172200" cy="4872567"/>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a:extLst>
              <a:ext uri="{FF2B5EF4-FFF2-40B4-BE49-F238E27FC236}">
                <a16:creationId xmlns:a16="http://schemas.microsoft.com/office/drawing/2014/main" id="{343FD932-6905-4916-A603-1AA578F57BA3}"/>
              </a:ext>
            </a:extLst>
          </p:cNvPr>
          <p:cNvSpPr>
            <a:spLocks noGrp="1"/>
          </p:cNvSpPr>
          <p:nvPr>
            <p:ph type="body" sz="half" idx="2"/>
          </p:nvPr>
        </p:nvSpPr>
        <p:spPr>
          <a:xfrm>
            <a:off x="840319" y="2057400"/>
            <a:ext cx="3932767" cy="3812117"/>
          </a:xfrm>
          <a:prstGeom prst="rect">
            <a:avLst/>
          </a:prstGeom>
        </p:spPr>
        <p:txBody>
          <a:bodyPr/>
          <a:lstStyle>
            <a:lvl1pPr marL="0" indent="0">
              <a:buNone/>
              <a:defRPr sz="2133"/>
            </a:lvl1pPr>
            <a:lvl2pPr marL="609570" indent="0">
              <a:buNone/>
              <a:defRPr sz="1867"/>
            </a:lvl2pPr>
            <a:lvl3pPr marL="1219140" indent="0">
              <a:buNone/>
              <a:defRPr sz="1600"/>
            </a:lvl3pPr>
            <a:lvl4pPr marL="1828709" indent="0">
              <a:buNone/>
              <a:defRPr sz="1333"/>
            </a:lvl4pPr>
            <a:lvl5pPr marL="2438278" indent="0">
              <a:buNone/>
              <a:defRPr sz="1333"/>
            </a:lvl5pPr>
            <a:lvl6pPr marL="3047848" indent="0">
              <a:buNone/>
              <a:defRPr sz="1333"/>
            </a:lvl6pPr>
            <a:lvl7pPr marL="3657418" indent="0">
              <a:buNone/>
              <a:defRPr sz="1333"/>
            </a:lvl7pPr>
            <a:lvl8pPr marL="4266987" indent="0">
              <a:buNone/>
              <a:defRPr sz="1333"/>
            </a:lvl8pPr>
            <a:lvl9pPr marL="4876557"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CBD8CBD-D847-4D8B-B05C-F99EA1BE9827}"/>
              </a:ext>
            </a:extLst>
          </p:cNvPr>
          <p:cNvSpPr>
            <a:spLocks noGrp="1"/>
          </p:cNvSpPr>
          <p:nvPr>
            <p:ph type="dt" sz="half" idx="10"/>
          </p:nvPr>
        </p:nvSpPr>
        <p:spPr>
          <a:xfrm>
            <a:off x="838200" y="6356353"/>
            <a:ext cx="2743200" cy="366183"/>
          </a:xfrm>
          <a:prstGeom prst="rect">
            <a:avLst/>
          </a:prstGeom>
        </p:spPr>
        <p:txBody>
          <a:bodyPr/>
          <a:lstStyle/>
          <a:p>
            <a:fld id="{EAA9BFFD-BC13-45E6-916A-A6DE31142D10}" type="datetimeFigureOut">
              <a:rPr lang="en-US" smtClean="0"/>
              <a:t>9/14/2023</a:t>
            </a:fld>
            <a:endParaRPr lang="en-US"/>
          </a:p>
        </p:txBody>
      </p:sp>
      <p:sp>
        <p:nvSpPr>
          <p:cNvPr id="6" name="Footer Placeholder 5">
            <a:extLst>
              <a:ext uri="{FF2B5EF4-FFF2-40B4-BE49-F238E27FC236}">
                <a16:creationId xmlns:a16="http://schemas.microsoft.com/office/drawing/2014/main" id="{C1C625EB-3924-4421-B156-D188806A05B4}"/>
              </a:ext>
            </a:extLst>
          </p:cNvPr>
          <p:cNvSpPr>
            <a:spLocks noGrp="1"/>
          </p:cNvSpPr>
          <p:nvPr>
            <p:ph type="ftr" sz="quarter" idx="11"/>
          </p:nvPr>
        </p:nvSpPr>
        <p:spPr>
          <a:xfrm>
            <a:off x="4038600" y="6356353"/>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EE7A32-D16A-4492-AFAC-EF3E314D7FE4}"/>
              </a:ext>
            </a:extLst>
          </p:cNvPr>
          <p:cNvSpPr>
            <a:spLocks noGrp="1"/>
          </p:cNvSpPr>
          <p:nvPr>
            <p:ph type="sldNum" sz="quarter" idx="12"/>
          </p:nvPr>
        </p:nvSpPr>
        <p:spPr>
          <a:xfrm>
            <a:off x="8610600" y="6356353"/>
            <a:ext cx="2743200" cy="366183"/>
          </a:xfrm>
          <a:prstGeom prst="rect">
            <a:avLst/>
          </a:prstGeom>
        </p:spPr>
        <p:txBody>
          <a:bodyPr/>
          <a:lstStyle/>
          <a:p>
            <a:fld id="{AB35656F-3E7F-4ADE-BA06-A5C39D731A19}" type="slidenum">
              <a:rPr lang="en-US" smtClean="0"/>
              <a:t>‹#›</a:t>
            </a:fld>
            <a:endParaRPr lang="en-US"/>
          </a:p>
        </p:txBody>
      </p:sp>
    </p:spTree>
    <p:extLst>
      <p:ext uri="{BB962C8B-B14F-4D97-AF65-F5344CB8AC3E}">
        <p14:creationId xmlns:p14="http://schemas.microsoft.com/office/powerpoint/2010/main" val="2002240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FB46-5DAD-445A-BE93-AA837E9DB2E2}"/>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C369502A-1799-4F8F-A10A-459979CE166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8C7497-4D3B-41E6-89FE-E98136DFB05C}"/>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359D52A7-A43B-48E7-9676-A1B0C917155F}"/>
              </a:ext>
            </a:extLst>
          </p:cNvPr>
          <p:cNvSpPr>
            <a:spLocks noGrp="1"/>
          </p:cNvSpPr>
          <p:nvPr>
            <p:ph type="dt" sz="half" idx="10"/>
          </p:nvPr>
        </p:nvSpPr>
        <p:spPr>
          <a:xfrm>
            <a:off x="838200" y="6356351"/>
            <a:ext cx="2743200" cy="366183"/>
          </a:xfrm>
          <a:prstGeom prst="rect">
            <a:avLst/>
          </a:prstGeom>
        </p:spPr>
        <p:txBody>
          <a:bodyPr/>
          <a:lstStyle/>
          <a:p>
            <a:fld id="{EAA9BFFD-BC13-45E6-916A-A6DE31142D10}" type="datetimeFigureOut">
              <a:rPr lang="en-US" smtClean="0"/>
              <a:t>9/14/2023</a:t>
            </a:fld>
            <a:endParaRPr lang="en-US"/>
          </a:p>
        </p:txBody>
      </p:sp>
      <p:sp>
        <p:nvSpPr>
          <p:cNvPr id="6" name="Footer Placeholder 5">
            <a:extLst>
              <a:ext uri="{FF2B5EF4-FFF2-40B4-BE49-F238E27FC236}">
                <a16:creationId xmlns:a16="http://schemas.microsoft.com/office/drawing/2014/main" id="{0268ECFF-D5C5-456D-B892-C7713F783EDB}"/>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943CCC-E232-4C22-8977-F7ADE63017AA}"/>
              </a:ext>
            </a:extLst>
          </p:cNvPr>
          <p:cNvSpPr>
            <a:spLocks noGrp="1"/>
          </p:cNvSpPr>
          <p:nvPr>
            <p:ph type="sldNum" sz="quarter" idx="12"/>
          </p:nvPr>
        </p:nvSpPr>
        <p:spPr>
          <a:xfrm>
            <a:off x="8610600" y="6356351"/>
            <a:ext cx="2743200" cy="366183"/>
          </a:xfrm>
          <a:prstGeom prst="rect">
            <a:avLst/>
          </a:prstGeom>
        </p:spPr>
        <p:txBody>
          <a:bodyPr/>
          <a:lstStyle/>
          <a:p>
            <a:fld id="{AB35656F-3E7F-4ADE-BA06-A5C39D731A19}" type="slidenum">
              <a:rPr lang="en-US" smtClean="0"/>
              <a:t>‹#›</a:t>
            </a:fld>
            <a:endParaRPr lang="en-US"/>
          </a:p>
        </p:txBody>
      </p:sp>
    </p:spTree>
    <p:extLst>
      <p:ext uri="{BB962C8B-B14F-4D97-AF65-F5344CB8AC3E}">
        <p14:creationId xmlns:p14="http://schemas.microsoft.com/office/powerpoint/2010/main" val="87784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F43B-0574-4014-923E-72840080152B}"/>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76039547-B50E-40C3-A4D3-27EF85C6B5F8}"/>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343FD932-6905-4916-A603-1AA578F57BA3}"/>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CBD8CBD-D847-4D8B-B05C-F99EA1BE9827}"/>
              </a:ext>
            </a:extLst>
          </p:cNvPr>
          <p:cNvSpPr>
            <a:spLocks noGrp="1"/>
          </p:cNvSpPr>
          <p:nvPr>
            <p:ph type="dt" sz="half" idx="10"/>
          </p:nvPr>
        </p:nvSpPr>
        <p:spPr>
          <a:xfrm>
            <a:off x="838200" y="6356351"/>
            <a:ext cx="2743200" cy="366183"/>
          </a:xfrm>
          <a:prstGeom prst="rect">
            <a:avLst/>
          </a:prstGeom>
        </p:spPr>
        <p:txBody>
          <a:bodyPr/>
          <a:lstStyle/>
          <a:p>
            <a:fld id="{EAA9BFFD-BC13-45E6-916A-A6DE31142D10}" type="datetimeFigureOut">
              <a:rPr lang="en-US" smtClean="0"/>
              <a:t>9/14/2023</a:t>
            </a:fld>
            <a:endParaRPr lang="en-US"/>
          </a:p>
        </p:txBody>
      </p:sp>
      <p:sp>
        <p:nvSpPr>
          <p:cNvPr id="6" name="Footer Placeholder 5">
            <a:extLst>
              <a:ext uri="{FF2B5EF4-FFF2-40B4-BE49-F238E27FC236}">
                <a16:creationId xmlns:a16="http://schemas.microsoft.com/office/drawing/2014/main" id="{C1C625EB-3924-4421-B156-D188806A05B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EE7A32-D16A-4492-AFAC-EF3E314D7FE4}"/>
              </a:ext>
            </a:extLst>
          </p:cNvPr>
          <p:cNvSpPr>
            <a:spLocks noGrp="1"/>
          </p:cNvSpPr>
          <p:nvPr>
            <p:ph type="sldNum" sz="quarter" idx="12"/>
          </p:nvPr>
        </p:nvSpPr>
        <p:spPr>
          <a:xfrm>
            <a:off x="8610600" y="6356351"/>
            <a:ext cx="2743200" cy="366183"/>
          </a:xfrm>
          <a:prstGeom prst="rect">
            <a:avLst/>
          </a:prstGeom>
        </p:spPr>
        <p:txBody>
          <a:bodyPr/>
          <a:lstStyle/>
          <a:p>
            <a:fld id="{AB35656F-3E7F-4ADE-BA06-A5C39D731A19}" type="slidenum">
              <a:rPr lang="en-US" smtClean="0"/>
              <a:t>‹#›</a:t>
            </a:fld>
            <a:endParaRPr lang="en-US"/>
          </a:p>
        </p:txBody>
      </p:sp>
    </p:spTree>
    <p:extLst>
      <p:ext uri="{BB962C8B-B14F-4D97-AF65-F5344CB8AC3E}">
        <p14:creationId xmlns:p14="http://schemas.microsoft.com/office/powerpoint/2010/main" val="2002240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648D9-CB8C-4DC5-816A-24C7A2590F2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200413-CB44-4A4B-9983-B6265D73414F}"/>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06D65-1E31-4BC4-81F5-FC0F8044DD4D}"/>
              </a:ext>
            </a:extLst>
          </p:cNvPr>
          <p:cNvSpPr>
            <a:spLocks noGrp="1"/>
          </p:cNvSpPr>
          <p:nvPr>
            <p:ph type="dt" sz="half" idx="10"/>
          </p:nvPr>
        </p:nvSpPr>
        <p:spPr>
          <a:xfrm>
            <a:off x="838200" y="6356351"/>
            <a:ext cx="2743200" cy="366183"/>
          </a:xfrm>
          <a:prstGeom prst="rect">
            <a:avLst/>
          </a:prstGeom>
        </p:spPr>
        <p:txBody>
          <a:bodyPr/>
          <a:lstStyle/>
          <a:p>
            <a:fld id="{EAA9BFFD-BC13-45E6-916A-A6DE31142D10}" type="datetimeFigureOut">
              <a:rPr lang="en-US" smtClean="0"/>
              <a:t>9/14/2023</a:t>
            </a:fld>
            <a:endParaRPr lang="en-US"/>
          </a:p>
        </p:txBody>
      </p:sp>
      <p:sp>
        <p:nvSpPr>
          <p:cNvPr id="5" name="Footer Placeholder 4">
            <a:extLst>
              <a:ext uri="{FF2B5EF4-FFF2-40B4-BE49-F238E27FC236}">
                <a16:creationId xmlns:a16="http://schemas.microsoft.com/office/drawing/2014/main" id="{D2A2D9C3-5A1B-412A-A53B-85A57B46E9F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A5D6C3-0EF2-4DCD-A1ED-680369653177}"/>
              </a:ext>
            </a:extLst>
          </p:cNvPr>
          <p:cNvSpPr>
            <a:spLocks noGrp="1"/>
          </p:cNvSpPr>
          <p:nvPr>
            <p:ph type="sldNum" sz="quarter" idx="12"/>
          </p:nvPr>
        </p:nvSpPr>
        <p:spPr>
          <a:xfrm>
            <a:off x="8610600" y="6356351"/>
            <a:ext cx="2743200" cy="366183"/>
          </a:xfrm>
          <a:prstGeom prst="rect">
            <a:avLst/>
          </a:prstGeom>
        </p:spPr>
        <p:txBody>
          <a:bodyPr/>
          <a:lstStyle/>
          <a:p>
            <a:fld id="{AB35656F-3E7F-4ADE-BA06-A5C39D731A19}" type="slidenum">
              <a:rPr lang="en-US" smtClean="0"/>
              <a:t>‹#›</a:t>
            </a:fld>
            <a:endParaRPr lang="en-US"/>
          </a:p>
        </p:txBody>
      </p:sp>
    </p:spTree>
    <p:extLst>
      <p:ext uri="{BB962C8B-B14F-4D97-AF65-F5344CB8AC3E}">
        <p14:creationId xmlns:p14="http://schemas.microsoft.com/office/powerpoint/2010/main" val="3305101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3EE381-AF23-4C9C-B8EC-FB02598605C8}"/>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98D382-D498-44AC-A0ED-D91C3DCB5116}"/>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C20E0-404D-4036-BA07-0E2DF556E389}"/>
              </a:ext>
            </a:extLst>
          </p:cNvPr>
          <p:cNvSpPr>
            <a:spLocks noGrp="1"/>
          </p:cNvSpPr>
          <p:nvPr>
            <p:ph type="dt" sz="half" idx="10"/>
          </p:nvPr>
        </p:nvSpPr>
        <p:spPr>
          <a:xfrm>
            <a:off x="838200" y="6356351"/>
            <a:ext cx="2743200" cy="366183"/>
          </a:xfrm>
          <a:prstGeom prst="rect">
            <a:avLst/>
          </a:prstGeom>
        </p:spPr>
        <p:txBody>
          <a:bodyPr/>
          <a:lstStyle/>
          <a:p>
            <a:fld id="{EAA9BFFD-BC13-45E6-916A-A6DE31142D10}" type="datetimeFigureOut">
              <a:rPr lang="en-US" smtClean="0"/>
              <a:t>9/14/2023</a:t>
            </a:fld>
            <a:endParaRPr lang="en-US"/>
          </a:p>
        </p:txBody>
      </p:sp>
      <p:sp>
        <p:nvSpPr>
          <p:cNvPr id="5" name="Footer Placeholder 4">
            <a:extLst>
              <a:ext uri="{FF2B5EF4-FFF2-40B4-BE49-F238E27FC236}">
                <a16:creationId xmlns:a16="http://schemas.microsoft.com/office/drawing/2014/main" id="{F5E45594-1107-4D74-A203-E29C6E30165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C2AD90-3645-4691-9A96-99A871B45153}"/>
              </a:ext>
            </a:extLst>
          </p:cNvPr>
          <p:cNvSpPr>
            <a:spLocks noGrp="1"/>
          </p:cNvSpPr>
          <p:nvPr>
            <p:ph type="sldNum" sz="quarter" idx="12"/>
          </p:nvPr>
        </p:nvSpPr>
        <p:spPr>
          <a:xfrm>
            <a:off x="8610600" y="6356351"/>
            <a:ext cx="2743200" cy="366183"/>
          </a:xfrm>
          <a:prstGeom prst="rect">
            <a:avLst/>
          </a:prstGeom>
        </p:spPr>
        <p:txBody>
          <a:bodyPr/>
          <a:lstStyle/>
          <a:p>
            <a:fld id="{AB35656F-3E7F-4ADE-BA06-A5C39D731A19}" type="slidenum">
              <a:rPr lang="en-US" smtClean="0"/>
              <a:t>‹#›</a:t>
            </a:fld>
            <a:endParaRPr lang="en-US"/>
          </a:p>
        </p:txBody>
      </p:sp>
    </p:spTree>
    <p:extLst>
      <p:ext uri="{BB962C8B-B14F-4D97-AF65-F5344CB8AC3E}">
        <p14:creationId xmlns:p14="http://schemas.microsoft.com/office/powerpoint/2010/main" val="4135057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6A6E-A69E-481B-80EB-49C9C8E2B16C}"/>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F8123A5B-00C8-4BB1-B972-CDFBA8E4D264}"/>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C810F02C-3524-4196-9DD3-CFFCEBBE9D75}"/>
              </a:ext>
            </a:extLst>
          </p:cNvPr>
          <p:cNvSpPr>
            <a:spLocks noGrp="1"/>
          </p:cNvSpPr>
          <p:nvPr>
            <p:ph type="dt" sz="half" idx="10"/>
          </p:nvPr>
        </p:nvSpPr>
        <p:spPr>
          <a:xfrm>
            <a:off x="838200" y="6356351"/>
            <a:ext cx="2743200" cy="366183"/>
          </a:xfrm>
          <a:prstGeom prst="rect">
            <a:avLst/>
          </a:prstGeom>
        </p:spPr>
        <p:txBody>
          <a:bodyPr/>
          <a:lstStyle/>
          <a:p>
            <a:fld id="{EAA9BFFD-BC13-45E6-916A-A6DE31142D10}" type="datetimeFigureOut">
              <a:rPr lang="en-US" smtClean="0"/>
              <a:t>9/14/2023</a:t>
            </a:fld>
            <a:endParaRPr lang="en-US"/>
          </a:p>
        </p:txBody>
      </p:sp>
      <p:sp>
        <p:nvSpPr>
          <p:cNvPr id="5" name="Footer Placeholder 4">
            <a:extLst>
              <a:ext uri="{FF2B5EF4-FFF2-40B4-BE49-F238E27FC236}">
                <a16:creationId xmlns:a16="http://schemas.microsoft.com/office/drawing/2014/main" id="{83781B46-18D9-48AF-9301-6CDC903211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024FF-29B2-4D8B-8879-74CEEFF36A8E}"/>
              </a:ext>
            </a:extLst>
          </p:cNvPr>
          <p:cNvSpPr>
            <a:spLocks noGrp="1"/>
          </p:cNvSpPr>
          <p:nvPr>
            <p:ph type="sldNum" sz="quarter" idx="12"/>
          </p:nvPr>
        </p:nvSpPr>
        <p:spPr>
          <a:xfrm>
            <a:off x="8610600" y="6356351"/>
            <a:ext cx="2743200" cy="366183"/>
          </a:xfrm>
          <a:prstGeom prst="rect">
            <a:avLst/>
          </a:prstGeom>
        </p:spPr>
        <p:txBody>
          <a:bodyPr/>
          <a:lstStyle/>
          <a:p>
            <a:fld id="{AB35656F-3E7F-4ADE-BA06-A5C39D731A19}" type="slidenum">
              <a:rPr lang="en-US" smtClean="0"/>
              <a:t>‹#›</a:t>
            </a:fld>
            <a:endParaRPr lang="en-US"/>
          </a:p>
        </p:txBody>
      </p:sp>
    </p:spTree>
    <p:extLst>
      <p:ext uri="{BB962C8B-B14F-4D97-AF65-F5344CB8AC3E}">
        <p14:creationId xmlns:p14="http://schemas.microsoft.com/office/powerpoint/2010/main" val="3650121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D59EF4-CDB2-4305-A612-72A34EEE4E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4">
            <a:extLst>
              <a:ext uri="{FF2B5EF4-FFF2-40B4-BE49-F238E27FC236}">
                <a16:creationId xmlns:a16="http://schemas.microsoft.com/office/drawing/2014/main" id="{7D891CDE-A1D8-4CA1-8E56-08771FC8AC22}"/>
              </a:ext>
            </a:extLst>
          </p:cNvPr>
          <p:cNvSpPr txBox="1">
            <a:spLocks/>
          </p:cNvSpPr>
          <p:nvPr userDrawn="1"/>
        </p:nvSpPr>
        <p:spPr>
          <a:xfrm>
            <a:off x="6053667" y="6522345"/>
            <a:ext cx="1614117" cy="287259"/>
          </a:xfrm>
          <a:prstGeom prst="rect">
            <a:avLst/>
          </a:prstGeom>
          <a:no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11" name="Rectangle 71">
            <a:extLst>
              <a:ext uri="{FF2B5EF4-FFF2-40B4-BE49-F238E27FC236}">
                <a16:creationId xmlns:a16="http://schemas.microsoft.com/office/drawing/2014/main" id="{DA48BED7-0C59-4C2D-89A2-F70C734F338A}"/>
              </a:ext>
            </a:extLst>
          </p:cNvPr>
          <p:cNvSpPr txBox="1">
            <a:spLocks noChangeArrowheads="1"/>
          </p:cNvSpPr>
          <p:nvPr userDrawn="1"/>
        </p:nvSpPr>
        <p:spPr bwMode="auto">
          <a:xfrm>
            <a:off x="5732464" y="6485793"/>
            <a:ext cx="400784" cy="360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fld id="{13B55AB4-0D57-4FBE-946B-A81E4A9D2A4C}" type="slidenum">
              <a:rPr lang="en-US" sz="1067" noProof="0" smtClean="0"/>
              <a:pPr lvl="0"/>
              <a:t>‹#›</a:t>
            </a:fld>
            <a:r>
              <a:rPr lang="en-US" sz="1067" noProof="0"/>
              <a:t> </a:t>
            </a:r>
          </a:p>
        </p:txBody>
      </p:sp>
      <p:cxnSp>
        <p:nvCxnSpPr>
          <p:cNvPr id="12" name="Straight Connector 11">
            <a:extLst>
              <a:ext uri="{FF2B5EF4-FFF2-40B4-BE49-F238E27FC236}">
                <a16:creationId xmlns:a16="http://schemas.microsoft.com/office/drawing/2014/main" id="{FDEA3EBC-EB61-492B-A650-D68BC6F7BEE3}"/>
              </a:ext>
            </a:extLst>
          </p:cNvPr>
          <p:cNvCxnSpPr/>
          <p:nvPr userDrawn="1"/>
        </p:nvCxnSpPr>
        <p:spPr>
          <a:xfrm>
            <a:off x="6086669" y="6593416"/>
            <a:ext cx="0" cy="16956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311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D59EF4-CDB2-4305-A612-72A34EEE4E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4">
            <a:extLst>
              <a:ext uri="{FF2B5EF4-FFF2-40B4-BE49-F238E27FC236}">
                <a16:creationId xmlns:a16="http://schemas.microsoft.com/office/drawing/2014/main" id="{7D891CDE-A1D8-4CA1-8E56-08771FC8AC22}"/>
              </a:ext>
            </a:extLst>
          </p:cNvPr>
          <p:cNvSpPr txBox="1">
            <a:spLocks/>
          </p:cNvSpPr>
          <p:nvPr userDrawn="1"/>
        </p:nvSpPr>
        <p:spPr>
          <a:xfrm>
            <a:off x="6053667" y="6522345"/>
            <a:ext cx="1614117" cy="287259"/>
          </a:xfrm>
          <a:prstGeom prst="rect">
            <a:avLst/>
          </a:prstGeom>
          <a:no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a:solidFill>
                  <a:schemeClr val="tx1">
                    <a:lumMod val="75000"/>
                    <a:lumOff val="25000"/>
                  </a:schemeClr>
                </a:solidFill>
              </a:rPr>
              <a:t>CTDOL confidential</a:t>
            </a:r>
          </a:p>
        </p:txBody>
      </p:sp>
      <p:sp>
        <p:nvSpPr>
          <p:cNvPr id="11" name="Rectangle 71">
            <a:extLst>
              <a:ext uri="{FF2B5EF4-FFF2-40B4-BE49-F238E27FC236}">
                <a16:creationId xmlns:a16="http://schemas.microsoft.com/office/drawing/2014/main" id="{DA48BED7-0C59-4C2D-89A2-F70C734F338A}"/>
              </a:ext>
            </a:extLst>
          </p:cNvPr>
          <p:cNvSpPr txBox="1">
            <a:spLocks noChangeArrowheads="1"/>
          </p:cNvSpPr>
          <p:nvPr userDrawn="1"/>
        </p:nvSpPr>
        <p:spPr bwMode="auto">
          <a:xfrm>
            <a:off x="5732464" y="6485793"/>
            <a:ext cx="400784" cy="360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fld id="{13B55AB4-0D57-4FBE-946B-A81E4A9D2A4C}" type="slidenum">
              <a:rPr lang="en-US" sz="1067" noProof="0" smtClean="0"/>
              <a:pPr lvl="0"/>
              <a:t>‹#›</a:t>
            </a:fld>
            <a:r>
              <a:rPr lang="en-US" sz="1067" noProof="0"/>
              <a:t> </a:t>
            </a:r>
          </a:p>
        </p:txBody>
      </p:sp>
      <p:cxnSp>
        <p:nvCxnSpPr>
          <p:cNvPr id="12" name="Straight Connector 11">
            <a:extLst>
              <a:ext uri="{FF2B5EF4-FFF2-40B4-BE49-F238E27FC236}">
                <a16:creationId xmlns:a16="http://schemas.microsoft.com/office/drawing/2014/main" id="{FDEA3EBC-EB61-492B-A650-D68BC6F7BEE3}"/>
              </a:ext>
            </a:extLst>
          </p:cNvPr>
          <p:cNvCxnSpPr/>
          <p:nvPr userDrawn="1"/>
        </p:nvCxnSpPr>
        <p:spPr>
          <a:xfrm>
            <a:off x="6086669" y="6593416"/>
            <a:ext cx="0" cy="16956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AD74585-0758-4A73-A2C5-D935E2A82EA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82835" y="117574"/>
            <a:ext cx="1524000" cy="900831"/>
          </a:xfrm>
          <a:prstGeom prst="rect">
            <a:avLst/>
          </a:prstGeom>
        </p:spPr>
      </p:pic>
    </p:spTree>
    <p:extLst>
      <p:ext uri="{BB962C8B-B14F-4D97-AF65-F5344CB8AC3E}">
        <p14:creationId xmlns:p14="http://schemas.microsoft.com/office/powerpoint/2010/main" val="1527311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D59EF4-CDB2-4305-A612-72A34EEE4E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4">
            <a:extLst>
              <a:ext uri="{FF2B5EF4-FFF2-40B4-BE49-F238E27FC236}">
                <a16:creationId xmlns:a16="http://schemas.microsoft.com/office/drawing/2014/main" id="{7D891CDE-A1D8-4CA1-8E56-08771FC8AC22}"/>
              </a:ext>
            </a:extLst>
          </p:cNvPr>
          <p:cNvSpPr txBox="1">
            <a:spLocks/>
          </p:cNvSpPr>
          <p:nvPr userDrawn="1"/>
        </p:nvSpPr>
        <p:spPr>
          <a:xfrm>
            <a:off x="6053667" y="6522345"/>
            <a:ext cx="1614117" cy="287259"/>
          </a:xfrm>
          <a:prstGeom prst="rect">
            <a:avLst/>
          </a:prstGeom>
          <a:no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a:solidFill>
                  <a:schemeClr val="tx1">
                    <a:lumMod val="75000"/>
                    <a:lumOff val="25000"/>
                  </a:schemeClr>
                </a:solidFill>
              </a:rPr>
              <a:t>CTDOL confidential</a:t>
            </a:r>
          </a:p>
        </p:txBody>
      </p:sp>
      <p:sp>
        <p:nvSpPr>
          <p:cNvPr id="11" name="Rectangle 71">
            <a:extLst>
              <a:ext uri="{FF2B5EF4-FFF2-40B4-BE49-F238E27FC236}">
                <a16:creationId xmlns:a16="http://schemas.microsoft.com/office/drawing/2014/main" id="{DA48BED7-0C59-4C2D-89A2-F70C734F338A}"/>
              </a:ext>
            </a:extLst>
          </p:cNvPr>
          <p:cNvSpPr txBox="1">
            <a:spLocks noChangeArrowheads="1"/>
          </p:cNvSpPr>
          <p:nvPr userDrawn="1"/>
        </p:nvSpPr>
        <p:spPr bwMode="auto">
          <a:xfrm>
            <a:off x="5732464" y="6485793"/>
            <a:ext cx="400784" cy="360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fld id="{13B55AB4-0D57-4FBE-946B-A81E4A9D2A4C}" type="slidenum">
              <a:rPr lang="en-US" sz="1067" noProof="0" smtClean="0"/>
              <a:pPr lvl="0"/>
              <a:t>‹#›</a:t>
            </a:fld>
            <a:r>
              <a:rPr lang="en-US" sz="1067" noProof="0"/>
              <a:t> </a:t>
            </a:r>
          </a:p>
        </p:txBody>
      </p:sp>
      <p:cxnSp>
        <p:nvCxnSpPr>
          <p:cNvPr id="12" name="Straight Connector 11">
            <a:extLst>
              <a:ext uri="{FF2B5EF4-FFF2-40B4-BE49-F238E27FC236}">
                <a16:creationId xmlns:a16="http://schemas.microsoft.com/office/drawing/2014/main" id="{FDEA3EBC-EB61-492B-A650-D68BC6F7BEE3}"/>
              </a:ext>
            </a:extLst>
          </p:cNvPr>
          <p:cNvCxnSpPr/>
          <p:nvPr userDrawn="1"/>
        </p:nvCxnSpPr>
        <p:spPr>
          <a:xfrm>
            <a:off x="6086669" y="6593416"/>
            <a:ext cx="0" cy="16956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AD74585-0758-4A73-A2C5-D935E2A82EA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82835" y="117574"/>
            <a:ext cx="1524000" cy="900831"/>
          </a:xfrm>
          <a:prstGeom prst="rect">
            <a:avLst/>
          </a:prstGeom>
        </p:spPr>
      </p:pic>
    </p:spTree>
    <p:extLst>
      <p:ext uri="{BB962C8B-B14F-4D97-AF65-F5344CB8AC3E}">
        <p14:creationId xmlns:p14="http://schemas.microsoft.com/office/powerpoint/2010/main" val="152731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C18F-5EE7-4AE7-AF4C-169ADC565039}"/>
              </a:ext>
            </a:extLst>
          </p:cNvPr>
          <p:cNvSpPr>
            <a:spLocks noGrp="1"/>
          </p:cNvSpPr>
          <p:nvPr>
            <p:ph type="title"/>
          </p:nvPr>
        </p:nvSpPr>
        <p:spPr>
          <a:xfrm>
            <a:off x="831851" y="1710268"/>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552DC3D8-EBB5-403C-AA75-2B3F8FAE30CA}"/>
              </a:ext>
            </a:extLst>
          </p:cNvPr>
          <p:cNvSpPr>
            <a:spLocks noGrp="1"/>
          </p:cNvSpPr>
          <p:nvPr>
            <p:ph type="body" idx="1"/>
          </p:nvPr>
        </p:nvSpPr>
        <p:spPr>
          <a:xfrm>
            <a:off x="831851" y="4588935"/>
            <a:ext cx="10515600" cy="1500717"/>
          </a:xfrm>
          <a:prstGeom prst="rect">
            <a:avLst/>
          </a:prstGeom>
        </p:spPr>
        <p:txBody>
          <a:bodyPr/>
          <a:lstStyle>
            <a:lvl1pPr marL="0" indent="0">
              <a:buNone/>
              <a:defRPr sz="3200">
                <a:solidFill>
                  <a:schemeClr val="tx1">
                    <a:tint val="75000"/>
                  </a:schemeClr>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F71FCF-2D76-403C-AED9-ADC8432DE66C}"/>
              </a:ext>
            </a:extLst>
          </p:cNvPr>
          <p:cNvSpPr>
            <a:spLocks noGrp="1"/>
          </p:cNvSpPr>
          <p:nvPr>
            <p:ph type="dt" sz="half" idx="10"/>
          </p:nvPr>
        </p:nvSpPr>
        <p:spPr>
          <a:xfrm>
            <a:off x="838200" y="6356353"/>
            <a:ext cx="2743200" cy="366183"/>
          </a:xfrm>
          <a:prstGeom prst="rect">
            <a:avLst/>
          </a:prstGeom>
        </p:spPr>
        <p:txBody>
          <a:bodyPr/>
          <a:lstStyle/>
          <a:p>
            <a:fld id="{EAA9BFFD-BC13-45E6-916A-A6DE31142D10}" type="datetimeFigureOut">
              <a:rPr lang="en-US" smtClean="0"/>
              <a:t>9/14/2023</a:t>
            </a:fld>
            <a:endParaRPr lang="en-US"/>
          </a:p>
        </p:txBody>
      </p:sp>
      <p:sp>
        <p:nvSpPr>
          <p:cNvPr id="5" name="Footer Placeholder 4">
            <a:extLst>
              <a:ext uri="{FF2B5EF4-FFF2-40B4-BE49-F238E27FC236}">
                <a16:creationId xmlns:a16="http://schemas.microsoft.com/office/drawing/2014/main" id="{1D2CD6E7-064C-4F49-B401-A08E61A86F98}"/>
              </a:ext>
            </a:extLst>
          </p:cNvPr>
          <p:cNvSpPr>
            <a:spLocks noGrp="1"/>
          </p:cNvSpPr>
          <p:nvPr>
            <p:ph type="ftr" sz="quarter" idx="11"/>
          </p:nvPr>
        </p:nvSpPr>
        <p:spPr>
          <a:xfrm>
            <a:off x="4038600" y="6356353"/>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3D43D-7B91-4215-878C-3207569936F0}"/>
              </a:ext>
            </a:extLst>
          </p:cNvPr>
          <p:cNvSpPr>
            <a:spLocks noGrp="1"/>
          </p:cNvSpPr>
          <p:nvPr>
            <p:ph type="sldNum" sz="quarter" idx="12"/>
          </p:nvPr>
        </p:nvSpPr>
        <p:spPr>
          <a:xfrm>
            <a:off x="8610600" y="6356353"/>
            <a:ext cx="2743200" cy="366183"/>
          </a:xfrm>
          <a:prstGeom prst="rect">
            <a:avLst/>
          </a:prstGeom>
        </p:spPr>
        <p:txBody>
          <a:bodyPr/>
          <a:lstStyle/>
          <a:p>
            <a:fld id="{AB35656F-3E7F-4ADE-BA06-A5C39D731A19}" type="slidenum">
              <a:rPr lang="en-US" smtClean="0"/>
              <a:t>‹#›</a:t>
            </a:fld>
            <a:endParaRPr lang="en-US"/>
          </a:p>
        </p:txBody>
      </p:sp>
    </p:spTree>
    <p:extLst>
      <p:ext uri="{BB962C8B-B14F-4D97-AF65-F5344CB8AC3E}">
        <p14:creationId xmlns:p14="http://schemas.microsoft.com/office/powerpoint/2010/main" val="329497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D59EF4-CDB2-4305-A612-72A34EEE4E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4">
            <a:extLst>
              <a:ext uri="{FF2B5EF4-FFF2-40B4-BE49-F238E27FC236}">
                <a16:creationId xmlns:a16="http://schemas.microsoft.com/office/drawing/2014/main" id="{7D891CDE-A1D8-4CA1-8E56-08771FC8AC22}"/>
              </a:ext>
            </a:extLst>
          </p:cNvPr>
          <p:cNvSpPr txBox="1">
            <a:spLocks/>
          </p:cNvSpPr>
          <p:nvPr userDrawn="1"/>
        </p:nvSpPr>
        <p:spPr>
          <a:xfrm>
            <a:off x="6053667" y="6522345"/>
            <a:ext cx="1614117" cy="287259"/>
          </a:xfrm>
          <a:prstGeom prst="rect">
            <a:avLst/>
          </a:prstGeom>
          <a:no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a:solidFill>
                  <a:schemeClr val="tx1">
                    <a:lumMod val="75000"/>
                    <a:lumOff val="25000"/>
                  </a:schemeClr>
                </a:solidFill>
              </a:rPr>
              <a:t>CTDOL confidential</a:t>
            </a:r>
          </a:p>
        </p:txBody>
      </p:sp>
      <p:sp>
        <p:nvSpPr>
          <p:cNvPr id="11" name="Rectangle 71">
            <a:extLst>
              <a:ext uri="{FF2B5EF4-FFF2-40B4-BE49-F238E27FC236}">
                <a16:creationId xmlns:a16="http://schemas.microsoft.com/office/drawing/2014/main" id="{DA48BED7-0C59-4C2D-89A2-F70C734F338A}"/>
              </a:ext>
            </a:extLst>
          </p:cNvPr>
          <p:cNvSpPr txBox="1">
            <a:spLocks noChangeArrowheads="1"/>
          </p:cNvSpPr>
          <p:nvPr userDrawn="1"/>
        </p:nvSpPr>
        <p:spPr bwMode="auto">
          <a:xfrm>
            <a:off x="5732464" y="6485793"/>
            <a:ext cx="400784" cy="360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fld id="{13B55AB4-0D57-4FBE-946B-A81E4A9D2A4C}" type="slidenum">
              <a:rPr lang="en-US" sz="1067" noProof="0" smtClean="0"/>
              <a:pPr lvl="0"/>
              <a:t>‹#›</a:t>
            </a:fld>
            <a:r>
              <a:rPr lang="en-US" sz="1067" noProof="0"/>
              <a:t> </a:t>
            </a:r>
          </a:p>
        </p:txBody>
      </p:sp>
      <p:cxnSp>
        <p:nvCxnSpPr>
          <p:cNvPr id="12" name="Straight Connector 11">
            <a:extLst>
              <a:ext uri="{FF2B5EF4-FFF2-40B4-BE49-F238E27FC236}">
                <a16:creationId xmlns:a16="http://schemas.microsoft.com/office/drawing/2014/main" id="{FDEA3EBC-EB61-492B-A650-D68BC6F7BEE3}"/>
              </a:ext>
            </a:extLst>
          </p:cNvPr>
          <p:cNvCxnSpPr/>
          <p:nvPr userDrawn="1"/>
        </p:nvCxnSpPr>
        <p:spPr>
          <a:xfrm>
            <a:off x="6086669" y="6593416"/>
            <a:ext cx="0" cy="16956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AD74585-0758-4A73-A2C5-D935E2A82EA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582835" y="117574"/>
            <a:ext cx="1524000" cy="900831"/>
          </a:xfrm>
          <a:prstGeom prst="rect">
            <a:avLst/>
          </a:prstGeom>
        </p:spPr>
      </p:pic>
    </p:spTree>
    <p:extLst>
      <p:ext uri="{BB962C8B-B14F-4D97-AF65-F5344CB8AC3E}">
        <p14:creationId xmlns:p14="http://schemas.microsoft.com/office/powerpoint/2010/main" val="1527311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C18F-5EE7-4AE7-AF4C-169ADC565039}"/>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552DC3D8-EBB5-403C-AA75-2B3F8FAE30CA}"/>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F71FCF-2D76-403C-AED9-ADC8432DE66C}"/>
              </a:ext>
            </a:extLst>
          </p:cNvPr>
          <p:cNvSpPr>
            <a:spLocks noGrp="1"/>
          </p:cNvSpPr>
          <p:nvPr>
            <p:ph type="dt" sz="half" idx="10"/>
          </p:nvPr>
        </p:nvSpPr>
        <p:spPr>
          <a:xfrm>
            <a:off x="838200" y="6356351"/>
            <a:ext cx="2743200" cy="366183"/>
          </a:xfrm>
          <a:prstGeom prst="rect">
            <a:avLst/>
          </a:prstGeom>
        </p:spPr>
        <p:txBody>
          <a:bodyPr/>
          <a:lstStyle/>
          <a:p>
            <a:fld id="{EAA9BFFD-BC13-45E6-916A-A6DE31142D10}" type="datetimeFigureOut">
              <a:rPr lang="en-US" smtClean="0"/>
              <a:t>9/14/2023</a:t>
            </a:fld>
            <a:endParaRPr lang="en-US"/>
          </a:p>
        </p:txBody>
      </p:sp>
      <p:sp>
        <p:nvSpPr>
          <p:cNvPr id="5" name="Footer Placeholder 4">
            <a:extLst>
              <a:ext uri="{FF2B5EF4-FFF2-40B4-BE49-F238E27FC236}">
                <a16:creationId xmlns:a16="http://schemas.microsoft.com/office/drawing/2014/main" id="{1D2CD6E7-064C-4F49-B401-A08E61A86F9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3D43D-7B91-4215-878C-3207569936F0}"/>
              </a:ext>
            </a:extLst>
          </p:cNvPr>
          <p:cNvSpPr>
            <a:spLocks noGrp="1"/>
          </p:cNvSpPr>
          <p:nvPr>
            <p:ph type="sldNum" sz="quarter" idx="12"/>
          </p:nvPr>
        </p:nvSpPr>
        <p:spPr>
          <a:xfrm>
            <a:off x="8610600" y="6356351"/>
            <a:ext cx="2743200" cy="366183"/>
          </a:xfrm>
          <a:prstGeom prst="rect">
            <a:avLst/>
          </a:prstGeom>
        </p:spPr>
        <p:txBody>
          <a:bodyPr/>
          <a:lstStyle/>
          <a:p>
            <a:fld id="{AB35656F-3E7F-4ADE-BA06-A5C39D731A19}" type="slidenum">
              <a:rPr lang="en-US" smtClean="0"/>
              <a:t>‹#›</a:t>
            </a:fld>
            <a:endParaRPr lang="en-US"/>
          </a:p>
        </p:txBody>
      </p:sp>
    </p:spTree>
    <p:extLst>
      <p:ext uri="{BB962C8B-B14F-4D97-AF65-F5344CB8AC3E}">
        <p14:creationId xmlns:p14="http://schemas.microsoft.com/office/powerpoint/2010/main" val="3294972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3923E-D3B9-4F29-83CE-EBE4873473F3}"/>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80CB86E-7363-4899-916D-B874B530E811}"/>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E3536B-9322-4E69-A5C0-FB121CF42F70}"/>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08C39B-536F-44F5-B7D4-2AB8C7A04B55}"/>
              </a:ext>
            </a:extLst>
          </p:cNvPr>
          <p:cNvSpPr>
            <a:spLocks noGrp="1"/>
          </p:cNvSpPr>
          <p:nvPr>
            <p:ph type="dt" sz="half" idx="10"/>
          </p:nvPr>
        </p:nvSpPr>
        <p:spPr>
          <a:xfrm>
            <a:off x="838200" y="6356351"/>
            <a:ext cx="2743200" cy="366183"/>
          </a:xfrm>
          <a:prstGeom prst="rect">
            <a:avLst/>
          </a:prstGeom>
        </p:spPr>
        <p:txBody>
          <a:bodyPr/>
          <a:lstStyle/>
          <a:p>
            <a:fld id="{EAA9BFFD-BC13-45E6-916A-A6DE31142D10}" type="datetimeFigureOut">
              <a:rPr lang="en-US" smtClean="0"/>
              <a:t>9/14/2023</a:t>
            </a:fld>
            <a:endParaRPr lang="en-US"/>
          </a:p>
        </p:txBody>
      </p:sp>
      <p:sp>
        <p:nvSpPr>
          <p:cNvPr id="6" name="Footer Placeholder 5">
            <a:extLst>
              <a:ext uri="{FF2B5EF4-FFF2-40B4-BE49-F238E27FC236}">
                <a16:creationId xmlns:a16="http://schemas.microsoft.com/office/drawing/2014/main" id="{1A22C248-0E6B-419C-9C30-76AC4CE57A7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058217-4D32-45C0-A1E9-60A6CAEB8A60}"/>
              </a:ext>
            </a:extLst>
          </p:cNvPr>
          <p:cNvSpPr>
            <a:spLocks noGrp="1"/>
          </p:cNvSpPr>
          <p:nvPr>
            <p:ph type="sldNum" sz="quarter" idx="12"/>
          </p:nvPr>
        </p:nvSpPr>
        <p:spPr>
          <a:xfrm>
            <a:off x="8610600" y="6356351"/>
            <a:ext cx="2743200" cy="366183"/>
          </a:xfrm>
          <a:prstGeom prst="rect">
            <a:avLst/>
          </a:prstGeom>
        </p:spPr>
        <p:txBody>
          <a:bodyPr/>
          <a:lstStyle/>
          <a:p>
            <a:fld id="{AB35656F-3E7F-4ADE-BA06-A5C39D731A19}" type="slidenum">
              <a:rPr lang="en-US" smtClean="0"/>
              <a:t>‹#›</a:t>
            </a:fld>
            <a:endParaRPr lang="en-US"/>
          </a:p>
        </p:txBody>
      </p:sp>
    </p:spTree>
    <p:extLst>
      <p:ext uri="{BB962C8B-B14F-4D97-AF65-F5344CB8AC3E}">
        <p14:creationId xmlns:p14="http://schemas.microsoft.com/office/powerpoint/2010/main" val="396007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75522"/>
      </p:ext>
    </p:extLst>
  </p:cSld>
  <p:clrMap bg1="lt1" tx1="dk1" bg2="lt2" tx2="dk2" accent1="accent1" accent2="accent2" accent3="accent3" accent4="accent4" accent5="accent5" accent6="accent6" hlink="hlink" folHlink="folHlink"/>
  <p:sldLayoutIdLst>
    <p:sldLayoutId id="2147484041" r:id="rId1"/>
    <p:sldLayoutId id="2147483994" r:id="rId2"/>
    <p:sldLayoutId id="2147483995" r:id="rId3"/>
    <p:sldLayoutId id="2147484049" r:id="rId4"/>
    <p:sldLayoutId id="2147484048" r:id="rId5"/>
    <p:sldLayoutId id="2147484044" r:id="rId6"/>
    <p:sldLayoutId id="2147484034" r:id="rId7"/>
    <p:sldLayoutId id="2147483996" r:id="rId8"/>
    <p:sldLayoutId id="2147483997" r:id="rId9"/>
    <p:sldLayoutId id="2147484045" r:id="rId10"/>
    <p:sldLayoutId id="2147484039" r:id="rId11"/>
    <p:sldLayoutId id="2147483999" r:id="rId12"/>
    <p:sldLayoutId id="2147484000" r:id="rId13"/>
    <p:sldLayoutId id="2147484046" r:id="rId14"/>
    <p:sldLayoutId id="2147484047" r:id="rId15"/>
    <p:sldLayoutId id="2147484001" r:id="rId16"/>
    <p:sldLayoutId id="2147484002" r:id="rId17"/>
    <p:sldLayoutId id="2147484003" r:id="rId18"/>
    <p:sldLayoutId id="2147484004" r:id="rId19"/>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42.png"/></Relationships>
</file>

<file path=ppt/slides/_rels/slide15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46.svg"/><Relationship Id="rId4" Type="http://schemas.openxmlformats.org/officeDocument/2006/relationships/image" Target="../media/image145.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D83386-FEEE-4031-8034-57D05C3D17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9363"/>
            <a:ext cx="12192000" cy="6858000"/>
          </a:xfrm>
          <a:prstGeom prst="rect">
            <a:avLst/>
          </a:prstGeom>
        </p:spPr>
      </p:pic>
      <p:pic>
        <p:nvPicPr>
          <p:cNvPr id="8" name="Picture 7" descr="Logo, company name&#10;&#10;Description automatically generated">
            <a:extLst>
              <a:ext uri="{FF2B5EF4-FFF2-40B4-BE49-F238E27FC236}">
                <a16:creationId xmlns:a16="http://schemas.microsoft.com/office/drawing/2014/main" id="{F5600A11-0E6F-402A-BFE2-97E6DE58EC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43394"/>
            <a:ext cx="2427676" cy="1434991"/>
          </a:xfrm>
          <a:prstGeom prst="rect">
            <a:avLst/>
          </a:prstGeom>
        </p:spPr>
      </p:pic>
      <p:sp>
        <p:nvSpPr>
          <p:cNvPr id="9" name="Rectangle 1">
            <a:extLst>
              <a:ext uri="{FF2B5EF4-FFF2-40B4-BE49-F238E27FC236}">
                <a16:creationId xmlns:a16="http://schemas.microsoft.com/office/drawing/2014/main" id="{1238BAC9-4D1E-4555-8FE6-3176BE1E4A35}"/>
              </a:ext>
            </a:extLst>
          </p:cNvPr>
          <p:cNvSpPr/>
          <p:nvPr/>
        </p:nvSpPr>
        <p:spPr>
          <a:xfrm>
            <a:off x="10065" y="2952033"/>
            <a:ext cx="4557621" cy="898584"/>
          </a:xfrm>
          <a:custGeom>
            <a:avLst/>
            <a:gdLst>
              <a:gd name="connsiteX0" fmla="*/ 0 w 3881886"/>
              <a:gd name="connsiteY0" fmla="*/ 0 h 754811"/>
              <a:gd name="connsiteX1" fmla="*/ 3881886 w 3881886"/>
              <a:gd name="connsiteY1" fmla="*/ 0 h 754811"/>
              <a:gd name="connsiteX2" fmla="*/ 3881886 w 3881886"/>
              <a:gd name="connsiteY2" fmla="*/ 754811 h 754811"/>
              <a:gd name="connsiteX3" fmla="*/ 0 w 3881886"/>
              <a:gd name="connsiteY3" fmla="*/ 754811 h 754811"/>
              <a:gd name="connsiteX4" fmla="*/ 0 w 3881886"/>
              <a:gd name="connsiteY4" fmla="*/ 0 h 754811"/>
              <a:gd name="connsiteX0" fmla="*/ 0 w 3881886"/>
              <a:gd name="connsiteY0" fmla="*/ 0 h 754811"/>
              <a:gd name="connsiteX1" fmla="*/ 3881886 w 3881886"/>
              <a:gd name="connsiteY1" fmla="*/ 0 h 754811"/>
              <a:gd name="connsiteX2" fmla="*/ 3596136 w 3881886"/>
              <a:gd name="connsiteY2" fmla="*/ 745286 h 754811"/>
              <a:gd name="connsiteX3" fmla="*/ 0 w 3881886"/>
              <a:gd name="connsiteY3" fmla="*/ 754811 h 754811"/>
              <a:gd name="connsiteX4" fmla="*/ 0 w 3881886"/>
              <a:gd name="connsiteY4" fmla="*/ 0 h 754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886" h="754811">
                <a:moveTo>
                  <a:pt x="0" y="0"/>
                </a:moveTo>
                <a:lnTo>
                  <a:pt x="3881886" y="0"/>
                </a:lnTo>
                <a:lnTo>
                  <a:pt x="3596136" y="745286"/>
                </a:lnTo>
                <a:lnTo>
                  <a:pt x="0" y="754811"/>
                </a:lnTo>
                <a:lnTo>
                  <a:pt x="0" y="0"/>
                </a:lnTo>
                <a:close/>
              </a:path>
            </a:pathLst>
          </a:custGeom>
          <a:solidFill>
            <a:srgbClr val="1A568A"/>
          </a:solidFill>
          <a:ln>
            <a:noFill/>
          </a:ln>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pPr algn="ctr"/>
            <a:r>
              <a:rPr lang="en-US" sz="2800" dirty="0">
                <a:cs typeface="Calibri"/>
              </a:rPr>
              <a:t>Employer User Guide</a:t>
            </a:r>
          </a:p>
          <a:p>
            <a:pPr algn="ctr"/>
            <a:endParaRPr lang="en-US" sz="1800" b="1" dirty="0">
              <a:solidFill>
                <a:schemeClr val="bg1"/>
              </a:solidFill>
              <a:cs typeface="Calibri"/>
            </a:endParaRPr>
          </a:p>
        </p:txBody>
      </p:sp>
      <p:sp>
        <p:nvSpPr>
          <p:cNvPr id="10" name="Parallelogram 9">
            <a:extLst>
              <a:ext uri="{FF2B5EF4-FFF2-40B4-BE49-F238E27FC236}">
                <a16:creationId xmlns:a16="http://schemas.microsoft.com/office/drawing/2014/main" id="{7622AD16-4C9D-4E28-AA08-0CD7DDDDE901}"/>
              </a:ext>
            </a:extLst>
          </p:cNvPr>
          <p:cNvSpPr/>
          <p:nvPr/>
        </p:nvSpPr>
        <p:spPr>
          <a:xfrm>
            <a:off x="4291282" y="2952033"/>
            <a:ext cx="542566" cy="898584"/>
          </a:xfrm>
          <a:prstGeom prst="parallelogram">
            <a:avLst>
              <a:gd name="adj" fmla="val 64662"/>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pPr algn="ctr"/>
            <a:endParaRPr lang="en-US"/>
          </a:p>
        </p:txBody>
      </p:sp>
      <p:sp>
        <p:nvSpPr>
          <p:cNvPr id="2" name="Date Placeholder 1">
            <a:extLst>
              <a:ext uri="{FF2B5EF4-FFF2-40B4-BE49-F238E27FC236}">
                <a16:creationId xmlns:a16="http://schemas.microsoft.com/office/drawing/2014/main" id="{A28F6665-6FB0-4012-8912-073D1553ADDA}"/>
              </a:ext>
            </a:extLst>
          </p:cNvPr>
          <p:cNvSpPr>
            <a:spLocks noGrp="1"/>
          </p:cNvSpPr>
          <p:nvPr>
            <p:ph type="dt" sz="half" idx="10"/>
          </p:nvPr>
        </p:nvSpPr>
        <p:spPr>
          <a:xfrm>
            <a:off x="3462248" y="6417104"/>
            <a:ext cx="2743200" cy="366183"/>
          </a:xfrm>
        </p:spPr>
        <p:txBody>
          <a:bodyPr/>
          <a:lstStyle/>
          <a:p>
            <a:pPr algn="ctr"/>
            <a:fld id="{A18B79A7-BA85-40A4-A918-7F026973442C}" type="datetime1">
              <a:rPr lang="en-US" smtClean="0"/>
              <a:pPr algn="ctr"/>
              <a:t>9/14/2023</a:t>
            </a:fld>
            <a:endParaRPr lang="en-US" dirty="0"/>
          </a:p>
        </p:txBody>
      </p:sp>
    </p:spTree>
    <p:extLst>
      <p:ext uri="{BB962C8B-B14F-4D97-AF65-F5344CB8AC3E}">
        <p14:creationId xmlns:p14="http://schemas.microsoft.com/office/powerpoint/2010/main" val="40978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E9EC7D-1661-D3C7-B3D5-534EA83E0204}"/>
              </a:ext>
            </a:extLst>
          </p:cNvPr>
          <p:cNvGrpSpPr/>
          <p:nvPr/>
        </p:nvGrpSpPr>
        <p:grpSpPr>
          <a:xfrm>
            <a:off x="5744352" y="6522345"/>
            <a:ext cx="1420192" cy="310254"/>
            <a:chOff x="5744352" y="6522345"/>
            <a:chExt cx="1420192" cy="310254"/>
          </a:xfrm>
        </p:grpSpPr>
        <p:sp>
          <p:nvSpPr>
            <p:cNvPr id="7" name="Text Placeholder 4">
              <a:extLst>
                <a:ext uri="{FF2B5EF4-FFF2-40B4-BE49-F238E27FC236}">
                  <a16:creationId xmlns:a16="http://schemas.microsoft.com/office/drawing/2014/main" id="{63A91EDF-4BA9-273C-AD13-39B353ED53EB}"/>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8" name="Rectangle 71">
              <a:extLst>
                <a:ext uri="{FF2B5EF4-FFF2-40B4-BE49-F238E27FC236}">
                  <a16:creationId xmlns:a16="http://schemas.microsoft.com/office/drawing/2014/main" id="{E98E9471-0CD7-66C8-4FBE-13737D58A308}"/>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10</a:t>
              </a:fld>
              <a:r>
                <a:rPr lang="en-US" sz="1067" noProof="0" dirty="0"/>
                <a:t> </a:t>
              </a:r>
            </a:p>
          </p:txBody>
        </p:sp>
        <p:sp>
          <p:nvSpPr>
            <p:cNvPr id="9" name="Text Placeholder 4">
              <a:extLst>
                <a:ext uri="{FF2B5EF4-FFF2-40B4-BE49-F238E27FC236}">
                  <a16:creationId xmlns:a16="http://schemas.microsoft.com/office/drawing/2014/main" id="{EBB65523-F8AE-C2BE-BFC8-6195617519CE}"/>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pic>
        <p:nvPicPr>
          <p:cNvPr id="4" name="Picture 3">
            <a:extLst>
              <a:ext uri="{FF2B5EF4-FFF2-40B4-BE49-F238E27FC236}">
                <a16:creationId xmlns:a16="http://schemas.microsoft.com/office/drawing/2014/main" id="{770844E1-F032-9A0F-61BC-4701896E704C}"/>
              </a:ext>
            </a:extLst>
          </p:cNvPr>
          <p:cNvPicPr>
            <a:picLocks noChangeAspect="1"/>
          </p:cNvPicPr>
          <p:nvPr/>
        </p:nvPicPr>
        <p:blipFill>
          <a:blip r:embed="rId3"/>
          <a:stretch>
            <a:fillRect/>
          </a:stretch>
        </p:blipFill>
        <p:spPr>
          <a:xfrm>
            <a:off x="931722" y="1828798"/>
            <a:ext cx="8798204" cy="4385571"/>
          </a:xfrm>
          <a:prstGeom prst="rect">
            <a:avLst/>
          </a:prstGeom>
        </p:spPr>
      </p:pic>
      <p:sp>
        <p:nvSpPr>
          <p:cNvPr id="5" name="Rectangle: Rounded Corners 4">
            <a:extLst>
              <a:ext uri="{FF2B5EF4-FFF2-40B4-BE49-F238E27FC236}">
                <a16:creationId xmlns:a16="http://schemas.microsoft.com/office/drawing/2014/main" id="{0D888533-0484-7BF5-3B61-A1ED23FD17FF}"/>
              </a:ext>
            </a:extLst>
          </p:cNvPr>
          <p:cNvSpPr/>
          <p:nvPr/>
        </p:nvSpPr>
        <p:spPr>
          <a:xfrm>
            <a:off x="7989904" y="3588798"/>
            <a:ext cx="2650626" cy="153683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t>Note: Passwords must be a minimum of 14 characters.</a:t>
            </a:r>
            <a:br>
              <a:rPr lang="en-US" sz="1200" dirty="0"/>
            </a:br>
            <a:r>
              <a:rPr lang="en-US" sz="1200" dirty="0"/>
              <a:t>The password must contain at least one uppercase letter, one lowercase letter, one number and two special character (i.e., !@#$*._). </a:t>
            </a:r>
            <a:endParaRPr lang="en-US" sz="1200" dirty="0">
              <a:cs typeface="Calibri" panose="020F0502020204030204"/>
            </a:endParaRPr>
          </a:p>
        </p:txBody>
      </p:sp>
      <p:sp>
        <p:nvSpPr>
          <p:cNvPr id="6" name="Rectangle: Rounded Corners 5">
            <a:extLst>
              <a:ext uri="{FF2B5EF4-FFF2-40B4-BE49-F238E27FC236}">
                <a16:creationId xmlns:a16="http://schemas.microsoft.com/office/drawing/2014/main" id="{0B38A2F8-1804-0BA4-E894-4B0AA28D9275}"/>
              </a:ext>
            </a:extLst>
          </p:cNvPr>
          <p:cNvSpPr/>
          <p:nvPr/>
        </p:nvSpPr>
        <p:spPr>
          <a:xfrm>
            <a:off x="5606147" y="724316"/>
            <a:ext cx="3012462" cy="905328"/>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b="1" dirty="0">
                <a:ea typeface="+mn-lt"/>
                <a:cs typeface="+mn-lt"/>
              </a:rPr>
              <a:t>General Information/Employer Signup </a:t>
            </a:r>
            <a:r>
              <a:rPr lang="en-US" sz="1200" dirty="0">
                <a:ea typeface="+mn-lt"/>
                <a:cs typeface="+mn-lt"/>
              </a:rPr>
              <a:t>screen is displayed. Create</a:t>
            </a:r>
            <a:r>
              <a:rPr lang="en-US" sz="1200" b="1" dirty="0">
                <a:ea typeface="+mn-lt"/>
                <a:cs typeface="+mn-lt"/>
              </a:rPr>
              <a:t> User ID and Password</a:t>
            </a:r>
            <a:r>
              <a:rPr lang="en-US" sz="1200" dirty="0">
                <a:ea typeface="+mn-lt"/>
                <a:cs typeface="+mn-lt"/>
              </a:rPr>
              <a:t>. Enter required information. Click </a:t>
            </a:r>
            <a:r>
              <a:rPr lang="en-US" sz="1200" b="1" dirty="0">
                <a:ea typeface="+mn-lt"/>
                <a:cs typeface="+mn-lt"/>
              </a:rPr>
              <a:t>Next</a:t>
            </a:r>
            <a:r>
              <a:rPr lang="en-US" sz="1200" dirty="0">
                <a:ea typeface="+mn-lt"/>
                <a:cs typeface="+mn-lt"/>
              </a:rPr>
              <a:t>.</a:t>
            </a:r>
          </a:p>
        </p:txBody>
      </p:sp>
      <p:sp>
        <p:nvSpPr>
          <p:cNvPr id="11" name="TextBox 10">
            <a:extLst>
              <a:ext uri="{FF2B5EF4-FFF2-40B4-BE49-F238E27FC236}">
                <a16:creationId xmlns:a16="http://schemas.microsoft.com/office/drawing/2014/main" id="{4634321D-CDD7-7BC9-30AF-83693249BF11}"/>
              </a:ext>
            </a:extLst>
          </p:cNvPr>
          <p:cNvSpPr txBox="1"/>
          <p:nvPr/>
        </p:nvSpPr>
        <p:spPr>
          <a:xfrm>
            <a:off x="1902645" y="71098"/>
            <a:ext cx="2971196" cy="492443"/>
          </a:xfrm>
          <a:prstGeom prst="rect">
            <a:avLst/>
          </a:prstGeom>
          <a:noFill/>
        </p:spPr>
        <p:txBody>
          <a:bodyPr wrap="square" lIns="121920" tIns="60960" rIns="121920" bIns="60960" rtlCol="0" anchor="t">
            <a:spAutoFit/>
          </a:bodyPr>
          <a:lstStyle/>
          <a:p>
            <a:r>
              <a:rPr lang="en-US" sz="2400" dirty="0">
                <a:ea typeface="+mn-lt"/>
                <a:cs typeface="+mn-lt"/>
              </a:rPr>
              <a:t>Employer Registration</a:t>
            </a:r>
            <a:endParaRPr lang="en-US" sz="2400" dirty="0"/>
          </a:p>
        </p:txBody>
      </p:sp>
      <p:pic>
        <p:nvPicPr>
          <p:cNvPr id="12" name="Picture 11">
            <a:extLst>
              <a:ext uri="{FF2B5EF4-FFF2-40B4-BE49-F238E27FC236}">
                <a16:creationId xmlns:a16="http://schemas.microsoft.com/office/drawing/2014/main" id="{1943736C-581E-4D84-D7BC-1AFE9793004D}"/>
              </a:ext>
            </a:extLst>
          </p:cNvPr>
          <p:cNvPicPr>
            <a:picLocks noChangeAspect="1"/>
          </p:cNvPicPr>
          <p:nvPr/>
        </p:nvPicPr>
        <p:blipFill>
          <a:blip r:embed="rId4"/>
          <a:stretch>
            <a:fillRect/>
          </a:stretch>
        </p:blipFill>
        <p:spPr>
          <a:xfrm>
            <a:off x="8494446" y="5541946"/>
            <a:ext cx="631799" cy="256107"/>
          </a:xfrm>
          <a:prstGeom prst="rect">
            <a:avLst/>
          </a:prstGeom>
        </p:spPr>
      </p:pic>
    </p:spTree>
    <p:extLst>
      <p:ext uri="{BB962C8B-B14F-4D97-AF65-F5344CB8AC3E}">
        <p14:creationId xmlns:p14="http://schemas.microsoft.com/office/powerpoint/2010/main" val="13077004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B5AF1D3-3736-C06E-C930-67A288D4822C}"/>
              </a:ext>
            </a:extLst>
          </p:cNvPr>
          <p:cNvPicPr>
            <a:picLocks noChangeAspect="1"/>
          </p:cNvPicPr>
          <p:nvPr/>
        </p:nvPicPr>
        <p:blipFill>
          <a:blip r:embed="rId2"/>
          <a:stretch>
            <a:fillRect/>
          </a:stretch>
        </p:blipFill>
        <p:spPr>
          <a:xfrm>
            <a:off x="2280291" y="1030331"/>
            <a:ext cx="5370650" cy="5458499"/>
          </a:xfrm>
          <a:prstGeom prst="rect">
            <a:avLst/>
          </a:prstGeom>
        </p:spPr>
      </p:pic>
      <p:sp>
        <p:nvSpPr>
          <p:cNvPr id="6" name="TextBox 5">
            <a:extLst>
              <a:ext uri="{FF2B5EF4-FFF2-40B4-BE49-F238E27FC236}">
                <a16:creationId xmlns:a16="http://schemas.microsoft.com/office/drawing/2014/main" id="{ED77E73C-6CD3-12A7-D987-283B1A5E2E97}"/>
              </a:ext>
            </a:extLst>
          </p:cNvPr>
          <p:cNvSpPr txBox="1"/>
          <p:nvPr/>
        </p:nvSpPr>
        <p:spPr>
          <a:xfrm>
            <a:off x="1920815" y="221346"/>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Audits</a:t>
            </a:r>
          </a:p>
        </p:txBody>
      </p:sp>
      <p:sp>
        <p:nvSpPr>
          <p:cNvPr id="5" name="Rectangle: Rounded Corners 4">
            <a:extLst>
              <a:ext uri="{FF2B5EF4-FFF2-40B4-BE49-F238E27FC236}">
                <a16:creationId xmlns:a16="http://schemas.microsoft.com/office/drawing/2014/main" id="{76C32A15-A6C1-88DA-44BE-A07B34EFA115}"/>
              </a:ext>
            </a:extLst>
          </p:cNvPr>
          <p:cNvSpPr/>
          <p:nvPr/>
        </p:nvSpPr>
        <p:spPr>
          <a:xfrm>
            <a:off x="7758481" y="2052365"/>
            <a:ext cx="3070723" cy="404575"/>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ea typeface="+mn-lt"/>
                <a:cs typeface="+mn-lt"/>
              </a:rPr>
              <a:t>Enter all questionnaire responses.</a:t>
            </a:r>
            <a:endParaRPr lang="en-US"/>
          </a:p>
        </p:txBody>
      </p:sp>
    </p:spTree>
    <p:extLst>
      <p:ext uri="{BB962C8B-B14F-4D97-AF65-F5344CB8AC3E}">
        <p14:creationId xmlns:p14="http://schemas.microsoft.com/office/powerpoint/2010/main" val="5367300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59FCDC8-0BA4-BF47-317A-684FCA82A5A1}"/>
              </a:ext>
            </a:extLst>
          </p:cNvPr>
          <p:cNvPicPr>
            <a:picLocks noChangeAspect="1"/>
          </p:cNvPicPr>
          <p:nvPr/>
        </p:nvPicPr>
        <p:blipFill>
          <a:blip r:embed="rId2"/>
          <a:stretch>
            <a:fillRect/>
          </a:stretch>
        </p:blipFill>
        <p:spPr>
          <a:xfrm>
            <a:off x="2403593" y="876330"/>
            <a:ext cx="5811652" cy="5571067"/>
          </a:xfrm>
          <a:prstGeom prst="rect">
            <a:avLst/>
          </a:prstGeom>
        </p:spPr>
      </p:pic>
      <p:sp>
        <p:nvSpPr>
          <p:cNvPr id="6" name="TextBox 5">
            <a:extLst>
              <a:ext uri="{FF2B5EF4-FFF2-40B4-BE49-F238E27FC236}">
                <a16:creationId xmlns:a16="http://schemas.microsoft.com/office/drawing/2014/main" id="{D9BA2BCA-849B-C151-7BD7-E0C6852B9266}"/>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Audits</a:t>
            </a:r>
          </a:p>
        </p:txBody>
      </p:sp>
      <p:sp>
        <p:nvSpPr>
          <p:cNvPr id="5" name="Rectangle: Rounded Corners 4">
            <a:extLst>
              <a:ext uri="{FF2B5EF4-FFF2-40B4-BE49-F238E27FC236}">
                <a16:creationId xmlns:a16="http://schemas.microsoft.com/office/drawing/2014/main" id="{4AF402D9-A3AB-2591-BAF3-1007A7D1A093}"/>
              </a:ext>
            </a:extLst>
          </p:cNvPr>
          <p:cNvSpPr/>
          <p:nvPr/>
        </p:nvSpPr>
        <p:spPr>
          <a:xfrm>
            <a:off x="8438545" y="1814752"/>
            <a:ext cx="3070723" cy="404575"/>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ea typeface="+mn-lt"/>
                <a:cs typeface="+mn-lt"/>
              </a:rPr>
              <a:t>Enter all questionnaire responses.</a:t>
            </a:r>
            <a:endParaRPr lang="en-US"/>
          </a:p>
        </p:txBody>
      </p:sp>
    </p:spTree>
    <p:extLst>
      <p:ext uri="{BB962C8B-B14F-4D97-AF65-F5344CB8AC3E}">
        <p14:creationId xmlns:p14="http://schemas.microsoft.com/office/powerpoint/2010/main" val="4762837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9F76770-8383-DB0C-7960-558A92DBA35B}"/>
              </a:ext>
            </a:extLst>
          </p:cNvPr>
          <p:cNvPicPr>
            <a:picLocks noChangeAspect="1"/>
          </p:cNvPicPr>
          <p:nvPr/>
        </p:nvPicPr>
        <p:blipFill>
          <a:blip r:embed="rId2"/>
          <a:stretch>
            <a:fillRect/>
          </a:stretch>
        </p:blipFill>
        <p:spPr>
          <a:xfrm>
            <a:off x="2760345" y="833966"/>
            <a:ext cx="6671309" cy="5571067"/>
          </a:xfrm>
          <a:prstGeom prst="rect">
            <a:avLst/>
          </a:prstGeom>
        </p:spPr>
      </p:pic>
      <p:sp>
        <p:nvSpPr>
          <p:cNvPr id="6" name="TextBox 5">
            <a:extLst>
              <a:ext uri="{FF2B5EF4-FFF2-40B4-BE49-F238E27FC236}">
                <a16:creationId xmlns:a16="http://schemas.microsoft.com/office/drawing/2014/main" id="{3545EDF1-40DC-26EC-8DB0-F7D7762EE3B5}"/>
              </a:ext>
            </a:extLst>
          </p:cNvPr>
          <p:cNvSpPr txBox="1"/>
          <p:nvPr/>
        </p:nvSpPr>
        <p:spPr>
          <a:xfrm>
            <a:off x="8707943" y="6197804"/>
            <a:ext cx="461493" cy="169210"/>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8" name="TextBox 7">
            <a:extLst>
              <a:ext uri="{FF2B5EF4-FFF2-40B4-BE49-F238E27FC236}">
                <a16:creationId xmlns:a16="http://schemas.microsoft.com/office/drawing/2014/main" id="{0A7D3660-6351-D163-0C64-ECFBB746926C}"/>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Audits</a:t>
            </a:r>
          </a:p>
        </p:txBody>
      </p:sp>
      <p:sp>
        <p:nvSpPr>
          <p:cNvPr id="5" name="Rectangle: Rounded Corners 4">
            <a:extLst>
              <a:ext uri="{FF2B5EF4-FFF2-40B4-BE49-F238E27FC236}">
                <a16:creationId xmlns:a16="http://schemas.microsoft.com/office/drawing/2014/main" id="{8AB056A2-46CB-A423-D929-CEACD6E4DCD2}"/>
              </a:ext>
            </a:extLst>
          </p:cNvPr>
          <p:cNvSpPr/>
          <p:nvPr/>
        </p:nvSpPr>
        <p:spPr>
          <a:xfrm>
            <a:off x="9012094" y="1970429"/>
            <a:ext cx="3070723" cy="404575"/>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ea typeface="+mn-lt"/>
                <a:cs typeface="+mn-lt"/>
              </a:rPr>
              <a:t>Enter all questionnaire responses and click </a:t>
            </a:r>
            <a:r>
              <a:rPr lang="en-US" sz="1400" b="1">
                <a:ea typeface="+mn-lt"/>
                <a:cs typeface="+mn-lt"/>
              </a:rPr>
              <a:t>Next</a:t>
            </a:r>
            <a:r>
              <a:rPr lang="en-US" sz="1400">
                <a:ea typeface="+mn-lt"/>
                <a:cs typeface="+mn-lt"/>
              </a:rPr>
              <a:t>.</a:t>
            </a:r>
            <a:endParaRPr lang="en-US"/>
          </a:p>
        </p:txBody>
      </p:sp>
    </p:spTree>
    <p:extLst>
      <p:ext uri="{BB962C8B-B14F-4D97-AF65-F5344CB8AC3E}">
        <p14:creationId xmlns:p14="http://schemas.microsoft.com/office/powerpoint/2010/main" val="234362375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25340680-5CD9-0EE9-A965-110AABFDB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6F221BA0-270A-CD53-4175-95047BB6477A}"/>
              </a:ext>
            </a:extLst>
          </p:cNvPr>
          <p:cNvGrpSpPr/>
          <p:nvPr/>
        </p:nvGrpSpPr>
        <p:grpSpPr>
          <a:xfrm>
            <a:off x="5605272" y="6522345"/>
            <a:ext cx="1559272" cy="310254"/>
            <a:chOff x="5605272" y="6522345"/>
            <a:chExt cx="1559272" cy="310254"/>
          </a:xfrm>
        </p:grpSpPr>
        <p:sp>
          <p:nvSpPr>
            <p:cNvPr id="4" name="Text Placeholder 4">
              <a:extLst>
                <a:ext uri="{FF2B5EF4-FFF2-40B4-BE49-F238E27FC236}">
                  <a16:creationId xmlns:a16="http://schemas.microsoft.com/office/drawing/2014/main" id="{F7A15A5E-789D-BBAE-CEE0-0EF5045FD72D}"/>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A31E93E5-54C5-405C-FE25-7F3BE3E22261}"/>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103</a:t>
              </a:fld>
              <a:r>
                <a:rPr lang="en-US" sz="1067" noProof="0" dirty="0"/>
                <a:t> </a:t>
              </a:r>
            </a:p>
          </p:txBody>
        </p:sp>
        <p:sp>
          <p:nvSpPr>
            <p:cNvPr id="6" name="Text Placeholder 4">
              <a:extLst>
                <a:ext uri="{FF2B5EF4-FFF2-40B4-BE49-F238E27FC236}">
                  <a16:creationId xmlns:a16="http://schemas.microsoft.com/office/drawing/2014/main" id="{49960A52-1928-FEF2-C73F-ECD8E07A6AD9}"/>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6316527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439D463-5EA2-A10B-670E-F7094316483C}"/>
              </a:ext>
            </a:extLst>
          </p:cNvPr>
          <p:cNvPicPr>
            <a:picLocks noChangeAspect="1"/>
          </p:cNvPicPr>
          <p:nvPr/>
        </p:nvPicPr>
        <p:blipFill rotWithShape="1">
          <a:blip r:embed="rId2"/>
          <a:srcRect r="-80" b="1367"/>
          <a:stretch/>
        </p:blipFill>
        <p:spPr>
          <a:xfrm>
            <a:off x="975491" y="1441499"/>
            <a:ext cx="9961236" cy="4560876"/>
          </a:xfrm>
          <a:prstGeom prst="rect">
            <a:avLst/>
          </a:prstGeom>
        </p:spPr>
      </p:pic>
      <p:sp>
        <p:nvSpPr>
          <p:cNvPr id="4" name="TextBox 3">
            <a:extLst>
              <a:ext uri="{FF2B5EF4-FFF2-40B4-BE49-F238E27FC236}">
                <a16:creationId xmlns:a16="http://schemas.microsoft.com/office/drawing/2014/main" id="{5D5E02DD-EEBE-D9E9-4AA3-8CE2240A9900}"/>
              </a:ext>
            </a:extLst>
          </p:cNvPr>
          <p:cNvSpPr txBox="1"/>
          <p:nvPr/>
        </p:nvSpPr>
        <p:spPr>
          <a:xfrm>
            <a:off x="9629252" y="5653770"/>
            <a:ext cx="755435" cy="305893"/>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6" name="TextBox 5">
            <a:extLst>
              <a:ext uri="{FF2B5EF4-FFF2-40B4-BE49-F238E27FC236}">
                <a16:creationId xmlns:a16="http://schemas.microsoft.com/office/drawing/2014/main" id="{BF0537FD-F39B-06EE-3F4A-F285EC9CFE55}"/>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Audits - Verification</a:t>
            </a:r>
          </a:p>
        </p:txBody>
      </p:sp>
      <p:sp>
        <p:nvSpPr>
          <p:cNvPr id="3" name="Rectangle: Rounded Corners 2">
            <a:extLst>
              <a:ext uri="{FF2B5EF4-FFF2-40B4-BE49-F238E27FC236}">
                <a16:creationId xmlns:a16="http://schemas.microsoft.com/office/drawing/2014/main" id="{24357907-9FC0-0509-1ADC-640D8301E9AE}"/>
              </a:ext>
            </a:extLst>
          </p:cNvPr>
          <p:cNvSpPr/>
          <p:nvPr/>
        </p:nvSpPr>
        <p:spPr>
          <a:xfrm>
            <a:off x="3891126" y="749591"/>
            <a:ext cx="3742593" cy="633994"/>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ea typeface="+mn-lt"/>
                <a:cs typeface="+mn-lt"/>
              </a:rPr>
              <a:t>After verifying all information, click </a:t>
            </a:r>
            <a:r>
              <a:rPr lang="en-US" sz="1400" b="1">
                <a:ea typeface="+mn-lt"/>
                <a:cs typeface="+mn-lt"/>
              </a:rPr>
              <a:t>Submit</a:t>
            </a:r>
            <a:r>
              <a:rPr lang="en-US" sz="1400">
                <a:ea typeface="+mn-lt"/>
                <a:cs typeface="+mn-lt"/>
              </a:rPr>
              <a:t>.</a:t>
            </a:r>
            <a:endParaRPr lang="en-US"/>
          </a:p>
        </p:txBody>
      </p:sp>
    </p:spTree>
    <p:extLst>
      <p:ext uri="{BB962C8B-B14F-4D97-AF65-F5344CB8AC3E}">
        <p14:creationId xmlns:p14="http://schemas.microsoft.com/office/powerpoint/2010/main" val="41523008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16DBBF4-4624-44C5-33CC-17449A83894D}"/>
              </a:ext>
            </a:extLst>
          </p:cNvPr>
          <p:cNvPicPr>
            <a:picLocks noChangeAspect="1"/>
          </p:cNvPicPr>
          <p:nvPr/>
        </p:nvPicPr>
        <p:blipFill rotWithShape="1">
          <a:blip r:embed="rId2"/>
          <a:srcRect l="402" t="16667" r="80" b="-476"/>
          <a:stretch/>
        </p:blipFill>
        <p:spPr>
          <a:xfrm>
            <a:off x="900021" y="2135322"/>
            <a:ext cx="10125977" cy="1441624"/>
          </a:xfrm>
          <a:prstGeom prst="rect">
            <a:avLst/>
          </a:prstGeom>
        </p:spPr>
      </p:pic>
      <p:sp>
        <p:nvSpPr>
          <p:cNvPr id="4" name="TextBox 3">
            <a:extLst>
              <a:ext uri="{FF2B5EF4-FFF2-40B4-BE49-F238E27FC236}">
                <a16:creationId xmlns:a16="http://schemas.microsoft.com/office/drawing/2014/main" id="{DCBC1DBD-04BF-2062-9737-89289430E9AD}"/>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Audits </a:t>
            </a:r>
          </a:p>
        </p:txBody>
      </p:sp>
      <p:sp>
        <p:nvSpPr>
          <p:cNvPr id="3" name="Rectangle: Rounded Corners 2">
            <a:extLst>
              <a:ext uri="{FF2B5EF4-FFF2-40B4-BE49-F238E27FC236}">
                <a16:creationId xmlns:a16="http://schemas.microsoft.com/office/drawing/2014/main" id="{C00C87A1-C08E-FBA3-164B-034C2ED4B944}"/>
              </a:ext>
            </a:extLst>
          </p:cNvPr>
          <p:cNvSpPr/>
          <p:nvPr/>
        </p:nvSpPr>
        <p:spPr>
          <a:xfrm>
            <a:off x="4137864" y="1034130"/>
            <a:ext cx="3742593" cy="633994"/>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ea typeface="+mn-lt"/>
                <a:cs typeface="+mn-lt"/>
              </a:rPr>
              <a:t>Enter Audit Questionnaire Confirmation screen is displayed.  The questionnaire responses are saved successfully.</a:t>
            </a:r>
            <a:endParaRPr lang="en-US"/>
          </a:p>
        </p:txBody>
      </p:sp>
    </p:spTree>
    <p:extLst>
      <p:ext uri="{BB962C8B-B14F-4D97-AF65-F5344CB8AC3E}">
        <p14:creationId xmlns:p14="http://schemas.microsoft.com/office/powerpoint/2010/main" val="2333454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53DA45-3E96-450C-8604-F9B7955461F2}"/>
              </a:ext>
            </a:extLst>
          </p:cNvPr>
          <p:cNvSpPr txBox="1"/>
          <p:nvPr/>
        </p:nvSpPr>
        <p:spPr>
          <a:xfrm>
            <a:off x="1918940" y="87393"/>
            <a:ext cx="4958080" cy="492443"/>
          </a:xfrm>
          <a:prstGeom prst="rect">
            <a:avLst/>
          </a:prstGeom>
          <a:noFill/>
        </p:spPr>
        <p:txBody>
          <a:bodyPr wrap="square" lIns="121920" tIns="60960" rIns="121920" bIns="60960" rtlCol="0" anchor="t">
            <a:spAutoFit/>
          </a:bodyPr>
          <a:lstStyle/>
          <a:p>
            <a:r>
              <a:rPr lang="en-US" sz="2400" dirty="0">
                <a:ea typeface="+mn-lt"/>
                <a:cs typeface="+mn-lt"/>
              </a:rPr>
              <a:t>Employer User Guide</a:t>
            </a:r>
            <a:endParaRPr lang="en-US" sz="2400" dirty="0"/>
          </a:p>
        </p:txBody>
      </p:sp>
      <p:sp>
        <p:nvSpPr>
          <p:cNvPr id="10" name="Rectangle 9">
            <a:extLst>
              <a:ext uri="{FF2B5EF4-FFF2-40B4-BE49-F238E27FC236}">
                <a16:creationId xmlns:a16="http://schemas.microsoft.com/office/drawing/2014/main" id="{54171DB3-2359-484E-96B7-030DAA576D88}"/>
              </a:ext>
            </a:extLst>
          </p:cNvPr>
          <p:cNvSpPr/>
          <p:nvPr/>
        </p:nvSpPr>
        <p:spPr>
          <a:xfrm>
            <a:off x="4547856" y="2949293"/>
            <a:ext cx="5867595" cy="1305673"/>
          </a:xfrm>
          <a:prstGeom prst="rect">
            <a:avLst/>
          </a:prstGeom>
          <a:solidFill>
            <a:srgbClr val="E5954E"/>
          </a:solidFill>
          <a:ln>
            <a:solidFill>
              <a:srgbClr val="E5954E"/>
            </a:solid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  14. </a:t>
            </a:r>
            <a:r>
              <a:rPr lang="en-US" sz="3200" b="1" dirty="0">
                <a:ea typeface="+mn-lt"/>
                <a:cs typeface="+mn-lt"/>
              </a:rPr>
              <a:t>940 Certification Request</a:t>
            </a:r>
            <a:endParaRPr lang="en-US" sz="3200" b="1" dirty="0">
              <a:solidFill>
                <a:schemeClr val="bg1"/>
              </a:solidFill>
              <a:ea typeface="+mn-lt"/>
              <a:cs typeface="+mn-lt"/>
            </a:endParaRPr>
          </a:p>
        </p:txBody>
      </p:sp>
      <p:sp>
        <p:nvSpPr>
          <p:cNvPr id="12" name="Hexagon 11">
            <a:extLst>
              <a:ext uri="{FF2B5EF4-FFF2-40B4-BE49-F238E27FC236}">
                <a16:creationId xmlns:a16="http://schemas.microsoft.com/office/drawing/2014/main" id="{5B88C782-0284-4D88-936E-901A8335D094}"/>
              </a:ext>
            </a:extLst>
          </p:cNvPr>
          <p:cNvSpPr/>
          <p:nvPr/>
        </p:nvSpPr>
        <p:spPr>
          <a:xfrm>
            <a:off x="948394" y="1959179"/>
            <a:ext cx="3599463" cy="3291840"/>
          </a:xfrm>
          <a:prstGeom prst="hexagon">
            <a:avLst/>
          </a:prstGeom>
          <a:solidFill>
            <a:srgbClr val="CC7529"/>
          </a:solidFill>
          <a:ln>
            <a:solidFill>
              <a:srgbClr val="E5954E"/>
            </a:solidFill>
          </a:ln>
          <a:effectLst>
            <a:outerShdw blurRad="50800" dist="50800" dir="2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exagon 12">
            <a:extLst>
              <a:ext uri="{FF2B5EF4-FFF2-40B4-BE49-F238E27FC236}">
                <a16:creationId xmlns:a16="http://schemas.microsoft.com/office/drawing/2014/main" id="{3A948AA8-7CA1-45D3-921A-42BA9F323648}"/>
              </a:ext>
            </a:extLst>
          </p:cNvPr>
          <p:cNvSpPr/>
          <p:nvPr/>
        </p:nvSpPr>
        <p:spPr>
          <a:xfrm>
            <a:off x="778117" y="1972431"/>
            <a:ext cx="3599463" cy="3243072"/>
          </a:xfrm>
          <a:prstGeom prst="hexagon">
            <a:avLst/>
          </a:prstGeom>
          <a:solidFill>
            <a:srgbClr val="DB8132"/>
          </a:solidFill>
          <a:ln>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Hexagon 13">
            <a:extLst>
              <a:ext uri="{FF2B5EF4-FFF2-40B4-BE49-F238E27FC236}">
                <a16:creationId xmlns:a16="http://schemas.microsoft.com/office/drawing/2014/main" id="{6ACE4894-1C63-44AC-B16F-D82C00D95489}"/>
              </a:ext>
            </a:extLst>
          </p:cNvPr>
          <p:cNvSpPr/>
          <p:nvPr/>
        </p:nvSpPr>
        <p:spPr>
          <a:xfrm>
            <a:off x="619966" y="1985683"/>
            <a:ext cx="3599463" cy="3243072"/>
          </a:xfrm>
          <a:prstGeom prst="hexagon">
            <a:avLst/>
          </a:prstGeom>
          <a:solidFill>
            <a:srgbClr val="F3F6FB"/>
          </a:solidFill>
          <a:ln w="38100">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v</a:t>
            </a:r>
          </a:p>
        </p:txBody>
      </p:sp>
      <p:pic>
        <p:nvPicPr>
          <p:cNvPr id="15" name="Picture 14">
            <a:extLst>
              <a:ext uri="{FF2B5EF4-FFF2-40B4-BE49-F238E27FC236}">
                <a16:creationId xmlns:a16="http://schemas.microsoft.com/office/drawing/2014/main" id="{8B80A11E-D796-4A44-9754-771F3D4409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773" y="2128374"/>
            <a:ext cx="2601252" cy="2601252"/>
          </a:xfrm>
          <a:prstGeom prst="rect">
            <a:avLst/>
          </a:prstGeom>
        </p:spPr>
      </p:pic>
    </p:spTree>
    <p:extLst>
      <p:ext uri="{BB962C8B-B14F-4D97-AF65-F5344CB8AC3E}">
        <p14:creationId xmlns:p14="http://schemas.microsoft.com/office/powerpoint/2010/main" val="22337497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7C3212-2432-1E82-8172-2C2788DF79E7}"/>
              </a:ext>
            </a:extLst>
          </p:cNvPr>
          <p:cNvSpPr txBox="1"/>
          <p:nvPr/>
        </p:nvSpPr>
        <p:spPr>
          <a:xfrm>
            <a:off x="1920815" y="238664"/>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940 Certification Request</a:t>
            </a:r>
          </a:p>
        </p:txBody>
      </p:sp>
      <p:sp>
        <p:nvSpPr>
          <p:cNvPr id="2" name="Rectangle: Rounded Corners 1">
            <a:extLst>
              <a:ext uri="{FF2B5EF4-FFF2-40B4-BE49-F238E27FC236}">
                <a16:creationId xmlns:a16="http://schemas.microsoft.com/office/drawing/2014/main" id="{2204B09F-5BF2-F20B-5447-45D520B5C943}"/>
              </a:ext>
            </a:extLst>
          </p:cNvPr>
          <p:cNvSpPr/>
          <p:nvPr/>
        </p:nvSpPr>
        <p:spPr>
          <a:xfrm>
            <a:off x="6185320" y="913462"/>
            <a:ext cx="3291948" cy="691349"/>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ea typeface="+mn-lt"/>
                <a:cs typeface="+mn-lt"/>
              </a:rPr>
              <a:t>Select </a:t>
            </a:r>
            <a:r>
              <a:rPr lang="en-US" sz="1400" b="1">
                <a:ea typeface="+mn-lt"/>
                <a:cs typeface="+mn-lt"/>
              </a:rPr>
              <a:t>940 Certification Request </a:t>
            </a:r>
            <a:r>
              <a:rPr lang="en-US" sz="1400">
                <a:ea typeface="+mn-lt"/>
                <a:cs typeface="+mn-lt"/>
              </a:rPr>
              <a:t>then </a:t>
            </a:r>
            <a:r>
              <a:rPr lang="en-US" sz="1400" b="1">
                <a:ea typeface="+mn-lt"/>
                <a:cs typeface="+mn-lt"/>
              </a:rPr>
              <a:t>940 Certification Request</a:t>
            </a:r>
            <a:endParaRPr lang="en-US" sz="1400">
              <a:cs typeface="Calibri"/>
            </a:endParaRPr>
          </a:p>
        </p:txBody>
      </p:sp>
      <p:pic>
        <p:nvPicPr>
          <p:cNvPr id="6" name="Picture 6">
            <a:extLst>
              <a:ext uri="{FF2B5EF4-FFF2-40B4-BE49-F238E27FC236}">
                <a16:creationId xmlns:a16="http://schemas.microsoft.com/office/drawing/2014/main" id="{646749A8-FED2-2AB3-FEA8-E15C6F76BC7F}"/>
              </a:ext>
            </a:extLst>
          </p:cNvPr>
          <p:cNvPicPr>
            <a:picLocks noChangeAspect="1"/>
          </p:cNvPicPr>
          <p:nvPr/>
        </p:nvPicPr>
        <p:blipFill rotWithShape="1">
          <a:blip r:embed="rId2"/>
          <a:srcRect t="1375" r="93" b="-197"/>
          <a:stretch/>
        </p:blipFill>
        <p:spPr>
          <a:xfrm>
            <a:off x="1438787" y="1829538"/>
            <a:ext cx="8781855" cy="4124756"/>
          </a:xfrm>
          <a:prstGeom prst="rect">
            <a:avLst/>
          </a:prstGeom>
        </p:spPr>
      </p:pic>
    </p:spTree>
    <p:extLst>
      <p:ext uri="{BB962C8B-B14F-4D97-AF65-F5344CB8AC3E}">
        <p14:creationId xmlns:p14="http://schemas.microsoft.com/office/powerpoint/2010/main" val="31732747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1EED17-205A-14B0-6120-AD5C8C145C6F}"/>
              </a:ext>
            </a:extLst>
          </p:cNvPr>
          <p:cNvSpPr txBox="1"/>
          <p:nvPr/>
        </p:nvSpPr>
        <p:spPr>
          <a:xfrm>
            <a:off x="1920815" y="238664"/>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940 Certification Request</a:t>
            </a:r>
          </a:p>
        </p:txBody>
      </p:sp>
      <p:pic>
        <p:nvPicPr>
          <p:cNvPr id="10" name="Picture 9">
            <a:extLst>
              <a:ext uri="{FF2B5EF4-FFF2-40B4-BE49-F238E27FC236}">
                <a16:creationId xmlns:a16="http://schemas.microsoft.com/office/drawing/2014/main" id="{4CFB7E81-B7BF-1732-0FC7-3FBC01FCAEFE}"/>
              </a:ext>
            </a:extLst>
          </p:cNvPr>
          <p:cNvPicPr>
            <a:picLocks noChangeAspect="1"/>
          </p:cNvPicPr>
          <p:nvPr/>
        </p:nvPicPr>
        <p:blipFill>
          <a:blip r:embed="rId2"/>
          <a:stretch>
            <a:fillRect/>
          </a:stretch>
        </p:blipFill>
        <p:spPr>
          <a:xfrm>
            <a:off x="724571" y="2024238"/>
            <a:ext cx="10742857" cy="2809524"/>
          </a:xfrm>
          <a:prstGeom prst="rect">
            <a:avLst/>
          </a:prstGeom>
        </p:spPr>
      </p:pic>
    </p:spTree>
    <p:extLst>
      <p:ext uri="{BB962C8B-B14F-4D97-AF65-F5344CB8AC3E}">
        <p14:creationId xmlns:p14="http://schemas.microsoft.com/office/powerpoint/2010/main" val="37293312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10;&#10;Description automatically generated">
            <a:extLst>
              <a:ext uri="{FF2B5EF4-FFF2-40B4-BE49-F238E27FC236}">
                <a16:creationId xmlns:a16="http://schemas.microsoft.com/office/drawing/2014/main" id="{D28256D0-1F2B-E77D-9C1A-4951AA5C5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44A7EAA0-702A-4956-B446-227F16F59307}"/>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B915A27D-7F3C-1A7C-4D34-DA37BD457CCC}"/>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109</a:t>
            </a:fld>
            <a:r>
              <a:rPr lang="en-US" sz="1067" noProof="0" dirty="0"/>
              <a:t> </a:t>
            </a:r>
          </a:p>
        </p:txBody>
      </p:sp>
      <p:sp>
        <p:nvSpPr>
          <p:cNvPr id="5" name="Text Placeholder 4">
            <a:extLst>
              <a:ext uri="{FF2B5EF4-FFF2-40B4-BE49-F238E27FC236}">
                <a16:creationId xmlns:a16="http://schemas.microsoft.com/office/drawing/2014/main" id="{3296F3CE-5FF9-96CB-B0AC-5736FF3F64E4}"/>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1802598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id="{F29CC012-4EFA-F45D-2152-5E903A106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2288863C-482D-5CE9-696E-7E45EC23CE75}"/>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3D49D18A-376D-53D6-E380-A49335E7BBEA}"/>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D9933F28-7AF8-D3AB-8493-1F9415B7BF7A}"/>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11</a:t>
              </a:fld>
              <a:r>
                <a:rPr lang="en-US" sz="1067" noProof="0" dirty="0"/>
                <a:t> </a:t>
              </a:r>
            </a:p>
          </p:txBody>
        </p:sp>
        <p:sp>
          <p:nvSpPr>
            <p:cNvPr id="6" name="Text Placeholder 4">
              <a:extLst>
                <a:ext uri="{FF2B5EF4-FFF2-40B4-BE49-F238E27FC236}">
                  <a16:creationId xmlns:a16="http://schemas.microsoft.com/office/drawing/2014/main" id="{E726899A-8308-6456-D4C4-C2E6AEE8D27A}"/>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4268330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3A46699-2C4A-447A-DF5B-CA0D72141A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960B3F48-9FAB-9911-D343-4466C79DF9E8}"/>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ADE8CD69-5D72-2EF2-D6E4-8E5F3AF0D4A4}"/>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110</a:t>
            </a:fld>
            <a:r>
              <a:rPr lang="en-US" sz="1067" noProof="0" dirty="0"/>
              <a:t> </a:t>
            </a:r>
          </a:p>
        </p:txBody>
      </p:sp>
      <p:sp>
        <p:nvSpPr>
          <p:cNvPr id="5" name="Text Placeholder 4">
            <a:extLst>
              <a:ext uri="{FF2B5EF4-FFF2-40B4-BE49-F238E27FC236}">
                <a16:creationId xmlns:a16="http://schemas.microsoft.com/office/drawing/2014/main" id="{740573A4-01C1-581D-A178-589289C57941}"/>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23606835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2750BE3B-D106-5BE8-D21E-6DA33BCE5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5C636B8D-3312-71D6-21BF-150196AB1F7A}"/>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4AC76ADB-C9C1-54B0-77EA-CCEB7763C4BF}"/>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111</a:t>
            </a:fld>
            <a:r>
              <a:rPr lang="en-US" sz="1067" noProof="0" dirty="0"/>
              <a:t> </a:t>
            </a:r>
          </a:p>
        </p:txBody>
      </p:sp>
      <p:sp>
        <p:nvSpPr>
          <p:cNvPr id="5" name="Text Placeholder 4">
            <a:extLst>
              <a:ext uri="{FF2B5EF4-FFF2-40B4-BE49-F238E27FC236}">
                <a16:creationId xmlns:a16="http://schemas.microsoft.com/office/drawing/2014/main" id="{1B782A57-51A1-4BF6-60B7-510ABDC82665}"/>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9575036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689FA8F-9931-F633-4CC1-18DEB3E5EE5F}"/>
              </a:ext>
            </a:extLst>
          </p:cNvPr>
          <p:cNvPicPr>
            <a:picLocks noChangeAspect="1"/>
          </p:cNvPicPr>
          <p:nvPr/>
        </p:nvPicPr>
        <p:blipFill rotWithShape="1">
          <a:blip r:embed="rId2"/>
          <a:srcRect l="580" r="-83" b="-603"/>
          <a:stretch/>
        </p:blipFill>
        <p:spPr>
          <a:xfrm>
            <a:off x="1063486" y="2512752"/>
            <a:ext cx="9949071" cy="1385247"/>
          </a:xfrm>
          <a:prstGeom prst="rect">
            <a:avLst/>
          </a:prstGeom>
        </p:spPr>
      </p:pic>
      <p:sp>
        <p:nvSpPr>
          <p:cNvPr id="4" name="TextBox 3">
            <a:extLst>
              <a:ext uri="{FF2B5EF4-FFF2-40B4-BE49-F238E27FC236}">
                <a16:creationId xmlns:a16="http://schemas.microsoft.com/office/drawing/2014/main" id="{31DE01C7-9629-AC24-8640-DAFB4F126C21}"/>
              </a:ext>
            </a:extLst>
          </p:cNvPr>
          <p:cNvSpPr txBox="1"/>
          <p:nvPr/>
        </p:nvSpPr>
        <p:spPr>
          <a:xfrm>
            <a:off x="1920815" y="238664"/>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940 Certification Request</a:t>
            </a:r>
          </a:p>
        </p:txBody>
      </p:sp>
      <p:sp>
        <p:nvSpPr>
          <p:cNvPr id="3" name="Rectangle: Rounded Corners 2">
            <a:extLst>
              <a:ext uri="{FF2B5EF4-FFF2-40B4-BE49-F238E27FC236}">
                <a16:creationId xmlns:a16="http://schemas.microsoft.com/office/drawing/2014/main" id="{83E9368E-088D-C5C3-0E83-94B1466DD5EB}"/>
              </a:ext>
            </a:extLst>
          </p:cNvPr>
          <p:cNvSpPr/>
          <p:nvPr/>
        </p:nvSpPr>
        <p:spPr>
          <a:xfrm>
            <a:off x="7824742" y="1298648"/>
            <a:ext cx="3142861" cy="898414"/>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a:ea typeface="+mn-lt"/>
                <a:cs typeface="+mn-lt"/>
              </a:rPr>
              <a:t>940 Certification Confirmation </a:t>
            </a:r>
            <a:r>
              <a:rPr lang="en-US" sz="1400">
                <a:ea typeface="+mn-lt"/>
                <a:cs typeface="+mn-lt"/>
              </a:rPr>
              <a:t>screen is displayed.  940 Certification request has been received.</a:t>
            </a:r>
            <a:endParaRPr lang="en-US"/>
          </a:p>
        </p:txBody>
      </p:sp>
      <p:sp>
        <p:nvSpPr>
          <p:cNvPr id="7" name="Rectangle: Rounded Corners 6">
            <a:extLst>
              <a:ext uri="{FF2B5EF4-FFF2-40B4-BE49-F238E27FC236}">
                <a16:creationId xmlns:a16="http://schemas.microsoft.com/office/drawing/2014/main" id="{F542F899-9B90-0E08-BA39-60D7F376532C}"/>
              </a:ext>
            </a:extLst>
          </p:cNvPr>
          <p:cNvSpPr/>
          <p:nvPr/>
        </p:nvSpPr>
        <p:spPr>
          <a:xfrm>
            <a:off x="1563089" y="4040191"/>
            <a:ext cx="2977209" cy="658219"/>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ea typeface="+mn-lt"/>
                <a:cs typeface="+mn-lt"/>
              </a:rPr>
              <a:t>940 Certification form can be printed using the </a:t>
            </a:r>
            <a:r>
              <a:rPr lang="en-US" sz="1400" b="1">
                <a:ea typeface="+mn-lt"/>
                <a:cs typeface="+mn-lt"/>
              </a:rPr>
              <a:t>Print Certification </a:t>
            </a:r>
            <a:r>
              <a:rPr lang="en-US" sz="1400">
                <a:ea typeface="+mn-lt"/>
                <a:cs typeface="+mn-lt"/>
              </a:rPr>
              <a:t>link.</a:t>
            </a:r>
            <a:endParaRPr lang="en-US"/>
          </a:p>
        </p:txBody>
      </p:sp>
    </p:spTree>
    <p:extLst>
      <p:ext uri="{BB962C8B-B14F-4D97-AF65-F5344CB8AC3E}">
        <p14:creationId xmlns:p14="http://schemas.microsoft.com/office/powerpoint/2010/main" val="9667769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53DA45-3E96-450C-8604-F9B7955461F2}"/>
              </a:ext>
            </a:extLst>
          </p:cNvPr>
          <p:cNvSpPr txBox="1"/>
          <p:nvPr/>
        </p:nvSpPr>
        <p:spPr>
          <a:xfrm>
            <a:off x="1918940" y="87393"/>
            <a:ext cx="4958080" cy="492443"/>
          </a:xfrm>
          <a:prstGeom prst="rect">
            <a:avLst/>
          </a:prstGeom>
          <a:noFill/>
        </p:spPr>
        <p:txBody>
          <a:bodyPr wrap="square" lIns="121920" tIns="60960" rIns="121920" bIns="60960" rtlCol="0" anchor="t">
            <a:spAutoFit/>
          </a:bodyPr>
          <a:lstStyle/>
          <a:p>
            <a:r>
              <a:rPr lang="en-US" sz="2400" dirty="0">
                <a:ea typeface="+mn-lt"/>
                <a:cs typeface="+mn-lt"/>
              </a:rPr>
              <a:t>Employer User Guide</a:t>
            </a:r>
            <a:endParaRPr lang="en-US" sz="2400" dirty="0"/>
          </a:p>
        </p:txBody>
      </p:sp>
      <p:sp>
        <p:nvSpPr>
          <p:cNvPr id="10" name="Rectangle 9">
            <a:extLst>
              <a:ext uri="{FF2B5EF4-FFF2-40B4-BE49-F238E27FC236}">
                <a16:creationId xmlns:a16="http://schemas.microsoft.com/office/drawing/2014/main" id="{54171DB3-2359-484E-96B7-030DAA576D88}"/>
              </a:ext>
            </a:extLst>
          </p:cNvPr>
          <p:cNvSpPr/>
          <p:nvPr/>
        </p:nvSpPr>
        <p:spPr>
          <a:xfrm>
            <a:off x="4547856" y="2949293"/>
            <a:ext cx="5867595" cy="1305673"/>
          </a:xfrm>
          <a:prstGeom prst="rect">
            <a:avLst/>
          </a:prstGeom>
          <a:solidFill>
            <a:srgbClr val="E5954E"/>
          </a:solidFill>
          <a:ln>
            <a:solidFill>
              <a:srgbClr val="E5954E"/>
            </a:solid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  15. </a:t>
            </a:r>
            <a:r>
              <a:rPr lang="en-US" sz="3200" b="1" dirty="0">
                <a:ea typeface="+mn-lt"/>
                <a:cs typeface="+mn-lt"/>
              </a:rPr>
              <a:t>Employer Inquiry</a:t>
            </a:r>
            <a:endParaRPr lang="en-US" sz="3200" b="1" dirty="0">
              <a:solidFill>
                <a:schemeClr val="bg1"/>
              </a:solidFill>
              <a:ea typeface="+mn-lt"/>
              <a:cs typeface="+mn-lt"/>
            </a:endParaRPr>
          </a:p>
        </p:txBody>
      </p:sp>
      <p:sp>
        <p:nvSpPr>
          <p:cNvPr id="12" name="Hexagon 11">
            <a:extLst>
              <a:ext uri="{FF2B5EF4-FFF2-40B4-BE49-F238E27FC236}">
                <a16:creationId xmlns:a16="http://schemas.microsoft.com/office/drawing/2014/main" id="{5B88C782-0284-4D88-936E-901A8335D094}"/>
              </a:ext>
            </a:extLst>
          </p:cNvPr>
          <p:cNvSpPr/>
          <p:nvPr/>
        </p:nvSpPr>
        <p:spPr>
          <a:xfrm>
            <a:off x="948394" y="1959179"/>
            <a:ext cx="3599463" cy="3291840"/>
          </a:xfrm>
          <a:prstGeom prst="hexagon">
            <a:avLst/>
          </a:prstGeom>
          <a:solidFill>
            <a:srgbClr val="CC7529"/>
          </a:solidFill>
          <a:ln>
            <a:solidFill>
              <a:srgbClr val="E5954E"/>
            </a:solidFill>
          </a:ln>
          <a:effectLst>
            <a:outerShdw blurRad="50800" dist="50800" dir="2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exagon 12">
            <a:extLst>
              <a:ext uri="{FF2B5EF4-FFF2-40B4-BE49-F238E27FC236}">
                <a16:creationId xmlns:a16="http://schemas.microsoft.com/office/drawing/2014/main" id="{3A948AA8-7CA1-45D3-921A-42BA9F323648}"/>
              </a:ext>
            </a:extLst>
          </p:cNvPr>
          <p:cNvSpPr/>
          <p:nvPr/>
        </p:nvSpPr>
        <p:spPr>
          <a:xfrm>
            <a:off x="778117" y="1972431"/>
            <a:ext cx="3599463" cy="3243072"/>
          </a:xfrm>
          <a:prstGeom prst="hexagon">
            <a:avLst/>
          </a:prstGeom>
          <a:solidFill>
            <a:srgbClr val="DB8132"/>
          </a:solidFill>
          <a:ln>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Hexagon 13">
            <a:extLst>
              <a:ext uri="{FF2B5EF4-FFF2-40B4-BE49-F238E27FC236}">
                <a16:creationId xmlns:a16="http://schemas.microsoft.com/office/drawing/2014/main" id="{6ACE4894-1C63-44AC-B16F-D82C00D95489}"/>
              </a:ext>
            </a:extLst>
          </p:cNvPr>
          <p:cNvSpPr/>
          <p:nvPr/>
        </p:nvSpPr>
        <p:spPr>
          <a:xfrm>
            <a:off x="619966" y="1985683"/>
            <a:ext cx="3599463" cy="3243072"/>
          </a:xfrm>
          <a:prstGeom prst="hexagon">
            <a:avLst/>
          </a:prstGeom>
          <a:solidFill>
            <a:srgbClr val="F3F6FB"/>
          </a:solidFill>
          <a:ln w="38100">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v</a:t>
            </a:r>
          </a:p>
        </p:txBody>
      </p:sp>
      <p:pic>
        <p:nvPicPr>
          <p:cNvPr id="15" name="Picture 14">
            <a:extLst>
              <a:ext uri="{FF2B5EF4-FFF2-40B4-BE49-F238E27FC236}">
                <a16:creationId xmlns:a16="http://schemas.microsoft.com/office/drawing/2014/main" id="{8B80A11E-D796-4A44-9754-771F3D4409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773" y="2128374"/>
            <a:ext cx="2601252" cy="2601252"/>
          </a:xfrm>
          <a:prstGeom prst="rect">
            <a:avLst/>
          </a:prstGeom>
        </p:spPr>
      </p:pic>
    </p:spTree>
    <p:extLst>
      <p:ext uri="{BB962C8B-B14F-4D97-AF65-F5344CB8AC3E}">
        <p14:creationId xmlns:p14="http://schemas.microsoft.com/office/powerpoint/2010/main" val="31116252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AD5966-E1B3-A96B-4334-D8B327F3BBC3}"/>
              </a:ext>
            </a:extLst>
          </p:cNvPr>
          <p:cNvSpPr/>
          <p:nvPr/>
        </p:nvSpPr>
        <p:spPr>
          <a:xfrm>
            <a:off x="8638317" y="979334"/>
            <a:ext cx="2267280"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dirty="0">
                <a:ea typeface="+mn-lt"/>
                <a:cs typeface="+mn-lt"/>
              </a:rPr>
              <a:t>Select </a:t>
            </a:r>
            <a:r>
              <a:rPr lang="en-US" sz="1100" b="1" dirty="0">
                <a:ea typeface="+mn-lt"/>
                <a:cs typeface="+mn-lt"/>
              </a:rPr>
              <a:t>Inquiry , Tax Inquiry </a:t>
            </a:r>
            <a:r>
              <a:rPr lang="en-US" sz="1100" dirty="0">
                <a:ea typeface="+mn-lt"/>
                <a:cs typeface="+mn-lt"/>
              </a:rPr>
              <a:t> then </a:t>
            </a:r>
            <a:r>
              <a:rPr lang="en-US" sz="1100" b="1" dirty="0">
                <a:ea typeface="+mn-lt"/>
                <a:cs typeface="+mn-lt"/>
              </a:rPr>
              <a:t>Account Information</a:t>
            </a:r>
            <a:r>
              <a:rPr lang="en-US" sz="1100" dirty="0">
                <a:ea typeface="+mn-lt"/>
                <a:cs typeface="+mn-lt"/>
              </a:rPr>
              <a:t>.</a:t>
            </a:r>
            <a:endParaRPr lang="en-US" sz="800" dirty="0">
              <a:cs typeface="Calibri"/>
            </a:endParaRPr>
          </a:p>
        </p:txBody>
      </p:sp>
      <p:sp>
        <p:nvSpPr>
          <p:cNvPr id="6" name="TextBox 5">
            <a:extLst>
              <a:ext uri="{FF2B5EF4-FFF2-40B4-BE49-F238E27FC236}">
                <a16:creationId xmlns:a16="http://schemas.microsoft.com/office/drawing/2014/main" id="{DF1B5F19-11F0-F1C9-3D23-6EADF6EF522D}"/>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F5496"/>
                </a:solidFill>
                <a:cs typeface="Calibri"/>
              </a:rPr>
              <a:t>View Contribution Rate</a:t>
            </a:r>
          </a:p>
        </p:txBody>
      </p:sp>
      <p:pic>
        <p:nvPicPr>
          <p:cNvPr id="11" name="Picture 10">
            <a:extLst>
              <a:ext uri="{FF2B5EF4-FFF2-40B4-BE49-F238E27FC236}">
                <a16:creationId xmlns:a16="http://schemas.microsoft.com/office/drawing/2014/main" id="{0D327130-6DD5-5987-AB6F-E7F828051976}"/>
              </a:ext>
            </a:extLst>
          </p:cNvPr>
          <p:cNvPicPr>
            <a:picLocks noChangeAspect="1"/>
          </p:cNvPicPr>
          <p:nvPr/>
        </p:nvPicPr>
        <p:blipFill>
          <a:blip r:embed="rId3"/>
          <a:stretch>
            <a:fillRect/>
          </a:stretch>
        </p:blipFill>
        <p:spPr>
          <a:xfrm>
            <a:off x="1757779" y="1529267"/>
            <a:ext cx="7339690" cy="5114916"/>
          </a:xfrm>
          <a:prstGeom prst="rect">
            <a:avLst/>
          </a:prstGeom>
        </p:spPr>
      </p:pic>
    </p:spTree>
    <p:extLst>
      <p:ext uri="{BB962C8B-B14F-4D97-AF65-F5344CB8AC3E}">
        <p14:creationId xmlns:p14="http://schemas.microsoft.com/office/powerpoint/2010/main" val="27124433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AD5966-E1B3-A96B-4334-D8B327F3BBC3}"/>
              </a:ext>
            </a:extLst>
          </p:cNvPr>
          <p:cNvSpPr/>
          <p:nvPr/>
        </p:nvSpPr>
        <p:spPr>
          <a:xfrm>
            <a:off x="8638317" y="979334"/>
            <a:ext cx="2267280"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dirty="0">
                <a:ea typeface="+mn-lt"/>
                <a:cs typeface="+mn-lt"/>
              </a:rPr>
              <a:t>Select </a:t>
            </a:r>
            <a:r>
              <a:rPr lang="en-US" sz="1100" b="1" dirty="0">
                <a:ea typeface="+mn-lt"/>
                <a:cs typeface="+mn-lt"/>
              </a:rPr>
              <a:t>Next</a:t>
            </a:r>
            <a:r>
              <a:rPr lang="en-US" sz="1100" dirty="0">
                <a:ea typeface="+mn-lt"/>
                <a:cs typeface="+mn-lt"/>
              </a:rPr>
              <a:t>.</a:t>
            </a:r>
            <a:endParaRPr lang="en-US" sz="800" dirty="0">
              <a:cs typeface="Calibri"/>
            </a:endParaRPr>
          </a:p>
        </p:txBody>
      </p:sp>
      <p:sp>
        <p:nvSpPr>
          <p:cNvPr id="6" name="TextBox 5">
            <a:extLst>
              <a:ext uri="{FF2B5EF4-FFF2-40B4-BE49-F238E27FC236}">
                <a16:creationId xmlns:a16="http://schemas.microsoft.com/office/drawing/2014/main" id="{DF1B5F19-11F0-F1C9-3D23-6EADF6EF522D}"/>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F5496"/>
                </a:solidFill>
                <a:cs typeface="Calibri"/>
              </a:rPr>
              <a:t>View Contribution Rate</a:t>
            </a:r>
          </a:p>
        </p:txBody>
      </p:sp>
      <p:pic>
        <p:nvPicPr>
          <p:cNvPr id="7" name="Picture 6">
            <a:extLst>
              <a:ext uri="{FF2B5EF4-FFF2-40B4-BE49-F238E27FC236}">
                <a16:creationId xmlns:a16="http://schemas.microsoft.com/office/drawing/2014/main" id="{9782F959-277F-21B8-BC3F-C2C7DC9B5371}"/>
              </a:ext>
            </a:extLst>
          </p:cNvPr>
          <p:cNvPicPr>
            <a:picLocks noChangeAspect="1"/>
          </p:cNvPicPr>
          <p:nvPr/>
        </p:nvPicPr>
        <p:blipFill>
          <a:blip r:embed="rId3"/>
          <a:stretch>
            <a:fillRect/>
          </a:stretch>
        </p:blipFill>
        <p:spPr>
          <a:xfrm>
            <a:off x="692458" y="1926453"/>
            <a:ext cx="10449018" cy="4030463"/>
          </a:xfrm>
          <a:prstGeom prst="rect">
            <a:avLst/>
          </a:prstGeom>
        </p:spPr>
      </p:pic>
    </p:spTree>
    <p:extLst>
      <p:ext uri="{BB962C8B-B14F-4D97-AF65-F5344CB8AC3E}">
        <p14:creationId xmlns:p14="http://schemas.microsoft.com/office/powerpoint/2010/main" val="23189049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AD5966-E1B3-A96B-4334-D8B327F3BBC3}"/>
              </a:ext>
            </a:extLst>
          </p:cNvPr>
          <p:cNvSpPr/>
          <p:nvPr/>
        </p:nvSpPr>
        <p:spPr>
          <a:xfrm>
            <a:off x="8638317" y="979334"/>
            <a:ext cx="2267280"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dirty="0">
                <a:ea typeface="+mn-lt"/>
                <a:cs typeface="+mn-lt"/>
              </a:rPr>
              <a:t>Contribution Rates are listed by year.</a:t>
            </a:r>
            <a:endParaRPr lang="en-US" sz="800" dirty="0">
              <a:cs typeface="Calibri"/>
            </a:endParaRPr>
          </a:p>
        </p:txBody>
      </p:sp>
      <p:sp>
        <p:nvSpPr>
          <p:cNvPr id="6" name="TextBox 5">
            <a:extLst>
              <a:ext uri="{FF2B5EF4-FFF2-40B4-BE49-F238E27FC236}">
                <a16:creationId xmlns:a16="http://schemas.microsoft.com/office/drawing/2014/main" id="{DF1B5F19-11F0-F1C9-3D23-6EADF6EF522D}"/>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F5496"/>
                </a:solidFill>
                <a:cs typeface="Calibri"/>
              </a:rPr>
              <a:t>View Contribution Rate</a:t>
            </a:r>
          </a:p>
        </p:txBody>
      </p:sp>
      <p:pic>
        <p:nvPicPr>
          <p:cNvPr id="5" name="Picture 4">
            <a:extLst>
              <a:ext uri="{FF2B5EF4-FFF2-40B4-BE49-F238E27FC236}">
                <a16:creationId xmlns:a16="http://schemas.microsoft.com/office/drawing/2014/main" id="{1E40E331-E5CA-A241-950C-2D0AFFBB1D35}"/>
              </a:ext>
            </a:extLst>
          </p:cNvPr>
          <p:cNvPicPr>
            <a:picLocks noChangeAspect="1"/>
          </p:cNvPicPr>
          <p:nvPr/>
        </p:nvPicPr>
        <p:blipFill>
          <a:blip r:embed="rId3"/>
          <a:stretch>
            <a:fillRect/>
          </a:stretch>
        </p:blipFill>
        <p:spPr>
          <a:xfrm>
            <a:off x="715048" y="1695634"/>
            <a:ext cx="10124588" cy="4823841"/>
          </a:xfrm>
          <a:prstGeom prst="rect">
            <a:avLst/>
          </a:prstGeom>
        </p:spPr>
      </p:pic>
    </p:spTree>
    <p:extLst>
      <p:ext uri="{BB962C8B-B14F-4D97-AF65-F5344CB8AC3E}">
        <p14:creationId xmlns:p14="http://schemas.microsoft.com/office/powerpoint/2010/main" val="11377007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14C098-FE28-4A12-9323-9A423B347BA0}"/>
              </a:ext>
            </a:extLst>
          </p:cNvPr>
          <p:cNvPicPr/>
          <p:nvPr/>
        </p:nvPicPr>
        <p:blipFill rotWithShape="1">
          <a:blip r:embed="rId3"/>
          <a:srcRect l="21340" t="6434" r="21608" b="31405"/>
          <a:stretch/>
        </p:blipFill>
        <p:spPr bwMode="auto">
          <a:xfrm>
            <a:off x="2007504" y="1368244"/>
            <a:ext cx="7841889" cy="4392476"/>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8D5932A5-A867-1853-83CC-10A26A896CDD}"/>
              </a:ext>
            </a:extLst>
          </p:cNvPr>
          <p:cNvSpPr txBox="1"/>
          <p:nvPr/>
        </p:nvSpPr>
        <p:spPr>
          <a:xfrm>
            <a:off x="3218635" y="2383054"/>
            <a:ext cx="1364207" cy="314552"/>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3" name="Rectangle: Rounded Corners 2">
            <a:extLst>
              <a:ext uri="{FF2B5EF4-FFF2-40B4-BE49-F238E27FC236}">
                <a16:creationId xmlns:a16="http://schemas.microsoft.com/office/drawing/2014/main" id="{B6AD5966-E1B3-A96B-4334-D8B327F3BBC3}"/>
              </a:ext>
            </a:extLst>
          </p:cNvPr>
          <p:cNvSpPr/>
          <p:nvPr/>
        </p:nvSpPr>
        <p:spPr>
          <a:xfrm>
            <a:off x="8904648" y="1401965"/>
            <a:ext cx="2267280"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dirty="0">
                <a:ea typeface="+mn-lt"/>
                <a:cs typeface="+mn-lt"/>
              </a:rPr>
              <a:t>Select </a:t>
            </a:r>
            <a:r>
              <a:rPr lang="en-US" sz="1100" b="1" dirty="0">
                <a:ea typeface="+mn-lt"/>
                <a:cs typeface="+mn-lt"/>
              </a:rPr>
              <a:t>Inquiry ,Tax Inquiry </a:t>
            </a:r>
            <a:r>
              <a:rPr lang="en-US" sz="1100" dirty="0">
                <a:ea typeface="+mn-lt"/>
                <a:cs typeface="+mn-lt"/>
              </a:rPr>
              <a:t> then </a:t>
            </a:r>
            <a:r>
              <a:rPr lang="en-US" sz="1100" b="1" dirty="0">
                <a:ea typeface="+mn-lt"/>
                <a:cs typeface="+mn-lt"/>
              </a:rPr>
              <a:t>Employer Tax Reports</a:t>
            </a:r>
            <a:r>
              <a:rPr lang="en-US" sz="1100" dirty="0">
                <a:ea typeface="+mn-lt"/>
                <a:cs typeface="+mn-lt"/>
              </a:rPr>
              <a:t>.</a:t>
            </a:r>
            <a:endParaRPr lang="en-US" sz="800" dirty="0">
              <a:cs typeface="Calibri"/>
            </a:endParaRPr>
          </a:p>
        </p:txBody>
      </p:sp>
      <p:sp>
        <p:nvSpPr>
          <p:cNvPr id="6" name="TextBox 5">
            <a:extLst>
              <a:ext uri="{FF2B5EF4-FFF2-40B4-BE49-F238E27FC236}">
                <a16:creationId xmlns:a16="http://schemas.microsoft.com/office/drawing/2014/main" id="{DF1B5F19-11F0-F1C9-3D23-6EADF6EF522D}"/>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Employer Tax Reports Inquiry</a:t>
            </a:r>
          </a:p>
        </p:txBody>
      </p:sp>
    </p:spTree>
    <p:extLst>
      <p:ext uri="{BB962C8B-B14F-4D97-AF65-F5344CB8AC3E}">
        <p14:creationId xmlns:p14="http://schemas.microsoft.com/office/powerpoint/2010/main" val="903123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D63F962F-899F-4685-F288-685E5B489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D5CE4B37-5BC9-5510-5340-642020A0F929}"/>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865172FC-AD5D-47B9-4BF5-2CB041684531}"/>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118</a:t>
            </a:fld>
            <a:r>
              <a:rPr lang="en-US" sz="1067" noProof="0" dirty="0"/>
              <a:t> </a:t>
            </a:r>
          </a:p>
        </p:txBody>
      </p:sp>
      <p:sp>
        <p:nvSpPr>
          <p:cNvPr id="5" name="Text Placeholder 4">
            <a:extLst>
              <a:ext uri="{FF2B5EF4-FFF2-40B4-BE49-F238E27FC236}">
                <a16:creationId xmlns:a16="http://schemas.microsoft.com/office/drawing/2014/main" id="{8251AD76-6FC5-54EE-C59D-4CE430AC5AD5}"/>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26225152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0E167324-2575-A29B-A9BC-531B82AF4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7FA7DC37-A14E-648C-A54C-D5EEE12F1F1F}"/>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CA45779F-A1F0-28A7-F5FF-3D4851AB5612}"/>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119</a:t>
            </a:fld>
            <a:r>
              <a:rPr lang="en-US" sz="1067" noProof="0" dirty="0"/>
              <a:t> </a:t>
            </a:r>
          </a:p>
        </p:txBody>
      </p:sp>
      <p:sp>
        <p:nvSpPr>
          <p:cNvPr id="5" name="Text Placeholder 4">
            <a:extLst>
              <a:ext uri="{FF2B5EF4-FFF2-40B4-BE49-F238E27FC236}">
                <a16:creationId xmlns:a16="http://schemas.microsoft.com/office/drawing/2014/main" id="{FFFB96DA-A49E-A2A2-8B49-28F9B4D8AD99}"/>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3515045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id="{DF95CBDE-BF73-BDED-ABD4-FE13C2878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6" y="-25401"/>
            <a:ext cx="12192000" cy="6858000"/>
          </a:xfrm>
          <a:prstGeom prst="rect">
            <a:avLst/>
          </a:prstGeom>
        </p:spPr>
      </p:pic>
      <p:grpSp>
        <p:nvGrpSpPr>
          <p:cNvPr id="3" name="Group 2">
            <a:extLst>
              <a:ext uri="{FF2B5EF4-FFF2-40B4-BE49-F238E27FC236}">
                <a16:creationId xmlns:a16="http://schemas.microsoft.com/office/drawing/2014/main" id="{9640EC02-8C49-3518-58B7-EADABE0C18CB}"/>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A3CFD738-1559-3AD0-1F28-9318156B9555}"/>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125AFD40-73DB-34C5-E0E3-5805DA23B183}"/>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12</a:t>
              </a:fld>
              <a:r>
                <a:rPr lang="en-US" sz="1067" noProof="0" dirty="0"/>
                <a:t> </a:t>
              </a:r>
            </a:p>
          </p:txBody>
        </p:sp>
        <p:sp>
          <p:nvSpPr>
            <p:cNvPr id="6" name="Text Placeholder 4">
              <a:extLst>
                <a:ext uri="{FF2B5EF4-FFF2-40B4-BE49-F238E27FC236}">
                  <a16:creationId xmlns:a16="http://schemas.microsoft.com/office/drawing/2014/main" id="{A453BF20-A016-E569-DF83-1B7773C0EEF7}"/>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3050921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0F601169-E054-1463-5D9F-C8D22E388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5FC57FED-22D6-DB12-BC59-CAC8A5611DA9}"/>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EF58021A-CC56-0AEC-32EC-547496196AF1}"/>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120</a:t>
            </a:fld>
            <a:r>
              <a:rPr lang="en-US" sz="1067" noProof="0" dirty="0"/>
              <a:t> </a:t>
            </a:r>
          </a:p>
        </p:txBody>
      </p:sp>
      <p:sp>
        <p:nvSpPr>
          <p:cNvPr id="5" name="Text Placeholder 4">
            <a:extLst>
              <a:ext uri="{FF2B5EF4-FFF2-40B4-BE49-F238E27FC236}">
                <a16:creationId xmlns:a16="http://schemas.microsoft.com/office/drawing/2014/main" id="{FE158DE8-EDDC-D869-53E5-3E729495E737}"/>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304619531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table&#10;&#10;Description automatically generated">
            <a:extLst>
              <a:ext uri="{FF2B5EF4-FFF2-40B4-BE49-F238E27FC236}">
                <a16:creationId xmlns:a16="http://schemas.microsoft.com/office/drawing/2014/main" id="{38156184-7123-B221-5237-572304F3F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F58CE384-BB20-95A1-F04A-970DDBD6B694}"/>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D86AE932-0524-0C37-29F7-5B13B4912E96}"/>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121</a:t>
            </a:fld>
            <a:r>
              <a:rPr lang="en-US" sz="1067" noProof="0" dirty="0"/>
              <a:t> </a:t>
            </a:r>
          </a:p>
        </p:txBody>
      </p:sp>
      <p:sp>
        <p:nvSpPr>
          <p:cNvPr id="5" name="Text Placeholder 4">
            <a:extLst>
              <a:ext uri="{FF2B5EF4-FFF2-40B4-BE49-F238E27FC236}">
                <a16:creationId xmlns:a16="http://schemas.microsoft.com/office/drawing/2014/main" id="{25BEDFCE-1B1F-0C5C-D955-D0C789FA35B8}"/>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17512392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A152500D-9DF5-DCA1-15AA-CCB2AB7DA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150AC6BD-BE51-8FB7-EEFA-3D0982278D3B}"/>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0749087C-24CF-5A36-9A25-9B660F302C09}"/>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122</a:t>
            </a:fld>
            <a:r>
              <a:rPr lang="en-US" sz="1067" noProof="0" dirty="0"/>
              <a:t> </a:t>
            </a:r>
          </a:p>
        </p:txBody>
      </p:sp>
      <p:sp>
        <p:nvSpPr>
          <p:cNvPr id="5" name="Text Placeholder 4">
            <a:extLst>
              <a:ext uri="{FF2B5EF4-FFF2-40B4-BE49-F238E27FC236}">
                <a16:creationId xmlns:a16="http://schemas.microsoft.com/office/drawing/2014/main" id="{6CA51D2B-C767-1664-372D-EC4E24D04ABC}"/>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25132737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D3810729-21C0-990B-0513-3D5F73DDC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40315624-6410-C594-71CC-CB11BDBED5D9}"/>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CDB5AAC5-BB25-9B8D-50E2-C1A68574F5B3}"/>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123</a:t>
            </a:fld>
            <a:r>
              <a:rPr lang="en-US" sz="1067" noProof="0" dirty="0"/>
              <a:t> </a:t>
            </a:r>
          </a:p>
        </p:txBody>
      </p:sp>
      <p:sp>
        <p:nvSpPr>
          <p:cNvPr id="5" name="Text Placeholder 4">
            <a:extLst>
              <a:ext uri="{FF2B5EF4-FFF2-40B4-BE49-F238E27FC236}">
                <a16:creationId xmlns:a16="http://schemas.microsoft.com/office/drawing/2014/main" id="{F668F2A4-26A2-0384-E142-D8F6A6961F04}"/>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20851190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8B544887-8C71-1F05-9A94-068281F2E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D8F7BE9F-5DE5-FDB0-AE11-9E8108ABC528}"/>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1E464B8A-82CF-0EBB-23DE-7FBE6AF7F228}"/>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124</a:t>
            </a:fld>
            <a:r>
              <a:rPr lang="en-US" sz="1067" noProof="0" dirty="0"/>
              <a:t> </a:t>
            </a:r>
          </a:p>
        </p:txBody>
      </p:sp>
      <p:sp>
        <p:nvSpPr>
          <p:cNvPr id="5" name="Text Placeholder 4">
            <a:extLst>
              <a:ext uri="{FF2B5EF4-FFF2-40B4-BE49-F238E27FC236}">
                <a16:creationId xmlns:a16="http://schemas.microsoft.com/office/drawing/2014/main" id="{BFD011D1-FCEB-208A-05DB-15441EA457A5}"/>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225617877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84C4DAB8-E649-3223-279B-FA19243FB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8532D5F1-EF0B-E5FF-1C59-C5E625D253CE}"/>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038A694B-34DE-E4D5-3D7B-3AEA1D61B24F}"/>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125</a:t>
            </a:fld>
            <a:r>
              <a:rPr lang="en-US" sz="1067" noProof="0" dirty="0"/>
              <a:t> </a:t>
            </a:r>
          </a:p>
        </p:txBody>
      </p:sp>
      <p:sp>
        <p:nvSpPr>
          <p:cNvPr id="5" name="Text Placeholder 4">
            <a:extLst>
              <a:ext uri="{FF2B5EF4-FFF2-40B4-BE49-F238E27FC236}">
                <a16:creationId xmlns:a16="http://schemas.microsoft.com/office/drawing/2014/main" id="{B45132A7-A1E0-25EE-2F78-A40314EFFF94}"/>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38350857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03716D0C-1179-A9D3-AF52-71E7459F9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6D8E159E-CD0F-B365-540F-198A5786EC34}"/>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7D31EE2F-1F4A-BDC3-6A15-D00F54C64E31}"/>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126</a:t>
            </a:fld>
            <a:r>
              <a:rPr lang="en-US" sz="1067" noProof="0" dirty="0"/>
              <a:t> </a:t>
            </a:r>
          </a:p>
        </p:txBody>
      </p:sp>
      <p:sp>
        <p:nvSpPr>
          <p:cNvPr id="5" name="Text Placeholder 4">
            <a:extLst>
              <a:ext uri="{FF2B5EF4-FFF2-40B4-BE49-F238E27FC236}">
                <a16:creationId xmlns:a16="http://schemas.microsoft.com/office/drawing/2014/main" id="{AD297ACE-CFC4-DF73-C5A7-0E7382DD5E3B}"/>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8295088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21285894-5964-0360-619F-A3985D04F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AE431C61-E533-DCEA-812E-8C04E91C5B83}"/>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971CF3C7-392C-F99A-9D5F-4ECA0877E6D5}"/>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127</a:t>
            </a:fld>
            <a:r>
              <a:rPr lang="en-US" sz="1067" noProof="0" dirty="0"/>
              <a:t> </a:t>
            </a:r>
          </a:p>
        </p:txBody>
      </p:sp>
      <p:sp>
        <p:nvSpPr>
          <p:cNvPr id="5" name="Text Placeholder 4">
            <a:extLst>
              <a:ext uri="{FF2B5EF4-FFF2-40B4-BE49-F238E27FC236}">
                <a16:creationId xmlns:a16="http://schemas.microsoft.com/office/drawing/2014/main" id="{C027ADF7-839E-6CCE-14A0-C92CE9AF314C}"/>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14971368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2A0B44CE-FA0F-2F01-3C18-AF8535160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864B1E2D-D31C-9E2E-A0AD-CC38D878FC33}"/>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42EECA1E-4FDD-C6B0-2AFD-7B73A2261996}"/>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128</a:t>
            </a:fld>
            <a:r>
              <a:rPr lang="en-US" sz="1067" noProof="0" dirty="0"/>
              <a:t> </a:t>
            </a:r>
          </a:p>
        </p:txBody>
      </p:sp>
      <p:sp>
        <p:nvSpPr>
          <p:cNvPr id="5" name="Text Placeholder 4">
            <a:extLst>
              <a:ext uri="{FF2B5EF4-FFF2-40B4-BE49-F238E27FC236}">
                <a16:creationId xmlns:a16="http://schemas.microsoft.com/office/drawing/2014/main" id="{31D651AF-FDFD-0A9B-E4B2-015C5A3C207E}"/>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24287700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4ABBCD50-8EC3-5AA6-15C1-DE3BF29F7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9FB6F7D9-F758-1F1A-BAD2-56AC512453C1}"/>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90EDB793-6CDB-8050-AB16-D0E49C16A683}"/>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129</a:t>
            </a:fld>
            <a:r>
              <a:rPr lang="en-US" sz="1067" noProof="0" dirty="0"/>
              <a:t> </a:t>
            </a:r>
          </a:p>
        </p:txBody>
      </p:sp>
      <p:sp>
        <p:nvSpPr>
          <p:cNvPr id="5" name="Text Placeholder 4">
            <a:extLst>
              <a:ext uri="{FF2B5EF4-FFF2-40B4-BE49-F238E27FC236}">
                <a16:creationId xmlns:a16="http://schemas.microsoft.com/office/drawing/2014/main" id="{3EBAB3DD-B643-4044-7A17-279B8D736233}"/>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1657911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7A3E4F-CB3C-4CDC-9CC3-03023BE94BDE}"/>
              </a:ext>
            </a:extLst>
          </p:cNvPr>
          <p:cNvSpPr txBox="1"/>
          <p:nvPr/>
        </p:nvSpPr>
        <p:spPr>
          <a:xfrm>
            <a:off x="1902646" y="699953"/>
            <a:ext cx="5469261" cy="692497"/>
          </a:xfrm>
          <a:prstGeom prst="rect">
            <a:avLst/>
          </a:prstGeom>
          <a:noFill/>
        </p:spPr>
        <p:txBody>
          <a:bodyPr wrap="square" lIns="121920" tIns="60960" rIns="121920" bIns="60960" rtlCol="0" anchor="t">
            <a:spAutoFit/>
          </a:bodyPr>
          <a:lstStyle>
            <a:defPPr>
              <a:defRPr lang="en-US"/>
            </a:defPPr>
            <a:lvl1pPr marL="0" algn="l" defTabSz="415566" rtl="0" eaLnBrk="1" latinLnBrk="0" hangingPunct="1">
              <a:defRPr sz="818" kern="1200">
                <a:solidFill>
                  <a:schemeClr val="tx1"/>
                </a:solidFill>
                <a:latin typeface="+mn-lt"/>
                <a:ea typeface="+mn-ea"/>
                <a:cs typeface="+mn-cs"/>
              </a:defRPr>
            </a:lvl1pPr>
            <a:lvl2pPr marL="207783" algn="l" defTabSz="415566" rtl="0" eaLnBrk="1" latinLnBrk="0" hangingPunct="1">
              <a:defRPr sz="818" kern="1200">
                <a:solidFill>
                  <a:schemeClr val="tx1"/>
                </a:solidFill>
                <a:latin typeface="+mn-lt"/>
                <a:ea typeface="+mn-ea"/>
                <a:cs typeface="+mn-cs"/>
              </a:defRPr>
            </a:lvl2pPr>
            <a:lvl3pPr marL="415566" algn="l" defTabSz="415566" rtl="0" eaLnBrk="1" latinLnBrk="0" hangingPunct="1">
              <a:defRPr sz="818" kern="1200">
                <a:solidFill>
                  <a:schemeClr val="tx1"/>
                </a:solidFill>
                <a:latin typeface="+mn-lt"/>
                <a:ea typeface="+mn-ea"/>
                <a:cs typeface="+mn-cs"/>
              </a:defRPr>
            </a:lvl3pPr>
            <a:lvl4pPr marL="623349" algn="l" defTabSz="415566" rtl="0" eaLnBrk="1" latinLnBrk="0" hangingPunct="1">
              <a:defRPr sz="818" kern="1200">
                <a:solidFill>
                  <a:schemeClr val="tx1"/>
                </a:solidFill>
                <a:latin typeface="+mn-lt"/>
                <a:ea typeface="+mn-ea"/>
                <a:cs typeface="+mn-cs"/>
              </a:defRPr>
            </a:lvl4pPr>
            <a:lvl5pPr marL="831132" algn="l" defTabSz="415566" rtl="0" eaLnBrk="1" latinLnBrk="0" hangingPunct="1">
              <a:defRPr sz="818" kern="1200">
                <a:solidFill>
                  <a:schemeClr val="tx1"/>
                </a:solidFill>
                <a:latin typeface="+mn-lt"/>
                <a:ea typeface="+mn-ea"/>
                <a:cs typeface="+mn-cs"/>
              </a:defRPr>
            </a:lvl5pPr>
            <a:lvl6pPr marL="1038915" algn="l" defTabSz="415566" rtl="0" eaLnBrk="1" latinLnBrk="0" hangingPunct="1">
              <a:defRPr sz="818" kern="1200">
                <a:solidFill>
                  <a:schemeClr val="tx1"/>
                </a:solidFill>
                <a:latin typeface="+mn-lt"/>
                <a:ea typeface="+mn-ea"/>
                <a:cs typeface="+mn-cs"/>
              </a:defRPr>
            </a:lvl6pPr>
            <a:lvl7pPr marL="1246698" algn="l" defTabSz="415566" rtl="0" eaLnBrk="1" latinLnBrk="0" hangingPunct="1">
              <a:defRPr sz="818" kern="1200">
                <a:solidFill>
                  <a:schemeClr val="tx1"/>
                </a:solidFill>
                <a:latin typeface="+mn-lt"/>
                <a:ea typeface="+mn-ea"/>
                <a:cs typeface="+mn-cs"/>
              </a:defRPr>
            </a:lvl7pPr>
            <a:lvl8pPr marL="1454481" algn="l" defTabSz="415566" rtl="0" eaLnBrk="1" latinLnBrk="0" hangingPunct="1">
              <a:defRPr sz="818" kern="1200">
                <a:solidFill>
                  <a:schemeClr val="tx1"/>
                </a:solidFill>
                <a:latin typeface="+mn-lt"/>
                <a:ea typeface="+mn-ea"/>
                <a:cs typeface="+mn-cs"/>
              </a:defRPr>
            </a:lvl8pPr>
            <a:lvl9pPr marL="1662264" algn="l" defTabSz="415566" rtl="0" eaLnBrk="1" latinLnBrk="0" hangingPunct="1">
              <a:defRPr sz="818" kern="1200">
                <a:solidFill>
                  <a:schemeClr val="tx1"/>
                </a:solidFill>
                <a:latin typeface="+mn-lt"/>
                <a:ea typeface="+mn-ea"/>
                <a:cs typeface="+mn-cs"/>
              </a:defRPr>
            </a:lvl9pPr>
          </a:lstStyle>
          <a:p>
            <a:r>
              <a:rPr lang="en-US" sz="1850" b="1">
                <a:cs typeface="Calibri"/>
              </a:rPr>
              <a:t>Employer Registration</a:t>
            </a:r>
            <a:endParaRPr lang="en-US" sz="1850">
              <a:ea typeface="+mn-lt"/>
              <a:cs typeface="+mn-lt"/>
            </a:endParaRPr>
          </a:p>
          <a:p>
            <a:endParaRPr lang="en-US" sz="1850" b="1">
              <a:cs typeface="Calibri"/>
            </a:endParaRPr>
          </a:p>
        </p:txBody>
      </p:sp>
      <p:cxnSp>
        <p:nvCxnSpPr>
          <p:cNvPr id="8" name="Straight Connector 7">
            <a:extLst>
              <a:ext uri="{FF2B5EF4-FFF2-40B4-BE49-F238E27FC236}">
                <a16:creationId xmlns:a16="http://schemas.microsoft.com/office/drawing/2014/main" id="{1055F9C4-9DA4-4F22-BB1D-85110E4E5621}"/>
              </a:ext>
            </a:extLst>
          </p:cNvPr>
          <p:cNvCxnSpPr>
            <a:cxnSpLocks/>
          </p:cNvCxnSpPr>
          <p:nvPr/>
        </p:nvCxnSpPr>
        <p:spPr>
          <a:xfrm flipV="1">
            <a:off x="1987136" y="1050716"/>
            <a:ext cx="3273306" cy="0"/>
          </a:xfrm>
          <a:prstGeom prst="line">
            <a:avLst/>
          </a:prstGeom>
          <a:ln w="19050">
            <a:solidFill>
              <a:srgbClr val="00ADE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AF17FE-21A6-4D1C-9B61-D8D12BC72752}"/>
              </a:ext>
            </a:extLst>
          </p:cNvPr>
          <p:cNvSpPr txBox="1"/>
          <p:nvPr/>
        </p:nvSpPr>
        <p:spPr>
          <a:xfrm>
            <a:off x="1902645" y="71098"/>
            <a:ext cx="4958080" cy="492443"/>
          </a:xfrm>
          <a:prstGeom prst="rect">
            <a:avLst/>
          </a:prstGeom>
          <a:noFill/>
        </p:spPr>
        <p:txBody>
          <a:bodyPr wrap="square" lIns="121920" tIns="60960" rIns="121920" bIns="60960" rtlCol="0" anchor="t">
            <a:spAutoFit/>
          </a:bodyPr>
          <a:lstStyle/>
          <a:p>
            <a:r>
              <a:rPr lang="en-US" sz="2400">
                <a:ea typeface="+mn-lt"/>
                <a:cs typeface="+mn-lt"/>
              </a:rPr>
              <a:t>Employer Registration</a:t>
            </a:r>
            <a:endParaRPr lang="en-US"/>
          </a:p>
        </p:txBody>
      </p:sp>
      <p:sp>
        <p:nvSpPr>
          <p:cNvPr id="13" name="Rectangle: Rounded Corners 12">
            <a:extLst>
              <a:ext uri="{FF2B5EF4-FFF2-40B4-BE49-F238E27FC236}">
                <a16:creationId xmlns:a16="http://schemas.microsoft.com/office/drawing/2014/main" id="{7F91220D-D58C-96A5-5590-09FA748A9230}"/>
              </a:ext>
            </a:extLst>
          </p:cNvPr>
          <p:cNvSpPr/>
          <p:nvPr/>
        </p:nvSpPr>
        <p:spPr>
          <a:xfrm>
            <a:off x="1206534" y="5227813"/>
            <a:ext cx="3775554" cy="725613"/>
          </a:xfrm>
          <a:prstGeom prst="roundRect">
            <a:avLst>
              <a:gd name="adj" fmla="val 16667"/>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b="1">
                <a:cs typeface="Calibri"/>
              </a:rPr>
              <a:t>Finish Later </a:t>
            </a:r>
            <a:r>
              <a:rPr lang="en-US" sz="1200">
                <a:cs typeface="Calibri"/>
              </a:rPr>
              <a:t>will save data and allow user to complete registration within 30 days of starting application.</a:t>
            </a:r>
          </a:p>
        </p:txBody>
      </p:sp>
      <p:pic>
        <p:nvPicPr>
          <p:cNvPr id="9" name="Picture 9">
            <a:extLst>
              <a:ext uri="{FF2B5EF4-FFF2-40B4-BE49-F238E27FC236}">
                <a16:creationId xmlns:a16="http://schemas.microsoft.com/office/drawing/2014/main" id="{157F7EAF-4210-D2BE-5540-B127CCA5107B}"/>
              </a:ext>
            </a:extLst>
          </p:cNvPr>
          <p:cNvPicPr>
            <a:picLocks noChangeAspect="1"/>
          </p:cNvPicPr>
          <p:nvPr/>
        </p:nvPicPr>
        <p:blipFill>
          <a:blip r:embed="rId3"/>
          <a:stretch>
            <a:fillRect/>
          </a:stretch>
        </p:blipFill>
        <p:spPr>
          <a:xfrm>
            <a:off x="1171460" y="1395371"/>
            <a:ext cx="8123101" cy="3534774"/>
          </a:xfrm>
          <a:prstGeom prst="rect">
            <a:avLst/>
          </a:prstGeom>
        </p:spPr>
      </p:pic>
      <p:sp>
        <p:nvSpPr>
          <p:cNvPr id="3" name="Rectangle 2">
            <a:extLst>
              <a:ext uri="{FF2B5EF4-FFF2-40B4-BE49-F238E27FC236}">
                <a16:creationId xmlns:a16="http://schemas.microsoft.com/office/drawing/2014/main" id="{685810FF-527F-A685-A36E-A4DA3DB807BC}"/>
              </a:ext>
            </a:extLst>
          </p:cNvPr>
          <p:cNvSpPr/>
          <p:nvPr/>
        </p:nvSpPr>
        <p:spPr>
          <a:xfrm>
            <a:off x="1210099" y="1964416"/>
            <a:ext cx="8035127" cy="25369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1118F63-5245-CC8F-5050-33E37EFBD31D}"/>
              </a:ext>
            </a:extLst>
          </p:cNvPr>
          <p:cNvSpPr/>
          <p:nvPr/>
        </p:nvSpPr>
        <p:spPr>
          <a:xfrm>
            <a:off x="8255806" y="4640196"/>
            <a:ext cx="563217" cy="1822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2A15CE8-0E37-48EF-8737-09EBAD66A85B}"/>
              </a:ext>
            </a:extLst>
          </p:cNvPr>
          <p:cNvSpPr/>
          <p:nvPr/>
        </p:nvSpPr>
        <p:spPr>
          <a:xfrm>
            <a:off x="7361211" y="1177718"/>
            <a:ext cx="3665386" cy="725613"/>
          </a:xfrm>
          <a:prstGeom prst="roundRect">
            <a:avLst>
              <a:gd name="adj" fmla="val 16667"/>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b="1">
                <a:cs typeface="Calibri"/>
              </a:rPr>
              <a:t>Add Business Location</a:t>
            </a:r>
            <a:r>
              <a:rPr lang="en-US" sz="1200">
                <a:cs typeface="Calibri"/>
              </a:rPr>
              <a:t> screen is displayed.  Enter the required information in the mandatory fields. After entering all the required information, click </a:t>
            </a:r>
            <a:r>
              <a:rPr lang="en-US" sz="1200" b="1">
                <a:cs typeface="Calibri"/>
              </a:rPr>
              <a:t>Next</a:t>
            </a:r>
            <a:r>
              <a:rPr lang="en-US" sz="1200">
                <a:cs typeface="Calibri"/>
              </a:rPr>
              <a:t>.</a:t>
            </a:r>
          </a:p>
        </p:txBody>
      </p:sp>
      <p:grpSp>
        <p:nvGrpSpPr>
          <p:cNvPr id="10" name="Group 9">
            <a:extLst>
              <a:ext uri="{FF2B5EF4-FFF2-40B4-BE49-F238E27FC236}">
                <a16:creationId xmlns:a16="http://schemas.microsoft.com/office/drawing/2014/main" id="{37BAC86C-1E7A-D8CD-3842-895C2725133C}"/>
              </a:ext>
            </a:extLst>
          </p:cNvPr>
          <p:cNvGrpSpPr/>
          <p:nvPr/>
        </p:nvGrpSpPr>
        <p:grpSpPr>
          <a:xfrm>
            <a:off x="5744352" y="6522345"/>
            <a:ext cx="1420192" cy="310254"/>
            <a:chOff x="5744352" y="6522345"/>
            <a:chExt cx="1420192" cy="310254"/>
          </a:xfrm>
        </p:grpSpPr>
        <p:sp>
          <p:nvSpPr>
            <p:cNvPr id="11" name="Text Placeholder 4">
              <a:extLst>
                <a:ext uri="{FF2B5EF4-FFF2-40B4-BE49-F238E27FC236}">
                  <a16:creationId xmlns:a16="http://schemas.microsoft.com/office/drawing/2014/main" id="{45FD4A8F-9B2B-74D9-4CA9-127DCD4B3410}"/>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12" name="Rectangle 71">
              <a:extLst>
                <a:ext uri="{FF2B5EF4-FFF2-40B4-BE49-F238E27FC236}">
                  <a16:creationId xmlns:a16="http://schemas.microsoft.com/office/drawing/2014/main" id="{88C67CEB-E199-F7CD-9445-EDFE3B4D384C}"/>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13</a:t>
              </a:fld>
              <a:r>
                <a:rPr lang="en-US" sz="1067" noProof="0" dirty="0"/>
                <a:t> </a:t>
              </a:r>
            </a:p>
          </p:txBody>
        </p:sp>
        <p:sp>
          <p:nvSpPr>
            <p:cNvPr id="14" name="Text Placeholder 4">
              <a:extLst>
                <a:ext uri="{FF2B5EF4-FFF2-40B4-BE49-F238E27FC236}">
                  <a16:creationId xmlns:a16="http://schemas.microsoft.com/office/drawing/2014/main" id="{B8F8F50F-5078-FCC8-5591-D0060DB1F693}"/>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9688710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F58DCC-40FE-46D4-AC30-2DDD1B61456A}"/>
              </a:ext>
            </a:extLst>
          </p:cNvPr>
          <p:cNvPicPr/>
          <p:nvPr/>
        </p:nvPicPr>
        <p:blipFill rotWithShape="1">
          <a:blip r:embed="rId3"/>
          <a:srcRect l="21599" t="18596" r="21728" b="32389"/>
          <a:stretch/>
        </p:blipFill>
        <p:spPr bwMode="auto">
          <a:xfrm>
            <a:off x="1485085" y="1750667"/>
            <a:ext cx="7286972" cy="3296075"/>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5BD7DDA9-8B3B-824F-255E-D9F11B84C7E6}"/>
              </a:ext>
            </a:extLst>
          </p:cNvPr>
          <p:cNvSpPr txBox="1"/>
          <p:nvPr/>
        </p:nvSpPr>
        <p:spPr>
          <a:xfrm>
            <a:off x="2641895" y="2177848"/>
            <a:ext cx="1200922" cy="213471"/>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3" name="Rectangle: Rounded Corners 2">
            <a:extLst>
              <a:ext uri="{FF2B5EF4-FFF2-40B4-BE49-F238E27FC236}">
                <a16:creationId xmlns:a16="http://schemas.microsoft.com/office/drawing/2014/main" id="{D8B1EF3D-F148-0E28-3870-A4A4DA35A1B9}"/>
              </a:ext>
            </a:extLst>
          </p:cNvPr>
          <p:cNvSpPr/>
          <p:nvPr/>
        </p:nvSpPr>
        <p:spPr>
          <a:xfrm>
            <a:off x="5467365" y="880161"/>
            <a:ext cx="2267280"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a:ea typeface="+mn-lt"/>
                <a:cs typeface="+mn-lt"/>
              </a:rPr>
              <a:t>Select </a:t>
            </a:r>
            <a:r>
              <a:rPr lang="en-US" sz="1100" b="1">
                <a:ea typeface="+mn-lt"/>
                <a:cs typeface="+mn-lt"/>
              </a:rPr>
              <a:t>Tax Inquiry</a:t>
            </a:r>
            <a:r>
              <a:rPr lang="en-US" sz="1100">
                <a:ea typeface="+mn-lt"/>
                <a:cs typeface="+mn-lt"/>
              </a:rPr>
              <a:t> then </a:t>
            </a:r>
            <a:r>
              <a:rPr lang="en-US" sz="1100" b="1">
                <a:ea typeface="+mn-lt"/>
                <a:cs typeface="+mn-lt"/>
              </a:rPr>
              <a:t>Employer Tax Payments</a:t>
            </a:r>
            <a:r>
              <a:rPr lang="en-US" sz="1100">
                <a:ea typeface="+mn-lt"/>
                <a:cs typeface="+mn-lt"/>
              </a:rPr>
              <a:t>.</a:t>
            </a:r>
            <a:endParaRPr lang="en-US" sz="1100">
              <a:cs typeface="Calibri"/>
            </a:endParaRPr>
          </a:p>
        </p:txBody>
      </p:sp>
      <p:sp>
        <p:nvSpPr>
          <p:cNvPr id="6" name="TextBox 5">
            <a:extLst>
              <a:ext uri="{FF2B5EF4-FFF2-40B4-BE49-F238E27FC236}">
                <a16:creationId xmlns:a16="http://schemas.microsoft.com/office/drawing/2014/main" id="{CB4CA27A-9AC4-DEDC-F203-830572FC43C7}"/>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Employer Tax Payments Inquiry</a:t>
            </a:r>
          </a:p>
        </p:txBody>
      </p:sp>
      <p:sp>
        <p:nvSpPr>
          <p:cNvPr id="7" name="Text Placeholder 4">
            <a:extLst>
              <a:ext uri="{FF2B5EF4-FFF2-40B4-BE49-F238E27FC236}">
                <a16:creationId xmlns:a16="http://schemas.microsoft.com/office/drawing/2014/main" id="{55A6B2FD-C9E8-2347-3F76-CB4D6F9F91C7}"/>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8" name="Rectangle 71">
            <a:extLst>
              <a:ext uri="{FF2B5EF4-FFF2-40B4-BE49-F238E27FC236}">
                <a16:creationId xmlns:a16="http://schemas.microsoft.com/office/drawing/2014/main" id="{F58F7C79-83B6-7C5E-6D00-644C2BDBF1DF}"/>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130</a:t>
            </a:fld>
            <a:r>
              <a:rPr lang="en-US" sz="1067" noProof="0" dirty="0"/>
              <a:t> </a:t>
            </a:r>
          </a:p>
        </p:txBody>
      </p:sp>
      <p:sp>
        <p:nvSpPr>
          <p:cNvPr id="9" name="Text Placeholder 4">
            <a:extLst>
              <a:ext uri="{FF2B5EF4-FFF2-40B4-BE49-F238E27FC236}">
                <a16:creationId xmlns:a16="http://schemas.microsoft.com/office/drawing/2014/main" id="{16C1A9A0-49F0-A78A-813F-1104EBCF1485}"/>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3161549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03CC4512-1C0F-16F9-5BAA-3AC35AEA8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921C59DD-C975-913E-AD7A-0124FD7EF0F6}"/>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DA2DCC46-3234-9858-C416-95485CF4AB6F}"/>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131</a:t>
            </a:fld>
            <a:r>
              <a:rPr lang="en-US" sz="1067" noProof="0" dirty="0"/>
              <a:t> </a:t>
            </a:r>
          </a:p>
        </p:txBody>
      </p:sp>
      <p:sp>
        <p:nvSpPr>
          <p:cNvPr id="5" name="Text Placeholder 4">
            <a:extLst>
              <a:ext uri="{FF2B5EF4-FFF2-40B4-BE49-F238E27FC236}">
                <a16:creationId xmlns:a16="http://schemas.microsoft.com/office/drawing/2014/main" id="{1BA087F6-DF47-B581-5394-1767E1D70AC3}"/>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31723408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ED56840B-7B1C-518B-3D88-1598234F9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112C5B1C-EA63-4780-343F-7ECB54746630}"/>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557A8B28-5C58-FE3A-E420-E8BF9A311E14}"/>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132</a:t>
            </a:fld>
            <a:r>
              <a:rPr lang="en-US" sz="1067" noProof="0" dirty="0"/>
              <a:t> </a:t>
            </a:r>
          </a:p>
        </p:txBody>
      </p:sp>
      <p:sp>
        <p:nvSpPr>
          <p:cNvPr id="5" name="Text Placeholder 4">
            <a:extLst>
              <a:ext uri="{FF2B5EF4-FFF2-40B4-BE49-F238E27FC236}">
                <a16:creationId xmlns:a16="http://schemas.microsoft.com/office/drawing/2014/main" id="{A4D4A5AD-2133-09EA-24B4-690688BDDF8E}"/>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16227867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CCE278-56DD-4DE6-9E2C-60C42E5F0D53}"/>
              </a:ext>
            </a:extLst>
          </p:cNvPr>
          <p:cNvPicPr/>
          <p:nvPr/>
        </p:nvPicPr>
        <p:blipFill rotWithShape="1">
          <a:blip r:embed="rId3"/>
          <a:srcRect l="21609" t="18765" r="21759" b="31598"/>
          <a:stretch/>
        </p:blipFill>
        <p:spPr bwMode="auto">
          <a:xfrm>
            <a:off x="1446813" y="1310929"/>
            <a:ext cx="7204355" cy="3397752"/>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C0E82EA6-BF7B-0CF8-904D-F689925253EB}"/>
              </a:ext>
            </a:extLst>
          </p:cNvPr>
          <p:cNvSpPr txBox="1"/>
          <p:nvPr/>
        </p:nvSpPr>
        <p:spPr>
          <a:xfrm>
            <a:off x="2554336" y="1895394"/>
            <a:ext cx="1200922" cy="213471"/>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3" name="Rectangle: Rounded Corners 2">
            <a:extLst>
              <a:ext uri="{FF2B5EF4-FFF2-40B4-BE49-F238E27FC236}">
                <a16:creationId xmlns:a16="http://schemas.microsoft.com/office/drawing/2014/main" id="{D77D75CD-579A-29D2-90F1-79B6BA375FF1}"/>
              </a:ext>
            </a:extLst>
          </p:cNvPr>
          <p:cNvSpPr/>
          <p:nvPr/>
        </p:nvSpPr>
        <p:spPr>
          <a:xfrm>
            <a:off x="8921213" y="946421"/>
            <a:ext cx="2267280"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a:ea typeface="+mn-lt"/>
                <a:cs typeface="+mn-lt"/>
              </a:rPr>
              <a:t>Select </a:t>
            </a:r>
            <a:r>
              <a:rPr lang="en-US" sz="1100" b="1">
                <a:ea typeface="+mn-lt"/>
                <a:cs typeface="+mn-lt"/>
              </a:rPr>
              <a:t>Tax Inquiry</a:t>
            </a:r>
            <a:r>
              <a:rPr lang="en-US" sz="1100">
                <a:ea typeface="+mn-lt"/>
                <a:cs typeface="+mn-lt"/>
              </a:rPr>
              <a:t> then </a:t>
            </a:r>
            <a:r>
              <a:rPr lang="en-US" sz="1100" b="1">
                <a:ea typeface="+mn-lt"/>
                <a:cs typeface="+mn-lt"/>
              </a:rPr>
              <a:t>Account Information</a:t>
            </a:r>
            <a:r>
              <a:rPr lang="en-US" sz="1100">
                <a:ea typeface="+mn-lt"/>
                <a:cs typeface="+mn-lt"/>
              </a:rPr>
              <a:t>.</a:t>
            </a:r>
            <a:endParaRPr lang="en-US" sz="1100">
              <a:cs typeface="Calibri"/>
            </a:endParaRPr>
          </a:p>
        </p:txBody>
      </p:sp>
      <p:sp>
        <p:nvSpPr>
          <p:cNvPr id="6" name="TextBox 5">
            <a:extLst>
              <a:ext uri="{FF2B5EF4-FFF2-40B4-BE49-F238E27FC236}">
                <a16:creationId xmlns:a16="http://schemas.microsoft.com/office/drawing/2014/main" id="{F6792250-6821-F24F-4FD3-2FBC6F0A7DBC}"/>
              </a:ext>
            </a:extLst>
          </p:cNvPr>
          <p:cNvSpPr txBox="1"/>
          <p:nvPr/>
        </p:nvSpPr>
        <p:spPr>
          <a:xfrm>
            <a:off x="1958087" y="169903"/>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F5496"/>
                </a:solidFill>
                <a:cs typeface="Calibri"/>
              </a:rPr>
              <a:t>Account Information Inquiry</a:t>
            </a:r>
          </a:p>
        </p:txBody>
      </p:sp>
      <p:sp>
        <p:nvSpPr>
          <p:cNvPr id="7" name="Text Placeholder 4">
            <a:extLst>
              <a:ext uri="{FF2B5EF4-FFF2-40B4-BE49-F238E27FC236}">
                <a16:creationId xmlns:a16="http://schemas.microsoft.com/office/drawing/2014/main" id="{7314135C-7BDE-3891-85CF-3020F5068355}"/>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8" name="Rectangle 71">
            <a:extLst>
              <a:ext uri="{FF2B5EF4-FFF2-40B4-BE49-F238E27FC236}">
                <a16:creationId xmlns:a16="http://schemas.microsoft.com/office/drawing/2014/main" id="{FE2CC467-AFE4-E945-4591-B63CAED15A11}"/>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133</a:t>
            </a:fld>
            <a:r>
              <a:rPr lang="en-US" sz="1067" noProof="0" dirty="0"/>
              <a:t> </a:t>
            </a:r>
          </a:p>
        </p:txBody>
      </p:sp>
      <p:sp>
        <p:nvSpPr>
          <p:cNvPr id="9" name="Text Placeholder 4">
            <a:extLst>
              <a:ext uri="{FF2B5EF4-FFF2-40B4-BE49-F238E27FC236}">
                <a16:creationId xmlns:a16="http://schemas.microsoft.com/office/drawing/2014/main" id="{CC7B7135-EE7D-CB6A-AD10-8DCF6470680F}"/>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2139567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 Teams&#10;&#10;Description automatically generated">
            <a:extLst>
              <a:ext uri="{FF2B5EF4-FFF2-40B4-BE49-F238E27FC236}">
                <a16:creationId xmlns:a16="http://schemas.microsoft.com/office/drawing/2014/main" id="{B046653E-11F2-FBA4-7B9E-9D3B3EE59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2192000" cy="6858000"/>
          </a:xfrm>
          <a:prstGeom prst="rect">
            <a:avLst/>
          </a:prstGeom>
        </p:spPr>
      </p:pic>
      <p:sp>
        <p:nvSpPr>
          <p:cNvPr id="3" name="Text Placeholder 4">
            <a:extLst>
              <a:ext uri="{FF2B5EF4-FFF2-40B4-BE49-F238E27FC236}">
                <a16:creationId xmlns:a16="http://schemas.microsoft.com/office/drawing/2014/main" id="{440B7199-710D-A703-64FE-F438D95715CD}"/>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C6CAD858-D492-D127-BFB6-6F580CDA3D69}"/>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134</a:t>
            </a:fld>
            <a:r>
              <a:rPr lang="en-US" sz="1067" noProof="0" dirty="0"/>
              <a:t> </a:t>
            </a:r>
          </a:p>
        </p:txBody>
      </p:sp>
      <p:sp>
        <p:nvSpPr>
          <p:cNvPr id="5" name="Text Placeholder 4">
            <a:extLst>
              <a:ext uri="{FF2B5EF4-FFF2-40B4-BE49-F238E27FC236}">
                <a16:creationId xmlns:a16="http://schemas.microsoft.com/office/drawing/2014/main" id="{37036DCA-5F3D-39D3-C6DD-915225D1F120}"/>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15964040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10;&#10;Description automatically generated">
            <a:extLst>
              <a:ext uri="{FF2B5EF4-FFF2-40B4-BE49-F238E27FC236}">
                <a16:creationId xmlns:a16="http://schemas.microsoft.com/office/drawing/2014/main" id="{9DE1C363-E733-6D2F-E69D-95EF00396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E862CD4E-EACB-93B8-B0D7-BF29D3F62920}"/>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19587587-5537-FBBA-19E8-9C8DE31B9F4E}"/>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135</a:t>
            </a:fld>
            <a:r>
              <a:rPr lang="en-US" sz="1067" noProof="0" dirty="0"/>
              <a:t> </a:t>
            </a:r>
          </a:p>
        </p:txBody>
      </p:sp>
      <p:sp>
        <p:nvSpPr>
          <p:cNvPr id="5" name="Text Placeholder 4">
            <a:extLst>
              <a:ext uri="{FF2B5EF4-FFF2-40B4-BE49-F238E27FC236}">
                <a16:creationId xmlns:a16="http://schemas.microsoft.com/office/drawing/2014/main" id="{641DD61A-55B0-DDF8-48BE-DBABA6A7AB16}"/>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8958641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 Teams&#10;&#10;Description automatically generated">
            <a:extLst>
              <a:ext uri="{FF2B5EF4-FFF2-40B4-BE49-F238E27FC236}">
                <a16:creationId xmlns:a16="http://schemas.microsoft.com/office/drawing/2014/main" id="{F04AE4BB-E447-8271-C726-D8240A184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6DAFF254-7453-F393-B4A4-1F350047B4F3}"/>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2D47AA24-FAC1-1F98-C312-5E03A482B630}"/>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136</a:t>
            </a:fld>
            <a:r>
              <a:rPr lang="en-US" sz="1067" noProof="0" dirty="0"/>
              <a:t> </a:t>
            </a:r>
          </a:p>
        </p:txBody>
      </p:sp>
      <p:sp>
        <p:nvSpPr>
          <p:cNvPr id="5" name="Text Placeholder 4">
            <a:extLst>
              <a:ext uri="{FF2B5EF4-FFF2-40B4-BE49-F238E27FC236}">
                <a16:creationId xmlns:a16="http://schemas.microsoft.com/office/drawing/2014/main" id="{5A620C2B-CF92-8279-B4D6-3696BF7F8735}"/>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160030845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8AE860-C73A-46B4-9583-31D29C5000C0}"/>
              </a:ext>
            </a:extLst>
          </p:cNvPr>
          <p:cNvPicPr/>
          <p:nvPr/>
        </p:nvPicPr>
        <p:blipFill rotWithShape="1">
          <a:blip r:embed="rId3"/>
          <a:srcRect l="21569" t="18412" r="22138" b="32250"/>
          <a:stretch/>
        </p:blipFill>
        <p:spPr bwMode="auto">
          <a:xfrm>
            <a:off x="1398366" y="1710565"/>
            <a:ext cx="8272679" cy="4167640"/>
          </a:xfrm>
          <a:prstGeom prst="rect">
            <a:avLst/>
          </a:prstGeom>
          <a:ln>
            <a:noFill/>
          </a:ln>
          <a:extLst>
            <a:ext uri="{53640926-AAD7-44D8-BBD7-CCE9431645EC}">
              <a14:shadowObscured xmlns:a14="http://schemas.microsoft.com/office/drawing/2010/main"/>
            </a:ext>
          </a:extLst>
        </p:spPr>
      </p:pic>
      <p:sp>
        <p:nvSpPr>
          <p:cNvPr id="2" name="Rectangle: Rounded Corners 1">
            <a:extLst>
              <a:ext uri="{FF2B5EF4-FFF2-40B4-BE49-F238E27FC236}">
                <a16:creationId xmlns:a16="http://schemas.microsoft.com/office/drawing/2014/main" id="{2517E843-E1C4-BAEC-5D2C-19B87101F0EF}"/>
              </a:ext>
            </a:extLst>
          </p:cNvPr>
          <p:cNvSpPr/>
          <p:nvPr/>
        </p:nvSpPr>
        <p:spPr>
          <a:xfrm>
            <a:off x="5003539" y="896726"/>
            <a:ext cx="2267280"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b="1">
                <a:ea typeface="+mn-lt"/>
                <a:cs typeface="+mn-lt"/>
              </a:rPr>
              <a:t>Select Correspondence</a:t>
            </a:r>
            <a:r>
              <a:rPr lang="en-US" sz="1100">
                <a:ea typeface="+mn-lt"/>
                <a:cs typeface="+mn-lt"/>
              </a:rPr>
              <a:t> then </a:t>
            </a:r>
            <a:r>
              <a:rPr lang="en-US" sz="1100" b="1">
                <a:ea typeface="+mn-lt"/>
                <a:cs typeface="+mn-lt"/>
              </a:rPr>
              <a:t>Respond to Correspondence</a:t>
            </a:r>
            <a:r>
              <a:rPr lang="en-US" sz="1100">
                <a:ea typeface="+mn-lt"/>
                <a:cs typeface="+mn-lt"/>
              </a:rPr>
              <a:t>.</a:t>
            </a:r>
            <a:endParaRPr lang="en-US" sz="1100">
              <a:cs typeface="Calibri"/>
            </a:endParaRPr>
          </a:p>
        </p:txBody>
      </p:sp>
      <p:sp>
        <p:nvSpPr>
          <p:cNvPr id="3" name="TextBox 2">
            <a:extLst>
              <a:ext uri="{FF2B5EF4-FFF2-40B4-BE49-F238E27FC236}">
                <a16:creationId xmlns:a16="http://schemas.microsoft.com/office/drawing/2014/main" id="{332ABD1D-8BD7-28D2-0335-FDE64866588C}"/>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Respond to Correspondence</a:t>
            </a:r>
          </a:p>
        </p:txBody>
      </p:sp>
      <p:sp>
        <p:nvSpPr>
          <p:cNvPr id="6" name="TextBox 5">
            <a:extLst>
              <a:ext uri="{FF2B5EF4-FFF2-40B4-BE49-F238E27FC236}">
                <a16:creationId xmlns:a16="http://schemas.microsoft.com/office/drawing/2014/main" id="{525DABB8-DEBB-CC17-3B43-BD890B1F6DC1}"/>
              </a:ext>
            </a:extLst>
          </p:cNvPr>
          <p:cNvSpPr txBox="1"/>
          <p:nvPr/>
        </p:nvSpPr>
        <p:spPr>
          <a:xfrm>
            <a:off x="2708156" y="2500870"/>
            <a:ext cx="1416270" cy="370841"/>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Tree>
    <p:extLst>
      <p:ext uri="{BB962C8B-B14F-4D97-AF65-F5344CB8AC3E}">
        <p14:creationId xmlns:p14="http://schemas.microsoft.com/office/powerpoint/2010/main" val="30513005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 Teams&#10;&#10;Description automatically generated">
            <a:extLst>
              <a:ext uri="{FF2B5EF4-FFF2-40B4-BE49-F238E27FC236}">
                <a16:creationId xmlns:a16="http://schemas.microsoft.com/office/drawing/2014/main" id="{71536310-D4B5-9F9B-DC44-9397AFEFF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FA9AF35C-A2DB-5604-2D5B-0AA4CAD172E7}"/>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AF0B8F4C-09CC-2933-E051-9FA70EEA7AF5}"/>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138</a:t>
            </a:fld>
            <a:r>
              <a:rPr lang="en-US" sz="1067" noProof="0" dirty="0"/>
              <a:t> </a:t>
            </a:r>
          </a:p>
        </p:txBody>
      </p:sp>
      <p:sp>
        <p:nvSpPr>
          <p:cNvPr id="5" name="Text Placeholder 4">
            <a:extLst>
              <a:ext uri="{FF2B5EF4-FFF2-40B4-BE49-F238E27FC236}">
                <a16:creationId xmlns:a16="http://schemas.microsoft.com/office/drawing/2014/main" id="{1931D1F5-C6DD-E015-4A98-481F823C3356}"/>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42009598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14FA7A-F6EE-447D-848D-61EA06B86CFB}"/>
              </a:ext>
            </a:extLst>
          </p:cNvPr>
          <p:cNvPicPr/>
          <p:nvPr/>
        </p:nvPicPr>
        <p:blipFill rotWithShape="1">
          <a:blip r:embed="rId3"/>
          <a:srcRect l="21537" t="23665" r="21641" b="43238"/>
          <a:stretch/>
        </p:blipFill>
        <p:spPr bwMode="auto">
          <a:xfrm>
            <a:off x="1478610" y="2075732"/>
            <a:ext cx="9008006" cy="3082206"/>
          </a:xfrm>
          <a:prstGeom prst="rect">
            <a:avLst/>
          </a:prstGeom>
          <a:ln>
            <a:noFill/>
          </a:ln>
          <a:extLst>
            <a:ext uri="{53640926-AAD7-44D8-BBD7-CCE9431645EC}">
              <a14:shadowObscured xmlns:a14="http://schemas.microsoft.com/office/drawing/2010/main"/>
            </a:ext>
          </a:extLst>
        </p:spPr>
      </p:pic>
      <p:sp>
        <p:nvSpPr>
          <p:cNvPr id="6" name="Rectangle: Rounded Corners 5">
            <a:extLst>
              <a:ext uri="{FF2B5EF4-FFF2-40B4-BE49-F238E27FC236}">
                <a16:creationId xmlns:a16="http://schemas.microsoft.com/office/drawing/2014/main" id="{F3E32555-4A2E-D4F8-C4C5-DD7E25B1D8DA}"/>
              </a:ext>
            </a:extLst>
          </p:cNvPr>
          <p:cNvSpPr/>
          <p:nvPr/>
        </p:nvSpPr>
        <p:spPr>
          <a:xfrm>
            <a:off x="4962126" y="1054095"/>
            <a:ext cx="2267280"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100">
                <a:ea typeface="+mn-lt"/>
                <a:cs typeface="+mn-lt"/>
              </a:rPr>
              <a:t>Select desired </a:t>
            </a:r>
            <a:r>
              <a:rPr lang="en-US" sz="1100" b="1">
                <a:ea typeface="+mn-lt"/>
                <a:cs typeface="+mn-lt"/>
              </a:rPr>
              <a:t>Correspondence Type </a:t>
            </a:r>
            <a:r>
              <a:rPr lang="en-US" sz="1100">
                <a:ea typeface="+mn-lt"/>
                <a:cs typeface="+mn-lt"/>
              </a:rPr>
              <a:t>and click </a:t>
            </a:r>
            <a:r>
              <a:rPr lang="en-US" sz="1100" b="1">
                <a:ea typeface="+mn-lt"/>
                <a:cs typeface="+mn-lt"/>
              </a:rPr>
              <a:t>Search</a:t>
            </a:r>
            <a:r>
              <a:rPr lang="en-US" sz="1100">
                <a:ea typeface="+mn-lt"/>
                <a:cs typeface="+mn-lt"/>
              </a:rPr>
              <a:t>.</a:t>
            </a:r>
            <a:endParaRPr lang="en-US" sz="1100">
              <a:cs typeface="Calibri"/>
            </a:endParaRPr>
          </a:p>
        </p:txBody>
      </p:sp>
      <p:sp>
        <p:nvSpPr>
          <p:cNvPr id="2" name="TextBox 1">
            <a:extLst>
              <a:ext uri="{FF2B5EF4-FFF2-40B4-BE49-F238E27FC236}">
                <a16:creationId xmlns:a16="http://schemas.microsoft.com/office/drawing/2014/main" id="{24CB0DB9-0A76-897B-B72B-C24C0A1755FC}"/>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Respond to Correspondence</a:t>
            </a:r>
          </a:p>
        </p:txBody>
      </p:sp>
      <p:sp>
        <p:nvSpPr>
          <p:cNvPr id="3" name="TextBox 2">
            <a:extLst>
              <a:ext uri="{FF2B5EF4-FFF2-40B4-BE49-F238E27FC236}">
                <a16:creationId xmlns:a16="http://schemas.microsoft.com/office/drawing/2014/main" id="{6F7D6495-B263-4CE2-6BE2-7AE6EEC1F93C}"/>
              </a:ext>
            </a:extLst>
          </p:cNvPr>
          <p:cNvSpPr txBox="1"/>
          <p:nvPr/>
        </p:nvSpPr>
        <p:spPr>
          <a:xfrm>
            <a:off x="5789286" y="4298196"/>
            <a:ext cx="554879" cy="180341"/>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8" name="TextBox 7">
            <a:extLst>
              <a:ext uri="{FF2B5EF4-FFF2-40B4-BE49-F238E27FC236}">
                <a16:creationId xmlns:a16="http://schemas.microsoft.com/office/drawing/2014/main" id="{8079FFF4-F428-9D77-C48F-3D4C439D69F1}"/>
              </a:ext>
            </a:extLst>
          </p:cNvPr>
          <p:cNvSpPr txBox="1"/>
          <p:nvPr/>
        </p:nvSpPr>
        <p:spPr>
          <a:xfrm>
            <a:off x="5019004" y="3370544"/>
            <a:ext cx="3445509" cy="221754"/>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Tree>
    <p:extLst>
      <p:ext uri="{BB962C8B-B14F-4D97-AF65-F5344CB8AC3E}">
        <p14:creationId xmlns:p14="http://schemas.microsoft.com/office/powerpoint/2010/main" val="1280715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7A3E4F-CB3C-4CDC-9CC3-03023BE94BDE}"/>
              </a:ext>
            </a:extLst>
          </p:cNvPr>
          <p:cNvSpPr txBox="1"/>
          <p:nvPr/>
        </p:nvSpPr>
        <p:spPr>
          <a:xfrm>
            <a:off x="1902646" y="699953"/>
            <a:ext cx="5469261" cy="692497"/>
          </a:xfrm>
          <a:prstGeom prst="rect">
            <a:avLst/>
          </a:prstGeom>
          <a:noFill/>
        </p:spPr>
        <p:txBody>
          <a:bodyPr wrap="square" lIns="121920" tIns="60960" rIns="121920" bIns="60960" rtlCol="0" anchor="t">
            <a:spAutoFit/>
          </a:bodyPr>
          <a:lstStyle>
            <a:defPPr>
              <a:defRPr lang="en-US"/>
            </a:defPPr>
            <a:lvl1pPr marL="0" algn="l" defTabSz="415566" rtl="0" eaLnBrk="1" latinLnBrk="0" hangingPunct="1">
              <a:defRPr sz="818" kern="1200">
                <a:solidFill>
                  <a:schemeClr val="tx1"/>
                </a:solidFill>
                <a:latin typeface="+mn-lt"/>
                <a:ea typeface="+mn-ea"/>
                <a:cs typeface="+mn-cs"/>
              </a:defRPr>
            </a:lvl1pPr>
            <a:lvl2pPr marL="207783" algn="l" defTabSz="415566" rtl="0" eaLnBrk="1" latinLnBrk="0" hangingPunct="1">
              <a:defRPr sz="818" kern="1200">
                <a:solidFill>
                  <a:schemeClr val="tx1"/>
                </a:solidFill>
                <a:latin typeface="+mn-lt"/>
                <a:ea typeface="+mn-ea"/>
                <a:cs typeface="+mn-cs"/>
              </a:defRPr>
            </a:lvl2pPr>
            <a:lvl3pPr marL="415566" algn="l" defTabSz="415566" rtl="0" eaLnBrk="1" latinLnBrk="0" hangingPunct="1">
              <a:defRPr sz="818" kern="1200">
                <a:solidFill>
                  <a:schemeClr val="tx1"/>
                </a:solidFill>
                <a:latin typeface="+mn-lt"/>
                <a:ea typeface="+mn-ea"/>
                <a:cs typeface="+mn-cs"/>
              </a:defRPr>
            </a:lvl3pPr>
            <a:lvl4pPr marL="623349" algn="l" defTabSz="415566" rtl="0" eaLnBrk="1" latinLnBrk="0" hangingPunct="1">
              <a:defRPr sz="818" kern="1200">
                <a:solidFill>
                  <a:schemeClr val="tx1"/>
                </a:solidFill>
                <a:latin typeface="+mn-lt"/>
                <a:ea typeface="+mn-ea"/>
                <a:cs typeface="+mn-cs"/>
              </a:defRPr>
            </a:lvl4pPr>
            <a:lvl5pPr marL="831132" algn="l" defTabSz="415566" rtl="0" eaLnBrk="1" latinLnBrk="0" hangingPunct="1">
              <a:defRPr sz="818" kern="1200">
                <a:solidFill>
                  <a:schemeClr val="tx1"/>
                </a:solidFill>
                <a:latin typeface="+mn-lt"/>
                <a:ea typeface="+mn-ea"/>
                <a:cs typeface="+mn-cs"/>
              </a:defRPr>
            </a:lvl5pPr>
            <a:lvl6pPr marL="1038915" algn="l" defTabSz="415566" rtl="0" eaLnBrk="1" latinLnBrk="0" hangingPunct="1">
              <a:defRPr sz="818" kern="1200">
                <a:solidFill>
                  <a:schemeClr val="tx1"/>
                </a:solidFill>
                <a:latin typeface="+mn-lt"/>
                <a:ea typeface="+mn-ea"/>
                <a:cs typeface="+mn-cs"/>
              </a:defRPr>
            </a:lvl6pPr>
            <a:lvl7pPr marL="1246698" algn="l" defTabSz="415566" rtl="0" eaLnBrk="1" latinLnBrk="0" hangingPunct="1">
              <a:defRPr sz="818" kern="1200">
                <a:solidFill>
                  <a:schemeClr val="tx1"/>
                </a:solidFill>
                <a:latin typeface="+mn-lt"/>
                <a:ea typeface="+mn-ea"/>
                <a:cs typeface="+mn-cs"/>
              </a:defRPr>
            </a:lvl7pPr>
            <a:lvl8pPr marL="1454481" algn="l" defTabSz="415566" rtl="0" eaLnBrk="1" latinLnBrk="0" hangingPunct="1">
              <a:defRPr sz="818" kern="1200">
                <a:solidFill>
                  <a:schemeClr val="tx1"/>
                </a:solidFill>
                <a:latin typeface="+mn-lt"/>
                <a:ea typeface="+mn-ea"/>
                <a:cs typeface="+mn-cs"/>
              </a:defRPr>
            </a:lvl8pPr>
            <a:lvl9pPr marL="1662264" algn="l" defTabSz="415566" rtl="0" eaLnBrk="1" latinLnBrk="0" hangingPunct="1">
              <a:defRPr sz="818" kern="1200">
                <a:solidFill>
                  <a:schemeClr val="tx1"/>
                </a:solidFill>
                <a:latin typeface="+mn-lt"/>
                <a:ea typeface="+mn-ea"/>
                <a:cs typeface="+mn-cs"/>
              </a:defRPr>
            </a:lvl9pPr>
          </a:lstStyle>
          <a:p>
            <a:r>
              <a:rPr lang="en-US" sz="1850" b="1">
                <a:cs typeface="Calibri"/>
              </a:rPr>
              <a:t>Employer Registration</a:t>
            </a:r>
            <a:endParaRPr lang="en-US" sz="1850">
              <a:ea typeface="+mn-lt"/>
              <a:cs typeface="+mn-lt"/>
            </a:endParaRPr>
          </a:p>
          <a:p>
            <a:endParaRPr lang="en-US" sz="1850" b="1">
              <a:cs typeface="Calibri"/>
            </a:endParaRPr>
          </a:p>
        </p:txBody>
      </p:sp>
      <p:cxnSp>
        <p:nvCxnSpPr>
          <p:cNvPr id="8" name="Straight Connector 7">
            <a:extLst>
              <a:ext uri="{FF2B5EF4-FFF2-40B4-BE49-F238E27FC236}">
                <a16:creationId xmlns:a16="http://schemas.microsoft.com/office/drawing/2014/main" id="{1055F9C4-9DA4-4F22-BB1D-85110E4E5621}"/>
              </a:ext>
            </a:extLst>
          </p:cNvPr>
          <p:cNvCxnSpPr>
            <a:cxnSpLocks/>
          </p:cNvCxnSpPr>
          <p:nvPr/>
        </p:nvCxnSpPr>
        <p:spPr>
          <a:xfrm flipV="1">
            <a:off x="1987136" y="1050716"/>
            <a:ext cx="3273306" cy="0"/>
          </a:xfrm>
          <a:prstGeom prst="line">
            <a:avLst/>
          </a:prstGeom>
          <a:ln w="19050">
            <a:solidFill>
              <a:srgbClr val="00ADE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AF17FE-21A6-4D1C-9B61-D8D12BC72752}"/>
              </a:ext>
            </a:extLst>
          </p:cNvPr>
          <p:cNvSpPr txBox="1"/>
          <p:nvPr/>
        </p:nvSpPr>
        <p:spPr>
          <a:xfrm>
            <a:off x="1902645" y="71098"/>
            <a:ext cx="4958080" cy="492443"/>
          </a:xfrm>
          <a:prstGeom prst="rect">
            <a:avLst/>
          </a:prstGeom>
          <a:noFill/>
        </p:spPr>
        <p:txBody>
          <a:bodyPr wrap="square" lIns="121920" tIns="60960" rIns="121920" bIns="60960" rtlCol="0" anchor="t">
            <a:spAutoFit/>
          </a:bodyPr>
          <a:lstStyle/>
          <a:p>
            <a:r>
              <a:rPr lang="en-US" sz="2400">
                <a:ea typeface="+mn-lt"/>
                <a:cs typeface="+mn-lt"/>
              </a:rPr>
              <a:t>Employer Registration</a:t>
            </a:r>
            <a:endParaRPr lang="en-US"/>
          </a:p>
        </p:txBody>
      </p:sp>
      <p:sp>
        <p:nvSpPr>
          <p:cNvPr id="7" name="Rectangle: Rounded Corners 6">
            <a:extLst>
              <a:ext uri="{FF2B5EF4-FFF2-40B4-BE49-F238E27FC236}">
                <a16:creationId xmlns:a16="http://schemas.microsoft.com/office/drawing/2014/main" id="{D621047A-82F6-4388-AC10-12518A274761}"/>
              </a:ext>
            </a:extLst>
          </p:cNvPr>
          <p:cNvSpPr/>
          <p:nvPr/>
        </p:nvSpPr>
        <p:spPr>
          <a:xfrm>
            <a:off x="7070652" y="1096255"/>
            <a:ext cx="3708200" cy="10461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b="1">
                <a:cs typeface="Calibri"/>
              </a:rPr>
              <a:t>Business Location Details</a:t>
            </a:r>
            <a:r>
              <a:rPr lang="en-US" sz="1200">
                <a:cs typeface="Calibri"/>
              </a:rPr>
              <a:t> screen is displayed. To add another business location, click the </a:t>
            </a:r>
            <a:r>
              <a:rPr lang="en-US" sz="1200" b="1">
                <a:cs typeface="Calibri"/>
              </a:rPr>
              <a:t>Add Another Business Location </a:t>
            </a:r>
            <a:r>
              <a:rPr lang="en-US" sz="1200">
                <a:cs typeface="Calibri"/>
              </a:rPr>
              <a:t>link. The </a:t>
            </a:r>
            <a:r>
              <a:rPr lang="en-US" sz="1200" b="1">
                <a:cs typeface="Calibri"/>
              </a:rPr>
              <a:t>Add Business Location </a:t>
            </a:r>
            <a:r>
              <a:rPr lang="en-US" sz="1200">
                <a:cs typeface="Calibri"/>
              </a:rPr>
              <a:t>screen will be displayed.</a:t>
            </a:r>
          </a:p>
          <a:p>
            <a:r>
              <a:rPr lang="en-US" sz="1200">
                <a:cs typeface="Calibri"/>
              </a:rPr>
              <a:t>Click </a:t>
            </a:r>
            <a:r>
              <a:rPr lang="en-US" sz="1200" b="1">
                <a:cs typeface="Calibri"/>
              </a:rPr>
              <a:t>Next</a:t>
            </a:r>
            <a:r>
              <a:rPr lang="en-US" sz="1200">
                <a:cs typeface="Calibri"/>
              </a:rPr>
              <a:t>.</a:t>
            </a:r>
          </a:p>
        </p:txBody>
      </p:sp>
      <p:pic>
        <p:nvPicPr>
          <p:cNvPr id="5" name="Picture 8">
            <a:extLst>
              <a:ext uri="{FF2B5EF4-FFF2-40B4-BE49-F238E27FC236}">
                <a16:creationId xmlns:a16="http://schemas.microsoft.com/office/drawing/2014/main" id="{CE6CB15B-1420-DC04-325C-1BB2ECCEEEE9}"/>
              </a:ext>
            </a:extLst>
          </p:cNvPr>
          <p:cNvPicPr>
            <a:picLocks noChangeAspect="1"/>
          </p:cNvPicPr>
          <p:nvPr/>
        </p:nvPicPr>
        <p:blipFill>
          <a:blip r:embed="rId3"/>
          <a:stretch>
            <a:fillRect/>
          </a:stretch>
        </p:blipFill>
        <p:spPr>
          <a:xfrm>
            <a:off x="1098015" y="2190605"/>
            <a:ext cx="9344138" cy="1981031"/>
          </a:xfrm>
          <a:prstGeom prst="rect">
            <a:avLst/>
          </a:prstGeom>
        </p:spPr>
      </p:pic>
      <p:sp>
        <p:nvSpPr>
          <p:cNvPr id="3" name="Rectangle 2">
            <a:extLst>
              <a:ext uri="{FF2B5EF4-FFF2-40B4-BE49-F238E27FC236}">
                <a16:creationId xmlns:a16="http://schemas.microsoft.com/office/drawing/2014/main" id="{291CA0F5-2E3D-F5C8-DFA2-ACE87C146856}"/>
              </a:ext>
            </a:extLst>
          </p:cNvPr>
          <p:cNvSpPr/>
          <p:nvPr/>
        </p:nvSpPr>
        <p:spPr>
          <a:xfrm>
            <a:off x="9330449" y="3900948"/>
            <a:ext cx="563217" cy="1822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594270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083AFA-33E1-4191-A05D-8D143BB25BEE}"/>
              </a:ext>
            </a:extLst>
          </p:cNvPr>
          <p:cNvPicPr/>
          <p:nvPr/>
        </p:nvPicPr>
        <p:blipFill rotWithShape="1">
          <a:blip r:embed="rId3"/>
          <a:srcRect l="21625" t="23820" r="21975" b="39078"/>
          <a:stretch/>
        </p:blipFill>
        <p:spPr bwMode="auto">
          <a:xfrm>
            <a:off x="2071632" y="2292212"/>
            <a:ext cx="7996723" cy="2797806"/>
          </a:xfrm>
          <a:prstGeom prst="rect">
            <a:avLst/>
          </a:prstGeom>
          <a:ln>
            <a:noFill/>
          </a:ln>
          <a:extLst>
            <a:ext uri="{53640926-AAD7-44D8-BBD7-CCE9431645EC}">
              <a14:shadowObscured xmlns:a14="http://schemas.microsoft.com/office/drawing/2010/main"/>
            </a:ext>
          </a:extLst>
        </p:spPr>
      </p:pic>
      <p:sp>
        <p:nvSpPr>
          <p:cNvPr id="6" name="Rectangle: Rounded Corners 5">
            <a:extLst>
              <a:ext uri="{FF2B5EF4-FFF2-40B4-BE49-F238E27FC236}">
                <a16:creationId xmlns:a16="http://schemas.microsoft.com/office/drawing/2014/main" id="{F3E32555-4A2E-D4F8-C4C5-DD7E25B1D8DA}"/>
              </a:ext>
            </a:extLst>
          </p:cNvPr>
          <p:cNvSpPr/>
          <p:nvPr/>
        </p:nvSpPr>
        <p:spPr>
          <a:xfrm>
            <a:off x="4920714" y="1203183"/>
            <a:ext cx="2524040" cy="674172"/>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100">
                <a:cs typeface="Calibri"/>
              </a:rPr>
              <a:t>Correspondence list displays based on search criteria. Select from list displayed.</a:t>
            </a:r>
          </a:p>
        </p:txBody>
      </p:sp>
      <p:sp>
        <p:nvSpPr>
          <p:cNvPr id="2" name="TextBox 1">
            <a:extLst>
              <a:ext uri="{FF2B5EF4-FFF2-40B4-BE49-F238E27FC236}">
                <a16:creationId xmlns:a16="http://schemas.microsoft.com/office/drawing/2014/main" id="{DF3BDA45-30EA-4E22-0F59-9A8AC168DD5F}"/>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Respond to Correspondence</a:t>
            </a:r>
          </a:p>
        </p:txBody>
      </p:sp>
    </p:spTree>
    <p:extLst>
      <p:ext uri="{BB962C8B-B14F-4D97-AF65-F5344CB8AC3E}">
        <p14:creationId xmlns:p14="http://schemas.microsoft.com/office/powerpoint/2010/main" val="92570398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ECC9B7-BDBF-4D94-8670-8CB1F362B6EC}"/>
              </a:ext>
            </a:extLst>
          </p:cNvPr>
          <p:cNvPicPr/>
          <p:nvPr/>
        </p:nvPicPr>
        <p:blipFill rotWithShape="1">
          <a:blip r:embed="rId3"/>
          <a:srcRect l="21617" t="19020" r="21617" b="31855"/>
          <a:stretch/>
        </p:blipFill>
        <p:spPr bwMode="auto">
          <a:xfrm>
            <a:off x="1758963" y="2247334"/>
            <a:ext cx="8204033" cy="3488765"/>
          </a:xfrm>
          <a:prstGeom prst="rect">
            <a:avLst/>
          </a:prstGeom>
          <a:ln>
            <a:noFill/>
          </a:ln>
          <a:extLst>
            <a:ext uri="{53640926-AAD7-44D8-BBD7-CCE9431645EC}">
              <a14:shadowObscured xmlns:a14="http://schemas.microsoft.com/office/drawing/2010/main"/>
            </a:ext>
          </a:extLst>
        </p:spPr>
      </p:pic>
      <p:sp>
        <p:nvSpPr>
          <p:cNvPr id="6" name="Rectangle: Rounded Corners 5">
            <a:extLst>
              <a:ext uri="{FF2B5EF4-FFF2-40B4-BE49-F238E27FC236}">
                <a16:creationId xmlns:a16="http://schemas.microsoft.com/office/drawing/2014/main" id="{F3E32555-4A2E-D4F8-C4C5-DD7E25B1D8DA}"/>
              </a:ext>
            </a:extLst>
          </p:cNvPr>
          <p:cNvSpPr/>
          <p:nvPr/>
        </p:nvSpPr>
        <p:spPr>
          <a:xfrm>
            <a:off x="5243735" y="1095508"/>
            <a:ext cx="2267280"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100">
                <a:ea typeface="+mn-lt"/>
                <a:cs typeface="+mn-lt"/>
              </a:rPr>
              <a:t>Select </a:t>
            </a:r>
            <a:r>
              <a:rPr lang="en-US" sz="1100" b="1">
                <a:ea typeface="+mn-lt"/>
                <a:cs typeface="+mn-lt"/>
              </a:rPr>
              <a:t>Correspondence </a:t>
            </a:r>
            <a:r>
              <a:rPr lang="en-US" sz="1100">
                <a:ea typeface="+mn-lt"/>
                <a:cs typeface="+mn-lt"/>
              </a:rPr>
              <a:t>then </a:t>
            </a:r>
            <a:r>
              <a:rPr lang="en-US" sz="1100" b="1">
                <a:ea typeface="+mn-lt"/>
                <a:cs typeface="+mn-lt"/>
              </a:rPr>
              <a:t>View Correspondence.</a:t>
            </a:r>
            <a:endParaRPr lang="en-US" sz="1100" b="1">
              <a:cs typeface="Calibri"/>
            </a:endParaRPr>
          </a:p>
        </p:txBody>
      </p:sp>
      <p:sp>
        <p:nvSpPr>
          <p:cNvPr id="2" name="TextBox 1">
            <a:extLst>
              <a:ext uri="{FF2B5EF4-FFF2-40B4-BE49-F238E27FC236}">
                <a16:creationId xmlns:a16="http://schemas.microsoft.com/office/drawing/2014/main" id="{F69610F7-6D2A-F39F-6052-D978F470A1EE}"/>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View Correspondence</a:t>
            </a:r>
          </a:p>
        </p:txBody>
      </p:sp>
      <p:sp>
        <p:nvSpPr>
          <p:cNvPr id="3" name="TextBox 2">
            <a:extLst>
              <a:ext uri="{FF2B5EF4-FFF2-40B4-BE49-F238E27FC236}">
                <a16:creationId xmlns:a16="http://schemas.microsoft.com/office/drawing/2014/main" id="{CBD95A14-F854-9145-5A0C-B30DA4CF73A3}"/>
              </a:ext>
            </a:extLst>
          </p:cNvPr>
          <p:cNvSpPr txBox="1"/>
          <p:nvPr/>
        </p:nvSpPr>
        <p:spPr>
          <a:xfrm>
            <a:off x="3047743" y="3138630"/>
            <a:ext cx="1374857" cy="279732"/>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Tree>
    <p:extLst>
      <p:ext uri="{BB962C8B-B14F-4D97-AF65-F5344CB8AC3E}">
        <p14:creationId xmlns:p14="http://schemas.microsoft.com/office/powerpoint/2010/main" val="33228075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 Teams&#10;&#10;Description automatically generated">
            <a:extLst>
              <a:ext uri="{FF2B5EF4-FFF2-40B4-BE49-F238E27FC236}">
                <a16:creationId xmlns:a16="http://schemas.microsoft.com/office/drawing/2014/main" id="{735C117D-63A8-7135-1FF2-684699D33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A26130A8-7DBA-E0D3-DF19-E1873C40130B}"/>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995DCE0D-584E-B248-6CD5-7EA2A18FA1F9}"/>
              </a:ext>
            </a:extLst>
          </p:cNvPr>
          <p:cNvSpPr txBox="1">
            <a:spLocks noChangeArrowheads="1"/>
          </p:cNvSpPr>
          <p:nvPr/>
        </p:nvSpPr>
        <p:spPr bwMode="auto">
          <a:xfrm flipH="1">
            <a:off x="5605272"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142</a:t>
            </a:fld>
            <a:r>
              <a:rPr lang="en-US" sz="1067" noProof="0" dirty="0"/>
              <a:t> </a:t>
            </a:r>
          </a:p>
        </p:txBody>
      </p:sp>
      <p:sp>
        <p:nvSpPr>
          <p:cNvPr id="5" name="Text Placeholder 4">
            <a:extLst>
              <a:ext uri="{FF2B5EF4-FFF2-40B4-BE49-F238E27FC236}">
                <a16:creationId xmlns:a16="http://schemas.microsoft.com/office/drawing/2014/main" id="{CA12DC3A-CA7D-37A5-D49C-CE4339EAB7DB}"/>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32696364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6A7165-C693-45F7-B595-6DA11E252D48}"/>
              </a:ext>
            </a:extLst>
          </p:cNvPr>
          <p:cNvPicPr/>
          <p:nvPr/>
        </p:nvPicPr>
        <p:blipFill rotWithShape="1">
          <a:blip r:embed="rId3"/>
          <a:srcRect l="21707" t="23804" r="21707" b="44891"/>
          <a:stretch/>
        </p:blipFill>
        <p:spPr bwMode="auto">
          <a:xfrm>
            <a:off x="2424388" y="2298630"/>
            <a:ext cx="7690271" cy="2386821"/>
          </a:xfrm>
          <a:prstGeom prst="rect">
            <a:avLst/>
          </a:prstGeom>
          <a:ln>
            <a:noFill/>
          </a:ln>
          <a:extLst>
            <a:ext uri="{53640926-AAD7-44D8-BBD7-CCE9431645EC}">
              <a14:shadowObscured xmlns:a14="http://schemas.microsoft.com/office/drawing/2010/main"/>
            </a:ext>
          </a:extLst>
        </p:spPr>
      </p:pic>
      <p:sp>
        <p:nvSpPr>
          <p:cNvPr id="6" name="Rectangle: Rounded Corners 5">
            <a:extLst>
              <a:ext uri="{FF2B5EF4-FFF2-40B4-BE49-F238E27FC236}">
                <a16:creationId xmlns:a16="http://schemas.microsoft.com/office/drawing/2014/main" id="{F3E32555-4A2E-D4F8-C4C5-DD7E25B1D8DA}"/>
              </a:ext>
            </a:extLst>
          </p:cNvPr>
          <p:cNvSpPr/>
          <p:nvPr/>
        </p:nvSpPr>
        <p:spPr>
          <a:xfrm>
            <a:off x="4746779" y="1070661"/>
            <a:ext cx="2789084" cy="641041"/>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100" b="1">
                <a:ea typeface="+mn-lt"/>
                <a:cs typeface="+mn-lt"/>
              </a:rPr>
              <a:t>Employer Recent Correspondences</a:t>
            </a:r>
            <a:r>
              <a:rPr lang="en-US" sz="1100">
                <a:ea typeface="+mn-lt"/>
                <a:cs typeface="+mn-lt"/>
              </a:rPr>
              <a:t> screen is displayed. Select </a:t>
            </a:r>
            <a:r>
              <a:rPr lang="en-US" sz="1100" b="1">
                <a:ea typeface="+mn-lt"/>
                <a:cs typeface="+mn-lt"/>
              </a:rPr>
              <a:t>Tax</a:t>
            </a:r>
            <a:r>
              <a:rPr lang="en-US" sz="1100">
                <a:ea typeface="+mn-lt"/>
                <a:cs typeface="+mn-lt"/>
              </a:rPr>
              <a:t> from </a:t>
            </a:r>
            <a:r>
              <a:rPr lang="en-US" sz="1100" b="1">
                <a:ea typeface="+mn-lt"/>
                <a:cs typeface="+mn-lt"/>
              </a:rPr>
              <a:t>Correspondence Search Type and </a:t>
            </a:r>
            <a:r>
              <a:rPr lang="en-US" sz="1100">
                <a:ea typeface="+mn-lt"/>
                <a:cs typeface="+mn-lt"/>
              </a:rPr>
              <a:t>click</a:t>
            </a:r>
            <a:r>
              <a:rPr lang="en-US" sz="1100" b="1">
                <a:ea typeface="+mn-lt"/>
                <a:cs typeface="+mn-lt"/>
              </a:rPr>
              <a:t> Search</a:t>
            </a:r>
            <a:r>
              <a:rPr lang="en-US" sz="1100">
                <a:ea typeface="+mn-lt"/>
                <a:cs typeface="+mn-lt"/>
              </a:rPr>
              <a:t>.</a:t>
            </a:r>
            <a:endParaRPr lang="en-US" sz="1100" b="1">
              <a:cs typeface="Calibri"/>
            </a:endParaRPr>
          </a:p>
        </p:txBody>
      </p:sp>
      <p:sp>
        <p:nvSpPr>
          <p:cNvPr id="2" name="TextBox 1">
            <a:extLst>
              <a:ext uri="{FF2B5EF4-FFF2-40B4-BE49-F238E27FC236}">
                <a16:creationId xmlns:a16="http://schemas.microsoft.com/office/drawing/2014/main" id="{F1DF482C-E82E-781A-3A50-FDD63DA8FDBA}"/>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View Correspondence</a:t>
            </a:r>
          </a:p>
        </p:txBody>
      </p:sp>
      <p:sp>
        <p:nvSpPr>
          <p:cNvPr id="3" name="TextBox 2">
            <a:extLst>
              <a:ext uri="{FF2B5EF4-FFF2-40B4-BE49-F238E27FC236}">
                <a16:creationId xmlns:a16="http://schemas.microsoft.com/office/drawing/2014/main" id="{23D35851-52B5-8566-B693-503C4760BD10}"/>
              </a:ext>
            </a:extLst>
          </p:cNvPr>
          <p:cNvSpPr txBox="1"/>
          <p:nvPr/>
        </p:nvSpPr>
        <p:spPr>
          <a:xfrm>
            <a:off x="5971504" y="3925479"/>
            <a:ext cx="554879" cy="180341"/>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8" name="TextBox 7">
            <a:extLst>
              <a:ext uri="{FF2B5EF4-FFF2-40B4-BE49-F238E27FC236}">
                <a16:creationId xmlns:a16="http://schemas.microsoft.com/office/drawing/2014/main" id="{24D86DEE-DD61-49C0-DEF9-12122B4BADB7}"/>
              </a:ext>
            </a:extLst>
          </p:cNvPr>
          <p:cNvSpPr txBox="1"/>
          <p:nvPr/>
        </p:nvSpPr>
        <p:spPr>
          <a:xfrm>
            <a:off x="6339252" y="2736096"/>
            <a:ext cx="745378" cy="470232"/>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Tree>
    <p:extLst>
      <p:ext uri="{BB962C8B-B14F-4D97-AF65-F5344CB8AC3E}">
        <p14:creationId xmlns:p14="http://schemas.microsoft.com/office/powerpoint/2010/main" val="34882431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445CBF-DDC7-4EC9-96AF-6A70DFED0D21}"/>
              </a:ext>
            </a:extLst>
          </p:cNvPr>
          <p:cNvPicPr/>
          <p:nvPr/>
        </p:nvPicPr>
        <p:blipFill rotWithShape="1">
          <a:blip r:embed="rId3"/>
          <a:srcRect l="21109" t="23645" r="21166" b="28143"/>
          <a:stretch/>
        </p:blipFill>
        <p:spPr bwMode="auto">
          <a:xfrm>
            <a:off x="1588189" y="2149558"/>
            <a:ext cx="8453508" cy="3460988"/>
          </a:xfrm>
          <a:prstGeom prst="rect">
            <a:avLst/>
          </a:prstGeom>
          <a:ln>
            <a:noFill/>
          </a:ln>
          <a:extLst>
            <a:ext uri="{53640926-AAD7-44D8-BBD7-CCE9431645EC}">
              <a14:shadowObscured xmlns:a14="http://schemas.microsoft.com/office/drawing/2010/main"/>
            </a:ext>
          </a:extLst>
        </p:spPr>
      </p:pic>
      <p:sp>
        <p:nvSpPr>
          <p:cNvPr id="6" name="Rectangle: Rounded Corners 5">
            <a:extLst>
              <a:ext uri="{FF2B5EF4-FFF2-40B4-BE49-F238E27FC236}">
                <a16:creationId xmlns:a16="http://schemas.microsoft.com/office/drawing/2014/main" id="{F3E32555-4A2E-D4F8-C4C5-DD7E25B1D8DA}"/>
              </a:ext>
            </a:extLst>
          </p:cNvPr>
          <p:cNvSpPr/>
          <p:nvPr/>
        </p:nvSpPr>
        <p:spPr>
          <a:xfrm>
            <a:off x="4572843" y="1062378"/>
            <a:ext cx="2267280"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100">
                <a:ea typeface="+mn-lt"/>
                <a:cs typeface="+mn-lt"/>
              </a:rPr>
              <a:t>Select desired </a:t>
            </a:r>
            <a:r>
              <a:rPr lang="en-US" sz="1100" b="1">
                <a:ea typeface="+mn-lt"/>
                <a:cs typeface="+mn-lt"/>
              </a:rPr>
              <a:t>Correspondence.</a:t>
            </a:r>
            <a:endParaRPr lang="en-US" sz="1100" b="1">
              <a:cs typeface="Calibri"/>
            </a:endParaRPr>
          </a:p>
        </p:txBody>
      </p:sp>
      <p:sp>
        <p:nvSpPr>
          <p:cNvPr id="2" name="TextBox 1">
            <a:extLst>
              <a:ext uri="{FF2B5EF4-FFF2-40B4-BE49-F238E27FC236}">
                <a16:creationId xmlns:a16="http://schemas.microsoft.com/office/drawing/2014/main" id="{D08985FF-6BB6-67F6-4E4D-DC5A662C803D}"/>
              </a:ext>
            </a:extLst>
          </p:cNvPr>
          <p:cNvSpPr txBox="1"/>
          <p:nvPr/>
        </p:nvSpPr>
        <p:spPr>
          <a:xfrm>
            <a:off x="1772221" y="4356174"/>
            <a:ext cx="1416270" cy="172059"/>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3" name="TextBox 2">
            <a:extLst>
              <a:ext uri="{FF2B5EF4-FFF2-40B4-BE49-F238E27FC236}">
                <a16:creationId xmlns:a16="http://schemas.microsoft.com/office/drawing/2014/main" id="{9CBB5332-8F43-07DE-C561-F622BDA3B09B}"/>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View Correspondence</a:t>
            </a:r>
          </a:p>
        </p:txBody>
      </p:sp>
    </p:spTree>
    <p:extLst>
      <p:ext uri="{BB962C8B-B14F-4D97-AF65-F5344CB8AC3E}">
        <p14:creationId xmlns:p14="http://schemas.microsoft.com/office/powerpoint/2010/main" val="207582833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 email&#10;&#10;Description automatically generated">
            <a:extLst>
              <a:ext uri="{FF2B5EF4-FFF2-40B4-BE49-F238E27FC236}">
                <a16:creationId xmlns:a16="http://schemas.microsoft.com/office/drawing/2014/main" id="{0DD78667-23D0-1C3E-CA89-8BD95F8FB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68" y="41672"/>
            <a:ext cx="12192000" cy="6858000"/>
          </a:xfrm>
          <a:prstGeom prst="rect">
            <a:avLst/>
          </a:prstGeom>
        </p:spPr>
      </p:pic>
      <p:sp>
        <p:nvSpPr>
          <p:cNvPr id="3" name="Text Placeholder 4">
            <a:extLst>
              <a:ext uri="{FF2B5EF4-FFF2-40B4-BE49-F238E27FC236}">
                <a16:creationId xmlns:a16="http://schemas.microsoft.com/office/drawing/2014/main" id="{E7F064BB-A3FF-2BD1-27DA-B6DF857385BA}"/>
              </a:ext>
            </a:extLst>
          </p:cNvPr>
          <p:cNvSpPr txBox="1">
            <a:spLocks/>
          </p:cNvSpPr>
          <p:nvPr/>
        </p:nvSpPr>
        <p:spPr>
          <a:xfrm>
            <a:off x="6265043"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1E857987-C846-2769-4CEB-68859D8135D7}"/>
              </a:ext>
            </a:extLst>
          </p:cNvPr>
          <p:cNvSpPr txBox="1">
            <a:spLocks noChangeArrowheads="1"/>
          </p:cNvSpPr>
          <p:nvPr/>
        </p:nvSpPr>
        <p:spPr bwMode="auto">
          <a:xfrm flipH="1">
            <a:off x="5806440" y="6542471"/>
            <a:ext cx="51136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145</a:t>
            </a:fld>
            <a:r>
              <a:rPr lang="en-US" sz="1067" noProof="0" dirty="0"/>
              <a:t> </a:t>
            </a:r>
          </a:p>
        </p:txBody>
      </p:sp>
      <p:sp>
        <p:nvSpPr>
          <p:cNvPr id="5" name="Text Placeholder 4">
            <a:extLst>
              <a:ext uri="{FF2B5EF4-FFF2-40B4-BE49-F238E27FC236}">
                <a16:creationId xmlns:a16="http://schemas.microsoft.com/office/drawing/2014/main" id="{45BEA2A7-70FC-199B-62B3-FDC713C788C4}"/>
              </a:ext>
            </a:extLst>
          </p:cNvPr>
          <p:cNvSpPr txBox="1">
            <a:spLocks/>
          </p:cNvSpPr>
          <p:nvPr/>
        </p:nvSpPr>
        <p:spPr>
          <a:xfrm>
            <a:off x="6220967"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39358097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53DA45-3E96-450C-8604-F9B7955461F2}"/>
              </a:ext>
            </a:extLst>
          </p:cNvPr>
          <p:cNvSpPr txBox="1"/>
          <p:nvPr/>
        </p:nvSpPr>
        <p:spPr>
          <a:xfrm>
            <a:off x="1918940" y="87393"/>
            <a:ext cx="4958080" cy="492443"/>
          </a:xfrm>
          <a:prstGeom prst="rect">
            <a:avLst/>
          </a:prstGeom>
          <a:noFill/>
        </p:spPr>
        <p:txBody>
          <a:bodyPr wrap="square" lIns="121920" tIns="60960" rIns="121920" bIns="60960" rtlCol="0" anchor="t">
            <a:spAutoFit/>
          </a:bodyPr>
          <a:lstStyle/>
          <a:p>
            <a:r>
              <a:rPr lang="en-US" sz="2400" dirty="0">
                <a:ea typeface="+mn-lt"/>
                <a:cs typeface="+mn-lt"/>
              </a:rPr>
              <a:t>Employer User Guide</a:t>
            </a:r>
            <a:endParaRPr lang="en-US" sz="2400" dirty="0"/>
          </a:p>
        </p:txBody>
      </p:sp>
      <p:sp>
        <p:nvSpPr>
          <p:cNvPr id="10" name="Rectangle 9">
            <a:extLst>
              <a:ext uri="{FF2B5EF4-FFF2-40B4-BE49-F238E27FC236}">
                <a16:creationId xmlns:a16="http://schemas.microsoft.com/office/drawing/2014/main" id="{54171DB3-2359-484E-96B7-030DAA576D88}"/>
              </a:ext>
            </a:extLst>
          </p:cNvPr>
          <p:cNvSpPr/>
          <p:nvPr/>
        </p:nvSpPr>
        <p:spPr>
          <a:xfrm>
            <a:off x="4547856" y="2949293"/>
            <a:ext cx="5867595" cy="1305673"/>
          </a:xfrm>
          <a:prstGeom prst="rect">
            <a:avLst/>
          </a:prstGeom>
          <a:solidFill>
            <a:srgbClr val="E5954E"/>
          </a:solidFill>
          <a:ln>
            <a:solidFill>
              <a:srgbClr val="E5954E"/>
            </a:solid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  16. </a:t>
            </a:r>
            <a:r>
              <a:rPr lang="en-US" sz="3200" b="1" dirty="0">
                <a:ea typeface="+mn-lt"/>
                <a:cs typeface="+mn-lt"/>
              </a:rPr>
              <a:t>View Benefit Charges</a:t>
            </a:r>
            <a:endParaRPr lang="en-US" sz="3200" b="1" dirty="0">
              <a:solidFill>
                <a:schemeClr val="bg1"/>
              </a:solidFill>
              <a:ea typeface="+mn-lt"/>
              <a:cs typeface="+mn-lt"/>
            </a:endParaRPr>
          </a:p>
        </p:txBody>
      </p:sp>
      <p:sp>
        <p:nvSpPr>
          <p:cNvPr id="12" name="Hexagon 11">
            <a:extLst>
              <a:ext uri="{FF2B5EF4-FFF2-40B4-BE49-F238E27FC236}">
                <a16:creationId xmlns:a16="http://schemas.microsoft.com/office/drawing/2014/main" id="{5B88C782-0284-4D88-936E-901A8335D094}"/>
              </a:ext>
            </a:extLst>
          </p:cNvPr>
          <p:cNvSpPr/>
          <p:nvPr/>
        </p:nvSpPr>
        <p:spPr>
          <a:xfrm>
            <a:off x="948394" y="1959179"/>
            <a:ext cx="3599463" cy="3291840"/>
          </a:xfrm>
          <a:prstGeom prst="hexagon">
            <a:avLst/>
          </a:prstGeom>
          <a:solidFill>
            <a:srgbClr val="CC7529"/>
          </a:solidFill>
          <a:ln>
            <a:solidFill>
              <a:srgbClr val="E5954E"/>
            </a:solidFill>
          </a:ln>
          <a:effectLst>
            <a:outerShdw blurRad="50800" dist="50800" dir="2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exagon 12">
            <a:extLst>
              <a:ext uri="{FF2B5EF4-FFF2-40B4-BE49-F238E27FC236}">
                <a16:creationId xmlns:a16="http://schemas.microsoft.com/office/drawing/2014/main" id="{3A948AA8-7CA1-45D3-921A-42BA9F323648}"/>
              </a:ext>
            </a:extLst>
          </p:cNvPr>
          <p:cNvSpPr/>
          <p:nvPr/>
        </p:nvSpPr>
        <p:spPr>
          <a:xfrm>
            <a:off x="778117" y="1972431"/>
            <a:ext cx="3599463" cy="3243072"/>
          </a:xfrm>
          <a:prstGeom prst="hexagon">
            <a:avLst/>
          </a:prstGeom>
          <a:solidFill>
            <a:srgbClr val="DB8132"/>
          </a:solidFill>
          <a:ln>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Hexagon 13">
            <a:extLst>
              <a:ext uri="{FF2B5EF4-FFF2-40B4-BE49-F238E27FC236}">
                <a16:creationId xmlns:a16="http://schemas.microsoft.com/office/drawing/2014/main" id="{6ACE4894-1C63-44AC-B16F-D82C00D95489}"/>
              </a:ext>
            </a:extLst>
          </p:cNvPr>
          <p:cNvSpPr/>
          <p:nvPr/>
        </p:nvSpPr>
        <p:spPr>
          <a:xfrm>
            <a:off x="619966" y="1985683"/>
            <a:ext cx="3599463" cy="3243072"/>
          </a:xfrm>
          <a:prstGeom prst="hexagon">
            <a:avLst/>
          </a:prstGeom>
          <a:solidFill>
            <a:srgbClr val="F3F6FB"/>
          </a:solidFill>
          <a:ln w="38100">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v</a:t>
            </a:r>
          </a:p>
        </p:txBody>
      </p:sp>
      <p:pic>
        <p:nvPicPr>
          <p:cNvPr id="15" name="Picture 14">
            <a:extLst>
              <a:ext uri="{FF2B5EF4-FFF2-40B4-BE49-F238E27FC236}">
                <a16:creationId xmlns:a16="http://schemas.microsoft.com/office/drawing/2014/main" id="{8B80A11E-D796-4A44-9754-771F3D4409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773" y="2128374"/>
            <a:ext cx="2601252" cy="2601252"/>
          </a:xfrm>
          <a:prstGeom prst="rect">
            <a:avLst/>
          </a:prstGeom>
        </p:spPr>
      </p:pic>
    </p:spTree>
    <p:extLst>
      <p:ext uri="{BB962C8B-B14F-4D97-AF65-F5344CB8AC3E}">
        <p14:creationId xmlns:p14="http://schemas.microsoft.com/office/powerpoint/2010/main" val="254613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AD5966-E1B3-A96B-4334-D8B327F3BBC3}"/>
              </a:ext>
            </a:extLst>
          </p:cNvPr>
          <p:cNvSpPr/>
          <p:nvPr/>
        </p:nvSpPr>
        <p:spPr>
          <a:xfrm>
            <a:off x="8638317" y="979334"/>
            <a:ext cx="2267280"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dirty="0">
                <a:ea typeface="+mn-lt"/>
                <a:cs typeface="+mn-lt"/>
              </a:rPr>
              <a:t>Select </a:t>
            </a:r>
            <a:r>
              <a:rPr lang="en-US" sz="1100" b="1" dirty="0">
                <a:ea typeface="+mn-lt"/>
                <a:cs typeface="+mn-lt"/>
              </a:rPr>
              <a:t>Inquiry , </a:t>
            </a:r>
            <a:r>
              <a:rPr lang="en-US" sz="1100" dirty="0">
                <a:ea typeface="+mn-lt"/>
                <a:cs typeface="+mn-lt"/>
              </a:rPr>
              <a:t>then </a:t>
            </a:r>
            <a:r>
              <a:rPr lang="en-US" sz="1100" b="1" dirty="0">
                <a:ea typeface="+mn-lt"/>
                <a:cs typeface="+mn-lt"/>
              </a:rPr>
              <a:t>View Charges</a:t>
            </a:r>
            <a:r>
              <a:rPr lang="en-US" sz="1100" dirty="0">
                <a:ea typeface="+mn-lt"/>
                <a:cs typeface="+mn-lt"/>
              </a:rPr>
              <a:t>.</a:t>
            </a:r>
            <a:endParaRPr lang="en-US" sz="800" dirty="0">
              <a:cs typeface="Calibri"/>
            </a:endParaRPr>
          </a:p>
        </p:txBody>
      </p:sp>
      <p:sp>
        <p:nvSpPr>
          <p:cNvPr id="6" name="TextBox 5">
            <a:extLst>
              <a:ext uri="{FF2B5EF4-FFF2-40B4-BE49-F238E27FC236}">
                <a16:creationId xmlns:a16="http://schemas.microsoft.com/office/drawing/2014/main" id="{DF1B5F19-11F0-F1C9-3D23-6EADF6EF522D}"/>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F5496"/>
                </a:solidFill>
                <a:cs typeface="Calibri"/>
              </a:rPr>
              <a:t>View Benefit Charges</a:t>
            </a:r>
          </a:p>
        </p:txBody>
      </p:sp>
      <p:pic>
        <p:nvPicPr>
          <p:cNvPr id="4" name="Picture 3">
            <a:extLst>
              <a:ext uri="{FF2B5EF4-FFF2-40B4-BE49-F238E27FC236}">
                <a16:creationId xmlns:a16="http://schemas.microsoft.com/office/drawing/2014/main" id="{A782CC49-7D27-5176-1B72-14C6FFA903A1}"/>
              </a:ext>
            </a:extLst>
          </p:cNvPr>
          <p:cNvPicPr>
            <a:picLocks noChangeAspect="1"/>
          </p:cNvPicPr>
          <p:nvPr/>
        </p:nvPicPr>
        <p:blipFill>
          <a:blip r:embed="rId3"/>
          <a:stretch>
            <a:fillRect/>
          </a:stretch>
        </p:blipFill>
        <p:spPr>
          <a:xfrm>
            <a:off x="1320338" y="1651246"/>
            <a:ext cx="9551323" cy="5206753"/>
          </a:xfrm>
          <a:prstGeom prst="rect">
            <a:avLst/>
          </a:prstGeom>
        </p:spPr>
      </p:pic>
    </p:spTree>
    <p:extLst>
      <p:ext uri="{BB962C8B-B14F-4D97-AF65-F5344CB8AC3E}">
        <p14:creationId xmlns:p14="http://schemas.microsoft.com/office/powerpoint/2010/main" val="29109198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AD5966-E1B3-A96B-4334-D8B327F3BBC3}"/>
              </a:ext>
            </a:extLst>
          </p:cNvPr>
          <p:cNvSpPr/>
          <p:nvPr/>
        </p:nvSpPr>
        <p:spPr>
          <a:xfrm>
            <a:off x="4927107" y="979334"/>
            <a:ext cx="5978490"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dirty="0">
                <a:ea typeface="+mn-lt"/>
                <a:cs typeface="+mn-lt"/>
              </a:rPr>
              <a:t>Your Employer Account Number will be displayed without last two digits. Enter  </a:t>
            </a:r>
            <a:r>
              <a:rPr lang="en-US" sz="1100" b="1" dirty="0">
                <a:ea typeface="+mn-lt"/>
                <a:cs typeface="+mn-lt"/>
              </a:rPr>
              <a:t>“00” , </a:t>
            </a:r>
            <a:r>
              <a:rPr lang="en-US" sz="1100" dirty="0">
                <a:ea typeface="+mn-lt"/>
                <a:cs typeface="+mn-lt"/>
              </a:rPr>
              <a:t>then </a:t>
            </a:r>
            <a:r>
              <a:rPr lang="en-US" sz="1100" b="1" dirty="0">
                <a:ea typeface="+mn-lt"/>
                <a:cs typeface="+mn-lt"/>
              </a:rPr>
              <a:t>complete the required fields</a:t>
            </a:r>
            <a:r>
              <a:rPr lang="en-US" sz="1100" dirty="0">
                <a:ea typeface="+mn-lt"/>
                <a:cs typeface="+mn-lt"/>
              </a:rPr>
              <a:t>. Then select </a:t>
            </a:r>
            <a:r>
              <a:rPr lang="en-US" sz="1100" b="1" dirty="0">
                <a:ea typeface="+mn-lt"/>
                <a:cs typeface="+mn-lt"/>
              </a:rPr>
              <a:t>Next</a:t>
            </a:r>
            <a:r>
              <a:rPr lang="en-US" sz="1100" dirty="0">
                <a:ea typeface="+mn-lt"/>
                <a:cs typeface="+mn-lt"/>
              </a:rPr>
              <a:t> </a:t>
            </a:r>
            <a:endParaRPr lang="en-US" sz="800" dirty="0">
              <a:cs typeface="Calibri"/>
            </a:endParaRPr>
          </a:p>
        </p:txBody>
      </p:sp>
      <p:sp>
        <p:nvSpPr>
          <p:cNvPr id="6" name="TextBox 5">
            <a:extLst>
              <a:ext uri="{FF2B5EF4-FFF2-40B4-BE49-F238E27FC236}">
                <a16:creationId xmlns:a16="http://schemas.microsoft.com/office/drawing/2014/main" id="{DF1B5F19-11F0-F1C9-3D23-6EADF6EF522D}"/>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F5496"/>
                </a:solidFill>
                <a:cs typeface="Calibri"/>
              </a:rPr>
              <a:t>View Benefit Charges</a:t>
            </a:r>
          </a:p>
        </p:txBody>
      </p:sp>
      <p:pic>
        <p:nvPicPr>
          <p:cNvPr id="5" name="Picture 4">
            <a:extLst>
              <a:ext uri="{FF2B5EF4-FFF2-40B4-BE49-F238E27FC236}">
                <a16:creationId xmlns:a16="http://schemas.microsoft.com/office/drawing/2014/main" id="{E6D2609E-3ADB-5A52-D633-9AFD174F068F}"/>
              </a:ext>
            </a:extLst>
          </p:cNvPr>
          <p:cNvPicPr>
            <a:picLocks noChangeAspect="1"/>
          </p:cNvPicPr>
          <p:nvPr/>
        </p:nvPicPr>
        <p:blipFill>
          <a:blip r:embed="rId3"/>
          <a:stretch>
            <a:fillRect/>
          </a:stretch>
        </p:blipFill>
        <p:spPr>
          <a:xfrm>
            <a:off x="667428" y="1651247"/>
            <a:ext cx="10857143" cy="4909351"/>
          </a:xfrm>
          <a:prstGeom prst="rect">
            <a:avLst/>
          </a:prstGeom>
        </p:spPr>
      </p:pic>
    </p:spTree>
    <p:extLst>
      <p:ext uri="{BB962C8B-B14F-4D97-AF65-F5344CB8AC3E}">
        <p14:creationId xmlns:p14="http://schemas.microsoft.com/office/powerpoint/2010/main" val="17489408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AD5966-E1B3-A96B-4334-D8B327F3BBC3}"/>
              </a:ext>
            </a:extLst>
          </p:cNvPr>
          <p:cNvSpPr/>
          <p:nvPr/>
        </p:nvSpPr>
        <p:spPr>
          <a:xfrm>
            <a:off x="4927107" y="979334"/>
            <a:ext cx="5978490"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dirty="0">
                <a:ea typeface="+mn-lt"/>
                <a:cs typeface="+mn-lt"/>
              </a:rPr>
              <a:t>If there are Benefit Charges they will be displayed .  If there are no Benefit Charges “No record Found” is displayed.  </a:t>
            </a:r>
          </a:p>
          <a:p>
            <a:r>
              <a:rPr lang="en-US" sz="1100" dirty="0">
                <a:ea typeface="+mn-lt"/>
                <a:cs typeface="+mn-lt"/>
              </a:rPr>
              <a:t>Select “Back” to perform another search.</a:t>
            </a:r>
            <a:endParaRPr lang="en-US" sz="800" dirty="0">
              <a:cs typeface="Calibri"/>
            </a:endParaRPr>
          </a:p>
        </p:txBody>
      </p:sp>
      <p:sp>
        <p:nvSpPr>
          <p:cNvPr id="6" name="TextBox 5">
            <a:extLst>
              <a:ext uri="{FF2B5EF4-FFF2-40B4-BE49-F238E27FC236}">
                <a16:creationId xmlns:a16="http://schemas.microsoft.com/office/drawing/2014/main" id="{DF1B5F19-11F0-F1C9-3D23-6EADF6EF522D}"/>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F5496"/>
                </a:solidFill>
                <a:cs typeface="Calibri"/>
              </a:rPr>
              <a:t>View Benefit Charges</a:t>
            </a:r>
          </a:p>
        </p:txBody>
      </p:sp>
      <p:pic>
        <p:nvPicPr>
          <p:cNvPr id="4" name="Picture 3">
            <a:extLst>
              <a:ext uri="{FF2B5EF4-FFF2-40B4-BE49-F238E27FC236}">
                <a16:creationId xmlns:a16="http://schemas.microsoft.com/office/drawing/2014/main" id="{5F1FB327-791D-35BF-F9FB-15CDEA596E7E}"/>
              </a:ext>
            </a:extLst>
          </p:cNvPr>
          <p:cNvPicPr>
            <a:picLocks noChangeAspect="1"/>
          </p:cNvPicPr>
          <p:nvPr/>
        </p:nvPicPr>
        <p:blipFill>
          <a:blip r:embed="rId3"/>
          <a:stretch>
            <a:fillRect/>
          </a:stretch>
        </p:blipFill>
        <p:spPr>
          <a:xfrm>
            <a:off x="543619" y="1833120"/>
            <a:ext cx="11104762" cy="4625266"/>
          </a:xfrm>
          <a:prstGeom prst="rect">
            <a:avLst/>
          </a:prstGeom>
        </p:spPr>
      </p:pic>
    </p:spTree>
    <p:extLst>
      <p:ext uri="{BB962C8B-B14F-4D97-AF65-F5344CB8AC3E}">
        <p14:creationId xmlns:p14="http://schemas.microsoft.com/office/powerpoint/2010/main" val="1436981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BB2FC0D4-C1F9-9EEE-ABAA-26845A8AB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E4A96D23-332E-13A7-5C39-A685D9712561}"/>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37214C48-BFD6-9CFB-A62D-62C9BB7A9434}"/>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5D23EB94-B1F7-D328-61B7-EF82B81102F2}"/>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15</a:t>
              </a:fld>
              <a:r>
                <a:rPr lang="en-US" sz="1067" noProof="0" dirty="0"/>
                <a:t> </a:t>
              </a:r>
            </a:p>
          </p:txBody>
        </p:sp>
        <p:sp>
          <p:nvSpPr>
            <p:cNvPr id="6" name="Text Placeholder 4">
              <a:extLst>
                <a:ext uri="{FF2B5EF4-FFF2-40B4-BE49-F238E27FC236}">
                  <a16:creationId xmlns:a16="http://schemas.microsoft.com/office/drawing/2014/main" id="{0F45A329-1816-D9E4-8633-2CBD7C180A6C}"/>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363302099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53DA45-3E96-450C-8604-F9B7955461F2}"/>
              </a:ext>
            </a:extLst>
          </p:cNvPr>
          <p:cNvSpPr txBox="1"/>
          <p:nvPr/>
        </p:nvSpPr>
        <p:spPr>
          <a:xfrm>
            <a:off x="1918940" y="87393"/>
            <a:ext cx="4958080" cy="492443"/>
          </a:xfrm>
          <a:prstGeom prst="rect">
            <a:avLst/>
          </a:prstGeom>
          <a:noFill/>
        </p:spPr>
        <p:txBody>
          <a:bodyPr wrap="square" lIns="121920" tIns="60960" rIns="121920" bIns="60960" rtlCol="0" anchor="t">
            <a:spAutoFit/>
          </a:bodyPr>
          <a:lstStyle/>
          <a:p>
            <a:r>
              <a:rPr lang="en-US" sz="2400" dirty="0">
                <a:ea typeface="+mn-lt"/>
                <a:cs typeface="+mn-lt"/>
              </a:rPr>
              <a:t>Employer User Guide</a:t>
            </a:r>
            <a:endParaRPr lang="en-US" sz="2400" dirty="0"/>
          </a:p>
        </p:txBody>
      </p:sp>
      <p:sp>
        <p:nvSpPr>
          <p:cNvPr id="10" name="Rectangle 9">
            <a:extLst>
              <a:ext uri="{FF2B5EF4-FFF2-40B4-BE49-F238E27FC236}">
                <a16:creationId xmlns:a16="http://schemas.microsoft.com/office/drawing/2014/main" id="{54171DB3-2359-484E-96B7-030DAA576D88}"/>
              </a:ext>
            </a:extLst>
          </p:cNvPr>
          <p:cNvSpPr/>
          <p:nvPr/>
        </p:nvSpPr>
        <p:spPr>
          <a:xfrm>
            <a:off x="4547856" y="2949293"/>
            <a:ext cx="5867595" cy="1305673"/>
          </a:xfrm>
          <a:prstGeom prst="rect">
            <a:avLst/>
          </a:prstGeom>
          <a:solidFill>
            <a:srgbClr val="E5954E"/>
          </a:solidFill>
          <a:ln>
            <a:solidFill>
              <a:srgbClr val="E5954E"/>
            </a:solid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  17. </a:t>
            </a:r>
            <a:r>
              <a:rPr lang="en-US" sz="3200" b="1" dirty="0">
                <a:ea typeface="+mn-lt"/>
                <a:cs typeface="+mn-lt"/>
              </a:rPr>
              <a:t>View Correspondence</a:t>
            </a:r>
            <a:endParaRPr lang="en-US" sz="3200" b="1" dirty="0">
              <a:solidFill>
                <a:schemeClr val="bg1"/>
              </a:solidFill>
              <a:ea typeface="+mn-lt"/>
              <a:cs typeface="+mn-lt"/>
            </a:endParaRPr>
          </a:p>
        </p:txBody>
      </p:sp>
      <p:sp>
        <p:nvSpPr>
          <p:cNvPr id="12" name="Hexagon 11">
            <a:extLst>
              <a:ext uri="{FF2B5EF4-FFF2-40B4-BE49-F238E27FC236}">
                <a16:creationId xmlns:a16="http://schemas.microsoft.com/office/drawing/2014/main" id="{5B88C782-0284-4D88-936E-901A8335D094}"/>
              </a:ext>
            </a:extLst>
          </p:cNvPr>
          <p:cNvSpPr/>
          <p:nvPr/>
        </p:nvSpPr>
        <p:spPr>
          <a:xfrm>
            <a:off x="948394" y="1959179"/>
            <a:ext cx="3599463" cy="3291840"/>
          </a:xfrm>
          <a:prstGeom prst="hexagon">
            <a:avLst/>
          </a:prstGeom>
          <a:solidFill>
            <a:srgbClr val="CC7529"/>
          </a:solidFill>
          <a:ln>
            <a:solidFill>
              <a:srgbClr val="E5954E"/>
            </a:solidFill>
          </a:ln>
          <a:effectLst>
            <a:outerShdw blurRad="50800" dist="50800" dir="2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exagon 12">
            <a:extLst>
              <a:ext uri="{FF2B5EF4-FFF2-40B4-BE49-F238E27FC236}">
                <a16:creationId xmlns:a16="http://schemas.microsoft.com/office/drawing/2014/main" id="{3A948AA8-7CA1-45D3-921A-42BA9F323648}"/>
              </a:ext>
            </a:extLst>
          </p:cNvPr>
          <p:cNvSpPr/>
          <p:nvPr/>
        </p:nvSpPr>
        <p:spPr>
          <a:xfrm>
            <a:off x="778117" y="1972431"/>
            <a:ext cx="3599463" cy="3243072"/>
          </a:xfrm>
          <a:prstGeom prst="hexagon">
            <a:avLst/>
          </a:prstGeom>
          <a:solidFill>
            <a:srgbClr val="DB8132"/>
          </a:solidFill>
          <a:ln>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Hexagon 13">
            <a:extLst>
              <a:ext uri="{FF2B5EF4-FFF2-40B4-BE49-F238E27FC236}">
                <a16:creationId xmlns:a16="http://schemas.microsoft.com/office/drawing/2014/main" id="{6ACE4894-1C63-44AC-B16F-D82C00D95489}"/>
              </a:ext>
            </a:extLst>
          </p:cNvPr>
          <p:cNvSpPr/>
          <p:nvPr/>
        </p:nvSpPr>
        <p:spPr>
          <a:xfrm>
            <a:off x="619966" y="1985683"/>
            <a:ext cx="3599463" cy="3243072"/>
          </a:xfrm>
          <a:prstGeom prst="hexagon">
            <a:avLst/>
          </a:prstGeom>
          <a:solidFill>
            <a:srgbClr val="F3F6FB"/>
          </a:solidFill>
          <a:ln w="38100">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v</a:t>
            </a:r>
          </a:p>
        </p:txBody>
      </p:sp>
      <p:pic>
        <p:nvPicPr>
          <p:cNvPr id="15" name="Picture 14">
            <a:extLst>
              <a:ext uri="{FF2B5EF4-FFF2-40B4-BE49-F238E27FC236}">
                <a16:creationId xmlns:a16="http://schemas.microsoft.com/office/drawing/2014/main" id="{8B80A11E-D796-4A44-9754-771F3D4409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773" y="2128374"/>
            <a:ext cx="2601252" cy="2601252"/>
          </a:xfrm>
          <a:prstGeom prst="rect">
            <a:avLst/>
          </a:prstGeom>
        </p:spPr>
      </p:pic>
    </p:spTree>
    <p:extLst>
      <p:ext uri="{BB962C8B-B14F-4D97-AF65-F5344CB8AC3E}">
        <p14:creationId xmlns:p14="http://schemas.microsoft.com/office/powerpoint/2010/main" val="20836687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AD5966-E1B3-A96B-4334-D8B327F3BBC3}"/>
              </a:ext>
            </a:extLst>
          </p:cNvPr>
          <p:cNvSpPr/>
          <p:nvPr/>
        </p:nvSpPr>
        <p:spPr>
          <a:xfrm>
            <a:off x="7848205" y="891066"/>
            <a:ext cx="2267280"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dirty="0">
                <a:ea typeface="+mn-lt"/>
                <a:cs typeface="+mn-lt"/>
              </a:rPr>
              <a:t>Select </a:t>
            </a:r>
            <a:r>
              <a:rPr lang="en-US" sz="1100" b="1" dirty="0">
                <a:ea typeface="+mn-lt"/>
                <a:cs typeface="+mn-lt"/>
              </a:rPr>
              <a:t>Inquiry, Correspondence and View Correspondence</a:t>
            </a:r>
            <a:endParaRPr lang="en-US" sz="800" dirty="0">
              <a:cs typeface="Calibri"/>
            </a:endParaRPr>
          </a:p>
        </p:txBody>
      </p:sp>
      <p:sp>
        <p:nvSpPr>
          <p:cNvPr id="6" name="TextBox 5">
            <a:extLst>
              <a:ext uri="{FF2B5EF4-FFF2-40B4-BE49-F238E27FC236}">
                <a16:creationId xmlns:a16="http://schemas.microsoft.com/office/drawing/2014/main" id="{DF1B5F19-11F0-F1C9-3D23-6EADF6EF522D}"/>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F5496"/>
                </a:solidFill>
                <a:cs typeface="Calibri"/>
              </a:rPr>
              <a:t>View Correspondence</a:t>
            </a:r>
          </a:p>
        </p:txBody>
      </p:sp>
      <p:pic>
        <p:nvPicPr>
          <p:cNvPr id="10" name="Picture 9">
            <a:extLst>
              <a:ext uri="{FF2B5EF4-FFF2-40B4-BE49-F238E27FC236}">
                <a16:creationId xmlns:a16="http://schemas.microsoft.com/office/drawing/2014/main" id="{9A081C8D-2BF5-A4A1-5DCC-D6722E603A7A}"/>
              </a:ext>
            </a:extLst>
          </p:cNvPr>
          <p:cNvPicPr>
            <a:picLocks noChangeAspect="1"/>
          </p:cNvPicPr>
          <p:nvPr/>
        </p:nvPicPr>
        <p:blipFill>
          <a:blip r:embed="rId3"/>
          <a:stretch>
            <a:fillRect/>
          </a:stretch>
        </p:blipFill>
        <p:spPr>
          <a:xfrm>
            <a:off x="1272190" y="1833120"/>
            <a:ext cx="9647619" cy="4976832"/>
          </a:xfrm>
          <a:prstGeom prst="rect">
            <a:avLst/>
          </a:prstGeom>
        </p:spPr>
      </p:pic>
    </p:spTree>
    <p:extLst>
      <p:ext uri="{BB962C8B-B14F-4D97-AF65-F5344CB8AC3E}">
        <p14:creationId xmlns:p14="http://schemas.microsoft.com/office/powerpoint/2010/main" val="360935193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AD5966-E1B3-A96B-4334-D8B327F3BBC3}"/>
              </a:ext>
            </a:extLst>
          </p:cNvPr>
          <p:cNvSpPr/>
          <p:nvPr/>
        </p:nvSpPr>
        <p:spPr>
          <a:xfrm>
            <a:off x="7235645" y="910049"/>
            <a:ext cx="2267280"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dirty="0">
                <a:ea typeface="+mn-lt"/>
                <a:cs typeface="+mn-lt"/>
              </a:rPr>
              <a:t>Select your EAN from the </a:t>
            </a:r>
            <a:r>
              <a:rPr lang="en-US" sz="1100" b="1" dirty="0">
                <a:ea typeface="+mn-lt"/>
                <a:cs typeface="+mn-lt"/>
              </a:rPr>
              <a:t>Drop Down t</a:t>
            </a:r>
            <a:r>
              <a:rPr lang="en-US" sz="1100" dirty="0">
                <a:ea typeface="+mn-lt"/>
                <a:cs typeface="+mn-lt"/>
              </a:rPr>
              <a:t>hen</a:t>
            </a:r>
            <a:r>
              <a:rPr lang="en-US" sz="1100" b="1" dirty="0">
                <a:ea typeface="+mn-lt"/>
                <a:cs typeface="+mn-lt"/>
              </a:rPr>
              <a:t> Next</a:t>
            </a:r>
            <a:r>
              <a:rPr lang="en-US" sz="1100" dirty="0">
                <a:ea typeface="+mn-lt"/>
                <a:cs typeface="+mn-lt"/>
              </a:rPr>
              <a:t>.</a:t>
            </a:r>
            <a:endParaRPr lang="en-US" sz="800" dirty="0">
              <a:cs typeface="Calibri"/>
            </a:endParaRPr>
          </a:p>
        </p:txBody>
      </p:sp>
      <p:sp>
        <p:nvSpPr>
          <p:cNvPr id="6" name="TextBox 5">
            <a:extLst>
              <a:ext uri="{FF2B5EF4-FFF2-40B4-BE49-F238E27FC236}">
                <a16:creationId xmlns:a16="http://schemas.microsoft.com/office/drawing/2014/main" id="{DF1B5F19-11F0-F1C9-3D23-6EADF6EF522D}"/>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F5496"/>
                </a:solidFill>
                <a:cs typeface="Calibri"/>
              </a:rPr>
              <a:t>View Correspondence</a:t>
            </a:r>
          </a:p>
        </p:txBody>
      </p:sp>
      <p:pic>
        <p:nvPicPr>
          <p:cNvPr id="8" name="Picture 7">
            <a:extLst>
              <a:ext uri="{FF2B5EF4-FFF2-40B4-BE49-F238E27FC236}">
                <a16:creationId xmlns:a16="http://schemas.microsoft.com/office/drawing/2014/main" id="{35A85CFA-745B-E9B6-F481-A983C307317F}"/>
              </a:ext>
            </a:extLst>
          </p:cNvPr>
          <p:cNvPicPr>
            <a:picLocks noChangeAspect="1"/>
          </p:cNvPicPr>
          <p:nvPr/>
        </p:nvPicPr>
        <p:blipFill>
          <a:blip r:embed="rId3"/>
          <a:stretch>
            <a:fillRect/>
          </a:stretch>
        </p:blipFill>
        <p:spPr>
          <a:xfrm>
            <a:off x="1319809" y="1677879"/>
            <a:ext cx="9552381" cy="3793977"/>
          </a:xfrm>
          <a:prstGeom prst="rect">
            <a:avLst/>
          </a:prstGeom>
        </p:spPr>
      </p:pic>
    </p:spTree>
    <p:extLst>
      <p:ext uri="{BB962C8B-B14F-4D97-AF65-F5344CB8AC3E}">
        <p14:creationId xmlns:p14="http://schemas.microsoft.com/office/powerpoint/2010/main" val="21178434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AD5966-E1B3-A96B-4334-D8B327F3BBC3}"/>
              </a:ext>
            </a:extLst>
          </p:cNvPr>
          <p:cNvSpPr/>
          <p:nvPr/>
        </p:nvSpPr>
        <p:spPr>
          <a:xfrm>
            <a:off x="5699464" y="745724"/>
            <a:ext cx="4740676" cy="870012"/>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dirty="0">
                <a:ea typeface="+mn-lt"/>
                <a:cs typeface="+mn-lt"/>
              </a:rPr>
              <a:t>Select the type of Correspondence</a:t>
            </a:r>
            <a:r>
              <a:rPr lang="en-US" sz="1100" b="1" dirty="0">
                <a:ea typeface="+mn-lt"/>
                <a:cs typeface="+mn-lt"/>
              </a:rPr>
              <a:t> , enter the date range of the correspondence, then search. </a:t>
            </a:r>
            <a:r>
              <a:rPr lang="en-US" sz="1100" dirty="0">
                <a:ea typeface="+mn-lt"/>
                <a:cs typeface="+mn-lt"/>
              </a:rPr>
              <a:t>  (If you're not sure of the  Correspondence Type, please search on each type. The is the date of the email received or the date on the correspondence received should fall within the date range you enter.)</a:t>
            </a:r>
            <a:endParaRPr lang="en-US" sz="800" dirty="0">
              <a:cs typeface="Calibri"/>
            </a:endParaRPr>
          </a:p>
        </p:txBody>
      </p:sp>
      <p:sp>
        <p:nvSpPr>
          <p:cNvPr id="6" name="TextBox 5">
            <a:extLst>
              <a:ext uri="{FF2B5EF4-FFF2-40B4-BE49-F238E27FC236}">
                <a16:creationId xmlns:a16="http://schemas.microsoft.com/office/drawing/2014/main" id="{DF1B5F19-11F0-F1C9-3D23-6EADF6EF522D}"/>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F5496"/>
                </a:solidFill>
                <a:cs typeface="Calibri"/>
              </a:rPr>
              <a:t>View Correspondence</a:t>
            </a:r>
          </a:p>
        </p:txBody>
      </p:sp>
      <p:pic>
        <p:nvPicPr>
          <p:cNvPr id="4" name="Picture 3">
            <a:extLst>
              <a:ext uri="{FF2B5EF4-FFF2-40B4-BE49-F238E27FC236}">
                <a16:creationId xmlns:a16="http://schemas.microsoft.com/office/drawing/2014/main" id="{13745FE9-F642-C123-B350-6EF42B841732}"/>
              </a:ext>
            </a:extLst>
          </p:cNvPr>
          <p:cNvPicPr>
            <a:picLocks noChangeAspect="1"/>
          </p:cNvPicPr>
          <p:nvPr/>
        </p:nvPicPr>
        <p:blipFill>
          <a:blip r:embed="rId3"/>
          <a:stretch>
            <a:fillRect/>
          </a:stretch>
        </p:blipFill>
        <p:spPr>
          <a:xfrm>
            <a:off x="919429" y="1833120"/>
            <a:ext cx="9447619" cy="4107378"/>
          </a:xfrm>
          <a:prstGeom prst="rect">
            <a:avLst/>
          </a:prstGeom>
        </p:spPr>
      </p:pic>
      <p:pic>
        <p:nvPicPr>
          <p:cNvPr id="8" name="Picture 7">
            <a:extLst>
              <a:ext uri="{FF2B5EF4-FFF2-40B4-BE49-F238E27FC236}">
                <a16:creationId xmlns:a16="http://schemas.microsoft.com/office/drawing/2014/main" id="{8FB0F176-ACF5-8C81-2306-00E04FA8377A}"/>
              </a:ext>
            </a:extLst>
          </p:cNvPr>
          <p:cNvPicPr>
            <a:picLocks noChangeAspect="1"/>
          </p:cNvPicPr>
          <p:nvPr/>
        </p:nvPicPr>
        <p:blipFill>
          <a:blip r:embed="rId4"/>
          <a:stretch>
            <a:fillRect/>
          </a:stretch>
        </p:blipFill>
        <p:spPr>
          <a:xfrm>
            <a:off x="6977207" y="3520142"/>
            <a:ext cx="847619" cy="733333"/>
          </a:xfrm>
          <a:prstGeom prst="rect">
            <a:avLst/>
          </a:prstGeom>
        </p:spPr>
      </p:pic>
    </p:spTree>
    <p:extLst>
      <p:ext uri="{BB962C8B-B14F-4D97-AF65-F5344CB8AC3E}">
        <p14:creationId xmlns:p14="http://schemas.microsoft.com/office/powerpoint/2010/main" val="42758596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6AD5966-E1B3-A96B-4334-D8B327F3BBC3}"/>
              </a:ext>
            </a:extLst>
          </p:cNvPr>
          <p:cNvSpPr/>
          <p:nvPr/>
        </p:nvSpPr>
        <p:spPr>
          <a:xfrm>
            <a:off x="6827272" y="757901"/>
            <a:ext cx="3435314" cy="90222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dirty="0">
                <a:ea typeface="+mn-lt"/>
                <a:cs typeface="+mn-lt"/>
              </a:rPr>
              <a:t>Any correspondence for the Type and date range  selected will be displayed under “Document Type”</a:t>
            </a:r>
          </a:p>
          <a:p>
            <a:r>
              <a:rPr lang="en-US" sz="1100" dirty="0">
                <a:ea typeface="+mn-lt"/>
                <a:cs typeface="+mn-lt"/>
              </a:rPr>
              <a:t>(Remember to search for the other Correspondence Types to be sure you see all correspondence for the selected range) </a:t>
            </a:r>
            <a:endParaRPr lang="en-US" sz="800" dirty="0">
              <a:cs typeface="Calibri"/>
            </a:endParaRPr>
          </a:p>
        </p:txBody>
      </p:sp>
      <p:sp>
        <p:nvSpPr>
          <p:cNvPr id="6" name="TextBox 5">
            <a:extLst>
              <a:ext uri="{FF2B5EF4-FFF2-40B4-BE49-F238E27FC236}">
                <a16:creationId xmlns:a16="http://schemas.microsoft.com/office/drawing/2014/main" id="{DF1B5F19-11F0-F1C9-3D23-6EADF6EF522D}"/>
              </a:ext>
            </a:extLst>
          </p:cNvPr>
          <p:cNvSpPr txBox="1"/>
          <p:nvPr/>
        </p:nvSpPr>
        <p:spPr>
          <a:xfrm>
            <a:off x="1862837" y="213816"/>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F5496"/>
                </a:solidFill>
                <a:cs typeface="Calibri"/>
              </a:rPr>
              <a:t>View Correspondence</a:t>
            </a:r>
          </a:p>
        </p:txBody>
      </p:sp>
      <p:pic>
        <p:nvPicPr>
          <p:cNvPr id="4" name="Picture 3">
            <a:extLst>
              <a:ext uri="{FF2B5EF4-FFF2-40B4-BE49-F238E27FC236}">
                <a16:creationId xmlns:a16="http://schemas.microsoft.com/office/drawing/2014/main" id="{528630E6-9C5D-6728-65EE-678E4ADF6615}"/>
              </a:ext>
            </a:extLst>
          </p:cNvPr>
          <p:cNvPicPr>
            <a:picLocks noChangeAspect="1"/>
          </p:cNvPicPr>
          <p:nvPr/>
        </p:nvPicPr>
        <p:blipFill>
          <a:blip r:embed="rId3"/>
          <a:stretch>
            <a:fillRect/>
          </a:stretch>
        </p:blipFill>
        <p:spPr>
          <a:xfrm>
            <a:off x="1362666" y="1908698"/>
            <a:ext cx="9466667" cy="4429825"/>
          </a:xfrm>
          <a:prstGeom prst="rect">
            <a:avLst/>
          </a:prstGeom>
        </p:spPr>
      </p:pic>
    </p:spTree>
    <p:extLst>
      <p:ext uri="{BB962C8B-B14F-4D97-AF65-F5344CB8AC3E}">
        <p14:creationId xmlns:p14="http://schemas.microsoft.com/office/powerpoint/2010/main" val="95763347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D88773C5-D10D-49D3-9581-6CD8CA69F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phic 6" descr="Handshake with solid fill">
            <a:extLst>
              <a:ext uri="{FF2B5EF4-FFF2-40B4-BE49-F238E27FC236}">
                <a16:creationId xmlns:a16="http://schemas.microsoft.com/office/drawing/2014/main" id="{9834BEE4-BEF4-435D-A55E-A0405D88BF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11671" y="3173375"/>
            <a:ext cx="3550023" cy="3550023"/>
          </a:xfrm>
          <a:prstGeom prst="rect">
            <a:avLst/>
          </a:prstGeom>
        </p:spPr>
      </p:pic>
      <p:sp>
        <p:nvSpPr>
          <p:cNvPr id="6" name="Rectangle 1">
            <a:extLst>
              <a:ext uri="{FF2B5EF4-FFF2-40B4-BE49-F238E27FC236}">
                <a16:creationId xmlns:a16="http://schemas.microsoft.com/office/drawing/2014/main" id="{8D4F019C-20E1-4F4B-8B4E-DDFCAD7F8452}"/>
              </a:ext>
            </a:extLst>
          </p:cNvPr>
          <p:cNvSpPr/>
          <p:nvPr/>
        </p:nvSpPr>
        <p:spPr>
          <a:xfrm>
            <a:off x="-5751" y="3035062"/>
            <a:ext cx="5175848" cy="1006415"/>
          </a:xfrm>
          <a:custGeom>
            <a:avLst/>
            <a:gdLst>
              <a:gd name="connsiteX0" fmla="*/ 0 w 3881886"/>
              <a:gd name="connsiteY0" fmla="*/ 0 h 754811"/>
              <a:gd name="connsiteX1" fmla="*/ 3881886 w 3881886"/>
              <a:gd name="connsiteY1" fmla="*/ 0 h 754811"/>
              <a:gd name="connsiteX2" fmla="*/ 3881886 w 3881886"/>
              <a:gd name="connsiteY2" fmla="*/ 754811 h 754811"/>
              <a:gd name="connsiteX3" fmla="*/ 0 w 3881886"/>
              <a:gd name="connsiteY3" fmla="*/ 754811 h 754811"/>
              <a:gd name="connsiteX4" fmla="*/ 0 w 3881886"/>
              <a:gd name="connsiteY4" fmla="*/ 0 h 754811"/>
              <a:gd name="connsiteX0" fmla="*/ 0 w 3881886"/>
              <a:gd name="connsiteY0" fmla="*/ 0 h 754811"/>
              <a:gd name="connsiteX1" fmla="*/ 3881886 w 3881886"/>
              <a:gd name="connsiteY1" fmla="*/ 0 h 754811"/>
              <a:gd name="connsiteX2" fmla="*/ 3596136 w 3881886"/>
              <a:gd name="connsiteY2" fmla="*/ 745286 h 754811"/>
              <a:gd name="connsiteX3" fmla="*/ 0 w 3881886"/>
              <a:gd name="connsiteY3" fmla="*/ 754811 h 754811"/>
              <a:gd name="connsiteX4" fmla="*/ 0 w 3881886"/>
              <a:gd name="connsiteY4" fmla="*/ 0 h 754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886" h="754811">
                <a:moveTo>
                  <a:pt x="0" y="0"/>
                </a:moveTo>
                <a:lnTo>
                  <a:pt x="3881886" y="0"/>
                </a:lnTo>
                <a:lnTo>
                  <a:pt x="3596136" y="745286"/>
                </a:lnTo>
                <a:lnTo>
                  <a:pt x="0" y="754811"/>
                </a:lnTo>
                <a:lnTo>
                  <a:pt x="0" y="0"/>
                </a:lnTo>
                <a:close/>
              </a:path>
            </a:pathLst>
          </a:custGeom>
          <a:solidFill>
            <a:srgbClr val="1A568A"/>
          </a:solidFill>
          <a:ln>
            <a:noFill/>
          </a:ln>
        </p:spPr>
        <p:style>
          <a:lnRef idx="1">
            <a:schemeClr val="accent5"/>
          </a:lnRef>
          <a:fillRef idx="3">
            <a:schemeClr val="accent5"/>
          </a:fillRef>
          <a:effectRef idx="2">
            <a:schemeClr val="accent5"/>
          </a:effectRef>
          <a:fontRef idx="minor">
            <a:schemeClr val="lt1"/>
          </a:fontRef>
        </p:style>
        <p:txBody>
          <a:bodyPr lIns="121920" tIns="60960" rIns="121920" bIns="60960" rtlCol="0" anchor="ctr"/>
          <a:lstStyle/>
          <a:p>
            <a:pPr algn="ctr"/>
            <a:r>
              <a:rPr lang="en-US" sz="3733" dirty="0">
                <a:cs typeface="Calibri"/>
              </a:rPr>
              <a:t>THANK YOU!</a:t>
            </a:r>
          </a:p>
        </p:txBody>
      </p:sp>
      <p:sp>
        <p:nvSpPr>
          <p:cNvPr id="8" name="Parallelogram 7">
            <a:extLst>
              <a:ext uri="{FF2B5EF4-FFF2-40B4-BE49-F238E27FC236}">
                <a16:creationId xmlns:a16="http://schemas.microsoft.com/office/drawing/2014/main" id="{5BC82196-850C-46C3-A5B4-4E4D5736A402}"/>
              </a:ext>
            </a:extLst>
          </p:cNvPr>
          <p:cNvSpPr/>
          <p:nvPr/>
        </p:nvSpPr>
        <p:spPr>
          <a:xfrm>
            <a:off x="4839897" y="3035062"/>
            <a:ext cx="608403" cy="1006415"/>
          </a:xfrm>
          <a:prstGeom prst="parallelogram">
            <a:avLst>
              <a:gd name="adj" fmla="val 64662"/>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Tree>
    <p:extLst>
      <p:ext uri="{BB962C8B-B14F-4D97-AF65-F5344CB8AC3E}">
        <p14:creationId xmlns:p14="http://schemas.microsoft.com/office/powerpoint/2010/main" val="696771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application&#10;&#10;Description automatically generated">
            <a:extLst>
              <a:ext uri="{FF2B5EF4-FFF2-40B4-BE49-F238E27FC236}">
                <a16:creationId xmlns:a16="http://schemas.microsoft.com/office/drawing/2014/main" id="{411B1779-D34F-5F17-B0F8-7AEE52D01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2242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able&#10;&#10;Description automatically generated">
            <a:extLst>
              <a:ext uri="{FF2B5EF4-FFF2-40B4-BE49-F238E27FC236}">
                <a16:creationId xmlns:a16="http://schemas.microsoft.com/office/drawing/2014/main" id="{6179F009-4265-5CE5-0496-E07AB434C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CDBBD595-2B8F-DFD7-0D5F-636F3FEF1106}"/>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793AD4FC-07A5-2445-D868-AA20BF504B1F}"/>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7C3036CF-244E-2136-AE74-11C8B7C20E28}"/>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17</a:t>
              </a:fld>
              <a:r>
                <a:rPr lang="en-US" sz="1067" noProof="0" dirty="0"/>
                <a:t> </a:t>
              </a:r>
            </a:p>
          </p:txBody>
        </p:sp>
        <p:sp>
          <p:nvSpPr>
            <p:cNvPr id="6" name="Text Placeholder 4">
              <a:extLst>
                <a:ext uri="{FF2B5EF4-FFF2-40B4-BE49-F238E27FC236}">
                  <a16:creationId xmlns:a16="http://schemas.microsoft.com/office/drawing/2014/main" id="{C73A0900-5AFB-F510-F405-975B32D65D98}"/>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437613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7A3E4F-CB3C-4CDC-9CC3-03023BE94BDE}"/>
              </a:ext>
            </a:extLst>
          </p:cNvPr>
          <p:cNvSpPr txBox="1"/>
          <p:nvPr/>
        </p:nvSpPr>
        <p:spPr>
          <a:xfrm>
            <a:off x="1902646" y="699953"/>
            <a:ext cx="5469261" cy="692497"/>
          </a:xfrm>
          <a:prstGeom prst="rect">
            <a:avLst/>
          </a:prstGeom>
          <a:noFill/>
        </p:spPr>
        <p:txBody>
          <a:bodyPr wrap="square" lIns="121920" tIns="60960" rIns="121920" bIns="60960" rtlCol="0" anchor="t">
            <a:spAutoFit/>
          </a:bodyPr>
          <a:lstStyle>
            <a:defPPr>
              <a:defRPr lang="en-US"/>
            </a:defPPr>
            <a:lvl1pPr marL="0" algn="l" defTabSz="415566" rtl="0" eaLnBrk="1" latinLnBrk="0" hangingPunct="1">
              <a:defRPr sz="818" kern="1200">
                <a:solidFill>
                  <a:schemeClr val="tx1"/>
                </a:solidFill>
                <a:latin typeface="+mn-lt"/>
                <a:ea typeface="+mn-ea"/>
                <a:cs typeface="+mn-cs"/>
              </a:defRPr>
            </a:lvl1pPr>
            <a:lvl2pPr marL="207783" algn="l" defTabSz="415566" rtl="0" eaLnBrk="1" latinLnBrk="0" hangingPunct="1">
              <a:defRPr sz="818" kern="1200">
                <a:solidFill>
                  <a:schemeClr val="tx1"/>
                </a:solidFill>
                <a:latin typeface="+mn-lt"/>
                <a:ea typeface="+mn-ea"/>
                <a:cs typeface="+mn-cs"/>
              </a:defRPr>
            </a:lvl2pPr>
            <a:lvl3pPr marL="415566" algn="l" defTabSz="415566" rtl="0" eaLnBrk="1" latinLnBrk="0" hangingPunct="1">
              <a:defRPr sz="818" kern="1200">
                <a:solidFill>
                  <a:schemeClr val="tx1"/>
                </a:solidFill>
                <a:latin typeface="+mn-lt"/>
                <a:ea typeface="+mn-ea"/>
                <a:cs typeface="+mn-cs"/>
              </a:defRPr>
            </a:lvl3pPr>
            <a:lvl4pPr marL="623349" algn="l" defTabSz="415566" rtl="0" eaLnBrk="1" latinLnBrk="0" hangingPunct="1">
              <a:defRPr sz="818" kern="1200">
                <a:solidFill>
                  <a:schemeClr val="tx1"/>
                </a:solidFill>
                <a:latin typeface="+mn-lt"/>
                <a:ea typeface="+mn-ea"/>
                <a:cs typeface="+mn-cs"/>
              </a:defRPr>
            </a:lvl4pPr>
            <a:lvl5pPr marL="831132" algn="l" defTabSz="415566" rtl="0" eaLnBrk="1" latinLnBrk="0" hangingPunct="1">
              <a:defRPr sz="818" kern="1200">
                <a:solidFill>
                  <a:schemeClr val="tx1"/>
                </a:solidFill>
                <a:latin typeface="+mn-lt"/>
                <a:ea typeface="+mn-ea"/>
                <a:cs typeface="+mn-cs"/>
              </a:defRPr>
            </a:lvl5pPr>
            <a:lvl6pPr marL="1038915" algn="l" defTabSz="415566" rtl="0" eaLnBrk="1" latinLnBrk="0" hangingPunct="1">
              <a:defRPr sz="818" kern="1200">
                <a:solidFill>
                  <a:schemeClr val="tx1"/>
                </a:solidFill>
                <a:latin typeface="+mn-lt"/>
                <a:ea typeface="+mn-ea"/>
                <a:cs typeface="+mn-cs"/>
              </a:defRPr>
            </a:lvl6pPr>
            <a:lvl7pPr marL="1246698" algn="l" defTabSz="415566" rtl="0" eaLnBrk="1" latinLnBrk="0" hangingPunct="1">
              <a:defRPr sz="818" kern="1200">
                <a:solidFill>
                  <a:schemeClr val="tx1"/>
                </a:solidFill>
                <a:latin typeface="+mn-lt"/>
                <a:ea typeface="+mn-ea"/>
                <a:cs typeface="+mn-cs"/>
              </a:defRPr>
            </a:lvl7pPr>
            <a:lvl8pPr marL="1454481" algn="l" defTabSz="415566" rtl="0" eaLnBrk="1" latinLnBrk="0" hangingPunct="1">
              <a:defRPr sz="818" kern="1200">
                <a:solidFill>
                  <a:schemeClr val="tx1"/>
                </a:solidFill>
                <a:latin typeface="+mn-lt"/>
                <a:ea typeface="+mn-ea"/>
                <a:cs typeface="+mn-cs"/>
              </a:defRPr>
            </a:lvl8pPr>
            <a:lvl9pPr marL="1662264" algn="l" defTabSz="415566" rtl="0" eaLnBrk="1" latinLnBrk="0" hangingPunct="1">
              <a:defRPr sz="818" kern="1200">
                <a:solidFill>
                  <a:schemeClr val="tx1"/>
                </a:solidFill>
                <a:latin typeface="+mn-lt"/>
                <a:ea typeface="+mn-ea"/>
                <a:cs typeface="+mn-cs"/>
              </a:defRPr>
            </a:lvl9pPr>
          </a:lstStyle>
          <a:p>
            <a:r>
              <a:rPr lang="en-US" sz="1850" b="1">
                <a:cs typeface="Calibri"/>
              </a:rPr>
              <a:t>Employer Registration</a:t>
            </a:r>
            <a:endParaRPr lang="en-US" sz="1850">
              <a:ea typeface="+mn-lt"/>
              <a:cs typeface="+mn-lt"/>
            </a:endParaRPr>
          </a:p>
          <a:p>
            <a:endParaRPr lang="en-US" sz="1850" b="1">
              <a:cs typeface="Calibri"/>
            </a:endParaRPr>
          </a:p>
        </p:txBody>
      </p:sp>
      <p:cxnSp>
        <p:nvCxnSpPr>
          <p:cNvPr id="8" name="Straight Connector 7">
            <a:extLst>
              <a:ext uri="{FF2B5EF4-FFF2-40B4-BE49-F238E27FC236}">
                <a16:creationId xmlns:a16="http://schemas.microsoft.com/office/drawing/2014/main" id="{1055F9C4-9DA4-4F22-BB1D-85110E4E5621}"/>
              </a:ext>
            </a:extLst>
          </p:cNvPr>
          <p:cNvCxnSpPr>
            <a:cxnSpLocks/>
          </p:cNvCxnSpPr>
          <p:nvPr/>
        </p:nvCxnSpPr>
        <p:spPr>
          <a:xfrm flipV="1">
            <a:off x="1987136" y="1050716"/>
            <a:ext cx="3273306" cy="0"/>
          </a:xfrm>
          <a:prstGeom prst="line">
            <a:avLst/>
          </a:prstGeom>
          <a:ln w="19050">
            <a:solidFill>
              <a:srgbClr val="00ADE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AF17FE-21A6-4D1C-9B61-D8D12BC72752}"/>
              </a:ext>
            </a:extLst>
          </p:cNvPr>
          <p:cNvSpPr txBox="1"/>
          <p:nvPr/>
        </p:nvSpPr>
        <p:spPr>
          <a:xfrm>
            <a:off x="1902645" y="71098"/>
            <a:ext cx="4958080" cy="492443"/>
          </a:xfrm>
          <a:prstGeom prst="rect">
            <a:avLst/>
          </a:prstGeom>
          <a:noFill/>
        </p:spPr>
        <p:txBody>
          <a:bodyPr wrap="square" lIns="121920" tIns="60960" rIns="121920" bIns="60960" rtlCol="0" anchor="t">
            <a:spAutoFit/>
          </a:bodyPr>
          <a:lstStyle/>
          <a:p>
            <a:r>
              <a:rPr lang="en-US" sz="2400">
                <a:ea typeface="+mn-lt"/>
                <a:cs typeface="+mn-lt"/>
              </a:rPr>
              <a:t>Employer Registration</a:t>
            </a:r>
            <a:endParaRPr lang="en-US"/>
          </a:p>
        </p:txBody>
      </p:sp>
      <p:pic>
        <p:nvPicPr>
          <p:cNvPr id="4" name="Picture 3">
            <a:extLst>
              <a:ext uri="{FF2B5EF4-FFF2-40B4-BE49-F238E27FC236}">
                <a16:creationId xmlns:a16="http://schemas.microsoft.com/office/drawing/2014/main" id="{D8437029-52E4-4D5F-9570-57F182B631F9}"/>
              </a:ext>
            </a:extLst>
          </p:cNvPr>
          <p:cNvPicPr>
            <a:picLocks noChangeAspect="1"/>
          </p:cNvPicPr>
          <p:nvPr/>
        </p:nvPicPr>
        <p:blipFill rotWithShape="1">
          <a:blip r:embed="rId3"/>
          <a:srcRect l="21496" t="18946" r="21958" b="11794"/>
          <a:stretch/>
        </p:blipFill>
        <p:spPr>
          <a:xfrm>
            <a:off x="1278481" y="1277502"/>
            <a:ext cx="7192273" cy="4772691"/>
          </a:xfrm>
          <a:prstGeom prst="rect">
            <a:avLst/>
          </a:prstGeom>
        </p:spPr>
      </p:pic>
      <p:sp>
        <p:nvSpPr>
          <p:cNvPr id="7" name="Rectangle: Rounded Corners 6">
            <a:extLst>
              <a:ext uri="{FF2B5EF4-FFF2-40B4-BE49-F238E27FC236}">
                <a16:creationId xmlns:a16="http://schemas.microsoft.com/office/drawing/2014/main" id="{F8C8BAD6-FA20-6BE8-BC5C-FB696FDCE94C}"/>
              </a:ext>
            </a:extLst>
          </p:cNvPr>
          <p:cNvSpPr/>
          <p:nvPr/>
        </p:nvSpPr>
        <p:spPr>
          <a:xfrm>
            <a:off x="8880130" y="1134651"/>
            <a:ext cx="2640051" cy="1719055"/>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b="1">
                <a:ea typeface="+mn-lt"/>
                <a:cs typeface="+mn-lt"/>
              </a:rPr>
              <a:t>Business Acquisition</a:t>
            </a:r>
            <a:r>
              <a:rPr lang="en-US" sz="1200">
                <a:ea typeface="+mn-lt"/>
                <a:cs typeface="+mn-lt"/>
              </a:rPr>
              <a:t> screen is displayed. Select Yes/No response to the question</a:t>
            </a:r>
            <a:r>
              <a:rPr lang="en-US" sz="1200" b="1">
                <a:ea typeface="+mn-lt"/>
                <a:cs typeface="+mn-lt"/>
              </a:rPr>
              <a:t> Did you acquire (purchase, inherit, merge, change organization type, etc.) this business? </a:t>
            </a:r>
            <a:r>
              <a:rPr lang="en-US" sz="1200">
                <a:ea typeface="+mn-lt"/>
                <a:cs typeface="+mn-lt"/>
              </a:rPr>
              <a:t>and click the</a:t>
            </a:r>
            <a:r>
              <a:rPr lang="en-US" sz="1200" b="1">
                <a:ea typeface="+mn-lt"/>
                <a:cs typeface="+mn-lt"/>
              </a:rPr>
              <a:t> Next</a:t>
            </a:r>
            <a:r>
              <a:rPr lang="en-US" sz="1200">
                <a:ea typeface="+mn-lt"/>
                <a:cs typeface="+mn-lt"/>
              </a:rPr>
              <a:t>.  </a:t>
            </a:r>
            <a:endParaRPr lang="en-US" sz="1200" b="1">
              <a:ea typeface="+mn-lt"/>
              <a:cs typeface="+mn-lt"/>
            </a:endParaRPr>
          </a:p>
          <a:p>
            <a:endParaRPr lang="en-US" sz="1200">
              <a:ea typeface="+mn-lt"/>
              <a:cs typeface="+mn-lt"/>
            </a:endParaRPr>
          </a:p>
          <a:p>
            <a:r>
              <a:rPr lang="en-US" sz="1200">
                <a:ea typeface="+mn-lt"/>
                <a:cs typeface="+mn-lt"/>
              </a:rPr>
              <a:t>If yes is selected, responses are required for a-j. </a:t>
            </a:r>
            <a:endParaRPr lang="en-US" sz="1200" b="1">
              <a:ea typeface="+mn-lt"/>
              <a:cs typeface="+mn-lt"/>
            </a:endParaRPr>
          </a:p>
        </p:txBody>
      </p:sp>
      <p:sp>
        <p:nvSpPr>
          <p:cNvPr id="3" name="Rectangle 2">
            <a:extLst>
              <a:ext uri="{FF2B5EF4-FFF2-40B4-BE49-F238E27FC236}">
                <a16:creationId xmlns:a16="http://schemas.microsoft.com/office/drawing/2014/main" id="{5C82EC0D-DC18-F7BD-CF23-6912DBEFB7C8}"/>
              </a:ext>
            </a:extLst>
          </p:cNvPr>
          <p:cNvSpPr/>
          <p:nvPr/>
        </p:nvSpPr>
        <p:spPr>
          <a:xfrm>
            <a:off x="1373257" y="1754256"/>
            <a:ext cx="7015369" cy="39425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5217AB0-521E-7A27-07F2-05643CEB4F3B}"/>
              </a:ext>
            </a:extLst>
          </p:cNvPr>
          <p:cNvSpPr/>
          <p:nvPr/>
        </p:nvSpPr>
        <p:spPr>
          <a:xfrm>
            <a:off x="7593496" y="5862430"/>
            <a:ext cx="480391" cy="1656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551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AECB16E4-E2AA-D6F9-BCB5-5CB1C15AA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7047D4AA-341F-DBAC-28F9-48B900ACD19B}"/>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A444012B-F786-A723-7192-CA744907D3C9}"/>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3F0011A8-7BB1-8475-172C-C99AA27252AB}"/>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19</a:t>
              </a:fld>
              <a:r>
                <a:rPr lang="en-US" sz="1067" noProof="0" dirty="0"/>
                <a:t> </a:t>
              </a:r>
            </a:p>
          </p:txBody>
        </p:sp>
        <p:sp>
          <p:nvSpPr>
            <p:cNvPr id="6" name="Text Placeholder 4">
              <a:extLst>
                <a:ext uri="{FF2B5EF4-FFF2-40B4-BE49-F238E27FC236}">
                  <a16:creationId xmlns:a16="http://schemas.microsoft.com/office/drawing/2014/main" id="{01890E3C-79D7-F9BC-7325-963A98BC2C5D}"/>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925776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055F9C4-9DA4-4F22-BB1D-85110E4E5621}"/>
              </a:ext>
            </a:extLst>
          </p:cNvPr>
          <p:cNvCxnSpPr>
            <a:cxnSpLocks/>
          </p:cNvCxnSpPr>
          <p:nvPr/>
        </p:nvCxnSpPr>
        <p:spPr>
          <a:xfrm flipV="1">
            <a:off x="1987136" y="1050716"/>
            <a:ext cx="3273306" cy="0"/>
          </a:xfrm>
          <a:prstGeom prst="line">
            <a:avLst/>
          </a:prstGeom>
          <a:ln w="19050">
            <a:solidFill>
              <a:srgbClr val="00ADE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AF17FE-21A6-4D1C-9B61-D8D12BC72752}"/>
              </a:ext>
            </a:extLst>
          </p:cNvPr>
          <p:cNvSpPr txBox="1"/>
          <p:nvPr/>
        </p:nvSpPr>
        <p:spPr>
          <a:xfrm>
            <a:off x="1902645" y="71098"/>
            <a:ext cx="4958080" cy="492443"/>
          </a:xfrm>
          <a:prstGeom prst="rect">
            <a:avLst/>
          </a:prstGeom>
          <a:noFill/>
        </p:spPr>
        <p:txBody>
          <a:bodyPr wrap="square" lIns="121920" tIns="60960" rIns="121920" bIns="60960" rtlCol="0" anchor="t">
            <a:spAutoFit/>
          </a:bodyPr>
          <a:lstStyle/>
          <a:p>
            <a:r>
              <a:rPr lang="en-US" sz="2400" dirty="0">
                <a:ea typeface="+mn-lt"/>
                <a:cs typeface="+mn-lt"/>
              </a:rPr>
              <a:t>Employer User Guide</a:t>
            </a:r>
            <a:endParaRPr lang="en-US" sz="2400" dirty="0"/>
          </a:p>
        </p:txBody>
      </p:sp>
      <p:sp>
        <p:nvSpPr>
          <p:cNvPr id="5" name="TextBox 4">
            <a:extLst>
              <a:ext uri="{FF2B5EF4-FFF2-40B4-BE49-F238E27FC236}">
                <a16:creationId xmlns:a16="http://schemas.microsoft.com/office/drawing/2014/main" id="{B7D9132B-8362-3128-38D9-7F4C10808E63}"/>
              </a:ext>
            </a:extLst>
          </p:cNvPr>
          <p:cNvSpPr txBox="1"/>
          <p:nvPr/>
        </p:nvSpPr>
        <p:spPr>
          <a:xfrm>
            <a:off x="1902646" y="699953"/>
            <a:ext cx="5469261" cy="5924699"/>
          </a:xfrm>
          <a:prstGeom prst="rect">
            <a:avLst/>
          </a:prstGeom>
          <a:noFill/>
        </p:spPr>
        <p:txBody>
          <a:bodyPr wrap="square" lIns="121920" tIns="60960" rIns="121920" bIns="60960" rtlCol="0" anchor="t">
            <a:spAutoFit/>
          </a:bodyPr>
          <a:lstStyle>
            <a:defPPr>
              <a:defRPr lang="en-US"/>
            </a:defPPr>
            <a:lvl1pPr marL="0" algn="l" defTabSz="415566" rtl="0" eaLnBrk="1" latinLnBrk="0" hangingPunct="1">
              <a:defRPr sz="818" kern="1200">
                <a:solidFill>
                  <a:schemeClr val="tx1"/>
                </a:solidFill>
                <a:latin typeface="+mn-lt"/>
                <a:ea typeface="+mn-ea"/>
                <a:cs typeface="+mn-cs"/>
              </a:defRPr>
            </a:lvl1pPr>
            <a:lvl2pPr marL="207783" algn="l" defTabSz="415566" rtl="0" eaLnBrk="1" latinLnBrk="0" hangingPunct="1">
              <a:defRPr sz="818" kern="1200">
                <a:solidFill>
                  <a:schemeClr val="tx1"/>
                </a:solidFill>
                <a:latin typeface="+mn-lt"/>
                <a:ea typeface="+mn-ea"/>
                <a:cs typeface="+mn-cs"/>
              </a:defRPr>
            </a:lvl2pPr>
            <a:lvl3pPr marL="415566" algn="l" defTabSz="415566" rtl="0" eaLnBrk="1" latinLnBrk="0" hangingPunct="1">
              <a:defRPr sz="818" kern="1200">
                <a:solidFill>
                  <a:schemeClr val="tx1"/>
                </a:solidFill>
                <a:latin typeface="+mn-lt"/>
                <a:ea typeface="+mn-ea"/>
                <a:cs typeface="+mn-cs"/>
              </a:defRPr>
            </a:lvl3pPr>
            <a:lvl4pPr marL="623349" algn="l" defTabSz="415566" rtl="0" eaLnBrk="1" latinLnBrk="0" hangingPunct="1">
              <a:defRPr sz="818" kern="1200">
                <a:solidFill>
                  <a:schemeClr val="tx1"/>
                </a:solidFill>
                <a:latin typeface="+mn-lt"/>
                <a:ea typeface="+mn-ea"/>
                <a:cs typeface="+mn-cs"/>
              </a:defRPr>
            </a:lvl4pPr>
            <a:lvl5pPr marL="831132" algn="l" defTabSz="415566" rtl="0" eaLnBrk="1" latinLnBrk="0" hangingPunct="1">
              <a:defRPr sz="818" kern="1200">
                <a:solidFill>
                  <a:schemeClr val="tx1"/>
                </a:solidFill>
                <a:latin typeface="+mn-lt"/>
                <a:ea typeface="+mn-ea"/>
                <a:cs typeface="+mn-cs"/>
              </a:defRPr>
            </a:lvl5pPr>
            <a:lvl6pPr marL="1038915" algn="l" defTabSz="415566" rtl="0" eaLnBrk="1" latinLnBrk="0" hangingPunct="1">
              <a:defRPr sz="818" kern="1200">
                <a:solidFill>
                  <a:schemeClr val="tx1"/>
                </a:solidFill>
                <a:latin typeface="+mn-lt"/>
                <a:ea typeface="+mn-ea"/>
                <a:cs typeface="+mn-cs"/>
              </a:defRPr>
            </a:lvl6pPr>
            <a:lvl7pPr marL="1246698" algn="l" defTabSz="415566" rtl="0" eaLnBrk="1" latinLnBrk="0" hangingPunct="1">
              <a:defRPr sz="818" kern="1200">
                <a:solidFill>
                  <a:schemeClr val="tx1"/>
                </a:solidFill>
                <a:latin typeface="+mn-lt"/>
                <a:ea typeface="+mn-ea"/>
                <a:cs typeface="+mn-cs"/>
              </a:defRPr>
            </a:lvl7pPr>
            <a:lvl8pPr marL="1454481" algn="l" defTabSz="415566" rtl="0" eaLnBrk="1" latinLnBrk="0" hangingPunct="1">
              <a:defRPr sz="818" kern="1200">
                <a:solidFill>
                  <a:schemeClr val="tx1"/>
                </a:solidFill>
                <a:latin typeface="+mn-lt"/>
                <a:ea typeface="+mn-ea"/>
                <a:cs typeface="+mn-cs"/>
              </a:defRPr>
            </a:lvl8pPr>
            <a:lvl9pPr marL="1662264" algn="l" defTabSz="415566" rtl="0" eaLnBrk="1" latinLnBrk="0" hangingPunct="1">
              <a:defRPr sz="818" kern="1200">
                <a:solidFill>
                  <a:schemeClr val="tx1"/>
                </a:solidFill>
                <a:latin typeface="+mn-lt"/>
                <a:ea typeface="+mn-ea"/>
                <a:cs typeface="+mn-cs"/>
              </a:defRPr>
            </a:lvl9pPr>
          </a:lstStyle>
          <a:p>
            <a:r>
              <a:rPr lang="en-US" sz="2000" b="1" dirty="0">
                <a:cs typeface="Calibri"/>
              </a:rPr>
              <a:t>Table of Content</a:t>
            </a:r>
          </a:p>
          <a:p>
            <a:pPr marL="457200" indent="-457200">
              <a:buAutoNum type="arabicPeriod"/>
            </a:pPr>
            <a:r>
              <a:rPr lang="en-US" sz="2000" b="1" dirty="0">
                <a:ea typeface="+mn-lt"/>
                <a:cs typeface="Calibri"/>
              </a:rPr>
              <a:t>Create an Account</a:t>
            </a:r>
          </a:p>
          <a:p>
            <a:pPr marL="457200" indent="-457200">
              <a:buAutoNum type="arabicPeriod"/>
            </a:pPr>
            <a:r>
              <a:rPr lang="en-US" sz="2000" b="1" dirty="0">
                <a:ea typeface="+mn-lt"/>
                <a:cs typeface="Calibri"/>
              </a:rPr>
              <a:t>Employer Registration</a:t>
            </a:r>
          </a:p>
          <a:p>
            <a:pPr marL="457200" indent="-457200">
              <a:buAutoNum type="arabicPeriod"/>
            </a:pPr>
            <a:r>
              <a:rPr lang="en-US" sz="2000" b="1" dirty="0">
                <a:ea typeface="+mn-lt"/>
                <a:cs typeface="Calibri"/>
              </a:rPr>
              <a:t>File Tax and Wage Report</a:t>
            </a:r>
          </a:p>
          <a:p>
            <a:pPr marL="457200" indent="-457200">
              <a:buAutoNum type="arabicPeriod"/>
            </a:pPr>
            <a:r>
              <a:rPr lang="en-US" sz="2000" b="1" dirty="0">
                <a:ea typeface="+mn-lt"/>
                <a:cs typeface="Calibri"/>
              </a:rPr>
              <a:t>Adjust Tax and Wage Report</a:t>
            </a:r>
          </a:p>
          <a:p>
            <a:pPr marL="457200" indent="-457200">
              <a:buAutoNum type="arabicPeriod"/>
            </a:pPr>
            <a:r>
              <a:rPr lang="en-US" sz="2000" b="1" dirty="0">
                <a:ea typeface="+mn-lt"/>
                <a:cs typeface="Calibri"/>
              </a:rPr>
              <a:t>Upload Tax and Wage Report File</a:t>
            </a:r>
          </a:p>
          <a:p>
            <a:pPr marL="457200" indent="-457200">
              <a:buAutoNum type="arabicPeriod"/>
            </a:pPr>
            <a:r>
              <a:rPr lang="en-US" sz="2000" b="1" dirty="0">
                <a:ea typeface="+mn-lt"/>
                <a:cs typeface="Calibri"/>
              </a:rPr>
              <a:t>Make Online Payment</a:t>
            </a:r>
          </a:p>
          <a:p>
            <a:pPr marL="457200" indent="-457200">
              <a:buAutoNum type="arabicPeriod"/>
            </a:pPr>
            <a:r>
              <a:rPr lang="en-US" sz="2000" b="1" dirty="0">
                <a:ea typeface="+mn-lt"/>
                <a:cs typeface="Calibri"/>
              </a:rPr>
              <a:t>Cancel Scheduled Payment</a:t>
            </a:r>
          </a:p>
          <a:p>
            <a:pPr marL="457200" indent="-457200">
              <a:buAutoNum type="arabicPeriod"/>
            </a:pPr>
            <a:r>
              <a:rPr lang="en-US" sz="2000" b="1" dirty="0">
                <a:ea typeface="+mn-lt"/>
                <a:cs typeface="Calibri"/>
              </a:rPr>
              <a:t>Acquisition Notification</a:t>
            </a:r>
          </a:p>
          <a:p>
            <a:pPr marL="457200" indent="-457200">
              <a:buAutoNum type="arabicPeriod"/>
            </a:pPr>
            <a:r>
              <a:rPr lang="en-US" sz="2000" b="1" dirty="0">
                <a:ea typeface="+mn-lt"/>
                <a:cs typeface="Calibri"/>
              </a:rPr>
              <a:t>Request to Close</a:t>
            </a:r>
          </a:p>
          <a:p>
            <a:pPr marL="457200" indent="-457200">
              <a:buAutoNum type="arabicPeriod"/>
            </a:pPr>
            <a:r>
              <a:rPr lang="en-US" sz="2000" b="1" dirty="0">
                <a:ea typeface="+mn-lt"/>
                <a:cs typeface="Calibri"/>
              </a:rPr>
              <a:t>Maintain Address</a:t>
            </a:r>
          </a:p>
          <a:p>
            <a:pPr marL="457200" indent="-457200">
              <a:buAutoNum type="arabicPeriod"/>
            </a:pPr>
            <a:r>
              <a:rPr lang="en-US" sz="2000" b="1" dirty="0">
                <a:ea typeface="+mn-lt"/>
                <a:cs typeface="Calibri"/>
              </a:rPr>
              <a:t>My User Profile</a:t>
            </a:r>
          </a:p>
          <a:p>
            <a:pPr marL="457200" indent="-457200">
              <a:buAutoNum type="arabicPeriod"/>
            </a:pPr>
            <a:r>
              <a:rPr lang="en-US" sz="2000" b="1" dirty="0">
                <a:ea typeface="+mn-lt"/>
                <a:cs typeface="Calibri"/>
              </a:rPr>
              <a:t>Email </a:t>
            </a:r>
            <a:r>
              <a:rPr lang="en-US" sz="2000" b="1" dirty="0" err="1">
                <a:ea typeface="+mn-lt"/>
                <a:cs typeface="Calibri"/>
              </a:rPr>
              <a:t>SignUp</a:t>
            </a:r>
            <a:endParaRPr lang="en-US" sz="2000" b="1" dirty="0">
              <a:ea typeface="+mn-lt"/>
              <a:cs typeface="Calibri"/>
            </a:endParaRPr>
          </a:p>
          <a:p>
            <a:pPr marL="457200" indent="-457200">
              <a:buAutoNum type="arabicPeriod"/>
            </a:pPr>
            <a:r>
              <a:rPr lang="en-US" sz="2000" b="1" dirty="0">
                <a:ea typeface="+mn-lt"/>
                <a:cs typeface="Calibri"/>
              </a:rPr>
              <a:t>Audits</a:t>
            </a:r>
          </a:p>
          <a:p>
            <a:pPr marL="457200" indent="-457200">
              <a:buAutoNum type="arabicPeriod"/>
            </a:pPr>
            <a:r>
              <a:rPr lang="en-US" sz="2000" b="1" dirty="0">
                <a:ea typeface="+mn-lt"/>
                <a:cs typeface="Calibri"/>
              </a:rPr>
              <a:t>940 Certification Request</a:t>
            </a:r>
          </a:p>
          <a:p>
            <a:pPr marL="457200" indent="-457200">
              <a:buAutoNum type="arabicPeriod"/>
            </a:pPr>
            <a:r>
              <a:rPr lang="en-US" sz="2000" b="1" dirty="0">
                <a:ea typeface="+mn-lt"/>
                <a:cs typeface="Calibri"/>
              </a:rPr>
              <a:t>Employer Inquiry</a:t>
            </a:r>
          </a:p>
          <a:p>
            <a:pPr marL="457200" indent="-457200">
              <a:buAutoNum type="arabicPeriod"/>
            </a:pPr>
            <a:r>
              <a:rPr lang="en-US" sz="2000" b="1" dirty="0">
                <a:ea typeface="+mn-lt"/>
                <a:cs typeface="Calibri"/>
              </a:rPr>
              <a:t>View Benefit Charges</a:t>
            </a:r>
          </a:p>
          <a:p>
            <a:pPr marL="457200" indent="-457200">
              <a:buAutoNum type="arabicPeriod"/>
            </a:pPr>
            <a:r>
              <a:rPr lang="en-US" sz="2000" b="1" dirty="0">
                <a:ea typeface="+mn-lt"/>
                <a:cs typeface="Calibri"/>
              </a:rPr>
              <a:t>View Correspondence</a:t>
            </a:r>
            <a:endParaRPr lang="en-US" sz="1850" dirty="0">
              <a:ea typeface="+mn-lt"/>
              <a:cs typeface="+mn-lt"/>
            </a:endParaRPr>
          </a:p>
          <a:p>
            <a:endParaRPr lang="en-US" sz="1850" b="1" dirty="0">
              <a:cs typeface="Calibri"/>
            </a:endParaRPr>
          </a:p>
        </p:txBody>
      </p:sp>
    </p:spTree>
    <p:extLst>
      <p:ext uri="{BB962C8B-B14F-4D97-AF65-F5344CB8AC3E}">
        <p14:creationId xmlns:p14="http://schemas.microsoft.com/office/powerpoint/2010/main" val="927024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AE80586A-2C85-8E37-B998-C2C6ECEBD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DDFE48B5-7BEA-781B-8CFF-3C631885120E}"/>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DC713FD6-616E-D096-6FC9-D7A23775394B}"/>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4E5E4195-A4DE-597F-A35A-5C5477574121}"/>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20</a:t>
              </a:fld>
              <a:r>
                <a:rPr lang="en-US" sz="1067" noProof="0" dirty="0"/>
                <a:t> </a:t>
              </a:r>
            </a:p>
          </p:txBody>
        </p:sp>
        <p:sp>
          <p:nvSpPr>
            <p:cNvPr id="6" name="Text Placeholder 4">
              <a:extLst>
                <a:ext uri="{FF2B5EF4-FFF2-40B4-BE49-F238E27FC236}">
                  <a16:creationId xmlns:a16="http://schemas.microsoft.com/office/drawing/2014/main" id="{B79A0AFE-AD8F-B4C6-AED0-5D4ADC0E8F48}"/>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3403018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CB386662-57B0-4820-7E20-2AEFAA99A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4C5C9D53-75A6-5968-2C46-C7DDAA834394}"/>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ACD0C5CB-0AFE-C263-CF30-E6543FAC339F}"/>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6" name="Rectangle 71">
              <a:extLst>
                <a:ext uri="{FF2B5EF4-FFF2-40B4-BE49-F238E27FC236}">
                  <a16:creationId xmlns:a16="http://schemas.microsoft.com/office/drawing/2014/main" id="{B3814B3F-2884-4721-9F8B-44FEDD0E134F}"/>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21</a:t>
              </a:fld>
              <a:r>
                <a:rPr lang="en-US" sz="1067" noProof="0" dirty="0"/>
                <a:t> </a:t>
              </a:r>
            </a:p>
          </p:txBody>
        </p:sp>
        <p:sp>
          <p:nvSpPr>
            <p:cNvPr id="7" name="Text Placeholder 4">
              <a:extLst>
                <a:ext uri="{FF2B5EF4-FFF2-40B4-BE49-F238E27FC236}">
                  <a16:creationId xmlns:a16="http://schemas.microsoft.com/office/drawing/2014/main" id="{3E985BBA-917D-B539-3D69-B7E2A3110ABD}"/>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604310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CDFA34-6024-4C17-BAC5-6D355A235F52}"/>
              </a:ext>
            </a:extLst>
          </p:cNvPr>
          <p:cNvSpPr txBox="1"/>
          <p:nvPr/>
        </p:nvSpPr>
        <p:spPr>
          <a:xfrm>
            <a:off x="6223676" y="3028819"/>
            <a:ext cx="925936" cy="297454"/>
          </a:xfrm>
          <a:prstGeom prst="rect">
            <a:avLst/>
          </a:prstGeom>
          <a:noFill/>
        </p:spPr>
        <p:txBody>
          <a:bodyPr wrap="square" rtlCol="0">
            <a:spAutoFit/>
          </a:bodyPr>
          <a:lstStyle/>
          <a:p>
            <a:r>
              <a:rPr lang="en-US" sz="1333">
                <a:solidFill>
                  <a:schemeClr val="bg1"/>
                </a:solidFill>
              </a:rPr>
              <a:t>Text 03</a:t>
            </a:r>
          </a:p>
        </p:txBody>
      </p:sp>
      <p:sp>
        <p:nvSpPr>
          <p:cNvPr id="11" name="Rectangle 10">
            <a:extLst>
              <a:ext uri="{FF2B5EF4-FFF2-40B4-BE49-F238E27FC236}">
                <a16:creationId xmlns:a16="http://schemas.microsoft.com/office/drawing/2014/main" id="{BE169C1E-5C15-4B31-8C1D-DFBBA6D4DB35}"/>
              </a:ext>
            </a:extLst>
          </p:cNvPr>
          <p:cNvSpPr/>
          <p:nvPr/>
        </p:nvSpPr>
        <p:spPr>
          <a:xfrm>
            <a:off x="3943003" y="2704877"/>
            <a:ext cx="7815079" cy="1305673"/>
          </a:xfrm>
          <a:prstGeom prst="rect">
            <a:avLst/>
          </a:prstGeom>
          <a:solidFill>
            <a:srgbClr val="ED7D31"/>
          </a:solidFill>
          <a:ln>
            <a:no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3. </a:t>
            </a:r>
            <a:r>
              <a:rPr lang="en-US" sz="3200" b="1" dirty="0">
                <a:ea typeface="+mn-lt"/>
                <a:cs typeface="+mn-lt"/>
              </a:rPr>
              <a:t>File Tax and Wage Report </a:t>
            </a:r>
          </a:p>
        </p:txBody>
      </p:sp>
      <p:sp>
        <p:nvSpPr>
          <p:cNvPr id="4" name="TextBox 3">
            <a:extLst>
              <a:ext uri="{FF2B5EF4-FFF2-40B4-BE49-F238E27FC236}">
                <a16:creationId xmlns:a16="http://schemas.microsoft.com/office/drawing/2014/main" id="{35F95362-80E3-3D8E-568B-B65D24F9CF2C}"/>
              </a:ext>
            </a:extLst>
          </p:cNvPr>
          <p:cNvSpPr txBox="1"/>
          <p:nvPr/>
        </p:nvSpPr>
        <p:spPr>
          <a:xfrm>
            <a:off x="1902645" y="71098"/>
            <a:ext cx="5561929" cy="492443"/>
          </a:xfrm>
          <a:prstGeom prst="rect">
            <a:avLst/>
          </a:prstGeom>
          <a:noFill/>
        </p:spPr>
        <p:txBody>
          <a:bodyPr wrap="square" lIns="121920" tIns="60960" rIns="121920" bIns="60960" rtlCol="0" anchor="t">
            <a:spAutoFit/>
          </a:bodyPr>
          <a:lstStyle/>
          <a:p>
            <a:r>
              <a:rPr lang="en-US" sz="2400">
                <a:ea typeface="+mn-lt"/>
                <a:cs typeface="+mn-lt"/>
              </a:rPr>
              <a:t>Employer User Guide</a:t>
            </a:r>
            <a:endParaRPr lang="en-US"/>
          </a:p>
        </p:txBody>
      </p:sp>
      <p:sp>
        <p:nvSpPr>
          <p:cNvPr id="2" name="Oval 1">
            <a:extLst>
              <a:ext uri="{FF2B5EF4-FFF2-40B4-BE49-F238E27FC236}">
                <a16:creationId xmlns:a16="http://schemas.microsoft.com/office/drawing/2014/main" id="{55F9F646-E154-45E7-A63C-58CE7A1D470F}"/>
              </a:ext>
            </a:extLst>
          </p:cNvPr>
          <p:cNvSpPr/>
          <p:nvPr/>
        </p:nvSpPr>
        <p:spPr>
          <a:xfrm>
            <a:off x="721032" y="1783078"/>
            <a:ext cx="3291840" cy="3291840"/>
          </a:xfrm>
          <a:prstGeom prst="ellipse">
            <a:avLst/>
          </a:prstGeom>
          <a:solidFill>
            <a:schemeClr val="bg1"/>
          </a:solid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Icon&#10;&#10;Description automatically generated">
            <a:extLst>
              <a:ext uri="{FF2B5EF4-FFF2-40B4-BE49-F238E27FC236}">
                <a16:creationId xmlns:a16="http://schemas.microsoft.com/office/drawing/2014/main" id="{FB28BE77-2FE1-6EE6-615B-E203C5BBF142}"/>
              </a:ext>
            </a:extLst>
          </p:cNvPr>
          <p:cNvPicPr>
            <a:picLocks noChangeAspect="1"/>
          </p:cNvPicPr>
          <p:nvPr/>
        </p:nvPicPr>
        <p:blipFill>
          <a:blip r:embed="rId3"/>
          <a:stretch>
            <a:fillRect/>
          </a:stretch>
        </p:blipFill>
        <p:spPr>
          <a:xfrm>
            <a:off x="1250445" y="2349500"/>
            <a:ext cx="2262442" cy="2262442"/>
          </a:xfrm>
          <a:prstGeom prst="ellipse">
            <a:avLst/>
          </a:prstGeom>
        </p:spPr>
      </p:pic>
    </p:spTree>
    <p:extLst>
      <p:ext uri="{BB962C8B-B14F-4D97-AF65-F5344CB8AC3E}">
        <p14:creationId xmlns:p14="http://schemas.microsoft.com/office/powerpoint/2010/main" val="3179489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CBEA12-6DAA-485F-B70B-84B5415A8E6C}"/>
              </a:ext>
            </a:extLst>
          </p:cNvPr>
          <p:cNvSpPr txBox="1"/>
          <p:nvPr/>
        </p:nvSpPr>
        <p:spPr>
          <a:xfrm>
            <a:off x="1918940" y="87393"/>
            <a:ext cx="4958080" cy="492443"/>
          </a:xfrm>
          <a:prstGeom prst="rect">
            <a:avLst/>
          </a:prstGeom>
          <a:noFill/>
        </p:spPr>
        <p:txBody>
          <a:bodyPr wrap="square" lIns="121920" tIns="60960" rIns="121920" bIns="60960" rtlCol="0" anchor="t">
            <a:spAutoFit/>
          </a:bodyPr>
          <a:lstStyle/>
          <a:p>
            <a:r>
              <a:rPr lang="en-US" sz="2400">
                <a:ea typeface="+mn-lt"/>
                <a:cs typeface="+mn-lt"/>
              </a:rPr>
              <a:t>Tax Wage Reports </a:t>
            </a:r>
            <a:endParaRPr lang="en-US" sz="2400"/>
          </a:p>
        </p:txBody>
      </p:sp>
      <p:sp>
        <p:nvSpPr>
          <p:cNvPr id="20" name="TextBox 19">
            <a:extLst>
              <a:ext uri="{FF2B5EF4-FFF2-40B4-BE49-F238E27FC236}">
                <a16:creationId xmlns:a16="http://schemas.microsoft.com/office/drawing/2014/main" id="{2F66869E-25B2-4F2C-9E6C-27890689C0BE}"/>
              </a:ext>
            </a:extLst>
          </p:cNvPr>
          <p:cNvSpPr txBox="1"/>
          <p:nvPr/>
        </p:nvSpPr>
        <p:spPr>
          <a:xfrm>
            <a:off x="1828800" y="780288"/>
            <a:ext cx="4958080" cy="358645"/>
          </a:xfrm>
          <a:prstGeom prst="rect">
            <a:avLst/>
          </a:prstGeom>
        </p:spPr>
        <p:txBody>
          <a:bodyPr lIns="121920" tIns="60960" rIns="121920" bIns="60960" anchor="t"/>
          <a:lstStyle>
            <a:defPPr>
              <a:defRPr lang="en-US"/>
            </a:defPPr>
            <a:lvl1pPr defTabSz="684213" fontAlgn="base">
              <a:lnSpc>
                <a:spcPct val="80000"/>
              </a:lnSpc>
              <a:spcBef>
                <a:spcPct val="0"/>
              </a:spcBef>
              <a:spcAft>
                <a:spcPct val="0"/>
              </a:spcAft>
              <a:defRPr sz="1400" b="1">
                <a:ea typeface="ＭＳ Ｐゴシック"/>
                <a:cs typeface="CiscoSans"/>
              </a:defRPr>
            </a:lvl1pPr>
            <a:lvl2pPr defTabSz="684213" fontAlgn="base">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defTabSz="684213" fontAlgn="base">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defTabSz="684213" fontAlgn="base">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defTabSz="684213" fontAlgn="base">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defTabSz="684213" fontAlgn="base">
              <a:lnSpc>
                <a:spcPct val="80000"/>
              </a:lnSpc>
              <a:spcBef>
                <a:spcPct val="0"/>
              </a:spcBef>
              <a:spcAft>
                <a:spcPct val="0"/>
              </a:spcAft>
              <a:defRPr sz="3200">
                <a:solidFill>
                  <a:srgbClr val="676767"/>
                </a:solidFill>
                <a:latin typeface="Arial" charset="0"/>
                <a:ea typeface="ＭＳ Ｐゴシック" charset="0"/>
              </a:defRPr>
            </a:lvl6pPr>
            <a:lvl7pPr marL="914400" defTabSz="684213" fontAlgn="base">
              <a:lnSpc>
                <a:spcPct val="80000"/>
              </a:lnSpc>
              <a:spcBef>
                <a:spcPct val="0"/>
              </a:spcBef>
              <a:spcAft>
                <a:spcPct val="0"/>
              </a:spcAft>
              <a:defRPr sz="3200">
                <a:solidFill>
                  <a:srgbClr val="676767"/>
                </a:solidFill>
                <a:latin typeface="Arial" charset="0"/>
                <a:ea typeface="ＭＳ Ｐゴシック" charset="0"/>
              </a:defRPr>
            </a:lvl7pPr>
            <a:lvl8pPr marL="1371600" defTabSz="684213" fontAlgn="base">
              <a:lnSpc>
                <a:spcPct val="80000"/>
              </a:lnSpc>
              <a:spcBef>
                <a:spcPct val="0"/>
              </a:spcBef>
              <a:spcAft>
                <a:spcPct val="0"/>
              </a:spcAft>
              <a:defRPr sz="3200">
                <a:solidFill>
                  <a:srgbClr val="676767"/>
                </a:solidFill>
                <a:latin typeface="Arial" charset="0"/>
                <a:ea typeface="ＭＳ Ｐゴシック" charset="0"/>
              </a:defRPr>
            </a:lvl8pPr>
            <a:lvl9pPr marL="1828800" defTabSz="684213" fontAlgn="base">
              <a:lnSpc>
                <a:spcPct val="80000"/>
              </a:lnSpc>
              <a:spcBef>
                <a:spcPct val="0"/>
              </a:spcBef>
              <a:spcAft>
                <a:spcPct val="0"/>
              </a:spcAft>
              <a:defRPr sz="3200">
                <a:solidFill>
                  <a:srgbClr val="676767"/>
                </a:solidFill>
                <a:latin typeface="Arial" charset="0"/>
                <a:ea typeface="ＭＳ Ｐゴシック" charset="0"/>
              </a:defRPr>
            </a:lvl9pPr>
          </a:lstStyle>
          <a:p>
            <a:r>
              <a:rPr lang="en-US" sz="1850"/>
              <a:t>File Tax and Wage Report</a:t>
            </a:r>
            <a:r>
              <a:rPr lang="en-US" sz="1850">
                <a:ea typeface="+mn-lt"/>
                <a:cs typeface="+mn-lt"/>
              </a:rPr>
              <a:t> </a:t>
            </a:r>
            <a:endParaRPr lang="en-IN" sz="1850"/>
          </a:p>
        </p:txBody>
      </p:sp>
      <p:cxnSp>
        <p:nvCxnSpPr>
          <p:cNvPr id="21" name="Straight Connector 20">
            <a:extLst>
              <a:ext uri="{FF2B5EF4-FFF2-40B4-BE49-F238E27FC236}">
                <a16:creationId xmlns:a16="http://schemas.microsoft.com/office/drawing/2014/main" id="{9103976E-3DE7-4625-9AD5-3E29C4BCC1DF}"/>
              </a:ext>
            </a:extLst>
          </p:cNvPr>
          <p:cNvCxnSpPr>
            <a:cxnSpLocks/>
          </p:cNvCxnSpPr>
          <p:nvPr/>
        </p:nvCxnSpPr>
        <p:spPr>
          <a:xfrm flipV="1">
            <a:off x="1977707" y="1097280"/>
            <a:ext cx="3535680" cy="10317"/>
          </a:xfrm>
          <a:prstGeom prst="line">
            <a:avLst/>
          </a:prstGeom>
          <a:ln w="19050">
            <a:solidFill>
              <a:srgbClr val="00ADEF"/>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5F9FB842-CFED-C7C7-52C5-5E288191089B}"/>
              </a:ext>
            </a:extLst>
          </p:cNvPr>
          <p:cNvPicPr>
            <a:picLocks noChangeAspect="1"/>
          </p:cNvPicPr>
          <p:nvPr/>
        </p:nvPicPr>
        <p:blipFill rotWithShape="1">
          <a:blip r:embed="rId3"/>
          <a:srcRect l="21311" t="18837" r="22131" b="30973"/>
          <a:stretch/>
        </p:blipFill>
        <p:spPr>
          <a:xfrm>
            <a:off x="1329378" y="1474794"/>
            <a:ext cx="6864186" cy="3290861"/>
          </a:xfrm>
          <a:prstGeom prst="rect">
            <a:avLst/>
          </a:prstGeom>
        </p:spPr>
      </p:pic>
      <p:sp>
        <p:nvSpPr>
          <p:cNvPr id="3" name="Rectangle: Rounded Corners 2">
            <a:extLst>
              <a:ext uri="{FF2B5EF4-FFF2-40B4-BE49-F238E27FC236}">
                <a16:creationId xmlns:a16="http://schemas.microsoft.com/office/drawing/2014/main" id="{2151BC2A-32D5-89A3-3812-5F20C656207F}"/>
              </a:ext>
            </a:extLst>
          </p:cNvPr>
          <p:cNvSpPr/>
          <p:nvPr/>
        </p:nvSpPr>
        <p:spPr>
          <a:xfrm>
            <a:off x="8222763" y="1475185"/>
            <a:ext cx="2879941" cy="590590"/>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a:ea typeface="+mn-lt"/>
                <a:cs typeface="+mn-lt"/>
              </a:rPr>
              <a:t>Select Tax &amp; Wage Report then File Tax &amp; Wage Report.</a:t>
            </a:r>
            <a:endParaRPr lang="en-US">
              <a:ea typeface="+mn-lt"/>
              <a:cs typeface="+mn-lt"/>
            </a:endParaRPr>
          </a:p>
        </p:txBody>
      </p:sp>
      <p:sp>
        <p:nvSpPr>
          <p:cNvPr id="5" name="Rectangle 4">
            <a:extLst>
              <a:ext uri="{FF2B5EF4-FFF2-40B4-BE49-F238E27FC236}">
                <a16:creationId xmlns:a16="http://schemas.microsoft.com/office/drawing/2014/main" id="{5C417F7A-0662-3158-D3C2-9ED036159E08}"/>
              </a:ext>
            </a:extLst>
          </p:cNvPr>
          <p:cNvSpPr/>
          <p:nvPr/>
        </p:nvSpPr>
        <p:spPr>
          <a:xfrm flipV="1">
            <a:off x="5631637" y="1627517"/>
            <a:ext cx="1116569" cy="1792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pPr algn="ctr"/>
            <a:endParaRPr lang="en-US" sz="1091"/>
          </a:p>
        </p:txBody>
      </p:sp>
      <p:grpSp>
        <p:nvGrpSpPr>
          <p:cNvPr id="8" name="Group 7">
            <a:extLst>
              <a:ext uri="{FF2B5EF4-FFF2-40B4-BE49-F238E27FC236}">
                <a16:creationId xmlns:a16="http://schemas.microsoft.com/office/drawing/2014/main" id="{7C6D33B0-6BC2-F129-580B-78D417120DF8}"/>
              </a:ext>
            </a:extLst>
          </p:cNvPr>
          <p:cNvGrpSpPr/>
          <p:nvPr/>
        </p:nvGrpSpPr>
        <p:grpSpPr>
          <a:xfrm>
            <a:off x="5744352" y="6522345"/>
            <a:ext cx="1420192" cy="310254"/>
            <a:chOff x="5744352" y="6522345"/>
            <a:chExt cx="1420192" cy="310254"/>
          </a:xfrm>
        </p:grpSpPr>
        <p:sp>
          <p:nvSpPr>
            <p:cNvPr id="9" name="Text Placeholder 4">
              <a:extLst>
                <a:ext uri="{FF2B5EF4-FFF2-40B4-BE49-F238E27FC236}">
                  <a16:creationId xmlns:a16="http://schemas.microsoft.com/office/drawing/2014/main" id="{4971B94E-70AF-8FFC-9509-28C12236FD71}"/>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10" name="Rectangle 71">
              <a:extLst>
                <a:ext uri="{FF2B5EF4-FFF2-40B4-BE49-F238E27FC236}">
                  <a16:creationId xmlns:a16="http://schemas.microsoft.com/office/drawing/2014/main" id="{A28BD6ED-B8FE-DA87-DADE-7834488AE6E0}"/>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23</a:t>
              </a:fld>
              <a:r>
                <a:rPr lang="en-US" sz="1067" noProof="0" dirty="0"/>
                <a:t> </a:t>
              </a:r>
            </a:p>
          </p:txBody>
        </p:sp>
        <p:sp>
          <p:nvSpPr>
            <p:cNvPr id="11" name="Text Placeholder 4">
              <a:extLst>
                <a:ext uri="{FF2B5EF4-FFF2-40B4-BE49-F238E27FC236}">
                  <a16:creationId xmlns:a16="http://schemas.microsoft.com/office/drawing/2014/main" id="{CB28668C-C0E4-66FD-9004-62608B9900E4}"/>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3389101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3C6F5D-3F79-B0EB-FC98-A5D2EA60C8E8}"/>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File Tax &amp; Wage Report</a:t>
            </a:r>
          </a:p>
        </p:txBody>
      </p:sp>
      <p:pic>
        <p:nvPicPr>
          <p:cNvPr id="6" name="Picture 5">
            <a:extLst>
              <a:ext uri="{FF2B5EF4-FFF2-40B4-BE49-F238E27FC236}">
                <a16:creationId xmlns:a16="http://schemas.microsoft.com/office/drawing/2014/main" id="{ECF41A6B-8429-9F6B-A136-8EC3DFEA6A82}"/>
              </a:ext>
            </a:extLst>
          </p:cNvPr>
          <p:cNvPicPr>
            <a:picLocks noChangeAspect="1"/>
          </p:cNvPicPr>
          <p:nvPr/>
        </p:nvPicPr>
        <p:blipFill>
          <a:blip r:embed="rId2"/>
          <a:stretch>
            <a:fillRect/>
          </a:stretch>
        </p:blipFill>
        <p:spPr>
          <a:xfrm>
            <a:off x="710286" y="1581381"/>
            <a:ext cx="10771428" cy="3695238"/>
          </a:xfrm>
          <a:prstGeom prst="rect">
            <a:avLst/>
          </a:prstGeom>
        </p:spPr>
      </p:pic>
    </p:spTree>
    <p:extLst>
      <p:ext uri="{BB962C8B-B14F-4D97-AF65-F5344CB8AC3E}">
        <p14:creationId xmlns:p14="http://schemas.microsoft.com/office/powerpoint/2010/main" val="1988444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text, application&#10;&#10;Description automatically generated">
            <a:extLst>
              <a:ext uri="{FF2B5EF4-FFF2-40B4-BE49-F238E27FC236}">
                <a16:creationId xmlns:a16="http://schemas.microsoft.com/office/drawing/2014/main" id="{A09D3436-94D2-BC65-6D64-89FD98C44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DCA45FFC-E71A-249B-2187-A4315DC1E06F}"/>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FFCD5409-DEB9-6A04-B4D8-158B34679073}"/>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99CF422B-AFF5-DE59-575A-B2E90E78910A}"/>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25</a:t>
              </a:fld>
              <a:r>
                <a:rPr lang="en-US" sz="1067" noProof="0" dirty="0"/>
                <a:t> </a:t>
              </a:r>
            </a:p>
          </p:txBody>
        </p:sp>
        <p:sp>
          <p:nvSpPr>
            <p:cNvPr id="6" name="Text Placeholder 4">
              <a:extLst>
                <a:ext uri="{FF2B5EF4-FFF2-40B4-BE49-F238E27FC236}">
                  <a16:creationId xmlns:a16="http://schemas.microsoft.com/office/drawing/2014/main" id="{82431720-D0BB-E73C-A5B5-FB3004F23B4F}"/>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670393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35688098-3E39-5D9F-211D-E3C0FD9AA9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330C9D0E-71E5-A8CB-CE26-1D23BB061155}"/>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66FE0CCF-53B0-F1E0-AF13-FE51CE7E3BCB}"/>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83CB4E63-0EBF-EED9-BBA9-537E714399C8}"/>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26</a:t>
              </a:fld>
              <a:r>
                <a:rPr lang="en-US" sz="1067" noProof="0" dirty="0"/>
                <a:t> </a:t>
              </a:r>
            </a:p>
          </p:txBody>
        </p:sp>
        <p:sp>
          <p:nvSpPr>
            <p:cNvPr id="6" name="Text Placeholder 4">
              <a:extLst>
                <a:ext uri="{FF2B5EF4-FFF2-40B4-BE49-F238E27FC236}">
                  <a16:creationId xmlns:a16="http://schemas.microsoft.com/office/drawing/2014/main" id="{8C512454-B272-3256-5F7C-468E00CE65FA}"/>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3990922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application&#10;&#10;Description automatically generated">
            <a:extLst>
              <a:ext uri="{FF2B5EF4-FFF2-40B4-BE49-F238E27FC236}">
                <a16:creationId xmlns:a16="http://schemas.microsoft.com/office/drawing/2014/main" id="{AEE8752B-D12E-7058-6985-5F78DB6BE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4443EF7-2F9F-BFAC-8986-204DEAED24FC}"/>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2D962087-2BD8-5444-F18A-4755B858252E}"/>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A20D7BE8-0554-6651-0189-919AD671705D}"/>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27</a:t>
              </a:fld>
              <a:r>
                <a:rPr lang="en-US" sz="1067" noProof="0" dirty="0"/>
                <a:t> </a:t>
              </a:r>
            </a:p>
          </p:txBody>
        </p:sp>
        <p:sp>
          <p:nvSpPr>
            <p:cNvPr id="6" name="Text Placeholder 4">
              <a:extLst>
                <a:ext uri="{FF2B5EF4-FFF2-40B4-BE49-F238E27FC236}">
                  <a16:creationId xmlns:a16="http://schemas.microsoft.com/office/drawing/2014/main" id="{20A6DF0F-2219-4010-2E6C-A05E39640083}"/>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011675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text, application&#10;&#10;Description automatically generated">
            <a:extLst>
              <a:ext uri="{FF2B5EF4-FFF2-40B4-BE49-F238E27FC236}">
                <a16:creationId xmlns:a16="http://schemas.microsoft.com/office/drawing/2014/main" id="{66394387-8BF5-B0A4-BA45-4A8189FE5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E08F0A6B-073C-8F27-8F14-3232A453DB34}"/>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01D13666-37FE-2436-BC82-7C596C46E2B7}"/>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B4397C4F-86BE-F08B-AC3E-BE7E038BEA63}"/>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28</a:t>
              </a:fld>
              <a:r>
                <a:rPr lang="en-US" sz="1067" noProof="0" dirty="0"/>
                <a:t> </a:t>
              </a:r>
            </a:p>
          </p:txBody>
        </p:sp>
        <p:sp>
          <p:nvSpPr>
            <p:cNvPr id="6" name="Text Placeholder 4">
              <a:extLst>
                <a:ext uri="{FF2B5EF4-FFF2-40B4-BE49-F238E27FC236}">
                  <a16:creationId xmlns:a16="http://schemas.microsoft.com/office/drawing/2014/main" id="{3A2112F8-264E-0AC6-E9F6-EC5A390324F6}"/>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11354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112AB891-6F2B-B613-87C1-624791486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064A23E-6261-4DEB-68FE-2CB00EE7A52A}"/>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EDB065F0-21EB-B669-444E-08832A3FDBCC}"/>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7B536278-6E61-01BB-ED3C-93BDD90743F2}"/>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29</a:t>
              </a:fld>
              <a:r>
                <a:rPr lang="en-US" sz="1067" noProof="0" dirty="0"/>
                <a:t> </a:t>
              </a:r>
            </a:p>
          </p:txBody>
        </p:sp>
        <p:sp>
          <p:nvSpPr>
            <p:cNvPr id="6" name="Text Placeholder 4">
              <a:extLst>
                <a:ext uri="{FF2B5EF4-FFF2-40B4-BE49-F238E27FC236}">
                  <a16:creationId xmlns:a16="http://schemas.microsoft.com/office/drawing/2014/main" id="{646FD975-8531-67E9-4358-2D8F811B4AEF}"/>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835604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CDFA34-6024-4C17-BAC5-6D355A235F52}"/>
              </a:ext>
            </a:extLst>
          </p:cNvPr>
          <p:cNvSpPr txBox="1"/>
          <p:nvPr/>
        </p:nvSpPr>
        <p:spPr>
          <a:xfrm>
            <a:off x="6223676" y="3028819"/>
            <a:ext cx="925936" cy="297454"/>
          </a:xfrm>
          <a:prstGeom prst="rect">
            <a:avLst/>
          </a:prstGeom>
          <a:noFill/>
        </p:spPr>
        <p:txBody>
          <a:bodyPr wrap="square" rtlCol="0">
            <a:spAutoFit/>
          </a:bodyPr>
          <a:lstStyle/>
          <a:p>
            <a:r>
              <a:rPr lang="en-US" sz="1333">
                <a:solidFill>
                  <a:schemeClr val="bg1"/>
                </a:solidFill>
              </a:rPr>
              <a:t>Text 03</a:t>
            </a:r>
          </a:p>
        </p:txBody>
      </p:sp>
      <p:sp>
        <p:nvSpPr>
          <p:cNvPr id="11" name="Rectangle 10">
            <a:extLst>
              <a:ext uri="{FF2B5EF4-FFF2-40B4-BE49-F238E27FC236}">
                <a16:creationId xmlns:a16="http://schemas.microsoft.com/office/drawing/2014/main" id="{BE169C1E-5C15-4B31-8C1D-DFBBA6D4DB35}"/>
              </a:ext>
            </a:extLst>
          </p:cNvPr>
          <p:cNvSpPr/>
          <p:nvPr/>
        </p:nvSpPr>
        <p:spPr>
          <a:xfrm>
            <a:off x="3684233" y="2704877"/>
            <a:ext cx="8416030" cy="1305673"/>
          </a:xfrm>
          <a:prstGeom prst="rect">
            <a:avLst/>
          </a:prstGeom>
          <a:solidFill>
            <a:srgbClr val="ED7D31"/>
          </a:solidFill>
          <a:ln>
            <a:no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marL="514350" indent="-514350" algn="ctr">
              <a:buAutoNum type="arabicPeriod"/>
            </a:pPr>
            <a:r>
              <a:rPr lang="en-US" sz="3200" b="1" dirty="0">
                <a:solidFill>
                  <a:schemeClr val="bg1"/>
                </a:solidFill>
                <a:ea typeface="+mn-lt"/>
                <a:cs typeface="+mn-lt"/>
              </a:rPr>
              <a:t>Create an Account</a:t>
            </a:r>
            <a:endParaRPr lang="en-US" sz="1600" b="1" dirty="0">
              <a:solidFill>
                <a:schemeClr val="bg1"/>
              </a:solidFill>
              <a:ea typeface="Calibri"/>
              <a:cs typeface="Calibri"/>
            </a:endParaRPr>
          </a:p>
        </p:txBody>
      </p:sp>
      <p:sp>
        <p:nvSpPr>
          <p:cNvPr id="4" name="TextBox 3">
            <a:extLst>
              <a:ext uri="{FF2B5EF4-FFF2-40B4-BE49-F238E27FC236}">
                <a16:creationId xmlns:a16="http://schemas.microsoft.com/office/drawing/2014/main" id="{35F95362-80E3-3D8E-568B-B65D24F9CF2C}"/>
              </a:ext>
            </a:extLst>
          </p:cNvPr>
          <p:cNvSpPr txBox="1"/>
          <p:nvPr/>
        </p:nvSpPr>
        <p:spPr>
          <a:xfrm>
            <a:off x="1902645" y="71098"/>
            <a:ext cx="5561929" cy="492443"/>
          </a:xfrm>
          <a:prstGeom prst="rect">
            <a:avLst/>
          </a:prstGeom>
          <a:noFill/>
        </p:spPr>
        <p:txBody>
          <a:bodyPr wrap="square" lIns="121920" tIns="60960" rIns="121920" bIns="60960" rtlCol="0" anchor="t">
            <a:spAutoFit/>
          </a:bodyPr>
          <a:lstStyle/>
          <a:p>
            <a:r>
              <a:rPr lang="en-US" sz="2400" dirty="0">
                <a:ea typeface="+mn-lt"/>
                <a:cs typeface="+mn-lt"/>
              </a:rPr>
              <a:t>Employer User Guide</a:t>
            </a:r>
            <a:endParaRPr lang="en-US" dirty="0"/>
          </a:p>
        </p:txBody>
      </p:sp>
      <p:sp>
        <p:nvSpPr>
          <p:cNvPr id="2" name="Oval 1">
            <a:extLst>
              <a:ext uri="{FF2B5EF4-FFF2-40B4-BE49-F238E27FC236}">
                <a16:creationId xmlns:a16="http://schemas.microsoft.com/office/drawing/2014/main" id="{55F9F646-E154-45E7-A63C-58CE7A1D470F}"/>
              </a:ext>
            </a:extLst>
          </p:cNvPr>
          <p:cNvSpPr/>
          <p:nvPr/>
        </p:nvSpPr>
        <p:spPr>
          <a:xfrm>
            <a:off x="721032" y="1783078"/>
            <a:ext cx="3291840" cy="3291840"/>
          </a:xfrm>
          <a:prstGeom prst="ellipse">
            <a:avLst/>
          </a:prstGeom>
          <a:solidFill>
            <a:schemeClr val="bg1"/>
          </a:solid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Icon&#10;&#10;Description automatically generated">
            <a:extLst>
              <a:ext uri="{FF2B5EF4-FFF2-40B4-BE49-F238E27FC236}">
                <a16:creationId xmlns:a16="http://schemas.microsoft.com/office/drawing/2014/main" id="{FB28BE77-2FE1-6EE6-615B-E203C5BBF142}"/>
              </a:ext>
            </a:extLst>
          </p:cNvPr>
          <p:cNvPicPr>
            <a:picLocks noChangeAspect="1"/>
          </p:cNvPicPr>
          <p:nvPr/>
        </p:nvPicPr>
        <p:blipFill>
          <a:blip r:embed="rId3"/>
          <a:stretch>
            <a:fillRect/>
          </a:stretch>
        </p:blipFill>
        <p:spPr>
          <a:xfrm>
            <a:off x="1250445" y="2349500"/>
            <a:ext cx="2262442" cy="2262442"/>
          </a:xfrm>
          <a:prstGeom prst="ellipse">
            <a:avLst/>
          </a:prstGeom>
        </p:spPr>
      </p:pic>
    </p:spTree>
    <p:extLst>
      <p:ext uri="{BB962C8B-B14F-4D97-AF65-F5344CB8AC3E}">
        <p14:creationId xmlns:p14="http://schemas.microsoft.com/office/powerpoint/2010/main" val="2167625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10;&#10;Description automatically generated">
            <a:extLst>
              <a:ext uri="{FF2B5EF4-FFF2-40B4-BE49-F238E27FC236}">
                <a16:creationId xmlns:a16="http://schemas.microsoft.com/office/drawing/2014/main" id="{D30D36CA-66C6-F762-234E-20878B40D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458EA09F-FBB0-C569-B9ED-51121F066CF1}"/>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B65A74F1-9FBE-0DB3-CAA0-9579C01EA8A1}"/>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654136DB-8E81-B1C6-341C-83FE5D7B2308}"/>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30</a:t>
              </a:fld>
              <a:r>
                <a:rPr lang="en-US" sz="1067" noProof="0" dirty="0"/>
                <a:t> </a:t>
              </a:r>
            </a:p>
          </p:txBody>
        </p:sp>
        <p:sp>
          <p:nvSpPr>
            <p:cNvPr id="6" name="Text Placeholder 4">
              <a:extLst>
                <a:ext uri="{FF2B5EF4-FFF2-40B4-BE49-F238E27FC236}">
                  <a16:creationId xmlns:a16="http://schemas.microsoft.com/office/drawing/2014/main" id="{C1E4E59E-BABA-0D1E-998A-A0A9D7007D80}"/>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504038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24D51B6E-8666-7D10-A75F-9B1D27BC1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BC219C76-BDC0-F695-9F00-3960AA91C570}"/>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A0C1B028-3917-6222-CFA2-08282E8CF19E}"/>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B7C3C7C4-D9F1-6460-076A-0A9F73289560}"/>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31</a:t>
              </a:fld>
              <a:r>
                <a:rPr lang="en-US" sz="1067" noProof="0" dirty="0"/>
                <a:t> </a:t>
              </a:r>
            </a:p>
          </p:txBody>
        </p:sp>
        <p:sp>
          <p:nvSpPr>
            <p:cNvPr id="6" name="Text Placeholder 4">
              <a:extLst>
                <a:ext uri="{FF2B5EF4-FFF2-40B4-BE49-F238E27FC236}">
                  <a16:creationId xmlns:a16="http://schemas.microsoft.com/office/drawing/2014/main" id="{7EE85720-0DFF-B1CC-8806-377750BD1B5B}"/>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584280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EA8A54C1-2415-7184-B045-9EEEB083B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5650FD98-FFF8-F4FD-A41D-7FFC742CF833}"/>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F0C894E9-23B6-4989-1659-1B6B6BE4DD50}"/>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CA31F599-C52A-6AE2-1B55-BECED21B3F95}"/>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32</a:t>
              </a:fld>
              <a:r>
                <a:rPr lang="en-US" sz="1067" noProof="0" dirty="0"/>
                <a:t> </a:t>
              </a:r>
            </a:p>
          </p:txBody>
        </p:sp>
        <p:sp>
          <p:nvSpPr>
            <p:cNvPr id="6" name="Text Placeholder 4">
              <a:extLst>
                <a:ext uri="{FF2B5EF4-FFF2-40B4-BE49-F238E27FC236}">
                  <a16:creationId xmlns:a16="http://schemas.microsoft.com/office/drawing/2014/main" id="{2E0BE29C-77EB-091F-1B07-838901FC2813}"/>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784587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203DBCC9-CFEE-8D2D-7700-CC0656B2B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6560D86-4E65-C59D-8D01-F330AA49EA25}"/>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8A4417B1-B11E-FB4C-A781-10C9E878D2F4}"/>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15A61468-4DCF-E2AA-78A3-A5A4F7A493ED}"/>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33</a:t>
              </a:fld>
              <a:r>
                <a:rPr lang="en-US" sz="1067" noProof="0" dirty="0"/>
                <a:t> </a:t>
              </a:r>
            </a:p>
          </p:txBody>
        </p:sp>
        <p:sp>
          <p:nvSpPr>
            <p:cNvPr id="6" name="Text Placeholder 4">
              <a:extLst>
                <a:ext uri="{FF2B5EF4-FFF2-40B4-BE49-F238E27FC236}">
                  <a16:creationId xmlns:a16="http://schemas.microsoft.com/office/drawing/2014/main" id="{6BE487CE-0258-A8DD-1B2D-F3E3F5C2EB77}"/>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259634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449EA799-F041-B2DD-99CF-4EE5EA43D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20517B48-78A1-3159-7676-4CD1125886FD}"/>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D5302894-7B62-56E9-4A4E-BC10D2B9A1B2}"/>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C7A878F2-6B99-9C89-9B70-0297138DD1DB}"/>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34</a:t>
              </a:fld>
              <a:r>
                <a:rPr lang="en-US" sz="1067" noProof="0" dirty="0"/>
                <a:t> </a:t>
              </a:r>
            </a:p>
          </p:txBody>
        </p:sp>
        <p:sp>
          <p:nvSpPr>
            <p:cNvPr id="6" name="Text Placeholder 4">
              <a:extLst>
                <a:ext uri="{FF2B5EF4-FFF2-40B4-BE49-F238E27FC236}">
                  <a16:creationId xmlns:a16="http://schemas.microsoft.com/office/drawing/2014/main" id="{6105B639-17A0-B6B1-C9C5-D8BADE71A126}"/>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047502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53DA45-3E96-450C-8604-F9B7955461F2}"/>
              </a:ext>
            </a:extLst>
          </p:cNvPr>
          <p:cNvSpPr txBox="1"/>
          <p:nvPr/>
        </p:nvSpPr>
        <p:spPr>
          <a:xfrm>
            <a:off x="1918940" y="87393"/>
            <a:ext cx="4958080" cy="492443"/>
          </a:xfrm>
          <a:prstGeom prst="rect">
            <a:avLst/>
          </a:prstGeom>
          <a:noFill/>
        </p:spPr>
        <p:txBody>
          <a:bodyPr wrap="square" lIns="121920" tIns="60960" rIns="121920" bIns="60960" rtlCol="0" anchor="t">
            <a:spAutoFit/>
          </a:bodyPr>
          <a:lstStyle/>
          <a:p>
            <a:r>
              <a:rPr lang="en-US" sz="2400" dirty="0">
                <a:ea typeface="+mn-lt"/>
                <a:cs typeface="+mn-lt"/>
              </a:rPr>
              <a:t>Employer User Guide</a:t>
            </a:r>
            <a:endParaRPr lang="en-US" sz="2400" dirty="0"/>
          </a:p>
        </p:txBody>
      </p:sp>
      <p:sp>
        <p:nvSpPr>
          <p:cNvPr id="10" name="Rectangle 9">
            <a:extLst>
              <a:ext uri="{FF2B5EF4-FFF2-40B4-BE49-F238E27FC236}">
                <a16:creationId xmlns:a16="http://schemas.microsoft.com/office/drawing/2014/main" id="{54171DB3-2359-484E-96B7-030DAA576D88}"/>
              </a:ext>
            </a:extLst>
          </p:cNvPr>
          <p:cNvSpPr/>
          <p:nvPr/>
        </p:nvSpPr>
        <p:spPr>
          <a:xfrm>
            <a:off x="4547856" y="2949293"/>
            <a:ext cx="5867595" cy="1305673"/>
          </a:xfrm>
          <a:prstGeom prst="rect">
            <a:avLst/>
          </a:prstGeom>
          <a:solidFill>
            <a:srgbClr val="E5954E"/>
          </a:solidFill>
          <a:ln>
            <a:solidFill>
              <a:srgbClr val="E5954E"/>
            </a:solid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   4. </a:t>
            </a:r>
            <a:r>
              <a:rPr lang="en-US" sz="3200" b="1" dirty="0">
                <a:ea typeface="+mn-lt"/>
                <a:cs typeface="+mn-lt"/>
              </a:rPr>
              <a:t>Adjust Tax &amp; Wage Report</a:t>
            </a:r>
            <a:endParaRPr lang="en-US" sz="3200" b="1" dirty="0">
              <a:solidFill>
                <a:schemeClr val="bg1"/>
              </a:solidFill>
              <a:ea typeface="+mn-lt"/>
              <a:cs typeface="+mn-lt"/>
            </a:endParaRPr>
          </a:p>
        </p:txBody>
      </p:sp>
      <p:sp>
        <p:nvSpPr>
          <p:cNvPr id="12" name="Hexagon 11">
            <a:extLst>
              <a:ext uri="{FF2B5EF4-FFF2-40B4-BE49-F238E27FC236}">
                <a16:creationId xmlns:a16="http://schemas.microsoft.com/office/drawing/2014/main" id="{5B88C782-0284-4D88-936E-901A8335D094}"/>
              </a:ext>
            </a:extLst>
          </p:cNvPr>
          <p:cNvSpPr/>
          <p:nvPr/>
        </p:nvSpPr>
        <p:spPr>
          <a:xfrm>
            <a:off x="948394" y="1959179"/>
            <a:ext cx="3599463" cy="3291840"/>
          </a:xfrm>
          <a:prstGeom prst="hexagon">
            <a:avLst/>
          </a:prstGeom>
          <a:solidFill>
            <a:srgbClr val="CC7529"/>
          </a:solidFill>
          <a:ln>
            <a:solidFill>
              <a:srgbClr val="E5954E"/>
            </a:solidFill>
          </a:ln>
          <a:effectLst>
            <a:outerShdw blurRad="50800" dist="50800" dir="2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exagon 12">
            <a:extLst>
              <a:ext uri="{FF2B5EF4-FFF2-40B4-BE49-F238E27FC236}">
                <a16:creationId xmlns:a16="http://schemas.microsoft.com/office/drawing/2014/main" id="{3A948AA8-7CA1-45D3-921A-42BA9F323648}"/>
              </a:ext>
            </a:extLst>
          </p:cNvPr>
          <p:cNvSpPr/>
          <p:nvPr/>
        </p:nvSpPr>
        <p:spPr>
          <a:xfrm>
            <a:off x="778117" y="1972431"/>
            <a:ext cx="3599463" cy="3243072"/>
          </a:xfrm>
          <a:prstGeom prst="hexagon">
            <a:avLst/>
          </a:prstGeom>
          <a:solidFill>
            <a:srgbClr val="DB8132"/>
          </a:solidFill>
          <a:ln>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Hexagon 13">
            <a:extLst>
              <a:ext uri="{FF2B5EF4-FFF2-40B4-BE49-F238E27FC236}">
                <a16:creationId xmlns:a16="http://schemas.microsoft.com/office/drawing/2014/main" id="{6ACE4894-1C63-44AC-B16F-D82C00D95489}"/>
              </a:ext>
            </a:extLst>
          </p:cNvPr>
          <p:cNvSpPr/>
          <p:nvPr/>
        </p:nvSpPr>
        <p:spPr>
          <a:xfrm>
            <a:off x="619966" y="1985683"/>
            <a:ext cx="3599463" cy="3243072"/>
          </a:xfrm>
          <a:prstGeom prst="hexagon">
            <a:avLst/>
          </a:prstGeom>
          <a:solidFill>
            <a:srgbClr val="F3F6FB"/>
          </a:solidFill>
          <a:ln w="38100">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v</a:t>
            </a:r>
          </a:p>
        </p:txBody>
      </p:sp>
      <p:pic>
        <p:nvPicPr>
          <p:cNvPr id="15" name="Picture 14">
            <a:extLst>
              <a:ext uri="{FF2B5EF4-FFF2-40B4-BE49-F238E27FC236}">
                <a16:creationId xmlns:a16="http://schemas.microsoft.com/office/drawing/2014/main" id="{8B80A11E-D796-4A44-9754-771F3D4409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773" y="2128374"/>
            <a:ext cx="2601252" cy="2601252"/>
          </a:xfrm>
          <a:prstGeom prst="rect">
            <a:avLst/>
          </a:prstGeom>
        </p:spPr>
      </p:pic>
      <p:grpSp>
        <p:nvGrpSpPr>
          <p:cNvPr id="8" name="Group 7">
            <a:extLst>
              <a:ext uri="{FF2B5EF4-FFF2-40B4-BE49-F238E27FC236}">
                <a16:creationId xmlns:a16="http://schemas.microsoft.com/office/drawing/2014/main" id="{8CA13E62-E7A4-B60D-5F0E-1A7671ADD22E}"/>
              </a:ext>
            </a:extLst>
          </p:cNvPr>
          <p:cNvGrpSpPr/>
          <p:nvPr/>
        </p:nvGrpSpPr>
        <p:grpSpPr>
          <a:xfrm>
            <a:off x="5744352" y="6522345"/>
            <a:ext cx="1420192" cy="310254"/>
            <a:chOff x="5744352" y="6522345"/>
            <a:chExt cx="1420192" cy="310254"/>
          </a:xfrm>
        </p:grpSpPr>
        <p:sp>
          <p:nvSpPr>
            <p:cNvPr id="9" name="Text Placeholder 4">
              <a:extLst>
                <a:ext uri="{FF2B5EF4-FFF2-40B4-BE49-F238E27FC236}">
                  <a16:creationId xmlns:a16="http://schemas.microsoft.com/office/drawing/2014/main" id="{FC3D4E37-C6A2-CDB5-A451-968348AE339D}"/>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11" name="Rectangle 71">
              <a:extLst>
                <a:ext uri="{FF2B5EF4-FFF2-40B4-BE49-F238E27FC236}">
                  <a16:creationId xmlns:a16="http://schemas.microsoft.com/office/drawing/2014/main" id="{AD50F775-11DE-DCE3-0AF7-1380C4E3E7F3}"/>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35</a:t>
              </a:fld>
              <a:r>
                <a:rPr lang="en-US" sz="1067" noProof="0" dirty="0"/>
                <a:t> </a:t>
              </a:r>
            </a:p>
          </p:txBody>
        </p:sp>
        <p:sp>
          <p:nvSpPr>
            <p:cNvPr id="16" name="Text Placeholder 4">
              <a:extLst>
                <a:ext uri="{FF2B5EF4-FFF2-40B4-BE49-F238E27FC236}">
                  <a16:creationId xmlns:a16="http://schemas.microsoft.com/office/drawing/2014/main" id="{4C396CB5-A574-AE22-ACD6-468E55B5BD40}"/>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106158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CBEA12-6DAA-485F-B70B-84B5415A8E6C}"/>
              </a:ext>
            </a:extLst>
          </p:cNvPr>
          <p:cNvSpPr txBox="1"/>
          <p:nvPr/>
        </p:nvSpPr>
        <p:spPr>
          <a:xfrm>
            <a:off x="1918940" y="87393"/>
            <a:ext cx="4958080" cy="492443"/>
          </a:xfrm>
          <a:prstGeom prst="rect">
            <a:avLst/>
          </a:prstGeom>
          <a:noFill/>
        </p:spPr>
        <p:txBody>
          <a:bodyPr wrap="square" lIns="121920" tIns="60960" rIns="121920" bIns="60960" rtlCol="0" anchor="t">
            <a:spAutoFit/>
          </a:bodyPr>
          <a:lstStyle/>
          <a:p>
            <a:r>
              <a:rPr lang="en-US" sz="2400">
                <a:ea typeface="+mn-lt"/>
                <a:cs typeface="+mn-lt"/>
              </a:rPr>
              <a:t>Tax Wage Reports </a:t>
            </a:r>
            <a:endParaRPr lang="en-US" sz="2400"/>
          </a:p>
        </p:txBody>
      </p:sp>
      <p:sp>
        <p:nvSpPr>
          <p:cNvPr id="20" name="TextBox 19">
            <a:extLst>
              <a:ext uri="{FF2B5EF4-FFF2-40B4-BE49-F238E27FC236}">
                <a16:creationId xmlns:a16="http://schemas.microsoft.com/office/drawing/2014/main" id="{2F66869E-25B2-4F2C-9E6C-27890689C0BE}"/>
              </a:ext>
            </a:extLst>
          </p:cNvPr>
          <p:cNvSpPr txBox="1"/>
          <p:nvPr/>
        </p:nvSpPr>
        <p:spPr>
          <a:xfrm>
            <a:off x="1828800" y="780288"/>
            <a:ext cx="4958080" cy="358645"/>
          </a:xfrm>
          <a:prstGeom prst="rect">
            <a:avLst/>
          </a:prstGeom>
        </p:spPr>
        <p:txBody>
          <a:bodyPr lIns="121920" tIns="60960" rIns="121920" bIns="60960" anchor="t"/>
          <a:lstStyle>
            <a:defPPr>
              <a:defRPr lang="en-US"/>
            </a:defPPr>
            <a:lvl1pPr defTabSz="684213" fontAlgn="base">
              <a:lnSpc>
                <a:spcPct val="80000"/>
              </a:lnSpc>
              <a:spcBef>
                <a:spcPct val="0"/>
              </a:spcBef>
              <a:spcAft>
                <a:spcPct val="0"/>
              </a:spcAft>
              <a:defRPr sz="1400" b="1">
                <a:ea typeface="ＭＳ Ｐゴシック"/>
                <a:cs typeface="CiscoSans"/>
              </a:defRPr>
            </a:lvl1pPr>
            <a:lvl2pPr defTabSz="684213" fontAlgn="base">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defTabSz="684213" fontAlgn="base">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defTabSz="684213" fontAlgn="base">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defTabSz="684213" fontAlgn="base">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defTabSz="684213" fontAlgn="base">
              <a:lnSpc>
                <a:spcPct val="80000"/>
              </a:lnSpc>
              <a:spcBef>
                <a:spcPct val="0"/>
              </a:spcBef>
              <a:spcAft>
                <a:spcPct val="0"/>
              </a:spcAft>
              <a:defRPr sz="3200">
                <a:solidFill>
                  <a:srgbClr val="676767"/>
                </a:solidFill>
                <a:latin typeface="Arial" charset="0"/>
                <a:ea typeface="ＭＳ Ｐゴシック" charset="0"/>
              </a:defRPr>
            </a:lvl6pPr>
            <a:lvl7pPr marL="914400" defTabSz="684213" fontAlgn="base">
              <a:lnSpc>
                <a:spcPct val="80000"/>
              </a:lnSpc>
              <a:spcBef>
                <a:spcPct val="0"/>
              </a:spcBef>
              <a:spcAft>
                <a:spcPct val="0"/>
              </a:spcAft>
              <a:defRPr sz="3200">
                <a:solidFill>
                  <a:srgbClr val="676767"/>
                </a:solidFill>
                <a:latin typeface="Arial" charset="0"/>
                <a:ea typeface="ＭＳ Ｐゴシック" charset="0"/>
              </a:defRPr>
            </a:lvl7pPr>
            <a:lvl8pPr marL="1371600" defTabSz="684213" fontAlgn="base">
              <a:lnSpc>
                <a:spcPct val="80000"/>
              </a:lnSpc>
              <a:spcBef>
                <a:spcPct val="0"/>
              </a:spcBef>
              <a:spcAft>
                <a:spcPct val="0"/>
              </a:spcAft>
              <a:defRPr sz="3200">
                <a:solidFill>
                  <a:srgbClr val="676767"/>
                </a:solidFill>
                <a:latin typeface="Arial" charset="0"/>
                <a:ea typeface="ＭＳ Ｐゴシック" charset="0"/>
              </a:defRPr>
            </a:lvl8pPr>
            <a:lvl9pPr marL="1828800" defTabSz="684213" fontAlgn="base">
              <a:lnSpc>
                <a:spcPct val="80000"/>
              </a:lnSpc>
              <a:spcBef>
                <a:spcPct val="0"/>
              </a:spcBef>
              <a:spcAft>
                <a:spcPct val="0"/>
              </a:spcAft>
              <a:defRPr sz="3200">
                <a:solidFill>
                  <a:srgbClr val="676767"/>
                </a:solidFill>
                <a:latin typeface="Arial" charset="0"/>
                <a:ea typeface="ＭＳ Ｐゴシック" charset="0"/>
              </a:defRPr>
            </a:lvl9pPr>
          </a:lstStyle>
          <a:p>
            <a:r>
              <a:rPr lang="en-US" sz="1867"/>
              <a:t>File Tax and Wage Report</a:t>
            </a:r>
            <a:r>
              <a:rPr lang="en-US" sz="1867">
                <a:ea typeface="+mn-lt"/>
                <a:cs typeface="+mn-lt"/>
              </a:rPr>
              <a:t> – Scenario</a:t>
            </a:r>
            <a:endParaRPr lang="en-IN" sz="1867"/>
          </a:p>
        </p:txBody>
      </p:sp>
      <p:cxnSp>
        <p:nvCxnSpPr>
          <p:cNvPr id="21" name="Straight Connector 20">
            <a:extLst>
              <a:ext uri="{FF2B5EF4-FFF2-40B4-BE49-F238E27FC236}">
                <a16:creationId xmlns:a16="http://schemas.microsoft.com/office/drawing/2014/main" id="{9103976E-3DE7-4625-9AD5-3E29C4BCC1DF}"/>
              </a:ext>
            </a:extLst>
          </p:cNvPr>
          <p:cNvCxnSpPr>
            <a:cxnSpLocks/>
          </p:cNvCxnSpPr>
          <p:nvPr/>
        </p:nvCxnSpPr>
        <p:spPr>
          <a:xfrm flipV="1">
            <a:off x="1977707" y="1097280"/>
            <a:ext cx="3535680" cy="10317"/>
          </a:xfrm>
          <a:prstGeom prst="line">
            <a:avLst/>
          </a:prstGeom>
          <a:ln w="19050">
            <a:solidFill>
              <a:srgbClr val="00ADEF"/>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515B853-EDE9-1BB5-CA3A-BEFFDEE50AC1}"/>
              </a:ext>
            </a:extLst>
          </p:cNvPr>
          <p:cNvGrpSpPr/>
          <p:nvPr/>
        </p:nvGrpSpPr>
        <p:grpSpPr>
          <a:xfrm>
            <a:off x="1321161" y="1555976"/>
            <a:ext cx="8090271" cy="3900334"/>
            <a:chOff x="1976645" y="2277008"/>
            <a:chExt cx="7664207" cy="3482464"/>
          </a:xfrm>
        </p:grpSpPr>
        <p:pic>
          <p:nvPicPr>
            <p:cNvPr id="5" name="Picture 4">
              <a:extLst>
                <a:ext uri="{FF2B5EF4-FFF2-40B4-BE49-F238E27FC236}">
                  <a16:creationId xmlns:a16="http://schemas.microsoft.com/office/drawing/2014/main" id="{6BB58D07-2D92-45F0-B370-B02760716B95}"/>
                </a:ext>
              </a:extLst>
            </p:cNvPr>
            <p:cNvPicPr/>
            <p:nvPr/>
          </p:nvPicPr>
          <p:blipFill rotWithShape="1">
            <a:blip r:embed="rId3"/>
            <a:srcRect l="21843" t="16647" r="21726" b="33176"/>
            <a:stretch/>
          </p:blipFill>
          <p:spPr bwMode="auto">
            <a:xfrm>
              <a:off x="1976645" y="2277008"/>
              <a:ext cx="7664207" cy="3482464"/>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00458D3A-BCE6-F6F4-C579-C6CB81B88C3D}"/>
                </a:ext>
              </a:extLst>
            </p:cNvPr>
            <p:cNvSpPr txBox="1"/>
            <p:nvPr/>
          </p:nvSpPr>
          <p:spPr>
            <a:xfrm>
              <a:off x="6757135" y="2681003"/>
              <a:ext cx="1160922" cy="292578"/>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grpSp>
      <p:sp>
        <p:nvSpPr>
          <p:cNvPr id="8" name="Rectangle: Rounded Corners 7">
            <a:extLst>
              <a:ext uri="{FF2B5EF4-FFF2-40B4-BE49-F238E27FC236}">
                <a16:creationId xmlns:a16="http://schemas.microsoft.com/office/drawing/2014/main" id="{0DF0EDE3-91F5-CB35-B379-31B2444DA20F}"/>
              </a:ext>
            </a:extLst>
          </p:cNvPr>
          <p:cNvSpPr/>
          <p:nvPr/>
        </p:nvSpPr>
        <p:spPr>
          <a:xfrm>
            <a:off x="8269902" y="3127683"/>
            <a:ext cx="2395378" cy="86832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200">
                <a:ea typeface="+mn-lt"/>
                <a:cs typeface="+mn-lt"/>
              </a:rPr>
              <a:t>Select </a:t>
            </a:r>
            <a:r>
              <a:rPr lang="en-US" sz="1200" b="1">
                <a:ea typeface="+mn-lt"/>
                <a:cs typeface="+mn-lt"/>
              </a:rPr>
              <a:t>Tax and Wage Report </a:t>
            </a:r>
            <a:endParaRPr lang="en-US" sz="1200">
              <a:ea typeface="+mn-lt"/>
              <a:cs typeface="+mn-lt"/>
            </a:endParaRPr>
          </a:p>
          <a:p>
            <a:r>
              <a:rPr lang="en-US" sz="1200">
                <a:ea typeface="+mn-lt"/>
                <a:cs typeface="+mn-lt"/>
              </a:rPr>
              <a:t>then  </a:t>
            </a:r>
            <a:r>
              <a:rPr lang="en-US" sz="1200" b="1">
                <a:ea typeface="+mn-lt"/>
                <a:cs typeface="+mn-lt"/>
              </a:rPr>
              <a:t>Adjust Tax and Wage Report </a:t>
            </a:r>
            <a:endParaRPr lang="en-US" sz="1200">
              <a:cs typeface="Calibri"/>
            </a:endParaRPr>
          </a:p>
        </p:txBody>
      </p:sp>
      <p:grpSp>
        <p:nvGrpSpPr>
          <p:cNvPr id="9" name="Group 8">
            <a:extLst>
              <a:ext uri="{FF2B5EF4-FFF2-40B4-BE49-F238E27FC236}">
                <a16:creationId xmlns:a16="http://schemas.microsoft.com/office/drawing/2014/main" id="{417AC735-6FD0-26AD-5839-3D6913A5042A}"/>
              </a:ext>
            </a:extLst>
          </p:cNvPr>
          <p:cNvGrpSpPr/>
          <p:nvPr/>
        </p:nvGrpSpPr>
        <p:grpSpPr>
          <a:xfrm>
            <a:off x="5744352" y="6522345"/>
            <a:ext cx="1420192" cy="310254"/>
            <a:chOff x="5744352" y="6522345"/>
            <a:chExt cx="1420192" cy="310254"/>
          </a:xfrm>
        </p:grpSpPr>
        <p:sp>
          <p:nvSpPr>
            <p:cNvPr id="10" name="Text Placeholder 4">
              <a:extLst>
                <a:ext uri="{FF2B5EF4-FFF2-40B4-BE49-F238E27FC236}">
                  <a16:creationId xmlns:a16="http://schemas.microsoft.com/office/drawing/2014/main" id="{885869D7-4F44-67DE-2F29-BD19E5920A3E}"/>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11" name="Rectangle 71">
              <a:extLst>
                <a:ext uri="{FF2B5EF4-FFF2-40B4-BE49-F238E27FC236}">
                  <a16:creationId xmlns:a16="http://schemas.microsoft.com/office/drawing/2014/main" id="{E2E004CE-3A0E-87B4-1521-812B2334CE46}"/>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36</a:t>
              </a:fld>
              <a:r>
                <a:rPr lang="en-US" sz="1067" noProof="0" dirty="0"/>
                <a:t> </a:t>
              </a:r>
            </a:p>
          </p:txBody>
        </p:sp>
        <p:sp>
          <p:nvSpPr>
            <p:cNvPr id="12" name="Text Placeholder 4">
              <a:extLst>
                <a:ext uri="{FF2B5EF4-FFF2-40B4-BE49-F238E27FC236}">
                  <a16:creationId xmlns:a16="http://schemas.microsoft.com/office/drawing/2014/main" id="{0125ECC1-4941-831B-9974-AB4B3E9E6EAB}"/>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575251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7FC9EC-C195-4C36-6408-DA19A628C044}"/>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Adjust Tax &amp; Wage Report </a:t>
            </a:r>
          </a:p>
        </p:txBody>
      </p:sp>
      <p:sp>
        <p:nvSpPr>
          <p:cNvPr id="5" name="Rectangle 4">
            <a:extLst>
              <a:ext uri="{FF2B5EF4-FFF2-40B4-BE49-F238E27FC236}">
                <a16:creationId xmlns:a16="http://schemas.microsoft.com/office/drawing/2014/main" id="{CE2E335B-B9C9-3992-33A8-E4208859EC3B}"/>
              </a:ext>
            </a:extLst>
          </p:cNvPr>
          <p:cNvSpPr/>
          <p:nvPr/>
        </p:nvSpPr>
        <p:spPr>
          <a:xfrm flipV="1">
            <a:off x="5923682" y="2272144"/>
            <a:ext cx="346363" cy="12469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FDC56487-463C-ADAB-A62E-8DE8EF463783}"/>
              </a:ext>
            </a:extLst>
          </p:cNvPr>
          <p:cNvSpPr/>
          <p:nvPr/>
        </p:nvSpPr>
        <p:spPr>
          <a:xfrm flipV="1">
            <a:off x="5571257" y="2262619"/>
            <a:ext cx="213013" cy="15326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B9CFF92E-F645-36CA-A4B4-58C0EA71F5D4}"/>
              </a:ext>
            </a:extLst>
          </p:cNvPr>
          <p:cNvGrpSpPr/>
          <p:nvPr/>
        </p:nvGrpSpPr>
        <p:grpSpPr>
          <a:xfrm>
            <a:off x="5744352" y="6522345"/>
            <a:ext cx="1420192" cy="310254"/>
            <a:chOff x="5744352" y="6522345"/>
            <a:chExt cx="1420192" cy="310254"/>
          </a:xfrm>
        </p:grpSpPr>
        <p:sp>
          <p:nvSpPr>
            <p:cNvPr id="11" name="Text Placeholder 4">
              <a:extLst>
                <a:ext uri="{FF2B5EF4-FFF2-40B4-BE49-F238E27FC236}">
                  <a16:creationId xmlns:a16="http://schemas.microsoft.com/office/drawing/2014/main" id="{0E9BD2A0-5AF1-24B9-838E-393A8710062E}"/>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12" name="Rectangle 71">
              <a:extLst>
                <a:ext uri="{FF2B5EF4-FFF2-40B4-BE49-F238E27FC236}">
                  <a16:creationId xmlns:a16="http://schemas.microsoft.com/office/drawing/2014/main" id="{10FC1121-4CB4-7B86-AC39-30477E0B255E}"/>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37</a:t>
              </a:fld>
              <a:r>
                <a:rPr lang="en-US" sz="1067" noProof="0" dirty="0"/>
                <a:t> </a:t>
              </a:r>
            </a:p>
          </p:txBody>
        </p:sp>
        <p:sp>
          <p:nvSpPr>
            <p:cNvPr id="13" name="Text Placeholder 4">
              <a:extLst>
                <a:ext uri="{FF2B5EF4-FFF2-40B4-BE49-F238E27FC236}">
                  <a16:creationId xmlns:a16="http://schemas.microsoft.com/office/drawing/2014/main" id="{E2DEFE6F-4D51-8991-2D95-961C9E08ACD6}"/>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pic>
        <p:nvPicPr>
          <p:cNvPr id="15" name="Picture 14">
            <a:extLst>
              <a:ext uri="{FF2B5EF4-FFF2-40B4-BE49-F238E27FC236}">
                <a16:creationId xmlns:a16="http://schemas.microsoft.com/office/drawing/2014/main" id="{06B4AE94-00E3-4DFB-D8BE-4B547FED6A36}"/>
              </a:ext>
            </a:extLst>
          </p:cNvPr>
          <p:cNvPicPr>
            <a:picLocks noChangeAspect="1"/>
          </p:cNvPicPr>
          <p:nvPr/>
        </p:nvPicPr>
        <p:blipFill>
          <a:blip r:embed="rId2"/>
          <a:stretch>
            <a:fillRect/>
          </a:stretch>
        </p:blipFill>
        <p:spPr>
          <a:xfrm>
            <a:off x="672190" y="1281381"/>
            <a:ext cx="10847619" cy="4295238"/>
          </a:xfrm>
          <a:prstGeom prst="rect">
            <a:avLst/>
          </a:prstGeom>
        </p:spPr>
      </p:pic>
    </p:spTree>
    <p:extLst>
      <p:ext uri="{BB962C8B-B14F-4D97-AF65-F5344CB8AC3E}">
        <p14:creationId xmlns:p14="http://schemas.microsoft.com/office/powerpoint/2010/main" val="3992337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id="{08789DEC-235F-2238-A23B-22BFFDC17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3CFA3E83-53E3-2D28-0608-75D1C10AEBD7}"/>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B23BD6C7-B52F-3114-5B72-345EBFF5BEBB}"/>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3F919E5A-16CF-078B-3046-05F3EA44A034}"/>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38</a:t>
              </a:fld>
              <a:r>
                <a:rPr lang="en-US" sz="1067" noProof="0" dirty="0"/>
                <a:t> </a:t>
              </a:r>
            </a:p>
          </p:txBody>
        </p:sp>
        <p:sp>
          <p:nvSpPr>
            <p:cNvPr id="6" name="Text Placeholder 4">
              <a:extLst>
                <a:ext uri="{FF2B5EF4-FFF2-40B4-BE49-F238E27FC236}">
                  <a16:creationId xmlns:a16="http://schemas.microsoft.com/office/drawing/2014/main" id="{92E8F2DD-F96D-D0A8-1007-19B28A4D877F}"/>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539779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DF5E3372-C54D-D48E-DCA9-79B7C32F9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DAC63193-7772-3B76-EC2B-81FAB3BB748E}"/>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D183F425-2925-3F7A-08AD-393CB5CF9CAF}"/>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DDC8C49E-FAC9-D412-5842-5805934C8AE5}"/>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39</a:t>
              </a:fld>
              <a:r>
                <a:rPr lang="en-US" sz="1067" noProof="0" dirty="0"/>
                <a:t> </a:t>
              </a:r>
            </a:p>
          </p:txBody>
        </p:sp>
        <p:sp>
          <p:nvSpPr>
            <p:cNvPr id="6" name="Text Placeholder 4">
              <a:extLst>
                <a:ext uri="{FF2B5EF4-FFF2-40B4-BE49-F238E27FC236}">
                  <a16:creationId xmlns:a16="http://schemas.microsoft.com/office/drawing/2014/main" id="{1B46DEA2-FF4A-9DA9-7857-2153BBBF26E9}"/>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3488921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7A3E4F-CB3C-4CDC-9CC3-03023BE94BDE}"/>
              </a:ext>
            </a:extLst>
          </p:cNvPr>
          <p:cNvSpPr txBox="1"/>
          <p:nvPr/>
        </p:nvSpPr>
        <p:spPr>
          <a:xfrm>
            <a:off x="2048275" y="704467"/>
            <a:ext cx="5469261" cy="692497"/>
          </a:xfrm>
          <a:prstGeom prst="rect">
            <a:avLst/>
          </a:prstGeom>
          <a:noFill/>
        </p:spPr>
        <p:txBody>
          <a:bodyPr wrap="square" lIns="121920" tIns="60960" rIns="121920" bIns="60960" rtlCol="0" anchor="t">
            <a:spAutoFit/>
          </a:bodyPr>
          <a:lstStyle>
            <a:defPPr>
              <a:defRPr lang="en-US"/>
            </a:defPPr>
            <a:lvl1pPr marL="0" algn="l" defTabSz="415566" rtl="0" eaLnBrk="1" latinLnBrk="0" hangingPunct="1">
              <a:defRPr sz="818" kern="1200">
                <a:solidFill>
                  <a:schemeClr val="tx1"/>
                </a:solidFill>
                <a:latin typeface="+mn-lt"/>
                <a:ea typeface="+mn-ea"/>
                <a:cs typeface="+mn-cs"/>
              </a:defRPr>
            </a:lvl1pPr>
            <a:lvl2pPr marL="207783" algn="l" defTabSz="415566" rtl="0" eaLnBrk="1" latinLnBrk="0" hangingPunct="1">
              <a:defRPr sz="818" kern="1200">
                <a:solidFill>
                  <a:schemeClr val="tx1"/>
                </a:solidFill>
                <a:latin typeface="+mn-lt"/>
                <a:ea typeface="+mn-ea"/>
                <a:cs typeface="+mn-cs"/>
              </a:defRPr>
            </a:lvl2pPr>
            <a:lvl3pPr marL="415566" algn="l" defTabSz="415566" rtl="0" eaLnBrk="1" latinLnBrk="0" hangingPunct="1">
              <a:defRPr sz="818" kern="1200">
                <a:solidFill>
                  <a:schemeClr val="tx1"/>
                </a:solidFill>
                <a:latin typeface="+mn-lt"/>
                <a:ea typeface="+mn-ea"/>
                <a:cs typeface="+mn-cs"/>
              </a:defRPr>
            </a:lvl3pPr>
            <a:lvl4pPr marL="623349" algn="l" defTabSz="415566" rtl="0" eaLnBrk="1" latinLnBrk="0" hangingPunct="1">
              <a:defRPr sz="818" kern="1200">
                <a:solidFill>
                  <a:schemeClr val="tx1"/>
                </a:solidFill>
                <a:latin typeface="+mn-lt"/>
                <a:ea typeface="+mn-ea"/>
                <a:cs typeface="+mn-cs"/>
              </a:defRPr>
            </a:lvl4pPr>
            <a:lvl5pPr marL="831132" algn="l" defTabSz="415566" rtl="0" eaLnBrk="1" latinLnBrk="0" hangingPunct="1">
              <a:defRPr sz="818" kern="1200">
                <a:solidFill>
                  <a:schemeClr val="tx1"/>
                </a:solidFill>
                <a:latin typeface="+mn-lt"/>
                <a:ea typeface="+mn-ea"/>
                <a:cs typeface="+mn-cs"/>
              </a:defRPr>
            </a:lvl5pPr>
            <a:lvl6pPr marL="1038915" algn="l" defTabSz="415566" rtl="0" eaLnBrk="1" latinLnBrk="0" hangingPunct="1">
              <a:defRPr sz="818" kern="1200">
                <a:solidFill>
                  <a:schemeClr val="tx1"/>
                </a:solidFill>
                <a:latin typeface="+mn-lt"/>
                <a:ea typeface="+mn-ea"/>
                <a:cs typeface="+mn-cs"/>
              </a:defRPr>
            </a:lvl6pPr>
            <a:lvl7pPr marL="1246698" algn="l" defTabSz="415566" rtl="0" eaLnBrk="1" latinLnBrk="0" hangingPunct="1">
              <a:defRPr sz="818" kern="1200">
                <a:solidFill>
                  <a:schemeClr val="tx1"/>
                </a:solidFill>
                <a:latin typeface="+mn-lt"/>
                <a:ea typeface="+mn-ea"/>
                <a:cs typeface="+mn-cs"/>
              </a:defRPr>
            </a:lvl7pPr>
            <a:lvl8pPr marL="1454481" algn="l" defTabSz="415566" rtl="0" eaLnBrk="1" latinLnBrk="0" hangingPunct="1">
              <a:defRPr sz="818" kern="1200">
                <a:solidFill>
                  <a:schemeClr val="tx1"/>
                </a:solidFill>
                <a:latin typeface="+mn-lt"/>
                <a:ea typeface="+mn-ea"/>
                <a:cs typeface="+mn-cs"/>
              </a:defRPr>
            </a:lvl8pPr>
            <a:lvl9pPr marL="1662264" algn="l" defTabSz="415566" rtl="0" eaLnBrk="1" latinLnBrk="0" hangingPunct="1">
              <a:defRPr sz="818" kern="1200">
                <a:solidFill>
                  <a:schemeClr val="tx1"/>
                </a:solidFill>
                <a:latin typeface="+mn-lt"/>
                <a:ea typeface="+mn-ea"/>
                <a:cs typeface="+mn-cs"/>
              </a:defRPr>
            </a:lvl9pPr>
          </a:lstStyle>
          <a:p>
            <a:r>
              <a:rPr lang="en-US" sz="1850" b="1" dirty="0">
                <a:cs typeface="Calibri"/>
              </a:rPr>
              <a:t>Create an Account</a:t>
            </a:r>
            <a:endParaRPr lang="en-US" sz="1850" dirty="0">
              <a:ea typeface="+mn-lt"/>
              <a:cs typeface="+mn-lt"/>
            </a:endParaRPr>
          </a:p>
          <a:p>
            <a:endParaRPr lang="en-US" sz="1850" b="1" dirty="0">
              <a:cs typeface="Calibri"/>
            </a:endParaRPr>
          </a:p>
        </p:txBody>
      </p:sp>
      <p:cxnSp>
        <p:nvCxnSpPr>
          <p:cNvPr id="8" name="Straight Connector 7">
            <a:extLst>
              <a:ext uri="{FF2B5EF4-FFF2-40B4-BE49-F238E27FC236}">
                <a16:creationId xmlns:a16="http://schemas.microsoft.com/office/drawing/2014/main" id="{1055F9C4-9DA4-4F22-BB1D-85110E4E5621}"/>
              </a:ext>
            </a:extLst>
          </p:cNvPr>
          <p:cNvCxnSpPr>
            <a:cxnSpLocks/>
          </p:cNvCxnSpPr>
          <p:nvPr/>
        </p:nvCxnSpPr>
        <p:spPr>
          <a:xfrm flipV="1">
            <a:off x="1987136" y="1050716"/>
            <a:ext cx="3273306" cy="0"/>
          </a:xfrm>
          <a:prstGeom prst="line">
            <a:avLst/>
          </a:prstGeom>
          <a:ln w="19050">
            <a:solidFill>
              <a:srgbClr val="00ADE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AF17FE-21A6-4D1C-9B61-D8D12BC72752}"/>
              </a:ext>
            </a:extLst>
          </p:cNvPr>
          <p:cNvSpPr txBox="1"/>
          <p:nvPr/>
        </p:nvSpPr>
        <p:spPr>
          <a:xfrm>
            <a:off x="1902645" y="71098"/>
            <a:ext cx="4958080" cy="492443"/>
          </a:xfrm>
          <a:prstGeom prst="rect">
            <a:avLst/>
          </a:prstGeom>
          <a:noFill/>
        </p:spPr>
        <p:txBody>
          <a:bodyPr wrap="square" lIns="121920" tIns="60960" rIns="121920" bIns="60960" rtlCol="0" anchor="t">
            <a:spAutoFit/>
          </a:bodyPr>
          <a:lstStyle/>
          <a:p>
            <a:r>
              <a:rPr lang="en-US" sz="2400" b="1" dirty="0">
                <a:cs typeface="Calibri"/>
              </a:rPr>
              <a:t>Create an Account</a:t>
            </a:r>
            <a:endParaRPr lang="en-US" sz="2400" dirty="0">
              <a:ea typeface="+mn-lt"/>
              <a:cs typeface="+mn-lt"/>
            </a:endParaRPr>
          </a:p>
        </p:txBody>
      </p:sp>
      <p:sp>
        <p:nvSpPr>
          <p:cNvPr id="5" name="Rectangle: Rounded Corners 4">
            <a:extLst>
              <a:ext uri="{FF2B5EF4-FFF2-40B4-BE49-F238E27FC236}">
                <a16:creationId xmlns:a16="http://schemas.microsoft.com/office/drawing/2014/main" id="{B28C277E-10A0-4653-9221-49A83ED00781}"/>
              </a:ext>
            </a:extLst>
          </p:cNvPr>
          <p:cNvSpPr/>
          <p:nvPr/>
        </p:nvSpPr>
        <p:spPr>
          <a:xfrm>
            <a:off x="5663436" y="911967"/>
            <a:ext cx="3708200" cy="10461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a:cs typeface="Calibri"/>
              </a:rPr>
              <a:t>Employers who are already registered with CTDOL must follow the following step to create credentials to access their account online.</a:t>
            </a:r>
          </a:p>
          <a:p>
            <a:endParaRPr lang="en-US" sz="1200">
              <a:cs typeface="Calibri"/>
            </a:endParaRPr>
          </a:p>
          <a:p>
            <a:r>
              <a:rPr lang="en-US" sz="1200">
                <a:cs typeface="Calibri"/>
              </a:rPr>
              <a:t>Click </a:t>
            </a:r>
            <a:r>
              <a:rPr lang="en-US" sz="1200" b="1">
                <a:cs typeface="Calibri"/>
              </a:rPr>
              <a:t>Create an Account.</a:t>
            </a:r>
          </a:p>
        </p:txBody>
      </p:sp>
      <p:pic>
        <p:nvPicPr>
          <p:cNvPr id="9" name="Picture 8">
            <a:extLst>
              <a:ext uri="{FF2B5EF4-FFF2-40B4-BE49-F238E27FC236}">
                <a16:creationId xmlns:a16="http://schemas.microsoft.com/office/drawing/2014/main" id="{D9586D73-1F82-CE95-6C9F-69EEA21B84B5}"/>
              </a:ext>
            </a:extLst>
          </p:cNvPr>
          <p:cNvPicPr>
            <a:picLocks noChangeAspect="1"/>
          </p:cNvPicPr>
          <p:nvPr/>
        </p:nvPicPr>
        <p:blipFill>
          <a:blip r:embed="rId3"/>
          <a:stretch>
            <a:fillRect/>
          </a:stretch>
        </p:blipFill>
        <p:spPr>
          <a:xfrm>
            <a:off x="834096" y="2237173"/>
            <a:ext cx="10271870" cy="3708860"/>
          </a:xfrm>
          <a:prstGeom prst="rect">
            <a:avLst/>
          </a:prstGeom>
        </p:spPr>
      </p:pic>
      <p:pic>
        <p:nvPicPr>
          <p:cNvPr id="10" name="Picture 9">
            <a:extLst>
              <a:ext uri="{FF2B5EF4-FFF2-40B4-BE49-F238E27FC236}">
                <a16:creationId xmlns:a16="http://schemas.microsoft.com/office/drawing/2014/main" id="{A216792A-3339-EEA1-99C8-5AD6B6403AE0}"/>
              </a:ext>
            </a:extLst>
          </p:cNvPr>
          <p:cNvPicPr>
            <a:picLocks noChangeAspect="1"/>
          </p:cNvPicPr>
          <p:nvPr/>
        </p:nvPicPr>
        <p:blipFill>
          <a:blip r:embed="rId4"/>
          <a:stretch>
            <a:fillRect/>
          </a:stretch>
        </p:blipFill>
        <p:spPr>
          <a:xfrm>
            <a:off x="3578423" y="4162374"/>
            <a:ext cx="2085013" cy="237765"/>
          </a:xfrm>
          <a:prstGeom prst="rect">
            <a:avLst/>
          </a:prstGeom>
        </p:spPr>
      </p:pic>
    </p:spTree>
    <p:extLst>
      <p:ext uri="{BB962C8B-B14F-4D97-AF65-F5344CB8AC3E}">
        <p14:creationId xmlns:p14="http://schemas.microsoft.com/office/powerpoint/2010/main" val="4163075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10;&#10;Description automatically generated">
            <a:extLst>
              <a:ext uri="{FF2B5EF4-FFF2-40B4-BE49-F238E27FC236}">
                <a16:creationId xmlns:a16="http://schemas.microsoft.com/office/drawing/2014/main" id="{6E0CA8EA-AA39-0F5C-A36B-112878BD7B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FCC959F7-3AF3-D839-9DD4-DF5A72BF76A6}"/>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406A1E17-7514-7EE5-3B61-22CB47D58630}"/>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DED5261A-AFF4-4A88-82ED-00871644F30C}"/>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40</a:t>
              </a:fld>
              <a:r>
                <a:rPr lang="en-US" sz="1067" noProof="0" dirty="0"/>
                <a:t> </a:t>
              </a:r>
            </a:p>
          </p:txBody>
        </p:sp>
        <p:sp>
          <p:nvSpPr>
            <p:cNvPr id="6" name="Text Placeholder 4">
              <a:extLst>
                <a:ext uri="{FF2B5EF4-FFF2-40B4-BE49-F238E27FC236}">
                  <a16:creationId xmlns:a16="http://schemas.microsoft.com/office/drawing/2014/main" id="{FE1EC896-E052-8E05-E6EE-CC78E8EA3A31}"/>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123865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5F4E0E0-01C7-B05A-EEFA-EAC70771C94C}"/>
              </a:ext>
            </a:extLst>
          </p:cNvPr>
          <p:cNvPicPr>
            <a:picLocks noChangeAspect="1"/>
          </p:cNvPicPr>
          <p:nvPr/>
        </p:nvPicPr>
        <p:blipFill>
          <a:blip r:embed="rId2"/>
          <a:stretch>
            <a:fillRect/>
          </a:stretch>
        </p:blipFill>
        <p:spPr>
          <a:xfrm>
            <a:off x="1618891" y="2540322"/>
            <a:ext cx="9198633" cy="1403545"/>
          </a:xfrm>
          <a:prstGeom prst="rect">
            <a:avLst/>
          </a:prstGeom>
        </p:spPr>
      </p:pic>
      <p:sp>
        <p:nvSpPr>
          <p:cNvPr id="4" name="TextBox 3">
            <a:extLst>
              <a:ext uri="{FF2B5EF4-FFF2-40B4-BE49-F238E27FC236}">
                <a16:creationId xmlns:a16="http://schemas.microsoft.com/office/drawing/2014/main" id="{9B04F7FE-0DDE-565E-840D-A792C4B979D1}"/>
              </a:ext>
            </a:extLst>
          </p:cNvPr>
          <p:cNvSpPr txBox="1"/>
          <p:nvPr/>
        </p:nvSpPr>
        <p:spPr>
          <a:xfrm>
            <a:off x="9638861" y="3642088"/>
            <a:ext cx="599573" cy="193325"/>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5" name="Rectangle: Rounded Corners 4">
            <a:extLst>
              <a:ext uri="{FF2B5EF4-FFF2-40B4-BE49-F238E27FC236}">
                <a16:creationId xmlns:a16="http://schemas.microsoft.com/office/drawing/2014/main" id="{0B07E886-5D43-1EC0-F784-DB9FFD55506A}"/>
              </a:ext>
            </a:extLst>
          </p:cNvPr>
          <p:cNvSpPr/>
          <p:nvPr/>
        </p:nvSpPr>
        <p:spPr>
          <a:xfrm>
            <a:off x="1818487" y="1069630"/>
            <a:ext cx="6045478" cy="7684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200">
                <a:ea typeface="+mn-lt"/>
                <a:cs typeface="+mn-lt"/>
              </a:rPr>
              <a:t>The</a:t>
            </a:r>
            <a:r>
              <a:rPr lang="en-US" sz="1200" b="1">
                <a:ea typeface="+mn-lt"/>
                <a:cs typeface="+mn-lt"/>
              </a:rPr>
              <a:t> Wage Report Confirmation </a:t>
            </a:r>
            <a:r>
              <a:rPr lang="en-US" sz="1200">
                <a:ea typeface="+mn-lt"/>
                <a:cs typeface="+mn-lt"/>
              </a:rPr>
              <a:t>screen is displayed. This screen confirms that the wage report has been successfully corrected. Click </a:t>
            </a:r>
            <a:r>
              <a:rPr lang="en-US" sz="1200" b="1">
                <a:ea typeface="+mn-lt"/>
                <a:cs typeface="+mn-lt"/>
              </a:rPr>
              <a:t>Next</a:t>
            </a:r>
            <a:r>
              <a:rPr lang="en-US" sz="1200">
                <a:ea typeface="+mn-lt"/>
                <a:cs typeface="+mn-lt"/>
              </a:rPr>
              <a:t>.</a:t>
            </a:r>
            <a:endParaRPr lang="en-US" sz="800">
              <a:ea typeface="+mn-lt"/>
              <a:cs typeface="+mn-lt"/>
            </a:endParaRPr>
          </a:p>
        </p:txBody>
      </p:sp>
      <p:sp>
        <p:nvSpPr>
          <p:cNvPr id="3" name="TextBox 2">
            <a:extLst>
              <a:ext uri="{FF2B5EF4-FFF2-40B4-BE49-F238E27FC236}">
                <a16:creationId xmlns:a16="http://schemas.microsoft.com/office/drawing/2014/main" id="{78C2DBA5-9B85-FA77-6C92-027DC5F14F2F}"/>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Adjust Tax &amp; Wage Report </a:t>
            </a:r>
          </a:p>
        </p:txBody>
      </p:sp>
      <p:grpSp>
        <p:nvGrpSpPr>
          <p:cNvPr id="6" name="Group 5">
            <a:extLst>
              <a:ext uri="{FF2B5EF4-FFF2-40B4-BE49-F238E27FC236}">
                <a16:creationId xmlns:a16="http://schemas.microsoft.com/office/drawing/2014/main" id="{3530A720-A846-82B8-07D9-25E9AA00F8BF}"/>
              </a:ext>
            </a:extLst>
          </p:cNvPr>
          <p:cNvGrpSpPr/>
          <p:nvPr/>
        </p:nvGrpSpPr>
        <p:grpSpPr>
          <a:xfrm>
            <a:off x="5744352" y="6522345"/>
            <a:ext cx="1420192" cy="310254"/>
            <a:chOff x="5744352" y="6522345"/>
            <a:chExt cx="1420192" cy="310254"/>
          </a:xfrm>
        </p:grpSpPr>
        <p:sp>
          <p:nvSpPr>
            <p:cNvPr id="7" name="Text Placeholder 4">
              <a:extLst>
                <a:ext uri="{FF2B5EF4-FFF2-40B4-BE49-F238E27FC236}">
                  <a16:creationId xmlns:a16="http://schemas.microsoft.com/office/drawing/2014/main" id="{96D958C5-036D-0B45-4E79-6274085A8D5B}"/>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8" name="Rectangle 71">
              <a:extLst>
                <a:ext uri="{FF2B5EF4-FFF2-40B4-BE49-F238E27FC236}">
                  <a16:creationId xmlns:a16="http://schemas.microsoft.com/office/drawing/2014/main" id="{75853C5D-1B7B-3533-BAB4-9F442DE177A3}"/>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41</a:t>
              </a:fld>
              <a:r>
                <a:rPr lang="en-US" sz="1067" noProof="0" dirty="0"/>
                <a:t> </a:t>
              </a:r>
            </a:p>
          </p:txBody>
        </p:sp>
        <p:sp>
          <p:nvSpPr>
            <p:cNvPr id="9" name="Text Placeholder 4">
              <a:extLst>
                <a:ext uri="{FF2B5EF4-FFF2-40B4-BE49-F238E27FC236}">
                  <a16:creationId xmlns:a16="http://schemas.microsoft.com/office/drawing/2014/main" id="{68EA4A31-2FB3-6D10-6EA5-92ABC49BBDF1}"/>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078142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06EBC0A2-A511-9856-96F7-4F5A02FF98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50BF56ED-0333-94B0-16BA-0F0207B54384}"/>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B5B06827-1261-A54E-9320-B01BAADDEAD8}"/>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6C4D17FB-FB92-11FF-905B-0900C897CB18}"/>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42</a:t>
              </a:fld>
              <a:r>
                <a:rPr lang="en-US" sz="1067" noProof="0" dirty="0"/>
                <a:t> </a:t>
              </a:r>
            </a:p>
          </p:txBody>
        </p:sp>
        <p:sp>
          <p:nvSpPr>
            <p:cNvPr id="6" name="Text Placeholder 4">
              <a:extLst>
                <a:ext uri="{FF2B5EF4-FFF2-40B4-BE49-F238E27FC236}">
                  <a16:creationId xmlns:a16="http://schemas.microsoft.com/office/drawing/2014/main" id="{3145FA64-C4DB-766F-7444-FD308164AB57}"/>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471030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C4D91AC3-5B6F-FF24-1F3F-2DE767742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4E84E986-98AD-4EE1-9DE5-994BAA2E690E}"/>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DCF2B856-329D-E072-5C00-F629D81854E4}"/>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D1190767-70CA-A892-2BEB-F06C67E70F7B}"/>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43</a:t>
              </a:fld>
              <a:r>
                <a:rPr lang="en-US" sz="1067" noProof="0" dirty="0"/>
                <a:t> </a:t>
              </a:r>
            </a:p>
          </p:txBody>
        </p:sp>
        <p:sp>
          <p:nvSpPr>
            <p:cNvPr id="6" name="Text Placeholder 4">
              <a:extLst>
                <a:ext uri="{FF2B5EF4-FFF2-40B4-BE49-F238E27FC236}">
                  <a16:creationId xmlns:a16="http://schemas.microsoft.com/office/drawing/2014/main" id="{7E14BF74-85C8-AAF3-AB8D-BC6AD71E67D7}"/>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3606785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BB5CABC-F72F-4D80-9EFA-F3064CB1E482}"/>
              </a:ext>
            </a:extLst>
          </p:cNvPr>
          <p:cNvPicPr>
            <a:picLocks noChangeAspect="1"/>
          </p:cNvPicPr>
          <p:nvPr/>
        </p:nvPicPr>
        <p:blipFill>
          <a:blip r:embed="rId2"/>
          <a:stretch>
            <a:fillRect/>
          </a:stretch>
        </p:blipFill>
        <p:spPr>
          <a:xfrm>
            <a:off x="1058173" y="1894196"/>
            <a:ext cx="10981427" cy="2020060"/>
          </a:xfrm>
          <a:prstGeom prst="rect">
            <a:avLst/>
          </a:prstGeom>
        </p:spPr>
      </p:pic>
      <p:sp>
        <p:nvSpPr>
          <p:cNvPr id="4" name="TextBox 3">
            <a:extLst>
              <a:ext uri="{FF2B5EF4-FFF2-40B4-BE49-F238E27FC236}">
                <a16:creationId xmlns:a16="http://schemas.microsoft.com/office/drawing/2014/main" id="{AED8F925-D9A7-E4D0-ED3A-D34EC6B624FA}"/>
              </a:ext>
            </a:extLst>
          </p:cNvPr>
          <p:cNvSpPr txBox="1"/>
          <p:nvPr/>
        </p:nvSpPr>
        <p:spPr>
          <a:xfrm>
            <a:off x="9699474" y="3642087"/>
            <a:ext cx="1612685" cy="184666"/>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6" name="TextBox 5">
            <a:extLst>
              <a:ext uri="{FF2B5EF4-FFF2-40B4-BE49-F238E27FC236}">
                <a16:creationId xmlns:a16="http://schemas.microsoft.com/office/drawing/2014/main" id="{249B113C-15FD-DBD7-189A-60BC1AF33346}"/>
              </a:ext>
            </a:extLst>
          </p:cNvPr>
          <p:cNvSpPr txBox="1"/>
          <p:nvPr/>
        </p:nvSpPr>
        <p:spPr>
          <a:xfrm>
            <a:off x="3565375" y="3171032"/>
            <a:ext cx="1266322" cy="141371"/>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8" name="TextBox 7">
            <a:extLst>
              <a:ext uri="{FF2B5EF4-FFF2-40B4-BE49-F238E27FC236}">
                <a16:creationId xmlns:a16="http://schemas.microsoft.com/office/drawing/2014/main" id="{5A6AE4EE-3849-A133-436C-08C4C4A9659D}"/>
              </a:ext>
            </a:extLst>
          </p:cNvPr>
          <p:cNvSpPr txBox="1"/>
          <p:nvPr/>
        </p:nvSpPr>
        <p:spPr>
          <a:xfrm>
            <a:off x="9354842" y="3020365"/>
            <a:ext cx="1119118" cy="167348"/>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3" name="Rectangle: Rounded Corners 2">
            <a:extLst>
              <a:ext uri="{FF2B5EF4-FFF2-40B4-BE49-F238E27FC236}">
                <a16:creationId xmlns:a16="http://schemas.microsoft.com/office/drawing/2014/main" id="{D26C4636-DA99-C62A-F411-AE8E6A22FC5E}"/>
              </a:ext>
            </a:extLst>
          </p:cNvPr>
          <p:cNvSpPr/>
          <p:nvPr/>
        </p:nvSpPr>
        <p:spPr>
          <a:xfrm>
            <a:off x="1835805" y="1069630"/>
            <a:ext cx="6045478" cy="7684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200">
                <a:ea typeface="+mn-lt"/>
                <a:cs typeface="+mn-lt"/>
              </a:rPr>
              <a:t>The</a:t>
            </a:r>
            <a:r>
              <a:rPr lang="en-US" sz="1200" b="1">
                <a:ea typeface="+mn-lt"/>
                <a:cs typeface="+mn-lt"/>
              </a:rPr>
              <a:t> Tax &amp; Wage Report Adjustment Confirmation </a:t>
            </a:r>
            <a:r>
              <a:rPr lang="en-US" sz="1200">
                <a:ea typeface="+mn-lt"/>
                <a:cs typeface="+mn-lt"/>
              </a:rPr>
              <a:t>screen is displayed. This screen confirms that the Tax and Wage Report has been successfully corrected. Click </a:t>
            </a:r>
            <a:r>
              <a:rPr lang="en-US" sz="1200" b="1">
                <a:ea typeface="+mn-lt"/>
                <a:cs typeface="+mn-lt"/>
              </a:rPr>
              <a:t>Next</a:t>
            </a:r>
            <a:r>
              <a:rPr lang="en-US" sz="1200">
                <a:ea typeface="+mn-lt"/>
                <a:cs typeface="+mn-lt"/>
              </a:rPr>
              <a:t>.</a:t>
            </a:r>
            <a:endParaRPr lang="en-US" sz="800">
              <a:ea typeface="+mn-lt"/>
              <a:cs typeface="+mn-lt"/>
            </a:endParaRPr>
          </a:p>
        </p:txBody>
      </p:sp>
      <p:sp>
        <p:nvSpPr>
          <p:cNvPr id="5" name="Rectangle: Rounded Corners 4">
            <a:extLst>
              <a:ext uri="{FF2B5EF4-FFF2-40B4-BE49-F238E27FC236}">
                <a16:creationId xmlns:a16="http://schemas.microsoft.com/office/drawing/2014/main" id="{2FFA75FB-2E3E-F4A0-C5B9-8D9786008C4B}"/>
              </a:ext>
            </a:extLst>
          </p:cNvPr>
          <p:cNvSpPr/>
          <p:nvPr/>
        </p:nvSpPr>
        <p:spPr>
          <a:xfrm>
            <a:off x="7484963" y="4069760"/>
            <a:ext cx="2465516" cy="2202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200">
                <a:ea typeface="+mn-lt"/>
                <a:cs typeface="+mn-lt"/>
              </a:rPr>
              <a:t> To Print a copy of the Tax Report, click the </a:t>
            </a:r>
            <a:r>
              <a:rPr lang="en-US" sz="1200" b="1">
                <a:ea typeface="+mn-lt"/>
                <a:cs typeface="+mn-lt"/>
              </a:rPr>
              <a:t>Print Tax Report </a:t>
            </a:r>
            <a:r>
              <a:rPr lang="en-US" sz="1200">
                <a:ea typeface="+mn-lt"/>
                <a:cs typeface="+mn-lt"/>
              </a:rPr>
              <a:t>link. </a:t>
            </a:r>
            <a:endParaRPr lang="en-US" sz="800">
              <a:cs typeface="Calibri"/>
            </a:endParaRPr>
          </a:p>
          <a:p>
            <a:r>
              <a:rPr lang="en-US" sz="1200">
                <a:ea typeface="+mn-lt"/>
                <a:cs typeface="+mn-lt"/>
              </a:rPr>
              <a:t>To Print a copy of the Wage Report, click the </a:t>
            </a:r>
            <a:r>
              <a:rPr lang="en-US" sz="1200" b="1">
                <a:ea typeface="+mn-lt"/>
                <a:cs typeface="+mn-lt"/>
              </a:rPr>
              <a:t>Print  Wage Report </a:t>
            </a:r>
            <a:r>
              <a:rPr lang="en-US" sz="1200">
                <a:ea typeface="+mn-lt"/>
                <a:cs typeface="+mn-lt"/>
              </a:rPr>
              <a:t>link. </a:t>
            </a:r>
          </a:p>
          <a:p>
            <a:endParaRPr lang="en-US" sz="1200">
              <a:ea typeface="+mn-lt"/>
              <a:cs typeface="+mn-lt"/>
            </a:endParaRPr>
          </a:p>
          <a:p>
            <a:r>
              <a:rPr lang="en-US" sz="1200">
                <a:ea typeface="+mn-lt"/>
                <a:cs typeface="+mn-lt"/>
              </a:rPr>
              <a:t>To make an Online Payment, click </a:t>
            </a:r>
            <a:r>
              <a:rPr lang="en-US" sz="1200" b="1">
                <a:ea typeface="+mn-lt"/>
                <a:cs typeface="+mn-lt"/>
              </a:rPr>
              <a:t>Make Online Payment</a:t>
            </a:r>
            <a:r>
              <a:rPr lang="en-US" sz="1200">
                <a:ea typeface="+mn-lt"/>
                <a:cs typeface="+mn-lt"/>
              </a:rPr>
              <a:t>.</a:t>
            </a:r>
          </a:p>
          <a:p>
            <a:endParaRPr lang="en-US" sz="1200">
              <a:ea typeface="+mn-lt"/>
              <a:cs typeface="+mn-lt"/>
            </a:endParaRPr>
          </a:p>
        </p:txBody>
      </p:sp>
      <p:sp>
        <p:nvSpPr>
          <p:cNvPr id="7" name="TextBox 6">
            <a:extLst>
              <a:ext uri="{FF2B5EF4-FFF2-40B4-BE49-F238E27FC236}">
                <a16:creationId xmlns:a16="http://schemas.microsoft.com/office/drawing/2014/main" id="{35C78B2D-2FEC-E85D-646B-6863348C9417}"/>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Adjust Tax &amp; Wage Report - Confirmation</a:t>
            </a:r>
          </a:p>
        </p:txBody>
      </p:sp>
      <p:grpSp>
        <p:nvGrpSpPr>
          <p:cNvPr id="9" name="Group 8">
            <a:extLst>
              <a:ext uri="{FF2B5EF4-FFF2-40B4-BE49-F238E27FC236}">
                <a16:creationId xmlns:a16="http://schemas.microsoft.com/office/drawing/2014/main" id="{6B696042-906D-9596-61BC-79E1257DAB8B}"/>
              </a:ext>
            </a:extLst>
          </p:cNvPr>
          <p:cNvGrpSpPr/>
          <p:nvPr/>
        </p:nvGrpSpPr>
        <p:grpSpPr>
          <a:xfrm>
            <a:off x="5744352" y="6522345"/>
            <a:ext cx="1420192" cy="310254"/>
            <a:chOff x="5744352" y="6522345"/>
            <a:chExt cx="1420192" cy="310254"/>
          </a:xfrm>
        </p:grpSpPr>
        <p:sp>
          <p:nvSpPr>
            <p:cNvPr id="10" name="Text Placeholder 4">
              <a:extLst>
                <a:ext uri="{FF2B5EF4-FFF2-40B4-BE49-F238E27FC236}">
                  <a16:creationId xmlns:a16="http://schemas.microsoft.com/office/drawing/2014/main" id="{6B1EB989-9FAD-F482-55EA-C808541E5F76}"/>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11" name="Rectangle 71">
              <a:extLst>
                <a:ext uri="{FF2B5EF4-FFF2-40B4-BE49-F238E27FC236}">
                  <a16:creationId xmlns:a16="http://schemas.microsoft.com/office/drawing/2014/main" id="{2741D723-86F7-B6F9-478D-D85A076CCD9F}"/>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44</a:t>
              </a:fld>
              <a:r>
                <a:rPr lang="en-US" sz="1067" noProof="0" dirty="0"/>
                <a:t> </a:t>
              </a:r>
            </a:p>
          </p:txBody>
        </p:sp>
        <p:sp>
          <p:nvSpPr>
            <p:cNvPr id="12" name="Text Placeholder 4">
              <a:extLst>
                <a:ext uri="{FF2B5EF4-FFF2-40B4-BE49-F238E27FC236}">
                  <a16:creationId xmlns:a16="http://schemas.microsoft.com/office/drawing/2014/main" id="{14F5E16C-49A8-E1F1-7715-A1A07772FC39}"/>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640011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CDFA34-6024-4C17-BAC5-6D355A235F52}"/>
              </a:ext>
            </a:extLst>
          </p:cNvPr>
          <p:cNvSpPr txBox="1"/>
          <p:nvPr/>
        </p:nvSpPr>
        <p:spPr>
          <a:xfrm>
            <a:off x="6223676" y="3028819"/>
            <a:ext cx="925936" cy="297454"/>
          </a:xfrm>
          <a:prstGeom prst="rect">
            <a:avLst/>
          </a:prstGeom>
          <a:noFill/>
        </p:spPr>
        <p:txBody>
          <a:bodyPr wrap="square" rtlCol="0">
            <a:spAutoFit/>
          </a:bodyPr>
          <a:lstStyle/>
          <a:p>
            <a:r>
              <a:rPr lang="en-US" sz="1333">
                <a:solidFill>
                  <a:schemeClr val="bg1"/>
                </a:solidFill>
              </a:rPr>
              <a:t>Text 03</a:t>
            </a:r>
          </a:p>
        </p:txBody>
      </p:sp>
      <p:sp>
        <p:nvSpPr>
          <p:cNvPr id="11" name="Rectangle 10">
            <a:extLst>
              <a:ext uri="{FF2B5EF4-FFF2-40B4-BE49-F238E27FC236}">
                <a16:creationId xmlns:a16="http://schemas.microsoft.com/office/drawing/2014/main" id="{BE169C1E-5C15-4B31-8C1D-DFBBA6D4DB35}"/>
              </a:ext>
            </a:extLst>
          </p:cNvPr>
          <p:cNvSpPr/>
          <p:nvPr/>
        </p:nvSpPr>
        <p:spPr>
          <a:xfrm>
            <a:off x="3474787" y="2704877"/>
            <a:ext cx="8166136" cy="1305673"/>
          </a:xfrm>
          <a:prstGeom prst="rect">
            <a:avLst/>
          </a:prstGeom>
          <a:solidFill>
            <a:srgbClr val="ED7D31"/>
          </a:solidFill>
          <a:ln>
            <a:no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5. Upload Tax and Wage Report File</a:t>
            </a:r>
          </a:p>
        </p:txBody>
      </p:sp>
      <p:sp>
        <p:nvSpPr>
          <p:cNvPr id="4" name="TextBox 3">
            <a:extLst>
              <a:ext uri="{FF2B5EF4-FFF2-40B4-BE49-F238E27FC236}">
                <a16:creationId xmlns:a16="http://schemas.microsoft.com/office/drawing/2014/main" id="{35F95362-80E3-3D8E-568B-B65D24F9CF2C}"/>
              </a:ext>
            </a:extLst>
          </p:cNvPr>
          <p:cNvSpPr txBox="1"/>
          <p:nvPr/>
        </p:nvSpPr>
        <p:spPr>
          <a:xfrm>
            <a:off x="1902645" y="71098"/>
            <a:ext cx="5561929" cy="492443"/>
          </a:xfrm>
          <a:prstGeom prst="rect">
            <a:avLst/>
          </a:prstGeom>
          <a:noFill/>
        </p:spPr>
        <p:txBody>
          <a:bodyPr wrap="square" lIns="121920" tIns="60960" rIns="121920" bIns="60960" rtlCol="0" anchor="t">
            <a:spAutoFit/>
          </a:bodyPr>
          <a:lstStyle/>
          <a:p>
            <a:r>
              <a:rPr lang="en-US" sz="2400">
                <a:ea typeface="+mn-lt"/>
                <a:cs typeface="+mn-lt"/>
              </a:rPr>
              <a:t>Employer User Guide</a:t>
            </a:r>
            <a:endParaRPr lang="en-US"/>
          </a:p>
        </p:txBody>
      </p:sp>
      <p:sp>
        <p:nvSpPr>
          <p:cNvPr id="2" name="Oval 1">
            <a:extLst>
              <a:ext uri="{FF2B5EF4-FFF2-40B4-BE49-F238E27FC236}">
                <a16:creationId xmlns:a16="http://schemas.microsoft.com/office/drawing/2014/main" id="{55F9F646-E154-45E7-A63C-58CE7A1D470F}"/>
              </a:ext>
            </a:extLst>
          </p:cNvPr>
          <p:cNvSpPr/>
          <p:nvPr/>
        </p:nvSpPr>
        <p:spPr>
          <a:xfrm>
            <a:off x="721032" y="1783078"/>
            <a:ext cx="3291840" cy="3291840"/>
          </a:xfrm>
          <a:prstGeom prst="ellipse">
            <a:avLst/>
          </a:prstGeom>
          <a:solidFill>
            <a:schemeClr val="bg1"/>
          </a:solid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Icon&#10;&#10;Description automatically generated">
            <a:extLst>
              <a:ext uri="{FF2B5EF4-FFF2-40B4-BE49-F238E27FC236}">
                <a16:creationId xmlns:a16="http://schemas.microsoft.com/office/drawing/2014/main" id="{FB28BE77-2FE1-6EE6-615B-E203C5BBF142}"/>
              </a:ext>
            </a:extLst>
          </p:cNvPr>
          <p:cNvPicPr>
            <a:picLocks noChangeAspect="1"/>
          </p:cNvPicPr>
          <p:nvPr/>
        </p:nvPicPr>
        <p:blipFill>
          <a:blip r:embed="rId3"/>
          <a:stretch>
            <a:fillRect/>
          </a:stretch>
        </p:blipFill>
        <p:spPr>
          <a:xfrm>
            <a:off x="1250445" y="2349500"/>
            <a:ext cx="2262442" cy="2262442"/>
          </a:xfrm>
          <a:prstGeom prst="ellipse">
            <a:avLst/>
          </a:prstGeom>
        </p:spPr>
      </p:pic>
    </p:spTree>
    <p:extLst>
      <p:ext uri="{BB962C8B-B14F-4D97-AF65-F5344CB8AC3E}">
        <p14:creationId xmlns:p14="http://schemas.microsoft.com/office/powerpoint/2010/main" val="3477507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4C355C-8E8E-8F7C-6044-8C5283E88210}"/>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Upload Tax &amp; Wage Report File</a:t>
            </a:r>
          </a:p>
        </p:txBody>
      </p:sp>
      <p:sp>
        <p:nvSpPr>
          <p:cNvPr id="6" name="Rectangle: Rounded Corners 5">
            <a:extLst>
              <a:ext uri="{FF2B5EF4-FFF2-40B4-BE49-F238E27FC236}">
                <a16:creationId xmlns:a16="http://schemas.microsoft.com/office/drawing/2014/main" id="{FE3B5B86-880F-D2CD-9CA4-593511E53576}"/>
              </a:ext>
            </a:extLst>
          </p:cNvPr>
          <p:cNvSpPr/>
          <p:nvPr/>
        </p:nvSpPr>
        <p:spPr>
          <a:xfrm>
            <a:off x="9640111" y="2120241"/>
            <a:ext cx="1958633" cy="953542"/>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ea typeface="+mn-lt"/>
                <a:cs typeface="+mn-lt"/>
              </a:rPr>
              <a:t>Select </a:t>
            </a:r>
            <a:r>
              <a:rPr lang="en-US" sz="1400" b="1">
                <a:ea typeface="+mn-lt"/>
                <a:cs typeface="+mn-lt"/>
              </a:rPr>
              <a:t>Tax &amp; Wage Report</a:t>
            </a:r>
            <a:r>
              <a:rPr lang="en-US" sz="1400">
                <a:ea typeface="+mn-lt"/>
                <a:cs typeface="+mn-lt"/>
              </a:rPr>
              <a:t> then </a:t>
            </a:r>
            <a:r>
              <a:rPr lang="en-US" sz="1400" b="1">
                <a:ea typeface="+mn-lt"/>
                <a:cs typeface="+mn-lt"/>
              </a:rPr>
              <a:t>Upload Individual Tax and Wage Report File</a:t>
            </a:r>
            <a:endParaRPr lang="en-US" sz="1400" b="1">
              <a:cs typeface="Calibri"/>
            </a:endParaRPr>
          </a:p>
        </p:txBody>
      </p:sp>
      <p:pic>
        <p:nvPicPr>
          <p:cNvPr id="5" name="Picture 6">
            <a:extLst>
              <a:ext uri="{FF2B5EF4-FFF2-40B4-BE49-F238E27FC236}">
                <a16:creationId xmlns:a16="http://schemas.microsoft.com/office/drawing/2014/main" id="{9F6190C2-9539-188F-171C-5579C1233614}"/>
              </a:ext>
            </a:extLst>
          </p:cNvPr>
          <p:cNvPicPr>
            <a:picLocks noChangeAspect="1"/>
          </p:cNvPicPr>
          <p:nvPr/>
        </p:nvPicPr>
        <p:blipFill rotWithShape="1">
          <a:blip r:embed="rId2"/>
          <a:srcRect t="2273" r="-122" b="-253"/>
          <a:stretch/>
        </p:blipFill>
        <p:spPr>
          <a:xfrm>
            <a:off x="1141771" y="1326459"/>
            <a:ext cx="8408512" cy="3966689"/>
          </a:xfrm>
          <a:prstGeom prst="rect">
            <a:avLst/>
          </a:prstGeom>
        </p:spPr>
      </p:pic>
      <p:sp>
        <p:nvSpPr>
          <p:cNvPr id="4" name="TextBox 3">
            <a:extLst>
              <a:ext uri="{FF2B5EF4-FFF2-40B4-BE49-F238E27FC236}">
                <a16:creationId xmlns:a16="http://schemas.microsoft.com/office/drawing/2014/main" id="{584F8CFE-40D4-F111-6045-1C9E598F3E4D}"/>
              </a:ext>
            </a:extLst>
          </p:cNvPr>
          <p:cNvSpPr txBox="1"/>
          <p:nvPr/>
        </p:nvSpPr>
        <p:spPr>
          <a:xfrm>
            <a:off x="6460875" y="2189393"/>
            <a:ext cx="1248627" cy="316812"/>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Tree>
    <p:extLst>
      <p:ext uri="{BB962C8B-B14F-4D97-AF65-F5344CB8AC3E}">
        <p14:creationId xmlns:p14="http://schemas.microsoft.com/office/powerpoint/2010/main" val="1666923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A217B5-E797-C633-4606-23FB6CB020FF}"/>
              </a:ext>
            </a:extLst>
          </p:cNvPr>
          <p:cNvPicPr>
            <a:picLocks noChangeAspect="1"/>
          </p:cNvPicPr>
          <p:nvPr/>
        </p:nvPicPr>
        <p:blipFill rotWithShape="1">
          <a:blip r:embed="rId2"/>
          <a:srcRect l="-301" t="7400" r="376" b="-600"/>
          <a:stretch/>
        </p:blipFill>
        <p:spPr>
          <a:xfrm>
            <a:off x="643467" y="1651580"/>
            <a:ext cx="10896887" cy="3817110"/>
          </a:xfrm>
          <a:prstGeom prst="rect">
            <a:avLst/>
          </a:prstGeom>
        </p:spPr>
      </p:pic>
      <p:sp>
        <p:nvSpPr>
          <p:cNvPr id="4" name="TextBox 3">
            <a:extLst>
              <a:ext uri="{FF2B5EF4-FFF2-40B4-BE49-F238E27FC236}">
                <a16:creationId xmlns:a16="http://schemas.microsoft.com/office/drawing/2014/main" id="{768E9BCC-D67E-2977-2529-8C557BD6365D}"/>
              </a:ext>
            </a:extLst>
          </p:cNvPr>
          <p:cNvSpPr txBox="1"/>
          <p:nvPr/>
        </p:nvSpPr>
        <p:spPr>
          <a:xfrm>
            <a:off x="4197489" y="2989191"/>
            <a:ext cx="3768799" cy="2081007"/>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6" name="TextBox 5">
            <a:extLst>
              <a:ext uri="{FF2B5EF4-FFF2-40B4-BE49-F238E27FC236}">
                <a16:creationId xmlns:a16="http://schemas.microsoft.com/office/drawing/2014/main" id="{1BD1F91C-89ED-F4A9-39AF-F965F9D91CC5}"/>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Upload Tax &amp; Wage Report File</a:t>
            </a:r>
          </a:p>
        </p:txBody>
      </p:sp>
      <p:sp>
        <p:nvSpPr>
          <p:cNvPr id="3" name="Rectangle: Rounded Corners 2">
            <a:extLst>
              <a:ext uri="{FF2B5EF4-FFF2-40B4-BE49-F238E27FC236}">
                <a16:creationId xmlns:a16="http://schemas.microsoft.com/office/drawing/2014/main" id="{4CC79998-04BC-0B36-3FEA-D5F5FCF4F91B}"/>
              </a:ext>
            </a:extLst>
          </p:cNvPr>
          <p:cNvSpPr/>
          <p:nvPr/>
        </p:nvSpPr>
        <p:spPr>
          <a:xfrm>
            <a:off x="8086223" y="2724236"/>
            <a:ext cx="2718400" cy="691348"/>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ea typeface="+mn-lt"/>
                <a:cs typeface="+mn-lt"/>
              </a:rPr>
              <a:t>The user enters information of the person submitting the file and click </a:t>
            </a:r>
            <a:r>
              <a:rPr lang="en-US" sz="1400" b="1">
                <a:ea typeface="+mn-lt"/>
                <a:cs typeface="+mn-lt"/>
              </a:rPr>
              <a:t>Next</a:t>
            </a:r>
            <a:r>
              <a:rPr lang="en-US" sz="1400">
                <a:ea typeface="+mn-lt"/>
                <a:cs typeface="+mn-lt"/>
              </a:rPr>
              <a:t>.</a:t>
            </a:r>
            <a:endParaRPr lang="en-US"/>
          </a:p>
        </p:txBody>
      </p:sp>
      <p:sp>
        <p:nvSpPr>
          <p:cNvPr id="5" name="TextBox 4">
            <a:extLst>
              <a:ext uri="{FF2B5EF4-FFF2-40B4-BE49-F238E27FC236}">
                <a16:creationId xmlns:a16="http://schemas.microsoft.com/office/drawing/2014/main" id="{0B0785B5-6B0A-9AE8-E4AD-C65D80438984}"/>
              </a:ext>
            </a:extLst>
          </p:cNvPr>
          <p:cNvSpPr txBox="1"/>
          <p:nvPr/>
        </p:nvSpPr>
        <p:spPr>
          <a:xfrm>
            <a:off x="10126097" y="5069349"/>
            <a:ext cx="741472" cy="209247"/>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Tree>
    <p:extLst>
      <p:ext uri="{BB962C8B-B14F-4D97-AF65-F5344CB8AC3E}">
        <p14:creationId xmlns:p14="http://schemas.microsoft.com/office/powerpoint/2010/main" val="980890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Graphical user interface, application&#10;&#10;Description automatically generated">
            <a:extLst>
              <a:ext uri="{FF2B5EF4-FFF2-40B4-BE49-F238E27FC236}">
                <a16:creationId xmlns:a16="http://schemas.microsoft.com/office/drawing/2014/main" id="{88AE2D25-B1AF-3588-9ED8-64A3AFFC5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DD69FD90-367A-6F80-4F32-B55D8008903B}"/>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81E25AFE-1CE8-49B4-6157-9315B50C9FF7}"/>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7B8B9928-DBD7-77E0-379B-130F8255A22A}"/>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48</a:t>
              </a:fld>
              <a:r>
                <a:rPr lang="en-US" sz="1067" noProof="0" dirty="0"/>
                <a:t> </a:t>
              </a:r>
            </a:p>
          </p:txBody>
        </p:sp>
        <p:sp>
          <p:nvSpPr>
            <p:cNvPr id="6" name="Text Placeholder 4">
              <a:extLst>
                <a:ext uri="{FF2B5EF4-FFF2-40B4-BE49-F238E27FC236}">
                  <a16:creationId xmlns:a16="http://schemas.microsoft.com/office/drawing/2014/main" id="{4DCC43D4-DEA0-29FC-DFEB-7D45C600E808}"/>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5960887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55C64C8A-5C74-FFD7-2A46-29BF86413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EF67B4FA-7916-F934-30CE-DCD1B4B9B032}"/>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F68E2B17-36D7-930E-47A6-A77D6C50F6D9}"/>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E4AAF8BB-3828-AC0C-720F-229EE2CFE936}"/>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49</a:t>
              </a:fld>
              <a:r>
                <a:rPr lang="en-US" sz="1067" noProof="0" dirty="0"/>
                <a:t> </a:t>
              </a:r>
            </a:p>
          </p:txBody>
        </p:sp>
        <p:sp>
          <p:nvSpPr>
            <p:cNvPr id="6" name="Text Placeholder 4">
              <a:extLst>
                <a:ext uri="{FF2B5EF4-FFF2-40B4-BE49-F238E27FC236}">
                  <a16:creationId xmlns:a16="http://schemas.microsoft.com/office/drawing/2014/main" id="{EAF48656-66A7-7D67-D4CB-36E9C7DD7CED}"/>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46817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055F9C4-9DA4-4F22-BB1D-85110E4E5621}"/>
              </a:ext>
            </a:extLst>
          </p:cNvPr>
          <p:cNvCxnSpPr>
            <a:cxnSpLocks/>
          </p:cNvCxnSpPr>
          <p:nvPr/>
        </p:nvCxnSpPr>
        <p:spPr>
          <a:xfrm flipV="1">
            <a:off x="1987136" y="1050716"/>
            <a:ext cx="3273306" cy="0"/>
          </a:xfrm>
          <a:prstGeom prst="line">
            <a:avLst/>
          </a:prstGeom>
          <a:ln w="19050">
            <a:solidFill>
              <a:srgbClr val="00ADE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AF17FE-21A6-4D1C-9B61-D8D12BC72752}"/>
              </a:ext>
            </a:extLst>
          </p:cNvPr>
          <p:cNvSpPr txBox="1"/>
          <p:nvPr/>
        </p:nvSpPr>
        <p:spPr>
          <a:xfrm>
            <a:off x="1902645" y="71098"/>
            <a:ext cx="4958080" cy="492443"/>
          </a:xfrm>
          <a:prstGeom prst="rect">
            <a:avLst/>
          </a:prstGeom>
          <a:noFill/>
        </p:spPr>
        <p:txBody>
          <a:bodyPr wrap="square" lIns="121920" tIns="60960" rIns="121920" bIns="60960" rtlCol="0" anchor="t">
            <a:spAutoFit/>
          </a:bodyPr>
          <a:lstStyle/>
          <a:p>
            <a:r>
              <a:rPr lang="en-US" sz="2400" b="1" dirty="0">
                <a:cs typeface="Calibri"/>
              </a:rPr>
              <a:t>Create an Account</a:t>
            </a:r>
            <a:endParaRPr lang="en-US" sz="2400" dirty="0">
              <a:ea typeface="+mn-lt"/>
              <a:cs typeface="+mn-lt"/>
            </a:endParaRPr>
          </a:p>
        </p:txBody>
      </p:sp>
      <p:sp>
        <p:nvSpPr>
          <p:cNvPr id="4" name="Rectangle: Rounded Corners 3">
            <a:extLst>
              <a:ext uri="{FF2B5EF4-FFF2-40B4-BE49-F238E27FC236}">
                <a16:creationId xmlns:a16="http://schemas.microsoft.com/office/drawing/2014/main" id="{23D250C7-B4E7-94DA-297A-B498C4DE3D05}"/>
              </a:ext>
            </a:extLst>
          </p:cNvPr>
          <p:cNvSpPr/>
          <p:nvPr/>
        </p:nvSpPr>
        <p:spPr>
          <a:xfrm>
            <a:off x="5606147" y="724316"/>
            <a:ext cx="3012462" cy="905328"/>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b="1" dirty="0">
                <a:ea typeface="+mn-lt"/>
                <a:cs typeface="+mn-lt"/>
              </a:rPr>
              <a:t>Employer Signup </a:t>
            </a:r>
            <a:r>
              <a:rPr lang="en-US" sz="1200" dirty="0">
                <a:ea typeface="+mn-lt"/>
                <a:cs typeface="+mn-lt"/>
              </a:rPr>
              <a:t>screen is displayed. Create</a:t>
            </a:r>
            <a:r>
              <a:rPr lang="en-US" sz="1200" b="1" dirty="0">
                <a:ea typeface="+mn-lt"/>
                <a:cs typeface="+mn-lt"/>
              </a:rPr>
              <a:t> User ID and Password</a:t>
            </a:r>
            <a:r>
              <a:rPr lang="en-US" sz="1200" dirty="0">
                <a:ea typeface="+mn-lt"/>
                <a:cs typeface="+mn-lt"/>
              </a:rPr>
              <a:t>. Enter required information. Click </a:t>
            </a:r>
            <a:r>
              <a:rPr lang="en-US" sz="1200" b="1" dirty="0">
                <a:ea typeface="+mn-lt"/>
                <a:cs typeface="+mn-lt"/>
              </a:rPr>
              <a:t>Submit</a:t>
            </a:r>
            <a:r>
              <a:rPr lang="en-US" sz="1200" dirty="0">
                <a:ea typeface="+mn-lt"/>
                <a:cs typeface="+mn-lt"/>
              </a:rPr>
              <a:t>.</a:t>
            </a:r>
          </a:p>
        </p:txBody>
      </p:sp>
      <p:sp>
        <p:nvSpPr>
          <p:cNvPr id="13" name="TextBox 12">
            <a:extLst>
              <a:ext uri="{FF2B5EF4-FFF2-40B4-BE49-F238E27FC236}">
                <a16:creationId xmlns:a16="http://schemas.microsoft.com/office/drawing/2014/main" id="{42BDDADB-4DDF-574B-D9AF-006019B99F9C}"/>
              </a:ext>
            </a:extLst>
          </p:cNvPr>
          <p:cNvSpPr txBox="1"/>
          <p:nvPr/>
        </p:nvSpPr>
        <p:spPr>
          <a:xfrm>
            <a:off x="1902647" y="699954"/>
            <a:ext cx="3477221" cy="692497"/>
          </a:xfrm>
          <a:prstGeom prst="rect">
            <a:avLst/>
          </a:prstGeom>
          <a:noFill/>
        </p:spPr>
        <p:txBody>
          <a:bodyPr wrap="square" lIns="121920" tIns="60960" rIns="121920" bIns="60960" rtlCol="0" anchor="t">
            <a:spAutoFit/>
          </a:bodyPr>
          <a:lstStyle>
            <a:defPPr>
              <a:defRPr lang="en-US"/>
            </a:defPPr>
            <a:lvl1pPr marL="0" algn="l" defTabSz="415566" rtl="0" eaLnBrk="1" latinLnBrk="0" hangingPunct="1">
              <a:defRPr sz="818" kern="1200">
                <a:solidFill>
                  <a:schemeClr val="tx1"/>
                </a:solidFill>
                <a:latin typeface="+mn-lt"/>
                <a:ea typeface="+mn-ea"/>
                <a:cs typeface="+mn-cs"/>
              </a:defRPr>
            </a:lvl1pPr>
            <a:lvl2pPr marL="207783" algn="l" defTabSz="415566" rtl="0" eaLnBrk="1" latinLnBrk="0" hangingPunct="1">
              <a:defRPr sz="818" kern="1200">
                <a:solidFill>
                  <a:schemeClr val="tx1"/>
                </a:solidFill>
                <a:latin typeface="+mn-lt"/>
                <a:ea typeface="+mn-ea"/>
                <a:cs typeface="+mn-cs"/>
              </a:defRPr>
            </a:lvl2pPr>
            <a:lvl3pPr marL="415566" algn="l" defTabSz="415566" rtl="0" eaLnBrk="1" latinLnBrk="0" hangingPunct="1">
              <a:defRPr sz="818" kern="1200">
                <a:solidFill>
                  <a:schemeClr val="tx1"/>
                </a:solidFill>
                <a:latin typeface="+mn-lt"/>
                <a:ea typeface="+mn-ea"/>
                <a:cs typeface="+mn-cs"/>
              </a:defRPr>
            </a:lvl3pPr>
            <a:lvl4pPr marL="623349" algn="l" defTabSz="415566" rtl="0" eaLnBrk="1" latinLnBrk="0" hangingPunct="1">
              <a:defRPr sz="818" kern="1200">
                <a:solidFill>
                  <a:schemeClr val="tx1"/>
                </a:solidFill>
                <a:latin typeface="+mn-lt"/>
                <a:ea typeface="+mn-ea"/>
                <a:cs typeface="+mn-cs"/>
              </a:defRPr>
            </a:lvl4pPr>
            <a:lvl5pPr marL="831132" algn="l" defTabSz="415566" rtl="0" eaLnBrk="1" latinLnBrk="0" hangingPunct="1">
              <a:defRPr sz="818" kern="1200">
                <a:solidFill>
                  <a:schemeClr val="tx1"/>
                </a:solidFill>
                <a:latin typeface="+mn-lt"/>
                <a:ea typeface="+mn-ea"/>
                <a:cs typeface="+mn-cs"/>
              </a:defRPr>
            </a:lvl5pPr>
            <a:lvl6pPr marL="1038915" algn="l" defTabSz="415566" rtl="0" eaLnBrk="1" latinLnBrk="0" hangingPunct="1">
              <a:defRPr sz="818" kern="1200">
                <a:solidFill>
                  <a:schemeClr val="tx1"/>
                </a:solidFill>
                <a:latin typeface="+mn-lt"/>
                <a:ea typeface="+mn-ea"/>
                <a:cs typeface="+mn-cs"/>
              </a:defRPr>
            </a:lvl6pPr>
            <a:lvl7pPr marL="1246698" algn="l" defTabSz="415566" rtl="0" eaLnBrk="1" latinLnBrk="0" hangingPunct="1">
              <a:defRPr sz="818" kern="1200">
                <a:solidFill>
                  <a:schemeClr val="tx1"/>
                </a:solidFill>
                <a:latin typeface="+mn-lt"/>
                <a:ea typeface="+mn-ea"/>
                <a:cs typeface="+mn-cs"/>
              </a:defRPr>
            </a:lvl7pPr>
            <a:lvl8pPr marL="1454481" algn="l" defTabSz="415566" rtl="0" eaLnBrk="1" latinLnBrk="0" hangingPunct="1">
              <a:defRPr sz="818" kern="1200">
                <a:solidFill>
                  <a:schemeClr val="tx1"/>
                </a:solidFill>
                <a:latin typeface="+mn-lt"/>
                <a:ea typeface="+mn-ea"/>
                <a:cs typeface="+mn-cs"/>
              </a:defRPr>
            </a:lvl8pPr>
            <a:lvl9pPr marL="1662264" algn="l" defTabSz="415566" rtl="0" eaLnBrk="1" latinLnBrk="0" hangingPunct="1">
              <a:defRPr sz="818" kern="1200">
                <a:solidFill>
                  <a:schemeClr val="tx1"/>
                </a:solidFill>
                <a:latin typeface="+mn-lt"/>
                <a:ea typeface="+mn-ea"/>
                <a:cs typeface="+mn-cs"/>
              </a:defRPr>
            </a:lvl9pPr>
          </a:lstStyle>
          <a:p>
            <a:r>
              <a:rPr lang="en-US" sz="1850" b="1">
                <a:cs typeface="Calibri"/>
              </a:rPr>
              <a:t>Create an Account</a:t>
            </a:r>
            <a:endParaRPr lang="en-US" sz="1850">
              <a:ea typeface="+mn-lt"/>
              <a:cs typeface="+mn-lt"/>
            </a:endParaRPr>
          </a:p>
          <a:p>
            <a:endParaRPr lang="en-US" sz="1850" b="1">
              <a:cs typeface="Calibri"/>
            </a:endParaRPr>
          </a:p>
        </p:txBody>
      </p:sp>
      <p:pic>
        <p:nvPicPr>
          <p:cNvPr id="9" name="Picture 8">
            <a:extLst>
              <a:ext uri="{FF2B5EF4-FFF2-40B4-BE49-F238E27FC236}">
                <a16:creationId xmlns:a16="http://schemas.microsoft.com/office/drawing/2014/main" id="{08DEE1ED-B123-8BFD-3076-866F162737B7}"/>
              </a:ext>
            </a:extLst>
          </p:cNvPr>
          <p:cNvPicPr>
            <a:picLocks noChangeAspect="1"/>
          </p:cNvPicPr>
          <p:nvPr/>
        </p:nvPicPr>
        <p:blipFill>
          <a:blip r:embed="rId3"/>
          <a:stretch>
            <a:fillRect/>
          </a:stretch>
        </p:blipFill>
        <p:spPr>
          <a:xfrm>
            <a:off x="1025417" y="1790419"/>
            <a:ext cx="9161461" cy="4858957"/>
          </a:xfrm>
          <a:prstGeom prst="rect">
            <a:avLst/>
          </a:prstGeom>
        </p:spPr>
      </p:pic>
      <p:pic>
        <p:nvPicPr>
          <p:cNvPr id="11" name="Picture 10">
            <a:extLst>
              <a:ext uri="{FF2B5EF4-FFF2-40B4-BE49-F238E27FC236}">
                <a16:creationId xmlns:a16="http://schemas.microsoft.com/office/drawing/2014/main" id="{FA0CC846-EC3D-4825-6897-E8ED5B377844}"/>
              </a:ext>
            </a:extLst>
          </p:cNvPr>
          <p:cNvPicPr>
            <a:picLocks noChangeAspect="1"/>
          </p:cNvPicPr>
          <p:nvPr/>
        </p:nvPicPr>
        <p:blipFill>
          <a:blip r:embed="rId4"/>
          <a:stretch>
            <a:fillRect/>
          </a:stretch>
        </p:blipFill>
        <p:spPr>
          <a:xfrm>
            <a:off x="8698633" y="6067565"/>
            <a:ext cx="1013538" cy="256107"/>
          </a:xfrm>
          <a:prstGeom prst="rect">
            <a:avLst/>
          </a:prstGeom>
        </p:spPr>
      </p:pic>
      <p:sp>
        <p:nvSpPr>
          <p:cNvPr id="14" name="Rectangle: Rounded Corners 13">
            <a:extLst>
              <a:ext uri="{FF2B5EF4-FFF2-40B4-BE49-F238E27FC236}">
                <a16:creationId xmlns:a16="http://schemas.microsoft.com/office/drawing/2014/main" id="{9CA91D29-A176-AAB2-1375-4B3CBD704BAC}"/>
              </a:ext>
            </a:extLst>
          </p:cNvPr>
          <p:cNvSpPr/>
          <p:nvPr/>
        </p:nvSpPr>
        <p:spPr>
          <a:xfrm>
            <a:off x="8106793" y="3681930"/>
            <a:ext cx="2650626" cy="153683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200" dirty="0"/>
              <a:t>Note: Passwords must be a minimum of 14 characters.</a:t>
            </a:r>
            <a:br>
              <a:rPr lang="en-US" sz="1200" dirty="0"/>
            </a:br>
            <a:r>
              <a:rPr lang="en-US" sz="1200" dirty="0"/>
              <a:t>The password must contain at least one uppercase letter, one lowercase letter, one number and two special character (i.e., !@#$*._). </a:t>
            </a:r>
            <a:endParaRPr lang="en-US" sz="1200" dirty="0">
              <a:cs typeface="Calibri" panose="020F0502020204030204"/>
            </a:endParaRPr>
          </a:p>
        </p:txBody>
      </p:sp>
    </p:spTree>
    <p:extLst>
      <p:ext uri="{BB962C8B-B14F-4D97-AF65-F5344CB8AC3E}">
        <p14:creationId xmlns:p14="http://schemas.microsoft.com/office/powerpoint/2010/main" val="1992761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17AE24C-7903-84D1-FBAB-3520217EF5E4}"/>
              </a:ext>
            </a:extLst>
          </p:cNvPr>
          <p:cNvPicPr>
            <a:picLocks noChangeAspect="1"/>
          </p:cNvPicPr>
          <p:nvPr/>
        </p:nvPicPr>
        <p:blipFill rotWithShape="1">
          <a:blip r:embed="rId2"/>
          <a:srcRect t="16000" b="444"/>
          <a:stretch/>
        </p:blipFill>
        <p:spPr>
          <a:xfrm>
            <a:off x="887597" y="2398769"/>
            <a:ext cx="9897260" cy="1398741"/>
          </a:xfrm>
          <a:prstGeom prst="rect">
            <a:avLst/>
          </a:prstGeom>
        </p:spPr>
      </p:pic>
      <p:sp>
        <p:nvSpPr>
          <p:cNvPr id="4" name="TextBox 3">
            <a:extLst>
              <a:ext uri="{FF2B5EF4-FFF2-40B4-BE49-F238E27FC236}">
                <a16:creationId xmlns:a16="http://schemas.microsoft.com/office/drawing/2014/main" id="{6B4F5EFA-11EC-BBB4-75C1-6D989D36B19C}"/>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Upload Tax &amp; Wage Report File</a:t>
            </a:r>
          </a:p>
        </p:txBody>
      </p:sp>
      <p:sp>
        <p:nvSpPr>
          <p:cNvPr id="3" name="Rectangle: Rounded Corners 2">
            <a:extLst>
              <a:ext uri="{FF2B5EF4-FFF2-40B4-BE49-F238E27FC236}">
                <a16:creationId xmlns:a16="http://schemas.microsoft.com/office/drawing/2014/main" id="{F5233668-5EE5-50F8-1C56-8AC29A710ECA}"/>
              </a:ext>
            </a:extLst>
          </p:cNvPr>
          <p:cNvSpPr/>
          <p:nvPr/>
        </p:nvSpPr>
        <p:spPr>
          <a:xfrm>
            <a:off x="7144896" y="1312432"/>
            <a:ext cx="3811865" cy="1032312"/>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ea typeface="+mn-lt"/>
                <a:cs typeface="+mn-lt"/>
              </a:rPr>
              <a:t>The file is submitted and a confirmation number is generated. The confirmation number can be used to make a online payment or resubmit the tax and wage report file.</a:t>
            </a:r>
            <a:endParaRPr lang="en-US"/>
          </a:p>
        </p:txBody>
      </p:sp>
      <p:grpSp>
        <p:nvGrpSpPr>
          <p:cNvPr id="5" name="Group 4">
            <a:extLst>
              <a:ext uri="{FF2B5EF4-FFF2-40B4-BE49-F238E27FC236}">
                <a16:creationId xmlns:a16="http://schemas.microsoft.com/office/drawing/2014/main" id="{A87A8E1D-588B-2D4E-13DF-1DC8DF9DC355}"/>
              </a:ext>
            </a:extLst>
          </p:cNvPr>
          <p:cNvGrpSpPr/>
          <p:nvPr/>
        </p:nvGrpSpPr>
        <p:grpSpPr>
          <a:xfrm>
            <a:off x="5744352" y="6522345"/>
            <a:ext cx="1420192" cy="310254"/>
            <a:chOff x="5744352" y="6522345"/>
            <a:chExt cx="1420192" cy="310254"/>
          </a:xfrm>
        </p:grpSpPr>
        <p:sp>
          <p:nvSpPr>
            <p:cNvPr id="6" name="Text Placeholder 4">
              <a:extLst>
                <a:ext uri="{FF2B5EF4-FFF2-40B4-BE49-F238E27FC236}">
                  <a16:creationId xmlns:a16="http://schemas.microsoft.com/office/drawing/2014/main" id="{6A4BE955-E5D3-E0B5-BE3D-2AB02C6894DC}"/>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7" name="Rectangle 71">
              <a:extLst>
                <a:ext uri="{FF2B5EF4-FFF2-40B4-BE49-F238E27FC236}">
                  <a16:creationId xmlns:a16="http://schemas.microsoft.com/office/drawing/2014/main" id="{367CEEC0-DBDF-A4F9-EFAE-2294C4F9F898}"/>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50</a:t>
              </a:fld>
              <a:r>
                <a:rPr lang="en-US" sz="1067" noProof="0" dirty="0"/>
                <a:t> </a:t>
              </a:r>
            </a:p>
          </p:txBody>
        </p:sp>
        <p:sp>
          <p:nvSpPr>
            <p:cNvPr id="8" name="Text Placeholder 4">
              <a:extLst>
                <a:ext uri="{FF2B5EF4-FFF2-40B4-BE49-F238E27FC236}">
                  <a16:creationId xmlns:a16="http://schemas.microsoft.com/office/drawing/2014/main" id="{F89CEE5F-2843-32D3-87E7-0F867A846A9D}"/>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3615436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CDFA34-6024-4C17-BAC5-6D355A235F52}"/>
              </a:ext>
            </a:extLst>
          </p:cNvPr>
          <p:cNvSpPr txBox="1"/>
          <p:nvPr/>
        </p:nvSpPr>
        <p:spPr>
          <a:xfrm>
            <a:off x="6223676" y="3028819"/>
            <a:ext cx="925936" cy="297454"/>
          </a:xfrm>
          <a:prstGeom prst="rect">
            <a:avLst/>
          </a:prstGeom>
          <a:noFill/>
        </p:spPr>
        <p:txBody>
          <a:bodyPr wrap="square" rtlCol="0">
            <a:spAutoFit/>
          </a:bodyPr>
          <a:lstStyle/>
          <a:p>
            <a:r>
              <a:rPr lang="en-US" sz="1333">
                <a:solidFill>
                  <a:schemeClr val="bg1"/>
                </a:solidFill>
              </a:rPr>
              <a:t>Text 03</a:t>
            </a:r>
          </a:p>
        </p:txBody>
      </p:sp>
      <p:sp>
        <p:nvSpPr>
          <p:cNvPr id="11" name="Rectangle 10">
            <a:extLst>
              <a:ext uri="{FF2B5EF4-FFF2-40B4-BE49-F238E27FC236}">
                <a16:creationId xmlns:a16="http://schemas.microsoft.com/office/drawing/2014/main" id="{BE169C1E-5C15-4B31-8C1D-DFBBA6D4DB35}"/>
              </a:ext>
            </a:extLst>
          </p:cNvPr>
          <p:cNvSpPr/>
          <p:nvPr/>
        </p:nvSpPr>
        <p:spPr>
          <a:xfrm>
            <a:off x="3943003" y="2704877"/>
            <a:ext cx="7815079" cy="1305673"/>
          </a:xfrm>
          <a:prstGeom prst="rect">
            <a:avLst/>
          </a:prstGeom>
          <a:solidFill>
            <a:srgbClr val="ED7D31"/>
          </a:solidFill>
          <a:ln>
            <a:no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6. </a:t>
            </a:r>
            <a:r>
              <a:rPr lang="en-US" sz="3200" dirty="0">
                <a:ea typeface="+mn-lt"/>
                <a:cs typeface="+mn-lt"/>
              </a:rPr>
              <a:t> Make Online Payment</a:t>
            </a:r>
          </a:p>
        </p:txBody>
      </p:sp>
      <p:sp>
        <p:nvSpPr>
          <p:cNvPr id="4" name="TextBox 3">
            <a:extLst>
              <a:ext uri="{FF2B5EF4-FFF2-40B4-BE49-F238E27FC236}">
                <a16:creationId xmlns:a16="http://schemas.microsoft.com/office/drawing/2014/main" id="{35F95362-80E3-3D8E-568B-B65D24F9CF2C}"/>
              </a:ext>
            </a:extLst>
          </p:cNvPr>
          <p:cNvSpPr txBox="1"/>
          <p:nvPr/>
        </p:nvSpPr>
        <p:spPr>
          <a:xfrm>
            <a:off x="1902645" y="71098"/>
            <a:ext cx="5561929" cy="492443"/>
          </a:xfrm>
          <a:prstGeom prst="rect">
            <a:avLst/>
          </a:prstGeom>
          <a:noFill/>
        </p:spPr>
        <p:txBody>
          <a:bodyPr wrap="square" lIns="121920" tIns="60960" rIns="121920" bIns="60960" rtlCol="0" anchor="t">
            <a:spAutoFit/>
          </a:bodyPr>
          <a:lstStyle/>
          <a:p>
            <a:r>
              <a:rPr lang="en-US" sz="2400">
                <a:ea typeface="+mn-lt"/>
                <a:cs typeface="+mn-lt"/>
              </a:rPr>
              <a:t>Employer User Guide</a:t>
            </a:r>
            <a:endParaRPr lang="en-US"/>
          </a:p>
        </p:txBody>
      </p:sp>
      <p:sp>
        <p:nvSpPr>
          <p:cNvPr id="2" name="Oval 1">
            <a:extLst>
              <a:ext uri="{FF2B5EF4-FFF2-40B4-BE49-F238E27FC236}">
                <a16:creationId xmlns:a16="http://schemas.microsoft.com/office/drawing/2014/main" id="{55F9F646-E154-45E7-A63C-58CE7A1D470F}"/>
              </a:ext>
            </a:extLst>
          </p:cNvPr>
          <p:cNvSpPr/>
          <p:nvPr/>
        </p:nvSpPr>
        <p:spPr>
          <a:xfrm>
            <a:off x="721032" y="1783078"/>
            <a:ext cx="3291840" cy="3291840"/>
          </a:xfrm>
          <a:prstGeom prst="ellipse">
            <a:avLst/>
          </a:prstGeom>
          <a:solidFill>
            <a:schemeClr val="bg1"/>
          </a:solid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Icon&#10;&#10;Description automatically generated">
            <a:extLst>
              <a:ext uri="{FF2B5EF4-FFF2-40B4-BE49-F238E27FC236}">
                <a16:creationId xmlns:a16="http://schemas.microsoft.com/office/drawing/2014/main" id="{FB28BE77-2FE1-6EE6-615B-E203C5BBF142}"/>
              </a:ext>
            </a:extLst>
          </p:cNvPr>
          <p:cNvPicPr>
            <a:picLocks noChangeAspect="1"/>
          </p:cNvPicPr>
          <p:nvPr/>
        </p:nvPicPr>
        <p:blipFill>
          <a:blip r:embed="rId3"/>
          <a:stretch>
            <a:fillRect/>
          </a:stretch>
        </p:blipFill>
        <p:spPr>
          <a:xfrm>
            <a:off x="1250445" y="2349500"/>
            <a:ext cx="2262442" cy="2262442"/>
          </a:xfrm>
          <a:prstGeom prst="ellipse">
            <a:avLst/>
          </a:prstGeom>
        </p:spPr>
      </p:pic>
      <p:grpSp>
        <p:nvGrpSpPr>
          <p:cNvPr id="8" name="Group 7">
            <a:extLst>
              <a:ext uri="{FF2B5EF4-FFF2-40B4-BE49-F238E27FC236}">
                <a16:creationId xmlns:a16="http://schemas.microsoft.com/office/drawing/2014/main" id="{ABE3112E-859C-4F8D-214B-4F281C3DA73D}"/>
              </a:ext>
            </a:extLst>
          </p:cNvPr>
          <p:cNvGrpSpPr/>
          <p:nvPr/>
        </p:nvGrpSpPr>
        <p:grpSpPr>
          <a:xfrm>
            <a:off x="5744352" y="6522345"/>
            <a:ext cx="1420192" cy="310254"/>
            <a:chOff x="5744352" y="6522345"/>
            <a:chExt cx="1420192" cy="310254"/>
          </a:xfrm>
        </p:grpSpPr>
        <p:sp>
          <p:nvSpPr>
            <p:cNvPr id="9" name="Text Placeholder 4">
              <a:extLst>
                <a:ext uri="{FF2B5EF4-FFF2-40B4-BE49-F238E27FC236}">
                  <a16:creationId xmlns:a16="http://schemas.microsoft.com/office/drawing/2014/main" id="{38A8F471-4E5B-3F3A-ADF2-15B565A938B6}"/>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10" name="Rectangle 71">
              <a:extLst>
                <a:ext uri="{FF2B5EF4-FFF2-40B4-BE49-F238E27FC236}">
                  <a16:creationId xmlns:a16="http://schemas.microsoft.com/office/drawing/2014/main" id="{216B9D61-F3CD-AE9D-E0C3-8B9D41D51AA0}"/>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51</a:t>
              </a:fld>
              <a:r>
                <a:rPr lang="en-US" sz="1067" noProof="0" dirty="0"/>
                <a:t> </a:t>
              </a:r>
            </a:p>
          </p:txBody>
        </p:sp>
        <p:sp>
          <p:nvSpPr>
            <p:cNvPr id="12" name="Text Placeholder 4">
              <a:extLst>
                <a:ext uri="{FF2B5EF4-FFF2-40B4-BE49-F238E27FC236}">
                  <a16:creationId xmlns:a16="http://schemas.microsoft.com/office/drawing/2014/main" id="{95DB20A8-46EB-B158-DD47-895A5E65E8BF}"/>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8826281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BDB4D6-D80E-8212-B89C-87EA0631CE37}"/>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Make Online Payment</a:t>
            </a:r>
          </a:p>
        </p:txBody>
      </p:sp>
      <p:sp>
        <p:nvSpPr>
          <p:cNvPr id="7" name="Rectangle: Rounded Corners 6">
            <a:extLst>
              <a:ext uri="{FF2B5EF4-FFF2-40B4-BE49-F238E27FC236}">
                <a16:creationId xmlns:a16="http://schemas.microsoft.com/office/drawing/2014/main" id="{0D97232D-0413-F32B-CF80-DA55FBAEE49B}"/>
              </a:ext>
            </a:extLst>
          </p:cNvPr>
          <p:cNvSpPr/>
          <p:nvPr/>
        </p:nvSpPr>
        <p:spPr>
          <a:xfrm>
            <a:off x="4138090" y="1234419"/>
            <a:ext cx="1854912" cy="391540"/>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ea typeface="+mn-lt"/>
                <a:cs typeface="+mn-lt"/>
              </a:rPr>
              <a:t>Click  </a:t>
            </a:r>
            <a:r>
              <a:rPr lang="en-US" sz="1400" b="1">
                <a:ea typeface="+mn-lt"/>
                <a:cs typeface="+mn-lt"/>
              </a:rPr>
              <a:t>Online Payment</a:t>
            </a:r>
            <a:endParaRPr lang="en-US" sz="1400">
              <a:cs typeface="Calibri"/>
            </a:endParaRPr>
          </a:p>
        </p:txBody>
      </p:sp>
      <p:pic>
        <p:nvPicPr>
          <p:cNvPr id="5" name="Picture 4">
            <a:extLst>
              <a:ext uri="{FF2B5EF4-FFF2-40B4-BE49-F238E27FC236}">
                <a16:creationId xmlns:a16="http://schemas.microsoft.com/office/drawing/2014/main" id="{7E4F5135-6014-70DB-F700-66F09B8EDBB4}"/>
              </a:ext>
            </a:extLst>
          </p:cNvPr>
          <p:cNvPicPr>
            <a:picLocks noChangeAspect="1"/>
          </p:cNvPicPr>
          <p:nvPr/>
        </p:nvPicPr>
        <p:blipFill rotWithShape="1">
          <a:blip r:embed="rId2"/>
          <a:srcRect t="2335" r="2692" b="3609"/>
          <a:stretch/>
        </p:blipFill>
        <p:spPr>
          <a:xfrm>
            <a:off x="1212574" y="1800194"/>
            <a:ext cx="8524417" cy="4019463"/>
          </a:xfrm>
          <a:prstGeom prst="rect">
            <a:avLst/>
          </a:prstGeom>
        </p:spPr>
      </p:pic>
      <p:sp>
        <p:nvSpPr>
          <p:cNvPr id="4" name="TextBox 3">
            <a:extLst>
              <a:ext uri="{FF2B5EF4-FFF2-40B4-BE49-F238E27FC236}">
                <a16:creationId xmlns:a16="http://schemas.microsoft.com/office/drawing/2014/main" id="{B90F2120-CA93-D542-FBCB-1F66E8D021CD}"/>
              </a:ext>
            </a:extLst>
          </p:cNvPr>
          <p:cNvSpPr txBox="1"/>
          <p:nvPr/>
        </p:nvSpPr>
        <p:spPr>
          <a:xfrm>
            <a:off x="2671228" y="2229827"/>
            <a:ext cx="1361572" cy="210644"/>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Tree>
    <p:extLst>
      <p:ext uri="{BB962C8B-B14F-4D97-AF65-F5344CB8AC3E}">
        <p14:creationId xmlns:p14="http://schemas.microsoft.com/office/powerpoint/2010/main" val="13201417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EDC3CEBE-48E6-78F4-38B7-418AE5F8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5839D9B7-2760-9A14-F11F-4EF4C317CB4C}"/>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8AB0B429-3BB0-9655-8026-DBC5B977AE9C}"/>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6" name="Rectangle 71">
              <a:extLst>
                <a:ext uri="{FF2B5EF4-FFF2-40B4-BE49-F238E27FC236}">
                  <a16:creationId xmlns:a16="http://schemas.microsoft.com/office/drawing/2014/main" id="{830E53C0-3754-C49F-6E01-49762DB5CCED}"/>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53</a:t>
              </a:fld>
              <a:r>
                <a:rPr lang="en-US" sz="1067" noProof="0" dirty="0"/>
                <a:t> </a:t>
              </a:r>
            </a:p>
          </p:txBody>
        </p:sp>
        <p:sp>
          <p:nvSpPr>
            <p:cNvPr id="7" name="Text Placeholder 4">
              <a:extLst>
                <a:ext uri="{FF2B5EF4-FFF2-40B4-BE49-F238E27FC236}">
                  <a16:creationId xmlns:a16="http://schemas.microsoft.com/office/drawing/2014/main" id="{E4060DEA-FB97-BA94-C757-90B0EADBE1E2}"/>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34061720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chat or text message&#10;&#10;Description automatically generated">
            <a:extLst>
              <a:ext uri="{FF2B5EF4-FFF2-40B4-BE49-F238E27FC236}">
                <a16:creationId xmlns:a16="http://schemas.microsoft.com/office/drawing/2014/main" id="{092E00B1-9C4B-B82B-F63A-5734852EB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B1427BE9-3A40-C7FA-A4E4-BEE48DE8FC1B}"/>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948F01A7-F55F-8472-58A9-BE402C9F6F10}"/>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A0ED63A9-496A-743D-6A3D-2B03981DE8EB}"/>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54</a:t>
              </a:fld>
              <a:r>
                <a:rPr lang="en-US" sz="1067" noProof="0" dirty="0"/>
                <a:t> </a:t>
              </a:r>
            </a:p>
          </p:txBody>
        </p:sp>
        <p:sp>
          <p:nvSpPr>
            <p:cNvPr id="6" name="Text Placeholder 4">
              <a:extLst>
                <a:ext uri="{FF2B5EF4-FFF2-40B4-BE49-F238E27FC236}">
                  <a16:creationId xmlns:a16="http://schemas.microsoft.com/office/drawing/2014/main" id="{6889B56E-557A-1041-9C94-92184F568B76}"/>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709696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8F2D48E6-2B48-BB88-3748-4068A7937A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391A5D3F-BA5C-2070-C484-724D4A307937}"/>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A1DE4B7F-ECE1-A128-A8C0-E270ECBF5CFC}"/>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CA0E7000-91EC-9F86-90B0-F3B187E3C729}"/>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55</a:t>
              </a:fld>
              <a:r>
                <a:rPr lang="en-US" sz="1067" noProof="0" dirty="0"/>
                <a:t> </a:t>
              </a:r>
            </a:p>
          </p:txBody>
        </p:sp>
        <p:sp>
          <p:nvSpPr>
            <p:cNvPr id="6" name="Text Placeholder 4">
              <a:extLst>
                <a:ext uri="{FF2B5EF4-FFF2-40B4-BE49-F238E27FC236}">
                  <a16:creationId xmlns:a16="http://schemas.microsoft.com/office/drawing/2014/main" id="{27122907-C7CC-4AD4-B61C-EE564A3B860D}"/>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3486058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DE346943-4F88-211B-3DBD-CD03E38E7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2021D12F-4528-85ED-0008-CD58B75BA2AB}"/>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23A45266-BD6B-C9D8-B3D7-97B06124725E}"/>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A64D1176-A4CE-102C-A115-819CFA0D4B67}"/>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56</a:t>
              </a:fld>
              <a:r>
                <a:rPr lang="en-US" sz="1067" noProof="0" dirty="0"/>
                <a:t> </a:t>
              </a:r>
            </a:p>
          </p:txBody>
        </p:sp>
        <p:sp>
          <p:nvSpPr>
            <p:cNvPr id="6" name="Text Placeholder 4">
              <a:extLst>
                <a:ext uri="{FF2B5EF4-FFF2-40B4-BE49-F238E27FC236}">
                  <a16:creationId xmlns:a16="http://schemas.microsoft.com/office/drawing/2014/main" id="{813DADAD-5CEB-339F-76B7-BC68BC4350C4}"/>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3048569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2F135940-D346-66CA-8988-42A8FEDCD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AF910767-6068-0B2F-18CD-2178F66EA498}"/>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6BE23ABD-408F-4F70-D735-58AE0900986B}"/>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19AC921A-FD56-8A05-FABB-F9CB29C8A4D7}"/>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57</a:t>
              </a:fld>
              <a:r>
                <a:rPr lang="en-US" sz="1067" noProof="0" dirty="0"/>
                <a:t> </a:t>
              </a:r>
            </a:p>
          </p:txBody>
        </p:sp>
        <p:sp>
          <p:nvSpPr>
            <p:cNvPr id="6" name="Text Placeholder 4">
              <a:extLst>
                <a:ext uri="{FF2B5EF4-FFF2-40B4-BE49-F238E27FC236}">
                  <a16:creationId xmlns:a16="http://schemas.microsoft.com/office/drawing/2014/main" id="{8701D351-EF7B-B602-65F4-A5587BE94B2A}"/>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6310999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7175CEEA-24F6-1687-6A7F-472D0F717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8F2B0073-303F-35E7-B022-01EBC861AB2E}"/>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5B05A861-FD23-FDDA-E47A-95B72BF1F700}"/>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22587916-83E5-F688-B757-3C3696BEBF59}"/>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58</a:t>
              </a:fld>
              <a:r>
                <a:rPr lang="en-US" sz="1067" noProof="0" dirty="0"/>
                <a:t> </a:t>
              </a:r>
            </a:p>
          </p:txBody>
        </p:sp>
        <p:sp>
          <p:nvSpPr>
            <p:cNvPr id="6" name="Text Placeholder 4">
              <a:extLst>
                <a:ext uri="{FF2B5EF4-FFF2-40B4-BE49-F238E27FC236}">
                  <a16:creationId xmlns:a16="http://schemas.microsoft.com/office/drawing/2014/main" id="{43CC62CB-46A3-01AE-E666-94E18985DA01}"/>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558627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87CFD78-9E64-ECC5-909F-5D8711EDB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936CF114-A743-72B6-E97D-F224940AADF3}"/>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D8356B69-4AE1-13B4-7A05-CEC9613BA5BF}"/>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C59CA203-3F09-A9DE-F832-D92AE241B642}"/>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59</a:t>
              </a:fld>
              <a:r>
                <a:rPr lang="en-US" sz="1067" noProof="0" dirty="0"/>
                <a:t> </a:t>
              </a:r>
            </a:p>
          </p:txBody>
        </p:sp>
        <p:sp>
          <p:nvSpPr>
            <p:cNvPr id="6" name="Text Placeholder 4">
              <a:extLst>
                <a:ext uri="{FF2B5EF4-FFF2-40B4-BE49-F238E27FC236}">
                  <a16:creationId xmlns:a16="http://schemas.microsoft.com/office/drawing/2014/main" id="{4584CF53-71C6-EDE7-8A24-A5BC456C4043}"/>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701095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055F9C4-9DA4-4F22-BB1D-85110E4E5621}"/>
              </a:ext>
            </a:extLst>
          </p:cNvPr>
          <p:cNvCxnSpPr>
            <a:cxnSpLocks/>
          </p:cNvCxnSpPr>
          <p:nvPr/>
        </p:nvCxnSpPr>
        <p:spPr>
          <a:xfrm flipV="1">
            <a:off x="1987136" y="1050716"/>
            <a:ext cx="3273306" cy="0"/>
          </a:xfrm>
          <a:prstGeom prst="line">
            <a:avLst/>
          </a:prstGeom>
          <a:ln w="19050">
            <a:solidFill>
              <a:srgbClr val="00ADE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AF17FE-21A6-4D1C-9B61-D8D12BC72752}"/>
              </a:ext>
            </a:extLst>
          </p:cNvPr>
          <p:cNvSpPr txBox="1"/>
          <p:nvPr/>
        </p:nvSpPr>
        <p:spPr>
          <a:xfrm>
            <a:off x="1902645" y="71098"/>
            <a:ext cx="4958080" cy="492443"/>
          </a:xfrm>
          <a:prstGeom prst="rect">
            <a:avLst/>
          </a:prstGeom>
          <a:noFill/>
        </p:spPr>
        <p:txBody>
          <a:bodyPr wrap="square" lIns="121920" tIns="60960" rIns="121920" bIns="60960" rtlCol="0" anchor="t">
            <a:spAutoFit/>
          </a:bodyPr>
          <a:lstStyle/>
          <a:p>
            <a:r>
              <a:rPr lang="en-US" sz="2400" b="1" dirty="0">
                <a:cs typeface="Calibri"/>
              </a:rPr>
              <a:t>Create an Account</a:t>
            </a:r>
            <a:endParaRPr lang="en-US" sz="2400" dirty="0">
              <a:ea typeface="+mn-lt"/>
              <a:cs typeface="+mn-lt"/>
            </a:endParaRPr>
          </a:p>
        </p:txBody>
      </p:sp>
      <p:pic>
        <p:nvPicPr>
          <p:cNvPr id="4" name="Picture 4">
            <a:extLst>
              <a:ext uri="{FF2B5EF4-FFF2-40B4-BE49-F238E27FC236}">
                <a16:creationId xmlns:a16="http://schemas.microsoft.com/office/drawing/2014/main" id="{6EB2A69F-5AB8-197E-9444-8A0C2CE91BF4}"/>
              </a:ext>
            </a:extLst>
          </p:cNvPr>
          <p:cNvPicPr>
            <a:picLocks noChangeAspect="1"/>
          </p:cNvPicPr>
          <p:nvPr/>
        </p:nvPicPr>
        <p:blipFill rotWithShape="1">
          <a:blip r:embed="rId3"/>
          <a:srcRect l="670" t="2410" r="-84" b="602"/>
          <a:stretch/>
        </p:blipFill>
        <p:spPr>
          <a:xfrm>
            <a:off x="881270" y="2648550"/>
            <a:ext cx="9833109" cy="1329123"/>
          </a:xfrm>
          <a:prstGeom prst="rect">
            <a:avLst/>
          </a:prstGeom>
        </p:spPr>
      </p:pic>
      <p:sp>
        <p:nvSpPr>
          <p:cNvPr id="7" name="Rectangle: Rounded Corners 6">
            <a:extLst>
              <a:ext uri="{FF2B5EF4-FFF2-40B4-BE49-F238E27FC236}">
                <a16:creationId xmlns:a16="http://schemas.microsoft.com/office/drawing/2014/main" id="{8BDEBED1-48CE-ECF4-3B9E-9B2BBFDA06C0}"/>
              </a:ext>
            </a:extLst>
          </p:cNvPr>
          <p:cNvSpPr/>
          <p:nvPr/>
        </p:nvSpPr>
        <p:spPr>
          <a:xfrm>
            <a:off x="6577989" y="1335730"/>
            <a:ext cx="3977298" cy="76232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a:cs typeface="Calibri" panose="020F0502020204030204"/>
              </a:rPr>
              <a:t>Employer Signup </a:t>
            </a:r>
            <a:r>
              <a:rPr lang="en-US" sz="1400">
                <a:cs typeface="Calibri" panose="020F0502020204030204"/>
              </a:rPr>
              <a:t>screen is displayed. Account has been created.</a:t>
            </a:r>
          </a:p>
        </p:txBody>
      </p:sp>
      <p:sp>
        <p:nvSpPr>
          <p:cNvPr id="5" name="TextBox 4">
            <a:extLst>
              <a:ext uri="{FF2B5EF4-FFF2-40B4-BE49-F238E27FC236}">
                <a16:creationId xmlns:a16="http://schemas.microsoft.com/office/drawing/2014/main" id="{B7D9132B-8362-3128-38D9-7F4C10808E63}"/>
              </a:ext>
            </a:extLst>
          </p:cNvPr>
          <p:cNvSpPr txBox="1"/>
          <p:nvPr/>
        </p:nvSpPr>
        <p:spPr>
          <a:xfrm>
            <a:off x="1902646" y="699953"/>
            <a:ext cx="5469261" cy="692497"/>
          </a:xfrm>
          <a:prstGeom prst="rect">
            <a:avLst/>
          </a:prstGeom>
          <a:noFill/>
        </p:spPr>
        <p:txBody>
          <a:bodyPr wrap="square" lIns="121920" tIns="60960" rIns="121920" bIns="60960" rtlCol="0" anchor="t">
            <a:spAutoFit/>
          </a:bodyPr>
          <a:lstStyle>
            <a:defPPr>
              <a:defRPr lang="en-US"/>
            </a:defPPr>
            <a:lvl1pPr marL="0" algn="l" defTabSz="415566" rtl="0" eaLnBrk="1" latinLnBrk="0" hangingPunct="1">
              <a:defRPr sz="818" kern="1200">
                <a:solidFill>
                  <a:schemeClr val="tx1"/>
                </a:solidFill>
                <a:latin typeface="+mn-lt"/>
                <a:ea typeface="+mn-ea"/>
                <a:cs typeface="+mn-cs"/>
              </a:defRPr>
            </a:lvl1pPr>
            <a:lvl2pPr marL="207783" algn="l" defTabSz="415566" rtl="0" eaLnBrk="1" latinLnBrk="0" hangingPunct="1">
              <a:defRPr sz="818" kern="1200">
                <a:solidFill>
                  <a:schemeClr val="tx1"/>
                </a:solidFill>
                <a:latin typeface="+mn-lt"/>
                <a:ea typeface="+mn-ea"/>
                <a:cs typeface="+mn-cs"/>
              </a:defRPr>
            </a:lvl2pPr>
            <a:lvl3pPr marL="415566" algn="l" defTabSz="415566" rtl="0" eaLnBrk="1" latinLnBrk="0" hangingPunct="1">
              <a:defRPr sz="818" kern="1200">
                <a:solidFill>
                  <a:schemeClr val="tx1"/>
                </a:solidFill>
                <a:latin typeface="+mn-lt"/>
                <a:ea typeface="+mn-ea"/>
                <a:cs typeface="+mn-cs"/>
              </a:defRPr>
            </a:lvl3pPr>
            <a:lvl4pPr marL="623349" algn="l" defTabSz="415566" rtl="0" eaLnBrk="1" latinLnBrk="0" hangingPunct="1">
              <a:defRPr sz="818" kern="1200">
                <a:solidFill>
                  <a:schemeClr val="tx1"/>
                </a:solidFill>
                <a:latin typeface="+mn-lt"/>
                <a:ea typeface="+mn-ea"/>
                <a:cs typeface="+mn-cs"/>
              </a:defRPr>
            </a:lvl4pPr>
            <a:lvl5pPr marL="831132" algn="l" defTabSz="415566" rtl="0" eaLnBrk="1" latinLnBrk="0" hangingPunct="1">
              <a:defRPr sz="818" kern="1200">
                <a:solidFill>
                  <a:schemeClr val="tx1"/>
                </a:solidFill>
                <a:latin typeface="+mn-lt"/>
                <a:ea typeface="+mn-ea"/>
                <a:cs typeface="+mn-cs"/>
              </a:defRPr>
            </a:lvl5pPr>
            <a:lvl6pPr marL="1038915" algn="l" defTabSz="415566" rtl="0" eaLnBrk="1" latinLnBrk="0" hangingPunct="1">
              <a:defRPr sz="818" kern="1200">
                <a:solidFill>
                  <a:schemeClr val="tx1"/>
                </a:solidFill>
                <a:latin typeface="+mn-lt"/>
                <a:ea typeface="+mn-ea"/>
                <a:cs typeface="+mn-cs"/>
              </a:defRPr>
            </a:lvl6pPr>
            <a:lvl7pPr marL="1246698" algn="l" defTabSz="415566" rtl="0" eaLnBrk="1" latinLnBrk="0" hangingPunct="1">
              <a:defRPr sz="818" kern="1200">
                <a:solidFill>
                  <a:schemeClr val="tx1"/>
                </a:solidFill>
                <a:latin typeface="+mn-lt"/>
                <a:ea typeface="+mn-ea"/>
                <a:cs typeface="+mn-cs"/>
              </a:defRPr>
            </a:lvl7pPr>
            <a:lvl8pPr marL="1454481" algn="l" defTabSz="415566" rtl="0" eaLnBrk="1" latinLnBrk="0" hangingPunct="1">
              <a:defRPr sz="818" kern="1200">
                <a:solidFill>
                  <a:schemeClr val="tx1"/>
                </a:solidFill>
                <a:latin typeface="+mn-lt"/>
                <a:ea typeface="+mn-ea"/>
                <a:cs typeface="+mn-cs"/>
              </a:defRPr>
            </a:lvl8pPr>
            <a:lvl9pPr marL="1662264" algn="l" defTabSz="415566" rtl="0" eaLnBrk="1" latinLnBrk="0" hangingPunct="1">
              <a:defRPr sz="818" kern="1200">
                <a:solidFill>
                  <a:schemeClr val="tx1"/>
                </a:solidFill>
                <a:latin typeface="+mn-lt"/>
                <a:ea typeface="+mn-ea"/>
                <a:cs typeface="+mn-cs"/>
              </a:defRPr>
            </a:lvl9pPr>
          </a:lstStyle>
          <a:p>
            <a:r>
              <a:rPr lang="en-US" sz="1850" b="1" dirty="0">
                <a:cs typeface="Calibri"/>
              </a:rPr>
              <a:t>Create an Account</a:t>
            </a:r>
            <a:endParaRPr lang="en-US" sz="1850" dirty="0">
              <a:ea typeface="+mn-lt"/>
              <a:cs typeface="+mn-lt"/>
            </a:endParaRPr>
          </a:p>
          <a:p>
            <a:endParaRPr lang="en-US" sz="1850" b="1" dirty="0">
              <a:cs typeface="Calibri"/>
            </a:endParaRPr>
          </a:p>
        </p:txBody>
      </p:sp>
    </p:spTree>
    <p:extLst>
      <p:ext uri="{BB962C8B-B14F-4D97-AF65-F5344CB8AC3E}">
        <p14:creationId xmlns:p14="http://schemas.microsoft.com/office/powerpoint/2010/main" val="37432303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53DA45-3E96-450C-8604-F9B7955461F2}"/>
              </a:ext>
            </a:extLst>
          </p:cNvPr>
          <p:cNvSpPr txBox="1"/>
          <p:nvPr/>
        </p:nvSpPr>
        <p:spPr>
          <a:xfrm>
            <a:off x="1963329" y="105149"/>
            <a:ext cx="4958080" cy="492443"/>
          </a:xfrm>
          <a:prstGeom prst="rect">
            <a:avLst/>
          </a:prstGeom>
          <a:noFill/>
        </p:spPr>
        <p:txBody>
          <a:bodyPr wrap="square" lIns="121920" tIns="60960" rIns="121920" bIns="60960" rtlCol="0" anchor="t">
            <a:spAutoFit/>
          </a:bodyPr>
          <a:lstStyle/>
          <a:p>
            <a:r>
              <a:rPr lang="en-US" sz="2400" dirty="0">
                <a:ea typeface="+mn-lt"/>
                <a:cs typeface="+mn-lt"/>
              </a:rPr>
              <a:t>Employer User Guide</a:t>
            </a:r>
            <a:endParaRPr lang="en-US" sz="2400" dirty="0"/>
          </a:p>
        </p:txBody>
      </p:sp>
      <p:sp>
        <p:nvSpPr>
          <p:cNvPr id="10" name="Rectangle 9">
            <a:extLst>
              <a:ext uri="{FF2B5EF4-FFF2-40B4-BE49-F238E27FC236}">
                <a16:creationId xmlns:a16="http://schemas.microsoft.com/office/drawing/2014/main" id="{54171DB3-2359-484E-96B7-030DAA576D88}"/>
              </a:ext>
            </a:extLst>
          </p:cNvPr>
          <p:cNvSpPr/>
          <p:nvPr/>
        </p:nvSpPr>
        <p:spPr>
          <a:xfrm>
            <a:off x="4547856" y="2949293"/>
            <a:ext cx="5867595" cy="1305673"/>
          </a:xfrm>
          <a:prstGeom prst="rect">
            <a:avLst/>
          </a:prstGeom>
          <a:solidFill>
            <a:srgbClr val="E5954E"/>
          </a:solidFill>
          <a:ln>
            <a:solidFill>
              <a:srgbClr val="E5954E"/>
            </a:solid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  7. </a:t>
            </a:r>
            <a:r>
              <a:rPr lang="en-US" sz="3200" b="1" dirty="0">
                <a:ea typeface="+mn-lt"/>
                <a:cs typeface="+mn-lt"/>
              </a:rPr>
              <a:t>Cancel Scheduled Payment</a:t>
            </a:r>
            <a:endParaRPr lang="en-US" sz="3200" dirty="0">
              <a:solidFill>
                <a:schemeClr val="bg1"/>
              </a:solidFill>
              <a:ea typeface="+mn-lt"/>
              <a:cs typeface="+mn-lt"/>
            </a:endParaRPr>
          </a:p>
        </p:txBody>
      </p:sp>
      <p:sp>
        <p:nvSpPr>
          <p:cNvPr id="12" name="Hexagon 11">
            <a:extLst>
              <a:ext uri="{FF2B5EF4-FFF2-40B4-BE49-F238E27FC236}">
                <a16:creationId xmlns:a16="http://schemas.microsoft.com/office/drawing/2014/main" id="{5B88C782-0284-4D88-936E-901A8335D094}"/>
              </a:ext>
            </a:extLst>
          </p:cNvPr>
          <p:cNvSpPr/>
          <p:nvPr/>
        </p:nvSpPr>
        <p:spPr>
          <a:xfrm>
            <a:off x="948394" y="1959179"/>
            <a:ext cx="3599463" cy="3291840"/>
          </a:xfrm>
          <a:prstGeom prst="hexagon">
            <a:avLst/>
          </a:prstGeom>
          <a:solidFill>
            <a:srgbClr val="CC7529"/>
          </a:solidFill>
          <a:ln>
            <a:solidFill>
              <a:srgbClr val="E5954E"/>
            </a:solidFill>
          </a:ln>
          <a:effectLst>
            <a:outerShdw blurRad="50800" dist="50800" dir="2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exagon 12">
            <a:extLst>
              <a:ext uri="{FF2B5EF4-FFF2-40B4-BE49-F238E27FC236}">
                <a16:creationId xmlns:a16="http://schemas.microsoft.com/office/drawing/2014/main" id="{3A948AA8-7CA1-45D3-921A-42BA9F323648}"/>
              </a:ext>
            </a:extLst>
          </p:cNvPr>
          <p:cNvSpPr/>
          <p:nvPr/>
        </p:nvSpPr>
        <p:spPr>
          <a:xfrm>
            <a:off x="778117" y="1972431"/>
            <a:ext cx="3599463" cy="3243072"/>
          </a:xfrm>
          <a:prstGeom prst="hexagon">
            <a:avLst/>
          </a:prstGeom>
          <a:solidFill>
            <a:srgbClr val="DB8132"/>
          </a:solidFill>
          <a:ln>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Hexagon 13">
            <a:extLst>
              <a:ext uri="{FF2B5EF4-FFF2-40B4-BE49-F238E27FC236}">
                <a16:creationId xmlns:a16="http://schemas.microsoft.com/office/drawing/2014/main" id="{6ACE4894-1C63-44AC-B16F-D82C00D95489}"/>
              </a:ext>
            </a:extLst>
          </p:cNvPr>
          <p:cNvSpPr/>
          <p:nvPr/>
        </p:nvSpPr>
        <p:spPr>
          <a:xfrm>
            <a:off x="619966" y="1985683"/>
            <a:ext cx="3599463" cy="3243072"/>
          </a:xfrm>
          <a:prstGeom prst="hexagon">
            <a:avLst/>
          </a:prstGeom>
          <a:solidFill>
            <a:srgbClr val="F3F6FB"/>
          </a:solidFill>
          <a:ln w="38100">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v</a:t>
            </a:r>
          </a:p>
        </p:txBody>
      </p:sp>
      <p:pic>
        <p:nvPicPr>
          <p:cNvPr id="15" name="Picture 14">
            <a:extLst>
              <a:ext uri="{FF2B5EF4-FFF2-40B4-BE49-F238E27FC236}">
                <a16:creationId xmlns:a16="http://schemas.microsoft.com/office/drawing/2014/main" id="{8B80A11E-D796-4A44-9754-771F3D4409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773" y="2128374"/>
            <a:ext cx="2601252" cy="2601252"/>
          </a:xfrm>
          <a:prstGeom prst="rect">
            <a:avLst/>
          </a:prstGeom>
        </p:spPr>
      </p:pic>
      <p:grpSp>
        <p:nvGrpSpPr>
          <p:cNvPr id="8" name="Group 7">
            <a:extLst>
              <a:ext uri="{FF2B5EF4-FFF2-40B4-BE49-F238E27FC236}">
                <a16:creationId xmlns:a16="http://schemas.microsoft.com/office/drawing/2014/main" id="{FC688024-62BB-7C13-C751-680A54DE5C8B}"/>
              </a:ext>
            </a:extLst>
          </p:cNvPr>
          <p:cNvGrpSpPr/>
          <p:nvPr/>
        </p:nvGrpSpPr>
        <p:grpSpPr>
          <a:xfrm>
            <a:off x="5744352" y="6522345"/>
            <a:ext cx="1420192" cy="310254"/>
            <a:chOff x="5744352" y="6522345"/>
            <a:chExt cx="1420192" cy="310254"/>
          </a:xfrm>
        </p:grpSpPr>
        <p:sp>
          <p:nvSpPr>
            <p:cNvPr id="9" name="Text Placeholder 4">
              <a:extLst>
                <a:ext uri="{FF2B5EF4-FFF2-40B4-BE49-F238E27FC236}">
                  <a16:creationId xmlns:a16="http://schemas.microsoft.com/office/drawing/2014/main" id="{06BDC716-D124-472D-3CAD-7F147F572C7D}"/>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11" name="Rectangle 71">
              <a:extLst>
                <a:ext uri="{FF2B5EF4-FFF2-40B4-BE49-F238E27FC236}">
                  <a16:creationId xmlns:a16="http://schemas.microsoft.com/office/drawing/2014/main" id="{9E51BC5C-5533-F8FF-4390-41A16458562A}"/>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60</a:t>
              </a:fld>
              <a:r>
                <a:rPr lang="en-US" sz="1067" noProof="0" dirty="0"/>
                <a:t> </a:t>
              </a:r>
            </a:p>
          </p:txBody>
        </p:sp>
        <p:sp>
          <p:nvSpPr>
            <p:cNvPr id="16" name="Text Placeholder 4">
              <a:extLst>
                <a:ext uri="{FF2B5EF4-FFF2-40B4-BE49-F238E27FC236}">
                  <a16:creationId xmlns:a16="http://schemas.microsoft.com/office/drawing/2014/main" id="{DE9B528F-9C6E-0351-5D29-C451444024C3}"/>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3630435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498696-BE4D-17D0-3F85-19807EC2FA60}"/>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Cancel Scheduled Payment </a:t>
            </a:r>
          </a:p>
        </p:txBody>
      </p:sp>
      <p:sp>
        <p:nvSpPr>
          <p:cNvPr id="10" name="Rectangle: Rounded Corners 9">
            <a:extLst>
              <a:ext uri="{FF2B5EF4-FFF2-40B4-BE49-F238E27FC236}">
                <a16:creationId xmlns:a16="http://schemas.microsoft.com/office/drawing/2014/main" id="{E7D4606F-7151-D968-C385-46E12570106E}"/>
              </a:ext>
            </a:extLst>
          </p:cNvPr>
          <p:cNvSpPr/>
          <p:nvPr/>
        </p:nvSpPr>
        <p:spPr>
          <a:xfrm>
            <a:off x="2087894" y="1183383"/>
            <a:ext cx="2097366" cy="434835"/>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ea typeface="+mn-lt"/>
                <a:cs typeface="+mn-lt"/>
              </a:rPr>
              <a:t>Click  </a:t>
            </a:r>
            <a:r>
              <a:rPr lang="en-US" sz="1400" b="1">
                <a:ea typeface="+mn-lt"/>
                <a:cs typeface="+mn-lt"/>
              </a:rPr>
              <a:t>Cancel Scheduled Payments</a:t>
            </a:r>
            <a:endParaRPr lang="en-US" sz="1400">
              <a:cs typeface="Calibri"/>
            </a:endParaRPr>
          </a:p>
        </p:txBody>
      </p:sp>
      <p:pic>
        <p:nvPicPr>
          <p:cNvPr id="3" name="Picture 4">
            <a:extLst>
              <a:ext uri="{FF2B5EF4-FFF2-40B4-BE49-F238E27FC236}">
                <a16:creationId xmlns:a16="http://schemas.microsoft.com/office/drawing/2014/main" id="{7AED6F48-87C7-4D08-1EE7-C86826B72C1E}"/>
              </a:ext>
            </a:extLst>
          </p:cNvPr>
          <p:cNvPicPr>
            <a:picLocks noChangeAspect="1"/>
          </p:cNvPicPr>
          <p:nvPr/>
        </p:nvPicPr>
        <p:blipFill rotWithShape="1">
          <a:blip r:embed="rId2"/>
          <a:srcRect t="2335" r="2692" b="3609"/>
          <a:stretch/>
        </p:blipFill>
        <p:spPr>
          <a:xfrm>
            <a:off x="1113183" y="1974129"/>
            <a:ext cx="8737716" cy="4122239"/>
          </a:xfrm>
          <a:prstGeom prst="rect">
            <a:avLst/>
          </a:prstGeom>
        </p:spPr>
      </p:pic>
      <p:sp>
        <p:nvSpPr>
          <p:cNvPr id="4" name="TextBox 3">
            <a:extLst>
              <a:ext uri="{FF2B5EF4-FFF2-40B4-BE49-F238E27FC236}">
                <a16:creationId xmlns:a16="http://schemas.microsoft.com/office/drawing/2014/main" id="{3B84AFDB-77C2-EF9A-F55F-ED3667EBCBB6}"/>
              </a:ext>
            </a:extLst>
          </p:cNvPr>
          <p:cNvSpPr txBox="1"/>
          <p:nvPr/>
        </p:nvSpPr>
        <p:spPr>
          <a:xfrm>
            <a:off x="2606001" y="2690415"/>
            <a:ext cx="1396884" cy="335367"/>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grpSp>
        <p:nvGrpSpPr>
          <p:cNvPr id="7" name="Group 6">
            <a:extLst>
              <a:ext uri="{FF2B5EF4-FFF2-40B4-BE49-F238E27FC236}">
                <a16:creationId xmlns:a16="http://schemas.microsoft.com/office/drawing/2014/main" id="{308928BE-6893-3727-B143-142E57F47A81}"/>
              </a:ext>
            </a:extLst>
          </p:cNvPr>
          <p:cNvGrpSpPr/>
          <p:nvPr/>
        </p:nvGrpSpPr>
        <p:grpSpPr>
          <a:xfrm>
            <a:off x="5744352" y="6522345"/>
            <a:ext cx="1420192" cy="310254"/>
            <a:chOff x="5744352" y="6522345"/>
            <a:chExt cx="1420192" cy="310254"/>
          </a:xfrm>
        </p:grpSpPr>
        <p:sp>
          <p:nvSpPr>
            <p:cNvPr id="8" name="Text Placeholder 4">
              <a:extLst>
                <a:ext uri="{FF2B5EF4-FFF2-40B4-BE49-F238E27FC236}">
                  <a16:creationId xmlns:a16="http://schemas.microsoft.com/office/drawing/2014/main" id="{3D013BB3-8713-FF09-8417-AAEFCD72C03B}"/>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9" name="Rectangle 71">
              <a:extLst>
                <a:ext uri="{FF2B5EF4-FFF2-40B4-BE49-F238E27FC236}">
                  <a16:creationId xmlns:a16="http://schemas.microsoft.com/office/drawing/2014/main" id="{D577769D-D6DC-FF8B-64DD-B49006C379B7}"/>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61</a:t>
              </a:fld>
              <a:r>
                <a:rPr lang="en-US" sz="1067" noProof="0" dirty="0"/>
                <a:t> </a:t>
              </a:r>
            </a:p>
          </p:txBody>
        </p:sp>
        <p:sp>
          <p:nvSpPr>
            <p:cNvPr id="11" name="Text Placeholder 4">
              <a:extLst>
                <a:ext uri="{FF2B5EF4-FFF2-40B4-BE49-F238E27FC236}">
                  <a16:creationId xmlns:a16="http://schemas.microsoft.com/office/drawing/2014/main" id="{02BFCAC9-01B6-DA3A-E54A-93CE63F2CD3A}"/>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2344531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application&#10;&#10;Description automatically generated">
            <a:extLst>
              <a:ext uri="{FF2B5EF4-FFF2-40B4-BE49-F238E27FC236}">
                <a16:creationId xmlns:a16="http://schemas.microsoft.com/office/drawing/2014/main" id="{91AC4C0A-2096-5986-247B-46132B735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B40D113C-4A20-25E4-0C88-829E93619090}"/>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163634EF-A67A-865C-5D1C-4A17F72E50E2}"/>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B85CF9D0-8E52-0E7B-DDBD-33A7CBE1FFAA}"/>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62</a:t>
              </a:fld>
              <a:r>
                <a:rPr lang="en-US" sz="1067" noProof="0" dirty="0"/>
                <a:t> </a:t>
              </a:r>
            </a:p>
          </p:txBody>
        </p:sp>
        <p:sp>
          <p:nvSpPr>
            <p:cNvPr id="6" name="Text Placeholder 4">
              <a:extLst>
                <a:ext uri="{FF2B5EF4-FFF2-40B4-BE49-F238E27FC236}">
                  <a16:creationId xmlns:a16="http://schemas.microsoft.com/office/drawing/2014/main" id="{01D454F3-E4F0-DFDA-5D81-B616FCBD2DC0}"/>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6658792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563B3AA0-459A-8EED-F3EE-77DA5C2475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7C40271E-7265-4E20-7E22-6BF4AA986F23}"/>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3B032AAB-1F7B-021E-754E-DD51974605C0}"/>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BD015656-71E2-A9D5-7332-5F3B04996F6D}"/>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63</a:t>
              </a:fld>
              <a:r>
                <a:rPr lang="en-US" sz="1067" noProof="0" dirty="0"/>
                <a:t> </a:t>
              </a:r>
            </a:p>
          </p:txBody>
        </p:sp>
        <p:sp>
          <p:nvSpPr>
            <p:cNvPr id="6" name="Text Placeholder 4">
              <a:extLst>
                <a:ext uri="{FF2B5EF4-FFF2-40B4-BE49-F238E27FC236}">
                  <a16:creationId xmlns:a16="http://schemas.microsoft.com/office/drawing/2014/main" id="{2C427AD4-A3A9-850C-AFCA-3F6FAAAEA61C}"/>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2408645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63AC6474-0ED0-6962-B570-666B1C480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F3778A69-7735-E02B-6418-7596DE73F2E9}"/>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9109AE00-4463-FF32-F055-E74136528C52}"/>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BF919C30-38B4-AE10-C77D-4D08B71D6939}"/>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64</a:t>
              </a:fld>
              <a:r>
                <a:rPr lang="en-US" sz="1067" noProof="0" dirty="0"/>
                <a:t> </a:t>
              </a:r>
            </a:p>
          </p:txBody>
        </p:sp>
        <p:sp>
          <p:nvSpPr>
            <p:cNvPr id="6" name="Text Placeholder 4">
              <a:extLst>
                <a:ext uri="{FF2B5EF4-FFF2-40B4-BE49-F238E27FC236}">
                  <a16:creationId xmlns:a16="http://schemas.microsoft.com/office/drawing/2014/main" id="{1317546E-639E-B463-A032-B8DFDC30719C}"/>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4687461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1B0BEC8E-6E66-72C2-A46F-874B619C0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B0706AD5-AE8B-6595-A2BB-87ED095DD231}"/>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F5B245D3-FC2E-F1A6-3732-C83E340B1188}"/>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46DFE030-F45D-9A3C-2102-311574BA377C}"/>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65</a:t>
              </a:fld>
              <a:r>
                <a:rPr lang="en-US" sz="1067" noProof="0" dirty="0"/>
                <a:t> </a:t>
              </a:r>
            </a:p>
          </p:txBody>
        </p:sp>
        <p:sp>
          <p:nvSpPr>
            <p:cNvPr id="6" name="Text Placeholder 4">
              <a:extLst>
                <a:ext uri="{FF2B5EF4-FFF2-40B4-BE49-F238E27FC236}">
                  <a16:creationId xmlns:a16="http://schemas.microsoft.com/office/drawing/2014/main" id="{FE5FC89D-889E-43C6-1A49-1CD9E4345485}"/>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0702676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CDFA34-6024-4C17-BAC5-6D355A235F52}"/>
              </a:ext>
            </a:extLst>
          </p:cNvPr>
          <p:cNvSpPr txBox="1"/>
          <p:nvPr/>
        </p:nvSpPr>
        <p:spPr>
          <a:xfrm>
            <a:off x="6223676" y="3028819"/>
            <a:ext cx="925936" cy="297454"/>
          </a:xfrm>
          <a:prstGeom prst="rect">
            <a:avLst/>
          </a:prstGeom>
          <a:noFill/>
        </p:spPr>
        <p:txBody>
          <a:bodyPr wrap="square" rtlCol="0">
            <a:spAutoFit/>
          </a:bodyPr>
          <a:lstStyle/>
          <a:p>
            <a:r>
              <a:rPr lang="en-US" sz="1333">
                <a:solidFill>
                  <a:schemeClr val="bg1"/>
                </a:solidFill>
              </a:rPr>
              <a:t>Text 03</a:t>
            </a:r>
          </a:p>
        </p:txBody>
      </p:sp>
      <p:sp>
        <p:nvSpPr>
          <p:cNvPr id="11" name="Rectangle 10">
            <a:extLst>
              <a:ext uri="{FF2B5EF4-FFF2-40B4-BE49-F238E27FC236}">
                <a16:creationId xmlns:a16="http://schemas.microsoft.com/office/drawing/2014/main" id="{BE169C1E-5C15-4B31-8C1D-DFBBA6D4DB35}"/>
              </a:ext>
            </a:extLst>
          </p:cNvPr>
          <p:cNvSpPr/>
          <p:nvPr/>
        </p:nvSpPr>
        <p:spPr>
          <a:xfrm>
            <a:off x="3943003" y="2704877"/>
            <a:ext cx="7815079" cy="1305673"/>
          </a:xfrm>
          <a:prstGeom prst="rect">
            <a:avLst/>
          </a:prstGeom>
          <a:solidFill>
            <a:srgbClr val="ED7D31"/>
          </a:solidFill>
          <a:ln>
            <a:no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8. </a:t>
            </a:r>
            <a:r>
              <a:rPr lang="en-US" sz="3200" b="1" dirty="0">
                <a:ea typeface="+mn-lt"/>
                <a:cs typeface="+mn-lt"/>
              </a:rPr>
              <a:t>Acquisition Notification</a:t>
            </a:r>
          </a:p>
        </p:txBody>
      </p:sp>
      <p:sp>
        <p:nvSpPr>
          <p:cNvPr id="4" name="TextBox 3">
            <a:extLst>
              <a:ext uri="{FF2B5EF4-FFF2-40B4-BE49-F238E27FC236}">
                <a16:creationId xmlns:a16="http://schemas.microsoft.com/office/drawing/2014/main" id="{35F95362-80E3-3D8E-568B-B65D24F9CF2C}"/>
              </a:ext>
            </a:extLst>
          </p:cNvPr>
          <p:cNvSpPr txBox="1"/>
          <p:nvPr/>
        </p:nvSpPr>
        <p:spPr>
          <a:xfrm>
            <a:off x="1902645" y="71098"/>
            <a:ext cx="5561929" cy="492443"/>
          </a:xfrm>
          <a:prstGeom prst="rect">
            <a:avLst/>
          </a:prstGeom>
          <a:noFill/>
        </p:spPr>
        <p:txBody>
          <a:bodyPr wrap="square" lIns="121920" tIns="60960" rIns="121920" bIns="60960" rtlCol="0" anchor="t">
            <a:spAutoFit/>
          </a:bodyPr>
          <a:lstStyle/>
          <a:p>
            <a:r>
              <a:rPr lang="en-US" sz="2400">
                <a:ea typeface="+mn-lt"/>
                <a:cs typeface="+mn-lt"/>
              </a:rPr>
              <a:t>Employer User Guide</a:t>
            </a:r>
            <a:endParaRPr lang="en-US"/>
          </a:p>
        </p:txBody>
      </p:sp>
      <p:sp>
        <p:nvSpPr>
          <p:cNvPr id="2" name="Oval 1">
            <a:extLst>
              <a:ext uri="{FF2B5EF4-FFF2-40B4-BE49-F238E27FC236}">
                <a16:creationId xmlns:a16="http://schemas.microsoft.com/office/drawing/2014/main" id="{55F9F646-E154-45E7-A63C-58CE7A1D470F}"/>
              </a:ext>
            </a:extLst>
          </p:cNvPr>
          <p:cNvSpPr/>
          <p:nvPr/>
        </p:nvSpPr>
        <p:spPr>
          <a:xfrm>
            <a:off x="721032" y="1783078"/>
            <a:ext cx="3291840" cy="3291840"/>
          </a:xfrm>
          <a:prstGeom prst="ellipse">
            <a:avLst/>
          </a:prstGeom>
          <a:solidFill>
            <a:schemeClr val="bg1"/>
          </a:solid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Icon&#10;&#10;Description automatically generated">
            <a:extLst>
              <a:ext uri="{FF2B5EF4-FFF2-40B4-BE49-F238E27FC236}">
                <a16:creationId xmlns:a16="http://schemas.microsoft.com/office/drawing/2014/main" id="{FB28BE77-2FE1-6EE6-615B-E203C5BBF142}"/>
              </a:ext>
            </a:extLst>
          </p:cNvPr>
          <p:cNvPicPr>
            <a:picLocks noChangeAspect="1"/>
          </p:cNvPicPr>
          <p:nvPr/>
        </p:nvPicPr>
        <p:blipFill>
          <a:blip r:embed="rId3"/>
          <a:stretch>
            <a:fillRect/>
          </a:stretch>
        </p:blipFill>
        <p:spPr>
          <a:xfrm>
            <a:off x="1250445" y="2349500"/>
            <a:ext cx="2262442" cy="2262442"/>
          </a:xfrm>
          <a:prstGeom prst="ellipse">
            <a:avLst/>
          </a:prstGeom>
        </p:spPr>
      </p:pic>
      <p:grpSp>
        <p:nvGrpSpPr>
          <p:cNvPr id="8" name="Group 7">
            <a:extLst>
              <a:ext uri="{FF2B5EF4-FFF2-40B4-BE49-F238E27FC236}">
                <a16:creationId xmlns:a16="http://schemas.microsoft.com/office/drawing/2014/main" id="{4837A74F-5CC6-C14E-E466-EAB2B689AF44}"/>
              </a:ext>
            </a:extLst>
          </p:cNvPr>
          <p:cNvGrpSpPr/>
          <p:nvPr/>
        </p:nvGrpSpPr>
        <p:grpSpPr>
          <a:xfrm>
            <a:off x="5744352" y="6522345"/>
            <a:ext cx="1420192" cy="310254"/>
            <a:chOff x="5744352" y="6522345"/>
            <a:chExt cx="1420192" cy="310254"/>
          </a:xfrm>
        </p:grpSpPr>
        <p:sp>
          <p:nvSpPr>
            <p:cNvPr id="9" name="Text Placeholder 4">
              <a:extLst>
                <a:ext uri="{FF2B5EF4-FFF2-40B4-BE49-F238E27FC236}">
                  <a16:creationId xmlns:a16="http://schemas.microsoft.com/office/drawing/2014/main" id="{65D9FE25-2175-2308-4A9A-4D291A2F0606}"/>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10" name="Rectangle 71">
              <a:extLst>
                <a:ext uri="{FF2B5EF4-FFF2-40B4-BE49-F238E27FC236}">
                  <a16:creationId xmlns:a16="http://schemas.microsoft.com/office/drawing/2014/main" id="{8F38A86F-BF7A-725C-3D22-5B8DCF76AA47}"/>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66</a:t>
              </a:fld>
              <a:r>
                <a:rPr lang="en-US" sz="1067" noProof="0" dirty="0"/>
                <a:t> </a:t>
              </a:r>
            </a:p>
          </p:txBody>
        </p:sp>
        <p:sp>
          <p:nvSpPr>
            <p:cNvPr id="12" name="Text Placeholder 4">
              <a:extLst>
                <a:ext uri="{FF2B5EF4-FFF2-40B4-BE49-F238E27FC236}">
                  <a16:creationId xmlns:a16="http://schemas.microsoft.com/office/drawing/2014/main" id="{6B646096-AAE6-B15C-3123-D141E91AFFC0}"/>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4733615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B338D3D-8147-484B-550A-AB85FC6A82EE}"/>
              </a:ext>
            </a:extLst>
          </p:cNvPr>
          <p:cNvPicPr>
            <a:picLocks noChangeAspect="1"/>
          </p:cNvPicPr>
          <p:nvPr/>
        </p:nvPicPr>
        <p:blipFill rotWithShape="1">
          <a:blip r:embed="rId2"/>
          <a:srcRect l="583" t="993" r="-233" b="496"/>
          <a:stretch/>
        </p:blipFill>
        <p:spPr>
          <a:xfrm>
            <a:off x="1642534" y="1538166"/>
            <a:ext cx="8695247" cy="4035714"/>
          </a:xfrm>
          <a:prstGeom prst="rect">
            <a:avLst/>
          </a:prstGeom>
        </p:spPr>
      </p:pic>
      <p:sp>
        <p:nvSpPr>
          <p:cNvPr id="4" name="TextBox 3">
            <a:extLst>
              <a:ext uri="{FF2B5EF4-FFF2-40B4-BE49-F238E27FC236}">
                <a16:creationId xmlns:a16="http://schemas.microsoft.com/office/drawing/2014/main" id="{756D5726-93E0-6931-4E8E-6AE44ADC86E8}"/>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Acquisition Notification</a:t>
            </a:r>
            <a:endParaRPr lang="en-US"/>
          </a:p>
        </p:txBody>
      </p:sp>
      <p:sp>
        <p:nvSpPr>
          <p:cNvPr id="6" name="TextBox 5">
            <a:extLst>
              <a:ext uri="{FF2B5EF4-FFF2-40B4-BE49-F238E27FC236}">
                <a16:creationId xmlns:a16="http://schemas.microsoft.com/office/drawing/2014/main" id="{A2D38ECA-0672-7693-0C93-53C082DBEA8C}"/>
              </a:ext>
            </a:extLst>
          </p:cNvPr>
          <p:cNvSpPr txBox="1"/>
          <p:nvPr/>
        </p:nvSpPr>
        <p:spPr>
          <a:xfrm>
            <a:off x="2270652" y="1811555"/>
            <a:ext cx="1342371" cy="241515"/>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8" name="Rectangle: Rounded Corners 7">
            <a:extLst>
              <a:ext uri="{FF2B5EF4-FFF2-40B4-BE49-F238E27FC236}">
                <a16:creationId xmlns:a16="http://schemas.microsoft.com/office/drawing/2014/main" id="{14B3A61D-B480-55D4-7A28-3BC343DEBD15}"/>
              </a:ext>
            </a:extLst>
          </p:cNvPr>
          <p:cNvSpPr/>
          <p:nvPr/>
        </p:nvSpPr>
        <p:spPr>
          <a:xfrm>
            <a:off x="7593958" y="1281706"/>
            <a:ext cx="2768257" cy="434835"/>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ea typeface="+mn-lt"/>
                <a:cs typeface="+mn-lt"/>
              </a:rPr>
              <a:t>Click  </a:t>
            </a:r>
            <a:r>
              <a:rPr lang="en-US" sz="1400" b="1">
                <a:ea typeface="+mn-lt"/>
                <a:cs typeface="+mn-lt"/>
              </a:rPr>
              <a:t>Acquisition Notification</a:t>
            </a:r>
            <a:endParaRPr lang="en-US" sz="1400" b="1">
              <a:cs typeface="Calibri"/>
            </a:endParaRPr>
          </a:p>
        </p:txBody>
      </p:sp>
      <p:grpSp>
        <p:nvGrpSpPr>
          <p:cNvPr id="7" name="Group 6">
            <a:extLst>
              <a:ext uri="{FF2B5EF4-FFF2-40B4-BE49-F238E27FC236}">
                <a16:creationId xmlns:a16="http://schemas.microsoft.com/office/drawing/2014/main" id="{2AF0AEEC-2BC9-14B6-CBEB-E2FF7BC6765E}"/>
              </a:ext>
            </a:extLst>
          </p:cNvPr>
          <p:cNvGrpSpPr/>
          <p:nvPr/>
        </p:nvGrpSpPr>
        <p:grpSpPr>
          <a:xfrm>
            <a:off x="5744352" y="6522345"/>
            <a:ext cx="1420192" cy="310254"/>
            <a:chOff x="5744352" y="6522345"/>
            <a:chExt cx="1420192" cy="310254"/>
          </a:xfrm>
        </p:grpSpPr>
        <p:sp>
          <p:nvSpPr>
            <p:cNvPr id="9" name="Text Placeholder 4">
              <a:extLst>
                <a:ext uri="{FF2B5EF4-FFF2-40B4-BE49-F238E27FC236}">
                  <a16:creationId xmlns:a16="http://schemas.microsoft.com/office/drawing/2014/main" id="{3136D5DF-50CB-EA5A-F2EC-52E223C21D0F}"/>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10" name="Rectangle 71">
              <a:extLst>
                <a:ext uri="{FF2B5EF4-FFF2-40B4-BE49-F238E27FC236}">
                  <a16:creationId xmlns:a16="http://schemas.microsoft.com/office/drawing/2014/main" id="{963DE35E-24BD-8657-82CF-9D1DDD759A0A}"/>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67</a:t>
              </a:fld>
              <a:r>
                <a:rPr lang="en-US" sz="1067" noProof="0" dirty="0"/>
                <a:t> </a:t>
              </a:r>
            </a:p>
          </p:txBody>
        </p:sp>
        <p:sp>
          <p:nvSpPr>
            <p:cNvPr id="11" name="Text Placeholder 4">
              <a:extLst>
                <a:ext uri="{FF2B5EF4-FFF2-40B4-BE49-F238E27FC236}">
                  <a16:creationId xmlns:a16="http://schemas.microsoft.com/office/drawing/2014/main" id="{D776851D-B14E-072F-3BDC-53D6ED470C2D}"/>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0436382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BA75FE99-A773-9D29-CE77-3A4906B75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485EBC94-B6BB-296C-BDE0-8616818B71DF}"/>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22B2F80D-E7E1-EBC3-3882-AC19B9730285}"/>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B24037B7-7D4C-0FBE-F4C8-5B11C155CD55}"/>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68</a:t>
              </a:fld>
              <a:r>
                <a:rPr lang="en-US" sz="1067" noProof="0" dirty="0"/>
                <a:t> </a:t>
              </a:r>
            </a:p>
          </p:txBody>
        </p:sp>
        <p:sp>
          <p:nvSpPr>
            <p:cNvPr id="6" name="Text Placeholder 4">
              <a:extLst>
                <a:ext uri="{FF2B5EF4-FFF2-40B4-BE49-F238E27FC236}">
                  <a16:creationId xmlns:a16="http://schemas.microsoft.com/office/drawing/2014/main" id="{0BBB0C9F-B009-53A6-ADC1-64711C2DBCFB}"/>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569034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 Teams&#10;&#10;Description automatically generated">
            <a:extLst>
              <a:ext uri="{FF2B5EF4-FFF2-40B4-BE49-F238E27FC236}">
                <a16:creationId xmlns:a16="http://schemas.microsoft.com/office/drawing/2014/main" id="{1BBDFB02-C871-ECE5-A41C-B49F772CB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18FEC7FF-8CF0-CF14-7100-F073A450365B}"/>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49645666-CCD0-3A7D-584B-2E0C7BAF7411}"/>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AD9C5ECE-916D-3AE9-BE88-BB4313CA6B8C}"/>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69</a:t>
              </a:fld>
              <a:r>
                <a:rPr lang="en-US" sz="1067" noProof="0" dirty="0"/>
                <a:t> </a:t>
              </a:r>
            </a:p>
          </p:txBody>
        </p:sp>
        <p:sp>
          <p:nvSpPr>
            <p:cNvPr id="6" name="Text Placeholder 4">
              <a:extLst>
                <a:ext uri="{FF2B5EF4-FFF2-40B4-BE49-F238E27FC236}">
                  <a16:creationId xmlns:a16="http://schemas.microsoft.com/office/drawing/2014/main" id="{F659963B-6121-313E-AC0D-1C1514F1478E}"/>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382258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CDFA34-6024-4C17-BAC5-6D355A235F52}"/>
              </a:ext>
            </a:extLst>
          </p:cNvPr>
          <p:cNvSpPr txBox="1"/>
          <p:nvPr/>
        </p:nvSpPr>
        <p:spPr>
          <a:xfrm>
            <a:off x="6223676" y="3028819"/>
            <a:ext cx="925936" cy="297454"/>
          </a:xfrm>
          <a:prstGeom prst="rect">
            <a:avLst/>
          </a:prstGeom>
          <a:noFill/>
        </p:spPr>
        <p:txBody>
          <a:bodyPr wrap="square" rtlCol="0">
            <a:spAutoFit/>
          </a:bodyPr>
          <a:lstStyle/>
          <a:p>
            <a:r>
              <a:rPr lang="en-US" sz="1333">
                <a:solidFill>
                  <a:schemeClr val="bg1"/>
                </a:solidFill>
              </a:rPr>
              <a:t>Text 03</a:t>
            </a:r>
          </a:p>
        </p:txBody>
      </p:sp>
      <p:sp>
        <p:nvSpPr>
          <p:cNvPr id="11" name="Rectangle 10">
            <a:extLst>
              <a:ext uri="{FF2B5EF4-FFF2-40B4-BE49-F238E27FC236}">
                <a16:creationId xmlns:a16="http://schemas.microsoft.com/office/drawing/2014/main" id="{BE169C1E-5C15-4B31-8C1D-DFBBA6D4DB35}"/>
              </a:ext>
            </a:extLst>
          </p:cNvPr>
          <p:cNvSpPr/>
          <p:nvPr/>
        </p:nvSpPr>
        <p:spPr>
          <a:xfrm>
            <a:off x="3835152" y="2704877"/>
            <a:ext cx="8356847" cy="1305673"/>
          </a:xfrm>
          <a:prstGeom prst="rect">
            <a:avLst/>
          </a:prstGeom>
          <a:solidFill>
            <a:srgbClr val="ED7D31"/>
          </a:solidFill>
          <a:ln>
            <a:no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2. Employer Registration-</a:t>
            </a:r>
          </a:p>
          <a:p>
            <a:pPr algn="ctr"/>
            <a:r>
              <a:rPr lang="en-US" sz="3200" b="1" dirty="0">
                <a:solidFill>
                  <a:schemeClr val="bg1"/>
                </a:solidFill>
                <a:ea typeface="+mn-lt"/>
                <a:cs typeface="+mn-lt"/>
              </a:rPr>
              <a:t>For Employers who are not currently registered</a:t>
            </a:r>
            <a:endParaRPr lang="en-US" sz="1600" b="1" dirty="0">
              <a:solidFill>
                <a:schemeClr val="bg1"/>
              </a:solidFill>
              <a:ea typeface="Calibri"/>
              <a:cs typeface="Calibri"/>
            </a:endParaRPr>
          </a:p>
          <a:p>
            <a:pPr algn="ctr"/>
            <a:endParaRPr lang="en-US" sz="1600" b="1" dirty="0">
              <a:solidFill>
                <a:schemeClr val="bg1"/>
              </a:solidFill>
              <a:ea typeface="Calibri"/>
              <a:cs typeface="Calibri"/>
            </a:endParaRPr>
          </a:p>
        </p:txBody>
      </p:sp>
      <p:sp>
        <p:nvSpPr>
          <p:cNvPr id="4" name="TextBox 3">
            <a:extLst>
              <a:ext uri="{FF2B5EF4-FFF2-40B4-BE49-F238E27FC236}">
                <a16:creationId xmlns:a16="http://schemas.microsoft.com/office/drawing/2014/main" id="{35F95362-80E3-3D8E-568B-B65D24F9CF2C}"/>
              </a:ext>
            </a:extLst>
          </p:cNvPr>
          <p:cNvSpPr txBox="1"/>
          <p:nvPr/>
        </p:nvSpPr>
        <p:spPr>
          <a:xfrm>
            <a:off x="1902645" y="71098"/>
            <a:ext cx="5561929" cy="492443"/>
          </a:xfrm>
          <a:prstGeom prst="rect">
            <a:avLst/>
          </a:prstGeom>
          <a:noFill/>
        </p:spPr>
        <p:txBody>
          <a:bodyPr wrap="square" lIns="121920" tIns="60960" rIns="121920" bIns="60960" rtlCol="0" anchor="t">
            <a:spAutoFit/>
          </a:bodyPr>
          <a:lstStyle/>
          <a:p>
            <a:r>
              <a:rPr lang="en-US" sz="2400" dirty="0">
                <a:ea typeface="+mn-lt"/>
                <a:cs typeface="+mn-lt"/>
              </a:rPr>
              <a:t>Employer User Guide</a:t>
            </a:r>
            <a:endParaRPr lang="en-US" dirty="0"/>
          </a:p>
        </p:txBody>
      </p:sp>
      <p:sp>
        <p:nvSpPr>
          <p:cNvPr id="2" name="Oval 1">
            <a:extLst>
              <a:ext uri="{FF2B5EF4-FFF2-40B4-BE49-F238E27FC236}">
                <a16:creationId xmlns:a16="http://schemas.microsoft.com/office/drawing/2014/main" id="{55F9F646-E154-45E7-A63C-58CE7A1D470F}"/>
              </a:ext>
            </a:extLst>
          </p:cNvPr>
          <p:cNvSpPr/>
          <p:nvPr/>
        </p:nvSpPr>
        <p:spPr>
          <a:xfrm>
            <a:off x="721032" y="1783078"/>
            <a:ext cx="3291840" cy="3291840"/>
          </a:xfrm>
          <a:prstGeom prst="ellipse">
            <a:avLst/>
          </a:prstGeom>
          <a:solidFill>
            <a:schemeClr val="bg1"/>
          </a:solid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Icon&#10;&#10;Description automatically generated">
            <a:extLst>
              <a:ext uri="{FF2B5EF4-FFF2-40B4-BE49-F238E27FC236}">
                <a16:creationId xmlns:a16="http://schemas.microsoft.com/office/drawing/2014/main" id="{FB28BE77-2FE1-6EE6-615B-E203C5BBF142}"/>
              </a:ext>
            </a:extLst>
          </p:cNvPr>
          <p:cNvPicPr>
            <a:picLocks noChangeAspect="1"/>
          </p:cNvPicPr>
          <p:nvPr/>
        </p:nvPicPr>
        <p:blipFill>
          <a:blip r:embed="rId3"/>
          <a:stretch>
            <a:fillRect/>
          </a:stretch>
        </p:blipFill>
        <p:spPr>
          <a:xfrm>
            <a:off x="1250445" y="2349500"/>
            <a:ext cx="2262442" cy="2262442"/>
          </a:xfrm>
          <a:prstGeom prst="ellipse">
            <a:avLst/>
          </a:prstGeom>
        </p:spPr>
      </p:pic>
    </p:spTree>
    <p:extLst>
      <p:ext uri="{BB962C8B-B14F-4D97-AF65-F5344CB8AC3E}">
        <p14:creationId xmlns:p14="http://schemas.microsoft.com/office/powerpoint/2010/main" val="35743385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3B91EB-A54A-9001-C30D-1B9B579D67ED}"/>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Acquisition Notification</a:t>
            </a:r>
            <a:endParaRPr lang="en-US"/>
          </a:p>
        </p:txBody>
      </p:sp>
      <p:pic>
        <p:nvPicPr>
          <p:cNvPr id="4" name="Picture 4">
            <a:extLst>
              <a:ext uri="{FF2B5EF4-FFF2-40B4-BE49-F238E27FC236}">
                <a16:creationId xmlns:a16="http://schemas.microsoft.com/office/drawing/2014/main" id="{A01C7C11-E66D-A68F-8ABA-6F4A385DDD07}"/>
              </a:ext>
            </a:extLst>
          </p:cNvPr>
          <p:cNvPicPr>
            <a:picLocks noChangeAspect="1"/>
          </p:cNvPicPr>
          <p:nvPr/>
        </p:nvPicPr>
        <p:blipFill rotWithShape="1">
          <a:blip r:embed="rId2"/>
          <a:srcRect t="5017" b="334"/>
          <a:stretch/>
        </p:blipFill>
        <p:spPr>
          <a:xfrm>
            <a:off x="1142999" y="2122582"/>
            <a:ext cx="10143067" cy="1368421"/>
          </a:xfrm>
          <a:prstGeom prst="rect">
            <a:avLst/>
          </a:prstGeom>
        </p:spPr>
      </p:pic>
      <p:sp>
        <p:nvSpPr>
          <p:cNvPr id="2" name="Rectangle: Rounded Corners 1">
            <a:extLst>
              <a:ext uri="{FF2B5EF4-FFF2-40B4-BE49-F238E27FC236}">
                <a16:creationId xmlns:a16="http://schemas.microsoft.com/office/drawing/2014/main" id="{AB6D60D4-D5A5-3C9D-C9E7-119256C2D520}"/>
              </a:ext>
            </a:extLst>
          </p:cNvPr>
          <p:cNvSpPr/>
          <p:nvPr/>
        </p:nvSpPr>
        <p:spPr>
          <a:xfrm>
            <a:off x="8514219" y="2506731"/>
            <a:ext cx="2702441" cy="1180181"/>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a:ea typeface="+mn-lt"/>
                <a:cs typeface="+mn-lt"/>
              </a:rPr>
              <a:t>Acquisition Notification Confirmation</a:t>
            </a:r>
            <a:r>
              <a:rPr lang="en-US" sz="1400">
                <a:ea typeface="+mn-lt"/>
                <a:cs typeface="+mn-lt"/>
              </a:rPr>
              <a:t> screen is displayed.  Acquisition notification has been received successfully.</a:t>
            </a:r>
            <a:endParaRPr lang="en-US" sz="1400" b="1">
              <a:cs typeface="Calibri"/>
            </a:endParaRPr>
          </a:p>
        </p:txBody>
      </p:sp>
      <p:grpSp>
        <p:nvGrpSpPr>
          <p:cNvPr id="5" name="Group 4">
            <a:extLst>
              <a:ext uri="{FF2B5EF4-FFF2-40B4-BE49-F238E27FC236}">
                <a16:creationId xmlns:a16="http://schemas.microsoft.com/office/drawing/2014/main" id="{BE358686-F364-0B4F-D2E0-92350035DB38}"/>
              </a:ext>
            </a:extLst>
          </p:cNvPr>
          <p:cNvGrpSpPr/>
          <p:nvPr/>
        </p:nvGrpSpPr>
        <p:grpSpPr>
          <a:xfrm>
            <a:off x="5744352" y="6522345"/>
            <a:ext cx="1420192" cy="310254"/>
            <a:chOff x="5744352" y="6522345"/>
            <a:chExt cx="1420192" cy="310254"/>
          </a:xfrm>
        </p:grpSpPr>
        <p:sp>
          <p:nvSpPr>
            <p:cNvPr id="6" name="Text Placeholder 4">
              <a:extLst>
                <a:ext uri="{FF2B5EF4-FFF2-40B4-BE49-F238E27FC236}">
                  <a16:creationId xmlns:a16="http://schemas.microsoft.com/office/drawing/2014/main" id="{9FAF78DB-70EB-9C00-CEB2-2D2E82DF96F5}"/>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7" name="Rectangle 71">
              <a:extLst>
                <a:ext uri="{FF2B5EF4-FFF2-40B4-BE49-F238E27FC236}">
                  <a16:creationId xmlns:a16="http://schemas.microsoft.com/office/drawing/2014/main" id="{3B2636A8-17BB-5ED5-110B-1CCF53D6DF32}"/>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70</a:t>
              </a:fld>
              <a:r>
                <a:rPr lang="en-US" sz="1067" noProof="0" dirty="0"/>
                <a:t> </a:t>
              </a:r>
            </a:p>
          </p:txBody>
        </p:sp>
        <p:sp>
          <p:nvSpPr>
            <p:cNvPr id="8" name="Text Placeholder 4">
              <a:extLst>
                <a:ext uri="{FF2B5EF4-FFF2-40B4-BE49-F238E27FC236}">
                  <a16:creationId xmlns:a16="http://schemas.microsoft.com/office/drawing/2014/main" id="{48B15FB0-AFD3-C291-068F-5377DEBE76FB}"/>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6463660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CDFA34-6024-4C17-BAC5-6D355A235F52}"/>
              </a:ext>
            </a:extLst>
          </p:cNvPr>
          <p:cNvSpPr txBox="1"/>
          <p:nvPr/>
        </p:nvSpPr>
        <p:spPr>
          <a:xfrm>
            <a:off x="6223676" y="3028819"/>
            <a:ext cx="925936" cy="297454"/>
          </a:xfrm>
          <a:prstGeom prst="rect">
            <a:avLst/>
          </a:prstGeom>
          <a:noFill/>
        </p:spPr>
        <p:txBody>
          <a:bodyPr wrap="square" rtlCol="0">
            <a:spAutoFit/>
          </a:bodyPr>
          <a:lstStyle/>
          <a:p>
            <a:r>
              <a:rPr lang="en-US" sz="1333">
                <a:solidFill>
                  <a:schemeClr val="bg1"/>
                </a:solidFill>
              </a:rPr>
              <a:t>Text 03</a:t>
            </a:r>
          </a:p>
        </p:txBody>
      </p:sp>
      <p:sp>
        <p:nvSpPr>
          <p:cNvPr id="11" name="Rectangle 10">
            <a:extLst>
              <a:ext uri="{FF2B5EF4-FFF2-40B4-BE49-F238E27FC236}">
                <a16:creationId xmlns:a16="http://schemas.microsoft.com/office/drawing/2014/main" id="{BE169C1E-5C15-4B31-8C1D-DFBBA6D4DB35}"/>
              </a:ext>
            </a:extLst>
          </p:cNvPr>
          <p:cNvSpPr/>
          <p:nvPr/>
        </p:nvSpPr>
        <p:spPr>
          <a:xfrm>
            <a:off x="3474787" y="2704877"/>
            <a:ext cx="7897705" cy="1305673"/>
          </a:xfrm>
          <a:prstGeom prst="rect">
            <a:avLst/>
          </a:prstGeom>
          <a:solidFill>
            <a:srgbClr val="ED7D31"/>
          </a:solidFill>
          <a:ln>
            <a:no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 9. Request to Close</a:t>
            </a:r>
            <a:endParaRPr lang="en-US" sz="2400" b="1" dirty="0">
              <a:solidFill>
                <a:schemeClr val="bg1"/>
              </a:solidFill>
              <a:ea typeface="Calibri"/>
              <a:cs typeface="Calibri"/>
            </a:endParaRPr>
          </a:p>
        </p:txBody>
      </p:sp>
      <p:sp>
        <p:nvSpPr>
          <p:cNvPr id="4" name="TextBox 3">
            <a:extLst>
              <a:ext uri="{FF2B5EF4-FFF2-40B4-BE49-F238E27FC236}">
                <a16:creationId xmlns:a16="http://schemas.microsoft.com/office/drawing/2014/main" id="{35F95362-80E3-3D8E-568B-B65D24F9CF2C}"/>
              </a:ext>
            </a:extLst>
          </p:cNvPr>
          <p:cNvSpPr txBox="1"/>
          <p:nvPr/>
        </p:nvSpPr>
        <p:spPr>
          <a:xfrm>
            <a:off x="1902645" y="71098"/>
            <a:ext cx="5561929" cy="492443"/>
          </a:xfrm>
          <a:prstGeom prst="rect">
            <a:avLst/>
          </a:prstGeom>
          <a:noFill/>
        </p:spPr>
        <p:txBody>
          <a:bodyPr wrap="square" lIns="121920" tIns="60960" rIns="121920" bIns="60960" rtlCol="0" anchor="t">
            <a:spAutoFit/>
          </a:bodyPr>
          <a:lstStyle/>
          <a:p>
            <a:r>
              <a:rPr lang="en-US" sz="2400">
                <a:ea typeface="+mn-lt"/>
                <a:cs typeface="+mn-lt"/>
              </a:rPr>
              <a:t>Employer User Guide</a:t>
            </a:r>
            <a:endParaRPr lang="en-US"/>
          </a:p>
        </p:txBody>
      </p:sp>
      <p:sp>
        <p:nvSpPr>
          <p:cNvPr id="2" name="Oval 1">
            <a:extLst>
              <a:ext uri="{FF2B5EF4-FFF2-40B4-BE49-F238E27FC236}">
                <a16:creationId xmlns:a16="http://schemas.microsoft.com/office/drawing/2014/main" id="{55F9F646-E154-45E7-A63C-58CE7A1D470F}"/>
              </a:ext>
            </a:extLst>
          </p:cNvPr>
          <p:cNvSpPr/>
          <p:nvPr/>
        </p:nvSpPr>
        <p:spPr>
          <a:xfrm>
            <a:off x="721032" y="1783078"/>
            <a:ext cx="3291840" cy="3291840"/>
          </a:xfrm>
          <a:prstGeom prst="ellipse">
            <a:avLst/>
          </a:prstGeom>
          <a:solidFill>
            <a:schemeClr val="bg1"/>
          </a:solid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Icon&#10;&#10;Description automatically generated">
            <a:extLst>
              <a:ext uri="{FF2B5EF4-FFF2-40B4-BE49-F238E27FC236}">
                <a16:creationId xmlns:a16="http://schemas.microsoft.com/office/drawing/2014/main" id="{FB28BE77-2FE1-6EE6-615B-E203C5BBF142}"/>
              </a:ext>
            </a:extLst>
          </p:cNvPr>
          <p:cNvPicPr>
            <a:picLocks noChangeAspect="1"/>
          </p:cNvPicPr>
          <p:nvPr/>
        </p:nvPicPr>
        <p:blipFill>
          <a:blip r:embed="rId3"/>
          <a:stretch>
            <a:fillRect/>
          </a:stretch>
        </p:blipFill>
        <p:spPr>
          <a:xfrm>
            <a:off x="1250445" y="2349500"/>
            <a:ext cx="2262442" cy="2262442"/>
          </a:xfrm>
          <a:prstGeom prst="ellipse">
            <a:avLst/>
          </a:prstGeom>
        </p:spPr>
      </p:pic>
      <p:grpSp>
        <p:nvGrpSpPr>
          <p:cNvPr id="8" name="Group 7">
            <a:extLst>
              <a:ext uri="{FF2B5EF4-FFF2-40B4-BE49-F238E27FC236}">
                <a16:creationId xmlns:a16="http://schemas.microsoft.com/office/drawing/2014/main" id="{62EB6B02-B6A7-B15E-F365-1CD7C3F13997}"/>
              </a:ext>
            </a:extLst>
          </p:cNvPr>
          <p:cNvGrpSpPr/>
          <p:nvPr/>
        </p:nvGrpSpPr>
        <p:grpSpPr>
          <a:xfrm>
            <a:off x="5744352" y="6522345"/>
            <a:ext cx="1420192" cy="310254"/>
            <a:chOff x="5744352" y="6522345"/>
            <a:chExt cx="1420192" cy="310254"/>
          </a:xfrm>
        </p:grpSpPr>
        <p:sp>
          <p:nvSpPr>
            <p:cNvPr id="9" name="Text Placeholder 4">
              <a:extLst>
                <a:ext uri="{FF2B5EF4-FFF2-40B4-BE49-F238E27FC236}">
                  <a16:creationId xmlns:a16="http://schemas.microsoft.com/office/drawing/2014/main" id="{78627684-DF34-1827-9E55-03356718C55C}"/>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10" name="Rectangle 71">
              <a:extLst>
                <a:ext uri="{FF2B5EF4-FFF2-40B4-BE49-F238E27FC236}">
                  <a16:creationId xmlns:a16="http://schemas.microsoft.com/office/drawing/2014/main" id="{748A504A-96C7-FE66-13B8-0F6B61246492}"/>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71</a:t>
              </a:fld>
              <a:r>
                <a:rPr lang="en-US" sz="1067" noProof="0" dirty="0"/>
                <a:t> </a:t>
              </a:r>
            </a:p>
          </p:txBody>
        </p:sp>
        <p:sp>
          <p:nvSpPr>
            <p:cNvPr id="12" name="Text Placeholder 4">
              <a:extLst>
                <a:ext uri="{FF2B5EF4-FFF2-40B4-BE49-F238E27FC236}">
                  <a16:creationId xmlns:a16="http://schemas.microsoft.com/office/drawing/2014/main" id="{BD0CD0DE-EAFD-44D4-1681-D218E27CAE3B}"/>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0957389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9DABA83-E807-EFA3-CBBF-4BAE2661EF67}"/>
              </a:ext>
            </a:extLst>
          </p:cNvPr>
          <p:cNvPicPr>
            <a:picLocks noChangeAspect="1"/>
          </p:cNvPicPr>
          <p:nvPr/>
        </p:nvPicPr>
        <p:blipFill>
          <a:blip r:embed="rId2"/>
          <a:stretch>
            <a:fillRect/>
          </a:stretch>
        </p:blipFill>
        <p:spPr>
          <a:xfrm>
            <a:off x="1200150" y="1737781"/>
            <a:ext cx="8899813" cy="1806483"/>
          </a:xfrm>
          <a:prstGeom prst="rect">
            <a:avLst/>
          </a:prstGeom>
        </p:spPr>
      </p:pic>
      <p:sp>
        <p:nvSpPr>
          <p:cNvPr id="4" name="TextBox 3">
            <a:extLst>
              <a:ext uri="{FF2B5EF4-FFF2-40B4-BE49-F238E27FC236}">
                <a16:creationId xmlns:a16="http://schemas.microsoft.com/office/drawing/2014/main" id="{428C210D-16BE-25AB-EAD1-0D35F159E6F0}"/>
              </a:ext>
            </a:extLst>
          </p:cNvPr>
          <p:cNvSpPr txBox="1"/>
          <p:nvPr/>
        </p:nvSpPr>
        <p:spPr>
          <a:xfrm>
            <a:off x="1798920" y="1976078"/>
            <a:ext cx="1422185" cy="401143"/>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6" name="TextBox 5">
            <a:extLst>
              <a:ext uri="{FF2B5EF4-FFF2-40B4-BE49-F238E27FC236}">
                <a16:creationId xmlns:a16="http://schemas.microsoft.com/office/drawing/2014/main" id="{2A94282E-EFBA-8388-6040-628D9A786E8A}"/>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Request to Close Account  </a:t>
            </a:r>
          </a:p>
        </p:txBody>
      </p:sp>
      <p:sp>
        <p:nvSpPr>
          <p:cNvPr id="5" name="Rectangle: Rounded Corners 4">
            <a:extLst>
              <a:ext uri="{FF2B5EF4-FFF2-40B4-BE49-F238E27FC236}">
                <a16:creationId xmlns:a16="http://schemas.microsoft.com/office/drawing/2014/main" id="{8902284E-7651-25C3-E347-ED8E917F5658}"/>
              </a:ext>
            </a:extLst>
          </p:cNvPr>
          <p:cNvSpPr/>
          <p:nvPr/>
        </p:nvSpPr>
        <p:spPr>
          <a:xfrm>
            <a:off x="4708539" y="788881"/>
            <a:ext cx="2641580" cy="725715"/>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a:latin typeface="Calibri"/>
                <a:ea typeface="+mn-lt"/>
                <a:cs typeface="+mn-lt"/>
              </a:rPr>
              <a:t>From the home screen, select </a:t>
            </a:r>
            <a:r>
              <a:rPr lang="en-US" sz="1100" b="1">
                <a:latin typeface="Calibri"/>
                <a:ea typeface="+mn-lt"/>
                <a:cs typeface="+mn-lt"/>
              </a:rPr>
              <a:t>Account Maintenance tab </a:t>
            </a:r>
            <a:r>
              <a:rPr lang="en-US" sz="1100">
                <a:latin typeface="Calibri"/>
                <a:ea typeface="+mn-lt"/>
                <a:cs typeface="+mn-lt"/>
              </a:rPr>
              <a:t>then click the </a:t>
            </a:r>
            <a:r>
              <a:rPr lang="en-US" sz="1100" b="1">
                <a:ea typeface="+mn-lt"/>
                <a:cs typeface="+mn-lt"/>
              </a:rPr>
              <a:t>Request to Close Account</a:t>
            </a:r>
            <a:r>
              <a:rPr lang="en-US" sz="1100">
                <a:ea typeface="+mn-lt"/>
                <a:cs typeface="+mn-lt"/>
              </a:rPr>
              <a:t> </a:t>
            </a:r>
            <a:r>
              <a:rPr lang="en-US" sz="1100">
                <a:latin typeface="Calibri"/>
                <a:ea typeface="+mn-lt"/>
                <a:cs typeface="Arial"/>
              </a:rPr>
              <a:t>option </a:t>
            </a:r>
            <a:r>
              <a:rPr lang="en-US" sz="1100">
                <a:latin typeface="Calibri"/>
                <a:ea typeface="+mn-lt"/>
                <a:cs typeface="Calibri"/>
              </a:rPr>
              <a:t>from</a:t>
            </a:r>
            <a:r>
              <a:rPr lang="en-US" sz="1100">
                <a:latin typeface="Calibri"/>
                <a:ea typeface="+mn-lt"/>
                <a:cs typeface="+mn-lt"/>
              </a:rPr>
              <a:t> the menu.</a:t>
            </a:r>
            <a:endParaRPr lang="en-US" sz="1100">
              <a:latin typeface="Calibri"/>
              <a:cs typeface="Calibri"/>
            </a:endParaRPr>
          </a:p>
        </p:txBody>
      </p:sp>
      <p:grpSp>
        <p:nvGrpSpPr>
          <p:cNvPr id="7" name="Group 6">
            <a:extLst>
              <a:ext uri="{FF2B5EF4-FFF2-40B4-BE49-F238E27FC236}">
                <a16:creationId xmlns:a16="http://schemas.microsoft.com/office/drawing/2014/main" id="{AE3D4DF3-E0C7-932D-1F02-EFEB91E551BA}"/>
              </a:ext>
            </a:extLst>
          </p:cNvPr>
          <p:cNvGrpSpPr/>
          <p:nvPr/>
        </p:nvGrpSpPr>
        <p:grpSpPr>
          <a:xfrm>
            <a:off x="5744352" y="6522345"/>
            <a:ext cx="1420192" cy="310254"/>
            <a:chOff x="5744352" y="6522345"/>
            <a:chExt cx="1420192" cy="310254"/>
          </a:xfrm>
        </p:grpSpPr>
        <p:sp>
          <p:nvSpPr>
            <p:cNvPr id="8" name="Text Placeholder 4">
              <a:extLst>
                <a:ext uri="{FF2B5EF4-FFF2-40B4-BE49-F238E27FC236}">
                  <a16:creationId xmlns:a16="http://schemas.microsoft.com/office/drawing/2014/main" id="{089146A9-40DC-B9C1-4412-9131D8546AEA}"/>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9" name="Rectangle 71">
              <a:extLst>
                <a:ext uri="{FF2B5EF4-FFF2-40B4-BE49-F238E27FC236}">
                  <a16:creationId xmlns:a16="http://schemas.microsoft.com/office/drawing/2014/main" id="{2F74355F-2D24-C8A5-0F39-075703AE578A}"/>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72</a:t>
              </a:fld>
              <a:r>
                <a:rPr lang="en-US" sz="1067" noProof="0" dirty="0"/>
                <a:t> </a:t>
              </a:r>
            </a:p>
          </p:txBody>
        </p:sp>
        <p:sp>
          <p:nvSpPr>
            <p:cNvPr id="10" name="Text Placeholder 4">
              <a:extLst>
                <a:ext uri="{FF2B5EF4-FFF2-40B4-BE49-F238E27FC236}">
                  <a16:creationId xmlns:a16="http://schemas.microsoft.com/office/drawing/2014/main" id="{08DD237A-A50B-4844-EE39-1802DB3BDCF5}"/>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31541546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4BDD7395-84A1-1314-727F-4DE8FE30B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3377C537-342F-2A6B-654F-B12D689C7F43}"/>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E0A8D09B-1810-A82E-999C-833C417FF761}"/>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0293F8A1-6B14-C61A-6940-F0C68726CE5A}"/>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73</a:t>
              </a:fld>
              <a:r>
                <a:rPr lang="en-US" sz="1067" noProof="0" dirty="0"/>
                <a:t> </a:t>
              </a:r>
            </a:p>
          </p:txBody>
        </p:sp>
        <p:sp>
          <p:nvSpPr>
            <p:cNvPr id="6" name="Text Placeholder 4">
              <a:extLst>
                <a:ext uri="{FF2B5EF4-FFF2-40B4-BE49-F238E27FC236}">
                  <a16:creationId xmlns:a16="http://schemas.microsoft.com/office/drawing/2014/main" id="{89DEDD68-49C9-4DA7-33AB-86330AFAAF9F}"/>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33087525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4B076C24-4484-9F0B-41F2-6140E42E6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83548F29-EA32-FA0F-F611-A99CC97D9525}"/>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41A9A10F-4C74-E695-EAD1-C93703B9530A}"/>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CF1DBFF3-402B-BA71-BBB8-9C5A7C40265E}"/>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74</a:t>
              </a:fld>
              <a:r>
                <a:rPr lang="en-US" sz="1067" noProof="0" dirty="0"/>
                <a:t> </a:t>
              </a:r>
            </a:p>
          </p:txBody>
        </p:sp>
        <p:sp>
          <p:nvSpPr>
            <p:cNvPr id="6" name="Text Placeholder 4">
              <a:extLst>
                <a:ext uri="{FF2B5EF4-FFF2-40B4-BE49-F238E27FC236}">
                  <a16:creationId xmlns:a16="http://schemas.microsoft.com/office/drawing/2014/main" id="{06191B47-DBFB-71D8-F910-6D94E358F3FF}"/>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40103141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2DF54B5D-900D-499F-73CC-DC2D952DE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B97FF6A5-ACBF-3898-5240-9F7F876D5939}"/>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BD62ED1F-F306-50D4-A562-441B6417DB09}"/>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7FC121AC-04D6-542F-EF6E-65A4832AF1D0}"/>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75</a:t>
              </a:fld>
              <a:r>
                <a:rPr lang="en-US" sz="1067" noProof="0" dirty="0"/>
                <a:t> </a:t>
              </a:r>
            </a:p>
          </p:txBody>
        </p:sp>
        <p:sp>
          <p:nvSpPr>
            <p:cNvPr id="6" name="Text Placeholder 4">
              <a:extLst>
                <a:ext uri="{FF2B5EF4-FFF2-40B4-BE49-F238E27FC236}">
                  <a16:creationId xmlns:a16="http://schemas.microsoft.com/office/drawing/2014/main" id="{3E8FB9D4-D7B2-E0CF-C41C-D525A2AA6B2A}"/>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8356895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33D6C8F-65CB-3B6A-26F7-EF68ED6EDCE6}"/>
              </a:ext>
            </a:extLst>
          </p:cNvPr>
          <p:cNvPicPr>
            <a:picLocks noChangeAspect="1"/>
          </p:cNvPicPr>
          <p:nvPr/>
        </p:nvPicPr>
        <p:blipFill>
          <a:blip r:embed="rId2"/>
          <a:stretch>
            <a:fillRect/>
          </a:stretch>
        </p:blipFill>
        <p:spPr>
          <a:xfrm>
            <a:off x="1624445" y="1180873"/>
            <a:ext cx="8795904" cy="4167207"/>
          </a:xfrm>
          <a:prstGeom prst="rect">
            <a:avLst/>
          </a:prstGeom>
        </p:spPr>
      </p:pic>
      <p:sp>
        <p:nvSpPr>
          <p:cNvPr id="2" name="TextBox 1">
            <a:extLst>
              <a:ext uri="{FF2B5EF4-FFF2-40B4-BE49-F238E27FC236}">
                <a16:creationId xmlns:a16="http://schemas.microsoft.com/office/drawing/2014/main" id="{DB012E81-7D30-7A4C-743A-ECCD95EDB753}"/>
              </a:ext>
            </a:extLst>
          </p:cNvPr>
          <p:cNvSpPr txBox="1"/>
          <p:nvPr/>
        </p:nvSpPr>
        <p:spPr>
          <a:xfrm>
            <a:off x="6890466" y="1179441"/>
            <a:ext cx="2660435" cy="3830143"/>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6" name="TextBox 5">
            <a:extLst>
              <a:ext uri="{FF2B5EF4-FFF2-40B4-BE49-F238E27FC236}">
                <a16:creationId xmlns:a16="http://schemas.microsoft.com/office/drawing/2014/main" id="{D063FA65-2D59-4615-9E49-FCB477883100}"/>
              </a:ext>
            </a:extLst>
          </p:cNvPr>
          <p:cNvSpPr txBox="1"/>
          <p:nvPr/>
        </p:nvSpPr>
        <p:spPr>
          <a:xfrm>
            <a:off x="9289034" y="5102010"/>
            <a:ext cx="521640" cy="176007"/>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8" name="TextBox 7">
            <a:extLst>
              <a:ext uri="{FF2B5EF4-FFF2-40B4-BE49-F238E27FC236}">
                <a16:creationId xmlns:a16="http://schemas.microsoft.com/office/drawing/2014/main" id="{5F8837F5-E27A-4ABF-0FCF-F3C6E66889F3}"/>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Request to Close Account  </a:t>
            </a:r>
          </a:p>
        </p:txBody>
      </p:sp>
      <p:sp>
        <p:nvSpPr>
          <p:cNvPr id="3" name="Rectangle: Rounded Corners 2">
            <a:extLst>
              <a:ext uri="{FF2B5EF4-FFF2-40B4-BE49-F238E27FC236}">
                <a16:creationId xmlns:a16="http://schemas.microsoft.com/office/drawing/2014/main" id="{B045E120-D191-0D32-D153-97AE88416D6E}"/>
              </a:ext>
            </a:extLst>
          </p:cNvPr>
          <p:cNvSpPr/>
          <p:nvPr/>
        </p:nvSpPr>
        <p:spPr>
          <a:xfrm>
            <a:off x="9693443" y="1570246"/>
            <a:ext cx="1878228" cy="778617"/>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a:ea typeface="+mn-lt"/>
                <a:cs typeface="+mn-lt"/>
              </a:rPr>
              <a:t>Enter the termination details.  Click </a:t>
            </a:r>
            <a:r>
              <a:rPr lang="en-US" sz="1100" b="1">
                <a:ea typeface="+mn-lt"/>
                <a:cs typeface="+mn-lt"/>
              </a:rPr>
              <a:t>Next</a:t>
            </a:r>
            <a:r>
              <a:rPr lang="en-US" sz="1100">
                <a:ea typeface="+mn-lt"/>
                <a:cs typeface="+mn-lt"/>
              </a:rPr>
              <a:t>.</a:t>
            </a:r>
          </a:p>
        </p:txBody>
      </p:sp>
      <p:grpSp>
        <p:nvGrpSpPr>
          <p:cNvPr id="7" name="Group 6">
            <a:extLst>
              <a:ext uri="{FF2B5EF4-FFF2-40B4-BE49-F238E27FC236}">
                <a16:creationId xmlns:a16="http://schemas.microsoft.com/office/drawing/2014/main" id="{DB96176E-2226-380E-C7E5-F502A1E68081}"/>
              </a:ext>
            </a:extLst>
          </p:cNvPr>
          <p:cNvGrpSpPr/>
          <p:nvPr/>
        </p:nvGrpSpPr>
        <p:grpSpPr>
          <a:xfrm>
            <a:off x="5744352" y="6522345"/>
            <a:ext cx="1420192" cy="310254"/>
            <a:chOff x="5744352" y="6522345"/>
            <a:chExt cx="1420192" cy="310254"/>
          </a:xfrm>
        </p:grpSpPr>
        <p:sp>
          <p:nvSpPr>
            <p:cNvPr id="9" name="Text Placeholder 4">
              <a:extLst>
                <a:ext uri="{FF2B5EF4-FFF2-40B4-BE49-F238E27FC236}">
                  <a16:creationId xmlns:a16="http://schemas.microsoft.com/office/drawing/2014/main" id="{87530184-7D39-9DCB-A8E6-E6ED3C49C81D}"/>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10" name="Rectangle 71">
              <a:extLst>
                <a:ext uri="{FF2B5EF4-FFF2-40B4-BE49-F238E27FC236}">
                  <a16:creationId xmlns:a16="http://schemas.microsoft.com/office/drawing/2014/main" id="{880DF69B-2073-AA17-253B-9B4F385E999D}"/>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76</a:t>
              </a:fld>
              <a:r>
                <a:rPr lang="en-US" sz="1067" noProof="0" dirty="0"/>
                <a:t> </a:t>
              </a:r>
            </a:p>
          </p:txBody>
        </p:sp>
        <p:sp>
          <p:nvSpPr>
            <p:cNvPr id="11" name="Text Placeholder 4">
              <a:extLst>
                <a:ext uri="{FF2B5EF4-FFF2-40B4-BE49-F238E27FC236}">
                  <a16:creationId xmlns:a16="http://schemas.microsoft.com/office/drawing/2014/main" id="{C3C2ED25-1A98-87F4-B134-335EA5FBC51C}"/>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9892681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application&#10;&#10;Description automatically generated">
            <a:extLst>
              <a:ext uri="{FF2B5EF4-FFF2-40B4-BE49-F238E27FC236}">
                <a16:creationId xmlns:a16="http://schemas.microsoft.com/office/drawing/2014/main" id="{C537BCFA-8B40-BB23-C1DA-8C4104DB7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3058C9A5-28A3-6BAF-4F2B-20478884EAD2}"/>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0C925B00-D635-A66C-3283-C0B2166AD915}"/>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9A4E6F3A-F23A-E1FD-524E-8CB00C511C4A}"/>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77</a:t>
              </a:fld>
              <a:r>
                <a:rPr lang="en-US" sz="1067" noProof="0" dirty="0"/>
                <a:t> </a:t>
              </a:r>
            </a:p>
          </p:txBody>
        </p:sp>
        <p:sp>
          <p:nvSpPr>
            <p:cNvPr id="6" name="Text Placeholder 4">
              <a:extLst>
                <a:ext uri="{FF2B5EF4-FFF2-40B4-BE49-F238E27FC236}">
                  <a16:creationId xmlns:a16="http://schemas.microsoft.com/office/drawing/2014/main" id="{D17C132F-8A14-D173-A56B-04CB21FAA5D6}"/>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6884848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application&#10;&#10;Description automatically generated">
            <a:extLst>
              <a:ext uri="{FF2B5EF4-FFF2-40B4-BE49-F238E27FC236}">
                <a16:creationId xmlns:a16="http://schemas.microsoft.com/office/drawing/2014/main" id="{682DA326-5A95-3F2C-DA8F-C34CFD8DA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9690123E-A670-20C7-5B6B-C2B22260D299}"/>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CBD96FC6-C573-08C2-5DD9-5AE1C506F8AC}"/>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BFE2331C-307C-0775-9F1E-816C940AE666}"/>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78</a:t>
              </a:fld>
              <a:r>
                <a:rPr lang="en-US" sz="1067" noProof="0" dirty="0"/>
                <a:t> </a:t>
              </a:r>
            </a:p>
          </p:txBody>
        </p:sp>
        <p:sp>
          <p:nvSpPr>
            <p:cNvPr id="6" name="Text Placeholder 4">
              <a:extLst>
                <a:ext uri="{FF2B5EF4-FFF2-40B4-BE49-F238E27FC236}">
                  <a16:creationId xmlns:a16="http://schemas.microsoft.com/office/drawing/2014/main" id="{14473DE0-7820-8FFE-6FC2-3E090A5E11A6}"/>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grpSp>
        <p:nvGrpSpPr>
          <p:cNvPr id="7" name="Group 6">
            <a:extLst>
              <a:ext uri="{FF2B5EF4-FFF2-40B4-BE49-F238E27FC236}">
                <a16:creationId xmlns:a16="http://schemas.microsoft.com/office/drawing/2014/main" id="{979ECD9A-D956-E707-B1AF-9DBD816BE40E}"/>
              </a:ext>
            </a:extLst>
          </p:cNvPr>
          <p:cNvGrpSpPr/>
          <p:nvPr/>
        </p:nvGrpSpPr>
        <p:grpSpPr>
          <a:xfrm>
            <a:off x="5744352" y="6536823"/>
            <a:ext cx="1420192" cy="310254"/>
            <a:chOff x="5744352" y="6522345"/>
            <a:chExt cx="1420192" cy="310254"/>
          </a:xfrm>
        </p:grpSpPr>
        <p:sp>
          <p:nvSpPr>
            <p:cNvPr id="8" name="Text Placeholder 4">
              <a:extLst>
                <a:ext uri="{FF2B5EF4-FFF2-40B4-BE49-F238E27FC236}">
                  <a16:creationId xmlns:a16="http://schemas.microsoft.com/office/drawing/2014/main" id="{B8ECFBB9-18B6-D8A3-517C-1DC03836214C}"/>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9" name="Rectangle 71">
              <a:extLst>
                <a:ext uri="{FF2B5EF4-FFF2-40B4-BE49-F238E27FC236}">
                  <a16:creationId xmlns:a16="http://schemas.microsoft.com/office/drawing/2014/main" id="{3C890FC4-0C83-38D5-CA15-21EE9B1B46B5}"/>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78</a:t>
              </a:fld>
              <a:r>
                <a:rPr lang="en-US" sz="1067" noProof="0" dirty="0"/>
                <a:t> </a:t>
              </a:r>
            </a:p>
          </p:txBody>
        </p:sp>
        <p:sp>
          <p:nvSpPr>
            <p:cNvPr id="10" name="Text Placeholder 4">
              <a:extLst>
                <a:ext uri="{FF2B5EF4-FFF2-40B4-BE49-F238E27FC236}">
                  <a16:creationId xmlns:a16="http://schemas.microsoft.com/office/drawing/2014/main" id="{8BDD73B1-86AA-6964-A415-5DA39A784C2D}"/>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40568366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A16467-F2D2-CF8B-C35C-B0C356FC6435}"/>
              </a:ext>
            </a:extLst>
          </p:cNvPr>
          <p:cNvPicPr>
            <a:picLocks noChangeAspect="1"/>
          </p:cNvPicPr>
          <p:nvPr/>
        </p:nvPicPr>
        <p:blipFill rotWithShape="1">
          <a:blip r:embed="rId2"/>
          <a:srcRect l="846" r="94" b="-680"/>
          <a:stretch/>
        </p:blipFill>
        <p:spPr>
          <a:xfrm>
            <a:off x="1624447" y="2332948"/>
            <a:ext cx="9124981" cy="1282908"/>
          </a:xfrm>
          <a:prstGeom prst="rect">
            <a:avLst/>
          </a:prstGeom>
        </p:spPr>
      </p:pic>
      <p:sp>
        <p:nvSpPr>
          <p:cNvPr id="6" name="TextBox 5">
            <a:extLst>
              <a:ext uri="{FF2B5EF4-FFF2-40B4-BE49-F238E27FC236}">
                <a16:creationId xmlns:a16="http://schemas.microsoft.com/office/drawing/2014/main" id="{78371601-62C1-A8BE-E02D-2D28FB94C2B2}"/>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Request to Close Account - Confirmation  </a:t>
            </a:r>
          </a:p>
        </p:txBody>
      </p:sp>
      <p:sp>
        <p:nvSpPr>
          <p:cNvPr id="4" name="Rectangle: Rounded Corners 3">
            <a:extLst>
              <a:ext uri="{FF2B5EF4-FFF2-40B4-BE49-F238E27FC236}">
                <a16:creationId xmlns:a16="http://schemas.microsoft.com/office/drawing/2014/main" id="{00245960-FB4D-7156-A3D8-F8BE479ABDFB}"/>
              </a:ext>
            </a:extLst>
          </p:cNvPr>
          <p:cNvSpPr/>
          <p:nvPr/>
        </p:nvSpPr>
        <p:spPr>
          <a:xfrm>
            <a:off x="6843016" y="1333945"/>
            <a:ext cx="2684713" cy="54993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a:ea typeface="+mn-lt"/>
                <a:cs typeface="+mn-lt"/>
              </a:rPr>
              <a:t>The </a:t>
            </a:r>
            <a:r>
              <a:rPr lang="en-US" sz="1100" b="1">
                <a:ea typeface="+mn-lt"/>
                <a:cs typeface="+mn-lt"/>
              </a:rPr>
              <a:t>Request to Close Account Confirmation</a:t>
            </a:r>
            <a:r>
              <a:rPr lang="en-US" sz="1100">
                <a:ea typeface="+mn-lt"/>
                <a:cs typeface="+mn-lt"/>
              </a:rPr>
              <a:t> screen is displayed. </a:t>
            </a:r>
            <a:endParaRPr lang="en-US"/>
          </a:p>
        </p:txBody>
      </p:sp>
    </p:spTree>
    <p:extLst>
      <p:ext uri="{BB962C8B-B14F-4D97-AF65-F5344CB8AC3E}">
        <p14:creationId xmlns:p14="http://schemas.microsoft.com/office/powerpoint/2010/main" val="2228492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F7A3E4F-CB3C-4CDC-9CC3-03023BE94BDE}"/>
              </a:ext>
            </a:extLst>
          </p:cNvPr>
          <p:cNvSpPr txBox="1"/>
          <p:nvPr/>
        </p:nvSpPr>
        <p:spPr>
          <a:xfrm>
            <a:off x="1902646" y="699953"/>
            <a:ext cx="5469261" cy="692497"/>
          </a:xfrm>
          <a:prstGeom prst="rect">
            <a:avLst/>
          </a:prstGeom>
          <a:noFill/>
        </p:spPr>
        <p:txBody>
          <a:bodyPr wrap="square" lIns="121920" tIns="60960" rIns="121920" bIns="60960" rtlCol="0" anchor="t">
            <a:spAutoFit/>
          </a:bodyPr>
          <a:lstStyle>
            <a:defPPr>
              <a:defRPr lang="en-US"/>
            </a:defPPr>
            <a:lvl1pPr marL="0" algn="l" defTabSz="415566" rtl="0" eaLnBrk="1" latinLnBrk="0" hangingPunct="1">
              <a:defRPr sz="818" kern="1200">
                <a:solidFill>
                  <a:schemeClr val="tx1"/>
                </a:solidFill>
                <a:latin typeface="+mn-lt"/>
                <a:ea typeface="+mn-ea"/>
                <a:cs typeface="+mn-cs"/>
              </a:defRPr>
            </a:lvl1pPr>
            <a:lvl2pPr marL="207783" algn="l" defTabSz="415566" rtl="0" eaLnBrk="1" latinLnBrk="0" hangingPunct="1">
              <a:defRPr sz="818" kern="1200">
                <a:solidFill>
                  <a:schemeClr val="tx1"/>
                </a:solidFill>
                <a:latin typeface="+mn-lt"/>
                <a:ea typeface="+mn-ea"/>
                <a:cs typeface="+mn-cs"/>
              </a:defRPr>
            </a:lvl2pPr>
            <a:lvl3pPr marL="415566" algn="l" defTabSz="415566" rtl="0" eaLnBrk="1" latinLnBrk="0" hangingPunct="1">
              <a:defRPr sz="818" kern="1200">
                <a:solidFill>
                  <a:schemeClr val="tx1"/>
                </a:solidFill>
                <a:latin typeface="+mn-lt"/>
                <a:ea typeface="+mn-ea"/>
                <a:cs typeface="+mn-cs"/>
              </a:defRPr>
            </a:lvl3pPr>
            <a:lvl4pPr marL="623349" algn="l" defTabSz="415566" rtl="0" eaLnBrk="1" latinLnBrk="0" hangingPunct="1">
              <a:defRPr sz="818" kern="1200">
                <a:solidFill>
                  <a:schemeClr val="tx1"/>
                </a:solidFill>
                <a:latin typeface="+mn-lt"/>
                <a:ea typeface="+mn-ea"/>
                <a:cs typeface="+mn-cs"/>
              </a:defRPr>
            </a:lvl4pPr>
            <a:lvl5pPr marL="831132" algn="l" defTabSz="415566" rtl="0" eaLnBrk="1" latinLnBrk="0" hangingPunct="1">
              <a:defRPr sz="818" kern="1200">
                <a:solidFill>
                  <a:schemeClr val="tx1"/>
                </a:solidFill>
                <a:latin typeface="+mn-lt"/>
                <a:ea typeface="+mn-ea"/>
                <a:cs typeface="+mn-cs"/>
              </a:defRPr>
            </a:lvl5pPr>
            <a:lvl6pPr marL="1038915" algn="l" defTabSz="415566" rtl="0" eaLnBrk="1" latinLnBrk="0" hangingPunct="1">
              <a:defRPr sz="818" kern="1200">
                <a:solidFill>
                  <a:schemeClr val="tx1"/>
                </a:solidFill>
                <a:latin typeface="+mn-lt"/>
                <a:ea typeface="+mn-ea"/>
                <a:cs typeface="+mn-cs"/>
              </a:defRPr>
            </a:lvl6pPr>
            <a:lvl7pPr marL="1246698" algn="l" defTabSz="415566" rtl="0" eaLnBrk="1" latinLnBrk="0" hangingPunct="1">
              <a:defRPr sz="818" kern="1200">
                <a:solidFill>
                  <a:schemeClr val="tx1"/>
                </a:solidFill>
                <a:latin typeface="+mn-lt"/>
                <a:ea typeface="+mn-ea"/>
                <a:cs typeface="+mn-cs"/>
              </a:defRPr>
            </a:lvl7pPr>
            <a:lvl8pPr marL="1454481" algn="l" defTabSz="415566" rtl="0" eaLnBrk="1" latinLnBrk="0" hangingPunct="1">
              <a:defRPr sz="818" kern="1200">
                <a:solidFill>
                  <a:schemeClr val="tx1"/>
                </a:solidFill>
                <a:latin typeface="+mn-lt"/>
                <a:ea typeface="+mn-ea"/>
                <a:cs typeface="+mn-cs"/>
              </a:defRPr>
            </a:lvl8pPr>
            <a:lvl9pPr marL="1662264" algn="l" defTabSz="415566" rtl="0" eaLnBrk="1" latinLnBrk="0" hangingPunct="1">
              <a:defRPr sz="818" kern="1200">
                <a:solidFill>
                  <a:schemeClr val="tx1"/>
                </a:solidFill>
                <a:latin typeface="+mn-lt"/>
                <a:ea typeface="+mn-ea"/>
                <a:cs typeface="+mn-cs"/>
              </a:defRPr>
            </a:lvl9pPr>
          </a:lstStyle>
          <a:p>
            <a:r>
              <a:rPr lang="en-US" sz="1850" b="1">
                <a:cs typeface="Calibri"/>
              </a:rPr>
              <a:t>Employer Registration</a:t>
            </a:r>
            <a:endParaRPr lang="en-US" sz="1850">
              <a:ea typeface="+mn-lt"/>
              <a:cs typeface="+mn-lt"/>
            </a:endParaRPr>
          </a:p>
          <a:p>
            <a:endParaRPr lang="en-US" sz="1850" b="1">
              <a:cs typeface="Calibri"/>
            </a:endParaRPr>
          </a:p>
        </p:txBody>
      </p:sp>
      <p:cxnSp>
        <p:nvCxnSpPr>
          <p:cNvPr id="8" name="Straight Connector 7">
            <a:extLst>
              <a:ext uri="{FF2B5EF4-FFF2-40B4-BE49-F238E27FC236}">
                <a16:creationId xmlns:a16="http://schemas.microsoft.com/office/drawing/2014/main" id="{1055F9C4-9DA4-4F22-BB1D-85110E4E5621}"/>
              </a:ext>
            </a:extLst>
          </p:cNvPr>
          <p:cNvCxnSpPr>
            <a:cxnSpLocks/>
          </p:cNvCxnSpPr>
          <p:nvPr/>
        </p:nvCxnSpPr>
        <p:spPr>
          <a:xfrm flipV="1">
            <a:off x="1987136" y="1050716"/>
            <a:ext cx="3273306" cy="0"/>
          </a:xfrm>
          <a:prstGeom prst="line">
            <a:avLst/>
          </a:prstGeom>
          <a:ln w="19050">
            <a:solidFill>
              <a:srgbClr val="00ADEF"/>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AF17FE-21A6-4D1C-9B61-D8D12BC72752}"/>
              </a:ext>
            </a:extLst>
          </p:cNvPr>
          <p:cNvSpPr txBox="1"/>
          <p:nvPr/>
        </p:nvSpPr>
        <p:spPr>
          <a:xfrm>
            <a:off x="1902645" y="71098"/>
            <a:ext cx="4958080" cy="492443"/>
          </a:xfrm>
          <a:prstGeom prst="rect">
            <a:avLst/>
          </a:prstGeom>
          <a:noFill/>
        </p:spPr>
        <p:txBody>
          <a:bodyPr wrap="square" lIns="121920" tIns="60960" rIns="121920" bIns="60960" rtlCol="0" anchor="t">
            <a:spAutoFit/>
          </a:bodyPr>
          <a:lstStyle/>
          <a:p>
            <a:r>
              <a:rPr lang="en-US" sz="2400" dirty="0">
                <a:ea typeface="+mn-lt"/>
                <a:cs typeface="+mn-lt"/>
              </a:rPr>
              <a:t>Employer User Guide</a:t>
            </a:r>
            <a:endParaRPr lang="en-US" sz="2400" dirty="0"/>
          </a:p>
        </p:txBody>
      </p:sp>
      <p:sp>
        <p:nvSpPr>
          <p:cNvPr id="4" name="Rectangle: Rounded Corners 3">
            <a:extLst>
              <a:ext uri="{FF2B5EF4-FFF2-40B4-BE49-F238E27FC236}">
                <a16:creationId xmlns:a16="http://schemas.microsoft.com/office/drawing/2014/main" id="{31820C16-92AD-F303-3975-85859094E628}"/>
              </a:ext>
            </a:extLst>
          </p:cNvPr>
          <p:cNvSpPr/>
          <p:nvPr/>
        </p:nvSpPr>
        <p:spPr>
          <a:xfrm>
            <a:off x="1162975" y="1127465"/>
            <a:ext cx="2163498" cy="492444"/>
          </a:xfrm>
          <a:prstGeom prst="roundRect">
            <a:avLst>
              <a:gd name="adj" fmla="val 50000"/>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200" dirty="0">
                <a:cs typeface="Calibri"/>
              </a:rPr>
              <a:t>For new employers, click </a:t>
            </a:r>
            <a:r>
              <a:rPr lang="en-US" sz="1200" b="1" dirty="0">
                <a:cs typeface="Calibri"/>
              </a:rPr>
              <a:t>Register</a:t>
            </a:r>
            <a:r>
              <a:rPr lang="en-US" sz="1200" dirty="0">
                <a:cs typeface="Calibri"/>
              </a:rPr>
              <a:t>.</a:t>
            </a:r>
          </a:p>
        </p:txBody>
      </p:sp>
      <p:pic>
        <p:nvPicPr>
          <p:cNvPr id="7" name="Picture 6">
            <a:extLst>
              <a:ext uri="{FF2B5EF4-FFF2-40B4-BE49-F238E27FC236}">
                <a16:creationId xmlns:a16="http://schemas.microsoft.com/office/drawing/2014/main" id="{D94D36A7-5F44-FD4F-60E3-E240FFC4EE11}"/>
              </a:ext>
            </a:extLst>
          </p:cNvPr>
          <p:cNvPicPr>
            <a:picLocks noChangeAspect="1"/>
          </p:cNvPicPr>
          <p:nvPr/>
        </p:nvPicPr>
        <p:blipFill>
          <a:blip r:embed="rId3"/>
          <a:stretch>
            <a:fillRect/>
          </a:stretch>
        </p:blipFill>
        <p:spPr>
          <a:xfrm>
            <a:off x="834095" y="1956373"/>
            <a:ext cx="10245237" cy="3982789"/>
          </a:xfrm>
          <a:prstGeom prst="rect">
            <a:avLst/>
          </a:prstGeom>
        </p:spPr>
      </p:pic>
      <p:sp>
        <p:nvSpPr>
          <p:cNvPr id="12" name="Rectangle 11">
            <a:extLst>
              <a:ext uri="{FF2B5EF4-FFF2-40B4-BE49-F238E27FC236}">
                <a16:creationId xmlns:a16="http://schemas.microsoft.com/office/drawing/2014/main" id="{A92409A5-8734-1716-83FB-FE7A5A0D3D2B}"/>
              </a:ext>
            </a:extLst>
          </p:cNvPr>
          <p:cNvSpPr/>
          <p:nvPr/>
        </p:nvSpPr>
        <p:spPr>
          <a:xfrm>
            <a:off x="1748901" y="3947766"/>
            <a:ext cx="1083076" cy="349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8887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CDFA34-6024-4C17-BAC5-6D355A235F52}"/>
              </a:ext>
            </a:extLst>
          </p:cNvPr>
          <p:cNvSpPr txBox="1"/>
          <p:nvPr/>
        </p:nvSpPr>
        <p:spPr>
          <a:xfrm>
            <a:off x="6223676" y="3028819"/>
            <a:ext cx="925936" cy="297454"/>
          </a:xfrm>
          <a:prstGeom prst="rect">
            <a:avLst/>
          </a:prstGeom>
          <a:noFill/>
        </p:spPr>
        <p:txBody>
          <a:bodyPr wrap="square" rtlCol="0">
            <a:spAutoFit/>
          </a:bodyPr>
          <a:lstStyle/>
          <a:p>
            <a:r>
              <a:rPr lang="en-US" sz="1333">
                <a:solidFill>
                  <a:schemeClr val="bg1"/>
                </a:solidFill>
              </a:rPr>
              <a:t>Text 03</a:t>
            </a:r>
          </a:p>
        </p:txBody>
      </p:sp>
      <p:sp>
        <p:nvSpPr>
          <p:cNvPr id="11" name="Rectangle 10">
            <a:extLst>
              <a:ext uri="{FF2B5EF4-FFF2-40B4-BE49-F238E27FC236}">
                <a16:creationId xmlns:a16="http://schemas.microsoft.com/office/drawing/2014/main" id="{BE169C1E-5C15-4B31-8C1D-DFBBA6D4DB35}"/>
              </a:ext>
            </a:extLst>
          </p:cNvPr>
          <p:cNvSpPr/>
          <p:nvPr/>
        </p:nvSpPr>
        <p:spPr>
          <a:xfrm>
            <a:off x="3867150" y="2704877"/>
            <a:ext cx="7505342" cy="1305673"/>
          </a:xfrm>
          <a:prstGeom prst="rect">
            <a:avLst/>
          </a:prstGeom>
          <a:solidFill>
            <a:srgbClr val="ED7D31"/>
          </a:solidFill>
          <a:ln>
            <a:no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 10. Maintain Address</a:t>
            </a:r>
            <a:endParaRPr lang="en-US" sz="2400" b="1" dirty="0">
              <a:solidFill>
                <a:schemeClr val="bg1"/>
              </a:solidFill>
              <a:ea typeface="Calibri"/>
              <a:cs typeface="Calibri"/>
            </a:endParaRPr>
          </a:p>
        </p:txBody>
      </p:sp>
      <p:sp>
        <p:nvSpPr>
          <p:cNvPr id="4" name="TextBox 3">
            <a:extLst>
              <a:ext uri="{FF2B5EF4-FFF2-40B4-BE49-F238E27FC236}">
                <a16:creationId xmlns:a16="http://schemas.microsoft.com/office/drawing/2014/main" id="{35F95362-80E3-3D8E-568B-B65D24F9CF2C}"/>
              </a:ext>
            </a:extLst>
          </p:cNvPr>
          <p:cNvSpPr txBox="1"/>
          <p:nvPr/>
        </p:nvSpPr>
        <p:spPr>
          <a:xfrm>
            <a:off x="1902645" y="71098"/>
            <a:ext cx="5561929" cy="492443"/>
          </a:xfrm>
          <a:prstGeom prst="rect">
            <a:avLst/>
          </a:prstGeom>
          <a:noFill/>
        </p:spPr>
        <p:txBody>
          <a:bodyPr wrap="square" lIns="121920" tIns="60960" rIns="121920" bIns="60960" rtlCol="0" anchor="t">
            <a:spAutoFit/>
          </a:bodyPr>
          <a:lstStyle/>
          <a:p>
            <a:r>
              <a:rPr lang="en-US" sz="2400">
                <a:ea typeface="+mn-lt"/>
                <a:cs typeface="+mn-lt"/>
              </a:rPr>
              <a:t>Employer User Guide</a:t>
            </a:r>
            <a:endParaRPr lang="en-US"/>
          </a:p>
        </p:txBody>
      </p:sp>
      <p:sp>
        <p:nvSpPr>
          <p:cNvPr id="2" name="Oval 1">
            <a:extLst>
              <a:ext uri="{FF2B5EF4-FFF2-40B4-BE49-F238E27FC236}">
                <a16:creationId xmlns:a16="http://schemas.microsoft.com/office/drawing/2014/main" id="{55F9F646-E154-45E7-A63C-58CE7A1D470F}"/>
              </a:ext>
            </a:extLst>
          </p:cNvPr>
          <p:cNvSpPr/>
          <p:nvPr/>
        </p:nvSpPr>
        <p:spPr>
          <a:xfrm>
            <a:off x="721032" y="1783078"/>
            <a:ext cx="3291840" cy="3291840"/>
          </a:xfrm>
          <a:prstGeom prst="ellipse">
            <a:avLst/>
          </a:prstGeom>
          <a:solidFill>
            <a:schemeClr val="bg1"/>
          </a:solid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Icon&#10;&#10;Description automatically generated">
            <a:extLst>
              <a:ext uri="{FF2B5EF4-FFF2-40B4-BE49-F238E27FC236}">
                <a16:creationId xmlns:a16="http://schemas.microsoft.com/office/drawing/2014/main" id="{FB28BE77-2FE1-6EE6-615B-E203C5BBF142}"/>
              </a:ext>
            </a:extLst>
          </p:cNvPr>
          <p:cNvPicPr>
            <a:picLocks noChangeAspect="1"/>
          </p:cNvPicPr>
          <p:nvPr/>
        </p:nvPicPr>
        <p:blipFill>
          <a:blip r:embed="rId3"/>
          <a:stretch>
            <a:fillRect/>
          </a:stretch>
        </p:blipFill>
        <p:spPr>
          <a:xfrm>
            <a:off x="1250445" y="2349500"/>
            <a:ext cx="2262442" cy="2262442"/>
          </a:xfrm>
          <a:prstGeom prst="ellipse">
            <a:avLst/>
          </a:prstGeom>
        </p:spPr>
      </p:pic>
    </p:spTree>
    <p:extLst>
      <p:ext uri="{BB962C8B-B14F-4D97-AF65-F5344CB8AC3E}">
        <p14:creationId xmlns:p14="http://schemas.microsoft.com/office/powerpoint/2010/main" val="21380697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9B0D68F-09CE-DE0E-D301-E1B938BE301F}"/>
              </a:ext>
            </a:extLst>
          </p:cNvPr>
          <p:cNvPicPr>
            <a:picLocks noChangeAspect="1"/>
          </p:cNvPicPr>
          <p:nvPr/>
        </p:nvPicPr>
        <p:blipFill rotWithShape="1">
          <a:blip r:embed="rId2"/>
          <a:srcRect l="668" r="-96" b="3015"/>
          <a:stretch/>
        </p:blipFill>
        <p:spPr>
          <a:xfrm>
            <a:off x="1281673" y="2169647"/>
            <a:ext cx="9028831" cy="1673836"/>
          </a:xfrm>
          <a:prstGeom prst="rect">
            <a:avLst/>
          </a:prstGeom>
        </p:spPr>
      </p:pic>
      <p:sp>
        <p:nvSpPr>
          <p:cNvPr id="4" name="TextBox 3">
            <a:extLst>
              <a:ext uri="{FF2B5EF4-FFF2-40B4-BE49-F238E27FC236}">
                <a16:creationId xmlns:a16="http://schemas.microsoft.com/office/drawing/2014/main" id="{8BE360CB-A5FB-0969-E372-508CA1054812}"/>
              </a:ext>
            </a:extLst>
          </p:cNvPr>
          <p:cNvSpPr txBox="1"/>
          <p:nvPr/>
        </p:nvSpPr>
        <p:spPr>
          <a:xfrm>
            <a:off x="1876852" y="2764054"/>
            <a:ext cx="1422185" cy="314552"/>
          </a:xfrm>
          <a:prstGeom prst="rect">
            <a:avLst/>
          </a:prstGeom>
          <a:noFill/>
          <a:ln w="28575">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600">
              <a:cs typeface="Calibri"/>
            </a:endParaRPr>
          </a:p>
        </p:txBody>
      </p:sp>
      <p:sp>
        <p:nvSpPr>
          <p:cNvPr id="6" name="TextBox 5">
            <a:extLst>
              <a:ext uri="{FF2B5EF4-FFF2-40B4-BE49-F238E27FC236}">
                <a16:creationId xmlns:a16="http://schemas.microsoft.com/office/drawing/2014/main" id="{16325A1A-FC11-65C6-AAB2-7BE0A34CC38A}"/>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Maintain Address  </a:t>
            </a:r>
          </a:p>
        </p:txBody>
      </p:sp>
      <p:sp>
        <p:nvSpPr>
          <p:cNvPr id="3" name="Rectangle: Rounded Corners 2">
            <a:extLst>
              <a:ext uri="{FF2B5EF4-FFF2-40B4-BE49-F238E27FC236}">
                <a16:creationId xmlns:a16="http://schemas.microsoft.com/office/drawing/2014/main" id="{BA8C3389-2135-06A3-73E0-7FCCFE314D6F}"/>
              </a:ext>
            </a:extLst>
          </p:cNvPr>
          <p:cNvSpPr/>
          <p:nvPr/>
        </p:nvSpPr>
        <p:spPr>
          <a:xfrm>
            <a:off x="5635062" y="1152563"/>
            <a:ext cx="2027065" cy="561845"/>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15566" rtl="0" eaLnBrk="1" latinLnBrk="0" hangingPunct="1">
              <a:defRPr sz="818" kern="1200">
                <a:solidFill>
                  <a:schemeClr val="lt1"/>
                </a:solidFill>
                <a:latin typeface="+mn-lt"/>
                <a:ea typeface="+mn-ea"/>
                <a:cs typeface="+mn-cs"/>
              </a:defRPr>
            </a:lvl1pPr>
            <a:lvl2pPr marL="207783" algn="l" defTabSz="415566" rtl="0" eaLnBrk="1" latinLnBrk="0" hangingPunct="1">
              <a:defRPr sz="818" kern="1200">
                <a:solidFill>
                  <a:schemeClr val="lt1"/>
                </a:solidFill>
                <a:latin typeface="+mn-lt"/>
                <a:ea typeface="+mn-ea"/>
                <a:cs typeface="+mn-cs"/>
              </a:defRPr>
            </a:lvl2pPr>
            <a:lvl3pPr marL="415566" algn="l" defTabSz="415566" rtl="0" eaLnBrk="1" latinLnBrk="0" hangingPunct="1">
              <a:defRPr sz="818" kern="1200">
                <a:solidFill>
                  <a:schemeClr val="lt1"/>
                </a:solidFill>
                <a:latin typeface="+mn-lt"/>
                <a:ea typeface="+mn-ea"/>
                <a:cs typeface="+mn-cs"/>
              </a:defRPr>
            </a:lvl3pPr>
            <a:lvl4pPr marL="623349" algn="l" defTabSz="415566" rtl="0" eaLnBrk="1" latinLnBrk="0" hangingPunct="1">
              <a:defRPr sz="818" kern="1200">
                <a:solidFill>
                  <a:schemeClr val="lt1"/>
                </a:solidFill>
                <a:latin typeface="+mn-lt"/>
                <a:ea typeface="+mn-ea"/>
                <a:cs typeface="+mn-cs"/>
              </a:defRPr>
            </a:lvl4pPr>
            <a:lvl5pPr marL="831132" algn="l" defTabSz="415566" rtl="0" eaLnBrk="1" latinLnBrk="0" hangingPunct="1">
              <a:defRPr sz="818" kern="1200">
                <a:solidFill>
                  <a:schemeClr val="lt1"/>
                </a:solidFill>
                <a:latin typeface="+mn-lt"/>
                <a:ea typeface="+mn-ea"/>
                <a:cs typeface="+mn-cs"/>
              </a:defRPr>
            </a:lvl5pPr>
            <a:lvl6pPr marL="1038915" algn="l" defTabSz="415566" rtl="0" eaLnBrk="1" latinLnBrk="0" hangingPunct="1">
              <a:defRPr sz="818" kern="1200">
                <a:solidFill>
                  <a:schemeClr val="lt1"/>
                </a:solidFill>
                <a:latin typeface="+mn-lt"/>
                <a:ea typeface="+mn-ea"/>
                <a:cs typeface="+mn-cs"/>
              </a:defRPr>
            </a:lvl6pPr>
            <a:lvl7pPr marL="1246698" algn="l" defTabSz="415566" rtl="0" eaLnBrk="1" latinLnBrk="0" hangingPunct="1">
              <a:defRPr sz="818" kern="1200">
                <a:solidFill>
                  <a:schemeClr val="lt1"/>
                </a:solidFill>
                <a:latin typeface="+mn-lt"/>
                <a:ea typeface="+mn-ea"/>
                <a:cs typeface="+mn-cs"/>
              </a:defRPr>
            </a:lvl7pPr>
            <a:lvl8pPr marL="1454481" algn="l" defTabSz="415566" rtl="0" eaLnBrk="1" latinLnBrk="0" hangingPunct="1">
              <a:defRPr sz="818" kern="1200">
                <a:solidFill>
                  <a:schemeClr val="lt1"/>
                </a:solidFill>
                <a:latin typeface="+mn-lt"/>
                <a:ea typeface="+mn-ea"/>
                <a:cs typeface="+mn-cs"/>
              </a:defRPr>
            </a:lvl8pPr>
            <a:lvl9pPr marL="1662264" algn="l" defTabSz="415566" rtl="0" eaLnBrk="1" latinLnBrk="0" hangingPunct="1">
              <a:defRPr sz="818" kern="1200">
                <a:solidFill>
                  <a:schemeClr val="lt1"/>
                </a:solidFill>
                <a:latin typeface="+mn-lt"/>
                <a:ea typeface="+mn-ea"/>
                <a:cs typeface="+mn-cs"/>
              </a:defRPr>
            </a:lvl9pPr>
          </a:lstStyle>
          <a:p>
            <a:r>
              <a:rPr lang="en-US" sz="1100">
                <a:latin typeface="Calibri"/>
                <a:ea typeface="+mn-lt"/>
                <a:cs typeface="+mn-lt"/>
              </a:rPr>
              <a:t>Select </a:t>
            </a:r>
            <a:r>
              <a:rPr lang="en-US" sz="1100" b="1">
                <a:latin typeface="Calibri"/>
                <a:ea typeface="+mn-lt"/>
                <a:cs typeface="+mn-lt"/>
              </a:rPr>
              <a:t>Account Maintenance </a:t>
            </a:r>
            <a:r>
              <a:rPr lang="en-US" sz="1100">
                <a:latin typeface="Calibri"/>
                <a:ea typeface="+mn-lt"/>
                <a:cs typeface="+mn-lt"/>
              </a:rPr>
              <a:t>then </a:t>
            </a:r>
            <a:r>
              <a:rPr lang="en-US" sz="1100" b="1">
                <a:latin typeface="Calibri"/>
                <a:ea typeface="+mn-lt"/>
                <a:cs typeface="+mn-lt"/>
              </a:rPr>
              <a:t>Maintain</a:t>
            </a:r>
            <a:r>
              <a:rPr lang="en-US" sz="1100" b="1">
                <a:ea typeface="+mn-lt"/>
                <a:cs typeface="+mn-lt"/>
              </a:rPr>
              <a:t> Address</a:t>
            </a:r>
            <a:r>
              <a:rPr lang="en-US" sz="1100">
                <a:latin typeface="Calibri"/>
                <a:ea typeface="+mn-lt"/>
                <a:cs typeface="+mn-lt"/>
              </a:rPr>
              <a:t>.</a:t>
            </a:r>
            <a:endParaRPr lang="en-US" sz="1100">
              <a:latin typeface="Calibri"/>
              <a:cs typeface="Calibri"/>
            </a:endParaRPr>
          </a:p>
        </p:txBody>
      </p:sp>
    </p:spTree>
    <p:extLst>
      <p:ext uri="{BB962C8B-B14F-4D97-AF65-F5344CB8AC3E}">
        <p14:creationId xmlns:p14="http://schemas.microsoft.com/office/powerpoint/2010/main" val="19223296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0BE4A2A-30B6-30DE-458B-300E94DE32ED}"/>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Maintain Address  </a:t>
            </a:r>
          </a:p>
        </p:txBody>
      </p:sp>
      <p:sp>
        <p:nvSpPr>
          <p:cNvPr id="8" name="Rectangle 7">
            <a:extLst>
              <a:ext uri="{FF2B5EF4-FFF2-40B4-BE49-F238E27FC236}">
                <a16:creationId xmlns:a16="http://schemas.microsoft.com/office/drawing/2014/main" id="{F4E76478-CBE0-87D0-E4BD-029307A69193}"/>
              </a:ext>
            </a:extLst>
          </p:cNvPr>
          <p:cNvSpPr/>
          <p:nvPr/>
        </p:nvSpPr>
        <p:spPr>
          <a:xfrm flipV="1">
            <a:off x="5523632" y="3129394"/>
            <a:ext cx="346363" cy="16279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5AE783A5-34A6-54D1-D4F0-939DA90E2D40}"/>
              </a:ext>
            </a:extLst>
          </p:cNvPr>
          <p:cNvSpPr/>
          <p:nvPr/>
        </p:nvSpPr>
        <p:spPr>
          <a:xfrm flipV="1">
            <a:off x="5114057" y="3129394"/>
            <a:ext cx="193963" cy="162791"/>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A5D861E-21C1-16C9-3DF7-14559F1E7490}"/>
              </a:ext>
            </a:extLst>
          </p:cNvPr>
          <p:cNvPicPr>
            <a:picLocks noChangeAspect="1"/>
          </p:cNvPicPr>
          <p:nvPr/>
        </p:nvPicPr>
        <p:blipFill>
          <a:blip r:embed="rId2"/>
          <a:stretch>
            <a:fillRect/>
          </a:stretch>
        </p:blipFill>
        <p:spPr>
          <a:xfrm>
            <a:off x="538857" y="1700428"/>
            <a:ext cx="11114286" cy="3457143"/>
          </a:xfrm>
          <a:prstGeom prst="rect">
            <a:avLst/>
          </a:prstGeom>
        </p:spPr>
      </p:pic>
    </p:spTree>
    <p:extLst>
      <p:ext uri="{BB962C8B-B14F-4D97-AF65-F5344CB8AC3E}">
        <p14:creationId xmlns:p14="http://schemas.microsoft.com/office/powerpoint/2010/main" val="38092891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17816EFC-5257-7195-DFE1-2842925DD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36814C77-1CF5-84F4-0114-C14969CA0EE0}"/>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92073DF7-AB63-19BA-0187-1C00F85EED1F}"/>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8189C7FC-5E02-F36D-5FF2-BA458DA5739F}"/>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83</a:t>
              </a:fld>
              <a:r>
                <a:rPr lang="en-US" sz="1067" noProof="0" dirty="0"/>
                <a:t> </a:t>
              </a:r>
            </a:p>
          </p:txBody>
        </p:sp>
        <p:sp>
          <p:nvSpPr>
            <p:cNvPr id="6" name="Text Placeholder 4">
              <a:extLst>
                <a:ext uri="{FF2B5EF4-FFF2-40B4-BE49-F238E27FC236}">
                  <a16:creationId xmlns:a16="http://schemas.microsoft.com/office/drawing/2014/main" id="{3094FB73-3A4D-833C-5749-5FD43720A96E}"/>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8894199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application&#10;&#10;Description automatically generated">
            <a:extLst>
              <a:ext uri="{FF2B5EF4-FFF2-40B4-BE49-F238E27FC236}">
                <a16:creationId xmlns:a16="http://schemas.microsoft.com/office/drawing/2014/main" id="{ED102DF7-16ED-6CD5-7931-3A0CB46D3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A5A57AAB-0294-B605-CC9A-9125E8A351F7}"/>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288C3FF2-DBF4-33FE-1999-F1D18E5A0483}"/>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08E43EC8-8091-3288-2173-AE92CEA0B854}"/>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84</a:t>
              </a:fld>
              <a:r>
                <a:rPr lang="en-US" sz="1067" noProof="0" dirty="0"/>
                <a:t> </a:t>
              </a:r>
            </a:p>
          </p:txBody>
        </p:sp>
        <p:sp>
          <p:nvSpPr>
            <p:cNvPr id="6" name="Text Placeholder 4">
              <a:extLst>
                <a:ext uri="{FF2B5EF4-FFF2-40B4-BE49-F238E27FC236}">
                  <a16:creationId xmlns:a16="http://schemas.microsoft.com/office/drawing/2014/main" id="{BDAA6DED-5B30-0C61-2366-1590097188C2}"/>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3672246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4E94794-3CA6-84AC-04DA-76836A6E7B10}"/>
              </a:ext>
            </a:extLst>
          </p:cNvPr>
          <p:cNvPicPr>
            <a:picLocks noChangeAspect="1"/>
          </p:cNvPicPr>
          <p:nvPr/>
        </p:nvPicPr>
        <p:blipFill rotWithShape="1">
          <a:blip r:embed="rId2"/>
          <a:srcRect l="680" r="76" b="-562"/>
          <a:stretch/>
        </p:blipFill>
        <p:spPr>
          <a:xfrm>
            <a:off x="1201840" y="2234525"/>
            <a:ext cx="9546126" cy="1305542"/>
          </a:xfrm>
          <a:prstGeom prst="rect">
            <a:avLst/>
          </a:prstGeom>
        </p:spPr>
      </p:pic>
      <p:sp>
        <p:nvSpPr>
          <p:cNvPr id="4" name="TextBox 3">
            <a:extLst>
              <a:ext uri="{FF2B5EF4-FFF2-40B4-BE49-F238E27FC236}">
                <a16:creationId xmlns:a16="http://schemas.microsoft.com/office/drawing/2014/main" id="{22AE1159-AA20-8CDD-24BB-A8DEE119D548}"/>
              </a:ext>
            </a:extLst>
          </p:cNvPr>
          <p:cNvSpPr txBox="1"/>
          <p:nvPr/>
        </p:nvSpPr>
        <p:spPr>
          <a:xfrm>
            <a:off x="1920815" y="238664"/>
            <a:ext cx="8914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Maintain Address - Confirmation </a:t>
            </a:r>
          </a:p>
        </p:txBody>
      </p:sp>
      <p:sp>
        <p:nvSpPr>
          <p:cNvPr id="3" name="Rectangle: Rounded Corners 2">
            <a:extLst>
              <a:ext uri="{FF2B5EF4-FFF2-40B4-BE49-F238E27FC236}">
                <a16:creationId xmlns:a16="http://schemas.microsoft.com/office/drawing/2014/main" id="{76F4D3DD-D622-79EB-5038-9F1ECBF851A7}"/>
              </a:ext>
            </a:extLst>
          </p:cNvPr>
          <p:cNvSpPr/>
          <p:nvPr/>
        </p:nvSpPr>
        <p:spPr>
          <a:xfrm>
            <a:off x="5357999" y="1058357"/>
            <a:ext cx="5060570" cy="772783"/>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14300">
              <a:defRPr/>
            </a:pPr>
            <a:r>
              <a:rPr lang="en-US" sz="1400">
                <a:ea typeface="+mn-lt"/>
                <a:cs typeface="+mn-lt"/>
              </a:rPr>
              <a:t>The </a:t>
            </a:r>
            <a:r>
              <a:rPr lang="en-US" sz="1400" b="1">
                <a:ea typeface="+mn-lt"/>
                <a:cs typeface="+mn-lt"/>
              </a:rPr>
              <a:t>Employer</a:t>
            </a:r>
            <a:r>
              <a:rPr lang="en-US" sz="1400">
                <a:ea typeface="+mn-lt"/>
                <a:cs typeface="+mn-lt"/>
              </a:rPr>
              <a:t> </a:t>
            </a:r>
            <a:r>
              <a:rPr lang="en-US" sz="1400" b="1">
                <a:ea typeface="+mn-lt"/>
                <a:cs typeface="+mn-lt"/>
              </a:rPr>
              <a:t>Contact Maintenance Confirmation</a:t>
            </a:r>
            <a:r>
              <a:rPr lang="en-US" sz="1400">
                <a:ea typeface="+mn-lt"/>
                <a:cs typeface="+mn-lt"/>
              </a:rPr>
              <a:t> screen is displayed.</a:t>
            </a:r>
            <a:endParaRPr lang="en-US" sz="900"/>
          </a:p>
        </p:txBody>
      </p:sp>
    </p:spTree>
    <p:extLst>
      <p:ext uri="{BB962C8B-B14F-4D97-AF65-F5344CB8AC3E}">
        <p14:creationId xmlns:p14="http://schemas.microsoft.com/office/powerpoint/2010/main" val="28291950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CDFA34-6024-4C17-BAC5-6D355A235F52}"/>
              </a:ext>
            </a:extLst>
          </p:cNvPr>
          <p:cNvSpPr txBox="1"/>
          <p:nvPr/>
        </p:nvSpPr>
        <p:spPr>
          <a:xfrm>
            <a:off x="6223676" y="3028819"/>
            <a:ext cx="925936" cy="297454"/>
          </a:xfrm>
          <a:prstGeom prst="rect">
            <a:avLst/>
          </a:prstGeom>
          <a:noFill/>
        </p:spPr>
        <p:txBody>
          <a:bodyPr wrap="square" rtlCol="0">
            <a:spAutoFit/>
          </a:bodyPr>
          <a:lstStyle/>
          <a:p>
            <a:r>
              <a:rPr lang="en-US" sz="1333">
                <a:solidFill>
                  <a:schemeClr val="bg1"/>
                </a:solidFill>
              </a:rPr>
              <a:t>Text 03</a:t>
            </a:r>
          </a:p>
        </p:txBody>
      </p:sp>
      <p:sp>
        <p:nvSpPr>
          <p:cNvPr id="11" name="Rectangle 10">
            <a:extLst>
              <a:ext uri="{FF2B5EF4-FFF2-40B4-BE49-F238E27FC236}">
                <a16:creationId xmlns:a16="http://schemas.microsoft.com/office/drawing/2014/main" id="{BE169C1E-5C15-4B31-8C1D-DFBBA6D4DB35}"/>
              </a:ext>
            </a:extLst>
          </p:cNvPr>
          <p:cNvSpPr/>
          <p:nvPr/>
        </p:nvSpPr>
        <p:spPr>
          <a:xfrm>
            <a:off x="3474787" y="2704877"/>
            <a:ext cx="7897705" cy="1305673"/>
          </a:xfrm>
          <a:prstGeom prst="rect">
            <a:avLst/>
          </a:prstGeom>
          <a:solidFill>
            <a:srgbClr val="ED7D31"/>
          </a:solidFill>
          <a:ln>
            <a:no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 11. My User Profile</a:t>
            </a:r>
            <a:endParaRPr lang="en-US" sz="2400" b="1" dirty="0">
              <a:solidFill>
                <a:schemeClr val="bg1"/>
              </a:solidFill>
              <a:ea typeface="Calibri"/>
              <a:cs typeface="Calibri"/>
            </a:endParaRPr>
          </a:p>
        </p:txBody>
      </p:sp>
      <p:sp>
        <p:nvSpPr>
          <p:cNvPr id="4" name="TextBox 3">
            <a:extLst>
              <a:ext uri="{FF2B5EF4-FFF2-40B4-BE49-F238E27FC236}">
                <a16:creationId xmlns:a16="http://schemas.microsoft.com/office/drawing/2014/main" id="{35F95362-80E3-3D8E-568B-B65D24F9CF2C}"/>
              </a:ext>
            </a:extLst>
          </p:cNvPr>
          <p:cNvSpPr txBox="1"/>
          <p:nvPr/>
        </p:nvSpPr>
        <p:spPr>
          <a:xfrm>
            <a:off x="1902645" y="71098"/>
            <a:ext cx="5561929" cy="492443"/>
          </a:xfrm>
          <a:prstGeom prst="rect">
            <a:avLst/>
          </a:prstGeom>
          <a:noFill/>
        </p:spPr>
        <p:txBody>
          <a:bodyPr wrap="square" lIns="121920" tIns="60960" rIns="121920" bIns="60960" rtlCol="0" anchor="t">
            <a:spAutoFit/>
          </a:bodyPr>
          <a:lstStyle/>
          <a:p>
            <a:r>
              <a:rPr lang="en-US" sz="2400">
                <a:ea typeface="+mn-lt"/>
                <a:cs typeface="+mn-lt"/>
              </a:rPr>
              <a:t>Employer User Guide</a:t>
            </a:r>
            <a:endParaRPr lang="en-US"/>
          </a:p>
        </p:txBody>
      </p:sp>
      <p:sp>
        <p:nvSpPr>
          <p:cNvPr id="2" name="Oval 1">
            <a:extLst>
              <a:ext uri="{FF2B5EF4-FFF2-40B4-BE49-F238E27FC236}">
                <a16:creationId xmlns:a16="http://schemas.microsoft.com/office/drawing/2014/main" id="{55F9F646-E154-45E7-A63C-58CE7A1D470F}"/>
              </a:ext>
            </a:extLst>
          </p:cNvPr>
          <p:cNvSpPr/>
          <p:nvPr/>
        </p:nvSpPr>
        <p:spPr>
          <a:xfrm>
            <a:off x="721032" y="1783078"/>
            <a:ext cx="3291840" cy="3291840"/>
          </a:xfrm>
          <a:prstGeom prst="ellipse">
            <a:avLst/>
          </a:prstGeom>
          <a:solidFill>
            <a:schemeClr val="bg1"/>
          </a:solidFill>
          <a:ln w="571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Icon&#10;&#10;Description automatically generated">
            <a:extLst>
              <a:ext uri="{FF2B5EF4-FFF2-40B4-BE49-F238E27FC236}">
                <a16:creationId xmlns:a16="http://schemas.microsoft.com/office/drawing/2014/main" id="{FB28BE77-2FE1-6EE6-615B-E203C5BBF142}"/>
              </a:ext>
            </a:extLst>
          </p:cNvPr>
          <p:cNvPicPr>
            <a:picLocks noChangeAspect="1"/>
          </p:cNvPicPr>
          <p:nvPr/>
        </p:nvPicPr>
        <p:blipFill>
          <a:blip r:embed="rId3"/>
          <a:stretch>
            <a:fillRect/>
          </a:stretch>
        </p:blipFill>
        <p:spPr>
          <a:xfrm>
            <a:off x="1250445" y="2349500"/>
            <a:ext cx="2262442" cy="2262442"/>
          </a:xfrm>
          <a:prstGeom prst="ellipse">
            <a:avLst/>
          </a:prstGeom>
        </p:spPr>
      </p:pic>
    </p:spTree>
    <p:extLst>
      <p:ext uri="{BB962C8B-B14F-4D97-AF65-F5344CB8AC3E}">
        <p14:creationId xmlns:p14="http://schemas.microsoft.com/office/powerpoint/2010/main" val="11256550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95494F-3F07-578E-8DFA-D8FF09EB3B82}"/>
              </a:ext>
            </a:extLst>
          </p:cNvPr>
          <p:cNvSpPr txBox="1"/>
          <p:nvPr/>
        </p:nvSpPr>
        <p:spPr>
          <a:xfrm>
            <a:off x="1920815" y="238664"/>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My User Profile </a:t>
            </a:r>
          </a:p>
        </p:txBody>
      </p:sp>
      <p:pic>
        <p:nvPicPr>
          <p:cNvPr id="5" name="Picture 5">
            <a:extLst>
              <a:ext uri="{FF2B5EF4-FFF2-40B4-BE49-F238E27FC236}">
                <a16:creationId xmlns:a16="http://schemas.microsoft.com/office/drawing/2014/main" id="{063CEB0B-15B5-5799-6156-4FAD16043C1D}"/>
              </a:ext>
            </a:extLst>
          </p:cNvPr>
          <p:cNvPicPr>
            <a:picLocks noChangeAspect="1"/>
          </p:cNvPicPr>
          <p:nvPr/>
        </p:nvPicPr>
        <p:blipFill rotWithShape="1">
          <a:blip r:embed="rId2"/>
          <a:srcRect l="9636" t="16985" r="68135" b="79192"/>
          <a:stretch/>
        </p:blipFill>
        <p:spPr>
          <a:xfrm>
            <a:off x="956734" y="1750534"/>
            <a:ext cx="10508735" cy="592993"/>
          </a:xfrm>
          <a:prstGeom prst="rect">
            <a:avLst/>
          </a:prstGeom>
        </p:spPr>
      </p:pic>
      <p:sp>
        <p:nvSpPr>
          <p:cNvPr id="2" name="Rectangle: Rounded Corners 1">
            <a:extLst>
              <a:ext uri="{FF2B5EF4-FFF2-40B4-BE49-F238E27FC236}">
                <a16:creationId xmlns:a16="http://schemas.microsoft.com/office/drawing/2014/main" id="{8459107D-24E2-E9AA-4A2C-A7EEF27E20C5}"/>
              </a:ext>
            </a:extLst>
          </p:cNvPr>
          <p:cNvSpPr/>
          <p:nvPr/>
        </p:nvSpPr>
        <p:spPr>
          <a:xfrm>
            <a:off x="3917638" y="958150"/>
            <a:ext cx="2112506" cy="631214"/>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ea typeface="+mn-lt"/>
                <a:cs typeface="+mn-lt"/>
              </a:rPr>
              <a:t>Select </a:t>
            </a:r>
            <a:r>
              <a:rPr lang="en-US" sz="1400" b="1">
                <a:ea typeface="+mn-lt"/>
                <a:cs typeface="+mn-lt"/>
              </a:rPr>
              <a:t>My User Profile </a:t>
            </a:r>
            <a:r>
              <a:rPr lang="en-US" sz="1400">
                <a:ea typeface="+mn-lt"/>
                <a:cs typeface="+mn-lt"/>
              </a:rPr>
              <a:t>to edit user information or add new user to account.</a:t>
            </a:r>
            <a:endParaRPr lang="en-US" sz="1400">
              <a:cs typeface="Calibri"/>
            </a:endParaRPr>
          </a:p>
        </p:txBody>
      </p:sp>
    </p:spTree>
    <p:extLst>
      <p:ext uri="{BB962C8B-B14F-4D97-AF65-F5344CB8AC3E}">
        <p14:creationId xmlns:p14="http://schemas.microsoft.com/office/powerpoint/2010/main" val="18488759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chat or text message&#10;&#10;Description automatically generated">
            <a:extLst>
              <a:ext uri="{FF2B5EF4-FFF2-40B4-BE49-F238E27FC236}">
                <a16:creationId xmlns:a16="http://schemas.microsoft.com/office/drawing/2014/main" id="{AE7564ED-61DF-E3A4-890B-CC977DCF4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DA48514A-770A-5FFE-32F0-B2B23E03725F}"/>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99D3B4C1-C4E9-3695-1FE5-FE323C9845E5}"/>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0D639251-C8BA-502A-2A55-C949E30208F0}"/>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88</a:t>
              </a:fld>
              <a:r>
                <a:rPr lang="en-US" sz="1067" noProof="0" dirty="0"/>
                <a:t> </a:t>
              </a:r>
            </a:p>
          </p:txBody>
        </p:sp>
        <p:sp>
          <p:nvSpPr>
            <p:cNvPr id="6" name="Text Placeholder 4">
              <a:extLst>
                <a:ext uri="{FF2B5EF4-FFF2-40B4-BE49-F238E27FC236}">
                  <a16:creationId xmlns:a16="http://schemas.microsoft.com/office/drawing/2014/main" id="{15C9644F-FF14-243B-3C7A-F37B8D4BA68B}"/>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7143586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F42FF8C1-AAAD-E50C-3277-CA911051D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DB8484CF-1A49-8F4C-56D0-C77FD1A32771}"/>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FC6B5967-8508-F3CA-63D5-73DA03994276}"/>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E2C36143-5512-8E22-7358-EFABCB7DC73A}"/>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89</a:t>
              </a:fld>
              <a:r>
                <a:rPr lang="en-US" sz="1067" noProof="0" dirty="0"/>
                <a:t> </a:t>
              </a:r>
            </a:p>
          </p:txBody>
        </p:sp>
        <p:sp>
          <p:nvSpPr>
            <p:cNvPr id="7" name="Text Placeholder 4">
              <a:extLst>
                <a:ext uri="{FF2B5EF4-FFF2-40B4-BE49-F238E27FC236}">
                  <a16:creationId xmlns:a16="http://schemas.microsoft.com/office/drawing/2014/main" id="{D80898F8-ACFF-C888-CFFA-20ECEA946192}"/>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2551242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application&#10;&#10;Description automatically generated">
            <a:extLst>
              <a:ext uri="{FF2B5EF4-FFF2-40B4-BE49-F238E27FC236}">
                <a16:creationId xmlns:a16="http://schemas.microsoft.com/office/drawing/2014/main" id="{A3B86FB7-D200-7DC5-7340-2B437578A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4">
            <a:extLst>
              <a:ext uri="{FF2B5EF4-FFF2-40B4-BE49-F238E27FC236}">
                <a16:creationId xmlns:a16="http://schemas.microsoft.com/office/drawing/2014/main" id="{60DE1ABE-237A-C1EA-9255-4A0A76652775}"/>
              </a:ext>
            </a:extLst>
          </p:cNvPr>
          <p:cNvSpPr txBox="1">
            <a:spLocks/>
          </p:cNvSpPr>
          <p:nvPr/>
        </p:nvSpPr>
        <p:spPr>
          <a:xfrm>
            <a:off x="6070599" y="6522345"/>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4" name="Rectangle 71">
            <a:extLst>
              <a:ext uri="{FF2B5EF4-FFF2-40B4-BE49-F238E27FC236}">
                <a16:creationId xmlns:a16="http://schemas.microsoft.com/office/drawing/2014/main" id="{9CC155B5-9362-E91C-A6A8-4BDC3DF9D4E8}"/>
              </a:ext>
            </a:extLst>
          </p:cNvPr>
          <p:cNvSpPr txBox="1">
            <a:spLocks noChangeArrowheads="1"/>
          </p:cNvSpPr>
          <p:nvPr/>
        </p:nvSpPr>
        <p:spPr bwMode="auto">
          <a:xfrm flipH="1">
            <a:off x="5867400" y="6409590"/>
            <a:ext cx="160865" cy="360363"/>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9</a:t>
            </a:fld>
            <a:r>
              <a:rPr lang="en-US" sz="1067" noProof="0" dirty="0"/>
              <a:t> </a:t>
            </a:r>
          </a:p>
        </p:txBody>
      </p:sp>
      <p:sp>
        <p:nvSpPr>
          <p:cNvPr id="5" name="Text Placeholder 4">
            <a:extLst>
              <a:ext uri="{FF2B5EF4-FFF2-40B4-BE49-F238E27FC236}">
                <a16:creationId xmlns:a16="http://schemas.microsoft.com/office/drawing/2014/main" id="{DF86D1F5-B960-2BB5-611A-006B459DF489}"/>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spTree>
    <p:extLst>
      <p:ext uri="{BB962C8B-B14F-4D97-AF65-F5344CB8AC3E}">
        <p14:creationId xmlns:p14="http://schemas.microsoft.com/office/powerpoint/2010/main" val="14948135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a:extLst>
              <a:ext uri="{FF2B5EF4-FFF2-40B4-BE49-F238E27FC236}">
                <a16:creationId xmlns:a16="http://schemas.microsoft.com/office/drawing/2014/main" id="{30C0A7E3-1032-5166-1CF6-B5765FD78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2FC67B95-340B-B748-2E07-AC6029E99FC8}"/>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1C3E3A2B-398A-5046-F988-EA2095FB5309}"/>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0A9CA5D6-4BCC-B815-669D-EAAE156192DB}"/>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90</a:t>
              </a:fld>
              <a:r>
                <a:rPr lang="en-US" sz="1067" noProof="0" dirty="0"/>
                <a:t> </a:t>
              </a:r>
            </a:p>
          </p:txBody>
        </p:sp>
        <p:sp>
          <p:nvSpPr>
            <p:cNvPr id="6" name="Text Placeholder 4">
              <a:extLst>
                <a:ext uri="{FF2B5EF4-FFF2-40B4-BE49-F238E27FC236}">
                  <a16:creationId xmlns:a16="http://schemas.microsoft.com/office/drawing/2014/main" id="{2330E492-80EC-0CF1-7478-7A6EAEC95358}"/>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6562059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53DA45-3E96-450C-8604-F9B7955461F2}"/>
              </a:ext>
            </a:extLst>
          </p:cNvPr>
          <p:cNvSpPr txBox="1"/>
          <p:nvPr/>
        </p:nvSpPr>
        <p:spPr>
          <a:xfrm>
            <a:off x="1918940" y="87393"/>
            <a:ext cx="4958080" cy="492443"/>
          </a:xfrm>
          <a:prstGeom prst="rect">
            <a:avLst/>
          </a:prstGeom>
          <a:noFill/>
        </p:spPr>
        <p:txBody>
          <a:bodyPr wrap="square" lIns="121920" tIns="60960" rIns="121920" bIns="60960" rtlCol="0" anchor="t">
            <a:spAutoFit/>
          </a:bodyPr>
          <a:lstStyle/>
          <a:p>
            <a:r>
              <a:rPr lang="en-US" sz="2400" dirty="0">
                <a:ea typeface="+mn-lt"/>
                <a:cs typeface="+mn-lt"/>
              </a:rPr>
              <a:t>Employer User Guide</a:t>
            </a:r>
            <a:endParaRPr lang="en-US" sz="2400" dirty="0"/>
          </a:p>
        </p:txBody>
      </p:sp>
      <p:sp>
        <p:nvSpPr>
          <p:cNvPr id="10" name="Rectangle 9">
            <a:extLst>
              <a:ext uri="{FF2B5EF4-FFF2-40B4-BE49-F238E27FC236}">
                <a16:creationId xmlns:a16="http://schemas.microsoft.com/office/drawing/2014/main" id="{54171DB3-2359-484E-96B7-030DAA576D88}"/>
              </a:ext>
            </a:extLst>
          </p:cNvPr>
          <p:cNvSpPr/>
          <p:nvPr/>
        </p:nvSpPr>
        <p:spPr>
          <a:xfrm>
            <a:off x="4547856" y="2949293"/>
            <a:ext cx="5867595" cy="1305673"/>
          </a:xfrm>
          <a:prstGeom prst="rect">
            <a:avLst/>
          </a:prstGeom>
          <a:solidFill>
            <a:srgbClr val="E5954E"/>
          </a:solidFill>
          <a:ln>
            <a:solidFill>
              <a:srgbClr val="E5954E"/>
            </a:solid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  12. </a:t>
            </a:r>
            <a:r>
              <a:rPr lang="en-US" sz="3200" b="1" dirty="0">
                <a:ea typeface="+mn-lt"/>
                <a:cs typeface="+mn-lt"/>
              </a:rPr>
              <a:t>Email </a:t>
            </a:r>
            <a:r>
              <a:rPr lang="en-US" sz="3200" b="1" dirty="0" err="1">
                <a:ea typeface="+mn-lt"/>
                <a:cs typeface="+mn-lt"/>
              </a:rPr>
              <a:t>SignUp</a:t>
            </a:r>
            <a:endParaRPr lang="en-US" sz="3200" b="1" dirty="0">
              <a:solidFill>
                <a:schemeClr val="bg1"/>
              </a:solidFill>
              <a:ea typeface="+mn-lt"/>
              <a:cs typeface="+mn-lt"/>
            </a:endParaRPr>
          </a:p>
        </p:txBody>
      </p:sp>
      <p:sp>
        <p:nvSpPr>
          <p:cNvPr id="12" name="Hexagon 11">
            <a:extLst>
              <a:ext uri="{FF2B5EF4-FFF2-40B4-BE49-F238E27FC236}">
                <a16:creationId xmlns:a16="http://schemas.microsoft.com/office/drawing/2014/main" id="{5B88C782-0284-4D88-936E-901A8335D094}"/>
              </a:ext>
            </a:extLst>
          </p:cNvPr>
          <p:cNvSpPr/>
          <p:nvPr/>
        </p:nvSpPr>
        <p:spPr>
          <a:xfrm>
            <a:off x="948394" y="1959179"/>
            <a:ext cx="3599463" cy="3291840"/>
          </a:xfrm>
          <a:prstGeom prst="hexagon">
            <a:avLst/>
          </a:prstGeom>
          <a:solidFill>
            <a:srgbClr val="CC7529"/>
          </a:solidFill>
          <a:ln>
            <a:solidFill>
              <a:srgbClr val="E5954E"/>
            </a:solidFill>
          </a:ln>
          <a:effectLst>
            <a:outerShdw blurRad="50800" dist="50800" dir="2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exagon 12">
            <a:extLst>
              <a:ext uri="{FF2B5EF4-FFF2-40B4-BE49-F238E27FC236}">
                <a16:creationId xmlns:a16="http://schemas.microsoft.com/office/drawing/2014/main" id="{3A948AA8-7CA1-45D3-921A-42BA9F323648}"/>
              </a:ext>
            </a:extLst>
          </p:cNvPr>
          <p:cNvSpPr/>
          <p:nvPr/>
        </p:nvSpPr>
        <p:spPr>
          <a:xfrm>
            <a:off x="778117" y="1972431"/>
            <a:ext cx="3599463" cy="3243072"/>
          </a:xfrm>
          <a:prstGeom prst="hexagon">
            <a:avLst/>
          </a:prstGeom>
          <a:solidFill>
            <a:srgbClr val="DB8132"/>
          </a:solidFill>
          <a:ln>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Hexagon 13">
            <a:extLst>
              <a:ext uri="{FF2B5EF4-FFF2-40B4-BE49-F238E27FC236}">
                <a16:creationId xmlns:a16="http://schemas.microsoft.com/office/drawing/2014/main" id="{6ACE4894-1C63-44AC-B16F-D82C00D95489}"/>
              </a:ext>
            </a:extLst>
          </p:cNvPr>
          <p:cNvSpPr/>
          <p:nvPr/>
        </p:nvSpPr>
        <p:spPr>
          <a:xfrm>
            <a:off x="619966" y="1985683"/>
            <a:ext cx="3599463" cy="3243072"/>
          </a:xfrm>
          <a:prstGeom prst="hexagon">
            <a:avLst/>
          </a:prstGeom>
          <a:solidFill>
            <a:srgbClr val="F3F6FB"/>
          </a:solidFill>
          <a:ln w="38100">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v</a:t>
            </a:r>
          </a:p>
        </p:txBody>
      </p:sp>
      <p:pic>
        <p:nvPicPr>
          <p:cNvPr id="15" name="Picture 14">
            <a:extLst>
              <a:ext uri="{FF2B5EF4-FFF2-40B4-BE49-F238E27FC236}">
                <a16:creationId xmlns:a16="http://schemas.microsoft.com/office/drawing/2014/main" id="{8B80A11E-D796-4A44-9754-771F3D4409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773" y="2128374"/>
            <a:ext cx="2601252" cy="2601252"/>
          </a:xfrm>
          <a:prstGeom prst="rect">
            <a:avLst/>
          </a:prstGeom>
        </p:spPr>
      </p:pic>
      <p:grpSp>
        <p:nvGrpSpPr>
          <p:cNvPr id="8" name="Group 7">
            <a:extLst>
              <a:ext uri="{FF2B5EF4-FFF2-40B4-BE49-F238E27FC236}">
                <a16:creationId xmlns:a16="http://schemas.microsoft.com/office/drawing/2014/main" id="{73E3AF5B-E2F2-6F9C-1DDD-FD23202F2F1E}"/>
              </a:ext>
            </a:extLst>
          </p:cNvPr>
          <p:cNvGrpSpPr/>
          <p:nvPr/>
        </p:nvGrpSpPr>
        <p:grpSpPr>
          <a:xfrm>
            <a:off x="5744352" y="6522345"/>
            <a:ext cx="1420192" cy="310254"/>
            <a:chOff x="5744352" y="6522345"/>
            <a:chExt cx="1420192" cy="310254"/>
          </a:xfrm>
        </p:grpSpPr>
        <p:sp>
          <p:nvSpPr>
            <p:cNvPr id="9" name="Text Placeholder 4">
              <a:extLst>
                <a:ext uri="{FF2B5EF4-FFF2-40B4-BE49-F238E27FC236}">
                  <a16:creationId xmlns:a16="http://schemas.microsoft.com/office/drawing/2014/main" id="{450F706D-6377-818A-2B7F-C568C4B394C6}"/>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11" name="Rectangle 71">
              <a:extLst>
                <a:ext uri="{FF2B5EF4-FFF2-40B4-BE49-F238E27FC236}">
                  <a16:creationId xmlns:a16="http://schemas.microsoft.com/office/drawing/2014/main" id="{4F104EBD-8F3C-BB08-4DE9-84F323D8DD61}"/>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91</a:t>
              </a:fld>
              <a:r>
                <a:rPr lang="en-US" sz="1067" noProof="0" dirty="0"/>
                <a:t> </a:t>
              </a:r>
            </a:p>
          </p:txBody>
        </p:sp>
        <p:sp>
          <p:nvSpPr>
            <p:cNvPr id="16" name="Text Placeholder 4">
              <a:extLst>
                <a:ext uri="{FF2B5EF4-FFF2-40B4-BE49-F238E27FC236}">
                  <a16:creationId xmlns:a16="http://schemas.microsoft.com/office/drawing/2014/main" id="{063CA0D1-2EB4-F92A-0939-33FEDF2CBF21}"/>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023118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49D86FE-592E-7F73-D6F1-5E07CD45EFE8}"/>
              </a:ext>
            </a:extLst>
          </p:cNvPr>
          <p:cNvPicPr>
            <a:picLocks noChangeAspect="1"/>
          </p:cNvPicPr>
          <p:nvPr/>
        </p:nvPicPr>
        <p:blipFill>
          <a:blip r:embed="rId2"/>
          <a:stretch>
            <a:fillRect/>
          </a:stretch>
        </p:blipFill>
        <p:spPr>
          <a:xfrm>
            <a:off x="996062" y="1796018"/>
            <a:ext cx="9027923" cy="4283876"/>
          </a:xfrm>
          <a:prstGeom prst="rect">
            <a:avLst/>
          </a:prstGeom>
        </p:spPr>
      </p:pic>
      <p:sp>
        <p:nvSpPr>
          <p:cNvPr id="4" name="TextBox 3">
            <a:extLst>
              <a:ext uri="{FF2B5EF4-FFF2-40B4-BE49-F238E27FC236}">
                <a16:creationId xmlns:a16="http://schemas.microsoft.com/office/drawing/2014/main" id="{ED49642E-1D72-9408-415F-119329025617}"/>
              </a:ext>
            </a:extLst>
          </p:cNvPr>
          <p:cNvSpPr txBox="1"/>
          <p:nvPr/>
        </p:nvSpPr>
        <p:spPr>
          <a:xfrm>
            <a:off x="1920815" y="238664"/>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F5496"/>
                </a:solidFill>
                <a:cs typeface="Calibri"/>
              </a:rPr>
              <a:t>Email Sign-Up </a:t>
            </a:r>
          </a:p>
        </p:txBody>
      </p:sp>
      <p:sp>
        <p:nvSpPr>
          <p:cNvPr id="3" name="Rectangle: Rounded Corners 2">
            <a:extLst>
              <a:ext uri="{FF2B5EF4-FFF2-40B4-BE49-F238E27FC236}">
                <a16:creationId xmlns:a16="http://schemas.microsoft.com/office/drawing/2014/main" id="{7204EF35-8DDA-B3FD-F15F-94D3B4F6F411}"/>
              </a:ext>
            </a:extLst>
          </p:cNvPr>
          <p:cNvSpPr/>
          <p:nvPr/>
        </p:nvSpPr>
        <p:spPr>
          <a:xfrm>
            <a:off x="6973832" y="745119"/>
            <a:ext cx="2137086" cy="844246"/>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dirty="0">
                <a:ea typeface="+mn-lt"/>
                <a:cs typeface="+mn-lt"/>
              </a:rPr>
              <a:t>Select </a:t>
            </a:r>
            <a:r>
              <a:rPr lang="en-US" sz="1400" b="1" dirty="0">
                <a:ea typeface="+mn-lt"/>
                <a:cs typeface="+mn-lt"/>
              </a:rPr>
              <a:t>Email </a:t>
            </a:r>
            <a:r>
              <a:rPr lang="en-US" sz="1400" b="1" dirty="0" err="1">
                <a:ea typeface="+mn-lt"/>
                <a:cs typeface="+mn-lt"/>
              </a:rPr>
              <a:t>SignUp</a:t>
            </a:r>
            <a:r>
              <a:rPr lang="en-US" sz="1400" dirty="0">
                <a:ea typeface="+mn-lt"/>
                <a:cs typeface="+mn-lt"/>
              </a:rPr>
              <a:t> then</a:t>
            </a:r>
            <a:r>
              <a:rPr lang="en-US" sz="1400" b="1" dirty="0">
                <a:ea typeface="+mn-lt"/>
                <a:cs typeface="+mn-lt"/>
              </a:rPr>
              <a:t> Email </a:t>
            </a:r>
            <a:r>
              <a:rPr lang="en-US" sz="1400" b="1" dirty="0" err="1">
                <a:ea typeface="+mn-lt"/>
                <a:cs typeface="+mn-lt"/>
              </a:rPr>
              <a:t>SignUp</a:t>
            </a:r>
            <a:endParaRPr lang="en-US" sz="1400" dirty="0">
              <a:cs typeface="Calibri"/>
            </a:endParaRPr>
          </a:p>
        </p:txBody>
      </p:sp>
    </p:spTree>
    <p:extLst>
      <p:ext uri="{BB962C8B-B14F-4D97-AF65-F5344CB8AC3E}">
        <p14:creationId xmlns:p14="http://schemas.microsoft.com/office/powerpoint/2010/main" val="28119888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E1A656F-C329-F0CB-71F5-C549ED350C5F}"/>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CDD7DCBC-7B81-EB0C-2428-0913CFB2D299}"/>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ADF6D926-48F3-2D39-AC2C-F2FBD050D497}"/>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93</a:t>
              </a:fld>
              <a:r>
                <a:rPr lang="en-US" sz="1067" noProof="0" dirty="0"/>
                <a:t> </a:t>
              </a:r>
            </a:p>
          </p:txBody>
        </p:sp>
        <p:sp>
          <p:nvSpPr>
            <p:cNvPr id="6" name="Text Placeholder 4">
              <a:extLst>
                <a:ext uri="{FF2B5EF4-FFF2-40B4-BE49-F238E27FC236}">
                  <a16:creationId xmlns:a16="http://schemas.microsoft.com/office/drawing/2014/main" id="{E91A4D5F-44EF-0FDC-0C89-9E27EA18AB97}"/>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pic>
        <p:nvPicPr>
          <p:cNvPr id="7" name="Picture 6">
            <a:extLst>
              <a:ext uri="{FF2B5EF4-FFF2-40B4-BE49-F238E27FC236}">
                <a16:creationId xmlns:a16="http://schemas.microsoft.com/office/drawing/2014/main" id="{9664BF7E-A935-CF1E-0C49-F940CA4444DA}"/>
              </a:ext>
            </a:extLst>
          </p:cNvPr>
          <p:cNvPicPr>
            <a:picLocks noChangeAspect="1"/>
          </p:cNvPicPr>
          <p:nvPr/>
        </p:nvPicPr>
        <p:blipFill>
          <a:blip r:embed="rId2"/>
          <a:stretch>
            <a:fillRect/>
          </a:stretch>
        </p:blipFill>
        <p:spPr>
          <a:xfrm>
            <a:off x="887768" y="1615736"/>
            <a:ext cx="8223150" cy="4906609"/>
          </a:xfrm>
          <a:prstGeom prst="rect">
            <a:avLst/>
          </a:prstGeom>
        </p:spPr>
      </p:pic>
      <p:sp>
        <p:nvSpPr>
          <p:cNvPr id="8" name="TextBox 7">
            <a:extLst>
              <a:ext uri="{FF2B5EF4-FFF2-40B4-BE49-F238E27FC236}">
                <a16:creationId xmlns:a16="http://schemas.microsoft.com/office/drawing/2014/main" id="{96003B0C-DDB4-D06F-2EF6-C826890F62A6}"/>
              </a:ext>
            </a:extLst>
          </p:cNvPr>
          <p:cNvSpPr txBox="1"/>
          <p:nvPr/>
        </p:nvSpPr>
        <p:spPr>
          <a:xfrm>
            <a:off x="1920815" y="238664"/>
            <a:ext cx="21895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F5496"/>
                </a:solidFill>
                <a:cs typeface="Calibri"/>
              </a:rPr>
              <a:t>Email Sign-Up </a:t>
            </a:r>
          </a:p>
        </p:txBody>
      </p:sp>
      <p:sp>
        <p:nvSpPr>
          <p:cNvPr id="9" name="Rectangle: Rounded Corners 8">
            <a:extLst>
              <a:ext uri="{FF2B5EF4-FFF2-40B4-BE49-F238E27FC236}">
                <a16:creationId xmlns:a16="http://schemas.microsoft.com/office/drawing/2014/main" id="{76B47B74-4249-DE21-C5F7-6F5135487688}"/>
              </a:ext>
            </a:extLst>
          </p:cNvPr>
          <p:cNvSpPr/>
          <p:nvPr/>
        </p:nvSpPr>
        <p:spPr>
          <a:xfrm>
            <a:off x="8885903" y="2298710"/>
            <a:ext cx="3097162" cy="3025458"/>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dirty="0">
                <a:ea typeface="+mn-lt"/>
                <a:cs typeface="+mn-lt"/>
              </a:rPr>
              <a:t>Email Notification-Correspondence Sign-Up/Password Reset screen is displayed. Verify/Edit email address and select the appropriate box that you are requesting a notification be sent to when  Correspondence is generated. Select “I AGREE” and Select “Next”</a:t>
            </a:r>
            <a:endParaRPr lang="en-US" sz="1400" dirty="0">
              <a:cs typeface="Calibri"/>
            </a:endParaRPr>
          </a:p>
        </p:txBody>
      </p:sp>
    </p:spTree>
    <p:extLst>
      <p:ext uri="{BB962C8B-B14F-4D97-AF65-F5344CB8AC3E}">
        <p14:creationId xmlns:p14="http://schemas.microsoft.com/office/powerpoint/2010/main" val="2981342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60A50A4-35FF-072E-FE37-2AF5DC2E667A}"/>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373DAC93-C3B5-9364-7B6A-7C8E3C77AFA2}"/>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15779C1B-E345-716E-1E95-F1274041BDED}"/>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94</a:t>
              </a:fld>
              <a:r>
                <a:rPr lang="en-US" sz="1067" noProof="0" dirty="0"/>
                <a:t> </a:t>
              </a:r>
            </a:p>
          </p:txBody>
        </p:sp>
        <p:sp>
          <p:nvSpPr>
            <p:cNvPr id="6" name="Text Placeholder 4">
              <a:extLst>
                <a:ext uri="{FF2B5EF4-FFF2-40B4-BE49-F238E27FC236}">
                  <a16:creationId xmlns:a16="http://schemas.microsoft.com/office/drawing/2014/main" id="{BF7C15EA-8857-974D-98E4-06DFA4E3426F}"/>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pic>
        <p:nvPicPr>
          <p:cNvPr id="7" name="Picture 6">
            <a:extLst>
              <a:ext uri="{FF2B5EF4-FFF2-40B4-BE49-F238E27FC236}">
                <a16:creationId xmlns:a16="http://schemas.microsoft.com/office/drawing/2014/main" id="{7FEE0D7A-21AF-21C0-AEF0-32FB792F6C08}"/>
              </a:ext>
            </a:extLst>
          </p:cNvPr>
          <p:cNvPicPr>
            <a:picLocks noChangeAspect="1"/>
          </p:cNvPicPr>
          <p:nvPr/>
        </p:nvPicPr>
        <p:blipFill>
          <a:blip r:embed="rId2"/>
          <a:stretch>
            <a:fillRect/>
          </a:stretch>
        </p:blipFill>
        <p:spPr>
          <a:xfrm>
            <a:off x="734096" y="1850923"/>
            <a:ext cx="8277170" cy="4505632"/>
          </a:xfrm>
          <a:prstGeom prst="rect">
            <a:avLst/>
          </a:prstGeom>
        </p:spPr>
      </p:pic>
      <p:sp>
        <p:nvSpPr>
          <p:cNvPr id="8" name="Rectangle: Rounded Corners 7">
            <a:extLst>
              <a:ext uri="{FF2B5EF4-FFF2-40B4-BE49-F238E27FC236}">
                <a16:creationId xmlns:a16="http://schemas.microsoft.com/office/drawing/2014/main" id="{1A8DD2EC-224D-2635-AFDE-0A718FA070E7}"/>
              </a:ext>
            </a:extLst>
          </p:cNvPr>
          <p:cNvSpPr/>
          <p:nvPr/>
        </p:nvSpPr>
        <p:spPr>
          <a:xfrm>
            <a:off x="8885903" y="2298710"/>
            <a:ext cx="3097162" cy="3025458"/>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dirty="0">
                <a:ea typeface="+mn-lt"/>
                <a:cs typeface="+mn-lt"/>
              </a:rPr>
              <a:t>Email Notification-Verification screen is displayed. Verify information and select “Submit”</a:t>
            </a:r>
            <a:endParaRPr lang="en-US" sz="1400" dirty="0">
              <a:cs typeface="Calibri"/>
            </a:endParaRPr>
          </a:p>
        </p:txBody>
      </p:sp>
      <p:sp>
        <p:nvSpPr>
          <p:cNvPr id="9" name="TextBox 8">
            <a:extLst>
              <a:ext uri="{FF2B5EF4-FFF2-40B4-BE49-F238E27FC236}">
                <a16:creationId xmlns:a16="http://schemas.microsoft.com/office/drawing/2014/main" id="{A2FDCD56-7539-7EAF-59EB-3B837730E930}"/>
              </a:ext>
            </a:extLst>
          </p:cNvPr>
          <p:cNvSpPr txBox="1"/>
          <p:nvPr/>
        </p:nvSpPr>
        <p:spPr>
          <a:xfrm>
            <a:off x="1920815" y="238664"/>
            <a:ext cx="256269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F5496"/>
                </a:solidFill>
                <a:cs typeface="Calibri"/>
              </a:rPr>
              <a:t>Email Sign-Up </a:t>
            </a:r>
          </a:p>
        </p:txBody>
      </p:sp>
    </p:spTree>
    <p:extLst>
      <p:ext uri="{BB962C8B-B14F-4D97-AF65-F5344CB8AC3E}">
        <p14:creationId xmlns:p14="http://schemas.microsoft.com/office/powerpoint/2010/main" val="32162449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24C177B-83CF-729B-C48E-766AB711F0B1}"/>
              </a:ext>
            </a:extLst>
          </p:cNvPr>
          <p:cNvPicPr>
            <a:picLocks noChangeAspect="1"/>
          </p:cNvPicPr>
          <p:nvPr/>
        </p:nvPicPr>
        <p:blipFill rotWithShape="1">
          <a:blip r:embed="rId2"/>
          <a:srcRect r="1104" b="709"/>
          <a:stretch/>
        </p:blipFill>
        <p:spPr>
          <a:xfrm>
            <a:off x="1627239" y="2258557"/>
            <a:ext cx="8069026" cy="1144646"/>
          </a:xfrm>
          <a:prstGeom prst="rect">
            <a:avLst/>
          </a:prstGeom>
        </p:spPr>
      </p:pic>
      <p:sp>
        <p:nvSpPr>
          <p:cNvPr id="4" name="TextBox 3">
            <a:extLst>
              <a:ext uri="{FF2B5EF4-FFF2-40B4-BE49-F238E27FC236}">
                <a16:creationId xmlns:a16="http://schemas.microsoft.com/office/drawing/2014/main" id="{C761EC92-D8DE-B6D3-053F-80E8E92F3EDC}"/>
              </a:ext>
            </a:extLst>
          </p:cNvPr>
          <p:cNvSpPr txBox="1"/>
          <p:nvPr/>
        </p:nvSpPr>
        <p:spPr>
          <a:xfrm>
            <a:off x="1920815" y="238664"/>
            <a:ext cx="68737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2F5496"/>
                </a:solidFill>
                <a:cs typeface="Calibri"/>
              </a:rPr>
              <a:t>Email </a:t>
            </a:r>
            <a:r>
              <a:rPr lang="en-US" sz="2400" b="1" err="1">
                <a:solidFill>
                  <a:srgbClr val="2F5496"/>
                </a:solidFill>
                <a:cs typeface="Calibri"/>
              </a:rPr>
              <a:t>SignUp</a:t>
            </a:r>
            <a:r>
              <a:rPr lang="en-US" sz="2400" b="1">
                <a:solidFill>
                  <a:srgbClr val="2F5496"/>
                </a:solidFill>
                <a:cs typeface="Calibri"/>
              </a:rPr>
              <a:t> </a:t>
            </a:r>
          </a:p>
        </p:txBody>
      </p:sp>
      <p:sp>
        <p:nvSpPr>
          <p:cNvPr id="3" name="Rectangle: Rounded Corners 2">
            <a:extLst>
              <a:ext uri="{FF2B5EF4-FFF2-40B4-BE49-F238E27FC236}">
                <a16:creationId xmlns:a16="http://schemas.microsoft.com/office/drawing/2014/main" id="{B6A1335E-D59D-CF3E-98C1-588B2E0FD521}"/>
              </a:ext>
            </a:extLst>
          </p:cNvPr>
          <p:cNvSpPr/>
          <p:nvPr/>
        </p:nvSpPr>
        <p:spPr>
          <a:xfrm>
            <a:off x="7022994" y="794280"/>
            <a:ext cx="3185860" cy="1073665"/>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a:ea typeface="+mn-lt"/>
                <a:cs typeface="+mn-lt"/>
              </a:rPr>
              <a:t>Email Registration Confirmation </a:t>
            </a:r>
            <a:r>
              <a:rPr lang="en-US" sz="1400">
                <a:ea typeface="+mn-lt"/>
                <a:cs typeface="+mn-lt"/>
              </a:rPr>
              <a:t>screen is displayed.  Email notification information has been saved.</a:t>
            </a:r>
            <a:endParaRPr lang="en-US" sz="1400" b="1">
              <a:cs typeface="Calibri"/>
            </a:endParaRPr>
          </a:p>
        </p:txBody>
      </p:sp>
    </p:spTree>
    <p:extLst>
      <p:ext uri="{BB962C8B-B14F-4D97-AF65-F5344CB8AC3E}">
        <p14:creationId xmlns:p14="http://schemas.microsoft.com/office/powerpoint/2010/main" val="10850333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53DA45-3E96-450C-8604-F9B7955461F2}"/>
              </a:ext>
            </a:extLst>
          </p:cNvPr>
          <p:cNvSpPr txBox="1"/>
          <p:nvPr/>
        </p:nvSpPr>
        <p:spPr>
          <a:xfrm>
            <a:off x="1918940" y="87393"/>
            <a:ext cx="4958080" cy="492443"/>
          </a:xfrm>
          <a:prstGeom prst="rect">
            <a:avLst/>
          </a:prstGeom>
          <a:noFill/>
        </p:spPr>
        <p:txBody>
          <a:bodyPr wrap="square" lIns="121920" tIns="60960" rIns="121920" bIns="60960" rtlCol="0" anchor="t">
            <a:spAutoFit/>
          </a:bodyPr>
          <a:lstStyle/>
          <a:p>
            <a:r>
              <a:rPr lang="en-US" sz="2400" dirty="0">
                <a:ea typeface="+mn-lt"/>
                <a:cs typeface="+mn-lt"/>
              </a:rPr>
              <a:t>Employer User Guide</a:t>
            </a:r>
            <a:endParaRPr lang="en-US" sz="2400" dirty="0"/>
          </a:p>
        </p:txBody>
      </p:sp>
      <p:sp>
        <p:nvSpPr>
          <p:cNvPr id="10" name="Rectangle 9">
            <a:extLst>
              <a:ext uri="{FF2B5EF4-FFF2-40B4-BE49-F238E27FC236}">
                <a16:creationId xmlns:a16="http://schemas.microsoft.com/office/drawing/2014/main" id="{54171DB3-2359-484E-96B7-030DAA576D88}"/>
              </a:ext>
            </a:extLst>
          </p:cNvPr>
          <p:cNvSpPr/>
          <p:nvPr/>
        </p:nvSpPr>
        <p:spPr>
          <a:xfrm>
            <a:off x="4547856" y="2949293"/>
            <a:ext cx="5867595" cy="1305673"/>
          </a:xfrm>
          <a:prstGeom prst="rect">
            <a:avLst/>
          </a:prstGeom>
          <a:solidFill>
            <a:srgbClr val="E5954E"/>
          </a:solidFill>
          <a:ln>
            <a:solidFill>
              <a:srgbClr val="E5954E"/>
            </a:solidFill>
          </a:ln>
        </p:spPr>
        <p:style>
          <a:lnRef idx="1">
            <a:schemeClr val="accent4"/>
          </a:lnRef>
          <a:fillRef idx="3">
            <a:schemeClr val="accent4"/>
          </a:fillRef>
          <a:effectRef idx="2">
            <a:schemeClr val="accent4"/>
          </a:effectRef>
          <a:fontRef idx="minor">
            <a:schemeClr val="lt1"/>
          </a:fontRef>
        </p:style>
        <p:txBody>
          <a:bodyPr lIns="121920" tIns="60960" rIns="121920" bIns="60960" rtlCol="0" anchor="ctr"/>
          <a:lstStyle/>
          <a:p>
            <a:pPr algn="ctr"/>
            <a:r>
              <a:rPr lang="en-US" sz="3200" b="1" dirty="0">
                <a:solidFill>
                  <a:schemeClr val="bg1"/>
                </a:solidFill>
                <a:ea typeface="+mn-lt"/>
                <a:cs typeface="+mn-lt"/>
              </a:rPr>
              <a:t>  13. </a:t>
            </a:r>
            <a:r>
              <a:rPr lang="en-US" sz="3200" b="1" dirty="0">
                <a:ea typeface="+mn-lt"/>
                <a:cs typeface="+mn-lt"/>
              </a:rPr>
              <a:t>Audits</a:t>
            </a:r>
            <a:endParaRPr lang="en-US" sz="3200" b="1" dirty="0">
              <a:solidFill>
                <a:schemeClr val="bg1"/>
              </a:solidFill>
              <a:ea typeface="+mn-lt"/>
              <a:cs typeface="+mn-lt"/>
            </a:endParaRPr>
          </a:p>
        </p:txBody>
      </p:sp>
      <p:sp>
        <p:nvSpPr>
          <p:cNvPr id="12" name="Hexagon 11">
            <a:extLst>
              <a:ext uri="{FF2B5EF4-FFF2-40B4-BE49-F238E27FC236}">
                <a16:creationId xmlns:a16="http://schemas.microsoft.com/office/drawing/2014/main" id="{5B88C782-0284-4D88-936E-901A8335D094}"/>
              </a:ext>
            </a:extLst>
          </p:cNvPr>
          <p:cNvSpPr/>
          <p:nvPr/>
        </p:nvSpPr>
        <p:spPr>
          <a:xfrm>
            <a:off x="948394" y="1959179"/>
            <a:ext cx="3599463" cy="3291840"/>
          </a:xfrm>
          <a:prstGeom prst="hexagon">
            <a:avLst/>
          </a:prstGeom>
          <a:solidFill>
            <a:srgbClr val="CC7529"/>
          </a:solidFill>
          <a:ln>
            <a:solidFill>
              <a:srgbClr val="E5954E"/>
            </a:solidFill>
          </a:ln>
          <a:effectLst>
            <a:outerShdw blurRad="50800" dist="50800" dir="2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exagon 12">
            <a:extLst>
              <a:ext uri="{FF2B5EF4-FFF2-40B4-BE49-F238E27FC236}">
                <a16:creationId xmlns:a16="http://schemas.microsoft.com/office/drawing/2014/main" id="{3A948AA8-7CA1-45D3-921A-42BA9F323648}"/>
              </a:ext>
            </a:extLst>
          </p:cNvPr>
          <p:cNvSpPr/>
          <p:nvPr/>
        </p:nvSpPr>
        <p:spPr>
          <a:xfrm>
            <a:off x="778117" y="1972431"/>
            <a:ext cx="3599463" cy="3243072"/>
          </a:xfrm>
          <a:prstGeom prst="hexagon">
            <a:avLst/>
          </a:prstGeom>
          <a:solidFill>
            <a:srgbClr val="DB8132"/>
          </a:solidFill>
          <a:ln>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Hexagon 13">
            <a:extLst>
              <a:ext uri="{FF2B5EF4-FFF2-40B4-BE49-F238E27FC236}">
                <a16:creationId xmlns:a16="http://schemas.microsoft.com/office/drawing/2014/main" id="{6ACE4894-1C63-44AC-B16F-D82C00D95489}"/>
              </a:ext>
            </a:extLst>
          </p:cNvPr>
          <p:cNvSpPr/>
          <p:nvPr/>
        </p:nvSpPr>
        <p:spPr>
          <a:xfrm>
            <a:off x="619966" y="1985683"/>
            <a:ext cx="3599463" cy="3243072"/>
          </a:xfrm>
          <a:prstGeom prst="hexagon">
            <a:avLst/>
          </a:prstGeom>
          <a:solidFill>
            <a:srgbClr val="F3F6FB"/>
          </a:solidFill>
          <a:ln w="38100">
            <a:solidFill>
              <a:srgbClr val="E595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v</a:t>
            </a:r>
          </a:p>
        </p:txBody>
      </p:sp>
      <p:pic>
        <p:nvPicPr>
          <p:cNvPr id="15" name="Picture 14">
            <a:extLst>
              <a:ext uri="{FF2B5EF4-FFF2-40B4-BE49-F238E27FC236}">
                <a16:creationId xmlns:a16="http://schemas.microsoft.com/office/drawing/2014/main" id="{8B80A11E-D796-4A44-9754-771F3D4409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19773" y="2128374"/>
            <a:ext cx="2601252" cy="2601252"/>
          </a:xfrm>
          <a:prstGeom prst="rect">
            <a:avLst/>
          </a:prstGeom>
        </p:spPr>
      </p:pic>
    </p:spTree>
    <p:extLst>
      <p:ext uri="{BB962C8B-B14F-4D97-AF65-F5344CB8AC3E}">
        <p14:creationId xmlns:p14="http://schemas.microsoft.com/office/powerpoint/2010/main" val="7657111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A1ADD07-CD7A-22A7-A61A-8476EA86849D}"/>
              </a:ext>
            </a:extLst>
          </p:cNvPr>
          <p:cNvSpPr/>
          <p:nvPr/>
        </p:nvSpPr>
        <p:spPr>
          <a:xfrm>
            <a:off x="5630301" y="911321"/>
            <a:ext cx="3208989" cy="748238"/>
          </a:xfrm>
          <a:prstGeom prst="roundRect">
            <a:avLst/>
          </a:prstGeom>
          <a:solidFill>
            <a:srgbClr val="0070C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a:cs typeface="Calibri"/>
              </a:rPr>
              <a:t>To complete Audit Questionnaire, select Audit then Enter Audit Questionnaire.</a:t>
            </a:r>
            <a:endParaRPr lang="en-US"/>
          </a:p>
        </p:txBody>
      </p:sp>
      <p:pic>
        <p:nvPicPr>
          <p:cNvPr id="4" name="Picture 4">
            <a:extLst>
              <a:ext uri="{FF2B5EF4-FFF2-40B4-BE49-F238E27FC236}">
                <a16:creationId xmlns:a16="http://schemas.microsoft.com/office/drawing/2014/main" id="{40878D6F-D4EA-4793-DC6A-2B1ED5DE96FE}"/>
              </a:ext>
            </a:extLst>
          </p:cNvPr>
          <p:cNvPicPr>
            <a:picLocks noChangeAspect="1"/>
          </p:cNvPicPr>
          <p:nvPr/>
        </p:nvPicPr>
        <p:blipFill rotWithShape="1">
          <a:blip r:embed="rId2"/>
          <a:srcRect l="741" t="1312" r="247" b="525"/>
          <a:stretch/>
        </p:blipFill>
        <p:spPr>
          <a:xfrm>
            <a:off x="848852" y="1784924"/>
            <a:ext cx="8937536" cy="4164957"/>
          </a:xfrm>
          <a:prstGeom prst="rect">
            <a:avLst/>
          </a:prstGeom>
        </p:spPr>
      </p:pic>
    </p:spTree>
    <p:extLst>
      <p:ext uri="{BB962C8B-B14F-4D97-AF65-F5344CB8AC3E}">
        <p14:creationId xmlns:p14="http://schemas.microsoft.com/office/powerpoint/2010/main" val="24779730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Graphical user interface, application&#10;&#10;Description automatically generated">
            <a:extLst>
              <a:ext uri="{FF2B5EF4-FFF2-40B4-BE49-F238E27FC236}">
                <a16:creationId xmlns:a16="http://schemas.microsoft.com/office/drawing/2014/main" id="{F80168CE-69ED-9FDC-AC8E-59CEE8D5E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261ECA9-0CCB-8E3E-A54F-0068FB53A771}"/>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A63C458D-9A60-F8EA-A038-DEA9878FB23C}"/>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0381B2BD-856C-C9DD-0B57-696B3137E230}"/>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98</a:t>
              </a:fld>
              <a:r>
                <a:rPr lang="en-US" sz="1067" noProof="0" dirty="0"/>
                <a:t> </a:t>
              </a:r>
            </a:p>
          </p:txBody>
        </p:sp>
        <p:sp>
          <p:nvSpPr>
            <p:cNvPr id="6" name="Text Placeholder 4">
              <a:extLst>
                <a:ext uri="{FF2B5EF4-FFF2-40B4-BE49-F238E27FC236}">
                  <a16:creationId xmlns:a16="http://schemas.microsoft.com/office/drawing/2014/main" id="{4ECD8DDA-69A7-2A9B-2466-8DB337718E94}"/>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3979588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Graphical user interface, text, application&#10;&#10;Description automatically generated">
            <a:extLst>
              <a:ext uri="{FF2B5EF4-FFF2-40B4-BE49-F238E27FC236}">
                <a16:creationId xmlns:a16="http://schemas.microsoft.com/office/drawing/2014/main" id="{A4246B52-F1C0-7ABF-88AA-63CB1AAB7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81314789-4A04-6A8D-C7B9-1CD4976A8C25}"/>
              </a:ext>
            </a:extLst>
          </p:cNvPr>
          <p:cNvGrpSpPr/>
          <p:nvPr/>
        </p:nvGrpSpPr>
        <p:grpSpPr>
          <a:xfrm>
            <a:off x="5744352" y="6522345"/>
            <a:ext cx="1420192" cy="310254"/>
            <a:chOff x="5744352" y="6522345"/>
            <a:chExt cx="1420192" cy="310254"/>
          </a:xfrm>
        </p:grpSpPr>
        <p:sp>
          <p:nvSpPr>
            <p:cNvPr id="4" name="Text Placeholder 4">
              <a:extLst>
                <a:ext uri="{FF2B5EF4-FFF2-40B4-BE49-F238E27FC236}">
                  <a16:creationId xmlns:a16="http://schemas.microsoft.com/office/drawing/2014/main" id="{7C9A0066-66AF-6D8C-639D-ECF5D09639D0}"/>
                </a:ext>
              </a:extLst>
            </p:cNvPr>
            <p:cNvSpPr txBox="1">
              <a:spLocks/>
            </p:cNvSpPr>
            <p:nvPr/>
          </p:nvSpPr>
          <p:spPr>
            <a:xfrm>
              <a:off x="6063875" y="6529069"/>
              <a:ext cx="1100669" cy="287259"/>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b="0" dirty="0">
                  <a:solidFill>
                    <a:schemeClr val="tx1">
                      <a:lumMod val="75000"/>
                      <a:lumOff val="25000"/>
                    </a:schemeClr>
                  </a:solidFill>
                </a:rPr>
                <a:t>CTDOL confidential</a:t>
              </a:r>
            </a:p>
          </p:txBody>
        </p:sp>
        <p:sp>
          <p:nvSpPr>
            <p:cNvPr id="5" name="Rectangle 71">
              <a:extLst>
                <a:ext uri="{FF2B5EF4-FFF2-40B4-BE49-F238E27FC236}">
                  <a16:creationId xmlns:a16="http://schemas.microsoft.com/office/drawing/2014/main" id="{1BFE6C17-E30F-1F79-1051-0F05117FFB40}"/>
                </a:ext>
              </a:extLst>
            </p:cNvPr>
            <p:cNvSpPr txBox="1">
              <a:spLocks noChangeArrowheads="1"/>
            </p:cNvSpPr>
            <p:nvPr/>
          </p:nvSpPr>
          <p:spPr bwMode="auto">
            <a:xfrm flipH="1">
              <a:off x="5744352" y="6542471"/>
              <a:ext cx="372284" cy="28180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R="0" lvl="0" indent="0" algn="ctr" defTabSz="914400" fontAlgn="auto">
                <a:lnSpc>
                  <a:spcPct val="100000"/>
                </a:lnSpc>
                <a:spcBef>
                  <a:spcPts val="0"/>
                </a:spcBef>
                <a:spcAft>
                  <a:spcPts val="0"/>
                </a:spcAft>
                <a:buClrTx/>
                <a:buSzTx/>
                <a:buFontTx/>
                <a:buNone/>
                <a:tabLst/>
                <a:defRPr sz="800" b="1">
                  <a:solidFill>
                    <a:schemeClr val="bg1">
                      <a:lumMod val="50000"/>
                    </a:schemeClr>
                  </a:solidFill>
                  <a:latin typeface="+mj-lt"/>
                  <a:cs typeface="Arial" pitchFamily="34" charset="0"/>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067" noProof="0" dirty="0"/>
                <a:t> </a:t>
              </a:r>
              <a:fld id="{13B55AB4-0D57-4FBE-946B-A81E4A9D2A4C}" type="slidenum">
                <a:rPr lang="en-US" sz="1067" noProof="0" smtClean="0"/>
                <a:pPr lvl="0"/>
                <a:t>99</a:t>
              </a:fld>
              <a:r>
                <a:rPr lang="en-US" sz="1067" noProof="0" dirty="0"/>
                <a:t> </a:t>
              </a:r>
            </a:p>
          </p:txBody>
        </p:sp>
        <p:sp>
          <p:nvSpPr>
            <p:cNvPr id="6" name="Text Placeholder 4">
              <a:extLst>
                <a:ext uri="{FF2B5EF4-FFF2-40B4-BE49-F238E27FC236}">
                  <a16:creationId xmlns:a16="http://schemas.microsoft.com/office/drawing/2014/main" id="{CE724F10-32DD-7096-8195-91B71496CF8C}"/>
                </a:ext>
              </a:extLst>
            </p:cNvPr>
            <p:cNvSpPr txBox="1">
              <a:spLocks/>
            </p:cNvSpPr>
            <p:nvPr/>
          </p:nvSpPr>
          <p:spPr>
            <a:xfrm>
              <a:off x="6019799" y="6522345"/>
              <a:ext cx="76201" cy="310254"/>
            </a:xfrm>
            <a:prstGeom prst="rect">
              <a:avLst/>
            </a:prstGeom>
            <a:solidFill>
              <a:schemeClr val="bg1"/>
            </a:solidFill>
          </p:spPr>
          <p:txBody>
            <a:bodyPr wrap="none" rtlCol="0" anchor="ctr" anchorCtr="0">
              <a:noAutofit/>
            </a:bodyPr>
            <a:lstStyle>
              <a:defPPr>
                <a:defRPr lang="en-US"/>
              </a:defPPr>
              <a:lvl1pPr defTabSz="914400">
                <a:defRPr sz="800" b="1">
                  <a:solidFill>
                    <a:schemeClr val="tx1">
                      <a:lumMod val="75000"/>
                    </a:schemeClr>
                  </a:solidFill>
                  <a:latin typeface="+mj-lt"/>
                </a:defRPr>
              </a:lvl1pPr>
              <a:lvl2pPr marL="457200" defTabSz="914400">
                <a:defRPr sz="1800"/>
              </a:lvl2pPr>
              <a:lvl3pPr marL="914400" defTabSz="914400">
                <a:defRPr sz="1800"/>
              </a:lvl3pPr>
              <a:lvl4pPr marL="1371600" defTabSz="914400">
                <a:defRPr sz="1800"/>
              </a:lvl4pPr>
              <a:lvl5pPr marL="1828800" defTabSz="914400">
                <a:defRPr sz="1800"/>
              </a:lvl5pPr>
              <a:lvl6pPr marL="2286000" defTabSz="914400">
                <a:defRPr sz="1800"/>
              </a:lvl6pPr>
              <a:lvl7pPr marL="2743200" defTabSz="914400">
                <a:defRPr sz="1800"/>
              </a:lvl7pPr>
              <a:lvl8pPr marL="3200400" defTabSz="914400">
                <a:defRPr sz="1800"/>
              </a:lvl8pPr>
              <a:lvl9pPr marL="3657600" defTabSz="914400">
                <a:defRPr sz="1800"/>
              </a:lvl9pPr>
            </a:lstStyle>
            <a:p>
              <a:pPr lvl="0"/>
              <a:r>
                <a:rPr lang="en-US" sz="1600" b="0" dirty="0">
                  <a:solidFill>
                    <a:schemeClr val="tx1">
                      <a:lumMod val="75000"/>
                      <a:lumOff val="25000"/>
                    </a:schemeClr>
                  </a:solidFill>
                </a:rPr>
                <a:t>I</a:t>
              </a:r>
            </a:p>
          </p:txBody>
        </p:sp>
      </p:grpSp>
    </p:spTree>
    <p:extLst>
      <p:ext uri="{BB962C8B-B14F-4D97-AF65-F5344CB8AC3E}">
        <p14:creationId xmlns:p14="http://schemas.microsoft.com/office/powerpoint/2010/main" val="194686105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1F6440E06066459602711D0CF6B953" ma:contentTypeVersion="12" ma:contentTypeDescription="Create a new document." ma:contentTypeScope="" ma:versionID="b037f15573df2de4f3a4c0e59a93de86">
  <xsd:schema xmlns:xsd="http://www.w3.org/2001/XMLSchema" xmlns:xs="http://www.w3.org/2001/XMLSchema" xmlns:p="http://schemas.microsoft.com/office/2006/metadata/properties" xmlns:ns2="538216d9-ff6e-4364-8244-5c22dffbd803" xmlns:ns3="35dffed0-67da-45ba-bdd4-1711cca3276d" targetNamespace="http://schemas.microsoft.com/office/2006/metadata/properties" ma:root="true" ma:fieldsID="a8b230f2c8d8cb5a6214ddc3d564a8af" ns2:_="" ns3:_="">
    <xsd:import namespace="538216d9-ff6e-4364-8244-5c22dffbd803"/>
    <xsd:import namespace="35dffed0-67da-45ba-bdd4-1711cca3276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8216d9-ff6e-4364-8244-5c22dffbd8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5dffed0-67da-45ba-bdd4-1711cca3276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74b68d1-7512-42a1-8f5c-92f53640b93a}" ma:internalName="TaxCatchAll" ma:showField="CatchAllData" ma:web="35dffed0-67da-45ba-bdd4-1711cca327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5dffed0-67da-45ba-bdd4-1711cca3276d">
      <UserInfo>
        <DisplayName>Wardlow, Debra</DisplayName>
        <AccountId>67</AccountId>
        <AccountType/>
      </UserInfo>
      <UserInfo>
        <DisplayName>Williams, Wilbert</DisplayName>
        <AccountId>46</AccountId>
        <AccountType/>
      </UserInfo>
    </SharedWithUsers>
    <TaxCatchAll xmlns="35dffed0-67da-45ba-bdd4-1711cca3276d" xsi:nil="true"/>
    <lcf76f155ced4ddcb4097134ff3c332f xmlns="538216d9-ff6e-4364-8244-5c22dffbd8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CF7BE61-D9E5-4D99-B329-EA2AD6BC09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8216d9-ff6e-4364-8244-5c22dffbd803"/>
    <ds:schemaRef ds:uri="35dffed0-67da-45ba-bdd4-1711cca327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B065F3-B3B0-433B-8FA9-5432A15112B7}">
  <ds:schemaRefs>
    <ds:schemaRef ds:uri="http://schemas.microsoft.com/sharepoint/v3/contenttype/forms"/>
  </ds:schemaRefs>
</ds:datastoreItem>
</file>

<file path=customXml/itemProps3.xml><?xml version="1.0" encoding="utf-8"?>
<ds:datastoreItem xmlns:ds="http://schemas.openxmlformats.org/officeDocument/2006/customXml" ds:itemID="{6FF05E17-23BB-44C1-938A-2BED608D9BED}">
  <ds:schemaRefs>
    <ds:schemaRef ds:uri="35dffed0-67da-45ba-bdd4-1711cca3276d"/>
    <ds:schemaRef ds:uri="83ecb42a-3556-479a-a2f0-e0cb40fe8e1e"/>
    <ds:schemaRef ds:uri="84acf883-6e23-4b43-9e72-da4e1a2a931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538216d9-ff6e-4364-8244-5c22dffbd803"/>
  </ds:schemaRefs>
</ds:datastoreItem>
</file>

<file path=docProps/app.xml><?xml version="1.0" encoding="utf-8"?>
<Properties xmlns="http://schemas.openxmlformats.org/officeDocument/2006/extended-properties" xmlns:vt="http://schemas.openxmlformats.org/officeDocument/2006/docPropsVTypes">
  <Template>office theme</Template>
  <TotalTime>610</TotalTime>
  <Words>6969</Words>
  <Application>Microsoft Office PowerPoint</Application>
  <PresentationFormat>Widescreen</PresentationFormat>
  <Paragraphs>1167</Paragraphs>
  <Slides>155</Slides>
  <Notes>72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155</vt:i4>
      </vt:variant>
    </vt:vector>
  </HeadingPairs>
  <TitlesOfParts>
    <vt:vector size="161" baseType="lpstr">
      <vt:lpstr>Arial</vt:lpstr>
      <vt:lpstr>Arial,Sans-Serif</vt:lpstr>
      <vt:lpstr>Calibri</vt:lpstr>
      <vt:lpstr>Calibri Light</vt:lpstr>
      <vt:lpstr>Courier New</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Ralitsa Mileva</dc:creator>
  <cp:lastModifiedBy>Lucente, Michael</cp:lastModifiedBy>
  <cp:revision>38</cp:revision>
  <dcterms:created xsi:type="dcterms:W3CDTF">2022-02-16T07:10:42Z</dcterms:created>
  <dcterms:modified xsi:type="dcterms:W3CDTF">2023-09-14T20:12:35Z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0x0101009A1F6440E06066459602711D0CF6B953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ies>
</file>