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4"/>
  </p:sldMasterIdLst>
  <p:notesMasterIdLst>
    <p:notesMasterId r:id="rId148"/>
  </p:notesMasterIdLst>
  <p:sldIdLst>
    <p:sldId id="265" r:id="rId5"/>
    <p:sldId id="2076139213" r:id="rId6"/>
    <p:sldId id="2076139210" r:id="rId7"/>
    <p:sldId id="2076139058" r:id="rId8"/>
    <p:sldId id="2076139061" r:id="rId9"/>
    <p:sldId id="2076139062" r:id="rId10"/>
    <p:sldId id="2076139089" r:id="rId11"/>
    <p:sldId id="2076139040" r:id="rId12"/>
    <p:sldId id="2076139041" r:id="rId13"/>
    <p:sldId id="2076139042" r:id="rId14"/>
    <p:sldId id="2076139043" r:id="rId15"/>
    <p:sldId id="2076139045" r:id="rId16"/>
    <p:sldId id="2076139046" r:id="rId17"/>
    <p:sldId id="2076139047" r:id="rId18"/>
    <p:sldId id="2076139048" r:id="rId19"/>
    <p:sldId id="2076139049" r:id="rId20"/>
    <p:sldId id="2076139050" r:id="rId21"/>
    <p:sldId id="2076139054" r:id="rId22"/>
    <p:sldId id="2076139055" r:id="rId23"/>
    <p:sldId id="2076139056" r:id="rId24"/>
    <p:sldId id="2076139057" r:id="rId25"/>
    <p:sldId id="2076139070" r:id="rId26"/>
    <p:sldId id="2076139076" r:id="rId27"/>
    <p:sldId id="2076139101" r:id="rId28"/>
    <p:sldId id="2076139100" r:id="rId29"/>
    <p:sldId id="2076139099" r:id="rId30"/>
    <p:sldId id="2076139098" r:id="rId31"/>
    <p:sldId id="2076139097" r:id="rId32"/>
    <p:sldId id="2076139096" r:id="rId33"/>
    <p:sldId id="2076139095" r:id="rId34"/>
    <p:sldId id="2076139094" r:id="rId35"/>
    <p:sldId id="2076139093" r:id="rId36"/>
    <p:sldId id="2076139092" r:id="rId37"/>
    <p:sldId id="2076139091" r:id="rId38"/>
    <p:sldId id="2076138940" r:id="rId39"/>
    <p:sldId id="2076138937" r:id="rId40"/>
    <p:sldId id="2076139109" r:id="rId41"/>
    <p:sldId id="2076139108" r:id="rId42"/>
    <p:sldId id="2076139107" r:id="rId43"/>
    <p:sldId id="2076139106" r:id="rId44"/>
    <p:sldId id="2076139105" r:id="rId45"/>
    <p:sldId id="2076139104" r:id="rId46"/>
    <p:sldId id="2076139103" r:id="rId47"/>
    <p:sldId id="2076139102" r:id="rId48"/>
    <p:sldId id="2076139208" r:id="rId49"/>
    <p:sldId id="2076139207" r:id="rId50"/>
    <p:sldId id="2076139206" r:id="rId51"/>
    <p:sldId id="2076139205" r:id="rId52"/>
    <p:sldId id="2076139204" r:id="rId53"/>
    <p:sldId id="2076139203" r:id="rId54"/>
    <p:sldId id="2076139090" r:id="rId55"/>
    <p:sldId id="2076139123" r:id="rId56"/>
    <p:sldId id="2076139122" r:id="rId57"/>
    <p:sldId id="2076139121" r:id="rId58"/>
    <p:sldId id="2076139120" r:id="rId59"/>
    <p:sldId id="2076139119" r:id="rId60"/>
    <p:sldId id="2076139118" r:id="rId61"/>
    <p:sldId id="2076139117" r:id="rId62"/>
    <p:sldId id="2076139116" r:id="rId63"/>
    <p:sldId id="2076138969" r:id="rId64"/>
    <p:sldId id="2076139129" r:id="rId65"/>
    <p:sldId id="2076139127" r:id="rId66"/>
    <p:sldId id="2076139126" r:id="rId67"/>
    <p:sldId id="2076139125" r:id="rId68"/>
    <p:sldId id="2076139124" r:id="rId69"/>
    <p:sldId id="2076139153" r:id="rId70"/>
    <p:sldId id="2076139154" r:id="rId71"/>
    <p:sldId id="2076139155" r:id="rId72"/>
    <p:sldId id="2076139156" r:id="rId73"/>
    <p:sldId id="2076139157" r:id="rId74"/>
    <p:sldId id="2076139145" r:id="rId75"/>
    <p:sldId id="2076139144" r:id="rId76"/>
    <p:sldId id="2076139142" r:id="rId77"/>
    <p:sldId id="2076139141" r:id="rId78"/>
    <p:sldId id="2076139140" r:id="rId79"/>
    <p:sldId id="2076139139" r:id="rId80"/>
    <p:sldId id="2076139138" r:id="rId81"/>
    <p:sldId id="2076139137" r:id="rId82"/>
    <p:sldId id="2076139136" r:id="rId83"/>
    <p:sldId id="2076139135" r:id="rId84"/>
    <p:sldId id="2076139134" r:id="rId85"/>
    <p:sldId id="2076139133" r:id="rId86"/>
    <p:sldId id="2076139132" r:id="rId87"/>
    <p:sldId id="2076139131" r:id="rId88"/>
    <p:sldId id="2076139130" r:id="rId89"/>
    <p:sldId id="2076139158" r:id="rId90"/>
    <p:sldId id="2076139159" r:id="rId91"/>
    <p:sldId id="2076139160" r:id="rId92"/>
    <p:sldId id="2076139161" r:id="rId93"/>
    <p:sldId id="2076139162" r:id="rId94"/>
    <p:sldId id="2076139164" r:id="rId95"/>
    <p:sldId id="2076139181" r:id="rId96"/>
    <p:sldId id="2076139182" r:id="rId97"/>
    <p:sldId id="2076139183" r:id="rId98"/>
    <p:sldId id="2076139184" r:id="rId99"/>
    <p:sldId id="2076139180" r:id="rId100"/>
    <p:sldId id="2076139186" r:id="rId101"/>
    <p:sldId id="2076139197" r:id="rId102"/>
    <p:sldId id="2076139196" r:id="rId103"/>
    <p:sldId id="2076139195" r:id="rId104"/>
    <p:sldId id="2076139194" r:id="rId105"/>
    <p:sldId id="2076139193" r:id="rId106"/>
    <p:sldId id="2076139192" r:id="rId107"/>
    <p:sldId id="2076139191" r:id="rId108"/>
    <p:sldId id="2076139190" r:id="rId109"/>
    <p:sldId id="2076139179" r:id="rId110"/>
    <p:sldId id="2076139177" r:id="rId111"/>
    <p:sldId id="2076139200" r:id="rId112"/>
    <p:sldId id="2076139198" r:id="rId113"/>
    <p:sldId id="2076139199" r:id="rId114"/>
    <p:sldId id="2076139201" r:id="rId115"/>
    <p:sldId id="2076139202" r:id="rId116"/>
    <p:sldId id="2076139178" r:id="rId117"/>
    <p:sldId id="2076139001" r:id="rId118"/>
    <p:sldId id="2076139004" r:id="rId119"/>
    <p:sldId id="2076139005" r:id="rId120"/>
    <p:sldId id="2076139006" r:id="rId121"/>
    <p:sldId id="2076139007" r:id="rId122"/>
    <p:sldId id="2076139146" r:id="rId123"/>
    <p:sldId id="2076139147" r:id="rId124"/>
    <p:sldId id="2076139148" r:id="rId125"/>
    <p:sldId id="2076139149" r:id="rId126"/>
    <p:sldId id="2076139150" r:id="rId127"/>
    <p:sldId id="2076139152" r:id="rId128"/>
    <p:sldId id="2076139008" r:id="rId129"/>
    <p:sldId id="2076139009" r:id="rId130"/>
    <p:sldId id="2076139010" r:id="rId131"/>
    <p:sldId id="2076139011" r:id="rId132"/>
    <p:sldId id="2076139012" r:id="rId133"/>
    <p:sldId id="2076139014" r:id="rId134"/>
    <p:sldId id="2076139015" r:id="rId135"/>
    <p:sldId id="2076139016" r:id="rId136"/>
    <p:sldId id="2076139017" r:id="rId137"/>
    <p:sldId id="2076139018" r:id="rId138"/>
    <p:sldId id="2076139020" r:id="rId139"/>
    <p:sldId id="2076139023" r:id="rId140"/>
    <p:sldId id="2076139024" r:id="rId141"/>
    <p:sldId id="2076139025" r:id="rId142"/>
    <p:sldId id="2076139026" r:id="rId143"/>
    <p:sldId id="2076139028" r:id="rId144"/>
    <p:sldId id="2076139029" r:id="rId145"/>
    <p:sldId id="2076139031" r:id="rId146"/>
    <p:sldId id="473" r:id="rId1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1711D-78EF-8399-C84A-70C64F346337}" name="Ranjan, Ashish" initials="RA" userId="S::Ashish.Ranjan@ct.gov::2006ed7e-c23d-4e85-9b9d-85863cf04b59" providerId="AD"/>
  <p188:author id="{25843C3E-C800-EE7B-D70E-1DA0EB0F78E9}" name="Sandarsh Sethi" initials="SS" userId="S::1365441@TCS.com::8f5cbbef-b820-40cd-a025-ebb1072a333f" providerId="AD"/>
  <p188:author id="{9E418A5D-BC2F-76E2-80C6-32FEB64EC10A}" name="Gervais, Kathleen" initials="GK" userId="S::Kathleen.Gervais@ct.gov::3928fba6-2052-4480-8136-c308d26421a2" providerId="AD"/>
  <p188:author id="{49EDC078-30A4-B7F6-7EA8-92A74C4D43B2}" name="Tarun  Pal" initials="TP" userId="S::863666@tcs.com::e5a28a98-7986-42d3-a2f6-9b2b0cdf6d1c" providerId="AD"/>
  <p188:author id="{E7174D7A-3F4E-A54D-6678-6A726CA5B356}" name="Posten, June" initials="PJ" userId="S::june.posten@ct.gov::84ab224e-e6e7-4426-a86f-9f198d41b2d5" providerId="AD"/>
  <p188:author id="{2AA2E1A3-0AFD-0E19-82C8-68AF70CD1BBB}" name="Pooja Bansal" initials="PB" userId="S::1808731@tcs.com::96343f53-ac97-4b34-a690-1db68bc21709" providerId="AD"/>
  <p188:author id="{A12433CF-E910-A43D-8AFE-2D61E4511006}" name="Sharma, Avani" initials="SA" userId="S::avani.sharma@ct.gov::8d0c6c7c-8325-4221-9c73-43162a2f93dc" providerId="AD"/>
  <p188:author id="{9D3027DF-12B9-5473-E205-C34133ED4011}" name="Taridona, Sheila" initials="TS" userId="S::sheila.taridona@ct.gov::6e96e0fa-42de-4458-8321-0e13865bbba6" providerId="AD"/>
  <p188:author id="{3E1486F4-A4C3-47B0-4213-295C7BBBA72A}" name="Durreafshan Shaikh" initials="DS" userId="S::1925881@tcs.com::1542a0a0-1b71-4757-a96d-141558e5bc8c" providerId="AD"/>
  <p188:author id="{D1F58EFE-5D4A-C6BC-B976-B925F1AED610}" name="YAMINI -" initials="Y-" userId="S::1308825@tcs.com::e8bbba4d-473a-49b3-ac26-1763b79feb0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ndarsh Sethi" initials="SS" lastIdx="252" clrIdx="6">
    <p:extLst>
      <p:ext uri="{19B8F6BF-5375-455C-9EA6-DF929625EA0E}">
        <p15:presenceInfo xmlns:p15="http://schemas.microsoft.com/office/powerpoint/2012/main" userId="S::1365441@TCS.com::8f5cbbef-b820-40cd-a025-ebb1072a333f" providerId="AD"/>
      </p:ext>
    </p:extLst>
  </p:cmAuthor>
  <p:cmAuthor id="1" name="Taridona, Sheila" initials="TS" lastIdx="130" clrIdx="0">
    <p:extLst>
      <p:ext uri="{19B8F6BF-5375-455C-9EA6-DF929625EA0E}">
        <p15:presenceInfo xmlns:p15="http://schemas.microsoft.com/office/powerpoint/2012/main" userId="S::sheila.taridona@ct.gov::6e96e0fa-42de-4458-8321-0e13865bbba6" providerId="AD"/>
      </p:ext>
    </p:extLst>
  </p:cmAuthor>
  <p:cmAuthor id="8" name="Williams, Wilbert" initials="WW" lastIdx="1" clrIdx="7">
    <p:extLst>
      <p:ext uri="{19B8F6BF-5375-455C-9EA6-DF929625EA0E}">
        <p15:presenceInfo xmlns:p15="http://schemas.microsoft.com/office/powerpoint/2012/main" userId="S::Wilbert.Williams@ct.gov::7c123071-c644-40e3-9c99-36ce0932b98d" providerId="AD"/>
      </p:ext>
    </p:extLst>
  </p:cmAuthor>
  <p:cmAuthor id="2" name="Posten, June" initials="PJ" lastIdx="266" clrIdx="1">
    <p:extLst>
      <p:ext uri="{19B8F6BF-5375-455C-9EA6-DF929625EA0E}">
        <p15:presenceInfo xmlns:p15="http://schemas.microsoft.com/office/powerpoint/2012/main" userId="S::june.posten@ct.gov::84ab224e-e6e7-4426-a86f-9f198d41b2d5" providerId="AD"/>
      </p:ext>
    </p:extLst>
  </p:cmAuthor>
  <p:cmAuthor id="3" name="Durreafshan Shaikh" initials="DS" lastIdx="54" clrIdx="2">
    <p:extLst>
      <p:ext uri="{19B8F6BF-5375-455C-9EA6-DF929625EA0E}">
        <p15:presenceInfo xmlns:p15="http://schemas.microsoft.com/office/powerpoint/2012/main" userId="S::1925881@tcs.com::1542a0a0-1b71-4757-a96d-141558e5bc8c" providerId="AD"/>
      </p:ext>
    </p:extLst>
  </p:cmAuthor>
  <p:cmAuthor id="4" name="Lamonica Morgan" initials="LM" lastIdx="29" clrIdx="3">
    <p:extLst>
      <p:ext uri="{19B8F6BF-5375-455C-9EA6-DF929625EA0E}">
        <p15:presenceInfo xmlns:p15="http://schemas.microsoft.com/office/powerpoint/2012/main" userId="S::2144146@TCS.com::a8e43e39-2bd5-4fe9-95e3-bf432fe4dfd1" providerId="AD"/>
      </p:ext>
    </p:extLst>
  </p:cmAuthor>
  <p:cmAuthor id="5" name="ANNANYA SOOD" initials="AS" lastIdx="30" clrIdx="4">
    <p:extLst>
      <p:ext uri="{19B8F6BF-5375-455C-9EA6-DF929625EA0E}">
        <p15:presenceInfo xmlns:p15="http://schemas.microsoft.com/office/powerpoint/2012/main" userId="ANNANYA SOOD" providerId="None"/>
      </p:ext>
    </p:extLst>
  </p:cmAuthor>
  <p:cmAuthor id="6" name="Pooja Bansal" initials="PB" lastIdx="18" clrIdx="5">
    <p:extLst>
      <p:ext uri="{19B8F6BF-5375-455C-9EA6-DF929625EA0E}">
        <p15:presenceInfo xmlns:p15="http://schemas.microsoft.com/office/powerpoint/2012/main" userId="S::1808731@tcs.com::96343f53-ac97-4b34-a690-1db68bc217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B71"/>
    <a:srgbClr val="BF9000"/>
    <a:srgbClr val="FFFFFF"/>
    <a:srgbClr val="2F5597"/>
    <a:srgbClr val="00B0F0"/>
    <a:srgbClr val="7F7F7F"/>
    <a:srgbClr val="548235"/>
    <a:srgbClr val="ED7D31"/>
    <a:srgbClr val="89C064"/>
    <a:srgbClr val="81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0"/>
    <p:restoredTop sz="94753"/>
  </p:normalViewPr>
  <p:slideViewPr>
    <p:cSldViewPr snapToGrid="0">
      <p:cViewPr>
        <p:scale>
          <a:sx n="140" d="100"/>
          <a:sy n="140" d="100"/>
        </p:scale>
        <p:origin x="88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commentAuthors" Target="commentAuthor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microsoft.com/office/2018/10/relationships/authors" Target="author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5T13:01:48.043" idx="128">
    <p:pos x="10" y="10"/>
    <p:text>An introduction to the section is needed here.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236FF-9673-448B-B251-860D97A53133}" type="datetimeFigureOut">
              <a:t>7/7/22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67E2E-4D0C-425D-A9B8-7299D7D085A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9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Notes for Trainer</a:t>
            </a: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 u="sng"/>
              <a:t>In-Session Activities </a:t>
            </a:r>
            <a:r>
              <a:rPr lang="en-US" b="0" u="sng"/>
              <a:t>/</a:t>
            </a:r>
            <a:r>
              <a:rPr lang="en-US" b="1" u="sng"/>
              <a:t> Explanations</a:t>
            </a:r>
            <a:r>
              <a:rPr lang="en-US" b="0" u="sng"/>
              <a:t>:</a:t>
            </a:r>
            <a:endParaRPr lang="en-US" b="0"/>
          </a:p>
          <a:p>
            <a:pPr marL="171450" indent="-171450">
              <a:buFont typeface="Arial,Sans-Serif"/>
              <a:buChar char="•"/>
            </a:pPr>
            <a:r>
              <a:rPr lang="en-US" b="1"/>
              <a:t>Time</a:t>
            </a:r>
            <a:r>
              <a:rPr lang="en-US" b="0"/>
              <a:t>:</a:t>
            </a:r>
            <a:r>
              <a:rPr lang="en-US" b="1"/>
              <a:t> </a:t>
            </a:r>
            <a:r>
              <a:rPr lang="en-US" b="0"/>
              <a:t>4</a:t>
            </a:r>
            <a:r>
              <a:rPr lang="en-US" b="1"/>
              <a:t> </a:t>
            </a:r>
            <a:r>
              <a:rPr lang="en-US" b="0">
                <a:solidFill>
                  <a:srgbClr val="000000"/>
                </a:solidFill>
              </a:rPr>
              <a:t>hours</a:t>
            </a:r>
            <a:r>
              <a:rPr lang="en-US">
                <a:solidFill>
                  <a:srgbClr val="000000"/>
                </a:solidFill>
              </a:rPr>
              <a:t> 45 minutes</a:t>
            </a:r>
            <a:endParaRPr lang="en-US" b="0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US" b="1"/>
              <a:t>Instructor Notes</a:t>
            </a:r>
            <a:r>
              <a:rPr lang="en-US" b="0"/>
              <a:t>:</a:t>
            </a:r>
            <a:endParaRPr lang="en-US" b="1"/>
          </a:p>
          <a:p>
            <a:pPr marL="171450" lvl="0" indent="-171450">
              <a:buFont typeface="Arial,Sans-Serif"/>
              <a:buChar char="•"/>
            </a:pPr>
            <a:r>
              <a:rPr lang="en-US"/>
              <a:t>There are no pre-requisites to be considered prior to taking this virtual Instructor Led Training (vILT). The total duration for this vILT is 4 hours 15 minutes.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Welcome the audience in a warm and cordial manner. Ensure that everyone is set up with the required resources, such as: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/>
              <a:t>Electronic copy of the handout, having the common login credentials for all the learners and the data to be entered while doing the exercises in the training environment of ReEmployCT.</a:t>
            </a:r>
            <a:r>
              <a:rPr lang="en-US" b="0"/>
              <a:t>&lt;to be determined&gt;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Present the vILT presentation using Microsoft Teams.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Introduce the topic and encourage learners to actively participate in the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9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40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8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4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61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1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98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6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4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78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3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97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63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55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22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56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45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01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47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15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86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79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98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8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40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76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056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20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465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306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33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17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10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10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96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052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29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75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6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027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56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891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42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62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4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46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26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88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70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2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94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pPr marL="1085850" lvl="2" indent="-342900">
              <a:buAutoNum type="arabicPeriod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6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4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91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3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6A6E-A69E-481B-80EB-49C9C8E2B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23A5B-00C8-4BB1-B972-CDFBA8E4D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F02C-3524-4196-9DD3-CFFCEBBE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81B46-18D9-48AF-9301-6CDC9032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024FF-29B2-4D8B-8879-74CEEFF3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F0D0F-2426-4E98-8D09-DE2A5796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74511-4BF6-487C-B0F6-8799A6FB7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D5C53-C12C-43D9-8E9C-91541137A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7EA3D-E767-455D-A11F-C9E005F89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D5A3D-6710-47EC-899A-C0F3FA809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F63FE-0B95-4DFE-8358-80C6D5D8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3B9D6-0FA6-4F93-97F6-F2071194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2139A-242E-4AFE-A4AD-B916EC2E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F0D0F-2426-4E98-8D09-DE2A5796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74511-4BF6-487C-B0F6-8799A6FB7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D5C53-C12C-43D9-8E9C-91541137A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7EA3D-E767-455D-A11F-C9E005F89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D5A3D-6710-47EC-899A-C0F3FA809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F63FE-0B95-4DFE-8358-80C6D5D8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3B9D6-0FA6-4F93-97F6-F2071194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2139A-242E-4AFE-A4AD-B916EC2E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CE40-57B9-47FE-B27A-E7D128A4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7F3D8-DB16-4EF6-8226-711FA26B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EB401-E959-4DF8-860A-FEE501F1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0F5C3-34FC-41F2-8FF9-30F82DCF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36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E9659-E72E-4B10-A6F3-22EDEA42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CE6A-433D-421C-81D5-EB712B93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F8F12-1DDD-4BCA-B0E3-E90F8E9D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5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B46-5DAD-445A-BE93-AA837E9D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502A-1799-4F8F-A10A-459979CE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6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C7497-4D3B-41E6-89FE-E98136DFB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D52A7-A43B-48E7-9676-A1B0C917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8ECFF-D5C5-456D-B892-C7713F78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CCC-E232-4C22-8977-F7ADE630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F43B-0574-4014-923E-72840080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39547-B50E-40C3-A4D3-27EF85C6B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6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FD932-6905-4916-A603-1AA578F57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D8CBD-D847-4D8B-B05C-F99EA1BE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25EB-3924-4421-B156-D188806A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E7A32-D16A-4492-AFAC-EF3E314D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0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B46-5DAD-445A-BE93-AA837E9D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502A-1799-4F8F-A10A-459979CE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C7497-4D3B-41E6-89FE-E98136DFB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D52A7-A43B-48E7-9676-A1B0C917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8ECFF-D5C5-456D-B892-C7713F78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CCC-E232-4C22-8977-F7ADE630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F43B-0574-4014-923E-72840080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39547-B50E-40C3-A4D3-27EF85C6B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FD932-6905-4916-A603-1AA578F57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D8CBD-D847-4D8B-B05C-F99EA1BE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25EB-3924-4421-B156-D188806A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E7A32-D16A-4492-AFAC-EF3E314D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0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48D9-CB8C-4DC5-816A-24C7A259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00413-CB44-4A4B-9983-B6265D734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06D65-1E31-4BC4-81F5-FC0F8044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2D9C3-5A1B-412A-A53B-85A57B46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5D6C3-0EF2-4DCD-A1ED-68036965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1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EE381-AF23-4C9C-B8EC-FB0259860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8D382-D498-44AC-A0ED-D91C3DCB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20E0-404D-4036-BA07-0E2DF556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45594-1107-4D74-A203-E29C6E30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2AD90-3645-4691-9A96-99A871B4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6A6E-A69E-481B-80EB-49C9C8E2B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23A5B-00C8-4BB1-B972-CDFBA8E4D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F02C-3524-4196-9DD3-CFFCEBBE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81B46-18D9-48AF-9301-6CDC9032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024FF-29B2-4D8B-8879-74CEEFF3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D74585-0758-4A73-A2C5-D935E2A82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835" y="117574"/>
            <a:ext cx="1524000" cy="9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D74585-0758-4A73-A2C5-D935E2A82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835" y="117574"/>
            <a:ext cx="1524000" cy="9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C18F-5EE7-4AE7-AF4C-169ADC56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8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DC3D8-EBB5-403C-AA75-2B3F8FAE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5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71FCF-2D76-403C-AED9-ADC8432D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CD6E7-064C-4F49-B401-A08E61A8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D43D-7B91-4215-878C-32075699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D74585-0758-4A73-A2C5-D935E2A82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835" y="117574"/>
            <a:ext cx="1524000" cy="9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C18F-5EE7-4AE7-AF4C-169ADC56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DC3D8-EBB5-403C-AA75-2B3F8FAE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71FCF-2D76-403C-AED9-ADC8432D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CD6E7-064C-4F49-B401-A08E61A8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D43D-7B91-4215-878C-32075699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923E-D3B9-4F29-83CE-EBE48734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86E-7363-4899-916D-B874B530E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3536B-9322-4E69-A5C0-FB121CF42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8C39B-536F-44F5-B7D4-2AB8C7A0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2C248-0E6B-419C-9C30-76AC4CE57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58217-4D32-45C0-A1E9-60A6CAEB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7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3994" r:id="rId2"/>
    <p:sldLayoutId id="2147483995" r:id="rId3"/>
    <p:sldLayoutId id="2147484049" r:id="rId4"/>
    <p:sldLayoutId id="2147484048" r:id="rId5"/>
    <p:sldLayoutId id="2147484044" r:id="rId6"/>
    <p:sldLayoutId id="2147484034" r:id="rId7"/>
    <p:sldLayoutId id="2147483996" r:id="rId8"/>
    <p:sldLayoutId id="2147483997" r:id="rId9"/>
    <p:sldLayoutId id="2147484045" r:id="rId10"/>
    <p:sldLayoutId id="2147484039" r:id="rId11"/>
    <p:sldLayoutId id="2147483999" r:id="rId12"/>
    <p:sldLayoutId id="2147484000" r:id="rId13"/>
    <p:sldLayoutId id="2147484046" r:id="rId14"/>
    <p:sldLayoutId id="2147484047" r:id="rId15"/>
    <p:sldLayoutId id="2147484001" r:id="rId16"/>
    <p:sldLayoutId id="2147484002" r:id="rId17"/>
    <p:sldLayoutId id="2147484003" r:id="rId18"/>
    <p:sldLayoutId id="2147484004" r:id="rId1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D83386-FEEE-4031-8034-57D05C3D1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363"/>
            <a:ext cx="12192000" cy="68580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5600A11-0E6F-402A-BFE2-97E6DE58E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394"/>
            <a:ext cx="2427676" cy="1434991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238BAC9-4D1E-4555-8FE6-3176BE1E4A35}"/>
              </a:ext>
            </a:extLst>
          </p:cNvPr>
          <p:cNvSpPr/>
          <p:nvPr/>
        </p:nvSpPr>
        <p:spPr>
          <a:xfrm>
            <a:off x="10065" y="2952033"/>
            <a:ext cx="4557621" cy="898584"/>
          </a:xfrm>
          <a:custGeom>
            <a:avLst/>
            <a:gdLst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881886 w 3881886"/>
              <a:gd name="connsiteY2" fmla="*/ 754811 h 754811"/>
              <a:gd name="connsiteX3" fmla="*/ 0 w 3881886"/>
              <a:gd name="connsiteY3" fmla="*/ 754811 h 754811"/>
              <a:gd name="connsiteX4" fmla="*/ 0 w 3881886"/>
              <a:gd name="connsiteY4" fmla="*/ 0 h 754811"/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596136 w 3881886"/>
              <a:gd name="connsiteY2" fmla="*/ 745286 h 754811"/>
              <a:gd name="connsiteX3" fmla="*/ 0 w 3881886"/>
              <a:gd name="connsiteY3" fmla="*/ 754811 h 754811"/>
              <a:gd name="connsiteX4" fmla="*/ 0 w 3881886"/>
              <a:gd name="connsiteY4" fmla="*/ 0 h 75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886" h="754811">
                <a:moveTo>
                  <a:pt x="0" y="0"/>
                </a:moveTo>
                <a:lnTo>
                  <a:pt x="3881886" y="0"/>
                </a:lnTo>
                <a:lnTo>
                  <a:pt x="3596136" y="745286"/>
                </a:lnTo>
                <a:lnTo>
                  <a:pt x="0" y="754811"/>
                </a:lnTo>
                <a:lnTo>
                  <a:pt x="0" y="0"/>
                </a:lnTo>
                <a:close/>
              </a:path>
            </a:pathLst>
          </a:custGeom>
          <a:solidFill>
            <a:srgbClr val="1A568A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cs typeface="Calibri"/>
              </a:rPr>
              <a:t>Employer User Guide</a:t>
            </a:r>
          </a:p>
          <a:p>
            <a:pPr algn="ctr"/>
            <a:endParaRPr lang="en-US" sz="18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622AD16-4C9D-4E28-AA08-0CD7DDDDE901}"/>
              </a:ext>
            </a:extLst>
          </p:cNvPr>
          <p:cNvSpPr/>
          <p:nvPr/>
        </p:nvSpPr>
        <p:spPr>
          <a:xfrm>
            <a:off x="4291282" y="2952033"/>
            <a:ext cx="542566" cy="898584"/>
          </a:xfrm>
          <a:prstGeom prst="parallelogram">
            <a:avLst>
              <a:gd name="adj" fmla="val 64662"/>
            </a:avLst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F6665-6FB0-4012-8912-073D1553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2248" y="6417104"/>
            <a:ext cx="2743200" cy="366183"/>
          </a:xfrm>
        </p:spPr>
        <p:txBody>
          <a:bodyPr/>
          <a:lstStyle/>
          <a:p>
            <a:pPr algn="ctr"/>
            <a:fld id="{A18B79A7-BA85-40A4-A918-7F026973442C}" type="datetime1">
              <a:rPr lang="en-US" smtClean="0"/>
              <a:pPr algn="ctr"/>
              <a:t>7/7/22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B8B8112-C43C-F178-2E3E-A8DF9C6FA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E9EC7D-1661-D3C7-B3D5-534EA83E020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63A91EDF-4BA9-273C-AD13-39B353ED53E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8" name="Rectangle 71">
              <a:extLst>
                <a:ext uri="{FF2B5EF4-FFF2-40B4-BE49-F238E27FC236}">
                  <a16:creationId xmlns:a16="http://schemas.microsoft.com/office/drawing/2014/main" id="{E98E9471-0CD7-66C8-4FBE-13737D58A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EBB65523-F8AE-C2BE-BFC8-6195617519CE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7004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B5AF1D3-3736-C06E-C930-67A288D4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91" y="1030331"/>
            <a:ext cx="5370650" cy="5458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7E73C-6CD3-12A7-D987-283B1A5E2E97}"/>
              </a:ext>
            </a:extLst>
          </p:cNvPr>
          <p:cNvSpPr txBox="1"/>
          <p:nvPr/>
        </p:nvSpPr>
        <p:spPr>
          <a:xfrm>
            <a:off x="1920815" y="221346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C32A15-A6C1-88DA-44BE-A07B34EFA115}"/>
              </a:ext>
            </a:extLst>
          </p:cNvPr>
          <p:cNvSpPr/>
          <p:nvPr/>
        </p:nvSpPr>
        <p:spPr>
          <a:xfrm>
            <a:off x="7758481" y="2052365"/>
            <a:ext cx="3070723" cy="40457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all questionnaire responses.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300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9FCDC8-0BA4-BF47-317A-684FCA82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93" y="876330"/>
            <a:ext cx="5811652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A2BCA-849B-C151-7BD7-E0C6852B9266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F402D9-A3AB-2591-BAF3-1007A7D1A093}"/>
              </a:ext>
            </a:extLst>
          </p:cNvPr>
          <p:cNvSpPr/>
          <p:nvPr/>
        </p:nvSpPr>
        <p:spPr>
          <a:xfrm>
            <a:off x="8438545" y="1814752"/>
            <a:ext cx="3070723" cy="40457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all questionnaire responses.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37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F76770-8383-DB0C-7960-558A92DB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45" y="833966"/>
            <a:ext cx="6671309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5EDF1-40DC-26EC-8DB0-F7D7762EE3B5}"/>
              </a:ext>
            </a:extLst>
          </p:cNvPr>
          <p:cNvSpPr txBox="1"/>
          <p:nvPr/>
        </p:nvSpPr>
        <p:spPr>
          <a:xfrm>
            <a:off x="8707943" y="6197804"/>
            <a:ext cx="461493" cy="1692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D3660-6351-D163-0C64-ECFBB746926C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B056A2-46CB-A423-D929-CEACD6E4DCD2}"/>
              </a:ext>
            </a:extLst>
          </p:cNvPr>
          <p:cNvSpPr/>
          <p:nvPr/>
        </p:nvSpPr>
        <p:spPr>
          <a:xfrm>
            <a:off x="9012094" y="1970429"/>
            <a:ext cx="3070723" cy="40457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all questionnaire responses and click </a:t>
            </a:r>
            <a:r>
              <a:rPr lang="en-US" sz="1400" b="1">
                <a:ea typeface="+mn-lt"/>
                <a:cs typeface="+mn-lt"/>
              </a:rPr>
              <a:t>Next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237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340680-5CD9-0EE9-A965-110AABFDB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221BA0-270A-CD53-4175-95047BB6477A}"/>
              </a:ext>
            </a:extLst>
          </p:cNvPr>
          <p:cNvGrpSpPr/>
          <p:nvPr/>
        </p:nvGrpSpPr>
        <p:grpSpPr>
          <a:xfrm>
            <a:off x="5605272" y="6522345"/>
            <a:ext cx="1559272" cy="310254"/>
            <a:chOff x="5605272" y="6522345"/>
            <a:chExt cx="155927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7A15A5E-789D-BBAE-CEE0-0EF5045FD72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31E93E5-54C5-405C-FE25-7F3BE3E22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605272" y="6542471"/>
              <a:ext cx="51136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103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9960A52-1928-FEF2-C73F-ECD8E07A6AD9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6527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39D463-5EA2-A10B-670E-F70943164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0" b="1367"/>
          <a:stretch/>
        </p:blipFill>
        <p:spPr>
          <a:xfrm>
            <a:off x="975491" y="1441499"/>
            <a:ext cx="9961236" cy="4560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E02DD-EEBE-D9E9-4AA3-8CE2240A9900}"/>
              </a:ext>
            </a:extLst>
          </p:cNvPr>
          <p:cNvSpPr txBox="1"/>
          <p:nvPr/>
        </p:nvSpPr>
        <p:spPr>
          <a:xfrm>
            <a:off x="9629252" y="5653770"/>
            <a:ext cx="755435" cy="3058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537FD-F39B-06EE-3F4A-F285EC9CFE55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 - Verification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357907-9FC0-0509-1ADC-640D8301E9AE}"/>
              </a:ext>
            </a:extLst>
          </p:cNvPr>
          <p:cNvSpPr/>
          <p:nvPr/>
        </p:nvSpPr>
        <p:spPr>
          <a:xfrm>
            <a:off x="3891126" y="749591"/>
            <a:ext cx="3742593" cy="63399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After verifying all information, click </a:t>
            </a:r>
            <a:r>
              <a:rPr lang="en-US" sz="1400" b="1">
                <a:ea typeface="+mn-lt"/>
                <a:cs typeface="+mn-lt"/>
              </a:rPr>
              <a:t>Submit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008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6DBBF4-4624-44C5-33CC-17449A838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" t="16667" r="80" b="-476"/>
          <a:stretch/>
        </p:blipFill>
        <p:spPr>
          <a:xfrm>
            <a:off x="900021" y="2135322"/>
            <a:ext cx="10125977" cy="144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C1DBD-04BF-2062-9737-89289430E9AD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C87A1-C08E-FBA3-164B-034C2ED4B944}"/>
              </a:ext>
            </a:extLst>
          </p:cNvPr>
          <p:cNvSpPr/>
          <p:nvPr/>
        </p:nvSpPr>
        <p:spPr>
          <a:xfrm>
            <a:off x="4137864" y="1034130"/>
            <a:ext cx="3742593" cy="63399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Audit Questionnaire Confirmation screen is displayed.  The questionnaire responses are saved successfully.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54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14. </a:t>
            </a:r>
            <a:r>
              <a:rPr lang="en-US" sz="3200" b="1" dirty="0">
                <a:ea typeface="+mn-lt"/>
                <a:cs typeface="+mn-lt"/>
              </a:rPr>
              <a:t>940 Certification Request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97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7C3212-2432-1E82-8172-2C2788DF79E7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940 Certification Request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04B09F-5BF2-F20B-5447-45D520B5C943}"/>
              </a:ext>
            </a:extLst>
          </p:cNvPr>
          <p:cNvSpPr/>
          <p:nvPr/>
        </p:nvSpPr>
        <p:spPr>
          <a:xfrm>
            <a:off x="6185320" y="913462"/>
            <a:ext cx="3291948" cy="69134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940 Certification Request </a:t>
            </a:r>
            <a:r>
              <a:rPr lang="en-US" sz="1400">
                <a:ea typeface="+mn-lt"/>
                <a:cs typeface="+mn-lt"/>
              </a:rPr>
              <a:t>then </a:t>
            </a:r>
            <a:r>
              <a:rPr lang="en-US" sz="1400" b="1">
                <a:ea typeface="+mn-lt"/>
                <a:cs typeface="+mn-lt"/>
              </a:rPr>
              <a:t>940 Certification Request</a:t>
            </a:r>
            <a:endParaRPr lang="en-US" sz="140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46749A8-FED2-2AB3-FEA8-E15C6F76B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5" r="93" b="-197"/>
          <a:stretch/>
        </p:blipFill>
        <p:spPr>
          <a:xfrm>
            <a:off x="1438787" y="1829538"/>
            <a:ext cx="8781855" cy="41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747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1EED17-205A-14B0-6120-AD5C8C145C6F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940 Certification Request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0BBD7F-6CCD-147B-8C79-84981DC83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36" y="1360509"/>
            <a:ext cx="9699522" cy="22360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9992BF-1BC2-E0DB-9B47-70C542507D94}"/>
              </a:ext>
            </a:extLst>
          </p:cNvPr>
          <p:cNvSpPr/>
          <p:nvPr/>
        </p:nvSpPr>
        <p:spPr>
          <a:xfrm>
            <a:off x="8205742" y="2135191"/>
            <a:ext cx="3291948" cy="69134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n-lt"/>
                <a:cs typeface="+mn-lt"/>
              </a:rPr>
              <a:t>940 Certification Request </a:t>
            </a:r>
            <a:r>
              <a:rPr lang="en-US" sz="1400">
                <a:ea typeface="+mn-lt"/>
                <a:cs typeface="+mn-lt"/>
              </a:rPr>
              <a:t>screen is displayed.  Enter year and click </a:t>
            </a:r>
            <a:r>
              <a:rPr lang="en-US" sz="1400" b="1">
                <a:ea typeface="+mn-lt"/>
                <a:cs typeface="+mn-lt"/>
              </a:rPr>
              <a:t>Next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4563D-0B7C-0B34-ADC0-FB641CDDDEB8}"/>
              </a:ext>
            </a:extLst>
          </p:cNvPr>
          <p:cNvSpPr txBox="1"/>
          <p:nvPr/>
        </p:nvSpPr>
        <p:spPr>
          <a:xfrm>
            <a:off x="9718421" y="3298891"/>
            <a:ext cx="627145" cy="227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1300D9-DB3D-3FC8-065C-A5BC054F1E43}"/>
              </a:ext>
            </a:extLst>
          </p:cNvPr>
          <p:cNvSpPr/>
          <p:nvPr/>
        </p:nvSpPr>
        <p:spPr>
          <a:xfrm>
            <a:off x="5638800" y="2650475"/>
            <a:ext cx="293783" cy="137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B5980-40F1-8B44-0436-66F5ED5FAE5F}"/>
              </a:ext>
            </a:extLst>
          </p:cNvPr>
          <p:cNvSpPr/>
          <p:nvPr/>
        </p:nvSpPr>
        <p:spPr>
          <a:xfrm flipV="1">
            <a:off x="6097837" y="2622934"/>
            <a:ext cx="440673" cy="165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914005-17DD-9D26-A530-71995FD5FF91}"/>
              </a:ext>
            </a:extLst>
          </p:cNvPr>
          <p:cNvSpPr/>
          <p:nvPr/>
        </p:nvSpPr>
        <p:spPr>
          <a:xfrm>
            <a:off x="6777209" y="2650475"/>
            <a:ext cx="201977" cy="110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312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28256D0-1F2B-E77D-9C1A-4951AA5C5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4A7EAA0-702A-4956-B446-227F16F59307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B915A27D-7F3C-1A7C-4D34-DA37BD457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109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6F3CE-5FF9-96CB-B0AC-5736FF3F64E4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0259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9CC012-4EFA-F45D-2152-5E903A106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88863C-482D-5CE9-696E-7E45EC23CE7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D49D18A-376D-53D6-E380-A49335E7BBEA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9933F28-7AF8-D3AB-8493-1F9415B7B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E726899A-8308-6456-D4C4-C2E6AEE8D27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8330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A46699-2C4A-447A-DF5B-CA0D7214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60B3F48-9FAB-9911-D343-4466C79DF9E8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ADE8CD69-5D72-2EF2-D6E4-8E5F3AF0D4A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110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573A4-01C1-581D-A178-589289C57941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606835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750BE3B-D106-5BE8-D21E-6DA33BCE5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C636B8D-3312-71D6-21BF-150196AB1F7A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4AC76ADB-C9C1-54B0-77EA-CCEB7763C4B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111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82A57-51A1-4BF6-60B7-510ABDC8266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575036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89FA8F-9931-F633-4CC1-18DEB3E5E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" r="-83" b="-603"/>
          <a:stretch/>
        </p:blipFill>
        <p:spPr>
          <a:xfrm>
            <a:off x="1063486" y="2512752"/>
            <a:ext cx="9949071" cy="1385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E01C7-9629-AC24-8640-DAFB4F126C21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940 Certification Request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E9368E-088D-C5C3-0E83-94B1466DD5EB}"/>
              </a:ext>
            </a:extLst>
          </p:cNvPr>
          <p:cNvSpPr/>
          <p:nvPr/>
        </p:nvSpPr>
        <p:spPr>
          <a:xfrm>
            <a:off x="7824742" y="1298648"/>
            <a:ext cx="3142861" cy="89841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n-lt"/>
                <a:cs typeface="+mn-lt"/>
              </a:rPr>
              <a:t>940 Certification Confirmation </a:t>
            </a:r>
            <a:r>
              <a:rPr lang="en-US" sz="1400">
                <a:ea typeface="+mn-lt"/>
                <a:cs typeface="+mn-lt"/>
              </a:rPr>
              <a:t>screen is displayed.  940 Certification request has been received.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42F899-9B90-0E08-BA39-60D7F376532C}"/>
              </a:ext>
            </a:extLst>
          </p:cNvPr>
          <p:cNvSpPr/>
          <p:nvPr/>
        </p:nvSpPr>
        <p:spPr>
          <a:xfrm>
            <a:off x="1563089" y="4040191"/>
            <a:ext cx="2977209" cy="65821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940 Certification form can be printed using the </a:t>
            </a:r>
            <a:r>
              <a:rPr lang="en-US" sz="1400" b="1">
                <a:ea typeface="+mn-lt"/>
                <a:cs typeface="+mn-lt"/>
              </a:rPr>
              <a:t>Print Certification </a:t>
            </a:r>
            <a:r>
              <a:rPr lang="en-US" sz="1400">
                <a:ea typeface="+mn-lt"/>
                <a:cs typeface="+mn-lt"/>
              </a:rPr>
              <a:t>link.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769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15. </a:t>
            </a:r>
            <a:r>
              <a:rPr lang="en-US" sz="3200" b="1" dirty="0">
                <a:ea typeface="+mn-lt"/>
                <a:cs typeface="+mn-lt"/>
              </a:rPr>
              <a:t>Employer Inquiry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252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4C098-FE28-4A12-9323-9A423B347BA0}"/>
              </a:ext>
            </a:extLst>
          </p:cNvPr>
          <p:cNvPicPr/>
          <p:nvPr/>
        </p:nvPicPr>
        <p:blipFill rotWithShape="1">
          <a:blip r:embed="rId3"/>
          <a:srcRect l="21340" t="6434" r="21608" b="31405"/>
          <a:stretch/>
        </p:blipFill>
        <p:spPr bwMode="auto">
          <a:xfrm>
            <a:off x="2007504" y="1368244"/>
            <a:ext cx="7841889" cy="4392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932A5-A867-1853-83CC-10A26A896CDD}"/>
              </a:ext>
            </a:extLst>
          </p:cNvPr>
          <p:cNvSpPr txBox="1"/>
          <p:nvPr/>
        </p:nvSpPr>
        <p:spPr>
          <a:xfrm>
            <a:off x="3218635" y="2383054"/>
            <a:ext cx="1364207" cy="3145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AD5966-E1B3-A96B-4334-D8B327F3BBC3}"/>
              </a:ext>
            </a:extLst>
          </p:cNvPr>
          <p:cNvSpPr/>
          <p:nvPr/>
        </p:nvSpPr>
        <p:spPr>
          <a:xfrm>
            <a:off x="8904648" y="1401965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</a:t>
            </a:r>
            <a:r>
              <a:rPr lang="en-US" sz="1100" b="1">
                <a:ea typeface="+mn-lt"/>
                <a:cs typeface="+mn-lt"/>
              </a:rPr>
              <a:t>Tax Inquiry 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Employer Tax Reports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8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B5F19-11F0-F1C9-3D23-6EADF6EF522D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Employer Tax Reports Inquiry</a:t>
            </a:r>
          </a:p>
        </p:txBody>
      </p:sp>
    </p:spTree>
    <p:extLst>
      <p:ext uri="{BB962C8B-B14F-4D97-AF65-F5344CB8AC3E}">
        <p14:creationId xmlns:p14="http://schemas.microsoft.com/office/powerpoint/2010/main" val="903123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3F962F-899F-4685-F288-685E5B489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CE4B37-5BC9-5510-5340-642020A0F929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865172FC-AD5D-47B9-4BF5-2CB04168453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115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1AD76-6FC5-54EE-C59D-4CE430AC5AD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225152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167324-2575-A29B-A9BC-531B82AF4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FA7DC37-A14E-648C-A54C-D5EEE12F1F1F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CA45779F-A1F0-28A7-F5FF-3D4851AB561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116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B96DA-A49E-A2A2-8B49-28F9B4D8AD99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150454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601169-E054-1463-5D9F-C8D22E388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FC57FED-22D6-DB12-BC59-CAC8A5611DA9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EF58021A-CC56-0AEC-32EC-547496196AF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117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58DE8-EDDC-D869-53E5-3E729495E737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61953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table&#10;&#10;Description automatically generated">
            <a:extLst>
              <a:ext uri="{FF2B5EF4-FFF2-40B4-BE49-F238E27FC236}">
                <a16:creationId xmlns:a16="http://schemas.microsoft.com/office/drawing/2014/main" id="{38156184-7123-B221-5237-572304F3F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8CE384-BB20-95A1-F04A-970DDBD6B694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D86AE932-0524-0C37-29F7-5B13B4912E9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118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EDFCE-1B1F-0C5C-D955-D0C789FA35B8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12392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52500D-9DF5-DCA1-15AA-CCB2AB7DA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AC6BD-BE51-8FB7-EEFA-3D0982278D3B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0749087C-24CF-5A36-9A25-9B660F302C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51D2B-C767-1664-372D-EC4E24D04ABC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1327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95CBDE-BF73-BDED-ABD4-FE13C2878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40EC02-8C49-3518-58B7-EADABE0C18C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3CFD738-1559-3AD0-1F28-9318156B955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25AFD40-73DB-34C5-E0E3-5805DA23B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A453BF20-A016-E569-DF83-1B7773C0EEF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0921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810729-21C0-990B-0513-3D5F73DDC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0315624-6410-C594-71CC-CB11BDBED5D9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CDB5AAC5-BB25-9B8D-50E2-C1A68574F5B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120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8F2A4-26A2-0384-E142-D8F6A6961F04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0851190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B544887-8C71-1F05-9A94-068281F2E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8F7BE9F-5DE5-FDB0-AE11-9E8108ABC528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1E464B8A-82CF-0EBB-23DE-7FBE6AF7F22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121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011D1-FCEB-208A-05DB-15441EA457A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2561787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4C4DAB8-E649-3223-279B-FA19243FB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532D5F1-EF0B-E5FF-1C59-C5E625D253CE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038A694B-34DE-E4D5-3D7B-3AEA1D61B24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122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132A7-A1E0-25EE-2F78-A40314EFFF94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350857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03716D0C-1179-A9D3-AF52-71E7459F9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D8E159E-CD0F-B365-540F-198A5786EC34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7D31EE2F-1F4A-BDC3-6A15-D00F54C64E3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123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97ACE-CFC4-DF73-C5A7-0E7382DD5E3B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8295088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285894-5964-0360-619F-A3985D04F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E431C61-E533-DCEA-812E-8C04E91C5B83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71CF3C7-392C-F99A-9D5F-4ECA0877E6D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124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27ADF7-839E-6CCE-14A0-C92CE9AF314C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971368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0B44CE-FA0F-2F01-3C18-AF8535160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64B1E2D-D31C-9E2E-A0AD-CC38D878FC33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42EECA1E-4FDD-C6B0-2AFD-7B73A226199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125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651AF-FDFD-0A9B-E4B2-015C5A3C207E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4287700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BBCD50-8EC3-5AA6-15C1-DE3BF29F7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FB6F7D9-F758-1F1A-BAD2-56AC512453C1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0EDB793-6CDB-8050-AB16-D0E49C16A68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126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AB3DD-B643-4044-7A17-279B8D736233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579112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8DCC-40FE-46D4-AC30-2DDD1B61456A}"/>
              </a:ext>
            </a:extLst>
          </p:cNvPr>
          <p:cNvPicPr/>
          <p:nvPr/>
        </p:nvPicPr>
        <p:blipFill rotWithShape="1">
          <a:blip r:embed="rId3"/>
          <a:srcRect l="21599" t="18596" r="21728" b="32389"/>
          <a:stretch/>
        </p:blipFill>
        <p:spPr bwMode="auto">
          <a:xfrm>
            <a:off x="1485085" y="1750667"/>
            <a:ext cx="7286972" cy="3296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7DDA9-8B3B-824F-255E-D9F11B84C7E6}"/>
              </a:ext>
            </a:extLst>
          </p:cNvPr>
          <p:cNvSpPr txBox="1"/>
          <p:nvPr/>
        </p:nvSpPr>
        <p:spPr>
          <a:xfrm>
            <a:off x="2641895" y="2177848"/>
            <a:ext cx="1200922" cy="213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B1EF3D-F148-0E28-3870-A4A4DA35A1B9}"/>
              </a:ext>
            </a:extLst>
          </p:cNvPr>
          <p:cNvSpPr/>
          <p:nvPr/>
        </p:nvSpPr>
        <p:spPr>
          <a:xfrm>
            <a:off x="5467365" y="880161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</a:t>
            </a:r>
            <a:r>
              <a:rPr lang="en-US" sz="1100" b="1">
                <a:ea typeface="+mn-lt"/>
                <a:cs typeface="+mn-lt"/>
              </a:rPr>
              <a:t>Tax Inquiry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Employer Tax Payments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CA27A-9AC4-DEDC-F203-830572FC43C7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Employer Tax Payments Inquiry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5A6B2FD-C9E8-2347-3F76-CB4D6F9F91C7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F58F7C79-83B6-7C5E-6D00-644C2BDBF1D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127</a:t>
            </a:fld>
            <a:r>
              <a:rPr lang="en-US" sz="1067" noProof="0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6C1A9A0-49F0-A78A-813F-1104EBCF148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615492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CC4512-1C0F-16F9-5BAA-3AC35AEA8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21C59DD-C975-913E-AD7A-0124FD7EF0F6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DA2DCC46-3234-9858-C416-95485CF4AB6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128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087F6-DF47-B581-5394-1767E1D70AC3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723408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56840B-7B1C-518B-3D88-1598234F9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2C5B1C-EA63-4780-343F-7ECB54746630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557A8B28-5C58-FE3A-E420-E8BF9A311E1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D4A5AD-2133-09EA-24B4-690688BDDF8E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22786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Registration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91220D-D58C-96A5-5590-09FA748A9230}"/>
              </a:ext>
            </a:extLst>
          </p:cNvPr>
          <p:cNvSpPr/>
          <p:nvPr/>
        </p:nvSpPr>
        <p:spPr>
          <a:xfrm>
            <a:off x="1206534" y="5227813"/>
            <a:ext cx="3775554" cy="7256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cs typeface="Calibri"/>
              </a:rPr>
              <a:t>Finish Later </a:t>
            </a:r>
            <a:r>
              <a:rPr lang="en-US" sz="1200">
                <a:cs typeface="Calibri"/>
              </a:rPr>
              <a:t>will save data and allow user to complete registration within 30 days of starting application.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57F7EAF-4210-D2BE-5540-B127CCA51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60" y="1395371"/>
            <a:ext cx="8123101" cy="3534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5810FF-527F-A685-A36E-A4DA3DB807BC}"/>
              </a:ext>
            </a:extLst>
          </p:cNvPr>
          <p:cNvSpPr/>
          <p:nvPr/>
        </p:nvSpPr>
        <p:spPr>
          <a:xfrm>
            <a:off x="1210099" y="1964416"/>
            <a:ext cx="8035127" cy="2536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118F63-5245-CC8F-5050-33E37EFBD31D}"/>
              </a:ext>
            </a:extLst>
          </p:cNvPr>
          <p:cNvSpPr/>
          <p:nvPr/>
        </p:nvSpPr>
        <p:spPr>
          <a:xfrm>
            <a:off x="8255806" y="4640196"/>
            <a:ext cx="563217" cy="182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A15CE8-0E37-48EF-8737-09EBAD66A85B}"/>
              </a:ext>
            </a:extLst>
          </p:cNvPr>
          <p:cNvSpPr/>
          <p:nvPr/>
        </p:nvSpPr>
        <p:spPr>
          <a:xfrm>
            <a:off x="7361211" y="1177718"/>
            <a:ext cx="3665386" cy="7256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cs typeface="Calibri"/>
              </a:rPr>
              <a:t>Add Business Location</a:t>
            </a:r>
            <a:r>
              <a:rPr lang="en-US" sz="1200">
                <a:cs typeface="Calibri"/>
              </a:rPr>
              <a:t> screen is displayed.  Enter the required information in the mandatory fields. After entering all the required information, click </a:t>
            </a:r>
            <a:r>
              <a:rPr lang="en-US" sz="1200" b="1">
                <a:cs typeface="Calibri"/>
              </a:rPr>
              <a:t>Next</a:t>
            </a:r>
            <a:r>
              <a:rPr lang="en-US" sz="1200">
                <a:cs typeface="Calibri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BAC86C-1E7A-D8CD-3842-895C2725133C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5FD4A8F-9B2B-74D9-4CA9-127DCD4B341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2" name="Rectangle 71">
              <a:extLst>
                <a:ext uri="{FF2B5EF4-FFF2-40B4-BE49-F238E27FC236}">
                  <a16:creationId xmlns:a16="http://schemas.microsoft.com/office/drawing/2014/main" id="{88C67CEB-E199-F7CD-9445-EDFE3B4D3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8F8F50F-5078-FCC8-5591-D0060DB1F69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87102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CE278-56DD-4DE6-9E2C-60C42E5F0D53}"/>
              </a:ext>
            </a:extLst>
          </p:cNvPr>
          <p:cNvPicPr/>
          <p:nvPr/>
        </p:nvPicPr>
        <p:blipFill rotWithShape="1">
          <a:blip r:embed="rId3"/>
          <a:srcRect l="21609" t="18765" r="21759" b="31598"/>
          <a:stretch/>
        </p:blipFill>
        <p:spPr bwMode="auto">
          <a:xfrm>
            <a:off x="1446813" y="1310929"/>
            <a:ext cx="7204355" cy="3397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82EA6-BF7B-0CF8-904D-F689925253EB}"/>
              </a:ext>
            </a:extLst>
          </p:cNvPr>
          <p:cNvSpPr txBox="1"/>
          <p:nvPr/>
        </p:nvSpPr>
        <p:spPr>
          <a:xfrm>
            <a:off x="2554336" y="1895394"/>
            <a:ext cx="1200922" cy="213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D75CD-579A-29D2-90F1-79B6BA375FF1}"/>
              </a:ext>
            </a:extLst>
          </p:cNvPr>
          <p:cNvSpPr/>
          <p:nvPr/>
        </p:nvSpPr>
        <p:spPr>
          <a:xfrm>
            <a:off x="8921213" y="946421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</a:t>
            </a:r>
            <a:r>
              <a:rPr lang="en-US" sz="1100" b="1">
                <a:ea typeface="+mn-lt"/>
                <a:cs typeface="+mn-lt"/>
              </a:rPr>
              <a:t>Tax Inquiry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Account Information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92250-6821-F24F-4FD3-2FBC6F0A7DBC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Account Information Inquiry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314135C-7BDE-3891-85CF-3020F5068355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FE2CC467-AFE4-E945-4591-B63CAED15A1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130</a:t>
            </a:fld>
            <a:r>
              <a:rPr lang="en-US" sz="1067" noProof="0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7B7135-EE7D-CB6A-AD10-8DCF6470680F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395673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046653E-11F2-FBA4-7B9E-9D3B3EE59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40B7199-710D-A703-64FE-F438D95715CD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C6CAD858-D492-D127-BFB6-6F580CDA3D6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131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36DCA-5F3D-39D3-C6DD-915225D1F120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964040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DE1C363-E733-6D2F-E69D-95EF00396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862CD4E-EACB-93B8-B0D7-BF29D3F62920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19587587-5537-FBBA-19E8-9C8DE31B9F4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132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DD61A-55B0-DDF8-48BE-DBABA6A7AB16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8958641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04AE4BB-E447-8271-C726-D8240A18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DAFF254-7453-F393-B4A4-1F350047B4F3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2D47AA24-FAC1-1F98-C312-5E03A482B63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133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20C2B-CF92-8279-B4D6-3696BF7F873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0030845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E860-C73A-46B4-9583-31D29C5000C0}"/>
              </a:ext>
            </a:extLst>
          </p:cNvPr>
          <p:cNvPicPr/>
          <p:nvPr/>
        </p:nvPicPr>
        <p:blipFill rotWithShape="1">
          <a:blip r:embed="rId3"/>
          <a:srcRect l="21569" t="18412" r="22138" b="32250"/>
          <a:stretch/>
        </p:blipFill>
        <p:spPr bwMode="auto">
          <a:xfrm>
            <a:off x="1398366" y="1710565"/>
            <a:ext cx="8272679" cy="4167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7E843-E1C4-BAEC-5D2C-19B87101F0EF}"/>
              </a:ext>
            </a:extLst>
          </p:cNvPr>
          <p:cNvSpPr/>
          <p:nvPr/>
        </p:nvSpPr>
        <p:spPr>
          <a:xfrm>
            <a:off x="5003539" y="896726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ea typeface="+mn-lt"/>
                <a:cs typeface="+mn-lt"/>
              </a:rPr>
              <a:t>Select Correspondence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Respond to Correspondence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2ABD1D-8BD7-28D2-0335-FDE64866588C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Respond to Correspondence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DABB8-DEBB-CC17-3B43-BD890B1F6DC1}"/>
              </a:ext>
            </a:extLst>
          </p:cNvPr>
          <p:cNvSpPr txBox="1"/>
          <p:nvPr/>
        </p:nvSpPr>
        <p:spPr>
          <a:xfrm>
            <a:off x="2708156" y="2500870"/>
            <a:ext cx="1416270" cy="3708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3005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1536310-D4B5-9F9B-DC44-9397AFEFF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A9AF35C-A2DB-5604-2D5B-0AA4CAD172E7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AF0B8F4C-09CC-2933-E051-9FA70EEA7AF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135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1D1F5-C6DD-E015-4A98-481F823C3356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00959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14FA7A-F6EE-447D-848D-61EA06B86CFB}"/>
              </a:ext>
            </a:extLst>
          </p:cNvPr>
          <p:cNvPicPr/>
          <p:nvPr/>
        </p:nvPicPr>
        <p:blipFill rotWithShape="1">
          <a:blip r:embed="rId3"/>
          <a:srcRect l="21537" t="23665" r="21641" b="43238"/>
          <a:stretch/>
        </p:blipFill>
        <p:spPr bwMode="auto">
          <a:xfrm>
            <a:off x="1478610" y="2075732"/>
            <a:ext cx="9008006" cy="3082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962126" y="1054095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desired </a:t>
            </a:r>
            <a:r>
              <a:rPr lang="en-US" sz="1100" b="1">
                <a:ea typeface="+mn-lt"/>
                <a:cs typeface="+mn-lt"/>
              </a:rPr>
              <a:t>Correspondence Type </a:t>
            </a:r>
            <a:r>
              <a:rPr lang="en-US" sz="1100">
                <a:ea typeface="+mn-lt"/>
                <a:cs typeface="+mn-lt"/>
              </a:rPr>
              <a:t>and click </a:t>
            </a:r>
            <a:r>
              <a:rPr lang="en-US" sz="1100" b="1">
                <a:ea typeface="+mn-lt"/>
                <a:cs typeface="+mn-lt"/>
              </a:rPr>
              <a:t>Search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CB0DB9-0A76-897B-B72B-C24C0A1755FC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Respond to Correspondence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D6495-B263-4CE2-6BE2-7AE6EEC1F93C}"/>
              </a:ext>
            </a:extLst>
          </p:cNvPr>
          <p:cNvSpPr txBox="1"/>
          <p:nvPr/>
        </p:nvSpPr>
        <p:spPr>
          <a:xfrm>
            <a:off x="5789286" y="4298196"/>
            <a:ext cx="554879" cy="180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9FFF4-F428-9D77-C48F-3D4C439D69F1}"/>
              </a:ext>
            </a:extLst>
          </p:cNvPr>
          <p:cNvSpPr txBox="1"/>
          <p:nvPr/>
        </p:nvSpPr>
        <p:spPr>
          <a:xfrm>
            <a:off x="5019004" y="3370544"/>
            <a:ext cx="3445509" cy="2217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7156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083AFA-33E1-4191-A05D-8D143BB25BEE}"/>
              </a:ext>
            </a:extLst>
          </p:cNvPr>
          <p:cNvPicPr/>
          <p:nvPr/>
        </p:nvPicPr>
        <p:blipFill rotWithShape="1">
          <a:blip r:embed="rId3"/>
          <a:srcRect l="21625" t="23820" r="21975" b="39078"/>
          <a:stretch/>
        </p:blipFill>
        <p:spPr bwMode="auto">
          <a:xfrm>
            <a:off x="2071632" y="2292212"/>
            <a:ext cx="7996723" cy="2797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920714" y="1203183"/>
            <a:ext cx="2524040" cy="67417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cs typeface="Calibri"/>
              </a:rPr>
              <a:t>Correspondence list displays based on search criteria. Select from list displayed.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BDA45-30EA-4E22-0F59-9A8AC168DD5F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Respond to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9257039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ECC9B7-BDBF-4D94-8670-8CB1F362B6EC}"/>
              </a:ext>
            </a:extLst>
          </p:cNvPr>
          <p:cNvPicPr/>
          <p:nvPr/>
        </p:nvPicPr>
        <p:blipFill rotWithShape="1">
          <a:blip r:embed="rId3"/>
          <a:srcRect l="21617" t="19020" r="21617" b="31855"/>
          <a:stretch/>
        </p:blipFill>
        <p:spPr bwMode="auto">
          <a:xfrm>
            <a:off x="1758963" y="2247334"/>
            <a:ext cx="8204033" cy="3488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5243735" y="1095508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 </a:t>
            </a:r>
            <a:r>
              <a:rPr lang="en-US" sz="1100" b="1">
                <a:ea typeface="+mn-lt"/>
                <a:cs typeface="+mn-lt"/>
              </a:rPr>
              <a:t>Correspondence </a:t>
            </a:r>
            <a:r>
              <a:rPr lang="en-US" sz="1100">
                <a:ea typeface="+mn-lt"/>
                <a:cs typeface="+mn-lt"/>
              </a:rPr>
              <a:t>then </a:t>
            </a:r>
            <a:r>
              <a:rPr lang="en-US" sz="1100" b="1">
                <a:ea typeface="+mn-lt"/>
                <a:cs typeface="+mn-lt"/>
              </a:rPr>
              <a:t>View Correspondence.</a:t>
            </a:r>
            <a:endParaRPr lang="en-US" sz="1100" b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610F7-6D2A-F39F-6052-D978F470A1EE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View Correspondence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95A14-F854-9145-5A0C-B30DA4CF73A3}"/>
              </a:ext>
            </a:extLst>
          </p:cNvPr>
          <p:cNvSpPr txBox="1"/>
          <p:nvPr/>
        </p:nvSpPr>
        <p:spPr>
          <a:xfrm>
            <a:off x="3047743" y="3138630"/>
            <a:ext cx="1374857" cy="2797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8075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35C117D-63A8-7135-1FF2-684699D33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26130A8-7DBA-E0D3-DF19-E1873C40130B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95DCE0D-584E-B248-6CD5-7EA2A18FA1F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2DC3A-CA7D-37A5-D49C-CE4339EAB7DB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69636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Registration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21047A-82F6-4388-AC10-12518A274761}"/>
              </a:ext>
            </a:extLst>
          </p:cNvPr>
          <p:cNvSpPr/>
          <p:nvPr/>
        </p:nvSpPr>
        <p:spPr>
          <a:xfrm>
            <a:off x="7070652" y="1096255"/>
            <a:ext cx="3708200" cy="10461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cs typeface="Calibri"/>
              </a:rPr>
              <a:t>Business Location Details</a:t>
            </a:r>
            <a:r>
              <a:rPr lang="en-US" sz="1200">
                <a:cs typeface="Calibri"/>
              </a:rPr>
              <a:t> screen is displayed. To add another business location, click the </a:t>
            </a:r>
            <a:r>
              <a:rPr lang="en-US" sz="1200" b="1">
                <a:cs typeface="Calibri"/>
              </a:rPr>
              <a:t>Add Another Business Location </a:t>
            </a:r>
            <a:r>
              <a:rPr lang="en-US" sz="1200">
                <a:cs typeface="Calibri"/>
              </a:rPr>
              <a:t>link. The </a:t>
            </a:r>
            <a:r>
              <a:rPr lang="en-US" sz="1200" b="1">
                <a:cs typeface="Calibri"/>
              </a:rPr>
              <a:t>Add Business Location </a:t>
            </a:r>
            <a:r>
              <a:rPr lang="en-US" sz="1200">
                <a:cs typeface="Calibri"/>
              </a:rPr>
              <a:t>screen will be displayed.</a:t>
            </a:r>
          </a:p>
          <a:p>
            <a:r>
              <a:rPr lang="en-US" sz="1200">
                <a:cs typeface="Calibri"/>
              </a:rPr>
              <a:t>Click </a:t>
            </a:r>
            <a:r>
              <a:rPr lang="en-US" sz="1200" b="1">
                <a:cs typeface="Calibri"/>
              </a:rPr>
              <a:t>Next</a:t>
            </a:r>
            <a:r>
              <a:rPr lang="en-US" sz="1200">
                <a:cs typeface="Calibri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E6CB15B-1420-DC04-325C-1BB2ECCEE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15" y="2190605"/>
            <a:ext cx="9344138" cy="1981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CA0F5-2E3D-F5C8-DFA2-ACE87C146856}"/>
              </a:ext>
            </a:extLst>
          </p:cNvPr>
          <p:cNvSpPr/>
          <p:nvPr/>
        </p:nvSpPr>
        <p:spPr>
          <a:xfrm>
            <a:off x="9330449" y="3900948"/>
            <a:ext cx="563217" cy="182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270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A7165-C693-45F7-B595-6DA11E252D48}"/>
              </a:ext>
            </a:extLst>
          </p:cNvPr>
          <p:cNvPicPr/>
          <p:nvPr/>
        </p:nvPicPr>
        <p:blipFill rotWithShape="1">
          <a:blip r:embed="rId3"/>
          <a:srcRect l="21707" t="23804" r="21707" b="44891"/>
          <a:stretch/>
        </p:blipFill>
        <p:spPr bwMode="auto">
          <a:xfrm>
            <a:off x="2424388" y="2298630"/>
            <a:ext cx="7690271" cy="2386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746779" y="1070661"/>
            <a:ext cx="2789084" cy="64104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ea typeface="+mn-lt"/>
                <a:cs typeface="+mn-lt"/>
              </a:rPr>
              <a:t>Employer Recent Correspondences</a:t>
            </a:r>
            <a:r>
              <a:rPr lang="en-US" sz="1100">
                <a:ea typeface="+mn-lt"/>
                <a:cs typeface="+mn-lt"/>
              </a:rPr>
              <a:t> screen is displayed. Select </a:t>
            </a:r>
            <a:r>
              <a:rPr lang="en-US" sz="1100" b="1">
                <a:ea typeface="+mn-lt"/>
                <a:cs typeface="+mn-lt"/>
              </a:rPr>
              <a:t>Tax</a:t>
            </a:r>
            <a:r>
              <a:rPr lang="en-US" sz="1100">
                <a:ea typeface="+mn-lt"/>
                <a:cs typeface="+mn-lt"/>
              </a:rPr>
              <a:t> from </a:t>
            </a:r>
            <a:r>
              <a:rPr lang="en-US" sz="1100" b="1">
                <a:ea typeface="+mn-lt"/>
                <a:cs typeface="+mn-lt"/>
              </a:rPr>
              <a:t>Correspondence Search Type and </a:t>
            </a:r>
            <a:r>
              <a:rPr lang="en-US" sz="1100">
                <a:ea typeface="+mn-lt"/>
                <a:cs typeface="+mn-lt"/>
              </a:rPr>
              <a:t>click</a:t>
            </a:r>
            <a:r>
              <a:rPr lang="en-US" sz="1100" b="1">
                <a:ea typeface="+mn-lt"/>
                <a:cs typeface="+mn-lt"/>
              </a:rPr>
              <a:t> Search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 b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F482C-E82E-781A-3A50-FDD63DA8FDBA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View Correspondence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35851-52B5-8566-B693-503C4760BD10}"/>
              </a:ext>
            </a:extLst>
          </p:cNvPr>
          <p:cNvSpPr txBox="1"/>
          <p:nvPr/>
        </p:nvSpPr>
        <p:spPr>
          <a:xfrm>
            <a:off x="5971504" y="3925479"/>
            <a:ext cx="554879" cy="180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86DEE-DD61-49C0-DEF9-12122B4BADB7}"/>
              </a:ext>
            </a:extLst>
          </p:cNvPr>
          <p:cNvSpPr txBox="1"/>
          <p:nvPr/>
        </p:nvSpPr>
        <p:spPr>
          <a:xfrm>
            <a:off x="6339252" y="2736096"/>
            <a:ext cx="745378" cy="470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2431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45CBF-DDC7-4EC9-96AF-6A70DFED0D21}"/>
              </a:ext>
            </a:extLst>
          </p:cNvPr>
          <p:cNvPicPr/>
          <p:nvPr/>
        </p:nvPicPr>
        <p:blipFill rotWithShape="1">
          <a:blip r:embed="rId3"/>
          <a:srcRect l="21109" t="23645" r="21166" b="28143"/>
          <a:stretch/>
        </p:blipFill>
        <p:spPr bwMode="auto">
          <a:xfrm>
            <a:off x="1588189" y="2149558"/>
            <a:ext cx="8453508" cy="3460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572843" y="1062378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desired </a:t>
            </a:r>
            <a:r>
              <a:rPr lang="en-US" sz="1100" b="1">
                <a:ea typeface="+mn-lt"/>
                <a:cs typeface="+mn-lt"/>
              </a:rPr>
              <a:t>Correspondence.</a:t>
            </a:r>
            <a:endParaRPr lang="en-US" sz="1100" b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985FF-6BB6-67F6-4E4D-DC5A662C803D}"/>
              </a:ext>
            </a:extLst>
          </p:cNvPr>
          <p:cNvSpPr txBox="1"/>
          <p:nvPr/>
        </p:nvSpPr>
        <p:spPr>
          <a:xfrm>
            <a:off x="1772221" y="4356174"/>
            <a:ext cx="1416270" cy="1720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B5332-8F43-07DE-C561-F622BDA3B09B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View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207582833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DD78667-23D0-1C3E-CA89-8BD95F8F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7F064BB-A3FF-2BD1-27DA-B6DF857385BA}"/>
              </a:ext>
            </a:extLst>
          </p:cNvPr>
          <p:cNvSpPr txBox="1">
            <a:spLocks/>
          </p:cNvSpPr>
          <p:nvPr/>
        </p:nvSpPr>
        <p:spPr>
          <a:xfrm>
            <a:off x="6265043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1E857987-C846-2769-4CEB-68859D8135D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06440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142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EA2A7-70FC-199B-62B3-FDC713C788C4}"/>
              </a:ext>
            </a:extLst>
          </p:cNvPr>
          <p:cNvSpPr txBox="1">
            <a:spLocks/>
          </p:cNvSpPr>
          <p:nvPr/>
        </p:nvSpPr>
        <p:spPr>
          <a:xfrm>
            <a:off x="6220967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93580972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D88773C5-D10D-49D3-9581-6CD8CA69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 descr="Handshake with solid fill">
            <a:extLst>
              <a:ext uri="{FF2B5EF4-FFF2-40B4-BE49-F238E27FC236}">
                <a16:creationId xmlns:a16="http://schemas.microsoft.com/office/drawing/2014/main" id="{9834BEE4-BEF4-435D-A55E-A0405D88B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1671" y="3173375"/>
            <a:ext cx="3550023" cy="355002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D4F019C-20E1-4F4B-8B4E-DDFCAD7F8452}"/>
              </a:ext>
            </a:extLst>
          </p:cNvPr>
          <p:cNvSpPr/>
          <p:nvPr/>
        </p:nvSpPr>
        <p:spPr>
          <a:xfrm>
            <a:off x="-5751" y="3035062"/>
            <a:ext cx="5175848" cy="1006415"/>
          </a:xfrm>
          <a:custGeom>
            <a:avLst/>
            <a:gdLst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881886 w 3881886"/>
              <a:gd name="connsiteY2" fmla="*/ 754811 h 754811"/>
              <a:gd name="connsiteX3" fmla="*/ 0 w 3881886"/>
              <a:gd name="connsiteY3" fmla="*/ 754811 h 754811"/>
              <a:gd name="connsiteX4" fmla="*/ 0 w 3881886"/>
              <a:gd name="connsiteY4" fmla="*/ 0 h 754811"/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596136 w 3881886"/>
              <a:gd name="connsiteY2" fmla="*/ 745286 h 754811"/>
              <a:gd name="connsiteX3" fmla="*/ 0 w 3881886"/>
              <a:gd name="connsiteY3" fmla="*/ 754811 h 754811"/>
              <a:gd name="connsiteX4" fmla="*/ 0 w 3881886"/>
              <a:gd name="connsiteY4" fmla="*/ 0 h 75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886" h="754811">
                <a:moveTo>
                  <a:pt x="0" y="0"/>
                </a:moveTo>
                <a:lnTo>
                  <a:pt x="3881886" y="0"/>
                </a:lnTo>
                <a:lnTo>
                  <a:pt x="3596136" y="745286"/>
                </a:lnTo>
                <a:lnTo>
                  <a:pt x="0" y="754811"/>
                </a:lnTo>
                <a:lnTo>
                  <a:pt x="0" y="0"/>
                </a:lnTo>
                <a:close/>
              </a:path>
            </a:pathLst>
          </a:custGeom>
          <a:solidFill>
            <a:srgbClr val="1A568A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733" dirty="0">
                <a:cs typeface="Calibri"/>
              </a:rPr>
              <a:t>THANK YOU!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BC82196-850C-46C3-A5B4-4E4D5736A402}"/>
              </a:ext>
            </a:extLst>
          </p:cNvPr>
          <p:cNvSpPr/>
          <p:nvPr/>
        </p:nvSpPr>
        <p:spPr>
          <a:xfrm>
            <a:off x="4839897" y="3035062"/>
            <a:ext cx="608403" cy="1006415"/>
          </a:xfrm>
          <a:prstGeom prst="parallelogram">
            <a:avLst>
              <a:gd name="adj" fmla="val 64662"/>
            </a:avLst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</p:spTree>
    <p:extLst>
      <p:ext uri="{BB962C8B-B14F-4D97-AF65-F5344CB8AC3E}">
        <p14:creationId xmlns:p14="http://schemas.microsoft.com/office/powerpoint/2010/main" val="69677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2FC0D4-C1F9-9EEE-ABAA-26845A8AB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A96D23-332E-13A7-5C39-A685D971256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7214C48-BFD6-9CFB-A62D-62C9BB7A9434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5D23EB94-B1F7-D328-61B7-EF82B8110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F45A329-1816-D9E4-8633-2CBD7C180A6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020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1B1779-D34F-5F17-B0F8-7AEE52D01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4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6179F009-4265-5CE5-0496-E07AB434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BBD595-2B8F-DFD7-0D5F-636F3FEF1106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793AD4FC-07A5-2445-D868-AA20BF504B1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C3036CF-244E-2136-AE74-11C8B7C20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C73A0900-5AFB-F510-F405-975B32D65D9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61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Registration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37029-52E4-4D5F-9570-57F182B63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6" t="18946" r="21958" b="11794"/>
          <a:stretch/>
        </p:blipFill>
        <p:spPr>
          <a:xfrm>
            <a:off x="1278481" y="1277502"/>
            <a:ext cx="7192273" cy="477269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C8BAD6-FA20-6BE8-BC5C-FB696FDCE94C}"/>
              </a:ext>
            </a:extLst>
          </p:cNvPr>
          <p:cNvSpPr/>
          <p:nvPr/>
        </p:nvSpPr>
        <p:spPr>
          <a:xfrm>
            <a:off x="8880130" y="1134651"/>
            <a:ext cx="2640051" cy="171905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ea typeface="+mn-lt"/>
                <a:cs typeface="+mn-lt"/>
              </a:rPr>
              <a:t>Business Acquisition</a:t>
            </a:r>
            <a:r>
              <a:rPr lang="en-US" sz="1200">
                <a:ea typeface="+mn-lt"/>
                <a:cs typeface="+mn-lt"/>
              </a:rPr>
              <a:t> screen is displayed. Select Yes/No response to the question</a:t>
            </a:r>
            <a:r>
              <a:rPr lang="en-US" sz="1200" b="1">
                <a:ea typeface="+mn-lt"/>
                <a:cs typeface="+mn-lt"/>
              </a:rPr>
              <a:t> Did you acquire (purchase, inherit, merge, change organization type, etc.) this business? </a:t>
            </a:r>
            <a:r>
              <a:rPr lang="en-US" sz="1200">
                <a:ea typeface="+mn-lt"/>
                <a:cs typeface="+mn-lt"/>
              </a:rPr>
              <a:t>and click the</a:t>
            </a:r>
            <a:r>
              <a:rPr lang="en-US" sz="1200" b="1">
                <a:ea typeface="+mn-lt"/>
                <a:cs typeface="+mn-lt"/>
              </a:rPr>
              <a:t> Next</a:t>
            </a:r>
            <a:r>
              <a:rPr lang="en-US" sz="1200">
                <a:ea typeface="+mn-lt"/>
                <a:cs typeface="+mn-lt"/>
              </a:rPr>
              <a:t>.  </a:t>
            </a:r>
            <a:endParaRPr lang="en-US" sz="1200" b="1">
              <a:ea typeface="+mn-lt"/>
              <a:cs typeface="+mn-lt"/>
            </a:endParaRP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If yes is selected, responses are required for a-j. </a:t>
            </a:r>
            <a:endParaRPr lang="en-US" sz="1200" b="1">
              <a:ea typeface="+mn-lt"/>
              <a:cs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82EC0D-DC18-F7BD-CF23-6912DBEFB7C8}"/>
              </a:ext>
            </a:extLst>
          </p:cNvPr>
          <p:cNvSpPr/>
          <p:nvPr/>
        </p:nvSpPr>
        <p:spPr>
          <a:xfrm>
            <a:off x="1373257" y="1754256"/>
            <a:ext cx="7015369" cy="39425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17AB0-521E-7A27-07F2-05643CEB4F3B}"/>
              </a:ext>
            </a:extLst>
          </p:cNvPr>
          <p:cNvSpPr/>
          <p:nvPr/>
        </p:nvSpPr>
        <p:spPr>
          <a:xfrm>
            <a:off x="7593496" y="5862430"/>
            <a:ext cx="480391" cy="165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5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CB16E4-E2AA-D6F9-BCB5-5CB1C15AA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47D4AA-341F-DBAC-28F9-48B900ACD19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444012B-F786-A723-7192-CA744907D3C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3F0011A8-7BB1-8475-172C-C99AA2725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1890E3C-79D7-F9BC-7325-963A98BC2C5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77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9132B-8362-3128-38D9-7F4C10808E63}"/>
              </a:ext>
            </a:extLst>
          </p:cNvPr>
          <p:cNvSpPr txBox="1"/>
          <p:nvPr/>
        </p:nvSpPr>
        <p:spPr>
          <a:xfrm>
            <a:off x="1902646" y="699953"/>
            <a:ext cx="5469261" cy="59246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cs typeface="Calibri"/>
              </a:rPr>
              <a:t>Table of Content</a:t>
            </a:r>
          </a:p>
          <a:p>
            <a:endParaRPr lang="en-US" sz="2000" b="1" dirty="0">
              <a:ea typeface="+mn-lt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Create an Account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Employer Registration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File Tax and Wage Report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Adjust Tax and Wage Report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Upload Tax and Wage Report File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Make Online Payment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Cancel Scheduled Payment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Acquisition Notification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Request to Close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Maintain Address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My User Profile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Email </a:t>
            </a:r>
            <a:r>
              <a:rPr lang="en-US" sz="2000" b="1" dirty="0" err="1">
                <a:ea typeface="+mn-lt"/>
                <a:cs typeface="Calibri"/>
              </a:rPr>
              <a:t>SignUp</a:t>
            </a:r>
            <a:endParaRPr lang="en-US" sz="2000" b="1" dirty="0">
              <a:ea typeface="+mn-lt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Audits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940 Certification Request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Employer Inquiry</a:t>
            </a:r>
          </a:p>
          <a:p>
            <a:pPr marL="457200" indent="-457200">
              <a:buAutoNum type="arabicPeriod"/>
            </a:pPr>
            <a:endParaRPr lang="en-US" sz="1850" dirty="0">
              <a:ea typeface="+mn-lt"/>
              <a:cs typeface="+mn-lt"/>
            </a:endParaRPr>
          </a:p>
          <a:p>
            <a:endParaRPr lang="en-US" sz="185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024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80586A-2C85-8E37-B998-C2C6ECEBD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FE48B5-7BEA-781B-8CFF-3C631885120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C713FD6-616E-D096-6FC9-D7A23775394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4E5E4195-A4DE-597F-A35A-5C5477574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B79A0AFE-AD8F-B4C6-AED0-5D4ADC0E8F4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01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386662-57B0-4820-7E20-2AEFAA99A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5C9D53-75A6-5968-2C46-C7DDAA83439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CD0C5CB-0AFE-C263-CF30-E6543FAC339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6" name="Rectangle 71">
              <a:extLst>
                <a:ext uri="{FF2B5EF4-FFF2-40B4-BE49-F238E27FC236}">
                  <a16:creationId xmlns:a16="http://schemas.microsoft.com/office/drawing/2014/main" id="{B3814B3F-2884-4721-9F8B-44FEDD0E1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3E985BBA-917D-B539-3D69-B7E2A3110AB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1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943003" y="2704877"/>
            <a:ext cx="7815079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3. </a:t>
            </a:r>
            <a:r>
              <a:rPr lang="en-US" sz="3200" b="1" dirty="0">
                <a:ea typeface="+mn-lt"/>
                <a:cs typeface="+mn-lt"/>
              </a:rPr>
              <a:t>File Tax and Wage Report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489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CBEA12-6DAA-485F-B70B-84B5415A8E6C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Tax Wage Reports </a:t>
            </a:r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66869E-25B2-4F2C-9E6C-27890689C0BE}"/>
              </a:ext>
            </a:extLst>
          </p:cNvPr>
          <p:cNvSpPr txBox="1"/>
          <p:nvPr/>
        </p:nvSpPr>
        <p:spPr>
          <a:xfrm>
            <a:off x="1828800" y="780288"/>
            <a:ext cx="4958080" cy="358645"/>
          </a:xfrm>
          <a:prstGeom prst="rect">
            <a:avLst/>
          </a:prstGeom>
        </p:spPr>
        <p:txBody>
          <a:bodyPr lIns="121920" tIns="60960" rIns="121920" bIns="60960" anchor="t"/>
          <a:lstStyle>
            <a:defPPr>
              <a:defRPr lang="en-US"/>
            </a:defPPr>
            <a:lvl1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400" b="1">
                <a:ea typeface="ＭＳ Ｐゴシック"/>
                <a:cs typeface="CiscoSans"/>
              </a:defRPr>
            </a:lvl1pPr>
            <a:lvl2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50"/>
              <a:t>File Tax and Wage Report</a:t>
            </a:r>
            <a:r>
              <a:rPr lang="en-US" sz="1850">
                <a:ea typeface="+mn-lt"/>
                <a:cs typeface="+mn-lt"/>
              </a:rPr>
              <a:t> </a:t>
            </a:r>
            <a:endParaRPr lang="en-IN" sz="185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03976E-3DE7-4625-9AD5-3E29C4BCC1DF}"/>
              </a:ext>
            </a:extLst>
          </p:cNvPr>
          <p:cNvCxnSpPr>
            <a:cxnSpLocks/>
          </p:cNvCxnSpPr>
          <p:nvPr/>
        </p:nvCxnSpPr>
        <p:spPr>
          <a:xfrm flipV="1">
            <a:off x="1977707" y="1097280"/>
            <a:ext cx="3535680" cy="10317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F9FB842-CFED-C7C7-52C5-5E2881910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1" t="18837" r="22131" b="30973"/>
          <a:stretch/>
        </p:blipFill>
        <p:spPr>
          <a:xfrm>
            <a:off x="1329378" y="1474794"/>
            <a:ext cx="6864186" cy="329086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51BC2A-32D5-89A3-3812-5F20C656207F}"/>
              </a:ext>
            </a:extLst>
          </p:cNvPr>
          <p:cNvSpPr/>
          <p:nvPr/>
        </p:nvSpPr>
        <p:spPr>
          <a:xfrm>
            <a:off x="8222763" y="1475185"/>
            <a:ext cx="2879941" cy="59059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Select Tax &amp; Wage Report then File Tax &amp; Wage Report.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17F7A-0662-3158-D3C2-9ED036159E08}"/>
              </a:ext>
            </a:extLst>
          </p:cNvPr>
          <p:cNvSpPr/>
          <p:nvPr/>
        </p:nvSpPr>
        <p:spPr>
          <a:xfrm flipV="1">
            <a:off x="5631637" y="1627517"/>
            <a:ext cx="1116569" cy="179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6D33B0-6BC2-F129-580B-78D417120DF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4971B94E-70AF-8FFC-9509-28C12236FD7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A28BD6ED-B8FE-DA87-DADE-7834488AE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CB28668C-C0E4-66FD-9004-62608B9900E4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10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F235996-1166-9D2E-7321-148BC11E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" t="11607"/>
          <a:stretch/>
        </p:blipFill>
        <p:spPr>
          <a:xfrm>
            <a:off x="1761090" y="2283296"/>
            <a:ext cx="7745909" cy="16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E58AD-FE63-3D58-88A0-66E19D6916E0}"/>
              </a:ext>
            </a:extLst>
          </p:cNvPr>
          <p:cNvSpPr txBox="1"/>
          <p:nvPr/>
        </p:nvSpPr>
        <p:spPr>
          <a:xfrm>
            <a:off x="6086035" y="3137263"/>
            <a:ext cx="398681" cy="1319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00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7881BC-2C3E-1C80-D83C-BA2E81B46C2E}"/>
              </a:ext>
            </a:extLst>
          </p:cNvPr>
          <p:cNvSpPr txBox="1"/>
          <p:nvPr/>
        </p:nvSpPr>
        <p:spPr>
          <a:xfrm>
            <a:off x="5724950" y="3323563"/>
            <a:ext cx="1260643" cy="200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00"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4619ED-3E54-58BA-B03D-092843EB1336}"/>
              </a:ext>
            </a:extLst>
          </p:cNvPr>
          <p:cNvSpPr/>
          <p:nvPr/>
        </p:nvSpPr>
        <p:spPr>
          <a:xfrm>
            <a:off x="7967299" y="2399947"/>
            <a:ext cx="2706732" cy="1122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The</a:t>
            </a:r>
            <a:r>
              <a:rPr lang="en-US" sz="1200" b="1">
                <a:ea typeface="+mn-lt"/>
                <a:cs typeface="+mn-lt"/>
              </a:rPr>
              <a:t> UI Tax Report </a:t>
            </a:r>
            <a:r>
              <a:rPr lang="en-US" sz="1200">
                <a:ea typeface="+mn-lt"/>
                <a:cs typeface="+mn-lt"/>
              </a:rPr>
              <a:t>screen displays. Select mandatory dropdown field from</a:t>
            </a:r>
            <a:r>
              <a:rPr lang="en-US" sz="1200" b="1">
                <a:ea typeface="+mn-lt"/>
                <a:cs typeface="+mn-lt"/>
              </a:rPr>
              <a:t> Quarter/Year Filing For </a:t>
            </a:r>
            <a:r>
              <a:rPr lang="en-US" sz="1200">
                <a:ea typeface="+mn-lt"/>
                <a:cs typeface="+mn-lt"/>
              </a:rPr>
              <a:t>and click the </a:t>
            </a:r>
            <a:r>
              <a:rPr lang="en-US" sz="1200" b="1">
                <a:ea typeface="+mn-lt"/>
                <a:cs typeface="+mn-lt"/>
              </a:rPr>
              <a:t>Next </a:t>
            </a:r>
            <a:r>
              <a:rPr lang="en-US" sz="1200">
                <a:ea typeface="+mn-lt"/>
                <a:cs typeface="+mn-lt"/>
              </a:rPr>
              <a:t>button.</a:t>
            </a:r>
            <a:endParaRPr lang="en-US" sz="80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23C491-6D3E-DDBD-D3E4-D81927D032DA}"/>
              </a:ext>
            </a:extLst>
          </p:cNvPr>
          <p:cNvSpPr txBox="1"/>
          <p:nvPr/>
        </p:nvSpPr>
        <p:spPr>
          <a:xfrm>
            <a:off x="8495859" y="3668064"/>
            <a:ext cx="495663" cy="182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7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3C6F5D-3F79-B0EB-FC98-A5D2EA60C8E8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File Tax &amp; Wage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A2532-0487-7AAB-D4E8-A20A4D7077BE}"/>
              </a:ext>
            </a:extLst>
          </p:cNvPr>
          <p:cNvSpPr txBox="1"/>
          <p:nvPr/>
        </p:nvSpPr>
        <p:spPr>
          <a:xfrm>
            <a:off x="5781235" y="3137262"/>
            <a:ext cx="151031" cy="1319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44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9D3436-94D2-BC65-6D64-89FD98C4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CA45FFC-E71A-249B-2187-A4315DC1E06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FCD5409-DEB9-6A04-B4D8-158B34679073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99CF422B-AFF5-DE59-575A-B2E90E789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2431720-D0BB-E73C-A5B5-FB3004F23B4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393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688098-3E39-5D9F-211D-E3C0FD9AA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0C9D0E-71E5-A8CB-CE26-1D23BB06115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66FE0CCF-53B0-F1E0-AF13-FE51CE7E3BC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83CB4E63-0EBF-EED9-BBA9-537E714399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C512454-B272-3256-5F7C-468E00CE65F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922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E8752B-D12E-7058-6985-5F78DB6BE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443EF7-2F9F-BFAC-8986-204DEAED24FC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D962087-2BD8-5444-F18A-4755B858252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20D7BE8-0554-6651-0189-919AD6717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0A6DF0F-2219-4010-2E6C-A05E3964008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67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394387-8BF5-B0A4-BA45-4A8189FE5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8F0A6B-073C-8F27-8F14-3232A453DB3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01D13666-37FE-2436-BC82-7C596C46E2B7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4397C4F-86BE-F08B-AC3E-BE7E038BE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A2112F8-264E-0AC6-E9F6-EC5A390324F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54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2AB891-6F2B-B613-87C1-624791486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64A23E-6261-4DEB-68FE-2CB00EE7A52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EDB065F0-21EB-B669-444E-08832A3FDBC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B536278-6E61-01BB-ED3C-93BDD9074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46FD975-8531-67E9-4358-2D8F811B4AE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60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684233" y="2704877"/>
            <a:ext cx="8416030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514350" indent="-514350" algn="ctr">
              <a:buAutoNum type="arabicPeriod"/>
            </a:pPr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Create an Account</a:t>
            </a:r>
            <a:endParaRPr lang="en-US" sz="1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7625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D30D36CA-66C6-F762-234E-20878B40D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8EA09F-FBB0-C569-B9ED-51121F066CF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65A74F1-9FBE-0DB3-CAA0-9579C01EA8A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654136DB-8E81-B1C6-341C-83FE5D7B2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C1E4E59E-BABA-0D1E-998A-A0A9D7007D8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4038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D51B6E-8666-7D10-A75F-9B1D27BC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219C76-BDC0-F695-9F00-3960AA91C570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0C1B028-3917-6222-CFA2-08282E8CF19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7C3C7C4-D9F1-6460-076A-0A9F73289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7EE85720-0DFF-B1CC-8806-377750BD1B5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280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8A54C1-2415-7184-B045-9EEEB083B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50FD98-FFF8-F4FD-A41D-7FFC742CF83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0C894E9-23B6-4989-1659-1B6B6BE4DD5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A31F599-C52A-6AE2-1B55-BECED21B3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E0BE29C-77EB-091F-1B07-838901FC281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587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3DBCC9-CFEE-8D2D-7700-CC0656B2B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560D86-4E65-C59D-8D01-F330AA49EA2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8A4417B1-B11E-FB4C-A781-10C9E878D2F4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5A61468-4DCF-E2AA-78A3-A5A4F7A49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BE487CE-0258-A8DD-1B2D-F3E3F5C2EB7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634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9EA799-F041-B2DD-99CF-4EE5EA43D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517B48-78A1-3159-7676-4CD1125886FD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5302894-7B62-56E9-4A4E-BC10D2B9A1B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7A878F2-6B99-9C89-9B70-0297138DD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105B639-17A0-B6B1-C9C5-D8BADE71A12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502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 4. </a:t>
            </a:r>
            <a:r>
              <a:rPr lang="en-US" sz="3200" b="1" dirty="0">
                <a:ea typeface="+mn-lt"/>
                <a:cs typeface="+mn-lt"/>
              </a:rPr>
              <a:t>Adjust Tax &amp; Wage Report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A13E62-E7A4-B60D-5F0E-1A7671ADD22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FC3D4E37-C6A2-CDB5-A451-968348AE339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AD50F775-11DE-DCE3-0AF7-1380C4E3E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4C396CB5-A574-AE22-ACD6-468E55B5BD4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158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CBEA12-6DAA-485F-B70B-84B5415A8E6C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Tax Wage Reports </a:t>
            </a:r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66869E-25B2-4F2C-9E6C-27890689C0BE}"/>
              </a:ext>
            </a:extLst>
          </p:cNvPr>
          <p:cNvSpPr txBox="1"/>
          <p:nvPr/>
        </p:nvSpPr>
        <p:spPr>
          <a:xfrm>
            <a:off x="1828800" y="780288"/>
            <a:ext cx="4958080" cy="358645"/>
          </a:xfrm>
          <a:prstGeom prst="rect">
            <a:avLst/>
          </a:prstGeom>
        </p:spPr>
        <p:txBody>
          <a:bodyPr lIns="121920" tIns="60960" rIns="121920" bIns="60960" anchor="t"/>
          <a:lstStyle>
            <a:defPPr>
              <a:defRPr lang="en-US"/>
            </a:defPPr>
            <a:lvl1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400" b="1">
                <a:ea typeface="ＭＳ Ｐゴシック"/>
                <a:cs typeface="CiscoSans"/>
              </a:defRPr>
            </a:lvl1pPr>
            <a:lvl2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67"/>
              <a:t>File Tax and Wage Report</a:t>
            </a:r>
            <a:r>
              <a:rPr lang="en-US" sz="1867">
                <a:ea typeface="+mn-lt"/>
                <a:cs typeface="+mn-lt"/>
              </a:rPr>
              <a:t> – Scenario</a:t>
            </a:r>
            <a:endParaRPr lang="en-IN" sz="1867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03976E-3DE7-4625-9AD5-3E29C4BCC1DF}"/>
              </a:ext>
            </a:extLst>
          </p:cNvPr>
          <p:cNvCxnSpPr>
            <a:cxnSpLocks/>
          </p:cNvCxnSpPr>
          <p:nvPr/>
        </p:nvCxnSpPr>
        <p:spPr>
          <a:xfrm flipV="1">
            <a:off x="1977707" y="1097280"/>
            <a:ext cx="3535680" cy="10317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515B853-EDE9-1BB5-CA3A-BEFFDEE50AC1}"/>
              </a:ext>
            </a:extLst>
          </p:cNvPr>
          <p:cNvGrpSpPr/>
          <p:nvPr/>
        </p:nvGrpSpPr>
        <p:grpSpPr>
          <a:xfrm>
            <a:off x="1321161" y="1555976"/>
            <a:ext cx="8090271" cy="3900334"/>
            <a:chOff x="1976645" y="2277008"/>
            <a:chExt cx="7664207" cy="34824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B58D07-2D92-45F0-B370-B02760716B95}"/>
                </a:ext>
              </a:extLst>
            </p:cNvPr>
            <p:cNvPicPr/>
            <p:nvPr/>
          </p:nvPicPr>
          <p:blipFill rotWithShape="1">
            <a:blip r:embed="rId3"/>
            <a:srcRect l="21843" t="16647" r="21726" b="33176"/>
            <a:stretch/>
          </p:blipFill>
          <p:spPr bwMode="auto">
            <a:xfrm>
              <a:off x="1976645" y="2277008"/>
              <a:ext cx="7664207" cy="34824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458D3A-BCE6-F6F4-C579-C6CB81B88C3D}"/>
                </a:ext>
              </a:extLst>
            </p:cNvPr>
            <p:cNvSpPr txBox="1"/>
            <p:nvPr/>
          </p:nvSpPr>
          <p:spPr>
            <a:xfrm>
              <a:off x="6757135" y="2681003"/>
              <a:ext cx="1160922" cy="2925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600">
                <a:cs typeface="Calibri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F0EDE3-91F5-CB35-B379-31B2444DA20F}"/>
              </a:ext>
            </a:extLst>
          </p:cNvPr>
          <p:cNvSpPr/>
          <p:nvPr/>
        </p:nvSpPr>
        <p:spPr>
          <a:xfrm>
            <a:off x="8269902" y="3127683"/>
            <a:ext cx="2395378" cy="868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Select </a:t>
            </a:r>
            <a:r>
              <a:rPr lang="en-US" sz="1200" b="1">
                <a:ea typeface="+mn-lt"/>
                <a:cs typeface="+mn-lt"/>
              </a:rPr>
              <a:t>Tax and Wage Report </a:t>
            </a:r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then  </a:t>
            </a:r>
            <a:r>
              <a:rPr lang="en-US" sz="1200" b="1">
                <a:ea typeface="+mn-lt"/>
                <a:cs typeface="+mn-lt"/>
              </a:rPr>
              <a:t>Adjust Tax and Wage Report </a:t>
            </a:r>
            <a:endParaRPr lang="en-US" sz="1200"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7AC735-6FD0-26AD-5839-3D6913A5042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885869D7-4F44-67DE-2F29-BD19E5920A3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E2E004CE-3A0E-87B4-1521-812B2334C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0125ECC1-4941-831B-9974-AB4B3E9E6EA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251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18B002-9C6E-6043-75CD-83B12314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" r="-129" b="251"/>
          <a:stretch/>
        </p:blipFill>
        <p:spPr>
          <a:xfrm>
            <a:off x="1975874" y="1287257"/>
            <a:ext cx="8579637" cy="3440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1F1051-6FE9-0C9F-8688-6C63862A79E6}"/>
              </a:ext>
            </a:extLst>
          </p:cNvPr>
          <p:cNvSpPr txBox="1"/>
          <p:nvPr/>
        </p:nvSpPr>
        <p:spPr>
          <a:xfrm>
            <a:off x="5517133" y="2239315"/>
            <a:ext cx="3318526" cy="24187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BE7C4-72A5-029F-DD4D-85E66CA06180}"/>
              </a:ext>
            </a:extLst>
          </p:cNvPr>
          <p:cNvSpPr txBox="1"/>
          <p:nvPr/>
        </p:nvSpPr>
        <p:spPr>
          <a:xfrm>
            <a:off x="9335792" y="4031747"/>
            <a:ext cx="634209" cy="2106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A3AEB0-0EB2-F4E4-1D2D-62D891B7CD36}"/>
              </a:ext>
            </a:extLst>
          </p:cNvPr>
          <p:cNvSpPr/>
          <p:nvPr/>
        </p:nvSpPr>
        <p:spPr>
          <a:xfrm>
            <a:off x="9195773" y="1194006"/>
            <a:ext cx="2706732" cy="1122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The</a:t>
            </a:r>
            <a:r>
              <a:rPr lang="en-US" sz="1200" b="1">
                <a:ea typeface="+mn-lt"/>
                <a:cs typeface="+mn-lt"/>
              </a:rPr>
              <a:t> File Tax and Wage Report Adjustment </a:t>
            </a:r>
            <a:r>
              <a:rPr lang="en-US" sz="1200">
                <a:ea typeface="+mn-lt"/>
                <a:cs typeface="+mn-lt"/>
              </a:rPr>
              <a:t>screen is displayed. Enter the information in the mandatory fields click the </a:t>
            </a:r>
            <a:r>
              <a:rPr lang="en-US" sz="1200" b="1">
                <a:ea typeface="+mn-lt"/>
                <a:cs typeface="+mn-lt"/>
              </a:rPr>
              <a:t>Next </a:t>
            </a:r>
            <a:r>
              <a:rPr lang="en-US" sz="1200">
                <a:ea typeface="+mn-lt"/>
                <a:cs typeface="+mn-lt"/>
              </a:rPr>
              <a:t>button.</a:t>
            </a:r>
            <a:endParaRPr lang="en-US" sz="8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FC9EC-C195-4C36-6408-DA19A628C044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Adjust Tax &amp; Wage Report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2E335B-B9C9-3992-33A8-E4208859EC3B}"/>
              </a:ext>
            </a:extLst>
          </p:cNvPr>
          <p:cNvSpPr/>
          <p:nvPr/>
        </p:nvSpPr>
        <p:spPr>
          <a:xfrm flipV="1">
            <a:off x="5923682" y="2272144"/>
            <a:ext cx="346363" cy="12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C56487-463C-ADAB-A62E-8DE8EF463783}"/>
              </a:ext>
            </a:extLst>
          </p:cNvPr>
          <p:cNvSpPr/>
          <p:nvPr/>
        </p:nvSpPr>
        <p:spPr>
          <a:xfrm flipV="1">
            <a:off x="5571257" y="2262619"/>
            <a:ext cx="213013" cy="153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CFF92E-F645-36CA-A4B4-58C0EA71F5D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E9BD2A0-5AF1-24B9-838E-393A8710062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2" name="Rectangle 71">
              <a:extLst>
                <a:ext uri="{FF2B5EF4-FFF2-40B4-BE49-F238E27FC236}">
                  <a16:creationId xmlns:a16="http://schemas.microsoft.com/office/drawing/2014/main" id="{10FC1121-4CB4-7B86-AC39-30477E0B2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E2DEFE6F-4D51-8991-2D95-961C9E08ACD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337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89DEC-235F-2238-A23B-22BFFDC17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FA3E83-53E3-2D28-0608-75D1C10AEBD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23BD6C7-B52F-3114-5B72-345EBFF5BEB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3F919E5A-16CF-078B-3046-05F3EA44A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92E8F2DD-F96D-D0A8-1007-19B28A4D877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779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5E3372-C54D-D48E-DCA9-79B7C32F9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C63193-7772-3B76-EC2B-81FAB3BB748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183F425-2925-3F7A-08AD-393CB5CF9CA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DC8C49E-FAC9-D412-5842-5805934C8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B46DEA2-FF4A-9DA9-7857-2153BBBF26E9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92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2048275" y="704467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 dirty="0">
                <a:cs typeface="Calibri"/>
              </a:rPr>
              <a:t>Create an Account</a:t>
            </a:r>
            <a:endParaRPr lang="en-US" sz="1850" dirty="0">
              <a:ea typeface="+mn-lt"/>
              <a:cs typeface="+mn-lt"/>
            </a:endParaRPr>
          </a:p>
          <a:p>
            <a:endParaRPr lang="en-US" sz="1850" b="1" dirty="0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b="1" dirty="0">
                <a:cs typeface="Calibri"/>
              </a:rPr>
              <a:t>Create an Account</a:t>
            </a:r>
            <a:endParaRPr lang="en-US" sz="2400" dirty="0">
              <a:ea typeface="+mn-lt"/>
              <a:cs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8C277E-10A0-4653-9221-49A83ED00781}"/>
              </a:ext>
            </a:extLst>
          </p:cNvPr>
          <p:cNvSpPr/>
          <p:nvPr/>
        </p:nvSpPr>
        <p:spPr>
          <a:xfrm>
            <a:off x="5663436" y="911967"/>
            <a:ext cx="3708200" cy="10461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Employers who are already registered with CTDOL must follow the following step to create credentials to access their account online.</a:t>
            </a:r>
          </a:p>
          <a:p>
            <a:endParaRPr lang="en-US" sz="1200">
              <a:cs typeface="Calibri"/>
            </a:endParaRPr>
          </a:p>
          <a:p>
            <a:r>
              <a:rPr lang="en-US" sz="1200">
                <a:cs typeface="Calibri"/>
              </a:rPr>
              <a:t>Click </a:t>
            </a:r>
            <a:r>
              <a:rPr lang="en-US" sz="1200" b="1">
                <a:cs typeface="Calibri"/>
              </a:rPr>
              <a:t>Create an Account.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952CB-D389-7293-E916-1088CC0BD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8" t="18379" r="21639" b="34881"/>
          <a:stretch/>
        </p:blipFill>
        <p:spPr>
          <a:xfrm>
            <a:off x="1038639" y="2315726"/>
            <a:ext cx="8803467" cy="39180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2C69F3-FB61-DA68-1953-9D2A40178F73}"/>
              </a:ext>
            </a:extLst>
          </p:cNvPr>
          <p:cNvSpPr/>
          <p:nvPr/>
        </p:nvSpPr>
        <p:spPr>
          <a:xfrm flipV="1">
            <a:off x="3509508" y="4134743"/>
            <a:ext cx="1206698" cy="1710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</p:spTree>
    <p:extLst>
      <p:ext uri="{BB962C8B-B14F-4D97-AF65-F5344CB8AC3E}">
        <p14:creationId xmlns:p14="http://schemas.microsoft.com/office/powerpoint/2010/main" val="4163075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E0CA8EA-AA39-0F5C-A36B-112878BD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C959F7-3AF3-D839-9DD4-DF5A72BF76A6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406A1E17-7514-7EE5-3B61-22CB47D5863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ED5261A-AFF4-4A88-82ED-00871644F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FE1EC896-E052-8E05-E6EE-CC78E8EA3A3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865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F4E0E0-01C7-B05A-EEFA-EAC70771C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91" y="2540322"/>
            <a:ext cx="9198633" cy="1403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04F7FE-0DDE-565E-840D-A792C4B979D1}"/>
              </a:ext>
            </a:extLst>
          </p:cNvPr>
          <p:cNvSpPr txBox="1"/>
          <p:nvPr/>
        </p:nvSpPr>
        <p:spPr>
          <a:xfrm>
            <a:off x="9638861" y="3642088"/>
            <a:ext cx="599573" cy="193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07E886-5D43-1EC0-F784-DB9FFD55506A}"/>
              </a:ext>
            </a:extLst>
          </p:cNvPr>
          <p:cNvSpPr/>
          <p:nvPr/>
        </p:nvSpPr>
        <p:spPr>
          <a:xfrm>
            <a:off x="1818487" y="1069630"/>
            <a:ext cx="6045478" cy="768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The</a:t>
            </a:r>
            <a:r>
              <a:rPr lang="en-US" sz="1200" b="1">
                <a:ea typeface="+mn-lt"/>
                <a:cs typeface="+mn-lt"/>
              </a:rPr>
              <a:t> Wage Report Confirmation </a:t>
            </a:r>
            <a:r>
              <a:rPr lang="en-US" sz="1200">
                <a:ea typeface="+mn-lt"/>
                <a:cs typeface="+mn-lt"/>
              </a:rPr>
              <a:t>screen is displayed. This screen confirms that the wage report has been successfully corrected. Click </a:t>
            </a:r>
            <a:r>
              <a:rPr lang="en-US" sz="1200" b="1">
                <a:ea typeface="+mn-lt"/>
                <a:cs typeface="+mn-lt"/>
              </a:rPr>
              <a:t>Next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2DBA5-9B85-FA77-6C92-027DC5F14F2F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Adjust Tax &amp; Wage Report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30A720-A846-82B8-07D9-25E9AA00F8B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96D958C5-036D-0B45-4E79-6274085A8D5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8" name="Rectangle 71">
              <a:extLst>
                <a:ext uri="{FF2B5EF4-FFF2-40B4-BE49-F238E27FC236}">
                  <a16:creationId xmlns:a16="http://schemas.microsoft.com/office/drawing/2014/main" id="{75853C5D-1B7B-3533-BAB4-9F442DE17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68EA4A31-2FB3-6D10-6EA5-92ABC49BBDF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142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EBC0A2-A511-9856-96F7-4F5A02FF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BF56ED-0333-94B0-16BA-0F0207B5438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5B06827-1261-A54E-9320-B01BAADDEAD8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6C4D17FB-FB92-11FF-905B-0900C897C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145FA64-C4DB-766F-7444-FD308164AB5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030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D91AC3-5B6F-FF24-1F3F-2DE76774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84E986-98AD-4EE1-9DE5-994BAA2E690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CF2B856-329D-E072-5C00-F629D81854E4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1190767-70CA-A892-2BEB-F06C67E70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7E14BF74-85C8-AAF3-AB8D-BC6AD71E67D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785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B5CABC-F72F-4D80-9EFA-F3064CB1E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73" y="1894196"/>
            <a:ext cx="10981427" cy="2020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8F925-D9A7-E4D0-ED3A-D34EC6B624FA}"/>
              </a:ext>
            </a:extLst>
          </p:cNvPr>
          <p:cNvSpPr txBox="1"/>
          <p:nvPr/>
        </p:nvSpPr>
        <p:spPr>
          <a:xfrm>
            <a:off x="9699474" y="3642087"/>
            <a:ext cx="1612685" cy="184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B113C-15FD-DBD7-189A-60BC1AF33346}"/>
              </a:ext>
            </a:extLst>
          </p:cNvPr>
          <p:cNvSpPr txBox="1"/>
          <p:nvPr/>
        </p:nvSpPr>
        <p:spPr>
          <a:xfrm>
            <a:off x="3565375" y="3171032"/>
            <a:ext cx="1266322" cy="1413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AE4EE-3849-A133-436C-08C4C4A9659D}"/>
              </a:ext>
            </a:extLst>
          </p:cNvPr>
          <p:cNvSpPr txBox="1"/>
          <p:nvPr/>
        </p:nvSpPr>
        <p:spPr>
          <a:xfrm>
            <a:off x="9354842" y="3020365"/>
            <a:ext cx="1119118" cy="1673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C4636-DA99-C62A-F411-AE8E6A22FC5E}"/>
              </a:ext>
            </a:extLst>
          </p:cNvPr>
          <p:cNvSpPr/>
          <p:nvPr/>
        </p:nvSpPr>
        <p:spPr>
          <a:xfrm>
            <a:off x="1835805" y="1069630"/>
            <a:ext cx="6045478" cy="768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The</a:t>
            </a:r>
            <a:r>
              <a:rPr lang="en-US" sz="1200" b="1">
                <a:ea typeface="+mn-lt"/>
                <a:cs typeface="+mn-lt"/>
              </a:rPr>
              <a:t> Tax &amp; Wage Report Adjustment Confirmation </a:t>
            </a:r>
            <a:r>
              <a:rPr lang="en-US" sz="1200">
                <a:ea typeface="+mn-lt"/>
                <a:cs typeface="+mn-lt"/>
              </a:rPr>
              <a:t>screen is displayed. This screen confirms that the Tax and Wage Report has been successfully corrected. Click </a:t>
            </a:r>
            <a:r>
              <a:rPr lang="en-US" sz="1200" b="1">
                <a:ea typeface="+mn-lt"/>
                <a:cs typeface="+mn-lt"/>
              </a:rPr>
              <a:t>Next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FA75FB-2E3E-F4A0-C5B9-8D9786008C4B}"/>
              </a:ext>
            </a:extLst>
          </p:cNvPr>
          <p:cNvSpPr/>
          <p:nvPr/>
        </p:nvSpPr>
        <p:spPr>
          <a:xfrm>
            <a:off x="7484963" y="4069760"/>
            <a:ext cx="2465516" cy="220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 To Print a copy of the Tax Report, click the </a:t>
            </a:r>
            <a:r>
              <a:rPr lang="en-US" sz="1200" b="1">
                <a:ea typeface="+mn-lt"/>
                <a:cs typeface="+mn-lt"/>
              </a:rPr>
              <a:t>Print Tax Report </a:t>
            </a:r>
            <a:r>
              <a:rPr lang="en-US" sz="1200">
                <a:ea typeface="+mn-lt"/>
                <a:cs typeface="+mn-lt"/>
              </a:rPr>
              <a:t>link. </a:t>
            </a:r>
            <a:endParaRPr lang="en-US" sz="800">
              <a:cs typeface="Calibri"/>
            </a:endParaRPr>
          </a:p>
          <a:p>
            <a:r>
              <a:rPr lang="en-US" sz="1200">
                <a:ea typeface="+mn-lt"/>
                <a:cs typeface="+mn-lt"/>
              </a:rPr>
              <a:t>To Print a copy of the Wage Report, click the </a:t>
            </a:r>
            <a:r>
              <a:rPr lang="en-US" sz="1200" b="1">
                <a:ea typeface="+mn-lt"/>
                <a:cs typeface="+mn-lt"/>
              </a:rPr>
              <a:t>Print  Wage Report </a:t>
            </a:r>
            <a:r>
              <a:rPr lang="en-US" sz="1200">
                <a:ea typeface="+mn-lt"/>
                <a:cs typeface="+mn-lt"/>
              </a:rPr>
              <a:t>link. </a:t>
            </a: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To make an Online Payment, click </a:t>
            </a:r>
            <a:r>
              <a:rPr lang="en-US" sz="1200" b="1">
                <a:ea typeface="+mn-lt"/>
                <a:cs typeface="+mn-lt"/>
              </a:rPr>
              <a:t>Make Online Payment</a:t>
            </a:r>
            <a:r>
              <a:rPr lang="en-US" sz="1200">
                <a:ea typeface="+mn-lt"/>
                <a:cs typeface="+mn-lt"/>
              </a:rPr>
              <a:t>.</a:t>
            </a:r>
          </a:p>
          <a:p>
            <a:endParaRPr lang="en-US" sz="12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78B2D-2FEC-E85D-646B-6863348C9417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Adjust Tax &amp; Wage Report - Confirmation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696042-906D-9596-61BC-79E1257DAB8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6B1EB989-9FAD-F482-55EA-C808541E5F7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2741D723-86F7-B6F9-478D-D85A076CC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14F5E16C-49A8-E1F1-7715-A1A07772FC39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011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8166136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5. Upload Tax and Wage Report 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750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C355C-8E8E-8F7C-6044-8C5283E88210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Upload Tax &amp; Wage Report File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3B5B86-880F-D2CD-9CA4-593511E53576}"/>
              </a:ext>
            </a:extLst>
          </p:cNvPr>
          <p:cNvSpPr/>
          <p:nvPr/>
        </p:nvSpPr>
        <p:spPr>
          <a:xfrm>
            <a:off x="9640111" y="2120241"/>
            <a:ext cx="1958633" cy="95354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Tax &amp; Wage Report</a:t>
            </a:r>
            <a:r>
              <a:rPr lang="en-US" sz="1400">
                <a:ea typeface="+mn-lt"/>
                <a:cs typeface="+mn-lt"/>
              </a:rPr>
              <a:t> then </a:t>
            </a:r>
            <a:r>
              <a:rPr lang="en-US" sz="1400" b="1">
                <a:ea typeface="+mn-lt"/>
                <a:cs typeface="+mn-lt"/>
              </a:rPr>
              <a:t>Upload Individual Tax and Wage Report File</a:t>
            </a:r>
            <a:endParaRPr lang="en-US" sz="1400" b="1"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F6190C2-9539-188F-171C-5579C1233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3" r="-122" b="-253"/>
          <a:stretch/>
        </p:blipFill>
        <p:spPr>
          <a:xfrm>
            <a:off x="1141771" y="1326459"/>
            <a:ext cx="8408512" cy="3966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F8CFE-40D4-F111-6045-1C9E598F3E4D}"/>
              </a:ext>
            </a:extLst>
          </p:cNvPr>
          <p:cNvSpPr txBox="1"/>
          <p:nvPr/>
        </p:nvSpPr>
        <p:spPr>
          <a:xfrm>
            <a:off x="6460875" y="2189393"/>
            <a:ext cx="1248627" cy="3168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923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A217B5-E797-C633-4606-23FB6CB02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1" t="7400" r="376" b="-600"/>
          <a:stretch/>
        </p:blipFill>
        <p:spPr>
          <a:xfrm>
            <a:off x="643467" y="1651580"/>
            <a:ext cx="10896887" cy="3817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E9BCC-D67E-2977-2529-8C557BD6365D}"/>
              </a:ext>
            </a:extLst>
          </p:cNvPr>
          <p:cNvSpPr txBox="1"/>
          <p:nvPr/>
        </p:nvSpPr>
        <p:spPr>
          <a:xfrm>
            <a:off x="4197489" y="2989191"/>
            <a:ext cx="3768799" cy="2081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1F91C-89ED-F4A9-39AF-F965F9D91CC5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Upload Tax &amp; Wage Report File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C79998-04BC-0B36-3FEA-D5F5FCF4F91B}"/>
              </a:ext>
            </a:extLst>
          </p:cNvPr>
          <p:cNvSpPr/>
          <p:nvPr/>
        </p:nvSpPr>
        <p:spPr>
          <a:xfrm>
            <a:off x="8086223" y="2724236"/>
            <a:ext cx="2718400" cy="69134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The user enters information of the person submitting the file and click </a:t>
            </a:r>
            <a:r>
              <a:rPr lang="en-US" sz="1400" b="1">
                <a:ea typeface="+mn-lt"/>
                <a:cs typeface="+mn-lt"/>
              </a:rPr>
              <a:t>Next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785B5-6B0A-9AE8-E4AD-C65D80438984}"/>
              </a:ext>
            </a:extLst>
          </p:cNvPr>
          <p:cNvSpPr txBox="1"/>
          <p:nvPr/>
        </p:nvSpPr>
        <p:spPr>
          <a:xfrm>
            <a:off x="10126097" y="5069349"/>
            <a:ext cx="741472" cy="209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890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AE2D25-B1AF-3588-9ED8-64A3AFFC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69FD90-367A-6F80-4F32-B55D8008903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81E25AFE-1CE8-49B4-6157-9315B50C9FF7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B8B9928-DBD7-77E0-379B-130F8255A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DCC43D4-DEA0-29FC-DFEB-7D45C600E80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088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C64C8A-5C74-FFD7-2A46-29BF8641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67B4FA-7916-F934-30CE-DCD1B4B9B032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68E2B17-36D7-930E-47A6-A77D6C50F6D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E4AAF8BB-3828-AC0C-720F-229EE2CFE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EAF48656-66A7-7D67-D4CB-36E9C7DD7CE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1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b="1" dirty="0">
                <a:cs typeface="Calibri"/>
              </a:rPr>
              <a:t>Create an Account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36A2160-A362-BCD1-DD42-11FA05F52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8" y="1617141"/>
            <a:ext cx="9303025" cy="420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D250C7-B4E7-94DA-297A-B498C4DE3D05}"/>
              </a:ext>
            </a:extLst>
          </p:cNvPr>
          <p:cNvSpPr/>
          <p:nvPr/>
        </p:nvSpPr>
        <p:spPr>
          <a:xfrm>
            <a:off x="8255893" y="1259837"/>
            <a:ext cx="3012462" cy="9053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ea typeface="+mn-lt"/>
                <a:cs typeface="+mn-lt"/>
              </a:rPr>
              <a:t>Employer Signup </a:t>
            </a:r>
            <a:r>
              <a:rPr lang="en-US" sz="1200">
                <a:ea typeface="+mn-lt"/>
                <a:cs typeface="+mn-lt"/>
              </a:rPr>
              <a:t>screen is displayed. Create</a:t>
            </a:r>
            <a:r>
              <a:rPr lang="en-US" sz="1200" b="1">
                <a:ea typeface="+mn-lt"/>
                <a:cs typeface="+mn-lt"/>
              </a:rPr>
              <a:t> User ID and Password</a:t>
            </a:r>
            <a:r>
              <a:rPr lang="en-US" sz="1200">
                <a:ea typeface="+mn-lt"/>
                <a:cs typeface="+mn-lt"/>
              </a:rPr>
              <a:t>. Enter additional company information. Click </a:t>
            </a:r>
            <a:r>
              <a:rPr lang="en-US" sz="1200" b="1">
                <a:ea typeface="+mn-lt"/>
                <a:cs typeface="+mn-lt"/>
              </a:rPr>
              <a:t>Submit</a:t>
            </a:r>
            <a:r>
              <a:rPr lang="en-US" sz="1200">
                <a:ea typeface="+mn-lt"/>
                <a:cs typeface="+mn-lt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C29548-4033-361A-4C14-8635C9939E67}"/>
              </a:ext>
            </a:extLst>
          </p:cNvPr>
          <p:cNvSpPr/>
          <p:nvPr/>
        </p:nvSpPr>
        <p:spPr>
          <a:xfrm>
            <a:off x="8358372" y="3646577"/>
            <a:ext cx="2646436" cy="129090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Note: Passwords must be 8 to 15 characters.</a:t>
            </a:r>
            <a:br>
              <a:rPr lang="en-US" sz="1200"/>
            </a:br>
            <a:r>
              <a:rPr lang="en-US" sz="1200"/>
              <a:t>The password must contain at least one uppercase letter, one lowercase letter, one number and two symbols (i.e., !@#$*._).</a:t>
            </a:r>
            <a:endParaRPr lang="en-US" sz="1200">
              <a:cs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A8E01-4AC7-B265-2FE4-71377C722C48}"/>
              </a:ext>
            </a:extLst>
          </p:cNvPr>
          <p:cNvSpPr/>
          <p:nvPr/>
        </p:nvSpPr>
        <p:spPr>
          <a:xfrm flipV="1">
            <a:off x="1563095" y="2345700"/>
            <a:ext cx="6698067" cy="30782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D61AD-813C-874F-7FA8-3001B43E191F}"/>
              </a:ext>
            </a:extLst>
          </p:cNvPr>
          <p:cNvSpPr/>
          <p:nvPr/>
        </p:nvSpPr>
        <p:spPr>
          <a:xfrm flipV="1">
            <a:off x="8818660" y="5567634"/>
            <a:ext cx="593785" cy="1793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BDDADB-4DDF-574B-D9AF-006019B99F9C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Create an Account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761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17AE24C-7903-84D1-FBAB-3520217EF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0" b="444"/>
          <a:stretch/>
        </p:blipFill>
        <p:spPr>
          <a:xfrm>
            <a:off x="887597" y="2398769"/>
            <a:ext cx="9897260" cy="1398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F5EFA-11EC-BBB4-75C1-6D989D36B19C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Upload Tax &amp; Wage Report File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233668-5EE5-50F8-1C56-8AC29A710ECA}"/>
              </a:ext>
            </a:extLst>
          </p:cNvPr>
          <p:cNvSpPr/>
          <p:nvPr/>
        </p:nvSpPr>
        <p:spPr>
          <a:xfrm>
            <a:off x="7144896" y="1312432"/>
            <a:ext cx="3811865" cy="103231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The file is submitted and a confirmation number is generated. The confirmation number can be used to make a online payment or resubmit the tax and wage report file.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7A8E1D-588B-2D4E-13DF-1DC8DF9DC35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A4BE955-E5D3-E0B5-BE3D-2AB02C6894D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7" name="Rectangle 71">
              <a:extLst>
                <a:ext uri="{FF2B5EF4-FFF2-40B4-BE49-F238E27FC236}">
                  <a16:creationId xmlns:a16="http://schemas.microsoft.com/office/drawing/2014/main" id="{367CEEC0-DBDF-A4F9-EFAE-2294C4F9F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F89CEE5F-2843-32D3-87E7-0F867A846A9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436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943003" y="2704877"/>
            <a:ext cx="7815079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6. </a:t>
            </a:r>
            <a:r>
              <a:rPr lang="en-US" sz="3200" dirty="0">
                <a:ea typeface="+mn-lt"/>
                <a:cs typeface="+mn-lt"/>
              </a:rPr>
              <a:t> Make Online Payment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E3112E-859C-4F8D-214B-4F281C3DA73D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38A8F471-4E5B-3F3A-ADF2-15B565A938B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216B9D61-F3CD-AE9D-E0C3-8B9D41D51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95DB20A8-46EB-B158-DD47-895A5E65E8B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628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BDB4D6-D80E-8212-B89C-87EA0631CE37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Make Online Payment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97232D-0413-F32B-CF80-DA55FBAEE49B}"/>
              </a:ext>
            </a:extLst>
          </p:cNvPr>
          <p:cNvSpPr/>
          <p:nvPr/>
        </p:nvSpPr>
        <p:spPr>
          <a:xfrm>
            <a:off x="4138090" y="1234419"/>
            <a:ext cx="1854912" cy="39154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Click  </a:t>
            </a:r>
            <a:r>
              <a:rPr lang="en-US" sz="1400" b="1">
                <a:ea typeface="+mn-lt"/>
                <a:cs typeface="+mn-lt"/>
              </a:rPr>
              <a:t>Online Payment</a:t>
            </a:r>
            <a:endParaRPr lang="en-US" sz="140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F5135-6014-70DB-F700-66F09B8ED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5" r="2692" b="3609"/>
          <a:stretch/>
        </p:blipFill>
        <p:spPr>
          <a:xfrm>
            <a:off x="1212574" y="1800194"/>
            <a:ext cx="8524417" cy="4019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F2120-CA93-D542-FBCB-1F66E8D021CD}"/>
              </a:ext>
            </a:extLst>
          </p:cNvPr>
          <p:cNvSpPr txBox="1"/>
          <p:nvPr/>
        </p:nvSpPr>
        <p:spPr>
          <a:xfrm>
            <a:off x="2671228" y="2229827"/>
            <a:ext cx="1361572" cy="210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141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C3CEBE-48E6-78F4-38B7-418AE5F8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39D9B7-2760-9A14-F11F-4EF4C317CB4C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8AB0B429-3BB0-9655-8026-DBC5B977AE9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6" name="Rectangle 71">
              <a:extLst>
                <a:ext uri="{FF2B5EF4-FFF2-40B4-BE49-F238E27FC236}">
                  <a16:creationId xmlns:a16="http://schemas.microsoft.com/office/drawing/2014/main" id="{830E53C0-3754-C49F-6E01-49762DB5C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E4060DEA-FB97-BA94-C757-90B0EADBE1E2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1720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92E00B1-9C4B-B82B-F63A-5734852EB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427BE9-3A40-C7FA-A4E4-BEE48DE8FC1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48F01A7-F55F-8472-58A9-BE402C9F6F1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0ED63A9-496A-743D-6A3D-2B03981DE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889B56E-557A-1041-9C94-92184F568B7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696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2D48E6-2B48-BB88-3748-4068A7937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1A5D3F-BA5C-2070-C484-724D4A30793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1DE4B7F-ECE1-A128-A8C0-E270ECBF5CF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A0E7000-91EC-9F86-90B0-F3B187E3C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7122907-C7CC-4AD4-B61C-EE564A3B860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0580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346943-4F88-211B-3DBD-CD03E38E7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21D12F-4528-85ED-0008-CD58B75BA2A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3A45266-BD6B-C9D8-B3D7-97B06124725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64D1176-A4CE-102C-A115-819CFA0D4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13DADAD-5CEB-339F-76B7-BC68BC4350C4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569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135940-D346-66CA-8988-42A8FEDC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910767-6068-0B2F-18CD-2178F66EA49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6BE23ABD-408F-4F70-D735-58AE0900986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9AC921A-FD56-8A05-FABB-F9CB29C8A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701D351-EF7B-B602-65F4-A5587BE94B2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099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75CEEA-24F6-1687-6A7F-472D0F71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2B0073-303F-35E7-B022-01EBC861AB2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5B05A861-FD23-FDDA-E47A-95B72BF1F70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22587916-83E5-F688-B757-3C3696BEB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3CC62CB-46A3-01AE-E666-94E18985DA0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627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7CFD78-9E64-ECC5-909F-5D8711EDB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6CF114-A743-72B6-E97D-F224940AADF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8356B69-4AE1-13B4-7A05-CEC9613BA5B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59CA203-3F09-A9DE-F832-D92AE241B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584CF53-71C6-EDE7-8A24-A5BC456C404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9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b="1" dirty="0">
                <a:cs typeface="Calibri"/>
              </a:rPr>
              <a:t>Create an Account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EB2A69F-5AB8-197E-9444-8A0C2CE91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" t="2410" r="-84" b="602"/>
          <a:stretch/>
        </p:blipFill>
        <p:spPr>
          <a:xfrm>
            <a:off x="881270" y="2648550"/>
            <a:ext cx="9833109" cy="132912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DEBED1-48CE-ECF4-3B9E-9B2BBFDA06C0}"/>
              </a:ext>
            </a:extLst>
          </p:cNvPr>
          <p:cNvSpPr/>
          <p:nvPr/>
        </p:nvSpPr>
        <p:spPr>
          <a:xfrm>
            <a:off x="6577989" y="1335730"/>
            <a:ext cx="3977298" cy="7623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cs typeface="Calibri" panose="020F0502020204030204"/>
              </a:rPr>
              <a:t>Employer Signup </a:t>
            </a:r>
            <a:r>
              <a:rPr lang="en-US" sz="1400">
                <a:cs typeface="Calibri" panose="020F0502020204030204"/>
              </a:rPr>
              <a:t>screen is displayed. Account has been created.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9132B-8362-3128-38D9-7F4C10808E63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 dirty="0">
                <a:cs typeface="Calibri"/>
              </a:rPr>
              <a:t>Create an Account</a:t>
            </a:r>
            <a:endParaRPr lang="en-US" sz="1850" dirty="0">
              <a:ea typeface="+mn-lt"/>
              <a:cs typeface="+mn-lt"/>
            </a:endParaRPr>
          </a:p>
          <a:p>
            <a:endParaRPr lang="en-US" sz="185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230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63329" y="105149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7. </a:t>
            </a:r>
            <a:r>
              <a:rPr lang="en-US" sz="3200" b="1" dirty="0">
                <a:ea typeface="+mn-lt"/>
                <a:cs typeface="+mn-lt"/>
              </a:rPr>
              <a:t>Cancel Scheduled Payment</a:t>
            </a:r>
            <a:endParaRPr lang="en-US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688024-62BB-7C13-C751-680A54DE5C8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06BDC716-D124-472D-3CAD-7F147F572C7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9E51BC5C-5533-F8FF-4390-41A1645856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DE9B528F-9C6E-0351-5D29-C451444024C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435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498696-BE4D-17D0-3F85-19807EC2FA60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Cancel Scheduled Payment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D4606F-7151-D968-C385-46E12570106E}"/>
              </a:ext>
            </a:extLst>
          </p:cNvPr>
          <p:cNvSpPr/>
          <p:nvPr/>
        </p:nvSpPr>
        <p:spPr>
          <a:xfrm>
            <a:off x="2087894" y="1183383"/>
            <a:ext cx="2097366" cy="43483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Click  </a:t>
            </a:r>
            <a:r>
              <a:rPr lang="en-US" sz="1400" b="1">
                <a:ea typeface="+mn-lt"/>
                <a:cs typeface="+mn-lt"/>
              </a:rPr>
              <a:t>Cancel Scheduled Payments</a:t>
            </a:r>
            <a:endParaRPr lang="en-US" sz="1400"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AED6F48-87C7-4D08-1EE7-C86826B7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5" r="2692" b="3609"/>
          <a:stretch/>
        </p:blipFill>
        <p:spPr>
          <a:xfrm>
            <a:off x="1113183" y="1974129"/>
            <a:ext cx="8737716" cy="412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4AFDB-77C2-EF9A-F55F-ED3667EBCBB6}"/>
              </a:ext>
            </a:extLst>
          </p:cNvPr>
          <p:cNvSpPr txBox="1"/>
          <p:nvPr/>
        </p:nvSpPr>
        <p:spPr>
          <a:xfrm>
            <a:off x="2606001" y="2690415"/>
            <a:ext cx="1396884" cy="335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8928BE-6893-3727-B143-142E57F47A8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3D013BB3-8713-FF09-8417-AAEFCD72C03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9" name="Rectangle 71">
              <a:extLst>
                <a:ext uri="{FF2B5EF4-FFF2-40B4-BE49-F238E27FC236}">
                  <a16:creationId xmlns:a16="http://schemas.microsoft.com/office/drawing/2014/main" id="{D577769D-D6DC-FF8B-64DD-B49006C37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2BFCAC9-01B6-DA3A-E54A-93CE63F2CD3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44531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AC4C0A-2096-5986-247B-46132B735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0D113C-4A20-25E4-0C88-829E93619090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163634EF-A67A-865C-5D1C-4A17F72E50E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85CF9D0-8E52-0E7B-DDBD-33A7CBE1F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1D454F3-E4F0-DFDA-5D81-B616FCBD2DC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879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3B3AA0-459A-8EED-F3EE-77DA5C247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40271E-7265-4E20-7E22-6BF4AA986F2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B032AAB-1F7B-021E-754E-DD51974605C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D015656-71E2-A9D5-7332-5F3B04996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C427AD4-A3A9-850C-AFCA-3F6FAAAEA61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8645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AC6474-0ED0-6962-B570-666B1C480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778A69-7735-E02B-6418-7596DE73F2E9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109AE00-4463-FF32-F055-E74136528C5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F919C30-38B4-AE10-C77D-4D08B71D6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317546E-639E-B463-A032-B8DFDC30719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7461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0BEC8E-6E66-72C2-A46F-874B619C0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706AD5-AE8B-6595-A2BB-87ED095DD23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5B245D3-FC2E-F1A6-3732-C83E340B1188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46DFE030-F45D-9A3C-2102-311574BA3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FE5FC89D-889E-43C6-1A49-1CD9E4345485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267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943003" y="2704877"/>
            <a:ext cx="7815079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8. </a:t>
            </a:r>
            <a:r>
              <a:rPr lang="en-US" sz="3200" b="1" dirty="0">
                <a:ea typeface="+mn-lt"/>
                <a:cs typeface="+mn-lt"/>
              </a:rPr>
              <a:t>Acquisition Notification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37A74F-5CC6-C14E-E466-EAB2B689AF4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65D9FE25-2175-2308-4A9A-4D291A2F060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8F38A86F-BF7A-725C-3D22-5B8DCF76AA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6B646096-AAE6-B15C-3123-D141E91AFFC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3361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8D3D-8147-484B-550A-AB85FC6A8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" t="993" r="-233" b="496"/>
          <a:stretch/>
        </p:blipFill>
        <p:spPr>
          <a:xfrm>
            <a:off x="1642534" y="1538166"/>
            <a:ext cx="8695247" cy="403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D5726-93E0-6931-4E8E-6AE44ADC86E8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Acquisition Notification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38ECA-0672-7693-0C93-53C082DBEA8C}"/>
              </a:ext>
            </a:extLst>
          </p:cNvPr>
          <p:cNvSpPr txBox="1"/>
          <p:nvPr/>
        </p:nvSpPr>
        <p:spPr>
          <a:xfrm>
            <a:off x="2270652" y="1811555"/>
            <a:ext cx="1342371" cy="241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B3A61D-B480-55D4-7A28-3BC343DEBD15}"/>
              </a:ext>
            </a:extLst>
          </p:cNvPr>
          <p:cNvSpPr/>
          <p:nvPr/>
        </p:nvSpPr>
        <p:spPr>
          <a:xfrm>
            <a:off x="7593958" y="1281706"/>
            <a:ext cx="2768257" cy="43483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Click  </a:t>
            </a:r>
            <a:r>
              <a:rPr lang="en-US" sz="1400" b="1">
                <a:ea typeface="+mn-lt"/>
                <a:cs typeface="+mn-lt"/>
              </a:rPr>
              <a:t>Acquisition Notification</a:t>
            </a:r>
            <a:endParaRPr lang="en-US" sz="1400" b="1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F0AEEC-2BC9-14B6-CBEB-E2FF7BC6765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3136D5DF-50CB-EA5A-F2EC-52E223C21D0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963DE35E-24BD-8657-82CF-9D1DDD759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D776851D-B14E-072F-3BDC-53D6ED470C2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6382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75FE99-A773-9D29-CE77-3A4906B75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5EBC94-B6BB-296C-BDE0-8616818B71D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2B2F80D-E7E1-EBC3-3882-AC19B973028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24037B7-7D4C-0FBE-F4C8-5B11C155C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BBB0C9F-B009-53A6-ADC1-64711C2DBCF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034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BBDFB02-C871-ECE5-A41C-B49F772CB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FEC7FF-8CF0-CF14-7100-F073A450365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49645666-CCD0-3A7D-584B-2E0C7BAF741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D9C5ECE-916D-3AE9-BE88-BB4313CA6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F659963B-6121-313E-AC0D-1C1514F1478E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25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835152" y="2704877"/>
            <a:ext cx="8356847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2. Employer Registration-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For Employers who are not currently registered</a:t>
            </a:r>
            <a:endParaRPr lang="en-US" sz="1600" b="1" dirty="0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endParaRPr lang="en-US" sz="1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3385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3B91EB-A54A-9001-C30D-1B9B579D67ED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Acquisition Notification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1C7C11-E66D-A68F-8ABA-6F4A385DD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7" b="334"/>
          <a:stretch/>
        </p:blipFill>
        <p:spPr>
          <a:xfrm>
            <a:off x="1142999" y="2122582"/>
            <a:ext cx="10143067" cy="13684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6D60D4-D5A5-3C9D-C9E7-119256C2D520}"/>
              </a:ext>
            </a:extLst>
          </p:cNvPr>
          <p:cNvSpPr/>
          <p:nvPr/>
        </p:nvSpPr>
        <p:spPr>
          <a:xfrm>
            <a:off x="8514219" y="2506731"/>
            <a:ext cx="2702441" cy="118018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n-lt"/>
                <a:cs typeface="+mn-lt"/>
              </a:rPr>
              <a:t>Acquisition Notification Confirmation</a:t>
            </a:r>
            <a:r>
              <a:rPr lang="en-US" sz="1400">
                <a:ea typeface="+mn-lt"/>
                <a:cs typeface="+mn-lt"/>
              </a:rPr>
              <a:t> screen is displayed.  Acquisition notification has been received successfully.</a:t>
            </a:r>
            <a:endParaRPr lang="en-US" sz="1400" b="1"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358686-F364-0B4F-D2E0-92350035DB3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9FAF78DB-70EB-9C00-CEB2-2D2E82DF96F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7" name="Rectangle 71">
              <a:extLst>
                <a:ext uri="{FF2B5EF4-FFF2-40B4-BE49-F238E27FC236}">
                  <a16:creationId xmlns:a16="http://schemas.microsoft.com/office/drawing/2014/main" id="{3B2636A8-17BB-5ED5-110B-1CCF53D6D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48B15FB0-AFD3-C291-068F-5377DEBE76F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63660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7897705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9. Request to Close</a:t>
            </a:r>
            <a:endParaRPr lang="en-US" sz="24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EB6B02-B6A7-B15E-F365-1CD7C3F1399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78627684-DF34-1827-9E55-03356718C55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748A504A-96C7-FE66-13B8-0F6B61246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D0CD0DE-EAFD-44D4-1681-D218E27CAE3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738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9DABA83-E807-EFA3-CBBF-4BAE2661E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737781"/>
            <a:ext cx="8899813" cy="1806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C210D-16BE-25AB-EAD1-0D35F159E6F0}"/>
              </a:ext>
            </a:extLst>
          </p:cNvPr>
          <p:cNvSpPr txBox="1"/>
          <p:nvPr/>
        </p:nvSpPr>
        <p:spPr>
          <a:xfrm>
            <a:off x="1798920" y="1976078"/>
            <a:ext cx="1422185" cy="401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4282E-EFBA-8388-6040-628D9A786E8A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Request to Close Account  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02284E-7651-25C3-E347-ED8E917F5658}"/>
              </a:ext>
            </a:extLst>
          </p:cNvPr>
          <p:cNvSpPr/>
          <p:nvPr/>
        </p:nvSpPr>
        <p:spPr>
          <a:xfrm>
            <a:off x="4708539" y="788881"/>
            <a:ext cx="2641580" cy="7257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Calibri"/>
                <a:ea typeface="+mn-lt"/>
                <a:cs typeface="+mn-lt"/>
              </a:rPr>
              <a:t>From the home screen, select </a:t>
            </a:r>
            <a:r>
              <a:rPr lang="en-US" sz="1100" b="1">
                <a:latin typeface="Calibri"/>
                <a:ea typeface="+mn-lt"/>
                <a:cs typeface="+mn-lt"/>
              </a:rPr>
              <a:t>Account Maintenance tab </a:t>
            </a:r>
            <a:r>
              <a:rPr lang="en-US" sz="1100">
                <a:latin typeface="Calibri"/>
                <a:ea typeface="+mn-lt"/>
                <a:cs typeface="+mn-lt"/>
              </a:rPr>
              <a:t>then click the </a:t>
            </a:r>
            <a:r>
              <a:rPr lang="en-US" sz="1100" b="1">
                <a:ea typeface="+mn-lt"/>
                <a:cs typeface="+mn-lt"/>
              </a:rPr>
              <a:t>Request to Close Account</a:t>
            </a:r>
            <a:r>
              <a:rPr lang="en-US" sz="1100">
                <a:ea typeface="+mn-lt"/>
                <a:cs typeface="+mn-lt"/>
              </a:rPr>
              <a:t> </a:t>
            </a:r>
            <a:r>
              <a:rPr lang="en-US" sz="1100">
                <a:latin typeface="Calibri"/>
                <a:ea typeface="+mn-lt"/>
                <a:cs typeface="Arial"/>
              </a:rPr>
              <a:t>option </a:t>
            </a:r>
            <a:r>
              <a:rPr lang="en-US" sz="1100">
                <a:latin typeface="Calibri"/>
                <a:ea typeface="+mn-lt"/>
                <a:cs typeface="Calibri"/>
              </a:rPr>
              <a:t>from</a:t>
            </a:r>
            <a:r>
              <a:rPr lang="en-US" sz="1100">
                <a:latin typeface="Calibri"/>
                <a:ea typeface="+mn-lt"/>
                <a:cs typeface="+mn-lt"/>
              </a:rPr>
              <a:t> the menu.</a:t>
            </a:r>
            <a:endParaRPr lang="en-US" sz="1100"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3D4DF3-E0C7-932D-1F02-EFEB91E551B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089146A9-40DC-B9C1-4412-9131D8546AEA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9" name="Rectangle 71">
              <a:extLst>
                <a:ext uri="{FF2B5EF4-FFF2-40B4-BE49-F238E27FC236}">
                  <a16:creationId xmlns:a16="http://schemas.microsoft.com/office/drawing/2014/main" id="{2F74355F-2D24-C8A5-0F39-075703AE5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08DD237A-A50B-4844-EE39-1802DB3BDCF5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1546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DD7395-84A1-1314-727F-4DE8FE30B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7C537-342F-2A6B-654F-B12D689C7F4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E0A8D09B-1810-A82E-999C-833C417FF76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293F8A1-6B14-C61A-6940-F0C68726C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9DEDD68-49C9-4DA7-33AB-86330AFAAF9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752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076C24-4484-9F0B-41F2-6140E42E6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548F29-EA32-FA0F-F611-A99CC97D952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41A9A10F-4C74-E695-EAD1-C93703B9530A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F1DBFF3-402B-BA71-BBB8-9C5A7C402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6191B47-DBFB-71D8-F910-6D94E358F3F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314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F54B5D-900D-499F-73CC-DC2D952D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7FF6A5-ACBF-3898-5240-9F7F876D5939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D62ED1F-F306-50D4-A562-441B6417DB0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FC121AC-04D6-542F-EF6E-65A4832AF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E8FB9D4-D7B2-E0CF-C41C-D525A2AA6B2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6895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33D6C8F-65CB-3B6A-26F7-EF68ED6ED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45" y="1180873"/>
            <a:ext cx="8795904" cy="4167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12E81-7D30-7A4C-743A-ECCD95EDB753}"/>
              </a:ext>
            </a:extLst>
          </p:cNvPr>
          <p:cNvSpPr txBox="1"/>
          <p:nvPr/>
        </p:nvSpPr>
        <p:spPr>
          <a:xfrm>
            <a:off x="6890466" y="1179441"/>
            <a:ext cx="2660435" cy="3830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3FA65-2D59-4615-9E49-FCB477883100}"/>
              </a:ext>
            </a:extLst>
          </p:cNvPr>
          <p:cNvSpPr txBox="1"/>
          <p:nvPr/>
        </p:nvSpPr>
        <p:spPr>
          <a:xfrm>
            <a:off x="9289034" y="5102010"/>
            <a:ext cx="521640" cy="176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837F5-E27A-4ABF-0FCF-F3C6E66889F3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Request to Close Account 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45E120-D191-0D32-D153-97AE88416D6E}"/>
              </a:ext>
            </a:extLst>
          </p:cNvPr>
          <p:cNvSpPr/>
          <p:nvPr/>
        </p:nvSpPr>
        <p:spPr>
          <a:xfrm>
            <a:off x="9693443" y="1570246"/>
            <a:ext cx="1878228" cy="77861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Enter the termination details.  Click </a:t>
            </a:r>
            <a:r>
              <a:rPr lang="en-US" sz="1100" b="1">
                <a:ea typeface="+mn-lt"/>
                <a:cs typeface="+mn-lt"/>
              </a:rPr>
              <a:t>Next</a:t>
            </a:r>
            <a:r>
              <a:rPr lang="en-US" sz="1100">
                <a:ea typeface="+mn-lt"/>
                <a:cs typeface="+mn-lt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96176E-2226-380E-C7E5-F502A1E6808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87530184-7D39-9DCB-A8E6-E6ED3C49C81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880DF69B-2073-AA17-253B-9B4F385E9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C3C2ED25-1A98-87F4-B134-335EA5FBC51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2681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37BCFA-8B40-BB23-C1DA-8C4104DB7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58C9A5-28A3-6BAF-4F2B-20478884EAD2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0C925B00-D635-A66C-3283-C0B2166AD91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9A4E6F3A-F23A-E1FD-524E-8CB00C511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D17C132F-8A14-D173-A56B-04CB21FAA5D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4848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2DA326-5A95-3F2C-DA8F-C34CFD8D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90123E-A670-20C7-5B6B-C2B22260D299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CBD96FC6-C573-08C2-5DD9-5AE1C506F8A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FE2331C-307C-0775-9F1E-816C940AE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4473DE0-7820-8FFE-6FC2-3E090A5E11A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9ECD9A-D956-E707-B1AF-9DBD816BE40E}"/>
              </a:ext>
            </a:extLst>
          </p:cNvPr>
          <p:cNvGrpSpPr/>
          <p:nvPr/>
        </p:nvGrpSpPr>
        <p:grpSpPr>
          <a:xfrm>
            <a:off x="5744352" y="6536823"/>
            <a:ext cx="1420192" cy="310254"/>
            <a:chOff x="5744352" y="6522345"/>
            <a:chExt cx="1420192" cy="310254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B8ECFBB9-18B6-D8A3-517C-1DC03836214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9" name="Rectangle 71">
              <a:extLst>
                <a:ext uri="{FF2B5EF4-FFF2-40B4-BE49-F238E27FC236}">
                  <a16:creationId xmlns:a16="http://schemas.microsoft.com/office/drawing/2014/main" id="{3C890FC4-0C83-38D5-CA15-21EE9B1B4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8BDD73B1-86AA-6964-A415-5DA39A784C2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8366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A16467-F2D2-CF8B-C35C-B0C356FC6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" r="94" b="-680"/>
          <a:stretch/>
        </p:blipFill>
        <p:spPr>
          <a:xfrm>
            <a:off x="1624447" y="2332948"/>
            <a:ext cx="9124981" cy="1282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371601-62C1-A8BE-E02D-2D28FB94C2B2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Request to Close Account - Confirmation  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45960-FB4D-7156-A3D8-F8BE479ABDFB}"/>
              </a:ext>
            </a:extLst>
          </p:cNvPr>
          <p:cNvSpPr/>
          <p:nvPr/>
        </p:nvSpPr>
        <p:spPr>
          <a:xfrm>
            <a:off x="6843016" y="1333945"/>
            <a:ext cx="2684713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The </a:t>
            </a:r>
            <a:r>
              <a:rPr lang="en-US" sz="1100" b="1">
                <a:ea typeface="+mn-lt"/>
                <a:cs typeface="+mn-lt"/>
              </a:rPr>
              <a:t>Request to Close Account Confirmation</a:t>
            </a:r>
            <a:r>
              <a:rPr lang="en-US" sz="1100">
                <a:ea typeface="+mn-lt"/>
                <a:cs typeface="+mn-lt"/>
              </a:rPr>
              <a:t> screen is displayed.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9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E30FE-2E3D-492B-BABA-4180A6A8B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8" t="18379" r="21639" b="34881"/>
          <a:stretch/>
        </p:blipFill>
        <p:spPr>
          <a:xfrm>
            <a:off x="1825487" y="1661400"/>
            <a:ext cx="8803467" cy="39180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41E0FD-F7E6-C79E-DB6E-BDD702F620F0}"/>
              </a:ext>
            </a:extLst>
          </p:cNvPr>
          <p:cNvSpPr/>
          <p:nvPr/>
        </p:nvSpPr>
        <p:spPr>
          <a:xfrm>
            <a:off x="2615648" y="3477039"/>
            <a:ext cx="737151" cy="182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820C16-92AD-F303-3975-85859094E628}"/>
              </a:ext>
            </a:extLst>
          </p:cNvPr>
          <p:cNvSpPr/>
          <p:nvPr/>
        </p:nvSpPr>
        <p:spPr>
          <a:xfrm>
            <a:off x="494549" y="1690066"/>
            <a:ext cx="2145533" cy="399357"/>
          </a:xfrm>
          <a:prstGeom prst="roundRect">
            <a:avLst>
              <a:gd name="adj" fmla="val 12591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For new employers, click </a:t>
            </a:r>
            <a:r>
              <a:rPr lang="en-US" sz="1200" b="1">
                <a:cs typeface="Calibri"/>
              </a:rPr>
              <a:t>Register</a:t>
            </a:r>
            <a:r>
              <a:rPr lang="en-US" sz="120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8887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7897705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10. Maintain Address</a:t>
            </a:r>
            <a:endParaRPr lang="en-US" sz="24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80697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B0D68F-09CE-DE0E-D301-E1B938BE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" r="-96" b="3015"/>
          <a:stretch/>
        </p:blipFill>
        <p:spPr>
          <a:xfrm>
            <a:off x="1281673" y="2169647"/>
            <a:ext cx="9028831" cy="1673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360CB-A5FB-0969-E372-508CA1054812}"/>
              </a:ext>
            </a:extLst>
          </p:cNvPr>
          <p:cNvSpPr txBox="1"/>
          <p:nvPr/>
        </p:nvSpPr>
        <p:spPr>
          <a:xfrm>
            <a:off x="1876852" y="2764054"/>
            <a:ext cx="1422185" cy="3145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25A1A-FC11-65C6-AAB2-7BE0A34CC38A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Maintain Address 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8C3389-2135-06A3-73E0-7FCCFE314D6F}"/>
              </a:ext>
            </a:extLst>
          </p:cNvPr>
          <p:cNvSpPr/>
          <p:nvPr/>
        </p:nvSpPr>
        <p:spPr>
          <a:xfrm>
            <a:off x="5635062" y="1152563"/>
            <a:ext cx="2027065" cy="56184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Calibri"/>
                <a:ea typeface="+mn-lt"/>
                <a:cs typeface="+mn-lt"/>
              </a:rPr>
              <a:t>Select </a:t>
            </a:r>
            <a:r>
              <a:rPr lang="en-US" sz="1100" b="1">
                <a:latin typeface="Calibri"/>
                <a:ea typeface="+mn-lt"/>
                <a:cs typeface="+mn-lt"/>
              </a:rPr>
              <a:t>Account Maintenance </a:t>
            </a:r>
            <a:r>
              <a:rPr lang="en-US" sz="1100">
                <a:latin typeface="Calibri"/>
                <a:ea typeface="+mn-lt"/>
                <a:cs typeface="+mn-lt"/>
              </a:rPr>
              <a:t>then </a:t>
            </a:r>
            <a:r>
              <a:rPr lang="en-US" sz="1100" b="1">
                <a:latin typeface="Calibri"/>
                <a:ea typeface="+mn-lt"/>
                <a:cs typeface="+mn-lt"/>
              </a:rPr>
              <a:t>Maintain</a:t>
            </a:r>
            <a:r>
              <a:rPr lang="en-US" sz="1100" b="1">
                <a:ea typeface="+mn-lt"/>
                <a:cs typeface="+mn-lt"/>
              </a:rPr>
              <a:t> Address</a:t>
            </a:r>
            <a:r>
              <a:rPr lang="en-US" sz="1100">
                <a:latin typeface="Calibri"/>
                <a:ea typeface="+mn-lt"/>
                <a:cs typeface="+mn-lt"/>
              </a:rPr>
              <a:t>.</a:t>
            </a:r>
            <a:endParaRPr lang="en-US" sz="1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3296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521D97-75CC-7EAF-D9A8-2B0E519C5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" r="1018"/>
          <a:stretch/>
        </p:blipFill>
        <p:spPr>
          <a:xfrm>
            <a:off x="1114404" y="2207027"/>
            <a:ext cx="9278315" cy="1531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24A90-5FBD-00AA-D0AB-B52B4CF23364}"/>
              </a:ext>
            </a:extLst>
          </p:cNvPr>
          <p:cNvSpPr txBox="1"/>
          <p:nvPr/>
        </p:nvSpPr>
        <p:spPr>
          <a:xfrm>
            <a:off x="4656420" y="3084441"/>
            <a:ext cx="2149549" cy="2625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E4A2A-30B6-30DE-458B-300E94DE32ED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Maintain Address 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F1F366-B90F-4268-C005-9E51111B80CA}"/>
              </a:ext>
            </a:extLst>
          </p:cNvPr>
          <p:cNvSpPr/>
          <p:nvPr/>
        </p:nvSpPr>
        <p:spPr>
          <a:xfrm>
            <a:off x="5986535" y="1306715"/>
            <a:ext cx="2985054" cy="68102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The </a:t>
            </a:r>
            <a:r>
              <a:rPr lang="en-US" sz="1100" b="1">
                <a:ea typeface="+mn-lt"/>
                <a:cs typeface="+mn-lt"/>
              </a:rPr>
              <a:t>Maintain Address</a:t>
            </a:r>
            <a:r>
              <a:rPr lang="en-US" sz="1100">
                <a:ea typeface="+mn-lt"/>
                <a:cs typeface="+mn-lt"/>
              </a:rPr>
              <a:t> screen is displayed. Enter EAN and click </a:t>
            </a:r>
            <a:r>
              <a:rPr lang="en-US" sz="1100" b="1">
                <a:ea typeface="+mn-lt"/>
                <a:cs typeface="+mn-lt"/>
              </a:rPr>
              <a:t>Next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80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E76478-CBE0-87D0-E4BD-029307A69193}"/>
              </a:ext>
            </a:extLst>
          </p:cNvPr>
          <p:cNvSpPr/>
          <p:nvPr/>
        </p:nvSpPr>
        <p:spPr>
          <a:xfrm flipV="1">
            <a:off x="5523632" y="3129394"/>
            <a:ext cx="346363" cy="1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783A5-34A6-54D1-D4F0-939DA90E2D40}"/>
              </a:ext>
            </a:extLst>
          </p:cNvPr>
          <p:cNvSpPr/>
          <p:nvPr/>
        </p:nvSpPr>
        <p:spPr>
          <a:xfrm flipV="1">
            <a:off x="5114057" y="3129394"/>
            <a:ext cx="193963" cy="1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891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816EFC-5257-7195-DFE1-2842925D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814C77-1CF5-84F4-0114-C14969CA0EE0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2073DF7-AB63-19BA-0187-1C00F85EED1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8189C7FC-5E02-F36D-5FF2-BA458DA57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094FB73-3A4D-833C-5749-5FD43720A96E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4199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102DF7-16ED-6CD5-7931-3A0CB46D3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A57AAB-0294-B605-CC9A-9125E8A351F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88C3FF2-DBF4-33FE-1999-F1D18E5A0483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8E43EC8-8091-3288-2173-AE92CEA0B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BDAA6DED-5B30-0C61-2366-1590097188C2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2246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E94794-3CA6-84AC-04DA-76836A6E7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" r="76" b="-562"/>
          <a:stretch/>
        </p:blipFill>
        <p:spPr>
          <a:xfrm>
            <a:off x="1201840" y="2234525"/>
            <a:ext cx="9546126" cy="130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E1159-AA20-8CDD-24BB-A8DEE119D548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Maintain Address - Confirmation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F4D3DD-D622-79EB-5038-9F1ECBF851A7}"/>
              </a:ext>
            </a:extLst>
          </p:cNvPr>
          <p:cNvSpPr/>
          <p:nvPr/>
        </p:nvSpPr>
        <p:spPr>
          <a:xfrm>
            <a:off x="5357999" y="1058357"/>
            <a:ext cx="5060570" cy="77278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defRPr/>
            </a:pPr>
            <a:r>
              <a:rPr lang="en-US" sz="1400">
                <a:ea typeface="+mn-lt"/>
                <a:cs typeface="+mn-lt"/>
              </a:rPr>
              <a:t>The </a:t>
            </a:r>
            <a:r>
              <a:rPr lang="en-US" sz="1400" b="1">
                <a:ea typeface="+mn-lt"/>
                <a:cs typeface="+mn-lt"/>
              </a:rPr>
              <a:t>Employer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b="1">
                <a:ea typeface="+mn-lt"/>
                <a:cs typeface="+mn-lt"/>
              </a:rPr>
              <a:t>Contact Maintenance Confirmation</a:t>
            </a:r>
            <a:r>
              <a:rPr lang="en-US" sz="1400">
                <a:ea typeface="+mn-lt"/>
                <a:cs typeface="+mn-lt"/>
              </a:rPr>
              <a:t> screen is displayed.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291950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7897705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11. My User Profile</a:t>
            </a:r>
            <a:endParaRPr lang="en-US" sz="24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56550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5494F-3F07-578E-8DFA-D8FF09EB3B82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My User Profile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63CEB0B-15B5-5799-6156-4FAD16043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6" t="16985" r="68135" b="79192"/>
          <a:stretch/>
        </p:blipFill>
        <p:spPr>
          <a:xfrm>
            <a:off x="956734" y="1750534"/>
            <a:ext cx="10508735" cy="5929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59107D-24E2-E9AA-4A2C-A7EEF27E20C5}"/>
              </a:ext>
            </a:extLst>
          </p:cNvPr>
          <p:cNvSpPr/>
          <p:nvPr/>
        </p:nvSpPr>
        <p:spPr>
          <a:xfrm>
            <a:off x="3917638" y="958150"/>
            <a:ext cx="2112506" cy="63121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My User Profile </a:t>
            </a:r>
            <a:r>
              <a:rPr lang="en-US" sz="1400">
                <a:ea typeface="+mn-lt"/>
                <a:cs typeface="+mn-lt"/>
              </a:rPr>
              <a:t>to edit user information or add new user to account.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8759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7564ED-61DF-E3A4-890B-CC977DCF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48514A-770A-5FFE-32F0-B2B23E03725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9D3B4C1-C4E9-3695-1FE5-FE323C9845E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D639251-C8BA-502A-2A55-C949E3020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5C9644F-FF14-243B-3C7A-F37B8D4BA68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3586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42FF8C1-AAAD-E50C-3277-CA911051D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8484CF-1A49-8F4C-56D0-C77FD1A3277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C6B5967-8508-F3CA-63D5-73DA0399427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E2C36143-5512-8E22-7358-EFABCB7DC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D80898F8-ACFF-C888-CFFA-20ECEA946192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24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B86FB7-D200-7DC5-7340-2B437578A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0DE1ABE-237A-C1EA-9255-4A0A76652775}"/>
              </a:ext>
            </a:extLst>
          </p:cNvPr>
          <p:cNvSpPr txBox="1">
            <a:spLocks/>
          </p:cNvSpPr>
          <p:nvPr/>
        </p:nvSpPr>
        <p:spPr>
          <a:xfrm>
            <a:off x="6070599" y="6522345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CC155B5-9362-E91C-A6A8-4BDC3DF9D4E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67400" y="6409590"/>
            <a:ext cx="16086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6D1F5-B960-2BB5-611A-006B459DF489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948135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30C0A7E3-1032-5166-1CF6-B5765FD78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C67B95-340B-B748-2E07-AC6029E99FC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1C3E3A2B-398A-5046-F988-EA2095FB530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A9CA5D6-4BCC-B815-669D-EAAE15619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330E492-80EC-0CF1-7478-7A6EAEC9535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2059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12. </a:t>
            </a:r>
            <a:r>
              <a:rPr lang="en-US" sz="3200" b="1" dirty="0">
                <a:ea typeface="+mn-lt"/>
                <a:cs typeface="+mn-lt"/>
              </a:rPr>
              <a:t>Email </a:t>
            </a:r>
            <a:r>
              <a:rPr lang="en-US" sz="3200" b="1" dirty="0" err="1">
                <a:ea typeface="+mn-lt"/>
                <a:cs typeface="+mn-lt"/>
              </a:rPr>
              <a:t>SignUp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E3AF5B-E2F2-6F9C-1DDD-FD23202F2F1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450F706D-6377-818A-2B7F-C568C4B394C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4F104EBD-8F3C-BB08-4DE9-84F323D8D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063CA0D1-2EB4-F92A-0939-33FEDF2CBF2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118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9D86FE-592E-7F73-D6F1-5E07CD45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62" y="1796018"/>
            <a:ext cx="9027923" cy="4283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9642E-1D72-9408-415F-119329025617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Email </a:t>
            </a:r>
            <a:r>
              <a:rPr lang="en-US" sz="2400" b="1" err="1">
                <a:solidFill>
                  <a:srgbClr val="2F5496"/>
                </a:solidFill>
                <a:cs typeface="Calibri"/>
              </a:rPr>
              <a:t>SignUp</a:t>
            </a:r>
            <a:r>
              <a:rPr lang="en-US" sz="2400" b="1">
                <a:solidFill>
                  <a:srgbClr val="2F5496"/>
                </a:solidFill>
                <a:cs typeface="Calibri"/>
              </a:rPr>
              <a:t>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04EF35-8DDA-B3FD-F15F-94D3B4F6F411}"/>
              </a:ext>
            </a:extLst>
          </p:cNvPr>
          <p:cNvSpPr/>
          <p:nvPr/>
        </p:nvSpPr>
        <p:spPr>
          <a:xfrm>
            <a:off x="6973832" y="745119"/>
            <a:ext cx="2137086" cy="84424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Email </a:t>
            </a:r>
            <a:r>
              <a:rPr lang="en-US" sz="1400" b="1" err="1">
                <a:ea typeface="+mn-lt"/>
                <a:cs typeface="+mn-lt"/>
              </a:rPr>
              <a:t>SignUp</a:t>
            </a:r>
            <a:r>
              <a:rPr lang="en-US" sz="1400">
                <a:ea typeface="+mn-lt"/>
                <a:cs typeface="+mn-lt"/>
              </a:rPr>
              <a:t> then</a:t>
            </a:r>
            <a:r>
              <a:rPr lang="en-US" sz="1400" b="1">
                <a:ea typeface="+mn-lt"/>
                <a:cs typeface="+mn-lt"/>
              </a:rPr>
              <a:t> Email </a:t>
            </a:r>
            <a:r>
              <a:rPr lang="en-US" sz="1400" b="1" err="1">
                <a:ea typeface="+mn-lt"/>
                <a:cs typeface="+mn-lt"/>
              </a:rPr>
              <a:t>SignUp</a:t>
            </a:r>
            <a:endParaRPr lang="en-US" sz="14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988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541257-60FF-8AD6-0F35-BA3763E1B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1A656F-C329-F0CB-71F5-C549ED350C5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CDD7DCBC-7B81-EB0C-2428-0913CFB2D29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DF6D926-48F3-2D39-AC2C-F2FBD050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E91A4D5F-44EF-0FDC-0C89-9E27EA18AB9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342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BEE59A-F45E-4EC4-8B47-CE8F7FA97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0A50A4-35FF-072E-FE37-2AF5DC2E667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73DAC93-C3B5-9364-7B6A-7C8E3C77AFA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5779C1B-E345-716E-1E95-F1274041B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BF7C15EA-8857-974D-98E4-06DFA4E3426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2449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4C177B-83CF-729B-C48E-766AB711F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4" b="709"/>
          <a:stretch/>
        </p:blipFill>
        <p:spPr>
          <a:xfrm>
            <a:off x="1627239" y="2258557"/>
            <a:ext cx="8069026" cy="114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1EC92-D8DE-B6D3-053F-80E8E92F3EDC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Email </a:t>
            </a:r>
            <a:r>
              <a:rPr lang="en-US" sz="2400" b="1" err="1">
                <a:solidFill>
                  <a:srgbClr val="2F5496"/>
                </a:solidFill>
                <a:cs typeface="Calibri"/>
              </a:rPr>
              <a:t>SignUp</a:t>
            </a:r>
            <a:r>
              <a:rPr lang="en-US" sz="2400" b="1">
                <a:solidFill>
                  <a:srgbClr val="2F5496"/>
                </a:solidFill>
                <a:cs typeface="Calibri"/>
              </a:rPr>
              <a:t>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A1335E-D59D-CF3E-98C1-588B2E0FD521}"/>
              </a:ext>
            </a:extLst>
          </p:cNvPr>
          <p:cNvSpPr/>
          <p:nvPr/>
        </p:nvSpPr>
        <p:spPr>
          <a:xfrm>
            <a:off x="7022994" y="794280"/>
            <a:ext cx="3185860" cy="107366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n-lt"/>
                <a:cs typeface="+mn-lt"/>
              </a:rPr>
              <a:t>Email Registration Confirmation </a:t>
            </a:r>
            <a:r>
              <a:rPr lang="en-US" sz="1400">
                <a:ea typeface="+mn-lt"/>
                <a:cs typeface="+mn-lt"/>
              </a:rPr>
              <a:t>screen is displayed.  Email notification information has been saved.</a:t>
            </a:r>
            <a:endParaRPr lang="en-US" sz="1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0333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13. </a:t>
            </a:r>
            <a:r>
              <a:rPr lang="en-US" sz="3200" b="1" dirty="0">
                <a:ea typeface="+mn-lt"/>
                <a:cs typeface="+mn-lt"/>
              </a:rPr>
              <a:t>Audits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11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1ADD07-CD7A-22A7-A61A-8476EA86849D}"/>
              </a:ext>
            </a:extLst>
          </p:cNvPr>
          <p:cNvSpPr/>
          <p:nvPr/>
        </p:nvSpPr>
        <p:spPr>
          <a:xfrm>
            <a:off x="5630301" y="911321"/>
            <a:ext cx="3208989" cy="74823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cs typeface="Calibri"/>
              </a:rPr>
              <a:t>To complete Audit Questionnaire, select Audit then Enter Audit Questionnaire.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878D6F-D4EA-4793-DC6A-2B1ED5DE9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" t="1312" r="247" b="525"/>
          <a:stretch/>
        </p:blipFill>
        <p:spPr>
          <a:xfrm>
            <a:off x="848852" y="1784924"/>
            <a:ext cx="8937536" cy="41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30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0168CE-69ED-9FDC-AC8E-59CEE8D5E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61ECA9-0CCB-8E3E-A54F-0068FB53A77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63C458D-9A60-F8EA-A038-DEA9878FB23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381B2BD-856C-C9DD-0B57-696B3137E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ECD8DDA-69A7-2A9B-2466-8DB337718E94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9588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246B52-F1C0-7ABF-88AA-63CB1AAB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314789-4A04-6A8D-C7B9-1CD4976A8C2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7C9A0066-66AF-6D8C-639D-ECF5D09639D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BFE6C17-E30F-1F79-1051-0F05117FF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CE724F10-32DD-7096-8195-91B71496CF8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68610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1F6440E06066459602711D0CF6B953" ma:contentTypeVersion="12" ma:contentTypeDescription="Create a new document." ma:contentTypeScope="" ma:versionID="b037f15573df2de4f3a4c0e59a93de86">
  <xsd:schema xmlns:xsd="http://www.w3.org/2001/XMLSchema" xmlns:xs="http://www.w3.org/2001/XMLSchema" xmlns:p="http://schemas.microsoft.com/office/2006/metadata/properties" xmlns:ns2="538216d9-ff6e-4364-8244-5c22dffbd803" xmlns:ns3="35dffed0-67da-45ba-bdd4-1711cca3276d" targetNamespace="http://schemas.microsoft.com/office/2006/metadata/properties" ma:root="true" ma:fieldsID="a8b230f2c8d8cb5a6214ddc3d564a8af" ns2:_="" ns3:_="">
    <xsd:import namespace="538216d9-ff6e-4364-8244-5c22dffbd803"/>
    <xsd:import namespace="35dffed0-67da-45ba-bdd4-1711cca327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216d9-ff6e-4364-8244-5c22dffbd8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ffed0-67da-45ba-bdd4-1711cca3276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74b68d1-7512-42a1-8f5c-92f53640b93a}" ma:internalName="TaxCatchAll" ma:showField="CatchAllData" ma:web="35dffed0-67da-45ba-bdd4-1711cca327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5dffed0-67da-45ba-bdd4-1711cca3276d">
      <UserInfo>
        <DisplayName>Wardlow, Debra</DisplayName>
        <AccountId>67</AccountId>
        <AccountType/>
      </UserInfo>
      <UserInfo>
        <DisplayName>Williams, Wilbert</DisplayName>
        <AccountId>46</AccountId>
        <AccountType/>
      </UserInfo>
    </SharedWithUsers>
    <TaxCatchAll xmlns="35dffed0-67da-45ba-bdd4-1711cca3276d" xsi:nil="true"/>
    <lcf76f155ced4ddcb4097134ff3c332f xmlns="538216d9-ff6e-4364-8244-5c22dffb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F7BE61-D9E5-4D99-B329-EA2AD6BC09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8216d9-ff6e-4364-8244-5c22dffbd803"/>
    <ds:schemaRef ds:uri="35dffed0-67da-45ba-bdd4-1711cca327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B065F3-B3B0-433B-8FA9-5432A15112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F05E17-23BB-44C1-938A-2BED608D9BED}">
  <ds:schemaRefs>
    <ds:schemaRef ds:uri="35dffed0-67da-45ba-bdd4-1711cca3276d"/>
    <ds:schemaRef ds:uri="83ecb42a-3556-479a-a2f0-e0cb40fe8e1e"/>
    <ds:schemaRef ds:uri="84acf883-6e23-4b43-9e72-da4e1a2a93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38216d9-ff6e-4364-8244-5c22dffbd8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5756</Words>
  <Application>Microsoft Macintosh PowerPoint</Application>
  <PresentationFormat>Widescreen</PresentationFormat>
  <Paragraphs>1013</Paragraphs>
  <Slides>143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9" baseType="lpstr">
      <vt:lpstr>Arial</vt:lpstr>
      <vt:lpstr>Arial,Sans-Serif</vt:lpstr>
      <vt:lpstr>Calibri</vt:lpstr>
      <vt:lpstr>Calibri Light</vt:lpstr>
      <vt:lpstr>Courier New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Ralitsa Mileva</dc:creator>
  <cp:lastModifiedBy>Giwa, Muhammodu</cp:lastModifiedBy>
  <cp:revision>28</cp:revision>
  <dcterms:created xsi:type="dcterms:W3CDTF">2022-02-16T07:10:42Z</dcterms:created>
  <dcterms:modified xsi:type="dcterms:W3CDTF">2022-07-07T18:40:10Z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0x0101009A1F6440E06066459602711D0CF6B953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</Properties>
</file>