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8"/>
  </p:notesMasterIdLst>
  <p:handoutMasterIdLst>
    <p:handoutMasterId r:id="rId19"/>
  </p:handoutMasterIdLst>
  <p:sldIdLst>
    <p:sldId id="256" r:id="rId2"/>
    <p:sldId id="257" r:id="rId3"/>
    <p:sldId id="258" r:id="rId4"/>
    <p:sldId id="259" r:id="rId5"/>
    <p:sldId id="260" r:id="rId6"/>
    <p:sldId id="285" r:id="rId7"/>
    <p:sldId id="275" r:id="rId8"/>
    <p:sldId id="273" r:id="rId9"/>
    <p:sldId id="274" r:id="rId10"/>
    <p:sldId id="284" r:id="rId11"/>
    <p:sldId id="266" r:id="rId12"/>
    <p:sldId id="267" r:id="rId13"/>
    <p:sldId id="283" r:id="rId14"/>
    <p:sldId id="270" r:id="rId15"/>
    <p:sldId id="286"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m, Jerome" initials="MJ" lastIdx="1" clrIdx="0">
    <p:extLst>
      <p:ext uri="{19B8F6BF-5375-455C-9EA6-DF929625EA0E}">
        <p15:presenceInfo xmlns:p15="http://schemas.microsoft.com/office/powerpoint/2012/main" userId="S-1-5-21-746137067-854245398-682003330-8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4660"/>
  </p:normalViewPr>
  <p:slideViewPr>
    <p:cSldViewPr>
      <p:cViewPr varScale="1">
        <p:scale>
          <a:sx n="46" d="100"/>
          <a:sy n="46" d="100"/>
        </p:scale>
        <p:origin x="1248" y="4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3/14/2022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sngStrike" dirty="0">
                <a:latin typeface="Constantia" pitchFamily="18" charset="0"/>
              </a:rPr>
              <a:t>Up to 15% (roughly $1.8 million) of total allocation for Public Service activities</a:t>
            </a:r>
            <a:endParaRPr lang="en-US" sz="1000" strike="sngStrike" dirty="0">
              <a:latin typeface="Constantia"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2</a:t>
            </a:fld>
            <a:endParaRPr lang="en-US"/>
          </a:p>
        </p:txBody>
      </p:sp>
    </p:spTree>
    <p:extLst>
      <p:ext uri="{BB962C8B-B14F-4D97-AF65-F5344CB8AC3E}">
        <p14:creationId xmlns:p14="http://schemas.microsoft.com/office/powerpoint/2010/main" val="203852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Section 3 Final Rule: </a:t>
            </a:r>
          </a:p>
          <a:p>
            <a:pPr lvl="0"/>
            <a:r>
              <a:rPr lang="en-US" sz="1200" kern="1200" dirty="0">
                <a:solidFill>
                  <a:schemeClr val="tx1"/>
                </a:solidFill>
                <a:effectLst/>
                <a:latin typeface="+mn-lt"/>
                <a:ea typeface="+mn-ea"/>
                <a:cs typeface="+mn-cs"/>
              </a:rPr>
              <a:t>24 Part 75</a:t>
            </a:r>
          </a:p>
          <a:p>
            <a:pPr lvl="0"/>
            <a:r>
              <a:rPr lang="en-US" sz="1200" kern="1200" dirty="0">
                <a:solidFill>
                  <a:schemeClr val="tx1"/>
                </a:solidFill>
                <a:effectLst/>
                <a:latin typeface="+mn-lt"/>
                <a:ea typeface="+mn-ea"/>
                <a:cs typeface="+mn-cs"/>
              </a:rPr>
              <a:t>$200K applicability threshold of total HUD assistance</a:t>
            </a:r>
          </a:p>
          <a:p>
            <a:pPr lvl="0"/>
            <a:r>
              <a:rPr lang="en-US" sz="1200" kern="1200" dirty="0">
                <a:solidFill>
                  <a:schemeClr val="tx1"/>
                </a:solidFill>
                <a:effectLst/>
                <a:latin typeface="+mn-lt"/>
                <a:ea typeface="+mn-ea"/>
                <a:cs typeface="+mn-cs"/>
              </a:rPr>
              <a:t>Report on labor hours rather than new hires</a:t>
            </a:r>
          </a:p>
          <a:p>
            <a:pPr lvl="0"/>
            <a:r>
              <a:rPr lang="en-US" sz="1200" kern="1200" dirty="0">
                <a:solidFill>
                  <a:schemeClr val="tx1"/>
                </a:solidFill>
                <a:effectLst/>
                <a:latin typeface="+mn-lt"/>
                <a:ea typeface="+mn-ea"/>
                <a:cs typeface="+mn-cs"/>
              </a:rPr>
              <a:t>Targeted Sec. 3 worker lives in neighborhood or service area of project (within 1 mile of project)</a:t>
            </a:r>
          </a:p>
          <a:p>
            <a:pPr lvl="0"/>
            <a:r>
              <a:rPr lang="en-US" sz="1200" kern="1200" dirty="0">
                <a:solidFill>
                  <a:schemeClr val="tx1"/>
                </a:solidFill>
                <a:effectLst/>
                <a:latin typeface="+mn-lt"/>
                <a:ea typeface="+mn-ea"/>
                <a:cs typeface="+mn-cs"/>
              </a:rPr>
              <a:t>Transition period ends July 1, 2021 (have to update material </a:t>
            </a:r>
            <a:r>
              <a:rPr lang="en-US" sz="1200" kern="1200">
                <a:solidFill>
                  <a:schemeClr val="tx1"/>
                </a:solidFill>
                <a:effectLst/>
                <a:latin typeface="+mn-lt"/>
                <a:ea typeface="+mn-ea"/>
                <a:cs typeface="+mn-cs"/>
              </a:rPr>
              <a:t>by then)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Any contracts (even construction) signed after Nov. 30, 2020 are subject to 24 Part 75.</a:t>
            </a:r>
          </a:p>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9</a:t>
            </a:fld>
            <a:endParaRPr lang="en-US"/>
          </a:p>
        </p:txBody>
      </p:sp>
    </p:spTree>
    <p:extLst>
      <p:ext uri="{BB962C8B-B14F-4D97-AF65-F5344CB8AC3E}">
        <p14:creationId xmlns:p14="http://schemas.microsoft.com/office/powerpoint/2010/main" val="357514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b="1" strike="sngStrike" dirty="0"/>
              <a:t>Lump Sum Account agreement (DOH authorization reqd.)</a:t>
            </a:r>
          </a:p>
          <a:p>
            <a:pPr lvl="1"/>
            <a:r>
              <a:rPr lang="en-US" sz="1800" b="1" strike="sngStrike" dirty="0"/>
              <a:t>Escrow Account (DOH authorization reqd.)</a:t>
            </a:r>
          </a:p>
          <a:p>
            <a:endParaRPr lang="en-US" dirty="0"/>
          </a:p>
        </p:txBody>
      </p:sp>
      <p:sp>
        <p:nvSpPr>
          <p:cNvPr id="4" name="Slide Number Placeholder 3"/>
          <p:cNvSpPr>
            <a:spLocks noGrp="1"/>
          </p:cNvSpPr>
          <p:nvPr>
            <p:ph type="sldNum" sz="quarter" idx="5"/>
          </p:nvPr>
        </p:nvSpPr>
        <p:spPr/>
        <p:txBody>
          <a:bodyPr/>
          <a:lstStyle/>
          <a:p>
            <a:pPr>
              <a:defRPr/>
            </a:pPr>
            <a:fld id="{336BB98A-DC25-438D-AFFF-6553DD9B7A0A}" type="slidenum">
              <a:rPr lang="en-US" smtClean="0"/>
              <a:pPr>
                <a:defRPr/>
              </a:pPr>
              <a:t>10</a:t>
            </a:fld>
            <a:endParaRPr lang="en-US"/>
          </a:p>
        </p:txBody>
      </p:sp>
    </p:spTree>
    <p:extLst>
      <p:ext uri="{BB962C8B-B14F-4D97-AF65-F5344CB8AC3E}">
        <p14:creationId xmlns:p14="http://schemas.microsoft.com/office/powerpoint/2010/main" val="86211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2738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65396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296275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426077641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1761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22914365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7828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349494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2BAEF2-E1E3-463B-9FE5-E544EAACEE28}"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55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3/14/2022</a:t>
            </a:fld>
            <a:endParaRPr lang="en-US"/>
          </a:p>
        </p:txBody>
      </p:sp>
      <p:sp>
        <p:nvSpPr>
          <p:cNvPr id="5" name="Footer Placeholder 4"/>
          <p:cNvSpPr>
            <a:spLocks noGrp="1"/>
          </p:cNvSpPr>
          <p:nvPr>
            <p:ph type="ftr" sz="quarter" idx="11"/>
          </p:nvPr>
        </p:nvSpPr>
        <p:spPr/>
        <p:txBody>
          <a:bodyPr/>
          <a:lstStyle/>
          <a:p>
            <a:pPr>
              <a:defRPr/>
            </a:pPr>
            <a:r>
              <a:rPr lang="en-US"/>
              <a:t>Small Cities CDBG Workshop - January 29, 2014 - Hartford</a:t>
            </a:r>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21028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3/14/2022</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406684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3/14/2022</a:t>
            </a:fld>
            <a:endParaRPr lang="en-US"/>
          </a:p>
        </p:txBody>
      </p:sp>
      <p:sp>
        <p:nvSpPr>
          <p:cNvPr id="8" name="Footer Placeholder 7"/>
          <p:cNvSpPr>
            <a:spLocks noGrp="1"/>
          </p:cNvSpPr>
          <p:nvPr>
            <p:ph type="ftr" sz="quarter" idx="11"/>
          </p:nvPr>
        </p:nvSpPr>
        <p:spPr/>
        <p:txBody>
          <a:bodyPr/>
          <a:lstStyle/>
          <a:p>
            <a:pPr>
              <a:defRPr/>
            </a:pPr>
            <a:r>
              <a:rPr lang="en-US"/>
              <a:t>Small Cities CDBG Workshop - January 29, 2014 - Hartford</a:t>
            </a:r>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40620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A6FA0E3-895B-4FA3-B427-A20629EF96D2}" type="datetime1">
              <a:rPr lang="en-US" smtClean="0"/>
              <a:pPr>
                <a:defRPr/>
              </a:pPr>
              <a:t>3/14/2022</a:t>
            </a:fld>
            <a:endParaRPr lang="en-US"/>
          </a:p>
        </p:txBody>
      </p:sp>
      <p:sp>
        <p:nvSpPr>
          <p:cNvPr id="4" name="Footer Placeholder 3"/>
          <p:cNvSpPr>
            <a:spLocks noGrp="1"/>
          </p:cNvSpPr>
          <p:nvPr>
            <p:ph type="ftr" sz="quarter" idx="11"/>
          </p:nvPr>
        </p:nvSpPr>
        <p:spPr/>
        <p:txBody>
          <a:bodyPr/>
          <a:lstStyle/>
          <a:p>
            <a:pPr>
              <a:defRPr/>
            </a:pPr>
            <a:r>
              <a:rPr lang="en-US"/>
              <a:t>Small Cities CDBG Workshop - January 29, 2014 - Hartford</a:t>
            </a:r>
          </a:p>
        </p:txBody>
      </p:sp>
      <p:sp>
        <p:nvSpPr>
          <p:cNvPr id="5"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32135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432490-9B08-4253-8871-18E1A82416A6}" type="datetime1">
              <a:rPr lang="en-US" smtClean="0"/>
              <a:pPr>
                <a:defRPr/>
              </a:pPr>
              <a:t>3/14/2022</a:t>
            </a:fld>
            <a:endParaRPr lang="en-US"/>
          </a:p>
        </p:txBody>
      </p:sp>
      <p:sp>
        <p:nvSpPr>
          <p:cNvPr id="3" name="Footer Placeholder 2"/>
          <p:cNvSpPr>
            <a:spLocks noGrp="1"/>
          </p:cNvSpPr>
          <p:nvPr>
            <p:ph type="ftr" sz="quarter" idx="11"/>
          </p:nvPr>
        </p:nvSpPr>
        <p:spPr/>
        <p:txBody>
          <a:bodyPr/>
          <a:lstStyle/>
          <a:p>
            <a:pPr>
              <a:defRPr/>
            </a:pPr>
            <a:r>
              <a:rPr lang="en-US"/>
              <a:t>Small Cities CDBG Workshop - January 29, 2014 - Hartford</a:t>
            </a:r>
          </a:p>
        </p:txBody>
      </p:sp>
      <p:sp>
        <p:nvSpPr>
          <p:cNvPr id="4"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41018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E11A839-E589-44A8-AF84-B9E24C197A25}" type="datetime1">
              <a:rPr lang="en-US" smtClean="0"/>
              <a:pPr>
                <a:defRPr/>
              </a:pPr>
              <a:t>3/14/2022</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35990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3/14/2022</a:t>
            </a:fld>
            <a:endParaRPr lang="en-US"/>
          </a:p>
        </p:txBody>
      </p:sp>
      <p:sp>
        <p:nvSpPr>
          <p:cNvPr id="6" name="Footer Placeholder 5"/>
          <p:cNvSpPr>
            <a:spLocks noGrp="1"/>
          </p:cNvSpPr>
          <p:nvPr>
            <p:ph type="ftr" sz="quarter" idx="11"/>
          </p:nvPr>
        </p:nvSpPr>
        <p:spPr/>
        <p:txBody>
          <a:bodyPr/>
          <a:lstStyle/>
          <a:p>
            <a:pPr>
              <a:defRPr/>
            </a:pPr>
            <a:r>
              <a:rPr lang="en-US"/>
              <a:t>Small Cities CDBG Workshop - January 29, 2014 - Hartford</a:t>
            </a:r>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41154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A9255A9-E13F-4138-B44E-9BB2A067B798}" type="datetime1">
              <a:rPr lang="en-US" smtClean="0"/>
              <a:pPr>
                <a:defRPr/>
              </a:pPr>
              <a:t>3/14/2022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Small Cities CDBG Workshop - January 29, 2014 - Hartford</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8770478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H.CDBGapps@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87" y="2362200"/>
            <a:ext cx="8305800" cy="1995268"/>
          </a:xfrm>
        </p:spPr>
        <p:txBody>
          <a:bodyPr>
            <a:normAutofit fontScale="90000"/>
          </a:bodyPr>
          <a:lstStyle/>
          <a:p>
            <a:pPr fontAlgn="auto">
              <a:spcAft>
                <a:spcPts val="0"/>
              </a:spcAft>
              <a:defRPr/>
            </a:pPr>
            <a:r>
              <a:rPr sz="5400" dirty="0">
                <a:solidFill>
                  <a:schemeClr val="tx1"/>
                </a:solidFill>
              </a:rPr>
              <a:t>20</a:t>
            </a:r>
            <a:r>
              <a:rPr lang="en-US" sz="5400" dirty="0">
                <a:solidFill>
                  <a:schemeClr val="tx1"/>
                </a:solidFill>
              </a:rPr>
              <a:t>22</a:t>
            </a:r>
            <a:r>
              <a:rPr sz="5400" dirty="0">
                <a:solidFill>
                  <a:schemeClr val="tx1"/>
                </a:solidFill>
              </a:rPr>
              <a:t> </a:t>
            </a:r>
            <a:r>
              <a:rPr lang="en-US" sz="5400" dirty="0">
                <a:solidFill>
                  <a:schemeClr val="tx1"/>
                </a:solidFill>
              </a:rPr>
              <a:t>Community Development Block Grant (CDBG)</a:t>
            </a:r>
            <a:r>
              <a:rPr sz="5400" dirty="0">
                <a:solidFill>
                  <a:schemeClr val="tx1"/>
                </a:solidFill>
              </a:rPr>
              <a:t> </a:t>
            </a:r>
            <a:br>
              <a:rPr sz="5400" dirty="0">
                <a:solidFill>
                  <a:schemeClr val="tx1"/>
                </a:solidFill>
              </a:rPr>
            </a:br>
            <a:r>
              <a:rPr sz="5400" dirty="0">
                <a:solidFill>
                  <a:schemeClr val="tx1"/>
                </a:solidFill>
              </a:rPr>
              <a:t>Small Cities Application Workshop</a:t>
            </a:r>
          </a:p>
        </p:txBody>
      </p:sp>
      <p:sp>
        <p:nvSpPr>
          <p:cNvPr id="3" name="Subtitle 2"/>
          <p:cNvSpPr>
            <a:spLocks noGrp="1"/>
          </p:cNvSpPr>
          <p:nvPr>
            <p:ph type="subTitle" idx="1"/>
          </p:nvPr>
        </p:nvSpPr>
        <p:spPr>
          <a:xfrm>
            <a:off x="1295400" y="6248400"/>
            <a:ext cx="5638800" cy="533400"/>
          </a:xfrm>
        </p:spPr>
        <p:txBody>
          <a:bodyPr/>
          <a:lstStyle/>
          <a:p>
            <a:pPr fontAlgn="auto">
              <a:spcAft>
                <a:spcPts val="0"/>
              </a:spcAft>
              <a:buFont typeface="Wingdings 2"/>
              <a:buNone/>
              <a:defRPr/>
            </a:pPr>
            <a:r>
              <a:rPr lang="en-US" dirty="0"/>
              <a:t>Program Overview March 15, 2022</a:t>
            </a:r>
          </a:p>
          <a:p>
            <a:pPr fontAlgn="auto">
              <a:spcAft>
                <a:spcPts val="0"/>
              </a:spcAft>
              <a:buFont typeface="Wingdings 2"/>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8229600" cy="685800"/>
          </a:xfrm>
        </p:spPr>
        <p:txBody>
          <a:bodyPr>
            <a:normAutofit/>
          </a:bodyPr>
          <a:lstStyle/>
          <a:p>
            <a:pPr algn="ctr" fontAlgn="auto">
              <a:spcAft>
                <a:spcPts val="0"/>
              </a:spcAft>
              <a:defRPr/>
            </a:pPr>
            <a:r>
              <a:rPr sz="3200" dirty="0">
                <a:solidFill>
                  <a:schemeClr val="tx1"/>
                </a:solidFill>
              </a:rPr>
              <a:t>Program Guidelines &amp; Requirements Cont</a:t>
            </a:r>
            <a:r>
              <a:rPr sz="3200" dirty="0"/>
              <a:t>.</a:t>
            </a:r>
          </a:p>
        </p:txBody>
      </p:sp>
      <p:sp>
        <p:nvSpPr>
          <p:cNvPr id="2" name="Content Placeholder 1"/>
          <p:cNvSpPr>
            <a:spLocks noGrp="1"/>
          </p:cNvSpPr>
          <p:nvPr>
            <p:ph idx="1"/>
          </p:nvPr>
        </p:nvSpPr>
        <p:spPr>
          <a:xfrm>
            <a:off x="152400" y="609600"/>
            <a:ext cx="8433391" cy="5638800"/>
          </a:xfrm>
        </p:spPr>
        <p:txBody>
          <a:bodyPr>
            <a:normAutofit/>
          </a:bodyPr>
          <a:lstStyle/>
          <a:p>
            <a:r>
              <a:rPr lang="en-US" sz="2000" dirty="0"/>
              <a:t>Develop a detailed Walk-Away Policy</a:t>
            </a:r>
          </a:p>
          <a:p>
            <a:pPr lvl="1"/>
            <a:r>
              <a:rPr lang="en-US" sz="1800" dirty="0"/>
              <a:t>$35,000 per housing unit limit, up to $100K per property (if 2 </a:t>
            </a:r>
            <a:r>
              <a:rPr lang="en-US" sz="1800"/>
              <a:t>or more units)</a:t>
            </a:r>
            <a:endParaRPr lang="en-US" sz="1800" dirty="0"/>
          </a:p>
          <a:p>
            <a:pPr lvl="1"/>
            <a:r>
              <a:rPr lang="en-US" sz="1800" dirty="0"/>
              <a:t>DOH consent required if above this limit with justifications</a:t>
            </a:r>
          </a:p>
          <a:p>
            <a:pPr lvl="1"/>
            <a:r>
              <a:rPr lang="en-US" sz="1800" dirty="0"/>
              <a:t>No more lead grants as all costs must be in the form of a loan.</a:t>
            </a:r>
          </a:p>
          <a:p>
            <a:r>
              <a:rPr lang="en-US" sz="2000" dirty="0"/>
              <a:t>Cash Management Methods</a:t>
            </a:r>
          </a:p>
          <a:p>
            <a:pPr lvl="1"/>
            <a:r>
              <a:rPr lang="en-US" sz="1800" dirty="0"/>
              <a:t>Reimbursement method</a:t>
            </a:r>
            <a:endParaRPr lang="en-US" sz="1800" b="1" strike="sngStrike" dirty="0"/>
          </a:p>
          <a:p>
            <a:pPr lvl="1"/>
            <a:r>
              <a:rPr lang="en-US" sz="1800" dirty="0"/>
              <a:t>Project Expenditures Account</a:t>
            </a:r>
          </a:p>
          <a:p>
            <a:r>
              <a:rPr lang="en-US" sz="2000" dirty="0"/>
              <a:t>Develop uniform criteria for providing loans</a:t>
            </a:r>
          </a:p>
          <a:p>
            <a:pPr lvl="1">
              <a:buFont typeface="Arial" panose="020B0604020202020204" pitchFamily="34" charset="0"/>
              <a:buChar char="•"/>
            </a:pPr>
            <a:r>
              <a:rPr lang="en-US" sz="1800" dirty="0"/>
              <a:t>Zero percent, deferred with varying terms or payment upon transfer</a:t>
            </a:r>
          </a:p>
          <a:p>
            <a:pPr lvl="1">
              <a:buFont typeface="Arial" panose="020B0604020202020204" pitchFamily="34" charset="0"/>
              <a:buChar char="•"/>
            </a:pPr>
            <a:r>
              <a:rPr lang="en-US" sz="1800" dirty="0"/>
              <a:t>Multi-family – investors may be eligible for low interest loans up to 3% with 15-year fix term.</a:t>
            </a:r>
          </a:p>
          <a:p>
            <a:pPr lvl="1">
              <a:buFont typeface="Arial" panose="020B0604020202020204" pitchFamily="34" charset="0"/>
              <a:buChar char="•"/>
            </a:pPr>
            <a:r>
              <a:rPr lang="en-US" sz="1800" dirty="0"/>
              <a:t>Use restrictions required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8323"/>
            <a:ext cx="8229600" cy="1143000"/>
          </a:xfrm>
        </p:spPr>
        <p:txBody>
          <a:bodyPr/>
          <a:lstStyle/>
          <a:p>
            <a:pPr algn="ctr" fontAlgn="auto">
              <a:spcAft>
                <a:spcPts val="0"/>
              </a:spcAft>
              <a:defRPr/>
            </a:pPr>
            <a:r>
              <a:rPr dirty="0">
                <a:solidFill>
                  <a:schemeClr val="tx1"/>
                </a:solidFill>
              </a:rPr>
              <a:t>Reminders</a:t>
            </a:r>
          </a:p>
        </p:txBody>
      </p:sp>
      <p:sp>
        <p:nvSpPr>
          <p:cNvPr id="18434" name="Content Placeholder 2"/>
          <p:cNvSpPr>
            <a:spLocks noGrp="1"/>
          </p:cNvSpPr>
          <p:nvPr>
            <p:ph idx="1"/>
          </p:nvPr>
        </p:nvSpPr>
        <p:spPr>
          <a:xfrm>
            <a:off x="381000" y="1219200"/>
            <a:ext cx="8153400" cy="4953000"/>
          </a:xfrm>
        </p:spPr>
        <p:txBody>
          <a:bodyPr>
            <a:normAutofit/>
          </a:bodyPr>
          <a:lstStyle/>
          <a:p>
            <a:r>
              <a:rPr lang="en-US" sz="2400" dirty="0"/>
              <a:t>If you plan to do a survey, you must get permission from DOH prior to doing the survey.  All requests for approval must be submitted to DOH by April 1st.  Late submissions may be reviewed at the discretion of DOH.</a:t>
            </a:r>
          </a:p>
          <a:p>
            <a:r>
              <a:rPr lang="en-US" sz="2400" dirty="0"/>
              <a:t>Survey Methodology Handbook that outlines the survey requirements is posted on the Web site in a booklet format for your review.</a:t>
            </a:r>
          </a:p>
          <a:p>
            <a:r>
              <a:rPr lang="en-US" sz="2400" dirty="0"/>
              <a:t>Independent surveyor must conduct the surveys</a:t>
            </a:r>
          </a:p>
          <a:p>
            <a:r>
              <a:rPr lang="en-US" sz="2400" dirty="0">
                <a:solidFill>
                  <a:srgbClr val="FF0000"/>
                </a:solidFill>
              </a:rPr>
              <a:t>NEW</a:t>
            </a:r>
            <a:r>
              <a:rPr lang="en-US" sz="2400" dirty="0"/>
              <a:t> The Certification dated April 30, 2022 will be used to determine your program income amounts.  This amount is compared to the info in the application.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838200"/>
          </a:xfrm>
        </p:spPr>
        <p:txBody>
          <a:bodyPr/>
          <a:lstStyle/>
          <a:p>
            <a:pPr algn="ctr" fontAlgn="auto">
              <a:spcAft>
                <a:spcPts val="0"/>
              </a:spcAft>
              <a:defRPr/>
            </a:pPr>
            <a:r>
              <a:rPr dirty="0">
                <a:solidFill>
                  <a:schemeClr val="tx1"/>
                </a:solidFill>
              </a:rPr>
              <a:t>Reminders</a:t>
            </a:r>
          </a:p>
        </p:txBody>
      </p:sp>
      <p:sp>
        <p:nvSpPr>
          <p:cNvPr id="19458" name="Content Placeholder 2"/>
          <p:cNvSpPr>
            <a:spLocks noGrp="1"/>
          </p:cNvSpPr>
          <p:nvPr>
            <p:ph idx="1"/>
          </p:nvPr>
        </p:nvSpPr>
        <p:spPr>
          <a:xfrm>
            <a:off x="228600" y="914400"/>
            <a:ext cx="8229600" cy="5638800"/>
          </a:xfrm>
        </p:spPr>
        <p:txBody>
          <a:bodyPr>
            <a:normAutofit lnSpcReduction="10000"/>
          </a:bodyPr>
          <a:lstStyle/>
          <a:p>
            <a:pPr marL="0" indent="0">
              <a:buNone/>
            </a:pPr>
            <a:r>
              <a:rPr lang="en-US" sz="2400" dirty="0"/>
              <a:t>Threshold criteria must be met before the application is submitted – </a:t>
            </a:r>
            <a:r>
              <a:rPr lang="en-US" sz="2400" i="1" dirty="0"/>
              <a:t>no Request for Payment can come in with the application</a:t>
            </a:r>
          </a:p>
          <a:p>
            <a:r>
              <a:rPr lang="en-US" sz="2400" dirty="0"/>
              <a:t>Fair Housing Action Plan and Section 3 Plan, </a:t>
            </a:r>
            <a:r>
              <a:rPr lang="en-US" sz="2400" i="1" dirty="0"/>
              <a:t>if applicable</a:t>
            </a:r>
            <a:r>
              <a:rPr lang="en-US" sz="2400" dirty="0"/>
              <a:t>, MUST be submitted as part of the application</a:t>
            </a:r>
          </a:p>
          <a:p>
            <a:r>
              <a:rPr lang="en-US" sz="2400" dirty="0"/>
              <a:t>All payment requests must be at DOH for processing no later than April 30, 2022 to meet the spending threshold requirement.</a:t>
            </a:r>
            <a:endParaRPr lang="en-US" sz="2400" dirty="0">
              <a:solidFill>
                <a:srgbClr val="FF0000"/>
              </a:solidFill>
            </a:endParaRPr>
          </a:p>
          <a:p>
            <a:pPr>
              <a:lnSpc>
                <a:spcPct val="90000"/>
              </a:lnSpc>
            </a:pPr>
            <a:r>
              <a:rPr lang="en-US" sz="2400" dirty="0"/>
              <a:t>Budget Extensions – Must demonstrate a need to extend the budget beyond the initial 2-year deadline.  Extensions will not be granted without adequate reasons.</a:t>
            </a:r>
          </a:p>
          <a:p>
            <a:pPr>
              <a:lnSpc>
                <a:spcPct val="90000"/>
              </a:lnSpc>
            </a:pPr>
            <a:r>
              <a:rPr lang="en-US" sz="2400" dirty="0"/>
              <a:t>Request must be </a:t>
            </a:r>
            <a:r>
              <a:rPr lang="en-US" sz="2400" i="1" dirty="0"/>
              <a:t>prior to the final quarter of the performance period.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5" y="1772"/>
            <a:ext cx="6347713" cy="1320800"/>
          </a:xfrm>
        </p:spPr>
        <p:txBody>
          <a:bodyPr/>
          <a:lstStyle/>
          <a:p>
            <a:pPr algn="ctr"/>
            <a:r>
              <a:rPr lang="en-US" dirty="0">
                <a:solidFill>
                  <a:schemeClr val="tx1"/>
                </a:solidFill>
              </a:rPr>
              <a:t>Submittals</a:t>
            </a:r>
          </a:p>
        </p:txBody>
      </p:sp>
      <p:sp>
        <p:nvSpPr>
          <p:cNvPr id="2" name="Content Placeholder 1"/>
          <p:cNvSpPr>
            <a:spLocks noGrp="1"/>
          </p:cNvSpPr>
          <p:nvPr>
            <p:ph idx="1"/>
          </p:nvPr>
        </p:nvSpPr>
        <p:spPr>
          <a:xfrm>
            <a:off x="304800" y="1270000"/>
            <a:ext cx="8458200" cy="4292600"/>
          </a:xfrm>
        </p:spPr>
        <p:txBody>
          <a:bodyPr>
            <a:normAutofit/>
          </a:bodyPr>
          <a:lstStyle/>
          <a:p>
            <a:pPr marL="0" indent="0">
              <a:buNone/>
            </a:pPr>
            <a:r>
              <a:rPr lang="en-US" sz="3200" i="1" dirty="0"/>
              <a:t>Environmental Record Review Electronically </a:t>
            </a:r>
          </a:p>
          <a:p>
            <a:pPr marL="400050" lvl="1" indent="0">
              <a:buNone/>
            </a:pPr>
            <a:r>
              <a:rPr lang="en-US" sz="2400" dirty="0"/>
              <a:t>Exempt </a:t>
            </a:r>
          </a:p>
          <a:p>
            <a:pPr marL="400050" lvl="1" indent="0">
              <a:buNone/>
            </a:pPr>
            <a:r>
              <a:rPr lang="en-US" sz="2400" dirty="0"/>
              <a:t>Categorically Excluded Not Subject to Part 58.5</a:t>
            </a:r>
          </a:p>
          <a:p>
            <a:pPr marL="400050" lvl="1" indent="0">
              <a:buNone/>
            </a:pPr>
            <a:r>
              <a:rPr lang="en-US" sz="2400" dirty="0"/>
              <a:t>Broad-level Tiered Review</a:t>
            </a:r>
          </a:p>
          <a:p>
            <a:pPr marL="0" indent="0">
              <a:buNone/>
            </a:pPr>
            <a:endParaRPr lang="en-US" sz="3600" dirty="0"/>
          </a:p>
          <a:p>
            <a:pPr marL="0" indent="0">
              <a:buNone/>
            </a:pPr>
            <a:r>
              <a:rPr lang="en-US" sz="3600" dirty="0"/>
              <a:t>But WHAT about CEST or EA?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a:solidFill>
                  <a:schemeClr val="tx1"/>
                </a:solidFill>
              </a:rPr>
              <a:t>Additional Information</a:t>
            </a:r>
          </a:p>
        </p:txBody>
      </p:sp>
      <p:sp>
        <p:nvSpPr>
          <p:cNvPr id="20482" name="Content Placeholder 1"/>
          <p:cNvSpPr>
            <a:spLocks noGrp="1"/>
          </p:cNvSpPr>
          <p:nvPr>
            <p:ph idx="1"/>
          </p:nvPr>
        </p:nvSpPr>
        <p:spPr>
          <a:xfrm>
            <a:off x="457200" y="1270000"/>
            <a:ext cx="7162800" cy="4597400"/>
          </a:xfrm>
        </p:spPr>
        <p:txBody>
          <a:bodyPr>
            <a:normAutofit fontScale="92500" lnSpcReduction="10000"/>
          </a:bodyPr>
          <a:lstStyle/>
          <a:p>
            <a:r>
              <a:rPr lang="en-US" sz="3200" dirty="0"/>
              <a:t>www.ct.gov/doh </a:t>
            </a:r>
          </a:p>
          <a:p>
            <a:r>
              <a:rPr lang="en-US" sz="3200" dirty="0"/>
              <a:t>Application 2022</a:t>
            </a:r>
          </a:p>
          <a:p>
            <a:r>
              <a:rPr lang="en-US" sz="3200" dirty="0"/>
              <a:t>Handbook</a:t>
            </a:r>
          </a:p>
          <a:p>
            <a:r>
              <a:rPr lang="en-US" sz="3200" dirty="0"/>
              <a:t>Financing Plan &amp; Budget</a:t>
            </a:r>
          </a:p>
          <a:p>
            <a:r>
              <a:rPr lang="en-US" sz="3200" dirty="0"/>
              <a:t>Application Exhibits Checklist</a:t>
            </a:r>
          </a:p>
          <a:p>
            <a:r>
              <a:rPr lang="en-US" sz="3200" dirty="0"/>
              <a:t>Application Exhibits</a:t>
            </a:r>
          </a:p>
          <a:p>
            <a:r>
              <a:rPr lang="en-US" sz="3200" dirty="0"/>
              <a:t>Cost Estimate Budget Forms</a:t>
            </a:r>
          </a:p>
          <a:p>
            <a:r>
              <a:rPr lang="en-US" sz="3200" dirty="0"/>
              <a:t>Survey Methodology</a:t>
            </a:r>
          </a:p>
          <a:p>
            <a:pPr>
              <a:buFont typeface="Wingdings 2" pitchFamily="18" charset="2"/>
              <a:buNone/>
            </a:pP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09600"/>
            <a:ext cx="8534400" cy="1320800"/>
          </a:xfrm>
        </p:spPr>
        <p:txBody>
          <a:bodyPr/>
          <a:lstStyle/>
          <a:p>
            <a:r>
              <a:rPr lang="en-US" dirty="0">
                <a:solidFill>
                  <a:schemeClr val="tx1"/>
                </a:solidFill>
              </a:rPr>
              <a:t>More to come ….</a:t>
            </a:r>
          </a:p>
        </p:txBody>
      </p:sp>
      <p:sp>
        <p:nvSpPr>
          <p:cNvPr id="3" name="Content Placeholder 2"/>
          <p:cNvSpPr>
            <a:spLocks noGrp="1"/>
          </p:cNvSpPr>
          <p:nvPr>
            <p:ph idx="1"/>
          </p:nvPr>
        </p:nvSpPr>
        <p:spPr>
          <a:xfrm>
            <a:off x="381000" y="1371600"/>
            <a:ext cx="7848600" cy="4876800"/>
          </a:xfrm>
        </p:spPr>
        <p:txBody>
          <a:bodyPr/>
          <a:lstStyle/>
          <a:p>
            <a:r>
              <a:rPr lang="en-US" sz="3600" dirty="0"/>
              <a:t>Training Opportunities</a:t>
            </a:r>
          </a:p>
          <a:p>
            <a:pPr lvl="1">
              <a:buFont typeface="Wingdings" panose="05000000000000000000" pitchFamily="2" charset="2"/>
              <a:buChar char="v"/>
            </a:pPr>
            <a:r>
              <a:rPr lang="en-US" sz="3600" dirty="0"/>
              <a:t>Spring/Summer 2022 – CDBG 201, How to Successfully Manage Your Newly Awarded Grant</a:t>
            </a:r>
          </a:p>
          <a:p>
            <a:pPr lvl="1">
              <a:buFont typeface="Wingdings" panose="05000000000000000000" pitchFamily="2" charset="2"/>
              <a:buChar char="v"/>
            </a:pPr>
            <a:r>
              <a:rPr lang="en-US" sz="3600" dirty="0"/>
              <a:t>Fall 2022 – Certified Grant Administrator (CGA) Training</a:t>
            </a:r>
          </a:p>
          <a:p>
            <a:r>
              <a:rPr lang="en-US" sz="3600" dirty="0"/>
              <a:t>Programmatic Bulletins </a:t>
            </a:r>
          </a:p>
          <a:p>
            <a:endParaRPr lang="en-US" dirty="0"/>
          </a:p>
        </p:txBody>
      </p:sp>
    </p:spTree>
    <p:extLst>
      <p:ext uri="{BB962C8B-B14F-4D97-AF65-F5344CB8AC3E}">
        <p14:creationId xmlns:p14="http://schemas.microsoft.com/office/powerpoint/2010/main" val="53176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600200"/>
            <a:ext cx="8229600" cy="4572000"/>
          </a:xfrm>
        </p:spPr>
        <p:txBody>
          <a:bodyPr/>
          <a:lstStyle/>
          <a:p>
            <a:pPr>
              <a:buFont typeface="Wingdings 2" pitchFamily="18" charset="2"/>
              <a:buNone/>
            </a:pPr>
            <a:r>
              <a:rPr lang="en-US" dirty="0"/>
              <a:t>    </a:t>
            </a:r>
          </a:p>
          <a:p>
            <a:endParaRPr lang="en-US" dirty="0"/>
          </a:p>
        </p:txBody>
      </p:sp>
      <p:pic>
        <p:nvPicPr>
          <p:cNvPr id="3" name="Picture 2"/>
          <p:cNvPicPr>
            <a:picLocks noChangeAspect="1"/>
          </p:cNvPicPr>
          <p:nvPr/>
        </p:nvPicPr>
        <p:blipFill>
          <a:blip r:embed="rId2"/>
          <a:stretch>
            <a:fillRect/>
          </a:stretch>
        </p:blipFill>
        <p:spPr>
          <a:xfrm>
            <a:off x="381000" y="1089836"/>
            <a:ext cx="8382000" cy="43043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14"/>
            <a:ext cx="6377940" cy="1293028"/>
          </a:xfrm>
        </p:spPr>
        <p:txBody>
          <a:bodyPr/>
          <a:lstStyle/>
          <a:p>
            <a:pPr algn="ctr" fontAlgn="auto">
              <a:spcAft>
                <a:spcPts val="0"/>
              </a:spcAft>
              <a:defRPr/>
            </a:pPr>
            <a:r>
              <a:rPr dirty="0">
                <a:solidFill>
                  <a:schemeClr val="tx1"/>
                </a:solidFill>
              </a:rPr>
              <a:t>20</a:t>
            </a:r>
            <a:r>
              <a:rPr lang="en-US" dirty="0">
                <a:solidFill>
                  <a:schemeClr val="tx1"/>
                </a:solidFill>
              </a:rPr>
              <a:t>22</a:t>
            </a:r>
            <a:r>
              <a:rPr dirty="0">
                <a:solidFill>
                  <a:schemeClr val="tx1"/>
                </a:solidFill>
              </a:rPr>
              <a:t> </a:t>
            </a:r>
            <a:r>
              <a:rPr lang="en-US" dirty="0">
                <a:solidFill>
                  <a:schemeClr val="tx1"/>
                </a:solidFill>
              </a:rPr>
              <a:t>CDBG </a:t>
            </a:r>
            <a:r>
              <a:rPr dirty="0">
                <a:solidFill>
                  <a:schemeClr val="tx1"/>
                </a:solidFill>
              </a:rPr>
              <a:t>Funding </a:t>
            </a:r>
          </a:p>
        </p:txBody>
      </p:sp>
      <p:sp>
        <p:nvSpPr>
          <p:cNvPr id="8195" name="Rectangle 2"/>
          <p:cNvSpPr>
            <a:spLocks noChangeArrowheads="1"/>
          </p:cNvSpPr>
          <p:nvPr/>
        </p:nvSpPr>
        <p:spPr bwMode="auto">
          <a:xfrm>
            <a:off x="381000" y="1346342"/>
            <a:ext cx="8458200" cy="452431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600" dirty="0">
                <a:latin typeface="Trebuchet MS" panose="020B0603020202020204" pitchFamily="34" charset="0"/>
              </a:rPr>
              <a:t>Funding Available for  FY 2022-2023 approximately $11 million</a:t>
            </a:r>
          </a:p>
          <a:p>
            <a:pPr marL="457200" indent="-457200">
              <a:buFont typeface="Arial" panose="020B0604020202020204" pitchFamily="34" charset="0"/>
              <a:buChar char="•"/>
            </a:pPr>
            <a:r>
              <a:rPr lang="en-US" sz="3600" dirty="0">
                <a:latin typeface="Trebuchet MS" panose="020B0603020202020204" pitchFamily="34" charset="0"/>
              </a:rPr>
              <a:t>The amount available to fund projects will be approximately $10.6 million</a:t>
            </a:r>
          </a:p>
          <a:p>
            <a:pPr marL="457200" indent="-457200">
              <a:buFont typeface="Arial" panose="020B0604020202020204" pitchFamily="34" charset="0"/>
              <a:buChar char="•"/>
            </a:pPr>
            <a:r>
              <a:rPr lang="en-US" sz="3600" dirty="0">
                <a:latin typeface="Trebuchet MS" panose="020B0603020202020204" pitchFamily="34" charset="0"/>
              </a:rPr>
              <a:t>The above funding amounts will change based on the final HUD allocations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a:solidFill>
                  <a:schemeClr val="tx1"/>
                </a:solidFill>
              </a:rPr>
              <a:t>Application Requirements</a:t>
            </a:r>
          </a:p>
        </p:txBody>
      </p:sp>
      <p:sp>
        <p:nvSpPr>
          <p:cNvPr id="3" name="Content Placeholder 2"/>
          <p:cNvSpPr>
            <a:spLocks noGrp="1"/>
          </p:cNvSpPr>
          <p:nvPr>
            <p:ph idx="1"/>
          </p:nvPr>
        </p:nvSpPr>
        <p:spPr>
          <a:xfrm>
            <a:off x="609598" y="1447800"/>
            <a:ext cx="8153402" cy="4800600"/>
          </a:xfrm>
        </p:spPr>
        <p:txBody>
          <a:bodyPr>
            <a:normAutofit lnSpcReduction="10000"/>
          </a:bodyPr>
          <a:lstStyle/>
          <a:p>
            <a:pPr marL="274320" indent="-274320" fontAlgn="auto">
              <a:spcAft>
                <a:spcPts val="0"/>
              </a:spcAft>
              <a:buFont typeface="Wingdings 2"/>
              <a:buChar char=""/>
              <a:defRPr/>
            </a:pPr>
            <a:r>
              <a:rPr lang="en-US" sz="2800" b="1" dirty="0"/>
              <a:t>Due Date</a:t>
            </a:r>
            <a:r>
              <a:rPr lang="en-US" sz="2800" dirty="0"/>
              <a:t>: by </a:t>
            </a:r>
            <a:r>
              <a:rPr lang="en-US" sz="2800" b="1" u="sng" dirty="0"/>
              <a:t>May 20, 2022</a:t>
            </a:r>
            <a:endParaRPr lang="en-US" sz="2800" dirty="0"/>
          </a:p>
          <a:p>
            <a:pPr marL="274320" indent="-274320" fontAlgn="auto">
              <a:spcAft>
                <a:spcPts val="0"/>
              </a:spcAft>
              <a:buFont typeface="Wingdings 2"/>
              <a:buChar char=""/>
              <a:defRPr/>
            </a:pPr>
            <a:r>
              <a:rPr lang="en-US" sz="2800" b="1" dirty="0"/>
              <a:t>Time:</a:t>
            </a:r>
            <a:r>
              <a:rPr lang="en-US" sz="2800" dirty="0"/>
              <a:t>  No Later than </a:t>
            </a:r>
            <a:r>
              <a:rPr lang="en-US" sz="2800" b="1" u="sng" dirty="0"/>
              <a:t>2:00 pm</a:t>
            </a:r>
          </a:p>
          <a:p>
            <a:pPr marL="274320" indent="-274320" fontAlgn="auto">
              <a:spcAft>
                <a:spcPts val="0"/>
              </a:spcAft>
              <a:buFont typeface="Wingdings 2"/>
              <a:buChar char=""/>
              <a:defRPr/>
            </a:pPr>
            <a:endParaRPr lang="en-US" sz="2400" dirty="0"/>
          </a:p>
          <a:p>
            <a:pPr marL="274320" indent="-274320" fontAlgn="auto">
              <a:spcAft>
                <a:spcPts val="0"/>
              </a:spcAft>
              <a:buFont typeface="Wingdings 2"/>
              <a:buChar char=""/>
              <a:defRPr/>
            </a:pPr>
            <a:r>
              <a:rPr lang="en-US" sz="2800" dirty="0"/>
              <a:t>Submit application via the CHFA ShareFile system (main webpage and login credentials will be provided)</a:t>
            </a:r>
          </a:p>
          <a:p>
            <a:pPr marL="274320" indent="-274320" fontAlgn="auto">
              <a:spcAft>
                <a:spcPts val="0"/>
              </a:spcAft>
              <a:buFont typeface="Wingdings 2"/>
              <a:buChar char=""/>
              <a:defRPr/>
            </a:pPr>
            <a:r>
              <a:rPr lang="en-US" sz="2800" dirty="0"/>
              <a:t>Electronic submission will be made available after the Intent to Apply</a:t>
            </a:r>
          </a:p>
          <a:p>
            <a:pPr marL="274320" indent="-274320" fontAlgn="auto">
              <a:spcAft>
                <a:spcPts val="0"/>
              </a:spcAft>
              <a:buFont typeface="Wingdings 2"/>
              <a:buChar char=""/>
              <a:defRPr/>
            </a:pPr>
            <a:r>
              <a:rPr lang="en-US" sz="2800" dirty="0"/>
              <a:t>DOH WILL NOT accept applications or additional information after May 20 at 2:00 pm.</a:t>
            </a:r>
          </a:p>
          <a:p>
            <a:pPr marL="274320" indent="-274320" fontAlgn="auto">
              <a:spcAft>
                <a:spcPts val="0"/>
              </a:spcAft>
              <a:buFont typeface="Wingdings 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 y="301676"/>
            <a:ext cx="6377940" cy="1293028"/>
          </a:xfrm>
        </p:spPr>
        <p:txBody>
          <a:bodyPr/>
          <a:lstStyle/>
          <a:p>
            <a:pPr algn="ctr" fontAlgn="auto">
              <a:spcAft>
                <a:spcPts val="0"/>
              </a:spcAft>
              <a:defRPr/>
            </a:pPr>
            <a:r>
              <a:rPr dirty="0">
                <a:solidFill>
                  <a:schemeClr val="tx1"/>
                </a:solidFill>
              </a:rPr>
              <a:t>Intent to Apply Email</a:t>
            </a:r>
          </a:p>
        </p:txBody>
      </p:sp>
      <p:sp>
        <p:nvSpPr>
          <p:cNvPr id="3" name="Content Placeholder 2"/>
          <p:cNvSpPr>
            <a:spLocks noGrp="1"/>
          </p:cNvSpPr>
          <p:nvPr>
            <p:ph idx="1"/>
          </p:nvPr>
        </p:nvSpPr>
        <p:spPr>
          <a:xfrm>
            <a:off x="304800" y="1698523"/>
            <a:ext cx="8458200" cy="3856037"/>
          </a:xfrm>
        </p:spPr>
        <p:txBody>
          <a:bodyPr>
            <a:normAutofit/>
          </a:bodyPr>
          <a:lstStyle/>
          <a:p>
            <a:pPr marL="274320" indent="-274320" fontAlgn="auto">
              <a:spcAft>
                <a:spcPts val="0"/>
              </a:spcAft>
              <a:buFont typeface="Wingdings 2"/>
              <a:buChar char=""/>
              <a:defRPr/>
            </a:pPr>
            <a:r>
              <a:rPr lang="en-US" sz="3500" dirty="0"/>
              <a:t>Please email your </a:t>
            </a:r>
            <a:r>
              <a:rPr lang="en-US" sz="3000" dirty="0"/>
              <a:t>Intent to Apply to </a:t>
            </a:r>
            <a:r>
              <a:rPr lang="en-US" sz="3000" dirty="0">
                <a:hlinkClick r:id="rId2"/>
              </a:rPr>
              <a:t>DOH.CDBGapps@ct.gov</a:t>
            </a:r>
            <a:r>
              <a:rPr lang="en-US" sz="3000" dirty="0"/>
              <a:t> by Friday, April 8, 2022</a:t>
            </a:r>
          </a:p>
          <a:p>
            <a:pPr marL="274320" indent="-274320" fontAlgn="auto">
              <a:spcAft>
                <a:spcPts val="0"/>
              </a:spcAft>
              <a:buFont typeface="Wingdings 2"/>
              <a:buChar char=""/>
              <a:defRPr/>
            </a:pPr>
            <a:r>
              <a:rPr lang="en-US" sz="3000" dirty="0"/>
              <a:t>Basic information required is the proposed project, project amount, and whether or not you have or plan to hire a consultant – </a:t>
            </a:r>
            <a:r>
              <a:rPr lang="en-US" sz="3000" u="sng" dirty="0"/>
              <a:t>Must use the format provided in the next slide</a:t>
            </a:r>
          </a:p>
        </p:txBody>
      </p:sp>
      <p:pic>
        <p:nvPicPr>
          <p:cNvPr id="4" name="Picture 3"/>
          <p:cNvPicPr>
            <a:picLocks noChangeAspect="1"/>
          </p:cNvPicPr>
          <p:nvPr/>
        </p:nvPicPr>
        <p:blipFill rotWithShape="1">
          <a:blip r:embed="rId3"/>
          <a:srcRect b="10784"/>
          <a:stretch/>
        </p:blipFill>
        <p:spPr>
          <a:xfrm>
            <a:off x="6915952" y="-2458"/>
            <a:ext cx="2228047" cy="1597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972"/>
            <a:ext cx="8686800" cy="1293028"/>
          </a:xfrm>
        </p:spPr>
        <p:txBody>
          <a:bodyPr/>
          <a:lstStyle/>
          <a:p>
            <a:pPr fontAlgn="auto">
              <a:spcAft>
                <a:spcPts val="0"/>
              </a:spcAft>
              <a:defRPr/>
            </a:pPr>
            <a:r>
              <a:rPr dirty="0">
                <a:solidFill>
                  <a:schemeClr val="tx1"/>
                </a:solidFill>
              </a:rPr>
              <a:t>INTENT TO APPLY EMAIL SAMPLE</a:t>
            </a:r>
          </a:p>
        </p:txBody>
      </p:sp>
      <p:sp>
        <p:nvSpPr>
          <p:cNvPr id="3" name="Content Placeholder 2"/>
          <p:cNvSpPr>
            <a:spLocks noGrp="1"/>
          </p:cNvSpPr>
          <p:nvPr>
            <p:ph idx="1"/>
          </p:nvPr>
        </p:nvSpPr>
        <p:spPr>
          <a:xfrm>
            <a:off x="304799" y="990600"/>
            <a:ext cx="8052619" cy="5334000"/>
          </a:xfrm>
        </p:spPr>
        <p:txBody>
          <a:bodyPr>
            <a:normAutofit fontScale="92500" lnSpcReduction="20000"/>
          </a:bodyPr>
          <a:lstStyle/>
          <a:p>
            <a:pPr marL="0" indent="0" fontAlgn="auto">
              <a:lnSpc>
                <a:spcPct val="80000"/>
              </a:lnSpc>
              <a:spcAft>
                <a:spcPts val="0"/>
              </a:spcAft>
              <a:buNone/>
              <a:defRPr/>
            </a:pPr>
            <a:r>
              <a:rPr lang="en-US" dirty="0"/>
              <a:t>The Town of </a:t>
            </a:r>
            <a:r>
              <a:rPr lang="en-US" b="1" dirty="0">
                <a:solidFill>
                  <a:schemeClr val="accent5">
                    <a:lumMod val="75000"/>
                  </a:schemeClr>
                </a:solidFill>
              </a:rPr>
              <a:t>Neverland</a:t>
            </a:r>
            <a:r>
              <a:rPr lang="en-US" dirty="0"/>
              <a:t> intends to submit a Small Cities Application for the 2022 application round.  </a:t>
            </a:r>
          </a:p>
          <a:p>
            <a:pPr marL="0" indent="0" fontAlgn="auto">
              <a:lnSpc>
                <a:spcPct val="80000"/>
              </a:lnSpc>
              <a:spcAft>
                <a:spcPts val="0"/>
              </a:spcAft>
              <a:buNone/>
              <a:defRPr/>
            </a:pPr>
            <a:endParaRPr lang="en-US" dirty="0"/>
          </a:p>
          <a:p>
            <a:pPr marL="0" indent="0" fontAlgn="auto">
              <a:lnSpc>
                <a:spcPct val="80000"/>
              </a:lnSpc>
              <a:spcAft>
                <a:spcPts val="0"/>
              </a:spcAft>
              <a:buNone/>
              <a:defRPr/>
            </a:pPr>
            <a:r>
              <a:rPr lang="en-US" dirty="0"/>
              <a:t>The proposed project description:   </a:t>
            </a:r>
            <a:r>
              <a:rPr lang="en-US" b="1" dirty="0">
                <a:solidFill>
                  <a:schemeClr val="accent5">
                    <a:lumMod val="75000"/>
                  </a:schemeClr>
                </a:solidFill>
              </a:rPr>
              <a:t>Neverland Multifamily Housing Rehab (OR) Infrastructure on Main St. &amp; First Ave. (OR) Senior Center Rehab located on Potter Lane.</a:t>
            </a:r>
          </a:p>
          <a:p>
            <a:pPr marL="0" indent="0">
              <a:lnSpc>
                <a:spcPct val="80000"/>
              </a:lnSpc>
              <a:buNone/>
              <a:defRPr/>
            </a:pPr>
            <a:r>
              <a:rPr lang="en-US" sz="1900" b="1" dirty="0">
                <a:solidFill>
                  <a:schemeClr val="tx1">
                    <a:lumMod val="50000"/>
                    <a:lumOff val="50000"/>
                  </a:schemeClr>
                </a:solidFill>
              </a:rPr>
              <a:t>ERR/EA Phase I: List all potential toxins and/or contaminants presumed onsite for testing?    Lead     Radon    Asbestos     Mold</a:t>
            </a:r>
          </a:p>
          <a:p>
            <a:pPr marL="0" indent="0" fontAlgn="auto">
              <a:lnSpc>
                <a:spcPct val="80000"/>
              </a:lnSpc>
              <a:spcAft>
                <a:spcPts val="0"/>
              </a:spcAft>
              <a:buNone/>
              <a:defRPr/>
            </a:pPr>
            <a:endParaRPr lang="en-US" sz="1900" b="1" dirty="0">
              <a:solidFill>
                <a:schemeClr val="tx1">
                  <a:lumMod val="50000"/>
                  <a:lumOff val="50000"/>
                </a:schemeClr>
              </a:solidFill>
            </a:endParaRPr>
          </a:p>
          <a:p>
            <a:pPr marL="0" indent="0" fontAlgn="auto">
              <a:lnSpc>
                <a:spcPct val="80000"/>
              </a:lnSpc>
              <a:spcAft>
                <a:spcPts val="0"/>
              </a:spcAft>
              <a:buNone/>
              <a:defRPr/>
            </a:pPr>
            <a:r>
              <a:rPr lang="en-US" dirty="0"/>
              <a:t>The town will submit an application in the amount of: </a:t>
            </a:r>
            <a:r>
              <a:rPr lang="en-US" b="1" u="sng" dirty="0">
                <a:solidFill>
                  <a:srgbClr val="7030A0"/>
                </a:solidFill>
              </a:rPr>
              <a:t>$300,000</a:t>
            </a:r>
            <a:endParaRPr lang="en-US" dirty="0"/>
          </a:p>
          <a:p>
            <a:pPr marL="0" indent="0" fontAlgn="auto">
              <a:lnSpc>
                <a:spcPct val="80000"/>
              </a:lnSpc>
              <a:spcAft>
                <a:spcPts val="0"/>
              </a:spcAft>
              <a:buNone/>
              <a:defRPr/>
            </a:pPr>
            <a:r>
              <a:rPr lang="en-US" dirty="0"/>
              <a:t>The town plans to advertise for a consultant ______Yes      ______  No </a:t>
            </a:r>
          </a:p>
          <a:p>
            <a:pPr marL="0" indent="0" fontAlgn="auto">
              <a:lnSpc>
                <a:spcPct val="80000"/>
              </a:lnSpc>
              <a:spcAft>
                <a:spcPts val="0"/>
              </a:spcAft>
              <a:buNone/>
              <a:defRPr/>
            </a:pPr>
            <a:r>
              <a:rPr lang="en-US" dirty="0"/>
              <a:t>If consultant is in place, please indicate name of firm:    </a:t>
            </a:r>
            <a:r>
              <a:rPr lang="en-US" b="1" u="sng" dirty="0">
                <a:solidFill>
                  <a:srgbClr val="7030A0"/>
                </a:solidFill>
              </a:rPr>
              <a:t>XYZ Consultant</a:t>
            </a:r>
            <a:r>
              <a:rPr lang="en-US" b="1" u="sng" dirty="0"/>
              <a:t>    </a:t>
            </a:r>
            <a:endParaRPr lang="en-US" dirty="0"/>
          </a:p>
          <a:p>
            <a:pPr marL="0" indent="0" fontAlgn="auto">
              <a:lnSpc>
                <a:spcPct val="80000"/>
              </a:lnSpc>
              <a:spcAft>
                <a:spcPts val="0"/>
              </a:spcAft>
              <a:buNone/>
              <a:defRPr/>
            </a:pPr>
            <a:r>
              <a:rPr lang="en-US" dirty="0"/>
              <a:t>Town CEO: __________________________     Date ________________</a:t>
            </a:r>
          </a:p>
          <a:p>
            <a:pPr marL="0" indent="0" fontAlgn="auto">
              <a:lnSpc>
                <a:spcPct val="80000"/>
              </a:lnSpc>
              <a:spcAft>
                <a:spcPts val="0"/>
              </a:spcAft>
              <a:buNone/>
              <a:defRPr/>
            </a:pPr>
            <a:r>
              <a:rPr lang="en-US" dirty="0"/>
              <a:t>Phone:_____________________	Email: ____________________________</a:t>
            </a:r>
          </a:p>
          <a:p>
            <a:pPr marL="0" indent="0" fontAlgn="auto">
              <a:lnSpc>
                <a:spcPct val="80000"/>
              </a:lnSpc>
              <a:spcAft>
                <a:spcPts val="0"/>
              </a:spcAft>
              <a:buNone/>
              <a:defRPr/>
            </a:pPr>
            <a:r>
              <a:rPr lang="en-US" dirty="0"/>
              <a:t>Address: _________________________________________________</a:t>
            </a:r>
          </a:p>
          <a:p>
            <a:pPr marL="0" indent="0">
              <a:lnSpc>
                <a:spcPct val="80000"/>
              </a:lnSpc>
              <a:buNone/>
              <a:defRPr/>
            </a:pPr>
            <a:r>
              <a:rPr lang="en-US" dirty="0"/>
              <a:t>	</a:t>
            </a:r>
            <a:r>
              <a:rPr lang="en-US" sz="1500" dirty="0"/>
              <a:t>		Street			Town/City	Zip</a:t>
            </a:r>
          </a:p>
          <a:p>
            <a:pPr marL="0" indent="0" fontAlgn="auto">
              <a:lnSpc>
                <a:spcPct val="80000"/>
              </a:lnSpc>
              <a:spcAft>
                <a:spcPts val="0"/>
              </a:spcAft>
              <a:buNone/>
              <a:defRPr/>
            </a:pPr>
            <a:endParaRPr lang="en-US" b="1" dirty="0"/>
          </a:p>
          <a:p>
            <a:pPr marL="0" indent="0" fontAlgn="auto">
              <a:lnSpc>
                <a:spcPct val="80000"/>
              </a:lnSpc>
              <a:spcAft>
                <a:spcPts val="0"/>
              </a:spcAft>
              <a:buNone/>
              <a:defRPr/>
            </a:pPr>
            <a:r>
              <a:rPr lang="en-US" b="1" i="1" dirty="0"/>
              <a:t>Please note that all proposed projects must meet the eligibility and national objective criteria. </a:t>
            </a:r>
          </a:p>
          <a:p>
            <a:pPr marL="0" indent="0" fontAlgn="auto">
              <a:lnSpc>
                <a:spcPct val="80000"/>
              </a:lnSpc>
              <a:spcAft>
                <a:spcPts val="0"/>
              </a:spcAft>
              <a:buNone/>
              <a:defRPr/>
            </a:pPr>
            <a:r>
              <a:rPr lang="en-US" b="1" i="1" dirty="0"/>
              <a:t>It is understood that this project could change by the time applications are submitted.</a:t>
            </a:r>
          </a:p>
          <a:p>
            <a:pPr marL="274320" indent="-274320" fontAlgn="auto">
              <a:spcAft>
                <a:spcPts val="0"/>
              </a:spcAft>
              <a:buFont typeface="Wingdings 2"/>
              <a:buChar char=""/>
              <a:defRPr/>
            </a:pPr>
            <a:endParaRPr lang="en-US" dirty="0"/>
          </a:p>
        </p:txBody>
      </p:sp>
      <p:sp>
        <p:nvSpPr>
          <p:cNvPr id="4" name="Rectangle 3">
            <a:extLst>
              <a:ext uri="{FF2B5EF4-FFF2-40B4-BE49-F238E27FC236}">
                <a16:creationId xmlns:a16="http://schemas.microsoft.com/office/drawing/2014/main" id="{A2EB2519-14DF-455F-AD96-B1A91C26EF01}"/>
              </a:ext>
            </a:extLst>
          </p:cNvPr>
          <p:cNvSpPr/>
          <p:nvPr/>
        </p:nvSpPr>
        <p:spPr>
          <a:xfrm flipV="1">
            <a:off x="2362199" y="2514600"/>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8D196D-D3F8-4142-84F1-D640EA037387}"/>
              </a:ext>
            </a:extLst>
          </p:cNvPr>
          <p:cNvSpPr/>
          <p:nvPr/>
        </p:nvSpPr>
        <p:spPr>
          <a:xfrm flipV="1">
            <a:off x="3200400"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7BD83F-BE0D-43B7-92A0-E78D32AE0EAB}"/>
              </a:ext>
            </a:extLst>
          </p:cNvPr>
          <p:cNvSpPr/>
          <p:nvPr/>
        </p:nvSpPr>
        <p:spPr>
          <a:xfrm flipV="1">
            <a:off x="4178709"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787C76-9E7E-4504-B223-4C20EE1C4E0A}"/>
              </a:ext>
            </a:extLst>
          </p:cNvPr>
          <p:cNvSpPr/>
          <p:nvPr/>
        </p:nvSpPr>
        <p:spPr>
          <a:xfrm flipV="1">
            <a:off x="5410199" y="2511287"/>
            <a:ext cx="15239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1" cy="6019800"/>
          </a:xfrm>
        </p:spPr>
        <p:txBody>
          <a:bodyPr>
            <a:normAutofit/>
          </a:bodyPr>
          <a:lstStyle/>
          <a:p>
            <a:pPr algn="ctr"/>
            <a:r>
              <a:rPr lang="en-US" dirty="0">
                <a:solidFill>
                  <a:schemeClr val="tx1"/>
                </a:solidFill>
              </a:rPr>
              <a:t>The Connecticut Housing Finance Authority (CHFA)</a:t>
            </a:r>
            <a:br>
              <a:rPr lang="en-US" dirty="0">
                <a:solidFill>
                  <a:schemeClr val="tx1"/>
                </a:solidFill>
              </a:rPr>
            </a:br>
            <a:r>
              <a:rPr lang="en-US" dirty="0">
                <a:solidFill>
                  <a:schemeClr val="tx1"/>
                </a:solidFill>
              </a:rPr>
              <a:t>in conjunction with the Connecticut Dept. of Housing (DOH)</a:t>
            </a:r>
            <a:br>
              <a:rPr lang="en-US" dirty="0">
                <a:solidFill>
                  <a:schemeClr val="tx1"/>
                </a:solidFill>
              </a:rPr>
            </a:br>
            <a:r>
              <a:rPr lang="en-US" dirty="0">
                <a:solidFill>
                  <a:schemeClr val="tx1"/>
                </a:solidFill>
              </a:rPr>
              <a:t>encourages Municipalities and Housing Authorities to partner to address the  </a:t>
            </a:r>
            <a:br>
              <a:rPr lang="en-US" dirty="0">
                <a:solidFill>
                  <a:schemeClr val="tx1"/>
                </a:solidFill>
              </a:rPr>
            </a:br>
            <a:r>
              <a:rPr lang="en-US" dirty="0">
                <a:solidFill>
                  <a:schemeClr val="tx1"/>
                </a:solidFill>
              </a:rPr>
              <a:t>needs of our </a:t>
            </a:r>
            <a:br>
              <a:rPr lang="en-US" dirty="0">
                <a:solidFill>
                  <a:schemeClr val="tx1"/>
                </a:solidFill>
              </a:rPr>
            </a:br>
            <a:r>
              <a:rPr lang="en-US" dirty="0">
                <a:solidFill>
                  <a:schemeClr val="tx1"/>
                </a:solidFill>
              </a:rPr>
              <a:t>State-Sponsored Housing Portfolio</a:t>
            </a:r>
          </a:p>
        </p:txBody>
      </p:sp>
    </p:spTree>
    <p:extLst>
      <p:ext uri="{BB962C8B-B14F-4D97-AF65-F5344CB8AC3E}">
        <p14:creationId xmlns:p14="http://schemas.microsoft.com/office/powerpoint/2010/main" val="19026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r" fontAlgn="auto">
              <a:spcAft>
                <a:spcPts val="0"/>
              </a:spcAft>
              <a:defRPr/>
            </a:pPr>
            <a:r>
              <a:rPr dirty="0">
                <a:solidFill>
                  <a:schemeClr val="tx1"/>
                </a:solidFill>
              </a:rPr>
              <a:t>Spending Thresholds</a:t>
            </a:r>
          </a:p>
        </p:txBody>
      </p:sp>
      <p:sp>
        <p:nvSpPr>
          <p:cNvPr id="13315" name="Content Placeholder 2"/>
          <p:cNvSpPr>
            <a:spLocks noGrp="1"/>
          </p:cNvSpPr>
          <p:nvPr>
            <p:ph sz="half" idx="1"/>
          </p:nvPr>
        </p:nvSpPr>
        <p:spPr>
          <a:xfrm>
            <a:off x="457200" y="1524000"/>
            <a:ext cx="8229600" cy="4648200"/>
          </a:xfrm>
        </p:spPr>
        <p:txBody>
          <a:bodyPr>
            <a:noAutofit/>
          </a:bodyPr>
          <a:lstStyle/>
          <a:p>
            <a:pPr>
              <a:buFont typeface="Wingdings" panose="05000000000000000000" pitchFamily="2" charset="2"/>
              <a:buChar char="§"/>
            </a:pPr>
            <a:r>
              <a:rPr lang="en-US" sz="2000" dirty="0"/>
              <a:t>2021 Grants – </a:t>
            </a:r>
            <a:r>
              <a:rPr lang="en-US" sz="2000" i="1" dirty="0"/>
              <a:t>Blanket</a:t>
            </a:r>
            <a:r>
              <a:rPr lang="en-US" sz="2000" dirty="0"/>
              <a:t> Program Waiver </a:t>
            </a:r>
          </a:p>
          <a:p>
            <a:pPr>
              <a:buFont typeface="Wingdings" panose="05000000000000000000" pitchFamily="2" charset="2"/>
              <a:buChar char="§"/>
            </a:pPr>
            <a:r>
              <a:rPr lang="en-US" sz="2000" dirty="0"/>
              <a:t>2020 Grants – </a:t>
            </a:r>
            <a:r>
              <a:rPr lang="en-US" sz="2000" i="1" dirty="0"/>
              <a:t>Blanket</a:t>
            </a:r>
            <a:r>
              <a:rPr lang="en-US" sz="2000" dirty="0"/>
              <a:t> Program Waiver</a:t>
            </a:r>
          </a:p>
          <a:p>
            <a:pPr>
              <a:buFont typeface="Wingdings" panose="05000000000000000000" pitchFamily="2" charset="2"/>
              <a:buChar char="§"/>
            </a:pPr>
            <a:r>
              <a:rPr lang="en-US" sz="2000" dirty="0"/>
              <a:t>2019 Grants – 100% expended and have a Pre-Closeout Certificate and Final</a:t>
            </a:r>
            <a:r>
              <a:rPr lang="en-US" sz="2000" dirty="0">
                <a:solidFill>
                  <a:prstClr val="black">
                    <a:lumMod val="75000"/>
                    <a:lumOff val="25000"/>
                  </a:prstClr>
                </a:solidFill>
              </a:rPr>
              <a:t> Semi-Annual</a:t>
            </a:r>
            <a:r>
              <a:rPr lang="en-US" sz="2000" dirty="0"/>
              <a:t> Progress Report by April 30, 2022</a:t>
            </a:r>
          </a:p>
          <a:p>
            <a:pPr>
              <a:buFont typeface="Wingdings" panose="05000000000000000000" pitchFamily="2" charset="2"/>
              <a:buChar char="§"/>
            </a:pPr>
            <a:r>
              <a:rPr lang="en-US" sz="2000" dirty="0"/>
              <a:t>No more than 2 open grants allowed per applicant</a:t>
            </a:r>
          </a:p>
          <a:p>
            <a:pPr>
              <a:buFont typeface="Wingdings" panose="05000000000000000000" pitchFamily="2" charset="2"/>
              <a:buChar char="§"/>
            </a:pPr>
            <a:r>
              <a:rPr lang="en-US" sz="2000" dirty="0"/>
              <a:t>Open and unresolved findings and concerns will impact the rating and ranking</a:t>
            </a:r>
          </a:p>
          <a:p>
            <a:pPr>
              <a:buFont typeface="Wingdings" panose="05000000000000000000" pitchFamily="2" charset="2"/>
              <a:buChar char="§"/>
            </a:pPr>
            <a:r>
              <a:rPr lang="en-US" sz="2000" dirty="0"/>
              <a:t>Grantee will not be awarded funds if had a grant “terminated for cause” in the last 5 years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a:solidFill>
                  <a:schemeClr val="tx1"/>
                </a:solidFill>
              </a:rPr>
              <a:t>Program Guidelines &amp; Requirements</a:t>
            </a:r>
          </a:p>
        </p:txBody>
      </p:sp>
      <p:sp>
        <p:nvSpPr>
          <p:cNvPr id="2" name="Content Placeholder 1"/>
          <p:cNvSpPr>
            <a:spLocks noGrp="1"/>
          </p:cNvSpPr>
          <p:nvPr>
            <p:ph idx="1"/>
          </p:nvPr>
        </p:nvSpPr>
        <p:spPr>
          <a:xfrm>
            <a:off x="304800" y="914400"/>
            <a:ext cx="8534399" cy="5410200"/>
          </a:xfrm>
        </p:spPr>
        <p:txBody>
          <a:bodyPr>
            <a:normAutofit lnSpcReduction="10000"/>
          </a:bodyPr>
          <a:lstStyle/>
          <a:p>
            <a:pPr marL="274320" indent="-274320" fontAlgn="auto">
              <a:spcAft>
                <a:spcPts val="0"/>
              </a:spcAft>
              <a:buFont typeface="Wingdings 2"/>
              <a:buChar char=""/>
              <a:defRPr/>
            </a:pPr>
            <a:r>
              <a:rPr lang="en-US" sz="2400" dirty="0"/>
              <a:t>Administration costs are restricted up to 8% of the grant or $33,000, whichever is lower</a:t>
            </a:r>
          </a:p>
          <a:p>
            <a:pPr marL="274320" indent="-274320">
              <a:buFont typeface="Wingdings 2"/>
              <a:buChar char=""/>
              <a:defRPr/>
            </a:pPr>
            <a:r>
              <a:rPr lang="en-US" sz="2400" dirty="0"/>
              <a:t>$3,000 maximum for Application development and              $3,000 maximum for ERR development (admin. costs)</a:t>
            </a:r>
          </a:p>
          <a:p>
            <a:pPr marL="274320" indent="-274320" fontAlgn="auto">
              <a:spcAft>
                <a:spcPts val="0"/>
              </a:spcAft>
              <a:buFont typeface="Wingdings 2"/>
              <a:buChar char=""/>
              <a:defRPr/>
            </a:pPr>
            <a:r>
              <a:rPr lang="en-US" sz="2400" dirty="0"/>
              <a:t>Program costs are restricted to up to 12% of grant funds for all activities except Public Service activities</a:t>
            </a:r>
          </a:p>
          <a:p>
            <a:pPr marL="274320" indent="-274320" fontAlgn="auto">
              <a:spcAft>
                <a:spcPts val="0"/>
              </a:spcAft>
              <a:buFont typeface="Wingdings 2"/>
              <a:buChar char=""/>
              <a:defRPr/>
            </a:pPr>
            <a:r>
              <a:rPr lang="en-US" sz="2400" dirty="0"/>
              <a:t>Draws for non-hard costs should be kept to within a few percentage points of hard costs, cumulatively</a:t>
            </a:r>
          </a:p>
          <a:p>
            <a:pPr marL="274320" indent="-274320">
              <a:buFont typeface="Wingdings 2"/>
              <a:buChar char=""/>
              <a:defRPr/>
            </a:pPr>
            <a:r>
              <a:rPr lang="en-US" sz="2400" dirty="0"/>
              <a:t>Program Income (PI) threshold: </a:t>
            </a:r>
            <a:r>
              <a:rPr lang="en-US" sz="2400" u="sng" dirty="0"/>
              <a:t>Under CT CDBG program, any revenue generated from revolving loan funds is considered PI, regardless of the amount</a:t>
            </a:r>
            <a:r>
              <a:rPr lang="en-US" sz="2400" dirty="0"/>
              <a:t>.  PI Bulletin to follow.</a:t>
            </a:r>
          </a:p>
          <a:p>
            <a:pPr marL="274320" indent="-274320">
              <a:buFont typeface="Wingdings 2"/>
              <a:buChar char=""/>
              <a:defRPr/>
            </a:pPr>
            <a:r>
              <a:rPr lang="en-US" sz="2400" dirty="0"/>
              <a:t>If no active PI Reuse Plan, you will be asked to utilize PI first for the project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a:solidFill>
                  <a:schemeClr val="tx1"/>
                </a:solidFill>
              </a:rPr>
              <a:t>Program Guidelines &amp; Requirements</a:t>
            </a:r>
          </a:p>
        </p:txBody>
      </p:sp>
      <p:sp>
        <p:nvSpPr>
          <p:cNvPr id="2" name="Content Placeholder 1"/>
          <p:cNvSpPr>
            <a:spLocks noGrp="1"/>
          </p:cNvSpPr>
          <p:nvPr>
            <p:ph idx="1"/>
          </p:nvPr>
        </p:nvSpPr>
        <p:spPr>
          <a:xfrm>
            <a:off x="457200" y="1066800"/>
            <a:ext cx="8229600" cy="5562600"/>
          </a:xfrm>
        </p:spPr>
        <p:txBody>
          <a:bodyPr>
            <a:normAutofit/>
          </a:bodyPr>
          <a:lstStyle/>
          <a:p>
            <a:pPr marL="274320" indent="-274320" fontAlgn="auto">
              <a:spcAft>
                <a:spcPts val="0"/>
              </a:spcAft>
              <a:buFont typeface="Wingdings 2"/>
              <a:buChar char=""/>
              <a:defRPr/>
            </a:pPr>
            <a:r>
              <a:rPr lang="en-US" sz="2400" dirty="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2400" dirty="0"/>
              <a:t>No more than $35,000 PI on hand </a:t>
            </a:r>
            <a:r>
              <a:rPr lang="en-US" sz="2400" dirty="0">
                <a:solidFill>
                  <a:schemeClr val="tx2"/>
                </a:solidFill>
              </a:rPr>
              <a:t>(PI must be $0 in order to draw grant funds).</a:t>
            </a:r>
          </a:p>
          <a:p>
            <a:pPr marL="274320" indent="-274320" fontAlgn="auto">
              <a:spcAft>
                <a:spcPts val="0"/>
              </a:spcAft>
              <a:buFont typeface="Wingdings 2"/>
              <a:buChar char=""/>
              <a:defRPr/>
            </a:pPr>
            <a:r>
              <a:rPr lang="en-US" sz="2400" dirty="0"/>
              <a:t>Loan-to-Value Ratio (Rehabilitation Activities) – DOH recommends 100% LTV ratio.  DOH consent required before undertaking project above this ratio.</a:t>
            </a:r>
          </a:p>
          <a:p>
            <a:pPr marL="274320" indent="-274320" fontAlgn="auto">
              <a:spcAft>
                <a:spcPts val="0"/>
              </a:spcAft>
              <a:buFont typeface="Wingdings 2"/>
              <a:buChar char=""/>
              <a:defRPr/>
            </a:pPr>
            <a:r>
              <a:rPr lang="en-US" sz="2400" dirty="0"/>
              <a:t>Three-Party Initial Contract Agreement and Final Inspection Agreement – DOH recommends one between the municipality/building inspector/consultant, homeowner, and contractor.</a:t>
            </a:r>
          </a:p>
          <a:p>
            <a:pPr marL="274320" indent="-274320" fontAlgn="auto">
              <a:spcAft>
                <a:spcPts val="0"/>
              </a:spcAft>
              <a:buFont typeface="Wingdings 2"/>
              <a:buChar char=""/>
              <a:defRPr/>
            </a:pPr>
            <a:r>
              <a:rPr lang="en-US" sz="2400" dirty="0">
                <a:solidFill>
                  <a:schemeClr val="tx1">
                    <a:lumMod val="65000"/>
                    <a:lumOff val="35000"/>
                  </a:schemeClr>
                </a:solidFill>
              </a:rPr>
              <a:t>Section 3 Final Rule – 24 CFR Part 75</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2660</TotalTime>
  <Words>1217</Words>
  <Application>Microsoft Office PowerPoint</Application>
  <PresentationFormat>On-screen Show (4:3)</PresentationFormat>
  <Paragraphs>111</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Constantia</vt:lpstr>
      <vt:lpstr>Trebuchet MS</vt:lpstr>
      <vt:lpstr>Wingdings</vt:lpstr>
      <vt:lpstr>Wingdings 2</vt:lpstr>
      <vt:lpstr>Wingdings 3</vt:lpstr>
      <vt:lpstr>Facet</vt:lpstr>
      <vt:lpstr>2022 Community Development Block Grant (CDBG)  Small Cities Application Workshop</vt:lpstr>
      <vt:lpstr>2022 CDBG Funding </vt:lpstr>
      <vt:lpstr>Application Requirements</vt:lpstr>
      <vt:lpstr>Intent to Apply Email</vt:lpstr>
      <vt:lpstr>INTENT TO APPLY EMAIL SAMPLE</vt:lpstr>
      <vt:lpstr>The Connecticut Housing Finance Authority (CHFA) in conjunction with the Connecticut Dept. of Housing (DOH) encourages Municipalities and Housing Authorities to partner to address the   needs of our  State-Sponsored Housing Portfolio</vt:lpstr>
      <vt:lpstr>Spending Thresholds</vt:lpstr>
      <vt:lpstr>Program Guidelines &amp; Requirements</vt:lpstr>
      <vt:lpstr>Program Guidelines &amp; Requirements</vt:lpstr>
      <vt:lpstr>Program Guidelines &amp; Requirements Cont.</vt:lpstr>
      <vt:lpstr>Reminders</vt:lpstr>
      <vt:lpstr>Reminders</vt:lpstr>
      <vt:lpstr>Submittals</vt:lpstr>
      <vt:lpstr>Additional Information</vt:lpstr>
      <vt:lpstr>More to come ….</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Carew, Dominic A</cp:lastModifiedBy>
  <cp:revision>247</cp:revision>
  <dcterms:created xsi:type="dcterms:W3CDTF">2013-01-23T14:47:22Z</dcterms:created>
  <dcterms:modified xsi:type="dcterms:W3CDTF">2022-03-14T11:48:52Z</dcterms:modified>
</cp:coreProperties>
</file>