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79" r:id="rId6"/>
    <p:sldId id="261" r:id="rId7"/>
    <p:sldId id="263" r:id="rId8"/>
    <p:sldId id="264" r:id="rId9"/>
    <p:sldId id="265" r:id="rId10"/>
    <p:sldId id="266" r:id="rId11"/>
    <p:sldId id="267" r:id="rId12"/>
    <p:sldId id="268" r:id="rId13"/>
    <p:sldId id="269" r:id="rId14"/>
    <p:sldId id="270" r:id="rId15"/>
    <p:sldId id="271" r:id="rId16"/>
    <p:sldId id="280" r:id="rId17"/>
    <p:sldId id="281" r:id="rId18"/>
    <p:sldId id="282" r:id="rId19"/>
    <p:sldId id="283" r:id="rId20"/>
    <p:sldId id="284" r:id="rId21"/>
    <p:sldId id="272" r:id="rId22"/>
    <p:sldId id="273" r:id="rId23"/>
    <p:sldId id="274" r:id="rId24"/>
    <p:sldId id="275" r:id="rId25"/>
    <p:sldId id="276" r:id="rId26"/>
    <p:sldId id="277"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84" d="100"/>
          <a:sy n="84" d="100"/>
        </p:scale>
        <p:origin x="1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C84121-759E-4201-970A-14AF40F52B14}"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A3890-5F21-4129-B1B3-52397EC307DB}" type="slidenum">
              <a:rPr lang="en-US" smtClean="0"/>
              <a:t>‹#›</a:t>
            </a:fld>
            <a:endParaRPr lang="en-US"/>
          </a:p>
        </p:txBody>
      </p:sp>
    </p:spTree>
    <p:extLst>
      <p:ext uri="{BB962C8B-B14F-4D97-AF65-F5344CB8AC3E}">
        <p14:creationId xmlns:p14="http://schemas.microsoft.com/office/powerpoint/2010/main" val="124384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C84121-759E-4201-970A-14AF40F52B14}"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A3890-5F21-4129-B1B3-52397EC307DB}" type="slidenum">
              <a:rPr lang="en-US" smtClean="0"/>
              <a:t>‹#›</a:t>
            </a:fld>
            <a:endParaRPr lang="en-US"/>
          </a:p>
        </p:txBody>
      </p:sp>
    </p:spTree>
    <p:extLst>
      <p:ext uri="{BB962C8B-B14F-4D97-AF65-F5344CB8AC3E}">
        <p14:creationId xmlns:p14="http://schemas.microsoft.com/office/powerpoint/2010/main" val="205213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C84121-759E-4201-970A-14AF40F52B14}"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A3890-5F21-4129-B1B3-52397EC307DB}" type="slidenum">
              <a:rPr lang="en-US" smtClean="0"/>
              <a:t>‹#›</a:t>
            </a:fld>
            <a:endParaRPr lang="en-US"/>
          </a:p>
        </p:txBody>
      </p:sp>
    </p:spTree>
    <p:extLst>
      <p:ext uri="{BB962C8B-B14F-4D97-AF65-F5344CB8AC3E}">
        <p14:creationId xmlns:p14="http://schemas.microsoft.com/office/powerpoint/2010/main" val="330842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C84121-759E-4201-970A-14AF40F52B14}"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A3890-5F21-4129-B1B3-52397EC307DB}" type="slidenum">
              <a:rPr lang="en-US" smtClean="0"/>
              <a:t>‹#›</a:t>
            </a:fld>
            <a:endParaRPr lang="en-US"/>
          </a:p>
        </p:txBody>
      </p:sp>
    </p:spTree>
    <p:extLst>
      <p:ext uri="{BB962C8B-B14F-4D97-AF65-F5344CB8AC3E}">
        <p14:creationId xmlns:p14="http://schemas.microsoft.com/office/powerpoint/2010/main" val="25717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C84121-759E-4201-970A-14AF40F52B14}"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A3890-5F21-4129-B1B3-52397EC307DB}" type="slidenum">
              <a:rPr lang="en-US" smtClean="0"/>
              <a:t>‹#›</a:t>
            </a:fld>
            <a:endParaRPr lang="en-US"/>
          </a:p>
        </p:txBody>
      </p:sp>
    </p:spTree>
    <p:extLst>
      <p:ext uri="{BB962C8B-B14F-4D97-AF65-F5344CB8AC3E}">
        <p14:creationId xmlns:p14="http://schemas.microsoft.com/office/powerpoint/2010/main" val="210904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C84121-759E-4201-970A-14AF40F52B14}"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A3890-5F21-4129-B1B3-52397EC307DB}" type="slidenum">
              <a:rPr lang="en-US" smtClean="0"/>
              <a:t>‹#›</a:t>
            </a:fld>
            <a:endParaRPr lang="en-US"/>
          </a:p>
        </p:txBody>
      </p:sp>
    </p:spTree>
    <p:extLst>
      <p:ext uri="{BB962C8B-B14F-4D97-AF65-F5344CB8AC3E}">
        <p14:creationId xmlns:p14="http://schemas.microsoft.com/office/powerpoint/2010/main" val="219924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C84121-759E-4201-970A-14AF40F52B14}"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7A3890-5F21-4129-B1B3-52397EC307DB}" type="slidenum">
              <a:rPr lang="en-US" smtClean="0"/>
              <a:t>‹#›</a:t>
            </a:fld>
            <a:endParaRPr lang="en-US"/>
          </a:p>
        </p:txBody>
      </p:sp>
    </p:spTree>
    <p:extLst>
      <p:ext uri="{BB962C8B-B14F-4D97-AF65-F5344CB8AC3E}">
        <p14:creationId xmlns:p14="http://schemas.microsoft.com/office/powerpoint/2010/main" val="2621887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C84121-759E-4201-970A-14AF40F52B14}"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7A3890-5F21-4129-B1B3-52397EC307DB}" type="slidenum">
              <a:rPr lang="en-US" smtClean="0"/>
              <a:t>‹#›</a:t>
            </a:fld>
            <a:endParaRPr lang="en-US"/>
          </a:p>
        </p:txBody>
      </p:sp>
    </p:spTree>
    <p:extLst>
      <p:ext uri="{BB962C8B-B14F-4D97-AF65-F5344CB8AC3E}">
        <p14:creationId xmlns:p14="http://schemas.microsoft.com/office/powerpoint/2010/main" val="44193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84121-759E-4201-970A-14AF40F52B14}"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7A3890-5F21-4129-B1B3-52397EC307DB}" type="slidenum">
              <a:rPr lang="en-US" smtClean="0"/>
              <a:t>‹#›</a:t>
            </a:fld>
            <a:endParaRPr lang="en-US"/>
          </a:p>
        </p:txBody>
      </p:sp>
    </p:spTree>
    <p:extLst>
      <p:ext uri="{BB962C8B-B14F-4D97-AF65-F5344CB8AC3E}">
        <p14:creationId xmlns:p14="http://schemas.microsoft.com/office/powerpoint/2010/main" val="399924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C84121-759E-4201-970A-14AF40F52B14}"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A3890-5F21-4129-B1B3-52397EC307DB}" type="slidenum">
              <a:rPr lang="en-US" smtClean="0"/>
              <a:t>‹#›</a:t>
            </a:fld>
            <a:endParaRPr lang="en-US"/>
          </a:p>
        </p:txBody>
      </p:sp>
    </p:spTree>
    <p:extLst>
      <p:ext uri="{BB962C8B-B14F-4D97-AF65-F5344CB8AC3E}">
        <p14:creationId xmlns:p14="http://schemas.microsoft.com/office/powerpoint/2010/main" val="224443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C84121-759E-4201-970A-14AF40F52B14}"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A3890-5F21-4129-B1B3-52397EC307DB}" type="slidenum">
              <a:rPr lang="en-US" smtClean="0"/>
              <a:t>‹#›</a:t>
            </a:fld>
            <a:endParaRPr lang="en-US"/>
          </a:p>
        </p:txBody>
      </p:sp>
    </p:spTree>
    <p:extLst>
      <p:ext uri="{BB962C8B-B14F-4D97-AF65-F5344CB8AC3E}">
        <p14:creationId xmlns:p14="http://schemas.microsoft.com/office/powerpoint/2010/main" val="4142951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84121-759E-4201-970A-14AF40F52B14}" type="datetimeFigureOut">
              <a:rPr lang="en-US" smtClean="0"/>
              <a:t>1/16/2019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A3890-5F21-4129-B1B3-52397EC307DB}" type="slidenum">
              <a:rPr lang="en-US" smtClean="0"/>
              <a:t>‹#›</a:t>
            </a:fld>
            <a:endParaRPr lang="en-US"/>
          </a:p>
        </p:txBody>
      </p:sp>
    </p:spTree>
    <p:extLst>
      <p:ext uri="{BB962C8B-B14F-4D97-AF65-F5344CB8AC3E}">
        <p14:creationId xmlns:p14="http://schemas.microsoft.com/office/powerpoint/2010/main" val="3276932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Subtitle 2"/>
          <p:cNvSpPr>
            <a:spLocks noGrp="1"/>
          </p:cNvSpPr>
          <p:nvPr>
            <p:ph type="subTitle" idx="1"/>
          </p:nvPr>
        </p:nvSpPr>
        <p:spPr>
          <a:xfrm>
            <a:off x="1387521" y="5642379"/>
            <a:ext cx="9144000" cy="1215621"/>
          </a:xfrm>
        </p:spPr>
        <p:txBody>
          <a:bodyPr>
            <a:noAutofit/>
          </a:bodyPr>
          <a:lstStyle/>
          <a:p>
            <a:r>
              <a:rPr lang="en-US" sz="6600" b="1" dirty="0" smtClean="0">
                <a:latin typeface="Times New Roman" panose="02020603050405020304" pitchFamily="18" charset="0"/>
                <a:cs typeface="Times New Roman" panose="02020603050405020304" pitchFamily="18" charset="0"/>
              </a:rPr>
              <a:t>Technical Compliance</a:t>
            </a:r>
            <a:endParaRPr lang="en-US" sz="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937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1840308" cy="6858000"/>
          </a:xfrm>
          <a:prstGeom prst="rect">
            <a:avLst/>
          </a:prstGeom>
        </p:spPr>
      </p:pic>
      <p:sp>
        <p:nvSpPr>
          <p:cNvPr id="2" name="Title 1"/>
          <p:cNvSpPr>
            <a:spLocks noGrp="1"/>
          </p:cNvSpPr>
          <p:nvPr>
            <p:ph type="title"/>
          </p:nvPr>
        </p:nvSpPr>
        <p:spPr/>
        <p:txBody>
          <a:bodyPr>
            <a:normAutofit/>
          </a:bodyPr>
          <a:lstStyle/>
          <a:p>
            <a:pPr algn="ctr"/>
            <a:r>
              <a:rPr lang="en-US" sz="6000" b="1" dirty="0" smtClean="0">
                <a:solidFill>
                  <a:srgbClr val="C00000"/>
                </a:solidFill>
                <a:latin typeface="Times New Roman" panose="02020603050405020304" pitchFamily="18" charset="0"/>
                <a:cs typeface="Times New Roman" panose="02020603050405020304" pitchFamily="18" charset="0"/>
              </a:rPr>
              <a:t>VINYL SIDING</a:t>
            </a:r>
            <a:endParaRPr lang="en-US" sz="60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ctr">
              <a:buNone/>
            </a:pPr>
            <a:r>
              <a:rPr lang="en-US" sz="3200" b="1" dirty="0" smtClean="0">
                <a:latin typeface="Times New Roman" panose="02020603050405020304" pitchFamily="18" charset="0"/>
                <a:cs typeface="Times New Roman" panose="02020603050405020304" pitchFamily="18" charset="0"/>
              </a:rPr>
              <a:t>Solid Color Virgin Vinyl</a:t>
            </a:r>
          </a:p>
          <a:p>
            <a:pPr marL="0" indent="0" algn="ctr">
              <a:buNone/>
            </a:pPr>
            <a:endParaRPr lang="en-US" sz="1400" b="1" dirty="0" smtClean="0">
              <a:latin typeface="Times New Roman" panose="02020603050405020304" pitchFamily="18" charset="0"/>
              <a:cs typeface="Times New Roman" panose="02020603050405020304" pitchFamily="18" charset="0"/>
            </a:endParaRPr>
          </a:p>
          <a:p>
            <a:pPr marL="0" indent="0" algn="ctr">
              <a:buNone/>
            </a:pPr>
            <a:r>
              <a:rPr lang="en-US" sz="3200" b="1" dirty="0" smtClean="0">
                <a:latin typeface="Times New Roman" panose="02020603050405020304" pitchFamily="18" charset="0"/>
                <a:cs typeface="Times New Roman" panose="02020603050405020304" pitchFamily="18" charset="0"/>
              </a:rPr>
              <a:t>Expansion joint @ floor line (multistory)</a:t>
            </a:r>
          </a:p>
          <a:p>
            <a:pPr marL="0" indent="0" algn="ctr">
              <a:buNone/>
            </a:pPr>
            <a:endParaRPr lang="en-US" sz="1400" b="1" dirty="0" smtClean="0">
              <a:latin typeface="Times New Roman" panose="02020603050405020304" pitchFamily="18" charset="0"/>
              <a:cs typeface="Times New Roman" panose="02020603050405020304" pitchFamily="18" charset="0"/>
            </a:endParaRPr>
          </a:p>
          <a:p>
            <a:pPr marL="0" indent="0" algn="ctr">
              <a:buNone/>
            </a:pPr>
            <a:r>
              <a:rPr lang="en-US" sz="3200" b="1" dirty="0" smtClean="0">
                <a:latin typeface="Times New Roman" panose="02020603050405020304" pitchFamily="18" charset="0"/>
                <a:cs typeface="Times New Roman" panose="02020603050405020304" pitchFamily="18" charset="0"/>
              </a:rPr>
              <a:t>.044” thick min</a:t>
            </a:r>
          </a:p>
          <a:p>
            <a:pPr marL="0" indent="0" algn="ctr">
              <a:buNone/>
            </a:pPr>
            <a:endParaRPr lang="en-US" sz="1400" b="1" dirty="0" smtClean="0">
              <a:latin typeface="Times New Roman" panose="02020603050405020304" pitchFamily="18" charset="0"/>
              <a:cs typeface="Times New Roman" panose="02020603050405020304" pitchFamily="18" charset="0"/>
            </a:endParaRPr>
          </a:p>
          <a:p>
            <a:pPr marL="0" indent="0" algn="ctr">
              <a:buNone/>
            </a:pPr>
            <a:r>
              <a:rPr lang="en-US" sz="3200" b="1" dirty="0" smtClean="0">
                <a:latin typeface="Times New Roman" panose="02020603050405020304" pitchFamily="18" charset="0"/>
                <a:cs typeface="Times New Roman" panose="02020603050405020304" pitchFamily="18" charset="0"/>
              </a:rPr>
              <a:t>No vertical splice joints in walls less than 12ft</a:t>
            </a:r>
          </a:p>
          <a:p>
            <a:pPr marL="0" indent="0" algn="ctr">
              <a:buNone/>
            </a:pPr>
            <a:endParaRPr lang="en-US" sz="1400" b="1" dirty="0" smtClean="0">
              <a:latin typeface="Times New Roman" panose="02020603050405020304" pitchFamily="18" charset="0"/>
              <a:cs typeface="Times New Roman" panose="02020603050405020304" pitchFamily="18" charset="0"/>
            </a:endParaRPr>
          </a:p>
          <a:p>
            <a:pPr marL="0" indent="0" algn="ctr">
              <a:buNone/>
            </a:pPr>
            <a:r>
              <a:rPr lang="en-US" sz="3200" b="1" dirty="0" smtClean="0">
                <a:latin typeface="Times New Roman" panose="02020603050405020304" pitchFamily="18" charset="0"/>
                <a:cs typeface="Times New Roman" panose="02020603050405020304" pitchFamily="18" charset="0"/>
              </a:rPr>
              <a:t>20 year warranty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133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055"/>
            <a:ext cx="12192000" cy="6866312"/>
          </a:xfrm>
          <a:prstGeom prst="rect">
            <a:avLst/>
          </a:prstGeom>
        </p:spPr>
      </p:pic>
      <p:sp>
        <p:nvSpPr>
          <p:cNvPr id="2" name="Title 1"/>
          <p:cNvSpPr>
            <a:spLocks noGrp="1"/>
          </p:cNvSpPr>
          <p:nvPr>
            <p:ph type="title"/>
          </p:nvPr>
        </p:nvSpPr>
        <p:spPr/>
        <p:txBody>
          <a:bodyPr>
            <a:normAutofit/>
          </a:bodyPr>
          <a:lstStyle/>
          <a:p>
            <a:pPr algn="ctr"/>
            <a:r>
              <a:rPr lang="en-US" sz="6000" b="1" dirty="0" smtClean="0">
                <a:solidFill>
                  <a:srgbClr val="FFC000"/>
                </a:solidFill>
                <a:latin typeface="Times New Roman" panose="02020603050405020304" pitchFamily="18" charset="0"/>
                <a:cs typeface="Times New Roman" panose="02020603050405020304" pitchFamily="18" charset="0"/>
              </a:rPr>
              <a:t>WINDOWS</a:t>
            </a:r>
            <a:endParaRPr lang="en-US" sz="6000" b="1"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4"/>
            <a:ext cx="10515600" cy="5032375"/>
          </a:xfrm>
        </p:spPr>
        <p:txBody>
          <a:bodyPr/>
          <a:lstStyle/>
          <a:p>
            <a:pPr marL="0" indent="0" algn="ctr">
              <a:buNone/>
            </a:pPr>
            <a:r>
              <a:rPr lang="en-US" b="1" dirty="0">
                <a:solidFill>
                  <a:schemeClr val="bg1"/>
                </a:solidFill>
                <a:latin typeface="Times New Roman" panose="02020603050405020304" pitchFamily="18" charset="0"/>
                <a:cs typeface="Times New Roman" panose="02020603050405020304" pitchFamily="18" charset="0"/>
              </a:rPr>
              <a:t>Double-hung and single-hung windows are preferred </a:t>
            </a:r>
            <a:endParaRPr lang="en-US" b="1" dirty="0" smtClean="0">
              <a:solidFill>
                <a:schemeClr val="bg1"/>
              </a:solidFill>
              <a:latin typeface="Times New Roman" panose="02020603050405020304" pitchFamily="18" charset="0"/>
              <a:cs typeface="Times New Roman" panose="02020603050405020304" pitchFamily="18" charset="0"/>
            </a:endParaRPr>
          </a:p>
          <a:p>
            <a:pPr marL="0" indent="0" algn="ctr">
              <a:buNone/>
            </a:pPr>
            <a:r>
              <a:rPr lang="en-US" b="1" dirty="0">
                <a:solidFill>
                  <a:srgbClr val="FFC000"/>
                </a:solidFill>
                <a:latin typeface="Times New Roman" panose="02020603050405020304" pitchFamily="18" charset="0"/>
                <a:cs typeface="Times New Roman" panose="02020603050405020304" pitchFamily="18" charset="0"/>
              </a:rPr>
              <a:t>Sliding windows are not </a:t>
            </a:r>
            <a:r>
              <a:rPr lang="en-US" b="1" dirty="0" smtClean="0">
                <a:solidFill>
                  <a:srgbClr val="FFC000"/>
                </a:solidFill>
                <a:latin typeface="Times New Roman" panose="02020603050405020304" pitchFamily="18" charset="0"/>
                <a:cs typeface="Times New Roman" panose="02020603050405020304" pitchFamily="18" charset="0"/>
              </a:rPr>
              <a:t>acceptable </a:t>
            </a:r>
          </a:p>
          <a:p>
            <a:pPr marL="0" indent="0" algn="ctr">
              <a:buNone/>
            </a:pPr>
            <a:r>
              <a:rPr lang="en-US" b="1" dirty="0">
                <a:solidFill>
                  <a:schemeClr val="bg1"/>
                </a:solidFill>
                <a:latin typeface="Times New Roman" panose="02020603050405020304" pitchFamily="18" charset="0"/>
                <a:cs typeface="Times New Roman" panose="02020603050405020304" pitchFamily="18" charset="0"/>
              </a:rPr>
              <a:t>Vinyl </a:t>
            </a:r>
            <a:r>
              <a:rPr lang="en-US" b="1" dirty="0" smtClean="0">
                <a:solidFill>
                  <a:schemeClr val="bg1"/>
                </a:solidFill>
                <a:latin typeface="Times New Roman" panose="02020603050405020304" pitchFamily="18" charset="0"/>
                <a:cs typeface="Times New Roman" panose="02020603050405020304" pitchFamily="18" charset="0"/>
              </a:rPr>
              <a:t>&amp; </a:t>
            </a:r>
            <a:r>
              <a:rPr lang="en-US" b="1" dirty="0">
                <a:solidFill>
                  <a:schemeClr val="bg1"/>
                </a:solidFill>
                <a:latin typeface="Times New Roman" panose="02020603050405020304" pitchFamily="18" charset="0"/>
                <a:cs typeface="Times New Roman" panose="02020603050405020304" pitchFamily="18" charset="0"/>
              </a:rPr>
              <a:t>aluminum-clad wood, vinyl </a:t>
            </a:r>
            <a:r>
              <a:rPr lang="en-US" b="1" dirty="0" smtClean="0">
                <a:solidFill>
                  <a:schemeClr val="bg1"/>
                </a:solidFill>
                <a:latin typeface="Times New Roman" panose="02020603050405020304" pitchFamily="18" charset="0"/>
                <a:cs typeface="Times New Roman" panose="02020603050405020304" pitchFamily="18" charset="0"/>
              </a:rPr>
              <a:t>&amp; </a:t>
            </a:r>
            <a:r>
              <a:rPr lang="en-US" b="1" dirty="0">
                <a:solidFill>
                  <a:schemeClr val="bg1"/>
                </a:solidFill>
                <a:latin typeface="Times New Roman" panose="02020603050405020304" pitchFamily="18" charset="0"/>
                <a:cs typeface="Times New Roman" panose="02020603050405020304" pitchFamily="18" charset="0"/>
              </a:rPr>
              <a:t>fiberglass sash </a:t>
            </a:r>
            <a:r>
              <a:rPr lang="en-US" b="1" dirty="0" smtClean="0">
                <a:solidFill>
                  <a:schemeClr val="bg1"/>
                </a:solidFill>
                <a:latin typeface="Times New Roman" panose="02020603050405020304" pitchFamily="18" charset="0"/>
                <a:cs typeface="Times New Roman" panose="02020603050405020304" pitchFamily="18" charset="0"/>
              </a:rPr>
              <a:t>are preferable</a:t>
            </a:r>
          </a:p>
          <a:p>
            <a:pPr marL="0" indent="0" algn="ctr">
              <a:buNone/>
            </a:pPr>
            <a:r>
              <a:rPr lang="en-US" b="1" dirty="0" smtClean="0">
                <a:latin typeface="Times New Roman" panose="02020603050405020304" pitchFamily="18" charset="0"/>
                <a:cs typeface="Times New Roman" panose="02020603050405020304" pitchFamily="18" charset="0"/>
              </a:rPr>
              <a:t> </a:t>
            </a:r>
          </a:p>
          <a:p>
            <a:pPr marL="0" indent="0" algn="ctr">
              <a:buNone/>
            </a:pPr>
            <a:r>
              <a:rPr lang="en-US" b="1" dirty="0">
                <a:solidFill>
                  <a:srgbClr val="FFC000"/>
                </a:solidFill>
                <a:latin typeface="Times New Roman" panose="02020603050405020304" pitchFamily="18" charset="0"/>
                <a:cs typeface="Times New Roman" panose="02020603050405020304" pitchFamily="18" charset="0"/>
              </a:rPr>
              <a:t>Provide argon gas-filled, low-E-coated, insulating </a:t>
            </a:r>
            <a:r>
              <a:rPr lang="en-US" b="1" dirty="0" smtClean="0">
                <a:solidFill>
                  <a:srgbClr val="FFC000"/>
                </a:solidFill>
                <a:latin typeface="Times New Roman" panose="02020603050405020304" pitchFamily="18" charset="0"/>
                <a:cs typeface="Times New Roman" panose="02020603050405020304" pitchFamily="18" charset="0"/>
              </a:rPr>
              <a:t>glass </a:t>
            </a:r>
          </a:p>
          <a:p>
            <a:pPr marL="0" indent="0" algn="ctr">
              <a:buNone/>
            </a:pPr>
            <a:r>
              <a:rPr lang="en-US" b="1" dirty="0" smtClean="0">
                <a:solidFill>
                  <a:schemeClr val="bg1"/>
                </a:solidFill>
                <a:latin typeface="Times New Roman" panose="02020603050405020304" pitchFamily="18" charset="0"/>
                <a:cs typeface="Times New Roman" panose="02020603050405020304" pitchFamily="18" charset="0"/>
              </a:rPr>
              <a:t>10yr min manufacturer’s </a:t>
            </a:r>
            <a:r>
              <a:rPr lang="en-US" b="1" dirty="0">
                <a:solidFill>
                  <a:schemeClr val="bg1"/>
                </a:solidFill>
                <a:latin typeface="Times New Roman" panose="02020603050405020304" pitchFamily="18" charset="0"/>
                <a:cs typeface="Times New Roman" panose="02020603050405020304" pitchFamily="18" charset="0"/>
              </a:rPr>
              <a:t>warranty for window assemblies </a:t>
            </a:r>
            <a:r>
              <a:rPr lang="en-US" b="1" dirty="0" smtClean="0">
                <a:solidFill>
                  <a:schemeClr val="bg1"/>
                </a:solidFill>
                <a:latin typeface="Times New Roman" panose="02020603050405020304" pitchFamily="18" charset="0"/>
                <a:cs typeface="Times New Roman" panose="02020603050405020304" pitchFamily="18" charset="0"/>
              </a:rPr>
              <a:t> </a:t>
            </a:r>
          </a:p>
          <a:p>
            <a:pPr marL="0" indent="0" algn="ctr">
              <a:buNone/>
            </a:pPr>
            <a:r>
              <a:rPr lang="en-US" b="1" dirty="0">
                <a:latin typeface="Times New Roman" panose="02020603050405020304" pitchFamily="18" charset="0"/>
                <a:cs typeface="Times New Roman" panose="02020603050405020304" pitchFamily="18" charset="0"/>
              </a:rPr>
              <a:t>All window, door </a:t>
            </a:r>
            <a:r>
              <a:rPr lang="en-US" b="1" dirty="0" smtClean="0">
                <a:latin typeface="Times New Roman" panose="02020603050405020304" pitchFamily="18" charset="0"/>
                <a:cs typeface="Times New Roman" panose="02020603050405020304" pitchFamily="18" charset="0"/>
              </a:rPr>
              <a:t>&amp; </a:t>
            </a:r>
            <a:r>
              <a:rPr lang="en-US" b="1" dirty="0">
                <a:latin typeface="Times New Roman" panose="02020603050405020304" pitchFamily="18" charset="0"/>
                <a:cs typeface="Times New Roman" panose="02020603050405020304" pitchFamily="18" charset="0"/>
              </a:rPr>
              <a:t>skylight </a:t>
            </a:r>
            <a:r>
              <a:rPr lang="en-US" b="1" dirty="0" smtClean="0">
                <a:latin typeface="Times New Roman" panose="02020603050405020304" pitchFamily="18" charset="0"/>
                <a:cs typeface="Times New Roman" panose="02020603050405020304" pitchFamily="18" charset="0"/>
              </a:rPr>
              <a:t>areas, U-factors </a:t>
            </a:r>
            <a:r>
              <a:rPr lang="en-US" b="1" dirty="0">
                <a:latin typeface="Times New Roman" panose="02020603050405020304" pitchFamily="18" charset="0"/>
                <a:cs typeface="Times New Roman" panose="02020603050405020304" pitchFamily="18" charset="0"/>
              </a:rPr>
              <a:t>must comply with all energy code and ENERGY STAR requirements </a:t>
            </a:r>
          </a:p>
        </p:txBody>
      </p:sp>
    </p:spTree>
    <p:extLst>
      <p:ext uri="{BB962C8B-B14F-4D97-AF65-F5344CB8AC3E}">
        <p14:creationId xmlns:p14="http://schemas.microsoft.com/office/powerpoint/2010/main" val="2583632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11"/>
            <a:ext cx="12192000" cy="6882937"/>
          </a:xfrm>
          <a:prstGeom prst="rect">
            <a:avLst/>
          </a:prstGeom>
        </p:spPr>
      </p:pic>
      <p:sp>
        <p:nvSpPr>
          <p:cNvPr id="2" name="Title 1"/>
          <p:cNvSpPr>
            <a:spLocks noGrp="1"/>
          </p:cNvSpPr>
          <p:nvPr>
            <p:ph type="title"/>
          </p:nvPr>
        </p:nvSpPr>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RESILIENT FLOORING</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endParaRPr lang="en-US" b="1" dirty="0" smtClean="0">
              <a:latin typeface="Times New Roman" panose="02020603050405020304" pitchFamily="18" charset="0"/>
              <a:cs typeface="Times New Roman" panose="02020603050405020304" pitchFamily="18" charset="0"/>
            </a:endParaRPr>
          </a:p>
          <a:p>
            <a:pPr marL="0" indent="0" algn="ctr">
              <a:buNone/>
            </a:pPr>
            <a:r>
              <a:rPr lang="en-US" b="1" dirty="0" smtClean="0">
                <a:latin typeface="Times New Roman" panose="02020603050405020304" pitchFamily="18" charset="0"/>
                <a:cs typeface="Times New Roman" panose="02020603050405020304" pitchFamily="18" charset="0"/>
              </a:rPr>
              <a:t>⅛</a:t>
            </a:r>
            <a:r>
              <a:rPr lang="en-US" b="1" dirty="0">
                <a:latin typeface="Times New Roman" panose="02020603050405020304" pitchFamily="18" charset="0"/>
                <a:cs typeface="Times New Roman" panose="02020603050405020304" pitchFamily="18" charset="0"/>
              </a:rPr>
              <a:t>" thick (min.) </a:t>
            </a:r>
            <a:r>
              <a:rPr lang="en-US" b="1" dirty="0" smtClean="0">
                <a:latin typeface="Times New Roman" panose="02020603050405020304" pitchFamily="18" charset="0"/>
                <a:cs typeface="Times New Roman" panose="02020603050405020304" pitchFamily="18" charset="0"/>
              </a:rPr>
              <a:t>flooring/wall </a:t>
            </a:r>
            <a:r>
              <a:rPr lang="en-US" b="1" dirty="0">
                <a:latin typeface="Times New Roman" panose="02020603050405020304" pitchFamily="18" charset="0"/>
                <a:cs typeface="Times New Roman" panose="02020603050405020304" pitchFamily="18" charset="0"/>
              </a:rPr>
              <a:t>base trim </a:t>
            </a:r>
            <a:r>
              <a:rPr lang="en-US" b="1" dirty="0" smtClean="0">
                <a:latin typeface="Times New Roman" panose="02020603050405020304" pitchFamily="18" charset="0"/>
                <a:cs typeface="Times New Roman" panose="02020603050405020304" pitchFamily="18" charset="0"/>
              </a:rPr>
              <a:t>for </a:t>
            </a:r>
            <a:r>
              <a:rPr lang="en-US" b="1" dirty="0">
                <a:latin typeface="Times New Roman" panose="02020603050405020304" pitchFamily="18" charset="0"/>
                <a:cs typeface="Times New Roman" panose="02020603050405020304" pitchFamily="18" charset="0"/>
              </a:rPr>
              <a:t>kitchens, bathrooms, laundry areas and storage rooms </a:t>
            </a:r>
            <a:endParaRPr lang="en-US" b="1" dirty="0" smtClean="0">
              <a:latin typeface="Times New Roman" panose="02020603050405020304" pitchFamily="18" charset="0"/>
              <a:cs typeface="Times New Roman" panose="02020603050405020304" pitchFamily="18" charset="0"/>
            </a:endParaRPr>
          </a:p>
          <a:p>
            <a:pPr marL="0" indent="0" algn="ctr">
              <a:buNone/>
            </a:pPr>
            <a:endParaRPr lang="en-US" b="1" dirty="0">
              <a:latin typeface="Times New Roman" panose="02020603050405020304" pitchFamily="18" charset="0"/>
              <a:cs typeface="Times New Roman" panose="02020603050405020304" pitchFamily="18" charset="0"/>
            </a:endParaRPr>
          </a:p>
          <a:p>
            <a:pPr marL="0" indent="0" algn="ctr">
              <a:buNone/>
            </a:pPr>
            <a:r>
              <a:rPr lang="en-US" sz="3600" b="1" dirty="0">
                <a:latin typeface="Times New Roman" panose="02020603050405020304" pitchFamily="18" charset="0"/>
                <a:cs typeface="Times New Roman" panose="02020603050405020304" pitchFamily="18" charset="0"/>
              </a:rPr>
              <a:t>AC-rated laminate flooring products </a:t>
            </a:r>
            <a:r>
              <a:rPr lang="en-US" sz="3600" b="1" dirty="0" smtClean="0">
                <a:latin typeface="Times New Roman" panose="02020603050405020304" pitchFamily="18" charset="0"/>
                <a:cs typeface="Times New Roman" panose="02020603050405020304" pitchFamily="18" charset="0"/>
              </a:rPr>
              <a:t> </a:t>
            </a:r>
          </a:p>
          <a:p>
            <a:pPr marL="0" indent="0" algn="ctr">
              <a:buNone/>
            </a:pPr>
            <a:endParaRPr lang="en-US" sz="1400" b="1" dirty="0">
              <a:latin typeface="Times New Roman" panose="02020603050405020304" pitchFamily="18" charset="0"/>
              <a:cs typeface="Times New Roman" panose="02020603050405020304" pitchFamily="18" charset="0"/>
            </a:endParaRPr>
          </a:p>
          <a:p>
            <a:pPr marL="0" indent="0" algn="ctr">
              <a:buNone/>
            </a:pPr>
            <a:r>
              <a:rPr lang="en-US" b="1" dirty="0" smtClean="0">
                <a:latin typeface="Times New Roman" panose="02020603050405020304" pitchFamily="18" charset="0"/>
                <a:cs typeface="Times New Roman" panose="02020603050405020304" pitchFamily="18" charset="0"/>
              </a:rPr>
              <a:t>Bedrooms &amp; </a:t>
            </a:r>
            <a:r>
              <a:rPr lang="en-US" b="1" dirty="0">
                <a:latin typeface="Times New Roman" panose="02020603050405020304" pitchFamily="18" charset="0"/>
                <a:cs typeface="Times New Roman" panose="02020603050405020304" pitchFamily="18" charset="0"/>
              </a:rPr>
              <a:t>Closets: AC2 </a:t>
            </a:r>
            <a:r>
              <a:rPr lang="en-US" b="1" dirty="0" smtClean="0">
                <a:latin typeface="Times New Roman" panose="02020603050405020304" pitchFamily="18" charset="0"/>
                <a:cs typeface="Times New Roman" panose="02020603050405020304" pitchFamily="18" charset="0"/>
              </a:rPr>
              <a:t>     Unit </a:t>
            </a:r>
            <a:r>
              <a:rPr lang="en-US" b="1" dirty="0">
                <a:latin typeface="Times New Roman" panose="02020603050405020304" pitchFamily="18" charset="0"/>
                <a:cs typeface="Times New Roman" panose="02020603050405020304" pitchFamily="18" charset="0"/>
              </a:rPr>
              <a:t>Hallways </a:t>
            </a:r>
            <a:r>
              <a:rPr lang="en-US" b="1" dirty="0" smtClean="0">
                <a:latin typeface="Times New Roman" panose="02020603050405020304" pitchFamily="18" charset="0"/>
                <a:cs typeface="Times New Roman" panose="02020603050405020304" pitchFamily="18" charset="0"/>
              </a:rPr>
              <a:t>&amp; </a:t>
            </a:r>
            <a:r>
              <a:rPr lang="en-US" b="1" dirty="0">
                <a:latin typeface="Times New Roman" panose="02020603050405020304" pitchFamily="18" charset="0"/>
                <a:cs typeface="Times New Roman" panose="02020603050405020304" pitchFamily="18" charset="0"/>
              </a:rPr>
              <a:t>Living Areas: AC3 </a:t>
            </a:r>
            <a:endParaRPr lang="en-US" b="1" dirty="0" smtClean="0">
              <a:latin typeface="Times New Roman" panose="02020603050405020304" pitchFamily="18" charset="0"/>
              <a:cs typeface="Times New Roman" panose="02020603050405020304" pitchFamily="18" charset="0"/>
            </a:endParaRPr>
          </a:p>
          <a:p>
            <a:pPr marL="0" indent="0" algn="ctr">
              <a:buNone/>
            </a:pPr>
            <a:endParaRPr lang="en-US" sz="1400" b="1" dirty="0">
              <a:latin typeface="Times New Roman" panose="02020603050405020304" pitchFamily="18" charset="0"/>
              <a:cs typeface="Times New Roman" panose="02020603050405020304" pitchFamily="18" charset="0"/>
            </a:endParaRPr>
          </a:p>
          <a:p>
            <a:pPr marL="0" indent="0" algn="ctr">
              <a:buNone/>
            </a:pPr>
            <a:r>
              <a:rPr lang="en-US" b="1" dirty="0" smtClean="0">
                <a:latin typeface="Times New Roman" panose="02020603050405020304" pitchFamily="18" charset="0"/>
                <a:cs typeface="Times New Roman" panose="02020603050405020304" pitchFamily="18" charset="0"/>
              </a:rPr>
              <a:t>Community </a:t>
            </a:r>
            <a:r>
              <a:rPr lang="en-US" b="1" dirty="0">
                <a:latin typeface="Times New Roman" panose="02020603050405020304" pitchFamily="18" charset="0"/>
                <a:cs typeface="Times New Roman" panose="02020603050405020304" pitchFamily="18" charset="0"/>
              </a:rPr>
              <a:t>Spaces: AC4 </a:t>
            </a:r>
            <a:r>
              <a:rPr lang="en-US" b="1" dirty="0" smtClean="0">
                <a:latin typeface="Times New Roman" panose="02020603050405020304" pitchFamily="18" charset="0"/>
                <a:cs typeface="Times New Roman" panose="02020603050405020304" pitchFamily="18" charset="0"/>
              </a:rPr>
              <a:t>       Common </a:t>
            </a:r>
            <a:r>
              <a:rPr lang="en-US" b="1" dirty="0">
                <a:latin typeface="Times New Roman" panose="02020603050405020304" pitchFamily="18" charset="0"/>
                <a:cs typeface="Times New Roman" panose="02020603050405020304" pitchFamily="18" charset="0"/>
              </a:rPr>
              <a:t>Lobbies </a:t>
            </a:r>
            <a:r>
              <a:rPr lang="en-US" b="1" dirty="0" smtClean="0">
                <a:latin typeface="Times New Roman" panose="02020603050405020304" pitchFamily="18" charset="0"/>
                <a:cs typeface="Times New Roman" panose="02020603050405020304" pitchFamily="18" charset="0"/>
              </a:rPr>
              <a:t>&amp; Corridors</a:t>
            </a:r>
            <a:r>
              <a:rPr lang="en-US" b="1" dirty="0">
                <a:latin typeface="Times New Roman" panose="02020603050405020304" pitchFamily="18" charset="0"/>
                <a:cs typeface="Times New Roman" panose="02020603050405020304" pitchFamily="18" charset="0"/>
              </a:rPr>
              <a:t>: AC5 </a:t>
            </a:r>
          </a:p>
        </p:txBody>
      </p:sp>
    </p:spTree>
    <p:extLst>
      <p:ext uri="{BB962C8B-B14F-4D97-AF65-F5344CB8AC3E}">
        <p14:creationId xmlns:p14="http://schemas.microsoft.com/office/powerpoint/2010/main" val="2552176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48"/>
            <a:ext cx="12194157" cy="6849751"/>
          </a:xfrm>
          <a:prstGeom prst="rect">
            <a:avLst/>
          </a:prstGeom>
        </p:spPr>
      </p:pic>
      <p:sp>
        <p:nvSpPr>
          <p:cNvPr id="2" name="Title 1"/>
          <p:cNvSpPr>
            <a:spLocks noGrp="1"/>
          </p:cNvSpPr>
          <p:nvPr>
            <p:ph type="title"/>
          </p:nvPr>
        </p:nvSpPr>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CARPET</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 y="1825624"/>
            <a:ext cx="12020204" cy="5032375"/>
          </a:xfrm>
        </p:spPr>
        <p:txBody>
          <a:bodyPr>
            <a:normAutofit fontScale="85000" lnSpcReduction="10000"/>
          </a:bodyPr>
          <a:lstStyle/>
          <a:p>
            <a:pPr marL="0" indent="0" algn="ctr">
              <a:buNone/>
            </a:pPr>
            <a:endParaRPr lang="en-US" sz="1400" dirty="0" smtClean="0"/>
          </a:p>
          <a:p>
            <a:pPr marL="0" indent="0" algn="ctr">
              <a:buNone/>
            </a:pPr>
            <a:r>
              <a:rPr lang="en-US" sz="4200" b="1" dirty="0" smtClean="0">
                <a:latin typeface="Times New Roman" panose="02020603050405020304" pitchFamily="18" charset="0"/>
                <a:cs typeface="Times New Roman" panose="02020603050405020304" pitchFamily="18" charset="0"/>
              </a:rPr>
              <a:t>Hard-surface </a:t>
            </a:r>
            <a:r>
              <a:rPr lang="en-US" sz="4200" b="1" dirty="0">
                <a:latin typeface="Times New Roman" panose="02020603050405020304" pitchFamily="18" charset="0"/>
                <a:cs typeface="Times New Roman" panose="02020603050405020304" pitchFamily="18" charset="0"/>
              </a:rPr>
              <a:t>flooring </a:t>
            </a:r>
            <a:r>
              <a:rPr lang="en-US" sz="4200" b="1" dirty="0" smtClean="0">
                <a:latin typeface="Times New Roman" panose="02020603050405020304" pitchFamily="18" charset="0"/>
                <a:cs typeface="Times New Roman" panose="02020603050405020304" pitchFamily="18" charset="0"/>
              </a:rPr>
              <a:t>is preferable </a:t>
            </a:r>
            <a:r>
              <a:rPr lang="en-US" sz="4200" b="1" dirty="0">
                <a:latin typeface="Times New Roman" panose="02020603050405020304" pitchFamily="18" charset="0"/>
                <a:cs typeface="Times New Roman" panose="02020603050405020304" pitchFamily="18" charset="0"/>
              </a:rPr>
              <a:t>to wall-to-wall </a:t>
            </a:r>
            <a:r>
              <a:rPr lang="en-US" sz="4200" b="1" dirty="0" smtClean="0">
                <a:latin typeface="Times New Roman" panose="02020603050405020304" pitchFamily="18" charset="0"/>
                <a:cs typeface="Times New Roman" panose="02020603050405020304" pitchFamily="18" charset="0"/>
              </a:rPr>
              <a:t>carpeting</a:t>
            </a:r>
          </a:p>
          <a:p>
            <a:pPr marL="0" indent="0" algn="ctr">
              <a:buNone/>
            </a:pPr>
            <a:endParaRPr lang="en-US" sz="800" b="1" dirty="0" smtClean="0"/>
          </a:p>
          <a:p>
            <a:pPr marL="0" indent="0" algn="ctr">
              <a:buNone/>
            </a:pPr>
            <a:r>
              <a:rPr lang="en-US" sz="4200" b="1" dirty="0" smtClean="0">
                <a:latin typeface="Times New Roman" panose="02020603050405020304" pitchFamily="18" charset="0"/>
                <a:cs typeface="Times New Roman" panose="02020603050405020304" pitchFamily="18" charset="0"/>
              </a:rPr>
              <a:t>Tufted </a:t>
            </a:r>
            <a:r>
              <a:rPr lang="en-US" sz="4200" b="1" dirty="0">
                <a:latin typeface="Times New Roman" panose="02020603050405020304" pitchFamily="18" charset="0"/>
                <a:cs typeface="Times New Roman" panose="02020603050405020304" pitchFamily="18" charset="0"/>
              </a:rPr>
              <a:t>level &amp; textured level loop </a:t>
            </a:r>
            <a:endParaRPr lang="en-US" sz="4200" b="1" dirty="0" smtClean="0">
              <a:latin typeface="Times New Roman" panose="02020603050405020304" pitchFamily="18" charset="0"/>
              <a:cs typeface="Times New Roman" panose="02020603050405020304" pitchFamily="18" charset="0"/>
            </a:endParaRPr>
          </a:p>
          <a:p>
            <a:pPr marL="0" indent="0" algn="ctr">
              <a:buNone/>
            </a:pPr>
            <a:endParaRPr lang="en-US" sz="1600" b="1" dirty="0" smtClean="0">
              <a:solidFill>
                <a:schemeClr val="accent1">
                  <a:lumMod val="20000"/>
                  <a:lumOff val="80000"/>
                </a:schemeClr>
              </a:solidFill>
            </a:endParaRPr>
          </a:p>
          <a:p>
            <a:pPr marL="0" indent="0" algn="ctr">
              <a:buNone/>
            </a:pPr>
            <a:r>
              <a:rPr lang="en-US" sz="4200" b="1" dirty="0">
                <a:latin typeface="Times New Roman" panose="02020603050405020304" pitchFamily="18" charset="0"/>
                <a:cs typeface="Times New Roman" panose="02020603050405020304" pitchFamily="18" charset="0"/>
              </a:rPr>
              <a:t>100% Nylon </a:t>
            </a:r>
            <a:endParaRPr lang="en-US" sz="4200" b="1" dirty="0" smtClean="0">
              <a:latin typeface="Times New Roman" panose="02020603050405020304" pitchFamily="18" charset="0"/>
              <a:cs typeface="Times New Roman" panose="02020603050405020304" pitchFamily="18" charset="0"/>
            </a:endParaRPr>
          </a:p>
          <a:p>
            <a:pPr marL="0" indent="0" algn="ctr">
              <a:buNone/>
            </a:pPr>
            <a:endParaRPr lang="en-US" sz="900" b="1" dirty="0" smtClean="0">
              <a:solidFill>
                <a:schemeClr val="accent1">
                  <a:lumMod val="20000"/>
                  <a:lumOff val="80000"/>
                </a:schemeClr>
              </a:solidFill>
              <a:latin typeface="Times New Roman" panose="02020603050405020304" pitchFamily="18" charset="0"/>
              <a:cs typeface="Times New Roman" panose="02020603050405020304" pitchFamily="18" charset="0"/>
            </a:endParaRPr>
          </a:p>
          <a:p>
            <a:pPr marL="0" indent="0" algn="ctr">
              <a:buNone/>
            </a:pPr>
            <a:r>
              <a:rPr lang="en-US" sz="4200" b="1" dirty="0">
                <a:latin typeface="Times New Roman" panose="02020603050405020304" pitchFamily="18" charset="0"/>
                <a:cs typeface="Times New Roman" panose="02020603050405020304" pitchFamily="18" charset="0"/>
              </a:rPr>
              <a:t>24 oz. or greater </a:t>
            </a:r>
            <a:endParaRPr lang="en-US" sz="4200" b="1" dirty="0" smtClean="0">
              <a:latin typeface="Times New Roman" panose="02020603050405020304" pitchFamily="18" charset="0"/>
              <a:cs typeface="Times New Roman" panose="02020603050405020304" pitchFamily="18" charset="0"/>
            </a:endParaRPr>
          </a:p>
          <a:p>
            <a:pPr marL="0" indent="0" algn="ctr">
              <a:buNone/>
            </a:pPr>
            <a:endParaRPr lang="en-US" sz="800" b="1" dirty="0" smtClean="0">
              <a:solidFill>
                <a:schemeClr val="accent1">
                  <a:lumMod val="20000"/>
                  <a:lumOff val="80000"/>
                </a:schemeClr>
              </a:solidFill>
            </a:endParaRPr>
          </a:p>
          <a:p>
            <a:pPr marL="0" indent="0" algn="ctr">
              <a:buNone/>
            </a:pPr>
            <a:r>
              <a:rPr lang="en-US" sz="4200" b="1" dirty="0">
                <a:latin typeface="Times New Roman" panose="02020603050405020304" pitchFamily="18" charset="0"/>
                <a:cs typeface="Times New Roman" panose="02020603050405020304" pitchFamily="18" charset="0"/>
              </a:rPr>
              <a:t>HUD UM44d </a:t>
            </a:r>
            <a:r>
              <a:rPr lang="en-US" sz="4200" b="1" dirty="0" smtClean="0">
                <a:latin typeface="Times New Roman" panose="02020603050405020304" pitchFamily="18" charset="0"/>
                <a:cs typeface="Times New Roman" panose="02020603050405020304" pitchFamily="18" charset="0"/>
              </a:rPr>
              <a:t>&amp; </a:t>
            </a:r>
            <a:r>
              <a:rPr lang="en-US" sz="4200" b="1" dirty="0">
                <a:latin typeface="Times New Roman" panose="02020603050405020304" pitchFamily="18" charset="0"/>
                <a:cs typeface="Times New Roman" panose="02020603050405020304" pitchFamily="18" charset="0"/>
              </a:rPr>
              <a:t>Green Label Plus Certification Program </a:t>
            </a:r>
            <a:endParaRPr lang="en-US" sz="4200" b="1" dirty="0" smtClean="0">
              <a:latin typeface="Times New Roman" panose="02020603050405020304" pitchFamily="18" charset="0"/>
              <a:cs typeface="Times New Roman" panose="02020603050405020304" pitchFamily="18" charset="0"/>
            </a:endParaRPr>
          </a:p>
          <a:p>
            <a:pPr marL="0" indent="0" algn="ctr">
              <a:buNone/>
            </a:pPr>
            <a:endParaRPr lang="en-US" sz="900" b="1" dirty="0" smtClean="0">
              <a:solidFill>
                <a:schemeClr val="accent1">
                  <a:lumMod val="20000"/>
                  <a:lumOff val="80000"/>
                </a:schemeClr>
              </a:solidFill>
              <a:latin typeface="Times New Roman" panose="02020603050405020304" pitchFamily="18" charset="0"/>
              <a:cs typeface="Times New Roman" panose="02020603050405020304" pitchFamily="18" charset="0"/>
            </a:endParaRPr>
          </a:p>
          <a:p>
            <a:pPr marL="0" indent="0" algn="ctr">
              <a:buNone/>
            </a:pPr>
            <a:r>
              <a:rPr lang="en-US" sz="4200" b="1" dirty="0" smtClean="0">
                <a:latin typeface="Times New Roman" panose="02020603050405020304" pitchFamily="18" charset="0"/>
                <a:cs typeface="Times New Roman" panose="02020603050405020304" pitchFamily="18" charset="0"/>
              </a:rPr>
              <a:t>Synthetic </a:t>
            </a:r>
            <a:r>
              <a:rPr lang="en-US" sz="4200" b="1" dirty="0">
                <a:latin typeface="Times New Roman" panose="02020603050405020304" pitchFamily="18" charset="0"/>
                <a:cs typeface="Times New Roman" panose="02020603050405020304" pitchFamily="18" charset="0"/>
              </a:rPr>
              <a:t>fiber c</a:t>
            </a:r>
            <a:r>
              <a:rPr lang="en-US" sz="4200" b="1" dirty="0" smtClean="0">
                <a:latin typeface="Times New Roman" panose="02020603050405020304" pitchFamily="18" charset="0"/>
                <a:cs typeface="Times New Roman" panose="02020603050405020304" pitchFamily="18" charset="0"/>
              </a:rPr>
              <a:t>ushioning material</a:t>
            </a:r>
            <a:endParaRPr lang="en-US" sz="4200" b="1" dirty="0">
              <a:latin typeface="Times New Roman" panose="02020603050405020304" pitchFamily="18" charset="0"/>
              <a:cs typeface="Times New Roman" panose="02020603050405020304" pitchFamily="18" charset="0"/>
            </a:endParaRPr>
          </a:p>
          <a:p>
            <a:pPr marL="0" indent="0" algn="ctr">
              <a:buNone/>
            </a:pPr>
            <a:endParaRPr lang="en-US" dirty="0"/>
          </a:p>
        </p:txBody>
      </p:sp>
    </p:spTree>
    <p:extLst>
      <p:ext uri="{BB962C8B-B14F-4D97-AF65-F5344CB8AC3E}">
        <p14:creationId xmlns:p14="http://schemas.microsoft.com/office/powerpoint/2010/main" val="582909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6000" b="1" dirty="0" smtClean="0">
                <a:solidFill>
                  <a:srgbClr val="C00000"/>
                </a:solidFill>
                <a:latin typeface="Times New Roman" panose="02020603050405020304" pitchFamily="18" charset="0"/>
                <a:cs typeface="Times New Roman" panose="02020603050405020304" pitchFamily="18" charset="0"/>
              </a:rPr>
              <a:t>KITCHEN/BATH CABINETS</a:t>
            </a:r>
            <a:endParaRPr lang="en-US" sz="60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825624"/>
            <a:ext cx="12192000" cy="5032375"/>
          </a:xfrm>
        </p:spPr>
        <p:txBody>
          <a:bodyPr>
            <a:normAutofit/>
          </a:bodyPr>
          <a:lstStyle/>
          <a:p>
            <a:pPr marL="0" indent="0" algn="ctr">
              <a:buNone/>
            </a:pPr>
            <a:endParaRPr lang="en-US" dirty="0" smtClean="0"/>
          </a:p>
          <a:p>
            <a:pPr marL="0" indent="0" algn="ctr">
              <a:buNone/>
            </a:pPr>
            <a:r>
              <a:rPr lang="en-US" sz="3200" b="1" dirty="0" smtClean="0">
                <a:latin typeface="Times New Roman" panose="02020603050405020304" pitchFamily="18" charset="0"/>
                <a:cs typeface="Times New Roman" panose="02020603050405020304" pitchFamily="18" charset="0"/>
              </a:rPr>
              <a:t>Certified by Kitchen </a:t>
            </a:r>
            <a:r>
              <a:rPr lang="en-US" sz="3200" b="1" dirty="0">
                <a:latin typeface="Times New Roman" panose="02020603050405020304" pitchFamily="18" charset="0"/>
                <a:cs typeface="Times New Roman" panose="02020603050405020304" pitchFamily="18" charset="0"/>
              </a:rPr>
              <a:t>Cabinet Manufacturers Association (KCMA) </a:t>
            </a:r>
            <a:endParaRPr lang="en-US" sz="3200" b="1" dirty="0" smtClean="0">
              <a:latin typeface="Times New Roman" panose="02020603050405020304" pitchFamily="18" charset="0"/>
              <a:cs typeface="Times New Roman" panose="02020603050405020304" pitchFamily="18" charset="0"/>
            </a:endParaRPr>
          </a:p>
          <a:p>
            <a:pPr marL="0" indent="0" algn="ctr">
              <a:buNone/>
            </a:pPr>
            <a:r>
              <a:rPr lang="en-US" sz="3200" b="1" dirty="0" smtClean="0">
                <a:latin typeface="Times New Roman" panose="02020603050405020304" pitchFamily="18" charset="0"/>
                <a:cs typeface="Times New Roman" panose="02020603050405020304" pitchFamily="18" charset="0"/>
              </a:rPr>
              <a:t>as meeting HUD </a:t>
            </a:r>
            <a:r>
              <a:rPr lang="en-US" sz="3200" b="1" dirty="0">
                <a:latin typeface="Times New Roman" panose="02020603050405020304" pitchFamily="18" charset="0"/>
                <a:cs typeface="Times New Roman" panose="02020603050405020304" pitchFamily="18" charset="0"/>
              </a:rPr>
              <a:t>Severe Use </a:t>
            </a:r>
            <a:r>
              <a:rPr lang="en-US" sz="3200" b="1" dirty="0" smtClean="0">
                <a:latin typeface="Times New Roman" panose="02020603050405020304" pitchFamily="18" charset="0"/>
                <a:cs typeface="Times New Roman" panose="02020603050405020304" pitchFamily="18" charset="0"/>
              </a:rPr>
              <a:t>standards</a:t>
            </a:r>
          </a:p>
          <a:p>
            <a:pPr marL="0" indent="0" algn="ctr">
              <a:buNone/>
            </a:pPr>
            <a:endParaRPr lang="en-US" sz="800" dirty="0" smtClean="0">
              <a:latin typeface="Times New Roman" panose="02020603050405020304" pitchFamily="18" charset="0"/>
              <a:cs typeface="Times New Roman" panose="02020603050405020304" pitchFamily="18" charset="0"/>
            </a:endParaRPr>
          </a:p>
          <a:p>
            <a:pPr marL="0" indent="0" algn="ctr">
              <a:buNone/>
            </a:pPr>
            <a:r>
              <a:rPr lang="en-US" sz="3200" b="1" dirty="0" smtClean="0">
                <a:solidFill>
                  <a:schemeClr val="bg1"/>
                </a:solidFill>
                <a:latin typeface="Times New Roman" panose="02020603050405020304" pitchFamily="18" charset="0"/>
                <a:cs typeface="Times New Roman" panose="02020603050405020304" pitchFamily="18" charset="0"/>
              </a:rPr>
              <a:t>Ball-bearing </a:t>
            </a:r>
            <a:r>
              <a:rPr lang="en-US" sz="3200" b="1" dirty="0">
                <a:solidFill>
                  <a:schemeClr val="bg1"/>
                </a:solidFill>
                <a:latin typeface="Times New Roman" panose="02020603050405020304" pitchFamily="18" charset="0"/>
                <a:cs typeface="Times New Roman" panose="02020603050405020304" pitchFamily="18" charset="0"/>
              </a:rPr>
              <a:t>type </a:t>
            </a:r>
            <a:r>
              <a:rPr lang="en-US" sz="3200" b="1" dirty="0" smtClean="0">
                <a:solidFill>
                  <a:schemeClr val="bg1"/>
                </a:solidFill>
                <a:latin typeface="Times New Roman" panose="02020603050405020304" pitchFamily="18" charset="0"/>
                <a:cs typeface="Times New Roman" panose="02020603050405020304" pitchFamily="18" charset="0"/>
              </a:rPr>
              <a:t>hardware for drawers</a:t>
            </a:r>
          </a:p>
          <a:p>
            <a:pPr marL="0" indent="0" algn="ctr">
              <a:buNone/>
            </a:pPr>
            <a:endParaRPr lang="en-US" sz="800" dirty="0" smtClean="0">
              <a:latin typeface="Times New Roman" panose="02020603050405020304" pitchFamily="18" charset="0"/>
              <a:cs typeface="Times New Roman" panose="02020603050405020304" pitchFamily="18" charset="0"/>
            </a:endParaRPr>
          </a:p>
          <a:p>
            <a:pPr marL="0" indent="0" algn="ctr">
              <a:buNone/>
            </a:pPr>
            <a:r>
              <a:rPr lang="en-US" sz="3200" b="1" dirty="0" smtClean="0">
                <a:solidFill>
                  <a:srgbClr val="C00000"/>
                </a:solidFill>
                <a:latin typeface="Times New Roman" panose="02020603050405020304" pitchFamily="18" charset="0"/>
                <a:cs typeface="Times New Roman" panose="02020603050405020304" pitchFamily="18" charset="0"/>
              </a:rPr>
              <a:t>Base </a:t>
            </a:r>
            <a:r>
              <a:rPr lang="en-US" sz="3200" b="1" dirty="0">
                <a:solidFill>
                  <a:srgbClr val="C00000"/>
                </a:solidFill>
                <a:latin typeface="Times New Roman" panose="02020603050405020304" pitchFamily="18" charset="0"/>
                <a:cs typeface="Times New Roman" panose="02020603050405020304" pitchFamily="18" charset="0"/>
              </a:rPr>
              <a:t>and wall cabinets </a:t>
            </a:r>
            <a:r>
              <a:rPr lang="en-US" sz="3200" b="1" dirty="0" smtClean="0">
                <a:solidFill>
                  <a:srgbClr val="C00000"/>
                </a:solidFill>
                <a:latin typeface="Times New Roman" panose="02020603050405020304" pitchFamily="18" charset="0"/>
                <a:cs typeface="Times New Roman" panose="02020603050405020304" pitchFamily="18" charset="0"/>
              </a:rPr>
              <a:t>shelves ¾” </a:t>
            </a:r>
            <a:r>
              <a:rPr lang="en-US" sz="3200" b="1" dirty="0">
                <a:solidFill>
                  <a:srgbClr val="C00000"/>
                </a:solidFill>
                <a:latin typeface="Times New Roman" panose="02020603050405020304" pitchFamily="18" charset="0"/>
                <a:cs typeface="Times New Roman" panose="02020603050405020304" pitchFamily="18" charset="0"/>
              </a:rPr>
              <a:t>thick, </a:t>
            </a:r>
            <a:r>
              <a:rPr lang="en-US" sz="3200" b="1" dirty="0" smtClean="0">
                <a:solidFill>
                  <a:srgbClr val="C00000"/>
                </a:solidFill>
                <a:latin typeface="Times New Roman" panose="02020603050405020304" pitchFamily="18" charset="0"/>
                <a:cs typeface="Times New Roman" panose="02020603050405020304" pitchFamily="18" charset="0"/>
              </a:rPr>
              <a:t>min</a:t>
            </a:r>
          </a:p>
          <a:p>
            <a:pPr marL="0" indent="0" algn="ctr">
              <a:buNone/>
            </a:pPr>
            <a:endParaRPr lang="en-US" sz="800" dirty="0" smtClean="0">
              <a:latin typeface="Times New Roman" panose="02020603050405020304" pitchFamily="18" charset="0"/>
              <a:cs typeface="Times New Roman" panose="02020603050405020304" pitchFamily="18" charset="0"/>
            </a:endParaRPr>
          </a:p>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  </a:t>
            </a:r>
            <a:r>
              <a:rPr lang="en-US" sz="3200" b="1" dirty="0">
                <a:solidFill>
                  <a:schemeClr val="bg1"/>
                </a:solidFill>
                <a:latin typeface="Times New Roman" panose="02020603050405020304" pitchFamily="18" charset="0"/>
                <a:cs typeface="Times New Roman" panose="02020603050405020304" pitchFamily="18" charset="0"/>
              </a:rPr>
              <a:t>42" wide vanities (min.), </a:t>
            </a:r>
            <a:r>
              <a:rPr lang="en-US" sz="3200" b="1" dirty="0" smtClean="0">
                <a:solidFill>
                  <a:schemeClr val="bg1"/>
                </a:solidFill>
                <a:latin typeface="Times New Roman" panose="02020603050405020304" pitchFamily="18" charset="0"/>
                <a:cs typeface="Times New Roman" panose="02020603050405020304" pitchFamily="18" charset="0"/>
              </a:rPr>
              <a:t>30</a:t>
            </a:r>
            <a:r>
              <a:rPr lang="en-US" sz="3200" b="1" dirty="0">
                <a:solidFill>
                  <a:schemeClr val="bg1"/>
                </a:solidFill>
                <a:latin typeface="Times New Roman" panose="02020603050405020304" pitchFamily="18" charset="0"/>
                <a:cs typeface="Times New Roman" panose="02020603050405020304" pitchFamily="18" charset="0"/>
              </a:rPr>
              <a:t>" removable sink base </a:t>
            </a:r>
            <a:endParaRPr lang="en-US" sz="3200" b="1" dirty="0" smtClean="0">
              <a:solidFill>
                <a:schemeClr val="bg1"/>
              </a:solidFill>
              <a:latin typeface="Times New Roman" panose="02020603050405020304" pitchFamily="18" charset="0"/>
              <a:cs typeface="Times New Roman" panose="02020603050405020304" pitchFamily="18" charset="0"/>
            </a:endParaRPr>
          </a:p>
          <a:p>
            <a:pPr marL="0" indent="0" algn="ctr">
              <a:buNone/>
            </a:pPr>
            <a:r>
              <a:rPr lang="en-US" sz="3200" b="1" dirty="0" smtClean="0">
                <a:solidFill>
                  <a:schemeClr val="bg1"/>
                </a:solidFill>
                <a:latin typeface="Times New Roman" panose="02020603050405020304" pitchFamily="18" charset="0"/>
                <a:cs typeface="Times New Roman" panose="02020603050405020304" pitchFamily="18" charset="0"/>
              </a:rPr>
              <a:t>&amp; </a:t>
            </a:r>
            <a:r>
              <a:rPr lang="en-US" sz="3200" b="1" dirty="0">
                <a:solidFill>
                  <a:schemeClr val="bg1"/>
                </a:solidFill>
                <a:latin typeface="Times New Roman" panose="02020603050405020304" pitchFamily="18" charset="0"/>
                <a:cs typeface="Times New Roman" panose="02020603050405020304" pitchFamily="18" charset="0"/>
              </a:rPr>
              <a:t>12" fixed drawer base</a:t>
            </a:r>
          </a:p>
        </p:txBody>
      </p:sp>
    </p:spTree>
    <p:extLst>
      <p:ext uri="{BB962C8B-B14F-4D97-AF65-F5344CB8AC3E}">
        <p14:creationId xmlns:p14="http://schemas.microsoft.com/office/powerpoint/2010/main" val="3841433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48309" cy="6858000"/>
          </a:xfrm>
          <a:prstGeom prst="rect">
            <a:avLst/>
          </a:prstGeom>
        </p:spPr>
      </p:pic>
      <p:sp>
        <p:nvSpPr>
          <p:cNvPr id="2" name="Title 1"/>
          <p:cNvSpPr>
            <a:spLocks noGrp="1"/>
          </p:cNvSpPr>
          <p:nvPr>
            <p:ph type="title"/>
          </p:nvPr>
        </p:nvSpPr>
        <p:spPr/>
        <p:txBody>
          <a:bodyPr>
            <a:normAutofit fontScale="90000"/>
          </a:bodyPr>
          <a:lstStyle/>
          <a:p>
            <a:pPr algn="ctr"/>
            <a:r>
              <a:rPr lang="en-US" sz="6000" b="1" dirty="0" smtClean="0">
                <a:latin typeface="Times New Roman" panose="02020603050405020304" pitchFamily="18" charset="0"/>
                <a:cs typeface="Times New Roman" panose="02020603050405020304" pitchFamily="18" charset="0"/>
              </a:rPr>
              <a:t>4.5 PROCUREMENT</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PROFESSIONAL SERVICES </a:t>
            </a:r>
            <a:r>
              <a:rPr lang="en-US" sz="3600" b="1" dirty="0" smtClean="0">
                <a:latin typeface="Times New Roman" panose="02020603050405020304" pitchFamily="18" charset="0"/>
                <a:cs typeface="Times New Roman" panose="02020603050405020304" pitchFamily="18" charset="0"/>
              </a:rPr>
              <a:t>&amp; GOODS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825625"/>
            <a:ext cx="12192000" cy="4351338"/>
          </a:xfrm>
        </p:spPr>
        <p:txBody>
          <a:bodyPr>
            <a:normAutofit/>
          </a:bodyPr>
          <a:lstStyle/>
          <a:p>
            <a:pPr marL="0" indent="0" algn="ctr">
              <a:buNone/>
            </a:pPr>
            <a:endParaRPr lang="en-US" sz="2000" b="1" dirty="0" smtClean="0">
              <a:latin typeface="Times New Roman" panose="02020603050405020304" pitchFamily="18" charset="0"/>
              <a:cs typeface="Times New Roman" panose="02020603050405020304" pitchFamily="18" charset="0"/>
            </a:endParaRPr>
          </a:p>
          <a:p>
            <a:pPr marL="0" indent="0" algn="ctr">
              <a:buNone/>
            </a:pPr>
            <a:r>
              <a:rPr lang="en-US" sz="4000" b="1" dirty="0" smtClean="0">
                <a:latin typeface="Times New Roman" panose="02020603050405020304" pitchFamily="18" charset="0"/>
                <a:cs typeface="Times New Roman" panose="02020603050405020304" pitchFamily="18" charset="0"/>
              </a:rPr>
              <a:t>SMALL PURCHASE&lt; $100K</a:t>
            </a:r>
            <a:endParaRPr lang="en-US" sz="4000" b="1" dirty="0" smtClean="0">
              <a:latin typeface="Times New Roman" panose="02020603050405020304" pitchFamily="18" charset="0"/>
              <a:cs typeface="Times New Roman" panose="02020603050405020304" pitchFamily="18" charset="0"/>
            </a:endParaRPr>
          </a:p>
          <a:p>
            <a:pPr marL="0" indent="0" algn="ctr">
              <a:buNone/>
            </a:pPr>
            <a:endParaRPr lang="en-US" b="1" dirty="0" smtClean="0"/>
          </a:p>
          <a:p>
            <a:pPr marL="0" indent="0" algn="ctr">
              <a:buNone/>
            </a:pPr>
            <a:r>
              <a:rPr lang="en-US" b="1" dirty="0" smtClean="0">
                <a:latin typeface="Times New Roman" panose="02020603050405020304" pitchFamily="18" charset="0"/>
                <a:cs typeface="Times New Roman" panose="02020603050405020304" pitchFamily="18" charset="0"/>
              </a:rPr>
              <a:t>Request quotes with detailed description of goods or services needed </a:t>
            </a:r>
          </a:p>
          <a:p>
            <a:pPr marL="0" indent="0" algn="ctr">
              <a:buNone/>
            </a:pPr>
            <a:r>
              <a:rPr lang="en-US" b="1" dirty="0" smtClean="0">
                <a:latin typeface="Times New Roman" panose="02020603050405020304" pitchFamily="18" charset="0"/>
                <a:cs typeface="Times New Roman" panose="02020603050405020304" pitchFamily="18" charset="0"/>
              </a:rPr>
              <a:t>Compare costs to ensure cost reasonableness</a:t>
            </a:r>
          </a:p>
          <a:p>
            <a:pPr marL="0" indent="0" algn="ctr">
              <a:buNone/>
            </a:pPr>
            <a:r>
              <a:rPr lang="en-US" b="1" dirty="0" smtClean="0">
                <a:latin typeface="Times New Roman" panose="02020603050405020304" pitchFamily="18" charset="0"/>
                <a:cs typeface="Times New Roman" panose="02020603050405020304" pitchFamily="18" charset="0"/>
              </a:rPr>
              <a:t>Document quotes, maintain in files</a:t>
            </a:r>
          </a:p>
          <a:p>
            <a:pPr marL="0" indent="0" algn="ctr">
              <a:buNone/>
            </a:pPr>
            <a:r>
              <a:rPr lang="en-US" b="1" dirty="0" smtClean="0">
                <a:latin typeface="Times New Roman" panose="02020603050405020304" pitchFamily="18" charset="0"/>
                <a:cs typeface="Times New Roman" panose="02020603050405020304" pitchFamily="18" charset="0"/>
              </a:rPr>
              <a:t>Award lowest responsive and responsible </a:t>
            </a:r>
            <a:endParaRPr lang="en-US" b="1" dirty="0" smtClean="0">
              <a:latin typeface="Times New Roman" panose="02020603050405020304" pitchFamily="18" charset="0"/>
              <a:cs typeface="Times New Roman" panose="02020603050405020304" pitchFamily="18" charset="0"/>
            </a:endParaRPr>
          </a:p>
          <a:p>
            <a:pPr marL="0" indent="0" algn="ctr">
              <a:buNone/>
            </a:pPr>
            <a:endParaRPr lang="en-US" dirty="0"/>
          </a:p>
        </p:txBody>
      </p:sp>
    </p:spTree>
    <p:extLst>
      <p:ext uri="{BB962C8B-B14F-4D97-AF65-F5344CB8AC3E}">
        <p14:creationId xmlns:p14="http://schemas.microsoft.com/office/powerpoint/2010/main" val="1853422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86599"/>
          </a:xfrm>
          <a:prstGeom prst="rect">
            <a:avLst/>
          </a:prstGeom>
        </p:spPr>
      </p:pic>
      <p:sp>
        <p:nvSpPr>
          <p:cNvPr id="2" name="Title 1"/>
          <p:cNvSpPr>
            <a:spLocks noGrp="1"/>
          </p:cNvSpPr>
          <p:nvPr>
            <p:ph type="title"/>
          </p:nvPr>
        </p:nvSpPr>
        <p:spPr/>
        <p:txBody>
          <a:bodyPr>
            <a:normAutofit fontScale="90000"/>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sz="6000" b="1" dirty="0" smtClean="0">
                <a:latin typeface="Times New Roman" panose="02020603050405020304" pitchFamily="18" charset="0"/>
                <a:cs typeface="Times New Roman" panose="02020603050405020304" pitchFamily="18" charset="0"/>
              </a:rPr>
              <a:t>4.5 </a:t>
            </a:r>
            <a:r>
              <a:rPr lang="en-US" sz="6000" b="1" dirty="0" smtClean="0">
                <a:latin typeface="Times New Roman" panose="02020603050405020304" pitchFamily="18" charset="0"/>
                <a:cs typeface="Times New Roman" panose="02020603050405020304" pitchFamily="18" charset="0"/>
              </a:rPr>
              <a:t>PROCUREMENT</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SEALED BIDS </a:t>
            </a:r>
            <a:r>
              <a:rPr lang="en-US" dirty="0">
                <a:latin typeface="Times New Roman" panose="02020603050405020304" pitchFamily="18" charset="0"/>
                <a:cs typeface="Times New Roman" panose="02020603050405020304" pitchFamily="18" charset="0"/>
              </a:rPr>
              <a:t>(Formal Advertising)</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825625"/>
            <a:ext cx="12192000" cy="4351338"/>
          </a:xfrm>
        </p:spPr>
        <p:txBody>
          <a:bodyPr>
            <a:normAutofit/>
          </a:bodyPr>
          <a:lstStyle/>
          <a:p>
            <a:pPr marL="0" indent="0" algn="ctr">
              <a:buNone/>
            </a:pPr>
            <a:r>
              <a:rPr lang="en-US" sz="4800" b="1" u="sng" dirty="0" smtClean="0">
                <a:latin typeface="Times New Roman" panose="02020603050405020304" pitchFamily="18" charset="0"/>
                <a:cs typeface="Times New Roman" panose="02020603050405020304" pitchFamily="18" charset="0"/>
              </a:rPr>
              <a:t>All Construction Contracts</a:t>
            </a:r>
            <a:r>
              <a:rPr lang="en-US" sz="4800" b="1" dirty="0" smtClean="0">
                <a:latin typeface="Times New Roman" panose="02020603050405020304" pitchFamily="18" charset="0"/>
                <a:cs typeface="Times New Roman" panose="02020603050405020304" pitchFamily="18" charset="0"/>
              </a:rPr>
              <a:t> or Goods</a:t>
            </a:r>
          </a:p>
          <a:p>
            <a:pPr marL="0" indent="0" algn="ctr">
              <a:buNone/>
            </a:pPr>
            <a:r>
              <a:rPr lang="en-US" sz="6000" b="1" dirty="0" smtClean="0">
                <a:latin typeface="Times New Roman" panose="02020603050405020304" pitchFamily="18" charset="0"/>
                <a:cs typeface="Times New Roman" panose="02020603050405020304" pitchFamily="18" charset="0"/>
              </a:rPr>
              <a:t>&gt; $100K</a:t>
            </a:r>
          </a:p>
          <a:p>
            <a:pPr marL="0" indent="0" algn="ctr">
              <a:buNone/>
            </a:pPr>
            <a:r>
              <a:rPr lang="en-US" b="1" dirty="0" smtClean="0">
                <a:latin typeface="Times New Roman" panose="02020603050405020304" pitchFamily="18" charset="0"/>
                <a:cs typeface="Times New Roman" panose="02020603050405020304" pitchFamily="18" charset="0"/>
              </a:rPr>
              <a:t>Publically solicited sealed bids</a:t>
            </a:r>
          </a:p>
          <a:p>
            <a:pPr marL="0" indent="0" algn="ctr">
              <a:buNone/>
            </a:pPr>
            <a:r>
              <a:rPr lang="en-US" b="1" dirty="0" smtClean="0">
                <a:latin typeface="Times New Roman" panose="02020603050405020304" pitchFamily="18" charset="0"/>
                <a:cs typeface="Times New Roman" panose="02020603050405020304" pitchFamily="18" charset="0"/>
              </a:rPr>
              <a:t>Firm-fixed-price lump sum or unit price contract</a:t>
            </a:r>
          </a:p>
          <a:p>
            <a:pPr marL="0" indent="0" algn="ctr">
              <a:buNone/>
            </a:pPr>
            <a:r>
              <a:rPr lang="en-US" b="1" dirty="0" smtClean="0">
                <a:latin typeface="Times New Roman" panose="02020603050405020304" pitchFamily="18" charset="0"/>
                <a:cs typeface="Times New Roman" panose="02020603050405020304" pitchFamily="18" charset="0"/>
              </a:rPr>
              <a:t>Public advertising for bids  -  Public opening</a:t>
            </a:r>
          </a:p>
          <a:p>
            <a:pPr marL="0" indent="0" algn="ctr">
              <a:buNone/>
            </a:pPr>
            <a:r>
              <a:rPr lang="en-US" b="1" dirty="0" smtClean="0">
                <a:latin typeface="Times New Roman" panose="02020603050405020304" pitchFamily="18" charset="0"/>
                <a:cs typeface="Times New Roman" panose="02020603050405020304" pitchFamily="18" charset="0"/>
              </a:rPr>
              <a:t>Award responsible lowest bidder</a:t>
            </a:r>
          </a:p>
          <a:p>
            <a:pPr marL="0" indent="0" algn="ctr">
              <a:buNone/>
            </a:pPr>
            <a:r>
              <a:rPr lang="en-US" b="1" dirty="0" smtClean="0">
                <a:latin typeface="Times New Roman" panose="02020603050405020304" pitchFamily="18" charset="0"/>
                <a:cs typeface="Times New Roman" panose="02020603050405020304" pitchFamily="18" charset="0"/>
              </a:rPr>
              <a:t>Document and file bids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803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86599"/>
          </a:xfrm>
          <a:prstGeom prst="rect">
            <a:avLst/>
          </a:prstGeom>
        </p:spPr>
      </p:pic>
      <p:sp>
        <p:nvSpPr>
          <p:cNvPr id="2" name="Title 1"/>
          <p:cNvSpPr>
            <a:spLocks noGrp="1"/>
          </p:cNvSpPr>
          <p:nvPr>
            <p:ph type="title"/>
          </p:nvPr>
        </p:nvSpPr>
        <p:spPr/>
        <p:txBody>
          <a:bodyPr>
            <a:normAutofit fontScale="90000"/>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sz="6000" b="1" dirty="0" smtClean="0">
                <a:latin typeface="Times New Roman" panose="02020603050405020304" pitchFamily="18" charset="0"/>
                <a:cs typeface="Times New Roman" panose="02020603050405020304" pitchFamily="18" charset="0"/>
              </a:rPr>
              <a:t>4.5 </a:t>
            </a:r>
            <a:r>
              <a:rPr lang="en-US" sz="6000" b="1" dirty="0" smtClean="0">
                <a:latin typeface="Times New Roman" panose="02020603050405020304" pitchFamily="18" charset="0"/>
                <a:cs typeface="Times New Roman" panose="02020603050405020304" pitchFamily="18" charset="0"/>
              </a:rPr>
              <a:t>PROCUREMENT</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COMPETITIVE PROPOSALS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825625"/>
            <a:ext cx="12192000" cy="4351338"/>
          </a:xfrm>
        </p:spPr>
        <p:txBody>
          <a:bodyPr>
            <a:normAutofit/>
          </a:bodyPr>
          <a:lstStyle/>
          <a:p>
            <a:pPr marL="0" indent="0" algn="ctr">
              <a:buNone/>
            </a:pPr>
            <a:r>
              <a:rPr lang="en-US" sz="4800" b="1" dirty="0" smtClean="0">
                <a:latin typeface="Times New Roman" panose="02020603050405020304" pitchFamily="18" charset="0"/>
                <a:cs typeface="Times New Roman" panose="02020603050405020304" pitchFamily="18" charset="0"/>
              </a:rPr>
              <a:t>PROFESSIONAL SERVICES </a:t>
            </a:r>
            <a:r>
              <a:rPr lang="en-US" sz="6000" b="1" dirty="0" smtClean="0">
                <a:latin typeface="Times New Roman" panose="02020603050405020304" pitchFamily="18" charset="0"/>
                <a:cs typeface="Times New Roman" panose="02020603050405020304" pitchFamily="18" charset="0"/>
              </a:rPr>
              <a:t>&gt; $100K</a:t>
            </a:r>
          </a:p>
          <a:p>
            <a:pPr marL="0" indent="0" algn="ctr">
              <a:buNone/>
            </a:pPr>
            <a:r>
              <a:rPr lang="en-US" b="1" dirty="0" smtClean="0">
                <a:latin typeface="Times New Roman" panose="02020603050405020304" pitchFamily="18" charset="0"/>
                <a:cs typeface="Times New Roman" panose="02020603050405020304" pitchFamily="18" charset="0"/>
              </a:rPr>
              <a:t>Publish a written request for submissions</a:t>
            </a:r>
          </a:p>
          <a:p>
            <a:pPr marL="0" indent="0" algn="ctr">
              <a:buNone/>
            </a:pPr>
            <a:r>
              <a:rPr lang="en-US" b="1" dirty="0" smtClean="0">
                <a:latin typeface="Times New Roman" panose="02020603050405020304" pitchFamily="18" charset="0"/>
                <a:cs typeface="Times New Roman" panose="02020603050405020304" pitchFamily="18" charset="0"/>
              </a:rPr>
              <a:t>RFQ can be used for architecture and engineering services</a:t>
            </a:r>
          </a:p>
          <a:p>
            <a:pPr marL="0" indent="0" algn="ctr">
              <a:buNone/>
            </a:pPr>
            <a:r>
              <a:rPr lang="en-US" b="1" dirty="0" smtClean="0">
                <a:latin typeface="Times New Roman" panose="02020603050405020304" pitchFamily="18" charset="0"/>
                <a:cs typeface="Times New Roman" panose="02020603050405020304" pitchFamily="18" charset="0"/>
              </a:rPr>
              <a:t>Can request qualifications and cost information or just qualifications</a:t>
            </a:r>
            <a:endParaRPr lang="en-US" b="1" dirty="0" smtClean="0">
              <a:latin typeface="Times New Roman" panose="02020603050405020304" pitchFamily="18" charset="0"/>
              <a:cs typeface="Times New Roman" panose="02020603050405020304" pitchFamily="18" charset="0"/>
            </a:endParaRPr>
          </a:p>
          <a:p>
            <a:pPr marL="0" indent="0" algn="ctr">
              <a:buNone/>
            </a:pPr>
            <a:r>
              <a:rPr lang="en-US" b="1" dirty="0" smtClean="0">
                <a:latin typeface="Times New Roman" panose="02020603050405020304" pitchFamily="18" charset="0"/>
                <a:cs typeface="Times New Roman" panose="02020603050405020304" pitchFamily="18" charset="0"/>
              </a:rPr>
              <a:t>RFP is required for non-architectural or engineering services</a:t>
            </a:r>
            <a:endParaRPr lang="en-US" b="1" dirty="0" smtClean="0">
              <a:latin typeface="Times New Roman" panose="02020603050405020304" pitchFamily="18" charset="0"/>
              <a:cs typeface="Times New Roman" panose="02020603050405020304" pitchFamily="18" charset="0"/>
            </a:endParaRPr>
          </a:p>
          <a:p>
            <a:pPr marL="0" indent="0" algn="ctr">
              <a:buNone/>
            </a:pPr>
            <a:r>
              <a:rPr lang="en-US" b="1" dirty="0" smtClean="0">
                <a:latin typeface="Times New Roman" panose="02020603050405020304" pitchFamily="18" charset="0"/>
                <a:cs typeface="Times New Roman" panose="02020603050405020304" pitchFamily="18" charset="0"/>
              </a:rPr>
              <a:t>Review and select based on written evaluation criteria</a:t>
            </a:r>
          </a:p>
          <a:p>
            <a:pPr marL="0" indent="0" algn="ctr">
              <a:buNone/>
            </a:pPr>
            <a:r>
              <a:rPr lang="en-US" b="1" dirty="0" smtClean="0">
                <a:latin typeface="Times New Roman" panose="02020603050405020304" pitchFamily="18" charset="0"/>
                <a:cs typeface="Times New Roman" panose="02020603050405020304" pitchFamily="18" charset="0"/>
              </a:rPr>
              <a:t>Document and file submissions/costs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536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5" y="0"/>
            <a:ext cx="12025745" cy="6858000"/>
          </a:xfrm>
          <a:prstGeom prst="rect">
            <a:avLst/>
          </a:prstGeom>
        </p:spPr>
      </p:pic>
      <p:sp>
        <p:nvSpPr>
          <p:cNvPr id="2" name="Title 1"/>
          <p:cNvSpPr>
            <a:spLocks noGrp="1"/>
          </p:cNvSpPr>
          <p:nvPr>
            <p:ph type="title"/>
          </p:nvPr>
        </p:nvSpPr>
        <p:spPr/>
        <p:txBody>
          <a:bodyPr>
            <a:normAutofit fontScale="90000"/>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sz="6000" b="1" dirty="0" smtClean="0">
                <a:latin typeface="Times New Roman" panose="02020603050405020304" pitchFamily="18" charset="0"/>
                <a:cs typeface="Times New Roman" panose="02020603050405020304" pitchFamily="18" charset="0"/>
              </a:rPr>
              <a:t>4.5 </a:t>
            </a:r>
            <a:r>
              <a:rPr lang="en-US" sz="6000" b="1" dirty="0" smtClean="0">
                <a:latin typeface="Times New Roman" panose="02020603050405020304" pitchFamily="18" charset="0"/>
                <a:cs typeface="Times New Roman" panose="02020603050405020304" pitchFamily="18" charset="0"/>
              </a:rPr>
              <a:t>PROCUREMENT</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NON-COMPETITIVE PROPOSALS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825625"/>
            <a:ext cx="12192000" cy="4351338"/>
          </a:xfrm>
        </p:spPr>
        <p:txBody>
          <a:bodyPr>
            <a:normAutofit/>
          </a:bodyPr>
          <a:lstStyle/>
          <a:p>
            <a:pPr marL="0" indent="0" algn="ctr">
              <a:buNone/>
            </a:pPr>
            <a:r>
              <a:rPr lang="en-US" sz="4000" b="1" dirty="0" smtClean="0">
                <a:latin typeface="Times New Roman" panose="02020603050405020304" pitchFamily="18" charset="0"/>
                <a:cs typeface="Times New Roman" panose="02020603050405020304" pitchFamily="18" charset="0"/>
              </a:rPr>
              <a:t>Award of Contract is infeasible for:</a:t>
            </a:r>
          </a:p>
          <a:p>
            <a:pPr marL="0" indent="0" algn="ctr">
              <a:buNone/>
            </a:pPr>
            <a:r>
              <a:rPr lang="en-US" b="1" dirty="0" smtClean="0">
                <a:latin typeface="Times New Roman" panose="02020603050405020304" pitchFamily="18" charset="0"/>
                <a:cs typeface="Times New Roman" panose="02020603050405020304" pitchFamily="18" charset="0"/>
              </a:rPr>
              <a:t>Small Purchase Procedures</a:t>
            </a:r>
          </a:p>
          <a:p>
            <a:pPr marL="0" indent="0" algn="ctr">
              <a:buNone/>
            </a:pPr>
            <a:r>
              <a:rPr lang="en-US" b="1" dirty="0" smtClean="0">
                <a:latin typeface="Times New Roman" panose="02020603050405020304" pitchFamily="18" charset="0"/>
                <a:cs typeface="Times New Roman" panose="02020603050405020304" pitchFamily="18" charset="0"/>
              </a:rPr>
              <a:t>Sealed Bids or Competitive Proposals</a:t>
            </a:r>
          </a:p>
          <a:p>
            <a:pPr marL="0" indent="0" algn="ctr">
              <a:buNone/>
            </a:pPr>
            <a:r>
              <a:rPr lang="en-US" b="1" dirty="0" smtClean="0">
                <a:latin typeface="Times New Roman" panose="02020603050405020304" pitchFamily="18" charset="0"/>
                <a:cs typeface="Times New Roman" panose="02020603050405020304" pitchFamily="18" charset="0"/>
              </a:rPr>
              <a:t>With 1 of the following:</a:t>
            </a:r>
          </a:p>
          <a:p>
            <a:pPr marL="0" indent="0" algn="ctr">
              <a:buNone/>
            </a:pPr>
            <a:r>
              <a:rPr lang="en-US" b="1" dirty="0" smtClean="0">
                <a:latin typeface="Times New Roman" panose="02020603050405020304" pitchFamily="18" charset="0"/>
                <a:cs typeface="Times New Roman" panose="02020603050405020304" pitchFamily="18" charset="0"/>
              </a:rPr>
              <a:t>Item only available from a single source</a:t>
            </a:r>
          </a:p>
          <a:p>
            <a:pPr marL="0" indent="0" algn="ctr">
              <a:buNone/>
            </a:pPr>
            <a:r>
              <a:rPr lang="en-US" b="1" dirty="0" smtClean="0">
                <a:latin typeface="Times New Roman" panose="02020603050405020304" pitchFamily="18" charset="0"/>
                <a:cs typeface="Times New Roman" panose="02020603050405020304" pitchFamily="18" charset="0"/>
              </a:rPr>
              <a:t>Public emergency or urgent situation</a:t>
            </a:r>
          </a:p>
          <a:p>
            <a:pPr marL="0" indent="0" algn="ctr">
              <a:buNone/>
            </a:pPr>
            <a:r>
              <a:rPr lang="en-US" b="1" dirty="0" smtClean="0">
                <a:latin typeface="Times New Roman" panose="02020603050405020304" pitchFamily="18" charset="0"/>
                <a:cs typeface="Times New Roman" panose="02020603050405020304" pitchFamily="18" charset="0"/>
              </a:rPr>
              <a:t>After solicitation competition is determined inadequate</a:t>
            </a:r>
          </a:p>
          <a:p>
            <a:pPr marL="0" indent="0" algn="ctr">
              <a:buNone/>
            </a:pPr>
            <a:r>
              <a:rPr lang="en-US" b="1" dirty="0" smtClean="0">
                <a:latin typeface="Times New Roman" panose="02020603050405020304" pitchFamily="18" charset="0"/>
                <a:cs typeface="Times New Roman" panose="02020603050405020304" pitchFamily="18" charset="0"/>
              </a:rPr>
              <a:t>Document and maintain in files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7894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12192000" cy="685799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Title 1"/>
          <p:cNvSpPr>
            <a:spLocks noGrp="1"/>
          </p:cNvSpPr>
          <p:nvPr>
            <p:ph type="title"/>
          </p:nvPr>
        </p:nvSpPr>
        <p:spPr/>
        <p:txBody>
          <a:bodyPr>
            <a:normAutofit fontScale="90000"/>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sz="6000" b="1" dirty="0" smtClean="0">
                <a:latin typeface="Times New Roman" panose="02020603050405020304" pitchFamily="18" charset="0"/>
                <a:cs typeface="Times New Roman" panose="02020603050405020304" pitchFamily="18" charset="0"/>
              </a:rPr>
              <a:t>4.5 </a:t>
            </a:r>
            <a:r>
              <a:rPr lang="en-US" sz="6000" b="1" dirty="0" smtClean="0">
                <a:latin typeface="Times New Roman" panose="02020603050405020304" pitchFamily="18" charset="0"/>
                <a:cs typeface="Times New Roman" panose="02020603050405020304" pitchFamily="18" charset="0"/>
              </a:rPr>
              <a:t>PROCUREMENT</a:t>
            </a:r>
            <a:r>
              <a:rPr lang="en-US" b="1" dirty="0" smtClean="0">
                <a:solidFill>
                  <a:schemeClr val="bg1"/>
                </a:solidFill>
                <a:latin typeface="Times New Roman" panose="02020603050405020304" pitchFamily="18" charset="0"/>
                <a:cs typeface="Times New Roman" panose="02020603050405020304" pitchFamily="18" charset="0"/>
              </a:rPr>
              <a:t/>
            </a:r>
            <a:br>
              <a:rPr lang="en-US" b="1" dirty="0" smtClean="0">
                <a:solidFill>
                  <a:schemeClr val="bg1"/>
                </a:solidFill>
                <a:latin typeface="Times New Roman" panose="02020603050405020304" pitchFamily="18" charset="0"/>
                <a:cs typeface="Times New Roman" panose="02020603050405020304" pitchFamily="18" charset="0"/>
              </a:rPr>
            </a:br>
            <a:r>
              <a:rPr lang="en-US" b="1" dirty="0" smtClean="0">
                <a:solidFill>
                  <a:srgbClr val="C00000"/>
                </a:solidFill>
                <a:latin typeface="Times New Roman" panose="02020603050405020304" pitchFamily="18" charset="0"/>
                <a:cs typeface="Times New Roman" panose="02020603050405020304" pitchFamily="18" charset="0"/>
              </a:rPr>
              <a:t>CONFLICT OF INTEREST</a:t>
            </a:r>
            <a:r>
              <a:rPr lang="en-US" dirty="0">
                <a:solidFill>
                  <a:srgbClr val="C00000"/>
                </a:solidFill>
                <a:latin typeface="Times New Roman" panose="02020603050405020304" pitchFamily="18" charset="0"/>
                <a:cs typeface="Times New Roman" panose="02020603050405020304" pitchFamily="18" charset="0"/>
              </a:rPr>
              <a:t/>
            </a:r>
            <a:br>
              <a:rPr lang="en-US" dirty="0">
                <a:solidFill>
                  <a:srgbClr val="C00000"/>
                </a:solidFill>
                <a:latin typeface="Times New Roman" panose="02020603050405020304" pitchFamily="18" charset="0"/>
                <a:cs typeface="Times New Roman" panose="02020603050405020304" pitchFamily="18" charset="0"/>
              </a:rPr>
            </a:b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825624"/>
            <a:ext cx="12192000" cy="5032375"/>
          </a:xfrm>
        </p:spPr>
        <p:txBody>
          <a:bodyPr>
            <a:normAutofit/>
          </a:bodyPr>
          <a:lstStyle/>
          <a:p>
            <a:pPr marL="0" indent="0" algn="ctr">
              <a:buNone/>
            </a:pPr>
            <a:r>
              <a:rPr lang="en-US" b="1" dirty="0" smtClean="0">
                <a:latin typeface="Times New Roman" panose="02020603050405020304" pitchFamily="18" charset="0"/>
                <a:cs typeface="Times New Roman" panose="02020603050405020304" pitchFamily="18" charset="0"/>
              </a:rPr>
              <a:t>EVERY GRANTEE SHOULD HAVE</a:t>
            </a:r>
          </a:p>
          <a:p>
            <a:pPr marL="0" indent="0" algn="ctr">
              <a:buNone/>
            </a:pPr>
            <a:r>
              <a:rPr lang="en-US" b="1" dirty="0" smtClean="0">
                <a:solidFill>
                  <a:srgbClr val="C00000"/>
                </a:solidFill>
                <a:latin typeface="Times New Roman" panose="02020603050405020304" pitchFamily="18" charset="0"/>
                <a:cs typeface="Times New Roman" panose="02020603050405020304" pitchFamily="18" charset="0"/>
              </a:rPr>
              <a:t>Written code of standards to prevent conflicts of interest in procurement</a:t>
            </a:r>
          </a:p>
          <a:p>
            <a:pPr marL="0" indent="0" algn="ctr">
              <a:buNone/>
            </a:pPr>
            <a:r>
              <a:rPr lang="en-US" b="1" dirty="0" smtClean="0">
                <a:solidFill>
                  <a:srgbClr val="C00000"/>
                </a:solidFill>
                <a:latin typeface="Times New Roman" panose="02020603050405020304" pitchFamily="18" charset="0"/>
                <a:cs typeface="Times New Roman" panose="02020603050405020304" pitchFamily="18" charset="0"/>
              </a:rPr>
              <a:t>TO APPLY TO ALL </a:t>
            </a:r>
          </a:p>
          <a:p>
            <a:pPr marL="0" indent="0" algn="ctr">
              <a:buNone/>
            </a:pPr>
            <a:r>
              <a:rPr lang="en-US" b="1" dirty="0">
                <a:latin typeface="Times New Roman" panose="02020603050405020304" pitchFamily="18" charset="0"/>
                <a:cs typeface="Times New Roman" panose="02020603050405020304" pitchFamily="18" charset="0"/>
              </a:rPr>
              <a:t>E</a:t>
            </a:r>
            <a:r>
              <a:rPr lang="en-US" b="1" dirty="0" smtClean="0">
                <a:latin typeface="Times New Roman" panose="02020603050405020304" pitchFamily="18" charset="0"/>
                <a:cs typeface="Times New Roman" panose="02020603050405020304" pitchFamily="18" charset="0"/>
              </a:rPr>
              <a:t>mployees, officers, agents, members of immediate family, partners</a:t>
            </a:r>
          </a:p>
          <a:p>
            <a:pPr marL="0" indent="0" algn="ctr">
              <a:buNone/>
            </a:pPr>
            <a:r>
              <a:rPr lang="en-US" b="1" dirty="0" smtClean="0">
                <a:solidFill>
                  <a:srgbClr val="C00000"/>
                </a:solidFill>
                <a:latin typeface="Times New Roman" panose="02020603050405020304" pitchFamily="18" charset="0"/>
                <a:cs typeface="Times New Roman" panose="02020603050405020304" pitchFamily="18" charset="0"/>
              </a:rPr>
              <a:t>No earned benefits, financial interest due to CDBG related procurement action</a:t>
            </a:r>
          </a:p>
          <a:p>
            <a:pPr marL="0" indent="0" algn="ctr">
              <a:buNone/>
            </a:pPr>
            <a:r>
              <a:rPr lang="en-US" b="1" dirty="0" smtClean="0">
                <a:latin typeface="Times New Roman" panose="02020603050405020304" pitchFamily="18" charset="0"/>
                <a:cs typeface="Times New Roman" panose="02020603050405020304" pitchFamily="18" charset="0"/>
              </a:rPr>
              <a:t>No solicitation, acceptance of gratuities, favors or other items of monetary value from contractors.</a:t>
            </a:r>
          </a:p>
          <a:p>
            <a:pPr marL="0" indent="0" algn="ctr">
              <a:buNone/>
            </a:pPr>
            <a:r>
              <a:rPr lang="en-US" b="1" dirty="0" smtClean="0">
                <a:solidFill>
                  <a:srgbClr val="C00000"/>
                </a:solidFill>
                <a:latin typeface="Times New Roman" panose="02020603050405020304" pitchFamily="18" charset="0"/>
                <a:cs typeface="Times New Roman" panose="02020603050405020304" pitchFamily="18" charset="0"/>
              </a:rPr>
              <a:t>Minimum thresholds below which financial interest is not substantial or of nominal value should be established.</a:t>
            </a:r>
            <a:endParaRPr lang="en-US"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0779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46586"/>
          </a:xfrm>
          <a:prstGeom prst="rect">
            <a:avLst/>
          </a:prstGeom>
        </p:spPr>
      </p:pic>
      <p:sp>
        <p:nvSpPr>
          <p:cNvPr id="4" name="TextBox 3"/>
          <p:cNvSpPr txBox="1"/>
          <p:nvPr/>
        </p:nvSpPr>
        <p:spPr>
          <a:xfrm flipH="1">
            <a:off x="1" y="795637"/>
            <a:ext cx="12191999" cy="2677656"/>
          </a:xfrm>
          <a:prstGeom prst="rect">
            <a:avLst/>
          </a:prstGeom>
          <a:noFill/>
        </p:spPr>
        <p:txBody>
          <a:bodyPr wrap="square" rtlCol="0">
            <a:spAutoFit/>
          </a:bodyPr>
          <a:lstStyle/>
          <a:p>
            <a:pPr algn="ctr"/>
            <a:r>
              <a:rPr lang="en-US" sz="8000" b="1" dirty="0" smtClean="0">
                <a:latin typeface="Times New Roman" panose="02020603050405020304" pitchFamily="18" charset="0"/>
                <a:cs typeface="Times New Roman" panose="02020603050405020304" pitchFamily="18" charset="0"/>
              </a:rPr>
              <a:t>4.4 – 4.6 </a:t>
            </a:r>
          </a:p>
          <a:p>
            <a:pPr algn="ctr"/>
            <a:r>
              <a:rPr lang="en-US" sz="8800" b="1" cap="all" dirty="0" smtClean="0">
                <a:latin typeface="Times New Roman" panose="02020603050405020304" pitchFamily="18" charset="0"/>
                <a:cs typeface="Times New Roman" panose="02020603050405020304" pitchFamily="18" charset="0"/>
              </a:rPr>
              <a:t>Project Review</a:t>
            </a:r>
            <a:endParaRPr lang="en-US" sz="8800" b="1" cap="al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0892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 y="230188"/>
            <a:ext cx="11821782" cy="6067741"/>
          </a:xfrm>
          <a:prstGeom prst="rect">
            <a:avLst/>
          </a:prstGeom>
        </p:spPr>
      </p:pic>
      <p:sp>
        <p:nvSpPr>
          <p:cNvPr id="2" name="Title 1"/>
          <p:cNvSpPr>
            <a:spLocks noGrp="1"/>
          </p:cNvSpPr>
          <p:nvPr>
            <p:ph type="title"/>
          </p:nvPr>
        </p:nvSpPr>
        <p:spPr/>
        <p:txBody>
          <a:bodyPr>
            <a:normAutofit fontScale="90000"/>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sz="6000" b="1" dirty="0" smtClean="0">
                <a:latin typeface="Times New Roman" panose="02020603050405020304" pitchFamily="18" charset="0"/>
                <a:cs typeface="Times New Roman" panose="02020603050405020304" pitchFamily="18" charset="0"/>
              </a:rPr>
              <a:t>4.5 </a:t>
            </a:r>
            <a:r>
              <a:rPr lang="en-US" sz="6000" b="1" dirty="0" smtClean="0">
                <a:latin typeface="Times New Roman" panose="02020603050405020304" pitchFamily="18" charset="0"/>
                <a:cs typeface="Times New Roman" panose="02020603050405020304" pitchFamily="18" charset="0"/>
              </a:rPr>
              <a:t>PROCUREMENT</a:t>
            </a:r>
            <a:r>
              <a:rPr lang="en-US" b="1" dirty="0" smtClean="0">
                <a:solidFill>
                  <a:schemeClr val="bg1"/>
                </a:solidFill>
                <a:latin typeface="Times New Roman" panose="02020603050405020304" pitchFamily="18" charset="0"/>
                <a:cs typeface="Times New Roman" panose="02020603050405020304" pitchFamily="18" charset="0"/>
              </a:rPr>
              <a:t/>
            </a:r>
            <a:br>
              <a:rPr lang="en-US" b="1" dirty="0" smtClean="0">
                <a:solidFill>
                  <a:schemeClr val="bg1"/>
                </a:solidFill>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EXCLUDED PARTIES</a:t>
            </a:r>
            <a:r>
              <a:rPr lang="en-US" dirty="0">
                <a:solidFill>
                  <a:srgbClr val="C00000"/>
                </a:solidFill>
                <a:latin typeface="Times New Roman" panose="02020603050405020304" pitchFamily="18" charset="0"/>
                <a:cs typeface="Times New Roman" panose="02020603050405020304" pitchFamily="18" charset="0"/>
              </a:rPr>
              <a:t/>
            </a:r>
            <a:br>
              <a:rPr lang="en-US" dirty="0">
                <a:solidFill>
                  <a:srgbClr val="C00000"/>
                </a:solidFill>
                <a:latin typeface="Times New Roman" panose="02020603050405020304" pitchFamily="18" charset="0"/>
                <a:cs typeface="Times New Roman" panose="02020603050405020304" pitchFamily="18" charset="0"/>
              </a:rPr>
            </a:b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825624"/>
            <a:ext cx="12192000" cy="5032375"/>
          </a:xfrm>
        </p:spPr>
        <p:txBody>
          <a:bodyPr>
            <a:normAutofit fontScale="92500" lnSpcReduction="10000"/>
          </a:bodyPr>
          <a:lstStyle/>
          <a:p>
            <a:pPr marL="0" indent="0" algn="ctr">
              <a:buNone/>
            </a:pPr>
            <a:r>
              <a:rPr lang="en-US" sz="3500" b="1" dirty="0" smtClean="0">
                <a:solidFill>
                  <a:srgbClr val="C00000"/>
                </a:solidFill>
                <a:latin typeface="Times New Roman" panose="02020603050405020304" pitchFamily="18" charset="0"/>
                <a:cs typeface="Times New Roman" panose="02020603050405020304" pitchFamily="18" charset="0"/>
              </a:rPr>
              <a:t>GRANTEES</a:t>
            </a:r>
          </a:p>
          <a:p>
            <a:pPr marL="0" indent="0" algn="ctr">
              <a:buNone/>
            </a:pPr>
            <a:endParaRPr lang="en-US" sz="1200" b="1" dirty="0" smtClean="0">
              <a:solidFill>
                <a:srgbClr val="C00000"/>
              </a:solidFill>
              <a:latin typeface="Times New Roman" panose="02020603050405020304" pitchFamily="18" charset="0"/>
              <a:cs typeface="Times New Roman" panose="02020603050405020304" pitchFamily="18" charset="0"/>
            </a:endParaRPr>
          </a:p>
          <a:p>
            <a:pPr marL="0" indent="0" algn="ctr">
              <a:buNone/>
            </a:pPr>
            <a:r>
              <a:rPr lang="en-US" b="1" dirty="0" smtClean="0">
                <a:latin typeface="Times New Roman" panose="02020603050405020304" pitchFamily="18" charset="0"/>
                <a:cs typeface="Times New Roman" panose="02020603050405020304" pitchFamily="18" charset="0"/>
              </a:rPr>
              <a:t>Must not make any award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subgrant</a:t>
            </a:r>
            <a:r>
              <a:rPr lang="en-US" dirty="0" smtClean="0">
                <a:latin typeface="Times New Roman" panose="02020603050405020304" pitchFamily="18" charset="0"/>
                <a:cs typeface="Times New Roman" panose="02020603050405020304" pitchFamily="18" charset="0"/>
              </a:rPr>
              <a:t> or contract)</a:t>
            </a:r>
            <a:r>
              <a:rPr lang="en-US" b="1" dirty="0" smtClean="0">
                <a:latin typeface="Times New Roman" panose="02020603050405020304" pitchFamily="18" charset="0"/>
                <a:cs typeface="Times New Roman" panose="02020603050405020304" pitchFamily="18" charset="0"/>
              </a:rPr>
              <a:t> to any organizations</a:t>
            </a:r>
          </a:p>
          <a:p>
            <a:pPr marL="0" indent="0" algn="ctr">
              <a:buNone/>
            </a:pPr>
            <a:endParaRPr lang="en-US" sz="800" b="1" dirty="0" smtClean="0">
              <a:latin typeface="Times New Roman" panose="02020603050405020304" pitchFamily="18" charset="0"/>
              <a:cs typeface="Times New Roman" panose="02020603050405020304" pitchFamily="18" charset="0"/>
            </a:endParaRPr>
          </a:p>
          <a:p>
            <a:pPr marL="0" indent="0" algn="ctr">
              <a:buNone/>
            </a:pPr>
            <a:r>
              <a:rPr lang="en-US" sz="3200" b="1" dirty="0" smtClean="0">
                <a:latin typeface="Times New Roman" panose="02020603050405020304" pitchFamily="18" charset="0"/>
                <a:cs typeface="Times New Roman" panose="02020603050405020304" pitchFamily="18" charset="0"/>
              </a:rPr>
              <a:t>      DEBARRED</a:t>
            </a:r>
          </a:p>
          <a:p>
            <a:pPr marL="0" indent="0" algn="ctr">
              <a:buNone/>
            </a:pPr>
            <a:r>
              <a:rPr lang="en-US" sz="3200" b="1" dirty="0" smtClean="0">
                <a:latin typeface="Times New Roman" panose="02020603050405020304" pitchFamily="18" charset="0"/>
                <a:cs typeface="Times New Roman" panose="02020603050405020304" pitchFamily="18" charset="0"/>
              </a:rPr>
              <a:t>        SUSPENDED</a:t>
            </a:r>
          </a:p>
          <a:p>
            <a:pPr marL="0" indent="0" algn="ctr">
              <a:buNone/>
            </a:pPr>
            <a:r>
              <a:rPr lang="en-US" sz="3200" b="1" dirty="0" smtClean="0">
                <a:latin typeface="Times New Roman" panose="02020603050405020304" pitchFamily="18" charset="0"/>
                <a:cs typeface="Times New Roman" panose="02020603050405020304" pitchFamily="18" charset="0"/>
              </a:rPr>
              <a:t>      EXCLUDED </a:t>
            </a:r>
          </a:p>
          <a:p>
            <a:pPr marL="0" indent="0" algn="ctr">
              <a:buNone/>
            </a:pPr>
            <a:r>
              <a:rPr lang="en-US" sz="3200" b="1" dirty="0" smtClean="0">
                <a:latin typeface="Times New Roman" panose="02020603050405020304" pitchFamily="18" charset="0"/>
                <a:cs typeface="Times New Roman" panose="02020603050405020304" pitchFamily="18" charset="0"/>
              </a:rPr>
              <a:t>        INELIGIBLE</a:t>
            </a:r>
          </a:p>
          <a:p>
            <a:pPr marL="0" indent="0" algn="ctr">
              <a:buNone/>
            </a:pPr>
            <a:endParaRPr lang="en-US" sz="800" b="1" dirty="0" smtClean="0">
              <a:latin typeface="Times New Roman" panose="02020603050405020304" pitchFamily="18" charset="0"/>
              <a:cs typeface="Times New Roman" panose="02020603050405020304" pitchFamily="18" charset="0"/>
            </a:endParaRPr>
          </a:p>
          <a:p>
            <a:pPr marL="0" indent="0" algn="ctr">
              <a:buNone/>
            </a:pPr>
            <a:endParaRPr lang="en-US" b="1" dirty="0" smtClean="0">
              <a:solidFill>
                <a:srgbClr val="C00000"/>
              </a:solidFill>
              <a:latin typeface="Times New Roman" panose="02020603050405020304" pitchFamily="18" charset="0"/>
              <a:cs typeface="Times New Roman" panose="02020603050405020304" pitchFamily="18" charset="0"/>
            </a:endParaRPr>
          </a:p>
          <a:p>
            <a:pPr marL="0" indent="0" algn="ctr">
              <a:buNone/>
            </a:pPr>
            <a:r>
              <a:rPr lang="en-US" b="1" dirty="0" smtClean="0">
                <a:solidFill>
                  <a:srgbClr val="C00000"/>
                </a:solidFill>
                <a:latin typeface="Times New Roman" panose="02020603050405020304" pitchFamily="18" charset="0"/>
                <a:cs typeface="Times New Roman" panose="02020603050405020304" pitchFamily="18" charset="0"/>
              </a:rPr>
              <a:t>FOR PARTICIPATING IN FEDERAL ASSISTANCE PROGRAMS </a:t>
            </a:r>
          </a:p>
          <a:p>
            <a:pPr marL="0" indent="0" algn="ctr">
              <a:buNone/>
            </a:pPr>
            <a:r>
              <a:rPr lang="en-US" dirty="0" smtClean="0">
                <a:latin typeface="Times New Roman" panose="02020603050405020304" pitchFamily="18" charset="0"/>
                <a:cs typeface="Times New Roman" panose="02020603050405020304" pitchFamily="18" charset="0"/>
              </a:rPr>
              <a:t>Executive Order 1259 “Debarment and Suspension</a:t>
            </a:r>
            <a:r>
              <a:rPr lang="en-US" dirty="0" smtClean="0">
                <a:solidFill>
                  <a:srgbClr val="C00000"/>
                </a:solidFill>
                <a:latin typeface="Times New Roman" panose="02020603050405020304" pitchFamily="18" charset="0"/>
                <a:cs typeface="Times New Roman" panose="02020603050405020304" pitchFamily="18" charset="0"/>
              </a:rPr>
              <a:t>”</a:t>
            </a:r>
            <a:endParaRPr 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563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79"/>
            <a:ext cx="12192000" cy="6868379"/>
          </a:xfrm>
          <a:prstGeom prst="rect">
            <a:avLst/>
          </a:prstGeom>
        </p:spPr>
      </p:pic>
      <p:sp>
        <p:nvSpPr>
          <p:cNvPr id="2" name="Title 1"/>
          <p:cNvSpPr>
            <a:spLocks noGrp="1"/>
          </p:cNvSpPr>
          <p:nvPr>
            <p:ph type="title"/>
          </p:nvPr>
        </p:nvSpPr>
        <p:spPr/>
        <p:txBody>
          <a:bodyPr>
            <a:normAutofit/>
          </a:bodyPr>
          <a:lstStyle/>
          <a:p>
            <a:pPr algn="ctr"/>
            <a:r>
              <a:rPr lang="en-US" sz="7200" b="1" dirty="0" smtClean="0">
                <a:latin typeface="Times New Roman" panose="02020603050405020304" pitchFamily="18" charset="0"/>
                <a:cs typeface="Times New Roman" panose="02020603050405020304" pitchFamily="18" charset="0"/>
              </a:rPr>
              <a:t>4.6.e Utility Incentives</a:t>
            </a:r>
            <a:endParaRPr lang="en-US" sz="7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ctr">
              <a:buNone/>
            </a:pPr>
            <a:r>
              <a:rPr lang="en-US" sz="6000" b="1" dirty="0" smtClean="0">
                <a:solidFill>
                  <a:srgbClr val="FF0000"/>
                </a:solidFill>
                <a:latin typeface="Times New Roman" panose="02020603050405020304" pitchFamily="18" charset="0"/>
                <a:cs typeface="Times New Roman" panose="02020603050405020304" pitchFamily="18" charset="0"/>
              </a:rPr>
              <a:t>Energy Efficiency</a:t>
            </a:r>
          </a:p>
          <a:p>
            <a:pPr marL="0" indent="0" algn="ctr">
              <a:buNone/>
            </a:pPr>
            <a:r>
              <a:rPr lang="en-US" sz="6000" b="1" dirty="0" smtClean="0">
                <a:solidFill>
                  <a:srgbClr val="FF0000"/>
                </a:solidFill>
                <a:latin typeface="Times New Roman" panose="02020603050405020304" pitchFamily="18" charset="0"/>
                <a:cs typeface="Times New Roman" panose="02020603050405020304" pitchFamily="18" charset="0"/>
              </a:rPr>
              <a:t>Rebate Letter</a:t>
            </a:r>
          </a:p>
          <a:p>
            <a:pPr marL="0" indent="0" algn="ctr">
              <a:buNone/>
            </a:pPr>
            <a:endParaRPr lang="en-US" sz="1400" dirty="0" smtClean="0">
              <a:latin typeface="Times New Roman" panose="02020603050405020304" pitchFamily="18" charset="0"/>
              <a:cs typeface="Times New Roman" panose="02020603050405020304" pitchFamily="18" charset="0"/>
            </a:endParaRPr>
          </a:p>
          <a:p>
            <a:pPr marL="0" indent="0" algn="ctr">
              <a:buNone/>
            </a:pPr>
            <a:r>
              <a:rPr lang="en-US" sz="4000" b="1" dirty="0" smtClean="0">
                <a:solidFill>
                  <a:schemeClr val="bg1"/>
                </a:solidFill>
                <a:latin typeface="Times New Roman" panose="02020603050405020304" pitchFamily="18" charset="0"/>
                <a:cs typeface="Times New Roman" panose="02020603050405020304" pitchFamily="18" charset="0"/>
              </a:rPr>
              <a:t>From the utility company!</a:t>
            </a:r>
            <a:endParaRPr lang="en-US"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0759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title"/>
          </p:nvPr>
        </p:nvSpPr>
        <p:spPr>
          <a:xfrm>
            <a:off x="1216572" y="1405649"/>
            <a:ext cx="10515600" cy="3733909"/>
          </a:xfrm>
        </p:spPr>
        <p:txBody>
          <a:bodyPr>
            <a:normAutofit/>
          </a:bodyPr>
          <a:lstStyle/>
          <a:p>
            <a:pPr algn="ctr"/>
            <a:r>
              <a:rPr lang="en-US" sz="6600" b="1" dirty="0" smtClean="0">
                <a:solidFill>
                  <a:srgbClr val="FFC000"/>
                </a:solidFill>
                <a:latin typeface="Times New Roman" panose="02020603050405020304" pitchFamily="18" charset="0"/>
                <a:cs typeface="Times New Roman" panose="02020603050405020304" pitchFamily="18" charset="0"/>
              </a:rPr>
              <a:t>RESIDENTIAL REHAB </a:t>
            </a:r>
            <a:br>
              <a:rPr lang="en-US" sz="6600" b="1" dirty="0" smtClean="0">
                <a:solidFill>
                  <a:srgbClr val="FFC000"/>
                </a:solidFill>
                <a:latin typeface="Times New Roman" panose="02020603050405020304" pitchFamily="18" charset="0"/>
                <a:cs typeface="Times New Roman" panose="02020603050405020304" pitchFamily="18" charset="0"/>
              </a:rPr>
            </a:br>
            <a:r>
              <a:rPr lang="en-US" sz="6600" b="1" dirty="0" smtClean="0">
                <a:solidFill>
                  <a:srgbClr val="FFC000"/>
                </a:solidFill>
                <a:latin typeface="Times New Roman" panose="02020603050405020304" pitchFamily="18" charset="0"/>
                <a:cs typeface="Times New Roman" panose="02020603050405020304" pitchFamily="18" charset="0"/>
              </a:rPr>
              <a:t>PROGRAMS</a:t>
            </a:r>
            <a:endParaRPr lang="en-US" sz="66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128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912"/>
            <a:ext cx="12192000" cy="7013824"/>
          </a:xfrm>
          <a:prstGeom prst="rect">
            <a:avLst/>
          </a:prstGeom>
        </p:spPr>
      </p:pic>
      <p:sp>
        <p:nvSpPr>
          <p:cNvPr id="2" name="Title 1"/>
          <p:cNvSpPr>
            <a:spLocks noGrp="1"/>
          </p:cNvSpPr>
          <p:nvPr>
            <p:ph type="title"/>
          </p:nvPr>
        </p:nvSpPr>
        <p:spPr>
          <a:xfrm>
            <a:off x="838200" y="491250"/>
            <a:ext cx="10515600" cy="1325563"/>
          </a:xfrm>
        </p:spPr>
        <p:txBody>
          <a:bodyPr>
            <a:normAutofit fontScale="90000"/>
          </a:bodyPr>
          <a:lstStyle/>
          <a:p>
            <a:pPr algn="ctr"/>
            <a:r>
              <a:rPr lang="en-US" sz="6000" b="1" dirty="0" smtClean="0">
                <a:solidFill>
                  <a:schemeClr val="bg1"/>
                </a:solidFill>
                <a:latin typeface="Times New Roman" panose="02020603050405020304" pitchFamily="18" charset="0"/>
                <a:cs typeface="Times New Roman" panose="02020603050405020304" pitchFamily="18" charset="0"/>
              </a:rPr>
              <a:t>4.7G 75% RULE</a:t>
            </a:r>
            <a:br>
              <a:rPr lang="en-US" sz="6000" b="1" dirty="0" smtClean="0">
                <a:solidFill>
                  <a:schemeClr val="bg1"/>
                </a:solidFill>
                <a:latin typeface="Times New Roman" panose="02020603050405020304" pitchFamily="18" charset="0"/>
                <a:cs typeface="Times New Roman" panose="02020603050405020304" pitchFamily="18" charset="0"/>
              </a:rPr>
            </a:br>
            <a:r>
              <a:rPr lang="en-US" sz="6000" b="1" dirty="0" smtClean="0">
                <a:solidFill>
                  <a:schemeClr val="bg1"/>
                </a:solidFill>
                <a:latin typeface="Times New Roman" panose="02020603050405020304" pitchFamily="18" charset="0"/>
                <a:cs typeface="Times New Roman" panose="02020603050405020304" pitchFamily="18" charset="0"/>
              </a:rPr>
              <a:t>WALK-AWAY POLICY</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172466"/>
            <a:ext cx="10515600" cy="4351338"/>
          </a:xfrm>
        </p:spPr>
        <p:txBody>
          <a:bodyPr>
            <a:normAutofit/>
          </a:bodyPr>
          <a:lstStyle/>
          <a:p>
            <a:pPr marL="0" indent="0" algn="ctr">
              <a:buNone/>
            </a:pPr>
            <a:r>
              <a:rPr lang="en-US" sz="8000" b="1" dirty="0" smtClean="0">
                <a:solidFill>
                  <a:srgbClr val="FFC000"/>
                </a:solidFill>
                <a:latin typeface="Times New Roman" panose="02020603050405020304" pitchFamily="18" charset="0"/>
                <a:cs typeface="Times New Roman" panose="02020603050405020304" pitchFamily="18" charset="0"/>
              </a:rPr>
              <a:t>DEMOLITIONS</a:t>
            </a:r>
          </a:p>
          <a:p>
            <a:pPr marL="0" indent="0" algn="ctr">
              <a:buNone/>
            </a:pPr>
            <a:endParaRPr lang="en-US" sz="4000" b="1" dirty="0" smtClean="0">
              <a:latin typeface="Times New Roman" panose="02020603050405020304" pitchFamily="18" charset="0"/>
              <a:cs typeface="Times New Roman" panose="02020603050405020304" pitchFamily="18" charset="0"/>
            </a:endParaRPr>
          </a:p>
          <a:p>
            <a:pPr marL="0" indent="0" algn="ctr">
              <a:buNone/>
            </a:pPr>
            <a:r>
              <a:rPr lang="en-US" sz="4000" b="1" dirty="0" smtClean="0">
                <a:solidFill>
                  <a:srgbClr val="FF0000"/>
                </a:solidFill>
                <a:latin typeface="Times New Roman" panose="02020603050405020304" pitchFamily="18" charset="0"/>
                <a:cs typeface="Times New Roman" panose="02020603050405020304" pitchFamily="18" charset="0"/>
              </a:rPr>
              <a:t>Reimbursement will not be given</a:t>
            </a:r>
            <a:endParaRPr lang="en-US" sz="4000" b="1"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US" sz="4000" b="1" dirty="0" smtClean="0">
                <a:solidFill>
                  <a:srgbClr val="FF0000"/>
                </a:solidFill>
                <a:latin typeface="Times New Roman" panose="02020603050405020304" pitchFamily="18" charset="0"/>
                <a:cs typeface="Times New Roman" panose="02020603050405020304" pitchFamily="18" charset="0"/>
              </a:rPr>
              <a:t>WITHOUT </a:t>
            </a:r>
          </a:p>
          <a:p>
            <a:pPr marL="0" indent="0" algn="ctr">
              <a:buNone/>
            </a:pPr>
            <a:r>
              <a:rPr lang="en-US" sz="4000" b="1" dirty="0" smtClean="0">
                <a:solidFill>
                  <a:srgbClr val="FF0000"/>
                </a:solidFill>
                <a:latin typeface="Times New Roman" panose="02020603050405020304" pitchFamily="18" charset="0"/>
                <a:cs typeface="Times New Roman" panose="02020603050405020304" pitchFamily="18" charset="0"/>
              </a:rPr>
              <a:t>DOH prior knowledge and approval!</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91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73766"/>
          </a:xfrm>
          <a:prstGeom prst="rect">
            <a:avLst/>
          </a:prstGeom>
        </p:spPr>
      </p:pic>
      <p:sp>
        <p:nvSpPr>
          <p:cNvPr id="2" name="Title 1"/>
          <p:cNvSpPr>
            <a:spLocks noGrp="1"/>
          </p:cNvSpPr>
          <p:nvPr>
            <p:ph type="title"/>
          </p:nvPr>
        </p:nvSpPr>
        <p:spPr/>
        <p:txBody>
          <a:bodyPr>
            <a:noAutofit/>
          </a:bodyPr>
          <a:lstStyle/>
          <a:p>
            <a:pPr algn="ctr"/>
            <a:r>
              <a:rPr lang="en-US" sz="5400" b="1" dirty="0">
                <a:solidFill>
                  <a:schemeClr val="bg1"/>
                </a:solidFill>
                <a:latin typeface="Times New Roman" panose="02020603050405020304" pitchFamily="18" charset="0"/>
                <a:cs typeface="Times New Roman" panose="02020603050405020304" pitchFamily="18" charset="0"/>
              </a:rPr>
              <a:t>4.7G 75% RULE</a:t>
            </a:r>
            <a:br>
              <a:rPr lang="en-US" sz="5400" b="1" dirty="0">
                <a:solidFill>
                  <a:schemeClr val="bg1"/>
                </a:solidFill>
                <a:latin typeface="Times New Roman" panose="02020603050405020304" pitchFamily="18" charset="0"/>
                <a:cs typeface="Times New Roman" panose="02020603050405020304" pitchFamily="18" charset="0"/>
              </a:rPr>
            </a:br>
            <a:r>
              <a:rPr lang="en-US" sz="5400" b="1" dirty="0">
                <a:solidFill>
                  <a:schemeClr val="bg1"/>
                </a:solidFill>
                <a:latin typeface="Times New Roman" panose="02020603050405020304" pitchFamily="18" charset="0"/>
                <a:cs typeface="Times New Roman" panose="02020603050405020304" pitchFamily="18" charset="0"/>
              </a:rPr>
              <a:t>WALK-AWAY POLICY</a:t>
            </a:r>
            <a:endParaRPr lang="en-US" sz="5400" dirty="0">
              <a:solidFill>
                <a:schemeClr val="bg1"/>
              </a:solidFill>
            </a:endParaRPr>
          </a:p>
        </p:txBody>
      </p:sp>
      <p:sp>
        <p:nvSpPr>
          <p:cNvPr id="3" name="Content Placeholder 2"/>
          <p:cNvSpPr>
            <a:spLocks noGrp="1"/>
          </p:cNvSpPr>
          <p:nvPr>
            <p:ph idx="1"/>
          </p:nvPr>
        </p:nvSpPr>
        <p:spPr/>
        <p:txBody>
          <a:bodyPr>
            <a:normAutofit/>
          </a:bodyPr>
          <a:lstStyle/>
          <a:p>
            <a:pPr marL="0" indent="0" algn="ctr">
              <a:buNone/>
            </a:pPr>
            <a:r>
              <a:rPr lang="en-US" sz="8000" b="1" dirty="0" smtClean="0">
                <a:solidFill>
                  <a:srgbClr val="FFC000"/>
                </a:solidFill>
                <a:latin typeface="Times New Roman" panose="02020603050405020304" pitchFamily="18" charset="0"/>
                <a:cs typeface="Times New Roman" panose="02020603050405020304" pitchFamily="18" charset="0"/>
              </a:rPr>
              <a:t>REPLACEMENTS</a:t>
            </a:r>
            <a:endParaRPr lang="en-US" sz="8000" b="1" dirty="0">
              <a:solidFill>
                <a:srgbClr val="FFC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638095" y="3345708"/>
            <a:ext cx="7420303" cy="2554545"/>
          </a:xfrm>
          <a:prstGeom prst="rect">
            <a:avLst/>
          </a:prstGeom>
        </p:spPr>
        <p:txBody>
          <a:bodyPr wrap="square">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Reimbursement will not be given</a:t>
            </a:r>
          </a:p>
          <a:p>
            <a:pPr algn="ctr"/>
            <a:r>
              <a:rPr lang="en-US" sz="4000" b="1" dirty="0">
                <a:solidFill>
                  <a:srgbClr val="FF0000"/>
                </a:solidFill>
                <a:latin typeface="Times New Roman" panose="02020603050405020304" pitchFamily="18" charset="0"/>
                <a:cs typeface="Times New Roman" panose="02020603050405020304" pitchFamily="18" charset="0"/>
              </a:rPr>
              <a:t>WITHOUT </a:t>
            </a:r>
          </a:p>
          <a:p>
            <a:pPr algn="ctr"/>
            <a:r>
              <a:rPr lang="en-US" sz="4000" b="1" dirty="0">
                <a:solidFill>
                  <a:srgbClr val="FF0000"/>
                </a:solidFill>
                <a:latin typeface="Times New Roman" panose="02020603050405020304" pitchFamily="18" charset="0"/>
                <a:cs typeface="Times New Roman" panose="02020603050405020304" pitchFamily="18" charset="0"/>
              </a:rPr>
              <a:t>DOH prior knowledge and approval!</a:t>
            </a:r>
          </a:p>
        </p:txBody>
      </p:sp>
    </p:spTree>
    <p:extLst>
      <p:ext uri="{BB962C8B-B14F-4D97-AF65-F5344CB8AC3E}">
        <p14:creationId xmlns:p14="http://schemas.microsoft.com/office/powerpoint/2010/main" val="777569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7496"/>
            <a:ext cx="12192000" cy="6780504"/>
          </a:xfrm>
          <a:prstGeom prst="rect">
            <a:avLst/>
          </a:prstGeom>
        </p:spPr>
      </p:pic>
      <p:sp>
        <p:nvSpPr>
          <p:cNvPr id="2" name="Title 1"/>
          <p:cNvSpPr>
            <a:spLocks noGrp="1"/>
          </p:cNvSpPr>
          <p:nvPr>
            <p:ph type="title"/>
          </p:nvPr>
        </p:nvSpPr>
        <p:spPr/>
        <p:txBody>
          <a:bodyPr>
            <a:noAutofit/>
          </a:bodyPr>
          <a:lstStyle/>
          <a:p>
            <a:pPr algn="ctr"/>
            <a:r>
              <a:rPr lang="en-US" sz="5400" b="1" dirty="0">
                <a:latin typeface="Times New Roman" panose="02020603050405020304" pitchFamily="18" charset="0"/>
                <a:cs typeface="Times New Roman" panose="02020603050405020304" pitchFamily="18" charset="0"/>
              </a:rPr>
              <a:t>4.7G 75% RULE</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WALK-AWAY POLICY</a:t>
            </a:r>
            <a:endParaRPr lang="en-US" sz="5400" dirty="0"/>
          </a:p>
        </p:txBody>
      </p:sp>
      <p:sp>
        <p:nvSpPr>
          <p:cNvPr id="3" name="Content Placeholder 2"/>
          <p:cNvSpPr>
            <a:spLocks noGrp="1"/>
          </p:cNvSpPr>
          <p:nvPr>
            <p:ph idx="1"/>
          </p:nvPr>
        </p:nvSpPr>
        <p:spPr/>
        <p:txBody>
          <a:bodyPr>
            <a:normAutofit/>
          </a:bodyPr>
          <a:lstStyle/>
          <a:p>
            <a:pPr marL="0" indent="0" algn="ctr">
              <a:buNone/>
            </a:pPr>
            <a:r>
              <a:rPr lang="en-US" sz="8000" b="1" dirty="0" smtClean="0">
                <a:solidFill>
                  <a:srgbClr val="FFC000"/>
                </a:solidFill>
                <a:latin typeface="Times New Roman" panose="02020603050405020304" pitchFamily="18" charset="0"/>
                <a:cs typeface="Times New Roman" panose="02020603050405020304" pitchFamily="18" charset="0"/>
              </a:rPr>
              <a:t>EXPANSIONS</a:t>
            </a:r>
            <a:endParaRPr lang="en-US" sz="8000" b="1" dirty="0">
              <a:solidFill>
                <a:srgbClr val="FFC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638095" y="3345708"/>
            <a:ext cx="7420303" cy="2554545"/>
          </a:xfrm>
          <a:prstGeom prst="rect">
            <a:avLst/>
          </a:prstGeom>
        </p:spPr>
        <p:txBody>
          <a:bodyPr wrap="square">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Reimbursement will not be given</a:t>
            </a:r>
          </a:p>
          <a:p>
            <a:pPr algn="ctr"/>
            <a:r>
              <a:rPr lang="en-US" sz="4000" b="1" dirty="0">
                <a:solidFill>
                  <a:srgbClr val="FF0000"/>
                </a:solidFill>
                <a:latin typeface="Times New Roman" panose="02020603050405020304" pitchFamily="18" charset="0"/>
                <a:cs typeface="Times New Roman" panose="02020603050405020304" pitchFamily="18" charset="0"/>
              </a:rPr>
              <a:t>WITHOUT </a:t>
            </a:r>
          </a:p>
          <a:p>
            <a:pPr algn="ctr"/>
            <a:r>
              <a:rPr lang="en-US" sz="4000" b="1" dirty="0">
                <a:solidFill>
                  <a:srgbClr val="FF0000"/>
                </a:solidFill>
                <a:latin typeface="Times New Roman" panose="02020603050405020304" pitchFamily="18" charset="0"/>
                <a:cs typeface="Times New Roman" panose="02020603050405020304" pitchFamily="18" charset="0"/>
              </a:rPr>
              <a:t>DOH prior knowledge and approval!</a:t>
            </a:r>
          </a:p>
        </p:txBody>
      </p:sp>
    </p:spTree>
    <p:extLst>
      <p:ext uri="{BB962C8B-B14F-4D97-AF65-F5344CB8AC3E}">
        <p14:creationId xmlns:p14="http://schemas.microsoft.com/office/powerpoint/2010/main" val="4234197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Autofit/>
          </a:bodyPr>
          <a:lstStyle/>
          <a:p>
            <a:pPr algn="ctr"/>
            <a:r>
              <a:rPr lang="en-US" sz="5400" b="1" dirty="0">
                <a:latin typeface="Times New Roman" panose="02020603050405020304" pitchFamily="18" charset="0"/>
                <a:cs typeface="Times New Roman" panose="02020603050405020304" pitchFamily="18" charset="0"/>
              </a:rPr>
              <a:t>4.7G 75% RULE</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WALK-AWAY POLICY</a:t>
            </a:r>
            <a:endParaRPr lang="en-US" sz="5400" dirty="0"/>
          </a:p>
        </p:txBody>
      </p:sp>
      <p:sp>
        <p:nvSpPr>
          <p:cNvPr id="3" name="Content Placeholder 2"/>
          <p:cNvSpPr>
            <a:spLocks noGrp="1"/>
          </p:cNvSpPr>
          <p:nvPr>
            <p:ph idx="1"/>
          </p:nvPr>
        </p:nvSpPr>
        <p:spPr/>
        <p:txBody>
          <a:bodyPr>
            <a:normAutofit/>
          </a:bodyPr>
          <a:lstStyle/>
          <a:p>
            <a:pPr marL="0" indent="0" algn="ctr">
              <a:buNone/>
            </a:pPr>
            <a:r>
              <a:rPr lang="en-US" sz="8000" b="1" dirty="0" smtClean="0">
                <a:solidFill>
                  <a:srgbClr val="FFC000"/>
                </a:solidFill>
                <a:latin typeface="Times New Roman" panose="02020603050405020304" pitchFamily="18" charset="0"/>
                <a:cs typeface="Times New Roman" panose="02020603050405020304" pitchFamily="18" charset="0"/>
              </a:rPr>
              <a:t>ADDITIONS</a:t>
            </a:r>
            <a:endParaRPr lang="en-US" sz="8000" b="1" dirty="0">
              <a:solidFill>
                <a:srgbClr val="FFC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638095" y="3345708"/>
            <a:ext cx="7420303" cy="2554545"/>
          </a:xfrm>
          <a:prstGeom prst="rect">
            <a:avLst/>
          </a:prstGeom>
        </p:spPr>
        <p:txBody>
          <a:bodyPr wrap="square">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Reimbursement will not be given</a:t>
            </a:r>
          </a:p>
          <a:p>
            <a:pPr algn="ctr"/>
            <a:r>
              <a:rPr lang="en-US" sz="4000" b="1" dirty="0">
                <a:solidFill>
                  <a:srgbClr val="FF0000"/>
                </a:solidFill>
                <a:latin typeface="Times New Roman" panose="02020603050405020304" pitchFamily="18" charset="0"/>
                <a:cs typeface="Times New Roman" panose="02020603050405020304" pitchFamily="18" charset="0"/>
              </a:rPr>
              <a:t>WITHOUT </a:t>
            </a:r>
          </a:p>
          <a:p>
            <a:pPr algn="ctr"/>
            <a:r>
              <a:rPr lang="en-US" sz="4000" b="1" dirty="0">
                <a:solidFill>
                  <a:srgbClr val="FF0000"/>
                </a:solidFill>
                <a:latin typeface="Times New Roman" panose="02020603050405020304" pitchFamily="18" charset="0"/>
                <a:cs typeface="Times New Roman" panose="02020603050405020304" pitchFamily="18" charset="0"/>
              </a:rPr>
              <a:t>DOH prior knowledge and approval!</a:t>
            </a:r>
          </a:p>
        </p:txBody>
      </p:sp>
    </p:spTree>
    <p:extLst>
      <p:ext uri="{BB962C8B-B14F-4D97-AF65-F5344CB8AC3E}">
        <p14:creationId xmlns:p14="http://schemas.microsoft.com/office/powerpoint/2010/main" val="3276545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Subtitle 2"/>
          <p:cNvSpPr>
            <a:spLocks noGrp="1"/>
          </p:cNvSpPr>
          <p:nvPr>
            <p:ph type="subTitle" idx="1"/>
          </p:nvPr>
        </p:nvSpPr>
        <p:spPr>
          <a:xfrm>
            <a:off x="0" y="5360277"/>
            <a:ext cx="12191999" cy="1497724"/>
          </a:xfrm>
        </p:spPr>
        <p:txBody>
          <a:bodyPr>
            <a:noAutofit/>
          </a:bodyPr>
          <a:lstStyle/>
          <a:p>
            <a:r>
              <a:rPr lang="en-US" sz="6600" b="1" dirty="0" smtClean="0">
                <a:latin typeface="Times New Roman" panose="02020603050405020304" pitchFamily="18" charset="0"/>
                <a:cs typeface="Times New Roman" panose="02020603050405020304" pitchFamily="18" charset="0"/>
              </a:rPr>
              <a:t>Technical Compliance</a:t>
            </a:r>
            <a:endParaRPr lang="en-US" sz="6600" b="1" dirty="0">
              <a:latin typeface="Times New Roman" panose="02020603050405020304" pitchFamily="18" charset="0"/>
              <a:cs typeface="Times New Roman" panose="02020603050405020304" pitchFamily="18" charset="0"/>
            </a:endParaRPr>
          </a:p>
          <a:p>
            <a:r>
              <a:rPr lang="en-US" sz="3200" b="1" dirty="0" smtClean="0">
                <a:solidFill>
                  <a:srgbClr val="C00000"/>
                </a:solidFill>
                <a:latin typeface="Times New Roman" panose="02020603050405020304" pitchFamily="18" charset="0"/>
                <a:cs typeface="Times New Roman" panose="02020603050405020304" pitchFamily="18" charset="0"/>
              </a:rPr>
              <a:t>JaCinta “JC” Frazier       860-270-8129      jacinta.frazier@ct.gov</a:t>
            </a:r>
            <a:endParaRPr 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6154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9497" y="1373875"/>
            <a:ext cx="4101881" cy="41018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67" y="0"/>
            <a:ext cx="5833041" cy="6858000"/>
          </a:xfrm>
          <a:prstGeom prst="rect">
            <a:avLst/>
          </a:prstGeom>
        </p:spPr>
      </p:pic>
      <p:sp>
        <p:nvSpPr>
          <p:cNvPr id="3" name="Content Placeholder 3"/>
          <p:cNvSpPr txBox="1">
            <a:spLocks/>
          </p:cNvSpPr>
          <p:nvPr/>
        </p:nvSpPr>
        <p:spPr>
          <a:xfrm>
            <a:off x="0" y="0"/>
            <a:ext cx="5745707" cy="6858000"/>
          </a:xfrm>
          <a:prstGeom prst="rect">
            <a:avLst/>
          </a:prstGeom>
          <a:effectLst>
            <a:outerShdw blurRad="50800" dist="50800" dir="5400000" algn="ctr" rotWithShape="0">
              <a:schemeClr val="bg1"/>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smtClean="0"/>
          </a:p>
          <a:p>
            <a:pPr marL="0" indent="0" algn="ctr">
              <a:buNone/>
            </a:pPr>
            <a:r>
              <a:rPr lang="en-US"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4.4</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ctr">
              <a:buNone/>
            </a:pPr>
            <a:r>
              <a:rPr lang="en-US" sz="3200" b="1" cap="all"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Site &amp; Building Report</a:t>
            </a:r>
          </a:p>
          <a:p>
            <a:pPr marL="0" indent="0">
              <a:buFont typeface="Arial" panose="020B0604020202020204" pitchFamily="34" charset="0"/>
              <a:buNone/>
            </a:pPr>
            <a:endParaRPr lang="en-US" dirty="0" smtClean="0"/>
          </a:p>
          <a:p>
            <a:endParaRPr lang="en-US" b="1" i="1" dirty="0">
              <a:solidFill>
                <a:schemeClr val="accent1"/>
              </a:solidFill>
            </a:endParaRPr>
          </a:p>
        </p:txBody>
      </p:sp>
      <p:sp>
        <p:nvSpPr>
          <p:cNvPr id="4" name="Content Placeholder 3"/>
          <p:cNvSpPr txBox="1">
            <a:spLocks/>
          </p:cNvSpPr>
          <p:nvPr/>
        </p:nvSpPr>
        <p:spPr>
          <a:xfrm>
            <a:off x="5923129" y="0"/>
            <a:ext cx="6155139" cy="5982607"/>
          </a:xfrm>
          <a:prstGeom prst="rect">
            <a:avLst/>
          </a:prstGeom>
          <a:effectLst>
            <a:outerShdw blurRad="50800" dist="50800" dir="5400000" algn="ctr" rotWithShape="0">
              <a:schemeClr val="bg1"/>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1200" dirty="0" smtClean="0"/>
          </a:p>
          <a:p>
            <a:pPr marL="0" indent="0" algn="ctr">
              <a:buNone/>
            </a:pPr>
            <a:r>
              <a:rPr lang="en-US"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4.4.B </a:t>
            </a:r>
          </a:p>
          <a:p>
            <a:pPr marL="0" indent="0" algn="ctr">
              <a:buNone/>
            </a:pPr>
            <a:r>
              <a:rPr lang="en-US" sz="3200" b="1" cap="all"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Approvals/Clearances</a:t>
            </a:r>
          </a:p>
          <a:p>
            <a:pPr marL="0" indent="0" algn="ctr">
              <a:buFont typeface="Arial" panose="020B0604020202020204" pitchFamily="34" charset="0"/>
              <a:buNone/>
            </a:pPr>
            <a:endParaRPr lang="en-US" dirty="0" smtClean="0"/>
          </a:p>
          <a:p>
            <a:pPr marL="0" indent="0" algn="ctr">
              <a:buNone/>
            </a:pPr>
            <a:endParaRPr lang="en-US" b="1" i="1" dirty="0">
              <a:solidFill>
                <a:schemeClr val="accent1"/>
              </a:solidFill>
            </a:endParaRPr>
          </a:p>
        </p:txBody>
      </p:sp>
      <p:sp>
        <p:nvSpPr>
          <p:cNvPr id="7" name="TextBox 6"/>
          <p:cNvSpPr txBox="1"/>
          <p:nvPr/>
        </p:nvSpPr>
        <p:spPr>
          <a:xfrm>
            <a:off x="43867" y="5336276"/>
            <a:ext cx="5833041" cy="954107"/>
          </a:xfrm>
          <a:prstGeom prst="rect">
            <a:avLst/>
          </a:prstGeom>
          <a:noFill/>
        </p:spPr>
        <p:txBody>
          <a:bodyPr wrap="square" rtlCol="0">
            <a:spAutoFit/>
          </a:bodyPr>
          <a:lstStyle/>
          <a:p>
            <a:pPr algn="ctr"/>
            <a:r>
              <a:rPr lang="en-US" sz="2800" b="1" cap="all" dirty="0" smtClean="0">
                <a:solidFill>
                  <a:schemeClr val="bg1"/>
                </a:solidFill>
                <a:latin typeface="Times New Roman" panose="02020603050405020304" pitchFamily="18" charset="0"/>
                <a:cs typeface="Times New Roman" panose="02020603050405020304" pitchFamily="18" charset="0"/>
              </a:rPr>
              <a:t>Existing conditions </a:t>
            </a:r>
          </a:p>
          <a:p>
            <a:pPr algn="ctr"/>
            <a:r>
              <a:rPr lang="en-US" sz="2800" dirty="0" smtClean="0">
                <a:solidFill>
                  <a:schemeClr val="bg1"/>
                </a:solidFill>
                <a:latin typeface="Times New Roman" panose="02020603050405020304" pitchFamily="18" charset="0"/>
                <a:cs typeface="Times New Roman" panose="02020603050405020304" pitchFamily="18" charset="0"/>
              </a:rPr>
              <a:t>Site – Building - Environmental</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062607" y="5336275"/>
            <a:ext cx="5793062" cy="954107"/>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PROPOSED WORK</a:t>
            </a:r>
          </a:p>
          <a:p>
            <a:pPr algn="ctr"/>
            <a:r>
              <a:rPr lang="en-US" sz="2800" dirty="0" smtClean="0">
                <a:latin typeface="Times New Roman" panose="02020603050405020304" pitchFamily="18" charset="0"/>
                <a:cs typeface="Times New Roman" panose="02020603050405020304" pitchFamily="18" charset="0"/>
              </a:rPr>
              <a:t>Expansions – Additions – Site Plan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082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all" dirty="0" smtClean="0">
                <a:latin typeface="Times New Roman" panose="02020603050405020304" pitchFamily="18" charset="0"/>
                <a:cs typeface="Times New Roman" panose="02020603050405020304" pitchFamily="18" charset="0"/>
              </a:rPr>
              <a:t>construction</a:t>
            </a:r>
            <a:endParaRPr lang="en-US" b="1" cap="all"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2"/>
            <a:ext cx="12192000" cy="6811748"/>
          </a:xfrm>
          <a:prstGeom prst="rect">
            <a:avLst/>
          </a:prstGeom>
        </p:spPr>
      </p:pic>
      <p:sp>
        <p:nvSpPr>
          <p:cNvPr id="3" name="Content Placeholder 2"/>
          <p:cNvSpPr>
            <a:spLocks noGrp="1"/>
          </p:cNvSpPr>
          <p:nvPr>
            <p:ph idx="1"/>
          </p:nvPr>
        </p:nvSpPr>
        <p:spPr>
          <a:xfrm>
            <a:off x="0" y="545910"/>
            <a:ext cx="12192000" cy="6312089"/>
          </a:xfrm>
          <a:effectLst>
            <a:glow rad="228600">
              <a:schemeClr val="accent4">
                <a:satMod val="175000"/>
                <a:alpha val="40000"/>
              </a:schemeClr>
            </a:glow>
          </a:effectLst>
        </p:spPr>
        <p:txBody>
          <a:bodyPr/>
          <a:lstStyle/>
          <a:p>
            <a:pPr marL="0" indent="0" algn="ctr">
              <a:buNone/>
            </a:pPr>
            <a:r>
              <a:rPr lang="en-US" sz="8000" b="1" dirty="0" smtClean="0">
                <a:latin typeface="Times New Roman" panose="02020603050405020304" pitchFamily="18" charset="0"/>
                <a:cs typeface="Times New Roman" panose="02020603050405020304" pitchFamily="18" charset="0"/>
              </a:rPr>
              <a:t>4.5</a:t>
            </a:r>
          </a:p>
          <a:p>
            <a:pPr marL="0" indent="0" algn="ctr">
              <a:buNone/>
            </a:pPr>
            <a:r>
              <a:rPr lang="en-US" sz="4000" b="1" cap="all" dirty="0" smtClean="0">
                <a:latin typeface="Times New Roman" panose="02020603050405020304" pitchFamily="18" charset="0"/>
                <a:cs typeface="Times New Roman" panose="02020603050405020304" pitchFamily="18" charset="0"/>
              </a:rPr>
              <a:t>Drawing &amp; Specifications Status</a:t>
            </a:r>
          </a:p>
          <a:p>
            <a:pPr marL="0" indent="0" algn="ctr">
              <a:buNone/>
            </a:pPr>
            <a:r>
              <a:rPr lang="en-US" sz="2400" b="1" cap="all" dirty="0" smtClean="0">
                <a:latin typeface="Times New Roman" panose="02020603050405020304" pitchFamily="18" charset="0"/>
                <a:cs typeface="Times New Roman" panose="02020603050405020304" pitchFamily="18" charset="0"/>
              </a:rPr>
              <a:t>SCHEMATIC – </a:t>
            </a:r>
            <a:r>
              <a:rPr lang="en-US" sz="2400" b="1" cap="all" dirty="0" err="1" smtClean="0">
                <a:latin typeface="Times New Roman" panose="02020603050405020304" pitchFamily="18" charset="0"/>
                <a:cs typeface="Times New Roman" panose="02020603050405020304" pitchFamily="18" charset="0"/>
              </a:rPr>
              <a:t>DESIgn</a:t>
            </a:r>
            <a:r>
              <a:rPr lang="en-US" sz="2400" b="1" cap="all" dirty="0" smtClean="0">
                <a:latin typeface="Times New Roman" panose="02020603050405020304" pitchFamily="18" charset="0"/>
                <a:cs typeface="Times New Roman" panose="02020603050405020304" pitchFamily="18" charset="0"/>
              </a:rPr>
              <a:t> Development - final</a:t>
            </a:r>
          </a:p>
          <a:p>
            <a:pPr marL="0" indent="0" algn="ctr">
              <a:buNone/>
            </a:pPr>
            <a:endParaRPr lang="en-US" dirty="0" smtClean="0">
              <a:latin typeface="Times New Roman" panose="02020603050405020304" pitchFamily="18" charset="0"/>
              <a:cs typeface="Times New Roman" panose="02020603050405020304" pitchFamily="18" charset="0"/>
            </a:endParaRPr>
          </a:p>
          <a:p>
            <a:pPr marL="0" indent="0" algn="ctr">
              <a:buNone/>
            </a:pPr>
            <a:r>
              <a:rPr lang="en-US" sz="4400" b="1" dirty="0" smtClean="0">
                <a:solidFill>
                  <a:srgbClr val="C00000"/>
                </a:solidFill>
                <a:latin typeface="Times New Roman" panose="02020603050405020304" pitchFamily="18" charset="0"/>
                <a:cs typeface="Times New Roman" panose="02020603050405020304" pitchFamily="18" charset="0"/>
              </a:rPr>
              <a:t>ELECTRONIC DRAWINGS &amp; SPECS</a:t>
            </a:r>
          </a:p>
          <a:p>
            <a:pPr marL="0" indent="0" algn="ctr">
              <a:buNone/>
            </a:pPr>
            <a:r>
              <a:rPr lang="en-US" sz="2400" b="1" cap="all" dirty="0" smtClean="0">
                <a:solidFill>
                  <a:srgbClr val="C00000"/>
                </a:solidFill>
                <a:latin typeface="Times New Roman" panose="02020603050405020304" pitchFamily="18" charset="0"/>
                <a:cs typeface="Times New Roman" panose="02020603050405020304" pitchFamily="18" charset="0"/>
              </a:rPr>
              <a:t>Disk – flash drive </a:t>
            </a:r>
          </a:p>
          <a:p>
            <a:pPr marL="0" indent="0" algn="ctr">
              <a:buNone/>
            </a:pPr>
            <a:endParaRPr lang="en-US" sz="2400" b="1" dirty="0" smtClean="0">
              <a:solidFill>
                <a:srgbClr val="C00000"/>
              </a:solidFill>
              <a:latin typeface="Times New Roman" panose="02020603050405020304" pitchFamily="18" charset="0"/>
              <a:cs typeface="Times New Roman" panose="02020603050405020304" pitchFamily="18" charset="0"/>
            </a:endParaRPr>
          </a:p>
          <a:p>
            <a:pPr marL="0" indent="0" algn="ctr">
              <a:buNone/>
            </a:pPr>
            <a:r>
              <a:rPr lang="en-US" sz="4000" b="1" cap="all" dirty="0" smtClean="0">
                <a:latin typeface="Times New Roman" panose="02020603050405020304" pitchFamily="18" charset="0"/>
                <a:cs typeface="Times New Roman" panose="02020603050405020304" pitchFamily="18" charset="0"/>
              </a:rPr>
              <a:t>Length of construction </a:t>
            </a:r>
          </a:p>
          <a:p>
            <a:pPr marL="0" indent="0" algn="ctr">
              <a:buNone/>
            </a:pPr>
            <a:r>
              <a:rPr lang="en-US" sz="2400" b="1" dirty="0" smtClean="0">
                <a:latin typeface="Times New Roman" panose="02020603050405020304" pitchFamily="18" charset="0"/>
                <a:cs typeface="Times New Roman" panose="02020603050405020304" pitchFamily="18" charset="0"/>
              </a:rPr>
              <a:t># OF MONTHS</a:t>
            </a:r>
          </a:p>
          <a:p>
            <a:pPr marL="0" indent="0" algn="ctr">
              <a:buNone/>
            </a:pPr>
            <a:endParaRPr 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87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2000" fill="hold" nodeType="clickEffect">
                                  <p:stCondLst>
                                    <p:cond delay="0"/>
                                  </p:stCondLst>
                                  <p:childTnLst>
                                    <p:animEffect transition="out" filter="fade">
                                      <p:cBhvr>
                                        <p:cTn id="6" dur="3000" tmFilter="0, 0; .2, .5; .8, .5; 1, 0"/>
                                        <p:tgtEl>
                                          <p:spTgt spid="3">
                                            <p:txEl>
                                              <p:pRg st="4" end="4"/>
                                            </p:txEl>
                                          </p:spTgt>
                                        </p:tgtEl>
                                      </p:cBhvr>
                                    </p:animEffect>
                                    <p:animScale>
                                      <p:cBhvr>
                                        <p:cTn id="7" dur="1500" autoRev="1" fill="hold"/>
                                        <p:tgtEl>
                                          <p:spTgt spid="3">
                                            <p:txEl>
                                              <p:pRg st="4" end="4"/>
                                            </p:txEl>
                                          </p:spTgt>
                                        </p:tgtEl>
                                      </p:cBhvr>
                                      <p:by x="105000" y="105000"/>
                                    </p:animScale>
                                  </p:childTnLst>
                                </p:cTn>
                              </p:par>
                            </p:childTnLst>
                          </p:cTn>
                        </p:par>
                        <p:par>
                          <p:cTn id="8" fill="hold">
                            <p:stCondLst>
                              <p:cond delay="6000"/>
                            </p:stCondLst>
                            <p:childTnLst>
                              <p:par>
                                <p:cTn id="9" presetID="26" presetClass="emph" presetSubtype="0" fill="hold" nodeType="afterEffect">
                                  <p:stCondLst>
                                    <p:cond delay="0"/>
                                  </p:stCondLst>
                                  <p:childTnLst>
                                    <p:animEffect transition="out" filter="fade">
                                      <p:cBhvr>
                                        <p:cTn id="10" dur="1000" tmFilter="0, 0; .2, .5; .8, .5; 1, 0"/>
                                        <p:tgtEl>
                                          <p:spTgt spid="3">
                                            <p:txEl>
                                              <p:pRg st="5" end="5"/>
                                            </p:txEl>
                                          </p:spTgt>
                                        </p:tgtEl>
                                      </p:cBhvr>
                                    </p:animEffect>
                                    <p:animScale>
                                      <p:cBhvr>
                                        <p:cTn id="11" dur="50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CURRENT STATE CODE</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690688"/>
            <a:ext cx="12191999" cy="5167312"/>
          </a:xfrm>
        </p:spPr>
        <p:txBody>
          <a:bodyPr>
            <a:normAutofit fontScale="92500" lnSpcReduction="10000"/>
          </a:bodyPr>
          <a:lstStyle/>
          <a:p>
            <a:pPr marL="0" indent="0" algn="ctr">
              <a:buNone/>
            </a:pPr>
            <a:r>
              <a:rPr lang="en-US" b="1" dirty="0"/>
              <a:t>Pursuant to section 29-252 of the Connecticut General Statutes the following national </a:t>
            </a:r>
            <a:r>
              <a:rPr lang="en-US" b="1" dirty="0" smtClean="0"/>
              <a:t>model codes</a:t>
            </a:r>
            <a:r>
              <a:rPr lang="en-US" b="1" dirty="0"/>
              <a:t>, as amended herein, are adopted and shall be known as the 2018 Connecticut </a:t>
            </a:r>
            <a:r>
              <a:rPr lang="en-US" b="1" dirty="0" smtClean="0"/>
              <a:t>State Building </a:t>
            </a:r>
            <a:r>
              <a:rPr lang="en-US" b="1" dirty="0"/>
              <a:t>Code:</a:t>
            </a:r>
          </a:p>
          <a:p>
            <a:r>
              <a:rPr lang="en-US" b="1" dirty="0"/>
              <a:t>2015 International Building Code</a:t>
            </a:r>
          </a:p>
          <a:p>
            <a:r>
              <a:rPr lang="en-US" b="1" dirty="0"/>
              <a:t>2009 ICC/ANSI A117.1 Accessible and Usable Buildings and Facilities</a:t>
            </a:r>
          </a:p>
          <a:p>
            <a:r>
              <a:rPr lang="en-US" b="1" dirty="0"/>
              <a:t>2015 International Existing Building Code</a:t>
            </a:r>
          </a:p>
          <a:p>
            <a:r>
              <a:rPr lang="en-US" b="1" dirty="0"/>
              <a:t>2015 International Plumbing Code</a:t>
            </a:r>
          </a:p>
          <a:p>
            <a:r>
              <a:rPr lang="en-US" b="1" dirty="0"/>
              <a:t>2015 International Mechanical Code</a:t>
            </a:r>
          </a:p>
          <a:p>
            <a:r>
              <a:rPr lang="fr-FR" b="1" dirty="0"/>
              <a:t>2015 International </a:t>
            </a:r>
            <a:r>
              <a:rPr lang="fr-FR" b="1" dirty="0" err="1"/>
              <a:t>Energy</a:t>
            </a:r>
            <a:r>
              <a:rPr lang="fr-FR" b="1" dirty="0"/>
              <a:t> Conservation Code</a:t>
            </a:r>
          </a:p>
          <a:p>
            <a:r>
              <a:rPr lang="en-US" b="1" dirty="0"/>
              <a:t>2017 NFPA 70, National Electrical Code, of the National Fire Protection Association Inc.</a:t>
            </a:r>
          </a:p>
          <a:p>
            <a:r>
              <a:rPr lang="en-US" b="1" dirty="0"/>
              <a:t>2015 International Residential Code of the Internati</a:t>
            </a:r>
            <a:r>
              <a:rPr lang="en-US" b="1" i="1" dirty="0"/>
              <a:t>o</a:t>
            </a:r>
            <a:r>
              <a:rPr lang="en-US" b="1" dirty="0"/>
              <a:t>nal Code Council, Inc.</a:t>
            </a:r>
          </a:p>
        </p:txBody>
      </p:sp>
    </p:spTree>
    <p:extLst>
      <p:ext uri="{BB962C8B-B14F-4D97-AF65-F5344CB8AC3E}">
        <p14:creationId xmlns:p14="http://schemas.microsoft.com/office/powerpoint/2010/main" val="3863344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60942" y="725512"/>
            <a:ext cx="3415273" cy="1465182"/>
          </a:xfrm>
          <a:prstGeom prst="rect">
            <a:avLst/>
          </a:prstGeom>
        </p:spPr>
      </p:pic>
      <p:sp>
        <p:nvSpPr>
          <p:cNvPr id="9" name="Rectangle 8"/>
          <p:cNvSpPr/>
          <p:nvPr/>
        </p:nvSpPr>
        <p:spPr>
          <a:xfrm>
            <a:off x="8766411" y="1042904"/>
            <a:ext cx="2028967" cy="2185214"/>
          </a:xfrm>
          <a:prstGeom prst="rect">
            <a:avLst/>
          </a:prstGeom>
        </p:spPr>
        <p:txBody>
          <a:bodyPr wrap="square">
            <a:spAutoFit/>
          </a:bodyPr>
          <a:lstStyle/>
          <a:p>
            <a:endParaRPr lang="en-US" sz="800" b="0" i="0" u="none" strike="noStrike" baseline="0" dirty="0" smtClean="0">
              <a:solidFill>
                <a:srgbClr val="000000"/>
              </a:solidFill>
              <a:latin typeface="Arial Narrow" panose="020B0606020202030204" pitchFamily="34" charset="0"/>
            </a:endParaRPr>
          </a:p>
          <a:p>
            <a:r>
              <a:rPr lang="en-US" sz="3200" b="0" i="0" u="none" strike="noStrike" baseline="0" dirty="0" smtClean="0">
                <a:solidFill>
                  <a:srgbClr val="000000"/>
                </a:solidFill>
                <a:latin typeface="Arial Narrow" panose="020B0606020202030204" pitchFamily="34" charset="0"/>
              </a:rPr>
              <a:t>Connecticut </a:t>
            </a:r>
          </a:p>
          <a:p>
            <a:r>
              <a:rPr lang="en-US" sz="3200" b="0" i="0" u="none" strike="noStrike" baseline="0" dirty="0" smtClean="0">
                <a:solidFill>
                  <a:srgbClr val="000000"/>
                </a:solidFill>
                <a:latin typeface="Arial Narrow" panose="020B0606020202030204" pitchFamily="34" charset="0"/>
              </a:rPr>
              <a:t>Housing </a:t>
            </a:r>
          </a:p>
          <a:p>
            <a:r>
              <a:rPr lang="en-US" sz="3200" b="0" i="0" u="none" strike="noStrike" baseline="0" dirty="0" smtClean="0">
                <a:solidFill>
                  <a:srgbClr val="000000"/>
                </a:solidFill>
                <a:latin typeface="Arial Narrow" panose="020B0606020202030204" pitchFamily="34" charset="0"/>
              </a:rPr>
              <a:t>Finance </a:t>
            </a:r>
          </a:p>
          <a:p>
            <a:r>
              <a:rPr lang="en-US" sz="3200" b="0" i="0" u="none" strike="noStrike" baseline="0" dirty="0" smtClean="0">
                <a:solidFill>
                  <a:srgbClr val="000000"/>
                </a:solidFill>
                <a:latin typeface="Arial Narrow" panose="020B0606020202030204" pitchFamily="34" charset="0"/>
              </a:rPr>
              <a:t>Authority </a:t>
            </a:r>
            <a:r>
              <a:rPr lang="en-US" b="0" i="0" u="none" strike="noStrike" baseline="0" dirty="0" smtClean="0">
                <a:solidFill>
                  <a:srgbClr val="000000"/>
                </a:solidFill>
                <a:latin typeface="Arial Narrow" panose="020B0606020202030204" pitchFamily="34" charset="0"/>
              </a:rPr>
              <a:t>	</a:t>
            </a:r>
          </a:p>
        </p:txBody>
      </p:sp>
      <p:sp>
        <p:nvSpPr>
          <p:cNvPr id="10" name="Rectangle 9"/>
          <p:cNvSpPr/>
          <p:nvPr/>
        </p:nvSpPr>
        <p:spPr>
          <a:xfrm>
            <a:off x="8761860" y="3407181"/>
            <a:ext cx="2606725" cy="2008242"/>
          </a:xfrm>
          <a:prstGeom prst="rect">
            <a:avLst/>
          </a:prstGeom>
        </p:spPr>
        <p:txBody>
          <a:bodyPr wrap="square">
            <a:spAutoFit/>
          </a:bodyPr>
          <a:lstStyle/>
          <a:p>
            <a:endParaRPr lang="en-US" sz="1050" b="0" i="0" u="none" strike="noStrike" baseline="0" dirty="0" smtClean="0">
              <a:solidFill>
                <a:srgbClr val="000000"/>
              </a:solidFill>
              <a:latin typeface="Arial Narrow" panose="020B0606020202030204" pitchFamily="34" charset="0"/>
            </a:endParaRPr>
          </a:p>
          <a:p>
            <a:r>
              <a:rPr lang="en-US" sz="2400" b="0" i="0" u="none" strike="noStrike" baseline="0" dirty="0" smtClean="0">
                <a:solidFill>
                  <a:srgbClr val="000000"/>
                </a:solidFill>
                <a:latin typeface="Arial Narrow" panose="020B0606020202030204" pitchFamily="34" charset="0"/>
              </a:rPr>
              <a:t> 2019 Multifamily Design, Construction and Sustainability Standards - CHFA</a:t>
            </a:r>
            <a:r>
              <a:rPr lang="en-US" b="0" i="0" u="none" strike="noStrike" baseline="0" dirty="0" smtClean="0">
                <a:solidFill>
                  <a:srgbClr val="000000"/>
                </a:solidFill>
                <a:latin typeface="Arial Narrow" panose="020B0606020202030204" pitchFamily="34" charset="0"/>
              </a:rPr>
              <a:t>	</a:t>
            </a:r>
          </a:p>
        </p:txBody>
      </p:sp>
      <p:sp>
        <p:nvSpPr>
          <p:cNvPr id="11" name="Rectangle 10"/>
          <p:cNvSpPr/>
          <p:nvPr/>
        </p:nvSpPr>
        <p:spPr>
          <a:xfrm>
            <a:off x="8761860" y="5277290"/>
            <a:ext cx="2943367" cy="1138773"/>
          </a:xfrm>
          <a:prstGeom prst="rect">
            <a:avLst/>
          </a:prstGeom>
        </p:spPr>
        <p:txBody>
          <a:bodyPr wrap="square">
            <a:spAutoFit/>
          </a:bodyPr>
          <a:lstStyle/>
          <a:p>
            <a:endParaRPr lang="en-US" sz="1400" b="0" i="0" u="none" strike="noStrike" baseline="0" dirty="0" smtClean="0">
              <a:solidFill>
                <a:srgbClr val="000000"/>
              </a:solidFill>
              <a:latin typeface="Arial Narrow" panose="020B0606020202030204" pitchFamily="34" charset="0"/>
            </a:endParaRPr>
          </a:p>
          <a:p>
            <a:r>
              <a:rPr lang="en-US" b="1" i="0" u="none" strike="noStrike" baseline="0" dirty="0" smtClean="0">
                <a:solidFill>
                  <a:srgbClr val="000000"/>
                </a:solidFill>
                <a:latin typeface="Arial Narrow" panose="020B0606020202030204" pitchFamily="34" charset="0"/>
              </a:rPr>
              <a:t>These Standards have been adopted by the Connecticut Department of Housing (DOH) </a:t>
            </a:r>
            <a:endParaRPr lang="en-US" dirty="0"/>
          </a:p>
        </p:txBody>
      </p:sp>
    </p:spTree>
    <p:extLst>
      <p:ext uri="{BB962C8B-B14F-4D97-AF65-F5344CB8AC3E}">
        <p14:creationId xmlns:p14="http://schemas.microsoft.com/office/powerpoint/2010/main" val="3151068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048"/>
            <a:ext cx="12192000" cy="6708359"/>
          </a:xfrm>
          <a:prstGeom prst="rect">
            <a:avLst/>
          </a:prstGeom>
        </p:spPr>
      </p:pic>
      <p:sp>
        <p:nvSpPr>
          <p:cNvPr id="2" name="Title 1"/>
          <p:cNvSpPr>
            <a:spLocks noGrp="1"/>
          </p:cNvSpPr>
          <p:nvPr>
            <p:ph type="title"/>
          </p:nvPr>
        </p:nvSpPr>
        <p:spPr/>
        <p:txBody>
          <a:bodyPr>
            <a:normAutofit fontScale="90000"/>
          </a:bodyPr>
          <a:lstStyle/>
          <a:p>
            <a:pPr algn="ctr"/>
            <a:r>
              <a:rPr lang="en-US" sz="6700" b="1" dirty="0" smtClean="0">
                <a:latin typeface="Times New Roman" panose="02020603050405020304" pitchFamily="18" charset="0"/>
                <a:cs typeface="Times New Roman" panose="02020603050405020304" pitchFamily="18" charset="0"/>
              </a:rPr>
              <a:t>WALKWAYS</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b="1" dirty="0" smtClean="0">
                <a:solidFill>
                  <a:schemeClr val="accent4">
                    <a:lumMod val="60000"/>
                    <a:lumOff val="40000"/>
                  </a:schemeClr>
                </a:solidFill>
                <a:latin typeface="Times New Roman" panose="02020603050405020304" pitchFamily="18" charset="0"/>
                <a:cs typeface="Times New Roman" panose="02020603050405020304" pitchFamily="18" charset="0"/>
              </a:rPr>
              <a:t>Design </a:t>
            </a:r>
            <a:r>
              <a:rPr lang="en-US" sz="4000" b="1" dirty="0" smtClean="0">
                <a:latin typeface="Times New Roman" panose="02020603050405020304" pitchFamily="18" charset="0"/>
                <a:cs typeface="Times New Roman" panose="02020603050405020304" pitchFamily="18" charset="0"/>
              </a:rPr>
              <a:t>Standards</a:t>
            </a:r>
            <a:r>
              <a:rPr lang="en-US" sz="4000" b="1" dirty="0" smtClean="0">
                <a:solidFill>
                  <a:schemeClr val="accent4">
                    <a:lumMod val="60000"/>
                    <a:lumOff val="40000"/>
                  </a:schemeClr>
                </a:solidFill>
                <a:latin typeface="Times New Roman" panose="02020603050405020304" pitchFamily="18" charset="0"/>
                <a:cs typeface="Times New Roman" panose="02020603050405020304" pitchFamily="18" charset="0"/>
              </a:rPr>
              <a:t> Highlights</a:t>
            </a:r>
            <a:endParaRPr lang="en-US" sz="4000"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4937782"/>
          </a:xfrm>
        </p:spPr>
        <p:txBody>
          <a:bodyPr>
            <a:normAutofit/>
          </a:bodyPr>
          <a:lstStyle/>
          <a:p>
            <a:pPr marL="0" indent="0">
              <a:buNone/>
            </a:pPr>
            <a:endParaRPr lang="en-US" sz="4000" dirty="0" smtClean="0"/>
          </a:p>
          <a:p>
            <a:pPr marL="0" indent="0" algn="ctr">
              <a:buNone/>
            </a:pPr>
            <a:r>
              <a:rPr lang="en-US" sz="4800" b="1" dirty="0" smtClean="0">
                <a:solidFill>
                  <a:srgbClr val="FF0000"/>
                </a:solidFill>
              </a:rPr>
              <a:t>Walks </a:t>
            </a:r>
            <a:r>
              <a:rPr lang="en-US" sz="4800" b="1" dirty="0">
                <a:solidFill>
                  <a:srgbClr val="FF0000"/>
                </a:solidFill>
              </a:rPr>
              <a:t>shall be concrete</a:t>
            </a:r>
            <a:r>
              <a:rPr lang="en-US" sz="4800" dirty="0"/>
              <a:t>. </a:t>
            </a:r>
            <a:endParaRPr lang="en-US" sz="4800" dirty="0" smtClean="0"/>
          </a:p>
          <a:p>
            <a:pPr marL="0" indent="0" algn="ctr">
              <a:buNone/>
            </a:pPr>
            <a:endParaRPr lang="en-US" sz="4800" dirty="0" smtClean="0"/>
          </a:p>
          <a:p>
            <a:pPr marL="0" indent="0" algn="ctr">
              <a:buNone/>
            </a:pPr>
            <a:r>
              <a:rPr lang="en-US" sz="4000" dirty="0" smtClean="0">
                <a:solidFill>
                  <a:schemeClr val="bg1"/>
                </a:solidFill>
              </a:rPr>
              <a:t>Asphalt bituminous "walking trails" may be provided. </a:t>
            </a:r>
          </a:p>
          <a:p>
            <a:pPr marL="0" indent="0" algn="ctr">
              <a:buNone/>
            </a:pPr>
            <a:endParaRPr lang="en-US" sz="4000" dirty="0" smtClean="0">
              <a:solidFill>
                <a:schemeClr val="bg1"/>
              </a:solidFill>
            </a:endParaRPr>
          </a:p>
          <a:p>
            <a:pPr marL="0" indent="0" algn="ctr">
              <a:buNone/>
            </a:pPr>
            <a:r>
              <a:rPr lang="en-US" sz="3200" dirty="0" smtClean="0"/>
              <a:t>Page 20</a:t>
            </a:r>
            <a:endParaRPr lang="en-US" sz="3200" dirty="0"/>
          </a:p>
        </p:txBody>
      </p:sp>
    </p:spTree>
    <p:extLst>
      <p:ext uri="{BB962C8B-B14F-4D97-AF65-F5344CB8AC3E}">
        <p14:creationId xmlns:p14="http://schemas.microsoft.com/office/powerpoint/2010/main" val="730366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124"/>
            <a:ext cx="12192000" cy="6492875"/>
          </a:xfrm>
          <a:prstGeom prst="rect">
            <a:avLst/>
          </a:prstGeom>
        </p:spPr>
      </p:pic>
      <p:sp>
        <p:nvSpPr>
          <p:cNvPr id="2" name="Title 1"/>
          <p:cNvSpPr>
            <a:spLocks noGrp="1"/>
          </p:cNvSpPr>
          <p:nvPr>
            <p:ph type="title"/>
          </p:nvPr>
        </p:nvSpPr>
        <p:spPr/>
        <p:txBody>
          <a:bodyPr>
            <a:normAutofit fontScale="90000"/>
          </a:bodyPr>
          <a:lstStyle/>
          <a:p>
            <a:pPr algn="ctr"/>
            <a:r>
              <a:rPr lang="en-US" sz="6700" b="1" dirty="0" smtClean="0">
                <a:latin typeface="Times New Roman" panose="02020603050405020304" pitchFamily="18" charset="0"/>
                <a:cs typeface="Times New Roman" panose="02020603050405020304" pitchFamily="18" charset="0"/>
              </a:rPr>
              <a:t>LAMINATES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dirty="0" smtClean="0">
                <a:solidFill>
                  <a:schemeClr val="bg1"/>
                </a:solidFill>
                <a:latin typeface="Times New Roman" panose="02020603050405020304" pitchFamily="18" charset="0"/>
                <a:cs typeface="Times New Roman" panose="02020603050405020304" pitchFamily="18" charset="0"/>
              </a:rPr>
              <a:t>Shelves</a:t>
            </a:r>
            <a:r>
              <a:rPr lang="en-US" b="1" dirty="0" smtClean="0">
                <a:latin typeface="Times New Roman" panose="02020603050405020304" pitchFamily="18" charset="0"/>
                <a:cs typeface="Times New Roman" panose="02020603050405020304" pitchFamily="18" charset="0"/>
              </a:rPr>
              <a:t> Cabinets  </a:t>
            </a:r>
            <a:r>
              <a:rPr lang="en-US" b="1" dirty="0" smtClean="0">
                <a:solidFill>
                  <a:schemeClr val="bg1"/>
                </a:solidFill>
                <a:latin typeface="Times New Roman" panose="02020603050405020304" pitchFamily="18" charset="0"/>
                <a:cs typeface="Times New Roman" panose="02020603050405020304" pitchFamily="18" charset="0"/>
              </a:rPr>
              <a:t>Countertops</a:t>
            </a:r>
            <a:endParaRPr lang="en-US" b="1" dirty="0">
              <a:solidFill>
                <a:schemeClr val="bg1"/>
              </a:solidFill>
            </a:endParaRPr>
          </a:p>
        </p:txBody>
      </p:sp>
      <p:sp>
        <p:nvSpPr>
          <p:cNvPr id="3" name="Content Placeholder 2"/>
          <p:cNvSpPr>
            <a:spLocks noGrp="1"/>
          </p:cNvSpPr>
          <p:nvPr>
            <p:ph idx="1"/>
          </p:nvPr>
        </p:nvSpPr>
        <p:spPr>
          <a:xfrm>
            <a:off x="838200" y="1825625"/>
            <a:ext cx="10515600" cy="5032374"/>
          </a:xfrm>
        </p:spPr>
        <p:txBody>
          <a:bodyPr>
            <a:normAutofit lnSpcReduction="10000"/>
          </a:bodyPr>
          <a:lstStyle/>
          <a:p>
            <a:pPr marL="0" indent="0" algn="ctr">
              <a:buNone/>
            </a:pPr>
            <a:r>
              <a:rPr lang="en-US" sz="3200" b="1" dirty="0" smtClean="0">
                <a:solidFill>
                  <a:schemeClr val="bg1"/>
                </a:solidFill>
                <a:latin typeface="Times New Roman" panose="02020603050405020304" pitchFamily="18" charset="0"/>
                <a:cs typeface="Times New Roman" panose="02020603050405020304" pitchFamily="18" charset="0"/>
              </a:rPr>
              <a:t>Substrate material, </a:t>
            </a:r>
            <a:r>
              <a:rPr lang="en-US" sz="3200" b="1" dirty="0">
                <a:solidFill>
                  <a:schemeClr val="bg1"/>
                </a:solidFill>
                <a:latin typeface="Times New Roman" panose="02020603050405020304" pitchFamily="18" charset="0"/>
                <a:cs typeface="Times New Roman" panose="02020603050405020304" pitchFamily="18" charset="0"/>
              </a:rPr>
              <a:t>exterior-type, hardwood-faced plywood, or other material approved by the </a:t>
            </a:r>
            <a:r>
              <a:rPr lang="en-US" sz="3200" b="1" dirty="0" smtClean="0">
                <a:solidFill>
                  <a:schemeClr val="bg1"/>
                </a:solidFill>
                <a:latin typeface="Times New Roman" panose="02020603050405020304" pitchFamily="18" charset="0"/>
                <a:cs typeface="Times New Roman" panose="02020603050405020304" pitchFamily="18" charset="0"/>
              </a:rPr>
              <a:t>manufacturer. </a:t>
            </a:r>
          </a:p>
          <a:p>
            <a:pPr marL="0" indent="0" algn="ctr">
              <a:buNone/>
            </a:pPr>
            <a:endParaRPr lang="en-US" sz="1400" dirty="0" smtClean="0">
              <a:latin typeface="Times New Roman" panose="02020603050405020304" pitchFamily="18" charset="0"/>
              <a:cs typeface="Times New Roman" panose="02020603050405020304" pitchFamily="18" charset="0"/>
            </a:endParaRPr>
          </a:p>
          <a:p>
            <a:pPr marL="0" indent="0" algn="ctr">
              <a:buNone/>
            </a:pPr>
            <a:r>
              <a:rPr lang="en-US" sz="3900" b="1" dirty="0" smtClean="0">
                <a:latin typeface="Times New Roman" panose="02020603050405020304" pitchFamily="18" charset="0"/>
                <a:cs typeface="Times New Roman" panose="02020603050405020304" pitchFamily="18" charset="0"/>
              </a:rPr>
              <a:t>Use </a:t>
            </a:r>
            <a:r>
              <a:rPr lang="en-US" sz="3900" b="1" dirty="0">
                <a:latin typeface="Times New Roman" panose="02020603050405020304" pitchFamily="18" charset="0"/>
                <a:cs typeface="Times New Roman" panose="02020603050405020304" pitchFamily="18" charset="0"/>
              </a:rPr>
              <a:t>formaldehyde-free medium </a:t>
            </a:r>
            <a:r>
              <a:rPr lang="en-US" sz="3900" b="1" dirty="0" smtClean="0">
                <a:latin typeface="Times New Roman" panose="02020603050405020304" pitchFamily="18" charset="0"/>
                <a:cs typeface="Times New Roman" panose="02020603050405020304" pitchFamily="18" charset="0"/>
              </a:rPr>
              <a:t>density fiber board, adhesives</a:t>
            </a:r>
          </a:p>
          <a:p>
            <a:pPr marL="0" indent="0" algn="ctr">
              <a:buNone/>
            </a:pPr>
            <a:endParaRPr lang="en-US" sz="1500" dirty="0" smtClean="0">
              <a:solidFill>
                <a:schemeClr val="bg1"/>
              </a:solidFill>
              <a:latin typeface="Times New Roman" panose="02020603050405020304" pitchFamily="18" charset="0"/>
              <a:cs typeface="Times New Roman" panose="02020603050405020304" pitchFamily="18" charset="0"/>
            </a:endParaRPr>
          </a:p>
          <a:p>
            <a:pPr marL="0" indent="0" algn="ctr">
              <a:buNone/>
            </a:pPr>
            <a:r>
              <a:rPr lang="en-US" sz="3200" b="1" dirty="0" smtClean="0">
                <a:solidFill>
                  <a:schemeClr val="bg1"/>
                </a:solidFill>
                <a:latin typeface="Times New Roman" panose="02020603050405020304" pitchFamily="18" charset="0"/>
                <a:cs typeface="Times New Roman" panose="02020603050405020304" pitchFamily="18" charset="0"/>
              </a:rPr>
              <a:t>Cut-out </a:t>
            </a:r>
            <a:r>
              <a:rPr lang="en-US" sz="3200" b="1" dirty="0">
                <a:solidFill>
                  <a:schemeClr val="bg1"/>
                </a:solidFill>
                <a:latin typeface="Times New Roman" panose="02020603050405020304" pitchFamily="18" charset="0"/>
                <a:cs typeface="Times New Roman" panose="02020603050405020304" pitchFamily="18" charset="0"/>
              </a:rPr>
              <a:t>edges shall be sealed prior to the installation of </a:t>
            </a:r>
            <a:r>
              <a:rPr lang="en-US" sz="3200" b="1" dirty="0" smtClean="0">
                <a:solidFill>
                  <a:schemeClr val="bg1"/>
                </a:solidFill>
                <a:latin typeface="Times New Roman" panose="02020603050405020304" pitchFamily="18" charset="0"/>
                <a:cs typeface="Times New Roman" panose="02020603050405020304" pitchFamily="18" charset="0"/>
              </a:rPr>
              <a:t>sinks</a:t>
            </a:r>
            <a:r>
              <a:rPr lang="en-US" sz="3200" dirty="0" smtClean="0">
                <a:latin typeface="Times New Roman" panose="02020603050405020304" pitchFamily="18" charset="0"/>
                <a:cs typeface="Times New Roman" panose="02020603050405020304" pitchFamily="18" charset="0"/>
              </a:rPr>
              <a:t>. </a:t>
            </a:r>
          </a:p>
          <a:p>
            <a:pPr marL="0" indent="0" algn="ctr">
              <a:buNone/>
            </a:pPr>
            <a:endParaRPr lang="en-US" sz="1400" dirty="0" smtClean="0">
              <a:solidFill>
                <a:schemeClr val="bg1"/>
              </a:solidFill>
              <a:latin typeface="Times New Roman" panose="02020603050405020304" pitchFamily="18" charset="0"/>
              <a:cs typeface="Times New Roman" panose="02020603050405020304" pitchFamily="18" charset="0"/>
            </a:endParaRPr>
          </a:p>
          <a:p>
            <a:pPr marL="0" indent="0" algn="ctr">
              <a:buNone/>
            </a:pPr>
            <a:r>
              <a:rPr lang="en-US" sz="3200" b="1" dirty="0" smtClean="0">
                <a:solidFill>
                  <a:schemeClr val="bg1"/>
                </a:solidFill>
                <a:latin typeface="Times New Roman" panose="02020603050405020304" pitchFamily="18" charset="0"/>
                <a:cs typeface="Times New Roman" panose="02020603050405020304" pitchFamily="18" charset="0"/>
              </a:rPr>
              <a:t>Back &amp; </a:t>
            </a:r>
            <a:r>
              <a:rPr lang="en-US" sz="3200" b="1" dirty="0">
                <a:solidFill>
                  <a:schemeClr val="bg1"/>
                </a:solidFill>
                <a:latin typeface="Times New Roman" panose="02020603050405020304" pitchFamily="18" charset="0"/>
                <a:cs typeface="Times New Roman" panose="02020603050405020304" pitchFamily="18" charset="0"/>
              </a:rPr>
              <a:t>side splashes - 4" (min.) </a:t>
            </a:r>
            <a:r>
              <a:rPr lang="en-US" sz="3200" b="1" dirty="0" smtClean="0">
                <a:solidFill>
                  <a:schemeClr val="bg1"/>
                </a:solidFill>
                <a:latin typeface="Times New Roman" panose="02020603050405020304" pitchFamily="18" charset="0"/>
                <a:cs typeface="Times New Roman" panose="02020603050405020304" pitchFamily="18" charset="0"/>
              </a:rPr>
              <a:t> bath </a:t>
            </a:r>
            <a:r>
              <a:rPr lang="en-US" sz="3200" b="1" dirty="0">
                <a:solidFill>
                  <a:schemeClr val="bg1"/>
                </a:solidFill>
                <a:latin typeface="Times New Roman" panose="02020603050405020304" pitchFamily="18" charset="0"/>
                <a:cs typeface="Times New Roman" panose="02020603050405020304" pitchFamily="18" charset="0"/>
              </a:rPr>
              <a:t>vanity tops </a:t>
            </a:r>
            <a:endParaRPr lang="en-US" sz="3200" b="1" dirty="0" smtClean="0">
              <a:solidFill>
                <a:schemeClr val="bg1"/>
              </a:solidFill>
              <a:latin typeface="Times New Roman" panose="02020603050405020304" pitchFamily="18" charset="0"/>
              <a:cs typeface="Times New Roman" panose="02020603050405020304" pitchFamily="18" charset="0"/>
            </a:endParaRPr>
          </a:p>
          <a:p>
            <a:pPr marL="0" indent="0" algn="ctr">
              <a:buNone/>
            </a:pP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a:solidFill>
                  <a:schemeClr val="bg1"/>
                </a:solidFill>
                <a:latin typeface="Times New Roman" panose="02020603050405020304" pitchFamily="18" charset="0"/>
                <a:cs typeface="Times New Roman" panose="02020603050405020304" pitchFamily="18" charset="0"/>
              </a:rPr>
              <a:t>6" (min.) at kitchen countertops</a:t>
            </a:r>
            <a:r>
              <a:rPr lang="en-US" sz="3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75064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5905" y="3595199"/>
            <a:ext cx="8780189" cy="3262801"/>
          </a:xfrm>
          <a:prstGeom prst="rect">
            <a:avLst/>
          </a:prstGeom>
        </p:spPr>
      </p:pic>
      <p:sp>
        <p:nvSpPr>
          <p:cNvPr id="2" name="Title 1"/>
          <p:cNvSpPr>
            <a:spLocks noGrp="1"/>
          </p:cNvSpPr>
          <p:nvPr>
            <p:ph type="title"/>
          </p:nvPr>
        </p:nvSpPr>
        <p:spPr/>
        <p:txBody>
          <a:bodyPr>
            <a:normAutofit fontScale="90000"/>
          </a:bodyPr>
          <a:lstStyle/>
          <a:p>
            <a:pPr algn="ctr"/>
            <a:r>
              <a:rPr lang="en-US" sz="6000" b="1" dirty="0" smtClean="0">
                <a:latin typeface="Times New Roman" panose="02020603050405020304" pitchFamily="18" charset="0"/>
                <a:cs typeface="Times New Roman" panose="02020603050405020304" pitchFamily="18" charset="0"/>
              </a:rPr>
              <a:t>ENERGY EFFICIENCY</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Minor - Moderate - Substantial Rehab</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79231" y="1690688"/>
            <a:ext cx="10515600" cy="4351338"/>
          </a:xfrm>
        </p:spPr>
        <p:txBody>
          <a:bodyPr>
            <a:normAutofit lnSpcReduction="10000"/>
          </a:bodyPr>
          <a:lstStyle/>
          <a:p>
            <a:pPr marL="0" indent="0" algn="ctr">
              <a:buNone/>
            </a:pPr>
            <a:endParaRPr lang="en-US" sz="3600" b="1" dirty="0" smtClean="0">
              <a:latin typeface="Times New Roman" panose="02020603050405020304" pitchFamily="18" charset="0"/>
              <a:cs typeface="Times New Roman" panose="02020603050405020304" pitchFamily="18" charset="0"/>
            </a:endParaRPr>
          </a:p>
          <a:p>
            <a:pPr marL="0" indent="0" algn="ctr">
              <a:buNone/>
            </a:pPr>
            <a:r>
              <a:rPr lang="en-US" sz="3600" b="1" dirty="0" smtClean="0">
                <a:latin typeface="Times New Roman" panose="02020603050405020304" pitchFamily="18" charset="0"/>
                <a:cs typeface="Times New Roman" panose="02020603050405020304" pitchFamily="18" charset="0"/>
              </a:rPr>
              <a:t>All </a:t>
            </a:r>
            <a:r>
              <a:rPr lang="en-US" sz="3600" b="1" dirty="0">
                <a:latin typeface="Times New Roman" panose="02020603050405020304" pitchFamily="18" charset="0"/>
                <a:cs typeface="Times New Roman" panose="02020603050405020304" pitchFamily="18" charset="0"/>
              </a:rPr>
              <a:t>proposed energy performance-related fabrications, equipment, fixtures, controls and appliances must meet or exceed the prescriptive requirements of ENERGY STAR Certified Homes or ENERGY STAR Multifamily High Rise (MFHR) Programs (current versions), or as otherwise indicated in these Standards or other programmatic funding requirements </a:t>
            </a:r>
          </a:p>
        </p:txBody>
      </p:sp>
    </p:spTree>
    <p:extLst>
      <p:ext uri="{BB962C8B-B14F-4D97-AF65-F5344CB8AC3E}">
        <p14:creationId xmlns:p14="http://schemas.microsoft.com/office/powerpoint/2010/main" val="2329715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895</Words>
  <Application>Microsoft Office PowerPoint</Application>
  <PresentationFormat>Widescreen</PresentationFormat>
  <Paragraphs>195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Narrow</vt:lpstr>
      <vt:lpstr>Calibri</vt:lpstr>
      <vt:lpstr>Calibri Light</vt:lpstr>
      <vt:lpstr>Times New Roman</vt:lpstr>
      <vt:lpstr>Office Theme</vt:lpstr>
      <vt:lpstr>PowerPoint Presentation</vt:lpstr>
      <vt:lpstr>PowerPoint Presentation</vt:lpstr>
      <vt:lpstr>PowerPoint Presentation</vt:lpstr>
      <vt:lpstr>construction</vt:lpstr>
      <vt:lpstr>CURRENT STATE CODE</vt:lpstr>
      <vt:lpstr>PowerPoint Presentation</vt:lpstr>
      <vt:lpstr>WALKWAYS Design Standards Highlights</vt:lpstr>
      <vt:lpstr>LAMINATES Shelves Cabinets  Countertops</vt:lpstr>
      <vt:lpstr>ENERGY EFFICIENCY Minor - Moderate - Substantial Rehab</vt:lpstr>
      <vt:lpstr>VINYL SIDING</vt:lpstr>
      <vt:lpstr>WINDOWS</vt:lpstr>
      <vt:lpstr>RESILIENT FLOORING</vt:lpstr>
      <vt:lpstr>CARPET</vt:lpstr>
      <vt:lpstr>KITCHEN/BATH CABINETS</vt:lpstr>
      <vt:lpstr>4.5 PROCUREMENT PROFESSIONAL SERVICES &amp; GOODS</vt:lpstr>
      <vt:lpstr> 4.5 PROCUREMENT SEALED BIDS (Formal Advertising) </vt:lpstr>
      <vt:lpstr> 4.5 PROCUREMENT COMPETITIVE PROPOSALS </vt:lpstr>
      <vt:lpstr> 4.5 PROCUREMENT NON-COMPETITIVE PROPOSALS </vt:lpstr>
      <vt:lpstr> 4.5 PROCUREMENT CONFLICT OF INTEREST </vt:lpstr>
      <vt:lpstr> 4.5 PROCUREMENT EXCLUDED PARTIES </vt:lpstr>
      <vt:lpstr>4.6.e Utility Incentives</vt:lpstr>
      <vt:lpstr>RESIDENTIAL REHAB  PROGRAMS</vt:lpstr>
      <vt:lpstr>4.7G 75% RULE WALK-AWAY POLICY</vt:lpstr>
      <vt:lpstr>4.7G 75% RULE WALK-AWAY POLICY</vt:lpstr>
      <vt:lpstr>4.7G 75% RULE WALK-AWAY POLICY</vt:lpstr>
      <vt:lpstr>4.7G 75% RULE WALK-AWAY POLICY</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Frazier, JaCinta</dc:creator>
  <cp:lastModifiedBy>Frazier, JaCinta</cp:lastModifiedBy>
  <cp:revision>53</cp:revision>
  <dcterms:created xsi:type="dcterms:W3CDTF">2019-01-09T15:19:32Z</dcterms:created>
  <dcterms:modified xsi:type="dcterms:W3CDTF">2019-01-16T16:27:46Z</dcterms:modified>
</cp:coreProperties>
</file>