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4"/>
  </p:sldMasterIdLst>
  <p:notesMasterIdLst>
    <p:notesMasterId r:id="rId32"/>
  </p:notesMasterIdLst>
  <p:sldIdLst>
    <p:sldId id="256" r:id="rId5"/>
    <p:sldId id="292" r:id="rId6"/>
    <p:sldId id="257" r:id="rId7"/>
    <p:sldId id="339" r:id="rId8"/>
    <p:sldId id="333" r:id="rId9"/>
    <p:sldId id="315" r:id="rId10"/>
    <p:sldId id="316" r:id="rId11"/>
    <p:sldId id="330" r:id="rId12"/>
    <p:sldId id="321" r:id="rId13"/>
    <p:sldId id="319" r:id="rId14"/>
    <p:sldId id="272" r:id="rId15"/>
    <p:sldId id="299" r:id="rId16"/>
    <p:sldId id="334" r:id="rId17"/>
    <p:sldId id="340" r:id="rId18"/>
    <p:sldId id="341" r:id="rId19"/>
    <p:sldId id="335" r:id="rId20"/>
    <p:sldId id="342" r:id="rId21"/>
    <p:sldId id="337" r:id="rId22"/>
    <p:sldId id="313" r:id="rId23"/>
    <p:sldId id="338" r:id="rId24"/>
    <p:sldId id="336" r:id="rId25"/>
    <p:sldId id="308" r:id="rId26"/>
    <p:sldId id="273" r:id="rId27"/>
    <p:sldId id="280" r:id="rId28"/>
    <p:sldId id="281" r:id="rId29"/>
    <p:sldId id="326" r:id="rId30"/>
    <p:sldId id="291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8" d="100"/>
          <a:sy n="68" d="100"/>
        </p:scale>
        <p:origin x="3101" y="53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8D0B4A-F6E4-44C7-A783-A08672B444FA}" type="datetimeFigureOut">
              <a:rPr lang="en-US" smtClean="0"/>
              <a:t>1/14/2019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CA9ED6-D787-4EEA-B70D-6E40A59917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4404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tandard CFHC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3243717"/>
            <a:ext cx="6858000" cy="1006475"/>
          </a:xfrm>
        </p:spPr>
        <p:txBody>
          <a:bodyPr anchor="b"/>
          <a:lstStyle>
            <a:lvl1pPr algn="ctr">
              <a:defRPr sz="4500">
                <a:solidFill>
                  <a:srgbClr val="0069A4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342267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100" b="0">
                <a:solidFill>
                  <a:srgbClr val="007356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anchor="ctr"/>
          <a:lstStyle>
            <a:lvl1pPr algn="ctr">
              <a:defRPr sz="1050">
                <a:solidFill>
                  <a:srgbClr val="0069A4"/>
                </a:solidFill>
              </a:defRPr>
            </a:lvl1pPr>
          </a:lstStyle>
          <a:p>
            <a:fld id="{F7E42F52-9E73-4D71-B7EE-24700FFBB01C}" type="datetimeFigureOut">
              <a:rPr lang="en-US" smtClean="0"/>
              <a:t>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86050" y="6356351"/>
            <a:ext cx="3771900" cy="365125"/>
          </a:xfrm>
          <a:prstGeom prst="rect">
            <a:avLst/>
          </a:prstGeom>
        </p:spPr>
        <p:txBody>
          <a:bodyPr anchor="ctr"/>
          <a:lstStyle>
            <a:lvl1pPr>
              <a:defRPr sz="1050">
                <a:solidFill>
                  <a:srgbClr val="0069A4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anchor="ctr"/>
          <a:lstStyle>
            <a:lvl1pPr>
              <a:defRPr sz="1050">
                <a:solidFill>
                  <a:srgbClr val="0069A4"/>
                </a:solidFill>
              </a:defRPr>
            </a:lvl1pPr>
          </a:lstStyle>
          <a:p>
            <a:fld id="{F32DDFB8-9327-456D-A431-FD25720260B1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4472" y="998841"/>
            <a:ext cx="3995057" cy="1886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20230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FHC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anchor="ctr"/>
          <a:lstStyle>
            <a:lvl1pPr algn="ctr">
              <a:defRPr sz="1050">
                <a:solidFill>
                  <a:srgbClr val="0069A4"/>
                </a:solidFill>
              </a:defRPr>
            </a:lvl1pPr>
          </a:lstStyle>
          <a:p>
            <a:fld id="{F7E42F52-9E73-4D71-B7EE-24700FFBB01C}" type="datetimeFigureOut">
              <a:rPr lang="en-US" smtClean="0"/>
              <a:t>1/14/2019</a:t>
            </a:fld>
            <a:endParaRPr 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86050" y="6356351"/>
            <a:ext cx="3771900" cy="365125"/>
          </a:xfrm>
          <a:prstGeom prst="rect">
            <a:avLst/>
          </a:prstGeom>
        </p:spPr>
        <p:txBody>
          <a:bodyPr anchor="ctr"/>
          <a:lstStyle>
            <a:lvl1pPr>
              <a:defRPr sz="1050">
                <a:solidFill>
                  <a:srgbClr val="0069A4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anchor="ctr"/>
          <a:lstStyle>
            <a:lvl1pPr>
              <a:defRPr sz="1050">
                <a:solidFill>
                  <a:srgbClr val="0069A4"/>
                </a:solidFill>
              </a:defRPr>
            </a:lvl1pPr>
          </a:lstStyle>
          <a:p>
            <a:fld id="{F32DDFB8-9327-456D-A431-FD25720260B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28651" y="365126"/>
            <a:ext cx="691515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1194" y="489233"/>
            <a:ext cx="894157" cy="1077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24359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FHC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anchor="ctr"/>
          <a:lstStyle>
            <a:lvl1pPr algn="ctr">
              <a:defRPr sz="1050">
                <a:solidFill>
                  <a:srgbClr val="0069A4"/>
                </a:solidFill>
              </a:defRPr>
            </a:lvl1pPr>
          </a:lstStyle>
          <a:p>
            <a:fld id="{F7E42F52-9E73-4D71-B7EE-24700FFBB01C}" type="datetimeFigureOut">
              <a:rPr lang="en-US" smtClean="0"/>
              <a:t>1/14/2019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86050" y="6356351"/>
            <a:ext cx="3771900" cy="365125"/>
          </a:xfrm>
          <a:prstGeom prst="rect">
            <a:avLst/>
          </a:prstGeom>
        </p:spPr>
        <p:txBody>
          <a:bodyPr anchor="ctr"/>
          <a:lstStyle>
            <a:lvl1pPr>
              <a:defRPr sz="1050">
                <a:solidFill>
                  <a:srgbClr val="0069A4"/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anchor="ctr"/>
          <a:lstStyle>
            <a:lvl1pPr>
              <a:defRPr sz="1050">
                <a:solidFill>
                  <a:srgbClr val="0069A4"/>
                </a:solidFill>
              </a:defRPr>
            </a:lvl1pPr>
          </a:lstStyle>
          <a:p>
            <a:fld id="{F32DDFB8-9327-456D-A431-FD25720260B1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1194" y="489233"/>
            <a:ext cx="894157" cy="1077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35952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FHC 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457200"/>
            <a:ext cx="2949177" cy="1600200"/>
          </a:xfrm>
        </p:spPr>
        <p:txBody>
          <a:bodyPr anchor="ctr"/>
          <a:lstStyle>
            <a:lvl1pPr>
              <a:defRPr sz="2400">
                <a:solidFill>
                  <a:srgbClr val="00735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460885"/>
            <a:ext cx="4629150" cy="5040506"/>
          </a:xfrm>
        </p:spPr>
        <p:txBody>
          <a:bodyPr/>
          <a:lstStyle>
            <a:lvl1pPr>
              <a:defRPr sz="2400">
                <a:solidFill>
                  <a:srgbClr val="0069A4"/>
                </a:solidFill>
              </a:defRPr>
            </a:lvl1pPr>
            <a:lvl2pPr>
              <a:defRPr sz="2100">
                <a:solidFill>
                  <a:srgbClr val="007356"/>
                </a:solidFill>
              </a:defRPr>
            </a:lvl2pPr>
            <a:lvl3pPr>
              <a:defRPr sz="1800">
                <a:solidFill>
                  <a:srgbClr val="0069A4"/>
                </a:solidFill>
              </a:defRPr>
            </a:lvl3pPr>
            <a:lvl4pPr>
              <a:defRPr sz="1500">
                <a:solidFill>
                  <a:srgbClr val="007356"/>
                </a:solidFill>
              </a:defRPr>
            </a:lvl4pPr>
            <a:lvl5pPr>
              <a:defRPr sz="1500">
                <a:solidFill>
                  <a:srgbClr val="0069A4"/>
                </a:solidFill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4088567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rgbClr val="007356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950369" cy="365125"/>
          </a:xfrm>
          <a:prstGeom prst="rect">
            <a:avLst/>
          </a:prstGeom>
        </p:spPr>
        <p:txBody>
          <a:bodyPr anchor="ctr"/>
          <a:lstStyle>
            <a:lvl1pPr algn="ctr">
              <a:defRPr sz="1050">
                <a:solidFill>
                  <a:srgbClr val="007356"/>
                </a:solidFill>
              </a:defRPr>
            </a:lvl1pPr>
          </a:lstStyle>
          <a:p>
            <a:fld id="{F7E42F52-9E73-4D71-B7EE-24700FFBB01C}" type="datetimeFigureOut">
              <a:rPr lang="en-US" smtClean="0"/>
              <a:t>1/14/2019</a:t>
            </a:fld>
            <a:endParaRPr lang="en-US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86201" y="6386852"/>
            <a:ext cx="3623873" cy="365125"/>
          </a:xfrm>
          <a:prstGeom prst="rect">
            <a:avLst/>
          </a:prstGeom>
        </p:spPr>
        <p:txBody>
          <a:bodyPr anchor="ctr"/>
          <a:lstStyle>
            <a:lvl1pPr>
              <a:defRPr sz="1050">
                <a:solidFill>
                  <a:srgbClr val="007356"/>
                </a:solidFill>
              </a:defRPr>
            </a:lvl1pPr>
          </a:lstStyle>
          <a:p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1194" y="5644131"/>
            <a:ext cx="894157" cy="1077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92083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CFHC 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457200"/>
            <a:ext cx="2949177" cy="1600200"/>
          </a:xfrm>
        </p:spPr>
        <p:txBody>
          <a:bodyPr anchor="ctr"/>
          <a:lstStyle>
            <a:lvl1pPr>
              <a:defRPr sz="2400">
                <a:solidFill>
                  <a:srgbClr val="0069A4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460885"/>
            <a:ext cx="4629150" cy="5040506"/>
          </a:xfrm>
        </p:spPr>
        <p:txBody>
          <a:bodyPr/>
          <a:lstStyle>
            <a:lvl1pPr>
              <a:defRPr sz="2400">
                <a:solidFill>
                  <a:srgbClr val="007356"/>
                </a:solidFill>
              </a:defRPr>
            </a:lvl1pPr>
            <a:lvl2pPr>
              <a:defRPr sz="2100">
                <a:solidFill>
                  <a:srgbClr val="0069A4"/>
                </a:solidFill>
              </a:defRPr>
            </a:lvl2pPr>
            <a:lvl3pPr>
              <a:defRPr sz="1800">
                <a:solidFill>
                  <a:srgbClr val="007356"/>
                </a:solidFill>
              </a:defRPr>
            </a:lvl3pPr>
            <a:lvl4pPr>
              <a:defRPr sz="1500">
                <a:solidFill>
                  <a:srgbClr val="0069A4"/>
                </a:solidFill>
              </a:defRPr>
            </a:lvl4pPr>
            <a:lvl5pPr>
              <a:defRPr sz="1500">
                <a:solidFill>
                  <a:srgbClr val="007356"/>
                </a:solidFill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4088567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rgbClr val="0069A4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950369" cy="365125"/>
          </a:xfrm>
          <a:prstGeom prst="rect">
            <a:avLst/>
          </a:prstGeom>
        </p:spPr>
        <p:txBody>
          <a:bodyPr anchor="ctr"/>
          <a:lstStyle>
            <a:lvl1pPr algn="ctr">
              <a:defRPr sz="1050">
                <a:solidFill>
                  <a:srgbClr val="0069A4"/>
                </a:solidFill>
              </a:defRPr>
            </a:lvl1pPr>
          </a:lstStyle>
          <a:p>
            <a:fld id="{F7E42F52-9E73-4D71-B7EE-24700FFBB01C}" type="datetimeFigureOut">
              <a:rPr lang="en-US" smtClean="0"/>
              <a:t>1/14/2019</a:t>
            </a:fld>
            <a:endParaRPr lang="en-US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86201" y="6386852"/>
            <a:ext cx="3623873" cy="365125"/>
          </a:xfrm>
          <a:prstGeom prst="rect">
            <a:avLst/>
          </a:prstGeom>
        </p:spPr>
        <p:txBody>
          <a:bodyPr anchor="ctr"/>
          <a:lstStyle>
            <a:lvl1pPr>
              <a:defRPr sz="1050">
                <a:solidFill>
                  <a:srgbClr val="0069A4"/>
                </a:solidFill>
              </a:defRPr>
            </a:lvl1pPr>
          </a:lstStyle>
          <a:p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1194" y="5644131"/>
            <a:ext cx="894157" cy="1077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04550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FH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ctr"/>
          <a:lstStyle>
            <a:lvl1pPr>
              <a:defRPr sz="2400">
                <a:solidFill>
                  <a:srgbClr val="0069A4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457201"/>
            <a:ext cx="4629150" cy="5044191"/>
          </a:xfrm>
        </p:spPr>
        <p:txBody>
          <a:bodyPr/>
          <a:lstStyle>
            <a:lvl1pPr marL="0" indent="0">
              <a:buNone/>
              <a:defRPr sz="2400">
                <a:solidFill>
                  <a:srgbClr val="0069A4"/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4088566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rgbClr val="0069A4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1194" y="5644131"/>
            <a:ext cx="894157" cy="1077345"/>
          </a:xfrm>
          <a:prstGeom prst="rect">
            <a:avLst/>
          </a:prstGeom>
        </p:spPr>
      </p:pic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950369" cy="365125"/>
          </a:xfrm>
          <a:prstGeom prst="rect">
            <a:avLst/>
          </a:prstGeom>
        </p:spPr>
        <p:txBody>
          <a:bodyPr anchor="ctr"/>
          <a:lstStyle>
            <a:lvl1pPr algn="ctr">
              <a:defRPr sz="1050">
                <a:solidFill>
                  <a:srgbClr val="0069A4"/>
                </a:solidFill>
              </a:defRPr>
            </a:lvl1pPr>
          </a:lstStyle>
          <a:p>
            <a:fld id="{F7E42F52-9E73-4D71-B7EE-24700FFBB01C}" type="datetimeFigureOut">
              <a:rPr lang="en-US" smtClean="0"/>
              <a:t>1/14/2019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86201" y="6386852"/>
            <a:ext cx="3623873" cy="365125"/>
          </a:xfrm>
          <a:prstGeom prst="rect">
            <a:avLst/>
          </a:prstGeom>
        </p:spPr>
        <p:txBody>
          <a:bodyPr anchor="ctr"/>
          <a:lstStyle>
            <a:lvl1pPr>
              <a:defRPr sz="1050">
                <a:solidFill>
                  <a:srgbClr val="0069A4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2093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FHC Blue Title and Content">
    <p:bg>
      <p:bgPr>
        <a:solidFill>
          <a:srgbClr val="0069A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anchor="ctr"/>
          <a:lstStyle>
            <a:lvl1pPr algn="ctr">
              <a:defRPr sz="1050">
                <a:solidFill>
                  <a:schemeClr val="bg1"/>
                </a:solidFill>
              </a:defRPr>
            </a:lvl1pPr>
          </a:lstStyle>
          <a:p>
            <a:fld id="{F7E42F52-9E73-4D71-B7EE-24700FFBB01C}" type="datetimeFigureOut">
              <a:rPr lang="en-US" smtClean="0"/>
              <a:t>1/14/2019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86050" y="6356351"/>
            <a:ext cx="3771900" cy="365125"/>
          </a:xfrm>
          <a:prstGeom prst="rect">
            <a:avLst/>
          </a:prstGeom>
        </p:spPr>
        <p:txBody>
          <a:bodyPr anchor="ctr"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anchor="ctr"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F32DDFB8-9327-456D-A431-FD25720260B1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2671" b="3566"/>
          <a:stretch/>
        </p:blipFill>
        <p:spPr>
          <a:xfrm>
            <a:off x="7624546" y="470466"/>
            <a:ext cx="869034" cy="1040520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6828065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011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FHC Blue Title and Content">
    <p:bg>
      <p:bgPr>
        <a:solidFill>
          <a:srgbClr val="F3B21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anchor="ctr"/>
          <a:lstStyle>
            <a:lvl1pPr algn="ctr">
              <a:defRPr sz="1050">
                <a:solidFill>
                  <a:schemeClr val="bg1"/>
                </a:solidFill>
              </a:defRPr>
            </a:lvl1pPr>
          </a:lstStyle>
          <a:p>
            <a:fld id="{F7E42F52-9E73-4D71-B7EE-24700FFBB01C}" type="datetimeFigureOut">
              <a:rPr lang="en-US" smtClean="0"/>
              <a:t>1/14/2019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86050" y="6356351"/>
            <a:ext cx="3771900" cy="365125"/>
          </a:xfrm>
          <a:prstGeom prst="rect">
            <a:avLst/>
          </a:prstGeom>
        </p:spPr>
        <p:txBody>
          <a:bodyPr anchor="ctr"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anchor="ctr"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F32DDFB8-9327-456D-A431-FD25720260B1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2671" b="3566"/>
          <a:stretch/>
        </p:blipFill>
        <p:spPr>
          <a:xfrm>
            <a:off x="7624546" y="470466"/>
            <a:ext cx="869034" cy="1040520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6828065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65587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FHC Green Title and Content">
    <p:bg>
      <p:bgPr>
        <a:solidFill>
          <a:srgbClr val="00735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anchor="ctr"/>
          <a:lstStyle>
            <a:lvl1pPr algn="ctr">
              <a:defRPr sz="1050">
                <a:solidFill>
                  <a:schemeClr val="bg1"/>
                </a:solidFill>
              </a:defRPr>
            </a:lvl1pPr>
          </a:lstStyle>
          <a:p>
            <a:fld id="{F7E42F52-9E73-4D71-B7EE-24700FFBB01C}" type="datetimeFigureOut">
              <a:rPr lang="en-US" smtClean="0"/>
              <a:t>1/14/2019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86050" y="6356351"/>
            <a:ext cx="3771900" cy="365125"/>
          </a:xfrm>
          <a:prstGeom prst="rect">
            <a:avLst/>
          </a:prstGeom>
        </p:spPr>
        <p:txBody>
          <a:bodyPr anchor="ctr"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anchor="ctr"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F32DDFB8-9327-456D-A431-FD25720260B1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2671" b="3566"/>
          <a:stretch/>
        </p:blipFill>
        <p:spPr>
          <a:xfrm>
            <a:off x="7624546" y="470466"/>
            <a:ext cx="869034" cy="1040520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6828065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2635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FHC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1" y="365126"/>
            <a:ext cx="6915150" cy="1325563"/>
          </a:xfrm>
        </p:spPr>
        <p:txBody>
          <a:bodyPr/>
          <a:lstStyle>
            <a:lvl1pPr>
              <a:defRPr>
                <a:solidFill>
                  <a:srgbClr val="0069A4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0069A4"/>
                </a:solidFill>
              </a:defRPr>
            </a:lvl1pPr>
            <a:lvl2pPr>
              <a:defRPr>
                <a:solidFill>
                  <a:srgbClr val="007356"/>
                </a:solidFill>
              </a:defRPr>
            </a:lvl2pPr>
            <a:lvl3pPr>
              <a:defRPr>
                <a:solidFill>
                  <a:srgbClr val="0069A4"/>
                </a:solidFill>
              </a:defRPr>
            </a:lvl3pPr>
            <a:lvl4pPr>
              <a:defRPr>
                <a:solidFill>
                  <a:srgbClr val="007356"/>
                </a:solidFill>
              </a:defRPr>
            </a:lvl4pPr>
            <a:lvl5pPr>
              <a:defRPr>
                <a:solidFill>
                  <a:srgbClr val="0069A4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1194" y="489233"/>
            <a:ext cx="894157" cy="1077345"/>
          </a:xfrm>
          <a:prstGeom prst="rect">
            <a:avLst/>
          </a:prstGeom>
        </p:spPr>
      </p:pic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anchor="ctr"/>
          <a:lstStyle>
            <a:lvl1pPr algn="ctr">
              <a:defRPr sz="1050">
                <a:solidFill>
                  <a:srgbClr val="255889"/>
                </a:solidFill>
              </a:defRPr>
            </a:lvl1pPr>
          </a:lstStyle>
          <a:p>
            <a:fld id="{F7E42F52-9E73-4D71-B7EE-24700FFBB01C}" type="datetimeFigureOut">
              <a:rPr lang="en-US" smtClean="0"/>
              <a:t>1/14/2019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86050" y="6356351"/>
            <a:ext cx="3771900" cy="365125"/>
          </a:xfrm>
          <a:prstGeom prst="rect">
            <a:avLst/>
          </a:prstGeom>
        </p:spPr>
        <p:txBody>
          <a:bodyPr anchor="ctr"/>
          <a:lstStyle>
            <a:lvl1pPr>
              <a:defRPr sz="1050">
                <a:solidFill>
                  <a:srgbClr val="255889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anchor="ctr"/>
          <a:lstStyle>
            <a:lvl1pPr>
              <a:defRPr sz="1050">
                <a:solidFill>
                  <a:srgbClr val="255889"/>
                </a:solidFill>
              </a:defRPr>
            </a:lvl1pPr>
          </a:lstStyle>
          <a:p>
            <a:fld id="{F32DDFB8-9327-456D-A431-FD25720260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9990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FHC Transi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744432"/>
            <a:ext cx="7886700" cy="1325563"/>
          </a:xfrm>
        </p:spPr>
        <p:txBody>
          <a:bodyPr/>
          <a:lstStyle>
            <a:lvl1pPr>
              <a:defRPr>
                <a:solidFill>
                  <a:srgbClr val="0069A4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anchor="ctr"/>
          <a:lstStyle>
            <a:lvl1pPr algn="ctr">
              <a:defRPr sz="1050">
                <a:solidFill>
                  <a:srgbClr val="0069A4"/>
                </a:solidFill>
              </a:defRPr>
            </a:lvl1pPr>
          </a:lstStyle>
          <a:p>
            <a:fld id="{F7E42F52-9E73-4D71-B7EE-24700FFBB01C}" type="datetimeFigureOut">
              <a:rPr lang="en-US" smtClean="0"/>
              <a:t>1/14/2019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86050" y="6356351"/>
            <a:ext cx="3771900" cy="365125"/>
          </a:xfrm>
          <a:prstGeom prst="rect">
            <a:avLst/>
          </a:prstGeom>
        </p:spPr>
        <p:txBody>
          <a:bodyPr anchor="ctr"/>
          <a:lstStyle>
            <a:lvl1pPr>
              <a:defRPr sz="1050">
                <a:solidFill>
                  <a:srgbClr val="0069A4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anchor="ctr"/>
          <a:lstStyle>
            <a:lvl1pPr>
              <a:defRPr sz="1050">
                <a:solidFill>
                  <a:srgbClr val="0069A4"/>
                </a:solidFill>
              </a:defRPr>
            </a:lvl1pPr>
          </a:lstStyle>
          <a:p>
            <a:fld id="{F32DDFB8-9327-456D-A431-FD25720260B1}" type="slidenum">
              <a:rPr lang="en-US" smtClean="0"/>
              <a:t>‹#›</a:t>
            </a:fld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523909"/>
            <a:ext cx="894157" cy="1077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45296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FHC Section Header">
    <p:bg>
      <p:bgPr>
        <a:solidFill>
          <a:srgbClr val="0069A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3439887"/>
            <a:ext cx="7886700" cy="1122589"/>
          </a:xfrm>
        </p:spPr>
        <p:txBody>
          <a:bodyPr anchor="b"/>
          <a:lstStyle>
            <a:lvl1pPr>
              <a:defRPr sz="45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888" y="891341"/>
            <a:ext cx="4340708" cy="2011832"/>
          </a:xfrm>
          <a:prstGeom prst="rect">
            <a:avLst/>
          </a:prstGeom>
        </p:spPr>
      </p:pic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anchor="ctr"/>
          <a:lstStyle>
            <a:lvl1pPr algn="ctr">
              <a:defRPr sz="1050">
                <a:solidFill>
                  <a:schemeClr val="bg1"/>
                </a:solidFill>
              </a:defRPr>
            </a:lvl1pPr>
          </a:lstStyle>
          <a:p>
            <a:fld id="{F7E42F52-9E73-4D71-B7EE-24700FFBB01C}" type="datetimeFigureOut">
              <a:rPr lang="en-US" smtClean="0"/>
              <a:t>1/14/2019</a:t>
            </a:fld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86050" y="6356351"/>
            <a:ext cx="3771900" cy="365125"/>
          </a:xfrm>
          <a:prstGeom prst="rect">
            <a:avLst/>
          </a:prstGeom>
        </p:spPr>
        <p:txBody>
          <a:bodyPr anchor="ctr"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anchor="ctr"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F32DDFB8-9327-456D-A431-FD25720260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8111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FHC 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>
            <a:lvl1pPr>
              <a:defRPr>
                <a:solidFill>
                  <a:srgbClr val="007356"/>
                </a:solidFill>
              </a:defRPr>
            </a:lvl1pPr>
            <a:lvl2pPr>
              <a:defRPr>
                <a:solidFill>
                  <a:srgbClr val="0069A4"/>
                </a:solidFill>
              </a:defRPr>
            </a:lvl2pPr>
            <a:lvl3pPr>
              <a:defRPr>
                <a:solidFill>
                  <a:srgbClr val="007356"/>
                </a:solidFill>
              </a:defRPr>
            </a:lvl3pPr>
            <a:lvl4pPr>
              <a:defRPr>
                <a:solidFill>
                  <a:srgbClr val="0069A4"/>
                </a:solidFill>
              </a:defRPr>
            </a:lvl4pPr>
            <a:lvl5pPr>
              <a:defRPr>
                <a:solidFill>
                  <a:srgbClr val="007356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>
            <a:lvl1pPr>
              <a:defRPr>
                <a:solidFill>
                  <a:srgbClr val="0069A4"/>
                </a:solidFill>
              </a:defRPr>
            </a:lvl1pPr>
            <a:lvl2pPr>
              <a:defRPr>
                <a:solidFill>
                  <a:srgbClr val="007356"/>
                </a:solidFill>
              </a:defRPr>
            </a:lvl2pPr>
            <a:lvl3pPr>
              <a:defRPr>
                <a:solidFill>
                  <a:srgbClr val="0069A4"/>
                </a:solidFill>
              </a:defRPr>
            </a:lvl3pPr>
            <a:lvl4pPr>
              <a:defRPr>
                <a:solidFill>
                  <a:srgbClr val="007356"/>
                </a:solidFill>
              </a:defRPr>
            </a:lvl4pPr>
            <a:lvl5pPr>
              <a:defRPr>
                <a:solidFill>
                  <a:srgbClr val="0069A4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anchor="ctr"/>
          <a:lstStyle>
            <a:lvl1pPr algn="ctr">
              <a:defRPr sz="1050">
                <a:solidFill>
                  <a:srgbClr val="0069A4"/>
                </a:solidFill>
              </a:defRPr>
            </a:lvl1pPr>
          </a:lstStyle>
          <a:p>
            <a:fld id="{F7E42F52-9E73-4D71-B7EE-24700FFBB01C}" type="datetimeFigureOut">
              <a:rPr lang="en-US" smtClean="0"/>
              <a:t>1/14/2019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86050" y="6356351"/>
            <a:ext cx="3771900" cy="365125"/>
          </a:xfrm>
          <a:prstGeom prst="rect">
            <a:avLst/>
          </a:prstGeom>
        </p:spPr>
        <p:txBody>
          <a:bodyPr anchor="ctr"/>
          <a:lstStyle>
            <a:lvl1pPr>
              <a:defRPr sz="1050">
                <a:solidFill>
                  <a:srgbClr val="0069A4"/>
                </a:solidFill>
              </a:defRPr>
            </a:lvl1pPr>
          </a:lstStyle>
          <a:p>
            <a:endParaRPr lang="en-US"/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anchor="ctr"/>
          <a:lstStyle>
            <a:lvl1pPr>
              <a:defRPr sz="1050">
                <a:solidFill>
                  <a:srgbClr val="0069A4"/>
                </a:solidFill>
              </a:defRPr>
            </a:lvl1pPr>
          </a:lstStyle>
          <a:p>
            <a:fld id="{F32DDFB8-9327-456D-A431-FD25720260B1}" type="slidenum">
              <a:rPr lang="en-US" smtClean="0"/>
              <a:t>‹#›</a:t>
            </a:fld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1194" y="489233"/>
            <a:ext cx="894157" cy="1077345"/>
          </a:xfrm>
          <a:prstGeom prst="rect">
            <a:avLst/>
          </a:prstGeom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628651" y="365126"/>
            <a:ext cx="6915150" cy="1325563"/>
          </a:xfrm>
        </p:spPr>
        <p:txBody>
          <a:bodyPr/>
          <a:lstStyle>
            <a:lvl1pPr>
              <a:defRPr>
                <a:solidFill>
                  <a:srgbClr val="00735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3670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FHC Blue Two Content">
    <p:bg>
      <p:bgPr>
        <a:solidFill>
          <a:srgbClr val="0069A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2671" b="3566"/>
          <a:stretch/>
        </p:blipFill>
        <p:spPr>
          <a:xfrm>
            <a:off x="7624546" y="470466"/>
            <a:ext cx="869034" cy="104052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6828065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anchor="ctr"/>
          <a:lstStyle>
            <a:lvl1pPr algn="ctr">
              <a:defRPr sz="1050">
                <a:solidFill>
                  <a:schemeClr val="bg1"/>
                </a:solidFill>
              </a:defRPr>
            </a:lvl1pPr>
          </a:lstStyle>
          <a:p>
            <a:fld id="{F7E42F52-9E73-4D71-B7EE-24700FFBB01C}" type="datetimeFigureOut">
              <a:rPr lang="en-US" smtClean="0"/>
              <a:t>1/14/2019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86050" y="6356351"/>
            <a:ext cx="3771900" cy="365125"/>
          </a:xfrm>
          <a:prstGeom prst="rect">
            <a:avLst/>
          </a:prstGeom>
        </p:spPr>
        <p:txBody>
          <a:bodyPr anchor="ctr"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anchor="ctr"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F32DDFB8-9327-456D-A431-FD25720260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5129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FHC Blue Two Content">
    <p:bg>
      <p:bgPr>
        <a:solidFill>
          <a:srgbClr val="F3B21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anchor="ctr"/>
          <a:lstStyle>
            <a:lvl1pPr algn="ctr">
              <a:defRPr sz="1050">
                <a:solidFill>
                  <a:schemeClr val="bg1"/>
                </a:solidFill>
              </a:defRPr>
            </a:lvl1pPr>
          </a:lstStyle>
          <a:p>
            <a:fld id="{F7E42F52-9E73-4D71-B7EE-24700FFBB01C}" type="datetimeFigureOut">
              <a:rPr lang="en-US" smtClean="0"/>
              <a:t>1/14/2019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86050" y="6356351"/>
            <a:ext cx="3771900" cy="365125"/>
          </a:xfrm>
          <a:prstGeom prst="rect">
            <a:avLst/>
          </a:prstGeom>
        </p:spPr>
        <p:txBody>
          <a:bodyPr anchor="ctr"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anchor="ctr"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F32DDFB8-9327-456D-A431-FD25720260B1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2671" b="3566"/>
          <a:stretch/>
        </p:blipFill>
        <p:spPr>
          <a:xfrm>
            <a:off x="7624546" y="470466"/>
            <a:ext cx="869034" cy="1040520"/>
          </a:xfrm>
          <a:prstGeom prst="rect">
            <a:avLst/>
          </a:prstGeom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6828065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94207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FHC Green Two Content">
    <p:bg>
      <p:bgPr>
        <a:solidFill>
          <a:srgbClr val="00735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anchor="ctr"/>
          <a:lstStyle>
            <a:lvl1pPr algn="ctr">
              <a:defRPr sz="1050">
                <a:solidFill>
                  <a:schemeClr val="bg1"/>
                </a:solidFill>
              </a:defRPr>
            </a:lvl1pPr>
          </a:lstStyle>
          <a:p>
            <a:fld id="{F7E42F52-9E73-4D71-B7EE-24700FFBB01C}" type="datetimeFigureOut">
              <a:rPr lang="en-US" smtClean="0"/>
              <a:t>1/14/2019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86050" y="6356351"/>
            <a:ext cx="3771900" cy="365125"/>
          </a:xfrm>
          <a:prstGeom prst="rect">
            <a:avLst/>
          </a:prstGeom>
        </p:spPr>
        <p:txBody>
          <a:bodyPr anchor="ctr"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anchor="ctr"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F32DDFB8-9327-456D-A431-FD25720260B1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2671" b="3566"/>
          <a:stretch/>
        </p:blipFill>
        <p:spPr>
          <a:xfrm>
            <a:off x="7624546" y="470466"/>
            <a:ext cx="869034" cy="1040520"/>
          </a:xfrm>
          <a:prstGeom prst="rect">
            <a:avLst/>
          </a:prstGeom>
        </p:spPr>
      </p:pic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6828065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44947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FHC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ctr">
            <a:normAutofit/>
          </a:bodyPr>
          <a:lstStyle>
            <a:lvl1pPr marL="0" indent="0">
              <a:buNone/>
              <a:defRPr sz="2250" b="1">
                <a:solidFill>
                  <a:srgbClr val="0069A4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>
            <a:lvl1pPr>
              <a:defRPr>
                <a:solidFill>
                  <a:srgbClr val="0069A4"/>
                </a:solidFill>
              </a:defRPr>
            </a:lvl1pPr>
            <a:lvl2pPr>
              <a:defRPr>
                <a:solidFill>
                  <a:srgbClr val="007356"/>
                </a:solidFill>
              </a:defRPr>
            </a:lvl2pPr>
            <a:lvl3pPr>
              <a:defRPr>
                <a:solidFill>
                  <a:srgbClr val="0069A4"/>
                </a:solidFill>
              </a:defRPr>
            </a:lvl3pPr>
            <a:lvl4pPr>
              <a:defRPr>
                <a:solidFill>
                  <a:srgbClr val="007356"/>
                </a:solidFill>
              </a:defRPr>
            </a:lvl4pPr>
            <a:lvl5pPr>
              <a:defRPr>
                <a:solidFill>
                  <a:srgbClr val="0069A4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ctr">
            <a:normAutofit/>
          </a:bodyPr>
          <a:lstStyle>
            <a:lvl1pPr marL="0" indent="0">
              <a:buNone/>
              <a:defRPr sz="2250" b="1">
                <a:solidFill>
                  <a:srgbClr val="0069A4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>
            <a:lvl1pPr>
              <a:defRPr>
                <a:solidFill>
                  <a:srgbClr val="0069A4"/>
                </a:solidFill>
              </a:defRPr>
            </a:lvl1pPr>
            <a:lvl2pPr>
              <a:defRPr>
                <a:solidFill>
                  <a:srgbClr val="007356"/>
                </a:solidFill>
              </a:defRPr>
            </a:lvl2pPr>
            <a:lvl3pPr>
              <a:defRPr>
                <a:solidFill>
                  <a:srgbClr val="0069A4"/>
                </a:solidFill>
              </a:defRPr>
            </a:lvl3pPr>
            <a:lvl4pPr>
              <a:defRPr>
                <a:solidFill>
                  <a:srgbClr val="007356"/>
                </a:solidFill>
              </a:defRPr>
            </a:lvl4pPr>
            <a:lvl5pPr>
              <a:defRPr>
                <a:solidFill>
                  <a:srgbClr val="0069A4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anchor="ctr"/>
          <a:lstStyle>
            <a:lvl1pPr algn="ctr">
              <a:defRPr sz="1050">
                <a:solidFill>
                  <a:srgbClr val="0069A4"/>
                </a:solidFill>
              </a:defRPr>
            </a:lvl1pPr>
          </a:lstStyle>
          <a:p>
            <a:fld id="{F7E42F52-9E73-4D71-B7EE-24700FFBB01C}" type="datetimeFigureOut">
              <a:rPr lang="en-US" smtClean="0"/>
              <a:t>1/14/2019</a:t>
            </a:fld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86050" y="6356351"/>
            <a:ext cx="3771900" cy="365125"/>
          </a:xfrm>
          <a:prstGeom prst="rect">
            <a:avLst/>
          </a:prstGeom>
        </p:spPr>
        <p:txBody>
          <a:bodyPr anchor="ctr"/>
          <a:lstStyle>
            <a:lvl1pPr>
              <a:defRPr sz="1050">
                <a:solidFill>
                  <a:srgbClr val="0069A4"/>
                </a:solidFill>
              </a:defRPr>
            </a:lvl1pPr>
          </a:lstStyle>
          <a:p>
            <a:endParaRPr lang="en-US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anchor="ctr"/>
          <a:lstStyle>
            <a:lvl1pPr>
              <a:defRPr sz="1050">
                <a:solidFill>
                  <a:srgbClr val="0069A4"/>
                </a:solidFill>
              </a:defRPr>
            </a:lvl1pPr>
          </a:lstStyle>
          <a:p>
            <a:fld id="{F32DDFB8-9327-456D-A431-FD25720260B1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628651" y="365126"/>
            <a:ext cx="6915150" cy="1325563"/>
          </a:xfrm>
        </p:spPr>
        <p:txBody>
          <a:bodyPr/>
          <a:lstStyle>
            <a:lvl1pPr>
              <a:defRPr>
                <a:solidFill>
                  <a:srgbClr val="0069A4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1194" y="489233"/>
            <a:ext cx="894157" cy="1077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4118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anchor="ctr"/>
          <a:lstStyle>
            <a:lvl1pPr algn="l">
              <a:defRPr sz="1050">
                <a:solidFill>
                  <a:srgbClr val="0069A4"/>
                </a:solidFill>
              </a:defRPr>
            </a:lvl1pPr>
          </a:lstStyle>
          <a:p>
            <a:fld id="{F7E42F52-9E73-4D71-B7EE-24700FFBB01C}" type="datetimeFigureOut">
              <a:rPr lang="en-US" smtClean="0"/>
              <a:t>1/14/2019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86050" y="6356351"/>
            <a:ext cx="3771900" cy="365125"/>
          </a:xfrm>
          <a:prstGeom prst="rect">
            <a:avLst/>
          </a:prstGeom>
        </p:spPr>
        <p:txBody>
          <a:bodyPr anchor="ctr"/>
          <a:lstStyle>
            <a:lvl1pPr>
              <a:defRPr sz="1050">
                <a:solidFill>
                  <a:srgbClr val="0069A4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anchor="ctr"/>
          <a:lstStyle>
            <a:lvl1pPr>
              <a:defRPr sz="1050">
                <a:solidFill>
                  <a:srgbClr val="0069A4"/>
                </a:solidFill>
              </a:defRPr>
            </a:lvl1pPr>
          </a:lstStyle>
          <a:p>
            <a:fld id="{F32DDFB8-9327-456D-A431-FD25720260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79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750" b="1" kern="1200">
          <a:solidFill>
            <a:srgbClr val="0069A4"/>
          </a:solidFill>
          <a:latin typeface="Formata" panose="02000506040000020004" pitchFamily="2" charset="0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rgbClr val="0069A4"/>
          </a:solidFill>
          <a:latin typeface="Formata" panose="02000506040000020004" pitchFamily="2" charset="0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400" kern="1200">
          <a:solidFill>
            <a:srgbClr val="007356"/>
          </a:solidFill>
          <a:latin typeface="Formata" panose="02000506040000020004" pitchFamily="2" charset="0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100" kern="1200">
          <a:solidFill>
            <a:srgbClr val="0069A4"/>
          </a:solidFill>
          <a:latin typeface="Formata" panose="02000506040000020004" pitchFamily="2" charset="0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rgbClr val="007356"/>
          </a:solidFill>
          <a:latin typeface="Formata" panose="02000506040000020004" pitchFamily="2" charset="0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rgbClr val="0069A4"/>
          </a:solidFill>
          <a:latin typeface="Formata" panose="02000506040000020004" pitchFamily="2" charset="0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portal.hud.gov/hudportal/HUD?src=/program_offices/fair_housing_equal_opp/16affh_home_page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tfairhousing.org/" TargetMode="External"/><Relationship Id="rId2" Type="http://schemas.openxmlformats.org/officeDocument/2006/relationships/hyperlink" Target="mailto:erin@ctfairhousing.org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factfinder2.census.gov/faces/nav/jsf/pages/index.xhtml" TargetMode="External"/><Relationship Id="rId2" Type="http://schemas.openxmlformats.org/officeDocument/2006/relationships/hyperlink" Target="http://www.ct.gov/doh/cwp/view.asp?a=4513&amp;q=530462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quickfacts.census.gov/qfd/states/09000.html" TargetMode="Externa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4.brown.edu/us2010/" TargetMode="External"/><Relationship Id="rId2" Type="http://schemas.openxmlformats.org/officeDocument/2006/relationships/hyperlink" Target="http://www.ctdatahaven.org/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tfairhousing.org/videos/" TargetMode="External"/><Relationship Id="rId2" Type="http://schemas.openxmlformats.org/officeDocument/2006/relationships/hyperlink" Target="http://www.ctfairhousing.org/fact-sheets-brochures/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mailto:erin@ctfairhousing.org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4800" dirty="0" smtClean="0"/>
              <a:t/>
            </a:r>
            <a:br>
              <a:rPr lang="en-US" sz="4800" dirty="0" smtClean="0"/>
            </a:br>
            <a:r>
              <a:rPr lang="en-US" sz="4800" dirty="0"/>
              <a:t/>
            </a:r>
            <a:br>
              <a:rPr lang="en-US" sz="4800" dirty="0"/>
            </a:br>
            <a:r>
              <a:rPr lang="en-US" sz="4800" dirty="0" smtClean="0"/>
              <a:t/>
            </a:r>
            <a:br>
              <a:rPr lang="en-US" sz="4800" dirty="0" smtClean="0"/>
            </a:br>
            <a:r>
              <a:rPr lang="en-US" sz="4800" dirty="0"/>
              <a:t/>
            </a:r>
            <a:br>
              <a:rPr lang="en-US" sz="4800" dirty="0"/>
            </a:br>
            <a:r>
              <a:rPr lang="en-US" sz="4800" dirty="0" smtClean="0"/>
              <a:t/>
            </a:r>
            <a:br>
              <a:rPr lang="en-US" sz="4800" dirty="0" smtClean="0"/>
            </a:br>
            <a:r>
              <a:rPr lang="en-US" sz="4800" dirty="0"/>
              <a:t/>
            </a:r>
            <a:br>
              <a:rPr lang="en-US" sz="4800" dirty="0"/>
            </a:br>
            <a:r>
              <a:rPr lang="en-US" sz="4800" dirty="0" smtClean="0"/>
              <a:t/>
            </a:r>
            <a:br>
              <a:rPr lang="en-US" sz="4800" dirty="0" smtClean="0"/>
            </a:br>
            <a:r>
              <a:rPr lang="en-US" sz="4800" dirty="0"/>
              <a:t/>
            </a:r>
            <a:br>
              <a:rPr lang="en-US" sz="4800" dirty="0"/>
            </a:br>
            <a:r>
              <a:rPr lang="en-US" sz="4800" dirty="0" smtClean="0"/>
              <a:t/>
            </a:r>
            <a:br>
              <a:rPr lang="en-US" sz="4800" dirty="0" smtClean="0"/>
            </a:br>
            <a:r>
              <a:rPr lang="en-US" sz="4800" dirty="0"/>
              <a:t/>
            </a:r>
            <a:br>
              <a:rPr lang="en-US" sz="4800" dirty="0"/>
            </a:br>
            <a:r>
              <a:rPr lang="en-US" sz="4800" dirty="0" smtClean="0"/>
              <a:t/>
            </a:r>
            <a:br>
              <a:rPr lang="en-US" sz="4800" dirty="0" smtClean="0"/>
            </a:br>
            <a:r>
              <a:rPr lang="en-US" sz="4800" dirty="0" smtClean="0"/>
              <a:t>The Small Cities CDBG Program</a:t>
            </a:r>
            <a:endParaRPr lang="en-US" sz="4800" dirty="0"/>
          </a:p>
        </p:txBody>
      </p:sp>
      <p:sp>
        <p:nvSpPr>
          <p:cNvPr id="6" name="Rectangle 5"/>
          <p:cNvSpPr/>
          <p:nvPr/>
        </p:nvSpPr>
        <p:spPr>
          <a:xfrm>
            <a:off x="1752600" y="3243717"/>
            <a:ext cx="7086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8" name="Subtitle 7"/>
          <p:cNvSpPr txBox="1">
            <a:spLocks noGrp="1"/>
          </p:cNvSpPr>
          <p:nvPr>
            <p:ph type="subTitle" idx="1"/>
          </p:nvPr>
        </p:nvSpPr>
        <p:spPr>
          <a:xfrm>
            <a:off x="1143000" y="4342267"/>
            <a:ext cx="6858000" cy="1627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The Obligation to Affirmatively </a:t>
            </a:r>
          </a:p>
          <a:p>
            <a:r>
              <a:rPr lang="en-US" sz="3200" dirty="0" smtClean="0"/>
              <a:t>Further Fair Housing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606915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HUD’s </a:t>
            </a:r>
            <a:r>
              <a:rPr lang="en-US" dirty="0"/>
              <a:t>AFFH </a:t>
            </a:r>
            <a:r>
              <a:rPr lang="en-US" dirty="0" smtClean="0"/>
              <a:t>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2554" y="1752600"/>
            <a:ext cx="7886700" cy="4351338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Regulation is at 24 </a:t>
            </a:r>
            <a:r>
              <a:rPr lang="en-US" dirty="0"/>
              <a:t>CFR </a:t>
            </a:r>
            <a:r>
              <a:rPr lang="en-US" dirty="0" smtClean="0"/>
              <a:t>§§5.150-5.180</a:t>
            </a:r>
          </a:p>
          <a:p>
            <a:r>
              <a:rPr lang="en-US" dirty="0"/>
              <a:t>HUD information on AFFH </a:t>
            </a:r>
            <a:r>
              <a:rPr lang="en-US" dirty="0">
                <a:hlinkClick r:id="rId2"/>
              </a:rPr>
              <a:t>https://portal.hud.gov/hudportal/HUD?src=/</a:t>
            </a:r>
            <a:r>
              <a:rPr lang="en-US" dirty="0" smtClean="0">
                <a:hlinkClick r:id="rId2"/>
              </a:rPr>
              <a:t>program_offices/fair_housing_equal_opp/16affh_home_page</a:t>
            </a:r>
            <a:r>
              <a:rPr lang="en-US" dirty="0" smtClean="0"/>
              <a:t> </a:t>
            </a:r>
          </a:p>
          <a:p>
            <a:r>
              <a:rPr lang="en-US" dirty="0"/>
              <a:t>AFFH Data and Mapping Tools--https://www.hudexchange.info/resource/4867/affh-data-and-mapping-tool</a:t>
            </a:r>
            <a:r>
              <a:rPr lang="en-US" dirty="0" smtClean="0"/>
              <a:t>/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C2C95-5DB6-48DC-AFB0-7F0D0870C199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8668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Overcoming Effects of Past Discrimination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800" dirty="0" smtClean="0"/>
          </a:p>
          <a:p>
            <a:r>
              <a:rPr lang="en-US" sz="2800" dirty="0" smtClean="0"/>
              <a:t>Percentage of people of color in areas covered by Small Cities’ program is out of sync with demographics of the State</a:t>
            </a:r>
          </a:p>
          <a:p>
            <a:r>
              <a:rPr lang="en-US" sz="2800" dirty="0" smtClean="0"/>
              <a:t>State is 71% White, 13% African-American, 9% Latino, and 6% Asian </a:t>
            </a:r>
          </a:p>
          <a:p>
            <a:r>
              <a:rPr lang="en-US" sz="2800" dirty="0" smtClean="0"/>
              <a:t>Small Cities’ CDBG areas are 90% White, 10% people of color</a:t>
            </a:r>
          </a:p>
          <a:p>
            <a:r>
              <a:rPr lang="en-US" sz="2800" dirty="0" smtClean="0"/>
              <a:t>Percentage of </a:t>
            </a:r>
            <a:r>
              <a:rPr lang="en-US" sz="2800" dirty="0"/>
              <a:t>people of color </a:t>
            </a:r>
            <a:r>
              <a:rPr lang="en-US" sz="2800" dirty="0" smtClean="0"/>
              <a:t>served by </a:t>
            </a:r>
            <a:r>
              <a:rPr lang="en-US" sz="2800" dirty="0"/>
              <a:t>the Small Cities program is </a:t>
            </a:r>
            <a:r>
              <a:rPr lang="en-US" sz="2800" dirty="0" smtClean="0"/>
              <a:t>below 10%</a:t>
            </a:r>
            <a:endParaRPr lang="en-US" sz="2800" dirty="0"/>
          </a:p>
          <a:p>
            <a:endParaRPr lang="en-US" sz="2800" dirty="0" smtClean="0"/>
          </a:p>
          <a:p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922047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81000"/>
            <a:ext cx="6915150" cy="1325563"/>
          </a:xfrm>
        </p:spPr>
        <p:txBody>
          <a:bodyPr/>
          <a:lstStyle/>
          <a:p>
            <a:r>
              <a:rPr lang="en-US" dirty="0" smtClean="0"/>
              <a:t>Overcoming Past Actions that Created Segregation in Connecticut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Three suggestions:</a:t>
            </a:r>
          </a:p>
          <a:p>
            <a:pPr marL="0" indent="0">
              <a:buNone/>
            </a:pPr>
            <a:endParaRPr lang="en-US" sz="2800" dirty="0" smtClean="0"/>
          </a:p>
          <a:p>
            <a:pPr lvl="1"/>
            <a:r>
              <a:rPr lang="en-US" sz="2500" dirty="0" smtClean="0"/>
              <a:t>Place affordable housing in communities served by the Small Cities program</a:t>
            </a:r>
          </a:p>
          <a:p>
            <a:pPr marL="342900" lvl="1" indent="0">
              <a:buNone/>
            </a:pPr>
            <a:endParaRPr lang="en-US" sz="2500" dirty="0" smtClean="0"/>
          </a:p>
          <a:p>
            <a:pPr lvl="1"/>
            <a:r>
              <a:rPr lang="en-US" dirty="0" smtClean="0"/>
              <a:t>Change zoning laws to ensure that affordable housing can be built in communities served by the Small Cities program</a:t>
            </a:r>
          </a:p>
          <a:p>
            <a:pPr marL="342900" lvl="1" indent="0">
              <a:buNone/>
            </a:pPr>
            <a:endParaRPr lang="en-US" dirty="0"/>
          </a:p>
          <a:p>
            <a:pPr lvl="1"/>
            <a:r>
              <a:rPr lang="en-US" dirty="0" smtClean="0"/>
              <a:t>Promote affordable homeownership in communities served by the Small Cities Program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37830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Placement of affordable housing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Increasing the number of affordable elderly housing units will increase segregation</a:t>
            </a:r>
          </a:p>
          <a:p>
            <a:pPr lvl="1"/>
            <a:r>
              <a:rPr lang="en-US" dirty="0"/>
              <a:t>87% of people over 65 are White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Increasing the number of affordable family housing units will decrease segregation</a:t>
            </a:r>
          </a:p>
          <a:p>
            <a:pPr lvl="1"/>
            <a:r>
              <a:rPr lang="en-US" dirty="0"/>
              <a:t>35% of people under the age of 17 is a person of color</a:t>
            </a:r>
          </a:p>
          <a:p>
            <a:pPr marL="342900" lvl="1" indent="0">
              <a:buNone/>
            </a:pPr>
            <a:endParaRPr lang="en-US" dirty="0" smtClean="0"/>
          </a:p>
          <a:p>
            <a:r>
              <a:rPr lang="en-US" dirty="0" smtClean="0"/>
              <a:t>Creating accessible housing will serve the people with disabilities</a:t>
            </a:r>
          </a:p>
          <a:p>
            <a:pPr lvl="1"/>
            <a:r>
              <a:rPr lang="en-US" dirty="0" smtClean="0"/>
              <a:t>49% of people with disabilities have an ambulatory disability</a:t>
            </a:r>
          </a:p>
        </p:txBody>
      </p:sp>
    </p:spTree>
    <p:extLst>
      <p:ext uri="{BB962C8B-B14F-4D97-AF65-F5344CB8AC3E}">
        <p14:creationId xmlns:p14="http://schemas.microsoft.com/office/powerpoint/2010/main" val="97712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Placement of affordable housing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Create affordable housing opportunities for children attending school in the municipality through school choice program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Expand eligibility for subsidized housing that already </a:t>
            </a:r>
            <a:r>
              <a:rPr lang="en-US" dirty="0" smtClean="0"/>
              <a:t>exists</a:t>
            </a:r>
          </a:p>
          <a:p>
            <a:pPr lvl="1"/>
            <a:r>
              <a:rPr lang="en-US" dirty="0" smtClean="0"/>
              <a:t>Use preferences to provide housing vouchers for families attending school in the municipality</a:t>
            </a:r>
            <a:endParaRPr lang="en-US" dirty="0" smtClean="0"/>
          </a:p>
          <a:p>
            <a:pPr lvl="1"/>
            <a:r>
              <a:rPr lang="en-US" dirty="0" smtClean="0"/>
              <a:t>Expand eligibility for down payment assistance or other affordable homeownership programs</a:t>
            </a:r>
          </a:p>
          <a:p>
            <a:pPr lvl="1"/>
            <a:endParaRPr lang="en-US" dirty="0"/>
          </a:p>
          <a:p>
            <a:r>
              <a:rPr lang="en-US" dirty="0" smtClean="0"/>
              <a:t>Require subsidized housing providers in your community to create and use an affirmative fair housing marketing program</a:t>
            </a:r>
          </a:p>
        </p:txBody>
      </p:sp>
    </p:spTree>
    <p:extLst>
      <p:ext uri="{BB962C8B-B14F-4D97-AF65-F5344CB8AC3E}">
        <p14:creationId xmlns:p14="http://schemas.microsoft.com/office/powerpoint/2010/main" val="34728758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Placement of affordable housing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Fund a mobility counseling program that markets your community to people </a:t>
            </a:r>
            <a:r>
              <a:rPr lang="en-US" dirty="0"/>
              <a:t>in areas with high concentrations of people in the protected classes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Require the fair housing officer to host events that market your community to people in areas with high concentrations of people in the protected classes</a:t>
            </a:r>
          </a:p>
          <a:p>
            <a:endParaRPr lang="en-US" dirty="0"/>
          </a:p>
          <a:p>
            <a:r>
              <a:rPr lang="en-US" dirty="0" smtClean="0"/>
              <a:t>Join with other municipalities to create a regional housing authority that includes areas with high concentrations of poverty and people </a:t>
            </a:r>
            <a:r>
              <a:rPr lang="en-US" smtClean="0"/>
              <a:t>of color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23950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Change zoning laws to promote affordable housing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Accessory </a:t>
            </a:r>
            <a:r>
              <a:rPr lang="en-US" dirty="0"/>
              <a:t>dwelling </a:t>
            </a:r>
            <a:r>
              <a:rPr lang="en-US" dirty="0" smtClean="0"/>
              <a:t>units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Dwellings that exist on a lot with another house</a:t>
            </a:r>
          </a:p>
          <a:p>
            <a:pPr lvl="1"/>
            <a:r>
              <a:rPr lang="en-US" dirty="0" smtClean="0"/>
              <a:t>Perfect for towns that have a lot of land but not a lot of housing</a:t>
            </a:r>
          </a:p>
          <a:p>
            <a:pPr lvl="1"/>
            <a:r>
              <a:rPr lang="en-US" dirty="0" smtClean="0"/>
              <a:t>Affordable by design because they have fewer square feet so are less costly to build</a:t>
            </a:r>
          </a:p>
          <a:p>
            <a:pPr lvl="1"/>
            <a:r>
              <a:rPr lang="en-US" dirty="0" smtClean="0"/>
              <a:t>Rentals tend to rent for less, home sales tend to sell for less</a:t>
            </a:r>
            <a:endParaRPr lang="en-US" dirty="0"/>
          </a:p>
          <a:p>
            <a:pPr lvl="1"/>
            <a:r>
              <a:rPr lang="en-US" dirty="0" smtClean="0"/>
              <a:t>Program in California that incentivizes homeowners to build ADUs for housing voucher holders—use Small City CDBG money to give incentives to homeowners to build ADUs for affordable rentals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21557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zoning laws to promote affordable housing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6600" dirty="0" smtClean="0"/>
              <a:t>Train all municipal staff and the Zoning Board of Appeals on the fair housing laws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6842493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</a:t>
            </a:r>
            <a:r>
              <a:rPr lang="en-US" dirty="0" smtClean="0"/>
              <a:t>zoning laws to promote </a:t>
            </a:r>
            <a:r>
              <a:rPr lang="en-US" dirty="0" smtClean="0"/>
              <a:t>affordable </a:t>
            </a:r>
            <a:r>
              <a:rPr lang="en-US" dirty="0"/>
              <a:t>housing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Change zoning laws to permit accessory dwelling </a:t>
            </a:r>
            <a:r>
              <a:rPr lang="en-US" dirty="0" smtClean="0"/>
              <a:t>units</a:t>
            </a:r>
          </a:p>
          <a:p>
            <a:pPr marL="0" indent="0">
              <a:buNone/>
            </a:pPr>
            <a:endParaRPr lang="en-US" dirty="0"/>
          </a:p>
          <a:p>
            <a:pPr lvl="1"/>
            <a:r>
              <a:rPr lang="en-US" dirty="0"/>
              <a:t>Alter minimum lot sizes and floor area requirements</a:t>
            </a:r>
          </a:p>
          <a:p>
            <a:pPr lvl="1"/>
            <a:r>
              <a:rPr lang="en-US" dirty="0"/>
              <a:t>Waive permit and utility connection fees</a:t>
            </a:r>
          </a:p>
          <a:p>
            <a:pPr lvl="1"/>
            <a:r>
              <a:rPr lang="en-US" dirty="0"/>
              <a:t>Change set back and spacing </a:t>
            </a:r>
            <a:r>
              <a:rPr lang="en-US" dirty="0" smtClean="0"/>
              <a:t>requirements</a:t>
            </a:r>
          </a:p>
          <a:p>
            <a:pPr marL="342900" lvl="1" indent="0">
              <a:buNone/>
            </a:pPr>
            <a:endParaRPr lang="en-US" dirty="0"/>
          </a:p>
          <a:p>
            <a:r>
              <a:rPr lang="en-US" dirty="0"/>
              <a:t>Provide technical assistance by hiring consultants on creating accessory dwelling units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33014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zoning laws to promote affordable housing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Reduce the layers of approval needed from a town for project and zoning approval</a:t>
            </a:r>
          </a:p>
          <a:p>
            <a:endParaRPr lang="en-US" dirty="0" smtClean="0"/>
          </a:p>
          <a:p>
            <a:r>
              <a:rPr lang="en-US" dirty="0" smtClean="0"/>
              <a:t>Reject recommendations regarding affordable housing complexes based on the character of the people who might move in</a:t>
            </a:r>
          </a:p>
          <a:p>
            <a:endParaRPr lang="en-US" dirty="0"/>
          </a:p>
          <a:p>
            <a:r>
              <a:rPr lang="en-US" dirty="0" smtClean="0"/>
              <a:t>Work with COGs or other regional actors to create affordable housing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485396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Presented By: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Erin Kemple</a:t>
            </a:r>
          </a:p>
          <a:p>
            <a:pPr marL="0" indent="0">
              <a:buNone/>
            </a:pPr>
            <a:r>
              <a:rPr lang="en-US" dirty="0" smtClean="0"/>
              <a:t>Executive Director</a:t>
            </a:r>
          </a:p>
          <a:p>
            <a:pPr marL="0" indent="0">
              <a:buNone/>
            </a:pPr>
            <a:r>
              <a:rPr lang="en-US" dirty="0" smtClean="0"/>
              <a:t>Connecticut Fair Housing Center</a:t>
            </a:r>
          </a:p>
          <a:p>
            <a:pPr marL="0" indent="0">
              <a:buNone/>
            </a:pPr>
            <a:r>
              <a:rPr lang="en-US" dirty="0" smtClean="0"/>
              <a:t>60 Popieluszko Court</a:t>
            </a:r>
          </a:p>
          <a:p>
            <a:pPr marL="0" indent="0">
              <a:buNone/>
            </a:pPr>
            <a:r>
              <a:rPr lang="en-US" dirty="0" smtClean="0"/>
              <a:t>Hartford, CT 06106</a:t>
            </a:r>
          </a:p>
          <a:p>
            <a:pPr marL="0" indent="0">
              <a:buNone/>
            </a:pPr>
            <a:r>
              <a:rPr lang="en-US" dirty="0" smtClean="0"/>
              <a:t>(860)247-4400, ext. 723</a:t>
            </a:r>
          </a:p>
          <a:p>
            <a:pPr marL="0" indent="0">
              <a:buNone/>
            </a:pPr>
            <a:r>
              <a:rPr lang="en-US" dirty="0" smtClean="0">
                <a:hlinkClick r:id="rId2"/>
              </a:rPr>
              <a:t>erin@ctfairhousing.org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hlinkClick r:id="rId3"/>
              </a:rPr>
              <a:t>www.ctfairhousing.org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7415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zoning laws to promote affordable housing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Change zoning laws to create a procedure for residents to request a reasonable accommodation</a:t>
            </a:r>
          </a:p>
          <a:p>
            <a:pPr lvl="1"/>
            <a:r>
              <a:rPr lang="en-US" dirty="0" smtClean="0"/>
              <a:t>Changing setback requirements so a ramp can be built</a:t>
            </a:r>
          </a:p>
          <a:p>
            <a:pPr lvl="1"/>
            <a:r>
              <a:rPr lang="en-US" dirty="0" smtClean="0"/>
              <a:t>Explicitly allow group homes</a:t>
            </a:r>
          </a:p>
          <a:p>
            <a:r>
              <a:rPr lang="en-US" dirty="0" smtClean="0"/>
              <a:t>Change zoning laws to permit reasonable accommodations without going through the Zoning Board of Appeals</a:t>
            </a:r>
          </a:p>
          <a:p>
            <a:r>
              <a:rPr lang="en-US" dirty="0" smtClean="0"/>
              <a:t>Comply with zoning enabling statute by creating multifamily housing zones in municipality</a:t>
            </a:r>
          </a:p>
          <a:p>
            <a:pPr lvl="1"/>
            <a:r>
              <a:rPr lang="en-US" dirty="0" smtClean="0"/>
              <a:t>Ensure that multifamily housing zones are in desirable areas that include access to transportation, jobs, and high performing schools</a:t>
            </a:r>
          </a:p>
        </p:txBody>
      </p:sp>
    </p:spTree>
    <p:extLst>
      <p:ext uri="{BB962C8B-B14F-4D97-AF65-F5344CB8AC3E}">
        <p14:creationId xmlns:p14="http://schemas.microsoft.com/office/powerpoint/2010/main" val="19691528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Promote affordable homeownership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Connecticut has the </a:t>
            </a:r>
            <a:r>
              <a:rPr lang="en-US" dirty="0" smtClean="0"/>
              <a:t>5</a:t>
            </a:r>
            <a:r>
              <a:rPr lang="en-US" baseline="30000" dirty="0" smtClean="0"/>
              <a:t>th</a:t>
            </a:r>
            <a:r>
              <a:rPr lang="en-US" dirty="0" smtClean="0"/>
              <a:t> </a:t>
            </a:r>
            <a:r>
              <a:rPr lang="en-US" dirty="0" smtClean="0"/>
              <a:t>highest foreclosure rate in the country</a:t>
            </a:r>
          </a:p>
          <a:p>
            <a:r>
              <a:rPr lang="en-US" dirty="0" smtClean="0"/>
              <a:t>Many foreclosures still happening in Small Cities communities for small amounts like condominium fees, real estate taxes, and sewer fees</a:t>
            </a:r>
          </a:p>
          <a:p>
            <a:r>
              <a:rPr lang="en-US" dirty="0" smtClean="0"/>
              <a:t>Use Small Cities money to assist homeowners in foreclosure who owe small amounts</a:t>
            </a:r>
          </a:p>
          <a:p>
            <a:r>
              <a:rPr lang="en-US" dirty="0" smtClean="0"/>
              <a:t>Buy properties that are in foreclosure and sell as affordable housing</a:t>
            </a:r>
          </a:p>
          <a:p>
            <a:r>
              <a:rPr lang="en-US" dirty="0"/>
              <a:t>Create a </a:t>
            </a:r>
            <a:r>
              <a:rPr lang="en-US" dirty="0" smtClean="0"/>
              <a:t>down payment </a:t>
            </a:r>
            <a:r>
              <a:rPr lang="en-US" dirty="0"/>
              <a:t>assistance program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7174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Promote affordable homeownership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Encourage minority homeownership in your town</a:t>
            </a:r>
          </a:p>
          <a:p>
            <a:endParaRPr lang="en-US" dirty="0"/>
          </a:p>
          <a:p>
            <a:pPr lvl="1"/>
            <a:r>
              <a:rPr lang="en-US" dirty="0" smtClean="0"/>
              <a:t>65% of people with housing choice vouchers in municipality  are people of color</a:t>
            </a:r>
          </a:p>
          <a:p>
            <a:pPr lvl="1"/>
            <a:endParaRPr lang="en-US" dirty="0"/>
          </a:p>
          <a:p>
            <a:r>
              <a:rPr lang="en-US" dirty="0" smtClean="0"/>
              <a:t>Participate in Section 8 homeownership program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389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Creating a plan to overcome effects of past public and private decisions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Start by analyzing demographic information about people of color in your community and surrounding communities</a:t>
            </a:r>
          </a:p>
          <a:p>
            <a:pPr lvl="1"/>
            <a:r>
              <a:rPr lang="en-US" dirty="0" smtClean="0"/>
              <a:t>Age</a:t>
            </a:r>
          </a:p>
          <a:p>
            <a:pPr lvl="1"/>
            <a:r>
              <a:rPr lang="en-US" dirty="0" smtClean="0"/>
              <a:t>Income</a:t>
            </a:r>
          </a:p>
          <a:p>
            <a:pPr lvl="1"/>
            <a:r>
              <a:rPr lang="en-US" dirty="0" smtClean="0"/>
              <a:t>Household composition</a:t>
            </a:r>
          </a:p>
          <a:p>
            <a:pPr lvl="1"/>
            <a:r>
              <a:rPr lang="en-US" dirty="0" smtClean="0"/>
              <a:t>Housing characteristics</a:t>
            </a:r>
          </a:p>
          <a:p>
            <a:pPr lvl="1"/>
            <a:r>
              <a:rPr lang="en-US" dirty="0" smtClean="0"/>
              <a:t>Location of housing</a:t>
            </a:r>
          </a:p>
          <a:p>
            <a:pPr lvl="1"/>
            <a:r>
              <a:rPr lang="en-US" dirty="0" smtClean="0"/>
              <a:t>Housing need by income levels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8480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Sources of Demographic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1" y="2057400"/>
            <a:ext cx="7704667" cy="4038600"/>
          </a:xfrm>
        </p:spPr>
        <p:txBody>
          <a:bodyPr>
            <a:normAutofit fontScale="70000" lnSpcReduction="20000"/>
          </a:bodyPr>
          <a:lstStyle/>
          <a:p>
            <a:endParaRPr lang="en-US" sz="2800" b="1" dirty="0" smtClean="0"/>
          </a:p>
          <a:p>
            <a:r>
              <a:rPr lang="en-US" sz="3200" b="1" dirty="0" smtClean="0"/>
              <a:t>Connecticut Opportunity Map—The Indicators Behind </a:t>
            </a:r>
            <a:r>
              <a:rPr lang="en-US" sz="3200" b="1" dirty="0"/>
              <a:t>the Ratings at </a:t>
            </a:r>
            <a:r>
              <a:rPr lang="en-US" sz="3200" dirty="0" smtClean="0">
                <a:hlinkClick r:id="rId2"/>
              </a:rPr>
              <a:t>www.ct.gov/doh/cwp/view.asp?a=4513&amp;q=530462</a:t>
            </a:r>
            <a:r>
              <a:rPr lang="en-US" sz="3200" dirty="0" smtClean="0"/>
              <a:t> </a:t>
            </a:r>
          </a:p>
          <a:p>
            <a:endParaRPr lang="en-US" sz="3200" b="1" dirty="0"/>
          </a:p>
          <a:p>
            <a:r>
              <a:rPr lang="en-US" sz="3200" b="1" dirty="0" smtClean="0"/>
              <a:t>American </a:t>
            </a:r>
            <a:r>
              <a:rPr lang="en-US" sz="3200" b="1" dirty="0"/>
              <a:t>Fact Finder:  </a:t>
            </a:r>
            <a:r>
              <a:rPr lang="en-US" sz="3200" dirty="0"/>
              <a:t>The U.S. Census Bureau’s website. </a:t>
            </a:r>
            <a:r>
              <a:rPr lang="en-US" sz="3200" dirty="0" smtClean="0"/>
              <a:t>Available </a:t>
            </a:r>
            <a:r>
              <a:rPr lang="en-US" sz="3200" dirty="0"/>
              <a:t>at </a:t>
            </a:r>
            <a:r>
              <a:rPr lang="en-US" sz="3200" u="sng" dirty="0">
                <a:hlinkClick r:id="rId3"/>
              </a:rPr>
              <a:t>http://</a:t>
            </a:r>
            <a:r>
              <a:rPr lang="en-US" sz="3200" u="sng" dirty="0" smtClean="0">
                <a:hlinkClick r:id="rId3"/>
              </a:rPr>
              <a:t>factfinder2.census.gov/faces/nav/jsf/pages/index.xhtml</a:t>
            </a:r>
            <a:endParaRPr lang="en-US" sz="3200" dirty="0"/>
          </a:p>
          <a:p>
            <a:endParaRPr lang="en-US" sz="3200" dirty="0" smtClean="0"/>
          </a:p>
          <a:p>
            <a:r>
              <a:rPr lang="en-US" sz="3200" dirty="0" smtClean="0"/>
              <a:t>To </a:t>
            </a:r>
            <a:r>
              <a:rPr lang="en-US" sz="3200" dirty="0"/>
              <a:t>easily get data on the racial and ethnic composition of a town or county, go to the Census Bureau’s </a:t>
            </a:r>
            <a:r>
              <a:rPr lang="en-US" sz="3200" i="1" dirty="0"/>
              <a:t>Quick Facts</a:t>
            </a:r>
            <a:r>
              <a:rPr lang="en-US" sz="3200" dirty="0"/>
              <a:t> page at: </a:t>
            </a:r>
            <a:r>
              <a:rPr lang="en-US" sz="3200" u="sng" dirty="0">
                <a:hlinkClick r:id="rId4"/>
              </a:rPr>
              <a:t>http://quickfacts.census.gov/qfd/states/09000.html#</a:t>
            </a:r>
            <a:r>
              <a:rPr lang="en-US" sz="3200" dirty="0"/>
              <a:t>. </a:t>
            </a:r>
          </a:p>
          <a:p>
            <a:pPr marL="0" indent="0">
              <a:buNone/>
            </a:pPr>
            <a:r>
              <a:rPr lang="en-US" sz="3200" dirty="0"/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9765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Sources of Demographic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chemeClr val="accent1"/>
              </a:buClr>
              <a:buSzPct val="65000"/>
            </a:pPr>
            <a:r>
              <a:rPr lang="en-US" sz="3100" b="1" dirty="0"/>
              <a:t>Data Haven:  </a:t>
            </a:r>
            <a:r>
              <a:rPr lang="en-US" sz="3100" dirty="0"/>
              <a:t>A Connecticut non-profit data source that partners with other organizations to make Connecticut data accessible.  Available at </a:t>
            </a:r>
            <a:r>
              <a:rPr lang="en-US" sz="3100" u="sng" dirty="0">
                <a:hlinkClick r:id="rId2"/>
              </a:rPr>
              <a:t>http://www.ctdatahaven.org/</a:t>
            </a:r>
            <a:r>
              <a:rPr lang="en-US" sz="3100" dirty="0"/>
              <a:t>. </a:t>
            </a:r>
          </a:p>
          <a:p>
            <a:endParaRPr lang="en-US" b="1" dirty="0" smtClean="0"/>
          </a:p>
          <a:p>
            <a:r>
              <a:rPr lang="en-US" b="1" dirty="0" smtClean="0"/>
              <a:t>Brown </a:t>
            </a:r>
            <a:r>
              <a:rPr lang="en-US" b="1" dirty="0"/>
              <a:t>University –</a:t>
            </a:r>
            <a:r>
              <a:rPr lang="en-US" dirty="0"/>
              <a:t> US2010:  Provides data by town and region on various segregation levels over time.  Available at </a:t>
            </a:r>
            <a:r>
              <a:rPr lang="en-US" u="sng" dirty="0">
                <a:hlinkClick r:id="rId3"/>
              </a:rPr>
              <a:t>http://www.s4.brown.edu/us2010/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7889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AFFH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Fair housing poster listing both state and federal protected classes (two sizes and in Spanish and English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pPr marL="365760" indent="0">
              <a:buNone/>
            </a:pPr>
            <a:r>
              <a:rPr lang="en-US" u="sng" dirty="0">
                <a:hlinkClick r:id="rId2"/>
              </a:rPr>
              <a:t>http://www.ctfairhousing.org/fact-sheets-brochures</a:t>
            </a:r>
            <a:r>
              <a:rPr lang="en-US" u="sng" dirty="0" smtClean="0">
                <a:hlinkClick r:id="rId2"/>
              </a:rPr>
              <a:t>/</a:t>
            </a:r>
            <a:endParaRPr lang="en-US" u="sng" dirty="0" smtClean="0"/>
          </a:p>
          <a:p>
            <a:pPr marL="365760" indent="0">
              <a:buNone/>
            </a:pPr>
            <a:endParaRPr lang="en-US" dirty="0"/>
          </a:p>
          <a:p>
            <a:r>
              <a:rPr lang="en-US" dirty="0" smtClean="0"/>
              <a:t>Videos on how to affirmatively further fair housing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pPr marL="365760" indent="0">
              <a:buNone/>
            </a:pPr>
            <a:r>
              <a:rPr lang="en-US" dirty="0" smtClean="0">
                <a:hlinkClick r:id="rId3"/>
              </a:rPr>
              <a:t>http</a:t>
            </a:r>
            <a:r>
              <a:rPr lang="en-US" dirty="0">
                <a:hlinkClick r:id="rId3"/>
              </a:rPr>
              <a:t>://www.ctfairhousing.org/videos</a:t>
            </a:r>
            <a:r>
              <a:rPr lang="en-US" dirty="0" smtClean="0">
                <a:hlinkClick r:id="rId3"/>
              </a:rPr>
              <a:t>/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022005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Arial" charset="0"/>
              </a:rPr>
              <a:t>Contact Information: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	Erin Kemple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	Connecticut Fair Housing Center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dirty="0"/>
              <a:t>	</a:t>
            </a:r>
            <a:r>
              <a:rPr lang="en-US" dirty="0" smtClean="0"/>
              <a:t>60 Popieluszko Court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	Hartford, CT 06106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	(860)247-4400, ext. 723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	</a:t>
            </a:r>
            <a:r>
              <a:rPr lang="en-US" dirty="0" smtClean="0">
                <a:hlinkClick r:id="rId2"/>
              </a:rPr>
              <a:t>erin@ctfairhousing.org</a:t>
            </a:r>
            <a:r>
              <a:rPr lang="en-US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99660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819399"/>
            <a:ext cx="7886700" cy="33575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HUD’s AFFH Regulation </a:t>
            </a:r>
          </a:p>
          <a:p>
            <a:pPr lvl="1"/>
            <a:r>
              <a:rPr lang="en-US" sz="2500" dirty="0" smtClean="0"/>
              <a:t>Federal Register Notice of 1/5/2018 </a:t>
            </a:r>
            <a:endParaRPr lang="en-US" sz="2500" dirty="0"/>
          </a:p>
          <a:p>
            <a:r>
              <a:rPr lang="en-US" sz="2800" dirty="0" smtClean="0"/>
              <a:t>What is required of participants in the Small Cities’ Program?</a:t>
            </a:r>
            <a:endParaRPr lang="en-US" dirty="0"/>
          </a:p>
          <a:p>
            <a:r>
              <a:rPr lang="en-US" sz="2800" dirty="0" smtClean="0"/>
              <a:t>Some practical suggestions on how to affirmatively further fair housing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002025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Federal Register Notice of 1/5/2018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it </a:t>
            </a:r>
            <a:r>
              <a:rPr lang="en-US" dirty="0" smtClean="0"/>
              <a:t>did</a:t>
            </a:r>
            <a:endParaRPr lang="en-US" dirty="0" smtClean="0"/>
          </a:p>
          <a:p>
            <a:endParaRPr lang="en-US" dirty="0" smtClean="0"/>
          </a:p>
          <a:p>
            <a:pPr lvl="1"/>
            <a:r>
              <a:rPr lang="en-US" dirty="0" smtClean="0"/>
              <a:t>Change due dates for submitting information to HUD</a:t>
            </a:r>
          </a:p>
          <a:p>
            <a:pPr marL="342900" lvl="1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Requires </a:t>
            </a:r>
            <a:r>
              <a:rPr lang="en-US" dirty="0"/>
              <a:t>jurisdictions without an accepted AFH to complete an </a:t>
            </a:r>
            <a:r>
              <a:rPr lang="en-US" dirty="0" smtClean="0"/>
              <a:t>AI (State of Connecticut)</a:t>
            </a:r>
            <a:endParaRPr lang="en-US" dirty="0" smtClean="0"/>
          </a:p>
          <a:p>
            <a:pPr lvl="1"/>
            <a:endParaRPr lang="en-US" dirty="0"/>
          </a:p>
          <a:p>
            <a:pPr lvl="1"/>
            <a:r>
              <a:rPr lang="en-US" dirty="0"/>
              <a:t>Encourages jurisdictions to use assessment tools and data to complete the AI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91750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Federal Register Notice of 1/5/2018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it did NOT do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Change the Fair Housing Act with regard to the obligation to affirmatively further fair housing</a:t>
            </a:r>
          </a:p>
          <a:p>
            <a:pPr marL="342900" lvl="1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Change the federal regulation which requires all recipients of federal funding to affirmatively further fair housing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Affect the decisions in any court cases or alter guidance issued by HUD on how to affirmatively further fair housing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4677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it mean to affirmatively further fair housing?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1" y="2196719"/>
            <a:ext cx="7886700" cy="4351338"/>
          </a:xfrm>
        </p:spPr>
        <p:txBody>
          <a:bodyPr>
            <a:normAutofit/>
          </a:bodyPr>
          <a:lstStyle/>
          <a:p>
            <a:endParaRPr lang="en-US" b="1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The </a:t>
            </a:r>
            <a:r>
              <a:rPr lang="en-US" dirty="0" smtClean="0"/>
              <a:t>federal FHA not only prohibits discrimination but directs HUD program participants to take steps to overcome historic patterns of segregation, promote fair housing choice, and foster inclusive communities</a:t>
            </a:r>
          </a:p>
          <a:p>
            <a:r>
              <a:rPr lang="en-US" dirty="0" smtClean="0"/>
              <a:t>The change in regulations do not change the obligation to AFFH under the state and federal Fair Housing Acts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C2C95-5DB6-48DC-AFB0-7F0D0870C199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2470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Affirmatively Furthering Fair Housing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4267" y="2286000"/>
            <a:ext cx="7886700" cy="4351338"/>
          </a:xfrm>
        </p:spPr>
        <p:txBody>
          <a:bodyPr/>
          <a:lstStyle/>
          <a:p>
            <a:r>
              <a:rPr lang="en-US" dirty="0" smtClean="0"/>
              <a:t>To </a:t>
            </a:r>
            <a:r>
              <a:rPr lang="en-US" dirty="0" smtClean="0"/>
              <a:t>affirmatively further fair housing (AFFH), municipal leaders, elected officials, community development officials, planners, and housing authorities must use federal and state money to reverse historic segregation </a:t>
            </a:r>
            <a:r>
              <a:rPr lang="en-US" dirty="0" smtClean="0"/>
              <a:t>patterns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Promote diversity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3717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AFFH Mean?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438401"/>
            <a:ext cx="7857067" cy="3733799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AFFH </a:t>
            </a:r>
            <a:r>
              <a:rPr lang="en-US" sz="2800" dirty="0"/>
              <a:t>means:</a:t>
            </a:r>
          </a:p>
          <a:p>
            <a:pPr lvl="1"/>
            <a:r>
              <a:rPr lang="en-US" dirty="0"/>
              <a:t>Take meaningful action to overcome patterns of segregation and foster inclusive communities</a:t>
            </a:r>
          </a:p>
          <a:p>
            <a:pPr lvl="1"/>
            <a:r>
              <a:rPr lang="en-US" dirty="0"/>
              <a:t>Address significant disparities in housing needs and in access to opportunity</a:t>
            </a:r>
          </a:p>
          <a:p>
            <a:pPr lvl="1"/>
            <a:r>
              <a:rPr lang="en-US" dirty="0"/>
              <a:t>Replace segregated living patterns with integrated and balanced living patterns</a:t>
            </a:r>
          </a:p>
          <a:p>
            <a:pPr lvl="1"/>
            <a:r>
              <a:rPr lang="en-US" dirty="0"/>
              <a:t>Transform racial and ethnic areas of poverty into areas of opportunity</a:t>
            </a:r>
          </a:p>
          <a:p>
            <a:pPr lvl="1"/>
            <a:r>
              <a:rPr lang="en-US" dirty="0"/>
              <a:t>Foster and maintain compliance with civil rights and fair housing </a:t>
            </a:r>
            <a:r>
              <a:rPr lang="en-US" dirty="0" smtClean="0"/>
              <a:t>laws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91340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HUD’s </a:t>
            </a:r>
            <a:r>
              <a:rPr lang="en-US" dirty="0"/>
              <a:t>AFFH Regulation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HUD is still providing data on: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Patterns of integration and segregation;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Racially and Ethnically Concentrated Areas of Poverty (R/ECAP);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Access to education, employment, low-poverty communities, transportation and environmental health; and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Disproportionate housing needs based on membership in a protected class.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C2C95-5DB6-48DC-AFB0-7F0D0870C199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8897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andard CFHC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tandard CFHC Theme" id="{1B68D1F2-B6B2-4987-A7FA-0BAAEE60D671}" vid="{5613C629-C6AA-453E-9085-4ED7C212E1A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63660EFCC2EC54E86354AFE3855AAC7" ma:contentTypeVersion="6" ma:contentTypeDescription="Create a new document." ma:contentTypeScope="" ma:versionID="fac7ebd00ca67d3e0c535abbe94371a1">
  <xsd:schema xmlns:xsd="http://www.w3.org/2001/XMLSchema" xmlns:xs="http://www.w3.org/2001/XMLSchema" xmlns:p="http://schemas.microsoft.com/office/2006/metadata/properties" xmlns:ns2="e9e5a561-e29f-4c50-a304-fec6537250fd" xmlns:ns3="80e1a4ba-3e1f-439c-9a2c-047a021e6010" targetNamespace="http://schemas.microsoft.com/office/2006/metadata/properties" ma:root="true" ma:fieldsID="77e5e12e4115f3f07f947c2bcc5ac221" ns2:_="" ns3:_="">
    <xsd:import namespace="e9e5a561-e29f-4c50-a304-fec6537250fd"/>
    <xsd:import namespace="80e1a4ba-3e1f-439c-9a2c-047a021e601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EventHashCode" minOccurs="0"/>
                <xsd:element ref="ns3:MediaServiceGeneration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e5a561-e29f-4c50-a304-fec6537250f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e1a4ba-3e1f-439c-9a2c-047a021e60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AADEB5B3-5C4C-405F-AE6E-F922C0D610F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9e5a561-e29f-4c50-a304-fec6537250fd"/>
    <ds:schemaRef ds:uri="80e1a4ba-3e1f-439c-9a2c-047a021e601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34564D0-757B-474A-9A59-9A4342ABA93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24B55DA-B00D-47A9-B0C4-71A7950FD597}">
  <ds:schemaRefs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purl.org/dc/terms/"/>
    <ds:schemaRef ds:uri="e9e5a561-e29f-4c50-a304-fec6537250fd"/>
    <ds:schemaRef ds:uri="http://purl.org/dc/dcmitype/"/>
    <ds:schemaRef ds:uri="http://schemas.microsoft.com/office/2006/documentManagement/types"/>
    <ds:schemaRef ds:uri="http://schemas.microsoft.com/office/infopath/2007/PartnerControls"/>
    <ds:schemaRef ds:uri="80e1a4ba-3e1f-439c-9a2c-047a021e6010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Standard CFHC Theme (Master)</Template>
  <TotalTime>1671</TotalTime>
  <Words>1330</Words>
  <Application>Microsoft Office PowerPoint</Application>
  <PresentationFormat>On-screen Show (4:3)</PresentationFormat>
  <Paragraphs>183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2" baseType="lpstr">
      <vt:lpstr>Arial</vt:lpstr>
      <vt:lpstr>Calibri</vt:lpstr>
      <vt:lpstr>Formata</vt:lpstr>
      <vt:lpstr>Wingdings</vt:lpstr>
      <vt:lpstr>Standard CFHC Theme</vt:lpstr>
      <vt:lpstr>           The Small Cities CDBG Program</vt:lpstr>
      <vt:lpstr>Presented By:</vt:lpstr>
      <vt:lpstr>Agenda</vt:lpstr>
      <vt:lpstr>The Federal Register Notice of 1/5/2018</vt:lpstr>
      <vt:lpstr>The Federal Register Notice of 1/5/2018</vt:lpstr>
      <vt:lpstr>What does it mean to affirmatively further fair housing?</vt:lpstr>
      <vt:lpstr>Affirmatively Furthering Fair Housing</vt:lpstr>
      <vt:lpstr>What Does AFFH Mean?</vt:lpstr>
      <vt:lpstr>HUD’s AFFH Regulation</vt:lpstr>
      <vt:lpstr>HUD’s AFFH Resources</vt:lpstr>
      <vt:lpstr>Overcoming Effects of Past Discrimination</vt:lpstr>
      <vt:lpstr>Overcoming Past Actions that Created Segregation in Connecticut</vt:lpstr>
      <vt:lpstr>Placement of affordable housing</vt:lpstr>
      <vt:lpstr>Placement of affordable housing</vt:lpstr>
      <vt:lpstr>Placement of affordable housing</vt:lpstr>
      <vt:lpstr>Change zoning laws to promote affordable housing</vt:lpstr>
      <vt:lpstr>Use zoning laws to promote affordable housing</vt:lpstr>
      <vt:lpstr>Use zoning laws to promote affordable housing</vt:lpstr>
      <vt:lpstr>Use zoning laws to promote affordable housing</vt:lpstr>
      <vt:lpstr>Use zoning laws to promote affordable housing</vt:lpstr>
      <vt:lpstr>Promote affordable homeownership</vt:lpstr>
      <vt:lpstr>Promote affordable homeownership</vt:lpstr>
      <vt:lpstr>Creating a plan to overcome effects of past public and private decisions </vt:lpstr>
      <vt:lpstr>Sources of Demographic Information</vt:lpstr>
      <vt:lpstr>Sources of Demographic Information</vt:lpstr>
      <vt:lpstr>AFFH Resources</vt:lpstr>
      <vt:lpstr>Contact Information: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Increasing Minority Participation</dc:title>
  <dc:creator>Erin Kemple</dc:creator>
  <cp:lastModifiedBy>Erin Kemple</cp:lastModifiedBy>
  <cp:revision>72</cp:revision>
  <dcterms:created xsi:type="dcterms:W3CDTF">2013-02-25T13:51:03Z</dcterms:created>
  <dcterms:modified xsi:type="dcterms:W3CDTF">2019-01-14T15:01:28Z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0x010100963660EFCC2EC54E86354AFE3855AAC7</vt:lpwstr>
  </property>
  <property fmtid="{D5CDD505-2E9C-101B-9397-08002B2CF9AE}" pid="3" name="FileLeafRef">
    <vt:lpwstr>Increasing Minority Participation.pptx</vt:lpwstr>
  </property>
</Properties>
</file>