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266" r:id="rId3"/>
    <p:sldId id="260" r:id="rId4"/>
    <p:sldId id="283" r:id="rId5"/>
    <p:sldId id="278" r:id="rId6"/>
    <p:sldId id="259" r:id="rId7"/>
    <p:sldId id="289" r:id="rId8"/>
    <p:sldId id="270" r:id="rId9"/>
    <p:sldId id="269" r:id="rId10"/>
    <p:sldId id="292" r:id="rId11"/>
    <p:sldId id="293" r:id="rId12"/>
    <p:sldId id="268" r:id="rId13"/>
    <p:sldId id="281" r:id="rId14"/>
    <p:sldId id="298" r:id="rId15"/>
    <p:sldId id="299" r:id="rId16"/>
    <p:sldId id="267" r:id="rId17"/>
    <p:sldId id="297" r:id="rId18"/>
    <p:sldId id="291" r:id="rId19"/>
    <p:sldId id="262" r:id="rId20"/>
    <p:sldId id="279" r:id="rId21"/>
    <p:sldId id="258" r:id="rId22"/>
    <p:sldId id="280" r:id="rId23"/>
    <p:sldId id="273" r:id="rId24"/>
    <p:sldId id="274" r:id="rId25"/>
    <p:sldId id="275" r:id="rId26"/>
    <p:sldId id="276" r:id="rId27"/>
    <p:sldId id="263" r:id="rId28"/>
    <p:sldId id="264" r:id="rId29"/>
    <p:sldId id="265" r:id="rId30"/>
    <p:sldId id="277" r:id="rId31"/>
    <p:sldId id="272" r:id="rId32"/>
    <p:sldId id="288" r:id="rId33"/>
    <p:sldId id="287" r:id="rId34"/>
  </p:sldIdLst>
  <p:sldSz cx="12192000" cy="6858000"/>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7302FF-1E27-F445-AD5F-2346A6B1524D}">
          <p14:sldIdLst>
            <p14:sldId id="256"/>
            <p14:sldId id="266"/>
            <p14:sldId id="260"/>
            <p14:sldId id="283"/>
            <p14:sldId id="278"/>
            <p14:sldId id="259"/>
            <p14:sldId id="289"/>
            <p14:sldId id="270"/>
            <p14:sldId id="269"/>
            <p14:sldId id="292"/>
            <p14:sldId id="293"/>
            <p14:sldId id="268"/>
            <p14:sldId id="281"/>
            <p14:sldId id="298"/>
            <p14:sldId id="299"/>
            <p14:sldId id="267"/>
            <p14:sldId id="297"/>
            <p14:sldId id="291"/>
          </p14:sldIdLst>
        </p14:section>
        <p14:section name="So you're ready to prepare the Bid package" id="{C4D98312-5924-8742-8561-791BAEF5B8D4}">
          <p14:sldIdLst>
            <p14:sldId id="262"/>
            <p14:sldId id="279"/>
            <p14:sldId id="258"/>
            <p14:sldId id="280"/>
            <p14:sldId id="273"/>
            <p14:sldId id="274"/>
            <p14:sldId id="275"/>
            <p14:sldId id="276"/>
            <p14:sldId id="263"/>
            <p14:sldId id="264"/>
            <p14:sldId id="265"/>
            <p14:sldId id="277"/>
            <p14:sldId id="272"/>
            <p14:sldId id="288"/>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50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88"/>
    <p:restoredTop sz="94692"/>
  </p:normalViewPr>
  <p:slideViewPr>
    <p:cSldViewPr snapToGrid="0" snapToObjects="1">
      <p:cViewPr varScale="1">
        <p:scale>
          <a:sx n="50" d="100"/>
          <a:sy n="50" d="100"/>
        </p:scale>
        <p:origin x="370" y="4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9.png"/><Relationship Id="rId6" Type="http://schemas.openxmlformats.org/officeDocument/2006/relationships/image" Target="../media/image15.svg"/><Relationship Id="rId5" Type="http://schemas.openxmlformats.org/officeDocument/2006/relationships/image" Target="../media/image11.png"/><Relationship Id="rId4" Type="http://schemas.openxmlformats.org/officeDocument/2006/relationships/image" Target="../media/image13.sv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svg"/><Relationship Id="rId1" Type="http://schemas.openxmlformats.org/officeDocument/2006/relationships/image" Target="../media/image15.png"/><Relationship Id="rId4" Type="http://schemas.openxmlformats.org/officeDocument/2006/relationships/image" Target="../media/image23.svg"/></Relationships>
</file>

<file path=ppt/diagrams/_rels/data6.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17.png"/><Relationship Id="rId1" Type="http://schemas.openxmlformats.org/officeDocument/2006/relationships/hyperlink" Target="http://www.ct.gov/doh/lib/doh/cdbg_grant_manual/blank_federal_wage_decision_request_form.doc" TargetMode="External"/><Relationship Id="rId6" Type="http://schemas.openxmlformats.org/officeDocument/2006/relationships/image" Target="../media/image19.png"/><Relationship Id="rId5" Type="http://schemas.openxmlformats.org/officeDocument/2006/relationships/image" Target="../media/image27.svg"/><Relationship Id="rId4" Type="http://schemas.openxmlformats.org/officeDocument/2006/relationships/image" Target="../media/image18.png"/></Relationships>
</file>

<file path=ppt/diagrams/_rels/data7.xml.rels><?xml version="1.0" encoding="UTF-8" standalone="yes"?>
<Relationships xmlns="http://schemas.openxmlformats.org/package/2006/relationships"><Relationship Id="rId2" Type="http://schemas.openxmlformats.org/officeDocument/2006/relationships/hyperlink" Target="https://www.hudexchange.info/resources/documents/HUD-Form-4710-Semi-Annual-Labor-Standards-Enforcement-Report.pdf" TargetMode="External"/><Relationship Id="rId1" Type="http://schemas.openxmlformats.org/officeDocument/2006/relationships/hyperlink" Target="http://www.ct.gov/doh/lib/doh/cdbg_grant_manual/9.2_wage_determination_lock-in_notice.doc"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s://www.ct.gov/doh/lib/doh/cdbg_grant_manual/9.13_record-of-employee-interview.pdf"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9.png"/><Relationship Id="rId6" Type="http://schemas.openxmlformats.org/officeDocument/2006/relationships/image" Target="../media/image15.svg"/><Relationship Id="rId5" Type="http://schemas.openxmlformats.org/officeDocument/2006/relationships/image" Target="../media/image11.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svg"/><Relationship Id="rId1" Type="http://schemas.openxmlformats.org/officeDocument/2006/relationships/image" Target="../media/image15.png"/><Relationship Id="rId4" Type="http://schemas.openxmlformats.org/officeDocument/2006/relationships/image" Target="../media/image2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5.svg"/><Relationship Id="rId7" Type="http://schemas.openxmlformats.org/officeDocument/2006/relationships/image" Target="../media/image19.png"/><Relationship Id="rId1" Type="http://schemas.openxmlformats.org/officeDocument/2006/relationships/image" Target="../media/image17.png"/><Relationship Id="rId6" Type="http://schemas.openxmlformats.org/officeDocument/2006/relationships/image" Target="../media/image27.svg"/><Relationship Id="rId5" Type="http://schemas.openxmlformats.org/officeDocument/2006/relationships/image" Target="../media/image18.png"/><Relationship Id="rId4" Type="http://schemas.openxmlformats.org/officeDocument/2006/relationships/hyperlink" Target="http://www.ct.gov/doh/lib/doh/cdbg_grant_manual/blank_federal_wage_decision_request_form.doc" TargetMode="External"/></Relationships>
</file>

<file path=ppt/diagrams/_rels/drawing7.xml.rels><?xml version="1.0" encoding="UTF-8" standalone="yes"?>
<Relationships xmlns="http://schemas.openxmlformats.org/package/2006/relationships"><Relationship Id="rId2" Type="http://schemas.openxmlformats.org/officeDocument/2006/relationships/hyperlink" Target="https://www.hudexchange.info/resources/documents/HUD-Form-4710-Semi-Annual-Labor-Standards-Enforcement-Report.pdf" TargetMode="External"/><Relationship Id="rId1" Type="http://schemas.openxmlformats.org/officeDocument/2006/relationships/hyperlink" Target="http://www.ct.gov/doh/lib/doh/cdbg_grant_manual/9.2_wage_determination_lock-in_notice.doc"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www.ct.gov/doh/lib/doh/cdbg_grant_manual/9.13_record-of-employee-interview.pdf"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D0EE57-8873-4FF0-8075-92D9EBD7F089}" type="doc">
      <dgm:prSet loTypeId="urn:microsoft.com/office/officeart/2018/2/layout/IconVerticalSolidList" loCatId="icon" qsTypeId="urn:microsoft.com/office/officeart/2005/8/quickstyle/simple4" qsCatId="simple" csTypeId="urn:microsoft.com/office/officeart/2018/5/colors/Iconchunking_neutralbg_colorful5" csCatId="colorful" phldr="1"/>
      <dgm:spPr/>
      <dgm:t>
        <a:bodyPr/>
        <a:lstStyle/>
        <a:p>
          <a:endParaRPr lang="en-US"/>
        </a:p>
      </dgm:t>
    </dgm:pt>
    <dgm:pt modelId="{E56B5990-0549-4365-92F8-277C73CEC115}">
      <dgm:prSet/>
      <dgm:spPr/>
      <dgm:t>
        <a:bodyPr/>
        <a:lstStyle/>
        <a:p>
          <a:r>
            <a:rPr lang="en-US"/>
            <a:t>Protects communities and workers from non-local contractors underbidding local wage levels</a:t>
          </a:r>
        </a:p>
      </dgm:t>
    </dgm:pt>
    <dgm:pt modelId="{B9D63D66-CA82-46EE-BACA-3C324D8E1227}" type="parTrans" cxnId="{15776942-68D1-420C-8232-BB7ED5CCB2E5}">
      <dgm:prSet/>
      <dgm:spPr/>
      <dgm:t>
        <a:bodyPr/>
        <a:lstStyle/>
        <a:p>
          <a:endParaRPr lang="en-US"/>
        </a:p>
      </dgm:t>
    </dgm:pt>
    <dgm:pt modelId="{38AD17B8-EAED-45BA-B6AA-C413D4B44F09}" type="sibTrans" cxnId="{15776942-68D1-420C-8232-BB7ED5CCB2E5}">
      <dgm:prSet/>
      <dgm:spPr/>
      <dgm:t>
        <a:bodyPr/>
        <a:lstStyle/>
        <a:p>
          <a:endParaRPr lang="en-US"/>
        </a:p>
      </dgm:t>
    </dgm:pt>
    <dgm:pt modelId="{0329E5C8-E116-482C-9325-459B938F0492}">
      <dgm:prSet/>
      <dgm:spPr/>
      <dgm:t>
        <a:bodyPr/>
        <a:lstStyle/>
        <a:p>
          <a:r>
            <a:rPr lang="en-US"/>
            <a:t>Standards guarantee fair wages and compensation for workers</a:t>
          </a:r>
        </a:p>
      </dgm:t>
    </dgm:pt>
    <dgm:pt modelId="{FC5BB63D-2E66-4269-8AD5-278CC50E4BEC}" type="parTrans" cxnId="{9BE7E712-8AAF-41A5-8347-86260502FABC}">
      <dgm:prSet/>
      <dgm:spPr/>
      <dgm:t>
        <a:bodyPr/>
        <a:lstStyle/>
        <a:p>
          <a:endParaRPr lang="en-US"/>
        </a:p>
      </dgm:t>
    </dgm:pt>
    <dgm:pt modelId="{5FC9348B-2ADF-4292-86F1-877DE5167381}" type="sibTrans" cxnId="{9BE7E712-8AAF-41A5-8347-86260502FABC}">
      <dgm:prSet/>
      <dgm:spPr/>
      <dgm:t>
        <a:bodyPr/>
        <a:lstStyle/>
        <a:p>
          <a:endParaRPr lang="en-US"/>
        </a:p>
      </dgm:t>
    </dgm:pt>
    <dgm:pt modelId="{1A0D350A-B341-49DA-86EA-5B6AE7F2ED79}">
      <dgm:prSet/>
      <dgm:spPr/>
      <dgm:t>
        <a:bodyPr/>
        <a:lstStyle/>
        <a:p>
          <a:r>
            <a:rPr lang="en-US"/>
            <a:t>Helps provide a level playing field for bidders</a:t>
          </a:r>
        </a:p>
      </dgm:t>
    </dgm:pt>
    <dgm:pt modelId="{5AFBD9D2-31B3-4776-B8E0-C5EEE0392F90}" type="parTrans" cxnId="{74351AC9-7899-4958-8E5F-F2018B8EFDA3}">
      <dgm:prSet/>
      <dgm:spPr/>
      <dgm:t>
        <a:bodyPr/>
        <a:lstStyle/>
        <a:p>
          <a:endParaRPr lang="en-US"/>
        </a:p>
      </dgm:t>
    </dgm:pt>
    <dgm:pt modelId="{E10B9407-C071-4A70-A5BE-6155DDCBE056}" type="sibTrans" cxnId="{74351AC9-7899-4958-8E5F-F2018B8EFDA3}">
      <dgm:prSet/>
      <dgm:spPr/>
      <dgm:t>
        <a:bodyPr/>
        <a:lstStyle/>
        <a:p>
          <a:endParaRPr lang="en-US"/>
        </a:p>
      </dgm:t>
    </dgm:pt>
    <dgm:pt modelId="{6DC82AE8-2C55-4CBB-BD3E-CA1EFC5FEEFE}">
      <dgm:prSet/>
      <dgm:spPr/>
      <dgm:t>
        <a:bodyPr/>
        <a:lstStyle/>
        <a:p>
          <a:r>
            <a:rPr lang="en-US"/>
            <a:t>Requires weekly payment of wages</a:t>
          </a:r>
        </a:p>
      </dgm:t>
    </dgm:pt>
    <dgm:pt modelId="{2F24C182-6ECD-4FA3-90EB-BBA64607C6EA}" type="parTrans" cxnId="{E5DAEEF4-CB8E-40C6-BBEA-85B896E195CB}">
      <dgm:prSet/>
      <dgm:spPr/>
      <dgm:t>
        <a:bodyPr/>
        <a:lstStyle/>
        <a:p>
          <a:endParaRPr lang="en-US"/>
        </a:p>
      </dgm:t>
    </dgm:pt>
    <dgm:pt modelId="{2624C43E-EAC4-4CBB-9CB7-6C38E172DA46}" type="sibTrans" cxnId="{E5DAEEF4-CB8E-40C6-BBEA-85B896E195CB}">
      <dgm:prSet/>
      <dgm:spPr/>
      <dgm:t>
        <a:bodyPr/>
        <a:lstStyle/>
        <a:p>
          <a:endParaRPr lang="en-US"/>
        </a:p>
      </dgm:t>
    </dgm:pt>
    <dgm:pt modelId="{7FD2D302-27D1-4F99-AE52-295685E90DD9}" type="pres">
      <dgm:prSet presAssocID="{FBD0EE57-8873-4FF0-8075-92D9EBD7F089}" presName="root" presStyleCnt="0">
        <dgm:presLayoutVars>
          <dgm:dir/>
          <dgm:resizeHandles val="exact"/>
        </dgm:presLayoutVars>
      </dgm:prSet>
      <dgm:spPr/>
      <dgm:t>
        <a:bodyPr/>
        <a:lstStyle/>
        <a:p>
          <a:endParaRPr lang="en-US"/>
        </a:p>
      </dgm:t>
    </dgm:pt>
    <dgm:pt modelId="{E6B7B190-8F64-495F-9CEF-1DDCE8003F29}" type="pres">
      <dgm:prSet presAssocID="{E56B5990-0549-4365-92F8-277C73CEC115}" presName="compNode" presStyleCnt="0"/>
      <dgm:spPr/>
    </dgm:pt>
    <dgm:pt modelId="{0C8435E3-DD10-40FB-86D2-45942D97B9F4}" type="pres">
      <dgm:prSet presAssocID="{E56B5990-0549-4365-92F8-277C73CEC115}" presName="bgRect" presStyleLbl="bgShp" presStyleIdx="0" presStyleCnt="4"/>
      <dgm:spPr/>
    </dgm:pt>
    <dgm:pt modelId="{4045E29C-D958-4690-813D-990158B1B143}" type="pres">
      <dgm:prSet presAssocID="{E56B5990-0549-4365-92F8-277C73CEC11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Group"/>
        </a:ext>
      </dgm:extLst>
    </dgm:pt>
    <dgm:pt modelId="{DA534AF2-044F-4142-90CB-0277249B0C4A}" type="pres">
      <dgm:prSet presAssocID="{E56B5990-0549-4365-92F8-277C73CEC115}" presName="spaceRect" presStyleCnt="0"/>
      <dgm:spPr/>
    </dgm:pt>
    <dgm:pt modelId="{B95DE12A-59B6-4311-B839-626F84211A54}" type="pres">
      <dgm:prSet presAssocID="{E56B5990-0549-4365-92F8-277C73CEC115}" presName="parTx" presStyleLbl="revTx" presStyleIdx="0" presStyleCnt="4">
        <dgm:presLayoutVars>
          <dgm:chMax val="0"/>
          <dgm:chPref val="0"/>
        </dgm:presLayoutVars>
      </dgm:prSet>
      <dgm:spPr/>
      <dgm:t>
        <a:bodyPr/>
        <a:lstStyle/>
        <a:p>
          <a:endParaRPr lang="en-US"/>
        </a:p>
      </dgm:t>
    </dgm:pt>
    <dgm:pt modelId="{F0186D25-D1A8-4122-971B-E1573603FC3B}" type="pres">
      <dgm:prSet presAssocID="{38AD17B8-EAED-45BA-B6AA-C413D4B44F09}" presName="sibTrans" presStyleCnt="0"/>
      <dgm:spPr/>
    </dgm:pt>
    <dgm:pt modelId="{3290E5FF-14D3-4325-B7BC-26D709561AFA}" type="pres">
      <dgm:prSet presAssocID="{0329E5C8-E116-482C-9325-459B938F0492}" presName="compNode" presStyleCnt="0"/>
      <dgm:spPr/>
    </dgm:pt>
    <dgm:pt modelId="{96581911-462E-4AC9-938A-210EB7C9F545}" type="pres">
      <dgm:prSet presAssocID="{0329E5C8-E116-482C-9325-459B938F0492}" presName="bgRect" presStyleLbl="bgShp" presStyleIdx="1" presStyleCnt="4"/>
      <dgm:spPr/>
    </dgm:pt>
    <dgm:pt modelId="{793C62D6-7CD1-4177-968E-3DDCFABEEABE}" type="pres">
      <dgm:prSet presAssocID="{0329E5C8-E116-482C-9325-459B938F049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oney"/>
        </a:ext>
      </dgm:extLst>
    </dgm:pt>
    <dgm:pt modelId="{77472418-7DDC-495F-899E-2C8AB336788F}" type="pres">
      <dgm:prSet presAssocID="{0329E5C8-E116-482C-9325-459B938F0492}" presName="spaceRect" presStyleCnt="0"/>
      <dgm:spPr/>
    </dgm:pt>
    <dgm:pt modelId="{7C0A612D-C235-4FAB-9AE3-28565AB2929A}" type="pres">
      <dgm:prSet presAssocID="{0329E5C8-E116-482C-9325-459B938F0492}" presName="parTx" presStyleLbl="revTx" presStyleIdx="1" presStyleCnt="4">
        <dgm:presLayoutVars>
          <dgm:chMax val="0"/>
          <dgm:chPref val="0"/>
        </dgm:presLayoutVars>
      </dgm:prSet>
      <dgm:spPr/>
      <dgm:t>
        <a:bodyPr/>
        <a:lstStyle/>
        <a:p>
          <a:endParaRPr lang="en-US"/>
        </a:p>
      </dgm:t>
    </dgm:pt>
    <dgm:pt modelId="{7994CB03-7646-4B8E-B70C-D175ABFB1F7C}" type="pres">
      <dgm:prSet presAssocID="{5FC9348B-2ADF-4292-86F1-877DE5167381}" presName="sibTrans" presStyleCnt="0"/>
      <dgm:spPr/>
    </dgm:pt>
    <dgm:pt modelId="{5F1A634D-2D8A-4F11-B698-D3C6033989FE}" type="pres">
      <dgm:prSet presAssocID="{1A0D350A-B341-49DA-86EA-5B6AE7F2ED79}" presName="compNode" presStyleCnt="0"/>
      <dgm:spPr/>
    </dgm:pt>
    <dgm:pt modelId="{3B65039C-95CC-4CF3-B727-D4B6711D86A5}" type="pres">
      <dgm:prSet presAssocID="{1A0D350A-B341-49DA-86EA-5B6AE7F2ED79}" presName="bgRect" presStyleLbl="bgShp" presStyleIdx="2" presStyleCnt="4"/>
      <dgm:spPr/>
    </dgm:pt>
    <dgm:pt modelId="{E05AC9A2-C0C8-4D9B-9F9F-2965C0391EE2}" type="pres">
      <dgm:prSet presAssocID="{1A0D350A-B341-49DA-86EA-5B6AE7F2ED7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andshake"/>
        </a:ext>
      </dgm:extLst>
    </dgm:pt>
    <dgm:pt modelId="{4039FC45-6C0F-4F31-B370-EBFDF81A3D80}" type="pres">
      <dgm:prSet presAssocID="{1A0D350A-B341-49DA-86EA-5B6AE7F2ED79}" presName="spaceRect" presStyleCnt="0"/>
      <dgm:spPr/>
    </dgm:pt>
    <dgm:pt modelId="{74F00E11-EB5B-4386-9195-E379619777B3}" type="pres">
      <dgm:prSet presAssocID="{1A0D350A-B341-49DA-86EA-5B6AE7F2ED79}" presName="parTx" presStyleLbl="revTx" presStyleIdx="2" presStyleCnt="4">
        <dgm:presLayoutVars>
          <dgm:chMax val="0"/>
          <dgm:chPref val="0"/>
        </dgm:presLayoutVars>
      </dgm:prSet>
      <dgm:spPr/>
      <dgm:t>
        <a:bodyPr/>
        <a:lstStyle/>
        <a:p>
          <a:endParaRPr lang="en-US"/>
        </a:p>
      </dgm:t>
    </dgm:pt>
    <dgm:pt modelId="{36D7787E-8712-4211-8804-90797AD01DC3}" type="pres">
      <dgm:prSet presAssocID="{E10B9407-C071-4A70-A5BE-6155DDCBE056}" presName="sibTrans" presStyleCnt="0"/>
      <dgm:spPr/>
    </dgm:pt>
    <dgm:pt modelId="{5777C146-7B0E-448B-935E-3FF158838D42}" type="pres">
      <dgm:prSet presAssocID="{6DC82AE8-2C55-4CBB-BD3E-CA1EFC5FEEFE}" presName="compNode" presStyleCnt="0"/>
      <dgm:spPr/>
    </dgm:pt>
    <dgm:pt modelId="{68ECD3A7-E8EB-4AEE-8430-9E3436F21A57}" type="pres">
      <dgm:prSet presAssocID="{6DC82AE8-2C55-4CBB-BD3E-CA1EFC5FEEFE}" presName="bgRect" presStyleLbl="bgShp" presStyleIdx="3" presStyleCnt="4"/>
      <dgm:spPr/>
    </dgm:pt>
    <dgm:pt modelId="{D911D7D8-A574-447B-A1BD-BF208BAEA064}" type="pres">
      <dgm:prSet presAssocID="{6DC82AE8-2C55-4CBB-BD3E-CA1EFC5FEEF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Dollar"/>
        </a:ext>
      </dgm:extLst>
    </dgm:pt>
    <dgm:pt modelId="{C4653DAC-7FDF-43A3-82BD-5907B24C03DA}" type="pres">
      <dgm:prSet presAssocID="{6DC82AE8-2C55-4CBB-BD3E-CA1EFC5FEEFE}" presName="spaceRect" presStyleCnt="0"/>
      <dgm:spPr/>
    </dgm:pt>
    <dgm:pt modelId="{4AFA37A1-90E0-4E0A-9551-D203B48656BF}" type="pres">
      <dgm:prSet presAssocID="{6DC82AE8-2C55-4CBB-BD3E-CA1EFC5FEEFE}" presName="parTx" presStyleLbl="revTx" presStyleIdx="3" presStyleCnt="4">
        <dgm:presLayoutVars>
          <dgm:chMax val="0"/>
          <dgm:chPref val="0"/>
        </dgm:presLayoutVars>
      </dgm:prSet>
      <dgm:spPr/>
      <dgm:t>
        <a:bodyPr/>
        <a:lstStyle/>
        <a:p>
          <a:endParaRPr lang="en-US"/>
        </a:p>
      </dgm:t>
    </dgm:pt>
  </dgm:ptLst>
  <dgm:cxnLst>
    <dgm:cxn modelId="{6D6B83C0-FD69-437B-823A-FF9549E9C8D5}" type="presOf" srcId="{6DC82AE8-2C55-4CBB-BD3E-CA1EFC5FEEFE}" destId="{4AFA37A1-90E0-4E0A-9551-D203B48656BF}" srcOrd="0" destOrd="0" presId="urn:microsoft.com/office/officeart/2018/2/layout/IconVerticalSolidList"/>
    <dgm:cxn modelId="{EF4B4855-0C68-461F-8A72-985F77096BF4}" type="presOf" srcId="{0329E5C8-E116-482C-9325-459B938F0492}" destId="{7C0A612D-C235-4FAB-9AE3-28565AB2929A}" srcOrd="0" destOrd="0" presId="urn:microsoft.com/office/officeart/2018/2/layout/IconVerticalSolidList"/>
    <dgm:cxn modelId="{E5DAEEF4-CB8E-40C6-BBEA-85B896E195CB}" srcId="{FBD0EE57-8873-4FF0-8075-92D9EBD7F089}" destId="{6DC82AE8-2C55-4CBB-BD3E-CA1EFC5FEEFE}" srcOrd="3" destOrd="0" parTransId="{2F24C182-6ECD-4FA3-90EB-BBA64607C6EA}" sibTransId="{2624C43E-EAC4-4CBB-9CB7-6C38E172DA46}"/>
    <dgm:cxn modelId="{9BE7E712-8AAF-41A5-8347-86260502FABC}" srcId="{FBD0EE57-8873-4FF0-8075-92D9EBD7F089}" destId="{0329E5C8-E116-482C-9325-459B938F0492}" srcOrd="1" destOrd="0" parTransId="{FC5BB63D-2E66-4269-8AD5-278CC50E4BEC}" sibTransId="{5FC9348B-2ADF-4292-86F1-877DE5167381}"/>
    <dgm:cxn modelId="{49CA5208-808D-421F-B5BB-6F1AFC7AA177}" type="presOf" srcId="{1A0D350A-B341-49DA-86EA-5B6AE7F2ED79}" destId="{74F00E11-EB5B-4386-9195-E379619777B3}" srcOrd="0" destOrd="0" presId="urn:microsoft.com/office/officeart/2018/2/layout/IconVerticalSolidList"/>
    <dgm:cxn modelId="{74351AC9-7899-4958-8E5F-F2018B8EFDA3}" srcId="{FBD0EE57-8873-4FF0-8075-92D9EBD7F089}" destId="{1A0D350A-B341-49DA-86EA-5B6AE7F2ED79}" srcOrd="2" destOrd="0" parTransId="{5AFBD9D2-31B3-4776-B8E0-C5EEE0392F90}" sibTransId="{E10B9407-C071-4A70-A5BE-6155DDCBE056}"/>
    <dgm:cxn modelId="{15776942-68D1-420C-8232-BB7ED5CCB2E5}" srcId="{FBD0EE57-8873-4FF0-8075-92D9EBD7F089}" destId="{E56B5990-0549-4365-92F8-277C73CEC115}" srcOrd="0" destOrd="0" parTransId="{B9D63D66-CA82-46EE-BACA-3C324D8E1227}" sibTransId="{38AD17B8-EAED-45BA-B6AA-C413D4B44F09}"/>
    <dgm:cxn modelId="{20FECFF9-C43F-4EF3-AAF4-E73544E8BA20}" type="presOf" srcId="{FBD0EE57-8873-4FF0-8075-92D9EBD7F089}" destId="{7FD2D302-27D1-4F99-AE52-295685E90DD9}" srcOrd="0" destOrd="0" presId="urn:microsoft.com/office/officeart/2018/2/layout/IconVerticalSolidList"/>
    <dgm:cxn modelId="{9B7D18E3-D6D2-4786-82B0-3FB2A7489AF4}" type="presOf" srcId="{E56B5990-0549-4365-92F8-277C73CEC115}" destId="{B95DE12A-59B6-4311-B839-626F84211A54}" srcOrd="0" destOrd="0" presId="urn:microsoft.com/office/officeart/2018/2/layout/IconVerticalSolidList"/>
    <dgm:cxn modelId="{A0159C05-4E83-41FB-A1D3-991ED8AB0563}" type="presParOf" srcId="{7FD2D302-27D1-4F99-AE52-295685E90DD9}" destId="{E6B7B190-8F64-495F-9CEF-1DDCE8003F29}" srcOrd="0" destOrd="0" presId="urn:microsoft.com/office/officeart/2018/2/layout/IconVerticalSolidList"/>
    <dgm:cxn modelId="{BFA80227-7FA3-4273-A292-C1FE910EF90F}" type="presParOf" srcId="{E6B7B190-8F64-495F-9CEF-1DDCE8003F29}" destId="{0C8435E3-DD10-40FB-86D2-45942D97B9F4}" srcOrd="0" destOrd="0" presId="urn:microsoft.com/office/officeart/2018/2/layout/IconVerticalSolidList"/>
    <dgm:cxn modelId="{F1983283-58D5-4A26-8181-3EA7F605A0DC}" type="presParOf" srcId="{E6B7B190-8F64-495F-9CEF-1DDCE8003F29}" destId="{4045E29C-D958-4690-813D-990158B1B143}" srcOrd="1" destOrd="0" presId="urn:microsoft.com/office/officeart/2018/2/layout/IconVerticalSolidList"/>
    <dgm:cxn modelId="{F86D7D51-20C1-4AFB-A4AC-E86C57672AF2}" type="presParOf" srcId="{E6B7B190-8F64-495F-9CEF-1DDCE8003F29}" destId="{DA534AF2-044F-4142-90CB-0277249B0C4A}" srcOrd="2" destOrd="0" presId="urn:microsoft.com/office/officeart/2018/2/layout/IconVerticalSolidList"/>
    <dgm:cxn modelId="{1A1FE12F-D796-4693-9A46-EDC0FC2B5896}" type="presParOf" srcId="{E6B7B190-8F64-495F-9CEF-1DDCE8003F29}" destId="{B95DE12A-59B6-4311-B839-626F84211A54}" srcOrd="3" destOrd="0" presId="urn:microsoft.com/office/officeart/2018/2/layout/IconVerticalSolidList"/>
    <dgm:cxn modelId="{3859CFD4-CDF4-4A10-B7CD-71124D2BBF96}" type="presParOf" srcId="{7FD2D302-27D1-4F99-AE52-295685E90DD9}" destId="{F0186D25-D1A8-4122-971B-E1573603FC3B}" srcOrd="1" destOrd="0" presId="urn:microsoft.com/office/officeart/2018/2/layout/IconVerticalSolidList"/>
    <dgm:cxn modelId="{0442A0A7-B859-4A54-A3E7-BA13EBAB9BBA}" type="presParOf" srcId="{7FD2D302-27D1-4F99-AE52-295685E90DD9}" destId="{3290E5FF-14D3-4325-B7BC-26D709561AFA}" srcOrd="2" destOrd="0" presId="urn:microsoft.com/office/officeart/2018/2/layout/IconVerticalSolidList"/>
    <dgm:cxn modelId="{DAA9DF73-6D75-41AC-9B86-9F8BD3F544F4}" type="presParOf" srcId="{3290E5FF-14D3-4325-B7BC-26D709561AFA}" destId="{96581911-462E-4AC9-938A-210EB7C9F545}" srcOrd="0" destOrd="0" presId="urn:microsoft.com/office/officeart/2018/2/layout/IconVerticalSolidList"/>
    <dgm:cxn modelId="{C45CD23B-828F-44F6-9D7C-D4A362097678}" type="presParOf" srcId="{3290E5FF-14D3-4325-B7BC-26D709561AFA}" destId="{793C62D6-7CD1-4177-968E-3DDCFABEEABE}" srcOrd="1" destOrd="0" presId="urn:microsoft.com/office/officeart/2018/2/layout/IconVerticalSolidList"/>
    <dgm:cxn modelId="{17F46D0D-BFB1-457E-A695-0D6FE914E6AF}" type="presParOf" srcId="{3290E5FF-14D3-4325-B7BC-26D709561AFA}" destId="{77472418-7DDC-495F-899E-2C8AB336788F}" srcOrd="2" destOrd="0" presId="urn:microsoft.com/office/officeart/2018/2/layout/IconVerticalSolidList"/>
    <dgm:cxn modelId="{F9CC03AF-8DE7-4CB2-9B52-24F5B71C6BAE}" type="presParOf" srcId="{3290E5FF-14D3-4325-B7BC-26D709561AFA}" destId="{7C0A612D-C235-4FAB-9AE3-28565AB2929A}" srcOrd="3" destOrd="0" presId="urn:microsoft.com/office/officeart/2018/2/layout/IconVerticalSolidList"/>
    <dgm:cxn modelId="{9D810907-0366-4A1E-8B98-C0B0A715A759}" type="presParOf" srcId="{7FD2D302-27D1-4F99-AE52-295685E90DD9}" destId="{7994CB03-7646-4B8E-B70C-D175ABFB1F7C}" srcOrd="3" destOrd="0" presId="urn:microsoft.com/office/officeart/2018/2/layout/IconVerticalSolidList"/>
    <dgm:cxn modelId="{3DC356EB-B0E9-4DBE-9C35-CC701B799204}" type="presParOf" srcId="{7FD2D302-27D1-4F99-AE52-295685E90DD9}" destId="{5F1A634D-2D8A-4F11-B698-D3C6033989FE}" srcOrd="4" destOrd="0" presId="urn:microsoft.com/office/officeart/2018/2/layout/IconVerticalSolidList"/>
    <dgm:cxn modelId="{05165AD5-C5A6-4C94-BC7D-C08F05175005}" type="presParOf" srcId="{5F1A634D-2D8A-4F11-B698-D3C6033989FE}" destId="{3B65039C-95CC-4CF3-B727-D4B6711D86A5}" srcOrd="0" destOrd="0" presId="urn:microsoft.com/office/officeart/2018/2/layout/IconVerticalSolidList"/>
    <dgm:cxn modelId="{D2B63098-7F78-4528-AB8C-6A907F0C11E6}" type="presParOf" srcId="{5F1A634D-2D8A-4F11-B698-D3C6033989FE}" destId="{E05AC9A2-C0C8-4D9B-9F9F-2965C0391EE2}" srcOrd="1" destOrd="0" presId="urn:microsoft.com/office/officeart/2018/2/layout/IconVerticalSolidList"/>
    <dgm:cxn modelId="{632F5FF5-6FC0-47F2-AAE7-2558BD54FBF7}" type="presParOf" srcId="{5F1A634D-2D8A-4F11-B698-D3C6033989FE}" destId="{4039FC45-6C0F-4F31-B370-EBFDF81A3D80}" srcOrd="2" destOrd="0" presId="urn:microsoft.com/office/officeart/2018/2/layout/IconVerticalSolidList"/>
    <dgm:cxn modelId="{227773EA-B32C-4378-82C9-177445DA8792}" type="presParOf" srcId="{5F1A634D-2D8A-4F11-B698-D3C6033989FE}" destId="{74F00E11-EB5B-4386-9195-E379619777B3}" srcOrd="3" destOrd="0" presId="urn:microsoft.com/office/officeart/2018/2/layout/IconVerticalSolidList"/>
    <dgm:cxn modelId="{855F1207-6A7A-4E77-9808-728CD5764B9C}" type="presParOf" srcId="{7FD2D302-27D1-4F99-AE52-295685E90DD9}" destId="{36D7787E-8712-4211-8804-90797AD01DC3}" srcOrd="5" destOrd="0" presId="urn:microsoft.com/office/officeart/2018/2/layout/IconVerticalSolidList"/>
    <dgm:cxn modelId="{DBD16B73-3832-47CA-B9FD-12D5B55F7C35}" type="presParOf" srcId="{7FD2D302-27D1-4F99-AE52-295685E90DD9}" destId="{5777C146-7B0E-448B-935E-3FF158838D42}" srcOrd="6" destOrd="0" presId="urn:microsoft.com/office/officeart/2018/2/layout/IconVerticalSolidList"/>
    <dgm:cxn modelId="{FE60E196-D094-4F04-A782-02E62466DE7E}" type="presParOf" srcId="{5777C146-7B0E-448B-935E-3FF158838D42}" destId="{68ECD3A7-E8EB-4AEE-8430-9E3436F21A57}" srcOrd="0" destOrd="0" presId="urn:microsoft.com/office/officeart/2018/2/layout/IconVerticalSolidList"/>
    <dgm:cxn modelId="{369ED5A4-DD13-4C5C-9416-BB1160469778}" type="presParOf" srcId="{5777C146-7B0E-448B-935E-3FF158838D42}" destId="{D911D7D8-A574-447B-A1BD-BF208BAEA064}" srcOrd="1" destOrd="0" presId="urn:microsoft.com/office/officeart/2018/2/layout/IconVerticalSolidList"/>
    <dgm:cxn modelId="{1263AF4C-088A-4375-ABB6-2559C04DB689}" type="presParOf" srcId="{5777C146-7B0E-448B-935E-3FF158838D42}" destId="{C4653DAC-7FDF-43A3-82BD-5907B24C03DA}" srcOrd="2" destOrd="0" presId="urn:microsoft.com/office/officeart/2018/2/layout/IconVerticalSolidList"/>
    <dgm:cxn modelId="{25C185B6-2F5B-4934-B34E-09D3EACD3876}" type="presParOf" srcId="{5777C146-7B0E-448B-935E-3FF158838D42}" destId="{4AFA37A1-90E0-4E0A-9551-D203B48656B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500489-BC61-4F1D-84EE-8E70042BB628}" type="doc">
      <dgm:prSet loTypeId="urn:microsoft.com/office/officeart/2005/8/layout/cycle8" loCatId="cycle" qsTypeId="urn:microsoft.com/office/officeart/2005/8/quickstyle/simple1" qsCatId="simple" csTypeId="urn:microsoft.com/office/officeart/2005/8/colors/colorful1" csCatId="colorful" phldr="1"/>
      <dgm:spPr/>
      <dgm:t>
        <a:bodyPr/>
        <a:lstStyle/>
        <a:p>
          <a:endParaRPr lang="en-US"/>
        </a:p>
      </dgm:t>
    </dgm:pt>
    <dgm:pt modelId="{6969A9FE-D153-432C-A17A-8E71AEB61D1D}">
      <dgm:prSet/>
      <dgm:spPr/>
      <dgm:t>
        <a:bodyPr/>
        <a:lstStyle/>
        <a:p>
          <a:r>
            <a:rPr lang="en-US" baseline="0" dirty="0"/>
            <a:t>The Davis-Bacon Act;</a:t>
          </a:r>
          <a:endParaRPr lang="en-US" dirty="0"/>
        </a:p>
      </dgm:t>
    </dgm:pt>
    <dgm:pt modelId="{7E5FE0CF-4B36-4440-AECC-1464E96717E3}" type="parTrans" cxnId="{384F4203-AE36-4DC0-9196-AA73DDD6EDD9}">
      <dgm:prSet/>
      <dgm:spPr/>
      <dgm:t>
        <a:bodyPr/>
        <a:lstStyle/>
        <a:p>
          <a:endParaRPr lang="en-US"/>
        </a:p>
      </dgm:t>
    </dgm:pt>
    <dgm:pt modelId="{9A43611E-A19C-471C-BC08-433399D1CDC7}" type="sibTrans" cxnId="{384F4203-AE36-4DC0-9196-AA73DDD6EDD9}">
      <dgm:prSet/>
      <dgm:spPr/>
      <dgm:t>
        <a:bodyPr/>
        <a:lstStyle/>
        <a:p>
          <a:endParaRPr lang="en-US"/>
        </a:p>
      </dgm:t>
    </dgm:pt>
    <dgm:pt modelId="{C3B4EE6B-78FA-4C61-BAB2-8C39B395E469}">
      <dgm:prSet/>
      <dgm:spPr/>
      <dgm:t>
        <a:bodyPr/>
        <a:lstStyle/>
        <a:p>
          <a:r>
            <a:rPr lang="en-US" baseline="0" dirty="0"/>
            <a:t>The Contract Work Hours and Safety Standards Act;</a:t>
          </a:r>
          <a:endParaRPr lang="en-US" dirty="0"/>
        </a:p>
      </dgm:t>
    </dgm:pt>
    <dgm:pt modelId="{F0400ADB-2B88-4315-9DD9-B59A636AF332}" type="parTrans" cxnId="{E74CD877-9268-42C8-9D06-B9DACEB972D1}">
      <dgm:prSet/>
      <dgm:spPr/>
      <dgm:t>
        <a:bodyPr/>
        <a:lstStyle/>
        <a:p>
          <a:endParaRPr lang="en-US"/>
        </a:p>
      </dgm:t>
    </dgm:pt>
    <dgm:pt modelId="{7EBBA19B-EC98-4A48-8FB9-88091629B160}" type="sibTrans" cxnId="{E74CD877-9268-42C8-9D06-B9DACEB972D1}">
      <dgm:prSet/>
      <dgm:spPr/>
      <dgm:t>
        <a:bodyPr/>
        <a:lstStyle/>
        <a:p>
          <a:endParaRPr lang="en-US"/>
        </a:p>
      </dgm:t>
    </dgm:pt>
    <dgm:pt modelId="{B8AF1DA5-86A9-449B-8B8A-A63394C16A8C}">
      <dgm:prSet/>
      <dgm:spPr/>
      <dgm:t>
        <a:bodyPr/>
        <a:lstStyle/>
        <a:p>
          <a:r>
            <a:rPr lang="en-US" baseline="0" dirty="0"/>
            <a:t>The Copeland Act;</a:t>
          </a:r>
          <a:endParaRPr lang="en-US" dirty="0"/>
        </a:p>
      </dgm:t>
    </dgm:pt>
    <dgm:pt modelId="{7912DC2E-745C-4F8B-85AB-C1DC5E137203}" type="parTrans" cxnId="{BCC05CCB-C4F4-4321-B2D6-4FCAED182DAB}">
      <dgm:prSet/>
      <dgm:spPr/>
      <dgm:t>
        <a:bodyPr/>
        <a:lstStyle/>
        <a:p>
          <a:endParaRPr lang="en-US"/>
        </a:p>
      </dgm:t>
    </dgm:pt>
    <dgm:pt modelId="{AE156B24-7768-48F8-8629-64942CC93C2D}" type="sibTrans" cxnId="{BCC05CCB-C4F4-4321-B2D6-4FCAED182DAB}">
      <dgm:prSet/>
      <dgm:spPr/>
      <dgm:t>
        <a:bodyPr/>
        <a:lstStyle/>
        <a:p>
          <a:endParaRPr lang="en-US"/>
        </a:p>
      </dgm:t>
    </dgm:pt>
    <dgm:pt modelId="{613700B5-C523-41D0-ACE5-78D44EF34CC7}">
      <dgm:prSet/>
      <dgm:spPr/>
      <dgm:t>
        <a:bodyPr/>
        <a:lstStyle/>
        <a:p>
          <a:r>
            <a:rPr lang="en-US" baseline="0" dirty="0"/>
            <a:t>Prevailing wage provisions of the Davis-Bacon and “related Acts”; and</a:t>
          </a:r>
          <a:endParaRPr lang="en-US" dirty="0"/>
        </a:p>
      </dgm:t>
    </dgm:pt>
    <dgm:pt modelId="{6B5C8848-096D-4F6C-9772-BDC2DB1DA3A0}" type="parTrans" cxnId="{2128597D-70FE-4A48-A809-485C69E2EBC8}">
      <dgm:prSet/>
      <dgm:spPr/>
      <dgm:t>
        <a:bodyPr/>
        <a:lstStyle/>
        <a:p>
          <a:endParaRPr lang="en-US"/>
        </a:p>
      </dgm:t>
    </dgm:pt>
    <dgm:pt modelId="{112D72B8-7D6D-4E5C-A312-14B7E6BF2C3A}" type="sibTrans" cxnId="{2128597D-70FE-4A48-A809-485C69E2EBC8}">
      <dgm:prSet/>
      <dgm:spPr/>
      <dgm:t>
        <a:bodyPr/>
        <a:lstStyle/>
        <a:p>
          <a:endParaRPr lang="en-US"/>
        </a:p>
      </dgm:t>
    </dgm:pt>
    <dgm:pt modelId="{AC1B0BD0-2564-484B-A2C7-C82008A2E690}">
      <dgm:prSet/>
      <dgm:spPr/>
      <dgm:t>
        <a:bodyPr/>
        <a:lstStyle/>
        <a:p>
          <a:r>
            <a:rPr lang="en-US" baseline="0" dirty="0"/>
            <a:t>Published Rules &amp; Regulations, Title 29 CFR 1, 3, and</a:t>
          </a:r>
          <a:r>
            <a:rPr lang="en-US" b="1" baseline="0" dirty="0"/>
            <a:t> </a:t>
          </a:r>
          <a:r>
            <a:rPr lang="en-US" baseline="0" dirty="0"/>
            <a:t>5.</a:t>
          </a:r>
          <a:r>
            <a:rPr lang="en-US" b="1" baseline="0" dirty="0"/>
            <a:t> </a:t>
          </a:r>
          <a:endParaRPr lang="en-US" dirty="0"/>
        </a:p>
      </dgm:t>
    </dgm:pt>
    <dgm:pt modelId="{1A845AC0-C795-CB4E-BC19-27A39ACC6BCF}" type="parTrans" cxnId="{756D9BC5-7D83-8A4E-BBC4-10762634F87D}">
      <dgm:prSet/>
      <dgm:spPr/>
      <dgm:t>
        <a:bodyPr/>
        <a:lstStyle/>
        <a:p>
          <a:endParaRPr lang="en-US"/>
        </a:p>
      </dgm:t>
    </dgm:pt>
    <dgm:pt modelId="{1228545A-CDD9-1145-BDFE-6A2884D2E53C}" type="sibTrans" cxnId="{756D9BC5-7D83-8A4E-BBC4-10762634F87D}">
      <dgm:prSet/>
      <dgm:spPr/>
      <dgm:t>
        <a:bodyPr/>
        <a:lstStyle/>
        <a:p>
          <a:endParaRPr lang="en-US"/>
        </a:p>
      </dgm:t>
    </dgm:pt>
    <dgm:pt modelId="{3B1DC339-47C5-F246-8CDF-04F21C30BB71}" type="pres">
      <dgm:prSet presAssocID="{E0500489-BC61-4F1D-84EE-8E70042BB628}" presName="compositeShape" presStyleCnt="0">
        <dgm:presLayoutVars>
          <dgm:chMax val="7"/>
          <dgm:dir/>
          <dgm:resizeHandles val="exact"/>
        </dgm:presLayoutVars>
      </dgm:prSet>
      <dgm:spPr/>
      <dgm:t>
        <a:bodyPr/>
        <a:lstStyle/>
        <a:p>
          <a:endParaRPr lang="en-US"/>
        </a:p>
      </dgm:t>
    </dgm:pt>
    <dgm:pt modelId="{CD66D51D-83E6-FE4E-80CF-608ABC86BEA6}" type="pres">
      <dgm:prSet presAssocID="{E0500489-BC61-4F1D-84EE-8E70042BB628}" presName="wedge1" presStyleLbl="node1" presStyleIdx="0" presStyleCnt="5" custScaleX="102533" custScaleY="100982"/>
      <dgm:spPr/>
      <dgm:t>
        <a:bodyPr/>
        <a:lstStyle/>
        <a:p>
          <a:endParaRPr lang="en-US"/>
        </a:p>
      </dgm:t>
    </dgm:pt>
    <dgm:pt modelId="{526227A7-7317-CA41-8AB2-0A59E8D168EE}" type="pres">
      <dgm:prSet presAssocID="{E0500489-BC61-4F1D-84EE-8E70042BB628}" presName="dummy1a" presStyleCnt="0"/>
      <dgm:spPr/>
    </dgm:pt>
    <dgm:pt modelId="{CE95168B-BCFA-EF4E-8216-1855677E69CA}" type="pres">
      <dgm:prSet presAssocID="{E0500489-BC61-4F1D-84EE-8E70042BB628}" presName="dummy1b" presStyleCnt="0"/>
      <dgm:spPr/>
    </dgm:pt>
    <dgm:pt modelId="{D14F4054-BFEA-C444-AE4C-086E74FBCC73}" type="pres">
      <dgm:prSet presAssocID="{E0500489-BC61-4F1D-84EE-8E70042BB628}" presName="wedge1Tx" presStyleLbl="node1" presStyleIdx="0" presStyleCnt="5">
        <dgm:presLayoutVars>
          <dgm:chMax val="0"/>
          <dgm:chPref val="0"/>
          <dgm:bulletEnabled val="1"/>
        </dgm:presLayoutVars>
      </dgm:prSet>
      <dgm:spPr/>
      <dgm:t>
        <a:bodyPr/>
        <a:lstStyle/>
        <a:p>
          <a:endParaRPr lang="en-US"/>
        </a:p>
      </dgm:t>
    </dgm:pt>
    <dgm:pt modelId="{8623CA5A-FF9E-3B40-A90D-6AC3780B7B18}" type="pres">
      <dgm:prSet presAssocID="{E0500489-BC61-4F1D-84EE-8E70042BB628}" presName="wedge2" presStyleLbl="node1" presStyleIdx="1" presStyleCnt="5" custScaleX="102533" custScaleY="100982"/>
      <dgm:spPr/>
      <dgm:t>
        <a:bodyPr/>
        <a:lstStyle/>
        <a:p>
          <a:endParaRPr lang="en-US"/>
        </a:p>
      </dgm:t>
    </dgm:pt>
    <dgm:pt modelId="{945E0904-EA3F-8642-AAC7-80D67FBE45DD}" type="pres">
      <dgm:prSet presAssocID="{E0500489-BC61-4F1D-84EE-8E70042BB628}" presName="dummy2a" presStyleCnt="0"/>
      <dgm:spPr/>
    </dgm:pt>
    <dgm:pt modelId="{E151B499-8404-5F45-922F-BFD5A680FD16}" type="pres">
      <dgm:prSet presAssocID="{E0500489-BC61-4F1D-84EE-8E70042BB628}" presName="dummy2b" presStyleCnt="0"/>
      <dgm:spPr/>
    </dgm:pt>
    <dgm:pt modelId="{86D7C1D4-A4FB-734C-958D-E1DF745EDE66}" type="pres">
      <dgm:prSet presAssocID="{E0500489-BC61-4F1D-84EE-8E70042BB628}" presName="wedge2Tx" presStyleLbl="node1" presStyleIdx="1" presStyleCnt="5">
        <dgm:presLayoutVars>
          <dgm:chMax val="0"/>
          <dgm:chPref val="0"/>
          <dgm:bulletEnabled val="1"/>
        </dgm:presLayoutVars>
      </dgm:prSet>
      <dgm:spPr/>
      <dgm:t>
        <a:bodyPr/>
        <a:lstStyle/>
        <a:p>
          <a:endParaRPr lang="en-US"/>
        </a:p>
      </dgm:t>
    </dgm:pt>
    <dgm:pt modelId="{3653CEF1-8465-FB45-903B-56288942E543}" type="pres">
      <dgm:prSet presAssocID="{E0500489-BC61-4F1D-84EE-8E70042BB628}" presName="wedge3" presStyleLbl="node1" presStyleIdx="2" presStyleCnt="5" custScaleX="102533" custScaleY="100982"/>
      <dgm:spPr/>
      <dgm:t>
        <a:bodyPr/>
        <a:lstStyle/>
        <a:p>
          <a:endParaRPr lang="en-US"/>
        </a:p>
      </dgm:t>
    </dgm:pt>
    <dgm:pt modelId="{099FDC76-C1D6-EF48-B946-918B56847C27}" type="pres">
      <dgm:prSet presAssocID="{E0500489-BC61-4F1D-84EE-8E70042BB628}" presName="dummy3a" presStyleCnt="0"/>
      <dgm:spPr/>
    </dgm:pt>
    <dgm:pt modelId="{FEBED81A-8F0C-8A4D-A375-0A411BAA5185}" type="pres">
      <dgm:prSet presAssocID="{E0500489-BC61-4F1D-84EE-8E70042BB628}" presName="dummy3b" presStyleCnt="0"/>
      <dgm:spPr/>
    </dgm:pt>
    <dgm:pt modelId="{A0BF77A3-F4B9-8C41-BC1E-D6A65B5A95F0}" type="pres">
      <dgm:prSet presAssocID="{E0500489-BC61-4F1D-84EE-8E70042BB628}" presName="wedge3Tx" presStyleLbl="node1" presStyleIdx="2" presStyleCnt="5">
        <dgm:presLayoutVars>
          <dgm:chMax val="0"/>
          <dgm:chPref val="0"/>
          <dgm:bulletEnabled val="1"/>
        </dgm:presLayoutVars>
      </dgm:prSet>
      <dgm:spPr/>
      <dgm:t>
        <a:bodyPr/>
        <a:lstStyle/>
        <a:p>
          <a:endParaRPr lang="en-US"/>
        </a:p>
      </dgm:t>
    </dgm:pt>
    <dgm:pt modelId="{77447860-7017-0346-BE38-4D705EF9AAE7}" type="pres">
      <dgm:prSet presAssocID="{E0500489-BC61-4F1D-84EE-8E70042BB628}" presName="wedge4" presStyleLbl="node1" presStyleIdx="3" presStyleCnt="5" custScaleX="104772" custScaleY="100982"/>
      <dgm:spPr/>
      <dgm:t>
        <a:bodyPr/>
        <a:lstStyle/>
        <a:p>
          <a:endParaRPr lang="en-US"/>
        </a:p>
      </dgm:t>
    </dgm:pt>
    <dgm:pt modelId="{D82BC8D5-6B7F-0E4E-9E4B-7D6172662320}" type="pres">
      <dgm:prSet presAssocID="{E0500489-BC61-4F1D-84EE-8E70042BB628}" presName="dummy4a" presStyleCnt="0"/>
      <dgm:spPr/>
    </dgm:pt>
    <dgm:pt modelId="{123F54DB-ABAD-AB4C-8DB5-E55761AA1D35}" type="pres">
      <dgm:prSet presAssocID="{E0500489-BC61-4F1D-84EE-8E70042BB628}" presName="dummy4b" presStyleCnt="0"/>
      <dgm:spPr/>
    </dgm:pt>
    <dgm:pt modelId="{3D96992D-1114-E347-AE8D-85FCB605959E}" type="pres">
      <dgm:prSet presAssocID="{E0500489-BC61-4F1D-84EE-8E70042BB628}" presName="wedge4Tx" presStyleLbl="node1" presStyleIdx="3" presStyleCnt="5">
        <dgm:presLayoutVars>
          <dgm:chMax val="0"/>
          <dgm:chPref val="0"/>
          <dgm:bulletEnabled val="1"/>
        </dgm:presLayoutVars>
      </dgm:prSet>
      <dgm:spPr/>
      <dgm:t>
        <a:bodyPr/>
        <a:lstStyle/>
        <a:p>
          <a:endParaRPr lang="en-US"/>
        </a:p>
      </dgm:t>
    </dgm:pt>
    <dgm:pt modelId="{CA357FEA-EB04-C549-94FB-A13140C29A65}" type="pres">
      <dgm:prSet presAssocID="{E0500489-BC61-4F1D-84EE-8E70042BB628}" presName="wedge5" presStyleLbl="node1" presStyleIdx="4" presStyleCnt="5"/>
      <dgm:spPr/>
      <dgm:t>
        <a:bodyPr/>
        <a:lstStyle/>
        <a:p>
          <a:endParaRPr lang="en-US"/>
        </a:p>
      </dgm:t>
    </dgm:pt>
    <dgm:pt modelId="{998DF1ED-BCB6-274E-A05A-0C904E0B1EBD}" type="pres">
      <dgm:prSet presAssocID="{E0500489-BC61-4F1D-84EE-8E70042BB628}" presName="dummy5a" presStyleCnt="0"/>
      <dgm:spPr/>
    </dgm:pt>
    <dgm:pt modelId="{2F492B66-8425-8E46-AC22-95A2D0DC8230}" type="pres">
      <dgm:prSet presAssocID="{E0500489-BC61-4F1D-84EE-8E70042BB628}" presName="dummy5b" presStyleCnt="0"/>
      <dgm:spPr/>
    </dgm:pt>
    <dgm:pt modelId="{65BC6F96-1B60-5A43-91C4-C918CF16B3B5}" type="pres">
      <dgm:prSet presAssocID="{E0500489-BC61-4F1D-84EE-8E70042BB628}" presName="wedge5Tx" presStyleLbl="node1" presStyleIdx="4" presStyleCnt="5">
        <dgm:presLayoutVars>
          <dgm:chMax val="0"/>
          <dgm:chPref val="0"/>
          <dgm:bulletEnabled val="1"/>
        </dgm:presLayoutVars>
      </dgm:prSet>
      <dgm:spPr/>
      <dgm:t>
        <a:bodyPr/>
        <a:lstStyle/>
        <a:p>
          <a:endParaRPr lang="en-US"/>
        </a:p>
      </dgm:t>
    </dgm:pt>
    <dgm:pt modelId="{D141AE38-0F4A-884E-9502-1687FB345671}" type="pres">
      <dgm:prSet presAssocID="{9A43611E-A19C-471C-BC08-433399D1CDC7}" presName="arrowWedge1" presStyleLbl="fgSibTrans2D1" presStyleIdx="0" presStyleCnt="5"/>
      <dgm:spPr/>
    </dgm:pt>
    <dgm:pt modelId="{CA4BB6DA-89CD-D04F-B8E2-6F6D4FE166D0}" type="pres">
      <dgm:prSet presAssocID="{7EBBA19B-EC98-4A48-8FB9-88091629B160}" presName="arrowWedge2" presStyleLbl="fgSibTrans2D1" presStyleIdx="1" presStyleCnt="5"/>
      <dgm:spPr/>
    </dgm:pt>
    <dgm:pt modelId="{C20C8DB0-2D43-E348-A896-F05053FB5490}" type="pres">
      <dgm:prSet presAssocID="{AE156B24-7768-48F8-8629-64942CC93C2D}" presName="arrowWedge3" presStyleLbl="fgSibTrans2D1" presStyleIdx="2" presStyleCnt="5"/>
      <dgm:spPr/>
    </dgm:pt>
    <dgm:pt modelId="{0BD23AB7-B631-D54B-9886-0B3ED37D4391}" type="pres">
      <dgm:prSet presAssocID="{112D72B8-7D6D-4E5C-A312-14B7E6BF2C3A}" presName="arrowWedge4" presStyleLbl="fgSibTrans2D1" presStyleIdx="3" presStyleCnt="5"/>
      <dgm:spPr/>
    </dgm:pt>
    <dgm:pt modelId="{8395168D-2229-9B4F-966A-D7A9A2008741}" type="pres">
      <dgm:prSet presAssocID="{1228545A-CDD9-1145-BDFE-6A2884D2E53C}" presName="arrowWedge5" presStyleLbl="fgSibTrans2D1" presStyleIdx="4" presStyleCnt="5"/>
      <dgm:spPr/>
    </dgm:pt>
  </dgm:ptLst>
  <dgm:cxnLst>
    <dgm:cxn modelId="{37790BEE-232A-C144-A030-99B55504545E}" type="presOf" srcId="{AC1B0BD0-2564-484B-A2C7-C82008A2E690}" destId="{65BC6F96-1B60-5A43-91C4-C918CF16B3B5}" srcOrd="1" destOrd="0" presId="urn:microsoft.com/office/officeart/2005/8/layout/cycle8"/>
    <dgm:cxn modelId="{76F83F7F-65B6-3C47-9991-4D60702F7F23}" type="presOf" srcId="{B8AF1DA5-86A9-449B-8B8A-A63394C16A8C}" destId="{3653CEF1-8465-FB45-903B-56288942E543}" srcOrd="0" destOrd="0" presId="urn:microsoft.com/office/officeart/2005/8/layout/cycle8"/>
    <dgm:cxn modelId="{3EEC7E73-CB4A-C04D-9425-A2ED449D699C}" type="presOf" srcId="{6969A9FE-D153-432C-A17A-8E71AEB61D1D}" destId="{CD66D51D-83E6-FE4E-80CF-608ABC86BEA6}" srcOrd="0" destOrd="0" presId="urn:microsoft.com/office/officeart/2005/8/layout/cycle8"/>
    <dgm:cxn modelId="{C5222FAA-25B4-8F45-8C09-5264E911623C}" type="presOf" srcId="{6969A9FE-D153-432C-A17A-8E71AEB61D1D}" destId="{D14F4054-BFEA-C444-AE4C-086E74FBCC73}" srcOrd="1" destOrd="0" presId="urn:microsoft.com/office/officeart/2005/8/layout/cycle8"/>
    <dgm:cxn modelId="{BCC05CCB-C4F4-4321-B2D6-4FCAED182DAB}" srcId="{E0500489-BC61-4F1D-84EE-8E70042BB628}" destId="{B8AF1DA5-86A9-449B-8B8A-A63394C16A8C}" srcOrd="2" destOrd="0" parTransId="{7912DC2E-745C-4F8B-85AB-C1DC5E137203}" sibTransId="{AE156B24-7768-48F8-8629-64942CC93C2D}"/>
    <dgm:cxn modelId="{2128597D-70FE-4A48-A809-485C69E2EBC8}" srcId="{E0500489-BC61-4F1D-84EE-8E70042BB628}" destId="{613700B5-C523-41D0-ACE5-78D44EF34CC7}" srcOrd="3" destOrd="0" parTransId="{6B5C8848-096D-4F6C-9772-BDC2DB1DA3A0}" sibTransId="{112D72B8-7D6D-4E5C-A312-14B7E6BF2C3A}"/>
    <dgm:cxn modelId="{90750368-395B-494D-BE88-8D239B4ADA9C}" type="presOf" srcId="{C3B4EE6B-78FA-4C61-BAB2-8C39B395E469}" destId="{86D7C1D4-A4FB-734C-958D-E1DF745EDE66}" srcOrd="1" destOrd="0" presId="urn:microsoft.com/office/officeart/2005/8/layout/cycle8"/>
    <dgm:cxn modelId="{4C67934C-8A44-2449-A91E-A4A2DFB33373}" type="presOf" srcId="{AC1B0BD0-2564-484B-A2C7-C82008A2E690}" destId="{CA357FEA-EB04-C549-94FB-A13140C29A65}" srcOrd="0" destOrd="0" presId="urn:microsoft.com/office/officeart/2005/8/layout/cycle8"/>
    <dgm:cxn modelId="{0CE12615-31B7-ED43-A083-25ED8534B872}" type="presOf" srcId="{C3B4EE6B-78FA-4C61-BAB2-8C39B395E469}" destId="{8623CA5A-FF9E-3B40-A90D-6AC3780B7B18}" srcOrd="0" destOrd="0" presId="urn:microsoft.com/office/officeart/2005/8/layout/cycle8"/>
    <dgm:cxn modelId="{1B627FE7-9932-0440-A3D0-D2674123B9E7}" type="presOf" srcId="{E0500489-BC61-4F1D-84EE-8E70042BB628}" destId="{3B1DC339-47C5-F246-8CDF-04F21C30BB71}" srcOrd="0" destOrd="0" presId="urn:microsoft.com/office/officeart/2005/8/layout/cycle8"/>
    <dgm:cxn modelId="{20D48AE3-F2C9-FC4B-94E0-C26608E841AE}" type="presOf" srcId="{613700B5-C523-41D0-ACE5-78D44EF34CC7}" destId="{77447860-7017-0346-BE38-4D705EF9AAE7}" srcOrd="0" destOrd="0" presId="urn:microsoft.com/office/officeart/2005/8/layout/cycle8"/>
    <dgm:cxn modelId="{1E1C9C7C-5242-BF47-B646-24A6618C2A18}" type="presOf" srcId="{613700B5-C523-41D0-ACE5-78D44EF34CC7}" destId="{3D96992D-1114-E347-AE8D-85FCB605959E}" srcOrd="1" destOrd="0" presId="urn:microsoft.com/office/officeart/2005/8/layout/cycle8"/>
    <dgm:cxn modelId="{756D9BC5-7D83-8A4E-BBC4-10762634F87D}" srcId="{E0500489-BC61-4F1D-84EE-8E70042BB628}" destId="{AC1B0BD0-2564-484B-A2C7-C82008A2E690}" srcOrd="4" destOrd="0" parTransId="{1A845AC0-C795-CB4E-BC19-27A39ACC6BCF}" sibTransId="{1228545A-CDD9-1145-BDFE-6A2884D2E53C}"/>
    <dgm:cxn modelId="{E74CD877-9268-42C8-9D06-B9DACEB972D1}" srcId="{E0500489-BC61-4F1D-84EE-8E70042BB628}" destId="{C3B4EE6B-78FA-4C61-BAB2-8C39B395E469}" srcOrd="1" destOrd="0" parTransId="{F0400ADB-2B88-4315-9DD9-B59A636AF332}" sibTransId="{7EBBA19B-EC98-4A48-8FB9-88091629B160}"/>
    <dgm:cxn modelId="{403ABA01-3BC8-524B-A6EA-5312FADE7CFD}" type="presOf" srcId="{B8AF1DA5-86A9-449B-8B8A-A63394C16A8C}" destId="{A0BF77A3-F4B9-8C41-BC1E-D6A65B5A95F0}" srcOrd="1" destOrd="0" presId="urn:microsoft.com/office/officeart/2005/8/layout/cycle8"/>
    <dgm:cxn modelId="{384F4203-AE36-4DC0-9196-AA73DDD6EDD9}" srcId="{E0500489-BC61-4F1D-84EE-8E70042BB628}" destId="{6969A9FE-D153-432C-A17A-8E71AEB61D1D}" srcOrd="0" destOrd="0" parTransId="{7E5FE0CF-4B36-4440-AECC-1464E96717E3}" sibTransId="{9A43611E-A19C-471C-BC08-433399D1CDC7}"/>
    <dgm:cxn modelId="{B4CAEAD3-4BC5-CB4B-A499-4E5EF2F2916A}" type="presParOf" srcId="{3B1DC339-47C5-F246-8CDF-04F21C30BB71}" destId="{CD66D51D-83E6-FE4E-80CF-608ABC86BEA6}" srcOrd="0" destOrd="0" presId="urn:microsoft.com/office/officeart/2005/8/layout/cycle8"/>
    <dgm:cxn modelId="{E1D4D407-B061-DF48-BA7B-0C9345F0BC1B}" type="presParOf" srcId="{3B1DC339-47C5-F246-8CDF-04F21C30BB71}" destId="{526227A7-7317-CA41-8AB2-0A59E8D168EE}" srcOrd="1" destOrd="0" presId="urn:microsoft.com/office/officeart/2005/8/layout/cycle8"/>
    <dgm:cxn modelId="{0BCC023B-FB09-944E-943E-F6CE8C0B5DEA}" type="presParOf" srcId="{3B1DC339-47C5-F246-8CDF-04F21C30BB71}" destId="{CE95168B-BCFA-EF4E-8216-1855677E69CA}" srcOrd="2" destOrd="0" presId="urn:microsoft.com/office/officeart/2005/8/layout/cycle8"/>
    <dgm:cxn modelId="{B49BD987-DEAC-BA42-8020-C917FFF5D703}" type="presParOf" srcId="{3B1DC339-47C5-F246-8CDF-04F21C30BB71}" destId="{D14F4054-BFEA-C444-AE4C-086E74FBCC73}" srcOrd="3" destOrd="0" presId="urn:microsoft.com/office/officeart/2005/8/layout/cycle8"/>
    <dgm:cxn modelId="{F50B6C1D-7C0E-1F40-9899-CCD5065FCFEC}" type="presParOf" srcId="{3B1DC339-47C5-F246-8CDF-04F21C30BB71}" destId="{8623CA5A-FF9E-3B40-A90D-6AC3780B7B18}" srcOrd="4" destOrd="0" presId="urn:microsoft.com/office/officeart/2005/8/layout/cycle8"/>
    <dgm:cxn modelId="{90D26F37-A4DD-8949-A4E2-323E4CC8E734}" type="presParOf" srcId="{3B1DC339-47C5-F246-8CDF-04F21C30BB71}" destId="{945E0904-EA3F-8642-AAC7-80D67FBE45DD}" srcOrd="5" destOrd="0" presId="urn:microsoft.com/office/officeart/2005/8/layout/cycle8"/>
    <dgm:cxn modelId="{F9D0692C-4C60-E942-A9B7-B265AB501EAA}" type="presParOf" srcId="{3B1DC339-47C5-F246-8CDF-04F21C30BB71}" destId="{E151B499-8404-5F45-922F-BFD5A680FD16}" srcOrd="6" destOrd="0" presId="urn:microsoft.com/office/officeart/2005/8/layout/cycle8"/>
    <dgm:cxn modelId="{11CFEA1F-5B04-B64E-B697-FB0F76744168}" type="presParOf" srcId="{3B1DC339-47C5-F246-8CDF-04F21C30BB71}" destId="{86D7C1D4-A4FB-734C-958D-E1DF745EDE66}" srcOrd="7" destOrd="0" presId="urn:microsoft.com/office/officeart/2005/8/layout/cycle8"/>
    <dgm:cxn modelId="{A94C7BB5-8FCD-6341-A94B-6A0D3043D067}" type="presParOf" srcId="{3B1DC339-47C5-F246-8CDF-04F21C30BB71}" destId="{3653CEF1-8465-FB45-903B-56288942E543}" srcOrd="8" destOrd="0" presId="urn:microsoft.com/office/officeart/2005/8/layout/cycle8"/>
    <dgm:cxn modelId="{48E2F948-6178-B64B-AEC8-4B24FD433CAA}" type="presParOf" srcId="{3B1DC339-47C5-F246-8CDF-04F21C30BB71}" destId="{099FDC76-C1D6-EF48-B946-918B56847C27}" srcOrd="9" destOrd="0" presId="urn:microsoft.com/office/officeart/2005/8/layout/cycle8"/>
    <dgm:cxn modelId="{724DB10D-EEAC-A642-B96E-5D855EDB50C3}" type="presParOf" srcId="{3B1DC339-47C5-F246-8CDF-04F21C30BB71}" destId="{FEBED81A-8F0C-8A4D-A375-0A411BAA5185}" srcOrd="10" destOrd="0" presId="urn:microsoft.com/office/officeart/2005/8/layout/cycle8"/>
    <dgm:cxn modelId="{B60D7EE5-2A31-7F4E-A84F-171DFDB701AD}" type="presParOf" srcId="{3B1DC339-47C5-F246-8CDF-04F21C30BB71}" destId="{A0BF77A3-F4B9-8C41-BC1E-D6A65B5A95F0}" srcOrd="11" destOrd="0" presId="urn:microsoft.com/office/officeart/2005/8/layout/cycle8"/>
    <dgm:cxn modelId="{FD574094-CAFC-A846-8123-F9FF6F33A4FE}" type="presParOf" srcId="{3B1DC339-47C5-F246-8CDF-04F21C30BB71}" destId="{77447860-7017-0346-BE38-4D705EF9AAE7}" srcOrd="12" destOrd="0" presId="urn:microsoft.com/office/officeart/2005/8/layout/cycle8"/>
    <dgm:cxn modelId="{818B5278-8B39-CD4D-B640-9FB001DF596C}" type="presParOf" srcId="{3B1DC339-47C5-F246-8CDF-04F21C30BB71}" destId="{D82BC8D5-6B7F-0E4E-9E4B-7D6172662320}" srcOrd="13" destOrd="0" presId="urn:microsoft.com/office/officeart/2005/8/layout/cycle8"/>
    <dgm:cxn modelId="{2DBF4CF1-8630-444F-84C2-C0D51B0A8179}" type="presParOf" srcId="{3B1DC339-47C5-F246-8CDF-04F21C30BB71}" destId="{123F54DB-ABAD-AB4C-8DB5-E55761AA1D35}" srcOrd="14" destOrd="0" presId="urn:microsoft.com/office/officeart/2005/8/layout/cycle8"/>
    <dgm:cxn modelId="{24832F62-94AB-994C-A801-8636BA8EF37F}" type="presParOf" srcId="{3B1DC339-47C5-F246-8CDF-04F21C30BB71}" destId="{3D96992D-1114-E347-AE8D-85FCB605959E}" srcOrd="15" destOrd="0" presId="urn:microsoft.com/office/officeart/2005/8/layout/cycle8"/>
    <dgm:cxn modelId="{202D0238-E143-F94C-B827-EEAF2473A0AC}" type="presParOf" srcId="{3B1DC339-47C5-F246-8CDF-04F21C30BB71}" destId="{CA357FEA-EB04-C549-94FB-A13140C29A65}" srcOrd="16" destOrd="0" presId="urn:microsoft.com/office/officeart/2005/8/layout/cycle8"/>
    <dgm:cxn modelId="{92D63F77-EEBD-CD45-90A1-669EAE003A10}" type="presParOf" srcId="{3B1DC339-47C5-F246-8CDF-04F21C30BB71}" destId="{998DF1ED-BCB6-274E-A05A-0C904E0B1EBD}" srcOrd="17" destOrd="0" presId="urn:microsoft.com/office/officeart/2005/8/layout/cycle8"/>
    <dgm:cxn modelId="{BE3BC320-35F0-0B4C-ADCE-29DACE323139}" type="presParOf" srcId="{3B1DC339-47C5-F246-8CDF-04F21C30BB71}" destId="{2F492B66-8425-8E46-AC22-95A2D0DC8230}" srcOrd="18" destOrd="0" presId="urn:microsoft.com/office/officeart/2005/8/layout/cycle8"/>
    <dgm:cxn modelId="{936FFDA3-2BFE-BD4F-AF0B-13F720D623A9}" type="presParOf" srcId="{3B1DC339-47C5-F246-8CDF-04F21C30BB71}" destId="{65BC6F96-1B60-5A43-91C4-C918CF16B3B5}" srcOrd="19" destOrd="0" presId="urn:microsoft.com/office/officeart/2005/8/layout/cycle8"/>
    <dgm:cxn modelId="{1AA2EC15-4F18-6B4B-BF1C-FDD25A6150F7}" type="presParOf" srcId="{3B1DC339-47C5-F246-8CDF-04F21C30BB71}" destId="{D141AE38-0F4A-884E-9502-1687FB345671}" srcOrd="20" destOrd="0" presId="urn:microsoft.com/office/officeart/2005/8/layout/cycle8"/>
    <dgm:cxn modelId="{73D0F46E-62A2-EC42-838D-EDF0C0320A6D}" type="presParOf" srcId="{3B1DC339-47C5-F246-8CDF-04F21C30BB71}" destId="{CA4BB6DA-89CD-D04F-B8E2-6F6D4FE166D0}" srcOrd="21" destOrd="0" presId="urn:microsoft.com/office/officeart/2005/8/layout/cycle8"/>
    <dgm:cxn modelId="{B3ED2494-9964-D343-95A4-BBF90A10B9E3}" type="presParOf" srcId="{3B1DC339-47C5-F246-8CDF-04F21C30BB71}" destId="{C20C8DB0-2D43-E348-A896-F05053FB5490}" srcOrd="22" destOrd="0" presId="urn:microsoft.com/office/officeart/2005/8/layout/cycle8"/>
    <dgm:cxn modelId="{23F99BA7-6644-D149-B9BA-660B07DA8A91}" type="presParOf" srcId="{3B1DC339-47C5-F246-8CDF-04F21C30BB71}" destId="{0BD23AB7-B631-D54B-9886-0B3ED37D4391}" srcOrd="23" destOrd="0" presId="urn:microsoft.com/office/officeart/2005/8/layout/cycle8"/>
    <dgm:cxn modelId="{8AE834FB-FACD-DD4E-BCA8-0E6DBEA661B3}" type="presParOf" srcId="{3B1DC339-47C5-F246-8CDF-04F21C30BB71}" destId="{8395168D-2229-9B4F-966A-D7A9A2008741}" srcOrd="2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985DAD-2CEE-45A0-A4A0-5427D29A663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BC7976D5-E098-4ED2-9E02-AA116DA743B7}">
      <dgm:prSet/>
      <dgm:spPr/>
      <dgm:t>
        <a:bodyPr/>
        <a:lstStyle/>
        <a:p>
          <a:r>
            <a:rPr lang="en-US" dirty="0"/>
            <a:t>contractors and subcontractors performing on federally funded or assisted contracts in excess of $2,000- </a:t>
          </a:r>
        </a:p>
      </dgm:t>
    </dgm:pt>
    <dgm:pt modelId="{6CC3FB4F-7613-4CF1-905D-4D63340021EB}" type="parTrans" cxnId="{D823F784-CA67-4A1A-8C4D-E7ABB409A01E}">
      <dgm:prSet/>
      <dgm:spPr/>
      <dgm:t>
        <a:bodyPr/>
        <a:lstStyle/>
        <a:p>
          <a:endParaRPr lang="en-US"/>
        </a:p>
      </dgm:t>
    </dgm:pt>
    <dgm:pt modelId="{399A459D-5C42-485B-96CE-D17491A4E391}" type="sibTrans" cxnId="{D823F784-CA67-4A1A-8C4D-E7ABB409A01E}">
      <dgm:prSet/>
      <dgm:spPr/>
      <dgm:t>
        <a:bodyPr/>
        <a:lstStyle/>
        <a:p>
          <a:endParaRPr lang="en-US"/>
        </a:p>
      </dgm:t>
    </dgm:pt>
    <dgm:pt modelId="{23287A08-F70B-426E-87A1-8EEDBED4B356}">
      <dgm:prSet/>
      <dgm:spPr/>
      <dgm:t>
        <a:bodyPr/>
        <a:lstStyle/>
        <a:p>
          <a:r>
            <a:rPr lang="en-US"/>
            <a:t>Properties with 8 or more housing units</a:t>
          </a:r>
        </a:p>
      </dgm:t>
    </dgm:pt>
    <dgm:pt modelId="{97AF5BE8-8C07-48F6-92F2-591301650D6E}" type="parTrans" cxnId="{2B670344-5001-4B27-8B06-2CA7EB318DC6}">
      <dgm:prSet/>
      <dgm:spPr/>
      <dgm:t>
        <a:bodyPr/>
        <a:lstStyle/>
        <a:p>
          <a:endParaRPr lang="en-US"/>
        </a:p>
      </dgm:t>
    </dgm:pt>
    <dgm:pt modelId="{ED841F56-3D30-4037-AFD4-50C08E87CA6E}" type="sibTrans" cxnId="{2B670344-5001-4B27-8B06-2CA7EB318DC6}">
      <dgm:prSet/>
      <dgm:spPr/>
      <dgm:t>
        <a:bodyPr/>
        <a:lstStyle/>
        <a:p>
          <a:endParaRPr lang="en-US"/>
        </a:p>
      </dgm:t>
    </dgm:pt>
    <dgm:pt modelId="{F21405EF-A10E-4AC6-A50F-95A09FD2D7C5}">
      <dgm:prSet/>
      <dgm:spPr/>
      <dgm:t>
        <a:bodyPr/>
        <a:lstStyle/>
        <a:p>
          <a:r>
            <a:rPr lang="en-US" dirty="0"/>
            <a:t>Act is “site-based”</a:t>
          </a:r>
        </a:p>
        <a:p>
          <a:r>
            <a:rPr lang="en-US" dirty="0"/>
            <a:t>with some exceptions</a:t>
          </a:r>
        </a:p>
      </dgm:t>
    </dgm:pt>
    <dgm:pt modelId="{92A6EA86-5744-49C8-8D80-72ED1E5B1D16}" type="parTrans" cxnId="{04424696-F314-4B59-8639-E6C3975A4658}">
      <dgm:prSet/>
      <dgm:spPr/>
      <dgm:t>
        <a:bodyPr/>
        <a:lstStyle/>
        <a:p>
          <a:endParaRPr lang="en-US"/>
        </a:p>
      </dgm:t>
    </dgm:pt>
    <dgm:pt modelId="{9AE6198A-9AED-4616-934F-E1AC6779ACE2}" type="sibTrans" cxnId="{04424696-F314-4B59-8639-E6C3975A4658}">
      <dgm:prSet/>
      <dgm:spPr/>
      <dgm:t>
        <a:bodyPr/>
        <a:lstStyle/>
        <a:p>
          <a:endParaRPr lang="en-US"/>
        </a:p>
      </dgm:t>
    </dgm:pt>
    <dgm:pt modelId="{8179A889-9A5D-FD4D-9380-BD43A608F0F2}" type="pres">
      <dgm:prSet presAssocID="{42985DAD-2CEE-45A0-A4A0-5427D29A663B}" presName="Name0" presStyleCnt="0">
        <dgm:presLayoutVars>
          <dgm:dir/>
          <dgm:resizeHandles val="exact"/>
        </dgm:presLayoutVars>
      </dgm:prSet>
      <dgm:spPr/>
      <dgm:t>
        <a:bodyPr/>
        <a:lstStyle/>
        <a:p>
          <a:endParaRPr lang="en-US"/>
        </a:p>
      </dgm:t>
    </dgm:pt>
    <dgm:pt modelId="{1528772D-1ADF-2D48-A99C-6636C9E4170D}" type="pres">
      <dgm:prSet presAssocID="{BC7976D5-E098-4ED2-9E02-AA116DA743B7}" presName="node" presStyleLbl="node1" presStyleIdx="0" presStyleCnt="3">
        <dgm:presLayoutVars>
          <dgm:bulletEnabled val="1"/>
        </dgm:presLayoutVars>
      </dgm:prSet>
      <dgm:spPr/>
      <dgm:t>
        <a:bodyPr/>
        <a:lstStyle/>
        <a:p>
          <a:endParaRPr lang="en-US"/>
        </a:p>
      </dgm:t>
    </dgm:pt>
    <dgm:pt modelId="{E85E0D8C-C0CA-0744-ACAA-78415D784C92}" type="pres">
      <dgm:prSet presAssocID="{399A459D-5C42-485B-96CE-D17491A4E391}" presName="sibTrans" presStyleLbl="sibTrans1D1" presStyleIdx="0" presStyleCnt="2"/>
      <dgm:spPr/>
      <dgm:t>
        <a:bodyPr/>
        <a:lstStyle/>
        <a:p>
          <a:endParaRPr lang="en-US"/>
        </a:p>
      </dgm:t>
    </dgm:pt>
    <dgm:pt modelId="{87A16A56-C1DA-444D-B665-4F250CB60F55}" type="pres">
      <dgm:prSet presAssocID="{399A459D-5C42-485B-96CE-D17491A4E391}" presName="connectorText" presStyleLbl="sibTrans1D1" presStyleIdx="0" presStyleCnt="2"/>
      <dgm:spPr/>
      <dgm:t>
        <a:bodyPr/>
        <a:lstStyle/>
        <a:p>
          <a:endParaRPr lang="en-US"/>
        </a:p>
      </dgm:t>
    </dgm:pt>
    <dgm:pt modelId="{F487F548-AA05-484F-89A9-B809E017CDA3}" type="pres">
      <dgm:prSet presAssocID="{23287A08-F70B-426E-87A1-8EEDBED4B356}" presName="node" presStyleLbl="node1" presStyleIdx="1" presStyleCnt="3">
        <dgm:presLayoutVars>
          <dgm:bulletEnabled val="1"/>
        </dgm:presLayoutVars>
      </dgm:prSet>
      <dgm:spPr/>
      <dgm:t>
        <a:bodyPr/>
        <a:lstStyle/>
        <a:p>
          <a:endParaRPr lang="en-US"/>
        </a:p>
      </dgm:t>
    </dgm:pt>
    <dgm:pt modelId="{9A8D7183-6539-6F48-A6F9-306F8B0F093A}" type="pres">
      <dgm:prSet presAssocID="{ED841F56-3D30-4037-AFD4-50C08E87CA6E}" presName="sibTrans" presStyleLbl="sibTrans1D1" presStyleIdx="1" presStyleCnt="2"/>
      <dgm:spPr/>
      <dgm:t>
        <a:bodyPr/>
        <a:lstStyle/>
        <a:p>
          <a:endParaRPr lang="en-US"/>
        </a:p>
      </dgm:t>
    </dgm:pt>
    <dgm:pt modelId="{9AACD81C-B5B7-1644-993E-63FFAF0C425F}" type="pres">
      <dgm:prSet presAssocID="{ED841F56-3D30-4037-AFD4-50C08E87CA6E}" presName="connectorText" presStyleLbl="sibTrans1D1" presStyleIdx="1" presStyleCnt="2"/>
      <dgm:spPr/>
      <dgm:t>
        <a:bodyPr/>
        <a:lstStyle/>
        <a:p>
          <a:endParaRPr lang="en-US"/>
        </a:p>
      </dgm:t>
    </dgm:pt>
    <dgm:pt modelId="{48FFE8FF-D0B2-4A4C-993D-1830B3D12C1E}" type="pres">
      <dgm:prSet presAssocID="{F21405EF-A10E-4AC6-A50F-95A09FD2D7C5}" presName="node" presStyleLbl="node1" presStyleIdx="2" presStyleCnt="3">
        <dgm:presLayoutVars>
          <dgm:bulletEnabled val="1"/>
        </dgm:presLayoutVars>
      </dgm:prSet>
      <dgm:spPr/>
      <dgm:t>
        <a:bodyPr/>
        <a:lstStyle/>
        <a:p>
          <a:endParaRPr lang="en-US"/>
        </a:p>
      </dgm:t>
    </dgm:pt>
  </dgm:ptLst>
  <dgm:cxnLst>
    <dgm:cxn modelId="{2B670344-5001-4B27-8B06-2CA7EB318DC6}" srcId="{42985DAD-2CEE-45A0-A4A0-5427D29A663B}" destId="{23287A08-F70B-426E-87A1-8EEDBED4B356}" srcOrd="1" destOrd="0" parTransId="{97AF5BE8-8C07-48F6-92F2-591301650D6E}" sibTransId="{ED841F56-3D30-4037-AFD4-50C08E87CA6E}"/>
    <dgm:cxn modelId="{208C26F9-035A-024E-A1E8-EF0656622872}" type="presOf" srcId="{ED841F56-3D30-4037-AFD4-50C08E87CA6E}" destId="{9AACD81C-B5B7-1644-993E-63FFAF0C425F}" srcOrd="1" destOrd="0" presId="urn:microsoft.com/office/officeart/2016/7/layout/RepeatingBendingProcessNew"/>
    <dgm:cxn modelId="{23B4AC7C-ADE1-E448-A318-0007A5A8B079}" type="presOf" srcId="{BC7976D5-E098-4ED2-9E02-AA116DA743B7}" destId="{1528772D-1ADF-2D48-A99C-6636C9E4170D}" srcOrd="0" destOrd="0" presId="urn:microsoft.com/office/officeart/2016/7/layout/RepeatingBendingProcessNew"/>
    <dgm:cxn modelId="{A9EB6959-21CD-814B-B0D7-55D8C3F37261}" type="presOf" srcId="{42985DAD-2CEE-45A0-A4A0-5427D29A663B}" destId="{8179A889-9A5D-FD4D-9380-BD43A608F0F2}" srcOrd="0" destOrd="0" presId="urn:microsoft.com/office/officeart/2016/7/layout/RepeatingBendingProcessNew"/>
    <dgm:cxn modelId="{04424696-F314-4B59-8639-E6C3975A4658}" srcId="{42985DAD-2CEE-45A0-A4A0-5427D29A663B}" destId="{F21405EF-A10E-4AC6-A50F-95A09FD2D7C5}" srcOrd="2" destOrd="0" parTransId="{92A6EA86-5744-49C8-8D80-72ED1E5B1D16}" sibTransId="{9AE6198A-9AED-4616-934F-E1AC6779ACE2}"/>
    <dgm:cxn modelId="{F4AF87AD-C1C8-AB4A-8CBB-93977B5C92C1}" type="presOf" srcId="{F21405EF-A10E-4AC6-A50F-95A09FD2D7C5}" destId="{48FFE8FF-D0B2-4A4C-993D-1830B3D12C1E}" srcOrd="0" destOrd="0" presId="urn:microsoft.com/office/officeart/2016/7/layout/RepeatingBendingProcessNew"/>
    <dgm:cxn modelId="{D823F784-CA67-4A1A-8C4D-E7ABB409A01E}" srcId="{42985DAD-2CEE-45A0-A4A0-5427D29A663B}" destId="{BC7976D5-E098-4ED2-9E02-AA116DA743B7}" srcOrd="0" destOrd="0" parTransId="{6CC3FB4F-7613-4CF1-905D-4D63340021EB}" sibTransId="{399A459D-5C42-485B-96CE-D17491A4E391}"/>
    <dgm:cxn modelId="{A2218F6A-3667-BA4E-8D9C-A1E069818191}" type="presOf" srcId="{23287A08-F70B-426E-87A1-8EEDBED4B356}" destId="{F487F548-AA05-484F-89A9-B809E017CDA3}" srcOrd="0" destOrd="0" presId="urn:microsoft.com/office/officeart/2016/7/layout/RepeatingBendingProcessNew"/>
    <dgm:cxn modelId="{D0F44554-0574-3B46-B6D9-A186E0B93464}" type="presOf" srcId="{ED841F56-3D30-4037-AFD4-50C08E87CA6E}" destId="{9A8D7183-6539-6F48-A6F9-306F8B0F093A}" srcOrd="0" destOrd="0" presId="urn:microsoft.com/office/officeart/2016/7/layout/RepeatingBendingProcessNew"/>
    <dgm:cxn modelId="{9FB4E489-C774-5F4C-8616-7BC68585FE89}" type="presOf" srcId="{399A459D-5C42-485B-96CE-D17491A4E391}" destId="{E85E0D8C-C0CA-0744-ACAA-78415D784C92}" srcOrd="0" destOrd="0" presId="urn:microsoft.com/office/officeart/2016/7/layout/RepeatingBendingProcessNew"/>
    <dgm:cxn modelId="{87E37667-D49A-D643-8A6F-7D61FF581666}" type="presOf" srcId="{399A459D-5C42-485B-96CE-D17491A4E391}" destId="{87A16A56-C1DA-444D-B665-4F250CB60F55}" srcOrd="1" destOrd="0" presId="urn:microsoft.com/office/officeart/2016/7/layout/RepeatingBendingProcessNew"/>
    <dgm:cxn modelId="{4389A22D-E644-CA46-AE93-A62313360748}" type="presParOf" srcId="{8179A889-9A5D-FD4D-9380-BD43A608F0F2}" destId="{1528772D-1ADF-2D48-A99C-6636C9E4170D}" srcOrd="0" destOrd="0" presId="urn:microsoft.com/office/officeart/2016/7/layout/RepeatingBendingProcessNew"/>
    <dgm:cxn modelId="{C4B780F0-D529-C545-9459-58CC58EE2964}" type="presParOf" srcId="{8179A889-9A5D-FD4D-9380-BD43A608F0F2}" destId="{E85E0D8C-C0CA-0744-ACAA-78415D784C92}" srcOrd="1" destOrd="0" presId="urn:microsoft.com/office/officeart/2016/7/layout/RepeatingBendingProcessNew"/>
    <dgm:cxn modelId="{E671DF0B-58BD-4B45-858F-3F22969C4033}" type="presParOf" srcId="{E85E0D8C-C0CA-0744-ACAA-78415D784C92}" destId="{87A16A56-C1DA-444D-B665-4F250CB60F55}" srcOrd="0" destOrd="0" presId="urn:microsoft.com/office/officeart/2016/7/layout/RepeatingBendingProcessNew"/>
    <dgm:cxn modelId="{34B64B0E-5D54-5E46-B3F5-ED758DE2BB99}" type="presParOf" srcId="{8179A889-9A5D-FD4D-9380-BD43A608F0F2}" destId="{F487F548-AA05-484F-89A9-B809E017CDA3}" srcOrd="2" destOrd="0" presId="urn:microsoft.com/office/officeart/2016/7/layout/RepeatingBendingProcessNew"/>
    <dgm:cxn modelId="{5635C76B-A01B-8543-A7B2-AA688C820A9E}" type="presParOf" srcId="{8179A889-9A5D-FD4D-9380-BD43A608F0F2}" destId="{9A8D7183-6539-6F48-A6F9-306F8B0F093A}" srcOrd="3" destOrd="0" presId="urn:microsoft.com/office/officeart/2016/7/layout/RepeatingBendingProcessNew"/>
    <dgm:cxn modelId="{A5004630-662F-B249-90A9-77B7FFABBC1C}" type="presParOf" srcId="{9A8D7183-6539-6F48-A6F9-306F8B0F093A}" destId="{9AACD81C-B5B7-1644-993E-63FFAF0C425F}" srcOrd="0" destOrd="0" presId="urn:microsoft.com/office/officeart/2016/7/layout/RepeatingBendingProcessNew"/>
    <dgm:cxn modelId="{D14DFAB1-258C-BD48-B50C-2466B05D85FD}" type="presParOf" srcId="{8179A889-9A5D-FD4D-9380-BD43A608F0F2}" destId="{48FFE8FF-D0B2-4A4C-993D-1830B3D12C1E}" srcOrd="4"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57F578-730D-4D00-AE62-4BFBA6AB88E7}" type="doc">
      <dgm:prSet loTypeId="urn:microsoft.com/office/officeart/2016/7/layout/LinearBlockProcessNumbered" loCatId="process" qsTypeId="urn:microsoft.com/office/officeart/2005/8/quickstyle/simple5" qsCatId="simple" csTypeId="urn:microsoft.com/office/officeart/2005/8/colors/colorful1" csCatId="colorful" phldr="1"/>
      <dgm:spPr/>
      <dgm:t>
        <a:bodyPr/>
        <a:lstStyle/>
        <a:p>
          <a:endParaRPr lang="en-US"/>
        </a:p>
      </dgm:t>
    </dgm:pt>
    <dgm:pt modelId="{59E0D406-DD90-4C59-9938-28DB781545EE}">
      <dgm:prSet/>
      <dgm:spPr/>
      <dgm:t>
        <a:bodyPr/>
        <a:lstStyle/>
        <a:p>
          <a:r>
            <a:rPr lang="en-US" dirty="0"/>
            <a:t>Construction contracts at or below $2,000.  Note that arbitrarily separating a project into contracts below $2,000 in order to circumvent the requirements is not permitted. </a:t>
          </a:r>
        </a:p>
      </dgm:t>
    </dgm:pt>
    <dgm:pt modelId="{FCA19368-4F95-4791-BAD2-A312B41FF266}" type="parTrans" cxnId="{E548CC4F-4E58-443F-B6E3-1C41AC65E939}">
      <dgm:prSet/>
      <dgm:spPr/>
      <dgm:t>
        <a:bodyPr/>
        <a:lstStyle/>
        <a:p>
          <a:endParaRPr lang="en-US"/>
        </a:p>
      </dgm:t>
    </dgm:pt>
    <dgm:pt modelId="{FCAD29BA-ED66-42EE-B892-B5D55E221249}" type="sibTrans" cxnId="{E548CC4F-4E58-443F-B6E3-1C41AC65E939}">
      <dgm:prSet phldrT="01" phldr="0"/>
      <dgm:spPr/>
      <dgm:t>
        <a:bodyPr/>
        <a:lstStyle/>
        <a:p>
          <a:r>
            <a:rPr lang="en-US"/>
            <a:t>01</a:t>
          </a:r>
        </a:p>
      </dgm:t>
    </dgm:pt>
    <dgm:pt modelId="{B84B5D77-057F-46D1-BDC8-8A7B97BDB0CE}">
      <dgm:prSet/>
      <dgm:spPr/>
      <dgm:t>
        <a:bodyPr/>
        <a:lstStyle/>
        <a:p>
          <a:r>
            <a:rPr lang="en-US"/>
            <a:t>Rehabilitation of residential structures containing less than eight units. </a:t>
          </a:r>
        </a:p>
      </dgm:t>
    </dgm:pt>
    <dgm:pt modelId="{B5F964FF-55CC-44FB-B6C9-6D68DB4475DC}" type="parTrans" cxnId="{41CF708B-D50A-4650-B70D-DD560D2C6FE8}">
      <dgm:prSet/>
      <dgm:spPr/>
      <dgm:t>
        <a:bodyPr/>
        <a:lstStyle/>
        <a:p>
          <a:endParaRPr lang="en-US"/>
        </a:p>
      </dgm:t>
    </dgm:pt>
    <dgm:pt modelId="{5A1FDD0D-CD62-445B-9CEF-0919EE8F25C5}" type="sibTrans" cxnId="{41CF708B-D50A-4650-B70D-DD560D2C6FE8}">
      <dgm:prSet phldrT="02" phldr="0"/>
      <dgm:spPr/>
      <dgm:t>
        <a:bodyPr/>
        <a:lstStyle/>
        <a:p>
          <a:r>
            <a:rPr lang="en-US"/>
            <a:t>02</a:t>
          </a:r>
        </a:p>
      </dgm:t>
    </dgm:pt>
    <dgm:pt modelId="{70904052-0D3E-3246-9FED-AAB64E2230A1}" type="pres">
      <dgm:prSet presAssocID="{6157F578-730D-4D00-AE62-4BFBA6AB88E7}" presName="Name0" presStyleCnt="0">
        <dgm:presLayoutVars>
          <dgm:animLvl val="lvl"/>
          <dgm:resizeHandles val="exact"/>
        </dgm:presLayoutVars>
      </dgm:prSet>
      <dgm:spPr/>
      <dgm:t>
        <a:bodyPr/>
        <a:lstStyle/>
        <a:p>
          <a:endParaRPr lang="en-US"/>
        </a:p>
      </dgm:t>
    </dgm:pt>
    <dgm:pt modelId="{C0169434-7F54-1B45-B498-047B0FA6D841}" type="pres">
      <dgm:prSet presAssocID="{59E0D406-DD90-4C59-9938-28DB781545EE}" presName="compositeNode" presStyleCnt="0">
        <dgm:presLayoutVars>
          <dgm:bulletEnabled val="1"/>
        </dgm:presLayoutVars>
      </dgm:prSet>
      <dgm:spPr/>
    </dgm:pt>
    <dgm:pt modelId="{A1FF32A8-DAE2-FB40-B7F8-B0700F5F94A1}" type="pres">
      <dgm:prSet presAssocID="{59E0D406-DD90-4C59-9938-28DB781545EE}" presName="bgRect" presStyleLbl="alignNode1" presStyleIdx="0" presStyleCnt="2"/>
      <dgm:spPr/>
      <dgm:t>
        <a:bodyPr/>
        <a:lstStyle/>
        <a:p>
          <a:endParaRPr lang="en-US"/>
        </a:p>
      </dgm:t>
    </dgm:pt>
    <dgm:pt modelId="{B06A2725-3B16-D142-A18B-A57242FE6BA2}" type="pres">
      <dgm:prSet presAssocID="{FCAD29BA-ED66-42EE-B892-B5D55E221249}" presName="sibTransNodeRect" presStyleLbl="alignNode1" presStyleIdx="0" presStyleCnt="2">
        <dgm:presLayoutVars>
          <dgm:chMax val="0"/>
          <dgm:bulletEnabled val="1"/>
        </dgm:presLayoutVars>
      </dgm:prSet>
      <dgm:spPr/>
      <dgm:t>
        <a:bodyPr/>
        <a:lstStyle/>
        <a:p>
          <a:endParaRPr lang="en-US"/>
        </a:p>
      </dgm:t>
    </dgm:pt>
    <dgm:pt modelId="{8DC606D9-AB2D-0249-AA0B-FC4BACF61A20}" type="pres">
      <dgm:prSet presAssocID="{59E0D406-DD90-4C59-9938-28DB781545EE}" presName="nodeRect" presStyleLbl="alignNode1" presStyleIdx="0" presStyleCnt="2">
        <dgm:presLayoutVars>
          <dgm:bulletEnabled val="1"/>
        </dgm:presLayoutVars>
      </dgm:prSet>
      <dgm:spPr/>
      <dgm:t>
        <a:bodyPr/>
        <a:lstStyle/>
        <a:p>
          <a:endParaRPr lang="en-US"/>
        </a:p>
      </dgm:t>
    </dgm:pt>
    <dgm:pt modelId="{C882B864-1F15-6646-A489-2529C01B7A53}" type="pres">
      <dgm:prSet presAssocID="{FCAD29BA-ED66-42EE-B892-B5D55E221249}" presName="sibTrans" presStyleCnt="0"/>
      <dgm:spPr/>
    </dgm:pt>
    <dgm:pt modelId="{D3F15173-A71D-E241-BE0A-E57EBDCE552E}" type="pres">
      <dgm:prSet presAssocID="{B84B5D77-057F-46D1-BDC8-8A7B97BDB0CE}" presName="compositeNode" presStyleCnt="0">
        <dgm:presLayoutVars>
          <dgm:bulletEnabled val="1"/>
        </dgm:presLayoutVars>
      </dgm:prSet>
      <dgm:spPr/>
    </dgm:pt>
    <dgm:pt modelId="{5729BA36-D00D-2F42-8CEF-CB2940BE2DAA}" type="pres">
      <dgm:prSet presAssocID="{B84B5D77-057F-46D1-BDC8-8A7B97BDB0CE}" presName="bgRect" presStyleLbl="alignNode1" presStyleIdx="1" presStyleCnt="2"/>
      <dgm:spPr/>
      <dgm:t>
        <a:bodyPr/>
        <a:lstStyle/>
        <a:p>
          <a:endParaRPr lang="en-US"/>
        </a:p>
      </dgm:t>
    </dgm:pt>
    <dgm:pt modelId="{5609F215-BFE2-6141-A549-EE009DBCB9E3}" type="pres">
      <dgm:prSet presAssocID="{5A1FDD0D-CD62-445B-9CEF-0919EE8F25C5}" presName="sibTransNodeRect" presStyleLbl="alignNode1" presStyleIdx="1" presStyleCnt="2">
        <dgm:presLayoutVars>
          <dgm:chMax val="0"/>
          <dgm:bulletEnabled val="1"/>
        </dgm:presLayoutVars>
      </dgm:prSet>
      <dgm:spPr/>
      <dgm:t>
        <a:bodyPr/>
        <a:lstStyle/>
        <a:p>
          <a:endParaRPr lang="en-US"/>
        </a:p>
      </dgm:t>
    </dgm:pt>
    <dgm:pt modelId="{59A47213-1907-8846-B4DF-9A70E746F563}" type="pres">
      <dgm:prSet presAssocID="{B84B5D77-057F-46D1-BDC8-8A7B97BDB0CE}" presName="nodeRect" presStyleLbl="alignNode1" presStyleIdx="1" presStyleCnt="2">
        <dgm:presLayoutVars>
          <dgm:bulletEnabled val="1"/>
        </dgm:presLayoutVars>
      </dgm:prSet>
      <dgm:spPr/>
      <dgm:t>
        <a:bodyPr/>
        <a:lstStyle/>
        <a:p>
          <a:endParaRPr lang="en-US"/>
        </a:p>
      </dgm:t>
    </dgm:pt>
  </dgm:ptLst>
  <dgm:cxnLst>
    <dgm:cxn modelId="{41CF708B-D50A-4650-B70D-DD560D2C6FE8}" srcId="{6157F578-730D-4D00-AE62-4BFBA6AB88E7}" destId="{B84B5D77-057F-46D1-BDC8-8A7B97BDB0CE}" srcOrd="1" destOrd="0" parTransId="{B5F964FF-55CC-44FB-B6C9-6D68DB4475DC}" sibTransId="{5A1FDD0D-CD62-445B-9CEF-0919EE8F25C5}"/>
    <dgm:cxn modelId="{DB103B62-9A0C-B848-9C47-1BDE0258B9C6}" type="presOf" srcId="{59E0D406-DD90-4C59-9938-28DB781545EE}" destId="{8DC606D9-AB2D-0249-AA0B-FC4BACF61A20}" srcOrd="1" destOrd="0" presId="urn:microsoft.com/office/officeart/2016/7/layout/LinearBlockProcessNumbered"/>
    <dgm:cxn modelId="{8B85B3B1-B4D0-C24E-9D66-67B3A1EF86B3}" type="presOf" srcId="{5A1FDD0D-CD62-445B-9CEF-0919EE8F25C5}" destId="{5609F215-BFE2-6141-A549-EE009DBCB9E3}" srcOrd="0" destOrd="0" presId="urn:microsoft.com/office/officeart/2016/7/layout/LinearBlockProcessNumbered"/>
    <dgm:cxn modelId="{6F223769-1C38-E849-9B80-D9C8284BFFF6}" type="presOf" srcId="{B84B5D77-057F-46D1-BDC8-8A7B97BDB0CE}" destId="{5729BA36-D00D-2F42-8CEF-CB2940BE2DAA}" srcOrd="0" destOrd="0" presId="urn:microsoft.com/office/officeart/2016/7/layout/LinearBlockProcessNumbered"/>
    <dgm:cxn modelId="{E548CC4F-4E58-443F-B6E3-1C41AC65E939}" srcId="{6157F578-730D-4D00-AE62-4BFBA6AB88E7}" destId="{59E0D406-DD90-4C59-9938-28DB781545EE}" srcOrd="0" destOrd="0" parTransId="{FCA19368-4F95-4791-BAD2-A312B41FF266}" sibTransId="{FCAD29BA-ED66-42EE-B892-B5D55E221249}"/>
    <dgm:cxn modelId="{B8C9DBBD-1EAF-1B4C-ACBB-7E6DCE06A461}" type="presOf" srcId="{59E0D406-DD90-4C59-9938-28DB781545EE}" destId="{A1FF32A8-DAE2-FB40-B7F8-B0700F5F94A1}" srcOrd="0" destOrd="0" presId="urn:microsoft.com/office/officeart/2016/7/layout/LinearBlockProcessNumbered"/>
    <dgm:cxn modelId="{577D9C45-DB76-2B40-B08B-20DFA81BB1E4}" type="presOf" srcId="{B84B5D77-057F-46D1-BDC8-8A7B97BDB0CE}" destId="{59A47213-1907-8846-B4DF-9A70E746F563}" srcOrd="1" destOrd="0" presId="urn:microsoft.com/office/officeart/2016/7/layout/LinearBlockProcessNumbered"/>
    <dgm:cxn modelId="{625ED992-CE81-B147-9D27-4FB5E960AD38}" type="presOf" srcId="{6157F578-730D-4D00-AE62-4BFBA6AB88E7}" destId="{70904052-0D3E-3246-9FED-AAB64E2230A1}" srcOrd="0" destOrd="0" presId="urn:microsoft.com/office/officeart/2016/7/layout/LinearBlockProcessNumbered"/>
    <dgm:cxn modelId="{A6FF7A21-12BF-314B-B447-1F736CCE8F97}" type="presOf" srcId="{FCAD29BA-ED66-42EE-B892-B5D55E221249}" destId="{B06A2725-3B16-D142-A18B-A57242FE6BA2}" srcOrd="0" destOrd="0" presId="urn:microsoft.com/office/officeart/2016/7/layout/LinearBlockProcessNumbered"/>
    <dgm:cxn modelId="{FE15DB22-0BC8-134C-9D70-31DFFD92C47A}" type="presParOf" srcId="{70904052-0D3E-3246-9FED-AAB64E2230A1}" destId="{C0169434-7F54-1B45-B498-047B0FA6D841}" srcOrd="0" destOrd="0" presId="urn:microsoft.com/office/officeart/2016/7/layout/LinearBlockProcessNumbered"/>
    <dgm:cxn modelId="{81DA9BE7-0345-7B4B-AA54-6DB3FEF075B4}" type="presParOf" srcId="{C0169434-7F54-1B45-B498-047B0FA6D841}" destId="{A1FF32A8-DAE2-FB40-B7F8-B0700F5F94A1}" srcOrd="0" destOrd="0" presId="urn:microsoft.com/office/officeart/2016/7/layout/LinearBlockProcessNumbered"/>
    <dgm:cxn modelId="{CA029DC8-33F6-3E4E-B049-E445773F5BAE}" type="presParOf" srcId="{C0169434-7F54-1B45-B498-047B0FA6D841}" destId="{B06A2725-3B16-D142-A18B-A57242FE6BA2}" srcOrd="1" destOrd="0" presId="urn:microsoft.com/office/officeart/2016/7/layout/LinearBlockProcessNumbered"/>
    <dgm:cxn modelId="{A1429256-0602-EA49-9D84-8D7339507255}" type="presParOf" srcId="{C0169434-7F54-1B45-B498-047B0FA6D841}" destId="{8DC606D9-AB2D-0249-AA0B-FC4BACF61A20}" srcOrd="2" destOrd="0" presId="urn:microsoft.com/office/officeart/2016/7/layout/LinearBlockProcessNumbered"/>
    <dgm:cxn modelId="{693C1F4E-E35C-124C-A362-2CF5C9DBF06C}" type="presParOf" srcId="{70904052-0D3E-3246-9FED-AAB64E2230A1}" destId="{C882B864-1F15-6646-A489-2529C01B7A53}" srcOrd="1" destOrd="0" presId="urn:microsoft.com/office/officeart/2016/7/layout/LinearBlockProcessNumbered"/>
    <dgm:cxn modelId="{764771B0-5534-B44B-A683-544064C235D6}" type="presParOf" srcId="{70904052-0D3E-3246-9FED-AAB64E2230A1}" destId="{D3F15173-A71D-E241-BE0A-E57EBDCE552E}" srcOrd="2" destOrd="0" presId="urn:microsoft.com/office/officeart/2016/7/layout/LinearBlockProcessNumbered"/>
    <dgm:cxn modelId="{CF461C8A-9611-BC45-80C6-C52A4F7D600C}" type="presParOf" srcId="{D3F15173-A71D-E241-BE0A-E57EBDCE552E}" destId="{5729BA36-D00D-2F42-8CEF-CB2940BE2DAA}" srcOrd="0" destOrd="0" presId="urn:microsoft.com/office/officeart/2016/7/layout/LinearBlockProcessNumbered"/>
    <dgm:cxn modelId="{295C249A-D19C-0A4A-AC6E-67487F4047B3}" type="presParOf" srcId="{D3F15173-A71D-E241-BE0A-E57EBDCE552E}" destId="{5609F215-BFE2-6141-A549-EE009DBCB9E3}" srcOrd="1" destOrd="0" presId="urn:microsoft.com/office/officeart/2016/7/layout/LinearBlockProcessNumbered"/>
    <dgm:cxn modelId="{CE4D34CD-29D4-5645-9E1F-46C28ABBA901}" type="presParOf" srcId="{D3F15173-A71D-E241-BE0A-E57EBDCE552E}" destId="{59A47213-1907-8846-B4DF-9A70E746F563}"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65C92A-F770-45DE-82EB-B88FBF28938B}"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421F1EBE-F8FE-4818-ADC3-801785FE35DA}">
      <dgm:prSet custT="1"/>
      <dgm:spPr/>
      <dgm:t>
        <a:bodyPr/>
        <a:lstStyle/>
        <a:p>
          <a:r>
            <a:rPr lang="en-US" sz="1800" dirty="0"/>
            <a:t>THE STATE OF CONNECTICUT HAS ITS OWN PREVAILING WAGE LAW CONNECTICUT GENERAL STATUTE (CGS) </a:t>
          </a:r>
          <a:r>
            <a:rPr lang="en-US" sz="1800" b="1" dirty="0"/>
            <a:t>SECTION 31-53 AND 31-53A</a:t>
          </a:r>
          <a:r>
            <a:rPr lang="en-US" sz="2100" dirty="0"/>
            <a:t>.   </a:t>
          </a:r>
        </a:p>
      </dgm:t>
    </dgm:pt>
    <dgm:pt modelId="{12EB0729-A94B-465E-9C8A-5D8C8DC9F53E}" type="parTrans" cxnId="{F32AAB47-456B-4FFE-86AD-89D854D29B87}">
      <dgm:prSet/>
      <dgm:spPr/>
      <dgm:t>
        <a:bodyPr/>
        <a:lstStyle/>
        <a:p>
          <a:endParaRPr lang="en-US"/>
        </a:p>
      </dgm:t>
    </dgm:pt>
    <dgm:pt modelId="{B8E3EA7D-74DA-4D65-BE55-10E6AFE2552F}" type="sibTrans" cxnId="{F32AAB47-456B-4FFE-86AD-89D854D29B87}">
      <dgm:prSet/>
      <dgm:spPr/>
      <dgm:t>
        <a:bodyPr/>
        <a:lstStyle/>
        <a:p>
          <a:endParaRPr lang="en-US"/>
        </a:p>
      </dgm:t>
    </dgm:pt>
    <dgm:pt modelId="{559FA38B-D4E6-4C59-8777-06B58522BD84}">
      <dgm:prSet custT="1"/>
      <dgm:spPr/>
      <dgm:t>
        <a:bodyPr/>
        <a:lstStyle/>
        <a:p>
          <a:r>
            <a:rPr lang="en-US" sz="1800" dirty="0"/>
            <a:t>LAW APPLIES TO PUBLIC WORKS PROJECTS OF $100,000 AND MORE FOR CONSTRUCTION, REMODELING (REFINISHING, REFURBISHING, REHABILITATION), ALTERATION OF REPAIR OF PUBLIC WORKS PROJECT BY THE STATE AND ITS AGENTS~</a:t>
          </a:r>
        </a:p>
      </dgm:t>
    </dgm:pt>
    <dgm:pt modelId="{E92205CD-7A0A-4C40-8E31-07416592A6CF}" type="parTrans" cxnId="{AAD685F3-E0D1-420F-9380-D3971B6BF0EE}">
      <dgm:prSet/>
      <dgm:spPr/>
      <dgm:t>
        <a:bodyPr/>
        <a:lstStyle/>
        <a:p>
          <a:endParaRPr lang="en-US"/>
        </a:p>
      </dgm:t>
    </dgm:pt>
    <dgm:pt modelId="{F271D31A-21EB-432D-B312-B1901617B4E4}" type="sibTrans" cxnId="{AAD685F3-E0D1-420F-9380-D3971B6BF0EE}">
      <dgm:prSet/>
      <dgm:spPr/>
      <dgm:t>
        <a:bodyPr/>
        <a:lstStyle/>
        <a:p>
          <a:endParaRPr lang="en-US"/>
        </a:p>
      </dgm:t>
    </dgm:pt>
    <dgm:pt modelId="{861A88BF-5988-42E7-86F3-E8221AAF4529}">
      <dgm:prSet custT="1"/>
      <dgm:spPr/>
      <dgm:t>
        <a:bodyPr/>
        <a:lstStyle/>
        <a:p>
          <a:r>
            <a:rPr lang="en-US" sz="1800" dirty="0"/>
            <a:t>THE NEW </a:t>
          </a:r>
          <a:r>
            <a:rPr lang="en-US" sz="1800" b="1" dirty="0"/>
            <a:t>LAW 31-53A</a:t>
          </a:r>
          <a:r>
            <a:rPr lang="en-US" sz="1800" dirty="0"/>
            <a:t> IMPOSES AND ADDITIONAL REQUIREMENT WHEREBY EVERY JULY 1, CONTRACTS THAT INCLUDE PUBLIC WORKS PROVISIONS ARE SUBJECT TO THE MOST LIKELY INCREASED WAGES published as of July 1 of that year.</a:t>
          </a:r>
        </a:p>
      </dgm:t>
    </dgm:pt>
    <dgm:pt modelId="{D658C6AD-8694-4DDB-A985-C7001ACE9DDE}" type="parTrans" cxnId="{195DAE46-4E4E-459A-90AE-A0807DAB4A38}">
      <dgm:prSet/>
      <dgm:spPr/>
      <dgm:t>
        <a:bodyPr/>
        <a:lstStyle/>
        <a:p>
          <a:endParaRPr lang="en-US"/>
        </a:p>
      </dgm:t>
    </dgm:pt>
    <dgm:pt modelId="{BC6965F4-1360-423F-BCE8-E0517DC4C098}" type="sibTrans" cxnId="{195DAE46-4E4E-459A-90AE-A0807DAB4A38}">
      <dgm:prSet/>
      <dgm:spPr/>
      <dgm:t>
        <a:bodyPr/>
        <a:lstStyle/>
        <a:p>
          <a:endParaRPr lang="en-US"/>
        </a:p>
      </dgm:t>
    </dgm:pt>
    <dgm:pt modelId="{4321AEDC-53C1-40F0-B959-02799F9C064E}" type="pres">
      <dgm:prSet presAssocID="{B265C92A-F770-45DE-82EB-B88FBF28938B}" presName="root" presStyleCnt="0">
        <dgm:presLayoutVars>
          <dgm:dir/>
          <dgm:resizeHandles val="exact"/>
        </dgm:presLayoutVars>
      </dgm:prSet>
      <dgm:spPr/>
      <dgm:t>
        <a:bodyPr/>
        <a:lstStyle/>
        <a:p>
          <a:endParaRPr lang="en-US"/>
        </a:p>
      </dgm:t>
    </dgm:pt>
    <dgm:pt modelId="{99095056-7F4E-492A-8EDE-D49CCF5598DC}" type="pres">
      <dgm:prSet presAssocID="{421F1EBE-F8FE-4818-ADC3-801785FE35DA}" presName="compNode" presStyleCnt="0"/>
      <dgm:spPr/>
    </dgm:pt>
    <dgm:pt modelId="{707EFDE8-0E8A-47B9-AC0A-64927A5CE9DF}" type="pres">
      <dgm:prSet presAssocID="{421F1EBE-F8FE-4818-ADC3-801785FE35DA}" presName="bgRect" presStyleLbl="bgShp" presStyleIdx="0" presStyleCnt="3"/>
      <dgm:spPr/>
    </dgm:pt>
    <dgm:pt modelId="{49F79F9E-F41D-4D6E-B1A3-37F1B44BAAC5}" type="pres">
      <dgm:prSet presAssocID="{421F1EBE-F8FE-4818-ADC3-801785FE35D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cales of Justice"/>
        </a:ext>
      </dgm:extLst>
    </dgm:pt>
    <dgm:pt modelId="{67A6D517-974A-4F32-B2E7-C8E98CA867C5}" type="pres">
      <dgm:prSet presAssocID="{421F1EBE-F8FE-4818-ADC3-801785FE35DA}" presName="spaceRect" presStyleCnt="0"/>
      <dgm:spPr/>
    </dgm:pt>
    <dgm:pt modelId="{ECA971C3-C200-44DC-907C-CFFC96E54A59}" type="pres">
      <dgm:prSet presAssocID="{421F1EBE-F8FE-4818-ADC3-801785FE35DA}" presName="parTx" presStyleLbl="revTx" presStyleIdx="0" presStyleCnt="3">
        <dgm:presLayoutVars>
          <dgm:chMax val="0"/>
          <dgm:chPref val="0"/>
        </dgm:presLayoutVars>
      </dgm:prSet>
      <dgm:spPr/>
      <dgm:t>
        <a:bodyPr/>
        <a:lstStyle/>
        <a:p>
          <a:endParaRPr lang="en-US"/>
        </a:p>
      </dgm:t>
    </dgm:pt>
    <dgm:pt modelId="{9FE9A538-7E72-42F4-97EE-B11F777F35AD}" type="pres">
      <dgm:prSet presAssocID="{B8E3EA7D-74DA-4D65-BE55-10E6AFE2552F}" presName="sibTrans" presStyleCnt="0"/>
      <dgm:spPr/>
    </dgm:pt>
    <dgm:pt modelId="{FE4AD72B-2D34-415F-9ED2-E0FB1D7C6E2D}" type="pres">
      <dgm:prSet presAssocID="{559FA38B-D4E6-4C59-8777-06B58522BD84}" presName="compNode" presStyleCnt="0"/>
      <dgm:spPr/>
    </dgm:pt>
    <dgm:pt modelId="{9AEFDB58-EC58-4374-9F3C-3D310B1CCE6C}" type="pres">
      <dgm:prSet presAssocID="{559FA38B-D4E6-4C59-8777-06B58522BD84}" presName="bgRect" presStyleLbl="bgShp" presStyleIdx="1" presStyleCnt="3"/>
      <dgm:spPr/>
    </dgm:pt>
    <dgm:pt modelId="{551DCB46-C2FD-4B28-90E4-4DC3C3E13FF9}" type="pres">
      <dgm:prSet presAssocID="{559FA38B-D4E6-4C59-8777-06B58522BD8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oney"/>
        </a:ext>
      </dgm:extLst>
    </dgm:pt>
    <dgm:pt modelId="{EE2B0D54-B22B-4CFE-B2F8-42BFA0BF898A}" type="pres">
      <dgm:prSet presAssocID="{559FA38B-D4E6-4C59-8777-06B58522BD84}" presName="spaceRect" presStyleCnt="0"/>
      <dgm:spPr/>
    </dgm:pt>
    <dgm:pt modelId="{812D1BDB-D53B-4681-A36D-1C4B014742CF}" type="pres">
      <dgm:prSet presAssocID="{559FA38B-D4E6-4C59-8777-06B58522BD84}" presName="parTx" presStyleLbl="revTx" presStyleIdx="1" presStyleCnt="3">
        <dgm:presLayoutVars>
          <dgm:chMax val="0"/>
          <dgm:chPref val="0"/>
        </dgm:presLayoutVars>
      </dgm:prSet>
      <dgm:spPr/>
      <dgm:t>
        <a:bodyPr/>
        <a:lstStyle/>
        <a:p>
          <a:endParaRPr lang="en-US"/>
        </a:p>
      </dgm:t>
    </dgm:pt>
    <dgm:pt modelId="{703B237F-A17B-4E07-83FE-BA3AA8D242D2}" type="pres">
      <dgm:prSet presAssocID="{F271D31A-21EB-432D-B312-B1901617B4E4}" presName="sibTrans" presStyleCnt="0"/>
      <dgm:spPr/>
    </dgm:pt>
    <dgm:pt modelId="{485247C9-F80A-4794-AE74-A93C7B9941B0}" type="pres">
      <dgm:prSet presAssocID="{861A88BF-5988-42E7-86F3-E8221AAF4529}" presName="compNode" presStyleCnt="0"/>
      <dgm:spPr/>
    </dgm:pt>
    <dgm:pt modelId="{65DEDFDD-3C80-4E74-8E59-3988EB70ECB0}" type="pres">
      <dgm:prSet presAssocID="{861A88BF-5988-42E7-86F3-E8221AAF4529}" presName="bgRect" presStyleLbl="bgShp" presStyleIdx="2" presStyleCnt="3"/>
      <dgm:spPr/>
    </dgm:pt>
    <dgm:pt modelId="{E50BB7BA-8CA7-462C-969C-C96983CBA935}" type="pres">
      <dgm:prSet presAssocID="{861A88BF-5988-42E7-86F3-E8221AAF4529}" presName="iconRect" presStyleLbl="node1" presStyleIdx="2"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extLst/>
    </dgm:pt>
    <dgm:pt modelId="{705C5AD3-6221-4A82-A2DC-3985E33D5C93}" type="pres">
      <dgm:prSet presAssocID="{861A88BF-5988-42E7-86F3-E8221AAF4529}" presName="spaceRect" presStyleCnt="0"/>
      <dgm:spPr/>
    </dgm:pt>
    <dgm:pt modelId="{6D5D6296-99FE-4996-8F51-E86D01F991B0}" type="pres">
      <dgm:prSet presAssocID="{861A88BF-5988-42E7-86F3-E8221AAF4529}" presName="parTx" presStyleLbl="revTx" presStyleIdx="2" presStyleCnt="3">
        <dgm:presLayoutVars>
          <dgm:chMax val="0"/>
          <dgm:chPref val="0"/>
        </dgm:presLayoutVars>
      </dgm:prSet>
      <dgm:spPr/>
      <dgm:t>
        <a:bodyPr/>
        <a:lstStyle/>
        <a:p>
          <a:endParaRPr lang="en-US"/>
        </a:p>
      </dgm:t>
    </dgm:pt>
  </dgm:ptLst>
  <dgm:cxnLst>
    <dgm:cxn modelId="{B1C39E37-C6C7-4445-9FB8-9488CE8A01B7}" type="presOf" srcId="{421F1EBE-F8FE-4818-ADC3-801785FE35DA}" destId="{ECA971C3-C200-44DC-907C-CFFC96E54A59}" srcOrd="0" destOrd="0" presId="urn:microsoft.com/office/officeart/2018/2/layout/IconVerticalSolidList"/>
    <dgm:cxn modelId="{94608582-C575-4A98-B1A3-DCF32F514DFB}" type="presOf" srcId="{861A88BF-5988-42E7-86F3-E8221AAF4529}" destId="{6D5D6296-99FE-4996-8F51-E86D01F991B0}" srcOrd="0" destOrd="0" presId="urn:microsoft.com/office/officeart/2018/2/layout/IconVerticalSolidList"/>
    <dgm:cxn modelId="{F32AAB47-456B-4FFE-86AD-89D854D29B87}" srcId="{B265C92A-F770-45DE-82EB-B88FBF28938B}" destId="{421F1EBE-F8FE-4818-ADC3-801785FE35DA}" srcOrd="0" destOrd="0" parTransId="{12EB0729-A94B-465E-9C8A-5D8C8DC9F53E}" sibTransId="{B8E3EA7D-74DA-4D65-BE55-10E6AFE2552F}"/>
    <dgm:cxn modelId="{7153373A-96A6-4404-AEC7-C6AFFD82A842}" type="presOf" srcId="{559FA38B-D4E6-4C59-8777-06B58522BD84}" destId="{812D1BDB-D53B-4681-A36D-1C4B014742CF}" srcOrd="0" destOrd="0" presId="urn:microsoft.com/office/officeart/2018/2/layout/IconVerticalSolidList"/>
    <dgm:cxn modelId="{195DAE46-4E4E-459A-90AE-A0807DAB4A38}" srcId="{B265C92A-F770-45DE-82EB-B88FBF28938B}" destId="{861A88BF-5988-42E7-86F3-E8221AAF4529}" srcOrd="2" destOrd="0" parTransId="{D658C6AD-8694-4DDB-A985-C7001ACE9DDE}" sibTransId="{BC6965F4-1360-423F-BCE8-E0517DC4C098}"/>
    <dgm:cxn modelId="{AAD685F3-E0D1-420F-9380-D3971B6BF0EE}" srcId="{B265C92A-F770-45DE-82EB-B88FBF28938B}" destId="{559FA38B-D4E6-4C59-8777-06B58522BD84}" srcOrd="1" destOrd="0" parTransId="{E92205CD-7A0A-4C40-8E31-07416592A6CF}" sibTransId="{F271D31A-21EB-432D-B312-B1901617B4E4}"/>
    <dgm:cxn modelId="{05DE060D-EBA7-46D7-8C15-A26118AB1931}" type="presOf" srcId="{B265C92A-F770-45DE-82EB-B88FBF28938B}" destId="{4321AEDC-53C1-40F0-B959-02799F9C064E}" srcOrd="0" destOrd="0" presId="urn:microsoft.com/office/officeart/2018/2/layout/IconVerticalSolidList"/>
    <dgm:cxn modelId="{13476961-FF17-44FC-B368-100766DCB27D}" type="presParOf" srcId="{4321AEDC-53C1-40F0-B959-02799F9C064E}" destId="{99095056-7F4E-492A-8EDE-D49CCF5598DC}" srcOrd="0" destOrd="0" presId="urn:microsoft.com/office/officeart/2018/2/layout/IconVerticalSolidList"/>
    <dgm:cxn modelId="{CF1477E7-C6F5-41B0-8E6C-B7201D56F098}" type="presParOf" srcId="{99095056-7F4E-492A-8EDE-D49CCF5598DC}" destId="{707EFDE8-0E8A-47B9-AC0A-64927A5CE9DF}" srcOrd="0" destOrd="0" presId="urn:microsoft.com/office/officeart/2018/2/layout/IconVerticalSolidList"/>
    <dgm:cxn modelId="{3C9EC8FA-1931-4940-86E6-E9951176E37B}" type="presParOf" srcId="{99095056-7F4E-492A-8EDE-D49CCF5598DC}" destId="{49F79F9E-F41D-4D6E-B1A3-37F1B44BAAC5}" srcOrd="1" destOrd="0" presId="urn:microsoft.com/office/officeart/2018/2/layout/IconVerticalSolidList"/>
    <dgm:cxn modelId="{211E2CC8-E770-4353-A35B-9BB5F2731FA7}" type="presParOf" srcId="{99095056-7F4E-492A-8EDE-D49CCF5598DC}" destId="{67A6D517-974A-4F32-B2E7-C8E98CA867C5}" srcOrd="2" destOrd="0" presId="urn:microsoft.com/office/officeart/2018/2/layout/IconVerticalSolidList"/>
    <dgm:cxn modelId="{47BAADBE-DA43-4F7E-8F5D-D10E4A306E6E}" type="presParOf" srcId="{99095056-7F4E-492A-8EDE-D49CCF5598DC}" destId="{ECA971C3-C200-44DC-907C-CFFC96E54A59}" srcOrd="3" destOrd="0" presId="urn:microsoft.com/office/officeart/2018/2/layout/IconVerticalSolidList"/>
    <dgm:cxn modelId="{4832F7B0-56A2-42B2-BBFA-25A27D4C9E0B}" type="presParOf" srcId="{4321AEDC-53C1-40F0-B959-02799F9C064E}" destId="{9FE9A538-7E72-42F4-97EE-B11F777F35AD}" srcOrd="1" destOrd="0" presId="urn:microsoft.com/office/officeart/2018/2/layout/IconVerticalSolidList"/>
    <dgm:cxn modelId="{9ED1708D-8D82-437F-A4DE-150022B25E43}" type="presParOf" srcId="{4321AEDC-53C1-40F0-B959-02799F9C064E}" destId="{FE4AD72B-2D34-415F-9ED2-E0FB1D7C6E2D}" srcOrd="2" destOrd="0" presId="urn:microsoft.com/office/officeart/2018/2/layout/IconVerticalSolidList"/>
    <dgm:cxn modelId="{77124FD7-AB83-42FA-A7AF-25A1B72D21C8}" type="presParOf" srcId="{FE4AD72B-2D34-415F-9ED2-E0FB1D7C6E2D}" destId="{9AEFDB58-EC58-4374-9F3C-3D310B1CCE6C}" srcOrd="0" destOrd="0" presId="urn:microsoft.com/office/officeart/2018/2/layout/IconVerticalSolidList"/>
    <dgm:cxn modelId="{CA2941EF-0ADA-4CAD-A09C-F921CC8E9D7A}" type="presParOf" srcId="{FE4AD72B-2D34-415F-9ED2-E0FB1D7C6E2D}" destId="{551DCB46-C2FD-4B28-90E4-4DC3C3E13FF9}" srcOrd="1" destOrd="0" presId="urn:microsoft.com/office/officeart/2018/2/layout/IconVerticalSolidList"/>
    <dgm:cxn modelId="{8C9B414F-C64C-42C6-84E2-FCFE18E87E03}" type="presParOf" srcId="{FE4AD72B-2D34-415F-9ED2-E0FB1D7C6E2D}" destId="{EE2B0D54-B22B-4CFE-B2F8-42BFA0BF898A}" srcOrd="2" destOrd="0" presId="urn:microsoft.com/office/officeart/2018/2/layout/IconVerticalSolidList"/>
    <dgm:cxn modelId="{3F11129C-D658-43C9-A700-04ACE8E0D7A8}" type="presParOf" srcId="{FE4AD72B-2D34-415F-9ED2-E0FB1D7C6E2D}" destId="{812D1BDB-D53B-4681-A36D-1C4B014742CF}" srcOrd="3" destOrd="0" presId="urn:microsoft.com/office/officeart/2018/2/layout/IconVerticalSolidList"/>
    <dgm:cxn modelId="{264BE3D6-6359-47F8-ABE2-DD0397EB7B42}" type="presParOf" srcId="{4321AEDC-53C1-40F0-B959-02799F9C064E}" destId="{703B237F-A17B-4E07-83FE-BA3AA8D242D2}" srcOrd="3" destOrd="0" presId="urn:microsoft.com/office/officeart/2018/2/layout/IconVerticalSolidList"/>
    <dgm:cxn modelId="{559F9F33-B6A9-4CD0-B290-ECD5F352AB1A}" type="presParOf" srcId="{4321AEDC-53C1-40F0-B959-02799F9C064E}" destId="{485247C9-F80A-4794-AE74-A93C7B9941B0}" srcOrd="4" destOrd="0" presId="urn:microsoft.com/office/officeart/2018/2/layout/IconVerticalSolidList"/>
    <dgm:cxn modelId="{5118F3E9-63C9-4C21-92AB-5CA2618FA850}" type="presParOf" srcId="{485247C9-F80A-4794-AE74-A93C7B9941B0}" destId="{65DEDFDD-3C80-4E74-8E59-3988EB70ECB0}" srcOrd="0" destOrd="0" presId="urn:microsoft.com/office/officeart/2018/2/layout/IconVerticalSolidList"/>
    <dgm:cxn modelId="{2280E9CE-8052-4C06-845F-430778CB99FB}" type="presParOf" srcId="{485247C9-F80A-4794-AE74-A93C7B9941B0}" destId="{E50BB7BA-8CA7-462C-969C-C96983CBA935}" srcOrd="1" destOrd="0" presId="urn:microsoft.com/office/officeart/2018/2/layout/IconVerticalSolidList"/>
    <dgm:cxn modelId="{3D311B8B-455C-43D3-980C-C2DA552811C6}" type="presParOf" srcId="{485247C9-F80A-4794-AE74-A93C7B9941B0}" destId="{705C5AD3-6221-4A82-A2DC-3985E33D5C93}" srcOrd="2" destOrd="0" presId="urn:microsoft.com/office/officeart/2018/2/layout/IconVerticalSolidList"/>
    <dgm:cxn modelId="{7C47C3EA-B80A-40E0-B405-5B460446F96A}" type="presParOf" srcId="{485247C9-F80A-4794-AE74-A93C7B9941B0}" destId="{6D5D6296-99FE-4996-8F51-E86D01F991B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27911C-6617-4F53-8819-76F7AB71559A}" type="doc">
      <dgm:prSet loTypeId="urn:microsoft.com/office/officeart/2018/2/layout/IconLabelDescriptionList" loCatId="icon" qsTypeId="urn:microsoft.com/office/officeart/2005/8/quickstyle/simple4" qsCatId="simple" csTypeId="urn:microsoft.com/office/officeart/2018/5/colors/Iconchunking_neutralbg_accent1_2" csCatId="accent1" phldr="1"/>
      <dgm:spPr/>
      <dgm:t>
        <a:bodyPr/>
        <a:lstStyle/>
        <a:p>
          <a:endParaRPr lang="en-US"/>
        </a:p>
      </dgm:t>
    </dgm:pt>
    <dgm:pt modelId="{0B1F9EAE-7F78-4002-B694-AD1F47B25BBB}">
      <dgm:prSet/>
      <dgm:spPr/>
      <dgm:t>
        <a:bodyPr/>
        <a:lstStyle/>
        <a:p>
          <a:pPr>
            <a:lnSpc>
              <a:spcPct val="100000"/>
            </a:lnSpc>
            <a:defRPr b="1"/>
          </a:pPr>
          <a:r>
            <a:rPr lang="en-US"/>
            <a:t>Get</a:t>
          </a:r>
        </a:p>
      </dgm:t>
    </dgm:pt>
    <dgm:pt modelId="{BB302124-CA17-4778-B47A-BD0DC5508519}" type="parTrans" cxnId="{943199A0-3407-49D0-9239-3827E7EC0B32}">
      <dgm:prSet/>
      <dgm:spPr/>
      <dgm:t>
        <a:bodyPr/>
        <a:lstStyle/>
        <a:p>
          <a:endParaRPr lang="en-US"/>
        </a:p>
      </dgm:t>
    </dgm:pt>
    <dgm:pt modelId="{67803DA3-1534-415F-A56C-FF0E8E615591}" type="sibTrans" cxnId="{943199A0-3407-49D0-9239-3827E7EC0B32}">
      <dgm:prSet/>
      <dgm:spPr/>
      <dgm:t>
        <a:bodyPr/>
        <a:lstStyle/>
        <a:p>
          <a:endParaRPr lang="en-US"/>
        </a:p>
      </dgm:t>
    </dgm:pt>
    <dgm:pt modelId="{39FF6AE5-8BC0-4217-9B14-5F9EE7A5DE48}">
      <dgm:prSet/>
      <dgm:spPr/>
      <dgm:t>
        <a:bodyPr/>
        <a:lstStyle/>
        <a:p>
          <a:pPr>
            <a:lnSpc>
              <a:spcPct val="100000"/>
            </a:lnSpc>
          </a:pPr>
          <a:r>
            <a:rPr lang="en-US" dirty="0"/>
            <a:t>Get a record keeping document </a:t>
          </a:r>
        </a:p>
      </dgm:t>
    </dgm:pt>
    <dgm:pt modelId="{8F30F2A1-89BF-4947-8603-523CDED6153A}" type="parTrans" cxnId="{26E76AE8-72B9-4DF0-80F6-3BC7122F1FB6}">
      <dgm:prSet/>
      <dgm:spPr/>
      <dgm:t>
        <a:bodyPr/>
        <a:lstStyle/>
        <a:p>
          <a:endParaRPr lang="en-US"/>
        </a:p>
      </dgm:t>
    </dgm:pt>
    <dgm:pt modelId="{1ED30263-EEF2-40E8-83EA-857966B07B4F}" type="sibTrans" cxnId="{26E76AE8-72B9-4DF0-80F6-3BC7122F1FB6}">
      <dgm:prSet/>
      <dgm:spPr/>
      <dgm:t>
        <a:bodyPr/>
        <a:lstStyle/>
        <a:p>
          <a:endParaRPr lang="en-US"/>
        </a:p>
      </dgm:t>
    </dgm:pt>
    <dgm:pt modelId="{F8888A64-A6B5-40FA-8A1D-A2C847131E8F}">
      <dgm:prSet/>
      <dgm:spPr/>
      <dgm:t>
        <a:bodyPr/>
        <a:lstStyle/>
        <a:p>
          <a:r>
            <a:rPr lang="en-US" dirty="0">
              <a:hlinkClick xmlns:r="http://schemas.openxmlformats.org/officeDocument/2006/relationships" r:id="rId1"/>
            </a:rPr>
            <a:t>Wage determination request Form</a:t>
          </a:r>
          <a:endParaRPr lang="en-US" dirty="0"/>
        </a:p>
      </dgm:t>
    </dgm:pt>
    <dgm:pt modelId="{92B71302-FF54-41AE-98A5-8F2370239010}" type="parTrans" cxnId="{95D99B06-7769-47AD-B5B7-F284F75923B5}">
      <dgm:prSet/>
      <dgm:spPr/>
      <dgm:t>
        <a:bodyPr/>
        <a:lstStyle/>
        <a:p>
          <a:endParaRPr lang="en-US"/>
        </a:p>
      </dgm:t>
    </dgm:pt>
    <dgm:pt modelId="{695BDB9F-D562-4BD3-B0D0-72C79F22037E}" type="sibTrans" cxnId="{95D99B06-7769-47AD-B5B7-F284F75923B5}">
      <dgm:prSet/>
      <dgm:spPr/>
      <dgm:t>
        <a:bodyPr/>
        <a:lstStyle/>
        <a:p>
          <a:endParaRPr lang="en-US"/>
        </a:p>
      </dgm:t>
    </dgm:pt>
    <dgm:pt modelId="{6C5A31A1-5C1A-4573-9864-5BEB5B255204}">
      <dgm:prSet/>
      <dgm:spPr/>
      <dgm:t>
        <a:bodyPr/>
        <a:lstStyle/>
        <a:p>
          <a:pPr>
            <a:lnSpc>
              <a:spcPct val="100000"/>
            </a:lnSpc>
            <a:defRPr b="1"/>
          </a:pPr>
          <a:r>
            <a:rPr lang="en-US"/>
            <a:t>Know</a:t>
          </a:r>
        </a:p>
      </dgm:t>
    </dgm:pt>
    <dgm:pt modelId="{546B58AC-E1AB-4871-963E-817B37820298}" type="parTrans" cxnId="{3ADE4C15-4272-42CA-967A-A87D4A3DC4C6}">
      <dgm:prSet/>
      <dgm:spPr/>
      <dgm:t>
        <a:bodyPr/>
        <a:lstStyle/>
        <a:p>
          <a:endParaRPr lang="en-US"/>
        </a:p>
      </dgm:t>
    </dgm:pt>
    <dgm:pt modelId="{097C6BE4-5EDC-47FE-9643-073BFF74EEEB}" type="sibTrans" cxnId="{3ADE4C15-4272-42CA-967A-A87D4A3DC4C6}">
      <dgm:prSet/>
      <dgm:spPr/>
      <dgm:t>
        <a:bodyPr/>
        <a:lstStyle/>
        <a:p>
          <a:endParaRPr lang="en-US"/>
        </a:p>
      </dgm:t>
    </dgm:pt>
    <dgm:pt modelId="{F19DAD8F-672C-4873-B3C0-2D3D8813C4A5}">
      <dgm:prSet/>
      <dgm:spPr/>
      <dgm:t>
        <a:bodyPr/>
        <a:lstStyle/>
        <a:p>
          <a:pPr>
            <a:lnSpc>
              <a:spcPct val="100000"/>
            </a:lnSpc>
          </a:pPr>
          <a:r>
            <a:rPr lang="en-US" dirty="0"/>
            <a:t>Know…state, county and construction type and the specifics about the project</a:t>
          </a:r>
        </a:p>
      </dgm:t>
    </dgm:pt>
    <dgm:pt modelId="{3822EC7C-3A56-477B-A316-DCB79B032CB1}" type="parTrans" cxnId="{DB32412A-ACE9-4ADC-ADA0-7AB879EEEA51}">
      <dgm:prSet/>
      <dgm:spPr/>
      <dgm:t>
        <a:bodyPr/>
        <a:lstStyle/>
        <a:p>
          <a:endParaRPr lang="en-US"/>
        </a:p>
      </dgm:t>
    </dgm:pt>
    <dgm:pt modelId="{FD86E589-2BB5-463B-A0A3-8C4E5A28E715}" type="sibTrans" cxnId="{DB32412A-ACE9-4ADC-ADA0-7AB879EEEA51}">
      <dgm:prSet/>
      <dgm:spPr/>
      <dgm:t>
        <a:bodyPr/>
        <a:lstStyle/>
        <a:p>
          <a:endParaRPr lang="en-US"/>
        </a:p>
      </dgm:t>
    </dgm:pt>
    <dgm:pt modelId="{2FF844BC-DE3B-4CC7-8E3A-1CF30D43EE51}">
      <dgm:prSet/>
      <dgm:spPr/>
      <dgm:t>
        <a:bodyPr/>
        <a:lstStyle/>
        <a:p>
          <a:pPr>
            <a:lnSpc>
              <a:spcPct val="100000"/>
            </a:lnSpc>
            <a:defRPr b="1"/>
          </a:pPr>
          <a:r>
            <a:rPr lang="en-US"/>
            <a:t>Complete</a:t>
          </a:r>
        </a:p>
      </dgm:t>
    </dgm:pt>
    <dgm:pt modelId="{0F443F6F-B1F9-48C8-90C8-226DDB823783}" type="parTrans" cxnId="{B4B48116-19C6-43A4-80C4-162057CE63A6}">
      <dgm:prSet/>
      <dgm:spPr/>
      <dgm:t>
        <a:bodyPr/>
        <a:lstStyle/>
        <a:p>
          <a:endParaRPr lang="en-US"/>
        </a:p>
      </dgm:t>
    </dgm:pt>
    <dgm:pt modelId="{A2D4D539-7343-4BEE-BCAA-3FD9A47ECA62}" type="sibTrans" cxnId="{B4B48116-19C6-43A4-80C4-162057CE63A6}">
      <dgm:prSet/>
      <dgm:spPr/>
      <dgm:t>
        <a:bodyPr/>
        <a:lstStyle/>
        <a:p>
          <a:endParaRPr lang="en-US"/>
        </a:p>
      </dgm:t>
    </dgm:pt>
    <dgm:pt modelId="{52AD49B4-D1FB-4D51-ACE3-1C4A740E5522}">
      <dgm:prSet/>
      <dgm:spPr/>
      <dgm:t>
        <a:bodyPr/>
        <a:lstStyle/>
        <a:p>
          <a:pPr>
            <a:lnSpc>
              <a:spcPct val="100000"/>
            </a:lnSpc>
          </a:pPr>
          <a:r>
            <a:rPr lang="en-US" dirty="0"/>
            <a:t>Complete the form with the required information-also include the WD#</a:t>
          </a:r>
        </a:p>
      </dgm:t>
    </dgm:pt>
    <dgm:pt modelId="{87DCDE72-0D94-4E01-A8BE-5DC84C2F39C0}" type="parTrans" cxnId="{EACE78B5-FAB8-4346-BB20-301FF47FD7D9}">
      <dgm:prSet/>
      <dgm:spPr/>
      <dgm:t>
        <a:bodyPr/>
        <a:lstStyle/>
        <a:p>
          <a:endParaRPr lang="en-US"/>
        </a:p>
      </dgm:t>
    </dgm:pt>
    <dgm:pt modelId="{540085B1-AF7D-4ECC-85BE-79681DB0FFB3}" type="sibTrans" cxnId="{EACE78B5-FAB8-4346-BB20-301FF47FD7D9}">
      <dgm:prSet/>
      <dgm:spPr/>
      <dgm:t>
        <a:bodyPr/>
        <a:lstStyle/>
        <a:p>
          <a:endParaRPr lang="en-US"/>
        </a:p>
      </dgm:t>
    </dgm:pt>
    <dgm:pt modelId="{31BEF8C1-3A25-4788-8D92-E47388943030}" type="pres">
      <dgm:prSet presAssocID="{FE27911C-6617-4F53-8819-76F7AB71559A}" presName="root" presStyleCnt="0">
        <dgm:presLayoutVars>
          <dgm:dir/>
          <dgm:resizeHandles val="exact"/>
        </dgm:presLayoutVars>
      </dgm:prSet>
      <dgm:spPr/>
      <dgm:t>
        <a:bodyPr/>
        <a:lstStyle/>
        <a:p>
          <a:endParaRPr lang="en-US"/>
        </a:p>
      </dgm:t>
    </dgm:pt>
    <dgm:pt modelId="{D3FEFB46-E0A0-41C7-9CA9-EE50366293A8}" type="pres">
      <dgm:prSet presAssocID="{0B1F9EAE-7F78-4002-B694-AD1F47B25BBB}" presName="compNode" presStyleCnt="0"/>
      <dgm:spPr/>
    </dgm:pt>
    <dgm:pt modelId="{4F3BC6C6-7CFB-4273-A1FE-6BB083EAD4B9}" type="pres">
      <dgm:prSet presAssocID="{0B1F9EAE-7F78-4002-B694-AD1F47B25BBB}"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dgm:spPr>
      <dgm:extLst>
        <a:ext uri="{E40237B7-FDA0-4F09-8148-C483321AD2D9}">
          <dgm14:cNvPr xmlns:dgm14="http://schemas.microsoft.com/office/drawing/2010/diagram" id="0" name="" descr="Checklist"/>
        </a:ext>
      </dgm:extLst>
    </dgm:pt>
    <dgm:pt modelId="{82610285-FC47-4780-B1F0-CC720DDB6AEF}" type="pres">
      <dgm:prSet presAssocID="{0B1F9EAE-7F78-4002-B694-AD1F47B25BBB}" presName="iconSpace" presStyleCnt="0"/>
      <dgm:spPr/>
    </dgm:pt>
    <dgm:pt modelId="{40A849B7-DC13-4CD1-B96A-089BECD7F9EB}" type="pres">
      <dgm:prSet presAssocID="{0B1F9EAE-7F78-4002-B694-AD1F47B25BBB}" presName="parTx" presStyleLbl="revTx" presStyleIdx="0" presStyleCnt="6">
        <dgm:presLayoutVars>
          <dgm:chMax val="0"/>
          <dgm:chPref val="0"/>
        </dgm:presLayoutVars>
      </dgm:prSet>
      <dgm:spPr/>
      <dgm:t>
        <a:bodyPr/>
        <a:lstStyle/>
        <a:p>
          <a:endParaRPr lang="en-US"/>
        </a:p>
      </dgm:t>
    </dgm:pt>
    <dgm:pt modelId="{2A028C02-AFD9-457F-98D1-60435753388F}" type="pres">
      <dgm:prSet presAssocID="{0B1F9EAE-7F78-4002-B694-AD1F47B25BBB}" presName="txSpace" presStyleCnt="0"/>
      <dgm:spPr/>
    </dgm:pt>
    <dgm:pt modelId="{67D41665-985F-4DCD-8A4A-1092A788D1AC}" type="pres">
      <dgm:prSet presAssocID="{0B1F9EAE-7F78-4002-B694-AD1F47B25BBB}" presName="desTx" presStyleLbl="revTx" presStyleIdx="1" presStyleCnt="6">
        <dgm:presLayoutVars/>
      </dgm:prSet>
      <dgm:spPr/>
      <dgm:t>
        <a:bodyPr/>
        <a:lstStyle/>
        <a:p>
          <a:endParaRPr lang="en-US"/>
        </a:p>
      </dgm:t>
    </dgm:pt>
    <dgm:pt modelId="{35C0E99F-E8FF-490C-9910-ECA0A0BDC025}" type="pres">
      <dgm:prSet presAssocID="{67803DA3-1534-415F-A56C-FF0E8E615591}" presName="sibTrans" presStyleCnt="0"/>
      <dgm:spPr/>
    </dgm:pt>
    <dgm:pt modelId="{909DD65A-4C77-45F7-9BB5-8A0602CFE96A}" type="pres">
      <dgm:prSet presAssocID="{6C5A31A1-5C1A-4573-9864-5BEB5B255204}" presName="compNode" presStyleCnt="0"/>
      <dgm:spPr/>
    </dgm:pt>
    <dgm:pt modelId="{EF20B1C5-7B58-4B98-A280-39DFDEB89E7F}" type="pres">
      <dgm:prSet presAssocID="{6C5A31A1-5C1A-4573-9864-5BEB5B255204}"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dgm:spPr>
      <dgm:extLst>
        <a:ext uri="{E40237B7-FDA0-4F09-8148-C483321AD2D9}">
          <dgm14:cNvPr xmlns:dgm14="http://schemas.microsoft.com/office/drawing/2010/diagram" id="0" name="" descr="Head with Gears"/>
        </a:ext>
      </dgm:extLst>
    </dgm:pt>
    <dgm:pt modelId="{1EE8AA96-09C9-4255-B8BB-CC210C84B818}" type="pres">
      <dgm:prSet presAssocID="{6C5A31A1-5C1A-4573-9864-5BEB5B255204}" presName="iconSpace" presStyleCnt="0"/>
      <dgm:spPr/>
    </dgm:pt>
    <dgm:pt modelId="{2FED2916-F3D8-4542-864B-CF8308BE02B8}" type="pres">
      <dgm:prSet presAssocID="{6C5A31A1-5C1A-4573-9864-5BEB5B255204}" presName="parTx" presStyleLbl="revTx" presStyleIdx="2" presStyleCnt="6">
        <dgm:presLayoutVars>
          <dgm:chMax val="0"/>
          <dgm:chPref val="0"/>
        </dgm:presLayoutVars>
      </dgm:prSet>
      <dgm:spPr/>
      <dgm:t>
        <a:bodyPr/>
        <a:lstStyle/>
        <a:p>
          <a:endParaRPr lang="en-US"/>
        </a:p>
      </dgm:t>
    </dgm:pt>
    <dgm:pt modelId="{C2F80977-980D-45D6-84C2-3C247AEA1327}" type="pres">
      <dgm:prSet presAssocID="{6C5A31A1-5C1A-4573-9864-5BEB5B255204}" presName="txSpace" presStyleCnt="0"/>
      <dgm:spPr/>
    </dgm:pt>
    <dgm:pt modelId="{40C12244-A813-4EBB-B306-AE9A558683CD}" type="pres">
      <dgm:prSet presAssocID="{6C5A31A1-5C1A-4573-9864-5BEB5B255204}" presName="desTx" presStyleLbl="revTx" presStyleIdx="3" presStyleCnt="6">
        <dgm:presLayoutVars/>
      </dgm:prSet>
      <dgm:spPr/>
      <dgm:t>
        <a:bodyPr/>
        <a:lstStyle/>
        <a:p>
          <a:endParaRPr lang="en-US"/>
        </a:p>
      </dgm:t>
    </dgm:pt>
    <dgm:pt modelId="{ED9A87CC-8C67-4812-BFD9-874A4CF97AA5}" type="pres">
      <dgm:prSet presAssocID="{097C6BE4-5EDC-47FE-9643-073BFF74EEEB}" presName="sibTrans" presStyleCnt="0"/>
      <dgm:spPr/>
    </dgm:pt>
    <dgm:pt modelId="{5FF81560-C932-4520-9B63-5F56D31D81BA}" type="pres">
      <dgm:prSet presAssocID="{2FF844BC-DE3B-4CC7-8E3A-1CF30D43EE51}" presName="compNode" presStyleCnt="0"/>
      <dgm:spPr/>
    </dgm:pt>
    <dgm:pt modelId="{18935F39-1E6C-479F-8A52-D895FA9F4F48}" type="pres">
      <dgm:prSet presAssocID="{2FF844BC-DE3B-4CC7-8E3A-1CF30D43EE51}"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a:noFill/>
        </a:ln>
      </dgm:spPr>
      <dgm:extLst>
        <a:ext uri="{E40237B7-FDA0-4F09-8148-C483321AD2D9}">
          <dgm14:cNvPr xmlns:dgm14="http://schemas.microsoft.com/office/drawing/2010/diagram" id="0" name="" descr="Presentation with Checklist"/>
        </a:ext>
      </dgm:extLst>
    </dgm:pt>
    <dgm:pt modelId="{C337DB6A-D1B5-44A7-A85E-B4DBD106E77D}" type="pres">
      <dgm:prSet presAssocID="{2FF844BC-DE3B-4CC7-8E3A-1CF30D43EE51}" presName="iconSpace" presStyleCnt="0"/>
      <dgm:spPr/>
    </dgm:pt>
    <dgm:pt modelId="{8F96667C-DBFA-462F-82F4-B5EE0C3916E3}" type="pres">
      <dgm:prSet presAssocID="{2FF844BC-DE3B-4CC7-8E3A-1CF30D43EE51}" presName="parTx" presStyleLbl="revTx" presStyleIdx="4" presStyleCnt="6">
        <dgm:presLayoutVars>
          <dgm:chMax val="0"/>
          <dgm:chPref val="0"/>
        </dgm:presLayoutVars>
      </dgm:prSet>
      <dgm:spPr/>
      <dgm:t>
        <a:bodyPr/>
        <a:lstStyle/>
        <a:p>
          <a:endParaRPr lang="en-US"/>
        </a:p>
      </dgm:t>
    </dgm:pt>
    <dgm:pt modelId="{41F098E3-3EBD-4E2E-9516-55D7983C17F8}" type="pres">
      <dgm:prSet presAssocID="{2FF844BC-DE3B-4CC7-8E3A-1CF30D43EE51}" presName="txSpace" presStyleCnt="0"/>
      <dgm:spPr/>
    </dgm:pt>
    <dgm:pt modelId="{C66E615D-D570-41FA-BCE0-D09D46E2DAB0}" type="pres">
      <dgm:prSet presAssocID="{2FF844BC-DE3B-4CC7-8E3A-1CF30D43EE51}" presName="desTx" presStyleLbl="revTx" presStyleIdx="5" presStyleCnt="6">
        <dgm:presLayoutVars/>
      </dgm:prSet>
      <dgm:spPr/>
      <dgm:t>
        <a:bodyPr/>
        <a:lstStyle/>
        <a:p>
          <a:endParaRPr lang="en-US"/>
        </a:p>
      </dgm:t>
    </dgm:pt>
  </dgm:ptLst>
  <dgm:cxnLst>
    <dgm:cxn modelId="{3ADE4C15-4272-42CA-967A-A87D4A3DC4C6}" srcId="{FE27911C-6617-4F53-8819-76F7AB71559A}" destId="{6C5A31A1-5C1A-4573-9864-5BEB5B255204}" srcOrd="1" destOrd="0" parTransId="{546B58AC-E1AB-4871-963E-817B37820298}" sibTransId="{097C6BE4-5EDC-47FE-9643-073BFF74EEEB}"/>
    <dgm:cxn modelId="{84DA6EDF-56EE-4D41-B47F-841C29ED3718}" type="presOf" srcId="{52AD49B4-D1FB-4D51-ACE3-1C4A740E5522}" destId="{C66E615D-D570-41FA-BCE0-D09D46E2DAB0}" srcOrd="0" destOrd="0" presId="urn:microsoft.com/office/officeart/2018/2/layout/IconLabelDescriptionList"/>
    <dgm:cxn modelId="{943199A0-3407-49D0-9239-3827E7EC0B32}" srcId="{FE27911C-6617-4F53-8819-76F7AB71559A}" destId="{0B1F9EAE-7F78-4002-B694-AD1F47B25BBB}" srcOrd="0" destOrd="0" parTransId="{BB302124-CA17-4778-B47A-BD0DC5508519}" sibTransId="{67803DA3-1534-415F-A56C-FF0E8E615591}"/>
    <dgm:cxn modelId="{EACE78B5-FAB8-4346-BB20-301FF47FD7D9}" srcId="{2FF844BC-DE3B-4CC7-8E3A-1CF30D43EE51}" destId="{52AD49B4-D1FB-4D51-ACE3-1C4A740E5522}" srcOrd="0" destOrd="0" parTransId="{87DCDE72-0D94-4E01-A8BE-5DC84C2F39C0}" sibTransId="{540085B1-AF7D-4ECC-85BE-79681DB0FFB3}"/>
    <dgm:cxn modelId="{32F34E9A-400B-A240-AEF0-3CE845BB8FCD}" type="presOf" srcId="{0B1F9EAE-7F78-4002-B694-AD1F47B25BBB}" destId="{40A849B7-DC13-4CD1-B96A-089BECD7F9EB}" srcOrd="0" destOrd="0" presId="urn:microsoft.com/office/officeart/2018/2/layout/IconLabelDescriptionList"/>
    <dgm:cxn modelId="{797E5349-F405-914A-AF76-C7AC4FE18D89}" type="presOf" srcId="{2FF844BC-DE3B-4CC7-8E3A-1CF30D43EE51}" destId="{8F96667C-DBFA-462F-82F4-B5EE0C3916E3}" srcOrd="0" destOrd="0" presId="urn:microsoft.com/office/officeart/2018/2/layout/IconLabelDescriptionList"/>
    <dgm:cxn modelId="{8284557F-0432-6D45-9200-D25A0CAC65E7}" type="presOf" srcId="{FE27911C-6617-4F53-8819-76F7AB71559A}" destId="{31BEF8C1-3A25-4788-8D92-E47388943030}" srcOrd="0" destOrd="0" presId="urn:microsoft.com/office/officeart/2018/2/layout/IconLabelDescriptionList"/>
    <dgm:cxn modelId="{F66E1E76-801B-C345-9EC3-7C7B866D3F03}" type="presOf" srcId="{F8888A64-A6B5-40FA-8A1D-A2C847131E8F}" destId="{67D41665-985F-4DCD-8A4A-1092A788D1AC}" srcOrd="0" destOrd="1" presId="urn:microsoft.com/office/officeart/2018/2/layout/IconLabelDescriptionList"/>
    <dgm:cxn modelId="{26E76AE8-72B9-4DF0-80F6-3BC7122F1FB6}" srcId="{0B1F9EAE-7F78-4002-B694-AD1F47B25BBB}" destId="{39FF6AE5-8BC0-4217-9B14-5F9EE7A5DE48}" srcOrd="0" destOrd="0" parTransId="{8F30F2A1-89BF-4947-8603-523CDED6153A}" sibTransId="{1ED30263-EEF2-40E8-83EA-857966B07B4F}"/>
    <dgm:cxn modelId="{2597A1E1-3943-F448-BECC-5D51391D6BF2}" type="presOf" srcId="{6C5A31A1-5C1A-4573-9864-5BEB5B255204}" destId="{2FED2916-F3D8-4542-864B-CF8308BE02B8}" srcOrd="0" destOrd="0" presId="urn:microsoft.com/office/officeart/2018/2/layout/IconLabelDescriptionList"/>
    <dgm:cxn modelId="{B4B48116-19C6-43A4-80C4-162057CE63A6}" srcId="{FE27911C-6617-4F53-8819-76F7AB71559A}" destId="{2FF844BC-DE3B-4CC7-8E3A-1CF30D43EE51}" srcOrd="2" destOrd="0" parTransId="{0F443F6F-B1F9-48C8-90C8-226DDB823783}" sibTransId="{A2D4D539-7343-4BEE-BCAA-3FD9A47ECA62}"/>
    <dgm:cxn modelId="{6A53D962-A3C1-D541-ADBC-8CC9E2F8AC01}" type="presOf" srcId="{39FF6AE5-8BC0-4217-9B14-5F9EE7A5DE48}" destId="{67D41665-985F-4DCD-8A4A-1092A788D1AC}" srcOrd="0" destOrd="0" presId="urn:microsoft.com/office/officeart/2018/2/layout/IconLabelDescriptionList"/>
    <dgm:cxn modelId="{DB32412A-ACE9-4ADC-ADA0-7AB879EEEA51}" srcId="{6C5A31A1-5C1A-4573-9864-5BEB5B255204}" destId="{F19DAD8F-672C-4873-B3C0-2D3D8813C4A5}" srcOrd="0" destOrd="0" parTransId="{3822EC7C-3A56-477B-A316-DCB79B032CB1}" sibTransId="{FD86E589-2BB5-463B-A0A3-8C4E5A28E715}"/>
    <dgm:cxn modelId="{4FFA234A-74CB-9244-B1B2-6DE47E14CCAF}" type="presOf" srcId="{F19DAD8F-672C-4873-B3C0-2D3D8813C4A5}" destId="{40C12244-A813-4EBB-B306-AE9A558683CD}" srcOrd="0" destOrd="0" presId="urn:microsoft.com/office/officeart/2018/2/layout/IconLabelDescriptionList"/>
    <dgm:cxn modelId="{95D99B06-7769-47AD-B5B7-F284F75923B5}" srcId="{39FF6AE5-8BC0-4217-9B14-5F9EE7A5DE48}" destId="{F8888A64-A6B5-40FA-8A1D-A2C847131E8F}" srcOrd="0" destOrd="0" parTransId="{92B71302-FF54-41AE-98A5-8F2370239010}" sibTransId="{695BDB9F-D562-4BD3-B0D0-72C79F22037E}"/>
    <dgm:cxn modelId="{32BE1473-F726-E34A-B558-06345A926875}" type="presParOf" srcId="{31BEF8C1-3A25-4788-8D92-E47388943030}" destId="{D3FEFB46-E0A0-41C7-9CA9-EE50366293A8}" srcOrd="0" destOrd="0" presId="urn:microsoft.com/office/officeart/2018/2/layout/IconLabelDescriptionList"/>
    <dgm:cxn modelId="{96BDAD1D-70A0-3643-815D-071E8552B93E}" type="presParOf" srcId="{D3FEFB46-E0A0-41C7-9CA9-EE50366293A8}" destId="{4F3BC6C6-7CFB-4273-A1FE-6BB083EAD4B9}" srcOrd="0" destOrd="0" presId="urn:microsoft.com/office/officeart/2018/2/layout/IconLabelDescriptionList"/>
    <dgm:cxn modelId="{8974DF58-31F3-6A48-BE95-AF53BDEEB7E8}" type="presParOf" srcId="{D3FEFB46-E0A0-41C7-9CA9-EE50366293A8}" destId="{82610285-FC47-4780-B1F0-CC720DDB6AEF}" srcOrd="1" destOrd="0" presId="urn:microsoft.com/office/officeart/2018/2/layout/IconLabelDescriptionList"/>
    <dgm:cxn modelId="{AAE99E3D-6346-2444-BEFD-3A2CA60588DA}" type="presParOf" srcId="{D3FEFB46-E0A0-41C7-9CA9-EE50366293A8}" destId="{40A849B7-DC13-4CD1-B96A-089BECD7F9EB}" srcOrd="2" destOrd="0" presId="urn:microsoft.com/office/officeart/2018/2/layout/IconLabelDescriptionList"/>
    <dgm:cxn modelId="{7629CC2F-8D45-354A-8094-331400E976E1}" type="presParOf" srcId="{D3FEFB46-E0A0-41C7-9CA9-EE50366293A8}" destId="{2A028C02-AFD9-457F-98D1-60435753388F}" srcOrd="3" destOrd="0" presId="urn:microsoft.com/office/officeart/2018/2/layout/IconLabelDescriptionList"/>
    <dgm:cxn modelId="{4D50C820-F4E0-4A4D-81FD-FFD38FDEF8FA}" type="presParOf" srcId="{D3FEFB46-E0A0-41C7-9CA9-EE50366293A8}" destId="{67D41665-985F-4DCD-8A4A-1092A788D1AC}" srcOrd="4" destOrd="0" presId="urn:microsoft.com/office/officeart/2018/2/layout/IconLabelDescriptionList"/>
    <dgm:cxn modelId="{88E75212-74EB-A449-9651-209F59558B32}" type="presParOf" srcId="{31BEF8C1-3A25-4788-8D92-E47388943030}" destId="{35C0E99F-E8FF-490C-9910-ECA0A0BDC025}" srcOrd="1" destOrd="0" presId="urn:microsoft.com/office/officeart/2018/2/layout/IconLabelDescriptionList"/>
    <dgm:cxn modelId="{4C77A29F-6128-EE43-8255-BCE17F422902}" type="presParOf" srcId="{31BEF8C1-3A25-4788-8D92-E47388943030}" destId="{909DD65A-4C77-45F7-9BB5-8A0602CFE96A}" srcOrd="2" destOrd="0" presId="urn:microsoft.com/office/officeart/2018/2/layout/IconLabelDescriptionList"/>
    <dgm:cxn modelId="{98ACF20F-D244-D44D-A1ED-8A581FEC9BE6}" type="presParOf" srcId="{909DD65A-4C77-45F7-9BB5-8A0602CFE96A}" destId="{EF20B1C5-7B58-4B98-A280-39DFDEB89E7F}" srcOrd="0" destOrd="0" presId="urn:microsoft.com/office/officeart/2018/2/layout/IconLabelDescriptionList"/>
    <dgm:cxn modelId="{C65ABF2D-356D-AA45-945B-FD7E2D868202}" type="presParOf" srcId="{909DD65A-4C77-45F7-9BB5-8A0602CFE96A}" destId="{1EE8AA96-09C9-4255-B8BB-CC210C84B818}" srcOrd="1" destOrd="0" presId="urn:microsoft.com/office/officeart/2018/2/layout/IconLabelDescriptionList"/>
    <dgm:cxn modelId="{4A9C36F5-911F-BE44-9200-FD4CAECE98EB}" type="presParOf" srcId="{909DD65A-4C77-45F7-9BB5-8A0602CFE96A}" destId="{2FED2916-F3D8-4542-864B-CF8308BE02B8}" srcOrd="2" destOrd="0" presId="urn:microsoft.com/office/officeart/2018/2/layout/IconLabelDescriptionList"/>
    <dgm:cxn modelId="{94E54C82-7516-E642-B3D4-FB100BACDE6E}" type="presParOf" srcId="{909DD65A-4C77-45F7-9BB5-8A0602CFE96A}" destId="{C2F80977-980D-45D6-84C2-3C247AEA1327}" srcOrd="3" destOrd="0" presId="urn:microsoft.com/office/officeart/2018/2/layout/IconLabelDescriptionList"/>
    <dgm:cxn modelId="{4CE83184-2AD3-6E43-B8B9-5DBEE3B2FF6A}" type="presParOf" srcId="{909DD65A-4C77-45F7-9BB5-8A0602CFE96A}" destId="{40C12244-A813-4EBB-B306-AE9A558683CD}" srcOrd="4" destOrd="0" presId="urn:microsoft.com/office/officeart/2018/2/layout/IconLabelDescriptionList"/>
    <dgm:cxn modelId="{795A1522-4E65-C74F-88D6-78D8100B3F13}" type="presParOf" srcId="{31BEF8C1-3A25-4788-8D92-E47388943030}" destId="{ED9A87CC-8C67-4812-BFD9-874A4CF97AA5}" srcOrd="3" destOrd="0" presId="urn:microsoft.com/office/officeart/2018/2/layout/IconLabelDescriptionList"/>
    <dgm:cxn modelId="{3CDEE205-0A14-E54F-B218-9CF2F57ED3B3}" type="presParOf" srcId="{31BEF8C1-3A25-4788-8D92-E47388943030}" destId="{5FF81560-C932-4520-9B63-5F56D31D81BA}" srcOrd="4" destOrd="0" presId="urn:microsoft.com/office/officeart/2018/2/layout/IconLabelDescriptionList"/>
    <dgm:cxn modelId="{AA0ABDDA-48D9-C146-A4FD-6C11484A0791}" type="presParOf" srcId="{5FF81560-C932-4520-9B63-5F56D31D81BA}" destId="{18935F39-1E6C-479F-8A52-D895FA9F4F48}" srcOrd="0" destOrd="0" presId="urn:microsoft.com/office/officeart/2018/2/layout/IconLabelDescriptionList"/>
    <dgm:cxn modelId="{F74A7746-4161-7A41-BF1D-7F1A345F4CA6}" type="presParOf" srcId="{5FF81560-C932-4520-9B63-5F56D31D81BA}" destId="{C337DB6A-D1B5-44A7-A85E-B4DBD106E77D}" srcOrd="1" destOrd="0" presId="urn:microsoft.com/office/officeart/2018/2/layout/IconLabelDescriptionList"/>
    <dgm:cxn modelId="{163BD49D-F72C-6A41-BC04-3C2A4E1F6706}" type="presParOf" srcId="{5FF81560-C932-4520-9B63-5F56D31D81BA}" destId="{8F96667C-DBFA-462F-82F4-B5EE0C3916E3}" srcOrd="2" destOrd="0" presId="urn:microsoft.com/office/officeart/2018/2/layout/IconLabelDescriptionList"/>
    <dgm:cxn modelId="{AA1958B0-D986-234D-A274-2186BE1FB6D3}" type="presParOf" srcId="{5FF81560-C932-4520-9B63-5F56D31D81BA}" destId="{41F098E3-3EBD-4E2E-9516-55D7983C17F8}" srcOrd="3" destOrd="0" presId="urn:microsoft.com/office/officeart/2018/2/layout/IconLabelDescriptionList"/>
    <dgm:cxn modelId="{7AA4717F-AAC8-8345-B4BB-F533FCF7FA3F}" type="presParOf" srcId="{5FF81560-C932-4520-9B63-5F56D31D81BA}" destId="{C66E615D-D570-41FA-BCE0-D09D46E2DAB0}"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9A165E-551D-466C-B772-7A60519AE500}" type="doc">
      <dgm:prSet loTypeId="urn:microsoft.com/office/officeart/2005/8/layout/process1" loCatId="process" qsTypeId="urn:microsoft.com/office/officeart/2005/8/quickstyle/simple4" qsCatId="simple" csTypeId="urn:microsoft.com/office/officeart/2005/8/colors/colorful2" csCatId="colorful" phldr="1"/>
      <dgm:spPr/>
      <dgm:t>
        <a:bodyPr/>
        <a:lstStyle/>
        <a:p>
          <a:endParaRPr lang="en-US"/>
        </a:p>
      </dgm:t>
    </dgm:pt>
    <dgm:pt modelId="{39F59C66-94E5-4133-92FF-B4C48843963A}">
      <dgm:prSet custT="1"/>
      <dgm:spPr>
        <a:solidFill>
          <a:schemeClr val="accent2">
            <a:lumMod val="75000"/>
          </a:schemeClr>
        </a:solidFill>
      </dgm:spPr>
      <dgm:t>
        <a:bodyPr/>
        <a:lstStyle/>
        <a:p>
          <a:r>
            <a:rPr lang="en-US" sz="2400" dirty="0"/>
            <a:t>The Labor Standards Officer (LSO) must complete the Wage Determination </a:t>
          </a:r>
          <a:r>
            <a:rPr lang="en-US" sz="2400" dirty="0">
              <a:hlinkClick xmlns:r="http://schemas.openxmlformats.org/officeDocument/2006/relationships" r:id="rId1"/>
            </a:rPr>
            <a:t>Lock-In Notice </a:t>
          </a:r>
          <a:r>
            <a:rPr lang="en-US" sz="2400" dirty="0"/>
            <a:t>(LIN) and submit to DOH’s Labor Standards Specialist for reporting to the Department of Labor</a:t>
          </a:r>
        </a:p>
      </dgm:t>
    </dgm:pt>
    <dgm:pt modelId="{82326138-A35B-4253-83FE-1535AE6F9B51}" type="parTrans" cxnId="{9A1D3EA9-0350-4190-867B-EB56A73C7179}">
      <dgm:prSet/>
      <dgm:spPr/>
      <dgm:t>
        <a:bodyPr/>
        <a:lstStyle/>
        <a:p>
          <a:endParaRPr lang="en-US"/>
        </a:p>
      </dgm:t>
    </dgm:pt>
    <dgm:pt modelId="{01266C23-5A0A-4E98-A6F8-BD653E70015C}" type="sibTrans" cxnId="{9A1D3EA9-0350-4190-867B-EB56A73C7179}">
      <dgm:prSet/>
      <dgm:spPr/>
      <dgm:t>
        <a:bodyPr/>
        <a:lstStyle/>
        <a:p>
          <a:endParaRPr lang="en-US"/>
        </a:p>
      </dgm:t>
    </dgm:pt>
    <dgm:pt modelId="{06569B93-1BCA-4E53-8030-BD3C5864AED9}">
      <dgm:prSet custT="1"/>
      <dgm:spPr/>
      <dgm:t>
        <a:bodyPr/>
        <a:lstStyle/>
        <a:p>
          <a:r>
            <a:rPr lang="en-US" sz="2400" dirty="0"/>
            <a:t>DOH prepares the </a:t>
          </a:r>
          <a:r>
            <a:rPr lang="en-US" sz="2400" b="1" dirty="0">
              <a:hlinkClick xmlns:r="http://schemas.openxmlformats.org/officeDocument/2006/relationships" r:id="rId2"/>
            </a:rPr>
            <a:t>HUD 4710 </a:t>
          </a:r>
          <a:r>
            <a:rPr lang="en-US" sz="2400" dirty="0"/>
            <a:t>report in April and October (semi-annually) so it is very important that the lock-in notices are communicated in a timely manner to our offices….No excuses. LSO must email LIN notice on or about the day of bid opening or note justification for using the original rate (if applicable)</a:t>
          </a:r>
          <a:r>
            <a:rPr lang="en-US" sz="2100" dirty="0"/>
            <a:t>.  </a:t>
          </a:r>
        </a:p>
      </dgm:t>
    </dgm:pt>
    <dgm:pt modelId="{9E3D8BEF-152F-4235-8D66-9E366133F0BC}" type="parTrans" cxnId="{CB6BC7E8-E125-4734-BF6F-91826A27457C}">
      <dgm:prSet/>
      <dgm:spPr/>
      <dgm:t>
        <a:bodyPr/>
        <a:lstStyle/>
        <a:p>
          <a:endParaRPr lang="en-US"/>
        </a:p>
      </dgm:t>
    </dgm:pt>
    <dgm:pt modelId="{8D714AEB-0C53-42E9-B50C-2038C9238D8E}" type="sibTrans" cxnId="{CB6BC7E8-E125-4734-BF6F-91826A27457C}">
      <dgm:prSet/>
      <dgm:spPr/>
      <dgm:t>
        <a:bodyPr/>
        <a:lstStyle/>
        <a:p>
          <a:endParaRPr lang="en-US"/>
        </a:p>
      </dgm:t>
    </dgm:pt>
    <dgm:pt modelId="{7716C00F-11D7-E243-BB61-729C9A2A03E6}" type="pres">
      <dgm:prSet presAssocID="{819A165E-551D-466C-B772-7A60519AE500}" presName="Name0" presStyleCnt="0">
        <dgm:presLayoutVars>
          <dgm:dir/>
          <dgm:resizeHandles val="exact"/>
        </dgm:presLayoutVars>
      </dgm:prSet>
      <dgm:spPr/>
      <dgm:t>
        <a:bodyPr/>
        <a:lstStyle/>
        <a:p>
          <a:endParaRPr lang="en-US"/>
        </a:p>
      </dgm:t>
    </dgm:pt>
    <dgm:pt modelId="{8176FEF9-F3AA-FF48-973A-FBC49D6AE2BA}" type="pres">
      <dgm:prSet presAssocID="{39F59C66-94E5-4133-92FF-B4C48843963A}" presName="node" presStyleLbl="node1" presStyleIdx="0" presStyleCnt="2">
        <dgm:presLayoutVars>
          <dgm:bulletEnabled val="1"/>
        </dgm:presLayoutVars>
      </dgm:prSet>
      <dgm:spPr/>
      <dgm:t>
        <a:bodyPr/>
        <a:lstStyle/>
        <a:p>
          <a:endParaRPr lang="en-US"/>
        </a:p>
      </dgm:t>
    </dgm:pt>
    <dgm:pt modelId="{879A6DA2-A110-4D4E-8637-EF94EC7BBCE4}" type="pres">
      <dgm:prSet presAssocID="{01266C23-5A0A-4E98-A6F8-BD653E70015C}" presName="sibTrans" presStyleLbl="sibTrans2D1" presStyleIdx="0" presStyleCnt="1"/>
      <dgm:spPr/>
      <dgm:t>
        <a:bodyPr/>
        <a:lstStyle/>
        <a:p>
          <a:endParaRPr lang="en-US"/>
        </a:p>
      </dgm:t>
    </dgm:pt>
    <dgm:pt modelId="{B5D93D61-8F41-CC43-8AE0-21A78A4FD397}" type="pres">
      <dgm:prSet presAssocID="{01266C23-5A0A-4E98-A6F8-BD653E70015C}" presName="connectorText" presStyleLbl="sibTrans2D1" presStyleIdx="0" presStyleCnt="1"/>
      <dgm:spPr/>
      <dgm:t>
        <a:bodyPr/>
        <a:lstStyle/>
        <a:p>
          <a:endParaRPr lang="en-US"/>
        </a:p>
      </dgm:t>
    </dgm:pt>
    <dgm:pt modelId="{94B6B858-AD90-8547-B7AA-56D9B5164070}" type="pres">
      <dgm:prSet presAssocID="{06569B93-1BCA-4E53-8030-BD3C5864AED9}" presName="node" presStyleLbl="node1" presStyleIdx="1" presStyleCnt="2">
        <dgm:presLayoutVars>
          <dgm:bulletEnabled val="1"/>
        </dgm:presLayoutVars>
      </dgm:prSet>
      <dgm:spPr/>
      <dgm:t>
        <a:bodyPr/>
        <a:lstStyle/>
        <a:p>
          <a:endParaRPr lang="en-US"/>
        </a:p>
      </dgm:t>
    </dgm:pt>
  </dgm:ptLst>
  <dgm:cxnLst>
    <dgm:cxn modelId="{3448E586-0B2B-8E44-A36F-BB9EF5B31A72}" type="presOf" srcId="{39F59C66-94E5-4133-92FF-B4C48843963A}" destId="{8176FEF9-F3AA-FF48-973A-FBC49D6AE2BA}" srcOrd="0" destOrd="0" presId="urn:microsoft.com/office/officeart/2005/8/layout/process1"/>
    <dgm:cxn modelId="{82C78DF5-4257-684A-B3CC-8E855F3049DF}" type="presOf" srcId="{819A165E-551D-466C-B772-7A60519AE500}" destId="{7716C00F-11D7-E243-BB61-729C9A2A03E6}" srcOrd="0" destOrd="0" presId="urn:microsoft.com/office/officeart/2005/8/layout/process1"/>
    <dgm:cxn modelId="{55381585-487F-E04A-94C2-95429D5AEC86}" type="presOf" srcId="{01266C23-5A0A-4E98-A6F8-BD653E70015C}" destId="{B5D93D61-8F41-CC43-8AE0-21A78A4FD397}" srcOrd="1" destOrd="0" presId="urn:microsoft.com/office/officeart/2005/8/layout/process1"/>
    <dgm:cxn modelId="{CB6BC7E8-E125-4734-BF6F-91826A27457C}" srcId="{819A165E-551D-466C-B772-7A60519AE500}" destId="{06569B93-1BCA-4E53-8030-BD3C5864AED9}" srcOrd="1" destOrd="0" parTransId="{9E3D8BEF-152F-4235-8D66-9E366133F0BC}" sibTransId="{8D714AEB-0C53-42E9-B50C-2038C9238D8E}"/>
    <dgm:cxn modelId="{6C712020-2636-B147-847B-56CC93FF5717}" type="presOf" srcId="{01266C23-5A0A-4E98-A6F8-BD653E70015C}" destId="{879A6DA2-A110-4D4E-8637-EF94EC7BBCE4}" srcOrd="0" destOrd="0" presId="urn:microsoft.com/office/officeart/2005/8/layout/process1"/>
    <dgm:cxn modelId="{9A1D3EA9-0350-4190-867B-EB56A73C7179}" srcId="{819A165E-551D-466C-B772-7A60519AE500}" destId="{39F59C66-94E5-4133-92FF-B4C48843963A}" srcOrd="0" destOrd="0" parTransId="{82326138-A35B-4253-83FE-1535AE6F9B51}" sibTransId="{01266C23-5A0A-4E98-A6F8-BD653E70015C}"/>
    <dgm:cxn modelId="{E22CBAEC-5F39-084C-BA53-E91B0A0B8171}" type="presOf" srcId="{06569B93-1BCA-4E53-8030-BD3C5864AED9}" destId="{94B6B858-AD90-8547-B7AA-56D9B5164070}" srcOrd="0" destOrd="0" presId="urn:microsoft.com/office/officeart/2005/8/layout/process1"/>
    <dgm:cxn modelId="{7714A435-534F-F44A-AB55-AF1A7A622BDF}" type="presParOf" srcId="{7716C00F-11D7-E243-BB61-729C9A2A03E6}" destId="{8176FEF9-F3AA-FF48-973A-FBC49D6AE2BA}" srcOrd="0" destOrd="0" presId="urn:microsoft.com/office/officeart/2005/8/layout/process1"/>
    <dgm:cxn modelId="{ABE31BEE-C955-E34B-93B9-5AC6EDDF056A}" type="presParOf" srcId="{7716C00F-11D7-E243-BB61-729C9A2A03E6}" destId="{879A6DA2-A110-4D4E-8637-EF94EC7BBCE4}" srcOrd="1" destOrd="0" presId="urn:microsoft.com/office/officeart/2005/8/layout/process1"/>
    <dgm:cxn modelId="{E4DF03E5-981A-964D-B759-78453D4AE544}" type="presParOf" srcId="{879A6DA2-A110-4D4E-8637-EF94EC7BBCE4}" destId="{B5D93D61-8F41-CC43-8AE0-21A78A4FD397}" srcOrd="0" destOrd="0" presId="urn:microsoft.com/office/officeart/2005/8/layout/process1"/>
    <dgm:cxn modelId="{6B81370D-04B5-C147-A723-F81724F463DE}" type="presParOf" srcId="{7716C00F-11D7-E243-BB61-729C9A2A03E6}" destId="{94B6B858-AD90-8547-B7AA-56D9B516407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C8606C-03FB-4C41-9284-856C0D856034}" type="doc">
      <dgm:prSet loTypeId="urn:microsoft.com/office/officeart/2016/7/layout/LinearBlockProcessNumbered" loCatId="process" qsTypeId="urn:microsoft.com/office/officeart/2005/8/quickstyle/simple5" qsCatId="simple" csTypeId="urn:microsoft.com/office/officeart/2005/8/colors/colorful2" csCatId="colorful"/>
      <dgm:spPr/>
      <dgm:t>
        <a:bodyPr/>
        <a:lstStyle/>
        <a:p>
          <a:endParaRPr lang="en-US"/>
        </a:p>
      </dgm:t>
    </dgm:pt>
    <dgm:pt modelId="{52778679-9369-4C55-B028-15C5231300C1}">
      <dgm:prSet/>
      <dgm:spPr/>
      <dgm:t>
        <a:bodyPr/>
        <a:lstStyle/>
        <a:p>
          <a:r>
            <a:rPr lang="en-US"/>
            <a:t>CHECK WEEKLY WAGES </a:t>
          </a:r>
        </a:p>
      </dgm:t>
    </dgm:pt>
    <dgm:pt modelId="{A1C227C0-983A-4C47-8720-8289CA29A0E7}" type="parTrans" cxnId="{90A8FE05-260F-4D3C-A745-3E194C647B18}">
      <dgm:prSet/>
      <dgm:spPr/>
      <dgm:t>
        <a:bodyPr/>
        <a:lstStyle/>
        <a:p>
          <a:endParaRPr lang="en-US"/>
        </a:p>
      </dgm:t>
    </dgm:pt>
    <dgm:pt modelId="{92224695-3BDE-415E-9D3F-EE0AAF91C949}" type="sibTrans" cxnId="{90A8FE05-260F-4D3C-A745-3E194C647B18}">
      <dgm:prSet phldrT="01" phldr="0"/>
      <dgm:spPr/>
      <dgm:t>
        <a:bodyPr/>
        <a:lstStyle/>
        <a:p>
          <a:r>
            <a:rPr lang="en-US"/>
            <a:t>01</a:t>
          </a:r>
        </a:p>
      </dgm:t>
    </dgm:pt>
    <dgm:pt modelId="{FD41C1E3-753C-4899-A83F-2591E0669146}">
      <dgm:prSet/>
      <dgm:spPr/>
      <dgm:t>
        <a:bodyPr/>
        <a:lstStyle/>
        <a:p>
          <a:r>
            <a:rPr lang="en-US"/>
            <a:t>CERTIFIED PAYROLLS </a:t>
          </a:r>
        </a:p>
      </dgm:t>
    </dgm:pt>
    <dgm:pt modelId="{B4074D85-E16C-4188-BE8D-3187604F4BEE}" type="parTrans" cxnId="{A95FC408-725C-41DA-943F-FD7F7DA0EB70}">
      <dgm:prSet/>
      <dgm:spPr/>
      <dgm:t>
        <a:bodyPr/>
        <a:lstStyle/>
        <a:p>
          <a:endParaRPr lang="en-US"/>
        </a:p>
      </dgm:t>
    </dgm:pt>
    <dgm:pt modelId="{B143E7D1-D0EE-4852-A3AC-A97F871A15A6}" type="sibTrans" cxnId="{A95FC408-725C-41DA-943F-FD7F7DA0EB70}">
      <dgm:prSet phldrT="02" phldr="0"/>
      <dgm:spPr/>
      <dgm:t>
        <a:bodyPr/>
        <a:lstStyle/>
        <a:p>
          <a:r>
            <a:rPr lang="en-US"/>
            <a:t>02</a:t>
          </a:r>
        </a:p>
      </dgm:t>
    </dgm:pt>
    <dgm:pt modelId="{588ADD4B-8593-48A5-B7E3-9B0F9882A741}">
      <dgm:prSet/>
      <dgm:spPr/>
      <dgm:t>
        <a:bodyPr/>
        <a:lstStyle/>
        <a:p>
          <a:r>
            <a:rPr lang="en-US"/>
            <a:t>WORKER INTERVIEWS (MUST)  </a:t>
          </a:r>
          <a:r>
            <a:rPr lang="en-US">
              <a:hlinkClick xmlns:r="http://schemas.openxmlformats.org/officeDocument/2006/relationships" r:id="rId1"/>
            </a:rPr>
            <a:t>EMPLOYEE INTERVIEW FORMS </a:t>
          </a:r>
          <a:r>
            <a:rPr lang="en-US"/>
            <a:t> </a:t>
          </a:r>
        </a:p>
      </dgm:t>
    </dgm:pt>
    <dgm:pt modelId="{B7FFDCF6-CA19-49E6-B09D-4F65EC4BA4B7}" type="parTrans" cxnId="{8AF22535-15C5-43BD-8283-E3AA48AC5582}">
      <dgm:prSet/>
      <dgm:spPr/>
      <dgm:t>
        <a:bodyPr/>
        <a:lstStyle/>
        <a:p>
          <a:endParaRPr lang="en-US"/>
        </a:p>
      </dgm:t>
    </dgm:pt>
    <dgm:pt modelId="{5144FE9E-4984-4375-800F-281761AFA51C}" type="sibTrans" cxnId="{8AF22535-15C5-43BD-8283-E3AA48AC5582}">
      <dgm:prSet phldrT="03" phldr="0"/>
      <dgm:spPr/>
      <dgm:t>
        <a:bodyPr/>
        <a:lstStyle/>
        <a:p>
          <a:r>
            <a:rPr lang="en-US"/>
            <a:t>03</a:t>
          </a:r>
        </a:p>
      </dgm:t>
    </dgm:pt>
    <dgm:pt modelId="{E1F69FEB-6547-8449-8401-E023EED0C747}" type="pres">
      <dgm:prSet presAssocID="{9DC8606C-03FB-4C41-9284-856C0D856034}" presName="Name0" presStyleCnt="0">
        <dgm:presLayoutVars>
          <dgm:animLvl val="lvl"/>
          <dgm:resizeHandles val="exact"/>
        </dgm:presLayoutVars>
      </dgm:prSet>
      <dgm:spPr/>
      <dgm:t>
        <a:bodyPr/>
        <a:lstStyle/>
        <a:p>
          <a:endParaRPr lang="en-US"/>
        </a:p>
      </dgm:t>
    </dgm:pt>
    <dgm:pt modelId="{D4E7FCDB-0EA8-CC47-9CBD-93435B353964}" type="pres">
      <dgm:prSet presAssocID="{52778679-9369-4C55-B028-15C5231300C1}" presName="compositeNode" presStyleCnt="0">
        <dgm:presLayoutVars>
          <dgm:bulletEnabled val="1"/>
        </dgm:presLayoutVars>
      </dgm:prSet>
      <dgm:spPr/>
    </dgm:pt>
    <dgm:pt modelId="{4ACFADF1-904B-1B48-BCD3-8EA95BA69943}" type="pres">
      <dgm:prSet presAssocID="{52778679-9369-4C55-B028-15C5231300C1}" presName="bgRect" presStyleLbl="alignNode1" presStyleIdx="0" presStyleCnt="3"/>
      <dgm:spPr/>
      <dgm:t>
        <a:bodyPr/>
        <a:lstStyle/>
        <a:p>
          <a:endParaRPr lang="en-US"/>
        </a:p>
      </dgm:t>
    </dgm:pt>
    <dgm:pt modelId="{7EA29804-A886-A44E-BFD2-8E5C3C6A9D90}" type="pres">
      <dgm:prSet presAssocID="{92224695-3BDE-415E-9D3F-EE0AAF91C949}" presName="sibTransNodeRect" presStyleLbl="alignNode1" presStyleIdx="0" presStyleCnt="3">
        <dgm:presLayoutVars>
          <dgm:chMax val="0"/>
          <dgm:bulletEnabled val="1"/>
        </dgm:presLayoutVars>
      </dgm:prSet>
      <dgm:spPr/>
      <dgm:t>
        <a:bodyPr/>
        <a:lstStyle/>
        <a:p>
          <a:endParaRPr lang="en-US"/>
        </a:p>
      </dgm:t>
    </dgm:pt>
    <dgm:pt modelId="{F2826687-21A7-BC46-8F11-E6842885E5F5}" type="pres">
      <dgm:prSet presAssocID="{52778679-9369-4C55-B028-15C5231300C1}" presName="nodeRect" presStyleLbl="alignNode1" presStyleIdx="0" presStyleCnt="3">
        <dgm:presLayoutVars>
          <dgm:bulletEnabled val="1"/>
        </dgm:presLayoutVars>
      </dgm:prSet>
      <dgm:spPr/>
      <dgm:t>
        <a:bodyPr/>
        <a:lstStyle/>
        <a:p>
          <a:endParaRPr lang="en-US"/>
        </a:p>
      </dgm:t>
    </dgm:pt>
    <dgm:pt modelId="{4230703E-AFA3-6F42-907A-175E3B756867}" type="pres">
      <dgm:prSet presAssocID="{92224695-3BDE-415E-9D3F-EE0AAF91C949}" presName="sibTrans" presStyleCnt="0"/>
      <dgm:spPr/>
    </dgm:pt>
    <dgm:pt modelId="{53C84045-6DF7-7243-88EC-0EFE1CE7FFE4}" type="pres">
      <dgm:prSet presAssocID="{FD41C1E3-753C-4899-A83F-2591E0669146}" presName="compositeNode" presStyleCnt="0">
        <dgm:presLayoutVars>
          <dgm:bulletEnabled val="1"/>
        </dgm:presLayoutVars>
      </dgm:prSet>
      <dgm:spPr/>
    </dgm:pt>
    <dgm:pt modelId="{B0270A75-D2CA-8C42-A4E4-E28A5A6D1DFC}" type="pres">
      <dgm:prSet presAssocID="{FD41C1E3-753C-4899-A83F-2591E0669146}" presName="bgRect" presStyleLbl="alignNode1" presStyleIdx="1" presStyleCnt="3"/>
      <dgm:spPr/>
      <dgm:t>
        <a:bodyPr/>
        <a:lstStyle/>
        <a:p>
          <a:endParaRPr lang="en-US"/>
        </a:p>
      </dgm:t>
    </dgm:pt>
    <dgm:pt modelId="{9D03F7C0-F881-C844-B6EA-C191FA4C68CA}" type="pres">
      <dgm:prSet presAssocID="{B143E7D1-D0EE-4852-A3AC-A97F871A15A6}" presName="sibTransNodeRect" presStyleLbl="alignNode1" presStyleIdx="1" presStyleCnt="3">
        <dgm:presLayoutVars>
          <dgm:chMax val="0"/>
          <dgm:bulletEnabled val="1"/>
        </dgm:presLayoutVars>
      </dgm:prSet>
      <dgm:spPr/>
      <dgm:t>
        <a:bodyPr/>
        <a:lstStyle/>
        <a:p>
          <a:endParaRPr lang="en-US"/>
        </a:p>
      </dgm:t>
    </dgm:pt>
    <dgm:pt modelId="{A19EE643-1CC8-9743-8585-7AA8FA83F1BE}" type="pres">
      <dgm:prSet presAssocID="{FD41C1E3-753C-4899-A83F-2591E0669146}" presName="nodeRect" presStyleLbl="alignNode1" presStyleIdx="1" presStyleCnt="3">
        <dgm:presLayoutVars>
          <dgm:bulletEnabled val="1"/>
        </dgm:presLayoutVars>
      </dgm:prSet>
      <dgm:spPr/>
      <dgm:t>
        <a:bodyPr/>
        <a:lstStyle/>
        <a:p>
          <a:endParaRPr lang="en-US"/>
        </a:p>
      </dgm:t>
    </dgm:pt>
    <dgm:pt modelId="{D5C7305C-4E1C-2745-9805-DB5BA178F57E}" type="pres">
      <dgm:prSet presAssocID="{B143E7D1-D0EE-4852-A3AC-A97F871A15A6}" presName="sibTrans" presStyleCnt="0"/>
      <dgm:spPr/>
    </dgm:pt>
    <dgm:pt modelId="{ADC8D98E-FF87-064B-9A90-D8752082E5FE}" type="pres">
      <dgm:prSet presAssocID="{588ADD4B-8593-48A5-B7E3-9B0F9882A741}" presName="compositeNode" presStyleCnt="0">
        <dgm:presLayoutVars>
          <dgm:bulletEnabled val="1"/>
        </dgm:presLayoutVars>
      </dgm:prSet>
      <dgm:spPr/>
    </dgm:pt>
    <dgm:pt modelId="{D7FF79BE-BE77-8E48-857F-7B3634AF1ED0}" type="pres">
      <dgm:prSet presAssocID="{588ADD4B-8593-48A5-B7E3-9B0F9882A741}" presName="bgRect" presStyleLbl="alignNode1" presStyleIdx="2" presStyleCnt="3"/>
      <dgm:spPr/>
      <dgm:t>
        <a:bodyPr/>
        <a:lstStyle/>
        <a:p>
          <a:endParaRPr lang="en-US"/>
        </a:p>
      </dgm:t>
    </dgm:pt>
    <dgm:pt modelId="{1D8EC824-83DE-B345-A7BC-D1704472310F}" type="pres">
      <dgm:prSet presAssocID="{5144FE9E-4984-4375-800F-281761AFA51C}" presName="sibTransNodeRect" presStyleLbl="alignNode1" presStyleIdx="2" presStyleCnt="3">
        <dgm:presLayoutVars>
          <dgm:chMax val="0"/>
          <dgm:bulletEnabled val="1"/>
        </dgm:presLayoutVars>
      </dgm:prSet>
      <dgm:spPr/>
      <dgm:t>
        <a:bodyPr/>
        <a:lstStyle/>
        <a:p>
          <a:endParaRPr lang="en-US"/>
        </a:p>
      </dgm:t>
    </dgm:pt>
    <dgm:pt modelId="{DB167C9B-6F7E-3940-8AB2-44FFDFBCF94A}" type="pres">
      <dgm:prSet presAssocID="{588ADD4B-8593-48A5-B7E3-9B0F9882A741}" presName="nodeRect" presStyleLbl="alignNode1" presStyleIdx="2" presStyleCnt="3">
        <dgm:presLayoutVars>
          <dgm:bulletEnabled val="1"/>
        </dgm:presLayoutVars>
      </dgm:prSet>
      <dgm:spPr/>
      <dgm:t>
        <a:bodyPr/>
        <a:lstStyle/>
        <a:p>
          <a:endParaRPr lang="en-US"/>
        </a:p>
      </dgm:t>
    </dgm:pt>
  </dgm:ptLst>
  <dgm:cxnLst>
    <dgm:cxn modelId="{581F1468-6190-5E49-813F-4399F6158FA4}" type="presOf" srcId="{588ADD4B-8593-48A5-B7E3-9B0F9882A741}" destId="{D7FF79BE-BE77-8E48-857F-7B3634AF1ED0}" srcOrd="0" destOrd="0" presId="urn:microsoft.com/office/officeart/2016/7/layout/LinearBlockProcessNumbered"/>
    <dgm:cxn modelId="{90052A0D-CB9B-5C4C-9A33-7B48ED14A9CB}" type="presOf" srcId="{5144FE9E-4984-4375-800F-281761AFA51C}" destId="{1D8EC824-83DE-B345-A7BC-D1704472310F}" srcOrd="0" destOrd="0" presId="urn:microsoft.com/office/officeart/2016/7/layout/LinearBlockProcessNumbered"/>
    <dgm:cxn modelId="{90A8FE05-260F-4D3C-A745-3E194C647B18}" srcId="{9DC8606C-03FB-4C41-9284-856C0D856034}" destId="{52778679-9369-4C55-B028-15C5231300C1}" srcOrd="0" destOrd="0" parTransId="{A1C227C0-983A-4C47-8720-8289CA29A0E7}" sibTransId="{92224695-3BDE-415E-9D3F-EE0AAF91C949}"/>
    <dgm:cxn modelId="{35E2A4A3-A20C-CD42-827E-7B1D157C9ABE}" type="presOf" srcId="{588ADD4B-8593-48A5-B7E3-9B0F9882A741}" destId="{DB167C9B-6F7E-3940-8AB2-44FFDFBCF94A}" srcOrd="1" destOrd="0" presId="urn:microsoft.com/office/officeart/2016/7/layout/LinearBlockProcessNumbered"/>
    <dgm:cxn modelId="{4AC5BC17-51E0-6C43-9316-093D325AD491}" type="presOf" srcId="{FD41C1E3-753C-4899-A83F-2591E0669146}" destId="{B0270A75-D2CA-8C42-A4E4-E28A5A6D1DFC}" srcOrd="0" destOrd="0" presId="urn:microsoft.com/office/officeart/2016/7/layout/LinearBlockProcessNumbered"/>
    <dgm:cxn modelId="{6648C955-4729-3D44-9C03-5F9D3DD6CCEE}" type="presOf" srcId="{92224695-3BDE-415E-9D3F-EE0AAF91C949}" destId="{7EA29804-A886-A44E-BFD2-8E5C3C6A9D90}" srcOrd="0" destOrd="0" presId="urn:microsoft.com/office/officeart/2016/7/layout/LinearBlockProcessNumbered"/>
    <dgm:cxn modelId="{D6161B66-D683-9A45-BF79-47BE0E762952}" type="presOf" srcId="{9DC8606C-03FB-4C41-9284-856C0D856034}" destId="{E1F69FEB-6547-8449-8401-E023EED0C747}" srcOrd="0" destOrd="0" presId="urn:microsoft.com/office/officeart/2016/7/layout/LinearBlockProcessNumbered"/>
    <dgm:cxn modelId="{8AF22535-15C5-43BD-8283-E3AA48AC5582}" srcId="{9DC8606C-03FB-4C41-9284-856C0D856034}" destId="{588ADD4B-8593-48A5-B7E3-9B0F9882A741}" srcOrd="2" destOrd="0" parTransId="{B7FFDCF6-CA19-49E6-B09D-4F65EC4BA4B7}" sibTransId="{5144FE9E-4984-4375-800F-281761AFA51C}"/>
    <dgm:cxn modelId="{A95FC408-725C-41DA-943F-FD7F7DA0EB70}" srcId="{9DC8606C-03FB-4C41-9284-856C0D856034}" destId="{FD41C1E3-753C-4899-A83F-2591E0669146}" srcOrd="1" destOrd="0" parTransId="{B4074D85-E16C-4188-BE8D-3187604F4BEE}" sibTransId="{B143E7D1-D0EE-4852-A3AC-A97F871A15A6}"/>
    <dgm:cxn modelId="{DA24052B-67B5-A04B-88FE-8835C884F722}" type="presOf" srcId="{52778679-9369-4C55-B028-15C5231300C1}" destId="{4ACFADF1-904B-1B48-BCD3-8EA95BA69943}" srcOrd="0" destOrd="0" presId="urn:microsoft.com/office/officeart/2016/7/layout/LinearBlockProcessNumbered"/>
    <dgm:cxn modelId="{27E36F25-B168-F04D-9272-DBFC99621E45}" type="presOf" srcId="{52778679-9369-4C55-B028-15C5231300C1}" destId="{F2826687-21A7-BC46-8F11-E6842885E5F5}" srcOrd="1" destOrd="0" presId="urn:microsoft.com/office/officeart/2016/7/layout/LinearBlockProcessNumbered"/>
    <dgm:cxn modelId="{010945DD-6C8B-A441-871D-534BC7DE1E34}" type="presOf" srcId="{B143E7D1-D0EE-4852-A3AC-A97F871A15A6}" destId="{9D03F7C0-F881-C844-B6EA-C191FA4C68CA}" srcOrd="0" destOrd="0" presId="urn:microsoft.com/office/officeart/2016/7/layout/LinearBlockProcessNumbered"/>
    <dgm:cxn modelId="{98C56333-18C5-9D44-A52B-EA8F0FFBA0E7}" type="presOf" srcId="{FD41C1E3-753C-4899-A83F-2591E0669146}" destId="{A19EE643-1CC8-9743-8585-7AA8FA83F1BE}" srcOrd="1" destOrd="0" presId="urn:microsoft.com/office/officeart/2016/7/layout/LinearBlockProcessNumbered"/>
    <dgm:cxn modelId="{C90DD67A-FE24-364F-8895-232C81294DBC}" type="presParOf" srcId="{E1F69FEB-6547-8449-8401-E023EED0C747}" destId="{D4E7FCDB-0EA8-CC47-9CBD-93435B353964}" srcOrd="0" destOrd="0" presId="urn:microsoft.com/office/officeart/2016/7/layout/LinearBlockProcessNumbered"/>
    <dgm:cxn modelId="{BA56F6AD-C9E7-0C40-87F4-34E38B5347D2}" type="presParOf" srcId="{D4E7FCDB-0EA8-CC47-9CBD-93435B353964}" destId="{4ACFADF1-904B-1B48-BCD3-8EA95BA69943}" srcOrd="0" destOrd="0" presId="urn:microsoft.com/office/officeart/2016/7/layout/LinearBlockProcessNumbered"/>
    <dgm:cxn modelId="{22595FCF-EEFE-944E-BBD3-FE85AC96F4D8}" type="presParOf" srcId="{D4E7FCDB-0EA8-CC47-9CBD-93435B353964}" destId="{7EA29804-A886-A44E-BFD2-8E5C3C6A9D90}" srcOrd="1" destOrd="0" presId="urn:microsoft.com/office/officeart/2016/7/layout/LinearBlockProcessNumbered"/>
    <dgm:cxn modelId="{6344BF53-8200-1B4B-A28C-B64BB10B0E2A}" type="presParOf" srcId="{D4E7FCDB-0EA8-CC47-9CBD-93435B353964}" destId="{F2826687-21A7-BC46-8F11-E6842885E5F5}" srcOrd="2" destOrd="0" presId="urn:microsoft.com/office/officeart/2016/7/layout/LinearBlockProcessNumbered"/>
    <dgm:cxn modelId="{B1B2F096-FC5F-E64C-BFA1-7C484DDDF9B0}" type="presParOf" srcId="{E1F69FEB-6547-8449-8401-E023EED0C747}" destId="{4230703E-AFA3-6F42-907A-175E3B756867}" srcOrd="1" destOrd="0" presId="urn:microsoft.com/office/officeart/2016/7/layout/LinearBlockProcessNumbered"/>
    <dgm:cxn modelId="{12411FA4-4248-5E44-96BA-9DDD69D85E58}" type="presParOf" srcId="{E1F69FEB-6547-8449-8401-E023EED0C747}" destId="{53C84045-6DF7-7243-88EC-0EFE1CE7FFE4}" srcOrd="2" destOrd="0" presId="urn:microsoft.com/office/officeart/2016/7/layout/LinearBlockProcessNumbered"/>
    <dgm:cxn modelId="{D86FE378-E5C3-7549-B205-8E34556D3E0F}" type="presParOf" srcId="{53C84045-6DF7-7243-88EC-0EFE1CE7FFE4}" destId="{B0270A75-D2CA-8C42-A4E4-E28A5A6D1DFC}" srcOrd="0" destOrd="0" presId="urn:microsoft.com/office/officeart/2016/7/layout/LinearBlockProcessNumbered"/>
    <dgm:cxn modelId="{43243DD8-8601-5744-BDB6-F3E393D34DAD}" type="presParOf" srcId="{53C84045-6DF7-7243-88EC-0EFE1CE7FFE4}" destId="{9D03F7C0-F881-C844-B6EA-C191FA4C68CA}" srcOrd="1" destOrd="0" presId="urn:microsoft.com/office/officeart/2016/7/layout/LinearBlockProcessNumbered"/>
    <dgm:cxn modelId="{9C0F04C0-F466-AB47-8526-FA8A6360CD16}" type="presParOf" srcId="{53C84045-6DF7-7243-88EC-0EFE1CE7FFE4}" destId="{A19EE643-1CC8-9743-8585-7AA8FA83F1BE}" srcOrd="2" destOrd="0" presId="urn:microsoft.com/office/officeart/2016/7/layout/LinearBlockProcessNumbered"/>
    <dgm:cxn modelId="{2CA70267-29DF-C34F-96C8-2F0F921FDAB9}" type="presParOf" srcId="{E1F69FEB-6547-8449-8401-E023EED0C747}" destId="{D5C7305C-4E1C-2745-9805-DB5BA178F57E}" srcOrd="3" destOrd="0" presId="urn:microsoft.com/office/officeart/2016/7/layout/LinearBlockProcessNumbered"/>
    <dgm:cxn modelId="{9F7ED0C1-DC07-8A42-BF2E-A592D4A06827}" type="presParOf" srcId="{E1F69FEB-6547-8449-8401-E023EED0C747}" destId="{ADC8D98E-FF87-064B-9A90-D8752082E5FE}" srcOrd="4" destOrd="0" presId="urn:microsoft.com/office/officeart/2016/7/layout/LinearBlockProcessNumbered"/>
    <dgm:cxn modelId="{CDDB6C85-09C9-1544-98AF-4CC1900C5666}" type="presParOf" srcId="{ADC8D98E-FF87-064B-9A90-D8752082E5FE}" destId="{D7FF79BE-BE77-8E48-857F-7B3634AF1ED0}" srcOrd="0" destOrd="0" presId="urn:microsoft.com/office/officeart/2016/7/layout/LinearBlockProcessNumbered"/>
    <dgm:cxn modelId="{3F9E0E7E-2815-8E47-8D5B-6FCF488B68F5}" type="presParOf" srcId="{ADC8D98E-FF87-064B-9A90-D8752082E5FE}" destId="{1D8EC824-83DE-B345-A7BC-D1704472310F}" srcOrd="1" destOrd="0" presId="urn:microsoft.com/office/officeart/2016/7/layout/LinearBlockProcessNumbered"/>
    <dgm:cxn modelId="{195CACB6-39B0-254C-B6D4-DAB5CE66969E}" type="presParOf" srcId="{ADC8D98E-FF87-064B-9A90-D8752082E5FE}" destId="{DB167C9B-6F7E-3940-8AB2-44FFDFBCF94A}"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435E3-DD10-40FB-86D2-45942D97B9F4}">
      <dsp:nvSpPr>
        <dsp:cNvPr id="0" name=""/>
        <dsp:cNvSpPr/>
      </dsp:nvSpPr>
      <dsp:spPr>
        <a:xfrm>
          <a:off x="0" y="1912"/>
          <a:ext cx="6683374" cy="969073"/>
        </a:xfrm>
        <a:prstGeom prst="roundRect">
          <a:avLst>
            <a:gd name="adj" fmla="val 10000"/>
          </a:avLst>
        </a:prstGeom>
        <a:solidFill>
          <a:schemeClr val="bg1">
            <a:lumMod val="95000"/>
            <a:hueOff val="0"/>
            <a:satOff val="0"/>
            <a:lumOff val="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4045E29C-D958-4690-813D-990158B1B143}">
      <dsp:nvSpPr>
        <dsp:cNvPr id="0" name=""/>
        <dsp:cNvSpPr/>
      </dsp:nvSpPr>
      <dsp:spPr>
        <a:xfrm>
          <a:off x="293144" y="219953"/>
          <a:ext cx="532990" cy="5329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B95DE12A-59B6-4311-B839-626F84211A54}">
      <dsp:nvSpPr>
        <dsp:cNvPr id="0" name=""/>
        <dsp:cNvSpPr/>
      </dsp:nvSpPr>
      <dsp:spPr>
        <a:xfrm>
          <a:off x="1119280" y="1912"/>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lvl="0" algn="l" defTabSz="977900">
            <a:lnSpc>
              <a:spcPct val="90000"/>
            </a:lnSpc>
            <a:spcBef>
              <a:spcPct val="0"/>
            </a:spcBef>
            <a:spcAft>
              <a:spcPct val="35000"/>
            </a:spcAft>
          </a:pPr>
          <a:r>
            <a:rPr lang="en-US" sz="2200" kern="1200"/>
            <a:t>Protects communities and workers from non-local contractors underbidding local wage levels</a:t>
          </a:r>
        </a:p>
      </dsp:txBody>
      <dsp:txXfrm>
        <a:off x="1119280" y="1912"/>
        <a:ext cx="5564094" cy="969073"/>
      </dsp:txXfrm>
    </dsp:sp>
    <dsp:sp modelId="{96581911-462E-4AC9-938A-210EB7C9F545}">
      <dsp:nvSpPr>
        <dsp:cNvPr id="0" name=""/>
        <dsp:cNvSpPr/>
      </dsp:nvSpPr>
      <dsp:spPr>
        <a:xfrm>
          <a:off x="0" y="1213254"/>
          <a:ext cx="6683374" cy="969073"/>
        </a:xfrm>
        <a:prstGeom prst="roundRect">
          <a:avLst>
            <a:gd name="adj" fmla="val 10000"/>
          </a:avLst>
        </a:prstGeom>
        <a:solidFill>
          <a:schemeClr val="bg1">
            <a:lumMod val="95000"/>
            <a:hueOff val="0"/>
            <a:satOff val="0"/>
            <a:lumOff val="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793C62D6-7CD1-4177-968E-3DDCFABEEABE}">
      <dsp:nvSpPr>
        <dsp:cNvPr id="0" name=""/>
        <dsp:cNvSpPr/>
      </dsp:nvSpPr>
      <dsp:spPr>
        <a:xfrm>
          <a:off x="293144" y="1431296"/>
          <a:ext cx="532990" cy="5329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7C0A612D-C235-4FAB-9AE3-28565AB2929A}">
      <dsp:nvSpPr>
        <dsp:cNvPr id="0" name=""/>
        <dsp:cNvSpPr/>
      </dsp:nvSpPr>
      <dsp:spPr>
        <a:xfrm>
          <a:off x="1119280" y="1213254"/>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lvl="0" algn="l" defTabSz="977900">
            <a:lnSpc>
              <a:spcPct val="90000"/>
            </a:lnSpc>
            <a:spcBef>
              <a:spcPct val="0"/>
            </a:spcBef>
            <a:spcAft>
              <a:spcPct val="35000"/>
            </a:spcAft>
          </a:pPr>
          <a:r>
            <a:rPr lang="en-US" sz="2200" kern="1200"/>
            <a:t>Standards guarantee fair wages and compensation for workers</a:t>
          </a:r>
        </a:p>
      </dsp:txBody>
      <dsp:txXfrm>
        <a:off x="1119280" y="1213254"/>
        <a:ext cx="5564094" cy="969073"/>
      </dsp:txXfrm>
    </dsp:sp>
    <dsp:sp modelId="{3B65039C-95CC-4CF3-B727-D4B6711D86A5}">
      <dsp:nvSpPr>
        <dsp:cNvPr id="0" name=""/>
        <dsp:cNvSpPr/>
      </dsp:nvSpPr>
      <dsp:spPr>
        <a:xfrm>
          <a:off x="0" y="2424596"/>
          <a:ext cx="6683374" cy="969073"/>
        </a:xfrm>
        <a:prstGeom prst="roundRect">
          <a:avLst>
            <a:gd name="adj" fmla="val 10000"/>
          </a:avLst>
        </a:prstGeom>
        <a:solidFill>
          <a:schemeClr val="bg1">
            <a:lumMod val="95000"/>
            <a:hueOff val="0"/>
            <a:satOff val="0"/>
            <a:lumOff val="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E05AC9A2-C0C8-4D9B-9F9F-2965C0391EE2}">
      <dsp:nvSpPr>
        <dsp:cNvPr id="0" name=""/>
        <dsp:cNvSpPr/>
      </dsp:nvSpPr>
      <dsp:spPr>
        <a:xfrm>
          <a:off x="293144" y="2642638"/>
          <a:ext cx="532990" cy="5329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74F00E11-EB5B-4386-9195-E379619777B3}">
      <dsp:nvSpPr>
        <dsp:cNvPr id="0" name=""/>
        <dsp:cNvSpPr/>
      </dsp:nvSpPr>
      <dsp:spPr>
        <a:xfrm>
          <a:off x="1119280" y="2424596"/>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lvl="0" algn="l" defTabSz="977900">
            <a:lnSpc>
              <a:spcPct val="90000"/>
            </a:lnSpc>
            <a:spcBef>
              <a:spcPct val="0"/>
            </a:spcBef>
            <a:spcAft>
              <a:spcPct val="35000"/>
            </a:spcAft>
          </a:pPr>
          <a:r>
            <a:rPr lang="en-US" sz="2200" kern="1200"/>
            <a:t>Helps provide a level playing field for bidders</a:t>
          </a:r>
        </a:p>
      </dsp:txBody>
      <dsp:txXfrm>
        <a:off x="1119280" y="2424596"/>
        <a:ext cx="5564094" cy="969073"/>
      </dsp:txXfrm>
    </dsp:sp>
    <dsp:sp modelId="{68ECD3A7-E8EB-4AEE-8430-9E3436F21A57}">
      <dsp:nvSpPr>
        <dsp:cNvPr id="0" name=""/>
        <dsp:cNvSpPr/>
      </dsp:nvSpPr>
      <dsp:spPr>
        <a:xfrm>
          <a:off x="0" y="3635939"/>
          <a:ext cx="6683374" cy="969073"/>
        </a:xfrm>
        <a:prstGeom prst="roundRect">
          <a:avLst>
            <a:gd name="adj" fmla="val 10000"/>
          </a:avLst>
        </a:prstGeom>
        <a:solidFill>
          <a:schemeClr val="bg1">
            <a:lumMod val="95000"/>
            <a:hueOff val="0"/>
            <a:satOff val="0"/>
            <a:lumOff val="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D911D7D8-A574-447B-A1BD-BF208BAEA064}">
      <dsp:nvSpPr>
        <dsp:cNvPr id="0" name=""/>
        <dsp:cNvSpPr/>
      </dsp:nvSpPr>
      <dsp:spPr>
        <a:xfrm>
          <a:off x="293144" y="3853980"/>
          <a:ext cx="532990" cy="5329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4AFA37A1-90E0-4E0A-9551-D203B48656BF}">
      <dsp:nvSpPr>
        <dsp:cNvPr id="0" name=""/>
        <dsp:cNvSpPr/>
      </dsp:nvSpPr>
      <dsp:spPr>
        <a:xfrm>
          <a:off x="1119280" y="3635939"/>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lvl="0" algn="l" defTabSz="977900">
            <a:lnSpc>
              <a:spcPct val="90000"/>
            </a:lnSpc>
            <a:spcBef>
              <a:spcPct val="0"/>
            </a:spcBef>
            <a:spcAft>
              <a:spcPct val="35000"/>
            </a:spcAft>
          </a:pPr>
          <a:r>
            <a:rPr lang="en-US" sz="2200" kern="1200"/>
            <a:t>Requires weekly payment of wages</a:t>
          </a:r>
        </a:p>
      </dsp:txBody>
      <dsp:txXfrm>
        <a:off x="1119280" y="3635939"/>
        <a:ext cx="5564094" cy="9690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6D51D-83E6-FE4E-80CF-608ABC86BEA6}">
      <dsp:nvSpPr>
        <dsp:cNvPr id="0" name=""/>
        <dsp:cNvSpPr/>
      </dsp:nvSpPr>
      <dsp:spPr>
        <a:xfrm>
          <a:off x="1155310" y="311719"/>
          <a:ext cx="4646885" cy="4576593"/>
        </a:xfrm>
        <a:prstGeom prst="pie">
          <a:avLst>
            <a:gd name="adj1" fmla="val 16200000"/>
            <a:gd name="adj2" fmla="val 2052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baseline="0" dirty="0"/>
            <a:t>The Davis-Bacon Act;</a:t>
          </a:r>
          <a:endParaRPr lang="en-US" sz="1600" kern="1200" dirty="0"/>
        </a:p>
      </dsp:txBody>
      <dsp:txXfrm>
        <a:off x="3579435" y="1081022"/>
        <a:ext cx="1493641" cy="980698"/>
      </dsp:txXfrm>
    </dsp:sp>
    <dsp:sp modelId="{8623CA5A-FF9E-3B40-A90D-6AC3780B7B18}">
      <dsp:nvSpPr>
        <dsp:cNvPr id="0" name=""/>
        <dsp:cNvSpPr/>
      </dsp:nvSpPr>
      <dsp:spPr>
        <a:xfrm>
          <a:off x="1194156" y="432574"/>
          <a:ext cx="4646885" cy="4576593"/>
        </a:xfrm>
        <a:prstGeom prst="pie">
          <a:avLst>
            <a:gd name="adj1" fmla="val 20520000"/>
            <a:gd name="adj2" fmla="val 324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baseline="0" dirty="0"/>
            <a:t>The Contract Work Hours and Safety Standards Act;</a:t>
          </a:r>
          <a:endParaRPr lang="en-US" sz="1600" kern="1200" dirty="0"/>
        </a:p>
      </dsp:txBody>
      <dsp:txXfrm>
        <a:off x="4186972" y="2523642"/>
        <a:ext cx="1383001" cy="1089665"/>
      </dsp:txXfrm>
    </dsp:sp>
    <dsp:sp modelId="{3653CEF1-8465-FB45-903B-56288942E543}">
      <dsp:nvSpPr>
        <dsp:cNvPr id="0" name=""/>
        <dsp:cNvSpPr/>
      </dsp:nvSpPr>
      <dsp:spPr>
        <a:xfrm>
          <a:off x="1091645" y="507030"/>
          <a:ext cx="4646885" cy="4576593"/>
        </a:xfrm>
        <a:prstGeom prst="pie">
          <a:avLst>
            <a:gd name="adj1" fmla="val 3240000"/>
            <a:gd name="adj2" fmla="val 756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baseline="0" dirty="0"/>
            <a:t>The Copeland Act;</a:t>
          </a:r>
          <a:endParaRPr lang="en-US" sz="1600" kern="1200" dirty="0"/>
        </a:p>
      </dsp:txBody>
      <dsp:txXfrm>
        <a:off x="2751247" y="3721542"/>
        <a:ext cx="1327681" cy="1198631"/>
      </dsp:txXfrm>
    </dsp:sp>
    <dsp:sp modelId="{77447860-7017-0346-BE38-4D705EF9AAE7}">
      <dsp:nvSpPr>
        <dsp:cNvPr id="0" name=""/>
        <dsp:cNvSpPr/>
      </dsp:nvSpPr>
      <dsp:spPr>
        <a:xfrm>
          <a:off x="938397" y="432574"/>
          <a:ext cx="4748359" cy="4576593"/>
        </a:xfrm>
        <a:prstGeom prst="pie">
          <a:avLst>
            <a:gd name="adj1" fmla="val 7560000"/>
            <a:gd name="adj2" fmla="val 1188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baseline="0" dirty="0"/>
            <a:t>Prevailing wage provisions of the Davis-Bacon and “related Acts”; and</a:t>
          </a:r>
          <a:endParaRPr lang="en-US" sz="1600" kern="1200" dirty="0"/>
        </a:p>
      </dsp:txBody>
      <dsp:txXfrm>
        <a:off x="1215384" y="2523642"/>
        <a:ext cx="1413202" cy="1089665"/>
      </dsp:txXfrm>
    </dsp:sp>
    <dsp:sp modelId="{CA357FEA-EB04-C549-94FB-A13140C29A65}">
      <dsp:nvSpPr>
        <dsp:cNvPr id="0" name=""/>
        <dsp:cNvSpPr/>
      </dsp:nvSpPr>
      <dsp:spPr>
        <a:xfrm>
          <a:off x="1085379" y="333971"/>
          <a:ext cx="4532088" cy="4532088"/>
        </a:xfrm>
        <a:prstGeom prst="pie">
          <a:avLst>
            <a:gd name="adj1" fmla="val 11880000"/>
            <a:gd name="adj2" fmla="val 1620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baseline="0" dirty="0"/>
            <a:t>Published Rules &amp; Regulations, Title 29 CFR 1, 3, and</a:t>
          </a:r>
          <a:r>
            <a:rPr lang="en-US" sz="1600" b="1" kern="1200" baseline="0" dirty="0"/>
            <a:t> </a:t>
          </a:r>
          <a:r>
            <a:rPr lang="en-US" sz="1600" kern="1200" baseline="0" dirty="0"/>
            <a:t>5.</a:t>
          </a:r>
          <a:r>
            <a:rPr lang="en-US" sz="1600" b="1" kern="1200" baseline="0" dirty="0"/>
            <a:t> </a:t>
          </a:r>
          <a:endParaRPr lang="en-US" sz="1600" kern="1200" dirty="0"/>
        </a:p>
      </dsp:txBody>
      <dsp:txXfrm>
        <a:off x="1796485" y="1095794"/>
        <a:ext cx="1456742" cy="971161"/>
      </dsp:txXfrm>
    </dsp:sp>
    <dsp:sp modelId="{D141AE38-0F4A-884E-9502-1687FB345671}">
      <dsp:nvSpPr>
        <dsp:cNvPr id="0" name=""/>
        <dsp:cNvSpPr/>
      </dsp:nvSpPr>
      <dsp:spPr>
        <a:xfrm>
          <a:off x="931482" y="53237"/>
          <a:ext cx="5093203" cy="5093203"/>
        </a:xfrm>
        <a:prstGeom prst="circularArrow">
          <a:avLst>
            <a:gd name="adj1" fmla="val 5085"/>
            <a:gd name="adj2" fmla="val 327528"/>
            <a:gd name="adj3" fmla="val 20192361"/>
            <a:gd name="adj4" fmla="val 16200324"/>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4BB6DA-89CD-D04F-B8E2-6F6D4FE166D0}">
      <dsp:nvSpPr>
        <dsp:cNvPr id="0" name=""/>
        <dsp:cNvSpPr/>
      </dsp:nvSpPr>
      <dsp:spPr>
        <a:xfrm>
          <a:off x="970855" y="174053"/>
          <a:ext cx="5093203" cy="5093203"/>
        </a:xfrm>
        <a:prstGeom prst="circularArrow">
          <a:avLst>
            <a:gd name="adj1" fmla="val 5085"/>
            <a:gd name="adj2" fmla="val 327528"/>
            <a:gd name="adj3" fmla="val 2912753"/>
            <a:gd name="adj4" fmla="val 20519953"/>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0C8DB0-2D43-E348-A896-F05053FB5490}">
      <dsp:nvSpPr>
        <dsp:cNvPr id="0" name=""/>
        <dsp:cNvSpPr/>
      </dsp:nvSpPr>
      <dsp:spPr>
        <a:xfrm>
          <a:off x="868030" y="248736"/>
          <a:ext cx="5093203" cy="5093203"/>
        </a:xfrm>
        <a:prstGeom prst="circularArrow">
          <a:avLst>
            <a:gd name="adj1" fmla="val 5085"/>
            <a:gd name="adj2" fmla="val 327528"/>
            <a:gd name="adj3" fmla="val 7232777"/>
            <a:gd name="adj4" fmla="val 3239695"/>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D23AB7-B631-D54B-9886-0B3ED37D4391}">
      <dsp:nvSpPr>
        <dsp:cNvPr id="0" name=""/>
        <dsp:cNvSpPr/>
      </dsp:nvSpPr>
      <dsp:spPr>
        <a:xfrm>
          <a:off x="764802" y="174053"/>
          <a:ext cx="5093203" cy="5093203"/>
        </a:xfrm>
        <a:prstGeom prst="circularArrow">
          <a:avLst>
            <a:gd name="adj1" fmla="val 5085"/>
            <a:gd name="adj2" fmla="val 327528"/>
            <a:gd name="adj3" fmla="val 11552519"/>
            <a:gd name="adj4" fmla="val 7559718"/>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95168D-2229-9B4F-966A-D7A9A2008741}">
      <dsp:nvSpPr>
        <dsp:cNvPr id="0" name=""/>
        <dsp:cNvSpPr/>
      </dsp:nvSpPr>
      <dsp:spPr>
        <a:xfrm>
          <a:off x="805034" y="53413"/>
          <a:ext cx="5093203" cy="5093203"/>
        </a:xfrm>
        <a:prstGeom prst="circularArrow">
          <a:avLst>
            <a:gd name="adj1" fmla="val 5085"/>
            <a:gd name="adj2" fmla="val 327528"/>
            <a:gd name="adj3" fmla="val 15872148"/>
            <a:gd name="adj4" fmla="val 11880111"/>
            <a:gd name="adj5" fmla="val 593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E0D8C-C0CA-0744-ACAA-78415D784C92}">
      <dsp:nvSpPr>
        <dsp:cNvPr id="0" name=""/>
        <dsp:cNvSpPr/>
      </dsp:nvSpPr>
      <dsp:spPr>
        <a:xfrm>
          <a:off x="2995373" y="1014497"/>
          <a:ext cx="658427" cy="91440"/>
        </a:xfrm>
        <a:custGeom>
          <a:avLst/>
          <a:gdLst/>
          <a:ahLst/>
          <a:cxnLst/>
          <a:rect l="0" t="0" r="0" b="0"/>
          <a:pathLst>
            <a:path>
              <a:moveTo>
                <a:pt x="0" y="45720"/>
              </a:moveTo>
              <a:lnTo>
                <a:pt x="65842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07361" y="1056772"/>
        <a:ext cx="34451" cy="6890"/>
      </dsp:txXfrm>
    </dsp:sp>
    <dsp:sp modelId="{1528772D-1ADF-2D48-A99C-6636C9E4170D}">
      <dsp:nvSpPr>
        <dsp:cNvPr id="0" name=""/>
        <dsp:cNvSpPr/>
      </dsp:nvSpPr>
      <dsp:spPr>
        <a:xfrm>
          <a:off x="1403" y="161486"/>
          <a:ext cx="2995770" cy="179746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795" tIns="154087" rIns="146795" bIns="154087" numCol="1" spcCol="1270" anchor="ctr" anchorCtr="0">
          <a:noAutofit/>
        </a:bodyPr>
        <a:lstStyle/>
        <a:p>
          <a:pPr lvl="0" algn="ctr" defTabSz="889000">
            <a:lnSpc>
              <a:spcPct val="90000"/>
            </a:lnSpc>
            <a:spcBef>
              <a:spcPct val="0"/>
            </a:spcBef>
            <a:spcAft>
              <a:spcPct val="35000"/>
            </a:spcAft>
          </a:pPr>
          <a:r>
            <a:rPr lang="en-US" sz="2000" kern="1200" dirty="0"/>
            <a:t>contractors and subcontractors performing on federally funded or assisted contracts in excess of $2,000- </a:t>
          </a:r>
        </a:p>
      </dsp:txBody>
      <dsp:txXfrm>
        <a:off x="1403" y="161486"/>
        <a:ext cx="2995770" cy="1797462"/>
      </dsp:txXfrm>
    </dsp:sp>
    <dsp:sp modelId="{9A8D7183-6539-6F48-A6F9-306F8B0F093A}">
      <dsp:nvSpPr>
        <dsp:cNvPr id="0" name=""/>
        <dsp:cNvSpPr/>
      </dsp:nvSpPr>
      <dsp:spPr>
        <a:xfrm>
          <a:off x="1499288" y="1957148"/>
          <a:ext cx="3684797" cy="658427"/>
        </a:xfrm>
        <a:custGeom>
          <a:avLst/>
          <a:gdLst/>
          <a:ahLst/>
          <a:cxnLst/>
          <a:rect l="0" t="0" r="0" b="0"/>
          <a:pathLst>
            <a:path>
              <a:moveTo>
                <a:pt x="3684797" y="0"/>
              </a:moveTo>
              <a:lnTo>
                <a:pt x="3684797" y="346313"/>
              </a:lnTo>
              <a:lnTo>
                <a:pt x="0" y="346313"/>
              </a:lnTo>
              <a:lnTo>
                <a:pt x="0" y="658427"/>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47970" y="2282917"/>
        <a:ext cx="187433" cy="6890"/>
      </dsp:txXfrm>
    </dsp:sp>
    <dsp:sp modelId="{F487F548-AA05-484F-89A9-B809E017CDA3}">
      <dsp:nvSpPr>
        <dsp:cNvPr id="0" name=""/>
        <dsp:cNvSpPr/>
      </dsp:nvSpPr>
      <dsp:spPr>
        <a:xfrm>
          <a:off x="3686201" y="161486"/>
          <a:ext cx="2995770" cy="179746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795" tIns="154087" rIns="146795" bIns="154087" numCol="1" spcCol="1270" anchor="ctr" anchorCtr="0">
          <a:noAutofit/>
        </a:bodyPr>
        <a:lstStyle/>
        <a:p>
          <a:pPr lvl="0" algn="ctr" defTabSz="889000">
            <a:lnSpc>
              <a:spcPct val="90000"/>
            </a:lnSpc>
            <a:spcBef>
              <a:spcPct val="0"/>
            </a:spcBef>
            <a:spcAft>
              <a:spcPct val="35000"/>
            </a:spcAft>
          </a:pPr>
          <a:r>
            <a:rPr lang="en-US" sz="2000" kern="1200"/>
            <a:t>Properties with 8 or more housing units</a:t>
          </a:r>
        </a:p>
      </dsp:txBody>
      <dsp:txXfrm>
        <a:off x="3686201" y="161486"/>
        <a:ext cx="2995770" cy="1797462"/>
      </dsp:txXfrm>
    </dsp:sp>
    <dsp:sp modelId="{48FFE8FF-D0B2-4A4C-993D-1830B3D12C1E}">
      <dsp:nvSpPr>
        <dsp:cNvPr id="0" name=""/>
        <dsp:cNvSpPr/>
      </dsp:nvSpPr>
      <dsp:spPr>
        <a:xfrm>
          <a:off x="1403" y="2647976"/>
          <a:ext cx="2995770" cy="1797462"/>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795" tIns="154087" rIns="146795" bIns="154087" numCol="1" spcCol="1270" anchor="ctr" anchorCtr="0">
          <a:noAutofit/>
        </a:bodyPr>
        <a:lstStyle/>
        <a:p>
          <a:pPr lvl="0" algn="ctr" defTabSz="889000">
            <a:lnSpc>
              <a:spcPct val="90000"/>
            </a:lnSpc>
            <a:spcBef>
              <a:spcPct val="0"/>
            </a:spcBef>
            <a:spcAft>
              <a:spcPct val="35000"/>
            </a:spcAft>
          </a:pPr>
          <a:r>
            <a:rPr lang="en-US" sz="2000" kern="1200" dirty="0"/>
            <a:t>Act is “site-based”</a:t>
          </a:r>
        </a:p>
        <a:p>
          <a:pPr lvl="0" algn="ctr" defTabSz="889000">
            <a:lnSpc>
              <a:spcPct val="90000"/>
            </a:lnSpc>
            <a:spcBef>
              <a:spcPct val="0"/>
            </a:spcBef>
            <a:spcAft>
              <a:spcPct val="35000"/>
            </a:spcAft>
          </a:pPr>
          <a:r>
            <a:rPr lang="en-US" sz="2000" kern="1200" dirty="0"/>
            <a:t>with some exceptions</a:t>
          </a:r>
        </a:p>
      </dsp:txBody>
      <dsp:txXfrm>
        <a:off x="1403" y="2647976"/>
        <a:ext cx="2995770" cy="17974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F32A8-DAE2-FB40-B7F8-B0700F5F94A1}">
      <dsp:nvSpPr>
        <dsp:cNvPr id="0" name=""/>
        <dsp:cNvSpPr/>
      </dsp:nvSpPr>
      <dsp:spPr>
        <a:xfrm>
          <a:off x="3238" y="0"/>
          <a:ext cx="4979193" cy="3029067"/>
        </a:xfrm>
        <a:prstGeom prst="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w="9525" cap="flat" cmpd="sng" algn="ctr">
          <a:solidFill>
            <a:schemeClr val="accent2">
              <a:hueOff val="0"/>
              <a:satOff val="0"/>
              <a:lumOff val="0"/>
              <a:alphaOff val="0"/>
            </a:schemeClr>
          </a:solidFill>
          <a:prstDash val="solid"/>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1">
          <a:scrgbClr r="0" g="0" b="0"/>
        </a:lnRef>
        <a:fillRef idx="3">
          <a:scrgbClr r="0" g="0" b="0"/>
        </a:fillRef>
        <a:effectRef idx="3">
          <a:scrgbClr r="0" g="0" b="0"/>
        </a:effectRef>
        <a:fontRef idx="minor">
          <a:schemeClr val="lt1"/>
        </a:fontRef>
      </dsp:style>
      <dsp:txBody>
        <a:bodyPr spcFirstLastPara="0" vert="horz" wrap="square" lIns="491834" tIns="0" rIns="491834" bIns="330200" numCol="1" spcCol="1270" anchor="t" anchorCtr="0">
          <a:noAutofit/>
        </a:bodyPr>
        <a:lstStyle/>
        <a:p>
          <a:pPr lvl="0" algn="l" defTabSz="933450">
            <a:lnSpc>
              <a:spcPct val="90000"/>
            </a:lnSpc>
            <a:spcBef>
              <a:spcPct val="0"/>
            </a:spcBef>
            <a:spcAft>
              <a:spcPct val="35000"/>
            </a:spcAft>
          </a:pPr>
          <a:r>
            <a:rPr lang="en-US" sz="2100" kern="1200" dirty="0"/>
            <a:t>Construction contracts at or below $2,000.  Note that arbitrarily separating a project into contracts below $2,000 in order to circumvent the requirements is not permitted. </a:t>
          </a:r>
        </a:p>
      </dsp:txBody>
      <dsp:txXfrm>
        <a:off x="3238" y="1211626"/>
        <a:ext cx="4979193" cy="1817440"/>
      </dsp:txXfrm>
    </dsp:sp>
    <dsp:sp modelId="{B06A2725-3B16-D142-A18B-A57242FE6BA2}">
      <dsp:nvSpPr>
        <dsp:cNvPr id="0" name=""/>
        <dsp:cNvSpPr/>
      </dsp:nvSpPr>
      <dsp:spPr>
        <a:xfrm>
          <a:off x="3238" y="0"/>
          <a:ext cx="4979193" cy="1211626"/>
        </a:xfrm>
        <a:prstGeom prst="rect">
          <a:avLst/>
        </a:prstGeom>
        <a:noFill/>
        <a:ln w="9525" cap="flat" cmpd="sng" algn="ctr">
          <a:noFill/>
          <a:prstDash val="solid"/>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491834" tIns="165100" rIns="491834" bIns="165100" numCol="1" spcCol="1270" anchor="ctr" anchorCtr="0">
          <a:noAutofit/>
        </a:bodyPr>
        <a:lstStyle/>
        <a:p>
          <a:pPr lvl="0" algn="l" defTabSz="2933700">
            <a:lnSpc>
              <a:spcPct val="90000"/>
            </a:lnSpc>
            <a:spcBef>
              <a:spcPct val="0"/>
            </a:spcBef>
            <a:spcAft>
              <a:spcPct val="35000"/>
            </a:spcAft>
          </a:pPr>
          <a:r>
            <a:rPr lang="en-US" sz="6600" kern="1200"/>
            <a:t>01</a:t>
          </a:r>
        </a:p>
      </dsp:txBody>
      <dsp:txXfrm>
        <a:off x="3238" y="0"/>
        <a:ext cx="4979193" cy="1211626"/>
      </dsp:txXfrm>
    </dsp:sp>
    <dsp:sp modelId="{5729BA36-D00D-2F42-8CEF-CB2940BE2DAA}">
      <dsp:nvSpPr>
        <dsp:cNvPr id="0" name=""/>
        <dsp:cNvSpPr/>
      </dsp:nvSpPr>
      <dsp:spPr>
        <a:xfrm>
          <a:off x="5380767" y="0"/>
          <a:ext cx="4979193" cy="3029067"/>
        </a:xfrm>
        <a:prstGeom prst="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w="9525" cap="flat" cmpd="sng" algn="ctr">
          <a:solidFill>
            <a:schemeClr val="accent3">
              <a:hueOff val="0"/>
              <a:satOff val="0"/>
              <a:lumOff val="0"/>
              <a:alphaOff val="0"/>
            </a:schemeClr>
          </a:solidFill>
          <a:prstDash val="solid"/>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1">
          <a:scrgbClr r="0" g="0" b="0"/>
        </a:lnRef>
        <a:fillRef idx="3">
          <a:scrgbClr r="0" g="0" b="0"/>
        </a:fillRef>
        <a:effectRef idx="3">
          <a:scrgbClr r="0" g="0" b="0"/>
        </a:effectRef>
        <a:fontRef idx="minor">
          <a:schemeClr val="lt1"/>
        </a:fontRef>
      </dsp:style>
      <dsp:txBody>
        <a:bodyPr spcFirstLastPara="0" vert="horz" wrap="square" lIns="491834" tIns="0" rIns="491834" bIns="330200" numCol="1" spcCol="1270" anchor="t" anchorCtr="0">
          <a:noAutofit/>
        </a:bodyPr>
        <a:lstStyle/>
        <a:p>
          <a:pPr lvl="0" algn="l" defTabSz="933450">
            <a:lnSpc>
              <a:spcPct val="90000"/>
            </a:lnSpc>
            <a:spcBef>
              <a:spcPct val="0"/>
            </a:spcBef>
            <a:spcAft>
              <a:spcPct val="35000"/>
            </a:spcAft>
          </a:pPr>
          <a:r>
            <a:rPr lang="en-US" sz="2100" kern="1200"/>
            <a:t>Rehabilitation of residential structures containing less than eight units. </a:t>
          </a:r>
        </a:p>
      </dsp:txBody>
      <dsp:txXfrm>
        <a:off x="5380767" y="1211626"/>
        <a:ext cx="4979193" cy="1817440"/>
      </dsp:txXfrm>
    </dsp:sp>
    <dsp:sp modelId="{5609F215-BFE2-6141-A549-EE009DBCB9E3}">
      <dsp:nvSpPr>
        <dsp:cNvPr id="0" name=""/>
        <dsp:cNvSpPr/>
      </dsp:nvSpPr>
      <dsp:spPr>
        <a:xfrm>
          <a:off x="5380767" y="0"/>
          <a:ext cx="4979193" cy="1211626"/>
        </a:xfrm>
        <a:prstGeom prst="rect">
          <a:avLst/>
        </a:prstGeom>
        <a:noFill/>
        <a:ln w="9525" cap="flat" cmpd="sng" algn="ctr">
          <a:noFill/>
          <a:prstDash val="solid"/>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491834" tIns="165100" rIns="491834" bIns="165100" numCol="1" spcCol="1270" anchor="ctr" anchorCtr="0">
          <a:noAutofit/>
        </a:bodyPr>
        <a:lstStyle/>
        <a:p>
          <a:pPr lvl="0" algn="l" defTabSz="2933700">
            <a:lnSpc>
              <a:spcPct val="90000"/>
            </a:lnSpc>
            <a:spcBef>
              <a:spcPct val="0"/>
            </a:spcBef>
            <a:spcAft>
              <a:spcPct val="35000"/>
            </a:spcAft>
          </a:pPr>
          <a:r>
            <a:rPr lang="en-US" sz="6600" kern="1200"/>
            <a:t>02</a:t>
          </a:r>
        </a:p>
      </dsp:txBody>
      <dsp:txXfrm>
        <a:off x="5380767" y="0"/>
        <a:ext cx="4979193" cy="12116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EFDE8-0E8A-47B9-AC0A-64927A5CE9DF}">
      <dsp:nvSpPr>
        <dsp:cNvPr id="0" name=""/>
        <dsp:cNvSpPr/>
      </dsp:nvSpPr>
      <dsp:spPr>
        <a:xfrm>
          <a:off x="0" y="2642"/>
          <a:ext cx="6683374" cy="1352101"/>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49F79F9E-F41D-4D6E-B1A3-37F1B44BAAC5}">
      <dsp:nvSpPr>
        <dsp:cNvPr id="0" name=""/>
        <dsp:cNvSpPr/>
      </dsp:nvSpPr>
      <dsp:spPr>
        <a:xfrm>
          <a:off x="409010" y="306865"/>
          <a:ext cx="744382" cy="7436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ECA971C3-C200-44DC-907C-CFFC96E54A59}">
      <dsp:nvSpPr>
        <dsp:cNvPr id="0" name=""/>
        <dsp:cNvSpPr/>
      </dsp:nvSpPr>
      <dsp:spPr>
        <a:xfrm>
          <a:off x="1562404" y="2642"/>
          <a:ext cx="4913575" cy="1353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237" tIns="143237" rIns="143237" bIns="143237" numCol="1" spcCol="1270" anchor="ctr" anchorCtr="0">
          <a:noAutofit/>
        </a:bodyPr>
        <a:lstStyle/>
        <a:p>
          <a:pPr lvl="0" algn="l" defTabSz="800100">
            <a:lnSpc>
              <a:spcPct val="90000"/>
            </a:lnSpc>
            <a:spcBef>
              <a:spcPct val="0"/>
            </a:spcBef>
            <a:spcAft>
              <a:spcPct val="35000"/>
            </a:spcAft>
          </a:pPr>
          <a:r>
            <a:rPr lang="en-US" sz="1800" kern="1200" dirty="0"/>
            <a:t>THE STATE OF CONNECTICUT HAS ITS OWN PREVAILING WAGE LAW CONNECTICUT GENERAL STATUTE (CGS) </a:t>
          </a:r>
          <a:r>
            <a:rPr lang="en-US" sz="1800" b="1" kern="1200" dirty="0"/>
            <a:t>SECTION 31-53 AND 31-53A</a:t>
          </a:r>
          <a:r>
            <a:rPr lang="en-US" sz="2100" kern="1200" dirty="0"/>
            <a:t>.   </a:t>
          </a:r>
        </a:p>
      </dsp:txBody>
      <dsp:txXfrm>
        <a:off x="1562404" y="2642"/>
        <a:ext cx="4913575" cy="1353423"/>
      </dsp:txXfrm>
    </dsp:sp>
    <dsp:sp modelId="{9AEFDB58-EC58-4374-9F3C-3D310B1CCE6C}">
      <dsp:nvSpPr>
        <dsp:cNvPr id="0" name=""/>
        <dsp:cNvSpPr/>
      </dsp:nvSpPr>
      <dsp:spPr>
        <a:xfrm>
          <a:off x="0" y="1626750"/>
          <a:ext cx="6683374" cy="1352101"/>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551DCB46-C2FD-4B28-90E4-4DC3C3E13FF9}">
      <dsp:nvSpPr>
        <dsp:cNvPr id="0" name=""/>
        <dsp:cNvSpPr/>
      </dsp:nvSpPr>
      <dsp:spPr>
        <a:xfrm>
          <a:off x="409010" y="1930973"/>
          <a:ext cx="744382" cy="7436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812D1BDB-D53B-4681-A36D-1C4B014742CF}">
      <dsp:nvSpPr>
        <dsp:cNvPr id="0" name=""/>
        <dsp:cNvSpPr/>
      </dsp:nvSpPr>
      <dsp:spPr>
        <a:xfrm>
          <a:off x="1562404" y="1626750"/>
          <a:ext cx="4913575" cy="1353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237" tIns="143237" rIns="143237" bIns="143237" numCol="1" spcCol="1270" anchor="ctr" anchorCtr="0">
          <a:noAutofit/>
        </a:bodyPr>
        <a:lstStyle/>
        <a:p>
          <a:pPr lvl="0" algn="l" defTabSz="800100">
            <a:lnSpc>
              <a:spcPct val="90000"/>
            </a:lnSpc>
            <a:spcBef>
              <a:spcPct val="0"/>
            </a:spcBef>
            <a:spcAft>
              <a:spcPct val="35000"/>
            </a:spcAft>
          </a:pPr>
          <a:r>
            <a:rPr lang="en-US" sz="1800" kern="1200" dirty="0"/>
            <a:t>LAW APPLIES TO PUBLIC WORKS PROJECTS OF $100,000 AND MORE FOR CONSTRUCTION, REMODELING (REFINISHING, REFURBISHING, REHABILITATION), ALTERATION OF REPAIR OF PUBLIC WORKS PROJECT BY THE STATE AND ITS AGENTS~</a:t>
          </a:r>
        </a:p>
      </dsp:txBody>
      <dsp:txXfrm>
        <a:off x="1562404" y="1626750"/>
        <a:ext cx="4913575" cy="1353423"/>
      </dsp:txXfrm>
    </dsp:sp>
    <dsp:sp modelId="{65DEDFDD-3C80-4E74-8E59-3988EB70ECB0}">
      <dsp:nvSpPr>
        <dsp:cNvPr id="0" name=""/>
        <dsp:cNvSpPr/>
      </dsp:nvSpPr>
      <dsp:spPr>
        <a:xfrm>
          <a:off x="0" y="3250858"/>
          <a:ext cx="6683374" cy="1352101"/>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E50BB7BA-8CA7-462C-969C-C96983CBA935}">
      <dsp:nvSpPr>
        <dsp:cNvPr id="0" name=""/>
        <dsp:cNvSpPr/>
      </dsp:nvSpPr>
      <dsp:spPr>
        <a:xfrm>
          <a:off x="409010" y="3555081"/>
          <a:ext cx="744382" cy="743655"/>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6D5D6296-99FE-4996-8F51-E86D01F991B0}">
      <dsp:nvSpPr>
        <dsp:cNvPr id="0" name=""/>
        <dsp:cNvSpPr/>
      </dsp:nvSpPr>
      <dsp:spPr>
        <a:xfrm>
          <a:off x="1562404" y="3250858"/>
          <a:ext cx="4913575" cy="1353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237" tIns="143237" rIns="143237" bIns="143237" numCol="1" spcCol="1270" anchor="ctr" anchorCtr="0">
          <a:noAutofit/>
        </a:bodyPr>
        <a:lstStyle/>
        <a:p>
          <a:pPr lvl="0" algn="l" defTabSz="800100">
            <a:lnSpc>
              <a:spcPct val="90000"/>
            </a:lnSpc>
            <a:spcBef>
              <a:spcPct val="0"/>
            </a:spcBef>
            <a:spcAft>
              <a:spcPct val="35000"/>
            </a:spcAft>
          </a:pPr>
          <a:r>
            <a:rPr lang="en-US" sz="1800" kern="1200" dirty="0"/>
            <a:t>THE NEW </a:t>
          </a:r>
          <a:r>
            <a:rPr lang="en-US" sz="1800" b="1" kern="1200" dirty="0"/>
            <a:t>LAW 31-53A</a:t>
          </a:r>
          <a:r>
            <a:rPr lang="en-US" sz="1800" kern="1200" dirty="0"/>
            <a:t> IMPOSES AND ADDITIONAL REQUIREMENT WHEREBY EVERY JULY 1, CONTRACTS THAT INCLUDE PUBLIC WORKS PROVISIONS ARE SUBJECT TO THE MOST LIKELY INCREASED WAGES published as of July 1 of that year.</a:t>
          </a:r>
        </a:p>
      </dsp:txBody>
      <dsp:txXfrm>
        <a:off x="1562404" y="3250858"/>
        <a:ext cx="4913575" cy="13534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BC6C6-7CFB-4273-A1FE-6BB083EAD4B9}">
      <dsp:nvSpPr>
        <dsp:cNvPr id="0" name=""/>
        <dsp:cNvSpPr/>
      </dsp:nvSpPr>
      <dsp:spPr>
        <a:xfrm>
          <a:off x="6982" y="288560"/>
          <a:ext cx="1081263" cy="10812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40A849B7-DC13-4CD1-B96A-089BECD7F9EB}">
      <dsp:nvSpPr>
        <dsp:cNvPr id="0" name=""/>
        <dsp:cNvSpPr/>
      </dsp:nvSpPr>
      <dsp:spPr>
        <a:xfrm>
          <a:off x="6982" y="1475257"/>
          <a:ext cx="3089323" cy="46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466850">
            <a:lnSpc>
              <a:spcPct val="100000"/>
            </a:lnSpc>
            <a:spcBef>
              <a:spcPct val="0"/>
            </a:spcBef>
            <a:spcAft>
              <a:spcPct val="35000"/>
            </a:spcAft>
            <a:defRPr b="1"/>
          </a:pPr>
          <a:r>
            <a:rPr lang="en-US" sz="3300" kern="1200"/>
            <a:t>Get</a:t>
          </a:r>
        </a:p>
      </dsp:txBody>
      <dsp:txXfrm>
        <a:off x="6982" y="1475257"/>
        <a:ext cx="3089323" cy="463398"/>
      </dsp:txXfrm>
    </dsp:sp>
    <dsp:sp modelId="{67D41665-985F-4DCD-8A4A-1092A788D1AC}">
      <dsp:nvSpPr>
        <dsp:cNvPr id="0" name=""/>
        <dsp:cNvSpPr/>
      </dsp:nvSpPr>
      <dsp:spPr>
        <a:xfrm>
          <a:off x="6982" y="1987694"/>
          <a:ext cx="3089323" cy="75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100000"/>
            </a:lnSpc>
            <a:spcBef>
              <a:spcPct val="0"/>
            </a:spcBef>
            <a:spcAft>
              <a:spcPct val="35000"/>
            </a:spcAft>
          </a:pPr>
          <a:r>
            <a:rPr lang="en-US" sz="1700" kern="1200" dirty="0"/>
            <a:t>Get a record keeping document </a:t>
          </a:r>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4"/>
            </a:rPr>
            <a:t>Wage determination request Form</a:t>
          </a:r>
          <a:endParaRPr lang="en-US" sz="1700" kern="1200" dirty="0"/>
        </a:p>
      </dsp:txBody>
      <dsp:txXfrm>
        <a:off x="6982" y="1987694"/>
        <a:ext cx="3089323" cy="752812"/>
      </dsp:txXfrm>
    </dsp:sp>
    <dsp:sp modelId="{EF20B1C5-7B58-4B98-A280-39DFDEB89E7F}">
      <dsp:nvSpPr>
        <dsp:cNvPr id="0" name=""/>
        <dsp:cNvSpPr/>
      </dsp:nvSpPr>
      <dsp:spPr>
        <a:xfrm>
          <a:off x="3636938" y="288560"/>
          <a:ext cx="1081263" cy="10812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2FED2916-F3D8-4542-864B-CF8308BE02B8}">
      <dsp:nvSpPr>
        <dsp:cNvPr id="0" name=""/>
        <dsp:cNvSpPr/>
      </dsp:nvSpPr>
      <dsp:spPr>
        <a:xfrm>
          <a:off x="3636938" y="1475257"/>
          <a:ext cx="3089323" cy="46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466850">
            <a:lnSpc>
              <a:spcPct val="100000"/>
            </a:lnSpc>
            <a:spcBef>
              <a:spcPct val="0"/>
            </a:spcBef>
            <a:spcAft>
              <a:spcPct val="35000"/>
            </a:spcAft>
            <a:defRPr b="1"/>
          </a:pPr>
          <a:r>
            <a:rPr lang="en-US" sz="3300" kern="1200"/>
            <a:t>Know</a:t>
          </a:r>
        </a:p>
      </dsp:txBody>
      <dsp:txXfrm>
        <a:off x="3636938" y="1475257"/>
        <a:ext cx="3089323" cy="463398"/>
      </dsp:txXfrm>
    </dsp:sp>
    <dsp:sp modelId="{40C12244-A813-4EBB-B306-AE9A558683CD}">
      <dsp:nvSpPr>
        <dsp:cNvPr id="0" name=""/>
        <dsp:cNvSpPr/>
      </dsp:nvSpPr>
      <dsp:spPr>
        <a:xfrm>
          <a:off x="3636938" y="1987694"/>
          <a:ext cx="3089323" cy="75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100000"/>
            </a:lnSpc>
            <a:spcBef>
              <a:spcPct val="0"/>
            </a:spcBef>
            <a:spcAft>
              <a:spcPct val="35000"/>
            </a:spcAft>
          </a:pPr>
          <a:r>
            <a:rPr lang="en-US" sz="1700" kern="1200" dirty="0"/>
            <a:t>Know…state, county and construction type and the specifics about the project</a:t>
          </a:r>
        </a:p>
      </dsp:txBody>
      <dsp:txXfrm>
        <a:off x="3636938" y="1987694"/>
        <a:ext cx="3089323" cy="752812"/>
      </dsp:txXfrm>
    </dsp:sp>
    <dsp:sp modelId="{18935F39-1E6C-479F-8A52-D895FA9F4F48}">
      <dsp:nvSpPr>
        <dsp:cNvPr id="0" name=""/>
        <dsp:cNvSpPr/>
      </dsp:nvSpPr>
      <dsp:spPr>
        <a:xfrm>
          <a:off x="7266893" y="288560"/>
          <a:ext cx="1081263" cy="10812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8F96667C-DBFA-462F-82F4-B5EE0C3916E3}">
      <dsp:nvSpPr>
        <dsp:cNvPr id="0" name=""/>
        <dsp:cNvSpPr/>
      </dsp:nvSpPr>
      <dsp:spPr>
        <a:xfrm>
          <a:off x="7266893" y="1475257"/>
          <a:ext cx="3089323" cy="46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466850">
            <a:lnSpc>
              <a:spcPct val="100000"/>
            </a:lnSpc>
            <a:spcBef>
              <a:spcPct val="0"/>
            </a:spcBef>
            <a:spcAft>
              <a:spcPct val="35000"/>
            </a:spcAft>
            <a:defRPr b="1"/>
          </a:pPr>
          <a:r>
            <a:rPr lang="en-US" sz="3300" kern="1200"/>
            <a:t>Complete</a:t>
          </a:r>
        </a:p>
      </dsp:txBody>
      <dsp:txXfrm>
        <a:off x="7266893" y="1475257"/>
        <a:ext cx="3089323" cy="463398"/>
      </dsp:txXfrm>
    </dsp:sp>
    <dsp:sp modelId="{C66E615D-D570-41FA-BCE0-D09D46E2DAB0}">
      <dsp:nvSpPr>
        <dsp:cNvPr id="0" name=""/>
        <dsp:cNvSpPr/>
      </dsp:nvSpPr>
      <dsp:spPr>
        <a:xfrm>
          <a:off x="7266893" y="1987694"/>
          <a:ext cx="3089323" cy="75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100000"/>
            </a:lnSpc>
            <a:spcBef>
              <a:spcPct val="0"/>
            </a:spcBef>
            <a:spcAft>
              <a:spcPct val="35000"/>
            </a:spcAft>
          </a:pPr>
          <a:r>
            <a:rPr lang="en-US" sz="1700" kern="1200" dirty="0"/>
            <a:t>Complete the form with the required information-also include the WD#</a:t>
          </a:r>
        </a:p>
      </dsp:txBody>
      <dsp:txXfrm>
        <a:off x="7266893" y="1987694"/>
        <a:ext cx="3089323" cy="7528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6FEF9-F3AA-FF48-973A-FBC49D6AE2BA}">
      <dsp:nvSpPr>
        <dsp:cNvPr id="0" name=""/>
        <dsp:cNvSpPr/>
      </dsp:nvSpPr>
      <dsp:spPr>
        <a:xfrm>
          <a:off x="2024" y="0"/>
          <a:ext cx="4316313" cy="3789946"/>
        </a:xfrm>
        <a:prstGeom prst="roundRect">
          <a:avLst>
            <a:gd name="adj" fmla="val 10000"/>
          </a:avLst>
        </a:prstGeom>
        <a:solidFill>
          <a:schemeClr val="accent2">
            <a:lumMod val="75000"/>
          </a:schemeClr>
        </a:soli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The Labor Standards Officer (LSO) must complete the Wage Determination </a:t>
          </a:r>
          <a:r>
            <a:rPr lang="en-US" sz="2400" kern="1200" dirty="0">
              <a:hlinkClick xmlns:r="http://schemas.openxmlformats.org/officeDocument/2006/relationships" r:id="rId1"/>
            </a:rPr>
            <a:t>Lock-In Notice </a:t>
          </a:r>
          <a:r>
            <a:rPr lang="en-US" sz="2400" kern="1200" dirty="0"/>
            <a:t>(LIN) and submit to DOH’s Labor Standards Specialist for reporting to the Department of Labor</a:t>
          </a:r>
        </a:p>
      </dsp:txBody>
      <dsp:txXfrm>
        <a:off x="113028" y="111004"/>
        <a:ext cx="4094305" cy="3567938"/>
      </dsp:txXfrm>
    </dsp:sp>
    <dsp:sp modelId="{879A6DA2-A110-4D4E-8637-EF94EC7BBCE4}">
      <dsp:nvSpPr>
        <dsp:cNvPr id="0" name=""/>
        <dsp:cNvSpPr/>
      </dsp:nvSpPr>
      <dsp:spPr>
        <a:xfrm>
          <a:off x="4749968" y="1359750"/>
          <a:ext cx="915058" cy="1070445"/>
        </a:xfrm>
        <a:prstGeom prst="rightArrow">
          <a:avLst>
            <a:gd name="adj1" fmla="val 60000"/>
            <a:gd name="adj2" fmla="val 5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66950">
            <a:lnSpc>
              <a:spcPct val="90000"/>
            </a:lnSpc>
            <a:spcBef>
              <a:spcPct val="0"/>
            </a:spcBef>
            <a:spcAft>
              <a:spcPct val="35000"/>
            </a:spcAft>
          </a:pPr>
          <a:endParaRPr lang="en-US" sz="5100" kern="1200"/>
        </a:p>
      </dsp:txBody>
      <dsp:txXfrm>
        <a:off x="4749968" y="1573839"/>
        <a:ext cx="640541" cy="642267"/>
      </dsp:txXfrm>
    </dsp:sp>
    <dsp:sp modelId="{94B6B858-AD90-8547-B7AA-56D9B5164070}">
      <dsp:nvSpPr>
        <dsp:cNvPr id="0" name=""/>
        <dsp:cNvSpPr/>
      </dsp:nvSpPr>
      <dsp:spPr>
        <a:xfrm>
          <a:off x="6044862" y="0"/>
          <a:ext cx="4316313" cy="3789946"/>
        </a:xfrm>
        <a:prstGeom prst="roundRect">
          <a:avLst>
            <a:gd name="adj" fmla="val 10000"/>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DOH prepares the </a:t>
          </a:r>
          <a:r>
            <a:rPr lang="en-US" sz="2400" b="1" kern="1200" dirty="0">
              <a:hlinkClick xmlns:r="http://schemas.openxmlformats.org/officeDocument/2006/relationships" r:id="rId2"/>
            </a:rPr>
            <a:t>HUD 4710 </a:t>
          </a:r>
          <a:r>
            <a:rPr lang="en-US" sz="2400" kern="1200" dirty="0"/>
            <a:t>report in April and October (semi-annually) so it is very important that the lock-in notices are communicated in a timely manner to our offices….No excuses. LSO must email LIN notice on or about the day of bid opening or note justification for using the original rate (if applicable)</a:t>
          </a:r>
          <a:r>
            <a:rPr lang="en-US" sz="2100" kern="1200" dirty="0"/>
            <a:t>.  </a:t>
          </a:r>
        </a:p>
      </dsp:txBody>
      <dsp:txXfrm>
        <a:off x="6155866" y="111004"/>
        <a:ext cx="4094305" cy="35679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FADF1-904B-1B48-BCD3-8EA95BA69943}">
      <dsp:nvSpPr>
        <dsp:cNvPr id="0" name=""/>
        <dsp:cNvSpPr/>
      </dsp:nvSpPr>
      <dsp:spPr>
        <a:xfrm>
          <a:off x="751" y="0"/>
          <a:ext cx="3043237" cy="3071705"/>
        </a:xfrm>
        <a:prstGeom prst="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w="9525" cap="flat" cmpd="sng" algn="ctr">
          <a:solidFill>
            <a:schemeClr val="accent2">
              <a:hueOff val="0"/>
              <a:satOff val="0"/>
              <a:lumOff val="0"/>
              <a:alphaOff val="0"/>
            </a:schemeClr>
          </a:solidFill>
          <a:prstDash val="solid"/>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1">
          <a:scrgbClr r="0" g="0" b="0"/>
        </a:lnRef>
        <a:fillRef idx="3">
          <a:scrgbClr r="0" g="0" b="0"/>
        </a:fillRef>
        <a:effectRef idx="3">
          <a:scrgbClr r="0" g="0" b="0"/>
        </a:effectRef>
        <a:fontRef idx="minor">
          <a:schemeClr val="lt1"/>
        </a:fontRef>
      </dsp:style>
      <dsp:txBody>
        <a:bodyPr spcFirstLastPara="0" vert="horz" wrap="square" lIns="300604" tIns="0" rIns="300604" bIns="330200" numCol="1" spcCol="1270" anchor="t" anchorCtr="0">
          <a:noAutofit/>
        </a:bodyPr>
        <a:lstStyle/>
        <a:p>
          <a:pPr lvl="0" algn="l" defTabSz="1066800">
            <a:lnSpc>
              <a:spcPct val="90000"/>
            </a:lnSpc>
            <a:spcBef>
              <a:spcPct val="0"/>
            </a:spcBef>
            <a:spcAft>
              <a:spcPct val="35000"/>
            </a:spcAft>
          </a:pPr>
          <a:r>
            <a:rPr lang="en-US" sz="2400" kern="1200"/>
            <a:t>CHECK WEEKLY WAGES </a:t>
          </a:r>
        </a:p>
      </dsp:txBody>
      <dsp:txXfrm>
        <a:off x="751" y="1228682"/>
        <a:ext cx="3043237" cy="1843023"/>
      </dsp:txXfrm>
    </dsp:sp>
    <dsp:sp modelId="{7EA29804-A886-A44E-BFD2-8E5C3C6A9D90}">
      <dsp:nvSpPr>
        <dsp:cNvPr id="0" name=""/>
        <dsp:cNvSpPr/>
      </dsp:nvSpPr>
      <dsp:spPr>
        <a:xfrm>
          <a:off x="751" y="0"/>
          <a:ext cx="3043237" cy="1228682"/>
        </a:xfrm>
        <a:prstGeom prst="rect">
          <a:avLst/>
        </a:prstGeom>
        <a:noFill/>
        <a:ln w="9525" cap="flat" cmpd="sng" algn="ctr">
          <a:noFill/>
          <a:prstDash val="solid"/>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300604" tIns="165100" rIns="300604" bIns="165100" numCol="1" spcCol="1270" anchor="ctr" anchorCtr="0">
          <a:noAutofit/>
        </a:bodyPr>
        <a:lstStyle/>
        <a:p>
          <a:pPr lvl="0" algn="l" defTabSz="2933700">
            <a:lnSpc>
              <a:spcPct val="90000"/>
            </a:lnSpc>
            <a:spcBef>
              <a:spcPct val="0"/>
            </a:spcBef>
            <a:spcAft>
              <a:spcPct val="35000"/>
            </a:spcAft>
          </a:pPr>
          <a:r>
            <a:rPr lang="en-US" sz="6600" kern="1200"/>
            <a:t>01</a:t>
          </a:r>
        </a:p>
      </dsp:txBody>
      <dsp:txXfrm>
        <a:off x="751" y="0"/>
        <a:ext cx="3043237" cy="1228682"/>
      </dsp:txXfrm>
    </dsp:sp>
    <dsp:sp modelId="{B0270A75-D2CA-8C42-A4E4-E28A5A6D1DFC}">
      <dsp:nvSpPr>
        <dsp:cNvPr id="0" name=""/>
        <dsp:cNvSpPr/>
      </dsp:nvSpPr>
      <dsp:spPr>
        <a:xfrm>
          <a:off x="3287447" y="0"/>
          <a:ext cx="3043237" cy="3071705"/>
        </a:xfrm>
        <a:prstGeom prst="rect">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w="9525" cap="flat" cmpd="sng" algn="ctr">
          <a:solidFill>
            <a:schemeClr val="accent2">
              <a:hueOff val="-2187096"/>
              <a:satOff val="-4210"/>
              <a:lumOff val="294"/>
              <a:alphaOff val="0"/>
            </a:schemeClr>
          </a:solidFill>
          <a:prstDash val="solid"/>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1">
          <a:scrgbClr r="0" g="0" b="0"/>
        </a:lnRef>
        <a:fillRef idx="3">
          <a:scrgbClr r="0" g="0" b="0"/>
        </a:fillRef>
        <a:effectRef idx="3">
          <a:scrgbClr r="0" g="0" b="0"/>
        </a:effectRef>
        <a:fontRef idx="minor">
          <a:schemeClr val="lt1"/>
        </a:fontRef>
      </dsp:style>
      <dsp:txBody>
        <a:bodyPr spcFirstLastPara="0" vert="horz" wrap="square" lIns="300604" tIns="0" rIns="300604" bIns="330200" numCol="1" spcCol="1270" anchor="t" anchorCtr="0">
          <a:noAutofit/>
        </a:bodyPr>
        <a:lstStyle/>
        <a:p>
          <a:pPr lvl="0" algn="l" defTabSz="1066800">
            <a:lnSpc>
              <a:spcPct val="90000"/>
            </a:lnSpc>
            <a:spcBef>
              <a:spcPct val="0"/>
            </a:spcBef>
            <a:spcAft>
              <a:spcPct val="35000"/>
            </a:spcAft>
          </a:pPr>
          <a:r>
            <a:rPr lang="en-US" sz="2400" kern="1200"/>
            <a:t>CERTIFIED PAYROLLS </a:t>
          </a:r>
        </a:p>
      </dsp:txBody>
      <dsp:txXfrm>
        <a:off x="3287447" y="1228682"/>
        <a:ext cx="3043237" cy="1843023"/>
      </dsp:txXfrm>
    </dsp:sp>
    <dsp:sp modelId="{9D03F7C0-F881-C844-B6EA-C191FA4C68CA}">
      <dsp:nvSpPr>
        <dsp:cNvPr id="0" name=""/>
        <dsp:cNvSpPr/>
      </dsp:nvSpPr>
      <dsp:spPr>
        <a:xfrm>
          <a:off x="3287447" y="0"/>
          <a:ext cx="3043237" cy="1228682"/>
        </a:xfrm>
        <a:prstGeom prst="rect">
          <a:avLst/>
        </a:prstGeom>
        <a:noFill/>
        <a:ln w="9525" cap="flat" cmpd="sng" algn="ctr">
          <a:noFill/>
          <a:prstDash val="solid"/>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300604" tIns="165100" rIns="300604" bIns="165100" numCol="1" spcCol="1270" anchor="ctr" anchorCtr="0">
          <a:noAutofit/>
        </a:bodyPr>
        <a:lstStyle/>
        <a:p>
          <a:pPr lvl="0" algn="l" defTabSz="2933700">
            <a:lnSpc>
              <a:spcPct val="90000"/>
            </a:lnSpc>
            <a:spcBef>
              <a:spcPct val="0"/>
            </a:spcBef>
            <a:spcAft>
              <a:spcPct val="35000"/>
            </a:spcAft>
          </a:pPr>
          <a:r>
            <a:rPr lang="en-US" sz="6600" kern="1200"/>
            <a:t>02</a:t>
          </a:r>
        </a:p>
      </dsp:txBody>
      <dsp:txXfrm>
        <a:off x="3287447" y="0"/>
        <a:ext cx="3043237" cy="1228682"/>
      </dsp:txXfrm>
    </dsp:sp>
    <dsp:sp modelId="{D7FF79BE-BE77-8E48-857F-7B3634AF1ED0}">
      <dsp:nvSpPr>
        <dsp:cNvPr id="0" name=""/>
        <dsp:cNvSpPr/>
      </dsp:nvSpPr>
      <dsp:spPr>
        <a:xfrm>
          <a:off x="6574143" y="0"/>
          <a:ext cx="3043237" cy="3071705"/>
        </a:xfrm>
        <a:prstGeom prst="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w="9525" cap="flat" cmpd="sng" algn="ctr">
          <a:solidFill>
            <a:schemeClr val="accent2">
              <a:hueOff val="-4374192"/>
              <a:satOff val="-8420"/>
              <a:lumOff val="588"/>
              <a:alphaOff val="0"/>
            </a:schemeClr>
          </a:solidFill>
          <a:prstDash val="solid"/>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1">
          <a:scrgbClr r="0" g="0" b="0"/>
        </a:lnRef>
        <a:fillRef idx="3">
          <a:scrgbClr r="0" g="0" b="0"/>
        </a:fillRef>
        <a:effectRef idx="3">
          <a:scrgbClr r="0" g="0" b="0"/>
        </a:effectRef>
        <a:fontRef idx="minor">
          <a:schemeClr val="lt1"/>
        </a:fontRef>
      </dsp:style>
      <dsp:txBody>
        <a:bodyPr spcFirstLastPara="0" vert="horz" wrap="square" lIns="300604" tIns="0" rIns="300604" bIns="330200" numCol="1" spcCol="1270" anchor="t" anchorCtr="0">
          <a:noAutofit/>
        </a:bodyPr>
        <a:lstStyle/>
        <a:p>
          <a:pPr lvl="0" algn="l" defTabSz="1066800">
            <a:lnSpc>
              <a:spcPct val="90000"/>
            </a:lnSpc>
            <a:spcBef>
              <a:spcPct val="0"/>
            </a:spcBef>
            <a:spcAft>
              <a:spcPct val="35000"/>
            </a:spcAft>
          </a:pPr>
          <a:r>
            <a:rPr lang="en-US" sz="2400" kern="1200"/>
            <a:t>WORKER INTERVIEWS (MUST)  </a:t>
          </a:r>
          <a:r>
            <a:rPr lang="en-US" sz="2400" kern="1200">
              <a:hlinkClick xmlns:r="http://schemas.openxmlformats.org/officeDocument/2006/relationships" r:id="rId1"/>
            </a:rPr>
            <a:t>EMPLOYEE INTERVIEW FORMS </a:t>
          </a:r>
          <a:r>
            <a:rPr lang="en-US" sz="2400" kern="1200"/>
            <a:t> </a:t>
          </a:r>
        </a:p>
      </dsp:txBody>
      <dsp:txXfrm>
        <a:off x="6574143" y="1228682"/>
        <a:ext cx="3043237" cy="1843023"/>
      </dsp:txXfrm>
    </dsp:sp>
    <dsp:sp modelId="{1D8EC824-83DE-B345-A7BC-D1704472310F}">
      <dsp:nvSpPr>
        <dsp:cNvPr id="0" name=""/>
        <dsp:cNvSpPr/>
      </dsp:nvSpPr>
      <dsp:spPr>
        <a:xfrm>
          <a:off x="6574143" y="0"/>
          <a:ext cx="3043237" cy="1228682"/>
        </a:xfrm>
        <a:prstGeom prst="rect">
          <a:avLst/>
        </a:prstGeom>
        <a:noFill/>
        <a:ln w="9525" cap="flat" cmpd="sng" algn="ctr">
          <a:noFill/>
          <a:prstDash val="solid"/>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300604" tIns="165100" rIns="300604" bIns="165100" numCol="1" spcCol="1270" anchor="ctr" anchorCtr="0">
          <a:noAutofit/>
        </a:bodyPr>
        <a:lstStyle/>
        <a:p>
          <a:pPr lvl="0" algn="l" defTabSz="2933700">
            <a:lnSpc>
              <a:spcPct val="90000"/>
            </a:lnSpc>
            <a:spcBef>
              <a:spcPct val="0"/>
            </a:spcBef>
            <a:spcAft>
              <a:spcPct val="35000"/>
            </a:spcAft>
          </a:pPr>
          <a:r>
            <a:rPr lang="en-US" sz="6600" kern="1200"/>
            <a:t>03</a:t>
          </a:r>
        </a:p>
      </dsp:txBody>
      <dsp:txXfrm>
        <a:off x="6574143" y="0"/>
        <a:ext cx="3043237" cy="12286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2770"/>
          </a:xfrm>
          <a:prstGeom prst="rect">
            <a:avLst/>
          </a:prstGeom>
        </p:spPr>
        <p:txBody>
          <a:bodyPr vert="horz" lIns="93177" tIns="46589" rIns="93177" bIns="46589" rtlCol="0"/>
          <a:lstStyle>
            <a:lvl1pPr algn="r">
              <a:defRPr sz="1200"/>
            </a:lvl1pPr>
          </a:lstStyle>
          <a:p>
            <a:fld id="{2C25DD3E-498C-C44D-9040-BBCC9F714186}" type="datetimeFigureOut">
              <a:rPr lang="en-US" smtClean="0"/>
              <a:t>1/18/2019</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8"/>
            <a:ext cx="3037840" cy="462769"/>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8"/>
            <a:ext cx="3037840" cy="462769"/>
          </a:xfrm>
          <a:prstGeom prst="rect">
            <a:avLst/>
          </a:prstGeom>
        </p:spPr>
        <p:txBody>
          <a:bodyPr vert="horz" lIns="93177" tIns="46589" rIns="93177" bIns="46589" rtlCol="0" anchor="b"/>
          <a:lstStyle>
            <a:lvl1pPr algn="r">
              <a:defRPr sz="1200"/>
            </a:lvl1pPr>
          </a:lstStyle>
          <a:p>
            <a:fld id="{F39FC02F-E1A5-9F42-8586-E51D94E1FF7B}" type="slidenum">
              <a:rPr lang="en-US" smtClean="0"/>
              <a:t>‹#›</a:t>
            </a:fld>
            <a:endParaRPr lang="en-US"/>
          </a:p>
        </p:txBody>
      </p:sp>
    </p:spTree>
    <p:extLst>
      <p:ext uri="{BB962C8B-B14F-4D97-AF65-F5344CB8AC3E}">
        <p14:creationId xmlns:p14="http://schemas.microsoft.com/office/powerpoint/2010/main" val="1678555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published rules and regulations can be found at 29 CFR 1,3,and 5</a:t>
            </a:r>
          </a:p>
        </p:txBody>
      </p:sp>
      <p:sp>
        <p:nvSpPr>
          <p:cNvPr id="4" name="Slide Number Placeholder 3"/>
          <p:cNvSpPr>
            <a:spLocks noGrp="1"/>
          </p:cNvSpPr>
          <p:nvPr>
            <p:ph type="sldNum" sz="quarter" idx="5"/>
          </p:nvPr>
        </p:nvSpPr>
        <p:spPr/>
        <p:txBody>
          <a:bodyPr/>
          <a:lstStyle/>
          <a:p>
            <a:fld id="{F39FC02F-E1A5-9F42-8586-E51D94E1FF7B}" type="slidenum">
              <a:rPr lang="en-US" smtClean="0"/>
              <a:t>7</a:t>
            </a:fld>
            <a:endParaRPr lang="en-US"/>
          </a:p>
        </p:txBody>
      </p:sp>
    </p:spTree>
    <p:extLst>
      <p:ext uri="{BB962C8B-B14F-4D97-AF65-F5344CB8AC3E}">
        <p14:creationId xmlns:p14="http://schemas.microsoft.com/office/powerpoint/2010/main" val="182324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for the construction, alteration, or repair …(including painting and decorating) of public buildings or public works.   </a:t>
            </a:r>
          </a:p>
          <a:p>
            <a:endParaRPr lang="en-US" dirty="0"/>
          </a:p>
        </p:txBody>
      </p:sp>
      <p:sp>
        <p:nvSpPr>
          <p:cNvPr id="4" name="Slide Number Placeholder 3"/>
          <p:cNvSpPr>
            <a:spLocks noGrp="1"/>
          </p:cNvSpPr>
          <p:nvPr>
            <p:ph type="sldNum" sz="quarter" idx="5"/>
          </p:nvPr>
        </p:nvSpPr>
        <p:spPr/>
        <p:txBody>
          <a:bodyPr/>
          <a:lstStyle/>
          <a:p>
            <a:fld id="{F39FC02F-E1A5-9F42-8586-E51D94E1FF7B}" type="slidenum">
              <a:rPr lang="en-US" smtClean="0"/>
              <a:t>8</a:t>
            </a:fld>
            <a:endParaRPr lang="en-US"/>
          </a:p>
        </p:txBody>
      </p:sp>
    </p:spTree>
    <p:extLst>
      <p:ext uri="{BB962C8B-B14F-4D97-AF65-F5344CB8AC3E}">
        <p14:creationId xmlns:p14="http://schemas.microsoft.com/office/powerpoint/2010/main" val="322552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CWHSSA required OT for time over 40 hrs. for Laborers mechanics, including guards, watchmen </a:t>
            </a:r>
            <a:r>
              <a:rPr lang="en-US" dirty="0" err="1"/>
              <a:t>etc</a:t>
            </a:r>
            <a:r>
              <a:rPr lang="en-US" dirty="0"/>
              <a:t>  </a:t>
            </a:r>
          </a:p>
        </p:txBody>
      </p:sp>
      <p:sp>
        <p:nvSpPr>
          <p:cNvPr id="4" name="Slide Number Placeholder 3"/>
          <p:cNvSpPr>
            <a:spLocks noGrp="1"/>
          </p:cNvSpPr>
          <p:nvPr>
            <p:ph type="sldNum" sz="quarter" idx="5"/>
          </p:nvPr>
        </p:nvSpPr>
        <p:spPr/>
        <p:txBody>
          <a:bodyPr/>
          <a:lstStyle/>
          <a:p>
            <a:fld id="{F39FC02F-E1A5-9F42-8586-E51D94E1FF7B}" type="slidenum">
              <a:rPr lang="en-US" smtClean="0"/>
              <a:t>10</a:t>
            </a:fld>
            <a:endParaRPr lang="en-US"/>
          </a:p>
        </p:txBody>
      </p:sp>
    </p:spTree>
    <p:extLst>
      <p:ext uri="{BB962C8B-B14F-4D97-AF65-F5344CB8AC3E}">
        <p14:creationId xmlns:p14="http://schemas.microsoft.com/office/powerpoint/2010/main" val="96130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So no separating of a project to bypass this requirement </a:t>
            </a:r>
          </a:p>
          <a:p>
            <a:r>
              <a:rPr lang="en-US" dirty="0"/>
              <a:t>2) Rehab of Res structures with &lt; 8 units  </a:t>
            </a:r>
          </a:p>
        </p:txBody>
      </p:sp>
      <p:sp>
        <p:nvSpPr>
          <p:cNvPr id="4" name="Slide Number Placeholder 3"/>
          <p:cNvSpPr>
            <a:spLocks noGrp="1"/>
          </p:cNvSpPr>
          <p:nvPr>
            <p:ph type="sldNum" sz="quarter" idx="5"/>
          </p:nvPr>
        </p:nvSpPr>
        <p:spPr/>
        <p:txBody>
          <a:bodyPr/>
          <a:lstStyle/>
          <a:p>
            <a:fld id="{F39FC02F-E1A5-9F42-8586-E51D94E1FF7B}" type="slidenum">
              <a:rPr lang="en-US" smtClean="0"/>
              <a:t>13</a:t>
            </a:fld>
            <a:endParaRPr lang="en-US"/>
          </a:p>
        </p:txBody>
      </p:sp>
    </p:spTree>
    <p:extLst>
      <p:ext uri="{BB962C8B-B14F-4D97-AF65-F5344CB8AC3E}">
        <p14:creationId xmlns:p14="http://schemas.microsoft.com/office/powerpoint/2010/main" val="1978961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located on DOH website Grants management Manual </a:t>
            </a:r>
          </a:p>
        </p:txBody>
      </p:sp>
      <p:sp>
        <p:nvSpPr>
          <p:cNvPr id="4" name="Slide Number Placeholder 3"/>
          <p:cNvSpPr>
            <a:spLocks noGrp="1"/>
          </p:cNvSpPr>
          <p:nvPr>
            <p:ph type="sldNum" sz="quarter" idx="5"/>
          </p:nvPr>
        </p:nvSpPr>
        <p:spPr/>
        <p:txBody>
          <a:bodyPr/>
          <a:lstStyle/>
          <a:p>
            <a:fld id="{F39FC02F-E1A5-9F42-8586-E51D94E1FF7B}" type="slidenum">
              <a:rPr lang="en-US" smtClean="0"/>
              <a:t>19</a:t>
            </a:fld>
            <a:endParaRPr lang="en-US"/>
          </a:p>
        </p:txBody>
      </p:sp>
    </p:spTree>
    <p:extLst>
      <p:ext uri="{BB962C8B-B14F-4D97-AF65-F5344CB8AC3E}">
        <p14:creationId xmlns:p14="http://schemas.microsoft.com/office/powerpoint/2010/main" val="427123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DOL continually monitors the economic conditions of the construction contracting profession, the wage rates are subject to change.  It is essential that the Labor Standards Officer verify that the most current rates are being utilized.</a:t>
            </a:r>
          </a:p>
        </p:txBody>
      </p:sp>
      <p:sp>
        <p:nvSpPr>
          <p:cNvPr id="4" name="Slide Number Placeholder 3"/>
          <p:cNvSpPr>
            <a:spLocks noGrp="1"/>
          </p:cNvSpPr>
          <p:nvPr>
            <p:ph type="sldNum" sz="quarter" idx="5"/>
          </p:nvPr>
        </p:nvSpPr>
        <p:spPr/>
        <p:txBody>
          <a:bodyPr/>
          <a:lstStyle/>
          <a:p>
            <a:fld id="{F39FC02F-E1A5-9F42-8586-E51D94E1FF7B}" type="slidenum">
              <a:rPr lang="en-US" smtClean="0"/>
              <a:t>23</a:t>
            </a:fld>
            <a:endParaRPr lang="en-US"/>
          </a:p>
        </p:txBody>
      </p:sp>
    </p:spTree>
    <p:extLst>
      <p:ext uri="{BB962C8B-B14F-4D97-AF65-F5344CB8AC3E}">
        <p14:creationId xmlns:p14="http://schemas.microsoft.com/office/powerpoint/2010/main" val="3354001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1/18/2019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vectoropenstock.com/vectors/preview/70531/construction-workers-silhouettes"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Afghan_laborers_building_a_school_in_2005.jpg"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lawyersandsettlements.com/articles/overtime_california/interview-overtime-pay-laws-14-18167.html" TargetMode="Externa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hyperlink" Target="https://www.wdol.gov/dba.asp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dol.gov/whd/programs/dbra/docs/memo-131.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sam.gov/SAM/pages/public/searchRecords/search.js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8" Type="http://schemas.openxmlformats.org/officeDocument/2006/relationships/hyperlink" Target="mailto:Dominic.carew@ct.gov" TargetMode="External"/><Relationship Id="rId3" Type="http://schemas.openxmlformats.org/officeDocument/2006/relationships/hyperlink" Target="http://www.dol.gov/whd/index.htm" TargetMode="External"/><Relationship Id="rId7" Type="http://schemas.openxmlformats.org/officeDocument/2006/relationships/hyperlink" Target="http://www.ct.gov/DOL" TargetMode="External"/><Relationship Id="rId2" Type="http://schemas.openxmlformats.org/officeDocument/2006/relationships/hyperlink" Target="http://www.wdol.gov/" TargetMode="External"/><Relationship Id="rId1" Type="http://schemas.openxmlformats.org/officeDocument/2006/relationships/slideLayout" Target="../slideLayouts/slideLayout2.xml"/><Relationship Id="rId6" Type="http://schemas.openxmlformats.org/officeDocument/2006/relationships/hyperlink" Target="http://www.dol.gov/arb" TargetMode="External"/><Relationship Id="rId5" Type="http://schemas.openxmlformats.org/officeDocument/2006/relationships/hyperlink" Target="http://www.oalj.dol.gov/" TargetMode="External"/><Relationship Id="rId4" Type="http://schemas.openxmlformats.org/officeDocument/2006/relationships/hyperlink" Target="http://www.dol.gov/whd/recovery/pwrb/toc.ht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3.tiff"/><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xmlns="" id="{45873676-3D69-48B0-BA02-D759766A90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2">
            <a:extLst>
              <a:ext uri="{FF2B5EF4-FFF2-40B4-BE49-F238E27FC236}">
                <a16:creationId xmlns:a16="http://schemas.microsoft.com/office/drawing/2014/main" xmlns="" id="{248E96D7-6599-4607-9958-FD9E1000131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12BD4ED1-A0A9-3A4F-B254-AA182B27D2FA}"/>
              </a:ext>
            </a:extLst>
          </p:cNvPr>
          <p:cNvPicPr>
            <a:picLocks noChangeAspect="1"/>
          </p:cNvPicPr>
          <p:nvPr/>
        </p:nvPicPr>
        <p:blipFill rotWithShape="1">
          <a:blip r:embed="rId3"/>
          <a:srcRect t="21642" b="26706"/>
          <a:stretch/>
        </p:blipFill>
        <p:spPr>
          <a:xfrm>
            <a:off x="-3789398" y="0"/>
            <a:ext cx="19770797" cy="6858000"/>
          </a:xfrm>
          <a:prstGeom prst="rect">
            <a:avLst/>
          </a:prstGeom>
        </p:spPr>
      </p:pic>
      <p:cxnSp>
        <p:nvCxnSpPr>
          <p:cNvPr id="51" name="Straight Connector 50">
            <a:extLst>
              <a:ext uri="{FF2B5EF4-FFF2-40B4-BE49-F238E27FC236}">
                <a16:creationId xmlns:a16="http://schemas.microsoft.com/office/drawing/2014/main" xmlns="" id="{99478AA5-D1D0-4B5E-9FDE-6F55026DA30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4229100"/>
            <a:ext cx="1219200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xmlns="" id="{3CA8EEE2-DA9A-4635-9B41-33EB565145F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91FEB7EE-890F-D74D-9E2D-B4F3E6A7BBBD}"/>
              </a:ext>
            </a:extLst>
          </p:cNvPr>
          <p:cNvSpPr>
            <a:spLocks noGrp="1"/>
          </p:cNvSpPr>
          <p:nvPr>
            <p:ph type="ctrTitle"/>
          </p:nvPr>
        </p:nvSpPr>
        <p:spPr>
          <a:xfrm>
            <a:off x="1146048" y="4437888"/>
            <a:ext cx="9899904" cy="1116711"/>
          </a:xfrm>
        </p:spPr>
        <p:txBody>
          <a:bodyPr>
            <a:normAutofit/>
          </a:bodyPr>
          <a:lstStyle/>
          <a:p>
            <a:r>
              <a:rPr lang="en-US" sz="3700"/>
              <a:t>Davis Bacon ACT (DBA)/ labor standards</a:t>
            </a:r>
          </a:p>
        </p:txBody>
      </p:sp>
      <p:sp>
        <p:nvSpPr>
          <p:cNvPr id="3" name="Subtitle 2">
            <a:extLst>
              <a:ext uri="{FF2B5EF4-FFF2-40B4-BE49-F238E27FC236}">
                <a16:creationId xmlns:a16="http://schemas.microsoft.com/office/drawing/2014/main" xmlns="" id="{A7508AB8-AD44-0D4F-B3F4-9B23ACF73DD6}"/>
              </a:ext>
            </a:extLst>
          </p:cNvPr>
          <p:cNvSpPr>
            <a:spLocks noGrp="1"/>
          </p:cNvSpPr>
          <p:nvPr>
            <p:ph type="subTitle" idx="1"/>
          </p:nvPr>
        </p:nvSpPr>
        <p:spPr>
          <a:xfrm>
            <a:off x="1751012" y="5481448"/>
            <a:ext cx="8689976" cy="535939"/>
          </a:xfrm>
        </p:spPr>
        <p:txBody>
          <a:bodyPr>
            <a:normAutofit/>
          </a:bodyPr>
          <a:lstStyle/>
          <a:p>
            <a:r>
              <a:rPr lang="en-US" dirty="0">
                <a:solidFill>
                  <a:schemeClr val="tx1"/>
                </a:solidFill>
              </a:rPr>
              <a:t>Quick and dirty guide for </a:t>
            </a:r>
            <a:r>
              <a:rPr lang="en-US" dirty="0" err="1">
                <a:solidFill>
                  <a:schemeClr val="tx1"/>
                </a:solidFill>
              </a:rPr>
              <a:t>cdbg</a:t>
            </a:r>
            <a:r>
              <a:rPr lang="en-US" dirty="0">
                <a:solidFill>
                  <a:schemeClr val="tx1"/>
                </a:solidFill>
              </a:rPr>
              <a:t>-small cities projects</a:t>
            </a:r>
          </a:p>
        </p:txBody>
      </p:sp>
    </p:spTree>
    <p:extLst>
      <p:ext uri="{BB962C8B-B14F-4D97-AF65-F5344CB8AC3E}">
        <p14:creationId xmlns:p14="http://schemas.microsoft.com/office/powerpoint/2010/main" val="4001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3">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p:cTn id="7" repeatCount="indefinite" restart="whenNotActive" fill="hold" evtFilter="cancelBubble" nodeType="interactiveSeq">
                <p:stCondLst>
                  <p:cond delay="indefinite"/>
                  <p:cond evt="onBegin" delay="0">
                    <p:tn val="1"/>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 0 L 0.06354 -0.20919" pathEditMode="relative" ptsTypes="AA">
                                      <p:cBhvr>
                                        <p:cTn id="11" dur="30000" fill="hold"/>
                                        <p:tgtEl>
                                          <p:spTgt spid="4"/>
                                        </p:tgtEl>
                                        <p:attrNameLst>
                                          <p:attrName>ppt_x</p:attrName>
                                          <p:attrName>ppt_y</p:attrName>
                                        </p:attrNameLst>
                                      </p:cBhvr>
                                    </p:animMotion>
                                  </p:childTnLst>
                                </p:cTn>
                              </p:par>
                              <p:par>
                                <p:cTn id="12" presetID="6" presetClass="emph" presetSubtype="0" accel="50000" decel="50000" fill="hold" nodeType="withEffect">
                                  <p:stCondLst>
                                    <p:cond delay="0"/>
                                  </p:stCondLst>
                                  <p:childTnLst>
                                    <p:animScale>
                                      <p:cBhvr>
                                        <p:cTn id="13" dur="30000" fill="hold"/>
                                        <p:tgtEl>
                                          <p:spTgt spid="4"/>
                                        </p:tgtEl>
                                      </p:cBhvr>
                                      <p:by x="150000" y="150000"/>
                                    </p:animScale>
                                  </p:childTnLst>
                                </p:cTn>
                              </p:par>
                            </p:childTnLst>
                          </p:cTn>
                        </p:par>
                        <p:par>
                          <p:cTn id="14" fill="hold">
                            <p:stCondLst>
                              <p:cond delay="30000"/>
                            </p:stCondLst>
                            <p:childTnLst>
                              <p:par>
                                <p:cTn id="15" presetID="0" presetClass="path" presetSubtype="0" accel="50000" decel="50000" fill="hold" nodeType="afterEffect">
                                  <p:stCondLst>
                                    <p:cond delay="5000"/>
                                  </p:stCondLst>
                                  <p:childTnLst>
                                    <p:animMotion origin="layout" path="M 0.06354 -0.20919 L 0 0" pathEditMode="relative" ptsTypes="AA">
                                      <p:cBhvr>
                                        <p:cTn id="16" dur="30000" fill="hold"/>
                                        <p:tgtEl>
                                          <p:spTgt spid="4"/>
                                        </p:tgtEl>
                                        <p:attrNameLst>
                                          <p:attrName>ppt_x</p:attrName>
                                          <p:attrName>ppt_y</p:attrName>
                                        </p:attrNameLst>
                                      </p:cBhvr>
                                    </p:animMotion>
                                  </p:childTnLst>
                                </p:cTn>
                              </p:par>
                              <p:par>
                                <p:cTn id="17" presetID="6" presetClass="emph" presetSubtype="0" accel="50000" decel="50000" fill="hold" nodeType="withEffect">
                                  <p:stCondLst>
                                    <p:cond delay="5000"/>
                                  </p:stCondLst>
                                  <p:childTnLst>
                                    <p:animScale>
                                      <p:cBhvr>
                                        <p:cTn id="18" dur="30000" fill="hold"/>
                                        <p:tgtEl>
                                          <p:spTgt spid="4"/>
                                        </p:tgtEl>
                                      </p:cBhvr>
                                      <p:by x="150000" y="150000"/>
                                      <p:to x="100000" y="100000"/>
                                    </p:animScale>
                                  </p:childTnLst>
                                </p:cTn>
                              </p:par>
                            </p:childTnLst>
                          </p:cTn>
                        </p:par>
                        <p:par>
                          <p:cTn id="19" fill="hold">
                            <p:stCondLst>
                              <p:cond delay="65000"/>
                            </p:stCondLst>
                            <p:childTnLst>
                              <p:par>
                                <p:cTn id="20" presetID="0" presetClass="path" presetSubtype="0" accel="50000" decel="50000" fill="hold" nodeType="afterEffect">
                                  <p:stCondLst>
                                    <p:cond delay="0"/>
                                  </p:stCondLst>
                                  <p:childTnLst>
                                    <p:animMotion origin="layout" path="M 0 0 L 0 0" pathEditMode="relative" ptsTypes="AA">
                                      <p:cBhvr>
                                        <p:cTn id="21" dur="5000" fill="hold"/>
                                        <p:tgtEl>
                                          <p:spTgt spid="4"/>
                                        </p:tgtEl>
                                        <p:attrNameLst>
                                          <p:attrName>ppt_x</p:attrName>
                                          <p:attrName>ppt_y</p:attrName>
                                        </p:attrNameLst>
                                      </p:cBhvr>
                                    </p:animMotion>
                                  </p:childTnLst>
                                </p:cTn>
                              </p:par>
                            </p:childTnLst>
                          </p:cTn>
                        </p:par>
                      </p:childTnLst>
                    </p:cTn>
                  </p:par>
                </p:childTnLst>
              </p:cTn>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Contract Work Hours and Safety Standards Act (CWHSSA). </a:t>
            </a:r>
          </a:p>
        </p:txBody>
      </p:sp>
      <p:sp>
        <p:nvSpPr>
          <p:cNvPr id="3" name="Content Placeholder 2"/>
          <p:cNvSpPr>
            <a:spLocks noGrp="1"/>
          </p:cNvSpPr>
          <p:nvPr>
            <p:ph sz="quarter" idx="13"/>
          </p:nvPr>
        </p:nvSpPr>
        <p:spPr/>
        <p:txBody>
          <a:bodyPr>
            <a:normAutofit fontScale="92500"/>
          </a:bodyPr>
          <a:lstStyle/>
          <a:p>
            <a:pPr marL="0" indent="0">
              <a:buNone/>
            </a:pPr>
            <a:r>
              <a:rPr lang="en-US" sz="2400" dirty="0"/>
              <a:t>requires time and one-half pay for overtime (O/T) hours (over 40 in any work week) for laborers and mechanics, including guards and watchmen worked on the covered project.  The CWHSSA applies to both direct Federal contracts and to indirect Federally-assisted contracts </a:t>
            </a:r>
            <a:r>
              <a:rPr lang="en-US" sz="2400" b="1" i="1" dirty="0"/>
              <a:t>except </a:t>
            </a:r>
            <a:r>
              <a:rPr lang="en-US" sz="2400" dirty="0"/>
              <a:t>where the assistance is solely in the nature of a loan guarantee or insurance. </a:t>
            </a:r>
          </a:p>
          <a:p>
            <a:pPr marL="0" indent="0">
              <a:buNone/>
            </a:pPr>
            <a:r>
              <a:rPr lang="en-US" sz="2400" b="1" dirty="0"/>
              <a:t>The overtime provisions of the Fair Labor Standards Act may also apply to DBA-covered contracts.</a:t>
            </a:r>
          </a:p>
          <a:p>
            <a:endParaRPr lang="en-US" sz="2400" dirty="0"/>
          </a:p>
        </p:txBody>
      </p:sp>
    </p:spTree>
    <p:extLst>
      <p:ext uri="{BB962C8B-B14F-4D97-AF65-F5344CB8AC3E}">
        <p14:creationId xmlns:p14="http://schemas.microsoft.com/office/powerpoint/2010/main" val="1019567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Copeland Act (Anti-Kickback Act)</a:t>
            </a:r>
          </a:p>
        </p:txBody>
      </p:sp>
      <p:sp>
        <p:nvSpPr>
          <p:cNvPr id="3" name="Content Placeholder 2"/>
          <p:cNvSpPr>
            <a:spLocks noGrp="1"/>
          </p:cNvSpPr>
          <p:nvPr>
            <p:ph sz="quarter" idx="13"/>
          </p:nvPr>
        </p:nvSpPr>
        <p:spPr/>
        <p:txBody>
          <a:bodyPr>
            <a:normAutofit/>
          </a:bodyPr>
          <a:lstStyle/>
          <a:p>
            <a:pPr marL="0" indent="0">
              <a:buNone/>
            </a:pPr>
            <a:r>
              <a:rPr lang="en-US" sz="2400" dirty="0"/>
              <a:t>This Act makes it a Federal crime for anyone to require any laborer or mechanic (employed on a Federal or Federally-assisted project) to accept kickbacks (i.e., give up or pay back) any part of their wages. </a:t>
            </a:r>
          </a:p>
          <a:p>
            <a:pPr marL="0" indent="0">
              <a:buNone/>
            </a:pPr>
            <a:r>
              <a:rPr lang="en-US" sz="2400" b="1" dirty="0"/>
              <a:t>The Copeland Act</a:t>
            </a:r>
            <a:r>
              <a:rPr lang="en-US" sz="2400" dirty="0"/>
              <a:t> requires every employer (contractors and subcontractors) </a:t>
            </a:r>
            <a:r>
              <a:rPr lang="en-US" sz="2400" b="1" dirty="0"/>
              <a:t>to submit weekly certified payroll reports </a:t>
            </a:r>
            <a:r>
              <a:rPr lang="en-US" sz="2400" dirty="0"/>
              <a:t>(CPRs) and regulates permissible payroll deductions. </a:t>
            </a:r>
          </a:p>
        </p:txBody>
      </p:sp>
    </p:spTree>
    <p:extLst>
      <p:ext uri="{BB962C8B-B14F-4D97-AF65-F5344CB8AC3E}">
        <p14:creationId xmlns:p14="http://schemas.microsoft.com/office/powerpoint/2010/main" val="33220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 name="Content Placeholder 3" descr="Construction workers silhouettes - Free Vector">
            <a:extLst>
              <a:ext uri="{FF2B5EF4-FFF2-40B4-BE49-F238E27FC236}">
                <a16:creationId xmlns:a16="http://schemas.microsoft.com/office/drawing/2014/main" xmlns="" id="{F6CC0EAC-EA43-1743-8C42-166E560B1F3C}"/>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t="10223" b="10552"/>
          <a:stretch/>
        </p:blipFill>
        <p:spPr>
          <a:xfrm>
            <a:off x="0" y="-5"/>
            <a:ext cx="12192000" cy="6858011"/>
          </a:xfrm>
          <a:prstGeom prst="rect">
            <a:avLst/>
          </a:prstGeom>
        </p:spPr>
      </p:pic>
      <p:sp>
        <p:nvSpPr>
          <p:cNvPr id="34" name="Rectangle 25">
            <a:extLst>
              <a:ext uri="{FF2B5EF4-FFF2-40B4-BE49-F238E27FC236}">
                <a16:creationId xmlns:a16="http://schemas.microsoft.com/office/drawing/2014/main" xmlns="" id="{23E246C7-AE23-4B78-B596-A021E638F0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754"/>
            <a:ext cx="12192000" cy="6858000"/>
          </a:xfrm>
          <a:prstGeom prst="rect">
            <a:avLst/>
          </a:prstGeom>
          <a:gradFill>
            <a:gsLst>
              <a:gs pos="10000">
                <a:schemeClr val="bg1">
                  <a:alpha val="75000"/>
                </a:schemeClr>
              </a:gs>
              <a:gs pos="85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27">
            <a:extLst>
              <a:ext uri="{FF2B5EF4-FFF2-40B4-BE49-F238E27FC236}">
                <a16:creationId xmlns:a16="http://schemas.microsoft.com/office/drawing/2014/main" xmlns="" id="{4388652C-EA91-4836-8F81-08E05C74EB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992A937-14E4-CD4D-AD06-14CECE075C9A}"/>
              </a:ext>
            </a:extLst>
          </p:cNvPr>
          <p:cNvSpPr>
            <a:spLocks noGrp="1"/>
          </p:cNvSpPr>
          <p:nvPr>
            <p:ph type="title"/>
          </p:nvPr>
        </p:nvSpPr>
        <p:spPr>
          <a:xfrm>
            <a:off x="913775" y="618517"/>
            <a:ext cx="10364451" cy="1596177"/>
          </a:xfrm>
        </p:spPr>
        <p:txBody>
          <a:bodyPr>
            <a:normAutofit/>
          </a:bodyPr>
          <a:lstStyle/>
          <a:p>
            <a:r>
              <a:rPr lang="en-US" altLang="en-US" dirty="0"/>
              <a:t/>
            </a:r>
            <a:br>
              <a:rPr lang="en-US" altLang="en-US" dirty="0"/>
            </a:br>
            <a:r>
              <a:rPr lang="en-US" altLang="en-US" dirty="0"/>
              <a:t/>
            </a:r>
            <a:br>
              <a:rPr lang="en-US" altLang="en-US" dirty="0"/>
            </a:br>
            <a:endParaRPr lang="en-US" dirty="0"/>
          </a:p>
        </p:txBody>
      </p:sp>
      <p:sp>
        <p:nvSpPr>
          <p:cNvPr id="9" name="Content Placeholder 8">
            <a:extLst>
              <a:ext uri="{FF2B5EF4-FFF2-40B4-BE49-F238E27FC236}">
                <a16:creationId xmlns:a16="http://schemas.microsoft.com/office/drawing/2014/main" xmlns="" id="{F59687E4-7530-4602-9250-2FC85D6F18C8}"/>
              </a:ext>
            </a:extLst>
          </p:cNvPr>
          <p:cNvSpPr>
            <a:spLocks noGrp="1"/>
          </p:cNvSpPr>
          <p:nvPr>
            <p:ph sz="quarter" idx="13"/>
          </p:nvPr>
        </p:nvSpPr>
        <p:spPr>
          <a:xfrm>
            <a:off x="913774" y="2367092"/>
            <a:ext cx="10363826" cy="3424107"/>
          </a:xfrm>
        </p:spPr>
        <p:txBody>
          <a:bodyPr>
            <a:normAutofit/>
          </a:bodyPr>
          <a:lstStyle/>
          <a:p>
            <a:pPr marL="0" indent="0">
              <a:buNone/>
            </a:pPr>
            <a:r>
              <a:rPr lang="en-US" dirty="0"/>
              <a:t>So in other words if you are utilizing federal funds in any capacity for your project i.e. CDBG funds….all trades working on the project site (public housing modernization, streets and sidewalks, public facilities etc.) are covered and therefore must be paid appropriately according to the wage rate determined and related provisions</a:t>
            </a:r>
          </a:p>
        </p:txBody>
      </p:sp>
    </p:spTree>
    <p:extLst>
      <p:ext uri="{BB962C8B-B14F-4D97-AF65-F5344CB8AC3E}">
        <p14:creationId xmlns:p14="http://schemas.microsoft.com/office/powerpoint/2010/main" val="327886088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01945 -0.04164" pathEditMode="relative" ptsTypes="AA">
                                      <p:cBhvr>
                                        <p:cTn id="6" dur="30000" fill="hold"/>
                                        <p:tgtEl>
                                          <p:spTgt spid="7"/>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7"/>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01945 -0.04164 L 0.24922 0.24861" pathEditMode="relative" ptsTypes="AA">
                                      <p:cBhvr>
                                        <p:cTn id="11" dur="30000" fill="hold"/>
                                        <p:tgtEl>
                                          <p:spTgt spid="7"/>
                                        </p:tgtEl>
                                        <p:attrNameLst>
                                          <p:attrName>ppt_x</p:attrName>
                                          <p:attrName>ppt_y</p:attrName>
                                        </p:attrNameLst>
                                      </p:cBhvr>
                                    </p:animMotion>
                                  </p:childTnLst>
                                </p:cTn>
                              </p:par>
                            </p:childTnLst>
                          </p:cTn>
                        </p:par>
                        <p:par>
                          <p:cTn id="12" fill="hold">
                            <p:stCondLst>
                              <p:cond delay="65000"/>
                            </p:stCondLst>
                            <p:childTnLst>
                              <p:par>
                                <p:cTn id="13" presetID="0" presetClass="path" presetSubtype="0" accel="50000" decel="50000" fill="hold" nodeType="afterEffect">
                                  <p:stCondLst>
                                    <p:cond delay="5000"/>
                                  </p:stCondLst>
                                  <p:childTnLst>
                                    <p:animMotion origin="layout" path="M 0.24922 0.24861 L -0.24922 -0.00573" pathEditMode="relative" ptsTypes="AA">
                                      <p:cBhvr>
                                        <p:cTn id="14" dur="30000" fill="hold"/>
                                        <p:tgtEl>
                                          <p:spTgt spid="7"/>
                                        </p:tgtEl>
                                        <p:attrNameLst>
                                          <p:attrName>ppt_x</p:attrName>
                                          <p:attrName>ppt_y</p:attrName>
                                        </p:attrNameLst>
                                      </p:cBhvr>
                                    </p:animMotion>
                                  </p:childTnLst>
                                </p:cTn>
                              </p:par>
                            </p:childTnLst>
                          </p:cTn>
                        </p:par>
                        <p:par>
                          <p:cTn id="15" fill="hold">
                            <p:stCondLst>
                              <p:cond delay="100000"/>
                            </p:stCondLst>
                            <p:childTnLst>
                              <p:par>
                                <p:cTn id="16" presetID="0" presetClass="path" presetSubtype="0" accel="50000" decel="50000" fill="hold" nodeType="afterEffect">
                                  <p:stCondLst>
                                    <p:cond delay="5000"/>
                                  </p:stCondLst>
                                  <p:childTnLst>
                                    <p:animMotion origin="layout" path="M -0.24922 -0.00573 L 0.09785 -0.24861" pathEditMode="relative" ptsTypes="AA">
                                      <p:cBhvr>
                                        <p:cTn id="17" dur="4000" fill="hold"/>
                                        <p:tgtEl>
                                          <p:spTgt spid="7"/>
                                        </p:tgtEl>
                                        <p:attrNameLst>
                                          <p:attrName>ppt_x</p:attrName>
                                          <p:attrName>ppt_y</p:attrName>
                                        </p:attrNameLst>
                                      </p:cBhvr>
                                    </p:animMotion>
                                  </p:childTnLst>
                                </p:cTn>
                              </p:par>
                            </p:childTnLst>
                          </p:cTn>
                        </p:par>
                        <p:par>
                          <p:cTn id="18" fill="hold">
                            <p:stCondLst>
                              <p:cond delay="109000"/>
                            </p:stCondLst>
                            <p:childTnLst>
                              <p:par>
                                <p:cTn id="19" presetID="0" presetClass="path" presetSubtype="0" accel="50000" decel="50000" fill="hold" nodeType="afterEffect">
                                  <p:stCondLst>
                                    <p:cond delay="5000"/>
                                  </p:stCondLst>
                                  <p:childTnLst>
                                    <p:animMotion origin="layout" path="M 0.09785 -0.24861 L 0.24922 -0.24861" pathEditMode="relative" ptsTypes="AA">
                                      <p:cBhvr>
                                        <p:cTn id="20" dur="30000" fill="hold"/>
                                        <p:tgtEl>
                                          <p:spTgt spid="7"/>
                                        </p:tgtEl>
                                        <p:attrNameLst>
                                          <p:attrName>ppt_x</p:attrName>
                                          <p:attrName>ppt_y</p:attrName>
                                        </p:attrNameLst>
                                      </p:cBhvr>
                                    </p:animMotion>
                                  </p:childTnLst>
                                </p:cTn>
                              </p:par>
                            </p:childTnLst>
                          </p:cTn>
                        </p:par>
                        <p:par>
                          <p:cTn id="21" fill="hold">
                            <p:stCondLst>
                              <p:cond delay="144000"/>
                            </p:stCondLst>
                            <p:childTnLst>
                              <p:par>
                                <p:cTn id="22" presetID="0" presetClass="path" presetSubtype="0" accel="50000" decel="50000" fill="hold" nodeType="afterEffect">
                                  <p:stCondLst>
                                    <p:cond delay="5000"/>
                                  </p:stCondLst>
                                  <p:childTnLst>
                                    <p:animMotion origin="layout" path="M 0.24922 -0.24861 L -0.24922 0.24861" pathEditMode="relative" ptsTypes="AA">
                                      <p:cBhvr>
                                        <p:cTn id="23" dur="30000" fill="hold"/>
                                        <p:tgtEl>
                                          <p:spTgt spid="7"/>
                                        </p:tgtEl>
                                        <p:attrNameLst>
                                          <p:attrName>ppt_x</p:attrName>
                                          <p:attrName>ppt_y</p:attrName>
                                        </p:attrNameLst>
                                      </p:cBhvr>
                                    </p:animMotion>
                                  </p:childTnLst>
                                </p:cTn>
                              </p:par>
                              <p:par>
                                <p:cTn id="24" presetID="6" presetClass="emph" presetSubtype="0" accel="50000" decel="50000" fill="hold" nodeType="withEffect">
                                  <p:stCondLst>
                                    <p:cond delay="5000"/>
                                  </p:stCondLst>
                                  <p:childTnLst>
                                    <p:animScale>
                                      <p:cBhvr>
                                        <p:cTn id="25" dur="30000" fill="hold"/>
                                        <p:tgtEl>
                                          <p:spTgt spid="7"/>
                                        </p:tgtEl>
                                      </p:cBhvr>
                                      <p:by x="150000" y="150000"/>
                                      <p:to x="100000" y="100000"/>
                                    </p:animScale>
                                  </p:childTnLst>
                                </p:cTn>
                              </p:par>
                            </p:childTnLst>
                          </p:cTn>
                        </p:par>
                        <p:par>
                          <p:cTn id="26" fill="hold">
                            <p:stCondLst>
                              <p:cond delay="179000"/>
                            </p:stCondLst>
                            <p:childTnLst>
                              <p:par>
                                <p:cTn id="27" presetID="0" presetClass="path" presetSubtype="0" accel="50000" decel="50000" fill="hold" nodeType="afterEffect">
                                  <p:stCondLst>
                                    <p:cond delay="0"/>
                                  </p:stCondLst>
                                  <p:childTnLst>
                                    <p:animMotion origin="layout" path="M 0 0 L 0 0" pathEditMode="relative" ptsTypes="AA">
                                      <p:cBhvr>
                                        <p:cTn id="28" dur="5000" fill="hold"/>
                                        <p:tgtEl>
                                          <p:spTgt spid="7"/>
                                        </p:tgtEl>
                                        <p:attrNameLst>
                                          <p:attrName>ppt_x</p:attrName>
                                          <p:attrName>ppt_y</p:attrName>
                                        </p:attrNameLst>
                                      </p:cBhvr>
                                    </p:animMotion>
                                  </p:childTnLst>
                                </p:cTn>
                              </p:par>
                            </p:childTnLst>
                          </p:cTn>
                        </p:par>
                      </p:childTnLst>
                    </p:cTn>
                  </p:par>
                </p:childTnLst>
              </p:cTn>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0" presetClass="path" presetSubtype="0" accel="50000" decel="50000" fill="hold" nodeType="clickEffect">
                                  <p:stCondLst>
                                    <p:cond delay="5000"/>
                                  </p:stCondLst>
                                  <p:childTnLst>
                                    <p:animMotion origin="layout" path="M -0.24922 0.24861 L 0 0" pathEditMode="relative" ptsTypes="AA">
                                      <p:cBhvr>
                                        <p:cTn id="33" dur="250" fill="hold"/>
                                        <p:tgtEl>
                                          <p:spTgt spid="7"/>
                                        </p:tgtEl>
                                        <p:attrNameLst>
                                          <p:attrName>ppt_x</p:attrName>
                                          <p:attrName>ppt_y</p:attrName>
                                        </p:attrNameLst>
                                      </p:cBhvr>
                                    </p:animMotion>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08DC00-763E-C84E-B2FE-8B4E6A6D8B7E}"/>
              </a:ext>
            </a:extLst>
          </p:cNvPr>
          <p:cNvSpPr>
            <a:spLocks noGrp="1"/>
          </p:cNvSpPr>
          <p:nvPr>
            <p:ph type="title"/>
          </p:nvPr>
        </p:nvSpPr>
        <p:spPr>
          <a:xfrm>
            <a:off x="913775" y="618517"/>
            <a:ext cx="10364451" cy="1596177"/>
          </a:xfrm>
        </p:spPr>
        <p:txBody>
          <a:bodyPr>
            <a:normAutofit/>
          </a:bodyPr>
          <a:lstStyle/>
          <a:p>
            <a:r>
              <a:rPr lang="en-US"/>
              <a:t>Exceptions to dba </a:t>
            </a:r>
          </a:p>
        </p:txBody>
      </p:sp>
      <p:graphicFrame>
        <p:nvGraphicFramePr>
          <p:cNvPr id="24" name="Content Placeholder 2">
            <a:extLst>
              <a:ext uri="{FF2B5EF4-FFF2-40B4-BE49-F238E27FC236}">
                <a16:creationId xmlns:a16="http://schemas.microsoft.com/office/drawing/2014/main" xmlns="" id="{441C89A3-3AA1-4808-89A2-30E6BF33969E}"/>
              </a:ext>
            </a:extLst>
          </p:cNvPr>
          <p:cNvGraphicFramePr>
            <a:graphicFrameLocks noGrp="1"/>
          </p:cNvGraphicFramePr>
          <p:nvPr>
            <p:ph sz="quarter" idx="13"/>
            <p:extLst>
              <p:ext uri="{D42A27DB-BD31-4B8C-83A1-F6EECF244321}">
                <p14:modId xmlns:p14="http://schemas.microsoft.com/office/powerpoint/2010/main" val="4171797008"/>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017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73BB8B-DB69-6240-8A07-DC413E8F6C76}"/>
              </a:ext>
            </a:extLst>
          </p:cNvPr>
          <p:cNvSpPr>
            <a:spLocks noGrp="1"/>
          </p:cNvSpPr>
          <p:nvPr>
            <p:ph type="title"/>
          </p:nvPr>
        </p:nvSpPr>
        <p:spPr>
          <a:xfrm>
            <a:off x="913775" y="338667"/>
            <a:ext cx="10364451" cy="1185333"/>
          </a:xfrm>
        </p:spPr>
        <p:txBody>
          <a:bodyPr/>
          <a:lstStyle/>
          <a:p>
            <a:r>
              <a:rPr lang="en-US" dirty="0"/>
              <a:t>More exceptions</a:t>
            </a:r>
          </a:p>
        </p:txBody>
      </p:sp>
      <p:sp>
        <p:nvSpPr>
          <p:cNvPr id="3" name="Content Placeholder 2">
            <a:extLst>
              <a:ext uri="{FF2B5EF4-FFF2-40B4-BE49-F238E27FC236}">
                <a16:creationId xmlns:a16="http://schemas.microsoft.com/office/drawing/2014/main" xmlns="" id="{7A7205E1-632B-8B4E-B531-7D0DD85AF680}"/>
              </a:ext>
            </a:extLst>
          </p:cNvPr>
          <p:cNvSpPr>
            <a:spLocks noGrp="1"/>
          </p:cNvSpPr>
          <p:nvPr>
            <p:ph sz="quarter" idx="13"/>
          </p:nvPr>
        </p:nvSpPr>
        <p:spPr>
          <a:xfrm>
            <a:off x="1070810" y="1524000"/>
            <a:ext cx="10206789" cy="4715483"/>
          </a:xfrm>
        </p:spPr>
        <p:txBody>
          <a:bodyPr>
            <a:normAutofit lnSpcReduction="10000"/>
          </a:bodyPr>
          <a:lstStyle/>
          <a:p>
            <a:pPr marL="0" indent="0">
              <a:buNone/>
            </a:pPr>
            <a:r>
              <a:rPr lang="en-US" dirty="0"/>
              <a:t>3) 	</a:t>
            </a:r>
            <a:r>
              <a:rPr lang="en-US" sz="2200" b="1" dirty="0"/>
              <a:t>Non-construction related activities  </a:t>
            </a:r>
            <a:r>
              <a:rPr lang="en-US" sz="2200" dirty="0"/>
              <a:t>that don’t apply to the 	whole project.  These are activities such as real property 	acquisition, 	procurement of furnishings, architectural and 	engineering fees, and certain pieces of equipment that would not 	become permanently affixed to the real property</a:t>
            </a:r>
          </a:p>
          <a:p>
            <a:pPr marL="0" indent="0">
              <a:buNone/>
            </a:pPr>
            <a:r>
              <a:rPr lang="en-US" dirty="0"/>
              <a:t>4)	</a:t>
            </a:r>
            <a:r>
              <a:rPr lang="en-US" sz="2200" b="1" dirty="0"/>
              <a:t>Separate and distinct projects.</a:t>
            </a:r>
            <a:r>
              <a:rPr lang="en-US" sz="2200" dirty="0"/>
              <a:t>  In some cases, an activity can 	occur in the 	same vicinity as another activity, but because it is a 	separate and distinct project, labor provisions may apply to one 	and not the other.  Contact DOH for guidance</a:t>
            </a:r>
          </a:p>
          <a:p>
            <a:pPr marL="0" indent="0">
              <a:buNone/>
            </a:pPr>
            <a:r>
              <a:rPr lang="en-US" dirty="0"/>
              <a:t>5) </a:t>
            </a:r>
            <a:r>
              <a:rPr lang="en-US" b="1" dirty="0"/>
              <a:t>	</a:t>
            </a:r>
            <a:r>
              <a:rPr lang="en-US" sz="2200" dirty="0"/>
              <a:t>Contracts solely for demolition, when no construction is 	anticipated on the site</a:t>
            </a:r>
            <a:endParaRPr lang="en-US" sz="2200" b="1" dirty="0"/>
          </a:p>
          <a:p>
            <a:endParaRPr lang="en-US" dirty="0"/>
          </a:p>
          <a:p>
            <a:endParaRPr lang="en-US" dirty="0"/>
          </a:p>
        </p:txBody>
      </p:sp>
    </p:spTree>
    <p:extLst>
      <p:ext uri="{BB962C8B-B14F-4D97-AF65-F5344CB8AC3E}">
        <p14:creationId xmlns:p14="http://schemas.microsoft.com/office/powerpoint/2010/main" val="683942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36CB87A-835B-514A-9846-EC91783FE88F}"/>
              </a:ext>
            </a:extLst>
          </p:cNvPr>
          <p:cNvSpPr>
            <a:spLocks noGrp="1"/>
          </p:cNvSpPr>
          <p:nvPr>
            <p:ph sz="quarter" idx="13"/>
          </p:nvPr>
        </p:nvSpPr>
        <p:spPr>
          <a:xfrm>
            <a:off x="491068" y="1405467"/>
            <a:ext cx="10925208" cy="4490007"/>
          </a:xfrm>
        </p:spPr>
        <p:txBody>
          <a:bodyPr/>
          <a:lstStyle/>
          <a:p>
            <a:pPr marL="0" indent="0">
              <a:buNone/>
            </a:pPr>
            <a:endParaRPr lang="en-US" b="1" dirty="0"/>
          </a:p>
          <a:p>
            <a:pPr marL="0" indent="0">
              <a:buNone/>
            </a:pPr>
            <a:endParaRPr lang="en-US" dirty="0"/>
          </a:p>
        </p:txBody>
      </p:sp>
      <p:sp>
        <p:nvSpPr>
          <p:cNvPr id="8" name="Rectangle 7" descr="Help">
            <a:extLst>
              <a:ext uri="{FF2B5EF4-FFF2-40B4-BE49-F238E27FC236}">
                <a16:creationId xmlns:a16="http://schemas.microsoft.com/office/drawing/2014/main" xmlns="" id="{509D9DA4-0DC4-884D-88FE-B6D74978C34B}"/>
              </a:ext>
            </a:extLst>
          </p:cNvPr>
          <p:cNvSpPr/>
          <p:nvPr/>
        </p:nvSpPr>
        <p:spPr>
          <a:xfrm>
            <a:off x="5540829" y="864234"/>
            <a:ext cx="1310942" cy="991086"/>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a:effectLst>
            <a:glow rad="127000">
              <a:schemeClr val="accent2">
                <a:lumMod val="75000"/>
              </a:schemeClr>
            </a:glow>
            <a:outerShdw blurRad="50800" dist="25400" dir="5400000" rotWithShape="0">
              <a:srgbClr val="000000">
                <a:alpha val="28000"/>
              </a:srgbClr>
            </a:outerShdw>
          </a:effectLst>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6" name="Rounded Rectangle 5">
            <a:extLst>
              <a:ext uri="{FF2B5EF4-FFF2-40B4-BE49-F238E27FC236}">
                <a16:creationId xmlns:a16="http://schemas.microsoft.com/office/drawing/2014/main" xmlns="" id="{300A18E1-EAAF-B141-A5B6-DB0B5C56F455}"/>
              </a:ext>
            </a:extLst>
          </p:cNvPr>
          <p:cNvSpPr/>
          <p:nvPr/>
        </p:nvSpPr>
        <p:spPr>
          <a:xfrm>
            <a:off x="1255002" y="2396553"/>
            <a:ext cx="9882596" cy="2446379"/>
          </a:xfrm>
          <a:prstGeom prst="roundRect">
            <a:avLst>
              <a:gd name="adj" fmla="val 10000"/>
            </a:avLst>
          </a:prstGeom>
        </p:spPr>
        <p:style>
          <a:lnRef idx="0">
            <a:schemeClr val="lt1">
              <a:alpha val="0"/>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p:style>
      </p:sp>
      <p:sp>
        <p:nvSpPr>
          <p:cNvPr id="9" name="Rectangle 8">
            <a:extLst>
              <a:ext uri="{FF2B5EF4-FFF2-40B4-BE49-F238E27FC236}">
                <a16:creationId xmlns:a16="http://schemas.microsoft.com/office/drawing/2014/main" xmlns="" id="{F7899468-AEE1-A141-9118-DB50359AD4F9}"/>
              </a:ext>
            </a:extLst>
          </p:cNvPr>
          <p:cNvSpPr/>
          <p:nvPr/>
        </p:nvSpPr>
        <p:spPr>
          <a:xfrm>
            <a:off x="1608668" y="2659384"/>
            <a:ext cx="9059332" cy="1323439"/>
          </a:xfrm>
          <a:prstGeom prst="rect">
            <a:avLst/>
          </a:prstGeom>
        </p:spPr>
        <p:txBody>
          <a:bodyPr wrap="square">
            <a:spAutoFit/>
          </a:bodyPr>
          <a:lstStyle/>
          <a:p>
            <a:pPr lvl="0" algn="ctr"/>
            <a:endParaRPr lang="en-US" sz="2600" dirty="0">
              <a:solidFill>
                <a:schemeClr val="bg1"/>
              </a:solidFill>
            </a:endParaRPr>
          </a:p>
          <a:p>
            <a:pPr lvl="0" algn="ctr"/>
            <a:r>
              <a:rPr lang="en-US" sz="2600" dirty="0">
                <a:solidFill>
                  <a:schemeClr val="bg1"/>
                </a:solidFill>
              </a:rPr>
              <a:t>Always </a:t>
            </a:r>
            <a:r>
              <a:rPr lang="en-US" sz="2800" dirty="0">
                <a:solidFill>
                  <a:schemeClr val="bg1"/>
                </a:solidFill>
              </a:rPr>
              <a:t>contact</a:t>
            </a:r>
            <a:r>
              <a:rPr lang="en-US" sz="2600" dirty="0">
                <a:solidFill>
                  <a:schemeClr val="bg1"/>
                </a:solidFill>
              </a:rPr>
              <a:t> DOH if there is any situation where Davis-Bacon applicability is in question</a:t>
            </a:r>
            <a:r>
              <a:rPr lang="en-US" dirty="0">
                <a:solidFill>
                  <a:schemeClr val="bg1"/>
                </a:solidFill>
              </a:rPr>
              <a:t>. </a:t>
            </a:r>
          </a:p>
        </p:txBody>
      </p:sp>
    </p:spTree>
    <p:extLst>
      <p:ext uri="{BB962C8B-B14F-4D97-AF65-F5344CB8AC3E}">
        <p14:creationId xmlns:p14="http://schemas.microsoft.com/office/powerpoint/2010/main" val="4230477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A9C15D4-2EE7-4D05-B87C-91D1F3B960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4ED7B0FB-9654-4441-9545-02D458B686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737B387-EC59-D241-B261-68CB2C2A7F8A}"/>
              </a:ext>
            </a:extLst>
          </p:cNvPr>
          <p:cNvSpPr>
            <a:spLocks noGrp="1"/>
          </p:cNvSpPr>
          <p:nvPr>
            <p:ph type="title"/>
          </p:nvPr>
        </p:nvSpPr>
        <p:spPr>
          <a:xfrm>
            <a:off x="641074" y="1314450"/>
            <a:ext cx="2844002" cy="3680244"/>
          </a:xfrm>
        </p:spPr>
        <p:txBody>
          <a:bodyPr>
            <a:normAutofit/>
          </a:bodyPr>
          <a:lstStyle/>
          <a:p>
            <a:pPr algn="l"/>
            <a:r>
              <a:rPr lang="en-US" sz="4100"/>
              <a:t>State prevailing wage </a:t>
            </a:r>
            <a:br>
              <a:rPr lang="en-US" sz="4100"/>
            </a:br>
            <a:endParaRPr lang="en-US" sz="4100"/>
          </a:p>
        </p:txBody>
      </p:sp>
      <p:pic>
        <p:nvPicPr>
          <p:cNvPr id="14" name="Picture 13">
            <a:extLst>
              <a:ext uri="{FF2B5EF4-FFF2-40B4-BE49-F238E27FC236}">
                <a16:creationId xmlns:a16="http://schemas.microsoft.com/office/drawing/2014/main" xmlns="" id="{7BB94C57-FDF3-45A3-9D1F-904523D795D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6" name="Picture 15">
            <a:extLst>
              <a:ext uri="{FF2B5EF4-FFF2-40B4-BE49-F238E27FC236}">
                <a16:creationId xmlns:a16="http://schemas.microsoft.com/office/drawing/2014/main" xmlns="" id="{6AEBDF1A-221A-4497-BBA9-57A70D16151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xmlns="" id="{6891BE1D-5DE3-492C-B2C9-0F458CC33A43}"/>
              </a:ext>
            </a:extLst>
          </p:cNvPr>
          <p:cNvGraphicFramePr>
            <a:graphicFrameLocks noGrp="1"/>
          </p:cNvGraphicFramePr>
          <p:nvPr>
            <p:ph sz="quarter" idx="13"/>
            <p:extLst>
              <p:ext uri="{D42A27DB-BD31-4B8C-83A1-F6EECF244321}">
                <p14:modId xmlns:p14="http://schemas.microsoft.com/office/powerpoint/2010/main" val="1882041694"/>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161595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10E099-2F84-F547-9898-CCA01B78D24B}"/>
              </a:ext>
            </a:extLst>
          </p:cNvPr>
          <p:cNvSpPr>
            <a:spLocks noGrp="1"/>
          </p:cNvSpPr>
          <p:nvPr>
            <p:ph type="title"/>
          </p:nvPr>
        </p:nvSpPr>
        <p:spPr/>
        <p:txBody>
          <a:bodyPr/>
          <a:lstStyle/>
          <a:p>
            <a:r>
              <a:rPr lang="en-US" dirty="0"/>
              <a:t>State prevailing wage</a:t>
            </a:r>
          </a:p>
        </p:txBody>
      </p:sp>
      <p:sp>
        <p:nvSpPr>
          <p:cNvPr id="3" name="Content Placeholder 2">
            <a:extLst>
              <a:ext uri="{FF2B5EF4-FFF2-40B4-BE49-F238E27FC236}">
                <a16:creationId xmlns:a16="http://schemas.microsoft.com/office/drawing/2014/main" xmlns="" id="{1DC0A4B1-0125-FC45-BFB9-2A64616A2C20}"/>
              </a:ext>
            </a:extLst>
          </p:cNvPr>
          <p:cNvSpPr>
            <a:spLocks noGrp="1"/>
          </p:cNvSpPr>
          <p:nvPr>
            <p:ph sz="quarter" idx="13"/>
          </p:nvPr>
        </p:nvSpPr>
        <p:spPr>
          <a:xfrm>
            <a:off x="913774" y="2066796"/>
            <a:ext cx="10363826" cy="3724404"/>
          </a:xfrm>
        </p:spPr>
        <p:txBody>
          <a:bodyPr>
            <a:normAutofit fontScale="92500" lnSpcReduction="20000"/>
          </a:bodyPr>
          <a:lstStyle/>
          <a:p>
            <a:pPr marL="0" indent="0">
              <a:buNone/>
            </a:pPr>
            <a:r>
              <a:rPr lang="en-US" dirty="0"/>
              <a:t>THE STATE OF CONNECTICUT HAS ITS OWN PREVAILING WAGE LAW CONNECTICUT GENERAL STATUTE (CGS) </a:t>
            </a:r>
            <a:r>
              <a:rPr lang="en-US" b="1" dirty="0"/>
              <a:t>SECTION 31-53 AND 31-53A</a:t>
            </a:r>
            <a:r>
              <a:rPr lang="en-US" dirty="0"/>
              <a:t>.  </a:t>
            </a:r>
          </a:p>
          <a:p>
            <a:pPr marL="0" indent="0">
              <a:buNone/>
            </a:pPr>
            <a:endParaRPr lang="en-US" dirty="0"/>
          </a:p>
          <a:p>
            <a:pPr marL="0" indent="411163">
              <a:buNone/>
              <a:tabLst>
                <a:tab pos="107950" algn="l"/>
              </a:tabLst>
            </a:pPr>
            <a:r>
              <a:rPr lang="en-US" dirty="0"/>
              <a:t>•      	LAW APPLIES TO PUBLIC WORKS PROJECTS OF $100,000 AND MORE FOR CONSTRUCTION, 		REMODELING (REFINISHING, REFURBISHING, REHABILITATION), ALTERATION OF REPAIR OF 			PUBLIC WORKS PROJECT BY THE STATE AND ITS AGENTS~</a:t>
            </a:r>
          </a:p>
          <a:p>
            <a:pPr marL="920750" indent="-460375"/>
            <a:r>
              <a:rPr lang="en-US" dirty="0"/>
              <a:t>THE NEW </a:t>
            </a:r>
            <a:r>
              <a:rPr lang="en-US" b="1" dirty="0"/>
              <a:t>LAW 31-53A</a:t>
            </a:r>
            <a:r>
              <a:rPr lang="en-US" dirty="0"/>
              <a:t> IMPOSES AND ADDITIONAL REQUIREMENT WHEREBY EVERY JULY 1, CONTRACTS THAT INCLUDE PUBLIC WORKS PROVISIONS ARE SUBJECT TO THE MOST LIKELY INCREASED WAGES AS OF JULY 1 OF THAT YEAR.</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460826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buNone/>
            </a:pPr>
            <a:r>
              <a:rPr lang="en-US" sz="3200" dirty="0">
                <a:solidFill>
                  <a:schemeClr val="accent3">
                    <a:lumMod val="50000"/>
                  </a:schemeClr>
                </a:solidFill>
              </a:rPr>
              <a:t>So you’re ready to prepare the bid package???</a:t>
            </a:r>
          </a:p>
          <a:p>
            <a:pPr marL="0" indent="0">
              <a:buNone/>
            </a:pPr>
            <a:r>
              <a:rPr lang="en-US" sz="3200" dirty="0">
                <a:solidFill>
                  <a:schemeClr val="accent3">
                    <a:lumMod val="50000"/>
                  </a:schemeClr>
                </a:solidFill>
              </a:rPr>
              <a:t>What to do……..</a:t>
            </a:r>
          </a:p>
        </p:txBody>
      </p:sp>
    </p:spTree>
    <p:extLst>
      <p:ext uri="{BB962C8B-B14F-4D97-AF65-F5344CB8AC3E}">
        <p14:creationId xmlns:p14="http://schemas.microsoft.com/office/powerpoint/2010/main" val="2116769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737A87-1E2E-694F-BC8C-CE5DE31B4492}"/>
              </a:ext>
            </a:extLst>
          </p:cNvPr>
          <p:cNvSpPr>
            <a:spLocks noGrp="1"/>
          </p:cNvSpPr>
          <p:nvPr>
            <p:ph type="title"/>
          </p:nvPr>
        </p:nvSpPr>
        <p:spPr>
          <a:xfrm>
            <a:off x="913775" y="618517"/>
            <a:ext cx="10364451" cy="1596177"/>
          </a:xfrm>
        </p:spPr>
        <p:txBody>
          <a:bodyPr>
            <a:normAutofit/>
          </a:bodyPr>
          <a:lstStyle/>
          <a:p>
            <a:r>
              <a:rPr lang="en-US"/>
              <a:t>Follow these steps</a:t>
            </a:r>
          </a:p>
        </p:txBody>
      </p:sp>
      <p:graphicFrame>
        <p:nvGraphicFramePr>
          <p:cNvPr id="5" name="Content Placeholder 2">
            <a:extLst>
              <a:ext uri="{FF2B5EF4-FFF2-40B4-BE49-F238E27FC236}">
                <a16:creationId xmlns:a16="http://schemas.microsoft.com/office/drawing/2014/main" xmlns="" id="{A14B6512-8D0A-4EDD-97C8-0E376F1A88E1}"/>
              </a:ext>
            </a:extLst>
          </p:cNvPr>
          <p:cNvGraphicFramePr>
            <a:graphicFrameLocks noGrp="1"/>
          </p:cNvGraphicFramePr>
          <p:nvPr>
            <p:ph sz="quarter" idx="13"/>
            <p:extLst>
              <p:ext uri="{D42A27DB-BD31-4B8C-83A1-F6EECF244321}">
                <p14:modId xmlns:p14="http://schemas.microsoft.com/office/powerpoint/2010/main" val="3813016755"/>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457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D6F96-2866-064A-B17E-24493B27FF8C}"/>
              </a:ext>
            </a:extLst>
          </p:cNvPr>
          <p:cNvSpPr>
            <a:spLocks noGrp="1"/>
          </p:cNvSpPr>
          <p:nvPr>
            <p:ph type="title"/>
          </p:nvPr>
        </p:nvSpPr>
        <p:spPr>
          <a:xfrm>
            <a:off x="913775" y="618517"/>
            <a:ext cx="6440411" cy="1596177"/>
          </a:xfrm>
        </p:spPr>
        <p:txBody>
          <a:bodyPr>
            <a:normAutofit/>
          </a:bodyPr>
          <a:lstStyle/>
          <a:p>
            <a:r>
              <a:rPr lang="en-US" altLang="en-US"/>
              <a:t>Davis-Bacon Act </a:t>
            </a:r>
            <a:br>
              <a:rPr lang="en-US" altLang="en-US"/>
            </a:br>
            <a:r>
              <a:rPr lang="en-US" altLang="en-US"/>
              <a:t> (40 U.S.C. 276a.-5)</a:t>
            </a:r>
            <a:endParaRPr lang="en-US"/>
          </a:p>
        </p:txBody>
      </p:sp>
      <p:sp>
        <p:nvSpPr>
          <p:cNvPr id="3" name="Content Placeholder 2">
            <a:extLst>
              <a:ext uri="{FF2B5EF4-FFF2-40B4-BE49-F238E27FC236}">
                <a16:creationId xmlns:a16="http://schemas.microsoft.com/office/drawing/2014/main" xmlns="" id="{3D8D12C9-A488-FC45-BB69-94494400D310}"/>
              </a:ext>
            </a:extLst>
          </p:cNvPr>
          <p:cNvSpPr>
            <a:spLocks noGrp="1"/>
          </p:cNvSpPr>
          <p:nvPr>
            <p:ph sz="quarter" idx="13"/>
          </p:nvPr>
        </p:nvSpPr>
        <p:spPr>
          <a:xfrm>
            <a:off x="913774" y="2367092"/>
            <a:ext cx="6440412" cy="3424107"/>
          </a:xfrm>
        </p:spPr>
        <p:txBody>
          <a:bodyPr>
            <a:normAutofit/>
          </a:bodyPr>
          <a:lstStyle/>
          <a:p>
            <a:pPr>
              <a:buClr>
                <a:schemeClr val="accent2"/>
              </a:buClr>
              <a:buSzPct val="70000"/>
            </a:pPr>
            <a:r>
              <a:rPr lang="en-US" sz="3200" dirty="0"/>
              <a:t>Enacted in 1931</a:t>
            </a:r>
          </a:p>
          <a:p>
            <a:pPr>
              <a:buClr>
                <a:schemeClr val="accent2"/>
              </a:buClr>
              <a:buSzPct val="70000"/>
            </a:pPr>
            <a:r>
              <a:rPr lang="en-US" sz="3200" dirty="0"/>
              <a:t>Amended in 1935 and 1964</a:t>
            </a:r>
          </a:p>
        </p:txBody>
      </p:sp>
      <p:pic>
        <p:nvPicPr>
          <p:cNvPr id="11" name="Picture 10" descr="File:Afghan laborers building a school in 2005.jpg">
            <a:extLst>
              <a:ext uri="{FF2B5EF4-FFF2-40B4-BE49-F238E27FC236}">
                <a16:creationId xmlns:a16="http://schemas.microsoft.com/office/drawing/2014/main" xmlns="" id="{94EC7530-030D-6F40-88A0-98CCBD106AA6}"/>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t="3120" r="-2" b="1335"/>
          <a:stretch/>
        </p:blipFill>
        <p:spPr>
          <a:xfrm>
            <a:off x="7783760" y="618517"/>
            <a:ext cx="3494466" cy="250404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3" name="Picture 12" descr="“Off-the-Clock California Overtime Lawsuits on the Rise ...">
            <a:extLst>
              <a:ext uri="{FF2B5EF4-FFF2-40B4-BE49-F238E27FC236}">
                <a16:creationId xmlns:a16="http://schemas.microsoft.com/office/drawing/2014/main" xmlns="" id="{50D8AC13-6B37-3542-BFB8-8116AF67C87F}"/>
              </a:ext>
            </a:extLst>
          </p:cNvPr>
          <p:cNvPicPr>
            <a:picLocks noChangeAspect="1"/>
          </p:cNvPicPr>
          <p:nvPr/>
        </p:nvPicPr>
        <p:blipFill rotWithShape="1">
          <a:blip r:embed="rId4">
            <a:extLst>
              <a:ext uri="{837473B0-CC2E-450A-ABE3-18F120FF3D39}">
                <a1611:picAttrSrcUrl xmlns:a1611="http://schemas.microsoft.com/office/drawing/2016/11/main" xmlns="" r:id="rId5"/>
              </a:ext>
            </a:extLst>
          </a:blip>
          <a:srcRect l="7519" r="-2" b="-2"/>
          <a:stretch/>
        </p:blipFill>
        <p:spPr>
          <a:xfrm>
            <a:off x="7783760" y="3287153"/>
            <a:ext cx="3494466" cy="250404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525093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A97ED4-20F9-F142-912F-C1BFF035210E}"/>
              </a:ext>
            </a:extLst>
          </p:cNvPr>
          <p:cNvSpPr>
            <a:spLocks noGrp="1"/>
          </p:cNvSpPr>
          <p:nvPr>
            <p:ph type="title"/>
          </p:nvPr>
        </p:nvSpPr>
        <p:spPr/>
        <p:txBody>
          <a:bodyPr/>
          <a:lstStyle/>
          <a:p>
            <a:r>
              <a:rPr lang="en-US" dirty="0"/>
              <a:t>next</a:t>
            </a:r>
          </a:p>
        </p:txBody>
      </p:sp>
      <p:sp>
        <p:nvSpPr>
          <p:cNvPr id="3" name="Content Placeholder 2">
            <a:extLst>
              <a:ext uri="{FF2B5EF4-FFF2-40B4-BE49-F238E27FC236}">
                <a16:creationId xmlns:a16="http://schemas.microsoft.com/office/drawing/2014/main" xmlns="" id="{CAC7AFF6-E792-A848-8CA2-8163D023E26C}"/>
              </a:ext>
            </a:extLst>
          </p:cNvPr>
          <p:cNvSpPr>
            <a:spLocks noGrp="1"/>
          </p:cNvSpPr>
          <p:nvPr>
            <p:ph sz="quarter" idx="13"/>
          </p:nvPr>
        </p:nvSpPr>
        <p:spPr/>
        <p:txBody>
          <a:bodyPr/>
          <a:lstStyle/>
          <a:p>
            <a:pPr marL="0" indent="0">
              <a:buNone/>
            </a:pPr>
            <a:endParaRPr lang="en-US" dirty="0"/>
          </a:p>
          <a:p>
            <a:pPr marL="0" indent="752475">
              <a:buNone/>
            </a:pPr>
            <a:r>
              <a:rPr lang="en-US" dirty="0"/>
              <a:t>4)  </a:t>
            </a:r>
            <a:r>
              <a:rPr lang="en-US" sz="2400" dirty="0"/>
              <a:t>Go to the department of labor site-wage determination  	    	   		   </a:t>
            </a:r>
            <a:r>
              <a:rPr lang="en-US" sz="2400" dirty="0">
                <a:hlinkClick r:id="rId2"/>
              </a:rPr>
              <a:t>https://www.wdol.gov/dba.aspx</a:t>
            </a:r>
            <a:endParaRPr lang="en-US" sz="2400" dirty="0"/>
          </a:p>
        </p:txBody>
      </p:sp>
    </p:spTree>
    <p:extLst>
      <p:ext uri="{BB962C8B-B14F-4D97-AF65-F5344CB8AC3E}">
        <p14:creationId xmlns:p14="http://schemas.microsoft.com/office/powerpoint/2010/main" val="662631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448615-0620-8646-8A2C-2891E3B55C37}"/>
              </a:ext>
            </a:extLst>
          </p:cNvPr>
          <p:cNvSpPr>
            <a:spLocks noGrp="1"/>
          </p:cNvSpPr>
          <p:nvPr>
            <p:ph type="title"/>
          </p:nvPr>
        </p:nvSpPr>
        <p:spPr/>
        <p:txBody>
          <a:bodyPr>
            <a:normAutofit/>
          </a:bodyPr>
          <a:lstStyle/>
          <a:p>
            <a:r>
              <a:rPr lang="en-US" sz="3200" dirty="0"/>
              <a:t>Selecting the correct Wage Determination</a:t>
            </a:r>
          </a:p>
        </p:txBody>
      </p:sp>
      <p:sp>
        <p:nvSpPr>
          <p:cNvPr id="3" name="Content Placeholder 2">
            <a:extLst>
              <a:ext uri="{FF2B5EF4-FFF2-40B4-BE49-F238E27FC236}">
                <a16:creationId xmlns:a16="http://schemas.microsoft.com/office/drawing/2014/main" xmlns="" id="{1E0CA2A1-660A-FB4F-B7E1-E6259183D936}"/>
              </a:ext>
            </a:extLst>
          </p:cNvPr>
          <p:cNvSpPr>
            <a:spLocks noGrp="1"/>
          </p:cNvSpPr>
          <p:nvPr>
            <p:ph sz="quarter" idx="13"/>
          </p:nvPr>
        </p:nvSpPr>
        <p:spPr/>
        <p:txBody>
          <a:bodyPr>
            <a:normAutofit fontScale="92500" lnSpcReduction="20000"/>
          </a:bodyPr>
          <a:lstStyle/>
          <a:p>
            <a:pPr marL="0" indent="0">
              <a:buClr>
                <a:schemeClr val="accent2"/>
              </a:buClr>
              <a:buNone/>
            </a:pPr>
            <a:r>
              <a:rPr lang="en-US" dirty="0"/>
              <a:t>	Selecting and incorporating the appropriate general wage determination for 	the project type:</a:t>
            </a:r>
          </a:p>
          <a:p>
            <a:pPr lvl="2">
              <a:buClr>
                <a:schemeClr val="accent2"/>
              </a:buClr>
            </a:pPr>
            <a:r>
              <a:rPr lang="en-US" sz="1900" dirty="0"/>
              <a:t>Building</a:t>
            </a:r>
          </a:p>
          <a:p>
            <a:pPr lvl="2">
              <a:buClr>
                <a:schemeClr val="accent2"/>
              </a:buClr>
            </a:pPr>
            <a:r>
              <a:rPr lang="en-US" sz="1900" dirty="0"/>
              <a:t>Residential</a:t>
            </a:r>
          </a:p>
          <a:p>
            <a:pPr lvl="2">
              <a:buClr>
                <a:schemeClr val="accent2"/>
              </a:buClr>
            </a:pPr>
            <a:r>
              <a:rPr lang="en-US" sz="1900" dirty="0"/>
              <a:t>Heavy</a:t>
            </a:r>
          </a:p>
          <a:p>
            <a:pPr lvl="2">
              <a:buClr>
                <a:schemeClr val="accent2"/>
              </a:buClr>
            </a:pPr>
            <a:r>
              <a:rPr lang="en-US" sz="1900" dirty="0"/>
              <a:t>Highway</a:t>
            </a:r>
          </a:p>
          <a:p>
            <a:pPr marL="457200" lvl="1" indent="0">
              <a:buClr>
                <a:schemeClr val="accent2"/>
              </a:buClr>
              <a:buNone/>
            </a:pPr>
            <a:r>
              <a:rPr lang="en-US" dirty="0">
                <a:hlinkClick r:id="rId2"/>
              </a:rPr>
              <a:t>Guidance provided in AAM 130</a:t>
            </a:r>
            <a:endParaRPr lang="en-US" dirty="0"/>
          </a:p>
          <a:p>
            <a:pPr marL="457200" lvl="1" indent="0">
              <a:buClr>
                <a:schemeClr val="accent2"/>
              </a:buClr>
              <a:buNone/>
            </a:pPr>
            <a:r>
              <a:rPr lang="en-US" dirty="0"/>
              <a:t>Note: Multiple wage determinations may apply where there are separate construction types and the different type of construction is at least 20 percent of the project cost or exceeds $1 million – </a:t>
            </a:r>
            <a:r>
              <a:rPr lang="en-US" dirty="0">
                <a:hlinkClick r:id="rId2"/>
              </a:rPr>
              <a:t>guidance provided in AAM 131</a:t>
            </a:r>
            <a:endParaRPr lang="en-US" dirty="0"/>
          </a:p>
          <a:p>
            <a:pPr lvl="1">
              <a:buClr>
                <a:schemeClr val="accent2"/>
              </a:buClr>
            </a:pPr>
            <a:endParaRPr lang="en-US" dirty="0"/>
          </a:p>
          <a:p>
            <a:endParaRPr lang="en-US" dirty="0"/>
          </a:p>
        </p:txBody>
      </p:sp>
    </p:spTree>
    <p:extLst>
      <p:ext uri="{BB962C8B-B14F-4D97-AF65-F5344CB8AC3E}">
        <p14:creationId xmlns:p14="http://schemas.microsoft.com/office/powerpoint/2010/main" val="2951227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6E3254AE-C4CD-426D-A6E8-7FA13B0F88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ocument">
            <a:extLst>
              <a:ext uri="{FF2B5EF4-FFF2-40B4-BE49-F238E27FC236}">
                <a16:creationId xmlns:a16="http://schemas.microsoft.com/office/drawing/2014/main" xmlns="" id="{227AAFF7-8059-45D4-8665-0280699452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90790" y="2367091"/>
            <a:ext cx="3424107" cy="3424107"/>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2" name="Picture 11">
            <a:extLst>
              <a:ext uri="{FF2B5EF4-FFF2-40B4-BE49-F238E27FC236}">
                <a16:creationId xmlns:a16="http://schemas.microsoft.com/office/drawing/2014/main" xmlns="" id="{F5C53434-A0C7-4A81-8EB0-D460DAD9BB6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0E712C01-AE8B-C940-B094-5E9CEEBFDD6C}"/>
              </a:ext>
            </a:extLst>
          </p:cNvPr>
          <p:cNvSpPr>
            <a:spLocks noGrp="1"/>
          </p:cNvSpPr>
          <p:nvPr>
            <p:ph type="title"/>
          </p:nvPr>
        </p:nvSpPr>
        <p:spPr>
          <a:xfrm>
            <a:off x="913775" y="618517"/>
            <a:ext cx="10364451" cy="1596177"/>
          </a:xfrm>
        </p:spPr>
        <p:txBody>
          <a:bodyPr>
            <a:normAutofit/>
          </a:bodyPr>
          <a:lstStyle/>
          <a:p>
            <a:r>
              <a:rPr lang="en-US" dirty="0"/>
              <a:t>Next……….</a:t>
            </a:r>
          </a:p>
        </p:txBody>
      </p:sp>
      <p:sp>
        <p:nvSpPr>
          <p:cNvPr id="3" name="Content Placeholder 2">
            <a:extLst>
              <a:ext uri="{FF2B5EF4-FFF2-40B4-BE49-F238E27FC236}">
                <a16:creationId xmlns:a16="http://schemas.microsoft.com/office/drawing/2014/main" xmlns="" id="{0079E8A5-C377-054E-8C0E-C96668442E2D}"/>
              </a:ext>
            </a:extLst>
          </p:cNvPr>
          <p:cNvSpPr>
            <a:spLocks noGrp="1"/>
          </p:cNvSpPr>
          <p:nvPr>
            <p:ph sz="quarter" idx="13"/>
          </p:nvPr>
        </p:nvSpPr>
        <p:spPr>
          <a:xfrm>
            <a:off x="913774" y="2367092"/>
            <a:ext cx="5455495" cy="3424107"/>
          </a:xfrm>
        </p:spPr>
        <p:txBody>
          <a:bodyPr>
            <a:normAutofit/>
          </a:bodyPr>
          <a:lstStyle/>
          <a:p>
            <a:pPr marL="457200" indent="-457200">
              <a:buAutoNum type="arabicParenR" startAt="4"/>
            </a:pPr>
            <a:endParaRPr lang="en-US" dirty="0"/>
          </a:p>
          <a:p>
            <a:pPr marL="0" indent="0">
              <a:buNone/>
            </a:pPr>
            <a:r>
              <a:rPr lang="en-US" sz="2800" dirty="0"/>
              <a:t>5) Prepare the bid documents</a:t>
            </a:r>
          </a:p>
          <a:p>
            <a:pPr marL="0" indent="0">
              <a:buNone/>
            </a:pPr>
            <a:endParaRPr lang="en-US" dirty="0"/>
          </a:p>
        </p:txBody>
      </p:sp>
    </p:spTree>
    <p:extLst>
      <p:ext uri="{BB962C8B-B14F-4D97-AF65-F5344CB8AC3E}">
        <p14:creationId xmlns:p14="http://schemas.microsoft.com/office/powerpoint/2010/main" val="2557225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0F5775-704B-774E-AC39-70315595FC31}"/>
              </a:ext>
            </a:extLst>
          </p:cNvPr>
          <p:cNvSpPr>
            <a:spLocks noGrp="1"/>
          </p:cNvSpPr>
          <p:nvPr>
            <p:ph type="title"/>
          </p:nvPr>
        </p:nvSpPr>
        <p:spPr/>
        <p:txBody>
          <a:bodyPr/>
          <a:lstStyle/>
          <a:p>
            <a:r>
              <a:rPr lang="en-US" dirty="0"/>
              <a:t>Wages change</a:t>
            </a:r>
          </a:p>
        </p:txBody>
      </p:sp>
      <p:sp>
        <p:nvSpPr>
          <p:cNvPr id="3" name="Content Placeholder 2">
            <a:extLst>
              <a:ext uri="{FF2B5EF4-FFF2-40B4-BE49-F238E27FC236}">
                <a16:creationId xmlns:a16="http://schemas.microsoft.com/office/drawing/2014/main" xmlns="" id="{6C0CE1FF-0CBD-6E42-98CD-F1123F0E764A}"/>
              </a:ext>
            </a:extLst>
          </p:cNvPr>
          <p:cNvSpPr>
            <a:spLocks noGrp="1"/>
          </p:cNvSpPr>
          <p:nvPr>
            <p:ph sz="quarter" idx="13"/>
          </p:nvPr>
        </p:nvSpPr>
        <p:spPr/>
        <p:txBody>
          <a:bodyPr/>
          <a:lstStyle/>
          <a:p>
            <a:pPr marL="0" indent="0">
              <a:buNone/>
            </a:pPr>
            <a:r>
              <a:rPr lang="en-US" dirty="0"/>
              <a:t>Because the DOL continually monitors the economic conditions of the construction contracting profession, the wage rates are subject to change.  It is essential that the Labor Standards Officer (LSO) verify that the most current rates are being utilized.  </a:t>
            </a:r>
            <a:r>
              <a:rPr lang="en-US" b="1" dirty="0"/>
              <a:t>The Davis-Bacon Wage Determination that is in effect on the day of bid opening is the wage decision that must be used for all construction related activities on the federally funded project. </a:t>
            </a:r>
            <a:r>
              <a:rPr lang="en-US" dirty="0"/>
              <a:t>Therefore, the following actions must be taken: </a:t>
            </a:r>
          </a:p>
          <a:p>
            <a:endParaRPr lang="en-US" dirty="0"/>
          </a:p>
        </p:txBody>
      </p:sp>
    </p:spTree>
    <p:extLst>
      <p:ext uri="{BB962C8B-B14F-4D97-AF65-F5344CB8AC3E}">
        <p14:creationId xmlns:p14="http://schemas.microsoft.com/office/powerpoint/2010/main" val="1114592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1698B5-48F3-A541-BCB7-5D319538D892}"/>
              </a:ext>
            </a:extLst>
          </p:cNvPr>
          <p:cNvSpPr>
            <a:spLocks noGrp="1"/>
          </p:cNvSpPr>
          <p:nvPr>
            <p:ph type="title"/>
          </p:nvPr>
        </p:nvSpPr>
        <p:spPr/>
        <p:txBody>
          <a:bodyPr/>
          <a:lstStyle/>
          <a:p>
            <a:r>
              <a:rPr lang="en-US" dirty="0"/>
              <a:t>To do’s for the LSO</a:t>
            </a:r>
          </a:p>
        </p:txBody>
      </p:sp>
      <p:sp>
        <p:nvSpPr>
          <p:cNvPr id="3" name="Content Placeholder 2">
            <a:extLst>
              <a:ext uri="{FF2B5EF4-FFF2-40B4-BE49-F238E27FC236}">
                <a16:creationId xmlns:a16="http://schemas.microsoft.com/office/drawing/2014/main" xmlns="" id="{B60E0AF9-73B7-BF4C-811C-3E8723977BCD}"/>
              </a:ext>
            </a:extLst>
          </p:cNvPr>
          <p:cNvSpPr>
            <a:spLocks noGrp="1"/>
          </p:cNvSpPr>
          <p:nvPr>
            <p:ph sz="quarter" idx="13"/>
          </p:nvPr>
        </p:nvSpPr>
        <p:spPr/>
        <p:txBody>
          <a:bodyPr/>
          <a:lstStyle/>
          <a:p>
            <a:pPr marL="0" indent="0">
              <a:buNone/>
            </a:pPr>
            <a:r>
              <a:rPr lang="en-US" dirty="0"/>
              <a:t>1) 	The Labor Standards Officer must obtain the wage decision in effect on the 	day of bid opening and provide it to the project Architect or Engineer to 	be forwarded to all prospective bidders </a:t>
            </a:r>
          </a:p>
          <a:p>
            <a:pPr marL="0" indent="0">
              <a:buNone/>
            </a:pPr>
            <a:r>
              <a:rPr lang="en-US" dirty="0"/>
              <a:t>2) 	If it can be justified that there was not a ‘reasonable time’ available before 	bid opening to notify bidders of the modification, the previous wage 	decision may be assigned to the project with a written report of the 	justification submitted with the Wage Determination Lock-In Notice.  DOH 	defines a ‘reasonable time' as a minimum of 72 hours prior to bid opening </a:t>
            </a:r>
          </a:p>
          <a:p>
            <a:endParaRPr lang="en-US" dirty="0"/>
          </a:p>
        </p:txBody>
      </p:sp>
    </p:spTree>
    <p:extLst>
      <p:ext uri="{BB962C8B-B14F-4D97-AF65-F5344CB8AC3E}">
        <p14:creationId xmlns:p14="http://schemas.microsoft.com/office/powerpoint/2010/main" val="3751879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ADC924-C2C6-EE4B-8AEB-D1CDC816770A}"/>
              </a:ext>
            </a:extLst>
          </p:cNvPr>
          <p:cNvSpPr>
            <a:spLocks noGrp="1"/>
          </p:cNvSpPr>
          <p:nvPr>
            <p:ph type="title"/>
          </p:nvPr>
        </p:nvSpPr>
        <p:spPr>
          <a:xfrm>
            <a:off x="913775" y="618517"/>
            <a:ext cx="10364451" cy="1596177"/>
          </a:xfrm>
        </p:spPr>
        <p:txBody>
          <a:bodyPr>
            <a:normAutofit/>
          </a:bodyPr>
          <a:lstStyle/>
          <a:p>
            <a:r>
              <a:rPr lang="en-US"/>
              <a:t>Lock-in notice</a:t>
            </a:r>
          </a:p>
        </p:txBody>
      </p:sp>
      <p:graphicFrame>
        <p:nvGraphicFramePr>
          <p:cNvPr id="5" name="Content Placeholder 2">
            <a:extLst>
              <a:ext uri="{FF2B5EF4-FFF2-40B4-BE49-F238E27FC236}">
                <a16:creationId xmlns:a16="http://schemas.microsoft.com/office/drawing/2014/main" xmlns="" id="{55535942-F92C-4DB6-BAE4-0AD7E0072F00}"/>
              </a:ext>
            </a:extLst>
          </p:cNvPr>
          <p:cNvGraphicFramePr>
            <a:graphicFrameLocks noGrp="1"/>
          </p:cNvGraphicFramePr>
          <p:nvPr>
            <p:ph sz="quarter" idx="13"/>
            <p:extLst>
              <p:ext uri="{D42A27DB-BD31-4B8C-83A1-F6EECF244321}">
                <p14:modId xmlns:p14="http://schemas.microsoft.com/office/powerpoint/2010/main" val="955722804"/>
              </p:ext>
            </p:extLst>
          </p:nvPr>
        </p:nvGraphicFramePr>
        <p:xfrm>
          <a:off x="914400" y="1997243"/>
          <a:ext cx="10363200" cy="3789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570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5562D8-744D-7F4C-9B74-753991E59FDE}"/>
              </a:ext>
            </a:extLst>
          </p:cNvPr>
          <p:cNvSpPr>
            <a:spLocks noGrp="1"/>
          </p:cNvSpPr>
          <p:nvPr>
            <p:ph type="title"/>
          </p:nvPr>
        </p:nvSpPr>
        <p:spPr/>
        <p:txBody>
          <a:bodyPr/>
          <a:lstStyle/>
          <a:p>
            <a:r>
              <a:rPr lang="en-US" dirty="0">
                <a:solidFill>
                  <a:schemeClr val="accent2">
                    <a:lumMod val="50000"/>
                  </a:schemeClr>
                </a:solidFill>
              </a:rPr>
              <a:t>Tidbit……</a:t>
            </a:r>
          </a:p>
        </p:txBody>
      </p:sp>
      <p:sp>
        <p:nvSpPr>
          <p:cNvPr id="3" name="Content Placeholder 2">
            <a:extLst>
              <a:ext uri="{FF2B5EF4-FFF2-40B4-BE49-F238E27FC236}">
                <a16:creationId xmlns:a16="http://schemas.microsoft.com/office/drawing/2014/main" xmlns="" id="{58A5D1E1-7742-2346-9132-52661A250232}"/>
              </a:ext>
            </a:extLst>
          </p:cNvPr>
          <p:cNvSpPr>
            <a:spLocks noGrp="1"/>
          </p:cNvSpPr>
          <p:nvPr>
            <p:ph sz="quarter" idx="13"/>
          </p:nvPr>
        </p:nvSpPr>
        <p:spPr>
          <a:xfrm>
            <a:off x="913149" y="1811868"/>
            <a:ext cx="10364451" cy="3979332"/>
          </a:xfrm>
        </p:spPr>
        <p:txBody>
          <a:bodyPr>
            <a:normAutofit fontScale="70000" lnSpcReduction="20000"/>
          </a:bodyPr>
          <a:lstStyle/>
          <a:p>
            <a:pPr marL="0" indent="15875">
              <a:buNone/>
            </a:pPr>
            <a:r>
              <a:rPr lang="en-US" sz="3600" dirty="0">
                <a:solidFill>
                  <a:schemeClr val="accent2">
                    <a:lumMod val="50000"/>
                  </a:schemeClr>
                </a:solidFill>
              </a:rPr>
              <a:t>Wage Decisions are only effective for 90 calendar days after the bid opening. On the 91st day the previously issued determination expires. If the contract is not awarded within 90 calendar days of the bid opening, the wage decision that is in effect on the date that the construction contract is signed is the decision that will be utilized for the entire project.  The Labor Standards Officer must notify the contractor and Engineer or Architect of the new wage decision that is applicable to the project and 	submit a new Wage Determination Lock-In Notice to DOH. </a:t>
            </a:r>
          </a:p>
          <a:p>
            <a:endParaRPr lang="en-US" dirty="0"/>
          </a:p>
        </p:txBody>
      </p:sp>
    </p:spTree>
    <p:extLst>
      <p:ext uri="{BB962C8B-B14F-4D97-AF65-F5344CB8AC3E}">
        <p14:creationId xmlns:p14="http://schemas.microsoft.com/office/powerpoint/2010/main" val="4152686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6E3254AE-C4CD-426D-A6E8-7FA13B0F88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Gavel">
            <a:extLst>
              <a:ext uri="{FF2B5EF4-FFF2-40B4-BE49-F238E27FC236}">
                <a16:creationId xmlns:a16="http://schemas.microsoft.com/office/drawing/2014/main" xmlns="" id="{72C702EF-BD27-40A1-BD72-834CEE8928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90790" y="2367091"/>
            <a:ext cx="3424107" cy="3424107"/>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2" name="Picture 11">
            <a:extLst>
              <a:ext uri="{FF2B5EF4-FFF2-40B4-BE49-F238E27FC236}">
                <a16:creationId xmlns:a16="http://schemas.microsoft.com/office/drawing/2014/main" xmlns="" id="{F5C53434-A0C7-4A81-8EB0-D460DAD9BB6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3A885CEC-4BBE-0442-A247-6000DCC39535}"/>
              </a:ext>
            </a:extLst>
          </p:cNvPr>
          <p:cNvSpPr>
            <a:spLocks noGrp="1"/>
          </p:cNvSpPr>
          <p:nvPr>
            <p:ph type="title"/>
          </p:nvPr>
        </p:nvSpPr>
        <p:spPr>
          <a:xfrm>
            <a:off x="913775" y="618517"/>
            <a:ext cx="10364451" cy="1596177"/>
          </a:xfrm>
        </p:spPr>
        <p:txBody>
          <a:bodyPr>
            <a:normAutofit/>
          </a:bodyPr>
          <a:lstStyle/>
          <a:p>
            <a:r>
              <a:rPr lang="en-US" dirty="0"/>
              <a:t>debarment</a:t>
            </a:r>
          </a:p>
        </p:txBody>
      </p:sp>
      <p:sp>
        <p:nvSpPr>
          <p:cNvPr id="3" name="Content Placeholder 2">
            <a:extLst>
              <a:ext uri="{FF2B5EF4-FFF2-40B4-BE49-F238E27FC236}">
                <a16:creationId xmlns:a16="http://schemas.microsoft.com/office/drawing/2014/main" xmlns="" id="{518102E5-D4FA-2E43-B003-631E5FDD6BA4}"/>
              </a:ext>
            </a:extLst>
          </p:cNvPr>
          <p:cNvSpPr>
            <a:spLocks noGrp="1"/>
          </p:cNvSpPr>
          <p:nvPr>
            <p:ph sz="quarter" idx="13"/>
          </p:nvPr>
        </p:nvSpPr>
        <p:spPr>
          <a:xfrm>
            <a:off x="913774" y="1720516"/>
            <a:ext cx="4860493" cy="4436444"/>
          </a:xfrm>
        </p:spPr>
        <p:txBody>
          <a:bodyPr>
            <a:normAutofit fontScale="62500" lnSpcReduction="20000"/>
          </a:bodyPr>
          <a:lstStyle/>
          <a:p>
            <a:pPr marL="0" indent="0">
              <a:lnSpc>
                <a:spcPct val="110000"/>
              </a:lnSpc>
              <a:buClr>
                <a:schemeClr val="accent2"/>
              </a:buClr>
              <a:buNone/>
            </a:pPr>
            <a:r>
              <a:rPr lang="en-US" altLang="en-US" sz="2600" b="1" dirty="0"/>
              <a:t>Occurs when a contractor is declared </a:t>
            </a:r>
            <a:r>
              <a:rPr lang="en-US" altLang="en-US" sz="2600" b="1" i="1" dirty="0"/>
              <a:t>ineligible</a:t>
            </a:r>
            <a:r>
              <a:rPr lang="en-US" altLang="en-US" sz="2600" b="1" dirty="0"/>
              <a:t> for future contracts due to:</a:t>
            </a:r>
          </a:p>
          <a:p>
            <a:pPr>
              <a:lnSpc>
                <a:spcPct val="110000"/>
              </a:lnSpc>
              <a:buClr>
                <a:schemeClr val="accent2"/>
              </a:buClr>
            </a:pPr>
            <a:endParaRPr lang="en-US" altLang="en-US" sz="2600" dirty="0"/>
          </a:p>
          <a:p>
            <a:pPr lvl="1">
              <a:lnSpc>
                <a:spcPct val="110000"/>
              </a:lnSpc>
              <a:buClr>
                <a:schemeClr val="accent2"/>
              </a:buClr>
            </a:pPr>
            <a:r>
              <a:rPr lang="en-US" altLang="en-US" sz="2600" dirty="0"/>
              <a:t>Violations of the DBA in disregard of its  obligations to employees or subcontractors. </a:t>
            </a:r>
          </a:p>
          <a:p>
            <a:pPr lvl="1">
              <a:lnSpc>
                <a:spcPct val="110000"/>
              </a:lnSpc>
              <a:buClr>
                <a:schemeClr val="accent2"/>
              </a:buClr>
            </a:pPr>
            <a:endParaRPr lang="en-US" altLang="en-US" sz="2600" dirty="0"/>
          </a:p>
          <a:p>
            <a:pPr lvl="1">
              <a:lnSpc>
                <a:spcPct val="110000"/>
              </a:lnSpc>
              <a:buClr>
                <a:schemeClr val="accent2"/>
              </a:buClr>
            </a:pPr>
            <a:r>
              <a:rPr lang="en-US" altLang="en-US" sz="2600" dirty="0"/>
              <a:t>Aggravated or willful violations under the labor standards provisions of related Acts.</a:t>
            </a:r>
          </a:p>
          <a:p>
            <a:pPr lvl="1">
              <a:lnSpc>
                <a:spcPct val="110000"/>
              </a:lnSpc>
              <a:buClr>
                <a:schemeClr val="accent2"/>
              </a:buClr>
            </a:pPr>
            <a:endParaRPr lang="en-US" altLang="en-US" sz="2600" dirty="0"/>
          </a:p>
          <a:p>
            <a:pPr lvl="1">
              <a:lnSpc>
                <a:spcPct val="110000"/>
              </a:lnSpc>
              <a:buClr>
                <a:schemeClr val="accent2"/>
              </a:buClr>
            </a:pPr>
            <a:r>
              <a:rPr lang="en-US" altLang="en-US" sz="2600" dirty="0"/>
              <a:t>Period of ineligibility is 3 years for DBA and up to 3 years for DBRA. </a:t>
            </a:r>
          </a:p>
          <a:p>
            <a:pPr marL="457200" lvl="1" indent="0">
              <a:lnSpc>
                <a:spcPct val="110000"/>
              </a:lnSpc>
              <a:buClr>
                <a:schemeClr val="accent2"/>
              </a:buClr>
              <a:buNone/>
            </a:pPr>
            <a:r>
              <a:rPr lang="en-US" altLang="en-US" sz="2600" dirty="0"/>
              <a:t>	</a:t>
            </a:r>
          </a:p>
          <a:p>
            <a:pPr lvl="1">
              <a:lnSpc>
                <a:spcPct val="110000"/>
              </a:lnSpc>
              <a:buClr>
                <a:schemeClr val="accent2"/>
              </a:buClr>
            </a:pPr>
            <a:r>
              <a:rPr lang="en-US" altLang="en-US" sz="2600" dirty="0"/>
              <a:t>The debarment process is given at 29 CFR 5.12(b)</a:t>
            </a:r>
          </a:p>
          <a:p>
            <a:pPr>
              <a:lnSpc>
                <a:spcPct val="110000"/>
              </a:lnSpc>
            </a:pPr>
            <a:endParaRPr lang="en-US" sz="1300" dirty="0"/>
          </a:p>
        </p:txBody>
      </p:sp>
    </p:spTree>
    <p:extLst>
      <p:ext uri="{BB962C8B-B14F-4D97-AF65-F5344CB8AC3E}">
        <p14:creationId xmlns:p14="http://schemas.microsoft.com/office/powerpoint/2010/main" val="602900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60D9F6-F31E-7B4C-9DA9-1E67A0489E4D}"/>
              </a:ext>
            </a:extLst>
          </p:cNvPr>
          <p:cNvSpPr>
            <a:spLocks noGrp="1"/>
          </p:cNvSpPr>
          <p:nvPr>
            <p:ph type="title"/>
          </p:nvPr>
        </p:nvSpPr>
        <p:spPr/>
        <p:txBody>
          <a:bodyPr/>
          <a:lstStyle/>
          <a:p>
            <a:r>
              <a:rPr lang="en-US" dirty="0"/>
              <a:t>Debarment criteria</a:t>
            </a:r>
          </a:p>
        </p:txBody>
      </p:sp>
      <p:sp>
        <p:nvSpPr>
          <p:cNvPr id="3" name="Content Placeholder 2">
            <a:extLst>
              <a:ext uri="{FF2B5EF4-FFF2-40B4-BE49-F238E27FC236}">
                <a16:creationId xmlns:a16="http://schemas.microsoft.com/office/drawing/2014/main" xmlns="" id="{D89BF7E0-B337-CC4A-997A-A472C4B37F48}"/>
              </a:ext>
            </a:extLst>
          </p:cNvPr>
          <p:cNvSpPr>
            <a:spLocks noGrp="1"/>
          </p:cNvSpPr>
          <p:nvPr>
            <p:ph sz="quarter" idx="13"/>
          </p:nvPr>
        </p:nvSpPr>
        <p:spPr/>
        <p:txBody>
          <a:bodyPr>
            <a:normAutofit fontScale="92500"/>
          </a:bodyPr>
          <a:lstStyle/>
          <a:p>
            <a:pPr>
              <a:buClr>
                <a:schemeClr val="accent2"/>
              </a:buClr>
            </a:pPr>
            <a:r>
              <a:rPr lang="en-US" altLang="en-US" dirty="0"/>
              <a:t>Debarment is considered when a contractor has:</a:t>
            </a:r>
          </a:p>
          <a:p>
            <a:pPr lvl="1">
              <a:buClr>
                <a:schemeClr val="accent2"/>
              </a:buClr>
            </a:pPr>
            <a:r>
              <a:rPr lang="en-US" altLang="en-US" sz="2200" dirty="0"/>
              <a:t>Submitted falsified certified payrolls;</a:t>
            </a:r>
          </a:p>
          <a:p>
            <a:pPr lvl="1">
              <a:buClr>
                <a:schemeClr val="accent2"/>
              </a:buClr>
            </a:pPr>
            <a:r>
              <a:rPr lang="en-US" altLang="en-US" sz="2200" dirty="0"/>
              <a:t>Required “kickbacks” of wages or back wages;</a:t>
            </a:r>
          </a:p>
          <a:p>
            <a:pPr lvl="1">
              <a:buClr>
                <a:schemeClr val="accent2"/>
              </a:buClr>
            </a:pPr>
            <a:r>
              <a:rPr lang="en-US" altLang="en-US" sz="2200" dirty="0"/>
              <a:t>Committed repeat violations; </a:t>
            </a:r>
          </a:p>
          <a:p>
            <a:pPr lvl="1">
              <a:buClr>
                <a:schemeClr val="accent2"/>
              </a:buClr>
            </a:pPr>
            <a:r>
              <a:rPr lang="en-US" altLang="en-US" sz="2200" dirty="0"/>
              <a:t>Committed serious violations;</a:t>
            </a:r>
          </a:p>
          <a:p>
            <a:pPr lvl="1">
              <a:buClr>
                <a:schemeClr val="accent2"/>
              </a:buClr>
            </a:pPr>
            <a:r>
              <a:rPr lang="en-US" altLang="en-US" sz="2200" dirty="0"/>
              <a:t>Misclassified covered workers in clear disregard of proper classification norms; and/or </a:t>
            </a:r>
          </a:p>
          <a:p>
            <a:pPr lvl="1">
              <a:buClr>
                <a:schemeClr val="accent2"/>
              </a:buClr>
            </a:pPr>
            <a:r>
              <a:rPr lang="en-US" altLang="en-US" sz="2200" dirty="0"/>
              <a:t>As a prime contractor, failed to ensure compliance by subcontractors. </a:t>
            </a:r>
          </a:p>
          <a:p>
            <a:endParaRPr lang="en-US" dirty="0"/>
          </a:p>
        </p:txBody>
      </p:sp>
    </p:spTree>
    <p:extLst>
      <p:ext uri="{BB962C8B-B14F-4D97-AF65-F5344CB8AC3E}">
        <p14:creationId xmlns:p14="http://schemas.microsoft.com/office/powerpoint/2010/main" val="3716295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552B18-4331-4D45-9236-4E5C0B10B81C}"/>
              </a:ext>
            </a:extLst>
          </p:cNvPr>
          <p:cNvSpPr>
            <a:spLocks noGrp="1"/>
          </p:cNvSpPr>
          <p:nvPr>
            <p:ph type="title"/>
          </p:nvPr>
        </p:nvSpPr>
        <p:spPr/>
        <p:txBody>
          <a:bodyPr/>
          <a:lstStyle/>
          <a:p>
            <a:r>
              <a:rPr lang="en-US" dirty="0" err="1"/>
              <a:t>Sam.gov</a:t>
            </a:r>
            <a:endParaRPr lang="en-US" dirty="0"/>
          </a:p>
        </p:txBody>
      </p:sp>
      <p:sp>
        <p:nvSpPr>
          <p:cNvPr id="3" name="Content Placeholder 2">
            <a:extLst>
              <a:ext uri="{FF2B5EF4-FFF2-40B4-BE49-F238E27FC236}">
                <a16:creationId xmlns:a16="http://schemas.microsoft.com/office/drawing/2014/main" xmlns="" id="{494FA34C-CBC2-054A-867A-D0EAD44B8572}"/>
              </a:ext>
            </a:extLst>
          </p:cNvPr>
          <p:cNvSpPr>
            <a:spLocks noGrp="1"/>
          </p:cNvSpPr>
          <p:nvPr>
            <p:ph sz="quarter" idx="13"/>
          </p:nvPr>
        </p:nvSpPr>
        <p:spPr/>
        <p:txBody>
          <a:bodyPr/>
          <a:lstStyle/>
          <a:p>
            <a:pPr marL="0" indent="0">
              <a:buNone/>
            </a:pPr>
            <a:r>
              <a:rPr lang="en-US" b="1" dirty="0"/>
              <a:t>Before you enter into contract….make sure the contractor isn’t on this list</a:t>
            </a:r>
          </a:p>
          <a:p>
            <a:pPr marL="0" indent="0">
              <a:buNone/>
            </a:pPr>
            <a:r>
              <a:rPr lang="en-US" b="1" dirty="0"/>
              <a:t>Go to www.sam.gov - </a:t>
            </a:r>
            <a:r>
              <a:rPr lang="en-US" dirty="0">
                <a:hlinkClick r:id="rId2"/>
              </a:rPr>
              <a:t>https://www.sam.gov/SAM/pages/public/searchRecords/search.jsf</a:t>
            </a:r>
            <a:endParaRPr lang="en-US" dirty="0"/>
          </a:p>
          <a:p>
            <a:pPr marL="0" indent="0">
              <a:buNone/>
            </a:pPr>
            <a:r>
              <a:rPr lang="en-US" dirty="0"/>
              <a:t>to determine if any of your bidders are on this list.</a:t>
            </a:r>
          </a:p>
          <a:p>
            <a:r>
              <a:rPr lang="en-US" dirty="0"/>
              <a:t>Click on the “search records” button </a:t>
            </a:r>
          </a:p>
          <a:p>
            <a:pPr marL="0" indent="0">
              <a:buNone/>
            </a:pPr>
            <a:r>
              <a:rPr lang="en-US" dirty="0"/>
              <a:t>You do not need to enter username or password for this information </a:t>
            </a:r>
          </a:p>
          <a:p>
            <a:pPr marL="0" indent="0">
              <a:buNone/>
            </a:pPr>
            <a:r>
              <a:rPr lang="en-US" b="1" dirty="0"/>
              <a:t>(off course save a print out of “no record found” in the project files)</a:t>
            </a:r>
          </a:p>
          <a:p>
            <a:pPr marL="0" indent="0">
              <a:buNone/>
            </a:pPr>
            <a:endParaRPr lang="en-US" dirty="0"/>
          </a:p>
        </p:txBody>
      </p:sp>
    </p:spTree>
    <p:extLst>
      <p:ext uri="{BB962C8B-B14F-4D97-AF65-F5344CB8AC3E}">
        <p14:creationId xmlns:p14="http://schemas.microsoft.com/office/powerpoint/2010/main" val="2537769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44F95DE6-BC61-4DB8-97B8-E32959EA0E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60A8CDC-D7C1-2A43-AC7A-C876248C915C}"/>
              </a:ext>
            </a:extLst>
          </p:cNvPr>
          <p:cNvSpPr>
            <a:spLocks noGrp="1"/>
          </p:cNvSpPr>
          <p:nvPr>
            <p:ph type="title"/>
          </p:nvPr>
        </p:nvSpPr>
        <p:spPr>
          <a:xfrm>
            <a:off x="913773" y="2248794"/>
            <a:ext cx="10080479" cy="1596177"/>
          </a:xfrm>
        </p:spPr>
        <p:txBody>
          <a:bodyPr>
            <a:normAutofit fontScale="90000"/>
          </a:bodyPr>
          <a:lstStyle/>
          <a:p>
            <a:r>
              <a:rPr lang="en-US" sz="4000" dirty="0"/>
              <a:t/>
            </a:r>
            <a:br>
              <a:rPr lang="en-US" sz="4000" dirty="0"/>
            </a:br>
            <a:r>
              <a:rPr lang="en-US" sz="4000" dirty="0" err="1">
                <a:solidFill>
                  <a:schemeClr val="accent2">
                    <a:lumMod val="50000"/>
                  </a:schemeClr>
                </a:solidFill>
              </a:rPr>
              <a:t>Sooo</a:t>
            </a:r>
            <a:r>
              <a:rPr lang="en-US" sz="4000" dirty="0">
                <a:solidFill>
                  <a:schemeClr val="accent2">
                    <a:lumMod val="50000"/>
                  </a:schemeClr>
                </a:solidFill>
              </a:rPr>
              <a:t>…..What’s all the to do about dba?</a:t>
            </a:r>
          </a:p>
        </p:txBody>
      </p:sp>
      <p:pic>
        <p:nvPicPr>
          <p:cNvPr id="19" name="Picture 18">
            <a:extLst>
              <a:ext uri="{FF2B5EF4-FFF2-40B4-BE49-F238E27FC236}">
                <a16:creationId xmlns:a16="http://schemas.microsoft.com/office/drawing/2014/main" xmlns="" id="{48D9C176-456B-4F71-AB87-9D14B8B3D1C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l="46466" t="75007" r="30510"/>
          <a:stretch/>
        </p:blipFill>
        <p:spPr>
          <a:xfrm>
            <a:off x="0" y="138157"/>
            <a:ext cx="1712063" cy="1045389"/>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28" name="Picture 20">
            <a:extLst>
              <a:ext uri="{FF2B5EF4-FFF2-40B4-BE49-F238E27FC236}">
                <a16:creationId xmlns:a16="http://schemas.microsoft.com/office/drawing/2014/main" xmlns="" id="{CFF97C55-868F-4FDD-BD3C-D2F191796F4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55183" t="89413" r="18746"/>
          <a:stretch/>
        </p:blipFill>
        <p:spPr>
          <a:xfrm>
            <a:off x="8404564" y="0"/>
            <a:ext cx="2589690" cy="591546"/>
          </a:xfrm>
          <a:prstGeom prst="rect">
            <a:avLst/>
          </a:prstGeom>
        </p:spPr>
      </p:pic>
      <p:pic>
        <p:nvPicPr>
          <p:cNvPr id="29" name="Picture 22">
            <a:extLst>
              <a:ext uri="{FF2B5EF4-FFF2-40B4-BE49-F238E27FC236}">
                <a16:creationId xmlns:a16="http://schemas.microsoft.com/office/drawing/2014/main" xmlns="" id="{69722FB9-EA01-42A6-96B2-185F5CC120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l="73623" t="43915" r="1" b="10213"/>
          <a:stretch/>
        </p:blipFill>
        <p:spPr>
          <a:xfrm>
            <a:off x="10471066" y="183232"/>
            <a:ext cx="1720934" cy="1683522"/>
          </a:xfrm>
          <a:prstGeom prst="rect">
            <a:avLst/>
          </a:prstGeom>
        </p:spPr>
      </p:pic>
      <p:sp>
        <p:nvSpPr>
          <p:cNvPr id="3" name="Content Placeholder 2">
            <a:extLst>
              <a:ext uri="{FF2B5EF4-FFF2-40B4-BE49-F238E27FC236}">
                <a16:creationId xmlns:a16="http://schemas.microsoft.com/office/drawing/2014/main" xmlns="" id="{CE420285-9066-0B41-BD4A-6963E1B2D8B1}"/>
              </a:ext>
            </a:extLst>
          </p:cNvPr>
          <p:cNvSpPr>
            <a:spLocks noGrp="1"/>
          </p:cNvSpPr>
          <p:nvPr>
            <p:ph sz="quarter" idx="13"/>
          </p:nvPr>
        </p:nvSpPr>
        <p:spPr>
          <a:xfrm>
            <a:off x="913773" y="2367092"/>
            <a:ext cx="7859565" cy="3424107"/>
          </a:xfrm>
        </p:spPr>
        <p:txBody>
          <a:bodyPr>
            <a:normAutofit/>
          </a:bodyPr>
          <a:lstStyle/>
          <a:p>
            <a:endParaRPr lang="en-US" sz="1800" dirty="0"/>
          </a:p>
          <a:p>
            <a:pPr marL="0" indent="0">
              <a:buNone/>
            </a:pPr>
            <a:endParaRPr lang="en-US" sz="1800" dirty="0"/>
          </a:p>
        </p:txBody>
      </p:sp>
      <p:pic>
        <p:nvPicPr>
          <p:cNvPr id="30" name="Picture 24">
            <a:extLst>
              <a:ext uri="{FF2B5EF4-FFF2-40B4-BE49-F238E27FC236}">
                <a16:creationId xmlns:a16="http://schemas.microsoft.com/office/drawing/2014/main" xmlns="" id="{D2B4E49C-E7B4-4F6A-8B93-646A0E2411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91927" t="72411" b="10341"/>
          <a:stretch/>
        </p:blipFill>
        <p:spPr>
          <a:xfrm>
            <a:off x="11494523" y="2664767"/>
            <a:ext cx="635958" cy="764233"/>
          </a:xfrm>
          <a:custGeom>
            <a:avLst/>
            <a:gdLst>
              <a:gd name="connsiteX0" fmla="*/ 0 w 984308"/>
              <a:gd name="connsiteY0" fmla="*/ 0 h 1182847"/>
              <a:gd name="connsiteX1" fmla="*/ 984308 w 984308"/>
              <a:gd name="connsiteY1" fmla="*/ 0 h 1182847"/>
              <a:gd name="connsiteX2" fmla="*/ 984308 w 984308"/>
              <a:gd name="connsiteY2" fmla="*/ 1161661 h 1182847"/>
              <a:gd name="connsiteX3" fmla="*/ 966627 w 984308"/>
              <a:gd name="connsiteY3" fmla="*/ 1165915 h 1182847"/>
              <a:gd name="connsiteX4" fmla="*/ 787132 w 984308"/>
              <a:gd name="connsiteY4" fmla="*/ 1182847 h 1182847"/>
              <a:gd name="connsiteX5" fmla="*/ 48601 w 984308"/>
              <a:gd name="connsiteY5" fmla="*/ 815395 h 1182847"/>
              <a:gd name="connsiteX6" fmla="*/ 0 w 984308"/>
              <a:gd name="connsiteY6" fmla="*/ 731606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308" h="1182847">
                <a:moveTo>
                  <a:pt x="0" y="0"/>
                </a:moveTo>
                <a:lnTo>
                  <a:pt x="984308" y="0"/>
                </a:lnTo>
                <a:lnTo>
                  <a:pt x="984308" y="1161661"/>
                </a:lnTo>
                <a:lnTo>
                  <a:pt x="966627" y="1165915"/>
                </a:lnTo>
                <a:cubicBezTo>
                  <a:pt x="908648" y="1177017"/>
                  <a:pt x="848618" y="1182847"/>
                  <a:pt x="787132" y="1182847"/>
                </a:cubicBezTo>
                <a:cubicBezTo>
                  <a:pt x="479703" y="1182847"/>
                  <a:pt x="208655" y="1037089"/>
                  <a:pt x="48601" y="815395"/>
                </a:cubicBezTo>
                <a:lnTo>
                  <a:pt x="0" y="731606"/>
                </a:lnTo>
                <a:close/>
              </a:path>
            </a:pathLst>
          </a:custGeom>
        </p:spPr>
      </p:pic>
      <p:pic>
        <p:nvPicPr>
          <p:cNvPr id="27" name="Picture 26">
            <a:extLst>
              <a:ext uri="{FF2B5EF4-FFF2-40B4-BE49-F238E27FC236}">
                <a16:creationId xmlns:a16="http://schemas.microsoft.com/office/drawing/2014/main" xmlns="" id="{46528FBF-1727-4546-8131-BA22ED8B549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8887626" y="5982056"/>
            <a:ext cx="1192806" cy="875944"/>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1316294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8DC0F6-A4D2-B542-9043-764336D2301C}"/>
              </a:ext>
            </a:extLst>
          </p:cNvPr>
          <p:cNvSpPr>
            <a:spLocks noGrp="1"/>
          </p:cNvSpPr>
          <p:nvPr>
            <p:ph type="title"/>
          </p:nvPr>
        </p:nvSpPr>
        <p:spPr>
          <a:xfrm>
            <a:off x="913775" y="4587240"/>
            <a:ext cx="10364451" cy="1296035"/>
          </a:xfrm>
        </p:spPr>
        <p:txBody>
          <a:bodyPr>
            <a:normAutofit/>
          </a:bodyPr>
          <a:lstStyle/>
          <a:p>
            <a:r>
              <a:rPr lang="en-US"/>
              <a:t>Additional Grantee responsibilities </a:t>
            </a:r>
            <a:endParaRPr lang="en-US" dirty="0"/>
          </a:p>
        </p:txBody>
      </p:sp>
      <p:graphicFrame>
        <p:nvGraphicFramePr>
          <p:cNvPr id="5" name="Content Placeholder 2">
            <a:extLst>
              <a:ext uri="{FF2B5EF4-FFF2-40B4-BE49-F238E27FC236}">
                <a16:creationId xmlns:a16="http://schemas.microsoft.com/office/drawing/2014/main" xmlns="" id="{FDAC1384-67A9-4FA1-8FC2-71702DF350C9}"/>
              </a:ext>
            </a:extLst>
          </p:cNvPr>
          <p:cNvGraphicFramePr>
            <a:graphicFrameLocks noGrp="1"/>
          </p:cNvGraphicFramePr>
          <p:nvPr>
            <p:ph sz="quarter" idx="13"/>
            <p:extLst>
              <p:ext uri="{D42A27DB-BD31-4B8C-83A1-F6EECF244321}">
                <p14:modId xmlns:p14="http://schemas.microsoft.com/office/powerpoint/2010/main" val="57600449"/>
              </p:ext>
            </p:extLst>
          </p:nvPr>
        </p:nvGraphicFramePr>
        <p:xfrm>
          <a:off x="1286934" y="1286934"/>
          <a:ext cx="9618132" cy="3071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209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FFA1DD-B71B-174C-8464-59AB0C72EA48}"/>
              </a:ext>
            </a:extLst>
          </p:cNvPr>
          <p:cNvSpPr>
            <a:spLocks noGrp="1"/>
          </p:cNvSpPr>
          <p:nvPr>
            <p:ph type="title"/>
          </p:nvPr>
        </p:nvSpPr>
        <p:spPr/>
        <p:txBody>
          <a:bodyPr/>
          <a:lstStyle/>
          <a:p>
            <a:r>
              <a:rPr lang="en-US" dirty="0"/>
              <a:t>resources</a:t>
            </a:r>
          </a:p>
        </p:txBody>
      </p:sp>
      <p:sp>
        <p:nvSpPr>
          <p:cNvPr id="4" name="Content Placeholder 2">
            <a:extLst>
              <a:ext uri="{FF2B5EF4-FFF2-40B4-BE49-F238E27FC236}">
                <a16:creationId xmlns:a16="http://schemas.microsoft.com/office/drawing/2014/main" xmlns="" id="{B5A11EB1-D885-A14A-AA33-D889C291AE53}"/>
              </a:ext>
            </a:extLst>
          </p:cNvPr>
          <p:cNvSpPr>
            <a:spLocks noGrp="1"/>
          </p:cNvSpPr>
          <p:nvPr>
            <p:ph sz="quarter" idx="13"/>
          </p:nvPr>
        </p:nvSpPr>
        <p:spPr>
          <a:xfrm>
            <a:off x="913774" y="1852551"/>
            <a:ext cx="10363826" cy="4232939"/>
          </a:xfrm>
        </p:spPr>
        <p:txBody>
          <a:bodyPr>
            <a:normAutofit/>
          </a:bodyPr>
          <a:lstStyle/>
          <a:p>
            <a:pPr>
              <a:buClr>
                <a:schemeClr val="accent2"/>
              </a:buClr>
            </a:pPr>
            <a:endParaRPr lang="en-US" altLang="en-US" dirty="0"/>
          </a:p>
          <a:p>
            <a:pPr>
              <a:buClr>
                <a:schemeClr val="accent2"/>
              </a:buClr>
            </a:pPr>
            <a:r>
              <a:rPr lang="en-US" altLang="en-US" dirty="0"/>
              <a:t>Wage Determinations – </a:t>
            </a:r>
            <a:r>
              <a:rPr lang="en-US" altLang="en-US" dirty="0">
                <a:hlinkClick r:id="rId2"/>
              </a:rPr>
              <a:t>http://www.wdol.gov</a:t>
            </a:r>
            <a:endParaRPr lang="en-US" altLang="en-US" dirty="0"/>
          </a:p>
          <a:p>
            <a:pPr>
              <a:buClr>
                <a:schemeClr val="accent2"/>
              </a:buClr>
            </a:pPr>
            <a:r>
              <a:rPr lang="en-US" altLang="en-US" dirty="0"/>
              <a:t>Wage and Hour Division - </a:t>
            </a:r>
            <a:r>
              <a:rPr lang="en-US" altLang="en-US" dirty="0">
                <a:hlinkClick r:id="rId3"/>
              </a:rPr>
              <a:t>http://www.dol.gov/whd/index.htm</a:t>
            </a:r>
            <a:endParaRPr lang="en-US" altLang="en-US" dirty="0"/>
          </a:p>
          <a:p>
            <a:pPr>
              <a:buClr>
                <a:schemeClr val="accent2"/>
              </a:buClr>
            </a:pPr>
            <a:r>
              <a:rPr lang="en-US" altLang="en-US" dirty="0"/>
              <a:t>Resource Book - </a:t>
            </a:r>
            <a:r>
              <a:rPr lang="en-US" altLang="en-US" dirty="0">
                <a:hlinkClick r:id="rId4"/>
              </a:rPr>
              <a:t>http://www.dol.gov/whd/recovery/pwrb/toc.htm</a:t>
            </a:r>
            <a:endParaRPr lang="en-US" altLang="en-US" dirty="0"/>
          </a:p>
          <a:p>
            <a:pPr>
              <a:buClr>
                <a:schemeClr val="accent2"/>
              </a:buClr>
            </a:pPr>
            <a:r>
              <a:rPr lang="en-US" altLang="en-US" dirty="0"/>
              <a:t>Office of the Administrative Law Judges Law Library - </a:t>
            </a:r>
            <a:r>
              <a:rPr lang="en-US" altLang="en-US" dirty="0">
                <a:hlinkClick r:id="rId5"/>
              </a:rPr>
              <a:t>http://www.oalj.dol.gov</a:t>
            </a:r>
            <a:endParaRPr lang="en-US" altLang="en-US" dirty="0"/>
          </a:p>
          <a:p>
            <a:pPr>
              <a:buClr>
                <a:schemeClr val="accent2"/>
              </a:buClr>
            </a:pPr>
            <a:r>
              <a:rPr lang="en-US" altLang="en-US" dirty="0"/>
              <a:t>Administrative Review Board - </a:t>
            </a:r>
            <a:r>
              <a:rPr lang="en-US" altLang="en-US" dirty="0">
                <a:hlinkClick r:id="rId6"/>
              </a:rPr>
              <a:t>http://www.dol.gov/arb</a:t>
            </a:r>
            <a:endParaRPr lang="en-US" altLang="en-US" dirty="0"/>
          </a:p>
          <a:p>
            <a:pPr>
              <a:buClr>
                <a:schemeClr val="accent2"/>
              </a:buClr>
            </a:pPr>
            <a:r>
              <a:rPr lang="en-US" altLang="en-US" dirty="0"/>
              <a:t>CONNECTICUT DEPARTMENT OF LABOR .  </a:t>
            </a:r>
            <a:r>
              <a:rPr lang="en-US" altLang="en-US" dirty="0">
                <a:hlinkClick r:id="rId7"/>
              </a:rPr>
              <a:t>HTTP://WWW.CT.GOV/DOL</a:t>
            </a:r>
            <a:endParaRPr lang="en-US" altLang="en-US" dirty="0"/>
          </a:p>
          <a:p>
            <a:pPr>
              <a:buClr>
                <a:schemeClr val="accent2"/>
              </a:buClr>
            </a:pPr>
            <a:r>
              <a:rPr lang="en-US" altLang="en-US" dirty="0" err="1"/>
              <a:t>Doh</a:t>
            </a:r>
            <a:r>
              <a:rPr lang="en-US" altLang="en-US" dirty="0"/>
              <a:t> labor resource advisor- </a:t>
            </a:r>
            <a:r>
              <a:rPr lang="en-US" altLang="en-US" dirty="0">
                <a:hlinkClick r:id="rId8"/>
              </a:rPr>
              <a:t>mailto:Dominic.carew@ct.gov</a:t>
            </a:r>
            <a:endParaRPr lang="en-US" altLang="en-US" dirty="0"/>
          </a:p>
          <a:p>
            <a:pPr>
              <a:buClr>
                <a:schemeClr val="accent2"/>
              </a:buClr>
            </a:pPr>
            <a:endParaRPr lang="en-US" altLang="en-US" dirty="0"/>
          </a:p>
          <a:p>
            <a:endParaRPr lang="en-US" dirty="0"/>
          </a:p>
        </p:txBody>
      </p:sp>
    </p:spTree>
    <p:extLst>
      <p:ext uri="{BB962C8B-B14F-4D97-AF65-F5344CB8AC3E}">
        <p14:creationId xmlns:p14="http://schemas.microsoft.com/office/powerpoint/2010/main" val="654687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6E3254AE-C4CD-426D-A6E8-7FA13B0F88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Right Pointing Backhand Index">
            <a:extLst>
              <a:ext uri="{FF2B5EF4-FFF2-40B4-BE49-F238E27FC236}">
                <a16:creationId xmlns:a16="http://schemas.microsoft.com/office/drawing/2014/main" xmlns="" id="{602F62A0-CCB8-433A-9D85-975CA91462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42693" y="2367092"/>
            <a:ext cx="3424107" cy="3424107"/>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2" name="Picture 11">
            <a:extLst>
              <a:ext uri="{FF2B5EF4-FFF2-40B4-BE49-F238E27FC236}">
                <a16:creationId xmlns:a16="http://schemas.microsoft.com/office/drawing/2014/main" xmlns="" id="{F5C53434-A0C7-4A81-8EB0-D460DAD9BB6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xmlns="" id="{A68522FB-5CFF-6241-813C-901B03FDB700}"/>
              </a:ext>
            </a:extLst>
          </p:cNvPr>
          <p:cNvSpPr>
            <a:spLocks noGrp="1"/>
          </p:cNvSpPr>
          <p:nvPr>
            <p:ph sz="quarter" idx="13"/>
          </p:nvPr>
        </p:nvSpPr>
        <p:spPr>
          <a:xfrm>
            <a:off x="4840014" y="2367092"/>
            <a:ext cx="6542689" cy="3424107"/>
          </a:xfrm>
        </p:spPr>
        <p:txBody>
          <a:bodyPr>
            <a:normAutofit/>
          </a:bodyPr>
          <a:lstStyle/>
          <a:p>
            <a:pPr marL="0" indent="0">
              <a:buNone/>
            </a:pPr>
            <a:r>
              <a:rPr lang="en-US" sz="3600" dirty="0">
                <a:solidFill>
                  <a:schemeClr val="accent2">
                    <a:lumMod val="50000"/>
                  </a:schemeClr>
                </a:solidFill>
              </a:rPr>
              <a:t>I’ll</a:t>
            </a:r>
            <a:br>
              <a:rPr lang="en-US" sz="3600" dirty="0">
                <a:solidFill>
                  <a:schemeClr val="accent2">
                    <a:lumMod val="50000"/>
                  </a:schemeClr>
                </a:solidFill>
              </a:rPr>
            </a:br>
            <a:r>
              <a:rPr lang="en-US" sz="3600" dirty="0">
                <a:solidFill>
                  <a:schemeClr val="accent2">
                    <a:lumMod val="50000"/>
                  </a:schemeClr>
                </a:solidFill>
              </a:rPr>
              <a:t>Leave you with these parting words……. </a:t>
            </a:r>
          </a:p>
        </p:txBody>
      </p:sp>
      <p:pic>
        <p:nvPicPr>
          <p:cNvPr id="6" name="Content Placeholder 1">
            <a:extLst>
              <a:ext uri="{FF2B5EF4-FFF2-40B4-BE49-F238E27FC236}">
                <a16:creationId xmlns:a16="http://schemas.microsoft.com/office/drawing/2014/main" xmlns="" id="{F957A2C9-35FC-E340-B374-FF47EEB64617}"/>
              </a:ext>
            </a:extLst>
          </p:cNvPr>
          <p:cNvPicPr>
            <a:picLocks noChangeAspect="1"/>
          </p:cNvPicPr>
          <p:nvPr/>
        </p:nvPicPr>
        <p:blipFill>
          <a:blip r:embed="rId5"/>
          <a:stretch>
            <a:fillRect/>
          </a:stretch>
        </p:blipFill>
        <p:spPr>
          <a:xfrm>
            <a:off x="414028" y="2138427"/>
            <a:ext cx="3881436" cy="3881436"/>
          </a:xfrm>
          <a:prstGeom prst="rect">
            <a:avLst/>
          </a:prstGeom>
        </p:spPr>
      </p:pic>
    </p:spTree>
    <p:extLst>
      <p:ext uri="{BB962C8B-B14F-4D97-AF65-F5344CB8AC3E}">
        <p14:creationId xmlns:p14="http://schemas.microsoft.com/office/powerpoint/2010/main" val="230028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suit and tie smiling at the camera&#10;&#10;Description automatically generated">
            <a:extLst>
              <a:ext uri="{FF2B5EF4-FFF2-40B4-BE49-F238E27FC236}">
                <a16:creationId xmlns:a16="http://schemas.microsoft.com/office/drawing/2014/main" xmlns="" id="{B674575F-3AD6-554A-8CB0-DFD71C2CE510}"/>
              </a:ext>
            </a:extLst>
          </p:cNvPr>
          <p:cNvPicPr>
            <a:picLocks noChangeAspect="1"/>
          </p:cNvPicPr>
          <p:nvPr/>
        </p:nvPicPr>
        <p:blipFill>
          <a:blip r:embed="rId2"/>
          <a:stretch>
            <a:fillRect/>
          </a:stretch>
        </p:blipFill>
        <p:spPr>
          <a:xfrm>
            <a:off x="8121445" y="1002898"/>
            <a:ext cx="3427091" cy="4861121"/>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5" name="Content Placeholder 4">
            <a:extLst>
              <a:ext uri="{FF2B5EF4-FFF2-40B4-BE49-F238E27FC236}">
                <a16:creationId xmlns:a16="http://schemas.microsoft.com/office/drawing/2014/main" xmlns="" id="{99F56204-91E8-7E4B-8A8D-E8FF4E27A8E2}"/>
              </a:ext>
            </a:extLst>
          </p:cNvPr>
          <p:cNvSpPr txBox="1">
            <a:spLocks noGrp="1"/>
          </p:cNvSpPr>
          <p:nvPr>
            <p:ph sz="quarter" idx="13"/>
          </p:nvPr>
        </p:nvSpPr>
        <p:spPr>
          <a:xfrm>
            <a:off x="913774" y="2545080"/>
            <a:ext cx="7041506" cy="777970"/>
          </a:xfrm>
          <a:prstGeom prst="rect">
            <a:avLst/>
          </a:prstGeom>
          <a:noFill/>
        </p:spPr>
        <p:txBody>
          <a:bodyPr wrap="square" rtlCol="0">
            <a:spAutoFit/>
          </a:bodyPr>
          <a:lstStyle/>
          <a:p>
            <a:pPr marL="0" indent="0" algn="ctr">
              <a:buNone/>
            </a:pPr>
            <a:r>
              <a:rPr lang="en-US" sz="4000" dirty="0"/>
              <a:t>This is a big “XX” Deal!!!!</a:t>
            </a:r>
          </a:p>
        </p:txBody>
      </p:sp>
    </p:spTree>
    <p:extLst>
      <p:ext uri="{BB962C8B-B14F-4D97-AF65-F5344CB8AC3E}">
        <p14:creationId xmlns:p14="http://schemas.microsoft.com/office/powerpoint/2010/main" val="409173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A6AEB7A9-376E-3840-B527-D54A4B3C9C9D}"/>
              </a:ext>
            </a:extLst>
          </p:cNvPr>
          <p:cNvPicPr>
            <a:picLocks noGrp="1" noChangeAspect="1"/>
          </p:cNvPicPr>
          <p:nvPr>
            <p:ph sz="quarter" idx="13"/>
          </p:nvPr>
        </p:nvPicPr>
        <p:blipFill>
          <a:blip r:embed="rId2"/>
          <a:stretch>
            <a:fillRect/>
          </a:stretch>
        </p:blipFill>
        <p:spPr>
          <a:xfrm>
            <a:off x="2635436" y="618517"/>
            <a:ext cx="6445502" cy="5672992"/>
          </a:xfrm>
          <a:prstGeom prst="rect">
            <a:avLst/>
          </a:prstGeom>
        </p:spPr>
      </p:pic>
    </p:spTree>
    <p:extLst>
      <p:ext uri="{BB962C8B-B14F-4D97-AF65-F5344CB8AC3E}">
        <p14:creationId xmlns:p14="http://schemas.microsoft.com/office/powerpoint/2010/main" val="4229410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suit and tie smiling at the camera&#10;&#10;Description automatically generated">
            <a:extLst>
              <a:ext uri="{FF2B5EF4-FFF2-40B4-BE49-F238E27FC236}">
                <a16:creationId xmlns:a16="http://schemas.microsoft.com/office/drawing/2014/main" xmlns="" id="{B674575F-3AD6-554A-8CB0-DFD71C2CE510}"/>
              </a:ext>
            </a:extLst>
          </p:cNvPr>
          <p:cNvPicPr>
            <a:picLocks noChangeAspect="1"/>
          </p:cNvPicPr>
          <p:nvPr/>
        </p:nvPicPr>
        <p:blipFill>
          <a:blip r:embed="rId2"/>
          <a:stretch>
            <a:fillRect/>
          </a:stretch>
        </p:blipFill>
        <p:spPr>
          <a:xfrm>
            <a:off x="8121445" y="1002898"/>
            <a:ext cx="3427091" cy="4861121"/>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5" name="Content Placeholder 4">
            <a:extLst>
              <a:ext uri="{FF2B5EF4-FFF2-40B4-BE49-F238E27FC236}">
                <a16:creationId xmlns:a16="http://schemas.microsoft.com/office/drawing/2014/main" xmlns="" id="{99F56204-91E8-7E4B-8A8D-E8FF4E27A8E2}"/>
              </a:ext>
            </a:extLst>
          </p:cNvPr>
          <p:cNvSpPr txBox="1">
            <a:spLocks noGrp="1"/>
          </p:cNvSpPr>
          <p:nvPr>
            <p:ph sz="quarter" idx="13"/>
          </p:nvPr>
        </p:nvSpPr>
        <p:spPr>
          <a:xfrm>
            <a:off x="913774" y="2545080"/>
            <a:ext cx="7041506" cy="777970"/>
          </a:xfrm>
          <a:prstGeom prst="rect">
            <a:avLst/>
          </a:prstGeom>
          <a:noFill/>
        </p:spPr>
        <p:txBody>
          <a:bodyPr wrap="square" rtlCol="0">
            <a:spAutoFit/>
          </a:bodyPr>
          <a:lstStyle/>
          <a:p>
            <a:pPr marL="0" indent="0" algn="ctr">
              <a:buNone/>
            </a:pPr>
            <a:r>
              <a:rPr lang="en-US" sz="4000" dirty="0"/>
              <a:t>This is a big “XX” Deal!!!!</a:t>
            </a:r>
          </a:p>
        </p:txBody>
      </p:sp>
    </p:spTree>
    <p:extLst>
      <p:ext uri="{BB962C8B-B14F-4D97-AF65-F5344CB8AC3E}">
        <p14:creationId xmlns:p14="http://schemas.microsoft.com/office/powerpoint/2010/main" val="384156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A9C15D4-2EE7-4D05-B87C-91D1F3B960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4ED7B0FB-9654-4441-9545-02D458B686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EEBA587-0ABE-5A40-B07C-19F918396083}"/>
              </a:ext>
            </a:extLst>
          </p:cNvPr>
          <p:cNvSpPr>
            <a:spLocks noGrp="1"/>
          </p:cNvSpPr>
          <p:nvPr>
            <p:ph type="title"/>
          </p:nvPr>
        </p:nvSpPr>
        <p:spPr>
          <a:xfrm>
            <a:off x="641074" y="1314450"/>
            <a:ext cx="2844002" cy="3680244"/>
          </a:xfrm>
        </p:spPr>
        <p:txBody>
          <a:bodyPr>
            <a:normAutofit/>
          </a:bodyPr>
          <a:lstStyle/>
          <a:p>
            <a:pPr algn="l"/>
            <a:r>
              <a:rPr lang="en-US" sz="4400"/>
              <a:t>DBA-Why?</a:t>
            </a:r>
          </a:p>
        </p:txBody>
      </p:sp>
      <p:pic>
        <p:nvPicPr>
          <p:cNvPr id="14" name="Picture 13">
            <a:extLst>
              <a:ext uri="{FF2B5EF4-FFF2-40B4-BE49-F238E27FC236}">
                <a16:creationId xmlns:a16="http://schemas.microsoft.com/office/drawing/2014/main" xmlns="" id="{7BB94C57-FDF3-45A3-9D1F-904523D795D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6" name="Picture 15">
            <a:extLst>
              <a:ext uri="{FF2B5EF4-FFF2-40B4-BE49-F238E27FC236}">
                <a16:creationId xmlns:a16="http://schemas.microsoft.com/office/drawing/2014/main" xmlns="" id="{6AEBDF1A-221A-4497-BBA9-57A70D16151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xmlns="" id="{03FBF266-F49E-4B73-9619-66628CCD4ACE}"/>
              </a:ext>
            </a:extLst>
          </p:cNvPr>
          <p:cNvGraphicFramePr>
            <a:graphicFrameLocks noGrp="1"/>
          </p:cNvGraphicFramePr>
          <p:nvPr>
            <p:ph sz="quarter" idx="13"/>
            <p:extLst>
              <p:ext uri="{D42A27DB-BD31-4B8C-83A1-F6EECF244321}">
                <p14:modId xmlns:p14="http://schemas.microsoft.com/office/powerpoint/2010/main" val="4018983618"/>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6375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xmlns="" id="{3A9C15D4-2EE7-4D05-B87C-91D1F3B960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1">
            <a:extLst>
              <a:ext uri="{FF2B5EF4-FFF2-40B4-BE49-F238E27FC236}">
                <a16:creationId xmlns:a16="http://schemas.microsoft.com/office/drawing/2014/main" xmlns="" id="{4ED7B0FB-9654-4441-9545-02D458B686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02D45DD-288D-A142-8314-D74C3C7F920A}"/>
              </a:ext>
            </a:extLst>
          </p:cNvPr>
          <p:cNvSpPr>
            <a:spLocks noGrp="1"/>
          </p:cNvSpPr>
          <p:nvPr>
            <p:ph type="title"/>
          </p:nvPr>
        </p:nvSpPr>
        <p:spPr>
          <a:xfrm>
            <a:off x="641074" y="1314450"/>
            <a:ext cx="2844002" cy="3680244"/>
          </a:xfrm>
        </p:spPr>
        <p:txBody>
          <a:bodyPr>
            <a:normAutofit/>
          </a:bodyPr>
          <a:lstStyle/>
          <a:p>
            <a:pPr algn="l"/>
            <a:r>
              <a:rPr lang="en-US" altLang="en-US" sz="3100" dirty="0"/>
              <a:t>The term “labor standards” means the requirements of:</a:t>
            </a:r>
            <a:r>
              <a:rPr lang="en-US" altLang="en-US" sz="3100" b="1" dirty="0"/>
              <a:t/>
            </a:r>
            <a:br>
              <a:rPr lang="en-US" altLang="en-US" sz="3100" b="1" dirty="0"/>
            </a:br>
            <a:endParaRPr lang="en-US" sz="3100" dirty="0"/>
          </a:p>
        </p:txBody>
      </p:sp>
      <p:pic>
        <p:nvPicPr>
          <p:cNvPr id="20" name="Picture 13">
            <a:extLst>
              <a:ext uri="{FF2B5EF4-FFF2-40B4-BE49-F238E27FC236}">
                <a16:creationId xmlns:a16="http://schemas.microsoft.com/office/drawing/2014/main" xmlns="" id="{7BB94C57-FDF3-45A3-9D1F-904523D795D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1" name="Picture 15">
            <a:extLst>
              <a:ext uri="{FF2B5EF4-FFF2-40B4-BE49-F238E27FC236}">
                <a16:creationId xmlns:a16="http://schemas.microsoft.com/office/drawing/2014/main" xmlns="" id="{6AEBDF1A-221A-4497-BBA9-57A70D16151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22" name="Content Placeholder 2">
            <a:extLst>
              <a:ext uri="{FF2B5EF4-FFF2-40B4-BE49-F238E27FC236}">
                <a16:creationId xmlns:a16="http://schemas.microsoft.com/office/drawing/2014/main" xmlns="" id="{83306B7B-891F-44C2-8425-5A781A663A01}"/>
              </a:ext>
            </a:extLst>
          </p:cNvPr>
          <p:cNvGraphicFramePr>
            <a:graphicFrameLocks noGrp="1"/>
          </p:cNvGraphicFramePr>
          <p:nvPr>
            <p:ph sz="quarter" idx="13"/>
            <p:extLst>
              <p:ext uri="{D42A27DB-BD31-4B8C-83A1-F6EECF244321}">
                <p14:modId xmlns:p14="http://schemas.microsoft.com/office/powerpoint/2010/main" val="1457843039"/>
              </p:ext>
            </p:extLst>
          </p:nvPr>
        </p:nvGraphicFramePr>
        <p:xfrm>
          <a:off x="4634794" y="567559"/>
          <a:ext cx="6779440" cy="53953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82500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A9C15D4-2EE7-4D05-B87C-91D1F3B960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4ED7B0FB-9654-4441-9545-02D458B686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FC6E496-F6A4-D340-BC0E-2A1DDAB4F872}"/>
              </a:ext>
            </a:extLst>
          </p:cNvPr>
          <p:cNvSpPr>
            <a:spLocks noGrp="1"/>
          </p:cNvSpPr>
          <p:nvPr>
            <p:ph type="title"/>
          </p:nvPr>
        </p:nvSpPr>
        <p:spPr>
          <a:xfrm>
            <a:off x="641074" y="1314450"/>
            <a:ext cx="2844002" cy="3680244"/>
          </a:xfrm>
        </p:spPr>
        <p:txBody>
          <a:bodyPr>
            <a:normAutofit/>
          </a:bodyPr>
          <a:lstStyle/>
          <a:p>
            <a:pPr algn="l"/>
            <a:r>
              <a:rPr lang="en-US" sz="4100"/>
              <a:t>The Davis-Bacon and Related Acts, apply to:</a:t>
            </a:r>
          </a:p>
        </p:txBody>
      </p:sp>
      <p:pic>
        <p:nvPicPr>
          <p:cNvPr id="14" name="Picture 13">
            <a:extLst>
              <a:ext uri="{FF2B5EF4-FFF2-40B4-BE49-F238E27FC236}">
                <a16:creationId xmlns:a16="http://schemas.microsoft.com/office/drawing/2014/main" xmlns="" id="{7BB94C57-FDF3-45A3-9D1F-904523D795D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6" name="Picture 15">
            <a:extLst>
              <a:ext uri="{FF2B5EF4-FFF2-40B4-BE49-F238E27FC236}">
                <a16:creationId xmlns:a16="http://schemas.microsoft.com/office/drawing/2014/main" xmlns="" id="{6AEBDF1A-221A-4497-BBA9-57A70D16151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7" name="Content Placeholder 2">
            <a:extLst>
              <a:ext uri="{FF2B5EF4-FFF2-40B4-BE49-F238E27FC236}">
                <a16:creationId xmlns:a16="http://schemas.microsoft.com/office/drawing/2014/main" xmlns="" id="{B4CEBEAA-C7F5-4BDC-BFD5-E881EEDD738C}"/>
              </a:ext>
            </a:extLst>
          </p:cNvPr>
          <p:cNvGraphicFramePr>
            <a:graphicFrameLocks noGrp="1"/>
          </p:cNvGraphicFramePr>
          <p:nvPr>
            <p:ph sz="quarter" idx="13"/>
            <p:extLst>
              <p:ext uri="{D42A27DB-BD31-4B8C-83A1-F6EECF244321}">
                <p14:modId xmlns:p14="http://schemas.microsoft.com/office/powerpoint/2010/main" val="2442035951"/>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2644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EF2FB15-E97F-C348-B83C-6096C4DCA82C}"/>
              </a:ext>
            </a:extLst>
          </p:cNvPr>
          <p:cNvSpPr>
            <a:spLocks noGrp="1"/>
          </p:cNvSpPr>
          <p:nvPr>
            <p:ph sz="quarter" idx="13"/>
          </p:nvPr>
        </p:nvSpPr>
        <p:spPr/>
        <p:txBody>
          <a:bodyPr>
            <a:normAutofit/>
          </a:bodyPr>
          <a:lstStyle/>
          <a:p>
            <a:pPr marL="0" indent="0">
              <a:buNone/>
            </a:pPr>
            <a:endParaRPr lang="en-US" dirty="0"/>
          </a:p>
          <a:p>
            <a:pPr marL="0" indent="0">
              <a:buNone/>
            </a:pPr>
            <a:r>
              <a:rPr lang="en-US" dirty="0"/>
              <a:t>“</a:t>
            </a:r>
            <a:r>
              <a:rPr lang="en-US" sz="2400" dirty="0"/>
              <a:t>contractors and subcontractors must pay their laborers and mechanics employed under the contract for </a:t>
            </a:r>
            <a:r>
              <a:rPr lang="en-US" altLang="en-US" sz="2400" dirty="0"/>
              <a:t>performance of construction, </a:t>
            </a:r>
            <a:r>
              <a:rPr lang="en-US" sz="2400" dirty="0"/>
              <a:t>no less than the locally prevailing wages and fringe benefits for corresponding work on similar projects in the area</a:t>
            </a:r>
            <a:r>
              <a:rPr lang="en-US" dirty="0"/>
              <a:t>”</a:t>
            </a:r>
          </a:p>
          <a:p>
            <a:pPr marL="0" indent="0">
              <a:buNone/>
            </a:pPr>
            <a:endParaRPr lang="en-US" dirty="0"/>
          </a:p>
        </p:txBody>
      </p:sp>
      <p:sp>
        <p:nvSpPr>
          <p:cNvPr id="2" name="Title 1">
            <a:extLst>
              <a:ext uri="{FF2B5EF4-FFF2-40B4-BE49-F238E27FC236}">
                <a16:creationId xmlns:a16="http://schemas.microsoft.com/office/drawing/2014/main" xmlns="" id="{8FEEF139-0113-A54E-9D81-D78F039D2673}"/>
              </a:ext>
            </a:extLst>
          </p:cNvPr>
          <p:cNvSpPr>
            <a:spLocks noGrp="1"/>
          </p:cNvSpPr>
          <p:nvPr>
            <p:ph type="title"/>
          </p:nvPr>
        </p:nvSpPr>
        <p:spPr/>
        <p:txBody>
          <a:bodyPr>
            <a:normAutofit/>
          </a:bodyPr>
          <a:lstStyle/>
          <a:p>
            <a:r>
              <a:rPr lang="en-US" dirty="0"/>
              <a:t/>
            </a:r>
            <a:br>
              <a:rPr lang="en-US" dirty="0"/>
            </a:br>
            <a:r>
              <a:rPr lang="en-US" dirty="0"/>
              <a:t>Davis-Bacon Act and Related Acts state that….. </a:t>
            </a:r>
            <a:br>
              <a:rPr lang="en-US" dirty="0"/>
            </a:br>
            <a:endParaRPr lang="en-US" dirty="0"/>
          </a:p>
        </p:txBody>
      </p:sp>
    </p:spTree>
    <p:extLst>
      <p:ext uri="{BB962C8B-B14F-4D97-AF65-F5344CB8AC3E}">
        <p14:creationId xmlns:p14="http://schemas.microsoft.com/office/powerpoint/2010/main" val="619550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TotalTime>
  <Words>1315</Words>
  <Application>Microsoft Office PowerPoint</Application>
  <PresentationFormat>Widescreen</PresentationFormat>
  <Paragraphs>145</Paragraphs>
  <Slides>33</Slides>
  <Notes>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Tw Cen MT</vt:lpstr>
      <vt:lpstr>Droplet</vt:lpstr>
      <vt:lpstr>Davis Bacon ACT (DBA)/ labor standards</vt:lpstr>
      <vt:lpstr>Davis-Bacon Act   (40 U.S.C. 276a.-5)</vt:lpstr>
      <vt:lpstr> Sooo…..What’s all the to do about dba?</vt:lpstr>
      <vt:lpstr>PowerPoint Presentation</vt:lpstr>
      <vt:lpstr>PowerPoint Presentation</vt:lpstr>
      <vt:lpstr>DBA-Why?</vt:lpstr>
      <vt:lpstr>The term “labor standards” means the requirements of: </vt:lpstr>
      <vt:lpstr>The Davis-Bacon and Related Acts, apply to:</vt:lpstr>
      <vt:lpstr> Davis-Bacon Act and Related Acts state that…..  </vt:lpstr>
      <vt:lpstr>The Contract Work Hours and Safety Standards Act (CWHSSA). </vt:lpstr>
      <vt:lpstr>The Copeland Act (Anti-Kickback Act)</vt:lpstr>
      <vt:lpstr>  </vt:lpstr>
      <vt:lpstr>Exceptions to dba </vt:lpstr>
      <vt:lpstr>More exceptions</vt:lpstr>
      <vt:lpstr>PowerPoint Presentation</vt:lpstr>
      <vt:lpstr>State prevailing wage  </vt:lpstr>
      <vt:lpstr>State prevailing wage</vt:lpstr>
      <vt:lpstr>PowerPoint Presentation</vt:lpstr>
      <vt:lpstr>Follow these steps</vt:lpstr>
      <vt:lpstr>next</vt:lpstr>
      <vt:lpstr>Selecting the correct Wage Determination</vt:lpstr>
      <vt:lpstr>Next……….</vt:lpstr>
      <vt:lpstr>Wages change</vt:lpstr>
      <vt:lpstr>To do’s for the LSO</vt:lpstr>
      <vt:lpstr>Lock-in notice</vt:lpstr>
      <vt:lpstr>Tidbit……</vt:lpstr>
      <vt:lpstr>debarment</vt:lpstr>
      <vt:lpstr>Debarment criteria</vt:lpstr>
      <vt:lpstr>Sam.gov</vt:lpstr>
      <vt:lpstr>Additional Grantee responsibilities </vt:lpstr>
      <vt:lpstr>resources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Davis Bacon ACT (DBA)/ labor standards</dc:title>
  <dc:creator>Carew, Dominic</dc:creator>
  <cp:lastModifiedBy>Carew, Dominic A</cp:lastModifiedBy>
  <cp:revision>22</cp:revision>
  <cp:lastPrinted>2019-01-18T17:47:48Z</cp:lastPrinted>
  <dcterms:created xsi:type="dcterms:W3CDTF">2019-01-18T04:22:59Z</dcterms:created>
  <dcterms:modified xsi:type="dcterms:W3CDTF">2019-01-18T17:51:42Z</dcterms:modified>
</cp:coreProperties>
</file>