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24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852AB9D-0640-4571-B4B1-73560EF70439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509682A-8729-4A51-8CE9-4484E5038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97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9682A-8729-4A51-8CE9-4484E50385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7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0297-368B-422F-BC32-AF267B9BAF52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477B-592E-49F5-8F65-4D749288D654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D7B-5D45-4236-BE2D-8FD33D9AA781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8DC7-88C1-4009-9AC6-B8DAE2148345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9F94-DE43-4A26-882A-5FFC92ED7238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C3306-319E-4FD9-8CD9-8D234DD2EE55}" type="datetime1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74E9-4296-4BCA-A615-A5AA7808B578}" type="datetime1">
              <a:rPr lang="en-US" smtClean="0"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22CF1-1D17-434C-9DBF-3162E67A193F}" type="datetime1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B534-8BE5-4D57-ACC7-AC0401B9A516}" type="datetime1">
              <a:rPr lang="en-US" smtClean="0"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84F4-BA36-43F1-98E8-0723E8F341D4}" type="datetime1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2626-2649-4018-9F36-921B6BFD9A5E}" type="datetime1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02277-81EF-4F38-8868-EB28AB5CFDB9}" type="datetime1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54326-A69F-4157-ADB1-CB3CF3912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msc.fema.gov/porta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Flood Management Certification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355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Maya Loewenberg,</a:t>
            </a: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Permit Ombudsman</a:t>
            </a:r>
          </a:p>
          <a:p>
            <a:pPr lvl="0" algn="ctr">
              <a:spcBef>
                <a:spcPct val="0"/>
              </a:spcBef>
            </a:pP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 DECD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Office of the Permit Ombudsman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the Permit Ombudsman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4326-A69F-4157-ADB1-CB3CF3912D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Office of the Permit Ombudsman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498" y="228600"/>
            <a:ext cx="9077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2471C6"/>
                </a:solidFill>
                <a:latin typeface="Arial" pitchFamily="34" charset="0"/>
                <a:cs typeface="Arial" pitchFamily="34" charset="0"/>
              </a:rPr>
              <a:t>Is Your Project Within a FEMA Floodplain?</a:t>
            </a:r>
            <a:endParaRPr lang="en-US" sz="3600" dirty="0">
              <a:solidFill>
                <a:srgbClr val="2471C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7650" y="1349375"/>
            <a:ext cx="87534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Go to FEMA Website:</a:t>
            </a:r>
          </a:p>
          <a:p>
            <a:pPr marL="514350" indent="-514350"/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2"/>
              </a:rPr>
              <a:t>http://msc.fema.gov/portal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1085850"/>
            <a:ext cx="9144000" cy="0"/>
          </a:xfrm>
          <a:prstGeom prst="line">
            <a:avLst/>
          </a:prstGeom>
          <a:ln w="15875">
            <a:solidFill>
              <a:srgbClr val="2471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17"/>
          <p:cNvGrpSpPr/>
          <p:nvPr/>
        </p:nvGrpSpPr>
        <p:grpSpPr>
          <a:xfrm>
            <a:off x="2286000" y="2133600"/>
            <a:ext cx="5714999" cy="4086197"/>
            <a:chOff x="1892301" y="2162203"/>
            <a:chExt cx="4488019" cy="3463897"/>
          </a:xfrm>
        </p:grpSpPr>
        <p:pic>
          <p:nvPicPr>
            <p:cNvPr id="3077" name="Picture 5" descr="C:\Users\MJH\Desktop\FM09003C0507G.png"/>
            <p:cNvPicPr>
              <a:picLocks noChangeAspect="1" noChangeArrowheads="1"/>
            </p:cNvPicPr>
            <p:nvPr/>
          </p:nvPicPr>
          <p:blipFill>
            <a:blip r:embed="rId3" cstate="print"/>
            <a:srcRect l="1768" t="3922" r="5966" b="3922"/>
            <a:stretch>
              <a:fillRect/>
            </a:stretch>
          </p:blipFill>
          <p:spPr bwMode="auto">
            <a:xfrm>
              <a:off x="1892301" y="2162203"/>
              <a:ext cx="4488019" cy="3463897"/>
            </a:xfrm>
            <a:prstGeom prst="rect">
              <a:avLst/>
            </a:prstGeom>
            <a:noFill/>
          </p:spPr>
        </p:pic>
        <p:sp>
          <p:nvSpPr>
            <p:cNvPr id="16" name="Freeform 15"/>
            <p:cNvSpPr/>
            <p:nvPr/>
          </p:nvSpPr>
          <p:spPr>
            <a:xfrm>
              <a:off x="3251200" y="3314700"/>
              <a:ext cx="368300" cy="419100"/>
            </a:xfrm>
            <a:custGeom>
              <a:avLst/>
              <a:gdLst>
                <a:gd name="connsiteX0" fmla="*/ 0 w 368300"/>
                <a:gd name="connsiteY0" fmla="*/ 76200 h 419100"/>
                <a:gd name="connsiteX1" fmla="*/ 266700 w 368300"/>
                <a:gd name="connsiteY1" fmla="*/ 0 h 419100"/>
                <a:gd name="connsiteX2" fmla="*/ 368300 w 368300"/>
                <a:gd name="connsiteY2" fmla="*/ 355600 h 419100"/>
                <a:gd name="connsiteX3" fmla="*/ 76200 w 368300"/>
                <a:gd name="connsiteY3" fmla="*/ 419100 h 419100"/>
                <a:gd name="connsiteX4" fmla="*/ 0 w 368300"/>
                <a:gd name="connsiteY4" fmla="*/ 7620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300" h="419100">
                  <a:moveTo>
                    <a:pt x="0" y="76200"/>
                  </a:moveTo>
                  <a:lnTo>
                    <a:pt x="266700" y="0"/>
                  </a:lnTo>
                  <a:lnTo>
                    <a:pt x="368300" y="355600"/>
                  </a:lnTo>
                  <a:lnTo>
                    <a:pt x="76200" y="419100"/>
                  </a:lnTo>
                  <a:lnTo>
                    <a:pt x="0" y="762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3" descr="C:\Users\MJH\AppData\Local\Microsoft\Windows\Temporary Internet Files\Content.IE5\4TZLBTAZ\MC90043783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1951" y="2833687"/>
            <a:ext cx="1809750" cy="19018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590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Office of the Permit Ombudsman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498" y="228600"/>
            <a:ext cx="9077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2471C6"/>
                </a:solidFill>
                <a:latin typeface="Arial" pitchFamily="34" charset="0"/>
                <a:cs typeface="Arial" pitchFamily="34" charset="0"/>
              </a:rPr>
              <a:t>Flood Management Certification (FMC)</a:t>
            </a:r>
            <a:endParaRPr lang="en-US" sz="3600" dirty="0">
              <a:solidFill>
                <a:srgbClr val="2471C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219200"/>
            <a:ext cx="8915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Flood Management Certification (FMC) may be required if your project is funded by DOH and is within a FEMA Floodplain.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1" indent="-514350">
              <a:buFont typeface="Arial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FMC not required for: Planning Activities; Environmental Assessments or  Abatement of Hazardous Building Materials.</a:t>
            </a:r>
          </a:p>
          <a:p>
            <a:pPr marL="514350" lvl="1" indent="-514350">
              <a:buFont typeface="Arial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1" indent="-514350">
              <a:buFont typeface="Arial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1" indent="-514350">
              <a:buFont typeface="Arial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500-year floodplain</a:t>
            </a:r>
          </a:p>
          <a:p>
            <a:pPr marL="971550" lvl="2" indent="-514350">
              <a:buFont typeface="Arial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If redevelopment plan includes a “Critical Activity” (Housing, Hospital, or School) FMC will be required.</a:t>
            </a:r>
          </a:p>
          <a:p>
            <a:pPr marL="514350" lvl="1" indent="-514350">
              <a:buFont typeface="Arial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1" indent="-514350">
              <a:buFont typeface="Arial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100-year floodplain</a:t>
            </a:r>
          </a:p>
          <a:p>
            <a:pPr marL="971550" lvl="2" indent="-514350">
              <a:buFont typeface="Arial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Most redevelopment, demolition and remediation activity funded by DOH will require FMC. </a:t>
            </a:r>
          </a:p>
          <a:p>
            <a:pPr marL="514350" lvl="1" indent="-514350"/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1" indent="-514350">
              <a:buFont typeface="Arial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Statutory Reference: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C.G.S.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25-68(b)-(h)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1085850"/>
            <a:ext cx="9144000" cy="0"/>
          </a:xfrm>
          <a:prstGeom prst="line">
            <a:avLst/>
          </a:prstGeom>
          <a:ln w="15875">
            <a:solidFill>
              <a:srgbClr val="2471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6" descr="C:\Users\MJH\AppData\Local\Microsoft\Windows\Temporary Internet Files\Content.IE5\HXEBQ2PJ\MC9001049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2514600"/>
            <a:ext cx="1219200" cy="121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590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Office of the Permit Ombudsman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498" y="228600"/>
            <a:ext cx="9077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2471C6"/>
                </a:solidFill>
                <a:latin typeface="Arial" pitchFamily="34" charset="0"/>
                <a:cs typeface="Arial" pitchFamily="34" charset="0"/>
              </a:rPr>
              <a:t>Flood Management Certification (FMC)</a:t>
            </a:r>
            <a:endParaRPr lang="en-US" sz="3600" dirty="0">
              <a:solidFill>
                <a:srgbClr val="2471C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1384" y="1386522"/>
            <a:ext cx="874394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Three (3) options for Flood Management Certification:</a:t>
            </a:r>
          </a:p>
          <a:p>
            <a:pPr marL="971550" lvl="1" indent="-51435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DOH General Certification for Minor Activities ;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Individual Permit;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Exemption (requires application to DEEP).</a:t>
            </a:r>
          </a:p>
          <a:p>
            <a:pPr marL="971550" lvl="1" indent="-514350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Applicant’s Professional Engineer completes FMC application.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Some projects can utilize the DOH Flood Management General Certification for Minor Activities.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DOH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will work with the municipality to ensure that a building permit will not be issued unless the FMC for the redevelopment is approved by DEEP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1085850"/>
            <a:ext cx="9144000" cy="0"/>
          </a:xfrm>
          <a:prstGeom prst="line">
            <a:avLst/>
          </a:prstGeom>
          <a:ln w="15875">
            <a:solidFill>
              <a:srgbClr val="2471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MJH\AppData\Local\Microsoft\Windows\Temporary Internet Files\Content.IE5\ABU04MKX\MC90038935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1799" y="1233290"/>
            <a:ext cx="1682801" cy="1471810"/>
          </a:xfrm>
          <a:prstGeom prst="rect">
            <a:avLst/>
          </a:prstGeom>
          <a:noFill/>
        </p:spPr>
      </p:pic>
      <p:pic>
        <p:nvPicPr>
          <p:cNvPr id="12" name="Picture 2" descr="C:\Users\MJH\AppData\Local\Microsoft\Windows\Temporary Internet Files\Content.IE5\UP602T77\MM900046651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80612" y="3822700"/>
            <a:ext cx="2046288" cy="1293782"/>
          </a:xfrm>
          <a:prstGeom prst="rect">
            <a:avLst/>
          </a:prstGeom>
          <a:noFill/>
        </p:spPr>
      </p:pic>
      <p:pic>
        <p:nvPicPr>
          <p:cNvPr id="13" name="Picture 3" descr="C:\Users\MJH\AppData\Local\Microsoft\Windows\Temporary Internet Files\Content.IE5\9ENS64AT\MC90010498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80612" y="874931"/>
            <a:ext cx="1817827" cy="1811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590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Office of the Permit Ombudsman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498" y="228600"/>
            <a:ext cx="9077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2471C6"/>
                </a:solidFill>
                <a:latin typeface="Arial" pitchFamily="34" charset="0"/>
                <a:cs typeface="Arial" pitchFamily="34" charset="0"/>
              </a:rPr>
              <a:t>General Certification for Minor Activities </a:t>
            </a:r>
            <a:endParaRPr lang="en-US" sz="3600" dirty="0">
              <a:solidFill>
                <a:srgbClr val="2471C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9550" y="1158874"/>
            <a:ext cx="865504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DOH has been granted a Flood Management General Certification for Minor Activities by DEEP.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General Certification covers 15 types of minor activity including: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Streetscape Projects;</a:t>
            </a:r>
          </a:p>
          <a:p>
            <a:pPr marL="971550" lvl="1" indent="-514350">
              <a:buFont typeface="Arial" pitchFamily="34" charset="0"/>
              <a:buChar char="•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Demolition of an Existing Structure;</a:t>
            </a:r>
          </a:p>
          <a:p>
            <a:pPr marL="971550" lvl="1" indent="-514350">
              <a:buFont typeface="Arial" pitchFamily="34" charset="0"/>
              <a:buChar char="•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Housing &amp; Public Building &amp; Historic Building Rehabilitation Projects (minor activities):</a:t>
            </a:r>
          </a:p>
          <a:p>
            <a:pPr marL="971550" lvl="1" indent="-514350">
              <a:buFont typeface="Arial" pitchFamily="34" charset="0"/>
              <a:buChar char="•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428750" lvl="2" indent="-514350">
              <a:buFont typeface="Arial" pitchFamily="34" charset="0"/>
              <a:buChar char="•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imited to the existing structure.</a:t>
            </a:r>
          </a:p>
          <a:p>
            <a:pPr marL="1428750" lvl="2" indent="-514350">
              <a:buFont typeface="Arial" pitchFamily="34" charset="0"/>
              <a:buChar char="•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428750" lvl="2" indent="-51435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Square footage of the building will not be increased.</a:t>
            </a:r>
          </a:p>
          <a:p>
            <a:pPr marL="1428750" lvl="2" indent="-514350">
              <a:buFont typeface="Arial" pitchFamily="34" charset="0"/>
              <a:buChar char="•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428750" lvl="2" indent="-514350">
              <a:buFont typeface="Arial" pitchFamily="34" charset="0"/>
              <a:buChar char="•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W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ork should be limited to 50% of the market value.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1085850"/>
            <a:ext cx="9144000" cy="0"/>
          </a:xfrm>
          <a:prstGeom prst="line">
            <a:avLst/>
          </a:prstGeom>
          <a:ln w="15875">
            <a:solidFill>
              <a:srgbClr val="2471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3" name="Picture 5" descr="C:\Users\MJH\AppData\Local\Microsoft\Windows\Temporary Internet Files\Content.IE5\UP602T77\MC90020038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89972" y="2187980"/>
            <a:ext cx="1813255" cy="1663294"/>
          </a:xfrm>
          <a:prstGeom prst="rect">
            <a:avLst/>
          </a:prstGeom>
          <a:noFill/>
        </p:spPr>
      </p:pic>
      <p:pic>
        <p:nvPicPr>
          <p:cNvPr id="2054" name="Picture 6" descr="C:\Users\MJH\AppData\Local\Microsoft\Windows\Temporary Internet Files\Content.IE5\UP602T77\MC9001576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89972" y="561441"/>
            <a:ext cx="1819656" cy="1048817"/>
          </a:xfrm>
          <a:prstGeom prst="rect">
            <a:avLst/>
          </a:prstGeom>
          <a:noFill/>
        </p:spPr>
      </p:pic>
      <p:pic>
        <p:nvPicPr>
          <p:cNvPr id="2055" name="Picture 7" descr="C:\Users\MJH\AppData\Local\Microsoft\Windows\Temporary Internet Files\Content.IE5\9ENS64AT\MC90018633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613900" y="4340039"/>
            <a:ext cx="1828800" cy="1136599"/>
          </a:xfrm>
          <a:prstGeom prst="rect">
            <a:avLst/>
          </a:prstGeom>
          <a:noFill/>
        </p:spPr>
      </p:pic>
      <p:pic>
        <p:nvPicPr>
          <p:cNvPr id="1026" name="Picture 2" descr="C:\Users\MJH\AppData\Local\Microsoft\Windows\Temporary Internet Files\Content.IE5\9GQU4V96\MC90032663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2514600"/>
            <a:ext cx="1812341" cy="13066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590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312</Words>
  <Application>Microsoft Office PowerPoint</Application>
  <PresentationFormat>On-screen Show (4:3)</PresentationFormat>
  <Paragraphs>54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Flood Management Certification</vt:lpstr>
      <vt:lpstr>PowerPoint Presentation</vt:lpstr>
      <vt:lpstr>PowerPoint Presentation</vt:lpstr>
      <vt:lpstr>PowerPoint Presentation</vt:lpstr>
      <vt:lpstr>PowerPoint Presentation</vt:lpstr>
    </vt:vector>
  </TitlesOfParts>
  <Company>DECD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Flood Management Certification</dc:title>
  <dc:creator>MJH</dc:creator>
  <cp:lastModifiedBy>Rivera, Miguel</cp:lastModifiedBy>
  <cp:revision>13</cp:revision>
  <cp:lastPrinted>2018-01-16T19:57:00Z</cp:lastPrinted>
  <dcterms:created xsi:type="dcterms:W3CDTF">2015-01-20T14:21:59Z</dcterms:created>
  <dcterms:modified xsi:type="dcterms:W3CDTF">2019-01-17T18:29:32Z</dcterms:modified>
</cp:coreProperties>
</file>