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3" r:id="rId4"/>
    <p:sldId id="264" r:id="rId5"/>
    <p:sldId id="260" r:id="rId6"/>
    <p:sldId id="261" r:id="rId7"/>
    <p:sldId id="262" r:id="rId8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0221" autoAdjust="0"/>
  </p:normalViewPr>
  <p:slideViewPr>
    <p:cSldViewPr>
      <p:cViewPr varScale="1">
        <p:scale>
          <a:sx n="56" d="100"/>
          <a:sy n="56" d="100"/>
        </p:scale>
        <p:origin x="76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48518C-740B-49D1-99F5-D4E2683D1BF3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A870BF-C0B5-4719-9CC8-E3124863E66F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Faith –based assistance used for primary religious activities </a:t>
          </a:r>
          <a:endParaRPr lang="en-US" dirty="0">
            <a:solidFill>
              <a:schemeClr val="tx1"/>
            </a:solidFill>
          </a:endParaRPr>
        </a:p>
      </dgm:t>
    </dgm:pt>
    <dgm:pt modelId="{EF2F1A31-5EA6-4E9E-A962-18A9CA58861E}" type="parTrans" cxnId="{5FC35A53-8408-4B71-A620-57160F887449}">
      <dgm:prSet/>
      <dgm:spPr/>
      <dgm:t>
        <a:bodyPr/>
        <a:lstStyle/>
        <a:p>
          <a:endParaRPr lang="en-US"/>
        </a:p>
      </dgm:t>
    </dgm:pt>
    <dgm:pt modelId="{7ABAF108-0953-49E1-BFDE-96C7370445B9}" type="sibTrans" cxnId="{5FC35A53-8408-4B71-A620-57160F887449}">
      <dgm:prSet/>
      <dgm:spPr/>
      <dgm:t>
        <a:bodyPr/>
        <a:lstStyle/>
        <a:p>
          <a:endParaRPr lang="en-US"/>
        </a:p>
      </dgm:t>
    </dgm:pt>
    <dgm:pt modelId="{23A232C9-6995-4009-AB42-B7CFFD83AB4E}">
      <dgm:prSet phldrT="[Text]"/>
      <dgm:spPr/>
      <dgm:t>
        <a:bodyPr/>
        <a:lstStyle/>
        <a:p>
          <a:r>
            <a:rPr lang="en-US" dirty="0" smtClean="0"/>
            <a:t>Political Activities </a:t>
          </a:r>
          <a:endParaRPr lang="en-US" dirty="0"/>
        </a:p>
      </dgm:t>
    </dgm:pt>
    <dgm:pt modelId="{6E34A9D7-D279-4C74-A5A1-91489355EDEE}" type="parTrans" cxnId="{C945EA3A-A7D9-4882-A568-A0F6EB24B54C}">
      <dgm:prSet/>
      <dgm:spPr/>
      <dgm:t>
        <a:bodyPr/>
        <a:lstStyle/>
        <a:p>
          <a:endParaRPr lang="en-US"/>
        </a:p>
      </dgm:t>
    </dgm:pt>
    <dgm:pt modelId="{8EF71187-AB4F-4BD8-8A55-85BD3CC46EC8}" type="sibTrans" cxnId="{C945EA3A-A7D9-4882-A568-A0F6EB24B54C}">
      <dgm:prSet/>
      <dgm:spPr/>
      <dgm:t>
        <a:bodyPr/>
        <a:lstStyle/>
        <a:p>
          <a:endParaRPr lang="en-US"/>
        </a:p>
      </dgm:t>
    </dgm:pt>
    <dgm:pt modelId="{3BDF9C37-A25D-4A39-8F3B-769E4D71FC06}">
      <dgm:prSet phldrT="[Text]"/>
      <dgm:spPr/>
      <dgm:t>
        <a:bodyPr/>
        <a:lstStyle/>
        <a:p>
          <a:r>
            <a:rPr lang="en-US" dirty="0" smtClean="0"/>
            <a:t>Buildings for general conduct of government (ADA exception) </a:t>
          </a:r>
          <a:endParaRPr lang="en-US" dirty="0"/>
        </a:p>
      </dgm:t>
    </dgm:pt>
    <dgm:pt modelId="{23AA891F-91D4-40DB-9DAC-25539C5B049D}" type="parTrans" cxnId="{D0B75C16-573F-4C05-9464-535065F64915}">
      <dgm:prSet/>
      <dgm:spPr/>
      <dgm:t>
        <a:bodyPr/>
        <a:lstStyle/>
        <a:p>
          <a:endParaRPr lang="en-US"/>
        </a:p>
      </dgm:t>
    </dgm:pt>
    <dgm:pt modelId="{4FA21B28-1326-4D4E-991D-FE64456B09E7}" type="sibTrans" cxnId="{D0B75C16-573F-4C05-9464-535065F64915}">
      <dgm:prSet/>
      <dgm:spPr/>
      <dgm:t>
        <a:bodyPr/>
        <a:lstStyle/>
        <a:p>
          <a:endParaRPr lang="en-US"/>
        </a:p>
      </dgm:t>
    </dgm:pt>
    <dgm:pt modelId="{B27AEEDB-290C-48E1-A249-62375CA3B873}">
      <dgm:prSet phldrT="[Text]"/>
      <dgm:spPr/>
      <dgm:t>
        <a:bodyPr/>
        <a:lstStyle/>
        <a:p>
          <a:r>
            <a:rPr lang="en-US" dirty="0" smtClean="0"/>
            <a:t>Construction of New Housing (some exceptions) </a:t>
          </a:r>
          <a:endParaRPr lang="en-US" dirty="0"/>
        </a:p>
      </dgm:t>
    </dgm:pt>
    <dgm:pt modelId="{AF6E4512-90E3-408C-A5CE-E0ADCB61F6E8}" type="parTrans" cxnId="{561E175A-BEAD-4FE1-99CC-396C151C8A32}">
      <dgm:prSet/>
      <dgm:spPr/>
      <dgm:t>
        <a:bodyPr/>
        <a:lstStyle/>
        <a:p>
          <a:endParaRPr lang="en-US"/>
        </a:p>
      </dgm:t>
    </dgm:pt>
    <dgm:pt modelId="{F1B9B94E-22F5-4090-AC86-66634C2A0C74}" type="sibTrans" cxnId="{561E175A-BEAD-4FE1-99CC-396C151C8A32}">
      <dgm:prSet/>
      <dgm:spPr/>
      <dgm:t>
        <a:bodyPr/>
        <a:lstStyle/>
        <a:p>
          <a:endParaRPr lang="en-US"/>
        </a:p>
      </dgm:t>
    </dgm:pt>
    <dgm:pt modelId="{D3E4701C-AC32-4B3D-B0AA-96AAFFD9FAEA}" type="pres">
      <dgm:prSet presAssocID="{8748518C-740B-49D1-99F5-D4E2683D1BF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7778EE-B5B4-4FE3-9BBD-D5F941FD4033}" type="pres">
      <dgm:prSet presAssocID="{8748518C-740B-49D1-99F5-D4E2683D1BF3}" presName="diamond" presStyleLbl="bgShp" presStyleIdx="0" presStyleCnt="1"/>
      <dgm:spPr/>
    </dgm:pt>
    <dgm:pt modelId="{66986B46-1F03-400B-9F73-53AFCC718527}" type="pres">
      <dgm:prSet presAssocID="{8748518C-740B-49D1-99F5-D4E2683D1BF3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1A1508-E6AE-4030-901D-3D5BE9B4BE64}" type="pres">
      <dgm:prSet presAssocID="{8748518C-740B-49D1-99F5-D4E2683D1BF3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E004E4-D1AF-4F9F-B6F4-3DAE8E356DC6}" type="pres">
      <dgm:prSet presAssocID="{8748518C-740B-49D1-99F5-D4E2683D1BF3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231C39-2FE2-4CB9-8CC7-F3981F2C3239}" type="pres">
      <dgm:prSet presAssocID="{8748518C-740B-49D1-99F5-D4E2683D1BF3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B75C16-573F-4C05-9464-535065F64915}" srcId="{8748518C-740B-49D1-99F5-D4E2683D1BF3}" destId="{3BDF9C37-A25D-4A39-8F3B-769E4D71FC06}" srcOrd="2" destOrd="0" parTransId="{23AA891F-91D4-40DB-9DAC-25539C5B049D}" sibTransId="{4FA21B28-1326-4D4E-991D-FE64456B09E7}"/>
    <dgm:cxn modelId="{2CD24034-9A49-4129-B86C-E3B5EB6C928C}" type="presOf" srcId="{B27AEEDB-290C-48E1-A249-62375CA3B873}" destId="{23231C39-2FE2-4CB9-8CC7-F3981F2C3239}" srcOrd="0" destOrd="0" presId="urn:microsoft.com/office/officeart/2005/8/layout/matrix3"/>
    <dgm:cxn modelId="{561E175A-BEAD-4FE1-99CC-396C151C8A32}" srcId="{8748518C-740B-49D1-99F5-D4E2683D1BF3}" destId="{B27AEEDB-290C-48E1-A249-62375CA3B873}" srcOrd="3" destOrd="0" parTransId="{AF6E4512-90E3-408C-A5CE-E0ADCB61F6E8}" sibTransId="{F1B9B94E-22F5-4090-AC86-66634C2A0C74}"/>
    <dgm:cxn modelId="{EA08D366-3EB8-4D63-85BF-4D42D83A699E}" type="presOf" srcId="{8748518C-740B-49D1-99F5-D4E2683D1BF3}" destId="{D3E4701C-AC32-4B3D-B0AA-96AAFFD9FAEA}" srcOrd="0" destOrd="0" presId="urn:microsoft.com/office/officeart/2005/8/layout/matrix3"/>
    <dgm:cxn modelId="{C2323EB6-9056-4224-9EDA-D38AF09C7747}" type="presOf" srcId="{67A870BF-C0B5-4719-9CC8-E3124863E66F}" destId="{66986B46-1F03-400B-9F73-53AFCC718527}" srcOrd="0" destOrd="0" presId="urn:microsoft.com/office/officeart/2005/8/layout/matrix3"/>
    <dgm:cxn modelId="{44DF9DBA-4871-46D8-A745-5BB557B59BAE}" type="presOf" srcId="{3BDF9C37-A25D-4A39-8F3B-769E4D71FC06}" destId="{F4E004E4-D1AF-4F9F-B6F4-3DAE8E356DC6}" srcOrd="0" destOrd="0" presId="urn:microsoft.com/office/officeart/2005/8/layout/matrix3"/>
    <dgm:cxn modelId="{C945EA3A-A7D9-4882-A568-A0F6EB24B54C}" srcId="{8748518C-740B-49D1-99F5-D4E2683D1BF3}" destId="{23A232C9-6995-4009-AB42-B7CFFD83AB4E}" srcOrd="1" destOrd="0" parTransId="{6E34A9D7-D279-4C74-A5A1-91489355EDEE}" sibTransId="{8EF71187-AB4F-4BD8-8A55-85BD3CC46EC8}"/>
    <dgm:cxn modelId="{B67CE417-B242-47EC-A427-C73CDC9F5611}" type="presOf" srcId="{23A232C9-6995-4009-AB42-B7CFFD83AB4E}" destId="{5A1A1508-E6AE-4030-901D-3D5BE9B4BE64}" srcOrd="0" destOrd="0" presId="urn:microsoft.com/office/officeart/2005/8/layout/matrix3"/>
    <dgm:cxn modelId="{5FC35A53-8408-4B71-A620-57160F887449}" srcId="{8748518C-740B-49D1-99F5-D4E2683D1BF3}" destId="{67A870BF-C0B5-4719-9CC8-E3124863E66F}" srcOrd="0" destOrd="0" parTransId="{EF2F1A31-5EA6-4E9E-A962-18A9CA58861E}" sibTransId="{7ABAF108-0953-49E1-BFDE-96C7370445B9}"/>
    <dgm:cxn modelId="{C0B12580-E9B1-473F-8F68-5A2FC6F2901F}" type="presParOf" srcId="{D3E4701C-AC32-4B3D-B0AA-96AAFFD9FAEA}" destId="{667778EE-B5B4-4FE3-9BBD-D5F941FD4033}" srcOrd="0" destOrd="0" presId="urn:microsoft.com/office/officeart/2005/8/layout/matrix3"/>
    <dgm:cxn modelId="{BF8A4C15-F254-4005-8517-416256C63D07}" type="presParOf" srcId="{D3E4701C-AC32-4B3D-B0AA-96AAFFD9FAEA}" destId="{66986B46-1F03-400B-9F73-53AFCC718527}" srcOrd="1" destOrd="0" presId="urn:microsoft.com/office/officeart/2005/8/layout/matrix3"/>
    <dgm:cxn modelId="{2E9ED74A-26F2-4DE0-A3C7-63812D7320D6}" type="presParOf" srcId="{D3E4701C-AC32-4B3D-B0AA-96AAFFD9FAEA}" destId="{5A1A1508-E6AE-4030-901D-3D5BE9B4BE64}" srcOrd="2" destOrd="0" presId="urn:microsoft.com/office/officeart/2005/8/layout/matrix3"/>
    <dgm:cxn modelId="{ED959E15-FA94-4E1A-A6A3-D198F86FE437}" type="presParOf" srcId="{D3E4701C-AC32-4B3D-B0AA-96AAFFD9FAEA}" destId="{F4E004E4-D1AF-4F9F-B6F4-3DAE8E356DC6}" srcOrd="3" destOrd="0" presId="urn:microsoft.com/office/officeart/2005/8/layout/matrix3"/>
    <dgm:cxn modelId="{57149E2D-08E5-44A1-AD96-D335750ACF83}" type="presParOf" srcId="{D3E4701C-AC32-4B3D-B0AA-96AAFFD9FAEA}" destId="{23231C39-2FE2-4CB9-8CC7-F3981F2C323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63971056-33CD-4C09-AF07-C0E55475F1D4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2150"/>
            <a:ext cx="4613275" cy="3459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vert="horz" lIns="92757" tIns="46378" rIns="92757" bIns="4637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5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5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1A80BD90-55DF-4866-BB74-6F68943FC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69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0BD90-55DF-4866-BB74-6F68943FC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00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C4CA816-F17A-4DFC-AB4A-EC71DF3A095D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24 CFR 570.482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Eligible Activities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lvl="0"/>
            <a:endParaRPr lang="en-US" dirty="0" smtClean="0"/>
          </a:p>
          <a:p>
            <a:pPr>
              <a:buNone/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Funds may be used for activities which include, but are not limited to: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1"/>
            <a:ext cx="77724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8463" lvl="0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Acquisition and Disposition of </a:t>
            </a:r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</a:t>
            </a: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eal </a:t>
            </a:r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</a:t>
            </a: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roperty   (air, water rights and other interests such as….. rights of way, easements etc.) </a:t>
            </a:r>
          </a:p>
          <a:p>
            <a:pPr marL="398463" lvl="0" indent="-398463">
              <a:buFont typeface="Arial" pitchFamily="34" charset="0"/>
              <a:buChar char="•"/>
            </a:pPr>
            <a:endParaRPr lang="en-US" sz="2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98463" lvl="0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Relocation and Demolition (funding to relocate individuals and families during the restoration of  their home) </a:t>
            </a:r>
          </a:p>
          <a:p>
            <a:pPr marL="398463" lvl="0" indent="-398463">
              <a:buFont typeface="Arial" pitchFamily="34" charset="0"/>
              <a:buChar char="•"/>
            </a:pPr>
            <a:endParaRPr lang="en-US" sz="2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98463" lvl="0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Rehabilitation of residential and non-residential structures </a:t>
            </a:r>
          </a:p>
          <a:p>
            <a:pPr marL="398463" lvl="0" indent="-398463"/>
            <a:endParaRPr lang="en-US" sz="2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98463" lvl="0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Construction </a:t>
            </a:r>
            <a:r>
              <a:rPr lang="en-US" sz="240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of Public </a:t>
            </a:r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</a:t>
            </a:r>
            <a:r>
              <a:rPr lang="en-US" sz="240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acilities </a:t>
            </a: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and improvements, such as water and sewer facilities, streets, neighborhood centers, and the conversion of school buildings for eligible purposes</a:t>
            </a:r>
          </a:p>
          <a:p>
            <a:pPr marL="398463" lvl="0" indent="-398463"/>
            <a:endParaRPr lang="en-US" sz="2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98463" lvl="0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endParaRPr lang="en-U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7724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8463" indent="-398463">
              <a:buFont typeface="Arial" pitchFamily="34" charset="0"/>
              <a:buChar char="•"/>
            </a:pPr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Removal of Architectural Barriers (items or obstructions that restrict the mobility and accessibility of elderly and/or people with disabilities</a:t>
            </a: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.)</a:t>
            </a:r>
          </a:p>
          <a:p>
            <a:endParaRPr lang="en-US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98463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Activities </a:t>
            </a:r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relating to </a:t>
            </a: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Energy Conservation </a:t>
            </a:r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and </a:t>
            </a: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Renewable Energy </a:t>
            </a:r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resources</a:t>
            </a:r>
          </a:p>
          <a:p>
            <a:pPr marL="398463" lvl="0" indent="-398463">
              <a:buFont typeface="Arial" pitchFamily="34" charset="0"/>
              <a:buChar char="•"/>
            </a:pPr>
            <a:endParaRPr lang="en-US" sz="2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98463" lvl="0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Code Enforcement </a:t>
            </a:r>
          </a:p>
          <a:p>
            <a:pPr marL="398463" lvl="0" indent="-398463">
              <a:buFont typeface="Arial" pitchFamily="34" charset="0"/>
              <a:buChar char="•"/>
            </a:pPr>
            <a:endParaRPr lang="en-US" sz="2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98463" lvl="0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Planning and Capacity Building </a:t>
            </a:r>
          </a:p>
          <a:p>
            <a:pPr marL="398463" lvl="0" indent="-398463">
              <a:buFont typeface="Arial" pitchFamily="34" charset="0"/>
              <a:buChar char="•"/>
            </a:pPr>
            <a:endParaRPr lang="en-US" sz="2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98463" lvl="0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Program Administrative Costs </a:t>
            </a:r>
          </a:p>
          <a:p>
            <a:pPr marL="398463" lvl="0" indent="-398463">
              <a:buFont typeface="Arial" pitchFamily="34" charset="0"/>
              <a:buChar char="•"/>
            </a:pPr>
            <a:endParaRPr lang="en-US" sz="2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98463" lvl="0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Activities carried out through Non-Profit Development Organizations </a:t>
            </a:r>
          </a:p>
          <a:p>
            <a:pPr marL="398463" lvl="0" indent="-398463">
              <a:buFont typeface="Arial" pitchFamily="34" charset="0"/>
              <a:buChar char="•"/>
            </a:pPr>
            <a:endParaRPr lang="en-US" sz="2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98463" lvl="0" indent="-398463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Public Service</a:t>
            </a:r>
          </a:p>
          <a:p>
            <a:pPr marL="398463" lvl="0" indent="-398463">
              <a:buFont typeface="Arial" pitchFamily="34" charset="0"/>
              <a:buChar char="•"/>
            </a:pPr>
            <a:endParaRPr lang="en-U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944334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066800" y="1447800"/>
          <a:ext cx="6781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6096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Ineligible Activities: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dirty="0" smtClean="0"/>
              <a:t>National Objective 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Eligible Activities must meet 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838200"/>
            <a:ext cx="8001000" cy="50292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11744</TotalTime>
  <Words>184</Words>
  <Application>Microsoft Office PowerPoint</Application>
  <PresentationFormat>On-screen Show (4:3)</PresentationFormat>
  <Paragraphs>36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Paper</vt:lpstr>
      <vt:lpstr>Eligible Activities</vt:lpstr>
      <vt:lpstr>      </vt:lpstr>
      <vt:lpstr>PowerPoint Presentation</vt:lpstr>
      <vt:lpstr>PowerPoint Presentation</vt:lpstr>
      <vt:lpstr>PowerPoint Presentation</vt:lpstr>
      <vt:lpstr>Eligible Activities must meet </vt:lpstr>
      <vt:lpstr>PowerPoint Presentation</vt:lpstr>
    </vt:vector>
  </TitlesOfParts>
  <Company>DECD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Eligible Activities</dc:title>
  <dc:creator>DCarew</dc:creator>
  <cp:lastModifiedBy>Mihm, Jerome</cp:lastModifiedBy>
  <cp:revision>31</cp:revision>
  <cp:lastPrinted>2017-01-20T20:43:55Z</cp:lastPrinted>
  <dcterms:created xsi:type="dcterms:W3CDTF">2015-01-22T14:56:49Z</dcterms:created>
  <dcterms:modified xsi:type="dcterms:W3CDTF">2018-01-19T16:23:57Z</dcterms:modified>
</cp:coreProperties>
</file>