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  <p:sldMasterId id="2147484002" r:id="rId2"/>
    <p:sldMasterId id="2147484366" r:id="rId3"/>
  </p:sldMasterIdLst>
  <p:notesMasterIdLst>
    <p:notesMasterId r:id="rId16"/>
  </p:notesMasterIdLst>
  <p:sldIdLst>
    <p:sldId id="290" r:id="rId4"/>
    <p:sldId id="391" r:id="rId5"/>
    <p:sldId id="306" r:id="rId6"/>
    <p:sldId id="397" r:id="rId7"/>
    <p:sldId id="308" r:id="rId8"/>
    <p:sldId id="399" r:id="rId9"/>
    <p:sldId id="400" r:id="rId10"/>
    <p:sldId id="401" r:id="rId11"/>
    <p:sldId id="398" r:id="rId12"/>
    <p:sldId id="387" r:id="rId13"/>
    <p:sldId id="304" r:id="rId14"/>
    <p:sldId id="301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5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1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2C7E61F9-D440-4214-9D67-D3CE540FE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28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Credit requirements</a:t>
            </a:r>
            <a:r>
              <a:rPr lang="en-US" baseline="0" dirty="0"/>
              <a:t> that can’t be waived: Bankruptcy/Foreclosure within 4 years, unpaid judgments or unpaid tax liens, Poor mortgage history (no modification)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7E61F9-D440-4214-9D67-D3CE540FE19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21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**Investment property program available</a:t>
            </a:r>
            <a:r>
              <a:rPr lang="en-US" baseline="0" dirty="0"/>
              <a:t> through C4C-applicants must contact lending team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7E61F9-D440-4214-9D67-D3CE540FE19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88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7E61F9-D440-4214-9D67-D3CE540FE19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03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581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4" descr="Electric Utility Horizontal 4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33" r="-10417" b="9091"/>
          <a:stretch>
            <a:fillRect/>
          </a:stretch>
        </p:blipFill>
        <p:spPr bwMode="auto">
          <a:xfrm>
            <a:off x="152400" y="4572000"/>
            <a:ext cx="8686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581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7EEEA-E61F-44E8-B4CB-74D5438E81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72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1C96E-F9D7-4221-8743-E86E155604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319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03FF1-107A-44D7-B1D3-8F69D71C61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491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581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4" descr="Electric Utility Horizontal 4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33" r="-10417" b="9091"/>
          <a:stretch>
            <a:fillRect/>
          </a:stretch>
        </p:blipFill>
        <p:spPr bwMode="auto">
          <a:xfrm>
            <a:off x="152400" y="4572000"/>
            <a:ext cx="8686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581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4FDCE-9587-47B4-A7A3-E81A075670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249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010B6-5EC0-4597-9C4F-E6B1586EA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359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E0258-73D8-4D92-88DD-5F7D0650E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957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24095-70FE-4342-B02D-C765E3585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134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A076F-BFA4-4D10-9FAF-EBDB972EC1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210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B0E09-75B0-4FF7-8B24-D046B5CC83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7552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D1D88-9983-4C05-9B7B-69D95BFF2C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5226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67322-26AB-4BE1-9D28-95C986DB20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3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FE08A-B264-4BE0-A89B-DDEE0EED0B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9258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56AE0-CDD1-43E6-A363-0E876095B4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753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10305-DD20-475D-9B21-33922D3F6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8133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07708-3D42-4260-8C0C-78F7F8AE20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57764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81FD6-11F6-4B52-ABC6-A34813F05A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9753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44E09-E619-4C38-8C48-F924B6AE43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3606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724C3-DCD8-40EC-BABE-C12F897FBD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0825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C4FDCE-9587-47B4-A7A3-E81A075670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34910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010B6-5EC0-4597-9C4F-E6B1586EA2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3049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E0258-73D8-4D92-88DD-5F7D0650ECD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458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424095-70FE-4342-B02D-C765E35851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39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9046F-D070-4B9D-8368-8B95C133C7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831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A076F-BFA4-4D10-9FAF-EBDB972EC18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1617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B0E09-75B0-4FF7-8B24-D046B5CC83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8920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2D1D88-9983-4C05-9B7B-69D95BFF2C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7176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67322-26AB-4BE1-9D28-95C986DB206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0814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656AE0-CDD1-43E6-A363-0E876095B4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2847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8632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85196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92590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00256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80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102A6-9F74-4F7F-A7B9-28B626CCCA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4701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C10305-DD20-475D-9B21-33922D3F6B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0679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07708-3D42-4260-8C0C-78F7F8AE20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58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76A3D-662F-4D31-B13D-F3DC7AFD54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4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7101A-8F31-458A-82A3-296CE5E088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34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CA603-DAC3-49E5-943D-601B4C97F0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26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E3A96-1B3A-419D-82D6-50D6987C7C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51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CA556-1108-4082-A030-838BE25114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01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6F742932-5E51-4240-9D6F-40188794E4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57" name="Picture 4" descr="Electric Utility Horizontal 4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2" t="15152" r="33333" b="33333"/>
          <a:stretch>
            <a:fillRect/>
          </a:stretch>
        </p:blipFill>
        <p:spPr bwMode="auto">
          <a:xfrm>
            <a:off x="7162800" y="5562600"/>
            <a:ext cx="17526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275" r:id="rId2"/>
    <p:sldLayoutId id="2147484276" r:id="rId3"/>
    <p:sldLayoutId id="2147484277" r:id="rId4"/>
    <p:sldLayoutId id="2147484278" r:id="rId5"/>
    <p:sldLayoutId id="2147484279" r:id="rId6"/>
    <p:sldLayoutId id="2147484280" r:id="rId7"/>
    <p:sldLayoutId id="2147484281" r:id="rId8"/>
    <p:sldLayoutId id="2147484282" r:id="rId9"/>
    <p:sldLayoutId id="2147484283" r:id="rId10"/>
    <p:sldLayoutId id="21474842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387E7421-FCCB-4843-98CD-09D6B9CF53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9" name="Picture 4" descr="Electric Utility Horizontal 4C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2" t="15152" r="33333" b="33333"/>
          <a:stretch>
            <a:fillRect/>
          </a:stretch>
        </p:blipFill>
        <p:spPr bwMode="auto">
          <a:xfrm>
            <a:off x="7162800" y="5562600"/>
            <a:ext cx="17526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296" r:id="rId2"/>
    <p:sldLayoutId id="2147484297" r:id="rId3"/>
    <p:sldLayoutId id="2147484298" r:id="rId4"/>
    <p:sldLayoutId id="2147484299" r:id="rId5"/>
    <p:sldLayoutId id="2147484300" r:id="rId6"/>
    <p:sldLayoutId id="2147484301" r:id="rId7"/>
    <p:sldLayoutId id="2147484302" r:id="rId8"/>
    <p:sldLayoutId id="2147484303" r:id="rId9"/>
    <p:sldLayoutId id="2147484304" r:id="rId10"/>
    <p:sldLayoutId id="2147484305" r:id="rId11"/>
    <p:sldLayoutId id="2147484306" r:id="rId12"/>
    <p:sldLayoutId id="2147484307" r:id="rId13"/>
    <p:sldLayoutId id="2147484308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517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7" r:id="rId1"/>
    <p:sldLayoutId id="2147484368" r:id="rId2"/>
    <p:sldLayoutId id="2147484369" r:id="rId3"/>
    <p:sldLayoutId id="2147484370" r:id="rId4"/>
    <p:sldLayoutId id="2147484371" r:id="rId5"/>
    <p:sldLayoutId id="2147484372" r:id="rId6"/>
    <p:sldLayoutId id="2147484373" r:id="rId7"/>
    <p:sldLayoutId id="2147484374" r:id="rId8"/>
    <p:sldLayoutId id="2147484375" r:id="rId9"/>
    <p:sldLayoutId id="2147484376" r:id="rId10"/>
    <p:sldLayoutId id="2147484377" r:id="rId11"/>
    <p:sldLayoutId id="2147484378" r:id="rId12"/>
    <p:sldLayoutId id="2147484379" r:id="rId13"/>
    <p:sldLayoutId id="2147484380" r:id="rId14"/>
    <p:sldLayoutId id="2147484381" r:id="rId15"/>
    <p:sldLayoutId id="21474843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italforchangeapp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italforchange.org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Relationship Id="rId4" Type="http://schemas.openxmlformats.org/officeDocument/2006/relationships/hyperlink" Target="mailto:lending@capitalforchange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ctheatloan.com/" TargetMode="Externa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971800"/>
            <a:ext cx="8686800" cy="22860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sz="28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10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  <a:t>Energy Efficiency Loan Programs</a:t>
            </a: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1800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2400" dirty="0"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56" y="1820546"/>
            <a:ext cx="7010400" cy="17632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5711"/>
            <a:ext cx="6347713" cy="1320800"/>
          </a:xfrm>
        </p:spPr>
        <p:txBody>
          <a:bodyPr/>
          <a:lstStyle/>
          <a:p>
            <a:r>
              <a:rPr lang="en-US" sz="3400" b="1" dirty="0"/>
              <a:t>	</a:t>
            </a:r>
            <a:r>
              <a:rPr lang="en-US" sz="4000" b="1" dirty="0"/>
              <a:t>    </a:t>
            </a:r>
            <a:r>
              <a:rPr lang="en-US" dirty="0"/>
              <a:t>HES Micro Loan </a:t>
            </a:r>
            <a:br>
              <a:rPr lang="en-US" dirty="0"/>
            </a:br>
            <a:r>
              <a:rPr lang="en-US" dirty="0"/>
              <a:t>        Eligible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 numCol="2">
            <a:normAutofit/>
          </a:bodyPr>
          <a:lstStyle/>
          <a:p>
            <a:r>
              <a:rPr lang="en-US" sz="1800" dirty="0"/>
              <a:t>High Efficiency Insulation</a:t>
            </a:r>
          </a:p>
          <a:p>
            <a:r>
              <a:rPr lang="en-US" sz="1800" dirty="0"/>
              <a:t>ENERGY STAR® Ductless Heat Pumps </a:t>
            </a:r>
          </a:p>
          <a:p>
            <a:r>
              <a:rPr lang="en-US" sz="1800" dirty="0"/>
              <a:t>ENERGY STAR® Electric Heat Pump Water Heaters</a:t>
            </a:r>
          </a:p>
          <a:p>
            <a:r>
              <a:rPr lang="en-US" sz="1800" dirty="0"/>
              <a:t>ENERGY STAR® </a:t>
            </a:r>
            <a:r>
              <a:rPr lang="en-US" sz="1800" dirty="0" err="1"/>
              <a:t>Tankless</a:t>
            </a:r>
            <a:r>
              <a:rPr lang="en-US" sz="1800" dirty="0"/>
              <a:t> Natural Gas Hot Water Heaters</a:t>
            </a:r>
          </a:p>
          <a:p>
            <a:r>
              <a:rPr lang="en-US" sz="1800" dirty="0"/>
              <a:t>Indirect/Combination Water Heaters attached to an ENERGY STAR® boiler</a:t>
            </a:r>
          </a:p>
          <a:p>
            <a:r>
              <a:rPr lang="en-US" sz="1800" dirty="0"/>
              <a:t>ENERGY STAR® Natural Gas Condensing Storage Hot Water Tank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8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2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5791200"/>
            <a:ext cx="5166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**Related work up to 20% of total project cost may be included in loan**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857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304800"/>
            <a:ext cx="66294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C4C Loan Process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7467600" cy="4724400"/>
          </a:xfrm>
        </p:spPr>
        <p:txBody>
          <a:bodyPr>
            <a:normAutofit fontScale="25000" lnSpcReduction="20000"/>
          </a:bodyPr>
          <a:lstStyle/>
          <a:p>
            <a:pPr>
              <a:buSzPct val="100000"/>
            </a:pPr>
            <a:r>
              <a:rPr lang="en-US" sz="7200" b="1" dirty="0"/>
              <a:t>Apply online: </a:t>
            </a:r>
            <a:r>
              <a:rPr lang="en-US" sz="7200" b="1" dirty="0">
                <a:hlinkClick r:id="rId3"/>
              </a:rPr>
              <a:t>www.capitalforchangeapp.org</a:t>
            </a:r>
            <a:endParaRPr lang="en-US" sz="7200" b="1" dirty="0"/>
          </a:p>
          <a:p>
            <a:pPr lvl="1" eaLnBrk="1" hangingPunct="1"/>
            <a:r>
              <a:rPr lang="en-US" sz="7200" dirty="0"/>
              <a:t>If unable to apply online, borrowers may call (860) 233-5165, </a:t>
            </a:r>
            <a:r>
              <a:rPr lang="en-US" sz="7200" dirty="0" err="1"/>
              <a:t>ext</a:t>
            </a:r>
            <a:r>
              <a:rPr lang="en-US" sz="7200" dirty="0"/>
              <a:t> 2002</a:t>
            </a:r>
          </a:p>
          <a:p>
            <a:pPr lvl="1" eaLnBrk="1" hangingPunct="1"/>
            <a:r>
              <a:rPr lang="en-US" sz="7200" dirty="0"/>
              <a:t>Files are underwritten within 2-3 business days</a:t>
            </a:r>
          </a:p>
          <a:p>
            <a:pPr lvl="1" eaLnBrk="1" hangingPunct="1"/>
            <a:r>
              <a:rPr lang="en-US" sz="7200" dirty="0"/>
              <a:t>Notification of pre-approval and/or additional documents needed sent via email</a:t>
            </a:r>
          </a:p>
          <a:p>
            <a:pPr eaLnBrk="1" hangingPunct="1"/>
            <a:r>
              <a:rPr lang="en-US" sz="7200" dirty="0"/>
              <a:t>Closing documents are emailed/mailed to the borrower for signatures</a:t>
            </a:r>
          </a:p>
          <a:p>
            <a:pPr eaLnBrk="1" hangingPunct="1"/>
            <a:r>
              <a:rPr lang="en-US" sz="7200" dirty="0"/>
              <a:t>Once documents are signed, contractor is given permission to start project*</a:t>
            </a:r>
          </a:p>
          <a:p>
            <a:pPr lvl="1" eaLnBrk="1" hangingPunct="1"/>
            <a:r>
              <a:rPr lang="en-US" sz="7200" dirty="0"/>
              <a:t>Must be a participating contractor on C4C’s list</a:t>
            </a:r>
          </a:p>
          <a:p>
            <a:pPr lvl="1" eaLnBrk="1" hangingPunct="1"/>
            <a:r>
              <a:rPr lang="en-US" sz="7200" dirty="0"/>
              <a:t>Work must be completed within </a:t>
            </a:r>
            <a:r>
              <a:rPr lang="en-US" sz="7200" u="sng" dirty="0"/>
              <a:t>60 days</a:t>
            </a:r>
            <a:r>
              <a:rPr lang="en-US" sz="7200" dirty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7200" dirty="0"/>
              <a:t>Extensions must be requested in writing</a:t>
            </a:r>
          </a:p>
          <a:p>
            <a:pPr eaLnBrk="1" hangingPunct="1"/>
            <a:r>
              <a:rPr lang="en-US" sz="7200" dirty="0"/>
              <a:t>Once work completion is verified, C4C pays contractor in full*</a:t>
            </a:r>
          </a:p>
          <a:p>
            <a:pPr marL="0" indent="0" eaLnBrk="1" hangingPunct="1">
              <a:buNone/>
            </a:pPr>
            <a:endParaRPr lang="en-US" sz="7200" b="1" dirty="0"/>
          </a:p>
          <a:p>
            <a:pPr eaLnBrk="1" hangingPunct="1"/>
            <a:endParaRPr lang="en-US" sz="2200" b="1" dirty="0"/>
          </a:p>
          <a:p>
            <a:pPr marL="0" indent="0" eaLnBrk="1" hangingPunct="1">
              <a:buNone/>
            </a:pPr>
            <a:endParaRPr lang="en-US" sz="2200" b="1" dirty="0"/>
          </a:p>
          <a:p>
            <a:pPr marL="469900" lvl="1" indent="0" eaLnBrk="1" hangingPunct="1">
              <a:buFont typeface="Wingdings" pitchFamily="2" charset="2"/>
              <a:buNone/>
            </a:pPr>
            <a:r>
              <a:rPr lang="en-US" sz="2200" dirty="0"/>
              <a:t>			</a:t>
            </a:r>
          </a:p>
        </p:txBody>
      </p:sp>
      <p:pic>
        <p:nvPicPr>
          <p:cNvPr id="54276" name="Picture 7" descr="ECL_bi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58962" y="6179403"/>
            <a:ext cx="52068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*Smart-E: 1/3 of project paid upon document signing, </a:t>
            </a:r>
          </a:p>
          <a:p>
            <a:pPr algn="ctr"/>
            <a:r>
              <a:rPr lang="en-US" sz="1600" dirty="0">
                <a:latin typeface="+mn-lt"/>
              </a:rPr>
              <a:t>Remaining 2/3 after work completed</a:t>
            </a:r>
          </a:p>
          <a:p>
            <a:pPr algn="ctr"/>
            <a:endParaRPr lang="en-US" sz="1600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17650" y="613272"/>
            <a:ext cx="5334000" cy="838200"/>
          </a:xfrm>
        </p:spPr>
        <p:txBody>
          <a:bodyPr/>
          <a:lstStyle/>
          <a:p>
            <a:pPr algn="ctr" eaLnBrk="1" hangingPunct="1"/>
            <a:r>
              <a:rPr lang="en-US" sz="4000" b="1" dirty="0"/>
              <a:t>Questions?</a:t>
            </a:r>
            <a:endParaRPr lang="en-US" sz="3400" b="1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686800" cy="502920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q"/>
            </a:pPr>
            <a:endParaRPr lang="en-US" sz="1800"/>
          </a:p>
          <a:p>
            <a:pPr lvl="1" eaLnBrk="1" hangingPunct="1"/>
            <a:endParaRPr lang="en-US" sz="1800"/>
          </a:p>
          <a:p>
            <a:pPr lvl="1" eaLnBrk="1" hangingPunct="1"/>
            <a:endParaRPr lang="en-US" sz="1800"/>
          </a:p>
        </p:txBody>
      </p:sp>
      <p:pic>
        <p:nvPicPr>
          <p:cNvPr id="99332" name="Picture 7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3" name="TextBox 1"/>
          <p:cNvSpPr txBox="1">
            <a:spLocks noChangeArrowheads="1"/>
          </p:cNvSpPr>
          <p:nvPr/>
        </p:nvSpPr>
        <p:spPr bwMode="auto">
          <a:xfrm>
            <a:off x="0" y="1828800"/>
            <a:ext cx="80772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600" b="1" dirty="0">
                <a:latin typeface="+mn-lt"/>
              </a:rPr>
              <a:t>Thank you</a:t>
            </a:r>
          </a:p>
          <a:p>
            <a:pPr algn="ctr" eaLnBrk="1" hangingPunct="1"/>
            <a:endParaRPr lang="en-US" sz="2600" b="1" dirty="0">
              <a:latin typeface="+mn-lt"/>
            </a:endParaRPr>
          </a:p>
          <a:p>
            <a:pPr algn="ctr" eaLnBrk="1" hangingPunct="1"/>
            <a:r>
              <a:rPr lang="en-US" sz="3200" b="1" dirty="0">
                <a:latin typeface="+mn-lt"/>
              </a:rPr>
              <a:t>Please check our website for updates</a:t>
            </a:r>
          </a:p>
          <a:p>
            <a:pPr algn="ctr" eaLnBrk="1" hangingPunct="1"/>
            <a:r>
              <a:rPr lang="en-US" sz="3200" b="1" dirty="0">
                <a:latin typeface="+mn-lt"/>
                <a:hlinkClick r:id="rId3"/>
              </a:rPr>
              <a:t>www.capitalforchange.org</a:t>
            </a:r>
            <a:endParaRPr lang="en-US" sz="3200" b="1" dirty="0">
              <a:latin typeface="+mn-lt"/>
            </a:endParaRPr>
          </a:p>
          <a:p>
            <a:pPr algn="ctr" eaLnBrk="1" hangingPunct="1"/>
            <a:endParaRPr lang="en-US" sz="2600" dirty="0">
              <a:latin typeface="+mn-lt"/>
            </a:endParaRPr>
          </a:p>
          <a:p>
            <a:pPr algn="ctr" eaLnBrk="1" hangingPunct="1"/>
            <a:r>
              <a:rPr lang="en-US" sz="2600" dirty="0">
                <a:latin typeface="+mn-lt"/>
              </a:rPr>
              <a:t>Capital For Change, Inc.</a:t>
            </a:r>
          </a:p>
          <a:p>
            <a:pPr algn="ctr" eaLnBrk="1" hangingPunct="1"/>
            <a:r>
              <a:rPr lang="en-US" sz="2600" dirty="0">
                <a:latin typeface="+mn-lt"/>
              </a:rPr>
              <a:t>121 Tremont St.</a:t>
            </a:r>
          </a:p>
          <a:p>
            <a:pPr algn="ctr" eaLnBrk="1" hangingPunct="1"/>
            <a:r>
              <a:rPr lang="en-US" sz="2600" dirty="0">
                <a:latin typeface="+mn-lt"/>
              </a:rPr>
              <a:t>Hartford, CT 06105</a:t>
            </a:r>
          </a:p>
          <a:p>
            <a:pPr algn="ctr" eaLnBrk="1" hangingPunct="1"/>
            <a:r>
              <a:rPr lang="en-US" sz="2600" dirty="0">
                <a:latin typeface="+mn-lt"/>
              </a:rPr>
              <a:t>860-233-5165 ext. 2002</a:t>
            </a:r>
          </a:p>
          <a:p>
            <a:pPr algn="ctr" eaLnBrk="1" hangingPunct="1"/>
            <a:r>
              <a:rPr lang="en-US" sz="2600" dirty="0">
                <a:latin typeface="+mn-lt"/>
                <a:hlinkClick r:id="rId4"/>
              </a:rPr>
              <a:t>lending@capitalforchange.org</a:t>
            </a:r>
            <a:endParaRPr lang="en-US" sz="2600" dirty="0">
              <a:latin typeface="+mn-lt"/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304800"/>
            <a:ext cx="6347713" cy="1320800"/>
          </a:xfrm>
        </p:spPr>
        <p:txBody>
          <a:bodyPr/>
          <a:lstStyle/>
          <a:p>
            <a:pPr algn="ctr"/>
            <a:r>
              <a:rPr lang="en-US" dirty="0"/>
              <a:t>Energy 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229600" cy="43021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/>
              <a:t>Financing for 1-4 Family Homes</a:t>
            </a:r>
          </a:p>
          <a:p>
            <a:r>
              <a:rPr lang="en-US" sz="2800" b="1" dirty="0"/>
              <a:t>Energy Conservation Loan (ECL) </a:t>
            </a:r>
          </a:p>
          <a:p>
            <a:endParaRPr lang="en-US" sz="2800" b="1" dirty="0"/>
          </a:p>
          <a:p>
            <a:r>
              <a:rPr lang="en-US" sz="2800" b="1" dirty="0"/>
              <a:t>Smart-E Loan</a:t>
            </a:r>
          </a:p>
          <a:p>
            <a:endParaRPr lang="en-US" sz="2800" b="1" dirty="0"/>
          </a:p>
          <a:p>
            <a:r>
              <a:rPr lang="en-US" sz="2800" b="1" dirty="0" err="1"/>
              <a:t>EnergizeCT</a:t>
            </a:r>
            <a:r>
              <a:rPr lang="en-US" sz="2800" b="1" dirty="0"/>
              <a:t> Heating Loan</a:t>
            </a:r>
          </a:p>
          <a:p>
            <a:endParaRPr lang="en-US" sz="2800" b="1" dirty="0"/>
          </a:p>
          <a:p>
            <a:r>
              <a:rPr lang="en-US" sz="2800" b="1" dirty="0"/>
              <a:t>HES Payment Plan (Micro) Loan</a:t>
            </a:r>
          </a:p>
          <a:p>
            <a:pPr marL="0" indent="0">
              <a:buNone/>
            </a:pPr>
            <a:endParaRPr lang="en-US" sz="2800" dirty="0"/>
          </a:p>
          <a:p>
            <a:pPr marL="471487" lvl="1" indent="0">
              <a:buNone/>
            </a:pPr>
            <a:endParaRPr lang="en-US" sz="2000" dirty="0"/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5893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5421" y="495300"/>
            <a:ext cx="59436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ECL Program - Eligibility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381001" y="1828800"/>
            <a:ext cx="7010400" cy="4572000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buNone/>
            </a:pPr>
            <a:r>
              <a:rPr lang="en-US" sz="4800" dirty="0"/>
              <a:t>**HEALTH/SAFETY ONLY**</a:t>
            </a:r>
          </a:p>
          <a:p>
            <a:pPr marL="0" indent="0" algn="ctr" eaLnBrk="1" hangingPunct="1">
              <a:buNone/>
            </a:pPr>
            <a:r>
              <a:rPr lang="en-US" sz="2200" dirty="0"/>
              <a:t>Non-operational heating system</a:t>
            </a:r>
          </a:p>
          <a:p>
            <a:pPr marL="0" indent="0" algn="ctr" eaLnBrk="1" hangingPunct="1">
              <a:buNone/>
            </a:pPr>
            <a:r>
              <a:rPr lang="en-US" sz="2200" dirty="0"/>
              <a:t>Leaking roof</a:t>
            </a:r>
          </a:p>
          <a:p>
            <a:pPr marL="457200" lvl="1" indent="0">
              <a:buNone/>
            </a:pPr>
            <a:endParaRPr lang="en-US" sz="2200" dirty="0"/>
          </a:p>
          <a:p>
            <a:pPr eaLnBrk="1" hangingPunct="1"/>
            <a:r>
              <a:rPr lang="en-US" sz="2400" dirty="0"/>
              <a:t>Connecticut residents only</a:t>
            </a:r>
            <a:endParaRPr lang="en-US" sz="1800" dirty="0"/>
          </a:p>
          <a:p>
            <a:pPr eaLnBrk="1" hangingPunct="1"/>
            <a:r>
              <a:rPr lang="en-US" sz="2400" dirty="0"/>
              <a:t>Income restricted (Maximum 110% AMI)</a:t>
            </a:r>
            <a:endParaRPr lang="en-US" sz="1800" dirty="0"/>
          </a:p>
          <a:p>
            <a:pPr eaLnBrk="1" hangingPunct="1"/>
            <a:r>
              <a:rPr lang="en-US" sz="2400" dirty="0"/>
              <a:t>Secured Loans $400-$25,000</a:t>
            </a:r>
            <a:endParaRPr lang="en-US" sz="1800" dirty="0"/>
          </a:p>
          <a:p>
            <a:pPr eaLnBrk="1" hangingPunct="1"/>
            <a:r>
              <a:rPr lang="en-US" sz="2400" dirty="0"/>
              <a:t>Loan term up to 10 years</a:t>
            </a:r>
            <a:endParaRPr lang="en-US" sz="1800" dirty="0"/>
          </a:p>
          <a:p>
            <a:pPr eaLnBrk="1" hangingPunct="1"/>
            <a:r>
              <a:rPr lang="en-US" sz="2400" dirty="0"/>
              <a:t>Interest rates 0% - 3%</a:t>
            </a:r>
          </a:p>
          <a:p>
            <a:pPr eaLnBrk="1" hangingPunct="1"/>
            <a:r>
              <a:rPr lang="en-US" sz="2400" dirty="0"/>
              <a:t>No minimum FICO score</a:t>
            </a:r>
          </a:p>
        </p:txBody>
      </p:sp>
      <p:pic>
        <p:nvPicPr>
          <p:cNvPr id="57348" name="Picture 7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358" y="460566"/>
            <a:ext cx="6347713" cy="1320800"/>
          </a:xfrm>
        </p:spPr>
        <p:txBody>
          <a:bodyPr/>
          <a:lstStyle/>
          <a:p>
            <a:r>
              <a:rPr lang="en-US" dirty="0"/>
              <a:t>ECL – Health/Safety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7086600" cy="5181600"/>
          </a:xfrm>
        </p:spPr>
        <p:txBody>
          <a:bodyPr>
            <a:noAutofit/>
          </a:bodyPr>
          <a:lstStyle/>
          <a:p>
            <a:r>
              <a:rPr lang="en-US" sz="2400" dirty="0"/>
              <a:t>Non-qualified applicants with emergency situations</a:t>
            </a:r>
          </a:p>
          <a:p>
            <a:pPr lvl="1"/>
            <a:r>
              <a:rPr lang="en-US" sz="2000" dirty="0"/>
              <a:t>Non-operational heating system</a:t>
            </a:r>
          </a:p>
          <a:p>
            <a:pPr lvl="1"/>
            <a:r>
              <a:rPr lang="en-US" sz="2000" dirty="0"/>
              <a:t>Leaking roof</a:t>
            </a:r>
          </a:p>
          <a:p>
            <a:r>
              <a:rPr lang="en-US" sz="2400" dirty="0"/>
              <a:t>Must </a:t>
            </a:r>
            <a:r>
              <a:rPr lang="en-US" sz="2400" u="sng" dirty="0"/>
              <a:t>NOT</a:t>
            </a:r>
            <a:r>
              <a:rPr lang="en-US" sz="2400" dirty="0"/>
              <a:t> qualify for Smart-E or </a:t>
            </a:r>
            <a:r>
              <a:rPr lang="en-US" sz="2400" dirty="0" err="1"/>
              <a:t>EnergizeCT</a:t>
            </a:r>
            <a:r>
              <a:rPr lang="en-US" sz="2400" dirty="0"/>
              <a:t> Heating loan to receive ECL exception</a:t>
            </a:r>
          </a:p>
          <a:p>
            <a:r>
              <a:rPr lang="en-US" sz="2400" dirty="0"/>
              <a:t>Waiver of most credit requirements</a:t>
            </a:r>
          </a:p>
          <a:p>
            <a:r>
              <a:rPr lang="en-US" sz="2400" dirty="0"/>
              <a:t>Deferred payment options available</a:t>
            </a:r>
          </a:p>
          <a:p>
            <a:r>
              <a:rPr lang="en-US" sz="2400" dirty="0"/>
              <a:t>Additional documentation required:</a:t>
            </a:r>
          </a:p>
          <a:p>
            <a:pPr lvl="1"/>
            <a:r>
              <a:rPr lang="en-US" sz="2000" dirty="0"/>
              <a:t>Contractor must verify emergency (letter or note on estimate)</a:t>
            </a:r>
          </a:p>
          <a:p>
            <a:pPr lvl="1"/>
            <a:r>
              <a:rPr lang="en-US" sz="2000" dirty="0"/>
              <a:t>Hardship letter from borrower</a:t>
            </a:r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166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7737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381000"/>
            <a:ext cx="7467600" cy="914400"/>
          </a:xfrm>
        </p:spPr>
        <p:txBody>
          <a:bodyPr/>
          <a:lstStyle/>
          <a:p>
            <a:pPr eaLnBrk="1" hangingPunct="1"/>
            <a:r>
              <a:rPr lang="en-US" sz="2800" b="1" dirty="0"/>
              <a:t>	</a:t>
            </a:r>
            <a:r>
              <a:rPr lang="en-US" sz="3600" dirty="0"/>
              <a:t>Smart-E Loan - Eligibility</a:t>
            </a:r>
          </a:p>
        </p:txBody>
      </p:sp>
      <p:sp>
        <p:nvSpPr>
          <p:cNvPr id="43011" name="Rectangle 1637"/>
          <p:cNvSpPr>
            <a:spLocks noGrp="1" noChangeArrowheads="1"/>
          </p:cNvSpPr>
          <p:nvPr>
            <p:ph idx="1"/>
          </p:nvPr>
        </p:nvSpPr>
        <p:spPr>
          <a:xfrm>
            <a:off x="457200" y="1295401"/>
            <a:ext cx="8610600" cy="5562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Available statewide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Eversource customers can add loan payment to electric bill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Owner-Occupied Properties only**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No income restrictions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Unsecured Loan $500 -$40,000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Terms of 5 – 12 years available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4.49% - 6.99% interest rate 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1800" dirty="0"/>
          </a:p>
          <a:p>
            <a:pPr eaLnBrk="1" hangingPunct="1"/>
            <a:r>
              <a:rPr lang="en-US" sz="2400" dirty="0"/>
              <a:t>Minimum 580 FICO score </a:t>
            </a:r>
          </a:p>
          <a:p>
            <a:pPr lvl="1"/>
            <a:r>
              <a:rPr lang="en-US" sz="2200" dirty="0"/>
              <a:t>Minimum 640 for loans &gt; $25,000</a:t>
            </a:r>
          </a:p>
          <a:p>
            <a:pPr marL="457200" lvl="1" indent="0">
              <a:buNone/>
            </a:pPr>
            <a:endParaRPr lang="en-US" sz="1800" dirty="0"/>
          </a:p>
          <a:p>
            <a:pPr marL="0" indent="0" eaLnBrk="1" hangingPunct="1">
              <a:buNone/>
            </a:pPr>
            <a:endParaRPr lang="en-US" sz="2000" dirty="0"/>
          </a:p>
        </p:txBody>
      </p:sp>
      <p:pic>
        <p:nvPicPr>
          <p:cNvPr id="43012" name="Picture 1639" descr="ECL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0169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369" y="355600"/>
            <a:ext cx="7543801" cy="1320800"/>
          </a:xfrm>
        </p:spPr>
        <p:txBody>
          <a:bodyPr/>
          <a:lstStyle/>
          <a:p>
            <a:r>
              <a:rPr lang="en-US" sz="3400" b="1" dirty="0"/>
              <a:t>	</a:t>
            </a:r>
            <a:r>
              <a:rPr lang="en-US" sz="4000" b="1" dirty="0"/>
              <a:t>   </a:t>
            </a:r>
            <a:r>
              <a:rPr lang="en-US" sz="3400" dirty="0"/>
              <a:t>Smart-E Eligible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369" y="1676400"/>
            <a:ext cx="7357431" cy="3657600"/>
          </a:xfrm>
        </p:spPr>
        <p:txBody>
          <a:bodyPr numCol="2">
            <a:normAutofit fontScale="92500" lnSpcReduction="20000"/>
          </a:bodyPr>
          <a:lstStyle/>
          <a:p>
            <a:r>
              <a:rPr lang="en-US" sz="1800" dirty="0"/>
              <a:t>High Efficiency Insulation</a:t>
            </a:r>
          </a:p>
          <a:p>
            <a:r>
              <a:rPr lang="en-US" sz="1800" dirty="0"/>
              <a:t>Duct Sealing / Air Sealing </a:t>
            </a:r>
          </a:p>
          <a:p>
            <a:r>
              <a:rPr lang="en-US" sz="1800" dirty="0"/>
              <a:t>Gas Conversions </a:t>
            </a:r>
          </a:p>
          <a:p>
            <a:r>
              <a:rPr lang="en-US" dirty="0"/>
              <a:t>High Efficiency Boiler / Furnace</a:t>
            </a:r>
          </a:p>
          <a:p>
            <a:r>
              <a:rPr lang="en-US" sz="1800" dirty="0"/>
              <a:t>Central Air Conditioning</a:t>
            </a:r>
          </a:p>
          <a:p>
            <a:r>
              <a:rPr lang="en-US" dirty="0"/>
              <a:t>Heat Pump</a:t>
            </a:r>
          </a:p>
          <a:p>
            <a:r>
              <a:rPr lang="en-US" sz="1800" dirty="0"/>
              <a:t>Heat Pump Water Heater</a:t>
            </a:r>
          </a:p>
          <a:p>
            <a:r>
              <a:rPr lang="en-US" dirty="0"/>
              <a:t>Indirect Water Heater (NG only)</a:t>
            </a:r>
          </a:p>
          <a:p>
            <a:r>
              <a:rPr lang="en-US" sz="1800" dirty="0"/>
              <a:t>On-Demand </a:t>
            </a:r>
            <a:r>
              <a:rPr lang="en-US" sz="1800" dirty="0" err="1"/>
              <a:t>Tankless</a:t>
            </a:r>
            <a:r>
              <a:rPr lang="en-US" sz="1800" dirty="0"/>
              <a:t> Water Heater (NG/Propane only)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Window Replacement</a:t>
            </a:r>
          </a:p>
          <a:p>
            <a:r>
              <a:rPr lang="en-US" dirty="0"/>
              <a:t>Solar PV System</a:t>
            </a:r>
          </a:p>
          <a:p>
            <a:r>
              <a:rPr lang="en-US" sz="1800" dirty="0"/>
              <a:t>Solar Hot Water System</a:t>
            </a:r>
          </a:p>
          <a:p>
            <a:r>
              <a:rPr lang="en-US" dirty="0"/>
              <a:t>Electric Vehicle Recharging Station</a:t>
            </a:r>
          </a:p>
          <a:p>
            <a:r>
              <a:rPr lang="en-US" sz="1800" dirty="0"/>
              <a:t>Natural Gas Vehicle Refueling Station </a:t>
            </a:r>
          </a:p>
          <a:p>
            <a:r>
              <a:rPr lang="en-US" dirty="0"/>
              <a:t>ENERGY STAR® Appliances</a:t>
            </a:r>
          </a:p>
          <a:p>
            <a:r>
              <a:rPr lang="en-US" sz="1800" dirty="0"/>
              <a:t>Asbestos / Mold Remediation</a:t>
            </a:r>
          </a:p>
          <a:p>
            <a:r>
              <a:rPr lang="en-US" dirty="0"/>
              <a:t>Roof Repair (25% limit)</a:t>
            </a:r>
          </a:p>
          <a:p>
            <a:r>
              <a:rPr lang="en-US" sz="1800" dirty="0"/>
              <a:t>Tree Removal (for solar projects)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8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2689" y="5324819"/>
            <a:ext cx="58416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**Directly related work up to 25% of total project cost </a:t>
            </a:r>
          </a:p>
          <a:p>
            <a:pPr algn="ctr"/>
            <a:r>
              <a:rPr lang="en-US" dirty="0">
                <a:latin typeface="+mn-lt"/>
              </a:rPr>
              <a:t>may be included in loan**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647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287" y="38072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err="1"/>
              <a:t>EnergizeCT</a:t>
            </a:r>
            <a:r>
              <a:rPr lang="en-US" dirty="0"/>
              <a:t> Heating Loan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86835"/>
            <a:ext cx="6934200" cy="4866365"/>
          </a:xfrm>
        </p:spPr>
        <p:txBody>
          <a:bodyPr>
            <a:noAutofit/>
          </a:bodyPr>
          <a:lstStyle/>
          <a:p>
            <a:r>
              <a:rPr lang="en-US" sz="2800" dirty="0"/>
              <a:t>Eversource and UI electric customers only</a:t>
            </a:r>
          </a:p>
          <a:p>
            <a:r>
              <a:rPr lang="en-US" sz="2800" dirty="0"/>
              <a:t>Unsecured Loan $1,000 - $15,000</a:t>
            </a:r>
          </a:p>
          <a:p>
            <a:r>
              <a:rPr lang="en-US" sz="2800" dirty="0"/>
              <a:t>0.99% interest, 3-10 year term</a:t>
            </a:r>
          </a:p>
          <a:p>
            <a:r>
              <a:rPr lang="en-US" sz="2800" dirty="0"/>
              <a:t>Minimum 10% down payment</a:t>
            </a:r>
          </a:p>
          <a:p>
            <a:r>
              <a:rPr lang="en-US" sz="2800" dirty="0"/>
              <a:t>Payment added to monthly electric bill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 income restrictions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 credit review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Electric utility payment history review</a:t>
            </a:r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658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2843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287" y="38072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err="1"/>
              <a:t>EnergizeCT</a:t>
            </a:r>
            <a:r>
              <a:rPr lang="en-US" dirty="0"/>
              <a:t> Heating Loan Eligible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86835"/>
            <a:ext cx="7391400" cy="4866365"/>
          </a:xfrm>
        </p:spPr>
        <p:txBody>
          <a:bodyPr>
            <a:noAutofit/>
          </a:bodyPr>
          <a:lstStyle/>
          <a:p>
            <a:r>
              <a:rPr lang="en-US" sz="2800" dirty="0"/>
              <a:t>Boiler/Furnace – Oil, Natural Gas, Propane</a:t>
            </a:r>
          </a:p>
          <a:p>
            <a:r>
              <a:rPr lang="en-US" sz="2800" dirty="0"/>
              <a:t>Air Source Heat Pump</a:t>
            </a:r>
          </a:p>
          <a:p>
            <a:r>
              <a:rPr lang="en-US" sz="2800" dirty="0"/>
              <a:t>Geothermal Heat Pump</a:t>
            </a:r>
          </a:p>
          <a:p>
            <a:r>
              <a:rPr lang="en-US" sz="2800" dirty="0"/>
              <a:t>Ductless Heat Pump</a:t>
            </a:r>
          </a:p>
          <a:p>
            <a:r>
              <a:rPr lang="en-US" sz="2800" dirty="0"/>
              <a:t>Propane Tank (purchase only)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**All improvements subject to efficiency requirements: </a:t>
            </a:r>
            <a:r>
              <a:rPr lang="en-US" sz="2800" dirty="0">
                <a:hlinkClick r:id="rId2"/>
              </a:rPr>
              <a:t>https://ctheatloan.com/</a:t>
            </a:r>
            <a:endParaRPr lang="en-US" sz="28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658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4815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287" y="38072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HES Payment Plan (Micro) Loan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86835"/>
            <a:ext cx="6934200" cy="4866365"/>
          </a:xfrm>
        </p:spPr>
        <p:txBody>
          <a:bodyPr>
            <a:noAutofit/>
          </a:bodyPr>
          <a:lstStyle/>
          <a:p>
            <a:r>
              <a:rPr lang="en-US" sz="2800" dirty="0"/>
              <a:t>Eversource and UI electric customers only</a:t>
            </a:r>
          </a:p>
          <a:p>
            <a:r>
              <a:rPr lang="en-US" sz="2800" dirty="0"/>
              <a:t>Unsecured Loan $1,000 - $3,000</a:t>
            </a:r>
          </a:p>
          <a:p>
            <a:r>
              <a:rPr lang="en-US" sz="2800" dirty="0"/>
              <a:t>0% interest, 3 year term</a:t>
            </a:r>
          </a:p>
          <a:p>
            <a:r>
              <a:rPr lang="en-US" sz="2800" dirty="0"/>
              <a:t>Payment added to monthly electric bill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 income restrictions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 credit review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Electric utility payment history review</a:t>
            </a:r>
          </a:p>
          <a:p>
            <a:r>
              <a:rPr lang="en-US" sz="2800" dirty="0"/>
              <a:t>HES assessment required</a:t>
            </a:r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658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275653"/>
      </p:ext>
    </p:extLst>
  </p:cSld>
  <p:clrMapOvr>
    <a:masterClrMapping/>
  </p:clrMapOvr>
</p:sld>
</file>

<file path=ppt/theme/theme1.xml><?xml version="1.0" encoding="utf-8"?>
<a:theme xmlns:a="http://schemas.openxmlformats.org/drawingml/2006/main" name="Jane">
  <a:themeElements>
    <a:clrScheme name="Jane 12">
      <a:dk1>
        <a:srgbClr val="000000"/>
      </a:dk1>
      <a:lt1>
        <a:srgbClr val="FFFFFF"/>
      </a:lt1>
      <a:dk2>
        <a:srgbClr val="1B8E91"/>
      </a:dk2>
      <a:lt2>
        <a:srgbClr val="5F5F5F"/>
      </a:lt2>
      <a:accent1>
        <a:srgbClr val="4F8BCA"/>
      </a:accent1>
      <a:accent2>
        <a:srgbClr val="1B8E91"/>
      </a:accent2>
      <a:accent3>
        <a:srgbClr val="FFFFFF"/>
      </a:accent3>
      <a:accent4>
        <a:srgbClr val="000000"/>
      </a:accent4>
      <a:accent5>
        <a:srgbClr val="B2C4E1"/>
      </a:accent5>
      <a:accent6>
        <a:srgbClr val="178083"/>
      </a:accent6>
      <a:hlink>
        <a:srgbClr val="660066"/>
      </a:hlink>
      <a:folHlink>
        <a:srgbClr val="9900CC"/>
      </a:folHlink>
    </a:clrScheme>
    <a:fontScheme name="Jane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an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0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9933FF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8A2DE7"/>
        </a:accent6>
        <a:hlink>
          <a:srgbClr val="660066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1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008A00"/>
        </a:accent6>
        <a:hlink>
          <a:srgbClr val="660066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2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1B8E91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178083"/>
        </a:accent6>
        <a:hlink>
          <a:srgbClr val="660066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Jane">
  <a:themeElements>
    <a:clrScheme name="Jane 12">
      <a:dk1>
        <a:srgbClr val="000000"/>
      </a:dk1>
      <a:lt1>
        <a:srgbClr val="FFFFFF"/>
      </a:lt1>
      <a:dk2>
        <a:srgbClr val="1B8E91"/>
      </a:dk2>
      <a:lt2>
        <a:srgbClr val="5F5F5F"/>
      </a:lt2>
      <a:accent1>
        <a:srgbClr val="4F8BCA"/>
      </a:accent1>
      <a:accent2>
        <a:srgbClr val="1B8E91"/>
      </a:accent2>
      <a:accent3>
        <a:srgbClr val="FFFFFF"/>
      </a:accent3>
      <a:accent4>
        <a:srgbClr val="000000"/>
      </a:accent4>
      <a:accent5>
        <a:srgbClr val="B2C4E1"/>
      </a:accent5>
      <a:accent6>
        <a:srgbClr val="178083"/>
      </a:accent6>
      <a:hlink>
        <a:srgbClr val="660066"/>
      </a:hlink>
      <a:folHlink>
        <a:srgbClr val="9900CC"/>
      </a:folHlink>
    </a:clrScheme>
    <a:fontScheme name="Jane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an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0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9933FF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8A2DE7"/>
        </a:accent6>
        <a:hlink>
          <a:srgbClr val="660066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1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008A00"/>
        </a:accent6>
        <a:hlink>
          <a:srgbClr val="660066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2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1B8E91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178083"/>
        </a:accent6>
        <a:hlink>
          <a:srgbClr val="660066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7134</TotalTime>
  <Words>685</Words>
  <Application>Microsoft Office PowerPoint</Application>
  <PresentationFormat>On-screen Show (4:3)</PresentationFormat>
  <Paragraphs>141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Cambria</vt:lpstr>
      <vt:lpstr>Garamond</vt:lpstr>
      <vt:lpstr>Trebuchet MS</vt:lpstr>
      <vt:lpstr>Wingdings</vt:lpstr>
      <vt:lpstr>Wingdings 3</vt:lpstr>
      <vt:lpstr>Jane</vt:lpstr>
      <vt:lpstr>1_Jane</vt:lpstr>
      <vt:lpstr>Facet</vt:lpstr>
      <vt:lpstr> </vt:lpstr>
      <vt:lpstr>Energy Efficiency</vt:lpstr>
      <vt:lpstr>ECL Program - Eligibility</vt:lpstr>
      <vt:lpstr>ECL – Health/Safety only</vt:lpstr>
      <vt:lpstr> Smart-E Loan - Eligibility</vt:lpstr>
      <vt:lpstr>    Smart-E Eligible Improvements</vt:lpstr>
      <vt:lpstr>EnergizeCT Heating Loan</vt:lpstr>
      <vt:lpstr>EnergizeCT Heating Loan Eligible Improvements</vt:lpstr>
      <vt:lpstr>HES Payment Plan (Micro) Loan</vt:lpstr>
      <vt:lpstr>     HES Micro Loan          Eligible Improvements</vt:lpstr>
      <vt:lpstr>C4C Loan Process</vt:lpstr>
      <vt:lpstr>Questions?</vt:lpstr>
    </vt:vector>
  </TitlesOfParts>
  <Company>CHIF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cvinal</dc:creator>
  <cp:lastModifiedBy>Kristen Fusco</cp:lastModifiedBy>
  <cp:revision>230</cp:revision>
  <dcterms:created xsi:type="dcterms:W3CDTF">2010-07-13T13:21:42Z</dcterms:created>
  <dcterms:modified xsi:type="dcterms:W3CDTF">2019-01-18T21:17:25Z</dcterms:modified>
</cp:coreProperties>
</file>