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63" r:id="rId3"/>
    <p:sldId id="267" r:id="rId4"/>
    <p:sldId id="271" r:id="rId5"/>
    <p:sldId id="270" r:id="rId6"/>
    <p:sldId id="269" r:id="rId7"/>
    <p:sldId id="272" r:id="rId8"/>
    <p:sldId id="264" r:id="rId9"/>
    <p:sldId id="265" r:id="rId10"/>
    <p:sldId id="257" r:id="rId11"/>
    <p:sldId id="273" r:id="rId12"/>
    <p:sldId id="280" r:id="rId13"/>
    <p:sldId id="279" r:id="rId14"/>
    <p:sldId id="274" r:id="rId15"/>
    <p:sldId id="275" r:id="rId16"/>
    <p:sldId id="278"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FFFF00"/>
    <a:srgbClr val="CC0099"/>
    <a:srgbClr val="808000"/>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66" autoAdjust="0"/>
    <p:restoredTop sz="64337" autoAdjust="0"/>
  </p:normalViewPr>
  <p:slideViewPr>
    <p:cSldViewPr>
      <p:cViewPr varScale="1">
        <p:scale>
          <a:sx n="68" d="100"/>
          <a:sy n="68" d="100"/>
        </p:scale>
        <p:origin x="-1290" y="-108"/>
      </p:cViewPr>
      <p:guideLst>
        <p:guide orient="horz" pos="2160"/>
        <p:guide pos="2880"/>
      </p:guideLst>
    </p:cSldViewPr>
  </p:slideViewPr>
  <p:outlineViewPr>
    <p:cViewPr>
      <p:scale>
        <a:sx n="33" d="100"/>
        <a:sy n="33" d="100"/>
      </p:scale>
      <p:origin x="0" y="88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73DF6081-0934-466E-BDB8-6CAE5F61121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a:t>
            </a:r>
            <a:r>
              <a:rPr lang="en-US" baseline="0" dirty="0" smtClean="0"/>
              <a:t> evening….</a:t>
            </a:r>
          </a:p>
          <a:p>
            <a:endParaRPr lang="en-US" baseline="0" dirty="0" smtClean="0"/>
          </a:p>
          <a:p>
            <a:r>
              <a:rPr lang="en-US" baseline="0" dirty="0" smtClean="0"/>
              <a:t>Thank you for coming…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DF6081-0934-466E-BDB8-6CAE5F61121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a:t>
            </a:r>
            <a:r>
              <a:rPr lang="en-US" baseline="0" dirty="0" smtClean="0"/>
              <a:t> refer the ‘5 Keys to Investing Success’ pamphlet…if you flip to the last page there is a glossary and it summarizes what each type of security is….go to pamphlet…</a:t>
            </a:r>
          </a:p>
          <a:p>
            <a:endParaRPr lang="en-US" baseline="0" dirty="0" smtClean="0"/>
          </a:p>
          <a:p>
            <a:r>
              <a:rPr lang="en-US" baseline="0" dirty="0" smtClean="0"/>
              <a:t>Now…there are also some other types of securities and investments that I am sure that you may have heard of…one investment that some people seem to be interested in lately is bit coin…</a:t>
            </a:r>
          </a:p>
          <a:p>
            <a:endParaRPr lang="en-US" baseline="0" dirty="0" smtClean="0"/>
          </a:p>
          <a:p>
            <a:r>
              <a:rPr lang="en-US" baseline="0" dirty="0" smtClean="0"/>
              <a:t>If you have never heard of bit coin before *refer to e-wallet page*</a:t>
            </a:r>
          </a:p>
          <a:p>
            <a:endParaRPr lang="en-US" baseline="0" dirty="0" smtClean="0"/>
          </a:p>
          <a:p>
            <a:r>
              <a:rPr lang="en-US" baseline="0" dirty="0" smtClean="0"/>
              <a:t>Now, what I thought was interesting about </a:t>
            </a:r>
            <a:r>
              <a:rPr lang="en-US" baseline="0" dirty="0" err="1" smtClean="0"/>
              <a:t>bitcoin</a:t>
            </a:r>
            <a:r>
              <a:rPr lang="en-US" baseline="0" dirty="0" smtClean="0"/>
              <a:t> is that it is not heavily regulated or, like I mentioned earlier, backed by a central bank…it’s a very volatile type of currency…</a:t>
            </a:r>
          </a:p>
          <a:p>
            <a:endParaRPr lang="en-US" baseline="0" dirty="0" smtClean="0"/>
          </a:p>
          <a:p>
            <a:r>
              <a:rPr lang="en-US" baseline="0" dirty="0" smtClean="0"/>
              <a:t>The risks associated with using bit coin are….</a:t>
            </a:r>
          </a:p>
          <a:p>
            <a:endParaRPr lang="en-US" baseline="0" dirty="0" smtClean="0"/>
          </a:p>
          <a:p>
            <a:r>
              <a:rPr lang="en-US" baseline="0" dirty="0" smtClean="0"/>
              <a:t>In all investments, there is a potential for unethical business practices , no matter how regulated the particular product is….the next clip we are going to look at will discuss how to be prepared and how to avoid scams and dishonest business practices</a:t>
            </a:r>
            <a:endParaRPr lang="en-US" dirty="0"/>
          </a:p>
        </p:txBody>
      </p:sp>
      <p:sp>
        <p:nvSpPr>
          <p:cNvPr id="4" name="Slide Number Placeholder 3"/>
          <p:cNvSpPr>
            <a:spLocks noGrp="1"/>
          </p:cNvSpPr>
          <p:nvPr>
            <p:ph type="sldNum" sz="quarter" idx="10"/>
          </p:nvPr>
        </p:nvSpPr>
        <p:spPr/>
        <p:txBody>
          <a:bodyPr/>
          <a:lstStyle/>
          <a:p>
            <a:fld id="{73DF6081-0934-466E-BDB8-6CAE5F61121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I recently asked my 6 years old last night…about scams….and she says “Its when someone tries to trick you…so you have to be ready!’</a:t>
            </a:r>
          </a:p>
          <a:p>
            <a:endParaRPr lang="en-US" dirty="0" smtClean="0"/>
          </a:p>
          <a:p>
            <a:r>
              <a:rPr lang="en-US" dirty="0" smtClean="0"/>
              <a:t>And that is right…the</a:t>
            </a:r>
            <a:r>
              <a:rPr lang="en-US" baseline="0" dirty="0" smtClean="0"/>
              <a:t> best way to avoid being a victim of a scam is to be aware of potential red flags and have resources that you can rely on to check out the credentials of the individuals that approach you and try to get you to invest or get involved in financial products that you are not familiar with…</a:t>
            </a:r>
          </a:p>
          <a:p>
            <a:endParaRPr lang="en-US" baseline="0" dirty="0" smtClean="0"/>
          </a:p>
          <a:p>
            <a:r>
              <a:rPr lang="en-US" baseline="0" dirty="0" smtClean="0"/>
              <a:t>Refer to Investor Education resources sheet</a:t>
            </a:r>
            <a:endParaRPr lang="en-US" dirty="0" smtClean="0"/>
          </a:p>
          <a:p>
            <a:endParaRPr lang="en-US" dirty="0" smtClean="0"/>
          </a:p>
          <a:p>
            <a:r>
              <a:rPr lang="en-US" dirty="0" smtClean="0"/>
              <a:t>View clip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3DF6081-0934-466E-BDB8-6CAE5F61121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View this clip</a:t>
            </a:r>
            <a:endParaRPr lang="en-US" dirty="0"/>
          </a:p>
        </p:txBody>
      </p:sp>
      <p:sp>
        <p:nvSpPr>
          <p:cNvPr id="4" name="Slide Number Placeholder 3"/>
          <p:cNvSpPr>
            <a:spLocks noGrp="1"/>
          </p:cNvSpPr>
          <p:nvPr>
            <p:ph type="sldNum" sz="quarter" idx="10"/>
          </p:nvPr>
        </p:nvSpPr>
        <p:spPr/>
        <p:txBody>
          <a:bodyPr/>
          <a:lstStyle/>
          <a:p>
            <a:fld id="{73DF6081-0934-466E-BDB8-6CAE5F61121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Recently</a:t>
            </a:r>
            <a:r>
              <a:rPr lang="en-US" baseline="0" dirty="0" smtClean="0"/>
              <a:t> we have had some cases in the Division: Johnson and Nielsen case</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If any financial professional is doing anything related to your financial affairs that you do not understand, always ask as many questions as you need to. And, if you still can’t understand what is going on…then that is the wrong financial profession for you!!</a:t>
            </a:r>
          </a:p>
          <a:p>
            <a:endParaRPr lang="en-US" baseline="0" dirty="0" smtClean="0"/>
          </a:p>
          <a:p>
            <a:r>
              <a:rPr lang="en-US" baseline="0" dirty="0" smtClean="0"/>
              <a:t>I hope you learned something this evening…or something that was said got the wheels turning in your mind and now you feel more equipped with the information provided to handle in financial matters that your dealing with, or maybe now you can steer a friend or family member in the right direction…</a:t>
            </a:r>
            <a:endParaRPr lang="en-US" dirty="0"/>
          </a:p>
        </p:txBody>
      </p:sp>
      <p:sp>
        <p:nvSpPr>
          <p:cNvPr id="4" name="Slide Number Placeholder 3"/>
          <p:cNvSpPr>
            <a:spLocks noGrp="1"/>
          </p:cNvSpPr>
          <p:nvPr>
            <p:ph type="sldNum" sz="quarter" idx="10"/>
          </p:nvPr>
        </p:nvSpPr>
        <p:spPr/>
        <p:txBody>
          <a:bodyPr/>
          <a:lstStyle/>
          <a:p>
            <a:fld id="{73DF6081-0934-466E-BDB8-6CAE5F61121D}"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Mission statement</a:t>
            </a:r>
          </a:p>
          <a:p>
            <a:endParaRPr lang="en-US" dirty="0" smtClean="0"/>
          </a:p>
          <a:p>
            <a:r>
              <a:rPr lang="en-US" dirty="0" smtClean="0"/>
              <a:t>Explain</a:t>
            </a:r>
            <a:r>
              <a:rPr lang="en-US" baseline="0" dirty="0" smtClean="0"/>
              <a:t> 3 divisions and what they regulate</a:t>
            </a:r>
          </a:p>
          <a:p>
            <a:endParaRPr lang="en-US" baseline="0" dirty="0" smtClean="0"/>
          </a:p>
          <a:p>
            <a:r>
              <a:rPr lang="en-US" baseline="0" dirty="0" smtClean="0"/>
              <a:t>Refer to pamphlet</a:t>
            </a:r>
          </a:p>
          <a:p>
            <a:endParaRPr lang="en-US" baseline="0" dirty="0" smtClean="0"/>
          </a:p>
          <a:p>
            <a:r>
              <a:rPr lang="en-US" baseline="0" dirty="0" smtClean="0"/>
              <a:t>Refer to title</a:t>
            </a:r>
          </a:p>
          <a:p>
            <a:endParaRPr lang="en-US" baseline="0" dirty="0" smtClean="0"/>
          </a:p>
          <a:p>
            <a:r>
              <a:rPr lang="en-US" baseline="0" dirty="0" smtClean="0"/>
              <a:t>Give my title and explain what I do at the Division</a:t>
            </a:r>
            <a:endParaRPr lang="en-US" dirty="0"/>
          </a:p>
        </p:txBody>
      </p:sp>
      <p:sp>
        <p:nvSpPr>
          <p:cNvPr id="4" name="Slide Number Placeholder 3"/>
          <p:cNvSpPr>
            <a:spLocks noGrp="1"/>
          </p:cNvSpPr>
          <p:nvPr>
            <p:ph type="sldNum" sz="quarter" idx="10"/>
          </p:nvPr>
        </p:nvSpPr>
        <p:spPr/>
        <p:txBody>
          <a:bodyPr/>
          <a:lstStyle/>
          <a:p>
            <a:fld id="{73DF6081-0934-466E-BDB8-6CAE5F61121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important to set aside what you can</a:t>
            </a:r>
            <a:r>
              <a:rPr lang="en-US" baseline="0" dirty="0" smtClean="0"/>
              <a:t> for savings. A good goal would be to save anywhere from 6mos – 1 years’ worth of living expenses for you and your family. We never know what kind of emergencies can come our way, but it is better to be prepared. We should all do our best to prepare ourselves for emergencies like car repairs, home repairs and anything else that cannot be foreseen but is absolutely necessary.</a:t>
            </a:r>
          </a:p>
          <a:p>
            <a:endParaRPr lang="en-US" baseline="0" dirty="0" smtClean="0"/>
          </a:p>
          <a:p>
            <a:r>
              <a:rPr lang="en-US" baseline="0" dirty="0" smtClean="0"/>
              <a:t>The next thing that is important to do is to pay yourself before spending on extras we don’t need….we all need to save for retirement and make sure we account for inflation. Everything from gas for the cars to food seems to be getting more expensive. </a:t>
            </a:r>
          </a:p>
          <a:p>
            <a:endParaRPr lang="en-US" baseline="0" dirty="0" smtClean="0"/>
          </a:p>
          <a:p>
            <a:r>
              <a:rPr lang="en-US" baseline="0" dirty="0" smtClean="0"/>
              <a:t>The average life expectancy for a man in CT is 78 and for a  women in CT is 82…we have an extra 4 years to figure out!! </a:t>
            </a:r>
            <a:endParaRPr lang="en-US" dirty="0"/>
          </a:p>
        </p:txBody>
      </p:sp>
      <p:sp>
        <p:nvSpPr>
          <p:cNvPr id="4" name="Slide Number Placeholder 3"/>
          <p:cNvSpPr>
            <a:spLocks noGrp="1"/>
          </p:cNvSpPr>
          <p:nvPr>
            <p:ph type="sldNum" sz="quarter" idx="10"/>
          </p:nvPr>
        </p:nvSpPr>
        <p:spPr/>
        <p:txBody>
          <a:bodyPr/>
          <a:lstStyle/>
          <a:p>
            <a:fld id="{73DF6081-0934-466E-BDB8-6CAE5F61121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 of risk tolerance:</a:t>
            </a:r>
          </a:p>
          <a:p>
            <a:endParaRPr lang="en-US" dirty="0" smtClean="0"/>
          </a:p>
          <a:p>
            <a:r>
              <a:rPr lang="en-US" dirty="0" smtClean="0"/>
              <a:t>Its an individual’s realistic understanding of his or her ability and willingness to stomach large swings in the value of his or her investments…….. Let’s see what a financial professional has to say about risk tolerance.</a:t>
            </a:r>
          </a:p>
          <a:p>
            <a:endParaRPr lang="en-US" dirty="0"/>
          </a:p>
        </p:txBody>
      </p:sp>
      <p:sp>
        <p:nvSpPr>
          <p:cNvPr id="4" name="Slide Number Placeholder 3"/>
          <p:cNvSpPr>
            <a:spLocks noGrp="1"/>
          </p:cNvSpPr>
          <p:nvPr>
            <p:ph type="sldNum" sz="quarter" idx="10"/>
          </p:nvPr>
        </p:nvSpPr>
        <p:spPr/>
        <p:txBody>
          <a:bodyPr/>
          <a:lstStyle/>
          <a:p>
            <a:fld id="{73DF6081-0934-466E-BDB8-6CAE5F61121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So how are we feeling about risk tolerance? Does everyone know where</a:t>
            </a:r>
            <a:r>
              <a:rPr lang="en-US" baseline="0" dirty="0" smtClean="0"/>
              <a:t> they stand as far as whether you are aggressive versus conservative…not only in investing, but in general as it concerns to your finances…</a:t>
            </a:r>
          </a:p>
          <a:p>
            <a:endParaRPr lang="en-US" baseline="0" dirty="0" smtClean="0"/>
          </a:p>
          <a:p>
            <a:endParaRPr lang="en-US" baseline="0" dirty="0" smtClean="0"/>
          </a:p>
          <a:p>
            <a:r>
              <a:rPr lang="en-US" dirty="0" smtClean="0"/>
              <a:t>I have a risk tolerance quiz here- let’s take it….</a:t>
            </a:r>
          </a:p>
          <a:p>
            <a:endParaRPr lang="en-US" dirty="0" smtClean="0"/>
          </a:p>
          <a:p>
            <a:r>
              <a:rPr lang="en-US" dirty="0" smtClean="0"/>
              <a:t>View this clip</a:t>
            </a:r>
            <a:endParaRPr lang="en-US" dirty="0"/>
          </a:p>
        </p:txBody>
      </p:sp>
      <p:sp>
        <p:nvSpPr>
          <p:cNvPr id="4" name="Slide Number Placeholder 3"/>
          <p:cNvSpPr>
            <a:spLocks noGrp="1"/>
          </p:cNvSpPr>
          <p:nvPr>
            <p:ph type="sldNum" sz="quarter" idx="10"/>
          </p:nvPr>
        </p:nvSpPr>
        <p:spPr/>
        <p:txBody>
          <a:bodyPr/>
          <a:lstStyle/>
          <a:p>
            <a:fld id="{73DF6081-0934-466E-BDB8-6CAE5F61121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are some</a:t>
            </a:r>
            <a:r>
              <a:rPr lang="en-US" baseline="0" dirty="0" smtClean="0"/>
              <a:t> pros and cons of being conservative?</a:t>
            </a:r>
          </a:p>
          <a:p>
            <a:endParaRPr lang="en-US" baseline="0" dirty="0" smtClean="0"/>
          </a:p>
          <a:p>
            <a:r>
              <a:rPr lang="en-US" baseline="0" dirty="0" smtClean="0"/>
              <a:t>Aggressive?</a:t>
            </a:r>
          </a:p>
          <a:p>
            <a:endParaRPr lang="en-US" dirty="0"/>
          </a:p>
        </p:txBody>
      </p:sp>
      <p:sp>
        <p:nvSpPr>
          <p:cNvPr id="4" name="Slide Number Placeholder 3"/>
          <p:cNvSpPr>
            <a:spLocks noGrp="1"/>
          </p:cNvSpPr>
          <p:nvPr>
            <p:ph type="sldNum" sz="quarter" idx="10"/>
          </p:nvPr>
        </p:nvSpPr>
        <p:spPr/>
        <p:txBody>
          <a:bodyPr/>
          <a:lstStyle/>
          <a:p>
            <a:fld id="{73DF6081-0934-466E-BDB8-6CAE5F61121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very broad spectrum in the types of individuals</a:t>
            </a:r>
            <a:r>
              <a:rPr lang="en-US" baseline="0" dirty="0" smtClean="0"/>
              <a:t> that are registered with my division…from lawyers and accountants to…I went to visit one investment adviser that owns and maintains a horse farm when </a:t>
            </a:r>
            <a:r>
              <a:rPr lang="en-US" baseline="0" dirty="0" err="1" smtClean="0"/>
              <a:t>hes</a:t>
            </a:r>
            <a:r>
              <a:rPr lang="en-US" baseline="0" dirty="0" smtClean="0"/>
              <a:t> not working with the financial markets and his clients…</a:t>
            </a:r>
          </a:p>
          <a:p>
            <a:endParaRPr lang="en-US" baseline="0" dirty="0" smtClean="0"/>
          </a:p>
          <a:p>
            <a:r>
              <a:rPr lang="en-US" baseline="0" dirty="0" smtClean="0"/>
              <a:t>All of these individuals are separated into two types…</a:t>
            </a:r>
            <a:endParaRPr lang="en-US" dirty="0"/>
          </a:p>
        </p:txBody>
      </p:sp>
      <p:sp>
        <p:nvSpPr>
          <p:cNvPr id="4" name="Slide Number Placeholder 3"/>
          <p:cNvSpPr>
            <a:spLocks noGrp="1"/>
          </p:cNvSpPr>
          <p:nvPr>
            <p:ph type="sldNum" sz="quarter" idx="10"/>
          </p:nvPr>
        </p:nvSpPr>
        <p:spPr/>
        <p:txBody>
          <a:bodyPr/>
          <a:lstStyle/>
          <a:p>
            <a:fld id="{73DF6081-0934-466E-BDB8-6CAE5F61121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slide….</a:t>
            </a:r>
          </a:p>
          <a:p>
            <a:endParaRPr lang="en-US" baseline="0" dirty="0" smtClean="0"/>
          </a:p>
          <a:p>
            <a:r>
              <a:rPr lang="en-US" baseline="0" dirty="0" smtClean="0"/>
              <a:t>Any questions??</a:t>
            </a:r>
            <a:endParaRPr lang="en-US" dirty="0"/>
          </a:p>
        </p:txBody>
      </p:sp>
      <p:sp>
        <p:nvSpPr>
          <p:cNvPr id="4" name="Slide Number Placeholder 3"/>
          <p:cNvSpPr>
            <a:spLocks noGrp="1"/>
          </p:cNvSpPr>
          <p:nvPr>
            <p:ph type="sldNum" sz="quarter" idx="10"/>
          </p:nvPr>
        </p:nvSpPr>
        <p:spPr/>
        <p:txBody>
          <a:bodyPr/>
          <a:lstStyle/>
          <a:p>
            <a:fld id="{73DF6081-0934-466E-BDB8-6CAE5F61121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employment</a:t>
            </a:r>
            <a:r>
              <a:rPr lang="en-US" baseline="0" dirty="0" smtClean="0"/>
              <a:t> background *2 </a:t>
            </a:r>
            <a:r>
              <a:rPr lang="en-US" baseline="0" dirty="0" err="1" smtClean="0"/>
              <a:t>mins</a:t>
            </a:r>
            <a:r>
              <a:rPr lang="en-US" baseline="0" dirty="0" smtClean="0"/>
              <a:t>* - and explain how when arrived at DOB didn’t know what criteria was used to determine whether an investment was a ‘security’. One explanation given to me was HOWEY test. </a:t>
            </a:r>
          </a:p>
          <a:p>
            <a:endParaRPr lang="en-US" baseline="0" dirty="0" smtClean="0"/>
          </a:p>
          <a:p>
            <a:r>
              <a:rPr lang="en-US" baseline="0" dirty="0" smtClean="0"/>
              <a:t>This </a:t>
            </a:r>
            <a:r>
              <a:rPr lang="en-US" baseline="0" dirty="0" err="1" smtClean="0"/>
              <a:t>Howey</a:t>
            </a:r>
            <a:r>
              <a:rPr lang="en-US" baseline="0" dirty="0" smtClean="0"/>
              <a:t> test came from a Supreme Court case that was decided on May 27, 1946…and in resolving that case the criteria for determining whether an investment was a security was established. </a:t>
            </a:r>
          </a:p>
          <a:p>
            <a:endParaRPr lang="en-US" baseline="0" dirty="0" smtClean="0"/>
          </a:p>
          <a:p>
            <a:r>
              <a:rPr lang="en-US" baseline="0" dirty="0" smtClean="0"/>
              <a:t>The four points in the criteria are……refer to slide.</a:t>
            </a:r>
          </a:p>
          <a:p>
            <a:endParaRPr lang="en-US" baseline="0" dirty="0" smtClean="0"/>
          </a:p>
        </p:txBody>
      </p:sp>
      <p:sp>
        <p:nvSpPr>
          <p:cNvPr id="4" name="Slide Number Placeholder 3"/>
          <p:cNvSpPr>
            <a:spLocks noGrp="1"/>
          </p:cNvSpPr>
          <p:nvPr>
            <p:ph type="sldNum" sz="quarter" idx="10"/>
          </p:nvPr>
        </p:nvSpPr>
        <p:spPr/>
        <p:txBody>
          <a:bodyPr/>
          <a:lstStyle/>
          <a:p>
            <a:fld id="{73DF6081-0934-466E-BDB8-6CAE5F61121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04" name="Picture 32" descr="j0396052"/>
          <p:cNvPicPr>
            <a:picLocks noChangeAspect="1" noChangeArrowheads="1"/>
          </p:cNvPicPr>
          <p:nvPr/>
        </p:nvPicPr>
        <p:blipFill>
          <a:blip r:embed="rId2" cstate="print"/>
          <a:srcRect/>
          <a:stretch>
            <a:fillRect/>
          </a:stretch>
        </p:blipFill>
        <p:spPr bwMode="auto">
          <a:xfrm>
            <a:off x="0" y="0"/>
            <a:ext cx="9144000" cy="3438525"/>
          </a:xfrm>
          <a:prstGeom prst="rect">
            <a:avLst/>
          </a:prstGeom>
          <a:noFill/>
        </p:spPr>
      </p:pic>
      <p:sp>
        <p:nvSpPr>
          <p:cNvPr id="3074" name="Rectangle 2"/>
          <p:cNvSpPr>
            <a:spLocks noChangeArrowheads="1"/>
          </p:cNvSpPr>
          <p:nvPr/>
        </p:nvSpPr>
        <p:spPr bwMode="auto">
          <a:xfrm>
            <a:off x="0" y="3429000"/>
            <a:ext cx="9144000" cy="3429000"/>
          </a:xfrm>
          <a:prstGeom prst="rect">
            <a:avLst/>
          </a:prstGeom>
          <a:solidFill>
            <a:srgbClr val="336699"/>
          </a:solidFill>
          <a:ln w="9525">
            <a:noFill/>
            <a:miter lim="800000"/>
            <a:headEnd/>
            <a:tailEnd/>
          </a:ln>
          <a:effectLst/>
        </p:spPr>
        <p:txBody>
          <a:bodyPr wrap="none" anchor="ctr"/>
          <a:lstStyle/>
          <a:p>
            <a:endParaRPr lang="en-US"/>
          </a:p>
        </p:txBody>
      </p:sp>
      <p:sp>
        <p:nvSpPr>
          <p:cNvPr id="3075" name="Rectangle 3"/>
          <p:cNvSpPr>
            <a:spLocks noGrp="1" noChangeArrowheads="1"/>
          </p:cNvSpPr>
          <p:nvPr>
            <p:ph type="ctrTitle"/>
          </p:nvPr>
        </p:nvSpPr>
        <p:spPr>
          <a:xfrm>
            <a:off x="304800" y="3886200"/>
            <a:ext cx="8534400" cy="1470025"/>
          </a:xfrm>
          <a:noFill/>
        </p:spPr>
        <p:txBody>
          <a:bodyPr/>
          <a:lstStyle>
            <a:lvl1pPr algn="ctr">
              <a:defRPr sz="4400" b="1"/>
            </a:lvl1pPr>
          </a:lstStyle>
          <a:p>
            <a:r>
              <a:rPr lang="en-US" smtClean="0"/>
              <a:t>Click to edit Master title style</a:t>
            </a:r>
            <a:endParaRPr lang="en-US"/>
          </a:p>
        </p:txBody>
      </p:sp>
      <p:sp>
        <p:nvSpPr>
          <p:cNvPr id="3076" name="Rectangle 4"/>
          <p:cNvSpPr>
            <a:spLocks noGrp="1" noChangeArrowheads="1"/>
          </p:cNvSpPr>
          <p:nvPr>
            <p:ph type="subTitle" idx="1"/>
          </p:nvPr>
        </p:nvSpPr>
        <p:spPr>
          <a:xfrm>
            <a:off x="304800" y="5562600"/>
            <a:ext cx="8458200" cy="762000"/>
          </a:xfrm>
        </p:spPr>
        <p:txBody>
          <a:bodyPr/>
          <a:lstStyle>
            <a:lvl1pPr marL="0" indent="0" algn="ctr">
              <a:buFontTx/>
              <a:buNone/>
              <a:defRPr b="1" i="1"/>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F223FA2-DC52-4E6A-B85C-2A6C600554A1}" type="datetime1">
              <a:rPr lang="en-US"/>
              <a:pPr/>
              <a:t>6/7/2016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C6083C-2F72-4A81-8A46-59968EB8607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C4CA0DA-EADE-4D1C-8235-59EA8EE1CF61}" type="datetime1">
              <a:rPr lang="en-US"/>
              <a:pPr/>
              <a:t>6/7/2016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B68167-3F08-4483-AFCD-F97344B9CE9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1E0E4244-2A20-4EA9-A43A-E50F5CFD4A90}" type="datetime1">
              <a:rPr lang="en-US"/>
              <a:pPr/>
              <a:t>6/7/2016</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0333759-722C-49A8-91EB-0CBF8D573D0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C78D193-BEC9-4F84-92BE-45A13F69AE1C}" type="datetime1">
              <a:rPr lang="en-US"/>
              <a:pPr/>
              <a:t>6/7/2016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0C3308-2C9A-4FA4-B5C2-DAEB38B3EE0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88E4864-3F96-4BCB-A0D9-E2FF21805F87}" type="datetime1">
              <a:rPr lang="en-US"/>
              <a:pPr/>
              <a:t>6/7/2016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75058A-06E7-4722-AAAE-B6338B7D37D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3505200"/>
            <a:ext cx="44958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505200"/>
            <a:ext cx="44958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9CA08BA-42C5-44CD-8A1B-46108060D960}" type="datetime1">
              <a:rPr lang="en-US"/>
              <a:pPr/>
              <a:t>6/7/2016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C50F22F-374E-4DC2-914A-09531E10733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7A2D9BC-D842-4DB0-B250-E1816FE31A81}" type="datetime1">
              <a:rPr lang="en-US"/>
              <a:pPr/>
              <a:t>6/7/2016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99DF2A-8E60-4472-89B3-48EDB265A26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3D11DCF-D6B1-49E8-88FC-3E0E02703F73}" type="datetime1">
              <a:rPr lang="en-US"/>
              <a:pPr/>
              <a:t>6/7/2016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E375214-83CE-4F38-B14E-98615BB8E45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21A2DB8-7692-4E3E-B3D1-03FA73C4A28B}" type="datetime1">
              <a:rPr lang="en-US"/>
              <a:pPr/>
              <a:t>6/7/2016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4AC1381-6C35-4E2F-B3DA-9915F19F28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1820334-D0F4-4C3C-8E2B-64C854E4EABC}" type="datetime1">
              <a:rPr lang="en-US"/>
              <a:pPr/>
              <a:t>6/7/2016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6BDFCE-F512-486E-A538-C7EE3EF345D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A850E49-6EEB-42B2-BFCB-FC2140FA64D8}" type="datetime1">
              <a:rPr lang="en-US"/>
              <a:pPr/>
              <a:t>6/7/2016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8A6C0A-3C1A-4CF7-B65A-176CE8B71AB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3429000"/>
            <a:ext cx="9144000" cy="3429000"/>
          </a:xfrm>
          <a:prstGeom prst="rect">
            <a:avLst/>
          </a:prstGeom>
          <a:solidFill>
            <a:srgbClr val="336699"/>
          </a:solidFill>
          <a:ln w="9525">
            <a:solidFill>
              <a:schemeClr val="tx1"/>
            </a:solid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auto">
          <a:xfrm>
            <a:off x="0" y="0"/>
            <a:ext cx="9144000" cy="609600"/>
          </a:xfrm>
          <a:prstGeom prst="rect">
            <a:avLst/>
          </a:prstGeom>
          <a:solidFill>
            <a:srgbClr val="336699"/>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0" y="3505200"/>
            <a:ext cx="91440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C778DC27-DDA2-4D68-9574-E2C4F4FF1A97}" type="datetime1">
              <a:rPr lang="en-US"/>
              <a:pPr/>
              <a:t>6/7/2016</a:t>
            </a:fld>
            <a:endParaRPr lang="en-US"/>
          </a:p>
        </p:txBody>
      </p:sp>
      <p:sp>
        <p:nvSpPr>
          <p:cNvPr id="1029" name="Rectangle 5"/>
          <p:cNvSpPr>
            <a:spLocks noGrp="1" noChangeArrowheads="1"/>
          </p:cNvSpPr>
          <p:nvPr>
            <p:ph type="ftr" sz="quarter" idx="3"/>
          </p:nvPr>
        </p:nvSpPr>
        <p:spPr bwMode="auto">
          <a:xfrm>
            <a:off x="2362200" y="6629400"/>
            <a:ext cx="4343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a:p>
        </p:txBody>
      </p:sp>
      <p:sp>
        <p:nvSpPr>
          <p:cNvPr id="1030"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992EDB41-E951-423B-90FB-2AD0CE2963C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r" rtl="0" eaLnBrk="1" fontAlgn="base" hangingPunct="1">
        <a:spcBef>
          <a:spcPct val="0"/>
        </a:spcBef>
        <a:spcAft>
          <a:spcPct val="0"/>
        </a:spcAft>
        <a:defRPr sz="3600">
          <a:solidFill>
            <a:schemeClr val="bg1"/>
          </a:solidFill>
          <a:latin typeface="+mj-lt"/>
          <a:ea typeface="+mj-ea"/>
          <a:cs typeface="+mj-cs"/>
        </a:defRPr>
      </a:lvl1pPr>
      <a:lvl2pPr algn="r" rtl="0" eaLnBrk="1" fontAlgn="base" hangingPunct="1">
        <a:spcBef>
          <a:spcPct val="0"/>
        </a:spcBef>
        <a:spcAft>
          <a:spcPct val="0"/>
        </a:spcAft>
        <a:defRPr sz="3600">
          <a:solidFill>
            <a:schemeClr val="bg1"/>
          </a:solidFill>
          <a:latin typeface="Arial" charset="0"/>
        </a:defRPr>
      </a:lvl2pPr>
      <a:lvl3pPr algn="r" rtl="0" eaLnBrk="1" fontAlgn="base" hangingPunct="1">
        <a:spcBef>
          <a:spcPct val="0"/>
        </a:spcBef>
        <a:spcAft>
          <a:spcPct val="0"/>
        </a:spcAft>
        <a:defRPr sz="3600">
          <a:solidFill>
            <a:schemeClr val="bg1"/>
          </a:solidFill>
          <a:latin typeface="Arial" charset="0"/>
        </a:defRPr>
      </a:lvl3pPr>
      <a:lvl4pPr algn="r" rtl="0" eaLnBrk="1" fontAlgn="base" hangingPunct="1">
        <a:spcBef>
          <a:spcPct val="0"/>
        </a:spcBef>
        <a:spcAft>
          <a:spcPct val="0"/>
        </a:spcAft>
        <a:defRPr sz="3600">
          <a:solidFill>
            <a:schemeClr val="bg1"/>
          </a:solidFill>
          <a:latin typeface="Arial" charset="0"/>
        </a:defRPr>
      </a:lvl4pPr>
      <a:lvl5pPr algn="r" rtl="0" eaLnBrk="1" fontAlgn="base" hangingPunct="1">
        <a:spcBef>
          <a:spcPct val="0"/>
        </a:spcBef>
        <a:spcAft>
          <a:spcPct val="0"/>
        </a:spcAft>
        <a:defRPr sz="3600">
          <a:solidFill>
            <a:schemeClr val="bg1"/>
          </a:solidFill>
          <a:latin typeface="Arial" charset="0"/>
        </a:defRPr>
      </a:lvl5pPr>
      <a:lvl6pPr marL="457200" algn="r" rtl="0" eaLnBrk="1" fontAlgn="base" hangingPunct="1">
        <a:spcBef>
          <a:spcPct val="0"/>
        </a:spcBef>
        <a:spcAft>
          <a:spcPct val="0"/>
        </a:spcAft>
        <a:defRPr sz="3600">
          <a:solidFill>
            <a:schemeClr val="bg1"/>
          </a:solidFill>
          <a:latin typeface="Arial" charset="0"/>
        </a:defRPr>
      </a:lvl6pPr>
      <a:lvl7pPr marL="914400" algn="r" rtl="0" eaLnBrk="1" fontAlgn="base" hangingPunct="1">
        <a:spcBef>
          <a:spcPct val="0"/>
        </a:spcBef>
        <a:spcAft>
          <a:spcPct val="0"/>
        </a:spcAft>
        <a:defRPr sz="3600">
          <a:solidFill>
            <a:schemeClr val="bg1"/>
          </a:solidFill>
          <a:latin typeface="Arial" charset="0"/>
        </a:defRPr>
      </a:lvl7pPr>
      <a:lvl8pPr marL="1371600" algn="r" rtl="0" eaLnBrk="1" fontAlgn="base" hangingPunct="1">
        <a:spcBef>
          <a:spcPct val="0"/>
        </a:spcBef>
        <a:spcAft>
          <a:spcPct val="0"/>
        </a:spcAft>
        <a:defRPr sz="3600">
          <a:solidFill>
            <a:schemeClr val="bg1"/>
          </a:solidFill>
          <a:latin typeface="Arial" charset="0"/>
        </a:defRPr>
      </a:lvl8pPr>
      <a:lvl9pPr marL="1828800" algn="r"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ideo" Target="file:///C:\Users\dunbart\Desktop\Presentations\How%20to%20Spot%20Investment%20Scams%20in%206%20Simple%20Steps.wmv"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file:///C:\Users\dunbart\Desktop\Presentations\What%20Is%20Risk%20Tolerance%20%20Financial%20Terms%20(2).wmv"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352800" y="3505201"/>
            <a:ext cx="5791200" cy="1828800"/>
          </a:xfrm>
        </p:spPr>
        <p:txBody>
          <a:bodyPr/>
          <a:lstStyle/>
          <a:p>
            <a:r>
              <a:rPr lang="en-US" dirty="0" smtClean="0"/>
              <a:t>How to Be an Informed Investor</a:t>
            </a:r>
            <a:endParaRPr lang="en-US" dirty="0"/>
          </a:p>
        </p:txBody>
      </p:sp>
      <p:sp>
        <p:nvSpPr>
          <p:cNvPr id="9" name="TextBox 8"/>
          <p:cNvSpPr txBox="1"/>
          <p:nvPr/>
        </p:nvSpPr>
        <p:spPr>
          <a:xfrm>
            <a:off x="3505200" y="5334000"/>
            <a:ext cx="5638800" cy="1015663"/>
          </a:xfrm>
          <a:prstGeom prst="rect">
            <a:avLst/>
          </a:prstGeom>
          <a:noFill/>
        </p:spPr>
        <p:txBody>
          <a:bodyPr wrap="square" rtlCol="0">
            <a:spAutoFit/>
          </a:bodyPr>
          <a:lstStyle/>
          <a:p>
            <a:endParaRPr lang="en-US" sz="2000" b="1" dirty="0" smtClean="0"/>
          </a:p>
          <a:p>
            <a:r>
              <a:rPr lang="en-US" sz="2000" b="1" dirty="0" smtClean="0"/>
              <a:t>State of Connecticut, Department of Banking</a:t>
            </a:r>
          </a:p>
          <a:p>
            <a:r>
              <a:rPr lang="en-US" sz="2000" b="1" dirty="0" smtClean="0"/>
              <a:t>Securities &amp; Business Investments Division</a:t>
            </a:r>
            <a:endParaRPr lang="en-US" sz="2000" b="1" dirty="0"/>
          </a:p>
        </p:txBody>
      </p:sp>
      <p:pic>
        <p:nvPicPr>
          <p:cNvPr id="5" name="Picture 4" descr="BankinglogoColor-3x3.tif"/>
          <p:cNvPicPr>
            <a:picLocks noChangeAspect="1"/>
          </p:cNvPicPr>
          <p:nvPr/>
        </p:nvPicPr>
        <p:blipFill>
          <a:blip r:embed="rId3" cstate="print"/>
          <a:stretch>
            <a:fillRect/>
          </a:stretch>
        </p:blipFill>
        <p:spPr>
          <a:xfrm>
            <a:off x="0" y="3581400"/>
            <a:ext cx="3377607" cy="3124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3200" dirty="0" smtClean="0"/>
              <a:t>How to Be an Informed Investor</a:t>
            </a:r>
            <a:endParaRPr lang="en-US" sz="3200" dirty="0"/>
          </a:p>
        </p:txBody>
      </p:sp>
      <p:sp>
        <p:nvSpPr>
          <p:cNvPr id="8" name="Content Placeholder 7"/>
          <p:cNvSpPr>
            <a:spLocks noGrp="1"/>
          </p:cNvSpPr>
          <p:nvPr>
            <p:ph idx="1"/>
          </p:nvPr>
        </p:nvSpPr>
        <p:spPr>
          <a:xfrm>
            <a:off x="0" y="3505200"/>
            <a:ext cx="9144000" cy="3352800"/>
          </a:xfrm>
        </p:spPr>
        <p:txBody>
          <a:bodyPr/>
          <a:lstStyle/>
          <a:p>
            <a:pPr>
              <a:buNone/>
            </a:pPr>
            <a:endParaRPr lang="en-US" sz="2000" dirty="0" smtClean="0"/>
          </a:p>
          <a:p>
            <a:pPr lvl="1">
              <a:spcBef>
                <a:spcPts val="1600"/>
              </a:spcBef>
              <a:buFont typeface="Wingdings" pitchFamily="2" charset="2"/>
              <a:buChar char="ü"/>
            </a:pPr>
            <a:r>
              <a:rPr lang="en-US" sz="2000" dirty="0" smtClean="0"/>
              <a:t>It is an investment of money.</a:t>
            </a:r>
          </a:p>
          <a:p>
            <a:pPr lvl="1">
              <a:spcBef>
                <a:spcPts val="1600"/>
              </a:spcBef>
              <a:buFont typeface="Wingdings" pitchFamily="2" charset="2"/>
              <a:buChar char="ü"/>
            </a:pPr>
            <a:r>
              <a:rPr lang="en-US" sz="2000" dirty="0" smtClean="0"/>
              <a:t> There is an expectation of profits from the investment. </a:t>
            </a:r>
          </a:p>
          <a:p>
            <a:pPr lvl="1">
              <a:spcBef>
                <a:spcPts val="1600"/>
              </a:spcBef>
              <a:buFont typeface="Wingdings" pitchFamily="2" charset="2"/>
              <a:buChar char="ü"/>
            </a:pPr>
            <a:r>
              <a:rPr lang="en-US" sz="2000" dirty="0" smtClean="0"/>
              <a:t>The investment of money is in a common enterprise </a:t>
            </a:r>
            <a:br>
              <a:rPr lang="en-US" sz="2000" dirty="0" smtClean="0"/>
            </a:br>
            <a:r>
              <a:rPr lang="en-US" sz="2000" dirty="0" smtClean="0"/>
              <a:t>(a business, company or project).</a:t>
            </a:r>
          </a:p>
          <a:p>
            <a:pPr lvl="1">
              <a:spcBef>
                <a:spcPts val="1600"/>
              </a:spcBef>
              <a:buFont typeface="Wingdings" pitchFamily="2" charset="2"/>
              <a:buChar char="ü"/>
            </a:pPr>
            <a:r>
              <a:rPr lang="en-US" sz="2000" dirty="0" smtClean="0"/>
              <a:t>Any profit comes from the efforts of a promoter or third party.</a:t>
            </a:r>
          </a:p>
          <a:p>
            <a:pPr lvl="1">
              <a:buFont typeface="Wingdings" pitchFamily="2" charset="2"/>
              <a:buChar char="ü"/>
            </a:pPr>
            <a:endParaRPr lang="en-US" sz="1600" dirty="0" smtClean="0"/>
          </a:p>
          <a:p>
            <a:pPr lvl="1">
              <a:buNone/>
            </a:pPr>
            <a:endParaRPr lang="en-US" dirty="0"/>
          </a:p>
        </p:txBody>
      </p:sp>
      <p:sp>
        <p:nvSpPr>
          <p:cNvPr id="7" name="Slide Number Placeholder 5"/>
          <p:cNvSpPr>
            <a:spLocks noGrp="1"/>
          </p:cNvSpPr>
          <p:nvPr>
            <p:ph type="sldNum" sz="quarter" idx="12"/>
          </p:nvPr>
        </p:nvSpPr>
        <p:spPr/>
        <p:txBody>
          <a:bodyPr/>
          <a:lstStyle/>
          <a:p>
            <a:fld id="{657E92FC-4FDB-4FC2-B885-30CB92D6F8A1}" type="slidenum">
              <a:rPr lang="en-US"/>
              <a:pPr/>
              <a:t>10</a:t>
            </a:fld>
            <a:endParaRPr lang="en-US"/>
          </a:p>
        </p:txBody>
      </p:sp>
      <p:sp>
        <p:nvSpPr>
          <p:cNvPr id="9" name="TextBox 8"/>
          <p:cNvSpPr txBox="1"/>
          <p:nvPr/>
        </p:nvSpPr>
        <p:spPr>
          <a:xfrm>
            <a:off x="228600" y="1066800"/>
            <a:ext cx="5105400" cy="646331"/>
          </a:xfrm>
          <a:prstGeom prst="rect">
            <a:avLst/>
          </a:prstGeom>
          <a:noFill/>
        </p:spPr>
        <p:txBody>
          <a:bodyPr wrap="square" rtlCol="0">
            <a:spAutoFit/>
          </a:bodyPr>
          <a:lstStyle/>
          <a:p>
            <a:pPr algn="ctr"/>
            <a:r>
              <a:rPr lang="en-US" sz="3600" b="1" dirty="0" smtClean="0"/>
              <a:t>What is a Security?</a:t>
            </a:r>
            <a:endParaRPr lang="en-US" sz="3600" b="1" dirty="0"/>
          </a:p>
        </p:txBody>
      </p:sp>
      <p:pic>
        <p:nvPicPr>
          <p:cNvPr id="1026" name="Picture 2" descr="C:\Users\dunbart\AppData\Local\Microsoft\Windows\Temporary Internet Files\Content.IE5\52RMPV0G\questionmarks[1].png"/>
          <p:cNvPicPr>
            <a:picLocks noChangeAspect="1" noChangeArrowheads="1"/>
          </p:cNvPicPr>
          <p:nvPr/>
        </p:nvPicPr>
        <p:blipFill>
          <a:blip r:embed="rId3" cstate="print"/>
          <a:srcRect/>
          <a:stretch>
            <a:fillRect/>
          </a:stretch>
        </p:blipFill>
        <p:spPr bwMode="auto">
          <a:xfrm>
            <a:off x="5791200" y="990600"/>
            <a:ext cx="3048000" cy="2133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to Be an Informed Investor</a:t>
            </a:r>
            <a:endParaRPr lang="en-US" sz="3200" dirty="0"/>
          </a:p>
        </p:txBody>
      </p:sp>
      <p:sp>
        <p:nvSpPr>
          <p:cNvPr id="3" name="Content Placeholder 2"/>
          <p:cNvSpPr>
            <a:spLocks noGrp="1"/>
          </p:cNvSpPr>
          <p:nvPr>
            <p:ph idx="1"/>
          </p:nvPr>
        </p:nvSpPr>
        <p:spPr>
          <a:xfrm>
            <a:off x="762000" y="3657600"/>
            <a:ext cx="6705600" cy="2895600"/>
          </a:xfrm>
        </p:spPr>
        <p:txBody>
          <a:bodyPr/>
          <a:lstStyle/>
          <a:p>
            <a:endParaRPr lang="en-US" dirty="0" smtClean="0"/>
          </a:p>
          <a:p>
            <a:r>
              <a:rPr lang="en-US" dirty="0" smtClean="0"/>
              <a:t>Mutual Funds</a:t>
            </a:r>
          </a:p>
          <a:p>
            <a:r>
              <a:rPr lang="en-US" dirty="0" smtClean="0"/>
              <a:t>Stocks</a:t>
            </a:r>
          </a:p>
          <a:p>
            <a:r>
              <a:rPr lang="en-US" dirty="0" smtClean="0"/>
              <a:t>Bonds</a:t>
            </a:r>
          </a:p>
          <a:p>
            <a:endParaRPr lang="en-US" dirty="0"/>
          </a:p>
        </p:txBody>
      </p:sp>
      <p:sp>
        <p:nvSpPr>
          <p:cNvPr id="5" name="Slide Number Placeholder 4"/>
          <p:cNvSpPr>
            <a:spLocks noGrp="1"/>
          </p:cNvSpPr>
          <p:nvPr>
            <p:ph type="sldNum" sz="quarter" idx="12"/>
          </p:nvPr>
        </p:nvSpPr>
        <p:spPr/>
        <p:txBody>
          <a:bodyPr/>
          <a:lstStyle/>
          <a:p>
            <a:fld id="{E60C3308-2C9A-4FA4-B5C2-DAEB38B3EE05}" type="slidenum">
              <a:rPr lang="en-US" smtClean="0"/>
              <a:pPr/>
              <a:t>11</a:t>
            </a:fld>
            <a:endParaRPr lang="en-US"/>
          </a:p>
        </p:txBody>
      </p:sp>
      <p:sp>
        <p:nvSpPr>
          <p:cNvPr id="6" name="TextBox 5"/>
          <p:cNvSpPr txBox="1"/>
          <p:nvPr/>
        </p:nvSpPr>
        <p:spPr>
          <a:xfrm>
            <a:off x="1066800" y="1371600"/>
            <a:ext cx="6400800" cy="646331"/>
          </a:xfrm>
          <a:prstGeom prst="rect">
            <a:avLst/>
          </a:prstGeom>
          <a:noFill/>
        </p:spPr>
        <p:txBody>
          <a:bodyPr wrap="square" rtlCol="0">
            <a:spAutoFit/>
          </a:bodyPr>
          <a:lstStyle/>
          <a:p>
            <a:r>
              <a:rPr lang="en-US" sz="3600" dirty="0" smtClean="0"/>
              <a:t>Common Types of Securities</a:t>
            </a: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to Be an Informed Investor</a:t>
            </a:r>
            <a:endParaRPr lang="en-US" sz="3200" dirty="0"/>
          </a:p>
        </p:txBody>
      </p:sp>
      <p:sp>
        <p:nvSpPr>
          <p:cNvPr id="3" name="Date Placeholder 2"/>
          <p:cNvSpPr>
            <a:spLocks noGrp="1"/>
          </p:cNvSpPr>
          <p:nvPr>
            <p:ph type="dt" sz="half" idx="10"/>
          </p:nvPr>
        </p:nvSpPr>
        <p:spPr/>
        <p:txBody>
          <a:bodyPr/>
          <a:lstStyle/>
          <a:p>
            <a:fld id="{33D11DCF-D6B1-49E8-88FC-3E0E02703F73}" type="datetime1">
              <a:rPr lang="en-US" smtClean="0"/>
              <a:pPr/>
              <a:t>6/7/2016</a:t>
            </a:fld>
            <a:endParaRPr lang="en-US"/>
          </a:p>
        </p:txBody>
      </p:sp>
      <p:sp>
        <p:nvSpPr>
          <p:cNvPr id="4" name="Slide Number Placeholder 3"/>
          <p:cNvSpPr>
            <a:spLocks noGrp="1"/>
          </p:cNvSpPr>
          <p:nvPr>
            <p:ph type="sldNum" sz="quarter" idx="12"/>
          </p:nvPr>
        </p:nvSpPr>
        <p:spPr/>
        <p:txBody>
          <a:bodyPr/>
          <a:lstStyle/>
          <a:p>
            <a:fld id="{BE375214-83CE-4F38-B14E-98615BB8E455}" type="slidenum">
              <a:rPr lang="en-US" smtClean="0"/>
              <a:pPr/>
              <a:t>12</a:t>
            </a:fld>
            <a:endParaRPr lang="en-US"/>
          </a:p>
        </p:txBody>
      </p:sp>
      <p:sp>
        <p:nvSpPr>
          <p:cNvPr id="5" name="TextBox 4"/>
          <p:cNvSpPr txBox="1"/>
          <p:nvPr/>
        </p:nvSpPr>
        <p:spPr>
          <a:xfrm>
            <a:off x="152400" y="1447800"/>
            <a:ext cx="6019800" cy="1200329"/>
          </a:xfrm>
          <a:prstGeom prst="rect">
            <a:avLst/>
          </a:prstGeom>
          <a:noFill/>
        </p:spPr>
        <p:txBody>
          <a:bodyPr wrap="square" rtlCol="0">
            <a:spAutoFit/>
          </a:bodyPr>
          <a:lstStyle/>
          <a:p>
            <a:pPr algn="ctr"/>
            <a:r>
              <a:rPr lang="en-US" sz="3600" b="1" dirty="0" smtClean="0"/>
              <a:t>What do you know about SCAMS??</a:t>
            </a:r>
            <a:endParaRPr lang="en-US" sz="3600" b="1" dirty="0"/>
          </a:p>
        </p:txBody>
      </p:sp>
      <p:pic>
        <p:nvPicPr>
          <p:cNvPr id="1028" name="Picture 4" descr="C:\Users\dunbart\AppData\Local\Microsoft\Windows\Temporary Internet Files\Content.IE5\3X7T60RX\attachment[1].jpg"/>
          <p:cNvPicPr>
            <a:picLocks noChangeAspect="1" noChangeArrowheads="1"/>
          </p:cNvPicPr>
          <p:nvPr/>
        </p:nvPicPr>
        <p:blipFill>
          <a:blip r:embed="rId3" cstate="print"/>
          <a:srcRect/>
          <a:stretch>
            <a:fillRect/>
          </a:stretch>
        </p:blipFill>
        <p:spPr bwMode="auto">
          <a:xfrm>
            <a:off x="6400800" y="685801"/>
            <a:ext cx="2486025" cy="2514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to Be an Informed Investor</a:t>
            </a:r>
            <a:endParaRPr lang="en-US" sz="3200" dirty="0"/>
          </a:p>
        </p:txBody>
      </p:sp>
      <p:sp>
        <p:nvSpPr>
          <p:cNvPr id="3" name="Date Placeholder 2"/>
          <p:cNvSpPr>
            <a:spLocks noGrp="1"/>
          </p:cNvSpPr>
          <p:nvPr>
            <p:ph type="dt" sz="half" idx="10"/>
          </p:nvPr>
        </p:nvSpPr>
        <p:spPr/>
        <p:txBody>
          <a:bodyPr/>
          <a:lstStyle/>
          <a:p>
            <a:fld id="{33D11DCF-D6B1-49E8-88FC-3E0E02703F73}" type="datetime1">
              <a:rPr lang="en-US" smtClean="0"/>
              <a:pPr/>
              <a:t>6/7/2016</a:t>
            </a:fld>
            <a:endParaRPr lang="en-US"/>
          </a:p>
        </p:txBody>
      </p:sp>
      <p:sp>
        <p:nvSpPr>
          <p:cNvPr id="4" name="Slide Number Placeholder 3"/>
          <p:cNvSpPr>
            <a:spLocks noGrp="1"/>
          </p:cNvSpPr>
          <p:nvPr>
            <p:ph type="sldNum" sz="quarter" idx="12"/>
          </p:nvPr>
        </p:nvSpPr>
        <p:spPr/>
        <p:txBody>
          <a:bodyPr/>
          <a:lstStyle/>
          <a:p>
            <a:fld id="{BE375214-83CE-4F38-B14E-98615BB8E455}" type="slidenum">
              <a:rPr lang="en-US" smtClean="0"/>
              <a:pPr/>
              <a:t>13</a:t>
            </a:fld>
            <a:endParaRPr lang="en-US"/>
          </a:p>
        </p:txBody>
      </p:sp>
      <p:sp>
        <p:nvSpPr>
          <p:cNvPr id="5" name="TextBox 4"/>
          <p:cNvSpPr txBox="1"/>
          <p:nvPr/>
        </p:nvSpPr>
        <p:spPr>
          <a:xfrm>
            <a:off x="1295400" y="762000"/>
            <a:ext cx="5486400" cy="461665"/>
          </a:xfrm>
          <a:prstGeom prst="rect">
            <a:avLst/>
          </a:prstGeom>
          <a:noFill/>
        </p:spPr>
        <p:txBody>
          <a:bodyPr wrap="square" rtlCol="0">
            <a:spAutoFit/>
          </a:bodyPr>
          <a:lstStyle/>
          <a:p>
            <a:pPr algn="ctr"/>
            <a:r>
              <a:rPr lang="en-US" sz="2400" b="1" dirty="0" smtClean="0"/>
              <a:t>How to Avoid Being Scammed!!</a:t>
            </a:r>
            <a:endParaRPr lang="en-US" sz="2400" b="1" dirty="0"/>
          </a:p>
        </p:txBody>
      </p:sp>
      <p:pic>
        <p:nvPicPr>
          <p:cNvPr id="6" name="How to Spot Investment Scams in 6 Simple Steps.wmv">
            <a:hlinkClick r:id="" action="ppaction://media"/>
          </p:cNvPr>
          <p:cNvPicPr>
            <a:picLocks noRot="1" noChangeAspect="1"/>
          </p:cNvPicPr>
          <p:nvPr>
            <a:videoFile r:link="rId1"/>
          </p:nvPr>
        </p:nvPicPr>
        <p:blipFill>
          <a:blip r:embed="rId4" cstate="print"/>
          <a:stretch>
            <a:fillRect/>
          </a:stretch>
        </p:blipFill>
        <p:spPr>
          <a:xfrm>
            <a:off x="0" y="609600"/>
            <a:ext cx="9144000" cy="6248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200" dirty="0" smtClean="0"/>
              <a:t>How to Be an Informed Investor</a:t>
            </a:r>
            <a:endParaRPr lang="en-US" sz="3200" b="1" dirty="0">
              <a:solidFill>
                <a:srgbClr val="000099"/>
              </a:solidFill>
            </a:endParaRPr>
          </a:p>
        </p:txBody>
      </p:sp>
      <p:sp>
        <p:nvSpPr>
          <p:cNvPr id="8195" name="Rectangle 3"/>
          <p:cNvSpPr>
            <a:spLocks noGrp="1" noChangeArrowheads="1"/>
          </p:cNvSpPr>
          <p:nvPr>
            <p:ph type="body" sz="half" idx="4294967295"/>
          </p:nvPr>
        </p:nvSpPr>
        <p:spPr>
          <a:xfrm>
            <a:off x="609600" y="3657600"/>
            <a:ext cx="8001000" cy="3048000"/>
          </a:xfrm>
        </p:spPr>
        <p:txBody>
          <a:bodyPr/>
          <a:lstStyle/>
          <a:p>
            <a:pPr>
              <a:spcBef>
                <a:spcPts val="1200"/>
              </a:spcBef>
              <a:buClr>
                <a:srgbClr val="C00000"/>
              </a:buClr>
              <a:buFont typeface="Wingdings" pitchFamily="2" charset="2"/>
              <a:buChar char="Ø"/>
            </a:pPr>
            <a:r>
              <a:rPr lang="en-US" sz="2000" b="1" dirty="0" smtClean="0"/>
              <a:t>“</a:t>
            </a:r>
            <a:r>
              <a:rPr lang="en-US" sz="2000" b="1" dirty="0"/>
              <a:t>Low risk, high return</a:t>
            </a:r>
            <a:r>
              <a:rPr lang="en-US" sz="2000" b="1" dirty="0" smtClean="0"/>
              <a:t>”</a:t>
            </a:r>
            <a:endParaRPr lang="en-US" sz="2000" dirty="0"/>
          </a:p>
          <a:p>
            <a:pPr>
              <a:spcBef>
                <a:spcPts val="1200"/>
              </a:spcBef>
              <a:buClr>
                <a:srgbClr val="C00000"/>
              </a:buClr>
              <a:buFont typeface="Wingdings" pitchFamily="2" charset="2"/>
              <a:buChar char="Ø"/>
            </a:pPr>
            <a:r>
              <a:rPr lang="en-US" sz="2000" b="1" dirty="0"/>
              <a:t>“Guaranteed against loss</a:t>
            </a:r>
            <a:r>
              <a:rPr lang="en-US" sz="2000" b="1" dirty="0" smtClean="0"/>
              <a:t>”</a:t>
            </a:r>
            <a:endParaRPr lang="en-US" sz="2000" dirty="0"/>
          </a:p>
          <a:p>
            <a:pPr>
              <a:spcBef>
                <a:spcPts val="1200"/>
              </a:spcBef>
              <a:buClr>
                <a:srgbClr val="C00000"/>
              </a:buClr>
              <a:buFont typeface="Wingdings" pitchFamily="2" charset="2"/>
              <a:buChar char="Ø"/>
            </a:pPr>
            <a:r>
              <a:rPr lang="en-US" sz="2000" b="1" dirty="0"/>
              <a:t>Pay Now, Think Later</a:t>
            </a:r>
            <a:r>
              <a:rPr lang="en-US" sz="2000" dirty="0"/>
              <a:t> (High Pressure Sales</a:t>
            </a:r>
            <a:r>
              <a:rPr lang="en-US" sz="2000" dirty="0" smtClean="0"/>
              <a:t>)</a:t>
            </a:r>
            <a:endParaRPr lang="en-US" sz="2000" dirty="0"/>
          </a:p>
          <a:p>
            <a:pPr>
              <a:spcBef>
                <a:spcPts val="1200"/>
              </a:spcBef>
              <a:buClr>
                <a:srgbClr val="C00000"/>
              </a:buClr>
              <a:buFont typeface="Wingdings" pitchFamily="2" charset="2"/>
              <a:buChar char="Ø"/>
            </a:pPr>
            <a:r>
              <a:rPr lang="en-US" sz="2000" b="1" smtClean="0"/>
              <a:t>Telemarketer</a:t>
            </a:r>
            <a:r>
              <a:rPr lang="en-US" sz="2000" b="1" dirty="0"/>
              <a:t>/ Spam E-mail/ </a:t>
            </a:r>
            <a:r>
              <a:rPr lang="en-US" sz="2000" b="1" dirty="0" smtClean="0"/>
              <a:t>Internet</a:t>
            </a:r>
            <a:endParaRPr lang="en-US" sz="2000" dirty="0"/>
          </a:p>
          <a:p>
            <a:pPr>
              <a:spcBef>
                <a:spcPts val="1200"/>
              </a:spcBef>
              <a:buClr>
                <a:srgbClr val="C00000"/>
              </a:buClr>
              <a:buFont typeface="Wingdings" pitchFamily="2" charset="2"/>
              <a:buChar char="Ø"/>
            </a:pPr>
            <a:r>
              <a:rPr lang="en-US" sz="2000" b="1" dirty="0"/>
              <a:t>Marketing Ploys</a:t>
            </a:r>
            <a:r>
              <a:rPr lang="en-US" sz="2000" dirty="0"/>
              <a:t> – Free Investment Seminars; Questionable titles (Senior Specialist)</a:t>
            </a:r>
          </a:p>
        </p:txBody>
      </p:sp>
      <p:sp>
        <p:nvSpPr>
          <p:cNvPr id="7" name="TextBox 6"/>
          <p:cNvSpPr txBox="1"/>
          <p:nvPr/>
        </p:nvSpPr>
        <p:spPr>
          <a:xfrm>
            <a:off x="228600" y="1143000"/>
            <a:ext cx="5105400" cy="1077218"/>
          </a:xfrm>
          <a:prstGeom prst="rect">
            <a:avLst/>
          </a:prstGeom>
          <a:noFill/>
        </p:spPr>
        <p:txBody>
          <a:bodyPr wrap="square" rtlCol="0">
            <a:spAutoFit/>
          </a:bodyPr>
          <a:lstStyle/>
          <a:p>
            <a:r>
              <a:rPr lang="en-US" sz="3200" b="1" dirty="0" smtClean="0"/>
              <a:t>Additional Red Flags </a:t>
            </a:r>
            <a:br>
              <a:rPr lang="en-US" sz="3200" b="1" dirty="0" smtClean="0"/>
            </a:br>
            <a:r>
              <a:rPr lang="en-US" sz="3200" b="1" dirty="0" smtClean="0"/>
              <a:t>to Avoid…</a:t>
            </a:r>
            <a:endParaRPr lang="en-US" sz="3200" b="1" dirty="0"/>
          </a:p>
        </p:txBody>
      </p:sp>
      <p:pic>
        <p:nvPicPr>
          <p:cNvPr id="23558" name="Picture 6" descr="C:\Users\dunbart\AppData\Local\Microsoft\Windows\Temporary Internet Files\Content.IE5\52RMPV0G\stop[1].png"/>
          <p:cNvPicPr>
            <a:picLocks noChangeAspect="1" noChangeArrowheads="1"/>
          </p:cNvPicPr>
          <p:nvPr/>
        </p:nvPicPr>
        <p:blipFill>
          <a:blip r:embed="rId3" cstate="print"/>
          <a:srcRect/>
          <a:stretch>
            <a:fillRect/>
          </a:stretch>
        </p:blipFill>
        <p:spPr bwMode="auto">
          <a:xfrm>
            <a:off x="6248400" y="762000"/>
            <a:ext cx="2210481" cy="221048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to Be an Informed Investor</a:t>
            </a:r>
            <a:endParaRPr lang="en-US" sz="3200" dirty="0"/>
          </a:p>
        </p:txBody>
      </p:sp>
      <p:sp>
        <p:nvSpPr>
          <p:cNvPr id="4" name="Slide Number Placeholder 3"/>
          <p:cNvSpPr>
            <a:spLocks noGrp="1"/>
          </p:cNvSpPr>
          <p:nvPr>
            <p:ph type="sldNum" sz="quarter" idx="12"/>
          </p:nvPr>
        </p:nvSpPr>
        <p:spPr/>
        <p:txBody>
          <a:bodyPr/>
          <a:lstStyle/>
          <a:p>
            <a:fld id="{BE375214-83CE-4F38-B14E-98615BB8E455}" type="slidenum">
              <a:rPr lang="en-US" smtClean="0"/>
              <a:pPr/>
              <a:t>15</a:t>
            </a:fld>
            <a:endParaRPr lang="en-US"/>
          </a:p>
        </p:txBody>
      </p:sp>
      <p:sp>
        <p:nvSpPr>
          <p:cNvPr id="5" name="TextBox 4"/>
          <p:cNvSpPr txBox="1"/>
          <p:nvPr/>
        </p:nvSpPr>
        <p:spPr>
          <a:xfrm>
            <a:off x="609600" y="1600200"/>
            <a:ext cx="7543800" cy="769441"/>
          </a:xfrm>
          <a:prstGeom prst="rect">
            <a:avLst/>
          </a:prstGeom>
          <a:noFill/>
        </p:spPr>
        <p:txBody>
          <a:bodyPr wrap="square" rtlCol="0">
            <a:spAutoFit/>
          </a:bodyPr>
          <a:lstStyle/>
          <a:p>
            <a:r>
              <a:rPr lang="en-US" sz="4400" dirty="0" smtClean="0"/>
              <a:t>   Questions/Comments??</a:t>
            </a:r>
            <a:endParaRPr lang="en-US" sz="4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B2B78A3-E46D-4AE7-A188-174337FA9A94}" type="slidenum">
              <a:rPr lang="en-US"/>
              <a:pPr/>
              <a:t>16</a:t>
            </a:fld>
            <a:endParaRPr lang="en-US"/>
          </a:p>
        </p:txBody>
      </p:sp>
      <p:sp>
        <p:nvSpPr>
          <p:cNvPr id="71687" name="Rectangle 7"/>
          <p:cNvSpPr>
            <a:spLocks noGrp="1" noChangeArrowheads="1"/>
          </p:cNvSpPr>
          <p:nvPr>
            <p:ph type="title"/>
          </p:nvPr>
        </p:nvSpPr>
        <p:spPr>
          <a:xfrm>
            <a:off x="457200" y="381000"/>
            <a:ext cx="8229600" cy="990600"/>
          </a:xfrm>
          <a:noFill/>
        </p:spPr>
        <p:txBody>
          <a:bodyPr/>
          <a:lstStyle/>
          <a:p>
            <a:r>
              <a:rPr lang="en-US" b="1" dirty="0">
                <a:solidFill>
                  <a:srgbClr val="336699"/>
                </a:solidFill>
              </a:rPr>
              <a:t>CONTACT US</a:t>
            </a:r>
          </a:p>
        </p:txBody>
      </p:sp>
      <p:sp>
        <p:nvSpPr>
          <p:cNvPr id="71683" name="Rectangle 3"/>
          <p:cNvSpPr>
            <a:spLocks noGrp="1" noChangeArrowheads="1"/>
          </p:cNvSpPr>
          <p:nvPr>
            <p:ph type="body" sz="half" idx="1"/>
          </p:nvPr>
        </p:nvSpPr>
        <p:spPr>
          <a:xfrm>
            <a:off x="1676400" y="3581400"/>
            <a:ext cx="5791200" cy="3276600"/>
          </a:xfrm>
          <a:noFill/>
        </p:spPr>
        <p:txBody>
          <a:bodyPr/>
          <a:lstStyle/>
          <a:p>
            <a:pPr algn="ctr">
              <a:lnSpc>
                <a:spcPct val="80000"/>
              </a:lnSpc>
              <a:buFontTx/>
              <a:buNone/>
            </a:pPr>
            <a:r>
              <a:rPr lang="en-US" sz="2000" b="1" dirty="0">
                <a:solidFill>
                  <a:schemeClr val="bg1"/>
                </a:solidFill>
              </a:rPr>
              <a:t>	</a:t>
            </a:r>
          </a:p>
          <a:p>
            <a:pPr algn="ctr">
              <a:lnSpc>
                <a:spcPct val="90000"/>
              </a:lnSpc>
              <a:buFontTx/>
              <a:buNone/>
            </a:pPr>
            <a:r>
              <a:rPr lang="en-US" sz="2000" b="1" dirty="0"/>
              <a:t>State of Connecticut Dept. of Banking</a:t>
            </a:r>
          </a:p>
          <a:p>
            <a:pPr algn="ctr">
              <a:lnSpc>
                <a:spcPct val="90000"/>
              </a:lnSpc>
              <a:buFontTx/>
              <a:buNone/>
            </a:pPr>
            <a:r>
              <a:rPr lang="en-US" sz="2000" b="1" dirty="0"/>
              <a:t>Securities Division</a:t>
            </a:r>
          </a:p>
          <a:p>
            <a:pPr algn="ctr">
              <a:lnSpc>
                <a:spcPct val="90000"/>
              </a:lnSpc>
              <a:buFontTx/>
              <a:buNone/>
            </a:pPr>
            <a:r>
              <a:rPr lang="en-US" sz="2000" b="1" dirty="0"/>
              <a:t>260 Constitution Plaza</a:t>
            </a:r>
          </a:p>
          <a:p>
            <a:pPr algn="ctr">
              <a:lnSpc>
                <a:spcPct val="90000"/>
              </a:lnSpc>
              <a:buFontTx/>
              <a:buNone/>
            </a:pPr>
            <a:r>
              <a:rPr lang="en-US" sz="2000" b="1" dirty="0"/>
              <a:t>	Hartford, CT 06103-1800</a:t>
            </a:r>
          </a:p>
          <a:p>
            <a:pPr algn="ctr">
              <a:lnSpc>
                <a:spcPct val="80000"/>
              </a:lnSpc>
              <a:buFontTx/>
              <a:buNone/>
            </a:pPr>
            <a:r>
              <a:rPr lang="en-US" sz="2000" b="1" dirty="0" smtClean="0"/>
              <a:t>http://www.ct.gov/dob</a:t>
            </a:r>
            <a:endParaRPr lang="en-US" sz="2000" b="1" dirty="0"/>
          </a:p>
          <a:p>
            <a:pPr>
              <a:lnSpc>
                <a:spcPct val="80000"/>
              </a:lnSpc>
              <a:buNone/>
            </a:pPr>
            <a:endParaRPr lang="en-US" sz="2000" b="1" dirty="0">
              <a:solidFill>
                <a:srgbClr val="000099"/>
              </a:solidFill>
            </a:endParaRPr>
          </a:p>
          <a:p>
            <a:pPr algn="ctr">
              <a:lnSpc>
                <a:spcPct val="80000"/>
              </a:lnSpc>
              <a:buFontTx/>
              <a:buNone/>
            </a:pPr>
            <a:r>
              <a:rPr lang="en-US" sz="2000" b="1" dirty="0">
                <a:solidFill>
                  <a:schemeClr val="bg1"/>
                </a:solidFill>
              </a:rPr>
              <a:t>Agency Telephone Numbers:</a:t>
            </a:r>
          </a:p>
          <a:p>
            <a:pPr algn="ctr">
              <a:lnSpc>
                <a:spcPct val="80000"/>
              </a:lnSpc>
              <a:buFontTx/>
              <a:buNone/>
            </a:pPr>
            <a:r>
              <a:rPr lang="en-US" sz="2000" b="1" dirty="0">
                <a:solidFill>
                  <a:schemeClr val="bg1"/>
                </a:solidFill>
              </a:rPr>
              <a:t>(860) 240-8230 or</a:t>
            </a:r>
          </a:p>
          <a:p>
            <a:pPr algn="ctr">
              <a:lnSpc>
                <a:spcPct val="80000"/>
              </a:lnSpc>
              <a:buFontTx/>
              <a:buNone/>
            </a:pPr>
            <a:r>
              <a:rPr lang="en-US" sz="2000" b="1" dirty="0">
                <a:solidFill>
                  <a:schemeClr val="bg1"/>
                </a:solidFill>
              </a:rPr>
              <a:t>1-800-831-7225 toll-free</a:t>
            </a:r>
          </a:p>
          <a:p>
            <a:pPr algn="ctr">
              <a:lnSpc>
                <a:spcPct val="80000"/>
              </a:lnSpc>
              <a:buFontTx/>
              <a:buNone/>
            </a:pPr>
            <a:endParaRPr lang="en-US" sz="2000" b="1" dirty="0">
              <a:solidFill>
                <a:schemeClr val="bg1"/>
              </a:solidFill>
            </a:endParaRPr>
          </a:p>
        </p:txBody>
      </p:sp>
      <p:sp>
        <p:nvSpPr>
          <p:cNvPr id="71692" name="Text Box 12"/>
          <p:cNvSpPr txBox="1">
            <a:spLocks noChangeArrowheads="1"/>
          </p:cNvSpPr>
          <p:nvPr/>
        </p:nvSpPr>
        <p:spPr bwMode="auto">
          <a:xfrm>
            <a:off x="2514600" y="1676400"/>
            <a:ext cx="228600" cy="366713"/>
          </a:xfrm>
          <a:prstGeom prst="rect">
            <a:avLst/>
          </a:prstGeom>
          <a:noFill/>
          <a:ln w="9525">
            <a:noFill/>
            <a:miter lim="800000"/>
            <a:headEnd/>
            <a:tailEnd/>
          </a:ln>
          <a:effectLst/>
        </p:spPr>
        <p:txBody>
          <a:bodyPr>
            <a:spAutoFit/>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to Be an Informed Investor</a:t>
            </a:r>
            <a:endParaRPr lang="en-US" sz="3200" dirty="0"/>
          </a:p>
        </p:txBody>
      </p:sp>
      <p:sp>
        <p:nvSpPr>
          <p:cNvPr id="5" name="Slide Number Placeholder 4"/>
          <p:cNvSpPr>
            <a:spLocks noGrp="1"/>
          </p:cNvSpPr>
          <p:nvPr>
            <p:ph type="sldNum" sz="quarter" idx="12"/>
          </p:nvPr>
        </p:nvSpPr>
        <p:spPr/>
        <p:txBody>
          <a:bodyPr/>
          <a:lstStyle/>
          <a:p>
            <a:fld id="{E60C3308-2C9A-4FA4-B5C2-DAEB38B3EE05}" type="slidenum">
              <a:rPr lang="en-US" smtClean="0"/>
              <a:pPr/>
              <a:t>2</a:t>
            </a:fld>
            <a:endParaRPr lang="en-US" dirty="0"/>
          </a:p>
        </p:txBody>
      </p:sp>
      <p:sp>
        <p:nvSpPr>
          <p:cNvPr id="10" name="TextBox 9"/>
          <p:cNvSpPr txBox="1"/>
          <p:nvPr/>
        </p:nvSpPr>
        <p:spPr>
          <a:xfrm>
            <a:off x="381000" y="1219200"/>
            <a:ext cx="8458200" cy="1631216"/>
          </a:xfrm>
          <a:prstGeom prst="rect">
            <a:avLst/>
          </a:prstGeom>
          <a:noFill/>
        </p:spPr>
        <p:txBody>
          <a:bodyPr wrap="square" rtlCol="0">
            <a:spAutoFit/>
          </a:bodyPr>
          <a:lstStyle/>
          <a:p>
            <a:pPr algn="ctr"/>
            <a:r>
              <a:rPr lang="en-US" sz="2000" i="1" dirty="0" smtClean="0">
                <a:latin typeface="Minion Pro" pitchFamily="18" charset="0"/>
              </a:rPr>
              <a:t>The mission of the Department of Banking is to protect users of financial services from unlawful or improper practices by requiring that regulated entities and individuals adhere to the law, assuring the safety and soundness of state chartered banks and credit unions, educating and communicating with the public and other stakeholders, and promoting cost-efficient and effective regulation.</a:t>
            </a:r>
          </a:p>
        </p:txBody>
      </p:sp>
      <p:sp>
        <p:nvSpPr>
          <p:cNvPr id="12" name="Content Placeholder 11"/>
          <p:cNvSpPr>
            <a:spLocks noGrp="1"/>
          </p:cNvSpPr>
          <p:nvPr>
            <p:ph idx="1"/>
          </p:nvPr>
        </p:nvSpPr>
        <p:spPr>
          <a:xfrm>
            <a:off x="381000" y="3962400"/>
            <a:ext cx="8458200" cy="2209800"/>
          </a:xfrm>
        </p:spPr>
        <p:txBody>
          <a:bodyPr/>
          <a:lstStyle/>
          <a:p>
            <a:r>
              <a:rPr lang="en-US" sz="3000" dirty="0" smtClean="0"/>
              <a:t>Consumer Credit Division</a:t>
            </a:r>
          </a:p>
          <a:p>
            <a:r>
              <a:rPr lang="en-US" sz="3000" dirty="0" smtClean="0"/>
              <a:t>Financial Institution Division</a:t>
            </a:r>
          </a:p>
          <a:p>
            <a:r>
              <a:rPr lang="en-US" sz="3000" dirty="0" smtClean="0"/>
              <a:t>Securities and Business Investments Division</a:t>
            </a:r>
            <a:endParaRPr lang="en-US" sz="3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z="3200" dirty="0" smtClean="0"/>
              <a:t>How to Be an Informed Investor</a:t>
            </a:r>
            <a:endParaRPr lang="en-US" sz="3200" b="1" dirty="0">
              <a:solidFill>
                <a:srgbClr val="006600"/>
              </a:solidFill>
            </a:endParaRPr>
          </a:p>
        </p:txBody>
      </p:sp>
      <p:sp>
        <p:nvSpPr>
          <p:cNvPr id="5" name="Slide Number Placeholder 5"/>
          <p:cNvSpPr>
            <a:spLocks noGrp="1"/>
          </p:cNvSpPr>
          <p:nvPr>
            <p:ph type="sldNum" sz="quarter" idx="12"/>
          </p:nvPr>
        </p:nvSpPr>
        <p:spPr/>
        <p:txBody>
          <a:bodyPr/>
          <a:lstStyle/>
          <a:p>
            <a:fld id="{59C7473D-7955-41C2-B2C8-B041CFA32CCE}" type="slidenum">
              <a:rPr lang="en-US"/>
              <a:pPr/>
              <a:t>3</a:t>
            </a:fld>
            <a:endParaRPr lang="en-US"/>
          </a:p>
        </p:txBody>
      </p:sp>
      <p:sp>
        <p:nvSpPr>
          <p:cNvPr id="99331" name="Rectangle 3"/>
          <p:cNvSpPr>
            <a:spLocks noGrp="1" noChangeArrowheads="1"/>
          </p:cNvSpPr>
          <p:nvPr>
            <p:ph type="body" idx="4294967295"/>
          </p:nvPr>
        </p:nvSpPr>
        <p:spPr>
          <a:xfrm>
            <a:off x="457200" y="3886200"/>
            <a:ext cx="8229600" cy="2667000"/>
          </a:xfrm>
        </p:spPr>
        <p:txBody>
          <a:bodyPr/>
          <a:lstStyle/>
          <a:p>
            <a:r>
              <a:rPr lang="en-US" sz="2400" dirty="0" smtClean="0"/>
              <a:t>Set aside what you can for savings.</a:t>
            </a:r>
          </a:p>
          <a:p>
            <a:pPr>
              <a:spcBef>
                <a:spcPts val="1600"/>
              </a:spcBef>
            </a:pPr>
            <a:r>
              <a:rPr lang="en-US" sz="2400" dirty="0" smtClean="0"/>
              <a:t>Pay yourself first before spending on extras </a:t>
            </a:r>
            <a:br>
              <a:rPr lang="en-US" sz="2400" dirty="0" smtClean="0"/>
            </a:br>
            <a:r>
              <a:rPr lang="en-US" sz="2400" dirty="0" smtClean="0"/>
              <a:t>you don’t need.</a:t>
            </a:r>
          </a:p>
          <a:p>
            <a:pPr>
              <a:spcBef>
                <a:spcPts val="1600"/>
              </a:spcBef>
            </a:pPr>
            <a:r>
              <a:rPr lang="en-US" sz="2400" dirty="0" smtClean="0"/>
              <a:t>Before investing in securities, have enough money </a:t>
            </a:r>
            <a:br>
              <a:rPr lang="en-US" sz="2400" dirty="0" smtClean="0"/>
            </a:br>
            <a:r>
              <a:rPr lang="en-US" sz="2400" dirty="0" smtClean="0"/>
              <a:t>on hand for emergencies.</a:t>
            </a:r>
          </a:p>
          <a:p>
            <a:pPr>
              <a:lnSpc>
                <a:spcPct val="90000"/>
              </a:lnSpc>
              <a:buFontTx/>
              <a:buNone/>
            </a:pPr>
            <a:endParaRPr lang="en-US" sz="2800" dirty="0"/>
          </a:p>
        </p:txBody>
      </p:sp>
      <p:sp>
        <p:nvSpPr>
          <p:cNvPr id="6" name="Rectangle 5"/>
          <p:cNvSpPr/>
          <p:nvPr/>
        </p:nvSpPr>
        <p:spPr>
          <a:xfrm>
            <a:off x="1219200" y="1600200"/>
            <a:ext cx="6409255" cy="584775"/>
          </a:xfrm>
          <a:prstGeom prst="rect">
            <a:avLst/>
          </a:prstGeom>
          <a:noFill/>
        </p:spPr>
        <p:txBody>
          <a:bodyPr wrap="none">
            <a:spAutoFit/>
          </a:bodyPr>
          <a:lstStyle/>
          <a:p>
            <a:pPr algn="ctr"/>
            <a:r>
              <a:rPr lang="en-US" sz="3200" b="1" dirty="0" smtClean="0"/>
              <a:t>Make Your Money Work for You!</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to Be an Informed Investor</a:t>
            </a:r>
            <a:endParaRPr lang="en-US" sz="3200" dirty="0"/>
          </a:p>
        </p:txBody>
      </p:sp>
      <p:sp>
        <p:nvSpPr>
          <p:cNvPr id="4" name="Slide Number Placeholder 3"/>
          <p:cNvSpPr>
            <a:spLocks noGrp="1"/>
          </p:cNvSpPr>
          <p:nvPr>
            <p:ph type="sldNum" sz="quarter" idx="12"/>
          </p:nvPr>
        </p:nvSpPr>
        <p:spPr/>
        <p:txBody>
          <a:bodyPr/>
          <a:lstStyle/>
          <a:p>
            <a:fld id="{BE375214-83CE-4F38-B14E-98615BB8E455}" type="slidenum">
              <a:rPr lang="en-US" smtClean="0"/>
              <a:pPr/>
              <a:t>4</a:t>
            </a:fld>
            <a:endParaRPr lang="en-US"/>
          </a:p>
        </p:txBody>
      </p:sp>
      <p:sp>
        <p:nvSpPr>
          <p:cNvPr id="7" name="TextBox 6"/>
          <p:cNvSpPr txBox="1"/>
          <p:nvPr/>
        </p:nvSpPr>
        <p:spPr>
          <a:xfrm>
            <a:off x="533400" y="1066800"/>
            <a:ext cx="5638800" cy="707886"/>
          </a:xfrm>
          <a:prstGeom prst="rect">
            <a:avLst/>
          </a:prstGeom>
          <a:noFill/>
        </p:spPr>
        <p:txBody>
          <a:bodyPr wrap="square" rtlCol="0">
            <a:spAutoFit/>
          </a:bodyPr>
          <a:lstStyle/>
          <a:p>
            <a:r>
              <a:rPr lang="en-US" sz="4000" dirty="0" smtClean="0"/>
              <a:t>Before Investing……</a:t>
            </a:r>
            <a:endParaRPr lang="en-US" sz="4000" dirty="0"/>
          </a:p>
        </p:txBody>
      </p:sp>
      <p:pic>
        <p:nvPicPr>
          <p:cNvPr id="21508" name="Picture 4" descr="C:\Users\dunbart\AppData\Local\Microsoft\Windows\Temporary Internet Files\Content.IE5\3X7T60RX\profitlossrisk[1].jpg"/>
          <p:cNvPicPr>
            <a:picLocks noChangeAspect="1" noChangeArrowheads="1"/>
          </p:cNvPicPr>
          <p:nvPr/>
        </p:nvPicPr>
        <p:blipFill>
          <a:blip r:embed="rId3" cstate="print"/>
          <a:srcRect/>
          <a:stretch>
            <a:fillRect/>
          </a:stretch>
        </p:blipFill>
        <p:spPr bwMode="auto">
          <a:xfrm>
            <a:off x="4993405" y="1143000"/>
            <a:ext cx="4150595" cy="3871912"/>
          </a:xfrm>
          <a:prstGeom prst="rect">
            <a:avLst/>
          </a:prstGeom>
          <a:noFill/>
        </p:spPr>
      </p:pic>
      <p:sp>
        <p:nvSpPr>
          <p:cNvPr id="11" name="TextBox 10"/>
          <p:cNvSpPr txBox="1"/>
          <p:nvPr/>
        </p:nvSpPr>
        <p:spPr>
          <a:xfrm>
            <a:off x="381000" y="3962400"/>
            <a:ext cx="4572000" cy="1323439"/>
          </a:xfrm>
          <a:prstGeom prst="rect">
            <a:avLst/>
          </a:prstGeom>
          <a:noFill/>
        </p:spPr>
        <p:txBody>
          <a:bodyPr wrap="square" rtlCol="0">
            <a:spAutoFit/>
          </a:bodyPr>
          <a:lstStyle/>
          <a:p>
            <a:r>
              <a:rPr lang="en-US" sz="4000" dirty="0" smtClean="0"/>
              <a:t>Know Your Risk Tolerance!</a:t>
            </a:r>
            <a:endParaRPr lang="en-US"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to Be an Informed Investor</a:t>
            </a:r>
            <a:endParaRPr lang="en-US" sz="3200" dirty="0"/>
          </a:p>
        </p:txBody>
      </p:sp>
      <p:sp>
        <p:nvSpPr>
          <p:cNvPr id="4" name="Slide Number Placeholder 3"/>
          <p:cNvSpPr>
            <a:spLocks noGrp="1"/>
          </p:cNvSpPr>
          <p:nvPr>
            <p:ph type="sldNum" sz="quarter" idx="12"/>
          </p:nvPr>
        </p:nvSpPr>
        <p:spPr/>
        <p:txBody>
          <a:bodyPr/>
          <a:lstStyle/>
          <a:p>
            <a:fld id="{BE375214-83CE-4F38-B14E-98615BB8E455}" type="slidenum">
              <a:rPr lang="en-US" smtClean="0"/>
              <a:pPr/>
              <a:t>5</a:t>
            </a:fld>
            <a:endParaRPr lang="en-US"/>
          </a:p>
        </p:txBody>
      </p:sp>
      <p:pic>
        <p:nvPicPr>
          <p:cNvPr id="10" name="What Is Risk Tolerance  Financial Terms (2).wmv">
            <a:hlinkClick r:id="" action="ppaction://media"/>
          </p:cNvPr>
          <p:cNvPicPr>
            <a:picLocks noRot="1" noChangeAspect="1"/>
          </p:cNvPicPr>
          <p:nvPr>
            <a:videoFile r:link="rId1"/>
          </p:nvPr>
        </p:nvPicPr>
        <p:blipFill>
          <a:blip r:embed="rId4" cstate="print"/>
          <a:stretch>
            <a:fillRect/>
          </a:stretch>
        </p:blipFill>
        <p:spPr>
          <a:xfrm>
            <a:off x="0" y="609600"/>
            <a:ext cx="9144000" cy="548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634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z="3200" dirty="0" smtClean="0"/>
              <a:t>How to Be an Informed Investor</a:t>
            </a:r>
            <a:endParaRPr lang="en-US" sz="3200" b="1" dirty="0">
              <a:solidFill>
                <a:srgbClr val="006600"/>
              </a:solidFill>
            </a:endParaRPr>
          </a:p>
        </p:txBody>
      </p:sp>
      <p:sp>
        <p:nvSpPr>
          <p:cNvPr id="6" name="Slide Number Placeholder 6"/>
          <p:cNvSpPr>
            <a:spLocks noGrp="1"/>
          </p:cNvSpPr>
          <p:nvPr>
            <p:ph type="sldNum" sz="quarter" idx="12"/>
          </p:nvPr>
        </p:nvSpPr>
        <p:spPr/>
        <p:txBody>
          <a:bodyPr/>
          <a:lstStyle/>
          <a:p>
            <a:fld id="{B684BCFA-1F44-4FF6-B8DF-4E92E98612C1}" type="slidenum">
              <a:rPr lang="en-US"/>
              <a:pPr/>
              <a:t>6</a:t>
            </a:fld>
            <a:endParaRPr lang="en-US"/>
          </a:p>
        </p:txBody>
      </p:sp>
      <p:sp>
        <p:nvSpPr>
          <p:cNvPr id="112643" name="Rectangle 3"/>
          <p:cNvSpPr>
            <a:spLocks noGrp="1" noChangeArrowheads="1"/>
          </p:cNvSpPr>
          <p:nvPr>
            <p:ph type="body" sz="half" idx="4294967295"/>
          </p:nvPr>
        </p:nvSpPr>
        <p:spPr>
          <a:xfrm>
            <a:off x="457200" y="3810000"/>
            <a:ext cx="5715000" cy="2895600"/>
          </a:xfrm>
        </p:spPr>
        <p:txBody>
          <a:bodyPr/>
          <a:lstStyle/>
          <a:p>
            <a:pPr marL="457200" indent="-457200">
              <a:lnSpc>
                <a:spcPct val="80000"/>
              </a:lnSpc>
              <a:buFontTx/>
              <a:buNone/>
            </a:pPr>
            <a:r>
              <a:rPr lang="en-US" sz="2400" i="1" dirty="0" smtClean="0"/>
              <a:t>I </a:t>
            </a:r>
            <a:r>
              <a:rPr lang="en-US" sz="2400" i="1" dirty="0"/>
              <a:t>Want To</a:t>
            </a:r>
            <a:r>
              <a:rPr lang="en-US" sz="2400" i="1" dirty="0" smtClean="0"/>
              <a:t>:</a:t>
            </a:r>
            <a:endParaRPr lang="en-US" sz="2000" i="1" dirty="0"/>
          </a:p>
          <a:p>
            <a:pPr marL="228600" indent="-228600">
              <a:spcBef>
                <a:spcPts val="1200"/>
              </a:spcBef>
            </a:pPr>
            <a:r>
              <a:rPr lang="en-US" sz="2000" dirty="0"/>
              <a:t>Keep My Money Safe (little risk allowed</a:t>
            </a:r>
            <a:r>
              <a:rPr lang="en-US" sz="2000" dirty="0" smtClean="0"/>
              <a:t>)</a:t>
            </a:r>
            <a:endParaRPr lang="en-US" sz="2000" dirty="0"/>
          </a:p>
          <a:p>
            <a:pPr marL="228600" indent="-228600">
              <a:spcBef>
                <a:spcPts val="1200"/>
              </a:spcBef>
            </a:pPr>
            <a:r>
              <a:rPr lang="en-US" sz="2000" dirty="0"/>
              <a:t>Receive a regular income </a:t>
            </a:r>
            <a:r>
              <a:rPr lang="en-US" sz="2000" dirty="0" smtClean="0"/>
              <a:t>stream</a:t>
            </a:r>
            <a:endParaRPr lang="en-US" sz="2000" dirty="0"/>
          </a:p>
          <a:p>
            <a:pPr marL="228600" indent="-228600">
              <a:spcBef>
                <a:spcPts val="1200"/>
              </a:spcBef>
            </a:pPr>
            <a:r>
              <a:rPr lang="en-US" sz="2000" dirty="0"/>
              <a:t>Let my money grow long term (more risk</a:t>
            </a:r>
            <a:r>
              <a:rPr lang="en-US" sz="2000" dirty="0" smtClean="0"/>
              <a:t>)</a:t>
            </a:r>
            <a:endParaRPr lang="en-US" sz="2000" dirty="0"/>
          </a:p>
          <a:p>
            <a:pPr marL="228600" indent="-228600">
              <a:spcBef>
                <a:spcPts val="1200"/>
              </a:spcBef>
            </a:pPr>
            <a:r>
              <a:rPr lang="en-US" sz="2000" dirty="0" smtClean="0"/>
              <a:t>Speculate </a:t>
            </a:r>
            <a:r>
              <a:rPr lang="en-US" sz="2000" dirty="0"/>
              <a:t>in the stock market and risk losing </a:t>
            </a:r>
            <a:r>
              <a:rPr lang="en-US" sz="2000" dirty="0" smtClean="0"/>
              <a:t>everything that was invested</a:t>
            </a:r>
            <a:endParaRPr lang="en-US" sz="2000" dirty="0"/>
          </a:p>
        </p:txBody>
      </p:sp>
      <p:pic>
        <p:nvPicPr>
          <p:cNvPr id="112644" name="Picture 4" descr="j0309387"/>
          <p:cNvPicPr>
            <a:picLocks noGrp="1" noChangeAspect="1" noChangeArrowheads="1"/>
          </p:cNvPicPr>
          <p:nvPr>
            <p:ph sz="half" idx="4294967295"/>
          </p:nvPr>
        </p:nvPicPr>
        <p:blipFill>
          <a:blip r:embed="rId3" cstate="print"/>
          <a:srcRect/>
          <a:stretch>
            <a:fillRect/>
          </a:stretch>
        </p:blipFill>
        <p:spPr>
          <a:xfrm>
            <a:off x="6705600" y="2209800"/>
            <a:ext cx="2438400" cy="3657600"/>
          </a:xfrm>
          <a:noFill/>
          <a:ln/>
        </p:spPr>
      </p:pic>
      <p:sp>
        <p:nvSpPr>
          <p:cNvPr id="7" name="TextBox 6"/>
          <p:cNvSpPr txBox="1"/>
          <p:nvPr/>
        </p:nvSpPr>
        <p:spPr>
          <a:xfrm>
            <a:off x="533400" y="1219200"/>
            <a:ext cx="5867400" cy="584775"/>
          </a:xfrm>
          <a:prstGeom prst="rect">
            <a:avLst/>
          </a:prstGeom>
          <a:noFill/>
        </p:spPr>
        <p:txBody>
          <a:bodyPr wrap="square" rtlCol="0">
            <a:spAutoFit/>
          </a:bodyPr>
          <a:lstStyle/>
          <a:p>
            <a:r>
              <a:rPr lang="en-US" sz="3200" b="1" dirty="0" smtClean="0"/>
              <a:t>Can You Afford to Risk it All?</a:t>
            </a:r>
            <a:endParaRPr lang="en-US" sz="3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to Be an Informed Investor</a:t>
            </a:r>
            <a:endParaRPr lang="en-US" sz="3200" dirty="0"/>
          </a:p>
        </p:txBody>
      </p:sp>
      <p:sp>
        <p:nvSpPr>
          <p:cNvPr id="4" name="Slide Number Placeholder 3"/>
          <p:cNvSpPr>
            <a:spLocks noGrp="1"/>
          </p:cNvSpPr>
          <p:nvPr>
            <p:ph type="sldNum" sz="quarter" idx="12"/>
          </p:nvPr>
        </p:nvSpPr>
        <p:spPr/>
        <p:txBody>
          <a:bodyPr/>
          <a:lstStyle/>
          <a:p>
            <a:fld id="{BE375214-83CE-4F38-B14E-98615BB8E455}" type="slidenum">
              <a:rPr lang="en-US" smtClean="0"/>
              <a:pPr/>
              <a:t>7</a:t>
            </a:fld>
            <a:endParaRPr lang="en-US"/>
          </a:p>
        </p:txBody>
      </p:sp>
      <p:sp>
        <p:nvSpPr>
          <p:cNvPr id="5" name="TextBox 4"/>
          <p:cNvSpPr txBox="1"/>
          <p:nvPr/>
        </p:nvSpPr>
        <p:spPr>
          <a:xfrm>
            <a:off x="609600" y="1600200"/>
            <a:ext cx="7543800" cy="769441"/>
          </a:xfrm>
          <a:prstGeom prst="rect">
            <a:avLst/>
          </a:prstGeom>
          <a:noFill/>
        </p:spPr>
        <p:txBody>
          <a:bodyPr wrap="square" rtlCol="0">
            <a:spAutoFit/>
          </a:bodyPr>
          <a:lstStyle/>
          <a:p>
            <a:r>
              <a:rPr lang="en-US" sz="4400" dirty="0" smtClean="0"/>
              <a:t>   Questions/Comments??</a:t>
            </a:r>
            <a:endParaRPr lang="en-US" sz="4400" dirty="0"/>
          </a:p>
        </p:txBody>
      </p:sp>
      <p:pic>
        <p:nvPicPr>
          <p:cNvPr id="22530" name="Picture 2" descr="C:\Users\dunbart\AppData\Local\Microsoft\Windows\Temporary Internet Files\Content.IE5\KVRVD1UM\thinking-clip-art1[1].jpg"/>
          <p:cNvPicPr>
            <a:picLocks noChangeAspect="1" noChangeArrowheads="1"/>
          </p:cNvPicPr>
          <p:nvPr/>
        </p:nvPicPr>
        <p:blipFill>
          <a:blip r:embed="rId2" cstate="print"/>
          <a:srcRect/>
          <a:stretch>
            <a:fillRect/>
          </a:stretch>
        </p:blipFill>
        <p:spPr bwMode="auto">
          <a:xfrm>
            <a:off x="2209800" y="2514600"/>
            <a:ext cx="4762500" cy="3657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to Be an Informed Investor</a:t>
            </a:r>
            <a:endParaRPr lang="en-US" sz="3200" dirty="0"/>
          </a:p>
        </p:txBody>
      </p:sp>
      <p:sp>
        <p:nvSpPr>
          <p:cNvPr id="3" name="Content Placeholder 2"/>
          <p:cNvSpPr>
            <a:spLocks noGrp="1"/>
          </p:cNvSpPr>
          <p:nvPr>
            <p:ph idx="1"/>
          </p:nvPr>
        </p:nvSpPr>
        <p:spPr>
          <a:xfrm>
            <a:off x="381000" y="3505200"/>
            <a:ext cx="8305800" cy="2895600"/>
          </a:xfrm>
        </p:spPr>
        <p:txBody>
          <a:bodyPr/>
          <a:lstStyle/>
          <a:p>
            <a:pPr>
              <a:buNone/>
            </a:pPr>
            <a:endParaRPr lang="en-US" sz="2800" dirty="0" smtClean="0"/>
          </a:p>
          <a:p>
            <a:pPr marL="0" indent="0">
              <a:buNone/>
            </a:pPr>
            <a:r>
              <a:rPr lang="en-US" sz="2800" dirty="0" smtClean="0"/>
              <a:t>Individuals regulated by the Securities and Business Investments Division:</a:t>
            </a:r>
          </a:p>
          <a:p>
            <a:pPr>
              <a:spcBef>
                <a:spcPts val="2000"/>
              </a:spcBef>
            </a:pPr>
            <a:r>
              <a:rPr lang="en-US" sz="2800" dirty="0" smtClean="0"/>
              <a:t>Financial Professionals (who offer/sell securities)</a:t>
            </a:r>
          </a:p>
          <a:p>
            <a:pPr>
              <a:buNone/>
            </a:pPr>
            <a:endParaRPr lang="en-US" sz="2800" dirty="0" smtClean="0"/>
          </a:p>
          <a:p>
            <a:pPr>
              <a:buNone/>
            </a:pPr>
            <a:endParaRPr lang="en-US" sz="2800" dirty="0" smtClean="0"/>
          </a:p>
          <a:p>
            <a:endParaRPr lang="en-US" dirty="0" smtClean="0"/>
          </a:p>
          <a:p>
            <a:pPr>
              <a:buNone/>
            </a:pPr>
            <a:endParaRPr lang="en-US" dirty="0" smtClean="0"/>
          </a:p>
          <a:p>
            <a:endParaRPr lang="en-US" dirty="0" smtClean="0"/>
          </a:p>
          <a:p>
            <a:pPr>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E60C3308-2C9A-4FA4-B5C2-DAEB38B3EE05}" type="slidenum">
              <a:rPr lang="en-US" smtClean="0"/>
              <a:pPr/>
              <a:t>8</a:t>
            </a:fld>
            <a:endParaRPr lang="en-US"/>
          </a:p>
        </p:txBody>
      </p:sp>
      <p:pic>
        <p:nvPicPr>
          <p:cNvPr id="1026" name="Picture 2" descr="C:\Users\dunbart\AppData\Local\Microsoft\Windows\Temporary Internet Files\Content.IE5\52RMPV0G\Business-Meeting[1].png"/>
          <p:cNvPicPr>
            <a:picLocks noChangeAspect="1" noChangeArrowheads="1"/>
          </p:cNvPicPr>
          <p:nvPr/>
        </p:nvPicPr>
        <p:blipFill>
          <a:blip r:embed="rId3" cstate="print"/>
          <a:srcRect/>
          <a:stretch>
            <a:fillRect/>
          </a:stretch>
        </p:blipFill>
        <p:spPr bwMode="auto">
          <a:xfrm>
            <a:off x="4419600" y="1066800"/>
            <a:ext cx="3411267" cy="2015490"/>
          </a:xfrm>
          <a:prstGeom prst="rect">
            <a:avLst/>
          </a:prstGeom>
          <a:noFill/>
        </p:spPr>
      </p:pic>
      <p:sp>
        <p:nvSpPr>
          <p:cNvPr id="7" name="Rectangle 6"/>
          <p:cNvSpPr/>
          <p:nvPr/>
        </p:nvSpPr>
        <p:spPr>
          <a:xfrm>
            <a:off x="685800" y="1143000"/>
            <a:ext cx="3352800" cy="1569660"/>
          </a:xfrm>
          <a:prstGeom prst="rect">
            <a:avLst/>
          </a:prstGeom>
        </p:spPr>
        <p:txBody>
          <a:bodyPr wrap="square">
            <a:spAutoFit/>
          </a:bodyPr>
          <a:lstStyle/>
          <a:p>
            <a:pPr>
              <a:buNone/>
            </a:pPr>
            <a:r>
              <a:rPr lang="en-US" sz="3200" b="1" dirty="0" smtClean="0"/>
              <a:t>Choosing a     Financial Professional</a:t>
            </a:r>
            <a:endParaRPr lang="en-US" sz="3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609600"/>
          </a:xfrm>
        </p:spPr>
        <p:txBody>
          <a:bodyPr/>
          <a:lstStyle/>
          <a:p>
            <a:r>
              <a:rPr lang="en-US" sz="3200" dirty="0" smtClean="0"/>
              <a:t>How to Be an Informed Investor</a:t>
            </a:r>
            <a:endParaRPr lang="en-US" sz="3200" dirty="0"/>
          </a:p>
        </p:txBody>
      </p:sp>
      <p:sp>
        <p:nvSpPr>
          <p:cNvPr id="9" name="Text Placeholder 8"/>
          <p:cNvSpPr>
            <a:spLocks noGrp="1"/>
          </p:cNvSpPr>
          <p:nvPr>
            <p:ph type="body" sz="half" idx="1"/>
          </p:nvPr>
        </p:nvSpPr>
        <p:spPr>
          <a:xfrm>
            <a:off x="457200" y="990601"/>
            <a:ext cx="4038600" cy="685800"/>
          </a:xfrm>
        </p:spPr>
        <p:txBody>
          <a:bodyPr/>
          <a:lstStyle/>
          <a:p>
            <a:pPr>
              <a:buNone/>
            </a:pPr>
            <a:r>
              <a:rPr lang="en-US" sz="2400" dirty="0" smtClean="0">
                <a:solidFill>
                  <a:schemeClr val="tx1"/>
                </a:solidFill>
              </a:rPr>
              <a:t>Broker-dealer Agent</a:t>
            </a:r>
          </a:p>
        </p:txBody>
      </p:sp>
      <p:sp>
        <p:nvSpPr>
          <p:cNvPr id="7" name="Content Placeholder 6"/>
          <p:cNvSpPr>
            <a:spLocks noGrp="1"/>
          </p:cNvSpPr>
          <p:nvPr>
            <p:ph sz="half" idx="2"/>
          </p:nvPr>
        </p:nvSpPr>
        <p:spPr>
          <a:xfrm>
            <a:off x="5105400" y="838200"/>
            <a:ext cx="4038600" cy="2514601"/>
          </a:xfrm>
        </p:spPr>
        <p:txBody>
          <a:bodyPr/>
          <a:lstStyle/>
          <a:p>
            <a:pPr>
              <a:spcBef>
                <a:spcPts val="1000"/>
              </a:spcBef>
            </a:pPr>
            <a:r>
              <a:rPr lang="en-US" sz="2000" dirty="0" smtClean="0">
                <a:solidFill>
                  <a:schemeClr val="tx1"/>
                </a:solidFill>
              </a:rPr>
              <a:t>Compensation – generally commissions based on what products are bought/sold</a:t>
            </a:r>
          </a:p>
          <a:p>
            <a:pPr>
              <a:spcBef>
                <a:spcPts val="1200"/>
              </a:spcBef>
            </a:pPr>
            <a:r>
              <a:rPr lang="en-US" sz="2000" dirty="0" smtClean="0">
                <a:solidFill>
                  <a:schemeClr val="tx1"/>
                </a:solidFill>
              </a:rPr>
              <a:t>Is primarily focused on specific account(s) that are being managed, but does consider clients’ risk tolerances</a:t>
            </a:r>
          </a:p>
          <a:p>
            <a:endParaRPr lang="en-US" sz="2000" dirty="0" smtClean="0"/>
          </a:p>
          <a:p>
            <a:endParaRPr lang="en-US" sz="2000" dirty="0" smtClean="0"/>
          </a:p>
          <a:p>
            <a:endParaRPr lang="en-US" sz="2000" dirty="0"/>
          </a:p>
        </p:txBody>
      </p:sp>
      <p:sp>
        <p:nvSpPr>
          <p:cNvPr id="5" name="Slide Number Placeholder 4"/>
          <p:cNvSpPr>
            <a:spLocks noGrp="1"/>
          </p:cNvSpPr>
          <p:nvPr>
            <p:ph type="sldNum" sz="quarter" idx="12"/>
          </p:nvPr>
        </p:nvSpPr>
        <p:spPr/>
        <p:txBody>
          <a:bodyPr/>
          <a:lstStyle/>
          <a:p>
            <a:fld id="{E60C3308-2C9A-4FA4-B5C2-DAEB38B3EE05}" type="slidenum">
              <a:rPr lang="en-US" smtClean="0"/>
              <a:pPr/>
              <a:t>9</a:t>
            </a:fld>
            <a:endParaRPr lang="en-US"/>
          </a:p>
        </p:txBody>
      </p:sp>
      <p:sp>
        <p:nvSpPr>
          <p:cNvPr id="8" name="Content Placeholder 7"/>
          <p:cNvSpPr>
            <a:spLocks noGrp="1"/>
          </p:cNvSpPr>
          <p:nvPr>
            <p:ph sz="quarter" idx="4294967295"/>
          </p:nvPr>
        </p:nvSpPr>
        <p:spPr>
          <a:xfrm>
            <a:off x="5102225" y="3733800"/>
            <a:ext cx="4041775" cy="2514600"/>
          </a:xfrm>
        </p:spPr>
        <p:txBody>
          <a:bodyPr/>
          <a:lstStyle/>
          <a:p>
            <a:r>
              <a:rPr lang="en-US" sz="2000" dirty="0" smtClean="0"/>
              <a:t>Typically compensated by a % of assets under management or a flat fee</a:t>
            </a:r>
          </a:p>
          <a:p>
            <a:pPr>
              <a:spcBef>
                <a:spcPts val="1200"/>
              </a:spcBef>
            </a:pPr>
            <a:r>
              <a:rPr lang="en-US" sz="2000" dirty="0" smtClean="0"/>
              <a:t>May also assist with budgeting and generally considers entire ‘financial picture’ of client</a:t>
            </a:r>
          </a:p>
          <a:p>
            <a:endParaRPr lang="en-US" sz="2400" dirty="0" smtClean="0"/>
          </a:p>
          <a:p>
            <a:pPr>
              <a:buNone/>
            </a:pPr>
            <a:endParaRPr lang="en-US" sz="2400" dirty="0" smtClean="0"/>
          </a:p>
          <a:p>
            <a:pPr>
              <a:buNone/>
            </a:pPr>
            <a:endParaRPr lang="en-US" sz="2400" dirty="0"/>
          </a:p>
        </p:txBody>
      </p:sp>
      <p:sp>
        <p:nvSpPr>
          <p:cNvPr id="10" name="TextBox 9"/>
          <p:cNvSpPr txBox="1"/>
          <p:nvPr/>
        </p:nvSpPr>
        <p:spPr>
          <a:xfrm>
            <a:off x="457200" y="3810000"/>
            <a:ext cx="4038600" cy="830997"/>
          </a:xfrm>
          <a:prstGeom prst="rect">
            <a:avLst/>
          </a:prstGeom>
          <a:noFill/>
        </p:spPr>
        <p:txBody>
          <a:bodyPr wrap="square" rtlCol="0">
            <a:spAutoFit/>
          </a:bodyPr>
          <a:lstStyle/>
          <a:p>
            <a:pPr marL="0" indent="0">
              <a:buNone/>
            </a:pPr>
            <a:r>
              <a:rPr lang="en-US" sz="2400" dirty="0" smtClean="0">
                <a:solidFill>
                  <a:schemeClr val="bg1"/>
                </a:solidFill>
              </a:rPr>
              <a:t>Investment Adviser Agent/ Financial Planner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5">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Presentation15</Template>
  <TotalTime>807</TotalTime>
  <Words>1316</Words>
  <Application>Microsoft Office PowerPoint</Application>
  <PresentationFormat>On-screen Show (4:3)</PresentationFormat>
  <Paragraphs>183</Paragraphs>
  <Slides>16</Slides>
  <Notes>13</Notes>
  <HiddenSlides>0</HiddenSlides>
  <MMClips>2</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Presentation15</vt:lpstr>
      <vt:lpstr>How to Be an Informed Investor</vt:lpstr>
      <vt:lpstr>How to Be an Informed Investor</vt:lpstr>
      <vt:lpstr>How to Be an Informed Investor</vt:lpstr>
      <vt:lpstr>How to Be an Informed Investor</vt:lpstr>
      <vt:lpstr>How to Be an Informed Investor</vt:lpstr>
      <vt:lpstr>How to Be an Informed Investor</vt:lpstr>
      <vt:lpstr>How to Be an Informed Investor</vt:lpstr>
      <vt:lpstr>How to Be an Informed Investor</vt:lpstr>
      <vt:lpstr>How to Be an Informed Investor</vt:lpstr>
      <vt:lpstr>How to Be an Informed Investor</vt:lpstr>
      <vt:lpstr>How to Be an Informed Investor</vt:lpstr>
      <vt:lpstr>How to Be an Informed Investor</vt:lpstr>
      <vt:lpstr>How to Be an Informed Investor</vt:lpstr>
      <vt:lpstr>How to Be an Informed Investor</vt:lpstr>
      <vt:lpstr>How to Be an Informed Investor</vt:lpstr>
      <vt:lpstr>CONTACT US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dunbart</dc:creator>
  <cp:lastModifiedBy>dunbart</cp:lastModifiedBy>
  <cp:revision>90</cp:revision>
  <dcterms:created xsi:type="dcterms:W3CDTF">2016-04-27T20:33:21Z</dcterms:created>
  <dcterms:modified xsi:type="dcterms:W3CDTF">2016-06-07T18:14:35Z</dcterms:modified>
</cp:coreProperties>
</file>