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77"/>
  </p:notesMasterIdLst>
  <p:handoutMasterIdLst>
    <p:handoutMasterId r:id="rId78"/>
  </p:handoutMasterIdLst>
  <p:sldIdLst>
    <p:sldId id="256" r:id="rId5"/>
    <p:sldId id="257" r:id="rId6"/>
    <p:sldId id="258" r:id="rId7"/>
    <p:sldId id="298" r:id="rId8"/>
    <p:sldId id="299" r:id="rId9"/>
    <p:sldId id="259" r:id="rId10"/>
    <p:sldId id="260" r:id="rId11"/>
    <p:sldId id="261" r:id="rId12"/>
    <p:sldId id="263" r:id="rId13"/>
    <p:sldId id="262" r:id="rId14"/>
    <p:sldId id="300"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1" r:id="rId31"/>
    <p:sldId id="282" r:id="rId32"/>
    <p:sldId id="279" r:id="rId33"/>
    <p:sldId id="280" r:id="rId34"/>
    <p:sldId id="283" r:id="rId35"/>
    <p:sldId id="284" r:id="rId36"/>
    <p:sldId id="285"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286" r:id="rId50"/>
    <p:sldId id="287" r:id="rId51"/>
    <p:sldId id="288" r:id="rId52"/>
    <p:sldId id="301" r:id="rId53"/>
    <p:sldId id="302" r:id="rId54"/>
    <p:sldId id="289" r:id="rId55"/>
    <p:sldId id="290" r:id="rId56"/>
    <p:sldId id="291" r:id="rId57"/>
    <p:sldId id="292" r:id="rId58"/>
    <p:sldId id="293" r:id="rId59"/>
    <p:sldId id="303" r:id="rId60"/>
    <p:sldId id="304" r:id="rId61"/>
    <p:sldId id="305" r:id="rId62"/>
    <p:sldId id="306" r:id="rId63"/>
    <p:sldId id="321" r:id="rId64"/>
    <p:sldId id="322" r:id="rId65"/>
    <p:sldId id="323" r:id="rId66"/>
    <p:sldId id="324" r:id="rId67"/>
    <p:sldId id="326" r:id="rId68"/>
    <p:sldId id="325" r:id="rId69"/>
    <p:sldId id="307" r:id="rId70"/>
    <p:sldId id="308" r:id="rId71"/>
    <p:sldId id="294" r:id="rId72"/>
    <p:sldId id="295" r:id="rId73"/>
    <p:sldId id="327" r:id="rId74"/>
    <p:sldId id="296" r:id="rId75"/>
    <p:sldId id="297"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6" autoAdjust="0"/>
  </p:normalViewPr>
  <p:slideViewPr>
    <p:cSldViewPr>
      <p:cViewPr varScale="1">
        <p:scale>
          <a:sx n="68" d="100"/>
          <a:sy n="68" d="100"/>
        </p:scale>
        <p:origin x="1626" y="72"/>
      </p:cViewPr>
      <p:guideLst>
        <p:guide orient="horz" pos="2160"/>
        <p:guide pos="2880"/>
      </p:guideLst>
    </p:cSldViewPr>
  </p:slideViewPr>
  <p:notesTextViewPr>
    <p:cViewPr>
      <p:scale>
        <a:sx n="1" d="1"/>
        <a:sy n="1" d="1"/>
      </p:scale>
      <p:origin x="0" y="0"/>
    </p:cViewPr>
  </p:notesTextViewPr>
  <p:sorterViewPr>
    <p:cViewPr>
      <p:scale>
        <a:sx n="100" d="100"/>
        <a:sy n="100" d="100"/>
      </p:scale>
      <p:origin x="0" y="6336"/>
    </p:cViewPr>
  </p:sorterViewPr>
  <p:notesViewPr>
    <p:cSldViewPr>
      <p:cViewPr varScale="1">
        <p:scale>
          <a:sx n="92" d="100"/>
          <a:sy n="92" d="100"/>
        </p:scale>
        <p:origin x="-101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2EF9B4-EDB0-43E6-AD99-38E310CC83A5}" type="datetimeFigureOut">
              <a:rPr lang="en-US" smtClean="0"/>
              <a:t>12/9/2020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0C9BE4-72B6-49DC-A938-877F509235A6}" type="slidenum">
              <a:rPr lang="en-US" smtClean="0"/>
              <a:t>‹#›</a:t>
            </a:fld>
            <a:endParaRPr lang="en-US"/>
          </a:p>
        </p:txBody>
      </p:sp>
    </p:spTree>
    <p:extLst>
      <p:ext uri="{BB962C8B-B14F-4D97-AF65-F5344CB8AC3E}">
        <p14:creationId xmlns:p14="http://schemas.microsoft.com/office/powerpoint/2010/main" val="305425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EB8240-214C-4A3C-B6F1-4558DF6E840A}" type="datetimeFigureOut">
              <a:rPr lang="en-US" smtClean="0"/>
              <a:t>12/9/2020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98944F-D7E0-45A9-8E70-9BFDFE1702CB}" type="slidenum">
              <a:rPr lang="en-US" smtClean="0"/>
              <a:t>‹#›</a:t>
            </a:fld>
            <a:endParaRPr lang="en-US"/>
          </a:p>
        </p:txBody>
      </p:sp>
    </p:spTree>
    <p:extLst>
      <p:ext uri="{BB962C8B-B14F-4D97-AF65-F5344CB8AC3E}">
        <p14:creationId xmlns:p14="http://schemas.microsoft.com/office/powerpoint/2010/main" val="84562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8944F-D7E0-45A9-8E70-9BFDFE1702CB}" type="slidenum">
              <a:rPr lang="en-US" smtClean="0"/>
              <a:t>28</a:t>
            </a:fld>
            <a:endParaRPr lang="en-US"/>
          </a:p>
        </p:txBody>
      </p:sp>
    </p:spTree>
    <p:extLst>
      <p:ext uri="{BB962C8B-B14F-4D97-AF65-F5344CB8AC3E}">
        <p14:creationId xmlns:p14="http://schemas.microsoft.com/office/powerpoint/2010/main" val="122429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22945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30849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44502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73568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48014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15819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54505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26571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34568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36548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3D1C7-E166-4678-B690-90301CB9F953}"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404245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3D1C7-E166-4678-B690-90301CB9F953}" type="datetimeFigureOut">
              <a:rPr lang="en-US" smtClean="0"/>
              <a:t>12/9/2020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FA34D-FB9A-4B1A-B46B-4E6F6A00ED59}" type="slidenum">
              <a:rPr lang="en-US" smtClean="0"/>
              <a:t>‹#›</a:t>
            </a:fld>
            <a:endParaRPr lang="en-US" dirty="0"/>
          </a:p>
        </p:txBody>
      </p:sp>
    </p:spTree>
    <p:extLst>
      <p:ext uri="{BB962C8B-B14F-4D97-AF65-F5344CB8AC3E}">
        <p14:creationId xmlns:p14="http://schemas.microsoft.com/office/powerpoint/2010/main" val="317242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tdssmap.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tdssmap.com/CTPortal/Portals/o/StaticContent/Publications/Fee%20Schedule%20Instruction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Lauren.Staiger@ct.gov" TargetMode="External"/><Relationship Id="rId2" Type="http://schemas.openxmlformats.org/officeDocument/2006/relationships/hyperlink" Target="mailto:Carleen.Zambetti@ct.gov" TargetMode="External"/><Relationship Id="rId1" Type="http://schemas.openxmlformats.org/officeDocument/2006/relationships/slideLayout" Target="../slideLayouts/slideLayout2.xml"/><Relationship Id="rId4" Type="http://schemas.openxmlformats.org/officeDocument/2006/relationships/hyperlink" Target="mailto:Vanessa.Oneal-Campbell@ct.gov"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676399"/>
          </a:xfrm>
        </p:spPr>
        <p:txBody>
          <a:bodyPr/>
          <a:lstStyle/>
          <a:p>
            <a:r>
              <a:rPr lang="en-US" dirty="0" smtClean="0">
                <a:latin typeface="Book Antiqua" panose="02040602050305030304" pitchFamily="18" charset="0"/>
              </a:rPr>
              <a:t>Targeted Case Management </a:t>
            </a:r>
            <a:endParaRPr lang="en-US" dirty="0">
              <a:latin typeface="Book Antiqua" panose="02040602050305030304" pitchFamily="18" charset="0"/>
            </a:endParaRPr>
          </a:p>
        </p:txBody>
      </p:sp>
      <p:sp>
        <p:nvSpPr>
          <p:cNvPr id="3" name="Subtitle 2"/>
          <p:cNvSpPr>
            <a:spLocks noGrp="1"/>
          </p:cNvSpPr>
          <p:nvPr>
            <p:ph type="subTitle" idx="1"/>
          </p:nvPr>
        </p:nvSpPr>
        <p:spPr>
          <a:xfrm>
            <a:off x="2819400" y="2895600"/>
            <a:ext cx="4191000" cy="2819400"/>
          </a:xfrm>
        </p:spPr>
        <p:txBody>
          <a:bodyPr/>
          <a:lstStyle/>
          <a:p>
            <a:r>
              <a:rPr lang="en-US" dirty="0" smtClean="0"/>
              <a:t>TCM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5" y="5972175"/>
            <a:ext cx="13049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2200" y="2472018"/>
            <a:ext cx="4495800" cy="3437963"/>
          </a:xfrm>
          <a:prstGeom prst="rect">
            <a:avLst/>
          </a:prstGeom>
          <a:noFill/>
          <a:ln>
            <a:solidFill>
              <a:srgbClr val="002060"/>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3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a:t>
            </a:r>
            <a:r>
              <a:rPr lang="en-US" dirty="0" smtClean="0">
                <a:latin typeface="Book Antiqua" panose="02040602050305030304" pitchFamily="18" charset="0"/>
              </a:rPr>
              <a:t>Levels of Care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Book Antiqua" panose="02040602050305030304" pitchFamily="18" charset="0"/>
              </a:rPr>
              <a:t>DMHAS has identified the following levels of care (LOC) for which TCM is expected:</a:t>
            </a:r>
          </a:p>
          <a:p>
            <a:r>
              <a:rPr lang="en-US" dirty="0" smtClean="0">
                <a:latin typeface="Book Antiqua" panose="02040602050305030304" pitchFamily="18" charset="0"/>
              </a:rPr>
              <a:t>Assertive Community Treatment</a:t>
            </a:r>
          </a:p>
          <a:p>
            <a:r>
              <a:rPr lang="en-US" dirty="0" smtClean="0">
                <a:latin typeface="Book Antiqua" panose="02040602050305030304" pitchFamily="18" charset="0"/>
              </a:rPr>
              <a:t>Community Support Programs</a:t>
            </a:r>
          </a:p>
          <a:p>
            <a:r>
              <a:rPr lang="en-US" dirty="0" smtClean="0">
                <a:latin typeface="Book Antiqua" panose="02040602050305030304" pitchFamily="18" charset="0"/>
              </a:rPr>
              <a:t>MH Case Management</a:t>
            </a:r>
          </a:p>
          <a:p>
            <a:r>
              <a:rPr lang="en-US" dirty="0" smtClean="0">
                <a:latin typeface="Book Antiqua" panose="02040602050305030304" pitchFamily="18" charset="0"/>
              </a:rPr>
              <a:t>MH Intensive Residential</a:t>
            </a:r>
          </a:p>
          <a:p>
            <a:r>
              <a:rPr lang="en-US" dirty="0" smtClean="0">
                <a:latin typeface="Book Antiqua" panose="02040602050305030304" pitchFamily="18" charset="0"/>
              </a:rPr>
              <a:t>MH Residential Support</a:t>
            </a:r>
            <a:endParaRPr lang="en-US" dirty="0">
              <a:latin typeface="Book Antiqua" panose="02040602050305030304" pitchFamily="18" charset="0"/>
            </a:endParaRPr>
          </a:p>
          <a:p>
            <a:r>
              <a:rPr lang="en-US" dirty="0" smtClean="0">
                <a:latin typeface="Book Antiqua" panose="02040602050305030304" pitchFamily="18" charset="0"/>
              </a:rPr>
              <a:t>MH Supervised Apartments</a:t>
            </a:r>
          </a:p>
          <a:p>
            <a:r>
              <a:rPr lang="en-US" dirty="0" smtClean="0">
                <a:latin typeface="Book Antiqua" panose="02040602050305030304" pitchFamily="18" charset="0"/>
              </a:rPr>
              <a:t>MH Supportive Housing</a:t>
            </a:r>
          </a:p>
          <a:p>
            <a:r>
              <a:rPr lang="en-US" dirty="0" smtClean="0">
                <a:latin typeface="Book Antiqua" panose="02040602050305030304" pitchFamily="18" charset="0"/>
              </a:rPr>
              <a:t>MH Transitional Residential</a:t>
            </a:r>
            <a:endParaRPr lang="en-US" dirty="0">
              <a:latin typeface="Book Antiqua" panose="02040602050305030304" pitchFamily="18" charset="0"/>
            </a:endParaRPr>
          </a:p>
        </p:txBody>
      </p:sp>
    </p:spTree>
    <p:extLst>
      <p:ext uri="{BB962C8B-B14F-4D97-AF65-F5344CB8AC3E}">
        <p14:creationId xmlns:p14="http://schemas.microsoft.com/office/powerpoint/2010/main" val="283512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Service Codes </a:t>
            </a: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 </a:t>
            </a:r>
            <a:r>
              <a:rPr lang="en-US" dirty="0">
                <a:latin typeface="Book Antiqua" panose="02040602050305030304" pitchFamily="18" charset="0"/>
              </a:rPr>
              <a:t>DDAP TCM Codes</a:t>
            </a:r>
            <a:r>
              <a:rPr lang="en-US" dirty="0" smtClean="0">
                <a:latin typeface="Book Antiqua" panose="02040602050305030304" pitchFamily="18" charset="0"/>
              </a:rPr>
              <a:t>:</a:t>
            </a:r>
          </a:p>
          <a:p>
            <a:r>
              <a:rPr lang="en-US" dirty="0" smtClean="0">
                <a:latin typeface="Book Antiqua" panose="02040602050305030304" pitchFamily="18" charset="0"/>
              </a:rPr>
              <a:t> TCM01 </a:t>
            </a:r>
            <a:r>
              <a:rPr lang="en-US" dirty="0">
                <a:latin typeface="Book Antiqua" panose="02040602050305030304" pitchFamily="18" charset="0"/>
              </a:rPr>
              <a:t>– face to face with </a:t>
            </a:r>
            <a:r>
              <a:rPr lang="en-US" dirty="0" smtClean="0">
                <a:latin typeface="Book Antiqua" panose="02040602050305030304" pitchFamily="18" charset="0"/>
              </a:rPr>
              <a:t>client</a:t>
            </a:r>
          </a:p>
          <a:p>
            <a:r>
              <a:rPr lang="en-US" dirty="0" smtClean="0">
                <a:latin typeface="Book Antiqua" panose="02040602050305030304" pitchFamily="18" charset="0"/>
              </a:rPr>
              <a:t> TCM02 </a:t>
            </a:r>
            <a:r>
              <a:rPr lang="en-US" dirty="0">
                <a:latin typeface="Book Antiqua" panose="02040602050305030304" pitchFamily="18" charset="0"/>
              </a:rPr>
              <a:t>– on the phone with client </a:t>
            </a:r>
            <a:endParaRPr lang="en-US" dirty="0" smtClean="0">
              <a:latin typeface="Book Antiqua" panose="02040602050305030304" pitchFamily="18" charset="0"/>
            </a:endParaRPr>
          </a:p>
          <a:p>
            <a:r>
              <a:rPr lang="en-US" dirty="0" smtClean="0">
                <a:latin typeface="Book Antiqua" panose="02040602050305030304" pitchFamily="18" charset="0"/>
              </a:rPr>
              <a:t>TCM03 </a:t>
            </a:r>
            <a:r>
              <a:rPr lang="en-US" dirty="0">
                <a:latin typeface="Book Antiqua" panose="02040602050305030304" pitchFamily="18" charset="0"/>
              </a:rPr>
              <a:t>– with collateral </a:t>
            </a:r>
            <a:endParaRPr lang="en-US" dirty="0" smtClean="0">
              <a:latin typeface="Book Antiqua" panose="02040602050305030304" pitchFamily="18" charset="0"/>
            </a:endParaRPr>
          </a:p>
          <a:p>
            <a:r>
              <a:rPr lang="en-US" dirty="0" smtClean="0">
                <a:latin typeface="Book Antiqua" panose="02040602050305030304" pitchFamily="18" charset="0"/>
              </a:rPr>
              <a:t>TCM04- Audio </a:t>
            </a:r>
            <a:r>
              <a:rPr lang="en-US" b="1" dirty="0" smtClean="0">
                <a:latin typeface="Book Antiqua" panose="02040602050305030304" pitchFamily="18" charset="0"/>
              </a:rPr>
              <a:t>and</a:t>
            </a:r>
            <a:r>
              <a:rPr lang="en-US" dirty="0" smtClean="0">
                <a:latin typeface="Book Antiqua" panose="02040602050305030304" pitchFamily="18" charset="0"/>
              </a:rPr>
              <a:t> Visual with the client (</a:t>
            </a:r>
            <a:r>
              <a:rPr lang="en-US" smtClean="0">
                <a:latin typeface="Book Antiqua" panose="02040602050305030304" pitchFamily="18" charset="0"/>
              </a:rPr>
              <a:t>Effective November 1, 2020)</a:t>
            </a:r>
            <a:endParaRPr lang="en-US" dirty="0" smtClean="0">
              <a:latin typeface="Book Antiqua" panose="02040602050305030304" pitchFamily="18" charset="0"/>
            </a:endParaRPr>
          </a:p>
          <a:p>
            <a:r>
              <a:rPr lang="en-US" dirty="0" smtClean="0">
                <a:latin typeface="Book Antiqua" panose="02040602050305030304" pitchFamily="18" charset="0"/>
              </a:rPr>
              <a:t>All TCM services can occur in the context of these 4 codes</a:t>
            </a:r>
            <a:endParaRPr lang="en-US" dirty="0">
              <a:latin typeface="Book Antiqua" panose="02040602050305030304" pitchFamily="18" charset="0"/>
            </a:endParaRPr>
          </a:p>
        </p:txBody>
      </p:sp>
    </p:spTree>
    <p:extLst>
      <p:ext uri="{BB962C8B-B14F-4D97-AF65-F5344CB8AC3E}">
        <p14:creationId xmlns:p14="http://schemas.microsoft.com/office/powerpoint/2010/main" val="229709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What are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b="1" dirty="0" smtClean="0">
                <a:latin typeface="Book Antiqua" panose="02040602050305030304" pitchFamily="18" charset="0"/>
              </a:rPr>
              <a:t>C L A M P</a:t>
            </a:r>
          </a:p>
          <a:p>
            <a:r>
              <a:rPr lang="en-US" b="1" dirty="0" smtClean="0">
                <a:latin typeface="Book Antiqua" panose="02040602050305030304" pitchFamily="18" charset="0"/>
              </a:rPr>
              <a:t>C</a:t>
            </a:r>
            <a:r>
              <a:rPr lang="en-US" dirty="0" smtClean="0">
                <a:latin typeface="Book Antiqua" panose="02040602050305030304" pitchFamily="18" charset="0"/>
              </a:rPr>
              <a:t>oordination</a:t>
            </a:r>
          </a:p>
          <a:p>
            <a:r>
              <a:rPr lang="en-US" b="1" dirty="0" smtClean="0">
                <a:latin typeface="Book Antiqua" panose="02040602050305030304" pitchFamily="18" charset="0"/>
              </a:rPr>
              <a:t>L</a:t>
            </a:r>
            <a:r>
              <a:rPr lang="en-US" dirty="0" smtClean="0">
                <a:latin typeface="Book Antiqua" panose="02040602050305030304" pitchFamily="18" charset="0"/>
              </a:rPr>
              <a:t>inking</a:t>
            </a:r>
          </a:p>
          <a:p>
            <a:r>
              <a:rPr lang="en-US" b="1" dirty="0" smtClean="0">
                <a:latin typeface="Book Antiqua" panose="02040602050305030304" pitchFamily="18" charset="0"/>
              </a:rPr>
              <a:t>A</a:t>
            </a:r>
            <a:r>
              <a:rPr lang="en-US" dirty="0" smtClean="0">
                <a:latin typeface="Book Antiqua" panose="02040602050305030304" pitchFamily="18" charset="0"/>
              </a:rPr>
              <a:t>ccessing, </a:t>
            </a:r>
            <a:r>
              <a:rPr lang="en-US" b="1" dirty="0" smtClean="0">
                <a:latin typeface="Book Antiqua" panose="02040602050305030304" pitchFamily="18" charset="0"/>
              </a:rPr>
              <a:t>A</a:t>
            </a:r>
            <a:r>
              <a:rPr lang="en-US" dirty="0" smtClean="0">
                <a:latin typeface="Book Antiqua" panose="02040602050305030304" pitchFamily="18" charset="0"/>
              </a:rPr>
              <a:t>ssessing and </a:t>
            </a:r>
            <a:r>
              <a:rPr lang="en-US" b="1" dirty="0" smtClean="0">
                <a:latin typeface="Book Antiqua" panose="02040602050305030304" pitchFamily="18" charset="0"/>
              </a:rPr>
              <a:t>A</a:t>
            </a:r>
            <a:r>
              <a:rPr lang="en-US" dirty="0" smtClean="0">
                <a:latin typeface="Book Antiqua" panose="02040602050305030304" pitchFamily="18" charset="0"/>
              </a:rPr>
              <a:t>dvocacy</a:t>
            </a:r>
          </a:p>
          <a:p>
            <a:r>
              <a:rPr lang="en-US" b="1" dirty="0" smtClean="0">
                <a:latin typeface="Book Antiqua" panose="02040602050305030304" pitchFamily="18" charset="0"/>
              </a:rPr>
              <a:t>M</a:t>
            </a:r>
            <a:r>
              <a:rPr lang="en-US" dirty="0" smtClean="0">
                <a:latin typeface="Book Antiqua" panose="02040602050305030304" pitchFamily="18" charset="0"/>
              </a:rPr>
              <a:t>onitoring</a:t>
            </a:r>
          </a:p>
          <a:p>
            <a:r>
              <a:rPr lang="en-US" b="1" dirty="0" smtClean="0">
                <a:latin typeface="Book Antiqua" panose="02040602050305030304" pitchFamily="18" charset="0"/>
              </a:rPr>
              <a:t>P</a:t>
            </a:r>
            <a:r>
              <a:rPr lang="en-US" dirty="0" smtClean="0">
                <a:latin typeface="Book Antiqua" panose="02040602050305030304" pitchFamily="18" charset="0"/>
              </a:rPr>
              <a:t>lanning</a:t>
            </a:r>
          </a:p>
          <a:p>
            <a:r>
              <a:rPr lang="en-US" dirty="0" smtClean="0">
                <a:latin typeface="Book Antiqua" panose="02040602050305030304" pitchFamily="18" charset="0"/>
              </a:rPr>
              <a:t>When this set of services is included in the Treatment Plan, they should be documented and coded as TCM.</a:t>
            </a:r>
            <a:endParaRPr lang="en-US" dirty="0">
              <a:latin typeface="Book Antiqua" panose="02040602050305030304" pitchFamily="18" charset="0"/>
            </a:endParaRPr>
          </a:p>
        </p:txBody>
      </p:sp>
    </p:spTree>
    <p:extLst>
      <p:ext uri="{BB962C8B-B14F-4D97-AF65-F5344CB8AC3E}">
        <p14:creationId xmlns:p14="http://schemas.microsoft.com/office/powerpoint/2010/main" val="79624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COORDINATING</a:t>
            </a:r>
            <a:br>
              <a:rPr lang="en-US" dirty="0" smtClean="0">
                <a:latin typeface="Book Antiqua" panose="02040602050305030304" pitchFamily="18" charset="0"/>
              </a:rPr>
            </a:br>
            <a:r>
              <a:rPr lang="en-US" sz="3200" dirty="0" smtClean="0">
                <a:latin typeface="Book Antiqua" panose="02040602050305030304" pitchFamily="18" charset="0"/>
              </a:rPr>
              <a:t>Coordinating Services, Resources &amp;Plans </a:t>
            </a:r>
            <a:endParaRPr lang="en-US" sz="3200" dirty="0">
              <a:latin typeface="Book Antiqua" panose="02040602050305030304"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Book Antiqua" panose="02040602050305030304" pitchFamily="18" charset="0"/>
              </a:rPr>
              <a:t>Coordination of care that involves a person interacting with </a:t>
            </a:r>
            <a:r>
              <a:rPr lang="en-US" b="1" dirty="0" smtClean="0">
                <a:latin typeface="Book Antiqua" panose="02040602050305030304" pitchFamily="18" charset="0"/>
              </a:rPr>
              <a:t>external</a:t>
            </a:r>
            <a:r>
              <a:rPr lang="en-US" dirty="0" smtClean="0">
                <a:latin typeface="Book Antiqua" panose="02040602050305030304" pitchFamily="18" charset="0"/>
              </a:rPr>
              <a:t> resources.</a:t>
            </a:r>
          </a:p>
          <a:p>
            <a:r>
              <a:rPr lang="en-US" dirty="0" smtClean="0">
                <a:latin typeface="Book Antiqua" panose="02040602050305030304" pitchFamily="18" charset="0"/>
              </a:rPr>
              <a:t>Coordinating referral or supports</a:t>
            </a:r>
          </a:p>
          <a:p>
            <a:r>
              <a:rPr lang="en-US" dirty="0" smtClean="0">
                <a:latin typeface="Book Antiqua" panose="02040602050305030304" pitchFamily="18" charset="0"/>
              </a:rPr>
              <a:t>Coordinating schedules and appointments with outside agencies for or with the client.</a:t>
            </a:r>
          </a:p>
          <a:p>
            <a:r>
              <a:rPr lang="en-US" dirty="0" smtClean="0">
                <a:latin typeface="Book Antiqua" panose="02040602050305030304" pitchFamily="18" charset="0"/>
              </a:rPr>
              <a:t>Coordinating a plan of services, reviewing services and activities to ensure that the plan continues to meet the wants and needs of the client.</a:t>
            </a:r>
            <a:endParaRPr lang="en-US" dirty="0">
              <a:latin typeface="Book Antiqua" panose="02040602050305030304" pitchFamily="18" charset="0"/>
            </a:endParaRPr>
          </a:p>
        </p:txBody>
      </p:sp>
    </p:spTree>
    <p:extLst>
      <p:ext uri="{BB962C8B-B14F-4D97-AF65-F5344CB8AC3E}">
        <p14:creationId xmlns:p14="http://schemas.microsoft.com/office/powerpoint/2010/main" val="420107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COORDINATING </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 </a:t>
            </a:r>
            <a:r>
              <a:rPr lang="en-US" dirty="0" smtClean="0">
                <a:latin typeface="Book Antiqua" panose="02040602050305030304" pitchFamily="18" charset="0"/>
              </a:rPr>
              <a:t>A client’s mother calls, asking what resources are available in the community to help educate her family on her son’s illness.  You refer the mother to the National Alliance on Mental Illness (NAMI).</a:t>
            </a:r>
          </a:p>
          <a:p>
            <a:pPr marL="0" indent="0">
              <a:buNone/>
            </a:pPr>
            <a:endParaRPr lang="en-US" dirty="0" smtClean="0">
              <a:latin typeface="Book Antiqua" panose="02040602050305030304" pitchFamily="18" charset="0"/>
            </a:endParaRPr>
          </a:p>
        </p:txBody>
      </p:sp>
      <p:pic>
        <p:nvPicPr>
          <p:cNvPr id="3075" name="Picture 3"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zambettic\AppData\Local\Microsoft\Windows\INetCache\IE\K3ORB0WI\referra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648200"/>
            <a:ext cx="4343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09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LINKING</a:t>
            </a:r>
            <a:br>
              <a:rPr lang="en-US" dirty="0" smtClean="0">
                <a:latin typeface="Book Antiqua" panose="02040602050305030304" pitchFamily="18" charset="0"/>
              </a:rPr>
            </a:br>
            <a:r>
              <a:rPr lang="en-US" dirty="0" smtClean="0">
                <a:latin typeface="Book Antiqua" panose="02040602050305030304" pitchFamily="18" charset="0"/>
              </a:rPr>
              <a:t>Linking to Services &amp; Resources</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Linking a client to </a:t>
            </a:r>
            <a:r>
              <a:rPr lang="en-US" b="1" dirty="0" smtClean="0">
                <a:latin typeface="Book Antiqua" panose="02040602050305030304" pitchFamily="18" charset="0"/>
              </a:rPr>
              <a:t>outside </a:t>
            </a:r>
            <a:r>
              <a:rPr lang="en-US" dirty="0" smtClean="0">
                <a:latin typeface="Book Antiqua" panose="02040602050305030304" pitchFamily="18" charset="0"/>
              </a:rPr>
              <a:t>resources.</a:t>
            </a:r>
          </a:p>
          <a:p>
            <a:r>
              <a:rPr lang="en-US" dirty="0" smtClean="0">
                <a:latin typeface="Book Antiqua" panose="02040602050305030304" pitchFamily="18" charset="0"/>
              </a:rPr>
              <a:t>Linking the client with providers and other agencies to obtain services which addresses the client’s needs and helps them achieve the goals documented in their recovery plan.</a:t>
            </a:r>
            <a:endParaRPr lang="en-US" dirty="0">
              <a:latin typeface="Book Antiqua" panose="02040602050305030304" pitchFamily="18" charset="0"/>
            </a:endParaRPr>
          </a:p>
        </p:txBody>
      </p:sp>
      <p:pic>
        <p:nvPicPr>
          <p:cNvPr id="4098" name="Picture 2" descr="C:\Users\zambettic\AppData\Local\Microsoft\Windows\INetCache\IE\K3ORB0WI\lin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48200"/>
            <a:ext cx="4114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7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LINKING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 </a:t>
            </a:r>
            <a:r>
              <a:rPr lang="en-US" dirty="0" smtClean="0">
                <a:latin typeface="Book Antiqua" panose="02040602050305030304" pitchFamily="18" charset="0"/>
              </a:rPr>
              <a:t>Your client comes to your office and complains that he is isolated and lonely. You link him to Toivo, which is run by an external mental health agency, Advocacy Unlimited.</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2596041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Book Antiqua" panose="02040602050305030304" pitchFamily="18" charset="0"/>
              </a:rPr>
              <a:t>ACCESSING</a:t>
            </a:r>
            <a:br>
              <a:rPr lang="en-US" dirty="0" smtClean="0">
                <a:latin typeface="Book Antiqua" panose="02040602050305030304" pitchFamily="18" charset="0"/>
              </a:rPr>
            </a:br>
            <a:r>
              <a:rPr lang="en-US" sz="3600" dirty="0" smtClean="0">
                <a:latin typeface="Book Antiqua" panose="02040602050305030304" pitchFamily="18" charset="0"/>
              </a:rPr>
              <a:t>Linking and Referring to Needed Services</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Services that assist and enable the client to gain access and maintain needed medical, clinical</a:t>
            </a:r>
            <a:r>
              <a:rPr lang="en-US" dirty="0">
                <a:latin typeface="Book Antiqua" panose="02040602050305030304" pitchFamily="18" charset="0"/>
              </a:rPr>
              <a:t>, social, educational </a:t>
            </a:r>
            <a:r>
              <a:rPr lang="en-US" dirty="0" smtClean="0">
                <a:latin typeface="Book Antiqua" panose="02040602050305030304" pitchFamily="18" charset="0"/>
              </a:rPr>
              <a:t>or </a:t>
            </a:r>
            <a:r>
              <a:rPr lang="en-US" dirty="0">
                <a:latin typeface="Book Antiqua" panose="02040602050305030304" pitchFamily="18" charset="0"/>
              </a:rPr>
              <a:t>other </a:t>
            </a:r>
            <a:r>
              <a:rPr lang="en-US" dirty="0" smtClean="0">
                <a:latin typeface="Book Antiqua" panose="02040602050305030304" pitchFamily="18" charset="0"/>
              </a:rPr>
              <a:t>services</a:t>
            </a:r>
            <a:r>
              <a:rPr lang="en-US" dirty="0" smtClean="0"/>
              <a:t>.</a:t>
            </a:r>
            <a:endParaRPr lang="en-US" dirty="0"/>
          </a:p>
        </p:txBody>
      </p:sp>
      <p:pic>
        <p:nvPicPr>
          <p:cNvPr id="2052" name="Picture 4" descr="C:\Users\zambettic\AppData\Local\Microsoft\Windows\INetCache\IE\K3ORB0WI\key-1013662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52800"/>
            <a:ext cx="3657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6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ACCESSING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b="1" dirty="0" smtClean="0">
                <a:latin typeface="Book Antiqua" panose="02040602050305030304" pitchFamily="18" charset="0"/>
              </a:rPr>
              <a:t>Example: </a:t>
            </a:r>
            <a:r>
              <a:rPr lang="en-US" dirty="0" smtClean="0">
                <a:latin typeface="Book Antiqua" panose="02040602050305030304" pitchFamily="18" charset="0"/>
              </a:rPr>
              <a:t>Your client calls you and says his roommates are harassing him and threatening to kick him out of his apartment. You help the client access legal assistance through Connecticut Legal Rights Project (CLRP) to discuss his housing rights.</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534331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ASSESSING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Comprehensive assessments at admission.</a:t>
            </a:r>
          </a:p>
          <a:p>
            <a:r>
              <a:rPr lang="en-US" dirty="0" smtClean="0">
                <a:latin typeface="Book Antiqua" panose="02040602050305030304" pitchFamily="18" charset="0"/>
              </a:rPr>
              <a:t>Reassessments performed at least annually.</a:t>
            </a:r>
          </a:p>
          <a:p>
            <a:r>
              <a:rPr lang="en-US" dirty="0" smtClean="0">
                <a:latin typeface="Book Antiqua" panose="02040602050305030304" pitchFamily="18" charset="0"/>
              </a:rPr>
              <a:t>Assessments and reassessments completed for the purposes of developing a treatment plan or a treatment plan update.</a:t>
            </a:r>
            <a:endParaRPr lang="en-US" dirty="0">
              <a:latin typeface="Book Antiqua" panose="02040602050305030304" pitchFamily="18" charset="0"/>
            </a:endParaRPr>
          </a:p>
        </p:txBody>
      </p:sp>
      <p:pic>
        <p:nvPicPr>
          <p:cNvPr id="5132" name="Picture 12" descr="C:\Users\zambettic\AppData\Local\Microsoft\Windows\INetCache\IE\K3ORB0WI\Self_analysi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
            <a:ext cx="2319337"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Book Antiqua" panose="02040602050305030304" pitchFamily="18" charset="0"/>
              </a:rPr>
              <a:t>What We </a:t>
            </a:r>
            <a:r>
              <a:rPr lang="en-US" sz="4000" dirty="0">
                <a:latin typeface="Book Antiqua" panose="02040602050305030304" pitchFamily="18" charset="0"/>
              </a:rPr>
              <a:t>W</a:t>
            </a:r>
            <a:r>
              <a:rPr lang="en-US" sz="4000" dirty="0" smtClean="0">
                <a:latin typeface="Book Antiqua" panose="02040602050305030304" pitchFamily="18" charset="0"/>
              </a:rPr>
              <a:t>ill </a:t>
            </a:r>
            <a:r>
              <a:rPr lang="en-US" sz="4000" dirty="0">
                <a:latin typeface="Book Antiqua" panose="02040602050305030304" pitchFamily="18" charset="0"/>
              </a:rPr>
              <a:t>C</a:t>
            </a:r>
            <a:r>
              <a:rPr lang="en-US" sz="4000" dirty="0" smtClean="0">
                <a:latin typeface="Book Antiqua" panose="02040602050305030304" pitchFamily="18" charset="0"/>
              </a:rPr>
              <a:t>over in This </a:t>
            </a:r>
            <a:r>
              <a:rPr lang="en-US" sz="4000" dirty="0">
                <a:latin typeface="Book Antiqua" panose="02040602050305030304" pitchFamily="18" charset="0"/>
              </a:rPr>
              <a:t>T</a:t>
            </a:r>
            <a:r>
              <a:rPr lang="en-US" sz="4000" dirty="0" smtClean="0">
                <a:latin typeface="Book Antiqua" panose="02040602050305030304" pitchFamily="18" charset="0"/>
              </a:rPr>
              <a:t>raining</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Book Antiqua" panose="02040602050305030304" pitchFamily="18" charset="0"/>
              </a:rPr>
              <a:t>Definition of TCM</a:t>
            </a:r>
          </a:p>
          <a:p>
            <a:r>
              <a:rPr lang="en-US" dirty="0" smtClean="0">
                <a:latin typeface="Book Antiqua" panose="02040602050305030304" pitchFamily="18" charset="0"/>
              </a:rPr>
              <a:t>The Targeted Population</a:t>
            </a:r>
          </a:p>
          <a:p>
            <a:r>
              <a:rPr lang="en-US" dirty="0" smtClean="0">
                <a:latin typeface="Book Antiqua" panose="02040602050305030304" pitchFamily="18" charset="0"/>
              </a:rPr>
              <a:t>TCM providers</a:t>
            </a:r>
          </a:p>
          <a:p>
            <a:r>
              <a:rPr lang="en-US" dirty="0" smtClean="0">
                <a:latin typeface="Book Antiqua" panose="02040602050305030304" pitchFamily="18" charset="0"/>
              </a:rPr>
              <a:t>TCM levels of Care</a:t>
            </a:r>
          </a:p>
          <a:p>
            <a:r>
              <a:rPr lang="en-US" dirty="0" smtClean="0">
                <a:latin typeface="Book Antiqua" panose="02040602050305030304" pitchFamily="18" charset="0"/>
              </a:rPr>
              <a:t>TCM Service Codes</a:t>
            </a:r>
          </a:p>
          <a:p>
            <a:r>
              <a:rPr lang="en-US" dirty="0" smtClean="0">
                <a:latin typeface="Book Antiqua" panose="02040602050305030304" pitchFamily="18" charset="0"/>
              </a:rPr>
              <a:t>CLAMP</a:t>
            </a:r>
          </a:p>
          <a:p>
            <a:r>
              <a:rPr lang="en-US" dirty="0" smtClean="0">
                <a:latin typeface="Book Antiqua" panose="02040602050305030304" pitchFamily="18" charset="0"/>
              </a:rPr>
              <a:t>TCM Documentation</a:t>
            </a:r>
          </a:p>
          <a:p>
            <a:r>
              <a:rPr lang="en-US" dirty="0" smtClean="0">
                <a:latin typeface="Book Antiqua" panose="02040602050305030304" pitchFamily="18" charset="0"/>
              </a:rPr>
              <a:t>Record Retention</a:t>
            </a:r>
          </a:p>
          <a:p>
            <a:r>
              <a:rPr lang="en-US" dirty="0" smtClean="0">
                <a:latin typeface="Book Antiqua" panose="02040602050305030304" pitchFamily="18" charset="0"/>
              </a:rPr>
              <a:t>Fiscal Overview</a:t>
            </a:r>
          </a:p>
          <a:p>
            <a:r>
              <a:rPr lang="en-US" dirty="0" smtClean="0">
                <a:latin typeface="Book Antiqua" panose="02040602050305030304" pitchFamily="18" charset="0"/>
              </a:rPr>
              <a:t>RMTS</a:t>
            </a:r>
          </a:p>
          <a:p>
            <a:endParaRPr lang="en-US" dirty="0"/>
          </a:p>
        </p:txBody>
      </p:sp>
      <p:pic>
        <p:nvPicPr>
          <p:cNvPr id="8195" name="Picture 3" descr="C:\Users\zambettic\AppData\Local\Microsoft\Windows\INetCache\IE\YPEOK2ZY\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1"/>
            <a:ext cx="3124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5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ASSESSING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 </a:t>
            </a:r>
            <a:r>
              <a:rPr lang="en-US" dirty="0" smtClean="0">
                <a:latin typeface="Book Antiqua" panose="02040602050305030304" pitchFamily="18" charset="0"/>
              </a:rPr>
              <a:t>A new client is enrolled at your agency. You administer a complete biopsychosocial to assess the needs to be addressed on the treatment plan.</a:t>
            </a:r>
          </a:p>
          <a:p>
            <a:pPr marL="0" indent="0">
              <a:buNone/>
            </a:pPr>
            <a:endParaRPr lang="en-US" dirty="0" smtClean="0">
              <a:latin typeface="Book Antiqua" panose="02040602050305030304" pitchFamily="18" charset="0"/>
            </a:endParaRPr>
          </a:p>
        </p:txBody>
      </p:sp>
    </p:spTree>
    <p:extLst>
      <p:ext uri="{BB962C8B-B14F-4D97-AF65-F5344CB8AC3E}">
        <p14:creationId xmlns:p14="http://schemas.microsoft.com/office/powerpoint/2010/main" val="297255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ADVOCACY</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dirty="0" smtClean="0">
                <a:latin typeface="Book Antiqua" panose="02040602050305030304" pitchFamily="18" charset="0"/>
              </a:rPr>
              <a:t>Helping </a:t>
            </a:r>
            <a:r>
              <a:rPr lang="en-US" dirty="0">
                <a:latin typeface="Book Antiqua" panose="02040602050305030304" pitchFamily="18" charset="0"/>
              </a:rPr>
              <a:t>a</a:t>
            </a:r>
            <a:r>
              <a:rPr lang="en-US" dirty="0" smtClean="0">
                <a:latin typeface="Book Antiqua" panose="02040602050305030304" pitchFamily="18" charset="0"/>
              </a:rPr>
              <a:t> client obtain something they desire; eliminating a barrier.</a:t>
            </a:r>
          </a:p>
          <a:p>
            <a:pPr marL="0" indent="0">
              <a:buNone/>
            </a:pPr>
            <a:endParaRPr lang="en-US" dirty="0" smtClean="0"/>
          </a:p>
          <a:p>
            <a:endParaRPr lang="en-US" b="1" dirty="0"/>
          </a:p>
        </p:txBody>
      </p:sp>
      <p:pic>
        <p:nvPicPr>
          <p:cNvPr id="1029" name="Picture 5" descr="C:\Users\zambettic\AppData\Local\Microsoft\Windows\INetCache\IE\TS7ZQUKV\freedom_breaking_through_wall_400_cl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4876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74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ADVOCACY</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Book Antiqua" panose="02040602050305030304" pitchFamily="18" charset="0"/>
              </a:rPr>
              <a:t>Example: </a:t>
            </a:r>
            <a:r>
              <a:rPr lang="en-US" dirty="0" smtClean="0">
                <a:latin typeface="Book Antiqua" panose="02040602050305030304" pitchFamily="18" charset="0"/>
              </a:rPr>
              <a:t>Your client </a:t>
            </a:r>
            <a:r>
              <a:rPr lang="en-US" dirty="0">
                <a:latin typeface="Book Antiqua" panose="02040602050305030304" pitchFamily="18" charset="0"/>
              </a:rPr>
              <a:t>loses their job at the grocery store due to tardiness. Since then you and the client have been working on strategies to help </a:t>
            </a:r>
            <a:r>
              <a:rPr lang="en-US" dirty="0" smtClean="0">
                <a:latin typeface="Book Antiqua" panose="02040602050305030304" pitchFamily="18" charset="0"/>
              </a:rPr>
              <a:t>him wake </a:t>
            </a:r>
            <a:r>
              <a:rPr lang="en-US" dirty="0">
                <a:latin typeface="Book Antiqua" panose="02040602050305030304" pitchFamily="18" charset="0"/>
              </a:rPr>
              <a:t>up on time. You then reach out </a:t>
            </a:r>
            <a:r>
              <a:rPr lang="en-US" dirty="0" smtClean="0">
                <a:latin typeface="Book Antiqua" panose="02040602050305030304" pitchFamily="18" charset="0"/>
              </a:rPr>
              <a:t>to the </a:t>
            </a:r>
            <a:r>
              <a:rPr lang="en-US" dirty="0">
                <a:latin typeface="Book Antiqua" panose="02040602050305030304" pitchFamily="18" charset="0"/>
              </a:rPr>
              <a:t>grocery store manager to advocate for the client to get his job back and </a:t>
            </a:r>
            <a:r>
              <a:rPr lang="en-US" dirty="0" smtClean="0">
                <a:latin typeface="Book Antiqua" panose="02040602050305030304" pitchFamily="18" charset="0"/>
              </a:rPr>
              <a:t>assure </a:t>
            </a:r>
            <a:r>
              <a:rPr lang="en-US" dirty="0">
                <a:latin typeface="Book Antiqua" panose="02040602050305030304" pitchFamily="18" charset="0"/>
              </a:rPr>
              <a:t>the store manager that </a:t>
            </a:r>
            <a:r>
              <a:rPr lang="en-US" dirty="0" smtClean="0">
                <a:latin typeface="Book Antiqua" panose="02040602050305030304" pitchFamily="18" charset="0"/>
              </a:rPr>
              <a:t>he </a:t>
            </a:r>
            <a:r>
              <a:rPr lang="en-US" dirty="0">
                <a:latin typeface="Book Antiqua" panose="02040602050305030304" pitchFamily="18" charset="0"/>
              </a:rPr>
              <a:t>has learned new skills to minimize the issue such as using multiple alarm clocks and working on better sleep habits</a:t>
            </a:r>
            <a:r>
              <a:rPr lang="en-US" dirty="0" smtClean="0">
                <a:latin typeface="Book Antiqua" panose="02040602050305030304" pitchFamily="18" charset="0"/>
              </a:rPr>
              <a:t>.</a:t>
            </a:r>
          </a:p>
          <a:p>
            <a:pPr marL="0" indent="0">
              <a:buNone/>
            </a:pPr>
            <a:endParaRPr lang="en-US" dirty="0" smtClean="0">
              <a:latin typeface="Book Antiqua" panose="02040602050305030304" pitchFamily="18" charset="0"/>
            </a:endParaRPr>
          </a:p>
          <a:p>
            <a:endParaRPr lang="en-US" dirty="0"/>
          </a:p>
          <a:p>
            <a:endParaRPr lang="en-US" dirty="0"/>
          </a:p>
        </p:txBody>
      </p:sp>
    </p:spTree>
    <p:extLst>
      <p:ext uri="{BB962C8B-B14F-4D97-AF65-F5344CB8AC3E}">
        <p14:creationId xmlns:p14="http://schemas.microsoft.com/office/powerpoint/2010/main" val="427241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MONITORING</a:t>
            </a:r>
            <a:br>
              <a:rPr lang="en-US" dirty="0" smtClean="0">
                <a:latin typeface="Book Antiqua" panose="02040602050305030304" pitchFamily="18" charset="0"/>
              </a:rPr>
            </a:b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Monitoring progress of a treatment plan objective, clearly identified in the intervention as a monitoring activity, not routine follow-up.</a:t>
            </a:r>
          </a:p>
          <a:p>
            <a:r>
              <a:rPr lang="en-US" dirty="0" smtClean="0">
                <a:latin typeface="Book Antiqua" panose="02040602050305030304" pitchFamily="18" charset="0"/>
              </a:rPr>
              <a:t>Activities are necessary to ensure the plan is implemented and adequately </a:t>
            </a:r>
            <a:r>
              <a:rPr lang="en-US" dirty="0">
                <a:latin typeface="Book Antiqua" panose="02040602050305030304" pitchFamily="18" charset="0"/>
              </a:rPr>
              <a:t>a</a:t>
            </a:r>
            <a:r>
              <a:rPr lang="en-US" dirty="0" smtClean="0">
                <a:latin typeface="Book Antiqua" panose="02040602050305030304" pitchFamily="18" charset="0"/>
              </a:rPr>
              <a:t>ddresses the client’s needs.</a:t>
            </a:r>
          </a:p>
          <a:p>
            <a:r>
              <a:rPr lang="en-US" dirty="0" smtClean="0">
                <a:latin typeface="Book Antiqua" panose="02040602050305030304" pitchFamily="18" charset="0"/>
              </a:rPr>
              <a:t>Services in the recovery plan are adequate.</a:t>
            </a:r>
          </a:p>
          <a:p>
            <a:endParaRPr lang="en-US" dirty="0"/>
          </a:p>
        </p:txBody>
      </p:sp>
    </p:spTree>
    <p:extLst>
      <p:ext uri="{BB962C8B-B14F-4D97-AF65-F5344CB8AC3E}">
        <p14:creationId xmlns:p14="http://schemas.microsoft.com/office/powerpoint/2010/main" val="3258291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MONITORING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Changes in the needs or status of the individual are reflected in the service plan.</a:t>
            </a:r>
          </a:p>
          <a:p>
            <a:r>
              <a:rPr lang="en-US" dirty="0" smtClean="0">
                <a:latin typeface="Book Antiqua" panose="02040602050305030304" pitchFamily="18" charset="0"/>
              </a:rPr>
              <a:t>Adjustments in the plan and service arrangements with providers are made as necessary and as situations change with the client.</a:t>
            </a:r>
            <a:endParaRPr lang="en-US" dirty="0">
              <a:latin typeface="Book Antiqua" panose="02040602050305030304" pitchFamily="18" charset="0"/>
            </a:endParaRPr>
          </a:p>
        </p:txBody>
      </p:sp>
      <p:pic>
        <p:nvPicPr>
          <p:cNvPr id="6146" name="Picture 2" descr="C:\Users\zambettic\AppData\Local\Microsoft\Windows\INetCache\IE\K3ORB0WI\mise-en-situation-chercher-un-travail-en-fr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67200"/>
            <a:ext cx="5562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82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MONITORING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Book Antiqua" panose="02040602050305030304" pitchFamily="18" charset="0"/>
              </a:rPr>
              <a:t>Monitoring can be provided:</a:t>
            </a:r>
          </a:p>
          <a:p>
            <a:r>
              <a:rPr lang="en-US" dirty="0" smtClean="0">
                <a:latin typeface="Book Antiqua" panose="02040602050305030304" pitchFamily="18" charset="0"/>
              </a:rPr>
              <a:t>Face to face or by telephone</a:t>
            </a:r>
          </a:p>
          <a:p>
            <a:r>
              <a:rPr lang="en-US" dirty="0" smtClean="0">
                <a:latin typeface="Book Antiqua" panose="02040602050305030304" pitchFamily="18" charset="0"/>
              </a:rPr>
              <a:t>In a case conference with the client present</a:t>
            </a:r>
          </a:p>
          <a:p>
            <a:r>
              <a:rPr lang="en-US" dirty="0" smtClean="0">
                <a:latin typeface="Book Antiqua" panose="02040602050305030304" pitchFamily="18" charset="0"/>
              </a:rPr>
              <a:t>Through collateral contact with family, friends, providers and others</a:t>
            </a:r>
          </a:p>
          <a:p>
            <a:r>
              <a:rPr lang="en-US" dirty="0" smtClean="0">
                <a:latin typeface="Book Antiqua" panose="02040602050305030304" pitchFamily="18" charset="0"/>
              </a:rPr>
              <a:t>Conducted as frequently as prescribed in the recovery plan.</a:t>
            </a:r>
            <a:endParaRPr lang="en-US" dirty="0">
              <a:latin typeface="Book Antiqua" panose="02040602050305030304" pitchFamily="18" charset="0"/>
            </a:endParaRPr>
          </a:p>
        </p:txBody>
      </p:sp>
    </p:spTree>
    <p:extLst>
      <p:ext uri="{BB962C8B-B14F-4D97-AF65-F5344CB8AC3E}">
        <p14:creationId xmlns:p14="http://schemas.microsoft.com/office/powerpoint/2010/main" val="241476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ook Antiqua" panose="02040602050305030304" pitchFamily="18" charset="0"/>
              </a:rPr>
              <a:t>Monitoring</a:t>
            </a:r>
            <a:endParaRPr lang="en-US" sz="6000"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b="1" dirty="0" smtClean="0">
                <a:latin typeface="Book Antiqua" panose="02040602050305030304" pitchFamily="18" charset="0"/>
              </a:rPr>
              <a:t>Example: </a:t>
            </a:r>
            <a:r>
              <a:rPr lang="en-US" dirty="0" smtClean="0">
                <a:latin typeface="Book Antiqua" panose="02040602050305030304" pitchFamily="18" charset="0"/>
              </a:rPr>
              <a:t>The nurse, as part of the treatment plan, is going to monitor the side effects of the client’s new medication on a monthly basis.  The nurse will monitor through bloodwork and client self report. Each monthly monitoring activity is 1 TCM for as long as this activity is an intervention on the treatment plan.</a:t>
            </a:r>
          </a:p>
          <a:p>
            <a:pPr marL="0" indent="0">
              <a:buNone/>
            </a:pPr>
            <a:endParaRPr lang="en-US" dirty="0" smtClean="0">
              <a:latin typeface="Book Antiqua" panose="02040602050305030304" pitchFamily="18" charset="0"/>
            </a:endParaRPr>
          </a:p>
          <a:p>
            <a:endParaRPr lang="en-US" dirty="0"/>
          </a:p>
        </p:txBody>
      </p:sp>
    </p:spTree>
    <p:extLst>
      <p:ext uri="{BB962C8B-B14F-4D97-AF65-F5344CB8AC3E}">
        <p14:creationId xmlns:p14="http://schemas.microsoft.com/office/powerpoint/2010/main" val="1898642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CONFUSION ABOUT MONITORING</a:t>
            </a:r>
            <a:br>
              <a:rPr lang="en-US" sz="3600" dirty="0" smtClean="0">
                <a:latin typeface="Book Antiqua" panose="02040602050305030304" pitchFamily="18" charset="0"/>
              </a:rPr>
            </a:br>
            <a:r>
              <a:rPr lang="en-US" sz="3600" dirty="0" smtClean="0">
                <a:latin typeface="Book Antiqua" panose="02040602050305030304" pitchFamily="18" charset="0"/>
              </a:rPr>
              <a:t>What it is &amp; What it is not</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Book Antiqua" panose="02040602050305030304" pitchFamily="18" charset="0"/>
              </a:rPr>
              <a:t>Monitoring involves active observation of the service plan to make sure it is being properly implemented and meets the needs of the client. </a:t>
            </a:r>
          </a:p>
          <a:p>
            <a:r>
              <a:rPr lang="en-US" dirty="0" smtClean="0">
                <a:latin typeface="Book Antiqua" panose="02040602050305030304" pitchFamily="18" charset="0"/>
              </a:rPr>
              <a:t>Monitoring also involves consistent help in identifying problems, modifying plans, ensuring resources are available to achieve goals and/or the objective has been achieved, and monitoring the client’s participation in the plan. </a:t>
            </a:r>
          </a:p>
          <a:p>
            <a:r>
              <a:rPr lang="en-US" dirty="0" smtClean="0">
                <a:latin typeface="Book Antiqua" panose="02040602050305030304" pitchFamily="18" charset="0"/>
              </a:rPr>
              <a:t>Monitoring assures services are delivered as documented in the service plan, services in the plan are adequate for the client and that necessary adjustments are made in the service plan when changes are needed.</a:t>
            </a:r>
          </a:p>
          <a:p>
            <a:endParaRPr lang="en-US" dirty="0"/>
          </a:p>
        </p:txBody>
      </p:sp>
    </p:spTree>
    <p:extLst>
      <p:ext uri="{BB962C8B-B14F-4D97-AF65-F5344CB8AC3E}">
        <p14:creationId xmlns:p14="http://schemas.microsoft.com/office/powerpoint/2010/main" val="130658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Book Antiqua" panose="02040602050305030304" pitchFamily="18" charset="0"/>
              </a:rPr>
              <a:t>CONFUSION ABOUT MONITORING</a:t>
            </a:r>
            <a:br>
              <a:rPr lang="en-US" sz="3600" dirty="0">
                <a:latin typeface="Book Antiqua" panose="02040602050305030304" pitchFamily="18" charset="0"/>
              </a:rPr>
            </a:br>
            <a:r>
              <a:rPr lang="en-US" sz="3600" dirty="0">
                <a:latin typeface="Book Antiqua" panose="02040602050305030304" pitchFamily="18" charset="0"/>
              </a:rPr>
              <a:t>What it is &amp; What it is not</a:t>
            </a:r>
          </a:p>
        </p:txBody>
      </p:sp>
      <p:sp>
        <p:nvSpPr>
          <p:cNvPr id="3" name="Content Placeholder 2"/>
          <p:cNvSpPr>
            <a:spLocks noGrp="1"/>
          </p:cNvSpPr>
          <p:nvPr>
            <p:ph idx="1"/>
          </p:nvPr>
        </p:nvSpPr>
        <p:spPr/>
        <p:txBody>
          <a:bodyPr>
            <a:normAutofit fontScale="70000" lnSpcReduction="20000"/>
          </a:bodyPr>
          <a:lstStyle/>
          <a:p>
            <a:r>
              <a:rPr lang="en-US" sz="3600" dirty="0" smtClean="0">
                <a:latin typeface="Book Antiqua" panose="02040602050305030304" pitchFamily="18" charset="0"/>
              </a:rPr>
              <a:t>Confusion about the  </a:t>
            </a:r>
            <a:r>
              <a:rPr lang="en-US" sz="3600" dirty="0">
                <a:latin typeface="Book Antiqua" panose="02040602050305030304" pitchFamily="18" charset="0"/>
              </a:rPr>
              <a:t>self administration of medication. Medication delivery is not a TCM activity. Nor is supervising/observing clients take their </a:t>
            </a:r>
            <a:r>
              <a:rPr lang="en-US" sz="3600" dirty="0" smtClean="0">
                <a:latin typeface="Book Antiqua" panose="02040602050305030304" pitchFamily="18" charset="0"/>
              </a:rPr>
              <a:t>medication</a:t>
            </a:r>
            <a:r>
              <a:rPr lang="en-US" sz="3600" dirty="0">
                <a:latin typeface="Book Antiqua" panose="02040602050305030304" pitchFamily="18" charset="0"/>
              </a:rPr>
              <a:t>. </a:t>
            </a:r>
            <a:endParaRPr lang="en-US" sz="3600" dirty="0" smtClean="0">
              <a:latin typeface="Book Antiqua" panose="02040602050305030304" pitchFamily="18" charset="0"/>
            </a:endParaRPr>
          </a:p>
          <a:p>
            <a:r>
              <a:rPr lang="en-US" sz="3600" dirty="0" smtClean="0">
                <a:latin typeface="Book Antiqua" panose="02040602050305030304" pitchFamily="18" charset="0"/>
              </a:rPr>
              <a:t>The </a:t>
            </a:r>
            <a:r>
              <a:rPr lang="en-US" sz="3600" dirty="0">
                <a:latin typeface="Book Antiqua" panose="02040602050305030304" pitchFamily="18" charset="0"/>
              </a:rPr>
              <a:t>client needs to have full access to their medications and make a choice to take or not take them.  The monitoring occurs when in the service plan it is written that the staff will monitor that client has taken their medication in a specific time frame (example; weekly) and that the staff person monitors via looking in the pill box or counting pills in a pill bottle.</a:t>
            </a:r>
          </a:p>
          <a:p>
            <a:pPr marL="0" indent="0">
              <a:buNone/>
            </a:pPr>
            <a:r>
              <a:rPr lang="en-US" sz="3600" dirty="0">
                <a:latin typeface="Book Antiqua" panose="02040602050305030304" pitchFamily="18" charset="0"/>
              </a:rPr>
              <a:t> </a:t>
            </a:r>
          </a:p>
          <a:p>
            <a:endParaRPr lang="en-US" dirty="0"/>
          </a:p>
        </p:txBody>
      </p:sp>
    </p:spTree>
    <p:extLst>
      <p:ext uri="{BB962C8B-B14F-4D97-AF65-F5344CB8AC3E}">
        <p14:creationId xmlns:p14="http://schemas.microsoft.com/office/powerpoint/2010/main" val="122465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PLANNING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Planning with a client on any specific aspect of their goals and needs, or by participating in a treatment planning conference with a client, the client’s other providers and any natural supports.</a:t>
            </a:r>
            <a:endParaRPr lang="en-US" dirty="0">
              <a:latin typeface="Book Antiqua" panose="02040602050305030304" pitchFamily="18" charset="0"/>
            </a:endParaRPr>
          </a:p>
        </p:txBody>
      </p:sp>
      <p:pic>
        <p:nvPicPr>
          <p:cNvPr id="7170" name="Picture 2" descr="C:\Users\zambettic\AppData\Local\Microsoft\Windows\INetCache\IE\K3ORB0WI\emprender-en-tiempos-de-cris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267200"/>
            <a:ext cx="4648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0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What is Targeted Case Management?</a:t>
            </a:r>
            <a:endParaRPr lang="en-US" dirty="0">
              <a:latin typeface="Book Antiqua" panose="02040602050305030304" pitchFamily="18" charset="0"/>
            </a:endParaRPr>
          </a:p>
        </p:txBody>
      </p:sp>
      <p:sp>
        <p:nvSpPr>
          <p:cNvPr id="3" name="Content Placeholder 2"/>
          <p:cNvSpPr>
            <a:spLocks noGrp="1"/>
          </p:cNvSpPr>
          <p:nvPr>
            <p:ph idx="1"/>
          </p:nvPr>
        </p:nvSpPr>
        <p:spPr/>
        <p:txBody>
          <a:bodyPr>
            <a:noAutofit/>
          </a:bodyPr>
          <a:lstStyle/>
          <a:p>
            <a:r>
              <a:rPr lang="en-US" sz="3200" dirty="0" smtClean="0">
                <a:latin typeface="Book Antiqua" panose="02040602050305030304" pitchFamily="18" charset="0"/>
              </a:rPr>
              <a:t>Targeted Case Management (TCM) is a set of services provided to a Target Population that helps our clients gain access to needed medical, clinical, social and educational services to improve the quality of their lives.</a:t>
            </a:r>
          </a:p>
          <a:p>
            <a:r>
              <a:rPr lang="en-US" sz="3200" dirty="0" smtClean="0">
                <a:latin typeface="Book Antiqua" panose="02040602050305030304" pitchFamily="18" charset="0"/>
              </a:rPr>
              <a:t>TCM services are reimbursable through Medicaid.</a:t>
            </a:r>
            <a:endParaRPr lang="en-US" sz="3200" dirty="0">
              <a:latin typeface="Book Antiqua" panose="02040602050305030304" pitchFamily="18" charset="0"/>
            </a:endParaRPr>
          </a:p>
        </p:txBody>
      </p:sp>
    </p:spTree>
    <p:extLst>
      <p:ext uri="{BB962C8B-B14F-4D97-AF65-F5344CB8AC3E}">
        <p14:creationId xmlns:p14="http://schemas.microsoft.com/office/powerpoint/2010/main" val="259419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PLANNING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a:t>
            </a:r>
            <a:r>
              <a:rPr lang="en-US" dirty="0" smtClean="0">
                <a:latin typeface="Book Antiqua" panose="02040602050305030304" pitchFamily="18" charset="0"/>
              </a:rPr>
              <a:t> Your client meets with you  to discuss the possible side effects of alcohol on his depression. You discuss possible interventions to include on the plan to reduce his alcohol intake over the next 6 months. </a:t>
            </a:r>
          </a:p>
          <a:p>
            <a:pPr marL="0" indent="0">
              <a:buNone/>
            </a:pPr>
            <a:endParaRPr lang="en-US" dirty="0" smtClean="0">
              <a:latin typeface="Book Antiqua" panose="02040602050305030304" pitchFamily="18" charset="0"/>
            </a:endParaRPr>
          </a:p>
        </p:txBody>
      </p:sp>
    </p:spTree>
    <p:extLst>
      <p:ext uri="{BB962C8B-B14F-4D97-AF65-F5344CB8AC3E}">
        <p14:creationId xmlns:p14="http://schemas.microsoft.com/office/powerpoint/2010/main" val="2363776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a:t>
            </a:r>
            <a:r>
              <a:rPr lang="en-US" dirty="0" smtClean="0">
                <a:latin typeface="Book Antiqua" panose="02040602050305030304" pitchFamily="18" charset="0"/>
              </a:rPr>
              <a:t>DOCUMENTATION</a:t>
            </a:r>
            <a:r>
              <a:rPr lang="en-US" dirty="0">
                <a:latin typeface="Book Antiqua" panose="02040602050305030304" pitchFamily="18" charset="0"/>
              </a:rPr>
              <a:t/>
            </a:r>
            <a:br>
              <a:rPr lang="en-US" dirty="0">
                <a:latin typeface="Book Antiqua" panose="02040602050305030304" pitchFamily="18" charset="0"/>
              </a:rPr>
            </a:br>
            <a:r>
              <a:rPr lang="en-US" sz="2400" dirty="0">
                <a:latin typeface="Book Antiqua" panose="02040602050305030304" pitchFamily="18" charset="0"/>
              </a:rPr>
              <a:t>In order to use a TCM code there must be the following items</a:t>
            </a:r>
            <a:r>
              <a:rPr lang="en-US" sz="2400" dirty="0" smtClean="0">
                <a:latin typeface="Book Antiqua" panose="02040602050305030304" pitchFamily="18" charset="0"/>
              </a:rPr>
              <a:t>;</a:t>
            </a:r>
            <a:endParaRPr lang="en-US" sz="2400"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latin typeface="Book Antiqua" panose="02040602050305030304" pitchFamily="18" charset="0"/>
            </a:endParaRPr>
          </a:p>
          <a:p>
            <a:pPr marL="514350" indent="-514350">
              <a:buFont typeface="+mj-lt"/>
              <a:buAutoNum type="arabicPeriod"/>
            </a:pPr>
            <a:r>
              <a:rPr lang="en-US" b="1" dirty="0" smtClean="0">
                <a:latin typeface="Book Antiqua" panose="02040602050305030304" pitchFamily="18" charset="0"/>
              </a:rPr>
              <a:t>Initial and </a:t>
            </a:r>
            <a:r>
              <a:rPr lang="en-US" b="1" dirty="0">
                <a:latin typeface="Book Antiqua" panose="02040602050305030304" pitchFamily="18" charset="0"/>
              </a:rPr>
              <a:t>O</a:t>
            </a:r>
            <a:r>
              <a:rPr lang="en-US" b="1" dirty="0" smtClean="0">
                <a:latin typeface="Book Antiqua" panose="02040602050305030304" pitchFamily="18" charset="0"/>
              </a:rPr>
              <a:t>ngoing Assessments- </a:t>
            </a:r>
            <a:r>
              <a:rPr lang="en-US" dirty="0" smtClean="0">
                <a:latin typeface="Book Antiqua" panose="02040602050305030304" pitchFamily="18" charset="0"/>
              </a:rPr>
              <a:t>these determine the need for any medical, social, educational and other services.</a:t>
            </a:r>
          </a:p>
          <a:p>
            <a:r>
              <a:rPr lang="en-US" dirty="0" smtClean="0">
                <a:latin typeface="Book Antiqua" panose="02040602050305030304" pitchFamily="18" charset="0"/>
              </a:rPr>
              <a:t>Assessment activities include taking a client history, identifying needs, completing related documentation and gathering information from other sources.</a:t>
            </a:r>
          </a:p>
          <a:p>
            <a:r>
              <a:rPr lang="en-US" dirty="0" smtClean="0">
                <a:latin typeface="Book Antiqua" panose="02040602050305030304" pitchFamily="18" charset="0"/>
              </a:rPr>
              <a:t>Reassessments occur at least annually but may be done more frequently.</a:t>
            </a:r>
          </a:p>
          <a:p>
            <a:r>
              <a:rPr lang="en-US" dirty="0" smtClean="0">
                <a:latin typeface="Book Antiqua" panose="02040602050305030304" pitchFamily="18" charset="0"/>
              </a:rPr>
              <a:t>Includes a diagnosis. Have the client sign a release of information (ROI) for record reporting and DDaP.</a:t>
            </a:r>
            <a:endParaRPr lang="en-US" dirty="0">
              <a:latin typeface="Book Antiqua" panose="02040602050305030304" pitchFamily="18" charset="0"/>
            </a:endParaRPr>
          </a:p>
        </p:txBody>
      </p:sp>
    </p:spTree>
    <p:extLst>
      <p:ext uri="{BB962C8B-B14F-4D97-AF65-F5344CB8AC3E}">
        <p14:creationId xmlns:p14="http://schemas.microsoft.com/office/powerpoint/2010/main" val="187322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DOCUMENTATION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2</a:t>
            </a:r>
            <a:r>
              <a:rPr lang="en-US" dirty="0" smtClean="0">
                <a:latin typeface="Book Antiqua" panose="02040602050305030304" pitchFamily="18" charset="0"/>
              </a:rPr>
              <a:t>. An </a:t>
            </a:r>
            <a:r>
              <a:rPr lang="en-US" b="1" dirty="0" smtClean="0">
                <a:latin typeface="Book Antiqua" panose="02040602050305030304" pitchFamily="18" charset="0"/>
              </a:rPr>
              <a:t>Active</a:t>
            </a:r>
            <a:r>
              <a:rPr lang="en-US" dirty="0" smtClean="0">
                <a:latin typeface="Book Antiqua" panose="02040602050305030304" pitchFamily="18" charset="0"/>
              </a:rPr>
              <a:t> Recovery Plan that identifies the plan for services.</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Identifies areas of need</a:t>
            </a:r>
          </a:p>
          <a:p>
            <a:r>
              <a:rPr lang="en-US" dirty="0" smtClean="0">
                <a:latin typeface="Book Antiqua" panose="02040602050305030304" pitchFamily="18" charset="0"/>
              </a:rPr>
              <a:t>Has TCM goals and objectives</a:t>
            </a:r>
          </a:p>
          <a:p>
            <a:r>
              <a:rPr lang="en-US" dirty="0" smtClean="0">
                <a:latin typeface="Book Antiqua" panose="02040602050305030304" pitchFamily="18" charset="0"/>
              </a:rPr>
              <a:t>Has TCM interventions with anticipated duration, frequency, target dates and person(s) responsible.</a:t>
            </a:r>
          </a:p>
          <a:p>
            <a:r>
              <a:rPr lang="en-US" dirty="0" smtClean="0">
                <a:latin typeface="Book Antiqua" panose="02040602050305030304" pitchFamily="18" charset="0"/>
              </a:rPr>
              <a:t>Client signature or evidence of client participation-Use quotes- Document </a:t>
            </a:r>
            <a:r>
              <a:rPr lang="en-US" b="1" dirty="0" smtClean="0">
                <a:latin typeface="Book Antiqua" panose="02040602050305030304" pitchFamily="18" charset="0"/>
              </a:rPr>
              <a:t>why</a:t>
            </a:r>
            <a:r>
              <a:rPr lang="en-US" dirty="0" smtClean="0">
                <a:latin typeface="Book Antiqua" panose="02040602050305030304" pitchFamily="18" charset="0"/>
              </a:rPr>
              <a:t> the client refuses to sign or refuses to participate if that is the case.</a:t>
            </a:r>
          </a:p>
          <a:p>
            <a:endParaRPr lang="en-US" dirty="0" smtClean="0"/>
          </a:p>
          <a:p>
            <a:endParaRPr lang="en-US" dirty="0"/>
          </a:p>
        </p:txBody>
      </p:sp>
    </p:spTree>
    <p:extLst>
      <p:ext uri="{BB962C8B-B14F-4D97-AF65-F5344CB8AC3E}">
        <p14:creationId xmlns:p14="http://schemas.microsoft.com/office/powerpoint/2010/main" val="482102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DOCUMENTATION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3</a:t>
            </a:r>
            <a:r>
              <a:rPr lang="en-US" dirty="0" smtClean="0">
                <a:latin typeface="Book Antiqua" panose="02040602050305030304" pitchFamily="18" charset="0"/>
              </a:rPr>
              <a:t>. The </a:t>
            </a:r>
            <a:r>
              <a:rPr lang="en-US" b="1" dirty="0" smtClean="0">
                <a:latin typeface="Book Antiqua" panose="02040602050305030304" pitchFamily="18" charset="0"/>
              </a:rPr>
              <a:t>Progress Note</a:t>
            </a:r>
            <a:r>
              <a:rPr lang="en-US" dirty="0" smtClean="0">
                <a:latin typeface="Book Antiqua" panose="02040602050305030304" pitchFamily="18" charset="0"/>
              </a:rPr>
              <a:t> documents the services being delivered.</a:t>
            </a:r>
          </a:p>
          <a:p>
            <a:r>
              <a:rPr lang="en-US" dirty="0" smtClean="0">
                <a:latin typeface="Book Antiqua" panose="02040602050305030304" pitchFamily="18" charset="0"/>
              </a:rPr>
              <a:t>The activity provided must reference a </a:t>
            </a:r>
            <a:r>
              <a:rPr lang="en-US" b="1" dirty="0" smtClean="0">
                <a:latin typeface="Book Antiqua" panose="02040602050305030304" pitchFamily="18" charset="0"/>
              </a:rPr>
              <a:t>Goal</a:t>
            </a:r>
            <a:r>
              <a:rPr lang="en-US" dirty="0" smtClean="0">
                <a:latin typeface="Book Antiqua" panose="02040602050305030304" pitchFamily="18" charset="0"/>
              </a:rPr>
              <a:t> in the recovery plan.</a:t>
            </a:r>
          </a:p>
          <a:p>
            <a:r>
              <a:rPr lang="en-US" dirty="0" smtClean="0">
                <a:latin typeface="Book Antiqua" panose="02040602050305030304" pitchFamily="18" charset="0"/>
              </a:rPr>
              <a:t>The </a:t>
            </a:r>
            <a:r>
              <a:rPr lang="en-US" b="1" dirty="0" smtClean="0">
                <a:latin typeface="Book Antiqua" panose="02040602050305030304" pitchFamily="18" charset="0"/>
              </a:rPr>
              <a:t>Intervention</a:t>
            </a:r>
            <a:r>
              <a:rPr lang="en-US" dirty="0" smtClean="0">
                <a:latin typeface="Book Antiqua" panose="02040602050305030304" pitchFamily="18" charset="0"/>
              </a:rPr>
              <a:t> (What you did) and the client’s </a:t>
            </a:r>
            <a:r>
              <a:rPr lang="en-US" b="1" dirty="0" smtClean="0">
                <a:latin typeface="Book Antiqua" panose="02040602050305030304" pitchFamily="18" charset="0"/>
              </a:rPr>
              <a:t>Response</a:t>
            </a:r>
            <a:r>
              <a:rPr lang="en-US" dirty="0" smtClean="0">
                <a:latin typeface="Book Antiqua" panose="02040602050305030304" pitchFamily="18" charset="0"/>
              </a:rPr>
              <a:t> to the intervention must be documented.</a:t>
            </a:r>
          </a:p>
          <a:p>
            <a:r>
              <a:rPr lang="en-US" dirty="0" smtClean="0">
                <a:latin typeface="Book Antiqua" panose="02040602050305030304" pitchFamily="18" charset="0"/>
              </a:rPr>
              <a:t>The </a:t>
            </a:r>
            <a:r>
              <a:rPr lang="en-US" b="1" dirty="0" smtClean="0">
                <a:latin typeface="Book Antiqua" panose="02040602050305030304" pitchFamily="18" charset="0"/>
              </a:rPr>
              <a:t>Plan</a:t>
            </a:r>
            <a:r>
              <a:rPr lang="en-US" dirty="0" smtClean="0">
                <a:latin typeface="Book Antiqua" panose="02040602050305030304" pitchFamily="18" charset="0"/>
              </a:rPr>
              <a:t> for the next encounter must be documented.</a:t>
            </a:r>
          </a:p>
          <a:p>
            <a:endParaRPr lang="en-US" dirty="0"/>
          </a:p>
        </p:txBody>
      </p:sp>
    </p:spTree>
    <p:extLst>
      <p:ext uri="{BB962C8B-B14F-4D97-AF65-F5344CB8AC3E}">
        <p14:creationId xmlns:p14="http://schemas.microsoft.com/office/powerpoint/2010/main" val="282927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r>
              <a:rPr lang="en-US" dirty="0">
                <a:latin typeface="Book Antiqua" panose="02040602050305030304" pitchFamily="18" charset="0"/>
              </a:rPr>
              <a:t>A client’s mother calls, asking what resources are available in the community to help educate her family on her son’s illness.  You refer the mother to the National Alliance on Mental Illness (NAMI).</a:t>
            </a:r>
          </a:p>
          <a:p>
            <a:endParaRPr lang="en-US" dirty="0"/>
          </a:p>
        </p:txBody>
      </p:sp>
    </p:spTree>
    <p:extLst>
      <p:ext uri="{BB962C8B-B14F-4D97-AF65-F5344CB8AC3E}">
        <p14:creationId xmlns:p14="http://schemas.microsoft.com/office/powerpoint/2010/main" val="2091357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latin typeface="Book Antiqua" panose="02040602050305030304" pitchFamily="18" charset="0"/>
              </a:rPr>
              <a:t>Goal- “ I want to feel better and get rid of the stress in my life”</a:t>
            </a:r>
          </a:p>
          <a:p>
            <a:r>
              <a:rPr lang="en-US" dirty="0" smtClean="0">
                <a:latin typeface="Book Antiqua" panose="02040602050305030304" pitchFamily="18" charset="0"/>
              </a:rPr>
              <a:t>Mrs</a:t>
            </a:r>
            <a:r>
              <a:rPr lang="en-US" dirty="0">
                <a:latin typeface="Book Antiqua" panose="02040602050305030304" pitchFamily="18" charset="0"/>
              </a:rPr>
              <a:t>. Jones called this </a:t>
            </a:r>
            <a:r>
              <a:rPr lang="en-US" dirty="0" smtClean="0">
                <a:latin typeface="Book Antiqua" panose="02040602050305030304" pitchFamily="18" charset="0"/>
              </a:rPr>
              <a:t>clinician(</a:t>
            </a:r>
            <a:r>
              <a:rPr lang="en-US" b="1" dirty="0" smtClean="0">
                <a:latin typeface="Book Antiqua" panose="02040602050305030304" pitchFamily="18" charset="0"/>
              </a:rPr>
              <a:t>job title</a:t>
            </a:r>
            <a:r>
              <a:rPr lang="en-US" dirty="0" smtClean="0">
                <a:latin typeface="Book Antiqua" panose="02040602050305030304" pitchFamily="18" charset="0"/>
              </a:rPr>
              <a:t>)upset </a:t>
            </a:r>
            <a:r>
              <a:rPr lang="en-US" dirty="0">
                <a:latin typeface="Book Antiqua" panose="02040602050305030304" pitchFamily="18" charset="0"/>
              </a:rPr>
              <a:t>that her husband and family are having difficulty with their son’s behavior and inconsistent use of his psychotropic medications. Mrs. Jones expressed that her husband and </a:t>
            </a:r>
            <a:r>
              <a:rPr lang="en-US" dirty="0" smtClean="0">
                <a:latin typeface="Book Antiqua" panose="02040602050305030304" pitchFamily="18" charset="0"/>
              </a:rPr>
              <a:t>Jim</a:t>
            </a:r>
            <a:r>
              <a:rPr lang="en-US" b="1" dirty="0" smtClean="0">
                <a:latin typeface="Book Antiqua" panose="02040602050305030304" pitchFamily="18" charset="0"/>
              </a:rPr>
              <a:t>(name of client) </a:t>
            </a:r>
            <a:r>
              <a:rPr lang="en-US" dirty="0">
                <a:latin typeface="Book Antiqua" panose="02040602050305030304" pitchFamily="18" charset="0"/>
              </a:rPr>
              <a:t>have been fighting a lot and everyone is feeling stressed and anxious.  This clinician informed and suggested </a:t>
            </a:r>
            <a:r>
              <a:rPr lang="en-US" b="1" dirty="0" smtClean="0">
                <a:latin typeface="Book Antiqua" panose="02040602050305030304" pitchFamily="18" charset="0"/>
              </a:rPr>
              <a:t>coordinating(TCM service) </a:t>
            </a:r>
            <a:r>
              <a:rPr lang="en-US" dirty="0" smtClean="0">
                <a:latin typeface="Book Antiqua" panose="02040602050305030304" pitchFamily="18" charset="0"/>
              </a:rPr>
              <a:t>a referral </a:t>
            </a:r>
            <a:r>
              <a:rPr lang="en-US" dirty="0">
                <a:latin typeface="Book Antiqua" panose="02040602050305030304" pitchFamily="18" charset="0"/>
              </a:rPr>
              <a:t>to NAMI</a:t>
            </a:r>
            <a:r>
              <a:rPr lang="en-US" dirty="0" smtClean="0">
                <a:latin typeface="Book Antiqua" panose="02040602050305030304" pitchFamily="18" charset="0"/>
              </a:rPr>
              <a:t>.(</a:t>
            </a:r>
            <a:r>
              <a:rPr lang="en-US" b="1" dirty="0" smtClean="0">
                <a:latin typeface="Book Antiqua" panose="02040602050305030304" pitchFamily="18" charset="0"/>
              </a:rPr>
              <a:t>Intervention</a:t>
            </a:r>
            <a:r>
              <a:rPr lang="en-US" dirty="0" smtClean="0">
                <a:latin typeface="Book Antiqua" panose="02040602050305030304" pitchFamily="18" charset="0"/>
              </a:rPr>
              <a:t>)  </a:t>
            </a:r>
            <a:r>
              <a:rPr lang="en-US" dirty="0">
                <a:latin typeface="Book Antiqua" panose="02040602050305030304" pitchFamily="18" charset="0"/>
              </a:rPr>
              <a:t>Mrs. Jones was pleased to hear of a community resource that focuses on supporting the family of someone with mental illness.  She commented that her husband might not be willing to go with her</a:t>
            </a:r>
            <a:r>
              <a:rPr lang="en-US" dirty="0" smtClean="0">
                <a:latin typeface="Book Antiqua" panose="02040602050305030304" pitchFamily="18" charset="0"/>
              </a:rPr>
              <a:t>.(</a:t>
            </a:r>
            <a:r>
              <a:rPr lang="en-US" b="1" dirty="0" smtClean="0">
                <a:latin typeface="Book Antiqua" panose="02040602050305030304" pitchFamily="18" charset="0"/>
              </a:rPr>
              <a:t>Response</a:t>
            </a:r>
            <a:r>
              <a:rPr lang="en-US" dirty="0" smtClean="0">
                <a:latin typeface="Book Antiqua" panose="02040602050305030304" pitchFamily="18" charset="0"/>
              </a:rPr>
              <a:t>)  </a:t>
            </a:r>
            <a:r>
              <a:rPr lang="en-US" dirty="0">
                <a:latin typeface="Book Antiqua" panose="02040602050305030304" pitchFamily="18" charset="0"/>
              </a:rPr>
              <a:t>I asked Mrs. Jones to call me after she attends her first meeting to discuss if she feels this a good option for her or to explore other possible resources</a:t>
            </a:r>
            <a:r>
              <a:rPr lang="en-US" dirty="0" smtClean="0">
                <a:latin typeface="Book Antiqua" panose="02040602050305030304" pitchFamily="18" charset="0"/>
              </a:rPr>
              <a:t>.(</a:t>
            </a:r>
            <a:r>
              <a:rPr lang="en-US" b="1" dirty="0" smtClean="0">
                <a:latin typeface="Book Antiqua" panose="02040602050305030304" pitchFamily="18" charset="0"/>
              </a:rPr>
              <a:t>Plan</a:t>
            </a:r>
            <a:r>
              <a:rPr lang="en-US" dirty="0" smtClean="0">
                <a:latin typeface="Book Antiqua" panose="02040602050305030304" pitchFamily="18" charset="0"/>
              </a:rPr>
              <a:t>) </a:t>
            </a:r>
          </a:p>
          <a:p>
            <a:r>
              <a:rPr lang="en-US" dirty="0" smtClean="0">
                <a:latin typeface="Bradley Hand ITC" panose="03070402050302030203" pitchFamily="66" charset="0"/>
              </a:rPr>
              <a:t>  C.M. Zambetti, </a:t>
            </a:r>
            <a:r>
              <a:rPr lang="en-US" dirty="0" smtClean="0">
                <a:latin typeface="Book Antiqua" panose="02040602050305030304" pitchFamily="18" charset="0"/>
              </a:rPr>
              <a:t>LPC, LADC(</a:t>
            </a:r>
            <a:r>
              <a:rPr lang="en-US" b="1" dirty="0" smtClean="0">
                <a:latin typeface="Book Antiqua" panose="02040602050305030304" pitchFamily="18" charset="0"/>
              </a:rPr>
              <a:t>name</a:t>
            </a:r>
            <a:r>
              <a:rPr lang="en-US" dirty="0" smtClean="0">
                <a:latin typeface="Book Antiqua" panose="02040602050305030304" pitchFamily="18" charset="0"/>
              </a:rPr>
              <a:t> of person providing the service    and </a:t>
            </a:r>
            <a:r>
              <a:rPr lang="en-US" b="1" dirty="0" smtClean="0">
                <a:latin typeface="Book Antiqua" panose="02040602050305030304" pitchFamily="18" charset="0"/>
              </a:rPr>
              <a:t>job title/credentials</a:t>
            </a:r>
            <a:r>
              <a:rPr lang="en-US" dirty="0" smtClean="0">
                <a:latin typeface="Book Antiqua" panose="02040602050305030304" pitchFamily="18" charset="0"/>
              </a:rPr>
              <a:t>)2/25/20</a:t>
            </a:r>
            <a:r>
              <a:rPr lang="en-US" b="1" dirty="0" smtClean="0">
                <a:latin typeface="Book Antiqua" panose="02040602050305030304" pitchFamily="18" charset="0"/>
              </a:rPr>
              <a:t>(Date</a:t>
            </a:r>
            <a:r>
              <a:rPr lang="en-US" dirty="0" smtClean="0">
                <a:latin typeface="Book Antiqua" panose="02040602050305030304" pitchFamily="18" charset="0"/>
              </a:rPr>
              <a:t>)Start 11:16-End11:42 (</a:t>
            </a:r>
            <a:r>
              <a:rPr lang="en-US" b="1" dirty="0" smtClean="0">
                <a:latin typeface="Book Antiqua" panose="02040602050305030304" pitchFamily="18" charset="0"/>
              </a:rPr>
              <a:t>Units) </a:t>
            </a:r>
            <a:r>
              <a:rPr lang="en-US" dirty="0" smtClean="0">
                <a:latin typeface="Book Antiqua" panose="02040602050305030304" pitchFamily="18" charset="0"/>
              </a:rPr>
              <a:t>Total 26 minutes </a:t>
            </a:r>
            <a:r>
              <a:rPr lang="en-US" b="1" dirty="0" smtClean="0">
                <a:latin typeface="Book Antiqua" panose="02040602050305030304" pitchFamily="18" charset="0"/>
              </a:rPr>
              <a:t>(Duration) </a:t>
            </a:r>
            <a:r>
              <a:rPr lang="en-US" dirty="0" smtClean="0">
                <a:latin typeface="Book Antiqua" panose="02040602050305030304" pitchFamily="18" charset="0"/>
              </a:rPr>
              <a:t>collateral in staff office </a:t>
            </a:r>
            <a:r>
              <a:rPr lang="en-US" b="1" dirty="0" smtClean="0">
                <a:latin typeface="Book Antiqua" panose="02040602050305030304" pitchFamily="18" charset="0"/>
              </a:rPr>
              <a:t>(Location)</a:t>
            </a:r>
            <a:endParaRPr lang="en-US" b="1" dirty="0">
              <a:latin typeface="Book Antiqua" panose="02040602050305030304" pitchFamily="18" charset="0"/>
            </a:endParaRPr>
          </a:p>
          <a:p>
            <a:endParaRPr lang="en-US" dirty="0"/>
          </a:p>
        </p:txBody>
      </p:sp>
    </p:spTree>
    <p:extLst>
      <p:ext uri="{BB962C8B-B14F-4D97-AF65-F5344CB8AC3E}">
        <p14:creationId xmlns:p14="http://schemas.microsoft.com/office/powerpoint/2010/main" val="3151241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a:t>
            </a:r>
            <a:r>
              <a:rPr lang="en-US" dirty="0" smtClean="0">
                <a:latin typeface="Book Antiqua" panose="02040602050305030304" pitchFamily="18" charset="0"/>
              </a:rPr>
              <a:t>example</a:t>
            </a:r>
            <a:endParaRPr lang="en-US" dirty="0"/>
          </a:p>
        </p:txBody>
      </p:sp>
      <p:sp>
        <p:nvSpPr>
          <p:cNvPr id="3" name="Content Placeholder 2"/>
          <p:cNvSpPr>
            <a:spLocks noGrp="1"/>
          </p:cNvSpPr>
          <p:nvPr>
            <p:ph idx="1"/>
          </p:nvPr>
        </p:nvSpPr>
        <p:spPr/>
        <p:txBody>
          <a:bodyPr/>
          <a:lstStyle/>
          <a:p>
            <a:r>
              <a:rPr lang="en-US" dirty="0">
                <a:latin typeface="Book Antiqua" panose="02040602050305030304" pitchFamily="18" charset="0"/>
              </a:rPr>
              <a:t>Your client comes to your office and complains that he is isolated and lonely. You link him to </a:t>
            </a:r>
            <a:r>
              <a:rPr lang="en-US" dirty="0" err="1">
                <a:latin typeface="Book Antiqua" panose="02040602050305030304" pitchFamily="18" charset="0"/>
              </a:rPr>
              <a:t>Toivo</a:t>
            </a:r>
            <a:r>
              <a:rPr lang="en-US" dirty="0">
                <a:latin typeface="Book Antiqua" panose="02040602050305030304" pitchFamily="18" charset="0"/>
              </a:rPr>
              <a:t>, which is run by an external mental health agency, Advocacy Unlimited.</a:t>
            </a:r>
          </a:p>
          <a:p>
            <a:endParaRPr lang="en-US" dirty="0"/>
          </a:p>
        </p:txBody>
      </p:sp>
    </p:spTree>
    <p:extLst>
      <p:ext uri="{BB962C8B-B14F-4D97-AF65-F5344CB8AC3E}">
        <p14:creationId xmlns:p14="http://schemas.microsoft.com/office/powerpoint/2010/main" val="4195742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latin typeface="Book Antiqua" panose="02040602050305030304" pitchFamily="18" charset="0"/>
              </a:rPr>
              <a:t>Goal-</a:t>
            </a:r>
            <a:r>
              <a:rPr lang="en-US" dirty="0" smtClean="0">
                <a:latin typeface="Book Antiqua" panose="02040602050305030304" pitchFamily="18" charset="0"/>
              </a:rPr>
              <a:t>” I want friends to hang out with and a girlfriend.”</a:t>
            </a:r>
          </a:p>
          <a:p>
            <a:r>
              <a:rPr lang="en-US" dirty="0" smtClean="0">
                <a:latin typeface="Book Antiqua" panose="02040602050305030304" pitchFamily="18" charset="0"/>
              </a:rPr>
              <a:t>Brian(</a:t>
            </a:r>
            <a:r>
              <a:rPr lang="en-US" b="1" dirty="0" smtClean="0">
                <a:latin typeface="Book Antiqua" panose="02040602050305030304" pitchFamily="18" charset="0"/>
              </a:rPr>
              <a:t>Name of Client</a:t>
            </a:r>
            <a:r>
              <a:rPr lang="en-US" dirty="0" smtClean="0">
                <a:latin typeface="Book Antiqua" panose="02040602050305030304" pitchFamily="18" charset="0"/>
              </a:rPr>
              <a:t>) </a:t>
            </a:r>
            <a:r>
              <a:rPr lang="en-US" dirty="0">
                <a:latin typeface="Book Antiqua" panose="02040602050305030304" pitchFamily="18" charset="0"/>
              </a:rPr>
              <a:t>came to this </a:t>
            </a:r>
            <a:r>
              <a:rPr lang="en-US" dirty="0" smtClean="0">
                <a:latin typeface="Book Antiqua" panose="02040602050305030304" pitchFamily="18" charset="0"/>
              </a:rPr>
              <a:t>Case Manager’s (</a:t>
            </a:r>
            <a:r>
              <a:rPr lang="en-US" b="1" dirty="0" smtClean="0">
                <a:latin typeface="Book Antiqua" panose="02040602050305030304" pitchFamily="18" charset="0"/>
              </a:rPr>
              <a:t>Job title</a:t>
            </a:r>
            <a:r>
              <a:rPr lang="en-US" dirty="0" smtClean="0">
                <a:latin typeface="Book Antiqua" panose="02040602050305030304" pitchFamily="18" charset="0"/>
              </a:rPr>
              <a:t>) office</a:t>
            </a:r>
            <a:r>
              <a:rPr lang="en-US" dirty="0">
                <a:latin typeface="Book Antiqua" panose="02040602050305030304" pitchFamily="18" charset="0"/>
              </a:rPr>
              <a:t>. He appeared somewhat anxious and expressed that he has </a:t>
            </a:r>
            <a:r>
              <a:rPr lang="en-US" dirty="0" smtClean="0">
                <a:latin typeface="Book Antiqua" panose="02040602050305030304" pitchFamily="18" charset="0"/>
              </a:rPr>
              <a:t>been </a:t>
            </a:r>
            <a:r>
              <a:rPr lang="en-US" dirty="0">
                <a:latin typeface="Book Antiqua" panose="02040602050305030304" pitchFamily="18" charset="0"/>
              </a:rPr>
              <a:t>feeling lonely and hasn’t seen his friends in a long time.  This </a:t>
            </a:r>
            <a:r>
              <a:rPr lang="en-US" dirty="0" smtClean="0">
                <a:latin typeface="Book Antiqua" panose="02040602050305030304" pitchFamily="18" charset="0"/>
              </a:rPr>
              <a:t>C.M. suggested </a:t>
            </a:r>
            <a:r>
              <a:rPr lang="en-US" b="1" dirty="0" smtClean="0">
                <a:latin typeface="Book Antiqua" panose="02040602050305030304" pitchFamily="18" charset="0"/>
              </a:rPr>
              <a:t>linking</a:t>
            </a:r>
            <a:r>
              <a:rPr lang="en-US" dirty="0" smtClean="0">
                <a:latin typeface="Book Antiqua" panose="02040602050305030304" pitchFamily="18" charset="0"/>
              </a:rPr>
              <a:t>(</a:t>
            </a:r>
            <a:r>
              <a:rPr lang="en-US" b="1" dirty="0" smtClean="0">
                <a:latin typeface="Book Antiqua" panose="02040602050305030304" pitchFamily="18" charset="0"/>
              </a:rPr>
              <a:t>TCM service</a:t>
            </a:r>
            <a:r>
              <a:rPr lang="en-US" dirty="0" smtClean="0">
                <a:latin typeface="Book Antiqua" panose="02040602050305030304" pitchFamily="18" charset="0"/>
              </a:rPr>
              <a:t>) him </a:t>
            </a:r>
            <a:r>
              <a:rPr lang="en-US" dirty="0" err="1" smtClean="0">
                <a:latin typeface="Book Antiqua" panose="02040602050305030304" pitchFamily="18" charset="0"/>
              </a:rPr>
              <a:t>Toivo</a:t>
            </a:r>
            <a:r>
              <a:rPr lang="en-US" dirty="0" smtClean="0">
                <a:latin typeface="Book Antiqua" panose="02040602050305030304" pitchFamily="18" charset="0"/>
              </a:rPr>
              <a:t> and informed that there are lots of opportunities to meet people, participate in groups, and make friends. (</a:t>
            </a:r>
            <a:r>
              <a:rPr lang="en-US" b="1" dirty="0" smtClean="0">
                <a:latin typeface="Book Antiqua" panose="02040602050305030304" pitchFamily="18" charset="0"/>
              </a:rPr>
              <a:t>Intervention</a:t>
            </a:r>
            <a:r>
              <a:rPr lang="en-US" dirty="0" smtClean="0">
                <a:latin typeface="Book Antiqua" panose="02040602050305030304" pitchFamily="18" charset="0"/>
              </a:rPr>
              <a:t>)  Brian </a:t>
            </a:r>
            <a:r>
              <a:rPr lang="en-US" dirty="0">
                <a:latin typeface="Book Antiqua" panose="02040602050305030304" pitchFamily="18" charset="0"/>
              </a:rPr>
              <a:t>stated he was willing to give it a chance and said he might be interested in a meditation group also</a:t>
            </a:r>
            <a:r>
              <a:rPr lang="en-US" dirty="0" smtClean="0">
                <a:latin typeface="Book Antiqua" panose="02040602050305030304" pitchFamily="18" charset="0"/>
              </a:rPr>
              <a:t>.(</a:t>
            </a:r>
            <a:r>
              <a:rPr lang="en-US" b="1" dirty="0" smtClean="0">
                <a:latin typeface="Book Antiqua" panose="02040602050305030304" pitchFamily="18" charset="0"/>
              </a:rPr>
              <a:t>Response</a:t>
            </a:r>
            <a:r>
              <a:rPr lang="en-US" dirty="0" smtClean="0">
                <a:latin typeface="Book Antiqua" panose="02040602050305030304" pitchFamily="18" charset="0"/>
              </a:rPr>
              <a:t>)  Will </a:t>
            </a:r>
            <a:r>
              <a:rPr lang="en-US" dirty="0">
                <a:latin typeface="Book Antiqua" panose="02040602050305030304" pitchFamily="18" charset="0"/>
              </a:rPr>
              <a:t>meet </a:t>
            </a:r>
            <a:r>
              <a:rPr lang="en-US" dirty="0" smtClean="0">
                <a:latin typeface="Book Antiqua" panose="02040602050305030304" pitchFamily="18" charset="0"/>
              </a:rPr>
              <a:t>Brian </a:t>
            </a:r>
            <a:r>
              <a:rPr lang="en-US" dirty="0">
                <a:latin typeface="Book Antiqua" panose="02040602050305030304" pitchFamily="18" charset="0"/>
              </a:rPr>
              <a:t>Thursday to explore and set up transportation for him to get to the location which is out of town</a:t>
            </a:r>
            <a:r>
              <a:rPr lang="en-US" b="1" dirty="0" smtClean="0">
                <a:latin typeface="Book Antiqua" panose="02040602050305030304" pitchFamily="18" charset="0"/>
              </a:rPr>
              <a:t>.(Plan for the next session)</a:t>
            </a:r>
            <a:endParaRPr lang="en-US" b="1" dirty="0">
              <a:latin typeface="Book Antiqua" panose="02040602050305030304" pitchFamily="18" charset="0"/>
            </a:endParaRPr>
          </a:p>
          <a:p>
            <a:r>
              <a:rPr lang="en-US" dirty="0">
                <a:latin typeface="Bradley Hand ITC" panose="03070402050302030203" pitchFamily="66" charset="0"/>
              </a:rPr>
              <a:t>C. M. Zambetti</a:t>
            </a:r>
            <a:r>
              <a:rPr lang="en-US" dirty="0">
                <a:latin typeface="Book Antiqua" panose="02040602050305030304" pitchFamily="18" charset="0"/>
              </a:rPr>
              <a:t>, LPC, LADC </a:t>
            </a:r>
            <a:r>
              <a:rPr lang="en-US" dirty="0" smtClean="0">
                <a:latin typeface="Book Antiqua" panose="02040602050305030304" pitchFamily="18" charset="0"/>
              </a:rPr>
              <a:t>(</a:t>
            </a:r>
            <a:r>
              <a:rPr lang="en-US" b="1" dirty="0" smtClean="0">
                <a:latin typeface="Book Antiqua" panose="02040602050305030304" pitchFamily="18" charset="0"/>
              </a:rPr>
              <a:t>name </a:t>
            </a:r>
            <a:r>
              <a:rPr lang="en-US" dirty="0" smtClean="0">
                <a:latin typeface="Book Antiqua" panose="02040602050305030304" pitchFamily="18" charset="0"/>
              </a:rPr>
              <a:t>of person providing the service and </a:t>
            </a:r>
            <a:r>
              <a:rPr lang="en-US" b="1" dirty="0" smtClean="0">
                <a:latin typeface="Book Antiqua" panose="02040602050305030304" pitchFamily="18" charset="0"/>
              </a:rPr>
              <a:t>job title/credentials</a:t>
            </a:r>
            <a:r>
              <a:rPr lang="en-US" dirty="0" smtClean="0">
                <a:latin typeface="Book Antiqua" panose="02040602050305030304" pitchFamily="18" charset="0"/>
              </a:rPr>
              <a:t>) 2/25/20 (</a:t>
            </a:r>
            <a:r>
              <a:rPr lang="en-US" b="1" dirty="0" smtClean="0">
                <a:latin typeface="Book Antiqua" panose="02040602050305030304" pitchFamily="18" charset="0"/>
              </a:rPr>
              <a:t>Date</a:t>
            </a:r>
            <a:r>
              <a:rPr lang="en-US" dirty="0" smtClean="0">
                <a:latin typeface="Book Antiqua" panose="02040602050305030304" pitchFamily="18" charset="0"/>
              </a:rPr>
              <a:t>) Start 2:08-End 2:44 (</a:t>
            </a:r>
            <a:r>
              <a:rPr lang="en-US" b="1" dirty="0" smtClean="0">
                <a:latin typeface="Book Antiqua" panose="02040602050305030304" pitchFamily="18" charset="0"/>
              </a:rPr>
              <a:t>Units</a:t>
            </a:r>
            <a:r>
              <a:rPr lang="en-US" dirty="0" smtClean="0">
                <a:latin typeface="Book Antiqua" panose="02040602050305030304" pitchFamily="18" charset="0"/>
              </a:rPr>
              <a:t>) Total 36 minutes(</a:t>
            </a:r>
            <a:r>
              <a:rPr lang="en-US" b="1" dirty="0" smtClean="0">
                <a:latin typeface="Book Antiqua" panose="02040602050305030304" pitchFamily="18" charset="0"/>
              </a:rPr>
              <a:t>Duration</a:t>
            </a:r>
            <a:r>
              <a:rPr lang="en-US" dirty="0" smtClean="0">
                <a:latin typeface="Book Antiqua" panose="02040602050305030304" pitchFamily="18" charset="0"/>
              </a:rPr>
              <a:t>) Face to Face in staff office.</a:t>
            </a: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p>
        </p:txBody>
      </p:sp>
    </p:spTree>
    <p:extLst>
      <p:ext uri="{BB962C8B-B14F-4D97-AF65-F5344CB8AC3E}">
        <p14:creationId xmlns:p14="http://schemas.microsoft.com/office/powerpoint/2010/main" val="351618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latin typeface="Book Antiqua" panose="02040602050305030304" pitchFamily="18" charset="0"/>
              </a:rPr>
              <a:t>A client calls </a:t>
            </a:r>
            <a:r>
              <a:rPr lang="en-US" dirty="0" smtClean="0">
                <a:latin typeface="Book Antiqua" panose="02040602050305030304" pitchFamily="18" charset="0"/>
              </a:rPr>
              <a:t>her </a:t>
            </a:r>
            <a:r>
              <a:rPr lang="en-US" dirty="0">
                <a:latin typeface="Book Antiqua" panose="02040602050305030304" pitchFamily="18" charset="0"/>
              </a:rPr>
              <a:t>Case Manager and says </a:t>
            </a:r>
            <a:r>
              <a:rPr lang="en-US" dirty="0" smtClean="0">
                <a:latin typeface="Book Antiqua" panose="02040602050305030304" pitchFamily="18" charset="0"/>
              </a:rPr>
              <a:t>her </a:t>
            </a:r>
            <a:r>
              <a:rPr lang="en-US" dirty="0">
                <a:latin typeface="Book Antiqua" panose="02040602050305030304" pitchFamily="18" charset="0"/>
              </a:rPr>
              <a:t>roommates are harassing </a:t>
            </a:r>
            <a:r>
              <a:rPr lang="en-US" dirty="0" smtClean="0">
                <a:latin typeface="Book Antiqua" panose="02040602050305030304" pitchFamily="18" charset="0"/>
              </a:rPr>
              <a:t>her </a:t>
            </a:r>
            <a:r>
              <a:rPr lang="en-US" dirty="0">
                <a:latin typeface="Book Antiqua" panose="02040602050305030304" pitchFamily="18" charset="0"/>
              </a:rPr>
              <a:t>and are threatening </a:t>
            </a:r>
            <a:r>
              <a:rPr lang="en-US" dirty="0" smtClean="0">
                <a:latin typeface="Book Antiqua" panose="02040602050305030304" pitchFamily="18" charset="0"/>
              </a:rPr>
              <a:t> </a:t>
            </a:r>
            <a:r>
              <a:rPr lang="en-US" dirty="0">
                <a:latin typeface="Book Antiqua" panose="02040602050305030304" pitchFamily="18" charset="0"/>
              </a:rPr>
              <a:t>to kick </a:t>
            </a:r>
            <a:r>
              <a:rPr lang="en-US" dirty="0" smtClean="0">
                <a:latin typeface="Book Antiqua" panose="02040602050305030304" pitchFamily="18" charset="0"/>
              </a:rPr>
              <a:t>her </a:t>
            </a:r>
            <a:r>
              <a:rPr lang="en-US" dirty="0">
                <a:latin typeface="Book Antiqua" panose="02040602050305030304" pitchFamily="18" charset="0"/>
              </a:rPr>
              <a:t>out of the apartment.  The Case Manager helps the client access legal services through Connecticut Legal Rights Project (CLRP) to discuss </a:t>
            </a:r>
            <a:r>
              <a:rPr lang="en-US" dirty="0" smtClean="0">
                <a:latin typeface="Book Antiqua" panose="02040602050305030304" pitchFamily="18" charset="0"/>
              </a:rPr>
              <a:t>her </a:t>
            </a:r>
            <a:r>
              <a:rPr lang="en-US" dirty="0">
                <a:latin typeface="Book Antiqua" panose="02040602050305030304" pitchFamily="18" charset="0"/>
              </a:rPr>
              <a:t>housing rights.</a:t>
            </a:r>
          </a:p>
          <a:p>
            <a:endParaRPr lang="en-US" dirty="0"/>
          </a:p>
        </p:txBody>
      </p:sp>
    </p:spTree>
    <p:extLst>
      <p:ext uri="{BB962C8B-B14F-4D97-AF65-F5344CB8AC3E}">
        <p14:creationId xmlns:p14="http://schemas.microsoft.com/office/powerpoint/2010/main" val="49122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latin typeface="Book Antiqua" panose="02040602050305030304" pitchFamily="18" charset="0"/>
              </a:rPr>
              <a:t>Goal</a:t>
            </a:r>
            <a:r>
              <a:rPr lang="en-US" dirty="0" smtClean="0">
                <a:latin typeface="Book Antiqua" panose="02040602050305030304" pitchFamily="18" charset="0"/>
              </a:rPr>
              <a:t>- “ I want to stay in my apartment so I can get my kids back”</a:t>
            </a:r>
          </a:p>
          <a:p>
            <a:r>
              <a:rPr lang="en-US" dirty="0" smtClean="0">
                <a:latin typeface="Book Antiqua" panose="02040602050305030304" pitchFamily="18" charset="0"/>
              </a:rPr>
              <a:t>Cathy </a:t>
            </a:r>
            <a:r>
              <a:rPr lang="en-US" b="1" dirty="0" smtClean="0">
                <a:latin typeface="Book Antiqua" panose="02040602050305030304" pitchFamily="18" charset="0"/>
              </a:rPr>
              <a:t>(name of client</a:t>
            </a:r>
            <a:r>
              <a:rPr lang="en-US" dirty="0" smtClean="0">
                <a:latin typeface="Book Antiqua" panose="02040602050305030304" pitchFamily="18" charset="0"/>
              </a:rPr>
              <a:t>) </a:t>
            </a:r>
            <a:r>
              <a:rPr lang="en-US" dirty="0">
                <a:latin typeface="Book Antiqua" panose="02040602050305030304" pitchFamily="18" charset="0"/>
              </a:rPr>
              <a:t>called upset that </a:t>
            </a:r>
            <a:r>
              <a:rPr lang="en-US" dirty="0" smtClean="0">
                <a:latin typeface="Book Antiqua" panose="02040602050305030304" pitchFamily="18" charset="0"/>
              </a:rPr>
              <a:t>she </a:t>
            </a:r>
            <a:r>
              <a:rPr lang="en-US" dirty="0">
                <a:latin typeface="Book Antiqua" panose="02040602050305030304" pitchFamily="18" charset="0"/>
              </a:rPr>
              <a:t>hasn’t been getting along with </a:t>
            </a:r>
            <a:r>
              <a:rPr lang="en-US" dirty="0" smtClean="0">
                <a:latin typeface="Book Antiqua" panose="02040602050305030304" pitchFamily="18" charset="0"/>
              </a:rPr>
              <a:t>her </a:t>
            </a:r>
            <a:r>
              <a:rPr lang="en-US" dirty="0">
                <a:latin typeface="Book Antiqua" panose="02040602050305030304" pitchFamily="18" charset="0"/>
              </a:rPr>
              <a:t>roommates and they have been fighting about chores. They threatened that if </a:t>
            </a:r>
            <a:r>
              <a:rPr lang="en-US" dirty="0" smtClean="0">
                <a:latin typeface="Book Antiqua" panose="02040602050305030304" pitchFamily="18" charset="0"/>
              </a:rPr>
              <a:t>she </a:t>
            </a:r>
            <a:r>
              <a:rPr lang="en-US" dirty="0">
                <a:latin typeface="Book Antiqua" panose="02040602050305030304" pitchFamily="18" charset="0"/>
              </a:rPr>
              <a:t>doesn’t keep the kitchen clean they are going to kick </a:t>
            </a:r>
            <a:r>
              <a:rPr lang="en-US" dirty="0" smtClean="0">
                <a:latin typeface="Book Antiqua" panose="02040602050305030304" pitchFamily="18" charset="0"/>
              </a:rPr>
              <a:t>her </a:t>
            </a:r>
            <a:r>
              <a:rPr lang="en-US" dirty="0">
                <a:latin typeface="Book Antiqua" panose="02040602050305030304" pitchFamily="18" charset="0"/>
              </a:rPr>
              <a:t>out of the apartment.  This Case </a:t>
            </a:r>
            <a:r>
              <a:rPr lang="en-US" dirty="0" smtClean="0">
                <a:latin typeface="Book Antiqua" panose="02040602050305030304" pitchFamily="18" charset="0"/>
              </a:rPr>
              <a:t>Manager</a:t>
            </a:r>
            <a:r>
              <a:rPr lang="en-US" b="1" dirty="0" smtClean="0">
                <a:latin typeface="Book Antiqua" panose="02040602050305030304" pitchFamily="18" charset="0"/>
              </a:rPr>
              <a:t>(job title</a:t>
            </a:r>
            <a:r>
              <a:rPr lang="en-US" dirty="0" smtClean="0">
                <a:latin typeface="Book Antiqua" panose="02040602050305030304" pitchFamily="18" charset="0"/>
              </a:rPr>
              <a:t>)calmed her </a:t>
            </a:r>
            <a:r>
              <a:rPr lang="en-US" dirty="0">
                <a:latin typeface="Book Antiqua" panose="02040602050305030304" pitchFamily="18" charset="0"/>
              </a:rPr>
              <a:t>down and reassured </a:t>
            </a:r>
            <a:r>
              <a:rPr lang="en-US" dirty="0" smtClean="0">
                <a:latin typeface="Book Antiqua" panose="02040602050305030304" pitchFamily="18" charset="0"/>
              </a:rPr>
              <a:t>her </a:t>
            </a:r>
            <a:r>
              <a:rPr lang="en-US" dirty="0">
                <a:latin typeface="Book Antiqua" panose="02040602050305030304" pitchFamily="18" charset="0"/>
              </a:rPr>
              <a:t>that </a:t>
            </a:r>
            <a:r>
              <a:rPr lang="en-US" dirty="0" smtClean="0">
                <a:latin typeface="Book Antiqua" panose="02040602050305030304" pitchFamily="18" charset="0"/>
              </a:rPr>
              <a:t>she </a:t>
            </a:r>
            <a:r>
              <a:rPr lang="en-US" dirty="0">
                <a:latin typeface="Book Antiqua" panose="02040602050305030304" pitchFamily="18" charset="0"/>
              </a:rPr>
              <a:t>has rights as a tenant .  This worker informed </a:t>
            </a:r>
            <a:r>
              <a:rPr lang="en-US" dirty="0" smtClean="0">
                <a:latin typeface="Book Antiqua" panose="02040602050305030304" pitchFamily="18" charset="0"/>
              </a:rPr>
              <a:t>Cathy </a:t>
            </a:r>
            <a:r>
              <a:rPr lang="en-US" dirty="0">
                <a:latin typeface="Book Antiqua" panose="02040602050305030304" pitchFamily="18" charset="0"/>
              </a:rPr>
              <a:t>about CLRP and how they help people with housing issues like </a:t>
            </a:r>
            <a:r>
              <a:rPr lang="en-US" dirty="0" smtClean="0">
                <a:latin typeface="Book Antiqua" panose="02040602050305030304" pitchFamily="18" charset="0"/>
              </a:rPr>
              <a:t>hers.(</a:t>
            </a:r>
            <a:r>
              <a:rPr lang="en-US" b="1" dirty="0" smtClean="0">
                <a:latin typeface="Book Antiqua" panose="02040602050305030304" pitchFamily="18" charset="0"/>
              </a:rPr>
              <a:t>Intervention</a:t>
            </a:r>
            <a:r>
              <a:rPr lang="en-US" dirty="0" smtClean="0">
                <a:latin typeface="Book Antiqua" panose="02040602050305030304" pitchFamily="18" charset="0"/>
              </a:rPr>
              <a:t>)  Cathy </a:t>
            </a:r>
            <a:r>
              <a:rPr lang="en-US" dirty="0">
                <a:latin typeface="Book Antiqua" panose="02040602050305030304" pitchFamily="18" charset="0"/>
              </a:rPr>
              <a:t>seemed relieved when </a:t>
            </a:r>
            <a:r>
              <a:rPr lang="en-US" dirty="0" smtClean="0">
                <a:latin typeface="Book Antiqua" panose="02040602050305030304" pitchFamily="18" charset="0"/>
              </a:rPr>
              <a:t>she </a:t>
            </a:r>
            <a:r>
              <a:rPr lang="en-US" dirty="0">
                <a:latin typeface="Book Antiqua" panose="02040602050305030304" pitchFamily="18" charset="0"/>
              </a:rPr>
              <a:t>heard that </a:t>
            </a:r>
            <a:r>
              <a:rPr lang="en-US" dirty="0" smtClean="0">
                <a:latin typeface="Book Antiqua" panose="02040602050305030304" pitchFamily="18" charset="0"/>
              </a:rPr>
              <a:t>she </a:t>
            </a:r>
            <a:r>
              <a:rPr lang="en-US" dirty="0">
                <a:latin typeface="Book Antiqua" panose="02040602050305030304" pitchFamily="18" charset="0"/>
              </a:rPr>
              <a:t>had the right to stay in </a:t>
            </a:r>
            <a:r>
              <a:rPr lang="en-US" dirty="0" smtClean="0">
                <a:latin typeface="Book Antiqua" panose="02040602050305030304" pitchFamily="18" charset="0"/>
              </a:rPr>
              <a:t>her </a:t>
            </a:r>
            <a:r>
              <a:rPr lang="en-US" dirty="0">
                <a:latin typeface="Book Antiqua" panose="02040602050305030304" pitchFamily="18" charset="0"/>
              </a:rPr>
              <a:t>home</a:t>
            </a:r>
            <a:r>
              <a:rPr lang="en-US" dirty="0" smtClean="0">
                <a:latin typeface="Book Antiqua" panose="02040602050305030304" pitchFamily="18" charset="0"/>
              </a:rPr>
              <a:t>.(</a:t>
            </a:r>
            <a:r>
              <a:rPr lang="en-US" b="1" dirty="0" smtClean="0">
                <a:latin typeface="Book Antiqua" panose="02040602050305030304" pitchFamily="18" charset="0"/>
              </a:rPr>
              <a:t>Response</a:t>
            </a:r>
            <a:r>
              <a:rPr lang="en-US" dirty="0" smtClean="0">
                <a:latin typeface="Book Antiqua" panose="02040602050305030304" pitchFamily="18" charset="0"/>
              </a:rPr>
              <a:t>)  Cathy will come in at </a:t>
            </a:r>
            <a:r>
              <a:rPr lang="en-US" dirty="0">
                <a:latin typeface="Book Antiqua" panose="02040602050305030304" pitchFamily="18" charset="0"/>
              </a:rPr>
              <a:t>3pm today and </a:t>
            </a:r>
            <a:r>
              <a:rPr lang="en-US" dirty="0" smtClean="0">
                <a:latin typeface="Book Antiqua" panose="02040602050305030304" pitchFamily="18" charset="0"/>
              </a:rPr>
              <a:t>help her </a:t>
            </a:r>
            <a:r>
              <a:rPr lang="en-US" b="1" dirty="0" smtClean="0">
                <a:latin typeface="Book Antiqua" panose="02040602050305030304" pitchFamily="18" charset="0"/>
              </a:rPr>
              <a:t>access(TCM Service</a:t>
            </a:r>
            <a:r>
              <a:rPr lang="en-US" dirty="0" smtClean="0">
                <a:latin typeface="Book Antiqua" panose="02040602050305030304" pitchFamily="18" charset="0"/>
              </a:rPr>
              <a:t>) </a:t>
            </a:r>
            <a:r>
              <a:rPr lang="en-US" dirty="0">
                <a:latin typeface="Book Antiqua" panose="02040602050305030304" pitchFamily="18" charset="0"/>
              </a:rPr>
              <a:t>CLRP regarding his housing issue</a:t>
            </a:r>
            <a:r>
              <a:rPr lang="en-US" dirty="0" smtClean="0">
                <a:latin typeface="Book Antiqua" panose="02040602050305030304" pitchFamily="18" charset="0"/>
              </a:rPr>
              <a:t>.(</a:t>
            </a:r>
            <a:r>
              <a:rPr lang="en-US" b="1" dirty="0" smtClean="0">
                <a:latin typeface="Book Antiqua" panose="02040602050305030304" pitchFamily="18" charset="0"/>
              </a:rPr>
              <a:t>Plan for next session</a:t>
            </a:r>
            <a:r>
              <a:rPr lang="en-US" dirty="0" smtClean="0">
                <a:latin typeface="Book Antiqua" panose="02040602050305030304" pitchFamily="18" charset="0"/>
              </a:rPr>
              <a:t>) </a:t>
            </a:r>
            <a:endParaRPr lang="en-US" dirty="0">
              <a:latin typeface="Book Antiqua" panose="02040602050305030304" pitchFamily="18" charset="0"/>
            </a:endParaRPr>
          </a:p>
          <a:p>
            <a:r>
              <a:rPr lang="en-US" dirty="0">
                <a:latin typeface="Bradley Hand ITC" panose="03070402050302030203" pitchFamily="66" charset="0"/>
              </a:rPr>
              <a:t>C. M. Zambetti</a:t>
            </a:r>
            <a:r>
              <a:rPr lang="en-US" dirty="0">
                <a:latin typeface="Book Antiqua" panose="02040602050305030304" pitchFamily="18" charset="0"/>
              </a:rPr>
              <a:t>, LPC, </a:t>
            </a:r>
            <a:r>
              <a:rPr lang="en-US" dirty="0" smtClean="0">
                <a:latin typeface="Book Antiqua" panose="02040602050305030304" pitchFamily="18" charset="0"/>
              </a:rPr>
              <a:t>LADC (</a:t>
            </a:r>
            <a:r>
              <a:rPr lang="en-US" b="1" dirty="0" smtClean="0">
                <a:latin typeface="Book Antiqua" panose="02040602050305030304" pitchFamily="18" charset="0"/>
              </a:rPr>
              <a:t>Name</a:t>
            </a:r>
            <a:r>
              <a:rPr lang="en-US" dirty="0" smtClean="0">
                <a:latin typeface="Book Antiqua" panose="02040602050305030304" pitchFamily="18" charset="0"/>
              </a:rPr>
              <a:t> of person providing the service and </a:t>
            </a:r>
            <a:r>
              <a:rPr lang="en-US" b="1" dirty="0" smtClean="0">
                <a:latin typeface="Book Antiqua" panose="02040602050305030304" pitchFamily="18" charset="0"/>
              </a:rPr>
              <a:t>job title/credentials</a:t>
            </a:r>
            <a:r>
              <a:rPr lang="en-US" dirty="0" smtClean="0">
                <a:latin typeface="Book Antiqua" panose="02040602050305030304" pitchFamily="18" charset="0"/>
              </a:rPr>
              <a:t>) 2/25/20 (</a:t>
            </a:r>
            <a:r>
              <a:rPr lang="en-US" b="1" dirty="0" smtClean="0">
                <a:latin typeface="Book Antiqua" panose="02040602050305030304" pitchFamily="18" charset="0"/>
              </a:rPr>
              <a:t>Date</a:t>
            </a:r>
            <a:r>
              <a:rPr lang="en-US" dirty="0" smtClean="0">
                <a:latin typeface="Book Antiqua" panose="02040602050305030304" pitchFamily="18" charset="0"/>
              </a:rPr>
              <a:t>) Start 10:02- End 10:21 (</a:t>
            </a:r>
            <a:r>
              <a:rPr lang="en-US" b="1" dirty="0" smtClean="0">
                <a:latin typeface="Book Antiqua" panose="02040602050305030304" pitchFamily="18" charset="0"/>
              </a:rPr>
              <a:t>Units</a:t>
            </a:r>
            <a:r>
              <a:rPr lang="en-US" dirty="0" smtClean="0">
                <a:latin typeface="Book Antiqua" panose="02040602050305030304" pitchFamily="18" charset="0"/>
              </a:rPr>
              <a:t>) Total 19 minutes (</a:t>
            </a:r>
            <a:r>
              <a:rPr lang="en-US" b="1" dirty="0" smtClean="0">
                <a:latin typeface="Book Antiqua" panose="02040602050305030304" pitchFamily="18" charset="0"/>
              </a:rPr>
              <a:t>Duration</a:t>
            </a:r>
            <a:r>
              <a:rPr lang="en-US" dirty="0" smtClean="0">
                <a:latin typeface="Book Antiqua" panose="02040602050305030304" pitchFamily="18" charset="0"/>
              </a:rPr>
              <a:t>) Phone in staff office (</a:t>
            </a:r>
            <a:r>
              <a:rPr lang="en-US" b="1" dirty="0" smtClean="0">
                <a:latin typeface="Book Antiqua" panose="02040602050305030304" pitchFamily="18" charset="0"/>
              </a:rPr>
              <a:t>Location</a:t>
            </a:r>
            <a:r>
              <a:rPr lang="en-US" dirty="0" smtClean="0">
                <a:latin typeface="Book Antiqua" panose="02040602050305030304" pitchFamily="18" charset="0"/>
              </a:rPr>
              <a:t>)</a:t>
            </a:r>
            <a:endParaRPr lang="en-US" dirty="0">
              <a:latin typeface="Book Antiqua" panose="0204060205030503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62703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Book Antiqua" panose="02040602050305030304" pitchFamily="18" charset="0"/>
              </a:rPr>
              <a:t>What is Targeted Case Management?</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TCM in Connecticut is defined within the Medicaid State Plan Amendment (SPA) which has been approved by the Centers for Medicare and Medicaid (CMS). In Ct. The Department of Social Services is the agency responsible for oversight of Medicaid and the SPA.</a:t>
            </a:r>
            <a:endParaRPr lang="en-US" dirty="0">
              <a:latin typeface="Book Antiqua" panose="02040602050305030304" pitchFamily="18" charset="0"/>
            </a:endParaRPr>
          </a:p>
        </p:txBody>
      </p:sp>
    </p:spTree>
    <p:extLst>
      <p:ext uri="{BB962C8B-B14F-4D97-AF65-F5344CB8AC3E}">
        <p14:creationId xmlns:p14="http://schemas.microsoft.com/office/powerpoint/2010/main" val="116970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r>
              <a:rPr lang="en-US" dirty="0">
                <a:latin typeface="Book Antiqua" panose="02040602050305030304" pitchFamily="18" charset="0"/>
              </a:rPr>
              <a:t>A new client is admitted into your program.  The Clinician administers a complete biopsychosocial to assess the needs to be addressed on the Treatment Plan.</a:t>
            </a:r>
          </a:p>
          <a:p>
            <a:endParaRPr lang="en-US" dirty="0"/>
          </a:p>
        </p:txBody>
      </p:sp>
    </p:spTree>
    <p:extLst>
      <p:ext uri="{BB962C8B-B14F-4D97-AF65-F5344CB8AC3E}">
        <p14:creationId xmlns:p14="http://schemas.microsoft.com/office/powerpoint/2010/main" val="1466611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latin typeface="Book Antiqua" panose="02040602050305030304" pitchFamily="18" charset="0"/>
              </a:rPr>
              <a:t>Goal</a:t>
            </a:r>
            <a:r>
              <a:rPr lang="en-US" dirty="0" smtClean="0">
                <a:latin typeface="Book Antiqua" panose="02040602050305030304" pitchFamily="18" charset="0"/>
              </a:rPr>
              <a:t> “ I want to be healthier so I feel better and can get a job”</a:t>
            </a:r>
          </a:p>
          <a:p>
            <a:r>
              <a:rPr lang="en-US" dirty="0" smtClean="0">
                <a:latin typeface="Book Antiqua" panose="02040602050305030304" pitchFamily="18" charset="0"/>
              </a:rPr>
              <a:t>This clinician(</a:t>
            </a:r>
            <a:r>
              <a:rPr lang="en-US" b="1" dirty="0" smtClean="0">
                <a:latin typeface="Book Antiqua" panose="02040602050305030304" pitchFamily="18" charset="0"/>
              </a:rPr>
              <a:t>Job title</a:t>
            </a:r>
            <a:r>
              <a:rPr lang="en-US" dirty="0" smtClean="0">
                <a:latin typeface="Book Antiqua" panose="02040602050305030304" pitchFamily="18" charset="0"/>
              </a:rPr>
              <a:t>) </a:t>
            </a:r>
            <a:r>
              <a:rPr lang="en-US" dirty="0">
                <a:latin typeface="Book Antiqua" panose="02040602050305030304" pitchFamily="18" charset="0"/>
              </a:rPr>
              <a:t>administered a comprehensive assessment to </a:t>
            </a:r>
            <a:r>
              <a:rPr lang="en-US" b="1" dirty="0" smtClean="0">
                <a:latin typeface="Book Antiqua" panose="02040602050305030304" pitchFamily="18" charset="0"/>
              </a:rPr>
              <a:t>assess(TCM Service</a:t>
            </a:r>
            <a:r>
              <a:rPr lang="en-US" dirty="0" smtClean="0">
                <a:latin typeface="Book Antiqua" panose="02040602050305030304" pitchFamily="18" charset="0"/>
              </a:rPr>
              <a:t>) Linda’s (</a:t>
            </a:r>
            <a:r>
              <a:rPr lang="en-US" b="1" dirty="0" smtClean="0">
                <a:latin typeface="Book Antiqua" panose="02040602050305030304" pitchFamily="18" charset="0"/>
              </a:rPr>
              <a:t>Client name</a:t>
            </a:r>
            <a:r>
              <a:rPr lang="en-US" dirty="0" smtClean="0">
                <a:latin typeface="Book Antiqua" panose="02040602050305030304" pitchFamily="18" charset="0"/>
              </a:rPr>
              <a:t>) skills </a:t>
            </a:r>
            <a:r>
              <a:rPr lang="en-US" dirty="0">
                <a:latin typeface="Book Antiqua" panose="02040602050305030304" pitchFamily="18" charset="0"/>
              </a:rPr>
              <a:t>and areas of need to develop </a:t>
            </a:r>
            <a:r>
              <a:rPr lang="en-US" dirty="0" smtClean="0">
                <a:latin typeface="Book Antiqua" panose="02040602050305030304" pitchFamily="18" charset="0"/>
              </a:rPr>
              <a:t>her </a:t>
            </a:r>
            <a:r>
              <a:rPr lang="en-US" dirty="0">
                <a:latin typeface="Book Antiqua" panose="02040602050305030304" pitchFamily="18" charset="0"/>
              </a:rPr>
              <a:t>treatment plan</a:t>
            </a:r>
            <a:r>
              <a:rPr lang="en-US" dirty="0" smtClean="0">
                <a:latin typeface="Book Antiqua" panose="02040602050305030304" pitchFamily="18" charset="0"/>
              </a:rPr>
              <a:t>.(</a:t>
            </a:r>
            <a:r>
              <a:rPr lang="en-US" b="1" dirty="0" smtClean="0">
                <a:latin typeface="Book Antiqua" panose="02040602050305030304" pitchFamily="18" charset="0"/>
              </a:rPr>
              <a:t>Intervention</a:t>
            </a:r>
            <a:r>
              <a:rPr lang="en-US" dirty="0" smtClean="0">
                <a:latin typeface="Book Antiqua" panose="02040602050305030304" pitchFamily="18" charset="0"/>
              </a:rPr>
              <a:t>)  Linda </a:t>
            </a:r>
            <a:r>
              <a:rPr lang="en-US" dirty="0">
                <a:latin typeface="Book Antiqua" panose="02040602050305030304" pitchFamily="18" charset="0"/>
              </a:rPr>
              <a:t>was cooperative, engaged and willing to answer the questions.  </a:t>
            </a:r>
            <a:r>
              <a:rPr lang="en-US" dirty="0" smtClean="0">
                <a:latin typeface="Book Antiqua" panose="02040602050305030304" pitchFamily="18" charset="0"/>
              </a:rPr>
              <a:t>She </a:t>
            </a:r>
            <a:r>
              <a:rPr lang="en-US" dirty="0">
                <a:latin typeface="Book Antiqua" panose="02040602050305030304" pitchFamily="18" charset="0"/>
              </a:rPr>
              <a:t>appeared interested in lowering </a:t>
            </a:r>
            <a:r>
              <a:rPr lang="en-US" dirty="0" smtClean="0">
                <a:latin typeface="Book Antiqua" panose="02040602050305030304" pitchFamily="18" charset="0"/>
              </a:rPr>
              <a:t>her </a:t>
            </a:r>
            <a:r>
              <a:rPr lang="en-US" dirty="0">
                <a:latin typeface="Book Antiqua" panose="02040602050305030304" pitchFamily="18" charset="0"/>
              </a:rPr>
              <a:t>blood pressure and eating better since </a:t>
            </a:r>
            <a:r>
              <a:rPr lang="en-US" dirty="0" smtClean="0">
                <a:latin typeface="Book Antiqua" panose="02040602050305030304" pitchFamily="18" charset="0"/>
              </a:rPr>
              <a:t>she </a:t>
            </a:r>
            <a:r>
              <a:rPr lang="en-US" dirty="0">
                <a:latin typeface="Book Antiqua" panose="02040602050305030304" pitchFamily="18" charset="0"/>
              </a:rPr>
              <a:t>was told recently by </a:t>
            </a:r>
            <a:r>
              <a:rPr lang="en-US" dirty="0" smtClean="0">
                <a:latin typeface="Book Antiqua" panose="02040602050305030304" pitchFamily="18" charset="0"/>
              </a:rPr>
              <a:t>her </a:t>
            </a:r>
            <a:r>
              <a:rPr lang="en-US" dirty="0">
                <a:latin typeface="Book Antiqua" panose="02040602050305030304" pitchFamily="18" charset="0"/>
              </a:rPr>
              <a:t>PCP that </a:t>
            </a:r>
            <a:r>
              <a:rPr lang="en-US" dirty="0" smtClean="0">
                <a:latin typeface="Book Antiqua" panose="02040602050305030304" pitchFamily="18" charset="0"/>
              </a:rPr>
              <a:t>she </a:t>
            </a:r>
            <a:r>
              <a:rPr lang="en-US" dirty="0">
                <a:latin typeface="Book Antiqua" panose="02040602050305030304" pitchFamily="18" charset="0"/>
              </a:rPr>
              <a:t>is obese and needs to lose </a:t>
            </a:r>
            <a:r>
              <a:rPr lang="en-US" dirty="0" smtClean="0">
                <a:latin typeface="Book Antiqua" panose="02040602050305030304" pitchFamily="18" charset="0"/>
              </a:rPr>
              <a:t>weight.(</a:t>
            </a:r>
            <a:r>
              <a:rPr lang="en-US" b="1" dirty="0" smtClean="0">
                <a:latin typeface="Book Antiqua" panose="02040602050305030304" pitchFamily="18" charset="0"/>
              </a:rPr>
              <a:t>Response</a:t>
            </a:r>
            <a:r>
              <a:rPr lang="en-US" dirty="0" smtClean="0">
                <a:latin typeface="Book Antiqua" panose="02040602050305030304" pitchFamily="18" charset="0"/>
              </a:rPr>
              <a:t>)  </a:t>
            </a:r>
            <a:r>
              <a:rPr lang="en-US" dirty="0">
                <a:latin typeface="Book Antiqua" panose="02040602050305030304" pitchFamily="18" charset="0"/>
              </a:rPr>
              <a:t>Meet next Wednesday to develop </a:t>
            </a:r>
            <a:r>
              <a:rPr lang="en-US" dirty="0" smtClean="0">
                <a:latin typeface="Book Antiqua" panose="02040602050305030304" pitchFamily="18" charset="0"/>
              </a:rPr>
              <a:t>her </a:t>
            </a:r>
            <a:r>
              <a:rPr lang="en-US" dirty="0">
                <a:latin typeface="Book Antiqua" panose="02040602050305030304" pitchFamily="18" charset="0"/>
              </a:rPr>
              <a:t>treatment plan</a:t>
            </a:r>
            <a:r>
              <a:rPr lang="en-US" dirty="0" smtClean="0">
                <a:latin typeface="Book Antiqua" panose="02040602050305030304" pitchFamily="18" charset="0"/>
              </a:rPr>
              <a:t>.(</a:t>
            </a:r>
            <a:r>
              <a:rPr lang="en-US" b="1" dirty="0" smtClean="0">
                <a:latin typeface="Book Antiqua" panose="02040602050305030304" pitchFamily="18" charset="0"/>
              </a:rPr>
              <a:t>Plan for nest session</a:t>
            </a:r>
            <a:r>
              <a:rPr lang="en-US" dirty="0" smtClean="0">
                <a:latin typeface="Book Antiqua" panose="02040602050305030304" pitchFamily="18" charset="0"/>
              </a:rPr>
              <a:t>) </a:t>
            </a:r>
            <a:endParaRPr lang="en-US" dirty="0">
              <a:latin typeface="Book Antiqua" panose="02040602050305030304" pitchFamily="18" charset="0"/>
            </a:endParaRPr>
          </a:p>
          <a:p>
            <a:r>
              <a:rPr lang="en-US" dirty="0">
                <a:latin typeface="Book Antiqua" panose="02040602050305030304" pitchFamily="18" charset="0"/>
              </a:rPr>
              <a:t>C. M. </a:t>
            </a:r>
            <a:r>
              <a:rPr lang="en-US" dirty="0" smtClean="0">
                <a:latin typeface="Book Antiqua" panose="02040602050305030304" pitchFamily="18" charset="0"/>
              </a:rPr>
              <a:t>Zambetti, LPC,LADC (</a:t>
            </a:r>
            <a:r>
              <a:rPr lang="en-US" b="1" dirty="0" smtClean="0">
                <a:latin typeface="Book Antiqua" panose="02040602050305030304" pitchFamily="18" charset="0"/>
              </a:rPr>
              <a:t>Name</a:t>
            </a:r>
            <a:r>
              <a:rPr lang="en-US" dirty="0" smtClean="0">
                <a:latin typeface="Book Antiqua" panose="02040602050305030304" pitchFamily="18" charset="0"/>
              </a:rPr>
              <a:t> of person providing the service and </a:t>
            </a:r>
            <a:r>
              <a:rPr lang="en-US" b="1" dirty="0" smtClean="0">
                <a:latin typeface="Book Antiqua" panose="02040602050305030304" pitchFamily="18" charset="0"/>
              </a:rPr>
              <a:t>job title/credentials</a:t>
            </a:r>
            <a:r>
              <a:rPr lang="en-US" dirty="0" smtClean="0">
                <a:latin typeface="Book Antiqua" panose="02040602050305030304" pitchFamily="18" charset="0"/>
              </a:rPr>
              <a:t>) 2/25/20 (</a:t>
            </a:r>
            <a:r>
              <a:rPr lang="en-US" b="1" dirty="0" smtClean="0">
                <a:latin typeface="Book Antiqua" panose="02040602050305030304" pitchFamily="18" charset="0"/>
              </a:rPr>
              <a:t>Date</a:t>
            </a:r>
            <a:r>
              <a:rPr lang="en-US" dirty="0" smtClean="0">
                <a:latin typeface="Book Antiqua" panose="02040602050305030304" pitchFamily="18" charset="0"/>
              </a:rPr>
              <a:t>) Start 11:00- 12:02(</a:t>
            </a:r>
            <a:r>
              <a:rPr lang="en-US" b="1" dirty="0" smtClean="0">
                <a:latin typeface="Book Antiqua" panose="02040602050305030304" pitchFamily="18" charset="0"/>
              </a:rPr>
              <a:t>Units</a:t>
            </a:r>
            <a:r>
              <a:rPr lang="en-US" dirty="0" smtClean="0">
                <a:latin typeface="Book Antiqua" panose="02040602050305030304" pitchFamily="18" charset="0"/>
              </a:rPr>
              <a:t>) Total 62 minutes (</a:t>
            </a:r>
            <a:r>
              <a:rPr lang="en-US" b="1" dirty="0" smtClean="0">
                <a:latin typeface="Book Antiqua" panose="02040602050305030304" pitchFamily="18" charset="0"/>
              </a:rPr>
              <a:t>Duration</a:t>
            </a:r>
            <a:r>
              <a:rPr lang="en-US" dirty="0" smtClean="0">
                <a:latin typeface="Book Antiqua" panose="02040602050305030304" pitchFamily="18" charset="0"/>
              </a:rPr>
              <a:t>) Face to Face staff office (</a:t>
            </a:r>
            <a:r>
              <a:rPr lang="en-US" b="1" dirty="0" smtClean="0">
                <a:latin typeface="Book Antiqua" panose="02040602050305030304" pitchFamily="18" charset="0"/>
              </a:rPr>
              <a:t>Location</a:t>
            </a:r>
            <a:r>
              <a:rPr lang="en-US" dirty="0" smtClean="0">
                <a:latin typeface="Book Antiqua" panose="02040602050305030304" pitchFamily="18" charset="0"/>
              </a:rPr>
              <a:t>)</a:t>
            </a: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endParaRPr lang="en-US" dirty="0">
              <a:latin typeface="Book Antiqua" panose="02040602050305030304" pitchFamily="18" charset="0"/>
            </a:endParaRPr>
          </a:p>
        </p:txBody>
      </p:sp>
    </p:spTree>
    <p:extLst>
      <p:ext uri="{BB962C8B-B14F-4D97-AF65-F5344CB8AC3E}">
        <p14:creationId xmlns:p14="http://schemas.microsoft.com/office/powerpoint/2010/main" val="1329947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dirty="0">
                <a:latin typeface="Book Antiqua" panose="02040602050305030304" pitchFamily="18" charset="0"/>
              </a:rPr>
              <a:t>The client losses their job at the local grocery store due to tardiness, the client and the Employment Specialist have since been working on strategies to help the client wakeup on time.  The Employment Specialist reaches out to the grocery store hiring manager to advocate for the client to get his job back, and ensures the client has learned new skills to minimize this issue such as using multiple alarm clocks, and working on better sleep habits.</a:t>
            </a:r>
          </a:p>
          <a:p>
            <a:pPr lvl="1"/>
            <a:endParaRPr lang="en-US" sz="1700" dirty="0"/>
          </a:p>
          <a:p>
            <a:endParaRPr lang="en-US" dirty="0"/>
          </a:p>
        </p:txBody>
      </p:sp>
    </p:spTree>
    <p:extLst>
      <p:ext uri="{BB962C8B-B14F-4D97-AF65-F5344CB8AC3E}">
        <p14:creationId xmlns:p14="http://schemas.microsoft.com/office/powerpoint/2010/main" val="3262911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25000" lnSpcReduction="20000"/>
          </a:bodyPr>
          <a:lstStyle/>
          <a:p>
            <a:r>
              <a:rPr lang="en-US" sz="8000" b="1" dirty="0" smtClean="0">
                <a:latin typeface="Book Antiqua" panose="02040602050305030304" pitchFamily="18" charset="0"/>
              </a:rPr>
              <a:t>Goal</a:t>
            </a:r>
            <a:r>
              <a:rPr lang="en-US" sz="8000" dirty="0" smtClean="0">
                <a:latin typeface="Book Antiqua" panose="02040602050305030304" pitchFamily="18" charset="0"/>
              </a:rPr>
              <a:t>- “ I want to get a job so I have money to do fun things”</a:t>
            </a:r>
          </a:p>
          <a:p>
            <a:r>
              <a:rPr lang="en-US" sz="8000" dirty="0" smtClean="0">
                <a:latin typeface="Book Antiqua" panose="02040602050305030304" pitchFamily="18" charset="0"/>
              </a:rPr>
              <a:t>This </a:t>
            </a:r>
            <a:r>
              <a:rPr lang="en-US" sz="8000" dirty="0">
                <a:latin typeface="Book Antiqua" panose="02040602050305030304" pitchFamily="18" charset="0"/>
              </a:rPr>
              <a:t>Employment </a:t>
            </a:r>
            <a:r>
              <a:rPr lang="en-US" sz="8000" dirty="0" smtClean="0">
                <a:latin typeface="Book Antiqua" panose="02040602050305030304" pitchFamily="18" charset="0"/>
              </a:rPr>
              <a:t>Specialist(</a:t>
            </a:r>
            <a:r>
              <a:rPr lang="en-US" sz="8000" b="1" dirty="0" smtClean="0">
                <a:latin typeface="Book Antiqua" panose="02040602050305030304" pitchFamily="18" charset="0"/>
              </a:rPr>
              <a:t>job title</a:t>
            </a:r>
            <a:r>
              <a:rPr lang="en-US" sz="8000" dirty="0" smtClean="0">
                <a:latin typeface="Book Antiqua" panose="02040602050305030304" pitchFamily="18" charset="0"/>
              </a:rPr>
              <a:t>) </a:t>
            </a:r>
            <a:r>
              <a:rPr lang="en-US" sz="8000" dirty="0">
                <a:latin typeface="Book Antiqua" panose="02040602050305030304" pitchFamily="18" charset="0"/>
              </a:rPr>
              <a:t>called </a:t>
            </a:r>
            <a:r>
              <a:rPr lang="en-US" sz="8000" dirty="0" smtClean="0">
                <a:latin typeface="Book Antiqua" panose="02040602050305030304" pitchFamily="18" charset="0"/>
              </a:rPr>
              <a:t>Eric’s(</a:t>
            </a:r>
            <a:r>
              <a:rPr lang="en-US" sz="8000" b="1" dirty="0" smtClean="0">
                <a:latin typeface="Book Antiqua" panose="02040602050305030304" pitchFamily="18" charset="0"/>
              </a:rPr>
              <a:t>name of client</a:t>
            </a:r>
            <a:r>
              <a:rPr lang="en-US" sz="8000" dirty="0" smtClean="0">
                <a:latin typeface="Book Antiqua" panose="02040602050305030304" pitchFamily="18" charset="0"/>
              </a:rPr>
              <a:t>) </a:t>
            </a:r>
            <a:r>
              <a:rPr lang="en-US" sz="8000" dirty="0">
                <a:latin typeface="Book Antiqua" panose="02040602050305030304" pitchFamily="18" charset="0"/>
              </a:rPr>
              <a:t>former boss at Big Y where he used to work.  This ES stated that </a:t>
            </a:r>
            <a:r>
              <a:rPr lang="en-US" sz="8000" dirty="0" smtClean="0">
                <a:latin typeface="Book Antiqua" panose="02040602050305030304" pitchFamily="18" charset="0"/>
              </a:rPr>
              <a:t>Eric </a:t>
            </a:r>
            <a:r>
              <a:rPr lang="en-US" sz="8000" dirty="0">
                <a:latin typeface="Book Antiqua" panose="02040602050305030304" pitchFamily="18" charset="0"/>
              </a:rPr>
              <a:t>expressed that he really liked his job and would like to come back.  When the Manager listed the issues he had with </a:t>
            </a:r>
            <a:r>
              <a:rPr lang="en-US" sz="8000" dirty="0" smtClean="0">
                <a:latin typeface="Book Antiqua" panose="02040602050305030304" pitchFamily="18" charset="0"/>
              </a:rPr>
              <a:t>Eric </a:t>
            </a:r>
            <a:r>
              <a:rPr lang="en-US" sz="8000" dirty="0">
                <a:latin typeface="Book Antiqua" panose="02040602050305030304" pitchFamily="18" charset="0"/>
              </a:rPr>
              <a:t>that led to his termination this ES </a:t>
            </a:r>
            <a:r>
              <a:rPr lang="en-US" sz="8000" b="1" dirty="0" smtClean="0">
                <a:latin typeface="Book Antiqua" panose="02040602050305030304" pitchFamily="18" charset="0"/>
              </a:rPr>
              <a:t>advocated(TCM service</a:t>
            </a:r>
            <a:r>
              <a:rPr lang="en-US" sz="8000" dirty="0" smtClean="0">
                <a:latin typeface="Book Antiqua" panose="02040602050305030304" pitchFamily="18" charset="0"/>
              </a:rPr>
              <a:t>) </a:t>
            </a:r>
            <a:r>
              <a:rPr lang="en-US" sz="8000" dirty="0">
                <a:latin typeface="Book Antiqua" panose="02040602050305030304" pitchFamily="18" charset="0"/>
              </a:rPr>
              <a:t>for </a:t>
            </a:r>
            <a:r>
              <a:rPr lang="en-US" sz="8000" dirty="0" smtClean="0">
                <a:latin typeface="Book Antiqua" panose="02040602050305030304" pitchFamily="18" charset="0"/>
              </a:rPr>
              <a:t>Eric </a:t>
            </a:r>
            <a:r>
              <a:rPr lang="en-US" sz="8000" dirty="0">
                <a:latin typeface="Book Antiqua" panose="02040602050305030304" pitchFamily="18" charset="0"/>
              </a:rPr>
              <a:t>to be given another opportunity.  This ES explained that </a:t>
            </a:r>
            <a:r>
              <a:rPr lang="en-US" sz="8000" dirty="0" smtClean="0">
                <a:latin typeface="Book Antiqua" panose="02040602050305030304" pitchFamily="18" charset="0"/>
              </a:rPr>
              <a:t>Eric </a:t>
            </a:r>
            <a:r>
              <a:rPr lang="en-US" sz="8000" dirty="0">
                <a:latin typeface="Book Antiqua" panose="02040602050305030304" pitchFamily="18" charset="0"/>
              </a:rPr>
              <a:t>has been working on going to bed and getting up on a regular schedule and using an alarm clock, and that </a:t>
            </a:r>
            <a:r>
              <a:rPr lang="en-US" sz="8000" dirty="0" smtClean="0">
                <a:latin typeface="Book Antiqua" panose="02040602050305030304" pitchFamily="18" charset="0"/>
              </a:rPr>
              <a:t>Eric </a:t>
            </a:r>
            <a:r>
              <a:rPr lang="en-US" sz="8000" dirty="0">
                <a:latin typeface="Book Antiqua" panose="02040602050305030304" pitchFamily="18" charset="0"/>
              </a:rPr>
              <a:t>says he feels much less tired since he has made these changes to his sleep routine. </a:t>
            </a:r>
            <a:r>
              <a:rPr lang="en-US" sz="8000" dirty="0" smtClean="0">
                <a:latin typeface="Book Antiqua" panose="02040602050305030304" pitchFamily="18" charset="0"/>
              </a:rPr>
              <a:t>(</a:t>
            </a:r>
            <a:r>
              <a:rPr lang="en-US" sz="8000" b="1" dirty="0" smtClean="0">
                <a:latin typeface="Book Antiqua" panose="02040602050305030304" pitchFamily="18" charset="0"/>
              </a:rPr>
              <a:t>Intervention</a:t>
            </a:r>
            <a:r>
              <a:rPr lang="en-US" sz="8000" dirty="0" smtClean="0">
                <a:latin typeface="Book Antiqua" panose="02040602050305030304" pitchFamily="18" charset="0"/>
              </a:rPr>
              <a:t>) </a:t>
            </a:r>
            <a:r>
              <a:rPr lang="en-US" sz="8000" dirty="0">
                <a:latin typeface="Book Antiqua" panose="02040602050305030304" pitchFamily="18" charset="0"/>
              </a:rPr>
              <a:t>The manager seemed pleased that </a:t>
            </a:r>
            <a:r>
              <a:rPr lang="en-US" sz="8000" dirty="0" smtClean="0">
                <a:latin typeface="Book Antiqua" panose="02040602050305030304" pitchFamily="18" charset="0"/>
              </a:rPr>
              <a:t>Eric </a:t>
            </a:r>
            <a:r>
              <a:rPr lang="en-US" sz="8000" dirty="0">
                <a:latin typeface="Book Antiqua" panose="02040602050305030304" pitchFamily="18" charset="0"/>
              </a:rPr>
              <a:t>heard his concerns and commented that </a:t>
            </a:r>
            <a:r>
              <a:rPr lang="en-US" sz="8000" dirty="0" smtClean="0">
                <a:latin typeface="Book Antiqua" panose="02040602050305030304" pitchFamily="18" charset="0"/>
              </a:rPr>
              <a:t>Eric </a:t>
            </a:r>
            <a:r>
              <a:rPr lang="en-US" sz="8000" dirty="0">
                <a:latin typeface="Book Antiqua" panose="02040602050305030304" pitchFamily="18" charset="0"/>
              </a:rPr>
              <a:t>was a good worker when he showed up</a:t>
            </a:r>
            <a:r>
              <a:rPr lang="en-US" sz="8000" dirty="0" smtClean="0">
                <a:latin typeface="Book Antiqua" panose="02040602050305030304" pitchFamily="18" charset="0"/>
              </a:rPr>
              <a:t>.(</a:t>
            </a:r>
            <a:r>
              <a:rPr lang="en-US" sz="8000" b="1" dirty="0" smtClean="0">
                <a:latin typeface="Book Antiqua" panose="02040602050305030304" pitchFamily="18" charset="0"/>
              </a:rPr>
              <a:t>Response</a:t>
            </a:r>
            <a:r>
              <a:rPr lang="en-US" sz="8000" dirty="0" smtClean="0">
                <a:latin typeface="Book Antiqua" panose="02040602050305030304" pitchFamily="18" charset="0"/>
              </a:rPr>
              <a:t>)  Eric </a:t>
            </a:r>
            <a:r>
              <a:rPr lang="en-US" sz="8000" dirty="0">
                <a:latin typeface="Book Antiqua" panose="02040602050305030304" pitchFamily="18" charset="0"/>
              </a:rPr>
              <a:t>and this ES </a:t>
            </a:r>
            <a:r>
              <a:rPr lang="en-US" sz="8000" dirty="0" smtClean="0">
                <a:latin typeface="Book Antiqua" panose="02040602050305030304" pitchFamily="18" charset="0"/>
              </a:rPr>
              <a:t>to </a:t>
            </a:r>
            <a:r>
              <a:rPr lang="en-US" sz="8000" dirty="0">
                <a:latin typeface="Book Antiqua" panose="02040602050305030304" pitchFamily="18" charset="0"/>
              </a:rPr>
              <a:t>meet with the Manager next Monday to discuss the possibility of being rehired. </a:t>
            </a:r>
            <a:r>
              <a:rPr lang="en-US" sz="8000" dirty="0" smtClean="0">
                <a:latin typeface="Book Antiqua" panose="02040602050305030304" pitchFamily="18" charset="0"/>
              </a:rPr>
              <a:t>(</a:t>
            </a:r>
            <a:r>
              <a:rPr lang="en-US" sz="8000" b="1" dirty="0" smtClean="0">
                <a:latin typeface="Book Antiqua" panose="02040602050305030304" pitchFamily="18" charset="0"/>
              </a:rPr>
              <a:t>Plan for the next session)</a:t>
            </a:r>
            <a:endParaRPr lang="en-US" sz="8000" b="1" dirty="0">
              <a:latin typeface="Book Antiqua" panose="02040602050305030304" pitchFamily="18" charset="0"/>
            </a:endParaRPr>
          </a:p>
          <a:p>
            <a:r>
              <a:rPr lang="en-US" sz="8000" dirty="0">
                <a:latin typeface="Bradley Hand ITC" panose="03070402050302030203" pitchFamily="66" charset="0"/>
              </a:rPr>
              <a:t>C. M. Zambetti</a:t>
            </a:r>
            <a:r>
              <a:rPr lang="en-US" sz="8000" dirty="0">
                <a:latin typeface="Book Antiqua" panose="02040602050305030304" pitchFamily="18" charset="0"/>
              </a:rPr>
              <a:t>, LPC, </a:t>
            </a:r>
            <a:r>
              <a:rPr lang="en-US" sz="8000" dirty="0" smtClean="0">
                <a:latin typeface="Book Antiqua" panose="02040602050305030304" pitchFamily="18" charset="0"/>
              </a:rPr>
              <a:t>LADC (</a:t>
            </a:r>
            <a:r>
              <a:rPr lang="en-US" sz="8000" b="1" dirty="0" smtClean="0">
                <a:latin typeface="Book Antiqua" panose="02040602050305030304" pitchFamily="18" charset="0"/>
              </a:rPr>
              <a:t>name</a:t>
            </a:r>
            <a:r>
              <a:rPr lang="en-US" sz="8000" dirty="0" smtClean="0">
                <a:latin typeface="Book Antiqua" panose="02040602050305030304" pitchFamily="18" charset="0"/>
              </a:rPr>
              <a:t> of person providing the service and </a:t>
            </a:r>
            <a:r>
              <a:rPr lang="en-US" sz="8000" b="1" dirty="0" smtClean="0">
                <a:latin typeface="Book Antiqua" panose="02040602050305030304" pitchFamily="18" charset="0"/>
              </a:rPr>
              <a:t>job title/credentials)</a:t>
            </a:r>
            <a:r>
              <a:rPr lang="en-US" sz="8000" dirty="0" smtClean="0">
                <a:latin typeface="Book Antiqua" panose="02040602050305030304" pitchFamily="18" charset="0"/>
              </a:rPr>
              <a:t> 2/25/20 (</a:t>
            </a:r>
            <a:r>
              <a:rPr lang="en-US" sz="8000" b="1" dirty="0" smtClean="0">
                <a:latin typeface="Book Antiqua" panose="02040602050305030304" pitchFamily="18" charset="0"/>
              </a:rPr>
              <a:t>Date</a:t>
            </a:r>
            <a:r>
              <a:rPr lang="en-US" sz="8000" dirty="0" smtClean="0">
                <a:latin typeface="Book Antiqua" panose="02040602050305030304" pitchFamily="18" charset="0"/>
              </a:rPr>
              <a:t>) Start 2:45-End 3:05 (</a:t>
            </a:r>
            <a:r>
              <a:rPr lang="en-US" sz="8000" b="1" dirty="0" smtClean="0">
                <a:latin typeface="Book Antiqua" panose="02040602050305030304" pitchFamily="18" charset="0"/>
              </a:rPr>
              <a:t>Units</a:t>
            </a:r>
            <a:r>
              <a:rPr lang="en-US" sz="8000" dirty="0" smtClean="0">
                <a:latin typeface="Book Antiqua" panose="02040602050305030304" pitchFamily="18" charset="0"/>
              </a:rPr>
              <a:t>) Total 20 minutes (</a:t>
            </a:r>
            <a:r>
              <a:rPr lang="en-US" sz="8000" b="1" dirty="0" smtClean="0">
                <a:latin typeface="Book Antiqua" panose="02040602050305030304" pitchFamily="18" charset="0"/>
              </a:rPr>
              <a:t>Duration</a:t>
            </a:r>
            <a:r>
              <a:rPr lang="en-US" sz="8000" dirty="0" smtClean="0">
                <a:latin typeface="Book Antiqua" panose="02040602050305030304" pitchFamily="18" charset="0"/>
              </a:rPr>
              <a:t>) Collateral in staff office.(</a:t>
            </a:r>
            <a:r>
              <a:rPr lang="en-US" sz="8000" b="1" dirty="0" smtClean="0">
                <a:latin typeface="Book Antiqua" panose="02040602050305030304" pitchFamily="18" charset="0"/>
              </a:rPr>
              <a:t>Location)</a:t>
            </a:r>
            <a:r>
              <a:rPr lang="en-US" sz="8000" dirty="0" smtClean="0">
                <a:latin typeface="Book Antiqua" panose="02040602050305030304" pitchFamily="18" charset="0"/>
              </a:rPr>
              <a:t> </a:t>
            </a:r>
            <a:endParaRPr lang="en-US" sz="8000" dirty="0">
              <a:latin typeface="Book Antiqua" panose="02040602050305030304" pitchFamily="18" charset="0"/>
            </a:endParaRPr>
          </a:p>
          <a:p>
            <a:pPr marL="0" indent="0">
              <a:buNone/>
            </a:pPr>
            <a:endParaRPr lang="en-US" sz="8000" dirty="0">
              <a:latin typeface="Book Antiqua" panose="02040602050305030304" pitchFamily="18" charset="0"/>
            </a:endParaRPr>
          </a:p>
          <a:p>
            <a:endParaRPr lang="en-US" dirty="0"/>
          </a:p>
        </p:txBody>
      </p:sp>
    </p:spTree>
    <p:extLst>
      <p:ext uri="{BB962C8B-B14F-4D97-AF65-F5344CB8AC3E}">
        <p14:creationId xmlns:p14="http://schemas.microsoft.com/office/powerpoint/2010/main" val="1856808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t>The nurse, as a part of treatment plan, is going to monitor the side effects of the client’s new medications on a monthly basis.  The nurse will monitor through blood work and client self report.  Each monthly monitoring activity is 1 TCM for as long as this activity is an intervention on the treatment plan.</a:t>
            </a:r>
          </a:p>
          <a:p>
            <a:endParaRPr lang="en-US" dirty="0"/>
          </a:p>
        </p:txBody>
      </p:sp>
    </p:spTree>
    <p:extLst>
      <p:ext uri="{BB962C8B-B14F-4D97-AF65-F5344CB8AC3E}">
        <p14:creationId xmlns:p14="http://schemas.microsoft.com/office/powerpoint/2010/main" val="880899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latin typeface="Book Antiqua" panose="02040602050305030304" pitchFamily="18" charset="0"/>
              </a:rPr>
              <a:t>Goal- “get off these meds that make me feel tired and depressed so I can be a good mother to my 2 boys”</a:t>
            </a:r>
          </a:p>
          <a:p>
            <a:r>
              <a:rPr lang="en-US" dirty="0" smtClean="0">
                <a:latin typeface="Book Antiqua" panose="02040602050305030304" pitchFamily="18" charset="0"/>
              </a:rPr>
              <a:t>This Nurse (</a:t>
            </a:r>
            <a:r>
              <a:rPr lang="en-US" b="1" dirty="0" smtClean="0">
                <a:latin typeface="Book Antiqua" panose="02040602050305030304" pitchFamily="18" charset="0"/>
              </a:rPr>
              <a:t>Job Title</a:t>
            </a:r>
            <a:r>
              <a:rPr lang="en-US" dirty="0" smtClean="0">
                <a:latin typeface="Book Antiqua" panose="02040602050305030304" pitchFamily="18" charset="0"/>
              </a:rPr>
              <a:t>) </a:t>
            </a:r>
            <a:r>
              <a:rPr lang="en-US" dirty="0">
                <a:latin typeface="Book Antiqua" panose="02040602050305030304" pitchFamily="18" charset="0"/>
              </a:rPr>
              <a:t>met with </a:t>
            </a:r>
            <a:r>
              <a:rPr lang="en-US" dirty="0" smtClean="0">
                <a:latin typeface="Book Antiqua" panose="02040602050305030304" pitchFamily="18" charset="0"/>
              </a:rPr>
              <a:t>Belinda(</a:t>
            </a:r>
            <a:r>
              <a:rPr lang="en-US" b="1" dirty="0" smtClean="0">
                <a:latin typeface="Book Antiqua" panose="02040602050305030304" pitchFamily="18" charset="0"/>
              </a:rPr>
              <a:t>name of client</a:t>
            </a:r>
            <a:r>
              <a:rPr lang="en-US" dirty="0" smtClean="0">
                <a:latin typeface="Book Antiqua" panose="02040602050305030304" pitchFamily="18" charset="0"/>
              </a:rPr>
              <a:t>) to </a:t>
            </a:r>
            <a:r>
              <a:rPr lang="en-US" b="1" dirty="0" smtClean="0">
                <a:latin typeface="Book Antiqua" panose="02040602050305030304" pitchFamily="18" charset="0"/>
              </a:rPr>
              <a:t>monitor (TCM service)</a:t>
            </a:r>
            <a:r>
              <a:rPr lang="en-US" dirty="0" smtClean="0">
                <a:latin typeface="Book Antiqua" panose="02040602050305030304" pitchFamily="18" charset="0"/>
              </a:rPr>
              <a:t> her response after </a:t>
            </a:r>
            <a:r>
              <a:rPr lang="en-US" dirty="0">
                <a:latin typeface="Book Antiqua" panose="02040602050305030304" pitchFamily="18" charset="0"/>
              </a:rPr>
              <a:t>one month on </a:t>
            </a:r>
            <a:r>
              <a:rPr lang="en-US" dirty="0" smtClean="0">
                <a:latin typeface="Book Antiqua" panose="02040602050305030304" pitchFamily="18" charset="0"/>
              </a:rPr>
              <a:t>her </a:t>
            </a:r>
            <a:r>
              <a:rPr lang="en-US" dirty="0">
                <a:latin typeface="Book Antiqua" panose="02040602050305030304" pitchFamily="18" charset="0"/>
              </a:rPr>
              <a:t>new medication clozapine. Reviewed with </a:t>
            </a:r>
            <a:r>
              <a:rPr lang="en-US" dirty="0" smtClean="0">
                <a:latin typeface="Book Antiqua" panose="02040602050305030304" pitchFamily="18" charset="0"/>
              </a:rPr>
              <a:t>Belinda </a:t>
            </a:r>
            <a:r>
              <a:rPr lang="en-US" dirty="0">
                <a:latin typeface="Book Antiqua" panose="02040602050305030304" pitchFamily="18" charset="0"/>
              </a:rPr>
              <a:t>that </a:t>
            </a:r>
            <a:r>
              <a:rPr lang="en-US" dirty="0" smtClean="0">
                <a:latin typeface="Book Antiqua" panose="02040602050305030304" pitchFamily="18" charset="0"/>
              </a:rPr>
              <a:t>her </a:t>
            </a:r>
            <a:r>
              <a:rPr lang="en-US" dirty="0">
                <a:latin typeface="Book Antiqua" panose="02040602050305030304" pitchFamily="18" charset="0"/>
              </a:rPr>
              <a:t>bloodwork came back normal and asked </a:t>
            </a:r>
            <a:r>
              <a:rPr lang="en-US" dirty="0" smtClean="0">
                <a:latin typeface="Book Antiqua" panose="02040602050305030304" pitchFamily="18" charset="0"/>
              </a:rPr>
              <a:t>her </a:t>
            </a:r>
            <a:r>
              <a:rPr lang="en-US" dirty="0">
                <a:latin typeface="Book Antiqua" panose="02040602050305030304" pitchFamily="18" charset="0"/>
              </a:rPr>
              <a:t>how </a:t>
            </a:r>
            <a:r>
              <a:rPr lang="en-US" dirty="0" smtClean="0">
                <a:latin typeface="Book Antiqua" panose="02040602050305030304" pitchFamily="18" charset="0"/>
              </a:rPr>
              <a:t>she </a:t>
            </a:r>
            <a:r>
              <a:rPr lang="en-US" dirty="0">
                <a:latin typeface="Book Antiqua" panose="02040602050305030304" pitchFamily="18" charset="0"/>
              </a:rPr>
              <a:t>was feeling since starting</a:t>
            </a:r>
            <a:r>
              <a:rPr lang="en-US" dirty="0" smtClean="0">
                <a:latin typeface="Book Antiqua" panose="02040602050305030304" pitchFamily="18" charset="0"/>
              </a:rPr>
              <a:t>.(</a:t>
            </a:r>
            <a:r>
              <a:rPr lang="en-US" b="1" dirty="0" smtClean="0">
                <a:latin typeface="Book Antiqua" panose="02040602050305030304" pitchFamily="18" charset="0"/>
              </a:rPr>
              <a:t>Intervention</a:t>
            </a:r>
            <a:r>
              <a:rPr lang="en-US" dirty="0" smtClean="0">
                <a:latin typeface="Book Antiqua" panose="02040602050305030304" pitchFamily="18" charset="0"/>
              </a:rPr>
              <a:t>)  Belinda </a:t>
            </a:r>
            <a:r>
              <a:rPr lang="en-US" dirty="0">
                <a:latin typeface="Book Antiqua" panose="02040602050305030304" pitchFamily="18" charset="0"/>
              </a:rPr>
              <a:t>expressed concern that </a:t>
            </a:r>
            <a:r>
              <a:rPr lang="en-US" dirty="0" smtClean="0">
                <a:latin typeface="Book Antiqua" panose="02040602050305030304" pitchFamily="18" charset="0"/>
              </a:rPr>
              <a:t>she </a:t>
            </a:r>
            <a:r>
              <a:rPr lang="en-US" dirty="0">
                <a:latin typeface="Book Antiqua" panose="02040602050305030304" pitchFamily="18" charset="0"/>
              </a:rPr>
              <a:t>had gained some weight and felt bloated</a:t>
            </a:r>
            <a:r>
              <a:rPr lang="en-US" dirty="0" smtClean="0">
                <a:latin typeface="Book Antiqua" panose="02040602050305030304" pitchFamily="18" charset="0"/>
              </a:rPr>
              <a:t>.(</a:t>
            </a:r>
            <a:r>
              <a:rPr lang="en-US" b="1" dirty="0" smtClean="0">
                <a:latin typeface="Book Antiqua" panose="02040602050305030304" pitchFamily="18" charset="0"/>
              </a:rPr>
              <a:t>Response</a:t>
            </a:r>
            <a:r>
              <a:rPr lang="en-US" dirty="0" smtClean="0">
                <a:latin typeface="Book Antiqua" panose="02040602050305030304" pitchFamily="18" charset="0"/>
              </a:rPr>
              <a:t>) </a:t>
            </a:r>
            <a:r>
              <a:rPr lang="en-US" dirty="0">
                <a:latin typeface="Book Antiqua" panose="02040602050305030304" pitchFamily="18" charset="0"/>
              </a:rPr>
              <a:t>This Nurse did confirm that there could be some weight gain and encouraged </a:t>
            </a:r>
            <a:r>
              <a:rPr lang="en-US" dirty="0" smtClean="0">
                <a:latin typeface="Book Antiqua" panose="02040602050305030304" pitchFamily="18" charset="0"/>
              </a:rPr>
              <a:t>her </a:t>
            </a:r>
            <a:r>
              <a:rPr lang="en-US" dirty="0">
                <a:latin typeface="Book Antiqua" panose="02040602050305030304" pitchFamily="18" charset="0"/>
              </a:rPr>
              <a:t>to look at </a:t>
            </a:r>
            <a:r>
              <a:rPr lang="en-US" dirty="0" smtClean="0">
                <a:latin typeface="Book Antiqua" panose="02040602050305030304" pitchFamily="18" charset="0"/>
              </a:rPr>
              <a:t>her </a:t>
            </a:r>
            <a:r>
              <a:rPr lang="en-US" dirty="0">
                <a:latin typeface="Book Antiqua" panose="02040602050305030304" pitchFamily="18" charset="0"/>
              </a:rPr>
              <a:t>diet and exercise more</a:t>
            </a:r>
            <a:r>
              <a:rPr lang="en-US" dirty="0" smtClean="0">
                <a:latin typeface="Book Antiqua" panose="02040602050305030304" pitchFamily="18" charset="0"/>
              </a:rPr>
              <a:t>.(</a:t>
            </a:r>
            <a:r>
              <a:rPr lang="en-US" b="1" dirty="0" smtClean="0">
                <a:latin typeface="Book Antiqua" panose="02040602050305030304" pitchFamily="18" charset="0"/>
              </a:rPr>
              <a:t>Intervention)</a:t>
            </a:r>
            <a:r>
              <a:rPr lang="en-US" dirty="0" smtClean="0">
                <a:latin typeface="Book Antiqua" panose="02040602050305030304" pitchFamily="18" charset="0"/>
              </a:rPr>
              <a:t>  Belinda was </a:t>
            </a:r>
            <a:r>
              <a:rPr lang="en-US" dirty="0">
                <a:latin typeface="Book Antiqua" panose="02040602050305030304" pitchFamily="18" charset="0"/>
              </a:rPr>
              <a:t>pleased </a:t>
            </a:r>
            <a:r>
              <a:rPr lang="en-US" dirty="0" smtClean="0">
                <a:latin typeface="Book Antiqua" panose="02040602050305030304" pitchFamily="18" charset="0"/>
              </a:rPr>
              <a:t>her </a:t>
            </a:r>
            <a:r>
              <a:rPr lang="en-US" dirty="0">
                <a:latin typeface="Book Antiqua" panose="02040602050305030304" pitchFamily="18" charset="0"/>
              </a:rPr>
              <a:t>bloodwork was good and commented that </a:t>
            </a:r>
            <a:r>
              <a:rPr lang="en-US" dirty="0" smtClean="0">
                <a:latin typeface="Book Antiqua" panose="02040602050305030304" pitchFamily="18" charset="0"/>
              </a:rPr>
              <a:t>she </a:t>
            </a:r>
            <a:r>
              <a:rPr lang="en-US" dirty="0">
                <a:latin typeface="Book Antiqua" panose="02040602050305030304" pitchFamily="18" charset="0"/>
              </a:rPr>
              <a:t>really did not like exercise</a:t>
            </a:r>
            <a:r>
              <a:rPr lang="en-US" dirty="0" smtClean="0">
                <a:latin typeface="Book Antiqua" panose="02040602050305030304" pitchFamily="18" charset="0"/>
              </a:rPr>
              <a:t>.(</a:t>
            </a:r>
            <a:r>
              <a:rPr lang="en-US" b="1" dirty="0" smtClean="0">
                <a:latin typeface="Book Antiqua" panose="02040602050305030304" pitchFamily="18" charset="0"/>
              </a:rPr>
              <a:t>Response</a:t>
            </a:r>
            <a:r>
              <a:rPr lang="en-US" dirty="0" smtClean="0">
                <a:latin typeface="Book Antiqua" panose="02040602050305030304" pitchFamily="18" charset="0"/>
              </a:rPr>
              <a:t>)   Meet </a:t>
            </a:r>
            <a:r>
              <a:rPr lang="en-US" dirty="0">
                <a:latin typeface="Book Antiqua" panose="02040602050305030304" pitchFamily="18" charset="0"/>
              </a:rPr>
              <a:t>next month to review lab results and to look at some ways to add some exercise to </a:t>
            </a:r>
            <a:r>
              <a:rPr lang="en-US" dirty="0" smtClean="0">
                <a:latin typeface="Book Antiqua" panose="02040602050305030304" pitchFamily="18" charset="0"/>
              </a:rPr>
              <a:t>her </a:t>
            </a:r>
            <a:r>
              <a:rPr lang="en-US" dirty="0">
                <a:latin typeface="Book Antiqua" panose="02040602050305030304" pitchFamily="18" charset="0"/>
              </a:rPr>
              <a:t>daily routine. </a:t>
            </a:r>
            <a:r>
              <a:rPr lang="en-US" dirty="0" smtClean="0">
                <a:latin typeface="Book Antiqua" panose="02040602050305030304" pitchFamily="18" charset="0"/>
              </a:rPr>
              <a:t>(</a:t>
            </a:r>
            <a:r>
              <a:rPr lang="en-US" b="1" dirty="0" smtClean="0">
                <a:latin typeface="Book Antiqua" panose="02040602050305030304" pitchFamily="18" charset="0"/>
              </a:rPr>
              <a:t>Plan for the next session)</a:t>
            </a:r>
            <a:endParaRPr lang="en-US" b="1" dirty="0">
              <a:latin typeface="Book Antiqua" panose="02040602050305030304" pitchFamily="18" charset="0"/>
            </a:endParaRPr>
          </a:p>
          <a:p>
            <a:r>
              <a:rPr lang="en-US" dirty="0" smtClean="0">
                <a:latin typeface="Bradley Hand ITC" panose="03070402050302030203" pitchFamily="66" charset="0"/>
              </a:rPr>
              <a:t>Susan Jones</a:t>
            </a:r>
            <a:r>
              <a:rPr lang="en-US" dirty="0" smtClean="0">
                <a:latin typeface="Book Antiqua" panose="02040602050305030304" pitchFamily="18" charset="0"/>
              </a:rPr>
              <a:t>, LPN (</a:t>
            </a:r>
            <a:r>
              <a:rPr lang="en-US" b="1" dirty="0" smtClean="0">
                <a:latin typeface="Book Antiqua" panose="02040602050305030304" pitchFamily="18" charset="0"/>
              </a:rPr>
              <a:t>name</a:t>
            </a:r>
            <a:r>
              <a:rPr lang="en-US" dirty="0" smtClean="0">
                <a:latin typeface="Book Antiqua" panose="02040602050305030304" pitchFamily="18" charset="0"/>
              </a:rPr>
              <a:t> of person  providing the service </a:t>
            </a:r>
            <a:r>
              <a:rPr lang="en-US" b="1" dirty="0" smtClean="0">
                <a:latin typeface="Book Antiqua" panose="02040602050305030304" pitchFamily="18" charset="0"/>
              </a:rPr>
              <a:t>and job title/credentials) </a:t>
            </a:r>
            <a:r>
              <a:rPr lang="en-US" dirty="0" smtClean="0">
                <a:latin typeface="Book Antiqua" panose="02040602050305030304" pitchFamily="18" charset="0"/>
              </a:rPr>
              <a:t>2/25/20(D</a:t>
            </a:r>
            <a:r>
              <a:rPr lang="en-US" b="1" dirty="0" smtClean="0">
                <a:latin typeface="Book Antiqua" panose="02040602050305030304" pitchFamily="18" charset="0"/>
              </a:rPr>
              <a:t>ate</a:t>
            </a:r>
            <a:r>
              <a:rPr lang="en-US" dirty="0" smtClean="0">
                <a:latin typeface="Book Antiqua" panose="02040602050305030304" pitchFamily="18" charset="0"/>
              </a:rPr>
              <a:t>) Start-3:30-End 3:55(</a:t>
            </a:r>
            <a:r>
              <a:rPr lang="en-US" b="1" dirty="0" smtClean="0">
                <a:latin typeface="Book Antiqua" panose="02040602050305030304" pitchFamily="18" charset="0"/>
              </a:rPr>
              <a:t>Units</a:t>
            </a:r>
            <a:r>
              <a:rPr lang="en-US" dirty="0" smtClean="0">
                <a:latin typeface="Book Antiqua" panose="02040602050305030304" pitchFamily="18" charset="0"/>
              </a:rPr>
              <a:t>) Total 25 minutes(</a:t>
            </a:r>
            <a:r>
              <a:rPr lang="en-US" b="1" dirty="0" smtClean="0">
                <a:latin typeface="Book Antiqua" panose="02040602050305030304" pitchFamily="18" charset="0"/>
              </a:rPr>
              <a:t>Duration</a:t>
            </a:r>
            <a:r>
              <a:rPr lang="en-US" dirty="0" smtClean="0">
                <a:latin typeface="Book Antiqua" panose="02040602050305030304" pitchFamily="18" charset="0"/>
              </a:rPr>
              <a:t>) face to face in office.</a:t>
            </a: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2134266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Lets go back to the examples</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 </a:t>
            </a:r>
            <a:r>
              <a:rPr lang="en-US" dirty="0">
                <a:latin typeface="Book Antiqua" panose="02040602050305030304" pitchFamily="18" charset="0"/>
              </a:rPr>
              <a:t>A client meets with you  to discuss the possible side effects of alcohol on his depression. You discuss possible interventions to include on the plan to reduce his alcohol intake over the next 6 months. </a:t>
            </a:r>
            <a:endParaRPr lang="en-US" dirty="0" smtClean="0">
              <a:latin typeface="Book Antiqua" panose="02040602050305030304" pitchFamily="18" charset="0"/>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531142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TCM DOCUMENTATION</a:t>
            </a:r>
            <a:br>
              <a:rPr lang="en-US" sz="3600" dirty="0" smtClean="0">
                <a:latin typeface="Book Antiqua" panose="02040602050305030304" pitchFamily="18" charset="0"/>
              </a:rPr>
            </a:br>
            <a:r>
              <a:rPr lang="en-US" sz="3600" dirty="0" smtClean="0">
                <a:latin typeface="Book Antiqua" panose="02040602050305030304" pitchFamily="18" charset="0"/>
              </a:rPr>
              <a:t>Writing the Note</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Book Antiqua" panose="02040602050305030304" pitchFamily="18" charset="0"/>
              </a:rPr>
              <a:t> </a:t>
            </a:r>
            <a:r>
              <a:rPr lang="en-US" b="1" dirty="0">
                <a:latin typeface="Book Antiqua" panose="02040602050305030304" pitchFamily="18" charset="0"/>
              </a:rPr>
              <a:t>G</a:t>
            </a:r>
            <a:r>
              <a:rPr lang="en-US" b="1" dirty="0" smtClean="0">
                <a:latin typeface="Book Antiqua" panose="02040602050305030304" pitchFamily="18" charset="0"/>
              </a:rPr>
              <a:t>oal</a:t>
            </a:r>
            <a:r>
              <a:rPr lang="en-US" dirty="0" smtClean="0">
                <a:latin typeface="Book Antiqua" panose="02040602050305030304" pitchFamily="18" charset="0"/>
              </a:rPr>
              <a:t>- “I want to stop taking medication because it makes me feel like crap”</a:t>
            </a:r>
          </a:p>
          <a:p>
            <a:r>
              <a:rPr lang="en-US" dirty="0" smtClean="0">
                <a:latin typeface="Book Antiqua" panose="02040602050305030304" pitchFamily="18" charset="0"/>
              </a:rPr>
              <a:t>This counselor(</a:t>
            </a:r>
            <a:r>
              <a:rPr lang="en-US" b="1" dirty="0" smtClean="0">
                <a:latin typeface="Book Antiqua" panose="02040602050305030304" pitchFamily="18" charset="0"/>
              </a:rPr>
              <a:t>job title</a:t>
            </a:r>
            <a:r>
              <a:rPr lang="en-US" dirty="0" smtClean="0">
                <a:latin typeface="Book Antiqua" panose="02040602050305030304" pitchFamily="18" charset="0"/>
              </a:rPr>
              <a:t>) met with Bob</a:t>
            </a:r>
            <a:r>
              <a:rPr lang="en-US" b="1" dirty="0" smtClean="0">
                <a:latin typeface="Book Antiqua" panose="02040602050305030304" pitchFamily="18" charset="0"/>
              </a:rPr>
              <a:t>(Name of Client)</a:t>
            </a:r>
            <a:r>
              <a:rPr lang="en-US" dirty="0" smtClean="0">
                <a:latin typeface="Book Antiqua" panose="02040602050305030304" pitchFamily="18" charset="0"/>
              </a:rPr>
              <a:t> following completion of his substance use assessment. This counselor explained that Bob’s use puts him in the risky category for future abuse and as a depressant may be having a negative impact on his depression.(</a:t>
            </a:r>
            <a:r>
              <a:rPr lang="en-US" b="1" dirty="0" smtClean="0">
                <a:latin typeface="Book Antiqua" panose="02040602050305030304" pitchFamily="18" charset="0"/>
              </a:rPr>
              <a:t>Intervention</a:t>
            </a:r>
            <a:r>
              <a:rPr lang="en-US" dirty="0" smtClean="0">
                <a:latin typeface="Book Antiqua" panose="02040602050305030304" pitchFamily="18" charset="0"/>
              </a:rPr>
              <a:t>). Bob expressed that he does not want to stop drinking but was willing to look at a plan at reducing his intake(</a:t>
            </a:r>
            <a:r>
              <a:rPr lang="en-US" b="1" dirty="0" smtClean="0">
                <a:latin typeface="Book Antiqua" panose="02040602050305030304" pitchFamily="18" charset="0"/>
              </a:rPr>
              <a:t>Response</a:t>
            </a:r>
            <a:r>
              <a:rPr lang="en-US" dirty="0" smtClean="0">
                <a:latin typeface="Book Antiqua" panose="02040602050305030304" pitchFamily="18" charset="0"/>
              </a:rPr>
              <a:t>).Bob and I came up with a </a:t>
            </a:r>
            <a:r>
              <a:rPr lang="en-US" b="1" dirty="0" smtClean="0">
                <a:latin typeface="Book Antiqua" panose="02040602050305030304" pitchFamily="18" charset="0"/>
              </a:rPr>
              <a:t>plan</a:t>
            </a:r>
            <a:r>
              <a:rPr lang="en-US" dirty="0" smtClean="0">
                <a:latin typeface="Book Antiqua" panose="02040602050305030304" pitchFamily="18" charset="0"/>
              </a:rPr>
              <a:t> (</a:t>
            </a:r>
            <a:r>
              <a:rPr lang="en-US" b="1" dirty="0" smtClean="0">
                <a:latin typeface="Book Antiqua" panose="02040602050305030304" pitchFamily="18" charset="0"/>
              </a:rPr>
              <a:t>TCM service</a:t>
            </a:r>
            <a:r>
              <a:rPr lang="en-US" dirty="0" smtClean="0">
                <a:latin typeface="Book Antiqua" panose="02040602050305030304" pitchFamily="18" charset="0"/>
              </a:rPr>
              <a:t>) to reduce his weekly consumption while still being able to enjoy more than 1, but less than 4 alcoholic beverages on the weekends.(</a:t>
            </a:r>
            <a:r>
              <a:rPr lang="en-US" b="1" dirty="0" smtClean="0">
                <a:latin typeface="Book Antiqua" panose="02040602050305030304" pitchFamily="18" charset="0"/>
              </a:rPr>
              <a:t>Intervention</a:t>
            </a:r>
            <a:r>
              <a:rPr lang="en-US" dirty="0" smtClean="0">
                <a:latin typeface="Book Antiqua" panose="02040602050305030304" pitchFamily="18" charset="0"/>
              </a:rPr>
              <a:t>) Will meet with Bob two Mondays from today and review Bob’s adherence to the plan and discuss any changes in his level of depression(</a:t>
            </a:r>
            <a:r>
              <a:rPr lang="en-US" b="1" dirty="0" smtClean="0">
                <a:latin typeface="Book Antiqua" panose="02040602050305030304" pitchFamily="18" charset="0"/>
              </a:rPr>
              <a:t>Plan for the next session</a:t>
            </a:r>
            <a:r>
              <a:rPr lang="en-US" dirty="0" smtClean="0">
                <a:latin typeface="Book Antiqua" panose="02040602050305030304" pitchFamily="18" charset="0"/>
              </a:rPr>
              <a:t>)</a:t>
            </a:r>
          </a:p>
          <a:p>
            <a:pPr marL="0" indent="0">
              <a:buNone/>
            </a:pPr>
            <a:r>
              <a:rPr lang="en-US" i="1" dirty="0" smtClean="0">
                <a:latin typeface="Book Antiqua" panose="02040602050305030304" pitchFamily="18" charset="0"/>
              </a:rPr>
              <a:t>C.M. Zambetti</a:t>
            </a:r>
            <a:r>
              <a:rPr lang="en-US" dirty="0" smtClean="0">
                <a:latin typeface="Book Antiqua" panose="02040602050305030304" pitchFamily="18" charset="0"/>
              </a:rPr>
              <a:t>, LPC, LADC (</a:t>
            </a:r>
            <a:r>
              <a:rPr lang="en-US" b="1" dirty="0" smtClean="0">
                <a:latin typeface="Book Antiqua" panose="02040602050305030304" pitchFamily="18" charset="0"/>
              </a:rPr>
              <a:t>name</a:t>
            </a:r>
            <a:r>
              <a:rPr lang="en-US" dirty="0" smtClean="0">
                <a:latin typeface="Book Antiqua" panose="02040602050305030304" pitchFamily="18" charset="0"/>
              </a:rPr>
              <a:t> of person providing the service and </a:t>
            </a:r>
            <a:r>
              <a:rPr lang="en-US" b="1" dirty="0" smtClean="0">
                <a:latin typeface="Book Antiqua" panose="02040602050305030304" pitchFamily="18" charset="0"/>
              </a:rPr>
              <a:t>job title/credentials</a:t>
            </a:r>
            <a:r>
              <a:rPr lang="en-US" dirty="0" smtClean="0">
                <a:latin typeface="Book Antiqua" panose="02040602050305030304" pitchFamily="18" charset="0"/>
              </a:rPr>
              <a:t>)  1/04/20(</a:t>
            </a:r>
            <a:r>
              <a:rPr lang="en-US" b="1" dirty="0" smtClean="0">
                <a:latin typeface="Book Antiqua" panose="02040602050305030304" pitchFamily="18" charset="0"/>
              </a:rPr>
              <a:t>Date</a:t>
            </a:r>
            <a:r>
              <a:rPr lang="en-US" dirty="0" smtClean="0">
                <a:latin typeface="Book Antiqua" panose="02040602050305030304" pitchFamily="18" charset="0"/>
              </a:rPr>
              <a:t>) Start9:02- End9:52 (</a:t>
            </a:r>
            <a:r>
              <a:rPr lang="en-US" b="1" dirty="0" smtClean="0">
                <a:latin typeface="Book Antiqua" panose="02040602050305030304" pitchFamily="18" charset="0"/>
              </a:rPr>
              <a:t>Units</a:t>
            </a:r>
            <a:r>
              <a:rPr lang="en-US" dirty="0" smtClean="0">
                <a:latin typeface="Book Antiqua" panose="02040602050305030304" pitchFamily="18" charset="0"/>
              </a:rPr>
              <a:t>)Total 50 minutes(</a:t>
            </a:r>
            <a:r>
              <a:rPr lang="en-US" b="1" dirty="0" smtClean="0">
                <a:latin typeface="Book Antiqua" panose="02040602050305030304" pitchFamily="18" charset="0"/>
              </a:rPr>
              <a:t>Duration</a:t>
            </a:r>
            <a:r>
              <a:rPr lang="en-US" dirty="0" smtClean="0">
                <a:latin typeface="Book Antiqua" panose="02040602050305030304" pitchFamily="18" charset="0"/>
              </a:rPr>
              <a:t>) face to face in client’s apartment(</a:t>
            </a:r>
            <a:r>
              <a:rPr lang="en-US" b="1" dirty="0" smtClean="0">
                <a:latin typeface="Book Antiqua" panose="02040602050305030304" pitchFamily="18" charset="0"/>
              </a:rPr>
              <a:t>Location</a:t>
            </a:r>
            <a:r>
              <a:rPr lang="en-US" dirty="0" smtClean="0">
                <a:latin typeface="Book Antiqua" panose="02040602050305030304" pitchFamily="18" charset="0"/>
              </a:rPr>
              <a:t>)</a:t>
            </a:r>
          </a:p>
          <a:p>
            <a:pPr marL="0" indent="0">
              <a:buNone/>
            </a:pPr>
            <a:endParaRPr lang="en-US" dirty="0" smtClean="0">
              <a:latin typeface="Book Antiqua" panose="02040602050305030304" pitchFamily="18" charset="0"/>
            </a:endParaRP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30233790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TCM DOCUMENTATION</a:t>
            </a:r>
            <a:br>
              <a:rPr lang="en-US" sz="3600" dirty="0" smtClean="0">
                <a:latin typeface="Book Antiqua" panose="02040602050305030304" pitchFamily="18" charset="0"/>
              </a:rPr>
            </a:br>
            <a:r>
              <a:rPr lang="en-US" sz="3600" dirty="0" smtClean="0">
                <a:latin typeface="Book Antiqua" panose="02040602050305030304" pitchFamily="18" charset="0"/>
              </a:rPr>
              <a:t>Writing the Note</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Progress Notes:</a:t>
            </a:r>
          </a:p>
          <a:p>
            <a:pPr marL="514350" indent="-514350">
              <a:buAutoNum type="arabicPeriod"/>
            </a:pPr>
            <a:r>
              <a:rPr lang="en-US" dirty="0" smtClean="0">
                <a:latin typeface="Book Antiqua" panose="02040602050305030304" pitchFamily="18" charset="0"/>
              </a:rPr>
              <a:t>Tell a story- a good story has a beginning, middle and end.</a:t>
            </a:r>
          </a:p>
          <a:p>
            <a:pPr marL="514350" indent="-514350">
              <a:buAutoNum type="arabicPeriod"/>
            </a:pPr>
            <a:r>
              <a:rPr lang="en-US" dirty="0" smtClean="0">
                <a:latin typeface="Book Antiqua" panose="02040602050305030304" pitchFamily="18" charset="0"/>
              </a:rPr>
              <a:t>Provide a narrative of the objectives and interventions that have been worked on.</a:t>
            </a:r>
          </a:p>
          <a:p>
            <a:pPr marL="514350" indent="-514350">
              <a:buAutoNum type="arabicPeriod"/>
            </a:pPr>
            <a:r>
              <a:rPr lang="en-US" dirty="0" smtClean="0">
                <a:latin typeface="Book Antiqua" panose="02040602050305030304" pitchFamily="18" charset="0"/>
              </a:rPr>
              <a:t>Details the client’s progress in taking small steps to achieve life goals that are important to them.</a:t>
            </a:r>
          </a:p>
          <a:p>
            <a:pPr marL="514350" indent="-514350">
              <a:buAutoNum type="arabicPeriod"/>
            </a:pPr>
            <a:r>
              <a:rPr lang="en-US" dirty="0" smtClean="0">
                <a:latin typeface="Book Antiqua" panose="02040602050305030304" pitchFamily="18" charset="0"/>
              </a:rPr>
              <a:t>Provides a summary of the work and progress that has been made for the next Recovery Plan update.</a:t>
            </a:r>
            <a:endParaRPr lang="en-US" dirty="0">
              <a:latin typeface="Book Antiqua" panose="02040602050305030304" pitchFamily="18" charset="0"/>
            </a:endParaRPr>
          </a:p>
        </p:txBody>
      </p:sp>
    </p:spTree>
    <p:extLst>
      <p:ext uri="{BB962C8B-B14F-4D97-AF65-F5344CB8AC3E}">
        <p14:creationId xmlns:p14="http://schemas.microsoft.com/office/powerpoint/2010/main" val="2832057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Book Antiqua" panose="02040602050305030304" pitchFamily="18" charset="0"/>
              </a:rPr>
              <a:t>TCM DOCUMENTATION</a:t>
            </a:r>
            <a:br>
              <a:rPr lang="en-US" sz="4000" dirty="0" smtClean="0">
                <a:latin typeface="Book Antiqua" panose="02040602050305030304" pitchFamily="18" charset="0"/>
              </a:rPr>
            </a:br>
            <a:r>
              <a:rPr lang="en-US" sz="4000" dirty="0" smtClean="0">
                <a:latin typeface="Book Antiqua" panose="02040602050305030304" pitchFamily="18" charset="0"/>
              </a:rPr>
              <a:t>Writing the Note</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a:t> </a:t>
            </a:r>
            <a:r>
              <a:rPr lang="en-US" dirty="0">
                <a:latin typeface="Book Antiqua" panose="02040602050305030304" pitchFamily="18" charset="0"/>
              </a:rPr>
              <a:t>Services to clients who have no assessment, no treatment plan, or an expired treatment </a:t>
            </a:r>
            <a:r>
              <a:rPr lang="en-US" dirty="0" smtClean="0">
                <a:latin typeface="Book Antiqua" panose="02040602050305030304" pitchFamily="18" charset="0"/>
              </a:rPr>
              <a:t>plan cannot be billed. </a:t>
            </a:r>
          </a:p>
          <a:p>
            <a:r>
              <a:rPr lang="en-US" dirty="0" smtClean="0">
                <a:latin typeface="Book Antiqua" panose="02040602050305030304" pitchFamily="18" charset="0"/>
              </a:rPr>
              <a:t> </a:t>
            </a:r>
            <a:r>
              <a:rPr lang="en-US" dirty="0">
                <a:latin typeface="Book Antiqua" panose="02040602050305030304" pitchFamily="18" charset="0"/>
              </a:rPr>
              <a:t>Services to clients in an inpatient setting, nursing home, or </a:t>
            </a:r>
            <a:r>
              <a:rPr lang="en-US" dirty="0" smtClean="0">
                <a:latin typeface="Book Antiqua" panose="02040602050305030304" pitchFamily="18" charset="0"/>
              </a:rPr>
              <a:t>jail cannot be billed. Double billing is prohibited.  </a:t>
            </a:r>
            <a:r>
              <a:rPr lang="en-US" dirty="0">
                <a:latin typeface="Book Antiqua" panose="02040602050305030304" pitchFamily="18" charset="0"/>
              </a:rPr>
              <a:t>Please ensure that the service location is input into </a:t>
            </a:r>
            <a:r>
              <a:rPr lang="en-US" dirty="0" err="1" smtClean="0">
                <a:latin typeface="Book Antiqua" panose="02040602050305030304" pitchFamily="18" charset="0"/>
              </a:rPr>
              <a:t>DDaP</a:t>
            </a:r>
            <a:r>
              <a:rPr lang="en-US" dirty="0" smtClean="0">
                <a:latin typeface="Book Antiqua" panose="02040602050305030304" pitchFamily="18" charset="0"/>
              </a:rPr>
              <a:t>.</a:t>
            </a:r>
            <a:endParaRPr lang="en-US" dirty="0"/>
          </a:p>
        </p:txBody>
      </p:sp>
    </p:spTree>
    <p:extLst>
      <p:ext uri="{BB962C8B-B14F-4D97-AF65-F5344CB8AC3E}">
        <p14:creationId xmlns:p14="http://schemas.microsoft.com/office/powerpoint/2010/main" val="159197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a:latin typeface="Book Antiqua" panose="02040602050305030304" pitchFamily="18" charset="0"/>
              </a:rPr>
              <a:t>What is Targeted Case Management?</a:t>
            </a:r>
          </a:p>
        </p:txBody>
      </p:sp>
      <p:sp>
        <p:nvSpPr>
          <p:cNvPr id="3" name="Content Placeholder 2"/>
          <p:cNvSpPr>
            <a:spLocks noGrp="1"/>
          </p:cNvSpPr>
          <p:nvPr>
            <p:ph idx="1"/>
          </p:nvPr>
        </p:nvSpPr>
        <p:spPr/>
        <p:txBody>
          <a:bodyPr>
            <a:noAutofit/>
          </a:bodyPr>
          <a:lstStyle/>
          <a:p>
            <a:r>
              <a:rPr lang="en-US" sz="2400" dirty="0">
                <a:latin typeface="Book Antiqua" panose="02040602050305030304" pitchFamily="18" charset="0"/>
              </a:rPr>
              <a:t>The Medicaid State Plan Amendment (SPA) defines TCM services as: “services furnished to assist individuals eligible under the State Plan in gaining access to needed medical, social, educational, and other services.” </a:t>
            </a:r>
          </a:p>
          <a:p>
            <a:pPr marL="0" indent="0">
              <a:buNone/>
            </a:pPr>
            <a:r>
              <a:rPr lang="en-US" sz="2400" dirty="0">
                <a:latin typeface="Book Antiqua" panose="02040602050305030304" pitchFamily="18" charset="0"/>
              </a:rPr>
              <a:t> </a:t>
            </a:r>
          </a:p>
          <a:p>
            <a:r>
              <a:rPr lang="en-US" sz="2400" dirty="0" smtClean="0">
                <a:latin typeface="Book Antiqua" panose="02040602050305030304" pitchFamily="18" charset="0"/>
              </a:rPr>
              <a:t> </a:t>
            </a:r>
            <a:r>
              <a:rPr lang="en-US" sz="2400" dirty="0">
                <a:latin typeface="Book Antiqua" panose="02040602050305030304" pitchFamily="18" charset="0"/>
              </a:rPr>
              <a:t>The Medicaid Provider Manual defines case management services as “the continuum of assessment, planning, linkage, support and advocacy activities systematically carried out by an individual case manager that are available to assist and enable an individual to gain access to needed medical, clinical, social, educational or other services.” </a:t>
            </a:r>
          </a:p>
        </p:txBody>
      </p:sp>
    </p:spTree>
    <p:extLst>
      <p:ext uri="{BB962C8B-B14F-4D97-AF65-F5344CB8AC3E}">
        <p14:creationId xmlns:p14="http://schemas.microsoft.com/office/powerpoint/2010/main" val="2318255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TCM codes cannot be used for conducting collateral services </a:t>
            </a:r>
            <a:r>
              <a:rPr lang="en-US" b="1" dirty="0" smtClean="0">
                <a:latin typeface="Book Antiqua" panose="02040602050305030304" pitchFamily="18" charset="0"/>
              </a:rPr>
              <a:t>within </a:t>
            </a:r>
            <a:r>
              <a:rPr lang="en-US" dirty="0" smtClean="0">
                <a:latin typeface="Book Antiqua" panose="02040602050305030304" pitchFamily="18" charset="0"/>
              </a:rPr>
              <a:t>your organization.</a:t>
            </a:r>
          </a:p>
          <a:p>
            <a:r>
              <a:rPr lang="en-US" dirty="0" smtClean="0">
                <a:latin typeface="Book Antiqua" panose="02040602050305030304" pitchFamily="18" charset="0"/>
              </a:rPr>
              <a:t>TCM codes cannot be used for medical, educational, social or skill building services.</a:t>
            </a:r>
            <a:endParaRPr lang="en-US" dirty="0">
              <a:latin typeface="Book Antiqua" panose="02040602050305030304" pitchFamily="18" charset="0"/>
            </a:endParaRPr>
          </a:p>
        </p:txBody>
      </p:sp>
    </p:spTree>
    <p:extLst>
      <p:ext uri="{BB962C8B-B14F-4D97-AF65-F5344CB8AC3E}">
        <p14:creationId xmlns:p14="http://schemas.microsoft.com/office/powerpoint/2010/main" val="2630434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 Antiqua" panose="02040602050305030304" pitchFamily="18" charset="0"/>
              </a:rPr>
              <a:t>TCM Services actively involve </a:t>
            </a:r>
            <a:r>
              <a:rPr lang="en-US" b="1" dirty="0" smtClean="0">
                <a:latin typeface="Book Antiqua" panose="02040602050305030304" pitchFamily="18" charset="0"/>
              </a:rPr>
              <a:t>care coordination </a:t>
            </a:r>
            <a:r>
              <a:rPr lang="en-US" dirty="0" smtClean="0">
                <a:latin typeface="Book Antiqua" panose="02040602050305030304" pitchFamily="18" charset="0"/>
              </a:rPr>
              <a:t>where staff interacts with an </a:t>
            </a:r>
            <a:r>
              <a:rPr lang="en-US" b="1" dirty="0" smtClean="0">
                <a:latin typeface="Book Antiqua" panose="02040602050305030304" pitchFamily="18" charset="0"/>
              </a:rPr>
              <a:t>external</a:t>
            </a:r>
            <a:r>
              <a:rPr lang="en-US" dirty="0" smtClean="0">
                <a:latin typeface="Book Antiqua" panose="02040602050305030304" pitchFamily="18" charset="0"/>
              </a:rPr>
              <a:t> resource (provider, family, friends, community members) to your own agency.</a:t>
            </a:r>
          </a:p>
          <a:p>
            <a:r>
              <a:rPr lang="en-US" dirty="0" smtClean="0">
                <a:latin typeface="Book Antiqua" panose="02040602050305030304" pitchFamily="18" charset="0"/>
              </a:rPr>
              <a:t>TCM can also be any service that involves </a:t>
            </a:r>
            <a:r>
              <a:rPr lang="en-US" b="1" dirty="0" smtClean="0">
                <a:latin typeface="Book Antiqua" panose="02040602050305030304" pitchFamily="18" charset="0"/>
              </a:rPr>
              <a:t>assessment, recovery planning </a:t>
            </a:r>
            <a:r>
              <a:rPr lang="en-US" dirty="0" smtClean="0">
                <a:latin typeface="Book Antiqua" panose="02040602050305030304" pitchFamily="18" charset="0"/>
              </a:rPr>
              <a:t>or </a:t>
            </a:r>
            <a:r>
              <a:rPr lang="en-US" b="1" dirty="0" smtClean="0">
                <a:latin typeface="Book Antiqua" panose="02040602050305030304" pitchFamily="18" charset="0"/>
              </a:rPr>
              <a:t>monitoring</a:t>
            </a:r>
            <a:r>
              <a:rPr lang="en-US" dirty="0" smtClean="0">
                <a:latin typeface="Book Antiqua" panose="02040602050305030304" pitchFamily="18" charset="0"/>
              </a:rPr>
              <a:t> </a:t>
            </a:r>
            <a:r>
              <a:rPr lang="en-US" b="1" dirty="0" smtClean="0">
                <a:latin typeface="Book Antiqua" panose="02040602050305030304" pitchFamily="18" charset="0"/>
              </a:rPr>
              <a:t>progress</a:t>
            </a:r>
            <a:r>
              <a:rPr lang="en-US" dirty="0" smtClean="0">
                <a:latin typeface="Book Antiqua" panose="02040602050305030304" pitchFamily="18" charset="0"/>
              </a:rPr>
              <a:t> toward a Recovery Plan objective</a:t>
            </a:r>
            <a:r>
              <a:rPr lang="en-US" dirty="0" smtClean="0"/>
              <a:t>.</a:t>
            </a:r>
            <a:endParaRPr lang="en-US" dirty="0"/>
          </a:p>
        </p:txBody>
      </p:sp>
    </p:spTree>
    <p:extLst>
      <p:ext uri="{BB962C8B-B14F-4D97-AF65-F5344CB8AC3E}">
        <p14:creationId xmlns:p14="http://schemas.microsoft.com/office/powerpoint/2010/main" val="2626121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Examples of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Coordinating dental or medical care.</a:t>
            </a:r>
          </a:p>
          <a:p>
            <a:r>
              <a:rPr lang="en-US" dirty="0" smtClean="0">
                <a:latin typeface="Book Antiqua" panose="02040602050305030304" pitchFamily="18" charset="0"/>
              </a:rPr>
              <a:t>Coordinating transportation.</a:t>
            </a:r>
          </a:p>
          <a:p>
            <a:r>
              <a:rPr lang="en-US" dirty="0" smtClean="0">
                <a:latin typeface="Book Antiqua" panose="02040602050305030304" pitchFamily="18" charset="0"/>
              </a:rPr>
              <a:t>Helping a client enroll to get his GED.</a:t>
            </a:r>
          </a:p>
          <a:p>
            <a:r>
              <a:rPr lang="en-US" dirty="0" smtClean="0">
                <a:latin typeface="Book Antiqua" panose="02040602050305030304" pitchFamily="18" charset="0"/>
              </a:rPr>
              <a:t>Monitoring client’s adherence to their budget.</a:t>
            </a:r>
          </a:p>
          <a:p>
            <a:r>
              <a:rPr lang="en-US" dirty="0" smtClean="0">
                <a:latin typeface="Book Antiqua" panose="02040602050305030304" pitchFamily="18" charset="0"/>
              </a:rPr>
              <a:t>Helping a client connect to a new church.</a:t>
            </a:r>
          </a:p>
          <a:p>
            <a:r>
              <a:rPr lang="en-US" dirty="0" smtClean="0">
                <a:latin typeface="Book Antiqua" panose="02040602050305030304" pitchFamily="18" charset="0"/>
              </a:rPr>
              <a:t>Monitoring a client’s adherence to medication.</a:t>
            </a:r>
          </a:p>
          <a:p>
            <a:r>
              <a:rPr lang="en-US" dirty="0" smtClean="0">
                <a:latin typeface="Book Antiqua" panose="02040602050305030304" pitchFamily="18" charset="0"/>
              </a:rPr>
              <a:t>Assisting a client to find new housing.</a:t>
            </a:r>
            <a:endParaRPr lang="en-US" dirty="0">
              <a:latin typeface="Book Antiqua" panose="02040602050305030304" pitchFamily="18" charset="0"/>
            </a:endParaRPr>
          </a:p>
        </p:txBody>
      </p:sp>
    </p:spTree>
    <p:extLst>
      <p:ext uri="{BB962C8B-B14F-4D97-AF65-F5344CB8AC3E}">
        <p14:creationId xmlns:p14="http://schemas.microsoft.com/office/powerpoint/2010/main" val="1807833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Non-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All other types of services that involve teaching, explaining, counseling, transporting, psycho-education, coaching, researching, etc.</a:t>
            </a:r>
          </a:p>
          <a:p>
            <a:r>
              <a:rPr lang="en-US" dirty="0" smtClean="0">
                <a:latin typeface="Book Antiqua" panose="02040602050305030304" pitchFamily="18" charset="0"/>
              </a:rPr>
              <a:t>Many of the services provided in your programs are not TCM but </a:t>
            </a:r>
            <a:r>
              <a:rPr lang="en-US" b="1" dirty="0" smtClean="0">
                <a:latin typeface="Book Antiqua" panose="02040602050305030304" pitchFamily="18" charset="0"/>
              </a:rPr>
              <a:t>skill building </a:t>
            </a:r>
            <a:r>
              <a:rPr lang="en-US" dirty="0" smtClean="0">
                <a:latin typeface="Book Antiqua" panose="02040602050305030304" pitchFamily="18" charset="0"/>
              </a:rPr>
              <a:t>or </a:t>
            </a:r>
            <a:r>
              <a:rPr lang="en-US" b="1" dirty="0" smtClean="0">
                <a:latin typeface="Book Antiqua" panose="02040602050305030304" pitchFamily="18" charset="0"/>
              </a:rPr>
              <a:t>case management</a:t>
            </a:r>
            <a:r>
              <a:rPr lang="en-US" dirty="0" smtClean="0">
                <a:latin typeface="Book Antiqua" panose="02040602050305030304" pitchFamily="18" charset="0"/>
              </a:rPr>
              <a:t>.</a:t>
            </a:r>
            <a:endParaRPr lang="en-US" dirty="0">
              <a:latin typeface="Book Antiqua" panose="02040602050305030304" pitchFamily="18" charset="0"/>
            </a:endParaRPr>
          </a:p>
        </p:txBody>
      </p:sp>
    </p:spTree>
    <p:extLst>
      <p:ext uri="{BB962C8B-B14F-4D97-AF65-F5344CB8AC3E}">
        <p14:creationId xmlns:p14="http://schemas.microsoft.com/office/powerpoint/2010/main" val="4166494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Examples of Non-TCM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Transportation</a:t>
            </a:r>
          </a:p>
          <a:p>
            <a:r>
              <a:rPr lang="en-US" dirty="0" smtClean="0">
                <a:latin typeface="Book Antiqua" panose="02040602050305030304" pitchFamily="18" charset="0"/>
              </a:rPr>
              <a:t>All skill building activities</a:t>
            </a:r>
          </a:p>
          <a:p>
            <a:r>
              <a:rPr lang="en-US" dirty="0" smtClean="0">
                <a:latin typeface="Book Antiqua" panose="02040602050305030304" pitchFamily="18" charset="0"/>
              </a:rPr>
              <a:t>Providing ADL’s</a:t>
            </a:r>
          </a:p>
          <a:p>
            <a:r>
              <a:rPr lang="en-US" dirty="0" smtClean="0">
                <a:latin typeface="Book Antiqua" panose="02040602050305030304" pitchFamily="18" charset="0"/>
              </a:rPr>
              <a:t>Medication delivery</a:t>
            </a:r>
          </a:p>
          <a:p>
            <a:r>
              <a:rPr lang="en-US" dirty="0" smtClean="0">
                <a:latin typeface="Book Antiqua" panose="02040602050305030304" pitchFamily="18" charset="0"/>
              </a:rPr>
              <a:t>Medication supervision/observation</a:t>
            </a:r>
          </a:p>
          <a:p>
            <a:r>
              <a:rPr lang="en-US" dirty="0" smtClean="0">
                <a:latin typeface="Book Antiqua" panose="02040602050305030304" pitchFamily="18" charset="0"/>
              </a:rPr>
              <a:t>Paying bills for a client</a:t>
            </a:r>
          </a:p>
          <a:p>
            <a:r>
              <a:rPr lang="en-US" dirty="0" smtClean="0">
                <a:latin typeface="Book Antiqua" panose="02040602050305030304" pitchFamily="18" charset="0"/>
              </a:rPr>
              <a:t>Helping a client move to a new apartment</a:t>
            </a:r>
          </a:p>
          <a:p>
            <a:r>
              <a:rPr lang="en-US" dirty="0" smtClean="0">
                <a:latin typeface="Book Antiqua" panose="02040602050305030304" pitchFamily="18" charset="0"/>
              </a:rPr>
              <a:t>Unsuccessful attempts at services- no shows, calling and leaving messages, cancellations</a:t>
            </a:r>
          </a:p>
          <a:p>
            <a:r>
              <a:rPr lang="en-US" dirty="0" smtClean="0">
                <a:latin typeface="Book Antiqua" panose="02040602050305030304" pitchFamily="18" charset="0"/>
              </a:rPr>
              <a:t> Texts and emails are not TCM services.</a:t>
            </a:r>
            <a:endParaRPr lang="en-US" dirty="0"/>
          </a:p>
        </p:txBody>
      </p:sp>
    </p:spTree>
    <p:extLst>
      <p:ext uri="{BB962C8B-B14F-4D97-AF65-F5344CB8AC3E}">
        <p14:creationId xmlns:p14="http://schemas.microsoft.com/office/powerpoint/2010/main" val="2365915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Use Language as a Signal</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Book Antiqua" panose="02040602050305030304" pitchFamily="18" charset="0"/>
              </a:rPr>
              <a:t>What you did </a:t>
            </a:r>
            <a:r>
              <a:rPr lang="en-US" dirty="0" smtClean="0">
                <a:latin typeface="Book Antiqua" panose="02040602050305030304" pitchFamily="18" charset="0"/>
              </a:rPr>
              <a:t>determines the type of intervention …</a:t>
            </a:r>
            <a:r>
              <a:rPr lang="en-US" b="1" dirty="0" smtClean="0">
                <a:latin typeface="Book Antiqua" panose="02040602050305030304" pitchFamily="18" charset="0"/>
              </a:rPr>
              <a:t>NOT the verb </a:t>
            </a:r>
            <a:r>
              <a:rPr lang="en-US" dirty="0" smtClean="0">
                <a:latin typeface="Book Antiqua" panose="02040602050305030304" pitchFamily="18" charset="0"/>
              </a:rPr>
              <a:t>you use in the note to describe the intervention.</a:t>
            </a:r>
          </a:p>
          <a:p>
            <a:r>
              <a:rPr lang="en-US" b="1" dirty="0" smtClean="0">
                <a:latin typeface="Book Antiqua" panose="02040602050305030304" pitchFamily="18" charset="0"/>
              </a:rPr>
              <a:t>TCM</a:t>
            </a:r>
            <a:r>
              <a:rPr lang="en-US" dirty="0" smtClean="0">
                <a:latin typeface="Book Antiqua" panose="02040602050305030304" pitchFamily="18" charset="0"/>
              </a:rPr>
              <a:t>: Coordinated care with…, attended a treatment planning meeting for.., assessed progress on..</a:t>
            </a:r>
          </a:p>
          <a:p>
            <a:r>
              <a:rPr lang="en-US" b="1" dirty="0" smtClean="0">
                <a:latin typeface="Book Antiqua" panose="02040602050305030304" pitchFamily="18" charset="0"/>
              </a:rPr>
              <a:t>Skill Building: </a:t>
            </a:r>
            <a:r>
              <a:rPr lang="en-US" dirty="0" smtClean="0">
                <a:latin typeface="Book Antiqua" panose="02040602050305030304" pitchFamily="18" charset="0"/>
              </a:rPr>
              <a:t>Taught, prompted, coached, role played, demonstrated, cued, practiced</a:t>
            </a:r>
          </a:p>
          <a:p>
            <a:r>
              <a:rPr lang="en-US" b="1" dirty="0" smtClean="0">
                <a:latin typeface="Book Antiqua" panose="02040602050305030304" pitchFamily="18" charset="0"/>
              </a:rPr>
              <a:t>Case Management</a:t>
            </a:r>
            <a:r>
              <a:rPr lang="en-US" dirty="0" smtClean="0">
                <a:latin typeface="Book Antiqua" panose="02040602050305030304" pitchFamily="18" charset="0"/>
              </a:rPr>
              <a:t>: Counseled, transported, supervised, assisted with, practiced</a:t>
            </a:r>
            <a:endParaRPr lang="en-US" dirty="0">
              <a:latin typeface="Book Antiqua" panose="02040602050305030304" pitchFamily="18" charset="0"/>
            </a:endParaRPr>
          </a:p>
        </p:txBody>
      </p:sp>
    </p:spTree>
    <p:extLst>
      <p:ext uri="{BB962C8B-B14F-4D97-AF65-F5344CB8AC3E}">
        <p14:creationId xmlns:p14="http://schemas.microsoft.com/office/powerpoint/2010/main" val="33472437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Audits / Record Retention </a:t>
            </a:r>
          </a:p>
        </p:txBody>
      </p:sp>
      <p:sp>
        <p:nvSpPr>
          <p:cNvPr id="3" name="Content Placeholder 2"/>
          <p:cNvSpPr>
            <a:spLocks noGrp="1"/>
          </p:cNvSpPr>
          <p:nvPr>
            <p:ph idx="1"/>
          </p:nvPr>
        </p:nvSpPr>
        <p:spPr/>
        <p:txBody>
          <a:bodyPr>
            <a:normAutofit fontScale="70000" lnSpcReduction="20000"/>
          </a:bodyPr>
          <a:lstStyle/>
          <a:p>
            <a:r>
              <a:rPr lang="en-US" dirty="0"/>
              <a:t> </a:t>
            </a:r>
            <a:r>
              <a:rPr lang="en-US" sz="3400" dirty="0">
                <a:latin typeface="Book Antiqua" panose="02040602050305030304" pitchFamily="18" charset="0"/>
              </a:rPr>
              <a:t>Each provider agency is responsible for internal TCM audits and accurate reporting of services into DDAP or WITS</a:t>
            </a:r>
            <a:r>
              <a:rPr lang="en-US" sz="3400" dirty="0" smtClean="0">
                <a:latin typeface="Book Antiqua" panose="02040602050305030304" pitchFamily="18" charset="0"/>
              </a:rPr>
              <a:t>.</a:t>
            </a:r>
          </a:p>
          <a:p>
            <a:r>
              <a:rPr lang="en-US" sz="3400" dirty="0" smtClean="0">
                <a:latin typeface="Book Antiqua" panose="02040602050305030304" pitchFamily="18" charset="0"/>
              </a:rPr>
              <a:t>  </a:t>
            </a:r>
            <a:r>
              <a:rPr lang="en-US" sz="3400" dirty="0">
                <a:latin typeface="Book Antiqua" panose="02040602050305030304" pitchFamily="18" charset="0"/>
              </a:rPr>
              <a:t>Providers should conduct monthly reviews to verify required data is collected and submitted to DMHAS, and that data entered into the DMHAS data systems is complete and accurate.  You can use the DDAP “TCM Missing Data” report to check the accuracy of your </a:t>
            </a:r>
            <a:r>
              <a:rPr lang="en-US" sz="3400" dirty="0" smtClean="0">
                <a:latin typeface="Book Antiqua" panose="02040602050305030304" pitchFamily="18" charset="0"/>
              </a:rPr>
              <a:t>data</a:t>
            </a:r>
          </a:p>
          <a:p>
            <a:r>
              <a:rPr lang="en-US" sz="3400" dirty="0" smtClean="0">
                <a:latin typeface="Book Antiqua" panose="02040602050305030304" pitchFamily="18" charset="0"/>
              </a:rPr>
              <a:t> </a:t>
            </a:r>
            <a:r>
              <a:rPr lang="en-US" sz="3400" dirty="0">
                <a:latin typeface="Book Antiqua" panose="02040602050305030304" pitchFamily="18" charset="0"/>
              </a:rPr>
              <a:t>Providers should retain records for a minimum of 7 years from date of </a:t>
            </a:r>
            <a:r>
              <a:rPr lang="en-US" sz="3400" dirty="0" smtClean="0">
                <a:latin typeface="Book Antiqua" panose="02040602050305030304" pitchFamily="18" charset="0"/>
              </a:rPr>
              <a:t>discharge.</a:t>
            </a:r>
          </a:p>
          <a:p>
            <a:r>
              <a:rPr lang="en-US" sz="3400" dirty="0" smtClean="0">
                <a:latin typeface="Book Antiqua" panose="02040602050305030304" pitchFamily="18" charset="0"/>
              </a:rPr>
              <a:t> </a:t>
            </a:r>
            <a:r>
              <a:rPr lang="en-US" sz="3400" dirty="0">
                <a:latin typeface="Book Antiqua" panose="02040602050305030304" pitchFamily="18" charset="0"/>
              </a:rPr>
              <a:t>External auditors (DSS, State Auditors, OIG) may audit TCM services and/or rates. </a:t>
            </a:r>
          </a:p>
          <a:p>
            <a:pPr marL="0" indent="0">
              <a:buNone/>
            </a:pPr>
            <a:r>
              <a:rPr lang="en-US" sz="3400" dirty="0">
                <a:latin typeface="Book Antiqua" panose="02040602050305030304" pitchFamily="18" charset="0"/>
              </a:rPr>
              <a:t> </a:t>
            </a:r>
          </a:p>
        </p:txBody>
      </p:sp>
    </p:spTree>
    <p:extLst>
      <p:ext uri="{BB962C8B-B14F-4D97-AF65-F5344CB8AC3E}">
        <p14:creationId xmlns:p14="http://schemas.microsoft.com/office/powerpoint/2010/main" val="1823277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ook Antiqua" panose="02040602050305030304" pitchFamily="18" charset="0"/>
              </a:rPr>
              <a:t>TCM Billing </a:t>
            </a:r>
            <a:r>
              <a:rPr lang="en-US" sz="3600" dirty="0" smtClean="0">
                <a:latin typeface="Book Antiqua" panose="02040602050305030304" pitchFamily="18" charset="0"/>
              </a:rPr>
              <a:t>Overview</a:t>
            </a:r>
            <a:br>
              <a:rPr lang="en-US" sz="3600" dirty="0" smtClean="0">
                <a:latin typeface="Book Antiqua" panose="02040602050305030304" pitchFamily="18" charset="0"/>
              </a:rPr>
            </a:br>
            <a:r>
              <a:rPr lang="en-US" sz="2200" dirty="0" smtClean="0">
                <a:latin typeface="Book Antiqua" panose="02040602050305030304" pitchFamily="18" charset="0"/>
              </a:rPr>
              <a:t> </a:t>
            </a:r>
            <a:r>
              <a:rPr lang="en-US" sz="2000" dirty="0">
                <a:latin typeface="Book Antiqua" panose="02040602050305030304" pitchFamily="18" charset="0"/>
              </a:rPr>
              <a:t>Maintaining TCM revenue is critical for DMHAS operated and contracted providers in mitigating potential service reductions. </a:t>
            </a:r>
            <a:br>
              <a:rPr lang="en-US" sz="2000" dirty="0">
                <a:latin typeface="Book Antiqua" panose="02040602050305030304" pitchFamily="18" charset="0"/>
              </a:rPr>
            </a:br>
            <a:endParaRPr lang="en-US" sz="2000"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dirty="0"/>
              <a:t> </a:t>
            </a:r>
            <a:r>
              <a:rPr lang="en-US" dirty="0">
                <a:latin typeface="Book Antiqua" panose="02040602050305030304" pitchFamily="18" charset="0"/>
              </a:rPr>
              <a:t>The general fund allocates money to fund DMHAS services.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Providers enter TCM services (including service location) into DMHAS data systems (</a:t>
            </a:r>
            <a:r>
              <a:rPr lang="en-US" dirty="0" err="1">
                <a:latin typeface="Book Antiqua" panose="02040602050305030304" pitchFamily="18" charset="0"/>
              </a:rPr>
              <a:t>DDaP</a:t>
            </a:r>
            <a:r>
              <a:rPr lang="en-US" dirty="0">
                <a:latin typeface="Book Antiqua" panose="02040602050305030304" pitchFamily="18" charset="0"/>
              </a:rPr>
              <a:t>).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DMHAS Fiscal extracts TCM services from the data system and screens data for client Medicaid eligibility and covered diagnosis. </a:t>
            </a:r>
          </a:p>
        </p:txBody>
      </p:sp>
    </p:spTree>
    <p:extLst>
      <p:ext uri="{BB962C8B-B14F-4D97-AF65-F5344CB8AC3E}">
        <p14:creationId xmlns:p14="http://schemas.microsoft.com/office/powerpoint/2010/main" val="3447531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Book Antiqua" panose="02040602050305030304" pitchFamily="18" charset="0"/>
              </a:rPr>
              <a:t>TCM Billing </a:t>
            </a:r>
            <a:r>
              <a:rPr lang="en-US" sz="4800" dirty="0" smtClean="0">
                <a:latin typeface="Book Antiqua" panose="02040602050305030304" pitchFamily="18" charset="0"/>
              </a:rPr>
              <a:t>Overview(Cont.)</a:t>
            </a:r>
            <a:r>
              <a:rPr lang="en-US" sz="4800" dirty="0">
                <a:latin typeface="Book Antiqua" panose="02040602050305030304" pitchFamily="18" charset="0"/>
              </a:rPr>
              <a:t/>
            </a:r>
            <a:br>
              <a:rPr lang="en-US" sz="4800" dirty="0">
                <a:latin typeface="Book Antiqua" panose="02040602050305030304" pitchFamily="18" charset="0"/>
              </a:rPr>
            </a:br>
            <a:endParaRPr lang="en-US" sz="4800" dirty="0"/>
          </a:p>
        </p:txBody>
      </p:sp>
      <p:sp>
        <p:nvSpPr>
          <p:cNvPr id="3" name="Content Placeholder 2"/>
          <p:cNvSpPr>
            <a:spLocks noGrp="1"/>
          </p:cNvSpPr>
          <p:nvPr>
            <p:ph idx="1"/>
          </p:nvPr>
        </p:nvSpPr>
        <p:spPr/>
        <p:txBody>
          <a:bodyPr/>
          <a:lstStyle/>
          <a:p>
            <a:r>
              <a:rPr lang="en-US" dirty="0">
                <a:latin typeface="Book Antiqua" panose="02040602050305030304" pitchFamily="18" charset="0"/>
              </a:rPr>
              <a:t> Medicaid payment for TCM is a statewide weekly rate.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DMHAS submits eligible services to Department of Administrative Services (DAS), the billing agent.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DAS submits claims to the CT DSS Medicaid claims processing vendor. </a:t>
            </a:r>
          </a:p>
          <a:p>
            <a:pPr marL="0" indent="0">
              <a:buNone/>
            </a:pPr>
            <a:r>
              <a:rPr lang="en-US" dirty="0"/>
              <a:t> </a:t>
            </a:r>
          </a:p>
        </p:txBody>
      </p:sp>
    </p:spTree>
    <p:extLst>
      <p:ext uri="{BB962C8B-B14F-4D97-AF65-F5344CB8AC3E}">
        <p14:creationId xmlns:p14="http://schemas.microsoft.com/office/powerpoint/2010/main" val="2711177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Billing Overview(Cont.)</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 DSS </a:t>
            </a:r>
            <a:r>
              <a:rPr lang="en-US" dirty="0">
                <a:latin typeface="Book Antiqua" panose="02040602050305030304" pitchFamily="18" charset="0"/>
              </a:rPr>
              <a:t>bills the federal Centers for Medicare and Medicaid Services (CMS</a:t>
            </a:r>
            <a:r>
              <a:rPr lang="en-US" dirty="0" smtClean="0">
                <a:latin typeface="Book Antiqua" panose="02040602050305030304" pitchFamily="18" charset="0"/>
              </a:rPr>
              <a:t>).</a:t>
            </a:r>
          </a:p>
          <a:p>
            <a:r>
              <a:rPr lang="en-US" dirty="0" smtClean="0">
                <a:latin typeface="Book Antiqua" panose="02040602050305030304" pitchFamily="18" charset="0"/>
              </a:rPr>
              <a:t> </a:t>
            </a:r>
            <a:r>
              <a:rPr lang="en-US" dirty="0">
                <a:latin typeface="Book Antiqua" panose="02040602050305030304" pitchFamily="18" charset="0"/>
              </a:rPr>
              <a:t>CMS reimburses CT for TCM services at 50% Federal Financial Participation (FFP</a:t>
            </a:r>
            <a:r>
              <a:rPr lang="en-US" dirty="0" smtClean="0">
                <a:latin typeface="Book Antiqua" panose="02040602050305030304" pitchFamily="18" charset="0"/>
              </a:rPr>
              <a:t>).</a:t>
            </a:r>
          </a:p>
          <a:p>
            <a:r>
              <a:rPr lang="en-US" dirty="0" smtClean="0">
                <a:latin typeface="Book Antiqua" panose="02040602050305030304" pitchFamily="18" charset="0"/>
              </a:rPr>
              <a:t> </a:t>
            </a:r>
            <a:r>
              <a:rPr lang="en-US" dirty="0">
                <a:latin typeface="Book Antiqua" panose="02040602050305030304" pitchFamily="18" charset="0"/>
              </a:rPr>
              <a:t>TCM reimbursements are deposited to the state’s general fund.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The general fund is the source of funds allocated to fund DMHAS services. </a:t>
            </a:r>
          </a:p>
        </p:txBody>
      </p:sp>
    </p:spTree>
    <p:extLst>
      <p:ext uri="{BB962C8B-B14F-4D97-AF65-F5344CB8AC3E}">
        <p14:creationId xmlns:p14="http://schemas.microsoft.com/office/powerpoint/2010/main" val="235871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Book Antiqua" panose="02040602050305030304" pitchFamily="18" charset="0"/>
              </a:rPr>
              <a:t>Who is the Target Population for TCM?</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dirty="0" smtClean="0">
                <a:latin typeface="Book Antiqua" panose="02040602050305030304" pitchFamily="18" charset="0"/>
              </a:rPr>
              <a:t> DSS defines the TCM target population based on ICD</a:t>
            </a:r>
            <a:r>
              <a:rPr lang="en-US" sz="2400" dirty="0" smtClean="0">
                <a:latin typeface="Book Antiqua" panose="02040602050305030304" pitchFamily="18" charset="0"/>
              </a:rPr>
              <a:t>10</a:t>
            </a:r>
            <a:r>
              <a:rPr lang="en-US" dirty="0" smtClean="0">
                <a:latin typeface="Book Antiqua" panose="02040602050305030304" pitchFamily="18" charset="0"/>
              </a:rPr>
              <a:t> diagnosis codes.</a:t>
            </a:r>
          </a:p>
          <a:p>
            <a:r>
              <a:rPr lang="en-US" dirty="0" smtClean="0">
                <a:latin typeface="Book Antiqua" panose="02040602050305030304" pitchFamily="18" charset="0"/>
              </a:rPr>
              <a:t>In Connecticut, the TCM target population is defined as “individuals with serious chronic mental illness inclusive of individuals with substance use disorders and co-occurring mental illness.”</a:t>
            </a:r>
            <a:endParaRPr lang="en-US" dirty="0">
              <a:latin typeface="Book Antiqua" panose="02040602050305030304" pitchFamily="18" charset="0"/>
            </a:endParaRPr>
          </a:p>
        </p:txBody>
      </p:sp>
    </p:spTree>
    <p:extLst>
      <p:ext uri="{BB962C8B-B14F-4D97-AF65-F5344CB8AC3E}">
        <p14:creationId xmlns:p14="http://schemas.microsoft.com/office/powerpoint/2010/main" val="1983400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Billing Overview (</a:t>
            </a:r>
            <a:r>
              <a:rPr lang="en-US" dirty="0" err="1" smtClean="0">
                <a:latin typeface="Book Antiqua" panose="02040602050305030304" pitchFamily="18" charset="0"/>
              </a:rPr>
              <a:t>Con’t</a:t>
            </a:r>
            <a:r>
              <a:rPr lang="en-US" dirty="0" smtClean="0">
                <a:latin typeface="Book Antiqua" panose="02040602050305030304" pitchFamily="18" charset="0"/>
              </a:rPr>
              <a:t>.)</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DMHAS currently has two data reports available to monitor TCM data and services: The “TCM Missing Data Report” and the “TCM Service Intensity Report.” Both are located in the EDW. </a:t>
            </a:r>
          </a:p>
          <a:p>
            <a:r>
              <a:rPr lang="en-US" dirty="0" smtClean="0">
                <a:latin typeface="Book Antiqua" panose="02040602050305030304" pitchFamily="18" charset="0"/>
              </a:rPr>
              <a:t>The “TCM Missing Data Report” identifies issues with the data submitted to DMHAS that is essential for billing purposes.</a:t>
            </a:r>
            <a:endParaRPr lang="en-US" dirty="0">
              <a:latin typeface="Book Antiqua" panose="02040602050305030304" pitchFamily="18" charset="0"/>
            </a:endParaRPr>
          </a:p>
        </p:txBody>
      </p:sp>
    </p:spTree>
    <p:extLst>
      <p:ext uri="{BB962C8B-B14F-4D97-AF65-F5344CB8AC3E}">
        <p14:creationId xmlns:p14="http://schemas.microsoft.com/office/powerpoint/2010/main" val="3724228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smtClean="0">
                <a:latin typeface="Book Antiqua" panose="02040602050305030304" pitchFamily="18" charset="0"/>
              </a:rPr>
              <a:t>.)</a:t>
            </a:r>
            <a:br>
              <a:rPr lang="en-US" dirty="0" smtClean="0">
                <a:latin typeface="Book Antiqua" panose="02040602050305030304" pitchFamily="18" charset="0"/>
              </a:rPr>
            </a:br>
            <a:r>
              <a:rPr lang="en-US" dirty="0" smtClean="0">
                <a:latin typeface="Book Antiqua" panose="02040602050305030304" pitchFamily="18" charset="0"/>
              </a:rPr>
              <a:t>TCM Missing Data Report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229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88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TCM Missing Data Report</a:t>
            </a:r>
            <a:endParaRPr lang="en-US" dirty="0"/>
          </a:p>
        </p:txBody>
      </p:sp>
      <p:sp>
        <p:nvSpPr>
          <p:cNvPr id="3" name="Content Placeholder 2"/>
          <p:cNvSpPr>
            <a:spLocks noGrp="1"/>
          </p:cNvSpPr>
          <p:nvPr>
            <p:ph idx="1"/>
          </p:nvPr>
        </p:nvSpPr>
        <p:spPr>
          <a:xfrm>
            <a:off x="238125" y="1524000"/>
            <a:ext cx="8229600" cy="2849563"/>
          </a:xfrm>
        </p:spPr>
        <p:txBody>
          <a:bodyPr/>
          <a:lstStyle/>
          <a:p>
            <a:r>
              <a:rPr lang="en-US" dirty="0" smtClean="0">
                <a:latin typeface="Book Antiqua" panose="02040602050305030304" pitchFamily="18" charset="0"/>
              </a:rPr>
              <a:t>Agencies should routinely run the TCM Missing Data Report and identify and correct any fixable data errors identified. </a:t>
            </a:r>
          </a:p>
          <a:p>
            <a:r>
              <a:rPr lang="en-US" dirty="0" smtClean="0">
                <a:latin typeface="Book Antiqua" panose="02040602050305030304" pitchFamily="18" charset="0"/>
              </a:rPr>
              <a:t>You can use </a:t>
            </a:r>
            <a:r>
              <a:rPr lang="en-US" dirty="0" smtClean="0">
                <a:latin typeface="Book Antiqua" panose="02040602050305030304" pitchFamily="18" charset="0"/>
                <a:hlinkClick r:id="rId2"/>
              </a:rPr>
              <a:t>www.ctdssmap.com</a:t>
            </a:r>
            <a:r>
              <a:rPr lang="en-US" dirty="0" smtClean="0">
                <a:latin typeface="Book Antiqua" panose="02040602050305030304" pitchFamily="18" charset="0"/>
              </a:rPr>
              <a:t> to look up Medicaid ID#’s</a:t>
            </a:r>
          </a:p>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343400"/>
            <a:ext cx="86677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040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smtClean="0">
                <a:latin typeface="Book Antiqua" panose="02040602050305030304" pitchFamily="18" charset="0"/>
              </a:rPr>
              <a:t>Service Intensity TCM Report</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The EDW contains a second report to monitor TCM activity- the “Service Intensity TCM” Report.</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This report looks at data submitted to DMHAS about the amount of TCM services Provided</a:t>
            </a:r>
            <a:r>
              <a:rPr lang="en-US" dirty="0" smtClean="0"/>
              <a:t>.</a:t>
            </a:r>
            <a:endParaRPr lang="en-US" dirty="0"/>
          </a:p>
        </p:txBody>
      </p:sp>
    </p:spTree>
    <p:extLst>
      <p:ext uri="{BB962C8B-B14F-4D97-AF65-F5344CB8AC3E}">
        <p14:creationId xmlns:p14="http://schemas.microsoft.com/office/powerpoint/2010/main" val="2474967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Service Intensity TCM Report</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67200"/>
            <a:ext cx="4724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pic>
        <p:nvPicPr>
          <p:cNvPr id="8" name="Picture 7"/>
          <p:cNvPicPr/>
          <p:nvPr/>
        </p:nvPicPr>
        <p:blipFill rotWithShape="1">
          <a:blip r:embed="rId3"/>
          <a:srcRect t="19373" r="49519" b="43590"/>
          <a:stretch/>
        </p:blipFill>
        <p:spPr bwMode="auto">
          <a:xfrm>
            <a:off x="304800" y="1600200"/>
            <a:ext cx="6781800" cy="2697163"/>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a:stretch>
            <a:fillRect/>
          </a:stretch>
        </p:blipFill>
        <p:spPr>
          <a:xfrm>
            <a:off x="457200" y="4259263"/>
            <a:ext cx="3170844" cy="2413209"/>
          </a:xfrm>
          <a:prstGeom prst="rect">
            <a:avLst/>
          </a:prstGeom>
        </p:spPr>
      </p:pic>
    </p:spTree>
    <p:extLst>
      <p:ext uri="{BB962C8B-B14F-4D97-AF65-F5344CB8AC3E}">
        <p14:creationId xmlns:p14="http://schemas.microsoft.com/office/powerpoint/2010/main" val="2823159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Service Intensity TCM Report</a:t>
            </a:r>
            <a:endParaRPr lang="en-US" dirty="0"/>
          </a:p>
        </p:txBody>
      </p:sp>
      <p:pic>
        <p:nvPicPr>
          <p:cNvPr id="4" name="Content Placeholder 3"/>
          <p:cNvPicPr>
            <a:picLocks noGrp="1" noChangeAspect="1"/>
          </p:cNvPicPr>
          <p:nvPr>
            <p:ph idx="1"/>
          </p:nvPr>
        </p:nvPicPr>
        <p:blipFill>
          <a:blip r:embed="rId2"/>
          <a:stretch>
            <a:fillRect/>
          </a:stretch>
        </p:blipFill>
        <p:spPr>
          <a:xfrm>
            <a:off x="137008" y="3124200"/>
            <a:ext cx="8869983" cy="1378443"/>
          </a:xfrm>
          <a:prstGeom prst="rect">
            <a:avLst/>
          </a:prstGeom>
        </p:spPr>
      </p:pic>
    </p:spTree>
    <p:extLst>
      <p:ext uri="{BB962C8B-B14F-4D97-AF65-F5344CB8AC3E}">
        <p14:creationId xmlns:p14="http://schemas.microsoft.com/office/powerpoint/2010/main" val="3810298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Book Antiqua" panose="02040602050305030304" pitchFamily="18" charset="0"/>
              </a:rPr>
              <a:t>CMS Required Rate Setting Process Random Moment Time Studies (RMTS)</a:t>
            </a:r>
          </a:p>
        </p:txBody>
      </p:sp>
      <p:sp>
        <p:nvSpPr>
          <p:cNvPr id="3" name="Content Placeholder 2"/>
          <p:cNvSpPr>
            <a:spLocks noGrp="1"/>
          </p:cNvSpPr>
          <p:nvPr>
            <p:ph idx="1"/>
          </p:nvPr>
        </p:nvSpPr>
        <p:spPr/>
        <p:txBody>
          <a:bodyPr>
            <a:normAutofit lnSpcReduction="10000"/>
          </a:bodyPr>
          <a:lstStyle/>
          <a:p>
            <a:r>
              <a:rPr lang="en-US" dirty="0">
                <a:latin typeface="Book Antiqua" panose="02040602050305030304" pitchFamily="18" charset="0"/>
              </a:rPr>
              <a:t>CMS sets guidelines which require states to set adequate and efficient rates.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Provider staff time is spent performing a variety of tasks, so CMS requires that we randomly sample activities to determine the percentage of staff time spent on the delivery of TCM services.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UMASS is the vendor that administers the RMTS for DMHAS. </a:t>
            </a:r>
          </a:p>
        </p:txBody>
      </p:sp>
    </p:spTree>
    <p:extLst>
      <p:ext uri="{BB962C8B-B14F-4D97-AF65-F5344CB8AC3E}">
        <p14:creationId xmlns:p14="http://schemas.microsoft.com/office/powerpoint/2010/main" val="2231848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a:latin typeface="Book Antiqua" panose="02040602050305030304" pitchFamily="18" charset="0"/>
              </a:rPr>
              <a:t>CMS Required Rate Setting Process Random Moment Time Studies (RMTS)</a:t>
            </a:r>
            <a:endParaRPr lang="en-US" sz="3600" dirty="0"/>
          </a:p>
        </p:txBody>
      </p:sp>
      <p:sp>
        <p:nvSpPr>
          <p:cNvPr id="3" name="Content Placeholder 2"/>
          <p:cNvSpPr>
            <a:spLocks noGrp="1"/>
          </p:cNvSpPr>
          <p:nvPr>
            <p:ph idx="1"/>
          </p:nvPr>
        </p:nvSpPr>
        <p:spPr/>
        <p:txBody>
          <a:bodyPr>
            <a:noAutofit/>
          </a:bodyPr>
          <a:lstStyle/>
          <a:p>
            <a:r>
              <a:rPr lang="en-US" sz="2400" dirty="0">
                <a:latin typeface="Book Antiqua" panose="02040602050305030304" pitchFamily="18" charset="0"/>
              </a:rPr>
              <a:t>Each quarter, agencies provide DMHAS/UMASS with a roster of staff members to be included in the RMTS.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RMTS roster participants from State operated facilities should include all qualified staff that are reasonably expected to perform TCM services.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RMTS roster participants from Private Non-Profit agencies should include all staff from each TCM program.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The RMTS results are used to determine the TCM allowable direct costs for TCM rate setting purposes. </a:t>
            </a:r>
          </a:p>
          <a:p>
            <a:pPr marL="0" indent="0">
              <a:buNone/>
            </a:pPr>
            <a:r>
              <a:rPr lang="en-US" sz="2400" dirty="0">
                <a:latin typeface="Book Antiqua" panose="02040602050305030304" pitchFamily="18" charset="0"/>
              </a:rPr>
              <a:t> </a:t>
            </a:r>
          </a:p>
        </p:txBody>
      </p:sp>
    </p:spTree>
    <p:extLst>
      <p:ext uri="{BB962C8B-B14F-4D97-AF65-F5344CB8AC3E}">
        <p14:creationId xmlns:p14="http://schemas.microsoft.com/office/powerpoint/2010/main" val="4211465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TIPS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Document what you did then code it correctly. Don’t </a:t>
            </a:r>
            <a:r>
              <a:rPr lang="en-US" i="1" dirty="0" smtClean="0">
                <a:latin typeface="Kristen ITC" panose="03050502040202030202" pitchFamily="66" charset="0"/>
              </a:rPr>
              <a:t>bend</a:t>
            </a:r>
            <a:r>
              <a:rPr lang="en-US" dirty="0" smtClean="0">
                <a:latin typeface="Book Antiqua" panose="02040602050305030304" pitchFamily="18" charset="0"/>
              </a:rPr>
              <a:t> the language to make it a TCM service when it is not.</a:t>
            </a:r>
          </a:p>
          <a:p>
            <a:r>
              <a:rPr lang="en-US" dirty="0" smtClean="0">
                <a:latin typeface="Book Antiqua" panose="02040602050305030304" pitchFamily="18" charset="0"/>
              </a:rPr>
              <a:t>Don’t let your Recovery Plan expire.</a:t>
            </a:r>
          </a:p>
          <a:p>
            <a:r>
              <a:rPr lang="en-US" dirty="0" smtClean="0">
                <a:latin typeface="Book Antiqua" panose="02040602050305030304" pitchFamily="18" charset="0"/>
              </a:rPr>
              <a:t>Document the client’s participation in the development of the plan through the use of quotes and a signature, or document why the client did not participate.</a:t>
            </a:r>
          </a:p>
          <a:p>
            <a:r>
              <a:rPr lang="en-US" dirty="0" smtClean="0">
                <a:latin typeface="Book Antiqua" panose="02040602050305030304" pitchFamily="18" charset="0"/>
              </a:rPr>
              <a:t>Document a detailed plan for the next session.</a:t>
            </a:r>
          </a:p>
          <a:p>
            <a:endParaRPr lang="en-US" dirty="0" smtClean="0"/>
          </a:p>
        </p:txBody>
      </p:sp>
    </p:spTree>
    <p:extLst>
      <p:ext uri="{BB962C8B-B14F-4D97-AF65-F5344CB8AC3E}">
        <p14:creationId xmlns:p14="http://schemas.microsoft.com/office/powerpoint/2010/main" val="35043245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SUMMARY</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Maintaining TCM revenue is critical in mitigating potential service reductions.</a:t>
            </a:r>
          </a:p>
          <a:p>
            <a:r>
              <a:rPr lang="en-US" dirty="0" smtClean="0">
                <a:latin typeface="Book Antiqua" panose="02040602050305030304" pitchFamily="18" charset="0"/>
              </a:rPr>
              <a:t>DMHAS can only bill for TCM services that are properly coded and documented.</a:t>
            </a:r>
          </a:p>
          <a:p>
            <a:r>
              <a:rPr lang="en-US" dirty="0" smtClean="0">
                <a:latin typeface="Book Antiqua" panose="02040602050305030304" pitchFamily="18" charset="0"/>
              </a:rPr>
              <a:t>TCM services cannot be billed if the Recovery Plan is expired.</a:t>
            </a:r>
          </a:p>
          <a:p>
            <a:r>
              <a:rPr lang="en-US" dirty="0" smtClean="0">
                <a:latin typeface="Book Antiqua" panose="02040602050305030304" pitchFamily="18" charset="0"/>
              </a:rPr>
              <a:t>TCM focuses on “CLAMP” services</a:t>
            </a:r>
          </a:p>
          <a:p>
            <a:pPr marL="0" indent="0">
              <a:buNone/>
            </a:pPr>
            <a:endParaRPr lang="en-US" dirty="0" smtClean="0"/>
          </a:p>
          <a:p>
            <a:endParaRPr lang="en-US" dirty="0"/>
          </a:p>
        </p:txBody>
      </p:sp>
    </p:spTree>
    <p:extLst>
      <p:ext uri="{BB962C8B-B14F-4D97-AF65-F5344CB8AC3E}">
        <p14:creationId xmlns:p14="http://schemas.microsoft.com/office/powerpoint/2010/main" val="2675152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Who is the Target Population for TCM?</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DSS maintains an updated approved codes list in Table 17 at </a:t>
            </a:r>
            <a:r>
              <a:rPr lang="en-US" dirty="0" smtClean="0">
                <a:latin typeface="Book Antiqua" panose="02040602050305030304" pitchFamily="18" charset="0"/>
                <a:hlinkClick r:id="rId2"/>
              </a:rPr>
              <a:t>https://www.ctdssmap.com/CTPortal/Portals/o/StaticContent/Publications/Fee Schedule Instructions.pdf</a:t>
            </a:r>
            <a:endParaRPr lang="en-US" dirty="0" smtClean="0">
              <a:latin typeface="Book Antiqua" panose="02040602050305030304" pitchFamily="18" charset="0"/>
            </a:endParaRPr>
          </a:p>
          <a:p>
            <a:endParaRPr lang="en-US" dirty="0" smtClean="0"/>
          </a:p>
          <a:p>
            <a:pPr marL="0" indent="0">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400"/>
            <a:ext cx="365759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755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SUMMARY</a:t>
            </a:r>
            <a:endParaRPr lang="en-US" dirty="0"/>
          </a:p>
        </p:txBody>
      </p:sp>
      <p:sp>
        <p:nvSpPr>
          <p:cNvPr id="4" name="Content Placeholder 3"/>
          <p:cNvSpPr>
            <a:spLocks noGrp="1"/>
          </p:cNvSpPr>
          <p:nvPr>
            <p:ph idx="1"/>
          </p:nvPr>
        </p:nvSpPr>
        <p:spPr/>
        <p:txBody>
          <a:bodyPr>
            <a:normAutofit lnSpcReduction="10000"/>
          </a:bodyPr>
          <a:lstStyle/>
          <a:p>
            <a:r>
              <a:rPr lang="en-US" dirty="0" smtClean="0">
                <a:latin typeface="Book Antiqua" panose="02040602050305030304" pitchFamily="18" charset="0"/>
              </a:rPr>
              <a:t>TCM services cannot be billed for people in hospitals, jails or skilled nursing facilities.</a:t>
            </a:r>
          </a:p>
          <a:p>
            <a:r>
              <a:rPr lang="en-US" dirty="0" smtClean="0">
                <a:latin typeface="Book Antiqua" panose="02040602050305030304" pitchFamily="18" charset="0"/>
              </a:rPr>
              <a:t>Use the TCM Missing Data Report to determine why DMHAS did not bill a service.</a:t>
            </a:r>
          </a:p>
          <a:p>
            <a:r>
              <a:rPr lang="en-US" dirty="0" smtClean="0">
                <a:latin typeface="Book Antiqua" panose="02040602050305030304" pitchFamily="18" charset="0"/>
              </a:rPr>
              <a:t>Use the TCM Service Intensity Report to evaluate how many TCM’s each program is providing.</a:t>
            </a:r>
            <a:endParaRPr lang="en-US" dirty="0">
              <a:latin typeface="Book Antiqua" panose="02040602050305030304" pitchFamily="18" charset="0"/>
            </a:endParaRPr>
          </a:p>
        </p:txBody>
      </p:sp>
    </p:spTree>
    <p:extLst>
      <p:ext uri="{BB962C8B-B14F-4D97-AF65-F5344CB8AC3E}">
        <p14:creationId xmlns:p14="http://schemas.microsoft.com/office/powerpoint/2010/main" val="2366119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Contact Information</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If you have additional questions please contact:</a:t>
            </a:r>
          </a:p>
          <a:p>
            <a:r>
              <a:rPr lang="en-US" dirty="0" smtClean="0">
                <a:latin typeface="Book Antiqua" panose="02040602050305030304" pitchFamily="18" charset="0"/>
                <a:hlinkClick r:id="rId2"/>
              </a:rPr>
              <a:t>Carleen.Zambetti@ct.gov</a:t>
            </a:r>
            <a:r>
              <a:rPr lang="en-US" dirty="0" smtClean="0">
                <a:latin typeface="Book Antiqua" panose="02040602050305030304" pitchFamily="18" charset="0"/>
              </a:rPr>
              <a:t> for TCM program questions</a:t>
            </a:r>
          </a:p>
          <a:p>
            <a:r>
              <a:rPr lang="en-US" dirty="0" smtClean="0">
                <a:latin typeface="Book Antiqua" panose="02040602050305030304" pitchFamily="18" charset="0"/>
                <a:hlinkClick r:id="rId3"/>
              </a:rPr>
              <a:t>Lauren.Staiger@ct.gov</a:t>
            </a:r>
            <a:r>
              <a:rPr lang="en-US" dirty="0" smtClean="0">
                <a:latin typeface="Book Antiqua" panose="02040602050305030304" pitchFamily="18" charset="0"/>
              </a:rPr>
              <a:t> for TCM billing questions</a:t>
            </a:r>
          </a:p>
          <a:p>
            <a:r>
              <a:rPr lang="en-US" dirty="0" smtClean="0">
                <a:latin typeface="Book Antiqua" panose="02040602050305030304" pitchFamily="18" charset="0"/>
                <a:hlinkClick r:id="rId4"/>
              </a:rPr>
              <a:t>Vanessa.O’Neal-Campbell@ct.gov</a:t>
            </a:r>
            <a:endParaRPr lang="en-US" dirty="0" smtClean="0">
              <a:latin typeface="Book Antiqua" panose="02040602050305030304" pitchFamily="18" charset="0"/>
            </a:endParaRPr>
          </a:p>
          <a:p>
            <a:r>
              <a:rPr lang="en-US" dirty="0" smtClean="0">
                <a:latin typeface="Book Antiqua" panose="02040602050305030304" pitchFamily="18" charset="0"/>
              </a:rPr>
              <a:t> for RMTS questions</a:t>
            </a:r>
            <a:endParaRPr lang="en-US" dirty="0">
              <a:latin typeface="Book Antiqua" panose="02040602050305030304" pitchFamily="18" charset="0"/>
            </a:endParaRPr>
          </a:p>
        </p:txBody>
      </p:sp>
    </p:spTree>
    <p:extLst>
      <p:ext uri="{BB962C8B-B14F-4D97-AF65-F5344CB8AC3E}">
        <p14:creationId xmlns:p14="http://schemas.microsoft.com/office/powerpoint/2010/main" val="30548471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C:\Users\zambettic\AppData\Local\Microsoft\Windows\INetCache\IE\YPEOK2ZY\thank_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620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Users\zambettic\AppData\Local\Microsoft\Windows\INetCache\IE\KRDVN6LZ\Thank_you_grey_peop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8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Providers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Qualified Providers must have training, experience and expertise working with their target population. </a:t>
            </a:r>
          </a:p>
          <a:p>
            <a:r>
              <a:rPr lang="en-US" dirty="0" smtClean="0">
                <a:latin typeface="Book Antiqua" panose="02040602050305030304" pitchFamily="18" charset="0"/>
              </a:rPr>
              <a:t>Details on the requirements that staff members must have to provide TCM services are outlined in the Medicaid State Plan Amendment (SPA).</a:t>
            </a:r>
          </a:p>
          <a:p>
            <a:r>
              <a:rPr lang="en-US" dirty="0" smtClean="0">
                <a:latin typeface="Book Antiqua" panose="02040602050305030304" pitchFamily="18" charset="0"/>
              </a:rPr>
              <a:t>On a quarterly basis, TCM providers enroll staff in the Random Moment Time Study (RMTS).</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369844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Recovery Services</a:t>
            </a:r>
            <a:endParaRPr lang="en-US" dirty="0">
              <a:latin typeface="Book Antiqua" panose="0204060205030503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6387" y="1958181"/>
            <a:ext cx="59912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55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27FDC3AF74A64882295E15765E7B5C" ma:contentTypeVersion="0" ma:contentTypeDescription="Create a new document." ma:contentTypeScope="" ma:versionID="99361bf0b3d65142307a1332043609d0">
  <xsd:schema xmlns:xsd="http://www.w3.org/2001/XMLSchema" xmlns:xs="http://www.w3.org/2001/XMLSchema" xmlns:p="http://schemas.microsoft.com/office/2006/metadata/properties" targetNamespace="http://schemas.microsoft.com/office/2006/metadata/properties" ma:root="true" ma:fieldsID="68d40c7c756526313862d2efa89a20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E6FC4-F54D-4548-8C37-7A94FEC94D02}">
  <ds:schemaRefs>
    <ds:schemaRef ds:uri="http://schemas.microsoft.com/sharepoint/v3/contenttype/forms"/>
  </ds:schemaRefs>
</ds:datastoreItem>
</file>

<file path=customXml/itemProps2.xml><?xml version="1.0" encoding="utf-8"?>
<ds:datastoreItem xmlns:ds="http://schemas.openxmlformats.org/officeDocument/2006/customXml" ds:itemID="{0F5CC57C-FA25-404F-8DB6-1D9994CB6CC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B4E5F38-A84F-40FB-A2A3-9EB28012A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1297</TotalTime>
  <Words>4602</Words>
  <Application>Microsoft Office PowerPoint</Application>
  <PresentationFormat>On-screen Show (4:3)</PresentationFormat>
  <Paragraphs>279</Paragraphs>
  <Slides>72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Book Antiqua</vt:lpstr>
      <vt:lpstr>Bradley Hand ITC</vt:lpstr>
      <vt:lpstr>Calibri</vt:lpstr>
      <vt:lpstr>Kristen ITC</vt:lpstr>
      <vt:lpstr>Office Theme</vt:lpstr>
      <vt:lpstr>Targeted Case Management </vt:lpstr>
      <vt:lpstr>What We Will Cover in This Training</vt:lpstr>
      <vt:lpstr>What is Targeted Case Management?</vt:lpstr>
      <vt:lpstr>What is Targeted Case Management?</vt:lpstr>
      <vt:lpstr>What is Targeted Case Management?</vt:lpstr>
      <vt:lpstr>Who is the Target Population for TCM?</vt:lpstr>
      <vt:lpstr>Who is the Target Population for TCM?</vt:lpstr>
      <vt:lpstr>TCM Providers</vt:lpstr>
      <vt:lpstr>Recovery Services</vt:lpstr>
      <vt:lpstr>TCM Levels of Care</vt:lpstr>
      <vt:lpstr>TCM Service Codes </vt:lpstr>
      <vt:lpstr>What are TCM Services?</vt:lpstr>
      <vt:lpstr>COORDINATING Coordinating Services, Resources &amp;Plans </vt:lpstr>
      <vt:lpstr>COORDINATING </vt:lpstr>
      <vt:lpstr>LINKING Linking to Services &amp; Resources</vt:lpstr>
      <vt:lpstr>LINKING</vt:lpstr>
      <vt:lpstr>ACCESSING Linking and Referring to Needed Services</vt:lpstr>
      <vt:lpstr>ACCESSING</vt:lpstr>
      <vt:lpstr>ASSESSING</vt:lpstr>
      <vt:lpstr>ASSESSING</vt:lpstr>
      <vt:lpstr>ADVOCACY</vt:lpstr>
      <vt:lpstr>ADVOCACY</vt:lpstr>
      <vt:lpstr>MONITORING </vt:lpstr>
      <vt:lpstr>MONITORING</vt:lpstr>
      <vt:lpstr>MONITORING</vt:lpstr>
      <vt:lpstr>Monitoring</vt:lpstr>
      <vt:lpstr>CONFUSION ABOUT MONITORING What it is &amp; What it is not</vt:lpstr>
      <vt:lpstr>CONFUSION ABOUT MONITORING What it is &amp; What it is not</vt:lpstr>
      <vt:lpstr>PLANNING</vt:lpstr>
      <vt:lpstr>PLANNING</vt:lpstr>
      <vt:lpstr>TCM DOCUMENTATION In order to use a TCM code there must be the following items;</vt:lpstr>
      <vt:lpstr>TCM DOCUMENTATION</vt:lpstr>
      <vt:lpstr>TCM DOCUMENTATION</vt:lpstr>
      <vt:lpstr>Lets go back to the examples</vt:lpstr>
      <vt:lpstr>TCM DOCUMENTATION Writing the Note</vt:lpstr>
      <vt:lpstr>Lets go back to the example</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TCM DOCUMENTATION Writing the Note</vt:lpstr>
      <vt:lpstr>TCM DOCUMENTATION Writing the Note</vt:lpstr>
      <vt:lpstr>TCM DOCUMENTATION Writing the Note</vt:lpstr>
      <vt:lpstr>TCM Services</vt:lpstr>
      <vt:lpstr>Examples of TCM Services</vt:lpstr>
      <vt:lpstr>Non- TCM Services</vt:lpstr>
      <vt:lpstr>Examples of Non-TCM services</vt:lpstr>
      <vt:lpstr>Use Language as a Signal</vt:lpstr>
      <vt:lpstr>TCM Audits / Record Retention </vt:lpstr>
      <vt:lpstr>TCM Billing Overview  Maintaining TCM revenue is critical for DMHAS operated and contracted providers in mitigating potential service reductions.  </vt:lpstr>
      <vt:lpstr>TCM Billing Overview(Cont.) </vt:lpstr>
      <vt:lpstr>TCM Billing Overview(Cont.)</vt:lpstr>
      <vt:lpstr>TCM Billing Overview (Con’t.)</vt:lpstr>
      <vt:lpstr>TCM Billing Overview (Con’t.) TCM Missing Data Report</vt:lpstr>
      <vt:lpstr>TCM Billing Overview (Con’t.) TCM Missing Data Report</vt:lpstr>
      <vt:lpstr>TCM Billing Overview (Con’t.) Service Intensity TCM Report</vt:lpstr>
      <vt:lpstr>TCM Billing Overview (Con’t.) Service Intensity TCM Report</vt:lpstr>
      <vt:lpstr>TCM Billing Overview (Con’t.) Service Intensity TCM Report</vt:lpstr>
      <vt:lpstr>CMS Required Rate Setting Process Random Moment Time Studies (RMTS)</vt:lpstr>
      <vt:lpstr>CMS Required Rate Setting Process Random Moment Time Studies (RMTS)</vt:lpstr>
      <vt:lpstr>TCM TIPS</vt:lpstr>
      <vt:lpstr>SUMMARY</vt:lpstr>
      <vt:lpstr>SUMMARY</vt:lpstr>
      <vt:lpstr>Contact Information</vt:lpstr>
      <vt:lpstr>PowerPoint Presentation</vt:lpstr>
    </vt:vector>
  </TitlesOfParts>
  <Company>DMHAS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Case Management (TCM)</dc:title>
  <dc:creator>Zambetti, Carleen</dc:creator>
  <cp:lastModifiedBy>Zambetti, Carleen</cp:lastModifiedBy>
  <cp:revision>103</cp:revision>
  <cp:lastPrinted>2020-02-21T20:11:04Z</cp:lastPrinted>
  <dcterms:created xsi:type="dcterms:W3CDTF">2019-12-27T18:30:07Z</dcterms:created>
  <dcterms:modified xsi:type="dcterms:W3CDTF">2020-12-09T15:31:29Z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0x0101002927FDC3AF74A64882295E15765E7B5C</vt:lpwstr>
  </property>
</Properties>
</file>