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49" r:id="rId5"/>
    <p:sldMasterId id="2147483655" r:id="rId6"/>
    <p:sldMasterId id="2147483730" r:id="rId7"/>
    <p:sldMasterId id="2147483764" r:id="rId8"/>
  </p:sldMasterIdLst>
  <p:notesMasterIdLst>
    <p:notesMasterId r:id="rId15"/>
  </p:notesMasterIdLst>
  <p:handoutMasterIdLst>
    <p:handoutMasterId r:id="rId16"/>
  </p:handoutMasterIdLst>
  <p:sldIdLst>
    <p:sldId id="256" r:id="rId9"/>
    <p:sldId id="379" r:id="rId10"/>
    <p:sldId id="382" r:id="rId11"/>
    <p:sldId id="395" r:id="rId12"/>
    <p:sldId id="398" r:id="rId13"/>
    <p:sldId id="294"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0iwrjkn" initials="jkd"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005C2A"/>
    <a:srgbClr val="00A84C"/>
    <a:srgbClr val="FFD85B"/>
    <a:srgbClr val="DEE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992" autoAdjust="0"/>
    <p:restoredTop sz="85504" autoAdjust="0"/>
  </p:normalViewPr>
  <p:slideViewPr>
    <p:cSldViewPr>
      <p:cViewPr varScale="1">
        <p:scale>
          <a:sx n="74" d="100"/>
          <a:sy n="74" d="100"/>
        </p:scale>
        <p:origin x="1126" y="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99" d="100"/>
          <a:sy n="99" d="100"/>
        </p:scale>
        <p:origin x="352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044FEB38-4F93-4710-B9CB-4C42E5B6FBFE}" type="datetimeFigureOut">
              <a:rPr lang="en-US"/>
              <a:pPr>
                <a:defRPr/>
              </a:pPr>
              <a:t>1/18/2022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BC33F47B-9468-4D36-867E-0991FB342F59}" type="slidenum">
              <a:rPr lang="en-US"/>
              <a:pPr>
                <a:defRPr/>
              </a:pPr>
              <a:t>‹#›</a:t>
            </a:fld>
            <a:endParaRPr lang="en-US" dirty="0"/>
          </a:p>
        </p:txBody>
      </p:sp>
    </p:spTree>
    <p:extLst>
      <p:ext uri="{BB962C8B-B14F-4D97-AF65-F5344CB8AC3E}">
        <p14:creationId xmlns:p14="http://schemas.microsoft.com/office/powerpoint/2010/main" val="297948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19B0D94-31DA-456B-B6D0-5386E13E1F33}" type="datetimeFigureOut">
              <a:rPr lang="en-US" smtClean="0"/>
              <a:pPr/>
              <a:t>1/18/2022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4F08BE-AA05-4C27-9DC5-317007BC7CA1}" type="slidenum">
              <a:rPr lang="en-US" smtClean="0"/>
              <a:pPr/>
              <a:t>‹#›</a:t>
            </a:fld>
            <a:endParaRPr lang="en-US" dirty="0"/>
          </a:p>
        </p:txBody>
      </p:sp>
    </p:spTree>
    <p:extLst>
      <p:ext uri="{BB962C8B-B14F-4D97-AF65-F5344CB8AC3E}">
        <p14:creationId xmlns:p14="http://schemas.microsoft.com/office/powerpoint/2010/main" val="2206446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4F08BE-AA05-4C27-9DC5-317007BC7CA1}" type="slidenum">
              <a:rPr lang="en-US" smtClean="0"/>
              <a:pPr/>
              <a:t>1</a:t>
            </a:fld>
            <a:endParaRPr lang="en-US" dirty="0"/>
          </a:p>
        </p:txBody>
      </p:sp>
    </p:spTree>
    <p:extLst>
      <p:ext uri="{BB962C8B-B14F-4D97-AF65-F5344CB8AC3E}">
        <p14:creationId xmlns:p14="http://schemas.microsoft.com/office/powerpoint/2010/main" val="301454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kern="0" dirty="0"/>
              <a:t>An interagency team that coordinates and collaborates to manage and r</a:t>
            </a:r>
            <a:r>
              <a:rPr lang="en-US" altLang="en-US" sz="1300" dirty="0"/>
              <a:t>educe flood risk</a:t>
            </a:r>
          </a:p>
          <a:p>
            <a:endParaRPr lang="en-US" sz="1300" dirty="0"/>
          </a:p>
          <a:p>
            <a:pPr defTabSz="914277">
              <a:defRPr/>
            </a:pPr>
            <a:r>
              <a:rPr lang="en-US" sz="1300" kern="0" dirty="0"/>
              <a:t>State-level implementation of USACE National Flood Risk Management Program. </a:t>
            </a:r>
          </a:p>
          <a:p>
            <a:pPr defTabSz="914277">
              <a:defRPr/>
            </a:pPr>
            <a:endParaRPr lang="en-US" sz="1300" kern="0" dirty="0"/>
          </a:p>
          <a:p>
            <a:pPr defTabSz="914277">
              <a:defRPr/>
            </a:pPr>
            <a:r>
              <a:rPr lang="en-US" sz="1300" kern="0" dirty="0"/>
              <a:t>Silver Jackets helps the Corps focus its expertise and resources on efforts that will help the state or local communities manage or mitigate  their flood risk</a:t>
            </a:r>
          </a:p>
          <a:p>
            <a:endParaRPr lang="en-US" dirty="0"/>
          </a:p>
        </p:txBody>
      </p:sp>
      <p:sp>
        <p:nvSpPr>
          <p:cNvPr id="4" name="Slide Number Placeholder 3"/>
          <p:cNvSpPr>
            <a:spLocks noGrp="1"/>
          </p:cNvSpPr>
          <p:nvPr>
            <p:ph type="sldNum" sz="quarter" idx="10"/>
          </p:nvPr>
        </p:nvSpPr>
        <p:spPr/>
        <p:txBody>
          <a:bodyPr/>
          <a:lstStyle/>
          <a:p>
            <a:fld id="{6C4F08BE-AA05-4C27-9DC5-317007BC7CA1}" type="slidenum">
              <a:rPr lang="en-US" smtClean="0"/>
              <a:pPr/>
              <a:t>2</a:t>
            </a:fld>
            <a:endParaRPr lang="en-US" dirty="0"/>
          </a:p>
        </p:txBody>
      </p:sp>
    </p:spTree>
    <p:extLst>
      <p:ext uri="{BB962C8B-B14F-4D97-AF65-F5344CB8AC3E}">
        <p14:creationId xmlns:p14="http://schemas.microsoft.com/office/powerpoint/2010/main" val="239362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Team membership and focus will vary by state.  At a minimum teams comprised of state NFIP coordinator and state hazard mitigation officer and usually FEMA.  Participation by many other agencies as well, usually NOAA NWS USGS, NRCS, EPA, HUD, USBRS, USFS, universities and NGOs</a:t>
            </a:r>
          </a:p>
          <a:p>
            <a:endParaRPr lang="en-US" altLang="en-US" dirty="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DC526C-A115-44C5-A050-3F9017EC5447}" type="slidenum">
              <a:rPr lang="en-US" altLang="en-US" smtClean="0">
                <a:solidFill>
                  <a:srgbClr val="000000"/>
                </a:solidFill>
              </a:rPr>
              <a:pPr/>
              <a:t>3</a:t>
            </a:fld>
            <a:endParaRPr lang="en-US" altLang="en-US" dirty="0">
              <a:solidFill>
                <a:srgbClr val="000000"/>
              </a:solidFill>
            </a:endParaRPr>
          </a:p>
        </p:txBody>
      </p:sp>
    </p:spTree>
    <p:extLst>
      <p:ext uri="{BB962C8B-B14F-4D97-AF65-F5344CB8AC3E}">
        <p14:creationId xmlns:p14="http://schemas.microsoft.com/office/powerpoint/2010/main" val="417283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4F08BE-AA05-4C27-9DC5-317007BC7CA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2349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4F08BE-AA05-4C27-9DC5-317007BC7CA1}" type="slidenum">
              <a:rPr lang="en-US" smtClean="0"/>
              <a:pPr/>
              <a:t>6</a:t>
            </a:fld>
            <a:endParaRPr lang="en-US" dirty="0"/>
          </a:p>
        </p:txBody>
      </p:sp>
    </p:spTree>
    <p:extLst>
      <p:ext uri="{BB962C8B-B14F-4D97-AF65-F5344CB8AC3E}">
        <p14:creationId xmlns:p14="http://schemas.microsoft.com/office/powerpoint/2010/main" val="249090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1219200"/>
          </a:xfrm>
        </p:spPr>
        <p:txBody>
          <a:bodyPr/>
          <a:lstStyle/>
          <a:p>
            <a:r>
              <a:rPr lang="en-US" dirty="0"/>
              <a:t>Click to edit Master title style</a:t>
            </a:r>
          </a:p>
        </p:txBody>
      </p:sp>
      <p:sp>
        <p:nvSpPr>
          <p:cNvPr id="3" name="Subtitle 2"/>
          <p:cNvSpPr>
            <a:spLocks noGrp="1"/>
          </p:cNvSpPr>
          <p:nvPr>
            <p:ph type="subTitle" idx="1"/>
          </p:nvPr>
        </p:nvSpPr>
        <p:spPr>
          <a:xfrm>
            <a:off x="685800" y="1524000"/>
            <a:ext cx="5029200" cy="11430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6468863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10668622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r>
              <a:rPr lang="en-US" dirty="0"/>
              <a:t>Click icon to add picture</a:t>
            </a:r>
          </a:p>
        </p:txBody>
      </p:sp>
    </p:spTree>
    <p:extLst>
      <p:ext uri="{BB962C8B-B14F-4D97-AF65-F5344CB8AC3E}">
        <p14:creationId xmlns:p14="http://schemas.microsoft.com/office/powerpoint/2010/main" val="38096188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2211420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7877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255295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837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763340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366659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864252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71A204AE-3101-4F79-9319-09569861B43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15239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32278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05174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280798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724626594"/>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097710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prstClr val="white"/>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9456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solidFill>
                  <a:srgbClr val="242852">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242852">
                    <a:lumMod val="95000"/>
                  </a:srgbClr>
                </a:solidFill>
              </a:rPr>
              <a:pPr/>
              <a:t>‹#›</a:t>
            </a:fld>
            <a:endParaRPr lang="en-US" dirty="0">
              <a:solidFill>
                <a:srgbClr val="242852">
                  <a:lumMod val="95000"/>
                </a:srgbClr>
              </a:solidFill>
            </a:endParaRPr>
          </a:p>
        </p:txBody>
      </p:sp>
    </p:spTree>
    <p:extLst>
      <p:ext uri="{BB962C8B-B14F-4D97-AF65-F5344CB8AC3E}">
        <p14:creationId xmlns:p14="http://schemas.microsoft.com/office/powerpoint/2010/main" val="122352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solidFill>
                  <a:prstClr val="black">
                    <a:tint val="75000"/>
                  </a:prstClr>
                </a:solidFill>
              </a:rPr>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4006253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10440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40C9A7-7533-44F9-898E-7E73872B5A1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177102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004514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024905998"/>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47125507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55157793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r>
              <a:rPr lang="en-US" dirty="0"/>
              <a:t>Click icon to add picture</a:t>
            </a:r>
          </a:p>
        </p:txBody>
      </p:sp>
    </p:spTree>
    <p:extLst>
      <p:ext uri="{BB962C8B-B14F-4D97-AF65-F5344CB8AC3E}">
        <p14:creationId xmlns:p14="http://schemas.microsoft.com/office/powerpoint/2010/main" val="239223121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190009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10290006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4016818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12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a:xfrm>
            <a:off x="309986" y="6470426"/>
            <a:ext cx="2900362" cy="217493"/>
          </a:xfrm>
          <a:prstGeom prst="rect">
            <a:avLst/>
          </a:prstGeom>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88731324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825195"/>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38325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8600"/>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379697"/>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1742047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603937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351139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720676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7377988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prstClr val="white"/>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683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p:txBody>
          <a:bodyPr/>
          <a:lstStyle>
            <a:lvl1pPr>
              <a:defRPr/>
            </a:lvl1pPr>
          </a:lstStyle>
          <a:p>
            <a:pPr>
              <a:defRPr/>
            </a:pPr>
            <a:fld id="{DE04A116-C017-43E7-80EE-C05BCB1E8BD3}" type="slidenum">
              <a:rPr lang="en-US" altLang="en-US"/>
              <a:pPr>
                <a:defRPr/>
              </a:pPr>
              <a:t>‹#›</a:t>
            </a:fld>
            <a:endParaRPr lang="en-US" altLang="en-US" dirty="0"/>
          </a:p>
        </p:txBody>
      </p:sp>
    </p:spTree>
    <p:extLst>
      <p:ext uri="{BB962C8B-B14F-4D97-AF65-F5344CB8AC3E}">
        <p14:creationId xmlns:p14="http://schemas.microsoft.com/office/powerpoint/2010/main" val="4173544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solidFill>
                  <a:srgbClr val="242852">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242852">
                    <a:lumMod val="95000"/>
                  </a:srgbClr>
                </a:solidFill>
              </a:rPr>
              <a:pPr/>
              <a:t>‹#›</a:t>
            </a:fld>
            <a:endParaRPr lang="en-US" dirty="0">
              <a:solidFill>
                <a:srgbClr val="242852">
                  <a:lumMod val="95000"/>
                </a:srgbClr>
              </a:solidFill>
            </a:endParaRPr>
          </a:p>
        </p:txBody>
      </p:sp>
    </p:spTree>
    <p:extLst>
      <p:ext uri="{BB962C8B-B14F-4D97-AF65-F5344CB8AC3E}">
        <p14:creationId xmlns:p14="http://schemas.microsoft.com/office/powerpoint/2010/main" val="29422732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solidFill>
                  <a:prstClr val="black">
                    <a:tint val="75000"/>
                  </a:prstClr>
                </a:solidFill>
              </a:rPr>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2361094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F40C9A7-7533-44F9-898E-7E73872B5A14}" type="slidenum">
              <a:rPr lang="en-US"/>
              <a:pPr>
                <a:defRPr/>
              </a:pPr>
              <a:t>‹#›</a:t>
            </a:fld>
            <a:endParaRPr lang="en-US" dirty="0"/>
          </a:p>
        </p:txBody>
      </p:sp>
    </p:spTree>
    <p:extLst>
      <p:ext uri="{BB962C8B-B14F-4D97-AF65-F5344CB8AC3E}">
        <p14:creationId xmlns:p14="http://schemas.microsoft.com/office/powerpoint/2010/main" val="556334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350979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290836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4007483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3008689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63090733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2977306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r>
              <a:rPr lang="en-US" dirty="0"/>
              <a:t>Click icon to add picture</a:t>
            </a:r>
          </a:p>
        </p:txBody>
      </p:sp>
    </p:spTree>
    <p:extLst>
      <p:ext uri="{BB962C8B-B14F-4D97-AF65-F5344CB8AC3E}">
        <p14:creationId xmlns:p14="http://schemas.microsoft.com/office/powerpoint/2010/main" val="297735317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15791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4258342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23386715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a:solidFill>
                  <a:prstClr val="black">
                    <a:tint val="75000"/>
                  </a:prstClr>
                </a:solidFill>
              </a:rPr>
              <a:t>File Name</a:t>
            </a:r>
          </a:p>
        </p:txBody>
      </p:sp>
    </p:spTree>
    <p:extLst>
      <p:ext uri="{BB962C8B-B14F-4D97-AF65-F5344CB8AC3E}">
        <p14:creationId xmlns:p14="http://schemas.microsoft.com/office/powerpoint/2010/main" val="1080437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132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426811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4637179"/>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5689452"/>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259821"/>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249493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43083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597373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1401862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461563443"/>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2713162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a:solidFill>
                  <a:prstClr val="white"/>
                </a:solidFill>
              </a:rPr>
              <a:t>File Name</a:t>
            </a: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9000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a:solidFill>
                  <a:srgbClr val="242852">
                    <a:lumMod val="95000"/>
                  </a:srgbClr>
                </a:solidFill>
              </a:rPr>
              <a:t>File Name</a:t>
            </a: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242852">
                    <a:lumMod val="95000"/>
                  </a:srgbClr>
                </a:solidFill>
              </a:rPr>
              <a:pPr/>
              <a:t>‹#›</a:t>
            </a:fld>
            <a:endParaRPr lang="en-US" dirty="0">
              <a:solidFill>
                <a:srgbClr val="242852">
                  <a:lumMod val="95000"/>
                </a:srgbClr>
              </a:solidFill>
            </a:endParaRPr>
          </a:p>
        </p:txBody>
      </p:sp>
    </p:spTree>
    <p:extLst>
      <p:ext uri="{BB962C8B-B14F-4D97-AF65-F5344CB8AC3E}">
        <p14:creationId xmlns:p14="http://schemas.microsoft.com/office/powerpoint/2010/main" val="34431320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solidFill>
                  <a:prstClr val="black">
                    <a:tint val="75000"/>
                  </a:prstClr>
                </a:solidFill>
              </a:rPr>
              <a:t>File Name</a:t>
            </a: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32339446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078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459E5566-9A0E-4F56-BB38-DAD282AF8066}" type="slidenum">
              <a:rPr lang="en-US"/>
              <a:pPr>
                <a:defRPr/>
              </a:pPr>
              <a:t>‹#›</a:t>
            </a:fld>
            <a:endParaRPr lang="en-US" dirty="0"/>
          </a:p>
        </p:txBody>
      </p:sp>
    </p:spTree>
    <p:extLst>
      <p:ext uri="{BB962C8B-B14F-4D97-AF65-F5344CB8AC3E}">
        <p14:creationId xmlns:p14="http://schemas.microsoft.com/office/powerpoint/2010/main" val="3027063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71A204AE-3101-4F79-9319-09569861B432}" type="slidenum">
              <a:rPr lang="en-US"/>
              <a:pPr>
                <a:defRPr/>
              </a:pPr>
              <a:t>‹#›</a:t>
            </a:fld>
            <a:endParaRPr lang="en-US" dirty="0"/>
          </a:p>
        </p:txBody>
      </p:sp>
    </p:spTree>
    <p:extLst>
      <p:ext uri="{BB962C8B-B14F-4D97-AF65-F5344CB8AC3E}">
        <p14:creationId xmlns:p14="http://schemas.microsoft.com/office/powerpoint/2010/main" val="3966880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p:txBody>
          <a:bodyPr/>
          <a:lstStyle>
            <a:lvl1pPr>
              <a:defRPr/>
            </a:lvl1pPr>
          </a:lstStyle>
          <a:p>
            <a:pPr>
              <a:defRPr/>
            </a:pPr>
            <a:fld id="{DE04A116-C017-43E7-80EE-C05BCB1E8BD3}" type="slidenum">
              <a:rPr lang="en-US" altLang="en-US"/>
              <a:pPr>
                <a:defRPr/>
              </a:pPr>
              <a:t>‹#›</a:t>
            </a:fld>
            <a:endParaRPr lang="en-US" altLang="en-US" dirty="0"/>
          </a:p>
        </p:txBody>
      </p:sp>
    </p:spTree>
    <p:extLst>
      <p:ext uri="{BB962C8B-B14F-4D97-AF65-F5344CB8AC3E}">
        <p14:creationId xmlns:p14="http://schemas.microsoft.com/office/powerpoint/2010/main" val="2681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55981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a:t>Click to edit Master title style</a:t>
            </a:r>
            <a:endParaRPr lang="en-US" dirty="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4"/>
          <p:cNvSpPr>
            <a:spLocks noGrp="1"/>
          </p:cNvSpPr>
          <p:nvPr>
            <p:ph type="ftr" sz="quarter" idx="10"/>
          </p:nvPr>
        </p:nvSpPr>
        <p:spPr/>
        <p:txBody>
          <a:bodyPr/>
          <a:lstStyle>
            <a:lvl1pPr>
              <a:defRPr/>
            </a:lvl1pPr>
          </a:lstStyle>
          <a:p>
            <a:pPr>
              <a:defRPr/>
            </a:pPr>
            <a:r>
              <a:rPr lang="en-US" dirty="0">
                <a:solidFill>
                  <a:prstClr val="black">
                    <a:tint val="75000"/>
                  </a:prst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008807946"/>
      </p:ext>
    </p:extLst>
  </p:cSld>
  <p:clrMapOvr>
    <a:masterClrMapping/>
  </p:clrMapOvr>
  <p:extLst>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4.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image" Target="../media/image11.png"/><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theme" Target="../theme/theme3.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image" Target="../media/image13.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10.pn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image" Target="../media/image12.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0.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image" Target="../media/image13.png"/><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image" Target="../media/image1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3" descr="FloodFighter1"/>
          <p:cNvPicPr>
            <a:picLocks noChangeAspect="1" noChangeArrowheads="1"/>
          </p:cNvPicPr>
          <p:nvPr userDrawn="1"/>
        </p:nvPicPr>
        <p:blipFill>
          <a:blip r:embed="rId3" cstate="print"/>
          <a:stretch>
            <a:fillRect/>
          </a:stretch>
        </p:blipFill>
        <p:spPr bwMode="auto">
          <a:xfrm>
            <a:off x="5334000" y="1946528"/>
            <a:ext cx="3810000" cy="1961643"/>
          </a:xfrm>
          <a:prstGeom prst="rect">
            <a:avLst/>
          </a:prstGeom>
          <a:noFill/>
          <a:ln w="9525">
            <a:noFill/>
            <a:miter lim="800000"/>
            <a:headEnd/>
            <a:tailEnd/>
          </a:ln>
        </p:spPr>
      </p:pic>
      <p:pic>
        <p:nvPicPr>
          <p:cNvPr id="1027" name="Picture 29" descr="FloodFighter4"/>
          <p:cNvPicPr>
            <a:picLocks noChangeAspect="1" noChangeArrowheads="1"/>
          </p:cNvPicPr>
          <p:nvPr userDrawn="1"/>
        </p:nvPicPr>
        <p:blipFill>
          <a:blip r:embed="rId4" cstate="print"/>
          <a:stretch>
            <a:fillRect/>
          </a:stretch>
        </p:blipFill>
        <p:spPr bwMode="auto">
          <a:xfrm>
            <a:off x="3921675" y="3381375"/>
            <a:ext cx="5205899" cy="3476625"/>
          </a:xfrm>
          <a:prstGeom prst="rect">
            <a:avLst/>
          </a:prstGeom>
          <a:noFill/>
          <a:ln w="9525">
            <a:noFill/>
            <a:miter lim="800000"/>
            <a:headEnd/>
            <a:tailEnd/>
          </a:ln>
        </p:spPr>
      </p:pic>
      <p:grpSp>
        <p:nvGrpSpPr>
          <p:cNvPr id="1028" name="Group 28"/>
          <p:cNvGrpSpPr>
            <a:grpSpLocks/>
          </p:cNvGrpSpPr>
          <p:nvPr userDrawn="1"/>
        </p:nvGrpSpPr>
        <p:grpSpPr bwMode="auto">
          <a:xfrm>
            <a:off x="0" y="-3175"/>
            <a:ext cx="9144000" cy="6861175"/>
            <a:chOff x="0" y="0"/>
            <a:chExt cx="5760" cy="4322"/>
          </a:xfrm>
        </p:grpSpPr>
        <p:grpSp>
          <p:nvGrpSpPr>
            <p:cNvPr id="2" name="Group 27"/>
            <p:cNvGrpSpPr>
              <a:grpSpLocks/>
            </p:cNvGrpSpPr>
            <p:nvPr userDrawn="1"/>
          </p:nvGrpSpPr>
          <p:grpSpPr bwMode="auto">
            <a:xfrm>
              <a:off x="0" y="0"/>
              <a:ext cx="5760" cy="4322"/>
              <a:chOff x="0" y="0"/>
              <a:chExt cx="5760" cy="4322"/>
            </a:xfrm>
          </p:grpSpPr>
          <p:pic>
            <p:nvPicPr>
              <p:cNvPr id="1035" name="Picture 23" descr="ppt_camo_bkgrnd-03"/>
              <p:cNvPicPr>
                <a:picLocks noChangeAspect="1" noChangeArrowheads="1"/>
              </p:cNvPicPr>
              <p:nvPr userDrawn="1"/>
            </p:nvPicPr>
            <p:blipFill>
              <a:blip r:embed="rId5" cstate="print"/>
              <a:srcRect/>
              <a:stretch>
                <a:fillRect/>
              </a:stretch>
            </p:blipFill>
            <p:spPr bwMode="auto">
              <a:xfrm>
                <a:off x="0" y="0"/>
                <a:ext cx="5760" cy="4322"/>
              </a:xfrm>
              <a:prstGeom prst="rect">
                <a:avLst/>
              </a:prstGeom>
              <a:noFill/>
              <a:ln w="9525">
                <a:noFill/>
                <a:miter lim="800000"/>
                <a:headEnd/>
                <a:tailEnd/>
              </a:ln>
            </p:spPr>
          </p:pic>
          <p:pic>
            <p:nvPicPr>
              <p:cNvPr id="1036" name="Picture 21" descr="white_curve"/>
              <p:cNvPicPr>
                <a:picLocks noChangeAspect="1" noChangeArrowheads="1"/>
              </p:cNvPicPr>
              <p:nvPr userDrawn="1"/>
            </p:nvPicPr>
            <p:blipFill>
              <a:blip r:embed="rId6" cstate="print"/>
              <a:srcRect/>
              <a:stretch>
                <a:fillRect/>
              </a:stretch>
            </p:blipFill>
            <p:spPr bwMode="auto">
              <a:xfrm>
                <a:off x="2502" y="990"/>
                <a:ext cx="3258" cy="3330"/>
              </a:xfrm>
              <a:prstGeom prst="rect">
                <a:avLst/>
              </a:prstGeom>
              <a:noFill/>
              <a:ln w="9525">
                <a:noFill/>
                <a:miter lim="800000"/>
                <a:headEnd/>
                <a:tailEnd/>
              </a:ln>
            </p:spPr>
          </p:pic>
        </p:grpSp>
        <p:pic>
          <p:nvPicPr>
            <p:cNvPr id="1034" name="Picture 8" descr="USACE_logo"/>
            <p:cNvPicPr>
              <a:picLocks noChangeAspect="1" noChangeArrowheads="1"/>
            </p:cNvPicPr>
            <p:nvPr userDrawn="1"/>
          </p:nvPicPr>
          <p:blipFill>
            <a:blip r:embed="rId7" cstate="print"/>
            <a:srcRect/>
            <a:stretch>
              <a:fillRect/>
            </a:stretch>
          </p:blipFill>
          <p:spPr bwMode="auto">
            <a:xfrm>
              <a:off x="1008" y="3282"/>
              <a:ext cx="816" cy="558"/>
            </a:xfrm>
            <a:prstGeom prst="rect">
              <a:avLst/>
            </a:prstGeom>
            <a:noFill/>
            <a:ln w="9525">
              <a:noFill/>
              <a:miter lim="800000"/>
              <a:headEnd/>
              <a:tailEnd/>
            </a:ln>
          </p:spPr>
        </p:pic>
      </p:grpSp>
      <p:sp>
        <p:nvSpPr>
          <p:cNvPr id="1043" name="Line 19"/>
          <p:cNvSpPr>
            <a:spLocks noChangeShapeType="1"/>
          </p:cNvSpPr>
          <p:nvPr userDrawn="1"/>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dirty="0"/>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Interagency Projects Workshop Logistics</a:t>
            </a:r>
          </a:p>
        </p:txBody>
      </p:sp>
      <p:sp>
        <p:nvSpPr>
          <p:cNvPr id="1033" name="Text Box 9"/>
          <p:cNvSpPr txBox="1">
            <a:spLocks noChangeArrowheads="1"/>
          </p:cNvSpPr>
          <p:nvPr userDrawn="1"/>
        </p:nvSpPr>
        <p:spPr bwMode="auto">
          <a:xfrm>
            <a:off x="1508125" y="6121400"/>
            <a:ext cx="3597275" cy="508000"/>
          </a:xfrm>
          <a:prstGeom prst="rect">
            <a:avLst/>
          </a:prstGeom>
          <a:noFill/>
          <a:ln w="9525">
            <a:noFill/>
            <a:miter lim="800000"/>
            <a:headEnd/>
            <a:tailEnd/>
          </a:ln>
          <a:effectLst/>
        </p:spPr>
        <p:txBody>
          <a:bodyPr>
            <a:spAutoFit/>
          </a:bodyPr>
          <a:lstStyle/>
          <a:p>
            <a:pPr>
              <a:defRPr/>
            </a:pPr>
            <a:r>
              <a:rPr lang="en-US" sz="1100" b="1" dirty="0"/>
              <a:t>US Army Corps of Engineers</a:t>
            </a:r>
          </a:p>
          <a:p>
            <a:pPr>
              <a:defRPr/>
            </a:pPr>
            <a:r>
              <a:rPr lang="en-US" sz="1600" b="1" dirty="0"/>
              <a:t>BUILDING STRONG</a:t>
            </a:r>
            <a:r>
              <a:rPr lang="en-US" sz="1400" b="1" baseline="-25000" dirty="0"/>
              <a:t>®</a:t>
            </a:r>
          </a:p>
        </p:txBody>
      </p:sp>
      <p:pic>
        <p:nvPicPr>
          <p:cNvPr id="1032" name="Picture 2" descr="X:\IM\VI\Logos\Branding\USARMY_3D_RGB_MD_PS.png"/>
          <p:cNvPicPr>
            <a:picLocks noChangeAspect="1" noChangeArrowheads="1"/>
          </p:cNvPicPr>
          <p:nvPr userDrawn="1"/>
        </p:nvPicPr>
        <p:blipFill>
          <a:blip r:embed="rId8" cstate="print"/>
          <a:srcRect/>
          <a:stretch>
            <a:fillRect/>
          </a:stretch>
        </p:blipFill>
        <p:spPr bwMode="auto">
          <a:xfrm>
            <a:off x="304800" y="5181600"/>
            <a:ext cx="1066800" cy="1377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15FA64D5-C5AF-4661-806F-F032CCE62A04}" type="slidenum">
              <a:rPr lang="en-US"/>
              <a:pPr>
                <a:defRPr/>
              </a:pPr>
              <a:t>‹#›</a:t>
            </a:fld>
            <a:endParaRPr lang="en-US" dirty="0"/>
          </a:p>
        </p:txBody>
      </p:sp>
      <p:pic>
        <p:nvPicPr>
          <p:cNvPr id="2053" name="Picture 8" descr="USACE_logo"/>
          <p:cNvPicPr>
            <a:picLocks noChangeAspect="1" noChangeArrowheads="1"/>
          </p:cNvPicPr>
          <p:nvPr userDrawn="1"/>
        </p:nvPicPr>
        <p:blipFill>
          <a:blip r:embed="rId7"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userDrawn="1"/>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dirty="0"/>
              <a:t>BUILDING STRONG</a:t>
            </a:r>
            <a:r>
              <a:rPr lang="en-US" sz="1400" b="1" baseline="-25000" dirty="0"/>
              <a:t>®</a:t>
            </a:r>
          </a:p>
        </p:txBody>
      </p:sp>
      <p:sp>
        <p:nvSpPr>
          <p:cNvPr id="3082" name="Line 10"/>
          <p:cNvSpPr>
            <a:spLocks noChangeShapeType="1"/>
          </p:cNvSpPr>
          <p:nvPr userDrawn="1"/>
        </p:nvSpPr>
        <p:spPr bwMode="auto">
          <a:xfrm flipH="1">
            <a:off x="1219200" y="6324600"/>
            <a:ext cx="7467600" cy="0"/>
          </a:xfrm>
          <a:prstGeom prst="line">
            <a:avLst/>
          </a:prstGeom>
          <a:noFill/>
          <a:ln w="9525">
            <a:solidFill>
              <a:schemeClr val="tx1"/>
            </a:solidFill>
            <a:round/>
            <a:headEnd/>
            <a:tailEnd/>
          </a:ln>
          <a:effectLst/>
        </p:spPr>
        <p:txBody>
          <a:bodyPr/>
          <a:lstStyle/>
          <a:p>
            <a:pPr>
              <a:defRPr/>
            </a:pPr>
            <a:endParaRPr lang="en-US" dirty="0"/>
          </a:p>
        </p:txBody>
      </p:sp>
      <p:pic>
        <p:nvPicPr>
          <p:cNvPr id="2056" name="Picture 2" descr="X:\IM\VI\Logos\Branding\USARMY_3D_RGB_MD_PS.png"/>
          <p:cNvPicPr>
            <a:picLocks noChangeAspect="1" noChangeArrowheads="1"/>
          </p:cNvPicPr>
          <p:nvPr userDrawn="1"/>
        </p:nvPicPr>
        <p:blipFill>
          <a:blip r:embed="rId8" cstate="print"/>
          <a:srcRect/>
          <a:stretch>
            <a:fillRect/>
          </a:stretch>
        </p:blipFill>
        <p:spPr bwMode="auto">
          <a:xfrm>
            <a:off x="457200" y="5715000"/>
            <a:ext cx="685800"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794" r:id="rId3"/>
    <p:sldLayoutId id="2147483797"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5"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3"/>
          <p:cNvPicPr>
            <a:picLocks noChangeAspect="1"/>
          </p:cNvPicPr>
          <p:nvPr/>
        </p:nvPicPr>
        <p:blipFill>
          <a:blip r:embed="rId26"/>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prstClr val="black">
                    <a:tint val="75000"/>
                  </a:prst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57821497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6"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3"/>
          <p:cNvPicPr>
            <a:picLocks noChangeAspect="1"/>
          </p:cNvPicPr>
          <p:nvPr/>
        </p:nvPicPr>
        <p:blipFill>
          <a:blip r:embed="rId27"/>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prstClr val="black">
                    <a:tint val="75000"/>
                  </a:prst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8"/>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11480063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9"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027" name="Picture 33"/>
          <p:cNvPicPr>
            <a:picLocks noChangeAspect="1"/>
          </p:cNvPicPr>
          <p:nvPr/>
        </p:nvPicPr>
        <p:blipFill>
          <a:blip r:embed="rId30"/>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a:solidFill>
                  <a:prstClr val="black">
                    <a:tint val="75000"/>
                  </a:prstClr>
                </a:solidFill>
              </a:rPr>
              <a:t>File Name</a:t>
            </a: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1"/>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03537231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9" r:id="rId24"/>
    <p:sldLayoutId id="2147483790" r:id="rId25"/>
    <p:sldLayoutId id="2147483791" r:id="rId26"/>
    <p:sldLayoutId id="2147483792" r:id="rId27"/>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tiff"/><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lverjackets.nfrmp.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heila.M.Warren@usace.arm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
            <a:ext cx="9144000" cy="1219200"/>
          </a:xfrm>
        </p:spPr>
        <p:txBody>
          <a:bodyPr/>
          <a:lstStyle/>
          <a:p>
            <a:pPr eaLnBrk="1" hangingPunct="1"/>
            <a:r>
              <a:rPr lang="en-US" dirty="0"/>
              <a:t>Silver Jackets Overview </a:t>
            </a:r>
          </a:p>
        </p:txBody>
      </p:sp>
      <p:sp>
        <p:nvSpPr>
          <p:cNvPr id="3075" name="Text Box 4"/>
          <p:cNvSpPr txBox="1">
            <a:spLocks noChangeArrowheads="1"/>
          </p:cNvSpPr>
          <p:nvPr/>
        </p:nvSpPr>
        <p:spPr bwMode="auto">
          <a:xfrm>
            <a:off x="0" y="1524000"/>
            <a:ext cx="7315200" cy="1200329"/>
          </a:xfrm>
          <a:prstGeom prst="rect">
            <a:avLst/>
          </a:prstGeom>
          <a:noFill/>
          <a:ln w="9525">
            <a:noFill/>
            <a:miter lim="800000"/>
            <a:headEnd/>
            <a:tailEnd/>
          </a:ln>
        </p:spPr>
        <p:txBody>
          <a:bodyPr wrap="square">
            <a:spAutoFit/>
          </a:bodyPr>
          <a:lstStyle/>
          <a:p>
            <a:r>
              <a:rPr lang="en-US" sz="2400" b="1" i="1" dirty="0"/>
              <a:t>CT Silver Jackets Team</a:t>
            </a:r>
            <a:endParaRPr lang="en-US" sz="2400" dirty="0"/>
          </a:p>
          <a:p>
            <a:endParaRPr lang="en-US" sz="2400" dirty="0"/>
          </a:p>
          <a:p>
            <a:r>
              <a:rPr lang="en-US" sz="2400" dirty="0"/>
              <a:t>19 JAN 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3522718" y="3671449"/>
            <a:ext cx="2502715" cy="18770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18003"/>
          <a:stretch/>
        </p:blipFill>
        <p:spPr>
          <a:xfrm>
            <a:off x="6248400" y="238119"/>
            <a:ext cx="2590800" cy="174308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5414" y="1483664"/>
            <a:ext cx="1914586" cy="2692788"/>
          </a:xfrm>
          <a:prstGeom prst="rect">
            <a:avLst/>
          </a:prstGeom>
        </p:spPr>
      </p:pic>
      <p:sp>
        <p:nvSpPr>
          <p:cNvPr id="7" name="Rectangle 6"/>
          <p:cNvSpPr/>
          <p:nvPr/>
        </p:nvSpPr>
        <p:spPr>
          <a:xfrm>
            <a:off x="304800" y="409611"/>
            <a:ext cx="5507605" cy="4244239"/>
          </a:xfrm>
          <a:prstGeom prst="rect">
            <a:avLst/>
          </a:prstGeom>
        </p:spPr>
        <p:txBody>
          <a:bodyPr wrap="square">
            <a:spAutoFit/>
          </a:bodyPr>
          <a:lstStyle/>
          <a:p>
            <a:pPr lvl="0">
              <a:spcBef>
                <a:spcPts val="0"/>
              </a:spcBef>
              <a:spcAft>
                <a:spcPts val="1200"/>
              </a:spcAft>
              <a:defRPr/>
            </a:pPr>
            <a:r>
              <a:rPr lang="en-US" sz="2800" b="1" kern="0" cap="small" dirty="0"/>
              <a:t>Silver Jackets . . . </a:t>
            </a:r>
          </a:p>
          <a:p>
            <a:pPr marL="514350" indent="-284163">
              <a:spcBef>
                <a:spcPts val="1200"/>
              </a:spcBef>
              <a:spcAft>
                <a:spcPts val="1200"/>
              </a:spcAft>
              <a:buFont typeface="Arial" panose="020B0604020202020204" pitchFamily="34" charset="0"/>
              <a:buChar char="•"/>
              <a:defRPr/>
            </a:pPr>
            <a:r>
              <a:rPr lang="en-US" sz="2400" kern="0" dirty="0"/>
              <a:t>State-led flood risk management  teams</a:t>
            </a:r>
            <a:r>
              <a:rPr lang="en-US" altLang="en-US" sz="2400" dirty="0"/>
              <a:t>. </a:t>
            </a:r>
            <a:r>
              <a:rPr lang="en-US" altLang="en-US" sz="2400" u="sng" dirty="0"/>
              <a:t>  </a:t>
            </a:r>
          </a:p>
          <a:p>
            <a:pPr marL="514350" lvl="0" indent="-284163">
              <a:spcBef>
                <a:spcPts val="600"/>
              </a:spcBef>
              <a:spcAft>
                <a:spcPts val="600"/>
              </a:spcAft>
              <a:buFont typeface="Arial" panose="020B0604020202020204" pitchFamily="34" charset="0"/>
              <a:buChar char="•"/>
              <a:defRPr/>
            </a:pPr>
            <a:r>
              <a:rPr lang="en-US" sz="2400" kern="0" dirty="0"/>
              <a:t>USACE National Silver Jackets Program – component of National Flood Risk Management Program (NFRMP) </a:t>
            </a:r>
          </a:p>
          <a:p>
            <a:pPr lvl="0">
              <a:spcBef>
                <a:spcPct val="20000"/>
              </a:spcBef>
              <a:defRPr/>
            </a:pPr>
            <a:endParaRPr lang="en-US" sz="2400" kern="0" dirty="0"/>
          </a:p>
          <a:p>
            <a:pPr marL="687388" lvl="0" indent="-287338">
              <a:spcBef>
                <a:spcPts val="600"/>
              </a:spcBef>
              <a:spcAft>
                <a:spcPts val="600"/>
              </a:spcAft>
              <a:buFont typeface="Arial" panose="020B0604020202020204" pitchFamily="34" charset="0"/>
              <a:buChar char="•"/>
              <a:defRPr/>
            </a:pPr>
            <a:endParaRPr lang="en-US" sz="2400" kern="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990600" y="3810000"/>
            <a:ext cx="2825221" cy="1879941"/>
          </a:xfrm>
          <a:prstGeom prst="rect">
            <a:avLst/>
          </a:prstGeom>
        </p:spPr>
      </p:pic>
      <p:pic>
        <p:nvPicPr>
          <p:cNvPr id="2" name="Picture 1" descr="FEMA1.jpg"/>
          <p:cNvPicPr>
            <a:picLocks noChangeAspect="1"/>
          </p:cNvPicPr>
          <p:nvPr/>
        </p:nvPicPr>
        <p:blipFill>
          <a:blip r:embed="rId7" cstate="print"/>
          <a:stretch>
            <a:fillRect/>
          </a:stretch>
        </p:blipFill>
        <p:spPr>
          <a:xfrm>
            <a:off x="6238461" y="3500727"/>
            <a:ext cx="2733629" cy="1835005"/>
          </a:xfrm>
          <a:prstGeom prst="rect">
            <a:avLst/>
          </a:prstGeom>
        </p:spPr>
      </p:pic>
    </p:spTree>
    <p:extLst>
      <p:ext uri="{BB962C8B-B14F-4D97-AF65-F5344CB8AC3E}">
        <p14:creationId xmlns:p14="http://schemas.microsoft.com/office/powerpoint/2010/main" val="56528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38235" y="4182291"/>
            <a:ext cx="1882836" cy="983995"/>
          </a:xfrm>
          <a:prstGeom prst="rect">
            <a:avLst/>
          </a:prstGeom>
        </p:spPr>
      </p:pic>
      <p:sp>
        <p:nvSpPr>
          <p:cNvPr id="2" name="Title 1"/>
          <p:cNvSpPr>
            <a:spLocks noGrp="1"/>
          </p:cNvSpPr>
          <p:nvPr>
            <p:ph type="title"/>
          </p:nvPr>
        </p:nvSpPr>
        <p:spPr>
          <a:xfrm>
            <a:off x="398530" y="417024"/>
            <a:ext cx="8382000" cy="403622"/>
          </a:xfrm>
        </p:spPr>
        <p:txBody>
          <a:bodyPr/>
          <a:lstStyle/>
          <a:p>
            <a:pPr eaLnBrk="1" hangingPunct="1">
              <a:defRPr/>
            </a:pPr>
            <a:r>
              <a:rPr lang="en-US" sz="3600" dirty="0"/>
              <a:t>State SJ Team Participation</a:t>
            </a:r>
          </a:p>
        </p:txBody>
      </p:sp>
      <p:sp>
        <p:nvSpPr>
          <p:cNvPr id="122883" name="Content Placeholder 2"/>
          <p:cNvSpPr>
            <a:spLocks noGrp="1"/>
          </p:cNvSpPr>
          <p:nvPr>
            <p:ph type="body" sz="quarter" idx="4294967295"/>
          </p:nvPr>
        </p:nvSpPr>
        <p:spPr>
          <a:xfrm>
            <a:off x="372897" y="1219200"/>
            <a:ext cx="6053930" cy="5335368"/>
          </a:xfrm>
        </p:spPr>
        <p:txBody>
          <a:bodyPr/>
          <a:lstStyle/>
          <a:p>
            <a:r>
              <a:rPr lang="en-US" altLang="en-US" sz="2800" b="1" dirty="0"/>
              <a:t>State</a:t>
            </a:r>
            <a:r>
              <a:rPr lang="en-US" altLang="en-US" sz="2800" dirty="0"/>
              <a:t> </a:t>
            </a:r>
          </a:p>
          <a:p>
            <a:pPr marL="228600" indent="-142875">
              <a:buFont typeface="Arial" panose="020B0604020202020204" pitchFamily="34" charset="0"/>
              <a:buChar char="•"/>
            </a:pPr>
            <a:r>
              <a:rPr lang="en-US" altLang="en-US" sz="1900" dirty="0">
                <a:ea typeface="Arial" panose="020B0604020202020204" pitchFamily="34" charset="0"/>
              </a:rPr>
              <a:t>Typically - State Hazard Mitigation Officer and National Flood Insurance Program Coordinator  </a:t>
            </a:r>
          </a:p>
          <a:p>
            <a:pPr marL="228600" indent="-142875">
              <a:buFont typeface="Arial" panose="020B0604020202020204" pitchFamily="34" charset="0"/>
              <a:buChar char="•"/>
            </a:pPr>
            <a:r>
              <a:rPr lang="en-US" altLang="en-US" sz="1900" dirty="0">
                <a:ea typeface="Arial" panose="020B0604020202020204" pitchFamily="34" charset="0"/>
              </a:rPr>
              <a:t>Others – Emergency Managers, Water Boards, Transportation Dept., Environmental Protection, Geographic Information System Analysts</a:t>
            </a:r>
          </a:p>
          <a:p>
            <a:r>
              <a:rPr lang="en-US" altLang="en-US" sz="2800" b="1" dirty="0"/>
              <a:t>Federal</a:t>
            </a:r>
            <a:r>
              <a:rPr lang="en-US" altLang="en-US" sz="2800" dirty="0"/>
              <a:t> </a:t>
            </a:r>
          </a:p>
          <a:p>
            <a:pPr marL="228600" indent="-142875">
              <a:buFont typeface="Arial" panose="020B0604020202020204" pitchFamily="34" charset="0"/>
              <a:buChar char="•"/>
            </a:pPr>
            <a:r>
              <a:rPr lang="en-US" altLang="en-US" sz="1900" dirty="0">
                <a:ea typeface="Arial" panose="020B0604020202020204" pitchFamily="34" charset="0"/>
              </a:rPr>
              <a:t>Typically - FEMA, NOAA NWS, USGS, USACE </a:t>
            </a:r>
          </a:p>
          <a:p>
            <a:pPr marL="228600" indent="-142875">
              <a:buFont typeface="Arial" panose="020B0604020202020204" pitchFamily="34" charset="0"/>
              <a:buChar char="•"/>
            </a:pPr>
            <a:r>
              <a:rPr lang="en-US" altLang="en-US" sz="1900" dirty="0">
                <a:ea typeface="Arial" panose="020B0604020202020204" pitchFamily="34" charset="0"/>
              </a:rPr>
              <a:t>Sometimes - EPA, DOT, HUD, NRCS, NOAA OCM </a:t>
            </a:r>
          </a:p>
          <a:p>
            <a:pPr marL="228600" indent="-142875">
              <a:buFont typeface="Arial" panose="020B0604020202020204" pitchFamily="34" charset="0"/>
              <a:buChar char="•"/>
            </a:pPr>
            <a:r>
              <a:rPr lang="en-US" altLang="en-US" sz="1900" dirty="0">
                <a:ea typeface="Arial" panose="020B0604020202020204" pitchFamily="34" charset="0"/>
              </a:rPr>
              <a:t>Region Specific - BLM, USFS, USFWS, USBR, NPS</a:t>
            </a:r>
          </a:p>
          <a:p>
            <a:r>
              <a:rPr lang="en-US" altLang="en-US" sz="2800" b="1" dirty="0"/>
              <a:t>Others</a:t>
            </a:r>
            <a:r>
              <a:rPr lang="en-US" altLang="en-US" sz="2800" dirty="0"/>
              <a:t> </a:t>
            </a:r>
            <a:r>
              <a:rPr lang="en-US" altLang="en-US" sz="1900" dirty="0"/>
              <a:t>- Tribes, local governments, NGOs, universities, and/or private </a:t>
            </a: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8898" y="2132427"/>
            <a:ext cx="1041510" cy="104151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l="15622" r="13582"/>
          <a:stretch/>
        </p:blipFill>
        <p:spPr>
          <a:xfrm>
            <a:off x="6400799" y="4170410"/>
            <a:ext cx="1143001" cy="986631"/>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30982" y="1353674"/>
            <a:ext cx="1371600" cy="5143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8863" y="5333742"/>
            <a:ext cx="1453719" cy="441949"/>
          </a:xfrm>
          <a:prstGeom prst="rect">
            <a:avLst/>
          </a:prstGeom>
        </p:spPr>
      </p:pic>
      <p:pic>
        <p:nvPicPr>
          <p:cNvPr id="8" name="Picture 7"/>
          <p:cNvPicPr>
            <a:picLocks noChangeAspect="1"/>
          </p:cNvPicPr>
          <p:nvPr/>
        </p:nvPicPr>
        <p:blipFill rotWithShape="1">
          <a:blip r:embed="rId8" cstate="email">
            <a:extLst>
              <a:ext uri="{28A0092B-C50C-407E-A947-70E740481C1C}">
                <a14:useLocalDpi xmlns:a14="http://schemas.microsoft.com/office/drawing/2010/main" val="0"/>
              </a:ext>
            </a:extLst>
          </a:blip>
          <a:srcRect l="11255" t="13513" r="10782" b="13795"/>
          <a:stretch/>
        </p:blipFill>
        <p:spPr>
          <a:xfrm>
            <a:off x="6248401" y="2057400"/>
            <a:ext cx="1219200" cy="1219200"/>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21439" y="3272228"/>
            <a:ext cx="930884" cy="904123"/>
          </a:xfrm>
          <a:prstGeom prst="rect">
            <a:avLst/>
          </a:prstGeom>
        </p:spPr>
      </p:pic>
    </p:spTree>
    <p:extLst>
      <p:ext uri="{BB962C8B-B14F-4D97-AF65-F5344CB8AC3E}">
        <p14:creationId xmlns:p14="http://schemas.microsoft.com/office/powerpoint/2010/main" val="3883116468"/>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AEA75-A8B4-48AE-A481-3FB7F7864FC8}"/>
              </a:ext>
            </a:extLst>
          </p:cNvPr>
          <p:cNvSpPr>
            <a:spLocks noGrp="1"/>
          </p:cNvSpPr>
          <p:nvPr>
            <p:ph idx="1"/>
          </p:nvPr>
        </p:nvSpPr>
        <p:spPr>
          <a:xfrm>
            <a:off x="804764" y="1343802"/>
            <a:ext cx="7618279" cy="2690132"/>
          </a:xfrm>
        </p:spPr>
        <p:txBody>
          <a:bodyPr/>
          <a:lstStyle/>
          <a:p>
            <a:pPr marL="175022" lvl="2" indent="-175022">
              <a:spcBef>
                <a:spcPts val="900"/>
              </a:spcBef>
              <a:spcAft>
                <a:spcPts val="900"/>
              </a:spcAft>
              <a:tabLst>
                <a:tab pos="517922" algn="l"/>
              </a:tabLst>
            </a:pPr>
            <a:r>
              <a:rPr lang="en-US" altLang="en-US" sz="1800" dirty="0">
                <a:ea typeface="Arial" panose="020B0604020202020204" pitchFamily="34" charset="0"/>
              </a:rPr>
              <a:t>Innovate and collaborate to facilitate and contribute to comprehensive and sustainable management of flood risk throughout the state of Connecticut. </a:t>
            </a:r>
          </a:p>
          <a:p>
            <a:pPr marL="175022" lvl="2" indent="-175022">
              <a:spcAft>
                <a:spcPts val="900"/>
              </a:spcAft>
              <a:tabLst>
                <a:tab pos="517922" algn="l"/>
              </a:tabLst>
            </a:pPr>
            <a:r>
              <a:rPr lang="en-US" altLang="en-US" sz="1800" dirty="0">
                <a:ea typeface="Arial" panose="020B0604020202020204" pitchFamily="34" charset="0"/>
              </a:rPr>
              <a:t>Find ways to share and combine our agencies’ resources (funding, programs, and technical expertise).</a:t>
            </a:r>
          </a:p>
          <a:p>
            <a:pPr marL="175022" lvl="2" indent="-175022">
              <a:spcAft>
                <a:spcPts val="338"/>
              </a:spcAft>
              <a:tabLst>
                <a:tab pos="517922" algn="l"/>
              </a:tabLst>
            </a:pPr>
            <a:r>
              <a:rPr lang="en-US" altLang="en-US" sz="1800" dirty="0">
                <a:ea typeface="Arial" panose="020B0604020202020204" pitchFamily="34" charset="0"/>
              </a:rPr>
              <a:t>Assist with identifying and communicating flood risk, and mitigating and managing flood risk, consistent with the State Hazard Mitigation Plan.</a:t>
            </a:r>
            <a:endParaRPr lang="en-US" sz="1800" dirty="0"/>
          </a:p>
        </p:txBody>
      </p:sp>
      <p:sp>
        <p:nvSpPr>
          <p:cNvPr id="3" name="Title 1">
            <a:extLst>
              <a:ext uri="{FF2B5EF4-FFF2-40B4-BE49-F238E27FC236}">
                <a16:creationId xmlns:a16="http://schemas.microsoft.com/office/drawing/2014/main" id="{B63823FD-6590-40CD-9174-D74A962DFA79}"/>
              </a:ext>
            </a:extLst>
          </p:cNvPr>
          <p:cNvSpPr txBox="1">
            <a:spLocks/>
          </p:cNvSpPr>
          <p:nvPr/>
        </p:nvSpPr>
        <p:spPr>
          <a:xfrm>
            <a:off x="804764" y="358113"/>
            <a:ext cx="6167536" cy="85014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3600" kern="0" dirty="0">
                <a:solidFill>
                  <a:schemeClr val="tx1"/>
                </a:solidFill>
              </a:rPr>
              <a:t>TEAM VISION &amp; MISSION</a:t>
            </a:r>
          </a:p>
        </p:txBody>
      </p:sp>
      <p:pic>
        <p:nvPicPr>
          <p:cNvPr id="4" name="Picture 3">
            <a:extLst>
              <a:ext uri="{FF2B5EF4-FFF2-40B4-BE49-F238E27FC236}">
                <a16:creationId xmlns:a16="http://schemas.microsoft.com/office/drawing/2014/main" id="{8F1A6CC2-289C-4160-AF69-1A5105C9FAE1}"/>
              </a:ext>
            </a:extLst>
          </p:cNvPr>
          <p:cNvPicPr>
            <a:picLocks noChangeAspect="1"/>
          </p:cNvPicPr>
          <p:nvPr/>
        </p:nvPicPr>
        <p:blipFill>
          <a:blip r:embed="rId3"/>
          <a:stretch>
            <a:fillRect/>
          </a:stretch>
        </p:blipFill>
        <p:spPr>
          <a:xfrm>
            <a:off x="5562600" y="3733669"/>
            <a:ext cx="1943100" cy="1987622"/>
          </a:xfrm>
          <a:prstGeom prst="rect">
            <a:avLst/>
          </a:prstGeom>
        </p:spPr>
      </p:pic>
      <p:sp>
        <p:nvSpPr>
          <p:cNvPr id="6" name="TextBox 5">
            <a:extLst>
              <a:ext uri="{FF2B5EF4-FFF2-40B4-BE49-F238E27FC236}">
                <a16:creationId xmlns:a16="http://schemas.microsoft.com/office/drawing/2014/main" id="{285228FB-D301-474E-84E3-F57CC220F262}"/>
              </a:ext>
            </a:extLst>
          </p:cNvPr>
          <p:cNvSpPr txBox="1"/>
          <p:nvPr/>
        </p:nvSpPr>
        <p:spPr>
          <a:xfrm>
            <a:off x="1219200" y="4404315"/>
            <a:ext cx="3137832" cy="646331"/>
          </a:xfrm>
          <a:prstGeom prst="rect">
            <a:avLst/>
          </a:prstGeom>
          <a:noFill/>
        </p:spPr>
        <p:txBody>
          <a:bodyPr wrap="square" rtlCol="0">
            <a:spAutoFit/>
          </a:bodyPr>
          <a:lstStyle/>
          <a:p>
            <a:pPr algn="r"/>
            <a:r>
              <a:rPr lang="en-US" i="1" dirty="0">
                <a:solidFill>
                  <a:srgbClr val="000000"/>
                </a:solidFill>
                <a:latin typeface="Arial"/>
              </a:rPr>
              <a:t>Team looks at whole risk management life-cycle</a:t>
            </a:r>
            <a:endParaRPr lang="en-US" dirty="0">
              <a:solidFill>
                <a:srgbClr val="000000"/>
              </a:solidFill>
              <a:latin typeface="Arial"/>
            </a:endParaRPr>
          </a:p>
        </p:txBody>
      </p:sp>
    </p:spTree>
    <p:extLst>
      <p:ext uri="{BB962C8B-B14F-4D97-AF65-F5344CB8AC3E}">
        <p14:creationId xmlns:p14="http://schemas.microsoft.com/office/powerpoint/2010/main" val="401481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7638C-41C1-433D-B7D3-8F41AD2F5348}"/>
              </a:ext>
            </a:extLst>
          </p:cNvPr>
          <p:cNvSpPr>
            <a:spLocks noGrp="1"/>
          </p:cNvSpPr>
          <p:nvPr>
            <p:ph type="title"/>
          </p:nvPr>
        </p:nvSpPr>
        <p:spPr>
          <a:xfrm>
            <a:off x="457200" y="152400"/>
            <a:ext cx="8229600" cy="639762"/>
          </a:xfrm>
        </p:spPr>
        <p:txBody>
          <a:bodyPr/>
          <a:lstStyle/>
          <a:p>
            <a:r>
              <a:rPr lang="en-US" sz="2400" dirty="0"/>
              <a:t>SILVER JACKETS PROJECTS IN NEW ENGLAND</a:t>
            </a:r>
          </a:p>
        </p:txBody>
      </p:sp>
      <p:sp>
        <p:nvSpPr>
          <p:cNvPr id="3" name="Content Placeholder 2">
            <a:extLst>
              <a:ext uri="{FF2B5EF4-FFF2-40B4-BE49-F238E27FC236}">
                <a16:creationId xmlns:a16="http://schemas.microsoft.com/office/drawing/2014/main" id="{411ED930-D429-40A6-A0C3-47D8247533E3}"/>
              </a:ext>
            </a:extLst>
          </p:cNvPr>
          <p:cNvSpPr>
            <a:spLocks noGrp="1"/>
          </p:cNvSpPr>
          <p:nvPr>
            <p:ph idx="1"/>
          </p:nvPr>
        </p:nvSpPr>
        <p:spPr>
          <a:xfrm>
            <a:off x="76200" y="685800"/>
            <a:ext cx="8991600" cy="3886200"/>
          </a:xfrm>
        </p:spPr>
        <p:txBody>
          <a:bodyPr/>
          <a:lstStyle/>
          <a:p>
            <a:pPr marL="690563" lvl="2" indent="-233363">
              <a:spcAft>
                <a:spcPts val="900"/>
              </a:spcAft>
            </a:pPr>
            <a:r>
              <a:rPr lang="en-US" altLang="en-US" sz="1600" dirty="0"/>
              <a:t>Connecticut Ice Jam Outreach</a:t>
            </a:r>
          </a:p>
          <a:p>
            <a:pPr marL="690563" lvl="2" indent="-233363">
              <a:spcAft>
                <a:spcPts val="900"/>
              </a:spcAft>
            </a:pPr>
            <a:r>
              <a:rPr lang="en-US" altLang="en-US" sz="1600" dirty="0"/>
              <a:t>Connecticut Flood Toolkit</a:t>
            </a:r>
          </a:p>
          <a:p>
            <a:pPr marL="690563" lvl="2" indent="-233363">
              <a:spcAft>
                <a:spcPts val="900"/>
              </a:spcAft>
            </a:pPr>
            <a:r>
              <a:rPr lang="en-US" altLang="en-US" sz="1600" dirty="0"/>
              <a:t>Connecticut Flood Education Materials</a:t>
            </a:r>
          </a:p>
          <a:p>
            <a:pPr marL="690563" lvl="2" indent="-233363">
              <a:spcAft>
                <a:spcPts val="900"/>
              </a:spcAft>
            </a:pPr>
            <a:r>
              <a:rPr lang="en-US" altLang="en-US" sz="1600" dirty="0"/>
              <a:t>Maine Coastal High Water Mark Projects in Portland, York, So. Portland, Scarborough and Belfast</a:t>
            </a:r>
          </a:p>
          <a:p>
            <a:pPr marL="690563" lvl="2" indent="-233363">
              <a:spcAft>
                <a:spcPts val="900"/>
              </a:spcAft>
            </a:pPr>
            <a:r>
              <a:rPr lang="en-US" altLang="en-US" sz="1600" dirty="0"/>
              <a:t>Maine Dynamic Inundation Model, Portland, So. Portland, Damariscotta</a:t>
            </a:r>
          </a:p>
          <a:p>
            <a:pPr marL="690563" lvl="2" indent="-233363">
              <a:spcAft>
                <a:spcPts val="900"/>
              </a:spcAft>
            </a:pPr>
            <a:r>
              <a:rPr lang="en-US" altLang="en-US" sz="1600" dirty="0"/>
              <a:t>Vermont HEC-RAS Model and EAP, </a:t>
            </a:r>
            <a:r>
              <a:rPr lang="en-US" altLang="en-US" sz="1600" dirty="0" err="1"/>
              <a:t>Brattleborough</a:t>
            </a:r>
            <a:endParaRPr lang="en-US" altLang="en-US" sz="1600" dirty="0"/>
          </a:p>
          <a:p>
            <a:pPr marL="690563" lvl="2" indent="-233363">
              <a:spcAft>
                <a:spcPts val="900"/>
              </a:spcAft>
            </a:pPr>
            <a:r>
              <a:rPr lang="en-US" altLang="en-US" sz="1600" dirty="0"/>
              <a:t>Vermont Ice Jam Assessments</a:t>
            </a:r>
          </a:p>
          <a:p>
            <a:pPr marL="690563" lvl="2" indent="-233363">
              <a:spcAft>
                <a:spcPts val="900"/>
              </a:spcAft>
            </a:pPr>
            <a:r>
              <a:rPr lang="en-US" altLang="en-US" sz="1600" dirty="0"/>
              <a:t>Massachusetts High Water Mark Project, Boston</a:t>
            </a:r>
          </a:p>
          <a:p>
            <a:pPr marL="690563" lvl="2" indent="-233363">
              <a:spcAft>
                <a:spcPts val="900"/>
              </a:spcAft>
            </a:pPr>
            <a:r>
              <a:rPr lang="en-US" altLang="en-US" sz="1600" dirty="0"/>
              <a:t>New Hampshire Flood Hazards Geodatabase</a:t>
            </a:r>
          </a:p>
          <a:p>
            <a:pPr marL="690563" lvl="2" indent="-233363">
              <a:spcAft>
                <a:spcPts val="900"/>
              </a:spcAft>
            </a:pPr>
            <a:r>
              <a:rPr lang="en-US" altLang="en-US" sz="1600" dirty="0"/>
              <a:t>New Hampshire Flood Toolkit</a:t>
            </a:r>
          </a:p>
          <a:p>
            <a:pPr marL="690563" lvl="2" indent="-233363">
              <a:spcAft>
                <a:spcPts val="900"/>
              </a:spcAft>
            </a:pPr>
            <a:r>
              <a:rPr lang="en-US" altLang="en-US" sz="1600" dirty="0"/>
              <a:t>Rhode Island Historical Structure Flood Hazard Vulnerability Assessment</a:t>
            </a:r>
          </a:p>
          <a:p>
            <a:pPr marL="690563" lvl="2" indent="-233363">
              <a:spcAft>
                <a:spcPts val="900"/>
              </a:spcAft>
            </a:pPr>
            <a:r>
              <a:rPr lang="en-US" altLang="en-US" sz="1600" dirty="0"/>
              <a:t>Rhode Island Floodplain Managers' Handbook</a:t>
            </a:r>
          </a:p>
          <a:p>
            <a:pPr marL="690563" lvl="2" indent="-233363">
              <a:spcAft>
                <a:spcPts val="900"/>
              </a:spcAft>
            </a:pPr>
            <a:endParaRPr lang="en-US" altLang="en-US" b="1" i="1" dirty="0"/>
          </a:p>
          <a:p>
            <a:pPr marL="0" indent="0">
              <a:buNone/>
            </a:pPr>
            <a:endParaRPr lang="en-US" dirty="0"/>
          </a:p>
        </p:txBody>
      </p:sp>
    </p:spTree>
    <p:extLst>
      <p:ext uri="{BB962C8B-B14F-4D97-AF65-F5344CB8AC3E}">
        <p14:creationId xmlns:p14="http://schemas.microsoft.com/office/powerpoint/2010/main" val="146143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685800"/>
          </a:xfrm>
        </p:spPr>
        <p:txBody>
          <a:bodyPr/>
          <a:lstStyle/>
          <a:p>
            <a:r>
              <a:rPr lang="en-US" sz="3600" b="1" dirty="0"/>
              <a:t>Questions?</a:t>
            </a:r>
          </a:p>
        </p:txBody>
      </p:sp>
      <p:sp>
        <p:nvSpPr>
          <p:cNvPr id="7" name="TextBox 6"/>
          <p:cNvSpPr txBox="1"/>
          <p:nvPr/>
        </p:nvSpPr>
        <p:spPr>
          <a:xfrm>
            <a:off x="228600" y="914400"/>
            <a:ext cx="8763000" cy="3770263"/>
          </a:xfrm>
          <a:prstGeom prst="rect">
            <a:avLst/>
          </a:prstGeom>
          <a:noFill/>
        </p:spPr>
        <p:txBody>
          <a:bodyPr wrap="square" rtlCol="0">
            <a:spAutoFit/>
          </a:bodyPr>
          <a:lstStyle/>
          <a:p>
            <a:pPr>
              <a:spcAft>
                <a:spcPts val="1200"/>
              </a:spcAft>
            </a:pPr>
            <a:r>
              <a:rPr lang="en-US" sz="2800" b="1" i="1" dirty="0"/>
              <a:t>FOR MORE INFORMATION</a:t>
            </a:r>
          </a:p>
          <a:p>
            <a:pPr algn="ctr">
              <a:spcAft>
                <a:spcPts val="600"/>
              </a:spcAft>
            </a:pPr>
            <a:r>
              <a:rPr lang="en-US" sz="2400" dirty="0"/>
              <a:t>USACE Silver Jackets Web Site</a:t>
            </a:r>
          </a:p>
          <a:p>
            <a:pPr algn="ctr"/>
            <a:r>
              <a:rPr lang="en-US" sz="2400" dirty="0">
                <a:hlinkClick r:id="rId3"/>
              </a:rPr>
              <a:t>http://silverjackets.nfrmp.us/</a:t>
            </a:r>
            <a:r>
              <a:rPr lang="en-US" sz="2400" dirty="0"/>
              <a:t>  </a:t>
            </a:r>
          </a:p>
          <a:p>
            <a:endParaRPr lang="en-US" sz="2800" dirty="0"/>
          </a:p>
          <a:p>
            <a:pPr>
              <a:spcAft>
                <a:spcPts val="1200"/>
              </a:spcAft>
            </a:pPr>
            <a:r>
              <a:rPr lang="en-US" sz="2800" b="1" i="1" dirty="0"/>
              <a:t>USACE  NEW ENGLAND DISTRICT </a:t>
            </a:r>
          </a:p>
          <a:p>
            <a:pPr>
              <a:spcAft>
                <a:spcPts val="1200"/>
              </a:spcAft>
            </a:pPr>
            <a:r>
              <a:rPr lang="en-US" sz="2800" b="1" i="1" dirty="0"/>
              <a:t>SILVER JACKETS COORDINATOR</a:t>
            </a:r>
          </a:p>
          <a:p>
            <a:pPr algn="ctr"/>
            <a:r>
              <a:rPr lang="en-US" sz="2200" dirty="0"/>
              <a:t>Sheila Warren, </a:t>
            </a:r>
            <a:r>
              <a:rPr lang="en-US" sz="2200" dirty="0">
                <a:hlinkClick r:id="rId4"/>
              </a:rPr>
              <a:t>Sheila.M.Warren@usace.army.mil</a:t>
            </a:r>
            <a:r>
              <a:rPr lang="en-US" sz="2200" dirty="0"/>
              <a:t>  </a:t>
            </a:r>
          </a:p>
          <a:p>
            <a:pPr algn="ctr"/>
            <a:endParaRPr lang="en-US" sz="220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Templat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3_Content Templat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5.xml><?xml version="1.0" encoding="utf-8"?>
<a:theme xmlns:a="http://schemas.openxmlformats.org/drawingml/2006/main" name="4_Content Templat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FB3A5-F23E-4114-8279-080DEF0C4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5AC331F-D436-4467-B284-DB41D9BBA2B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4AA96C07-FA27-4BD8-B3F1-42EEF004C3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49915</TotalTime>
  <Words>430</Words>
  <Application>Microsoft Office PowerPoint</Application>
  <PresentationFormat>On-screen Show (4:3)</PresentationFormat>
  <Paragraphs>53</Paragraphs>
  <Slides>6</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6</vt:i4>
      </vt:variant>
    </vt:vector>
  </HeadingPairs>
  <TitlesOfParts>
    <vt:vector size="15" baseType="lpstr">
      <vt:lpstr>Arial</vt:lpstr>
      <vt:lpstr>Calibri</vt:lpstr>
      <vt:lpstr>Wingdings</vt:lpstr>
      <vt:lpstr>Wingdings 3</vt:lpstr>
      <vt:lpstr>Default Design</vt:lpstr>
      <vt:lpstr>Custom Design</vt:lpstr>
      <vt:lpstr>Content Templates</vt:lpstr>
      <vt:lpstr>3_Content Templates</vt:lpstr>
      <vt:lpstr>4_Content Templates</vt:lpstr>
      <vt:lpstr>Silver Jackets Overview </vt:lpstr>
      <vt:lpstr>PowerPoint Presentation</vt:lpstr>
      <vt:lpstr>State SJ Team Participation</vt:lpstr>
      <vt:lpstr>PowerPoint Presentation</vt:lpstr>
      <vt:lpstr>SILVER JACKETS PROJECTS IN NEW ENGLAND</vt:lpstr>
      <vt:lpstr>Questions?</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Glowacki, Douglas</cp:lastModifiedBy>
  <cp:revision>342</cp:revision>
  <cp:lastPrinted>2019-12-11T13:59:44Z</cp:lastPrinted>
  <dcterms:created xsi:type="dcterms:W3CDTF">2009-05-21T17:19:18Z</dcterms:created>
  <dcterms:modified xsi:type="dcterms:W3CDTF">2022-01-18T15:52:40Z</dcterms:modified>
</cp:coreProperties>
</file>