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2" r:id="rId4"/>
  </p:sldMasterIdLst>
  <p:notesMasterIdLst>
    <p:notesMasterId r:id="rId11"/>
  </p:notesMasterIdLst>
  <p:sldIdLst>
    <p:sldId id="280" r:id="rId5"/>
    <p:sldId id="279" r:id="rId6"/>
    <p:sldId id="275" r:id="rId7"/>
    <p:sldId id="274" r:id="rId8"/>
    <p:sldId id="281" r:id="rId9"/>
    <p:sldId id="28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2BA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9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79F99-E63C-4F0E-8139-AA1BC5F4922B}" type="datetimeFigureOut">
              <a:rPr lang="en-US"/>
              <a:t>10/26/2021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EE1D3F-40B9-4667-8A8F-045B3794A5A5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32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Jenn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F2F17-8406-4045-9E5E-8410BFC4E198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655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Jenn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F2F17-8406-4045-9E5E-8410BFC4E198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080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Jenn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8BBE2F-2A50-8E4D-B634-F9E941D8182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2756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Jenn</a:t>
            </a:r>
          </a:p>
          <a:p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Application form will be provided to those that move on to Phase 2.</a:t>
            </a:r>
          </a:p>
          <a:p>
            <a:r>
              <a:rPr lang="en-US"/>
              <a:t>Applications will be reviewed and awarded on a first-come first-served basis for as long as funds are available. </a:t>
            </a:r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8BBE2F-2A50-8E4D-B634-F9E941D8182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138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D9AAB-9219-A142-B272-5AC3773F9FEA}" type="datetime1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010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FC89A-973E-8B4C-8361-B8A397AF77F6}" type="datetime1">
              <a:rPr lang="en-US" smtClean="0"/>
              <a:t>10/26/2021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460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C949-3927-5743-B589-CCEB16D9D286}" type="datetime1">
              <a:rPr lang="en-US" smtClean="0"/>
              <a:t>10/26/2021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9739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</p:spPr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044EB4EA-C9FB-4E78-B9D6-22570C5047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B07B51-F451-40F0-BD11-344CB1B3F59E}"/>
              </a:ext>
            </a:extLst>
          </p:cNvPr>
          <p:cNvSpPr txBox="1"/>
          <p:nvPr userDrawn="1"/>
        </p:nvSpPr>
        <p:spPr>
          <a:xfrm>
            <a:off x="304801" y="6477000"/>
            <a:ext cx="43428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800">
                <a:solidFill>
                  <a:srgbClr val="898989"/>
                </a:solidFill>
              </a:rPr>
              <a:t>Prepared by WasteZero, Inc. for MIRA and the CT Dept. of Energy &amp; Environmental Protection, 2020</a:t>
            </a:r>
          </a:p>
        </p:txBody>
      </p:sp>
    </p:spTree>
    <p:extLst>
      <p:ext uri="{BB962C8B-B14F-4D97-AF65-F5344CB8AC3E}">
        <p14:creationId xmlns:p14="http://schemas.microsoft.com/office/powerpoint/2010/main" val="1618470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62E6-C125-0B4A-A17E-46B874C3BE3F}" type="datetime1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616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88BEB-A9E0-454E-BF25-C9FD9211EFAC}" type="datetime1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29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44A5-7B7E-3F48-BFC1-12BD1558610F}" type="datetime1">
              <a:rPr lang="en-US" smtClean="0"/>
              <a:t>10/26/2021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1960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50DC-AFFF-DE4F-9F5C-B9BAF6684E83}" type="datetime1">
              <a:rPr lang="en-US" smtClean="0"/>
              <a:t>10/26/2021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7193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14B03-6FB1-7C44-8627-A8DC212D85EB}" type="datetime1">
              <a:rPr lang="en-US" smtClean="0"/>
              <a:t>10/26/2021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500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AEAA-DC69-C644-A33F-E5A1B73CADB8}" type="datetime1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29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AC74-0EAD-0043-BDFD-614D0B81BC5D}" type="datetime1">
              <a:rPr lang="en-US" smtClean="0"/>
              <a:t>10/26/2021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1860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479C5-15C1-3E48-A539-FE5496ACFCEA}" type="datetime1">
              <a:rPr lang="en-US" smtClean="0"/>
              <a:t>10/26/2021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26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585B85B-84CE-6C4C-93A3-B7C5B954A6FE}" type="datetime1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E4ECE115-4D6D-C241-9C03-ABBBD8C9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615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ct.gov/DEEP/Business-and-Financial-Assistance/Grants-Financial-Assistance/Sustainable-Materials-Management-Grant-Progra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ortal.ct.gov/DEEP-CCSMM" TargetMode="External"/><Relationship Id="rId4" Type="http://schemas.openxmlformats.org/officeDocument/2006/relationships/hyperlink" Target="https://portal.ct.gov/DEEP/Waste-Management-and-Disposal/Solid-Waste-Management-Plan/Comprehensive-Materials-Management-Strategy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ct.gov/DEEP/Business-and-Financial-Assistance/Grants-Financial-Assistance/Sustainable-Materials-Management-Grant-Progra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DEEP.RecyclingProgram@ct.gov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DEEP.RecyclingProgram@ct.gov" TargetMode="External"/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42726-339E-45F6-B194-8776EB2E5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SMM Grant Program</a:t>
            </a:r>
            <a:br>
              <a:rPr lang="en-US"/>
            </a:br>
            <a:br>
              <a:rPr lang="en-US"/>
            </a:br>
            <a:r>
              <a:rPr lang="en-US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DE5FA-BBCC-4AC9-9647-A794D77DD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Sustainable Materials Management Grant Program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400" b="1" dirty="0">
              <a:solidFill>
                <a:schemeClr val="tx1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ea typeface="+mn-lt"/>
                <a:cs typeface="+mn-lt"/>
              </a:rPr>
              <a:t>Grant funds and technical assistance available to help municipalities and regional waste authorities initiate and scale up Unit-Based Pricing (UBP) and/ or food scraps collection programs, pursuant to Public Act, Spec. Sess., June 2021, No. 21-2, § 308. </a:t>
            </a:r>
          </a:p>
          <a:p>
            <a:pPr marL="0" indent="0">
              <a:buNone/>
            </a:pPr>
            <a:endParaRPr lang="en-US" sz="2400" dirty="0">
              <a:solidFill>
                <a:schemeClr val="tx1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ea typeface="+mn-lt"/>
                <a:cs typeface="+mn-lt"/>
              </a:rPr>
              <a:t>Grant amounts vary based on scope and expected outcome of the project.  Projects must align with goals of the </a:t>
            </a:r>
            <a:r>
              <a:rPr lang="en-US" sz="2400" b="1" dirty="0">
                <a:solidFill>
                  <a:schemeClr val="tx1"/>
                </a:solidFill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Comprehensive Materials Management Strategy</a:t>
            </a:r>
            <a:r>
              <a:rPr lang="en-US" sz="2400" dirty="0">
                <a:solidFill>
                  <a:schemeClr val="tx1"/>
                </a:solidFill>
                <a:ea typeface="+mn-lt"/>
                <a:cs typeface="+mn-lt"/>
              </a:rPr>
              <a:t> and </a:t>
            </a:r>
            <a:r>
              <a:rPr lang="en-US" sz="2400" b="1" dirty="0">
                <a:solidFill>
                  <a:schemeClr val="tx1"/>
                </a:solidFill>
                <a:ea typeface="+mn-lt"/>
                <a:cs typeface="+mn-l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CT Coalition for Sustainable Materials Management</a:t>
            </a:r>
            <a:r>
              <a:rPr lang="en-US" sz="2400" dirty="0">
                <a:solidFill>
                  <a:schemeClr val="tx1"/>
                </a:solidFill>
                <a:ea typeface="+mn-lt"/>
                <a:cs typeface="+mn-lt"/>
              </a:rPr>
              <a:t>. 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6A7E28-2A9D-4390-A2B0-1F39B6E79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918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42726-339E-45F6-B194-8776EB2E5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SMM Grant Program</a:t>
            </a:r>
            <a:br>
              <a:rPr lang="en-US"/>
            </a:br>
            <a:br>
              <a:rPr lang="en-US"/>
            </a:br>
            <a:r>
              <a:rPr lang="en-US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DE5FA-BBCC-4AC9-9647-A794D77DD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Sustainable Materials Management Grant Program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400" b="1" dirty="0">
              <a:solidFill>
                <a:schemeClr val="tx1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ea typeface="+mn-lt"/>
                <a:cs typeface="+mn-lt"/>
              </a:rPr>
              <a:t>Phase 1 – Expression of Interest – due October 29, 2021</a:t>
            </a:r>
          </a:p>
          <a:p>
            <a:pPr marL="0" indent="0"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Phase 2 –  DEEP technical assistance available to help develop baseline, analyses, program design, and blueprint for implementation – 3rd Quarter 2021</a:t>
            </a:r>
          </a:p>
          <a:p>
            <a:r>
              <a:rPr lang="en-US" sz="2400" dirty="0">
                <a:solidFill>
                  <a:schemeClr val="tx1"/>
                </a:solidFill>
              </a:rPr>
              <a:t>Applications due on a rolling basis, awarded as funds are available</a:t>
            </a:r>
          </a:p>
          <a:p>
            <a:pPr marL="0" indent="0">
              <a:buNone/>
            </a:pP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6A7E28-2A9D-4390-A2B0-1F39B6E79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97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2077D-4AF8-904B-A65D-A5AC2E07A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6304-E78A-F74C-A54B-2FC7AEE9DD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0206450-E916-4A34-BEF5-F39F548B7391}"/>
              </a:ext>
            </a:extLst>
          </p:cNvPr>
          <p:cNvSpPr txBox="1">
            <a:spLocks/>
          </p:cNvSpPr>
          <p:nvPr/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ea typeface="+mj-lt"/>
                <a:cs typeface="+mj-lt"/>
              </a:rPr>
              <a:t>SMM Grant Program</a:t>
            </a:r>
            <a:endParaRPr lang="en-US"/>
          </a:p>
          <a:p>
            <a:endParaRPr lang="en-US"/>
          </a:p>
          <a:p>
            <a:r>
              <a:rPr lang="en-US"/>
              <a:t>Phase 1</a:t>
            </a:r>
          </a:p>
          <a:p>
            <a:r>
              <a:rPr lang="en-US"/>
              <a:t>Timeline 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71382E4-B832-4826-9C3A-11EB370A33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772727"/>
              </p:ext>
            </p:extLst>
          </p:nvPr>
        </p:nvGraphicFramePr>
        <p:xfrm>
          <a:off x="3529282" y="760285"/>
          <a:ext cx="8567803" cy="56949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3851">
                  <a:extLst>
                    <a:ext uri="{9D8B030D-6E8A-4147-A177-3AD203B41FA5}">
                      <a16:colId xmlns:a16="http://schemas.microsoft.com/office/drawing/2014/main" val="2584384654"/>
                    </a:ext>
                  </a:extLst>
                </a:gridCol>
                <a:gridCol w="3923952">
                  <a:extLst>
                    <a:ext uri="{9D8B030D-6E8A-4147-A177-3AD203B41FA5}">
                      <a16:colId xmlns:a16="http://schemas.microsoft.com/office/drawing/2014/main" val="1848151717"/>
                    </a:ext>
                  </a:extLst>
                </a:gridCol>
              </a:tblGrid>
              <a:tr h="430997">
                <a:tc>
                  <a:txBody>
                    <a:bodyPr/>
                    <a:lstStyle/>
                    <a:p>
                      <a:pPr algn="just" rtl="0" fontAlgn="base"/>
                      <a:r>
                        <a:rPr lang="en-US" sz="2000">
                          <a:effectLst/>
                        </a:rPr>
                        <a:t>Event 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 fontAlgn="base"/>
                      <a:r>
                        <a:rPr lang="en-US" sz="2000">
                          <a:effectLst/>
                        </a:rPr>
                        <a:t>Applicable Deadline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995204"/>
                  </a:ext>
                </a:extLst>
              </a:tr>
              <a:tr h="372224">
                <a:tc>
                  <a:txBody>
                    <a:bodyPr/>
                    <a:lstStyle/>
                    <a:p>
                      <a:pPr algn="just" rtl="0" fontAlgn="base"/>
                      <a:r>
                        <a:rPr lang="en-US" sz="2000">
                          <a:effectLst/>
                        </a:rPr>
                        <a:t>Request for Applications issued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 fontAlgn="base"/>
                      <a:r>
                        <a:rPr lang="en-US" sz="2000">
                          <a:effectLst/>
                        </a:rPr>
                        <a:t>September 22, 2021  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4167977"/>
                  </a:ext>
                </a:extLst>
              </a:tr>
              <a:tr h="372224">
                <a:tc>
                  <a:txBody>
                    <a:bodyPr/>
                    <a:lstStyle/>
                    <a:p>
                      <a:pPr algn="just" rtl="0" fontAlgn="base"/>
                      <a:r>
                        <a:rPr lang="en-US" sz="2000">
                          <a:effectLst/>
                        </a:rPr>
                        <a:t>SMM Grant Information Session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 fontAlgn="base"/>
                      <a:r>
                        <a:rPr lang="en-US" sz="2000">
                          <a:effectLst/>
                        </a:rPr>
                        <a:t>September 28, 2021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5351900"/>
                  </a:ext>
                </a:extLst>
              </a:tr>
              <a:tr h="940356"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Submit questions regarding the RFA to </a:t>
                      </a: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DEEP.RecyclingProgram@ct.gov</a:t>
                      </a: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 fontAlgn="base"/>
                      <a:r>
                        <a:rPr lang="en-US" sz="2000">
                          <a:effectLst/>
                        </a:rPr>
                        <a:t>Ongoing 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0462305"/>
                  </a:ext>
                </a:extLst>
              </a:tr>
              <a:tr h="1214628"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Submit questions regarding the Expression of Interest to </a:t>
                      </a:r>
                      <a:endParaRPr lang="en-US"/>
                    </a:p>
                    <a:p>
                      <a:pPr lvl="0">
                        <a:buNone/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DEEP.RecyclingProgram@ct.gov</a:t>
                      </a: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>
                          <a:effectLst/>
                        </a:rPr>
                        <a:t>By October 5, 2021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7287172"/>
                  </a:ext>
                </a:extLst>
              </a:tr>
              <a:tr h="666086"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>
                          <a:effectLst/>
                        </a:rPr>
                        <a:t>DEEP posts answers to any questions received about the Expression of Interest on SMM Grant Website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 dirty="0">
                          <a:effectLst/>
                        </a:rPr>
                        <a:t>By October 26, 2021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440013"/>
                  </a:ext>
                </a:extLst>
              </a:tr>
              <a:tr h="1214628"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</a:rPr>
                        <a:t>Applicants submit an Expression of Interest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000" b="0" i="0" u="none" strike="noStrike" noProof="0" dirty="0">
                          <a:effectLst/>
                          <a:latin typeface="Corbel"/>
                        </a:rPr>
                        <a:t>Encourage submission of Expression of Interest as soon as possible, but </a:t>
                      </a:r>
                      <a:r>
                        <a:rPr lang="en-US" sz="2000" b="1" i="0" u="sng" strike="noStrike" noProof="0" dirty="0">
                          <a:effectLst/>
                          <a:latin typeface="Corbel"/>
                        </a:rPr>
                        <a:t>no later than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</a:rPr>
                        <a:t>October 29, 2021 at 11:59 PM EST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2990946"/>
                  </a:ext>
                </a:extLst>
              </a:tr>
            </a:tbl>
          </a:graphicData>
        </a:graphic>
      </p:graphicFrame>
      <p:pic>
        <p:nvPicPr>
          <p:cNvPr id="13" name="Graphic 13" descr="Checkmark with solid fill">
            <a:extLst>
              <a:ext uri="{FF2B5EF4-FFF2-40B4-BE49-F238E27FC236}">
                <a16:creationId xmlns:a16="http://schemas.microsoft.com/office/drawing/2014/main" id="{7FA86631-F5EC-4D7F-9B6E-6C662BA9D7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94067" y="1191974"/>
            <a:ext cx="429450" cy="417355"/>
          </a:xfrm>
          <a:prstGeom prst="rect">
            <a:avLst/>
          </a:prstGeom>
        </p:spPr>
      </p:pic>
      <p:pic>
        <p:nvPicPr>
          <p:cNvPr id="10" name="Graphic 13" descr="Checkmark with solid fill">
            <a:extLst>
              <a:ext uri="{FF2B5EF4-FFF2-40B4-BE49-F238E27FC236}">
                <a16:creationId xmlns:a16="http://schemas.microsoft.com/office/drawing/2014/main" id="{412F32D0-25D3-40AD-B2F0-FCFA11E2F2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51137" y="1610537"/>
            <a:ext cx="429450" cy="417355"/>
          </a:xfrm>
          <a:prstGeom prst="rect">
            <a:avLst/>
          </a:prstGeom>
        </p:spPr>
      </p:pic>
      <p:pic>
        <p:nvPicPr>
          <p:cNvPr id="14" name="Graphic 13" descr="Checkmark with solid fill">
            <a:extLst>
              <a:ext uri="{FF2B5EF4-FFF2-40B4-BE49-F238E27FC236}">
                <a16:creationId xmlns:a16="http://schemas.microsoft.com/office/drawing/2014/main" id="{A76B5653-20C9-4A75-934C-BE6DAFD689B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94067" y="2932285"/>
            <a:ext cx="429450" cy="417355"/>
          </a:xfrm>
          <a:prstGeom prst="rect">
            <a:avLst/>
          </a:prstGeom>
        </p:spPr>
      </p:pic>
      <p:pic>
        <p:nvPicPr>
          <p:cNvPr id="15" name="Graphic 14" descr="Checkmark with solid fill">
            <a:extLst>
              <a:ext uri="{FF2B5EF4-FFF2-40B4-BE49-F238E27FC236}">
                <a16:creationId xmlns:a16="http://schemas.microsoft.com/office/drawing/2014/main" id="{22788CC1-87FA-40AB-8550-477621FA308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94067" y="4198684"/>
            <a:ext cx="429450" cy="417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586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2077D-4AF8-904B-A65D-A5AC2E07A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6304-E78A-F74C-A54B-2FC7AEE9DD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0206450-E916-4A34-BEF5-F39F548B7391}"/>
              </a:ext>
            </a:extLst>
          </p:cNvPr>
          <p:cNvSpPr txBox="1">
            <a:spLocks/>
          </p:cNvSpPr>
          <p:nvPr/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ea typeface="+mj-lt"/>
                <a:cs typeface="+mj-lt"/>
              </a:rPr>
              <a:t>SMM Grant Program</a:t>
            </a:r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Phase 2</a:t>
            </a:r>
          </a:p>
          <a:p>
            <a:r>
              <a:rPr lang="en-US"/>
              <a:t>Timeline 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E93CC87-1864-4E1D-942E-8970585715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288131"/>
              </p:ext>
            </p:extLst>
          </p:nvPr>
        </p:nvGraphicFramePr>
        <p:xfrm>
          <a:off x="3601168" y="991009"/>
          <a:ext cx="8252897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6556">
                  <a:extLst>
                    <a:ext uri="{9D8B030D-6E8A-4147-A177-3AD203B41FA5}">
                      <a16:colId xmlns:a16="http://schemas.microsoft.com/office/drawing/2014/main" val="1018844749"/>
                    </a:ext>
                  </a:extLst>
                </a:gridCol>
                <a:gridCol w="3526341">
                  <a:extLst>
                    <a:ext uri="{9D8B030D-6E8A-4147-A177-3AD203B41FA5}">
                      <a16:colId xmlns:a16="http://schemas.microsoft.com/office/drawing/2014/main" val="3168043058"/>
                    </a:ext>
                  </a:extLst>
                </a:gridCol>
              </a:tblGrid>
              <a:tr h="259404">
                <a:tc>
                  <a:txBody>
                    <a:bodyPr/>
                    <a:lstStyle/>
                    <a:p>
                      <a:pPr algn="just" rtl="0" fontAlgn="base"/>
                      <a:r>
                        <a:rPr lang="en-US" sz="2000">
                          <a:effectLst/>
                        </a:rPr>
                        <a:t>Event 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 fontAlgn="base"/>
                      <a:r>
                        <a:rPr lang="en-US" sz="2000">
                          <a:effectLst/>
                        </a:rPr>
                        <a:t>Applicable Deadline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93939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</a:rPr>
                        <a:t>Applicants informed about whether they will move to Phase 2 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</a:rPr>
                        <a:t>On or before November 16, 2021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2172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>
                          <a:effectLst/>
                        </a:rPr>
                        <a:t>Applicants selected to move forward to Phase 2 will meet with DEEP Staff and Technical Consultant, refine their proposal, and develop SMM Grant Application.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000" b="0" i="0" u="none" strike="noStrike" noProof="0">
                          <a:effectLst/>
                          <a:latin typeface="Corbel"/>
                        </a:rPr>
                        <a:t>ASAP after being informed of moving on to Phase 2</a:t>
                      </a:r>
                      <a:endParaRPr lang="en-US" sz="200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5370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>
                          <a:effectLst/>
                        </a:rPr>
                        <a:t>Application Forms accepted and reviewed on an ongoing basis. 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>
                          <a:effectLst/>
                        </a:rPr>
                        <a:t>Applicants will be given a deadline for submission of the application following the meeting with the technical assistance contractor.  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2716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000">
                          <a:effectLst/>
                        </a:rPr>
                        <a:t>Applicants informed about funding decision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000">
                          <a:effectLst/>
                        </a:rPr>
                        <a:t>Within 2 weeks of submitting application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4344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0076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EBAD-D5B8-4DB4-975C-3B3224105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4713514"/>
          </a:xfrm>
        </p:spPr>
        <p:txBody>
          <a:bodyPr anchor="ctr">
            <a:normAutofit/>
          </a:bodyPr>
          <a:lstStyle/>
          <a:p>
            <a:r>
              <a:rPr lang="en-US" dirty="0"/>
              <a:t>DEEP’s Municipal and Regional Grants and Technical Assistance webpage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503AE5-F750-4CB8-998E-CCABCF6D6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E5CF55-3BF6-4552-8384-D36D594367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268" t="12553" r="21339" b="10970"/>
          <a:stretch/>
        </p:blipFill>
        <p:spPr>
          <a:xfrm>
            <a:off x="3744686" y="491197"/>
            <a:ext cx="7750628" cy="6013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923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5066D-3522-4E71-8CAD-23246EF9D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B74B70-E52A-431D-BB5F-47048B94F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E115-4D6D-C241-9C03-ABBBD8C9B21A}" type="slidenum">
              <a:rPr lang="en-US" smtClean="0"/>
              <a:t>6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CDF489B-B80C-4EA7-98AE-E5D5DE6671CE}"/>
              </a:ext>
            </a:extLst>
          </p:cNvPr>
          <p:cNvSpPr txBox="1">
            <a:spLocks/>
          </p:cNvSpPr>
          <p:nvPr/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Please email </a:t>
            </a:r>
            <a:r>
              <a:rPr lang="en-US" sz="2400" dirty="0">
                <a:solidFill>
                  <a:schemeClr val="tx1"/>
                </a:solidFill>
                <a:hlinkClick r:id="rId3"/>
              </a:rPr>
              <a:t>DEEP.RecyclingProgram@ct.gov</a:t>
            </a:r>
            <a:r>
              <a:rPr lang="en-US" sz="2400" dirty="0">
                <a:solidFill>
                  <a:schemeClr val="tx1"/>
                </a:solidFill>
              </a:rPr>
              <a:t> with questions or for more information.</a:t>
            </a:r>
          </a:p>
          <a:p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0060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Frame">
    <a:dk1>
      <a:srgbClr val="000000"/>
    </a:dk1>
    <a:lt1>
      <a:srgbClr val="FFFFFF"/>
    </a:lt1>
    <a:dk2>
      <a:srgbClr val="545454"/>
    </a:dk2>
    <a:lt2>
      <a:srgbClr val="BFBFBF"/>
    </a:lt2>
    <a:accent1>
      <a:srgbClr val="40BAD2"/>
    </a:accent1>
    <a:accent2>
      <a:srgbClr val="FAB900"/>
    </a:accent2>
    <a:accent3>
      <a:srgbClr val="90BB23"/>
    </a:accent3>
    <a:accent4>
      <a:srgbClr val="EE7008"/>
    </a:accent4>
    <a:accent5>
      <a:srgbClr val="1AB39F"/>
    </a:accent5>
    <a:accent6>
      <a:srgbClr val="D5393D"/>
    </a:accent6>
    <a:hlink>
      <a:srgbClr val="90BB23"/>
    </a:hlink>
    <a:folHlink>
      <a:srgbClr val="EE7008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887CCA63FE6FF458BF74DAFB03E2AE2" ma:contentTypeVersion="10" ma:contentTypeDescription="Create a new document." ma:contentTypeScope="" ma:versionID="91bac1ad901bc0172971ef61c3630ba8">
  <xsd:schema xmlns:xsd="http://www.w3.org/2001/XMLSchema" xmlns:xs="http://www.w3.org/2001/XMLSchema" xmlns:p="http://schemas.microsoft.com/office/2006/metadata/properties" xmlns:ns2="c6be3168-d595-4e5c-9c6a-416be270f396" xmlns:ns3="e41547f6-303a-4d3e-aa88-ee43ce628126" targetNamespace="http://schemas.microsoft.com/office/2006/metadata/properties" ma:root="true" ma:fieldsID="2ef3666b526514cfd3eb1b57bde5b1d2" ns2:_="" ns3:_="">
    <xsd:import namespace="c6be3168-d595-4e5c-9c6a-416be270f396"/>
    <xsd:import namespace="e41547f6-303a-4d3e-aa88-ee43ce6281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be3168-d595-4e5c-9c6a-416be270f3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1547f6-303a-4d3e-aa88-ee43ce628126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AFD68A1-70A4-40EA-9768-A1683BC640E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ECB5E0-9DBB-4E7B-A4C6-9897B8B0625C}">
  <ds:schemaRefs>
    <ds:schemaRef ds:uri="c6be3168-d595-4e5c-9c6a-416be270f396"/>
    <ds:schemaRef ds:uri="e41547f6-303a-4d3e-aa88-ee43ce62812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DD138B3-3C81-409E-810F-E9DE454A4CD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</TotalTime>
  <Words>443</Words>
  <Application>Microsoft Office PowerPoint</Application>
  <PresentationFormat>Widescreen</PresentationFormat>
  <Paragraphs>75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Corbel</vt:lpstr>
      <vt:lpstr>Times New Roman</vt:lpstr>
      <vt:lpstr>Wingdings 2</vt:lpstr>
      <vt:lpstr>Frame</vt:lpstr>
      <vt:lpstr>SMM Grant Program  Overview</vt:lpstr>
      <vt:lpstr>SMM Grant Program  Overview</vt:lpstr>
      <vt:lpstr>PowerPoint Presentation</vt:lpstr>
      <vt:lpstr>PowerPoint Presentation</vt:lpstr>
      <vt:lpstr>DEEP’s Municipal and Regional Grants and Technical Assistance webpage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Weymouth</dc:creator>
  <cp:lastModifiedBy>Weymouth, Jennifer</cp:lastModifiedBy>
  <cp:revision>29</cp:revision>
  <dcterms:created xsi:type="dcterms:W3CDTF">2021-09-24T17:04:59Z</dcterms:created>
  <dcterms:modified xsi:type="dcterms:W3CDTF">2021-10-26T13:14:28Z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0x0101005887CCA63FE6FF458BF74DAFB03E2AE2</vt:lpwstr>
  </property>
</Properties>
</file>