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62" r:id="rId5"/>
    <p:sldId id="268" r:id="rId6"/>
    <p:sldId id="264" r:id="rId7"/>
    <p:sldId id="269" r:id="rId8"/>
    <p:sldId id="270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BB5C894-229C-400C-B1A2-76828BF75D1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61BA473-16AA-4172-B850-0D01C7C8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894-229C-400C-B1A2-76828BF75D1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A473-16AA-4172-B850-0D01C7C8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4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894-229C-400C-B1A2-76828BF75D1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A473-16AA-4172-B850-0D01C7C8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4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894-229C-400C-B1A2-76828BF75D1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A473-16AA-4172-B850-0D01C7C8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894-229C-400C-B1A2-76828BF75D1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A473-16AA-4172-B850-0D01C7C8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894-229C-400C-B1A2-76828BF75D1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A473-16AA-4172-B850-0D01C7C8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894-229C-400C-B1A2-76828BF75D1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A473-16AA-4172-B850-0D01C7C8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894-229C-400C-B1A2-76828BF75D1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A473-16AA-4172-B850-0D01C7C8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894-229C-400C-B1A2-76828BF75D1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A473-16AA-4172-B850-0D01C7C8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C894-229C-400C-B1A2-76828BF75D1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61BA473-16AA-4172-B850-0D01C7C8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6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BB5C894-229C-400C-B1A2-76828BF75D1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61BA473-16AA-4172-B850-0D01C7C8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92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BB5C894-229C-400C-B1A2-76828BF75D1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61BA473-16AA-4172-B850-0D01C7C8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https://www.recyclect.com/resource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https://www.recyclect.com/resources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jpg"/><Relationship Id="rId7" Type="http://schemas.openxmlformats.org/officeDocument/2006/relationships/image" Target="../media/image1.jpg"/><Relationship Id="rId2" Type="http://schemas.openxmlformats.org/officeDocument/2006/relationships/hyperlink" Target="https://www.recyclect.com/social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4BD144-08AF-41A3-ADB3-8AADCACA0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4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52B8B-89D0-4B36-B910-CFDEDBFB1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6608963" cy="3352800"/>
          </a:xfrm>
        </p:spPr>
        <p:txBody>
          <a:bodyPr>
            <a:normAutofit/>
          </a:bodyPr>
          <a:lstStyle/>
          <a:p>
            <a:r>
              <a:rPr lang="en-US" sz="6800"/>
              <a:t>RecycleCT &amp; </a:t>
            </a:r>
            <a:br>
              <a:rPr lang="en-US" sz="6800"/>
            </a:br>
            <a:r>
              <a:rPr lang="en-US" sz="6800"/>
              <a:t>What’s IN, What’s OUT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7FB6F-8091-4DCE-A3D6-845FD5E0D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3" y="4206876"/>
            <a:ext cx="6544954" cy="1645920"/>
          </a:xfrm>
        </p:spPr>
        <p:txBody>
          <a:bodyPr>
            <a:norm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Sherill Baldwin</a:t>
            </a:r>
          </a:p>
          <a:p>
            <a:r>
              <a:rPr lang="en-US" sz="2700">
                <a:solidFill>
                  <a:srgbClr val="FFFFFF"/>
                </a:solidFill>
              </a:rPr>
              <a:t>Sustainable Materials Management, CT DEEP</a:t>
            </a:r>
          </a:p>
          <a:p>
            <a:r>
              <a:rPr lang="en-US" sz="2700">
                <a:solidFill>
                  <a:srgbClr val="FFFFFF"/>
                </a:solidFill>
              </a:rPr>
              <a:t>Sherill.Baldwin@ct.gov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3F59CE-D0DB-4EB7-91C0-63DB11030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0"/>
            <a:ext cx="46390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B2BC8AE-CC86-483E-ACE3-571E36F78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08" y="1573639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1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4164936-CF4D-49B6-B88C-DC91876F3176}"/>
              </a:ext>
            </a:extLst>
          </p:cNvPr>
          <p:cNvSpPr/>
          <p:nvPr/>
        </p:nvSpPr>
        <p:spPr>
          <a:xfrm>
            <a:off x="7550870" y="0"/>
            <a:ext cx="46411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75F25-C80B-4061-85E2-A31D693A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666" y="3597761"/>
            <a:ext cx="3383280" cy="1920240"/>
          </a:xfrm>
        </p:spPr>
        <p:txBody>
          <a:bodyPr/>
          <a:lstStyle/>
          <a:p>
            <a:pPr algn="r"/>
            <a:r>
              <a:rPr lang="en-US" dirty="0" err="1"/>
              <a:t>RecycleCT</a:t>
            </a:r>
            <a:br>
              <a:rPr lang="en-US" dirty="0"/>
            </a:br>
            <a:r>
              <a:rPr lang="en-US" dirty="0"/>
              <a:t>Foundation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3EEBD-D2E3-4A99-921F-9DB5F2EB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91092"/>
            <a:ext cx="6096000" cy="4374815"/>
          </a:xfrm>
        </p:spPr>
        <p:txBody>
          <a:bodyPr>
            <a:normAutofit/>
          </a:bodyPr>
          <a:lstStyle/>
          <a:p>
            <a:pPr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RFP Sought Proposals that will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Increase Waste Prevention, Reuse, Recycling and Composting in Connecticut</a:t>
            </a:r>
            <a:endParaRPr lang="en-US" sz="2400" b="0" u="none" strike="noStrike" dirty="0"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33 proposals received requesting $393,405.90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​</a:t>
            </a: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On October 12, 2021, the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RecycleCT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Board approved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fifteen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projects awarding $150,406.49.</a:t>
            </a:r>
          </a:p>
          <a:p>
            <a:pPr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lvl="1" fontAlgn="base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Waste Reduction &amp; Reuse: 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$66,588.10</a:t>
            </a:r>
            <a:endParaRPr lang="en-US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lvl="1" fontAlgn="base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Recycling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&amp; Waste Diversion:</a:t>
            </a:r>
            <a:r>
              <a:rPr lang="en-US" sz="2400" i="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$83,775.30</a:t>
            </a:r>
            <a:endParaRPr lang="en-US" sz="2400" i="0" dirty="0"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A980307-807D-418D-8D76-C15B6CD82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72" y="5770615"/>
            <a:ext cx="2183934" cy="7905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2755DB-0C39-4389-8A26-41A4F55C5886}"/>
              </a:ext>
            </a:extLst>
          </p:cNvPr>
          <p:cNvSpPr txBox="1"/>
          <p:nvPr/>
        </p:nvSpPr>
        <p:spPr>
          <a:xfrm>
            <a:off x="547316" y="264038"/>
            <a:ext cx="60946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Lee Sawyer Community Waste Reduction &amp; Recycling Grant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 descr="A picture containing person, person, outdoor, posing&#10;&#10;Description automatically generated">
            <a:extLst>
              <a:ext uri="{FF2B5EF4-FFF2-40B4-BE49-F238E27FC236}">
                <a16:creationId xmlns:a16="http://schemas.microsoft.com/office/drawing/2014/main" id="{991EA980-70D4-4576-88DF-EE86CEB3B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226114"/>
            <a:ext cx="2565143" cy="3202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0FDD665-69A7-4FF9-9622-10E7AAB12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97" y="5768950"/>
            <a:ext cx="792249" cy="79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4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445BCD7-AACC-45C5-9121-4D35D1928374}"/>
              </a:ext>
            </a:extLst>
          </p:cNvPr>
          <p:cNvSpPr/>
          <p:nvPr/>
        </p:nvSpPr>
        <p:spPr>
          <a:xfrm>
            <a:off x="7550870" y="9427"/>
            <a:ext cx="46411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3EEBD-D2E3-4A99-921F-9DB5F2EB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16" y="761999"/>
            <a:ext cx="6310684" cy="5462631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Center for </a:t>
            </a:r>
            <a:r>
              <a:rPr lang="en-US" sz="15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EcoTechnology</a:t>
            </a: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Inc. - $14,250.00 - Statewide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Statewide building deconstruction education, outreach and technical assistance for municipalities and businesses engaged in demolition.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Center for Food Equity and Economic Development/The Council of Churches of Greater Bridgeport – $14,250.00 – Greater Bridgeport, Fairfield County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Funds to purchase a van and online software to increase amount and efficiency of recovery food for human consumption, including the development of new products linking with job skill training and employment.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Haven’s Harvest - $13,062.50 – Greater New Haven, New Haven County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Expand food recovery by increasing outreach to new business donors/partners and increase deliveries of recovered food to new sectors and communities. Includes increasing awareness of safety of consuming recovered food.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Hebron Green Committee – $10,112.75 – Town of Hebron, Tolland County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Create a swap shack at the town transfer station including signage, outreach, and educational materials and public space recycling bins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EcoWorks</a:t>
            </a: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Inc. - $7,125.00 – Greater New Haven, New Haven County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Artist led educational programs for creative reuse using used art supplies and coordination of swap events. 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Town of Old </a:t>
            </a:r>
            <a:r>
              <a:rPr lang="en-US" sz="15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Saybrook</a:t>
            </a: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/Rotary Club - $6,500.94 – Town of Old </a:t>
            </a:r>
            <a:r>
              <a:rPr lang="en-US" sz="15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Saybrook</a:t>
            </a: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Middlesex County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Create a swap shop at the town transfer station.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Canterbury Public Library - $1,330.00 – Town of Canterbury, Windham County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Create a tool lending library at town library, model for replication.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2C99B-3423-4C73-AC70-33BCB7F8DB1B}"/>
              </a:ext>
            </a:extLst>
          </p:cNvPr>
          <p:cNvSpPr txBox="1"/>
          <p:nvPr/>
        </p:nvSpPr>
        <p:spPr>
          <a:xfrm>
            <a:off x="547316" y="26403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Lee Sawyer CWR&amp;R: Waste Reduction &amp; Reuse = $66,588.10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4FB1A3-256D-4CAA-8820-6639F776396A}"/>
              </a:ext>
            </a:extLst>
          </p:cNvPr>
          <p:cNvSpPr/>
          <p:nvPr/>
        </p:nvSpPr>
        <p:spPr>
          <a:xfrm>
            <a:off x="7550870" y="0"/>
            <a:ext cx="46411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9A39F42-0542-432B-BE4E-190F3BD9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666" y="3597761"/>
            <a:ext cx="3383280" cy="1920240"/>
          </a:xfrm>
        </p:spPr>
        <p:txBody>
          <a:bodyPr/>
          <a:lstStyle/>
          <a:p>
            <a:pPr algn="r"/>
            <a:r>
              <a:rPr lang="en-US" dirty="0" err="1"/>
              <a:t>RecycleCT</a:t>
            </a:r>
            <a:br>
              <a:rPr lang="en-US" dirty="0"/>
            </a:br>
            <a:r>
              <a:rPr lang="en-US" dirty="0"/>
              <a:t>Foundation Update</a:t>
            </a: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3036FA-EA35-4351-8F92-FE68AEEBF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72" y="5770615"/>
            <a:ext cx="2183934" cy="790584"/>
          </a:xfrm>
          <a:prstGeom prst="rect">
            <a:avLst/>
          </a:prstGeom>
        </p:spPr>
      </p:pic>
      <p:pic>
        <p:nvPicPr>
          <p:cNvPr id="22" name="Picture 21" descr="A picture containing person, person, outdoor, posing&#10;&#10;Description automatically generated">
            <a:extLst>
              <a:ext uri="{FF2B5EF4-FFF2-40B4-BE49-F238E27FC236}">
                <a16:creationId xmlns:a16="http://schemas.microsoft.com/office/drawing/2014/main" id="{13CE458E-C443-4C2E-B526-56DDF6F6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226114"/>
            <a:ext cx="2565143" cy="3202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41E556AF-D672-40F7-92AB-5E3C9F5CE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97" y="5768950"/>
            <a:ext cx="792249" cy="79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9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68814A-54F2-4EFF-93FE-3BEB0D1BD9B4}"/>
              </a:ext>
            </a:extLst>
          </p:cNvPr>
          <p:cNvSpPr/>
          <p:nvPr/>
        </p:nvSpPr>
        <p:spPr>
          <a:xfrm>
            <a:off x="7550870" y="0"/>
            <a:ext cx="46411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3EEBD-D2E3-4A99-921F-9DB5F2EB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15" y="761999"/>
            <a:ext cx="6843385" cy="5831963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Connecticut Coalition for Environmental Justice - $14,250.00 – City of Hartford, Hartford County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Pilot food scrap collection program designed to reach Black, Indigenous and People of Color testing 3 different and new food scrap collection approaches (curbside, “ice cream truck” and “bus stop”). Includes education, model for replication.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City of West Haven - $14,250.00 – City of West Haven, New Haven County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Expand municipal leaf compost operation to include food scraps, develop protocols for monitoring static aerated piles and testing finished compost in addition to collecting food scraps for the program.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Fairfield Sustainable Task Force/Waste and Food Subcommittee - $14,250.00 – Town of Fairfield, Fairfield County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Small pilot to start of collecting food scraps and processing on-site with food waste digester. Plans for expanding if successful, model for replication.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Housatonic Resources Recovery Authority - $14,250.00 – Town of Ridgefield, HRRA region, Fairfield and Litchfield Counties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Expand food scrap collection, composting-on site at town transfer station, educate residents on home composting, create options for residents seeking to divert food scraps. Uses diverse partnerships, model for replication.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$10,366.40 – Greater Willimantic, Windham County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Recover food scraps from commercial incubator kitchen, educate members and community about home composting.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LEARN Transition Academy - $8468.80 – East Lyme, New London County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Expansion of worm composting program to manage food scraps working with special education young adults which includes job/life skills.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Hampton Green Energy Committee - $4,750.00 – Town of Hampton, Windham County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Engage community to better understand food waste issues and home composting; includes mailer and kitchen containers to incentivize home composting.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Town of Easton/Energy and Environmental Task Force - $3,190.10 – Town of Easton, Fairfield County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Printing to provide recycling education.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2C99B-3423-4C73-AC70-33BCB7F8DB1B}"/>
              </a:ext>
            </a:extLst>
          </p:cNvPr>
          <p:cNvSpPr txBox="1"/>
          <p:nvPr/>
        </p:nvSpPr>
        <p:spPr>
          <a:xfrm>
            <a:off x="547316" y="264038"/>
            <a:ext cx="6485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Lee Sawyer CWR&amp;R: Recycling &amp; Waste Diversion = $83,775.30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20F538-B401-436E-80EB-D74D3D0A0EB2}"/>
              </a:ext>
            </a:extLst>
          </p:cNvPr>
          <p:cNvSpPr/>
          <p:nvPr/>
        </p:nvSpPr>
        <p:spPr>
          <a:xfrm>
            <a:off x="7550870" y="0"/>
            <a:ext cx="46411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0994F9A-08DD-4616-AB03-3A697F6B8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666" y="3597761"/>
            <a:ext cx="3383280" cy="1920240"/>
          </a:xfrm>
        </p:spPr>
        <p:txBody>
          <a:bodyPr/>
          <a:lstStyle/>
          <a:p>
            <a:pPr algn="r"/>
            <a:r>
              <a:rPr lang="en-US" dirty="0" err="1"/>
              <a:t>RecycleCT</a:t>
            </a:r>
            <a:br>
              <a:rPr lang="en-US" dirty="0"/>
            </a:br>
            <a:r>
              <a:rPr lang="en-US" dirty="0"/>
              <a:t>Foundation Update</a:t>
            </a: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FB95DE-68B0-4285-8126-7C4F8957E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72" y="5770615"/>
            <a:ext cx="2183934" cy="790584"/>
          </a:xfrm>
          <a:prstGeom prst="rect">
            <a:avLst/>
          </a:prstGeom>
        </p:spPr>
      </p:pic>
      <p:pic>
        <p:nvPicPr>
          <p:cNvPr id="23" name="Picture 22" descr="A picture containing person, person, outdoor, posing&#10;&#10;Description automatically generated">
            <a:extLst>
              <a:ext uri="{FF2B5EF4-FFF2-40B4-BE49-F238E27FC236}">
                <a16:creationId xmlns:a16="http://schemas.microsoft.com/office/drawing/2014/main" id="{B963DBBC-6CB4-4ACE-B8E0-582B518F8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226114"/>
            <a:ext cx="2565143" cy="3202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1593C248-FBEE-4E08-9448-D100DECEE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97" y="5768950"/>
            <a:ext cx="792249" cy="79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5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A71B5F8-A12D-4468-9051-6010D2247A75}"/>
              </a:ext>
            </a:extLst>
          </p:cNvPr>
          <p:cNvSpPr/>
          <p:nvPr/>
        </p:nvSpPr>
        <p:spPr>
          <a:xfrm>
            <a:off x="7550870" y="0"/>
            <a:ext cx="46411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3EEBD-D2E3-4A99-921F-9DB5F2EB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80" y="1268730"/>
            <a:ext cx="5189219" cy="496238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595959"/>
                </a:solidFill>
                <a:effectLst/>
              </a:rPr>
              <a:t>RecycleCT</a:t>
            </a: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 Wizard APP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effectLst/>
              </a:rPr>
              <a:t>Apple or </a:t>
            </a:r>
            <a:r>
              <a:rPr lang="en-US" b="0" i="0" u="none" strike="noStrike" dirty="0" err="1">
                <a:solidFill>
                  <a:srgbClr val="595959"/>
                </a:solidFill>
                <a:effectLst/>
              </a:rPr>
              <a:t>GooglePlay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B35BEFFD-A1ED-4C00-93F2-65BDA603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3001">
            <a:off x="479947" y="2666298"/>
            <a:ext cx="2092267" cy="370981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4293535-4D9B-430A-B36B-6FA09AECB30B}"/>
              </a:ext>
            </a:extLst>
          </p:cNvPr>
          <p:cNvSpPr txBox="1">
            <a:spLocks/>
          </p:cNvSpPr>
          <p:nvPr/>
        </p:nvSpPr>
        <p:spPr>
          <a:xfrm>
            <a:off x="2488375" y="2460763"/>
            <a:ext cx="4427219" cy="3417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Same database as the </a:t>
            </a:r>
            <a:r>
              <a:rPr lang="en-US" dirty="0" err="1">
                <a:solidFill>
                  <a:srgbClr val="595959"/>
                </a:solidFill>
              </a:rPr>
              <a:t>RecycleCT</a:t>
            </a:r>
            <a:r>
              <a:rPr lang="en-US" dirty="0">
                <a:solidFill>
                  <a:srgbClr val="595959"/>
                </a:solidFill>
              </a:rPr>
              <a:t> Widget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</a:rPr>
              <a:t>For your municipal, business or nonprofit organization webpage</a:t>
            </a: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</a:rPr>
              <a:t>​</a:t>
            </a:r>
          </a:p>
          <a:p>
            <a:pPr fontAlgn="base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983ABB-7AB7-46A9-AA46-7C74A2F8B2F7}"/>
              </a:ext>
            </a:extLst>
          </p:cNvPr>
          <p:cNvSpPr/>
          <p:nvPr/>
        </p:nvSpPr>
        <p:spPr>
          <a:xfrm>
            <a:off x="7550870" y="0"/>
            <a:ext cx="46411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D530571-4298-47FF-8611-E0E2BF931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666" y="3597761"/>
            <a:ext cx="3383280" cy="1920240"/>
          </a:xfrm>
        </p:spPr>
        <p:txBody>
          <a:bodyPr/>
          <a:lstStyle/>
          <a:p>
            <a:pPr algn="r"/>
            <a:r>
              <a:rPr lang="en-US" dirty="0" err="1"/>
              <a:t>RecycleCT</a:t>
            </a:r>
            <a:br>
              <a:rPr lang="en-US" dirty="0"/>
            </a:br>
            <a:r>
              <a:rPr lang="en-US" dirty="0"/>
              <a:t>Foundation Update</a:t>
            </a: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DDEF61-03F3-4C77-89FC-4A076134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72" y="5770615"/>
            <a:ext cx="2183934" cy="790584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B3934BC0-3218-4B93-AC73-3D996419A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97" y="5768950"/>
            <a:ext cx="792249" cy="792249"/>
          </a:xfrm>
          <a:prstGeom prst="rect">
            <a:avLst/>
          </a:prstGeom>
        </p:spPr>
      </p:pic>
      <p:pic>
        <p:nvPicPr>
          <p:cNvPr id="11" name="Picture 10" descr="A group of people standing next to a table with signs&#10;&#10;Description automatically generated with low confidence">
            <a:extLst>
              <a:ext uri="{FF2B5EF4-FFF2-40B4-BE49-F238E27FC236}">
                <a16:creationId xmlns:a16="http://schemas.microsoft.com/office/drawing/2014/main" id="{7E332EF7-4B11-4F56-96FC-05E15D9788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t="13196" r="9759"/>
          <a:stretch/>
        </p:blipFill>
        <p:spPr>
          <a:xfrm>
            <a:off x="7777113" y="253581"/>
            <a:ext cx="4189921" cy="34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6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8037C5F-28D8-4811-BE1A-E08E1BEA4E11}"/>
              </a:ext>
            </a:extLst>
          </p:cNvPr>
          <p:cNvSpPr/>
          <p:nvPr/>
        </p:nvSpPr>
        <p:spPr>
          <a:xfrm>
            <a:off x="7550870" y="0"/>
            <a:ext cx="46411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4777E9-27CF-4588-873E-0FDDAFE86B95}"/>
              </a:ext>
            </a:extLst>
          </p:cNvPr>
          <p:cNvSpPr/>
          <p:nvPr/>
        </p:nvSpPr>
        <p:spPr>
          <a:xfrm>
            <a:off x="7550870" y="414779"/>
            <a:ext cx="4641130" cy="3178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Flyer</a:t>
            </a:r>
          </a:p>
          <a:p>
            <a:pPr algn="ctr"/>
            <a:r>
              <a:rPr lang="en-US" sz="2800" dirty="0"/>
              <a:t>Brochure</a:t>
            </a:r>
          </a:p>
          <a:p>
            <a:pPr algn="ctr"/>
            <a:r>
              <a:rPr lang="en-US" sz="2800" dirty="0"/>
              <a:t>Post Card/Tip Card</a:t>
            </a:r>
          </a:p>
          <a:p>
            <a:pPr algn="ctr"/>
            <a:r>
              <a:rPr lang="en-US" sz="2800" dirty="0"/>
              <a:t>Bill Insert</a:t>
            </a:r>
          </a:p>
          <a:p>
            <a:pPr algn="ctr"/>
            <a:r>
              <a:rPr lang="en-US" sz="2800" dirty="0"/>
              <a:t>Bin Sticker</a:t>
            </a:r>
          </a:p>
          <a:p>
            <a:pPr algn="ctr"/>
            <a:r>
              <a:rPr lang="en-US" sz="2800" dirty="0"/>
              <a:t>Magnet</a:t>
            </a:r>
          </a:p>
          <a:p>
            <a:pPr algn="ctr"/>
            <a:r>
              <a:rPr lang="en-US" sz="2800" dirty="0"/>
              <a:t>Poster</a:t>
            </a:r>
          </a:p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9E3B79F-7CCE-4464-84D5-472A9F0C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666" y="3597761"/>
            <a:ext cx="3383280" cy="1920240"/>
          </a:xfrm>
        </p:spPr>
        <p:txBody>
          <a:bodyPr/>
          <a:lstStyle/>
          <a:p>
            <a:pPr algn="r"/>
            <a:r>
              <a:rPr lang="en-US" dirty="0" err="1"/>
              <a:t>RecycleCT</a:t>
            </a:r>
            <a:br>
              <a:rPr lang="en-US" dirty="0"/>
            </a:br>
            <a:r>
              <a:rPr lang="en-US" dirty="0"/>
              <a:t>Foundation Update</a:t>
            </a:r>
          </a:p>
        </p:txBody>
      </p:sp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9302E3-A265-4EB6-96F3-EA17639FC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72" y="5770615"/>
            <a:ext cx="2183934" cy="790584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DD74ACEB-248F-4A57-98DE-6AD3876F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97" y="5768950"/>
            <a:ext cx="792249" cy="79224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39D100D-C430-466F-BECD-10A88936C259}"/>
              </a:ext>
            </a:extLst>
          </p:cNvPr>
          <p:cNvSpPr txBox="1"/>
          <p:nvPr/>
        </p:nvSpPr>
        <p:spPr>
          <a:xfrm>
            <a:off x="145146" y="70949"/>
            <a:ext cx="74057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fontAlgn="base">
              <a:buNone/>
            </a:pPr>
            <a:r>
              <a:rPr lang="en-US" sz="2000" b="0" i="0" u="none" strike="noStrike" dirty="0">
                <a:solidFill>
                  <a:srgbClr val="595959"/>
                </a:solidFill>
                <a:effectLst/>
              </a:rPr>
              <a:t>New materials to download and print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 </a:t>
            </a:r>
            <a:r>
              <a:rPr lang="en-US" sz="1800" b="0" i="0" u="sng" strike="noStrike" dirty="0">
                <a:solidFill>
                  <a:srgbClr val="90BB23"/>
                </a:solidFill>
                <a:effectLst/>
                <a:hlinkClick r:id="rId4"/>
              </a:rPr>
              <a:t>https://www.recyclect.com/resources.html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endParaRPr lang="en-US" b="0" i="0" u="none" strike="noStrike" dirty="0">
              <a:solidFill>
                <a:srgbClr val="595959"/>
              </a:solidFill>
              <a:effectLst/>
              <a:latin typeface="Corbel" panose="020B0503020204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96B840F-98DA-4A07-9D3A-B63774860F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97" t="12127" r="26997" b="23399"/>
          <a:stretch/>
        </p:blipFill>
        <p:spPr>
          <a:xfrm>
            <a:off x="0" y="895550"/>
            <a:ext cx="7557700" cy="59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8037C5F-28D8-4811-BE1A-E08E1BEA4E11}"/>
              </a:ext>
            </a:extLst>
          </p:cNvPr>
          <p:cNvSpPr/>
          <p:nvPr/>
        </p:nvSpPr>
        <p:spPr>
          <a:xfrm>
            <a:off x="7550870" y="0"/>
            <a:ext cx="46411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4777E9-27CF-4588-873E-0FDDAFE86B95}"/>
              </a:ext>
            </a:extLst>
          </p:cNvPr>
          <p:cNvSpPr/>
          <p:nvPr/>
        </p:nvSpPr>
        <p:spPr>
          <a:xfrm>
            <a:off x="7550870" y="414779"/>
            <a:ext cx="4641130" cy="3178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Flyer</a:t>
            </a:r>
          </a:p>
          <a:p>
            <a:pPr algn="ctr"/>
            <a:r>
              <a:rPr lang="en-US" sz="2800" dirty="0"/>
              <a:t>Brochure</a:t>
            </a:r>
          </a:p>
          <a:p>
            <a:pPr algn="ctr"/>
            <a:r>
              <a:rPr lang="en-US" sz="2800" dirty="0"/>
              <a:t>Post Card/Tip Card</a:t>
            </a:r>
          </a:p>
          <a:p>
            <a:pPr algn="ctr"/>
            <a:r>
              <a:rPr lang="en-US" sz="2800" dirty="0"/>
              <a:t>Bill Insert</a:t>
            </a:r>
          </a:p>
          <a:p>
            <a:pPr algn="ctr"/>
            <a:r>
              <a:rPr lang="en-US" sz="2800" dirty="0"/>
              <a:t>Bin Sticker</a:t>
            </a:r>
          </a:p>
          <a:p>
            <a:pPr algn="ctr"/>
            <a:r>
              <a:rPr lang="en-US" sz="2800" dirty="0"/>
              <a:t>Magnet</a:t>
            </a:r>
          </a:p>
          <a:p>
            <a:pPr algn="ctr"/>
            <a:r>
              <a:rPr lang="en-US" sz="2800" dirty="0"/>
              <a:t>Poster</a:t>
            </a:r>
          </a:p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9E3B79F-7CCE-4464-84D5-472A9F0C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666" y="3597761"/>
            <a:ext cx="3383280" cy="1920240"/>
          </a:xfrm>
        </p:spPr>
        <p:txBody>
          <a:bodyPr/>
          <a:lstStyle/>
          <a:p>
            <a:pPr algn="r"/>
            <a:r>
              <a:rPr lang="en-US" dirty="0" err="1"/>
              <a:t>RecycleCT</a:t>
            </a:r>
            <a:br>
              <a:rPr lang="en-US" dirty="0"/>
            </a:br>
            <a:r>
              <a:rPr lang="en-US" dirty="0"/>
              <a:t>Foundation Update</a:t>
            </a:r>
          </a:p>
        </p:txBody>
      </p:sp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9302E3-A265-4EB6-96F3-EA17639FC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72" y="5770615"/>
            <a:ext cx="2183934" cy="790584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DD74ACEB-248F-4A57-98DE-6AD3876FC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97" y="5768950"/>
            <a:ext cx="792249" cy="79224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39D100D-C430-466F-BECD-10A88936C259}"/>
              </a:ext>
            </a:extLst>
          </p:cNvPr>
          <p:cNvSpPr txBox="1"/>
          <p:nvPr/>
        </p:nvSpPr>
        <p:spPr>
          <a:xfrm>
            <a:off x="145146" y="70949"/>
            <a:ext cx="74057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fontAlgn="base">
              <a:buNone/>
            </a:pPr>
            <a:r>
              <a:rPr lang="en-US" sz="2000" b="1" i="0" u="none" strike="noStrike" dirty="0">
                <a:solidFill>
                  <a:srgbClr val="595959"/>
                </a:solidFill>
                <a:effectLst/>
                <a:latin typeface="Corbel" panose="020B0503020204020204" pitchFamily="34" charset="0"/>
              </a:rPr>
              <a:t>New materials to download and print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 </a:t>
            </a:r>
            <a:r>
              <a:rPr lang="en-US" sz="1800" b="0" i="0" u="sng" strike="noStrike" dirty="0">
                <a:solidFill>
                  <a:srgbClr val="90BB23"/>
                </a:solidFill>
                <a:effectLst/>
                <a:latin typeface="Corbel" panose="020B0503020204020204" pitchFamily="34" charset="0"/>
                <a:hlinkClick r:id="rId4"/>
              </a:rPr>
              <a:t>https://www.recyclect.com/resources.html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b="0" i="0" u="none" strike="noStrike" dirty="0">
              <a:solidFill>
                <a:srgbClr val="595959"/>
              </a:solidFill>
              <a:effectLst/>
              <a:latin typeface="Corbel" panose="020B0503020204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96B840F-98DA-4A07-9D3A-B63774860F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97" t="12127" r="26997" b="23399"/>
          <a:stretch/>
        </p:blipFill>
        <p:spPr>
          <a:xfrm>
            <a:off x="0" y="895550"/>
            <a:ext cx="7557700" cy="59577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89C64B-6FDB-4819-9D29-029CE5FA3003}"/>
              </a:ext>
            </a:extLst>
          </p:cNvPr>
          <p:cNvCxnSpPr/>
          <p:nvPr/>
        </p:nvCxnSpPr>
        <p:spPr>
          <a:xfrm flipH="1">
            <a:off x="5543550" y="2767592"/>
            <a:ext cx="800100" cy="5029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CDA11B-A622-483E-BDA5-A8EDFE57EA26}"/>
              </a:ext>
            </a:extLst>
          </p:cNvPr>
          <p:cNvCxnSpPr>
            <a:cxnSpLocks/>
          </p:cNvCxnSpPr>
          <p:nvPr/>
        </p:nvCxnSpPr>
        <p:spPr>
          <a:xfrm>
            <a:off x="5359727" y="5768950"/>
            <a:ext cx="736273" cy="7862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8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8037C5F-28D8-4811-BE1A-E08E1BEA4E11}"/>
              </a:ext>
            </a:extLst>
          </p:cNvPr>
          <p:cNvSpPr/>
          <p:nvPr/>
        </p:nvSpPr>
        <p:spPr>
          <a:xfrm>
            <a:off x="7550870" y="0"/>
            <a:ext cx="46411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3EEBD-D2E3-4A99-921F-9DB5F2EB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34" y="374716"/>
            <a:ext cx="6466964" cy="1095866"/>
          </a:xfrm>
        </p:spPr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​</a:t>
            </a:r>
            <a:r>
              <a:rPr lang="en-US" sz="2000" b="1" i="0" u="none" strike="noStrike" dirty="0">
                <a:solidFill>
                  <a:srgbClr val="595959"/>
                </a:solidFill>
                <a:effectLst/>
              </a:rPr>
              <a:t>New social media materials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r>
              <a:rPr lang="en-US" sz="2000" b="0" i="0" u="sng" strike="noStrike" dirty="0">
                <a:solidFill>
                  <a:srgbClr val="90BB23"/>
                </a:solidFill>
                <a:effectLst/>
                <a:hlinkClick r:id="rId2"/>
              </a:rPr>
              <a:t>https://www.recyclect.com/social.html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endParaRPr lang="en-US" b="0" i="0" u="none" strike="noStrike" dirty="0">
              <a:solidFill>
                <a:srgbClr val="595959"/>
              </a:solidFill>
              <a:effectLst/>
              <a:latin typeface="Corbel" panose="020B0503020204020204" pitchFamily="34" charset="0"/>
            </a:endParaRPr>
          </a:p>
          <a:p>
            <a:pPr marL="0" indent="0" algn="l" rtl="0" fontAlgn="base">
              <a:buNone/>
            </a:pPr>
            <a:endParaRPr lang="en-US" b="0" i="0" u="none" strike="noStrike" dirty="0">
              <a:solidFill>
                <a:srgbClr val="595959"/>
              </a:solidFill>
              <a:effectLst/>
              <a:latin typeface="Corbel" panose="020B0503020204020204" pitchFamily="34" charset="0"/>
            </a:endParaRP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FD70AF-D8F1-4D47-9C9E-03445111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9" y="1637551"/>
            <a:ext cx="2417975" cy="2417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2586508-B66D-4402-B2CC-661A8C6F8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6" y="4222495"/>
            <a:ext cx="2423396" cy="2423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BCF68D8A-F02D-4A27-A2DC-518F2AC17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24" y="4222495"/>
            <a:ext cx="2423397" cy="2423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16D3761-CE9A-46BE-AF6E-604F0CD5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666" y="3597761"/>
            <a:ext cx="3383280" cy="1920240"/>
          </a:xfrm>
        </p:spPr>
        <p:txBody>
          <a:bodyPr/>
          <a:lstStyle/>
          <a:p>
            <a:pPr algn="r"/>
            <a:r>
              <a:rPr lang="en-US" dirty="0" err="1"/>
              <a:t>RecycleCT</a:t>
            </a:r>
            <a:br>
              <a:rPr lang="en-US" dirty="0"/>
            </a:br>
            <a:r>
              <a:rPr lang="en-US" dirty="0"/>
              <a:t>Foundation Update</a:t>
            </a:r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7AA412-F11F-4EE7-814C-6246125DA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72" y="5770615"/>
            <a:ext cx="2183934" cy="79058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FAF13AA-2805-4DA6-A7DA-5C86B7D7A8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697" y="5768950"/>
            <a:ext cx="792249" cy="79224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4C5B451-3A3F-4587-9D4E-192A4DE51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43" y="374716"/>
            <a:ext cx="3312343" cy="3312343"/>
          </a:xfrm>
          <a:prstGeom prst="rect">
            <a:avLst/>
          </a:prstGeom>
        </p:spPr>
      </p:pic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D3DEFF-3E39-43E6-B0E5-23BEBE18DE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47" y="1640263"/>
            <a:ext cx="2417974" cy="24179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457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5B1E23-A2AE-4DB7-911E-29DF3C8C1D4B}"/>
              </a:ext>
            </a:extLst>
          </p:cNvPr>
          <p:cNvSpPr/>
          <p:nvPr/>
        </p:nvSpPr>
        <p:spPr>
          <a:xfrm>
            <a:off x="7550870" y="0"/>
            <a:ext cx="46411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D8CC5-FA63-45AA-9E2D-F0F61E29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654163"/>
          </a:xfrm>
        </p:spPr>
        <p:txBody>
          <a:bodyPr/>
          <a:lstStyle/>
          <a:p>
            <a:pPr algn="ctr"/>
            <a:r>
              <a:rPr lang="en-US" b="1" dirty="0"/>
              <a:t>What’s IN,</a:t>
            </a:r>
            <a:br>
              <a:rPr lang="en-US" b="1" dirty="0"/>
            </a:br>
            <a:r>
              <a:rPr lang="en-US" b="1" dirty="0"/>
              <a:t>What’s OUT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D8EE-54A9-49DA-B670-594B4636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761999"/>
            <a:ext cx="6096000" cy="5629373"/>
          </a:xfrm>
        </p:spPr>
        <p:txBody>
          <a:bodyPr>
            <a:normAutofit fontScale="62500" lnSpcReduction="20000"/>
          </a:bodyPr>
          <a:lstStyle/>
          <a:p>
            <a:pPr marL="0" indent="0" algn="l" rtl="0" fontAlgn="base">
              <a:buNone/>
            </a:pPr>
            <a:r>
              <a:rPr lang="en-US" sz="4500" b="0" i="0" u="none" strike="noStrike" dirty="0">
                <a:solidFill>
                  <a:schemeClr val="tx1"/>
                </a:solidFill>
                <a:effectLst/>
              </a:rPr>
              <a:t>WIWO Review with MRFs – including new partners Win-Waste (formerly City Carting) and Willimantic/Casella</a:t>
            </a:r>
            <a:r>
              <a:rPr lang="en-US" sz="45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4500" b="0" i="0" u="none" strike="noStrike" dirty="0">
                <a:solidFill>
                  <a:schemeClr val="tx1"/>
                </a:solidFill>
                <a:effectLst/>
              </a:rPr>
              <a:t>List remains the same</a:t>
            </a:r>
            <a:r>
              <a:rPr lang="en-US" sz="45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r>
              <a:rPr lang="en-US" sz="4500" b="0" i="0" u="none" strike="noStrike" dirty="0">
                <a:solidFill>
                  <a:schemeClr val="tx1"/>
                </a:solidFill>
                <a:effectLst/>
              </a:rPr>
              <a:t>Materials/Products that continue to be challenges:</a:t>
            </a:r>
            <a:r>
              <a:rPr lang="en-US" sz="45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4100" b="0" i="0" u="none" strike="noStrike" dirty="0">
                <a:solidFill>
                  <a:schemeClr val="tx1"/>
                </a:solidFill>
                <a:effectLst/>
              </a:rPr>
              <a:t>Expanded polystyrene</a:t>
            </a:r>
            <a:r>
              <a:rPr lang="en-US" sz="41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4100" b="0" i="0" u="none" strike="noStrike" dirty="0">
                <a:solidFill>
                  <a:schemeClr val="tx1"/>
                </a:solidFill>
                <a:effectLst/>
              </a:rPr>
              <a:t>Masks and gloves</a:t>
            </a:r>
            <a:r>
              <a:rPr lang="en-US" sz="41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4100" b="0" i="0" u="none" strike="noStrike" dirty="0">
                <a:solidFill>
                  <a:schemeClr val="tx1"/>
                </a:solidFill>
                <a:effectLst/>
              </a:rPr>
              <a:t>Lithium batteries</a:t>
            </a:r>
            <a:r>
              <a:rPr lang="en-US" sz="41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4100" b="0" i="0" u="none" strike="noStrike" dirty="0">
                <a:solidFill>
                  <a:schemeClr val="tx1"/>
                </a:solidFill>
                <a:effectLst/>
              </a:rPr>
              <a:t>Gas cylinders</a:t>
            </a:r>
            <a:r>
              <a:rPr lang="en-US" sz="41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r>
              <a:rPr lang="en-US" sz="4500" b="0" i="0" u="none" strike="noStrike" dirty="0">
                <a:solidFill>
                  <a:schemeClr val="tx1"/>
                </a:solidFill>
                <a:effectLst/>
              </a:rPr>
              <a:t>New challenges</a:t>
            </a:r>
            <a:r>
              <a:rPr lang="en-US" sz="45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4100" b="0" i="0" u="none" strike="noStrike" dirty="0">
                <a:solidFill>
                  <a:schemeClr val="tx1"/>
                </a:solidFill>
                <a:effectLst/>
              </a:rPr>
              <a:t>Moisture</a:t>
            </a:r>
            <a:r>
              <a:rPr lang="en-US" sz="41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4100" b="0" i="0" u="none" strike="noStrike" dirty="0">
                <a:solidFill>
                  <a:schemeClr val="tx1"/>
                </a:solidFill>
                <a:effectLst/>
              </a:rPr>
              <a:t>Textiles</a:t>
            </a:r>
            <a:r>
              <a:rPr lang="en-US" sz="41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r>
              <a:rPr lang="en-US" sz="4500" b="0" i="0" u="none" strike="noStrike" dirty="0">
                <a:solidFill>
                  <a:schemeClr val="tx1"/>
                </a:solidFill>
                <a:effectLst/>
              </a:rPr>
              <a:t>Bulk collection of source separated items?</a:t>
            </a:r>
            <a:r>
              <a:rPr lang="en-US" sz="45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4100" b="0" i="0" u="none" strike="noStrike" dirty="0">
                <a:solidFill>
                  <a:schemeClr val="tx1"/>
                </a:solidFill>
                <a:effectLst/>
              </a:rPr>
              <a:t>Miniature liquor bottles</a:t>
            </a:r>
            <a:endParaRPr lang="en-US" sz="4100" b="0" i="0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F2C15-95BB-44F0-BCE0-A6D6BED93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D875C140-FB30-406F-910F-77C35C4E6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214" y="2354129"/>
            <a:ext cx="3731659" cy="3731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428900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492</TotalTime>
  <Words>899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Courier New</vt:lpstr>
      <vt:lpstr>Symbol</vt:lpstr>
      <vt:lpstr>Times New Roman</vt:lpstr>
      <vt:lpstr>Metropolitan</vt:lpstr>
      <vt:lpstr>RecycleCT &amp;  What’s IN, What’s OUT update</vt:lpstr>
      <vt:lpstr>RecycleCT Foundation Update</vt:lpstr>
      <vt:lpstr>RecycleCT Foundation Update</vt:lpstr>
      <vt:lpstr>RecycleCT Foundation Update</vt:lpstr>
      <vt:lpstr>RecycleCT Foundation Update</vt:lpstr>
      <vt:lpstr>RecycleCT Foundation Update</vt:lpstr>
      <vt:lpstr>RecycleCT Foundation Update</vt:lpstr>
      <vt:lpstr>RecycleCT Foundation Update</vt:lpstr>
      <vt:lpstr>What’s IN, What’s OUT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Sherill Baldwin</dc:creator>
  <cp:lastModifiedBy>Sherill Baldwin</cp:lastModifiedBy>
  <cp:revision>16</cp:revision>
  <dcterms:created xsi:type="dcterms:W3CDTF">2021-10-21T15:39:22Z</dcterms:created>
  <dcterms:modified xsi:type="dcterms:W3CDTF">2021-10-25T17:00:56Z</dcterms:modified>
</cp:coreProperties>
</file>