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655" r:id="rId3"/>
    <p:sldId id="257" r:id="rId4"/>
    <p:sldId id="656" r:id="rId5"/>
    <p:sldId id="657" r:id="rId6"/>
    <p:sldId id="658" r:id="rId7"/>
    <p:sldId id="653" r:id="rId8"/>
    <p:sldId id="6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5ECE"/>
    <a:srgbClr val="8238BA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/>
              <a:t>% collected</a:t>
            </a:r>
            <a:r>
              <a:rPr lang="en-US" sz="1400" baseline="0" dirty="0"/>
              <a:t> by site type</a:t>
            </a:r>
            <a:endParaRPr lang="en-US" sz="1400" dirty="0"/>
          </a:p>
        </c:rich>
      </c:tx>
      <c:layout>
        <c:manualLayout>
          <c:xMode val="edge"/>
          <c:yMode val="edge"/>
          <c:x val="0.29431271853271396"/>
          <c:y val="2.90504837934899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CT</c:v>
                </c:pt>
              </c:strCache>
            </c:strRef>
          </c:tx>
          <c:spPr>
            <a:scene3d>
              <a:camera prst="orthographicFront"/>
              <a:lightRig rig="harsh" dir="t"/>
            </a:scene3d>
            <a:sp3d prstMaterial="plastic">
              <a:bevelT w="114300"/>
              <a:bevelB w="0" h="0"/>
            </a:sp3d>
          </c:spPr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  <a:scene3d>
                <a:camera prst="orthographicFront"/>
                <a:lightRig rig="harsh" dir="t"/>
              </a:scene3d>
              <a:sp3d prstMaterial="plastic">
                <a:bevelT w="114300"/>
                <a:bevelB w="0" h="0"/>
              </a:sp3d>
            </c:spPr>
            <c:extLst>
              <c:ext xmlns:c16="http://schemas.microsoft.com/office/drawing/2014/chart" uri="{C3380CC4-5D6E-409C-BE32-E72D297353CC}">
                <c16:uniqueId val="{00000001-F26F-4A0C-B5FD-99A33489C8DA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  <a:scene3d>
                <a:camera prst="orthographicFront"/>
                <a:lightRig rig="harsh" dir="t"/>
              </a:scene3d>
              <a:sp3d prstMaterial="plastic">
                <a:bevelT w="114300"/>
                <a:bevelB w="0" h="0"/>
              </a:sp3d>
            </c:spPr>
            <c:extLst>
              <c:ext xmlns:c16="http://schemas.microsoft.com/office/drawing/2014/chart" uri="{C3380CC4-5D6E-409C-BE32-E72D297353CC}">
                <c16:uniqueId val="{00000003-F26F-4A0C-B5FD-99A33489C8DA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  <a:scene3d>
                <a:camera prst="orthographicFront"/>
                <a:lightRig rig="harsh" dir="t"/>
              </a:scene3d>
              <a:sp3d prstMaterial="plastic">
                <a:bevelT w="114300"/>
                <a:bevelB w="0" h="0"/>
              </a:sp3d>
            </c:spPr>
            <c:extLst>
              <c:ext xmlns:c16="http://schemas.microsoft.com/office/drawing/2014/chart" uri="{C3380CC4-5D6E-409C-BE32-E72D297353CC}">
                <c16:uniqueId val="{00000005-F26F-4A0C-B5FD-99A33489C8DA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  <a:scene3d>
                <a:camera prst="orthographicFront"/>
                <a:lightRig rig="harsh" dir="t"/>
              </a:scene3d>
              <a:sp3d prstMaterial="plastic">
                <a:bevelT w="114300"/>
                <a:bevelB w="0" h="0"/>
              </a:sp3d>
            </c:spPr>
            <c:extLst>
              <c:ext xmlns:c16="http://schemas.microsoft.com/office/drawing/2014/chart" uri="{C3380CC4-5D6E-409C-BE32-E72D297353CC}">
                <c16:uniqueId val="{00000007-F26F-4A0C-B5FD-99A33489C8DA}"/>
              </c:ext>
            </c:extLst>
          </c:dPt>
          <c:dLbls>
            <c:dLbl>
              <c:idx val="0"/>
              <c:layout>
                <c:manualLayout>
                  <c:x val="0.1431554967039585"/>
                  <c:y val="-0.1809014037254767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2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26F-4A0C-B5FD-99A33489C8DA}"/>
                </c:ext>
              </c:extLst>
            </c:dLbl>
            <c:dLbl>
              <c:idx val="1"/>
              <c:layout>
                <c:manualLayout>
                  <c:x val="-0.15170566927342571"/>
                  <c:y val="0.13799246669869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2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26F-4A0C-B5FD-99A33489C8DA}"/>
                </c:ext>
              </c:extLst>
            </c:dLbl>
            <c:dLbl>
              <c:idx val="2"/>
              <c:layout>
                <c:manualLayout>
                  <c:x val="-0.13471360033408342"/>
                  <c:y val="-3.87339783913199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2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26F-4A0C-B5FD-99A33489C8DA}"/>
                </c:ext>
              </c:extLst>
            </c:dLbl>
            <c:dLbl>
              <c:idx val="3"/>
              <c:layout>
                <c:manualLayout>
                  <c:x val="-0.26989791719902467"/>
                  <c:y val="-0.1220444373279654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2"/>
                      </a:solidFill>
                      <a:latin typeface="+mj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676250288071678"/>
                      <c:h val="0.1918060098664897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F26F-4A0C-B5FD-99A33489C8D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lt1"/>
                    </a:solidFill>
                    <a:latin typeface="+mj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12700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HHW</c:v>
                </c:pt>
                <c:pt idx="1">
                  <c:v>Retailer</c:v>
                </c:pt>
                <c:pt idx="2">
                  <c:v>TS</c:v>
                </c:pt>
                <c:pt idx="3">
                  <c:v>LVP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0.35</c:v>
                </c:pt>
                <c:pt idx="1">
                  <c:v>0.4</c:v>
                </c:pt>
                <c:pt idx="2">
                  <c:v>0.23</c:v>
                </c:pt>
                <c:pt idx="3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26F-4A0C-B5FD-99A33489C8D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37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518008-C66D-424B-A442-8D07EFE2A29E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D2F3E8-AA5E-496F-9DCF-4BBA30CCE1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031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6AD3FF80-3172-43E9-A83E-2227113836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C9C14F3B-9F3B-4F7E-9C35-AD73FB4E82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For updated maps, contact outreach with inquiries.</a:t>
            </a:r>
          </a:p>
          <a:p>
            <a:endParaRPr lang="en-US" altLang="en-US"/>
          </a:p>
          <a:p>
            <a:r>
              <a:rPr lang="en-US" altLang="en-US"/>
              <a:t>Folder of maps in box: paintcare-outreach-xxmultistate-maps</a:t>
            </a:r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940B69FD-084E-476C-B149-FD60EC25B4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92D68550-2E60-44A0-B638-996A76050995}" type="slidenum">
              <a:rPr lang="en-US" altLang="en-US" sz="1200" smtClean="0">
                <a:solidFill>
                  <a:srgbClr val="000000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en-US" altLang="en-US" sz="12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E78F435A-D1F7-4DD2-B3D5-A2B083C398A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13B30778-0883-46B9-93D9-EA13AD511D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Create bullet slide like this with all in one column</a:t>
            </a:r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D77FABA2-C601-4882-9423-DD03A72806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AF059E9-39D5-4F6A-A06A-034452C4DFC1}" type="slidenum">
              <a:rPr lang="en-US" altLang="en-US" sz="1200" smtClean="0"/>
              <a:pPr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>
            <a:extLst>
              <a:ext uri="{FF2B5EF4-FFF2-40B4-BE49-F238E27FC236}">
                <a16:creationId xmlns:a16="http://schemas.microsoft.com/office/drawing/2014/main" id="{36274405-5968-415A-888B-F76EFECBFE5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>
            <a:extLst>
              <a:ext uri="{FF2B5EF4-FFF2-40B4-BE49-F238E27FC236}">
                <a16:creationId xmlns:a16="http://schemas.microsoft.com/office/drawing/2014/main" id="{BFC54C29-3ED0-4166-A9C2-BF3F97F1F1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/>
              <a:t>If you start with all green opening slide, you must end with all green closing slide</a:t>
            </a:r>
          </a:p>
        </p:txBody>
      </p:sp>
      <p:sp>
        <p:nvSpPr>
          <p:cNvPr id="48132" name="Slide Number Placeholder 3">
            <a:extLst>
              <a:ext uri="{FF2B5EF4-FFF2-40B4-BE49-F238E27FC236}">
                <a16:creationId xmlns:a16="http://schemas.microsoft.com/office/drawing/2014/main" id="{E1979C99-8EA8-437C-945C-73A2C0CD72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10CE5A74-471A-478E-B9FE-387594D5211D}" type="slidenum">
              <a:rPr lang="en-US" altLang="en-US" sz="1200" smtClean="0"/>
              <a:pPr/>
              <a:t>8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5E702-ED4C-4E83-8F8A-ECC6422427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24457F-1F07-423A-A08B-3E5E9ACA28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8EA34-C895-4DEC-AC27-CB82B0276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E511-334C-4D53-B527-C6ED7E3DCF1F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CFCEC2-7845-479E-8BDE-1837BBA0D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5950C-9767-4F8B-A048-7F8E8F403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47CE-C2D5-4537-8E5D-C76A8146D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99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E26CE-9F29-40F4-9FCF-2D41CEE10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327354-7B50-4FF7-AB0E-3C7C357DA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371AA-6B38-43B0-BB13-F60F81FB0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E511-334C-4D53-B527-C6ED7E3DCF1F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D5962C-92CC-4890-87F6-9AD1BCC15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921236-BD9D-43F9-A7A8-1381069E2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47CE-C2D5-4537-8E5D-C76A8146D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897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15D904-0771-46A5-94C6-712F9C16CB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57E970-0FB5-49FE-B269-951F767977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E17E1-E18F-4FEF-AC8C-D866F07A6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E511-334C-4D53-B527-C6ED7E3DCF1F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5B8B0B-E9DD-4F83-9294-9183189F3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1128FD-08F6-42ED-9A1D-B69417D95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47CE-C2D5-4537-8E5D-C76A8146D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42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20"/>
          </p:nvPr>
        </p:nvSpPr>
        <p:spPr>
          <a:xfrm>
            <a:off x="900102" y="1256773"/>
            <a:ext cx="4357700" cy="4357700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endParaRPr lang="id-ID" noProof="0" dirty="0"/>
          </a:p>
        </p:txBody>
      </p:sp>
    </p:spTree>
    <p:extLst>
      <p:ext uri="{BB962C8B-B14F-4D97-AF65-F5344CB8AC3E}">
        <p14:creationId xmlns:p14="http://schemas.microsoft.com/office/powerpoint/2010/main" val="4267510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06158-BBCE-4B3C-B916-7BC83355B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65FE6-13BF-4086-8665-58A4E9AA5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FD27D6-473E-4323-8361-A8665A510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E511-334C-4D53-B527-C6ED7E3DCF1F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7D0A43-4E6C-4FD9-99E5-F12E12C09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E7AA2-E428-4B6F-ADB0-5A2F3363A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47CE-C2D5-4537-8E5D-C76A8146D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310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A32E4-6663-45FA-ACAA-376C255A2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3A0E4B-5BA9-475F-8327-4614A825B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A2C987-3191-47CE-8A71-4AF964EB7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E511-334C-4D53-B527-C6ED7E3DCF1F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A6307-CB33-4F98-8A96-908047591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9D212B-DE4A-4036-ABA8-97AB6F2B4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47CE-C2D5-4537-8E5D-C76A8146D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269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1A217-E7D7-43E5-94A3-684F51F32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8BCD4-D75E-4FCC-A262-50B05E7EED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A60596-B8D7-4194-B017-B05247E53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359B52-9C16-4D42-BB5F-4C940C12A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E511-334C-4D53-B527-C6ED7E3DCF1F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0CB864-E910-4F06-91A8-101252D33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AE0FF6-329E-4EE7-A461-2A734AF48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47CE-C2D5-4537-8E5D-C76A8146D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152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DB665-611C-4001-B1F4-47E2A8551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901992-B7A8-41C8-A9D1-68A6B3CC52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71ED07-F943-4272-B609-4DD4B9B5FA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44F73E-D06E-45CC-8564-532DC10F93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531816-CAEC-4118-ACAE-373F0D01CA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E82D35-EB9C-453A-9A59-BE006F64A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E511-334C-4D53-B527-C6ED7E3DCF1F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BA0CE1-909A-4E52-8CF4-C99AFEC63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5B10FF-A9D3-4FED-B352-E2F82D42B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47CE-C2D5-4537-8E5D-C76A8146D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538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8FAD8C-B06B-4396-9C25-1CE37D135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2203FF-A96F-4EF6-8739-11B9181E3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E511-334C-4D53-B527-C6ED7E3DCF1F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469981-D75A-4A9F-976B-7E65ED61E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15C3F3-F8AF-464E-8DFA-F2E4B0045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47CE-C2D5-4537-8E5D-C76A8146D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065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C934C7-6C04-44C1-A643-7178801EA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E511-334C-4D53-B527-C6ED7E3DCF1F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EEB7E6-3CA1-4FAB-8240-B2856943A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B77D7A-5EFF-4419-94DD-C4BC98E2A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47CE-C2D5-4537-8E5D-C76A8146D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917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4A992-076C-4958-89B7-F4F61D2BB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DB3BC-6FA4-4CAD-B11A-C27C58447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825937-1090-4161-A052-1DB7A381A9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CFD5C1-688C-4B7C-9C77-4099D43B7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E511-334C-4D53-B527-C6ED7E3DCF1F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C3F9A4-078F-4CC0-9714-BF8D2590B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AE68A0-56BE-4932-9A76-36D618AE2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47CE-C2D5-4537-8E5D-C76A8146D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28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27382-B77D-4030-AF8B-C9E97750B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A01785-D617-4320-9376-E8F199A40E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92FED7-A350-4AC6-9C64-C1EA27908B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ACF493-9263-46EB-B0CA-D3115E8DB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6E511-334C-4D53-B527-C6ED7E3DCF1F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C2B98D-D771-4D8E-BC4D-45095348F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A95D39-B784-4CE0-8B41-8B2910D59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D47CE-C2D5-4537-8E5D-C76A8146D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318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C5BC9A-A369-4713-BB03-CE4C307F7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CF646F-831E-464F-9285-C50E262F5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74B892-B745-481F-B0E2-D6550BC716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6E511-334C-4D53-B527-C6ED7E3DCF1F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538F6E-24E0-45B0-B5DE-1EF4A48665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419F2-AF6A-456F-A583-654ACDBF3A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D47CE-C2D5-4537-8E5D-C76A8146D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598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55F492-9F9C-4CE1-B7F9-707A385C17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0662" y="2632364"/>
            <a:ext cx="4805996" cy="2932583"/>
          </a:xfrm>
        </p:spPr>
        <p:txBody>
          <a:bodyPr anchor="t">
            <a:normAutofit/>
          </a:bodyPr>
          <a:lstStyle/>
          <a:p>
            <a:r>
              <a:rPr lang="en-US" sz="3200" dirty="0">
                <a:solidFill>
                  <a:schemeClr val="tx2"/>
                </a:solidFill>
                <a:latin typeface="Arial Black" panose="020B0A04020102020204" pitchFamily="34" charset="0"/>
              </a:rPr>
              <a:t>CY20 Annual Report</a:t>
            </a:r>
            <a:br>
              <a:rPr lang="en-US" sz="3200" dirty="0">
                <a:solidFill>
                  <a:schemeClr val="tx2"/>
                </a:solidFill>
                <a:latin typeface="Arial Black" panose="020B0A04020102020204" pitchFamily="34" charset="0"/>
              </a:rPr>
            </a:br>
            <a:r>
              <a:rPr lang="en-US" sz="1400" dirty="0">
                <a:solidFill>
                  <a:schemeClr val="tx2"/>
                </a:solidFill>
                <a:latin typeface="Arial Black" panose="020B0A04020102020204" pitchFamily="34" charset="0"/>
              </a:rPr>
              <a:t>10/26/21</a:t>
            </a:r>
            <a:br>
              <a:rPr lang="en-US" sz="3200" dirty="0">
                <a:solidFill>
                  <a:schemeClr val="tx2"/>
                </a:solidFill>
                <a:latin typeface="Arial Black" panose="020B0A04020102020204" pitchFamily="34" charset="0"/>
              </a:rPr>
            </a:br>
            <a:br>
              <a:rPr lang="en-US" sz="3200" dirty="0">
                <a:solidFill>
                  <a:schemeClr val="tx2"/>
                </a:solidFill>
                <a:latin typeface="Arial Black" panose="020B0A04020102020204" pitchFamily="34" charset="0"/>
              </a:rPr>
            </a:br>
            <a:endParaRPr lang="en-US" sz="3200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9BDCC2-188F-4F88-BD8B-B647C66313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6590966" y="4267830"/>
            <a:ext cx="4805691" cy="1440243"/>
          </a:xfrm>
        </p:spPr>
        <p:txBody>
          <a:bodyPr anchor="b">
            <a:normAutofit/>
          </a:bodyPr>
          <a:lstStyle/>
          <a:p>
            <a:pPr algn="l"/>
            <a:endParaRPr lang="en-US" sz="2000" dirty="0">
              <a:solidFill>
                <a:schemeClr val="tx2"/>
              </a:solidFill>
            </a:endParaRPr>
          </a:p>
        </p:txBody>
      </p:sp>
      <p:pic>
        <p:nvPicPr>
          <p:cNvPr id="5" name="Picture 4" descr="A picture containing icon&#10;&#10;Description automatically generated">
            <a:extLst>
              <a:ext uri="{FF2B5EF4-FFF2-40B4-BE49-F238E27FC236}">
                <a16:creationId xmlns:a16="http://schemas.microsoft.com/office/drawing/2014/main" id="{170349A5-143D-4F31-A2AA-0165C9767D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470" y="2850760"/>
            <a:ext cx="4141760" cy="207088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5576619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>
            <a:extLst>
              <a:ext uri="{FF2B5EF4-FFF2-40B4-BE49-F238E27FC236}">
                <a16:creationId xmlns:a16="http://schemas.microsoft.com/office/drawing/2014/main" id="{D3355BE0-284D-455E-A219-5CA31CA4DD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8025" y="874712"/>
            <a:ext cx="7971985" cy="512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tar: 5 Points 3">
            <a:extLst>
              <a:ext uri="{FF2B5EF4-FFF2-40B4-BE49-F238E27FC236}">
                <a16:creationId xmlns:a16="http://schemas.microsoft.com/office/drawing/2014/main" id="{467519BB-A791-4BA4-A8BB-AA05D5897922}"/>
              </a:ext>
            </a:extLst>
          </p:cNvPr>
          <p:cNvSpPr>
            <a:spLocks noChangeAspect="1"/>
          </p:cNvSpPr>
          <p:nvPr/>
        </p:nvSpPr>
        <p:spPr>
          <a:xfrm>
            <a:off x="3124357" y="1220514"/>
            <a:ext cx="365125" cy="366713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Star: 5 Points 11">
            <a:extLst>
              <a:ext uri="{FF2B5EF4-FFF2-40B4-BE49-F238E27FC236}">
                <a16:creationId xmlns:a16="http://schemas.microsoft.com/office/drawing/2014/main" id="{E5EDB06D-CC5F-4305-8086-215A7900630C}"/>
              </a:ext>
            </a:extLst>
          </p:cNvPr>
          <p:cNvSpPr>
            <a:spLocks noChangeAspect="1"/>
          </p:cNvSpPr>
          <p:nvPr/>
        </p:nvSpPr>
        <p:spPr>
          <a:xfrm>
            <a:off x="8897066" y="2138308"/>
            <a:ext cx="365125" cy="365125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Star: 5 Points 12">
            <a:extLst>
              <a:ext uri="{FF2B5EF4-FFF2-40B4-BE49-F238E27FC236}">
                <a16:creationId xmlns:a16="http://schemas.microsoft.com/office/drawing/2014/main" id="{34E89AF7-63B4-4508-896B-EDDC96CCC392}"/>
              </a:ext>
            </a:extLst>
          </p:cNvPr>
          <p:cNvSpPr>
            <a:spLocks noChangeAspect="1"/>
          </p:cNvSpPr>
          <p:nvPr/>
        </p:nvSpPr>
        <p:spPr>
          <a:xfrm>
            <a:off x="2800350" y="5638800"/>
            <a:ext cx="274638" cy="274638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F78E80-4746-44CB-86C8-B69F2C0BD12E}"/>
              </a:ext>
            </a:extLst>
          </p:cNvPr>
          <p:cNvSpPr txBox="1"/>
          <p:nvPr/>
        </p:nvSpPr>
        <p:spPr>
          <a:xfrm>
            <a:off x="3048000" y="5654675"/>
            <a:ext cx="2057400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>
                <a:latin typeface="+mj-lt"/>
              </a:rPr>
              <a:t>New and starting soon</a:t>
            </a:r>
            <a:endParaRPr lang="en-US" sz="1600" dirty="0">
              <a:latin typeface="+mj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811A0D-A92E-4AC3-9B51-9DFFB4E0795E}"/>
              </a:ext>
            </a:extLst>
          </p:cNvPr>
          <p:cNvSpPr txBox="1"/>
          <p:nvPr/>
        </p:nvSpPr>
        <p:spPr>
          <a:xfrm>
            <a:off x="3886201" y="1143000"/>
            <a:ext cx="16932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Started April 2021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AB98713-33C2-498C-BD90-62E99EC32BBE}"/>
              </a:ext>
            </a:extLst>
          </p:cNvPr>
          <p:cNvCxnSpPr>
            <a:stCxn id="2" idx="1"/>
            <a:endCxn id="4" idx="4"/>
          </p:cNvCxnSpPr>
          <p:nvPr/>
        </p:nvCxnSpPr>
        <p:spPr>
          <a:xfrm flipH="1">
            <a:off x="3489482" y="1312277"/>
            <a:ext cx="396719" cy="4830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33774C9-5341-454E-ABAB-3B9002CB5785}"/>
              </a:ext>
            </a:extLst>
          </p:cNvPr>
          <p:cNvSpPr txBox="1"/>
          <p:nvPr/>
        </p:nvSpPr>
        <p:spPr>
          <a:xfrm>
            <a:off x="7439825" y="1481554"/>
            <a:ext cx="17060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Starting May 2022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D47F47D-92C6-4B1B-B1DD-90C018086F77}"/>
              </a:ext>
            </a:extLst>
          </p:cNvPr>
          <p:cNvCxnSpPr>
            <a:cxnSpLocks/>
          </p:cNvCxnSpPr>
          <p:nvPr/>
        </p:nvCxnSpPr>
        <p:spPr>
          <a:xfrm>
            <a:off x="8532231" y="1846363"/>
            <a:ext cx="364835" cy="36036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9C3BEF15-2E59-4294-BAF4-30E68BF6366D}"/>
              </a:ext>
            </a:extLst>
          </p:cNvPr>
          <p:cNvSpPr txBox="1"/>
          <p:nvPr/>
        </p:nvSpPr>
        <p:spPr>
          <a:xfrm>
            <a:off x="2667001" y="3429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09EEFE-902F-4055-8862-39CA754C6E8C}"/>
              </a:ext>
            </a:extLst>
          </p:cNvPr>
          <p:cNvSpPr txBox="1"/>
          <p:nvPr/>
        </p:nvSpPr>
        <p:spPr>
          <a:xfrm>
            <a:off x="2508966" y="3312089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2012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86876CE-0FDD-4628-A987-F3A8300D6E31}"/>
              </a:ext>
            </a:extLst>
          </p:cNvPr>
          <p:cNvSpPr txBox="1"/>
          <p:nvPr/>
        </p:nvSpPr>
        <p:spPr>
          <a:xfrm>
            <a:off x="4572001" y="3224589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2015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8B908B5-16E8-454A-8D92-2882EE7B4CAC}"/>
              </a:ext>
            </a:extLst>
          </p:cNvPr>
          <p:cNvSpPr txBox="1"/>
          <p:nvPr/>
        </p:nvSpPr>
        <p:spPr>
          <a:xfrm>
            <a:off x="9342282" y="2819400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2013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B3754C3-D9B5-4A3D-A680-51C757130944}"/>
              </a:ext>
            </a:extLst>
          </p:cNvPr>
          <p:cNvCxnSpPr>
            <a:cxnSpLocks/>
          </p:cNvCxnSpPr>
          <p:nvPr/>
        </p:nvCxnSpPr>
        <p:spPr>
          <a:xfrm flipH="1" flipV="1">
            <a:off x="9448802" y="2503432"/>
            <a:ext cx="76199" cy="31596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EF024B3A-0059-4746-A639-B7DC952B043D}"/>
              </a:ext>
            </a:extLst>
          </p:cNvPr>
          <p:cNvSpPr txBox="1"/>
          <p:nvPr/>
        </p:nvSpPr>
        <p:spPr>
          <a:xfrm>
            <a:off x="9198911" y="3481366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2016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A36DB7E3-070D-4110-A0B3-7837E5BD942A}"/>
              </a:ext>
            </a:extLst>
          </p:cNvPr>
          <p:cNvCxnSpPr/>
          <p:nvPr/>
        </p:nvCxnSpPr>
        <p:spPr>
          <a:xfrm flipH="1" flipV="1">
            <a:off x="9051351" y="3233015"/>
            <a:ext cx="295118" cy="28723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DDFB7745-542B-4FBC-9DCC-F694618CB3FB}"/>
              </a:ext>
            </a:extLst>
          </p:cNvPr>
          <p:cNvSpPr txBox="1"/>
          <p:nvPr/>
        </p:nvSpPr>
        <p:spPr>
          <a:xfrm>
            <a:off x="9611372" y="1484729"/>
            <a:ext cx="9396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Oct 2015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50DC5E8-52E2-43B1-A895-96EB4167AA09}"/>
              </a:ext>
            </a:extLst>
          </p:cNvPr>
          <p:cNvSpPr txBox="1"/>
          <p:nvPr/>
        </p:nvSpPr>
        <p:spPr>
          <a:xfrm>
            <a:off x="5791200" y="1747719"/>
            <a:ext cx="9820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Nov 2014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E75A426-63D8-41CB-B585-2DF5AAA21253}"/>
              </a:ext>
            </a:extLst>
          </p:cNvPr>
          <p:cNvSpPr txBox="1"/>
          <p:nvPr/>
        </p:nvSpPr>
        <p:spPr>
          <a:xfrm>
            <a:off x="2667001" y="1927091"/>
            <a:ext cx="6014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2010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7D42B87-8FAC-4AF8-9B99-16ACC0BD3E98}"/>
              </a:ext>
            </a:extLst>
          </p:cNvPr>
          <p:cNvSpPr txBox="1"/>
          <p:nvPr/>
        </p:nvSpPr>
        <p:spPr>
          <a:xfrm>
            <a:off x="9559180" y="2088428"/>
            <a:ext cx="10310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June 2014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B56EEEE2-9C70-4F77-8197-8695B43869C0}"/>
              </a:ext>
            </a:extLst>
          </p:cNvPr>
          <p:cNvCxnSpPr>
            <a:cxnSpLocks/>
          </p:cNvCxnSpPr>
          <p:nvPr/>
        </p:nvCxnSpPr>
        <p:spPr>
          <a:xfrm flipH="1">
            <a:off x="9683036" y="2392493"/>
            <a:ext cx="293044" cy="7414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06DEAEEA-7AC5-4C22-86F3-A033D88340C7}"/>
              </a:ext>
            </a:extLst>
          </p:cNvPr>
          <p:cNvSpPr txBox="1"/>
          <p:nvPr/>
        </p:nvSpPr>
        <p:spPr>
          <a:xfrm>
            <a:off x="8782335" y="1008163"/>
            <a:ext cx="10096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May 2014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518A35F-61C3-45AC-A6AD-873A81CE80B2}"/>
              </a:ext>
            </a:extLst>
          </p:cNvPr>
          <p:cNvCxnSpPr>
            <a:cxnSpLocks/>
          </p:cNvCxnSpPr>
          <p:nvPr/>
        </p:nvCxnSpPr>
        <p:spPr>
          <a:xfrm flipH="1">
            <a:off x="9346115" y="1332223"/>
            <a:ext cx="102686" cy="6943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C337452-D926-4A9C-B355-396352AC468D}"/>
              </a:ext>
            </a:extLst>
          </p:cNvPr>
          <p:cNvSpPr txBox="1"/>
          <p:nvPr/>
        </p:nvSpPr>
        <p:spPr>
          <a:xfrm>
            <a:off x="2466705" y="461819"/>
            <a:ext cx="72585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>
                <a:solidFill>
                  <a:schemeClr val="tx2"/>
                </a:solidFill>
                <a:latin typeface="Arial Black" panose="020B0A04020102020204" pitchFamily="34" charset="0"/>
              </a:rPr>
              <a:t>What’s new with </a:t>
            </a:r>
            <a:r>
              <a:rPr lang="en-US" sz="3600" dirty="0" err="1">
                <a:solidFill>
                  <a:schemeClr val="tx2"/>
                </a:solidFill>
                <a:latin typeface="Arial Black" panose="020B0A04020102020204" pitchFamily="34" charset="0"/>
              </a:rPr>
              <a:t>PaintCare</a:t>
            </a:r>
            <a:r>
              <a:rPr lang="en-US" sz="3600" dirty="0">
                <a:solidFill>
                  <a:schemeClr val="tx2"/>
                </a:solidFill>
                <a:latin typeface="Arial Black" panose="020B0A04020102020204" pitchFamily="34" charset="0"/>
              </a:rPr>
              <a:t>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FD0820-985C-4780-A1D1-CA021C02AABC}"/>
              </a:ext>
            </a:extLst>
          </p:cNvPr>
          <p:cNvSpPr/>
          <p:nvPr/>
        </p:nvSpPr>
        <p:spPr>
          <a:xfrm>
            <a:off x="0" y="0"/>
            <a:ext cx="609600" cy="6858000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078617-D8A5-445A-ABAC-859A2D9F0FA4}"/>
              </a:ext>
            </a:extLst>
          </p:cNvPr>
          <p:cNvSpPr txBox="1"/>
          <p:nvPr/>
        </p:nvSpPr>
        <p:spPr>
          <a:xfrm>
            <a:off x="1228437" y="1579418"/>
            <a:ext cx="68418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Arial Black" panose="020B0A04020102020204" pitchFamily="34" charset="0"/>
              </a:rPr>
              <a:t>Switched to a CY report, effective 2020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127FF02-42C0-42FC-B7D6-EDAC9A8AFC08}"/>
              </a:ext>
            </a:extLst>
          </p:cNvPr>
          <p:cNvSpPr txBox="1"/>
          <p:nvPr/>
        </p:nvSpPr>
        <p:spPr>
          <a:xfrm>
            <a:off x="1228437" y="2410690"/>
            <a:ext cx="90545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Arial Black" panose="020B0A04020102020204" pitchFamily="34" charset="0"/>
              </a:rPr>
              <a:t>Rebranded our logo and updated our website in 2021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3B8C85-D299-4E25-A2D2-13BB1EA32E99}"/>
              </a:ext>
            </a:extLst>
          </p:cNvPr>
          <p:cNvSpPr txBox="1"/>
          <p:nvPr/>
        </p:nvSpPr>
        <p:spPr>
          <a:xfrm>
            <a:off x="1264536" y="3260433"/>
            <a:ext cx="90184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Arial Black" panose="020B0A04020102020204" pitchFamily="34" charset="0"/>
              </a:rPr>
              <a:t>LVP minimum amount for pickups has been reduced </a:t>
            </a:r>
          </a:p>
          <a:p>
            <a:r>
              <a:rPr lang="en-US" sz="2400" dirty="0">
                <a:solidFill>
                  <a:schemeClr val="tx2"/>
                </a:solidFill>
                <a:latin typeface="Arial Black" panose="020B0A04020102020204" pitchFamily="34" charset="0"/>
              </a:rPr>
              <a:t>to 100 gallons</a:t>
            </a:r>
          </a:p>
        </p:txBody>
      </p:sp>
    </p:spTree>
    <p:extLst>
      <p:ext uri="{BB962C8B-B14F-4D97-AF65-F5344CB8AC3E}">
        <p14:creationId xmlns:p14="http://schemas.microsoft.com/office/powerpoint/2010/main" val="2885435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E483B8B-2458-4DE1-B927-B44BA23EDAA5}"/>
              </a:ext>
            </a:extLst>
          </p:cNvPr>
          <p:cNvSpPr/>
          <p:nvPr/>
        </p:nvSpPr>
        <p:spPr>
          <a:xfrm>
            <a:off x="0" y="0"/>
            <a:ext cx="609600" cy="6858000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3507A0B-0634-4627-B57C-8B4900C349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422546"/>
              </p:ext>
            </p:extLst>
          </p:nvPr>
        </p:nvGraphicFramePr>
        <p:xfrm>
          <a:off x="1941259" y="1574800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555588326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99263961"/>
                    </a:ext>
                  </a:extLst>
                </a:gridCol>
              </a:tblGrid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+mn-cs"/>
                        </a:rPr>
                        <a:t>Paint Retailers</a:t>
                      </a:r>
                    </a:p>
                  </a:txBody>
                  <a:tcPr marL="90493" marR="90493" marT="45248" marB="45248" horzOverflow="overflow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346585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+mn-cs"/>
                        </a:rPr>
                        <a:t>Transfer Stations/Recycling Centers</a:t>
                      </a:r>
                    </a:p>
                  </a:txBody>
                  <a:tcPr marL="90493" marR="90493" marT="45248" marB="45248" horzOverflow="overflow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4863113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+mn-cs"/>
                        </a:rPr>
                        <a:t>Reuse Stores</a:t>
                      </a:r>
                    </a:p>
                  </a:txBody>
                  <a:tcPr marL="90493" marR="90493" marT="45248" marB="45248" horzOverflow="overflow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96245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5A04B9B-DC11-4BD2-948D-9E5332664587}"/>
              </a:ext>
            </a:extLst>
          </p:cNvPr>
          <p:cNvSpPr txBox="1"/>
          <p:nvPr/>
        </p:nvSpPr>
        <p:spPr>
          <a:xfrm>
            <a:off x="1888835" y="120546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anose="020B0600070205080204" pitchFamily="34" charset="-128"/>
              </a:rPr>
              <a:t>Year-Round Sites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EF5E005-2798-4930-A4D5-EFF5A296CCC6}"/>
              </a:ext>
            </a:extLst>
          </p:cNvPr>
          <p:cNvSpPr txBox="1"/>
          <p:nvPr/>
        </p:nvSpPr>
        <p:spPr>
          <a:xfrm>
            <a:off x="3225121" y="241016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Arial Black" panose="020B0A04020102020204" pitchFamily="34" charset="0"/>
                <a:ea typeface="MS PGothic" panose="020B0600070205080204" pitchFamily="34" charset="-128"/>
              </a:rPr>
              <a:t>Collection Infrastructure</a:t>
            </a:r>
            <a:endParaRPr lang="en-US" sz="3200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14BE8084-4EF4-4DF1-9D4C-70562B3251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875362"/>
              </p:ext>
            </p:extLst>
          </p:nvPr>
        </p:nvGraphicFramePr>
        <p:xfrm>
          <a:off x="1950495" y="3594629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6004516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592454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HHW Events &amp; facilities</a:t>
                      </a:r>
                    </a:p>
                  </a:txBody>
                  <a:tcPr marL="90493" marR="90493" marT="45248" marB="45248" horzOverflow="overflow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0487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Seasonal Transfer Stations</a:t>
                      </a:r>
                    </a:p>
                  </a:txBody>
                  <a:tcPr marL="90493" marR="90493" marT="45248" marB="45248" horzOverflow="overflow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6242194"/>
                  </a:ext>
                </a:extLst>
              </a:tr>
              <a:tr h="3708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panose="02040502050405020303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Paint Retailer (partial)</a:t>
                      </a:r>
                    </a:p>
                  </a:txBody>
                  <a:tcPr marL="90493" marR="90493" marT="45248" marB="45248" horzOverflow="overflow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5737734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42E17F92-58E1-4E8F-8624-F3E45F8B9EEC}"/>
              </a:ext>
            </a:extLst>
          </p:cNvPr>
          <p:cNvSpPr txBox="1"/>
          <p:nvPr/>
        </p:nvSpPr>
        <p:spPr>
          <a:xfrm>
            <a:off x="1921177" y="322529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anose="020B0600070205080204" pitchFamily="34" charset="-128"/>
              </a:rPr>
              <a:t>Supplemental Services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00A8F3-3B83-4B8F-A9ED-BAD53A8ABB61}"/>
              </a:ext>
            </a:extLst>
          </p:cNvPr>
          <p:cNvSpPr txBox="1"/>
          <p:nvPr/>
        </p:nvSpPr>
        <p:spPr>
          <a:xfrm>
            <a:off x="1921177" y="2662146"/>
            <a:ext cx="649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Total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A9B5EA-C5D8-4ADC-B2C9-ACF15C99BB6D}"/>
              </a:ext>
            </a:extLst>
          </p:cNvPr>
          <p:cNvSpPr txBox="1"/>
          <p:nvPr/>
        </p:nvSpPr>
        <p:spPr>
          <a:xfrm>
            <a:off x="6005259" y="2681385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151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5ED448B-C0D5-4CB5-8466-3B963D676CFC}"/>
              </a:ext>
            </a:extLst>
          </p:cNvPr>
          <p:cNvSpPr txBox="1"/>
          <p:nvPr/>
        </p:nvSpPr>
        <p:spPr>
          <a:xfrm>
            <a:off x="1941259" y="472785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Total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0D9BBBE-2C81-46F9-9372-031BB16FA969}"/>
              </a:ext>
            </a:extLst>
          </p:cNvPr>
          <p:cNvSpPr txBox="1"/>
          <p:nvPr/>
        </p:nvSpPr>
        <p:spPr>
          <a:xfrm>
            <a:off x="6005259" y="472785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52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CE4E82C-56A3-4842-A409-0686462B2632}"/>
              </a:ext>
            </a:extLst>
          </p:cNvPr>
          <p:cNvSpPr txBox="1"/>
          <p:nvPr/>
        </p:nvSpPr>
        <p:spPr>
          <a:xfrm>
            <a:off x="1959745" y="5429792"/>
            <a:ext cx="2143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LVPs – 31 and 1 RLVP</a:t>
            </a:r>
          </a:p>
        </p:txBody>
      </p:sp>
    </p:spTree>
    <p:extLst>
      <p:ext uri="{BB962C8B-B14F-4D97-AF65-F5344CB8AC3E}">
        <p14:creationId xmlns:p14="http://schemas.microsoft.com/office/powerpoint/2010/main" val="1169159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038248A-211C-4EEC-8401-C761B929FB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30A849F-66D9-40C8-BEC8-35AFF8F45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E9790D-8850-4A45-824F-BFBE2F9BE5D7}"/>
              </a:ext>
            </a:extLst>
          </p:cNvPr>
          <p:cNvSpPr txBox="1"/>
          <p:nvPr/>
        </p:nvSpPr>
        <p:spPr>
          <a:xfrm>
            <a:off x="856915" y="583787"/>
            <a:ext cx="9833548" cy="66172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kern="1200" dirty="0">
                <a:solidFill>
                  <a:schemeClr val="tx2"/>
                </a:solidFill>
                <a:latin typeface="Arial Black" panose="020B0A04020102020204" pitchFamily="34" charset="0"/>
                <a:ea typeface="+mj-ea"/>
                <a:cs typeface="+mj-cs"/>
              </a:rPr>
              <a:t>COVID Impacts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4542298-A2B1-480F-A11C-A40EDD19B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89890" y="0"/>
            <a:ext cx="3902110" cy="2382977"/>
            <a:chOff x="6867015" y="-1"/>
            <a:chExt cx="5324985" cy="3251912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4AEB45E-B965-46A0-8557-C646B5011B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867015" y="-1"/>
              <a:ext cx="5324985" cy="3251912"/>
            </a:xfrm>
            <a:custGeom>
              <a:avLst/>
              <a:gdLst>
                <a:gd name="connsiteX0" fmla="*/ 0 w 5324985"/>
                <a:gd name="connsiteY0" fmla="*/ 0 h 3251912"/>
                <a:gd name="connsiteX1" fmla="*/ 36826 w 5324985"/>
                <a:gd name="connsiteY1" fmla="*/ 0 h 3251912"/>
                <a:gd name="connsiteX2" fmla="*/ 45003 w 5324985"/>
                <a:gd name="connsiteY2" fmla="*/ 152909 h 3251912"/>
                <a:gd name="connsiteX3" fmla="*/ 68956 w 5324985"/>
                <a:gd name="connsiteY3" fmla="*/ 308600 h 3251912"/>
                <a:gd name="connsiteX4" fmla="*/ 167774 w 5324985"/>
                <a:gd name="connsiteY4" fmla="*/ 607968 h 3251912"/>
                <a:gd name="connsiteX5" fmla="*/ 201857 w 5324985"/>
                <a:gd name="connsiteY5" fmla="*/ 679539 h 3251912"/>
                <a:gd name="connsiteX6" fmla="*/ 239741 w 5324985"/>
                <a:gd name="connsiteY6" fmla="*/ 749488 h 3251912"/>
                <a:gd name="connsiteX7" fmla="*/ 323724 w 5324985"/>
                <a:gd name="connsiteY7" fmla="*/ 885101 h 3251912"/>
                <a:gd name="connsiteX8" fmla="*/ 416412 w 5324985"/>
                <a:gd name="connsiteY8" fmla="*/ 1016081 h 3251912"/>
                <a:gd name="connsiteX9" fmla="*/ 515719 w 5324985"/>
                <a:gd name="connsiteY9" fmla="*/ 1143356 h 3251912"/>
                <a:gd name="connsiteX10" fmla="*/ 722427 w 5324985"/>
                <a:gd name="connsiteY10" fmla="*/ 1395127 h 3251912"/>
                <a:gd name="connsiteX11" fmla="*/ 825780 w 5324985"/>
                <a:gd name="connsiteY11" fmla="*/ 1522749 h 3251912"/>
                <a:gd name="connsiteX12" fmla="*/ 926314 w 5324985"/>
                <a:gd name="connsiteY12" fmla="*/ 1651992 h 3251912"/>
                <a:gd name="connsiteX13" fmla="*/ 1026848 w 5324985"/>
                <a:gd name="connsiteY13" fmla="*/ 1776836 h 3251912"/>
                <a:gd name="connsiteX14" fmla="*/ 1131918 w 5324985"/>
                <a:gd name="connsiteY14" fmla="*/ 1897393 h 3251912"/>
                <a:gd name="connsiteX15" fmla="*/ 1354688 w 5324985"/>
                <a:gd name="connsiteY15" fmla="*/ 2124728 h 3251912"/>
                <a:gd name="connsiteX16" fmla="*/ 1855027 w 5324985"/>
                <a:gd name="connsiteY16" fmla="*/ 2504236 h 3251912"/>
                <a:gd name="connsiteX17" fmla="*/ 2131618 w 5324985"/>
                <a:gd name="connsiteY17" fmla="*/ 2646913 h 3251912"/>
                <a:gd name="connsiteX18" fmla="*/ 2423534 w 5324985"/>
                <a:gd name="connsiteY18" fmla="*/ 2754732 h 3251912"/>
                <a:gd name="connsiteX19" fmla="*/ 2727588 w 5324985"/>
                <a:gd name="connsiteY19" fmla="*/ 2829197 h 3251912"/>
                <a:gd name="connsiteX20" fmla="*/ 3041083 w 5324985"/>
                <a:gd name="connsiteY20" fmla="*/ 2870890 h 3251912"/>
                <a:gd name="connsiteX21" fmla="*/ 3360340 w 5324985"/>
                <a:gd name="connsiteY21" fmla="*/ 2883976 h 3251912"/>
                <a:gd name="connsiteX22" fmla="*/ 3439663 w 5324985"/>
                <a:gd name="connsiteY22" fmla="*/ 2883396 h 3251912"/>
                <a:gd name="connsiteX23" fmla="*/ 3478529 w 5324985"/>
                <a:gd name="connsiteY23" fmla="*/ 2882471 h 3251912"/>
                <a:gd name="connsiteX24" fmla="*/ 3517271 w 5324985"/>
                <a:gd name="connsiteY24" fmla="*/ 2880616 h 3251912"/>
                <a:gd name="connsiteX25" fmla="*/ 3671260 w 5324985"/>
                <a:gd name="connsiteY25" fmla="*/ 2867878 h 3251912"/>
                <a:gd name="connsiteX26" fmla="*/ 4265268 w 5324985"/>
                <a:gd name="connsiteY26" fmla="*/ 2716283 h 3251912"/>
                <a:gd name="connsiteX27" fmla="*/ 4546395 w 5324985"/>
                <a:gd name="connsiteY27" fmla="*/ 2584724 h 3251912"/>
                <a:gd name="connsiteX28" fmla="*/ 4817837 w 5324985"/>
                <a:gd name="connsiteY28" fmla="*/ 2424674 h 3251912"/>
                <a:gd name="connsiteX29" fmla="*/ 5081677 w 5324985"/>
                <a:gd name="connsiteY29" fmla="*/ 2243548 h 3251912"/>
                <a:gd name="connsiteX30" fmla="*/ 5211881 w 5324985"/>
                <a:gd name="connsiteY30" fmla="*/ 2147658 h 3251912"/>
                <a:gd name="connsiteX31" fmla="*/ 5324985 w 5324985"/>
                <a:gd name="connsiteY31" fmla="*/ 2062128 h 3251912"/>
                <a:gd name="connsiteX32" fmla="*/ 5324985 w 5324985"/>
                <a:gd name="connsiteY32" fmla="*/ 2514993 h 3251912"/>
                <a:gd name="connsiteX33" fmla="*/ 5314867 w 5324985"/>
                <a:gd name="connsiteY33" fmla="*/ 2522881 h 3251912"/>
                <a:gd name="connsiteX34" fmla="*/ 5038276 w 5324985"/>
                <a:gd name="connsiteY34" fmla="*/ 2722421 h 3251912"/>
                <a:gd name="connsiteX35" fmla="*/ 4741701 w 5324985"/>
                <a:gd name="connsiteY35" fmla="*/ 2904937 h 3251912"/>
                <a:gd name="connsiteX36" fmla="*/ 4420728 w 5324985"/>
                <a:gd name="connsiteY36" fmla="*/ 3058848 h 3251912"/>
                <a:gd name="connsiteX37" fmla="*/ 3717481 w 5324985"/>
                <a:gd name="connsiteY37" fmla="*/ 3237079 h 3251912"/>
                <a:gd name="connsiteX38" fmla="*/ 3535661 w 5324985"/>
                <a:gd name="connsiteY38" fmla="*/ 3249934 h 3251912"/>
                <a:gd name="connsiteX39" fmla="*/ 3490175 w 5324985"/>
                <a:gd name="connsiteY39" fmla="*/ 3251555 h 3251912"/>
                <a:gd name="connsiteX40" fmla="*/ 3444813 w 5324985"/>
                <a:gd name="connsiteY40" fmla="*/ 3251787 h 3251912"/>
                <a:gd name="connsiteX41" fmla="*/ 3355681 w 5324985"/>
                <a:gd name="connsiteY41" fmla="*/ 3250745 h 3251912"/>
                <a:gd name="connsiteX42" fmla="*/ 3179011 w 5324985"/>
                <a:gd name="connsiteY42" fmla="*/ 3243795 h 3251912"/>
                <a:gd name="connsiteX43" fmla="*/ 3002217 w 5324985"/>
                <a:gd name="connsiteY43" fmla="*/ 3227814 h 3251912"/>
                <a:gd name="connsiteX44" fmla="*/ 2650103 w 5324985"/>
                <a:gd name="connsiteY44" fmla="*/ 3170836 h 3251912"/>
                <a:gd name="connsiteX45" fmla="*/ 2305836 w 5324985"/>
                <a:gd name="connsiteY45" fmla="*/ 3072514 h 3251912"/>
                <a:gd name="connsiteX46" fmla="*/ 1978611 w 5324985"/>
                <a:gd name="connsiteY46" fmla="*/ 2929952 h 3251912"/>
                <a:gd name="connsiteX47" fmla="*/ 1678235 w 5324985"/>
                <a:gd name="connsiteY47" fmla="*/ 2744424 h 3251912"/>
                <a:gd name="connsiteX48" fmla="*/ 1175688 w 5324985"/>
                <a:gd name="connsiteY48" fmla="*/ 2277018 h 3251912"/>
                <a:gd name="connsiteX49" fmla="*/ 971310 w 5324985"/>
                <a:gd name="connsiteY49" fmla="*/ 2012044 h 3251912"/>
                <a:gd name="connsiteX50" fmla="*/ 790717 w 5324985"/>
                <a:gd name="connsiteY50" fmla="*/ 1735723 h 3251912"/>
                <a:gd name="connsiteX51" fmla="*/ 706488 w 5324985"/>
                <a:gd name="connsiteY51" fmla="*/ 1598604 h 3251912"/>
                <a:gd name="connsiteX52" fmla="*/ 618951 w 5324985"/>
                <a:gd name="connsiteY52" fmla="*/ 1463802 h 3251912"/>
                <a:gd name="connsiteX53" fmla="*/ 436273 w 5324985"/>
                <a:gd name="connsiteY53" fmla="*/ 1195355 h 3251912"/>
                <a:gd name="connsiteX54" fmla="*/ 346896 w 5324985"/>
                <a:gd name="connsiteY54" fmla="*/ 1058816 h 3251912"/>
                <a:gd name="connsiteX55" fmla="*/ 261809 w 5324985"/>
                <a:gd name="connsiteY55" fmla="*/ 919264 h 3251912"/>
                <a:gd name="connsiteX56" fmla="*/ 118487 w 5324985"/>
                <a:gd name="connsiteY56" fmla="*/ 626498 h 3251912"/>
                <a:gd name="connsiteX57" fmla="*/ 28130 w 5324985"/>
                <a:gd name="connsiteY57" fmla="*/ 315781 h 3251912"/>
                <a:gd name="connsiteX58" fmla="*/ 6751 w 5324985"/>
                <a:gd name="connsiteY58" fmla="*/ 156195 h 3251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5324985" h="3251912">
                  <a:moveTo>
                    <a:pt x="0" y="0"/>
                  </a:moveTo>
                  <a:lnTo>
                    <a:pt x="36826" y="0"/>
                  </a:lnTo>
                  <a:lnTo>
                    <a:pt x="45003" y="152909"/>
                  </a:lnTo>
                  <a:cubicBezTo>
                    <a:pt x="50351" y="205154"/>
                    <a:pt x="58290" y="257123"/>
                    <a:pt x="68956" y="308600"/>
                  </a:cubicBezTo>
                  <a:cubicBezTo>
                    <a:pt x="91393" y="411324"/>
                    <a:pt x="123882" y="511847"/>
                    <a:pt x="167774" y="607968"/>
                  </a:cubicBezTo>
                  <a:cubicBezTo>
                    <a:pt x="178195" y="632173"/>
                    <a:pt x="190333" y="655798"/>
                    <a:pt x="201857" y="679539"/>
                  </a:cubicBezTo>
                  <a:cubicBezTo>
                    <a:pt x="214363" y="702933"/>
                    <a:pt x="226255" y="726557"/>
                    <a:pt x="239741" y="749488"/>
                  </a:cubicBezTo>
                  <a:cubicBezTo>
                    <a:pt x="265488" y="795812"/>
                    <a:pt x="294176" y="840746"/>
                    <a:pt x="323724" y="885101"/>
                  </a:cubicBezTo>
                  <a:cubicBezTo>
                    <a:pt x="353149" y="929572"/>
                    <a:pt x="384657" y="972885"/>
                    <a:pt x="416412" y="1016081"/>
                  </a:cubicBezTo>
                  <a:cubicBezTo>
                    <a:pt x="448655" y="1058931"/>
                    <a:pt x="482127" y="1101202"/>
                    <a:pt x="515719" y="1143356"/>
                  </a:cubicBezTo>
                  <a:cubicBezTo>
                    <a:pt x="583027" y="1227782"/>
                    <a:pt x="653402" y="1310470"/>
                    <a:pt x="722427" y="1395127"/>
                  </a:cubicBezTo>
                  <a:cubicBezTo>
                    <a:pt x="757123" y="1437282"/>
                    <a:pt x="791697" y="1479783"/>
                    <a:pt x="825780" y="1522749"/>
                  </a:cubicBezTo>
                  <a:cubicBezTo>
                    <a:pt x="859742" y="1565367"/>
                    <a:pt x="893457" y="1610649"/>
                    <a:pt x="926314" y="1651992"/>
                  </a:cubicBezTo>
                  <a:cubicBezTo>
                    <a:pt x="958927" y="1694379"/>
                    <a:pt x="993132" y="1735492"/>
                    <a:pt x="1026848" y="1776836"/>
                  </a:cubicBezTo>
                  <a:cubicBezTo>
                    <a:pt x="1061545" y="1817485"/>
                    <a:pt x="1095996" y="1858133"/>
                    <a:pt x="1131918" y="1897393"/>
                  </a:cubicBezTo>
                  <a:cubicBezTo>
                    <a:pt x="1203273" y="1976376"/>
                    <a:pt x="1277447" y="2052463"/>
                    <a:pt x="1354688" y="2124728"/>
                  </a:cubicBezTo>
                  <a:cubicBezTo>
                    <a:pt x="1509411" y="2268911"/>
                    <a:pt x="1676396" y="2397575"/>
                    <a:pt x="1855027" y="2504236"/>
                  </a:cubicBezTo>
                  <a:cubicBezTo>
                    <a:pt x="1944528" y="2557277"/>
                    <a:pt x="2036357" y="2605917"/>
                    <a:pt x="2131618" y="2646913"/>
                  </a:cubicBezTo>
                  <a:cubicBezTo>
                    <a:pt x="2226267" y="2689068"/>
                    <a:pt x="2323981" y="2724622"/>
                    <a:pt x="2423534" y="2754732"/>
                  </a:cubicBezTo>
                  <a:cubicBezTo>
                    <a:pt x="2523087" y="2784958"/>
                    <a:pt x="2624602" y="2809394"/>
                    <a:pt x="2727588" y="2829197"/>
                  </a:cubicBezTo>
                  <a:cubicBezTo>
                    <a:pt x="2830698" y="2848653"/>
                    <a:pt x="2935522" y="2861971"/>
                    <a:pt x="3041083" y="2870890"/>
                  </a:cubicBezTo>
                  <a:cubicBezTo>
                    <a:pt x="3146644" y="2879922"/>
                    <a:pt x="3253307" y="2883860"/>
                    <a:pt x="3360340" y="2883976"/>
                  </a:cubicBezTo>
                  <a:cubicBezTo>
                    <a:pt x="3387067" y="2883976"/>
                    <a:pt x="3414162" y="2884439"/>
                    <a:pt x="3439663" y="2883396"/>
                  </a:cubicBezTo>
                  <a:lnTo>
                    <a:pt x="3478529" y="2882471"/>
                  </a:lnTo>
                  <a:lnTo>
                    <a:pt x="3517271" y="2880616"/>
                  </a:lnTo>
                  <a:cubicBezTo>
                    <a:pt x="3568887" y="2878417"/>
                    <a:pt x="3620257" y="2873552"/>
                    <a:pt x="3671260" y="2867878"/>
                  </a:cubicBezTo>
                  <a:cubicBezTo>
                    <a:pt x="3875515" y="2844253"/>
                    <a:pt x="4074253" y="2792486"/>
                    <a:pt x="4265268" y="2716283"/>
                  </a:cubicBezTo>
                  <a:cubicBezTo>
                    <a:pt x="4361020" y="2678529"/>
                    <a:pt x="4454444" y="2633710"/>
                    <a:pt x="4546395" y="2584724"/>
                  </a:cubicBezTo>
                  <a:cubicBezTo>
                    <a:pt x="4638470" y="2535967"/>
                    <a:pt x="4728827" y="2481885"/>
                    <a:pt x="4817837" y="2424674"/>
                  </a:cubicBezTo>
                  <a:cubicBezTo>
                    <a:pt x="4906846" y="2367348"/>
                    <a:pt x="4994385" y="2306317"/>
                    <a:pt x="5081677" y="2243548"/>
                  </a:cubicBezTo>
                  <a:cubicBezTo>
                    <a:pt x="5125201" y="2212164"/>
                    <a:pt x="5168603" y="2179969"/>
                    <a:pt x="5211881" y="2147658"/>
                  </a:cubicBezTo>
                  <a:lnTo>
                    <a:pt x="5324985" y="2062128"/>
                  </a:lnTo>
                  <a:lnTo>
                    <a:pt x="5324985" y="2514993"/>
                  </a:lnTo>
                  <a:lnTo>
                    <a:pt x="5314867" y="2522881"/>
                  </a:lnTo>
                  <a:cubicBezTo>
                    <a:pt x="5225490" y="2591325"/>
                    <a:pt x="5133783" y="2658379"/>
                    <a:pt x="5038276" y="2722421"/>
                  </a:cubicBezTo>
                  <a:cubicBezTo>
                    <a:pt x="4942892" y="2786348"/>
                    <a:pt x="4844810" y="2848422"/>
                    <a:pt x="4741701" y="2904937"/>
                  </a:cubicBezTo>
                  <a:cubicBezTo>
                    <a:pt x="4638592" y="2961337"/>
                    <a:pt x="4531929" y="3013683"/>
                    <a:pt x="4420728" y="3058848"/>
                  </a:cubicBezTo>
                  <a:cubicBezTo>
                    <a:pt x="4199063" y="3150338"/>
                    <a:pt x="3959621" y="3211485"/>
                    <a:pt x="3717481" y="3237079"/>
                  </a:cubicBezTo>
                  <a:cubicBezTo>
                    <a:pt x="3656914" y="3243101"/>
                    <a:pt x="3596227" y="3247966"/>
                    <a:pt x="3535661" y="3249934"/>
                  </a:cubicBezTo>
                  <a:lnTo>
                    <a:pt x="3490175" y="3251555"/>
                  </a:lnTo>
                  <a:lnTo>
                    <a:pt x="3444813" y="3251787"/>
                  </a:lnTo>
                  <a:cubicBezTo>
                    <a:pt x="3414162" y="3252250"/>
                    <a:pt x="3385105" y="3251324"/>
                    <a:pt x="3355681" y="3250745"/>
                  </a:cubicBezTo>
                  <a:cubicBezTo>
                    <a:pt x="3296954" y="3250050"/>
                    <a:pt x="3237860" y="3246692"/>
                    <a:pt x="3179011" y="3243795"/>
                  </a:cubicBezTo>
                  <a:cubicBezTo>
                    <a:pt x="3120039" y="3239164"/>
                    <a:pt x="3061067" y="3234878"/>
                    <a:pt x="3002217" y="3227814"/>
                  </a:cubicBezTo>
                  <a:cubicBezTo>
                    <a:pt x="2884397" y="3214496"/>
                    <a:pt x="2766699" y="3196314"/>
                    <a:pt x="2650103" y="3170836"/>
                  </a:cubicBezTo>
                  <a:cubicBezTo>
                    <a:pt x="2533510" y="3145358"/>
                    <a:pt x="2418263" y="3112583"/>
                    <a:pt x="2305836" y="3072514"/>
                  </a:cubicBezTo>
                  <a:cubicBezTo>
                    <a:pt x="2193410" y="3032328"/>
                    <a:pt x="2083926" y="2984383"/>
                    <a:pt x="1978611" y="2929952"/>
                  </a:cubicBezTo>
                  <a:cubicBezTo>
                    <a:pt x="1873663" y="2874711"/>
                    <a:pt x="1772884" y="2812985"/>
                    <a:pt x="1678235" y="2744424"/>
                  </a:cubicBezTo>
                  <a:cubicBezTo>
                    <a:pt x="1488201" y="2608001"/>
                    <a:pt x="1321708" y="2448068"/>
                    <a:pt x="1175688" y="2277018"/>
                  </a:cubicBezTo>
                  <a:cubicBezTo>
                    <a:pt x="1102985" y="2191086"/>
                    <a:pt x="1035309" y="2102377"/>
                    <a:pt x="971310" y="2012044"/>
                  </a:cubicBezTo>
                  <a:cubicBezTo>
                    <a:pt x="907188" y="1921714"/>
                    <a:pt x="847358" y="1829413"/>
                    <a:pt x="790717" y="1735723"/>
                  </a:cubicBezTo>
                  <a:cubicBezTo>
                    <a:pt x="761782" y="1688357"/>
                    <a:pt x="735300" y="1644002"/>
                    <a:pt x="706488" y="1598604"/>
                  </a:cubicBezTo>
                  <a:cubicBezTo>
                    <a:pt x="677922" y="1553555"/>
                    <a:pt x="648866" y="1508505"/>
                    <a:pt x="618951" y="1463802"/>
                  </a:cubicBezTo>
                  <a:lnTo>
                    <a:pt x="436273" y="1195355"/>
                  </a:lnTo>
                  <a:cubicBezTo>
                    <a:pt x="405990" y="1150189"/>
                    <a:pt x="376075" y="1104792"/>
                    <a:pt x="346896" y="1058816"/>
                  </a:cubicBezTo>
                  <a:cubicBezTo>
                    <a:pt x="317716" y="1012838"/>
                    <a:pt x="288782" y="966747"/>
                    <a:pt x="261809" y="919264"/>
                  </a:cubicBezTo>
                  <a:cubicBezTo>
                    <a:pt x="207742" y="824764"/>
                    <a:pt x="158088" y="727485"/>
                    <a:pt x="118487" y="626498"/>
                  </a:cubicBezTo>
                  <a:cubicBezTo>
                    <a:pt x="78151" y="525859"/>
                    <a:pt x="48237" y="421515"/>
                    <a:pt x="28130" y="315781"/>
                  </a:cubicBezTo>
                  <a:cubicBezTo>
                    <a:pt x="18506" y="262914"/>
                    <a:pt x="11425" y="209642"/>
                    <a:pt x="6751" y="15619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921A22C7-11AD-44B0-9BF7-6E3A458215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16467" y="-1"/>
              <a:ext cx="5275533" cy="2980757"/>
            </a:xfrm>
            <a:custGeom>
              <a:avLst/>
              <a:gdLst>
                <a:gd name="connsiteX0" fmla="*/ 0 w 5275533"/>
                <a:gd name="connsiteY0" fmla="*/ 0 h 2980757"/>
                <a:gd name="connsiteX1" fmla="*/ 201166 w 5275533"/>
                <a:gd name="connsiteY1" fmla="*/ 0 h 2980757"/>
                <a:gd name="connsiteX2" fmla="*/ 206734 w 5275533"/>
                <a:gd name="connsiteY2" fmla="*/ 89286 h 2980757"/>
                <a:gd name="connsiteX3" fmla="*/ 232051 w 5275533"/>
                <a:gd name="connsiteY3" fmla="*/ 226897 h 2980757"/>
                <a:gd name="connsiteX4" fmla="*/ 332707 w 5275533"/>
                <a:gd name="connsiteY4" fmla="*/ 487120 h 2980757"/>
                <a:gd name="connsiteX5" fmla="*/ 402959 w 5275533"/>
                <a:gd name="connsiteY5" fmla="*/ 609647 h 2980757"/>
                <a:gd name="connsiteX6" fmla="*/ 483631 w 5275533"/>
                <a:gd name="connsiteY6" fmla="*/ 728236 h 2980757"/>
                <a:gd name="connsiteX7" fmla="*/ 669986 w 5275533"/>
                <a:gd name="connsiteY7" fmla="*/ 957424 h 2980757"/>
                <a:gd name="connsiteX8" fmla="*/ 871667 w 5275533"/>
                <a:gd name="connsiteY8" fmla="*/ 1188348 h 2980757"/>
                <a:gd name="connsiteX9" fmla="*/ 971956 w 5275533"/>
                <a:gd name="connsiteY9" fmla="*/ 1308905 h 2980757"/>
                <a:gd name="connsiteX10" fmla="*/ 1020139 w 5275533"/>
                <a:gd name="connsiteY10" fmla="*/ 1368084 h 2980757"/>
                <a:gd name="connsiteX11" fmla="*/ 1067340 w 5275533"/>
                <a:gd name="connsiteY11" fmla="*/ 1424715 h 2980757"/>
                <a:gd name="connsiteX12" fmla="*/ 1472909 w 5275533"/>
                <a:gd name="connsiteY12" fmla="*/ 1843252 h 2980757"/>
                <a:gd name="connsiteX13" fmla="*/ 1688567 w 5275533"/>
                <a:gd name="connsiteY13" fmla="*/ 2031559 h 2980757"/>
                <a:gd name="connsiteX14" fmla="*/ 1914401 w 5275533"/>
                <a:gd name="connsiteY14" fmla="*/ 2205156 h 2980757"/>
                <a:gd name="connsiteX15" fmla="*/ 2418909 w 5275533"/>
                <a:gd name="connsiteY15" fmla="*/ 2479741 h 2980757"/>
                <a:gd name="connsiteX16" fmla="*/ 2701141 w 5275533"/>
                <a:gd name="connsiteY16" fmla="*/ 2557333 h 2980757"/>
                <a:gd name="connsiteX17" fmla="*/ 2773475 w 5275533"/>
                <a:gd name="connsiteY17" fmla="*/ 2570999 h 2980757"/>
                <a:gd name="connsiteX18" fmla="*/ 2846424 w 5275533"/>
                <a:gd name="connsiteY18" fmla="*/ 2582465 h 2980757"/>
                <a:gd name="connsiteX19" fmla="*/ 2993669 w 5275533"/>
                <a:gd name="connsiteY19" fmla="*/ 2598909 h 2980757"/>
                <a:gd name="connsiteX20" fmla="*/ 3067721 w 5275533"/>
                <a:gd name="connsiteY20" fmla="*/ 2604237 h 2980757"/>
                <a:gd name="connsiteX21" fmla="*/ 3142019 w 5275533"/>
                <a:gd name="connsiteY21" fmla="*/ 2607943 h 2980757"/>
                <a:gd name="connsiteX22" fmla="*/ 3216561 w 5275533"/>
                <a:gd name="connsiteY22" fmla="*/ 2609564 h 2980757"/>
                <a:gd name="connsiteX23" fmla="*/ 3291225 w 5275533"/>
                <a:gd name="connsiteY23" fmla="*/ 2609217 h 2980757"/>
                <a:gd name="connsiteX24" fmla="*/ 3328619 w 5275533"/>
                <a:gd name="connsiteY24" fmla="*/ 2608869 h 2980757"/>
                <a:gd name="connsiteX25" fmla="*/ 3364665 w 5275533"/>
                <a:gd name="connsiteY25" fmla="*/ 2607363 h 2980757"/>
                <a:gd name="connsiteX26" fmla="*/ 3400587 w 5275533"/>
                <a:gd name="connsiteY26" fmla="*/ 2605627 h 2980757"/>
                <a:gd name="connsiteX27" fmla="*/ 3436387 w 5275533"/>
                <a:gd name="connsiteY27" fmla="*/ 2602847 h 2980757"/>
                <a:gd name="connsiteX28" fmla="*/ 3578361 w 5275533"/>
                <a:gd name="connsiteY28" fmla="*/ 2586286 h 2980757"/>
                <a:gd name="connsiteX29" fmla="*/ 4119159 w 5275533"/>
                <a:gd name="connsiteY29" fmla="*/ 2418594 h 2980757"/>
                <a:gd name="connsiteX30" fmla="*/ 4618765 w 5275533"/>
                <a:gd name="connsiteY30" fmla="*/ 2124668 h 2980757"/>
                <a:gd name="connsiteX31" fmla="*/ 4739895 w 5275533"/>
                <a:gd name="connsiteY31" fmla="*/ 2038275 h 2980757"/>
                <a:gd name="connsiteX32" fmla="*/ 4861027 w 5275533"/>
                <a:gd name="connsiteY32" fmla="*/ 1948986 h 2980757"/>
                <a:gd name="connsiteX33" fmla="*/ 5106354 w 5275533"/>
                <a:gd name="connsiteY33" fmla="*/ 1763690 h 2980757"/>
                <a:gd name="connsiteX34" fmla="*/ 5275533 w 5275533"/>
                <a:gd name="connsiteY34" fmla="*/ 1641017 h 2980757"/>
                <a:gd name="connsiteX35" fmla="*/ 5275533 w 5275533"/>
                <a:gd name="connsiteY35" fmla="*/ 2257481 h 2980757"/>
                <a:gd name="connsiteX36" fmla="*/ 5168881 w 5275533"/>
                <a:gd name="connsiteY36" fmla="*/ 2332084 h 2980757"/>
                <a:gd name="connsiteX37" fmla="*/ 5036225 w 5275533"/>
                <a:gd name="connsiteY37" fmla="*/ 2421489 h 2980757"/>
                <a:gd name="connsiteX38" fmla="*/ 4899401 w 5275533"/>
                <a:gd name="connsiteY38" fmla="*/ 2508347 h 2980757"/>
                <a:gd name="connsiteX39" fmla="*/ 4612145 w 5275533"/>
                <a:gd name="connsiteY39" fmla="*/ 2671407 h 2980757"/>
                <a:gd name="connsiteX40" fmla="*/ 4303187 w 5275533"/>
                <a:gd name="connsiteY40" fmla="*/ 2810030 h 2980757"/>
                <a:gd name="connsiteX41" fmla="*/ 3630835 w 5275533"/>
                <a:gd name="connsiteY41" fmla="*/ 2969500 h 2980757"/>
                <a:gd name="connsiteX42" fmla="*/ 3457719 w 5275533"/>
                <a:gd name="connsiteY42" fmla="*/ 2979808 h 2980757"/>
                <a:gd name="connsiteX43" fmla="*/ 3414441 w 5275533"/>
                <a:gd name="connsiteY43" fmla="*/ 2980733 h 2980757"/>
                <a:gd name="connsiteX44" fmla="*/ 3371285 w 5275533"/>
                <a:gd name="connsiteY44" fmla="*/ 2980502 h 2980757"/>
                <a:gd name="connsiteX45" fmla="*/ 3328252 w 5275533"/>
                <a:gd name="connsiteY45" fmla="*/ 2980039 h 2980757"/>
                <a:gd name="connsiteX46" fmla="*/ 3286445 w 5275533"/>
                <a:gd name="connsiteY46" fmla="*/ 2978534 h 2980757"/>
                <a:gd name="connsiteX47" fmla="*/ 2952475 w 5275533"/>
                <a:gd name="connsiteY47" fmla="*/ 2953402 h 2980757"/>
                <a:gd name="connsiteX48" fmla="*/ 2620591 w 5275533"/>
                <a:gd name="connsiteY48" fmla="*/ 2898046 h 2980757"/>
                <a:gd name="connsiteX49" fmla="*/ 2294591 w 5275533"/>
                <a:gd name="connsiteY49" fmla="*/ 2811305 h 2980757"/>
                <a:gd name="connsiteX50" fmla="*/ 1670544 w 5275533"/>
                <a:gd name="connsiteY50" fmla="*/ 2550501 h 2980757"/>
                <a:gd name="connsiteX51" fmla="*/ 1144703 w 5275533"/>
                <a:gd name="connsiteY51" fmla="*/ 2144472 h 2980757"/>
                <a:gd name="connsiteX52" fmla="*/ 931497 w 5275533"/>
                <a:gd name="connsiteY52" fmla="*/ 1900114 h 2980757"/>
                <a:gd name="connsiteX53" fmla="*/ 745265 w 5275533"/>
                <a:gd name="connsiteY53" fmla="*/ 1641395 h 2980757"/>
                <a:gd name="connsiteX54" fmla="*/ 701741 w 5275533"/>
                <a:gd name="connsiteY54" fmla="*/ 1575500 h 2980757"/>
                <a:gd name="connsiteX55" fmla="*/ 660178 w 5275533"/>
                <a:gd name="connsiteY55" fmla="*/ 1511573 h 2980757"/>
                <a:gd name="connsiteX56" fmla="*/ 578158 w 5275533"/>
                <a:gd name="connsiteY56" fmla="*/ 1387656 h 2980757"/>
                <a:gd name="connsiteX57" fmla="*/ 408230 w 5275533"/>
                <a:gd name="connsiteY57" fmla="*/ 1134497 h 2980757"/>
                <a:gd name="connsiteX58" fmla="*/ 242349 w 5275533"/>
                <a:gd name="connsiteY58" fmla="*/ 866860 h 2980757"/>
                <a:gd name="connsiteX59" fmla="*/ 167562 w 5275533"/>
                <a:gd name="connsiteY59" fmla="*/ 724994 h 2980757"/>
                <a:gd name="connsiteX60" fmla="*/ 104054 w 5275533"/>
                <a:gd name="connsiteY60" fmla="*/ 576525 h 2980757"/>
                <a:gd name="connsiteX61" fmla="*/ 55381 w 5275533"/>
                <a:gd name="connsiteY61" fmla="*/ 422499 h 2980757"/>
                <a:gd name="connsiteX62" fmla="*/ 37236 w 5275533"/>
                <a:gd name="connsiteY62" fmla="*/ 343980 h 2980757"/>
                <a:gd name="connsiteX63" fmla="*/ 29267 w 5275533"/>
                <a:gd name="connsiteY63" fmla="*/ 304604 h 2980757"/>
                <a:gd name="connsiteX64" fmla="*/ 22646 w 5275533"/>
                <a:gd name="connsiteY64" fmla="*/ 265113 h 2980757"/>
                <a:gd name="connsiteX65" fmla="*/ 3903 w 5275533"/>
                <a:gd name="connsiteY65" fmla="*/ 106787 h 2980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5275533" h="2980757">
                  <a:moveTo>
                    <a:pt x="0" y="0"/>
                  </a:moveTo>
                  <a:lnTo>
                    <a:pt x="201166" y="0"/>
                  </a:lnTo>
                  <a:lnTo>
                    <a:pt x="206734" y="89286"/>
                  </a:lnTo>
                  <a:cubicBezTo>
                    <a:pt x="212220" y="135755"/>
                    <a:pt x="220465" y="181731"/>
                    <a:pt x="232051" y="226897"/>
                  </a:cubicBezTo>
                  <a:cubicBezTo>
                    <a:pt x="254855" y="317344"/>
                    <a:pt x="290287" y="403854"/>
                    <a:pt x="332707" y="487120"/>
                  </a:cubicBezTo>
                  <a:cubicBezTo>
                    <a:pt x="354163" y="528696"/>
                    <a:pt x="377948" y="569461"/>
                    <a:pt x="402959" y="609647"/>
                  </a:cubicBezTo>
                  <a:cubicBezTo>
                    <a:pt x="428337" y="649717"/>
                    <a:pt x="455433" y="689209"/>
                    <a:pt x="483631" y="728236"/>
                  </a:cubicBezTo>
                  <a:cubicBezTo>
                    <a:pt x="540764" y="806061"/>
                    <a:pt x="604271" y="881569"/>
                    <a:pt x="669986" y="957424"/>
                  </a:cubicBezTo>
                  <a:cubicBezTo>
                    <a:pt x="735701" y="1033395"/>
                    <a:pt x="804359" y="1109366"/>
                    <a:pt x="871667" y="1188348"/>
                  </a:cubicBezTo>
                  <a:cubicBezTo>
                    <a:pt x="905383" y="1227723"/>
                    <a:pt x="938731" y="1268025"/>
                    <a:pt x="971956" y="1308905"/>
                  </a:cubicBezTo>
                  <a:lnTo>
                    <a:pt x="1020139" y="1368084"/>
                  </a:lnTo>
                  <a:cubicBezTo>
                    <a:pt x="1035954" y="1386962"/>
                    <a:pt x="1051035" y="1406302"/>
                    <a:pt x="1067340" y="1424715"/>
                  </a:cubicBezTo>
                  <a:cubicBezTo>
                    <a:pt x="1194602" y="1574573"/>
                    <a:pt x="1332652" y="1712503"/>
                    <a:pt x="1472909" y="1843252"/>
                  </a:cubicBezTo>
                  <a:cubicBezTo>
                    <a:pt x="1543406" y="1908337"/>
                    <a:pt x="1615128" y="1971221"/>
                    <a:pt x="1688567" y="2031559"/>
                  </a:cubicBezTo>
                  <a:cubicBezTo>
                    <a:pt x="1762006" y="2091895"/>
                    <a:pt x="1836793" y="2150263"/>
                    <a:pt x="1914401" y="2205156"/>
                  </a:cubicBezTo>
                  <a:cubicBezTo>
                    <a:pt x="2069003" y="2315176"/>
                    <a:pt x="2235742" y="2413498"/>
                    <a:pt x="2418909" y="2479741"/>
                  </a:cubicBezTo>
                  <a:cubicBezTo>
                    <a:pt x="2510249" y="2512863"/>
                    <a:pt x="2604898" y="2538225"/>
                    <a:pt x="2701141" y="2557333"/>
                  </a:cubicBezTo>
                  <a:cubicBezTo>
                    <a:pt x="2725293" y="2561850"/>
                    <a:pt x="2749201" y="2567062"/>
                    <a:pt x="2773475" y="2570999"/>
                  </a:cubicBezTo>
                  <a:lnTo>
                    <a:pt x="2846424" y="2582465"/>
                  </a:lnTo>
                  <a:cubicBezTo>
                    <a:pt x="2895343" y="2588602"/>
                    <a:pt x="2944261" y="2595088"/>
                    <a:pt x="2993669" y="2598909"/>
                  </a:cubicBezTo>
                  <a:cubicBezTo>
                    <a:pt x="3018313" y="2601110"/>
                    <a:pt x="3042956" y="2603195"/>
                    <a:pt x="3067721" y="2604237"/>
                  </a:cubicBezTo>
                  <a:cubicBezTo>
                    <a:pt x="3092487" y="2605394"/>
                    <a:pt x="3117130" y="2607247"/>
                    <a:pt x="3142019" y="2607943"/>
                  </a:cubicBezTo>
                  <a:lnTo>
                    <a:pt x="3216561" y="2609564"/>
                  </a:lnTo>
                  <a:cubicBezTo>
                    <a:pt x="3241326" y="2610142"/>
                    <a:pt x="3266337" y="2609333"/>
                    <a:pt x="3291225" y="2609217"/>
                  </a:cubicBezTo>
                  <a:lnTo>
                    <a:pt x="3328619" y="2608869"/>
                  </a:lnTo>
                  <a:cubicBezTo>
                    <a:pt x="3340757" y="2608522"/>
                    <a:pt x="3352649" y="2607827"/>
                    <a:pt x="3364665" y="2607363"/>
                  </a:cubicBezTo>
                  <a:cubicBezTo>
                    <a:pt x="3376679" y="2606784"/>
                    <a:pt x="3388695" y="2606438"/>
                    <a:pt x="3400587" y="2605627"/>
                  </a:cubicBezTo>
                  <a:lnTo>
                    <a:pt x="3436387" y="2602847"/>
                  </a:lnTo>
                  <a:cubicBezTo>
                    <a:pt x="3484079" y="2599257"/>
                    <a:pt x="3531404" y="2593235"/>
                    <a:pt x="3578361" y="2586286"/>
                  </a:cubicBezTo>
                  <a:cubicBezTo>
                    <a:pt x="3766310" y="2556871"/>
                    <a:pt x="3947025" y="2499314"/>
                    <a:pt x="4119159" y="2418594"/>
                  </a:cubicBezTo>
                  <a:cubicBezTo>
                    <a:pt x="4291907" y="2338801"/>
                    <a:pt x="4456317" y="2236657"/>
                    <a:pt x="4618765" y="2124668"/>
                  </a:cubicBezTo>
                  <a:cubicBezTo>
                    <a:pt x="4659346" y="2096759"/>
                    <a:pt x="4699682" y="2067575"/>
                    <a:pt x="4739895" y="2038275"/>
                  </a:cubicBezTo>
                  <a:cubicBezTo>
                    <a:pt x="4780355" y="2008976"/>
                    <a:pt x="4820691" y="1979212"/>
                    <a:pt x="4861027" y="1948986"/>
                  </a:cubicBezTo>
                  <a:lnTo>
                    <a:pt x="5106354" y="1763690"/>
                  </a:lnTo>
                  <a:lnTo>
                    <a:pt x="5275533" y="1641017"/>
                  </a:lnTo>
                  <a:lnTo>
                    <a:pt x="5275533" y="2257481"/>
                  </a:lnTo>
                  <a:lnTo>
                    <a:pt x="5168881" y="2332084"/>
                  </a:lnTo>
                  <a:cubicBezTo>
                    <a:pt x="5125235" y="2362079"/>
                    <a:pt x="5081099" y="2391958"/>
                    <a:pt x="5036225" y="2421489"/>
                  </a:cubicBezTo>
                  <a:cubicBezTo>
                    <a:pt x="4991231" y="2450790"/>
                    <a:pt x="4945867" y="2479857"/>
                    <a:pt x="4899401" y="2508347"/>
                  </a:cubicBezTo>
                  <a:cubicBezTo>
                    <a:pt x="4806959" y="2565440"/>
                    <a:pt x="4711574" y="2620798"/>
                    <a:pt x="4612145" y="2671407"/>
                  </a:cubicBezTo>
                  <a:cubicBezTo>
                    <a:pt x="4512836" y="2722247"/>
                    <a:pt x="4410095" y="2769496"/>
                    <a:pt x="4303187" y="2810030"/>
                  </a:cubicBezTo>
                  <a:cubicBezTo>
                    <a:pt x="4090349" y="2892256"/>
                    <a:pt x="3861694" y="2947728"/>
                    <a:pt x="3630835" y="2969500"/>
                  </a:cubicBezTo>
                  <a:cubicBezTo>
                    <a:pt x="3573089" y="2974712"/>
                    <a:pt x="3515343" y="2978649"/>
                    <a:pt x="3457719" y="2979808"/>
                  </a:cubicBezTo>
                  <a:lnTo>
                    <a:pt x="3414441" y="2980733"/>
                  </a:lnTo>
                  <a:cubicBezTo>
                    <a:pt x="3400097" y="2980850"/>
                    <a:pt x="3385630" y="2980502"/>
                    <a:pt x="3371285" y="2980502"/>
                  </a:cubicBezTo>
                  <a:lnTo>
                    <a:pt x="3328252" y="2980039"/>
                  </a:lnTo>
                  <a:lnTo>
                    <a:pt x="3286445" y="2978534"/>
                  </a:lnTo>
                  <a:cubicBezTo>
                    <a:pt x="3175121" y="2975174"/>
                    <a:pt x="3063553" y="2966837"/>
                    <a:pt x="2952475" y="2953402"/>
                  </a:cubicBezTo>
                  <a:cubicBezTo>
                    <a:pt x="2841275" y="2940664"/>
                    <a:pt x="2730319" y="2922365"/>
                    <a:pt x="2620591" y="2898046"/>
                  </a:cubicBezTo>
                  <a:cubicBezTo>
                    <a:pt x="2510984" y="2873494"/>
                    <a:pt x="2402235" y="2844426"/>
                    <a:pt x="2294591" y="2811305"/>
                  </a:cubicBezTo>
                  <a:cubicBezTo>
                    <a:pt x="2079669" y="2744483"/>
                    <a:pt x="1867198" y="2661331"/>
                    <a:pt x="1670544" y="2550501"/>
                  </a:cubicBezTo>
                  <a:cubicBezTo>
                    <a:pt x="1473767" y="2439903"/>
                    <a:pt x="1298079" y="2299657"/>
                    <a:pt x="1144703" y="2144472"/>
                  </a:cubicBezTo>
                  <a:cubicBezTo>
                    <a:pt x="1067586" y="2066996"/>
                    <a:pt x="997458" y="1984539"/>
                    <a:pt x="931497" y="1900114"/>
                  </a:cubicBezTo>
                  <a:cubicBezTo>
                    <a:pt x="865906" y="1815342"/>
                    <a:pt x="803500" y="1729295"/>
                    <a:pt x="745265" y="1641395"/>
                  </a:cubicBezTo>
                  <a:cubicBezTo>
                    <a:pt x="730307" y="1619623"/>
                    <a:pt x="716207" y="1597503"/>
                    <a:pt x="701741" y="1575500"/>
                  </a:cubicBezTo>
                  <a:lnTo>
                    <a:pt x="660178" y="1511573"/>
                  </a:lnTo>
                  <a:cubicBezTo>
                    <a:pt x="633574" y="1470229"/>
                    <a:pt x="605989" y="1429232"/>
                    <a:pt x="578158" y="1387656"/>
                  </a:cubicBezTo>
                  <a:lnTo>
                    <a:pt x="408230" y="1134497"/>
                  </a:lnTo>
                  <a:cubicBezTo>
                    <a:pt x="351220" y="1048219"/>
                    <a:pt x="294945" y="959392"/>
                    <a:pt x="242349" y="866860"/>
                  </a:cubicBezTo>
                  <a:cubicBezTo>
                    <a:pt x="216112" y="820536"/>
                    <a:pt x="190734" y="773402"/>
                    <a:pt x="167562" y="724994"/>
                  </a:cubicBezTo>
                  <a:cubicBezTo>
                    <a:pt x="144513" y="676469"/>
                    <a:pt x="123057" y="627019"/>
                    <a:pt x="104054" y="576525"/>
                  </a:cubicBezTo>
                  <a:cubicBezTo>
                    <a:pt x="85418" y="525917"/>
                    <a:pt x="68867" y="474613"/>
                    <a:pt x="55381" y="422499"/>
                  </a:cubicBezTo>
                  <a:cubicBezTo>
                    <a:pt x="49006" y="396442"/>
                    <a:pt x="42508" y="370269"/>
                    <a:pt x="37236" y="343980"/>
                  </a:cubicBezTo>
                  <a:lnTo>
                    <a:pt x="29267" y="304604"/>
                  </a:lnTo>
                  <a:lnTo>
                    <a:pt x="22646" y="265113"/>
                  </a:lnTo>
                  <a:cubicBezTo>
                    <a:pt x="14003" y="212420"/>
                    <a:pt x="7872" y="159582"/>
                    <a:pt x="3903" y="10678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87049D82-B7F3-4192-8337-4BDB16955E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613805 w 5270786"/>
                <a:gd name="connsiteY1" fmla="*/ 0 h 2927775"/>
                <a:gd name="connsiteX2" fmla="*/ 618487 w 5270786"/>
                <a:gd name="connsiteY2" fmla="*/ 85404 h 2927775"/>
                <a:gd name="connsiteX3" fmla="*/ 1054084 w 5270786"/>
                <a:gd name="connsiteY3" fmla="*/ 895200 h 2927775"/>
                <a:gd name="connsiteX4" fmla="*/ 1276976 w 5270786"/>
                <a:gd name="connsiteY4" fmla="*/ 1191325 h 2927775"/>
                <a:gd name="connsiteX5" fmla="*/ 3368450 w 5270786"/>
                <a:gd name="connsiteY5" fmla="*/ 2348843 h 2927775"/>
                <a:gd name="connsiteX6" fmla="*/ 4956151 w 5270786"/>
                <a:gd name="connsiteY6" fmla="*/ 1636730 h 2927775"/>
                <a:gd name="connsiteX7" fmla="*/ 5149372 w 5270786"/>
                <a:gd name="connsiteY7" fmla="*/ 1495325 h 2927775"/>
                <a:gd name="connsiteX8" fmla="*/ 5270786 w 5270786"/>
                <a:gd name="connsiteY8" fmla="*/ 1406110 h 2927775"/>
                <a:gd name="connsiteX9" fmla="*/ 5270786 w 5270786"/>
                <a:gd name="connsiteY9" fmla="*/ 2138641 h 2927775"/>
                <a:gd name="connsiteX10" fmla="*/ 5112925 w 5270786"/>
                <a:gd name="connsiteY10" fmla="*/ 2253730 h 2927775"/>
                <a:gd name="connsiteX11" fmla="*/ 3368327 w 5270786"/>
                <a:gd name="connsiteY11" fmla="*/ 2927775 h 2927775"/>
                <a:gd name="connsiteX12" fmla="*/ 769646 w 5270786"/>
                <a:gd name="connsiteY12" fmla="*/ 1516288 h 2927775"/>
                <a:gd name="connsiteX13" fmla="*/ 3149 w 5270786"/>
                <a:gd name="connsiteY13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613805" y="0"/>
                  </a:lnTo>
                  <a:lnTo>
                    <a:pt x="618487" y="85404"/>
                  </a:lnTo>
                  <a:cubicBezTo>
                    <a:pt x="650052" y="360109"/>
                    <a:pt x="792650" y="556543"/>
                    <a:pt x="1054084" y="895200"/>
                  </a:cubicBezTo>
                  <a:cubicBezTo>
                    <a:pt x="1126174" y="988542"/>
                    <a:pt x="1200716" y="1085128"/>
                    <a:pt x="1276976" y="1191325"/>
                  </a:cubicBezTo>
                  <a:cubicBezTo>
                    <a:pt x="1859704" y="2002688"/>
                    <a:pt x="2485223" y="2348843"/>
                    <a:pt x="3368450" y="2348843"/>
                  </a:cubicBezTo>
                  <a:cubicBezTo>
                    <a:pt x="3948114" y="2348843"/>
                    <a:pt x="4373422" y="2066846"/>
                    <a:pt x="4956151" y="1636730"/>
                  </a:cubicBezTo>
                  <a:cubicBezTo>
                    <a:pt x="5021253" y="1588668"/>
                    <a:pt x="5086356" y="1541186"/>
                    <a:pt x="5149372" y="1495325"/>
                  </a:cubicBezTo>
                  <a:lnTo>
                    <a:pt x="5270786" y="1406110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24A7FAD9-577C-4D2E-A3B5-C6D0A39D47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21214" y="-1"/>
              <a:ext cx="5270786" cy="2927775"/>
            </a:xfrm>
            <a:custGeom>
              <a:avLst/>
              <a:gdLst>
                <a:gd name="connsiteX0" fmla="*/ 0 w 5270786"/>
                <a:gd name="connsiteY0" fmla="*/ 0 h 2927775"/>
                <a:gd name="connsiteX1" fmla="*/ 736294 w 5270786"/>
                <a:gd name="connsiteY1" fmla="*/ 0 h 2927775"/>
                <a:gd name="connsiteX2" fmla="*/ 740298 w 5270786"/>
                <a:gd name="connsiteY2" fmla="*/ 72745 h 2927775"/>
                <a:gd name="connsiteX3" fmla="*/ 1153024 w 5270786"/>
                <a:gd name="connsiteY3" fmla="*/ 826989 h 2927775"/>
                <a:gd name="connsiteX4" fmla="*/ 1378368 w 5270786"/>
                <a:gd name="connsiteY4" fmla="*/ 1126356 h 2927775"/>
                <a:gd name="connsiteX5" fmla="*/ 2238056 w 5270786"/>
                <a:gd name="connsiteY5" fmla="*/ 1955322 h 2927775"/>
                <a:gd name="connsiteX6" fmla="*/ 3368327 w 5270786"/>
                <a:gd name="connsiteY6" fmla="*/ 2233033 h 2927775"/>
                <a:gd name="connsiteX7" fmla="*/ 4095360 w 5270786"/>
                <a:gd name="connsiteY7" fmla="*/ 2056192 h 2927775"/>
                <a:gd name="connsiteX8" fmla="*/ 4880506 w 5270786"/>
                <a:gd name="connsiteY8" fmla="*/ 1545587 h 2927775"/>
                <a:gd name="connsiteX9" fmla="*/ 5074340 w 5270786"/>
                <a:gd name="connsiteY9" fmla="*/ 1403721 h 2927775"/>
                <a:gd name="connsiteX10" fmla="*/ 5270786 w 5270786"/>
                <a:gd name="connsiteY10" fmla="*/ 1259367 h 2927775"/>
                <a:gd name="connsiteX11" fmla="*/ 5270786 w 5270786"/>
                <a:gd name="connsiteY11" fmla="*/ 2138641 h 2927775"/>
                <a:gd name="connsiteX12" fmla="*/ 5112925 w 5270786"/>
                <a:gd name="connsiteY12" fmla="*/ 2253730 h 2927775"/>
                <a:gd name="connsiteX13" fmla="*/ 3368327 w 5270786"/>
                <a:gd name="connsiteY13" fmla="*/ 2927775 h 2927775"/>
                <a:gd name="connsiteX14" fmla="*/ 769646 w 5270786"/>
                <a:gd name="connsiteY14" fmla="*/ 1516288 h 2927775"/>
                <a:gd name="connsiteX15" fmla="*/ 3149 w 5270786"/>
                <a:gd name="connsiteY15" fmla="*/ 85252 h 292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270786" h="2927775">
                  <a:moveTo>
                    <a:pt x="0" y="0"/>
                  </a:moveTo>
                  <a:lnTo>
                    <a:pt x="736294" y="0"/>
                  </a:lnTo>
                  <a:lnTo>
                    <a:pt x="740298" y="72745"/>
                  </a:lnTo>
                  <a:cubicBezTo>
                    <a:pt x="768839" y="319371"/>
                    <a:pt x="898885" y="497858"/>
                    <a:pt x="1153024" y="826989"/>
                  </a:cubicBezTo>
                  <a:cubicBezTo>
                    <a:pt x="1225727" y="921142"/>
                    <a:pt x="1300882" y="1018537"/>
                    <a:pt x="1378368" y="1126356"/>
                  </a:cubicBezTo>
                  <a:cubicBezTo>
                    <a:pt x="1652384" y="1507833"/>
                    <a:pt x="1933512" y="1779060"/>
                    <a:pt x="2238056" y="1955322"/>
                  </a:cubicBezTo>
                  <a:cubicBezTo>
                    <a:pt x="2560868" y="2142238"/>
                    <a:pt x="2930637" y="2233033"/>
                    <a:pt x="3368327" y="2233033"/>
                  </a:cubicBezTo>
                  <a:cubicBezTo>
                    <a:pt x="3616720" y="2233033"/>
                    <a:pt x="3847703" y="2176866"/>
                    <a:pt x="4095360" y="2056192"/>
                  </a:cubicBezTo>
                  <a:cubicBezTo>
                    <a:pt x="4349636" y="1932276"/>
                    <a:pt x="4601340" y="1751613"/>
                    <a:pt x="4880506" y="1545587"/>
                  </a:cubicBezTo>
                  <a:cubicBezTo>
                    <a:pt x="4945974" y="1497295"/>
                    <a:pt x="5011199" y="1449697"/>
                    <a:pt x="5074340" y="1403721"/>
                  </a:cubicBezTo>
                  <a:lnTo>
                    <a:pt x="5270786" y="1259367"/>
                  </a:lnTo>
                  <a:lnTo>
                    <a:pt x="5270786" y="2138641"/>
                  </a:lnTo>
                  <a:lnTo>
                    <a:pt x="5112925" y="2253730"/>
                  </a:lnTo>
                  <a:cubicBezTo>
                    <a:pt x="4598179" y="2621786"/>
                    <a:pt x="4074961" y="2927775"/>
                    <a:pt x="3368327" y="2927775"/>
                  </a:cubicBezTo>
                  <a:cubicBezTo>
                    <a:pt x="2170746" y="2927775"/>
                    <a:pt x="1393203" y="2384512"/>
                    <a:pt x="769646" y="1516288"/>
                  </a:cubicBezTo>
                  <a:cubicBezTo>
                    <a:pt x="418850" y="1027932"/>
                    <a:pt x="48120" y="683401"/>
                    <a:pt x="3149" y="8525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7004F422-3F25-4629-8222-D88B75D7EA1D}"/>
              </a:ext>
            </a:extLst>
          </p:cNvPr>
          <p:cNvSpPr txBox="1"/>
          <p:nvPr/>
        </p:nvSpPr>
        <p:spPr>
          <a:xfrm>
            <a:off x="1681148" y="2279172"/>
            <a:ext cx="9833548" cy="26939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chemeClr val="tx2"/>
                </a:solidFill>
                <a:latin typeface="Arial Black" panose="020B0A04020102020204" pitchFamily="34" charset="0"/>
              </a:rPr>
              <a:t>March to June 62% of retailers and 37% of transfer stations suspended paint drop-off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1600" dirty="0">
                <a:solidFill>
                  <a:schemeClr val="tx2"/>
                </a:solidFill>
                <a:latin typeface="Arial Black" panose="020B0A04020102020204" pitchFamily="34" charset="0"/>
              </a:rPr>
              <a:t>They were removed from the site locator for that time period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A5C9C35-2375-49EB-B99C-17C87D42F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 flipH="1">
            <a:off x="0" y="4682671"/>
            <a:ext cx="2898948" cy="2175328"/>
            <a:chOff x="-305" y="-1"/>
            <a:chExt cx="3832880" cy="2876136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BE7B8C5-3FC9-47E9-B555-AFCB849A4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15B6EFE-6DC2-4A72-AC12-BCCC3638A6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AE8C1B65-6799-4DD1-B262-01901DA126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3829674-8FAF-4E90-9FB7-C6CE17839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EA6D0882-9F36-4CD0-9616-B255556AEC65}"/>
              </a:ext>
            </a:extLst>
          </p:cNvPr>
          <p:cNvSpPr txBox="1"/>
          <p:nvPr/>
        </p:nvSpPr>
        <p:spPr>
          <a:xfrm>
            <a:off x="1642006" y="3224891"/>
            <a:ext cx="9155968" cy="6617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2"/>
                </a:solidFill>
                <a:latin typeface="Arial Black" panose="020B0A04020102020204" pitchFamily="34" charset="0"/>
              </a:rPr>
              <a:t>21 HHW events were canceled, the HHW facilities suspended their opening date</a:t>
            </a:r>
          </a:p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2"/>
                </a:solidFill>
                <a:latin typeface="Arial Black" panose="020B0A04020102020204" pitchFamily="34" charset="0"/>
              </a:rPr>
              <a:t>LVP services were also suspended for a few months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C3111E-BA23-4FDB-8FE3-D7697799C4CE}"/>
              </a:ext>
            </a:extLst>
          </p:cNvPr>
          <p:cNvSpPr txBox="1"/>
          <p:nvPr/>
        </p:nvSpPr>
        <p:spPr>
          <a:xfrm>
            <a:off x="1642006" y="4400640"/>
            <a:ext cx="84742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2"/>
                </a:solidFill>
                <a:latin typeface="Arial Black" panose="020B0A04020102020204" pitchFamily="34" charset="0"/>
              </a:rPr>
              <a:t>Communications also scaled back public outreach during that time period</a:t>
            </a:r>
          </a:p>
        </p:txBody>
      </p:sp>
    </p:spTree>
    <p:extLst>
      <p:ext uri="{BB962C8B-B14F-4D97-AF65-F5344CB8AC3E}">
        <p14:creationId xmlns:p14="http://schemas.microsoft.com/office/powerpoint/2010/main" val="218086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Document 9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334E21-1DA2-4F61-B39A-3BAF10B4226B}"/>
              </a:ext>
            </a:extLst>
          </p:cNvPr>
          <p:cNvSpPr txBox="1"/>
          <p:nvPr/>
        </p:nvSpPr>
        <p:spPr>
          <a:xfrm>
            <a:off x="838200" y="171162"/>
            <a:ext cx="2840182" cy="2371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Collection volume and Processing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1061686-77BD-4537-8E05-414BCE762394}"/>
              </a:ext>
            </a:extLst>
          </p:cNvPr>
          <p:cNvSpPr txBox="1"/>
          <p:nvPr/>
        </p:nvSpPr>
        <p:spPr>
          <a:xfrm>
            <a:off x="4206875" y="639763"/>
            <a:ext cx="7346950" cy="1444625"/>
          </a:xfrm>
          <a:prstGeom prst="rect">
            <a:avLst/>
          </a:prstGeom>
          <a:noFill/>
        </p:spPr>
        <p:txBody>
          <a:bodyPr wrap="square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2"/>
                </a:solidFill>
                <a:latin typeface="Arial Black" panose="020B0A04020102020204" pitchFamily="34" charset="0"/>
              </a:rPr>
              <a:t>405,200 gallons collected, 81% was latex and 19% oil-based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C7249E-B2B3-40B0-8B5F-F2611075643B}"/>
              </a:ext>
            </a:extLst>
          </p:cNvPr>
          <p:cNvSpPr txBox="1"/>
          <p:nvPr/>
        </p:nvSpPr>
        <p:spPr>
          <a:xfrm>
            <a:off x="4206875" y="1249778"/>
            <a:ext cx="7346950" cy="1364114"/>
          </a:xfrm>
          <a:prstGeom prst="rect">
            <a:avLst/>
          </a:prstGeom>
          <a:noFill/>
        </p:spPr>
        <p:txBody>
          <a:bodyPr wrap="square" rtlCol="0" anchor="t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2"/>
                </a:solidFill>
                <a:latin typeface="Arial Black" panose="020B0A04020102020204" pitchFamily="34" charset="0"/>
              </a:rPr>
              <a:t>82% of the latex was made into recycled content paint, 18% was dry paint and landfilled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48E01C-6D45-49FC-8F7B-0A437FD7B77A}"/>
              </a:ext>
            </a:extLst>
          </p:cNvPr>
          <p:cNvSpPr txBox="1"/>
          <p:nvPr/>
        </p:nvSpPr>
        <p:spPr>
          <a:xfrm>
            <a:off x="4206875" y="2116013"/>
            <a:ext cx="7346950" cy="574494"/>
          </a:xfrm>
          <a:prstGeom prst="rect">
            <a:avLst/>
          </a:prstGeom>
          <a:noFill/>
        </p:spPr>
        <p:txBody>
          <a:bodyPr wrap="square" rtlCol="0" anchor="t"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2"/>
                </a:solidFill>
                <a:latin typeface="Arial Black" panose="020B0A04020102020204" pitchFamily="34" charset="0"/>
              </a:rPr>
              <a:t>94% of the oil-based was used for energy recovery and 6% was incinerated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191487D5-3652-4B38-BD0E-A590DAD984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5937346"/>
              </p:ext>
            </p:extLst>
          </p:nvPr>
        </p:nvGraphicFramePr>
        <p:xfrm>
          <a:off x="5555672" y="3551344"/>
          <a:ext cx="4386929" cy="2623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37557651-CA65-4BBD-A760-1C4837B203C2}"/>
              </a:ext>
            </a:extLst>
          </p:cNvPr>
          <p:cNvSpPr txBox="1"/>
          <p:nvPr/>
        </p:nvSpPr>
        <p:spPr>
          <a:xfrm>
            <a:off x="4206875" y="2855633"/>
            <a:ext cx="43711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Arial Black" panose="020B0A04020102020204" pitchFamily="34" charset="0"/>
              </a:rPr>
              <a:t>273 tons of containers were recycled</a:t>
            </a:r>
          </a:p>
        </p:txBody>
      </p:sp>
    </p:spTree>
    <p:extLst>
      <p:ext uri="{BB962C8B-B14F-4D97-AF65-F5344CB8AC3E}">
        <p14:creationId xmlns:p14="http://schemas.microsoft.com/office/powerpoint/2010/main" val="1104303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8E89D5E-1885-4160-AC77-CC471DD1D0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3600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50D2BD1-98F9-412D-905B-3A843EF40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85216" y="2971800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B6B2632D-9737-471F-AD2B-07E49751C3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059074"/>
              </p:ext>
            </p:extLst>
          </p:nvPr>
        </p:nvGraphicFramePr>
        <p:xfrm>
          <a:off x="5771626" y="642938"/>
          <a:ext cx="5777436" cy="2752722"/>
        </p:xfrm>
        <a:graphic>
          <a:graphicData uri="http://schemas.openxmlformats.org/drawingml/2006/table">
            <a:tbl>
              <a:tblPr/>
              <a:tblGrid>
                <a:gridCol w="30131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43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73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69A12B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09711" marR="109711" marT="54891" marB="5489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09711" marR="109711" marT="54891" marB="54891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93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Black" panose="020B0A04020102020204" pitchFamily="34" charset="0"/>
                          <a:ea typeface="ＭＳ Ｐゴシック" charset="-128"/>
                        </a:rPr>
                        <a:t>Revenue</a:t>
                      </a:r>
                    </a:p>
                  </a:txBody>
                  <a:tcPr marL="109711" marR="109711" marT="54891" marB="548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Black" panose="020B0A04020102020204" pitchFamily="34" charset="0"/>
                          <a:ea typeface="ＭＳ Ｐゴシック" charset="-128"/>
                        </a:rPr>
                        <a:t>$3,860,401</a:t>
                      </a:r>
                    </a:p>
                  </a:txBody>
                  <a:tcPr marL="109711" marR="109711" marT="54891" marB="54891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93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Black" panose="020B0A04020102020204" pitchFamily="34" charset="0"/>
                          <a:ea typeface="ＭＳ Ｐゴシック" charset="-128"/>
                        </a:rPr>
                        <a:t>Expenses</a:t>
                      </a:r>
                    </a:p>
                  </a:txBody>
                  <a:tcPr marL="109711" marR="109711" marT="54891" marB="548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Black" panose="020B0A04020102020204" pitchFamily="34" charset="0"/>
                          <a:ea typeface="ＭＳ Ｐゴシック" charset="-128"/>
                        </a:rPr>
                        <a:t>$3,124,026</a:t>
                      </a:r>
                    </a:p>
                  </a:txBody>
                  <a:tcPr marL="109711" marR="109711" marT="54891" marB="54891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93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Black" panose="020B0A04020102020204" pitchFamily="34" charset="0"/>
                          <a:ea typeface="ＭＳ Ｐゴシック" charset="-128"/>
                        </a:rPr>
                        <a:t>Change</a:t>
                      </a:r>
                    </a:p>
                  </a:txBody>
                  <a:tcPr marL="109711" marR="109711" marT="54891" marB="5489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Black" panose="020B0A04020102020204" pitchFamily="34" charset="0"/>
                          <a:ea typeface="ＭＳ Ｐゴシック" charset="-128"/>
                        </a:rPr>
                        <a:t>$736,375</a:t>
                      </a:r>
                    </a:p>
                  </a:txBody>
                  <a:tcPr marL="109711" marR="109711" marT="54891" marB="54891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735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09711" marR="109711" marT="54891" marB="5489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09711" marR="109711" marT="54891" marB="54891" anchor="ctr" anchorCtr="1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7F4DDF4-0957-4DF6-A9A5-98DBC388D8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342299"/>
              </p:ext>
            </p:extLst>
          </p:nvPr>
        </p:nvGraphicFramePr>
        <p:xfrm>
          <a:off x="5771626" y="3103200"/>
          <a:ext cx="5777436" cy="1737360"/>
        </p:xfrm>
        <a:graphic>
          <a:graphicData uri="http://schemas.openxmlformats.org/drawingml/2006/table">
            <a:tbl>
              <a:tblPr/>
              <a:tblGrid>
                <a:gridCol w="3241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6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042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47428" marR="147428" marT="73750" marB="7375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47428" marR="147428" marT="73750" marB="7375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4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Black" panose="020B0A04020102020204" pitchFamily="34" charset="0"/>
                          <a:ea typeface="ＭＳ Ｐゴシック" charset="-128"/>
                        </a:rPr>
                        <a:t>Recovery Rate</a:t>
                      </a:r>
                    </a:p>
                  </a:txBody>
                  <a:tcPr marL="147428" marR="147428" marT="73750" marB="737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Black" panose="020B0A04020102020204" pitchFamily="34" charset="0"/>
                          <a:ea typeface="ＭＳ Ｐゴシック" charset="-128"/>
                        </a:rPr>
                        <a:t>6.5%</a:t>
                      </a:r>
                    </a:p>
                  </a:txBody>
                  <a:tcPr marL="147428" marR="147428" marT="73750" marB="7375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84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Black" panose="020B0A04020102020204" pitchFamily="34" charset="0"/>
                          <a:ea typeface="ＭＳ Ｐゴシック" charset="-128"/>
                        </a:rPr>
                        <a:t>Cost Per Gallon</a:t>
                      </a:r>
                    </a:p>
                  </a:txBody>
                  <a:tcPr marL="147428" marR="147428" marT="73750" marB="7375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Georgia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 Black" panose="020B0A04020102020204" pitchFamily="34" charset="0"/>
                          <a:ea typeface="ＭＳ Ｐゴシック" charset="-128"/>
                        </a:rPr>
                        <a:t>$7.71</a:t>
                      </a:r>
                    </a:p>
                  </a:txBody>
                  <a:tcPr marL="147428" marR="147428" marT="73750" marB="7375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9D95E70-57AB-4A94-9A0D-A2B77D532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7" y="712269"/>
            <a:ext cx="3370998" cy="550226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b="1" dirty="0">
                <a:solidFill>
                  <a:srgbClr val="FFFFFF"/>
                </a:solidFill>
                <a:latin typeface="Arial Black" panose="020B0A04020102020204" pitchFamily="34" charset="0"/>
                <a:ea typeface="MS PGothic" panose="020B0600070205080204" pitchFamily="34" charset="-128"/>
              </a:rPr>
              <a:t>Revenue and Expenses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7333766-E544-4745-BED1-BB46101438E5}"/>
              </a:ext>
            </a:extLst>
          </p:cNvPr>
          <p:cNvSpPr/>
          <p:nvPr/>
        </p:nvSpPr>
        <p:spPr>
          <a:xfrm>
            <a:off x="1524000" y="3295650"/>
            <a:ext cx="9144000" cy="2857500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pic>
        <p:nvPicPr>
          <p:cNvPr id="47107" name="Picture 2">
            <a:extLst>
              <a:ext uri="{FF2B5EF4-FFF2-40B4-BE49-F238E27FC236}">
                <a16:creationId xmlns:a16="http://schemas.microsoft.com/office/drawing/2014/main" id="{E35E9536-2E9C-4817-AB2C-B56C5B4F4F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4563" y="3687763"/>
            <a:ext cx="677862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8" name="Picture 3">
            <a:extLst>
              <a:ext uri="{FF2B5EF4-FFF2-40B4-BE49-F238E27FC236}">
                <a16:creationId xmlns:a16="http://schemas.microsoft.com/office/drawing/2014/main" id="{4D212B64-C41E-4E0D-96B2-DFC573B0A4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7864" y="3697289"/>
            <a:ext cx="67627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9" name="Picture 5">
            <a:extLst>
              <a:ext uri="{FF2B5EF4-FFF2-40B4-BE49-F238E27FC236}">
                <a16:creationId xmlns:a16="http://schemas.microsoft.com/office/drawing/2014/main" id="{A40D5187-97C0-4F00-9189-E9B8A9B2F0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9576" y="3700464"/>
            <a:ext cx="676275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10" name="TextBox 7">
            <a:extLst>
              <a:ext uri="{FF2B5EF4-FFF2-40B4-BE49-F238E27FC236}">
                <a16:creationId xmlns:a16="http://schemas.microsoft.com/office/drawing/2014/main" id="{72EDB23E-F665-47CB-A8FC-75C70E22D8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7925" y="4506914"/>
            <a:ext cx="2744788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1400" dirty="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solidFill>
                  <a:srgbClr val="FFFFFF"/>
                </a:solidFill>
                <a:latin typeface="Arial" panose="020B0604020202020204" pitchFamily="34" charset="0"/>
              </a:rPr>
              <a:t>Laura Honis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solidFill>
                  <a:srgbClr val="FFFFFF"/>
                </a:solidFill>
                <a:latin typeface="Arial" panose="020B0604020202020204" pitchFamily="34" charset="0"/>
              </a:rPr>
              <a:t>CT and RI Program Manager</a:t>
            </a:r>
          </a:p>
        </p:txBody>
      </p:sp>
      <p:sp>
        <p:nvSpPr>
          <p:cNvPr id="47111" name="TextBox 8">
            <a:extLst>
              <a:ext uri="{FF2B5EF4-FFF2-40B4-BE49-F238E27FC236}">
                <a16:creationId xmlns:a16="http://schemas.microsoft.com/office/drawing/2014/main" id="{C10B2847-E8A4-4D85-A264-DB8BF2265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6064" y="4732339"/>
            <a:ext cx="16859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solidFill>
                  <a:srgbClr val="FFFFFF"/>
                </a:solidFill>
                <a:latin typeface="Arial" panose="020B0604020202020204" pitchFamily="34" charset="0"/>
              </a:rPr>
              <a:t>(203) 747-4494</a:t>
            </a:r>
          </a:p>
        </p:txBody>
      </p:sp>
      <p:sp>
        <p:nvSpPr>
          <p:cNvPr id="47112" name="TextBox 9">
            <a:extLst>
              <a:ext uri="{FF2B5EF4-FFF2-40B4-BE49-F238E27FC236}">
                <a16:creationId xmlns:a16="http://schemas.microsoft.com/office/drawing/2014/main" id="{BE5266AF-0625-46AA-A3E1-9AE80BDCA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8688" y="4724400"/>
            <a:ext cx="21780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00" dirty="0">
                <a:solidFill>
                  <a:schemeClr val="bg1"/>
                </a:solidFill>
                <a:latin typeface="Arial" panose="020B0604020202020204" pitchFamily="34" charset="0"/>
              </a:rPr>
              <a:t>lhonis@paint.org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en-US" sz="1400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47113" name="Picture 12" descr="PaintCarelogo_white.tif">
            <a:extLst>
              <a:ext uri="{FF2B5EF4-FFF2-40B4-BE49-F238E27FC236}">
                <a16:creationId xmlns:a16="http://schemas.microsoft.com/office/drawing/2014/main" id="{67CC37CE-CEE2-4229-947C-0C5B5DF8148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08501" y="1674814"/>
            <a:ext cx="3184525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Georgia" panose="02040502050405020303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pic>
        <p:nvPicPr>
          <p:cNvPr id="3" name="Picture 2" descr="A picture containing icon&#10;&#10;Description automatically generated">
            <a:extLst>
              <a:ext uri="{FF2B5EF4-FFF2-40B4-BE49-F238E27FC236}">
                <a16:creationId xmlns:a16="http://schemas.microsoft.com/office/drawing/2014/main" id="{C9454F8E-491C-4B79-9595-8B903E50054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2707" y="492380"/>
            <a:ext cx="4114800" cy="2057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323</Words>
  <Application>Microsoft Office PowerPoint</Application>
  <PresentationFormat>Widescreen</PresentationFormat>
  <Paragraphs>78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Office Theme</vt:lpstr>
      <vt:lpstr>CY20 Annual Report 10/26/21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Revenue and Expenses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CY20 Annual Report 10/26/21  </dc:title>
  <dc:creator>Laura Honis</dc:creator>
  <cp:lastModifiedBy>Laura Honis</cp:lastModifiedBy>
  <cp:revision>8</cp:revision>
  <dcterms:created xsi:type="dcterms:W3CDTF">2021-10-25T12:05:26Z</dcterms:created>
  <dcterms:modified xsi:type="dcterms:W3CDTF">2021-10-25T17:00:36Z</dcterms:modified>
</cp:coreProperties>
</file>