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  <p:sldMasterId id="2147483694" r:id="rId6"/>
    <p:sldMasterId id="2147483724" r:id="rId7"/>
  </p:sldMasterIdLst>
  <p:notesMasterIdLst>
    <p:notesMasterId r:id="rId21"/>
  </p:notesMasterIdLst>
  <p:handoutMasterIdLst>
    <p:handoutMasterId r:id="rId22"/>
  </p:handoutMasterIdLst>
  <p:sldIdLst>
    <p:sldId id="256" r:id="rId8"/>
    <p:sldId id="382" r:id="rId9"/>
    <p:sldId id="397" r:id="rId10"/>
    <p:sldId id="420" r:id="rId11"/>
    <p:sldId id="394" r:id="rId12"/>
    <p:sldId id="407" r:id="rId13"/>
    <p:sldId id="418" r:id="rId14"/>
    <p:sldId id="385" r:id="rId15"/>
    <p:sldId id="402" r:id="rId16"/>
    <p:sldId id="386" r:id="rId17"/>
    <p:sldId id="395" r:id="rId18"/>
    <p:sldId id="405" r:id="rId19"/>
    <p:sldId id="392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O'Donnell" initials="MO" lastIdx="2" clrIdx="0"/>
  <p:cmAuthor id="1" name="Justine Fallon" initials="JF" lastIdx="9" clrIdx="1">
    <p:extLst>
      <p:ext uri="{19B8F6BF-5375-455C-9EA6-DF929625EA0E}">
        <p15:presenceInfo xmlns:p15="http://schemas.microsoft.com/office/powerpoint/2012/main" userId="S::jfallon@mattressrecyclingcouncil.org::6103b725-e392-4d78-a3b6-bd2537fe0ddb" providerId="AD"/>
      </p:ext>
    </p:extLst>
  </p:cmAuthor>
  <p:cmAuthor id="2" name="Guest User" initials="GU" lastIdx="2" clrIdx="2">
    <p:extLst>
      <p:ext uri="{19B8F6BF-5375-455C-9EA6-DF929625EA0E}">
        <p15:presenceInfo xmlns:p15="http://schemas.microsoft.com/office/powerpoint/2012/main" userId="S::urn:spo:anon#5d2086e8751cac09fe9540fa38877b5eaa7dbec154f82ad5cd90f164b2e75bab::" providerId="AD"/>
      </p:ext>
    </p:extLst>
  </p:cmAuthor>
  <p:cmAuthor id="3" name="Tyler Douthitt" initials="TD" lastIdx="2" clrIdx="3">
    <p:extLst>
      <p:ext uri="{19B8F6BF-5375-455C-9EA6-DF929625EA0E}">
        <p15:presenceInfo xmlns:p15="http://schemas.microsoft.com/office/powerpoint/2012/main" userId="S::tdouthitt@mattressrecyclingcouncil.org::227629e8-4238-405b-9b1f-b11237500c64" providerId="AD"/>
      </p:ext>
    </p:extLst>
  </p:cmAuthor>
  <p:cmAuthor id="4" name="Lori Barnes" initials="LB" lastIdx="10" clrIdx="4">
    <p:extLst>
      <p:ext uri="{19B8F6BF-5375-455C-9EA6-DF929625EA0E}">
        <p15:presenceInfo xmlns:p15="http://schemas.microsoft.com/office/powerpoint/2012/main" userId="S::lbarnes@mattressrecyclingcouncil.org::006e117f-ecb5-4df7-a3d7-3dd50423791f" providerId="AD"/>
      </p:ext>
    </p:extLst>
  </p:cmAuthor>
  <p:cmAuthor id="5" name="Anonymous" initials="A" lastIdx="2" clrIdx="5">
    <p:extLst>
      <p:ext uri="{19B8F6BF-5375-455C-9EA6-DF929625EA0E}">
        <p15:presenceInfo xmlns:p15="http://schemas.microsoft.com/office/powerpoint/2012/main" userId="Anonym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00C0D8"/>
    <a:srgbClr val="00FDFF"/>
    <a:srgbClr val="8DA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1" autoAdjust="0"/>
    <p:restoredTop sz="76878" autoAdjust="0"/>
  </p:normalViewPr>
  <p:slideViewPr>
    <p:cSldViewPr snapToGrid="0">
      <p:cViewPr varScale="1">
        <p:scale>
          <a:sx n="87" d="100"/>
          <a:sy n="87" d="100"/>
        </p:scale>
        <p:origin x="204" y="96"/>
      </p:cViewPr>
      <p:guideLst>
        <p:guide orient="horz" pos="2352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C7A7C2-6A2F-43CD-8992-075B612F65C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A1BAD18-D868-4E49-8BE0-71D49237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3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659AD38-131C-4313-B7B8-B4632E5A71A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7C0F9B-8122-4AC6-A55E-6CE0FB27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1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9897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025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BBM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48000"/>
            <a:ext cx="5386917" cy="3078162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23622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48000"/>
            <a:ext cx="5389033" cy="30781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91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274638"/>
            <a:ext cx="95504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91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64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BM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2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4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40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BM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66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368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3688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47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BM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1550"/>
            <a:ext cx="4368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1"/>
            <a:ext cx="4368800" cy="39925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66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7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820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14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31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9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21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84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50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2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992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9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61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BM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418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992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2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723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427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55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577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718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871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27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2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9448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62201"/>
            <a:ext cx="9448800" cy="37639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87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292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204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330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499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ABA2-FA07-574F-BBB3-762FBF90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2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62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90776"/>
            <a:ext cx="5386917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62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90776"/>
            <a:ext cx="5389033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03AA-089E-E14D-B57B-A296F225F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4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57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65759"/>
                </a:solidFill>
              </a:defRPr>
            </a:lvl1pPr>
            <a:lvl2pPr>
              <a:defRPr>
                <a:solidFill>
                  <a:srgbClr val="565759"/>
                </a:solidFill>
              </a:defRPr>
            </a:lvl2pPr>
            <a:lvl3pPr>
              <a:defRPr>
                <a:solidFill>
                  <a:srgbClr val="565759"/>
                </a:solidFill>
              </a:defRPr>
            </a:lvl3pPr>
            <a:lvl4pPr>
              <a:defRPr>
                <a:solidFill>
                  <a:srgbClr val="565759"/>
                </a:solidFill>
              </a:defRPr>
            </a:lvl4pPr>
            <a:lvl5pPr>
              <a:defRPr>
                <a:solidFill>
                  <a:srgbClr val="5657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55F6-90F3-0C4D-9363-DC5B76BE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4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103" y="4406901"/>
            <a:ext cx="6732181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4103" y="2906713"/>
            <a:ext cx="673218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07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B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103" y="4406901"/>
            <a:ext cx="6732181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4103" y="2906713"/>
            <a:ext cx="673218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74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1"/>
            <a:ext cx="53848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3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BM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1"/>
            <a:ext cx="53848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5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48000"/>
            <a:ext cx="5386917" cy="3078162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23622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48000"/>
            <a:ext cx="5389033" cy="30781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0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B64D-E469-4C35-B0A8-4AA5F5C0DB63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126D-D303-409A-B4D0-796FA532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7AAD-0BF4-4DC3-902C-0B33A28495F4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EAFE-027F-49E4-B0A3-130808A3C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B64D-E469-4C35-B0A8-4AA5F5C0DB63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126D-D303-409A-B4D0-796FA532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5733" y="6254751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929292"/>
                </a:solidFill>
                <a:latin typeface="Source Sans Pro" charset="0"/>
                <a:cs typeface="Source Sans Pro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09333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929292"/>
                </a:solidFill>
                <a:latin typeface="Source Sans Pro" charset="0"/>
                <a:cs typeface="Source Sans Pro" charset="0"/>
              </a:defRPr>
            </a:lvl1pPr>
          </a:lstStyle>
          <a:p>
            <a:pPr>
              <a:defRPr/>
            </a:pPr>
            <a:fld id="{2F87407C-590C-AE44-9FBE-474362BE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1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Source Sans Pro" charset="0"/>
          <a:ea typeface="ＭＳ Ｐゴシック" charset="0"/>
          <a:cs typeface="Source sans pro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ource Sans Pro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EC1CD"/>
        </a:buClr>
        <a:buFont typeface="Arial" charset="0"/>
        <a:buChar char="•"/>
        <a:defRPr sz="2400" kern="1200">
          <a:solidFill>
            <a:schemeClr val="tx1"/>
          </a:solidFill>
          <a:latin typeface="Source Sans Pro" charset="0"/>
          <a:ea typeface="ＭＳ Ｐゴシック" charset="0"/>
          <a:cs typeface="Source sans pro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EC1CD"/>
        </a:buClr>
        <a:buFont typeface="Arial" charset="0"/>
        <a:buChar char="–"/>
        <a:defRPr sz="2400" kern="1200">
          <a:solidFill>
            <a:schemeClr val="tx1"/>
          </a:solidFill>
          <a:latin typeface="Source Sans Pro" charset="0"/>
          <a:ea typeface="ＭＳ Ｐゴシック" charset="0"/>
          <a:cs typeface="Source sans pro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EC1CD"/>
        </a:buClr>
        <a:buFont typeface="Arial" charset="0"/>
        <a:buChar char="•"/>
        <a:defRPr kern="1200">
          <a:solidFill>
            <a:schemeClr val="tx1"/>
          </a:solidFill>
          <a:latin typeface="Source Sans Pro" charset="0"/>
          <a:ea typeface="ＭＳ Ｐゴシック" charset="0"/>
          <a:cs typeface="Source sans pro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EC1CD"/>
        </a:buClr>
        <a:buFont typeface="Arial" charset="0"/>
        <a:buChar char="–"/>
        <a:defRPr kern="1200">
          <a:solidFill>
            <a:schemeClr val="tx1"/>
          </a:solidFill>
          <a:latin typeface="Source Sans Pro" charset="0"/>
          <a:ea typeface="ＭＳ Ｐゴシック" charset="0"/>
          <a:cs typeface="Source sans pro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EC1CD"/>
        </a:buClr>
        <a:buFont typeface="Arial" charset="0"/>
        <a:buChar char="»"/>
        <a:defRPr kern="1200">
          <a:solidFill>
            <a:schemeClr val="tx1"/>
          </a:solidFill>
          <a:latin typeface="Source Sans Pro" charset="0"/>
          <a:ea typeface="ＭＳ Ｐゴシック" charset="0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hyperlink" Target="mailto:gjohnson@sleepproducts.org" TargetMode="External"/><Relationship Id="rId4" Type="http://schemas.openxmlformats.org/officeDocument/2006/relationships/hyperlink" Target="mailto:mclarke@sleepproducts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grass, person, food&#10;&#10;Description automatically generated">
            <a:extLst>
              <a:ext uri="{FF2B5EF4-FFF2-40B4-BE49-F238E27FC236}">
                <a16:creationId xmlns:a16="http://schemas.microsoft.com/office/drawing/2014/main" id="{C5358D06-A1D4-4417-AC5B-ECAD64534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02" r="-4377"/>
          <a:stretch/>
        </p:blipFill>
        <p:spPr>
          <a:xfrm>
            <a:off x="-3124200" y="-724809"/>
            <a:ext cx="17175493" cy="60396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-778119" y="3075824"/>
            <a:ext cx="4729564" cy="559117"/>
            <a:chOff x="0" y="0"/>
            <a:chExt cx="483431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4834310" cy="69850"/>
            </a:xfrm>
            <a:custGeom>
              <a:avLst/>
              <a:gdLst/>
              <a:ahLst/>
              <a:cxnLst/>
              <a:rect l="l" t="t" r="r" b="b"/>
              <a:pathLst>
                <a:path w="4834310" h="69850">
                  <a:moveTo>
                    <a:pt x="454348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34310" y="69850"/>
                  </a:lnTo>
                  <a:lnTo>
                    <a:pt x="4834310" y="0"/>
                  </a:lnTo>
                  <a:close/>
                </a:path>
              </a:pathLst>
            </a:custGeom>
            <a:solidFill>
              <a:srgbClr val="8CC63F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4569698" y="874957"/>
            <a:ext cx="406959" cy="559117"/>
            <a:chOff x="0" y="0"/>
            <a:chExt cx="1504615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1504615" cy="69850"/>
            </a:xfrm>
            <a:custGeom>
              <a:avLst/>
              <a:gdLst/>
              <a:ahLst/>
              <a:cxnLst/>
              <a:rect l="l" t="t" r="r" b="b"/>
              <a:pathLst>
                <a:path w="1504615" h="69850">
                  <a:moveTo>
                    <a:pt x="12137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4615" y="69850"/>
                  </a:lnTo>
                  <a:lnTo>
                    <a:pt x="1504615" y="0"/>
                  </a:lnTo>
                  <a:close/>
                </a:path>
              </a:pathLst>
            </a:custGeom>
            <a:solidFill>
              <a:srgbClr val="8CC63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3798631" y="4492436"/>
            <a:ext cx="1949093" cy="559117"/>
            <a:chOff x="0" y="0"/>
            <a:chExt cx="199225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1992259" cy="69850"/>
            </a:xfrm>
            <a:custGeom>
              <a:avLst/>
              <a:gdLst/>
              <a:ahLst/>
              <a:cxnLst/>
              <a:rect l="l" t="t" r="r" b="b"/>
              <a:pathLst>
                <a:path w="1992259" h="69850">
                  <a:moveTo>
                    <a:pt x="17014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92259" y="69850"/>
                  </a:lnTo>
                  <a:lnTo>
                    <a:pt x="1992259" y="0"/>
                  </a:lnTo>
                  <a:close/>
                </a:path>
              </a:pathLst>
            </a:custGeom>
            <a:solidFill>
              <a:srgbClr val="8CC63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560287" y="711042"/>
            <a:ext cx="3212891" cy="559117"/>
            <a:chOff x="0" y="0"/>
            <a:chExt cx="3284047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284047" cy="69850"/>
            </a:xfrm>
            <a:custGeom>
              <a:avLst/>
              <a:gdLst/>
              <a:ahLst/>
              <a:cxnLst/>
              <a:rect l="l" t="t" r="r" b="b"/>
              <a:pathLst>
                <a:path w="3284047" h="69850">
                  <a:moveTo>
                    <a:pt x="29932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84047" y="69850"/>
                  </a:lnTo>
                  <a:lnTo>
                    <a:pt x="3284047" y="0"/>
                  </a:lnTo>
                  <a:close/>
                </a:path>
              </a:pathLst>
            </a:custGeom>
            <a:solidFill>
              <a:srgbClr val="8CC63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1560287" y="5440606"/>
            <a:ext cx="3212891" cy="559117"/>
            <a:chOff x="0" y="0"/>
            <a:chExt cx="3284047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3284047" cy="69850"/>
            </a:xfrm>
            <a:custGeom>
              <a:avLst/>
              <a:gdLst/>
              <a:ahLst/>
              <a:cxnLst/>
              <a:rect l="l" t="t" r="r" b="b"/>
              <a:pathLst>
                <a:path w="3284047" h="69850">
                  <a:moveTo>
                    <a:pt x="29932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84047" y="69850"/>
                  </a:lnTo>
                  <a:lnTo>
                    <a:pt x="3284047" y="0"/>
                  </a:lnTo>
                  <a:close/>
                </a:path>
              </a:pathLst>
            </a:custGeom>
            <a:solidFill>
              <a:srgbClr val="8CC63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0800000">
            <a:off x="7314629" y="3429001"/>
            <a:ext cx="3013622" cy="559117"/>
            <a:chOff x="0" y="0"/>
            <a:chExt cx="3472775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472775" cy="69850"/>
            </a:xfrm>
            <a:custGeom>
              <a:avLst/>
              <a:gdLst/>
              <a:ahLst/>
              <a:cxnLst/>
              <a:rect l="l" t="t" r="r" b="b"/>
              <a:pathLst>
                <a:path w="3472775" h="69850">
                  <a:moveTo>
                    <a:pt x="31819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72775" y="69850"/>
                  </a:lnTo>
                  <a:lnTo>
                    <a:pt x="347277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3498516" y="1600200"/>
            <a:ext cx="9008616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6688" dirty="0">
                <a:solidFill>
                  <a:srgbClr val="FFFFFF"/>
                </a:solidFill>
                <a:latin typeface="Proxima Nova 1"/>
              </a:rPr>
              <a:t>Connecticut’s Mattress Recycling Program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11153" r="32742" b="68891"/>
          <a:stretch>
            <a:fillRect/>
          </a:stretch>
        </p:blipFill>
        <p:spPr>
          <a:xfrm rot="-10800000">
            <a:off x="1" y="4899269"/>
            <a:ext cx="12271619" cy="600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C4670-493C-45CF-A1FC-04BEE5BB9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68385"/>
            <a:ext cx="4982807" cy="60579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59D6CC6-D5E3-4B9B-84AB-736C0E105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90" y="5636704"/>
            <a:ext cx="4412810" cy="11623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29958-F2E3-4772-9885-C0DC96D1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5230747" cy="68869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C1B1C0-DFA5-4649-8557-AAFB44B42182}"/>
              </a:ext>
            </a:extLst>
          </p:cNvPr>
          <p:cNvSpPr/>
          <p:nvPr/>
        </p:nvSpPr>
        <p:spPr>
          <a:xfrm>
            <a:off x="5230747" y="305210"/>
            <a:ext cx="6959729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D0517-9BC0-4C0E-8AD8-D691CAADD181}"/>
              </a:ext>
            </a:extLst>
          </p:cNvPr>
          <p:cNvSpPr txBox="1"/>
          <p:nvPr/>
        </p:nvSpPr>
        <p:spPr>
          <a:xfrm>
            <a:off x="5532699" y="1909011"/>
            <a:ext cx="6306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PSA campaign has reached over 3.5 million impressions across MRC’s program states</a:t>
            </a:r>
          </a:p>
          <a:p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Working with local governments to educate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White Paper and Lesson Plan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F4067CE-2F77-4CB4-B593-FE3DEACE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974" y="6372474"/>
            <a:ext cx="2974279" cy="3606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025901-C1A6-4DD9-A685-5DB4CE84DAF4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4290FE-E61A-4C54-A2B0-B45E573A3335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69249-A9BF-48E6-A1D4-A1AD1CBBDBDD}"/>
              </a:ext>
            </a:extLst>
          </p:cNvPr>
          <p:cNvSpPr/>
          <p:nvPr/>
        </p:nvSpPr>
        <p:spPr>
          <a:xfrm>
            <a:off x="3178978" y="316785"/>
            <a:ext cx="2037346" cy="958516"/>
          </a:xfrm>
          <a:prstGeom prst="rect">
            <a:avLst/>
          </a:prstGeom>
          <a:solidFill>
            <a:srgbClr val="00C0D8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DAF14-84C2-4BF6-9F29-D930ADD03ED6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3383280" cy="21102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523BCD-9044-4115-93A0-71397C41AE8E}"/>
              </a:ext>
            </a:extLst>
          </p:cNvPr>
          <p:cNvSpPr txBox="1"/>
          <p:nvPr/>
        </p:nvSpPr>
        <p:spPr>
          <a:xfrm>
            <a:off x="3742660" y="461303"/>
            <a:ext cx="82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COMBATING ILLEGAL DUMPING</a:t>
            </a:r>
          </a:p>
        </p:txBody>
      </p:sp>
    </p:spTree>
    <p:extLst>
      <p:ext uri="{BB962C8B-B14F-4D97-AF65-F5344CB8AC3E}">
        <p14:creationId xmlns:p14="http://schemas.microsoft.com/office/powerpoint/2010/main" val="79611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doughnut, holding, donut&#10;&#10;Description automatically generated">
            <a:extLst>
              <a:ext uri="{FF2B5EF4-FFF2-40B4-BE49-F238E27FC236}">
                <a16:creationId xmlns:a16="http://schemas.microsoft.com/office/drawing/2014/main" id="{6284E031-0E64-4430-8A75-B3B58743E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3" cy="3747778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BD0397-F848-4ADC-A271-A648B07BDBCE}"/>
              </a:ext>
            </a:extLst>
          </p:cNvPr>
          <p:cNvSpPr/>
          <p:nvPr/>
        </p:nvSpPr>
        <p:spPr>
          <a:xfrm>
            <a:off x="4459198" y="4108713"/>
            <a:ext cx="3628169" cy="105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Improving Recyclability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FBE4C-3077-4431-8F77-085CE77AB150}"/>
              </a:ext>
            </a:extLst>
          </p:cNvPr>
          <p:cNvSpPr txBox="1"/>
          <p:nvPr/>
        </p:nvSpPr>
        <p:spPr>
          <a:xfrm>
            <a:off x="4606149" y="5401983"/>
            <a:ext cx="332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Proxima Nova 1"/>
              </a:rPr>
              <a:t>Awarding funding for infrastructure improvements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4D875-CFF6-44B8-B706-009CBDDE573E}"/>
              </a:ext>
            </a:extLst>
          </p:cNvPr>
          <p:cNvSpPr/>
          <p:nvPr/>
        </p:nvSpPr>
        <p:spPr>
          <a:xfrm>
            <a:off x="3144253" y="305210"/>
            <a:ext cx="9046223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0D408-247A-45BD-A9C9-B76F9E552483}"/>
              </a:ext>
            </a:extLst>
          </p:cNvPr>
          <p:cNvSpPr txBox="1"/>
          <p:nvPr/>
        </p:nvSpPr>
        <p:spPr>
          <a:xfrm>
            <a:off x="5105402" y="461303"/>
            <a:ext cx="692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RESEARCH PRIORITIES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6B4E7C-9EF0-46BC-B382-D27127055F63}"/>
              </a:ext>
            </a:extLst>
          </p:cNvPr>
          <p:cNvSpPr/>
          <p:nvPr/>
        </p:nvSpPr>
        <p:spPr>
          <a:xfrm>
            <a:off x="901836" y="4108713"/>
            <a:ext cx="3203276" cy="93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Increasing</a:t>
            </a:r>
          </a:p>
          <a:p>
            <a:pPr algn="ctr"/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Efficiency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9D78C5-29E1-4C04-AC81-B494AF8CFDC3}"/>
              </a:ext>
            </a:extLst>
          </p:cNvPr>
          <p:cNvSpPr txBox="1"/>
          <p:nvPr/>
        </p:nvSpPr>
        <p:spPr>
          <a:xfrm>
            <a:off x="838519" y="5401983"/>
            <a:ext cx="332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1"/>
              </a:rPr>
              <a:t>Investing in studies to identify best practices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EDAC23-103D-4EBD-9233-E675FD12A2E1}"/>
              </a:ext>
            </a:extLst>
          </p:cNvPr>
          <p:cNvSpPr txBox="1"/>
          <p:nvPr/>
        </p:nvSpPr>
        <p:spPr>
          <a:xfrm>
            <a:off x="8879174" y="5401983"/>
            <a:ext cx="283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Proxima Nova 1"/>
              </a:rPr>
              <a:t>Searching for new uses for component material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8B3C0-AADE-469F-9F66-73463C37D6D3}"/>
              </a:ext>
            </a:extLst>
          </p:cNvPr>
          <p:cNvSpPr/>
          <p:nvPr/>
        </p:nvSpPr>
        <p:spPr>
          <a:xfrm>
            <a:off x="8441454" y="4108713"/>
            <a:ext cx="3714729" cy="161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Expanding End Markets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047865-6791-4A34-B0B4-974F33948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885"/>
            <a:ext cx="2933265" cy="3566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C3845E-1B87-45CE-AFBA-0AC24155BD8A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17430-2021-45C4-9162-36FD85AC6246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3383280" cy="21102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3B7F9-B4B5-4996-B1D1-C78B273920F5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3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BBAAA-2B3F-4610-AFC3-0ED55E77E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/>
          <a:stretch/>
        </p:blipFill>
        <p:spPr>
          <a:xfrm>
            <a:off x="-1" y="0"/>
            <a:ext cx="51816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1B1C0-DFA5-4649-8557-AAFB44B42182}"/>
              </a:ext>
            </a:extLst>
          </p:cNvPr>
          <p:cNvSpPr/>
          <p:nvPr/>
        </p:nvSpPr>
        <p:spPr>
          <a:xfrm>
            <a:off x="5181599" y="305210"/>
            <a:ext cx="7008877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23BCD-9044-4115-93A0-71397C41AE8E}"/>
              </a:ext>
            </a:extLst>
          </p:cNvPr>
          <p:cNvSpPr txBox="1"/>
          <p:nvPr/>
        </p:nvSpPr>
        <p:spPr>
          <a:xfrm>
            <a:off x="5637276" y="461303"/>
            <a:ext cx="63943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LEGISLATIVE UPDATES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D0517-9BC0-4C0E-8AD8-D691CAADD181}"/>
              </a:ext>
            </a:extLst>
          </p:cNvPr>
          <p:cNvSpPr txBox="1"/>
          <p:nvPr/>
        </p:nvSpPr>
        <p:spPr>
          <a:xfrm>
            <a:off x="5548941" y="1625798"/>
            <a:ext cx="60488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</a:rPr>
              <a:t>Additional state interest.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Proxima Nova 1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</a:rPr>
              <a:t>Maine pilot program under development 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</a:rPr>
              <a:t>MRC interest in regional approach to mattress EPR</a:t>
            </a:r>
            <a:endParaRPr lang="en-US" dirty="0">
              <a:solidFill>
                <a:srgbClr val="000000"/>
              </a:solidFill>
              <a:latin typeface="Proxima Nova 1"/>
              <a:ea typeface="Calibri" panose="020F0502020204030204" pitchFamily="34" charset="0"/>
            </a:endParaRPr>
          </a:p>
          <a:p>
            <a:pPr lvl="0">
              <a:defRPr/>
            </a:pPr>
            <a:endParaRPr lang="en-US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Proxima Nova 1"/>
              <a:ea typeface="Times New Roman" panose="02020603050405020304" pitchFamily="18" charset="0"/>
            </a:endParaRPr>
          </a:p>
          <a:p>
            <a:pPr lvl="0" algn="r">
              <a:defRPr/>
            </a:pPr>
            <a:r>
              <a:rPr lang="en-US" b="1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</a:rPr>
              <a:t>For more information:</a:t>
            </a:r>
            <a:endParaRPr lang="en-US" b="1" dirty="0">
              <a:solidFill>
                <a:prstClr val="black"/>
              </a:solidFill>
              <a:latin typeface="Proxima Nova 1"/>
              <a:ea typeface="Times New Roman" panose="02020603050405020304" pitchFamily="18" charset="0"/>
            </a:endParaRPr>
          </a:p>
          <a:p>
            <a:pPr lvl="0" algn="r">
              <a:defRPr/>
            </a:pPr>
            <a:r>
              <a:rPr lang="en-US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</a:rPr>
              <a:t>Marie Clarke </a:t>
            </a:r>
            <a:r>
              <a:rPr lang="en-US" u="sng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  <a:hlinkClick r:id="rId4"/>
              </a:rPr>
              <a:t>mclarke@sleepproducts.org</a:t>
            </a:r>
            <a:endParaRPr lang="en-US" dirty="0">
              <a:solidFill>
                <a:srgbClr val="000000"/>
              </a:solidFill>
              <a:latin typeface="Proxima Nova 1"/>
              <a:ea typeface="Calibri" panose="020F0502020204030204" pitchFamily="34" charset="0"/>
            </a:endParaRPr>
          </a:p>
          <a:p>
            <a:pPr lvl="0" algn="r">
              <a:buSzPts val="1000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</a:rPr>
              <a:t>Grant Johnson </a:t>
            </a:r>
            <a:r>
              <a:rPr lang="en-US" u="sng" dirty="0">
                <a:solidFill>
                  <a:srgbClr val="000000"/>
                </a:solidFill>
                <a:latin typeface="Proxima Nova 1"/>
                <a:ea typeface="Times New Roman" panose="02020603050405020304" pitchFamily="18" charset="0"/>
                <a:hlinkClick r:id="rId5"/>
              </a:rPr>
              <a:t>gjohnson@sleepproducts.org</a:t>
            </a:r>
            <a:endParaRPr lang="en-US" dirty="0">
              <a:solidFill>
                <a:srgbClr val="000000"/>
              </a:solidFill>
              <a:latin typeface="Proxima Nova 1"/>
              <a:ea typeface="Calibri" panose="020F0502020204030204" pitchFamily="34" charset="0"/>
            </a:endParaRPr>
          </a:p>
          <a:p>
            <a:endParaRPr lang="en-US" dirty="0">
              <a:latin typeface="Proxima Nova 1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C8ED3A2A-E2A4-4144-A660-036C6F398F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9974" y="6372474"/>
            <a:ext cx="2974279" cy="36063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0B1DFB-348F-4A2B-8713-34ED3E2A3804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754485-AA62-4AF9-9ED7-EDA95EA688A3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4395158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763E0-C661-4E43-876E-143DD5A32899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74817EF-AD7C-425C-B36D-3035D94CC1C2}"/>
              </a:ext>
            </a:extLst>
          </p:cNvPr>
          <p:cNvSpPr/>
          <p:nvPr/>
        </p:nvSpPr>
        <p:spPr>
          <a:xfrm>
            <a:off x="3144253" y="305210"/>
            <a:ext cx="2037346" cy="958516"/>
          </a:xfrm>
          <a:prstGeom prst="rect">
            <a:avLst/>
          </a:prstGeom>
          <a:solidFill>
            <a:srgbClr val="00C0D8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oden bench&#10;&#10;Description automatically generated">
            <a:extLst>
              <a:ext uri="{FF2B5EF4-FFF2-40B4-BE49-F238E27FC236}">
                <a16:creationId xmlns:a16="http://schemas.microsoft.com/office/drawing/2014/main" id="{517C2875-A4D8-4B31-B140-9423F73B2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E88ABC-1FFC-4ED7-B0AD-F37A19FE9052}"/>
              </a:ext>
            </a:extLst>
          </p:cNvPr>
          <p:cNvSpPr/>
          <p:nvPr/>
        </p:nvSpPr>
        <p:spPr>
          <a:xfrm>
            <a:off x="622301" y="1333500"/>
            <a:ext cx="5473700" cy="5156200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B7883-0428-4C7C-8575-1D6ECE9503F0}"/>
              </a:ext>
            </a:extLst>
          </p:cNvPr>
          <p:cNvSpPr/>
          <p:nvPr/>
        </p:nvSpPr>
        <p:spPr>
          <a:xfrm>
            <a:off x="6095999" y="1333500"/>
            <a:ext cx="1866901" cy="5156200"/>
          </a:xfrm>
          <a:prstGeom prst="rect">
            <a:avLst/>
          </a:prstGeom>
          <a:solidFill>
            <a:srgbClr val="00C0D8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C01C1-5A10-460B-8A53-2D37FC052B69}"/>
              </a:ext>
            </a:extLst>
          </p:cNvPr>
          <p:cNvSpPr txBox="1"/>
          <p:nvPr/>
        </p:nvSpPr>
        <p:spPr>
          <a:xfrm>
            <a:off x="965200" y="1727200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roxima Nova 1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9B0AF-B19E-4E88-9FE5-8C386FA67B5B}"/>
              </a:ext>
            </a:extLst>
          </p:cNvPr>
          <p:cNvSpPr txBox="1"/>
          <p:nvPr/>
        </p:nvSpPr>
        <p:spPr>
          <a:xfrm>
            <a:off x="1104899" y="2768600"/>
            <a:ext cx="4973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Proxima Nova 1"/>
            </a:endParaRPr>
          </a:p>
          <a:p>
            <a:r>
              <a:rPr lang="en-US" sz="2000" dirty="0">
                <a:solidFill>
                  <a:schemeClr val="bg1"/>
                </a:solidFill>
                <a:latin typeface="Proxima Nova 1"/>
              </a:rPr>
              <a:t>dmcgowan@mattressrecyclingcouncil.org</a:t>
            </a:r>
          </a:p>
          <a:p>
            <a:r>
              <a:rPr lang="en-US" sz="2000">
                <a:solidFill>
                  <a:schemeClr val="bg1"/>
                </a:solidFill>
                <a:latin typeface="Proxima Nova 1"/>
              </a:rPr>
              <a:t>860-830-3832</a:t>
            </a:r>
            <a:endParaRPr lang="en-US" sz="2000" dirty="0">
              <a:solidFill>
                <a:schemeClr val="bg1"/>
              </a:solidFill>
              <a:latin typeface="Proxima Nova 1"/>
            </a:endParaRPr>
          </a:p>
          <a:p>
            <a:r>
              <a:rPr lang="en-US" sz="2000" dirty="0">
                <a:solidFill>
                  <a:schemeClr val="bg1"/>
                </a:solidFill>
                <a:latin typeface="Proxima Nova 1"/>
              </a:rPr>
              <a:t>MattressRecyclingCouncil.org</a:t>
            </a:r>
          </a:p>
          <a:p>
            <a:endParaRPr lang="en-US" sz="2000" dirty="0">
              <a:solidFill>
                <a:schemeClr val="bg1"/>
              </a:solidFill>
              <a:latin typeface="Proxima Nova 1"/>
            </a:endParaRPr>
          </a:p>
          <a:p>
            <a:endParaRPr lang="en-US" sz="2000" dirty="0">
              <a:solidFill>
                <a:schemeClr val="bg1"/>
              </a:solidFill>
              <a:latin typeface="Proxima Nova 1"/>
            </a:endParaRPr>
          </a:p>
          <a:p>
            <a:r>
              <a:rPr lang="en-US" sz="2000" dirty="0">
                <a:solidFill>
                  <a:schemeClr val="bg1"/>
                </a:solidFill>
                <a:latin typeface="Proxima Nova 1"/>
              </a:rPr>
              <a:t>Sign up to receive MRC Highlights and follow our announcements.</a:t>
            </a:r>
          </a:p>
          <a:p>
            <a:endParaRPr lang="en-US" sz="2000" dirty="0">
              <a:solidFill>
                <a:schemeClr val="bg1"/>
              </a:solidFill>
              <a:latin typeface="Proxima Nova 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CBF44-AB59-4FCA-9CC7-AF4B0785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19" y="3200400"/>
            <a:ext cx="457200" cy="4572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1ABFDE-8DC0-4E7C-84D6-DCDAD0848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88" y="3809626"/>
            <a:ext cx="454462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DBAD9C-8306-46B4-BE58-A10A02301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50" y="4418852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8B0E7C-42FA-44B6-ACB6-BB375BA89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50" y="502807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A7B29958-F2E3-4772-9885-C0DC96D1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" y="0"/>
            <a:ext cx="518312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C1B1C0-DFA5-4649-8557-AAFB44B42182}"/>
              </a:ext>
            </a:extLst>
          </p:cNvPr>
          <p:cNvSpPr/>
          <p:nvPr/>
        </p:nvSpPr>
        <p:spPr>
          <a:xfrm>
            <a:off x="5181599" y="305210"/>
            <a:ext cx="7008877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23BCD-9044-4115-93A0-71397C41AE8E}"/>
              </a:ext>
            </a:extLst>
          </p:cNvPr>
          <p:cNvSpPr txBox="1"/>
          <p:nvPr/>
        </p:nvSpPr>
        <p:spPr>
          <a:xfrm>
            <a:off x="5637276" y="461303"/>
            <a:ext cx="63943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D0517-9BC0-4C0E-8AD8-D691CAADD181}"/>
              </a:ext>
            </a:extLst>
          </p:cNvPr>
          <p:cNvSpPr txBox="1"/>
          <p:nvPr/>
        </p:nvSpPr>
        <p:spPr>
          <a:xfrm>
            <a:off x="5548941" y="1625798"/>
            <a:ext cx="604889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Industry-led nonprofit</a:t>
            </a:r>
          </a:p>
          <a:p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Funded by visible recycling fee</a:t>
            </a:r>
          </a:p>
          <a:p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Operating statewide recycling network</a:t>
            </a:r>
          </a:p>
          <a:p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Providing education and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Combating illegal dumping</a:t>
            </a:r>
          </a:p>
          <a:p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Conducting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1"/>
              </a:rPr>
              <a:t>CT DEEP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C8ED3A2A-E2A4-4144-A660-036C6F39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974" y="6372474"/>
            <a:ext cx="2974279" cy="36063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0B1DFB-348F-4A2B-8713-34ED3E2A3804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754485-AA62-4AF9-9ED7-EDA95EA688A3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4395158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763E0-C661-4E43-876E-143DD5A32899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74817EF-AD7C-425C-B36D-3035D94CC1C2}"/>
              </a:ext>
            </a:extLst>
          </p:cNvPr>
          <p:cNvSpPr/>
          <p:nvPr/>
        </p:nvSpPr>
        <p:spPr>
          <a:xfrm>
            <a:off x="3144253" y="305210"/>
            <a:ext cx="2037346" cy="958516"/>
          </a:xfrm>
          <a:prstGeom prst="rect">
            <a:avLst/>
          </a:prstGeom>
          <a:solidFill>
            <a:srgbClr val="00C0D8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84E031-0E64-4430-8A75-B3B58743E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7" b="31904"/>
          <a:stretch/>
        </p:blipFill>
        <p:spPr>
          <a:xfrm>
            <a:off x="3052" y="1"/>
            <a:ext cx="12188948" cy="3733793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BD0397-F848-4ADC-A271-A648B07BDBCE}"/>
              </a:ext>
            </a:extLst>
          </p:cNvPr>
          <p:cNvSpPr/>
          <p:nvPr/>
        </p:nvSpPr>
        <p:spPr>
          <a:xfrm>
            <a:off x="4074190" y="4108713"/>
            <a:ext cx="3628169" cy="105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Curb Illegal Dumping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FBE4C-3077-4431-8F77-085CE77AB150}"/>
              </a:ext>
            </a:extLst>
          </p:cNvPr>
          <p:cNvSpPr txBox="1"/>
          <p:nvPr/>
        </p:nvSpPr>
        <p:spPr>
          <a:xfrm>
            <a:off x="4221141" y="5401983"/>
            <a:ext cx="3329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Proxima Nova 1"/>
              </a:rPr>
              <a:t>Working collaboratively to address this persistent problem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4D875-CFF6-44B8-B706-009CBDDE573E}"/>
              </a:ext>
            </a:extLst>
          </p:cNvPr>
          <p:cNvSpPr/>
          <p:nvPr/>
        </p:nvSpPr>
        <p:spPr>
          <a:xfrm>
            <a:off x="3144253" y="305210"/>
            <a:ext cx="9046223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0D408-247A-45BD-A9C9-B76F9E552483}"/>
              </a:ext>
            </a:extLst>
          </p:cNvPr>
          <p:cNvSpPr txBox="1"/>
          <p:nvPr/>
        </p:nvSpPr>
        <p:spPr>
          <a:xfrm>
            <a:off x="5105402" y="461303"/>
            <a:ext cx="692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OBJECTIVES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6B4E7C-9EF0-46BC-B382-D27127055F63}"/>
              </a:ext>
            </a:extLst>
          </p:cNvPr>
          <p:cNvSpPr/>
          <p:nvPr/>
        </p:nvSpPr>
        <p:spPr>
          <a:xfrm>
            <a:off x="516828" y="4108713"/>
            <a:ext cx="3203276" cy="93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Increase</a:t>
            </a:r>
          </a:p>
          <a:p>
            <a:pPr algn="ctr"/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Recycling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9D78C5-29E1-4C04-AC81-B494AF8CFDC3}"/>
              </a:ext>
            </a:extLst>
          </p:cNvPr>
          <p:cNvSpPr txBox="1"/>
          <p:nvPr/>
        </p:nvSpPr>
        <p:spPr>
          <a:xfrm>
            <a:off x="453511" y="5401983"/>
            <a:ext cx="332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1"/>
              </a:rPr>
              <a:t>Recover and recycle units generated in the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EDAC23-103D-4EBD-9233-E675FD12A2E1}"/>
              </a:ext>
            </a:extLst>
          </p:cNvPr>
          <p:cNvSpPr txBox="1"/>
          <p:nvPr/>
        </p:nvSpPr>
        <p:spPr>
          <a:xfrm>
            <a:off x="8494166" y="5401983"/>
            <a:ext cx="283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Proxima Nova 1"/>
              </a:rPr>
              <a:t>Being good stewards of the recycling fee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8B3C0-AADE-469F-9F66-73463C37D6D3}"/>
              </a:ext>
            </a:extLst>
          </p:cNvPr>
          <p:cNvSpPr/>
          <p:nvPr/>
        </p:nvSpPr>
        <p:spPr>
          <a:xfrm>
            <a:off x="8056445" y="4108713"/>
            <a:ext cx="3787123" cy="161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Operate Cost- Effectively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047865-6791-4A34-B0B4-974F33948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885"/>
            <a:ext cx="2933265" cy="3566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C3845E-1B87-45CE-AFBA-0AC24155BD8A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17430-2021-45C4-9162-36FD85AC6246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3383280" cy="21102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3B7F9-B4B5-4996-B1D1-C78B273920F5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0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D50252-6775-49BD-97B6-6FD4D05BCDD5}"/>
              </a:ext>
            </a:extLst>
          </p:cNvPr>
          <p:cNvGrpSpPr>
            <a:grpSpLocks noChangeAspect="1"/>
          </p:cNvGrpSpPr>
          <p:nvPr/>
        </p:nvGrpSpPr>
        <p:grpSpPr>
          <a:xfrm>
            <a:off x="5828660" y="1807495"/>
            <a:ext cx="5870186" cy="3954833"/>
            <a:chOff x="6516914" y="2150998"/>
            <a:chExt cx="5464379" cy="39925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88500D-48B1-4ECE-B247-6BE6D90ED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74" r="186"/>
            <a:stretch/>
          </p:blipFill>
          <p:spPr>
            <a:xfrm>
              <a:off x="6645092" y="2150998"/>
              <a:ext cx="5336201" cy="399257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F1AE6C-148E-41C7-A722-920939035FCF}"/>
                </a:ext>
              </a:extLst>
            </p:cNvPr>
            <p:cNvSpPr/>
            <p:nvPr/>
          </p:nvSpPr>
          <p:spPr>
            <a:xfrm>
              <a:off x="6516914" y="2772229"/>
              <a:ext cx="522515" cy="2452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07C14B-49D6-4926-8088-0BDB110DC38A}"/>
              </a:ext>
            </a:extLst>
          </p:cNvPr>
          <p:cNvSpPr txBox="1"/>
          <p:nvPr/>
        </p:nvSpPr>
        <p:spPr>
          <a:xfrm>
            <a:off x="1295839" y="4385534"/>
            <a:ext cx="4851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Proxima Nova 1"/>
              </a:rPr>
              <a:t>QUICK FACTS</a:t>
            </a:r>
          </a:p>
          <a:p>
            <a:r>
              <a:rPr lang="en-US" dirty="0">
                <a:latin typeface="Proxima Nova 1"/>
              </a:rPr>
              <a:t>Launched:		May 2015</a:t>
            </a:r>
          </a:p>
          <a:p>
            <a:r>
              <a:rPr lang="en-US" dirty="0">
                <a:latin typeface="Proxima Nova 1"/>
              </a:rPr>
              <a:t>Recycling Fee:		$11.75</a:t>
            </a:r>
          </a:p>
          <a:p>
            <a:r>
              <a:rPr lang="en-US" dirty="0">
                <a:latin typeface="Proxima Nova 1"/>
              </a:rPr>
              <a:t>Recycling Facilities:	2</a:t>
            </a:r>
          </a:p>
          <a:p>
            <a:r>
              <a:rPr lang="en-US" dirty="0">
                <a:latin typeface="Proxima Nova 1"/>
              </a:rPr>
              <a:t>Participating Towns:	140</a:t>
            </a:r>
          </a:p>
          <a:p>
            <a:r>
              <a:rPr lang="en-US" dirty="0">
                <a:latin typeface="Proxima Nova 1"/>
              </a:rPr>
              <a:t>Permanent Sites:		140+</a:t>
            </a:r>
          </a:p>
        </p:txBody>
      </p:sp>
      <p:pic>
        <p:nvPicPr>
          <p:cNvPr id="25" name="Graphic 24" descr="House">
            <a:extLst>
              <a:ext uri="{FF2B5EF4-FFF2-40B4-BE49-F238E27FC236}">
                <a16:creationId xmlns:a16="http://schemas.microsoft.com/office/drawing/2014/main" id="{D90ECE85-1122-41B1-BAFB-A98DD7CF8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839" y="3053205"/>
            <a:ext cx="914400" cy="914400"/>
          </a:xfrm>
          <a:prstGeom prst="rect">
            <a:avLst/>
          </a:prstGeom>
        </p:spPr>
      </p:pic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EA0CFEF-7F3C-4910-9DCE-4BCBC4EFD85E}"/>
              </a:ext>
            </a:extLst>
          </p:cNvPr>
          <p:cNvSpPr txBox="1">
            <a:spLocks/>
          </p:cNvSpPr>
          <p:nvPr/>
        </p:nvSpPr>
        <p:spPr bwMode="auto">
          <a:xfrm>
            <a:off x="2278243" y="3063048"/>
            <a:ext cx="3753783" cy="8947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charset="0"/>
              <a:buNone/>
            </a:pPr>
            <a:r>
              <a:rPr lang="en-US" sz="2400" dirty="0">
                <a:latin typeface="Proxima Nova 1"/>
              </a:rPr>
              <a:t>97% of residents have</a:t>
            </a:r>
          </a:p>
          <a:p>
            <a:pPr marL="0" indent="0">
              <a:buClrTx/>
              <a:buFont typeface="Arial" charset="0"/>
              <a:buNone/>
            </a:pPr>
            <a:r>
              <a:rPr lang="en-US" sz="2400" dirty="0">
                <a:latin typeface="Proxima Nova 1"/>
              </a:rPr>
              <a:t>access to the program</a:t>
            </a:r>
          </a:p>
          <a:p>
            <a:pPr marL="0" indent="0">
              <a:buClrTx/>
              <a:buFont typeface="Arial" charset="0"/>
              <a:buNone/>
            </a:pPr>
            <a:endParaRPr lang="en-US" sz="2800" dirty="0">
              <a:latin typeface="Proxima Nova 1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F1952D50-6FAE-4447-AFDD-F2C208A1B2C2}"/>
              </a:ext>
            </a:extLst>
          </p:cNvPr>
          <p:cNvSpPr txBox="1">
            <a:spLocks/>
          </p:cNvSpPr>
          <p:nvPr/>
        </p:nvSpPr>
        <p:spPr bwMode="auto">
          <a:xfrm>
            <a:off x="2278241" y="1927636"/>
            <a:ext cx="2282741" cy="8947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C1CD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charset="0"/>
              <a:buNone/>
            </a:pPr>
            <a:r>
              <a:rPr lang="en-US" sz="2400" dirty="0">
                <a:latin typeface="Proxima Nova 1"/>
              </a:rPr>
              <a:t>Collected</a:t>
            </a:r>
          </a:p>
          <a:p>
            <a:pPr marL="0" indent="0">
              <a:buClrTx/>
              <a:buFont typeface="Arial" charset="0"/>
              <a:buNone/>
            </a:pPr>
            <a:r>
              <a:rPr lang="en-US" sz="2400" dirty="0">
                <a:latin typeface="Proxima Nova 1"/>
              </a:rPr>
              <a:t>213,543 units</a:t>
            </a:r>
          </a:p>
          <a:p>
            <a:pPr marL="0" indent="0">
              <a:buClrTx/>
              <a:buFont typeface="Arial" charset="0"/>
              <a:buNone/>
            </a:pPr>
            <a:endParaRPr lang="en-US" sz="2800" dirty="0">
              <a:latin typeface="Proxima Nova 1"/>
            </a:endParaRPr>
          </a:p>
        </p:txBody>
      </p:sp>
      <p:pic>
        <p:nvPicPr>
          <p:cNvPr id="28" name="Graphic 27" descr="Sustainability">
            <a:extLst>
              <a:ext uri="{FF2B5EF4-FFF2-40B4-BE49-F238E27FC236}">
                <a16:creationId xmlns:a16="http://schemas.microsoft.com/office/drawing/2014/main" id="{D138CCBD-023E-4776-9F4D-81F1D08B8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5839" y="1917793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27447-46FF-4342-82AF-BA2A88D15A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885"/>
            <a:ext cx="2933265" cy="35661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BF45CE-D9C7-4F4F-9C2D-2F5776F95BE0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D697DFC-FB07-432E-B168-77B82C0F8604}"/>
              </a:ext>
            </a:extLst>
          </p:cNvPr>
          <p:cNvSpPr/>
          <p:nvPr/>
        </p:nvSpPr>
        <p:spPr>
          <a:xfrm>
            <a:off x="3144253" y="305210"/>
            <a:ext cx="9046223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CB9908-B0D3-4A1D-B56E-569D91149501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616E8-A273-465C-A8CC-3F799356FC7F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3383280" cy="21102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CE83626-4E40-4308-96C6-DDC6F80D1627}"/>
              </a:ext>
            </a:extLst>
          </p:cNvPr>
          <p:cNvSpPr txBox="1"/>
          <p:nvPr/>
        </p:nvSpPr>
        <p:spPr>
          <a:xfrm>
            <a:off x="5105402" y="461303"/>
            <a:ext cx="659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CONNECTICUT</a:t>
            </a:r>
          </a:p>
        </p:txBody>
      </p:sp>
    </p:spTree>
    <p:extLst>
      <p:ext uri="{BB962C8B-B14F-4D97-AF65-F5344CB8AC3E}">
        <p14:creationId xmlns:p14="http://schemas.microsoft.com/office/powerpoint/2010/main" val="36520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9E396349-E0AB-4283-8733-58B14E683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163" y="1501429"/>
            <a:ext cx="5588637" cy="5347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9C5B82-F6FA-4ED3-B411-9405011EA9CB}"/>
              </a:ext>
            </a:extLst>
          </p:cNvPr>
          <p:cNvSpPr/>
          <p:nvPr/>
        </p:nvSpPr>
        <p:spPr>
          <a:xfrm>
            <a:off x="7162162" y="-1"/>
            <a:ext cx="5029837" cy="2036085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C9F77-1724-4E5A-9F91-563AD676EDD3}"/>
              </a:ext>
            </a:extLst>
          </p:cNvPr>
          <p:cNvSpPr/>
          <p:nvPr/>
        </p:nvSpPr>
        <p:spPr>
          <a:xfrm>
            <a:off x="0" y="385009"/>
            <a:ext cx="9046223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95DFC-D7D8-4DB2-8B72-CE93E370B193}"/>
              </a:ext>
            </a:extLst>
          </p:cNvPr>
          <p:cNvSpPr txBox="1"/>
          <p:nvPr/>
        </p:nvSpPr>
        <p:spPr>
          <a:xfrm>
            <a:off x="224589" y="541102"/>
            <a:ext cx="874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COMMERCIAL VOLUME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39A48-5A81-4640-903D-770F0BFE7684}"/>
              </a:ext>
            </a:extLst>
          </p:cNvPr>
          <p:cNvSpPr txBox="1"/>
          <p:nvPr/>
        </p:nvSpPr>
        <p:spPr>
          <a:xfrm>
            <a:off x="520041" y="1993337"/>
            <a:ext cx="636336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Available to retailers, hotels, universities, military, hospitals and others</a:t>
            </a:r>
          </a:p>
          <a:p>
            <a:pPr marL="109696" lvl="1">
              <a:lnSpc>
                <a:spcPts val="3000"/>
              </a:lnSpc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No-cost transportation provided for 50+ units</a:t>
            </a: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297 participants</a:t>
            </a:r>
          </a:p>
          <a:p>
            <a:pPr marL="109696" lvl="1">
              <a:lnSpc>
                <a:spcPts val="3000"/>
              </a:lnSpc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927FB-05BE-449D-85F8-BCA0D9492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885"/>
            <a:ext cx="2933265" cy="3566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B211A4-3D4E-48E5-8354-96731C45C8DD}"/>
              </a:ext>
            </a:extLst>
          </p:cNvPr>
          <p:cNvSpPr/>
          <p:nvPr/>
        </p:nvSpPr>
        <p:spPr>
          <a:xfrm>
            <a:off x="7162161" y="1993337"/>
            <a:ext cx="5029837" cy="958517"/>
          </a:xfrm>
          <a:prstGeom prst="rect">
            <a:avLst/>
          </a:prstGeom>
          <a:solidFill>
            <a:srgbClr val="8DC63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7CD5208-123F-4893-A06C-1A07489D3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2" y="-39334"/>
            <a:ext cx="5343897" cy="6801325"/>
          </a:xfr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A4305DC-6296-4447-8CF7-61762B738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4"/>
          <a:stretch/>
        </p:blipFill>
        <p:spPr>
          <a:xfrm>
            <a:off x="5902032" y="287396"/>
            <a:ext cx="5835844" cy="64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27" b="55169" l="6094" r="95539">
                        <a14:foregroundMark x1="32971" y1="38668" x2="18825" y2="37821"/>
                        <a14:foregroundMark x1="18825" y1="37821" x2="11643" y2="38172"/>
                        <a14:foregroundMark x1="11643" y1="38172" x2="5876" y2="39836"/>
                        <a14:foregroundMark x1="5876" y1="39836" x2="4897" y2="41968"/>
                        <a14:foregroundMark x1="4897" y1="41968" x2="7399" y2="43516"/>
                        <a14:foregroundMark x1="7399" y1="43516" x2="14908" y2="44276"/>
                        <a14:foregroundMark x1="14908" y1="44276" x2="12296" y2="49796"/>
                        <a14:foregroundMark x1="12296" y1="49796" x2="8705" y2="51519"/>
                        <a14:foregroundMark x1="8705" y1="51519" x2="8052" y2="53154"/>
                        <a14:foregroundMark x1="8052" y1="53154" x2="9249" y2="54994"/>
                        <a14:foregroundMark x1="9249" y1="54994" x2="22851" y2="56016"/>
                        <a14:foregroundMark x1="22851" y1="56016" x2="51251" y2="56133"/>
                        <a14:foregroundMark x1="51251" y1="56133" x2="85528" y2="55491"/>
                        <a14:foregroundMark x1="85528" y1="55491" x2="91839" y2="55549"/>
                        <a14:foregroundMark x1="91839" y1="55549" x2="96627" y2="53475"/>
                        <a14:foregroundMark x1="96627" y1="53475" x2="97280" y2="50993"/>
                        <a14:foregroundMark x1="97280" y1="50993" x2="92927" y2="49708"/>
                        <a14:foregroundMark x1="92927" y1="49708" x2="68553" y2="49650"/>
                        <a14:foregroundMark x1="68553" y1="49650" x2="73123" y2="48335"/>
                        <a14:foregroundMark x1="73123" y1="48335" x2="79761" y2="47488"/>
                        <a14:foregroundMark x1="79761" y1="47488" x2="92709" y2="43458"/>
                        <a14:foregroundMark x1="92709" y1="43458" x2="95647" y2="41589"/>
                        <a14:foregroundMark x1="95647" y1="41589" x2="94124" y2="39778"/>
                        <a14:foregroundMark x1="94124" y1="39778" x2="85963" y2="38843"/>
                        <a14:foregroundMark x1="85963" y1="38843" x2="54298" y2="38055"/>
                        <a14:foregroundMark x1="54298" y1="38055" x2="40152" y2="38902"/>
                        <a14:foregroundMark x1="40152" y1="38902" x2="32971" y2="38727"/>
                        <a14:foregroundMark x1="29597" y1="39106" x2="22960" y2="38464"/>
                        <a14:foregroundMark x1="22960" y1="38464" x2="15125" y2="38435"/>
                        <a14:foregroundMark x1="15125" y1="38435" x2="8487" y2="39136"/>
                        <a14:foregroundMark x1="8487" y1="39136" x2="4788" y2="41268"/>
                        <a14:foregroundMark x1="4788" y1="41268" x2="7073" y2="42932"/>
                        <a14:foregroundMark x1="7073" y1="42932" x2="11534" y2="44363"/>
                        <a14:foregroundMark x1="11534" y1="44363" x2="20131" y2="44597"/>
                        <a14:foregroundMark x1="20131" y1="44597" x2="27203" y2="43896"/>
                        <a14:foregroundMark x1="27203" y1="43896" x2="31991" y2="42348"/>
                        <a14:foregroundMark x1="31991" y1="42348" x2="32209" y2="40158"/>
                        <a14:foregroundMark x1="32209" y1="40158" x2="30794" y2="38727"/>
                        <a14:foregroundMark x1="88139" y1="40479" x2="69750" y2="39632"/>
                        <a14:foregroundMark x1="69750" y1="39632" x2="63547" y2="39632"/>
                        <a14:foregroundMark x1="63547" y1="39632" x2="28292" y2="42669"/>
                        <a14:foregroundMark x1="28292" y1="42669" x2="25571" y2="44363"/>
                        <a14:foregroundMark x1="25571" y1="44363" x2="31230" y2="45502"/>
                        <a14:foregroundMark x1="31230" y1="45502" x2="57345" y2="45619"/>
                        <a14:foregroundMark x1="57345" y1="45619" x2="66485" y2="45386"/>
                        <a14:foregroundMark x1="66485" y1="45386" x2="87704" y2="42991"/>
                        <a14:foregroundMark x1="87704" y1="42991" x2="90860" y2="40800"/>
                        <a14:foregroundMark x1="90860" y1="40800" x2="90860" y2="40596"/>
                        <a14:foregroundMark x1="84984" y1="49328" x2="94450" y2="52950"/>
                        <a14:foregroundMark x1="94450" y1="52950" x2="96409" y2="54819"/>
                        <a14:foregroundMark x1="96409" y1="54819" x2="90424" y2="56308"/>
                        <a14:foregroundMark x1="90424" y1="56308" x2="44831" y2="56600"/>
                        <a14:foregroundMark x1="44831" y1="56600" x2="31556" y2="55754"/>
                        <a14:foregroundMark x1="31556" y1="55754" x2="26986" y2="54644"/>
                        <a14:foregroundMark x1="26986" y1="54644" x2="9902" y2="54848"/>
                        <a14:foregroundMark x1="9902" y1="54848" x2="4461" y2="53534"/>
                        <a14:foregroundMark x1="4461" y1="53534" x2="6202" y2="51285"/>
                        <a14:foregroundMark x1="6202" y1="51285" x2="12405" y2="50058"/>
                        <a14:foregroundMark x1="12405" y1="50058" x2="19042" y2="49766"/>
                        <a14:foregroundMark x1="19042" y1="49766" x2="26442" y2="49883"/>
                        <a14:foregroundMark x1="26115" y1="50088" x2="18390" y2="50117"/>
                        <a14:foregroundMark x1="18390" y1="50117" x2="12187" y2="51110"/>
                        <a14:foregroundMark x1="12187" y1="51110" x2="9467" y2="52891"/>
                        <a14:foregroundMark x1="9467" y1="52891" x2="11425" y2="54761"/>
                        <a14:foregroundMark x1="11425" y1="54761" x2="25680" y2="55783"/>
                        <a14:foregroundMark x1="25680" y1="55783" x2="35365" y2="55812"/>
                        <a14:foregroundMark x1="35365" y1="55812" x2="50381" y2="55607"/>
                        <a14:foregroundMark x1="50381" y1="55607" x2="66050" y2="55607"/>
                        <a14:foregroundMark x1="66050" y1="55607" x2="89554" y2="55286"/>
                        <a14:foregroundMark x1="89554" y1="55286" x2="95321" y2="54527"/>
                        <a14:foregroundMark x1="95321" y1="54527" x2="95647" y2="51081"/>
                        <a14:foregroundMark x1="95647" y1="51081" x2="80740" y2="50000"/>
                        <a14:foregroundMark x1="80740" y1="50000" x2="31882" y2="49708"/>
                        <a14:foregroundMark x1="31882" y1="49708" x2="26442" y2="50204"/>
                        <a14:foregroundMark x1="89119" y1="55023" x2="24374" y2="55315"/>
                        <a14:foregroundMark x1="24374" y1="55315" x2="19587" y2="54206"/>
                        <a14:foregroundMark x1="19587" y1="54206" x2="16649" y2="52307"/>
                        <a14:foregroundMark x1="16649" y1="52307" x2="16866" y2="50467"/>
                        <a14:foregroundMark x1="16866" y1="50467" x2="24701" y2="48861"/>
                        <a14:foregroundMark x1="24701" y1="48861" x2="45593" y2="47284"/>
                        <a14:foregroundMark x1="45593" y1="47284" x2="72688" y2="48014"/>
                        <a14:foregroundMark x1="72688" y1="48014" x2="79108" y2="48686"/>
                        <a14:foregroundMark x1="79108" y1="48686" x2="93036" y2="52921"/>
                        <a14:foregroundMark x1="93036" y1="52921" x2="95430" y2="54585"/>
                        <a14:foregroundMark x1="95430" y1="54585" x2="89771" y2="55169"/>
                        <a14:backgroundMark x1="4773" y1="53727" x2="4897" y2="54556"/>
                        <a14:backgroundMark x1="3019" y1="41998" x2="4712" y2="53317"/>
                        <a14:backgroundMark x1="2394" y1="37821" x2="3005" y2="41906"/>
                        <a14:backgroundMark x1="4897" y1="54556" x2="6663" y2="53906"/>
                        <a14:backgroundMark x1="8775" y1="50468" x2="8923" y2="44831"/>
                        <a14:backgroundMark x1="4735" y1="39441" x2="4135" y2="38668"/>
                        <a14:backgroundMark x1="6061" y1="41147" x2="4889" y2="39638"/>
                        <a14:backgroundMark x1="8923" y1="44831" x2="8937" y2="44849"/>
                      </a14:backgroundRemoval>
                    </a14:imgEffect>
                  </a14:imgLayer>
                </a14:imgProps>
              </a:ext>
            </a:extLst>
          </a:blip>
          <a:srcRect l="9699" t="38311" r="6480" b="44587"/>
          <a:stretch/>
        </p:blipFill>
        <p:spPr>
          <a:xfrm>
            <a:off x="1722249" y="134506"/>
            <a:ext cx="8223506" cy="62513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6DC8CF-BC20-4BA5-9469-C547C348DEC9}"/>
              </a:ext>
            </a:extLst>
          </p:cNvPr>
          <p:cNvSpPr/>
          <p:nvPr/>
        </p:nvSpPr>
        <p:spPr>
          <a:xfrm>
            <a:off x="10966174" y="0"/>
            <a:ext cx="1272209" cy="6858000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59BA9-F06C-45A6-9FF9-D407D1705D51}"/>
              </a:ext>
            </a:extLst>
          </p:cNvPr>
          <p:cNvSpPr txBox="1"/>
          <p:nvPr/>
        </p:nvSpPr>
        <p:spPr>
          <a:xfrm>
            <a:off x="11017503" y="134507"/>
            <a:ext cx="1169551" cy="503384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roxima Nova 1"/>
              </a:rPr>
              <a:t>WHAT HAPPENS TO THE MATERIALS?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939856-2AC3-4C69-8E76-8F425C9AA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885"/>
            <a:ext cx="2933265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bench, building, sitting, car&#10;&#10;Description automatically generated">
            <a:extLst>
              <a:ext uri="{FF2B5EF4-FFF2-40B4-BE49-F238E27FC236}">
                <a16:creationId xmlns:a16="http://schemas.microsoft.com/office/drawing/2014/main" id="{1B7CB8B6-0C55-4606-8CD4-DD3F6A5D8A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28810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BD0397-F848-4ADC-A271-A648B07BDBCE}"/>
              </a:ext>
            </a:extLst>
          </p:cNvPr>
          <p:cNvSpPr/>
          <p:nvPr/>
        </p:nvSpPr>
        <p:spPr>
          <a:xfrm>
            <a:off x="4491238" y="3751054"/>
            <a:ext cx="3628169" cy="105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36 </a:t>
            </a:r>
            <a:br>
              <a:rPr lang="en-US" sz="4000" b="1" dirty="0">
                <a:solidFill>
                  <a:srgbClr val="00C0D8"/>
                </a:solidFill>
                <a:latin typeface="Proxima Nova 1"/>
              </a:rPr>
            </a:b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MILLION 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FBE4C-3077-4431-8F77-085CE77AB150}"/>
              </a:ext>
            </a:extLst>
          </p:cNvPr>
          <p:cNvSpPr txBox="1"/>
          <p:nvPr/>
        </p:nvSpPr>
        <p:spPr>
          <a:xfrm>
            <a:off x="4796100" y="5224344"/>
            <a:ext cx="301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Proxima Nova 1"/>
              </a:rPr>
              <a:t>of material diverted </a:t>
            </a:r>
            <a:br>
              <a:rPr lang="en-US" dirty="0">
                <a:latin typeface="Proxima Nova 1"/>
              </a:rPr>
            </a:br>
            <a:r>
              <a:rPr lang="en-US" dirty="0">
                <a:latin typeface="Proxima Nova 1"/>
              </a:rPr>
              <a:t>from the waste stream.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4D875-CFF6-44B8-B706-009CBDDE573E}"/>
              </a:ext>
            </a:extLst>
          </p:cNvPr>
          <p:cNvSpPr/>
          <p:nvPr/>
        </p:nvSpPr>
        <p:spPr>
          <a:xfrm>
            <a:off x="3144253" y="305210"/>
            <a:ext cx="9046223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0D408-247A-45BD-A9C9-B76F9E552483}"/>
              </a:ext>
            </a:extLst>
          </p:cNvPr>
          <p:cNvSpPr txBox="1"/>
          <p:nvPr/>
        </p:nvSpPr>
        <p:spPr>
          <a:xfrm>
            <a:off x="7176498" y="461303"/>
            <a:ext cx="485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OUR IMPACT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6B4E7C-9EF0-46BC-B382-D27127055F63}"/>
              </a:ext>
            </a:extLst>
          </p:cNvPr>
          <p:cNvSpPr/>
          <p:nvPr/>
        </p:nvSpPr>
        <p:spPr>
          <a:xfrm>
            <a:off x="901836" y="3517474"/>
            <a:ext cx="3203276" cy="93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1,000,000</a:t>
            </a:r>
            <a:br>
              <a:rPr lang="en-US" sz="4000" b="1" dirty="0">
                <a:solidFill>
                  <a:srgbClr val="00C0D8"/>
                </a:solidFill>
                <a:latin typeface="Proxima Nova 1"/>
              </a:rPr>
            </a:b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mattresses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9D78C5-29E1-4C04-AC81-B494AF8CFDC3}"/>
              </a:ext>
            </a:extLst>
          </p:cNvPr>
          <p:cNvSpPr txBox="1"/>
          <p:nvPr/>
        </p:nvSpPr>
        <p:spPr>
          <a:xfrm>
            <a:off x="838519" y="4646959"/>
            <a:ext cx="332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1"/>
              </a:rPr>
              <a:t>Stacked on top of one another, that is enough mattresses to reach the International Space Station!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EDAC23-103D-4EBD-9233-E675FD12A2E1}"/>
              </a:ext>
            </a:extLst>
          </p:cNvPr>
          <p:cNvSpPr txBox="1"/>
          <p:nvPr/>
        </p:nvSpPr>
        <p:spPr>
          <a:xfrm>
            <a:off x="8879174" y="4601883"/>
            <a:ext cx="283928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Proxima Nova 1"/>
              </a:rPr>
              <a:t>can be recycled. The steel, foam, fiber and wood can make hundreds of new products.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8B3C0-AADE-469F-9F66-73463C37D6D3}"/>
              </a:ext>
            </a:extLst>
          </p:cNvPr>
          <p:cNvSpPr/>
          <p:nvPr/>
        </p:nvSpPr>
        <p:spPr>
          <a:xfrm>
            <a:off x="8441454" y="3156213"/>
            <a:ext cx="3714729" cy="161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OVER 75% </a:t>
            </a:r>
            <a:br>
              <a:rPr lang="en-US" sz="4000" b="1" dirty="0">
                <a:solidFill>
                  <a:srgbClr val="00C0D8"/>
                </a:solidFill>
                <a:latin typeface="Proxima Nova 1"/>
              </a:rPr>
            </a:br>
            <a:r>
              <a:rPr lang="en-US" sz="4000" b="1" dirty="0">
                <a:solidFill>
                  <a:srgbClr val="00C0D8"/>
                </a:solidFill>
                <a:latin typeface="Proxima Nova 1"/>
              </a:rPr>
              <a:t>of a mattress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047865-6791-4A34-B0B4-974F33948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885"/>
            <a:ext cx="2933265" cy="3566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C3845E-1B87-45CE-AFBA-0AC24155BD8A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17430-2021-45C4-9162-36FD85AC6246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3383280" cy="21102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3B7F9-B4B5-4996-B1D1-C78B273920F5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6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FD0BBAAA-2B3F-4610-AFC3-0ED55E77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26673"/>
          <a:stretch/>
        </p:blipFill>
        <p:spPr>
          <a:xfrm>
            <a:off x="14514" y="0"/>
            <a:ext cx="516626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1B1C0-DFA5-4649-8557-AAFB44B42182}"/>
              </a:ext>
            </a:extLst>
          </p:cNvPr>
          <p:cNvSpPr/>
          <p:nvPr/>
        </p:nvSpPr>
        <p:spPr>
          <a:xfrm>
            <a:off x="5181599" y="305210"/>
            <a:ext cx="7008877" cy="958516"/>
          </a:xfrm>
          <a:prstGeom prst="rect">
            <a:avLst/>
          </a:prstGeom>
          <a:solidFill>
            <a:srgbClr val="00C0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23BCD-9044-4115-93A0-71397C41AE8E}"/>
              </a:ext>
            </a:extLst>
          </p:cNvPr>
          <p:cNvSpPr txBox="1"/>
          <p:nvPr/>
        </p:nvSpPr>
        <p:spPr>
          <a:xfrm>
            <a:off x="5637276" y="461303"/>
            <a:ext cx="63943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xima Nova 1"/>
              </a:rPr>
              <a:t>CONSUMER OUTREACH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D0517-9BC0-4C0E-8AD8-D691CAADD181}"/>
              </a:ext>
            </a:extLst>
          </p:cNvPr>
          <p:cNvSpPr txBox="1"/>
          <p:nvPr/>
        </p:nvSpPr>
        <p:spPr>
          <a:xfrm>
            <a:off x="5548941" y="1625798"/>
            <a:ext cx="6048891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Point-of-sale materials</a:t>
            </a:r>
          </a:p>
          <a:p>
            <a:pPr marL="109696" lvl="1">
              <a:lnSpc>
                <a:spcPts val="3000"/>
              </a:lnSpc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Advertising campaigns</a:t>
            </a:r>
          </a:p>
          <a:p>
            <a:pPr marL="109696" lvl="1">
              <a:lnSpc>
                <a:spcPts val="3000"/>
              </a:lnSpc>
            </a:pPr>
            <a:endParaRPr lang="en-US" sz="2000" b="1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Public service announcements</a:t>
            </a: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Digital and social media</a:t>
            </a: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Earned media</a:t>
            </a: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Proxima Nova 1"/>
            </a:endParaRPr>
          </a:p>
          <a:p>
            <a:pPr marL="452596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roxima Nova 1"/>
              </a:rPr>
              <a:t>Community events</a:t>
            </a:r>
            <a:endParaRPr lang="en-US" dirty="0"/>
          </a:p>
          <a:p>
            <a:endParaRPr lang="en-US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 Nova 1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C8ED3A2A-E2A4-4144-A660-036C6F39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974" y="6372474"/>
            <a:ext cx="2974279" cy="36063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0B1DFB-348F-4A2B-8713-34ED3E2A3804}"/>
              </a:ext>
            </a:extLst>
          </p:cNvPr>
          <p:cNvCxnSpPr>
            <a:cxnSpLocks/>
          </p:cNvCxnSpPr>
          <p:nvPr/>
        </p:nvCxnSpPr>
        <p:spPr>
          <a:xfrm>
            <a:off x="457200" y="719601"/>
            <a:ext cx="0" cy="5418797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754485-AA62-4AF9-9ED7-EDA95EA688A3}"/>
              </a:ext>
            </a:extLst>
          </p:cNvPr>
          <p:cNvCxnSpPr>
            <a:cxnSpLocks/>
          </p:cNvCxnSpPr>
          <p:nvPr/>
        </p:nvCxnSpPr>
        <p:spPr>
          <a:xfrm>
            <a:off x="419099" y="719601"/>
            <a:ext cx="4395158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763E0-C661-4E43-876E-143DD5A32899}"/>
              </a:ext>
            </a:extLst>
          </p:cNvPr>
          <p:cNvCxnSpPr>
            <a:cxnSpLocks/>
          </p:cNvCxnSpPr>
          <p:nvPr/>
        </p:nvCxnSpPr>
        <p:spPr>
          <a:xfrm>
            <a:off x="3511595" y="6633503"/>
            <a:ext cx="8187251" cy="0"/>
          </a:xfrm>
          <a:prstGeom prst="line">
            <a:avLst/>
          </a:prstGeom>
          <a:ln w="7620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74817EF-AD7C-425C-B36D-3035D94CC1C2}"/>
              </a:ext>
            </a:extLst>
          </p:cNvPr>
          <p:cNvSpPr/>
          <p:nvPr/>
        </p:nvSpPr>
        <p:spPr>
          <a:xfrm>
            <a:off x="3144253" y="305210"/>
            <a:ext cx="2037346" cy="958516"/>
          </a:xfrm>
          <a:prstGeom prst="rect">
            <a:avLst/>
          </a:prstGeom>
          <a:solidFill>
            <a:srgbClr val="00C0D8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9F02DA7-23AD-4896-AEFB-95ED2DF05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28" y="4360068"/>
            <a:ext cx="2970191" cy="21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3902"/>
      </p:ext>
    </p:extLst>
  </p:cSld>
  <p:clrMapOvr>
    <a:masterClrMapping/>
  </p:clrMapOvr>
</p:sld>
</file>

<file path=ppt/theme/theme1.xml><?xml version="1.0" encoding="utf-8"?>
<a:theme xmlns:a="http://schemas.openxmlformats.org/drawingml/2006/main" name="MRC Template 5-7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XPO_EventTemplate">
  <a:themeElements>
    <a:clrScheme name="Custom 5 1">
      <a:dk1>
        <a:srgbClr val="565759"/>
      </a:dk1>
      <a:lt1>
        <a:sysClr val="window" lastClr="FFFFFF"/>
      </a:lt1>
      <a:dk2>
        <a:srgbClr val="565759"/>
      </a:dk2>
      <a:lt2>
        <a:srgbClr val="FFFFFF"/>
      </a:lt2>
      <a:accent1>
        <a:srgbClr val="3EC1CD"/>
      </a:accent1>
      <a:accent2>
        <a:srgbClr val="77BD43"/>
      </a:accent2>
      <a:accent3>
        <a:srgbClr val="0080A2"/>
      </a:accent3>
      <a:accent4>
        <a:srgbClr val="00867B"/>
      </a:accent4>
      <a:accent5>
        <a:srgbClr val="FFFFFF"/>
      </a:accent5>
      <a:accent6>
        <a:srgbClr val="FFFFFF"/>
      </a:accent6>
      <a:hlink>
        <a:srgbClr val="3EC1CD"/>
      </a:hlink>
      <a:folHlink>
        <a:srgbClr val="0080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7F6C37F79C44CBC70EB0152BCF239" ma:contentTypeVersion="14" ma:contentTypeDescription="Create a new document." ma:contentTypeScope="" ma:versionID="f74ece7600a3345cc5d7c6644f050136">
  <xsd:schema xmlns:xsd="http://www.w3.org/2001/XMLSchema" xmlns:xs="http://www.w3.org/2001/XMLSchema" xmlns:p="http://schemas.microsoft.com/office/2006/metadata/properties" xmlns:ns2="d9b264ef-f346-459c-be2d-5196b160bb06" xmlns:ns3="f2cdcfe0-250e-4c69-bea5-5bbc53b29af8" targetNamespace="http://schemas.microsoft.com/office/2006/metadata/properties" ma:root="true" ma:fieldsID="54b89d3ebf975c43176a4505b76dd942" ns2:_="" ns3:_="">
    <xsd:import namespace="d9b264ef-f346-459c-be2d-5196b160bb06"/>
    <xsd:import namespace="f2cdcfe0-250e-4c69-bea5-5bbc53b29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n7c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264ef-f346-459c-be2d-5196b160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n7cd" ma:index="21" nillable="true" ma:displayName="Person or Group" ma:list="UserInfo" ma:internalName="n7c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dcfe0-250e-4c69-bea5-5bbc53b29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9b264ef-f346-459c-be2d-5196b160bb06" xsi:nil="true"/>
    <SharedWithUsers xmlns="f2cdcfe0-250e-4c69-bea5-5bbc53b29af8">
      <UserInfo>
        <DisplayName>Lori Barnes</DisplayName>
        <AccountId>67</AccountId>
        <AccountType/>
      </UserInfo>
    </SharedWithUsers>
    <n7cd xmlns="d9b264ef-f346-459c-be2d-5196b160bb06">
      <UserInfo>
        <DisplayName/>
        <AccountId xsi:nil="true"/>
        <AccountType/>
      </UserInfo>
    </n7cd>
  </documentManagement>
</p:properties>
</file>

<file path=customXml/itemProps1.xml><?xml version="1.0" encoding="utf-8"?>
<ds:datastoreItem xmlns:ds="http://schemas.openxmlformats.org/officeDocument/2006/customXml" ds:itemID="{36474077-AACC-4E5D-BFCF-831C6A206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264ef-f346-459c-be2d-5196b160bb06"/>
    <ds:schemaRef ds:uri="f2cdcfe0-250e-4c69-bea5-5bbc53b29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8DEE34-7DAD-452D-8A8D-7AA8C09E6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58901-1643-4DC0-ACAC-97F340363D83}">
  <ds:schemaRefs>
    <ds:schemaRef ds:uri="http://schemas.microsoft.com/office/2006/metadata/properties"/>
    <ds:schemaRef ds:uri="http://schemas.microsoft.com/office/infopath/2007/PartnerControls"/>
    <ds:schemaRef ds:uri="d9b264ef-f346-459c-be2d-5196b160bb06"/>
    <ds:schemaRef ds:uri="f2cdcfe0-250e-4c69-bea5-5bbc53b29a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14646</TotalTime>
  <Words>339</Words>
  <Application>Microsoft Office PowerPoint</Application>
  <PresentationFormat>Widescreen</PresentationFormat>
  <Paragraphs>111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Proxima Nova 1</vt:lpstr>
      <vt:lpstr>Source Sans Pro</vt:lpstr>
      <vt:lpstr>MRC Template 5-7-2015</vt:lpstr>
      <vt:lpstr>Custom Design</vt:lpstr>
      <vt:lpstr>1_Custom Design</vt:lpstr>
      <vt:lpstr>WXPO_EventTemplate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Wall</dc:creator>
  <cp:lastModifiedBy>Daniel McGowan</cp:lastModifiedBy>
  <cp:revision>10</cp:revision>
  <dcterms:created xsi:type="dcterms:W3CDTF">2020-07-21T23:57:55Z</dcterms:created>
  <dcterms:modified xsi:type="dcterms:W3CDTF">2021-10-26T14:20:47Z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0x0101006FA7F6C37F79C44CBC70EB0152BCF239</vt:lpwstr>
  </property>
</Properties>
</file>