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303" r:id="rId2"/>
    <p:sldId id="336" r:id="rId3"/>
    <p:sldId id="335" r:id="rId4"/>
    <p:sldId id="330" r:id="rId5"/>
    <p:sldId id="33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7E"/>
    <a:srgbClr val="3D6B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65823" autoAdjust="0"/>
  </p:normalViewPr>
  <p:slideViewPr>
    <p:cSldViewPr snapToGrid="0">
      <p:cViewPr varScale="1">
        <p:scale>
          <a:sx n="64" d="100"/>
          <a:sy n="64" d="100"/>
        </p:scale>
        <p:origin x="2364" y="84"/>
      </p:cViewPr>
      <p:guideLst>
        <p:guide orient="horz" pos="71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F1CEBD-07E1-40A5-A610-F4A05DA0CF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D3C512-3EFE-48EB-8C63-CD8D0196D5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6E63FBF8-42A3-4265-BFA7-A14953264B59}" type="datetimeFigureOut">
              <a:rPr lang="en-US"/>
              <a:pPr>
                <a:defRPr/>
              </a:pPr>
              <a:t>3/21/2022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38762-D4D8-460A-8465-A72DA654C4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402DD-1A2F-47F8-8E63-8CF3594618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31ED60-CB2F-4CD3-B8D8-675E612C3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129EEB1-76AA-4168-85ED-150B56A5FB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28DC0-46B7-4E59-B832-D87D832E9F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88F7F7-7E59-4D02-9A92-5C2CC6FC14D1}" type="datetimeFigureOut">
              <a:rPr lang="en-US"/>
              <a:pPr>
                <a:defRPr/>
              </a:pPr>
              <a:t>3/21/2022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C17943-6C28-4D79-AEAB-4B0013417B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1D6FB16-CBF2-4EC5-A4EA-EAB22712E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AD8A-0842-429A-9203-A89E123710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25593-0061-47E7-AC16-0FE50FC857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6A1E27-710F-4172-BEF1-0B928E046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412FD4C5-1A1B-42EB-B6D7-FCCEAC3ABE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57F26647-DD01-4ED7-BF8B-C8BED17BBA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27D1FF6A-84A9-4E59-9574-E6B18900F9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ACFAF2-9F96-4950-A27E-93C41933478A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98D6DF9-23AB-4A21-BF17-A32540C880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941536B-5218-483D-919D-5F1ED2256E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DAE438C-505B-4F38-97DD-93FC502D4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C7E1AE-73C3-41F5-B0DC-1536F740B53A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942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98D6DF9-23AB-4A21-BF17-A32540C880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941536B-5218-483D-919D-5F1ED2256E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Ex: </a:t>
            </a:r>
          </a:p>
          <a:p>
            <a:r>
              <a:rPr lang="en-US" altLang="en-US" dirty="0"/>
              <a:t>Pawcatuck sales will be included in the count for the Town of Stonington.</a:t>
            </a:r>
          </a:p>
          <a:p>
            <a:r>
              <a:rPr lang="en-US" altLang="en-US" dirty="0" err="1"/>
              <a:t>Noank</a:t>
            </a:r>
            <a:r>
              <a:rPr lang="en-US" altLang="en-US" dirty="0"/>
              <a:t> sales will be included in the count for the Town of Groton.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DAE438C-505B-4F38-97DD-93FC502D4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C7E1AE-73C3-41F5-B0DC-1536F740B53A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79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98D6DF9-23AB-4A21-BF17-A32540C880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941536B-5218-483D-919D-5F1ED2256E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DAE438C-505B-4F38-97DD-93FC502D4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C7E1AE-73C3-41F5-B0DC-1536F740B53A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69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98D6DF9-23AB-4A21-BF17-A32540C880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941536B-5218-483D-919D-5F1ED2256E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DAE438C-505B-4F38-97DD-93FC502D4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C7E1AE-73C3-41F5-B0DC-1536F740B53A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11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A75F29-818E-4DD4-B7D9-F7BAF17572ED}"/>
              </a:ext>
            </a:extLst>
          </p:cNvPr>
          <p:cNvSpPr/>
          <p:nvPr/>
        </p:nvSpPr>
        <p:spPr>
          <a:xfrm>
            <a:off x="6705600" y="4800600"/>
            <a:ext cx="2438400" cy="1295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" name="Picture 16" descr="DEEPsFirstslides2-8-12ONLY.jpg">
            <a:extLst>
              <a:ext uri="{FF2B5EF4-FFF2-40B4-BE49-F238E27FC236}">
                <a16:creationId xmlns:a16="http://schemas.microsoft.com/office/drawing/2014/main" id="{9DF49DFC-3442-45A3-9A71-3103B98CD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673735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DEEPLogoRectangleCOLORsmall.jpg">
            <a:extLst>
              <a:ext uri="{FF2B5EF4-FFF2-40B4-BE49-F238E27FC236}">
                <a16:creationId xmlns:a16="http://schemas.microsoft.com/office/drawing/2014/main" id="{DBEA0B7B-E100-425F-9B80-FD95138A4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953000"/>
            <a:ext cx="19621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B509F7D-4FC8-4B21-879F-A772904B9266}"/>
              </a:ext>
            </a:extLst>
          </p:cNvPr>
          <p:cNvSpPr/>
          <p:nvPr/>
        </p:nvSpPr>
        <p:spPr>
          <a:xfrm>
            <a:off x="0" y="6057900"/>
            <a:ext cx="9144000" cy="800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A265EC-CBDB-47A7-8968-C9E05135C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" y="3505200"/>
            <a:ext cx="91440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>
                <a:latin typeface="Calibri" pitchFamily="34" charset="0"/>
              </a:rPr>
              <a:t>Connecticut Department of</a:t>
            </a:r>
          </a:p>
          <a:p>
            <a:pPr eaLnBrk="1" hangingPunct="1">
              <a:defRPr/>
            </a:pPr>
            <a:r>
              <a:rPr lang="en-US" sz="3600">
                <a:latin typeface="Calibri" pitchFamily="34" charset="0"/>
              </a:rPr>
              <a:t>Energy and Environmental Protection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F5801-CD7D-484D-9837-C2D8AF83FD02}"/>
              </a:ext>
            </a:extLst>
          </p:cNvPr>
          <p:cNvSpPr/>
          <p:nvPr userDrawn="1"/>
        </p:nvSpPr>
        <p:spPr>
          <a:xfrm>
            <a:off x="6705600" y="4800600"/>
            <a:ext cx="2438400" cy="1295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6" descr="DEEPsFirstslides2-8-12ONLY.jpg">
            <a:extLst>
              <a:ext uri="{FF2B5EF4-FFF2-40B4-BE49-F238E27FC236}">
                <a16:creationId xmlns:a16="http://schemas.microsoft.com/office/drawing/2014/main" id="{4EC2D7C5-8F85-4EE8-AFB4-4EBDDC6C62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673735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DEEPLogoRectangleCOLORsmall.jpg">
            <a:extLst>
              <a:ext uri="{FF2B5EF4-FFF2-40B4-BE49-F238E27FC236}">
                <a16:creationId xmlns:a16="http://schemas.microsoft.com/office/drawing/2014/main" id="{9D73C71F-81E5-47FB-96E6-BCA20AFE2D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953000"/>
            <a:ext cx="19621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6310EBE-C2B1-4364-9E25-02F05A87B048}"/>
              </a:ext>
            </a:extLst>
          </p:cNvPr>
          <p:cNvSpPr/>
          <p:nvPr userDrawn="1"/>
        </p:nvSpPr>
        <p:spPr>
          <a:xfrm>
            <a:off x="0" y="6057900"/>
            <a:ext cx="9144000" cy="800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8" descr="2012 sky.jpg">
            <a:extLst>
              <a:ext uri="{FF2B5EF4-FFF2-40B4-BE49-F238E27FC236}">
                <a16:creationId xmlns:a16="http://schemas.microsoft.com/office/drawing/2014/main" id="{87055D03-256A-4C81-B8D1-5BCCA8B425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1" b="31863"/>
          <a:stretch>
            <a:fillRect/>
          </a:stretch>
        </p:blipFill>
        <p:spPr bwMode="auto">
          <a:xfrm>
            <a:off x="0" y="0"/>
            <a:ext cx="9144000" cy="351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19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FE46D-08C2-40B5-B7E4-3CE93B34449A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A74255-4FE6-4159-9E8D-FCEEF1F0DD8D}"/>
              </a:ext>
            </a:extLst>
          </p:cNvPr>
          <p:cNvSpPr/>
          <p:nvPr userDrawn="1"/>
        </p:nvSpPr>
        <p:spPr>
          <a:xfrm>
            <a:off x="0" y="0"/>
            <a:ext cx="9144000" cy="4187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CFB7DA-2B43-454C-A677-E30AE6CEEBCA}"/>
              </a:ext>
            </a:extLst>
          </p:cNvPr>
          <p:cNvSpPr/>
          <p:nvPr userDrawn="1"/>
        </p:nvSpPr>
        <p:spPr bwMode="auto">
          <a:xfrm>
            <a:off x="0" y="6026150"/>
            <a:ext cx="9144000" cy="5381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35">
            <a:extLst>
              <a:ext uri="{FF2B5EF4-FFF2-40B4-BE49-F238E27FC236}">
                <a16:creationId xmlns:a16="http://schemas.microsoft.com/office/drawing/2014/main" id="{E226FAC9-6617-4F1D-B8A6-DA00F1306CA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latin typeface="Calibri" pitchFamily="34" charset="0"/>
              </a:rPr>
              <a:t>Connecticut Department of Energy and Environmental Protection</a:t>
            </a:r>
          </a:p>
        </p:txBody>
      </p:sp>
      <p:pic>
        <p:nvPicPr>
          <p:cNvPr id="7" name="Picture 7" descr="DEEPLogoRectangleCOLOR755px337px300dpi.gif">
            <a:extLst>
              <a:ext uri="{FF2B5EF4-FFF2-40B4-BE49-F238E27FC236}">
                <a16:creationId xmlns:a16="http://schemas.microsoft.com/office/drawing/2014/main" id="{9C8C94B0-8844-4B5B-9B92-2276829284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75325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4800" y="1600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44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37BA92-A140-4D23-843E-289F1A522F15}"/>
              </a:ext>
            </a:extLst>
          </p:cNvPr>
          <p:cNvSpPr/>
          <p:nvPr userDrawn="1"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9D56B2-DF86-4CC7-9775-77DB19DC1164}"/>
              </a:ext>
            </a:extLst>
          </p:cNvPr>
          <p:cNvSpPr/>
          <p:nvPr userDrawn="1"/>
        </p:nvSpPr>
        <p:spPr bwMode="auto">
          <a:xfrm>
            <a:off x="5105400" y="1130300"/>
            <a:ext cx="1931988" cy="1870075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66E996-85D6-4A4F-B22F-72315B259253}"/>
              </a:ext>
            </a:extLst>
          </p:cNvPr>
          <p:cNvSpPr/>
          <p:nvPr userDrawn="1"/>
        </p:nvSpPr>
        <p:spPr>
          <a:xfrm>
            <a:off x="5114925" y="2994025"/>
            <a:ext cx="1922463" cy="1843088"/>
          </a:xfrm>
          <a:prstGeom prst="rect">
            <a:avLst/>
          </a:prstGeom>
          <a:solidFill>
            <a:schemeClr val="accent4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D1608C-8321-42C7-91A6-771E8681E033}"/>
              </a:ext>
            </a:extLst>
          </p:cNvPr>
          <p:cNvSpPr/>
          <p:nvPr userDrawn="1"/>
        </p:nvSpPr>
        <p:spPr>
          <a:xfrm>
            <a:off x="3194050" y="2995613"/>
            <a:ext cx="1924050" cy="1841500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5A039B-589C-404A-B042-9838D8BE5D16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B6EB31-008B-4A32-92EB-6B72A32B0E66}"/>
              </a:ext>
            </a:extLst>
          </p:cNvPr>
          <p:cNvSpPr/>
          <p:nvPr userDrawn="1"/>
        </p:nvSpPr>
        <p:spPr bwMode="auto">
          <a:xfrm>
            <a:off x="0" y="6026150"/>
            <a:ext cx="9144000" cy="5381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7" descr="DEEPLogoRectangleCOLOR755px337px300dpi.gif">
            <a:extLst>
              <a:ext uri="{FF2B5EF4-FFF2-40B4-BE49-F238E27FC236}">
                <a16:creationId xmlns:a16="http://schemas.microsoft.com/office/drawing/2014/main" id="{D25CAF3C-E5FC-4F2B-9F6F-9D379862D6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75325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35">
            <a:extLst>
              <a:ext uri="{FF2B5EF4-FFF2-40B4-BE49-F238E27FC236}">
                <a16:creationId xmlns:a16="http://schemas.microsoft.com/office/drawing/2014/main" id="{C8CB3A41-2AB7-45E0-92AE-9B0F7E952D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Connecticut Department of Energy and Environmental Protection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39EEC5AD-AB81-4402-ADBF-CDA5BDC6F7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318294" y="2845594"/>
            <a:ext cx="2876550" cy="3698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b="1">
                <a:latin typeface="Calibri" pitchFamily="34" charset="0"/>
              </a:rPr>
              <a:t>Impact on Agency Brand</a:t>
            </a: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A2CD9448-7781-4856-93EA-674EC9F8F0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95575" y="5665788"/>
            <a:ext cx="4314825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b="1">
                <a:latin typeface="Calibri" pitchFamily="34" charset="0"/>
              </a:rPr>
              <a:t>Value to Staff</a:t>
            </a: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0A4E6543-AB37-4D23-9571-F8D243BDDEB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57375" y="1092200"/>
            <a:ext cx="115887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High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65548D57-0EE0-491D-859A-B25B0B717A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85963" y="2903538"/>
            <a:ext cx="966787" cy="3063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Medium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F9170BE2-F641-462F-ACCA-702E578AFA1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28788" y="4716463"/>
            <a:ext cx="1481137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Low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8B9AE6D1-B815-4DAF-B41A-13A232AC14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8006833">
            <a:off x="2464594" y="5090319"/>
            <a:ext cx="936625" cy="3063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None</a:t>
            </a:r>
          </a:p>
        </p:txBody>
      </p:sp>
      <p:sp>
        <p:nvSpPr>
          <p:cNvPr id="17" name="TextBox 13">
            <a:extLst>
              <a:ext uri="{FF2B5EF4-FFF2-40B4-BE49-F238E27FC236}">
                <a16:creationId xmlns:a16="http://schemas.microsoft.com/office/drawing/2014/main" id="{450B6C36-2D4C-4F70-9DC8-53EE9CA4DF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8006833">
            <a:off x="4337051" y="5135562"/>
            <a:ext cx="10160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Little</a:t>
            </a: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67EB472A-1FB4-48DF-B58F-C07750176B87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8006833">
            <a:off x="6229350" y="5119688"/>
            <a:ext cx="112077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b="1">
                <a:latin typeface="Calibri" pitchFamily="34" charset="0"/>
              </a:rPr>
              <a:t>A Lot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60E030-BE63-4955-BC6F-5DBD31DE6B7F}"/>
              </a:ext>
            </a:extLst>
          </p:cNvPr>
          <p:cNvSpPr/>
          <p:nvPr userDrawn="1"/>
        </p:nvSpPr>
        <p:spPr bwMode="auto">
          <a:xfrm>
            <a:off x="3186113" y="1128713"/>
            <a:ext cx="1931987" cy="187007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0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0A9859-0526-421F-A6A1-3FF14C541954}"/>
              </a:ext>
            </a:extLst>
          </p:cNvPr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4810A-BDD1-4A4A-9422-B21729A56522}"/>
              </a:ext>
            </a:extLst>
          </p:cNvPr>
          <p:cNvSpPr/>
          <p:nvPr/>
        </p:nvSpPr>
        <p:spPr bwMode="auto">
          <a:xfrm>
            <a:off x="0" y="6026150"/>
            <a:ext cx="9144000" cy="5381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35">
            <a:extLst>
              <a:ext uri="{FF2B5EF4-FFF2-40B4-BE49-F238E27FC236}">
                <a16:creationId xmlns:a16="http://schemas.microsoft.com/office/drawing/2014/main" id="{716B52DA-01CA-45E5-BC5F-891106244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latin typeface="Calibri" pitchFamily="34" charset="0"/>
              </a:rPr>
              <a:t>Connecticut Department of Energy and Environmental Protection</a:t>
            </a:r>
          </a:p>
        </p:txBody>
      </p:sp>
      <p:pic>
        <p:nvPicPr>
          <p:cNvPr id="7" name="Picture 7" descr="DEEPLogoRectangleCOLOR755px337px300dpi.gif">
            <a:extLst>
              <a:ext uri="{FF2B5EF4-FFF2-40B4-BE49-F238E27FC236}">
                <a16:creationId xmlns:a16="http://schemas.microsoft.com/office/drawing/2014/main" id="{D2FEEE80-4D10-478B-A287-30EC77361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53100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8AEB633-C463-4576-9C16-D868D152310E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928A87-DE62-4919-BC8F-2BD3F09773F3}"/>
              </a:ext>
            </a:extLst>
          </p:cNvPr>
          <p:cNvSpPr/>
          <p:nvPr userDrawn="1"/>
        </p:nvSpPr>
        <p:spPr>
          <a:xfrm>
            <a:off x="0" y="0"/>
            <a:ext cx="9144000" cy="7254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5464A2-631D-4722-8EEB-BA14FDEA2526}"/>
              </a:ext>
            </a:extLst>
          </p:cNvPr>
          <p:cNvSpPr/>
          <p:nvPr userDrawn="1"/>
        </p:nvSpPr>
        <p:spPr bwMode="auto">
          <a:xfrm>
            <a:off x="0" y="6026150"/>
            <a:ext cx="9144000" cy="5381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35">
            <a:extLst>
              <a:ext uri="{FF2B5EF4-FFF2-40B4-BE49-F238E27FC236}">
                <a16:creationId xmlns:a16="http://schemas.microsoft.com/office/drawing/2014/main" id="{2457886A-58A1-432F-9E24-7EF89DB84AD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latin typeface="Calibri" pitchFamily="34" charset="0"/>
              </a:rPr>
              <a:t>Connecticut Department of Energy and Environmental Protection</a:t>
            </a:r>
          </a:p>
        </p:txBody>
      </p:sp>
      <p:pic>
        <p:nvPicPr>
          <p:cNvPr id="12" name="Picture 7" descr="DEEPLogoRectangleCOLOR755px337px300dpi.gif">
            <a:extLst>
              <a:ext uri="{FF2B5EF4-FFF2-40B4-BE49-F238E27FC236}">
                <a16:creationId xmlns:a16="http://schemas.microsoft.com/office/drawing/2014/main" id="{76340517-376E-4B2B-9351-41C28A782F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75325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3733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251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80D28E-61E5-4E83-88C1-487CB5A50A1B}"/>
              </a:ext>
            </a:extLst>
          </p:cNvPr>
          <p:cNvSpPr/>
          <p:nvPr userDrawn="1"/>
        </p:nvSpPr>
        <p:spPr>
          <a:xfrm>
            <a:off x="0" y="6415088"/>
            <a:ext cx="9144000" cy="4429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C19C52-C150-43D8-B917-BDA3F42D09EB}"/>
              </a:ext>
            </a:extLst>
          </p:cNvPr>
          <p:cNvSpPr/>
          <p:nvPr userDrawn="1"/>
        </p:nvSpPr>
        <p:spPr bwMode="auto">
          <a:xfrm>
            <a:off x="0" y="6037263"/>
            <a:ext cx="9144000" cy="5270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35">
            <a:extLst>
              <a:ext uri="{FF2B5EF4-FFF2-40B4-BE49-F238E27FC236}">
                <a16:creationId xmlns:a16="http://schemas.microsoft.com/office/drawing/2014/main" id="{B2EBD24A-FE1F-434F-A0A4-91015D5FA42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Connecticut Department of Energy and Environmental Protection</a:t>
            </a:r>
          </a:p>
        </p:txBody>
      </p:sp>
      <p:pic>
        <p:nvPicPr>
          <p:cNvPr id="7" name="Picture 7" descr="DEEPLogoRectangleCOLOR755px337px300dpi.gif">
            <a:extLst>
              <a:ext uri="{FF2B5EF4-FFF2-40B4-BE49-F238E27FC236}">
                <a16:creationId xmlns:a16="http://schemas.microsoft.com/office/drawing/2014/main" id="{4B148CD6-B26C-4E0E-86B5-0BEC3CA34E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75325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2012 sky.jpg">
            <a:extLst>
              <a:ext uri="{FF2B5EF4-FFF2-40B4-BE49-F238E27FC236}">
                <a16:creationId xmlns:a16="http://schemas.microsoft.com/office/drawing/2014/main" id="{12207592-4AE4-42FC-A127-246D68B48D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348" b="29884"/>
          <a:stretch>
            <a:fillRect/>
          </a:stretch>
        </p:blipFill>
        <p:spPr bwMode="auto">
          <a:xfrm>
            <a:off x="0" y="-457200"/>
            <a:ext cx="9144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491648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3733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9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F3E007-61C0-4F10-A811-461AF148F9D4}"/>
              </a:ext>
            </a:extLst>
          </p:cNvPr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C0F907-4EEC-49F4-B5C4-E1B8C7751F8E}"/>
              </a:ext>
            </a:extLst>
          </p:cNvPr>
          <p:cNvSpPr/>
          <p:nvPr userDrawn="1"/>
        </p:nvSpPr>
        <p:spPr bwMode="auto">
          <a:xfrm>
            <a:off x="0" y="6037263"/>
            <a:ext cx="9144000" cy="5270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8147B808-1820-4F2B-8A5E-8D048C5AC6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3000" y="6103938"/>
            <a:ext cx="787082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Connecticut Department of Energy and Environmental Protection</a:t>
            </a:r>
          </a:p>
        </p:txBody>
      </p:sp>
      <p:pic>
        <p:nvPicPr>
          <p:cNvPr id="6" name="Picture 4" descr="DEEPLogoRectangleCOLOR755px337px300dpi.gif">
            <a:extLst>
              <a:ext uri="{FF2B5EF4-FFF2-40B4-BE49-F238E27FC236}">
                <a16:creationId xmlns:a16="http://schemas.microsoft.com/office/drawing/2014/main" id="{BB8F4FFF-B39A-48B6-8C7C-FF3178D9B7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32"/>
          <a:stretch>
            <a:fillRect/>
          </a:stretch>
        </p:blipFill>
        <p:spPr bwMode="auto">
          <a:xfrm>
            <a:off x="292100" y="5775325"/>
            <a:ext cx="7778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CD10EB8-2034-49ED-B9EF-A1120F0C1834}"/>
              </a:ext>
            </a:extLst>
          </p:cNvPr>
          <p:cNvSpPr/>
          <p:nvPr userDrawn="1"/>
        </p:nvSpPr>
        <p:spPr>
          <a:xfrm>
            <a:off x="0" y="0"/>
            <a:ext cx="9144000" cy="7254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9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6B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674" r:id="rId1"/>
    <p:sldLayoutId id="2147484675" r:id="rId2"/>
    <p:sldLayoutId id="2147484676" r:id="rId3"/>
    <p:sldLayoutId id="2147484677" r:id="rId4"/>
    <p:sldLayoutId id="2147484678" r:id="rId5"/>
    <p:sldLayoutId id="2147484679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tdeep.zoom.us/meeting/register/tJIpcOuqqzIoGdTr2l5Km0M4-fiUIwqeLD0b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portal.ct.gov/DEEP/Waste-Management-and-Disposal/Solid-Waste-Facility-Operators/Operator-Certificatio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tdeep.zoom.us/meeting/register/tJwtfuGvqTsuE9DZjuMScbED8D6p-z7Spga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>
            <a:extLst>
              <a:ext uri="{FF2B5EF4-FFF2-40B4-BE49-F238E27FC236}">
                <a16:creationId xmlns:a16="http://schemas.microsoft.com/office/drawing/2014/main" id="{70942943-52E2-4DEB-BFB2-833362ED29B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1017799"/>
            <a:ext cx="9144000" cy="227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5400" dirty="0"/>
              <a:t>SWAC Wrap-Up</a:t>
            </a:r>
            <a:br>
              <a:rPr lang="en-US" altLang="en-US" sz="5400" dirty="0"/>
            </a:br>
            <a:r>
              <a:rPr lang="en-US" altLang="en-US" sz="5400" dirty="0"/>
              <a:t>Mar 22, 2022</a:t>
            </a:r>
          </a:p>
        </p:txBody>
      </p:sp>
      <p:sp>
        <p:nvSpPr>
          <p:cNvPr id="10243" name="TextBox 3">
            <a:extLst>
              <a:ext uri="{FF2B5EF4-FFF2-40B4-BE49-F238E27FC236}">
                <a16:creationId xmlns:a16="http://schemas.microsoft.com/office/drawing/2014/main" id="{F6DD962A-0566-4C21-BC16-9A4C6561A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39872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Chris Nelson, DEEP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08D1A51-5257-4157-AC40-9EC6EE85D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4000" dirty="0"/>
              <a:t>$0.05 Fee on “Miniatures”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E21311C-7F56-4AC5-825C-1A871714324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05698" y="879632"/>
            <a:ext cx="8529403" cy="45719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Wine &amp; Spirits Wholesalers of CT (WSWC) have indicated that they will aggregate fee revenues from all wholesalers and provide one check per municipality​.</a:t>
            </a:r>
          </a:p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Checks will be sent to the Chief Financial Officer of each municipality.</a:t>
            </a:r>
          </a:p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WSWC expects to have payments made to each municipality by the end of April 2022.</a:t>
            </a:r>
          </a:p>
        </p:txBody>
      </p:sp>
    </p:spTree>
    <p:extLst>
      <p:ext uri="{BB962C8B-B14F-4D97-AF65-F5344CB8AC3E}">
        <p14:creationId xmlns:p14="http://schemas.microsoft.com/office/powerpoint/2010/main" val="4156809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08D1A51-5257-4157-AC40-9EC6EE85D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4000" dirty="0"/>
              <a:t>$0.05 Fee on “Miniatures”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E21311C-7F56-4AC5-825C-1A871714324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05698" y="879632"/>
            <a:ext cx="8529403" cy="45719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</a:rPr>
              <a:t>Reminder</a:t>
            </a:r>
            <a:r>
              <a:rPr lang="en-US" altLang="en-US" dirty="0">
                <a:solidFill>
                  <a:schemeClr val="bg1"/>
                </a:solidFill>
              </a:rPr>
              <a:t>: Package stores had stock on shelf purchased prior to Oct. 1 when law went into effect; April 2022 checks to towns won’t necessarily reflect 6 full months of sales.</a:t>
            </a:r>
          </a:p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A summary of 2020 sales of miniatures shared by WSWC listed sales for 227 municipalities and political subdivisions.  For purposes of issuing checks every 6 months, sales data will be compiled at a municipal level.</a:t>
            </a:r>
          </a:p>
        </p:txBody>
      </p:sp>
    </p:spTree>
    <p:extLst>
      <p:ext uri="{BB962C8B-B14F-4D97-AF65-F5344CB8AC3E}">
        <p14:creationId xmlns:p14="http://schemas.microsoft.com/office/powerpoint/2010/main" val="151537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08D1A51-5257-4157-AC40-9EC6EE85D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4000" dirty="0"/>
              <a:t>Facility Operator Training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E21311C-7F56-4AC5-825C-1A871714324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25438" y="854439"/>
            <a:ext cx="8301037" cy="50177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Next training opportunity for TS/VRF operators scheduled </a:t>
            </a:r>
            <a:r>
              <a:rPr lang="en-US" altLang="en-US" sz="2800" b="1" dirty="0">
                <a:solidFill>
                  <a:schemeClr val="bg1"/>
                </a:solidFill>
              </a:rPr>
              <a:t>for </a:t>
            </a:r>
            <a:r>
              <a:rPr lang="en-US" altLang="en-US" sz="2800" b="1" dirty="0">
                <a:solidFill>
                  <a:srgbClr val="FFFF00"/>
                </a:solidFill>
              </a:rPr>
              <a:t>Fri. Mar. 25</a:t>
            </a:r>
            <a:r>
              <a:rPr lang="en-US" altLang="en-US" sz="2800" b="1" dirty="0">
                <a:solidFill>
                  <a:schemeClr val="bg1"/>
                </a:solidFill>
              </a:rPr>
              <a:t>, 8:00am-1:30pm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Register at: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chemeClr val="bg1"/>
                </a:solidFill>
                <a:hlinkClick r:id="rId3"/>
              </a:rPr>
              <a:t>https://ctdeep.zoom.us/meeting/register/tJIpcOuqqzIoGdTr2l5Km0M4-fiUIwqeLD0b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</a:p>
          <a:p>
            <a:pPr marL="0" indent="0" eaLnBrk="1" hangingPunct="1">
              <a:buNone/>
            </a:pPr>
            <a:endParaRPr lang="en-US" altLang="en-US" sz="2800" dirty="0">
              <a:solidFill>
                <a:schemeClr val="bg1"/>
              </a:solidFill>
            </a:endParaRP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For additional details and future training opportunities (once scheduled), visit </a:t>
            </a:r>
            <a:r>
              <a:rPr lang="en-US" altLang="en-US" sz="2800" b="1" dirty="0">
                <a:solidFill>
                  <a:schemeClr val="bg1"/>
                </a:solidFill>
              </a:rPr>
              <a:t>DEEP’s </a:t>
            </a:r>
            <a:r>
              <a:rPr lang="en-US" altLang="en-US" sz="2800" b="1" dirty="0">
                <a:solidFill>
                  <a:schemeClr val="bg1"/>
                </a:solidFill>
                <a:hlinkClick r:id="rId4"/>
              </a:rPr>
              <a:t>Certification and Training For Solid Waste Facility (SWF) Operators </a:t>
            </a:r>
            <a:r>
              <a:rPr lang="en-US" altLang="en-US" sz="2800" dirty="0">
                <a:solidFill>
                  <a:schemeClr val="bg1"/>
                </a:solidFill>
              </a:rPr>
              <a:t>webpage      </a:t>
            </a:r>
          </a:p>
        </p:txBody>
      </p:sp>
    </p:spTree>
    <p:extLst>
      <p:ext uri="{BB962C8B-B14F-4D97-AF65-F5344CB8AC3E}">
        <p14:creationId xmlns:p14="http://schemas.microsoft.com/office/powerpoint/2010/main" val="307103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08D1A51-5257-4157-AC40-9EC6EE85D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4000"/>
              <a:t>Upcoming </a:t>
            </a:r>
            <a:r>
              <a:rPr lang="en-US" altLang="en-US" sz="4000" dirty="0"/>
              <a:t>SWAC Meetings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E21311C-7F56-4AC5-825C-1A871714324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7298" y="1019332"/>
            <a:ext cx="8529403" cy="45719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June 21, 2022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Register at: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chemeClr val="bg1"/>
                </a:solidFill>
                <a:hlinkClick r:id="rId3"/>
              </a:rPr>
              <a:t>https://ctdeep.zoom.us/meeting/register/tJwtfuGvqTsuE9DZjuMScbED8D6p-z7Spgak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</a:p>
          <a:p>
            <a:pPr marL="0" indent="0" eaLnBrk="1" hangingPunct="1"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October 25, 2022</a:t>
            </a:r>
          </a:p>
        </p:txBody>
      </p:sp>
    </p:spTree>
    <p:extLst>
      <p:ext uri="{BB962C8B-B14F-4D97-AF65-F5344CB8AC3E}">
        <p14:creationId xmlns:p14="http://schemas.microsoft.com/office/powerpoint/2010/main" val="2426681455"/>
      </p:ext>
    </p:extLst>
  </p:cSld>
  <p:clrMapOvr>
    <a:masterClrMapping/>
  </p:clrMapOvr>
</p:sld>
</file>

<file path=ppt/theme/theme1.xml><?xml version="1.0" encoding="utf-8"?>
<a:theme xmlns:a="http://schemas.openxmlformats.org/drawingml/2006/main" name="Blue Sky theme">
  <a:themeElements>
    <a:clrScheme name="Custom 3">
      <a:dk1>
        <a:srgbClr val="FFFFFF"/>
      </a:dk1>
      <a:lt1>
        <a:srgbClr val="002A7E"/>
      </a:lt1>
      <a:dk2>
        <a:srgbClr val="3D6B9D"/>
      </a:dk2>
      <a:lt2>
        <a:srgbClr val="D4E1EE"/>
      </a:lt2>
      <a:accent1>
        <a:srgbClr val="FEFDDB"/>
      </a:accent1>
      <a:accent2>
        <a:srgbClr val="FFFF9F"/>
      </a:accent2>
      <a:accent3>
        <a:srgbClr val="C5DDDA"/>
      </a:accent3>
      <a:accent4>
        <a:srgbClr val="6CA8A0"/>
      </a:accent4>
      <a:accent5>
        <a:srgbClr val="4BACC6"/>
      </a:accent5>
      <a:accent6>
        <a:srgbClr val="F79646"/>
      </a:accent6>
      <a:hlink>
        <a:srgbClr val="B2CBFF"/>
      </a:hlink>
      <a:folHlink>
        <a:srgbClr val="FCFAA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resh">
      <a:fillStyleLst>
        <a:solidFill>
          <a:schemeClr val="phClr"/>
        </a:solidFill>
        <a:solidFill>
          <a:schemeClr val="phClr">
            <a:tint val="70000"/>
            <a:satMod val="115000"/>
          </a:schemeClr>
        </a:solidFill>
        <a:solidFill>
          <a:schemeClr val="phClr">
            <a:shade val="80000"/>
            <a:satMod val="115000"/>
          </a:schemeClr>
        </a:soli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/>
          </a:solidFill>
          <a:prstDash val="solid"/>
          <a:miter/>
        </a:ln>
        <a:ln w="76200" cap="flat" cmpd="thickThin" algn="ctr">
          <a:solidFill>
            <a:schemeClr val="phClr">
              <a:alpha val="8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63500" sx="101000" sy="101000" rotWithShape="0">
              <a:srgbClr val="FFFFFF">
                <a:alpha val="50000"/>
              </a:srgbClr>
            </a:outerShdw>
          </a:effectLst>
        </a:effectStyle>
        <a:effectStyle>
          <a:effectLst>
            <a:innerShdw blurRad="101600">
              <a:srgbClr val="FFFFFF">
                <a:alpha val="75000"/>
              </a:srgbClr>
            </a:innerShdw>
            <a:outerShdw blurRad="63500" sx="101000" sy="101000" rotWithShape="0">
              <a:srgbClr val="FFFFFF">
                <a:alpha val="50000"/>
              </a:srgbClr>
            </a:outerShdw>
            <a:reflection blurRad="12700" stA="30000" endPos="35000" dist="38100" dir="5400000" sy="-100000" rotWithShape="0"/>
          </a:effectLst>
          <a:scene3d>
            <a:camera prst="orthographicFront">
              <a:rot lat="0" lon="0" rev="0"/>
            </a:camera>
            <a:lightRig rig="balanced" dir="t">
              <a:rot lat="0" lon="0" rev="30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3">
    <a:dk1>
      <a:srgbClr val="FFFFFF"/>
    </a:dk1>
    <a:lt1>
      <a:srgbClr val="002A7E"/>
    </a:lt1>
    <a:dk2>
      <a:srgbClr val="3D6B9D"/>
    </a:dk2>
    <a:lt2>
      <a:srgbClr val="D4E1EE"/>
    </a:lt2>
    <a:accent1>
      <a:srgbClr val="FEFDDB"/>
    </a:accent1>
    <a:accent2>
      <a:srgbClr val="FFFF9F"/>
    </a:accent2>
    <a:accent3>
      <a:srgbClr val="C5DDDA"/>
    </a:accent3>
    <a:accent4>
      <a:srgbClr val="6CA8A0"/>
    </a:accent4>
    <a:accent5>
      <a:srgbClr val="4BACC6"/>
    </a:accent5>
    <a:accent6>
      <a:srgbClr val="F79646"/>
    </a:accent6>
    <a:hlink>
      <a:srgbClr val="B2CBFF"/>
    </a:hlink>
    <a:folHlink>
      <a:srgbClr val="FCFAAC"/>
    </a:folHlink>
  </a:clrScheme>
</a:themeOverride>
</file>

<file path=ppt/theme/themeOverride2.xml><?xml version="1.0" encoding="utf-8"?>
<a:themeOverride xmlns:a="http://schemas.openxmlformats.org/drawingml/2006/main">
  <a:clrScheme name="Custom 3">
    <a:dk1>
      <a:srgbClr val="FFFFFF"/>
    </a:dk1>
    <a:lt1>
      <a:srgbClr val="002A7E"/>
    </a:lt1>
    <a:dk2>
      <a:srgbClr val="3D6B9D"/>
    </a:dk2>
    <a:lt2>
      <a:srgbClr val="D4E1EE"/>
    </a:lt2>
    <a:accent1>
      <a:srgbClr val="FEFDDB"/>
    </a:accent1>
    <a:accent2>
      <a:srgbClr val="FFFF9F"/>
    </a:accent2>
    <a:accent3>
      <a:srgbClr val="C5DDDA"/>
    </a:accent3>
    <a:accent4>
      <a:srgbClr val="6CA8A0"/>
    </a:accent4>
    <a:accent5>
      <a:srgbClr val="4BACC6"/>
    </a:accent5>
    <a:accent6>
      <a:srgbClr val="F79646"/>
    </a:accent6>
    <a:hlink>
      <a:srgbClr val="B2CBFF"/>
    </a:hlink>
    <a:folHlink>
      <a:srgbClr val="FCFAA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4337</TotalTime>
  <Words>277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Blue Sky theme</vt:lpstr>
      <vt:lpstr>SWAC Wrap-Up Mar 22, 2022</vt:lpstr>
      <vt:lpstr>$0.05 Fee on “Miniatures”</vt:lpstr>
      <vt:lpstr>$0.05 Fee on “Miniatures”</vt:lpstr>
      <vt:lpstr>Facility Operator Training</vt:lpstr>
      <vt:lpstr>Upcoming SWAC Meetings</vt:lpstr>
    </vt:vector>
  </TitlesOfParts>
  <Company>State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Nelson</dc:creator>
  <cp:lastModifiedBy>Nelson, Chris</cp:lastModifiedBy>
  <cp:revision>303</cp:revision>
  <cp:lastPrinted>2016-01-26T22:15:14Z</cp:lastPrinted>
  <dcterms:created xsi:type="dcterms:W3CDTF">2014-03-03T16:06:54Z</dcterms:created>
  <dcterms:modified xsi:type="dcterms:W3CDTF">2022-03-22T05:07:06Z</dcterms:modified>
</cp:coreProperties>
</file>