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modernComment_103_49E05CC4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C4EE95-7291-D0CB-3A5A-BC8C3C398881}" name="Metzner, Tom" initials="MT" userId="Metzner, Tom" providerId="None"/>
  <p188:author id="{BF9D90FD-ECF5-523B-8A2E-A85FB06E94FE}" name="Albis, James" initials="AJ" userId="S::James.Albis@ct.gov::a65761d3-5ab4-48f6-a1ef-db28ed4b62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modernComment_103_49E05CC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6143722-6F3F-46EF-B832-C114748CF0A0}" authorId="{BF9D90FD-ECF5-523B-8A2E-A85FB06E94FE}" status="resolved" created="2022-03-21T17:01:53.67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239440580" sldId="259"/>
      <ac:spMk id="3" creationId="{3105FD3C-E791-4437-8D4A-705680ED3AA8}"/>
      <ac:txMk cp="292" len="22">
        <ac:context len="679" hash="2258982154"/>
      </ac:txMk>
    </ac:txMkLst>
    <p188:pos x="6418791" y="2043890"/>
    <p188:txBody>
      <a:bodyPr/>
      <a:lstStyle/>
      <a:p>
        <a:r>
          <a:rPr lang="en-US"/>
          <a:t>Please attribute this - is this from BC?</a:t>
        </a:r>
      </a:p>
    </p188:txBody>
  </p188:cm>
  <p188:cm id="{F33016A8-2509-4D5C-87BD-ECDAF4A943E7}" authorId="{BF9D90FD-ECF5-523B-8A2E-A85FB06E94FE}" status="resolved" created="2022-03-21T17:03:01.37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239440580" sldId="259"/>
      <ac:spMk id="3" creationId="{3105FD3C-E791-4437-8D4A-705680ED3AA8}"/>
      <ac:txMk cp="505" len="3">
        <ac:context len="679" hash="2258982154"/>
      </ac:txMk>
    </ac:txMkLst>
    <p188:pos x="1770591" y="3520265"/>
    <p188:replyLst>
      <p188:reply id="{9D5934FD-1924-4241-95BF-EE7243E15891}" authorId="{29C4EE95-7291-D0CB-3A5A-BC8C3C398881}" created="2022-03-21T19:41:40.538">
        <p188:txBody>
          <a:bodyPr/>
          <a:lstStyle/>
          <a:p>
            <a:r>
              <a:rPr lang="en-US"/>
              <a:t>reworded</a:t>
            </a:r>
          </a:p>
        </p188:txBody>
      </p188:reply>
    </p188:replyLst>
    <p188:txBody>
      <a:bodyPr/>
      <a:lstStyle/>
      <a:p>
        <a:r>
          <a:rPr lang="en-US"/>
          <a:t>Would it make more sense to say "Cost of recycling packaging materials"?</a:t>
        </a:r>
      </a:p>
    </p188:txBody>
  </p188:cm>
  <p188:cm id="{4E48D7A0-2872-4ED3-B725-5DE6E2795BA4}" authorId="{BF9D90FD-ECF5-523B-8A2E-A85FB06E94FE}" status="resolved" created="2022-03-21T17:10:30.35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239440580" sldId="259"/>
      <ac:spMk id="3" creationId="{3105FD3C-E791-4437-8D4A-705680ED3AA8}"/>
      <ac:txMk cp="64" len="10">
        <ac:context len="679" hash="2258982154"/>
      </ac:txMk>
    </ac:txMkLst>
    <p188:pos x="1646766" y="567515"/>
    <p188:txBody>
      <a:bodyPr/>
      <a:lstStyle/>
      <a:p>
        <a:r>
          <a:rPr lang="en-US"/>
          <a:t>added link</a:t>
        </a:r>
      </a:p>
    </p188:txBody>
  </p188:cm>
  <p188:cm id="{E7AF4CEA-65D0-43A8-9D56-F36FC6445095}" authorId="{BF9D90FD-ECF5-523B-8A2E-A85FB06E94FE}" status="resolved" created="2022-03-21T17:10:56.83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239440580" sldId="259"/>
      <ac:spMk id="3" creationId="{3105FD3C-E791-4437-8D4A-705680ED3AA8}"/>
      <ac:txMk cp="201" len="3">
        <ac:context len="679" hash="2258982154"/>
      </ac:txMk>
    </ac:txMkLst>
    <p188:pos x="2180166" y="1310465"/>
    <p188:replyLst>
      <p188:reply id="{3B4565F7-3A4D-4761-95AE-372A8AF799F6}" authorId="{29C4EE95-7291-D0CB-3A5A-BC8C3C398881}" created="2022-03-21T17:51:04.062">
        <p188:txBody>
          <a:bodyPr/>
          <a:lstStyle/>
          <a:p>
            <a:r>
              <a:rPr lang="en-US"/>
              <a:t>yes - from PSI testimony</a:t>
            </a:r>
          </a:p>
        </p188:txBody>
      </p188:reply>
    </p188:replyLst>
    <p188:txBody>
      <a:bodyPr/>
      <a:lstStyle/>
      <a:p>
        <a:r>
          <a:rPr lang="en-US"/>
          <a:t>added for clarity - Tom please confirm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3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8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2703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92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9238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38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29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7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2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2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8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5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8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9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6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C709F-4503-490C-A064-D248D7423F1D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FECDB8-7807-4568-A95B-C7BB50F75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32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deq/recycling/Documents/rscRRSconsumer.pdf" TargetMode="External"/><Relationship Id="rId2" Type="http://schemas.microsoft.com/office/2018/10/relationships/comments" Target="../comments/modernComment_103_49E05CC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nomia.co.uk/reports-tools/the-50-states-of-recycling-a-state-by-state-assessment-of-containers-and-packaging-recycling-rat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5246-2379-4184-88A6-FEE769B28B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SB 115 Myths and Misinformation on Packaging EPR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D77F1C-8FB9-4E98-80E4-885C43177B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SWAC March 22, 2022</a:t>
            </a:r>
          </a:p>
          <a:p>
            <a:r>
              <a:rPr lang="en-US" dirty="0"/>
              <a:t>Tom Metzner, CT DEEP</a:t>
            </a:r>
          </a:p>
        </p:txBody>
      </p:sp>
    </p:spTree>
    <p:extLst>
      <p:ext uri="{BB962C8B-B14F-4D97-AF65-F5344CB8AC3E}">
        <p14:creationId xmlns:p14="http://schemas.microsoft.com/office/powerpoint/2010/main" val="377851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2C8E2-64B4-490E-8A86-2ECD31160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Myth 1 -The cost of products at retail will go up $700 - $900 per household per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6CD77-13D7-4868-8008-202A3569E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“It has already been proven that programs like this have cost tax payers on average over $700 annually”. </a:t>
            </a:r>
          </a:p>
          <a:p>
            <a:r>
              <a:rPr lang="en-US" dirty="0"/>
              <a:t>“[Consumers] can ill afford what I am told is anywhere from an additional $700-$900 per year.”</a:t>
            </a:r>
          </a:p>
          <a:p>
            <a:r>
              <a:rPr lang="en-US" dirty="0"/>
              <a:t>“We have seen consumer costs skyrocket; this bill will result in an additional $700 per year to my constituents.”</a:t>
            </a:r>
          </a:p>
          <a:p>
            <a:r>
              <a:rPr lang="en-US" sz="2400" dirty="0"/>
              <a:t>Source of this Myth – Dr Calvin Lakhan, York University</a:t>
            </a:r>
          </a:p>
          <a:p>
            <a:pPr lvl="1"/>
            <a:r>
              <a:rPr lang="en-US" sz="2400" dirty="0"/>
              <a:t>“Stated alternatively, the adoption of full producer responsibility will increase grocery costs for a family of four by between $33.47 and $75.32 per month.” </a:t>
            </a:r>
          </a:p>
        </p:txBody>
      </p:sp>
    </p:spTree>
    <p:extLst>
      <p:ext uri="{BB962C8B-B14F-4D97-AF65-F5344CB8AC3E}">
        <p14:creationId xmlns:p14="http://schemas.microsoft.com/office/powerpoint/2010/main" val="325012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D2077-4741-4482-A94D-3EBC74897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 on Price Increase – no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5FD3C-E791-4437-8D4A-705680ED3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6110"/>
            <a:ext cx="8709857" cy="4595779"/>
          </a:xfrm>
        </p:spPr>
        <p:txBody>
          <a:bodyPr>
            <a:noAutofit/>
          </a:bodyPr>
          <a:lstStyle/>
          <a:p>
            <a:r>
              <a:rPr lang="en-US" sz="2000" dirty="0"/>
              <a:t>Lakhan study is modeling and not based on real world experience</a:t>
            </a:r>
          </a:p>
          <a:p>
            <a:r>
              <a:rPr lang="en-US" sz="2000" dirty="0">
                <a:hlinkClick r:id="rId3"/>
              </a:rPr>
              <a:t>RRS study</a:t>
            </a:r>
            <a:r>
              <a:rPr lang="en-US" sz="2000" dirty="0"/>
              <a:t> looked at retail prices in British Columbia and neighboring province and found no correlation between EPR and prices</a:t>
            </a:r>
          </a:p>
          <a:p>
            <a:r>
              <a:rPr lang="en-US" sz="2000" dirty="0"/>
              <a:t>EXPRA (EU PRO) indicated no price increase as a result of packaging EPR</a:t>
            </a:r>
          </a:p>
          <a:p>
            <a:r>
              <a:rPr lang="en-US" sz="2000" dirty="0"/>
              <a:t>The cost to implement EPR is “fractions of a penny” per product – too low to pass on. (Canadian Stewardship Services Alliance, Nov. 2019)</a:t>
            </a:r>
          </a:p>
          <a:p>
            <a:r>
              <a:rPr lang="en-US" sz="2000" dirty="0"/>
              <a:t>Interview with brand owners and EPR implementers in Canada indicate no costs increase</a:t>
            </a:r>
          </a:p>
          <a:p>
            <a:r>
              <a:rPr lang="en-US" sz="2000" dirty="0"/>
              <a:t>Cost to implement EPR in Connecticut would project to $1 billion under Lakhan’s assumptions – actual cost is $50 – $70 million (based on current CT costs and British Columbia household costs)</a:t>
            </a:r>
          </a:p>
        </p:txBody>
      </p:sp>
    </p:spTree>
    <p:extLst>
      <p:ext uri="{BB962C8B-B14F-4D97-AF65-F5344CB8AC3E}">
        <p14:creationId xmlns:p14="http://schemas.microsoft.com/office/powerpoint/2010/main" val="12394405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D7E9E-4522-4342-A3DD-B1B4F6D8B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 2 – Connecticut’s Recycling Program is already fine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2530F-C64A-44BF-A787-71196A36B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study found that CT is one of the top ten of states with the highest recycling rate for common containers and packaging materials.”</a:t>
            </a:r>
          </a:p>
          <a:p>
            <a:r>
              <a:rPr lang="en-US" dirty="0"/>
              <a:t>“Connecticut consistently ranks in the top 10, and usually in the top 5, in terms of recycling and waste management in the United States.”</a:t>
            </a:r>
          </a:p>
          <a:p>
            <a:r>
              <a:rPr lang="en-US" dirty="0"/>
              <a:t>“It is unreasonable to pass a bill aimed at increasing recycling in a state that ranks fifth in the nation in terms of recycling.”</a:t>
            </a:r>
          </a:p>
          <a:p>
            <a:endParaRPr lang="en-US" dirty="0"/>
          </a:p>
          <a:p>
            <a:r>
              <a:rPr lang="en-US" dirty="0"/>
              <a:t>Source – </a:t>
            </a:r>
            <a:r>
              <a:rPr lang="en-US" dirty="0">
                <a:hlinkClick r:id="rId2"/>
              </a:rPr>
              <a:t>Eunomia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C763C-205A-4443-92D2-F1312449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 – There is room for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F6F7B-C563-4552-B326-E5D688CFB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Curbside recycling rate has been stagnant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High contamination rate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Lack of funding for consistent education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EPR has demonstrated significantly higher recycling rates &gt;75%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Also from Eunomia Study – “</a:t>
            </a:r>
            <a:r>
              <a:rPr lang="en-US" sz="2400" b="0" i="0" dirty="0">
                <a:solidFill>
                  <a:srgbClr val="606060"/>
                </a:solidFill>
                <a:effectLst/>
                <a:latin typeface="Effra"/>
              </a:rPr>
              <a:t>Recycling polices such as Deposit Return Systems (DRS), </a:t>
            </a:r>
            <a:r>
              <a:rPr lang="en-US" sz="2400" b="0" i="0" dirty="0" err="1">
                <a:solidFill>
                  <a:srgbClr val="606060"/>
                </a:solidFill>
                <a:effectLst/>
                <a:latin typeface="Effra"/>
              </a:rPr>
              <a:t>kerbside</a:t>
            </a:r>
            <a:r>
              <a:rPr lang="en-US" sz="2400" b="0" i="0" dirty="0">
                <a:solidFill>
                  <a:srgbClr val="606060"/>
                </a:solidFill>
                <a:effectLst/>
                <a:latin typeface="Effra"/>
              </a:rPr>
              <a:t> recycling, and </a:t>
            </a:r>
            <a:r>
              <a:rPr lang="en-US" sz="2400" b="0" i="0" dirty="0">
                <a:solidFill>
                  <a:srgbClr val="606060"/>
                </a:solidFill>
                <a:effectLst/>
                <a:highlight>
                  <a:srgbClr val="FFFF00"/>
                </a:highlight>
                <a:latin typeface="Effra"/>
              </a:rPr>
              <a:t>extended producer responsibility (EPR) </a:t>
            </a:r>
            <a:r>
              <a:rPr lang="en-US" sz="2400" b="0" i="0" dirty="0">
                <a:solidFill>
                  <a:srgbClr val="606060"/>
                </a:solidFill>
                <a:effectLst/>
                <a:latin typeface="Effra"/>
              </a:rPr>
              <a:t>are vital to effective recycling systems”. 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9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9AE91-EDE1-4BE1-9B4D-BD57E243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 3 – This Bill Would Consider Burning Plastics Recycling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50ED9-D7E7-4DC4-A5F5-37125D7B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“includes a loophole that would allow plastic-to-fuel, so-called “chemical recycling” or “advanced recycling,” and other plastic-burning technologies to fall within the definition of “recycling”. </a:t>
            </a:r>
          </a:p>
          <a:p>
            <a:r>
              <a:rPr lang="en-US" dirty="0"/>
              <a:t>“the bill defines “recycling” in a way that invites a greenwashing technology called “chemical recycling,” or “advanced recycling,” which is the burning of plastics to produce fuel, no better a solution than the dirty waste-to-energy incinerators we rely on today. That is not recycling!”</a:t>
            </a:r>
          </a:p>
          <a:p>
            <a:r>
              <a:rPr lang="en-US" dirty="0"/>
              <a:t>“If enacted, the bill would redefine high-heat incineration of plastics as “recycling.” </a:t>
            </a:r>
          </a:p>
          <a:p>
            <a:r>
              <a:rPr lang="en-US" dirty="0"/>
              <a:t>Source – Misunderstanding of Language in the Bill</a:t>
            </a:r>
          </a:p>
        </p:txBody>
      </p:sp>
    </p:spTree>
    <p:extLst>
      <p:ext uri="{BB962C8B-B14F-4D97-AF65-F5344CB8AC3E}">
        <p14:creationId xmlns:p14="http://schemas.microsoft.com/office/powerpoint/2010/main" val="239275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C99F1-8510-4309-ACD1-2AAE0840F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 – DEEP will not consider burning of plastics recycling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D855A-F6C7-4D38-834D-CEED9F59D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bill only considers turning plastics into new plastic products recycling</a:t>
            </a:r>
          </a:p>
          <a:p>
            <a:r>
              <a:rPr lang="en-US" dirty="0"/>
              <a:t>Chemical or Advanced Recycling refers to a number of complex and emerging technologies that the bill would consider</a:t>
            </a:r>
          </a:p>
          <a:p>
            <a:r>
              <a:rPr lang="en-US" dirty="0"/>
              <a:t>Advanced recycling is considered only if environmentally preferable to mechanical recycling</a:t>
            </a:r>
          </a:p>
          <a:p>
            <a:r>
              <a:rPr lang="en-US" dirty="0"/>
              <a:t>Language is consistent with language passed in Oregon and considered in other states for packaging EPR</a:t>
            </a:r>
          </a:p>
          <a:p>
            <a:r>
              <a:rPr lang="en-US" dirty="0"/>
              <a:t>Looks at plastics recovery and recycling wholistically</a:t>
            </a:r>
          </a:p>
          <a:p>
            <a:r>
              <a:rPr lang="en-US" dirty="0"/>
              <a:t>Existing plastics recycling is not circular or effective – in US, only 9% of all plastic is currently recycled</a:t>
            </a:r>
          </a:p>
        </p:txBody>
      </p:sp>
    </p:spTree>
    <p:extLst>
      <p:ext uri="{BB962C8B-B14F-4D97-AF65-F5344CB8AC3E}">
        <p14:creationId xmlns:p14="http://schemas.microsoft.com/office/powerpoint/2010/main" val="41422383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651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Effra</vt:lpstr>
      <vt:lpstr>Trebuchet MS</vt:lpstr>
      <vt:lpstr>Wingdings 3</vt:lpstr>
      <vt:lpstr>Facet</vt:lpstr>
      <vt:lpstr>SB 115 Myths and Misinformation on Packaging EPR</vt:lpstr>
      <vt:lpstr>Myth 1 -The cost of products at retail will go up $700 - $900 per household per year</vt:lpstr>
      <vt:lpstr>Reality on Price Increase – no evidence</vt:lpstr>
      <vt:lpstr>Myth 2 – Connecticut’s Recycling Program is already fine</vt:lpstr>
      <vt:lpstr>Reality – There is room for improvement</vt:lpstr>
      <vt:lpstr>Myth 3 – This Bill Would Consider Burning Plastics Recycling</vt:lpstr>
      <vt:lpstr>Reality – DEEP will not consider burning of plastics recycling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Metzner, Tom</dc:creator>
  <cp:lastModifiedBy>Metzner, Tom</cp:lastModifiedBy>
  <cp:revision>16</cp:revision>
  <dcterms:created xsi:type="dcterms:W3CDTF">2022-03-21T15:01:27Z</dcterms:created>
  <dcterms:modified xsi:type="dcterms:W3CDTF">2022-03-22T13:23:40Z</dcterms:modified>
</cp:coreProperties>
</file>