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91" r:id="rId2"/>
    <p:sldId id="341" r:id="rId3"/>
    <p:sldId id="311" r:id="rId4"/>
    <p:sldId id="334" r:id="rId5"/>
    <p:sldId id="340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AB926D-6EF2-4E25-84FD-28D43B3DEF16}">
          <p14:sldIdLst>
            <p14:sldId id="291"/>
            <p14:sldId id="341"/>
            <p14:sldId id="311"/>
            <p14:sldId id="334"/>
            <p14:sldId id="34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F00"/>
    <a:srgbClr val="6BB539"/>
    <a:srgbClr val="D9D9D9"/>
    <a:srgbClr val="FF1B03"/>
    <a:srgbClr val="48CA64"/>
    <a:srgbClr val="9AD373"/>
    <a:srgbClr val="3E6921"/>
    <a:srgbClr val="A8D987"/>
    <a:srgbClr val="7CE47C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2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" userId="a320ef12-9e60-4a54-8164-f2541e1f5f26" providerId="ADAL" clId="{078357B7-D38A-4A9D-BA72-023F45952956}"/>
    <pc:docChg chg="modSld">
      <pc:chgData name="Jonathan" userId="a320ef12-9e60-4a54-8164-f2541e1f5f26" providerId="ADAL" clId="{078357B7-D38A-4A9D-BA72-023F45952956}" dt="2022-03-21T23:58:30.171" v="32" actId="20577"/>
      <pc:docMkLst>
        <pc:docMk/>
      </pc:docMkLst>
      <pc:sldChg chg="modSp mod">
        <pc:chgData name="Jonathan" userId="a320ef12-9e60-4a54-8164-f2541e1f5f26" providerId="ADAL" clId="{078357B7-D38A-4A9D-BA72-023F45952956}" dt="2022-03-21T23:54:40.717" v="1" actId="20577"/>
        <pc:sldMkLst>
          <pc:docMk/>
          <pc:sldMk cId="3226242910" sldId="291"/>
        </pc:sldMkLst>
        <pc:spChg chg="mod">
          <ac:chgData name="Jonathan" userId="a320ef12-9e60-4a54-8164-f2541e1f5f26" providerId="ADAL" clId="{078357B7-D38A-4A9D-BA72-023F45952956}" dt="2022-03-21T23:54:40.717" v="1" actId="20577"/>
          <ac:spMkLst>
            <pc:docMk/>
            <pc:sldMk cId="3226242910" sldId="291"/>
            <ac:spMk id="4" creationId="{0105C79C-E7FB-4778-B131-D1E9BEBD6724}"/>
          </ac:spMkLst>
        </pc:spChg>
      </pc:sldChg>
      <pc:sldChg chg="modSp mod">
        <pc:chgData name="Jonathan" userId="a320ef12-9e60-4a54-8164-f2541e1f5f26" providerId="ADAL" clId="{078357B7-D38A-4A9D-BA72-023F45952956}" dt="2022-03-21T23:58:30.171" v="32" actId="20577"/>
        <pc:sldMkLst>
          <pc:docMk/>
          <pc:sldMk cId="1516374622" sldId="334"/>
        </pc:sldMkLst>
        <pc:spChg chg="mod">
          <ac:chgData name="Jonathan" userId="a320ef12-9e60-4a54-8164-f2541e1f5f26" providerId="ADAL" clId="{078357B7-D38A-4A9D-BA72-023F45952956}" dt="2022-03-21T23:58:30.171" v="32" actId="20577"/>
          <ac:spMkLst>
            <pc:docMk/>
            <pc:sldMk cId="1516374622" sldId="334"/>
            <ac:spMk id="8" creationId="{651F9D47-24FD-4267-BCC8-933C413B657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5ADC0-FB98-4D77-9CAF-F76ABA5857E2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A8ACC-3A51-4ED5-B024-36F2A75F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95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DAF38-44D0-4E1C-8728-6174091A8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C2ECCE-FA79-4368-B869-35340E2ED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9EB89-0F14-4F20-9A1C-E00093F91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7B66-0951-47C3-8FC7-6496EEA3F153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D1D4A-62D0-4BAD-B25E-DCEA16D64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3DBFE-A736-4DBB-B58F-96C70F79D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5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31F82-96F2-4FDB-B556-49E6CC6E2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E5156-4B33-40DB-BFE1-FB00BC671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1E0B2-9C9B-4B14-8304-2B0922238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7C506-6F2E-41E4-B2FF-2C073B0624E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9F62D-B72D-4886-ACF8-4DE8A0A1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11E98-60F0-4F7E-939A-051439C2A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6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3DDBBF-1ED6-4B63-A6D8-309FD19545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05355-A0EE-46D8-A685-12C146392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493AE-4682-4EEA-97CE-CBBDEC10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B0F2-502B-4547-8645-3B967C0C4961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B483F-1A2D-4A16-986D-85063A3C2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26D10-E442-44BC-893D-560DA1660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6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B01C0-7771-4FEF-A551-5160249FB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E80AF-DFCF-4BFB-A947-D900D7276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B5AE2-3A33-4CBE-8047-70ACB981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6A1E3-3981-4A5A-9D7F-FA3C40A27BD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D10BD-3155-4DB3-92B4-3E5C0B81A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D3708-0E5B-47EB-B6C5-8B86A5D89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6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04BB3-F8C8-4400-BEAD-37563C8F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642D6C-76F8-4A61-A8B3-077A41E48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CE9E4-C5E4-4D58-84D9-350F164E0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D11D-946D-4976-8382-4D1AD2BD1F8B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65A97-71AE-460A-9965-B36143C3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AFC16-AEE5-4989-B37E-51A8F7D67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97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D8EEC-7483-4BF2-B216-A308053CA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EEE02-6CD7-4E88-B7A0-663F0C480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9D256A-8DEE-44EB-80CF-681D7EE09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93D8F-65D5-4A79-9DD6-B3C4B574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6B462-74F1-484F-908B-93076F0F8B0D}" type="datetime1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E14D98-934B-4966-A2A3-E49CA5CBD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B7744-C587-437A-947B-9CF7EE795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3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7DA6B-E0AA-427C-AE42-2943D69BD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62DA1-3765-4E8D-AFA0-4E81A9F9A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955565-290C-429C-B043-9C7904332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62A4C3-A794-443B-890A-CE6C395BE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A996BC-A9B2-45AE-BD20-E1FECF7B33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9D37B5-18FF-4D93-8EB5-00F1A71A2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B66D1-50AD-43A5-BC11-37452D0F6D76}" type="datetime1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E9D3DD-239A-4B3A-B169-69E0DDB20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B5D8F2-9A6C-489B-8B99-B20462BC3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36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F6C24-3849-4591-9179-2D1765A44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1D668C-31FA-4F96-8423-58F851323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61719-2E47-4203-8848-126F1AD3B863}" type="datetime1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82AC02-7EAF-4471-9421-89DA4334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CCADC-47EA-4053-B435-48251AC1D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8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7E42AC-89F7-4E55-880B-CA81B1837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2DE04-9E13-4B15-8444-08FD45017F10}" type="datetime1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8AE4B7-A185-46B4-B9ED-20A910678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B8FD6A-BABB-412A-B94F-0B3B70A07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1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8EFA-3CBE-49DF-94B9-7E20FF00F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0E5D9-BC94-4F14-8A43-F02106244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466F75-95AF-45DA-9EAE-E1056B1A4D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30ED6-1973-4983-8EE4-88F4B090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B2AB-D3E0-4352-8342-DF21307A9C5D}" type="datetime1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19EF1-A5B8-4400-987C-C7C991D25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254B12-9A7A-483F-B717-64C5D1D9D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1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1989D-1349-43BA-A72A-6AEC3CA1B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2DFEE-5CC0-412F-93C8-1EF1AE57EB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DD34-C6AD-4B06-AAB8-DD4A16CA3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D93D3-826E-474B-992D-1DF09F6AF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8F04-FAAD-4DE6-A93E-4EC2DCED3980}" type="datetime1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03DABA-D498-4ABD-BBA1-85FC8378F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5CB48-96F0-42E1-9064-69D546AB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87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1EF5DD-C744-46C0-BFA7-C9E490F8A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C02168-5C4D-4D42-8D78-7511B2CF7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2ADFE-590E-4E3D-A700-EDDB35608E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793C7-30BD-4C87-8273-500A79AB883E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AE37D-5647-406B-9D1A-F883A72FB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E33FD-2B7F-4732-BD3F-CFC5FE67D6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9ED79-8D6D-4B03-B4EF-01DB9F05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81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fia.org/pub/?id=49AB0CF7-F3ED-766D-F8F0-82EEB09179C8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fife@brightfeeds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51F9D47-24FD-4267-BCC8-933C413B6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2402"/>
            <a:ext cx="10515600" cy="949698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Bright Feeds Summary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00DB0B-7E79-40AD-B598-DE45A383D8AC}"/>
              </a:ext>
            </a:extLst>
          </p:cNvPr>
          <p:cNvCxnSpPr>
            <a:cxnSpLocks/>
          </p:cNvCxnSpPr>
          <p:nvPr/>
        </p:nvCxnSpPr>
        <p:spPr>
          <a:xfrm>
            <a:off x="838200" y="1562100"/>
            <a:ext cx="10515600" cy="0"/>
          </a:xfrm>
          <a:prstGeom prst="line">
            <a:avLst/>
          </a:prstGeom>
          <a:ln w="19050">
            <a:solidFill>
              <a:srgbClr val="056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F42CB8-DCFA-4D34-AF1F-FD7E2EF4C472}"/>
              </a:ext>
            </a:extLst>
          </p:cNvPr>
          <p:cNvCxnSpPr>
            <a:cxnSpLocks/>
          </p:cNvCxnSpPr>
          <p:nvPr/>
        </p:nvCxnSpPr>
        <p:spPr>
          <a:xfrm>
            <a:off x="838200" y="6381750"/>
            <a:ext cx="10515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5C79C-E7FB-4778-B131-D1E9BEBD6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958"/>
            <a:ext cx="10515600" cy="4750111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Bright Feeds was founded to receive and process food waste and turn it into animal feed.</a:t>
            </a:r>
          </a:p>
          <a:p>
            <a:pPr>
              <a:spcAft>
                <a:spcPts val="1200"/>
              </a:spcAft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Bright Feeds received a 10-year authorization in February 2022 to process 450 tons/day, and plans to take in all different types of food waste meant for human consumption.</a:t>
            </a:r>
          </a:p>
          <a:p>
            <a:pPr>
              <a:spcAft>
                <a:spcPts val="1200"/>
              </a:spcAft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Bright Feeds’ facility is located at 76 Fuller Way in Berlin, CT and is scheduled to open by the end of Q2 2022.</a:t>
            </a:r>
          </a:p>
          <a:p>
            <a:pPr>
              <a:spcAft>
                <a:spcPts val="1200"/>
              </a:spcAft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Bright Feeds’ 25,000 square foot building includes ~10,000 square feet devoted to food waste drop-off and storage and ~15,000 square feet devoted to processing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EA2459-DB80-4389-A9F6-29F37E65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26FD34-4C56-4695-91E8-FC77E0B23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5535" y="284441"/>
            <a:ext cx="1158265" cy="10861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7FA4658-5119-4790-9F1B-0E4BC7FF9B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971" y="4137137"/>
            <a:ext cx="7017557" cy="181508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00E130-26F3-4717-BC24-E0EB2A9AA670}"/>
              </a:ext>
            </a:extLst>
          </p:cNvPr>
          <p:cNvSpPr txBox="1"/>
          <p:nvPr/>
        </p:nvSpPr>
        <p:spPr>
          <a:xfrm>
            <a:off x="9740656" y="1112190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www.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654362-E428-4EA5-B51C-8AA2A1472A82}"/>
              </a:ext>
            </a:extLst>
          </p:cNvPr>
          <p:cNvSpPr txBox="1"/>
          <p:nvPr/>
        </p:nvSpPr>
        <p:spPr>
          <a:xfrm>
            <a:off x="11256031" y="1102192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.com</a:t>
            </a:r>
          </a:p>
        </p:txBody>
      </p:sp>
    </p:spTree>
    <p:extLst>
      <p:ext uri="{BB962C8B-B14F-4D97-AF65-F5344CB8AC3E}">
        <p14:creationId xmlns:p14="http://schemas.microsoft.com/office/powerpoint/2010/main" val="322624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51F9D47-24FD-4267-BCC8-933C413B6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70504" cy="1325563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Animal Feed offers strong environmental benefits</a:t>
            </a:r>
            <a:b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00DB0B-7E79-40AD-B598-DE45A383D8AC}"/>
              </a:ext>
            </a:extLst>
          </p:cNvPr>
          <p:cNvCxnSpPr>
            <a:cxnSpLocks/>
          </p:cNvCxnSpPr>
          <p:nvPr/>
        </p:nvCxnSpPr>
        <p:spPr>
          <a:xfrm>
            <a:off x="838200" y="1562100"/>
            <a:ext cx="10515600" cy="0"/>
          </a:xfrm>
          <a:prstGeom prst="line">
            <a:avLst/>
          </a:prstGeom>
          <a:ln w="19050">
            <a:solidFill>
              <a:srgbClr val="056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F42CB8-DCFA-4D34-AF1F-FD7E2EF4C472}"/>
              </a:ext>
            </a:extLst>
          </p:cNvPr>
          <p:cNvCxnSpPr>
            <a:cxnSpLocks/>
          </p:cNvCxnSpPr>
          <p:nvPr/>
        </p:nvCxnSpPr>
        <p:spPr>
          <a:xfrm>
            <a:off x="838200" y="6381750"/>
            <a:ext cx="10515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466B23D-94A7-46C5-BA7F-B01C4189D03F}"/>
              </a:ext>
            </a:extLst>
          </p:cNvPr>
          <p:cNvSpPr txBox="1"/>
          <p:nvPr/>
        </p:nvSpPr>
        <p:spPr>
          <a:xfrm>
            <a:off x="830580" y="1671046"/>
            <a:ext cx="10515600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56F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Animal Feed is near the top of the EPA food recovery hierarchy, preferred to other food waste recycling solutions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42FA47B-7255-45F9-BB41-FDC99EDB62BA}"/>
              </a:ext>
            </a:extLst>
          </p:cNvPr>
          <p:cNvGrpSpPr/>
          <p:nvPr/>
        </p:nvGrpSpPr>
        <p:grpSpPr>
          <a:xfrm>
            <a:off x="3075710" y="2278067"/>
            <a:ext cx="6040584" cy="4028463"/>
            <a:chOff x="5617035" y="2511779"/>
            <a:chExt cx="5811289" cy="3875547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9A764F67-7E4B-4EC5-B541-23AA689F5A97}"/>
                </a:ext>
              </a:extLst>
            </p:cNvPr>
            <p:cNvSpPr/>
            <p:nvPr/>
          </p:nvSpPr>
          <p:spPr>
            <a:xfrm rot="10800000">
              <a:off x="5887710" y="2748756"/>
              <a:ext cx="3057398" cy="3422852"/>
            </a:xfrm>
            <a:prstGeom prst="triangle">
              <a:avLst/>
            </a:prstGeom>
            <a:solidFill>
              <a:srgbClr val="056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47CC34B8-7909-4F5F-BBA8-FEE4AECF6C52}"/>
                </a:ext>
              </a:extLst>
            </p:cNvPr>
            <p:cNvSpPr/>
            <p:nvPr/>
          </p:nvSpPr>
          <p:spPr>
            <a:xfrm>
              <a:off x="6093434" y="3537789"/>
              <a:ext cx="2553945" cy="26470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F080CA98-9CC7-4A40-B4E7-94BB6659586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3585" b="56051"/>
            <a:stretch/>
          </p:blipFill>
          <p:spPr>
            <a:xfrm>
              <a:off x="5881020" y="3557942"/>
              <a:ext cx="3060457" cy="697715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7ADF0BF-E20E-4211-A276-187649CAC3CC}"/>
                </a:ext>
              </a:extLst>
            </p:cNvPr>
            <p:cNvCxnSpPr>
              <a:cxnSpLocks/>
            </p:cNvCxnSpPr>
            <p:nvPr/>
          </p:nvCxnSpPr>
          <p:spPr>
            <a:xfrm>
              <a:off x="6242506" y="3547804"/>
              <a:ext cx="4937126" cy="194"/>
            </a:xfrm>
            <a:prstGeom prst="line">
              <a:avLst/>
            </a:prstGeom>
            <a:ln w="19050">
              <a:solidFill>
                <a:srgbClr val="0BDE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7748D08-D5A3-43EE-A118-010DC06C40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77051" y="2748756"/>
              <a:ext cx="5294961" cy="1"/>
            </a:xfrm>
            <a:prstGeom prst="line">
              <a:avLst/>
            </a:prstGeom>
            <a:ln w="19050">
              <a:solidFill>
                <a:srgbClr val="056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52DA974-8E17-41F1-9640-04B0F7F0EA0C}"/>
                </a:ext>
              </a:extLst>
            </p:cNvPr>
            <p:cNvSpPr txBox="1"/>
            <p:nvPr/>
          </p:nvSpPr>
          <p:spPr>
            <a:xfrm>
              <a:off x="8762796" y="3027928"/>
              <a:ext cx="2624815" cy="222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Waste Prevention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89C1DF-C791-4291-A5D2-EEE5CD7F4B48}"/>
                </a:ext>
              </a:extLst>
            </p:cNvPr>
            <p:cNvSpPr txBox="1"/>
            <p:nvPr/>
          </p:nvSpPr>
          <p:spPr>
            <a:xfrm>
              <a:off x="8762815" y="3668245"/>
              <a:ext cx="2624528" cy="222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Redistribution to People</a:t>
              </a:r>
              <a:endParaRPr lang="en-US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C8E07B2-2872-4350-A4E9-A0F1EF23FDD6}"/>
                </a:ext>
              </a:extLst>
            </p:cNvPr>
            <p:cNvSpPr/>
            <p:nvPr/>
          </p:nvSpPr>
          <p:spPr>
            <a:xfrm>
              <a:off x="6360286" y="3975119"/>
              <a:ext cx="4749801" cy="274925"/>
            </a:xfrm>
            <a:prstGeom prst="rect">
              <a:avLst/>
            </a:prstGeom>
            <a:solidFill>
              <a:srgbClr val="74FF6D">
                <a:alpha val="7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7BD9661-C4A8-42F3-ABDC-0ED3DA0C371A}"/>
                </a:ext>
              </a:extLst>
            </p:cNvPr>
            <p:cNvSpPr txBox="1"/>
            <p:nvPr/>
          </p:nvSpPr>
          <p:spPr>
            <a:xfrm>
              <a:off x="8879935" y="3979947"/>
              <a:ext cx="2273280" cy="2664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Sent to Animal Feed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Arrow: Right 35">
              <a:extLst>
                <a:ext uri="{FF2B5EF4-FFF2-40B4-BE49-F238E27FC236}">
                  <a16:creationId xmlns:a16="http://schemas.microsoft.com/office/drawing/2014/main" id="{3DEAF534-0526-4C15-8FD9-CF9B3A34822E}"/>
                </a:ext>
              </a:extLst>
            </p:cNvPr>
            <p:cNvSpPr/>
            <p:nvPr/>
          </p:nvSpPr>
          <p:spPr>
            <a:xfrm>
              <a:off x="8735187" y="4037354"/>
              <a:ext cx="434177" cy="127027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C8951B57-B396-441A-A22A-1BB0E118C804}"/>
                </a:ext>
              </a:extLst>
            </p:cNvPr>
            <p:cNvSpPr/>
            <p:nvPr/>
          </p:nvSpPr>
          <p:spPr>
            <a:xfrm rot="265734">
              <a:off x="6175036" y="3897327"/>
              <a:ext cx="403225" cy="356252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87260333-D818-4FAD-BEBE-44C1B69882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43554" b="46524"/>
            <a:stretch/>
          </p:blipFill>
          <p:spPr>
            <a:xfrm>
              <a:off x="5734992" y="4249650"/>
              <a:ext cx="3359797" cy="251576"/>
            </a:xfrm>
            <a:prstGeom prst="rect">
              <a:avLst/>
            </a:prstGeom>
          </p:spPr>
        </p:pic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5F500EC3-617A-47C6-8883-DFEB488E49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70677" y="4501226"/>
              <a:ext cx="4508956" cy="328"/>
            </a:xfrm>
            <a:prstGeom prst="line">
              <a:avLst/>
            </a:prstGeom>
            <a:ln w="19050">
              <a:solidFill>
                <a:srgbClr val="FF8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9763DAD8-3D83-4D98-8712-A55B7FE749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51528" b="38097"/>
            <a:stretch/>
          </p:blipFill>
          <p:spPr>
            <a:xfrm>
              <a:off x="5886008" y="4501226"/>
              <a:ext cx="3060457" cy="354862"/>
            </a:xfrm>
            <a:prstGeom prst="rect">
              <a:avLst/>
            </a:prstGeom>
          </p:spPr>
        </p:pic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5D32C23-41D0-469D-A492-A18D07DC161D}"/>
                </a:ext>
              </a:extLst>
            </p:cNvPr>
            <p:cNvSpPr txBox="1"/>
            <p:nvPr/>
          </p:nvSpPr>
          <p:spPr>
            <a:xfrm>
              <a:off x="8762815" y="4572054"/>
              <a:ext cx="2624528" cy="222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Anaerobic digestion</a:t>
              </a:r>
            </a:p>
          </p:txBody>
        </p:sp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07A42BD5-4517-4F55-A132-3F225917EEB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t="60901" b="30604"/>
            <a:stretch/>
          </p:blipFill>
          <p:spPr>
            <a:xfrm>
              <a:off x="5890746" y="4856088"/>
              <a:ext cx="3054362" cy="291041"/>
            </a:xfrm>
            <a:prstGeom prst="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3BA7C40-CEE4-4753-A3F7-2D8FB46620EC}"/>
                </a:ext>
              </a:extLst>
            </p:cNvPr>
            <p:cNvSpPr txBox="1"/>
            <p:nvPr/>
          </p:nvSpPr>
          <p:spPr>
            <a:xfrm>
              <a:off x="8762815" y="4873265"/>
              <a:ext cx="262452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Composting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A5086937-2EDE-47A7-B781-EA5EE85507B2}"/>
                </a:ext>
              </a:extLst>
            </p:cNvPr>
            <p:cNvCxnSpPr>
              <a:cxnSpLocks/>
            </p:cNvCxnSpPr>
            <p:nvPr/>
          </p:nvCxnSpPr>
          <p:spPr>
            <a:xfrm>
              <a:off x="6850598" y="4856088"/>
              <a:ext cx="4329035" cy="0"/>
            </a:xfrm>
            <a:prstGeom prst="line">
              <a:avLst/>
            </a:prstGeom>
            <a:ln w="19050">
              <a:solidFill>
                <a:srgbClr val="FFB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796E0936-A6F3-4872-95F2-4836DCA17A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t="67317" b="19154"/>
            <a:stretch/>
          </p:blipFill>
          <p:spPr>
            <a:xfrm>
              <a:off x="5890152" y="5107272"/>
              <a:ext cx="3054362" cy="463509"/>
            </a:xfrm>
            <a:prstGeom prst="rect">
              <a:avLst/>
            </a:prstGeom>
          </p:spPr>
        </p:pic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A40D57E-3E24-48C1-9DA4-8D3DC23D1CF2}"/>
                </a:ext>
              </a:extLst>
            </p:cNvPr>
            <p:cNvSpPr txBox="1"/>
            <p:nvPr/>
          </p:nvSpPr>
          <p:spPr>
            <a:xfrm>
              <a:off x="8762815" y="5231798"/>
              <a:ext cx="2624528" cy="222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Incineration</a:t>
              </a:r>
              <a:endParaRPr lang="en-US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A22F8AD-CBEE-4C3E-8367-49016CD664A8}"/>
                </a:ext>
              </a:extLst>
            </p:cNvPr>
            <p:cNvCxnSpPr>
              <a:cxnSpLocks/>
            </p:cNvCxnSpPr>
            <p:nvPr/>
          </p:nvCxnSpPr>
          <p:spPr>
            <a:xfrm>
              <a:off x="6971700" y="5115431"/>
              <a:ext cx="4198406" cy="0"/>
            </a:xfrm>
            <a:prstGeom prst="line">
              <a:avLst/>
            </a:prstGeom>
            <a:ln w="19050">
              <a:solidFill>
                <a:srgbClr val="FFF2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92A8A80-D1C4-4CCE-89AD-49EC9695F7C1}"/>
                </a:ext>
              </a:extLst>
            </p:cNvPr>
            <p:cNvCxnSpPr>
              <a:cxnSpLocks/>
            </p:cNvCxnSpPr>
            <p:nvPr/>
          </p:nvCxnSpPr>
          <p:spPr>
            <a:xfrm>
              <a:off x="7133465" y="5556266"/>
              <a:ext cx="4019550" cy="15482"/>
            </a:xfrm>
            <a:prstGeom prst="line">
              <a:avLst/>
            </a:prstGeom>
            <a:ln w="19050">
              <a:solidFill>
                <a:srgbClr val="FF1B0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47CE86D7-531C-453C-BBFF-B5EC851947D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82076"/>
            <a:stretch/>
          </p:blipFill>
          <p:spPr>
            <a:xfrm>
              <a:off x="5881270" y="5570780"/>
              <a:ext cx="3060457" cy="614106"/>
            </a:xfrm>
            <a:prstGeom prst="rect">
              <a:avLst/>
            </a:prstGeom>
          </p:spPr>
        </p:pic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C81879B-EA69-4C42-BB01-7078F4FAEB14}"/>
                </a:ext>
              </a:extLst>
            </p:cNvPr>
            <p:cNvSpPr txBox="1"/>
            <p:nvPr/>
          </p:nvSpPr>
          <p:spPr>
            <a:xfrm>
              <a:off x="8762815" y="5725294"/>
              <a:ext cx="2624528" cy="222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Landfills</a:t>
              </a:r>
              <a:endParaRPr lang="en-US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Rectangle: Diagonal Corners Snipped 89">
              <a:extLst>
                <a:ext uri="{FF2B5EF4-FFF2-40B4-BE49-F238E27FC236}">
                  <a16:creationId xmlns:a16="http://schemas.microsoft.com/office/drawing/2014/main" id="{484B0B92-DCCF-4805-954D-0585501089CB}"/>
                </a:ext>
              </a:extLst>
            </p:cNvPr>
            <p:cNvSpPr/>
            <p:nvPr/>
          </p:nvSpPr>
          <p:spPr>
            <a:xfrm rot="16200000">
              <a:off x="5300142" y="3065649"/>
              <a:ext cx="789030" cy="155243"/>
            </a:xfrm>
            <a:prstGeom prst="snip2Diag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Prevention</a:t>
              </a:r>
            </a:p>
          </p:txBody>
        </p:sp>
        <p:sp>
          <p:nvSpPr>
            <p:cNvPr id="91" name="Rectangle: Diagonal Corners Snipped 90">
              <a:extLst>
                <a:ext uri="{FF2B5EF4-FFF2-40B4-BE49-F238E27FC236}">
                  <a16:creationId xmlns:a16="http://schemas.microsoft.com/office/drawing/2014/main" id="{2EBC32DD-CE3A-4EC3-B5DB-AA198FED35FA}"/>
                </a:ext>
              </a:extLst>
            </p:cNvPr>
            <p:cNvSpPr/>
            <p:nvPr/>
          </p:nvSpPr>
          <p:spPr>
            <a:xfrm rot="16200000">
              <a:off x="5348966" y="3826012"/>
              <a:ext cx="691380" cy="155241"/>
            </a:xfrm>
            <a:prstGeom prst="snip2Diag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Reduction</a:t>
              </a:r>
            </a:p>
          </p:txBody>
        </p:sp>
        <p:sp>
          <p:nvSpPr>
            <p:cNvPr id="92" name="Rectangle: Diagonal Corners Snipped 91">
              <a:extLst>
                <a:ext uri="{FF2B5EF4-FFF2-40B4-BE49-F238E27FC236}">
                  <a16:creationId xmlns:a16="http://schemas.microsoft.com/office/drawing/2014/main" id="{EF7542C4-0E5E-4E3D-A05D-C79BD675750B}"/>
                </a:ext>
              </a:extLst>
            </p:cNvPr>
            <p:cNvSpPr/>
            <p:nvPr/>
          </p:nvSpPr>
          <p:spPr>
            <a:xfrm rot="16200000">
              <a:off x="4871745" y="5222899"/>
              <a:ext cx="1645822" cy="155239"/>
            </a:xfrm>
            <a:prstGeom prst="snip2Diag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Waste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E5F371A-897A-4F72-9102-6ACD59D4885E}"/>
                </a:ext>
              </a:extLst>
            </p:cNvPr>
            <p:cNvSpPr txBox="1"/>
            <p:nvPr/>
          </p:nvSpPr>
          <p:spPr>
            <a:xfrm>
              <a:off x="9845506" y="2511779"/>
              <a:ext cx="14959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Most Preferable Option</a:t>
              </a:r>
            </a:p>
          </p:txBody>
        </p: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21BB266C-560E-4F80-93C9-E265CD178154}"/>
                </a:ext>
              </a:extLst>
            </p:cNvPr>
            <p:cNvCxnSpPr/>
            <p:nvPr/>
          </p:nvCxnSpPr>
          <p:spPr>
            <a:xfrm>
              <a:off x="11346179" y="2748234"/>
              <a:ext cx="7620" cy="3436655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1C9D3E08-E90E-483B-89EA-8023600103EC}"/>
                </a:ext>
              </a:extLst>
            </p:cNvPr>
            <p:cNvSpPr txBox="1"/>
            <p:nvPr/>
          </p:nvSpPr>
          <p:spPr>
            <a:xfrm>
              <a:off x="9898738" y="6141105"/>
              <a:ext cx="152958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Least Preferable Option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85589F1-5188-44CB-BB8A-345880140B36}"/>
              </a:ext>
            </a:extLst>
          </p:cNvPr>
          <p:cNvSpPr txBox="1"/>
          <p:nvPr/>
        </p:nvSpPr>
        <p:spPr>
          <a:xfrm>
            <a:off x="779477" y="6384022"/>
            <a:ext cx="2791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Adapted from: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https://www.effpa.eu/reducing-food-waste/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0EE5D86-93CB-4DB8-AA64-1CBC2D960E4D}"/>
              </a:ext>
            </a:extLst>
          </p:cNvPr>
          <p:cNvSpPr/>
          <p:nvPr/>
        </p:nvSpPr>
        <p:spPr>
          <a:xfrm>
            <a:off x="3080010" y="2273640"/>
            <a:ext cx="4386077" cy="2057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EPA’s Food Recovery Hierarchy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4A7941-57A5-43EF-82DB-0ACA0BE92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291CB7D4-904D-42F3-9042-B8BB9D9790C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95535" y="284441"/>
            <a:ext cx="1158265" cy="1086111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F176DB29-C6DB-42EF-97ED-CD8620B3F4CE}"/>
              </a:ext>
            </a:extLst>
          </p:cNvPr>
          <p:cNvSpPr txBox="1"/>
          <p:nvPr/>
        </p:nvSpPr>
        <p:spPr>
          <a:xfrm>
            <a:off x="9740656" y="1112190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www.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920539-19FC-4D1D-A042-1B9AD4BCC943}"/>
              </a:ext>
            </a:extLst>
          </p:cNvPr>
          <p:cNvSpPr txBox="1"/>
          <p:nvPr/>
        </p:nvSpPr>
        <p:spPr>
          <a:xfrm>
            <a:off x="11256031" y="1102192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.com</a:t>
            </a:r>
          </a:p>
        </p:txBody>
      </p:sp>
    </p:spTree>
    <p:extLst>
      <p:ext uri="{BB962C8B-B14F-4D97-AF65-F5344CB8AC3E}">
        <p14:creationId xmlns:p14="http://schemas.microsoft.com/office/powerpoint/2010/main" val="163677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4405F-78E7-459A-9977-9455B9985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485" y="2498027"/>
            <a:ext cx="5015484" cy="3660185"/>
          </a:xfrm>
        </p:spPr>
        <p:txBody>
          <a:bodyPr>
            <a:normAutofit/>
          </a:bodyPr>
          <a:lstStyle/>
          <a:p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High prices for processed feed translates to lower tipping fees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for the MSW waste stream ($0-$50 per ton) compared to other recycling solutions</a:t>
            </a:r>
          </a:p>
          <a:p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As growing demographics drive demand for food globally putting pressure on corn and soybean prices, 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demand for alternative sources of feed is expected to grow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651F9D47-24FD-4267-BCC8-933C413B6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78479"/>
            <a:ext cx="8641360" cy="777461"/>
          </a:xfrm>
        </p:spPr>
        <p:txBody>
          <a:bodyPr>
            <a:normAutofit fontScale="90000"/>
          </a:bodyPr>
          <a:lstStyle/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Demand for hog and chicken animal feed exceeds 100M+ tons per annum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00DB0B-7E79-40AD-B598-DE45A383D8AC}"/>
              </a:ext>
            </a:extLst>
          </p:cNvPr>
          <p:cNvCxnSpPr>
            <a:cxnSpLocks/>
          </p:cNvCxnSpPr>
          <p:nvPr/>
        </p:nvCxnSpPr>
        <p:spPr>
          <a:xfrm>
            <a:off x="856485" y="1404675"/>
            <a:ext cx="10515600" cy="0"/>
          </a:xfrm>
          <a:prstGeom prst="line">
            <a:avLst/>
          </a:prstGeom>
          <a:ln w="19050">
            <a:solidFill>
              <a:srgbClr val="056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DFFAE6A-F484-4637-96E6-4967EFBCE143}"/>
              </a:ext>
            </a:extLst>
          </p:cNvPr>
          <p:cNvSpPr/>
          <p:nvPr/>
        </p:nvSpPr>
        <p:spPr>
          <a:xfrm>
            <a:off x="856484" y="2101541"/>
            <a:ext cx="5120640" cy="292137"/>
          </a:xfrm>
          <a:prstGeom prst="rect">
            <a:avLst/>
          </a:prstGeom>
          <a:solidFill>
            <a:srgbClr val="056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Benefits Created By Feed Market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CC8C43-D712-4F67-9C18-3CA984DC4F62}"/>
              </a:ext>
            </a:extLst>
          </p:cNvPr>
          <p:cNvSpPr/>
          <p:nvPr/>
        </p:nvSpPr>
        <p:spPr>
          <a:xfrm>
            <a:off x="6251445" y="2093408"/>
            <a:ext cx="5120640" cy="292137"/>
          </a:xfrm>
          <a:prstGeom prst="rect">
            <a:avLst/>
          </a:prstGeom>
          <a:solidFill>
            <a:srgbClr val="056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Hogs 2016 Food Consumed by State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F42CB8-DCFA-4D34-AF1F-FD7E2EF4C472}"/>
              </a:ext>
            </a:extLst>
          </p:cNvPr>
          <p:cNvCxnSpPr>
            <a:cxnSpLocks/>
          </p:cNvCxnSpPr>
          <p:nvPr/>
        </p:nvCxnSpPr>
        <p:spPr>
          <a:xfrm>
            <a:off x="830580" y="6279519"/>
            <a:ext cx="10515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269FE1C-B5B3-4B49-9A36-BF8C806E8031}"/>
              </a:ext>
            </a:extLst>
          </p:cNvPr>
          <p:cNvSpPr txBox="1"/>
          <p:nvPr/>
        </p:nvSpPr>
        <p:spPr>
          <a:xfrm>
            <a:off x="6237728" y="2424891"/>
            <a:ext cx="9573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(in 000s tons)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54B613-13D4-463D-A698-147BDD5959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125" t="11231" r="3" b="4"/>
          <a:stretch/>
        </p:blipFill>
        <p:spPr>
          <a:xfrm>
            <a:off x="6356603" y="2700301"/>
            <a:ext cx="4392756" cy="14513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DA4E7EE-A02D-4DF7-ADC2-D69B6685230C}"/>
              </a:ext>
            </a:extLst>
          </p:cNvPr>
          <p:cNvSpPr txBox="1"/>
          <p:nvPr/>
        </p:nvSpPr>
        <p:spPr>
          <a:xfrm>
            <a:off x="763261" y="6318866"/>
            <a:ext cx="1042772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arenBoth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2016 U.S. Animal Food Consumption Report: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https://www.afia.org/pub/?id=49AB0CF7-F3ED-766D-F8F0-82EEB09179C8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AutoNum type="arabicParenBoth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D5D684-485E-40F6-8406-6EDF58F4E1A7}"/>
              </a:ext>
            </a:extLst>
          </p:cNvPr>
          <p:cNvSpPr/>
          <p:nvPr/>
        </p:nvSpPr>
        <p:spPr>
          <a:xfrm>
            <a:off x="6356603" y="4253461"/>
            <a:ext cx="5120640" cy="292137"/>
          </a:xfrm>
          <a:prstGeom prst="rect">
            <a:avLst/>
          </a:prstGeom>
          <a:solidFill>
            <a:srgbClr val="056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Broilers 2016 Food Consumed by State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6792B3-6D33-482F-A9A3-63F50964FD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6603" y="4627729"/>
            <a:ext cx="4392756" cy="153369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CD9B901-EC6E-429D-A185-FD9C6ADE70EA}"/>
              </a:ext>
            </a:extLst>
          </p:cNvPr>
          <p:cNvSpPr txBox="1"/>
          <p:nvPr/>
        </p:nvSpPr>
        <p:spPr>
          <a:xfrm>
            <a:off x="830580" y="1522768"/>
            <a:ext cx="10515600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56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Market for animal feed is large, with target animals consuming north of 100M tons per year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86A1B-24F4-4A9D-B587-B8585D53A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7C9BA5F-9751-4B66-B5B3-6716F61C2B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95535" y="284441"/>
            <a:ext cx="1158265" cy="108611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B1ABBAE-26F1-4C1A-8EDF-8604CE4A7844}"/>
              </a:ext>
            </a:extLst>
          </p:cNvPr>
          <p:cNvSpPr txBox="1"/>
          <p:nvPr/>
        </p:nvSpPr>
        <p:spPr>
          <a:xfrm>
            <a:off x="9740656" y="1112190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www.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8CA001-C3CB-4014-AAC7-BF9BE851369D}"/>
              </a:ext>
            </a:extLst>
          </p:cNvPr>
          <p:cNvSpPr txBox="1"/>
          <p:nvPr/>
        </p:nvSpPr>
        <p:spPr>
          <a:xfrm>
            <a:off x="11256031" y="1102192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.com</a:t>
            </a:r>
          </a:p>
        </p:txBody>
      </p:sp>
    </p:spTree>
    <p:extLst>
      <p:ext uri="{BB962C8B-B14F-4D97-AF65-F5344CB8AC3E}">
        <p14:creationId xmlns:p14="http://schemas.microsoft.com/office/powerpoint/2010/main" val="23763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51F9D47-24FD-4267-BCC8-933C413B6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9110871" cy="1325563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Bright Feeds facility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00DB0B-7E79-40AD-B598-DE45A383D8AC}"/>
              </a:ext>
            </a:extLst>
          </p:cNvPr>
          <p:cNvCxnSpPr>
            <a:cxnSpLocks/>
          </p:cNvCxnSpPr>
          <p:nvPr/>
        </p:nvCxnSpPr>
        <p:spPr>
          <a:xfrm>
            <a:off x="838200" y="1448510"/>
            <a:ext cx="10515600" cy="0"/>
          </a:xfrm>
          <a:prstGeom prst="line">
            <a:avLst/>
          </a:prstGeom>
          <a:ln w="19050">
            <a:solidFill>
              <a:srgbClr val="056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F42CB8-DCFA-4D34-AF1F-FD7E2EF4C472}"/>
              </a:ext>
            </a:extLst>
          </p:cNvPr>
          <p:cNvCxnSpPr>
            <a:cxnSpLocks/>
          </p:cNvCxnSpPr>
          <p:nvPr/>
        </p:nvCxnSpPr>
        <p:spPr>
          <a:xfrm>
            <a:off x="838199" y="6166253"/>
            <a:ext cx="10515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61CD7B6-0B50-4847-94DC-A61E3D9EC2AE}"/>
              </a:ext>
            </a:extLst>
          </p:cNvPr>
          <p:cNvSpPr txBox="1"/>
          <p:nvPr/>
        </p:nvSpPr>
        <p:spPr>
          <a:xfrm>
            <a:off x="1418917" y="1933809"/>
            <a:ext cx="1585521" cy="487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Receive or Pick Up </a:t>
            </a:r>
          </a:p>
          <a:p>
            <a:pPr algn="ctr">
              <a:spcAft>
                <a:spcPts val="2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Food Waste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281B684-DEA1-41F5-8B7B-39377DB3109E}"/>
              </a:ext>
            </a:extLst>
          </p:cNvPr>
          <p:cNvSpPr/>
          <p:nvPr/>
        </p:nvSpPr>
        <p:spPr>
          <a:xfrm>
            <a:off x="1465540" y="2381773"/>
            <a:ext cx="1476067" cy="835086"/>
          </a:xfrm>
          <a:prstGeom prst="roundRect">
            <a:avLst>
              <a:gd name="adj" fmla="val 10000"/>
            </a:avLst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9389" t="-26000" r="-37526" b="-26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FC0E78F4-604B-4F50-9DEF-7E201F7E1C8E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2211678" y="3201042"/>
            <a:ext cx="967201" cy="569040"/>
          </a:xfrm>
          <a:prstGeom prst="bentConnector3">
            <a:avLst>
              <a:gd name="adj1" fmla="val 54"/>
            </a:avLst>
          </a:prstGeom>
          <a:ln w="38100">
            <a:solidFill>
              <a:srgbClr val="056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B415D03C-E6D9-435B-B338-4314EA3A2246}"/>
              </a:ext>
            </a:extLst>
          </p:cNvPr>
          <p:cNvSpPr/>
          <p:nvPr/>
        </p:nvSpPr>
        <p:spPr>
          <a:xfrm>
            <a:off x="8494320" y="4515623"/>
            <a:ext cx="1600018" cy="878374"/>
          </a:xfrm>
          <a:prstGeom prst="roundRect">
            <a:avLst>
              <a:gd name="adj" fmla="val 10000"/>
            </a:avLst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7237" t="-89910" r="-54630" b="-10372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0B90D35-21AB-4F99-9B04-FDFFAF1B44CB}"/>
              </a:ext>
            </a:extLst>
          </p:cNvPr>
          <p:cNvSpPr txBox="1"/>
          <p:nvPr/>
        </p:nvSpPr>
        <p:spPr>
          <a:xfrm>
            <a:off x="8795867" y="5441667"/>
            <a:ext cx="12984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Distribute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D0F8D1-AE71-43D2-9030-EB4A6E0B0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A6D9041C-FC58-40B9-8E21-F223FCEF7C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5535" y="284441"/>
            <a:ext cx="1158265" cy="108611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2DC6791D-A6BB-4928-9B01-C018DF4194E6}"/>
              </a:ext>
            </a:extLst>
          </p:cNvPr>
          <p:cNvSpPr txBox="1"/>
          <p:nvPr/>
        </p:nvSpPr>
        <p:spPr>
          <a:xfrm>
            <a:off x="9740656" y="1112190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www.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F1851CC-8FE2-40BE-AE4E-0127ED35A136}"/>
              </a:ext>
            </a:extLst>
          </p:cNvPr>
          <p:cNvSpPr txBox="1"/>
          <p:nvPr/>
        </p:nvSpPr>
        <p:spPr>
          <a:xfrm>
            <a:off x="11256031" y="1102192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.com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C73FAB1-518A-40BB-AC25-E537713704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8879" y="3146830"/>
            <a:ext cx="4819286" cy="1246504"/>
          </a:xfrm>
          <a:prstGeom prst="rect">
            <a:avLst/>
          </a:prstGeom>
        </p:spPr>
      </p:pic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E58E9200-0D2C-4128-BA8F-630A74A31448}"/>
              </a:ext>
            </a:extLst>
          </p:cNvPr>
          <p:cNvCxnSpPr>
            <a:cxnSpLocks/>
            <a:stCxn id="45" idx="3"/>
            <a:endCxn id="41" idx="0"/>
          </p:cNvCxnSpPr>
          <p:nvPr/>
        </p:nvCxnSpPr>
        <p:spPr>
          <a:xfrm>
            <a:off x="7998165" y="3770082"/>
            <a:ext cx="1296164" cy="745541"/>
          </a:xfrm>
          <a:prstGeom prst="bentConnector2">
            <a:avLst/>
          </a:prstGeom>
          <a:ln w="38100">
            <a:solidFill>
              <a:srgbClr val="056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EB763FFD-A9F4-45F0-AD94-F07D7E95F310}"/>
              </a:ext>
            </a:extLst>
          </p:cNvPr>
          <p:cNvSpPr txBox="1"/>
          <p:nvPr/>
        </p:nvSpPr>
        <p:spPr>
          <a:xfrm>
            <a:off x="1418917" y="4980924"/>
            <a:ext cx="60945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/>
              <a:t>Bright Feeds Technology:</a:t>
            </a:r>
          </a:p>
          <a:p>
            <a:r>
              <a:rPr lang="en-US" dirty="0"/>
              <a:t>https://www.youtube.com/watch?v=skC4lJOhAd8</a:t>
            </a:r>
          </a:p>
        </p:txBody>
      </p:sp>
    </p:spTree>
    <p:extLst>
      <p:ext uri="{BB962C8B-B14F-4D97-AF65-F5344CB8AC3E}">
        <p14:creationId xmlns:p14="http://schemas.microsoft.com/office/powerpoint/2010/main" val="1516374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51F9D47-24FD-4267-BCC8-933C413B6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9110871" cy="1325563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00DB0B-7E79-40AD-B598-DE45A383D8AC}"/>
              </a:ext>
            </a:extLst>
          </p:cNvPr>
          <p:cNvCxnSpPr>
            <a:cxnSpLocks/>
          </p:cNvCxnSpPr>
          <p:nvPr/>
        </p:nvCxnSpPr>
        <p:spPr>
          <a:xfrm>
            <a:off x="838200" y="1448510"/>
            <a:ext cx="10515600" cy="0"/>
          </a:xfrm>
          <a:prstGeom prst="line">
            <a:avLst/>
          </a:prstGeom>
          <a:ln w="19050">
            <a:solidFill>
              <a:srgbClr val="056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F42CB8-DCFA-4D34-AF1F-FD7E2EF4C472}"/>
              </a:ext>
            </a:extLst>
          </p:cNvPr>
          <p:cNvCxnSpPr>
            <a:cxnSpLocks/>
          </p:cNvCxnSpPr>
          <p:nvPr/>
        </p:nvCxnSpPr>
        <p:spPr>
          <a:xfrm>
            <a:off x="838199" y="6166253"/>
            <a:ext cx="10515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D0F8D1-AE71-43D2-9030-EB4A6E0B0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9ED79-8D6D-4B03-B4EF-01DB9F057CB1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A6D9041C-FC58-40B9-8E21-F223FCEF7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5535" y="284441"/>
            <a:ext cx="1158265" cy="1086111"/>
          </a:xfrm>
          <a:prstGeom prst="rect">
            <a:avLst/>
          </a:prstGeom>
        </p:spPr>
      </p:pic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2D844326-A7CF-43A3-AE58-D8CEFBB03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958"/>
            <a:ext cx="10515600" cy="4750111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Bright Feeds will work directly with businesses and haulers to source food waste.</a:t>
            </a:r>
          </a:p>
          <a:p>
            <a:pPr>
              <a:spcAft>
                <a:spcPts val="1200"/>
              </a:spcAft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Our pricing for a given food waste streams depends on the nutrient value of the waste stream; after we take a small sample we will test for the nutrient value and provide pricing within a few days.</a:t>
            </a:r>
          </a:p>
          <a:p>
            <a:pPr>
              <a:spcAft>
                <a:spcPts val="1200"/>
              </a:spcAft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Bright Feeds will be able to handle food waste that arrives at its facility in all different formats including packaged food waste. </a:t>
            </a:r>
          </a:p>
          <a:p>
            <a:pPr>
              <a:spcAft>
                <a:spcPts val="1200"/>
              </a:spcAft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Please contact: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Jfife@brightfeeds.com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with any questions.</a:t>
            </a:r>
          </a:p>
          <a:p>
            <a:pPr marL="0" indent="0">
              <a:buNone/>
            </a:pPr>
            <a:endParaRPr lang="en-US" sz="12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A572CC-A25A-4F75-8D7E-5502751C50CE}"/>
              </a:ext>
            </a:extLst>
          </p:cNvPr>
          <p:cNvSpPr txBox="1"/>
          <p:nvPr/>
        </p:nvSpPr>
        <p:spPr>
          <a:xfrm>
            <a:off x="9740656" y="1112190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www.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4CF7141-F23B-47EA-97CF-99993AA78555}"/>
              </a:ext>
            </a:extLst>
          </p:cNvPr>
          <p:cNvSpPr txBox="1"/>
          <p:nvPr/>
        </p:nvSpPr>
        <p:spPr>
          <a:xfrm>
            <a:off x="11256031" y="1102192"/>
            <a:ext cx="6728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.com</a:t>
            </a:r>
          </a:p>
        </p:txBody>
      </p:sp>
    </p:spTree>
    <p:extLst>
      <p:ext uri="{BB962C8B-B14F-4D97-AF65-F5344CB8AC3E}">
        <p14:creationId xmlns:p14="http://schemas.microsoft.com/office/powerpoint/2010/main" val="2393148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19224</TotalTime>
  <Words>447</Words>
  <Application>Microsoft Office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Bright Feeds Summary</vt:lpstr>
      <vt:lpstr>Animal Feed offers strong environmental benefits </vt:lpstr>
      <vt:lpstr>Demand for hog and chicken animal feed exceeds 100M+ tons per annum</vt:lpstr>
      <vt:lpstr>Bright Feeds facility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fife</dc:creator>
  <cp:lastModifiedBy>jonathan fife</cp:lastModifiedBy>
  <cp:revision>284</cp:revision>
  <cp:lastPrinted>2022-01-11T02:50:10Z</cp:lastPrinted>
  <dcterms:created xsi:type="dcterms:W3CDTF">2020-12-31T02:31:54Z</dcterms:created>
  <dcterms:modified xsi:type="dcterms:W3CDTF">2022-03-21T23:58:33Z</dcterms:modified>
</cp:coreProperties>
</file>