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63" r:id="rId1"/>
  </p:sldMasterIdLst>
  <p:notesMasterIdLst>
    <p:notesMasterId r:id="rId46"/>
  </p:notesMasterIdLst>
  <p:handoutMasterIdLst>
    <p:handoutMasterId r:id="rId47"/>
  </p:handoutMasterIdLst>
  <p:sldIdLst>
    <p:sldId id="540" r:id="rId2"/>
    <p:sldId id="541" r:id="rId3"/>
    <p:sldId id="408" r:id="rId4"/>
    <p:sldId id="407" r:id="rId5"/>
    <p:sldId id="583" r:id="rId6"/>
    <p:sldId id="484" r:id="rId7"/>
    <p:sldId id="485" r:id="rId8"/>
    <p:sldId id="559" r:id="rId9"/>
    <p:sldId id="489" r:id="rId10"/>
    <p:sldId id="528" r:id="rId11"/>
    <p:sldId id="306" r:id="rId12"/>
    <p:sldId id="375" r:id="rId13"/>
    <p:sldId id="401" r:id="rId14"/>
    <p:sldId id="412" r:id="rId15"/>
    <p:sldId id="477" r:id="rId16"/>
    <p:sldId id="360" r:id="rId17"/>
    <p:sldId id="584" r:id="rId18"/>
    <p:sldId id="576" r:id="rId19"/>
    <p:sldId id="558" r:id="rId20"/>
    <p:sldId id="585" r:id="rId21"/>
    <p:sldId id="460" r:id="rId22"/>
    <p:sldId id="310" r:id="rId23"/>
    <p:sldId id="350" r:id="rId24"/>
    <p:sldId id="402" r:id="rId25"/>
    <p:sldId id="502" r:id="rId26"/>
    <p:sldId id="547" r:id="rId27"/>
    <p:sldId id="554" r:id="rId28"/>
    <p:sldId id="552" r:id="rId29"/>
    <p:sldId id="557" r:id="rId30"/>
    <p:sldId id="490" r:id="rId31"/>
    <p:sldId id="330" r:id="rId32"/>
    <p:sldId id="565" r:id="rId33"/>
    <p:sldId id="458" r:id="rId34"/>
    <p:sldId id="314" r:id="rId35"/>
    <p:sldId id="411" r:id="rId36"/>
    <p:sldId id="348" r:id="rId37"/>
    <p:sldId id="424" r:id="rId38"/>
    <p:sldId id="337" r:id="rId39"/>
    <p:sldId id="338" r:id="rId40"/>
    <p:sldId id="398" r:id="rId41"/>
    <p:sldId id="425" r:id="rId42"/>
    <p:sldId id="564" r:id="rId43"/>
    <p:sldId id="426" r:id="rId44"/>
    <p:sldId id="575" r:id="rId45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FFFF"/>
    <a:srgbClr val="FFFF99"/>
    <a:srgbClr val="97E4FF"/>
    <a:srgbClr val="4FFF9F"/>
    <a:srgbClr val="15FF7F"/>
    <a:srgbClr val="FF0000"/>
    <a:srgbClr val="00FFCC"/>
    <a:srgbClr val="007E39"/>
    <a:srgbClr val="3E4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4675" autoAdjust="0"/>
  </p:normalViewPr>
  <p:slideViewPr>
    <p:cSldViewPr>
      <p:cViewPr varScale="1">
        <p:scale>
          <a:sx n="68" d="100"/>
          <a:sy n="68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Good Example of Bar</a:t>
            </a:r>
            <a:r>
              <a:rPr lang="en-US" baseline="0" dirty="0"/>
              <a:t> Graphing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906137879554045E-2"/>
          <c:y val="0.10161835748792271"/>
          <c:w val="0.9012742902550025"/>
          <c:h val="0.86928525238692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'2013'!$B$8</c:f>
              <c:strCache>
                <c:ptCount val="1"/>
                <c:pt idx="0">
                  <c:v>Severe SIB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'2013'!$C$6:$Z$6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March</c:v>
                </c:pt>
                <c:pt idx="15">
                  <c:v>APRIL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'2013'!$C$8:$Z$8</c:f>
              <c:numCache>
                <c:formatCode>General</c:formatCode>
                <c:ptCount val="24"/>
                <c:pt idx="0">
                  <c:v>18</c:v>
                </c:pt>
                <c:pt idx="1">
                  <c:v>10</c:v>
                </c:pt>
                <c:pt idx="2">
                  <c:v>4</c:v>
                </c:pt>
                <c:pt idx="3">
                  <c:v>10</c:v>
                </c:pt>
                <c:pt idx="4">
                  <c:v>11</c:v>
                </c:pt>
                <c:pt idx="5">
                  <c:v>21</c:v>
                </c:pt>
                <c:pt idx="6">
                  <c:v>26</c:v>
                </c:pt>
                <c:pt idx="7">
                  <c:v>20</c:v>
                </c:pt>
                <c:pt idx="8">
                  <c:v>2</c:v>
                </c:pt>
                <c:pt idx="9">
                  <c:v>3</c:v>
                </c:pt>
                <c:pt idx="10">
                  <c:v>36</c:v>
                </c:pt>
                <c:pt idx="11">
                  <c:v>3</c:v>
                </c:pt>
                <c:pt idx="12">
                  <c:v>40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C-405B-BB3E-5984F6CF44FB}"/>
            </c:ext>
          </c:extLst>
        </c:ser>
        <c:ser>
          <c:idx val="1"/>
          <c:order val="1"/>
          <c:tx>
            <c:strRef>
              <c:f>'2013'!$B$10</c:f>
              <c:strCache>
                <c:ptCount val="1"/>
                <c:pt idx="0">
                  <c:v>Physical Aggression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invertIfNegative val="0"/>
          <c:cat>
            <c:strRef>
              <c:f>'2013'!$C$6:$Z$6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March</c:v>
                </c:pt>
                <c:pt idx="15">
                  <c:v>APRIL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'2013'!$C$10:$Z$10</c:f>
              <c:numCache>
                <c:formatCode>General</c:formatCode>
                <c:ptCount val="24"/>
                <c:pt idx="0">
                  <c:v>83</c:v>
                </c:pt>
                <c:pt idx="1">
                  <c:v>67</c:v>
                </c:pt>
                <c:pt idx="2">
                  <c:v>60</c:v>
                </c:pt>
                <c:pt idx="3">
                  <c:v>49</c:v>
                </c:pt>
                <c:pt idx="4">
                  <c:v>41</c:v>
                </c:pt>
                <c:pt idx="5">
                  <c:v>18</c:v>
                </c:pt>
                <c:pt idx="6">
                  <c:v>34</c:v>
                </c:pt>
                <c:pt idx="7">
                  <c:v>40</c:v>
                </c:pt>
                <c:pt idx="8">
                  <c:v>10</c:v>
                </c:pt>
                <c:pt idx="9">
                  <c:v>89</c:v>
                </c:pt>
                <c:pt idx="10">
                  <c:v>42</c:v>
                </c:pt>
                <c:pt idx="11">
                  <c:v>25</c:v>
                </c:pt>
                <c:pt idx="12">
                  <c:v>80</c:v>
                </c:pt>
                <c:pt idx="1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C-405B-BB3E-5984F6CF44FB}"/>
            </c:ext>
          </c:extLst>
        </c:ser>
        <c:ser>
          <c:idx val="2"/>
          <c:order val="2"/>
          <c:tx>
            <c:strRef>
              <c:f>'2013'!$B$11</c:f>
              <c:strCache>
                <c:ptCount val="1"/>
                <c:pt idx="0">
                  <c:v>Mouthing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'2013'!$C$6:$Z$6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March</c:v>
                </c:pt>
                <c:pt idx="15">
                  <c:v>APRIL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</c:strCache>
            </c:strRef>
          </c:cat>
          <c:val>
            <c:numRef>
              <c:f>'2013'!$C$11:$Z$11</c:f>
              <c:numCache>
                <c:formatCode>General</c:formatCode>
                <c:ptCount val="24"/>
                <c:pt idx="0">
                  <c:v>174</c:v>
                </c:pt>
                <c:pt idx="1">
                  <c:v>193</c:v>
                </c:pt>
                <c:pt idx="2">
                  <c:v>67</c:v>
                </c:pt>
                <c:pt idx="3">
                  <c:v>114</c:v>
                </c:pt>
                <c:pt idx="4">
                  <c:v>87</c:v>
                </c:pt>
                <c:pt idx="5">
                  <c:v>3</c:v>
                </c:pt>
                <c:pt idx="6">
                  <c:v>5</c:v>
                </c:pt>
                <c:pt idx="7">
                  <c:v>9</c:v>
                </c:pt>
                <c:pt idx="8">
                  <c:v>5</c:v>
                </c:pt>
                <c:pt idx="9">
                  <c:v>42</c:v>
                </c:pt>
                <c:pt idx="10">
                  <c:v>7</c:v>
                </c:pt>
                <c:pt idx="11">
                  <c:v>40</c:v>
                </c:pt>
                <c:pt idx="12">
                  <c:v>39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AC-405B-BB3E-5984F6CF4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08256"/>
        <c:axId val="139014528"/>
      </c:barChart>
      <c:catAx>
        <c:axId val="13900825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2014-2015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39014528"/>
        <c:crosses val="autoZero"/>
        <c:auto val="1"/>
        <c:lblAlgn val="ctr"/>
        <c:lblOffset val="100"/>
        <c:noMultiLvlLbl val="0"/>
      </c:catAx>
      <c:valAx>
        <c:axId val="139014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1-Hour Intervals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9008256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1BC41-5FB7-45CC-8B5A-AADB7A1450FC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BE10BBBE-AC7A-44FC-B592-2F29CCA73DC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solidFill>
                <a:srgbClr val="FF0000"/>
              </a:solidFill>
              <a:effectLst/>
              <a:latin typeface="Arial" charset="0"/>
              <a:cs typeface="Arial" charset="0"/>
            </a:rPr>
            <a:t>Maladaptive Behaviors: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Interfere with Growth and Development</a:t>
          </a:r>
        </a:p>
      </dgm:t>
    </dgm:pt>
    <dgm:pt modelId="{8262C3E9-AEE3-4213-BF5F-8CCA9D016B41}" type="parTrans" cxnId="{56875CF7-84D0-47A5-B270-09311331C367}">
      <dgm:prSet/>
      <dgm:spPr/>
      <dgm:t>
        <a:bodyPr/>
        <a:lstStyle/>
        <a:p>
          <a:endParaRPr lang="en-US"/>
        </a:p>
      </dgm:t>
    </dgm:pt>
    <dgm:pt modelId="{CFFFF4EB-C1CE-45F8-B6E5-329BD4932FC8}" type="sibTrans" cxnId="{56875CF7-84D0-47A5-B270-09311331C367}">
      <dgm:prSet/>
      <dgm:spPr/>
      <dgm:t>
        <a:bodyPr/>
        <a:lstStyle/>
        <a:p>
          <a:endParaRPr lang="en-US"/>
        </a:p>
      </dgm:t>
    </dgm:pt>
    <dgm:pt modelId="{58B4932E-4221-410F-ABDA-D8150A982C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solidFill>
                <a:srgbClr val="00B050"/>
              </a:solidFill>
              <a:effectLst/>
              <a:latin typeface="Arial" charset="0"/>
              <a:cs typeface="Arial" charset="0"/>
            </a:rPr>
            <a:t>Adaptive and Prosocial Behaviors: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Enhance Progress</a:t>
          </a:r>
        </a:p>
      </dgm:t>
    </dgm:pt>
    <dgm:pt modelId="{AA109B8E-D371-4970-97A5-4E2466D46192}" type="sibTrans" cxnId="{E2A50ACE-FB7E-499B-8ACE-1DABFB2BB6C4}">
      <dgm:prSet/>
      <dgm:spPr/>
      <dgm:t>
        <a:bodyPr/>
        <a:lstStyle/>
        <a:p>
          <a:endParaRPr lang="en-US"/>
        </a:p>
      </dgm:t>
    </dgm:pt>
    <dgm:pt modelId="{562A8A86-010F-4B50-A774-38906613326E}" type="parTrans" cxnId="{E2A50ACE-FB7E-499B-8ACE-1DABFB2BB6C4}">
      <dgm:prSet/>
      <dgm:spPr/>
      <dgm:t>
        <a:bodyPr/>
        <a:lstStyle/>
        <a:p>
          <a:endParaRPr lang="en-US"/>
        </a:p>
      </dgm:t>
    </dgm:pt>
    <dgm:pt modelId="{97774BA5-9345-404B-A2DD-2E69C2E045E4}" type="pres">
      <dgm:prSet presAssocID="{FA71BC41-5FB7-45CC-8B5A-AADB7A1450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BBB0B0-C5D5-49F1-ADF4-180D2A4E0F2C}" type="pres">
      <dgm:prSet presAssocID="{58B4932E-4221-410F-ABDA-D8150A982C87}" presName="hierRoot1" presStyleCnt="0">
        <dgm:presLayoutVars>
          <dgm:hierBranch val="init"/>
        </dgm:presLayoutVars>
      </dgm:prSet>
      <dgm:spPr/>
    </dgm:pt>
    <dgm:pt modelId="{75DEA3EA-A2B4-49EC-852C-14D2D505D8B4}" type="pres">
      <dgm:prSet presAssocID="{58B4932E-4221-410F-ABDA-D8150A982C87}" presName="rootComposite1" presStyleCnt="0"/>
      <dgm:spPr/>
    </dgm:pt>
    <dgm:pt modelId="{B12AC23F-F621-4C59-8F91-C8AFF6C49727}" type="pres">
      <dgm:prSet presAssocID="{58B4932E-4221-410F-ABDA-D8150A982C87}" presName="rootText1" presStyleLbl="node0" presStyleIdx="0" presStyleCnt="1" custScaleX="97207" custScaleY="47361" custLinFactNeighborX="1261" custLinFactNeighborY="23603">
        <dgm:presLayoutVars>
          <dgm:chPref val="3"/>
        </dgm:presLayoutVars>
      </dgm:prSet>
      <dgm:spPr/>
    </dgm:pt>
    <dgm:pt modelId="{9DEFC688-85E3-487B-ADF4-5D13DFFC5291}" type="pres">
      <dgm:prSet presAssocID="{58B4932E-4221-410F-ABDA-D8150A982C87}" presName="rootConnector1" presStyleLbl="node1" presStyleIdx="0" presStyleCnt="0"/>
      <dgm:spPr/>
    </dgm:pt>
    <dgm:pt modelId="{29ACC009-4BBE-4EA8-AC23-599ACB6FB4A8}" type="pres">
      <dgm:prSet presAssocID="{58B4932E-4221-410F-ABDA-D8150A982C87}" presName="hierChild2" presStyleCnt="0"/>
      <dgm:spPr/>
    </dgm:pt>
    <dgm:pt modelId="{397BAED6-60B3-41F4-AC4D-81538814799F}" type="pres">
      <dgm:prSet presAssocID="{8262C3E9-AEE3-4213-BF5F-8CCA9D016B41}" presName="Name37" presStyleLbl="parChTrans1D2" presStyleIdx="0" presStyleCnt="1"/>
      <dgm:spPr/>
    </dgm:pt>
    <dgm:pt modelId="{51BBDC42-8A07-4E6D-9A28-9A81452B9C65}" type="pres">
      <dgm:prSet presAssocID="{BE10BBBE-AC7A-44FC-B592-2F29CCA73DC7}" presName="hierRoot2" presStyleCnt="0">
        <dgm:presLayoutVars>
          <dgm:hierBranch/>
        </dgm:presLayoutVars>
      </dgm:prSet>
      <dgm:spPr/>
    </dgm:pt>
    <dgm:pt modelId="{96FAA781-3286-4581-8727-597ACF0A6512}" type="pres">
      <dgm:prSet presAssocID="{BE10BBBE-AC7A-44FC-B592-2F29CCA73DC7}" presName="rootComposite" presStyleCnt="0"/>
      <dgm:spPr/>
    </dgm:pt>
    <dgm:pt modelId="{06C20F54-9387-43BB-824E-7EE3589C2E2B}" type="pres">
      <dgm:prSet presAssocID="{BE10BBBE-AC7A-44FC-B592-2F29CCA73DC7}" presName="rootText" presStyleLbl="node2" presStyleIdx="0" presStyleCnt="1" custScaleX="97292" custScaleY="45622" custLinFactNeighborX="-1544" custLinFactNeighborY="-17589">
        <dgm:presLayoutVars>
          <dgm:chPref val="3"/>
        </dgm:presLayoutVars>
      </dgm:prSet>
      <dgm:spPr/>
    </dgm:pt>
    <dgm:pt modelId="{65C8091C-5AF6-49F3-A26F-06D0A8C209CA}" type="pres">
      <dgm:prSet presAssocID="{BE10BBBE-AC7A-44FC-B592-2F29CCA73DC7}" presName="rootConnector" presStyleLbl="node2" presStyleIdx="0" presStyleCnt="1"/>
      <dgm:spPr/>
    </dgm:pt>
    <dgm:pt modelId="{DD1297A5-0C19-4CD1-A328-BAF538414EF0}" type="pres">
      <dgm:prSet presAssocID="{BE10BBBE-AC7A-44FC-B592-2F29CCA73DC7}" presName="hierChild4" presStyleCnt="0"/>
      <dgm:spPr/>
    </dgm:pt>
    <dgm:pt modelId="{54EE3384-0FCC-4900-98EA-506BD454BA56}" type="pres">
      <dgm:prSet presAssocID="{BE10BBBE-AC7A-44FC-B592-2F29CCA73DC7}" presName="hierChild5" presStyleCnt="0"/>
      <dgm:spPr/>
    </dgm:pt>
    <dgm:pt modelId="{CBDCBAE0-7217-4424-A6D7-532E43C20F67}" type="pres">
      <dgm:prSet presAssocID="{58B4932E-4221-410F-ABDA-D8150A982C87}" presName="hierChild3" presStyleCnt="0"/>
      <dgm:spPr/>
    </dgm:pt>
  </dgm:ptLst>
  <dgm:cxnLst>
    <dgm:cxn modelId="{319F8029-F681-44EC-8141-981E88827997}" type="presOf" srcId="{BE10BBBE-AC7A-44FC-B592-2F29CCA73DC7}" destId="{06C20F54-9387-43BB-824E-7EE3589C2E2B}" srcOrd="0" destOrd="0" presId="urn:microsoft.com/office/officeart/2005/8/layout/orgChart1"/>
    <dgm:cxn modelId="{5674DB6B-72EB-4516-8CA2-62A84DC6829D}" type="presOf" srcId="{58B4932E-4221-410F-ABDA-D8150A982C87}" destId="{9DEFC688-85E3-487B-ADF4-5D13DFFC5291}" srcOrd="1" destOrd="0" presId="urn:microsoft.com/office/officeart/2005/8/layout/orgChart1"/>
    <dgm:cxn modelId="{E6BE1F98-7E1B-4989-BBAB-073BB61D5FAE}" type="presOf" srcId="{58B4932E-4221-410F-ABDA-D8150A982C87}" destId="{B12AC23F-F621-4C59-8F91-C8AFF6C49727}" srcOrd="0" destOrd="0" presId="urn:microsoft.com/office/officeart/2005/8/layout/orgChart1"/>
    <dgm:cxn modelId="{1DC03BC4-E658-4446-B16F-36ADA6C8240A}" type="presOf" srcId="{FA71BC41-5FB7-45CC-8B5A-AADB7A1450FC}" destId="{97774BA5-9345-404B-A2DD-2E69C2E045E4}" srcOrd="0" destOrd="0" presId="urn:microsoft.com/office/officeart/2005/8/layout/orgChart1"/>
    <dgm:cxn modelId="{E2A50ACE-FB7E-499B-8ACE-1DABFB2BB6C4}" srcId="{FA71BC41-5FB7-45CC-8B5A-AADB7A1450FC}" destId="{58B4932E-4221-410F-ABDA-D8150A982C87}" srcOrd="0" destOrd="0" parTransId="{562A8A86-010F-4B50-A774-38906613326E}" sibTransId="{AA109B8E-D371-4970-97A5-4E2466D46192}"/>
    <dgm:cxn modelId="{112D31F2-6CC6-4A3C-BE66-0741C9034365}" type="presOf" srcId="{BE10BBBE-AC7A-44FC-B592-2F29CCA73DC7}" destId="{65C8091C-5AF6-49F3-A26F-06D0A8C209CA}" srcOrd="1" destOrd="0" presId="urn:microsoft.com/office/officeart/2005/8/layout/orgChart1"/>
    <dgm:cxn modelId="{56875CF7-84D0-47A5-B270-09311331C367}" srcId="{58B4932E-4221-410F-ABDA-D8150A982C87}" destId="{BE10BBBE-AC7A-44FC-B592-2F29CCA73DC7}" srcOrd="0" destOrd="0" parTransId="{8262C3E9-AEE3-4213-BF5F-8CCA9D016B41}" sibTransId="{CFFFF4EB-C1CE-45F8-B6E5-329BD4932FC8}"/>
    <dgm:cxn modelId="{A6CCD1FC-D7FA-4A95-AEFF-EE1526A01F5F}" type="presOf" srcId="{8262C3E9-AEE3-4213-BF5F-8CCA9D016B41}" destId="{397BAED6-60B3-41F4-AC4D-81538814799F}" srcOrd="0" destOrd="0" presId="urn:microsoft.com/office/officeart/2005/8/layout/orgChart1"/>
    <dgm:cxn modelId="{0DFDC9F9-4E15-4B46-A92B-3060796996C8}" type="presParOf" srcId="{97774BA5-9345-404B-A2DD-2E69C2E045E4}" destId="{6BBBB0B0-C5D5-49F1-ADF4-180D2A4E0F2C}" srcOrd="0" destOrd="0" presId="urn:microsoft.com/office/officeart/2005/8/layout/orgChart1"/>
    <dgm:cxn modelId="{B30D509E-F4F2-47F7-B4DD-7F4F33F29B92}" type="presParOf" srcId="{6BBBB0B0-C5D5-49F1-ADF4-180D2A4E0F2C}" destId="{75DEA3EA-A2B4-49EC-852C-14D2D505D8B4}" srcOrd="0" destOrd="0" presId="urn:microsoft.com/office/officeart/2005/8/layout/orgChart1"/>
    <dgm:cxn modelId="{D00C1844-8839-4400-AB0C-95C7D8162350}" type="presParOf" srcId="{75DEA3EA-A2B4-49EC-852C-14D2D505D8B4}" destId="{B12AC23F-F621-4C59-8F91-C8AFF6C49727}" srcOrd="0" destOrd="0" presId="urn:microsoft.com/office/officeart/2005/8/layout/orgChart1"/>
    <dgm:cxn modelId="{781A89B3-7721-4CCF-AA16-7952DCB3DA61}" type="presParOf" srcId="{75DEA3EA-A2B4-49EC-852C-14D2D505D8B4}" destId="{9DEFC688-85E3-487B-ADF4-5D13DFFC5291}" srcOrd="1" destOrd="0" presId="urn:microsoft.com/office/officeart/2005/8/layout/orgChart1"/>
    <dgm:cxn modelId="{8D5F9B40-EA90-43FF-B524-7577EE6BC257}" type="presParOf" srcId="{6BBBB0B0-C5D5-49F1-ADF4-180D2A4E0F2C}" destId="{29ACC009-4BBE-4EA8-AC23-599ACB6FB4A8}" srcOrd="1" destOrd="0" presId="urn:microsoft.com/office/officeart/2005/8/layout/orgChart1"/>
    <dgm:cxn modelId="{FA10AF64-6B7F-4863-8704-C28B9112F9AB}" type="presParOf" srcId="{29ACC009-4BBE-4EA8-AC23-599ACB6FB4A8}" destId="{397BAED6-60B3-41F4-AC4D-81538814799F}" srcOrd="0" destOrd="0" presId="urn:microsoft.com/office/officeart/2005/8/layout/orgChart1"/>
    <dgm:cxn modelId="{5D887BF2-1FC9-488D-A587-9BC23C4D0980}" type="presParOf" srcId="{29ACC009-4BBE-4EA8-AC23-599ACB6FB4A8}" destId="{51BBDC42-8A07-4E6D-9A28-9A81452B9C65}" srcOrd="1" destOrd="0" presId="urn:microsoft.com/office/officeart/2005/8/layout/orgChart1"/>
    <dgm:cxn modelId="{083A3EEA-4B52-4FF8-80B1-5B4B2314FDA3}" type="presParOf" srcId="{51BBDC42-8A07-4E6D-9A28-9A81452B9C65}" destId="{96FAA781-3286-4581-8727-597ACF0A6512}" srcOrd="0" destOrd="0" presId="urn:microsoft.com/office/officeart/2005/8/layout/orgChart1"/>
    <dgm:cxn modelId="{29437C79-E59F-442B-BCC9-C013340BCE54}" type="presParOf" srcId="{96FAA781-3286-4581-8727-597ACF0A6512}" destId="{06C20F54-9387-43BB-824E-7EE3589C2E2B}" srcOrd="0" destOrd="0" presId="urn:microsoft.com/office/officeart/2005/8/layout/orgChart1"/>
    <dgm:cxn modelId="{910E7A56-99EA-40F7-872D-C4407750A90B}" type="presParOf" srcId="{96FAA781-3286-4581-8727-597ACF0A6512}" destId="{65C8091C-5AF6-49F3-A26F-06D0A8C209CA}" srcOrd="1" destOrd="0" presId="urn:microsoft.com/office/officeart/2005/8/layout/orgChart1"/>
    <dgm:cxn modelId="{3C1025AE-AC64-4656-994E-BD399D79A261}" type="presParOf" srcId="{51BBDC42-8A07-4E6D-9A28-9A81452B9C65}" destId="{DD1297A5-0C19-4CD1-A328-BAF538414EF0}" srcOrd="1" destOrd="0" presId="urn:microsoft.com/office/officeart/2005/8/layout/orgChart1"/>
    <dgm:cxn modelId="{FF0AC6D2-78B2-4AE5-8189-AF6C306051D5}" type="presParOf" srcId="{51BBDC42-8A07-4E6D-9A28-9A81452B9C65}" destId="{54EE3384-0FCC-4900-98EA-506BD454BA56}" srcOrd="2" destOrd="0" presId="urn:microsoft.com/office/officeart/2005/8/layout/orgChart1"/>
    <dgm:cxn modelId="{0E6D3A60-D62F-4C23-A9D4-2E4B3742A589}" type="presParOf" srcId="{6BBBB0B0-C5D5-49F1-ADF4-180D2A4E0F2C}" destId="{CBDCBAE0-7217-4424-A6D7-532E43C20F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B2D80D-90CE-4FF4-A7FB-D20A39942E2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00570-E515-4360-BABD-0027D9266333}">
      <dgm:prSet phldrT="[Text]"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Behavior serves a particular function for the individual, which we determine through a </a:t>
          </a: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Functional Assessment of Behavior.</a:t>
          </a:r>
        </a:p>
        <a:p>
          <a:r>
            <a: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Examples of the Initial Broad Categories: </a:t>
          </a:r>
        </a:p>
      </dgm:t>
    </dgm:pt>
    <dgm:pt modelId="{5E187F54-0135-4EFF-9B7D-6E60BC579DA9}" type="parTrans" cxnId="{CBEF0F77-B989-4E78-820B-EB11DAD1860C}">
      <dgm:prSet/>
      <dgm:spPr/>
      <dgm:t>
        <a:bodyPr/>
        <a:lstStyle/>
        <a:p>
          <a:endParaRPr lang="en-US"/>
        </a:p>
      </dgm:t>
    </dgm:pt>
    <dgm:pt modelId="{DC085448-77B0-4D60-AD22-25FC198EA3D8}" type="sibTrans" cxnId="{CBEF0F77-B989-4E78-820B-EB11DAD1860C}">
      <dgm:prSet/>
      <dgm:spPr/>
      <dgm:t>
        <a:bodyPr/>
        <a:lstStyle/>
        <a:p>
          <a:endParaRPr lang="en-US"/>
        </a:p>
      </dgm:t>
    </dgm:pt>
    <dgm:pt modelId="{CA96E0A9-78E0-47BF-84D6-463125A9E7CA}" type="pres">
      <dgm:prSet presAssocID="{55B2D80D-90CE-4FF4-A7FB-D20A39942E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0B0123E-A203-4033-ADBA-5FF131F6920E}" type="pres">
      <dgm:prSet presAssocID="{7E300570-E515-4360-BABD-0027D9266333}" presName="singleCycle" presStyleCnt="0"/>
      <dgm:spPr/>
    </dgm:pt>
    <dgm:pt modelId="{BE488EE9-A16A-4029-A894-101F27E04A36}" type="pres">
      <dgm:prSet presAssocID="{7E300570-E515-4360-BABD-0027D9266333}" presName="singleCenter" presStyleLbl="node1" presStyleIdx="0" presStyleCnt="1" custScaleX="172225" custScaleY="28906" custLinFactNeighborX="62" custLinFactNeighborY="-10903">
        <dgm:presLayoutVars>
          <dgm:chMax val="7"/>
          <dgm:chPref val="7"/>
        </dgm:presLayoutVars>
      </dgm:prSet>
      <dgm:spPr/>
    </dgm:pt>
  </dgm:ptLst>
  <dgm:cxnLst>
    <dgm:cxn modelId="{12464141-964C-4D31-907B-BC79923C6403}" type="presOf" srcId="{55B2D80D-90CE-4FF4-A7FB-D20A39942E24}" destId="{CA96E0A9-78E0-47BF-84D6-463125A9E7CA}" srcOrd="0" destOrd="0" presId="urn:microsoft.com/office/officeart/2008/layout/RadialCluster"/>
    <dgm:cxn modelId="{CBEF0F77-B989-4E78-820B-EB11DAD1860C}" srcId="{55B2D80D-90CE-4FF4-A7FB-D20A39942E24}" destId="{7E300570-E515-4360-BABD-0027D9266333}" srcOrd="0" destOrd="0" parTransId="{5E187F54-0135-4EFF-9B7D-6E60BC579DA9}" sibTransId="{DC085448-77B0-4D60-AD22-25FC198EA3D8}"/>
    <dgm:cxn modelId="{2710E685-0A8A-47A5-8959-8AA65F1A954A}" type="presOf" srcId="{7E300570-E515-4360-BABD-0027D9266333}" destId="{BE488EE9-A16A-4029-A894-101F27E04A36}" srcOrd="0" destOrd="0" presId="urn:microsoft.com/office/officeart/2008/layout/RadialCluster"/>
    <dgm:cxn modelId="{99D743B9-EBAD-49DE-BAFE-87CC6AD81654}" type="presParOf" srcId="{CA96E0A9-78E0-47BF-84D6-463125A9E7CA}" destId="{B0B0123E-A203-4033-ADBA-5FF131F6920E}" srcOrd="0" destOrd="0" presId="urn:microsoft.com/office/officeart/2008/layout/RadialCluster"/>
    <dgm:cxn modelId="{098442A0-151D-462E-A0C2-0F15207D2709}" type="presParOf" srcId="{B0B0123E-A203-4033-ADBA-5FF131F6920E}" destId="{BE488EE9-A16A-4029-A894-101F27E04A36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E64E4-0E95-4B66-A2C0-8A3E504FCE8C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</dgm:pt>
    <dgm:pt modelId="{6E0FADB9-6721-4933-8282-16285A5132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Possible Functions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Maladaptive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Behavior</a:t>
          </a:r>
        </a:p>
      </dgm:t>
    </dgm:pt>
    <dgm:pt modelId="{19928328-CDC0-4640-B3D5-D6D0F919D689}" type="parTrans" cxnId="{74C97131-8254-4711-8D57-C5DBACFD8603}">
      <dgm:prSet/>
      <dgm:spPr/>
      <dgm:t>
        <a:bodyPr/>
        <a:lstStyle/>
        <a:p>
          <a:endParaRPr lang="en-US"/>
        </a:p>
      </dgm:t>
    </dgm:pt>
    <dgm:pt modelId="{BBC3E90B-71D5-46DD-BDEC-FF9C013F2F24}" type="sibTrans" cxnId="{74C97131-8254-4711-8D57-C5DBACFD8603}">
      <dgm:prSet/>
      <dgm:spPr/>
      <dgm:t>
        <a:bodyPr/>
        <a:lstStyle/>
        <a:p>
          <a:endParaRPr lang="en-US"/>
        </a:p>
      </dgm:t>
    </dgm:pt>
    <dgm:pt modelId="{3D3DC6EA-7608-4917-B2B8-5C4073990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Communication</a:t>
          </a:r>
        </a:p>
      </dgm:t>
    </dgm:pt>
    <dgm:pt modelId="{91E57D27-5575-4543-8F45-A1CA9955B8DA}" type="parTrans" cxnId="{551DF234-17AC-4B0C-A137-3F50C32FA9C1}">
      <dgm:prSet/>
      <dgm:spPr/>
      <dgm:t>
        <a:bodyPr/>
        <a:lstStyle/>
        <a:p>
          <a:endParaRPr lang="en-US"/>
        </a:p>
      </dgm:t>
    </dgm:pt>
    <dgm:pt modelId="{BEBF6074-6478-4D5E-867E-C53F45FBCBBB}" type="sibTrans" cxnId="{551DF234-17AC-4B0C-A137-3F50C32FA9C1}">
      <dgm:prSet/>
      <dgm:spPr/>
      <dgm:t>
        <a:bodyPr/>
        <a:lstStyle/>
        <a:p>
          <a:endParaRPr lang="en-US"/>
        </a:p>
      </dgm:t>
    </dgm:pt>
    <dgm:pt modelId="{B5DD240C-212F-4D92-861A-E1535CC57B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Modulates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Internal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Distress</a:t>
          </a:r>
        </a:p>
      </dgm:t>
    </dgm:pt>
    <dgm:pt modelId="{855AB4E6-73ED-4846-8139-57337BBF57E7}" type="parTrans" cxnId="{BA9D2538-594C-4BE8-8D2F-7FA231B27E20}">
      <dgm:prSet/>
      <dgm:spPr/>
      <dgm:t>
        <a:bodyPr/>
        <a:lstStyle/>
        <a:p>
          <a:endParaRPr lang="en-US"/>
        </a:p>
      </dgm:t>
    </dgm:pt>
    <dgm:pt modelId="{283A841F-362C-46A8-BC21-69CCB3086DD2}" type="sibTrans" cxnId="{BA9D2538-594C-4BE8-8D2F-7FA231B27E20}">
      <dgm:prSet/>
      <dgm:spPr/>
      <dgm:t>
        <a:bodyPr/>
        <a:lstStyle/>
        <a:p>
          <a:endParaRPr lang="en-US"/>
        </a:p>
      </dgm:t>
    </dgm:pt>
    <dgm:pt modelId="{54AAF7B6-02D3-47E2-88FE-D73BE5B37D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Modulates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Physical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Distress</a:t>
          </a:r>
        </a:p>
      </dgm:t>
    </dgm:pt>
    <dgm:pt modelId="{53C7D160-A4BC-4097-928D-F599663A8A4D}" type="parTrans" cxnId="{07CE4D1E-6AAC-4010-8AC4-60700B7A0434}">
      <dgm:prSet/>
      <dgm:spPr/>
      <dgm:t>
        <a:bodyPr/>
        <a:lstStyle/>
        <a:p>
          <a:endParaRPr lang="en-US"/>
        </a:p>
      </dgm:t>
    </dgm:pt>
    <dgm:pt modelId="{09300E9C-FA2B-49DD-95C0-10DEA79FA8ED}" type="sibTrans" cxnId="{07CE4D1E-6AAC-4010-8AC4-60700B7A0434}">
      <dgm:prSet/>
      <dgm:spPr/>
      <dgm:t>
        <a:bodyPr/>
        <a:lstStyle/>
        <a:p>
          <a:endParaRPr lang="en-US"/>
        </a:p>
      </dgm:t>
    </dgm:pt>
    <dgm:pt modelId="{4DC60005-EFDA-4B10-84C2-412DDCEE8D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Socio-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Environmental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Control</a:t>
          </a:r>
        </a:p>
      </dgm:t>
    </dgm:pt>
    <dgm:pt modelId="{B9AFC9D4-695D-4EF1-958D-AC36E158B790}" type="parTrans" cxnId="{BAC15A48-7FD4-4368-84EC-0311061B4525}">
      <dgm:prSet/>
      <dgm:spPr/>
      <dgm:t>
        <a:bodyPr/>
        <a:lstStyle/>
        <a:p>
          <a:endParaRPr lang="en-US"/>
        </a:p>
      </dgm:t>
    </dgm:pt>
    <dgm:pt modelId="{5ACC2801-954A-45D9-BA82-1F0DB9D00210}" type="sibTrans" cxnId="{BAC15A48-7FD4-4368-84EC-0311061B4525}">
      <dgm:prSet/>
      <dgm:spPr/>
      <dgm:t>
        <a:bodyPr/>
        <a:lstStyle/>
        <a:p>
          <a:endParaRPr lang="en-US"/>
        </a:p>
      </dgm:t>
    </dgm:pt>
    <dgm:pt modelId="{E388E2BF-0B77-4E0A-86F1-9BF3C5135B81}" type="pres">
      <dgm:prSet presAssocID="{C5CE64E4-0E95-4B66-A2C0-8A3E504FCE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8D1826-A4CA-4BC3-A4E4-4D947E05E129}" type="pres">
      <dgm:prSet presAssocID="{6E0FADB9-6721-4933-8282-16285A513265}" presName="hierRoot1" presStyleCnt="0">
        <dgm:presLayoutVars>
          <dgm:hierBranch/>
        </dgm:presLayoutVars>
      </dgm:prSet>
      <dgm:spPr/>
    </dgm:pt>
    <dgm:pt modelId="{F4D206AA-448C-4732-802B-4D7C0A00A3BB}" type="pres">
      <dgm:prSet presAssocID="{6E0FADB9-6721-4933-8282-16285A513265}" presName="rootComposite1" presStyleCnt="0"/>
      <dgm:spPr/>
    </dgm:pt>
    <dgm:pt modelId="{1A299A63-D129-44F0-BC1A-0285AFC36D3D}" type="pres">
      <dgm:prSet presAssocID="{6E0FADB9-6721-4933-8282-16285A513265}" presName="rootText1" presStyleLbl="node0" presStyleIdx="0" presStyleCnt="1" custScaleY="156536" custLinFactNeighborX="-983" custLinFactNeighborY="-31875">
        <dgm:presLayoutVars>
          <dgm:chPref val="3"/>
        </dgm:presLayoutVars>
      </dgm:prSet>
      <dgm:spPr/>
    </dgm:pt>
    <dgm:pt modelId="{158DDB0C-4769-4B29-8B5D-D11367612D4D}" type="pres">
      <dgm:prSet presAssocID="{6E0FADB9-6721-4933-8282-16285A513265}" presName="rootConnector1" presStyleLbl="node1" presStyleIdx="0" presStyleCnt="0"/>
      <dgm:spPr/>
    </dgm:pt>
    <dgm:pt modelId="{D7D614DB-678E-4824-9709-2F10D85B8257}" type="pres">
      <dgm:prSet presAssocID="{6E0FADB9-6721-4933-8282-16285A513265}" presName="hierChild2" presStyleCnt="0"/>
      <dgm:spPr/>
    </dgm:pt>
    <dgm:pt modelId="{12F016CA-45B6-4CA0-891E-A8BF296CE0A2}" type="pres">
      <dgm:prSet presAssocID="{91E57D27-5575-4543-8F45-A1CA9955B8DA}" presName="Name35" presStyleLbl="parChTrans1D2" presStyleIdx="0" presStyleCnt="4"/>
      <dgm:spPr/>
    </dgm:pt>
    <dgm:pt modelId="{AD95E840-EC4F-4A64-AB24-81863E6CF74C}" type="pres">
      <dgm:prSet presAssocID="{3D3DC6EA-7608-4917-B2B8-5C4073990035}" presName="hierRoot2" presStyleCnt="0">
        <dgm:presLayoutVars>
          <dgm:hierBranch/>
        </dgm:presLayoutVars>
      </dgm:prSet>
      <dgm:spPr/>
    </dgm:pt>
    <dgm:pt modelId="{031A7B86-B08B-4231-AD5B-9437D5340F1D}" type="pres">
      <dgm:prSet presAssocID="{3D3DC6EA-7608-4917-B2B8-5C4073990035}" presName="rootComposite" presStyleCnt="0"/>
      <dgm:spPr/>
    </dgm:pt>
    <dgm:pt modelId="{AAEFCE46-8F4A-413E-8A66-A8655248F8B7}" type="pres">
      <dgm:prSet presAssocID="{3D3DC6EA-7608-4917-B2B8-5C4073990035}" presName="rootText" presStyleLbl="node2" presStyleIdx="0" presStyleCnt="4">
        <dgm:presLayoutVars>
          <dgm:chPref val="3"/>
        </dgm:presLayoutVars>
      </dgm:prSet>
      <dgm:spPr/>
    </dgm:pt>
    <dgm:pt modelId="{42E57AF8-6089-470B-85EE-08EB918FE98D}" type="pres">
      <dgm:prSet presAssocID="{3D3DC6EA-7608-4917-B2B8-5C4073990035}" presName="rootConnector" presStyleLbl="node2" presStyleIdx="0" presStyleCnt="4"/>
      <dgm:spPr/>
    </dgm:pt>
    <dgm:pt modelId="{2290EBFA-2B72-407D-A6DB-94D8247DEDBE}" type="pres">
      <dgm:prSet presAssocID="{3D3DC6EA-7608-4917-B2B8-5C4073990035}" presName="hierChild4" presStyleCnt="0"/>
      <dgm:spPr/>
    </dgm:pt>
    <dgm:pt modelId="{7914AB07-D659-4D0C-912C-E265274D91A6}" type="pres">
      <dgm:prSet presAssocID="{3D3DC6EA-7608-4917-B2B8-5C4073990035}" presName="hierChild5" presStyleCnt="0"/>
      <dgm:spPr/>
    </dgm:pt>
    <dgm:pt modelId="{15C3ACFD-A71A-4636-9E93-10AE67C1B1DC}" type="pres">
      <dgm:prSet presAssocID="{855AB4E6-73ED-4846-8139-57337BBF57E7}" presName="Name35" presStyleLbl="parChTrans1D2" presStyleIdx="1" presStyleCnt="4"/>
      <dgm:spPr/>
    </dgm:pt>
    <dgm:pt modelId="{2722EA58-BA44-481A-A44F-6791C3437237}" type="pres">
      <dgm:prSet presAssocID="{B5DD240C-212F-4D92-861A-E1535CC57B7C}" presName="hierRoot2" presStyleCnt="0">
        <dgm:presLayoutVars>
          <dgm:hierBranch/>
        </dgm:presLayoutVars>
      </dgm:prSet>
      <dgm:spPr/>
    </dgm:pt>
    <dgm:pt modelId="{B8CDB87B-BC64-4E81-826E-96426D8B6679}" type="pres">
      <dgm:prSet presAssocID="{B5DD240C-212F-4D92-861A-E1535CC57B7C}" presName="rootComposite" presStyleCnt="0"/>
      <dgm:spPr/>
    </dgm:pt>
    <dgm:pt modelId="{B420B3D0-982A-4808-9207-FC44B391E8EA}" type="pres">
      <dgm:prSet presAssocID="{B5DD240C-212F-4D92-861A-E1535CC57B7C}" presName="rootText" presStyleLbl="node2" presStyleIdx="1" presStyleCnt="4">
        <dgm:presLayoutVars>
          <dgm:chPref val="3"/>
        </dgm:presLayoutVars>
      </dgm:prSet>
      <dgm:spPr/>
    </dgm:pt>
    <dgm:pt modelId="{BBF9B2A4-5A87-4CA5-BA90-0ADF1C4B7B7F}" type="pres">
      <dgm:prSet presAssocID="{B5DD240C-212F-4D92-861A-E1535CC57B7C}" presName="rootConnector" presStyleLbl="node2" presStyleIdx="1" presStyleCnt="4"/>
      <dgm:spPr/>
    </dgm:pt>
    <dgm:pt modelId="{38550330-9B3F-41B2-BB01-05A99122C26E}" type="pres">
      <dgm:prSet presAssocID="{B5DD240C-212F-4D92-861A-E1535CC57B7C}" presName="hierChild4" presStyleCnt="0"/>
      <dgm:spPr/>
    </dgm:pt>
    <dgm:pt modelId="{1384E703-496A-4802-8D90-7E11FCD73638}" type="pres">
      <dgm:prSet presAssocID="{B5DD240C-212F-4D92-861A-E1535CC57B7C}" presName="hierChild5" presStyleCnt="0"/>
      <dgm:spPr/>
    </dgm:pt>
    <dgm:pt modelId="{652C0FCE-9696-4BB6-9B58-8F0D0641200D}" type="pres">
      <dgm:prSet presAssocID="{53C7D160-A4BC-4097-928D-F599663A8A4D}" presName="Name35" presStyleLbl="parChTrans1D2" presStyleIdx="2" presStyleCnt="4"/>
      <dgm:spPr/>
    </dgm:pt>
    <dgm:pt modelId="{C803DCC3-2509-4DC5-835E-8B6AB5750E5E}" type="pres">
      <dgm:prSet presAssocID="{54AAF7B6-02D3-47E2-88FE-D73BE5B37D97}" presName="hierRoot2" presStyleCnt="0">
        <dgm:presLayoutVars>
          <dgm:hierBranch/>
        </dgm:presLayoutVars>
      </dgm:prSet>
      <dgm:spPr/>
    </dgm:pt>
    <dgm:pt modelId="{487A98C1-926F-4045-BDFD-FC2DDA90B44B}" type="pres">
      <dgm:prSet presAssocID="{54AAF7B6-02D3-47E2-88FE-D73BE5B37D97}" presName="rootComposite" presStyleCnt="0"/>
      <dgm:spPr/>
    </dgm:pt>
    <dgm:pt modelId="{81934071-3A92-4E37-8E5B-7E84FFF39B2F}" type="pres">
      <dgm:prSet presAssocID="{54AAF7B6-02D3-47E2-88FE-D73BE5B37D97}" presName="rootText" presStyleLbl="node2" presStyleIdx="2" presStyleCnt="4">
        <dgm:presLayoutVars>
          <dgm:chPref val="3"/>
        </dgm:presLayoutVars>
      </dgm:prSet>
      <dgm:spPr/>
    </dgm:pt>
    <dgm:pt modelId="{AF5347CE-D586-4041-A377-F964CBA2A763}" type="pres">
      <dgm:prSet presAssocID="{54AAF7B6-02D3-47E2-88FE-D73BE5B37D97}" presName="rootConnector" presStyleLbl="node2" presStyleIdx="2" presStyleCnt="4"/>
      <dgm:spPr/>
    </dgm:pt>
    <dgm:pt modelId="{B5A2F4B1-0A2B-425F-8F17-38A7005E9629}" type="pres">
      <dgm:prSet presAssocID="{54AAF7B6-02D3-47E2-88FE-D73BE5B37D97}" presName="hierChild4" presStyleCnt="0"/>
      <dgm:spPr/>
    </dgm:pt>
    <dgm:pt modelId="{1AC87344-4C80-4004-82F6-F1BC12E390CF}" type="pres">
      <dgm:prSet presAssocID="{54AAF7B6-02D3-47E2-88FE-D73BE5B37D97}" presName="hierChild5" presStyleCnt="0"/>
      <dgm:spPr/>
    </dgm:pt>
    <dgm:pt modelId="{010D3127-3438-4AB2-BA87-ADFCCB103854}" type="pres">
      <dgm:prSet presAssocID="{B9AFC9D4-695D-4EF1-958D-AC36E158B790}" presName="Name35" presStyleLbl="parChTrans1D2" presStyleIdx="3" presStyleCnt="4"/>
      <dgm:spPr/>
    </dgm:pt>
    <dgm:pt modelId="{3D3E843D-CBA4-4469-8E04-F80684487290}" type="pres">
      <dgm:prSet presAssocID="{4DC60005-EFDA-4B10-84C2-412DDCEE8DD2}" presName="hierRoot2" presStyleCnt="0">
        <dgm:presLayoutVars>
          <dgm:hierBranch/>
        </dgm:presLayoutVars>
      </dgm:prSet>
      <dgm:spPr/>
    </dgm:pt>
    <dgm:pt modelId="{664A3C26-4F53-4B57-AD36-EAB05FF53185}" type="pres">
      <dgm:prSet presAssocID="{4DC60005-EFDA-4B10-84C2-412DDCEE8DD2}" presName="rootComposite" presStyleCnt="0"/>
      <dgm:spPr/>
    </dgm:pt>
    <dgm:pt modelId="{DCDBFDCA-B383-425F-9208-01FC25667B90}" type="pres">
      <dgm:prSet presAssocID="{4DC60005-EFDA-4B10-84C2-412DDCEE8DD2}" presName="rootText" presStyleLbl="node2" presStyleIdx="3" presStyleCnt="4">
        <dgm:presLayoutVars>
          <dgm:chPref val="3"/>
        </dgm:presLayoutVars>
      </dgm:prSet>
      <dgm:spPr/>
    </dgm:pt>
    <dgm:pt modelId="{69BF78C7-7DF5-452E-ABCB-953DF124F07D}" type="pres">
      <dgm:prSet presAssocID="{4DC60005-EFDA-4B10-84C2-412DDCEE8DD2}" presName="rootConnector" presStyleLbl="node2" presStyleIdx="3" presStyleCnt="4"/>
      <dgm:spPr/>
    </dgm:pt>
    <dgm:pt modelId="{141D111C-A2FD-4C53-9090-606576465618}" type="pres">
      <dgm:prSet presAssocID="{4DC60005-EFDA-4B10-84C2-412DDCEE8DD2}" presName="hierChild4" presStyleCnt="0"/>
      <dgm:spPr/>
    </dgm:pt>
    <dgm:pt modelId="{C6E20A33-E971-4775-AD7D-3B0C35F6E395}" type="pres">
      <dgm:prSet presAssocID="{4DC60005-EFDA-4B10-84C2-412DDCEE8DD2}" presName="hierChild5" presStyleCnt="0"/>
      <dgm:spPr/>
    </dgm:pt>
    <dgm:pt modelId="{98BA5D1F-0C1F-4420-AFE4-E1AC9C09AE25}" type="pres">
      <dgm:prSet presAssocID="{6E0FADB9-6721-4933-8282-16285A513265}" presName="hierChild3" presStyleCnt="0"/>
      <dgm:spPr/>
    </dgm:pt>
  </dgm:ptLst>
  <dgm:cxnLst>
    <dgm:cxn modelId="{340D6913-38D9-49DC-9CD5-4626F3FDDF31}" type="presOf" srcId="{B5DD240C-212F-4D92-861A-E1535CC57B7C}" destId="{BBF9B2A4-5A87-4CA5-BA90-0ADF1C4B7B7F}" srcOrd="1" destOrd="0" presId="urn:microsoft.com/office/officeart/2005/8/layout/orgChart1"/>
    <dgm:cxn modelId="{07CE4D1E-6AAC-4010-8AC4-60700B7A0434}" srcId="{6E0FADB9-6721-4933-8282-16285A513265}" destId="{54AAF7B6-02D3-47E2-88FE-D73BE5B37D97}" srcOrd="2" destOrd="0" parTransId="{53C7D160-A4BC-4097-928D-F599663A8A4D}" sibTransId="{09300E9C-FA2B-49DD-95C0-10DEA79FA8ED}"/>
    <dgm:cxn modelId="{17958322-3E08-4321-9874-529D0BB98935}" type="presOf" srcId="{B5DD240C-212F-4D92-861A-E1535CC57B7C}" destId="{B420B3D0-982A-4808-9207-FC44B391E8EA}" srcOrd="0" destOrd="0" presId="urn:microsoft.com/office/officeart/2005/8/layout/orgChart1"/>
    <dgm:cxn modelId="{74C97131-8254-4711-8D57-C5DBACFD8603}" srcId="{C5CE64E4-0E95-4B66-A2C0-8A3E504FCE8C}" destId="{6E0FADB9-6721-4933-8282-16285A513265}" srcOrd="0" destOrd="0" parTransId="{19928328-CDC0-4640-B3D5-D6D0F919D689}" sibTransId="{BBC3E90B-71D5-46DD-BDEC-FF9C013F2F24}"/>
    <dgm:cxn modelId="{551DF234-17AC-4B0C-A137-3F50C32FA9C1}" srcId="{6E0FADB9-6721-4933-8282-16285A513265}" destId="{3D3DC6EA-7608-4917-B2B8-5C4073990035}" srcOrd="0" destOrd="0" parTransId="{91E57D27-5575-4543-8F45-A1CA9955B8DA}" sibTransId="{BEBF6074-6478-4D5E-867E-C53F45FBCBBB}"/>
    <dgm:cxn modelId="{BA9D2538-594C-4BE8-8D2F-7FA231B27E20}" srcId="{6E0FADB9-6721-4933-8282-16285A513265}" destId="{B5DD240C-212F-4D92-861A-E1535CC57B7C}" srcOrd="1" destOrd="0" parTransId="{855AB4E6-73ED-4846-8139-57337BBF57E7}" sibTransId="{283A841F-362C-46A8-BC21-69CCB3086DD2}"/>
    <dgm:cxn modelId="{101B1362-07D6-421E-84F2-2B277936B39F}" type="presOf" srcId="{855AB4E6-73ED-4846-8139-57337BBF57E7}" destId="{15C3ACFD-A71A-4636-9E93-10AE67C1B1DC}" srcOrd="0" destOrd="0" presId="urn:microsoft.com/office/officeart/2005/8/layout/orgChart1"/>
    <dgm:cxn modelId="{30145F64-D179-4DA2-B649-9C6B28558841}" type="presOf" srcId="{C5CE64E4-0E95-4B66-A2C0-8A3E504FCE8C}" destId="{E388E2BF-0B77-4E0A-86F1-9BF3C5135B81}" srcOrd="0" destOrd="0" presId="urn:microsoft.com/office/officeart/2005/8/layout/orgChart1"/>
    <dgm:cxn modelId="{BAC15A48-7FD4-4368-84EC-0311061B4525}" srcId="{6E0FADB9-6721-4933-8282-16285A513265}" destId="{4DC60005-EFDA-4B10-84C2-412DDCEE8DD2}" srcOrd="3" destOrd="0" parTransId="{B9AFC9D4-695D-4EF1-958D-AC36E158B790}" sibTransId="{5ACC2801-954A-45D9-BA82-1F0DB9D00210}"/>
    <dgm:cxn modelId="{0571DF4A-0962-4AF1-A791-D40CC4716F01}" type="presOf" srcId="{91E57D27-5575-4543-8F45-A1CA9955B8DA}" destId="{12F016CA-45B6-4CA0-891E-A8BF296CE0A2}" srcOrd="0" destOrd="0" presId="urn:microsoft.com/office/officeart/2005/8/layout/orgChart1"/>
    <dgm:cxn modelId="{E332F15A-C3AD-4DC0-AAFB-1E4A1E794977}" type="presOf" srcId="{B9AFC9D4-695D-4EF1-958D-AC36E158B790}" destId="{010D3127-3438-4AB2-BA87-ADFCCB103854}" srcOrd="0" destOrd="0" presId="urn:microsoft.com/office/officeart/2005/8/layout/orgChart1"/>
    <dgm:cxn modelId="{5B793A84-E92D-40A9-8D55-3D213BA9400B}" type="presOf" srcId="{54AAF7B6-02D3-47E2-88FE-D73BE5B37D97}" destId="{81934071-3A92-4E37-8E5B-7E84FFF39B2F}" srcOrd="0" destOrd="0" presId="urn:microsoft.com/office/officeart/2005/8/layout/orgChart1"/>
    <dgm:cxn modelId="{D3E9C394-F5AD-47AC-A74B-EAC6AB20A584}" type="presOf" srcId="{54AAF7B6-02D3-47E2-88FE-D73BE5B37D97}" destId="{AF5347CE-D586-4041-A377-F964CBA2A763}" srcOrd="1" destOrd="0" presId="urn:microsoft.com/office/officeart/2005/8/layout/orgChart1"/>
    <dgm:cxn modelId="{05C677A7-58D7-465A-98BA-13FA720B4E73}" type="presOf" srcId="{6E0FADB9-6721-4933-8282-16285A513265}" destId="{1A299A63-D129-44F0-BC1A-0285AFC36D3D}" srcOrd="0" destOrd="0" presId="urn:microsoft.com/office/officeart/2005/8/layout/orgChart1"/>
    <dgm:cxn modelId="{00B61BA8-A198-424C-B16B-85B1D170DED4}" type="presOf" srcId="{6E0FADB9-6721-4933-8282-16285A513265}" destId="{158DDB0C-4769-4B29-8B5D-D11367612D4D}" srcOrd="1" destOrd="0" presId="urn:microsoft.com/office/officeart/2005/8/layout/orgChart1"/>
    <dgm:cxn modelId="{5FA405AB-B576-4AD8-A091-B8FA258283B5}" type="presOf" srcId="{4DC60005-EFDA-4B10-84C2-412DDCEE8DD2}" destId="{69BF78C7-7DF5-452E-ABCB-953DF124F07D}" srcOrd="1" destOrd="0" presId="urn:microsoft.com/office/officeart/2005/8/layout/orgChart1"/>
    <dgm:cxn modelId="{DB0E80D1-8DC6-4069-883A-3B0AC0F8CBBD}" type="presOf" srcId="{4DC60005-EFDA-4B10-84C2-412DDCEE8DD2}" destId="{DCDBFDCA-B383-425F-9208-01FC25667B90}" srcOrd="0" destOrd="0" presId="urn:microsoft.com/office/officeart/2005/8/layout/orgChart1"/>
    <dgm:cxn modelId="{AEB090E2-1076-40BD-8A74-B7119DC4B997}" type="presOf" srcId="{3D3DC6EA-7608-4917-B2B8-5C4073990035}" destId="{42E57AF8-6089-470B-85EE-08EB918FE98D}" srcOrd="1" destOrd="0" presId="urn:microsoft.com/office/officeart/2005/8/layout/orgChart1"/>
    <dgm:cxn modelId="{B2152AF0-8D52-4D52-9A68-655497C01F23}" type="presOf" srcId="{53C7D160-A4BC-4097-928D-F599663A8A4D}" destId="{652C0FCE-9696-4BB6-9B58-8F0D0641200D}" srcOrd="0" destOrd="0" presId="urn:microsoft.com/office/officeart/2005/8/layout/orgChart1"/>
    <dgm:cxn modelId="{4F1F68F5-2AB6-4444-BC1D-77240FBC5EB8}" type="presOf" srcId="{3D3DC6EA-7608-4917-B2B8-5C4073990035}" destId="{AAEFCE46-8F4A-413E-8A66-A8655248F8B7}" srcOrd="0" destOrd="0" presId="urn:microsoft.com/office/officeart/2005/8/layout/orgChart1"/>
    <dgm:cxn modelId="{0AABE005-658C-4A0D-AA55-242F401599ED}" type="presParOf" srcId="{E388E2BF-0B77-4E0A-86F1-9BF3C5135B81}" destId="{098D1826-A4CA-4BC3-A4E4-4D947E05E129}" srcOrd="0" destOrd="0" presId="urn:microsoft.com/office/officeart/2005/8/layout/orgChart1"/>
    <dgm:cxn modelId="{9F3C024D-B5B5-4471-AA5A-89C5DC39B661}" type="presParOf" srcId="{098D1826-A4CA-4BC3-A4E4-4D947E05E129}" destId="{F4D206AA-448C-4732-802B-4D7C0A00A3BB}" srcOrd="0" destOrd="0" presId="urn:microsoft.com/office/officeart/2005/8/layout/orgChart1"/>
    <dgm:cxn modelId="{3BBA1AAA-1A18-4381-98EC-B6E975645042}" type="presParOf" srcId="{F4D206AA-448C-4732-802B-4D7C0A00A3BB}" destId="{1A299A63-D129-44F0-BC1A-0285AFC36D3D}" srcOrd="0" destOrd="0" presId="urn:microsoft.com/office/officeart/2005/8/layout/orgChart1"/>
    <dgm:cxn modelId="{DAAD05E1-EF42-4111-B045-DFA22898F23B}" type="presParOf" srcId="{F4D206AA-448C-4732-802B-4D7C0A00A3BB}" destId="{158DDB0C-4769-4B29-8B5D-D11367612D4D}" srcOrd="1" destOrd="0" presId="urn:microsoft.com/office/officeart/2005/8/layout/orgChart1"/>
    <dgm:cxn modelId="{AA9626A2-5BB5-411E-B186-5855D4AF5E11}" type="presParOf" srcId="{098D1826-A4CA-4BC3-A4E4-4D947E05E129}" destId="{D7D614DB-678E-4824-9709-2F10D85B8257}" srcOrd="1" destOrd="0" presId="urn:microsoft.com/office/officeart/2005/8/layout/orgChart1"/>
    <dgm:cxn modelId="{FC92FAEB-1CF8-4AAD-900D-D0A128793364}" type="presParOf" srcId="{D7D614DB-678E-4824-9709-2F10D85B8257}" destId="{12F016CA-45B6-4CA0-891E-A8BF296CE0A2}" srcOrd="0" destOrd="0" presId="urn:microsoft.com/office/officeart/2005/8/layout/orgChart1"/>
    <dgm:cxn modelId="{FF94E09A-4A42-441A-A269-50CEC3F36C43}" type="presParOf" srcId="{D7D614DB-678E-4824-9709-2F10D85B8257}" destId="{AD95E840-EC4F-4A64-AB24-81863E6CF74C}" srcOrd="1" destOrd="0" presId="urn:microsoft.com/office/officeart/2005/8/layout/orgChart1"/>
    <dgm:cxn modelId="{69701533-3A9E-4ACF-883A-ABDA0E199761}" type="presParOf" srcId="{AD95E840-EC4F-4A64-AB24-81863E6CF74C}" destId="{031A7B86-B08B-4231-AD5B-9437D5340F1D}" srcOrd="0" destOrd="0" presId="urn:microsoft.com/office/officeart/2005/8/layout/orgChart1"/>
    <dgm:cxn modelId="{EDB4C233-3626-4D6C-B751-D950204F9624}" type="presParOf" srcId="{031A7B86-B08B-4231-AD5B-9437D5340F1D}" destId="{AAEFCE46-8F4A-413E-8A66-A8655248F8B7}" srcOrd="0" destOrd="0" presId="urn:microsoft.com/office/officeart/2005/8/layout/orgChart1"/>
    <dgm:cxn modelId="{D999B2D7-4EF0-4875-A396-3B0525D68F21}" type="presParOf" srcId="{031A7B86-B08B-4231-AD5B-9437D5340F1D}" destId="{42E57AF8-6089-470B-85EE-08EB918FE98D}" srcOrd="1" destOrd="0" presId="urn:microsoft.com/office/officeart/2005/8/layout/orgChart1"/>
    <dgm:cxn modelId="{3A7E6123-62AC-4339-B7A0-42256020EC40}" type="presParOf" srcId="{AD95E840-EC4F-4A64-AB24-81863E6CF74C}" destId="{2290EBFA-2B72-407D-A6DB-94D8247DEDBE}" srcOrd="1" destOrd="0" presId="urn:microsoft.com/office/officeart/2005/8/layout/orgChart1"/>
    <dgm:cxn modelId="{9E05957A-362A-4E33-8C77-15BA87C8478C}" type="presParOf" srcId="{AD95E840-EC4F-4A64-AB24-81863E6CF74C}" destId="{7914AB07-D659-4D0C-912C-E265274D91A6}" srcOrd="2" destOrd="0" presId="urn:microsoft.com/office/officeart/2005/8/layout/orgChart1"/>
    <dgm:cxn modelId="{8FAB2844-3E56-4099-9930-1FBFD183D3DD}" type="presParOf" srcId="{D7D614DB-678E-4824-9709-2F10D85B8257}" destId="{15C3ACFD-A71A-4636-9E93-10AE67C1B1DC}" srcOrd="2" destOrd="0" presId="urn:microsoft.com/office/officeart/2005/8/layout/orgChart1"/>
    <dgm:cxn modelId="{C9D48338-16B0-43AC-90B2-2A892903A338}" type="presParOf" srcId="{D7D614DB-678E-4824-9709-2F10D85B8257}" destId="{2722EA58-BA44-481A-A44F-6791C3437237}" srcOrd="3" destOrd="0" presId="urn:microsoft.com/office/officeart/2005/8/layout/orgChart1"/>
    <dgm:cxn modelId="{629400FF-475F-4A33-BCC4-B561E8028AAA}" type="presParOf" srcId="{2722EA58-BA44-481A-A44F-6791C3437237}" destId="{B8CDB87B-BC64-4E81-826E-96426D8B6679}" srcOrd="0" destOrd="0" presId="urn:microsoft.com/office/officeart/2005/8/layout/orgChart1"/>
    <dgm:cxn modelId="{D947D7F2-03AF-4D07-B89C-EB1EF40090BD}" type="presParOf" srcId="{B8CDB87B-BC64-4E81-826E-96426D8B6679}" destId="{B420B3D0-982A-4808-9207-FC44B391E8EA}" srcOrd="0" destOrd="0" presId="urn:microsoft.com/office/officeart/2005/8/layout/orgChart1"/>
    <dgm:cxn modelId="{608B592F-69E0-4868-960C-72172E008810}" type="presParOf" srcId="{B8CDB87B-BC64-4E81-826E-96426D8B6679}" destId="{BBF9B2A4-5A87-4CA5-BA90-0ADF1C4B7B7F}" srcOrd="1" destOrd="0" presId="urn:microsoft.com/office/officeart/2005/8/layout/orgChart1"/>
    <dgm:cxn modelId="{FE3116E6-F281-450F-AF05-57A29C133BD6}" type="presParOf" srcId="{2722EA58-BA44-481A-A44F-6791C3437237}" destId="{38550330-9B3F-41B2-BB01-05A99122C26E}" srcOrd="1" destOrd="0" presId="urn:microsoft.com/office/officeart/2005/8/layout/orgChart1"/>
    <dgm:cxn modelId="{2689880B-5330-4301-8B63-F87B793F5D8B}" type="presParOf" srcId="{2722EA58-BA44-481A-A44F-6791C3437237}" destId="{1384E703-496A-4802-8D90-7E11FCD73638}" srcOrd="2" destOrd="0" presId="urn:microsoft.com/office/officeart/2005/8/layout/orgChart1"/>
    <dgm:cxn modelId="{0D34232D-3A74-44E9-B429-1FDE55112CC3}" type="presParOf" srcId="{D7D614DB-678E-4824-9709-2F10D85B8257}" destId="{652C0FCE-9696-4BB6-9B58-8F0D0641200D}" srcOrd="4" destOrd="0" presId="urn:microsoft.com/office/officeart/2005/8/layout/orgChart1"/>
    <dgm:cxn modelId="{B61D8568-7533-4AB9-9C48-4E55A7E09690}" type="presParOf" srcId="{D7D614DB-678E-4824-9709-2F10D85B8257}" destId="{C803DCC3-2509-4DC5-835E-8B6AB5750E5E}" srcOrd="5" destOrd="0" presId="urn:microsoft.com/office/officeart/2005/8/layout/orgChart1"/>
    <dgm:cxn modelId="{FC09997E-EB53-4FC9-A32D-32F9FB99078D}" type="presParOf" srcId="{C803DCC3-2509-4DC5-835E-8B6AB5750E5E}" destId="{487A98C1-926F-4045-BDFD-FC2DDA90B44B}" srcOrd="0" destOrd="0" presId="urn:microsoft.com/office/officeart/2005/8/layout/orgChart1"/>
    <dgm:cxn modelId="{C04F9379-6DA8-4C40-BBAA-AE08BB1424A8}" type="presParOf" srcId="{487A98C1-926F-4045-BDFD-FC2DDA90B44B}" destId="{81934071-3A92-4E37-8E5B-7E84FFF39B2F}" srcOrd="0" destOrd="0" presId="urn:microsoft.com/office/officeart/2005/8/layout/orgChart1"/>
    <dgm:cxn modelId="{671F060E-CAAC-4954-A9B1-856737941DAF}" type="presParOf" srcId="{487A98C1-926F-4045-BDFD-FC2DDA90B44B}" destId="{AF5347CE-D586-4041-A377-F964CBA2A763}" srcOrd="1" destOrd="0" presId="urn:microsoft.com/office/officeart/2005/8/layout/orgChart1"/>
    <dgm:cxn modelId="{A55067AC-E73D-4AFB-A0BC-F6D8D65FD347}" type="presParOf" srcId="{C803DCC3-2509-4DC5-835E-8B6AB5750E5E}" destId="{B5A2F4B1-0A2B-425F-8F17-38A7005E9629}" srcOrd="1" destOrd="0" presId="urn:microsoft.com/office/officeart/2005/8/layout/orgChart1"/>
    <dgm:cxn modelId="{E7CCA785-3584-49BA-94E2-54C7B3E4ADA3}" type="presParOf" srcId="{C803DCC3-2509-4DC5-835E-8B6AB5750E5E}" destId="{1AC87344-4C80-4004-82F6-F1BC12E390CF}" srcOrd="2" destOrd="0" presId="urn:microsoft.com/office/officeart/2005/8/layout/orgChart1"/>
    <dgm:cxn modelId="{F3915ED2-AACC-4807-9573-FC246E177A9F}" type="presParOf" srcId="{D7D614DB-678E-4824-9709-2F10D85B8257}" destId="{010D3127-3438-4AB2-BA87-ADFCCB103854}" srcOrd="6" destOrd="0" presId="urn:microsoft.com/office/officeart/2005/8/layout/orgChart1"/>
    <dgm:cxn modelId="{5A670E47-F31B-47C5-A731-2818E9BB17FA}" type="presParOf" srcId="{D7D614DB-678E-4824-9709-2F10D85B8257}" destId="{3D3E843D-CBA4-4469-8E04-F80684487290}" srcOrd="7" destOrd="0" presId="urn:microsoft.com/office/officeart/2005/8/layout/orgChart1"/>
    <dgm:cxn modelId="{409D1D6E-EBAE-4621-964D-3A016B2A8224}" type="presParOf" srcId="{3D3E843D-CBA4-4469-8E04-F80684487290}" destId="{664A3C26-4F53-4B57-AD36-EAB05FF53185}" srcOrd="0" destOrd="0" presId="urn:microsoft.com/office/officeart/2005/8/layout/orgChart1"/>
    <dgm:cxn modelId="{11E210BC-7249-489F-B991-44BA4F65632B}" type="presParOf" srcId="{664A3C26-4F53-4B57-AD36-EAB05FF53185}" destId="{DCDBFDCA-B383-425F-9208-01FC25667B90}" srcOrd="0" destOrd="0" presId="urn:microsoft.com/office/officeart/2005/8/layout/orgChart1"/>
    <dgm:cxn modelId="{6721A869-3500-4CAF-A1A3-74C2D88FA407}" type="presParOf" srcId="{664A3C26-4F53-4B57-AD36-EAB05FF53185}" destId="{69BF78C7-7DF5-452E-ABCB-953DF124F07D}" srcOrd="1" destOrd="0" presId="urn:microsoft.com/office/officeart/2005/8/layout/orgChart1"/>
    <dgm:cxn modelId="{A7713774-52C8-42F4-8F7F-E585B5E6DAC1}" type="presParOf" srcId="{3D3E843D-CBA4-4469-8E04-F80684487290}" destId="{141D111C-A2FD-4C53-9090-606576465618}" srcOrd="1" destOrd="0" presId="urn:microsoft.com/office/officeart/2005/8/layout/orgChart1"/>
    <dgm:cxn modelId="{566146A6-6189-49A9-993A-18CC929BE740}" type="presParOf" srcId="{3D3E843D-CBA4-4469-8E04-F80684487290}" destId="{C6E20A33-E971-4775-AD7D-3B0C35F6E395}" srcOrd="2" destOrd="0" presId="urn:microsoft.com/office/officeart/2005/8/layout/orgChart1"/>
    <dgm:cxn modelId="{DD824C20-4EA6-42A5-9422-8BED3D57D7D0}" type="presParOf" srcId="{098D1826-A4CA-4BC3-A4E4-4D947E05E129}" destId="{98BA5D1F-0C1F-4420-AFE4-E1AC9C09AE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BAED6-60B3-41F4-AC4D-81538814799F}">
      <dsp:nvSpPr>
        <dsp:cNvPr id="0" name=""/>
        <dsp:cNvSpPr/>
      </dsp:nvSpPr>
      <dsp:spPr>
        <a:xfrm>
          <a:off x="2887975" y="229942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8292" y="45720"/>
              </a:moveTo>
              <a:lnTo>
                <a:pt x="45720" y="45720"/>
              </a:lnTo>
              <a:lnTo>
                <a:pt x="45720" y="70084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AC23F-F621-4C59-8F91-C8AFF6C49727}">
      <dsp:nvSpPr>
        <dsp:cNvPr id="0" name=""/>
        <dsp:cNvSpPr/>
      </dsp:nvSpPr>
      <dsp:spPr>
        <a:xfrm>
          <a:off x="5135" y="917039"/>
          <a:ext cx="5862264" cy="1428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rgbClr val="00B050"/>
              </a:solidFill>
              <a:effectLst/>
              <a:latin typeface="Arial" charset="0"/>
              <a:cs typeface="Arial" charset="0"/>
            </a:rPr>
            <a:t>Adaptive and Prosocial Behaviors: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Enhance Progress</a:t>
          </a:r>
        </a:p>
      </dsp:txBody>
      <dsp:txXfrm>
        <a:off x="5135" y="917039"/>
        <a:ext cx="5862264" cy="1428100"/>
      </dsp:txXfrm>
    </dsp:sp>
    <dsp:sp modelId="{06C20F54-9387-43BB-824E-7EE3589C2E2B}">
      <dsp:nvSpPr>
        <dsp:cNvPr id="0" name=""/>
        <dsp:cNvSpPr/>
      </dsp:nvSpPr>
      <dsp:spPr>
        <a:xfrm>
          <a:off x="0" y="2369504"/>
          <a:ext cx="5867390" cy="13756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Arial" charset="0"/>
              <a:cs typeface="Arial" charset="0"/>
            </a:rPr>
            <a:t>Maladaptive Behaviors: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Interfere with Growth and Development</a:t>
          </a:r>
        </a:p>
      </dsp:txBody>
      <dsp:txXfrm>
        <a:off x="0" y="2369504"/>
        <a:ext cx="5867390" cy="1375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8EE9-A16A-4029-A894-101F27E04A36}">
      <dsp:nvSpPr>
        <dsp:cNvPr id="0" name=""/>
        <dsp:cNvSpPr/>
      </dsp:nvSpPr>
      <dsp:spPr>
        <a:xfrm>
          <a:off x="876823" y="0"/>
          <a:ext cx="6876737" cy="1154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Behavior serves a particular function for the individual, which we determine through a </a:t>
          </a: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Functional Assessment of Behavior.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rPr>
            <a:t>Examples of the Initial Broad Categories: </a:t>
          </a:r>
        </a:p>
      </dsp:txBody>
      <dsp:txXfrm>
        <a:off x="933165" y="56342"/>
        <a:ext cx="6764053" cy="1041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3127-3438-4AB2-BA87-ADFCCB103854}">
      <dsp:nvSpPr>
        <dsp:cNvPr id="0" name=""/>
        <dsp:cNvSpPr/>
      </dsp:nvSpPr>
      <dsp:spPr>
        <a:xfrm>
          <a:off x="3604146" y="1240741"/>
          <a:ext cx="2850168" cy="576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922"/>
              </a:lnTo>
              <a:lnTo>
                <a:pt x="2850168" y="412922"/>
              </a:lnTo>
              <a:lnTo>
                <a:pt x="2850168" y="576919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0FCE-9696-4BB6-9B58-8F0D0641200D}">
      <dsp:nvSpPr>
        <dsp:cNvPr id="0" name=""/>
        <dsp:cNvSpPr/>
      </dsp:nvSpPr>
      <dsp:spPr>
        <a:xfrm>
          <a:off x="3604146" y="1240741"/>
          <a:ext cx="960291" cy="576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922"/>
              </a:lnTo>
              <a:lnTo>
                <a:pt x="960291" y="412922"/>
              </a:lnTo>
              <a:lnTo>
                <a:pt x="960291" y="576919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3ACFD-A71A-4636-9E93-10AE67C1B1DC}">
      <dsp:nvSpPr>
        <dsp:cNvPr id="0" name=""/>
        <dsp:cNvSpPr/>
      </dsp:nvSpPr>
      <dsp:spPr>
        <a:xfrm>
          <a:off x="2674561" y="1240741"/>
          <a:ext cx="929584" cy="576919"/>
        </a:xfrm>
        <a:custGeom>
          <a:avLst/>
          <a:gdLst/>
          <a:ahLst/>
          <a:cxnLst/>
          <a:rect l="0" t="0" r="0" b="0"/>
          <a:pathLst>
            <a:path>
              <a:moveTo>
                <a:pt x="929584" y="0"/>
              </a:moveTo>
              <a:lnTo>
                <a:pt x="929584" y="412922"/>
              </a:lnTo>
              <a:lnTo>
                <a:pt x="0" y="412922"/>
              </a:lnTo>
              <a:lnTo>
                <a:pt x="0" y="576919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016CA-45B6-4CA0-891E-A8BF296CE0A2}">
      <dsp:nvSpPr>
        <dsp:cNvPr id="0" name=""/>
        <dsp:cNvSpPr/>
      </dsp:nvSpPr>
      <dsp:spPr>
        <a:xfrm>
          <a:off x="784685" y="1240741"/>
          <a:ext cx="2819461" cy="576919"/>
        </a:xfrm>
        <a:custGeom>
          <a:avLst/>
          <a:gdLst/>
          <a:ahLst/>
          <a:cxnLst/>
          <a:rect l="0" t="0" r="0" b="0"/>
          <a:pathLst>
            <a:path>
              <a:moveTo>
                <a:pt x="2819461" y="0"/>
              </a:moveTo>
              <a:lnTo>
                <a:pt x="2819461" y="412922"/>
              </a:lnTo>
              <a:lnTo>
                <a:pt x="0" y="412922"/>
              </a:lnTo>
              <a:lnTo>
                <a:pt x="0" y="576919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99A63-D129-44F0-BC1A-0285AFC36D3D}">
      <dsp:nvSpPr>
        <dsp:cNvPr id="0" name=""/>
        <dsp:cNvSpPr/>
      </dsp:nvSpPr>
      <dsp:spPr>
        <a:xfrm>
          <a:off x="2823206" y="18288"/>
          <a:ext cx="1561881" cy="12224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Possible Functions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of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Maladaptive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Behavior</a:t>
          </a:r>
        </a:p>
      </dsp:txBody>
      <dsp:txXfrm>
        <a:off x="2823206" y="18288"/>
        <a:ext cx="1561881" cy="1222453"/>
      </dsp:txXfrm>
    </dsp:sp>
    <dsp:sp modelId="{AAEFCE46-8F4A-413E-8A66-A8655248F8B7}">
      <dsp:nvSpPr>
        <dsp:cNvPr id="0" name=""/>
        <dsp:cNvSpPr/>
      </dsp:nvSpPr>
      <dsp:spPr>
        <a:xfrm>
          <a:off x="3744" y="1817661"/>
          <a:ext cx="1561881" cy="7809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Communication</a:t>
          </a:r>
        </a:p>
      </dsp:txBody>
      <dsp:txXfrm>
        <a:off x="3744" y="1817661"/>
        <a:ext cx="1561881" cy="780940"/>
      </dsp:txXfrm>
    </dsp:sp>
    <dsp:sp modelId="{B420B3D0-982A-4808-9207-FC44B391E8EA}">
      <dsp:nvSpPr>
        <dsp:cNvPr id="0" name=""/>
        <dsp:cNvSpPr/>
      </dsp:nvSpPr>
      <dsp:spPr>
        <a:xfrm>
          <a:off x="1893621" y="1817661"/>
          <a:ext cx="1561881" cy="7809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Modulates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Internal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Distress</a:t>
          </a:r>
        </a:p>
      </dsp:txBody>
      <dsp:txXfrm>
        <a:off x="1893621" y="1817661"/>
        <a:ext cx="1561881" cy="780940"/>
      </dsp:txXfrm>
    </dsp:sp>
    <dsp:sp modelId="{81934071-3A92-4E37-8E5B-7E84FFF39B2F}">
      <dsp:nvSpPr>
        <dsp:cNvPr id="0" name=""/>
        <dsp:cNvSpPr/>
      </dsp:nvSpPr>
      <dsp:spPr>
        <a:xfrm>
          <a:off x="3783497" y="1817661"/>
          <a:ext cx="1561881" cy="7809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Modulates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Physical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Distress</a:t>
          </a:r>
        </a:p>
      </dsp:txBody>
      <dsp:txXfrm>
        <a:off x="3783497" y="1817661"/>
        <a:ext cx="1561881" cy="780940"/>
      </dsp:txXfrm>
    </dsp:sp>
    <dsp:sp modelId="{DCDBFDCA-B383-425F-9208-01FC25667B90}">
      <dsp:nvSpPr>
        <dsp:cNvPr id="0" name=""/>
        <dsp:cNvSpPr/>
      </dsp:nvSpPr>
      <dsp:spPr>
        <a:xfrm>
          <a:off x="5673374" y="1817661"/>
          <a:ext cx="1561881" cy="7809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Socio-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Environmental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highlight>
                <a:srgbClr val="FFFF00"/>
              </a:highlight>
              <a:latin typeface="Arial" charset="0"/>
              <a:cs typeface="Arial" charset="0"/>
            </a:rPr>
            <a:t>Control</a:t>
          </a:r>
        </a:p>
      </dsp:txBody>
      <dsp:txXfrm>
        <a:off x="5673374" y="1817661"/>
        <a:ext cx="1561881" cy="780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0.17181</cdr:x>
      <cdr:y>0.17933</cdr:y>
    </cdr:from>
    <cdr:to>
      <cdr:x>0.3348</cdr:x>
      <cdr:y>0.29787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5900" y="1123950"/>
          <a:ext cx="1409700" cy="74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Depakote started for xeizure. Hsopitalitzed x2</a:t>
          </a:r>
        </a:p>
      </cdr:txBody>
    </cdr:sp>
  </cdr:relSizeAnchor>
  <cdr:relSizeAnchor xmlns:cdr="http://schemas.openxmlformats.org/drawingml/2006/chartDrawing">
    <cdr:from>
      <cdr:x>0.24009</cdr:x>
      <cdr:y>0.27964</cdr:y>
    </cdr:from>
    <cdr:to>
      <cdr:x>0.27313</cdr:x>
      <cdr:y>0.66565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2AE36FF6-718B-4D59-85E4-A587C6C5B935}"/>
            </a:ext>
          </a:extLst>
        </cdr:cNvPr>
        <cdr:cNvCxnSpPr/>
      </cdr:nvCxnSpPr>
      <cdr:spPr>
        <a:xfrm xmlns:a="http://schemas.openxmlformats.org/drawingml/2006/main">
          <a:off x="2076450" y="1752600"/>
          <a:ext cx="285750" cy="24193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0.29295</cdr:x>
      <cdr:y>0.09119</cdr:y>
    </cdr:from>
    <cdr:to>
      <cdr:x>0.44493</cdr:x>
      <cdr:y>0.18845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33650" y="571500"/>
          <a:ext cx="131445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Risperdal decreased to 5.5</a:t>
          </a:r>
          <a:r>
            <a:rPr lang="en-US" sz="1100" baseline="0" dirty="0"/>
            <a:t> mgs 8/21/13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0.35242</cdr:x>
      <cdr:y>0.18845</cdr:y>
    </cdr:from>
    <cdr:to>
      <cdr:x>0.38106</cdr:x>
      <cdr:y>0.6535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B3EE4D6-0ED4-4833-B41B-119E96DE8EA8}"/>
            </a:ext>
          </a:extLst>
        </cdr:cNvPr>
        <cdr:cNvCxnSpPr/>
      </cdr:nvCxnSpPr>
      <cdr:spPr>
        <a:xfrm xmlns:a="http://schemas.openxmlformats.org/drawingml/2006/main">
          <a:off x="3048000" y="1181100"/>
          <a:ext cx="247650" cy="2914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0.51101</cdr:x>
      <cdr:y>0.09422</cdr:y>
    </cdr:from>
    <cdr:to>
      <cdr:x>0.51101</cdr:x>
      <cdr:y>0.82979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AE5C52EB-3A84-4157-8BA8-F2E70209F159}"/>
            </a:ext>
          </a:extLst>
        </cdr:cNvPr>
        <cdr:cNvCxnSpPr/>
      </cdr:nvCxnSpPr>
      <cdr:spPr>
        <a:xfrm xmlns:a="http://schemas.openxmlformats.org/drawingml/2006/main" flipV="1">
          <a:off x="4419600" y="590550"/>
          <a:ext cx="0" cy="46101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0.50881</cdr:x>
      <cdr:y>0.12158</cdr:y>
    </cdr:from>
    <cdr:to>
      <cdr:x>0.55066</cdr:x>
      <cdr:y>0.52888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00550" y="762000"/>
          <a:ext cx="361950" cy="2552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US" sz="1100"/>
            <a:t>revised Behavior support plan 12/5/14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68CC15-974F-4DC3-8214-9C6CD0FD1A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73F6F-DD38-45FD-ACFE-C15169FD1F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E8712-D125-4766-8560-C7C267BD5340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5264B-9E19-401A-A92F-383F52380D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E70FB-4EE2-44EF-9DE4-F2C2372963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3B3D-F4BF-4722-BBFE-ECC34AABA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3" tIns="47111" rIns="94223" bIns="471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E8805F-571C-41C0-8356-C3DE03ED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7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12DDEE-2492-4CA3-8F00-61B667444816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212" indent="-232212"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0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5556" indent="-294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7778" indent="-2355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8890" indent="-2355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0002" indent="-2355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1113" indent="-2355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62225" indent="-2355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33336" indent="-2355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4447" indent="-2355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20F381-3A3A-4C82-8072-115AF52525E4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40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FB9F48-5318-405F-8F76-97F489D36DC7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9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5556" indent="-2944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7778" indent="-2355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8890" indent="-2355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20002" indent="-2355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91113" indent="-2355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62225" indent="-2355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33336" indent="-2355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4447" indent="-2355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3A9C22-5268-49F6-B7D1-C569D155907F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5556" indent="-235556"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5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to help parents understand this concept and teach how to shift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8805F-571C-41C0-8356-C3DE03ED6D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2FD924-293F-4C44-A7BA-AAB96F4FD75E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212" indent="-232212" eaLnBrk="1" hangingPunct="1">
              <a:spcBef>
                <a:spcPct val="0"/>
              </a:spcBef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38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8805F-571C-41C0-8356-C3DE03ED6DB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A5AF1D-AD74-4DCB-A09F-11633AAD38DF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212" indent="-232212"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0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689" indent="-2902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1059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5483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9907" indent="-2322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331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8754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3178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7602" indent="-2322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708B31-FE1C-49D4-BC5A-D80679C10224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212" indent="-232212"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38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3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8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879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4137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70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1248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13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8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152400"/>
            <a:ext cx="7239000" cy="632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7BCF-3947-4800-AD90-136EFAB85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7082-FD2A-4ABF-9AF7-7DF3E5AD5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9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42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60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1365-BF37-431F-BBC8-A419538B2E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F7A35-3D56-47F6-8E67-A6D91FAFCE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685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E683E51-70F1-4245-B5EB-D51895659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9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4" r:id="rId1"/>
    <p:sldLayoutId id="2147485665" r:id="rId2"/>
    <p:sldLayoutId id="2147485666" r:id="rId3"/>
    <p:sldLayoutId id="2147485667" r:id="rId4"/>
    <p:sldLayoutId id="2147485668" r:id="rId5"/>
    <p:sldLayoutId id="2147485669" r:id="rId6"/>
    <p:sldLayoutId id="2147485670" r:id="rId7"/>
    <p:sldLayoutId id="2147485671" r:id="rId8"/>
    <p:sldLayoutId id="2147485672" r:id="rId9"/>
    <p:sldLayoutId id="2147485673" r:id="rId10"/>
    <p:sldLayoutId id="2147485674" r:id="rId11"/>
    <p:sldLayoutId id="2147485675" r:id="rId12"/>
    <p:sldLayoutId id="2147485676" r:id="rId13"/>
    <p:sldLayoutId id="2147485677" r:id="rId14"/>
    <p:sldLayoutId id="2147485678" r:id="rId15"/>
    <p:sldLayoutId id="2147485679" r:id="rId16"/>
    <p:sldLayoutId id="2147485680" r:id="rId17"/>
    <p:sldLayoutId id="2147485681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295" y="2133600"/>
            <a:ext cx="8305800" cy="1828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Positive Behavior Support Strategies in DDS Settings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 Training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95" y="4724400"/>
            <a:ext cx="8458200" cy="3429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Tolisano, Psy.D., ABPP</a:t>
            </a:r>
          </a:p>
          <a:p>
            <a:pPr algn="ctr">
              <a:spcBef>
                <a:spcPts val="0"/>
              </a:spcBef>
            </a:pP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Certified in Clinical Psychology</a:t>
            </a:r>
          </a:p>
          <a:p>
            <a:pPr algn="ctr">
              <a:spcBef>
                <a:spcPts val="0"/>
              </a:spcBef>
            </a:pP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Psychology for CT Department of Developmental Services</a:t>
            </a:r>
          </a:p>
          <a:p>
            <a:pPr algn="ctr"/>
            <a:endParaRPr lang="en-US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2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32411" y="1375833"/>
            <a:ext cx="7315200" cy="410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or eliminate environmental triggers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setting of expectations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Assessment of Behavior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acceptable behaviors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on existing appropriate behaviors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quality of life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Fidelity with implementation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sz="18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with supports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1239" y="304800"/>
            <a:ext cx="727141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Key Components of Positive </a:t>
            </a:r>
          </a:p>
          <a:p>
            <a:pPr algn="ctr">
              <a:defRPr/>
            </a:pPr>
            <a:r>
              <a:rPr lang="en-US" sz="2400" b="1" kern="1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Support</a:t>
            </a:r>
            <a:endParaRPr lang="en-US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4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1143000" y="2133600"/>
            <a:ext cx="75438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10000"/>
              </a:spcBef>
              <a:buClrTx/>
              <a:buSzTx/>
              <a:buFontTx/>
              <a:buChar char="•"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37021744"/>
              </p:ext>
            </p:extLst>
          </p:nvPr>
        </p:nvGraphicFramePr>
        <p:xfrm>
          <a:off x="1835150" y="1299134"/>
          <a:ext cx="5867400" cy="448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1222342" y="602555"/>
            <a:ext cx="724508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Impact"/>
              </a:rPr>
              <a:t>Positive Behavioral Supports</a:t>
            </a:r>
          </a:p>
          <a:p>
            <a:pPr algn="ctr">
              <a:defRPr/>
            </a:pPr>
            <a:endParaRPr lang="en-US" sz="2400" b="1" dirty="0">
              <a:latin typeface="+mj-lt"/>
            </a:endParaRPr>
          </a:p>
        </p:txBody>
      </p:sp>
      <p:pic>
        <p:nvPicPr>
          <p:cNvPr id="83975" name="Picture 9" descr="http://ts2.mm.bing.net/th?id=H.4922514779800773&amp;w=119&amp;h=158&amp;c=7&amp;rs=1&amp;pid=1.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542925"/>
            <a:ext cx="1133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1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8802" y="2057400"/>
            <a:ext cx="7035800" cy="4953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Targeted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Positive Behaviors: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achieve, instill, increase, and maintain</a:t>
            </a:r>
          </a:p>
          <a:p>
            <a:pPr marL="457200" lvl="1" indent="0" algn="r" eaLnBrk="1" hangingPunct="1">
              <a:spcBef>
                <a:spcPct val="0"/>
              </a:spcBef>
              <a:buClr>
                <a:schemeClr val="accent3"/>
              </a:buClr>
              <a:buSzTx/>
              <a:buNone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emotional regulation through coping strategies, self-soothing, healthy diversions, and opportunities to learn self-control. </a:t>
            </a:r>
          </a:p>
          <a:p>
            <a:pPr lvl="1" eaLnBrk="1" hangingPunct="1">
              <a:spcBef>
                <a:spcPct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more adaptive and self-reliant by building autonomy, mastery, confidence, and self-direction.</a:t>
            </a:r>
          </a:p>
          <a:p>
            <a:pPr lvl="1" eaLnBrk="1" hangingPunct="1">
              <a:spcBef>
                <a:spcPct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prosocial skills and participation in community activities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  <a:defRPr/>
            </a:pPr>
            <a:endParaRPr lang="en-US" altLang="en-US" sz="2000" i="1" dirty="0"/>
          </a:p>
          <a:p>
            <a:pPr lvl="1" eaLnBrk="1" hangingPunct="1">
              <a:spcBef>
                <a:spcPct val="10000"/>
              </a:spcBef>
              <a:buFontTx/>
              <a:buNone/>
              <a:defRPr/>
            </a:pPr>
            <a:endParaRPr lang="en-US" alt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43187" y="609597"/>
            <a:ext cx="727141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Behavior Support</a:t>
            </a:r>
          </a:p>
          <a:p>
            <a:pPr algn="ctr">
              <a:defRPr/>
            </a:pPr>
            <a:r>
              <a:rPr lang="en-US" sz="2400" b="1" i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05800" cy="439591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29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Behaviors of Concern</a:t>
            </a:r>
            <a:r>
              <a:rPr lang="en-US" alt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to decrease or eliminate.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include verbal outbursts, physical aggression, property destruction, perseveration, poor boundaries, and refusals.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7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9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Criteria for what constitutes a Behavior of Concern:</a:t>
            </a:r>
            <a:endParaRPr lang="en-US" altLang="en-US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Interferes with his or her growth, development, or progress.</a:t>
            </a:r>
          </a:p>
          <a:p>
            <a:pPr marL="5715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Interferes with his or her ability to make decisions and to achieve goals.</a:t>
            </a:r>
          </a:p>
          <a:p>
            <a:pPr marL="5715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Results in a psychotropic medication being prescribed to modify the behavior.</a:t>
            </a:r>
          </a:p>
          <a:p>
            <a:pPr marL="5715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lvl="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Poses a risk to the health and safety of the individual and others.</a:t>
            </a:r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762000"/>
            <a:ext cx="727141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Behavior Support</a:t>
            </a:r>
          </a:p>
          <a:p>
            <a:pPr algn="ctr">
              <a:defRPr/>
            </a:pPr>
            <a:r>
              <a:rPr lang="en-US" sz="2400" b="1" i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524000"/>
            <a:ext cx="8648699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b="1" u="sng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600" b="1" u="sng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b="1" u="sng" dirty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Topography of Behavior(s)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on descriptions and labels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1600" b="1" u="sng" dirty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Setting Events and Vulnerabilities</a:t>
            </a:r>
            <a:endParaRPr lang="en-US" altLang="en-US" sz="1600" b="1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in the environment combined with individual’s deficits. We can c</a:t>
            </a:r>
            <a:r>
              <a:rPr lang="en-US" alt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reate positive setting events!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Tx/>
              <a:buNone/>
              <a:defRPr/>
            </a:pPr>
            <a:r>
              <a:rPr lang="en-US" altLang="en-US" sz="1600" b="1" u="sng" dirty="0">
                <a:solidFill>
                  <a:schemeClr val="accent3">
                    <a:lumMod val="50000"/>
                  </a:scheme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Antecedents (or Triggers)</a:t>
            </a:r>
            <a:endParaRPr lang="en-US" altLang="en-US" sz="1600" b="1" dirty="0">
              <a:solidFill>
                <a:schemeClr val="accent3">
                  <a:lumMod val="50000"/>
                </a:schemeClr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occurred immediately </a:t>
            </a:r>
            <a:r>
              <a:rPr lang="en-US" alt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behavior?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vs. slow precipitants? </a:t>
            </a:r>
            <a:r>
              <a:rPr lang="en-US" alt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a conflict earlier in the day) vs. Internal antecedents (e.g., feeling lonely and disappointed)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“universal trigger”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is often </a:t>
            </a: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“enforcing rules”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rather than thinking flexibly when giving direction and guidance.</a:t>
            </a:r>
          </a:p>
          <a:p>
            <a:pPr marL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600" b="1" u="sng" dirty="0">
                <a:solidFill>
                  <a:srgbClr val="0BD0D9">
                    <a:lumMod val="50000"/>
                  </a:srgb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Precursors</a:t>
            </a:r>
            <a:endParaRPr lang="en-US" altLang="en-US" sz="1600" b="1" dirty="0">
              <a:solidFill>
                <a:srgbClr val="0BD0D9">
                  <a:lumMod val="50000"/>
                </a:srgbClr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noticeable actions in body language came before the behavior of concern? (e.g., pacing, pressured speech, rolling their eyes, clinching their fists)</a:t>
            </a:r>
            <a:r>
              <a:rPr lang="en-US" alt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  <a:defRPr/>
            </a:pPr>
            <a:endParaRPr lang="en-US" altLang="en-US" sz="16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None/>
              <a:defRPr/>
            </a:pPr>
            <a:r>
              <a:rPr lang="en-US" altLang="en-US" sz="1600" b="1" u="sng" dirty="0">
                <a:solidFill>
                  <a:srgbClr val="0BD0D9">
                    <a:lumMod val="50000"/>
                  </a:srgbClr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Maintaining Consequences</a:t>
            </a:r>
            <a:endParaRPr lang="en-US" altLang="en-US" sz="1600" b="1" dirty="0">
              <a:solidFill>
                <a:srgbClr val="0BD0D9">
                  <a:lumMod val="50000"/>
                </a:srgbClr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occurred immediately </a:t>
            </a:r>
            <a:r>
              <a:rPr lang="en-US" alt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behavior of concern?  </a:t>
            </a:r>
          </a:p>
          <a:p>
            <a:pPr marL="457200" lvl="1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caregivers respond? Is there inadvertent reinforcement?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19100" y="152400"/>
            <a:ext cx="853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Behavior Support </a:t>
            </a:r>
          </a:p>
          <a:p>
            <a:pPr algn="ctr">
              <a:defRPr/>
            </a:pPr>
            <a:r>
              <a:rPr lang="en-US" sz="2800" b="1" i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the function…through context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171623"/>
              </p:ext>
            </p:extLst>
          </p:nvPr>
        </p:nvGraphicFramePr>
        <p:xfrm>
          <a:off x="381000" y="274320"/>
          <a:ext cx="8610600" cy="399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489878" y="1731231"/>
            <a:ext cx="2743200" cy="2217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Intrapersonal Reinforcement (e.g., emotional reinforcement) or Interpersonal Reinforcement (e.g., help-seeking behavior)</a:t>
            </a:r>
          </a:p>
        </p:txBody>
      </p:sp>
      <p:sp>
        <p:nvSpPr>
          <p:cNvPr id="9" name="Rectangle 8"/>
          <p:cNvSpPr/>
          <p:nvPr/>
        </p:nvSpPr>
        <p:spPr>
          <a:xfrm>
            <a:off x="974207" y="1910983"/>
            <a:ext cx="2743200" cy="203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Positive or Negative Reinforcement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8200" y="1731231"/>
            <a:ext cx="37458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76701" y="1693131"/>
            <a:ext cx="419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66700" y="4249161"/>
            <a:ext cx="86105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altLang="en-U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Function</a:t>
            </a:r>
            <a:endParaRPr lang="en-US" alt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The realization that every behavior has a purpose—an underlying reason for why it occurs as related to context and patterns.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Once we identify the function, we can design interventions directly targeting the reason(s). </a:t>
            </a:r>
            <a:r>
              <a:rPr lang="en-US" altLang="en-U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There needs to be correspondence between the identified function and the recommended intervention!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319213"/>
            <a:ext cx="8915400" cy="936625"/>
          </a:xfrm>
          <a:prstGeom prst="roundRect">
            <a:avLst>
              <a:gd name="adj" fmla="val 21667"/>
            </a:avLst>
          </a:prstGeom>
        </p:spPr>
        <p:txBody>
          <a:bodyPr anchorCtr="1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Understanding Why Individuals Engage in Maladaptive Behaviors</a:t>
            </a:r>
            <a:b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(Robert Souvner, 1991)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0312951"/>
              </p:ext>
            </p:extLst>
          </p:nvPr>
        </p:nvGraphicFramePr>
        <p:xfrm>
          <a:off x="901505" y="2391676"/>
          <a:ext cx="7239000" cy="286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97388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</a:rPr>
              <a:t>Functional Assessment of Behavior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832944" y="4572000"/>
            <a:ext cx="74781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sz="19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en-US" sz="19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0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37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D69CAC-A107-4FAE-8051-F13369A6B1FF}"/>
              </a:ext>
            </a:extLst>
          </p:cNvPr>
          <p:cNvSpPr/>
          <p:nvPr/>
        </p:nvSpPr>
        <p:spPr>
          <a:xfrm>
            <a:off x="1143000" y="2286000"/>
            <a:ext cx="717316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14967C"/>
              </a:buClr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 aware that functions differ for each individual. Some might be readily apparent and others might not be noticeable (e.g., limbically vs. cortically-driven)</a:t>
            </a:r>
          </a:p>
          <a:p>
            <a:pPr lvl="0">
              <a:buClr>
                <a:srgbClr val="14967C"/>
              </a:buClr>
              <a:defRPr/>
            </a:pPr>
            <a:endParaRPr lang="en-US" sz="1900" b="1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buClr>
                <a:srgbClr val="14967C"/>
              </a:buClr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Behaviors might serve multiple functions</a:t>
            </a:r>
          </a:p>
          <a:p>
            <a:pPr marL="342900" lvl="0" indent="-342900">
              <a:buClr>
                <a:srgbClr val="14967C"/>
              </a:buClr>
              <a:buFont typeface="Arial" panose="020B0604020202020204" pitchFamily="34" charset="0"/>
              <a:buChar char="•"/>
              <a:defRPr/>
            </a:pPr>
            <a:endParaRPr lang="en-US" sz="1900" b="1" i="1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buClr>
                <a:srgbClr val="14967C"/>
              </a:buClr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DDS, we see an over-application of attention-seeking, manipulation, escape, and avoidance as identified functions of behavior.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38301-56D1-43F1-B7F1-8992C3199EC6}"/>
              </a:ext>
            </a:extLst>
          </p:cNvPr>
          <p:cNvSpPr/>
          <p:nvPr/>
        </p:nvSpPr>
        <p:spPr>
          <a:xfrm>
            <a:off x="827833" y="1066800"/>
            <a:ext cx="7488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14967C">
                    <a:lumMod val="50000"/>
                  </a:srgbClr>
                </a:solidFill>
                <a:highlight>
                  <a:srgbClr val="FFFF00"/>
                </a:highlight>
              </a:rPr>
              <a:t>Functional Assessment of Behavior</a:t>
            </a:r>
          </a:p>
        </p:txBody>
      </p:sp>
    </p:spTree>
    <p:extLst>
      <p:ext uri="{BB962C8B-B14F-4D97-AF65-F5344CB8AC3E}">
        <p14:creationId xmlns:p14="http://schemas.microsoft.com/office/powerpoint/2010/main" val="81396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948609"/>
            <a:ext cx="8153400" cy="4960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Does the person-served</a:t>
            </a:r>
            <a:r>
              <a:rPr lang="en-US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Understand the behavioral expectations for the situation? </a:t>
            </a:r>
            <a:endParaRPr lang="en-US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Realize that he or she is engaging in unacceptable behavior?</a:t>
            </a:r>
            <a:endParaRPr lang="en-US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Know that the problem behavior associated with certain environmental conditions? For example, who is present when the behavior takes place or immediately after the behavior?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General “Solution-Focused” Inquiries: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What has worked in the past to help stabilize behavior versus what has not?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What was the person-served thinking and feeling before the behavior of concern?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Is it within the person’s ability to control (i.e., inhibit impulses) the behavior?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Can the person-served identify acceptable behaviors to replace the maladaptive behavior?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endParaRPr lang="en-US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Does the person-served have the skills necessary to perform the new behavior?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14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What modifications to the environment that have been tried to reduce problem behaviors and support more adaptive behaviors?</a:t>
            </a:r>
            <a:endParaRPr lang="en-US" sz="14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3528" y="23997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Helpful PBS Questions…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63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344" y="1219200"/>
            <a:ext cx="793531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altLang="en-US" sz="2400" b="1" dirty="0"/>
              <a:t>Key Points about Development and Behavior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context of I/DD, behavioral problems often related to challenges in delaying gratification, controlling impulses, and tolerating frustration.</a:t>
            </a:r>
          </a:p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approach is building on cognitive strengths and minimizing weaknesses. </a:t>
            </a:r>
            <a:r>
              <a:rPr lang="en-US" alt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providing information using pictures, rather than words, to someone with visual-spatial strengths and verbal limitations.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Look for mental health difficulties (e.g., unusual behaviors, poor reality testing, “fight or flight” responses related to past trauma)</a:t>
            </a:r>
          </a:p>
          <a:p>
            <a:pPr marL="285750" lvl="0" indent="-28575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Self-protective responses may not be intended as aggressive. </a:t>
            </a:r>
          </a:p>
          <a:p>
            <a:pPr marL="285750" lvl="0" indent="-28575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altLang="en-US" sz="1900" b="1" i="1" dirty="0"/>
          </a:p>
        </p:txBody>
      </p:sp>
    </p:spTree>
    <p:extLst>
      <p:ext uri="{BB962C8B-B14F-4D97-AF65-F5344CB8AC3E}">
        <p14:creationId xmlns:p14="http://schemas.microsoft.com/office/powerpoint/2010/main" val="338137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30" y="4572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67" y="1826690"/>
            <a:ext cx="8301072" cy="4800600"/>
          </a:xfrm>
        </p:spPr>
        <p:txBody>
          <a:bodyPr>
            <a:normAutofit fontScale="40000" lnSpcReduction="2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 the contributions that underpin a PBS approach</a:t>
            </a:r>
          </a:p>
          <a:p>
            <a:pPr marL="0" indent="0">
              <a:buNone/>
            </a:pPr>
            <a:endParaRPr lang="en-US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ways in which brain functioning and context influence behavior</a:t>
            </a:r>
          </a:p>
          <a:p>
            <a:pPr marL="0" indent="0">
              <a:buNone/>
            </a:pPr>
            <a:endParaRPr lang="en-US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how all behaviors serve a function</a:t>
            </a:r>
          </a:p>
          <a:p>
            <a:endParaRPr lang="en-US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knowledge about proactive and reactive strategies</a:t>
            </a:r>
          </a:p>
          <a:p>
            <a:endParaRPr lang="en-US" sz="4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value of team collaboration and data collection to inform practice and prescribing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endParaRPr lang="en-US" sz="2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pPr marL="342900" lvl="0" indent="-342900" algn="ctr" fontAlgn="base">
              <a:spcBef>
                <a:spcPts val="0"/>
              </a:spcBef>
              <a:spcAft>
                <a:spcPct val="0"/>
              </a:spcAft>
              <a:buClr>
                <a:srgbClr val="99FF66"/>
              </a:buClr>
              <a:buSzTx/>
              <a:buFont typeface="Wingdings" pitchFamily="2" charset="2"/>
              <a:buChar char="§"/>
              <a:defRPr/>
            </a:pPr>
            <a:endParaRPr lang="en-US" altLang="en-US" sz="2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charset="0"/>
            </a:endParaRPr>
          </a:p>
          <a:p>
            <a:pPr marL="342900" lvl="0" indent="-342900" algn="ctr" eaLnBrk="0" fontAlgn="base" hangingPunct="0">
              <a:spcAft>
                <a:spcPct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2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32B68A-1D22-41A0-BAC6-AF72E8CBAD7D}"/>
              </a:ext>
            </a:extLst>
          </p:cNvPr>
          <p:cNvSpPr/>
          <p:nvPr/>
        </p:nvSpPr>
        <p:spPr>
          <a:xfrm>
            <a:off x="1104900" y="1969910"/>
            <a:ext cx="693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hangingPunct="0">
              <a:buClr>
                <a:srgbClr val="14967C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Don’t assume that the person is intentionally trying to be difficult, as some challenges might be out of their control. For example, memory deficits might lead to problems understanding multi-step directions.</a:t>
            </a:r>
          </a:p>
          <a:p>
            <a:pPr marL="285750" lvl="0" indent="-285750" eaLnBrk="0" hangingPunct="0">
              <a:buClr>
                <a:srgbClr val="14967C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4967C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Look for signs of </a:t>
            </a:r>
            <a:r>
              <a:rPr lang="en-US" sz="1600" b="1" i="1" u="sng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psychosocial masking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(e.g., nodding in agreement, politely agreeing) to adaptively conceal impairments.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Clr>
                <a:srgbClr val="14967C"/>
              </a:buClr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14967C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problems may or may not be related to mental health issues, as I/DD can lead to </a:t>
            </a:r>
            <a:r>
              <a:rPr lang="en-US" sz="16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overshadowing bias.</a:t>
            </a:r>
            <a:endParaRPr lang="en-US" b="1" i="1" u="sng" dirty="0">
              <a:solidFill>
                <a:prstClr val="black"/>
              </a:solidFill>
            </a:endParaRPr>
          </a:p>
          <a:p>
            <a:pPr marL="285750" lvl="0" indent="-285750">
              <a:buClr>
                <a:srgbClr val="14967C"/>
              </a:buClr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E5FE9-D4ED-4CA9-B9E4-209B99C92B76}"/>
              </a:ext>
            </a:extLst>
          </p:cNvPr>
          <p:cNvSpPr/>
          <p:nvPr/>
        </p:nvSpPr>
        <p:spPr>
          <a:xfrm>
            <a:off x="965982" y="1223664"/>
            <a:ext cx="6783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altLang="en-US" sz="2400" b="1" dirty="0"/>
              <a:t>Key Points about Development and Behavior</a:t>
            </a:r>
          </a:p>
        </p:txBody>
      </p:sp>
    </p:spTree>
    <p:extLst>
      <p:ext uri="{BB962C8B-B14F-4D97-AF65-F5344CB8AC3E}">
        <p14:creationId xmlns:p14="http://schemas.microsoft.com/office/powerpoint/2010/main" val="3597744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64" y="249668"/>
            <a:ext cx="8453472" cy="635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Stage of Change Model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2000" b="1" i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b="1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Precontemplation: </a:t>
            </a:r>
            <a:endParaRPr lang="en-US" altLang="en-US" b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Characterized by denial, poor awareness, or rebellion.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b="1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Contemplation:</a:t>
            </a:r>
            <a:endParaRPr lang="en-US" altLang="en-US" b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Ambivalent feelings of pros and cons about the behavior.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lang="en-US" altLang="en-US" sz="1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the behavior. Avoid dwelling on consequences.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b="1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en-US" altLang="en-US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Taking proactive steps about imminent change.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Thinking about a concrete plan within 30 days.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b="1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altLang="en-US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Demonstrate a commitment to a plan in real life.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b="1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en-US" altLang="en-US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Staying changed for 3 to 6 months.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 on relapse prevention skills.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sz="1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b="1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Considerations</a:t>
            </a:r>
            <a:r>
              <a:rPr lang="en-US" altLang="en-US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ctr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People change </a:t>
            </a:r>
            <a:r>
              <a:rPr lang="en-US" altLang="en-US" sz="1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1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behaviors, so progress takes time.</a:t>
            </a:r>
          </a:p>
          <a:p>
            <a:pPr marL="285750" indent="-285750" algn="ctr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Vacillate between stages and phases of each.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Avoid suggesting an action-oriented strategy to someone who is precontemplative or contemplative, as it’s a therapeutic mismatch</a:t>
            </a:r>
            <a:r>
              <a:rPr lang="en-US" altLang="en-US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95300" y="843475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Individual Challenges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charset="0"/>
              </a:rPr>
              <a:t>What gets in the way?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686800" cy="69249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dirty="0"/>
              <a:t>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</a:t>
            </a: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behaviors due to cognitive deficits.</a:t>
            </a:r>
          </a:p>
          <a:p>
            <a:pPr lvl="1" eaLnBrk="1" hangingPunct="1">
              <a:defRPr/>
            </a:pP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behaviors </a:t>
            </a: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habitually work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meeting their needs</a:t>
            </a: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behavior is rooted in trauma.</a:t>
            </a:r>
          </a:p>
          <a:p>
            <a:pPr eaLnBrk="1" hangingPunct="1">
              <a:defRPr/>
            </a:pP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Amelioration of </a:t>
            </a: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psychiatric symptoms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needed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Unwilling or unmotivated 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engage in positive behavior due to personality dysfunction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Unfortunately, some individuals are not candidates to receive PBS (e.g., sociopathy, refractory psychosis)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dirty="0"/>
          </a:p>
          <a:p>
            <a:pPr lvl="1" eaLnBrk="1" hangingPunct="1">
              <a:buFontTx/>
              <a:buChar char="•"/>
              <a:defRPr/>
            </a:pPr>
            <a:endParaRPr lang="en-US" altLang="en-US" dirty="0"/>
          </a:p>
          <a:p>
            <a:pPr lvl="1" eaLnBrk="1" hangingPunct="1">
              <a:buFontTx/>
              <a:buChar char="•"/>
              <a:defRPr/>
            </a:pPr>
            <a:endParaRPr lang="en-US" altLang="en-US" dirty="0"/>
          </a:p>
          <a:p>
            <a:pPr lvl="1" eaLnBrk="1" hangingPunct="1">
              <a:buFontTx/>
              <a:buChar char="•"/>
              <a:defRPr/>
            </a:pPr>
            <a:endParaRPr lang="en-US" altLang="en-US" dirty="0"/>
          </a:p>
          <a:p>
            <a:pPr lvl="1" eaLnBrk="1" hangingPunct="1">
              <a:buFontTx/>
              <a:buChar char="•"/>
              <a:defRPr/>
            </a:pPr>
            <a:endParaRPr lang="en-US" altLang="en-US" dirty="0"/>
          </a:p>
          <a:p>
            <a:pPr lvl="1" eaLnBrk="1" hangingPunct="1">
              <a:buFontTx/>
              <a:buChar char="•"/>
              <a:defRPr/>
            </a:pPr>
            <a:endParaRPr lang="en-US" altLang="en-US" dirty="0"/>
          </a:p>
          <a:p>
            <a:pPr lvl="1" eaLnBrk="1" hangingPunct="1">
              <a:buFontTx/>
              <a:buChar char="•"/>
              <a:defRPr/>
            </a:pP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306169"/>
            <a:ext cx="723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Impact"/>
              </a:rPr>
              <a:t>Positive Behavioral Supports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838200"/>
            <a:ext cx="7239000" cy="4876800"/>
          </a:xfrm>
        </p:spPr>
        <p:txBody>
          <a:bodyPr>
            <a:normAutofit/>
          </a:bodyPr>
          <a:lstStyle/>
          <a:p>
            <a:pPr marL="609600" indent="-6096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Examples of Positive Ways </a:t>
            </a:r>
          </a:p>
          <a:p>
            <a:pPr marL="609600" indent="-6096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to Help Change Behavior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A22E"/>
              </a:buClr>
              <a:buFont typeface="Wingdings" pitchFamily="2" charset="2"/>
              <a:buChar char="v"/>
              <a:defRPr/>
            </a:pP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Prompting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0A22E"/>
              </a:buClr>
              <a:buFont typeface="Wingdings" pitchFamily="2" charset="2"/>
              <a:buChar char="v"/>
              <a:defRPr/>
            </a:pP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Operant Conditioning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Modeling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Skills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Positive Identity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4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BA2235B3-15C2-4F71-AE7D-BE19B5A97E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9073359"/>
                  </p:ext>
                </p:extLst>
              </p:nvPr>
            </p:nvGraphicFramePr>
            <p:xfrm>
              <a:off x="-3492305" y="2684176"/>
              <a:ext cx="2286000" cy="1714500"/>
            </p:xfrm>
            <a:graphic>
              <a:graphicData uri="http://schemas.microsoft.com/office/powerpoint/2016/slidezoom">
                <pslz:sldZm>
                  <pslz:sldZmObj sldId="402" cId="0">
                    <pslz:zmPr id="{81C78D44-CA72-49A7-B6FF-2AF654190DE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A2235B3-15C2-4F71-AE7D-BE19B5A97E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492305" y="268417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83920" y="2667000"/>
            <a:ext cx="7376160" cy="4800600"/>
          </a:xfrm>
        </p:spPr>
        <p:txBody>
          <a:bodyPr/>
          <a:lstStyle/>
          <a:p>
            <a:pPr marL="0" indent="0" eaLnBrk="1" hangingPunct="1">
              <a:buClr>
                <a:srgbClr val="F0A22E"/>
              </a:buClr>
              <a:buFont typeface="Wingdings 2" pitchFamily="18" charset="2"/>
              <a:buNone/>
              <a:defRPr/>
            </a:pPr>
            <a:endParaRPr lang="en-US" altLang="en-US" sz="2000" b="1" dirty="0">
              <a:solidFill>
                <a:srgbClr val="4E3B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en-US" alt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aim is the presence of targeted adaptive and prosocial behaviors through instruction and reinforcement, not just the absence of challenging behavior.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2200" i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200" i="1" dirty="0"/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200" dirty="0"/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200" dirty="0"/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400" i="1" dirty="0"/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400" i="1" dirty="0"/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i="1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53440" y="970701"/>
            <a:ext cx="727141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Behavior Support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700" y="1641552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highlight>
                  <a:srgbClr val="00FF00"/>
                </a:highlight>
              </a:rPr>
              <a:t>Overarching Goal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06246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Respectful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Strengths-based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choices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self-esteem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900" b="1" i="1" dirty="0">
                <a:solidFill>
                  <a:schemeClr val="bg1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Believe in them! </a:t>
            </a:r>
            <a:r>
              <a:rPr lang="en-US" sz="1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(It’s a key factor for resiliency)</a:t>
            </a:r>
          </a:p>
          <a:p>
            <a:pPr marL="0" indent="0">
              <a:buClr>
                <a:srgbClr val="C00000"/>
              </a:buClr>
              <a:buNone/>
              <a:defRPr/>
            </a:pPr>
            <a:endParaRPr lang="en-US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endParaRPr lang="en-US" sz="2000" b="1" i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C1E65-5D03-4417-85DD-6380610C9D98}"/>
              </a:ext>
            </a:extLst>
          </p:cNvPr>
          <p:cNvSpPr txBox="1"/>
          <p:nvPr/>
        </p:nvSpPr>
        <p:spPr>
          <a:xfrm>
            <a:off x="2133600" y="457200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Staff and Caregiver Qualities that are Consistent with PBS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867" y="533400"/>
            <a:ext cx="8610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0A22E"/>
              </a:buClr>
              <a:buSzPct val="70000"/>
              <a:defRPr/>
            </a:pP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ea typeface="Calibri" pitchFamily="34" charset="0"/>
              </a:rPr>
              <a:t>PBS Communication Tips</a:t>
            </a:r>
          </a:p>
          <a:p>
            <a:pPr marL="274320" lvl="0" indent="-274320" algn="ctr" fontAlgn="auto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altLang="en-US" sz="2000" b="1" u="sng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pPr marL="274320" lvl="0" indent="-274320" algn="ctr" fontAlgn="auto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en-US" altLang="en-US" sz="2000" b="1" u="sng" dirty="0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Speak clearly and softly using short phrases.</a:t>
            </a: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Show interest and concern.</a:t>
            </a: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Give concrete directions </a:t>
            </a:r>
            <a:r>
              <a:rPr lang="en-US" altLang="en-US" b="1" u="sng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 one or two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steps at a time.</a:t>
            </a: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Describe what you will be doing beforehand.</a:t>
            </a: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Avoid slang expressions, idioms, and metaphors </a:t>
            </a:r>
          </a:p>
          <a:p>
            <a:pPr eaLnBrk="0" hangingPunct="0">
              <a:buClr>
                <a:schemeClr val="accent3"/>
              </a:buClr>
              <a:buSzPct val="70000"/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(e.g., “knock it off,” “cut it out,” “act appropriately,” or “settle down”).</a:t>
            </a: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Watch for words that trigger agitation, such as “If/then” statements, as the person might not think contingencies are achievable.</a:t>
            </a: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8128" y="381000"/>
            <a:ext cx="80677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rgbClr val="F0A22E"/>
              </a:buClr>
              <a:buSzPct val="70000"/>
              <a:defRPr/>
            </a:pP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ea typeface="Calibri" pitchFamily="34" charset="0"/>
              </a:rPr>
              <a:t>PBS Communication Tips</a:t>
            </a:r>
          </a:p>
          <a:p>
            <a:pPr algn="ctr" eaLnBrk="0" hangingPunct="0">
              <a:buClr>
                <a:srgbClr val="F0A22E"/>
              </a:buClr>
              <a:buSzPct val="70000"/>
              <a:defRPr/>
            </a:pPr>
            <a:r>
              <a:rPr lang="en-US" altLang="en-US" sz="2000" b="1" u="sng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  <a:p>
            <a:pPr algn="ctr" eaLnBrk="0" hangingPunct="0">
              <a:buClr>
                <a:srgbClr val="F0A22E"/>
              </a:buClr>
              <a:buSzPct val="70000"/>
              <a:defRPr/>
            </a:pPr>
            <a:endParaRPr lang="en-US" altLang="en-US" sz="2000" b="1" u="sng" dirty="0">
              <a:solidFill>
                <a:schemeClr val="accent3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Ask the person to repeat back information or demonstrate something to check for understanding. </a:t>
            </a: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Try other ways to communicate, such as pictures and cues.</a:t>
            </a:r>
          </a:p>
          <a:p>
            <a:pPr lvl="0" eaLnBrk="0" hangingPunct="0">
              <a:buClr>
                <a:schemeClr val="accent3"/>
              </a:buClr>
              <a:buSzPct val="70000"/>
              <a:defRPr/>
            </a:pP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Always speak respectfully in the person’s presence. Use “person-first” language (e.g., An individual with challenges).</a:t>
            </a: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Share what you learn about the person with others who will be assisting.</a:t>
            </a: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them extra time to process and respond.</a:t>
            </a: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realistic expectations. </a:t>
            </a: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consistent with language, especially between responders.</a:t>
            </a: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Rephrase questions or restate directives as needed.</a:t>
            </a: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specific directives; avoid assumptions</a:t>
            </a:r>
          </a:p>
          <a:p>
            <a:pPr marL="342900" lvl="0" indent="-342900" eaLnBrk="0" hangingPunct="0"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prstClr val="black"/>
              </a:solidFill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74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096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rgbClr val="F0A22E"/>
              </a:buClr>
              <a:buSzPct val="70000"/>
              <a:defRPr/>
            </a:pPr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ea typeface="Calibri" pitchFamily="34" charset="0"/>
              </a:rPr>
              <a:t>Applying Other Behavioral Strategies</a:t>
            </a:r>
          </a:p>
          <a:p>
            <a:pPr marL="285750" lvl="0" indent="-285750" algn="ctr" eaLnBrk="0" hangingPunct="0"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prstClr val="black"/>
              </a:solidFill>
              <a:ea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362108"/>
            <a:ext cx="8153399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r>
              <a:rPr lang="en-US" alt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two to three choices when possible provides the person with a sense of control. </a:t>
            </a:r>
            <a:r>
              <a:rPr lang="en-US" altLang="en-US" sz="1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en-US" sz="1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hoices may lead to a similar outcomes (e.g., de-escalation). Be mindful that overly negotiating may lead to confusion.</a:t>
            </a:r>
            <a:endParaRPr lang="en-US" altLang="en-US" sz="19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endParaRPr lang="en-US" altLang="en-US" sz="19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r>
              <a:rPr lang="en-US" alt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Reinforcement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verbal praise immediately and explicitly (</a:t>
            </a:r>
            <a:r>
              <a:rPr lang="en-US" altLang="en-US" sz="19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30-60 seconds</a:t>
            </a: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Delays reduce the power of reinforcement, especially when the individual’s memory is compromised.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endParaRPr lang="en-US" altLang="en-US" sz="19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r>
              <a:rPr lang="en-US" alt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Compassionate Inquiry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them a better sense of self </a:t>
            </a:r>
            <a:r>
              <a:rPr lang="en-US" altLang="en-US" sz="1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What does {positive behavior} say or tell us about you?)</a:t>
            </a:r>
          </a:p>
          <a:p>
            <a:pPr marL="640080" lvl="1" indent="-246888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v"/>
              <a:defRPr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r>
              <a:rPr lang="en-US" alt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</a:t>
            </a:r>
          </a:p>
          <a:p>
            <a:pPr marL="274320" lvl="0" indent="-27432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 "successive approximations” to the desired goa</a:t>
            </a:r>
            <a:r>
              <a:rPr lang="en-US" alt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1988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1752600"/>
            <a:ext cx="9012703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1900" b="1" u="sng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Tell the person what you want them to do, rather than what you do not.</a:t>
            </a:r>
            <a:r>
              <a:rPr lang="en-US" altLang="en-US" sz="19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4652" lvl="1" indent="-3429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“Use a “low or inside’ voice,” instead of “Stop talking loudly”</a:t>
            </a:r>
          </a:p>
          <a:p>
            <a:pPr marL="644652" lvl="1" indent="-3429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“Keep your hands down,” rather than “Don’t hit”</a:t>
            </a:r>
          </a:p>
          <a:p>
            <a:pPr marL="644652" lvl="1" indent="-3429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“Mouth closed,” in place of “Stop spitting”</a:t>
            </a:r>
          </a:p>
          <a:p>
            <a:pPr marL="644652" lvl="1" indent="-3429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“Walk slowly,” as a replacement for “Don’t go too fast”</a:t>
            </a:r>
          </a:p>
          <a:p>
            <a:pPr marL="644652" lvl="1" indent="-34290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“Only take what you will pay for,” as opposed to “Don’t steal”</a:t>
            </a:r>
          </a:p>
          <a:p>
            <a:pPr marL="1101852" lvl="2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en-US" sz="19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772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for </a:t>
            </a:r>
            <a:r>
              <a:rPr lang="en-US" altLang="en-US" sz="19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engrams</a:t>
            </a: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mechanism of memory in response to external stimuli). These “hot spots” that get activated in the brain cause people to </a:t>
            </a:r>
            <a:r>
              <a:rPr lang="en-US" altLang="en-US" sz="19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hear and think about the triggering part </a:t>
            </a: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message! (e.g., “Don’t think about an elephant.”)</a:t>
            </a:r>
          </a:p>
          <a:p>
            <a:pPr marL="461772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sz="19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772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Goals should also be set using this approach! By helping the individual achieve positive targeted behaviors, it renders the negative behaviors unnecessary. Avoid the “Dead Man’s Rule!”</a:t>
            </a:r>
          </a:p>
          <a:p>
            <a:pPr marL="118872"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95000"/>
              <a:defRPr/>
            </a:pPr>
            <a:endParaRPr lang="en-US" altLang="en-US" sz="2600" i="1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25166"/>
            <a:ext cx="838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ea typeface="Calibri" pitchFamily="34" charset="0"/>
              </a:rPr>
              <a:t>Applying Communication Tips</a:t>
            </a:r>
            <a:br>
              <a:rPr lang="en-US" altLang="en-US" sz="3200" b="1" dirty="0">
                <a:solidFill>
                  <a:schemeClr val="accent3">
                    <a:lumMod val="50000"/>
                  </a:schemeClr>
                </a:solidFill>
                <a:ea typeface="Calibri" pitchFamily="34" charset="0"/>
              </a:rPr>
            </a:br>
            <a:r>
              <a:rPr lang="en-US" altLang="en-US" sz="2000" b="1" i="1" dirty="0">
                <a:ea typeface="Calibri" pitchFamily="34" charset="0"/>
              </a:rPr>
              <a:t>The Main Proactive Strategy…Using Affirmative Language </a:t>
            </a:r>
          </a:p>
          <a:p>
            <a:pPr algn="ctr"/>
            <a:r>
              <a:rPr lang="en-US" altLang="en-US" sz="2000" b="1" i="1" dirty="0">
                <a:ea typeface="Calibri" pitchFamily="34" charset="0"/>
              </a:rPr>
              <a:t>in Setting Expectations!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3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24" name="Picture 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83" y="228600"/>
            <a:ext cx="1683434" cy="158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057400"/>
            <a:ext cx="8686800" cy="401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altLang="en-US" sz="1900" b="1" kern="0" dirty="0">
                <a:solidFill>
                  <a:schemeClr val="bg1"/>
                </a:solidFill>
                <a:latin typeface="Arial"/>
                <a:ea typeface="ＭＳ Ｐゴシック"/>
                <a:cs typeface="Arial" panose="020B0604020202020204" pitchFamily="34" charset="0"/>
              </a:rPr>
              <a:t>What is PBS? </a:t>
            </a:r>
          </a:p>
          <a:p>
            <a:pPr marL="342900" lvl="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1900" b="1" kern="0" dirty="0">
                <a:solidFill>
                  <a:schemeClr val="bg1"/>
                </a:solidFill>
                <a:latin typeface="Arial"/>
                <a:ea typeface="ＭＳ Ｐゴシック"/>
                <a:cs typeface="Arial" panose="020B0604020202020204" pitchFamily="34" charset="0"/>
              </a:rPr>
              <a:t>A comprehensive approach that is individual- and team-driven, which views behaviors as goal-directed and interconnected with physiology, situational context, cultural factors, as well as an individual’s past history and current thoughts and feelings.</a:t>
            </a:r>
          </a:p>
          <a:p>
            <a:pPr marL="342900" lvl="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altLang="en-US" sz="1900" b="1" kern="0" dirty="0">
              <a:solidFill>
                <a:schemeClr val="bg1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1900" b="1" kern="0" dirty="0">
                <a:solidFill>
                  <a:schemeClr val="bg1"/>
                </a:solidFill>
                <a:latin typeface="Arial"/>
                <a:ea typeface="ＭＳ Ｐゴシック"/>
                <a:cs typeface="Arial" panose="020B0604020202020204" pitchFamily="34" charset="0"/>
              </a:rPr>
              <a:t>It differs from the expert-driven medical model that views behaviors as generally linked to diagnosis.</a:t>
            </a:r>
          </a:p>
          <a:p>
            <a:pPr lvl="0" algn="ctr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en-US" altLang="en-US" sz="1900" b="1" kern="0" dirty="0">
              <a:solidFill>
                <a:schemeClr val="bg1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1900" b="1" kern="0" dirty="0">
                <a:solidFill>
                  <a:schemeClr val="bg1"/>
                </a:solidFill>
                <a:latin typeface="Arial"/>
                <a:ea typeface="ＭＳ Ｐゴシック"/>
                <a:cs typeface="Arial" panose="020B0604020202020204" pitchFamily="34" charset="0"/>
              </a:rPr>
              <a:t>It was developed by Rob Horner and George Sugai around 1990. </a:t>
            </a:r>
          </a:p>
          <a:p>
            <a:pPr lvl="0" algn="ctr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en-US" altLang="en-US" sz="1900" b="1" kern="0" dirty="0">
              <a:solidFill>
                <a:schemeClr val="bg1"/>
              </a:solidFill>
              <a:latin typeface="Arial"/>
              <a:ea typeface="ＭＳ Ｐゴシック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altLang="en-US" sz="1900" b="1" kern="0" dirty="0">
                <a:solidFill>
                  <a:schemeClr val="bg1"/>
                </a:solidFill>
                <a:latin typeface="Arial"/>
                <a:ea typeface="ＭＳ Ｐゴシック"/>
                <a:cs typeface="Arial" panose="020B0604020202020204" pitchFamily="34" charset="0"/>
              </a:rPr>
              <a:t>Relates to Applied Behavioral Analysis, but has broader applicability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6554788" cy="2593849"/>
          </a:xfrm>
        </p:spPr>
      </p:pic>
      <p:sp>
        <p:nvSpPr>
          <p:cNvPr id="4" name="TextBox 3"/>
          <p:cNvSpPr txBox="1"/>
          <p:nvPr/>
        </p:nvSpPr>
        <p:spPr>
          <a:xfrm>
            <a:off x="1603717" y="2133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Proactive Versus Reaction Intervention 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3511" y="473840"/>
            <a:ext cx="727141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Crisis Cycle</a:t>
            </a:r>
          </a:p>
          <a:p>
            <a:pPr algn="ctr">
              <a:defRPr/>
            </a:pPr>
            <a:r>
              <a:rPr lang="en-US" sz="2400" b="1" i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we intervene?</a:t>
            </a:r>
            <a:endParaRPr lang="en-US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762000" y="27432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353930" y="1809407"/>
            <a:ext cx="875607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no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charset="0"/>
              </a:rPr>
              <a:t>Caregivers’ actions </a:t>
            </a:r>
            <a:r>
              <a:rPr lang="en-US" altLang="en-US" sz="1900" b="1" u="sng" dirty="0">
                <a:solidFill>
                  <a:schemeClr val="bg1"/>
                </a:solidFill>
                <a:latin typeface="Arial" charset="0"/>
              </a:rPr>
              <a:t>after</a:t>
            </a:r>
            <a:r>
              <a:rPr lang="en-US" altLang="en-US" sz="1900" b="1" dirty="0">
                <a:solidFill>
                  <a:schemeClr val="bg1"/>
                </a:solidFill>
                <a:latin typeface="Arial" charset="0"/>
              </a:rPr>
              <a:t> a behavior of concern occurs. </a:t>
            </a:r>
          </a:p>
          <a:p>
            <a:pPr algn="ctr"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charset="0"/>
              </a:rPr>
              <a:t>For limited use about 5 to 10% of the time. </a:t>
            </a:r>
          </a:p>
          <a:p>
            <a:pPr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charset="0"/>
              </a:rPr>
              <a:t>These should be used to help situations from escalating. </a:t>
            </a:r>
          </a:p>
          <a:p>
            <a:pPr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900" b="1" dirty="0">
                <a:solidFill>
                  <a:schemeClr val="bg1"/>
                </a:solidFill>
                <a:latin typeface="Arial" charset="0"/>
              </a:rPr>
              <a:t>For example, prompting alternative behaviors, using distractions, redirecting away from triggers, establishing control when there is harm to self or others, respite care, and hospitalization.</a:t>
            </a:r>
          </a:p>
          <a:p>
            <a:pPr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19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3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900" b="1" i="1" dirty="0">
                <a:solidFill>
                  <a:schemeClr val="bg1"/>
                </a:solidFill>
                <a:latin typeface="Arial" charset="0"/>
              </a:rPr>
              <a:t>Reactive interventions are affected by state-dependent learning. </a:t>
            </a:r>
            <a:r>
              <a:rPr lang="en-US" sz="1900" b="1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may lose up to 25 IQ points when upset.</a:t>
            </a:r>
          </a:p>
          <a:p>
            <a:pPr marL="457200" lvl="1" indent="0" algn="ctr" eaLnBrk="1" hangingPunct="1">
              <a:spcBef>
                <a:spcPts val="0"/>
              </a:spcBef>
              <a:buClr>
                <a:srgbClr val="C00000"/>
              </a:buClr>
              <a:buSzTx/>
              <a:buFont typeface="Wingdings 2" pitchFamily="18" charset="2"/>
              <a:buNone/>
              <a:defRPr/>
            </a:pPr>
            <a:endParaRPr lang="en-US" altLang="en-US" sz="1400" dirty="0">
              <a:solidFill>
                <a:schemeClr val="tx1"/>
              </a:solidFill>
              <a:latin typeface="Arial" charset="0"/>
            </a:endParaRPr>
          </a:p>
          <a:p>
            <a:pPr marL="457200" lvl="1" indent="0" eaLnBrk="1" hangingPunct="1">
              <a:spcBef>
                <a:spcPts val="0"/>
              </a:spcBef>
              <a:buClr>
                <a:srgbClr val="C00000"/>
              </a:buClr>
              <a:buSzTx/>
              <a:buNone/>
              <a:defRPr/>
            </a:pP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v"/>
              <a:defRPr/>
            </a:pPr>
            <a:endParaRPr lang="en-US" altLang="en-US" sz="2000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464" y="549272"/>
            <a:ext cx="727141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Behavior Support</a:t>
            </a:r>
          </a:p>
          <a:p>
            <a:pPr algn="ctr">
              <a:defRPr/>
            </a:pPr>
            <a:r>
              <a:rPr lang="en-US" sz="2800" b="1" i="1" kern="10" dirty="0">
                <a:latin typeface="+mn-lt"/>
              </a:rPr>
              <a:t>Reactive Strategies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34BF5586-DAA8-4B87-BD67-107D7C29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0111"/>
            <a:ext cx="5797078" cy="1346981"/>
          </a:xfrm>
        </p:spPr>
        <p:txBody>
          <a:bodyPr anchor="b">
            <a:noAutofit/>
          </a:bodyPr>
          <a:lstStyle/>
          <a:p>
            <a:pPr algn="ctr"/>
            <a:b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Acknowledging Perspectives</a:t>
            </a:r>
            <a:b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Validation is The Most Powerful Reactive Strategy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21" y="2366889"/>
            <a:ext cx="7620000" cy="41910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listening  by being attuned (e.g., undivided attention).</a:t>
            </a:r>
          </a:p>
          <a:p>
            <a:pPr marL="0" indent="0">
              <a:buNone/>
            </a:pPr>
            <a:endParaRPr lang="en-US" altLang="en-US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reflection to defuse negative transference and feelings. </a:t>
            </a:r>
          </a:p>
          <a:p>
            <a:pPr marL="0" indent="0">
              <a:buNone/>
            </a:pPr>
            <a:endParaRPr lang="en-US" altLang="en-US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and empathic validation only mean </a:t>
            </a:r>
            <a:r>
              <a:rPr lang="en-US" altLang="en-US" sz="2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  <a:r>
              <a:rPr lang="en-US" altLang="en-US" sz="2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 necessarily agreement or acceptance.</a:t>
            </a:r>
          </a:p>
          <a:p>
            <a:pPr marL="0" indent="0">
              <a:buNone/>
            </a:pPr>
            <a:endParaRPr lang="en-US" altLang="en-US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Crisis Cycle, </a:t>
            </a:r>
            <a:r>
              <a:rPr lang="en-US" altLang="en-US" sz="2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sufficiently</a:t>
            </a:r>
            <a:r>
              <a:rPr lang="en-US" alt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validate (i.e., repeated) before giving any corrective feedback, such as redirecting, limit setting, or finding solutions.</a:t>
            </a:r>
          </a:p>
          <a:p>
            <a:pPr marL="0" indent="0">
              <a:buNone/>
            </a:pPr>
            <a:endParaRPr lang="en-US" altLang="en-US" sz="2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any contextual factors (e.g., holidays).</a:t>
            </a:r>
          </a:p>
          <a:p>
            <a:pPr marL="0" indent="0">
              <a:buNone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72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4572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Proactive over Reactive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235" name="tabl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4" y="1524000"/>
            <a:ext cx="8421372" cy="449098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0166" y="622637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Staff and Caregiver Issues That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May Reduce Effectiveness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85344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Lack of empathy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insensitivity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Negative attitude toward PBS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Only seeking concrete solutions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Consequence mentality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Authoritarian style as the default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838200" y="636587"/>
            <a:ext cx="7467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Problems with Consequence-Based Interventions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u="sng" dirty="0">
              <a:solidFill>
                <a:srgbClr val="212747"/>
              </a:solidFill>
              <a:latin typeface="Arial" charset="0"/>
            </a:endParaRPr>
          </a:p>
        </p:txBody>
      </p:sp>
      <p:sp>
        <p:nvSpPr>
          <p:cNvPr id="35844" name="Rectangle 8"/>
          <p:cNvSpPr>
            <a:spLocks noGrp="1" noChangeArrowheads="1"/>
          </p:cNvSpPr>
          <p:nvPr>
            <p:ph idx="1"/>
          </p:nvPr>
        </p:nvSpPr>
        <p:spPr>
          <a:xfrm>
            <a:off x="609600" y="1485900"/>
            <a:ext cx="7467600" cy="4838700"/>
          </a:xfrm>
        </p:spPr>
        <p:txBody>
          <a:bodyPr>
            <a:normAutofit fontScale="77500" lnSpcReduction="20000"/>
          </a:bodyPr>
          <a:lstStyle/>
          <a:p>
            <a:pPr marL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Attempting to control behavior through adverse consequences. It is different than natural and logical consequences. </a:t>
            </a:r>
          </a:p>
          <a:p>
            <a:pPr marL="11430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may include the following:</a:t>
            </a:r>
          </a:p>
          <a:p>
            <a:pPr marL="85725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Ignoring (spontaneous and planned)</a:t>
            </a:r>
          </a:p>
          <a:p>
            <a:pPr marL="85725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Taking away rights and privileges</a:t>
            </a:r>
          </a:p>
          <a:p>
            <a:pPr marL="85725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Response cost </a:t>
            </a:r>
          </a:p>
          <a:p>
            <a:pPr marL="85725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Undue restitution</a:t>
            </a:r>
          </a:p>
          <a:p>
            <a:pPr marL="85725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Forcing apologies </a:t>
            </a:r>
          </a:p>
          <a:p>
            <a:pPr marL="85725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Threatening restraint or seclusion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Ethical concerns of psychological and emotional harm.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A22E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Does not teach new replacement behaviors</a:t>
            </a:r>
          </a:p>
          <a:p>
            <a:pPr marL="1143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000" u="sng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000" b="1" u="sng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3472" y="1176773"/>
            <a:ext cx="7772400" cy="5105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0A22E"/>
              </a:buClr>
              <a:buFont typeface="Wingdings" panose="05000000000000000000" pitchFamily="2" charset="2"/>
              <a:buChar char="ü"/>
              <a:defRPr/>
            </a:pPr>
            <a:endParaRPr lang="en-US" alt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A22E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Defined as persuasion by force, implied threats, intimidation, or fear of reprisal.</a:t>
            </a:r>
          </a:p>
          <a:p>
            <a:pPr marL="0" indent="0">
              <a:buClr>
                <a:srgbClr val="F0A22E"/>
              </a:buClr>
              <a:buNone/>
              <a:defRPr/>
            </a:pPr>
            <a:endParaRPr lang="en-US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A22E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minor that was once effective ceases to work, staff inclined to use it tend to increase their level of coercion, rather than decrease it. </a:t>
            </a:r>
          </a:p>
          <a:p>
            <a:pPr>
              <a:buClr>
                <a:srgbClr val="F0A22E"/>
              </a:buClr>
              <a:buFont typeface="Wingdings" panose="05000000000000000000" pitchFamily="2" charset="2"/>
              <a:buChar char="ü"/>
              <a:defRPr/>
            </a:pPr>
            <a:endParaRPr lang="en-US" alt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A22E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 with minor coercion there can be negative side effects, such as lowered self-esteem, as well as feelings of frustration and rejection.</a:t>
            </a:r>
          </a:p>
          <a:p>
            <a:pPr marL="0" indent="0">
              <a:buClr>
                <a:srgbClr val="F0A22E"/>
              </a:buClr>
              <a:buNone/>
              <a:defRPr/>
            </a:pPr>
            <a:endParaRPr lang="en-US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“Cycle of Coercion” in that we all respond to each other.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need to learn to understand our own roles in the escalation…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2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B2C36-B42F-452F-B515-4B14B7F9E2DF}"/>
              </a:ext>
            </a:extLst>
          </p:cNvPr>
          <p:cNvSpPr txBox="1"/>
          <p:nvPr/>
        </p:nvSpPr>
        <p:spPr>
          <a:xfrm>
            <a:off x="2166972" y="689317"/>
            <a:ext cx="510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Negative Effects of Coercion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65959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Using Data Collection to Measure Effectiveness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2000" b="1" dirty="0"/>
          </a:p>
          <a:p>
            <a:pPr>
              <a:lnSpc>
                <a:spcPct val="80000"/>
              </a:lnSpc>
              <a:defRPr/>
            </a:pPr>
            <a:endParaRPr lang="en-US" altLang="en-US" b="1" dirty="0"/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a “data probe” to determine the most salient problem behaviors to address</a:t>
            </a:r>
          </a:p>
          <a:p>
            <a:pPr>
              <a:lnSpc>
                <a:spcPct val="80000"/>
              </a:lnSpc>
              <a:defRPr/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Clarify the rate, intensity, and duration of challenging behaviors</a:t>
            </a:r>
          </a:p>
          <a:p>
            <a:pPr>
              <a:lnSpc>
                <a:spcPct val="80000"/>
              </a:lnSpc>
              <a:defRPr/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precipitants</a:t>
            </a:r>
          </a:p>
          <a:p>
            <a:pPr>
              <a:lnSpc>
                <a:spcPct val="80000"/>
              </a:lnSpc>
              <a:defRPr/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interventional data to baseline data</a:t>
            </a:r>
          </a:p>
          <a:p>
            <a:pPr>
              <a:lnSpc>
                <a:spcPct val="80000"/>
              </a:lnSpc>
              <a:defRPr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changes over time with “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annotation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such as the response to behavioral interventions, medication changes, and caregiver fidelity with the plan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n-US" altLang="en-US" b="1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90800" cy="139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accent2"/>
                </a:outerShdw>
              </a:effectLst>
              <a:latin typeface="Impact"/>
            </a:endParaRP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305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Documentation Sample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777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Interval Spoilage Sheets </a:t>
            </a:r>
          </a:p>
        </p:txBody>
      </p:sp>
      <p:graphicFrame>
        <p:nvGraphicFramePr>
          <p:cNvPr id="174455" name="Group 375"/>
          <p:cNvGraphicFramePr>
            <a:graphicFrameLocks noGrp="1"/>
          </p:cNvGraphicFramePr>
          <p:nvPr>
            <p:ph/>
          </p:nvPr>
        </p:nvGraphicFramePr>
        <p:xfrm>
          <a:off x="1652588" y="2667000"/>
          <a:ext cx="6296026" cy="3187700"/>
        </p:xfrm>
        <a:graphic>
          <a:graphicData uri="http://schemas.openxmlformats.org/drawingml/2006/table">
            <a:tbl>
              <a:tblPr/>
              <a:tblGrid>
                <a:gridCol w="69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3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99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8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Shift</a:t>
                      </a:r>
                    </a:p>
                  </a:txBody>
                  <a:tcPr marL="91417" marR="9141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 Refusal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 Aggress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 Injury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Agitation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 Destruct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Running Away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Sleep Problem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Verbal Threats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17" marR="9141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iner Hand ITC" pitchFamily="66" charset="0"/>
                        </a:rPr>
                        <a:t>III</a:t>
                      </a: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17" marR="9141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17" marR="91417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7" marR="91417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00200" y="533400"/>
            <a:ext cx="6248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Impact"/>
              </a:rPr>
              <a:t>Positive Behavioral Supports</a:t>
            </a:r>
            <a:br>
              <a:rPr lang="en-US" sz="14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Impact"/>
              </a:rPr>
            </a:br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chemeClr val="tx2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685800" y="1435100"/>
            <a:ext cx="777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2"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Data Probe Sample</a:t>
            </a:r>
          </a:p>
          <a:p>
            <a:pPr lvl="2"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Antecedent-Behavior-Consequence</a:t>
            </a:r>
          </a:p>
        </p:txBody>
      </p:sp>
      <p:graphicFrame>
        <p:nvGraphicFramePr>
          <p:cNvPr id="177207" name="Group 55"/>
          <p:cNvGraphicFramePr>
            <a:graphicFrameLocks noGrp="1"/>
          </p:cNvGraphicFramePr>
          <p:nvPr>
            <p:ph/>
          </p:nvPr>
        </p:nvGraphicFramePr>
        <p:xfrm>
          <a:off x="762000" y="2438400"/>
          <a:ext cx="7924800" cy="3589338"/>
        </p:xfrm>
        <a:graphic>
          <a:graphicData uri="http://schemas.openxmlformats.org/drawingml/2006/table">
            <a:tbl>
              <a:tblPr/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2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9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Date/Time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Episode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Mood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Antecedent and Precursor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Behavior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 Concern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Maintaining Consequences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12/18/11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1 PM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5 min.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Upset, fixated on dinner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Eating dinner with roommate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Taking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Food  without asking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Moved JC to opposite end of table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He followed directions when they were given slowly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Handwriting" pitchFamily="66" charset="0"/>
                        </a:rPr>
                        <a:t>JM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609600"/>
            <a:ext cx="6172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Impact"/>
              </a:rPr>
              <a:t>Positive Behavioral Supports</a:t>
            </a:r>
            <a:br>
              <a:rPr lang="en-US" sz="14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Impact"/>
              </a:rPr>
            </a:b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838200"/>
            <a:ext cx="72714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Impact"/>
              </a:rPr>
              <a:t>Positive Behavioral Supports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B0E542-450D-4C26-9378-1D4DDBF56E2A}"/>
              </a:ext>
            </a:extLst>
          </p:cNvPr>
          <p:cNvSpPr/>
          <p:nvPr/>
        </p:nvSpPr>
        <p:spPr>
          <a:xfrm>
            <a:off x="381000" y="1870643"/>
            <a:ext cx="8382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Why use PBS with the individuals we support ?</a:t>
            </a:r>
          </a:p>
          <a:p>
            <a:pPr lvl="0" algn="ctr"/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What are the benefits?</a:t>
            </a:r>
          </a:p>
          <a:p>
            <a:pPr lvl="0"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Humanistic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Ethical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Best Practices (Evidence-Based and Data-Driven)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Accountability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Sustainability </a:t>
            </a:r>
          </a:p>
          <a:p>
            <a:pPr lvl="0" algn="ctr"/>
            <a:r>
              <a:rPr lang="en-US" sz="2000" b="1" dirty="0">
                <a:solidFill>
                  <a:srgbClr val="3B204D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685800" y="715089"/>
            <a:ext cx="7696200" cy="236988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Positive Behavioral Supports</a:t>
            </a:r>
          </a:p>
          <a:p>
            <a:pPr algn="ctr" eaLnBrk="0" hangingPunct="0">
              <a:defRPr/>
            </a:pPr>
            <a:endParaRPr lang="en-US" sz="2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Targeted Behavior Tracking Form </a:t>
            </a:r>
          </a:p>
          <a:p>
            <a:pPr eaLnBrk="0" hangingPunct="0">
              <a:defRPr/>
            </a:pPr>
            <a:endParaRPr lang="en-US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endParaRPr lang="en-US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/>
          </p:nvPr>
        </p:nvGraphicFramePr>
        <p:xfrm>
          <a:off x="1371600" y="2895600"/>
          <a:ext cx="7010400" cy="241141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24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Caregiver’s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Initials and Comments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Time Period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Were expectations set and reviewed?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Category of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Targeted Positive Behavior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Circumstances in which behavior occurred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b="1" dirty="0">
                        <a:latin typeface="Times New Roman"/>
                        <a:ea typeface="Times New Roman"/>
                      </a:endParaRP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latin typeface="Lucida Handwriting" pitchFamily="66" charset="0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Lucida Handwriting" pitchFamily="66" charset="0"/>
                          <a:ea typeface="Times New Roman"/>
                        </a:rPr>
                        <a:t>J.T.</a:t>
                      </a: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latin typeface="Lucida Handwriting" pitchFamily="66" charset="0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Lucida Handwriting" pitchFamily="66" charset="0"/>
                          <a:ea typeface="Times New Roman"/>
                        </a:rPr>
                        <a:t>8:00AM</a:t>
                      </a: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latin typeface="Lucida Handwriting" pitchFamily="66" charset="0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Lucida Handwriting" pitchFamily="66" charset="0"/>
                          <a:ea typeface="Times New Roman"/>
                        </a:rPr>
                        <a:t>Yes</a:t>
                      </a: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latin typeface="Lucida Handwriting" pitchFamily="66" charset="0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Lucida Handwriting" pitchFamily="66" charset="0"/>
                          <a:ea typeface="Times New Roman"/>
                        </a:rPr>
                        <a:t>3</a:t>
                      </a: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latin typeface="Lucida Handwriting" pitchFamily="66" charset="0"/>
                          <a:ea typeface="Times New Roman"/>
                        </a:rPr>
                        <a:t>Waited with a good attitude when</a:t>
                      </a:r>
                      <a:r>
                        <a:rPr lang="en-US" sz="1200" b="1" i="0" baseline="0" dirty="0">
                          <a:latin typeface="Lucida Handwriting" pitchFamily="66" charset="0"/>
                          <a:ea typeface="Times New Roman"/>
                        </a:rPr>
                        <a:t> nurse was running late with medications</a:t>
                      </a:r>
                      <a:endParaRPr lang="en-US" sz="1200" b="1" i="0" dirty="0">
                        <a:latin typeface="Lucida Handwriting" pitchFamily="66" charset="0"/>
                        <a:ea typeface="Times New Roman"/>
                      </a:endParaRPr>
                    </a:p>
                  </a:txBody>
                  <a:tcPr marL="34900" marR="34900" marT="67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61418"/>
              </p:ext>
            </p:extLst>
          </p:nvPr>
        </p:nvGraphicFramePr>
        <p:xfrm>
          <a:off x="1371600" y="2286000"/>
          <a:ext cx="7010400" cy="6096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47345" marR="0" indent="-3473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</a:rPr>
                        <a:t>1.     Kept hands down </a:t>
                      </a:r>
                      <a:endParaRPr lang="en-US" sz="12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9690" marR="5969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</a:rPr>
                        <a:t>2.     Stayed calm </a:t>
                      </a:r>
                      <a:endParaRPr lang="en-US" sz="12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9690" marR="5969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</a:rPr>
                        <a:t>3.      Waited patiently </a:t>
                      </a:r>
                      <a:endParaRPr lang="en-US" sz="12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9690" marR="5969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</a:rPr>
                        <a:t>4.     Helpful </a:t>
                      </a:r>
                      <a:endParaRPr lang="en-US" sz="12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9690" marR="5969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</a:rPr>
                        <a:t>5.     Followed directions </a:t>
                      </a:r>
                      <a:endParaRPr lang="en-US" sz="120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9690" marR="5969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0" indent="-3473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</a:rPr>
                        <a:t>6.     </a:t>
                      </a:r>
                      <a:r>
                        <a:rPr lang="en-US" sz="1200" b="1" i="0" kern="1200" dirty="0">
                          <a:solidFill>
                            <a:srgbClr val="FFFF00"/>
                          </a:solidFill>
                          <a:latin typeface="+mn-lt"/>
                          <a:ea typeface="Times New Roman"/>
                        </a:rPr>
                        <a:t>Finished chores </a:t>
                      </a:r>
                      <a:endParaRPr lang="en-US" sz="1200" i="0" dirty="0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9690" marR="59690" marT="114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7239000" cy="4140200"/>
          </a:xfrm>
          <a:noFill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1295400"/>
          <a:ext cx="70866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Graph Sample: Comparing and Summarizing 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697" name="Rectangle 2"/>
          <p:cNvSpPr>
            <a:spLocks noChangeArrowheads="1"/>
          </p:cNvSpPr>
          <p:nvPr/>
        </p:nvSpPr>
        <p:spPr bwMode="auto">
          <a:xfrm>
            <a:off x="3124200" y="6096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Bar Graphs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79271"/>
              </p:ext>
            </p:extLst>
          </p:nvPr>
        </p:nvGraphicFramePr>
        <p:xfrm>
          <a:off x="457200" y="838200"/>
          <a:ext cx="8305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0DFC121-1DCC-4C71-89A0-E1D3A0A4FD08}"/>
              </a:ext>
            </a:extLst>
          </p:cNvPr>
          <p:cNvSpPr/>
          <p:nvPr/>
        </p:nvSpPr>
        <p:spPr>
          <a:xfrm>
            <a:off x="2782828" y="285687"/>
            <a:ext cx="3578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Bar Graphs with Annotation</a:t>
            </a:r>
          </a:p>
        </p:txBody>
      </p:sp>
    </p:spTree>
    <p:extLst>
      <p:ext uri="{BB962C8B-B14F-4D97-AF65-F5344CB8AC3E}">
        <p14:creationId xmlns:p14="http://schemas.microsoft.com/office/powerpoint/2010/main" val="1076988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71600"/>
            <a:ext cx="7239000" cy="461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990600"/>
          <a:ext cx="7086600" cy="44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Line Graph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Sample: Longitudinal Trends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5721" name="Rectangle 2"/>
          <p:cNvSpPr>
            <a:spLocks noChangeArrowheads="1"/>
          </p:cNvSpPr>
          <p:nvPr/>
        </p:nvSpPr>
        <p:spPr bwMode="auto">
          <a:xfrm>
            <a:off x="3105092" y="399990"/>
            <a:ext cx="2933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Longitudinal Graphing</a:t>
            </a: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55449"/>
            <a:ext cx="5937755" cy="11887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Team Process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Coordination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41" y="2514600"/>
            <a:ext cx="7843871" cy="31019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optimal performance in plan implementation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Identifies stakeholders and determines who is responsible in carrying out each component of the plan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Reduces “splitting,” answer shopping,” and directly absorbing anger by using a “unified front”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Top-Down approach (when clinically indicated to exclude the individual) versus Bottom-Up approach (includes the person-served)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Honors contributions by each discipline</a:t>
            </a: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Progress monitoring for 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022388-AAF8-45E4-824A-A447189C3A3A}"/>
              </a:ext>
            </a:extLst>
          </p:cNvPr>
          <p:cNvSpPr txBox="1"/>
          <p:nvPr/>
        </p:nvSpPr>
        <p:spPr>
          <a:xfrm>
            <a:off x="457200" y="396740"/>
            <a:ext cx="82296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PBS fits with the DDS Mission </a:t>
            </a:r>
          </a:p>
          <a:p>
            <a:pPr algn="ctr"/>
            <a:endParaRPr lang="en-US" sz="2000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i="1" dirty="0">
                <a:effectLst/>
                <a:latin typeface="Arial Black" panose="020B0A04020102020204" pitchFamily="34" charset="0"/>
              </a:rPr>
              <a:t>Partner</a:t>
            </a:r>
            <a:r>
              <a:rPr lang="en-US" sz="1600" b="1" i="0" dirty="0">
                <a:effectLst/>
                <a:latin typeface="Arial Black" panose="020B0A04020102020204" pitchFamily="34" charset="0"/>
              </a:rPr>
              <a:t> with individuals and families</a:t>
            </a:r>
            <a:endParaRPr lang="en-US" sz="1600" b="1" dirty="0"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Arial Black" panose="020B0A04020102020204" pitchFamily="34" charset="0"/>
              </a:rPr>
              <a:t>Support </a:t>
            </a:r>
            <a:r>
              <a:rPr lang="en-US" sz="1600" b="1" i="1" dirty="0">
                <a:effectLst/>
                <a:latin typeface="Arial Black" panose="020B0A04020102020204" pitchFamily="34" charset="0"/>
              </a:rPr>
              <a:t>lifelong</a:t>
            </a:r>
            <a:r>
              <a:rPr lang="en-US" sz="1600" b="1" i="0" dirty="0">
                <a:effectLst/>
                <a:latin typeface="Arial Black" panose="020B0A04020102020204" pitchFamily="34" charset="0"/>
              </a:rPr>
              <a:t> planning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i="0" dirty="0">
                <a:effectLst/>
                <a:latin typeface="Arial Black" panose="020B0A04020102020204" pitchFamily="34" charset="0"/>
              </a:rPr>
              <a:t>Create meaningful </a:t>
            </a:r>
            <a:r>
              <a:rPr lang="en-US" sz="1600" b="1" i="1" dirty="0">
                <a:effectLst/>
                <a:latin typeface="Arial Black" panose="020B0A04020102020204" pitchFamily="34" charset="0"/>
              </a:rPr>
              <a:t>opportunities</a:t>
            </a:r>
            <a:r>
              <a:rPr lang="en-US" sz="1600" b="1" i="0" dirty="0">
                <a:effectLst/>
                <a:latin typeface="Arial Black" panose="020B0A040201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Black" panose="020B0A04020102020204" pitchFamily="34" charset="0"/>
              </a:rPr>
              <a:t>V</a:t>
            </a:r>
            <a:r>
              <a:rPr lang="en-US" sz="1600" b="1" i="0" dirty="0">
                <a:effectLst/>
                <a:latin typeface="Arial Black" panose="020B0A04020102020204" pitchFamily="34" charset="0"/>
              </a:rPr>
              <a:t>alued members of their </a:t>
            </a:r>
            <a:r>
              <a:rPr lang="en-US" sz="1600" b="1" i="1" dirty="0">
                <a:effectLst/>
                <a:latin typeface="Arial Black" panose="020B0A04020102020204" pitchFamily="34" charset="0"/>
              </a:rPr>
              <a:t>communities</a:t>
            </a:r>
            <a:endParaRPr lang="en-US" sz="1600" b="1" i="1" dirty="0">
              <a:latin typeface="Arial Black" panose="020B0A04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 Black" panose="020B0A04020102020204" pitchFamily="34" charset="0"/>
              </a:rPr>
              <a:t>Emphasizes </a:t>
            </a:r>
            <a:r>
              <a:rPr lang="en-US" sz="1600" b="1" i="1" dirty="0">
                <a:latin typeface="Arial Black" panose="020B0A04020102020204" pitchFamily="34" charset="0"/>
              </a:rPr>
              <a:t>p</a:t>
            </a:r>
            <a:r>
              <a:rPr lang="en-US" sz="1600" b="1" i="1" dirty="0">
                <a:effectLst/>
                <a:latin typeface="Arial Black" panose="020B0A04020102020204" pitchFamily="34" charset="0"/>
              </a:rPr>
              <a:t>ersonal strengths</a:t>
            </a:r>
            <a:br>
              <a:rPr lang="en-US" sz="1600" b="1" i="0" dirty="0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</a:br>
            <a:br>
              <a:rPr lang="en-US" sz="16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</a:br>
            <a:endParaRPr lang="en-US" sz="1600" b="1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…and 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Have safe, meaningful, and empowering relationships.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Have families who feel supported from the earliest years and throughout their lifetimes.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Have lifelong opportunities and the assistance to learn things that matter to them.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Make informed choices and take responsibility for their lives and experience the dignity of risk.</a:t>
            </a: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Know their rights and responsibilities and pursue opportunities to live the life they choose.</a:t>
            </a:r>
          </a:p>
        </p:txBody>
      </p:sp>
    </p:spTree>
    <p:extLst>
      <p:ext uri="{BB962C8B-B14F-4D97-AF65-F5344CB8AC3E}">
        <p14:creationId xmlns:p14="http://schemas.microsoft.com/office/powerpoint/2010/main" val="48606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Formal Definition of Positive Behavior Support</a:t>
            </a:r>
            <a:r>
              <a:rPr lang="en-US" sz="1600" b="1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b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Research-based strategies to increase quality of life, decrease problem behavior by teaching new skills, and changing a person's environment. 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sz="1600" i="1" dirty="0">
              <a:solidFill>
                <a:schemeClr val="tx1"/>
              </a:solidFill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600" b="1" i="1" u="sng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NASDDDS Four Components</a:t>
            </a:r>
            <a:r>
              <a:rPr lang="en-US" sz="1600" b="1" i="1" u="sng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+mj-lt"/>
              <a:buAutoNum type="arabicPeriod"/>
              <a:defRPr/>
            </a:pP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Valued Outcomes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Unique preferences and needs to enhance personal satisfaction.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  <a:defRPr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Behavioral and Biomedical Science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Recognize individual history including trauma, medical issues, psychiatric state, and significant relationships to understand the factors influencing behavior. </a:t>
            </a:r>
          </a:p>
          <a:p>
            <a:pPr>
              <a:buFont typeface="+mj-lt"/>
              <a:buAutoNum type="arabicPeriod"/>
              <a:defRPr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Validated Procedures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 collected to measure outcomes includes program evaluation, surveys, interviews, rating scales, direct observation, and self-report information. </a:t>
            </a:r>
          </a:p>
          <a:p>
            <a:pPr>
              <a:buFont typeface="+mj-lt"/>
              <a:buAutoNum type="arabicPeriod"/>
              <a:defRPr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  <a:defRPr/>
            </a:pP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Systems Change</a:t>
            </a:r>
            <a:b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PBS strategies consider the home or organizational environment to ensure the success. Factors include staff development, team building, and fit between the plan and those who will implement it.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00"/>
              </a:solidFill>
              <a:latin typeface="Arial Black" panose="020B0A04020102020204" pitchFamily="34" charset="0"/>
              <a:ea typeface="Calibri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Times New Roman"/>
              <a:ea typeface="Calibri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3322109"/>
            <a:ext cx="8610600" cy="2743200"/>
          </a:xfrm>
        </p:spPr>
        <p:txBody>
          <a:bodyPr>
            <a:no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brain has three main parts:  </a:t>
            </a:r>
          </a:p>
          <a:p>
            <a:pPr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Brainstem that controls vital physical functions and survival responses.</a:t>
            </a:r>
          </a:p>
          <a:p>
            <a:pPr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Limbic system that governs emotions, anxiety, and at times behaviors. The “low road.”</a:t>
            </a:r>
          </a:p>
          <a:p>
            <a:pPr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cortex for higher-order thinking and executive functions: These include a sense of time and context, planning, thinking flexibly, decision-making, inhibiting and initiating action, self-monitoring, and empathic understanding. The “high road.”</a:t>
            </a:r>
          </a:p>
          <a:p>
            <a:pPr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17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Limbic system versus Frontal cortex: “The horse and the rider” metaphor</a:t>
            </a:r>
            <a:r>
              <a:rPr lang="en-US" sz="17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4621B-0DEB-49F9-B050-0C0DA248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7082-FD2A-4ABF-9AF7-7DF3E5AD5D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/>
          <a:stretch/>
        </p:blipFill>
        <p:spPr bwMode="auto">
          <a:xfrm>
            <a:off x="4724401" y="802069"/>
            <a:ext cx="3657600" cy="19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3500" y="21729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Physiology: Regions of the Brain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59288"/>
            <a:ext cx="4419969" cy="27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3728650"/>
            <a:ext cx="8458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Amygdala a “binary organ” that detects threat (fight, flight, freeze, and fawn reactions). Powerful controller of behavior!</a:t>
            </a:r>
          </a:p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Hippocampus for memory storage (especially trauma-related ones)</a:t>
            </a:r>
          </a:p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alt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Hypothalamus relays sensory information and activates the autonomic nervous and endocrine systems (e.g., adrenaline and cortisol stress hormones)</a:t>
            </a:r>
          </a:p>
          <a:p>
            <a:pPr marL="342900" lvl="0" indent="-34290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altLang="en-US" sz="1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Aft>
                <a:spcPts val="0"/>
              </a:spcAft>
              <a:buClr>
                <a:schemeClr val="accent3"/>
              </a:buClr>
            </a:pPr>
            <a:r>
              <a:rPr lang="en-US" altLang="en-US" sz="1900" b="1" dirty="0">
                <a:solidFill>
                  <a:prstClr val="black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Brief Exercise…the power of the amygdala</a:t>
            </a:r>
          </a:p>
          <a:p>
            <a:pPr lvl="0" fontAlgn="auto">
              <a:spcAft>
                <a:spcPts val="0"/>
              </a:spcAft>
            </a:pPr>
            <a:endParaRPr lang="en-US" altLang="en-US" sz="1600" b="1" dirty="0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91" y="128826"/>
            <a:ext cx="79944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Physiology: Parts of the Limbic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0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89" y="2414102"/>
            <a:ext cx="7984793" cy="3505200"/>
          </a:xfrm>
        </p:spPr>
        <p:txBody>
          <a:bodyPr>
            <a:normAutofit/>
          </a:bodyPr>
          <a:lstStyle/>
          <a:p>
            <a:pPr marL="91440" indent="0"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Positive Behavior</a:t>
            </a:r>
          </a:p>
          <a:p>
            <a:pPr marL="91440" indent="0"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0"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= Encouraging, increasing, and strengthening</a:t>
            </a:r>
          </a:p>
          <a:p>
            <a:pPr marL="91440" indent="0"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ctr">
              <a:spcBef>
                <a:spcPts val="0"/>
              </a:spcBef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Behavior = desirable, adaptive, and prosocial</a:t>
            </a:r>
          </a:p>
          <a:p>
            <a:pPr marL="91440" lvl="0" indent="0" algn="ctr">
              <a:spcBef>
                <a:spcPts val="0"/>
              </a:spcBef>
              <a:buNone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ctr">
              <a:spcBef>
                <a:spcPts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lvl="0" indent="0" algn="ctr">
              <a:spcBef>
                <a:spcPts val="0"/>
              </a:spcBef>
              <a:buNone/>
              <a:defRPr/>
            </a:pPr>
            <a:r>
              <a:rPr lang="en-US" sz="19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Avoids the use of aversive, humiliating, or stigmatizing interventions</a:t>
            </a:r>
          </a:p>
          <a:p>
            <a:pPr marL="91440" indent="0"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algn="ctr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0"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0"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4888" y="796638"/>
            <a:ext cx="727141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Behavior Support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1.7|1.6|0.9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9076</TotalTime>
  <Words>3092</Words>
  <Application>Microsoft Office PowerPoint</Application>
  <PresentationFormat>On-screen Show (4:3)</PresentationFormat>
  <Paragraphs>571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Arial</vt:lpstr>
      <vt:lpstr>Arial Black</vt:lpstr>
      <vt:lpstr>Calibri</vt:lpstr>
      <vt:lpstr>Century Gothic</vt:lpstr>
      <vt:lpstr>Constantia</vt:lpstr>
      <vt:lpstr>Courier New</vt:lpstr>
      <vt:lpstr>Franklin Gothic Book</vt:lpstr>
      <vt:lpstr>Impact</vt:lpstr>
      <vt:lpstr>Lucida Handwriting</vt:lpstr>
      <vt:lpstr>Times New Roman</vt:lpstr>
      <vt:lpstr>Viner Hand ITC</vt:lpstr>
      <vt:lpstr>Wingdings</vt:lpstr>
      <vt:lpstr>Wingdings 2</vt:lpstr>
      <vt:lpstr>Wingdings 3</vt:lpstr>
      <vt:lpstr>Slice</vt:lpstr>
      <vt:lpstr>Applying Positive Behavior Support Strategies in DDS Settings   Clinician Training October 2021</vt:lpstr>
      <vt:lpstr>Goals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Better Understanding Why Individuals Engage in Maladaptive Behaviors (Robert Souvner, 1991)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The Power of Acknowledging Perspectives Validation is The Most Powerful Reactive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Process Coordination and 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Tolisano, Peter</dc:creator>
  <cp:lastModifiedBy>peter tolisano</cp:lastModifiedBy>
  <cp:revision>1151</cp:revision>
  <cp:lastPrinted>2021-04-16T22:25:56Z</cp:lastPrinted>
  <dcterms:created xsi:type="dcterms:W3CDTF">2009-10-12T20:08:38Z</dcterms:created>
  <dcterms:modified xsi:type="dcterms:W3CDTF">2021-10-25T18:15:03Z</dcterms:modified>
</cp:coreProperties>
</file>