
<file path=[Content_Types].xml><?xml version="1.0" encoding="utf-8"?>
<Types xmlns="http://schemas.openxmlformats.org/package/2006/content-types">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notesSlides/notesSlide3.xml" ContentType="application/vnd.openxmlformats-officedocument.presentationml.notesSlide+xml"/>
  <Override PartName="/ppt/theme/themeOverride5.xml" ContentType="application/vnd.openxmlformats-officedocument.themeOverride+xml"/>
  <Override PartName="/ppt/notesSlides/notesSlide4.xml" ContentType="application/vnd.openxmlformats-officedocument.presentationml.notesSlide+xml"/>
  <Override PartName="/ppt/theme/themeOverride6.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B0_9BCF9AEE.xml" ContentType="application/vnd.ms-powerpoint.comments+xml"/>
  <Override PartName="/ppt/theme/themeOverride8.xml" ContentType="application/vnd.openxmlformats-officedocument.themeOverride+xml"/>
  <Override PartName="/ppt/comments/modernComment_1A6_9A5AED30.xml" ContentType="application/vnd.ms-powerpoint.comments+xml"/>
  <Override PartName="/ppt/theme/themeOverride9.xml" ContentType="application/vnd.openxmlformats-officedocument.themeOverride+xml"/>
  <Override PartName="/ppt/notesSlides/notesSlide9.xml" ContentType="application/vnd.openxmlformats-officedocument.presentationml.notesSlide+xml"/>
  <Override PartName="/ppt/comments/modernComment_10F_EDE2C826.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comments/modernComment_19D_98CA154C.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5.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comments/modernComment_119_89338C0.xml" ContentType="application/vnd.ms-powerpoint.comments+xml"/>
  <Override PartName="/ppt/theme/themeOverride19.xml" ContentType="application/vnd.openxmlformats-officedocument.themeOverride+xml"/>
  <Override PartName="/ppt/theme/themeOverride20.xml" ContentType="application/vnd.openxmlformats-officedocument.themeOverride+xml"/>
  <Override PartName="/ppt/comments/modernComment_102_20308C3D.xml" ContentType="application/vnd.ms-powerpoint.comments+xml"/>
  <Override PartName="/ppt/theme/themeOverride21.xml" ContentType="application/vnd.openxmlformats-officedocument.themeOverride+xml"/>
  <Override PartName="/ppt/comments/modernComment_116_10E3B8FF.xml" ContentType="application/vnd.ms-powerpoint.comments+xml"/>
  <Override PartName="/ppt/theme/themeOverride22.xml" ContentType="application/vnd.openxmlformats-officedocument.themeOverride+xml"/>
  <Override PartName="/ppt/theme/themeOverride23.xml" ContentType="application/vnd.openxmlformats-officedocument.themeOverride+xml"/>
  <Override PartName="/ppt/comments/modernComment_11F_49748E77.xml" ContentType="application/vnd.ms-powerpoint.comments+xml"/>
  <Override PartName="/ppt/theme/themeOverride24.xml" ContentType="application/vnd.openxmlformats-officedocument.themeOverride+xml"/>
  <Override PartName="/ppt/notesSlides/notesSlide14.xml" ContentType="application/vnd.openxmlformats-officedocument.presentationml.notesSlide+xml"/>
  <Override PartName="/ppt/theme/themeOverride25.xml" ContentType="application/vnd.openxmlformats-officedocument.themeOverride+xml"/>
  <Override PartName="/ppt/comments/modernComment_121_9E578DE5.xml" ContentType="application/vnd.ms-powerpoint.comments+xml"/>
  <Override PartName="/ppt/theme/themeOverride26.xml" ContentType="application/vnd.openxmlformats-officedocument.themeOverride+xml"/>
  <Override PartName="/ppt/comments/modernComment_103_25373FD3.xml" ContentType="application/vnd.ms-powerpoint.comments+xml"/>
  <Override PartName="/ppt/theme/themeOverride27.xml" ContentType="application/vnd.openxmlformats-officedocument.themeOverride+xml"/>
  <Override PartName="/ppt/comments/modernComment_104_BB558232.xml" ContentType="application/vnd.ms-powerpoint.comments+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32.xml" ContentType="application/vnd.openxmlformats-officedocument.themeOverride+xml"/>
  <Override PartName="/ppt/notesSlides/notesSlide15.xml" ContentType="application/vnd.openxmlformats-officedocument.presentationml.notesSlide+xml"/>
  <Override PartName="/ppt/theme/themeOverride33.xml" ContentType="application/vnd.openxmlformats-officedocument.themeOverr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5" r:id="rId1"/>
    <p:sldMasterId id="2147484529" r:id="rId2"/>
  </p:sldMasterIdLst>
  <p:notesMasterIdLst>
    <p:notesMasterId r:id="rId41"/>
  </p:notesMasterIdLst>
  <p:sldIdLst>
    <p:sldId id="256" r:id="rId3"/>
    <p:sldId id="468" r:id="rId4"/>
    <p:sldId id="473" r:id="rId5"/>
    <p:sldId id="263" r:id="rId6"/>
    <p:sldId id="428" r:id="rId7"/>
    <p:sldId id="261" r:id="rId8"/>
    <p:sldId id="267" r:id="rId9"/>
    <p:sldId id="466" r:id="rId10"/>
    <p:sldId id="432" r:id="rId11"/>
    <p:sldId id="422" r:id="rId12"/>
    <p:sldId id="271" r:id="rId13"/>
    <p:sldId id="442" r:id="rId14"/>
    <p:sldId id="274" r:id="rId15"/>
    <p:sldId id="276" r:id="rId16"/>
    <p:sldId id="456" r:id="rId17"/>
    <p:sldId id="413" r:id="rId18"/>
    <p:sldId id="418" r:id="rId19"/>
    <p:sldId id="280" r:id="rId20"/>
    <p:sldId id="282" r:id="rId21"/>
    <p:sldId id="281" r:id="rId22"/>
    <p:sldId id="285" r:id="rId23"/>
    <p:sldId id="427" r:id="rId24"/>
    <p:sldId id="258" r:id="rId25"/>
    <p:sldId id="278" r:id="rId26"/>
    <p:sldId id="286" r:id="rId27"/>
    <p:sldId id="287" r:id="rId28"/>
    <p:sldId id="283" r:id="rId29"/>
    <p:sldId id="289" r:id="rId30"/>
    <p:sldId id="259" r:id="rId31"/>
    <p:sldId id="260" r:id="rId32"/>
    <p:sldId id="426" r:id="rId33"/>
    <p:sldId id="429" r:id="rId34"/>
    <p:sldId id="290" r:id="rId35"/>
    <p:sldId id="291" r:id="rId36"/>
    <p:sldId id="292" r:id="rId37"/>
    <p:sldId id="257" r:id="rId38"/>
    <p:sldId id="446" r:id="rId39"/>
    <p:sldId id="39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FAD00-74B9-21B5-9841-D9996C2CE071}" name="Michael-Martusis, Dory E" initials="ME" userId="S::dory.michaelmartusis@ct.gov::d3af7e1d-0bfe-4947-b0f9-0bd58f39b7b9" providerId="AD"/>
  <p188:author id="{22EC800C-21CF-1E00-AE2F-5F50C6A8A3C8}" name="Hadad-Blazys, Ellen" initials="HE" userId="S::ellen.hadad-blazys@ct.gov::9dfd4cdf-3900-4898-8568-3f61d3a14da8" providerId="AD"/>
  <p188:author id="{EE170F5C-D6E5-8B31-B524-3B3DA31B6C6C}" name="Fioravanti, Lisa" initials="FL" userId="S::Lisa.Fioravanti@ct.gov::e88d8155-2ad2-4392-b675-14fe6aa1d82b" providerId="AD"/>
  <p188:author id="{36273C6A-9373-0B82-56B6-38A859B7A437}" name="Fioravanti, Lisa" initials="FL" userId="S::lisa.fioravanti@ct.gov::e88d8155-2ad2-4392-b675-14fe6aa1d82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8/10/relationships/authors" Target="authors.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523501708168282E-2"/>
          <c:y val="3.5819655028741827E-2"/>
          <c:w val="0.91312501785644995"/>
          <c:h val="0.80543523972683617"/>
        </c:manualLayout>
      </c:layout>
      <c:barChart>
        <c:barDir val="col"/>
        <c:grouping val="clustered"/>
        <c:varyColors val="0"/>
        <c:ser>
          <c:idx val="0"/>
          <c:order val="0"/>
          <c:tx>
            <c:strRef>
              <c:f>Sheet1!$B$1</c:f>
              <c:strCache>
                <c:ptCount val="1"/>
                <c:pt idx="0">
                  <c:v>Self Advocates</c:v>
                </c:pt>
              </c:strCache>
            </c:strRef>
          </c:tx>
          <c:spPr>
            <a:solidFill>
              <a:srgbClr val="0070C0"/>
            </a:solidFill>
            <a:ln w="9525" cap="flat" cmpd="sng" algn="ctr">
              <a:solidFill>
                <a:schemeClr val="lt1">
                  <a:alpha val="50000"/>
                </a:schemeClr>
              </a:solidFill>
              <a:round/>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70C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Sheet1!$A$2:$A$13</c:f>
              <c:strCache>
                <c:ptCount val="12"/>
                <c:pt idx="0">
                  <c:v>FY '11</c:v>
                </c:pt>
                <c:pt idx="1">
                  <c:v>FY '12</c:v>
                </c:pt>
                <c:pt idx="2">
                  <c:v>FY '13</c:v>
                </c:pt>
                <c:pt idx="3">
                  <c:v>FY '14</c:v>
                </c:pt>
                <c:pt idx="4">
                  <c:v>FY '15</c:v>
                </c:pt>
                <c:pt idx="5">
                  <c:v>FY '16</c:v>
                </c:pt>
                <c:pt idx="6">
                  <c:v>FY '17</c:v>
                </c:pt>
                <c:pt idx="7">
                  <c:v>FY '18</c:v>
                </c:pt>
                <c:pt idx="8">
                  <c:v>FY '19</c:v>
                </c:pt>
                <c:pt idx="9">
                  <c:v>FY '20</c:v>
                </c:pt>
                <c:pt idx="10">
                  <c:v>FY '21</c:v>
                </c:pt>
                <c:pt idx="11">
                  <c:v>FY '22</c:v>
                </c:pt>
              </c:strCache>
            </c:strRef>
          </c:cat>
          <c:val>
            <c:numRef>
              <c:f>Sheet1!$B$2:$B$13</c:f>
              <c:numCache>
                <c:formatCode>General</c:formatCode>
                <c:ptCount val="12"/>
                <c:pt idx="0">
                  <c:v>285</c:v>
                </c:pt>
                <c:pt idx="1">
                  <c:v>305</c:v>
                </c:pt>
                <c:pt idx="2">
                  <c:v>515</c:v>
                </c:pt>
                <c:pt idx="3">
                  <c:v>897</c:v>
                </c:pt>
                <c:pt idx="4">
                  <c:v>1025</c:v>
                </c:pt>
                <c:pt idx="5">
                  <c:v>1202</c:v>
                </c:pt>
                <c:pt idx="6">
                  <c:v>1306</c:v>
                </c:pt>
                <c:pt idx="7">
                  <c:v>1509</c:v>
                </c:pt>
                <c:pt idx="8">
                  <c:v>1500</c:v>
                </c:pt>
                <c:pt idx="9">
                  <c:v>1227</c:v>
                </c:pt>
                <c:pt idx="10">
                  <c:v>1154</c:v>
                </c:pt>
                <c:pt idx="11">
                  <c:v>1361</c:v>
                </c:pt>
              </c:numCache>
            </c:numRef>
          </c:val>
          <c:extLst>
            <c:ext xmlns:c16="http://schemas.microsoft.com/office/drawing/2014/chart" uri="{C3380CC4-5D6E-409C-BE32-E72D297353CC}">
              <c16:uniqueId val="{00000000-C6AB-4E80-B164-A0D53131021E}"/>
            </c:ext>
          </c:extLst>
        </c:ser>
        <c:dLbls>
          <c:dLblPos val="inEnd"/>
          <c:showLegendKey val="0"/>
          <c:showVal val="1"/>
          <c:showCatName val="0"/>
          <c:showSerName val="0"/>
          <c:showPercent val="0"/>
          <c:showBubbleSize val="0"/>
        </c:dLbls>
        <c:gapWidth val="65"/>
        <c:axId val="122399360"/>
        <c:axId val="135037696"/>
      </c:barChart>
      <c:catAx>
        <c:axId val="122399360"/>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mn-lt"/>
                <a:ea typeface="+mn-ea"/>
                <a:cs typeface="+mn-cs"/>
              </a:defRPr>
            </a:pPr>
            <a:endParaRPr lang="en-US"/>
          </a:p>
        </c:txPr>
        <c:crossAx val="135037696"/>
        <c:crosses val="autoZero"/>
        <c:auto val="1"/>
        <c:lblAlgn val="ctr"/>
        <c:lblOffset val="100"/>
        <c:noMultiLvlLbl val="0"/>
      </c:catAx>
      <c:valAx>
        <c:axId val="13503769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22399360"/>
        <c:crosses val="autoZero"/>
        <c:crossBetween val="between"/>
      </c:valAx>
      <c:spPr>
        <a:noFill/>
        <a:ln>
          <a:noFill/>
        </a:ln>
        <a:effectLst/>
      </c:spPr>
    </c:plotArea>
    <c:legend>
      <c:legendPos val="b"/>
      <c:layout>
        <c:manualLayout>
          <c:xMode val="edge"/>
          <c:yMode val="edge"/>
          <c:x val="0.39245300796943805"/>
          <c:y val="0.91526725811898002"/>
          <c:w val="0.20329268514791279"/>
          <c:h val="8.4732741881020035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modernComment_102_20308C3D.xml><?xml version="1.0" encoding="utf-8"?>
<p188:cmLst xmlns:a="http://schemas.openxmlformats.org/drawingml/2006/main" xmlns:r="http://schemas.openxmlformats.org/officeDocument/2006/relationships" xmlns:p188="http://schemas.microsoft.com/office/powerpoint/2018/8/main">
  <p188:cm id="{929758D5-2A76-4A37-8215-4D9E1AF42FF8}" authorId="{08AFAD00-74B9-21B5-9841-D9996C2CE071}" created="2022-10-21T15:53:41.152">
    <pc:sldMkLst xmlns:pc="http://schemas.microsoft.com/office/powerpoint/2013/main/command">
      <pc:docMk/>
      <pc:sldMk cId="540052541" sldId="258"/>
    </pc:sldMkLst>
    <p188:replyLst>
      <p188:reply id="{E5EC71F3-5684-4B81-BB2E-23C4099C2D49}" authorId="{22EC800C-21CF-1E00-AE2F-5F50C6A8A3C8}" created="2022-10-21T16:59:18.400">
        <p188:txBody>
          <a:bodyPr/>
          <a:lstStyle/>
          <a:p>
            <a:r>
              <a:rPr lang="en-US"/>
              <a:t>Thanks sounds good</a:t>
            </a:r>
          </a:p>
        </p188:txBody>
      </p188:reply>
      <p188:reply id="{A8F2B231-0593-4BBC-AC54-431847D5168C}" authorId="{EE170F5C-D6E5-8B31-B524-3B3DA31B6C6C}" created="2023-04-12T19:21:17.566">
        <p188:txBody>
          <a:bodyPr/>
          <a:lstStyle/>
          <a:p>
            <a:r>
              <a:rPr lang="en-US"/>
              <a:t>All set!</a:t>
            </a:r>
          </a:p>
        </p188:txBody>
      </p188:reply>
      <p188:reply id="{48DE0AB4-8719-4AC6-A6E2-4A458932FE73}" authorId="{08AFAD00-74B9-21B5-9841-D9996C2CE071}" created="2023-04-26T12:55:13.426">
        <p188:txBody>
          <a:bodyPr/>
          <a:lstStyle/>
          <a:p>
            <a:r>
              <a:rPr lang="en-US"/>
              <a:t>Lisa, if you could change the font color form blue to white.</a:t>
            </a:r>
          </a:p>
        </p188:txBody>
      </p188:reply>
      <p188:reply id="{D4208AE4-7021-4F80-B452-1C18AB07C801}" authorId="{EE170F5C-D6E5-8B31-B524-3B3DA31B6C6C}" created="2023-04-26T13:04:13.244">
        <p188:txBody>
          <a:bodyPr/>
          <a:lstStyle/>
          <a:p>
            <a:r>
              <a:rPr lang="en-US"/>
              <a:t>Hi Dory, it appears as white on my slide.</a:t>
            </a:r>
          </a:p>
        </p188:txBody>
      </p188:reply>
    </p188:replyLst>
    <p188:txBody>
      <a:bodyPr/>
      <a:lstStyle/>
      <a:p>
        <a:r>
          <a:rPr lang="en-US"/>
          <a:t>This looks good. My one suggestion would be to pick one picture so that you can keep the focus on the written information. Thanks, and have a good weekend.</a:t>
        </a:r>
      </a:p>
    </p188:txBody>
  </p188:cm>
</p188:cmLst>
</file>

<file path=ppt/comments/modernComment_103_25373FD3.xml><?xml version="1.0" encoding="utf-8"?>
<p188:cmLst xmlns:a="http://schemas.openxmlformats.org/drawingml/2006/main" xmlns:r="http://schemas.openxmlformats.org/officeDocument/2006/relationships" xmlns:p188="http://schemas.microsoft.com/office/powerpoint/2018/8/main">
  <p188:cm id="{1EF28EAB-5B4D-428B-94B9-AD84B89C9F15}" authorId="{08AFAD00-74B9-21B5-9841-D9996C2CE071}" created="2023-04-06T03:28:47.522">
    <pc:sldMkLst xmlns:pc="http://schemas.microsoft.com/office/powerpoint/2013/main/command">
      <pc:docMk/>
      <pc:sldMk cId="624377811" sldId="259"/>
    </pc:sldMkLst>
    <p188:txBody>
      <a:bodyPr/>
      <a:lstStyle/>
      <a:p>
        <a:r>
          <a:rPr lang="en-US"/>
          <a:t>How did the SACs promote this? </a:t>
        </a:r>
      </a:p>
    </p188:txBody>
  </p188:cm>
</p188:cmLst>
</file>

<file path=ppt/comments/modernComment_104_BB558232.xml><?xml version="1.0" encoding="utf-8"?>
<p188:cmLst xmlns:a="http://schemas.openxmlformats.org/drawingml/2006/main" xmlns:r="http://schemas.openxmlformats.org/officeDocument/2006/relationships" xmlns:p188="http://schemas.microsoft.com/office/powerpoint/2018/8/main">
  <p188:cm id="{26C84793-D32B-4370-A5CC-65AEA49105A0}" authorId="{08AFAD00-74B9-21B5-9841-D9996C2CE071}" created="2023-04-06T03:30:01.242">
    <ac:deMkLst xmlns:ac="http://schemas.microsoft.com/office/drawing/2013/main/command">
      <pc:docMk xmlns:pc="http://schemas.microsoft.com/office/powerpoint/2013/main/command"/>
      <pc:sldMk xmlns:pc="http://schemas.microsoft.com/office/powerpoint/2013/main/command" cId="3142943282" sldId="260"/>
      <ac:picMk id="3" creationId="{55AE396A-1F86-A6BD-0234-5C147B7FB89F}"/>
    </ac:deMkLst>
    <p188:txBody>
      <a:bodyPr/>
      <a:lstStyle/>
      <a:p>
        <a:r>
          <a:rPr lang="en-US"/>
          <a:t>I would add the SACs continue to remind people about safety when it comes to COVID</a:t>
        </a:r>
      </a:p>
    </p188:txBody>
  </p188:cm>
</p188:cmLst>
</file>

<file path=ppt/comments/modernComment_10F_EDE2C826.xml><?xml version="1.0" encoding="utf-8"?>
<p188:cmLst xmlns:a="http://schemas.openxmlformats.org/drawingml/2006/main" xmlns:r="http://schemas.openxmlformats.org/officeDocument/2006/relationships" xmlns:p188="http://schemas.microsoft.com/office/powerpoint/2018/8/main">
  <p188:cm id="{A58C11E9-84A6-47BD-AC27-7150F8E822FE}" authorId="{08AFAD00-74B9-21B5-9841-D9996C2CE071}" created="2023-04-06T03:22:44.142">
    <ac:deMkLst xmlns:ac="http://schemas.microsoft.com/office/drawing/2013/main/command">
      <pc:docMk xmlns:pc="http://schemas.microsoft.com/office/powerpoint/2013/main/command"/>
      <pc:sldMk xmlns:pc="http://schemas.microsoft.com/office/powerpoint/2013/main/command" cId="3991062566" sldId="271"/>
      <ac:graphicFrameMk id="6" creationId="{00000000-0000-0000-0000-000000000000}"/>
    </ac:deMkLst>
    <p188:replyLst>
      <p188:reply id="{E1194635-5293-477C-8858-988499F5402D}" authorId="{EE170F5C-D6E5-8B31-B524-3B3DA31B6C6C}" created="2023-04-12T19:20:17.673">
        <p188:txBody>
          <a:bodyPr/>
          <a:lstStyle/>
          <a:p>
            <a:r>
              <a:rPr lang="en-US"/>
              <a:t>Updated chart with 2022 numbers</a:t>
            </a:r>
          </a:p>
        </p188:txBody>
      </p188:reply>
    </p188:replyLst>
    <p188:txBody>
      <a:bodyPr/>
      <a:lstStyle/>
      <a:p>
        <a:r>
          <a:rPr lang="en-US"/>
          <a:t>Please make sure the numbers are different than last year</a:t>
        </a:r>
      </a:p>
    </p188:txBody>
  </p188:cm>
</p188:cmLst>
</file>

<file path=ppt/comments/modernComment_116_10E3B8FF.xml><?xml version="1.0" encoding="utf-8"?>
<p188:cmLst xmlns:a="http://schemas.openxmlformats.org/drawingml/2006/main" xmlns:r="http://schemas.openxmlformats.org/officeDocument/2006/relationships" xmlns:p188="http://schemas.microsoft.com/office/powerpoint/2018/8/main">
  <p188:cm id="{5876E820-BD92-4AE6-B91C-46D59964F102}" authorId="{08AFAD00-74B9-21B5-9841-D9996C2CE071}" created="2022-10-21T15:54:58.715">
    <pc:sldMkLst xmlns:pc="http://schemas.microsoft.com/office/powerpoint/2013/main/command">
      <pc:docMk/>
      <pc:sldMk cId="283359487" sldId="257"/>
    </pc:sldMkLst>
    <p188:replyLst>
      <p188:reply id="{C315167B-4DB2-4EE7-8E2F-0DC875708B90}" authorId="{22EC800C-21CF-1E00-AE2F-5F50C6A8A3C8}" created="2022-10-21T16:59:04.134">
        <p188:txBody>
          <a:bodyPr/>
          <a:lstStyle/>
          <a:p>
            <a:r>
              <a:rPr lang="en-US"/>
              <a:t>Thanks sounds good</a:t>
            </a:r>
          </a:p>
        </p188:txBody>
      </p188:reply>
      <p188:reply id="{05D0A121-C26B-4258-B886-B7C7797F7DA5}" authorId="{EE170F5C-D6E5-8B31-B524-3B3DA31B6C6C}" created="2023-04-12T19:21:30.825">
        <p188:txBody>
          <a:bodyPr/>
          <a:lstStyle/>
          <a:p>
            <a:r>
              <a:rPr lang="en-US"/>
              <a:t>All set</a:t>
            </a:r>
          </a:p>
        </p188:txBody>
      </p188:reply>
    </p188:replyLst>
    <p188:txBody>
      <a:bodyPr/>
      <a:lstStyle/>
      <a:p>
        <a:r>
          <a:rPr lang="en-US"/>
          <a:t>This looks good too. I would suggest only have one picture so that words in the slide stand out.</a:t>
        </a:r>
      </a:p>
    </p188:txBody>
  </p188:cm>
</p188:cmLst>
</file>

<file path=ppt/comments/modernComment_119_89338C0.xml><?xml version="1.0" encoding="utf-8"?>
<p188:cmLst xmlns:a="http://schemas.openxmlformats.org/drawingml/2006/main" xmlns:r="http://schemas.openxmlformats.org/officeDocument/2006/relationships" xmlns:p188="http://schemas.microsoft.com/office/powerpoint/2018/8/main">
  <p188:cm id="{CBCB3239-E4BD-4370-92C4-3D8CF11E5CFD}" authorId="{08AFAD00-74B9-21B5-9841-D9996C2CE071}" created="2023-04-12T19:28:04.157">
    <pc:sldMkLst xmlns:pc="http://schemas.microsoft.com/office/powerpoint/2013/main/command">
      <pc:docMk/>
      <pc:sldMk cId="143866048" sldId="281"/>
    </pc:sldMkLst>
    <p188:txBody>
      <a:bodyPr/>
      <a:lstStyle/>
      <a:p>
        <a:r>
          <a:rPr lang="en-US"/>
          <a:t>Is this just for the North Region or is the entire state?</a:t>
        </a:r>
      </a:p>
    </p188:txBody>
  </p188:cm>
</p188:cmLst>
</file>

<file path=ppt/comments/modernComment_11F_49748E77.xml><?xml version="1.0" encoding="utf-8"?>
<p188:cmLst xmlns:a="http://schemas.openxmlformats.org/drawingml/2006/main" xmlns:r="http://schemas.openxmlformats.org/officeDocument/2006/relationships" xmlns:p188="http://schemas.microsoft.com/office/powerpoint/2018/8/main">
  <p188:cm id="{8CF5DEA5-689B-4473-9548-EC8383280CBF}" authorId="{08AFAD00-74B9-21B5-9841-D9996C2CE071}" created="2023-04-06T03:27:33.193">
    <pc:sldMkLst xmlns:pc="http://schemas.microsoft.com/office/powerpoint/2013/main/command">
      <pc:docMk/>
      <pc:sldMk cId="1232375415" sldId="287"/>
    </pc:sldMkLst>
    <p188:replyLst>
      <p188:reply id="{B07C9175-A884-4809-A0E0-A83383D85B4D}" authorId="{EE170F5C-D6E5-8B31-B524-3B3DA31B6C6C}" created="2023-04-06T13:43:20.287">
        <p188:txBody>
          <a:bodyPr/>
          <a:lstStyle/>
          <a:p>
            <a:r>
              <a:rPr lang="en-US"/>
              <a:t>Hope this helps</a:t>
            </a:r>
          </a:p>
        </p188:txBody>
      </p188:reply>
    </p188:replyLst>
    <p188:txBody>
      <a:bodyPr/>
      <a:lstStyle/>
      <a:p>
        <a:r>
          <a:rPr lang="en-US"/>
          <a:t>The picture is dark. Can we fix this?</a:t>
        </a:r>
      </a:p>
    </p188:txBody>
  </p188:cm>
</p188:cmLst>
</file>

<file path=ppt/comments/modernComment_121_9E578DE5.xml><?xml version="1.0" encoding="utf-8"?>
<p188:cmLst xmlns:a="http://schemas.openxmlformats.org/drawingml/2006/main" xmlns:r="http://schemas.openxmlformats.org/officeDocument/2006/relationships" xmlns:p188="http://schemas.microsoft.com/office/powerpoint/2018/8/main">
  <p188:cm id="{B192546A-45F5-4F57-BC97-489952240BC5}" authorId="{08AFAD00-74B9-21B5-9841-D9996C2CE071}" created="2023-04-06T03:28:23.772">
    <pc:sldMkLst xmlns:pc="http://schemas.microsoft.com/office/powerpoint/2013/main/command">
      <pc:docMk/>
      <pc:sldMk cId="2656538085" sldId="289"/>
    </pc:sldMkLst>
    <p188:txBody>
      <a:bodyPr/>
      <a:lstStyle/>
      <a:p>
        <a:r>
          <a:rPr lang="en-US"/>
          <a:t>How did the SACs promote internet safety and security?</a:t>
        </a:r>
      </a:p>
    </p188:txBody>
  </p188:cm>
</p188:cmLst>
</file>

<file path=ppt/comments/modernComment_19D_98CA154C.xml><?xml version="1.0" encoding="utf-8"?>
<p188:cmLst xmlns:a="http://schemas.openxmlformats.org/drawingml/2006/main" xmlns:r="http://schemas.openxmlformats.org/officeDocument/2006/relationships" xmlns:p188="http://schemas.microsoft.com/office/powerpoint/2018/8/main">
  <p188:cm id="{7A4BECD8-67FF-4462-BC10-002E4852BE16}" authorId="{08AFAD00-74B9-21B5-9841-D9996C2CE071}" created="2023-04-06T03:31:21.853">
    <ac:deMkLst xmlns:ac="http://schemas.microsoft.com/office/drawing/2013/main/command">
      <pc:docMk xmlns:pc="http://schemas.microsoft.com/office/powerpoint/2013/main/command"/>
      <pc:sldMk xmlns:pc="http://schemas.microsoft.com/office/powerpoint/2013/main/command" cId="2563380556" sldId="413"/>
      <ac:spMk id="3" creationId="{BBC64762-B192-4DB1-9045-BC17B98998A7}"/>
    </ac:deMkLst>
    <p188:replyLst>
      <p188:reply id="{E98CFBE7-19BF-425A-ADAE-99BE7EAA3544}" authorId="{EE170F5C-D6E5-8B31-B524-3B3DA31B6C6C}" created="2023-04-12T19:20:38.265">
        <p188:txBody>
          <a:bodyPr/>
          <a:lstStyle/>
          <a:p>
            <a:r>
              <a:rPr lang="en-US"/>
              <a:t>Ok--waiting for reply</a:t>
            </a:r>
          </a:p>
        </p188:txBody>
      </p188:reply>
      <p188:reply id="{6EA91FA0-2390-4A8A-BC7B-8D88FA37D849}" authorId="{EE170F5C-D6E5-8B31-B524-3B3DA31B6C6C}" created="2023-04-12T19:40:03.844">
        <p188:txBody>
          <a:bodyPr/>
          <a:lstStyle/>
          <a:p>
            <a:r>
              <a:rPr lang="en-US"/>
              <a:t>All set!</a:t>
            </a:r>
          </a:p>
        </p188:txBody>
      </p188:reply>
    </p188:replyLst>
    <p188:txBody>
      <a:bodyPr/>
      <a:lstStyle/>
      <a:p>
        <a:r>
          <a:rPr lang="en-US"/>
          <a:t>Denise can provide the information for  how many people are self-directing supports.</a:t>
        </a:r>
      </a:p>
    </p188:txBody>
  </p188:cm>
</p188:cmLst>
</file>

<file path=ppt/comments/modernComment_1A6_9A5AED30.xml><?xml version="1.0" encoding="utf-8"?>
<p188:cmLst xmlns:a="http://schemas.openxmlformats.org/drawingml/2006/main" xmlns:r="http://schemas.openxmlformats.org/officeDocument/2006/relationships" xmlns:p188="http://schemas.microsoft.com/office/powerpoint/2018/8/main">
  <p188:cm id="{87BDCBE0-A14A-4433-89CC-B3FAB8821B56}" authorId="{08AFAD00-74B9-21B5-9841-D9996C2CE071}" created="2023-04-18T23:02:19.077">
    <ac:deMkLst xmlns:ac="http://schemas.microsoft.com/office/drawing/2013/main/command">
      <pc:docMk xmlns:pc="http://schemas.microsoft.com/office/powerpoint/2013/main/command"/>
      <pc:sldMk xmlns:pc="http://schemas.microsoft.com/office/powerpoint/2013/main/command" cId="2589650224" sldId="422"/>
      <ac:spMk id="3" creationId="{BBC64762-B192-4DB1-9045-BC17B98998A7}"/>
    </ac:deMkLst>
    <p188:txBody>
      <a:bodyPr/>
      <a:lstStyle/>
      <a:p>
        <a:r>
          <a:rPr lang="en-US"/>
          <a:t>Lisa, Please add a snip it of the recreation calendar (January 2022) to this slide. Thanks</a:t>
        </a:r>
      </a:p>
    </p188:txBody>
  </p188:cm>
</p188:cmLst>
</file>

<file path=ppt/comments/modernComment_1B0_9BCF9AEE.xml><?xml version="1.0" encoding="utf-8"?>
<p188:cmLst xmlns:a="http://schemas.openxmlformats.org/drawingml/2006/main" xmlns:r="http://schemas.openxmlformats.org/officeDocument/2006/relationships" xmlns:p188="http://schemas.microsoft.com/office/powerpoint/2018/8/main">
  <p188:cm id="{235AA904-8CD7-41E5-9E6D-6B9E20ABC6C5}" authorId="{08AFAD00-74B9-21B5-9841-D9996C2CE071}" created="2023-04-06T03:21:59.485">
    <pc:sldMkLst xmlns:pc="http://schemas.microsoft.com/office/powerpoint/2013/main/command">
      <pc:docMk/>
      <pc:sldMk cId="3967131181" sldId="269"/>
    </pc:sldMkLst>
    <p188:replyLst>
      <p188:reply id="{F209DC21-E379-41B5-928C-8D6933F3B735}" authorId="{EE170F5C-D6E5-8B31-B524-3B3DA31B6C6C}" created="2023-04-12T19:19:34.773">
        <p188:txBody>
          <a:bodyPr/>
          <a:lstStyle/>
          <a:p>
            <a:r>
              <a:rPr lang="en-US"/>
              <a:t>All set!</a:t>
            </a:r>
          </a:p>
        </p188:txBody>
      </p188:reply>
      <p188:reply id="{8E05703E-FBB0-4B3F-AD72-C1D9C59475E1}" authorId="{08AFAD00-74B9-21B5-9841-D9996C2CE071}" created="2023-04-12T19:26:18.437">
        <p188:txBody>
          <a:bodyPr/>
          <a:lstStyle/>
          <a:p>
            <a:r>
              <a:rPr lang="en-US"/>
              <a:t>Lisa - One line is very light. Take the pledge is hard to see. </a:t>
            </a:r>
          </a:p>
        </p188:txBody>
      </p188:reply>
      <p188:reply id="{E478D0CC-9E76-4B62-BD98-02F07158C264}" authorId="{36273C6A-9373-0B82-56B6-38A859B7A437}" created="2023-04-12T19:33:19.918">
        <p188:txBody>
          <a:bodyPr/>
          <a:lstStyle/>
          <a:p>
            <a:r>
              <a:rPr lang="en-US"/>
              <a:t>I'll try to darken the hyperlink. </a:t>
            </a:r>
          </a:p>
        </p188:txBody>
      </p188:reply>
    </p188:replyLst>
    <p188:txBody>
      <a:bodyPr/>
      <a:lstStyle/>
      <a:p>
        <a:r>
          <a:rPr lang="en-US"/>
          <a:t>Please make sure that the numbers are different from last year</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ata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8884B5-F05F-42D0-BDF7-47C5178E587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3824E6B-1BF2-439D-9CD0-F2D45BA70E9D}">
      <dgm:prSet/>
      <dgm:spPr/>
      <dgm:t>
        <a:bodyPr/>
        <a:lstStyle/>
        <a:p>
          <a:pPr>
            <a:lnSpc>
              <a:spcPct val="100000"/>
            </a:lnSpc>
          </a:pPr>
          <a:r>
            <a:rPr lang="en-US"/>
            <a:t>SACs submitted 12 success stories to the “Advocates Corner” promoting Self Determination and Self Direction with advocates and families across the state</a:t>
          </a:r>
        </a:p>
      </dgm:t>
    </dgm:pt>
    <dgm:pt modelId="{79801679-8B72-4BF7-9000-222162A540A6}" type="parTrans" cxnId="{F501DA2C-AC3C-4765-94D9-2D94D9FFF29C}">
      <dgm:prSet/>
      <dgm:spPr/>
      <dgm:t>
        <a:bodyPr/>
        <a:lstStyle/>
        <a:p>
          <a:endParaRPr lang="en-US"/>
        </a:p>
      </dgm:t>
    </dgm:pt>
    <dgm:pt modelId="{81D8DF99-4BD4-4245-BD11-CB0338B9B2B1}" type="sibTrans" cxnId="{F501DA2C-AC3C-4765-94D9-2D94D9FFF29C}">
      <dgm:prSet/>
      <dgm:spPr/>
      <dgm:t>
        <a:bodyPr/>
        <a:lstStyle/>
        <a:p>
          <a:endParaRPr lang="en-US"/>
        </a:p>
      </dgm:t>
    </dgm:pt>
    <dgm:pt modelId="{56A93D18-8FE6-472A-B7F2-7421615D8CFE}">
      <dgm:prSet/>
      <dgm:spPr/>
      <dgm:t>
        <a:bodyPr/>
        <a:lstStyle/>
        <a:p>
          <a:pPr>
            <a:lnSpc>
              <a:spcPct val="100000"/>
            </a:lnSpc>
          </a:pPr>
          <a:r>
            <a:rPr lang="en-US"/>
            <a:t>All EORs are using EVV Platform for Self-Hires.</a:t>
          </a:r>
        </a:p>
      </dgm:t>
    </dgm:pt>
    <dgm:pt modelId="{CD02226B-12CD-4D24-81BF-44507A1FA58D}" type="parTrans" cxnId="{EDB88BAA-1FD6-44E7-AEDD-78BC4D3E07FB}">
      <dgm:prSet/>
      <dgm:spPr/>
      <dgm:t>
        <a:bodyPr/>
        <a:lstStyle/>
        <a:p>
          <a:endParaRPr lang="en-US"/>
        </a:p>
      </dgm:t>
    </dgm:pt>
    <dgm:pt modelId="{6579D17E-F53E-48B0-9E8B-F8AE8008CA83}" type="sibTrans" cxnId="{EDB88BAA-1FD6-44E7-AEDD-78BC4D3E07FB}">
      <dgm:prSet/>
      <dgm:spPr/>
      <dgm:t>
        <a:bodyPr/>
        <a:lstStyle/>
        <a:p>
          <a:endParaRPr lang="en-US"/>
        </a:p>
      </dgm:t>
    </dgm:pt>
    <dgm:pt modelId="{CE0453D6-9D43-4400-9D40-5DBE9DF34E9E}">
      <dgm:prSet/>
      <dgm:spPr/>
      <dgm:t>
        <a:bodyPr/>
        <a:lstStyle/>
        <a:p>
          <a:pPr>
            <a:lnSpc>
              <a:spcPct val="100000"/>
            </a:lnSpc>
          </a:pPr>
          <a:r>
            <a:rPr lang="en-US"/>
            <a:t>We have about 2,574 people Self-Directing their services.</a:t>
          </a:r>
        </a:p>
      </dgm:t>
    </dgm:pt>
    <dgm:pt modelId="{CE4A1D18-10B0-483E-835C-A1B0EF0BAEA6}" type="parTrans" cxnId="{9D338D3C-541B-470D-AF8F-085CAF965FD4}">
      <dgm:prSet/>
      <dgm:spPr/>
      <dgm:t>
        <a:bodyPr/>
        <a:lstStyle/>
        <a:p>
          <a:endParaRPr lang="en-US"/>
        </a:p>
      </dgm:t>
    </dgm:pt>
    <dgm:pt modelId="{89513E72-5E97-420E-97C4-06497D7E6F2C}" type="sibTrans" cxnId="{9D338D3C-541B-470D-AF8F-085CAF965FD4}">
      <dgm:prSet/>
      <dgm:spPr/>
      <dgm:t>
        <a:bodyPr/>
        <a:lstStyle/>
        <a:p>
          <a:endParaRPr lang="en-US"/>
        </a:p>
      </dgm:t>
    </dgm:pt>
    <dgm:pt modelId="{0E7A2BA1-0848-4D21-8F3B-DE91FA692947}">
      <dgm:prSet/>
      <dgm:spPr/>
      <dgm:t>
        <a:bodyPr/>
        <a:lstStyle/>
        <a:p>
          <a:pPr>
            <a:lnSpc>
              <a:spcPct val="100000"/>
            </a:lnSpc>
          </a:pPr>
          <a:r>
            <a:rPr lang="en-US"/>
            <a:t>9 SACs did presentations on Self Determination.</a:t>
          </a:r>
        </a:p>
      </dgm:t>
    </dgm:pt>
    <dgm:pt modelId="{D807772A-24A9-41E4-9E8C-8C1B265C1AA1}" type="parTrans" cxnId="{B6425B88-BB42-4384-9C70-D94D00BD2593}">
      <dgm:prSet/>
      <dgm:spPr/>
      <dgm:t>
        <a:bodyPr/>
        <a:lstStyle/>
        <a:p>
          <a:endParaRPr lang="en-US"/>
        </a:p>
      </dgm:t>
    </dgm:pt>
    <dgm:pt modelId="{548EFF63-DB53-49E1-B025-F8616D3FBC76}" type="sibTrans" cxnId="{B6425B88-BB42-4384-9C70-D94D00BD2593}">
      <dgm:prSet/>
      <dgm:spPr/>
      <dgm:t>
        <a:bodyPr/>
        <a:lstStyle/>
        <a:p>
          <a:endParaRPr lang="en-US"/>
        </a:p>
      </dgm:t>
    </dgm:pt>
    <dgm:pt modelId="{ED2F3C93-66BD-4EF2-AFE1-04D13221F82F}">
      <dgm:prSet/>
      <dgm:spPr/>
      <dgm:t>
        <a:bodyPr/>
        <a:lstStyle/>
        <a:p>
          <a:pPr>
            <a:lnSpc>
              <a:spcPct val="100000"/>
            </a:lnSpc>
          </a:pPr>
          <a:r>
            <a:rPr lang="en-US"/>
            <a:t>8 SACs out of 10 use Self-Directed Services.</a:t>
          </a:r>
        </a:p>
      </dgm:t>
    </dgm:pt>
    <dgm:pt modelId="{98F7A96D-6B76-497E-A294-99B639A5EF2C}" type="parTrans" cxnId="{E59BB937-C34A-4F05-97B4-FD8149673C1E}">
      <dgm:prSet/>
      <dgm:spPr/>
      <dgm:t>
        <a:bodyPr/>
        <a:lstStyle/>
        <a:p>
          <a:endParaRPr lang="en-US"/>
        </a:p>
      </dgm:t>
    </dgm:pt>
    <dgm:pt modelId="{DA8F0C91-638C-4A2C-AA2C-4059DF92D8EE}" type="sibTrans" cxnId="{E59BB937-C34A-4F05-97B4-FD8149673C1E}">
      <dgm:prSet/>
      <dgm:spPr/>
      <dgm:t>
        <a:bodyPr/>
        <a:lstStyle/>
        <a:p>
          <a:endParaRPr lang="en-US"/>
        </a:p>
      </dgm:t>
    </dgm:pt>
    <dgm:pt modelId="{6E47CAEF-56CD-4377-92A0-5EA768A74AC0}" type="pres">
      <dgm:prSet presAssocID="{758884B5-F05F-42D0-BDF7-47C5178E5876}" presName="root" presStyleCnt="0">
        <dgm:presLayoutVars>
          <dgm:dir/>
          <dgm:resizeHandles val="exact"/>
        </dgm:presLayoutVars>
      </dgm:prSet>
      <dgm:spPr/>
    </dgm:pt>
    <dgm:pt modelId="{B5B5E331-AC26-4F73-A661-3BBCE34247BF}" type="pres">
      <dgm:prSet presAssocID="{13824E6B-1BF2-439D-9CD0-F2D45BA70E9D}" presName="compNode" presStyleCnt="0"/>
      <dgm:spPr/>
    </dgm:pt>
    <dgm:pt modelId="{8E2E18EB-DA5A-4990-A5CD-A62149947119}" type="pres">
      <dgm:prSet presAssocID="{13824E6B-1BF2-439D-9CD0-F2D45BA70E9D}" presName="bgRect" presStyleLbl="bgShp" presStyleIdx="0" presStyleCnt="5"/>
      <dgm:spPr/>
    </dgm:pt>
    <dgm:pt modelId="{9A0FC047-FAAF-4178-9E06-430FA8A6A1C0}" type="pres">
      <dgm:prSet presAssocID="{13824E6B-1BF2-439D-9CD0-F2D45BA70E9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ting"/>
        </a:ext>
      </dgm:extLst>
    </dgm:pt>
    <dgm:pt modelId="{64EF0F7A-3BEE-49FA-B772-67D16AADE95F}" type="pres">
      <dgm:prSet presAssocID="{13824E6B-1BF2-439D-9CD0-F2D45BA70E9D}" presName="spaceRect" presStyleCnt="0"/>
      <dgm:spPr/>
    </dgm:pt>
    <dgm:pt modelId="{CFD1C29E-132E-49D9-82B8-1BEB24C8FCDD}" type="pres">
      <dgm:prSet presAssocID="{13824E6B-1BF2-439D-9CD0-F2D45BA70E9D}" presName="parTx" presStyleLbl="revTx" presStyleIdx="0" presStyleCnt="5">
        <dgm:presLayoutVars>
          <dgm:chMax val="0"/>
          <dgm:chPref val="0"/>
        </dgm:presLayoutVars>
      </dgm:prSet>
      <dgm:spPr/>
    </dgm:pt>
    <dgm:pt modelId="{2AB7CF3F-2BB7-4E6F-B7FA-DAE50DB4E510}" type="pres">
      <dgm:prSet presAssocID="{81D8DF99-4BD4-4245-BD11-CB0338B9B2B1}" presName="sibTrans" presStyleCnt="0"/>
      <dgm:spPr/>
    </dgm:pt>
    <dgm:pt modelId="{06CC3554-2999-4F1E-A96A-07A36EE730D9}" type="pres">
      <dgm:prSet presAssocID="{56A93D18-8FE6-472A-B7F2-7421615D8CFE}" presName="compNode" presStyleCnt="0"/>
      <dgm:spPr/>
    </dgm:pt>
    <dgm:pt modelId="{35321CF6-F6C3-4723-B333-D2D28EB8A168}" type="pres">
      <dgm:prSet presAssocID="{56A93D18-8FE6-472A-B7F2-7421615D8CFE}" presName="bgRect" presStyleLbl="bgShp" presStyleIdx="1" presStyleCnt="5"/>
      <dgm:spPr/>
    </dgm:pt>
    <dgm:pt modelId="{E97EBF2A-DFD8-4A5E-8B21-871C5F6B0C48}" type="pres">
      <dgm:prSet presAssocID="{56A93D18-8FE6-472A-B7F2-7421615D8CF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ycle with People"/>
        </a:ext>
      </dgm:extLst>
    </dgm:pt>
    <dgm:pt modelId="{EEBB4140-79A0-49A1-A3FC-558C5F60358E}" type="pres">
      <dgm:prSet presAssocID="{56A93D18-8FE6-472A-B7F2-7421615D8CFE}" presName="spaceRect" presStyleCnt="0"/>
      <dgm:spPr/>
    </dgm:pt>
    <dgm:pt modelId="{81FF7D94-44D8-44C8-8929-16F825B6BDCB}" type="pres">
      <dgm:prSet presAssocID="{56A93D18-8FE6-472A-B7F2-7421615D8CFE}" presName="parTx" presStyleLbl="revTx" presStyleIdx="1" presStyleCnt="5">
        <dgm:presLayoutVars>
          <dgm:chMax val="0"/>
          <dgm:chPref val="0"/>
        </dgm:presLayoutVars>
      </dgm:prSet>
      <dgm:spPr/>
    </dgm:pt>
    <dgm:pt modelId="{35F3C80E-F49A-4633-8B5D-FB4A65914E63}" type="pres">
      <dgm:prSet presAssocID="{6579D17E-F53E-48B0-9E8B-F8AE8008CA83}" presName="sibTrans" presStyleCnt="0"/>
      <dgm:spPr/>
    </dgm:pt>
    <dgm:pt modelId="{C31E93D1-B46F-4012-8E4A-01FAF1179008}" type="pres">
      <dgm:prSet presAssocID="{CE0453D6-9D43-4400-9D40-5DBE9DF34E9E}" presName="compNode" presStyleCnt="0"/>
      <dgm:spPr/>
    </dgm:pt>
    <dgm:pt modelId="{0F6F802A-9160-417F-8C29-F86F7235D705}" type="pres">
      <dgm:prSet presAssocID="{CE0453D6-9D43-4400-9D40-5DBE9DF34E9E}" presName="bgRect" presStyleLbl="bgShp" presStyleIdx="2" presStyleCnt="5"/>
      <dgm:spPr/>
    </dgm:pt>
    <dgm:pt modelId="{5AC13B30-E237-42D8-8B73-B627389CED1B}" type="pres">
      <dgm:prSet presAssocID="{CE0453D6-9D43-4400-9D40-5DBE9DF34E9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ers"/>
        </a:ext>
      </dgm:extLst>
    </dgm:pt>
    <dgm:pt modelId="{7B1E5E93-6579-4BD7-9510-8462546BECD9}" type="pres">
      <dgm:prSet presAssocID="{CE0453D6-9D43-4400-9D40-5DBE9DF34E9E}" presName="spaceRect" presStyleCnt="0"/>
      <dgm:spPr/>
    </dgm:pt>
    <dgm:pt modelId="{320DECA2-DAC4-44D3-957F-D8A04CEE8989}" type="pres">
      <dgm:prSet presAssocID="{CE0453D6-9D43-4400-9D40-5DBE9DF34E9E}" presName="parTx" presStyleLbl="revTx" presStyleIdx="2" presStyleCnt="5">
        <dgm:presLayoutVars>
          <dgm:chMax val="0"/>
          <dgm:chPref val="0"/>
        </dgm:presLayoutVars>
      </dgm:prSet>
      <dgm:spPr/>
    </dgm:pt>
    <dgm:pt modelId="{7B15933E-AED8-4B3F-AB92-91BC5AC948CD}" type="pres">
      <dgm:prSet presAssocID="{89513E72-5E97-420E-97C4-06497D7E6F2C}" presName="sibTrans" presStyleCnt="0"/>
      <dgm:spPr/>
    </dgm:pt>
    <dgm:pt modelId="{EF785CD6-E541-47E7-80DB-29D2C5815458}" type="pres">
      <dgm:prSet presAssocID="{0E7A2BA1-0848-4D21-8F3B-DE91FA692947}" presName="compNode" presStyleCnt="0"/>
      <dgm:spPr/>
    </dgm:pt>
    <dgm:pt modelId="{7E0A6ED0-E5BC-43E7-8C66-109A754BEF52}" type="pres">
      <dgm:prSet presAssocID="{0E7A2BA1-0848-4D21-8F3B-DE91FA692947}" presName="bgRect" presStyleLbl="bgShp" presStyleIdx="3" presStyleCnt="5"/>
      <dgm:spPr/>
    </dgm:pt>
    <dgm:pt modelId="{019EE15C-24C2-4B3F-B681-7DBEFC851060}" type="pres">
      <dgm:prSet presAssocID="{0E7A2BA1-0848-4D21-8F3B-DE91FA69294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EDD919E3-8A5B-403F-B399-9C3E2F162B6E}" type="pres">
      <dgm:prSet presAssocID="{0E7A2BA1-0848-4D21-8F3B-DE91FA692947}" presName="spaceRect" presStyleCnt="0"/>
      <dgm:spPr/>
    </dgm:pt>
    <dgm:pt modelId="{FF4D4BAD-9796-4689-92BD-65A2E8EFBC31}" type="pres">
      <dgm:prSet presAssocID="{0E7A2BA1-0848-4D21-8F3B-DE91FA692947}" presName="parTx" presStyleLbl="revTx" presStyleIdx="3" presStyleCnt="5">
        <dgm:presLayoutVars>
          <dgm:chMax val="0"/>
          <dgm:chPref val="0"/>
        </dgm:presLayoutVars>
      </dgm:prSet>
      <dgm:spPr/>
    </dgm:pt>
    <dgm:pt modelId="{893D25BE-BFC8-4FAF-BB9F-974498E785D3}" type="pres">
      <dgm:prSet presAssocID="{548EFF63-DB53-49E1-B025-F8616D3FBC76}" presName="sibTrans" presStyleCnt="0"/>
      <dgm:spPr/>
    </dgm:pt>
    <dgm:pt modelId="{0E9ACE88-8DAB-4A07-80F4-8D0B4E3B732E}" type="pres">
      <dgm:prSet presAssocID="{ED2F3C93-66BD-4EF2-AFE1-04D13221F82F}" presName="compNode" presStyleCnt="0"/>
      <dgm:spPr/>
    </dgm:pt>
    <dgm:pt modelId="{7B0EA2AB-3809-4ABB-999C-B60C6C89C3AE}" type="pres">
      <dgm:prSet presAssocID="{ED2F3C93-66BD-4EF2-AFE1-04D13221F82F}" presName="bgRect" presStyleLbl="bgShp" presStyleIdx="4" presStyleCnt="5"/>
      <dgm:spPr/>
    </dgm:pt>
    <dgm:pt modelId="{9E952E95-0666-428E-8DA4-70841988E9FE}" type="pres">
      <dgm:prSet presAssocID="{ED2F3C93-66BD-4EF2-AFE1-04D13221F82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arget Audience"/>
        </a:ext>
      </dgm:extLst>
    </dgm:pt>
    <dgm:pt modelId="{527D5EA0-21B2-45EE-8AE5-39FA1662565B}" type="pres">
      <dgm:prSet presAssocID="{ED2F3C93-66BD-4EF2-AFE1-04D13221F82F}" presName="spaceRect" presStyleCnt="0"/>
      <dgm:spPr/>
    </dgm:pt>
    <dgm:pt modelId="{D8201A15-A83C-4856-BC78-1830DF784122}" type="pres">
      <dgm:prSet presAssocID="{ED2F3C93-66BD-4EF2-AFE1-04D13221F82F}" presName="parTx" presStyleLbl="revTx" presStyleIdx="4" presStyleCnt="5">
        <dgm:presLayoutVars>
          <dgm:chMax val="0"/>
          <dgm:chPref val="0"/>
        </dgm:presLayoutVars>
      </dgm:prSet>
      <dgm:spPr/>
    </dgm:pt>
  </dgm:ptLst>
  <dgm:cxnLst>
    <dgm:cxn modelId="{F501DA2C-AC3C-4765-94D9-2D94D9FFF29C}" srcId="{758884B5-F05F-42D0-BDF7-47C5178E5876}" destId="{13824E6B-1BF2-439D-9CD0-F2D45BA70E9D}" srcOrd="0" destOrd="0" parTransId="{79801679-8B72-4BF7-9000-222162A540A6}" sibTransId="{81D8DF99-4BD4-4245-BD11-CB0338B9B2B1}"/>
    <dgm:cxn modelId="{E59BB937-C34A-4F05-97B4-FD8149673C1E}" srcId="{758884B5-F05F-42D0-BDF7-47C5178E5876}" destId="{ED2F3C93-66BD-4EF2-AFE1-04D13221F82F}" srcOrd="4" destOrd="0" parTransId="{98F7A96D-6B76-497E-A294-99B639A5EF2C}" sibTransId="{DA8F0C91-638C-4A2C-AA2C-4059DF92D8EE}"/>
    <dgm:cxn modelId="{9D338D3C-541B-470D-AF8F-085CAF965FD4}" srcId="{758884B5-F05F-42D0-BDF7-47C5178E5876}" destId="{CE0453D6-9D43-4400-9D40-5DBE9DF34E9E}" srcOrd="2" destOrd="0" parTransId="{CE4A1D18-10B0-483E-835C-A1B0EF0BAEA6}" sibTransId="{89513E72-5E97-420E-97C4-06497D7E6F2C}"/>
    <dgm:cxn modelId="{53A36453-7B9C-491A-B6DF-8EFF20A04C52}" type="presOf" srcId="{ED2F3C93-66BD-4EF2-AFE1-04D13221F82F}" destId="{D8201A15-A83C-4856-BC78-1830DF784122}" srcOrd="0" destOrd="0" presId="urn:microsoft.com/office/officeart/2018/2/layout/IconVerticalSolidList"/>
    <dgm:cxn modelId="{B6425B88-BB42-4384-9C70-D94D00BD2593}" srcId="{758884B5-F05F-42D0-BDF7-47C5178E5876}" destId="{0E7A2BA1-0848-4D21-8F3B-DE91FA692947}" srcOrd="3" destOrd="0" parTransId="{D807772A-24A9-41E4-9E8C-8C1B265C1AA1}" sibTransId="{548EFF63-DB53-49E1-B025-F8616D3FBC76}"/>
    <dgm:cxn modelId="{E14D10A4-91CF-45BB-9538-DF56A976269B}" type="presOf" srcId="{CE0453D6-9D43-4400-9D40-5DBE9DF34E9E}" destId="{320DECA2-DAC4-44D3-957F-D8A04CEE8989}" srcOrd="0" destOrd="0" presId="urn:microsoft.com/office/officeart/2018/2/layout/IconVerticalSolidList"/>
    <dgm:cxn modelId="{8D0ABDA9-84DB-42A8-BC48-113ED103DC16}" type="presOf" srcId="{758884B5-F05F-42D0-BDF7-47C5178E5876}" destId="{6E47CAEF-56CD-4377-92A0-5EA768A74AC0}" srcOrd="0" destOrd="0" presId="urn:microsoft.com/office/officeart/2018/2/layout/IconVerticalSolidList"/>
    <dgm:cxn modelId="{EDB88BAA-1FD6-44E7-AEDD-78BC4D3E07FB}" srcId="{758884B5-F05F-42D0-BDF7-47C5178E5876}" destId="{56A93D18-8FE6-472A-B7F2-7421615D8CFE}" srcOrd="1" destOrd="0" parTransId="{CD02226B-12CD-4D24-81BF-44507A1FA58D}" sibTransId="{6579D17E-F53E-48B0-9E8B-F8AE8008CA83}"/>
    <dgm:cxn modelId="{2CAFE6B2-8F3F-4FDF-9EDF-C84C01B861A1}" type="presOf" srcId="{0E7A2BA1-0848-4D21-8F3B-DE91FA692947}" destId="{FF4D4BAD-9796-4689-92BD-65A2E8EFBC31}" srcOrd="0" destOrd="0" presId="urn:microsoft.com/office/officeart/2018/2/layout/IconVerticalSolidList"/>
    <dgm:cxn modelId="{D58E91D7-1AA2-40CB-9FF3-7DFAFB405818}" type="presOf" srcId="{56A93D18-8FE6-472A-B7F2-7421615D8CFE}" destId="{81FF7D94-44D8-44C8-8929-16F825B6BDCB}" srcOrd="0" destOrd="0" presId="urn:microsoft.com/office/officeart/2018/2/layout/IconVerticalSolidList"/>
    <dgm:cxn modelId="{7CDCB1DC-0DCA-431A-9899-F9B2819C3DCC}" type="presOf" srcId="{13824E6B-1BF2-439D-9CD0-F2D45BA70E9D}" destId="{CFD1C29E-132E-49D9-82B8-1BEB24C8FCDD}" srcOrd="0" destOrd="0" presId="urn:microsoft.com/office/officeart/2018/2/layout/IconVerticalSolidList"/>
    <dgm:cxn modelId="{93356A89-9536-47BA-BE3B-7FCADA3C46C3}" type="presParOf" srcId="{6E47CAEF-56CD-4377-92A0-5EA768A74AC0}" destId="{B5B5E331-AC26-4F73-A661-3BBCE34247BF}" srcOrd="0" destOrd="0" presId="urn:microsoft.com/office/officeart/2018/2/layout/IconVerticalSolidList"/>
    <dgm:cxn modelId="{549F4DEF-4ACB-49B1-AFBE-3CACAFED59F1}" type="presParOf" srcId="{B5B5E331-AC26-4F73-A661-3BBCE34247BF}" destId="{8E2E18EB-DA5A-4990-A5CD-A62149947119}" srcOrd="0" destOrd="0" presId="urn:microsoft.com/office/officeart/2018/2/layout/IconVerticalSolidList"/>
    <dgm:cxn modelId="{DDD80B40-5123-43F3-A117-DCEFB5B32A96}" type="presParOf" srcId="{B5B5E331-AC26-4F73-A661-3BBCE34247BF}" destId="{9A0FC047-FAAF-4178-9E06-430FA8A6A1C0}" srcOrd="1" destOrd="0" presId="urn:microsoft.com/office/officeart/2018/2/layout/IconVerticalSolidList"/>
    <dgm:cxn modelId="{9EF4459E-13CD-4115-9129-07295420081C}" type="presParOf" srcId="{B5B5E331-AC26-4F73-A661-3BBCE34247BF}" destId="{64EF0F7A-3BEE-49FA-B772-67D16AADE95F}" srcOrd="2" destOrd="0" presId="urn:microsoft.com/office/officeart/2018/2/layout/IconVerticalSolidList"/>
    <dgm:cxn modelId="{43A2485D-619E-4D7F-8A75-A78F6E02DD41}" type="presParOf" srcId="{B5B5E331-AC26-4F73-A661-3BBCE34247BF}" destId="{CFD1C29E-132E-49D9-82B8-1BEB24C8FCDD}" srcOrd="3" destOrd="0" presId="urn:microsoft.com/office/officeart/2018/2/layout/IconVerticalSolidList"/>
    <dgm:cxn modelId="{AA6F2081-7F6B-4AEA-866F-6EE899AAB8F2}" type="presParOf" srcId="{6E47CAEF-56CD-4377-92A0-5EA768A74AC0}" destId="{2AB7CF3F-2BB7-4E6F-B7FA-DAE50DB4E510}" srcOrd="1" destOrd="0" presId="urn:microsoft.com/office/officeart/2018/2/layout/IconVerticalSolidList"/>
    <dgm:cxn modelId="{833E1DC7-9523-48CE-A699-5821518E901C}" type="presParOf" srcId="{6E47CAEF-56CD-4377-92A0-5EA768A74AC0}" destId="{06CC3554-2999-4F1E-A96A-07A36EE730D9}" srcOrd="2" destOrd="0" presId="urn:microsoft.com/office/officeart/2018/2/layout/IconVerticalSolidList"/>
    <dgm:cxn modelId="{BDCF3226-A37B-4CA3-B76C-086D9407F58E}" type="presParOf" srcId="{06CC3554-2999-4F1E-A96A-07A36EE730D9}" destId="{35321CF6-F6C3-4723-B333-D2D28EB8A168}" srcOrd="0" destOrd="0" presId="urn:microsoft.com/office/officeart/2018/2/layout/IconVerticalSolidList"/>
    <dgm:cxn modelId="{64B405A2-A2B1-410F-B170-17C36A8B09BA}" type="presParOf" srcId="{06CC3554-2999-4F1E-A96A-07A36EE730D9}" destId="{E97EBF2A-DFD8-4A5E-8B21-871C5F6B0C48}" srcOrd="1" destOrd="0" presId="urn:microsoft.com/office/officeart/2018/2/layout/IconVerticalSolidList"/>
    <dgm:cxn modelId="{A99A9612-C492-4BB3-8726-36A284752ADA}" type="presParOf" srcId="{06CC3554-2999-4F1E-A96A-07A36EE730D9}" destId="{EEBB4140-79A0-49A1-A3FC-558C5F60358E}" srcOrd="2" destOrd="0" presId="urn:microsoft.com/office/officeart/2018/2/layout/IconVerticalSolidList"/>
    <dgm:cxn modelId="{80024EF1-BC87-4208-9753-0F3C2A695359}" type="presParOf" srcId="{06CC3554-2999-4F1E-A96A-07A36EE730D9}" destId="{81FF7D94-44D8-44C8-8929-16F825B6BDCB}" srcOrd="3" destOrd="0" presId="urn:microsoft.com/office/officeart/2018/2/layout/IconVerticalSolidList"/>
    <dgm:cxn modelId="{F6BF99DF-89FF-4FC1-AEEB-A328C8857C67}" type="presParOf" srcId="{6E47CAEF-56CD-4377-92A0-5EA768A74AC0}" destId="{35F3C80E-F49A-4633-8B5D-FB4A65914E63}" srcOrd="3" destOrd="0" presId="urn:microsoft.com/office/officeart/2018/2/layout/IconVerticalSolidList"/>
    <dgm:cxn modelId="{F1CC6224-2346-4818-A1F8-0A98FB5EF35D}" type="presParOf" srcId="{6E47CAEF-56CD-4377-92A0-5EA768A74AC0}" destId="{C31E93D1-B46F-4012-8E4A-01FAF1179008}" srcOrd="4" destOrd="0" presId="urn:microsoft.com/office/officeart/2018/2/layout/IconVerticalSolidList"/>
    <dgm:cxn modelId="{8F9A2314-214A-4F62-92FA-010B2ADE0646}" type="presParOf" srcId="{C31E93D1-B46F-4012-8E4A-01FAF1179008}" destId="{0F6F802A-9160-417F-8C29-F86F7235D705}" srcOrd="0" destOrd="0" presId="urn:microsoft.com/office/officeart/2018/2/layout/IconVerticalSolidList"/>
    <dgm:cxn modelId="{7CDA38EF-42F5-4A73-A215-70E45833E14F}" type="presParOf" srcId="{C31E93D1-B46F-4012-8E4A-01FAF1179008}" destId="{5AC13B30-E237-42D8-8B73-B627389CED1B}" srcOrd="1" destOrd="0" presId="urn:microsoft.com/office/officeart/2018/2/layout/IconVerticalSolidList"/>
    <dgm:cxn modelId="{C34E0324-DC75-43DD-BD7B-DEF76D15016D}" type="presParOf" srcId="{C31E93D1-B46F-4012-8E4A-01FAF1179008}" destId="{7B1E5E93-6579-4BD7-9510-8462546BECD9}" srcOrd="2" destOrd="0" presId="urn:microsoft.com/office/officeart/2018/2/layout/IconVerticalSolidList"/>
    <dgm:cxn modelId="{82CD41B8-FC68-4F73-BE97-D1EB095F66D6}" type="presParOf" srcId="{C31E93D1-B46F-4012-8E4A-01FAF1179008}" destId="{320DECA2-DAC4-44D3-957F-D8A04CEE8989}" srcOrd="3" destOrd="0" presId="urn:microsoft.com/office/officeart/2018/2/layout/IconVerticalSolidList"/>
    <dgm:cxn modelId="{F5774B22-928A-4B97-909B-C32DE55A295D}" type="presParOf" srcId="{6E47CAEF-56CD-4377-92A0-5EA768A74AC0}" destId="{7B15933E-AED8-4B3F-AB92-91BC5AC948CD}" srcOrd="5" destOrd="0" presId="urn:microsoft.com/office/officeart/2018/2/layout/IconVerticalSolidList"/>
    <dgm:cxn modelId="{70548804-5AE5-4870-8613-B9AFCA0DB312}" type="presParOf" srcId="{6E47CAEF-56CD-4377-92A0-5EA768A74AC0}" destId="{EF785CD6-E541-47E7-80DB-29D2C5815458}" srcOrd="6" destOrd="0" presId="urn:microsoft.com/office/officeart/2018/2/layout/IconVerticalSolidList"/>
    <dgm:cxn modelId="{E91C0F12-011C-4783-A816-89AC56AB5C7E}" type="presParOf" srcId="{EF785CD6-E541-47E7-80DB-29D2C5815458}" destId="{7E0A6ED0-E5BC-43E7-8C66-109A754BEF52}" srcOrd="0" destOrd="0" presId="urn:microsoft.com/office/officeart/2018/2/layout/IconVerticalSolidList"/>
    <dgm:cxn modelId="{34F09282-E6FD-40E0-B1D7-8F2A716BADCF}" type="presParOf" srcId="{EF785CD6-E541-47E7-80DB-29D2C5815458}" destId="{019EE15C-24C2-4B3F-B681-7DBEFC851060}" srcOrd="1" destOrd="0" presId="urn:microsoft.com/office/officeart/2018/2/layout/IconVerticalSolidList"/>
    <dgm:cxn modelId="{E4163C6E-1CFF-4D31-A86A-2CD858C16AE5}" type="presParOf" srcId="{EF785CD6-E541-47E7-80DB-29D2C5815458}" destId="{EDD919E3-8A5B-403F-B399-9C3E2F162B6E}" srcOrd="2" destOrd="0" presId="urn:microsoft.com/office/officeart/2018/2/layout/IconVerticalSolidList"/>
    <dgm:cxn modelId="{41432693-E3FB-49F5-A2A0-719CC74F3476}" type="presParOf" srcId="{EF785CD6-E541-47E7-80DB-29D2C5815458}" destId="{FF4D4BAD-9796-4689-92BD-65A2E8EFBC31}" srcOrd="3" destOrd="0" presId="urn:microsoft.com/office/officeart/2018/2/layout/IconVerticalSolidList"/>
    <dgm:cxn modelId="{28701A5E-D251-4966-8EB2-6B3EE8CB582E}" type="presParOf" srcId="{6E47CAEF-56CD-4377-92A0-5EA768A74AC0}" destId="{893D25BE-BFC8-4FAF-BB9F-974498E785D3}" srcOrd="7" destOrd="0" presId="urn:microsoft.com/office/officeart/2018/2/layout/IconVerticalSolidList"/>
    <dgm:cxn modelId="{7816E73C-B021-4579-98D2-397E9E524303}" type="presParOf" srcId="{6E47CAEF-56CD-4377-92A0-5EA768A74AC0}" destId="{0E9ACE88-8DAB-4A07-80F4-8D0B4E3B732E}" srcOrd="8" destOrd="0" presId="urn:microsoft.com/office/officeart/2018/2/layout/IconVerticalSolidList"/>
    <dgm:cxn modelId="{36B1B4B4-668D-4BFD-8D73-41ADD29F3F7F}" type="presParOf" srcId="{0E9ACE88-8DAB-4A07-80F4-8D0B4E3B732E}" destId="{7B0EA2AB-3809-4ABB-999C-B60C6C89C3AE}" srcOrd="0" destOrd="0" presId="urn:microsoft.com/office/officeart/2018/2/layout/IconVerticalSolidList"/>
    <dgm:cxn modelId="{24B4B202-A875-4E28-9A31-5627FDA120DB}" type="presParOf" srcId="{0E9ACE88-8DAB-4A07-80F4-8D0B4E3B732E}" destId="{9E952E95-0666-428E-8DA4-70841988E9FE}" srcOrd="1" destOrd="0" presId="urn:microsoft.com/office/officeart/2018/2/layout/IconVerticalSolidList"/>
    <dgm:cxn modelId="{0887BE17-FB1D-4AA3-96A8-6DDC91CE165D}" type="presParOf" srcId="{0E9ACE88-8DAB-4A07-80F4-8D0B4E3B732E}" destId="{527D5EA0-21B2-45EE-8AE5-39FA1662565B}" srcOrd="2" destOrd="0" presId="urn:microsoft.com/office/officeart/2018/2/layout/IconVerticalSolidList"/>
    <dgm:cxn modelId="{CB5D64F6-ABDA-4058-9016-3A7565B24C1F}" type="presParOf" srcId="{0E9ACE88-8DAB-4A07-80F4-8D0B4E3B732E}" destId="{D8201A15-A83C-4856-BC78-1830DF78412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CDB8C8-BCD4-4284-A399-85C699607A8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FA79268-B916-4BBD-A44E-E6EFCCBBC4F7}">
      <dgm:prSet custT="1"/>
      <dgm:spPr/>
      <dgm:t>
        <a:bodyPr/>
        <a:lstStyle/>
        <a:p>
          <a:pPr>
            <a:lnSpc>
              <a:spcPct val="100000"/>
            </a:lnSpc>
          </a:pPr>
          <a:r>
            <a:rPr lang="en-US" sz="1800"/>
            <a:t>Our outreach contacts increased from 120,371 last year to 164,777.</a:t>
          </a:r>
        </a:p>
      </dgm:t>
    </dgm:pt>
    <dgm:pt modelId="{4861E014-9D29-44CA-8F5B-11ABEE5601DB}" type="parTrans" cxnId="{8DE6DE79-7F8A-44C0-807D-2AC5EF6DA19E}">
      <dgm:prSet/>
      <dgm:spPr/>
      <dgm:t>
        <a:bodyPr/>
        <a:lstStyle/>
        <a:p>
          <a:endParaRPr lang="en-US"/>
        </a:p>
      </dgm:t>
    </dgm:pt>
    <dgm:pt modelId="{418F0118-278D-43B6-8AC4-3BD856510935}" type="sibTrans" cxnId="{8DE6DE79-7F8A-44C0-807D-2AC5EF6DA19E}">
      <dgm:prSet/>
      <dgm:spPr/>
      <dgm:t>
        <a:bodyPr/>
        <a:lstStyle/>
        <a:p>
          <a:endParaRPr lang="en-US"/>
        </a:p>
      </dgm:t>
    </dgm:pt>
    <dgm:pt modelId="{CDE86023-7D35-4C92-9892-C7FEEC824A65}">
      <dgm:prSet custT="1"/>
      <dgm:spPr/>
      <dgm:t>
        <a:bodyPr/>
        <a:lstStyle/>
        <a:p>
          <a:pPr>
            <a:lnSpc>
              <a:spcPct val="100000"/>
            </a:lnSpc>
          </a:pPr>
          <a:r>
            <a:rPr lang="en-US" sz="1600"/>
            <a:t>We continue to learn new skills for navigating the virtual world.</a:t>
          </a:r>
        </a:p>
      </dgm:t>
    </dgm:pt>
    <dgm:pt modelId="{71612C11-E892-4FC5-90D8-B6250DEE13CB}" type="parTrans" cxnId="{0D5D6AE0-A633-408A-87E6-10493C763FD0}">
      <dgm:prSet/>
      <dgm:spPr/>
      <dgm:t>
        <a:bodyPr/>
        <a:lstStyle/>
        <a:p>
          <a:endParaRPr lang="en-US"/>
        </a:p>
      </dgm:t>
    </dgm:pt>
    <dgm:pt modelId="{9AF07CEC-D3F4-4BF3-9F97-81804ADD7321}" type="sibTrans" cxnId="{0D5D6AE0-A633-408A-87E6-10493C763FD0}">
      <dgm:prSet/>
      <dgm:spPr/>
      <dgm:t>
        <a:bodyPr/>
        <a:lstStyle/>
        <a:p>
          <a:endParaRPr lang="en-US"/>
        </a:p>
      </dgm:t>
    </dgm:pt>
    <dgm:pt modelId="{8740F8F8-9021-496D-8B38-50C4CF57CA18}">
      <dgm:prSet/>
      <dgm:spPr/>
      <dgm:t>
        <a:bodyPr/>
        <a:lstStyle/>
        <a:p>
          <a:pPr>
            <a:lnSpc>
              <a:spcPct val="100000"/>
            </a:lnSpc>
          </a:pPr>
          <a:r>
            <a:rPr lang="en-US"/>
            <a:t>Teaching each other &amp; our advocates how to connect meaningfully even though we may not see each other in person. </a:t>
          </a:r>
        </a:p>
      </dgm:t>
    </dgm:pt>
    <dgm:pt modelId="{3B1AF4FA-2EEE-4E58-96AB-6B776BD352DD}" type="parTrans" cxnId="{8713E44E-7EB2-4312-80E0-1D57EF88B241}">
      <dgm:prSet/>
      <dgm:spPr/>
      <dgm:t>
        <a:bodyPr/>
        <a:lstStyle/>
        <a:p>
          <a:endParaRPr lang="en-US"/>
        </a:p>
      </dgm:t>
    </dgm:pt>
    <dgm:pt modelId="{C50AA4D8-C587-44FA-B27A-9A30F8A656C4}" type="sibTrans" cxnId="{8713E44E-7EB2-4312-80E0-1D57EF88B241}">
      <dgm:prSet/>
      <dgm:spPr/>
      <dgm:t>
        <a:bodyPr/>
        <a:lstStyle/>
        <a:p>
          <a:endParaRPr lang="en-US"/>
        </a:p>
      </dgm:t>
    </dgm:pt>
    <dgm:pt modelId="{D32244D8-F3E2-4015-9024-4CA91EC8B109}">
      <dgm:prSet/>
      <dgm:spPr/>
      <dgm:t>
        <a:bodyPr/>
        <a:lstStyle/>
        <a:p>
          <a:pPr>
            <a:lnSpc>
              <a:spcPct val="100000"/>
            </a:lnSpc>
          </a:pPr>
          <a:r>
            <a:rPr lang="en-US"/>
            <a:t>We continued to create PowerPoints &amp; presentations educating advocates across the State.</a:t>
          </a:r>
        </a:p>
      </dgm:t>
    </dgm:pt>
    <dgm:pt modelId="{891E674C-7ECD-472E-B561-03939D4E1ED7}" type="parTrans" cxnId="{B6913220-7FF1-48DA-9C4F-FA5F50078C7B}">
      <dgm:prSet/>
      <dgm:spPr/>
      <dgm:t>
        <a:bodyPr/>
        <a:lstStyle/>
        <a:p>
          <a:endParaRPr lang="en-US"/>
        </a:p>
      </dgm:t>
    </dgm:pt>
    <dgm:pt modelId="{F5908994-7A42-426D-A0CD-E7EE87D8E868}" type="sibTrans" cxnId="{B6913220-7FF1-48DA-9C4F-FA5F50078C7B}">
      <dgm:prSet/>
      <dgm:spPr/>
      <dgm:t>
        <a:bodyPr/>
        <a:lstStyle/>
        <a:p>
          <a:endParaRPr lang="en-US"/>
        </a:p>
      </dgm:t>
    </dgm:pt>
    <dgm:pt modelId="{518CF295-635F-44BD-BB03-F272C892945B}">
      <dgm:prSet/>
      <dgm:spPr/>
      <dgm:t>
        <a:bodyPr/>
        <a:lstStyle/>
        <a:p>
          <a:pPr>
            <a:lnSpc>
              <a:spcPct val="100000"/>
            </a:lnSpc>
          </a:pPr>
          <a:r>
            <a:rPr lang="en-US"/>
            <a:t>SACs created 12 Virtual Bulletin Boards, 17 CTFSN presentations and 31 advocacy presentations this year.</a:t>
          </a:r>
          <a:br>
            <a:rPr lang="en-US"/>
          </a:br>
          <a:endParaRPr lang="en-US"/>
        </a:p>
      </dgm:t>
    </dgm:pt>
    <dgm:pt modelId="{153E8113-D594-4202-B7CB-1673E3A52C9B}" type="parTrans" cxnId="{A4AED786-3E86-4FAB-991B-883EFFE133E4}">
      <dgm:prSet/>
      <dgm:spPr/>
      <dgm:t>
        <a:bodyPr/>
        <a:lstStyle/>
        <a:p>
          <a:endParaRPr lang="en-US"/>
        </a:p>
      </dgm:t>
    </dgm:pt>
    <dgm:pt modelId="{E88AC5FC-B42C-4B98-81CB-06DCC503C6E5}" type="sibTrans" cxnId="{A4AED786-3E86-4FAB-991B-883EFFE133E4}">
      <dgm:prSet/>
      <dgm:spPr/>
      <dgm:t>
        <a:bodyPr/>
        <a:lstStyle/>
        <a:p>
          <a:endParaRPr lang="en-US"/>
        </a:p>
      </dgm:t>
    </dgm:pt>
    <dgm:pt modelId="{E5EF5233-D3A2-4EF9-B929-9B203E223689}">
      <dgm:prSet custT="1"/>
      <dgm:spPr/>
      <dgm:t>
        <a:bodyPr/>
        <a:lstStyle/>
        <a:p>
          <a:pPr>
            <a:lnSpc>
              <a:spcPct val="100000"/>
            </a:lnSpc>
          </a:pPr>
          <a:r>
            <a:rPr lang="en-US" sz="1800"/>
            <a:t>SACs hosted 133 Advocacy groups with  1,361participants this year.</a:t>
          </a:r>
        </a:p>
      </dgm:t>
    </dgm:pt>
    <dgm:pt modelId="{B6FCAA56-7F47-4AEE-8D73-3E6364FE9AF1}" type="parTrans" cxnId="{26CC1CC0-4BBF-4DB6-AC03-F7E7101DDE19}">
      <dgm:prSet/>
      <dgm:spPr/>
      <dgm:t>
        <a:bodyPr/>
        <a:lstStyle/>
        <a:p>
          <a:endParaRPr lang="en-US"/>
        </a:p>
      </dgm:t>
    </dgm:pt>
    <dgm:pt modelId="{BC2D39D9-7EE5-4AF0-B801-14F4651010B5}" type="sibTrans" cxnId="{26CC1CC0-4BBF-4DB6-AC03-F7E7101DDE19}">
      <dgm:prSet/>
      <dgm:spPr/>
      <dgm:t>
        <a:bodyPr/>
        <a:lstStyle/>
        <a:p>
          <a:endParaRPr lang="en-US"/>
        </a:p>
      </dgm:t>
    </dgm:pt>
    <dgm:pt modelId="{FB5F463F-A344-48DB-A6E9-9AF0E60468B7}" type="pres">
      <dgm:prSet presAssocID="{B1CDB8C8-BCD4-4284-A399-85C699607A82}" presName="root" presStyleCnt="0">
        <dgm:presLayoutVars>
          <dgm:dir/>
          <dgm:resizeHandles val="exact"/>
        </dgm:presLayoutVars>
      </dgm:prSet>
      <dgm:spPr/>
    </dgm:pt>
    <dgm:pt modelId="{B30B08A4-207E-48FC-81EA-6A3C0BA1E2FC}" type="pres">
      <dgm:prSet presAssocID="{EFA79268-B916-4BBD-A44E-E6EFCCBBC4F7}" presName="compNode" presStyleCnt="0"/>
      <dgm:spPr/>
    </dgm:pt>
    <dgm:pt modelId="{B8A4BB8C-AB90-4A93-8355-B174FF5C1C86}" type="pres">
      <dgm:prSet presAssocID="{EFA79268-B916-4BBD-A44E-E6EFCCBBC4F7}" presName="bgRect" presStyleLbl="bgShp" presStyleIdx="0" presStyleCnt="6"/>
      <dgm:spPr/>
    </dgm:pt>
    <dgm:pt modelId="{3ED853D1-31DD-4942-8C13-91F2F74599DB}" type="pres">
      <dgm:prSet presAssocID="{EFA79268-B916-4BBD-A44E-E6EFCCBBC4F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E891A066-F1FB-47B2-AEDE-A14BB80D8EFC}" type="pres">
      <dgm:prSet presAssocID="{EFA79268-B916-4BBD-A44E-E6EFCCBBC4F7}" presName="spaceRect" presStyleCnt="0"/>
      <dgm:spPr/>
    </dgm:pt>
    <dgm:pt modelId="{EA2091D3-67F8-493B-AB04-7D402B32104F}" type="pres">
      <dgm:prSet presAssocID="{EFA79268-B916-4BBD-A44E-E6EFCCBBC4F7}" presName="parTx" presStyleLbl="revTx" presStyleIdx="0" presStyleCnt="6">
        <dgm:presLayoutVars>
          <dgm:chMax val="0"/>
          <dgm:chPref val="0"/>
        </dgm:presLayoutVars>
      </dgm:prSet>
      <dgm:spPr/>
    </dgm:pt>
    <dgm:pt modelId="{E89979A9-92BF-4CBF-9F92-5651913BAC43}" type="pres">
      <dgm:prSet presAssocID="{418F0118-278D-43B6-8AC4-3BD856510935}" presName="sibTrans" presStyleCnt="0"/>
      <dgm:spPr/>
    </dgm:pt>
    <dgm:pt modelId="{46BF440C-1CF9-4A07-84FD-2BFD73A0C03F}" type="pres">
      <dgm:prSet presAssocID="{CDE86023-7D35-4C92-9892-C7FEEC824A65}" presName="compNode" presStyleCnt="0"/>
      <dgm:spPr/>
    </dgm:pt>
    <dgm:pt modelId="{6BC7E293-CA5B-4C86-BA87-87EF4FB30F33}" type="pres">
      <dgm:prSet presAssocID="{CDE86023-7D35-4C92-9892-C7FEEC824A65}" presName="bgRect" presStyleLbl="bgShp" presStyleIdx="1" presStyleCnt="6"/>
      <dgm:spPr/>
    </dgm:pt>
    <dgm:pt modelId="{D735EA4D-B011-4BFD-BC60-943AFBB85875}" type="pres">
      <dgm:prSet presAssocID="{CDE86023-7D35-4C92-9892-C7FEEC824A6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ass"/>
        </a:ext>
      </dgm:extLst>
    </dgm:pt>
    <dgm:pt modelId="{ACD76E8E-57D1-43BA-A5E7-C5FCF432D1DF}" type="pres">
      <dgm:prSet presAssocID="{CDE86023-7D35-4C92-9892-C7FEEC824A65}" presName="spaceRect" presStyleCnt="0"/>
      <dgm:spPr/>
    </dgm:pt>
    <dgm:pt modelId="{5930E4EB-0293-4CF6-89BD-89A5B1AEFC0E}" type="pres">
      <dgm:prSet presAssocID="{CDE86023-7D35-4C92-9892-C7FEEC824A65}" presName="parTx" presStyleLbl="revTx" presStyleIdx="1" presStyleCnt="6">
        <dgm:presLayoutVars>
          <dgm:chMax val="0"/>
          <dgm:chPref val="0"/>
        </dgm:presLayoutVars>
      </dgm:prSet>
      <dgm:spPr/>
    </dgm:pt>
    <dgm:pt modelId="{EB892EC2-3210-4A92-922E-D23883B9E204}" type="pres">
      <dgm:prSet presAssocID="{9AF07CEC-D3F4-4BF3-9F97-81804ADD7321}" presName="sibTrans" presStyleCnt="0"/>
      <dgm:spPr/>
    </dgm:pt>
    <dgm:pt modelId="{C65EF1C4-5168-4227-A115-C9815C75AF34}" type="pres">
      <dgm:prSet presAssocID="{8740F8F8-9021-496D-8B38-50C4CF57CA18}" presName="compNode" presStyleCnt="0"/>
      <dgm:spPr/>
    </dgm:pt>
    <dgm:pt modelId="{643FC24B-BE55-46C5-BDF3-8E958B64FEDB}" type="pres">
      <dgm:prSet presAssocID="{8740F8F8-9021-496D-8B38-50C4CF57CA18}" presName="bgRect" presStyleLbl="bgShp" presStyleIdx="2" presStyleCnt="6"/>
      <dgm:spPr/>
    </dgm:pt>
    <dgm:pt modelId="{7C81A12F-E32F-4DA1-A345-95D43837A4E5}" type="pres">
      <dgm:prSet presAssocID="{8740F8F8-9021-496D-8B38-50C4CF57CA1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01F41521-75FC-4370-9304-596FE6382480}" type="pres">
      <dgm:prSet presAssocID="{8740F8F8-9021-496D-8B38-50C4CF57CA18}" presName="spaceRect" presStyleCnt="0"/>
      <dgm:spPr/>
    </dgm:pt>
    <dgm:pt modelId="{8986BB4F-BD49-40BD-B421-CBB6376D0118}" type="pres">
      <dgm:prSet presAssocID="{8740F8F8-9021-496D-8B38-50C4CF57CA18}" presName="parTx" presStyleLbl="revTx" presStyleIdx="2" presStyleCnt="6">
        <dgm:presLayoutVars>
          <dgm:chMax val="0"/>
          <dgm:chPref val="0"/>
        </dgm:presLayoutVars>
      </dgm:prSet>
      <dgm:spPr/>
    </dgm:pt>
    <dgm:pt modelId="{832D5B36-508A-42F0-81EA-99E671B73A39}" type="pres">
      <dgm:prSet presAssocID="{C50AA4D8-C587-44FA-B27A-9A30F8A656C4}" presName="sibTrans" presStyleCnt="0"/>
      <dgm:spPr/>
    </dgm:pt>
    <dgm:pt modelId="{13486725-22AA-4F2F-93A4-39FEC3093986}" type="pres">
      <dgm:prSet presAssocID="{D32244D8-F3E2-4015-9024-4CA91EC8B109}" presName="compNode" presStyleCnt="0"/>
      <dgm:spPr/>
    </dgm:pt>
    <dgm:pt modelId="{0D690294-C99F-437E-B833-EDF52098BDD9}" type="pres">
      <dgm:prSet presAssocID="{D32244D8-F3E2-4015-9024-4CA91EC8B109}" presName="bgRect" presStyleLbl="bgShp" presStyleIdx="3" presStyleCnt="6" custLinFactNeighborX="5029" custLinFactNeighborY="-14287"/>
      <dgm:spPr/>
    </dgm:pt>
    <dgm:pt modelId="{1629CAE2-BAEF-4066-9C31-F254EA0DFB55}" type="pres">
      <dgm:prSet presAssocID="{D32244D8-F3E2-4015-9024-4CA91EC8B10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ecturer"/>
        </a:ext>
      </dgm:extLst>
    </dgm:pt>
    <dgm:pt modelId="{F7CC4C38-6C86-4F36-8076-C62F69DE7843}" type="pres">
      <dgm:prSet presAssocID="{D32244D8-F3E2-4015-9024-4CA91EC8B109}" presName="spaceRect" presStyleCnt="0"/>
      <dgm:spPr/>
    </dgm:pt>
    <dgm:pt modelId="{E0C98767-C3D7-4831-BF6F-201A7A0949F6}" type="pres">
      <dgm:prSet presAssocID="{D32244D8-F3E2-4015-9024-4CA91EC8B109}" presName="parTx" presStyleLbl="revTx" presStyleIdx="3" presStyleCnt="6">
        <dgm:presLayoutVars>
          <dgm:chMax val="0"/>
          <dgm:chPref val="0"/>
        </dgm:presLayoutVars>
      </dgm:prSet>
      <dgm:spPr/>
    </dgm:pt>
    <dgm:pt modelId="{1B54629F-C984-42CC-AD85-3D01C0D85FA2}" type="pres">
      <dgm:prSet presAssocID="{F5908994-7A42-426D-A0CD-E7EE87D8E868}" presName="sibTrans" presStyleCnt="0"/>
      <dgm:spPr/>
    </dgm:pt>
    <dgm:pt modelId="{79C18A01-BC34-4529-9FF7-9DFF2DEEE260}" type="pres">
      <dgm:prSet presAssocID="{518CF295-635F-44BD-BB03-F272C892945B}" presName="compNode" presStyleCnt="0"/>
      <dgm:spPr/>
    </dgm:pt>
    <dgm:pt modelId="{58EF5CFE-637A-4AD2-B3C8-43A90CD972DB}" type="pres">
      <dgm:prSet presAssocID="{518CF295-635F-44BD-BB03-F272C892945B}" presName="bgRect" presStyleLbl="bgShp" presStyleIdx="4" presStyleCnt="6"/>
      <dgm:spPr/>
    </dgm:pt>
    <dgm:pt modelId="{046F98D7-CE77-44E0-AA1E-247E9CB4FA4C}" type="pres">
      <dgm:prSet presAssocID="{518CF295-635F-44BD-BB03-F272C892945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3D0F6B26-EDCB-4027-91E8-62651387821E}" type="pres">
      <dgm:prSet presAssocID="{518CF295-635F-44BD-BB03-F272C892945B}" presName="spaceRect" presStyleCnt="0"/>
      <dgm:spPr/>
    </dgm:pt>
    <dgm:pt modelId="{A224F283-7452-485E-AECF-EDAA50D83718}" type="pres">
      <dgm:prSet presAssocID="{518CF295-635F-44BD-BB03-F272C892945B}" presName="parTx" presStyleLbl="revTx" presStyleIdx="4" presStyleCnt="6">
        <dgm:presLayoutVars>
          <dgm:chMax val="0"/>
          <dgm:chPref val="0"/>
        </dgm:presLayoutVars>
      </dgm:prSet>
      <dgm:spPr/>
    </dgm:pt>
    <dgm:pt modelId="{06B595D3-B0E5-4F2F-8D95-6F7542C21B57}" type="pres">
      <dgm:prSet presAssocID="{E88AC5FC-B42C-4B98-81CB-06DCC503C6E5}" presName="sibTrans" presStyleCnt="0"/>
      <dgm:spPr/>
    </dgm:pt>
    <dgm:pt modelId="{BB133D6C-442E-4EEF-8C4E-A393EBA74A1C}" type="pres">
      <dgm:prSet presAssocID="{E5EF5233-D3A2-4EF9-B929-9B203E223689}" presName="compNode" presStyleCnt="0"/>
      <dgm:spPr/>
    </dgm:pt>
    <dgm:pt modelId="{06482E10-0CE8-4CB9-B3F9-5145D009D0FA}" type="pres">
      <dgm:prSet presAssocID="{E5EF5233-D3A2-4EF9-B929-9B203E223689}" presName="bgRect" presStyleLbl="bgShp" presStyleIdx="5" presStyleCnt="6"/>
      <dgm:spPr/>
    </dgm:pt>
    <dgm:pt modelId="{F08F9543-F6CA-4E44-AEF7-807E2FCA68BF}" type="pres">
      <dgm:prSet presAssocID="{E5EF5233-D3A2-4EF9-B929-9B203E22368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roup"/>
        </a:ext>
      </dgm:extLst>
    </dgm:pt>
    <dgm:pt modelId="{11931C65-6552-463D-A037-0A50AA46495B}" type="pres">
      <dgm:prSet presAssocID="{E5EF5233-D3A2-4EF9-B929-9B203E223689}" presName="spaceRect" presStyleCnt="0"/>
      <dgm:spPr/>
    </dgm:pt>
    <dgm:pt modelId="{AFFD1ECF-71FE-4E77-827F-A20AAD7A019C}" type="pres">
      <dgm:prSet presAssocID="{E5EF5233-D3A2-4EF9-B929-9B203E223689}" presName="parTx" presStyleLbl="revTx" presStyleIdx="5" presStyleCnt="6">
        <dgm:presLayoutVars>
          <dgm:chMax val="0"/>
          <dgm:chPref val="0"/>
        </dgm:presLayoutVars>
      </dgm:prSet>
      <dgm:spPr/>
    </dgm:pt>
  </dgm:ptLst>
  <dgm:cxnLst>
    <dgm:cxn modelId="{B7F8DF15-61DD-493E-B6F0-88DA963FA68C}" type="presOf" srcId="{CDE86023-7D35-4C92-9892-C7FEEC824A65}" destId="{5930E4EB-0293-4CF6-89BD-89A5B1AEFC0E}" srcOrd="0" destOrd="0" presId="urn:microsoft.com/office/officeart/2018/2/layout/IconVerticalSolidList"/>
    <dgm:cxn modelId="{B6913220-7FF1-48DA-9C4F-FA5F50078C7B}" srcId="{B1CDB8C8-BCD4-4284-A399-85C699607A82}" destId="{D32244D8-F3E2-4015-9024-4CA91EC8B109}" srcOrd="3" destOrd="0" parTransId="{891E674C-7ECD-472E-B561-03939D4E1ED7}" sibTransId="{F5908994-7A42-426D-A0CD-E7EE87D8E868}"/>
    <dgm:cxn modelId="{8713E44E-7EB2-4312-80E0-1D57EF88B241}" srcId="{B1CDB8C8-BCD4-4284-A399-85C699607A82}" destId="{8740F8F8-9021-496D-8B38-50C4CF57CA18}" srcOrd="2" destOrd="0" parTransId="{3B1AF4FA-2EEE-4E58-96AB-6B776BD352DD}" sibTransId="{C50AA4D8-C587-44FA-B27A-9A30F8A656C4}"/>
    <dgm:cxn modelId="{8DE6DE79-7F8A-44C0-807D-2AC5EF6DA19E}" srcId="{B1CDB8C8-BCD4-4284-A399-85C699607A82}" destId="{EFA79268-B916-4BBD-A44E-E6EFCCBBC4F7}" srcOrd="0" destOrd="0" parTransId="{4861E014-9D29-44CA-8F5B-11ABEE5601DB}" sibTransId="{418F0118-278D-43B6-8AC4-3BD856510935}"/>
    <dgm:cxn modelId="{CDB1AC7F-D197-44EE-AEB4-54CE735CF335}" type="presOf" srcId="{518CF295-635F-44BD-BB03-F272C892945B}" destId="{A224F283-7452-485E-AECF-EDAA50D83718}" srcOrd="0" destOrd="0" presId="urn:microsoft.com/office/officeart/2018/2/layout/IconVerticalSolidList"/>
    <dgm:cxn modelId="{A4AED786-3E86-4FAB-991B-883EFFE133E4}" srcId="{B1CDB8C8-BCD4-4284-A399-85C699607A82}" destId="{518CF295-635F-44BD-BB03-F272C892945B}" srcOrd="4" destOrd="0" parTransId="{153E8113-D594-4202-B7CB-1673E3A52C9B}" sibTransId="{E88AC5FC-B42C-4B98-81CB-06DCC503C6E5}"/>
    <dgm:cxn modelId="{A7F10CAB-206E-4E3F-A18C-655C9AE5F77C}" type="presOf" srcId="{D32244D8-F3E2-4015-9024-4CA91EC8B109}" destId="{E0C98767-C3D7-4831-BF6F-201A7A0949F6}" srcOrd="0" destOrd="0" presId="urn:microsoft.com/office/officeart/2018/2/layout/IconVerticalSolidList"/>
    <dgm:cxn modelId="{1628F7B6-0A36-4E6A-8755-7325FA87E2DF}" type="presOf" srcId="{B1CDB8C8-BCD4-4284-A399-85C699607A82}" destId="{FB5F463F-A344-48DB-A6E9-9AF0E60468B7}" srcOrd="0" destOrd="0" presId="urn:microsoft.com/office/officeart/2018/2/layout/IconVerticalSolidList"/>
    <dgm:cxn modelId="{548C56BC-632D-4400-B203-F8861DAF5EF1}" type="presOf" srcId="{E5EF5233-D3A2-4EF9-B929-9B203E223689}" destId="{AFFD1ECF-71FE-4E77-827F-A20AAD7A019C}" srcOrd="0" destOrd="0" presId="urn:microsoft.com/office/officeart/2018/2/layout/IconVerticalSolidList"/>
    <dgm:cxn modelId="{26CC1CC0-4BBF-4DB6-AC03-F7E7101DDE19}" srcId="{B1CDB8C8-BCD4-4284-A399-85C699607A82}" destId="{E5EF5233-D3A2-4EF9-B929-9B203E223689}" srcOrd="5" destOrd="0" parTransId="{B6FCAA56-7F47-4AEE-8D73-3E6364FE9AF1}" sibTransId="{BC2D39D9-7EE5-4AF0-B801-14F4651010B5}"/>
    <dgm:cxn modelId="{AF926BC7-A728-4D59-8BB6-6020DCF3139E}" type="presOf" srcId="{8740F8F8-9021-496D-8B38-50C4CF57CA18}" destId="{8986BB4F-BD49-40BD-B421-CBB6376D0118}" srcOrd="0" destOrd="0" presId="urn:microsoft.com/office/officeart/2018/2/layout/IconVerticalSolidList"/>
    <dgm:cxn modelId="{0D5D6AE0-A633-408A-87E6-10493C763FD0}" srcId="{B1CDB8C8-BCD4-4284-A399-85C699607A82}" destId="{CDE86023-7D35-4C92-9892-C7FEEC824A65}" srcOrd="1" destOrd="0" parTransId="{71612C11-E892-4FC5-90D8-B6250DEE13CB}" sibTransId="{9AF07CEC-D3F4-4BF3-9F97-81804ADD7321}"/>
    <dgm:cxn modelId="{C3F101EC-730A-48D1-B8D6-E8293E634C0E}" type="presOf" srcId="{EFA79268-B916-4BBD-A44E-E6EFCCBBC4F7}" destId="{EA2091D3-67F8-493B-AB04-7D402B32104F}" srcOrd="0" destOrd="0" presId="urn:microsoft.com/office/officeart/2018/2/layout/IconVerticalSolidList"/>
    <dgm:cxn modelId="{805C4570-7302-4D03-86F3-5577E9175D45}" type="presParOf" srcId="{FB5F463F-A344-48DB-A6E9-9AF0E60468B7}" destId="{B30B08A4-207E-48FC-81EA-6A3C0BA1E2FC}" srcOrd="0" destOrd="0" presId="urn:microsoft.com/office/officeart/2018/2/layout/IconVerticalSolidList"/>
    <dgm:cxn modelId="{6E02031C-A0E0-440C-87E7-A5D98A12AD0D}" type="presParOf" srcId="{B30B08A4-207E-48FC-81EA-6A3C0BA1E2FC}" destId="{B8A4BB8C-AB90-4A93-8355-B174FF5C1C86}" srcOrd="0" destOrd="0" presId="urn:microsoft.com/office/officeart/2018/2/layout/IconVerticalSolidList"/>
    <dgm:cxn modelId="{8742A608-86FA-458F-86BC-C08AB6451673}" type="presParOf" srcId="{B30B08A4-207E-48FC-81EA-6A3C0BA1E2FC}" destId="{3ED853D1-31DD-4942-8C13-91F2F74599DB}" srcOrd="1" destOrd="0" presId="urn:microsoft.com/office/officeart/2018/2/layout/IconVerticalSolidList"/>
    <dgm:cxn modelId="{18D020ED-929A-4631-8774-490212A0F93C}" type="presParOf" srcId="{B30B08A4-207E-48FC-81EA-6A3C0BA1E2FC}" destId="{E891A066-F1FB-47B2-AEDE-A14BB80D8EFC}" srcOrd="2" destOrd="0" presId="urn:microsoft.com/office/officeart/2018/2/layout/IconVerticalSolidList"/>
    <dgm:cxn modelId="{05D993A3-846E-44B3-9D44-2B0E549684D7}" type="presParOf" srcId="{B30B08A4-207E-48FC-81EA-6A3C0BA1E2FC}" destId="{EA2091D3-67F8-493B-AB04-7D402B32104F}" srcOrd="3" destOrd="0" presId="urn:microsoft.com/office/officeart/2018/2/layout/IconVerticalSolidList"/>
    <dgm:cxn modelId="{E2996433-7121-4379-9261-7A8062720355}" type="presParOf" srcId="{FB5F463F-A344-48DB-A6E9-9AF0E60468B7}" destId="{E89979A9-92BF-4CBF-9F92-5651913BAC43}" srcOrd="1" destOrd="0" presId="urn:microsoft.com/office/officeart/2018/2/layout/IconVerticalSolidList"/>
    <dgm:cxn modelId="{E9487E6B-EF64-4032-AA20-2EB05E99626C}" type="presParOf" srcId="{FB5F463F-A344-48DB-A6E9-9AF0E60468B7}" destId="{46BF440C-1CF9-4A07-84FD-2BFD73A0C03F}" srcOrd="2" destOrd="0" presId="urn:microsoft.com/office/officeart/2018/2/layout/IconVerticalSolidList"/>
    <dgm:cxn modelId="{E6CE149C-9631-44B8-A521-272EC1DC2E3B}" type="presParOf" srcId="{46BF440C-1CF9-4A07-84FD-2BFD73A0C03F}" destId="{6BC7E293-CA5B-4C86-BA87-87EF4FB30F33}" srcOrd="0" destOrd="0" presId="urn:microsoft.com/office/officeart/2018/2/layout/IconVerticalSolidList"/>
    <dgm:cxn modelId="{84CD963B-0D84-4D07-AF60-5F1881F13D57}" type="presParOf" srcId="{46BF440C-1CF9-4A07-84FD-2BFD73A0C03F}" destId="{D735EA4D-B011-4BFD-BC60-943AFBB85875}" srcOrd="1" destOrd="0" presId="urn:microsoft.com/office/officeart/2018/2/layout/IconVerticalSolidList"/>
    <dgm:cxn modelId="{28215A30-883C-430B-8899-9148FD68CF2E}" type="presParOf" srcId="{46BF440C-1CF9-4A07-84FD-2BFD73A0C03F}" destId="{ACD76E8E-57D1-43BA-A5E7-C5FCF432D1DF}" srcOrd="2" destOrd="0" presId="urn:microsoft.com/office/officeart/2018/2/layout/IconVerticalSolidList"/>
    <dgm:cxn modelId="{433DA92B-6D3A-4443-A6EE-3AB9E5FB5AAA}" type="presParOf" srcId="{46BF440C-1CF9-4A07-84FD-2BFD73A0C03F}" destId="{5930E4EB-0293-4CF6-89BD-89A5B1AEFC0E}" srcOrd="3" destOrd="0" presId="urn:microsoft.com/office/officeart/2018/2/layout/IconVerticalSolidList"/>
    <dgm:cxn modelId="{76464AF4-3D45-455C-8C37-584926D1CB25}" type="presParOf" srcId="{FB5F463F-A344-48DB-A6E9-9AF0E60468B7}" destId="{EB892EC2-3210-4A92-922E-D23883B9E204}" srcOrd="3" destOrd="0" presId="urn:microsoft.com/office/officeart/2018/2/layout/IconVerticalSolidList"/>
    <dgm:cxn modelId="{0BE4C60E-2275-4568-AA6D-12C95C24739E}" type="presParOf" srcId="{FB5F463F-A344-48DB-A6E9-9AF0E60468B7}" destId="{C65EF1C4-5168-4227-A115-C9815C75AF34}" srcOrd="4" destOrd="0" presId="urn:microsoft.com/office/officeart/2018/2/layout/IconVerticalSolidList"/>
    <dgm:cxn modelId="{DD7BFB56-92DD-455F-B6B0-9A428A7E4C4D}" type="presParOf" srcId="{C65EF1C4-5168-4227-A115-C9815C75AF34}" destId="{643FC24B-BE55-46C5-BDF3-8E958B64FEDB}" srcOrd="0" destOrd="0" presId="urn:microsoft.com/office/officeart/2018/2/layout/IconVerticalSolidList"/>
    <dgm:cxn modelId="{DF78EAA3-E1F0-4714-896C-E3149B7F03AF}" type="presParOf" srcId="{C65EF1C4-5168-4227-A115-C9815C75AF34}" destId="{7C81A12F-E32F-4DA1-A345-95D43837A4E5}" srcOrd="1" destOrd="0" presId="urn:microsoft.com/office/officeart/2018/2/layout/IconVerticalSolidList"/>
    <dgm:cxn modelId="{89C7FFD3-C13C-4841-85EC-13EF6466DEFB}" type="presParOf" srcId="{C65EF1C4-5168-4227-A115-C9815C75AF34}" destId="{01F41521-75FC-4370-9304-596FE6382480}" srcOrd="2" destOrd="0" presId="urn:microsoft.com/office/officeart/2018/2/layout/IconVerticalSolidList"/>
    <dgm:cxn modelId="{B6B026A9-759B-4790-B123-803295495396}" type="presParOf" srcId="{C65EF1C4-5168-4227-A115-C9815C75AF34}" destId="{8986BB4F-BD49-40BD-B421-CBB6376D0118}" srcOrd="3" destOrd="0" presId="urn:microsoft.com/office/officeart/2018/2/layout/IconVerticalSolidList"/>
    <dgm:cxn modelId="{7E6557D9-A562-47CA-A8A0-CCACB6FA4376}" type="presParOf" srcId="{FB5F463F-A344-48DB-A6E9-9AF0E60468B7}" destId="{832D5B36-508A-42F0-81EA-99E671B73A39}" srcOrd="5" destOrd="0" presId="urn:microsoft.com/office/officeart/2018/2/layout/IconVerticalSolidList"/>
    <dgm:cxn modelId="{AD6589F7-5A02-4C0F-B4B8-F52BAD4EB253}" type="presParOf" srcId="{FB5F463F-A344-48DB-A6E9-9AF0E60468B7}" destId="{13486725-22AA-4F2F-93A4-39FEC3093986}" srcOrd="6" destOrd="0" presId="urn:microsoft.com/office/officeart/2018/2/layout/IconVerticalSolidList"/>
    <dgm:cxn modelId="{15492839-1609-4593-AB77-5A69E057B25A}" type="presParOf" srcId="{13486725-22AA-4F2F-93A4-39FEC3093986}" destId="{0D690294-C99F-437E-B833-EDF52098BDD9}" srcOrd="0" destOrd="0" presId="urn:microsoft.com/office/officeart/2018/2/layout/IconVerticalSolidList"/>
    <dgm:cxn modelId="{EBE1D717-DA42-41A8-839D-B2F21FE70C60}" type="presParOf" srcId="{13486725-22AA-4F2F-93A4-39FEC3093986}" destId="{1629CAE2-BAEF-4066-9C31-F254EA0DFB55}" srcOrd="1" destOrd="0" presId="urn:microsoft.com/office/officeart/2018/2/layout/IconVerticalSolidList"/>
    <dgm:cxn modelId="{2175BA84-1796-4B21-A9DC-3E1575180D59}" type="presParOf" srcId="{13486725-22AA-4F2F-93A4-39FEC3093986}" destId="{F7CC4C38-6C86-4F36-8076-C62F69DE7843}" srcOrd="2" destOrd="0" presId="urn:microsoft.com/office/officeart/2018/2/layout/IconVerticalSolidList"/>
    <dgm:cxn modelId="{7565E413-359D-44BB-9047-2A9A2CF998E5}" type="presParOf" srcId="{13486725-22AA-4F2F-93A4-39FEC3093986}" destId="{E0C98767-C3D7-4831-BF6F-201A7A0949F6}" srcOrd="3" destOrd="0" presId="urn:microsoft.com/office/officeart/2018/2/layout/IconVerticalSolidList"/>
    <dgm:cxn modelId="{3F08F659-DB4A-4BC3-9815-E290A07B4DC0}" type="presParOf" srcId="{FB5F463F-A344-48DB-A6E9-9AF0E60468B7}" destId="{1B54629F-C984-42CC-AD85-3D01C0D85FA2}" srcOrd="7" destOrd="0" presId="urn:microsoft.com/office/officeart/2018/2/layout/IconVerticalSolidList"/>
    <dgm:cxn modelId="{F061CE55-9543-4D71-9ED5-D5408F8B4BB2}" type="presParOf" srcId="{FB5F463F-A344-48DB-A6E9-9AF0E60468B7}" destId="{79C18A01-BC34-4529-9FF7-9DFF2DEEE260}" srcOrd="8" destOrd="0" presId="urn:microsoft.com/office/officeart/2018/2/layout/IconVerticalSolidList"/>
    <dgm:cxn modelId="{A7A6B024-23A8-4B38-8843-931879488590}" type="presParOf" srcId="{79C18A01-BC34-4529-9FF7-9DFF2DEEE260}" destId="{58EF5CFE-637A-4AD2-B3C8-43A90CD972DB}" srcOrd="0" destOrd="0" presId="urn:microsoft.com/office/officeart/2018/2/layout/IconVerticalSolidList"/>
    <dgm:cxn modelId="{99733947-CC3A-425A-B42B-23D4ADABBF8E}" type="presParOf" srcId="{79C18A01-BC34-4529-9FF7-9DFF2DEEE260}" destId="{046F98D7-CE77-44E0-AA1E-247E9CB4FA4C}" srcOrd="1" destOrd="0" presId="urn:microsoft.com/office/officeart/2018/2/layout/IconVerticalSolidList"/>
    <dgm:cxn modelId="{F83BCA9B-FF72-437D-9748-5DA6800E42ED}" type="presParOf" srcId="{79C18A01-BC34-4529-9FF7-9DFF2DEEE260}" destId="{3D0F6B26-EDCB-4027-91E8-62651387821E}" srcOrd="2" destOrd="0" presId="urn:microsoft.com/office/officeart/2018/2/layout/IconVerticalSolidList"/>
    <dgm:cxn modelId="{F1577E9B-E576-44CC-BC57-EAC944052E1F}" type="presParOf" srcId="{79C18A01-BC34-4529-9FF7-9DFF2DEEE260}" destId="{A224F283-7452-485E-AECF-EDAA50D83718}" srcOrd="3" destOrd="0" presId="urn:microsoft.com/office/officeart/2018/2/layout/IconVerticalSolidList"/>
    <dgm:cxn modelId="{96E0A539-30A9-4854-A54B-EDB37ED69A3F}" type="presParOf" srcId="{FB5F463F-A344-48DB-A6E9-9AF0E60468B7}" destId="{06B595D3-B0E5-4F2F-8D95-6F7542C21B57}" srcOrd="9" destOrd="0" presId="urn:microsoft.com/office/officeart/2018/2/layout/IconVerticalSolidList"/>
    <dgm:cxn modelId="{C594794D-7F95-493A-9934-053F7B78327B}" type="presParOf" srcId="{FB5F463F-A344-48DB-A6E9-9AF0E60468B7}" destId="{BB133D6C-442E-4EEF-8C4E-A393EBA74A1C}" srcOrd="10" destOrd="0" presId="urn:microsoft.com/office/officeart/2018/2/layout/IconVerticalSolidList"/>
    <dgm:cxn modelId="{F1406BE8-B9C4-4FC1-BBB4-B19657A788C5}" type="presParOf" srcId="{BB133D6C-442E-4EEF-8C4E-A393EBA74A1C}" destId="{06482E10-0CE8-4CB9-B3F9-5145D009D0FA}" srcOrd="0" destOrd="0" presId="urn:microsoft.com/office/officeart/2018/2/layout/IconVerticalSolidList"/>
    <dgm:cxn modelId="{B308F55C-5B3F-442A-B4AA-D7F28A56BC4B}" type="presParOf" srcId="{BB133D6C-442E-4EEF-8C4E-A393EBA74A1C}" destId="{F08F9543-F6CA-4E44-AEF7-807E2FCA68BF}" srcOrd="1" destOrd="0" presId="urn:microsoft.com/office/officeart/2018/2/layout/IconVerticalSolidList"/>
    <dgm:cxn modelId="{05899C44-7C45-482B-A3BC-BA1903BC9882}" type="presParOf" srcId="{BB133D6C-442E-4EEF-8C4E-A393EBA74A1C}" destId="{11931C65-6552-463D-A037-0A50AA46495B}" srcOrd="2" destOrd="0" presId="urn:microsoft.com/office/officeart/2018/2/layout/IconVerticalSolidList"/>
    <dgm:cxn modelId="{744A532E-ED67-4896-AFFF-BDFFFECA17DC}" type="presParOf" srcId="{BB133D6C-442E-4EEF-8C4E-A393EBA74A1C}" destId="{AFFD1ECF-71FE-4E77-827F-A20AAD7A019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9B7290-A0DF-4A8C-BF11-65B95C45DF16}"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US"/>
        </a:p>
      </dgm:t>
    </dgm:pt>
    <dgm:pt modelId="{7A8CE8A5-6E39-48E2-BDC3-88AAC047152A}">
      <dgm:prSet custT="1"/>
      <dgm:spPr/>
      <dgm:t>
        <a:bodyPr/>
        <a:lstStyle/>
        <a:p>
          <a:r>
            <a:rPr lang="en-US" sz="1600"/>
            <a:t>There were a total of 30 students who were excited to attended the forum</a:t>
          </a:r>
        </a:p>
      </dgm:t>
    </dgm:pt>
    <dgm:pt modelId="{C6294C62-A918-4DE7-AE62-A55B59DB3D1C}" type="parTrans" cxnId="{EABC0BA6-EE88-476A-B649-5229C2CCE63F}">
      <dgm:prSet/>
      <dgm:spPr/>
      <dgm:t>
        <a:bodyPr/>
        <a:lstStyle/>
        <a:p>
          <a:endParaRPr lang="en-US"/>
        </a:p>
      </dgm:t>
    </dgm:pt>
    <dgm:pt modelId="{27215B63-8297-4BE0-8995-E312CA049178}" type="sibTrans" cxnId="{EABC0BA6-EE88-476A-B649-5229C2CCE63F}">
      <dgm:prSet/>
      <dgm:spPr/>
      <dgm:t>
        <a:bodyPr/>
        <a:lstStyle/>
        <a:p>
          <a:endParaRPr lang="en-US"/>
        </a:p>
      </dgm:t>
    </dgm:pt>
    <dgm:pt modelId="{741BDE99-24A7-4760-AD3E-842FD23BB65B}">
      <dgm:prSet custT="1"/>
      <dgm:spPr/>
      <dgm:t>
        <a:bodyPr/>
        <a:lstStyle/>
        <a:p>
          <a:r>
            <a:rPr lang="en-US" sz="1600"/>
            <a:t>We had 3 different teams </a:t>
          </a:r>
        </a:p>
      </dgm:t>
    </dgm:pt>
    <dgm:pt modelId="{2F2B0F75-96EE-49A9-900A-D1F6CCFF7BE5}" type="parTrans" cxnId="{F1608F81-B962-4B09-A56C-D2955F538224}">
      <dgm:prSet/>
      <dgm:spPr/>
      <dgm:t>
        <a:bodyPr/>
        <a:lstStyle/>
        <a:p>
          <a:endParaRPr lang="en-US"/>
        </a:p>
      </dgm:t>
    </dgm:pt>
    <dgm:pt modelId="{D2FA57B3-1C5E-4E40-8B05-D0835C951430}" type="sibTrans" cxnId="{F1608F81-B962-4B09-A56C-D2955F538224}">
      <dgm:prSet/>
      <dgm:spPr/>
      <dgm:t>
        <a:bodyPr/>
        <a:lstStyle/>
        <a:p>
          <a:endParaRPr lang="en-US"/>
        </a:p>
      </dgm:t>
    </dgm:pt>
    <dgm:pt modelId="{1994A7F1-F8B9-4E01-B3A9-DA16F190A97D}">
      <dgm:prSet custT="1"/>
      <dgm:spPr/>
      <dgm:t>
        <a:bodyPr/>
        <a:lstStyle/>
        <a:p>
          <a:r>
            <a:rPr lang="en-US" sz="1600"/>
            <a:t>All the participants did a community service event </a:t>
          </a:r>
        </a:p>
      </dgm:t>
    </dgm:pt>
    <dgm:pt modelId="{1ACEEC8D-D0AC-427E-B070-5274219BC0B8}" type="parTrans" cxnId="{B6DFD391-541B-4B0E-8446-50FCAEAD5D24}">
      <dgm:prSet/>
      <dgm:spPr/>
      <dgm:t>
        <a:bodyPr/>
        <a:lstStyle/>
        <a:p>
          <a:endParaRPr lang="en-US"/>
        </a:p>
      </dgm:t>
    </dgm:pt>
    <dgm:pt modelId="{97656170-151A-4492-AB96-0D9C6B9B1F4B}" type="sibTrans" cxnId="{B6DFD391-541B-4B0E-8446-50FCAEAD5D24}">
      <dgm:prSet/>
      <dgm:spPr/>
      <dgm:t>
        <a:bodyPr/>
        <a:lstStyle/>
        <a:p>
          <a:endParaRPr lang="en-US"/>
        </a:p>
      </dgm:t>
    </dgm:pt>
    <dgm:pt modelId="{F78A9546-0874-4038-8490-A6C21022B16B}">
      <dgm:prSet/>
      <dgm:spPr/>
      <dgm:t>
        <a:bodyPr/>
        <a:lstStyle/>
        <a:p>
          <a:r>
            <a:rPr lang="en-US"/>
            <a:t>The young adults learned so much throughout the week .  They learned how to advocate for themselves, use the life course materials and most important learned leadership skills</a:t>
          </a:r>
        </a:p>
      </dgm:t>
    </dgm:pt>
    <dgm:pt modelId="{D3C4FFBF-A3AF-4618-A0CF-5C8413C998A9}" type="parTrans" cxnId="{22BD189B-68ED-4F08-9CCA-1E4FF0C60EFF}">
      <dgm:prSet/>
      <dgm:spPr/>
      <dgm:t>
        <a:bodyPr/>
        <a:lstStyle/>
        <a:p>
          <a:endParaRPr lang="en-US"/>
        </a:p>
      </dgm:t>
    </dgm:pt>
    <dgm:pt modelId="{AB836BA1-2210-4490-86C5-5763349772F7}" type="sibTrans" cxnId="{22BD189B-68ED-4F08-9CCA-1E4FF0C60EFF}">
      <dgm:prSet/>
      <dgm:spPr/>
      <dgm:t>
        <a:bodyPr/>
        <a:lstStyle/>
        <a:p>
          <a:endParaRPr lang="en-US"/>
        </a:p>
      </dgm:t>
    </dgm:pt>
    <dgm:pt modelId="{27FC2F51-C6FD-47DA-892F-3959DCC5CEDB}">
      <dgm:prSet custT="1"/>
      <dgm:spPr/>
      <dgm:t>
        <a:bodyPr/>
        <a:lstStyle/>
        <a:p>
          <a:r>
            <a:rPr lang="en-US" sz="1600"/>
            <a:t>All individuals attending the forum left as stronger leaders as well as ambassadors of the Life Course materials.</a:t>
          </a:r>
        </a:p>
      </dgm:t>
    </dgm:pt>
    <dgm:pt modelId="{4B05C053-42F3-4BE0-B7BE-E0694C0A5F22}" type="parTrans" cxnId="{E5E36D96-2BC9-4841-9812-7063DFD67111}">
      <dgm:prSet/>
      <dgm:spPr/>
      <dgm:t>
        <a:bodyPr/>
        <a:lstStyle/>
        <a:p>
          <a:endParaRPr lang="en-US"/>
        </a:p>
      </dgm:t>
    </dgm:pt>
    <dgm:pt modelId="{8836D588-AAF0-4CF8-A5C4-B50A5A019952}" type="sibTrans" cxnId="{E5E36D96-2BC9-4841-9812-7063DFD67111}">
      <dgm:prSet/>
      <dgm:spPr/>
      <dgm:t>
        <a:bodyPr/>
        <a:lstStyle/>
        <a:p>
          <a:endParaRPr lang="en-US"/>
        </a:p>
      </dgm:t>
    </dgm:pt>
    <dgm:pt modelId="{A7A6FD82-F8C8-4B08-B2A7-F71F27A190D5}" type="pres">
      <dgm:prSet presAssocID="{A99B7290-A0DF-4A8C-BF11-65B95C45DF16}" presName="diagram" presStyleCnt="0">
        <dgm:presLayoutVars>
          <dgm:dir/>
          <dgm:resizeHandles val="exact"/>
        </dgm:presLayoutVars>
      </dgm:prSet>
      <dgm:spPr/>
    </dgm:pt>
    <dgm:pt modelId="{64332FDC-AEAD-440B-8632-32F76C0A3FEB}" type="pres">
      <dgm:prSet presAssocID="{7A8CE8A5-6E39-48E2-BDC3-88AAC047152A}" presName="node" presStyleLbl="node1" presStyleIdx="0" presStyleCnt="5" custScaleX="114002">
        <dgm:presLayoutVars>
          <dgm:bulletEnabled val="1"/>
        </dgm:presLayoutVars>
      </dgm:prSet>
      <dgm:spPr/>
    </dgm:pt>
    <dgm:pt modelId="{72D216FD-4E7B-4931-A338-B9EE690DCB76}" type="pres">
      <dgm:prSet presAssocID="{27215B63-8297-4BE0-8995-E312CA049178}" presName="sibTrans" presStyleCnt="0"/>
      <dgm:spPr/>
    </dgm:pt>
    <dgm:pt modelId="{F45CE699-F042-46DD-81B5-72E03F4F8C5E}" type="pres">
      <dgm:prSet presAssocID="{741BDE99-24A7-4760-AD3E-842FD23BB65B}" presName="node" presStyleLbl="node1" presStyleIdx="1" presStyleCnt="5" custScaleX="123287" custScaleY="105612">
        <dgm:presLayoutVars>
          <dgm:bulletEnabled val="1"/>
        </dgm:presLayoutVars>
      </dgm:prSet>
      <dgm:spPr/>
    </dgm:pt>
    <dgm:pt modelId="{47461312-B8BF-4AFE-B48C-F1C34C52DB34}" type="pres">
      <dgm:prSet presAssocID="{D2FA57B3-1C5E-4E40-8B05-D0835C951430}" presName="sibTrans" presStyleCnt="0"/>
      <dgm:spPr/>
    </dgm:pt>
    <dgm:pt modelId="{85105471-CBF7-4DFA-829F-DBCEF0AD982C}" type="pres">
      <dgm:prSet presAssocID="{1994A7F1-F8B9-4E01-B3A9-DA16F190A97D}" presName="node" presStyleLbl="node1" presStyleIdx="2" presStyleCnt="5" custLinFactNeighborX="1829" custLinFactNeighborY="-5270">
        <dgm:presLayoutVars>
          <dgm:bulletEnabled val="1"/>
        </dgm:presLayoutVars>
      </dgm:prSet>
      <dgm:spPr/>
    </dgm:pt>
    <dgm:pt modelId="{754C1317-70EC-49C7-81AA-F56F9F878A4F}" type="pres">
      <dgm:prSet presAssocID="{97656170-151A-4492-AB96-0D9C6B9B1F4B}" presName="sibTrans" presStyleCnt="0"/>
      <dgm:spPr/>
    </dgm:pt>
    <dgm:pt modelId="{86A4CEEC-F830-4348-AC39-DA373EEA67E3}" type="pres">
      <dgm:prSet presAssocID="{F78A9546-0874-4038-8490-A6C21022B16B}" presName="node" presStyleLbl="node1" presStyleIdx="3" presStyleCnt="5" custScaleX="126589" custLinFactNeighborX="9288" custLinFactNeighborY="-5271">
        <dgm:presLayoutVars>
          <dgm:bulletEnabled val="1"/>
        </dgm:presLayoutVars>
      </dgm:prSet>
      <dgm:spPr/>
    </dgm:pt>
    <dgm:pt modelId="{9FAB576F-9429-4CC6-96FF-E90AAA1E70AF}" type="pres">
      <dgm:prSet presAssocID="{AB836BA1-2210-4490-86C5-5763349772F7}" presName="sibTrans" presStyleCnt="0"/>
      <dgm:spPr/>
    </dgm:pt>
    <dgm:pt modelId="{A188045F-5F49-42F9-A91A-1E9CEE12B25C}" type="pres">
      <dgm:prSet presAssocID="{27FC2F51-C6FD-47DA-892F-3959DCC5CEDB}" presName="node" presStyleLbl="node1" presStyleIdx="4" presStyleCnt="5" custScaleX="140780">
        <dgm:presLayoutVars>
          <dgm:bulletEnabled val="1"/>
        </dgm:presLayoutVars>
      </dgm:prSet>
      <dgm:spPr/>
    </dgm:pt>
  </dgm:ptLst>
  <dgm:cxnLst>
    <dgm:cxn modelId="{D2B34C6A-B5C0-433E-9833-57EF0E54FB1C}" type="presOf" srcId="{A99B7290-A0DF-4A8C-BF11-65B95C45DF16}" destId="{A7A6FD82-F8C8-4B08-B2A7-F71F27A190D5}" srcOrd="0" destOrd="0" presId="urn:microsoft.com/office/officeart/2005/8/layout/default"/>
    <dgm:cxn modelId="{B8101C51-F7A4-42D2-9BBC-E3B2BE1157FC}" type="presOf" srcId="{27FC2F51-C6FD-47DA-892F-3959DCC5CEDB}" destId="{A188045F-5F49-42F9-A91A-1E9CEE12B25C}" srcOrd="0" destOrd="0" presId="urn:microsoft.com/office/officeart/2005/8/layout/default"/>
    <dgm:cxn modelId="{BD2E557E-6B4B-45E3-928C-9FF71FD945D9}" type="presOf" srcId="{1994A7F1-F8B9-4E01-B3A9-DA16F190A97D}" destId="{85105471-CBF7-4DFA-829F-DBCEF0AD982C}" srcOrd="0" destOrd="0" presId="urn:microsoft.com/office/officeart/2005/8/layout/default"/>
    <dgm:cxn modelId="{F1608F81-B962-4B09-A56C-D2955F538224}" srcId="{A99B7290-A0DF-4A8C-BF11-65B95C45DF16}" destId="{741BDE99-24A7-4760-AD3E-842FD23BB65B}" srcOrd="1" destOrd="0" parTransId="{2F2B0F75-96EE-49A9-900A-D1F6CCFF7BE5}" sibTransId="{D2FA57B3-1C5E-4E40-8B05-D0835C951430}"/>
    <dgm:cxn modelId="{B6C91183-AD8B-4AE7-A9F6-C42D4ACD3B5A}" type="presOf" srcId="{7A8CE8A5-6E39-48E2-BDC3-88AAC047152A}" destId="{64332FDC-AEAD-440B-8632-32F76C0A3FEB}" srcOrd="0" destOrd="0" presId="urn:microsoft.com/office/officeart/2005/8/layout/default"/>
    <dgm:cxn modelId="{B6DFD391-541B-4B0E-8446-50FCAEAD5D24}" srcId="{A99B7290-A0DF-4A8C-BF11-65B95C45DF16}" destId="{1994A7F1-F8B9-4E01-B3A9-DA16F190A97D}" srcOrd="2" destOrd="0" parTransId="{1ACEEC8D-D0AC-427E-B070-5274219BC0B8}" sibTransId="{97656170-151A-4492-AB96-0D9C6B9B1F4B}"/>
    <dgm:cxn modelId="{E5E36D96-2BC9-4841-9812-7063DFD67111}" srcId="{A99B7290-A0DF-4A8C-BF11-65B95C45DF16}" destId="{27FC2F51-C6FD-47DA-892F-3959DCC5CEDB}" srcOrd="4" destOrd="0" parTransId="{4B05C053-42F3-4BE0-B7BE-E0694C0A5F22}" sibTransId="{8836D588-AAF0-4CF8-A5C4-B50A5A019952}"/>
    <dgm:cxn modelId="{22BD189B-68ED-4F08-9CCA-1E4FF0C60EFF}" srcId="{A99B7290-A0DF-4A8C-BF11-65B95C45DF16}" destId="{F78A9546-0874-4038-8490-A6C21022B16B}" srcOrd="3" destOrd="0" parTransId="{D3C4FFBF-A3AF-4618-A0CF-5C8413C998A9}" sibTransId="{AB836BA1-2210-4490-86C5-5763349772F7}"/>
    <dgm:cxn modelId="{87E8D0A3-DBD5-4FD0-B2B7-9F24B47E4DF9}" type="presOf" srcId="{741BDE99-24A7-4760-AD3E-842FD23BB65B}" destId="{F45CE699-F042-46DD-81B5-72E03F4F8C5E}" srcOrd="0" destOrd="0" presId="urn:microsoft.com/office/officeart/2005/8/layout/default"/>
    <dgm:cxn modelId="{EABC0BA6-EE88-476A-B649-5229C2CCE63F}" srcId="{A99B7290-A0DF-4A8C-BF11-65B95C45DF16}" destId="{7A8CE8A5-6E39-48E2-BDC3-88AAC047152A}" srcOrd="0" destOrd="0" parTransId="{C6294C62-A918-4DE7-AE62-A55B59DB3D1C}" sibTransId="{27215B63-8297-4BE0-8995-E312CA049178}"/>
    <dgm:cxn modelId="{5F30C6F6-DE26-42D9-91E2-41DD84CFAC0F}" type="presOf" srcId="{F78A9546-0874-4038-8490-A6C21022B16B}" destId="{86A4CEEC-F830-4348-AC39-DA373EEA67E3}" srcOrd="0" destOrd="0" presId="urn:microsoft.com/office/officeart/2005/8/layout/default"/>
    <dgm:cxn modelId="{DB923C13-4468-42CC-B9DE-0744BE21F0DB}" type="presParOf" srcId="{A7A6FD82-F8C8-4B08-B2A7-F71F27A190D5}" destId="{64332FDC-AEAD-440B-8632-32F76C0A3FEB}" srcOrd="0" destOrd="0" presId="urn:microsoft.com/office/officeart/2005/8/layout/default"/>
    <dgm:cxn modelId="{547B1928-ECE4-4B86-9135-73C0E888BDB4}" type="presParOf" srcId="{A7A6FD82-F8C8-4B08-B2A7-F71F27A190D5}" destId="{72D216FD-4E7B-4931-A338-B9EE690DCB76}" srcOrd="1" destOrd="0" presId="urn:microsoft.com/office/officeart/2005/8/layout/default"/>
    <dgm:cxn modelId="{5694E5C3-AFB2-44DB-B86D-220AF53119D3}" type="presParOf" srcId="{A7A6FD82-F8C8-4B08-B2A7-F71F27A190D5}" destId="{F45CE699-F042-46DD-81B5-72E03F4F8C5E}" srcOrd="2" destOrd="0" presId="urn:microsoft.com/office/officeart/2005/8/layout/default"/>
    <dgm:cxn modelId="{5EAFC580-6991-4A40-99D4-ECC99FB4E2BE}" type="presParOf" srcId="{A7A6FD82-F8C8-4B08-B2A7-F71F27A190D5}" destId="{47461312-B8BF-4AFE-B48C-F1C34C52DB34}" srcOrd="3" destOrd="0" presId="urn:microsoft.com/office/officeart/2005/8/layout/default"/>
    <dgm:cxn modelId="{151A2D49-A8E4-4A1D-ACB6-6511255C8160}" type="presParOf" srcId="{A7A6FD82-F8C8-4B08-B2A7-F71F27A190D5}" destId="{85105471-CBF7-4DFA-829F-DBCEF0AD982C}" srcOrd="4" destOrd="0" presId="urn:microsoft.com/office/officeart/2005/8/layout/default"/>
    <dgm:cxn modelId="{BF3769CF-D6EC-4CD9-ABE1-D3AF889F0446}" type="presParOf" srcId="{A7A6FD82-F8C8-4B08-B2A7-F71F27A190D5}" destId="{754C1317-70EC-49C7-81AA-F56F9F878A4F}" srcOrd="5" destOrd="0" presId="urn:microsoft.com/office/officeart/2005/8/layout/default"/>
    <dgm:cxn modelId="{6B52D377-AC13-493B-B2D4-3A28B0B5E7D6}" type="presParOf" srcId="{A7A6FD82-F8C8-4B08-B2A7-F71F27A190D5}" destId="{86A4CEEC-F830-4348-AC39-DA373EEA67E3}" srcOrd="6" destOrd="0" presId="urn:microsoft.com/office/officeart/2005/8/layout/default"/>
    <dgm:cxn modelId="{EAF55634-69F5-4A4A-94A9-AFAC80482066}" type="presParOf" srcId="{A7A6FD82-F8C8-4B08-B2A7-F71F27A190D5}" destId="{9FAB576F-9429-4CC6-96FF-E90AAA1E70AF}" srcOrd="7" destOrd="0" presId="urn:microsoft.com/office/officeart/2005/8/layout/default"/>
    <dgm:cxn modelId="{6D181031-0ADA-4022-9B75-D0BDF0A7BE30}" type="presParOf" srcId="{A7A6FD82-F8C8-4B08-B2A7-F71F27A190D5}" destId="{A188045F-5F49-42F9-A91A-1E9CEE12B25C}"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E18EB-DA5A-4990-A5CD-A62149947119}">
      <dsp:nvSpPr>
        <dsp:cNvPr id="0" name=""/>
        <dsp:cNvSpPr/>
      </dsp:nvSpPr>
      <dsp:spPr>
        <a:xfrm>
          <a:off x="0" y="4403"/>
          <a:ext cx="5816600" cy="93784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0FC047-FAAF-4178-9E06-430FA8A6A1C0}">
      <dsp:nvSpPr>
        <dsp:cNvPr id="0" name=""/>
        <dsp:cNvSpPr/>
      </dsp:nvSpPr>
      <dsp:spPr>
        <a:xfrm>
          <a:off x="283697" y="215417"/>
          <a:ext cx="515813" cy="5158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D1C29E-132E-49D9-82B8-1BEB24C8FCDD}">
      <dsp:nvSpPr>
        <dsp:cNvPr id="0" name=""/>
        <dsp:cNvSpPr/>
      </dsp:nvSpPr>
      <dsp:spPr>
        <a:xfrm>
          <a:off x="1083208" y="4403"/>
          <a:ext cx="4733391" cy="937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55" tIns="99255" rIns="99255" bIns="99255" numCol="1" spcCol="1270" anchor="ctr" anchorCtr="0">
          <a:noAutofit/>
        </a:bodyPr>
        <a:lstStyle/>
        <a:p>
          <a:pPr marL="0" lvl="0" indent="0" algn="l" defTabSz="666750">
            <a:lnSpc>
              <a:spcPct val="100000"/>
            </a:lnSpc>
            <a:spcBef>
              <a:spcPct val="0"/>
            </a:spcBef>
            <a:spcAft>
              <a:spcPct val="35000"/>
            </a:spcAft>
            <a:buNone/>
          </a:pPr>
          <a:r>
            <a:rPr lang="en-US" sz="1500" kern="1200"/>
            <a:t>SACs submitted 12 success stories to the “Advocates Corner” promoting Self Determination and Self Direction with advocates and families across the state</a:t>
          </a:r>
        </a:p>
      </dsp:txBody>
      <dsp:txXfrm>
        <a:off x="1083208" y="4403"/>
        <a:ext cx="4733391" cy="937842"/>
      </dsp:txXfrm>
    </dsp:sp>
    <dsp:sp modelId="{35321CF6-F6C3-4723-B333-D2D28EB8A168}">
      <dsp:nvSpPr>
        <dsp:cNvPr id="0" name=""/>
        <dsp:cNvSpPr/>
      </dsp:nvSpPr>
      <dsp:spPr>
        <a:xfrm>
          <a:off x="0" y="1176706"/>
          <a:ext cx="5816600" cy="93784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7EBF2A-DFD8-4A5E-8B21-871C5F6B0C48}">
      <dsp:nvSpPr>
        <dsp:cNvPr id="0" name=""/>
        <dsp:cNvSpPr/>
      </dsp:nvSpPr>
      <dsp:spPr>
        <a:xfrm>
          <a:off x="283697" y="1387721"/>
          <a:ext cx="515813" cy="5158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FF7D94-44D8-44C8-8929-16F825B6BDCB}">
      <dsp:nvSpPr>
        <dsp:cNvPr id="0" name=""/>
        <dsp:cNvSpPr/>
      </dsp:nvSpPr>
      <dsp:spPr>
        <a:xfrm>
          <a:off x="1083208" y="1176706"/>
          <a:ext cx="4733391" cy="937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55" tIns="99255" rIns="99255" bIns="99255" numCol="1" spcCol="1270" anchor="ctr" anchorCtr="0">
          <a:noAutofit/>
        </a:bodyPr>
        <a:lstStyle/>
        <a:p>
          <a:pPr marL="0" lvl="0" indent="0" algn="l" defTabSz="666750">
            <a:lnSpc>
              <a:spcPct val="100000"/>
            </a:lnSpc>
            <a:spcBef>
              <a:spcPct val="0"/>
            </a:spcBef>
            <a:spcAft>
              <a:spcPct val="35000"/>
            </a:spcAft>
            <a:buNone/>
          </a:pPr>
          <a:r>
            <a:rPr lang="en-US" sz="1500" kern="1200"/>
            <a:t>All EORs are using EVV Platform for Self-Hires.</a:t>
          </a:r>
        </a:p>
      </dsp:txBody>
      <dsp:txXfrm>
        <a:off x="1083208" y="1176706"/>
        <a:ext cx="4733391" cy="937842"/>
      </dsp:txXfrm>
    </dsp:sp>
    <dsp:sp modelId="{0F6F802A-9160-417F-8C29-F86F7235D705}">
      <dsp:nvSpPr>
        <dsp:cNvPr id="0" name=""/>
        <dsp:cNvSpPr/>
      </dsp:nvSpPr>
      <dsp:spPr>
        <a:xfrm>
          <a:off x="0" y="2349010"/>
          <a:ext cx="5816600" cy="93784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C13B30-E237-42D8-8B73-B627389CED1B}">
      <dsp:nvSpPr>
        <dsp:cNvPr id="0" name=""/>
        <dsp:cNvSpPr/>
      </dsp:nvSpPr>
      <dsp:spPr>
        <a:xfrm>
          <a:off x="283697" y="2560025"/>
          <a:ext cx="515813" cy="5158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0DECA2-DAC4-44D3-957F-D8A04CEE8989}">
      <dsp:nvSpPr>
        <dsp:cNvPr id="0" name=""/>
        <dsp:cNvSpPr/>
      </dsp:nvSpPr>
      <dsp:spPr>
        <a:xfrm>
          <a:off x="1083208" y="2349010"/>
          <a:ext cx="4733391" cy="937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55" tIns="99255" rIns="99255" bIns="99255" numCol="1" spcCol="1270" anchor="ctr" anchorCtr="0">
          <a:noAutofit/>
        </a:bodyPr>
        <a:lstStyle/>
        <a:p>
          <a:pPr marL="0" lvl="0" indent="0" algn="l" defTabSz="666750">
            <a:lnSpc>
              <a:spcPct val="100000"/>
            </a:lnSpc>
            <a:spcBef>
              <a:spcPct val="0"/>
            </a:spcBef>
            <a:spcAft>
              <a:spcPct val="35000"/>
            </a:spcAft>
            <a:buNone/>
          </a:pPr>
          <a:r>
            <a:rPr lang="en-US" sz="1500" kern="1200"/>
            <a:t>We have about 2,574 people Self-Directing their services.</a:t>
          </a:r>
        </a:p>
      </dsp:txBody>
      <dsp:txXfrm>
        <a:off x="1083208" y="2349010"/>
        <a:ext cx="4733391" cy="937842"/>
      </dsp:txXfrm>
    </dsp:sp>
    <dsp:sp modelId="{7E0A6ED0-E5BC-43E7-8C66-109A754BEF52}">
      <dsp:nvSpPr>
        <dsp:cNvPr id="0" name=""/>
        <dsp:cNvSpPr/>
      </dsp:nvSpPr>
      <dsp:spPr>
        <a:xfrm>
          <a:off x="0" y="3521314"/>
          <a:ext cx="5816600" cy="93784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9EE15C-24C2-4B3F-B681-7DBEFC851060}">
      <dsp:nvSpPr>
        <dsp:cNvPr id="0" name=""/>
        <dsp:cNvSpPr/>
      </dsp:nvSpPr>
      <dsp:spPr>
        <a:xfrm>
          <a:off x="283697" y="3732328"/>
          <a:ext cx="515813" cy="5158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4D4BAD-9796-4689-92BD-65A2E8EFBC31}">
      <dsp:nvSpPr>
        <dsp:cNvPr id="0" name=""/>
        <dsp:cNvSpPr/>
      </dsp:nvSpPr>
      <dsp:spPr>
        <a:xfrm>
          <a:off x="1083208" y="3521314"/>
          <a:ext cx="4733391" cy="937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55" tIns="99255" rIns="99255" bIns="99255" numCol="1" spcCol="1270" anchor="ctr" anchorCtr="0">
          <a:noAutofit/>
        </a:bodyPr>
        <a:lstStyle/>
        <a:p>
          <a:pPr marL="0" lvl="0" indent="0" algn="l" defTabSz="666750">
            <a:lnSpc>
              <a:spcPct val="100000"/>
            </a:lnSpc>
            <a:spcBef>
              <a:spcPct val="0"/>
            </a:spcBef>
            <a:spcAft>
              <a:spcPct val="35000"/>
            </a:spcAft>
            <a:buNone/>
          </a:pPr>
          <a:r>
            <a:rPr lang="en-US" sz="1500" kern="1200"/>
            <a:t>9 SACs did presentations on Self Determination.</a:t>
          </a:r>
        </a:p>
      </dsp:txBody>
      <dsp:txXfrm>
        <a:off x="1083208" y="3521314"/>
        <a:ext cx="4733391" cy="937842"/>
      </dsp:txXfrm>
    </dsp:sp>
    <dsp:sp modelId="{7B0EA2AB-3809-4ABB-999C-B60C6C89C3AE}">
      <dsp:nvSpPr>
        <dsp:cNvPr id="0" name=""/>
        <dsp:cNvSpPr/>
      </dsp:nvSpPr>
      <dsp:spPr>
        <a:xfrm>
          <a:off x="0" y="4693617"/>
          <a:ext cx="5816600" cy="93784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952E95-0666-428E-8DA4-70841988E9FE}">
      <dsp:nvSpPr>
        <dsp:cNvPr id="0" name=""/>
        <dsp:cNvSpPr/>
      </dsp:nvSpPr>
      <dsp:spPr>
        <a:xfrm>
          <a:off x="283697" y="4904632"/>
          <a:ext cx="515813" cy="51581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201A15-A83C-4856-BC78-1830DF784122}">
      <dsp:nvSpPr>
        <dsp:cNvPr id="0" name=""/>
        <dsp:cNvSpPr/>
      </dsp:nvSpPr>
      <dsp:spPr>
        <a:xfrm>
          <a:off x="1083208" y="4693617"/>
          <a:ext cx="4733391" cy="937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255" tIns="99255" rIns="99255" bIns="99255" numCol="1" spcCol="1270" anchor="ctr" anchorCtr="0">
          <a:noAutofit/>
        </a:bodyPr>
        <a:lstStyle/>
        <a:p>
          <a:pPr marL="0" lvl="0" indent="0" algn="l" defTabSz="666750">
            <a:lnSpc>
              <a:spcPct val="100000"/>
            </a:lnSpc>
            <a:spcBef>
              <a:spcPct val="0"/>
            </a:spcBef>
            <a:spcAft>
              <a:spcPct val="35000"/>
            </a:spcAft>
            <a:buNone/>
          </a:pPr>
          <a:r>
            <a:rPr lang="en-US" sz="1500" kern="1200"/>
            <a:t>8 SACs out of 10 use Self-Directed Services.</a:t>
          </a:r>
        </a:p>
      </dsp:txBody>
      <dsp:txXfrm>
        <a:off x="1083208" y="4693617"/>
        <a:ext cx="4733391" cy="937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4BB8C-AB90-4A93-8355-B174FF5C1C86}">
      <dsp:nvSpPr>
        <dsp:cNvPr id="0" name=""/>
        <dsp:cNvSpPr/>
      </dsp:nvSpPr>
      <dsp:spPr>
        <a:xfrm>
          <a:off x="0" y="4485"/>
          <a:ext cx="6622891" cy="69596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D853D1-31DD-4942-8C13-91F2F74599DB}">
      <dsp:nvSpPr>
        <dsp:cNvPr id="0" name=""/>
        <dsp:cNvSpPr/>
      </dsp:nvSpPr>
      <dsp:spPr>
        <a:xfrm>
          <a:off x="210527" y="161076"/>
          <a:ext cx="383152" cy="3827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2091D3-67F8-493B-AB04-7D402B32104F}">
      <dsp:nvSpPr>
        <dsp:cNvPr id="0" name=""/>
        <dsp:cNvSpPr/>
      </dsp:nvSpPr>
      <dsp:spPr>
        <a:xfrm>
          <a:off x="804208" y="4485"/>
          <a:ext cx="5782350" cy="761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61" tIns="80561" rIns="80561" bIns="80561" numCol="1" spcCol="1270" anchor="ctr" anchorCtr="0">
          <a:noAutofit/>
        </a:bodyPr>
        <a:lstStyle/>
        <a:p>
          <a:pPr marL="0" lvl="0" indent="0" algn="l" defTabSz="800100">
            <a:lnSpc>
              <a:spcPct val="100000"/>
            </a:lnSpc>
            <a:spcBef>
              <a:spcPct val="0"/>
            </a:spcBef>
            <a:spcAft>
              <a:spcPct val="35000"/>
            </a:spcAft>
            <a:buNone/>
          </a:pPr>
          <a:r>
            <a:rPr lang="en-US" sz="1800" kern="1200"/>
            <a:t>Our outreach contacts increased from 120,371 last year to 164,777.</a:t>
          </a:r>
        </a:p>
      </dsp:txBody>
      <dsp:txXfrm>
        <a:off x="804208" y="4485"/>
        <a:ext cx="5782350" cy="761206"/>
      </dsp:txXfrm>
    </dsp:sp>
    <dsp:sp modelId="{6BC7E293-CA5B-4C86-BA87-87EF4FB30F33}">
      <dsp:nvSpPr>
        <dsp:cNvPr id="0" name=""/>
        <dsp:cNvSpPr/>
      </dsp:nvSpPr>
      <dsp:spPr>
        <a:xfrm>
          <a:off x="0" y="955993"/>
          <a:ext cx="6622891" cy="69596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35EA4D-B011-4BFD-BC60-943AFBB85875}">
      <dsp:nvSpPr>
        <dsp:cNvPr id="0" name=""/>
        <dsp:cNvSpPr/>
      </dsp:nvSpPr>
      <dsp:spPr>
        <a:xfrm>
          <a:off x="210527" y="1112584"/>
          <a:ext cx="383152" cy="3827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30E4EB-0293-4CF6-89BD-89A5B1AEFC0E}">
      <dsp:nvSpPr>
        <dsp:cNvPr id="0" name=""/>
        <dsp:cNvSpPr/>
      </dsp:nvSpPr>
      <dsp:spPr>
        <a:xfrm>
          <a:off x="804208" y="955993"/>
          <a:ext cx="5782350" cy="761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61" tIns="80561" rIns="80561" bIns="80561" numCol="1" spcCol="1270" anchor="ctr" anchorCtr="0">
          <a:noAutofit/>
        </a:bodyPr>
        <a:lstStyle/>
        <a:p>
          <a:pPr marL="0" lvl="0" indent="0" algn="l" defTabSz="711200">
            <a:lnSpc>
              <a:spcPct val="100000"/>
            </a:lnSpc>
            <a:spcBef>
              <a:spcPct val="0"/>
            </a:spcBef>
            <a:spcAft>
              <a:spcPct val="35000"/>
            </a:spcAft>
            <a:buNone/>
          </a:pPr>
          <a:r>
            <a:rPr lang="en-US" sz="1600" kern="1200"/>
            <a:t>We continue to learn new skills for navigating the virtual world.</a:t>
          </a:r>
        </a:p>
      </dsp:txBody>
      <dsp:txXfrm>
        <a:off x="804208" y="955993"/>
        <a:ext cx="5782350" cy="761206"/>
      </dsp:txXfrm>
    </dsp:sp>
    <dsp:sp modelId="{643FC24B-BE55-46C5-BDF3-8E958B64FEDB}">
      <dsp:nvSpPr>
        <dsp:cNvPr id="0" name=""/>
        <dsp:cNvSpPr/>
      </dsp:nvSpPr>
      <dsp:spPr>
        <a:xfrm>
          <a:off x="0" y="1907501"/>
          <a:ext cx="6622891" cy="69596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81A12F-E32F-4DA1-A345-95D43837A4E5}">
      <dsp:nvSpPr>
        <dsp:cNvPr id="0" name=""/>
        <dsp:cNvSpPr/>
      </dsp:nvSpPr>
      <dsp:spPr>
        <a:xfrm>
          <a:off x="210527" y="2064092"/>
          <a:ext cx="383152" cy="3827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86BB4F-BD49-40BD-B421-CBB6376D0118}">
      <dsp:nvSpPr>
        <dsp:cNvPr id="0" name=""/>
        <dsp:cNvSpPr/>
      </dsp:nvSpPr>
      <dsp:spPr>
        <a:xfrm>
          <a:off x="804208" y="1907501"/>
          <a:ext cx="5782350" cy="761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61" tIns="80561" rIns="80561" bIns="80561" numCol="1" spcCol="1270" anchor="ctr" anchorCtr="0">
          <a:noAutofit/>
        </a:bodyPr>
        <a:lstStyle/>
        <a:p>
          <a:pPr marL="0" lvl="0" indent="0" algn="l" defTabSz="622300">
            <a:lnSpc>
              <a:spcPct val="100000"/>
            </a:lnSpc>
            <a:spcBef>
              <a:spcPct val="0"/>
            </a:spcBef>
            <a:spcAft>
              <a:spcPct val="35000"/>
            </a:spcAft>
            <a:buNone/>
          </a:pPr>
          <a:r>
            <a:rPr lang="en-US" sz="1400" kern="1200"/>
            <a:t>Teaching each other &amp; our advocates how to connect meaningfully even though we may not see each other in person. </a:t>
          </a:r>
        </a:p>
      </dsp:txBody>
      <dsp:txXfrm>
        <a:off x="804208" y="1907501"/>
        <a:ext cx="5782350" cy="761206"/>
      </dsp:txXfrm>
    </dsp:sp>
    <dsp:sp modelId="{0D690294-C99F-437E-B833-EDF52098BDD9}">
      <dsp:nvSpPr>
        <dsp:cNvPr id="0" name=""/>
        <dsp:cNvSpPr/>
      </dsp:nvSpPr>
      <dsp:spPr>
        <a:xfrm>
          <a:off x="0" y="2759577"/>
          <a:ext cx="6622891" cy="69596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9CAE2-BAEF-4066-9C31-F254EA0DFB55}">
      <dsp:nvSpPr>
        <dsp:cNvPr id="0" name=""/>
        <dsp:cNvSpPr/>
      </dsp:nvSpPr>
      <dsp:spPr>
        <a:xfrm>
          <a:off x="210527" y="3015600"/>
          <a:ext cx="383152" cy="3827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C98767-C3D7-4831-BF6F-201A7A0949F6}">
      <dsp:nvSpPr>
        <dsp:cNvPr id="0" name=""/>
        <dsp:cNvSpPr/>
      </dsp:nvSpPr>
      <dsp:spPr>
        <a:xfrm>
          <a:off x="804208" y="2859009"/>
          <a:ext cx="5782350" cy="761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61" tIns="80561" rIns="80561" bIns="80561" numCol="1" spcCol="1270" anchor="ctr" anchorCtr="0">
          <a:noAutofit/>
        </a:bodyPr>
        <a:lstStyle/>
        <a:p>
          <a:pPr marL="0" lvl="0" indent="0" algn="l" defTabSz="622300">
            <a:lnSpc>
              <a:spcPct val="100000"/>
            </a:lnSpc>
            <a:spcBef>
              <a:spcPct val="0"/>
            </a:spcBef>
            <a:spcAft>
              <a:spcPct val="35000"/>
            </a:spcAft>
            <a:buNone/>
          </a:pPr>
          <a:r>
            <a:rPr lang="en-US" sz="1400" kern="1200"/>
            <a:t>We continued to create PowerPoints &amp; presentations educating advocates across the State.</a:t>
          </a:r>
        </a:p>
      </dsp:txBody>
      <dsp:txXfrm>
        <a:off x="804208" y="2859009"/>
        <a:ext cx="5782350" cy="761206"/>
      </dsp:txXfrm>
    </dsp:sp>
    <dsp:sp modelId="{58EF5CFE-637A-4AD2-B3C8-43A90CD972DB}">
      <dsp:nvSpPr>
        <dsp:cNvPr id="0" name=""/>
        <dsp:cNvSpPr/>
      </dsp:nvSpPr>
      <dsp:spPr>
        <a:xfrm>
          <a:off x="0" y="3810517"/>
          <a:ext cx="6622891" cy="69596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6F98D7-CE77-44E0-AA1E-247E9CB4FA4C}">
      <dsp:nvSpPr>
        <dsp:cNvPr id="0" name=""/>
        <dsp:cNvSpPr/>
      </dsp:nvSpPr>
      <dsp:spPr>
        <a:xfrm>
          <a:off x="210527" y="3967108"/>
          <a:ext cx="383152" cy="38277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24F283-7452-485E-AECF-EDAA50D83718}">
      <dsp:nvSpPr>
        <dsp:cNvPr id="0" name=""/>
        <dsp:cNvSpPr/>
      </dsp:nvSpPr>
      <dsp:spPr>
        <a:xfrm>
          <a:off x="804208" y="3810517"/>
          <a:ext cx="5782350" cy="761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61" tIns="80561" rIns="80561" bIns="80561" numCol="1" spcCol="1270" anchor="ctr" anchorCtr="0">
          <a:noAutofit/>
        </a:bodyPr>
        <a:lstStyle/>
        <a:p>
          <a:pPr marL="0" lvl="0" indent="0" algn="l" defTabSz="622300">
            <a:lnSpc>
              <a:spcPct val="100000"/>
            </a:lnSpc>
            <a:spcBef>
              <a:spcPct val="0"/>
            </a:spcBef>
            <a:spcAft>
              <a:spcPct val="35000"/>
            </a:spcAft>
            <a:buNone/>
          </a:pPr>
          <a:r>
            <a:rPr lang="en-US" sz="1400" kern="1200"/>
            <a:t>SACs created 12 Virtual Bulletin Boards, 17 CTFSN presentations and 31 advocacy presentations this year.</a:t>
          </a:r>
          <a:br>
            <a:rPr lang="en-US" sz="1400" kern="1200"/>
          </a:br>
          <a:endParaRPr lang="en-US" sz="1400" kern="1200"/>
        </a:p>
      </dsp:txBody>
      <dsp:txXfrm>
        <a:off x="804208" y="3810517"/>
        <a:ext cx="5782350" cy="761206"/>
      </dsp:txXfrm>
    </dsp:sp>
    <dsp:sp modelId="{06482E10-0CE8-4CB9-B3F9-5145D009D0FA}">
      <dsp:nvSpPr>
        <dsp:cNvPr id="0" name=""/>
        <dsp:cNvSpPr/>
      </dsp:nvSpPr>
      <dsp:spPr>
        <a:xfrm>
          <a:off x="0" y="4762026"/>
          <a:ext cx="6622891" cy="69596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8F9543-F6CA-4E44-AEF7-807E2FCA68BF}">
      <dsp:nvSpPr>
        <dsp:cNvPr id="0" name=""/>
        <dsp:cNvSpPr/>
      </dsp:nvSpPr>
      <dsp:spPr>
        <a:xfrm>
          <a:off x="210527" y="4918617"/>
          <a:ext cx="383152" cy="38277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FD1ECF-71FE-4E77-827F-A20AAD7A019C}">
      <dsp:nvSpPr>
        <dsp:cNvPr id="0" name=""/>
        <dsp:cNvSpPr/>
      </dsp:nvSpPr>
      <dsp:spPr>
        <a:xfrm>
          <a:off x="804208" y="4762026"/>
          <a:ext cx="5782350" cy="761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561" tIns="80561" rIns="80561" bIns="80561" numCol="1" spcCol="1270" anchor="ctr" anchorCtr="0">
          <a:noAutofit/>
        </a:bodyPr>
        <a:lstStyle/>
        <a:p>
          <a:pPr marL="0" lvl="0" indent="0" algn="l" defTabSz="800100">
            <a:lnSpc>
              <a:spcPct val="100000"/>
            </a:lnSpc>
            <a:spcBef>
              <a:spcPct val="0"/>
            </a:spcBef>
            <a:spcAft>
              <a:spcPct val="35000"/>
            </a:spcAft>
            <a:buNone/>
          </a:pPr>
          <a:r>
            <a:rPr lang="en-US" sz="1800" kern="1200"/>
            <a:t>SACs hosted 133 Advocacy groups with  1,361participants this year.</a:t>
          </a:r>
        </a:p>
      </dsp:txBody>
      <dsp:txXfrm>
        <a:off x="804208" y="4762026"/>
        <a:ext cx="5782350" cy="761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32FDC-AEAD-440B-8632-32F76C0A3FEB}">
      <dsp:nvSpPr>
        <dsp:cNvPr id="0" name=""/>
        <dsp:cNvSpPr/>
      </dsp:nvSpPr>
      <dsp:spPr>
        <a:xfrm>
          <a:off x="601" y="90699"/>
          <a:ext cx="2538751" cy="133616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There were a total of 30 students who were excited to attended the forum</a:t>
          </a:r>
        </a:p>
      </dsp:txBody>
      <dsp:txXfrm>
        <a:off x="601" y="90699"/>
        <a:ext cx="2538751" cy="1336161"/>
      </dsp:txXfrm>
    </dsp:sp>
    <dsp:sp modelId="{F45CE699-F042-46DD-81B5-72E03F4F8C5E}">
      <dsp:nvSpPr>
        <dsp:cNvPr id="0" name=""/>
        <dsp:cNvSpPr/>
      </dsp:nvSpPr>
      <dsp:spPr>
        <a:xfrm>
          <a:off x="2762046" y="53206"/>
          <a:ext cx="2745522" cy="141114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We had 3 different teams </a:t>
          </a:r>
        </a:p>
      </dsp:txBody>
      <dsp:txXfrm>
        <a:off x="2762046" y="53206"/>
        <a:ext cx="2745522" cy="1411147"/>
      </dsp:txXfrm>
    </dsp:sp>
    <dsp:sp modelId="{85105471-CBF7-4DFA-829F-DBCEF0AD982C}">
      <dsp:nvSpPr>
        <dsp:cNvPr id="0" name=""/>
        <dsp:cNvSpPr/>
      </dsp:nvSpPr>
      <dsp:spPr>
        <a:xfrm>
          <a:off x="160472" y="1616631"/>
          <a:ext cx="2226936" cy="133616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All the participants did a community service event </a:t>
          </a:r>
        </a:p>
      </dsp:txBody>
      <dsp:txXfrm>
        <a:off x="160472" y="1616631"/>
        <a:ext cx="2226936" cy="1336161"/>
      </dsp:txXfrm>
    </dsp:sp>
    <dsp:sp modelId="{86A4CEEC-F830-4348-AC39-DA373EEA67E3}">
      <dsp:nvSpPr>
        <dsp:cNvPr id="0" name=""/>
        <dsp:cNvSpPr/>
      </dsp:nvSpPr>
      <dsp:spPr>
        <a:xfrm>
          <a:off x="2689114" y="1616618"/>
          <a:ext cx="2819056" cy="133616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The young adults learned so much throughout the week .  They learned how to advocate for themselves, use the life course materials and most important learned leadership skills</a:t>
          </a:r>
        </a:p>
      </dsp:txBody>
      <dsp:txXfrm>
        <a:off x="2689114" y="1616618"/>
        <a:ext cx="2819056" cy="1336161"/>
      </dsp:txXfrm>
    </dsp:sp>
    <dsp:sp modelId="{A188045F-5F49-42F9-A91A-1E9CEE12B25C}">
      <dsp:nvSpPr>
        <dsp:cNvPr id="0" name=""/>
        <dsp:cNvSpPr/>
      </dsp:nvSpPr>
      <dsp:spPr>
        <a:xfrm>
          <a:off x="1186545" y="3245902"/>
          <a:ext cx="3135080" cy="133616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All individuals attending the forum left as stronger leaders as well as ambassadors of the Life Course materials.</a:t>
          </a:r>
        </a:p>
      </dsp:txBody>
      <dsp:txXfrm>
        <a:off x="1186545" y="3245902"/>
        <a:ext cx="3135080" cy="133616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250BD5-AE63-4091-B1E0-CE256177B2F8}" type="datetimeFigureOut">
              <a:rPr lang="en-US"/>
              <a:t>4/26/2023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A5D1C6-B751-4AA2-8D33-BEE62E5883F5}" type="slidenum">
              <a:rPr lang="en-US"/>
              <a:t>‹#›</a:t>
            </a:fld>
            <a:endParaRPr lang="en-US"/>
          </a:p>
        </p:txBody>
      </p:sp>
    </p:spTree>
    <p:extLst>
      <p:ext uri="{BB962C8B-B14F-4D97-AF65-F5344CB8AC3E}">
        <p14:creationId xmlns:p14="http://schemas.microsoft.com/office/powerpoint/2010/main" val="4190244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Varian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875D4-4A72-4E66-BBF4-4369CB7AB0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973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Kellie</a:t>
            </a: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43A9CFA9-567C-41E1-8552-93E2DA0BACD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8613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Yana</a:t>
            </a:r>
          </a:p>
        </p:txBody>
      </p:sp>
      <p:sp>
        <p:nvSpPr>
          <p:cNvPr id="4" name="Slide Number Placeholder 3"/>
          <p:cNvSpPr>
            <a:spLocks noGrp="1"/>
          </p:cNvSpPr>
          <p:nvPr>
            <p:ph type="sldNum" sz="quarter" idx="10"/>
          </p:nvPr>
        </p:nvSpPr>
        <p:spPr/>
        <p:txBody>
          <a:bodyPr/>
          <a:lstStyle/>
          <a:p>
            <a:pPr defTabSz="465887">
              <a:defRPr/>
            </a:pPr>
            <a:fld id="{43A9CFA9-567C-41E1-8552-93E2DA0BACD7}" type="slidenum">
              <a:rPr lang="en-US">
                <a:solidFill>
                  <a:prstClr val="black"/>
                </a:solidFill>
                <a:latin typeface="Calibri"/>
              </a:rPr>
              <a:pPr defTabSz="465887">
                <a:defRPr/>
              </a:pPr>
              <a:t>13</a:t>
            </a:fld>
            <a:endParaRPr lang="en-US">
              <a:solidFill>
                <a:prstClr val="black"/>
              </a:solidFill>
              <a:latin typeface="Calibri"/>
            </a:endParaRPr>
          </a:p>
        </p:txBody>
      </p:sp>
    </p:spTree>
    <p:extLst>
      <p:ext uri="{BB962C8B-B14F-4D97-AF65-F5344CB8AC3E}">
        <p14:creationId xmlns:p14="http://schemas.microsoft.com/office/powerpoint/2010/main" val="1892041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Yana</a:t>
            </a:r>
            <a:endParaRPr lang="en-US"/>
          </a:p>
        </p:txBody>
      </p:sp>
      <p:sp>
        <p:nvSpPr>
          <p:cNvPr id="4" name="Slide Number Placeholder 3"/>
          <p:cNvSpPr>
            <a:spLocks noGrp="1"/>
          </p:cNvSpPr>
          <p:nvPr>
            <p:ph type="sldNum" sz="quarter" idx="5"/>
          </p:nvPr>
        </p:nvSpPr>
        <p:spPr/>
        <p:txBody>
          <a:bodyPr/>
          <a:lstStyle/>
          <a:p>
            <a:pPr defTabSz="465887">
              <a:defRPr/>
            </a:pPr>
            <a:fld id="{43A9CFA9-567C-41E1-8552-93E2DA0BACD7}" type="slidenum">
              <a:rPr lang="en-US">
                <a:solidFill>
                  <a:prstClr val="black"/>
                </a:solidFill>
                <a:latin typeface="Calibri"/>
              </a:rPr>
              <a:pPr defTabSz="465887">
                <a:defRPr/>
              </a:pPr>
              <a:t>14</a:t>
            </a:fld>
            <a:endParaRPr lang="en-US">
              <a:solidFill>
                <a:prstClr val="black"/>
              </a:solidFill>
              <a:latin typeface="Calibri"/>
            </a:endParaRPr>
          </a:p>
        </p:txBody>
      </p:sp>
    </p:spTree>
    <p:extLst>
      <p:ext uri="{BB962C8B-B14F-4D97-AF65-F5344CB8AC3E}">
        <p14:creationId xmlns:p14="http://schemas.microsoft.com/office/powerpoint/2010/main" val="2681417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Varian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875D4-4A72-4E66-BBF4-4369CB7AB0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10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A5D1C6-B751-4AA2-8D33-BEE62E5883F5}" type="slidenum">
              <a:rPr lang="en-US" smtClean="0"/>
              <a:t>27</a:t>
            </a:fld>
            <a:endParaRPr lang="en-US"/>
          </a:p>
        </p:txBody>
      </p:sp>
    </p:spTree>
    <p:extLst>
      <p:ext uri="{BB962C8B-B14F-4D97-AF65-F5344CB8AC3E}">
        <p14:creationId xmlns:p14="http://schemas.microsoft.com/office/powerpoint/2010/main" val="4270125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Paige</a:t>
            </a:r>
          </a:p>
        </p:txBody>
      </p:sp>
      <p:sp>
        <p:nvSpPr>
          <p:cNvPr id="4" name="Slide Number Placeholder 3"/>
          <p:cNvSpPr>
            <a:spLocks noGrp="1"/>
          </p:cNvSpPr>
          <p:nvPr>
            <p:ph type="sldNum" sz="quarter" idx="5"/>
          </p:nvPr>
        </p:nvSpPr>
        <p:spPr/>
        <p:txBody>
          <a:bodyPr/>
          <a:lstStyle/>
          <a:p>
            <a:fld id="{43A9CFA9-567C-41E1-8552-93E2DA0BACD7}" type="slidenum">
              <a:rPr lang="en-US" smtClean="0"/>
              <a:pPr/>
              <a:t>37</a:t>
            </a:fld>
            <a:endParaRPr lang="en-US"/>
          </a:p>
        </p:txBody>
      </p:sp>
    </p:spTree>
    <p:extLst>
      <p:ext uri="{BB962C8B-B14F-4D97-AF65-F5344CB8AC3E}">
        <p14:creationId xmlns:p14="http://schemas.microsoft.com/office/powerpoint/2010/main" val="72615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Jeremy  - 1-6</a:t>
            </a:r>
          </a:p>
          <a:p>
            <a:r>
              <a:rPr lang="en-US"/>
              <a:t>Paige 7-12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9CFA9-567C-41E1-8552-93E2DA0BA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27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875D4-4A72-4E66-BBF4-4369CB7AB0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132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Carol</a:t>
            </a:r>
          </a:p>
        </p:txBody>
      </p:sp>
      <p:sp>
        <p:nvSpPr>
          <p:cNvPr id="4" name="Slide Number Placeholder 3"/>
          <p:cNvSpPr>
            <a:spLocks noGrp="1"/>
          </p:cNvSpPr>
          <p:nvPr>
            <p:ph type="sldNum" sz="quarter" idx="5"/>
          </p:nvPr>
        </p:nvSpPr>
        <p:spPr/>
        <p:txBody>
          <a:bodyPr/>
          <a:lstStyle/>
          <a:p>
            <a:pPr defTabSz="465887">
              <a:defRPr/>
            </a:pPr>
            <a:fld id="{96584BF4-3B6A-42F5-97A5-9E0A832A2026}" type="slidenum">
              <a:rPr lang="en-US">
                <a:solidFill>
                  <a:prstClr val="black"/>
                </a:solidFill>
                <a:latin typeface="Calibri"/>
              </a:rPr>
              <a:pPr defTabSz="465887">
                <a:defRPr/>
              </a:pPr>
              <a:t>4</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Jeremy</a:t>
            </a:r>
          </a:p>
        </p:txBody>
      </p:sp>
      <p:sp>
        <p:nvSpPr>
          <p:cNvPr id="4" name="Slide Number Placeholder 3"/>
          <p:cNvSpPr>
            <a:spLocks noGrp="1"/>
          </p:cNvSpPr>
          <p:nvPr>
            <p:ph type="sldNum" sz="quarter" idx="5"/>
          </p:nvPr>
        </p:nvSpPr>
        <p:spPr/>
        <p:txBody>
          <a:bodyPr/>
          <a:lstStyle/>
          <a:p>
            <a:fld id="{C29875D4-4A72-4E66-BBF4-4369CB7AB0C1}" type="slidenum">
              <a:rPr lang="en-US" smtClean="0"/>
              <a:t>5</a:t>
            </a:fld>
            <a:endParaRPr lang="en-US"/>
          </a:p>
        </p:txBody>
      </p:sp>
    </p:spTree>
    <p:extLst>
      <p:ext uri="{BB962C8B-B14F-4D97-AF65-F5344CB8AC3E}">
        <p14:creationId xmlns:p14="http://schemas.microsoft.com/office/powerpoint/2010/main" val="3046073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Kevin</a:t>
            </a:r>
          </a:p>
        </p:txBody>
      </p:sp>
      <p:sp>
        <p:nvSpPr>
          <p:cNvPr id="4" name="Slide Number Placeholder 3"/>
          <p:cNvSpPr>
            <a:spLocks noGrp="1"/>
          </p:cNvSpPr>
          <p:nvPr>
            <p:ph type="sldNum" sz="quarter" idx="5"/>
          </p:nvPr>
        </p:nvSpPr>
        <p:spPr/>
        <p:txBody>
          <a:bodyPr/>
          <a:lstStyle/>
          <a:p>
            <a:fld id="{C29875D4-4A72-4E66-BBF4-4369CB7AB0C1}" type="slidenum">
              <a:rPr lang="en-US" smtClean="0"/>
              <a:t>6</a:t>
            </a:fld>
            <a:endParaRPr lang="en-US"/>
          </a:p>
        </p:txBody>
      </p:sp>
    </p:spTree>
    <p:extLst>
      <p:ext uri="{BB962C8B-B14F-4D97-AF65-F5344CB8AC3E}">
        <p14:creationId xmlns:p14="http://schemas.microsoft.com/office/powerpoint/2010/main" val="3634912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Varian </a:t>
            </a:r>
          </a:p>
        </p:txBody>
      </p:sp>
      <p:sp>
        <p:nvSpPr>
          <p:cNvPr id="4" name="Slide Number Placeholder 3"/>
          <p:cNvSpPr>
            <a:spLocks noGrp="1"/>
          </p:cNvSpPr>
          <p:nvPr>
            <p:ph type="sldNum" sz="quarter" idx="5"/>
          </p:nvPr>
        </p:nvSpPr>
        <p:spPr/>
        <p:txBody>
          <a:bodyPr/>
          <a:lstStyle/>
          <a:p>
            <a:pPr defTabSz="465887">
              <a:defRPr/>
            </a:pPr>
            <a:fld id="{43A9CFA9-567C-41E1-8552-93E2DA0BACD7}" type="slidenum">
              <a:rPr lang="en-US">
                <a:solidFill>
                  <a:prstClr val="black"/>
                </a:solidFill>
                <a:latin typeface="Calibri"/>
              </a:rPr>
              <a:pPr defTabSz="465887">
                <a:defRPr/>
              </a:pPr>
              <a:t>7</a:t>
            </a:fld>
            <a:endParaRPr lang="en-US">
              <a:solidFill>
                <a:prstClr val="black"/>
              </a:solidFill>
              <a:latin typeface="Calibri"/>
            </a:endParaRPr>
          </a:p>
        </p:txBody>
      </p:sp>
    </p:spTree>
    <p:extLst>
      <p:ext uri="{BB962C8B-B14F-4D97-AF65-F5344CB8AC3E}">
        <p14:creationId xmlns:p14="http://schemas.microsoft.com/office/powerpoint/2010/main" val="1897662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Carol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875D4-4A72-4E66-BBF4-4369CB7AB0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124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Jeremy</a:t>
            </a:r>
          </a:p>
        </p:txBody>
      </p:sp>
      <p:sp>
        <p:nvSpPr>
          <p:cNvPr id="4" name="Slide Number Placeholder 3"/>
          <p:cNvSpPr>
            <a:spLocks noGrp="1"/>
          </p:cNvSpPr>
          <p:nvPr>
            <p:ph type="sldNum" sz="quarter" idx="10"/>
          </p:nvPr>
        </p:nvSpPr>
        <p:spPr/>
        <p:txBody>
          <a:bodyPr/>
          <a:lstStyle/>
          <a:p>
            <a:pPr defTabSz="465887">
              <a:defRPr/>
            </a:pPr>
            <a:fld id="{43A9CFA9-567C-41E1-8552-93E2DA0BACD7}" type="slidenum">
              <a:rPr lang="en-US">
                <a:solidFill>
                  <a:prstClr val="black"/>
                </a:solidFill>
                <a:latin typeface="Calibri"/>
              </a:rPr>
              <a:pPr defTabSz="465887">
                <a:defRPr/>
              </a:pPr>
              <a:t>9</a:t>
            </a:fld>
            <a:endParaRPr lang="en-US">
              <a:solidFill>
                <a:prstClr val="black"/>
              </a:solidFill>
              <a:latin typeface="Calibri"/>
            </a:endParaRPr>
          </a:p>
        </p:txBody>
      </p:sp>
    </p:spTree>
    <p:extLst>
      <p:ext uri="{BB962C8B-B14F-4D97-AF65-F5344CB8AC3E}">
        <p14:creationId xmlns:p14="http://schemas.microsoft.com/office/powerpoint/2010/main" val="3289577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Carol</a:t>
            </a:r>
          </a:p>
        </p:txBody>
      </p:sp>
      <p:sp>
        <p:nvSpPr>
          <p:cNvPr id="4" name="Slide Number Placeholder 3"/>
          <p:cNvSpPr>
            <a:spLocks noGrp="1"/>
          </p:cNvSpPr>
          <p:nvPr>
            <p:ph type="sldNum" sz="quarter" idx="10"/>
          </p:nvPr>
        </p:nvSpPr>
        <p:spPr/>
        <p:txBody>
          <a:bodyPr/>
          <a:lstStyle/>
          <a:p>
            <a:pPr defTabSz="465887">
              <a:defRPr/>
            </a:pPr>
            <a:fld id="{43A9CFA9-567C-41E1-8552-93E2DA0BACD7}" type="slidenum">
              <a:rPr lang="en-US">
                <a:solidFill>
                  <a:prstClr val="black"/>
                </a:solidFill>
                <a:latin typeface="Calibri"/>
              </a:rPr>
              <a:pPr defTabSz="465887">
                <a:defRPr/>
              </a:pPr>
              <a:t>11</a:t>
            </a:fld>
            <a:endParaRPr lang="en-US">
              <a:solidFill>
                <a:prstClr val="black"/>
              </a:solidFill>
              <a:latin typeface="Calibri"/>
            </a:endParaRPr>
          </a:p>
        </p:txBody>
      </p:sp>
    </p:spTree>
    <p:extLst>
      <p:ext uri="{BB962C8B-B14F-4D97-AF65-F5344CB8AC3E}">
        <p14:creationId xmlns:p14="http://schemas.microsoft.com/office/powerpoint/2010/main" val="2883713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643010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561524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742015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D38747-4367-4BD2-8D51-C97E202738E2}" type="datetime1">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2822902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A3C-5767-4844-A0A3-83778C2E5409}" type="datetime1">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27553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899156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D27C-8599-43EF-BA1D-14DDC1946E06}" type="datetime1">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5042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43D99-809A-49C0-96E5-4250D0B498EE}" type="datetime1">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05328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3DE9B-B678-4EFB-BB7D-A4370204A0B0}" type="datetime1">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20723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96678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3106982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70953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4/26/2023</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92472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E833E-1B6D-415F-AD29-75AE8C43BD0D}" type="datetime1">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81515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52596F-08A7-4B70-989A-F2B1CF31E66B}" type="datetime1">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24575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448845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4/26/2023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796608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4/26/2023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877648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4/26/2023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381381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639695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4/26/2023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5908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4/26/2023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26557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4/26/2023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477901524"/>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4/26/2023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771031584"/>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A6_9A5AED30.xml"/><Relationship Id="rId2" Type="http://schemas.openxmlformats.org/officeDocument/2006/relationships/slideLayout" Target="../slideLayouts/slideLayout13.xml"/><Relationship Id="rId1" Type="http://schemas.openxmlformats.org/officeDocument/2006/relationships/themeOverride" Target="../theme/themeOverride8.xml"/><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2.wdp"/><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26.png"/><Relationship Id="rId5" Type="http://schemas.openxmlformats.org/officeDocument/2006/relationships/chart" Target="../charts/chart1.xml"/><Relationship Id="rId4" Type="http://schemas.microsoft.com/office/2018/10/relationships/comments" Target="../comments/modernComment_10F_EDE2C82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hemeOverride" Target="../theme/themeOverride10.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hemeOverride" Target="../theme/themeOverride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hemeOverride" Target="../theme/themeOverride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hemeOverride" Target="../theme/themeOverride13.xml"/><Relationship Id="rId6" Type="http://schemas.openxmlformats.org/officeDocument/2006/relationships/image" Target="../media/image35.png"/><Relationship Id="rId5" Type="http://schemas.openxmlformats.org/officeDocument/2006/relationships/hyperlink" Target="https://portal.ct.gov/-/media/DDS/itsnotokCT/Degrees_of_Mean_for_web_4-19-17.pdf" TargetMode="Externa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9D_98CA154C.xml"/><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hemeOverride" Target="../theme/themeOverride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jpeg"/></Relationships>
</file>

<file path=ppt/slides/_rels/slide1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3.xml"/><Relationship Id="rId1" Type="http://schemas.openxmlformats.org/officeDocument/2006/relationships/themeOverride" Target="../theme/themeOverride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16.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hemeOverride" Target="../theme/themeOverride1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19.jpeg"/><Relationship Id="rId2" Type="http://schemas.microsoft.com/office/2007/relationships/media" Target="../media/media3.mp4"/><Relationship Id="rId1" Type="http://schemas.openxmlformats.org/officeDocument/2006/relationships/themeOverride" Target="../theme/themeOverride18.xml"/><Relationship Id="rId6" Type="http://schemas.openxmlformats.org/officeDocument/2006/relationships/image" Target="../media/image62.png"/><Relationship Id="rId5" Type="http://schemas.microsoft.com/office/2018/10/relationships/comments" Target="../comments/modernComment_119_89338C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63.jpeg"/><Relationship Id="rId7"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65.png"/><Relationship Id="rId5" Type="http://schemas.openxmlformats.org/officeDocument/2006/relationships/hyperlink" Target="https://commons.wikimedia.org/wiki/File:Vegetables_2015-09-17a.jpg" TargetMode="External"/><Relationship Id="rId4" Type="http://schemas.openxmlformats.org/officeDocument/2006/relationships/image" Target="../media/image64.jpeg"/><Relationship Id="rId9"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microsoft.com/office/2018/10/relationships/comments" Target="../comments/modernComment_102_20308C3D.xml"/><Relationship Id="rId7" Type="http://schemas.openxmlformats.org/officeDocument/2006/relationships/image" Target="../media/image69.jpeg"/><Relationship Id="rId2" Type="http://schemas.openxmlformats.org/officeDocument/2006/relationships/slideLayout" Target="../slideLayouts/slideLayout13.xml"/><Relationship Id="rId1" Type="http://schemas.openxmlformats.org/officeDocument/2006/relationships/themeOverride" Target="../theme/themeOverride20.xml"/><Relationship Id="rId6" Type="http://schemas.openxmlformats.org/officeDocument/2006/relationships/hyperlink" Target="https://gcc02.safelinks.protection.outlook.com/?url=http%3A%2F%2Fwwww.hospicefoundation.org%2Fend-of-life-support-and-resources&amp;data=05%7C01%7CCarol.grabbe%40ct.gov%7Ca93e278521c44c2384e208da34f5c43e%7C118b7cfaa3dd48b9b02631ff69bb738b%7C0%7C0%7C637880527512309762%7CUnknown%7CTWFpbGZsb3d8eyJWIjoiMC4wLjAwMDAiLCJQIjoiV2luMzIiLCJBTiI6Ik1haWwiLCJXVCI6Mn0%3D%7C3000%7C%7C%7C&amp;sdata=Bk5teMll6v0XB6xYGPqa6oiU3oc4SgEBPa3uSRCtSnU%3D&amp;reserved=0" TargetMode="External"/><Relationship Id="rId5" Type="http://schemas.openxmlformats.org/officeDocument/2006/relationships/hyperlink" Target="mailto:info@hospicefoundation.org" TargetMode="External"/><Relationship Id="rId4" Type="http://schemas.openxmlformats.org/officeDocument/2006/relationships/hyperlink" Target="http://www.prepareforyourcare.org/" TargetMode="External"/></Relationships>
</file>

<file path=ppt/slides/_rels/slide24.xml.rels><?xml version="1.0" encoding="UTF-8" standalone="yes"?>
<Relationships xmlns="http://schemas.openxmlformats.org/package/2006/relationships"><Relationship Id="rId3" Type="http://schemas.microsoft.com/office/2018/10/relationships/comments" Target="../comments/modernComment_116_10E3B8FF.xml"/><Relationship Id="rId7" Type="http://schemas.openxmlformats.org/officeDocument/2006/relationships/hyperlink" Target="http://geriatricsforcaregivers.net/challenges-helping-aging-parents/" TargetMode="External"/><Relationship Id="rId2" Type="http://schemas.openxmlformats.org/officeDocument/2006/relationships/slideLayout" Target="../slideLayouts/slideLayout13.xml"/><Relationship Id="rId1" Type="http://schemas.openxmlformats.org/officeDocument/2006/relationships/themeOverride" Target="../theme/themeOverride21.xml"/><Relationship Id="rId6" Type="http://schemas.openxmlformats.org/officeDocument/2006/relationships/image" Target="../media/image70.jpeg"/><Relationship Id="rId5" Type="http://schemas.openxmlformats.org/officeDocument/2006/relationships/hyperlink" Target="https://aginginplace.org/senior-home-care/" TargetMode="External"/><Relationship Id="rId4" Type="http://schemas.openxmlformats.org/officeDocument/2006/relationships/hyperlink" Target="https://www.newtownbee.com/07242021/connecticut-officials-launch-new-elder-justice-hotlin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verywellhealth.com/assistive-technologies-for-independence-4065357" TargetMode="External"/><Relationship Id="rId2" Type="http://schemas.openxmlformats.org/officeDocument/2006/relationships/slideLayout" Target="../slideLayouts/slideLayout12.xml"/><Relationship Id="rId1" Type="http://schemas.openxmlformats.org/officeDocument/2006/relationships/themeOverride" Target="../theme/themeOverride22.xml"/><Relationship Id="rId5" Type="http://schemas.openxmlformats.org/officeDocument/2006/relationships/image" Target="../media/image72.png"/><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video" Target="../media/media4.mov"/><Relationship Id="rId7" Type="http://schemas.openxmlformats.org/officeDocument/2006/relationships/hyperlink" Target="https://midstatearc.org/technology-center/" TargetMode="External"/><Relationship Id="rId2" Type="http://schemas.microsoft.com/office/2007/relationships/media" Target="../media/media4.mov"/><Relationship Id="rId1" Type="http://schemas.openxmlformats.org/officeDocument/2006/relationships/themeOverride" Target="../theme/themeOverride23.xml"/><Relationship Id="rId6" Type="http://schemas.openxmlformats.org/officeDocument/2006/relationships/image" Target="../media/image73.png"/><Relationship Id="rId11" Type="http://schemas.openxmlformats.org/officeDocument/2006/relationships/image" Target="../media/image12.jpeg"/><Relationship Id="rId5" Type="http://schemas.microsoft.com/office/2018/10/relationships/comments" Target="../comments/modernComment_11F_49748E77.xml"/><Relationship Id="rId10" Type="http://schemas.openxmlformats.org/officeDocument/2006/relationships/image" Target="../media/image11.jpeg"/><Relationship Id="rId4" Type="http://schemas.openxmlformats.org/officeDocument/2006/relationships/slideLayout" Target="../slideLayouts/slideLayout18.xml"/><Relationship Id="rId9"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video" Target="../media/media5.mp4"/><Relationship Id="rId7" Type="http://schemas.openxmlformats.org/officeDocument/2006/relationships/image" Target="../media/image77.png"/><Relationship Id="rId2" Type="http://schemas.microsoft.com/office/2007/relationships/media" Target="../media/media5.mp4"/><Relationship Id="rId1" Type="http://schemas.openxmlformats.org/officeDocument/2006/relationships/themeOverride" Target="../theme/themeOverride24.xml"/><Relationship Id="rId6" Type="http://schemas.openxmlformats.org/officeDocument/2006/relationships/image" Target="../media/image76.png"/><Relationship Id="rId5" Type="http://schemas.openxmlformats.org/officeDocument/2006/relationships/notesSlide" Target="../notesSlides/notesSlide14.xml"/><Relationship Id="rId4" Type="http://schemas.openxmlformats.org/officeDocument/2006/relationships/slideLayout" Target="../slideLayouts/slideLayout1.xml"/><Relationship Id="rId9"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microsoft.com/office/2018/10/relationships/comments" Target="../comments/modernComment_121_9E578DE5.xml"/><Relationship Id="rId7"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themeOverride" Target="../theme/themeOverride25.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103_25373FD3.xml"/><Relationship Id="rId2" Type="http://schemas.openxmlformats.org/officeDocument/2006/relationships/slideLayout" Target="../slideLayouts/slideLayout2.xml"/><Relationship Id="rId1" Type="http://schemas.openxmlformats.org/officeDocument/2006/relationships/themeOverride" Target="../theme/themeOverride2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104_BB558232.xml"/><Relationship Id="rId7" Type="http://schemas.openxmlformats.org/officeDocument/2006/relationships/image" Target="../media/image89.jpeg"/><Relationship Id="rId2" Type="http://schemas.openxmlformats.org/officeDocument/2006/relationships/slideLayout" Target="../slideLayouts/slideLayout2.xml"/><Relationship Id="rId1" Type="http://schemas.openxmlformats.org/officeDocument/2006/relationships/themeOverride" Target="../theme/themeOverride2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pursuit.unimelb.edu.au/articles/why-all-jobs-aren-t-equal-for-people-with-disabilities" TargetMode="External"/><Relationship Id="rId7" Type="http://schemas.openxmlformats.org/officeDocument/2006/relationships/hyperlink" Target="https://pursuit.unimelb.edu.au/articles/recruit-smarter-a-better-way-to-do-business" TargetMode="External"/><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hyperlink" Target="http://clamorworld.com/positive-motivation-vs-negative-motivation-which-one-works-better/" TargetMode="External"/><Relationship Id="rId4" Type="http://schemas.openxmlformats.org/officeDocument/2006/relationships/image" Target="../media/image94.jpeg"/></Relationships>
</file>

<file path=ppt/slides/_rels/slide33.xml.rels><?xml version="1.0" encoding="UTF-8" standalone="yes"?>
<Relationships xmlns="http://schemas.openxmlformats.org/package/2006/relationships"><Relationship Id="rId3" Type="http://schemas.openxmlformats.org/officeDocument/2006/relationships/hyperlink" Target="https://www.plannedparenthood.org/planned-parenthood-southern-new-england" TargetMode="External"/><Relationship Id="rId2" Type="http://schemas.openxmlformats.org/officeDocument/2006/relationships/slideLayout" Target="../slideLayouts/slideLayout13.xml"/><Relationship Id="rId1" Type="http://schemas.openxmlformats.org/officeDocument/2006/relationships/themeOverride" Target="../theme/themeOverride28.xml"/><Relationship Id="rId5" Type="http://schemas.openxmlformats.org/officeDocument/2006/relationships/image" Target="../media/image96.png"/><Relationship Id="rId4" Type="http://schemas.openxmlformats.org/officeDocument/2006/relationships/image" Target="../media/image1.gif"/></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13.xml"/><Relationship Id="rId1" Type="http://schemas.openxmlformats.org/officeDocument/2006/relationships/themeOverride" Target="../theme/themeOverr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13.xml"/><Relationship Id="rId1" Type="http://schemas.openxmlformats.org/officeDocument/2006/relationships/themeOverride" Target="../theme/themeOverride30.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9.png"/><Relationship Id="rId7" Type="http://schemas.openxmlformats.org/officeDocument/2006/relationships/diagramQuickStyle" Target="../diagrams/quickStyle3.xml"/><Relationship Id="rId2" Type="http://schemas.openxmlformats.org/officeDocument/2006/relationships/slideLayout" Target="../slideLayouts/slideLayout13.xml"/><Relationship Id="rId1" Type="http://schemas.openxmlformats.org/officeDocument/2006/relationships/themeOverride" Target="../theme/themeOverride3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01.jpeg"/><Relationship Id="rId4" Type="http://schemas.openxmlformats.org/officeDocument/2006/relationships/image" Target="../media/image100.jpeg"/><Relationship Id="rId9" Type="http://schemas.microsoft.com/office/2007/relationships/diagramDrawing" Target="../diagrams/drawing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hemeOverride" Target="../theme/themeOverride32.xml"/><Relationship Id="rId5" Type="http://schemas.openxmlformats.org/officeDocument/2006/relationships/hyperlink" Target="https://portal.ct.gov/advocatescorner" TargetMode="External"/><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hemeOverride" Target="../theme/themeOverride33.xml"/><Relationship Id="rId6" Type="http://schemas.openxmlformats.org/officeDocument/2006/relationships/hyperlink" Target="https://creativecommons.org/licenses/by/3.0/" TargetMode="External"/><Relationship Id="rId5" Type="http://schemas.openxmlformats.org/officeDocument/2006/relationships/hyperlink" Target="https://foto.wuestenigel.com/hintergrundbild-mit-hellen-gelben-kreisen-wunscht-zum-neujahrsanfang-ein-frohes-neues-jahr-2023/" TargetMode="External"/><Relationship Id="rId4" Type="http://schemas.openxmlformats.org/officeDocument/2006/relationships/image" Target="../media/image103.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3.xml"/><Relationship Id="rId7" Type="http://schemas.openxmlformats.org/officeDocument/2006/relationships/hyperlink" Target="mailto:Kellie.hartigan@ct.gov" TargetMode="External"/><Relationship Id="rId2" Type="http://schemas.openxmlformats.org/officeDocument/2006/relationships/slideLayout" Target="../slideLayouts/slideLayout15.xml"/><Relationship Id="rId1" Type="http://schemas.openxmlformats.org/officeDocument/2006/relationships/themeOverride" Target="../theme/themeOverride4.xml"/><Relationship Id="rId6" Type="http://schemas.openxmlformats.org/officeDocument/2006/relationships/image" Target="../media/image10.jpeg"/><Relationship Id="rId5" Type="http://schemas.openxmlformats.org/officeDocument/2006/relationships/image" Target="../media/image12.jpeg"/><Relationship Id="rId4" Type="http://schemas.openxmlformats.org/officeDocument/2006/relationships/hyperlink" Target="mailto:carol.grabbe@ct.gov" TargetMode="External"/><Relationship Id="rId9" Type="http://schemas.openxmlformats.org/officeDocument/2006/relationships/hyperlink" Target="mailto:Paige.librandi@ct.gov"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4.xml"/><Relationship Id="rId7"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image" Target="../media/image6.jpeg"/><Relationship Id="rId5" Type="http://schemas.openxmlformats.org/officeDocument/2006/relationships/hyperlink" Target="mailto:jossie.torres@ct.gov" TargetMode="External"/><Relationship Id="rId4" Type="http://schemas.openxmlformats.org/officeDocument/2006/relationships/hyperlink" Target="mailto:james.louchen@ct.gov" TargetMode="Externa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5.xml"/><Relationship Id="rId7" Type="http://schemas.openxmlformats.org/officeDocument/2006/relationships/hyperlink" Target="mailto:varian.salters@ct.gov" TargetMode="External"/><Relationship Id="rId2" Type="http://schemas.openxmlformats.org/officeDocument/2006/relationships/slideLayout" Target="../slideLayouts/slideLayout18.xml"/><Relationship Id="rId1" Type="http://schemas.openxmlformats.org/officeDocument/2006/relationships/themeOverride" Target="../theme/themeOverride6.xml"/><Relationship Id="rId6" Type="http://schemas.openxmlformats.org/officeDocument/2006/relationships/hyperlink" Target="mailto:kevin.arce@ct.gov" TargetMode="External"/><Relationship Id="rId5" Type="http://schemas.openxmlformats.org/officeDocument/2006/relationships/hyperlink" Target="mailto:Yana.razumnaya@ct.gov" TargetMode="External"/><Relationship Id="rId4" Type="http://schemas.openxmlformats.org/officeDocument/2006/relationships/image" Target="../media/image15.jpeg"/><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hyperlink" Target="https://www.google.com/url?sa=i&amp;rct=j&amp;q=&amp;esrc=s&amp;source=images&amp;cd=&amp;cad=rja&amp;uact=8&amp;ved=0ahUKEwi3n7XR69nVAhWm7oMKHcwBC3IQjRwIBw&amp;url=https://blogs.hope.edu/career/general/the-best-two-years-of-your-life-join-the-peace-corps/&amp;psig=AFQjCNEJnCVIfxfX6wBWtH9UHOl4aWGMDg&amp;ust=1502907101946512" TargetMode="Externa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hemeOverride" Target="../theme/themeOverride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microsoft.com/office/2018/10/relationships/comments" Target="../comments/modernComment_1B0_9BCF9AEE.xml"/><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hyperlink" Target="https://portal.ct.gov/AdvocatesCorner/News/Latest-News-2015/DDS-Self-Advocate-Coordinators-Launch-New-Campaign-We-are-People-Call-Me-By-My-Na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D658C1-D80E-492D-A7F1-1590EC6A8943}"/>
              </a:ext>
            </a:extLst>
          </p:cNvPr>
          <p:cNvPicPr>
            <a:picLocks noChangeAspect="1"/>
          </p:cNvPicPr>
          <p:nvPr/>
        </p:nvPicPr>
        <p:blipFill>
          <a:blip r:embed="rId3"/>
          <a:stretch>
            <a:fillRect/>
          </a:stretch>
        </p:blipFill>
        <p:spPr>
          <a:xfrm>
            <a:off x="596952" y="397385"/>
            <a:ext cx="5189394" cy="1539909"/>
          </a:xfrm>
          <a:prstGeom prst="rect">
            <a:avLst/>
          </a:prstGeom>
        </p:spPr>
      </p:pic>
      <p:pic>
        <p:nvPicPr>
          <p:cNvPr id="5" name="Picture 5">
            <a:extLst>
              <a:ext uri="{FF2B5EF4-FFF2-40B4-BE49-F238E27FC236}">
                <a16:creationId xmlns:a16="http://schemas.microsoft.com/office/drawing/2014/main" id="{AF41D6DB-79A1-4134-945C-147AB8EB968E}"/>
              </a:ext>
            </a:extLst>
          </p:cNvPr>
          <p:cNvPicPr>
            <a:picLocks noChangeAspect="1"/>
          </p:cNvPicPr>
          <p:nvPr/>
        </p:nvPicPr>
        <p:blipFill>
          <a:blip r:embed="rId4"/>
          <a:stretch>
            <a:fillRect/>
          </a:stretch>
        </p:blipFill>
        <p:spPr>
          <a:xfrm>
            <a:off x="141423" y="2077570"/>
            <a:ext cx="6394450" cy="4479951"/>
          </a:xfrm>
          <a:prstGeom prst="rect">
            <a:avLst/>
          </a:prstGeom>
        </p:spPr>
      </p:pic>
      <p:sp>
        <p:nvSpPr>
          <p:cNvPr id="6" name="Rectangle: Rounded Corners 5">
            <a:extLst>
              <a:ext uri="{FF2B5EF4-FFF2-40B4-BE49-F238E27FC236}">
                <a16:creationId xmlns:a16="http://schemas.microsoft.com/office/drawing/2014/main" id="{EBAC456E-9625-4E11-A238-F086F3E6F3F2}"/>
              </a:ext>
            </a:extLst>
          </p:cNvPr>
          <p:cNvSpPr/>
          <p:nvPr/>
        </p:nvSpPr>
        <p:spPr>
          <a:xfrm>
            <a:off x="6405656" y="512633"/>
            <a:ext cx="5427416" cy="5832733"/>
          </a:xfrm>
          <a:prstGeom prst="round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800" b="1">
                <a:solidFill>
                  <a:srgbClr val="002060"/>
                </a:solidFill>
                <a:latin typeface="Calibri"/>
                <a:cs typeface="Calibri"/>
              </a:rPr>
              <a:t>2022</a:t>
            </a:r>
            <a:br>
              <a:rPr lang="en-US" sz="4800">
                <a:latin typeface="Calibri"/>
                <a:ea typeface="Arial"/>
                <a:cs typeface="Arial"/>
              </a:rPr>
            </a:br>
            <a:r>
              <a:rPr lang="en-US" sz="4800" b="1">
                <a:solidFill>
                  <a:srgbClr val="002060"/>
                </a:solidFill>
                <a:latin typeface="Calibri"/>
                <a:cs typeface="Calibri"/>
              </a:rPr>
              <a:t>End-of-Year </a:t>
            </a:r>
            <a:r>
              <a:rPr lang="en-US" sz="4800">
                <a:latin typeface="Calibri"/>
                <a:ea typeface="Arial"/>
                <a:cs typeface="Arial"/>
              </a:rPr>
              <a:t>​</a:t>
            </a:r>
            <a:br>
              <a:rPr lang="en-US" sz="4800">
                <a:latin typeface="Calibri"/>
                <a:ea typeface="Arial"/>
                <a:cs typeface="Arial"/>
              </a:rPr>
            </a:br>
            <a:r>
              <a:rPr lang="en-US" sz="4800" b="1">
                <a:solidFill>
                  <a:srgbClr val="002060"/>
                </a:solidFill>
                <a:latin typeface="Calibri"/>
                <a:cs typeface="Calibri"/>
              </a:rPr>
              <a:t>Report</a:t>
            </a:r>
          </a:p>
          <a:p>
            <a:pPr algn="ctr"/>
            <a:endParaRPr lang="en-US" sz="2800" b="1">
              <a:solidFill>
                <a:srgbClr val="002060"/>
              </a:solidFill>
              <a:latin typeface="Calibri"/>
              <a:cs typeface="Calibri"/>
            </a:endParaRPr>
          </a:p>
          <a:p>
            <a:pPr algn="ctr"/>
            <a:r>
              <a:rPr lang="en-US" sz="2800" b="1">
                <a:solidFill>
                  <a:srgbClr val="002060"/>
                </a:solidFill>
                <a:latin typeface="Calibri"/>
                <a:cs typeface="Calibri"/>
              </a:rPr>
              <a:t>Seeds of Change – Supporting people to blossom and thrive </a:t>
            </a:r>
          </a:p>
        </p:txBody>
      </p:sp>
    </p:spTree>
    <p:extLst>
      <p:ext uri="{BB962C8B-B14F-4D97-AF65-F5344CB8AC3E}">
        <p14:creationId xmlns:p14="http://schemas.microsoft.com/office/powerpoint/2010/main" val="1098572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41AC-6626-4347-ACE0-0EF601544266}"/>
              </a:ext>
            </a:extLst>
          </p:cNvPr>
          <p:cNvSpPr>
            <a:spLocks noGrp="1"/>
          </p:cNvSpPr>
          <p:nvPr>
            <p:ph type="title"/>
          </p:nvPr>
        </p:nvSpPr>
        <p:spPr>
          <a:xfrm>
            <a:off x="341500" y="133419"/>
            <a:ext cx="7834126" cy="954236"/>
          </a:xfrm>
        </p:spPr>
        <p:txBody>
          <a:bodyPr>
            <a:normAutofit/>
          </a:bodyPr>
          <a:lstStyle/>
          <a:p>
            <a:pPr>
              <a:lnSpc>
                <a:spcPct val="90000"/>
              </a:lnSpc>
            </a:pPr>
            <a:r>
              <a:rPr lang="en-US" sz="3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Self Determination/Self Direction 2022 </a:t>
            </a:r>
            <a:br>
              <a:rPr lang="en-US" sz="3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Varian’s Focus Area</a:t>
            </a:r>
            <a:endParaRPr lang="en-US" sz="3100">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BBC64762-B192-4DB1-9045-BC17B98998A7}"/>
              </a:ext>
            </a:extLst>
          </p:cNvPr>
          <p:cNvSpPr>
            <a:spLocks noGrp="1"/>
          </p:cNvSpPr>
          <p:nvPr>
            <p:ph idx="1"/>
          </p:nvPr>
        </p:nvSpPr>
        <p:spPr>
          <a:xfrm>
            <a:off x="849553" y="5735800"/>
            <a:ext cx="10492893" cy="1835070"/>
          </a:xfrm>
        </p:spPr>
        <p:txBody>
          <a:bodyPr>
            <a:normAutofit/>
          </a:bodyPr>
          <a:lstStyle/>
          <a:p>
            <a:pPr marL="0" indent="0">
              <a:buNone/>
            </a:pPr>
            <a:r>
              <a:rPr lang="en-US" sz="2800" b="1">
                <a:solidFill>
                  <a:schemeClr val="bg1"/>
                </a:solidFill>
              </a:rPr>
              <a:t>SACs assisted Corinne Jackson Rehabilitation Therapy Assistant II with 70 recreation events in 13 months in the Self Determination Division!</a:t>
            </a:r>
          </a:p>
          <a:p>
            <a:endParaRPr lang="en-US" b="1">
              <a:solidFill>
                <a:schemeClr val="bg1"/>
              </a:solidFill>
            </a:endParaRPr>
          </a:p>
          <a:p>
            <a:endParaRPr lang="en-US" b="1">
              <a:solidFill>
                <a:schemeClr val="bg1"/>
              </a:solidFill>
            </a:endParaRPr>
          </a:p>
        </p:txBody>
      </p:sp>
      <p:pic>
        <p:nvPicPr>
          <p:cNvPr id="5" name="Picture 4" descr="A group of people posing for a photo&#10;&#10;Description automatically generated">
            <a:extLst>
              <a:ext uri="{FF2B5EF4-FFF2-40B4-BE49-F238E27FC236}">
                <a16:creationId xmlns:a16="http://schemas.microsoft.com/office/drawing/2014/main" id="{BA08C88A-EF11-E862-5404-3C1C143653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 b="6678"/>
          <a:stretch/>
        </p:blipFill>
        <p:spPr>
          <a:xfrm>
            <a:off x="534336" y="1504630"/>
            <a:ext cx="3084421" cy="3838111"/>
          </a:xfrm>
          <a:prstGeom prst="roundRect">
            <a:avLst>
              <a:gd name="adj" fmla="val 3876"/>
            </a:avLst>
          </a:prstGeom>
          <a:ln>
            <a:solidFill>
              <a:schemeClr val="accent1"/>
            </a:solidFill>
          </a:ln>
          <a:effectLst/>
        </p:spPr>
      </p:pic>
      <p:pic>
        <p:nvPicPr>
          <p:cNvPr id="8" name="Picture 7">
            <a:extLst>
              <a:ext uri="{FF2B5EF4-FFF2-40B4-BE49-F238E27FC236}">
                <a16:creationId xmlns:a16="http://schemas.microsoft.com/office/drawing/2014/main" id="{18DCF197-4F6A-4789-B3AC-16929F605615}"/>
              </a:ext>
            </a:extLst>
          </p:cNvPr>
          <p:cNvPicPr>
            <a:picLocks noChangeAspect="1"/>
          </p:cNvPicPr>
          <p:nvPr/>
        </p:nvPicPr>
        <p:blipFill>
          <a:blip r:embed="rId5"/>
          <a:stretch>
            <a:fillRect/>
          </a:stretch>
        </p:blipFill>
        <p:spPr>
          <a:xfrm>
            <a:off x="4258563" y="1305823"/>
            <a:ext cx="7453657" cy="4097490"/>
          </a:xfrm>
          <a:prstGeom prst="rect">
            <a:avLst/>
          </a:prstGeom>
        </p:spPr>
      </p:pic>
    </p:spTree>
    <p:extLst>
      <p:ext uri="{BB962C8B-B14F-4D97-AF65-F5344CB8AC3E}">
        <p14:creationId xmlns:p14="http://schemas.microsoft.com/office/powerpoint/2010/main" val="2589650224"/>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789" y="104966"/>
            <a:ext cx="10621557" cy="1134144"/>
          </a:xfrm>
        </p:spPr>
        <p:txBody>
          <a:bodyPr>
            <a:noAutofit/>
          </a:bodyPr>
          <a:lstStyle/>
          <a:p>
            <a:pPr algn="ctr"/>
            <a:r>
              <a:rPr lang="en-US" sz="3600" b="1">
                <a:solidFill>
                  <a:schemeClr val="bg1"/>
                </a:solidFill>
              </a:rPr>
              <a:t>Self-Advocates Continue to Reach Out during the Challenge of COVID</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136913281"/>
              </p:ext>
            </p:extLst>
          </p:nvPr>
        </p:nvGraphicFramePr>
        <p:xfrm>
          <a:off x="439788" y="1441652"/>
          <a:ext cx="10761612" cy="4522089"/>
        </p:xfrm>
        <a:graphic>
          <a:graphicData uri="http://schemas.openxmlformats.org/drawingml/2006/chart">
            <c:chart xmlns:c="http://schemas.openxmlformats.org/drawingml/2006/chart" xmlns:r="http://schemas.openxmlformats.org/officeDocument/2006/relationships" r:id="rId5"/>
          </a:graphicData>
        </a:graphic>
      </p:graphicFrame>
      <p:pic>
        <p:nvPicPr>
          <p:cNvPr id="7" name="Picture 6">
            <a:extLst>
              <a:ext uri="{FF2B5EF4-FFF2-40B4-BE49-F238E27FC236}">
                <a16:creationId xmlns:a16="http://schemas.microsoft.com/office/drawing/2014/main" id="{38B35D17-8E0B-4127-AE04-697508E67EAE}"/>
              </a:ext>
            </a:extLst>
          </p:cNvPr>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0491957" y="-223533"/>
            <a:ext cx="1838242" cy="1838242"/>
          </a:xfrm>
          <a:prstGeom prst="rect">
            <a:avLst/>
          </a:prstGeom>
        </p:spPr>
      </p:pic>
      <p:sp>
        <p:nvSpPr>
          <p:cNvPr id="4" name="TextBox 3">
            <a:extLst>
              <a:ext uri="{FF2B5EF4-FFF2-40B4-BE49-F238E27FC236}">
                <a16:creationId xmlns:a16="http://schemas.microsoft.com/office/drawing/2014/main" id="{344D3E5C-EBFB-C1EE-FF4B-921599436C36}"/>
              </a:ext>
            </a:extLst>
          </p:cNvPr>
          <p:cNvSpPr txBox="1"/>
          <p:nvPr/>
        </p:nvSpPr>
        <p:spPr>
          <a:xfrm>
            <a:off x="3631721" y="6045148"/>
            <a:ext cx="49285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effectLst>
                  <a:outerShdw blurRad="38100" dist="38100" dir="2700000" algn="tl">
                    <a:srgbClr val="000000">
                      <a:alpha val="43137"/>
                    </a:srgbClr>
                  </a:outerShdw>
                </a:effectLst>
                <a:latin typeface="Arial"/>
                <a:cs typeface="Segoe UI"/>
              </a:rPr>
              <a:t>Total Number of Participants in ​</a:t>
            </a:r>
          </a:p>
          <a:p>
            <a:pPr algn="ctr"/>
            <a:r>
              <a:rPr lang="en-US" sz="2000" b="1">
                <a:solidFill>
                  <a:schemeClr val="bg1"/>
                </a:solidFill>
                <a:effectLst>
                  <a:outerShdw blurRad="38100" dist="38100" dir="2700000" algn="tl">
                    <a:srgbClr val="000000">
                      <a:alpha val="43137"/>
                    </a:srgbClr>
                  </a:outerShdw>
                </a:effectLst>
                <a:latin typeface="Arial"/>
                <a:cs typeface="Segoe UI"/>
              </a:rPr>
              <a:t>2022 Advocacy Groups = 1,361</a:t>
            </a:r>
          </a:p>
        </p:txBody>
      </p:sp>
    </p:spTree>
    <p:extLst>
      <p:ext uri="{BB962C8B-B14F-4D97-AF65-F5344CB8AC3E}">
        <p14:creationId xmlns:p14="http://schemas.microsoft.com/office/powerpoint/2010/main" val="3991062566"/>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4A53B-85D8-4436-AF98-A5016C5080D1}"/>
              </a:ext>
            </a:extLst>
          </p:cNvPr>
          <p:cNvSpPr>
            <a:spLocks noGrp="1"/>
          </p:cNvSpPr>
          <p:nvPr>
            <p:ph type="title"/>
          </p:nvPr>
        </p:nvSpPr>
        <p:spPr>
          <a:xfrm>
            <a:off x="304798" y="104502"/>
            <a:ext cx="11173097" cy="1038429"/>
          </a:xfrm>
          <a:noFill/>
        </p:spPr>
        <p:txBody>
          <a:bodyPr>
            <a:noAutofit/>
          </a:bodyPr>
          <a:lstStyle/>
          <a:p>
            <a:pPr algn="ctr"/>
            <a:r>
              <a:rPr lang="en-US" sz="5400" b="1">
                <a:solidFill>
                  <a:schemeClr val="bg1"/>
                </a:solidFill>
                <a:effectLst>
                  <a:outerShdw blurRad="38100" dist="38100" dir="2700000" algn="tl">
                    <a:srgbClr val="000000">
                      <a:alpha val="43137"/>
                    </a:srgbClr>
                  </a:outerShdw>
                </a:effectLst>
              </a:rPr>
              <a:t>Virtual Connections!</a:t>
            </a:r>
          </a:p>
        </p:txBody>
      </p:sp>
      <p:sp>
        <p:nvSpPr>
          <p:cNvPr id="11" name="Content Placeholder 10">
            <a:extLst>
              <a:ext uri="{FF2B5EF4-FFF2-40B4-BE49-F238E27FC236}">
                <a16:creationId xmlns:a16="http://schemas.microsoft.com/office/drawing/2014/main" id="{06C0D117-2185-4CBD-A356-A02A8EF9CE01}"/>
              </a:ext>
            </a:extLst>
          </p:cNvPr>
          <p:cNvSpPr>
            <a:spLocks noGrp="1"/>
          </p:cNvSpPr>
          <p:nvPr>
            <p:ph idx="1"/>
          </p:nvPr>
        </p:nvSpPr>
        <p:spPr>
          <a:xfrm>
            <a:off x="5088819" y="2036135"/>
            <a:ext cx="6191736" cy="4411413"/>
          </a:xfrm>
          <a:solidFill>
            <a:srgbClr val="92D050"/>
          </a:solidFill>
        </p:spPr>
        <p:txBody>
          <a:bodyPr>
            <a:noAutofit/>
          </a:bodyPr>
          <a:lstStyle/>
          <a:p>
            <a:pPr>
              <a:lnSpc>
                <a:spcPct val="150000"/>
              </a:lnSpc>
              <a:buClr>
                <a:schemeClr val="accent2">
                  <a:lumMod val="75000"/>
                </a:schemeClr>
              </a:buClr>
            </a:pPr>
            <a:r>
              <a:rPr lang="en-US" b="1">
                <a:solidFill>
                  <a:schemeClr val="bg1"/>
                </a:solidFill>
                <a:effectLst/>
              </a:rPr>
              <a:t>Virtual Flyers</a:t>
            </a:r>
          </a:p>
          <a:p>
            <a:pPr>
              <a:lnSpc>
                <a:spcPct val="150000"/>
              </a:lnSpc>
              <a:buClr>
                <a:srgbClr val="1D6294"/>
              </a:buClr>
            </a:pPr>
            <a:r>
              <a:rPr lang="en-US" b="1">
                <a:solidFill>
                  <a:schemeClr val="bg1"/>
                </a:solidFill>
                <a:effectLst/>
              </a:rPr>
              <a:t>Virtual Bulletin Boards</a:t>
            </a:r>
            <a:endParaRPr lang="en-US">
              <a:solidFill>
                <a:schemeClr val="bg1"/>
              </a:solidFill>
            </a:endParaRPr>
          </a:p>
          <a:p>
            <a:pPr>
              <a:lnSpc>
                <a:spcPct val="150000"/>
              </a:lnSpc>
              <a:buClr>
                <a:schemeClr val="accent2">
                  <a:lumMod val="75000"/>
                </a:schemeClr>
              </a:buClr>
            </a:pPr>
            <a:r>
              <a:rPr lang="en-US" b="1">
                <a:solidFill>
                  <a:schemeClr val="bg1"/>
                </a:solidFill>
                <a:effectLst/>
              </a:rPr>
              <a:t>Virtual Self Advocacy Meetings</a:t>
            </a:r>
          </a:p>
          <a:p>
            <a:pPr>
              <a:lnSpc>
                <a:spcPct val="150000"/>
              </a:lnSpc>
              <a:buClr>
                <a:schemeClr val="accent2">
                  <a:lumMod val="75000"/>
                </a:schemeClr>
              </a:buClr>
            </a:pPr>
            <a:r>
              <a:rPr lang="en-US" b="1">
                <a:solidFill>
                  <a:schemeClr val="bg1"/>
                </a:solidFill>
                <a:effectLst/>
              </a:rPr>
              <a:t>Virtual  1:1 Advocacy</a:t>
            </a:r>
          </a:p>
          <a:p>
            <a:pPr>
              <a:lnSpc>
                <a:spcPct val="150000"/>
              </a:lnSpc>
              <a:buClr>
                <a:schemeClr val="accent2">
                  <a:lumMod val="75000"/>
                </a:schemeClr>
              </a:buClr>
            </a:pPr>
            <a:r>
              <a:rPr lang="en-US" b="1">
                <a:solidFill>
                  <a:schemeClr val="bg1"/>
                </a:solidFill>
                <a:effectLst/>
              </a:rPr>
              <a:t>Virtual Trainings</a:t>
            </a:r>
          </a:p>
          <a:p>
            <a:pPr marL="0" indent="0">
              <a:lnSpc>
                <a:spcPct val="150000"/>
              </a:lnSpc>
              <a:buClr>
                <a:schemeClr val="accent2">
                  <a:lumMod val="75000"/>
                </a:schemeClr>
              </a:buClr>
              <a:buNone/>
            </a:pPr>
            <a:endParaRPr lang="en-US" sz="2000" b="1">
              <a:ln>
                <a:solidFill>
                  <a:prstClr val="black">
                    <a:lumMod val="75000"/>
                    <a:lumOff val="25000"/>
                    <a:alpha val="10000"/>
                  </a:prstClr>
                </a:solidFill>
              </a:ln>
              <a:solidFill>
                <a:schemeClr val="accent2">
                  <a:lumMod val="50000"/>
                </a:schemeClr>
              </a:solidFill>
              <a:effectLst/>
              <a:ea typeface="Cambria"/>
            </a:endParaRPr>
          </a:p>
          <a:p>
            <a:pPr marL="285750" indent="-285750">
              <a:lnSpc>
                <a:spcPct val="150000"/>
              </a:lnSpc>
              <a:buFont typeface="Wingdings" panose="05000000000000000000" pitchFamily="2" charset="2"/>
              <a:buChar char="Ø"/>
            </a:pPr>
            <a:endParaRPr lang="en-US" sz="2000">
              <a:solidFill>
                <a:schemeClr val="accent1">
                  <a:lumMod val="20000"/>
                  <a:lumOff val="80000"/>
                </a:schemeClr>
              </a:solidFill>
            </a:endParaRPr>
          </a:p>
        </p:txBody>
      </p:sp>
      <p:sp>
        <p:nvSpPr>
          <p:cNvPr id="12" name="Rectangle 11">
            <a:extLst>
              <a:ext uri="{FF2B5EF4-FFF2-40B4-BE49-F238E27FC236}">
                <a16:creationId xmlns:a16="http://schemas.microsoft.com/office/drawing/2014/main" id="{26E5852F-A193-49DB-9F5F-D0E181DF7BDE}"/>
              </a:ext>
            </a:extLst>
          </p:cNvPr>
          <p:cNvSpPr/>
          <p:nvPr/>
        </p:nvSpPr>
        <p:spPr>
          <a:xfrm>
            <a:off x="1218573" y="1012848"/>
            <a:ext cx="10778419"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lumMod val="95000"/>
                  </a:schemeClr>
                </a:solidFill>
                <a:uLnTx/>
                <a:uFillTx/>
                <a:latin typeface="Arial" panose="020B0604020202020204"/>
                <a:ea typeface="+mn-ea"/>
                <a:cs typeface="+mn-cs"/>
              </a:rPr>
              <a:t>Technology</a:t>
            </a:r>
            <a:r>
              <a:rPr kumimoji="0" lang="en-US" sz="2800" b="1" i="0" u="none" strike="noStrike" kern="1200" cap="none" spc="0" normalizeH="0" baseline="0" noProof="0">
                <a:ln>
                  <a:noFill/>
                </a:ln>
                <a:solidFill>
                  <a:schemeClr val="bg1">
                    <a:lumMod val="95000"/>
                  </a:schemeClr>
                </a:solidFill>
                <a:uLnTx/>
                <a:uFillTx/>
                <a:latin typeface="Arial" panose="020B0604020202020204"/>
                <a:ea typeface="+mn-ea"/>
                <a:cs typeface="+mn-cs"/>
              </a:rPr>
              <a:t> </a:t>
            </a:r>
            <a:r>
              <a:rPr lang="en-US" sz="3200" b="1">
                <a:solidFill>
                  <a:schemeClr val="bg1">
                    <a:lumMod val="95000"/>
                  </a:schemeClr>
                </a:solidFill>
                <a:latin typeface="Arial" panose="020B0604020202020204"/>
              </a:rPr>
              <a:t>continues to</a:t>
            </a:r>
            <a:r>
              <a:rPr kumimoji="0" lang="en-US" sz="3200" b="1" i="0" u="none" strike="noStrike" kern="1200" cap="none" spc="0" normalizeH="0" baseline="0" noProof="0">
                <a:ln>
                  <a:noFill/>
                </a:ln>
                <a:solidFill>
                  <a:schemeClr val="bg1">
                    <a:lumMod val="95000"/>
                  </a:schemeClr>
                </a:solidFill>
                <a:uLnTx/>
                <a:uFillTx/>
                <a:latin typeface="Arial" panose="020B0604020202020204"/>
                <a:ea typeface="+mn-ea"/>
                <a:cs typeface="+mn-cs"/>
              </a:rPr>
              <a:t> increase our outreach!!!</a:t>
            </a:r>
          </a:p>
        </p:txBody>
      </p:sp>
      <p:sp>
        <p:nvSpPr>
          <p:cNvPr id="14" name="TextBox 13">
            <a:extLst>
              <a:ext uri="{FF2B5EF4-FFF2-40B4-BE49-F238E27FC236}">
                <a16:creationId xmlns:a16="http://schemas.microsoft.com/office/drawing/2014/main" id="{FA81100B-8FDB-46A0-A86F-E8061AD47612}"/>
              </a:ext>
            </a:extLst>
          </p:cNvPr>
          <p:cNvSpPr txBox="1"/>
          <p:nvPr/>
        </p:nvSpPr>
        <p:spPr>
          <a:xfrm>
            <a:off x="554390" y="1679372"/>
            <a:ext cx="10778419" cy="523220"/>
          </a:xfrm>
          <a:prstGeom prst="rect">
            <a:avLst/>
          </a:prstGeom>
          <a:solidFill>
            <a:schemeClr val="accent3"/>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Content Placeholder 10">
            <a:extLst>
              <a:ext uri="{FF2B5EF4-FFF2-40B4-BE49-F238E27FC236}">
                <a16:creationId xmlns:a16="http://schemas.microsoft.com/office/drawing/2014/main" id="{910EB073-5CB7-4773-A2EA-4841839FCBD2}"/>
              </a:ext>
            </a:extLst>
          </p:cNvPr>
          <p:cNvSpPr txBox="1">
            <a:spLocks/>
          </p:cNvSpPr>
          <p:nvPr/>
        </p:nvSpPr>
        <p:spPr>
          <a:xfrm>
            <a:off x="6329388" y="2848628"/>
            <a:ext cx="4345733" cy="3270941"/>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marR="0" lvl="0" indent="0" algn="l" defTabSz="457200" rtl="0" eaLnBrk="1" fontAlgn="auto" latinLnBrk="0" hangingPunct="1">
              <a:lnSpc>
                <a:spcPct val="150000"/>
              </a:lnSpc>
              <a:spcBef>
                <a:spcPct val="20000"/>
              </a:spcBef>
              <a:spcAft>
                <a:spcPts val="600"/>
              </a:spcAft>
              <a:buClr>
                <a:srgbClr val="58B6C0">
                  <a:lumMod val="75000"/>
                </a:srgbClr>
              </a:buClr>
              <a:buSzPct val="70000"/>
              <a:buFont typeface="Wingdings 2" charset="2"/>
              <a:buNone/>
              <a:tabLst/>
              <a:defRPr/>
            </a:pPr>
            <a:endParaRPr kumimoji="0" lang="en-US" sz="2000" b="1" i="0" u="none" strike="noStrike" kern="1200" cap="none" spc="0" normalizeH="0" baseline="0" noProof="0">
              <a:ln>
                <a:solidFill>
                  <a:prstClr val="black">
                    <a:lumMod val="75000"/>
                    <a:lumOff val="25000"/>
                    <a:alpha val="10000"/>
                  </a:prstClr>
                </a:solidFill>
              </a:ln>
              <a:solidFill>
                <a:srgbClr val="58B6C0">
                  <a:lumMod val="50000"/>
                </a:srgbClr>
              </a:solidFill>
              <a:effectLst/>
              <a:uLnTx/>
              <a:uFillTx/>
              <a:latin typeface="Arial" panose="020B0604020202020204"/>
              <a:ea typeface="Cambria"/>
              <a:cs typeface="+mn-cs"/>
            </a:endParaRPr>
          </a:p>
          <a:p>
            <a:pPr marL="285750" marR="0" lvl="0" indent="-285750" algn="l" defTabSz="457200" rtl="0" eaLnBrk="1" fontAlgn="auto" latinLnBrk="0" hangingPunct="1">
              <a:lnSpc>
                <a:spcPct val="150000"/>
              </a:lnSpc>
              <a:spcBef>
                <a:spcPct val="20000"/>
              </a:spcBef>
              <a:spcAft>
                <a:spcPts val="600"/>
              </a:spcAft>
              <a:buClr>
                <a:srgbClr val="CEDBE6"/>
              </a:buClr>
              <a:buSzPct val="70000"/>
              <a:buFont typeface="Wingdings" panose="05000000000000000000" pitchFamily="2" charset="2"/>
              <a:buChar char="Ø"/>
              <a:tabLst/>
              <a:defRPr/>
            </a:pPr>
            <a:endParaRPr kumimoji="0" lang="en-US" sz="2000" b="0" i="0" u="none" strike="noStrike" kern="1200" cap="none" spc="0" normalizeH="0" baseline="0" noProof="0">
              <a:ln>
                <a:solidFill>
                  <a:prstClr val="black">
                    <a:lumMod val="75000"/>
                    <a:lumOff val="25000"/>
                    <a:alpha val="10000"/>
                  </a:prstClr>
                </a:solidFill>
              </a:ln>
              <a:solidFill>
                <a:srgbClr val="3494BA">
                  <a:lumMod val="20000"/>
                  <a:lumOff val="80000"/>
                </a:srgbClr>
              </a:solidFill>
              <a:effectLst>
                <a:outerShdw blurRad="9525" dist="25400" dir="14640000" algn="tl" rotWithShape="0">
                  <a:prstClr val="black">
                    <a:alpha val="30000"/>
                  </a:prstClr>
                </a:outerShdw>
              </a:effectLst>
              <a:uLnTx/>
              <a:uFillTx/>
              <a:latin typeface="Arial" panose="020B0604020202020204"/>
              <a:ea typeface="+mn-ea"/>
              <a:cs typeface="+mn-cs"/>
            </a:endParaRPr>
          </a:p>
        </p:txBody>
      </p:sp>
      <p:sp>
        <p:nvSpPr>
          <p:cNvPr id="5" name="AutoShape 2" descr="How SocialEngine Helps You Build a Profitable Social Media Presence">
            <a:extLst>
              <a:ext uri="{FF2B5EF4-FFF2-40B4-BE49-F238E27FC236}">
                <a16:creationId xmlns:a16="http://schemas.microsoft.com/office/drawing/2014/main" id="{D8C7609D-663B-497E-B024-571FC7FF8EE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3B7BDC46-FD22-497E-8923-9075D5C07020}"/>
              </a:ext>
            </a:extLst>
          </p:cNvPr>
          <p:cNvPicPr>
            <a:picLocks noChangeAspect="1"/>
          </p:cNvPicPr>
          <p:nvPr/>
        </p:nvPicPr>
        <p:blipFill rotWithShape="1">
          <a:blip r:embed="rId4"/>
          <a:srcRect l="14992" r="8932" b="17368"/>
          <a:stretch/>
        </p:blipFill>
        <p:spPr>
          <a:xfrm>
            <a:off x="502136" y="1842869"/>
            <a:ext cx="4077763" cy="4700172"/>
          </a:xfrm>
          <a:prstGeom prst="rect">
            <a:avLst/>
          </a:prstGeom>
          <a:ln>
            <a:noFill/>
          </a:ln>
          <a:effectLst>
            <a:softEdge rad="112500"/>
          </a:effectLst>
        </p:spPr>
      </p:pic>
    </p:spTree>
    <p:extLst>
      <p:ext uri="{BB962C8B-B14F-4D97-AF65-F5344CB8AC3E}">
        <p14:creationId xmlns:p14="http://schemas.microsoft.com/office/powerpoint/2010/main" val="3480361796"/>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26760" y="448080"/>
            <a:ext cx="7630697" cy="1039060"/>
          </a:xfrm>
          <a:noFill/>
        </p:spPr>
        <p:txBody>
          <a:bodyPr>
            <a:noAutofit/>
          </a:bodyPr>
          <a:lstStyle/>
          <a:p>
            <a:r>
              <a:rPr lang="en-US" sz="3600" b="1">
                <a:solidFill>
                  <a:schemeClr val="bg1">
                    <a:lumMod val="95000"/>
                  </a:schemeClr>
                </a:solidFill>
                <a:effectLst>
                  <a:outerShdw blurRad="38100" dist="38100" dir="2700000" algn="tl">
                    <a:srgbClr val="000000">
                      <a:alpha val="43137"/>
                    </a:srgbClr>
                  </a:outerShdw>
                </a:effectLst>
              </a:rPr>
              <a:t>Self-Advocate Coordinators</a:t>
            </a:r>
            <a:br>
              <a:rPr lang="en-US" sz="3600" b="1">
                <a:solidFill>
                  <a:schemeClr val="bg1">
                    <a:lumMod val="95000"/>
                  </a:schemeClr>
                </a:solidFill>
                <a:effectLst>
                  <a:outerShdw blurRad="38100" dist="38100" dir="2700000" algn="tl">
                    <a:srgbClr val="000000">
                      <a:alpha val="43137"/>
                    </a:srgbClr>
                  </a:outerShdw>
                </a:effectLst>
              </a:rPr>
            </a:br>
            <a:r>
              <a:rPr lang="en-US" sz="3600" b="1">
                <a:solidFill>
                  <a:schemeClr val="bg1">
                    <a:lumMod val="95000"/>
                  </a:schemeClr>
                </a:solidFill>
                <a:effectLst>
                  <a:outerShdw blurRad="38100" dist="38100" dir="2700000" algn="tl">
                    <a:srgbClr val="000000">
                      <a:alpha val="43137"/>
                    </a:srgbClr>
                  </a:outerShdw>
                </a:effectLst>
              </a:rPr>
              <a:t>	Continue to Lead the Way by 	Providing Education &amp; Training </a:t>
            </a:r>
          </a:p>
        </p:txBody>
      </p:sp>
      <p:sp>
        <p:nvSpPr>
          <p:cNvPr id="2" name="Content Placeholder 1"/>
          <p:cNvSpPr>
            <a:spLocks noGrp="1"/>
          </p:cNvSpPr>
          <p:nvPr>
            <p:ph sz="half" idx="1"/>
          </p:nvPr>
        </p:nvSpPr>
        <p:spPr>
          <a:xfrm>
            <a:off x="434538" y="1803641"/>
            <a:ext cx="5764325" cy="4419489"/>
          </a:xfrm>
          <a:solidFill>
            <a:schemeClr val="accent3">
              <a:lumMod val="75000"/>
            </a:schemeClr>
          </a:solidFill>
        </p:spPr>
        <p:txBody>
          <a:bodyPr vert="horz" lIns="91440" tIns="45720" rIns="91440" bIns="45720" rtlCol="0" anchor="t">
            <a:normAutofit fontScale="25000" lnSpcReduction="20000"/>
          </a:bodyPr>
          <a:lstStyle/>
          <a:p>
            <a:pPr marL="65088" indent="0">
              <a:spcAft>
                <a:spcPts val="600"/>
              </a:spcAft>
              <a:buClr>
                <a:schemeClr val="accent2">
                  <a:lumMod val="75000"/>
                </a:schemeClr>
              </a:buClr>
              <a:buNone/>
            </a:pPr>
            <a:endParaRPr lang="en-US" sz="8000" b="1">
              <a:effectLst/>
              <a:latin typeface="Arial" panose="020B0604020202020204" pitchFamily="34" charset="0"/>
              <a:cs typeface="Arial" panose="020B0604020202020204" pitchFamily="34" charset="0"/>
            </a:endParaRPr>
          </a:p>
          <a:p>
            <a:pPr marL="64770" indent="0">
              <a:spcAft>
                <a:spcPts val="600"/>
              </a:spcAft>
              <a:buClr>
                <a:schemeClr val="accent2">
                  <a:lumMod val="75000"/>
                </a:schemeClr>
              </a:buClr>
              <a:buNone/>
            </a:pPr>
            <a:r>
              <a:rPr lang="en-US" sz="9600" b="1">
                <a:solidFill>
                  <a:schemeClr val="bg1"/>
                </a:solidFill>
                <a:effectLst/>
                <a:latin typeface="Arial"/>
                <a:cs typeface="Arial"/>
              </a:rPr>
              <a:t>Regional Leadership Forums</a:t>
            </a:r>
          </a:p>
          <a:p>
            <a:pPr marL="521970" lvl="1" indent="0">
              <a:spcAft>
                <a:spcPts val="600"/>
              </a:spcAft>
              <a:buClr>
                <a:schemeClr val="accent2">
                  <a:lumMod val="75000"/>
                </a:schemeClr>
              </a:buClr>
              <a:buNone/>
            </a:pPr>
            <a:r>
              <a:rPr lang="en-US" sz="8000" b="1">
                <a:solidFill>
                  <a:schemeClr val="bg1"/>
                </a:solidFill>
                <a:effectLst/>
                <a:latin typeface="Arial"/>
                <a:cs typeface="Arial"/>
              </a:rPr>
              <a:t>Cross Disability Lifespan Alliance</a:t>
            </a:r>
          </a:p>
          <a:p>
            <a:pPr marL="521970" lvl="1" indent="0">
              <a:spcAft>
                <a:spcPts val="600"/>
              </a:spcAft>
              <a:buClr>
                <a:schemeClr val="accent2">
                  <a:lumMod val="75000"/>
                </a:schemeClr>
              </a:buClr>
              <a:buNone/>
            </a:pPr>
            <a:r>
              <a:rPr lang="en-US" sz="8000" b="1">
                <a:solidFill>
                  <a:schemeClr val="bg1"/>
                </a:solidFill>
                <a:effectLst/>
                <a:latin typeface="Arial"/>
                <a:cs typeface="Arial"/>
              </a:rPr>
              <a:t>Peer 2 Peer Support</a:t>
            </a:r>
          </a:p>
          <a:p>
            <a:pPr marL="521970" lvl="1" indent="0">
              <a:spcAft>
                <a:spcPts val="600"/>
              </a:spcAft>
              <a:buClr>
                <a:schemeClr val="accent2">
                  <a:lumMod val="75000"/>
                </a:schemeClr>
              </a:buClr>
              <a:buNone/>
            </a:pPr>
            <a:r>
              <a:rPr lang="en-US" sz="8000" b="1">
                <a:solidFill>
                  <a:schemeClr val="bg1"/>
                </a:solidFill>
                <a:effectLst/>
                <a:latin typeface="Arial"/>
                <a:cs typeface="Arial"/>
              </a:rPr>
              <a:t>DDS New Employee Training</a:t>
            </a:r>
          </a:p>
          <a:p>
            <a:pPr marL="521970" lvl="1" indent="0">
              <a:lnSpc>
                <a:spcPct val="170000"/>
              </a:lnSpc>
              <a:spcAft>
                <a:spcPts val="600"/>
              </a:spcAft>
              <a:buClr>
                <a:schemeClr val="accent2">
                  <a:lumMod val="75000"/>
                </a:schemeClr>
              </a:buClr>
              <a:buNone/>
            </a:pPr>
            <a:r>
              <a:rPr lang="en-US" sz="8000" b="1">
                <a:solidFill>
                  <a:schemeClr val="bg1"/>
                </a:solidFill>
                <a:effectLst/>
                <a:latin typeface="Arial"/>
                <a:cs typeface="Arial"/>
              </a:rPr>
              <a:t>Developing, Updating, and Supporting the DDS Advocates’ Corner website</a:t>
            </a:r>
          </a:p>
          <a:p>
            <a:pPr marL="521970" lvl="1" indent="0">
              <a:spcAft>
                <a:spcPts val="600"/>
              </a:spcAft>
              <a:buClr>
                <a:schemeClr val="accent2">
                  <a:lumMod val="75000"/>
                </a:schemeClr>
              </a:buClr>
              <a:buNone/>
            </a:pPr>
            <a:r>
              <a:rPr lang="en-US" sz="8000" b="1">
                <a:solidFill>
                  <a:schemeClr val="bg1"/>
                </a:solidFill>
                <a:effectLst/>
                <a:latin typeface="Arial"/>
                <a:cs typeface="Arial"/>
              </a:rPr>
              <a:t>Secondary Transition Symposium</a:t>
            </a:r>
          </a:p>
          <a:p>
            <a:pPr marL="521970" lvl="1" indent="0">
              <a:spcAft>
                <a:spcPts val="600"/>
              </a:spcAft>
              <a:buClr>
                <a:schemeClr val="accent2">
                  <a:lumMod val="75000"/>
                </a:schemeClr>
              </a:buClr>
              <a:buNone/>
            </a:pPr>
            <a:r>
              <a:rPr lang="en-US" sz="8000" b="1">
                <a:solidFill>
                  <a:schemeClr val="bg1"/>
                </a:solidFill>
                <a:effectLst/>
                <a:latin typeface="Arial"/>
                <a:cs typeface="Arial"/>
              </a:rPr>
              <a:t>Youth Leadership Forum</a:t>
            </a:r>
          </a:p>
          <a:p>
            <a:pPr marL="521970" lvl="1" indent="0">
              <a:lnSpc>
                <a:spcPct val="120000"/>
              </a:lnSpc>
              <a:spcAft>
                <a:spcPts val="600"/>
              </a:spcAft>
              <a:buClr>
                <a:schemeClr val="accent2">
                  <a:lumMod val="75000"/>
                </a:schemeClr>
              </a:buClr>
              <a:buNone/>
            </a:pPr>
            <a:r>
              <a:rPr lang="en-US" sz="8000" b="1">
                <a:solidFill>
                  <a:schemeClr val="bg1"/>
                </a:solidFill>
                <a:effectLst/>
                <a:latin typeface="Arial"/>
                <a:cs typeface="Arial"/>
              </a:rPr>
              <a:t>Ongoing presentations to DDS staff and all Stakeholders</a:t>
            </a:r>
          </a:p>
          <a:p>
            <a:pPr marL="65088" indent="0">
              <a:spcAft>
                <a:spcPts val="600"/>
              </a:spcAft>
              <a:buNone/>
            </a:pPr>
            <a:endParaRPr lang="en-US" sz="7200" b="1">
              <a:solidFill>
                <a:schemeClr val="accent1">
                  <a:lumMod val="20000"/>
                  <a:lumOff val="80000"/>
                </a:schemeClr>
              </a:solidFill>
              <a:latin typeface="Arial" panose="020B0604020202020204" pitchFamily="34" charset="0"/>
              <a:cs typeface="Arial" panose="020B0604020202020204" pitchFamily="34" charset="0"/>
            </a:endParaRPr>
          </a:p>
          <a:p>
            <a:pPr marL="34290" indent="0">
              <a:buNone/>
            </a:pPr>
            <a:endParaRPr lang="en-US" sz="8800" b="1">
              <a:solidFill>
                <a:schemeClr val="accent1">
                  <a:lumMod val="20000"/>
                  <a:lumOff val="80000"/>
                </a:schemeClr>
              </a:solidFill>
              <a:latin typeface="Arial Narrow" panose="020B0606020202030204" pitchFamily="34" charset="0"/>
              <a:cs typeface="Arial" panose="020B0604020202020204" pitchFamily="34" charset="0"/>
            </a:endParaRPr>
          </a:p>
          <a:p>
            <a:endParaRPr lang="en-US">
              <a:solidFill>
                <a:schemeClr val="accent1">
                  <a:lumMod val="20000"/>
                  <a:lumOff val="80000"/>
                </a:schemeClr>
              </a:solidFill>
            </a:endParaRPr>
          </a:p>
        </p:txBody>
      </p:sp>
      <p:sp>
        <p:nvSpPr>
          <p:cNvPr id="3" name="Content Placeholder 2"/>
          <p:cNvSpPr>
            <a:spLocks noGrp="1"/>
          </p:cNvSpPr>
          <p:nvPr>
            <p:ph sz="half" idx="2"/>
          </p:nvPr>
        </p:nvSpPr>
        <p:spPr>
          <a:xfrm>
            <a:off x="6428100" y="2103616"/>
            <a:ext cx="5388667" cy="3305191"/>
          </a:xfrm>
          <a:solidFill>
            <a:schemeClr val="accent3">
              <a:lumMod val="75000"/>
            </a:schemeClr>
          </a:solidFill>
        </p:spPr>
        <p:txBody>
          <a:bodyPr vert="horz" lIns="91440" tIns="45720" rIns="91440" bIns="45720" rtlCol="0" anchor="t">
            <a:noAutofit/>
          </a:bodyPr>
          <a:lstStyle/>
          <a:p>
            <a:pPr marL="64770" indent="0">
              <a:lnSpc>
                <a:spcPct val="90000"/>
              </a:lnSpc>
              <a:buClr>
                <a:schemeClr val="accent2">
                  <a:lumMod val="75000"/>
                </a:schemeClr>
              </a:buClr>
              <a:buNone/>
            </a:pPr>
            <a:r>
              <a:rPr lang="en-US" sz="2400" b="1">
                <a:solidFill>
                  <a:schemeClr val="bg1"/>
                </a:solidFill>
                <a:effectLst/>
                <a:latin typeface="Arial"/>
                <a:cs typeface="Arial"/>
              </a:rPr>
              <a:t>DDS Council</a:t>
            </a:r>
            <a:r>
              <a:rPr lang="en-US" sz="2400" b="1">
                <a:solidFill>
                  <a:schemeClr val="bg1"/>
                </a:solidFill>
                <a:latin typeface="Arial"/>
                <a:cs typeface="Arial"/>
              </a:rPr>
              <a:t> </a:t>
            </a:r>
            <a:endParaRPr lang="en-US" sz="2400">
              <a:solidFill>
                <a:schemeClr val="bg1"/>
              </a:solidFill>
            </a:endParaRPr>
          </a:p>
          <a:p>
            <a:pPr marL="64770" indent="0">
              <a:lnSpc>
                <a:spcPct val="90000"/>
              </a:lnSpc>
              <a:buClr>
                <a:schemeClr val="accent2">
                  <a:lumMod val="75000"/>
                </a:schemeClr>
              </a:buClr>
              <a:buNone/>
            </a:pPr>
            <a:r>
              <a:rPr lang="en-US" sz="2000" b="1">
                <a:solidFill>
                  <a:schemeClr val="bg1"/>
                </a:solidFill>
                <a:effectLst/>
                <a:latin typeface="Arial"/>
                <a:cs typeface="Arial"/>
              </a:rPr>
              <a:t>Job Development Leadership Network</a:t>
            </a:r>
          </a:p>
          <a:p>
            <a:pPr marL="64770" indent="0">
              <a:lnSpc>
                <a:spcPct val="90000"/>
              </a:lnSpc>
              <a:buClr>
                <a:schemeClr val="accent2">
                  <a:lumMod val="75000"/>
                </a:schemeClr>
              </a:buClr>
              <a:buNone/>
            </a:pPr>
            <a:r>
              <a:rPr lang="en-US" sz="2000" b="1">
                <a:solidFill>
                  <a:schemeClr val="bg1"/>
                </a:solidFill>
                <a:effectLst/>
                <a:latin typeface="Arial"/>
                <a:cs typeface="Arial"/>
              </a:rPr>
              <a:t>CT Family Support Network Collaboration and trainings</a:t>
            </a:r>
          </a:p>
          <a:p>
            <a:pPr marL="64770" indent="0">
              <a:lnSpc>
                <a:spcPct val="90000"/>
              </a:lnSpc>
              <a:buClr>
                <a:schemeClr val="accent2">
                  <a:lumMod val="75000"/>
                </a:schemeClr>
              </a:buClr>
              <a:buNone/>
            </a:pPr>
            <a:r>
              <a:rPr lang="en-US" sz="2000" b="1">
                <a:solidFill>
                  <a:schemeClr val="bg1"/>
                </a:solidFill>
                <a:effectLst/>
                <a:latin typeface="Arial"/>
                <a:cs typeface="Arial"/>
              </a:rPr>
              <a:t>Ongoing trainings for Healthy Relationships</a:t>
            </a:r>
          </a:p>
          <a:p>
            <a:pPr marL="64770" indent="0">
              <a:lnSpc>
                <a:spcPct val="90000"/>
              </a:lnSpc>
              <a:buClr>
                <a:schemeClr val="accent2">
                  <a:lumMod val="75000"/>
                </a:schemeClr>
              </a:buClr>
              <a:buNone/>
            </a:pPr>
            <a:r>
              <a:rPr lang="en-US" sz="2000" b="1">
                <a:solidFill>
                  <a:schemeClr val="bg1"/>
                </a:solidFill>
                <a:effectLst/>
                <a:latin typeface="Arial"/>
                <a:cs typeface="Arial"/>
              </a:rPr>
              <a:t>Write and Share Success Stories to post on the DDS Advocates’ Corner website</a:t>
            </a:r>
          </a:p>
          <a:p>
            <a:pPr marL="0" indent="0">
              <a:spcBef>
                <a:spcPts val="0"/>
              </a:spcBef>
              <a:spcAft>
                <a:spcPts val="600"/>
              </a:spcAft>
              <a:buNone/>
            </a:pPr>
            <a:endParaRPr lang="en-US" sz="2000">
              <a:solidFill>
                <a:schemeClr val="accent1">
                  <a:lumMod val="20000"/>
                  <a:lumOff val="80000"/>
                </a:schemeClr>
              </a:solidFill>
            </a:endParaRPr>
          </a:p>
        </p:txBody>
      </p:sp>
      <p:pic>
        <p:nvPicPr>
          <p:cNvPr id="9" name="Picture 8" descr="A picture containing text, clipart&#10;&#10;Description automatically generated">
            <a:extLst>
              <a:ext uri="{FF2B5EF4-FFF2-40B4-BE49-F238E27FC236}">
                <a16:creationId xmlns:a16="http://schemas.microsoft.com/office/drawing/2014/main" id="{5FA3E228-8AE3-445F-991B-E33DDE5BC3AE}"/>
              </a:ext>
            </a:extLst>
          </p:cNvPr>
          <p:cNvPicPr>
            <a:picLocks noChangeAspect="1"/>
          </p:cNvPicPr>
          <p:nvPr/>
        </p:nvPicPr>
        <p:blipFill>
          <a:blip r:embed="rId4"/>
          <a:stretch>
            <a:fillRect/>
          </a:stretch>
        </p:blipFill>
        <p:spPr>
          <a:xfrm>
            <a:off x="8699862" y="131579"/>
            <a:ext cx="1605935" cy="1672062"/>
          </a:xfrm>
          <a:prstGeom prst="rect">
            <a:avLst/>
          </a:prstGeom>
          <a:effectLst>
            <a:glow rad="101600">
              <a:schemeClr val="accent1">
                <a:satMod val="175000"/>
                <a:alpha val="40000"/>
              </a:schemeClr>
            </a:glow>
          </a:effectLst>
        </p:spPr>
      </p:pic>
      <p:pic>
        <p:nvPicPr>
          <p:cNvPr id="5" name="Picture 4">
            <a:extLst>
              <a:ext uri="{FF2B5EF4-FFF2-40B4-BE49-F238E27FC236}">
                <a16:creationId xmlns:a16="http://schemas.microsoft.com/office/drawing/2014/main" id="{B5166EF9-2B47-4FCD-9308-84FF3ED386FA}"/>
              </a:ext>
            </a:extLst>
          </p:cNvPr>
          <p:cNvPicPr>
            <a:picLocks noChangeAspect="1"/>
          </p:cNvPicPr>
          <p:nvPr/>
        </p:nvPicPr>
        <p:blipFill rotWithShape="1">
          <a:blip r:embed="rId5"/>
          <a:srcRect t="18203" b="33476"/>
          <a:stretch/>
        </p:blipFill>
        <p:spPr>
          <a:xfrm>
            <a:off x="6615845" y="5206614"/>
            <a:ext cx="2197138" cy="1373562"/>
          </a:xfrm>
          <a:prstGeom prst="rect">
            <a:avLst/>
          </a:prstGeom>
          <a:ln>
            <a:solidFill>
              <a:schemeClr val="accent2"/>
            </a:solidFill>
          </a:ln>
          <a:effectLst>
            <a:glow rad="101600">
              <a:schemeClr val="accent2">
                <a:satMod val="175000"/>
                <a:alpha val="40000"/>
              </a:schemeClr>
            </a:glow>
          </a:effectLst>
        </p:spPr>
      </p:pic>
      <p:pic>
        <p:nvPicPr>
          <p:cNvPr id="6" name="Picture 5">
            <a:extLst>
              <a:ext uri="{FF2B5EF4-FFF2-40B4-BE49-F238E27FC236}">
                <a16:creationId xmlns:a16="http://schemas.microsoft.com/office/drawing/2014/main" id="{590FEC24-5B95-4142-A8D0-3107FFD0CB79}"/>
              </a:ext>
            </a:extLst>
          </p:cNvPr>
          <p:cNvPicPr>
            <a:picLocks noChangeAspect="1"/>
          </p:cNvPicPr>
          <p:nvPr/>
        </p:nvPicPr>
        <p:blipFill rotWithShape="1">
          <a:blip r:embed="rId6"/>
          <a:srcRect t="7751" b="47630"/>
          <a:stretch/>
        </p:blipFill>
        <p:spPr>
          <a:xfrm>
            <a:off x="9502829" y="5158486"/>
            <a:ext cx="2084701" cy="1436682"/>
          </a:xfrm>
          <a:prstGeom prst="rect">
            <a:avLst/>
          </a:prstGeom>
          <a:ln>
            <a:solidFill>
              <a:schemeClr val="accent2"/>
            </a:solidFill>
          </a:ln>
          <a:effectLst>
            <a:glow rad="101600">
              <a:schemeClr val="accent2">
                <a:satMod val="175000"/>
                <a:alpha val="40000"/>
              </a:schemeClr>
            </a:glow>
          </a:effectLst>
        </p:spPr>
      </p:pic>
    </p:spTree>
    <p:extLst>
      <p:ext uri="{BB962C8B-B14F-4D97-AF65-F5344CB8AC3E}">
        <p14:creationId xmlns:p14="http://schemas.microsoft.com/office/powerpoint/2010/main" val="115509627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451A-7CE3-445B-9D35-7F7E8C775EAC}"/>
              </a:ext>
            </a:extLst>
          </p:cNvPr>
          <p:cNvSpPr>
            <a:spLocks noGrp="1"/>
          </p:cNvSpPr>
          <p:nvPr>
            <p:ph type="title"/>
          </p:nvPr>
        </p:nvSpPr>
        <p:spPr>
          <a:xfrm>
            <a:off x="466389" y="180881"/>
            <a:ext cx="7606140" cy="1052243"/>
          </a:xfrm>
          <a:solidFill>
            <a:schemeClr val="accent2"/>
          </a:solidFill>
        </p:spPr>
        <p:txBody>
          <a:bodyPr>
            <a:normAutofit/>
          </a:bodyPr>
          <a:lstStyle/>
          <a:p>
            <a:pPr>
              <a:defRPr/>
            </a:pPr>
            <a:r>
              <a:rPr lang="en-US" sz="4800" b="1">
                <a:solidFill>
                  <a:schemeClr val="bg1"/>
                </a:solidFill>
              </a:rPr>
              <a:t>Leadership</a:t>
            </a:r>
          </a:p>
        </p:txBody>
      </p:sp>
      <p:pic>
        <p:nvPicPr>
          <p:cNvPr id="7" name="Picture 2">
            <a:extLst>
              <a:ext uri="{FF2B5EF4-FFF2-40B4-BE49-F238E27FC236}">
                <a16:creationId xmlns:a16="http://schemas.microsoft.com/office/drawing/2014/main" id="{5A161374-5A21-4D19-B8F8-41EB55642F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7531" y="234235"/>
            <a:ext cx="1303186" cy="1565743"/>
          </a:xfrm>
          <a:prstGeom prst="rect">
            <a:avLst/>
          </a:prstGeom>
          <a:noFill/>
          <a:ln>
            <a:noFill/>
          </a:ln>
          <a:effectLst>
            <a:glow rad="1397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286B5EFF-B343-4BAA-81A7-37C03592548B}"/>
              </a:ext>
            </a:extLst>
          </p:cNvPr>
          <p:cNvPicPr>
            <a:picLocks noChangeAspect="1"/>
          </p:cNvPicPr>
          <p:nvPr/>
        </p:nvPicPr>
        <p:blipFill>
          <a:blip r:embed="rId5"/>
          <a:stretch>
            <a:fillRect/>
          </a:stretch>
        </p:blipFill>
        <p:spPr>
          <a:xfrm>
            <a:off x="8527512" y="234235"/>
            <a:ext cx="1731693" cy="1052243"/>
          </a:xfrm>
          <a:prstGeom prst="rect">
            <a:avLst/>
          </a:prstGeom>
          <a:effectLst>
            <a:glow rad="101600">
              <a:schemeClr val="accent2">
                <a:satMod val="175000"/>
                <a:alpha val="40000"/>
              </a:schemeClr>
            </a:glow>
          </a:effectLst>
        </p:spPr>
      </p:pic>
      <p:sp>
        <p:nvSpPr>
          <p:cNvPr id="18" name="TextBox 17">
            <a:extLst>
              <a:ext uri="{FF2B5EF4-FFF2-40B4-BE49-F238E27FC236}">
                <a16:creationId xmlns:a16="http://schemas.microsoft.com/office/drawing/2014/main" id="{E209D8ED-A851-4188-8C39-C041A64F984A}"/>
              </a:ext>
            </a:extLst>
          </p:cNvPr>
          <p:cNvSpPr txBox="1"/>
          <p:nvPr/>
        </p:nvSpPr>
        <p:spPr>
          <a:xfrm>
            <a:off x="11405" y="1233124"/>
            <a:ext cx="10215262" cy="1133708"/>
          </a:xfrm>
          <a:prstGeom prst="rect">
            <a:avLst/>
          </a:prstGeom>
          <a:noFill/>
        </p:spPr>
        <p:txBody>
          <a:bodyPr wrap="square">
            <a:spAutoFit/>
          </a:bodyPr>
          <a:lstStyle/>
          <a:p>
            <a:pPr marL="393192" lvl="1" defTabSz="457200">
              <a:lnSpc>
                <a:spcPct val="110000"/>
              </a:lnSpc>
              <a:spcBef>
                <a:spcPts val="324"/>
              </a:spcBef>
              <a:defRPr/>
            </a:pPr>
            <a:r>
              <a:rPr lang="en-US" sz="3200" b="1">
                <a:solidFill>
                  <a:schemeClr val="accent6">
                    <a:lumMod val="40000"/>
                    <a:lumOff val="60000"/>
                  </a:schemeClr>
                </a:solidFill>
                <a:latin typeface="Arial" panose="020B0604020202020204" pitchFamily="34" charset="0"/>
                <a:cs typeface="Arial" panose="020B0604020202020204" pitchFamily="34" charset="0"/>
              </a:rPr>
              <a:t>Statewide and Regional Conferences, Trainings, &amp; Committee Work: </a:t>
            </a:r>
          </a:p>
        </p:txBody>
      </p:sp>
      <p:sp>
        <p:nvSpPr>
          <p:cNvPr id="20" name="TextBox 19">
            <a:extLst>
              <a:ext uri="{FF2B5EF4-FFF2-40B4-BE49-F238E27FC236}">
                <a16:creationId xmlns:a16="http://schemas.microsoft.com/office/drawing/2014/main" id="{092E544E-B2F0-4663-993A-E707A47D2BFF}"/>
              </a:ext>
            </a:extLst>
          </p:cNvPr>
          <p:cNvSpPr txBox="1"/>
          <p:nvPr/>
        </p:nvSpPr>
        <p:spPr>
          <a:xfrm>
            <a:off x="-221713" y="2448655"/>
            <a:ext cx="8400514" cy="4482253"/>
          </a:xfrm>
          <a:prstGeom prst="rect">
            <a:avLst/>
          </a:prstGeom>
          <a:noFill/>
        </p:spPr>
        <p:txBody>
          <a:bodyPr wrap="square" lIns="91440" tIns="45720" rIns="91440" bIns="45720" anchor="t">
            <a:spAutoFit/>
          </a:bodyPr>
          <a:lstStyle/>
          <a:p>
            <a:pPr marL="953135" lvl="2" indent="-285750" defTabSz="457200">
              <a:lnSpc>
                <a:spcPct val="110000"/>
              </a:lnSpc>
              <a:spcBef>
                <a:spcPts val="324"/>
              </a:spcBef>
              <a:buFont typeface="Arial" panose="020B0604020202020204" pitchFamily="34" charset="0"/>
              <a:buChar char="•"/>
              <a:defRPr/>
            </a:pPr>
            <a:r>
              <a:rPr lang="en-US" sz="2000">
                <a:solidFill>
                  <a:schemeClr val="bg1"/>
                </a:solidFill>
                <a:effectLst>
                  <a:outerShdw blurRad="38100" dist="38100" dir="2700000" algn="tl">
                    <a:srgbClr val="000000">
                      <a:alpha val="43137"/>
                    </a:srgbClr>
                  </a:outerShdw>
                </a:effectLst>
                <a:latin typeface="Arial Narrow"/>
                <a:cs typeface="Arial"/>
              </a:rPr>
              <a:t>Hiring Interview Committees, Qualified Provider Interviews</a:t>
            </a:r>
          </a:p>
          <a:p>
            <a:pPr marL="953135" lvl="2" indent="-285750" defTabSz="457200">
              <a:lnSpc>
                <a:spcPct val="110000"/>
              </a:lnSpc>
              <a:spcBef>
                <a:spcPts val="324"/>
              </a:spcBef>
              <a:buFont typeface="Arial" panose="020B0604020202020204" pitchFamily="34" charset="0"/>
              <a:buChar char="•"/>
              <a:defRPr/>
            </a:pPr>
            <a:r>
              <a:rPr lang="en-US" sz="2000">
                <a:solidFill>
                  <a:schemeClr val="bg1"/>
                </a:solidFill>
                <a:effectLst>
                  <a:outerShdw blurRad="38100" dist="38100" dir="2700000" algn="tl">
                    <a:srgbClr val="000000">
                      <a:alpha val="43137"/>
                    </a:srgbClr>
                  </a:outerShdw>
                </a:effectLst>
                <a:latin typeface="Arial Narrow"/>
                <a:cs typeface="Arial"/>
              </a:rPr>
              <a:t>Provider Qualification Review Board</a:t>
            </a:r>
          </a:p>
          <a:p>
            <a:pPr marL="953135" lvl="2" indent="-285750" defTabSz="457200">
              <a:lnSpc>
                <a:spcPct val="110000"/>
              </a:lnSpc>
              <a:spcBef>
                <a:spcPts val="324"/>
              </a:spcBef>
              <a:buFont typeface="Arial" panose="020B0604020202020204" pitchFamily="34" charset="0"/>
              <a:buChar char="•"/>
              <a:defRPr/>
            </a:pPr>
            <a:r>
              <a:rPr lang="en-US" sz="2000">
                <a:solidFill>
                  <a:schemeClr val="bg1"/>
                </a:solidFill>
                <a:effectLst>
                  <a:outerShdw blurRad="38100" dist="38100" dir="2700000" algn="tl">
                    <a:srgbClr val="000000">
                      <a:alpha val="43137"/>
                    </a:srgbClr>
                  </a:outerShdw>
                </a:effectLst>
                <a:latin typeface="Arial Narrow"/>
                <a:cs typeface="Arial"/>
              </a:rPr>
              <a:t>Promote community living options</a:t>
            </a:r>
          </a:p>
          <a:p>
            <a:pPr marL="953135" lvl="2" indent="-285750" defTabSz="457200">
              <a:lnSpc>
                <a:spcPct val="110000"/>
              </a:lnSpc>
              <a:spcBef>
                <a:spcPts val="324"/>
              </a:spcBef>
              <a:buFont typeface="Arial" panose="020B0604020202020204" pitchFamily="34" charset="0"/>
              <a:buChar char="•"/>
              <a:defRPr/>
            </a:pPr>
            <a:r>
              <a:rPr lang="en-US" sz="2000">
                <a:solidFill>
                  <a:schemeClr val="bg1"/>
                </a:solidFill>
                <a:effectLst>
                  <a:outerShdw blurRad="38100" dist="38100" dir="2700000" algn="tl">
                    <a:srgbClr val="000000">
                      <a:alpha val="43137"/>
                    </a:srgbClr>
                  </a:outerShdw>
                </a:effectLst>
                <a:latin typeface="Arial Narrow"/>
                <a:cs typeface="Arial"/>
              </a:rPr>
              <a:t>SACs are Ambassadors for Charting the LifeCourse</a:t>
            </a:r>
            <a:endParaRPr lang="en-US" sz="2000">
              <a:solidFill>
                <a:schemeClr val="bg1"/>
              </a:solidFill>
              <a:effectLst>
                <a:outerShdw blurRad="38100" dist="38100" dir="2700000" algn="tl">
                  <a:srgbClr val="000000">
                    <a:alpha val="43137"/>
                  </a:srgbClr>
                </a:outerShdw>
              </a:effectLst>
              <a:latin typeface="Arial Narrow"/>
              <a:cs typeface="Arial" panose="020B0604020202020204" pitchFamily="34" charset="0"/>
            </a:endParaRPr>
          </a:p>
          <a:p>
            <a:pPr marL="953135" lvl="2" indent="-285750" defTabSz="457200">
              <a:lnSpc>
                <a:spcPct val="110000"/>
              </a:lnSpc>
              <a:spcBef>
                <a:spcPts val="324"/>
              </a:spcBef>
              <a:buFont typeface="Arial" panose="020B0604020202020204" pitchFamily="34" charset="0"/>
              <a:buChar char="•"/>
              <a:defRPr/>
            </a:pPr>
            <a:r>
              <a:rPr lang="en-US" sz="2000">
                <a:solidFill>
                  <a:schemeClr val="bg1"/>
                </a:solidFill>
                <a:effectLst>
                  <a:outerShdw blurRad="38100" dist="38100" dir="2700000" algn="tl">
                    <a:srgbClr val="000000">
                      <a:alpha val="43137"/>
                    </a:srgbClr>
                  </a:outerShdw>
                </a:effectLst>
                <a:latin typeface="Arial Narrow"/>
                <a:cs typeface="Arial"/>
              </a:rPr>
              <a:t>CT Coalition for Aging and Developmental Disabilities conference development committee</a:t>
            </a:r>
            <a:endParaRPr lang="en-US" sz="2000">
              <a:solidFill>
                <a:schemeClr val="bg1"/>
              </a:solidFill>
              <a:effectLst>
                <a:outerShdw blurRad="38100" dist="38100" dir="2700000" algn="tl">
                  <a:srgbClr val="000000">
                    <a:alpha val="43137"/>
                  </a:srgbClr>
                </a:outerShdw>
              </a:effectLst>
              <a:latin typeface="Arial Narrow"/>
              <a:cs typeface="Arial" panose="020B0604020202020204" pitchFamily="34" charset="0"/>
            </a:endParaRPr>
          </a:p>
          <a:p>
            <a:pPr marL="953135" lvl="2" indent="-285750" defTabSz="457200">
              <a:lnSpc>
                <a:spcPct val="110000"/>
              </a:lnSpc>
              <a:spcBef>
                <a:spcPts val="324"/>
              </a:spcBef>
              <a:buFont typeface="Arial" panose="020B0604020202020204" pitchFamily="34" charset="0"/>
              <a:buChar char="•"/>
              <a:defRPr/>
            </a:pPr>
            <a:r>
              <a:rPr lang="en-US" sz="2000">
                <a:solidFill>
                  <a:schemeClr val="bg1"/>
                </a:solidFill>
                <a:effectLst>
                  <a:outerShdw blurRad="38100" dist="38100" dir="2700000" algn="tl">
                    <a:srgbClr val="000000">
                      <a:alpha val="43137"/>
                    </a:srgbClr>
                  </a:outerShdw>
                </a:effectLst>
                <a:latin typeface="Arial Narrow"/>
                <a:cs typeface="Arial"/>
              </a:rPr>
              <a:t>Family &amp; Mentoring Leadership with CTFSN</a:t>
            </a:r>
          </a:p>
          <a:p>
            <a:pPr marL="953135" lvl="2" indent="-285750" defTabSz="457200">
              <a:lnSpc>
                <a:spcPct val="110000"/>
              </a:lnSpc>
              <a:spcBef>
                <a:spcPts val="324"/>
              </a:spcBef>
              <a:buFont typeface="Arial" panose="020B0604020202020204" pitchFamily="34" charset="0"/>
              <a:buChar char="•"/>
              <a:defRPr/>
            </a:pPr>
            <a:r>
              <a:rPr lang="en-US" sz="2000">
                <a:solidFill>
                  <a:schemeClr val="bg1"/>
                </a:solidFill>
                <a:effectLst>
                  <a:outerShdw blurRad="38100" dist="38100" dir="2700000" algn="tl">
                    <a:srgbClr val="000000">
                      <a:alpha val="43137"/>
                    </a:srgbClr>
                  </a:outerShdw>
                </a:effectLst>
                <a:latin typeface="Arial Narrow"/>
                <a:cs typeface="Arial"/>
              </a:rPr>
              <a:t>Training area hospital on "How to Best Support Me" during hospital stay</a:t>
            </a:r>
          </a:p>
          <a:p>
            <a:pPr marL="953135" lvl="2" indent="-285750" defTabSz="457200">
              <a:lnSpc>
                <a:spcPct val="110000"/>
              </a:lnSpc>
              <a:spcBef>
                <a:spcPts val="324"/>
              </a:spcBef>
              <a:buFont typeface="Arial" panose="020B0604020202020204" pitchFamily="34" charset="0"/>
              <a:buChar char="•"/>
              <a:defRPr/>
            </a:pPr>
            <a:r>
              <a:rPr lang="en-US" sz="2000">
                <a:solidFill>
                  <a:schemeClr val="bg1"/>
                </a:solidFill>
                <a:effectLst>
                  <a:outerShdw blurRad="38100" dist="38100" dir="2700000" algn="tl">
                    <a:srgbClr val="000000">
                      <a:alpha val="43137"/>
                    </a:srgbClr>
                  </a:outerShdw>
                </a:effectLst>
                <a:latin typeface="Arial Narrow"/>
                <a:cs typeface="Arial"/>
              </a:rPr>
              <a:t>Membership with Cross Disability Lifespan Alliance Committee</a:t>
            </a:r>
          </a:p>
          <a:p>
            <a:pPr marL="953135" lvl="2" indent="-285750" defTabSz="457200">
              <a:lnSpc>
                <a:spcPct val="110000"/>
              </a:lnSpc>
              <a:spcBef>
                <a:spcPts val="324"/>
              </a:spcBef>
              <a:buFont typeface="Arial" panose="020B0604020202020204" pitchFamily="34" charset="0"/>
              <a:buChar char="•"/>
              <a:defRPr/>
            </a:pPr>
            <a:r>
              <a:rPr lang="en-US" sz="2000">
                <a:solidFill>
                  <a:schemeClr val="bg1"/>
                </a:solidFill>
                <a:effectLst>
                  <a:outerShdw blurRad="38100" dist="38100" dir="2700000" algn="tl">
                    <a:srgbClr val="000000">
                      <a:alpha val="43137"/>
                    </a:srgbClr>
                  </a:outerShdw>
                </a:effectLst>
                <a:latin typeface="Arial Narrow"/>
                <a:cs typeface="Arial"/>
              </a:rPr>
              <a:t>Membership with Sexual Abuse Prevention and Awareness Task Force</a:t>
            </a:r>
            <a:endParaRPr lang="en-US" sz="2000">
              <a:solidFill>
                <a:schemeClr val="bg1"/>
              </a:solidFill>
              <a:effectLst>
                <a:outerShdw blurRad="38100" dist="38100" dir="2700000" algn="tl">
                  <a:srgbClr val="000000">
                    <a:alpha val="43137"/>
                  </a:srgbClr>
                </a:outerShdw>
              </a:effectLst>
              <a:latin typeface="Arial Narrow"/>
              <a:cs typeface="Arial" panose="020B0604020202020204" pitchFamily="34" charset="0"/>
            </a:endParaRPr>
          </a:p>
          <a:p>
            <a:pPr marL="953135" lvl="2" indent="-285750" defTabSz="457200">
              <a:lnSpc>
                <a:spcPct val="110000"/>
              </a:lnSpc>
              <a:spcBef>
                <a:spcPts val="324"/>
              </a:spcBef>
              <a:buFont typeface="Arial" panose="020B0604020202020204" pitchFamily="34" charset="0"/>
              <a:buChar char="•"/>
              <a:defRPr/>
            </a:pPr>
            <a:r>
              <a:rPr lang="en-US" sz="2000">
                <a:solidFill>
                  <a:schemeClr val="bg1"/>
                </a:solidFill>
                <a:effectLst>
                  <a:outerShdw blurRad="38100" dist="38100" dir="2700000" algn="tl">
                    <a:srgbClr val="000000">
                      <a:alpha val="43137"/>
                    </a:srgbClr>
                  </a:outerShdw>
                </a:effectLst>
                <a:latin typeface="Arial Narrow"/>
                <a:cs typeface="Arial"/>
              </a:rPr>
              <a:t>Membership with JDLN</a:t>
            </a:r>
            <a:endParaRPr lang="en-US" sz="2000">
              <a:solidFill>
                <a:schemeClr val="bg1"/>
              </a:solidFill>
              <a:effectLst>
                <a:outerShdw blurRad="38100" dist="38100" dir="2700000" algn="tl">
                  <a:srgbClr val="000000">
                    <a:alpha val="43137"/>
                  </a:srgbClr>
                </a:outerShdw>
              </a:effectLst>
              <a:latin typeface="Arial Narrow"/>
              <a:cs typeface="Arial" panose="020B0604020202020204" pitchFamily="34" charset="0"/>
            </a:endParaRPr>
          </a:p>
          <a:p>
            <a:pPr marL="667385" lvl="2" defTabSz="457200">
              <a:lnSpc>
                <a:spcPct val="110000"/>
              </a:lnSpc>
              <a:spcBef>
                <a:spcPts val="324"/>
              </a:spcBef>
              <a:defRPr/>
            </a:pPr>
            <a:endParaRPr lang="en-US" sz="1600" b="1">
              <a:solidFill>
                <a:schemeClr val="accent2">
                  <a:lumMod val="75000"/>
                </a:schemeClr>
              </a:solidFill>
              <a:latin typeface="Arial" panose="020B0604020202020204" pitchFamily="34" charset="0"/>
              <a:cs typeface="Arial" panose="020B0604020202020204" pitchFamily="34" charset="0"/>
            </a:endParaRPr>
          </a:p>
        </p:txBody>
      </p:sp>
      <p:pic>
        <p:nvPicPr>
          <p:cNvPr id="5" name="Picture 4" descr="Diagram&#10;&#10;Description automatically generated">
            <a:extLst>
              <a:ext uri="{FF2B5EF4-FFF2-40B4-BE49-F238E27FC236}">
                <a16:creationId xmlns:a16="http://schemas.microsoft.com/office/drawing/2014/main" id="{CB2B664F-C3D1-4E2F-B8E4-A59A4CCFA35E}"/>
              </a:ext>
            </a:extLst>
          </p:cNvPr>
          <p:cNvPicPr>
            <a:picLocks noChangeAspect="1"/>
          </p:cNvPicPr>
          <p:nvPr/>
        </p:nvPicPr>
        <p:blipFill>
          <a:blip r:embed="rId6"/>
          <a:stretch>
            <a:fillRect/>
          </a:stretch>
        </p:blipFill>
        <p:spPr>
          <a:xfrm>
            <a:off x="8429897" y="2101126"/>
            <a:ext cx="3593540" cy="4369343"/>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142089397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FB16D-BDBC-457C-BCA5-DB914D4A6859}"/>
              </a:ext>
            </a:extLst>
          </p:cNvPr>
          <p:cNvSpPr txBox="1"/>
          <p:nvPr/>
        </p:nvSpPr>
        <p:spPr>
          <a:xfrm>
            <a:off x="0" y="98828"/>
            <a:ext cx="12192000" cy="1323439"/>
          </a:xfrm>
          <a:prstGeom prst="rect">
            <a:avLst/>
          </a:prstGeom>
          <a:solidFill>
            <a:schemeClr val="accent3"/>
          </a:solidFill>
        </p:spPr>
        <p:txBody>
          <a:bodyPr wrap="square" lIns="91440" tIns="45720" rIns="91440" bIns="45720" anchor="t">
            <a:spAutoFit/>
          </a:bodyPr>
          <a:lstStyle/>
          <a:p>
            <a:pPr marL="393065" marR="0" lvl="1" indent="0" algn="l"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a:ln>
                  <a:solidFill>
                    <a:prstClr val="black">
                      <a:lumMod val="75000"/>
                      <a:lumOff val="25000"/>
                      <a:alpha val="10000"/>
                    </a:prstClr>
                  </a:solidFill>
                </a:ln>
                <a:solidFill>
                  <a:schemeClr val="bg1"/>
                </a:solidFill>
                <a:effectLst>
                  <a:outerShdw blurRad="9525" dist="25400" dir="14640000" algn="tl" rotWithShape="0">
                    <a:prstClr val="black">
                      <a:alpha val="30000"/>
                    </a:prstClr>
                  </a:outerShdw>
                </a:effectLst>
                <a:uLnTx/>
                <a:uFillTx/>
                <a:latin typeface="Arial" panose="020B0604020202020204"/>
                <a:ea typeface="+mn-ea"/>
                <a:cs typeface="+mn-cs"/>
              </a:rPr>
              <a:t>Continue to Promote Awareness of Abuse and Neglect</a:t>
            </a:r>
            <a:endParaRPr kumimoji="0" lang="en-US" sz="3200" i="0" u="none" strike="noStrike" kern="1200" cap="none" spc="0" normalizeH="0" baseline="0" noProof="0">
              <a:ln>
                <a:noFill/>
              </a:ln>
              <a:solidFill>
                <a:schemeClr val="bg1"/>
              </a:solidFill>
              <a:effectLst/>
              <a:uLnTx/>
              <a:uFillTx/>
              <a:latin typeface="Arial" panose="020B0604020202020204"/>
              <a:ea typeface="Cambria"/>
              <a:cs typeface="+mn-cs"/>
            </a:endParaRPr>
          </a:p>
          <a:p>
            <a:pPr marL="393065" marR="0" lvl="1" indent="0" algn="ctr" defTabSz="914400" rtl="0" eaLnBrk="1" fontAlgn="auto" latinLnBrk="0" hangingPunct="1">
              <a:lnSpc>
                <a:spcPct val="100000"/>
              </a:lnSpc>
              <a:spcBef>
                <a:spcPct val="0"/>
              </a:spcBef>
              <a:spcAft>
                <a:spcPts val="0"/>
              </a:spcAft>
              <a:buClrTx/>
              <a:buSzTx/>
              <a:buFontTx/>
              <a:buNone/>
              <a:tabLst/>
              <a:defRPr/>
            </a:pPr>
            <a:endParaRPr kumimoji="0" lang="en-US" sz="4800" b="1" i="0" u="none" strike="noStrike" kern="1200" cap="none" spc="0" normalizeH="0" baseline="0" noProof="0">
              <a:ln>
                <a:solidFill>
                  <a:prstClr val="black">
                    <a:lumMod val="75000"/>
                    <a:lumOff val="25000"/>
                    <a:alpha val="10000"/>
                  </a:prstClr>
                </a:solidFill>
              </a:ln>
              <a:solidFill>
                <a:srgbClr val="58B6C0">
                  <a:lumMod val="75000"/>
                </a:srgbClr>
              </a:solidFill>
              <a:effectLst>
                <a:outerShdw blurRad="9525" dist="25400" dir="14640000" algn="tl" rotWithShape="0">
                  <a:prstClr val="black">
                    <a:alpha val="30000"/>
                  </a:prstClr>
                </a:outerShdw>
              </a:effectLst>
              <a:uLnTx/>
              <a:uFillTx/>
              <a:latin typeface="Arial" panose="020B0604020202020204"/>
              <a:ea typeface="Cambria"/>
              <a:cs typeface="+mn-cs"/>
            </a:endParaRPr>
          </a:p>
        </p:txBody>
      </p:sp>
      <p:pic>
        <p:nvPicPr>
          <p:cNvPr id="10" name="Picture 9" descr="A picture containing text&#10;&#10;Description automatically generated">
            <a:extLst>
              <a:ext uri="{FF2B5EF4-FFF2-40B4-BE49-F238E27FC236}">
                <a16:creationId xmlns:a16="http://schemas.microsoft.com/office/drawing/2014/main" id="{6DCF8B0C-3E52-4660-875C-BEA2B5421561}"/>
              </a:ext>
            </a:extLst>
          </p:cNvPr>
          <p:cNvPicPr>
            <a:picLocks noChangeAspect="1"/>
          </p:cNvPicPr>
          <p:nvPr/>
        </p:nvPicPr>
        <p:blipFill>
          <a:blip r:embed="rId4"/>
          <a:stretch>
            <a:fillRect/>
          </a:stretch>
        </p:blipFill>
        <p:spPr>
          <a:xfrm>
            <a:off x="10131015" y="1702191"/>
            <a:ext cx="1989390" cy="3614527"/>
          </a:xfrm>
          <a:prstGeom prst="rect">
            <a:avLst/>
          </a:prstGeom>
          <a:effectLst>
            <a:glow rad="101600">
              <a:schemeClr val="accent2">
                <a:satMod val="175000"/>
                <a:alpha val="40000"/>
              </a:schemeClr>
            </a:glow>
          </a:effectLst>
        </p:spPr>
      </p:pic>
      <p:sp>
        <p:nvSpPr>
          <p:cNvPr id="11" name="TextBox 10">
            <a:extLst>
              <a:ext uri="{FF2B5EF4-FFF2-40B4-BE49-F238E27FC236}">
                <a16:creationId xmlns:a16="http://schemas.microsoft.com/office/drawing/2014/main" id="{1EDB5969-7F08-43DD-A4D5-1D2FF99231FE}"/>
              </a:ext>
            </a:extLst>
          </p:cNvPr>
          <p:cNvSpPr txBox="1"/>
          <p:nvPr/>
        </p:nvSpPr>
        <p:spPr>
          <a:xfrm>
            <a:off x="1390944" y="1422267"/>
            <a:ext cx="8581087" cy="62940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Cambria" panose="02040503050406030204"/>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Arial" panose="020B0604020202020204"/>
                <a:ea typeface="Cambria"/>
                <a:cs typeface="+mn-cs"/>
              </a:rPr>
              <a:t>Sexual Abuse Prevention and Awareness Task Force – </a:t>
            </a:r>
          </a:p>
          <a:p>
            <a:pPr marL="1257300" marR="0" lvl="2"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a:ln>
                  <a:noFill/>
                </a:ln>
                <a:solidFill>
                  <a:prstClr val="white"/>
                </a:solidFill>
                <a:effectLst/>
                <a:uLnTx/>
                <a:uFillTx/>
                <a:latin typeface="Arial" panose="020B0604020202020204"/>
                <a:ea typeface="Cambria"/>
                <a:cs typeface="+mn-cs"/>
              </a:rPr>
              <a:t>Promotion of a month in April of spread the word #itsnotok and continuing throughout the year to remain active in promotion of awareness of abuse and neglect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white"/>
              </a:solidFill>
              <a:effectLst/>
              <a:uLnTx/>
              <a:uFillTx/>
              <a:latin typeface="Arial" panose="020B060402020202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Training and promotion  of  the </a:t>
            </a: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hlinkClick r:id="rId5" tooltip="Click here to learn more.">
                  <a:extLst>
                    <a:ext uri="{A12FA001-AC4F-418D-AE19-62706E023703}">
                      <ahyp:hlinkClr xmlns:ahyp="http://schemas.microsoft.com/office/drawing/2018/hyperlinkcolor" val="tx"/>
                    </a:ext>
                  </a:extLst>
                </a:hlinkClick>
              </a:rPr>
              <a:t>Degrees of Mean</a:t>
            </a:r>
            <a:endParaRPr kumimoji="0" lang="en-US" sz="2000" b="1" i="0" u="none" strike="noStrike" kern="1200" cap="none" spc="0" normalizeH="0" baseline="0" noProof="0">
              <a:ln>
                <a:noFill/>
              </a:ln>
              <a:solidFill>
                <a:prstClr val="white"/>
              </a:solidFill>
              <a:effectLst/>
              <a:uLnTx/>
              <a:uFillTx/>
              <a:latin typeface="Arial" panose="020B0604020202020204"/>
              <a:ea typeface="Cambria"/>
              <a:cs typeface="+mn-cs"/>
            </a:endParaRP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Arial"/>
                <a:ea typeface="+mn-ea"/>
                <a:cs typeface="Arial"/>
              </a:rPr>
              <a:t>SACs together with staff have been training providers and individuals in promoting positive relationships to recognize abuse and neglect- the Degrees of Mean</a:t>
            </a:r>
          </a:p>
          <a:p>
            <a:pPr marL="1200150" marR="0" lvl="2"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It’s Not Ok</a:t>
            </a:r>
          </a:p>
          <a:p>
            <a:pPr marL="1657350" marR="0" lvl="3"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Healthy Relationships Series helps to prevent sexual abuse</a:t>
            </a:r>
          </a:p>
          <a:p>
            <a:pPr marL="1200150" marR="0" lvl="2"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Peer 2 Peer Services </a:t>
            </a:r>
          </a:p>
          <a:p>
            <a:pPr marL="1657350" marR="0" lvl="3"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Can allow people to learn from someone else’s experiences which may prevent abuse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AFB1CDB7-6485-4D1E-8089-81FA79E0556A}"/>
              </a:ext>
            </a:extLst>
          </p:cNvPr>
          <p:cNvPicPr>
            <a:picLocks noChangeAspect="1"/>
          </p:cNvPicPr>
          <p:nvPr/>
        </p:nvPicPr>
        <p:blipFill>
          <a:blip r:embed="rId6"/>
          <a:stretch>
            <a:fillRect/>
          </a:stretch>
        </p:blipFill>
        <p:spPr>
          <a:xfrm>
            <a:off x="152000" y="2497672"/>
            <a:ext cx="1830240" cy="1958447"/>
          </a:xfrm>
          <a:prstGeom prst="rect">
            <a:avLst/>
          </a:prstGeom>
          <a:effectLst>
            <a:glow rad="101600">
              <a:schemeClr val="accent2">
                <a:satMod val="175000"/>
                <a:alpha val="40000"/>
              </a:schemeClr>
            </a:glow>
          </a:effectLst>
        </p:spPr>
      </p:pic>
      <p:sp>
        <p:nvSpPr>
          <p:cNvPr id="7" name="TextBox 6">
            <a:extLst>
              <a:ext uri="{FF2B5EF4-FFF2-40B4-BE49-F238E27FC236}">
                <a16:creationId xmlns:a16="http://schemas.microsoft.com/office/drawing/2014/main" id="{F936C152-535E-4E4F-96B3-C0BD9787312C}"/>
              </a:ext>
            </a:extLst>
          </p:cNvPr>
          <p:cNvSpPr txBox="1"/>
          <p:nvPr/>
        </p:nvSpPr>
        <p:spPr>
          <a:xfrm>
            <a:off x="1086176" y="745718"/>
            <a:ext cx="103202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a:ea typeface="+mn-ea"/>
                <a:cs typeface="+mn-cs"/>
              </a:rPr>
              <a:t>SACs Promote Knowledge of Human Rights, Self-Advocacy and Self-Determination to Help Prevent Abuse!</a:t>
            </a:r>
          </a:p>
        </p:txBody>
      </p:sp>
    </p:spTree>
    <p:extLst>
      <p:ext uri="{BB962C8B-B14F-4D97-AF65-F5344CB8AC3E}">
        <p14:creationId xmlns:p14="http://schemas.microsoft.com/office/powerpoint/2010/main" val="184533557"/>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41AC-6626-4347-ACE0-0EF601544266}"/>
              </a:ext>
            </a:extLst>
          </p:cNvPr>
          <p:cNvSpPr>
            <a:spLocks noGrp="1"/>
          </p:cNvSpPr>
          <p:nvPr>
            <p:ph type="title"/>
          </p:nvPr>
        </p:nvSpPr>
        <p:spPr>
          <a:xfrm>
            <a:off x="573343" y="330097"/>
            <a:ext cx="6874823" cy="1695483"/>
          </a:xfrm>
        </p:spPr>
        <p:txBody>
          <a:bodyPr anchor="t">
            <a:normAutofit/>
          </a:bodyPr>
          <a:lstStyle/>
          <a:p>
            <a:pPr>
              <a:lnSpc>
                <a:spcPct val="90000"/>
              </a:lnSpc>
            </a:pPr>
            <a:r>
              <a:rPr lang="en-US" sz="2800">
                <a:solidFill>
                  <a:schemeClr val="bg1"/>
                </a:solidFill>
                <a:effectLst>
                  <a:outerShdw blurRad="38100" dist="38100" dir="2700000" algn="tl">
                    <a:srgbClr val="000000">
                      <a:alpha val="43137"/>
                    </a:srgbClr>
                  </a:outerShdw>
                </a:effectLst>
                <a:latin typeface="Arial"/>
                <a:cs typeface="Arial"/>
              </a:rPr>
              <a:t>Self Determination/Self Direction 2022 </a:t>
            </a:r>
            <a:br>
              <a:rPr lang="en-US" sz="2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a:solidFill>
                  <a:schemeClr val="bg1"/>
                </a:solidFill>
                <a:effectLst>
                  <a:outerShdw blurRad="38100" dist="38100" dir="2700000" algn="tl">
                    <a:srgbClr val="000000">
                      <a:alpha val="43137"/>
                    </a:srgbClr>
                  </a:outerShdw>
                </a:effectLst>
                <a:latin typeface="Arial"/>
                <a:cs typeface="Arial"/>
              </a:rPr>
              <a:t>	</a:t>
            </a:r>
            <a:br>
              <a:rPr lang="en-US" sz="2800">
                <a:solidFill>
                  <a:schemeClr val="bg1"/>
                </a:solidFill>
                <a:effectLst>
                  <a:outerShdw blurRad="38100" dist="38100" dir="2700000" algn="tl">
                    <a:srgbClr val="000000">
                      <a:alpha val="43137"/>
                    </a:srgbClr>
                  </a:outerShdw>
                </a:effectLst>
                <a:latin typeface="Arial"/>
                <a:cs typeface="Arial"/>
              </a:rPr>
            </a:br>
            <a:r>
              <a:rPr lang="en-US" sz="2800">
                <a:solidFill>
                  <a:schemeClr val="bg1"/>
                </a:solidFill>
                <a:effectLst>
                  <a:outerShdw blurRad="38100" dist="38100" dir="2700000" algn="tl">
                    <a:srgbClr val="000000">
                      <a:alpha val="43137"/>
                    </a:srgbClr>
                  </a:outerShdw>
                </a:effectLst>
                <a:latin typeface="Arial"/>
                <a:cs typeface="Arial"/>
              </a:rPr>
              <a:t>	Varian’s Focus Area</a:t>
            </a:r>
          </a:p>
        </p:txBody>
      </p:sp>
      <p:graphicFrame>
        <p:nvGraphicFramePr>
          <p:cNvPr id="5" name="Content Placeholder 2">
            <a:extLst>
              <a:ext uri="{FF2B5EF4-FFF2-40B4-BE49-F238E27FC236}">
                <a16:creationId xmlns:a16="http://schemas.microsoft.com/office/drawing/2014/main" id="{23A97991-DA5D-71D1-DAA2-1679784D7DD2}"/>
              </a:ext>
            </a:extLst>
          </p:cNvPr>
          <p:cNvGraphicFramePr>
            <a:graphicFrameLocks noGrp="1"/>
          </p:cNvGraphicFramePr>
          <p:nvPr>
            <p:ph idx="1"/>
            <p:extLst>
              <p:ext uri="{D42A27DB-BD31-4B8C-83A1-F6EECF244321}">
                <p14:modId xmlns:p14="http://schemas.microsoft.com/office/powerpoint/2010/main" val="3845423629"/>
              </p:ext>
            </p:extLst>
          </p:nvPr>
        </p:nvGraphicFramePr>
        <p:xfrm>
          <a:off x="5802057" y="1010160"/>
          <a:ext cx="5816600" cy="5635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6" name="Picture 12" descr="Varian Salters">
            <a:extLst>
              <a:ext uri="{FF2B5EF4-FFF2-40B4-BE49-F238E27FC236}">
                <a16:creationId xmlns:a16="http://schemas.microsoft.com/office/drawing/2014/main" id="{32C6D148-74A7-DBB2-D90C-9BF5CF42B3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4273" y="2025580"/>
            <a:ext cx="3015731" cy="33181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380556"/>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41AC-6626-4347-ACE0-0EF601544266}"/>
              </a:ext>
            </a:extLst>
          </p:cNvPr>
          <p:cNvSpPr>
            <a:spLocks noGrp="1"/>
          </p:cNvSpPr>
          <p:nvPr>
            <p:ph type="title"/>
          </p:nvPr>
        </p:nvSpPr>
        <p:spPr>
          <a:xfrm>
            <a:off x="379814" y="181863"/>
            <a:ext cx="11040487" cy="1417324"/>
          </a:xfrm>
        </p:spPr>
        <p:txBody>
          <a:bodyPr anchor="t">
            <a:normAutofit/>
          </a:bodyPr>
          <a:lstStyle/>
          <a:p>
            <a:pPr>
              <a:lnSpc>
                <a:spcPct val="150000"/>
              </a:lnSpc>
            </a:pPr>
            <a:r>
              <a:rPr lang="en-US" sz="2800">
                <a:solidFill>
                  <a:schemeClr val="bg1"/>
                </a:solidFill>
                <a:effectLst>
                  <a:outerShdw blurRad="38100" dist="38100" dir="2700000" algn="tl">
                    <a:srgbClr val="000000">
                      <a:alpha val="43137"/>
                    </a:srgbClr>
                  </a:outerShdw>
                </a:effectLst>
                <a:latin typeface="Arial"/>
                <a:cs typeface="Arial"/>
              </a:rPr>
              <a:t>Self Determination/Self Direction 2022 </a:t>
            </a:r>
            <a:br>
              <a:rPr lang="en-US" sz="2800">
                <a:solidFill>
                  <a:schemeClr val="bg1"/>
                </a:solidFill>
                <a:effectLst>
                  <a:outerShdw blurRad="38100" dist="38100" dir="2700000" algn="tl">
                    <a:srgbClr val="000000">
                      <a:alpha val="43137"/>
                    </a:srgbClr>
                  </a:outerShdw>
                </a:effectLst>
                <a:latin typeface="Arial"/>
                <a:cs typeface="Arial"/>
              </a:rPr>
            </a:br>
            <a:r>
              <a:rPr lang="en-US" sz="2800">
                <a:solidFill>
                  <a:schemeClr val="bg1"/>
                </a:solidFill>
                <a:effectLst>
                  <a:outerShdw blurRad="38100" dist="38100" dir="2700000" algn="tl">
                    <a:srgbClr val="000000">
                      <a:alpha val="43137"/>
                    </a:srgbClr>
                  </a:outerShdw>
                </a:effectLst>
                <a:latin typeface="Arial"/>
                <a:cs typeface="Arial"/>
              </a:rPr>
              <a:t>	Varian’s Focus Area</a:t>
            </a:r>
          </a:p>
        </p:txBody>
      </p:sp>
      <p:graphicFrame>
        <p:nvGraphicFramePr>
          <p:cNvPr id="5" name="Content Placeholder 2">
            <a:extLst>
              <a:ext uri="{FF2B5EF4-FFF2-40B4-BE49-F238E27FC236}">
                <a16:creationId xmlns:a16="http://schemas.microsoft.com/office/drawing/2014/main" id="{6B64CA34-4E26-29FD-195B-B90882053AE8}"/>
              </a:ext>
            </a:extLst>
          </p:cNvPr>
          <p:cNvGraphicFramePr>
            <a:graphicFrameLocks noGrp="1"/>
          </p:cNvGraphicFramePr>
          <p:nvPr>
            <p:ph idx="1"/>
            <p:extLst>
              <p:ext uri="{D42A27DB-BD31-4B8C-83A1-F6EECF244321}">
                <p14:modId xmlns:p14="http://schemas.microsoft.com/office/powerpoint/2010/main" val="2731581142"/>
              </p:ext>
            </p:extLst>
          </p:nvPr>
        </p:nvGraphicFramePr>
        <p:xfrm>
          <a:off x="5399315" y="1148419"/>
          <a:ext cx="6622891" cy="5527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4" name="Picture 12" descr="Varian Salters">
            <a:extLst>
              <a:ext uri="{FF2B5EF4-FFF2-40B4-BE49-F238E27FC236}">
                <a16:creationId xmlns:a16="http://schemas.microsoft.com/office/drawing/2014/main" id="{C9D4E09C-AF74-6223-3D65-6B956BF988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1086" y="2334812"/>
            <a:ext cx="3015731" cy="33181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002189"/>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useBgFill="1">
        <p:nvSpPr>
          <p:cNvPr id="1028" name="Rectangle 1030">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32">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D592DC4-4A0B-7633-2B04-A3CE5D63743D}"/>
              </a:ext>
            </a:extLst>
          </p:cNvPr>
          <p:cNvSpPr>
            <a:spLocks noGrp="1"/>
          </p:cNvSpPr>
          <p:nvPr>
            <p:ph type="ctrTitle"/>
          </p:nvPr>
        </p:nvSpPr>
        <p:spPr>
          <a:xfrm>
            <a:off x="375727" y="846037"/>
            <a:ext cx="3947157" cy="1876770"/>
          </a:xfrm>
        </p:spPr>
        <p:txBody>
          <a:bodyPr>
            <a:normAutofit/>
          </a:bodyPr>
          <a:lstStyle/>
          <a:p>
            <a:r>
              <a:rPr lang="en-US" sz="5500" b="1"/>
              <a:t>Focus Areas: </a:t>
            </a:r>
            <a:br>
              <a:rPr lang="en-US" sz="5500" b="1"/>
            </a:br>
            <a:r>
              <a:rPr lang="en-US" sz="2400" b="1"/>
              <a:t>Self-Advocacy</a:t>
            </a:r>
            <a:br>
              <a:rPr lang="en-US" sz="2400" b="1"/>
            </a:br>
            <a:r>
              <a:rPr lang="en-US" sz="2400" b="1"/>
              <a:t>2021-2022</a:t>
            </a:r>
          </a:p>
        </p:txBody>
      </p:sp>
      <p:sp>
        <p:nvSpPr>
          <p:cNvPr id="3" name="Subtitle 2">
            <a:extLst>
              <a:ext uri="{FF2B5EF4-FFF2-40B4-BE49-F238E27FC236}">
                <a16:creationId xmlns:a16="http://schemas.microsoft.com/office/drawing/2014/main" id="{F4630982-F1DA-CCDC-E574-99086ECCBD6B}"/>
              </a:ext>
            </a:extLst>
          </p:cNvPr>
          <p:cNvSpPr>
            <a:spLocks noGrp="1"/>
          </p:cNvSpPr>
          <p:nvPr>
            <p:ph type="subTitle" idx="1"/>
          </p:nvPr>
        </p:nvSpPr>
        <p:spPr>
          <a:xfrm>
            <a:off x="298271" y="3036042"/>
            <a:ext cx="3847929" cy="914400"/>
          </a:xfrm>
        </p:spPr>
        <p:txBody>
          <a:bodyPr vert="horz" lIns="91440" tIns="45720" rIns="91440" bIns="45720" rtlCol="0" anchor="t">
            <a:noAutofit/>
          </a:bodyPr>
          <a:lstStyle/>
          <a:p>
            <a:pPr marL="342900" indent="-342900">
              <a:buChar char="•"/>
            </a:pPr>
            <a:r>
              <a:rPr lang="en-US" sz="2000"/>
              <a:t>This year Rights and Diversity Committees were started in each region, and the SACs are taking part of that, and creating presentations, and writing articles.</a:t>
            </a:r>
          </a:p>
          <a:p>
            <a:r>
              <a:rPr lang="en-US" sz="2000"/>
              <a:t>It’s a new area to explore how individuals can speak up and speak out loud!</a:t>
            </a:r>
            <a:endParaRPr lang="en-US" sz="2000">
              <a:cs typeface="Arial" panose="020B0604020202020204"/>
            </a:endParaRPr>
          </a:p>
        </p:txBody>
      </p:sp>
      <p:sp>
        <p:nvSpPr>
          <p:cNvPr id="1030" name="Rectangle 1034">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Video 20">
            <a:hlinkClick r:id="" action="ppaction://media"/>
            <a:extLst>
              <a:ext uri="{FF2B5EF4-FFF2-40B4-BE49-F238E27FC236}">
                <a16:creationId xmlns:a16="http://schemas.microsoft.com/office/drawing/2014/main" id="{9482C877-B01F-AB38-E499-75B7B26DC584}"/>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5"/>
          <a:stretch>
            <a:fillRect/>
          </a:stretch>
        </p:blipFill>
        <p:spPr>
          <a:xfrm>
            <a:off x="5275608" y="1495733"/>
            <a:ext cx="3054096" cy="1717928"/>
          </a:xfrm>
          <a:prstGeom prst="rect">
            <a:avLst/>
          </a:prstGeom>
        </p:spPr>
      </p:pic>
      <p:sp>
        <p:nvSpPr>
          <p:cNvPr id="1037" name="Rectangle 1036">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self advocacy">
            <a:extLst>
              <a:ext uri="{FF2B5EF4-FFF2-40B4-BE49-F238E27FC236}">
                <a16:creationId xmlns:a16="http://schemas.microsoft.com/office/drawing/2014/main" id="{43790940-CA71-1152-8F67-C223E952D5A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801387" y="3545988"/>
            <a:ext cx="2523744" cy="1720734"/>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4638543"/>
      </p:ext>
    </p:extLst>
  </p:cSld>
  <p:clrMapOvr>
    <a:masterClrMapping/>
  </p:clrMapOvr>
  <mc:AlternateContent xmlns:mc="http://schemas.openxmlformats.org/markup-compatibility/2006">
    <mc:Choice xmlns:p14="http://schemas.microsoft.com/office/powerpoint/2010/main" Requires="p14">
      <p:transition spd="slow" p14:dur="2000" advTm="28333"/>
    </mc:Choice>
    <mc:Fallback>
      <p:transition spd="slow" advTm="28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useBgFill="1">
        <p:nvSpPr>
          <p:cNvPr id="2055" name="Rectangle 2056">
            <a:extLst>
              <a:ext uri="{FF2B5EF4-FFF2-40B4-BE49-F238E27FC236}">
                <a16:creationId xmlns:a16="http://schemas.microsoft.com/office/drawing/2014/main" id="{5C1D4A39-A122-41DA-BF9B-2313FB6B7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Rectangle 2058">
            <a:extLst>
              <a:ext uri="{FF2B5EF4-FFF2-40B4-BE49-F238E27FC236}">
                <a16:creationId xmlns:a16="http://schemas.microsoft.com/office/drawing/2014/main" id="{ACD120F8-C0F1-4CC6-B340-0B8F67C40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AD426C5-C919-4593-25BC-7EDDABCB0B60}"/>
              </a:ext>
            </a:extLst>
          </p:cNvPr>
          <p:cNvSpPr>
            <a:spLocks noGrp="1"/>
          </p:cNvSpPr>
          <p:nvPr>
            <p:ph type="title"/>
          </p:nvPr>
        </p:nvSpPr>
        <p:spPr>
          <a:xfrm>
            <a:off x="289248" y="1123837"/>
            <a:ext cx="6451110" cy="1255469"/>
          </a:xfrm>
        </p:spPr>
        <p:txBody>
          <a:bodyPr>
            <a:normAutofit/>
          </a:bodyPr>
          <a:lstStyle/>
          <a:p>
            <a:r>
              <a:rPr lang="en-US" b="1"/>
              <a:t>Outreach Contacts </a:t>
            </a:r>
          </a:p>
        </p:txBody>
      </p:sp>
      <p:sp>
        <p:nvSpPr>
          <p:cNvPr id="3" name="Content Placeholder 2">
            <a:extLst>
              <a:ext uri="{FF2B5EF4-FFF2-40B4-BE49-F238E27FC236}">
                <a16:creationId xmlns:a16="http://schemas.microsoft.com/office/drawing/2014/main" id="{A6F6F128-C7E3-7559-3FBB-8609C0326939}"/>
              </a:ext>
            </a:extLst>
          </p:cNvPr>
          <p:cNvSpPr>
            <a:spLocks noGrp="1"/>
          </p:cNvSpPr>
          <p:nvPr>
            <p:ph idx="1"/>
          </p:nvPr>
        </p:nvSpPr>
        <p:spPr>
          <a:xfrm>
            <a:off x="289248" y="2341983"/>
            <a:ext cx="6451110" cy="3465862"/>
          </a:xfrm>
        </p:spPr>
        <p:txBody>
          <a:bodyPr vert="horz" lIns="91440" tIns="45720" rIns="91440" bIns="45720" rtlCol="0" anchor="t">
            <a:normAutofit fontScale="92500" lnSpcReduction="20000"/>
          </a:bodyPr>
          <a:lstStyle/>
          <a:p>
            <a:r>
              <a:rPr lang="en-US" sz="2800">
                <a:solidFill>
                  <a:srgbClr val="FFFFFF"/>
                </a:solidFill>
              </a:rPr>
              <a:t>Outreach has increased to 13,731 contacts per month.</a:t>
            </a:r>
          </a:p>
          <a:p>
            <a:r>
              <a:rPr lang="en-US" sz="2800">
                <a:solidFill>
                  <a:srgbClr val="FFFFFF"/>
                </a:solidFill>
              </a:rPr>
              <a:t>We are coming out of the Pandemic, so, as a result some SA group are starting back up, and the other groups that are virtual are either becoming a hybrid of virtual, and in person meetings, and some are returning just in person.</a:t>
            </a:r>
          </a:p>
          <a:p>
            <a:r>
              <a:rPr lang="en-US" sz="2800">
                <a:solidFill>
                  <a:srgbClr val="FFFFFF"/>
                </a:solidFill>
              </a:rPr>
              <a:t>We continue our research groups and create and send out FAB Topic information on a monthly basis.</a:t>
            </a:r>
          </a:p>
          <a:p>
            <a:endParaRPr lang="en-US">
              <a:solidFill>
                <a:srgbClr val="FFFFFF"/>
              </a:solidFill>
            </a:endParaRPr>
          </a:p>
        </p:txBody>
      </p:sp>
      <p:pic>
        <p:nvPicPr>
          <p:cNvPr id="61" name="Video 60">
            <a:hlinkClick r:id="" action="ppaction://media"/>
            <a:extLst>
              <a:ext uri="{FF2B5EF4-FFF2-40B4-BE49-F238E27FC236}">
                <a16:creationId xmlns:a16="http://schemas.microsoft.com/office/drawing/2014/main" id="{BF618ED2-2303-5C5D-75ED-F7031BCE8FBE}"/>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5"/>
          <a:stretch>
            <a:fillRect/>
          </a:stretch>
        </p:blipFill>
        <p:spPr>
          <a:xfrm>
            <a:off x="7545032" y="1219205"/>
            <a:ext cx="3778286" cy="2125285"/>
          </a:xfrm>
          <a:prstGeom prst="rect">
            <a:avLst/>
          </a:prstGeom>
        </p:spPr>
      </p:pic>
      <p:pic>
        <p:nvPicPr>
          <p:cNvPr id="2052" name="Picture 4" descr="Image result for self advocacy">
            <a:extLst>
              <a:ext uri="{FF2B5EF4-FFF2-40B4-BE49-F238E27FC236}">
                <a16:creationId xmlns:a16="http://schemas.microsoft.com/office/drawing/2014/main" id="{91052DE3-EBF0-0333-1FDC-52E413BF18B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45032" y="3505358"/>
            <a:ext cx="3778286" cy="2121740"/>
          </a:xfrm>
          <a:prstGeom prst="rect">
            <a:avLst/>
          </a:prstGeom>
          <a:noFill/>
          <a:extLst>
            <a:ext uri="{909E8E84-426E-40DD-AFC4-6F175D3DCCD1}">
              <a14:hiddenFill xmlns:a14="http://schemas.microsoft.com/office/drawing/2010/main">
                <a:solidFill>
                  <a:srgbClr val="FFFFFF"/>
                </a:solidFill>
              </a14:hiddenFill>
            </a:ext>
          </a:extLst>
        </p:spPr>
      </p:pic>
      <p:sp>
        <p:nvSpPr>
          <p:cNvPr id="2058" name="Rectangle 2060">
            <a:extLst>
              <a:ext uri="{FF2B5EF4-FFF2-40B4-BE49-F238E27FC236}">
                <a16:creationId xmlns:a16="http://schemas.microsoft.com/office/drawing/2014/main" id="{8AF6EFCA-56DD-442E-9948-D162BEBBF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7000561"/>
      </p:ext>
    </p:extLst>
  </p:cSld>
  <p:clrMapOvr>
    <a:masterClrMapping/>
  </p:clrMapOvr>
  <mc:AlternateContent xmlns:mc="http://schemas.openxmlformats.org/markup-compatibility/2006">
    <mc:Choice xmlns:p14="http://schemas.microsoft.com/office/powerpoint/2010/main" Requires="p14">
      <p:transition spd="slow" p14:dur="2000" advTm="30477"/>
    </mc:Choice>
    <mc:Fallback>
      <p:transition spd="slow" advTm="30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1"/>
                </p:tgtEl>
              </p:cMediaNode>
            </p:video>
            <p:seq concurrent="1" nextAc="seek">
              <p:cTn id="8" restart="whenNotActive" fill="hold" evtFilter="cancelBubble" nodeType="interactiveSeq">
                <p:stCondLst>
                  <p:cond evt="onClick" delay="0">
                    <p:tgtEl>
                      <p:spTgt spid="6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1"/>
                                        </p:tgtEl>
                                      </p:cBhvr>
                                    </p:cmd>
                                  </p:childTnLst>
                                </p:cTn>
                              </p:par>
                            </p:childTnLst>
                          </p:cTn>
                        </p:par>
                      </p:childTnLst>
                    </p:cTn>
                  </p:par>
                </p:childTnLst>
              </p:cTn>
              <p:nextCondLst>
                <p:cond evt="onClick" delay="0">
                  <p:tgtEl>
                    <p:spTgt spid="6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3E6CFD-8CCC-494F-94AE-BDE6AE4C2899}"/>
              </a:ext>
            </a:extLst>
          </p:cNvPr>
          <p:cNvSpPr/>
          <p:nvPr/>
        </p:nvSpPr>
        <p:spPr>
          <a:xfrm>
            <a:off x="0" y="0"/>
            <a:ext cx="12192000" cy="215537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EB884908-37D3-4DE1-A049-4D04C2A65A8E}"/>
              </a:ext>
            </a:extLst>
          </p:cNvPr>
          <p:cNvSpPr/>
          <p:nvPr/>
        </p:nvSpPr>
        <p:spPr>
          <a:xfrm>
            <a:off x="5499833" y="0"/>
            <a:ext cx="6692167" cy="670717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Content Placeholder 3" descr="Living Mission.JPG">
            <a:extLst>
              <a:ext uri="{FF2B5EF4-FFF2-40B4-BE49-F238E27FC236}">
                <a16:creationId xmlns:a16="http://schemas.microsoft.com/office/drawing/2014/main" id="{AC76E2A1-9059-4D72-888F-1ECE20D07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029201" y="1797739"/>
            <a:ext cx="6704330" cy="4182880"/>
          </a:xfrm>
          <a:prstGeom prst="rect">
            <a:avLst/>
          </a:prstGeom>
          <a:solidFill>
            <a:srgbClr val="FFFFFF">
              <a:shade val="85000"/>
            </a:srgbClr>
          </a:solidFill>
          <a:scene3d>
            <a:camera prst="perspectiveContrastingLeftFacing">
              <a:rot lat="540000" lon="2100000" rev="0"/>
            </a:camera>
            <a:lightRig rig="soft" dir="t"/>
          </a:scene3d>
          <a:sp3d contourW="12700" prstMaterial="matte">
            <a:bevelT w="63500" h="50800"/>
            <a:contourClr>
              <a:srgbClr val="C0C0C0"/>
            </a:contourClr>
          </a:sp3d>
        </p:spPr>
      </p:pic>
      <p:sp>
        <p:nvSpPr>
          <p:cNvPr id="4" name="Title 1">
            <a:extLst>
              <a:ext uri="{FF2B5EF4-FFF2-40B4-BE49-F238E27FC236}">
                <a16:creationId xmlns:a16="http://schemas.microsoft.com/office/drawing/2014/main" id="{AC6C079A-4852-4296-9B64-4BBA27E35265}"/>
              </a:ext>
            </a:extLst>
          </p:cNvPr>
          <p:cNvSpPr txBox="1">
            <a:spLocks/>
          </p:cNvSpPr>
          <p:nvPr/>
        </p:nvSpPr>
        <p:spPr>
          <a:xfrm>
            <a:off x="375376" y="255456"/>
            <a:ext cx="11521440" cy="1033993"/>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solidFill>
                    <a:prstClr val="white">
                      <a:lumMod val="75000"/>
                      <a:lumOff val="25000"/>
                      <a:alpha val="10000"/>
                    </a:prstClr>
                  </a:solidFill>
                </a:ln>
                <a:solidFill>
                  <a:schemeClr val="bg1"/>
                </a:solidFill>
                <a:effectLst>
                  <a:outerShdw blurRad="9525" dist="25400" dir="14640000" algn="tl" rotWithShape="0">
                    <a:prstClr val="white">
                      <a:alpha val="30000"/>
                    </a:prstClr>
                  </a:outerShdw>
                </a:effectLst>
                <a:uLnTx/>
                <a:uFillTx/>
                <a:latin typeface="Arial" panose="020B0604020202020204"/>
                <a:ea typeface="+mj-ea"/>
                <a:cs typeface="Arial" panose="020B0604020202020204"/>
              </a:rPr>
              <a:t>Self-Advocate</a:t>
            </a:r>
            <a:r>
              <a:rPr kumimoji="0" lang="en-US" sz="4800" b="1" i="0" u="none" strike="noStrike" kern="1200" cap="none" spc="0" normalizeH="0" baseline="0" noProof="0" dirty="0">
                <a:ln>
                  <a:solidFill>
                    <a:prstClr val="white">
                      <a:lumMod val="75000"/>
                      <a:lumOff val="25000"/>
                      <a:alpha val="10000"/>
                    </a:prstClr>
                  </a:solidFill>
                </a:ln>
                <a:solidFill>
                  <a:schemeClr val="bg1"/>
                </a:solidFill>
                <a:effectLst>
                  <a:outerShdw blurRad="9525" dist="25400" dir="14640000" algn="tl" rotWithShape="0">
                    <a:prstClr val="white">
                      <a:alpha val="30000"/>
                    </a:prstClr>
                  </a:outerShdw>
                </a:effectLst>
                <a:uLnTx/>
                <a:uFillTx/>
                <a:latin typeface="Arial" panose="020B0604020202020204"/>
                <a:ea typeface="+mj-ea"/>
                <a:cs typeface="Trebuchet MS"/>
              </a:rPr>
              <a:t> Coordinators at Work!</a:t>
            </a:r>
          </a:p>
        </p:txBody>
      </p:sp>
      <p:sp>
        <p:nvSpPr>
          <p:cNvPr id="5" name="TextBox 4">
            <a:extLst>
              <a:ext uri="{FF2B5EF4-FFF2-40B4-BE49-F238E27FC236}">
                <a16:creationId xmlns:a16="http://schemas.microsoft.com/office/drawing/2014/main" id="{8FECD913-D8AF-4DCC-B111-79C8E8FC7CAF}"/>
              </a:ext>
            </a:extLst>
          </p:cNvPr>
          <p:cNvSpPr txBox="1"/>
          <p:nvPr/>
        </p:nvSpPr>
        <p:spPr>
          <a:xfrm>
            <a:off x="-1" y="1470146"/>
            <a:ext cx="5499833" cy="3497779"/>
          </a:xfrm>
          <a:prstGeom prst="rect">
            <a:avLst/>
          </a:prstGeom>
          <a:solidFill>
            <a:schemeClr val="accent3">
              <a:lumMod val="75000"/>
            </a:schemeClr>
          </a:solidFill>
        </p:spPr>
        <p:txBody>
          <a:bodyPr vert="horz" lIns="91440" tIns="45720" rIns="91440" bIns="45720" rtlCol="0" anchor="t">
            <a:noAutofit/>
          </a:bodyPr>
          <a:lstStyle/>
          <a:p>
            <a:pPr marL="0" marR="0" lvl="0" indent="0" algn="l" defTabSz="457200" rtl="0" eaLnBrk="1" fontAlgn="auto" latinLnBrk="0" hangingPunct="1">
              <a:lnSpc>
                <a:spcPct val="100000"/>
              </a:lnSpc>
              <a:spcBef>
                <a:spcPct val="20000"/>
              </a:spcBef>
              <a:spcAft>
                <a:spcPts val="600"/>
              </a:spcAft>
              <a:buClr>
                <a:srgbClr val="373545"/>
              </a:buClr>
              <a:buSzPct val="70000"/>
              <a:buFontTx/>
              <a:buNone/>
              <a:tabLst/>
              <a:defRPr/>
            </a:pPr>
            <a:r>
              <a:rPr kumimoji="0" lang="en-US" sz="3600" b="1" i="0" u="none" strike="noStrike" kern="1200" cap="none" spc="0" normalizeH="0" baseline="0" noProof="0">
                <a:ln>
                  <a:solidFill>
                    <a:prstClr val="white">
                      <a:lumMod val="75000"/>
                      <a:lumOff val="25000"/>
                      <a:alpha val="10000"/>
                    </a:prstClr>
                  </a:solidFill>
                </a:ln>
                <a:solidFill>
                  <a:prstClr val="white"/>
                </a:solidFill>
                <a:effectLst>
                  <a:outerShdw blurRad="9525" dist="25400" dir="14640000" algn="tl" rotWithShape="0">
                    <a:prstClr val="white">
                      <a:alpha val="30000"/>
                    </a:prstClr>
                  </a:outerShdw>
                </a:effectLst>
                <a:uLnTx/>
                <a:uFillTx/>
                <a:latin typeface="Arial" panose="020B0604020202020204"/>
                <a:ea typeface="+mn-ea"/>
                <a:cs typeface="+mn-cs"/>
              </a:rPr>
              <a:t>Who are the SACs?</a:t>
            </a:r>
          </a:p>
          <a:p>
            <a:pPr marL="457200" marR="0" lvl="2" indent="0" algn="l" defTabSz="457200" rtl="0" eaLnBrk="1" fontAlgn="auto" latinLnBrk="0" hangingPunct="1">
              <a:lnSpc>
                <a:spcPct val="100000"/>
              </a:lnSpc>
              <a:spcBef>
                <a:spcPct val="20000"/>
              </a:spcBef>
              <a:spcAft>
                <a:spcPts val="0"/>
              </a:spcAft>
              <a:buClr>
                <a:srgbClr val="373545"/>
              </a:buClr>
              <a:buSzPct val="70000"/>
              <a:buFontTx/>
              <a:buNone/>
              <a:tabLst/>
              <a:defRPr/>
            </a:pPr>
            <a:r>
              <a:rPr kumimoji="0" lang="en-US" sz="2400" b="0" i="0" u="none" strike="noStrike" kern="1200" cap="none" spc="0" normalizeH="0" baseline="0" noProof="0">
                <a:ln>
                  <a:solidFill>
                    <a:prstClr val="white">
                      <a:lumMod val="75000"/>
                      <a:lumOff val="25000"/>
                      <a:alpha val="10000"/>
                    </a:prstClr>
                  </a:solidFill>
                </a:ln>
                <a:solidFill>
                  <a:schemeClr val="bg1"/>
                </a:solidFill>
                <a:effectLst>
                  <a:outerShdw blurRad="9525" dist="25400" dir="14640000" algn="tl" rotWithShape="0">
                    <a:prstClr val="white">
                      <a:alpha val="30000"/>
                    </a:prstClr>
                  </a:outerShdw>
                </a:effectLst>
                <a:uLnTx/>
                <a:uFillTx/>
                <a:latin typeface="Arial" panose="020B0604020202020204"/>
                <a:ea typeface="+mn-ea"/>
                <a:cs typeface="+mn-cs"/>
              </a:rPr>
              <a:t>Legislature Supported </a:t>
            </a:r>
          </a:p>
          <a:p>
            <a:pPr marL="457200" marR="0" lvl="2" indent="0" algn="l" defTabSz="457200" rtl="0" eaLnBrk="1" fontAlgn="auto" latinLnBrk="0" hangingPunct="1">
              <a:lnSpc>
                <a:spcPct val="100000"/>
              </a:lnSpc>
              <a:spcBef>
                <a:spcPct val="20000"/>
              </a:spcBef>
              <a:spcAft>
                <a:spcPts val="0"/>
              </a:spcAft>
              <a:buClr>
                <a:srgbClr val="373545"/>
              </a:buClr>
              <a:buSzPct val="70000"/>
              <a:buFontTx/>
              <a:buNone/>
              <a:tabLst/>
              <a:defRPr/>
            </a:pPr>
            <a:r>
              <a:rPr kumimoji="0" lang="en-US" sz="2400" b="0" i="0" u="none" strike="noStrike" kern="1200" cap="none" spc="0" normalizeH="0" baseline="0" noProof="0">
                <a:ln>
                  <a:solidFill>
                    <a:prstClr val="white">
                      <a:lumMod val="75000"/>
                      <a:lumOff val="25000"/>
                      <a:alpha val="10000"/>
                    </a:prstClr>
                  </a:solidFill>
                </a:ln>
                <a:solidFill>
                  <a:schemeClr val="bg1"/>
                </a:solidFill>
                <a:effectLst>
                  <a:outerShdw blurRad="9525" dist="25400" dir="14640000" algn="tl" rotWithShape="0">
                    <a:prstClr val="white">
                      <a:alpha val="30000"/>
                    </a:prstClr>
                  </a:outerShdw>
                </a:effectLst>
                <a:uLnTx/>
                <a:uFillTx/>
                <a:latin typeface="Arial" panose="020B0604020202020204"/>
                <a:ea typeface="+mn-ea"/>
                <a:cs typeface="+mn-cs"/>
              </a:rPr>
              <a:t>A Voice of the People </a:t>
            </a:r>
          </a:p>
          <a:p>
            <a:pPr marL="457200" marR="0" lvl="2" indent="0" algn="l" defTabSz="457200" rtl="0" eaLnBrk="1" fontAlgn="auto" latinLnBrk="0" hangingPunct="1">
              <a:lnSpc>
                <a:spcPct val="100000"/>
              </a:lnSpc>
              <a:spcBef>
                <a:spcPct val="20000"/>
              </a:spcBef>
              <a:spcAft>
                <a:spcPts val="0"/>
              </a:spcAft>
              <a:buClr>
                <a:srgbClr val="373545"/>
              </a:buClr>
              <a:buSzPct val="70000"/>
              <a:buFontTx/>
              <a:buNone/>
              <a:tabLst/>
              <a:defRPr/>
            </a:pPr>
            <a:r>
              <a:rPr kumimoji="0" lang="en-US" sz="2400" b="0" i="0" u="none" strike="noStrike" kern="1200" cap="none" spc="0" normalizeH="0" baseline="0" noProof="0">
                <a:ln>
                  <a:solidFill>
                    <a:prstClr val="white">
                      <a:lumMod val="75000"/>
                      <a:lumOff val="25000"/>
                      <a:alpha val="10000"/>
                    </a:prstClr>
                  </a:solidFill>
                </a:ln>
                <a:solidFill>
                  <a:schemeClr val="bg1"/>
                </a:solidFill>
                <a:effectLst>
                  <a:outerShdw blurRad="9525" dist="25400" dir="14640000" algn="tl" rotWithShape="0">
                    <a:prstClr val="white">
                      <a:alpha val="30000"/>
                    </a:prstClr>
                  </a:outerShdw>
                </a:effectLst>
                <a:uLnTx/>
                <a:uFillTx/>
                <a:latin typeface="Arial" panose="020B0604020202020204"/>
                <a:ea typeface="+mn-ea"/>
                <a:cs typeface="+mn-cs"/>
              </a:rPr>
              <a:t>Making a Difference</a:t>
            </a:r>
            <a:endParaRPr kumimoji="0" lang="en-US" sz="1200" b="1" i="0" u="none" strike="noStrike" kern="1200" cap="none" spc="0" normalizeH="0" baseline="0" noProof="0">
              <a:ln>
                <a:solidFill>
                  <a:prstClr val="white">
                    <a:lumMod val="75000"/>
                    <a:lumOff val="25000"/>
                    <a:alpha val="10000"/>
                  </a:prstClr>
                </a:solidFill>
              </a:ln>
              <a:solidFill>
                <a:schemeClr val="bg1"/>
              </a:solidFill>
              <a:effectLst>
                <a:outerShdw blurRad="9525" dist="25400" dir="14640000" algn="tl" rotWithShape="0">
                  <a:prstClr val="white">
                    <a:alpha val="30000"/>
                  </a:prstClr>
                </a:outerShdw>
              </a:effectLst>
              <a:uLnTx/>
              <a:uFillTx/>
              <a:latin typeface="Arial" panose="020B0604020202020204"/>
              <a:ea typeface="+mn-ea"/>
              <a:cs typeface="+mn-cs"/>
            </a:endParaRPr>
          </a:p>
          <a:p>
            <a:pPr marL="0" marR="0" lvl="1" indent="0" algn="l" defTabSz="457200" rtl="0" eaLnBrk="1" fontAlgn="auto" latinLnBrk="0" hangingPunct="1">
              <a:lnSpc>
                <a:spcPct val="90000"/>
              </a:lnSpc>
              <a:spcBef>
                <a:spcPct val="20000"/>
              </a:spcBef>
              <a:spcAft>
                <a:spcPts val="600"/>
              </a:spcAft>
              <a:buClr>
                <a:srgbClr val="373545"/>
              </a:buClr>
              <a:buSzPct val="70000"/>
              <a:buFont typeface="Wingdings 2" charset="2"/>
              <a:buNone/>
              <a:tabLst/>
              <a:defRPr/>
            </a:pPr>
            <a:r>
              <a:rPr kumimoji="0" lang="en-US" sz="3600" b="1" i="0" u="none" strike="noStrike" kern="1200" cap="none" spc="0" normalizeH="0" baseline="0" noProof="0">
                <a:ln>
                  <a:solidFill>
                    <a:prstClr val="white">
                      <a:lumMod val="75000"/>
                      <a:lumOff val="25000"/>
                      <a:alpha val="10000"/>
                    </a:prstClr>
                  </a:solidFill>
                </a:ln>
                <a:solidFill>
                  <a:schemeClr val="bg1"/>
                </a:solidFill>
                <a:effectLst>
                  <a:outerShdw blurRad="9525" dist="25400" dir="14640000" algn="tl" rotWithShape="0">
                    <a:prstClr val="white">
                      <a:alpha val="30000"/>
                    </a:prstClr>
                  </a:outerShdw>
                </a:effectLst>
                <a:uLnTx/>
                <a:uFillTx/>
                <a:latin typeface="Arial" panose="020B0604020202020204"/>
                <a:ea typeface="+mn-ea"/>
                <a:cs typeface="+mn-cs"/>
              </a:rPr>
              <a:t>What do they do?</a:t>
            </a:r>
          </a:p>
          <a:p>
            <a:pPr marL="457200" marR="0" lvl="2" indent="0" algn="l" defTabSz="457200" rtl="0" eaLnBrk="1" fontAlgn="auto" latinLnBrk="0" hangingPunct="1">
              <a:lnSpc>
                <a:spcPct val="90000"/>
              </a:lnSpc>
              <a:spcBef>
                <a:spcPct val="20000"/>
              </a:spcBef>
              <a:spcAft>
                <a:spcPts val="0"/>
              </a:spcAft>
              <a:buClr>
                <a:srgbClr val="373545"/>
              </a:buClr>
              <a:buSzPct val="70000"/>
              <a:buFont typeface="Wingdings 2" charset="2"/>
              <a:buNone/>
              <a:tabLst/>
              <a:defRPr/>
            </a:pPr>
            <a:r>
              <a:rPr kumimoji="0" lang="en-US" sz="2400" b="0" i="0" u="none" strike="noStrike" kern="1200" cap="none" spc="0" normalizeH="0" baseline="0" noProof="0">
                <a:ln>
                  <a:solidFill>
                    <a:prstClr val="white">
                      <a:lumMod val="75000"/>
                      <a:lumOff val="25000"/>
                      <a:alpha val="10000"/>
                    </a:prstClr>
                  </a:solidFill>
                </a:ln>
                <a:solidFill>
                  <a:schemeClr val="bg1"/>
                </a:solidFill>
                <a:effectLst>
                  <a:outerShdw blurRad="9525" dist="25400" dir="14640000" algn="tl" rotWithShape="0">
                    <a:prstClr val="white">
                      <a:alpha val="30000"/>
                    </a:prstClr>
                  </a:outerShdw>
                </a:effectLst>
                <a:uLnTx/>
                <a:uFillTx/>
                <a:latin typeface="Arial" panose="020B0604020202020204"/>
                <a:ea typeface="+mn-ea"/>
                <a:cs typeface="+mn-cs"/>
              </a:rPr>
              <a:t>Promote Self-Advocacy</a:t>
            </a:r>
          </a:p>
          <a:p>
            <a:pPr marL="457200" marR="0" lvl="2" indent="0" algn="l" defTabSz="457200" rtl="0" eaLnBrk="1" fontAlgn="auto" latinLnBrk="0" hangingPunct="1">
              <a:lnSpc>
                <a:spcPct val="90000"/>
              </a:lnSpc>
              <a:spcBef>
                <a:spcPct val="20000"/>
              </a:spcBef>
              <a:spcAft>
                <a:spcPts val="0"/>
              </a:spcAft>
              <a:buClr>
                <a:srgbClr val="373545"/>
              </a:buClr>
              <a:buSzPct val="70000"/>
              <a:buFont typeface="Wingdings 2" charset="2"/>
              <a:buNone/>
              <a:tabLst/>
              <a:defRPr/>
            </a:pPr>
            <a:r>
              <a:rPr kumimoji="0" lang="en-US" sz="2400" b="0" i="0" u="none" strike="noStrike" kern="1200" cap="none" spc="0" normalizeH="0" baseline="0" noProof="0">
                <a:ln>
                  <a:solidFill>
                    <a:prstClr val="white">
                      <a:lumMod val="75000"/>
                      <a:lumOff val="25000"/>
                      <a:alpha val="10000"/>
                    </a:prstClr>
                  </a:solidFill>
                </a:ln>
                <a:solidFill>
                  <a:schemeClr val="bg1"/>
                </a:solidFill>
                <a:effectLst>
                  <a:outerShdw blurRad="9525" dist="25400" dir="14640000" algn="tl" rotWithShape="0">
                    <a:prstClr val="white">
                      <a:alpha val="30000"/>
                    </a:prstClr>
                  </a:outerShdw>
                </a:effectLst>
                <a:uLnTx/>
                <a:uFillTx/>
                <a:latin typeface="Arial" panose="020B0604020202020204"/>
                <a:ea typeface="+mn-ea"/>
                <a:cs typeface="+mn-cs"/>
              </a:rPr>
              <a:t>Spread the Word!</a:t>
            </a:r>
          </a:p>
          <a:p>
            <a:pPr marL="457200" marR="0" lvl="2" indent="0" algn="l" defTabSz="457200" rtl="0" eaLnBrk="1" fontAlgn="auto" latinLnBrk="0" hangingPunct="1">
              <a:lnSpc>
                <a:spcPct val="90000"/>
              </a:lnSpc>
              <a:spcBef>
                <a:spcPct val="20000"/>
              </a:spcBef>
              <a:spcAft>
                <a:spcPts val="0"/>
              </a:spcAft>
              <a:buClr>
                <a:srgbClr val="373545"/>
              </a:buClr>
              <a:buSzPct val="70000"/>
              <a:buFont typeface="Wingdings 2" charset="2"/>
              <a:buNone/>
              <a:tabLst/>
              <a:defRPr/>
            </a:pPr>
            <a:r>
              <a:rPr kumimoji="0" lang="en-US" sz="2400" b="0" i="0" u="none" strike="noStrike" kern="1200" cap="none" spc="0" normalizeH="0" baseline="0" noProof="0">
                <a:ln>
                  <a:solidFill>
                    <a:prstClr val="white">
                      <a:lumMod val="75000"/>
                      <a:lumOff val="25000"/>
                      <a:alpha val="10000"/>
                    </a:prstClr>
                  </a:solidFill>
                </a:ln>
                <a:solidFill>
                  <a:schemeClr val="bg1"/>
                </a:solidFill>
                <a:effectLst>
                  <a:outerShdw blurRad="9525" dist="25400" dir="14640000" algn="tl" rotWithShape="0">
                    <a:prstClr val="white">
                      <a:alpha val="30000"/>
                    </a:prstClr>
                  </a:outerShdw>
                </a:effectLst>
                <a:uLnTx/>
                <a:uFillTx/>
                <a:latin typeface="Arial" panose="020B0604020202020204"/>
                <a:ea typeface="+mn-ea"/>
                <a:cs typeface="+mn-cs"/>
              </a:rPr>
              <a:t>Promote Individual Involvement</a:t>
            </a:r>
          </a:p>
          <a:p>
            <a:pPr marL="457200" marR="0" lvl="2" indent="0" algn="l" defTabSz="457200" rtl="0" eaLnBrk="1" fontAlgn="auto" latinLnBrk="0" hangingPunct="1">
              <a:lnSpc>
                <a:spcPct val="90000"/>
              </a:lnSpc>
              <a:spcBef>
                <a:spcPct val="20000"/>
              </a:spcBef>
              <a:spcAft>
                <a:spcPts val="0"/>
              </a:spcAft>
              <a:buClr>
                <a:srgbClr val="373545"/>
              </a:buClr>
              <a:buSzPct val="70000"/>
              <a:buFont typeface="Wingdings 2" charset="2"/>
              <a:buNone/>
              <a:tabLst/>
              <a:defRPr/>
            </a:pPr>
            <a:r>
              <a:rPr kumimoji="0" lang="en-US" sz="2400" b="0" i="0" u="none" strike="noStrike" kern="1200" cap="none" spc="0" normalizeH="0" baseline="0" noProof="0">
                <a:ln>
                  <a:solidFill>
                    <a:prstClr val="white">
                      <a:lumMod val="75000"/>
                      <a:lumOff val="25000"/>
                      <a:alpha val="10000"/>
                    </a:prstClr>
                  </a:solidFill>
                </a:ln>
                <a:solidFill>
                  <a:schemeClr val="bg1"/>
                </a:solidFill>
                <a:effectLst>
                  <a:outerShdw blurRad="9525" dist="25400" dir="14640000" algn="tl" rotWithShape="0">
                    <a:prstClr val="white">
                      <a:alpha val="30000"/>
                    </a:prstClr>
                  </a:outerShdw>
                </a:effectLst>
                <a:uLnTx/>
                <a:uFillTx/>
                <a:latin typeface="Arial" panose="020B0604020202020204"/>
                <a:ea typeface="+mn-ea"/>
                <a:cs typeface="+mn-cs"/>
              </a:rPr>
              <a:t>Lead by Example</a:t>
            </a:r>
          </a:p>
          <a:p>
            <a:pPr marL="457200" marR="0" lvl="2" indent="0" algn="l" defTabSz="457200" rtl="0" eaLnBrk="1" fontAlgn="auto" latinLnBrk="0" hangingPunct="1">
              <a:lnSpc>
                <a:spcPct val="90000"/>
              </a:lnSpc>
              <a:spcBef>
                <a:spcPct val="20000"/>
              </a:spcBef>
              <a:spcAft>
                <a:spcPts val="0"/>
              </a:spcAft>
              <a:buClr>
                <a:srgbClr val="373545"/>
              </a:buClr>
              <a:buSzPct val="70000"/>
              <a:buFont typeface="Wingdings 2" charset="2"/>
              <a:buNone/>
              <a:tabLst/>
              <a:defRPr/>
            </a:pPr>
            <a:r>
              <a:rPr kumimoji="0" lang="en-US" sz="2400" b="0" i="0" u="none" strike="noStrike" kern="1200" cap="none" spc="0" normalizeH="0" baseline="0" noProof="0">
                <a:ln>
                  <a:solidFill>
                    <a:prstClr val="white">
                      <a:lumMod val="75000"/>
                      <a:lumOff val="25000"/>
                      <a:alpha val="10000"/>
                    </a:prstClr>
                  </a:solidFill>
                </a:ln>
                <a:solidFill>
                  <a:schemeClr val="bg1"/>
                </a:solidFill>
                <a:effectLst>
                  <a:outerShdw blurRad="9525" dist="25400" dir="14640000" algn="tl" rotWithShape="0">
                    <a:prstClr val="white">
                      <a:alpha val="30000"/>
                    </a:prstClr>
                  </a:outerShdw>
                </a:effectLst>
                <a:uLnTx/>
                <a:uFillTx/>
                <a:latin typeface="Arial" panose="020B0604020202020204"/>
                <a:ea typeface="+mn-ea"/>
                <a:cs typeface="+mn-cs"/>
              </a:rPr>
              <a:t>Support Regional and State Activities</a:t>
            </a:r>
          </a:p>
        </p:txBody>
      </p:sp>
    </p:spTree>
    <p:extLst>
      <p:ext uri="{BB962C8B-B14F-4D97-AF65-F5344CB8AC3E}">
        <p14:creationId xmlns:p14="http://schemas.microsoft.com/office/powerpoint/2010/main" val="112510718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useBgFill="1">
        <p:nvSpPr>
          <p:cNvPr id="46" name="Rectangle 47">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9">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7921712-9940-14B3-2550-A7F6EF603D44}"/>
              </a:ext>
            </a:extLst>
          </p:cNvPr>
          <p:cNvSpPr>
            <a:spLocks noGrp="1"/>
          </p:cNvSpPr>
          <p:nvPr>
            <p:ph type="title"/>
          </p:nvPr>
        </p:nvSpPr>
        <p:spPr>
          <a:xfrm>
            <a:off x="252919" y="1123837"/>
            <a:ext cx="3616348" cy="1322637"/>
          </a:xfrm>
        </p:spPr>
        <p:txBody>
          <a:bodyPr>
            <a:normAutofit/>
          </a:bodyPr>
          <a:lstStyle/>
          <a:p>
            <a:r>
              <a:rPr lang="en-US" sz="3300" b="1"/>
              <a:t>Kevin’s Focus Area: 	Self-Advocacy</a:t>
            </a:r>
          </a:p>
        </p:txBody>
      </p:sp>
      <p:sp>
        <p:nvSpPr>
          <p:cNvPr id="3" name="Content Placeholder 2">
            <a:extLst>
              <a:ext uri="{FF2B5EF4-FFF2-40B4-BE49-F238E27FC236}">
                <a16:creationId xmlns:a16="http://schemas.microsoft.com/office/drawing/2014/main" id="{EC841622-25C3-F811-92AF-C27AF9B33791}"/>
              </a:ext>
            </a:extLst>
          </p:cNvPr>
          <p:cNvSpPr>
            <a:spLocks noGrp="1"/>
          </p:cNvSpPr>
          <p:nvPr>
            <p:ph idx="1"/>
          </p:nvPr>
        </p:nvSpPr>
        <p:spPr>
          <a:xfrm>
            <a:off x="252919" y="2446474"/>
            <a:ext cx="3616348" cy="2485765"/>
          </a:xfrm>
        </p:spPr>
        <p:txBody>
          <a:bodyPr anchor="t">
            <a:normAutofit/>
          </a:bodyPr>
          <a:lstStyle/>
          <a:p>
            <a:r>
              <a:rPr lang="en-US" sz="2400">
                <a:solidFill>
                  <a:srgbClr val="FFFFFF"/>
                </a:solidFill>
              </a:rPr>
              <a:t>709 people took the pledge this past Fiscal year, and this brings our total number to  4,958 people who have taken the pledge.</a:t>
            </a:r>
          </a:p>
          <a:p>
            <a:endParaRPr lang="en-US">
              <a:solidFill>
                <a:srgbClr val="FFFFFF"/>
              </a:solidFill>
            </a:endParaRPr>
          </a:p>
        </p:txBody>
      </p:sp>
      <p:pic>
        <p:nvPicPr>
          <p:cNvPr id="43" name="Video 42">
            <a:hlinkClick r:id="" action="ppaction://media"/>
            <a:extLst>
              <a:ext uri="{FF2B5EF4-FFF2-40B4-BE49-F238E27FC236}">
                <a16:creationId xmlns:a16="http://schemas.microsoft.com/office/drawing/2014/main" id="{F9E11F3B-88AD-E209-DE72-1225A90804F1}"/>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400816" y="4561114"/>
            <a:ext cx="2312212" cy="2033165"/>
          </a:xfrm>
          <a:prstGeom prst="rect">
            <a:avLst/>
          </a:prstGeom>
        </p:spPr>
      </p:pic>
      <p:pic>
        <p:nvPicPr>
          <p:cNvPr id="5" name="Picture 2" descr="Welcome">
            <a:extLst>
              <a:ext uri="{FF2B5EF4-FFF2-40B4-BE49-F238E27FC236}">
                <a16:creationId xmlns:a16="http://schemas.microsoft.com/office/drawing/2014/main" id="{AD051C8C-376A-5215-0D1C-1945B5FB9ED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360" b="22073"/>
          <a:stretch/>
        </p:blipFill>
        <p:spPr bwMode="auto">
          <a:xfrm>
            <a:off x="4306444" y="1123837"/>
            <a:ext cx="5019770" cy="382789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66048"/>
      </p:ext>
    </p:extLst>
  </p:cSld>
  <p:clrMapOvr>
    <a:masterClrMapping/>
  </p:clrMapOvr>
  <mc:AlternateContent xmlns:mc="http://schemas.openxmlformats.org/markup-compatibility/2006">
    <mc:Choice xmlns:p14="http://schemas.microsoft.com/office/powerpoint/2010/main" Requires="p14">
      <p:transition spd="slow" p14:dur="2000" advTm="22348"/>
    </mc:Choice>
    <mc:Fallback>
      <p:transition spd="slow" advTm="22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3"/>
                </p:tgtEl>
              </p:cMediaNode>
            </p:video>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
                                        </p:tgtEl>
                                      </p:cBhvr>
                                    </p:cmd>
                                  </p:childTnLst>
                                </p:cTn>
                              </p:par>
                            </p:childTnLst>
                          </p:cTn>
                        </p:par>
                      </p:childTnLst>
                    </p:cTn>
                  </p:par>
                </p:childTnLst>
              </p:cTn>
              <p:nextCondLst>
                <p:cond evt="onClick" delay="0">
                  <p:tgtEl>
                    <p:spTgt spid="43"/>
                  </p:tgtEl>
                </p:cond>
              </p:nextCondLst>
            </p:seq>
          </p:childTnLst>
        </p:cTn>
      </p:par>
    </p:tnLst>
  </p:timing>
  <p:extLst>
    <p:ext uri="{6950BFC3-D8DA-4A85-94F7-54DA5524770B}">
      <p188:commentRel xmlns:p188="http://schemas.microsoft.com/office/powerpoint/2018/8/main" r:id="rId5"/>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useBgFill="1">
        <p:nvSpPr>
          <p:cNvPr id="15" name="Rectangle 15">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7">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BC19CC8-90C7-BD2E-53C0-5E34DB7B1DA6}"/>
              </a:ext>
            </a:extLst>
          </p:cNvPr>
          <p:cNvSpPr>
            <a:spLocks noGrp="1"/>
          </p:cNvSpPr>
          <p:nvPr>
            <p:ph type="title"/>
          </p:nvPr>
        </p:nvSpPr>
        <p:spPr>
          <a:xfrm>
            <a:off x="252919" y="1123837"/>
            <a:ext cx="3616348" cy="1322637"/>
          </a:xfrm>
        </p:spPr>
        <p:txBody>
          <a:bodyPr>
            <a:normAutofit/>
          </a:bodyPr>
          <a:lstStyle/>
          <a:p>
            <a:r>
              <a:rPr lang="en-US" b="1">
                <a:latin typeface="Arial Black"/>
                <a:ea typeface="+mj-lt"/>
                <a:cs typeface="+mj-lt"/>
              </a:rPr>
              <a:t>Healthy Living</a:t>
            </a:r>
            <a:r>
              <a:rPr lang="en-US" b="1">
                <a:ea typeface="+mj-lt"/>
                <a:cs typeface="+mj-lt"/>
              </a:rPr>
              <a:t> </a:t>
            </a:r>
            <a:endParaRPr lang="en-US" b="1"/>
          </a:p>
          <a:p>
            <a:endParaRPr lang="en-US" b="1">
              <a:cs typeface="Calibri Light"/>
            </a:endParaRPr>
          </a:p>
        </p:txBody>
      </p:sp>
      <p:sp>
        <p:nvSpPr>
          <p:cNvPr id="3" name="Content Placeholder 2">
            <a:extLst>
              <a:ext uri="{FF2B5EF4-FFF2-40B4-BE49-F238E27FC236}">
                <a16:creationId xmlns:a16="http://schemas.microsoft.com/office/drawing/2014/main" id="{89541B46-120E-D54B-222F-1B522922A2BD}"/>
              </a:ext>
            </a:extLst>
          </p:cNvPr>
          <p:cNvSpPr>
            <a:spLocks noGrp="1"/>
          </p:cNvSpPr>
          <p:nvPr>
            <p:ph idx="1"/>
          </p:nvPr>
        </p:nvSpPr>
        <p:spPr>
          <a:xfrm>
            <a:off x="158039" y="2092689"/>
            <a:ext cx="3711228" cy="3407228"/>
          </a:xfrm>
        </p:spPr>
        <p:txBody>
          <a:bodyPr vert="horz" lIns="91440" tIns="45720" rIns="91440" bIns="45720" rtlCol="0" anchor="t">
            <a:normAutofit/>
          </a:bodyPr>
          <a:lstStyle/>
          <a:p>
            <a:pPr>
              <a:spcBef>
                <a:spcPts val="0"/>
              </a:spcBef>
              <a:buFont typeface="Calibri" charset="2"/>
              <a:buChar char="-"/>
            </a:pPr>
            <a:r>
              <a:rPr lang="en-US" sz="1400" b="1">
                <a:solidFill>
                  <a:srgbClr val="FFFFFF"/>
                </a:solidFill>
                <a:latin typeface="Arial"/>
                <a:ea typeface="+mn-lt"/>
                <a:cs typeface="Arial"/>
              </a:rPr>
              <a:t>The SACs have been promoting the FIT 5 which helps remind individuals to drink 5 glasses of water, do 5 workouts, and eat 5 fruits/vegetables a day, and provides screenings, such as Healthy Mind, Unified Sports, Fit Feet, and Healthy Smiles. The SACs are promoting a collaboration between DDS &amp; SO with our  Fit 5 groups and DDS Recreation. </a:t>
            </a:r>
            <a:endParaRPr lang="en-US" sz="1400">
              <a:solidFill>
                <a:srgbClr val="FFFFFF"/>
              </a:solidFill>
            </a:endParaRPr>
          </a:p>
          <a:p>
            <a:pPr>
              <a:spcBef>
                <a:spcPts val="0"/>
              </a:spcBef>
              <a:spcAft>
                <a:spcPts val="600"/>
              </a:spcAft>
              <a:buFont typeface="Calibri" charset="2"/>
              <a:buChar char="-"/>
            </a:pPr>
            <a:r>
              <a:rPr lang="en-US" sz="1400" b="1">
                <a:solidFill>
                  <a:srgbClr val="FFFFFF"/>
                </a:solidFill>
                <a:latin typeface="Arial"/>
                <a:ea typeface="+mn-lt"/>
                <a:cs typeface="Arial"/>
              </a:rPr>
              <a:t>Fit club has done one event at Club 24 this year with 5 individuals. Individuals have been encouraged to go to the gym solo. We have locked in our memberships through 2023. IFS workers have brought their people individually since COVID. </a:t>
            </a:r>
            <a:endParaRPr lang="en-US" sz="1400" b="1">
              <a:solidFill>
                <a:srgbClr val="FFFFFF"/>
              </a:solidFill>
              <a:latin typeface="Arial"/>
              <a:cs typeface="Arial"/>
            </a:endParaRPr>
          </a:p>
        </p:txBody>
      </p:sp>
      <p:pic>
        <p:nvPicPr>
          <p:cNvPr id="10" name="Picture 10" descr="thumbnail_IMG_6261.jpg">
            <a:extLst>
              <a:ext uri="{FF2B5EF4-FFF2-40B4-BE49-F238E27FC236}">
                <a16:creationId xmlns:a16="http://schemas.microsoft.com/office/drawing/2014/main" id="{C5F77D48-48E8-FB4A-AE20-D7758A31EA42}"/>
              </a:ext>
            </a:extLst>
          </p:cNvPr>
          <p:cNvPicPr>
            <a:picLocks noChangeAspect="1"/>
          </p:cNvPicPr>
          <p:nvPr/>
        </p:nvPicPr>
        <p:blipFill rotWithShape="1">
          <a:blip r:embed="rId3"/>
          <a:srcRect r="1729" b="-5"/>
          <a:stretch/>
        </p:blipFill>
        <p:spPr>
          <a:xfrm>
            <a:off x="9484919" y="1452665"/>
            <a:ext cx="1973844" cy="1611960"/>
          </a:xfrm>
          <a:prstGeom prst="rect">
            <a:avLst/>
          </a:prstGeom>
        </p:spPr>
      </p:pic>
      <p:pic>
        <p:nvPicPr>
          <p:cNvPr id="11" name="Picture 11">
            <a:extLst>
              <a:ext uri="{FF2B5EF4-FFF2-40B4-BE49-F238E27FC236}">
                <a16:creationId xmlns:a16="http://schemas.microsoft.com/office/drawing/2014/main" id="{EE4BAD2B-9406-9D31-BEE1-80FCF32FEE23}"/>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5652" r="39042" b="1"/>
          <a:stretch/>
        </p:blipFill>
        <p:spPr>
          <a:xfrm>
            <a:off x="1287473" y="5502957"/>
            <a:ext cx="1452359" cy="1186085"/>
          </a:xfrm>
          <a:prstGeom prst="rect">
            <a:avLst/>
          </a:prstGeom>
        </p:spPr>
      </p:pic>
      <p:pic>
        <p:nvPicPr>
          <p:cNvPr id="6" name="Picture 8">
            <a:extLst>
              <a:ext uri="{FF2B5EF4-FFF2-40B4-BE49-F238E27FC236}">
                <a16:creationId xmlns:a16="http://schemas.microsoft.com/office/drawing/2014/main" id="{75C72E0A-A092-BE9F-0FE2-2154E8C4054A}"/>
              </a:ext>
            </a:extLst>
          </p:cNvPr>
          <p:cNvPicPr>
            <a:picLocks noChangeAspect="1"/>
          </p:cNvPicPr>
          <p:nvPr/>
        </p:nvPicPr>
        <p:blipFill rotWithShape="1">
          <a:blip r:embed="rId6"/>
          <a:srcRect l="443" r="4968" b="3"/>
          <a:stretch/>
        </p:blipFill>
        <p:spPr>
          <a:xfrm>
            <a:off x="8091819" y="3605547"/>
            <a:ext cx="3436237" cy="2806260"/>
          </a:xfrm>
          <a:prstGeom prst="rect">
            <a:avLst/>
          </a:prstGeom>
        </p:spPr>
      </p:pic>
      <p:pic>
        <p:nvPicPr>
          <p:cNvPr id="4" name="Picture 4">
            <a:extLst>
              <a:ext uri="{FF2B5EF4-FFF2-40B4-BE49-F238E27FC236}">
                <a16:creationId xmlns:a16="http://schemas.microsoft.com/office/drawing/2014/main" id="{91352EAA-AD7F-1568-2C0D-CAC500EA3D06}"/>
              </a:ext>
            </a:extLst>
          </p:cNvPr>
          <p:cNvPicPr>
            <a:picLocks noChangeAspect="1"/>
          </p:cNvPicPr>
          <p:nvPr/>
        </p:nvPicPr>
        <p:blipFill rotWithShape="1">
          <a:blip r:embed="rId7"/>
          <a:srcRect r="5" b="5320"/>
          <a:stretch/>
        </p:blipFill>
        <p:spPr>
          <a:xfrm>
            <a:off x="4704493" y="4357545"/>
            <a:ext cx="2515455" cy="2054262"/>
          </a:xfrm>
          <a:prstGeom prst="rect">
            <a:avLst/>
          </a:prstGeom>
        </p:spPr>
      </p:pic>
      <p:pic>
        <p:nvPicPr>
          <p:cNvPr id="12" name="Picture 6" descr="Natasha Cole">
            <a:extLst>
              <a:ext uri="{FF2B5EF4-FFF2-40B4-BE49-F238E27FC236}">
                <a16:creationId xmlns:a16="http://schemas.microsoft.com/office/drawing/2014/main" id="{B0AD86AB-020B-4C42-A25D-ADBE59E857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9711" y="709752"/>
            <a:ext cx="1844215" cy="22729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3" name="Picture 12" descr="James Matthew Louchen">
            <a:extLst>
              <a:ext uri="{FF2B5EF4-FFF2-40B4-BE49-F238E27FC236}">
                <a16:creationId xmlns:a16="http://schemas.microsoft.com/office/drawing/2014/main" id="{9B392971-940C-44F8-984B-3F022BDEC6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2588" y="414632"/>
            <a:ext cx="2019948" cy="22729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EA77F8-2D4A-4813-BCEB-A8CE17D56832}"/>
              </a:ext>
            </a:extLst>
          </p:cNvPr>
          <p:cNvSpPr txBox="1"/>
          <p:nvPr/>
        </p:nvSpPr>
        <p:spPr>
          <a:xfrm>
            <a:off x="4430486" y="3133752"/>
            <a:ext cx="2939143" cy="923330"/>
          </a:xfrm>
          <a:prstGeom prst="rect">
            <a:avLst/>
          </a:prstGeom>
          <a:noFill/>
        </p:spPr>
        <p:txBody>
          <a:bodyPr wrap="square" rtlCol="0">
            <a:spAutoFit/>
          </a:bodyPr>
          <a:lstStyle/>
          <a:p>
            <a:r>
              <a:rPr lang="en-US"/>
              <a:t>As James moves on into retirement, Natasha moves forward with Healthy Living</a:t>
            </a:r>
          </a:p>
        </p:txBody>
      </p:sp>
    </p:spTree>
    <p:extLst>
      <p:ext uri="{BB962C8B-B14F-4D97-AF65-F5344CB8AC3E}">
        <p14:creationId xmlns:p14="http://schemas.microsoft.com/office/powerpoint/2010/main" val="257713930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9">
            <a:extLst>
              <a:ext uri="{FF2B5EF4-FFF2-40B4-BE49-F238E27FC236}">
                <a16:creationId xmlns:a16="http://schemas.microsoft.com/office/drawing/2014/main" id="{40DCEEEA-6FE7-4541-9EB2-EF754066E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1">
            <a:extLst>
              <a:ext uri="{FF2B5EF4-FFF2-40B4-BE49-F238E27FC236}">
                <a16:creationId xmlns:a16="http://schemas.microsoft.com/office/drawing/2014/main" id="{03A72D00-0CA4-4A88-86CE-B1FB393C5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3" name="Rectangle 13">
            <a:extLst>
              <a:ext uri="{FF2B5EF4-FFF2-40B4-BE49-F238E27FC236}">
                <a16:creationId xmlns:a16="http://schemas.microsoft.com/office/drawing/2014/main" id="{47BA6B54-FD0C-4B20-816F-3B6BEEA1D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CE90C7AB-40E9-481F-980A-EDD19EFF3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560825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04645" y="457811"/>
            <a:ext cx="4998963" cy="1255469"/>
          </a:xfrm>
        </p:spPr>
        <p:txBody>
          <a:bodyPr vert="horz" lIns="91440" tIns="45720" rIns="91440" bIns="45720" rtlCol="0" anchor="ctr">
            <a:normAutofit/>
          </a:bodyPr>
          <a:lstStyle/>
          <a:p>
            <a:r>
              <a:rPr lang="en-US" sz="3600" b="1" spc="-60"/>
              <a:t>Special Olympics (SOCT)</a:t>
            </a:r>
            <a:endParaRPr lang="en-US" sz="3600" spc="-60"/>
          </a:p>
        </p:txBody>
      </p:sp>
      <p:sp>
        <p:nvSpPr>
          <p:cNvPr id="3" name="Subtitle 2"/>
          <p:cNvSpPr>
            <a:spLocks noGrp="1"/>
          </p:cNvSpPr>
          <p:nvPr>
            <p:ph type="subTitle" idx="1"/>
          </p:nvPr>
        </p:nvSpPr>
        <p:spPr>
          <a:xfrm>
            <a:off x="153271" y="1674403"/>
            <a:ext cx="4998963" cy="4334511"/>
          </a:xfrm>
        </p:spPr>
        <p:txBody>
          <a:bodyPr vert="horz" lIns="91440" tIns="45720" rIns="91440" bIns="45720" rtlCol="0" anchor="t">
            <a:normAutofit lnSpcReduction="10000"/>
          </a:bodyPr>
          <a:lstStyle/>
          <a:p>
            <a:pPr marL="342900" indent="-182880">
              <a:spcBef>
                <a:spcPts val="0"/>
              </a:spcBef>
              <a:spcAft>
                <a:spcPts val="600"/>
              </a:spcAft>
              <a:buFont typeface="Wingdings 2" pitchFamily="18" charset="2"/>
              <a:buChar char=""/>
            </a:pPr>
            <a:r>
              <a:rPr lang="en-US" sz="2000">
                <a:solidFill>
                  <a:srgbClr val="FFFFFF"/>
                </a:solidFill>
              </a:rPr>
              <a:t>SACs promoted the virtual Fall, Winter, and Summer Special Olympic games. The SACs typically have a booth but due to the Pandemic, they did not this year. </a:t>
            </a:r>
          </a:p>
          <a:p>
            <a:pPr marL="342900" indent="-182880">
              <a:spcBef>
                <a:spcPts val="0"/>
              </a:spcBef>
              <a:spcAft>
                <a:spcPts val="600"/>
              </a:spcAft>
              <a:buFont typeface="Wingdings 2" pitchFamily="18" charset="2"/>
              <a:buChar char=""/>
            </a:pPr>
            <a:r>
              <a:rPr lang="en-US" sz="2000">
                <a:solidFill>
                  <a:srgbClr val="FFFFFF"/>
                </a:solidFill>
              </a:rPr>
              <a:t>Some SACs participated in Special Olympics Summer Games 2022 in New Haven, CT. </a:t>
            </a:r>
          </a:p>
          <a:p>
            <a:pPr marL="342900" indent="-182880">
              <a:spcBef>
                <a:spcPts val="0"/>
              </a:spcBef>
              <a:spcAft>
                <a:spcPts val="600"/>
              </a:spcAft>
              <a:buFont typeface="Wingdings 2" pitchFamily="18" charset="2"/>
              <a:buChar char=""/>
            </a:pPr>
            <a:endParaRPr lang="en-US" sz="2000">
              <a:solidFill>
                <a:srgbClr val="FFFFFF"/>
              </a:solidFill>
            </a:endParaRPr>
          </a:p>
          <a:p>
            <a:pPr marL="342900" indent="-182880">
              <a:spcBef>
                <a:spcPts val="0"/>
              </a:spcBef>
              <a:spcAft>
                <a:spcPts val="600"/>
              </a:spcAft>
              <a:buFont typeface="Wingdings 2" pitchFamily="18" charset="2"/>
              <a:buChar char=""/>
            </a:pPr>
            <a:r>
              <a:rPr lang="en-US" sz="2000">
                <a:solidFill>
                  <a:srgbClr val="FFFFFF"/>
                </a:solidFill>
              </a:rPr>
              <a:t>James Louchen retired but before he left his role as a SAC he worked on continuing to share the importance of being active and fit through participating in SOCT.</a:t>
            </a:r>
          </a:p>
          <a:p>
            <a:pPr marL="342900" indent="-182880">
              <a:spcBef>
                <a:spcPts val="0"/>
              </a:spcBef>
              <a:spcAft>
                <a:spcPts val="600"/>
              </a:spcAft>
              <a:buFont typeface="Wingdings 2" pitchFamily="18" charset="2"/>
              <a:buChar char=""/>
            </a:pPr>
            <a:endParaRPr lang="en-US" sz="2000">
              <a:solidFill>
                <a:srgbClr val="FFFFFF"/>
              </a:solidFill>
            </a:endParaRPr>
          </a:p>
          <a:p>
            <a:pPr marL="342900" indent="-182880">
              <a:spcBef>
                <a:spcPts val="0"/>
              </a:spcBef>
              <a:spcAft>
                <a:spcPts val="600"/>
              </a:spcAft>
              <a:buFont typeface="Wingdings 2" pitchFamily="18" charset="2"/>
              <a:buChar char=""/>
            </a:pPr>
            <a:r>
              <a:rPr lang="en-US" sz="2000">
                <a:solidFill>
                  <a:srgbClr val="FFFFFF"/>
                </a:solidFill>
              </a:rPr>
              <a:t>Thank you James and all the best in your next steps in “Making Your Life Happen”</a:t>
            </a:r>
          </a:p>
          <a:p>
            <a:pPr marL="342900" indent="-182880">
              <a:spcBef>
                <a:spcPts val="0"/>
              </a:spcBef>
              <a:spcAft>
                <a:spcPts val="600"/>
              </a:spcAft>
              <a:buFont typeface="Wingdings 2" pitchFamily="18" charset="2"/>
              <a:buChar char=""/>
            </a:pPr>
            <a:endParaRPr lang="en-US" sz="1700">
              <a:solidFill>
                <a:srgbClr val="FFFFFF"/>
              </a:solidFill>
            </a:endParaRPr>
          </a:p>
          <a:p>
            <a:pPr marL="160020">
              <a:spcBef>
                <a:spcPts val="0"/>
              </a:spcBef>
              <a:spcAft>
                <a:spcPts val="600"/>
              </a:spcAft>
            </a:pPr>
            <a:endParaRPr lang="en-US" sz="1700">
              <a:solidFill>
                <a:srgbClr val="FFFFFF"/>
              </a:solidFill>
            </a:endParaRPr>
          </a:p>
          <a:p>
            <a:pPr marL="285750" indent="-182880">
              <a:spcBef>
                <a:spcPts val="0"/>
              </a:spcBef>
              <a:buFont typeface="Wingdings 2" pitchFamily="18" charset="2"/>
              <a:buChar char=""/>
            </a:pPr>
            <a:endParaRPr lang="en-US" sz="1700">
              <a:solidFill>
                <a:srgbClr val="FFFFFF"/>
              </a:solidFill>
            </a:endParaRPr>
          </a:p>
          <a:p>
            <a:pPr marL="285750" indent="-182880">
              <a:buFont typeface="Wingdings 2" pitchFamily="18" charset="2"/>
              <a:buChar char=""/>
            </a:pPr>
            <a:endParaRPr lang="en-US" sz="1700">
              <a:solidFill>
                <a:srgbClr val="FFFFFF"/>
              </a:solidFill>
            </a:endParaRPr>
          </a:p>
          <a:p>
            <a:pPr marL="285750" indent="-182880">
              <a:spcBef>
                <a:spcPts val="0"/>
              </a:spcBef>
              <a:spcAft>
                <a:spcPts val="600"/>
              </a:spcAft>
              <a:buFont typeface="Wingdings 2" pitchFamily="18" charset="2"/>
              <a:buChar char=""/>
            </a:pPr>
            <a:endParaRPr lang="en-US" sz="1700" b="1">
              <a:solidFill>
                <a:srgbClr val="FFFFFF"/>
              </a:solidFill>
            </a:endParaRPr>
          </a:p>
        </p:txBody>
      </p:sp>
      <p:sp>
        <p:nvSpPr>
          <p:cNvPr id="18" name="Rectangle 17">
            <a:extLst>
              <a:ext uri="{FF2B5EF4-FFF2-40B4-BE49-F238E27FC236}">
                <a16:creationId xmlns:a16="http://schemas.microsoft.com/office/drawing/2014/main" id="{23ADD3AA-6CC0-4B1A-B4A3-98AD78A1E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5497" y="758952"/>
            <a:ext cx="2842930"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166-1669317_special-olympics-ct-special-olympics-ct-logo.png">
            <a:extLst>
              <a:ext uri="{FF2B5EF4-FFF2-40B4-BE49-F238E27FC236}">
                <a16:creationId xmlns:a16="http://schemas.microsoft.com/office/drawing/2014/main" id="{55255FED-E752-B883-CB04-732BC71048E7}"/>
              </a:ext>
            </a:extLst>
          </p:cNvPr>
          <p:cNvPicPr>
            <a:picLocks noChangeAspect="1"/>
          </p:cNvPicPr>
          <p:nvPr/>
        </p:nvPicPr>
        <p:blipFill>
          <a:blip r:embed="rId2"/>
          <a:stretch>
            <a:fillRect/>
          </a:stretch>
        </p:blipFill>
        <p:spPr>
          <a:xfrm>
            <a:off x="6262503" y="1840913"/>
            <a:ext cx="2568918" cy="1027567"/>
          </a:xfrm>
          <a:prstGeom prst="rect">
            <a:avLst/>
          </a:prstGeom>
        </p:spPr>
      </p:pic>
      <p:sp>
        <p:nvSpPr>
          <p:cNvPr id="20" name="Rectangle 19">
            <a:extLst>
              <a:ext uri="{FF2B5EF4-FFF2-40B4-BE49-F238E27FC236}">
                <a16:creationId xmlns:a16="http://schemas.microsoft.com/office/drawing/2014/main" id="{A73D5959-733D-49EB-9C7B-0B65AD3B9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1252" y="758952"/>
            <a:ext cx="2396659"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70FE657-E905-4F80-9A98-9FAC75EAC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2153" y="4090151"/>
            <a:ext cx="2836274"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296173E-160F-42EA-B0C9-8E2804C9A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91252" y="2722807"/>
            <a:ext cx="2396659"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ds logo.jpg">
            <a:extLst>
              <a:ext uri="{FF2B5EF4-FFF2-40B4-BE49-F238E27FC236}">
                <a16:creationId xmlns:a16="http://schemas.microsoft.com/office/drawing/2014/main" id="{1D6E541A-3581-449F-43D2-BC13C14496AD}"/>
              </a:ext>
            </a:extLst>
          </p:cNvPr>
          <p:cNvPicPr>
            <a:picLocks noChangeAspect="1"/>
          </p:cNvPicPr>
          <p:nvPr/>
        </p:nvPicPr>
        <p:blipFill>
          <a:blip r:embed="rId3"/>
          <a:stretch>
            <a:fillRect/>
          </a:stretch>
        </p:blipFill>
        <p:spPr>
          <a:xfrm>
            <a:off x="9228172" y="3344945"/>
            <a:ext cx="2122819" cy="2122819"/>
          </a:xfrm>
          <a:prstGeom prst="rect">
            <a:avLst/>
          </a:prstGeom>
        </p:spPr>
      </p:pic>
      <p:sp>
        <p:nvSpPr>
          <p:cNvPr id="26" name="Rectangle 25">
            <a:extLst>
              <a:ext uri="{FF2B5EF4-FFF2-40B4-BE49-F238E27FC236}">
                <a16:creationId xmlns:a16="http://schemas.microsoft.com/office/drawing/2014/main" id="{85FD8413-571F-456D-BB62-4C204826E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descr="James Matthew Louchen">
            <a:extLst>
              <a:ext uri="{FF2B5EF4-FFF2-40B4-BE49-F238E27FC236}">
                <a16:creationId xmlns:a16="http://schemas.microsoft.com/office/drawing/2014/main" id="{EB149F17-D599-404B-B6B1-43816EC44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747" y="3645014"/>
            <a:ext cx="1891827" cy="21287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6" name="Picture 6" descr="Natasha Cole">
            <a:extLst>
              <a:ext uri="{FF2B5EF4-FFF2-40B4-BE49-F238E27FC236}">
                <a16:creationId xmlns:a16="http://schemas.microsoft.com/office/drawing/2014/main" id="{C7C74D4D-9734-40A8-9600-038005DF1D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7828" y="1038540"/>
            <a:ext cx="1763506" cy="21734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287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9F1877-EB2D-47F9-811F-E39BC5A8693B}"/>
              </a:ext>
            </a:extLst>
          </p:cNvPr>
          <p:cNvSpPr/>
          <p:nvPr/>
        </p:nvSpPr>
        <p:spPr>
          <a:xfrm>
            <a:off x="2634616" y="1570622"/>
            <a:ext cx="9193893" cy="589392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0" u="none" strike="noStrike" kern="1200" cap="none" spc="0" normalizeH="0" baseline="0" noProof="0">
              <a:ln>
                <a:noFill/>
              </a:ln>
              <a:solidFill>
                <a:schemeClr val="bg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bg1"/>
                </a:solidFill>
                <a:effectLst/>
                <a:uLnTx/>
                <a:uFillTx/>
                <a:latin typeface="Arial"/>
                <a:ea typeface="+mn-ea"/>
                <a:cs typeface="Arial"/>
              </a:rPr>
              <a:t>*Self-Advocate Coordinators attended the annual Aging </a:t>
            </a:r>
            <a:r>
              <a:rPr lang="en-US" sz="2000">
                <a:solidFill>
                  <a:schemeClr val="bg1"/>
                </a:solidFill>
                <a:latin typeface="Arial"/>
                <a:cs typeface="Arial"/>
              </a:rPr>
              <a:t>C</a:t>
            </a:r>
            <a:r>
              <a:rPr kumimoji="0" lang="en-US" sz="2000" i="0" u="none" strike="noStrike" kern="1200" cap="none" spc="0" normalizeH="0" baseline="0" noProof="0">
                <a:ln>
                  <a:noFill/>
                </a:ln>
                <a:solidFill>
                  <a:schemeClr val="bg1"/>
                </a:solidFill>
                <a:effectLst/>
                <a:uLnTx/>
                <a:uFillTx/>
                <a:latin typeface="Arial"/>
                <a:ea typeface="+mn-ea"/>
                <a:cs typeface="Arial"/>
              </a:rPr>
              <a:t>onference, “Aging My Way” on May 13, 2022, with 62 people in attendance. The conference was about independence, staying home and staying safe, retirement and how to approach your end of life. </a:t>
            </a:r>
            <a:endParaRPr lang="en-US" sz="20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endParaRPr lang="en-US"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chemeClr val="bg1"/>
                </a:solidFill>
                <a:effectLst/>
                <a:uLnTx/>
                <a:uFillTx/>
                <a:latin typeface="Arial"/>
                <a:ea typeface="+mn-ea"/>
                <a:cs typeface="Arial"/>
              </a:rPr>
              <a:t>*Life Course materials target families and individual perspectives. Self-Advocate Coordinators encourage individuals to use the Life Course materials, for example the integrated star. The star can assist people in frame working strategies such as advance care planning and health directives. </a:t>
            </a:r>
            <a:endParaRPr lang="en-US" sz="2000" i="0" u="none" strike="noStrike" kern="1200" cap="none" spc="0" normalizeH="0" baseline="0" noProof="0">
              <a:ln>
                <a:noFill/>
              </a:ln>
              <a:solidFill>
                <a:schemeClr val="bg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u="sng">
                <a:solidFill>
                  <a:schemeClr val="bg1"/>
                </a:solidFill>
                <a:latin typeface="Arial"/>
                <a:cs typeface="Arial"/>
                <a:hlinkClick r:id="rId4">
                  <a:extLst>
                    <a:ext uri="{A12FA001-AC4F-418D-AE19-62706E023703}">
                      <ahyp:hlinkClr xmlns:ahyp="http://schemas.microsoft.com/office/drawing/2018/hyperlinkcolor" val="tx"/>
                    </a:ext>
                  </a:extLst>
                </a:hlinkClick>
              </a:rPr>
              <a:t>www.Prepareforyourcare</a:t>
            </a:r>
            <a:r>
              <a:rPr kumimoji="0" lang="en-US" b="1" i="0" u="sng" strike="noStrike" kern="1200" cap="none" spc="0" normalizeH="0" baseline="0" noProof="0">
                <a:ln>
                  <a:noFill/>
                </a:ln>
                <a:solidFill>
                  <a:schemeClr val="bg1"/>
                </a:solidFill>
                <a:effectLst/>
                <a:uLnTx/>
                <a:uFillTx/>
                <a:latin typeface="Arial"/>
                <a:cs typeface="Arial"/>
                <a:hlinkClick r:id="rId4">
                  <a:extLst>
                    <a:ext uri="{A12FA001-AC4F-418D-AE19-62706E023703}">
                      <ahyp:hlinkClr xmlns:ahyp="http://schemas.microsoft.com/office/drawing/2018/hyperlinkcolor" val="tx"/>
                    </a:ext>
                  </a:extLst>
                </a:hlinkClick>
              </a:rPr>
              <a:t>.org</a:t>
            </a:r>
            <a:r>
              <a:rPr kumimoji="0" lang="en-US" b="1" i="0" u="none" strike="noStrike" kern="1200" cap="none" spc="0" normalizeH="0" baseline="0" noProof="0">
                <a:ln>
                  <a:noFill/>
                </a:ln>
                <a:solidFill>
                  <a:schemeClr val="bg1"/>
                </a:solidFill>
                <a:effectLst/>
                <a:uLnTx/>
                <a:uFillTx/>
                <a:latin typeface="Arial"/>
                <a:cs typeface="Arial"/>
              </a:rPr>
              <a:t>  </a:t>
            </a:r>
            <a:endParaRPr lang="en-US" b="1" i="0" u="none" strike="noStrike" kern="1200" cap="none" spc="0" normalizeH="0" baseline="0" noProof="0">
              <a:ln>
                <a:noFill/>
              </a:ln>
              <a:solidFill>
                <a:schemeClr val="bg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chemeClr val="bg1"/>
                </a:solidFill>
                <a:effectLst/>
                <a:uLnTx/>
                <a:uFillTx/>
                <a:latin typeface="Arial"/>
                <a:cs typeface="Arial"/>
                <a:hlinkClick r:id="rId5">
                  <a:extLst>
                    <a:ext uri="{A12FA001-AC4F-418D-AE19-62706E023703}">
                      <ahyp:hlinkClr xmlns:ahyp="http://schemas.microsoft.com/office/drawing/2018/hyperlinkcolor" val="tx"/>
                    </a:ext>
                  </a:extLst>
                </a:hlinkClick>
              </a:rPr>
              <a:t>info@hospicefoundation.org</a:t>
            </a:r>
            <a:endParaRPr lang="en-US" b="1" i="0" u="none" strike="noStrike" kern="1200" cap="none" spc="0" normalizeH="0" baseline="0" noProof="0">
              <a:ln>
                <a:noFill/>
              </a:ln>
              <a:solidFill>
                <a:schemeClr val="bg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Arial"/>
                <a:cs typeface="Arial"/>
              </a:rPr>
              <a:t>1-415-735-1106</a:t>
            </a:r>
            <a:endParaRPr lang="en-US" b="1" i="0" u="none" strike="noStrike" kern="1200" cap="none" spc="0" normalizeH="0" baseline="0" noProof="0">
              <a:ln>
                <a:noFill/>
              </a:ln>
              <a:solidFill>
                <a:schemeClr val="bg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Arial"/>
                <a:cs typeface="Arial"/>
              </a:rPr>
              <a:t> Hospice Foundation America</a:t>
            </a:r>
            <a:endParaRPr lang="en-US" b="1" i="0" u="none" strike="noStrike" kern="1200" cap="none" spc="0" normalizeH="0" baseline="0" noProof="0">
              <a:ln>
                <a:noFill/>
              </a:ln>
              <a:solidFill>
                <a:schemeClr val="bg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chemeClr val="bg1"/>
                </a:solidFill>
                <a:effectLst/>
                <a:uLnTx/>
                <a:uFillTx/>
                <a:latin typeface="Arial"/>
                <a:cs typeface="Arial"/>
                <a:hlinkClick r:id="rId6">
                  <a:extLst>
                    <a:ext uri="{A12FA001-AC4F-418D-AE19-62706E023703}">
                      <ahyp:hlinkClr xmlns:ahyp="http://schemas.microsoft.com/office/drawing/2018/hyperlinkcolor" val="tx"/>
                    </a:ext>
                  </a:extLst>
                </a:hlinkClick>
              </a:rPr>
              <a:t>wwww.hospicefoundation.org/end-of-life-support-and-resources</a:t>
            </a:r>
            <a:endParaRPr lang="en-US" b="1" i="0" u="none" strike="noStrike" kern="1200" cap="none" spc="0" normalizeH="0" baseline="0" noProof="0">
              <a:ln>
                <a:noFill/>
              </a:ln>
              <a:solidFill>
                <a:schemeClr val="bg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Arial"/>
                <a:cs typeface="Arial"/>
              </a:rPr>
              <a:t>1800-854-3402</a:t>
            </a:r>
            <a:endParaRPr lang="en-US" b="1" i="0" u="none" strike="noStrike" kern="1200" cap="none" spc="0" normalizeH="0" baseline="0" noProof="0">
              <a:ln>
                <a:noFill/>
              </a:ln>
              <a:solidFill>
                <a:schemeClr val="bg1"/>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chemeClr val="bg1"/>
                </a:solidFill>
                <a:effectLst/>
                <a:uLnTx/>
                <a:uFillTx/>
                <a:latin typeface="Arial"/>
                <a:cs typeface="Arial"/>
                <a:hlinkClick r:id="rId5">
                  <a:extLst>
                    <a:ext uri="{A12FA001-AC4F-418D-AE19-62706E023703}">
                      <ahyp:hlinkClr xmlns:ahyp="http://schemas.microsoft.com/office/drawing/2018/hyperlinkcolor" val="tx"/>
                    </a:ext>
                  </a:extLst>
                </a:hlinkClick>
              </a:rPr>
              <a:t>info@hospicefoundation.org</a:t>
            </a:r>
            <a:endParaRPr kumimoji="0" lang="en-US" b="1" i="0" u="none" strike="noStrike" kern="1200" cap="none" spc="0" normalizeH="0" baseline="0" noProof="0">
              <a:ln>
                <a:noFill/>
              </a:ln>
              <a:solidFill>
                <a:schemeClr val="bg1"/>
              </a:solidFill>
              <a:effectLst/>
              <a:uLnTx/>
              <a:uFillTx/>
              <a:latin typeface="Arial"/>
              <a:cs typeface="Arial"/>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C9B86F7-70F4-4634-B6AC-DA250F350196}"/>
              </a:ext>
            </a:extLst>
          </p:cNvPr>
          <p:cNvSpPr/>
          <p:nvPr/>
        </p:nvSpPr>
        <p:spPr>
          <a:xfrm>
            <a:off x="2254313" y="416460"/>
            <a:ext cx="12294605"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a:ln>
                  <a:noFill/>
                </a:ln>
                <a:solidFill>
                  <a:srgbClr val="CC0066"/>
                </a:solidFill>
                <a:effectLst/>
                <a:uLnTx/>
                <a:uFillTx/>
                <a:latin typeface="Calibri" panose="020F0502020204030204"/>
                <a:ea typeface="+mn-ea"/>
                <a:cs typeface="+mn-cs"/>
              </a:rPr>
            </a:br>
            <a:br>
              <a:rPr kumimoji="0" lang="en-US" sz="1800" b="1" i="0" u="none" strike="noStrike" kern="1200" cap="none" spc="0" normalizeH="0" baseline="0" noProof="0">
                <a:ln>
                  <a:noFill/>
                </a:ln>
                <a:solidFill>
                  <a:srgbClr val="CC0066"/>
                </a:solidFill>
                <a:effectLst/>
                <a:uLnTx/>
                <a:uFillTx/>
                <a:latin typeface="Calibri" panose="020F0502020204030204"/>
                <a:ea typeface="+mn-ea"/>
                <a:cs typeface="+mn-cs"/>
              </a:rPr>
            </a:b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Rounded MT Bold" panose="020F0704030504030204" pitchFamily="34" charset="0"/>
              <a:ea typeface="+mn-ea"/>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Rounded MT Bold" panose="020F0704030504030204" pitchFamily="34" charset="0"/>
              <a:ea typeface="+mn-ea"/>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Rounded MT Bold" panose="020F0704030504030204" pitchFamily="34" charset="0"/>
              <a:ea typeface="+mn-ea"/>
              <a:cs typeface="Cavolini" panose="030005020403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How Aging Affects Belt Height: A Reynolds Unwrapped Cartoon Collection:  Reynolds, Dan: 0050837230248: Amazon.com: Books">
            <a:extLst>
              <a:ext uri="{FF2B5EF4-FFF2-40B4-BE49-F238E27FC236}">
                <a16:creationId xmlns:a16="http://schemas.microsoft.com/office/drawing/2014/main" id="{5C0C9A9D-C898-495E-B232-F168D3E284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126" y="1412946"/>
            <a:ext cx="2377354" cy="46464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EB1C4A9-2082-0379-234B-075CE5AF6F09}"/>
              </a:ext>
            </a:extLst>
          </p:cNvPr>
          <p:cNvSpPr txBox="1"/>
          <p:nvPr/>
        </p:nvSpPr>
        <p:spPr>
          <a:xfrm>
            <a:off x="2797630" y="31739"/>
            <a:ext cx="8867863"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i="0" u="none" strike="noStrike" kern="1200" cap="none" spc="0" normalizeH="0" baseline="0" noProof="0">
              <a:ln>
                <a:noFill/>
              </a:ln>
              <a:solidFill>
                <a:schemeClr val="bg1"/>
              </a:solidFill>
              <a:effectLst/>
              <a:uLnTx/>
              <a:uFillTx/>
              <a:latin typeface="Arial"/>
              <a:cs typeface="Arial"/>
            </a:endParaRPr>
          </a:p>
          <a:p>
            <a:pPr algn="ctr">
              <a:defRPr/>
            </a:pPr>
            <a:r>
              <a:rPr kumimoji="0" lang="en-US" sz="2000" b="1" i="0" u="none" strike="noStrike" kern="1200" cap="none" spc="0" normalizeH="0" baseline="0" noProof="0">
                <a:ln>
                  <a:noFill/>
                </a:ln>
                <a:solidFill>
                  <a:schemeClr val="bg1"/>
                </a:solidFill>
                <a:effectLst/>
                <a:uLnTx/>
                <a:uFillTx/>
                <a:latin typeface="Arial"/>
                <a:ea typeface="+mn-ea"/>
                <a:cs typeface="Arial"/>
              </a:rPr>
              <a:t>The Self-Advocate Coordinators </a:t>
            </a:r>
            <a:r>
              <a:rPr lang="en-US" sz="2000" b="1">
                <a:solidFill>
                  <a:schemeClr val="bg1"/>
                </a:solidFill>
                <a:latin typeface="Arial"/>
                <a:cs typeface="Arial"/>
              </a:rPr>
              <a:t>share information </a:t>
            </a:r>
            <a:r>
              <a:rPr kumimoji="0" lang="en-US" sz="2000" b="1" i="0" u="none" strike="noStrike" kern="1200" cap="none" spc="0" normalizeH="0" baseline="0" noProof="0">
                <a:ln>
                  <a:noFill/>
                </a:ln>
                <a:solidFill>
                  <a:schemeClr val="bg1"/>
                </a:solidFill>
                <a:effectLst/>
                <a:uLnTx/>
                <a:uFillTx/>
                <a:latin typeface="Arial"/>
                <a:ea typeface="+mn-ea"/>
                <a:cs typeface="Arial"/>
              </a:rPr>
              <a:t>that according to the ADA, 30 percent of Americans over the age of 65 and 50 percent over age 75 have a disability. This can range from having difficulty walking, to hearing loss, and problems with vision and thinking.</a:t>
            </a:r>
            <a:endParaRPr lang="en-US" sz="2000" b="1" i="0" u="none" strike="noStrike" kern="1200" cap="none" spc="0" normalizeH="0" baseline="0" noProof="0">
              <a:ln>
                <a:noFill/>
              </a:ln>
              <a:solidFill>
                <a:schemeClr val="bg1"/>
              </a:solidFill>
              <a:effectLst/>
              <a:uLnTx/>
              <a:uFillTx/>
              <a:latin typeface="Calibri" panose="020F0502020204030204"/>
              <a:cs typeface="Calibri"/>
            </a:endParaRPr>
          </a:p>
        </p:txBody>
      </p:sp>
      <p:sp>
        <p:nvSpPr>
          <p:cNvPr id="7" name="TextBox 6">
            <a:extLst>
              <a:ext uri="{FF2B5EF4-FFF2-40B4-BE49-F238E27FC236}">
                <a16:creationId xmlns:a16="http://schemas.microsoft.com/office/drawing/2014/main" id="{52B1CF9F-32C2-FEE4-D69A-9F21CB9370B2}"/>
              </a:ext>
            </a:extLst>
          </p:cNvPr>
          <p:cNvSpPr txBox="1"/>
          <p:nvPr/>
        </p:nvSpPr>
        <p:spPr>
          <a:xfrm>
            <a:off x="257262" y="316099"/>
            <a:ext cx="237735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a:cs typeface="Calibri"/>
              </a:rPr>
              <a:t>AGING</a:t>
            </a:r>
            <a:endParaRPr lang="en-US" sz="4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cs typeface="Calibri"/>
            </a:endParaRPr>
          </a:p>
        </p:txBody>
      </p:sp>
    </p:spTree>
    <p:extLst>
      <p:ext uri="{BB962C8B-B14F-4D97-AF65-F5344CB8AC3E}">
        <p14:creationId xmlns:p14="http://schemas.microsoft.com/office/powerpoint/2010/main" val="540052541"/>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0037-358A-4B84-A5E2-05069060EF1B}"/>
              </a:ext>
            </a:extLst>
          </p:cNvPr>
          <p:cNvSpPr>
            <a:spLocks noGrp="1"/>
          </p:cNvSpPr>
          <p:nvPr>
            <p:ph type="title"/>
          </p:nvPr>
        </p:nvSpPr>
        <p:spPr>
          <a:xfrm>
            <a:off x="172072" y="177474"/>
            <a:ext cx="11625943" cy="1795337"/>
          </a:xfrm>
        </p:spPr>
        <p:txBody>
          <a:bodyPr>
            <a:normAutofit fontScale="90000"/>
          </a:bodyPr>
          <a:lstStyle/>
          <a:p>
            <a:pPr algn="ctr"/>
            <a:r>
              <a:rPr lang="en-US" sz="2000">
                <a:solidFill>
                  <a:srgbClr val="C00000"/>
                </a:solidFill>
                <a:latin typeface="Arial"/>
                <a:cs typeface="Arial"/>
              </a:rPr>
              <a:t>*</a:t>
            </a:r>
            <a:r>
              <a:rPr lang="en-US" sz="2800">
                <a:solidFill>
                  <a:schemeClr val="bg1"/>
                </a:solidFill>
                <a:latin typeface="Arial"/>
                <a:cs typeface="Arial"/>
              </a:rPr>
              <a:t>The SACS continue to promote information on aging throughout the year.</a:t>
            </a:r>
            <a:br>
              <a:rPr lang="en-US" sz="2800">
                <a:solidFill>
                  <a:schemeClr val="bg1"/>
                </a:solidFill>
                <a:latin typeface="Arial" panose="020B0604020202020204" pitchFamily="34" charset="0"/>
                <a:cs typeface="Arial" panose="020B0604020202020204" pitchFamily="34" charset="0"/>
              </a:rPr>
            </a:br>
            <a:br>
              <a:rPr lang="en-US" sz="2800">
                <a:solidFill>
                  <a:schemeClr val="bg1"/>
                </a:solidFill>
                <a:latin typeface="Arial" panose="020B0604020202020204" pitchFamily="34" charset="0"/>
                <a:cs typeface="Arial" panose="020B0604020202020204" pitchFamily="34" charset="0"/>
              </a:rPr>
            </a:br>
            <a:r>
              <a:rPr lang="en-US" sz="2400">
                <a:solidFill>
                  <a:schemeClr val="bg1"/>
                </a:solidFill>
                <a:latin typeface="Arial"/>
                <a:cs typeface="Arial"/>
              </a:rPr>
              <a:t>SACS promote fire safety and assistive technology.</a:t>
            </a:r>
            <a:br>
              <a:rPr lang="en-US" sz="2400">
                <a:solidFill>
                  <a:schemeClr val="bg1"/>
                </a:solidFill>
                <a:latin typeface="Arial" panose="020B0604020202020204" pitchFamily="34" charset="0"/>
                <a:cs typeface="Arial" panose="020B0604020202020204" pitchFamily="34" charset="0"/>
              </a:rPr>
            </a:br>
            <a:r>
              <a:rPr lang="en-US" sz="2400">
                <a:solidFill>
                  <a:schemeClr val="bg1"/>
                </a:solidFill>
                <a:latin typeface="Arial"/>
                <a:cs typeface="Arial"/>
              </a:rPr>
              <a:t>Below are some informative links the SACS provided on Aging.</a:t>
            </a:r>
          </a:p>
        </p:txBody>
      </p:sp>
      <p:sp>
        <p:nvSpPr>
          <p:cNvPr id="4" name="Rectangle 3">
            <a:extLst>
              <a:ext uri="{FF2B5EF4-FFF2-40B4-BE49-F238E27FC236}">
                <a16:creationId xmlns:a16="http://schemas.microsoft.com/office/drawing/2014/main" id="{20C4870B-7FF9-4E41-B15C-877FE4B2BDFC}"/>
              </a:ext>
            </a:extLst>
          </p:cNvPr>
          <p:cNvSpPr/>
          <p:nvPr/>
        </p:nvSpPr>
        <p:spPr>
          <a:xfrm>
            <a:off x="5673977" y="2183561"/>
            <a:ext cx="6300308" cy="381489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400"/>
              </a:spcAft>
              <a:buClrTx/>
              <a:buSzTx/>
              <a:buFontTx/>
              <a:buNone/>
              <a:tabLst/>
              <a:defRPr/>
            </a:pPr>
            <a:r>
              <a:rPr kumimoji="0" lang="en-US" sz="2000" i="0" u="sng" strike="noStrike" kern="1200" cap="none" spc="0" normalizeH="0" baseline="0" noProof="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https://www.newtownbee.com/07242021/connecticut-officials-launch-new-elder-justice-hotline/</a:t>
            </a:r>
            <a:r>
              <a:rPr kumimoji="0" lang="en-US" sz="2000" i="0" u="none" strike="noStrike" kern="1200" cap="none" spc="0" normalizeH="0" baseline="0" noProof="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50000"/>
              </a:lnSpc>
              <a:spcBef>
                <a:spcPts val="0"/>
              </a:spcBef>
              <a:spcAft>
                <a:spcPts val="1400"/>
              </a:spcAft>
              <a:buClrTx/>
              <a:buSzTx/>
              <a:buFontTx/>
              <a:buNone/>
              <a:tabLst/>
              <a:defRPr/>
            </a:pPr>
            <a:r>
              <a:rPr kumimoji="0" lang="en-US" sz="2000" i="0" u="none" strike="noStrike" kern="1200" cap="none" spc="0" normalizeH="0" baseline="0" noProof="0">
                <a:ln>
                  <a:noFill/>
                </a:ln>
                <a:solidFill>
                  <a:schemeClr val="bg1"/>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rPr>
              <a:t>https://www.wtnh.com/news/health/the-center-for-healthy-aging-begins-new-pilot-program/</a:t>
            </a:r>
          </a:p>
          <a:p>
            <a:pPr marL="0" marR="0" lvl="0" indent="0" algn="l" defTabSz="914400" rtl="0" eaLnBrk="1" fontAlgn="auto" latinLnBrk="0" hangingPunct="1">
              <a:lnSpc>
                <a:spcPct val="150000"/>
              </a:lnSpc>
              <a:spcBef>
                <a:spcPts val="0"/>
              </a:spcBef>
              <a:spcAft>
                <a:spcPts val="1400"/>
              </a:spcAft>
              <a:buClrTx/>
              <a:buSzTx/>
              <a:buFontTx/>
              <a:buNone/>
              <a:tabLst/>
              <a:defRPr/>
            </a:pPr>
            <a:r>
              <a:rPr kumimoji="0" lang="en-US" sz="2000" i="0" u="none" strike="noStrike" kern="1200" cap="none" spc="0" normalizeH="0" baseline="0" noProof="0">
                <a:ln>
                  <a:noFill/>
                </a:ln>
                <a:solidFill>
                  <a:schemeClr val="bg1"/>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rPr>
              <a:t>https://www.apa.org/monitor/2020/10/adults-control-aging</a:t>
            </a:r>
            <a:endParaRPr kumimoji="0" lang="en-US" sz="200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1400"/>
              </a:spcAft>
              <a:buClrTx/>
              <a:buSzTx/>
              <a:buFontTx/>
              <a:buNone/>
              <a:tabLst/>
              <a:defRPr/>
            </a:pPr>
            <a:r>
              <a:rPr kumimoji="0" lang="en-US" sz="2000" i="0" u="none" strike="noStrike" kern="1200" cap="none" spc="0" normalizeH="0" baseline="0" noProof="0">
                <a:ln>
                  <a:noFill/>
                </a:ln>
                <a:solidFill>
                  <a:schemeClr val="bg1"/>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https://aginginplace.org/senior-home-care/</a:t>
            </a:r>
            <a:endParaRPr kumimoji="0" lang="en-US" sz="14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7">
            <a:extLst>
              <a:ext uri="{FF2B5EF4-FFF2-40B4-BE49-F238E27FC236}">
                <a16:creationId xmlns:a16="http://schemas.microsoft.com/office/drawing/2014/main" id="{EEB707DE-3118-14A4-64F7-F34EE6F531E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66056" y="2292876"/>
            <a:ext cx="4806170" cy="3953466"/>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283359487"/>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E4109A-2914-4A91-B36F-8F1748D4E4D3}"/>
              </a:ext>
            </a:extLst>
          </p:cNvPr>
          <p:cNvSpPr/>
          <p:nvPr/>
        </p:nvSpPr>
        <p:spPr>
          <a:xfrm>
            <a:off x="2060155" y="130209"/>
            <a:ext cx="6866131" cy="861774"/>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w="0"/>
                <a:solidFill>
                  <a:schemeClr val="bg1"/>
                </a:solidFill>
                <a:effectLst>
                  <a:outerShdw blurRad="38100" dist="19050" dir="2700000" algn="tl" rotWithShape="0">
                    <a:prstClr val="black">
                      <a:alpha val="40000"/>
                    </a:prstClr>
                  </a:outerShdw>
                </a:effectLst>
                <a:uLnTx/>
                <a:uFillTx/>
                <a:latin typeface="Corbel" panose="020B0503020204020204"/>
                <a:ea typeface="+mn-ea"/>
                <a:cs typeface="+mn-cs"/>
              </a:rPr>
              <a:t>Assistive Technology</a:t>
            </a:r>
          </a:p>
        </p:txBody>
      </p:sp>
      <p:sp>
        <p:nvSpPr>
          <p:cNvPr id="6" name="Rectangle 5">
            <a:extLst>
              <a:ext uri="{FF2B5EF4-FFF2-40B4-BE49-F238E27FC236}">
                <a16:creationId xmlns:a16="http://schemas.microsoft.com/office/drawing/2014/main" id="{89184A9E-7E6D-4C52-81FB-C24F0C8EAEF1}"/>
              </a:ext>
            </a:extLst>
          </p:cNvPr>
          <p:cNvSpPr/>
          <p:nvPr/>
        </p:nvSpPr>
        <p:spPr>
          <a:xfrm>
            <a:off x="3433203" y="4933652"/>
            <a:ext cx="8660825" cy="20005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a:solidFill>
                  <a:schemeClr val="bg1"/>
                </a:solidFill>
                <a:latin typeface="Times New Roman" panose="02020603050405020304" pitchFamily="18" charset="0"/>
                <a:cs typeface="Times New Roman" panose="02020603050405020304" pitchFamily="18" charset="0"/>
              </a:rPr>
              <a:t>NEAT Marketplace, Connecticut's largest private provider for people with disabilities, offers vans, wheelchairs, product demonstration, equipment restoration, expos, classes and computer use. Removing barriers for all individuals.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a:t>
            </a:r>
          </a:p>
        </p:txBody>
      </p:sp>
      <p:sp>
        <p:nvSpPr>
          <p:cNvPr id="7" name="Rectangle 6">
            <a:extLst>
              <a:ext uri="{FF2B5EF4-FFF2-40B4-BE49-F238E27FC236}">
                <a16:creationId xmlns:a16="http://schemas.microsoft.com/office/drawing/2014/main" id="{9A9EAF48-0215-402B-A6EB-296981ED5263}"/>
              </a:ext>
            </a:extLst>
          </p:cNvPr>
          <p:cNvSpPr/>
          <p:nvPr/>
        </p:nvSpPr>
        <p:spPr>
          <a:xfrm>
            <a:off x="538903" y="1174006"/>
            <a:ext cx="11827267" cy="1046440"/>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We promote visiting the lending library at UCP to utilize their assistive technology option to borrow equipment. This option enables people to live their lives independently.</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41B2CFF6-A95F-4599-BC70-E111446ABF27}"/>
              </a:ext>
            </a:extLst>
          </p:cNvPr>
          <p:cNvSpPr/>
          <p:nvPr/>
        </p:nvSpPr>
        <p:spPr>
          <a:xfrm>
            <a:off x="481786" y="3118040"/>
            <a:ext cx="11462532" cy="163358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SAC’s continually offer virtual Self-Advocacy Groups, Fab </a:t>
            </a:r>
            <a:r>
              <a:rPr lang="en-US" sz="2200" b="1">
                <a:solidFill>
                  <a:schemeClr val="bg1"/>
                </a:solidFill>
                <a:latin typeface="Times New Roman" panose="02020603050405020304" pitchFamily="18" charset="0"/>
                <a:cs typeface="Times New Roman" panose="02020603050405020304" pitchFamily="18" charset="0"/>
              </a:rPr>
              <a:t>T</a:t>
            </a:r>
            <a:r>
              <a:rPr kumimoji="0" lang="en-US" sz="2200" b="1" i="0" u="none" strike="noStrike" kern="1200" cap="none" spc="0" normalizeH="0" baseline="0" noProof="0" err="1">
                <a:ln>
                  <a:noFill/>
                </a:ln>
                <a:solidFill>
                  <a:schemeClr val="bg1"/>
                </a:solidFill>
                <a:effectLst/>
                <a:uLnTx/>
                <a:uFillTx/>
                <a:latin typeface="Times New Roman" panose="02020603050405020304" pitchFamily="18" charset="0"/>
                <a:ea typeface="+mn-ea"/>
                <a:cs typeface="Times New Roman" panose="02020603050405020304" pitchFamily="18" charset="0"/>
              </a:rPr>
              <a:t>opic</a:t>
            </a:r>
            <a:r>
              <a:rPr kumimoji="0" lang="en-US" sz="22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 information, and virtual recreational opportunities all focusing on equity, diversity and inclusion.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April 2022 focused on Homelife. SACs reported on how independence is heightened with AT</a:t>
            </a: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a:ln>
                  <a:noFill/>
                </a:ln>
                <a:solidFill>
                  <a:schemeClr val="bg1">
                    <a:lumMod val="95000"/>
                  </a:schemeClr>
                </a:solidFill>
                <a:effectLst/>
                <a:uLnTx/>
                <a:uFillTx/>
                <a:latin typeface="Corbel" panose="020B0503020204020204"/>
                <a:ea typeface="+mn-ea"/>
                <a:cs typeface="+mn-cs"/>
                <a:hlinkClick r:id="rId3">
                  <a:extLst>
                    <a:ext uri="{A12FA001-AC4F-418D-AE19-62706E023703}">
                      <ahyp:hlinkClr xmlns:ahyp="http://schemas.microsoft.com/office/drawing/2018/hyperlinkcolor" val="tx"/>
                    </a:ext>
                  </a:extLst>
                </a:hlinkClick>
              </a:rPr>
              <a:t>Stay Independent With These Assistive Technologies (verywellhealth.com)</a:t>
            </a:r>
            <a:endParaRPr kumimoji="0" lang="en-US" sz="2400" b="1" i="0" u="none" strike="noStrike" kern="1200" cap="none" spc="0" normalizeH="0" baseline="0" noProof="0">
              <a:ln>
                <a:noFill/>
              </a:ln>
              <a:solidFill>
                <a:schemeClr val="bg1">
                  <a:lumMod val="95000"/>
                </a:scheme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Patterson Medical 560176 T-Grip Bendable Utensils, Rocker Knife">
            <a:extLst>
              <a:ext uri="{FF2B5EF4-FFF2-40B4-BE49-F238E27FC236}">
                <a16:creationId xmlns:a16="http://schemas.microsoft.com/office/drawing/2014/main" id="{1992BA75-C04B-4CA4-87AF-24B00F083A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3314" y="140209"/>
            <a:ext cx="1251856" cy="12518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9FD3075-DAD6-48E8-87D4-11F9622DC6D0}"/>
              </a:ext>
            </a:extLst>
          </p:cNvPr>
          <p:cNvPicPr>
            <a:picLocks noChangeAspect="1"/>
          </p:cNvPicPr>
          <p:nvPr/>
        </p:nvPicPr>
        <p:blipFill>
          <a:blip r:embed="rId5"/>
          <a:stretch>
            <a:fillRect/>
          </a:stretch>
        </p:blipFill>
        <p:spPr>
          <a:xfrm>
            <a:off x="364734" y="4777060"/>
            <a:ext cx="2737695" cy="2095202"/>
          </a:xfrm>
          <a:prstGeom prst="rect">
            <a:avLst/>
          </a:prstGeom>
        </p:spPr>
      </p:pic>
      <p:sp>
        <p:nvSpPr>
          <p:cNvPr id="14" name="Rectangle 13">
            <a:extLst>
              <a:ext uri="{FF2B5EF4-FFF2-40B4-BE49-F238E27FC236}">
                <a16:creationId xmlns:a16="http://schemas.microsoft.com/office/drawing/2014/main" id="{08F8E3A0-6426-48C0-AA9E-F5207BAC3284}"/>
              </a:ext>
            </a:extLst>
          </p:cNvPr>
          <p:cNvSpPr/>
          <p:nvPr/>
        </p:nvSpPr>
        <p:spPr>
          <a:xfrm>
            <a:off x="463874" y="2010044"/>
            <a:ext cx="10956409" cy="1107996"/>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SAC's create PowerPoints for Self-Advocacy groups that teach assistive technology tools.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For example, teaching individuals at Sharp Training Inc. how to use kitchen adaptive technology.</a:t>
            </a:r>
          </a:p>
        </p:txBody>
      </p:sp>
    </p:spTree>
    <p:extLst>
      <p:ext uri="{BB962C8B-B14F-4D97-AF65-F5344CB8AC3E}">
        <p14:creationId xmlns:p14="http://schemas.microsoft.com/office/powerpoint/2010/main" val="3873819464"/>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6731A-45E2-4780-BA0C-6BE7AA681006}"/>
              </a:ext>
            </a:extLst>
          </p:cNvPr>
          <p:cNvSpPr/>
          <p:nvPr/>
        </p:nvSpPr>
        <p:spPr>
          <a:xfrm>
            <a:off x="206829" y="919556"/>
            <a:ext cx="8596007"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chemeClr val="bg1"/>
                </a:solidFill>
                <a:effectLst/>
                <a:uLnTx/>
                <a:uFillTx/>
                <a:ea typeface="+mn-ea"/>
                <a:cs typeface="Times New Roman" panose="02020603050405020304" pitchFamily="18" charset="0"/>
              </a:rPr>
              <a:t>This year the SACs created a video (below) on specific assistive technology they use to celebrate AT Awareness Day including Pro Lo Quo To Go, power wheelchairs, iPad/iPhone, and Alexa devices.</a:t>
            </a:r>
          </a:p>
        </p:txBody>
      </p:sp>
      <p:pic>
        <p:nvPicPr>
          <p:cNvPr id="3" name="AT Awareness Day 2022 - SD 480p (1)">
            <a:hlinkClick r:id="" action="ppaction://media"/>
            <a:extLst>
              <a:ext uri="{FF2B5EF4-FFF2-40B4-BE49-F238E27FC236}">
                <a16:creationId xmlns:a16="http://schemas.microsoft.com/office/drawing/2014/main" id="{BE728C13-2F3E-4604-B6E5-40C0B736AB94}"/>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993036" y="3505529"/>
            <a:ext cx="2754205" cy="1491423"/>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style>
          <a:lnRef idx="2">
            <a:schemeClr val="accent3">
              <a:shade val="50000"/>
            </a:schemeClr>
          </a:lnRef>
          <a:fillRef idx="1">
            <a:schemeClr val="accent3"/>
          </a:fillRef>
          <a:effectRef idx="0">
            <a:schemeClr val="accent3"/>
          </a:effectRef>
          <a:fontRef idx="minor">
            <a:schemeClr val="lt1"/>
          </a:fontRef>
        </p:style>
      </p:pic>
      <p:sp>
        <p:nvSpPr>
          <p:cNvPr id="4" name="Rectangle 3">
            <a:extLst>
              <a:ext uri="{FF2B5EF4-FFF2-40B4-BE49-F238E27FC236}">
                <a16:creationId xmlns:a16="http://schemas.microsoft.com/office/drawing/2014/main" id="{C6C8EEF1-9D86-47D5-BA6E-B534E4A580BE}"/>
              </a:ext>
            </a:extLst>
          </p:cNvPr>
          <p:cNvSpPr/>
          <p:nvPr/>
        </p:nvSpPr>
        <p:spPr>
          <a:xfrm>
            <a:off x="1070517" y="3942702"/>
            <a:ext cx="6393375"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orbel" panose="020B0503020204020204"/>
                <a:ea typeface="+mn-ea"/>
                <a:cs typeface="+mn-cs"/>
                <a:hlinkClick r:id="rId7">
                  <a:extLst>
                    <a:ext uri="{A12FA001-AC4F-418D-AE19-62706E023703}">
                      <ahyp:hlinkClr xmlns:ahyp="http://schemas.microsoft.com/office/drawing/2018/hyperlinkcolor" val="tx"/>
                    </a:ext>
                  </a:extLst>
                </a:hlinkClick>
              </a:rPr>
              <a:t>Technology Center – </a:t>
            </a:r>
            <a:r>
              <a:rPr kumimoji="0" lang="en-US" sz="3200" b="1" i="0" u="none" strike="noStrike" kern="1200" cap="none" spc="0" normalizeH="0" baseline="0" noProof="0" err="1">
                <a:ln>
                  <a:noFill/>
                </a:ln>
                <a:solidFill>
                  <a:schemeClr val="bg1"/>
                </a:solidFill>
                <a:effectLst>
                  <a:outerShdw blurRad="38100" dist="38100" dir="2700000" algn="tl">
                    <a:srgbClr val="000000">
                      <a:alpha val="43137"/>
                    </a:srgbClr>
                  </a:outerShdw>
                </a:effectLst>
                <a:uLnTx/>
                <a:uFillTx/>
                <a:latin typeface="Corbel" panose="020B0503020204020204"/>
                <a:ea typeface="+mn-ea"/>
                <a:cs typeface="+mn-cs"/>
                <a:hlinkClick r:id="rId7">
                  <a:extLst>
                    <a:ext uri="{A12FA001-AC4F-418D-AE19-62706E023703}">
                      <ahyp:hlinkClr xmlns:ahyp="http://schemas.microsoft.com/office/drawing/2018/hyperlinkcolor" val="tx"/>
                    </a:ext>
                  </a:extLst>
                </a:hlinkClick>
              </a:rPr>
              <a:t>MidState</a:t>
            </a:r>
            <a:r>
              <a:rPr kumimoji="0" lang="en-US"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orbel" panose="020B0503020204020204"/>
                <a:ea typeface="+mn-ea"/>
                <a:hlinkClick r:id="rId7">
                  <a:extLst>
                    <a:ext uri="{A12FA001-AC4F-418D-AE19-62706E023703}">
                      <ahyp:hlinkClr xmlns:ahyp="http://schemas.microsoft.com/office/drawing/2018/hyperlinkcolor" val="tx"/>
                    </a:ext>
                  </a:extLst>
                </a:hlinkClick>
              </a:rPr>
              <a:t> Arc</a:t>
            </a:r>
            <a:endParaRPr kumimoji="0" lang="en-US"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418829AA-1361-4021-8DA5-9E7BC393DB46}"/>
              </a:ext>
            </a:extLst>
          </p:cNvPr>
          <p:cNvSpPr txBox="1"/>
          <p:nvPr/>
        </p:nvSpPr>
        <p:spPr>
          <a:xfrm>
            <a:off x="206829" y="2201510"/>
            <a:ext cx="8957698"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chemeClr val="bg1"/>
                </a:solidFill>
                <a:cs typeface="Times New Roman" panose="02020603050405020304" pitchFamily="18" charset="0"/>
              </a:rPr>
              <a:t>Midstate ARC uses a statewide program designed in collaboration with Connecticut’s leading disability agencies for the purpose of training staff in the use and application of technology to reduce barriers and increase the independence of individuals.</a:t>
            </a:r>
          </a:p>
        </p:txBody>
      </p:sp>
      <p:pic>
        <p:nvPicPr>
          <p:cNvPr id="1026" name="Picture 2" descr="https://www.assistivetechtraining.org/wp-content/uploads/2022/04/confrence-logos-03.png">
            <a:extLst>
              <a:ext uri="{FF2B5EF4-FFF2-40B4-BE49-F238E27FC236}">
                <a16:creationId xmlns:a16="http://schemas.microsoft.com/office/drawing/2014/main" id="{61279ABA-9394-4B0E-80FE-218807AC49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0934" y="5681665"/>
            <a:ext cx="5037731" cy="8310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5256BAD-3A05-423F-8D37-7ACB65DFF803}"/>
              </a:ext>
            </a:extLst>
          </p:cNvPr>
          <p:cNvSpPr txBox="1"/>
          <p:nvPr/>
        </p:nvSpPr>
        <p:spPr>
          <a:xfrm>
            <a:off x="206829" y="4566470"/>
            <a:ext cx="898071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chemeClr val="bg1"/>
                </a:solidFill>
                <a:cs typeface="Times New Roman" panose="02020603050405020304" pitchFamily="18" charset="0"/>
              </a:rPr>
              <a:t>SACs promoted the ATECH Conference 2022 held in Mystic, CT: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a:solidFill>
                  <a:schemeClr val="bg1"/>
                </a:solidFill>
                <a:cs typeface="Times New Roman" panose="02020603050405020304" pitchFamily="18" charset="0"/>
              </a:rPr>
              <a:t>Journey to Independence: Assistive Technology at its Best</a:t>
            </a:r>
          </a:p>
        </p:txBody>
      </p:sp>
      <p:pic>
        <p:nvPicPr>
          <p:cNvPr id="9" name="Picture 8">
            <a:extLst>
              <a:ext uri="{FF2B5EF4-FFF2-40B4-BE49-F238E27FC236}">
                <a16:creationId xmlns:a16="http://schemas.microsoft.com/office/drawing/2014/main" id="{B7D0B706-C446-460C-B5A9-9FB2A9635F96}"/>
              </a:ext>
            </a:extLst>
          </p:cNvPr>
          <p:cNvPicPr>
            <a:picLocks noChangeAspect="1"/>
          </p:cNvPicPr>
          <p:nvPr/>
        </p:nvPicPr>
        <p:blipFill>
          <a:blip r:embed="rId9"/>
          <a:stretch>
            <a:fillRect/>
          </a:stretch>
        </p:blipFill>
        <p:spPr>
          <a:xfrm>
            <a:off x="292542" y="5510180"/>
            <a:ext cx="2177976" cy="1203858"/>
          </a:xfrm>
          <a:prstGeom prst="rect">
            <a:avLst/>
          </a:prstGeom>
        </p:spPr>
      </p:pic>
      <p:sp>
        <p:nvSpPr>
          <p:cNvPr id="7" name="TextBox 6">
            <a:extLst>
              <a:ext uri="{FF2B5EF4-FFF2-40B4-BE49-F238E27FC236}">
                <a16:creationId xmlns:a16="http://schemas.microsoft.com/office/drawing/2014/main" id="{C6E228BB-2590-4EBE-8AA0-D06CB34DD294}"/>
              </a:ext>
            </a:extLst>
          </p:cNvPr>
          <p:cNvSpPr txBox="1"/>
          <p:nvPr/>
        </p:nvSpPr>
        <p:spPr>
          <a:xfrm>
            <a:off x="206829" y="40839"/>
            <a:ext cx="7701247" cy="769441"/>
          </a:xfrm>
          <a:prstGeom prst="rect">
            <a:avLst/>
          </a:prstGeom>
          <a:noFill/>
        </p:spPr>
        <p:txBody>
          <a:bodyPr wrap="square" rtlCol="0">
            <a:spAutoFit/>
          </a:bodyPr>
          <a:lstStyle/>
          <a:p>
            <a:pPr defTabSz="457200">
              <a:defRPr/>
            </a:pPr>
            <a:r>
              <a:rPr lang="en-US" sz="4400" b="1">
                <a:ln w="0"/>
                <a:solidFill>
                  <a:schemeClr val="bg1"/>
                </a:solidFill>
                <a:effectLst>
                  <a:outerShdw blurRad="38100" dist="19050" dir="2700000" algn="tl" rotWithShape="0">
                    <a:prstClr val="black">
                      <a:alpha val="40000"/>
                    </a:prstClr>
                  </a:outerShdw>
                </a:effectLst>
                <a:latin typeface="Corbel" panose="020B0503020204020204"/>
              </a:rPr>
              <a:t>Assistive Technology</a:t>
            </a:r>
          </a:p>
        </p:txBody>
      </p:sp>
      <p:pic>
        <p:nvPicPr>
          <p:cNvPr id="10" name="Picture 16" descr="Kellie Hartigan">
            <a:extLst>
              <a:ext uri="{FF2B5EF4-FFF2-40B4-BE49-F238E27FC236}">
                <a16:creationId xmlns:a16="http://schemas.microsoft.com/office/drawing/2014/main" id="{07FCAC5D-6EC5-4FFD-A3C4-0C1EEDD711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96400" y="449231"/>
            <a:ext cx="2279843" cy="26557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1A821D6-F73A-4797-B185-D3771A6BDC2D}"/>
              </a:ext>
            </a:extLst>
          </p:cNvPr>
          <p:cNvSpPr txBox="1"/>
          <p:nvPr/>
        </p:nvSpPr>
        <p:spPr>
          <a:xfrm>
            <a:off x="9695814" y="4066574"/>
            <a:ext cx="1494262" cy="369332"/>
          </a:xfrm>
          <a:prstGeom prst="rect">
            <a:avLst/>
          </a:prstGeom>
          <a:noFill/>
        </p:spPr>
        <p:txBody>
          <a:bodyPr wrap="square" rtlCol="0">
            <a:spAutoFit/>
          </a:bodyPr>
          <a:lstStyle/>
          <a:p>
            <a:r>
              <a:rPr lang="en-US">
                <a:solidFill>
                  <a:schemeClr val="bg1"/>
                </a:solidFill>
              </a:rPr>
              <a:t>Click to listen</a:t>
            </a:r>
          </a:p>
        </p:txBody>
      </p:sp>
      <p:pic>
        <p:nvPicPr>
          <p:cNvPr id="13" name="Picture 4" descr="Paige Librandi">
            <a:extLst>
              <a:ext uri="{FF2B5EF4-FFF2-40B4-BE49-F238E27FC236}">
                <a16:creationId xmlns:a16="http://schemas.microsoft.com/office/drawing/2014/main" id="{B7AEEDFE-83DD-42B4-A61B-29320D3667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79571" y="5023066"/>
            <a:ext cx="1130742" cy="13171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3754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extLst>
    <p:ext uri="{6950BFC3-D8DA-4A85-94F7-54DA5524770B}">
      <p188:commentRel xmlns:p188="http://schemas.microsoft.com/office/powerpoint/2018/8/main" r:id="rId5"/>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9987B1-F436-470F-E5FB-CF85D2257B07}"/>
              </a:ext>
            </a:extLst>
          </p:cNvPr>
          <p:cNvPicPr>
            <a:picLocks noChangeAspect="1"/>
          </p:cNvPicPr>
          <p:nvPr/>
        </p:nvPicPr>
        <p:blipFill>
          <a:blip r:embed="rId6"/>
          <a:stretch>
            <a:fillRect/>
          </a:stretch>
        </p:blipFill>
        <p:spPr>
          <a:xfrm>
            <a:off x="6833718" y="3429000"/>
            <a:ext cx="1701618" cy="1819914"/>
          </a:xfrm>
          <a:prstGeom prst="rect">
            <a:avLst/>
          </a:prstGeom>
        </p:spPr>
      </p:pic>
      <p:pic>
        <p:nvPicPr>
          <p:cNvPr id="4" name="Picture 3">
            <a:extLst>
              <a:ext uri="{FF2B5EF4-FFF2-40B4-BE49-F238E27FC236}">
                <a16:creationId xmlns:a16="http://schemas.microsoft.com/office/drawing/2014/main" id="{373AB180-F4A4-BADA-E651-4E34FC370A9A}"/>
              </a:ext>
            </a:extLst>
          </p:cNvPr>
          <p:cNvPicPr>
            <a:picLocks noChangeAspect="1"/>
          </p:cNvPicPr>
          <p:nvPr/>
        </p:nvPicPr>
        <p:blipFill>
          <a:blip r:embed="rId7"/>
          <a:stretch>
            <a:fillRect/>
          </a:stretch>
        </p:blipFill>
        <p:spPr>
          <a:xfrm>
            <a:off x="8671495" y="0"/>
            <a:ext cx="3520505" cy="3627131"/>
          </a:xfrm>
          <a:prstGeom prst="rect">
            <a:avLst/>
          </a:prstGeom>
        </p:spPr>
      </p:pic>
      <p:pic>
        <p:nvPicPr>
          <p:cNvPr id="5" name="Picture 4">
            <a:extLst>
              <a:ext uri="{FF2B5EF4-FFF2-40B4-BE49-F238E27FC236}">
                <a16:creationId xmlns:a16="http://schemas.microsoft.com/office/drawing/2014/main" id="{98BE20CB-2D92-CEC8-346D-8A4F8C56BF92}"/>
              </a:ext>
            </a:extLst>
          </p:cNvPr>
          <p:cNvPicPr>
            <a:picLocks noChangeAspect="1"/>
          </p:cNvPicPr>
          <p:nvPr/>
        </p:nvPicPr>
        <p:blipFill>
          <a:blip r:embed="rId8"/>
          <a:stretch>
            <a:fillRect/>
          </a:stretch>
        </p:blipFill>
        <p:spPr>
          <a:xfrm>
            <a:off x="4309593" y="4551515"/>
            <a:ext cx="2286000" cy="1525904"/>
          </a:xfrm>
          <a:prstGeom prst="rect">
            <a:avLst/>
          </a:prstGeom>
        </p:spPr>
      </p:pic>
      <p:sp>
        <p:nvSpPr>
          <p:cNvPr id="9" name="TextBox 8">
            <a:extLst>
              <a:ext uri="{FF2B5EF4-FFF2-40B4-BE49-F238E27FC236}">
                <a16:creationId xmlns:a16="http://schemas.microsoft.com/office/drawing/2014/main" id="{3EE3071E-0430-6160-35C6-07559E7DBC16}"/>
              </a:ext>
            </a:extLst>
          </p:cNvPr>
          <p:cNvSpPr txBox="1"/>
          <p:nvPr/>
        </p:nvSpPr>
        <p:spPr>
          <a:xfrm>
            <a:off x="170357" y="520786"/>
            <a:ext cx="7763679" cy="28848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4170" marR="0" lvl="0" indent="-344170" algn="r" defTabSz="457200" rtl="0" eaLnBrk="1" fontAlgn="auto" latinLnBrk="0" hangingPunct="1">
              <a:lnSpc>
                <a:spcPct val="90000"/>
              </a:lnSpc>
              <a:spcBef>
                <a:spcPts val="1000"/>
              </a:spcBef>
              <a:spcAft>
                <a:spcPts val="600"/>
              </a:spcAft>
              <a:buClrTx/>
              <a:buSzTx/>
              <a:buFont typeface="Arial"/>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endParaRPr>
          </a:p>
          <a:p>
            <a:pPr marR="0" lvl="0" algn="l" defTabSz="457200" rtl="0" eaLnBrk="1" fontAlgn="auto" latinLnBrk="0" hangingPunct="1">
              <a:lnSpc>
                <a:spcPct val="90000"/>
              </a:lnSpc>
              <a:spcBef>
                <a:spcPts val="1000"/>
              </a:spcBef>
              <a:spcAft>
                <a:spcPts val="600"/>
              </a:spcAft>
              <a:buClrTx/>
              <a:buSzTx/>
              <a:tabLst/>
              <a:defRPr/>
            </a:pPr>
            <a:r>
              <a:rPr kumimoji="0" lang="en-US" sz="2200" i="0" u="none" strike="noStrike" kern="1200" cap="none" spc="0" normalizeH="0" baseline="0" noProof="0">
                <a:ln>
                  <a:noFill/>
                </a:ln>
                <a:solidFill>
                  <a:schemeClr val="bg1"/>
                </a:solidFill>
                <a:effectLst/>
                <a:uLnTx/>
                <a:uFillTx/>
                <a:latin typeface="Calibri" panose="020F0502020204030204"/>
                <a:ea typeface="+mn-ea"/>
                <a:cs typeface="Arial"/>
              </a:rPr>
              <a:t>Self-Advocate Coordinators support the Fair Housing Act. This act offers reasonable accommodations that promote change and service. These options</a:t>
            </a:r>
            <a:r>
              <a:rPr kumimoji="0" lang="en-US" sz="2200" i="0" u="none" strike="noStrike" kern="1200" cap="none" spc="0" normalizeH="0" baseline="0" noProof="0">
                <a:ln>
                  <a:noFill/>
                </a:ln>
                <a:solidFill>
                  <a:schemeClr val="bg1"/>
                </a:solidFill>
                <a:effectLst/>
                <a:uLnTx/>
                <a:uFillTx/>
                <a:latin typeface="Calibri" panose="020F0502020204030204"/>
                <a:ea typeface="+mn-lt"/>
                <a:cs typeface="Calibri" panose="020F0502020204030204"/>
              </a:rPr>
              <a:t> enable people with disabilities an equal opportunity to obtain housing.</a:t>
            </a:r>
            <a:endParaRPr kumimoji="0" lang="en-US" sz="2200" i="0" u="none" strike="noStrike" kern="1200" cap="none" spc="0" normalizeH="0" baseline="0" noProof="0">
              <a:ln>
                <a:noFill/>
              </a:ln>
              <a:solidFill>
                <a:schemeClr val="bg1"/>
              </a:solidFill>
              <a:effectLst/>
              <a:uLnTx/>
              <a:uFillTx/>
              <a:latin typeface="Calibri" panose="020F0502020204030204"/>
              <a:ea typeface="+mn-ea"/>
              <a:cs typeface="Arial" panose="020B0604020202020204"/>
            </a:endParaRPr>
          </a:p>
          <a:p>
            <a:pPr marR="0" lvl="0" algn="l" defTabSz="457200" rtl="0" eaLnBrk="1" fontAlgn="auto" latinLnBrk="0" hangingPunct="1">
              <a:lnSpc>
                <a:spcPct val="90000"/>
              </a:lnSpc>
              <a:spcBef>
                <a:spcPts val="1000"/>
              </a:spcBef>
              <a:spcAft>
                <a:spcPts val="600"/>
              </a:spcAft>
              <a:buClrTx/>
              <a:buSzTx/>
              <a:tabLst/>
              <a:defRPr/>
            </a:pPr>
            <a:r>
              <a:rPr kumimoji="0" lang="en-US" sz="2200" i="0" u="none" strike="noStrike" kern="1200" cap="none" spc="0" normalizeH="0" baseline="0" noProof="0">
                <a:ln>
                  <a:noFill/>
                </a:ln>
                <a:solidFill>
                  <a:schemeClr val="bg1"/>
                </a:solidFill>
                <a:effectLst/>
                <a:uLnTx/>
                <a:uFillTx/>
                <a:latin typeface="Calibri" panose="020F0502020204030204"/>
                <a:ea typeface="+mn-ea"/>
                <a:cs typeface="Arial" panose="020B0604020202020204"/>
              </a:rPr>
              <a:t>SACs promoted a variety of housing choices by presenting virtual Self-Advocacy Groups, creating and sharing Virtual Bulletin Boards and promoting the Advocates’ Corner</a:t>
            </a:r>
            <a:r>
              <a:rPr kumimoji="0" lang="en-US" sz="2200" b="1" i="0" u="none" strike="noStrike" kern="1200" cap="none" spc="0" normalizeH="0" baseline="0" noProof="0">
                <a:ln>
                  <a:noFill/>
                </a:ln>
                <a:solidFill>
                  <a:schemeClr val="bg1"/>
                </a:solidFill>
                <a:effectLst/>
                <a:uLnTx/>
                <a:uFillTx/>
                <a:latin typeface="Calibri" panose="020F0502020204030204"/>
                <a:ea typeface="+mn-ea"/>
                <a:cs typeface="Arial" panose="020B0604020202020204"/>
              </a:rPr>
              <a:t>.</a:t>
            </a:r>
          </a:p>
        </p:txBody>
      </p:sp>
      <p:sp>
        <p:nvSpPr>
          <p:cNvPr id="10" name="TextBox 9">
            <a:extLst>
              <a:ext uri="{FF2B5EF4-FFF2-40B4-BE49-F238E27FC236}">
                <a16:creationId xmlns:a16="http://schemas.microsoft.com/office/drawing/2014/main" id="{05D69FE4-9E0C-4152-68CA-F8496B56246A}"/>
              </a:ext>
            </a:extLst>
          </p:cNvPr>
          <p:cNvSpPr txBox="1"/>
          <p:nvPr/>
        </p:nvSpPr>
        <p:spPr>
          <a:xfrm>
            <a:off x="170357" y="3548693"/>
            <a:ext cx="5426052" cy="29787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l" defTabSz="457200" rtl="0" eaLnBrk="1" fontAlgn="auto" latinLnBrk="0" hangingPunct="1">
              <a:lnSpc>
                <a:spcPct val="90000"/>
              </a:lnSpc>
              <a:spcBef>
                <a:spcPts val="1000"/>
              </a:spcBef>
              <a:spcAft>
                <a:spcPts val="0"/>
              </a:spcAft>
              <a:buClrTx/>
              <a:buSzTx/>
              <a:tabLst/>
              <a:defRPr/>
            </a:pPr>
            <a:r>
              <a:rPr kumimoji="0" lang="en-US" sz="2200" b="1" i="0" u="none" strike="noStrike" kern="1200" cap="none" spc="0" normalizeH="0" baseline="0" noProof="0">
                <a:ln>
                  <a:noFill/>
                </a:ln>
                <a:solidFill>
                  <a:schemeClr val="bg1"/>
                </a:solidFill>
                <a:effectLst/>
                <a:uLnTx/>
                <a:uFillTx/>
                <a:latin typeface="Calibri" panose="020F0502020204030204"/>
                <a:ea typeface="+mn-ea"/>
                <a:cs typeface="Arial"/>
              </a:rPr>
              <a:t>Living Options:</a:t>
            </a:r>
            <a:endParaRPr kumimoji="0" lang="en-US" sz="2200" b="1" i="0" u="none" strike="noStrike" kern="1200" cap="none" spc="0" normalizeH="0" baseline="0" noProof="0">
              <a:ln>
                <a:noFill/>
              </a:ln>
              <a:solidFill>
                <a:schemeClr val="bg1"/>
              </a:solidFill>
              <a:effectLst/>
              <a:uLnTx/>
              <a:uFillTx/>
              <a:latin typeface="Calibri" panose="020F0502020204030204"/>
              <a:ea typeface="+mn-lt"/>
              <a:cs typeface="Calibri" panose="020F0502020204030204"/>
            </a:endParaRPr>
          </a:p>
          <a:p>
            <a:pPr marL="742950" marR="0" lvl="1" indent="-285750" algn="l" defTabSz="457200" rtl="0" eaLnBrk="1" fontAlgn="auto" latinLnBrk="0" hangingPunct="1">
              <a:lnSpc>
                <a:spcPct val="90000"/>
              </a:lnSpc>
              <a:spcBef>
                <a:spcPts val="500"/>
              </a:spcBef>
              <a:spcAft>
                <a:spcPts val="0"/>
              </a:spcAft>
              <a:buClrTx/>
              <a:buSzTx/>
              <a:buFont typeface="Arial"/>
              <a:buChar char="•"/>
              <a:tabLst/>
              <a:defRPr/>
            </a:pPr>
            <a:r>
              <a:rPr lang="en-US" sz="2200">
                <a:solidFill>
                  <a:schemeClr val="bg1"/>
                </a:solidFill>
                <a:latin typeface="Calibri" panose="020F0502020204030204"/>
                <a:cs typeface="Arial" panose="020B0604020202020204"/>
              </a:rPr>
              <a:t>Self- Direct Your Own Supports</a:t>
            </a:r>
          </a:p>
          <a:p>
            <a:pPr marL="742950" marR="0" lvl="1" indent="-285750" algn="l" defTabSz="457200" rtl="0" eaLnBrk="1" fontAlgn="auto" latinLnBrk="0" hangingPunct="1">
              <a:lnSpc>
                <a:spcPct val="90000"/>
              </a:lnSpc>
              <a:spcBef>
                <a:spcPts val="500"/>
              </a:spcBef>
              <a:spcAft>
                <a:spcPts val="0"/>
              </a:spcAft>
              <a:buClrTx/>
              <a:buSzTx/>
              <a:buFont typeface="Arial"/>
              <a:buChar char="•"/>
              <a:tabLst/>
              <a:defRPr/>
            </a:pPr>
            <a:r>
              <a:rPr lang="en-US" sz="2200">
                <a:solidFill>
                  <a:schemeClr val="bg1"/>
                </a:solidFill>
                <a:latin typeface="Calibri" panose="020F0502020204030204"/>
                <a:cs typeface="Arial" panose="020B0604020202020204"/>
              </a:rPr>
              <a:t>CCHs</a:t>
            </a:r>
          </a:p>
          <a:p>
            <a:pPr marL="742950" marR="0" lvl="1" indent="-285750" algn="l" defTabSz="457200" rtl="0" eaLnBrk="1" fontAlgn="auto" latinLnBrk="0" hangingPunct="1">
              <a:lnSpc>
                <a:spcPct val="90000"/>
              </a:lnSpc>
              <a:spcBef>
                <a:spcPts val="500"/>
              </a:spcBef>
              <a:spcAft>
                <a:spcPts val="0"/>
              </a:spcAft>
              <a:buClrTx/>
              <a:buSzTx/>
              <a:buFont typeface="Arial"/>
              <a:buChar char="•"/>
              <a:tabLst/>
              <a:defRPr/>
            </a:pPr>
            <a:r>
              <a:rPr lang="en-US" sz="2200">
                <a:solidFill>
                  <a:schemeClr val="bg1"/>
                </a:solidFill>
                <a:latin typeface="Calibri" panose="020F0502020204030204"/>
                <a:cs typeface="Arial" panose="020B0604020202020204"/>
              </a:rPr>
              <a:t>Shared living</a:t>
            </a:r>
          </a:p>
          <a:p>
            <a:pPr marL="742950" marR="0" lvl="1" indent="-285750" algn="l" defTabSz="457200" rtl="0" eaLnBrk="1" fontAlgn="auto" latinLnBrk="0" hangingPunct="1">
              <a:lnSpc>
                <a:spcPct val="90000"/>
              </a:lnSpc>
              <a:spcBef>
                <a:spcPts val="500"/>
              </a:spcBef>
              <a:spcAft>
                <a:spcPts val="0"/>
              </a:spcAft>
              <a:buClrTx/>
              <a:buSzTx/>
              <a:buFont typeface="Arial"/>
              <a:buChar char="•"/>
              <a:tabLst/>
              <a:defRPr/>
            </a:pPr>
            <a:r>
              <a:rPr lang="en-US" sz="2200">
                <a:solidFill>
                  <a:schemeClr val="bg1"/>
                </a:solidFill>
                <a:latin typeface="Calibri" panose="020F0502020204030204"/>
                <a:cs typeface="Arial" panose="020B0604020202020204"/>
              </a:rPr>
              <a:t>Independent living </a:t>
            </a:r>
          </a:p>
          <a:p>
            <a:pPr marL="742950" marR="0" lvl="1" indent="-285750" algn="l" defTabSz="457200" rtl="0" eaLnBrk="1" fontAlgn="auto" latinLnBrk="0" hangingPunct="1">
              <a:lnSpc>
                <a:spcPct val="90000"/>
              </a:lnSpc>
              <a:spcBef>
                <a:spcPts val="500"/>
              </a:spcBef>
              <a:spcAft>
                <a:spcPts val="0"/>
              </a:spcAft>
              <a:buClrTx/>
              <a:buSzTx/>
              <a:buFont typeface="Arial"/>
              <a:buChar char="•"/>
              <a:tabLst/>
              <a:defRPr/>
            </a:pPr>
            <a:r>
              <a:rPr lang="en-US" sz="2200">
                <a:solidFill>
                  <a:schemeClr val="bg1"/>
                </a:solidFill>
                <a:latin typeface="Calibri" panose="020F0502020204030204"/>
                <a:cs typeface="Arial" panose="020B0604020202020204"/>
              </a:rPr>
              <a:t>Clustered living</a:t>
            </a:r>
          </a:p>
          <a:p>
            <a:pPr marL="742950" marR="0" lvl="1" indent="-285750" algn="l" defTabSz="457200" rtl="0" eaLnBrk="1" fontAlgn="auto" latinLnBrk="0" hangingPunct="1">
              <a:lnSpc>
                <a:spcPct val="90000"/>
              </a:lnSpc>
              <a:spcBef>
                <a:spcPts val="500"/>
              </a:spcBef>
              <a:spcAft>
                <a:spcPts val="0"/>
              </a:spcAft>
              <a:buClrTx/>
              <a:buSzTx/>
              <a:buFont typeface="Arial"/>
              <a:buChar char="•"/>
              <a:tabLst/>
              <a:defRPr/>
            </a:pPr>
            <a:r>
              <a:rPr lang="en-US" sz="2200">
                <a:solidFill>
                  <a:schemeClr val="bg1"/>
                </a:solidFill>
                <a:latin typeface="Calibri" panose="020F0502020204030204"/>
                <a:cs typeface="Arial" panose="020B0604020202020204"/>
              </a:rPr>
              <a:t>Living with your family</a:t>
            </a:r>
          </a:p>
          <a:p>
            <a:pPr marL="742950" marR="0" lvl="1" indent="-285750" algn="l" defTabSz="457200" rtl="0" eaLnBrk="1" fontAlgn="auto" latinLnBrk="0" hangingPunct="1">
              <a:lnSpc>
                <a:spcPct val="90000"/>
              </a:lnSpc>
              <a:spcBef>
                <a:spcPts val="500"/>
              </a:spcBef>
              <a:spcAft>
                <a:spcPts val="0"/>
              </a:spcAft>
              <a:buClrTx/>
              <a:buSzTx/>
              <a:buFont typeface="Arial"/>
              <a:buChar char="•"/>
              <a:tabLst/>
              <a:defRPr/>
            </a:pPr>
            <a:r>
              <a:rPr lang="en-US" sz="2200">
                <a:solidFill>
                  <a:schemeClr val="accent6">
                    <a:lumMod val="50000"/>
                  </a:schemeClr>
                </a:solidFill>
                <a:latin typeface="Calibri" panose="020F0502020204030204"/>
                <a:cs typeface="Arial" panose="020B0604020202020204"/>
              </a:rPr>
              <a:t>Section 8</a:t>
            </a:r>
          </a:p>
        </p:txBody>
      </p:sp>
      <p:sp>
        <p:nvSpPr>
          <p:cNvPr id="11" name="TextBox 10">
            <a:extLst>
              <a:ext uri="{FF2B5EF4-FFF2-40B4-BE49-F238E27FC236}">
                <a16:creationId xmlns:a16="http://schemas.microsoft.com/office/drawing/2014/main" id="{CEB12D69-09C2-D812-1CD3-AA078678E3AA}"/>
              </a:ext>
            </a:extLst>
          </p:cNvPr>
          <p:cNvSpPr txBox="1"/>
          <p:nvPr/>
        </p:nvSpPr>
        <p:spPr>
          <a:xfrm rot="10800000" flipV="1">
            <a:off x="-757515" y="-83894"/>
            <a:ext cx="412120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Calibri" panose="020F0502020204030204"/>
                <a:ea typeface="+mn-ea"/>
                <a:cs typeface="+mn-cs"/>
              </a:rPr>
              <a:t>      </a:t>
            </a:r>
            <a:r>
              <a:rPr kumimoji="0" lang="en-US" sz="4800" b="1" i="0" u="none" strike="noStrike" kern="1200" cap="none" spc="0" normalizeH="0" baseline="0" noProof="0">
                <a:ln>
                  <a:noFill/>
                </a:ln>
                <a:solidFill>
                  <a:schemeClr val="bg1"/>
                </a:solidFill>
                <a:effectLst/>
                <a:uLnTx/>
                <a:uFillTx/>
                <a:latin typeface="Calibri" panose="020F0502020204030204"/>
                <a:ea typeface="+mn-ea"/>
                <a:cs typeface="+mn-cs"/>
              </a:rPr>
              <a:t> </a:t>
            </a:r>
            <a:r>
              <a:rPr kumimoji="0" lang="en-US" sz="5400" b="1" i="0" u="none" strike="noStrike" kern="1200" cap="none" spc="0" normalizeH="0" baseline="0" noProof="0">
                <a:ln>
                  <a:noFill/>
                </a:ln>
                <a:solidFill>
                  <a:schemeClr val="bg1"/>
                </a:solidFill>
                <a:effectLst/>
                <a:uLnTx/>
                <a:uFillTx/>
                <a:latin typeface="Calibri" panose="020F0502020204030204"/>
                <a:ea typeface="+mn-ea"/>
                <a:cs typeface="+mn-cs"/>
              </a:rPr>
              <a:t>Housing</a:t>
            </a:r>
          </a:p>
        </p:txBody>
      </p:sp>
      <p:pic>
        <p:nvPicPr>
          <p:cNvPr id="2" name="Video 1">
            <a:hlinkClick r:id="" action="ppaction://media"/>
            <a:extLst>
              <a:ext uri="{FF2B5EF4-FFF2-40B4-BE49-F238E27FC236}">
                <a16:creationId xmlns:a16="http://schemas.microsoft.com/office/drawing/2014/main" id="{AA560D19-D7E6-EF35-ECEE-F899F31C865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tretch>
            <a:fillRect/>
          </a:stretch>
        </p:blipFill>
        <p:spPr>
          <a:xfrm>
            <a:off x="9123324" y="4001378"/>
            <a:ext cx="2898319" cy="2626178"/>
          </a:xfrm>
          <a:prstGeom prst="rect">
            <a:avLst/>
          </a:prstGeom>
        </p:spPr>
      </p:pic>
    </p:spTree>
    <p:extLst>
      <p:ext uri="{BB962C8B-B14F-4D97-AF65-F5344CB8AC3E}">
        <p14:creationId xmlns:p14="http://schemas.microsoft.com/office/powerpoint/2010/main" val="2324256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8441"/>
    </mc:Choice>
    <mc:Fallback>
      <p:transition spd="slow" advTm="4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FBCCB-91D9-0808-4C7C-D4B54336C3DC}"/>
              </a:ext>
            </a:extLst>
          </p:cNvPr>
          <p:cNvSpPr>
            <a:spLocks noGrp="1"/>
          </p:cNvSpPr>
          <p:nvPr>
            <p:ph type="title"/>
          </p:nvPr>
        </p:nvSpPr>
        <p:spPr>
          <a:xfrm>
            <a:off x="329299" y="247322"/>
            <a:ext cx="4950272" cy="1456535"/>
          </a:xfrm>
        </p:spPr>
        <p:txBody>
          <a:bodyPr>
            <a:noAutofit/>
          </a:bodyPr>
          <a:lstStyle/>
          <a:p>
            <a:r>
              <a:rPr lang="en-US" b="1">
                <a:solidFill>
                  <a:schemeClr val="bg1"/>
                </a:solidFill>
                <a:effectLst>
                  <a:outerShdw blurRad="38100" dist="38100" dir="2700000" algn="tl">
                    <a:srgbClr val="000000">
                      <a:alpha val="43137"/>
                    </a:srgbClr>
                  </a:outerShdw>
                </a:effectLst>
              </a:rPr>
              <a:t>Internet Safety Tips</a:t>
            </a:r>
          </a:p>
        </p:txBody>
      </p:sp>
      <p:sp>
        <p:nvSpPr>
          <p:cNvPr id="3" name="Content Placeholder 2">
            <a:extLst>
              <a:ext uri="{FF2B5EF4-FFF2-40B4-BE49-F238E27FC236}">
                <a16:creationId xmlns:a16="http://schemas.microsoft.com/office/drawing/2014/main" id="{2DB57895-F1A3-9EAC-FA48-6E7AF2509D75}"/>
              </a:ext>
            </a:extLst>
          </p:cNvPr>
          <p:cNvSpPr>
            <a:spLocks noGrp="1"/>
          </p:cNvSpPr>
          <p:nvPr>
            <p:ph idx="1"/>
          </p:nvPr>
        </p:nvSpPr>
        <p:spPr>
          <a:xfrm>
            <a:off x="329299" y="1703858"/>
            <a:ext cx="3983632" cy="4467905"/>
          </a:xfrm>
        </p:spPr>
        <p:txBody>
          <a:bodyPr anchor="t">
            <a:normAutofit fontScale="70000" lnSpcReduction="20000"/>
          </a:bodyPr>
          <a:lstStyle/>
          <a:p>
            <a:pPr marL="0" indent="0">
              <a:buNone/>
            </a:pPr>
            <a:r>
              <a:rPr lang="en-US">
                <a:solidFill>
                  <a:srgbClr val="FFFFFF"/>
                </a:solidFill>
              </a:rPr>
              <a:t>Having our individuals set a 6–8-word passcode for all their social media accounts.</a:t>
            </a:r>
          </a:p>
          <a:p>
            <a:pPr marL="0" indent="0">
              <a:buNone/>
            </a:pPr>
            <a:r>
              <a:rPr lang="en-US">
                <a:solidFill>
                  <a:srgbClr val="FFFFFF"/>
                </a:solidFill>
              </a:rPr>
              <a:t>Teaching our individuals not to give out their information to anyone on social media or in general, such as (credit card numbers, living addresses, credit and debit cards pins, phone number, etc.)</a:t>
            </a:r>
          </a:p>
          <a:p>
            <a:pPr marL="0" indent="0">
              <a:buNone/>
            </a:pPr>
            <a:r>
              <a:rPr lang="en-US">
                <a:solidFill>
                  <a:srgbClr val="FFFFFF"/>
                </a:solidFill>
              </a:rPr>
              <a:t>Helping them to understand to be careful of scam phone calls.</a:t>
            </a:r>
          </a:p>
          <a:p>
            <a:pPr marL="0" indent="0">
              <a:buNone/>
            </a:pPr>
            <a:r>
              <a:rPr lang="en-US">
                <a:solidFill>
                  <a:srgbClr val="FFFFFF"/>
                </a:solidFill>
              </a:rPr>
              <a:t>Encourage them to know what you put on social media can influence your life or job</a:t>
            </a:r>
            <a:r>
              <a:rPr lang="en-US" sz="1500">
                <a:solidFill>
                  <a:srgbClr val="FFFFFF"/>
                </a:solidFill>
              </a:rPr>
              <a:t>.</a:t>
            </a:r>
          </a:p>
          <a:p>
            <a:pPr marL="0" indent="0">
              <a:buNone/>
            </a:pPr>
            <a:r>
              <a:rPr lang="en-US" sz="2900">
                <a:solidFill>
                  <a:srgbClr val="FFFFFF"/>
                </a:solidFill>
              </a:rPr>
              <a:t>Employers can see your social media accounts.</a:t>
            </a:r>
          </a:p>
          <a:p>
            <a:pPr marL="0" indent="0">
              <a:buNone/>
            </a:pPr>
            <a:endParaRPr lang="en-US" sz="2900">
              <a:solidFill>
                <a:srgbClr val="FFFFFF"/>
              </a:solidFill>
            </a:endParaRPr>
          </a:p>
        </p:txBody>
      </p:sp>
      <p:pic>
        <p:nvPicPr>
          <p:cNvPr id="4" name="Picture 8" descr="7 Reasons Why Cash App Won't Let me Send Money? Cash App not Sending Money">
            <a:extLst>
              <a:ext uri="{FF2B5EF4-FFF2-40B4-BE49-F238E27FC236}">
                <a16:creationId xmlns:a16="http://schemas.microsoft.com/office/drawing/2014/main" id="{467E6E08-7B6A-F3F8-770B-DBEE7FC2F83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88" r="22809" b="2"/>
          <a:stretch/>
        </p:blipFill>
        <p:spPr bwMode="auto">
          <a:xfrm>
            <a:off x="4898114" y="4224636"/>
            <a:ext cx="2157388" cy="20089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8 Passcode Tips for Keeping Hackers &amp; Law Enforcement Out of Your iPhone  for Good « iOS &amp; iPhone :: Gadget Hacks">
            <a:extLst>
              <a:ext uri="{FF2B5EF4-FFF2-40B4-BE49-F238E27FC236}">
                <a16:creationId xmlns:a16="http://schemas.microsoft.com/office/drawing/2014/main" id="{FF21CA46-88BF-5A93-572C-46C4103079F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3242" r="2" b="15483"/>
          <a:stretch/>
        </p:blipFill>
        <p:spPr bwMode="auto">
          <a:xfrm>
            <a:off x="7531829" y="2915746"/>
            <a:ext cx="4027002" cy="35939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am Calls - pnmprod - pnm.com">
            <a:extLst>
              <a:ext uri="{FF2B5EF4-FFF2-40B4-BE49-F238E27FC236}">
                <a16:creationId xmlns:a16="http://schemas.microsoft.com/office/drawing/2014/main" id="{DA06EF30-F0E1-0959-192F-821501D869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36" r="4" b="2670"/>
          <a:stretch/>
        </p:blipFill>
        <p:spPr bwMode="auto">
          <a:xfrm>
            <a:off x="5576685" y="0"/>
            <a:ext cx="3910289" cy="3726444"/>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7" name="Picture 18" descr="Jeremy Powell">
            <a:extLst>
              <a:ext uri="{FF2B5EF4-FFF2-40B4-BE49-F238E27FC236}">
                <a16:creationId xmlns:a16="http://schemas.microsoft.com/office/drawing/2014/main" id="{DADE46C9-80B9-4223-AD16-5238C77656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8486" y="247322"/>
            <a:ext cx="1844215" cy="24506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538085"/>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8C026-6433-BD0C-B7B7-FFF42C4A4512}"/>
              </a:ext>
            </a:extLst>
          </p:cNvPr>
          <p:cNvSpPr>
            <a:spLocks noGrp="1"/>
          </p:cNvSpPr>
          <p:nvPr>
            <p:ph type="title"/>
          </p:nvPr>
        </p:nvSpPr>
        <p:spPr>
          <a:xfrm>
            <a:off x="94767" y="249169"/>
            <a:ext cx="3684131" cy="530026"/>
          </a:xfrm>
        </p:spPr>
        <p:txBody>
          <a:bodyPr anchor="b">
            <a:noAutofit/>
          </a:bodyPr>
          <a:lstStyle/>
          <a:p>
            <a:r>
              <a:rPr lang="en-US" sz="4000" b="1"/>
              <a:t>Public Safety </a:t>
            </a:r>
          </a:p>
        </p:txBody>
      </p:sp>
      <p:sp>
        <p:nvSpPr>
          <p:cNvPr id="3" name="Content Placeholder 2">
            <a:extLst>
              <a:ext uri="{FF2B5EF4-FFF2-40B4-BE49-F238E27FC236}">
                <a16:creationId xmlns:a16="http://schemas.microsoft.com/office/drawing/2014/main" id="{68ACACB0-4361-8AAA-D396-C97EF77B1307}"/>
              </a:ext>
            </a:extLst>
          </p:cNvPr>
          <p:cNvSpPr>
            <a:spLocks noGrp="1"/>
          </p:cNvSpPr>
          <p:nvPr>
            <p:ph idx="1"/>
          </p:nvPr>
        </p:nvSpPr>
        <p:spPr>
          <a:xfrm>
            <a:off x="94767" y="1143616"/>
            <a:ext cx="3160062" cy="4734670"/>
          </a:xfrm>
        </p:spPr>
        <p:txBody>
          <a:bodyPr anchor="t">
            <a:normAutofit fontScale="92500" lnSpcReduction="10000"/>
          </a:bodyPr>
          <a:lstStyle/>
          <a:p>
            <a:r>
              <a:rPr lang="en-US" sz="2200">
                <a:solidFill>
                  <a:srgbClr val="FFFFFF"/>
                </a:solidFill>
              </a:rPr>
              <a:t>SACs promoted the importance of public safety by helping to understand  not to travel alone at night. </a:t>
            </a:r>
            <a:endParaRPr lang="en-US" sz="2200"/>
          </a:p>
          <a:p>
            <a:r>
              <a:rPr lang="en-US" sz="2200">
                <a:solidFill>
                  <a:srgbClr val="FFFFFF"/>
                </a:solidFill>
              </a:rPr>
              <a:t>Educating  on how to be mindful when interacting with law enforcement. </a:t>
            </a:r>
          </a:p>
          <a:p>
            <a:r>
              <a:rPr lang="en-US" sz="2200">
                <a:solidFill>
                  <a:srgbClr val="FFFFFF"/>
                </a:solidFill>
              </a:rPr>
              <a:t>Having open discussions about not being afraid to call 911.</a:t>
            </a:r>
          </a:p>
          <a:p>
            <a:pPr marL="109538" indent="-109538">
              <a:buNone/>
            </a:pPr>
            <a:r>
              <a:rPr lang="en-US" sz="1800">
                <a:solidFill>
                  <a:srgbClr val="FFFFFF"/>
                </a:solidFill>
              </a:rPr>
              <a:t>    </a:t>
            </a:r>
            <a:r>
              <a:rPr lang="en-US" sz="2200">
                <a:solidFill>
                  <a:srgbClr val="FFFFFF"/>
                </a:solidFill>
              </a:rPr>
              <a:t>Always stay alert to your surroundings. Look around even when listening to music. Always  look behind you day in the daytime and at night. </a:t>
            </a:r>
          </a:p>
          <a:p>
            <a:pPr marL="0" indent="0">
              <a:buNone/>
            </a:pPr>
            <a:endParaRPr lang="en-US" sz="1800">
              <a:solidFill>
                <a:srgbClr val="FFFFFF"/>
              </a:solidFill>
            </a:endParaRPr>
          </a:p>
          <a:p>
            <a:pPr marL="0" indent="0">
              <a:buNone/>
            </a:pPr>
            <a:endParaRPr lang="en-US" sz="1400">
              <a:solidFill>
                <a:srgbClr val="FFFFFF"/>
              </a:solidFill>
            </a:endParaRPr>
          </a:p>
          <a:p>
            <a:pPr marL="0" indent="0">
              <a:buNone/>
            </a:pPr>
            <a:endParaRPr lang="en-US" sz="1400">
              <a:solidFill>
                <a:srgbClr val="FFFFFF"/>
              </a:solidFill>
            </a:endParaRPr>
          </a:p>
          <a:p>
            <a:pPr marL="0" indent="0">
              <a:buNone/>
            </a:pPr>
            <a:endParaRPr lang="en-US" sz="1400">
              <a:solidFill>
                <a:srgbClr val="FFFFFF"/>
              </a:solidFill>
            </a:endParaRPr>
          </a:p>
          <a:p>
            <a:pPr marL="0" indent="0">
              <a:buNone/>
            </a:pPr>
            <a:endParaRPr lang="en-US" sz="1400">
              <a:solidFill>
                <a:srgbClr val="FFFFFF"/>
              </a:solidFill>
            </a:endParaRPr>
          </a:p>
          <a:p>
            <a:pPr marL="0" indent="0">
              <a:buNone/>
            </a:pPr>
            <a:endParaRPr lang="en-US" sz="1400">
              <a:solidFill>
                <a:srgbClr val="FFFFFF"/>
              </a:solidFill>
            </a:endParaRPr>
          </a:p>
          <a:p>
            <a:pPr marL="0" indent="0">
              <a:buNone/>
            </a:pPr>
            <a:endParaRPr lang="en-US" sz="1400">
              <a:solidFill>
                <a:srgbClr val="FFFFFF"/>
              </a:solidFill>
            </a:endParaRPr>
          </a:p>
        </p:txBody>
      </p:sp>
      <p:pic>
        <p:nvPicPr>
          <p:cNvPr id="1028" name="Picture 4" descr="Does Diversifying Police Forces Reduce Tensions? | The Pew Charitable Trusts">
            <a:extLst>
              <a:ext uri="{FF2B5EF4-FFF2-40B4-BE49-F238E27FC236}">
                <a16:creationId xmlns:a16="http://schemas.microsoft.com/office/drawing/2014/main" id="{1A4BE09A-8A69-D318-A323-24A5D28223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22" r="16424" b="-1"/>
          <a:stretch/>
        </p:blipFill>
        <p:spPr bwMode="auto">
          <a:xfrm>
            <a:off x="3778898" y="758952"/>
            <a:ext cx="4800600" cy="533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mpus After Dark: 3 Tips to Staying Safe at Night - uCribs">
            <a:extLst>
              <a:ext uri="{FF2B5EF4-FFF2-40B4-BE49-F238E27FC236}">
                <a16:creationId xmlns:a16="http://schemas.microsoft.com/office/drawing/2014/main" id="{7EE94D44-BFC8-1060-72EA-FEE6514143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73" r="18660" b="1"/>
          <a:stretch/>
        </p:blipFill>
        <p:spPr bwMode="auto">
          <a:xfrm>
            <a:off x="8716617" y="758952"/>
            <a:ext cx="2834681" cy="25896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s It Safe to Travel? Can I Still See My Family on Christmas? - The New  York Times">
            <a:extLst>
              <a:ext uri="{FF2B5EF4-FFF2-40B4-BE49-F238E27FC236}">
                <a16:creationId xmlns:a16="http://schemas.microsoft.com/office/drawing/2014/main" id="{EF9306A8-97EE-E7D6-0278-359659F1593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10" r="15356"/>
          <a:stretch/>
        </p:blipFill>
        <p:spPr bwMode="auto">
          <a:xfrm>
            <a:off x="8728531" y="3504143"/>
            <a:ext cx="2834640" cy="258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37781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E6172A-4AFB-499C-B3C7-76D6216FDEDD}"/>
              </a:ext>
            </a:extLst>
          </p:cNvPr>
          <p:cNvPicPr/>
          <p:nvPr/>
        </p:nvPicPr>
        <p:blipFill rotWithShape="1">
          <a:blip r:embed="rId4">
            <a:extLst>
              <a:ext uri="{28A0092B-C50C-407E-A947-70E740481C1C}">
                <a14:useLocalDpi xmlns:a14="http://schemas.microsoft.com/office/drawing/2010/main" val="0"/>
              </a:ext>
            </a:extLst>
          </a:blip>
          <a:srcRect l="6442" t="2939" r="10034" b="3571"/>
          <a:stretch/>
        </p:blipFill>
        <p:spPr>
          <a:xfrm>
            <a:off x="575360" y="345141"/>
            <a:ext cx="10846529" cy="5999740"/>
          </a:xfrm>
          <a:prstGeom prst="rect">
            <a:avLst/>
          </a:prstGeom>
          <a:ln>
            <a:noFill/>
          </a:ln>
          <a:effectLst>
            <a:softEdge rad="112500"/>
          </a:effectLst>
        </p:spPr>
      </p:pic>
      <p:pic>
        <p:nvPicPr>
          <p:cNvPr id="4" name="Picture 6" descr="Natasha Cole">
            <a:extLst>
              <a:ext uri="{FF2B5EF4-FFF2-40B4-BE49-F238E27FC236}">
                <a16:creationId xmlns:a16="http://schemas.microsoft.com/office/drawing/2014/main" id="{D43530F9-8415-4111-B4BC-B29D240DC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3642" y="2696254"/>
            <a:ext cx="1612322" cy="18252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8" descr="James Matthew Louchen">
            <a:extLst>
              <a:ext uri="{FF2B5EF4-FFF2-40B4-BE49-F238E27FC236}">
                <a16:creationId xmlns:a16="http://schemas.microsoft.com/office/drawing/2014/main" id="{BA33D9DE-2DD9-4905-AA0F-127EBB5A7F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4307" y="572506"/>
            <a:ext cx="1588907" cy="19182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10" descr="Yana Razumnaya">
            <a:extLst>
              <a:ext uri="{FF2B5EF4-FFF2-40B4-BE49-F238E27FC236}">
                <a16:creationId xmlns:a16="http://schemas.microsoft.com/office/drawing/2014/main" id="{69596A83-1061-435C-A0FE-27B55947CC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1008" y="1142847"/>
            <a:ext cx="1520646" cy="1835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0" descr="Jossie Torres">
            <a:extLst>
              <a:ext uri="{FF2B5EF4-FFF2-40B4-BE49-F238E27FC236}">
                <a16:creationId xmlns:a16="http://schemas.microsoft.com/office/drawing/2014/main" id="{F8EAF973-AE6E-40B7-8C0D-2F8600776E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8549" y="2699462"/>
            <a:ext cx="1446791" cy="17653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2" descr="Varian Salters">
            <a:extLst>
              <a:ext uri="{FF2B5EF4-FFF2-40B4-BE49-F238E27FC236}">
                <a16:creationId xmlns:a16="http://schemas.microsoft.com/office/drawing/2014/main" id="{BC086AF7-B66C-4182-8193-A27BA73AE0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06081" y="651174"/>
            <a:ext cx="1811639" cy="21103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4" descr="Carol Grabbe">
            <a:extLst>
              <a:ext uri="{FF2B5EF4-FFF2-40B4-BE49-F238E27FC236}">
                <a16:creationId xmlns:a16="http://schemas.microsoft.com/office/drawing/2014/main" id="{2D7165F4-D8A1-4334-B36E-7BACFE0460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73548" y="3957419"/>
            <a:ext cx="1469658" cy="17119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6" descr="Kellie Hartigan">
            <a:extLst>
              <a:ext uri="{FF2B5EF4-FFF2-40B4-BE49-F238E27FC236}">
                <a16:creationId xmlns:a16="http://schemas.microsoft.com/office/drawing/2014/main" id="{18B5ACFE-933E-4259-B3BB-47736FA1BC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66879" y="3025638"/>
            <a:ext cx="1469658" cy="1749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Paige Librandi">
            <a:extLst>
              <a:ext uri="{FF2B5EF4-FFF2-40B4-BE49-F238E27FC236}">
                <a16:creationId xmlns:a16="http://schemas.microsoft.com/office/drawing/2014/main" id="{EBC7429E-9DD7-4C16-96AF-DDE8B46468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6454" y="4508993"/>
            <a:ext cx="1469658" cy="18358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8" descr="Jeremy Powell">
            <a:extLst>
              <a:ext uri="{FF2B5EF4-FFF2-40B4-BE49-F238E27FC236}">
                <a16:creationId xmlns:a16="http://schemas.microsoft.com/office/drawing/2014/main" id="{696C8F37-EC61-4681-BCA3-3D39926791E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73419" y="4481344"/>
            <a:ext cx="1396943" cy="17610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4F42C77-5AB5-4381-8031-EDA423FEDFA6}"/>
              </a:ext>
            </a:extLst>
          </p:cNvPr>
          <p:cNvSpPr txBox="1"/>
          <p:nvPr/>
        </p:nvSpPr>
        <p:spPr>
          <a:xfrm>
            <a:off x="3149070" y="1253908"/>
            <a:ext cx="17961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arrow" panose="020B0606020202030204" pitchFamily="34" charset="0"/>
                <a:ea typeface="Calibri"/>
                <a:cs typeface="Times New Roman"/>
              </a:rPr>
              <a:t>James Louchen</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30799292-D380-4AE3-AB01-BB83C8DEF8DE}"/>
              </a:ext>
            </a:extLst>
          </p:cNvPr>
          <p:cNvSpPr txBox="1"/>
          <p:nvPr/>
        </p:nvSpPr>
        <p:spPr>
          <a:xfrm>
            <a:off x="4966324" y="804920"/>
            <a:ext cx="18526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arrow" panose="020B0606020202030204" pitchFamily="34" charset="0"/>
                <a:ea typeface="Calibri"/>
                <a:cs typeface="Times New Roman"/>
              </a:rPr>
              <a:t>Yana Razumnaya</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CDCEC26D-735C-4206-9468-A6F4C44016C0}"/>
              </a:ext>
            </a:extLst>
          </p:cNvPr>
          <p:cNvSpPr txBox="1"/>
          <p:nvPr/>
        </p:nvSpPr>
        <p:spPr>
          <a:xfrm>
            <a:off x="6506051" y="2067504"/>
            <a:ext cx="1407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arrow" panose="020B0606020202030204" pitchFamily="34" charset="0"/>
                <a:ea typeface="Calibri"/>
                <a:cs typeface="Times New Roman"/>
              </a:rPr>
              <a:t>Kevin Arce</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FE3623FD-1424-4100-8FA6-C3E0D261EBB2}"/>
              </a:ext>
            </a:extLst>
          </p:cNvPr>
          <p:cNvSpPr txBox="1"/>
          <p:nvPr/>
        </p:nvSpPr>
        <p:spPr>
          <a:xfrm>
            <a:off x="8549295" y="5353716"/>
            <a:ext cx="20180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arrow" panose="020B0606020202030204" pitchFamily="34" charset="0"/>
                <a:ea typeface="Calibri"/>
                <a:cs typeface="Times New Roman"/>
              </a:rPr>
              <a:t>Carol Grabbe</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8562654D-3D9C-41B8-9296-8597D1A403D9}"/>
              </a:ext>
            </a:extLst>
          </p:cNvPr>
          <p:cNvSpPr txBox="1"/>
          <p:nvPr/>
        </p:nvSpPr>
        <p:spPr>
          <a:xfrm>
            <a:off x="9533683" y="4660436"/>
            <a:ext cx="16308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arrow" panose="020B0606020202030204" pitchFamily="34" charset="0"/>
                <a:ea typeface="Calibri"/>
                <a:cs typeface="Times New Roman"/>
              </a:rPr>
              <a:t>Kellie  Hartigan</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2006F6E4-5759-45A0-BB9A-28034064A512}"/>
              </a:ext>
            </a:extLst>
          </p:cNvPr>
          <p:cNvSpPr txBox="1"/>
          <p:nvPr/>
        </p:nvSpPr>
        <p:spPr>
          <a:xfrm>
            <a:off x="8513557" y="782563"/>
            <a:ext cx="10054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arrow" panose="020B0606020202030204" pitchFamily="34" charset="0"/>
                <a:ea typeface="Calibri"/>
                <a:cs typeface="Times New Roman"/>
              </a:rPr>
              <a:t>Varian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arrow" panose="020B0606020202030204" pitchFamily="34" charset="0"/>
                <a:ea typeface="Calibri"/>
                <a:cs typeface="Times New Roman"/>
              </a:rPr>
              <a:t>Salters</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F741ADC6-FDE4-4337-A968-937A8078B24F}"/>
              </a:ext>
            </a:extLst>
          </p:cNvPr>
          <p:cNvSpPr txBox="1"/>
          <p:nvPr/>
        </p:nvSpPr>
        <p:spPr>
          <a:xfrm>
            <a:off x="4601732" y="3526652"/>
            <a:ext cx="1546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arrow" panose="020B0606020202030204" pitchFamily="34" charset="0"/>
                <a:ea typeface="Calibri"/>
                <a:cs typeface="Times New Roman"/>
              </a:rPr>
              <a:t>Natasha Cole</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85DA19FF-7319-4D16-9005-7A451782792A}"/>
              </a:ext>
            </a:extLst>
          </p:cNvPr>
          <p:cNvSpPr txBox="1"/>
          <p:nvPr/>
        </p:nvSpPr>
        <p:spPr>
          <a:xfrm>
            <a:off x="1730370" y="4220800"/>
            <a:ext cx="9161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black"/>
                </a:solidFill>
                <a:effectLst/>
                <a:uLnTx/>
                <a:uFillTx/>
                <a:latin typeface="Arial Narrow" panose="020B0606020202030204" pitchFamily="34" charset="0"/>
                <a:ea typeface="Calibri"/>
                <a:cs typeface="Times New Roman"/>
              </a:rPr>
              <a:t>Josse</a:t>
            </a:r>
            <a:r>
              <a:rPr kumimoji="0" lang="en-US" sz="1800" b="1" i="0" u="none" strike="noStrike" kern="1200" cap="none" spc="0" normalizeH="0" baseline="0" noProof="0">
                <a:ln>
                  <a:noFill/>
                </a:ln>
                <a:solidFill>
                  <a:prstClr val="black"/>
                </a:solidFill>
                <a:effectLst/>
                <a:uLnTx/>
                <a:uFillTx/>
                <a:latin typeface="Arial Narrow" panose="020B0606020202030204" pitchFamily="34" charset="0"/>
                <a:ea typeface="Calibri"/>
                <a:cs typeface="Times New Roman"/>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arrow" panose="020B0606020202030204" pitchFamily="34" charset="0"/>
                <a:ea typeface="Calibri"/>
                <a:cs typeface="Times New Roman"/>
              </a:rPr>
              <a:t>Torres</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19304A75-8AB5-476B-BFF9-0AA59B15BA5F}"/>
              </a:ext>
            </a:extLst>
          </p:cNvPr>
          <p:cNvSpPr txBox="1"/>
          <p:nvPr/>
        </p:nvSpPr>
        <p:spPr>
          <a:xfrm>
            <a:off x="2027817" y="5181105"/>
            <a:ext cx="9016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arrow" panose="020B0606020202030204" pitchFamily="34" charset="0"/>
                <a:ea typeface="Calibri"/>
                <a:cs typeface="Times New Roman"/>
              </a:rPr>
              <a:t>Jeremy Powell</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C7E3E88A-EF01-486E-836A-293F19CED377}"/>
              </a:ext>
            </a:extLst>
          </p:cNvPr>
          <p:cNvSpPr txBox="1"/>
          <p:nvPr/>
        </p:nvSpPr>
        <p:spPr>
          <a:xfrm>
            <a:off x="4561663" y="5222010"/>
            <a:ext cx="15682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arrow" panose="020B0606020202030204" pitchFamily="34" charset="0"/>
                <a:ea typeface="Calibri"/>
                <a:cs typeface="Times New Roman"/>
              </a:rPr>
              <a:t>Paige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arrow" panose="020B0606020202030204" pitchFamily="34" charset="0"/>
                <a:ea typeface="Calibri"/>
                <a:cs typeface="Times New Roman"/>
              </a:rPr>
              <a:t>Librandi</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7" name="Picture 26">
            <a:extLst>
              <a:ext uri="{FF2B5EF4-FFF2-40B4-BE49-F238E27FC236}">
                <a16:creationId xmlns:a16="http://schemas.microsoft.com/office/drawing/2014/main" id="{A3BD4D31-C8A2-495F-B8AF-652B18D36DDF}"/>
              </a:ext>
            </a:extLst>
          </p:cNvPr>
          <p:cNvPicPr>
            <a:picLocks noChangeAspect="1"/>
          </p:cNvPicPr>
          <p:nvPr/>
        </p:nvPicPr>
        <p:blipFill>
          <a:blip r:embed="rId14"/>
          <a:stretch>
            <a:fillRect/>
          </a:stretch>
        </p:blipFill>
        <p:spPr>
          <a:xfrm>
            <a:off x="8218150" y="5811854"/>
            <a:ext cx="3892066" cy="987539"/>
          </a:xfrm>
          <a:prstGeom prst="rect">
            <a:avLst/>
          </a:prstGeom>
        </p:spPr>
      </p:pic>
      <p:pic>
        <p:nvPicPr>
          <p:cNvPr id="8" name="Picture 7" descr="C:\Users\morrisma\AppData\Local\Temp\Content.Word\20170515_091214_HDR.JPG">
            <a:extLst>
              <a:ext uri="{FF2B5EF4-FFF2-40B4-BE49-F238E27FC236}">
                <a16:creationId xmlns:a16="http://schemas.microsoft.com/office/drawing/2014/main" id="{81BA08AF-04BF-4539-A420-F686FAE70741}"/>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99444" y="2314208"/>
            <a:ext cx="1665704" cy="1956660"/>
          </a:xfrm>
          <a:prstGeom prst="rect">
            <a:avLst/>
          </a:prstGeom>
          <a:ln>
            <a:noFill/>
          </a:ln>
          <a:effectLst>
            <a:softEdge rad="112500"/>
          </a:effectLst>
        </p:spPr>
      </p:pic>
    </p:spTree>
    <p:extLst>
      <p:ext uri="{BB962C8B-B14F-4D97-AF65-F5344CB8AC3E}">
        <p14:creationId xmlns:p14="http://schemas.microsoft.com/office/powerpoint/2010/main" val="3508636999"/>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3033C1FA-44DC-4135-AC8E-99278C317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8481A727-51BA-47CD-BDF2-F800D0449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F2E01ED-1E30-CB6B-34B7-B86E33CF344B}"/>
              </a:ext>
            </a:extLst>
          </p:cNvPr>
          <p:cNvSpPr>
            <a:spLocks noGrp="1"/>
          </p:cNvSpPr>
          <p:nvPr>
            <p:ph type="title"/>
          </p:nvPr>
        </p:nvSpPr>
        <p:spPr>
          <a:xfrm>
            <a:off x="458317" y="-220660"/>
            <a:ext cx="4503746" cy="1233031"/>
          </a:xfrm>
        </p:spPr>
        <p:txBody>
          <a:bodyPr>
            <a:normAutofit/>
          </a:bodyPr>
          <a:lstStyle/>
          <a:p>
            <a:r>
              <a:rPr lang="en-US" b="1"/>
              <a:t>Covid-19 Safety </a:t>
            </a:r>
          </a:p>
        </p:txBody>
      </p:sp>
      <p:sp>
        <p:nvSpPr>
          <p:cNvPr id="4" name="Content Placeholder 3">
            <a:extLst>
              <a:ext uri="{FF2B5EF4-FFF2-40B4-BE49-F238E27FC236}">
                <a16:creationId xmlns:a16="http://schemas.microsoft.com/office/drawing/2014/main" id="{1AEE69AE-5528-D801-62E8-F77149A1B796}"/>
              </a:ext>
            </a:extLst>
          </p:cNvPr>
          <p:cNvSpPr>
            <a:spLocks noGrp="1"/>
          </p:cNvSpPr>
          <p:nvPr>
            <p:ph idx="1"/>
          </p:nvPr>
        </p:nvSpPr>
        <p:spPr>
          <a:xfrm>
            <a:off x="241655" y="1089902"/>
            <a:ext cx="4200294" cy="5226757"/>
          </a:xfrm>
        </p:spPr>
        <p:txBody>
          <a:bodyPr anchor="t">
            <a:normAutofit/>
          </a:bodyPr>
          <a:lstStyle/>
          <a:p>
            <a:pPr marL="0" indent="0">
              <a:buNone/>
            </a:pPr>
            <a:r>
              <a:rPr lang="en-US" sz="1600" b="1">
                <a:solidFill>
                  <a:srgbClr val="FFFFFF"/>
                </a:solidFill>
              </a:rPr>
              <a:t>N-95  is the best mask to wear even if you are fully vaccinated. </a:t>
            </a:r>
          </a:p>
          <a:p>
            <a:pPr marL="0" indent="0">
              <a:buNone/>
            </a:pPr>
            <a:r>
              <a:rPr lang="en-US" sz="1600" b="1">
                <a:solidFill>
                  <a:srgbClr val="FFFFFF"/>
                </a:solidFill>
              </a:rPr>
              <a:t>Always wash your hands for 20 seconds. Don’t touch any part of your faces.</a:t>
            </a:r>
          </a:p>
          <a:p>
            <a:pPr marL="0" indent="0">
              <a:buNone/>
            </a:pPr>
            <a:r>
              <a:rPr lang="en-US" sz="1600" b="1">
                <a:solidFill>
                  <a:srgbClr val="FFFFFF"/>
                </a:solidFill>
              </a:rPr>
              <a:t>Make sure to use and carry hand sanitizers.</a:t>
            </a:r>
          </a:p>
          <a:p>
            <a:pPr marL="0" indent="0">
              <a:buNone/>
            </a:pPr>
            <a:r>
              <a:rPr lang="en-US" sz="1600" b="1">
                <a:solidFill>
                  <a:srgbClr val="FFFFFF"/>
                </a:solidFill>
              </a:rPr>
              <a:t>Wear gloves, if possible, still wash your hands.</a:t>
            </a:r>
          </a:p>
          <a:p>
            <a:pPr marL="0" indent="0">
              <a:buNone/>
            </a:pPr>
            <a:r>
              <a:rPr lang="en-US" sz="1600" b="1">
                <a:solidFill>
                  <a:srgbClr val="FFFFFF"/>
                </a:solidFill>
              </a:rPr>
              <a:t>Stay 6-10 feet away from each other. </a:t>
            </a:r>
          </a:p>
          <a:p>
            <a:pPr marL="0" indent="0">
              <a:buNone/>
            </a:pPr>
            <a:r>
              <a:rPr lang="en-US" sz="1600" b="1">
                <a:solidFill>
                  <a:srgbClr val="FFFFFF"/>
                </a:solidFill>
              </a:rPr>
              <a:t>Try to avoid going to large events or the beaches.</a:t>
            </a:r>
          </a:p>
          <a:p>
            <a:pPr marL="0" indent="0">
              <a:buNone/>
            </a:pPr>
            <a:r>
              <a:rPr lang="en-US" sz="1600" b="1">
                <a:solidFill>
                  <a:srgbClr val="FFFFFF"/>
                </a:solidFill>
              </a:rPr>
              <a:t>Take extra precaution while traveling to others states or countries. </a:t>
            </a:r>
          </a:p>
          <a:p>
            <a:pPr marL="0" indent="0">
              <a:buNone/>
            </a:pPr>
            <a:r>
              <a:rPr lang="en-US" sz="1600" b="1">
                <a:solidFill>
                  <a:srgbClr val="FFFFFF"/>
                </a:solidFill>
              </a:rPr>
              <a:t>You can elbow bump as a greeting instead of hand shaking and giving hugs.</a:t>
            </a:r>
          </a:p>
          <a:p>
            <a:pPr marL="0" indent="0">
              <a:buNone/>
            </a:pPr>
            <a:r>
              <a:rPr lang="en-US" sz="1600" b="1">
                <a:solidFill>
                  <a:srgbClr val="FFFFFF"/>
                </a:solidFill>
              </a:rPr>
              <a:t>Covid-19 has a variant called Omicron. </a:t>
            </a:r>
          </a:p>
          <a:p>
            <a:pPr marL="0" indent="0">
              <a:buNone/>
            </a:pPr>
            <a:endParaRPr lang="en-US" sz="1100">
              <a:solidFill>
                <a:srgbClr val="FFFFFF"/>
              </a:solidFill>
            </a:endParaRPr>
          </a:p>
          <a:p>
            <a:pPr marL="0" indent="0">
              <a:buNone/>
            </a:pPr>
            <a:endParaRPr lang="en-US" sz="1100">
              <a:solidFill>
                <a:srgbClr val="FFFFFF"/>
              </a:solidFill>
            </a:endParaRPr>
          </a:p>
        </p:txBody>
      </p:sp>
      <p:pic>
        <p:nvPicPr>
          <p:cNvPr id="1028" name="Picture 4" descr="Coronavirus symptoms: How to weigh loss of taste and smell vs. fever and  cough - Vox">
            <a:extLst>
              <a:ext uri="{FF2B5EF4-FFF2-40B4-BE49-F238E27FC236}">
                <a16:creationId xmlns:a16="http://schemas.microsoft.com/office/drawing/2014/main" id="{52A20B36-92BF-CCE1-A1D0-5117EAA50D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17" r="20149" b="-3"/>
          <a:stretch/>
        </p:blipFill>
        <p:spPr bwMode="auto">
          <a:xfrm>
            <a:off x="9402417" y="768097"/>
            <a:ext cx="2093613" cy="23351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andshakes alternatives during coronavirus outbreak - San Francisco  Business Times">
            <a:extLst>
              <a:ext uri="{FF2B5EF4-FFF2-40B4-BE49-F238E27FC236}">
                <a16:creationId xmlns:a16="http://schemas.microsoft.com/office/drawing/2014/main" id="{55AE396A-1F86-A6BD-0234-5C147B7FB8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09" r="12330" b="-1"/>
          <a:stretch/>
        </p:blipFill>
        <p:spPr bwMode="auto">
          <a:xfrm>
            <a:off x="7460907" y="3264090"/>
            <a:ext cx="4027002" cy="28258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95, KN95 masks: Where to buy them for protection from omicron">
            <a:extLst>
              <a:ext uri="{FF2B5EF4-FFF2-40B4-BE49-F238E27FC236}">
                <a16:creationId xmlns:a16="http://schemas.microsoft.com/office/drawing/2014/main" id="{AE613A5E-AF65-4183-0739-71433569F45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366" r="14436" b="-2"/>
          <a:stretch/>
        </p:blipFill>
        <p:spPr bwMode="auto">
          <a:xfrm>
            <a:off x="5137461" y="758952"/>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An Elbow Bump is Not a Hug – Here for Life">
            <a:extLst>
              <a:ext uri="{FF2B5EF4-FFF2-40B4-BE49-F238E27FC236}">
                <a16:creationId xmlns:a16="http://schemas.microsoft.com/office/drawing/2014/main" id="{880F0921-BD13-E260-58A4-6E0EBF74B0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8317" b="-4"/>
          <a:stretch/>
        </p:blipFill>
        <p:spPr bwMode="auto">
          <a:xfrm>
            <a:off x="5137461" y="4080912"/>
            <a:ext cx="2157385" cy="2008992"/>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AF6B7092-FA11-45BD-B50D-DF7999301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42943282"/>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BED7469-0D10-44CB-A4C2-C1124B3CA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F4351E00-23D4-4170-AACC-F27A1EE3FF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3" name="Rectangle 32">
            <a:extLst>
              <a:ext uri="{FF2B5EF4-FFF2-40B4-BE49-F238E27FC236}">
                <a16:creationId xmlns:a16="http://schemas.microsoft.com/office/drawing/2014/main" id="{36324DAD-3C03-4590-BDB0-ACCE29E8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standing in front of a train&#10;&#10;Description automatically generated with medium confidence">
            <a:extLst>
              <a:ext uri="{FF2B5EF4-FFF2-40B4-BE49-F238E27FC236}">
                <a16:creationId xmlns:a16="http://schemas.microsoft.com/office/drawing/2014/main" id="{DE016B8E-73BF-0FA2-BD15-6A9F35407C94}"/>
              </a:ext>
            </a:extLst>
          </p:cNvPr>
          <p:cNvPicPr>
            <a:picLocks noChangeAspect="1"/>
          </p:cNvPicPr>
          <p:nvPr/>
        </p:nvPicPr>
        <p:blipFill rotWithShape="1">
          <a:blip r:embed="rId2">
            <a:duotone>
              <a:schemeClr val="bg2">
                <a:shade val="45000"/>
                <a:satMod val="135000"/>
              </a:schemeClr>
              <a:prstClr val="white"/>
            </a:duotone>
            <a:alphaModFix amt="55000"/>
          </a:blip>
          <a:srcRect l="25"/>
          <a:stretch/>
        </p:blipFill>
        <p:spPr>
          <a:xfrm>
            <a:off x="3067" y="10"/>
            <a:ext cx="12188932" cy="6857990"/>
          </a:xfrm>
          <a:prstGeom prst="rect">
            <a:avLst/>
          </a:prstGeom>
        </p:spPr>
      </p:pic>
      <p:sp>
        <p:nvSpPr>
          <p:cNvPr id="35" name="Rectangle 34">
            <a:extLst>
              <a:ext uri="{FF2B5EF4-FFF2-40B4-BE49-F238E27FC236}">
                <a16:creationId xmlns:a16="http://schemas.microsoft.com/office/drawing/2014/main" id="{64D0ABBA-7770-4A8E-A402-3336AD7E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5">
            <a:extLst>
              <a:ext uri="{FF2B5EF4-FFF2-40B4-BE49-F238E27FC236}">
                <a16:creationId xmlns:a16="http://schemas.microsoft.com/office/drawing/2014/main" id="{DD1ABEBE-CA4C-E3F1-8390-8F523A73F432}"/>
              </a:ext>
            </a:extLst>
          </p:cNvPr>
          <p:cNvSpPr>
            <a:spLocks noGrp="1"/>
          </p:cNvSpPr>
          <p:nvPr>
            <p:ph type="title"/>
          </p:nvPr>
        </p:nvSpPr>
        <p:spPr>
          <a:xfrm>
            <a:off x="310846" y="120750"/>
            <a:ext cx="3945468" cy="574334"/>
          </a:xfrm>
        </p:spPr>
        <p:txBody>
          <a:bodyPr vert="horz" lIns="91440" tIns="45720" rIns="91440" bIns="45720" rtlCol="0" anchor="ctr">
            <a:noAutofit/>
          </a:bodyPr>
          <a:lstStyle/>
          <a:p>
            <a:r>
              <a:rPr lang="en-US" sz="4400" b="1"/>
              <a:t>Transportation </a:t>
            </a:r>
          </a:p>
        </p:txBody>
      </p:sp>
      <p:sp>
        <p:nvSpPr>
          <p:cNvPr id="8" name="Content Placeholder 7">
            <a:extLst>
              <a:ext uri="{FF2B5EF4-FFF2-40B4-BE49-F238E27FC236}">
                <a16:creationId xmlns:a16="http://schemas.microsoft.com/office/drawing/2014/main" id="{A890C8FD-7389-B114-A8B1-7C28E0CD6863}"/>
              </a:ext>
            </a:extLst>
          </p:cNvPr>
          <p:cNvSpPr>
            <a:spLocks noGrp="1"/>
          </p:cNvSpPr>
          <p:nvPr>
            <p:ph sz="half" idx="2"/>
          </p:nvPr>
        </p:nvSpPr>
        <p:spPr>
          <a:xfrm>
            <a:off x="217619" y="951763"/>
            <a:ext cx="6834868" cy="5330952"/>
          </a:xfrm>
        </p:spPr>
        <p:txBody>
          <a:bodyPr vert="horz" lIns="91440" tIns="45720" rIns="91440" bIns="45720" rtlCol="0" anchor="t">
            <a:noAutofit/>
          </a:bodyPr>
          <a:lstStyle/>
          <a:p>
            <a:r>
              <a:rPr lang="en-US" sz="1600">
                <a:solidFill>
                  <a:srgbClr val="FFFFFF"/>
                </a:solidFill>
              </a:rPr>
              <a:t>As of April 18, 2022, CDC's January 29, 2021, Order requiring masks on public transportation conveyances and at transportation hubs is no longer in effect. Therefore, CDC will not enforce the Order.</a:t>
            </a:r>
          </a:p>
          <a:p>
            <a:r>
              <a:rPr lang="en-US" sz="1600">
                <a:solidFill>
                  <a:srgbClr val="FFFFFF"/>
                </a:solidFill>
              </a:rPr>
              <a:t> Governor Ned Lamont announced that effective Tuesday, May 24, 2022, electric trains will begin running on Shore Line East (SLE).  Electric trains are already running on the New Haven Line.   These trains are more environmentally friendly, comfortable and reliable.</a:t>
            </a:r>
          </a:p>
          <a:p>
            <a:r>
              <a:rPr lang="en-US" sz="1600">
                <a:solidFill>
                  <a:srgbClr val="FFFFFF"/>
                </a:solidFill>
              </a:rPr>
              <a:t>In April, Governor Lamont announced that CT is receiving $250 Million in federal funding for public transportation.</a:t>
            </a:r>
          </a:p>
          <a:p>
            <a:r>
              <a:rPr lang="en-US" sz="1600">
                <a:solidFill>
                  <a:srgbClr val="FFFFFF"/>
                </a:solidFill>
              </a:rPr>
              <a:t>The first zero-emission electric CT Transit bus was revealed in Hamden in October and there are plans to bring as many as 700 electric buses onto Connecticut's roadways.</a:t>
            </a:r>
          </a:p>
          <a:p>
            <a:r>
              <a:rPr lang="en-US" sz="1600">
                <a:solidFill>
                  <a:srgbClr val="FFFFFF"/>
                </a:solidFill>
              </a:rPr>
              <a:t>The Connecticut Department of Transportation (CTDOT) announced that all public transit buses will be fare-free across Connecticut until December 1, 2022. </a:t>
            </a:r>
          </a:p>
          <a:p>
            <a:r>
              <a:rPr lang="en-US" sz="1600">
                <a:solidFill>
                  <a:srgbClr val="FFFFFF"/>
                </a:solidFill>
              </a:rPr>
              <a:t>Free services include all </a:t>
            </a:r>
            <a:r>
              <a:rPr lang="en-US" sz="1600" err="1">
                <a:solidFill>
                  <a:srgbClr val="FFFFFF"/>
                </a:solidFill>
              </a:rPr>
              <a:t>CTtransit</a:t>
            </a:r>
            <a:r>
              <a:rPr lang="en-US" sz="1600">
                <a:solidFill>
                  <a:srgbClr val="FFFFFF"/>
                </a:solidFill>
              </a:rPr>
              <a:t> local buses statewide, </a:t>
            </a:r>
            <a:r>
              <a:rPr lang="en-US" sz="1600" err="1">
                <a:solidFill>
                  <a:srgbClr val="FFFFFF"/>
                </a:solidFill>
              </a:rPr>
              <a:t>CTtransit</a:t>
            </a:r>
            <a:r>
              <a:rPr lang="en-US" sz="1600">
                <a:solidFill>
                  <a:srgbClr val="FFFFFF"/>
                </a:solidFill>
              </a:rPr>
              <a:t> Express and CTfastrak services. ADA Paratransit is also fare free statewide until December 1, 2022.</a:t>
            </a:r>
          </a:p>
        </p:txBody>
      </p:sp>
      <p:pic>
        <p:nvPicPr>
          <p:cNvPr id="10" name="Picture 9" descr="Logo, company name&#10;&#10;Description automatically generated">
            <a:extLst>
              <a:ext uri="{FF2B5EF4-FFF2-40B4-BE49-F238E27FC236}">
                <a16:creationId xmlns:a16="http://schemas.microsoft.com/office/drawing/2014/main" id="{D3BCD74D-707C-BA43-74C2-0AD39553D846}"/>
              </a:ext>
            </a:extLst>
          </p:cNvPr>
          <p:cNvPicPr>
            <a:picLocks noChangeAspect="1"/>
          </p:cNvPicPr>
          <p:nvPr/>
        </p:nvPicPr>
        <p:blipFill rotWithShape="1">
          <a:blip r:embed="rId3"/>
          <a:srcRect t="9485" r="3" b="22102"/>
          <a:stretch/>
        </p:blipFill>
        <p:spPr>
          <a:xfrm>
            <a:off x="8157276" y="2449802"/>
            <a:ext cx="3033238" cy="2075171"/>
          </a:xfrm>
          <a:prstGeom prst="rect">
            <a:avLst/>
          </a:prstGeom>
        </p:spPr>
      </p:pic>
      <p:pic>
        <p:nvPicPr>
          <p:cNvPr id="9" name="Content Placeholder 8" descr="Logo&#10;&#10;Description automatically generated">
            <a:extLst>
              <a:ext uri="{FF2B5EF4-FFF2-40B4-BE49-F238E27FC236}">
                <a16:creationId xmlns:a16="http://schemas.microsoft.com/office/drawing/2014/main" id="{A8F00516-CF6A-FD49-F32E-84182D9C6E9F}"/>
              </a:ext>
            </a:extLst>
          </p:cNvPr>
          <p:cNvPicPr>
            <a:picLocks noGrp="1" noChangeAspect="1"/>
          </p:cNvPicPr>
          <p:nvPr>
            <p:ph sz="half" idx="1"/>
          </p:nvPr>
        </p:nvPicPr>
        <p:blipFill rotWithShape="1">
          <a:blip r:embed="rId4"/>
          <a:srcRect l="5031" r="5062" b="-3"/>
          <a:stretch/>
        </p:blipFill>
        <p:spPr>
          <a:xfrm>
            <a:off x="8157277" y="4645584"/>
            <a:ext cx="3033237" cy="2074893"/>
          </a:xfrm>
          <a:prstGeom prst="rect">
            <a:avLst/>
          </a:prstGeom>
        </p:spPr>
      </p:pic>
      <p:sp>
        <p:nvSpPr>
          <p:cNvPr id="37" name="Rectangle 36">
            <a:extLst>
              <a:ext uri="{FF2B5EF4-FFF2-40B4-BE49-F238E27FC236}">
                <a16:creationId xmlns:a16="http://schemas.microsoft.com/office/drawing/2014/main" id="{A6ACAFF7-48DF-441D-AF2E-21BC7596E8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0" descr="Yana Razumnaya">
            <a:extLst>
              <a:ext uri="{FF2B5EF4-FFF2-40B4-BE49-F238E27FC236}">
                <a16:creationId xmlns:a16="http://schemas.microsoft.com/office/drawing/2014/main" id="{826FA9D5-AF10-49DA-9113-646DE1F93C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6405" y="187385"/>
            <a:ext cx="1707578" cy="20811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356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42B33-95E5-98A3-79AD-445D752DDE37}"/>
              </a:ext>
            </a:extLst>
          </p:cNvPr>
          <p:cNvSpPr>
            <a:spLocks noGrp="1"/>
          </p:cNvSpPr>
          <p:nvPr>
            <p:ph type="title"/>
          </p:nvPr>
        </p:nvSpPr>
        <p:spPr>
          <a:xfrm>
            <a:off x="-138967" y="744953"/>
            <a:ext cx="3361138" cy="3914132"/>
          </a:xfrm>
        </p:spPr>
        <p:txBody>
          <a:bodyPr>
            <a:normAutofit/>
          </a:bodyPr>
          <a:lstStyle/>
          <a:p>
            <a:pPr algn="ctr"/>
            <a:r>
              <a:rPr lang="en-US" b="1"/>
              <a:t>    Employment</a:t>
            </a:r>
            <a:br>
              <a:rPr lang="en-US">
                <a:cs typeface="Calibri Light"/>
              </a:rPr>
            </a:br>
            <a:r>
              <a:rPr lang="en-US">
                <a:cs typeface="Calibri Light"/>
              </a:rPr>
              <a:t>   </a:t>
            </a:r>
            <a:r>
              <a:rPr lang="en-US" b="1"/>
              <a:t>Career vs. Just  a Job</a:t>
            </a:r>
            <a:br>
              <a:rPr lang="en-US">
                <a:latin typeface="Arial Narrow"/>
                <a:cs typeface="Calibri Light"/>
              </a:rPr>
            </a:br>
            <a:endParaRPr lang="en-US">
              <a:latin typeface="Arial Narrow"/>
              <a:cs typeface="Calibri Light"/>
            </a:endParaRPr>
          </a:p>
        </p:txBody>
      </p:sp>
      <p:sp>
        <p:nvSpPr>
          <p:cNvPr id="3" name="Content Placeholder 2">
            <a:extLst>
              <a:ext uri="{FF2B5EF4-FFF2-40B4-BE49-F238E27FC236}">
                <a16:creationId xmlns:a16="http://schemas.microsoft.com/office/drawing/2014/main" id="{36BDA9F6-DD1F-FB90-B49D-3F619608E208}"/>
              </a:ext>
            </a:extLst>
          </p:cNvPr>
          <p:cNvSpPr>
            <a:spLocks noGrp="1"/>
          </p:cNvSpPr>
          <p:nvPr>
            <p:ph idx="1"/>
          </p:nvPr>
        </p:nvSpPr>
        <p:spPr>
          <a:xfrm>
            <a:off x="3901924" y="272141"/>
            <a:ext cx="3892247" cy="5943601"/>
          </a:xfrm>
        </p:spPr>
        <p:txBody>
          <a:bodyPr vert="horz" lIns="91440" tIns="45720" rIns="91440" bIns="45720" rtlCol="0">
            <a:normAutofit/>
          </a:bodyPr>
          <a:lstStyle/>
          <a:p>
            <a:pPr marL="0" indent="0">
              <a:buNone/>
            </a:pPr>
            <a:r>
              <a:rPr lang="en-US" sz="2800" b="1">
                <a:solidFill>
                  <a:schemeClr val="bg1"/>
                </a:solidFill>
                <a:ea typeface="+mn-lt"/>
                <a:cs typeface="+mn-lt"/>
              </a:rPr>
              <a:t>Real Work for Real Pay</a:t>
            </a:r>
            <a:endParaRPr lang="en-US" sz="2800" b="1">
              <a:solidFill>
                <a:schemeClr val="bg1"/>
              </a:solidFill>
              <a:cs typeface="Calibri"/>
            </a:endParaRPr>
          </a:p>
          <a:p>
            <a:pPr marL="0" indent="0">
              <a:buNone/>
            </a:pPr>
            <a:r>
              <a:rPr lang="en-US" sz="1600">
                <a:solidFill>
                  <a:schemeClr val="bg1"/>
                </a:solidFill>
              </a:rPr>
              <a:t>Self-Advocate Coordinators on APSE Board – Association of People Supporting Employment First.</a:t>
            </a:r>
          </a:p>
          <a:p>
            <a:pPr marL="0" indent="0">
              <a:buNone/>
            </a:pPr>
            <a:r>
              <a:rPr lang="en-US" sz="1600">
                <a:solidFill>
                  <a:schemeClr val="bg1"/>
                </a:solidFill>
              </a:rPr>
              <a:t>Self-Advocate Coordinators are members of JDLN -Job Development Leadership Networks</a:t>
            </a:r>
          </a:p>
          <a:p>
            <a:pPr marL="0" indent="0">
              <a:buNone/>
            </a:pPr>
            <a:r>
              <a:rPr lang="en-US" sz="1600">
                <a:solidFill>
                  <a:schemeClr val="bg1"/>
                </a:solidFill>
              </a:rPr>
              <a:t>Promote employment in virtual and in-person Self-Advocacy groups.</a:t>
            </a:r>
          </a:p>
          <a:p>
            <a:pPr marL="0" indent="0">
              <a:buNone/>
            </a:pPr>
            <a:r>
              <a:rPr lang="en-US" sz="1600">
                <a:solidFill>
                  <a:schemeClr val="bg1"/>
                </a:solidFill>
              </a:rPr>
              <a:t>Promote employment on Virtual Bulletin Boards on the Advocates’ Corner. </a:t>
            </a:r>
          </a:p>
          <a:p>
            <a:pPr marL="0" indent="0">
              <a:buNone/>
            </a:pPr>
            <a:r>
              <a:rPr lang="en-US" sz="1600">
                <a:solidFill>
                  <a:schemeClr val="bg1"/>
                </a:solidFill>
              </a:rPr>
              <a:t>SELN- Leadership subcommittee and Strategic Planning.</a:t>
            </a:r>
          </a:p>
          <a:p>
            <a:pPr marL="0" indent="0">
              <a:buNone/>
            </a:pPr>
            <a:r>
              <a:rPr lang="en-US" sz="1600">
                <a:solidFill>
                  <a:schemeClr val="bg1"/>
                </a:solidFill>
              </a:rPr>
              <a:t>Self-Advocate Coordinators support and attend Employment Resource Fairs</a:t>
            </a:r>
          </a:p>
          <a:p>
            <a:pPr marL="0" indent="0">
              <a:buNone/>
            </a:pPr>
            <a:r>
              <a:rPr lang="en-US" sz="1600">
                <a:solidFill>
                  <a:schemeClr val="bg1"/>
                </a:solidFill>
              </a:rPr>
              <a:t>Virtual Employment Customize Conference</a:t>
            </a:r>
          </a:p>
          <a:p>
            <a:pPr marL="0" indent="0">
              <a:buNone/>
            </a:pPr>
            <a:r>
              <a:rPr lang="en-US" sz="1600" b="1">
                <a:solidFill>
                  <a:schemeClr val="bg1"/>
                </a:solidFill>
                <a:latin typeface="Calibri"/>
                <a:ea typeface="+mn-lt"/>
                <a:cs typeface="Calibri"/>
              </a:rPr>
              <a:t>Reach for the stars!     </a:t>
            </a:r>
            <a:endParaRPr lang="en-US" sz="1600" b="1">
              <a:solidFill>
                <a:schemeClr val="bg1"/>
              </a:solidFill>
              <a:latin typeface="Calibri" panose="020F0502020204030204" pitchFamily="34" charset="0"/>
              <a:cs typeface="Calibri" panose="020F0502020204030204" pitchFamily="34" charset="0"/>
            </a:endParaRPr>
          </a:p>
        </p:txBody>
      </p:sp>
      <p:pic>
        <p:nvPicPr>
          <p:cNvPr id="4" name="Picture 4">
            <a:extLst>
              <a:ext uri="{FF2B5EF4-FFF2-40B4-BE49-F238E27FC236}">
                <a16:creationId xmlns:a16="http://schemas.microsoft.com/office/drawing/2014/main" id="{71EF817E-99C0-465D-253F-C3D8F6311BA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 b="5701"/>
          <a:stretch/>
        </p:blipFill>
        <p:spPr>
          <a:xfrm rot="21600000">
            <a:off x="8124024" y="446344"/>
            <a:ext cx="3420289" cy="1693315"/>
          </a:xfrm>
          <a:prstGeom prst="rect">
            <a:avLst/>
          </a:prstGeom>
        </p:spPr>
      </p:pic>
      <p:pic>
        <p:nvPicPr>
          <p:cNvPr id="11" name="Picture 12">
            <a:extLst>
              <a:ext uri="{FF2B5EF4-FFF2-40B4-BE49-F238E27FC236}">
                <a16:creationId xmlns:a16="http://schemas.microsoft.com/office/drawing/2014/main" id="{C8D33119-4365-979A-A799-96F240949953}"/>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6" b="19112"/>
          <a:stretch/>
        </p:blipFill>
        <p:spPr>
          <a:xfrm>
            <a:off x="8047823" y="2390531"/>
            <a:ext cx="3585891" cy="1791200"/>
          </a:xfrm>
          <a:prstGeom prst="rect">
            <a:avLst/>
          </a:prstGeom>
        </p:spPr>
      </p:pic>
      <p:pic>
        <p:nvPicPr>
          <p:cNvPr id="7" name="Picture 7">
            <a:extLst>
              <a:ext uri="{FF2B5EF4-FFF2-40B4-BE49-F238E27FC236}">
                <a16:creationId xmlns:a16="http://schemas.microsoft.com/office/drawing/2014/main" id="{2098960E-333C-795C-D47A-2435BE9A9E6E}"/>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2" b="25554"/>
          <a:stretch/>
        </p:blipFill>
        <p:spPr>
          <a:xfrm>
            <a:off x="8029231" y="4432602"/>
            <a:ext cx="3604483" cy="1791200"/>
          </a:xfrm>
          <a:prstGeom prst="rect">
            <a:avLst/>
          </a:prstGeom>
        </p:spPr>
      </p:pic>
      <p:pic>
        <p:nvPicPr>
          <p:cNvPr id="8" name="Picture 20" descr="Jossie Torres">
            <a:extLst>
              <a:ext uri="{FF2B5EF4-FFF2-40B4-BE49-F238E27FC236}">
                <a16:creationId xmlns:a16="http://schemas.microsoft.com/office/drawing/2014/main" id="{7DEE6F5A-B69D-49A8-ADAE-48218806EA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910" y="3370852"/>
            <a:ext cx="2072018" cy="27421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413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784B-E2DF-B47F-711C-CC95215B53F5}"/>
              </a:ext>
            </a:extLst>
          </p:cNvPr>
          <p:cNvSpPr>
            <a:spLocks noGrp="1"/>
          </p:cNvSpPr>
          <p:nvPr>
            <p:ph type="title"/>
          </p:nvPr>
        </p:nvSpPr>
        <p:spPr>
          <a:xfrm>
            <a:off x="457200" y="203700"/>
            <a:ext cx="8542529" cy="1069295"/>
          </a:xfrm>
        </p:spPr>
        <p:txBody>
          <a:bodyPr>
            <a:noAutofit/>
          </a:bodyPr>
          <a:lstStyle/>
          <a:p>
            <a:pPr>
              <a:lnSpc>
                <a:spcPct val="90000"/>
              </a:lnSpc>
            </a:pPr>
            <a:r>
              <a:rPr lang="en-US" sz="2800" b="1">
                <a:solidFill>
                  <a:schemeClr val="bg1"/>
                </a:solidFill>
                <a:effectLst>
                  <a:outerShdw blurRad="38100" dist="38100" dir="2700000" algn="tl">
                    <a:srgbClr val="000000">
                      <a:alpha val="43137"/>
                    </a:srgbClr>
                  </a:outerShdw>
                </a:effectLst>
                <a:latin typeface="Calibri" panose="020F0502020204030204" pitchFamily="34" charset="0"/>
              </a:rPr>
              <a:t>C</a:t>
            </a:r>
            <a:r>
              <a:rPr lang="en-US" sz="2800" b="1">
                <a:solidFill>
                  <a:schemeClr val="bg1"/>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ollaboration with Planned Parenthood of Southern New England and DDS Healthy  Relationships Series</a:t>
            </a:r>
            <a:endParaRPr lang="en-US" sz="2800" b="1">
              <a:solidFill>
                <a:schemeClr val="bg1"/>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D710A06-3DC7-8EDA-27DC-63192D3AB52D}"/>
              </a:ext>
            </a:extLst>
          </p:cNvPr>
          <p:cNvSpPr>
            <a:spLocks noGrp="1"/>
          </p:cNvSpPr>
          <p:nvPr>
            <p:ph idx="1"/>
          </p:nvPr>
        </p:nvSpPr>
        <p:spPr>
          <a:xfrm>
            <a:off x="809999" y="1501402"/>
            <a:ext cx="7005943" cy="5394046"/>
          </a:xfrm>
        </p:spPr>
        <p:txBody>
          <a:bodyPr>
            <a:normAutofit fontScale="25000" lnSpcReduction="20000"/>
          </a:bodyPr>
          <a:lstStyle/>
          <a:p>
            <a:pPr marL="0" indent="0">
              <a:lnSpc>
                <a:spcPct val="90000"/>
              </a:lnSpc>
              <a:buNone/>
            </a:pPr>
            <a:r>
              <a:rPr lang="en-US" sz="8000">
                <a:solidFill>
                  <a:schemeClr val="bg1"/>
                </a:solidFill>
              </a:rPr>
              <a:t>The SACs of DDS along with Planned Parenthood of Southern New England co teach individuals about safe and meaningful  relationships </a:t>
            </a:r>
          </a:p>
          <a:p>
            <a:pPr marL="0" indent="0">
              <a:lnSpc>
                <a:spcPct val="90000"/>
              </a:lnSpc>
              <a:buNone/>
            </a:pPr>
            <a:endParaRPr lang="en-US" sz="8000">
              <a:solidFill>
                <a:schemeClr val="bg1"/>
              </a:solidFill>
            </a:endParaRPr>
          </a:p>
          <a:p>
            <a:pPr marL="0" indent="0">
              <a:lnSpc>
                <a:spcPct val="90000"/>
              </a:lnSpc>
              <a:buNone/>
            </a:pPr>
            <a:r>
              <a:rPr lang="en-US" sz="8000">
                <a:solidFill>
                  <a:schemeClr val="bg1"/>
                </a:solidFill>
              </a:rPr>
              <a:t>Click on this link for more information </a:t>
            </a:r>
          </a:p>
          <a:p>
            <a:pPr marL="0" indent="0">
              <a:lnSpc>
                <a:spcPct val="90000"/>
              </a:lnSpc>
              <a:buNone/>
            </a:pPr>
            <a:r>
              <a:rPr lang="en-US" sz="8000">
                <a:solidFill>
                  <a:schemeClr val="bg1"/>
                </a:solidFill>
                <a:hlinkClick r:id="rId3">
                  <a:extLst>
                    <a:ext uri="{A12FA001-AC4F-418D-AE19-62706E023703}">
                      <ahyp:hlinkClr xmlns:ahyp="http://schemas.microsoft.com/office/drawing/2018/hyperlinkcolor" val="tx"/>
                    </a:ext>
                  </a:extLst>
                </a:hlinkClick>
              </a:rPr>
              <a:t>Planned Parenthood of Southern New England, Inc.</a:t>
            </a:r>
            <a:endParaRPr lang="en-US" sz="8000">
              <a:solidFill>
                <a:schemeClr val="bg1"/>
              </a:solidFill>
            </a:endParaRPr>
          </a:p>
          <a:p>
            <a:pPr marL="0" indent="0">
              <a:lnSpc>
                <a:spcPct val="90000"/>
              </a:lnSpc>
              <a:buNone/>
            </a:pPr>
            <a:endParaRPr lang="en-US" sz="8000">
              <a:solidFill>
                <a:schemeClr val="bg1"/>
              </a:solidFill>
            </a:endParaRPr>
          </a:p>
          <a:p>
            <a:pPr marL="0" indent="0">
              <a:lnSpc>
                <a:spcPct val="90000"/>
              </a:lnSpc>
              <a:buNone/>
            </a:pPr>
            <a:r>
              <a:rPr lang="en-US" sz="8000">
                <a:solidFill>
                  <a:schemeClr val="bg1"/>
                </a:solidFill>
              </a:rPr>
              <a:t>The classes are held virtually and all year long such as (Winter, Fall, Summer and Spring)</a:t>
            </a:r>
          </a:p>
          <a:p>
            <a:pPr marL="0" indent="0">
              <a:lnSpc>
                <a:spcPct val="90000"/>
              </a:lnSpc>
              <a:buNone/>
            </a:pPr>
            <a:endParaRPr lang="en-US" sz="8000">
              <a:solidFill>
                <a:schemeClr val="bg1"/>
              </a:solidFill>
            </a:endParaRPr>
          </a:p>
          <a:p>
            <a:pPr marL="0" indent="0">
              <a:lnSpc>
                <a:spcPct val="90000"/>
              </a:lnSpc>
              <a:buNone/>
            </a:pPr>
            <a:r>
              <a:rPr lang="en-US" sz="8000">
                <a:solidFill>
                  <a:schemeClr val="bg1"/>
                </a:solidFill>
              </a:rPr>
              <a:t>The information that is taught in the classes is very simplified and easy to understand</a:t>
            </a:r>
          </a:p>
          <a:p>
            <a:pPr marL="0" indent="0">
              <a:lnSpc>
                <a:spcPct val="90000"/>
              </a:lnSpc>
              <a:buNone/>
            </a:pPr>
            <a:r>
              <a:rPr lang="en-US" sz="8000">
                <a:solidFill>
                  <a:schemeClr val="bg1"/>
                </a:solidFill>
              </a:rPr>
              <a:t> Over 84 individuals have taken the course </a:t>
            </a:r>
          </a:p>
          <a:p>
            <a:pPr marL="0" indent="0">
              <a:lnSpc>
                <a:spcPct val="90000"/>
              </a:lnSpc>
              <a:buNone/>
            </a:pPr>
            <a:r>
              <a:rPr lang="en-US" sz="8000">
                <a:solidFill>
                  <a:schemeClr val="bg1"/>
                </a:solidFill>
              </a:rPr>
              <a:t>At the end of the classes, you will receive a celebration of appreciate for coming to the classes</a:t>
            </a:r>
          </a:p>
          <a:p>
            <a:pPr marL="0" indent="0">
              <a:lnSpc>
                <a:spcPct val="90000"/>
              </a:lnSpc>
              <a:buNone/>
            </a:pPr>
            <a:endParaRPr lang="en-US" sz="8000">
              <a:solidFill>
                <a:schemeClr val="bg1"/>
              </a:solidFill>
            </a:endParaRPr>
          </a:p>
          <a:p>
            <a:pPr marL="0" indent="0">
              <a:lnSpc>
                <a:spcPct val="90000"/>
              </a:lnSpc>
              <a:buNone/>
            </a:pPr>
            <a:r>
              <a:rPr lang="en-US" sz="8000">
                <a:solidFill>
                  <a:schemeClr val="bg1"/>
                </a:solidFill>
              </a:rPr>
              <a:t>All individuals who attend all classes get a certificate </a:t>
            </a:r>
          </a:p>
          <a:p>
            <a:pPr marL="0" indent="0">
              <a:lnSpc>
                <a:spcPct val="90000"/>
              </a:lnSpc>
              <a:buNone/>
            </a:pPr>
            <a:r>
              <a:rPr lang="en-US" sz="8000"/>
              <a:t> </a:t>
            </a:r>
          </a:p>
          <a:p>
            <a:pPr marL="0" indent="0">
              <a:lnSpc>
                <a:spcPct val="90000"/>
              </a:lnSpc>
              <a:buNone/>
            </a:pPr>
            <a:endParaRPr lang="en-US" sz="1400"/>
          </a:p>
          <a:p>
            <a:pPr marL="0" indent="0">
              <a:lnSpc>
                <a:spcPct val="90000"/>
              </a:lnSpc>
              <a:buNone/>
            </a:pPr>
            <a:endParaRPr lang="en-US" sz="700"/>
          </a:p>
          <a:p>
            <a:pPr marL="0" indent="0">
              <a:lnSpc>
                <a:spcPct val="90000"/>
              </a:lnSpc>
              <a:buNone/>
            </a:pPr>
            <a:r>
              <a:rPr lang="en-US" sz="700"/>
              <a:t> </a:t>
            </a:r>
          </a:p>
        </p:txBody>
      </p:sp>
      <p:pic>
        <p:nvPicPr>
          <p:cNvPr id="5" name="Picture 4">
            <a:extLst>
              <a:ext uri="{FF2B5EF4-FFF2-40B4-BE49-F238E27FC236}">
                <a16:creationId xmlns:a16="http://schemas.microsoft.com/office/drawing/2014/main" id="{8FC6BAB4-F94B-425C-B7BD-6F0E79440ED1}"/>
              </a:ext>
            </a:extLst>
          </p:cNvPr>
          <p:cNvPicPr>
            <a:picLocks noChangeAspect="1"/>
          </p:cNvPicPr>
          <p:nvPr/>
        </p:nvPicPr>
        <p:blipFill>
          <a:blip r:embed="rId4"/>
          <a:stretch>
            <a:fillRect/>
          </a:stretch>
        </p:blipFill>
        <p:spPr>
          <a:xfrm>
            <a:off x="8009153" y="2314762"/>
            <a:ext cx="3844263" cy="1140752"/>
          </a:xfrm>
          <a:prstGeom prst="rect">
            <a:avLst/>
          </a:prstGeom>
        </p:spPr>
      </p:pic>
      <p:pic>
        <p:nvPicPr>
          <p:cNvPr id="6" name="Picture 5">
            <a:extLst>
              <a:ext uri="{FF2B5EF4-FFF2-40B4-BE49-F238E27FC236}">
                <a16:creationId xmlns:a16="http://schemas.microsoft.com/office/drawing/2014/main" id="{5EA215E7-E2D0-4F23-A221-9FF2CBB64581}"/>
              </a:ext>
            </a:extLst>
          </p:cNvPr>
          <p:cNvPicPr>
            <a:picLocks noChangeAspect="1"/>
          </p:cNvPicPr>
          <p:nvPr/>
        </p:nvPicPr>
        <p:blipFill>
          <a:blip r:embed="rId5"/>
          <a:stretch>
            <a:fillRect/>
          </a:stretch>
        </p:blipFill>
        <p:spPr>
          <a:xfrm>
            <a:off x="7869344" y="4067796"/>
            <a:ext cx="4123880" cy="2389978"/>
          </a:xfrm>
          <a:prstGeom prst="rect">
            <a:avLst/>
          </a:prstGeom>
        </p:spPr>
      </p:pic>
    </p:spTree>
    <p:extLst>
      <p:ext uri="{BB962C8B-B14F-4D97-AF65-F5344CB8AC3E}">
        <p14:creationId xmlns:p14="http://schemas.microsoft.com/office/powerpoint/2010/main" val="30476101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2871"/>
    </mc:Choice>
    <mc:Fallback>
      <p:transition spd="slow" advTm="728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2050" name="Picture 2" descr="North Dakota Qualified Service Provider Hub Training - New QSP Orientation">
            <a:extLst>
              <a:ext uri="{FF2B5EF4-FFF2-40B4-BE49-F238E27FC236}">
                <a16:creationId xmlns:a16="http://schemas.microsoft.com/office/drawing/2014/main" id="{2DBF8CD1-1ECB-F289-F969-39E85DCFD6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88" r="6785" b="1"/>
          <a:stretch/>
        </p:blipFill>
        <p:spPr bwMode="auto">
          <a:xfrm>
            <a:off x="6498774" y="2009465"/>
            <a:ext cx="5108140" cy="36228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FE74FB-EE76-421E-EF58-4C962C4442C5}"/>
              </a:ext>
            </a:extLst>
          </p:cNvPr>
          <p:cNvSpPr>
            <a:spLocks noGrp="1"/>
          </p:cNvSpPr>
          <p:nvPr>
            <p:ph type="title"/>
          </p:nvPr>
        </p:nvSpPr>
        <p:spPr>
          <a:xfrm>
            <a:off x="567360" y="-87086"/>
            <a:ext cx="9209314" cy="1899912"/>
          </a:xfrm>
        </p:spPr>
        <p:txBody>
          <a:bodyPr>
            <a:normAutofit/>
          </a:bodyPr>
          <a:lstStyle/>
          <a:p>
            <a:r>
              <a:rPr lang="en-US" b="1">
                <a:solidFill>
                  <a:schemeClr val="bg1"/>
                </a:solidFill>
                <a:effectLst>
                  <a:outerShdw blurRad="38100" dist="38100" dir="2700000" algn="tl">
                    <a:srgbClr val="000000">
                      <a:alpha val="43137"/>
                    </a:srgbClr>
                  </a:outerShdw>
                </a:effectLst>
              </a:rPr>
              <a:t>New Provider Orientation </a:t>
            </a:r>
          </a:p>
        </p:txBody>
      </p:sp>
      <p:sp>
        <p:nvSpPr>
          <p:cNvPr id="3" name="Content Placeholder 2">
            <a:extLst>
              <a:ext uri="{FF2B5EF4-FFF2-40B4-BE49-F238E27FC236}">
                <a16:creationId xmlns:a16="http://schemas.microsoft.com/office/drawing/2014/main" id="{F9BE14EA-1FB6-7FB7-BC22-9CDC0D79DAEB}"/>
              </a:ext>
            </a:extLst>
          </p:cNvPr>
          <p:cNvSpPr>
            <a:spLocks noGrp="1"/>
          </p:cNvSpPr>
          <p:nvPr>
            <p:ph idx="1"/>
          </p:nvPr>
        </p:nvSpPr>
        <p:spPr>
          <a:xfrm>
            <a:off x="326572" y="1899912"/>
            <a:ext cx="5497285" cy="5181275"/>
          </a:xfrm>
        </p:spPr>
        <p:txBody>
          <a:bodyPr>
            <a:normAutofit/>
          </a:bodyPr>
          <a:lstStyle/>
          <a:p>
            <a:r>
              <a:rPr lang="en-US" sz="2400" b="1">
                <a:solidFill>
                  <a:schemeClr val="bg1"/>
                </a:solidFill>
              </a:rPr>
              <a:t>The SACS did virtual and in person new Provider Orientation</a:t>
            </a:r>
          </a:p>
          <a:p>
            <a:r>
              <a:rPr lang="en-US" sz="2400" b="1">
                <a:solidFill>
                  <a:schemeClr val="bg1"/>
                </a:solidFill>
              </a:rPr>
              <a:t>Throughout the year of 2021-2022</a:t>
            </a:r>
          </a:p>
          <a:p>
            <a:r>
              <a:rPr lang="en-US" sz="2400" b="1">
                <a:solidFill>
                  <a:schemeClr val="bg1"/>
                </a:solidFill>
              </a:rPr>
              <a:t>194 Total people attend </a:t>
            </a:r>
          </a:p>
          <a:p>
            <a:r>
              <a:rPr lang="en-US" sz="2400" b="1">
                <a:solidFill>
                  <a:schemeClr val="bg1"/>
                </a:solidFill>
              </a:rPr>
              <a:t> We teach about  what we as DDS employ’s believe in </a:t>
            </a:r>
          </a:p>
          <a:p>
            <a:r>
              <a:rPr lang="en-US" sz="2400" b="1">
                <a:solidFill>
                  <a:schemeClr val="bg1"/>
                </a:solidFill>
              </a:rPr>
              <a:t>We talk about how important it is to take the people first language pledge </a:t>
            </a:r>
          </a:p>
          <a:p>
            <a:r>
              <a:rPr lang="en-US" sz="2400" b="1">
                <a:solidFill>
                  <a:schemeClr val="bg1"/>
                </a:solidFill>
              </a:rPr>
              <a:t>And seeing us for our abilities and not out disabilities.</a:t>
            </a:r>
          </a:p>
          <a:p>
            <a:endParaRPr lang="en-US" sz="1700"/>
          </a:p>
        </p:txBody>
      </p:sp>
    </p:spTree>
    <p:extLst>
      <p:ext uri="{BB962C8B-B14F-4D97-AF65-F5344CB8AC3E}">
        <p14:creationId xmlns:p14="http://schemas.microsoft.com/office/powerpoint/2010/main" val="3428508065"/>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AB880-C595-2FED-17E5-1CF402C8C48A}"/>
              </a:ext>
            </a:extLst>
          </p:cNvPr>
          <p:cNvSpPr>
            <a:spLocks noGrp="1"/>
          </p:cNvSpPr>
          <p:nvPr>
            <p:ph type="title"/>
          </p:nvPr>
        </p:nvSpPr>
        <p:spPr>
          <a:xfrm>
            <a:off x="6096000" y="158889"/>
            <a:ext cx="6067686" cy="1267140"/>
          </a:xfrm>
        </p:spPr>
        <p:txBody>
          <a:bodyPr anchor="b">
            <a:normAutofit/>
          </a:bodyPr>
          <a:lstStyle/>
          <a:p>
            <a:r>
              <a:rPr lang="en-US" sz="5600" b="1">
                <a:solidFill>
                  <a:schemeClr val="bg1"/>
                </a:solidFill>
                <a:effectLst>
                  <a:outerShdw blurRad="38100" dist="38100" dir="2700000" algn="tl">
                    <a:srgbClr val="000000">
                      <a:alpha val="43137"/>
                    </a:srgbClr>
                  </a:outerShdw>
                </a:effectLst>
              </a:rPr>
              <a:t>On Board Training </a:t>
            </a:r>
          </a:p>
        </p:txBody>
      </p:sp>
      <p:sp>
        <p:nvSpPr>
          <p:cNvPr id="3" name="Content Placeholder 2">
            <a:extLst>
              <a:ext uri="{FF2B5EF4-FFF2-40B4-BE49-F238E27FC236}">
                <a16:creationId xmlns:a16="http://schemas.microsoft.com/office/drawing/2014/main" id="{2670F0CF-DB31-898C-002D-762F7C27481B}"/>
              </a:ext>
            </a:extLst>
          </p:cNvPr>
          <p:cNvSpPr>
            <a:spLocks noGrp="1"/>
          </p:cNvSpPr>
          <p:nvPr>
            <p:ph idx="1"/>
          </p:nvPr>
        </p:nvSpPr>
        <p:spPr>
          <a:xfrm>
            <a:off x="6810115" y="1633358"/>
            <a:ext cx="4750514" cy="4455653"/>
          </a:xfrm>
        </p:spPr>
        <p:txBody>
          <a:bodyPr anchor="t">
            <a:normAutofit/>
          </a:bodyPr>
          <a:lstStyle/>
          <a:p>
            <a:r>
              <a:rPr lang="en-US" sz="2000" b="1">
                <a:solidFill>
                  <a:schemeClr val="bg1">
                    <a:alpha val="80000"/>
                  </a:schemeClr>
                </a:solidFill>
              </a:rPr>
              <a:t>The Sacs did virtual On-Board Training for new employee for DDS throughout the year of 2021-2022   </a:t>
            </a:r>
          </a:p>
          <a:p>
            <a:r>
              <a:rPr lang="en-US" sz="2000" b="1">
                <a:solidFill>
                  <a:schemeClr val="bg1">
                    <a:alpha val="80000"/>
                  </a:schemeClr>
                </a:solidFill>
              </a:rPr>
              <a:t>600 total people attended </a:t>
            </a:r>
          </a:p>
          <a:p>
            <a:r>
              <a:rPr lang="en-US" sz="2000" b="1">
                <a:solidFill>
                  <a:schemeClr val="bg1">
                    <a:alpha val="80000"/>
                  </a:schemeClr>
                </a:solidFill>
              </a:rPr>
              <a:t>We taught on the topic of Self-Direction/Self-Determination and Self-Advocacy </a:t>
            </a:r>
          </a:p>
          <a:p>
            <a:r>
              <a:rPr lang="en-US" sz="2000" b="1">
                <a:solidFill>
                  <a:schemeClr val="bg1">
                    <a:alpha val="80000"/>
                  </a:schemeClr>
                </a:solidFill>
              </a:rPr>
              <a:t>Also, we taught about human rights and being a mandate reporter</a:t>
            </a:r>
          </a:p>
          <a:p>
            <a:r>
              <a:rPr lang="en-US" sz="2000" b="1">
                <a:solidFill>
                  <a:schemeClr val="bg1">
                    <a:alpha val="80000"/>
                  </a:schemeClr>
                </a:solidFill>
              </a:rPr>
              <a:t>Talk about what we as Self-Advocate Coordinators do on a day to day basis</a:t>
            </a:r>
          </a:p>
          <a:p>
            <a:endParaRPr lang="en-US" sz="2000">
              <a:solidFill>
                <a:schemeClr val="tx1">
                  <a:alpha val="80000"/>
                </a:schemeClr>
              </a:solidFill>
            </a:endParaRPr>
          </a:p>
          <a:p>
            <a:endParaRPr lang="en-US" sz="2000">
              <a:solidFill>
                <a:schemeClr val="tx1">
                  <a:alpha val="80000"/>
                </a:schemeClr>
              </a:solidFill>
            </a:endParaRPr>
          </a:p>
        </p:txBody>
      </p:sp>
      <p:pic>
        <p:nvPicPr>
          <p:cNvPr id="1026" name="Picture 2" descr="Ten Tips for Training New Employees - Training Tips - BBALectures">
            <a:extLst>
              <a:ext uri="{FF2B5EF4-FFF2-40B4-BE49-F238E27FC236}">
                <a16:creationId xmlns:a16="http://schemas.microsoft.com/office/drawing/2014/main" id="{FD1C81BF-739D-A13C-725B-4C0AC40CB6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3" r="16056" b="-2"/>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976405"/>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1026" name="Picture 2" descr="The 5 Best Virtual Event Platforms For Converting Your In Person Event">
            <a:extLst>
              <a:ext uri="{FF2B5EF4-FFF2-40B4-BE49-F238E27FC236}">
                <a16:creationId xmlns:a16="http://schemas.microsoft.com/office/drawing/2014/main" id="{0D3D3A9B-0064-0378-817E-282EEF084F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34" r="5" b="13429"/>
          <a:stretch/>
        </p:blipFill>
        <p:spPr bwMode="auto">
          <a:xfrm>
            <a:off x="6096000" y="474373"/>
            <a:ext cx="5856514" cy="2722346"/>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8" name="Picture 27" descr="Background pattern&#10;&#10;Description automatically generated">
            <a:extLst>
              <a:ext uri="{FF2B5EF4-FFF2-40B4-BE49-F238E27FC236}">
                <a16:creationId xmlns:a16="http://schemas.microsoft.com/office/drawing/2014/main" id="{A7E45F66-8347-2EC5-708F-76EA2E8096D5}"/>
              </a:ext>
            </a:extLst>
          </p:cNvPr>
          <p:cNvPicPr>
            <a:picLocks noChangeAspect="1"/>
          </p:cNvPicPr>
          <p:nvPr/>
        </p:nvPicPr>
        <p:blipFill rotWithShape="1">
          <a:blip r:embed="rId4"/>
          <a:srcRect t="3949" r="-2" b="27077"/>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BD09D6FA-66E3-A56A-4D61-1B53E9617B60}"/>
              </a:ext>
            </a:extLst>
          </p:cNvPr>
          <p:cNvSpPr>
            <a:spLocks noGrp="1"/>
          </p:cNvSpPr>
          <p:nvPr>
            <p:ph type="title"/>
          </p:nvPr>
        </p:nvSpPr>
        <p:spPr>
          <a:xfrm>
            <a:off x="280227" y="204788"/>
            <a:ext cx="6229430" cy="1243584"/>
          </a:xfrm>
        </p:spPr>
        <p:txBody>
          <a:bodyPr>
            <a:normAutofit/>
          </a:bodyPr>
          <a:lstStyle/>
          <a:p>
            <a:r>
              <a:rPr lang="en-US" sz="4000" b="1">
                <a:solidFill>
                  <a:schemeClr val="bg1"/>
                </a:solidFill>
                <a:effectLst>
                  <a:outerShdw blurRad="38100" dist="38100" dir="2700000" algn="tl">
                    <a:srgbClr val="000000">
                      <a:alpha val="43137"/>
                    </a:srgbClr>
                  </a:outerShdw>
                </a:effectLst>
              </a:rPr>
              <a:t>Youth Leadership Forum 2022 Virtual </a:t>
            </a:r>
          </a:p>
        </p:txBody>
      </p:sp>
      <p:graphicFrame>
        <p:nvGraphicFramePr>
          <p:cNvPr id="26" name="Content Placeholder 2">
            <a:extLst>
              <a:ext uri="{FF2B5EF4-FFF2-40B4-BE49-F238E27FC236}">
                <a16:creationId xmlns:a16="http://schemas.microsoft.com/office/drawing/2014/main" id="{F9359B2A-33BA-9F70-CC33-0C02F713428A}"/>
              </a:ext>
            </a:extLst>
          </p:cNvPr>
          <p:cNvGraphicFramePr>
            <a:graphicFrameLocks noGrp="1"/>
          </p:cNvGraphicFramePr>
          <p:nvPr>
            <p:ph idx="1"/>
            <p:extLst>
              <p:ext uri="{D42A27DB-BD31-4B8C-83A1-F6EECF244321}">
                <p14:modId xmlns:p14="http://schemas.microsoft.com/office/powerpoint/2010/main" val="1573784141"/>
              </p:ext>
            </p:extLst>
          </p:nvPr>
        </p:nvGraphicFramePr>
        <p:xfrm>
          <a:off x="119743" y="2222719"/>
          <a:ext cx="5508171" cy="46352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6" descr="Image">
            <a:extLst>
              <a:ext uri="{FF2B5EF4-FFF2-40B4-BE49-F238E27FC236}">
                <a16:creationId xmlns:a16="http://schemas.microsoft.com/office/drawing/2014/main" id="{F3286EE5-846E-1171-1C79-9295A60672D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833" r="-1" b="15798"/>
          <a:stretch/>
        </p:blipFill>
        <p:spPr bwMode="auto">
          <a:xfrm>
            <a:off x="7021929" y="4111469"/>
            <a:ext cx="4260073" cy="212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512382"/>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504572-5305-4489-BE8B-0191496AD439}"/>
              </a:ext>
            </a:extLst>
          </p:cNvPr>
          <p:cNvPicPr>
            <a:picLocks noChangeAspect="1"/>
          </p:cNvPicPr>
          <p:nvPr/>
        </p:nvPicPr>
        <p:blipFill>
          <a:blip r:embed="rId4"/>
          <a:stretch>
            <a:fillRect/>
          </a:stretch>
        </p:blipFill>
        <p:spPr>
          <a:xfrm>
            <a:off x="5356267" y="167394"/>
            <a:ext cx="6639790" cy="6523212"/>
          </a:xfrm>
          <a:prstGeom prst="rect">
            <a:avLst/>
          </a:prstGeom>
          <a:effectLst>
            <a:glow rad="1016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pic>
      <p:sp>
        <p:nvSpPr>
          <p:cNvPr id="3" name="TextBox 2">
            <a:extLst>
              <a:ext uri="{FF2B5EF4-FFF2-40B4-BE49-F238E27FC236}">
                <a16:creationId xmlns:a16="http://schemas.microsoft.com/office/drawing/2014/main" id="{36A17AC5-2C10-4876-9821-3953833F74B1}"/>
              </a:ext>
            </a:extLst>
          </p:cNvPr>
          <p:cNvSpPr txBox="1"/>
          <p:nvPr/>
        </p:nvSpPr>
        <p:spPr>
          <a:xfrm>
            <a:off x="345195" y="543417"/>
            <a:ext cx="4320605" cy="5262979"/>
          </a:xfrm>
          <a:prstGeom prst="rect">
            <a:avLst/>
          </a:prstGeom>
          <a:noFill/>
        </p:spPr>
        <p:txBody>
          <a:bodyPr wrap="none" rtlCol="0">
            <a:spAutoFit/>
          </a:bodyPr>
          <a:lstStyle/>
          <a:p>
            <a:pPr algn="ctr"/>
            <a:r>
              <a:rPr lang="en-US" sz="4800" b="1">
                <a:solidFill>
                  <a:schemeClr val="bg1"/>
                </a:solidFill>
                <a:effectLst>
                  <a:outerShdw blurRad="38100" dist="38100" dir="2700000" algn="tl">
                    <a:srgbClr val="000000">
                      <a:alpha val="43137"/>
                    </a:srgbClr>
                  </a:outerShdw>
                </a:effectLst>
              </a:rPr>
              <a:t>SACS </a:t>
            </a:r>
          </a:p>
          <a:p>
            <a:pPr algn="ctr"/>
            <a:r>
              <a:rPr lang="en-US" sz="4800" b="1">
                <a:solidFill>
                  <a:schemeClr val="bg1"/>
                </a:solidFill>
                <a:effectLst>
                  <a:outerShdw blurRad="38100" dist="38100" dir="2700000" algn="tl">
                    <a:srgbClr val="000000">
                      <a:alpha val="43137"/>
                    </a:srgbClr>
                  </a:outerShdw>
                </a:effectLst>
              </a:rPr>
              <a:t>Share the latest </a:t>
            </a:r>
          </a:p>
          <a:p>
            <a:pPr algn="ctr"/>
            <a:r>
              <a:rPr lang="en-US" sz="4800" b="1">
                <a:solidFill>
                  <a:schemeClr val="bg1"/>
                </a:solidFill>
                <a:effectLst>
                  <a:outerShdw blurRad="38100" dist="38100" dir="2700000" algn="tl">
                    <a:srgbClr val="000000">
                      <a:alpha val="43137"/>
                    </a:srgbClr>
                  </a:outerShdw>
                </a:effectLst>
              </a:rPr>
              <a:t>on the Updated</a:t>
            </a:r>
          </a:p>
          <a:p>
            <a:pPr algn="ctr"/>
            <a:r>
              <a:rPr lang="en-US" sz="4800" b="1">
                <a:solidFill>
                  <a:schemeClr val="bg1"/>
                </a:solidFill>
                <a:effectLst>
                  <a:outerShdw blurRad="38100" dist="38100" dir="2700000" algn="tl">
                    <a:srgbClr val="000000">
                      <a:alpha val="43137"/>
                    </a:srgbClr>
                  </a:outerShdw>
                </a:effectLst>
              </a:rPr>
              <a:t>Advocates’ </a:t>
            </a:r>
          </a:p>
          <a:p>
            <a:pPr algn="ctr"/>
            <a:r>
              <a:rPr lang="en-US" sz="4800" b="1">
                <a:solidFill>
                  <a:schemeClr val="bg1"/>
                </a:solidFill>
                <a:effectLst>
                  <a:outerShdw blurRad="38100" dist="38100" dir="2700000" algn="tl">
                    <a:srgbClr val="000000">
                      <a:alpha val="43137"/>
                    </a:srgbClr>
                  </a:outerShdw>
                </a:effectLst>
              </a:rPr>
              <a:t>Corner</a:t>
            </a:r>
          </a:p>
          <a:p>
            <a:pPr algn="ctr"/>
            <a:r>
              <a:rPr lang="en-US" sz="4800" b="1">
                <a:solidFill>
                  <a:schemeClr val="bg1"/>
                </a:solidFill>
                <a:effectLst>
                  <a:outerShdw blurRad="38100" dist="38100" dir="2700000" algn="tl">
                    <a:srgbClr val="000000">
                      <a:alpha val="43137"/>
                    </a:srgbClr>
                  </a:outerShdw>
                </a:effectLst>
              </a:rPr>
              <a:t>Website</a:t>
            </a:r>
          </a:p>
          <a:p>
            <a:pPr algn="ctr"/>
            <a:endParaRPr lang="en-US" sz="4800" b="1">
              <a:solidFill>
                <a:schemeClr val="accent1"/>
              </a:solidFill>
            </a:endParaRPr>
          </a:p>
        </p:txBody>
      </p:sp>
      <p:sp>
        <p:nvSpPr>
          <p:cNvPr id="4" name="TextBox 3">
            <a:extLst>
              <a:ext uri="{FF2B5EF4-FFF2-40B4-BE49-F238E27FC236}">
                <a16:creationId xmlns:a16="http://schemas.microsoft.com/office/drawing/2014/main" id="{F993549B-545A-47E8-8DBF-027B24A33EEB}"/>
              </a:ext>
            </a:extLst>
          </p:cNvPr>
          <p:cNvSpPr txBox="1"/>
          <p:nvPr/>
        </p:nvSpPr>
        <p:spPr>
          <a:xfrm>
            <a:off x="867392" y="5420931"/>
            <a:ext cx="3471837" cy="584775"/>
          </a:xfrm>
          <a:prstGeom prst="rect">
            <a:avLst/>
          </a:prstGeom>
          <a:noFill/>
        </p:spPr>
        <p:txBody>
          <a:bodyPr wrap="square" rtlCol="0">
            <a:spAutoFit/>
          </a:bodyPr>
          <a:lstStyle/>
          <a:p>
            <a:r>
              <a:rPr lang="en-US" sz="3200" b="1">
                <a:solidFill>
                  <a:schemeClr val="accent1">
                    <a:lumMod val="40000"/>
                    <a:lumOff val="60000"/>
                  </a:schemeClr>
                </a:solidFill>
                <a:hlinkClick r:id="rId5" tooltip="Click here to learn more about the Advocates' Corner.">
                  <a:extLst>
                    <a:ext uri="{A12FA001-AC4F-418D-AE19-62706E023703}">
                      <ahyp:hlinkClr xmlns:ahyp="http://schemas.microsoft.com/office/drawing/2018/hyperlinkcolor" val="tx"/>
                    </a:ext>
                  </a:extLst>
                </a:hlinkClick>
              </a:rPr>
              <a:t>Advocates’ Corner</a:t>
            </a:r>
            <a:endParaRPr lang="en-US" sz="3200" b="1">
              <a:solidFill>
                <a:schemeClr val="accent1">
                  <a:lumMod val="40000"/>
                  <a:lumOff val="60000"/>
                </a:schemeClr>
              </a:solidFill>
            </a:endParaRPr>
          </a:p>
        </p:txBody>
      </p:sp>
    </p:spTree>
    <p:extLst>
      <p:ext uri="{BB962C8B-B14F-4D97-AF65-F5344CB8AC3E}">
        <p14:creationId xmlns:p14="http://schemas.microsoft.com/office/powerpoint/2010/main" val="818035350"/>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1" y="762000"/>
            <a:ext cx="8382000" cy="431258"/>
          </a:xfrm>
        </p:spPr>
        <p:txBody>
          <a:bodyPr>
            <a:normAutofit fontScale="90000"/>
          </a:bodyPr>
          <a:lstStyle/>
          <a:p>
            <a:r>
              <a:rPr lang="en-US" b="1">
                <a:latin typeface="Arial" panose="020B0604020202020204" pitchFamily="34" charset="0"/>
                <a:cs typeface="Arial" panose="020B0604020202020204" pitchFamily="34" charset="0"/>
              </a:rPr>
              <a:t>         </a:t>
            </a:r>
            <a:br>
              <a:rPr lang="en-US" b="1">
                <a:latin typeface="Arial" panose="020B0604020202020204" pitchFamily="34" charset="0"/>
                <a:cs typeface="Arial" panose="020B0604020202020204" pitchFamily="34" charset="0"/>
              </a:rPr>
            </a:br>
            <a:endParaRPr lang="en-US"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691378" y="711250"/>
            <a:ext cx="5375148" cy="4698951"/>
          </a:xfrm>
        </p:spPr>
        <p:txBody>
          <a:bodyPr/>
          <a:lstStyle/>
          <a:p>
            <a:endParaRPr lang="en-US"/>
          </a:p>
          <a:p>
            <a:endParaRPr lang="en-US"/>
          </a:p>
        </p:txBody>
      </p:sp>
      <p:sp>
        <p:nvSpPr>
          <p:cNvPr id="6" name="Rectangle 5"/>
          <p:cNvSpPr/>
          <p:nvPr/>
        </p:nvSpPr>
        <p:spPr>
          <a:xfrm>
            <a:off x="3950151" y="78082"/>
            <a:ext cx="8149554" cy="6701835"/>
          </a:xfrm>
          <a:prstGeom prst="rect">
            <a:avLst/>
          </a:prstGeom>
          <a:solidFill>
            <a:schemeClr val="accent3"/>
          </a:solidFill>
        </p:spPr>
        <p:txBody>
          <a:bodyPr wrap="square" lIns="91440" tIns="45720" rIns="91440" bIns="45720" anchor="t">
            <a:spAutoFit/>
          </a:bodyPr>
          <a:lstStyle/>
          <a:p>
            <a:pPr marL="735965" marR="0" lvl="1" indent="-342900" algn="l" defTabSz="685800" rtl="0" eaLnBrk="1" fontAlgn="auto" latinLnBrk="0" hangingPunct="1">
              <a:lnSpc>
                <a:spcPct val="90000"/>
              </a:lnSpc>
              <a:spcBef>
                <a:spcPts val="324"/>
              </a:spcBef>
              <a:spcAft>
                <a:spcPts val="600"/>
              </a:spcAft>
              <a:buClr>
                <a:srgbClr val="3494BA"/>
              </a:buClr>
              <a:buSzPct val="80000"/>
              <a:buFont typeface="Arial" panose="020B0604020202020204" pitchFamily="34" charset="0"/>
              <a:buChar char="•"/>
              <a:tabLst>
                <a:tab pos="633413" algn="l"/>
              </a:tabLst>
              <a:defRPr/>
            </a:pPr>
            <a:r>
              <a:rPr kumimoji="0" lang="en-US" b="1" i="0" u="none" strike="noStrike" kern="1200" cap="none" spc="0" normalizeH="0" baseline="0" noProof="0">
                <a:ln>
                  <a:noFill/>
                </a:ln>
                <a:solidFill>
                  <a:schemeClr val="bg1"/>
                </a:solidFill>
                <a:effectLst/>
                <a:uLnTx/>
                <a:uFillTx/>
                <a:latin typeface="Arial" panose="020B0604020202020204"/>
                <a:ea typeface="+mn-lt"/>
                <a:cs typeface="Arial" panose="020B0604020202020204"/>
              </a:rPr>
              <a:t>Continue to Promote Living a Self-Determined Life</a:t>
            </a:r>
            <a:endParaRPr kumimoji="0" lang="en-US" b="0" i="0" u="none" strike="noStrike" kern="1200" cap="none" spc="0" normalizeH="0" baseline="0" noProof="0">
              <a:ln>
                <a:noFill/>
              </a:ln>
              <a:solidFill>
                <a:schemeClr val="bg1"/>
              </a:solidFill>
              <a:effectLst/>
              <a:uLnTx/>
              <a:uFillTx/>
              <a:latin typeface="Arial" panose="020B0604020202020204"/>
              <a:ea typeface="+mn-lt"/>
              <a:cs typeface="Arial" panose="020B0604020202020204"/>
            </a:endParaRPr>
          </a:p>
          <a:p>
            <a:pPr marL="735965" marR="0" lvl="1" indent="-342900" algn="l" defTabSz="685800" rtl="0" eaLnBrk="1" fontAlgn="auto" latinLnBrk="0" hangingPunct="1">
              <a:lnSpc>
                <a:spcPct val="90000"/>
              </a:lnSpc>
              <a:spcBef>
                <a:spcPts val="324"/>
              </a:spcBef>
              <a:spcAft>
                <a:spcPts val="600"/>
              </a:spcAft>
              <a:buClr>
                <a:srgbClr val="3494BA"/>
              </a:buClr>
              <a:buSzPct val="80000"/>
              <a:buFont typeface="Arial" panose="020B0604020202020204" pitchFamily="34" charset="0"/>
              <a:buChar char="•"/>
              <a:tabLst>
                <a:tab pos="633413" algn="l"/>
              </a:tabLst>
              <a:defRPr/>
            </a:pPr>
            <a:r>
              <a:rPr kumimoji="0" lang="en-US" b="1" i="0" u="none" strike="noStrike" kern="1200" cap="none" spc="0" normalizeH="0" baseline="0" noProof="0">
                <a:ln>
                  <a:noFill/>
                </a:ln>
                <a:solidFill>
                  <a:schemeClr val="bg1"/>
                </a:solidFill>
                <a:effectLst/>
                <a:uLnTx/>
                <a:uFillTx/>
                <a:latin typeface="Arial"/>
                <a:ea typeface="+mn-ea"/>
                <a:cs typeface="Arial"/>
              </a:rPr>
              <a:t>Promote advocates’ voices by expanding and developing Self- Advocacy Groups </a:t>
            </a:r>
            <a:endParaRPr kumimoji="0" lang="en-US" b="0" i="0" u="none" strike="noStrike" kern="1200" cap="none" spc="0" normalizeH="0" baseline="0" noProof="0">
              <a:ln>
                <a:noFill/>
              </a:ln>
              <a:solidFill>
                <a:schemeClr val="bg1"/>
              </a:solidFill>
              <a:effectLst/>
              <a:uLnTx/>
              <a:uFillTx/>
              <a:latin typeface="Arial" panose="020B0604020202020204"/>
              <a:ea typeface="Cambria"/>
              <a:cs typeface="+mn-cs"/>
            </a:endParaRPr>
          </a:p>
          <a:p>
            <a:pPr marL="735965" marR="0" lvl="1" indent="-342900" algn="l" defTabSz="685800" rtl="0" eaLnBrk="1" fontAlgn="auto" latinLnBrk="0" hangingPunct="1">
              <a:lnSpc>
                <a:spcPct val="90000"/>
              </a:lnSpc>
              <a:spcBef>
                <a:spcPts val="324"/>
              </a:spcBef>
              <a:spcAft>
                <a:spcPts val="600"/>
              </a:spcAft>
              <a:buClr>
                <a:srgbClr val="3494BA"/>
              </a:buClr>
              <a:buSzPct val="80000"/>
              <a:buFont typeface="Arial" panose="020B0604020202020204" pitchFamily="34" charset="0"/>
              <a:buChar char="•"/>
              <a:tabLst>
                <a:tab pos="633413" algn="l"/>
              </a:tabLst>
              <a:defRPr/>
            </a:pPr>
            <a:r>
              <a:rPr kumimoji="0" lang="en-US" b="1" i="0" u="none" strike="noStrike" kern="1200" cap="none" spc="0" normalizeH="0" baseline="0" noProof="0">
                <a:ln>
                  <a:noFill/>
                </a:ln>
                <a:solidFill>
                  <a:schemeClr val="bg1"/>
                </a:solidFill>
                <a:effectLst/>
                <a:uLnTx/>
                <a:uFillTx/>
                <a:latin typeface="Arial"/>
                <a:ea typeface="+mn-ea"/>
                <a:cs typeface="Arial"/>
              </a:rPr>
              <a:t>Continue Virtual Connections</a:t>
            </a:r>
          </a:p>
          <a:p>
            <a:pPr marL="735965" marR="0" lvl="1" indent="-342900" algn="l" defTabSz="685800" rtl="0" eaLnBrk="1" fontAlgn="auto" latinLnBrk="0" hangingPunct="1">
              <a:lnSpc>
                <a:spcPct val="90000"/>
              </a:lnSpc>
              <a:spcBef>
                <a:spcPts val="324"/>
              </a:spcBef>
              <a:spcAft>
                <a:spcPts val="600"/>
              </a:spcAft>
              <a:buClr>
                <a:srgbClr val="3494BA"/>
              </a:buClr>
              <a:buSzPct val="80000"/>
              <a:buFont typeface="Arial" panose="020B0604020202020204" pitchFamily="34" charset="0"/>
              <a:buChar char="•"/>
              <a:tabLst>
                <a:tab pos="633413" algn="l"/>
              </a:tabLst>
              <a:defRPr/>
            </a:pPr>
            <a:r>
              <a:rPr kumimoji="0" lang="en-US" b="1" i="0" u="none" strike="noStrike" kern="1200" cap="none" spc="0" normalizeH="0" baseline="0" noProof="0">
                <a:ln>
                  <a:noFill/>
                </a:ln>
                <a:solidFill>
                  <a:schemeClr val="bg1"/>
                </a:solidFill>
                <a:effectLst/>
                <a:uLnTx/>
                <a:uFillTx/>
                <a:latin typeface="Arial"/>
                <a:ea typeface="+mn-ea"/>
                <a:cs typeface="Arial"/>
              </a:rPr>
              <a:t>Continue to promote Healthy Relationships</a:t>
            </a:r>
          </a:p>
          <a:p>
            <a:pPr marL="735965" marR="0" lvl="1" indent="-342900" algn="l" defTabSz="685800" rtl="0" eaLnBrk="1" fontAlgn="auto" latinLnBrk="0" hangingPunct="1">
              <a:lnSpc>
                <a:spcPct val="90000"/>
              </a:lnSpc>
              <a:spcBef>
                <a:spcPts val="324"/>
              </a:spcBef>
              <a:spcAft>
                <a:spcPts val="600"/>
              </a:spcAft>
              <a:buClr>
                <a:srgbClr val="3494BA"/>
              </a:buClr>
              <a:buSzPct val="80000"/>
              <a:buFont typeface="Arial" panose="020B0604020202020204" pitchFamily="34" charset="0"/>
              <a:buChar char="•"/>
              <a:tabLst>
                <a:tab pos="633413" algn="l"/>
              </a:tabLst>
              <a:defRPr/>
            </a:pPr>
            <a:r>
              <a:rPr kumimoji="0" lang="en-US" b="1" i="0" u="none" strike="noStrike" kern="1200" cap="none" spc="0" normalizeH="0" baseline="0" noProof="0">
                <a:ln>
                  <a:noFill/>
                </a:ln>
                <a:solidFill>
                  <a:schemeClr val="bg1"/>
                </a:solidFill>
                <a:effectLst/>
                <a:uLnTx/>
                <a:uFillTx/>
                <a:latin typeface="Arial"/>
                <a:ea typeface="+mn-ea"/>
                <a:cs typeface="Arial"/>
              </a:rPr>
              <a:t>Continue to promote various Living Options </a:t>
            </a:r>
          </a:p>
          <a:p>
            <a:pPr marL="735965" marR="0" lvl="1" indent="-342900" algn="l" defTabSz="685800" rtl="0" eaLnBrk="1" fontAlgn="auto" latinLnBrk="0" hangingPunct="1">
              <a:lnSpc>
                <a:spcPct val="90000"/>
              </a:lnSpc>
              <a:spcBef>
                <a:spcPts val="324"/>
              </a:spcBef>
              <a:spcAft>
                <a:spcPts val="600"/>
              </a:spcAft>
              <a:buClr>
                <a:srgbClr val="3494BA"/>
              </a:buClr>
              <a:buSzPct val="80000"/>
              <a:buFont typeface="Arial" panose="020B0604020202020204" pitchFamily="34" charset="0"/>
              <a:buChar char="•"/>
              <a:tabLst>
                <a:tab pos="633413" algn="l"/>
              </a:tabLst>
              <a:defRPr/>
            </a:pPr>
            <a:r>
              <a:rPr kumimoji="0" lang="en-US" b="1" i="0" u="none" strike="noStrike" kern="1200" cap="none" spc="0" normalizeH="0" baseline="0" noProof="0">
                <a:ln>
                  <a:noFill/>
                </a:ln>
                <a:solidFill>
                  <a:schemeClr val="bg1"/>
                </a:solidFill>
                <a:effectLst/>
                <a:uLnTx/>
                <a:uFillTx/>
                <a:latin typeface="Arial"/>
                <a:ea typeface="+mn-ea"/>
                <a:cs typeface="Arial"/>
              </a:rPr>
              <a:t>Interview and Share Success Stories of Special Olympic Athletes</a:t>
            </a:r>
          </a:p>
          <a:p>
            <a:pPr marL="735965" marR="0" lvl="1" indent="-342900" algn="l" defTabSz="685800" rtl="0" eaLnBrk="1" fontAlgn="auto" latinLnBrk="0" hangingPunct="1">
              <a:lnSpc>
                <a:spcPct val="90000"/>
              </a:lnSpc>
              <a:spcBef>
                <a:spcPts val="324"/>
              </a:spcBef>
              <a:spcAft>
                <a:spcPts val="600"/>
              </a:spcAft>
              <a:buClr>
                <a:srgbClr val="3494BA"/>
              </a:buClr>
              <a:buSzPct val="80000"/>
              <a:buFont typeface="Arial" panose="020B0604020202020204" pitchFamily="34" charset="0"/>
              <a:buChar char="•"/>
              <a:tabLst>
                <a:tab pos="633413" algn="l"/>
              </a:tabLst>
              <a:defRPr/>
            </a:pPr>
            <a:r>
              <a:rPr kumimoji="0" lang="en-US" b="1" i="0" u="none" strike="noStrike" kern="1200" cap="none" spc="0" normalizeH="0" baseline="0" noProof="0">
                <a:ln>
                  <a:noFill/>
                </a:ln>
                <a:solidFill>
                  <a:schemeClr val="bg1"/>
                </a:solidFill>
                <a:effectLst/>
                <a:uLnTx/>
                <a:uFillTx/>
                <a:latin typeface="Arial"/>
                <a:ea typeface="+mn-ea"/>
                <a:cs typeface="Arial"/>
              </a:rPr>
              <a:t>CT CoP -Promote and lead by example the Individual Plan (IP) and use of the CT Life Course Materials while expanding IP Buddy support</a:t>
            </a:r>
          </a:p>
          <a:p>
            <a:pPr marL="735965" marR="0" lvl="1" indent="-342900" algn="l" defTabSz="685800" rtl="0" eaLnBrk="1" fontAlgn="auto" latinLnBrk="0" hangingPunct="1">
              <a:lnSpc>
                <a:spcPct val="90000"/>
              </a:lnSpc>
              <a:spcBef>
                <a:spcPts val="324"/>
              </a:spcBef>
              <a:spcAft>
                <a:spcPts val="600"/>
              </a:spcAft>
              <a:buClr>
                <a:srgbClr val="3494BA"/>
              </a:buClr>
              <a:buSzPct val="80000"/>
              <a:buFont typeface="Arial" panose="020B0604020202020204" pitchFamily="34" charset="0"/>
              <a:buChar char="•"/>
              <a:tabLst>
                <a:tab pos="633413" algn="l"/>
              </a:tabLst>
              <a:defRPr/>
            </a:pPr>
            <a:r>
              <a:rPr kumimoji="0" lang="en-US" b="1" i="0" u="none" strike="noStrike" kern="1200" cap="none" spc="0" normalizeH="0" baseline="0" noProof="0">
                <a:ln>
                  <a:noFill/>
                </a:ln>
                <a:solidFill>
                  <a:schemeClr val="bg1"/>
                </a:solidFill>
                <a:effectLst/>
                <a:uLnTx/>
                <a:uFillTx/>
                <a:latin typeface="Arial"/>
                <a:ea typeface="+mn-ea"/>
                <a:cs typeface="Arial"/>
              </a:rPr>
              <a:t>Degrees of Mean - Continue to promote and train providers/staff and self advocates</a:t>
            </a:r>
          </a:p>
          <a:p>
            <a:pPr marL="735965" marR="0" lvl="1" indent="-342900" algn="l" defTabSz="685800" rtl="0" eaLnBrk="1" fontAlgn="auto" latinLnBrk="0" hangingPunct="1">
              <a:lnSpc>
                <a:spcPct val="90000"/>
              </a:lnSpc>
              <a:spcBef>
                <a:spcPts val="324"/>
              </a:spcBef>
              <a:spcAft>
                <a:spcPts val="600"/>
              </a:spcAft>
              <a:buClr>
                <a:srgbClr val="3494BA"/>
              </a:buClr>
              <a:buSzPct val="80000"/>
              <a:buFont typeface="Arial" panose="020B0604020202020204" pitchFamily="34" charset="0"/>
              <a:buChar char="•"/>
              <a:tabLst>
                <a:tab pos="633413" algn="l"/>
              </a:tabLst>
              <a:defRPr/>
            </a:pPr>
            <a:r>
              <a:rPr kumimoji="0" lang="en-US" b="1" i="0" u="none" strike="noStrike" kern="1200" cap="none" spc="0" normalizeH="0" baseline="0" noProof="0">
                <a:ln>
                  <a:noFill/>
                </a:ln>
                <a:solidFill>
                  <a:schemeClr val="bg1"/>
                </a:solidFill>
                <a:effectLst/>
                <a:uLnTx/>
                <a:uFillTx/>
                <a:latin typeface="Arial"/>
                <a:ea typeface="+mn-ea"/>
                <a:cs typeface="Arial"/>
              </a:rPr>
              <a:t>Continue to provide education and training to Individuals, Families, DDS Staff, Providers, and Sister Agencies on the Department’s Initiatives </a:t>
            </a:r>
            <a:endParaRPr kumimoji="0" lang="en-US"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735965" marR="0" lvl="1" indent="-342900" algn="l" defTabSz="685800" rtl="0" eaLnBrk="1" fontAlgn="auto" latinLnBrk="0" hangingPunct="1">
              <a:lnSpc>
                <a:spcPct val="90000"/>
              </a:lnSpc>
              <a:spcBef>
                <a:spcPts val="324"/>
              </a:spcBef>
              <a:spcAft>
                <a:spcPts val="600"/>
              </a:spcAft>
              <a:buClr>
                <a:srgbClr val="3494BA"/>
              </a:buClr>
              <a:buSzPct val="80000"/>
              <a:buFont typeface="Arial" panose="020B0604020202020204" pitchFamily="34" charset="0"/>
              <a:buChar char="•"/>
              <a:tabLst>
                <a:tab pos="633413" algn="l"/>
              </a:tabLst>
              <a:defRPr/>
            </a:pPr>
            <a:r>
              <a:rPr kumimoji="0" lang="en-US" b="1" i="0" u="none" strike="noStrike" kern="1200" cap="none" spc="0" normalizeH="0" baseline="0" noProof="0">
                <a:ln>
                  <a:noFill/>
                </a:ln>
                <a:solidFill>
                  <a:schemeClr val="bg1"/>
                </a:solidFill>
                <a:effectLst/>
                <a:uLnTx/>
                <a:uFillTx/>
                <a:latin typeface="Arial"/>
                <a:ea typeface="+mn-ea"/>
                <a:cs typeface="Arial"/>
              </a:rPr>
              <a:t>Youth Leadership Forum – participate, train, roll model and support the youth of CT to become great Self-Advocates </a:t>
            </a:r>
          </a:p>
          <a:p>
            <a:pPr marL="735965" marR="0" lvl="1" indent="-342900" algn="l" defTabSz="685800" rtl="0" eaLnBrk="1" fontAlgn="auto" latinLnBrk="0" hangingPunct="1">
              <a:lnSpc>
                <a:spcPct val="90000"/>
              </a:lnSpc>
              <a:spcBef>
                <a:spcPts val="324"/>
              </a:spcBef>
              <a:spcAft>
                <a:spcPts val="600"/>
              </a:spcAft>
              <a:buClr>
                <a:srgbClr val="3494BA"/>
              </a:buClr>
              <a:buSzPct val="80000"/>
              <a:buFont typeface="Arial" panose="020B0604020202020204" pitchFamily="34" charset="0"/>
              <a:buChar char="•"/>
              <a:tabLst>
                <a:tab pos="633413" algn="l"/>
              </a:tabLst>
              <a:defRPr/>
            </a:pPr>
            <a:r>
              <a:rPr kumimoji="0" lang="en-US" b="1" i="0" u="none" strike="noStrike" kern="1200" cap="none" spc="0" normalizeH="0" baseline="0" noProof="0">
                <a:ln>
                  <a:noFill/>
                </a:ln>
                <a:solidFill>
                  <a:schemeClr val="bg1"/>
                </a:solidFill>
                <a:effectLst/>
                <a:uLnTx/>
                <a:uFillTx/>
                <a:latin typeface="Arial"/>
                <a:ea typeface="+mn-ea"/>
                <a:cs typeface="Arial"/>
              </a:rPr>
              <a:t>Continue to promote REAL WORK for REAL PAY</a:t>
            </a:r>
          </a:p>
          <a:p>
            <a:pPr marL="735965" marR="0" lvl="1" indent="-342900" algn="l" defTabSz="685800" rtl="0" eaLnBrk="1" fontAlgn="auto" latinLnBrk="0" hangingPunct="1">
              <a:lnSpc>
                <a:spcPct val="90000"/>
              </a:lnSpc>
              <a:spcBef>
                <a:spcPts val="324"/>
              </a:spcBef>
              <a:spcAft>
                <a:spcPts val="600"/>
              </a:spcAft>
              <a:buClr>
                <a:srgbClr val="3494BA"/>
              </a:buClr>
              <a:buSzPct val="80000"/>
              <a:buFont typeface="Arial" panose="020B0604020202020204" pitchFamily="34" charset="0"/>
              <a:buChar char="•"/>
              <a:tabLst>
                <a:tab pos="633413" algn="l"/>
              </a:tabLst>
              <a:defRPr/>
            </a:pPr>
            <a:r>
              <a:rPr kumimoji="0" lang="en-US" b="1" i="0" u="none" strike="noStrike" kern="1200" cap="none" spc="0" normalizeH="0" baseline="0" noProof="0">
                <a:ln>
                  <a:noFill/>
                </a:ln>
                <a:solidFill>
                  <a:schemeClr val="bg1"/>
                </a:solidFill>
                <a:effectLst/>
                <a:uLnTx/>
                <a:uFillTx/>
                <a:latin typeface="Arial"/>
                <a:ea typeface="+mn-ea"/>
                <a:cs typeface="Arial"/>
              </a:rPr>
              <a:t>Support DDS's Five-Year Plan such as Assistive Technology and Customize Employment</a:t>
            </a:r>
          </a:p>
          <a:p>
            <a:pPr marL="45212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236914" y="2335494"/>
            <a:ext cx="3218882" cy="584775"/>
          </a:xfrm>
          <a:prstGeom prst="rect">
            <a:avLst/>
          </a:prstGeom>
          <a:gradFill>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Fiscal Year</a:t>
            </a:r>
          </a:p>
        </p:txBody>
      </p:sp>
      <p:sp>
        <p:nvSpPr>
          <p:cNvPr id="7" name="TextBox 6">
            <a:extLst>
              <a:ext uri="{FF2B5EF4-FFF2-40B4-BE49-F238E27FC236}">
                <a16:creationId xmlns:a16="http://schemas.microsoft.com/office/drawing/2014/main" id="{B848F226-9212-4657-A392-91FE9BF5098D}"/>
              </a:ext>
            </a:extLst>
          </p:cNvPr>
          <p:cNvSpPr txBox="1"/>
          <p:nvPr/>
        </p:nvSpPr>
        <p:spPr>
          <a:xfrm>
            <a:off x="295558" y="189638"/>
            <a:ext cx="3218881" cy="1754326"/>
          </a:xfrm>
          <a:prstGeom prst="rect">
            <a:avLst/>
          </a:prstGeom>
          <a:gradFill>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gradFill>
        </p:spPr>
        <p:txBody>
          <a:bodyPr wrap="square" lIns="91440" tIns="45720" rIns="91440" bIns="45720" rtlCol="0" anchor="t">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a:ea typeface="Cambria"/>
                <a:cs typeface="+mn-cs"/>
              </a:rPr>
              <a:t>Moving Forward!</a:t>
            </a:r>
          </a:p>
        </p:txBody>
      </p:sp>
      <p:pic>
        <p:nvPicPr>
          <p:cNvPr id="10" name="Picture 9" descr="Text&#10;&#10;Description automatically generated">
            <a:extLst>
              <a:ext uri="{FF2B5EF4-FFF2-40B4-BE49-F238E27FC236}">
                <a16:creationId xmlns:a16="http://schemas.microsoft.com/office/drawing/2014/main" id="{6604A940-5E4E-4F6F-ABB5-FED1028FA23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2295" y="3519064"/>
            <a:ext cx="3508121" cy="2272135"/>
          </a:xfrm>
          <a:prstGeom prst="rect">
            <a:avLst/>
          </a:prstGeom>
        </p:spPr>
      </p:pic>
      <p:sp>
        <p:nvSpPr>
          <p:cNvPr id="11" name="TextBox 10">
            <a:extLst>
              <a:ext uri="{FF2B5EF4-FFF2-40B4-BE49-F238E27FC236}">
                <a16:creationId xmlns:a16="http://schemas.microsoft.com/office/drawing/2014/main" id="{415281AF-8881-4A98-AC36-1921599B91FD}"/>
              </a:ext>
            </a:extLst>
          </p:cNvPr>
          <p:cNvSpPr txBox="1"/>
          <p:nvPr/>
        </p:nvSpPr>
        <p:spPr>
          <a:xfrm>
            <a:off x="92295" y="9123859"/>
            <a:ext cx="3415826" cy="230832"/>
          </a:xfrm>
          <a:prstGeom prst="rect">
            <a:avLst/>
          </a:prstGeom>
          <a:noFill/>
        </p:spPr>
        <p:txBody>
          <a:bodyPr wrap="square" rtlCol="0">
            <a:spAutoFit/>
          </a:bodyPr>
          <a:lstStyle/>
          <a:p>
            <a:r>
              <a:rPr lang="en-US" sz="900">
                <a:hlinkClick r:id="rId5" tooltip="https://foto.wuestenigel.com/hintergrundbild-mit-hellen-gelben-kreisen-wunscht-zum-neujahrsanfang-ein-frohes-neues-jahr-2023/"/>
              </a:rPr>
              <a:t>This Photo</a:t>
            </a:r>
            <a:r>
              <a:rPr lang="en-US" sz="900"/>
              <a:t> by Unknown Author is licensed under </a:t>
            </a:r>
            <a:r>
              <a:rPr lang="en-US" sz="900">
                <a:hlinkClick r:id="rId6" tooltip="https://creativecommons.org/licenses/by/3.0/"/>
              </a:rPr>
              <a:t>CC BY</a:t>
            </a:r>
            <a:endParaRPr lang="en-US" sz="900"/>
          </a:p>
        </p:txBody>
      </p:sp>
    </p:spTree>
    <p:extLst>
      <p:ext uri="{BB962C8B-B14F-4D97-AF65-F5344CB8AC3E}">
        <p14:creationId xmlns:p14="http://schemas.microsoft.com/office/powerpoint/2010/main" val="3875494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9935"/>
    </mc:Choice>
    <mc:Fallback>
      <p:transition spd="slow" advTm="499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15807751-4EDC-40A6-9C98-6E185FEB27F2}"/>
              </a:ext>
            </a:extLst>
          </p:cNvPr>
          <p:cNvSpPr txBox="1">
            <a:spLocks/>
          </p:cNvSpPr>
          <p:nvPr/>
        </p:nvSpPr>
        <p:spPr>
          <a:xfrm>
            <a:off x="259860" y="1299371"/>
            <a:ext cx="4014234" cy="5700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256032">
              <a:lnSpc>
                <a:spcPct val="100000"/>
              </a:lnSpc>
              <a:buFont typeface="Arial" panose="020B0604020202020204" pitchFamily="34" charset="0"/>
              <a:buNone/>
              <a:defRPr/>
            </a:pPr>
            <a:r>
              <a:rPr lang="en-US" sz="2000" b="1">
                <a:solidFill>
                  <a:schemeClr val="bg1"/>
                </a:solidFill>
                <a:latin typeface="Arial" pitchFamily="34" charset="0"/>
                <a:cs typeface="Arial" pitchFamily="34" charset="0"/>
              </a:rPr>
              <a:t>Carol Grabbe</a:t>
            </a:r>
          </a:p>
          <a:p>
            <a:pPr marL="365760" indent="-256032">
              <a:lnSpc>
                <a:spcPct val="100000"/>
              </a:lnSpc>
              <a:spcBef>
                <a:spcPts val="600"/>
              </a:spcBef>
              <a:buFont typeface="Arial" panose="020B0604020202020204" pitchFamily="34" charset="0"/>
              <a:buNone/>
              <a:defRPr/>
            </a:pPr>
            <a:r>
              <a:rPr lang="en-US" sz="1400" b="1">
                <a:solidFill>
                  <a:schemeClr val="bg1"/>
                </a:solidFill>
                <a:latin typeface="Arial" panose="020B0604020202020204" pitchFamily="34" charset="0"/>
                <a:cs typeface="Arial" panose="020B0604020202020204" pitchFamily="34" charset="0"/>
              </a:rPr>
              <a:t>Self Advocate Coordinator</a:t>
            </a:r>
          </a:p>
          <a:p>
            <a:pPr marL="365760" indent="-256032">
              <a:lnSpc>
                <a:spcPct val="100000"/>
              </a:lnSpc>
              <a:spcBef>
                <a:spcPts val="600"/>
              </a:spcBef>
              <a:buFont typeface="Arial" panose="020B0604020202020204" pitchFamily="34" charset="0"/>
              <a:buNone/>
              <a:defRPr/>
            </a:pPr>
            <a:r>
              <a:rPr lang="en-US" sz="1400" b="1">
                <a:solidFill>
                  <a:schemeClr val="bg1"/>
                </a:solidFill>
                <a:latin typeface="Arial" panose="020B0604020202020204" pitchFamily="34" charset="0"/>
                <a:cs typeface="Arial" panose="020B0604020202020204" pitchFamily="34" charset="0"/>
              </a:rPr>
              <a:t>35 Thorpe Ave, 3RD. Floor</a:t>
            </a:r>
          </a:p>
          <a:p>
            <a:pPr marL="365760" indent="-256032">
              <a:lnSpc>
                <a:spcPct val="100000"/>
              </a:lnSpc>
              <a:spcBef>
                <a:spcPts val="600"/>
              </a:spcBef>
              <a:buFont typeface="Arial" panose="020B0604020202020204" pitchFamily="34" charset="0"/>
              <a:buNone/>
              <a:defRPr/>
            </a:pPr>
            <a:r>
              <a:rPr lang="en-US" sz="1400" b="1">
                <a:solidFill>
                  <a:schemeClr val="bg1"/>
                </a:solidFill>
                <a:latin typeface="Arial" panose="020B0604020202020204" pitchFamily="34" charset="0"/>
                <a:cs typeface="Arial" panose="020B0604020202020204" pitchFamily="34" charset="0"/>
              </a:rPr>
              <a:t>Wallingford, CT 06492</a:t>
            </a:r>
          </a:p>
          <a:p>
            <a:pPr marL="365760" indent="-256032">
              <a:lnSpc>
                <a:spcPct val="100000"/>
              </a:lnSpc>
              <a:spcBef>
                <a:spcPts val="600"/>
              </a:spcBef>
              <a:buFont typeface="Arial" panose="020B0604020202020204" pitchFamily="34" charset="0"/>
              <a:buNone/>
              <a:defRPr/>
            </a:pPr>
            <a:r>
              <a:rPr lang="en-US" sz="1400" b="1">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carol.grabbe@ct.gov</a:t>
            </a:r>
            <a:endParaRPr lang="en-US" sz="1400" b="1">
              <a:solidFill>
                <a:schemeClr val="bg1"/>
              </a:solidFill>
              <a:latin typeface="Arial" panose="020B0604020202020204" pitchFamily="34" charset="0"/>
              <a:cs typeface="Arial" panose="020B0604020202020204" pitchFamily="34" charset="0"/>
            </a:endParaRPr>
          </a:p>
          <a:p>
            <a:pPr marL="365760" indent="-256032">
              <a:lnSpc>
                <a:spcPct val="100000"/>
              </a:lnSpc>
              <a:spcBef>
                <a:spcPts val="600"/>
              </a:spcBef>
              <a:buFont typeface="Arial" panose="020B0604020202020204" pitchFamily="34" charset="0"/>
              <a:buNone/>
              <a:defRPr/>
            </a:pPr>
            <a:r>
              <a:rPr lang="en-US" sz="1400" b="1">
                <a:solidFill>
                  <a:schemeClr val="bg1"/>
                </a:solidFill>
                <a:latin typeface="Arial" panose="020B0604020202020204" pitchFamily="34" charset="0"/>
                <a:cs typeface="Arial" panose="020B0604020202020204" pitchFamily="34" charset="0"/>
              </a:rPr>
              <a:t>Tel: (203) 294-5119   Fax: (203) 294-0220</a:t>
            </a:r>
          </a:p>
          <a:p>
            <a:pPr marL="365760" indent="-256032">
              <a:buFont typeface="Wingdings 3"/>
              <a:buChar char=""/>
              <a:defRPr/>
            </a:pPr>
            <a:endParaRPr lang="en-US" sz="1400">
              <a:solidFill>
                <a:schemeClr val="accent3">
                  <a:lumMod val="20000"/>
                  <a:lumOff val="80000"/>
                </a:schemeClr>
              </a:solidFill>
            </a:endParaRPr>
          </a:p>
        </p:txBody>
      </p:sp>
      <p:pic>
        <p:nvPicPr>
          <p:cNvPr id="18" name="Picture 4" descr="Paige Librandi">
            <a:extLst>
              <a:ext uri="{FF2B5EF4-FFF2-40B4-BE49-F238E27FC236}">
                <a16:creationId xmlns:a16="http://schemas.microsoft.com/office/drawing/2014/main" id="{552A1278-2E63-4F81-9420-7EFCEDB2C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891" y="1545709"/>
            <a:ext cx="2506828" cy="29201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1" name="Picture 14" descr="Carol Grabbe">
            <a:extLst>
              <a:ext uri="{FF2B5EF4-FFF2-40B4-BE49-F238E27FC236}">
                <a16:creationId xmlns:a16="http://schemas.microsoft.com/office/drawing/2014/main" id="{E61C8978-1309-4A62-AC4C-81E5E5F948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695" y="3419248"/>
            <a:ext cx="2564216" cy="32888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5" name="Content Placeholder 3">
            <a:extLst>
              <a:ext uri="{FF2B5EF4-FFF2-40B4-BE49-F238E27FC236}">
                <a16:creationId xmlns:a16="http://schemas.microsoft.com/office/drawing/2014/main" id="{8122F73B-2F6C-4F83-8B75-E8C88266E7A4}"/>
              </a:ext>
            </a:extLst>
          </p:cNvPr>
          <p:cNvSpPr txBox="1">
            <a:spLocks/>
          </p:cNvSpPr>
          <p:nvPr/>
        </p:nvSpPr>
        <p:spPr>
          <a:xfrm>
            <a:off x="7989231" y="4459287"/>
            <a:ext cx="4014234" cy="2398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256032">
              <a:buFont typeface="Arial" panose="020B0604020202020204" pitchFamily="34" charset="0"/>
              <a:buNone/>
              <a:defRPr/>
            </a:pPr>
            <a:r>
              <a:rPr lang="en-US" sz="2000" b="1">
                <a:solidFill>
                  <a:schemeClr val="bg1"/>
                </a:solidFill>
                <a:latin typeface="Arial" pitchFamily="34" charset="0"/>
                <a:cs typeface="Arial" pitchFamily="34" charset="0"/>
              </a:rPr>
              <a:t>Kellie Hartigan</a:t>
            </a:r>
          </a:p>
          <a:p>
            <a:pPr marL="365760" indent="-256032">
              <a:lnSpc>
                <a:spcPct val="100000"/>
              </a:lnSpc>
              <a:spcBef>
                <a:spcPts val="600"/>
              </a:spcBef>
              <a:buFont typeface="Arial" panose="020B0604020202020204" pitchFamily="34" charset="0"/>
              <a:buNone/>
              <a:defRPr/>
            </a:pPr>
            <a:r>
              <a:rPr lang="en-US" sz="1400" b="1">
                <a:solidFill>
                  <a:schemeClr val="bg1"/>
                </a:solidFill>
                <a:latin typeface="Arial" panose="020B0604020202020204" pitchFamily="34" charset="0"/>
                <a:cs typeface="Arial" panose="020B0604020202020204" pitchFamily="34" charset="0"/>
              </a:rPr>
              <a:t>Self Advocate Coordinator </a:t>
            </a:r>
          </a:p>
          <a:p>
            <a:pPr marL="365760" indent="-256032">
              <a:lnSpc>
                <a:spcPct val="100000"/>
              </a:lnSpc>
              <a:spcBef>
                <a:spcPts val="600"/>
              </a:spcBef>
              <a:buFont typeface="Arial" panose="020B0604020202020204" pitchFamily="34" charset="0"/>
              <a:buNone/>
              <a:defRPr/>
            </a:pPr>
            <a:r>
              <a:rPr lang="en-US" sz="1400" b="1">
                <a:solidFill>
                  <a:schemeClr val="bg1"/>
                </a:solidFill>
                <a:latin typeface="Arial" panose="020B0604020202020204" pitchFamily="34" charset="0"/>
                <a:cs typeface="Arial" panose="020B0604020202020204" pitchFamily="34" charset="0"/>
              </a:rPr>
              <a:t>401 W. Thames St. Suite 202</a:t>
            </a:r>
          </a:p>
          <a:p>
            <a:pPr marL="365760" indent="-256032">
              <a:lnSpc>
                <a:spcPct val="100000"/>
              </a:lnSpc>
              <a:spcBef>
                <a:spcPts val="600"/>
              </a:spcBef>
              <a:buFont typeface="Arial" panose="020B0604020202020204" pitchFamily="34" charset="0"/>
              <a:buNone/>
              <a:defRPr/>
            </a:pPr>
            <a:r>
              <a:rPr lang="en-US" sz="1400" b="1">
                <a:solidFill>
                  <a:schemeClr val="bg1"/>
                </a:solidFill>
                <a:latin typeface="Arial" panose="020B0604020202020204" pitchFamily="34" charset="0"/>
                <a:cs typeface="Arial" panose="020B0604020202020204" pitchFamily="34" charset="0"/>
              </a:rPr>
              <a:t>Norwich, CT 06360</a:t>
            </a:r>
          </a:p>
          <a:p>
            <a:pPr marL="365760" indent="-256032">
              <a:lnSpc>
                <a:spcPct val="100000"/>
              </a:lnSpc>
              <a:spcBef>
                <a:spcPts val="600"/>
              </a:spcBef>
              <a:buFont typeface="Arial" panose="020B0604020202020204" pitchFamily="34" charset="0"/>
              <a:buNone/>
              <a:defRPr/>
            </a:pPr>
            <a:r>
              <a:rPr lang="en-US" sz="1400" b="1">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kellie.hartigan@ct.gov</a:t>
            </a:r>
            <a:endParaRPr lang="en-US" sz="1400" b="1">
              <a:solidFill>
                <a:schemeClr val="bg1"/>
              </a:solidFill>
              <a:latin typeface="Arial" panose="020B0604020202020204" pitchFamily="34" charset="0"/>
              <a:cs typeface="Arial" panose="020B0604020202020204" pitchFamily="34" charset="0"/>
            </a:endParaRPr>
          </a:p>
          <a:p>
            <a:pPr marL="365760" indent="-256032">
              <a:lnSpc>
                <a:spcPct val="100000"/>
              </a:lnSpc>
              <a:spcBef>
                <a:spcPts val="600"/>
              </a:spcBef>
              <a:buFont typeface="Arial" panose="020B0604020202020204" pitchFamily="34" charset="0"/>
              <a:buNone/>
              <a:defRPr/>
            </a:pPr>
            <a:r>
              <a:rPr lang="en-US" sz="1400" b="1">
                <a:solidFill>
                  <a:schemeClr val="bg1"/>
                </a:solidFill>
                <a:latin typeface="Arial" panose="020B0604020202020204" pitchFamily="34" charset="0"/>
                <a:cs typeface="Arial" panose="020B0604020202020204" pitchFamily="34" charset="0"/>
              </a:rPr>
              <a:t>Tel: (860) 859-5512  Fax: (860) 859-5579</a:t>
            </a:r>
          </a:p>
          <a:p>
            <a:pPr marL="365760" indent="-256032">
              <a:buFont typeface="Arial" panose="020B0604020202020204" pitchFamily="34" charset="0"/>
              <a:buNone/>
              <a:defRPr/>
            </a:pPr>
            <a:endParaRPr lang="en-US"/>
          </a:p>
          <a:p>
            <a:pPr marL="365760" indent="-256032">
              <a:buFont typeface="Wingdings 3"/>
              <a:buChar char=""/>
              <a:defRPr/>
            </a:pPr>
            <a:endParaRPr lang="en-US"/>
          </a:p>
        </p:txBody>
      </p:sp>
      <p:pic>
        <p:nvPicPr>
          <p:cNvPr id="23" name="Picture 16" descr="Kellie Hartigan">
            <a:extLst>
              <a:ext uri="{FF2B5EF4-FFF2-40B4-BE49-F238E27FC236}">
                <a16:creationId xmlns:a16="http://schemas.microsoft.com/office/drawing/2014/main" id="{CA4D408C-3E16-4AB9-A45C-DF91B456CB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4039" y="1253079"/>
            <a:ext cx="2506828" cy="29201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94D91FC-F400-43AA-9D95-BA4200147889}"/>
              </a:ext>
            </a:extLst>
          </p:cNvPr>
          <p:cNvSpPr txBox="1"/>
          <p:nvPr/>
        </p:nvSpPr>
        <p:spPr>
          <a:xfrm>
            <a:off x="402772" y="149918"/>
            <a:ext cx="7063108" cy="1200329"/>
          </a:xfrm>
          <a:prstGeom prst="rect">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457200">
              <a:lnSpc>
                <a:spcPct val="90000"/>
              </a:lnSpc>
              <a:spcBef>
                <a:spcPct val="0"/>
              </a:spcBef>
              <a:defRPr/>
            </a:pPr>
            <a:r>
              <a:rPr lang="en-US" sz="4000" b="1">
                <a:ln>
                  <a:solidFill>
                    <a:schemeClr val="bg1">
                      <a:lumMod val="75000"/>
                      <a:lumOff val="25000"/>
                      <a:alpha val="10000"/>
                    </a:schemeClr>
                  </a:solidFill>
                </a:ln>
                <a:solidFill>
                  <a:schemeClr val="bg1"/>
                </a:solidFill>
                <a:effectLst>
                  <a:outerShdw blurRad="38100" dist="38100" dir="2700000" algn="tl">
                    <a:srgbClr val="000000">
                      <a:alpha val="43137"/>
                    </a:srgbClr>
                  </a:outerShdw>
                </a:effectLst>
                <a:latin typeface="+mj-lt"/>
                <a:ea typeface="+mj-ea"/>
              </a:rPr>
              <a:t>South Region </a:t>
            </a:r>
          </a:p>
          <a:p>
            <a:pPr defTabSz="457200">
              <a:lnSpc>
                <a:spcPct val="90000"/>
              </a:lnSpc>
              <a:spcBef>
                <a:spcPct val="0"/>
              </a:spcBef>
              <a:defRPr/>
            </a:pPr>
            <a:r>
              <a:rPr lang="en-US" sz="4000" b="1">
                <a:ln>
                  <a:solidFill>
                    <a:schemeClr val="bg1">
                      <a:lumMod val="75000"/>
                      <a:lumOff val="25000"/>
                      <a:alpha val="10000"/>
                    </a:schemeClr>
                  </a:solidFill>
                </a:ln>
                <a:solidFill>
                  <a:schemeClr val="bg1"/>
                </a:solidFill>
                <a:effectLst>
                  <a:outerShdw blurRad="38100" dist="38100" dir="2700000" algn="tl">
                    <a:srgbClr val="000000">
                      <a:alpha val="43137"/>
                    </a:srgbClr>
                  </a:outerShdw>
                </a:effectLst>
                <a:latin typeface="+mj-lt"/>
                <a:ea typeface="+mj-ea"/>
              </a:rPr>
              <a:t>	Self-Advocate Coordinators </a:t>
            </a:r>
          </a:p>
        </p:txBody>
      </p:sp>
      <p:sp>
        <p:nvSpPr>
          <p:cNvPr id="24" name="TextBox 23">
            <a:extLst>
              <a:ext uri="{FF2B5EF4-FFF2-40B4-BE49-F238E27FC236}">
                <a16:creationId xmlns:a16="http://schemas.microsoft.com/office/drawing/2014/main" id="{E0055749-4E3C-4281-913D-27ABB8BDB2D8}"/>
              </a:ext>
            </a:extLst>
          </p:cNvPr>
          <p:cNvSpPr txBox="1"/>
          <p:nvPr/>
        </p:nvSpPr>
        <p:spPr>
          <a:xfrm>
            <a:off x="4270891" y="4712243"/>
            <a:ext cx="3981119" cy="1569660"/>
          </a:xfrm>
          <a:prstGeom prst="rect">
            <a:avLst/>
          </a:prstGeom>
          <a:noFill/>
        </p:spPr>
        <p:txBody>
          <a:bodyPr wrap="square">
            <a:spAutoFit/>
          </a:bodyPr>
          <a:lstStyle/>
          <a:p>
            <a:pPr marL="365760" indent="-256032">
              <a:spcAft>
                <a:spcPts val="0"/>
              </a:spcAft>
              <a:buNone/>
              <a:defRPr/>
            </a:pPr>
            <a:r>
              <a:rPr lang="en-US" sz="2000" b="1">
                <a:solidFill>
                  <a:schemeClr val="bg1"/>
                </a:solidFill>
                <a:effectLst/>
                <a:latin typeface="Arial" pitchFamily="34" charset="0"/>
                <a:cs typeface="Arial" pitchFamily="34" charset="0"/>
              </a:rPr>
              <a:t>Paige Librandi</a:t>
            </a:r>
          </a:p>
          <a:p>
            <a:pPr marL="365760" indent="-256032">
              <a:lnSpc>
                <a:spcPct val="100000"/>
              </a:lnSpc>
              <a:spcBef>
                <a:spcPts val="600"/>
              </a:spcBef>
              <a:spcAft>
                <a:spcPts val="0"/>
              </a:spcAft>
              <a:buNone/>
              <a:defRPr/>
            </a:pPr>
            <a:r>
              <a:rPr lang="en-US" sz="1400" b="1">
                <a:solidFill>
                  <a:schemeClr val="bg1"/>
                </a:solidFill>
                <a:effectLst/>
                <a:latin typeface="Arial" panose="020B0604020202020204" pitchFamily="34" charset="0"/>
                <a:cs typeface="Arial" panose="020B0604020202020204" pitchFamily="34" charset="0"/>
              </a:rPr>
              <a:t>Self Advocate Coordinator</a:t>
            </a:r>
          </a:p>
          <a:p>
            <a:pPr marL="365760" indent="-256032">
              <a:lnSpc>
                <a:spcPct val="100000"/>
              </a:lnSpc>
              <a:spcBef>
                <a:spcPts val="600"/>
              </a:spcBef>
              <a:spcAft>
                <a:spcPts val="0"/>
              </a:spcAft>
              <a:buNone/>
              <a:defRPr/>
            </a:pPr>
            <a:r>
              <a:rPr lang="en-US" sz="1400" b="1">
                <a:solidFill>
                  <a:schemeClr val="bg1"/>
                </a:solidFill>
                <a:effectLst/>
                <a:latin typeface="Arial" panose="020B0604020202020204" pitchFamily="34" charset="0"/>
                <a:cs typeface="Arial" panose="020B0604020202020204" pitchFamily="34" charset="0"/>
              </a:rPr>
              <a:t>370 James Street  New Haven, CT 06511</a:t>
            </a:r>
          </a:p>
          <a:p>
            <a:pPr marL="365760" indent="-256032">
              <a:lnSpc>
                <a:spcPct val="100000"/>
              </a:lnSpc>
              <a:spcBef>
                <a:spcPts val="600"/>
              </a:spcBef>
              <a:spcAft>
                <a:spcPts val="0"/>
              </a:spcAft>
              <a:buNone/>
              <a:defRPr/>
            </a:pPr>
            <a:r>
              <a:rPr lang="en-US" sz="1400" b="1">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paige.librandi@ct.gov</a:t>
            </a:r>
            <a:endParaRPr lang="en-US" sz="1400" b="1">
              <a:solidFill>
                <a:schemeClr val="bg1"/>
              </a:solidFill>
              <a:effectLst/>
              <a:latin typeface="Arial" panose="020B0604020202020204" pitchFamily="34" charset="0"/>
              <a:cs typeface="Arial" panose="020B0604020202020204" pitchFamily="34" charset="0"/>
            </a:endParaRPr>
          </a:p>
          <a:p>
            <a:pPr marL="365760" indent="-256032">
              <a:lnSpc>
                <a:spcPct val="100000"/>
              </a:lnSpc>
              <a:spcBef>
                <a:spcPts val="600"/>
              </a:spcBef>
              <a:spcAft>
                <a:spcPts val="0"/>
              </a:spcAft>
              <a:buNone/>
              <a:defRPr/>
            </a:pPr>
            <a:r>
              <a:rPr lang="en-US" sz="1400" b="1">
                <a:solidFill>
                  <a:schemeClr val="bg1"/>
                </a:solidFill>
                <a:effectLst/>
                <a:latin typeface="Arial" panose="020B0604020202020204" pitchFamily="34" charset="0"/>
                <a:cs typeface="Arial" panose="020B0604020202020204" pitchFamily="34" charset="0"/>
              </a:rPr>
              <a:t>Tel: (203) 974-4232 Fax: (203) 974-4201</a:t>
            </a:r>
          </a:p>
        </p:txBody>
      </p:sp>
    </p:spTree>
    <p:extLst>
      <p:ext uri="{BB962C8B-B14F-4D97-AF65-F5344CB8AC3E}">
        <p14:creationId xmlns:p14="http://schemas.microsoft.com/office/powerpoint/2010/main" val="150048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90D68BCA-074C-4FCA-B58C-B6BB0766145C}"/>
              </a:ext>
            </a:extLst>
          </p:cNvPr>
          <p:cNvSpPr txBox="1">
            <a:spLocks/>
          </p:cNvSpPr>
          <p:nvPr/>
        </p:nvSpPr>
        <p:spPr>
          <a:xfrm>
            <a:off x="381000" y="1185261"/>
            <a:ext cx="11600468" cy="5140384"/>
          </a:xfrm>
          <a:prstGeom prst="rect">
            <a:avLst/>
          </a:prstGeom>
          <a:solidFill>
            <a:schemeClr val="accent3">
              <a:lumMod val="75000"/>
            </a:schemeClr>
          </a:solid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None/>
              <a:defRPr/>
            </a:pPr>
            <a:endParaRPr lang="en-US" sz="11200" b="1">
              <a:solidFill>
                <a:schemeClr val="bg1"/>
              </a:solidFill>
              <a:latin typeface="Arial" pitchFamily="34" charset="0"/>
              <a:cs typeface="Arial" pitchFamily="34" charset="0"/>
            </a:endParaRPr>
          </a:p>
          <a:p>
            <a:pPr marL="457200" indent="-457200">
              <a:buFont typeface="Arial" panose="020B0604020202020204" pitchFamily="34" charset="0"/>
              <a:buNone/>
              <a:defRPr/>
            </a:pPr>
            <a:r>
              <a:rPr lang="en-US" sz="8000" b="1">
                <a:solidFill>
                  <a:schemeClr val="bg1"/>
                </a:solidFill>
                <a:latin typeface="Arial" pitchFamily="34" charset="0"/>
                <a:cs typeface="Arial" pitchFamily="34" charset="0"/>
              </a:rPr>
              <a:t>James Louchen                    </a:t>
            </a:r>
            <a:r>
              <a:rPr lang="en-US" sz="6400" b="1">
                <a:solidFill>
                  <a:schemeClr val="bg1"/>
                </a:solidFill>
                <a:latin typeface="Arial" pitchFamily="34" charset="0"/>
                <a:cs typeface="Arial" pitchFamily="34" charset="0"/>
              </a:rPr>
              <a:t>					                         </a:t>
            </a:r>
            <a:r>
              <a:rPr lang="en-US" sz="8000" b="1">
                <a:solidFill>
                  <a:schemeClr val="bg1"/>
                </a:solidFill>
                <a:latin typeface="Arial" pitchFamily="34" charset="0"/>
                <a:cs typeface="Arial" pitchFamily="34" charset="0"/>
              </a:rPr>
              <a:t>Natasha Cole</a:t>
            </a:r>
          </a:p>
          <a:p>
            <a:pPr marL="457200" indent="-457200">
              <a:buFont typeface="Arial" panose="020B0604020202020204" pitchFamily="34" charset="0"/>
              <a:buNone/>
              <a:defRPr/>
            </a:pPr>
            <a:r>
              <a:rPr lang="en-US" sz="7200" b="1">
                <a:solidFill>
                  <a:schemeClr val="bg1"/>
                </a:solidFill>
                <a:latin typeface="Arial" pitchFamily="34" charset="0"/>
                <a:cs typeface="Arial" pitchFamily="34" charset="0"/>
              </a:rPr>
              <a:t>Self-Advocate Coordinator                                                                                            Self-Advocate</a:t>
            </a:r>
          </a:p>
          <a:p>
            <a:pPr marL="457200" indent="-457200">
              <a:buFont typeface="Arial" panose="020B0604020202020204" pitchFamily="34" charset="0"/>
              <a:buNone/>
              <a:defRPr/>
            </a:pPr>
            <a:r>
              <a:rPr lang="en-US" sz="7200" b="1">
                <a:solidFill>
                  <a:schemeClr val="bg1"/>
                </a:solidFill>
                <a:latin typeface="Arial" pitchFamily="34" charset="0"/>
                <a:cs typeface="Arial" pitchFamily="34" charset="0"/>
              </a:rPr>
              <a:t>195 Alvord Park Road                                                                                           	        55 West Main Street </a:t>
            </a:r>
          </a:p>
          <a:p>
            <a:pPr marL="457200" indent="-457200">
              <a:buFont typeface="Arial" panose="020B0604020202020204" pitchFamily="34" charset="0"/>
              <a:buNone/>
              <a:defRPr/>
            </a:pPr>
            <a:r>
              <a:rPr lang="en-US" sz="7200" b="1">
                <a:solidFill>
                  <a:schemeClr val="bg1"/>
                </a:solidFill>
                <a:latin typeface="Arial" pitchFamily="34" charset="0"/>
                <a:cs typeface="Arial" pitchFamily="34" charset="0"/>
              </a:rPr>
              <a:t>Torrington, CT 06790                                                                                             	        Waterbury, CT 06702</a:t>
            </a:r>
          </a:p>
          <a:p>
            <a:pPr marL="457200" indent="-457200">
              <a:buFont typeface="Arial" panose="020B0604020202020204" pitchFamily="34" charset="0"/>
              <a:buNone/>
              <a:defRPr/>
            </a:pPr>
            <a:r>
              <a:rPr lang="en-US" sz="7200" b="1">
                <a:solidFill>
                  <a:schemeClr val="bg1"/>
                </a:solidFill>
                <a:latin typeface="Arial" pitchFamily="34" charset="0"/>
                <a:cs typeface="Arial" pitchFamily="34" charset="0"/>
                <a:hlinkClick r:id="rId4">
                  <a:extLst>
                    <a:ext uri="{A12FA001-AC4F-418D-AE19-62706E023703}">
                      <ahyp:hlinkClr xmlns:ahyp="http://schemas.microsoft.com/office/drawing/2018/hyperlinkcolor" val="tx"/>
                    </a:ext>
                  </a:extLst>
                </a:hlinkClick>
              </a:rPr>
              <a:t>james.louchen@ct.gov</a:t>
            </a:r>
            <a:r>
              <a:rPr lang="en-US" sz="7200" b="1">
                <a:solidFill>
                  <a:schemeClr val="bg1"/>
                </a:solidFill>
                <a:latin typeface="Arial" pitchFamily="34" charset="0"/>
                <a:cs typeface="Arial" pitchFamily="34" charset="0"/>
              </a:rPr>
              <a:t>                                                                                                   natasha.cole@ct.gov</a:t>
            </a:r>
          </a:p>
          <a:p>
            <a:pPr marL="457200" indent="-457200">
              <a:buFont typeface="Arial" panose="020B0604020202020204" pitchFamily="34" charset="0"/>
              <a:buNone/>
              <a:defRPr/>
            </a:pPr>
            <a:r>
              <a:rPr lang="en-US" sz="7200" b="1">
                <a:solidFill>
                  <a:schemeClr val="bg1"/>
                </a:solidFill>
                <a:latin typeface="Arial" pitchFamily="34" charset="0"/>
                <a:cs typeface="Arial" pitchFamily="34" charset="0"/>
              </a:rPr>
              <a:t>Tel: (860) 496-3067                                                                                                	        Tel: (203) 805-7467</a:t>
            </a:r>
          </a:p>
          <a:p>
            <a:pPr marL="457200" indent="-457200">
              <a:buNone/>
              <a:defRPr/>
            </a:pPr>
            <a:r>
              <a:rPr lang="en-US" sz="7200" b="1">
                <a:solidFill>
                  <a:schemeClr val="bg1"/>
                </a:solidFill>
                <a:latin typeface="Arial" pitchFamily="34" charset="0"/>
                <a:cs typeface="Arial" pitchFamily="34" charset="0"/>
              </a:rPr>
              <a:t>Fax: (860) 496-3001                                                                                                         Fax: (203) 805-7410</a:t>
            </a:r>
          </a:p>
          <a:p>
            <a:pPr marL="457200" indent="-457200">
              <a:buNone/>
              <a:defRPr/>
            </a:pPr>
            <a:r>
              <a:rPr lang="en-US" sz="6400" b="1">
                <a:solidFill>
                  <a:schemeClr val="bg1"/>
                </a:solidFill>
                <a:latin typeface="Arial" pitchFamily="34" charset="0"/>
                <a:cs typeface="Arial" pitchFamily="34" charset="0"/>
              </a:rPr>
              <a:t>                                                                                                                                                                    </a:t>
            </a:r>
          </a:p>
          <a:p>
            <a:pPr marL="457200" indent="-457200">
              <a:buFont typeface="Arial" panose="020B0604020202020204" pitchFamily="34" charset="0"/>
              <a:buNone/>
              <a:defRPr/>
            </a:pPr>
            <a:r>
              <a:rPr lang="en-US" sz="8000" b="1">
                <a:solidFill>
                  <a:schemeClr val="bg1"/>
                </a:solidFill>
                <a:latin typeface="Arial" pitchFamily="34" charset="0"/>
                <a:cs typeface="Arial" pitchFamily="34" charset="0"/>
              </a:rPr>
              <a:t>Jossie Torres </a:t>
            </a:r>
          </a:p>
          <a:p>
            <a:pPr marL="457200" indent="-457200">
              <a:buFont typeface="Arial" panose="020B0604020202020204" pitchFamily="34" charset="0"/>
              <a:buNone/>
              <a:defRPr/>
            </a:pPr>
            <a:r>
              <a:rPr lang="en-US" sz="6400" b="1">
                <a:solidFill>
                  <a:schemeClr val="bg1"/>
                </a:solidFill>
                <a:latin typeface="Arial" pitchFamily="34" charset="0"/>
                <a:cs typeface="Arial" pitchFamily="34" charset="0"/>
              </a:rPr>
              <a:t>Self Advocate Coordinator                                                                                           </a:t>
            </a:r>
            <a:r>
              <a:rPr lang="en-US" sz="8000" b="1">
                <a:solidFill>
                  <a:schemeClr val="bg1"/>
                </a:solidFill>
                <a:latin typeface="Arial" pitchFamily="34" charset="0"/>
                <a:cs typeface="Arial" pitchFamily="34" charset="0"/>
              </a:rPr>
              <a:t>Jeremy Powell </a:t>
            </a:r>
          </a:p>
          <a:p>
            <a:pPr marL="457200" indent="-457200">
              <a:buFont typeface="Arial" panose="020B0604020202020204" pitchFamily="34" charset="0"/>
              <a:buNone/>
              <a:defRPr/>
            </a:pPr>
            <a:r>
              <a:rPr lang="en-US" sz="6400" b="1">
                <a:solidFill>
                  <a:schemeClr val="bg1"/>
                </a:solidFill>
                <a:latin typeface="Arial" pitchFamily="34" charset="0"/>
                <a:cs typeface="Arial" pitchFamily="34" charset="0"/>
              </a:rPr>
              <a:t>55 West Main Street                                                                                              	        55  West Main Street </a:t>
            </a:r>
          </a:p>
          <a:p>
            <a:pPr marL="457200" indent="-457200">
              <a:buFont typeface="Arial" panose="020B0604020202020204" pitchFamily="34" charset="0"/>
              <a:buNone/>
              <a:defRPr/>
            </a:pPr>
            <a:r>
              <a:rPr lang="en-US" sz="6400" b="1">
                <a:solidFill>
                  <a:schemeClr val="bg1"/>
                </a:solidFill>
                <a:latin typeface="Arial" pitchFamily="34" charset="0"/>
                <a:cs typeface="Arial" pitchFamily="34" charset="0"/>
              </a:rPr>
              <a:t>Waterbury, CT 06702                                                                                                      Waterbury, CT 06702 </a:t>
            </a:r>
          </a:p>
          <a:p>
            <a:pPr marL="457200" indent="-457200">
              <a:buFont typeface="Arial" panose="020B0604020202020204" pitchFamily="34" charset="0"/>
              <a:buNone/>
              <a:defRPr/>
            </a:pPr>
            <a:r>
              <a:rPr lang="en-US" sz="6400" b="1">
                <a:solidFill>
                  <a:schemeClr val="bg1"/>
                </a:solidFill>
                <a:latin typeface="Arial" pitchFamily="34" charset="0"/>
                <a:cs typeface="Arial" pitchFamily="34" charset="0"/>
                <a:hlinkClick r:id="rId5">
                  <a:extLst>
                    <a:ext uri="{A12FA001-AC4F-418D-AE19-62706E023703}">
                      <ahyp:hlinkClr xmlns:ahyp="http://schemas.microsoft.com/office/drawing/2018/hyperlinkcolor" val="tx"/>
                    </a:ext>
                  </a:extLst>
                </a:hlinkClick>
              </a:rPr>
              <a:t>jossie.torres@ct.gov</a:t>
            </a:r>
            <a:r>
              <a:rPr lang="en-US" sz="6400" b="1">
                <a:solidFill>
                  <a:schemeClr val="bg1"/>
                </a:solidFill>
                <a:latin typeface="Arial" pitchFamily="34" charset="0"/>
                <a:cs typeface="Arial" pitchFamily="34" charset="0"/>
              </a:rPr>
              <a:t>                                                                                                     Jeremy.powell@ct.gov</a:t>
            </a:r>
          </a:p>
          <a:p>
            <a:pPr marL="457200" indent="-457200">
              <a:buFont typeface="Arial" panose="020B0604020202020204" pitchFamily="34" charset="0"/>
              <a:buNone/>
              <a:defRPr/>
            </a:pPr>
            <a:r>
              <a:rPr lang="en-US" sz="6400" b="1">
                <a:solidFill>
                  <a:schemeClr val="bg1"/>
                </a:solidFill>
                <a:latin typeface="Arial" pitchFamily="34" charset="0"/>
                <a:cs typeface="Arial" pitchFamily="34" charset="0"/>
              </a:rPr>
              <a:t>Tel: (203) 805-7431                                                                                                         Tel: (203) 805-7464</a:t>
            </a:r>
          </a:p>
          <a:p>
            <a:pPr marL="457200" indent="-457200">
              <a:buFont typeface="Arial" panose="020B0604020202020204" pitchFamily="34" charset="0"/>
              <a:buNone/>
              <a:defRPr/>
            </a:pPr>
            <a:r>
              <a:rPr lang="en-US" sz="6400" b="1">
                <a:solidFill>
                  <a:schemeClr val="bg1"/>
                </a:solidFill>
                <a:latin typeface="Arial" pitchFamily="34" charset="0"/>
                <a:cs typeface="Arial" pitchFamily="34" charset="0"/>
              </a:rPr>
              <a:t>Fax: (203) 805-7410                                                                                                        Fax:(203) 805-7410</a:t>
            </a:r>
          </a:p>
          <a:p>
            <a:pPr marL="457200" indent="-457200" algn="ctr">
              <a:buFont typeface="Arial" panose="020B0604020202020204" pitchFamily="34" charset="0"/>
              <a:buNone/>
              <a:defRPr/>
            </a:pPr>
            <a:endParaRPr lang="en-US" sz="2000" b="1">
              <a:solidFill>
                <a:schemeClr val="accent3">
                  <a:lumMod val="20000"/>
                  <a:lumOff val="80000"/>
                </a:schemeClr>
              </a:solidFill>
              <a:latin typeface="Arial" pitchFamily="34" charset="0"/>
              <a:cs typeface="Arial" pitchFamily="34" charset="0"/>
            </a:endParaRPr>
          </a:p>
        </p:txBody>
      </p:sp>
      <p:pic>
        <p:nvPicPr>
          <p:cNvPr id="5" name="Picture 4" descr="James Matthew Louchen">
            <a:extLst>
              <a:ext uri="{FF2B5EF4-FFF2-40B4-BE49-F238E27FC236}">
                <a16:creationId xmlns:a16="http://schemas.microsoft.com/office/drawing/2014/main" id="{FE0C367D-576A-4EA7-92D9-056E604383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7533" y="1400983"/>
            <a:ext cx="2019948" cy="22729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6" descr="Natasha Cole">
            <a:extLst>
              <a:ext uri="{FF2B5EF4-FFF2-40B4-BE49-F238E27FC236}">
                <a16:creationId xmlns:a16="http://schemas.microsoft.com/office/drawing/2014/main" id="{B2992417-AC6A-4A6E-91E4-43D208C0BD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8248" y="1352629"/>
            <a:ext cx="1844215" cy="22729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0" descr="Jossie Torres">
            <a:extLst>
              <a:ext uri="{FF2B5EF4-FFF2-40B4-BE49-F238E27FC236}">
                <a16:creationId xmlns:a16="http://schemas.microsoft.com/office/drawing/2014/main" id="{DA525A5D-5630-41D7-A79C-C729A97502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3401" y="3995078"/>
            <a:ext cx="1876444" cy="24833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8" name="Picture 18" descr="Jeremy Powell">
            <a:extLst>
              <a:ext uri="{FF2B5EF4-FFF2-40B4-BE49-F238E27FC236}">
                <a16:creationId xmlns:a16="http://schemas.microsoft.com/office/drawing/2014/main" id="{89F16244-77D5-45E4-BC59-243A94B27C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3995078"/>
            <a:ext cx="1844215" cy="24506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B5AE194-08EC-4974-A1BC-0CB79D0BC4D7}"/>
              </a:ext>
            </a:extLst>
          </p:cNvPr>
          <p:cNvSpPr txBox="1"/>
          <p:nvPr/>
        </p:nvSpPr>
        <p:spPr>
          <a:xfrm>
            <a:off x="104095" y="47857"/>
            <a:ext cx="6538611" cy="1200329"/>
          </a:xfrm>
          <a:prstGeom prst="rect">
            <a:avLst/>
          </a:prstGeom>
          <a:solidFill>
            <a:schemeClr val="accent3">
              <a:lumMod val="75000"/>
            </a:schemeClr>
          </a:solidFill>
        </p:spPr>
        <p:txBody>
          <a:bodyPr wrap="square">
            <a:spAutoFit/>
          </a:bodyPr>
          <a:lstStyle/>
          <a:p>
            <a:pPr defTabSz="457200">
              <a:lnSpc>
                <a:spcPct val="90000"/>
              </a:lnSpc>
              <a:spcBef>
                <a:spcPct val="0"/>
              </a:spcBef>
              <a:defRPr/>
            </a:pPr>
            <a:r>
              <a:rPr lang="en-US" sz="4000" b="1">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latin typeface="+mj-lt"/>
                <a:ea typeface="+mj-ea"/>
              </a:rPr>
              <a:t>West Region</a:t>
            </a:r>
          </a:p>
          <a:p>
            <a:pPr defTabSz="457200">
              <a:lnSpc>
                <a:spcPct val="90000"/>
              </a:lnSpc>
              <a:spcBef>
                <a:spcPct val="0"/>
              </a:spcBef>
              <a:defRPr/>
            </a:pPr>
            <a:r>
              <a:rPr lang="en-US" sz="4000" b="1">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latin typeface="+mj-lt"/>
                <a:ea typeface="+mj-ea"/>
              </a:rPr>
              <a:t>	Self-Advocate Coordinators</a:t>
            </a:r>
          </a:p>
        </p:txBody>
      </p:sp>
    </p:spTree>
    <p:extLst>
      <p:ext uri="{BB962C8B-B14F-4D97-AF65-F5344CB8AC3E}">
        <p14:creationId xmlns:p14="http://schemas.microsoft.com/office/powerpoint/2010/main" val="341597603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C294AA4-B0AA-4015-AB16-28016245DF3B}"/>
              </a:ext>
            </a:extLst>
          </p:cNvPr>
          <p:cNvGrpSpPr/>
          <p:nvPr/>
        </p:nvGrpSpPr>
        <p:grpSpPr>
          <a:xfrm>
            <a:off x="920221" y="105094"/>
            <a:ext cx="11382278" cy="6560726"/>
            <a:chOff x="1628748" y="225095"/>
            <a:chExt cx="10494803" cy="6394975"/>
          </a:xfrm>
        </p:grpSpPr>
        <p:pic>
          <p:nvPicPr>
            <p:cNvPr id="5" name="Picture 4" descr="C:\Users\morrisma\AppData\Local\Temp\Content.Word\20170515_091214_HDR.JPG">
              <a:extLst>
                <a:ext uri="{FF2B5EF4-FFF2-40B4-BE49-F238E27FC236}">
                  <a16:creationId xmlns:a16="http://schemas.microsoft.com/office/drawing/2014/main" id="{904FFB49-46C7-45DA-ABFC-A0C8467D9CD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9068" y="1865672"/>
              <a:ext cx="2033495" cy="26912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AF571038-9886-4D67-BB2E-B88D76EFBDFB}"/>
                </a:ext>
              </a:extLst>
            </p:cNvPr>
            <p:cNvSpPr txBox="1"/>
            <p:nvPr/>
          </p:nvSpPr>
          <p:spPr>
            <a:xfrm>
              <a:off x="1628748" y="4415747"/>
              <a:ext cx="3276600" cy="2139047"/>
            </a:xfrm>
            <a:prstGeom prst="rect">
              <a:avLst/>
            </a:prstGeom>
            <a:noFill/>
          </p:spPr>
          <p:txBody>
            <a:bodyPr wrap="square" rtlCol="0">
              <a:spAutoFit/>
            </a:bodyPr>
            <a:lstStyle/>
            <a:p>
              <a:pPr marL="365760" indent="-256032" defTabSz="457200">
                <a:defRPr/>
              </a:pPr>
              <a:endParaRPr lang="en-US" b="1">
                <a:solidFill>
                  <a:schemeClr val="bg1"/>
                </a:solidFill>
                <a:latin typeface="Arial" pitchFamily="34" charset="0"/>
                <a:cs typeface="Arial" pitchFamily="34" charset="0"/>
              </a:endParaRPr>
            </a:p>
            <a:p>
              <a:pPr marL="365760" indent="-256032" defTabSz="457200">
                <a:lnSpc>
                  <a:spcPct val="110000"/>
                </a:lnSpc>
                <a:spcBef>
                  <a:spcPct val="20000"/>
                </a:spcBef>
                <a:spcAft>
                  <a:spcPts val="600"/>
                </a:spcAft>
                <a:buClr>
                  <a:schemeClr val="tx2"/>
                </a:buClr>
                <a:buSzPct val="70000"/>
                <a:defRPr/>
              </a:pPr>
              <a:r>
                <a:rPr lang="en-US" sz="1900" b="1">
                  <a:ln>
                    <a:solidFill>
                      <a:schemeClr val="bg1">
                        <a:lumMod val="75000"/>
                        <a:lumOff val="25000"/>
                        <a:alpha val="10000"/>
                      </a:schemeClr>
                    </a:solidFill>
                  </a:ln>
                  <a:solidFill>
                    <a:schemeClr val="bg1"/>
                  </a:solidFill>
                  <a:latin typeface="Arial" pitchFamily="34" charset="0"/>
                  <a:cs typeface="Arial" pitchFamily="34" charset="0"/>
                </a:rPr>
                <a:t>Yana Razumnaya</a:t>
              </a: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rPr>
                <a:t>Self Advocate Coordinator</a:t>
              </a: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rPr>
                <a:t>155 Founders Plaza</a:t>
              </a: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rPr>
                <a:t>East Hartford, CT 06108</a:t>
              </a: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hlinkClick r:id="rId5">
                    <a:extLst>
                      <a:ext uri="{A12FA001-AC4F-418D-AE19-62706E023703}">
                        <ahyp:hlinkClr xmlns:ahyp="http://schemas.microsoft.com/office/drawing/2018/hyperlinkcolor" val="tx"/>
                      </a:ext>
                    </a:extLst>
                  </a:hlinkClick>
                </a:rPr>
                <a:t>yana.razumnaya@ct.gov</a:t>
              </a:r>
              <a:endParaRPr lang="en-US" sz="1400" b="1">
                <a:ln>
                  <a:solidFill>
                    <a:schemeClr val="bg1">
                      <a:lumMod val="75000"/>
                      <a:lumOff val="25000"/>
                      <a:alpha val="10000"/>
                    </a:schemeClr>
                  </a:solidFill>
                </a:ln>
                <a:solidFill>
                  <a:schemeClr val="bg1"/>
                </a:solidFill>
                <a:latin typeface="Arial" pitchFamily="34" charset="0"/>
                <a:cs typeface="Arial" pitchFamily="34" charset="0"/>
              </a:endParaRP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rPr>
                <a:t>Tel: (860) 263-2554</a:t>
              </a: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rPr>
                <a:t>Fax: (860) 263-2525</a:t>
              </a:r>
            </a:p>
          </p:txBody>
        </p:sp>
        <p:sp>
          <p:nvSpPr>
            <p:cNvPr id="7" name="TextBox 6">
              <a:extLst>
                <a:ext uri="{FF2B5EF4-FFF2-40B4-BE49-F238E27FC236}">
                  <a16:creationId xmlns:a16="http://schemas.microsoft.com/office/drawing/2014/main" id="{F799645B-FADA-49DA-B0D7-EA89D49DEF8C}"/>
                </a:ext>
              </a:extLst>
            </p:cNvPr>
            <p:cNvSpPr txBox="1"/>
            <p:nvPr/>
          </p:nvSpPr>
          <p:spPr>
            <a:xfrm>
              <a:off x="4884633" y="4715065"/>
              <a:ext cx="2463297" cy="1905005"/>
            </a:xfrm>
            <a:prstGeom prst="rect">
              <a:avLst/>
            </a:prstGeom>
            <a:noFill/>
          </p:spPr>
          <p:txBody>
            <a:bodyPr wrap="square" rtlCol="0" anchor="ctr">
              <a:spAutoFit/>
            </a:bodyPr>
            <a:lstStyle/>
            <a:p>
              <a:pPr defTabSz="457200">
                <a:spcAft>
                  <a:spcPts val="600"/>
                </a:spcAft>
              </a:pPr>
              <a:r>
                <a:rPr lang="en-US" sz="1900" b="1">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latin typeface="Arial" pitchFamily="34" charset="0"/>
                  <a:cs typeface="Arial" pitchFamily="34" charset="0"/>
                </a:rPr>
                <a:t>Kevin</a:t>
              </a:r>
              <a:r>
                <a:rPr lang="en-US" sz="2000" b="1">
                  <a:solidFill>
                    <a:schemeClr val="bg1"/>
                  </a:solidFill>
                  <a:latin typeface="Arial" pitchFamily="34" charset="0"/>
                  <a:cs typeface="Arial" pitchFamily="34" charset="0"/>
                </a:rPr>
                <a:t> </a:t>
              </a:r>
              <a:r>
                <a:rPr lang="en-US" sz="1900" b="1">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latin typeface="Arial" pitchFamily="34" charset="0"/>
                  <a:cs typeface="Arial" pitchFamily="34" charset="0"/>
                </a:rPr>
                <a:t>Arce</a:t>
              </a:r>
              <a:r>
                <a:rPr lang="en-US" sz="2000" b="1">
                  <a:solidFill>
                    <a:schemeClr val="bg1"/>
                  </a:solidFill>
                  <a:latin typeface="Arial" pitchFamily="34" charset="0"/>
                  <a:cs typeface="Arial" pitchFamily="34" charset="0"/>
                </a:rPr>
                <a:t> </a:t>
              </a:r>
            </a:p>
            <a:p>
              <a:pPr marL="112713" defTabSz="457200">
                <a:tabLst>
                  <a:tab pos="112713" algn="l"/>
                </a:tabLst>
                <a:defRPr/>
              </a:pPr>
              <a:r>
                <a:rPr lang="en-US" sz="1400" b="1">
                  <a:ln>
                    <a:solidFill>
                      <a:schemeClr val="bg1">
                        <a:lumMod val="75000"/>
                        <a:lumOff val="25000"/>
                        <a:alpha val="10000"/>
                      </a:schemeClr>
                    </a:solidFill>
                  </a:ln>
                  <a:solidFill>
                    <a:schemeClr val="bg1"/>
                  </a:solidFill>
                  <a:latin typeface="Arial" pitchFamily="34" charset="0"/>
                  <a:cs typeface="Arial" pitchFamily="34" charset="0"/>
                </a:rPr>
                <a:t>Self Advocate Coordinator                                                  155  Founders Plaza</a:t>
              </a: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rPr>
                <a:t>East Hartford, CT  06108</a:t>
              </a: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hlinkClick r:id="rId6">
                    <a:extLst>
                      <a:ext uri="{A12FA001-AC4F-418D-AE19-62706E023703}">
                        <ahyp:hlinkClr xmlns:ahyp="http://schemas.microsoft.com/office/drawing/2018/hyperlinkcolor" val="tx"/>
                      </a:ext>
                    </a:extLst>
                  </a:hlinkClick>
                </a:rPr>
                <a:t>kevin.arce@ct.gov</a:t>
              </a:r>
              <a:endParaRPr lang="en-US" sz="1400" b="1">
                <a:ln>
                  <a:solidFill>
                    <a:schemeClr val="bg1">
                      <a:lumMod val="75000"/>
                      <a:lumOff val="25000"/>
                      <a:alpha val="10000"/>
                    </a:schemeClr>
                  </a:solidFill>
                </a:ln>
                <a:solidFill>
                  <a:schemeClr val="bg1"/>
                </a:solidFill>
                <a:latin typeface="Arial" pitchFamily="34" charset="0"/>
                <a:cs typeface="Arial" pitchFamily="34" charset="0"/>
              </a:endParaRP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rPr>
                <a:t>Tel: (860) 263-2457</a:t>
              </a: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rPr>
                <a:t>Fax: (860) 263-2525</a:t>
              </a:r>
            </a:p>
            <a:p>
              <a:pPr marL="365760" indent="-256032" defTabSz="457200">
                <a:defRPr/>
              </a:pPr>
              <a:r>
                <a:rPr lang="en-US" sz="1200" b="1">
                  <a:ln>
                    <a:solidFill>
                      <a:schemeClr val="bg1">
                        <a:lumMod val="75000"/>
                        <a:lumOff val="25000"/>
                        <a:alpha val="10000"/>
                      </a:schemeClr>
                    </a:solidFill>
                  </a:ln>
                  <a:solidFill>
                    <a:schemeClr val="accent2">
                      <a:lumMod val="75000"/>
                    </a:schemeClr>
                  </a:solidFill>
                  <a:latin typeface="Arial" pitchFamily="34" charset="0"/>
                  <a:cs typeface="Arial" pitchFamily="34" charset="0"/>
                </a:rPr>
                <a:t>                             </a:t>
              </a:r>
            </a:p>
          </p:txBody>
        </p:sp>
        <p:sp>
          <p:nvSpPr>
            <p:cNvPr id="8" name="TextBox 7">
              <a:extLst>
                <a:ext uri="{FF2B5EF4-FFF2-40B4-BE49-F238E27FC236}">
                  <a16:creationId xmlns:a16="http://schemas.microsoft.com/office/drawing/2014/main" id="{3CC4E3D8-1302-4E09-B859-E160D1CBF4FB}"/>
                </a:ext>
              </a:extLst>
            </p:cNvPr>
            <p:cNvSpPr txBox="1"/>
            <p:nvPr/>
          </p:nvSpPr>
          <p:spPr>
            <a:xfrm>
              <a:off x="8222706" y="4715065"/>
              <a:ext cx="2743200" cy="1769715"/>
            </a:xfrm>
            <a:prstGeom prst="rect">
              <a:avLst/>
            </a:prstGeom>
            <a:noFill/>
          </p:spPr>
          <p:txBody>
            <a:bodyPr wrap="square" rtlCol="0">
              <a:spAutoFit/>
            </a:bodyPr>
            <a:lstStyle/>
            <a:p>
              <a:pPr marL="365760" indent="-256032" defTabSz="457200">
                <a:spcAft>
                  <a:spcPts val="600"/>
                </a:spcAft>
                <a:defRPr/>
              </a:pPr>
              <a:r>
                <a:rPr lang="en-US" sz="1900" b="1">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latin typeface="Arial" pitchFamily="34" charset="0"/>
                  <a:cs typeface="Arial" pitchFamily="34" charset="0"/>
                </a:rPr>
                <a:t>Varian</a:t>
              </a:r>
              <a:r>
                <a:rPr lang="en-US" sz="2000" b="1">
                  <a:solidFill>
                    <a:schemeClr val="bg1"/>
                  </a:solidFill>
                  <a:latin typeface="Arial" pitchFamily="34" charset="0"/>
                  <a:cs typeface="Arial" pitchFamily="34" charset="0"/>
                </a:rPr>
                <a:t> </a:t>
              </a:r>
              <a:r>
                <a:rPr lang="en-US" sz="1900" b="1">
                  <a:ln>
                    <a:solidFill>
                      <a:schemeClr val="bg1">
                        <a:lumMod val="75000"/>
                        <a:lumOff val="25000"/>
                        <a:alpha val="10000"/>
                      </a:schemeClr>
                    </a:solidFill>
                  </a:ln>
                  <a:solidFill>
                    <a:schemeClr val="bg1"/>
                  </a:solidFill>
                  <a:effectLst>
                    <a:outerShdw blurRad="9525" dist="25400" dir="14640000" algn="tl" rotWithShape="0">
                      <a:schemeClr val="bg1">
                        <a:alpha val="30000"/>
                      </a:schemeClr>
                    </a:outerShdw>
                  </a:effectLst>
                  <a:latin typeface="Arial" pitchFamily="34" charset="0"/>
                  <a:cs typeface="Arial" pitchFamily="34" charset="0"/>
                </a:rPr>
                <a:t>Salters</a:t>
              </a: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rPr>
                <a:t>Self Advocate Coordinator</a:t>
              </a: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rPr>
                <a:t>90 South Park Street</a:t>
              </a: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rPr>
                <a:t>Willimantic, CT 06226</a:t>
              </a: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hlinkClick r:id="rId7">
                    <a:extLst>
                      <a:ext uri="{A12FA001-AC4F-418D-AE19-62706E023703}">
                        <ahyp:hlinkClr xmlns:ahyp="http://schemas.microsoft.com/office/drawing/2018/hyperlinkcolor" val="tx"/>
                      </a:ext>
                    </a:extLst>
                  </a:hlinkClick>
                </a:rPr>
                <a:t>varian.salters@ct.gov</a:t>
              </a:r>
              <a:endParaRPr lang="en-US" sz="1400" b="1">
                <a:ln>
                  <a:solidFill>
                    <a:schemeClr val="bg1">
                      <a:lumMod val="75000"/>
                      <a:lumOff val="25000"/>
                      <a:alpha val="10000"/>
                    </a:schemeClr>
                  </a:solidFill>
                </a:ln>
                <a:solidFill>
                  <a:schemeClr val="bg1"/>
                </a:solidFill>
                <a:latin typeface="Arial" pitchFamily="34" charset="0"/>
                <a:cs typeface="Arial" pitchFamily="34" charset="0"/>
              </a:endParaRP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rPr>
                <a:t>Tel: (860) 456-6345</a:t>
              </a:r>
            </a:p>
            <a:p>
              <a:pPr marL="365760" indent="-256032" defTabSz="457200">
                <a:defRPr/>
              </a:pPr>
              <a:r>
                <a:rPr lang="en-US" sz="1400" b="1">
                  <a:ln>
                    <a:solidFill>
                      <a:schemeClr val="bg1">
                        <a:lumMod val="75000"/>
                        <a:lumOff val="25000"/>
                        <a:alpha val="10000"/>
                      </a:schemeClr>
                    </a:solidFill>
                  </a:ln>
                  <a:solidFill>
                    <a:schemeClr val="bg1"/>
                  </a:solidFill>
                  <a:latin typeface="Arial" pitchFamily="34" charset="0"/>
                  <a:cs typeface="Arial" pitchFamily="34" charset="0"/>
                </a:rPr>
                <a:t>Fax: (860) 456-6378</a:t>
              </a:r>
            </a:p>
          </p:txBody>
        </p:sp>
        <p:pic>
          <p:nvPicPr>
            <p:cNvPr id="9" name="Picture 10" descr="Yana Razumnaya">
              <a:extLst>
                <a:ext uri="{FF2B5EF4-FFF2-40B4-BE49-F238E27FC236}">
                  <a16:creationId xmlns:a16="http://schemas.microsoft.com/office/drawing/2014/main" id="{01647E0A-9200-48BA-89F2-9F84028CAB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6429" y="1883124"/>
              <a:ext cx="2116835" cy="27274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 name="Picture 12" descr="Varian Salters">
              <a:extLst>
                <a:ext uri="{FF2B5EF4-FFF2-40B4-BE49-F238E27FC236}">
                  <a16:creationId xmlns:a16="http://schemas.microsoft.com/office/drawing/2014/main" id="{CCFC8127-C6BD-4D9B-845F-8F916C1AB6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8369" y="1933464"/>
              <a:ext cx="2033495" cy="25935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3215BC-31F1-4B12-83AB-93C093816566}"/>
                </a:ext>
              </a:extLst>
            </p:cNvPr>
            <p:cNvSpPr txBox="1"/>
            <p:nvPr/>
          </p:nvSpPr>
          <p:spPr>
            <a:xfrm>
              <a:off x="1628748" y="225095"/>
              <a:ext cx="10494803" cy="1278003"/>
            </a:xfrm>
            <a:prstGeom prst="rect">
              <a:avLst/>
            </a:prstGeom>
            <a:noFill/>
          </p:spPr>
          <p:txBody>
            <a:bodyPr wrap="square">
              <a:spAutoFit/>
            </a:bodyPr>
            <a:lstStyle/>
            <a:p>
              <a:pPr defTabSz="457200">
                <a:lnSpc>
                  <a:spcPct val="90000"/>
                </a:lnSpc>
                <a:spcBef>
                  <a:spcPct val="0"/>
                </a:spcBef>
                <a:defRPr/>
              </a:pPr>
              <a:r>
                <a:rPr lang="en-US" sz="4400">
                  <a:solidFill>
                    <a:schemeClr val="bg1"/>
                  </a:solidFill>
                  <a:effectLst>
                    <a:outerShdw blurRad="38100" dist="38100" dir="2700000" algn="tl">
                      <a:srgbClr val="000000">
                        <a:alpha val="43137"/>
                      </a:srgbClr>
                    </a:outerShdw>
                  </a:effectLst>
                </a:rPr>
                <a:t>North Region</a:t>
              </a:r>
            </a:p>
            <a:p>
              <a:pPr defTabSz="457200">
                <a:lnSpc>
                  <a:spcPct val="90000"/>
                </a:lnSpc>
                <a:spcBef>
                  <a:spcPct val="0"/>
                </a:spcBef>
                <a:defRPr/>
              </a:pPr>
              <a:r>
                <a:rPr lang="en-US" sz="4400">
                  <a:solidFill>
                    <a:schemeClr val="bg1"/>
                  </a:solidFill>
                  <a:effectLst>
                    <a:outerShdw blurRad="38100" dist="38100" dir="2700000" algn="tl">
                      <a:srgbClr val="000000">
                        <a:alpha val="43137"/>
                      </a:srgbClr>
                    </a:outerShdw>
                  </a:effectLst>
                </a:rPr>
                <a:t>	         Self-Advocate Coordinators</a:t>
              </a:r>
            </a:p>
          </p:txBody>
        </p:sp>
      </p:grpSp>
    </p:spTree>
    <p:extLst>
      <p:ext uri="{BB962C8B-B14F-4D97-AF65-F5344CB8AC3E}">
        <p14:creationId xmlns:p14="http://schemas.microsoft.com/office/powerpoint/2010/main" val="3032205920"/>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7" name="Rectangle 15">
            <a:extLst>
              <a:ext uri="{FF2B5EF4-FFF2-40B4-BE49-F238E27FC236}">
                <a16:creationId xmlns:a16="http://schemas.microsoft.com/office/drawing/2014/main" id="{BBED7469-0D10-44CB-A4C2-C1124B3CA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17">
            <a:extLst>
              <a:ext uri="{FF2B5EF4-FFF2-40B4-BE49-F238E27FC236}">
                <a16:creationId xmlns:a16="http://schemas.microsoft.com/office/drawing/2014/main" id="{F4351E00-23D4-4170-AACC-F27A1EE3FF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9" name="Rectangle 19">
            <a:extLst>
              <a:ext uri="{FF2B5EF4-FFF2-40B4-BE49-F238E27FC236}">
                <a16:creationId xmlns:a16="http://schemas.microsoft.com/office/drawing/2014/main" id="{EA992460-7FA3-40FE-A958-BCD1981B9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1">
            <a:extLst>
              <a:ext uri="{FF2B5EF4-FFF2-40B4-BE49-F238E27FC236}">
                <a16:creationId xmlns:a16="http://schemas.microsoft.com/office/drawing/2014/main" id="{ADF57D5B-380D-48E9-8DAD-DD500FE80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4487987-445E-4461-A386-FEE11128CE23}"/>
              </a:ext>
            </a:extLst>
          </p:cNvPr>
          <p:cNvSpPr>
            <a:spLocks noGrp="1"/>
          </p:cNvSpPr>
          <p:nvPr>
            <p:ph type="title"/>
          </p:nvPr>
        </p:nvSpPr>
        <p:spPr>
          <a:xfrm>
            <a:off x="211079" y="752856"/>
            <a:ext cx="4366346" cy="1395372"/>
          </a:xfrm>
        </p:spPr>
        <p:txBody>
          <a:bodyPr vert="horz" lIns="91440" tIns="45720" rIns="91440" bIns="45720" rtlCol="0" anchor="ctr">
            <a:normAutofit fontScale="90000"/>
          </a:bodyPr>
          <a:lstStyle/>
          <a:p>
            <a:r>
              <a:rPr lang="en-US" sz="3200"/>
              <a:t>SACs Support the VOICES of All the Advocates of DDS</a:t>
            </a:r>
            <a:r>
              <a:rPr lang="en-US" sz="2800"/>
              <a:t>!</a:t>
            </a:r>
          </a:p>
        </p:txBody>
      </p:sp>
      <p:sp>
        <p:nvSpPr>
          <p:cNvPr id="9" name="TextBox 8">
            <a:extLst>
              <a:ext uri="{FF2B5EF4-FFF2-40B4-BE49-F238E27FC236}">
                <a16:creationId xmlns:a16="http://schemas.microsoft.com/office/drawing/2014/main" id="{7DB18CBD-85D1-4326-930A-989C76761EF3}"/>
              </a:ext>
            </a:extLst>
          </p:cNvPr>
          <p:cNvSpPr txBox="1"/>
          <p:nvPr/>
        </p:nvSpPr>
        <p:spPr>
          <a:xfrm>
            <a:off x="64087" y="1960022"/>
            <a:ext cx="4146940" cy="3667892"/>
          </a:xfrm>
          <a:prstGeom prst="rect">
            <a:avLst/>
          </a:prstGeom>
        </p:spPr>
        <p:txBody>
          <a:bodyPr vert="horz" lIns="91440" tIns="45720" rIns="91440" bIns="45720" rtlCol="0" anchor="t">
            <a:normAutofit/>
          </a:bodyPr>
          <a:lstStyle/>
          <a:p>
            <a:pPr marL="285750" indent="-182880">
              <a:lnSpc>
                <a:spcPct val="90000"/>
              </a:lnSpc>
              <a:spcBef>
                <a:spcPct val="20000"/>
              </a:spcBef>
              <a:spcAft>
                <a:spcPts val="600"/>
              </a:spcAft>
              <a:buClr>
                <a:schemeClr val="accent1"/>
              </a:buClr>
              <a:buSzPct val="80000"/>
              <a:buFont typeface="Wingdings 2" pitchFamily="18" charset="2"/>
              <a:buChar char=""/>
            </a:pPr>
            <a:endParaRPr lang="en-US" b="1">
              <a:solidFill>
                <a:srgbClr val="FFFFFF"/>
              </a:solidFill>
            </a:endParaRPr>
          </a:p>
          <a:p>
            <a:pPr marL="285750" indent="-182880">
              <a:lnSpc>
                <a:spcPct val="90000"/>
              </a:lnSpc>
              <a:spcBef>
                <a:spcPct val="20000"/>
              </a:spcBef>
              <a:spcAft>
                <a:spcPts val="600"/>
              </a:spcAft>
              <a:buClr>
                <a:schemeClr val="accent1"/>
              </a:buClr>
              <a:buSzPct val="80000"/>
              <a:buFont typeface="Wingdings 2" pitchFamily="18" charset="2"/>
              <a:buChar char=""/>
            </a:pPr>
            <a:r>
              <a:rPr lang="en-US" sz="2000" b="1">
                <a:solidFill>
                  <a:srgbClr val="FFFFFF"/>
                </a:solidFill>
              </a:rPr>
              <a:t>Where it all began - 2004 - CT Legislature supported DDS in creating 10 state positions to represent the people supported by the department – 10 Self-Advocate Coordinators (SACs) </a:t>
            </a:r>
          </a:p>
          <a:p>
            <a:pPr marL="285750" indent="-182880">
              <a:lnSpc>
                <a:spcPct val="90000"/>
              </a:lnSpc>
              <a:spcBef>
                <a:spcPct val="20000"/>
              </a:spcBef>
              <a:spcAft>
                <a:spcPts val="600"/>
              </a:spcAft>
              <a:buClr>
                <a:schemeClr val="accent1"/>
              </a:buClr>
              <a:buSzPct val="80000"/>
              <a:buFont typeface="Wingdings 2" pitchFamily="18" charset="2"/>
              <a:buChar char=""/>
            </a:pPr>
            <a:r>
              <a:rPr lang="en-US" sz="2000" b="1">
                <a:solidFill>
                  <a:srgbClr val="FFFFFF"/>
                </a:solidFill>
              </a:rPr>
              <a:t>The SACs are State Employees </a:t>
            </a:r>
          </a:p>
          <a:p>
            <a:pPr marL="285750" indent="-182880">
              <a:lnSpc>
                <a:spcPct val="90000"/>
              </a:lnSpc>
              <a:spcBef>
                <a:spcPct val="20000"/>
              </a:spcBef>
              <a:spcAft>
                <a:spcPts val="600"/>
              </a:spcAft>
              <a:buClr>
                <a:schemeClr val="accent1"/>
              </a:buClr>
              <a:buSzPct val="80000"/>
              <a:buFont typeface="Wingdings 2" pitchFamily="18" charset="2"/>
              <a:buChar char=""/>
            </a:pPr>
            <a:r>
              <a:rPr lang="en-US" sz="2000" b="1">
                <a:solidFill>
                  <a:srgbClr val="FFFFFF"/>
                </a:solidFill>
              </a:rPr>
              <a:t>SACs lead the department in Making A Difference! </a:t>
            </a:r>
          </a:p>
        </p:txBody>
      </p:sp>
      <p:sp>
        <p:nvSpPr>
          <p:cNvPr id="31" name="Rectangle 23">
            <a:extLst>
              <a:ext uri="{FF2B5EF4-FFF2-40B4-BE49-F238E27FC236}">
                <a16:creationId xmlns:a16="http://schemas.microsoft.com/office/drawing/2014/main" id="{065CC8E5-7727-4F29-A17D-114AF339F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8840" y="758952"/>
            <a:ext cx="20790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FB486D-DB5F-4B08-9351-33105438ED3B}"/>
              </a:ext>
            </a:extLst>
          </p:cNvPr>
          <p:cNvPicPr>
            <a:picLocks noChangeAspect="1"/>
          </p:cNvPicPr>
          <p:nvPr/>
        </p:nvPicPr>
        <p:blipFill rotWithShape="1">
          <a:blip r:embed="rId3"/>
          <a:srcRect t="1075" r="-1" b="-1"/>
          <a:stretch/>
        </p:blipFill>
        <p:spPr>
          <a:xfrm>
            <a:off x="9362253" y="926591"/>
            <a:ext cx="2157388" cy="2008993"/>
          </a:xfrm>
          <a:prstGeom prst="rect">
            <a:avLst/>
          </a:prstGeom>
        </p:spPr>
      </p:pic>
      <p:sp>
        <p:nvSpPr>
          <p:cNvPr id="26" name="Rectangle 25">
            <a:extLst>
              <a:ext uri="{FF2B5EF4-FFF2-40B4-BE49-F238E27FC236}">
                <a16:creationId xmlns:a16="http://schemas.microsoft.com/office/drawing/2014/main" id="{F125053E-1062-4FE2-974C-546DC769D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text, green&#10;&#10;Description automatically generated">
            <a:extLst>
              <a:ext uri="{FF2B5EF4-FFF2-40B4-BE49-F238E27FC236}">
                <a16:creationId xmlns:a16="http://schemas.microsoft.com/office/drawing/2014/main" id="{8DAD9099-B32B-4F76-B9BA-0B2F11CC38AC}"/>
              </a:ext>
            </a:extLst>
          </p:cNvPr>
          <p:cNvPicPr>
            <a:picLocks noChangeAspect="1"/>
          </p:cNvPicPr>
          <p:nvPr/>
        </p:nvPicPr>
        <p:blipFill rotWithShape="1">
          <a:blip r:embed="rId4"/>
          <a:srcRect r="2" b="32844"/>
          <a:stretch/>
        </p:blipFill>
        <p:spPr>
          <a:xfrm>
            <a:off x="7116593" y="3103223"/>
            <a:ext cx="4357431" cy="3674344"/>
          </a:xfrm>
          <a:prstGeom prst="rect">
            <a:avLst/>
          </a:prstGeom>
        </p:spPr>
      </p:pic>
      <p:pic>
        <p:nvPicPr>
          <p:cNvPr id="11" name="irc_mi" descr="Image result for world and people making a difference">
            <a:hlinkClick r:id="rId5"/>
            <a:extLst>
              <a:ext uri="{FF2B5EF4-FFF2-40B4-BE49-F238E27FC236}">
                <a16:creationId xmlns:a16="http://schemas.microsoft.com/office/drawing/2014/main" id="{282C0348-ED40-4828-8F3A-DBCA54E98BDB}"/>
              </a:ext>
            </a:extLst>
          </p:cNvPr>
          <p:cNvPicPr/>
          <p:nvPr/>
        </p:nvPicPr>
        <p:blipFill rotWithShape="1">
          <a:blip r:embed="rId6" cstate="print">
            <a:extLst>
              <a:ext uri="{28A0092B-C50C-407E-A947-70E740481C1C}">
                <a14:useLocalDpi xmlns:a14="http://schemas.microsoft.com/office/drawing/2010/main" val="0"/>
              </a:ext>
            </a:extLst>
          </a:blip>
          <a:srcRect t="2213" r="4" b="2492"/>
          <a:stretch/>
        </p:blipFill>
        <p:spPr bwMode="auto">
          <a:xfrm>
            <a:off x="4929002" y="0"/>
            <a:ext cx="4113440" cy="3920044"/>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070552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3" name="Picture 2" descr="Welcome">
            <a:extLst>
              <a:ext uri="{FF2B5EF4-FFF2-40B4-BE49-F238E27FC236}">
                <a16:creationId xmlns:a16="http://schemas.microsoft.com/office/drawing/2014/main" id="{7E3AD064-1EDF-4F76-A14D-A760629D5F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37" b="19749"/>
          <a:stretch/>
        </p:blipFill>
        <p:spPr bwMode="auto">
          <a:xfrm>
            <a:off x="356890" y="4678246"/>
            <a:ext cx="5418284" cy="2006132"/>
          </a:xfrm>
          <a:prstGeom prst="rect">
            <a:avLst/>
          </a:prstGeom>
          <a:extLst>
            <a:ext uri="{909E8E84-426E-40DD-AFC4-6F175D3DCCD1}">
              <a14:hiddenFill xmlns:a14="http://schemas.microsoft.com/office/drawing/2010/main">
                <a:solidFill>
                  <a:srgbClr val="FFFFFF"/>
                </a:solidFill>
              </a14:hiddenFill>
            </a:ext>
          </a:extLst>
        </p:spPr>
      </p:pic>
      <p:pic>
        <p:nvPicPr>
          <p:cNvPr id="4" name="Picture 3" descr="Image result for free pictures of label jars not people">
            <a:extLst>
              <a:ext uri="{FF2B5EF4-FFF2-40B4-BE49-F238E27FC236}">
                <a16:creationId xmlns:a16="http://schemas.microsoft.com/office/drawing/2014/main" id="{6079ACE8-C57F-4238-8700-CA17F91BB721}"/>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261066" y="1273646"/>
            <a:ext cx="2240222" cy="3197161"/>
          </a:xfrm>
          <a:prstGeom prst="rect">
            <a:avLst/>
          </a:prstGeom>
          <a:noFill/>
        </p:spPr>
      </p:pic>
      <p:pic>
        <p:nvPicPr>
          <p:cNvPr id="5" name="Picture 2">
            <a:extLst>
              <a:ext uri="{FF2B5EF4-FFF2-40B4-BE49-F238E27FC236}">
                <a16:creationId xmlns:a16="http://schemas.microsoft.com/office/drawing/2014/main" id="{0B5CB0F8-DB39-4D25-A2EC-936CBF4C106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762353" y="1201128"/>
            <a:ext cx="3062240" cy="30622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53601C7E-DF1B-4AF2-9193-E5663BA06E60}"/>
              </a:ext>
            </a:extLst>
          </p:cNvPr>
          <p:cNvSpPr txBox="1">
            <a:spLocks/>
          </p:cNvSpPr>
          <p:nvPr/>
        </p:nvSpPr>
        <p:spPr>
          <a:xfrm>
            <a:off x="261066" y="270590"/>
            <a:ext cx="11369889" cy="583131"/>
          </a:xfrm>
          <a:prstGeom prst="rect">
            <a:avLst/>
          </a:prstGeom>
          <a:solidFill>
            <a:schemeClr val="accent2"/>
          </a:solidFill>
        </p:spPr>
        <p:txBody>
          <a:bodyPr anchor="b">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Arial" panose="020B0604020202020204"/>
                <a:ea typeface="+mj-ea"/>
                <a:cs typeface="+mj-cs"/>
              </a:rPr>
              <a:t>WE Are People. Call ME By MY Name! </a:t>
            </a:r>
          </a:p>
        </p:txBody>
      </p:sp>
      <p:sp>
        <p:nvSpPr>
          <p:cNvPr id="8" name="TextBox 7">
            <a:extLst>
              <a:ext uri="{FF2B5EF4-FFF2-40B4-BE49-F238E27FC236}">
                <a16:creationId xmlns:a16="http://schemas.microsoft.com/office/drawing/2014/main" id="{4EA495B7-AE47-43B1-9939-30DC938527C7}"/>
              </a:ext>
            </a:extLst>
          </p:cNvPr>
          <p:cNvSpPr txBox="1"/>
          <p:nvPr/>
        </p:nvSpPr>
        <p:spPr>
          <a:xfrm>
            <a:off x="5989833" y="1166842"/>
            <a:ext cx="6155760" cy="5107873"/>
          </a:xfrm>
          <a:prstGeom prst="rect">
            <a:avLst/>
          </a:prstGeom>
          <a:noFill/>
        </p:spPr>
        <p:txBody>
          <a:bodyPr wrap="square">
            <a:spAutoFit/>
          </a:bodyPr>
          <a:lstStyle/>
          <a:p>
            <a:pPr marL="457200" marR="0" lvl="0" indent="-230188"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Since February 2015, the </a:t>
            </a:r>
          </a:p>
          <a:p>
            <a:pPr marL="457200" marR="0" lvl="0" indent="-230188"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“We are People – Call Me by My Name” campaign has asked that everyone be called by their given name.</a:t>
            </a:r>
          </a:p>
          <a:p>
            <a:pPr marL="457200" marR="0" lvl="0" indent="-230188"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The DDS Self Advocate Coordinators (SACs) have promoted “People First Language”.  </a:t>
            </a:r>
          </a:p>
          <a:p>
            <a:pPr marL="457200" marR="0" lvl="0" indent="-230188"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SACs hope to eliminate the words and terms: "client”, "patient”, "ward”, "them”, "handicapped” &amp; the “R” word.</a:t>
            </a:r>
            <a:endParaRPr kumimoji="0" lang="en-US" sz="2200" b="0" i="0" u="none" strike="noStrike" kern="1200" cap="none" spc="0" normalizeH="0" baseline="0" noProof="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870216911"/>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3321" name="Rectangle 13320">
            <a:extLst>
              <a:ext uri="{FF2B5EF4-FFF2-40B4-BE49-F238E27FC236}">
                <a16:creationId xmlns:a16="http://schemas.microsoft.com/office/drawing/2014/main" id="{40DCEEEA-6FE7-4541-9EB2-EF754066E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323" name="Rectangle 13322">
            <a:extLst>
              <a:ext uri="{FF2B5EF4-FFF2-40B4-BE49-F238E27FC236}">
                <a16:creationId xmlns:a16="http://schemas.microsoft.com/office/drawing/2014/main" id="{03A72D00-0CA4-4A88-86CE-B1FB393C5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325" name="Rectangle 13324">
            <a:extLst>
              <a:ext uri="{FF2B5EF4-FFF2-40B4-BE49-F238E27FC236}">
                <a16:creationId xmlns:a16="http://schemas.microsoft.com/office/drawing/2014/main" id="{5C1D4A39-A122-41DA-BF9B-2313FB6B7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7" name="Rectangle 13326">
            <a:extLst>
              <a:ext uri="{FF2B5EF4-FFF2-40B4-BE49-F238E27FC236}">
                <a16:creationId xmlns:a16="http://schemas.microsoft.com/office/drawing/2014/main" id="{ACD120F8-C0F1-4CC6-B340-0B8F67C40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9389" y="-34980"/>
            <a:ext cx="3941684" cy="921827"/>
          </a:xfrm>
        </p:spPr>
        <p:txBody>
          <a:bodyPr vert="horz" lIns="91440" tIns="45720" rIns="91440" bIns="45720" rtlCol="0" anchor="ctr">
            <a:normAutofit/>
          </a:bodyPr>
          <a:lstStyle/>
          <a:p>
            <a:r>
              <a:rPr lang="en-US" sz="4000" b="1"/>
              <a:t>Take the Pledge!</a:t>
            </a:r>
          </a:p>
        </p:txBody>
      </p:sp>
      <p:sp>
        <p:nvSpPr>
          <p:cNvPr id="3" name="Content Placeholder 2"/>
          <p:cNvSpPr>
            <a:spLocks noGrp="1"/>
          </p:cNvSpPr>
          <p:nvPr>
            <p:ph sz="quarter" idx="4294967295"/>
          </p:nvPr>
        </p:nvSpPr>
        <p:spPr>
          <a:xfrm>
            <a:off x="-1" y="749808"/>
            <a:ext cx="7324671" cy="3931049"/>
          </a:xfrm>
        </p:spPr>
        <p:txBody>
          <a:bodyPr vert="horz" lIns="91440" tIns="45720" rIns="91440" bIns="45720" rtlCol="0" anchor="t">
            <a:noAutofit/>
          </a:bodyPr>
          <a:lstStyle/>
          <a:p>
            <a:pPr marL="287020">
              <a:tabLst>
                <a:tab pos="339725" algn="l"/>
              </a:tabLst>
            </a:pPr>
            <a:r>
              <a:rPr lang="en-US" sz="2400">
                <a:solidFill>
                  <a:schemeClr val="bg1"/>
                </a:solidFill>
              </a:rPr>
              <a:t>The</a:t>
            </a:r>
            <a:r>
              <a:rPr lang="en-US" sz="2400">
                <a:solidFill>
                  <a:schemeClr val="bg1"/>
                </a:solidFill>
                <a:effectLst/>
              </a:rPr>
              <a:t> SACs have written “The Disability Awareness Pledge” and challenge everyone to take the pledge to reaffirm a commitment to seeing the person and not the disability</a:t>
            </a:r>
          </a:p>
          <a:p>
            <a:pPr marL="287020">
              <a:tabLst>
                <a:tab pos="339725" algn="l"/>
              </a:tabLst>
            </a:pPr>
            <a:r>
              <a:rPr lang="en-US" sz="2400" b="1">
                <a:solidFill>
                  <a:srgbClr val="002060"/>
                </a:solidFill>
              </a:rPr>
              <a:t>1,309</a:t>
            </a:r>
            <a:r>
              <a:rPr lang="en-US" sz="2400" b="1">
                <a:solidFill>
                  <a:schemeClr val="bg1"/>
                </a:solidFill>
                <a:effectLst/>
              </a:rPr>
              <a:t> </a:t>
            </a:r>
            <a:r>
              <a:rPr lang="en-US" sz="2400">
                <a:solidFill>
                  <a:schemeClr val="bg1"/>
                </a:solidFill>
                <a:effectLst/>
              </a:rPr>
              <a:t>pledges reported this year!</a:t>
            </a:r>
          </a:p>
          <a:p>
            <a:pPr marL="287020">
              <a:tabLst>
                <a:tab pos="339725" algn="l"/>
              </a:tabLst>
            </a:pPr>
            <a:r>
              <a:rPr lang="en-US" sz="2400">
                <a:solidFill>
                  <a:schemeClr val="bg1"/>
                </a:solidFill>
                <a:effectLst/>
              </a:rPr>
              <a:t>All new employees now take the pledge with Onboard Training</a:t>
            </a:r>
          </a:p>
          <a:p>
            <a:pPr marL="287020">
              <a:tabLst>
                <a:tab pos="339725" algn="l"/>
              </a:tabLst>
            </a:pPr>
            <a:r>
              <a:rPr lang="en-US" sz="2400">
                <a:solidFill>
                  <a:schemeClr val="bg1"/>
                </a:solidFill>
                <a:effectLst/>
              </a:rPr>
              <a:t>Over </a:t>
            </a:r>
            <a:r>
              <a:rPr lang="en-US" sz="2400" b="1">
                <a:solidFill>
                  <a:srgbClr val="002060"/>
                </a:solidFill>
              </a:rPr>
              <a:t>5,48</a:t>
            </a:r>
            <a:r>
              <a:rPr lang="en-US" sz="2400" b="1">
                <a:solidFill>
                  <a:srgbClr val="002060"/>
                </a:solidFill>
                <a:effectLst/>
              </a:rPr>
              <a:t>1</a:t>
            </a:r>
            <a:r>
              <a:rPr lang="en-US" sz="2400">
                <a:solidFill>
                  <a:schemeClr val="bg1"/>
                </a:solidFill>
                <a:effectLst/>
              </a:rPr>
              <a:t> people have taken the Pledge!</a:t>
            </a:r>
          </a:p>
          <a:p>
            <a:pPr marL="287020">
              <a:tabLst>
                <a:tab pos="339725" algn="l"/>
              </a:tabLst>
            </a:pPr>
            <a:r>
              <a:rPr lang="en-US" sz="2400">
                <a:solidFill>
                  <a:schemeClr val="bg1"/>
                </a:solidFill>
                <a:effectLst/>
              </a:rPr>
              <a:t>The SACs are challenging each one of us to be the change that makes a difference.</a:t>
            </a:r>
          </a:p>
          <a:p>
            <a:pPr marL="287020">
              <a:tabLst>
                <a:tab pos="339725" algn="l"/>
              </a:tabLst>
            </a:pPr>
            <a:r>
              <a:rPr lang="en-US" sz="2400">
                <a:solidFill>
                  <a:schemeClr val="bg1"/>
                </a:solidFill>
                <a:effectLst/>
              </a:rPr>
              <a:t>SACs are promoting all stakeholders to</a:t>
            </a:r>
          </a:p>
          <a:p>
            <a:pPr marL="287020">
              <a:tabLst>
                <a:tab pos="339725" algn="l"/>
              </a:tabLst>
            </a:pPr>
            <a:r>
              <a:rPr lang="en-US" sz="2400">
                <a:solidFill>
                  <a:schemeClr val="bg1"/>
                </a:solidFill>
                <a:effectLst/>
              </a:rPr>
              <a:t> </a:t>
            </a:r>
            <a:r>
              <a:rPr lang="en-US" sz="2400" b="1">
                <a:solidFill>
                  <a:srgbClr val="002060"/>
                </a:solidFill>
                <a:effectLst/>
                <a:hlinkClick r:id="rId4" tooltip="Click here to Take the Pledge!">
                  <a:extLst>
                    <a:ext uri="{A12FA001-AC4F-418D-AE19-62706E023703}">
                      <ahyp:hlinkClr xmlns:ahyp="http://schemas.microsoft.com/office/drawing/2018/hyperlinkcolor" val="tx"/>
                    </a:ext>
                  </a:extLst>
                </a:hlinkClick>
              </a:rPr>
              <a:t>Take the Pledge</a:t>
            </a:r>
            <a:r>
              <a:rPr lang="en-US" sz="2400" b="1">
                <a:solidFill>
                  <a:srgbClr val="002060"/>
                </a:solidFill>
                <a:effectLst/>
              </a:rPr>
              <a:t> </a:t>
            </a:r>
            <a:r>
              <a:rPr lang="en-US" sz="2400">
                <a:solidFill>
                  <a:schemeClr val="bg1"/>
                </a:solidFill>
                <a:effectLst/>
              </a:rPr>
              <a:t>and keep it moving forward!</a:t>
            </a:r>
          </a:p>
          <a:p>
            <a:pPr marL="287020">
              <a:tabLst>
                <a:tab pos="339725" algn="l"/>
              </a:tabLst>
            </a:pPr>
            <a:r>
              <a:rPr lang="en-US" sz="2400">
                <a:solidFill>
                  <a:schemeClr val="bg1"/>
                </a:solidFill>
                <a:effectLst/>
              </a:rPr>
              <a:t>Together, we all can be the CHANGE!</a:t>
            </a:r>
          </a:p>
          <a:p>
            <a:pPr marL="287020">
              <a:tabLst>
                <a:tab pos="339725" algn="l"/>
              </a:tabLst>
            </a:pPr>
            <a:endParaRPr lang="en-US" sz="1600" b="1">
              <a:solidFill>
                <a:srgbClr val="FFFFFF"/>
              </a:solidFill>
            </a:endParaRPr>
          </a:p>
        </p:txBody>
      </p:sp>
      <p:pic>
        <p:nvPicPr>
          <p:cNvPr id="13316" name="Picture 4" descr="Image result for take the pledge"/>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8472489" y="522836"/>
            <a:ext cx="1923372" cy="277431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545032" y="3819990"/>
            <a:ext cx="4050470" cy="1518926"/>
          </a:xfrm>
          <a:prstGeom prst="rect">
            <a:avLst/>
          </a:prstGeom>
          <a:noFill/>
          <a:extLst>
            <a:ext uri="{909E8E84-426E-40DD-AFC4-6F175D3DCCD1}">
              <a14:hiddenFill xmlns:a14="http://schemas.microsoft.com/office/drawing/2010/main">
                <a:solidFill>
                  <a:schemeClr val="accent1"/>
                </a:solidFill>
              </a14:hiddenFill>
            </a:ext>
          </a:extLst>
        </p:spPr>
      </p:pic>
      <p:sp>
        <p:nvSpPr>
          <p:cNvPr id="13329" name="Rectangle 13328">
            <a:extLst>
              <a:ext uri="{FF2B5EF4-FFF2-40B4-BE49-F238E27FC236}">
                <a16:creationId xmlns:a16="http://schemas.microsoft.com/office/drawing/2014/main" id="{8AF6EFCA-56DD-442E-9948-D162BEBBF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14074094"/>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16.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ppt/theme/themeOverride17.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ppt/theme/themeOverride18.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ppt/theme/themeOverride19.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4.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ppt/theme/themeOverride2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6.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ppt/theme/themeOverride27.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ppt/theme/themeOverride2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17</TotalTime>
  <Words>3275</Words>
  <Application>Microsoft Office PowerPoint</Application>
  <PresentationFormat>Widescreen</PresentationFormat>
  <Paragraphs>383</Paragraphs>
  <Slides>38</Slides>
  <Notes>16</Notes>
  <HiddenSlides>0</HiddenSlides>
  <MMClips>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Arial</vt:lpstr>
      <vt:lpstr>Arial Black</vt:lpstr>
      <vt:lpstr>Arial Narrow</vt:lpstr>
      <vt:lpstr>Arial Rounded MT Bold</vt:lpstr>
      <vt:lpstr>Calibri</vt:lpstr>
      <vt:lpstr>Calibri Light</vt:lpstr>
      <vt:lpstr>Corbel</vt:lpstr>
      <vt:lpstr>Times New Roman</vt:lpstr>
      <vt:lpstr>Wingdings</vt:lpstr>
      <vt:lpstr>Wingdings 2</vt:lpstr>
      <vt:lpstr>Wingdings 3</vt:lpstr>
      <vt:lpstr>Frame</vt:lpstr>
      <vt:lpstr>Office Theme</vt:lpstr>
      <vt:lpstr>PowerPoint Presentation</vt:lpstr>
      <vt:lpstr>PowerPoint Presentation</vt:lpstr>
      <vt:lpstr>PowerPoint Presentation</vt:lpstr>
      <vt:lpstr>PowerPoint Presentation</vt:lpstr>
      <vt:lpstr>PowerPoint Presentation</vt:lpstr>
      <vt:lpstr>PowerPoint Presentation</vt:lpstr>
      <vt:lpstr>SACs Support the VOICES of All the Advocates of DDS!</vt:lpstr>
      <vt:lpstr>PowerPoint Presentation</vt:lpstr>
      <vt:lpstr>Take the Pledge!</vt:lpstr>
      <vt:lpstr>Self Determination/Self Direction 2022   Varian’s Focus Area</vt:lpstr>
      <vt:lpstr>Self-Advocates Continue to Reach Out during the Challenge of COVID</vt:lpstr>
      <vt:lpstr>Virtual Connections!</vt:lpstr>
      <vt:lpstr>Self-Advocate Coordinators  Continue to Lead the Way by  Providing Education &amp; Training </vt:lpstr>
      <vt:lpstr>Leadership</vt:lpstr>
      <vt:lpstr>PowerPoint Presentation</vt:lpstr>
      <vt:lpstr>Self Determination/Self Direction 2022      Varian’s Focus Area</vt:lpstr>
      <vt:lpstr>Self Determination/Self Direction 2022   Varian’s Focus Area</vt:lpstr>
      <vt:lpstr>Focus Areas:  Self-Advocacy 2021-2022</vt:lpstr>
      <vt:lpstr>Outreach Contacts </vt:lpstr>
      <vt:lpstr>Kevin’s Focus Area:  Self-Advocacy</vt:lpstr>
      <vt:lpstr>Healthy Living  </vt:lpstr>
      <vt:lpstr>Special Olympics (SOCT)</vt:lpstr>
      <vt:lpstr>PowerPoint Presentation</vt:lpstr>
      <vt:lpstr>*The SACS continue to promote information on aging throughout the year.  SACS promote fire safety and assistive technology. Below are some informative links the SACS provided on Aging.</vt:lpstr>
      <vt:lpstr>PowerPoint Presentation</vt:lpstr>
      <vt:lpstr>PowerPoint Presentation</vt:lpstr>
      <vt:lpstr>PowerPoint Presentation</vt:lpstr>
      <vt:lpstr>Internet Safety Tips</vt:lpstr>
      <vt:lpstr>Public Safety </vt:lpstr>
      <vt:lpstr>Covid-19 Safety </vt:lpstr>
      <vt:lpstr>Transportation </vt:lpstr>
      <vt:lpstr>    Employment    Career vs. Just  a Job </vt:lpstr>
      <vt:lpstr>Collaboration with Planned Parenthood of Southern New England and DDS Healthy  Relationships Series</vt:lpstr>
      <vt:lpstr>New Provider Orientation </vt:lpstr>
      <vt:lpstr>On Board Training </vt:lpstr>
      <vt:lpstr>Youth Leadership Forum 2022 Virtual </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Fioravanti, Lisa</dc:creator>
  <cp:lastModifiedBy>Fioravanti, Lisa</cp:lastModifiedBy>
  <cp:revision>1</cp:revision>
  <dcterms:created xsi:type="dcterms:W3CDTF">2021-12-20T16:46:59Z</dcterms:created>
  <dcterms:modified xsi:type="dcterms:W3CDTF">2023-04-26T13:34:52Z</dcterms:modified>
</cp:coreProperties>
</file>