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8" r:id="rId1"/>
  </p:sldMasterIdLst>
  <p:notesMasterIdLst>
    <p:notesMasterId r:id="rId149"/>
  </p:notesMasterIdLst>
  <p:sldIdLst>
    <p:sldId id="256" r:id="rId2"/>
    <p:sldId id="469" r:id="rId3"/>
    <p:sldId id="416" r:id="rId4"/>
    <p:sldId id="483" r:id="rId5"/>
    <p:sldId id="453" r:id="rId6"/>
    <p:sldId id="451" r:id="rId7"/>
    <p:sldId id="485" r:id="rId8"/>
    <p:sldId id="417" r:id="rId9"/>
    <p:sldId id="419" r:id="rId10"/>
    <p:sldId id="449" r:id="rId11"/>
    <p:sldId id="520" r:id="rId12"/>
    <p:sldId id="504" r:id="rId13"/>
    <p:sldId id="505" r:id="rId14"/>
    <p:sldId id="507" r:id="rId15"/>
    <p:sldId id="509" r:id="rId16"/>
    <p:sldId id="510" r:id="rId17"/>
    <p:sldId id="511" r:id="rId18"/>
    <p:sldId id="513" r:id="rId19"/>
    <p:sldId id="565" r:id="rId20"/>
    <p:sldId id="514" r:id="rId21"/>
    <p:sldId id="563" r:id="rId22"/>
    <p:sldId id="516" r:id="rId23"/>
    <p:sldId id="517" r:id="rId24"/>
    <p:sldId id="518" r:id="rId25"/>
    <p:sldId id="519" r:id="rId26"/>
    <p:sldId id="549" r:id="rId27"/>
    <p:sldId id="562" r:id="rId28"/>
    <p:sldId id="427" r:id="rId29"/>
    <p:sldId id="492" r:id="rId30"/>
    <p:sldId id="493" r:id="rId31"/>
    <p:sldId id="429" r:id="rId32"/>
    <p:sldId id="463" r:id="rId33"/>
    <p:sldId id="487" r:id="rId34"/>
    <p:sldId id="501" r:id="rId35"/>
    <p:sldId id="430" r:id="rId36"/>
    <p:sldId id="431" r:id="rId37"/>
    <p:sldId id="450" r:id="rId38"/>
    <p:sldId id="432" r:id="rId39"/>
    <p:sldId id="434" r:id="rId40"/>
    <p:sldId id="466" r:id="rId41"/>
    <p:sldId id="482" r:id="rId42"/>
    <p:sldId id="435" r:id="rId43"/>
    <p:sldId id="436" r:id="rId44"/>
    <p:sldId id="437" r:id="rId45"/>
    <p:sldId id="438" r:id="rId46"/>
    <p:sldId id="461" r:id="rId47"/>
    <p:sldId id="439" r:id="rId48"/>
    <p:sldId id="467" r:id="rId49"/>
    <p:sldId id="462" r:id="rId50"/>
    <p:sldId id="441" r:id="rId51"/>
    <p:sldId id="440" r:id="rId52"/>
    <p:sldId id="464" r:id="rId53"/>
    <p:sldId id="460" r:id="rId54"/>
    <p:sldId id="442" r:id="rId55"/>
    <p:sldId id="468" r:id="rId56"/>
    <p:sldId id="521" r:id="rId57"/>
    <p:sldId id="522" r:id="rId58"/>
    <p:sldId id="523" r:id="rId59"/>
    <p:sldId id="524" r:id="rId60"/>
    <p:sldId id="525" r:id="rId61"/>
    <p:sldId id="526" r:id="rId62"/>
    <p:sldId id="527" r:id="rId63"/>
    <p:sldId id="528" r:id="rId64"/>
    <p:sldId id="529" r:id="rId65"/>
    <p:sldId id="530" r:id="rId66"/>
    <p:sldId id="531" r:id="rId67"/>
    <p:sldId id="532" r:id="rId68"/>
    <p:sldId id="533" r:id="rId69"/>
    <p:sldId id="465" r:id="rId70"/>
    <p:sldId id="444" r:id="rId71"/>
    <p:sldId id="446" r:id="rId72"/>
    <p:sldId id="445" r:id="rId73"/>
    <p:sldId id="561" r:id="rId74"/>
    <p:sldId id="566" r:id="rId75"/>
    <p:sldId id="475" r:id="rId76"/>
    <p:sldId id="491" r:id="rId77"/>
    <p:sldId id="550" r:id="rId78"/>
    <p:sldId id="397" r:id="rId79"/>
    <p:sldId id="304" r:id="rId80"/>
    <p:sldId id="407" r:id="rId81"/>
    <p:sldId id="408" r:id="rId82"/>
    <p:sldId id="489" r:id="rId83"/>
    <p:sldId id="484" r:id="rId84"/>
    <p:sldId id="499" r:id="rId85"/>
    <p:sldId id="471" r:id="rId86"/>
    <p:sldId id="420" r:id="rId87"/>
    <p:sldId id="478" r:id="rId88"/>
    <p:sldId id="456" r:id="rId89"/>
    <p:sldId id="412" r:id="rId90"/>
    <p:sldId id="567" r:id="rId91"/>
    <p:sldId id="477" r:id="rId92"/>
    <p:sldId id="360" r:id="rId93"/>
    <p:sldId id="470" r:id="rId94"/>
    <p:sldId id="497" r:id="rId95"/>
    <p:sldId id="498" r:id="rId96"/>
    <p:sldId id="317" r:id="rId97"/>
    <p:sldId id="414" r:id="rId98"/>
    <p:sldId id="310" r:id="rId99"/>
    <p:sldId id="314" r:id="rId100"/>
    <p:sldId id="502" r:id="rId101"/>
    <p:sldId id="306" r:id="rId102"/>
    <p:sldId id="375" r:id="rId103"/>
    <p:sldId id="401" r:id="rId104"/>
    <p:sldId id="488" r:id="rId105"/>
    <p:sldId id="476" r:id="rId106"/>
    <p:sldId id="330" r:id="rId107"/>
    <p:sldId id="329" r:id="rId108"/>
    <p:sldId id="457" r:id="rId109"/>
    <p:sldId id="472" r:id="rId110"/>
    <p:sldId id="406" r:id="rId111"/>
    <p:sldId id="458" r:id="rId112"/>
    <p:sldId id="402" r:id="rId113"/>
    <p:sldId id="411" r:id="rId114"/>
    <p:sldId id="348" r:id="rId115"/>
    <p:sldId id="350" r:id="rId116"/>
    <p:sldId id="454" r:id="rId117"/>
    <p:sldId id="399" r:id="rId118"/>
    <p:sldId id="503" r:id="rId119"/>
    <p:sldId id="319" r:id="rId120"/>
    <p:sldId id="490" r:id="rId121"/>
    <p:sldId id="388" r:id="rId122"/>
    <p:sldId id="381" r:id="rId123"/>
    <p:sldId id="322" r:id="rId124"/>
    <p:sldId id="481" r:id="rId125"/>
    <p:sldId id="560" r:id="rId126"/>
    <p:sldId id="424" r:id="rId127"/>
    <p:sldId id="564" r:id="rId128"/>
    <p:sldId id="337" r:id="rId129"/>
    <p:sldId id="338" r:id="rId130"/>
    <p:sldId id="398" r:id="rId131"/>
    <p:sldId id="455" r:id="rId132"/>
    <p:sldId id="425" r:id="rId133"/>
    <p:sldId id="426" r:id="rId134"/>
    <p:sldId id="551" r:id="rId135"/>
    <p:sldId id="552" r:id="rId136"/>
    <p:sldId id="553" r:id="rId137"/>
    <p:sldId id="554" r:id="rId138"/>
    <p:sldId id="555" r:id="rId139"/>
    <p:sldId id="556" r:id="rId140"/>
    <p:sldId id="557" r:id="rId141"/>
    <p:sldId id="558" r:id="rId142"/>
    <p:sldId id="559" r:id="rId143"/>
    <p:sldId id="474" r:id="rId144"/>
    <p:sldId id="473" r:id="rId145"/>
    <p:sldId id="447" r:id="rId146"/>
    <p:sldId id="547" r:id="rId147"/>
    <p:sldId id="548" r:id="rId1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15FF7F"/>
    <a:srgbClr val="FF0000"/>
    <a:srgbClr val="FF9900"/>
    <a:srgbClr val="FFFFFF"/>
    <a:srgbClr val="4FFF9F"/>
    <a:srgbClr val="FFFF00"/>
    <a:srgbClr val="000000"/>
    <a:srgbClr val="CCCC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3" autoAdjust="0"/>
    <p:restoredTop sz="93245" autoAdjust="0"/>
  </p:normalViewPr>
  <p:slideViewPr>
    <p:cSldViewPr>
      <p:cViewPr varScale="1">
        <p:scale>
          <a:sx n="105" d="100"/>
          <a:sy n="105" d="100"/>
        </p:scale>
        <p:origin x="-118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Good Example</a:t>
            </a:r>
            <a:endParaRPr lang="en-US" dirty="0"/>
          </a:p>
        </c:rich>
      </c:tx>
      <c:overlay val="0"/>
    </c:title>
    <c:autoTitleDeleted val="0"/>
    <c:plotArea>
      <c:layout/>
      <c:barChart>
        <c:barDir val="col"/>
        <c:grouping val="clustered"/>
        <c:varyColors val="0"/>
        <c:ser>
          <c:idx val="0"/>
          <c:order val="0"/>
          <c:tx>
            <c:strRef>
              <c:f>'2013'!$B$8</c:f>
              <c:strCache>
                <c:ptCount val="1"/>
                <c:pt idx="0">
                  <c:v>Severe SIB</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bg1">
                  <a:lumMod val="65000"/>
                </a:schemeClr>
              </a:solidFill>
            </a:ln>
          </c:spPr>
          <c:invertIfNegative val="0"/>
          <c:cat>
            <c:strRef>
              <c:f>'2013'!$C$6:$Z$6</c:f>
              <c:strCache>
                <c:ptCount val="24"/>
                <c:pt idx="0">
                  <c:v>JAN</c:v>
                </c:pt>
                <c:pt idx="1">
                  <c:v>FEB</c:v>
                </c:pt>
                <c:pt idx="2">
                  <c:v>March</c:v>
                </c:pt>
                <c:pt idx="3">
                  <c:v>APRIL</c:v>
                </c:pt>
                <c:pt idx="4">
                  <c:v>MAY</c:v>
                </c:pt>
                <c:pt idx="5">
                  <c:v>JUNE</c:v>
                </c:pt>
                <c:pt idx="6">
                  <c:v>JULY</c:v>
                </c:pt>
                <c:pt idx="7">
                  <c:v>AUG</c:v>
                </c:pt>
                <c:pt idx="8">
                  <c:v>SEPT</c:v>
                </c:pt>
                <c:pt idx="9">
                  <c:v>OCT</c:v>
                </c:pt>
                <c:pt idx="10">
                  <c:v>NOV</c:v>
                </c:pt>
                <c:pt idx="11">
                  <c:v>DEC</c:v>
                </c:pt>
                <c:pt idx="12">
                  <c:v>JAN</c:v>
                </c:pt>
                <c:pt idx="13">
                  <c:v>FEB</c:v>
                </c:pt>
                <c:pt idx="14">
                  <c:v>March</c:v>
                </c:pt>
                <c:pt idx="15">
                  <c:v>APRIL</c:v>
                </c:pt>
                <c:pt idx="16">
                  <c:v>MAY</c:v>
                </c:pt>
                <c:pt idx="17">
                  <c:v>JUNE</c:v>
                </c:pt>
                <c:pt idx="18">
                  <c:v>JULY</c:v>
                </c:pt>
                <c:pt idx="19">
                  <c:v>AUG</c:v>
                </c:pt>
                <c:pt idx="20">
                  <c:v>SEPT</c:v>
                </c:pt>
                <c:pt idx="21">
                  <c:v>OCT</c:v>
                </c:pt>
                <c:pt idx="22">
                  <c:v>NOV</c:v>
                </c:pt>
                <c:pt idx="23">
                  <c:v>DEC</c:v>
                </c:pt>
              </c:strCache>
            </c:strRef>
          </c:cat>
          <c:val>
            <c:numRef>
              <c:f>'2013'!$C$8:$Z$8</c:f>
              <c:numCache>
                <c:formatCode>General</c:formatCode>
                <c:ptCount val="24"/>
                <c:pt idx="0">
                  <c:v>18</c:v>
                </c:pt>
                <c:pt idx="1">
                  <c:v>10</c:v>
                </c:pt>
                <c:pt idx="2">
                  <c:v>4</c:v>
                </c:pt>
                <c:pt idx="3">
                  <c:v>10</c:v>
                </c:pt>
                <c:pt idx="4">
                  <c:v>11</c:v>
                </c:pt>
                <c:pt idx="5">
                  <c:v>21</c:v>
                </c:pt>
                <c:pt idx="6">
                  <c:v>26</c:v>
                </c:pt>
                <c:pt idx="7">
                  <c:v>20</c:v>
                </c:pt>
                <c:pt idx="8">
                  <c:v>2</c:v>
                </c:pt>
                <c:pt idx="9">
                  <c:v>3</c:v>
                </c:pt>
                <c:pt idx="10">
                  <c:v>36</c:v>
                </c:pt>
                <c:pt idx="11">
                  <c:v>3</c:v>
                </c:pt>
                <c:pt idx="12">
                  <c:v>40</c:v>
                </c:pt>
                <c:pt idx="13">
                  <c:v>19</c:v>
                </c:pt>
              </c:numCache>
            </c:numRef>
          </c:val>
        </c:ser>
        <c:ser>
          <c:idx val="1"/>
          <c:order val="1"/>
          <c:tx>
            <c:strRef>
              <c:f>'2013'!$B$10</c:f>
              <c:strCache>
                <c:ptCount val="1"/>
                <c:pt idx="0">
                  <c:v>Physical Aggression</c:v>
                </c:pt>
              </c:strCache>
            </c:strRef>
          </c:tx>
          <c:spPr>
            <a:solidFill>
              <a:schemeClr val="tx1"/>
            </a:solidFill>
            <a:ln>
              <a:solidFill>
                <a:schemeClr val="bg1">
                  <a:lumMod val="50000"/>
                </a:schemeClr>
              </a:solidFill>
              <a:prstDash val="dash"/>
            </a:ln>
          </c:spPr>
          <c:invertIfNegative val="0"/>
          <c:cat>
            <c:strRef>
              <c:f>'2013'!$C$6:$Z$6</c:f>
              <c:strCache>
                <c:ptCount val="24"/>
                <c:pt idx="0">
                  <c:v>JAN</c:v>
                </c:pt>
                <c:pt idx="1">
                  <c:v>FEB</c:v>
                </c:pt>
                <c:pt idx="2">
                  <c:v>March</c:v>
                </c:pt>
                <c:pt idx="3">
                  <c:v>APRIL</c:v>
                </c:pt>
                <c:pt idx="4">
                  <c:v>MAY</c:v>
                </c:pt>
                <c:pt idx="5">
                  <c:v>JUNE</c:v>
                </c:pt>
                <c:pt idx="6">
                  <c:v>JULY</c:v>
                </c:pt>
                <c:pt idx="7">
                  <c:v>AUG</c:v>
                </c:pt>
                <c:pt idx="8">
                  <c:v>SEPT</c:v>
                </c:pt>
                <c:pt idx="9">
                  <c:v>OCT</c:v>
                </c:pt>
                <c:pt idx="10">
                  <c:v>NOV</c:v>
                </c:pt>
                <c:pt idx="11">
                  <c:v>DEC</c:v>
                </c:pt>
                <c:pt idx="12">
                  <c:v>JAN</c:v>
                </c:pt>
                <c:pt idx="13">
                  <c:v>FEB</c:v>
                </c:pt>
                <c:pt idx="14">
                  <c:v>March</c:v>
                </c:pt>
                <c:pt idx="15">
                  <c:v>APRIL</c:v>
                </c:pt>
                <c:pt idx="16">
                  <c:v>MAY</c:v>
                </c:pt>
                <c:pt idx="17">
                  <c:v>JUNE</c:v>
                </c:pt>
                <c:pt idx="18">
                  <c:v>JULY</c:v>
                </c:pt>
                <c:pt idx="19">
                  <c:v>AUG</c:v>
                </c:pt>
                <c:pt idx="20">
                  <c:v>SEPT</c:v>
                </c:pt>
                <c:pt idx="21">
                  <c:v>OCT</c:v>
                </c:pt>
                <c:pt idx="22">
                  <c:v>NOV</c:v>
                </c:pt>
                <c:pt idx="23">
                  <c:v>DEC</c:v>
                </c:pt>
              </c:strCache>
            </c:strRef>
          </c:cat>
          <c:val>
            <c:numRef>
              <c:f>'2013'!$C$10:$Z$10</c:f>
              <c:numCache>
                <c:formatCode>General</c:formatCode>
                <c:ptCount val="24"/>
                <c:pt idx="0">
                  <c:v>83</c:v>
                </c:pt>
                <c:pt idx="1">
                  <c:v>67</c:v>
                </c:pt>
                <c:pt idx="2">
                  <c:v>60</c:v>
                </c:pt>
                <c:pt idx="3">
                  <c:v>49</c:v>
                </c:pt>
                <c:pt idx="4">
                  <c:v>41</c:v>
                </c:pt>
                <c:pt idx="5">
                  <c:v>18</c:v>
                </c:pt>
                <c:pt idx="6">
                  <c:v>34</c:v>
                </c:pt>
                <c:pt idx="7">
                  <c:v>40</c:v>
                </c:pt>
                <c:pt idx="8">
                  <c:v>10</c:v>
                </c:pt>
                <c:pt idx="9">
                  <c:v>89</c:v>
                </c:pt>
                <c:pt idx="10">
                  <c:v>42</c:v>
                </c:pt>
                <c:pt idx="11">
                  <c:v>25</c:v>
                </c:pt>
                <c:pt idx="12">
                  <c:v>80</c:v>
                </c:pt>
                <c:pt idx="13">
                  <c:v>141</c:v>
                </c:pt>
              </c:numCache>
            </c:numRef>
          </c:val>
        </c:ser>
        <c:ser>
          <c:idx val="2"/>
          <c:order val="2"/>
          <c:tx>
            <c:strRef>
              <c:f>'2013'!$B$11</c:f>
              <c:strCache>
                <c:ptCount val="1"/>
                <c:pt idx="0">
                  <c:v>Mouthing</c:v>
                </c:pt>
              </c:strCache>
            </c:strRef>
          </c:tx>
          <c:spPr>
            <a:pattFill prst="wdUpDiag">
              <a:fgClr>
                <a:schemeClr val="tx1"/>
              </a:fgClr>
              <a:bgClr>
                <a:schemeClr val="bg1"/>
              </a:bgClr>
            </a:pattFill>
            <a:ln>
              <a:solidFill>
                <a:schemeClr val="tx1"/>
              </a:solidFill>
            </a:ln>
          </c:spPr>
          <c:invertIfNegative val="0"/>
          <c:cat>
            <c:strRef>
              <c:f>'2013'!$C$6:$Z$6</c:f>
              <c:strCache>
                <c:ptCount val="24"/>
                <c:pt idx="0">
                  <c:v>JAN</c:v>
                </c:pt>
                <c:pt idx="1">
                  <c:v>FEB</c:v>
                </c:pt>
                <c:pt idx="2">
                  <c:v>March</c:v>
                </c:pt>
                <c:pt idx="3">
                  <c:v>APRIL</c:v>
                </c:pt>
                <c:pt idx="4">
                  <c:v>MAY</c:v>
                </c:pt>
                <c:pt idx="5">
                  <c:v>JUNE</c:v>
                </c:pt>
                <c:pt idx="6">
                  <c:v>JULY</c:v>
                </c:pt>
                <c:pt idx="7">
                  <c:v>AUG</c:v>
                </c:pt>
                <c:pt idx="8">
                  <c:v>SEPT</c:v>
                </c:pt>
                <c:pt idx="9">
                  <c:v>OCT</c:v>
                </c:pt>
                <c:pt idx="10">
                  <c:v>NOV</c:v>
                </c:pt>
                <c:pt idx="11">
                  <c:v>DEC</c:v>
                </c:pt>
                <c:pt idx="12">
                  <c:v>JAN</c:v>
                </c:pt>
                <c:pt idx="13">
                  <c:v>FEB</c:v>
                </c:pt>
                <c:pt idx="14">
                  <c:v>March</c:v>
                </c:pt>
                <c:pt idx="15">
                  <c:v>APRIL</c:v>
                </c:pt>
                <c:pt idx="16">
                  <c:v>MAY</c:v>
                </c:pt>
                <c:pt idx="17">
                  <c:v>JUNE</c:v>
                </c:pt>
                <c:pt idx="18">
                  <c:v>JULY</c:v>
                </c:pt>
                <c:pt idx="19">
                  <c:v>AUG</c:v>
                </c:pt>
                <c:pt idx="20">
                  <c:v>SEPT</c:v>
                </c:pt>
                <c:pt idx="21">
                  <c:v>OCT</c:v>
                </c:pt>
                <c:pt idx="22">
                  <c:v>NOV</c:v>
                </c:pt>
                <c:pt idx="23">
                  <c:v>DEC</c:v>
                </c:pt>
              </c:strCache>
            </c:strRef>
          </c:cat>
          <c:val>
            <c:numRef>
              <c:f>'2013'!$C$11:$Z$11</c:f>
              <c:numCache>
                <c:formatCode>General</c:formatCode>
                <c:ptCount val="24"/>
                <c:pt idx="0">
                  <c:v>174</c:v>
                </c:pt>
                <c:pt idx="1">
                  <c:v>193</c:v>
                </c:pt>
                <c:pt idx="2">
                  <c:v>67</c:v>
                </c:pt>
                <c:pt idx="3">
                  <c:v>114</c:v>
                </c:pt>
                <c:pt idx="4">
                  <c:v>87</c:v>
                </c:pt>
                <c:pt idx="5">
                  <c:v>3</c:v>
                </c:pt>
                <c:pt idx="6">
                  <c:v>5</c:v>
                </c:pt>
                <c:pt idx="7">
                  <c:v>9</c:v>
                </c:pt>
                <c:pt idx="8">
                  <c:v>5</c:v>
                </c:pt>
                <c:pt idx="9">
                  <c:v>42</c:v>
                </c:pt>
                <c:pt idx="10">
                  <c:v>7</c:v>
                </c:pt>
                <c:pt idx="11">
                  <c:v>40</c:v>
                </c:pt>
                <c:pt idx="12">
                  <c:v>39</c:v>
                </c:pt>
                <c:pt idx="13">
                  <c:v>32</c:v>
                </c:pt>
              </c:numCache>
            </c:numRef>
          </c:val>
        </c:ser>
        <c:dLbls>
          <c:showLegendKey val="0"/>
          <c:showVal val="0"/>
          <c:showCatName val="0"/>
          <c:showSerName val="0"/>
          <c:showPercent val="0"/>
          <c:showBubbleSize val="0"/>
        </c:dLbls>
        <c:gapWidth val="150"/>
        <c:axId val="102896768"/>
        <c:axId val="102898688"/>
      </c:barChart>
      <c:catAx>
        <c:axId val="102896768"/>
        <c:scaling>
          <c:orientation val="minMax"/>
        </c:scaling>
        <c:delete val="0"/>
        <c:axPos val="b"/>
        <c:title>
          <c:tx>
            <c:rich>
              <a:bodyPr/>
              <a:lstStyle/>
              <a:p>
                <a:pPr>
                  <a:defRPr/>
                </a:pPr>
                <a:r>
                  <a:rPr lang="en-US"/>
                  <a:t>2014-2015</a:t>
                </a:r>
              </a:p>
            </c:rich>
          </c:tx>
          <c:overlay val="0"/>
        </c:title>
        <c:majorTickMark val="out"/>
        <c:minorTickMark val="none"/>
        <c:tickLblPos val="nextTo"/>
        <c:crossAx val="102898688"/>
        <c:crosses val="autoZero"/>
        <c:auto val="1"/>
        <c:lblAlgn val="ctr"/>
        <c:lblOffset val="100"/>
        <c:noMultiLvlLbl val="0"/>
      </c:catAx>
      <c:valAx>
        <c:axId val="102898688"/>
        <c:scaling>
          <c:orientation val="minMax"/>
        </c:scaling>
        <c:delete val="0"/>
        <c:axPos val="l"/>
        <c:majorGridlines/>
        <c:title>
          <c:tx>
            <c:rich>
              <a:bodyPr rot="-5400000" vert="horz"/>
              <a:lstStyle/>
              <a:p>
                <a:pPr>
                  <a:defRPr/>
                </a:pPr>
                <a:r>
                  <a:rPr lang="en-US"/>
                  <a:t>1-Hour Intervals</a:t>
                </a:r>
              </a:p>
            </c:rich>
          </c:tx>
          <c:overlay val="0"/>
        </c:title>
        <c:numFmt formatCode="General" sourceLinked="1"/>
        <c:majorTickMark val="out"/>
        <c:minorTickMark val="none"/>
        <c:tickLblPos val="nextTo"/>
        <c:crossAx val="102896768"/>
        <c:crosses val="autoZero"/>
        <c:crossBetween val="between"/>
      </c:valAx>
      <c:spPr>
        <a:noFill/>
      </c:spPr>
    </c:plotArea>
    <c:legend>
      <c:legendPos val="b"/>
      <c:overlay val="0"/>
    </c:legend>
    <c:plotVisOnly val="1"/>
    <c:dispBlanksAs val="gap"/>
    <c:showDLblsOverMax val="0"/>
  </c:chart>
  <c:spPr>
    <a:solidFill>
      <a:srgbClr val="FFFFFF"/>
    </a:solidFill>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76CA06-9CA8-4CA6-9D38-43E724E33FC3}"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D1A1F7F3-F18E-46F3-98DF-7374A3C989E8}">
      <dgm:prSet phldrT="[Text]" custT="1"/>
      <dgm:spPr>
        <a:solidFill>
          <a:srgbClr val="002060"/>
        </a:solidFill>
      </dgm:spPr>
      <dgm:t>
        <a:bodyPr/>
        <a:lstStyle/>
        <a:p>
          <a:r>
            <a:rPr lang="en-US" sz="1400" b="1" dirty="0" smtClean="0"/>
            <a:t>‘Severely Affected’</a:t>
          </a:r>
        </a:p>
        <a:p>
          <a:r>
            <a:rPr lang="en-US" sz="1400" dirty="0" smtClean="0"/>
            <a:t>Non-verbal</a:t>
          </a:r>
        </a:p>
        <a:p>
          <a:r>
            <a:rPr lang="en-US" sz="1400" dirty="0" smtClean="0"/>
            <a:t>Intellectual Disability </a:t>
          </a:r>
        </a:p>
        <a:p>
          <a:r>
            <a:rPr lang="en-US" sz="1400" dirty="0" smtClean="0"/>
            <a:t>Severe behaviors (e.g. self-injury) </a:t>
          </a:r>
        </a:p>
        <a:p>
          <a:r>
            <a:rPr lang="en-US" sz="1400" dirty="0" smtClean="0"/>
            <a:t>Little to no social skills (‘in their own world’)</a:t>
          </a:r>
          <a:endParaRPr lang="en-US" sz="1400" dirty="0"/>
        </a:p>
      </dgm:t>
    </dgm:pt>
    <dgm:pt modelId="{7D897D9C-BE3A-48AF-A2C2-059ACCC2BDE7}" type="parTrans" cxnId="{1746E6F2-AE55-45B2-8C43-FA833A27E0F4}">
      <dgm:prSet/>
      <dgm:spPr/>
      <dgm:t>
        <a:bodyPr/>
        <a:lstStyle/>
        <a:p>
          <a:endParaRPr lang="en-US"/>
        </a:p>
      </dgm:t>
    </dgm:pt>
    <dgm:pt modelId="{A284222D-E87A-46E4-8508-497347F24D97}" type="sibTrans" cxnId="{1746E6F2-AE55-45B2-8C43-FA833A27E0F4}">
      <dgm:prSet/>
      <dgm:spPr/>
      <dgm:t>
        <a:bodyPr/>
        <a:lstStyle/>
        <a:p>
          <a:endParaRPr lang="en-US"/>
        </a:p>
      </dgm:t>
    </dgm:pt>
    <dgm:pt modelId="{5E2C2B24-9694-4BBB-95DB-D54840B51429}">
      <dgm:prSet phldrT="[Text]" custT="1"/>
      <dgm:spPr>
        <a:solidFill>
          <a:srgbClr val="002060"/>
        </a:solidFill>
      </dgm:spPr>
      <dgm:t>
        <a:bodyPr/>
        <a:lstStyle/>
        <a:p>
          <a:endParaRPr lang="en-US" sz="1400" b="1" dirty="0" smtClean="0"/>
        </a:p>
        <a:p>
          <a:r>
            <a:rPr lang="en-US" sz="1400" b="1" dirty="0" smtClean="0"/>
            <a:t>‘Less Noticeably Affected’ </a:t>
          </a:r>
        </a:p>
        <a:p>
          <a:r>
            <a:rPr lang="en-US" sz="1400" dirty="0" smtClean="0"/>
            <a:t>Average to above average IQ</a:t>
          </a:r>
        </a:p>
        <a:p>
          <a:r>
            <a:rPr lang="en-US" sz="1400" dirty="0" smtClean="0"/>
            <a:t>Verbal </a:t>
          </a:r>
        </a:p>
        <a:p>
          <a:r>
            <a:rPr lang="en-US" sz="1400" dirty="0" smtClean="0"/>
            <a:t>Lack of social understanding </a:t>
          </a:r>
        </a:p>
        <a:p>
          <a:r>
            <a:rPr lang="en-US" sz="1400" dirty="0" smtClean="0"/>
            <a:t>Inability to see another’s perspective (</a:t>
          </a:r>
          <a:r>
            <a:rPr lang="en-US" sz="1400" dirty="0" err="1" smtClean="0"/>
            <a:t>ToM</a:t>
          </a:r>
          <a:r>
            <a:rPr lang="en-US" sz="1400" dirty="0" smtClean="0"/>
            <a:t>)</a:t>
          </a:r>
        </a:p>
        <a:p>
          <a:r>
            <a:rPr lang="en-US" sz="1400" dirty="0" smtClean="0"/>
            <a:t>Insistent on sameness </a:t>
          </a:r>
        </a:p>
        <a:p>
          <a:endParaRPr lang="en-US" sz="1200" dirty="0" smtClean="0"/>
        </a:p>
      </dgm:t>
    </dgm:pt>
    <dgm:pt modelId="{E4494776-5DB3-43F1-BD2A-60E9D8F99F0D}" type="parTrans" cxnId="{50DAF866-F477-4FB8-9E2E-336EFC3BFCB7}">
      <dgm:prSet/>
      <dgm:spPr/>
      <dgm:t>
        <a:bodyPr/>
        <a:lstStyle/>
        <a:p>
          <a:endParaRPr lang="en-US"/>
        </a:p>
      </dgm:t>
    </dgm:pt>
    <dgm:pt modelId="{6960D26C-DFD6-47DA-8DA6-511101B49D45}" type="sibTrans" cxnId="{50DAF866-F477-4FB8-9E2E-336EFC3BFCB7}">
      <dgm:prSet/>
      <dgm:spPr/>
      <dgm:t>
        <a:bodyPr/>
        <a:lstStyle/>
        <a:p>
          <a:endParaRPr lang="en-US"/>
        </a:p>
      </dgm:t>
    </dgm:pt>
    <dgm:pt modelId="{44241602-6590-4823-A6B1-A04D1EECDCCE}" type="pres">
      <dgm:prSet presAssocID="{0376CA06-9CA8-4CA6-9D38-43E724E33FC3}" presName="cycle" presStyleCnt="0">
        <dgm:presLayoutVars>
          <dgm:dir/>
          <dgm:resizeHandles val="exact"/>
        </dgm:presLayoutVars>
      </dgm:prSet>
      <dgm:spPr/>
      <dgm:t>
        <a:bodyPr/>
        <a:lstStyle/>
        <a:p>
          <a:endParaRPr lang="en-US"/>
        </a:p>
      </dgm:t>
    </dgm:pt>
    <dgm:pt modelId="{F6A4BB42-C52C-42F1-B55A-2BC48DD6C4BA}" type="pres">
      <dgm:prSet presAssocID="{D1A1F7F3-F18E-46F3-98DF-7374A3C989E8}" presName="arrow" presStyleLbl="node1" presStyleIdx="0" presStyleCnt="2">
        <dgm:presLayoutVars>
          <dgm:bulletEnabled val="1"/>
        </dgm:presLayoutVars>
      </dgm:prSet>
      <dgm:spPr/>
      <dgm:t>
        <a:bodyPr/>
        <a:lstStyle/>
        <a:p>
          <a:endParaRPr lang="en-US"/>
        </a:p>
      </dgm:t>
    </dgm:pt>
    <dgm:pt modelId="{4DADAC39-6A1C-4D0C-9507-52A6D10BC805}" type="pres">
      <dgm:prSet presAssocID="{5E2C2B24-9694-4BBB-95DB-D54840B51429}" presName="arrow" presStyleLbl="node1" presStyleIdx="1" presStyleCnt="2">
        <dgm:presLayoutVars>
          <dgm:bulletEnabled val="1"/>
        </dgm:presLayoutVars>
      </dgm:prSet>
      <dgm:spPr/>
      <dgm:t>
        <a:bodyPr/>
        <a:lstStyle/>
        <a:p>
          <a:endParaRPr lang="en-US"/>
        </a:p>
      </dgm:t>
    </dgm:pt>
  </dgm:ptLst>
  <dgm:cxnLst>
    <dgm:cxn modelId="{50DAF866-F477-4FB8-9E2E-336EFC3BFCB7}" srcId="{0376CA06-9CA8-4CA6-9D38-43E724E33FC3}" destId="{5E2C2B24-9694-4BBB-95DB-D54840B51429}" srcOrd="1" destOrd="0" parTransId="{E4494776-5DB3-43F1-BD2A-60E9D8F99F0D}" sibTransId="{6960D26C-DFD6-47DA-8DA6-511101B49D45}"/>
    <dgm:cxn modelId="{9D4A324D-BBB9-45D1-A8D1-890B9F4DB38B}" type="presOf" srcId="{0376CA06-9CA8-4CA6-9D38-43E724E33FC3}" destId="{44241602-6590-4823-A6B1-A04D1EECDCCE}" srcOrd="0" destOrd="0" presId="urn:microsoft.com/office/officeart/2005/8/layout/arrow1"/>
    <dgm:cxn modelId="{1746E6F2-AE55-45B2-8C43-FA833A27E0F4}" srcId="{0376CA06-9CA8-4CA6-9D38-43E724E33FC3}" destId="{D1A1F7F3-F18E-46F3-98DF-7374A3C989E8}" srcOrd="0" destOrd="0" parTransId="{7D897D9C-BE3A-48AF-A2C2-059ACCC2BDE7}" sibTransId="{A284222D-E87A-46E4-8508-497347F24D97}"/>
    <dgm:cxn modelId="{A562C01C-526D-4477-8DFA-8ABD0A701FCA}" type="presOf" srcId="{D1A1F7F3-F18E-46F3-98DF-7374A3C989E8}" destId="{F6A4BB42-C52C-42F1-B55A-2BC48DD6C4BA}" srcOrd="0" destOrd="0" presId="urn:microsoft.com/office/officeart/2005/8/layout/arrow1"/>
    <dgm:cxn modelId="{82C48866-8939-421E-93B9-7E0553BAB2B8}" type="presOf" srcId="{5E2C2B24-9694-4BBB-95DB-D54840B51429}" destId="{4DADAC39-6A1C-4D0C-9507-52A6D10BC805}" srcOrd="0" destOrd="0" presId="urn:microsoft.com/office/officeart/2005/8/layout/arrow1"/>
    <dgm:cxn modelId="{FAA6D9DB-26FD-482C-84F4-FD9839C8FD80}" type="presParOf" srcId="{44241602-6590-4823-A6B1-A04D1EECDCCE}" destId="{F6A4BB42-C52C-42F1-B55A-2BC48DD6C4BA}" srcOrd="0" destOrd="0" presId="urn:microsoft.com/office/officeart/2005/8/layout/arrow1"/>
    <dgm:cxn modelId="{060149AD-1680-4B47-8E40-17EEA7738B8E}" type="presParOf" srcId="{44241602-6590-4823-A6B1-A04D1EECDCCE}" destId="{4DADAC39-6A1C-4D0C-9507-52A6D10BC805}"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BA30E-8D34-BF46-B17F-15C12C46EC17}" type="doc">
      <dgm:prSet loTypeId="urn:microsoft.com/office/officeart/2005/8/layout/funnel1" loCatId="relationship" qsTypeId="urn:microsoft.com/office/officeart/2005/8/quickstyle/simple4" qsCatId="simple" csTypeId="urn:microsoft.com/office/officeart/2005/8/colors/accent1_2" csCatId="accent1" phldr="1"/>
      <dgm:spPr/>
      <dgm:t>
        <a:bodyPr/>
        <a:lstStyle/>
        <a:p>
          <a:endParaRPr lang="en-US"/>
        </a:p>
      </dgm:t>
    </dgm:pt>
    <dgm:pt modelId="{30BFB837-9A45-7845-A71A-CF86A12C7054}">
      <dgm:prSet phldrT="[Text]" custT="1"/>
      <dgm:spPr>
        <a:xfrm>
          <a:off x="3693311" y="70011"/>
          <a:ext cx="1636877" cy="1530186"/>
        </a:xfrm>
        <a:solidFill>
          <a:srgbClr val="008000"/>
        </a:solidFill>
        <a:ln>
          <a:noFill/>
        </a:ln>
        <a:effectLst>
          <a:outerShdw blurRad="40000" dist="23000" dir="5400000" rotWithShape="0">
            <a:srgbClr val="000000">
              <a:alpha val="35000"/>
            </a:srgbClr>
          </a:outerShdw>
        </a:effectLst>
      </dgm:spPr>
      <dgm:t>
        <a:bodyPr/>
        <a:lstStyle/>
        <a:p>
          <a:r>
            <a:rPr lang="en-US" sz="1600" smtClean="0">
              <a:solidFill>
                <a:sysClr val="window" lastClr="FFFFFF"/>
              </a:solidFill>
              <a:latin typeface="Arial"/>
              <a:ea typeface="+mn-ea"/>
              <a:cs typeface="+mn-cs"/>
            </a:rPr>
            <a:t>Psychological and Emotional Functioning</a:t>
          </a:r>
          <a:endParaRPr lang="en-US" sz="1600" dirty="0">
            <a:solidFill>
              <a:sysClr val="window" lastClr="FFFFFF"/>
            </a:solidFill>
            <a:latin typeface="Arial"/>
            <a:ea typeface="+mn-ea"/>
            <a:cs typeface="+mn-cs"/>
          </a:endParaRPr>
        </a:p>
      </dgm:t>
    </dgm:pt>
    <dgm:pt modelId="{5D715646-CFC0-9C4E-AD12-09B3D35BAC2C}" type="parTrans" cxnId="{BD2AB033-B470-D14D-91A6-90F2047A632E}">
      <dgm:prSet/>
      <dgm:spPr/>
      <dgm:t>
        <a:bodyPr/>
        <a:lstStyle/>
        <a:p>
          <a:endParaRPr lang="en-US"/>
        </a:p>
      </dgm:t>
    </dgm:pt>
    <dgm:pt modelId="{52397031-54DF-E748-8DA3-0062648BD94D}" type="sibTrans" cxnId="{BD2AB033-B470-D14D-91A6-90F2047A632E}">
      <dgm:prSet/>
      <dgm:spPr/>
      <dgm:t>
        <a:bodyPr/>
        <a:lstStyle/>
        <a:p>
          <a:endParaRPr lang="en-US"/>
        </a:p>
      </dgm:t>
    </dgm:pt>
    <dgm:pt modelId="{22B8CC33-8ED2-3F4E-8DAC-ECE4BFD5C064}">
      <dgm:prSet phldrT="[Text]" custT="1"/>
      <dgm:spPr>
        <a:xfrm>
          <a:off x="1743075" y="3870483"/>
          <a:ext cx="3600450" cy="900112"/>
        </a:xfrm>
        <a:noFill/>
        <a:ln>
          <a:noFill/>
        </a:ln>
        <a:effectLst/>
      </dgm:spPr>
      <dgm:t>
        <a:bodyPr/>
        <a:lstStyle/>
        <a:p>
          <a:endParaRPr lang="en-US" sz="1600" dirty="0" smtClean="0">
            <a:solidFill>
              <a:schemeClr val="tx1"/>
            </a:solidFill>
            <a:latin typeface="Arial"/>
            <a:ea typeface="+mn-ea"/>
            <a:cs typeface="+mn-cs"/>
          </a:endParaRPr>
        </a:p>
        <a:p>
          <a:endParaRPr lang="en-US" sz="1600" b="1" dirty="0" smtClean="0">
            <a:solidFill>
              <a:schemeClr val="tx1"/>
            </a:solidFill>
            <a:latin typeface="Arial"/>
            <a:ea typeface="+mn-ea"/>
            <a:cs typeface="+mn-cs"/>
          </a:endParaRPr>
        </a:p>
        <a:p>
          <a:r>
            <a:rPr lang="en-US" sz="1600" b="1" dirty="0" smtClean="0">
              <a:solidFill>
                <a:schemeClr val="tx1"/>
              </a:solidFill>
              <a:latin typeface="Arial"/>
              <a:ea typeface="+mn-ea"/>
              <a:cs typeface="+mn-cs"/>
            </a:rPr>
            <a:t>Comprehensive Functional Assessment, Clinical Formulation, Behavioral Interventions, and Treatment Recommendations</a:t>
          </a:r>
          <a:endParaRPr lang="en-US" sz="1600" b="1" dirty="0">
            <a:solidFill>
              <a:schemeClr val="tx1"/>
            </a:solidFill>
            <a:latin typeface="Arial"/>
            <a:ea typeface="+mn-ea"/>
            <a:cs typeface="+mn-cs"/>
          </a:endParaRPr>
        </a:p>
      </dgm:t>
    </dgm:pt>
    <dgm:pt modelId="{AEAA1E20-C7B4-B24E-BF50-32C59A249EC7}" type="parTrans" cxnId="{5600E483-03A0-6142-8027-9D370D17E00E}">
      <dgm:prSet/>
      <dgm:spPr/>
      <dgm:t>
        <a:bodyPr/>
        <a:lstStyle/>
        <a:p>
          <a:endParaRPr lang="en-US"/>
        </a:p>
      </dgm:t>
    </dgm:pt>
    <dgm:pt modelId="{FDFD36A9-3C79-DF46-9026-FF07C4A0F09A}" type="sibTrans" cxnId="{5600E483-03A0-6142-8027-9D370D17E00E}">
      <dgm:prSet/>
      <dgm:spPr/>
      <dgm:t>
        <a:bodyPr/>
        <a:lstStyle/>
        <a:p>
          <a:endParaRPr lang="en-US"/>
        </a:p>
      </dgm:t>
    </dgm:pt>
    <dgm:pt modelId="{A9AECA87-70C2-6E42-B090-2082F0896BCF}">
      <dgm:prSet/>
      <dgm:spPr>
        <a:xfrm>
          <a:off x="3009233" y="1643005"/>
          <a:ext cx="1350168" cy="1350168"/>
        </a:xfr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r>
            <a:rPr lang="en-US" smtClean="0">
              <a:solidFill>
                <a:sysClr val="window" lastClr="FFFFFF"/>
              </a:solidFill>
              <a:latin typeface="Arial"/>
              <a:ea typeface="+mn-ea"/>
              <a:cs typeface="+mn-cs"/>
            </a:rPr>
            <a:t>Functional Analysis</a:t>
          </a:r>
          <a:endParaRPr lang="en-US" dirty="0">
            <a:solidFill>
              <a:sysClr val="window" lastClr="FFFFFF"/>
            </a:solidFill>
            <a:latin typeface="Arial"/>
            <a:ea typeface="+mn-ea"/>
            <a:cs typeface="+mn-cs"/>
          </a:endParaRPr>
        </a:p>
      </dgm:t>
    </dgm:pt>
    <dgm:pt modelId="{7F6BF108-549C-7844-AE9A-60B2447F9151}" type="parTrans" cxnId="{C389BE57-1F0C-514E-A48F-6BEC16D177BE}">
      <dgm:prSet/>
      <dgm:spPr/>
      <dgm:t>
        <a:bodyPr/>
        <a:lstStyle/>
        <a:p>
          <a:endParaRPr lang="en-US"/>
        </a:p>
      </dgm:t>
    </dgm:pt>
    <dgm:pt modelId="{115E7905-8463-7E40-8685-DD011A94AAF4}" type="sibTrans" cxnId="{C389BE57-1F0C-514E-A48F-6BEC16D177BE}">
      <dgm:prSet/>
      <dgm:spPr/>
      <dgm:t>
        <a:bodyPr/>
        <a:lstStyle/>
        <a:p>
          <a:endParaRPr lang="en-US"/>
        </a:p>
      </dgm:t>
    </dgm:pt>
    <dgm:pt modelId="{41988AAA-ABDB-B142-AF34-61DB7B5560AF}">
      <dgm:prSet custT="1"/>
      <dgm:spPr>
        <a:xfrm>
          <a:off x="1863094" y="373384"/>
          <a:ext cx="1496851" cy="1350168"/>
        </a:xfrm>
        <a:solidFill>
          <a:srgbClr val="FF6600"/>
        </a:solidFill>
        <a:ln>
          <a:noFill/>
        </a:ln>
        <a:effectLst>
          <a:outerShdw blurRad="40000" dist="23000" dir="5400000" rotWithShape="0">
            <a:srgbClr val="000000">
              <a:alpha val="35000"/>
            </a:srgbClr>
          </a:outerShdw>
        </a:effectLst>
      </dgm:spPr>
      <dgm:t>
        <a:bodyPr/>
        <a:lstStyle/>
        <a:p>
          <a:r>
            <a:rPr lang="en-US" sz="1400" smtClean="0">
              <a:solidFill>
                <a:sysClr val="window" lastClr="FFFFFF"/>
              </a:solidFill>
              <a:latin typeface="Arial"/>
              <a:ea typeface="+mn-ea"/>
              <a:cs typeface="+mn-cs"/>
            </a:rPr>
            <a:t>Environmental Factors</a:t>
          </a:r>
          <a:endParaRPr lang="en-US" sz="1400" dirty="0">
            <a:solidFill>
              <a:sysClr val="window" lastClr="FFFFFF"/>
            </a:solidFill>
            <a:latin typeface="Arial"/>
            <a:ea typeface="+mn-ea"/>
            <a:cs typeface="+mn-cs"/>
          </a:endParaRPr>
        </a:p>
      </dgm:t>
    </dgm:pt>
    <dgm:pt modelId="{928957B4-E770-4643-9A2F-4517FF1521C2}" type="parTrans" cxnId="{91FF5386-C8B1-E946-843B-C77E075C35D2}">
      <dgm:prSet/>
      <dgm:spPr/>
      <dgm:t>
        <a:bodyPr/>
        <a:lstStyle/>
        <a:p>
          <a:endParaRPr lang="en-US"/>
        </a:p>
      </dgm:t>
    </dgm:pt>
    <dgm:pt modelId="{C3608690-AA4D-5747-B360-852026E982FF}" type="sibTrans" cxnId="{91FF5386-C8B1-E946-843B-C77E075C35D2}">
      <dgm:prSet/>
      <dgm:spPr/>
      <dgm:t>
        <a:bodyPr/>
        <a:lstStyle/>
        <a:p>
          <a:endParaRPr lang="en-US"/>
        </a:p>
      </dgm:t>
    </dgm:pt>
    <dgm:pt modelId="{B5202B35-6751-3F49-9F26-073FA50C0F56}" type="pres">
      <dgm:prSet presAssocID="{2C9BA30E-8D34-BF46-B17F-15C12C46EC17}" presName="Name0" presStyleCnt="0">
        <dgm:presLayoutVars>
          <dgm:chMax val="4"/>
          <dgm:resizeHandles val="exact"/>
        </dgm:presLayoutVars>
      </dgm:prSet>
      <dgm:spPr/>
      <dgm:t>
        <a:bodyPr/>
        <a:lstStyle/>
        <a:p>
          <a:endParaRPr lang="en-US"/>
        </a:p>
      </dgm:t>
    </dgm:pt>
    <dgm:pt modelId="{B198B726-4E2B-4142-BD65-24C1DA3CDA9D}" type="pres">
      <dgm:prSet presAssocID="{2C9BA30E-8D34-BF46-B17F-15C12C46EC17}" presName="ellipse" presStyleLbl="trBgShp" presStyleIdx="0" presStyleCnt="1"/>
      <dgm:spPr>
        <a:xfrm>
          <a:off x="1602057" y="195024"/>
          <a:ext cx="3870483" cy="1344168"/>
        </a:xfrm>
        <a:prstGeom prst="ellipse">
          <a:avLst/>
        </a:prstGeom>
        <a:solidFill>
          <a:srgbClr val="4F81BD">
            <a:tint val="50000"/>
            <a:alpha val="40000"/>
            <a:hueOff val="0"/>
            <a:satOff val="0"/>
            <a:lumOff val="0"/>
            <a:alphaOff val="0"/>
          </a:srgbClr>
        </a:solidFill>
        <a:ln>
          <a:noFill/>
        </a:ln>
        <a:effectLst/>
      </dgm:spPr>
      <dgm:t>
        <a:bodyPr/>
        <a:lstStyle/>
        <a:p>
          <a:endParaRPr lang="en-US"/>
        </a:p>
      </dgm:t>
    </dgm:pt>
    <dgm:pt modelId="{767F5548-0621-0D4A-8043-1565B9D71115}" type="pres">
      <dgm:prSet presAssocID="{2C9BA30E-8D34-BF46-B17F-15C12C46EC17}" presName="arrow1" presStyleLbl="fgShp" presStyleIdx="0" presStyleCnt="1"/>
      <dgm:spPr>
        <a:xfrm>
          <a:off x="3168253" y="3486435"/>
          <a:ext cx="750093" cy="480060"/>
        </a:xfrm>
        <a:prstGeom prst="downArrow">
          <a:avLst/>
        </a:prstGeo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A411372-10AE-7E4B-BA42-71CD3430A1CD}" type="pres">
      <dgm:prSet presAssocID="{2C9BA30E-8D34-BF46-B17F-15C12C46EC17}" presName="rectangle" presStyleLbl="revTx" presStyleIdx="0" presStyleCnt="1" custScaleX="98772" custScaleY="23604">
        <dgm:presLayoutVars>
          <dgm:bulletEnabled val="1"/>
        </dgm:presLayoutVars>
      </dgm:prSet>
      <dgm:spPr>
        <a:prstGeom prst="rect">
          <a:avLst/>
        </a:prstGeom>
      </dgm:spPr>
      <dgm:t>
        <a:bodyPr/>
        <a:lstStyle/>
        <a:p>
          <a:endParaRPr lang="en-US"/>
        </a:p>
      </dgm:t>
    </dgm:pt>
    <dgm:pt modelId="{8B3C1795-FA60-6641-81E1-BF008A5C159B}" type="pres">
      <dgm:prSet presAssocID="{41988AAA-ABDB-B142-AF34-61DB7B5560AF}" presName="item1" presStyleLbl="node1" presStyleIdx="0" presStyleCnt="3">
        <dgm:presLayoutVars>
          <dgm:bulletEnabled val="1"/>
        </dgm:presLayoutVars>
      </dgm:prSet>
      <dgm:spPr>
        <a:prstGeom prst="ellipse">
          <a:avLst/>
        </a:prstGeom>
      </dgm:spPr>
      <dgm:t>
        <a:bodyPr/>
        <a:lstStyle/>
        <a:p>
          <a:endParaRPr lang="en-US"/>
        </a:p>
      </dgm:t>
    </dgm:pt>
    <dgm:pt modelId="{2377FE47-DD08-214B-B7C4-97E2FC07D01C}" type="pres">
      <dgm:prSet presAssocID="{A9AECA87-70C2-6E42-B090-2082F0896BCF}" presName="item2" presStyleLbl="node1" presStyleIdx="1" presStyleCnt="3" custScaleX="138519" custLinFactNeighborX="-7901" custLinFactNeighborY="-19012">
        <dgm:presLayoutVars>
          <dgm:bulletEnabled val="1"/>
        </dgm:presLayoutVars>
      </dgm:prSet>
      <dgm:spPr>
        <a:prstGeom prst="ellipse">
          <a:avLst/>
        </a:prstGeom>
      </dgm:spPr>
      <dgm:t>
        <a:bodyPr/>
        <a:lstStyle/>
        <a:p>
          <a:endParaRPr lang="en-US"/>
        </a:p>
      </dgm:t>
    </dgm:pt>
    <dgm:pt modelId="{216B4DF1-CB68-AB48-A66F-E9187E7D9686}" type="pres">
      <dgm:prSet presAssocID="{22B8CC33-8ED2-3F4E-8DAC-ECE4BFD5C064}" presName="item3" presStyleLbl="node1" presStyleIdx="2" presStyleCnt="3" custScaleX="166950" custScaleY="67266" custLinFactNeighborX="30617" custLinFactNeighborY="-10637">
        <dgm:presLayoutVars>
          <dgm:bulletEnabled val="1"/>
        </dgm:presLayoutVars>
      </dgm:prSet>
      <dgm:spPr>
        <a:prstGeom prst="ellipse">
          <a:avLst/>
        </a:prstGeom>
      </dgm:spPr>
      <dgm:t>
        <a:bodyPr/>
        <a:lstStyle/>
        <a:p>
          <a:endParaRPr lang="en-US"/>
        </a:p>
      </dgm:t>
    </dgm:pt>
    <dgm:pt modelId="{795ED4FD-AD1D-E644-9A52-07F176D5A62F}" type="pres">
      <dgm:prSet presAssocID="{2C9BA30E-8D34-BF46-B17F-15C12C46EC17}" presName="funnel" presStyleLbl="trAlignAcc1" presStyleIdx="0" presStyleCnt="1" custScaleX="114604" custLinFactNeighborX="-159" custLinFactNeighborY="-893"/>
      <dgm:spPr>
        <a:xfrm>
          <a:off x="1436358" y="0"/>
          <a:ext cx="4200525" cy="3360420"/>
        </a:xfrm>
        <a:prstGeom prst="funnel">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en-US"/>
        </a:p>
      </dgm:t>
    </dgm:pt>
  </dgm:ptLst>
  <dgm:cxnLst>
    <dgm:cxn modelId="{ECB2C798-ED30-40B6-A5A2-B01898260639}" type="presOf" srcId="{2C9BA30E-8D34-BF46-B17F-15C12C46EC17}" destId="{B5202B35-6751-3F49-9F26-073FA50C0F56}" srcOrd="0" destOrd="0" presId="urn:microsoft.com/office/officeart/2005/8/layout/funnel1"/>
    <dgm:cxn modelId="{91FF5386-C8B1-E946-843B-C77E075C35D2}" srcId="{2C9BA30E-8D34-BF46-B17F-15C12C46EC17}" destId="{41988AAA-ABDB-B142-AF34-61DB7B5560AF}" srcOrd="1" destOrd="0" parTransId="{928957B4-E770-4643-9A2F-4517FF1521C2}" sibTransId="{C3608690-AA4D-5747-B360-852026E982FF}"/>
    <dgm:cxn modelId="{B6C49CE1-E54E-4A36-91D1-BE53D1131E17}" type="presOf" srcId="{30BFB837-9A45-7845-A71A-CF86A12C7054}" destId="{216B4DF1-CB68-AB48-A66F-E9187E7D9686}" srcOrd="0" destOrd="0" presId="urn:microsoft.com/office/officeart/2005/8/layout/funnel1"/>
    <dgm:cxn modelId="{5600E483-03A0-6142-8027-9D370D17E00E}" srcId="{2C9BA30E-8D34-BF46-B17F-15C12C46EC17}" destId="{22B8CC33-8ED2-3F4E-8DAC-ECE4BFD5C064}" srcOrd="3" destOrd="0" parTransId="{AEAA1E20-C7B4-B24E-BF50-32C59A249EC7}" sibTransId="{FDFD36A9-3C79-DF46-9026-FF07C4A0F09A}"/>
    <dgm:cxn modelId="{EAD5E540-135C-4CFB-85F6-EE5E10932CFB}" type="presOf" srcId="{22B8CC33-8ED2-3F4E-8DAC-ECE4BFD5C064}" destId="{5A411372-10AE-7E4B-BA42-71CD3430A1CD}" srcOrd="0" destOrd="0" presId="urn:microsoft.com/office/officeart/2005/8/layout/funnel1"/>
    <dgm:cxn modelId="{3FD9C86B-C642-4E06-B80B-ADB94D68C4C0}" type="presOf" srcId="{A9AECA87-70C2-6E42-B090-2082F0896BCF}" destId="{8B3C1795-FA60-6641-81E1-BF008A5C159B}" srcOrd="0" destOrd="0" presId="urn:microsoft.com/office/officeart/2005/8/layout/funnel1"/>
    <dgm:cxn modelId="{C389BE57-1F0C-514E-A48F-6BEC16D177BE}" srcId="{2C9BA30E-8D34-BF46-B17F-15C12C46EC17}" destId="{A9AECA87-70C2-6E42-B090-2082F0896BCF}" srcOrd="2" destOrd="0" parTransId="{7F6BF108-549C-7844-AE9A-60B2447F9151}" sibTransId="{115E7905-8463-7E40-8685-DD011A94AAF4}"/>
    <dgm:cxn modelId="{D60855CF-068B-4BF0-B0A2-5F246B9406F7}" type="presOf" srcId="{41988AAA-ABDB-B142-AF34-61DB7B5560AF}" destId="{2377FE47-DD08-214B-B7C4-97E2FC07D01C}" srcOrd="0" destOrd="0" presId="urn:microsoft.com/office/officeart/2005/8/layout/funnel1"/>
    <dgm:cxn modelId="{BD2AB033-B470-D14D-91A6-90F2047A632E}" srcId="{2C9BA30E-8D34-BF46-B17F-15C12C46EC17}" destId="{30BFB837-9A45-7845-A71A-CF86A12C7054}" srcOrd="0" destOrd="0" parTransId="{5D715646-CFC0-9C4E-AD12-09B3D35BAC2C}" sibTransId="{52397031-54DF-E748-8DA3-0062648BD94D}"/>
    <dgm:cxn modelId="{A5A7D702-5BD5-4947-B02A-054703281AE4}" type="presParOf" srcId="{B5202B35-6751-3F49-9F26-073FA50C0F56}" destId="{B198B726-4E2B-4142-BD65-24C1DA3CDA9D}" srcOrd="0" destOrd="0" presId="urn:microsoft.com/office/officeart/2005/8/layout/funnel1"/>
    <dgm:cxn modelId="{3EA299A7-DCFA-4C71-9F46-EF9CB4192AF0}" type="presParOf" srcId="{B5202B35-6751-3F49-9F26-073FA50C0F56}" destId="{767F5548-0621-0D4A-8043-1565B9D71115}" srcOrd="1" destOrd="0" presId="urn:microsoft.com/office/officeart/2005/8/layout/funnel1"/>
    <dgm:cxn modelId="{F89C3C07-3328-4436-AD56-7F4B12042785}" type="presParOf" srcId="{B5202B35-6751-3F49-9F26-073FA50C0F56}" destId="{5A411372-10AE-7E4B-BA42-71CD3430A1CD}" srcOrd="2" destOrd="0" presId="urn:microsoft.com/office/officeart/2005/8/layout/funnel1"/>
    <dgm:cxn modelId="{BA30241A-926F-4BA3-B888-7E860D3BD5CC}" type="presParOf" srcId="{B5202B35-6751-3F49-9F26-073FA50C0F56}" destId="{8B3C1795-FA60-6641-81E1-BF008A5C159B}" srcOrd="3" destOrd="0" presId="urn:microsoft.com/office/officeart/2005/8/layout/funnel1"/>
    <dgm:cxn modelId="{CF3399FF-301B-401B-8B19-B90DED9EE027}" type="presParOf" srcId="{B5202B35-6751-3F49-9F26-073FA50C0F56}" destId="{2377FE47-DD08-214B-B7C4-97E2FC07D01C}" srcOrd="4" destOrd="0" presId="urn:microsoft.com/office/officeart/2005/8/layout/funnel1"/>
    <dgm:cxn modelId="{B23E9B05-92B1-4B1C-936A-A28FB4F4BFC2}" type="presParOf" srcId="{B5202B35-6751-3F49-9F26-073FA50C0F56}" destId="{216B4DF1-CB68-AB48-A66F-E9187E7D9686}" srcOrd="5" destOrd="0" presId="urn:microsoft.com/office/officeart/2005/8/layout/funnel1"/>
    <dgm:cxn modelId="{2BF1DD65-A2D7-429C-AA43-C439EC27A734}" type="presParOf" srcId="{B5202B35-6751-3F49-9F26-073FA50C0F56}" destId="{795ED4FD-AD1D-E644-9A52-07F176D5A62F}"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B2D80D-90CE-4FF4-A7FB-D20A39942E24}"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7E300570-E515-4360-BABD-0027D9266333}">
      <dgm:prSet phldrT="[Text]" custT="1"/>
      <dgm:spPr/>
      <dgm:t>
        <a:bodyPr/>
        <a:lstStyle/>
        <a:p>
          <a:r>
            <a:rPr lang="en-US" sz="2000" b="1" dirty="0" smtClean="0">
              <a:solidFill>
                <a:srgbClr val="007E39"/>
              </a:solidFill>
              <a:effectLst/>
              <a:latin typeface="Arial" panose="020B0604020202020204" pitchFamily="34" charset="0"/>
              <a:ea typeface="Times New Roman"/>
              <a:cs typeface="Arial" panose="020B0604020202020204" pitchFamily="34" charset="0"/>
            </a:rPr>
            <a:t>Behavior serves a particular function for the individual, which we determine through a </a:t>
          </a:r>
          <a:r>
            <a:rPr lang="en-US" sz="2000" b="1" i="1" dirty="0" smtClean="0">
              <a:solidFill>
                <a:srgbClr val="FF0000"/>
              </a:solidFill>
              <a:effectLst>
                <a:outerShdw blurRad="38100" dist="38100" dir="2700000" algn="tl">
                  <a:srgbClr val="000000">
                    <a:alpha val="43137"/>
                  </a:srgbClr>
                </a:outerShdw>
              </a:effectLst>
            </a:rPr>
            <a:t>Functional Assessment of Behavior.</a:t>
          </a:r>
        </a:p>
        <a:p>
          <a:r>
            <a:rPr lang="en-US" sz="2000" b="1" dirty="0" smtClean="0">
              <a:solidFill>
                <a:srgbClr val="00FFCC"/>
              </a:solidFill>
              <a:effectLst>
                <a:outerShdw blurRad="38100" dist="38100" dir="2700000" algn="tl">
                  <a:srgbClr val="000000">
                    <a:alpha val="43137"/>
                  </a:srgbClr>
                </a:outerShdw>
              </a:effectLst>
            </a:rPr>
            <a:t>Examples of Broad Categories: </a:t>
          </a:r>
        </a:p>
      </dgm:t>
    </dgm:pt>
    <dgm:pt modelId="{5E187F54-0135-4EFF-9B7D-6E60BC579DA9}" type="parTrans" cxnId="{CBEF0F77-B989-4E78-820B-EB11DAD1860C}">
      <dgm:prSet/>
      <dgm:spPr/>
      <dgm:t>
        <a:bodyPr/>
        <a:lstStyle/>
        <a:p>
          <a:endParaRPr lang="en-US"/>
        </a:p>
      </dgm:t>
    </dgm:pt>
    <dgm:pt modelId="{DC085448-77B0-4D60-AD22-25FC198EA3D8}" type="sibTrans" cxnId="{CBEF0F77-B989-4E78-820B-EB11DAD1860C}">
      <dgm:prSet/>
      <dgm:spPr/>
      <dgm:t>
        <a:bodyPr/>
        <a:lstStyle/>
        <a:p>
          <a:endParaRPr lang="en-US"/>
        </a:p>
      </dgm:t>
    </dgm:pt>
    <dgm:pt modelId="{CA96E0A9-78E0-47BF-84D6-463125A9E7CA}" type="pres">
      <dgm:prSet presAssocID="{55B2D80D-90CE-4FF4-A7FB-D20A39942E24}" presName="Name0" presStyleCnt="0">
        <dgm:presLayoutVars>
          <dgm:chMax val="1"/>
          <dgm:chPref val="1"/>
          <dgm:dir/>
          <dgm:animOne val="branch"/>
          <dgm:animLvl val="lvl"/>
        </dgm:presLayoutVars>
      </dgm:prSet>
      <dgm:spPr/>
      <dgm:t>
        <a:bodyPr/>
        <a:lstStyle/>
        <a:p>
          <a:endParaRPr lang="en-US"/>
        </a:p>
      </dgm:t>
    </dgm:pt>
    <dgm:pt modelId="{B0B0123E-A203-4033-ADBA-5FF131F6920E}" type="pres">
      <dgm:prSet presAssocID="{7E300570-E515-4360-BABD-0027D9266333}" presName="singleCycle" presStyleCnt="0"/>
      <dgm:spPr/>
    </dgm:pt>
    <dgm:pt modelId="{BE488EE9-A16A-4029-A894-101F27E04A36}" type="pres">
      <dgm:prSet presAssocID="{7E300570-E515-4360-BABD-0027D9266333}" presName="singleCenter" presStyleLbl="node1" presStyleIdx="0" presStyleCnt="1" custScaleX="172225" custScaleY="28906" custLinFactNeighborX="62" custLinFactNeighborY="-10903">
        <dgm:presLayoutVars>
          <dgm:chMax val="7"/>
          <dgm:chPref val="7"/>
        </dgm:presLayoutVars>
      </dgm:prSet>
      <dgm:spPr/>
      <dgm:t>
        <a:bodyPr/>
        <a:lstStyle/>
        <a:p>
          <a:endParaRPr lang="en-US"/>
        </a:p>
      </dgm:t>
    </dgm:pt>
  </dgm:ptLst>
  <dgm:cxnLst>
    <dgm:cxn modelId="{12464141-964C-4D31-907B-BC79923C6403}" type="presOf" srcId="{55B2D80D-90CE-4FF4-A7FB-D20A39942E24}" destId="{CA96E0A9-78E0-47BF-84D6-463125A9E7CA}" srcOrd="0" destOrd="0" presId="urn:microsoft.com/office/officeart/2008/layout/RadialCluster"/>
    <dgm:cxn modelId="{2710E685-0A8A-47A5-8959-8AA65F1A954A}" type="presOf" srcId="{7E300570-E515-4360-BABD-0027D9266333}" destId="{BE488EE9-A16A-4029-A894-101F27E04A36}" srcOrd="0" destOrd="0" presId="urn:microsoft.com/office/officeart/2008/layout/RadialCluster"/>
    <dgm:cxn modelId="{CBEF0F77-B989-4E78-820B-EB11DAD1860C}" srcId="{55B2D80D-90CE-4FF4-A7FB-D20A39942E24}" destId="{7E300570-E515-4360-BABD-0027D9266333}" srcOrd="0" destOrd="0" parTransId="{5E187F54-0135-4EFF-9B7D-6E60BC579DA9}" sibTransId="{DC085448-77B0-4D60-AD22-25FC198EA3D8}"/>
    <dgm:cxn modelId="{99D743B9-EBAD-49DE-BAFE-87CC6AD81654}" type="presParOf" srcId="{CA96E0A9-78E0-47BF-84D6-463125A9E7CA}" destId="{B0B0123E-A203-4033-ADBA-5FF131F6920E}" srcOrd="0" destOrd="0" presId="urn:microsoft.com/office/officeart/2008/layout/RadialCluster"/>
    <dgm:cxn modelId="{098442A0-151D-462E-A0C2-0F15207D2709}" type="presParOf" srcId="{B0B0123E-A203-4033-ADBA-5FF131F6920E}" destId="{BE488EE9-A16A-4029-A894-101F27E04A36}" srcOrd="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E64E4-0E95-4B66-A2C0-8A3E504FCE8C}" type="doc">
      <dgm:prSet loTypeId="urn:microsoft.com/office/officeart/2005/8/layout/orgChart1" loCatId="hierarchy" qsTypeId="urn:microsoft.com/office/officeart/2005/8/quickstyle/simple3" qsCatId="simple" csTypeId="urn:microsoft.com/office/officeart/2005/8/colors/accent0_3" csCatId="mainScheme" phldr="1"/>
      <dgm:spPr/>
    </dgm:pt>
    <dgm:pt modelId="{6E0FADB9-6721-4933-8282-16285A51326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Functions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Maladaptive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Behavior</a:t>
          </a:r>
        </a:p>
      </dgm:t>
    </dgm:pt>
    <dgm:pt modelId="{19928328-CDC0-4640-B3D5-D6D0F919D689}" type="parTrans" cxnId="{74C97131-8254-4711-8D57-C5DBACFD8603}">
      <dgm:prSet/>
      <dgm:spPr/>
      <dgm:t>
        <a:bodyPr/>
        <a:lstStyle/>
        <a:p>
          <a:endParaRPr lang="en-US"/>
        </a:p>
      </dgm:t>
    </dgm:pt>
    <dgm:pt modelId="{BBC3E90B-71D5-46DD-BDEC-FF9C013F2F24}" type="sibTrans" cxnId="{74C97131-8254-4711-8D57-C5DBACFD8603}">
      <dgm:prSet/>
      <dgm:spPr/>
      <dgm:t>
        <a:bodyPr/>
        <a:lstStyle/>
        <a:p>
          <a:endParaRPr lang="en-US"/>
        </a:p>
      </dgm:t>
    </dgm:pt>
    <dgm:pt modelId="{3D3DC6EA-7608-4917-B2B8-5C407399003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Communication</a:t>
          </a:r>
        </a:p>
      </dgm:t>
    </dgm:pt>
    <dgm:pt modelId="{91E57D27-5575-4543-8F45-A1CA9955B8DA}" type="parTrans" cxnId="{551DF234-17AC-4B0C-A137-3F50C32FA9C1}">
      <dgm:prSet/>
      <dgm:spPr/>
      <dgm:t>
        <a:bodyPr/>
        <a:lstStyle/>
        <a:p>
          <a:endParaRPr lang="en-US"/>
        </a:p>
      </dgm:t>
    </dgm:pt>
    <dgm:pt modelId="{BEBF6074-6478-4D5E-867E-C53F45FBCBBB}" type="sibTrans" cxnId="{551DF234-17AC-4B0C-A137-3F50C32FA9C1}">
      <dgm:prSet/>
      <dgm:spPr/>
      <dgm:t>
        <a:bodyPr/>
        <a:lstStyle/>
        <a:p>
          <a:endParaRPr lang="en-US"/>
        </a:p>
      </dgm:t>
    </dgm:pt>
    <dgm:pt modelId="{B5DD240C-212F-4D92-861A-E1535CC57B7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Modulates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Internal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Distress</a:t>
          </a:r>
        </a:p>
      </dgm:t>
    </dgm:pt>
    <dgm:pt modelId="{855AB4E6-73ED-4846-8139-57337BBF57E7}" type="parTrans" cxnId="{BA9D2538-594C-4BE8-8D2F-7FA231B27E20}">
      <dgm:prSet/>
      <dgm:spPr/>
      <dgm:t>
        <a:bodyPr/>
        <a:lstStyle/>
        <a:p>
          <a:endParaRPr lang="en-US"/>
        </a:p>
      </dgm:t>
    </dgm:pt>
    <dgm:pt modelId="{283A841F-362C-46A8-BC21-69CCB3086DD2}" type="sibTrans" cxnId="{BA9D2538-594C-4BE8-8D2F-7FA231B27E20}">
      <dgm:prSet/>
      <dgm:spPr/>
      <dgm:t>
        <a:bodyPr/>
        <a:lstStyle/>
        <a:p>
          <a:endParaRPr lang="en-US"/>
        </a:p>
      </dgm:t>
    </dgm:pt>
    <dgm:pt modelId="{54AAF7B6-02D3-47E2-88FE-D73BE5B37D9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Modulates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Physical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cs typeface="Arial" charset="0"/>
            </a:rPr>
            <a:t>Distress</a:t>
          </a:r>
        </a:p>
      </dgm:t>
    </dgm:pt>
    <dgm:pt modelId="{53C7D160-A4BC-4097-928D-F599663A8A4D}" type="parTrans" cxnId="{07CE4D1E-6AAC-4010-8AC4-60700B7A0434}">
      <dgm:prSet/>
      <dgm:spPr/>
      <dgm:t>
        <a:bodyPr/>
        <a:lstStyle/>
        <a:p>
          <a:endParaRPr lang="en-US"/>
        </a:p>
      </dgm:t>
    </dgm:pt>
    <dgm:pt modelId="{09300E9C-FA2B-49DD-95C0-10DEA79FA8ED}" type="sibTrans" cxnId="{07CE4D1E-6AAC-4010-8AC4-60700B7A0434}">
      <dgm:prSet/>
      <dgm:spPr/>
      <dgm:t>
        <a:bodyPr/>
        <a:lstStyle/>
        <a:p>
          <a:endParaRPr lang="en-US"/>
        </a:p>
      </dgm:t>
    </dgm:pt>
    <dgm:pt modelId="{4DC60005-EFDA-4B10-84C2-412DDCEE8D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cs typeface="Arial" charset="0"/>
            </a:rPr>
            <a:t>Socio-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cs typeface="Arial" charset="0"/>
            </a:rPr>
            <a:t>Environmental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cs typeface="Arial" charset="0"/>
            </a:rPr>
            <a:t>Control</a:t>
          </a:r>
          <a:endParaRPr kumimoji="0" lang="en-US" b="1" i="0" u="none" strike="noStrike" cap="none" normalizeH="0" baseline="0" dirty="0" smtClean="0">
            <a:ln/>
            <a:effectLst/>
            <a:latin typeface="Arial" charset="0"/>
            <a:cs typeface="Arial" charset="0"/>
          </a:endParaRPr>
        </a:p>
      </dgm:t>
    </dgm:pt>
    <dgm:pt modelId="{B9AFC9D4-695D-4EF1-958D-AC36E158B790}" type="parTrans" cxnId="{BAC15A48-7FD4-4368-84EC-0311061B4525}">
      <dgm:prSet/>
      <dgm:spPr/>
      <dgm:t>
        <a:bodyPr/>
        <a:lstStyle/>
        <a:p>
          <a:endParaRPr lang="en-US"/>
        </a:p>
      </dgm:t>
    </dgm:pt>
    <dgm:pt modelId="{5ACC2801-954A-45D9-BA82-1F0DB9D00210}" type="sibTrans" cxnId="{BAC15A48-7FD4-4368-84EC-0311061B4525}">
      <dgm:prSet/>
      <dgm:spPr/>
      <dgm:t>
        <a:bodyPr/>
        <a:lstStyle/>
        <a:p>
          <a:endParaRPr lang="en-US"/>
        </a:p>
      </dgm:t>
    </dgm:pt>
    <dgm:pt modelId="{E388E2BF-0B77-4E0A-86F1-9BF3C5135B81}" type="pres">
      <dgm:prSet presAssocID="{C5CE64E4-0E95-4B66-A2C0-8A3E504FCE8C}" presName="hierChild1" presStyleCnt="0">
        <dgm:presLayoutVars>
          <dgm:orgChart val="1"/>
          <dgm:chPref val="1"/>
          <dgm:dir/>
          <dgm:animOne val="branch"/>
          <dgm:animLvl val="lvl"/>
          <dgm:resizeHandles/>
        </dgm:presLayoutVars>
      </dgm:prSet>
      <dgm:spPr/>
    </dgm:pt>
    <dgm:pt modelId="{098D1826-A4CA-4BC3-A4E4-4D947E05E129}" type="pres">
      <dgm:prSet presAssocID="{6E0FADB9-6721-4933-8282-16285A513265}" presName="hierRoot1" presStyleCnt="0">
        <dgm:presLayoutVars>
          <dgm:hierBranch/>
        </dgm:presLayoutVars>
      </dgm:prSet>
      <dgm:spPr/>
    </dgm:pt>
    <dgm:pt modelId="{F4D206AA-448C-4732-802B-4D7C0A00A3BB}" type="pres">
      <dgm:prSet presAssocID="{6E0FADB9-6721-4933-8282-16285A513265}" presName="rootComposite1" presStyleCnt="0"/>
      <dgm:spPr/>
    </dgm:pt>
    <dgm:pt modelId="{1A299A63-D129-44F0-BC1A-0285AFC36D3D}" type="pres">
      <dgm:prSet presAssocID="{6E0FADB9-6721-4933-8282-16285A513265}" presName="rootText1" presStyleLbl="node0" presStyleIdx="0" presStyleCnt="1" custScaleY="156536" custLinFactNeighborX="-983" custLinFactNeighborY="-31875">
        <dgm:presLayoutVars>
          <dgm:chPref val="3"/>
        </dgm:presLayoutVars>
      </dgm:prSet>
      <dgm:spPr/>
      <dgm:t>
        <a:bodyPr/>
        <a:lstStyle/>
        <a:p>
          <a:endParaRPr lang="en-US"/>
        </a:p>
      </dgm:t>
    </dgm:pt>
    <dgm:pt modelId="{158DDB0C-4769-4B29-8B5D-D11367612D4D}" type="pres">
      <dgm:prSet presAssocID="{6E0FADB9-6721-4933-8282-16285A513265}" presName="rootConnector1" presStyleLbl="node1" presStyleIdx="0" presStyleCnt="0"/>
      <dgm:spPr/>
      <dgm:t>
        <a:bodyPr/>
        <a:lstStyle/>
        <a:p>
          <a:endParaRPr lang="en-US"/>
        </a:p>
      </dgm:t>
    </dgm:pt>
    <dgm:pt modelId="{D7D614DB-678E-4824-9709-2F10D85B8257}" type="pres">
      <dgm:prSet presAssocID="{6E0FADB9-6721-4933-8282-16285A513265}" presName="hierChild2" presStyleCnt="0"/>
      <dgm:spPr/>
    </dgm:pt>
    <dgm:pt modelId="{12F016CA-45B6-4CA0-891E-A8BF296CE0A2}" type="pres">
      <dgm:prSet presAssocID="{91E57D27-5575-4543-8F45-A1CA9955B8DA}" presName="Name35" presStyleLbl="parChTrans1D2" presStyleIdx="0" presStyleCnt="4"/>
      <dgm:spPr/>
      <dgm:t>
        <a:bodyPr/>
        <a:lstStyle/>
        <a:p>
          <a:endParaRPr lang="en-US"/>
        </a:p>
      </dgm:t>
    </dgm:pt>
    <dgm:pt modelId="{AD95E840-EC4F-4A64-AB24-81863E6CF74C}" type="pres">
      <dgm:prSet presAssocID="{3D3DC6EA-7608-4917-B2B8-5C4073990035}" presName="hierRoot2" presStyleCnt="0">
        <dgm:presLayoutVars>
          <dgm:hierBranch/>
        </dgm:presLayoutVars>
      </dgm:prSet>
      <dgm:spPr/>
    </dgm:pt>
    <dgm:pt modelId="{031A7B86-B08B-4231-AD5B-9437D5340F1D}" type="pres">
      <dgm:prSet presAssocID="{3D3DC6EA-7608-4917-B2B8-5C4073990035}" presName="rootComposite" presStyleCnt="0"/>
      <dgm:spPr/>
    </dgm:pt>
    <dgm:pt modelId="{AAEFCE46-8F4A-413E-8A66-A8655248F8B7}" type="pres">
      <dgm:prSet presAssocID="{3D3DC6EA-7608-4917-B2B8-5C4073990035}" presName="rootText" presStyleLbl="node2" presStyleIdx="0" presStyleCnt="4">
        <dgm:presLayoutVars>
          <dgm:chPref val="3"/>
        </dgm:presLayoutVars>
      </dgm:prSet>
      <dgm:spPr/>
      <dgm:t>
        <a:bodyPr/>
        <a:lstStyle/>
        <a:p>
          <a:endParaRPr lang="en-US"/>
        </a:p>
      </dgm:t>
    </dgm:pt>
    <dgm:pt modelId="{42E57AF8-6089-470B-85EE-08EB918FE98D}" type="pres">
      <dgm:prSet presAssocID="{3D3DC6EA-7608-4917-B2B8-5C4073990035}" presName="rootConnector" presStyleLbl="node2" presStyleIdx="0" presStyleCnt="4"/>
      <dgm:spPr/>
      <dgm:t>
        <a:bodyPr/>
        <a:lstStyle/>
        <a:p>
          <a:endParaRPr lang="en-US"/>
        </a:p>
      </dgm:t>
    </dgm:pt>
    <dgm:pt modelId="{2290EBFA-2B72-407D-A6DB-94D8247DEDBE}" type="pres">
      <dgm:prSet presAssocID="{3D3DC6EA-7608-4917-B2B8-5C4073990035}" presName="hierChild4" presStyleCnt="0"/>
      <dgm:spPr/>
    </dgm:pt>
    <dgm:pt modelId="{7914AB07-D659-4D0C-912C-E265274D91A6}" type="pres">
      <dgm:prSet presAssocID="{3D3DC6EA-7608-4917-B2B8-5C4073990035}" presName="hierChild5" presStyleCnt="0"/>
      <dgm:spPr/>
    </dgm:pt>
    <dgm:pt modelId="{15C3ACFD-A71A-4636-9E93-10AE67C1B1DC}" type="pres">
      <dgm:prSet presAssocID="{855AB4E6-73ED-4846-8139-57337BBF57E7}" presName="Name35" presStyleLbl="parChTrans1D2" presStyleIdx="1" presStyleCnt="4"/>
      <dgm:spPr/>
      <dgm:t>
        <a:bodyPr/>
        <a:lstStyle/>
        <a:p>
          <a:endParaRPr lang="en-US"/>
        </a:p>
      </dgm:t>
    </dgm:pt>
    <dgm:pt modelId="{2722EA58-BA44-481A-A44F-6791C3437237}" type="pres">
      <dgm:prSet presAssocID="{B5DD240C-212F-4D92-861A-E1535CC57B7C}" presName="hierRoot2" presStyleCnt="0">
        <dgm:presLayoutVars>
          <dgm:hierBranch/>
        </dgm:presLayoutVars>
      </dgm:prSet>
      <dgm:spPr/>
    </dgm:pt>
    <dgm:pt modelId="{B8CDB87B-BC64-4E81-826E-96426D8B6679}" type="pres">
      <dgm:prSet presAssocID="{B5DD240C-212F-4D92-861A-E1535CC57B7C}" presName="rootComposite" presStyleCnt="0"/>
      <dgm:spPr/>
    </dgm:pt>
    <dgm:pt modelId="{B420B3D0-982A-4808-9207-FC44B391E8EA}" type="pres">
      <dgm:prSet presAssocID="{B5DD240C-212F-4D92-861A-E1535CC57B7C}" presName="rootText" presStyleLbl="node2" presStyleIdx="1" presStyleCnt="4">
        <dgm:presLayoutVars>
          <dgm:chPref val="3"/>
        </dgm:presLayoutVars>
      </dgm:prSet>
      <dgm:spPr/>
      <dgm:t>
        <a:bodyPr/>
        <a:lstStyle/>
        <a:p>
          <a:endParaRPr lang="en-US"/>
        </a:p>
      </dgm:t>
    </dgm:pt>
    <dgm:pt modelId="{BBF9B2A4-5A87-4CA5-BA90-0ADF1C4B7B7F}" type="pres">
      <dgm:prSet presAssocID="{B5DD240C-212F-4D92-861A-E1535CC57B7C}" presName="rootConnector" presStyleLbl="node2" presStyleIdx="1" presStyleCnt="4"/>
      <dgm:spPr/>
      <dgm:t>
        <a:bodyPr/>
        <a:lstStyle/>
        <a:p>
          <a:endParaRPr lang="en-US"/>
        </a:p>
      </dgm:t>
    </dgm:pt>
    <dgm:pt modelId="{38550330-9B3F-41B2-BB01-05A99122C26E}" type="pres">
      <dgm:prSet presAssocID="{B5DD240C-212F-4D92-861A-E1535CC57B7C}" presName="hierChild4" presStyleCnt="0"/>
      <dgm:spPr/>
    </dgm:pt>
    <dgm:pt modelId="{1384E703-496A-4802-8D90-7E11FCD73638}" type="pres">
      <dgm:prSet presAssocID="{B5DD240C-212F-4D92-861A-E1535CC57B7C}" presName="hierChild5" presStyleCnt="0"/>
      <dgm:spPr/>
    </dgm:pt>
    <dgm:pt modelId="{652C0FCE-9696-4BB6-9B58-8F0D0641200D}" type="pres">
      <dgm:prSet presAssocID="{53C7D160-A4BC-4097-928D-F599663A8A4D}" presName="Name35" presStyleLbl="parChTrans1D2" presStyleIdx="2" presStyleCnt="4"/>
      <dgm:spPr/>
      <dgm:t>
        <a:bodyPr/>
        <a:lstStyle/>
        <a:p>
          <a:endParaRPr lang="en-US"/>
        </a:p>
      </dgm:t>
    </dgm:pt>
    <dgm:pt modelId="{C803DCC3-2509-4DC5-835E-8B6AB5750E5E}" type="pres">
      <dgm:prSet presAssocID="{54AAF7B6-02D3-47E2-88FE-D73BE5B37D97}" presName="hierRoot2" presStyleCnt="0">
        <dgm:presLayoutVars>
          <dgm:hierBranch/>
        </dgm:presLayoutVars>
      </dgm:prSet>
      <dgm:spPr/>
    </dgm:pt>
    <dgm:pt modelId="{487A98C1-926F-4045-BDFD-FC2DDA90B44B}" type="pres">
      <dgm:prSet presAssocID="{54AAF7B6-02D3-47E2-88FE-D73BE5B37D97}" presName="rootComposite" presStyleCnt="0"/>
      <dgm:spPr/>
    </dgm:pt>
    <dgm:pt modelId="{81934071-3A92-4E37-8E5B-7E84FFF39B2F}" type="pres">
      <dgm:prSet presAssocID="{54AAF7B6-02D3-47E2-88FE-D73BE5B37D97}" presName="rootText" presStyleLbl="node2" presStyleIdx="2" presStyleCnt="4">
        <dgm:presLayoutVars>
          <dgm:chPref val="3"/>
        </dgm:presLayoutVars>
      </dgm:prSet>
      <dgm:spPr/>
      <dgm:t>
        <a:bodyPr/>
        <a:lstStyle/>
        <a:p>
          <a:endParaRPr lang="en-US"/>
        </a:p>
      </dgm:t>
    </dgm:pt>
    <dgm:pt modelId="{AF5347CE-D586-4041-A377-F964CBA2A763}" type="pres">
      <dgm:prSet presAssocID="{54AAF7B6-02D3-47E2-88FE-D73BE5B37D97}" presName="rootConnector" presStyleLbl="node2" presStyleIdx="2" presStyleCnt="4"/>
      <dgm:spPr/>
      <dgm:t>
        <a:bodyPr/>
        <a:lstStyle/>
        <a:p>
          <a:endParaRPr lang="en-US"/>
        </a:p>
      </dgm:t>
    </dgm:pt>
    <dgm:pt modelId="{B5A2F4B1-0A2B-425F-8F17-38A7005E9629}" type="pres">
      <dgm:prSet presAssocID="{54AAF7B6-02D3-47E2-88FE-D73BE5B37D97}" presName="hierChild4" presStyleCnt="0"/>
      <dgm:spPr/>
    </dgm:pt>
    <dgm:pt modelId="{1AC87344-4C80-4004-82F6-F1BC12E390CF}" type="pres">
      <dgm:prSet presAssocID="{54AAF7B6-02D3-47E2-88FE-D73BE5B37D97}" presName="hierChild5" presStyleCnt="0"/>
      <dgm:spPr/>
    </dgm:pt>
    <dgm:pt modelId="{010D3127-3438-4AB2-BA87-ADFCCB103854}" type="pres">
      <dgm:prSet presAssocID="{B9AFC9D4-695D-4EF1-958D-AC36E158B790}" presName="Name35" presStyleLbl="parChTrans1D2" presStyleIdx="3" presStyleCnt="4"/>
      <dgm:spPr/>
      <dgm:t>
        <a:bodyPr/>
        <a:lstStyle/>
        <a:p>
          <a:endParaRPr lang="en-US"/>
        </a:p>
      </dgm:t>
    </dgm:pt>
    <dgm:pt modelId="{3D3E843D-CBA4-4469-8E04-F80684487290}" type="pres">
      <dgm:prSet presAssocID="{4DC60005-EFDA-4B10-84C2-412DDCEE8DD2}" presName="hierRoot2" presStyleCnt="0">
        <dgm:presLayoutVars>
          <dgm:hierBranch/>
        </dgm:presLayoutVars>
      </dgm:prSet>
      <dgm:spPr/>
    </dgm:pt>
    <dgm:pt modelId="{664A3C26-4F53-4B57-AD36-EAB05FF53185}" type="pres">
      <dgm:prSet presAssocID="{4DC60005-EFDA-4B10-84C2-412DDCEE8DD2}" presName="rootComposite" presStyleCnt="0"/>
      <dgm:spPr/>
    </dgm:pt>
    <dgm:pt modelId="{DCDBFDCA-B383-425F-9208-01FC25667B90}" type="pres">
      <dgm:prSet presAssocID="{4DC60005-EFDA-4B10-84C2-412DDCEE8DD2}" presName="rootText" presStyleLbl="node2" presStyleIdx="3" presStyleCnt="4">
        <dgm:presLayoutVars>
          <dgm:chPref val="3"/>
        </dgm:presLayoutVars>
      </dgm:prSet>
      <dgm:spPr/>
      <dgm:t>
        <a:bodyPr/>
        <a:lstStyle/>
        <a:p>
          <a:endParaRPr lang="en-US"/>
        </a:p>
      </dgm:t>
    </dgm:pt>
    <dgm:pt modelId="{69BF78C7-7DF5-452E-ABCB-953DF124F07D}" type="pres">
      <dgm:prSet presAssocID="{4DC60005-EFDA-4B10-84C2-412DDCEE8DD2}" presName="rootConnector" presStyleLbl="node2" presStyleIdx="3" presStyleCnt="4"/>
      <dgm:spPr/>
      <dgm:t>
        <a:bodyPr/>
        <a:lstStyle/>
        <a:p>
          <a:endParaRPr lang="en-US"/>
        </a:p>
      </dgm:t>
    </dgm:pt>
    <dgm:pt modelId="{141D111C-A2FD-4C53-9090-606576465618}" type="pres">
      <dgm:prSet presAssocID="{4DC60005-EFDA-4B10-84C2-412DDCEE8DD2}" presName="hierChild4" presStyleCnt="0"/>
      <dgm:spPr/>
    </dgm:pt>
    <dgm:pt modelId="{C6E20A33-E971-4775-AD7D-3B0C35F6E395}" type="pres">
      <dgm:prSet presAssocID="{4DC60005-EFDA-4B10-84C2-412DDCEE8DD2}" presName="hierChild5" presStyleCnt="0"/>
      <dgm:spPr/>
    </dgm:pt>
    <dgm:pt modelId="{98BA5D1F-0C1F-4420-AFE4-E1AC9C09AE25}" type="pres">
      <dgm:prSet presAssocID="{6E0FADB9-6721-4933-8282-16285A513265}" presName="hierChild3" presStyleCnt="0"/>
      <dgm:spPr/>
    </dgm:pt>
  </dgm:ptLst>
  <dgm:cxnLst>
    <dgm:cxn modelId="{07CE4D1E-6AAC-4010-8AC4-60700B7A0434}" srcId="{6E0FADB9-6721-4933-8282-16285A513265}" destId="{54AAF7B6-02D3-47E2-88FE-D73BE5B37D97}" srcOrd="2" destOrd="0" parTransId="{53C7D160-A4BC-4097-928D-F599663A8A4D}" sibTransId="{09300E9C-FA2B-49DD-95C0-10DEA79FA8ED}"/>
    <dgm:cxn modelId="{30145F64-D179-4DA2-B649-9C6B28558841}" type="presOf" srcId="{C5CE64E4-0E95-4B66-A2C0-8A3E504FCE8C}" destId="{E388E2BF-0B77-4E0A-86F1-9BF3C5135B81}" srcOrd="0" destOrd="0" presId="urn:microsoft.com/office/officeart/2005/8/layout/orgChart1"/>
    <dgm:cxn modelId="{0571DF4A-0962-4AF1-A791-D40CC4716F01}" type="presOf" srcId="{91E57D27-5575-4543-8F45-A1CA9955B8DA}" destId="{12F016CA-45B6-4CA0-891E-A8BF296CE0A2}" srcOrd="0" destOrd="0" presId="urn:microsoft.com/office/officeart/2005/8/layout/orgChart1"/>
    <dgm:cxn modelId="{BA9D2538-594C-4BE8-8D2F-7FA231B27E20}" srcId="{6E0FADB9-6721-4933-8282-16285A513265}" destId="{B5DD240C-212F-4D92-861A-E1535CC57B7C}" srcOrd="1" destOrd="0" parTransId="{855AB4E6-73ED-4846-8139-57337BBF57E7}" sibTransId="{283A841F-362C-46A8-BC21-69CCB3086DD2}"/>
    <dgm:cxn modelId="{D3E9C394-F5AD-47AC-A74B-EAC6AB20A584}" type="presOf" srcId="{54AAF7B6-02D3-47E2-88FE-D73BE5B37D97}" destId="{AF5347CE-D586-4041-A377-F964CBA2A763}" srcOrd="1" destOrd="0" presId="urn:microsoft.com/office/officeart/2005/8/layout/orgChart1"/>
    <dgm:cxn modelId="{00B61BA8-A198-424C-B16B-85B1D170DED4}" type="presOf" srcId="{6E0FADB9-6721-4933-8282-16285A513265}" destId="{158DDB0C-4769-4B29-8B5D-D11367612D4D}" srcOrd="1" destOrd="0" presId="urn:microsoft.com/office/officeart/2005/8/layout/orgChart1"/>
    <dgm:cxn modelId="{551DF234-17AC-4B0C-A137-3F50C32FA9C1}" srcId="{6E0FADB9-6721-4933-8282-16285A513265}" destId="{3D3DC6EA-7608-4917-B2B8-5C4073990035}" srcOrd="0" destOrd="0" parTransId="{91E57D27-5575-4543-8F45-A1CA9955B8DA}" sibTransId="{BEBF6074-6478-4D5E-867E-C53F45FBCBBB}"/>
    <dgm:cxn modelId="{E332F15A-C3AD-4DC0-AAFB-1E4A1E794977}" type="presOf" srcId="{B9AFC9D4-695D-4EF1-958D-AC36E158B790}" destId="{010D3127-3438-4AB2-BA87-ADFCCB103854}" srcOrd="0" destOrd="0" presId="urn:microsoft.com/office/officeart/2005/8/layout/orgChart1"/>
    <dgm:cxn modelId="{101B1362-07D6-421E-84F2-2B277936B39F}" type="presOf" srcId="{855AB4E6-73ED-4846-8139-57337BBF57E7}" destId="{15C3ACFD-A71A-4636-9E93-10AE67C1B1DC}" srcOrd="0" destOrd="0" presId="urn:microsoft.com/office/officeart/2005/8/layout/orgChart1"/>
    <dgm:cxn modelId="{5B793A84-E92D-40A9-8D55-3D213BA9400B}" type="presOf" srcId="{54AAF7B6-02D3-47E2-88FE-D73BE5B37D97}" destId="{81934071-3A92-4E37-8E5B-7E84FFF39B2F}" srcOrd="0" destOrd="0" presId="urn:microsoft.com/office/officeart/2005/8/layout/orgChart1"/>
    <dgm:cxn modelId="{BAC15A48-7FD4-4368-84EC-0311061B4525}" srcId="{6E0FADB9-6721-4933-8282-16285A513265}" destId="{4DC60005-EFDA-4B10-84C2-412DDCEE8DD2}" srcOrd="3" destOrd="0" parTransId="{B9AFC9D4-695D-4EF1-958D-AC36E158B790}" sibTransId="{5ACC2801-954A-45D9-BA82-1F0DB9D00210}"/>
    <dgm:cxn modelId="{B2152AF0-8D52-4D52-9A68-655497C01F23}" type="presOf" srcId="{53C7D160-A4BC-4097-928D-F599663A8A4D}" destId="{652C0FCE-9696-4BB6-9B58-8F0D0641200D}" srcOrd="0" destOrd="0" presId="urn:microsoft.com/office/officeart/2005/8/layout/orgChart1"/>
    <dgm:cxn modelId="{DB0E80D1-8DC6-4069-883A-3B0AC0F8CBBD}" type="presOf" srcId="{4DC60005-EFDA-4B10-84C2-412DDCEE8DD2}" destId="{DCDBFDCA-B383-425F-9208-01FC25667B90}" srcOrd="0" destOrd="0" presId="urn:microsoft.com/office/officeart/2005/8/layout/orgChart1"/>
    <dgm:cxn modelId="{05C677A7-58D7-465A-98BA-13FA720B4E73}" type="presOf" srcId="{6E0FADB9-6721-4933-8282-16285A513265}" destId="{1A299A63-D129-44F0-BC1A-0285AFC36D3D}" srcOrd="0" destOrd="0" presId="urn:microsoft.com/office/officeart/2005/8/layout/orgChart1"/>
    <dgm:cxn modelId="{340D6913-38D9-49DC-9CD5-4626F3FDDF31}" type="presOf" srcId="{B5DD240C-212F-4D92-861A-E1535CC57B7C}" destId="{BBF9B2A4-5A87-4CA5-BA90-0ADF1C4B7B7F}" srcOrd="1" destOrd="0" presId="urn:microsoft.com/office/officeart/2005/8/layout/orgChart1"/>
    <dgm:cxn modelId="{74C97131-8254-4711-8D57-C5DBACFD8603}" srcId="{C5CE64E4-0E95-4B66-A2C0-8A3E504FCE8C}" destId="{6E0FADB9-6721-4933-8282-16285A513265}" srcOrd="0" destOrd="0" parTransId="{19928328-CDC0-4640-B3D5-D6D0F919D689}" sibTransId="{BBC3E90B-71D5-46DD-BDEC-FF9C013F2F24}"/>
    <dgm:cxn modelId="{17958322-3E08-4321-9874-529D0BB98935}" type="presOf" srcId="{B5DD240C-212F-4D92-861A-E1535CC57B7C}" destId="{B420B3D0-982A-4808-9207-FC44B391E8EA}" srcOrd="0" destOrd="0" presId="urn:microsoft.com/office/officeart/2005/8/layout/orgChart1"/>
    <dgm:cxn modelId="{4F1F68F5-2AB6-4444-BC1D-77240FBC5EB8}" type="presOf" srcId="{3D3DC6EA-7608-4917-B2B8-5C4073990035}" destId="{AAEFCE46-8F4A-413E-8A66-A8655248F8B7}" srcOrd="0" destOrd="0" presId="urn:microsoft.com/office/officeart/2005/8/layout/orgChart1"/>
    <dgm:cxn modelId="{AEB090E2-1076-40BD-8A74-B7119DC4B997}" type="presOf" srcId="{3D3DC6EA-7608-4917-B2B8-5C4073990035}" destId="{42E57AF8-6089-470B-85EE-08EB918FE98D}" srcOrd="1" destOrd="0" presId="urn:microsoft.com/office/officeart/2005/8/layout/orgChart1"/>
    <dgm:cxn modelId="{5FA405AB-B576-4AD8-A091-B8FA258283B5}" type="presOf" srcId="{4DC60005-EFDA-4B10-84C2-412DDCEE8DD2}" destId="{69BF78C7-7DF5-452E-ABCB-953DF124F07D}" srcOrd="1" destOrd="0" presId="urn:microsoft.com/office/officeart/2005/8/layout/orgChart1"/>
    <dgm:cxn modelId="{0AABE005-658C-4A0D-AA55-242F401599ED}" type="presParOf" srcId="{E388E2BF-0B77-4E0A-86F1-9BF3C5135B81}" destId="{098D1826-A4CA-4BC3-A4E4-4D947E05E129}" srcOrd="0" destOrd="0" presId="urn:microsoft.com/office/officeart/2005/8/layout/orgChart1"/>
    <dgm:cxn modelId="{9F3C024D-B5B5-4471-AA5A-89C5DC39B661}" type="presParOf" srcId="{098D1826-A4CA-4BC3-A4E4-4D947E05E129}" destId="{F4D206AA-448C-4732-802B-4D7C0A00A3BB}" srcOrd="0" destOrd="0" presId="urn:microsoft.com/office/officeart/2005/8/layout/orgChart1"/>
    <dgm:cxn modelId="{3BBA1AAA-1A18-4381-98EC-B6E975645042}" type="presParOf" srcId="{F4D206AA-448C-4732-802B-4D7C0A00A3BB}" destId="{1A299A63-D129-44F0-BC1A-0285AFC36D3D}" srcOrd="0" destOrd="0" presId="urn:microsoft.com/office/officeart/2005/8/layout/orgChart1"/>
    <dgm:cxn modelId="{DAAD05E1-EF42-4111-B045-DFA22898F23B}" type="presParOf" srcId="{F4D206AA-448C-4732-802B-4D7C0A00A3BB}" destId="{158DDB0C-4769-4B29-8B5D-D11367612D4D}" srcOrd="1" destOrd="0" presId="urn:microsoft.com/office/officeart/2005/8/layout/orgChart1"/>
    <dgm:cxn modelId="{AA9626A2-5BB5-411E-B186-5855D4AF5E11}" type="presParOf" srcId="{098D1826-A4CA-4BC3-A4E4-4D947E05E129}" destId="{D7D614DB-678E-4824-9709-2F10D85B8257}" srcOrd="1" destOrd="0" presId="urn:microsoft.com/office/officeart/2005/8/layout/orgChart1"/>
    <dgm:cxn modelId="{FC92FAEB-1CF8-4AAD-900D-D0A128793364}" type="presParOf" srcId="{D7D614DB-678E-4824-9709-2F10D85B8257}" destId="{12F016CA-45B6-4CA0-891E-A8BF296CE0A2}" srcOrd="0" destOrd="0" presId="urn:microsoft.com/office/officeart/2005/8/layout/orgChart1"/>
    <dgm:cxn modelId="{FF94E09A-4A42-441A-A269-50CEC3F36C43}" type="presParOf" srcId="{D7D614DB-678E-4824-9709-2F10D85B8257}" destId="{AD95E840-EC4F-4A64-AB24-81863E6CF74C}" srcOrd="1" destOrd="0" presId="urn:microsoft.com/office/officeart/2005/8/layout/orgChart1"/>
    <dgm:cxn modelId="{69701533-3A9E-4ACF-883A-ABDA0E199761}" type="presParOf" srcId="{AD95E840-EC4F-4A64-AB24-81863E6CF74C}" destId="{031A7B86-B08B-4231-AD5B-9437D5340F1D}" srcOrd="0" destOrd="0" presId="urn:microsoft.com/office/officeart/2005/8/layout/orgChart1"/>
    <dgm:cxn modelId="{EDB4C233-3626-4D6C-B751-D950204F9624}" type="presParOf" srcId="{031A7B86-B08B-4231-AD5B-9437D5340F1D}" destId="{AAEFCE46-8F4A-413E-8A66-A8655248F8B7}" srcOrd="0" destOrd="0" presId="urn:microsoft.com/office/officeart/2005/8/layout/orgChart1"/>
    <dgm:cxn modelId="{D999B2D7-4EF0-4875-A396-3B0525D68F21}" type="presParOf" srcId="{031A7B86-B08B-4231-AD5B-9437D5340F1D}" destId="{42E57AF8-6089-470B-85EE-08EB918FE98D}" srcOrd="1" destOrd="0" presId="urn:microsoft.com/office/officeart/2005/8/layout/orgChart1"/>
    <dgm:cxn modelId="{3A7E6123-62AC-4339-B7A0-42256020EC40}" type="presParOf" srcId="{AD95E840-EC4F-4A64-AB24-81863E6CF74C}" destId="{2290EBFA-2B72-407D-A6DB-94D8247DEDBE}" srcOrd="1" destOrd="0" presId="urn:microsoft.com/office/officeart/2005/8/layout/orgChart1"/>
    <dgm:cxn modelId="{9E05957A-362A-4E33-8C77-15BA87C8478C}" type="presParOf" srcId="{AD95E840-EC4F-4A64-AB24-81863E6CF74C}" destId="{7914AB07-D659-4D0C-912C-E265274D91A6}" srcOrd="2" destOrd="0" presId="urn:microsoft.com/office/officeart/2005/8/layout/orgChart1"/>
    <dgm:cxn modelId="{8FAB2844-3E56-4099-9930-1FBFD183D3DD}" type="presParOf" srcId="{D7D614DB-678E-4824-9709-2F10D85B8257}" destId="{15C3ACFD-A71A-4636-9E93-10AE67C1B1DC}" srcOrd="2" destOrd="0" presId="urn:microsoft.com/office/officeart/2005/8/layout/orgChart1"/>
    <dgm:cxn modelId="{C9D48338-16B0-43AC-90B2-2A892903A338}" type="presParOf" srcId="{D7D614DB-678E-4824-9709-2F10D85B8257}" destId="{2722EA58-BA44-481A-A44F-6791C3437237}" srcOrd="3" destOrd="0" presId="urn:microsoft.com/office/officeart/2005/8/layout/orgChart1"/>
    <dgm:cxn modelId="{629400FF-475F-4A33-BCC4-B561E8028AAA}" type="presParOf" srcId="{2722EA58-BA44-481A-A44F-6791C3437237}" destId="{B8CDB87B-BC64-4E81-826E-96426D8B6679}" srcOrd="0" destOrd="0" presId="urn:microsoft.com/office/officeart/2005/8/layout/orgChart1"/>
    <dgm:cxn modelId="{D947D7F2-03AF-4D07-B89C-EB1EF40090BD}" type="presParOf" srcId="{B8CDB87B-BC64-4E81-826E-96426D8B6679}" destId="{B420B3D0-982A-4808-9207-FC44B391E8EA}" srcOrd="0" destOrd="0" presId="urn:microsoft.com/office/officeart/2005/8/layout/orgChart1"/>
    <dgm:cxn modelId="{608B592F-69E0-4868-960C-72172E008810}" type="presParOf" srcId="{B8CDB87B-BC64-4E81-826E-96426D8B6679}" destId="{BBF9B2A4-5A87-4CA5-BA90-0ADF1C4B7B7F}" srcOrd="1" destOrd="0" presId="urn:microsoft.com/office/officeart/2005/8/layout/orgChart1"/>
    <dgm:cxn modelId="{FE3116E6-F281-450F-AF05-57A29C133BD6}" type="presParOf" srcId="{2722EA58-BA44-481A-A44F-6791C3437237}" destId="{38550330-9B3F-41B2-BB01-05A99122C26E}" srcOrd="1" destOrd="0" presId="urn:microsoft.com/office/officeart/2005/8/layout/orgChart1"/>
    <dgm:cxn modelId="{2689880B-5330-4301-8B63-F87B793F5D8B}" type="presParOf" srcId="{2722EA58-BA44-481A-A44F-6791C3437237}" destId="{1384E703-496A-4802-8D90-7E11FCD73638}" srcOrd="2" destOrd="0" presId="urn:microsoft.com/office/officeart/2005/8/layout/orgChart1"/>
    <dgm:cxn modelId="{0D34232D-3A74-44E9-B429-1FDE55112CC3}" type="presParOf" srcId="{D7D614DB-678E-4824-9709-2F10D85B8257}" destId="{652C0FCE-9696-4BB6-9B58-8F0D0641200D}" srcOrd="4" destOrd="0" presId="urn:microsoft.com/office/officeart/2005/8/layout/orgChart1"/>
    <dgm:cxn modelId="{B61D8568-7533-4AB9-9C48-4E55A7E09690}" type="presParOf" srcId="{D7D614DB-678E-4824-9709-2F10D85B8257}" destId="{C803DCC3-2509-4DC5-835E-8B6AB5750E5E}" srcOrd="5" destOrd="0" presId="urn:microsoft.com/office/officeart/2005/8/layout/orgChart1"/>
    <dgm:cxn modelId="{FC09997E-EB53-4FC9-A32D-32F9FB99078D}" type="presParOf" srcId="{C803DCC3-2509-4DC5-835E-8B6AB5750E5E}" destId="{487A98C1-926F-4045-BDFD-FC2DDA90B44B}" srcOrd="0" destOrd="0" presId="urn:microsoft.com/office/officeart/2005/8/layout/orgChart1"/>
    <dgm:cxn modelId="{C04F9379-6DA8-4C40-BBAA-AE08BB1424A8}" type="presParOf" srcId="{487A98C1-926F-4045-BDFD-FC2DDA90B44B}" destId="{81934071-3A92-4E37-8E5B-7E84FFF39B2F}" srcOrd="0" destOrd="0" presId="urn:microsoft.com/office/officeart/2005/8/layout/orgChart1"/>
    <dgm:cxn modelId="{671F060E-CAAC-4954-A9B1-856737941DAF}" type="presParOf" srcId="{487A98C1-926F-4045-BDFD-FC2DDA90B44B}" destId="{AF5347CE-D586-4041-A377-F964CBA2A763}" srcOrd="1" destOrd="0" presId="urn:microsoft.com/office/officeart/2005/8/layout/orgChart1"/>
    <dgm:cxn modelId="{A55067AC-E73D-4AFB-A0BC-F6D8D65FD347}" type="presParOf" srcId="{C803DCC3-2509-4DC5-835E-8B6AB5750E5E}" destId="{B5A2F4B1-0A2B-425F-8F17-38A7005E9629}" srcOrd="1" destOrd="0" presId="urn:microsoft.com/office/officeart/2005/8/layout/orgChart1"/>
    <dgm:cxn modelId="{E7CCA785-3584-49BA-94E2-54C7B3E4ADA3}" type="presParOf" srcId="{C803DCC3-2509-4DC5-835E-8B6AB5750E5E}" destId="{1AC87344-4C80-4004-82F6-F1BC12E390CF}" srcOrd="2" destOrd="0" presId="urn:microsoft.com/office/officeart/2005/8/layout/orgChart1"/>
    <dgm:cxn modelId="{F3915ED2-AACC-4807-9573-FC246E177A9F}" type="presParOf" srcId="{D7D614DB-678E-4824-9709-2F10D85B8257}" destId="{010D3127-3438-4AB2-BA87-ADFCCB103854}" srcOrd="6" destOrd="0" presId="urn:microsoft.com/office/officeart/2005/8/layout/orgChart1"/>
    <dgm:cxn modelId="{5A670E47-F31B-47C5-A731-2818E9BB17FA}" type="presParOf" srcId="{D7D614DB-678E-4824-9709-2F10D85B8257}" destId="{3D3E843D-CBA4-4469-8E04-F80684487290}" srcOrd="7" destOrd="0" presId="urn:microsoft.com/office/officeart/2005/8/layout/orgChart1"/>
    <dgm:cxn modelId="{409D1D6E-EBAE-4621-964D-3A016B2A8224}" type="presParOf" srcId="{3D3E843D-CBA4-4469-8E04-F80684487290}" destId="{664A3C26-4F53-4B57-AD36-EAB05FF53185}" srcOrd="0" destOrd="0" presId="urn:microsoft.com/office/officeart/2005/8/layout/orgChart1"/>
    <dgm:cxn modelId="{11E210BC-7249-489F-B991-44BA4F65632B}" type="presParOf" srcId="{664A3C26-4F53-4B57-AD36-EAB05FF53185}" destId="{DCDBFDCA-B383-425F-9208-01FC25667B90}" srcOrd="0" destOrd="0" presId="urn:microsoft.com/office/officeart/2005/8/layout/orgChart1"/>
    <dgm:cxn modelId="{6721A869-3500-4CAF-A1A3-74C2D88FA407}" type="presParOf" srcId="{664A3C26-4F53-4B57-AD36-EAB05FF53185}" destId="{69BF78C7-7DF5-452E-ABCB-953DF124F07D}" srcOrd="1" destOrd="0" presId="urn:microsoft.com/office/officeart/2005/8/layout/orgChart1"/>
    <dgm:cxn modelId="{A7713774-52C8-42F4-8F7F-E585B5E6DAC1}" type="presParOf" srcId="{3D3E843D-CBA4-4469-8E04-F80684487290}" destId="{141D111C-A2FD-4C53-9090-606576465618}" srcOrd="1" destOrd="0" presId="urn:microsoft.com/office/officeart/2005/8/layout/orgChart1"/>
    <dgm:cxn modelId="{566146A6-6189-49A9-993A-18CC929BE740}" type="presParOf" srcId="{3D3E843D-CBA4-4469-8E04-F80684487290}" destId="{C6E20A33-E971-4775-AD7D-3B0C35F6E395}" srcOrd="2" destOrd="0" presId="urn:microsoft.com/office/officeart/2005/8/layout/orgChart1"/>
    <dgm:cxn modelId="{DD824C20-4EA6-42A5-9422-8BED3D57D7D0}" type="presParOf" srcId="{098D1826-A4CA-4BC3-A4E4-4D947E05E129}" destId="{98BA5D1F-0C1F-4420-AFE4-E1AC9C09AE2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71BC41-5FB7-45CC-8B5A-AADB7A1450FC}" type="doc">
      <dgm:prSet loTypeId="urn:microsoft.com/office/officeart/2005/8/layout/orgChart1" loCatId="hierarchy" qsTypeId="urn:microsoft.com/office/officeart/2005/8/quickstyle/simple1" qsCatId="simple" csTypeId="urn:microsoft.com/office/officeart/2005/8/colors/accent0_2" csCatId="mainScheme" phldr="1"/>
      <dgm:spPr/>
    </dgm:pt>
    <dgm:pt modelId="{BE10BBBE-AC7A-44FC-B592-2F29CCA73DC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solidFill>
                <a:srgbClr val="FF0000"/>
              </a:solidFill>
              <a:effectLst/>
              <a:latin typeface="Arial" charset="0"/>
              <a:cs typeface="Arial" charset="0"/>
            </a:rPr>
            <a:t>Maladaptive Behaviors: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effectLst/>
              <a:latin typeface="Arial" charset="0"/>
              <a:cs typeface="Arial" charset="0"/>
            </a:rPr>
            <a:t>Interfere with Development</a:t>
          </a:r>
        </a:p>
      </dgm:t>
    </dgm:pt>
    <dgm:pt modelId="{8262C3E9-AEE3-4213-BF5F-8CCA9D016B41}" type="parTrans" cxnId="{56875CF7-84D0-47A5-B270-09311331C367}">
      <dgm:prSet/>
      <dgm:spPr/>
      <dgm:t>
        <a:bodyPr/>
        <a:lstStyle/>
        <a:p>
          <a:endParaRPr lang="en-US"/>
        </a:p>
      </dgm:t>
    </dgm:pt>
    <dgm:pt modelId="{CFFFF4EB-C1CE-45F8-B6E5-329BD4932FC8}" type="sibTrans" cxnId="{56875CF7-84D0-47A5-B270-09311331C367}">
      <dgm:prSet/>
      <dgm:spPr/>
      <dgm:t>
        <a:bodyPr/>
        <a:lstStyle/>
        <a:p>
          <a:endParaRPr lang="en-US"/>
        </a:p>
      </dgm:t>
    </dgm:pt>
    <dgm:pt modelId="{58B4932E-4221-410F-ABDA-D8150A982C8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solidFill>
                <a:srgbClr val="00B050"/>
              </a:solidFill>
              <a:effectLst/>
              <a:latin typeface="Arial" charset="0"/>
              <a:cs typeface="Arial" charset="0"/>
            </a:rPr>
            <a:t>Adaptive and Prosocial Behaviors: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effectLst/>
              <a:latin typeface="Arial" charset="0"/>
              <a:cs typeface="Arial" charset="0"/>
            </a:rPr>
            <a:t>Enhance Growth</a:t>
          </a:r>
        </a:p>
      </dgm:t>
    </dgm:pt>
    <dgm:pt modelId="{AA109B8E-D371-4970-97A5-4E2466D46192}" type="sibTrans" cxnId="{E2A50ACE-FB7E-499B-8ACE-1DABFB2BB6C4}">
      <dgm:prSet/>
      <dgm:spPr/>
      <dgm:t>
        <a:bodyPr/>
        <a:lstStyle/>
        <a:p>
          <a:endParaRPr lang="en-US"/>
        </a:p>
      </dgm:t>
    </dgm:pt>
    <dgm:pt modelId="{562A8A86-010F-4B50-A774-38906613326E}" type="parTrans" cxnId="{E2A50ACE-FB7E-499B-8ACE-1DABFB2BB6C4}">
      <dgm:prSet/>
      <dgm:spPr/>
      <dgm:t>
        <a:bodyPr/>
        <a:lstStyle/>
        <a:p>
          <a:endParaRPr lang="en-US"/>
        </a:p>
      </dgm:t>
    </dgm:pt>
    <dgm:pt modelId="{97774BA5-9345-404B-A2DD-2E69C2E045E4}" type="pres">
      <dgm:prSet presAssocID="{FA71BC41-5FB7-45CC-8B5A-AADB7A1450FC}" presName="hierChild1" presStyleCnt="0">
        <dgm:presLayoutVars>
          <dgm:orgChart val="1"/>
          <dgm:chPref val="1"/>
          <dgm:dir/>
          <dgm:animOne val="branch"/>
          <dgm:animLvl val="lvl"/>
          <dgm:resizeHandles/>
        </dgm:presLayoutVars>
      </dgm:prSet>
      <dgm:spPr/>
    </dgm:pt>
    <dgm:pt modelId="{6BBBB0B0-C5D5-49F1-ADF4-180D2A4E0F2C}" type="pres">
      <dgm:prSet presAssocID="{58B4932E-4221-410F-ABDA-D8150A982C87}" presName="hierRoot1" presStyleCnt="0">
        <dgm:presLayoutVars>
          <dgm:hierBranch val="init"/>
        </dgm:presLayoutVars>
      </dgm:prSet>
      <dgm:spPr/>
    </dgm:pt>
    <dgm:pt modelId="{75DEA3EA-A2B4-49EC-852C-14D2D505D8B4}" type="pres">
      <dgm:prSet presAssocID="{58B4932E-4221-410F-ABDA-D8150A982C87}" presName="rootComposite1" presStyleCnt="0"/>
      <dgm:spPr/>
    </dgm:pt>
    <dgm:pt modelId="{B12AC23F-F621-4C59-8F91-C8AFF6C49727}" type="pres">
      <dgm:prSet presAssocID="{58B4932E-4221-410F-ABDA-D8150A982C87}" presName="rootText1" presStyleLbl="node0" presStyleIdx="0" presStyleCnt="1" custScaleX="97207" custScaleY="47361" custLinFactNeighborX="1261" custLinFactNeighborY="23603">
        <dgm:presLayoutVars>
          <dgm:chPref val="3"/>
        </dgm:presLayoutVars>
      </dgm:prSet>
      <dgm:spPr/>
      <dgm:t>
        <a:bodyPr/>
        <a:lstStyle/>
        <a:p>
          <a:endParaRPr lang="en-US"/>
        </a:p>
      </dgm:t>
    </dgm:pt>
    <dgm:pt modelId="{9DEFC688-85E3-487B-ADF4-5D13DFFC5291}" type="pres">
      <dgm:prSet presAssocID="{58B4932E-4221-410F-ABDA-D8150A982C87}" presName="rootConnector1" presStyleLbl="node1" presStyleIdx="0" presStyleCnt="0"/>
      <dgm:spPr/>
      <dgm:t>
        <a:bodyPr/>
        <a:lstStyle/>
        <a:p>
          <a:endParaRPr lang="en-US"/>
        </a:p>
      </dgm:t>
    </dgm:pt>
    <dgm:pt modelId="{29ACC009-4BBE-4EA8-AC23-599ACB6FB4A8}" type="pres">
      <dgm:prSet presAssocID="{58B4932E-4221-410F-ABDA-D8150A982C87}" presName="hierChild2" presStyleCnt="0"/>
      <dgm:spPr/>
    </dgm:pt>
    <dgm:pt modelId="{397BAED6-60B3-41F4-AC4D-81538814799F}" type="pres">
      <dgm:prSet presAssocID="{8262C3E9-AEE3-4213-BF5F-8CCA9D016B41}" presName="Name37" presStyleLbl="parChTrans1D2" presStyleIdx="0" presStyleCnt="1"/>
      <dgm:spPr/>
      <dgm:t>
        <a:bodyPr/>
        <a:lstStyle/>
        <a:p>
          <a:endParaRPr lang="en-US"/>
        </a:p>
      </dgm:t>
    </dgm:pt>
    <dgm:pt modelId="{51BBDC42-8A07-4E6D-9A28-9A81452B9C65}" type="pres">
      <dgm:prSet presAssocID="{BE10BBBE-AC7A-44FC-B592-2F29CCA73DC7}" presName="hierRoot2" presStyleCnt="0">
        <dgm:presLayoutVars>
          <dgm:hierBranch/>
        </dgm:presLayoutVars>
      </dgm:prSet>
      <dgm:spPr/>
    </dgm:pt>
    <dgm:pt modelId="{96FAA781-3286-4581-8727-597ACF0A6512}" type="pres">
      <dgm:prSet presAssocID="{BE10BBBE-AC7A-44FC-B592-2F29CCA73DC7}" presName="rootComposite" presStyleCnt="0"/>
      <dgm:spPr/>
    </dgm:pt>
    <dgm:pt modelId="{06C20F54-9387-43BB-824E-7EE3589C2E2B}" type="pres">
      <dgm:prSet presAssocID="{BE10BBBE-AC7A-44FC-B592-2F29CCA73DC7}" presName="rootText" presStyleLbl="node2" presStyleIdx="0" presStyleCnt="1" custScaleX="97292" custScaleY="45622" custLinFactNeighborX="-1544" custLinFactNeighborY="-17589">
        <dgm:presLayoutVars>
          <dgm:chPref val="3"/>
        </dgm:presLayoutVars>
      </dgm:prSet>
      <dgm:spPr/>
      <dgm:t>
        <a:bodyPr/>
        <a:lstStyle/>
        <a:p>
          <a:endParaRPr lang="en-US"/>
        </a:p>
      </dgm:t>
    </dgm:pt>
    <dgm:pt modelId="{65C8091C-5AF6-49F3-A26F-06D0A8C209CA}" type="pres">
      <dgm:prSet presAssocID="{BE10BBBE-AC7A-44FC-B592-2F29CCA73DC7}" presName="rootConnector" presStyleLbl="node2" presStyleIdx="0" presStyleCnt="1"/>
      <dgm:spPr/>
      <dgm:t>
        <a:bodyPr/>
        <a:lstStyle/>
        <a:p>
          <a:endParaRPr lang="en-US"/>
        </a:p>
      </dgm:t>
    </dgm:pt>
    <dgm:pt modelId="{DD1297A5-0C19-4CD1-A328-BAF538414EF0}" type="pres">
      <dgm:prSet presAssocID="{BE10BBBE-AC7A-44FC-B592-2F29CCA73DC7}" presName="hierChild4" presStyleCnt="0"/>
      <dgm:spPr/>
    </dgm:pt>
    <dgm:pt modelId="{54EE3384-0FCC-4900-98EA-506BD454BA56}" type="pres">
      <dgm:prSet presAssocID="{BE10BBBE-AC7A-44FC-B592-2F29CCA73DC7}" presName="hierChild5" presStyleCnt="0"/>
      <dgm:spPr/>
    </dgm:pt>
    <dgm:pt modelId="{CBDCBAE0-7217-4424-A6D7-532E43C20F67}" type="pres">
      <dgm:prSet presAssocID="{58B4932E-4221-410F-ABDA-D8150A982C87}" presName="hierChild3" presStyleCnt="0"/>
      <dgm:spPr/>
    </dgm:pt>
  </dgm:ptLst>
  <dgm:cxnLst>
    <dgm:cxn modelId="{56875CF7-84D0-47A5-B270-09311331C367}" srcId="{58B4932E-4221-410F-ABDA-D8150A982C87}" destId="{BE10BBBE-AC7A-44FC-B592-2F29CCA73DC7}" srcOrd="0" destOrd="0" parTransId="{8262C3E9-AEE3-4213-BF5F-8CCA9D016B41}" sibTransId="{CFFFF4EB-C1CE-45F8-B6E5-329BD4932FC8}"/>
    <dgm:cxn modelId="{5674DB6B-72EB-4516-8CA2-62A84DC6829D}" type="presOf" srcId="{58B4932E-4221-410F-ABDA-D8150A982C87}" destId="{9DEFC688-85E3-487B-ADF4-5D13DFFC5291}" srcOrd="1" destOrd="0" presId="urn:microsoft.com/office/officeart/2005/8/layout/orgChart1"/>
    <dgm:cxn modelId="{A6CCD1FC-D7FA-4A95-AEFF-EE1526A01F5F}" type="presOf" srcId="{8262C3E9-AEE3-4213-BF5F-8CCA9D016B41}" destId="{397BAED6-60B3-41F4-AC4D-81538814799F}" srcOrd="0" destOrd="0" presId="urn:microsoft.com/office/officeart/2005/8/layout/orgChart1"/>
    <dgm:cxn modelId="{1DC03BC4-E658-4446-B16F-36ADA6C8240A}" type="presOf" srcId="{FA71BC41-5FB7-45CC-8B5A-AADB7A1450FC}" destId="{97774BA5-9345-404B-A2DD-2E69C2E045E4}" srcOrd="0" destOrd="0" presId="urn:microsoft.com/office/officeart/2005/8/layout/orgChart1"/>
    <dgm:cxn modelId="{112D31F2-6CC6-4A3C-BE66-0741C9034365}" type="presOf" srcId="{BE10BBBE-AC7A-44FC-B592-2F29CCA73DC7}" destId="{65C8091C-5AF6-49F3-A26F-06D0A8C209CA}" srcOrd="1" destOrd="0" presId="urn:microsoft.com/office/officeart/2005/8/layout/orgChart1"/>
    <dgm:cxn modelId="{E2A50ACE-FB7E-499B-8ACE-1DABFB2BB6C4}" srcId="{FA71BC41-5FB7-45CC-8B5A-AADB7A1450FC}" destId="{58B4932E-4221-410F-ABDA-D8150A982C87}" srcOrd="0" destOrd="0" parTransId="{562A8A86-010F-4B50-A774-38906613326E}" sibTransId="{AA109B8E-D371-4970-97A5-4E2466D46192}"/>
    <dgm:cxn modelId="{319F8029-F681-44EC-8141-981E88827997}" type="presOf" srcId="{BE10BBBE-AC7A-44FC-B592-2F29CCA73DC7}" destId="{06C20F54-9387-43BB-824E-7EE3589C2E2B}" srcOrd="0" destOrd="0" presId="urn:microsoft.com/office/officeart/2005/8/layout/orgChart1"/>
    <dgm:cxn modelId="{E6BE1F98-7E1B-4989-BBAB-073BB61D5FAE}" type="presOf" srcId="{58B4932E-4221-410F-ABDA-D8150A982C87}" destId="{B12AC23F-F621-4C59-8F91-C8AFF6C49727}" srcOrd="0" destOrd="0" presId="urn:microsoft.com/office/officeart/2005/8/layout/orgChart1"/>
    <dgm:cxn modelId="{0DFDC9F9-4E15-4B46-A92B-3060796996C8}" type="presParOf" srcId="{97774BA5-9345-404B-A2DD-2E69C2E045E4}" destId="{6BBBB0B0-C5D5-49F1-ADF4-180D2A4E0F2C}" srcOrd="0" destOrd="0" presId="urn:microsoft.com/office/officeart/2005/8/layout/orgChart1"/>
    <dgm:cxn modelId="{B30D509E-F4F2-47F7-B4DD-7F4F33F29B92}" type="presParOf" srcId="{6BBBB0B0-C5D5-49F1-ADF4-180D2A4E0F2C}" destId="{75DEA3EA-A2B4-49EC-852C-14D2D505D8B4}" srcOrd="0" destOrd="0" presId="urn:microsoft.com/office/officeart/2005/8/layout/orgChart1"/>
    <dgm:cxn modelId="{D00C1844-8839-4400-AB0C-95C7D8162350}" type="presParOf" srcId="{75DEA3EA-A2B4-49EC-852C-14D2D505D8B4}" destId="{B12AC23F-F621-4C59-8F91-C8AFF6C49727}" srcOrd="0" destOrd="0" presId="urn:microsoft.com/office/officeart/2005/8/layout/orgChart1"/>
    <dgm:cxn modelId="{781A89B3-7721-4CCF-AA16-7952DCB3DA61}" type="presParOf" srcId="{75DEA3EA-A2B4-49EC-852C-14D2D505D8B4}" destId="{9DEFC688-85E3-487B-ADF4-5D13DFFC5291}" srcOrd="1" destOrd="0" presId="urn:microsoft.com/office/officeart/2005/8/layout/orgChart1"/>
    <dgm:cxn modelId="{8D5F9B40-EA90-43FF-B524-7577EE6BC257}" type="presParOf" srcId="{6BBBB0B0-C5D5-49F1-ADF4-180D2A4E0F2C}" destId="{29ACC009-4BBE-4EA8-AC23-599ACB6FB4A8}" srcOrd="1" destOrd="0" presId="urn:microsoft.com/office/officeart/2005/8/layout/orgChart1"/>
    <dgm:cxn modelId="{FA10AF64-6B7F-4863-8704-C28B9112F9AB}" type="presParOf" srcId="{29ACC009-4BBE-4EA8-AC23-599ACB6FB4A8}" destId="{397BAED6-60B3-41F4-AC4D-81538814799F}" srcOrd="0" destOrd="0" presId="urn:microsoft.com/office/officeart/2005/8/layout/orgChart1"/>
    <dgm:cxn modelId="{5D887BF2-1FC9-488D-A587-9BC23C4D0980}" type="presParOf" srcId="{29ACC009-4BBE-4EA8-AC23-599ACB6FB4A8}" destId="{51BBDC42-8A07-4E6D-9A28-9A81452B9C65}" srcOrd="1" destOrd="0" presId="urn:microsoft.com/office/officeart/2005/8/layout/orgChart1"/>
    <dgm:cxn modelId="{083A3EEA-4B52-4FF8-80B1-5B4B2314FDA3}" type="presParOf" srcId="{51BBDC42-8A07-4E6D-9A28-9A81452B9C65}" destId="{96FAA781-3286-4581-8727-597ACF0A6512}" srcOrd="0" destOrd="0" presId="urn:microsoft.com/office/officeart/2005/8/layout/orgChart1"/>
    <dgm:cxn modelId="{29437C79-E59F-442B-BCC9-C013340BCE54}" type="presParOf" srcId="{96FAA781-3286-4581-8727-597ACF0A6512}" destId="{06C20F54-9387-43BB-824E-7EE3589C2E2B}" srcOrd="0" destOrd="0" presId="urn:microsoft.com/office/officeart/2005/8/layout/orgChart1"/>
    <dgm:cxn modelId="{910E7A56-99EA-40F7-872D-C4407750A90B}" type="presParOf" srcId="{96FAA781-3286-4581-8727-597ACF0A6512}" destId="{65C8091C-5AF6-49F3-A26F-06D0A8C209CA}" srcOrd="1" destOrd="0" presId="urn:microsoft.com/office/officeart/2005/8/layout/orgChart1"/>
    <dgm:cxn modelId="{3C1025AE-AC64-4656-994E-BD399D79A261}" type="presParOf" srcId="{51BBDC42-8A07-4E6D-9A28-9A81452B9C65}" destId="{DD1297A5-0C19-4CD1-A328-BAF538414EF0}" srcOrd="1" destOrd="0" presId="urn:microsoft.com/office/officeart/2005/8/layout/orgChart1"/>
    <dgm:cxn modelId="{FF0AC6D2-78B2-4AE5-8189-AF6C306051D5}" type="presParOf" srcId="{51BBDC42-8A07-4E6D-9A28-9A81452B9C65}" destId="{54EE3384-0FCC-4900-98EA-506BD454BA56}" srcOrd="2" destOrd="0" presId="urn:microsoft.com/office/officeart/2005/8/layout/orgChart1"/>
    <dgm:cxn modelId="{0E6D3A60-D62F-4C23-A9D4-2E4B3742A589}" type="presParOf" srcId="{6BBBB0B0-C5D5-49F1-ADF4-180D2A4E0F2C}" destId="{CBDCBAE0-7217-4424-A6D7-532E43C20F6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8B726-4E2B-4142-BD65-24C1DA3CDA9D}">
      <dsp:nvSpPr>
        <dsp:cNvPr id="0" name=""/>
        <dsp:cNvSpPr/>
      </dsp:nvSpPr>
      <dsp:spPr>
        <a:xfrm>
          <a:off x="2513214" y="345944"/>
          <a:ext cx="3649056" cy="1267269"/>
        </a:xfrm>
        <a:prstGeom prst="ellipse">
          <a:avLst/>
        </a:prstGeom>
        <a:solidFill>
          <a:srgbClr val="4F81BD">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67F5548-0621-0D4A-8043-1565B9D71115}">
      <dsp:nvSpPr>
        <dsp:cNvPr id="0" name=""/>
        <dsp:cNvSpPr/>
      </dsp:nvSpPr>
      <dsp:spPr>
        <a:xfrm>
          <a:off x="3989809" y="3449057"/>
          <a:ext cx="707181" cy="452596"/>
        </a:xfrm>
        <a:prstGeom prst="downArrow">
          <a:avLst/>
        </a:prstGeom>
        <a:gradFill rotWithShape="0">
          <a:gsLst>
            <a:gs pos="0">
              <a:srgbClr val="4F81BD">
                <a:tint val="60000"/>
                <a:hueOff val="0"/>
                <a:satOff val="0"/>
                <a:lumOff val="0"/>
                <a:alphaOff val="0"/>
                <a:tint val="100000"/>
                <a:shade val="100000"/>
                <a:satMod val="130000"/>
              </a:srgbClr>
            </a:gs>
            <a:gs pos="100000">
              <a:srgbClr val="4F81BD">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dsp:style>
    </dsp:sp>
    <dsp:sp modelId="{5A411372-10AE-7E4B-BA42-71CD3430A1CD}">
      <dsp:nvSpPr>
        <dsp:cNvPr id="0" name=""/>
        <dsp:cNvSpPr/>
      </dsp:nvSpPr>
      <dsp:spPr>
        <a:xfrm>
          <a:off x="2667006" y="4135289"/>
          <a:ext cx="3352787" cy="200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solidFill>
              <a:schemeClr val="tx1"/>
            </a:solidFill>
            <a:latin typeface="Arial"/>
            <a:ea typeface="+mn-ea"/>
            <a:cs typeface="+mn-cs"/>
          </a:endParaRPr>
        </a:p>
        <a:p>
          <a:pPr lvl="0" algn="ctr" defTabSz="711200">
            <a:lnSpc>
              <a:spcPct val="90000"/>
            </a:lnSpc>
            <a:spcBef>
              <a:spcPct val="0"/>
            </a:spcBef>
            <a:spcAft>
              <a:spcPct val="35000"/>
            </a:spcAft>
          </a:pPr>
          <a:endParaRPr lang="en-US" sz="1600" b="1" kern="1200" dirty="0" smtClean="0">
            <a:solidFill>
              <a:schemeClr val="tx1"/>
            </a:solidFill>
            <a:latin typeface="Arial"/>
            <a:ea typeface="+mn-ea"/>
            <a:cs typeface="+mn-cs"/>
          </a:endParaRPr>
        </a:p>
        <a:p>
          <a:pPr lvl="0" algn="ctr" defTabSz="711200">
            <a:lnSpc>
              <a:spcPct val="90000"/>
            </a:lnSpc>
            <a:spcBef>
              <a:spcPct val="0"/>
            </a:spcBef>
            <a:spcAft>
              <a:spcPct val="35000"/>
            </a:spcAft>
          </a:pPr>
          <a:r>
            <a:rPr lang="en-US" sz="1600" b="1" kern="1200" dirty="0" smtClean="0">
              <a:solidFill>
                <a:schemeClr val="tx1"/>
              </a:solidFill>
              <a:latin typeface="Arial"/>
              <a:ea typeface="+mn-ea"/>
              <a:cs typeface="+mn-cs"/>
            </a:rPr>
            <a:t>Comprehensive Functional Assessment, Clinical Formulation, Behavioral Interventions, and Treatment Recommendations</a:t>
          </a:r>
          <a:endParaRPr lang="en-US" sz="1600" b="1" kern="1200" dirty="0">
            <a:solidFill>
              <a:schemeClr val="tx1"/>
            </a:solidFill>
            <a:latin typeface="Arial"/>
            <a:ea typeface="+mn-ea"/>
            <a:cs typeface="+mn-cs"/>
          </a:endParaRPr>
        </a:p>
      </dsp:txBody>
      <dsp:txXfrm>
        <a:off x="2667006" y="4135289"/>
        <a:ext cx="3352787" cy="200307"/>
      </dsp:txXfrm>
    </dsp:sp>
    <dsp:sp modelId="{8B3C1795-FA60-6641-81E1-BF008A5C159B}">
      <dsp:nvSpPr>
        <dsp:cNvPr id="0" name=""/>
        <dsp:cNvSpPr/>
      </dsp:nvSpPr>
      <dsp:spPr>
        <a:xfrm>
          <a:off x="3839886" y="1711088"/>
          <a:ext cx="1272926" cy="1272926"/>
        </a:xfrm>
        <a:prstGeom prst="ellipse">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ysClr val="window" lastClr="FFFFFF"/>
              </a:solidFill>
              <a:latin typeface="Arial"/>
              <a:ea typeface="+mn-ea"/>
              <a:cs typeface="+mn-cs"/>
            </a:rPr>
            <a:t>Functional Analysis</a:t>
          </a:r>
          <a:endParaRPr lang="en-US" sz="1400" kern="1200" dirty="0">
            <a:solidFill>
              <a:sysClr val="window" lastClr="FFFFFF"/>
            </a:solidFill>
            <a:latin typeface="Arial"/>
            <a:ea typeface="+mn-ea"/>
            <a:cs typeface="+mn-cs"/>
          </a:endParaRPr>
        </a:p>
      </dsp:txBody>
      <dsp:txXfrm>
        <a:off x="4026302" y="1897504"/>
        <a:ext cx="900094" cy="900094"/>
      </dsp:txXfrm>
    </dsp:sp>
    <dsp:sp modelId="{2377FE47-DD08-214B-B7C4-97E2FC07D01C}">
      <dsp:nvSpPr>
        <dsp:cNvPr id="0" name=""/>
        <dsp:cNvSpPr/>
      </dsp:nvSpPr>
      <dsp:spPr>
        <a:xfrm>
          <a:off x="2583303" y="514101"/>
          <a:ext cx="1763245" cy="1272926"/>
        </a:xfrm>
        <a:prstGeom prst="ellipse">
          <a:avLst/>
        </a:prstGeom>
        <a:solidFill>
          <a:srgbClr val="FF6600"/>
        </a:solid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ysClr val="window" lastClr="FFFFFF"/>
              </a:solidFill>
              <a:latin typeface="Arial"/>
              <a:ea typeface="+mn-ea"/>
              <a:cs typeface="+mn-cs"/>
            </a:rPr>
            <a:t>Environmental Factors</a:t>
          </a:r>
          <a:endParaRPr lang="en-US" sz="1400" kern="1200" dirty="0">
            <a:solidFill>
              <a:sysClr val="window" lastClr="FFFFFF"/>
            </a:solidFill>
            <a:latin typeface="Arial"/>
            <a:ea typeface="+mn-ea"/>
            <a:cs typeface="+mn-cs"/>
          </a:endParaRPr>
        </a:p>
      </dsp:txBody>
      <dsp:txXfrm>
        <a:off x="2841524" y="700517"/>
        <a:ext cx="1246803" cy="900094"/>
      </dsp:txXfrm>
    </dsp:sp>
    <dsp:sp modelId="{216B4DF1-CB68-AB48-A66F-E9187E7D9686}">
      <dsp:nvSpPr>
        <dsp:cNvPr id="0" name=""/>
        <dsp:cNvSpPr/>
      </dsp:nvSpPr>
      <dsp:spPr>
        <a:xfrm>
          <a:off x="4193870" y="521283"/>
          <a:ext cx="2125151" cy="856246"/>
        </a:xfrm>
        <a:prstGeom prst="ellipse">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solidFill>
                <a:sysClr val="window" lastClr="FFFFFF"/>
              </a:solidFill>
              <a:latin typeface="Arial"/>
              <a:ea typeface="+mn-ea"/>
              <a:cs typeface="+mn-cs"/>
            </a:rPr>
            <a:t>Psychological and Emotional Functioning</a:t>
          </a:r>
          <a:endParaRPr lang="en-US" sz="1600" kern="1200" dirty="0">
            <a:solidFill>
              <a:sysClr val="window" lastClr="FFFFFF"/>
            </a:solidFill>
            <a:latin typeface="Arial"/>
            <a:ea typeface="+mn-ea"/>
            <a:cs typeface="+mn-cs"/>
          </a:endParaRPr>
        </a:p>
      </dsp:txBody>
      <dsp:txXfrm>
        <a:off x="4505091" y="646677"/>
        <a:ext cx="1502709" cy="605458"/>
      </dsp:txXfrm>
    </dsp:sp>
    <dsp:sp modelId="{795ED4FD-AD1D-E644-9A52-07F176D5A62F}">
      <dsp:nvSpPr>
        <dsp:cNvPr id="0" name=""/>
        <dsp:cNvSpPr/>
      </dsp:nvSpPr>
      <dsp:spPr>
        <a:xfrm>
          <a:off x="2067819" y="162073"/>
          <a:ext cx="4538566" cy="3168173"/>
        </a:xfrm>
        <a:prstGeom prst="funnel">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88EE9-A16A-4029-A894-101F27E04A36}">
      <dsp:nvSpPr>
        <dsp:cNvPr id="0" name=""/>
        <dsp:cNvSpPr/>
      </dsp:nvSpPr>
      <dsp:spPr>
        <a:xfrm>
          <a:off x="457194" y="0"/>
          <a:ext cx="7794838" cy="13082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7E39"/>
              </a:solidFill>
              <a:effectLst/>
              <a:latin typeface="Arial" panose="020B0604020202020204" pitchFamily="34" charset="0"/>
              <a:ea typeface="Times New Roman"/>
              <a:cs typeface="Arial" panose="020B0604020202020204" pitchFamily="34" charset="0"/>
            </a:rPr>
            <a:t>Behavior serves a particular function for the individual, which we determine through a </a:t>
          </a:r>
          <a:r>
            <a:rPr lang="en-US" sz="2000" b="1" i="1" kern="1200" dirty="0" smtClean="0">
              <a:solidFill>
                <a:srgbClr val="FF0000"/>
              </a:solidFill>
              <a:effectLst>
                <a:outerShdw blurRad="38100" dist="38100" dir="2700000" algn="tl">
                  <a:srgbClr val="000000">
                    <a:alpha val="43137"/>
                  </a:srgbClr>
                </a:outerShdw>
              </a:effectLst>
            </a:rPr>
            <a:t>Functional Assessment of Behavior.</a:t>
          </a:r>
        </a:p>
        <a:p>
          <a:pPr lvl="0" algn="ctr" defTabSz="889000">
            <a:lnSpc>
              <a:spcPct val="90000"/>
            </a:lnSpc>
            <a:spcBef>
              <a:spcPct val="0"/>
            </a:spcBef>
            <a:spcAft>
              <a:spcPct val="35000"/>
            </a:spcAft>
          </a:pPr>
          <a:r>
            <a:rPr lang="en-US" sz="2000" b="1" kern="1200" dirty="0" smtClean="0">
              <a:solidFill>
                <a:srgbClr val="00FFCC"/>
              </a:solidFill>
              <a:effectLst>
                <a:outerShdw blurRad="38100" dist="38100" dir="2700000" algn="tl">
                  <a:srgbClr val="000000">
                    <a:alpha val="43137"/>
                  </a:srgbClr>
                </a:outerShdw>
              </a:effectLst>
            </a:rPr>
            <a:t>Examples of Broad Categories: </a:t>
          </a:r>
        </a:p>
      </dsp:txBody>
      <dsp:txXfrm>
        <a:off x="521059" y="63865"/>
        <a:ext cx="7667108" cy="11805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D3127-3438-4AB2-BA87-ADFCCB103854}">
      <dsp:nvSpPr>
        <dsp:cNvPr id="0" name=""/>
        <dsp:cNvSpPr/>
      </dsp:nvSpPr>
      <dsp:spPr>
        <a:xfrm>
          <a:off x="3831777" y="1929143"/>
          <a:ext cx="3030178" cy="613356"/>
        </a:xfrm>
        <a:custGeom>
          <a:avLst/>
          <a:gdLst/>
          <a:ahLst/>
          <a:cxnLst/>
          <a:rect l="0" t="0" r="0" b="0"/>
          <a:pathLst>
            <a:path>
              <a:moveTo>
                <a:pt x="0" y="0"/>
              </a:moveTo>
              <a:lnTo>
                <a:pt x="0" y="439001"/>
              </a:lnTo>
              <a:lnTo>
                <a:pt x="3030178" y="439001"/>
              </a:lnTo>
              <a:lnTo>
                <a:pt x="3030178" y="6133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C0FCE-9696-4BB6-9B58-8F0D0641200D}">
      <dsp:nvSpPr>
        <dsp:cNvPr id="0" name=""/>
        <dsp:cNvSpPr/>
      </dsp:nvSpPr>
      <dsp:spPr>
        <a:xfrm>
          <a:off x="3831777" y="1929143"/>
          <a:ext cx="1020941" cy="613356"/>
        </a:xfrm>
        <a:custGeom>
          <a:avLst/>
          <a:gdLst/>
          <a:ahLst/>
          <a:cxnLst/>
          <a:rect l="0" t="0" r="0" b="0"/>
          <a:pathLst>
            <a:path>
              <a:moveTo>
                <a:pt x="0" y="0"/>
              </a:moveTo>
              <a:lnTo>
                <a:pt x="0" y="439001"/>
              </a:lnTo>
              <a:lnTo>
                <a:pt x="1020941" y="439001"/>
              </a:lnTo>
              <a:lnTo>
                <a:pt x="1020941" y="6133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C3ACFD-A71A-4636-9E93-10AE67C1B1DC}">
      <dsp:nvSpPr>
        <dsp:cNvPr id="0" name=""/>
        <dsp:cNvSpPr/>
      </dsp:nvSpPr>
      <dsp:spPr>
        <a:xfrm>
          <a:off x="2843481" y="1929143"/>
          <a:ext cx="988295" cy="613356"/>
        </a:xfrm>
        <a:custGeom>
          <a:avLst/>
          <a:gdLst/>
          <a:ahLst/>
          <a:cxnLst/>
          <a:rect l="0" t="0" r="0" b="0"/>
          <a:pathLst>
            <a:path>
              <a:moveTo>
                <a:pt x="988295" y="0"/>
              </a:moveTo>
              <a:lnTo>
                <a:pt x="988295" y="439001"/>
              </a:lnTo>
              <a:lnTo>
                <a:pt x="0" y="439001"/>
              </a:lnTo>
              <a:lnTo>
                <a:pt x="0" y="6133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016CA-45B6-4CA0-891E-A8BF296CE0A2}">
      <dsp:nvSpPr>
        <dsp:cNvPr id="0" name=""/>
        <dsp:cNvSpPr/>
      </dsp:nvSpPr>
      <dsp:spPr>
        <a:xfrm>
          <a:off x="834244" y="1929143"/>
          <a:ext cx="2997532" cy="613356"/>
        </a:xfrm>
        <a:custGeom>
          <a:avLst/>
          <a:gdLst/>
          <a:ahLst/>
          <a:cxnLst/>
          <a:rect l="0" t="0" r="0" b="0"/>
          <a:pathLst>
            <a:path>
              <a:moveTo>
                <a:pt x="2997532" y="0"/>
              </a:moveTo>
              <a:lnTo>
                <a:pt x="2997532" y="439001"/>
              </a:lnTo>
              <a:lnTo>
                <a:pt x="0" y="439001"/>
              </a:lnTo>
              <a:lnTo>
                <a:pt x="0" y="6133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99A63-D129-44F0-BC1A-0285AFC36D3D}">
      <dsp:nvSpPr>
        <dsp:cNvPr id="0" name=""/>
        <dsp:cNvSpPr/>
      </dsp:nvSpPr>
      <dsp:spPr>
        <a:xfrm>
          <a:off x="3001513" y="629482"/>
          <a:ext cx="1660526" cy="1299660"/>
        </a:xfrm>
        <a:prstGeom prst="rect">
          <a:avLst/>
        </a:prstGeom>
        <a:gradFill rotWithShape="0">
          <a:gsLst>
            <a:gs pos="0">
              <a:schemeClr val="dk2">
                <a:hueOff val="0"/>
                <a:satOff val="0"/>
                <a:lumOff val="0"/>
                <a:alphaOff val="0"/>
                <a:tint val="30000"/>
                <a:satMod val="250000"/>
              </a:schemeClr>
            </a:gs>
            <a:gs pos="72000">
              <a:schemeClr val="dk2">
                <a:hueOff val="0"/>
                <a:satOff val="0"/>
                <a:lumOff val="0"/>
                <a:alphaOff val="0"/>
                <a:tint val="75000"/>
                <a:satMod val="210000"/>
              </a:schemeClr>
            </a:gs>
            <a:gs pos="100000">
              <a:schemeClr val="dk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Functions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Maladaptive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Behavior</a:t>
          </a:r>
        </a:p>
      </dsp:txBody>
      <dsp:txXfrm>
        <a:off x="3001513" y="629482"/>
        <a:ext cx="1660526" cy="1299660"/>
      </dsp:txXfrm>
    </dsp:sp>
    <dsp:sp modelId="{AAEFCE46-8F4A-413E-8A66-A8655248F8B7}">
      <dsp:nvSpPr>
        <dsp:cNvPr id="0" name=""/>
        <dsp:cNvSpPr/>
      </dsp:nvSpPr>
      <dsp:spPr>
        <a:xfrm>
          <a:off x="3981" y="2542500"/>
          <a:ext cx="1660526" cy="830263"/>
        </a:xfrm>
        <a:prstGeom prst="rect">
          <a:avLst/>
        </a:prstGeom>
        <a:gradFill rotWithShape="0">
          <a:gsLst>
            <a:gs pos="0">
              <a:schemeClr val="dk2">
                <a:hueOff val="0"/>
                <a:satOff val="0"/>
                <a:lumOff val="0"/>
                <a:alphaOff val="0"/>
                <a:tint val="30000"/>
                <a:satMod val="250000"/>
              </a:schemeClr>
            </a:gs>
            <a:gs pos="72000">
              <a:schemeClr val="dk2">
                <a:hueOff val="0"/>
                <a:satOff val="0"/>
                <a:lumOff val="0"/>
                <a:alphaOff val="0"/>
                <a:tint val="75000"/>
                <a:satMod val="210000"/>
              </a:schemeClr>
            </a:gs>
            <a:gs pos="100000">
              <a:schemeClr val="dk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Communication</a:t>
          </a:r>
        </a:p>
      </dsp:txBody>
      <dsp:txXfrm>
        <a:off x="3981" y="2542500"/>
        <a:ext cx="1660526" cy="830263"/>
      </dsp:txXfrm>
    </dsp:sp>
    <dsp:sp modelId="{B420B3D0-982A-4808-9207-FC44B391E8EA}">
      <dsp:nvSpPr>
        <dsp:cNvPr id="0" name=""/>
        <dsp:cNvSpPr/>
      </dsp:nvSpPr>
      <dsp:spPr>
        <a:xfrm>
          <a:off x="2013218" y="2542500"/>
          <a:ext cx="1660526" cy="830263"/>
        </a:xfrm>
        <a:prstGeom prst="rect">
          <a:avLst/>
        </a:prstGeom>
        <a:gradFill rotWithShape="0">
          <a:gsLst>
            <a:gs pos="0">
              <a:schemeClr val="dk2">
                <a:hueOff val="0"/>
                <a:satOff val="0"/>
                <a:lumOff val="0"/>
                <a:alphaOff val="0"/>
                <a:tint val="30000"/>
                <a:satMod val="250000"/>
              </a:schemeClr>
            </a:gs>
            <a:gs pos="72000">
              <a:schemeClr val="dk2">
                <a:hueOff val="0"/>
                <a:satOff val="0"/>
                <a:lumOff val="0"/>
                <a:alphaOff val="0"/>
                <a:tint val="75000"/>
                <a:satMod val="210000"/>
              </a:schemeClr>
            </a:gs>
            <a:gs pos="100000">
              <a:schemeClr val="dk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Modulates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Internal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Distress</a:t>
          </a:r>
        </a:p>
      </dsp:txBody>
      <dsp:txXfrm>
        <a:off x="2013218" y="2542500"/>
        <a:ext cx="1660526" cy="830263"/>
      </dsp:txXfrm>
    </dsp:sp>
    <dsp:sp modelId="{81934071-3A92-4E37-8E5B-7E84FFF39B2F}">
      <dsp:nvSpPr>
        <dsp:cNvPr id="0" name=""/>
        <dsp:cNvSpPr/>
      </dsp:nvSpPr>
      <dsp:spPr>
        <a:xfrm>
          <a:off x="4022455" y="2542500"/>
          <a:ext cx="1660526" cy="830263"/>
        </a:xfrm>
        <a:prstGeom prst="rect">
          <a:avLst/>
        </a:prstGeom>
        <a:gradFill rotWithShape="0">
          <a:gsLst>
            <a:gs pos="0">
              <a:schemeClr val="dk2">
                <a:hueOff val="0"/>
                <a:satOff val="0"/>
                <a:lumOff val="0"/>
                <a:alphaOff val="0"/>
                <a:tint val="30000"/>
                <a:satMod val="250000"/>
              </a:schemeClr>
            </a:gs>
            <a:gs pos="72000">
              <a:schemeClr val="dk2">
                <a:hueOff val="0"/>
                <a:satOff val="0"/>
                <a:lumOff val="0"/>
                <a:alphaOff val="0"/>
                <a:tint val="75000"/>
                <a:satMod val="210000"/>
              </a:schemeClr>
            </a:gs>
            <a:gs pos="100000">
              <a:schemeClr val="dk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Modulates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Physical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smtClean="0">
              <a:ln/>
              <a:effectLst/>
              <a:latin typeface="Arial" charset="0"/>
              <a:cs typeface="Arial" charset="0"/>
            </a:rPr>
            <a:t>Distress</a:t>
          </a:r>
        </a:p>
      </dsp:txBody>
      <dsp:txXfrm>
        <a:off x="4022455" y="2542500"/>
        <a:ext cx="1660526" cy="830263"/>
      </dsp:txXfrm>
    </dsp:sp>
    <dsp:sp modelId="{DCDBFDCA-B383-425F-9208-01FC25667B90}">
      <dsp:nvSpPr>
        <dsp:cNvPr id="0" name=""/>
        <dsp:cNvSpPr/>
      </dsp:nvSpPr>
      <dsp:spPr>
        <a:xfrm>
          <a:off x="6031692" y="2542500"/>
          <a:ext cx="1660526" cy="830263"/>
        </a:xfrm>
        <a:prstGeom prst="rect">
          <a:avLst/>
        </a:prstGeom>
        <a:gradFill rotWithShape="0">
          <a:gsLst>
            <a:gs pos="0">
              <a:schemeClr val="dk2">
                <a:hueOff val="0"/>
                <a:satOff val="0"/>
                <a:lumOff val="0"/>
                <a:alphaOff val="0"/>
                <a:tint val="30000"/>
                <a:satMod val="250000"/>
              </a:schemeClr>
            </a:gs>
            <a:gs pos="72000">
              <a:schemeClr val="dk2">
                <a:hueOff val="0"/>
                <a:satOff val="0"/>
                <a:lumOff val="0"/>
                <a:alphaOff val="0"/>
                <a:tint val="75000"/>
                <a:satMod val="210000"/>
              </a:schemeClr>
            </a:gs>
            <a:gs pos="100000">
              <a:schemeClr val="dk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smtClean="0">
              <a:ln/>
              <a:effectLst/>
              <a:latin typeface="Arial" charset="0"/>
              <a:cs typeface="Arial" charset="0"/>
            </a:rPr>
            <a:t>Socio-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smtClean="0">
              <a:ln/>
              <a:effectLst/>
              <a:latin typeface="Arial" charset="0"/>
              <a:cs typeface="Arial" charset="0"/>
            </a:rPr>
            <a:t>Environmental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smtClean="0">
              <a:ln/>
              <a:effectLst/>
              <a:latin typeface="Arial" charset="0"/>
              <a:cs typeface="Arial" charset="0"/>
            </a:rPr>
            <a:t>Control</a:t>
          </a:r>
          <a:endParaRPr kumimoji="0" lang="en-US" sz="1700" b="1" i="0" u="none" strike="noStrike" kern="1200" cap="none" normalizeH="0" baseline="0" dirty="0" smtClean="0">
            <a:ln/>
            <a:effectLst/>
            <a:latin typeface="Arial" charset="0"/>
            <a:cs typeface="Arial" charset="0"/>
          </a:endParaRPr>
        </a:p>
      </dsp:txBody>
      <dsp:txXfrm>
        <a:off x="6031692" y="2542500"/>
        <a:ext cx="1660526" cy="8302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BAED6-60B3-41F4-AC4D-81538814799F}">
      <dsp:nvSpPr>
        <dsp:cNvPr id="0" name=""/>
        <dsp:cNvSpPr/>
      </dsp:nvSpPr>
      <dsp:spPr>
        <a:xfrm>
          <a:off x="2887975" y="2299420"/>
          <a:ext cx="91440" cy="91440"/>
        </a:xfrm>
        <a:custGeom>
          <a:avLst/>
          <a:gdLst/>
          <a:ahLst/>
          <a:cxnLst/>
          <a:rect l="0" t="0" r="0" b="0"/>
          <a:pathLst>
            <a:path>
              <a:moveTo>
                <a:pt x="48292" y="45720"/>
              </a:moveTo>
              <a:lnTo>
                <a:pt x="45720" y="45720"/>
              </a:lnTo>
              <a:lnTo>
                <a:pt x="45720" y="7008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2AC23F-F621-4C59-8F91-C8AFF6C49727}">
      <dsp:nvSpPr>
        <dsp:cNvPr id="0" name=""/>
        <dsp:cNvSpPr/>
      </dsp:nvSpPr>
      <dsp:spPr>
        <a:xfrm>
          <a:off x="5135" y="917039"/>
          <a:ext cx="5862264" cy="142810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solidFill>
                <a:srgbClr val="00B050"/>
              </a:solidFill>
              <a:effectLst/>
              <a:latin typeface="Arial" charset="0"/>
              <a:cs typeface="Arial" charset="0"/>
            </a:rPr>
            <a:t>Adaptive and Prosocial Behaviors: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effectLst/>
              <a:latin typeface="Arial" charset="0"/>
              <a:cs typeface="Arial" charset="0"/>
            </a:rPr>
            <a:t>Enhance Growth</a:t>
          </a:r>
        </a:p>
      </dsp:txBody>
      <dsp:txXfrm>
        <a:off x="5135" y="917039"/>
        <a:ext cx="5862264" cy="1428100"/>
      </dsp:txXfrm>
    </dsp:sp>
    <dsp:sp modelId="{06C20F54-9387-43BB-824E-7EE3589C2E2B}">
      <dsp:nvSpPr>
        <dsp:cNvPr id="0" name=""/>
        <dsp:cNvSpPr/>
      </dsp:nvSpPr>
      <dsp:spPr>
        <a:xfrm>
          <a:off x="0" y="2369504"/>
          <a:ext cx="5867390" cy="13756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solidFill>
                <a:srgbClr val="FF0000"/>
              </a:solidFill>
              <a:effectLst/>
              <a:latin typeface="Arial" charset="0"/>
              <a:cs typeface="Arial" charset="0"/>
            </a:rPr>
            <a:t>Maladaptive Behaviors: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effectLst/>
              <a:latin typeface="Arial" charset="0"/>
              <a:cs typeface="Arial" charset="0"/>
            </a:rPr>
            <a:t>Interfere with Development</a:t>
          </a:r>
        </a:p>
      </dsp:txBody>
      <dsp:txXfrm>
        <a:off x="0" y="2369504"/>
        <a:ext cx="5867390" cy="137566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0.17181</cdr:x>
      <cdr:y>0.17933</cdr:y>
    </cdr:from>
    <cdr:to>
      <cdr:x>0.3348</cdr:x>
      <cdr:y>0.29787</cdr:y>
    </cdr:to>
    <cdr:sp macro="" textlink="">
      <cdr:nvSpPr>
        <cdr:cNvPr id="2" name="TextBox 1"/>
        <cdr:cNvSpPr txBox="1"/>
      </cdr:nvSpPr>
      <cdr:spPr>
        <a:xfrm xmlns:a="http://schemas.openxmlformats.org/drawingml/2006/main">
          <a:off x="1485900" y="1123950"/>
          <a:ext cx="1409700" cy="742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Depakote started for xeizure. Hsopitalitzed x2</a:t>
          </a:r>
        </a:p>
      </cdr:txBody>
    </cdr:sp>
  </cdr:relSizeAnchor>
  <cdr:relSizeAnchor xmlns:cdr="http://schemas.openxmlformats.org/drawingml/2006/chartDrawing">
    <cdr:from>
      <cdr:x>0.24009</cdr:x>
      <cdr:y>0.27964</cdr:y>
    </cdr:from>
    <cdr:to>
      <cdr:x>0.27313</cdr:x>
      <cdr:y>0.66565</cdr:y>
    </cdr:to>
    <cdr:cxnSp macro="">
      <cdr:nvCxnSpPr>
        <cdr:cNvPr id="4" name="Straight Arrow Connector 3"/>
        <cdr:cNvCxnSpPr/>
      </cdr:nvCxnSpPr>
      <cdr:spPr>
        <a:xfrm xmlns:a="http://schemas.openxmlformats.org/drawingml/2006/main">
          <a:off x="2076450" y="1752600"/>
          <a:ext cx="285750" cy="24193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0.29295</cdr:x>
      <cdr:y>0.09119</cdr:y>
    </cdr:from>
    <cdr:to>
      <cdr:x>0.44493</cdr:x>
      <cdr:y>0.18845</cdr:y>
    </cdr:to>
    <cdr:sp macro="" textlink="">
      <cdr:nvSpPr>
        <cdr:cNvPr id="5" name="TextBox 4"/>
        <cdr:cNvSpPr txBox="1"/>
      </cdr:nvSpPr>
      <cdr:spPr>
        <a:xfrm xmlns:a="http://schemas.openxmlformats.org/drawingml/2006/main">
          <a:off x="2533650" y="571500"/>
          <a:ext cx="131445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Risperdal decreased to 5.5</a:t>
          </a:r>
          <a:r>
            <a:rPr lang="en-US" sz="1100" baseline="0" dirty="0"/>
            <a:t> mgs 8/21/13</a:t>
          </a:r>
          <a:endParaRPr lang="en-US" sz="1100" dirty="0"/>
        </a:p>
      </cdr:txBody>
    </cdr:sp>
  </cdr:relSizeAnchor>
  <cdr:relSizeAnchor xmlns:cdr="http://schemas.openxmlformats.org/drawingml/2006/chartDrawing">
    <cdr:from>
      <cdr:x>0.35242</cdr:x>
      <cdr:y>0.18845</cdr:y>
    </cdr:from>
    <cdr:to>
      <cdr:x>0.38106</cdr:x>
      <cdr:y>0.6535</cdr:y>
    </cdr:to>
    <cdr:cxnSp macro="">
      <cdr:nvCxnSpPr>
        <cdr:cNvPr id="7" name="Straight Arrow Connector 6"/>
        <cdr:cNvCxnSpPr/>
      </cdr:nvCxnSpPr>
      <cdr:spPr>
        <a:xfrm xmlns:a="http://schemas.openxmlformats.org/drawingml/2006/main">
          <a:off x="3048000" y="1181100"/>
          <a:ext cx="247650" cy="29146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0.51101</cdr:x>
      <cdr:y>0.09422</cdr:y>
    </cdr:from>
    <cdr:to>
      <cdr:x>0.51101</cdr:x>
      <cdr:y>0.82979</cdr:y>
    </cdr:to>
    <cdr:cxnSp macro="">
      <cdr:nvCxnSpPr>
        <cdr:cNvPr id="12" name="Straight Connector 11"/>
        <cdr:cNvCxnSpPr/>
      </cdr:nvCxnSpPr>
      <cdr:spPr>
        <a:xfrm xmlns:a="http://schemas.openxmlformats.org/drawingml/2006/main" flipV="1">
          <a:off x="4419600" y="590550"/>
          <a:ext cx="0" cy="46101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0.50881</cdr:x>
      <cdr:y>0.12158</cdr:y>
    </cdr:from>
    <cdr:to>
      <cdr:x>0.55066</cdr:x>
      <cdr:y>0.52888</cdr:y>
    </cdr:to>
    <cdr:sp macro="" textlink="">
      <cdr:nvSpPr>
        <cdr:cNvPr id="13" name="TextBox 12"/>
        <cdr:cNvSpPr txBox="1"/>
      </cdr:nvSpPr>
      <cdr:spPr>
        <a:xfrm xmlns:a="http://schemas.openxmlformats.org/drawingml/2006/main">
          <a:off x="4400550" y="762000"/>
          <a:ext cx="361950" cy="2552700"/>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100"/>
            <a:t>revised Behavior support plan 12/5/14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98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8E8805F-571C-41C0-8356-C3DE03ED6DBF}" type="slidenum">
              <a:rPr lang="en-US"/>
              <a:pPr>
                <a:defRPr/>
              </a:pPr>
              <a:t>‹#›</a:t>
            </a:fld>
            <a:endParaRPr lang="en-US"/>
          </a:p>
        </p:txBody>
      </p:sp>
    </p:spTree>
    <p:extLst>
      <p:ext uri="{BB962C8B-B14F-4D97-AF65-F5344CB8AC3E}">
        <p14:creationId xmlns:p14="http://schemas.microsoft.com/office/powerpoint/2010/main" val="4017857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over a year ago the CDC released new data about the prevalence of ASD</a:t>
            </a:r>
            <a:endParaRPr lang="en-US" dirty="0"/>
          </a:p>
        </p:txBody>
      </p:sp>
      <p:sp>
        <p:nvSpPr>
          <p:cNvPr id="4" name="Slide Number Placeholder 3"/>
          <p:cNvSpPr>
            <a:spLocks noGrp="1"/>
          </p:cNvSpPr>
          <p:nvPr>
            <p:ph type="sldNum" sz="quarter" idx="10"/>
          </p:nvPr>
        </p:nvSpPr>
        <p:spPr/>
        <p:txBody>
          <a:bodyPr/>
          <a:lstStyle/>
          <a:p>
            <a:pPr>
              <a:defRPr/>
            </a:pPr>
            <a:fld id="{F0266AE9-065A-4BB1-8832-B11FCFB12DE9}" type="slidenum">
              <a:rPr lang="en-US" smtClean="0"/>
              <a:pPr>
                <a:defRPr/>
              </a:pPr>
              <a:t>13</a:t>
            </a:fld>
            <a:endParaRPr lang="en-US"/>
          </a:p>
        </p:txBody>
      </p:sp>
    </p:spTree>
    <p:extLst>
      <p:ext uri="{BB962C8B-B14F-4D97-AF65-F5344CB8AC3E}">
        <p14:creationId xmlns:p14="http://schemas.microsoft.com/office/powerpoint/2010/main" val="3456689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63F1A39-6DE7-4E7C-AB17-EE01D8CB3043}" type="slidenum">
              <a:rPr lang="en-US" altLang="en-US" smtClean="0"/>
              <a:pPr eaLnBrk="1" hangingPunct="1">
                <a:spcBef>
                  <a:spcPct val="0"/>
                </a:spcBef>
              </a:pPr>
              <a:t>62</a:t>
            </a:fld>
            <a:endParaRPr lang="en-US" altLang="en-US" smtClean="0"/>
          </a:p>
        </p:txBody>
      </p:sp>
    </p:spTree>
    <p:extLst>
      <p:ext uri="{BB962C8B-B14F-4D97-AF65-F5344CB8AC3E}">
        <p14:creationId xmlns:p14="http://schemas.microsoft.com/office/powerpoint/2010/main" val="176603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6E01BDC-EE76-4D2F-86C2-F9A9E6F1D79F}" type="slidenum">
              <a:rPr lang="en-US" altLang="en-US" smtClean="0"/>
              <a:pPr eaLnBrk="1" hangingPunct="1">
                <a:spcBef>
                  <a:spcPct val="0"/>
                </a:spcBef>
              </a:pPr>
              <a:t>63</a:t>
            </a:fld>
            <a:endParaRPr lang="en-US" altLang="en-US" smtClean="0"/>
          </a:p>
        </p:txBody>
      </p:sp>
    </p:spTree>
    <p:extLst>
      <p:ext uri="{BB962C8B-B14F-4D97-AF65-F5344CB8AC3E}">
        <p14:creationId xmlns:p14="http://schemas.microsoft.com/office/powerpoint/2010/main" val="156657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0EC6BCD-67F6-4752-A110-62DC6703DBF8}" type="slidenum">
              <a:rPr lang="en-US" altLang="en-US" smtClean="0"/>
              <a:pPr eaLnBrk="1" hangingPunct="1">
                <a:spcBef>
                  <a:spcPct val="0"/>
                </a:spcBef>
              </a:pPr>
              <a:t>64</a:t>
            </a:fld>
            <a:endParaRPr lang="en-US" altLang="en-US" smtClean="0"/>
          </a:p>
        </p:txBody>
      </p:sp>
    </p:spTree>
    <p:extLst>
      <p:ext uri="{BB962C8B-B14F-4D97-AF65-F5344CB8AC3E}">
        <p14:creationId xmlns:p14="http://schemas.microsoft.com/office/powerpoint/2010/main" val="417547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44AFDBD-6C22-4473-BA63-8462C0674AF5}" type="slidenum">
              <a:rPr lang="en-US" altLang="en-US" smtClean="0"/>
              <a:pPr eaLnBrk="1" hangingPunct="1">
                <a:spcBef>
                  <a:spcPct val="0"/>
                </a:spcBef>
              </a:pPr>
              <a:t>87</a:t>
            </a:fld>
            <a:endParaRPr lang="en-US" altLang="en-US" smtClean="0"/>
          </a:p>
        </p:txBody>
      </p:sp>
    </p:spTree>
    <p:extLst>
      <p:ext uri="{BB962C8B-B14F-4D97-AF65-F5344CB8AC3E}">
        <p14:creationId xmlns:p14="http://schemas.microsoft.com/office/powerpoint/2010/main" val="49951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A20F381-3A3A-4C82-8072-115AF52525E4}" type="slidenum">
              <a:rPr lang="en-US" altLang="en-US" smtClean="0"/>
              <a:pPr eaLnBrk="1" hangingPunct="1">
                <a:spcBef>
                  <a:spcPct val="0"/>
                </a:spcBef>
              </a:pPr>
              <a:t>92</a:t>
            </a:fld>
            <a:endParaRPr lang="en-US" altLang="en-US" smtClean="0"/>
          </a:p>
        </p:txBody>
      </p:sp>
    </p:spTree>
    <p:extLst>
      <p:ext uri="{BB962C8B-B14F-4D97-AF65-F5344CB8AC3E}">
        <p14:creationId xmlns:p14="http://schemas.microsoft.com/office/powerpoint/2010/main" val="1497254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4BCB02E-E552-4AA8-95D0-6D6101957C9C}" type="slidenum">
              <a:rPr lang="en-US" altLang="en-US" smtClean="0"/>
              <a:pPr eaLnBrk="1" hangingPunct="1">
                <a:spcBef>
                  <a:spcPct val="0"/>
                </a:spcBef>
              </a:pPr>
              <a:t>96</a:t>
            </a:fld>
            <a:endParaRPr lang="en-US"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smtClean="0"/>
          </a:p>
        </p:txBody>
      </p:sp>
    </p:spTree>
    <p:extLst>
      <p:ext uri="{BB962C8B-B14F-4D97-AF65-F5344CB8AC3E}">
        <p14:creationId xmlns:p14="http://schemas.microsoft.com/office/powerpoint/2010/main" val="422053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3FB9F48-5318-405F-8F76-97F489D36DC7}" type="slidenum">
              <a:rPr lang="en-US" altLang="en-US" smtClean="0"/>
              <a:pPr eaLnBrk="1" hangingPunct="1">
                <a:spcBef>
                  <a:spcPct val="0"/>
                </a:spcBef>
              </a:pPr>
              <a:t>98</a:t>
            </a:fld>
            <a:endParaRPr lang="en-US" alt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62796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C2FD924-293F-4C44-A7BA-AAB96F4FD75E}" type="slidenum">
              <a:rPr lang="en-US" altLang="en-US" smtClean="0"/>
              <a:pPr eaLnBrk="1" hangingPunct="1">
                <a:spcBef>
                  <a:spcPct val="0"/>
                </a:spcBef>
              </a:pPr>
              <a:t>99</a:t>
            </a:fld>
            <a:endParaRPr lang="en-US" alt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Tx/>
              <a:buChar char="•"/>
            </a:pPr>
            <a:endParaRPr lang="en-US" altLang="en-US" smtClean="0"/>
          </a:p>
        </p:txBody>
      </p:sp>
    </p:spTree>
    <p:extLst>
      <p:ext uri="{BB962C8B-B14F-4D97-AF65-F5344CB8AC3E}">
        <p14:creationId xmlns:p14="http://schemas.microsoft.com/office/powerpoint/2010/main" val="2408381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C12DDEE-2492-4CA3-8F00-61B667444816}" type="slidenum">
              <a:rPr lang="en-US" altLang="en-US" smtClean="0"/>
              <a:pPr eaLnBrk="1" hangingPunct="1">
                <a:spcBef>
                  <a:spcPct val="0"/>
                </a:spcBef>
              </a:pPr>
              <a:t>101</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smtClean="0"/>
          </a:p>
        </p:txBody>
      </p:sp>
    </p:spTree>
    <p:extLst>
      <p:ext uri="{BB962C8B-B14F-4D97-AF65-F5344CB8AC3E}">
        <p14:creationId xmlns:p14="http://schemas.microsoft.com/office/powerpoint/2010/main" val="1398709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83A9C22-5268-49F6-B7D1-C569D155907F}" type="slidenum">
              <a:rPr lang="en-US" altLang="en-US" smtClean="0"/>
              <a:pPr eaLnBrk="1" hangingPunct="1">
                <a:spcBef>
                  <a:spcPct val="0"/>
                </a:spcBef>
              </a:pPr>
              <a:t>106</a:t>
            </a:fld>
            <a:endParaRPr lang="en-US"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smtClean="0"/>
          </a:p>
        </p:txBody>
      </p:sp>
    </p:spTree>
    <p:extLst>
      <p:ext uri="{BB962C8B-B14F-4D97-AF65-F5344CB8AC3E}">
        <p14:creationId xmlns:p14="http://schemas.microsoft.com/office/powerpoint/2010/main" val="41468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Autistic D/O of affective contect.  </a:t>
            </a:r>
          </a:p>
          <a:p>
            <a:r>
              <a:rPr lang="en-US" altLang="en-US" smtClean="0">
                <a:latin typeface="Arial" pitchFamily="34" charset="0"/>
                <a:ea typeface="ＭＳ Ｐゴシック" pitchFamily="34" charset="-128"/>
              </a:rPr>
              <a:t>Kanner 11 children limited interest in and impaired interest in others from infancy onward</a:t>
            </a:r>
          </a:p>
          <a:p>
            <a:r>
              <a:rPr lang="en-US" altLang="en-US" smtClean="0">
                <a:latin typeface="Arial" pitchFamily="34" charset="0"/>
                <a:ea typeface="ＭＳ Ｐゴシック" pitchFamily="34" charset="-128"/>
              </a:rPr>
              <a:t>Simultaneously in German hans asperger describing a similar grouping of young boys in German. </a:t>
            </a:r>
          </a:p>
          <a:p>
            <a:r>
              <a:rPr lang="en-US" altLang="en-US" smtClean="0">
                <a:latin typeface="Arial" pitchFamily="34" charset="0"/>
                <a:ea typeface="ＭＳ Ｐゴシック" pitchFamily="34" charset="-128"/>
              </a:rPr>
              <a:t>Decades understood a childhood schizophrenia until the work of Rutter and Kolvin distinguished characteristics</a:t>
            </a:r>
          </a:p>
          <a:p>
            <a:r>
              <a:rPr lang="en-US" altLang="en-US" smtClean="0">
                <a:latin typeface="Arial" pitchFamily="34" charset="0"/>
                <a:ea typeface="ＭＳ Ｐゴシック" pitchFamily="34" charset="-128"/>
              </a:rPr>
              <a:t>Personality, though, mood, affect onset after 11; speech, delay, retualistic behavior, deficits in social relations and play.</a:t>
            </a:r>
          </a:p>
        </p:txBody>
      </p:sp>
    </p:spTree>
    <p:extLst>
      <p:ext uri="{BB962C8B-B14F-4D97-AF65-F5344CB8AC3E}">
        <p14:creationId xmlns:p14="http://schemas.microsoft.com/office/powerpoint/2010/main" val="161746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99321DF-3C7A-4093-B0E4-C65E24C8D876}" type="slidenum">
              <a:rPr lang="en-US" altLang="en-US" smtClean="0"/>
              <a:pPr eaLnBrk="1" hangingPunct="1">
                <a:spcBef>
                  <a:spcPct val="0"/>
                </a:spcBef>
              </a:pPr>
              <a:t>107</a:t>
            </a:fld>
            <a:endParaRPr lang="en-US" alt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smtClean="0"/>
          </a:p>
        </p:txBody>
      </p:sp>
    </p:spTree>
    <p:extLst>
      <p:ext uri="{BB962C8B-B14F-4D97-AF65-F5344CB8AC3E}">
        <p14:creationId xmlns:p14="http://schemas.microsoft.com/office/powerpoint/2010/main" val="2238935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BE4B595-EBAE-411A-8E72-DAF6CFC5195B}" type="slidenum">
              <a:rPr lang="en-US" altLang="en-US" smtClean="0"/>
              <a:pPr eaLnBrk="1" hangingPunct="1">
                <a:spcBef>
                  <a:spcPct val="0"/>
                </a:spcBef>
              </a:pPr>
              <a:t>109</a:t>
            </a:fld>
            <a:endParaRPr lang="en-US" altLang="en-US" smtClean="0"/>
          </a:p>
        </p:txBody>
      </p:sp>
    </p:spTree>
    <p:extLst>
      <p:ext uri="{BB962C8B-B14F-4D97-AF65-F5344CB8AC3E}">
        <p14:creationId xmlns:p14="http://schemas.microsoft.com/office/powerpoint/2010/main" val="346939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EABA5B3-1B86-4B61-AF7E-F8383BAA9F81}" type="slidenum">
              <a:rPr lang="en-US" altLang="en-US" smtClean="0"/>
              <a:pPr eaLnBrk="1" hangingPunct="1">
                <a:spcBef>
                  <a:spcPct val="0"/>
                </a:spcBef>
              </a:pPr>
              <a:t>117</a:t>
            </a:fld>
            <a:endParaRPr lang="en-US" altLang="en-US" smtClean="0"/>
          </a:p>
        </p:txBody>
      </p:sp>
    </p:spTree>
    <p:extLst>
      <p:ext uri="{BB962C8B-B14F-4D97-AF65-F5344CB8AC3E}">
        <p14:creationId xmlns:p14="http://schemas.microsoft.com/office/powerpoint/2010/main" val="597845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30B58E2-71A4-4999-93F2-3AFBC91B0E33}" type="slidenum">
              <a:rPr lang="en-US" altLang="en-US" smtClean="0"/>
              <a:pPr eaLnBrk="1" hangingPunct="1">
                <a:spcBef>
                  <a:spcPct val="0"/>
                </a:spcBef>
              </a:pPr>
              <a:t>119</a:t>
            </a:fld>
            <a:endParaRPr lang="en-US" alt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smtClean="0"/>
          </a:p>
        </p:txBody>
      </p:sp>
    </p:spTree>
    <p:extLst>
      <p:ext uri="{BB962C8B-B14F-4D97-AF65-F5344CB8AC3E}">
        <p14:creationId xmlns:p14="http://schemas.microsoft.com/office/powerpoint/2010/main" val="1409226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140B16C-3F1A-4217-91D7-0A7A91E82DAB}" type="slidenum">
              <a:rPr lang="en-US" altLang="en-US" smtClean="0"/>
              <a:pPr eaLnBrk="1" hangingPunct="1">
                <a:spcBef>
                  <a:spcPct val="0"/>
                </a:spcBef>
              </a:pPr>
              <a:t>121</a:t>
            </a:fld>
            <a:endParaRPr lang="en-US" altLang="en-US" smtClean="0"/>
          </a:p>
        </p:txBody>
      </p:sp>
    </p:spTree>
    <p:extLst>
      <p:ext uri="{BB962C8B-B14F-4D97-AF65-F5344CB8AC3E}">
        <p14:creationId xmlns:p14="http://schemas.microsoft.com/office/powerpoint/2010/main" val="1873292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AAA3AF1-21EB-45F5-84B2-F2245618FF0F}" type="slidenum">
              <a:rPr lang="en-US" altLang="en-US" smtClean="0"/>
              <a:pPr eaLnBrk="1" hangingPunct="1">
                <a:spcBef>
                  <a:spcPct val="0"/>
                </a:spcBef>
              </a:pPr>
              <a:t>123</a:t>
            </a:fld>
            <a:endParaRPr lang="en-US" alt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r>
              <a:rPr lang="en-US" altLang="en-US" smtClean="0"/>
              <a:t>Capitulation “sets up” both patients and other caregivers</a:t>
            </a:r>
          </a:p>
        </p:txBody>
      </p:sp>
    </p:spTree>
    <p:extLst>
      <p:ext uri="{BB962C8B-B14F-4D97-AF65-F5344CB8AC3E}">
        <p14:creationId xmlns:p14="http://schemas.microsoft.com/office/powerpoint/2010/main" val="2104851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1A5AF1D-AD74-4DCB-A09F-11633AAD38DF}" type="slidenum">
              <a:rPr lang="en-US" altLang="en-US" smtClean="0"/>
              <a:pPr eaLnBrk="1" hangingPunct="1">
                <a:spcBef>
                  <a:spcPct val="0"/>
                </a:spcBef>
              </a:pPr>
              <a:t>128</a:t>
            </a:fld>
            <a:endParaRPr lang="en-US" alt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smtClean="0"/>
          </a:p>
        </p:txBody>
      </p:sp>
    </p:spTree>
    <p:extLst>
      <p:ext uri="{BB962C8B-B14F-4D97-AF65-F5344CB8AC3E}">
        <p14:creationId xmlns:p14="http://schemas.microsoft.com/office/powerpoint/2010/main" val="2236909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5708B31-FE1C-49D4-BC5A-D80679C10224}" type="slidenum">
              <a:rPr lang="en-US" altLang="en-US" smtClean="0"/>
              <a:pPr eaLnBrk="1" hangingPunct="1">
                <a:spcBef>
                  <a:spcPct val="0"/>
                </a:spcBef>
              </a:pPr>
              <a:t>129</a:t>
            </a:fld>
            <a:endParaRPr lang="en-US" alt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smtClean="0"/>
          </a:p>
        </p:txBody>
      </p:sp>
    </p:spTree>
    <p:extLst>
      <p:ext uri="{BB962C8B-B14F-4D97-AF65-F5344CB8AC3E}">
        <p14:creationId xmlns:p14="http://schemas.microsoft.com/office/powerpoint/2010/main" val="3924386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F807E3C-10BD-460F-AC6B-FF145E9269CE}" type="slidenum">
              <a:rPr lang="en-US" altLang="en-US" smtClean="0"/>
              <a:pPr eaLnBrk="1" hangingPunct="1">
                <a:spcBef>
                  <a:spcPct val="0"/>
                </a:spcBef>
              </a:pPr>
              <a:t>146</a:t>
            </a:fld>
            <a:endParaRPr lang="en-US" altLang="en-US" smtClean="0"/>
          </a:p>
        </p:txBody>
      </p:sp>
    </p:spTree>
    <p:extLst>
      <p:ext uri="{BB962C8B-B14F-4D97-AF65-F5344CB8AC3E}">
        <p14:creationId xmlns:p14="http://schemas.microsoft.com/office/powerpoint/2010/main" val="8189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685800" y="4343713"/>
            <a:ext cx="5486400"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p>
            <a:pPr eaLnBrk="1" hangingPunct="1"/>
            <a:r>
              <a:rPr lang="en-US" altLang="en-US" smtClean="0">
                <a:latin typeface="Arial" pitchFamily="34" charset="0"/>
                <a:ea typeface="ＭＳ Ｐゴシック" pitchFamily="34" charset="-128"/>
              </a:rPr>
              <a:t>Common Approaches to Functional Framework – ZW with WS comments – 20 min</a:t>
            </a:r>
          </a:p>
          <a:p>
            <a:pPr eaLnBrk="1" hangingPunct="1"/>
            <a:endParaRPr lang="en-US" altLang="en-US" smtClean="0">
              <a:latin typeface="Arial" pitchFamily="34" charset="0"/>
              <a:ea typeface="ＭＳ Ｐゴシック" pitchFamily="34" charset="-128"/>
            </a:endParaRPr>
          </a:p>
        </p:txBody>
      </p:sp>
      <p:sp>
        <p:nvSpPr>
          <p:cNvPr id="54276" name="Slide Number Placeholder 3"/>
          <p:cNvSpPr txBox="1">
            <a:spLocks noGrp="1"/>
          </p:cNvSpPr>
          <p:nvPr/>
        </p:nvSpPr>
        <p:spPr bwMode="auto">
          <a:xfrm>
            <a:off x="3884122" y="8685862"/>
            <a:ext cx="2972320"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defTabSz="439738">
              <a:defRPr sz="2400">
                <a:solidFill>
                  <a:schemeClr val="tx1"/>
                </a:solidFill>
                <a:latin typeface="Arial" pitchFamily="34" charset="0"/>
                <a:ea typeface="ＭＳ Ｐゴシック" pitchFamily="34" charset="-128"/>
              </a:defRPr>
            </a:lvl1pPr>
            <a:lvl2pPr marL="742950" indent="-285750" defTabSz="439738">
              <a:defRPr sz="2400">
                <a:solidFill>
                  <a:schemeClr val="tx1"/>
                </a:solidFill>
                <a:latin typeface="Arial" pitchFamily="34" charset="0"/>
                <a:ea typeface="ＭＳ Ｐゴシック" pitchFamily="34" charset="-128"/>
              </a:defRPr>
            </a:lvl2pPr>
            <a:lvl3pPr marL="1143000" indent="-228600" defTabSz="439738">
              <a:defRPr sz="2400">
                <a:solidFill>
                  <a:schemeClr val="tx1"/>
                </a:solidFill>
                <a:latin typeface="Arial" pitchFamily="34" charset="0"/>
                <a:ea typeface="ＭＳ Ｐゴシック" pitchFamily="34" charset="-128"/>
              </a:defRPr>
            </a:lvl3pPr>
            <a:lvl4pPr marL="1600200" indent="-228600" defTabSz="439738">
              <a:defRPr sz="2400">
                <a:solidFill>
                  <a:schemeClr val="tx1"/>
                </a:solidFill>
                <a:latin typeface="Arial" pitchFamily="34" charset="0"/>
                <a:ea typeface="ＭＳ Ｐゴシック" pitchFamily="34" charset="-128"/>
              </a:defRPr>
            </a:lvl4pPr>
            <a:lvl5pPr marL="2057400" indent="-228600" defTabSz="439738">
              <a:defRPr sz="2400">
                <a:solidFill>
                  <a:schemeClr val="tx1"/>
                </a:solidFill>
                <a:latin typeface="Arial" pitchFamily="34" charset="0"/>
                <a:ea typeface="ＭＳ Ｐゴシック" pitchFamily="34" charset="-128"/>
              </a:defRPr>
            </a:lvl5pPr>
            <a:lvl6pPr marL="25146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897F656E-9325-42BA-82AD-DB1835E6A8F0}" type="slidenum">
              <a:rPr lang="en-US" altLang="en-US" sz="1300"/>
              <a:pPr algn="r" eaLnBrk="1" hangingPunct="1"/>
              <a:t>18</a:t>
            </a:fld>
            <a:endParaRPr lang="en-US" altLang="en-US" sz="1300"/>
          </a:p>
        </p:txBody>
      </p:sp>
    </p:spTree>
    <p:extLst>
      <p:ext uri="{BB962C8B-B14F-4D97-AF65-F5344CB8AC3E}">
        <p14:creationId xmlns:p14="http://schemas.microsoft.com/office/powerpoint/2010/main" val="74493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685800" y="4343713"/>
            <a:ext cx="5486400"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p>
            <a:pPr eaLnBrk="1" hangingPunct="1"/>
            <a:r>
              <a:rPr lang="en-US" altLang="en-US" smtClean="0">
                <a:latin typeface="Arial" pitchFamily="34" charset="0"/>
                <a:ea typeface="ＭＳ Ｐゴシック" pitchFamily="34" charset="-128"/>
              </a:rPr>
              <a:t>Common Approaches to Functional Framework – ZW with WS comments – 20 min</a:t>
            </a:r>
          </a:p>
          <a:p>
            <a:pPr eaLnBrk="1" hangingPunct="1"/>
            <a:endParaRPr lang="en-US" altLang="en-US" smtClean="0">
              <a:latin typeface="Arial" pitchFamily="34" charset="0"/>
              <a:ea typeface="ＭＳ Ｐゴシック" pitchFamily="34" charset="-128"/>
            </a:endParaRPr>
          </a:p>
        </p:txBody>
      </p:sp>
      <p:sp>
        <p:nvSpPr>
          <p:cNvPr id="55300" name="Slide Number Placeholder 3"/>
          <p:cNvSpPr txBox="1">
            <a:spLocks noGrp="1"/>
          </p:cNvSpPr>
          <p:nvPr/>
        </p:nvSpPr>
        <p:spPr bwMode="auto">
          <a:xfrm>
            <a:off x="3884122" y="8685862"/>
            <a:ext cx="2972320"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b"/>
          <a:lstStyle>
            <a:lvl1pPr defTabSz="439738">
              <a:defRPr sz="2400">
                <a:solidFill>
                  <a:schemeClr val="tx1"/>
                </a:solidFill>
                <a:latin typeface="Arial" pitchFamily="34" charset="0"/>
                <a:ea typeface="ＭＳ Ｐゴシック" pitchFamily="34" charset="-128"/>
              </a:defRPr>
            </a:lvl1pPr>
            <a:lvl2pPr marL="742950" indent="-285750" defTabSz="439738">
              <a:defRPr sz="2400">
                <a:solidFill>
                  <a:schemeClr val="tx1"/>
                </a:solidFill>
                <a:latin typeface="Arial" pitchFamily="34" charset="0"/>
                <a:ea typeface="ＭＳ Ｐゴシック" pitchFamily="34" charset="-128"/>
              </a:defRPr>
            </a:lvl2pPr>
            <a:lvl3pPr marL="1143000" indent="-228600" defTabSz="439738">
              <a:defRPr sz="2400">
                <a:solidFill>
                  <a:schemeClr val="tx1"/>
                </a:solidFill>
                <a:latin typeface="Arial" pitchFamily="34" charset="0"/>
                <a:ea typeface="ＭＳ Ｐゴシック" pitchFamily="34" charset="-128"/>
              </a:defRPr>
            </a:lvl3pPr>
            <a:lvl4pPr marL="1600200" indent="-228600" defTabSz="439738">
              <a:defRPr sz="2400">
                <a:solidFill>
                  <a:schemeClr val="tx1"/>
                </a:solidFill>
                <a:latin typeface="Arial" pitchFamily="34" charset="0"/>
                <a:ea typeface="ＭＳ Ｐゴシック" pitchFamily="34" charset="-128"/>
              </a:defRPr>
            </a:lvl4pPr>
            <a:lvl5pPr marL="2057400" indent="-228600" defTabSz="439738">
              <a:defRPr sz="2400">
                <a:solidFill>
                  <a:schemeClr val="tx1"/>
                </a:solidFill>
                <a:latin typeface="Arial" pitchFamily="34" charset="0"/>
                <a:ea typeface="ＭＳ Ｐゴシック" pitchFamily="34" charset="-128"/>
              </a:defRPr>
            </a:lvl5pPr>
            <a:lvl6pPr marL="25146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397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E46C576C-4A83-4F9A-BA7E-6589CE6C1A86}" type="slidenum">
              <a:rPr lang="en-US" altLang="en-US" sz="1300"/>
              <a:pPr algn="r" eaLnBrk="1" hangingPunct="1"/>
              <a:t>20</a:t>
            </a:fld>
            <a:endParaRPr lang="en-US" altLang="en-US" sz="1300"/>
          </a:p>
        </p:txBody>
      </p:sp>
    </p:spTree>
    <p:extLst>
      <p:ext uri="{BB962C8B-B14F-4D97-AF65-F5344CB8AC3E}">
        <p14:creationId xmlns:p14="http://schemas.microsoft.com/office/powerpoint/2010/main" val="63217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DF69058-0446-48FF-90B3-7502FB04B359}" type="slidenum">
              <a:rPr lang="en-US" altLang="en-US" smtClean="0"/>
              <a:pPr eaLnBrk="1" hangingPunct="1">
                <a:spcBef>
                  <a:spcPct val="0"/>
                </a:spcBef>
              </a:pPr>
              <a:t>56</a:t>
            </a:fld>
            <a:endParaRPr lang="en-US" altLang="en-US" smtClean="0"/>
          </a:p>
        </p:txBody>
      </p:sp>
    </p:spTree>
    <p:extLst>
      <p:ext uri="{BB962C8B-B14F-4D97-AF65-F5344CB8AC3E}">
        <p14:creationId xmlns:p14="http://schemas.microsoft.com/office/powerpoint/2010/main" val="130168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485A939-3DEA-4D47-85F4-5EED1F7BBC52}" type="slidenum">
              <a:rPr lang="en-US" altLang="en-US" smtClean="0"/>
              <a:pPr eaLnBrk="1" hangingPunct="1">
                <a:spcBef>
                  <a:spcPct val="0"/>
                </a:spcBef>
              </a:pPr>
              <a:t>57</a:t>
            </a:fld>
            <a:endParaRPr lang="en-US" altLang="en-US" smtClean="0"/>
          </a:p>
        </p:txBody>
      </p:sp>
    </p:spTree>
    <p:extLst>
      <p:ext uri="{BB962C8B-B14F-4D97-AF65-F5344CB8AC3E}">
        <p14:creationId xmlns:p14="http://schemas.microsoft.com/office/powerpoint/2010/main" val="1893691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296CFF6-28E8-4C13-A549-AF587C4507B3}" type="slidenum">
              <a:rPr lang="en-US" altLang="en-US" smtClean="0"/>
              <a:pPr eaLnBrk="1" hangingPunct="1">
                <a:spcBef>
                  <a:spcPct val="0"/>
                </a:spcBef>
              </a:pPr>
              <a:t>58</a:t>
            </a:fld>
            <a:endParaRPr lang="en-US" altLang="en-US" smtClean="0"/>
          </a:p>
        </p:txBody>
      </p:sp>
    </p:spTree>
    <p:extLst>
      <p:ext uri="{BB962C8B-B14F-4D97-AF65-F5344CB8AC3E}">
        <p14:creationId xmlns:p14="http://schemas.microsoft.com/office/powerpoint/2010/main" val="375848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C766215-B6BF-4265-90A3-7CE9C60CD388}" type="slidenum">
              <a:rPr lang="en-US" altLang="en-US" smtClean="0"/>
              <a:pPr eaLnBrk="1" hangingPunct="1">
                <a:spcBef>
                  <a:spcPct val="0"/>
                </a:spcBef>
              </a:pPr>
              <a:t>59</a:t>
            </a:fld>
            <a:endParaRPr lang="en-US" altLang="en-US" smtClean="0"/>
          </a:p>
        </p:txBody>
      </p:sp>
    </p:spTree>
    <p:extLst>
      <p:ext uri="{BB962C8B-B14F-4D97-AF65-F5344CB8AC3E}">
        <p14:creationId xmlns:p14="http://schemas.microsoft.com/office/powerpoint/2010/main" val="123033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9675A5A-BC37-4AC1-BA1E-DF4027B19D49}" type="slidenum">
              <a:rPr lang="en-US" altLang="en-US" smtClean="0"/>
              <a:pPr eaLnBrk="1" hangingPunct="1">
                <a:spcBef>
                  <a:spcPct val="0"/>
                </a:spcBef>
              </a:pPr>
              <a:t>60</a:t>
            </a:fld>
            <a:endParaRPr lang="en-US" altLang="en-US" smtClean="0"/>
          </a:p>
        </p:txBody>
      </p:sp>
    </p:spTree>
    <p:extLst>
      <p:ext uri="{BB962C8B-B14F-4D97-AF65-F5344CB8AC3E}">
        <p14:creationId xmlns:p14="http://schemas.microsoft.com/office/powerpoint/2010/main" val="322144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E1F42A77-A94E-4753-B690-D839394F3010}" type="slidenum">
              <a:rPr lang="en-US"/>
              <a:pPr>
                <a:defRPr/>
              </a:pPr>
              <a:t>‹#›</a:t>
            </a:fld>
            <a:endParaRPr lang="en-US"/>
          </a:p>
        </p:txBody>
      </p:sp>
    </p:spTree>
    <p:extLst>
      <p:ext uri="{BB962C8B-B14F-4D97-AF65-F5344CB8AC3E}">
        <p14:creationId xmlns:p14="http://schemas.microsoft.com/office/powerpoint/2010/main" val="2354737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1B398F45-920D-4149-8678-D34BDD516283}" type="slidenum">
              <a:rPr lang="en-US"/>
              <a:pPr>
                <a:defRPr/>
              </a:pPr>
              <a:t>‹#›</a:t>
            </a:fld>
            <a:endParaRPr lang="en-US"/>
          </a:p>
        </p:txBody>
      </p:sp>
    </p:spTree>
    <p:extLst>
      <p:ext uri="{BB962C8B-B14F-4D97-AF65-F5344CB8AC3E}">
        <p14:creationId xmlns:p14="http://schemas.microsoft.com/office/powerpoint/2010/main" val="2731642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8C175-68FC-402D-8744-11021FF21BAE}" type="slidenum">
              <a:rPr lang="en-US"/>
              <a:pPr>
                <a:defRPr/>
              </a:pPr>
              <a:t>‹#›</a:t>
            </a:fld>
            <a:endParaRPr lang="en-US"/>
          </a:p>
        </p:txBody>
      </p:sp>
    </p:spTree>
    <p:extLst>
      <p:ext uri="{BB962C8B-B14F-4D97-AF65-F5344CB8AC3E}">
        <p14:creationId xmlns:p14="http://schemas.microsoft.com/office/powerpoint/2010/main" val="3944197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52600" y="152400"/>
            <a:ext cx="72390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5A87BCF-3947-4800-AD90-136EFAB85C44}" type="slidenum">
              <a:rPr lang="en-US"/>
              <a:pPr>
                <a:defRPr/>
              </a:pPr>
              <a:t>‹#›</a:t>
            </a:fld>
            <a:endParaRPr lang="en-US"/>
          </a:p>
        </p:txBody>
      </p:sp>
    </p:spTree>
    <p:extLst>
      <p:ext uri="{BB962C8B-B14F-4D97-AF65-F5344CB8AC3E}">
        <p14:creationId xmlns:p14="http://schemas.microsoft.com/office/powerpoint/2010/main" val="2863543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C8D09B2E-3E6C-4807-83C3-2929C62F9718}" type="slidenum">
              <a:rPr lang="en-US"/>
              <a:pPr>
                <a:defRPr/>
              </a:pPr>
              <a:t>‹#›</a:t>
            </a:fld>
            <a:endParaRPr lang="en-US"/>
          </a:p>
        </p:txBody>
      </p:sp>
    </p:spTree>
    <p:extLst>
      <p:ext uri="{BB962C8B-B14F-4D97-AF65-F5344CB8AC3E}">
        <p14:creationId xmlns:p14="http://schemas.microsoft.com/office/powerpoint/2010/main" val="2089891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E11E7082-FD2A-4ABF-9AF7-7DF3E5AD5D39}" type="slidenum">
              <a:rPr lang="en-US"/>
              <a:pPr>
                <a:defRPr/>
              </a:pPr>
              <a:t>‹#›</a:t>
            </a:fld>
            <a:endParaRPr lang="en-US"/>
          </a:p>
        </p:txBody>
      </p:sp>
    </p:spTree>
    <p:extLst>
      <p:ext uri="{BB962C8B-B14F-4D97-AF65-F5344CB8AC3E}">
        <p14:creationId xmlns:p14="http://schemas.microsoft.com/office/powerpoint/2010/main" val="393709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CDA4B626-319E-4D3D-B19A-1780A08B202A}" type="slidenum">
              <a:rPr lang="en-US"/>
              <a:pPr>
                <a:defRPr/>
              </a:pPr>
              <a:t>‹#›</a:t>
            </a:fld>
            <a:endParaRPr lang="en-US"/>
          </a:p>
        </p:txBody>
      </p:sp>
    </p:spTree>
    <p:extLst>
      <p:ext uri="{BB962C8B-B14F-4D97-AF65-F5344CB8AC3E}">
        <p14:creationId xmlns:p14="http://schemas.microsoft.com/office/powerpoint/2010/main" val="24383510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0CB1CB5F-476C-4A1B-B78A-B3F052C354DC}" type="slidenum">
              <a:rPr lang="en-US"/>
              <a:pPr>
                <a:defRPr/>
              </a:pPr>
              <a:t>‹#›</a:t>
            </a:fld>
            <a:endParaRPr lang="en-US"/>
          </a:p>
        </p:txBody>
      </p:sp>
    </p:spTree>
    <p:extLst>
      <p:ext uri="{BB962C8B-B14F-4D97-AF65-F5344CB8AC3E}">
        <p14:creationId xmlns:p14="http://schemas.microsoft.com/office/powerpoint/2010/main" val="277582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BE4C2A4C-735F-4835-B207-D90620AA53B8}" type="slidenum">
              <a:rPr lang="en-US"/>
              <a:pPr>
                <a:defRPr/>
              </a:pPr>
              <a:t>‹#›</a:t>
            </a:fld>
            <a:endParaRPr lang="en-US"/>
          </a:p>
        </p:txBody>
      </p:sp>
    </p:spTree>
    <p:extLst>
      <p:ext uri="{BB962C8B-B14F-4D97-AF65-F5344CB8AC3E}">
        <p14:creationId xmlns:p14="http://schemas.microsoft.com/office/powerpoint/2010/main" val="129828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C6C1365-BF37-431F-BBC8-A419538B2E75}" type="slidenum">
              <a:rPr lang="en-US"/>
              <a:pPr>
                <a:defRPr/>
              </a:pPr>
              <a:t>‹#›</a:t>
            </a:fld>
            <a:endParaRPr lang="en-US"/>
          </a:p>
        </p:txBody>
      </p:sp>
    </p:spTree>
    <p:extLst>
      <p:ext uri="{BB962C8B-B14F-4D97-AF65-F5344CB8AC3E}">
        <p14:creationId xmlns:p14="http://schemas.microsoft.com/office/powerpoint/2010/main" val="294313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E6AF7A35-3D56-47F6-8E67-A6D91FAFCE47}" type="slidenum">
              <a:rPr lang="en-US"/>
              <a:pPr>
                <a:defRPr/>
              </a:pPr>
              <a:t>‹#›</a:t>
            </a:fld>
            <a:endParaRPr lang="en-US"/>
          </a:p>
        </p:txBody>
      </p:sp>
    </p:spTree>
    <p:extLst>
      <p:ext uri="{BB962C8B-B14F-4D97-AF65-F5344CB8AC3E}">
        <p14:creationId xmlns:p14="http://schemas.microsoft.com/office/powerpoint/2010/main" val="155654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22BACE1-F218-4261-A9B4-7182EEB1BB55}" type="slidenum">
              <a:rPr lang="en-US"/>
              <a:pPr>
                <a:defRPr/>
              </a:pPr>
              <a:t>‹#›</a:t>
            </a:fld>
            <a:endParaRPr lang="en-US"/>
          </a:p>
        </p:txBody>
      </p:sp>
    </p:spTree>
    <p:extLst>
      <p:ext uri="{BB962C8B-B14F-4D97-AF65-F5344CB8AC3E}">
        <p14:creationId xmlns:p14="http://schemas.microsoft.com/office/powerpoint/2010/main" val="455190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3C04D54E-70D4-4B62-B1CC-77E3F0D30682}" type="slidenum">
              <a:rPr lang="en-US"/>
              <a:pPr>
                <a:defRPr/>
              </a:pPr>
              <a:t>‹#›</a:t>
            </a:fld>
            <a:endParaRPr lang="en-US"/>
          </a:p>
        </p:txBody>
      </p:sp>
    </p:spTree>
    <p:extLst>
      <p:ext uri="{BB962C8B-B14F-4D97-AF65-F5344CB8AC3E}">
        <p14:creationId xmlns:p14="http://schemas.microsoft.com/office/powerpoint/2010/main" val="78535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FE683E51-70F1-4245-B5EB-D51895659511}"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5466" r:id="rId1"/>
    <p:sldLayoutId id="2147485467" r:id="rId2"/>
    <p:sldLayoutId id="2147485468" r:id="rId3"/>
    <p:sldLayoutId id="2147485462" r:id="rId4"/>
    <p:sldLayoutId id="2147485469" r:id="rId5"/>
    <p:sldLayoutId id="2147485463" r:id="rId6"/>
    <p:sldLayoutId id="2147485470" r:id="rId7"/>
    <p:sldLayoutId id="2147485471" r:id="rId8"/>
    <p:sldLayoutId id="2147485472" r:id="rId9"/>
    <p:sldLayoutId id="2147485464" r:id="rId10"/>
    <p:sldLayoutId id="2147485473" r:id="rId11"/>
    <p:sldLayoutId id="2147485465" r:id="rId12"/>
    <p:sldLayoutId id="2147485474" r:id="rId13"/>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8.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graph.com/x-gg66860933.html"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en.wikipedia.org/wiki/Image:IQ_curve.sv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bing.com/images/search?q=bell+curve+and+IQ&amp;id=092574AB7EA43E2245E81AA53AC0F8F2D40E565C&amp;FORM=IQFRBA#view=detail&amp;id=01C00D80B98461EEA9E0287ADFD67E6D69017C13&amp;selectedIndex=48"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bing.com/images/search?q=bell+curve+and+IQ&amp;id=092574AB7EA43E2245E81AA53AC0F8F2D40E565C&amp;FORM=IQFRBA#view=detail&amp;id=65E9D02BC390547A293F455797C11FDA12292364&amp;selectedIndex=92"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ncbi.nlm.nih.gov/core/lw/2.0/html/tileshop_pmc/tileshop_pmc_inline.html?title=Click%20on%20image%20to%20zoom&amp;p=PMC3&amp;id=181170_i1523-5998-003-03-0093-f01.jpg" TargetMode="Externa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5.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4"/>
          <p:cNvSpPr>
            <a:spLocks noChangeArrowheads="1" noChangeShapeType="1" noTextEdit="1"/>
          </p:cNvSpPr>
          <p:nvPr/>
        </p:nvSpPr>
        <p:spPr bwMode="auto">
          <a:xfrm>
            <a:off x="914400" y="838200"/>
            <a:ext cx="7467600" cy="4495800"/>
          </a:xfrm>
          <a:prstGeom prst="rect">
            <a:avLst/>
          </a:prstGeom>
        </p:spPr>
        <p:txBody>
          <a:bodyPr wrap="none" fromWordArt="1">
            <a:prstTxWarp prst="textPlain">
              <a:avLst>
                <a:gd name="adj" fmla="val 50000"/>
              </a:avLst>
            </a:prstTxWarp>
          </a:bodyPr>
          <a:lstStyle/>
          <a:p>
            <a:pPr algn="ctr">
              <a:lnSpc>
                <a:spcPct val="115000"/>
              </a:lnSpc>
              <a:spcBef>
                <a:spcPts val="0"/>
              </a:spcBef>
              <a:spcAft>
                <a:spcPts val="1000"/>
              </a:spcAft>
              <a:defRPr/>
            </a:pPr>
            <a:r>
              <a:rPr lang="en-US" sz="3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An Overview of Mental Health Issues concerning Individuals with </a:t>
            </a:r>
          </a:p>
          <a:p>
            <a:pPr algn="ctr">
              <a:lnSpc>
                <a:spcPct val="115000"/>
              </a:lnSpc>
              <a:spcBef>
                <a:spcPts val="0"/>
              </a:spcBef>
              <a:spcAft>
                <a:spcPts val="1000"/>
              </a:spcAft>
              <a:defRPr/>
            </a:pPr>
            <a:r>
              <a:rPr lang="en-US" sz="3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Developmental Disabilities and Positive Behavioral Supports</a:t>
            </a:r>
          </a:p>
          <a:p>
            <a:pPr algn="ctr">
              <a:lnSpc>
                <a:spcPct val="115000"/>
              </a:lnSpc>
              <a:spcBef>
                <a:spcPts val="0"/>
              </a:spcBef>
              <a:spcAft>
                <a:spcPts val="1000"/>
              </a:spcAft>
              <a:defRPr/>
            </a:pPr>
            <a:endParaRPr lang="en-US" sz="3600" b="1" dirty="0">
              <a:latin typeface="Arial" panose="020B0604020202020204" pitchFamily="34" charset="0"/>
              <a:ea typeface="Calibri"/>
              <a:cs typeface="Arial" panose="020B0604020202020204" pitchFamily="34" charset="0"/>
            </a:endParaRPr>
          </a:p>
          <a:p>
            <a:pPr algn="ctr">
              <a:spcBef>
                <a:spcPts val="0"/>
              </a:spcBef>
              <a:spcAft>
                <a:spcPts val="0"/>
              </a:spcAft>
              <a:defRPr/>
            </a:pPr>
            <a:r>
              <a:rPr lang="en-US" sz="2000" b="1" dirty="0" smtClean="0">
                <a:solidFill>
                  <a:srgbClr val="FF0000"/>
                </a:solidFill>
                <a:latin typeface="Arial" panose="020B0604020202020204" pitchFamily="34" charset="0"/>
                <a:ea typeface="Calibri"/>
                <a:cs typeface="Arial" panose="020B0604020202020204" pitchFamily="34" charset="0"/>
              </a:rPr>
              <a:t>Peter Tolisano, Psy.D.</a:t>
            </a:r>
          </a:p>
          <a:p>
            <a:pPr algn="ctr">
              <a:spcBef>
                <a:spcPts val="0"/>
              </a:spcBef>
              <a:spcAft>
                <a:spcPts val="0"/>
              </a:spcAft>
              <a:defRPr/>
            </a:pPr>
            <a:r>
              <a:rPr lang="en-US" sz="2000" b="1" dirty="0" smtClean="0">
                <a:solidFill>
                  <a:srgbClr val="FF0000"/>
                </a:solidFill>
                <a:latin typeface="Arial" panose="020B0604020202020204" pitchFamily="34" charset="0"/>
                <a:ea typeface="Calibri"/>
                <a:cs typeface="Arial" panose="020B0604020202020204" pitchFamily="34" charset="0"/>
              </a:rPr>
              <a:t>Director of Psychological Services</a:t>
            </a:r>
          </a:p>
          <a:p>
            <a:pPr algn="ctr">
              <a:spcBef>
                <a:spcPts val="0"/>
              </a:spcBef>
              <a:spcAft>
                <a:spcPts val="0"/>
              </a:spcAft>
              <a:defRPr/>
            </a:pPr>
            <a:r>
              <a:rPr lang="en-US" sz="2000" b="1" dirty="0" smtClean="0">
                <a:solidFill>
                  <a:srgbClr val="FF0000"/>
                </a:solidFill>
                <a:latin typeface="Arial" panose="020B0604020202020204" pitchFamily="34" charset="0"/>
                <a:ea typeface="Calibri"/>
                <a:cs typeface="Arial" panose="020B0604020202020204" pitchFamily="34" charset="0"/>
              </a:rPr>
              <a:t>Connecticut Department of Developmental Services</a:t>
            </a:r>
          </a:p>
          <a:p>
            <a:pPr algn="ctr">
              <a:lnSpc>
                <a:spcPct val="115000"/>
              </a:lnSpc>
              <a:spcBef>
                <a:spcPts val="0"/>
              </a:spcBef>
              <a:spcAft>
                <a:spcPts val="1000"/>
              </a:spcAft>
              <a:defRPr/>
            </a:pPr>
            <a:endParaRPr lang="en-US" sz="2000" b="1" dirty="0">
              <a:solidFill>
                <a:srgbClr val="FF0000"/>
              </a:solidFill>
              <a:latin typeface="Arial" panose="020B0604020202020204" pitchFamily="34" charset="0"/>
              <a:ea typeface="Calibri"/>
              <a:cs typeface="Arial" panose="020B0604020202020204" pitchFamily="34" charset="0"/>
            </a:endParaRPr>
          </a:p>
          <a:p>
            <a:pPr lvl="0" algn="ctr">
              <a:spcBef>
                <a:spcPts val="0"/>
              </a:spcBef>
              <a:spcAft>
                <a:spcPts val="0"/>
              </a:spcAft>
              <a:defRPr/>
            </a:pPr>
            <a:r>
              <a:rPr lang="en-US" sz="2000" b="1" dirty="0">
                <a:solidFill>
                  <a:srgbClr val="FF0000"/>
                </a:solidFill>
                <a:latin typeface="Arial" panose="020B0604020202020204" pitchFamily="34" charset="0"/>
                <a:ea typeface="Calibri"/>
                <a:cs typeface="Arial" panose="020B0604020202020204" pitchFamily="34" charset="0"/>
              </a:rPr>
              <a:t>Tracey M. Sondik, Psy.D.</a:t>
            </a:r>
          </a:p>
          <a:p>
            <a:pPr lvl="0" algn="ctr">
              <a:spcBef>
                <a:spcPts val="0"/>
              </a:spcBef>
              <a:spcAft>
                <a:spcPts val="0"/>
              </a:spcAft>
              <a:defRPr/>
            </a:pPr>
            <a:r>
              <a:rPr lang="en-US" sz="2000" b="1" dirty="0">
                <a:solidFill>
                  <a:srgbClr val="FF0000"/>
                </a:solidFill>
                <a:latin typeface="Arial" panose="020B0604020202020204" pitchFamily="34" charset="0"/>
                <a:ea typeface="Calibri"/>
                <a:cs typeface="Arial" panose="020B0604020202020204" pitchFamily="34" charset="0"/>
              </a:rPr>
              <a:t>Director of Behavioral Intervention Services</a:t>
            </a:r>
          </a:p>
          <a:p>
            <a:pPr lvl="0" algn="ctr">
              <a:spcBef>
                <a:spcPts val="0"/>
              </a:spcBef>
              <a:spcAft>
                <a:spcPts val="0"/>
              </a:spcAft>
              <a:defRPr/>
            </a:pPr>
            <a:r>
              <a:rPr lang="en-US" sz="2000" b="1" dirty="0">
                <a:solidFill>
                  <a:srgbClr val="FF0000"/>
                </a:solidFill>
                <a:latin typeface="Arial" panose="020B0604020202020204" pitchFamily="34" charset="0"/>
                <a:ea typeface="Calibri"/>
                <a:cs typeface="Arial" panose="020B0604020202020204" pitchFamily="34" charset="0"/>
              </a:rPr>
              <a:t>Connecticut Valley Hospital</a:t>
            </a:r>
          </a:p>
          <a:p>
            <a:pPr lvl="0" algn="ctr">
              <a:spcBef>
                <a:spcPts val="0"/>
              </a:spcBef>
              <a:spcAft>
                <a:spcPts val="0"/>
              </a:spcAft>
              <a:defRPr/>
            </a:pPr>
            <a:r>
              <a:rPr lang="en-US" sz="2000" b="1" dirty="0">
                <a:solidFill>
                  <a:srgbClr val="FF0000"/>
                </a:solidFill>
                <a:latin typeface="Arial" panose="020B0604020202020204" pitchFamily="34" charset="0"/>
                <a:ea typeface="Calibri"/>
                <a:cs typeface="Arial" panose="020B0604020202020204" pitchFamily="34" charset="0"/>
              </a:rPr>
              <a:t>Department of Mental Health and Addictions Services</a:t>
            </a:r>
          </a:p>
          <a:p>
            <a:pPr algn="ctr">
              <a:spcBef>
                <a:spcPts val="0"/>
              </a:spcBef>
              <a:spcAft>
                <a:spcPts val="0"/>
              </a:spcAft>
              <a:defRPr/>
            </a:pPr>
            <a:endParaRPr lang="en-US" sz="2000" b="1" dirty="0">
              <a:solidFill>
                <a:srgbClr val="FF0000"/>
              </a:solidFill>
              <a:latin typeface="Arial" panose="020B0604020202020204" pitchFamily="34" charset="0"/>
              <a:ea typeface="Calibri"/>
              <a:cs typeface="Arial" panose="020B0604020202020204" pitchFamily="34" charset="0"/>
            </a:endParaRPr>
          </a:p>
          <a:p>
            <a:pPr algn="ctr">
              <a:spcBef>
                <a:spcPts val="0"/>
              </a:spcBef>
              <a:spcAft>
                <a:spcPts val="0"/>
              </a:spcAft>
              <a:defRPr/>
            </a:pPr>
            <a:endParaRPr lang="en-US" sz="2000" b="1" dirty="0" smtClean="0">
              <a:solidFill>
                <a:srgbClr val="FF0000"/>
              </a:solidFill>
              <a:latin typeface="Arial" panose="020B0604020202020204" pitchFamily="34" charset="0"/>
              <a:ea typeface="Calibri"/>
              <a:cs typeface="Arial" panose="020B0604020202020204" pitchFamily="34" charset="0"/>
            </a:endParaRPr>
          </a:p>
          <a:p>
            <a:pPr algn="ctr">
              <a:lnSpc>
                <a:spcPct val="115000"/>
              </a:lnSpc>
              <a:spcBef>
                <a:spcPts val="0"/>
              </a:spcBef>
              <a:spcAft>
                <a:spcPts val="1000"/>
              </a:spcAft>
              <a:defRPr/>
            </a:pPr>
            <a:endParaRPr lang="en-US" sz="2000" b="1" dirty="0">
              <a:latin typeface="Arial" panose="020B0604020202020204" pitchFamily="34" charset="0"/>
              <a:ea typeface="Calibri"/>
              <a:cs typeface="Arial" panose="020B0604020202020204" pitchFamily="34" charset="0"/>
            </a:endParaRPr>
          </a:p>
          <a:p>
            <a:pPr algn="ctr">
              <a:defRPr/>
            </a:pPr>
            <a:endParaRPr lang="en-US" sz="3600" kern="10" dirty="0">
              <a:ln w="19050">
                <a:solidFill>
                  <a:schemeClr val="tx2"/>
                </a:solidFill>
                <a:round/>
                <a:headEnd/>
                <a:tailEnd/>
              </a:ln>
              <a:solidFill>
                <a:schemeClr val="bg1"/>
              </a:solidFill>
              <a:effectLst>
                <a:outerShdw blurRad="38100" dist="38100" dir="2700000" algn="tl" rotWithShape="0">
                  <a:srgbClr val="000000">
                    <a:alpha val="43137"/>
                  </a:srgbClr>
                </a:outerShdw>
              </a:effectLst>
              <a:latin typeface="Impact"/>
            </a:endParaRPr>
          </a:p>
        </p:txBody>
      </p:sp>
    </p:spTree>
  </p:cSld>
  <p:clrMapOvr>
    <a:masterClrMapping/>
  </p:clrMapOvr>
  <p:transition advTm="117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93725"/>
            <a:ext cx="7391400" cy="5878513"/>
          </a:xfrm>
          <a:prstGeom prst="rect">
            <a:avLst/>
          </a:prstGeom>
        </p:spPr>
        <p:txBody>
          <a:bodyPr>
            <a:spAutoFit/>
          </a:bodyPr>
          <a:lstStyle/>
          <a:p>
            <a:pPr algn="ctr">
              <a:spcBef>
                <a:spcPct val="20000"/>
              </a:spcBef>
              <a:defRPr/>
            </a:pPr>
            <a:r>
              <a:rPr lang="en-US" altLang="en-US" sz="2400" b="1" cap="all" dirty="0">
                <a:solidFill>
                  <a:srgbClr val="00FFFF"/>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Adaptive FUNCTIONING</a:t>
            </a:r>
          </a:p>
          <a:p>
            <a:pPr>
              <a:spcBef>
                <a:spcPct val="20000"/>
              </a:spcBef>
              <a:defRPr/>
            </a:pPr>
            <a:endParaRPr lang="en-US" altLang="en-US" sz="2000" kern="0" dirty="0">
              <a:latin typeface="Arial"/>
            </a:endParaRPr>
          </a:p>
          <a:p>
            <a:pPr marL="342900" indent="-342900">
              <a:spcBef>
                <a:spcPct val="20000"/>
              </a:spcBef>
              <a:buFont typeface="Wingdings" panose="05000000000000000000" pitchFamily="2" charset="2"/>
              <a:buChar char="v"/>
              <a:defRPr/>
            </a:pPr>
            <a:r>
              <a:rPr lang="en-US" altLang="en-US" sz="2000" b="1" kern="0" dirty="0">
                <a:latin typeface="Arial"/>
              </a:rPr>
              <a:t>Based on performance of daily activities at a given age, rather than ability.</a:t>
            </a:r>
          </a:p>
          <a:p>
            <a:pPr marL="342900" indent="-342900">
              <a:spcBef>
                <a:spcPct val="20000"/>
              </a:spcBef>
              <a:buFont typeface="Wingdings" panose="05000000000000000000" pitchFamily="2" charset="2"/>
              <a:buChar char="v"/>
              <a:defRPr/>
            </a:pPr>
            <a:r>
              <a:rPr lang="en-US" altLang="en-US" sz="2000" b="1" kern="0" dirty="0">
                <a:latin typeface="Arial"/>
              </a:rPr>
              <a:t>Refers to how effectively people cope with common life demands across multiple environments. </a:t>
            </a:r>
          </a:p>
          <a:p>
            <a:pPr marL="342900" indent="-342900">
              <a:spcBef>
                <a:spcPct val="20000"/>
              </a:spcBef>
              <a:buFont typeface="Wingdings" panose="05000000000000000000" pitchFamily="2" charset="2"/>
              <a:buChar char="v"/>
              <a:defRPr/>
            </a:pPr>
            <a:r>
              <a:rPr lang="en-US" altLang="en-US" sz="2000" b="1" kern="0" dirty="0">
                <a:latin typeface="Arial"/>
              </a:rPr>
              <a:t>Domains of Practical, Conceptual, and Social skills. </a:t>
            </a:r>
          </a:p>
          <a:p>
            <a:pPr marL="342900" indent="-342900">
              <a:spcBef>
                <a:spcPct val="20000"/>
              </a:spcBef>
              <a:buFont typeface="Wingdings" panose="05000000000000000000" pitchFamily="2" charset="2"/>
              <a:buChar char="v"/>
              <a:defRPr/>
            </a:pPr>
            <a:r>
              <a:rPr lang="en-US" altLang="en-US" sz="2000" b="1" kern="0" dirty="0">
                <a:latin typeface="Arial"/>
              </a:rPr>
              <a:t>Measures include the Vineland Scales and the BASC.</a:t>
            </a:r>
          </a:p>
          <a:p>
            <a:pPr>
              <a:spcBef>
                <a:spcPct val="20000"/>
              </a:spcBef>
              <a:defRPr/>
            </a:pPr>
            <a:endParaRPr lang="en-US" altLang="en-US" sz="2000" b="1" kern="0" dirty="0">
              <a:latin typeface="Arial"/>
            </a:endParaRPr>
          </a:p>
          <a:p>
            <a:pPr marL="800100" lvl="1" indent="-342900">
              <a:spcBef>
                <a:spcPct val="20000"/>
              </a:spcBef>
              <a:buFont typeface="Wingdings" panose="05000000000000000000" pitchFamily="2" charset="2"/>
              <a:buChar char="q"/>
              <a:defRPr/>
            </a:pPr>
            <a:r>
              <a:rPr lang="en-US" altLang="en-US" sz="2000" b="1" kern="0" dirty="0">
                <a:solidFill>
                  <a:srgbClr val="0000FF"/>
                </a:solidFill>
                <a:effectLst>
                  <a:outerShdw blurRad="38100" dist="38100" dir="2700000" algn="tl">
                    <a:srgbClr val="000000">
                      <a:alpha val="43137"/>
                    </a:srgbClr>
                  </a:outerShdw>
                </a:effectLst>
                <a:latin typeface="Arial"/>
              </a:rPr>
              <a:t>Self-care</a:t>
            </a:r>
          </a:p>
          <a:p>
            <a:pPr marL="800100" lvl="1" indent="-342900">
              <a:spcBef>
                <a:spcPct val="20000"/>
              </a:spcBef>
              <a:buFont typeface="Wingdings" panose="05000000000000000000" pitchFamily="2" charset="2"/>
              <a:buChar char="q"/>
              <a:defRPr/>
            </a:pPr>
            <a:r>
              <a:rPr lang="en-US" altLang="en-US" sz="2000" b="1" kern="0" dirty="0">
                <a:solidFill>
                  <a:srgbClr val="0000FF"/>
                </a:solidFill>
                <a:effectLst>
                  <a:outerShdw blurRad="38100" dist="38100" dir="2700000" algn="tl">
                    <a:srgbClr val="000000">
                      <a:alpha val="43137"/>
                    </a:srgbClr>
                  </a:outerShdw>
                </a:effectLst>
                <a:latin typeface="Arial"/>
              </a:rPr>
              <a:t>Expressive and Receptive Communication </a:t>
            </a:r>
          </a:p>
          <a:p>
            <a:pPr marL="800100" lvl="1" indent="-342900">
              <a:spcBef>
                <a:spcPct val="20000"/>
              </a:spcBef>
              <a:buFont typeface="Wingdings" panose="05000000000000000000" pitchFamily="2" charset="2"/>
              <a:buChar char="q"/>
              <a:defRPr/>
            </a:pPr>
            <a:r>
              <a:rPr lang="en-US" altLang="en-US" sz="2000" b="1" kern="0" dirty="0">
                <a:solidFill>
                  <a:srgbClr val="0000FF"/>
                </a:solidFill>
                <a:effectLst>
                  <a:outerShdw blurRad="38100" dist="38100" dir="2700000" algn="tl">
                    <a:srgbClr val="000000">
                      <a:alpha val="43137"/>
                    </a:srgbClr>
                  </a:outerShdw>
                </a:effectLst>
                <a:latin typeface="Arial"/>
              </a:rPr>
              <a:t>Social and Community Activities</a:t>
            </a:r>
          </a:p>
          <a:p>
            <a:pPr marL="800100" lvl="1" indent="-342900">
              <a:spcBef>
                <a:spcPct val="20000"/>
              </a:spcBef>
              <a:buFont typeface="Wingdings" panose="05000000000000000000" pitchFamily="2" charset="2"/>
              <a:buChar char="q"/>
              <a:defRPr/>
            </a:pPr>
            <a:r>
              <a:rPr lang="en-US" altLang="en-US" sz="2000" b="1" kern="0" dirty="0">
                <a:solidFill>
                  <a:srgbClr val="0000FF"/>
                </a:solidFill>
                <a:effectLst>
                  <a:outerShdw blurRad="38100" dist="38100" dir="2700000" algn="tl">
                    <a:srgbClr val="000000">
                      <a:alpha val="43137"/>
                    </a:srgbClr>
                  </a:outerShdw>
                </a:effectLst>
                <a:latin typeface="Arial"/>
              </a:rPr>
              <a:t>Independent living skills (e.g. housekeeping)</a:t>
            </a:r>
          </a:p>
          <a:p>
            <a:pPr marL="800100" lvl="1" indent="-342900">
              <a:spcBef>
                <a:spcPct val="20000"/>
              </a:spcBef>
              <a:buFont typeface="Wingdings" panose="05000000000000000000" pitchFamily="2" charset="2"/>
              <a:buChar char="q"/>
              <a:defRPr/>
            </a:pPr>
            <a:r>
              <a:rPr lang="en-US" altLang="en-US" sz="2000" b="1" kern="0" dirty="0">
                <a:solidFill>
                  <a:srgbClr val="0000FF"/>
                </a:solidFill>
                <a:effectLst>
                  <a:outerShdw blurRad="38100" dist="38100" dir="2700000" algn="tl">
                    <a:srgbClr val="000000">
                      <a:alpha val="43137"/>
                    </a:srgbClr>
                  </a:outerShdw>
                </a:effectLst>
                <a:latin typeface="Arial"/>
              </a:rPr>
              <a:t>Health and safety</a:t>
            </a:r>
          </a:p>
          <a:p>
            <a:pPr marL="800100" lvl="1" indent="-342900">
              <a:spcBef>
                <a:spcPct val="20000"/>
              </a:spcBef>
              <a:buFont typeface="Wingdings" panose="05000000000000000000" pitchFamily="2" charset="2"/>
              <a:buChar char="q"/>
              <a:defRPr/>
            </a:pPr>
            <a:r>
              <a:rPr lang="en-US" altLang="en-US" sz="2000" b="1" kern="0" dirty="0">
                <a:solidFill>
                  <a:srgbClr val="0000FF"/>
                </a:solidFill>
                <a:effectLst>
                  <a:outerShdw blurRad="38100" dist="38100" dir="2700000" algn="tl">
                    <a:srgbClr val="000000">
                      <a:alpha val="43137"/>
                    </a:srgbClr>
                  </a:outerShdw>
                </a:effectLst>
                <a:latin typeface="Arial"/>
              </a:rPr>
              <a:t>Vocational abilities</a:t>
            </a:r>
          </a:p>
          <a:p>
            <a:pPr marL="800100" lvl="1" indent="-342900">
              <a:spcBef>
                <a:spcPct val="20000"/>
              </a:spcBef>
              <a:buFont typeface="Wingdings" panose="05000000000000000000" pitchFamily="2" charset="2"/>
              <a:buChar char="q"/>
              <a:defRPr/>
            </a:pPr>
            <a:r>
              <a:rPr lang="en-US" altLang="en-US" sz="2000" b="1" kern="0" dirty="0">
                <a:solidFill>
                  <a:srgbClr val="0000FF"/>
                </a:solidFill>
                <a:effectLst>
                  <a:outerShdw blurRad="38100" dist="38100" dir="2700000" algn="tl">
                    <a:srgbClr val="000000">
                      <a:alpha val="43137"/>
                    </a:srgbClr>
                  </a:outerShdw>
                </a:effectLst>
                <a:latin typeface="Arial"/>
              </a:rPr>
              <a:t>Self-direction</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10</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hangingPunct="1">
              <a:defRPr/>
            </a:pPr>
            <a:r>
              <a:rPr lang="en-US" kern="10" cap="none" dirty="0">
                <a:ln w="19050">
                  <a:solidFill>
                    <a:srgbClr val="4E3B30"/>
                  </a:solidFill>
                  <a:round/>
                  <a:headEnd/>
                  <a:tailEnd/>
                </a:ln>
                <a:solidFill>
                  <a:prstClr val="white"/>
                </a:solidFill>
                <a:effectLst>
                  <a:outerShdw dist="35921" dir="2700000" algn="ctr" rotWithShape="0">
                    <a:srgbClr val="A5644E"/>
                  </a:outerShdw>
                </a:effectLst>
                <a:latin typeface="Impact"/>
                <a:ea typeface="+mn-ea"/>
                <a:cs typeface="Arial" charset="0"/>
              </a:rPr>
              <a:t>Positive Behavioral Supports</a:t>
            </a:r>
            <a:r>
              <a:rPr lang="en-US" cap="none" dirty="0">
                <a:solidFill>
                  <a:prstClr val="black"/>
                </a:solidFill>
                <a:effectLst/>
                <a:latin typeface="Arial" charset="0"/>
                <a:ea typeface="+mn-ea"/>
                <a:cs typeface="Arial" charset="0"/>
              </a:rPr>
              <a:t/>
            </a:r>
            <a:br>
              <a:rPr lang="en-US" cap="none" dirty="0">
                <a:solidFill>
                  <a:prstClr val="black"/>
                </a:solidFill>
                <a:effectLst/>
                <a:latin typeface="Arial" charset="0"/>
                <a:ea typeface="+mn-ea"/>
                <a:cs typeface="Arial" charset="0"/>
              </a:rPr>
            </a:br>
            <a:endParaRPr lang="en-US" dirty="0"/>
          </a:p>
        </p:txBody>
      </p:sp>
      <p:sp>
        <p:nvSpPr>
          <p:cNvPr id="3" name="Content Placeholder 2"/>
          <p:cNvSpPr>
            <a:spLocks noGrp="1"/>
          </p:cNvSpPr>
          <p:nvPr>
            <p:ph idx="1"/>
          </p:nvPr>
        </p:nvSpPr>
        <p:spPr>
          <a:xfrm>
            <a:off x="304800" y="1295400"/>
            <a:ext cx="8686800" cy="4525963"/>
          </a:xfrm>
        </p:spPr>
        <p:txBody>
          <a:bodyPr/>
          <a:lstStyle/>
          <a:p>
            <a:pPr marL="0" indent="0" algn="ctr">
              <a:spcBef>
                <a:spcPts val="0"/>
              </a:spcBef>
              <a:buFont typeface="Wingdings 2" pitchFamily="18" charset="2"/>
              <a:buNone/>
              <a:defRPr/>
            </a:pPr>
            <a:r>
              <a:rPr lang="en-US" sz="24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Core Qualities</a:t>
            </a:r>
          </a:p>
          <a:p>
            <a:pPr marL="0" indent="0" algn="ctr">
              <a:spcBef>
                <a:spcPts val="0"/>
              </a:spcBef>
              <a:buFont typeface="Wingdings 2" pitchFamily="18" charset="2"/>
              <a:buNone/>
              <a:defRPr/>
            </a:pPr>
            <a:r>
              <a:rPr lang="en-US" sz="20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of the Time</a:t>
            </a:r>
          </a:p>
          <a:p>
            <a:pPr marL="0" indent="0" algn="ctr">
              <a:buFont typeface="Wingdings 2" pitchFamily="18" charset="2"/>
              <a:buNone/>
              <a:defRP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Supportive and Caring</a:t>
            </a:r>
          </a:p>
          <a:p>
            <a:pPr algn="ct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Respectful</a:t>
            </a:r>
          </a:p>
          <a:p>
            <a:pPr algn="ct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Strength-based</a:t>
            </a:r>
          </a:p>
          <a:p>
            <a:pPr algn="ct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Collaborative not controlling</a:t>
            </a:r>
          </a:p>
          <a:p>
            <a:pPr algn="ct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Empowering</a:t>
            </a:r>
          </a:p>
          <a:p>
            <a:pPr algn="ct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Give choice</a:t>
            </a:r>
          </a:p>
          <a:p>
            <a:pPr algn="ct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 self-esteem</a:t>
            </a:r>
          </a:p>
          <a:p>
            <a:pPr algn="ctr">
              <a:defRP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Font typeface="Wingdings 2" pitchFamily="18" charset="2"/>
              <a:buNone/>
              <a:defRPr/>
            </a:pP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factor in resilience for traumatized children </a:t>
            </a:r>
          </a:p>
          <a:p>
            <a:pPr marL="0" indent="0" algn="ctr">
              <a:buFont typeface="Wingdings 2" pitchFamily="18" charset="2"/>
              <a:buNone/>
              <a:defRPr/>
            </a:pP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 who </a:t>
            </a:r>
            <a:r>
              <a:rPr lang="en-US" sz="2000" b="1" i="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believe</a:t>
            </a: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them</a:t>
            </a:r>
            <a:endPar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100</a:t>
            </a:fld>
            <a:r>
              <a:rPr lang="en-US" b="1" dirty="0" smtClean="0">
                <a:solidFill>
                  <a:schemeClr val="tx1"/>
                </a:solidFill>
              </a:rPr>
              <a:t>T</a:t>
            </a:r>
            <a:endParaRPr lang="en-US" b="1" dirty="0">
              <a:solidFill>
                <a:schemeClr val="tx1"/>
              </a:solidFill>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8397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10599" name="Text Box 7"/>
          <p:cNvSpPr txBox="1">
            <a:spLocks noChangeArrowheads="1"/>
          </p:cNvSpPr>
          <p:nvPr/>
        </p:nvSpPr>
        <p:spPr bwMode="auto">
          <a:xfrm>
            <a:off x="1143000" y="2133600"/>
            <a:ext cx="75438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10000"/>
              </a:spcBef>
              <a:buClrTx/>
              <a:buSzTx/>
              <a:buFontTx/>
              <a:buNone/>
            </a:pPr>
            <a:endParaRPr lang="en-US" altLang="en-US" sz="1800">
              <a:solidFill>
                <a:schemeClr val="tx1"/>
              </a:solidFill>
              <a:latin typeface="Arial" charset="0"/>
            </a:endParaRPr>
          </a:p>
          <a:p>
            <a:pPr eaLnBrk="1" hangingPunct="1">
              <a:spcBef>
                <a:spcPct val="10000"/>
              </a:spcBef>
              <a:buClrTx/>
              <a:buSzTx/>
              <a:buFontTx/>
              <a:buNone/>
            </a:pPr>
            <a:endParaRPr lang="en-US" altLang="en-US" sz="1800">
              <a:solidFill>
                <a:schemeClr val="tx1"/>
              </a:solidFill>
              <a:latin typeface="Arial" charset="0"/>
            </a:endParaRPr>
          </a:p>
          <a:p>
            <a:pPr eaLnBrk="1" hangingPunct="1">
              <a:spcBef>
                <a:spcPct val="10000"/>
              </a:spcBef>
              <a:buClrTx/>
              <a:buSzTx/>
              <a:buFontTx/>
              <a:buNone/>
            </a:pPr>
            <a:endParaRPr lang="en-US" altLang="en-US" sz="1800">
              <a:solidFill>
                <a:schemeClr val="tx1"/>
              </a:solidFill>
              <a:latin typeface="Arial" charset="0"/>
            </a:endParaRPr>
          </a:p>
          <a:p>
            <a:pPr eaLnBrk="1" hangingPunct="1">
              <a:spcBef>
                <a:spcPct val="10000"/>
              </a:spcBef>
              <a:buClrTx/>
              <a:buSzTx/>
              <a:buFontTx/>
              <a:buNone/>
            </a:pPr>
            <a:endParaRPr lang="en-US" altLang="en-US" sz="1800">
              <a:solidFill>
                <a:schemeClr val="tx1"/>
              </a:solidFill>
              <a:latin typeface="Arial" charset="0"/>
            </a:endParaRPr>
          </a:p>
          <a:p>
            <a:pPr eaLnBrk="1" hangingPunct="1">
              <a:spcBef>
                <a:spcPct val="10000"/>
              </a:spcBef>
              <a:buClrTx/>
              <a:buSzTx/>
              <a:buFontTx/>
              <a:buNone/>
            </a:pPr>
            <a:endParaRPr lang="en-US" altLang="en-US" sz="1800">
              <a:solidFill>
                <a:schemeClr val="tx1"/>
              </a:solidFill>
              <a:latin typeface="Arial" charset="0"/>
            </a:endParaRPr>
          </a:p>
          <a:p>
            <a:pPr eaLnBrk="1" hangingPunct="1">
              <a:spcBef>
                <a:spcPct val="10000"/>
              </a:spcBef>
              <a:buClrTx/>
              <a:buSzTx/>
              <a:buFontTx/>
              <a:buNone/>
            </a:pPr>
            <a:endParaRPr lang="en-US" altLang="en-US" sz="1800">
              <a:solidFill>
                <a:schemeClr val="tx1"/>
              </a:solidFill>
              <a:latin typeface="Arial" charset="0"/>
            </a:endParaRPr>
          </a:p>
          <a:p>
            <a:pPr eaLnBrk="1" hangingPunct="1">
              <a:spcBef>
                <a:spcPct val="10000"/>
              </a:spcBef>
              <a:buClrTx/>
              <a:buSzTx/>
              <a:buFontTx/>
              <a:buNone/>
            </a:pPr>
            <a:endParaRPr lang="en-US" altLang="en-US" sz="1800">
              <a:solidFill>
                <a:schemeClr val="tx1"/>
              </a:solidFill>
              <a:latin typeface="Arial" charset="0"/>
            </a:endParaRPr>
          </a:p>
          <a:p>
            <a:pPr eaLnBrk="1" hangingPunct="1">
              <a:spcBef>
                <a:spcPct val="10000"/>
              </a:spcBef>
              <a:buClrTx/>
              <a:buSzTx/>
              <a:buFontTx/>
              <a:buChar char="•"/>
            </a:pPr>
            <a:endParaRPr lang="en-US" altLang="en-US" sz="1800">
              <a:solidFill>
                <a:schemeClr val="tx1"/>
              </a:solidFill>
              <a:latin typeface="Arial" charset="0"/>
            </a:endParaRPr>
          </a:p>
          <a:p>
            <a:pPr eaLnBrk="1" hangingPunct="1">
              <a:spcBef>
                <a:spcPct val="0"/>
              </a:spcBef>
              <a:buClrTx/>
              <a:buSzTx/>
              <a:buFontTx/>
              <a:buNone/>
            </a:pPr>
            <a:endParaRPr lang="en-US" altLang="en-US" sz="1800">
              <a:solidFill>
                <a:schemeClr val="tx1"/>
              </a:solidFill>
              <a:latin typeface="Arial" charset="0"/>
            </a:endParaRPr>
          </a:p>
          <a:p>
            <a:pPr eaLnBrk="1" hangingPunct="1">
              <a:spcBef>
                <a:spcPct val="0"/>
              </a:spcBef>
              <a:buClrTx/>
              <a:buSzTx/>
              <a:buFontTx/>
              <a:buNone/>
            </a:pPr>
            <a:endParaRPr lang="en-US" altLang="en-US" sz="1800">
              <a:solidFill>
                <a:schemeClr val="tx1"/>
              </a:solidFill>
              <a:latin typeface="Arial" charset="0"/>
            </a:endParaRPr>
          </a:p>
        </p:txBody>
      </p:sp>
      <p:graphicFrame>
        <p:nvGraphicFramePr>
          <p:cNvPr id="6" name="Diagram 5"/>
          <p:cNvGraphicFramePr/>
          <p:nvPr/>
        </p:nvGraphicFramePr>
        <p:xfrm>
          <a:off x="1835150" y="1299134"/>
          <a:ext cx="5867400" cy="4480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1222342" y="602555"/>
            <a:ext cx="7245084" cy="7628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p>
          <a:p>
            <a:pPr algn="ctr">
              <a:defRPr/>
            </a:pPr>
            <a:endParaRPr lang="en-US" sz="2400" b="1" dirty="0">
              <a:latin typeface="+mj-lt"/>
            </a:endParaRPr>
          </a:p>
        </p:txBody>
      </p:sp>
      <p:pic>
        <p:nvPicPr>
          <p:cNvPr id="83975" name="Picture 9" descr="http://ts2.mm.bing.net/th?id=H.4922514779800773&amp;w=119&amp;h=158&amp;c=7&amp;rs=1&amp;pid=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638" y="542925"/>
            <a:ext cx="11334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101</a:t>
            </a:fld>
            <a:r>
              <a:rPr lang="en-US" b="1" dirty="0" smtClean="0">
                <a:solidFill>
                  <a:schemeClr val="tx1"/>
                </a:solidFill>
              </a:rPr>
              <a:t>T</a:t>
            </a:r>
            <a:endParaRPr lang="en-US" b="1" dirty="0">
              <a:solidFill>
                <a:schemeClr val="tx1"/>
              </a:solidFill>
            </a:endParaRPr>
          </a:p>
        </p:txBody>
      </p:sp>
    </p:spTree>
    <p:custDataLst>
      <p:tags r:id="rId1"/>
    </p:custDataLst>
  </p:cSld>
  <p:clrMapOvr>
    <a:masterClrMapping/>
  </p:clrMapOvr>
  <p:transition advTm="115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10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6402" name="Rectangle 2"/>
          <p:cNvSpPr>
            <a:spLocks noGrp="1" noChangeArrowheads="1"/>
          </p:cNvSpPr>
          <p:nvPr>
            <p:ph type="title" idx="4294967295"/>
          </p:nvPr>
        </p:nvSpPr>
        <p:spPr>
          <a:xfrm>
            <a:off x="838200" y="990600"/>
            <a:ext cx="7315200" cy="609600"/>
          </a:xfrm>
          <a:ln>
            <a:miter lim="800000"/>
            <a:headEnd/>
            <a:tailEnd/>
          </a:ln>
          <a:extLst/>
        </p:spPr>
        <p:txBody>
          <a:bodyPr anchorCtr="1">
            <a:normAutofit fontScale="90000"/>
          </a:bodyPr>
          <a:lstStyle/>
          <a:p>
            <a:pPr algn="ctr" eaLnBrk="1" fontAlgn="auto" hangingPunct="1">
              <a:spcAft>
                <a:spcPts val="0"/>
              </a:spcAft>
              <a:defRPr/>
            </a:pPr>
            <a:r>
              <a:rPr lang="en-US" sz="32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endParaRPr lang="en-US" sz="3200" dirty="0" smtClean="0">
              <a:solidFill>
                <a:schemeClr val="tx1"/>
              </a:solidFill>
              <a:effectLst>
                <a:outerShdw blurRad="38100" dist="38100" dir="2700000" algn="tl">
                  <a:srgbClr val="FFFFFF"/>
                </a:outerShdw>
              </a:effectLst>
            </a:endParaRPr>
          </a:p>
        </p:txBody>
      </p:sp>
      <p:sp>
        <p:nvSpPr>
          <p:cNvPr id="38915" name="Rectangle 3"/>
          <p:cNvSpPr>
            <a:spLocks noGrp="1" noChangeArrowheads="1"/>
          </p:cNvSpPr>
          <p:nvPr>
            <p:ph type="body" idx="4294967295"/>
          </p:nvPr>
        </p:nvSpPr>
        <p:spPr>
          <a:xfrm>
            <a:off x="609600" y="1676400"/>
            <a:ext cx="8229600" cy="4953000"/>
          </a:xfrm>
        </p:spPr>
        <p:txBody>
          <a:bodyPr/>
          <a:lstStyle/>
          <a:p>
            <a:pPr eaLnBrk="1" hangingPunct="1">
              <a:buFontTx/>
              <a:buNone/>
              <a:defRPr/>
            </a:pPr>
            <a:r>
              <a:rPr lang="en-US" altLang="en-US" sz="2400" dirty="0" smtClean="0">
                <a:solidFill>
                  <a:schemeClr val="tx1"/>
                </a:solidFill>
                <a:effectLst>
                  <a:outerShdw blurRad="38100" dist="38100" dir="2700000" algn="tl">
                    <a:srgbClr val="000000">
                      <a:alpha val="43137"/>
                    </a:srgbClr>
                  </a:outerShdw>
                </a:effectLst>
              </a:rPr>
              <a:t>Targeted Positive Behaviors:</a:t>
            </a:r>
          </a:p>
          <a:p>
            <a:pPr eaLnBrk="1" hangingPunct="1">
              <a:spcBef>
                <a:spcPct val="10000"/>
              </a:spcBef>
              <a:buFont typeface="Wingdings" pitchFamily="2" charset="2"/>
              <a:buChar char="v"/>
              <a:defRPr/>
            </a:pPr>
            <a:r>
              <a:rPr lang="en-US" altLang="en-US" sz="2000" b="1" i="1" dirty="0" smtClean="0">
                <a:solidFill>
                  <a:schemeClr val="tx1"/>
                </a:solidFill>
                <a:effectLst>
                  <a:outerShdw blurRad="38100" dist="38100" dir="2700000" algn="tl">
                    <a:srgbClr val="000000">
                      <a:alpha val="43137"/>
                    </a:srgbClr>
                  </a:outerShdw>
                </a:effectLst>
              </a:rPr>
              <a:t>To instill, increase, and maintain.</a:t>
            </a:r>
          </a:p>
          <a:p>
            <a:pPr marL="457200" lvl="1" indent="0" algn="r" eaLnBrk="1" hangingPunct="1">
              <a:spcBef>
                <a:spcPct val="0"/>
              </a:spcBef>
              <a:buClrTx/>
              <a:buSzTx/>
              <a:buFont typeface="Wingdings 2" pitchFamily="18" charset="2"/>
              <a:buNone/>
              <a:defRPr/>
            </a:pPr>
            <a:r>
              <a:rPr lang="en-US" altLang="en-US" sz="2000" dirty="0" smtClean="0">
                <a:solidFill>
                  <a:srgbClr val="00B050"/>
                </a:solidFill>
                <a:effectLst>
                  <a:outerShdw blurRad="38100" dist="38100" dir="2700000" algn="tl">
                    <a:srgbClr val="000000">
                      <a:alpha val="43137"/>
                    </a:srgbClr>
                  </a:outerShdw>
                </a:effectLst>
              </a:rPr>
              <a:t> </a:t>
            </a:r>
          </a:p>
          <a:p>
            <a:pPr marL="457200" lvl="1" indent="0" eaLnBrk="1" hangingPunct="1">
              <a:spcBef>
                <a:spcPct val="0"/>
              </a:spcBef>
              <a:buClrTx/>
              <a:buSzTx/>
              <a:buFont typeface="Wingdings" pitchFamily="2" charset="2"/>
              <a:buChar char="v"/>
              <a:defRPr/>
            </a:pPr>
            <a:r>
              <a:rPr lang="en-US" altLang="en-US" sz="2000" dirty="0" smtClean="0">
                <a:solidFill>
                  <a:srgbClr val="007E39"/>
                </a:solidFill>
                <a:effectLst>
                  <a:outerShdw blurRad="38100" dist="38100" dir="2700000" algn="tl">
                    <a:srgbClr val="000000">
                      <a:alpha val="43137"/>
                    </a:srgbClr>
                  </a:outerShdw>
                </a:effectLst>
                <a:latin typeface="Arial" charset="0"/>
                <a:cs typeface="Arial" charset="0"/>
              </a:rPr>
              <a:t>Increase </a:t>
            </a:r>
            <a:r>
              <a:rPr lang="en-US" altLang="en-US" sz="2000" dirty="0">
                <a:solidFill>
                  <a:srgbClr val="007E39"/>
                </a:solidFill>
                <a:effectLst>
                  <a:outerShdw blurRad="38100" dist="38100" dir="2700000" algn="tl">
                    <a:srgbClr val="000000">
                      <a:alpha val="43137"/>
                    </a:srgbClr>
                  </a:outerShdw>
                </a:effectLst>
                <a:latin typeface="Arial" charset="0"/>
                <a:cs typeface="Arial" charset="0"/>
              </a:rPr>
              <a:t>emotional regulation through coping strategies, self-soothing, </a:t>
            </a:r>
            <a:r>
              <a:rPr lang="en-US" altLang="en-US" sz="2000" dirty="0" smtClean="0">
                <a:solidFill>
                  <a:srgbClr val="007E39"/>
                </a:solidFill>
                <a:effectLst>
                  <a:outerShdw blurRad="38100" dist="38100" dir="2700000" algn="tl">
                    <a:srgbClr val="000000">
                      <a:alpha val="43137"/>
                    </a:srgbClr>
                  </a:outerShdw>
                </a:effectLst>
                <a:latin typeface="Arial" charset="0"/>
                <a:cs typeface="Arial" charset="0"/>
              </a:rPr>
              <a:t>healthy diversions, and opportunities to learn self-control. </a:t>
            </a:r>
            <a:endParaRPr lang="en-US" altLang="en-US" sz="2000" dirty="0">
              <a:solidFill>
                <a:srgbClr val="007E39"/>
              </a:solidFill>
              <a:effectLst>
                <a:outerShdw blurRad="38100" dist="38100" dir="2700000" algn="tl">
                  <a:srgbClr val="000000">
                    <a:alpha val="43137"/>
                  </a:srgbClr>
                </a:outerShdw>
              </a:effectLst>
              <a:latin typeface="Arial" charset="0"/>
              <a:cs typeface="Arial" charset="0"/>
            </a:endParaRPr>
          </a:p>
          <a:p>
            <a:pPr marL="457200" lvl="1" indent="0" eaLnBrk="1" hangingPunct="1">
              <a:spcBef>
                <a:spcPct val="0"/>
              </a:spcBef>
              <a:buClrTx/>
              <a:buSzTx/>
              <a:buFont typeface="Wingdings 2" pitchFamily="18" charset="2"/>
              <a:buNone/>
              <a:defRPr/>
            </a:pPr>
            <a:endParaRPr lang="en-US" altLang="en-US" sz="2000" dirty="0">
              <a:solidFill>
                <a:srgbClr val="007E39"/>
              </a:solidFill>
              <a:effectLst>
                <a:outerShdw blurRad="38100" dist="38100" dir="2700000" algn="tl">
                  <a:srgbClr val="000000">
                    <a:alpha val="43137"/>
                  </a:srgbClr>
                </a:outerShdw>
              </a:effectLst>
              <a:latin typeface="Arial" charset="0"/>
              <a:cs typeface="Arial" charset="0"/>
            </a:endParaRPr>
          </a:p>
          <a:p>
            <a:pPr marL="457200" lvl="1" indent="0" eaLnBrk="1" hangingPunct="1">
              <a:spcBef>
                <a:spcPct val="0"/>
              </a:spcBef>
              <a:buClrTx/>
              <a:buSzTx/>
              <a:buFont typeface="Wingdings" pitchFamily="2" charset="2"/>
              <a:buChar char="v"/>
              <a:defRPr/>
            </a:pPr>
            <a:r>
              <a:rPr lang="en-US" altLang="en-US" sz="2000" dirty="0">
                <a:solidFill>
                  <a:srgbClr val="007E39"/>
                </a:solidFill>
                <a:effectLst>
                  <a:outerShdw blurRad="38100" dist="38100" dir="2700000" algn="tl">
                    <a:srgbClr val="000000">
                      <a:alpha val="43137"/>
                    </a:srgbClr>
                  </a:outerShdw>
                </a:effectLst>
                <a:latin typeface="Arial" charset="0"/>
                <a:cs typeface="Arial" charset="0"/>
              </a:rPr>
              <a:t>Become more </a:t>
            </a:r>
            <a:r>
              <a:rPr lang="en-US" altLang="en-US" sz="2000" dirty="0" smtClean="0">
                <a:solidFill>
                  <a:srgbClr val="007E39"/>
                </a:solidFill>
                <a:effectLst>
                  <a:outerShdw blurRad="38100" dist="38100" dir="2700000" algn="tl">
                    <a:srgbClr val="000000">
                      <a:alpha val="43137"/>
                    </a:srgbClr>
                  </a:outerShdw>
                </a:effectLst>
                <a:latin typeface="Arial" charset="0"/>
                <a:cs typeface="Arial" charset="0"/>
              </a:rPr>
              <a:t>adaptive and self-reliant by </a:t>
            </a:r>
            <a:r>
              <a:rPr lang="en-US" altLang="en-US" sz="2000" dirty="0">
                <a:solidFill>
                  <a:srgbClr val="007E39"/>
                </a:solidFill>
                <a:effectLst>
                  <a:outerShdw blurRad="38100" dist="38100" dir="2700000" algn="tl">
                    <a:srgbClr val="000000">
                      <a:alpha val="43137"/>
                    </a:srgbClr>
                  </a:outerShdw>
                </a:effectLst>
                <a:latin typeface="Arial" charset="0"/>
                <a:cs typeface="Arial" charset="0"/>
              </a:rPr>
              <a:t>building </a:t>
            </a:r>
            <a:r>
              <a:rPr lang="en-US" altLang="en-US" sz="2000" dirty="0" smtClean="0">
                <a:solidFill>
                  <a:srgbClr val="007E39"/>
                </a:solidFill>
                <a:effectLst>
                  <a:outerShdw blurRad="38100" dist="38100" dir="2700000" algn="tl">
                    <a:srgbClr val="000000">
                      <a:alpha val="43137"/>
                    </a:srgbClr>
                  </a:outerShdw>
                </a:effectLst>
                <a:latin typeface="Arial" charset="0"/>
                <a:cs typeface="Arial" charset="0"/>
              </a:rPr>
              <a:t>autonomy, mastery</a:t>
            </a:r>
            <a:r>
              <a:rPr lang="en-US" altLang="en-US" sz="2000" dirty="0">
                <a:solidFill>
                  <a:srgbClr val="007E39"/>
                </a:solidFill>
                <a:effectLst>
                  <a:outerShdw blurRad="38100" dist="38100" dir="2700000" algn="tl">
                    <a:srgbClr val="000000">
                      <a:alpha val="43137"/>
                    </a:srgbClr>
                  </a:outerShdw>
                </a:effectLst>
                <a:latin typeface="Arial" charset="0"/>
                <a:cs typeface="Arial" charset="0"/>
              </a:rPr>
              <a:t>, confidence, and self-direction.</a:t>
            </a:r>
          </a:p>
          <a:p>
            <a:pPr marL="457200" lvl="1" indent="0" eaLnBrk="1" hangingPunct="1">
              <a:spcBef>
                <a:spcPct val="0"/>
              </a:spcBef>
              <a:buClrTx/>
              <a:buSzTx/>
              <a:buFont typeface="Wingdings 2" pitchFamily="18" charset="2"/>
              <a:buNone/>
              <a:defRPr/>
            </a:pPr>
            <a:endParaRPr lang="en-US" altLang="en-US" sz="2000" dirty="0">
              <a:solidFill>
                <a:srgbClr val="007E39"/>
              </a:solidFill>
              <a:effectLst>
                <a:outerShdw blurRad="38100" dist="38100" dir="2700000" algn="tl">
                  <a:srgbClr val="000000">
                    <a:alpha val="43137"/>
                  </a:srgbClr>
                </a:outerShdw>
              </a:effectLst>
              <a:latin typeface="Arial" charset="0"/>
              <a:cs typeface="Arial" charset="0"/>
            </a:endParaRPr>
          </a:p>
          <a:p>
            <a:pPr marL="457200" lvl="1" indent="0" eaLnBrk="1" hangingPunct="1">
              <a:spcBef>
                <a:spcPct val="0"/>
              </a:spcBef>
              <a:buClrTx/>
              <a:buSzTx/>
              <a:buFont typeface="Wingdings" pitchFamily="2" charset="2"/>
              <a:buChar char="v"/>
              <a:defRPr/>
            </a:pPr>
            <a:r>
              <a:rPr lang="en-US" altLang="en-US" sz="2000" dirty="0">
                <a:solidFill>
                  <a:srgbClr val="007E39"/>
                </a:solidFill>
                <a:effectLst>
                  <a:outerShdw blurRad="38100" dist="38100" dir="2700000" algn="tl">
                    <a:srgbClr val="000000">
                      <a:alpha val="43137"/>
                    </a:srgbClr>
                  </a:outerShdw>
                </a:effectLst>
                <a:latin typeface="Arial" charset="0"/>
                <a:cs typeface="Arial" charset="0"/>
              </a:rPr>
              <a:t>Increase </a:t>
            </a:r>
            <a:r>
              <a:rPr lang="en-US" altLang="en-US" sz="2000" dirty="0" smtClean="0">
                <a:solidFill>
                  <a:srgbClr val="007E39"/>
                </a:solidFill>
                <a:effectLst>
                  <a:outerShdw blurRad="38100" dist="38100" dir="2700000" algn="tl">
                    <a:srgbClr val="000000">
                      <a:alpha val="43137"/>
                    </a:srgbClr>
                  </a:outerShdw>
                </a:effectLst>
                <a:latin typeface="Arial" charset="0"/>
                <a:cs typeface="Arial" charset="0"/>
              </a:rPr>
              <a:t>prosocial </a:t>
            </a:r>
            <a:r>
              <a:rPr lang="en-US" altLang="en-US" sz="2000" dirty="0">
                <a:solidFill>
                  <a:srgbClr val="007E39"/>
                </a:solidFill>
                <a:effectLst>
                  <a:outerShdw blurRad="38100" dist="38100" dir="2700000" algn="tl">
                    <a:srgbClr val="000000">
                      <a:alpha val="43137"/>
                    </a:srgbClr>
                  </a:outerShdw>
                </a:effectLst>
                <a:latin typeface="Arial" charset="0"/>
                <a:cs typeface="Arial" charset="0"/>
              </a:rPr>
              <a:t>skills and participation in community activities</a:t>
            </a:r>
            <a:endParaRPr lang="en-US" altLang="en-US" sz="2000" dirty="0" smtClean="0">
              <a:solidFill>
                <a:srgbClr val="007E39"/>
              </a:solidFill>
              <a:effectLst>
                <a:outerShdw blurRad="38100" dist="38100" dir="2700000" algn="tl">
                  <a:srgbClr val="000000">
                    <a:alpha val="43137"/>
                  </a:srgbClr>
                </a:outerShdw>
              </a:effectLst>
            </a:endParaRPr>
          </a:p>
          <a:p>
            <a:pPr eaLnBrk="1" hangingPunct="1">
              <a:spcBef>
                <a:spcPct val="10000"/>
              </a:spcBef>
              <a:buFont typeface="Wingdings" pitchFamily="2" charset="2"/>
              <a:buNone/>
              <a:defRPr/>
            </a:pPr>
            <a:endParaRPr lang="en-US" altLang="en-US" sz="2000" dirty="0" smtClean="0">
              <a:solidFill>
                <a:srgbClr val="00B050"/>
              </a:solidFill>
              <a:effectLst>
                <a:outerShdw blurRad="38100" dist="38100" dir="2700000" algn="tl">
                  <a:srgbClr val="000000">
                    <a:alpha val="43137"/>
                  </a:srgbClr>
                </a:outerShdw>
              </a:effectLst>
            </a:endParaRPr>
          </a:p>
          <a:p>
            <a:pPr eaLnBrk="1" hangingPunct="1">
              <a:spcBef>
                <a:spcPct val="10000"/>
              </a:spcBef>
              <a:buFont typeface="Wingdings" pitchFamily="2" charset="2"/>
              <a:buNone/>
              <a:defRPr/>
            </a:pPr>
            <a:endParaRPr lang="en-US" altLang="en-US" sz="2000" i="1" dirty="0" smtClean="0"/>
          </a:p>
          <a:p>
            <a:pPr lvl="1" eaLnBrk="1" hangingPunct="1">
              <a:spcBef>
                <a:spcPct val="10000"/>
              </a:spcBef>
              <a:buFontTx/>
              <a:buNone/>
              <a:defRPr/>
            </a:pPr>
            <a:endParaRPr lang="en-US" altLang="en-US" sz="2000" dirty="0" smtClean="0"/>
          </a:p>
        </p:txBody>
      </p: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102</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486402"/>
                                        </p:tgtEl>
                                      </p:cBhvr>
                                    </p:animEffect>
                                    <p:animScale>
                                      <p:cBhvr>
                                        <p:cTn id="7" dur="250" autoRev="1" fill="hold"/>
                                        <p:tgtEl>
                                          <p:spTgt spid="48640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86402"/>
                                        </p:tgtEl>
                                        <p:attrNameLst>
                                          <p:attrName>style.visibility</p:attrName>
                                        </p:attrNameLst>
                                      </p:cBhvr>
                                      <p:to>
                                        <p:strVal val="visible"/>
                                      </p:to>
                                    </p:set>
                                    <p:animEffect transition="in" filter="circle(in)">
                                      <p:cBhvr>
                                        <p:cTn id="12" dur="2000"/>
                                        <p:tgtEl>
                                          <p:spTgt spid="48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5715000" cy="914400"/>
          </a:xfrm>
          <a:ln>
            <a:miter lim="800000"/>
            <a:headEnd/>
            <a:tailEnd/>
          </a:ln>
          <a:extLst/>
        </p:spPr>
        <p:txBody>
          <a:bodyPr>
            <a:normAutofit fontScale="90000"/>
          </a:bodyPr>
          <a:lstStyle/>
          <a:p>
            <a:pPr algn="ctr" eaLnBrk="1" fontAlgn="auto" hangingPunct="1">
              <a:spcAft>
                <a:spcPts val="0"/>
              </a:spcAft>
              <a:defRPr/>
            </a:pPr>
            <a:r>
              <a:rPr lang="en-US" sz="28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20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0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endParaRPr lang="en-US" sz="2800" dirty="0"/>
          </a:p>
        </p:txBody>
      </p:sp>
      <p:sp>
        <p:nvSpPr>
          <p:cNvPr id="59395" name="Content Placeholder 2"/>
          <p:cNvSpPr>
            <a:spLocks noGrp="1"/>
          </p:cNvSpPr>
          <p:nvPr>
            <p:ph idx="1"/>
          </p:nvPr>
        </p:nvSpPr>
        <p:spPr>
          <a:xfrm>
            <a:off x="1371600" y="1447800"/>
            <a:ext cx="6781800" cy="5029200"/>
          </a:xfrm>
        </p:spPr>
        <p:txBody>
          <a:bodyPr/>
          <a:lstStyle/>
          <a:p>
            <a:pPr eaLnBrk="1" hangingPunct="1">
              <a:spcBef>
                <a:spcPts val="0"/>
              </a:spcBef>
              <a:buFontTx/>
              <a:buNone/>
              <a:defRPr/>
            </a:pPr>
            <a:r>
              <a:rPr lang="en-US" altLang="en-US" sz="2400" dirty="0" smtClean="0">
                <a:solidFill>
                  <a:srgbClr val="FF0000"/>
                </a:solidFill>
                <a:effectLst>
                  <a:outerShdw blurRad="38100" dist="38100" dir="2700000" algn="tl">
                    <a:srgbClr val="000000">
                      <a:alpha val="43137"/>
                    </a:srgbClr>
                  </a:outerShdw>
                </a:effectLst>
              </a:rPr>
              <a:t>Behaviors of Concern:</a:t>
            </a:r>
          </a:p>
          <a:p>
            <a:pPr eaLnBrk="1" hangingPunct="1">
              <a:spcBef>
                <a:spcPts val="0"/>
              </a:spcBef>
              <a:buFontTx/>
              <a:buNone/>
              <a:defRPr/>
            </a:pPr>
            <a:endParaRPr lang="en-US" altLang="en-US" sz="2400" dirty="0" smtClean="0">
              <a:solidFill>
                <a:srgbClr val="FF0000"/>
              </a:solidFill>
              <a:effectLst>
                <a:outerShdw blurRad="38100" dist="38100" dir="2700000" algn="tl">
                  <a:srgbClr val="000000">
                    <a:alpha val="43137"/>
                  </a:srgbClr>
                </a:outerShdw>
              </a:effectLst>
            </a:endParaRPr>
          </a:p>
          <a:p>
            <a:pPr eaLnBrk="1" hangingPunct="1">
              <a:spcBef>
                <a:spcPts val="0"/>
              </a:spcBef>
              <a:buFont typeface="Wingdings" pitchFamily="2" charset="2"/>
              <a:buChar char="v"/>
              <a:defRPr/>
            </a:pPr>
            <a:r>
              <a:rPr lang="en-US" altLang="en-US" sz="2400" b="1" i="1" dirty="0" smtClean="0">
                <a:effectLst>
                  <a:outerShdw blurRad="38100" dist="38100" dir="2700000" algn="tl">
                    <a:srgbClr val="000000">
                      <a:alpha val="43137"/>
                    </a:srgbClr>
                  </a:outerShdw>
                </a:effectLst>
              </a:rPr>
              <a:t>Those to decrease or eliminate.</a:t>
            </a:r>
          </a:p>
          <a:p>
            <a:pPr marL="0" indent="0" eaLnBrk="1" hangingPunct="1">
              <a:spcBef>
                <a:spcPts val="0"/>
              </a:spcBef>
              <a:buFont typeface="Wingdings 2" pitchFamily="18" charset="2"/>
              <a:buNone/>
              <a:defRPr/>
            </a:pPr>
            <a:endParaRPr lang="en-US" altLang="en-US" sz="2400" b="1" i="1" dirty="0" smtClean="0">
              <a:effectLst>
                <a:outerShdw blurRad="38100" dist="38100" dir="2700000" algn="tl">
                  <a:srgbClr val="000000">
                    <a:alpha val="43137"/>
                  </a:srgbClr>
                </a:outerShdw>
              </a:effectLst>
            </a:endParaRPr>
          </a:p>
          <a:p>
            <a:pPr eaLnBrk="1" hangingPunct="1">
              <a:spcBef>
                <a:spcPts val="0"/>
              </a:spcBef>
              <a:buFont typeface="Wingdings" pitchFamily="2" charset="2"/>
              <a:buChar char="v"/>
              <a:defRPr/>
            </a:pPr>
            <a:r>
              <a:rPr lang="en-US" altLang="en-US" sz="2400" dirty="0" smtClean="0">
                <a:solidFill>
                  <a:srgbClr val="C00000"/>
                </a:solidFill>
                <a:effectLst>
                  <a:outerShdw blurRad="38100" dist="38100" dir="2700000" algn="tl">
                    <a:srgbClr val="000000">
                      <a:alpha val="43137"/>
                    </a:srgbClr>
                  </a:outerShdw>
                </a:effectLst>
              </a:rPr>
              <a:t>These include verbal outbursts, physical aggression, and refusals. </a:t>
            </a:r>
          </a:p>
          <a:p>
            <a:pPr marL="0" indent="0" eaLnBrk="1" hangingPunct="1">
              <a:buFont typeface="Wingdings 2" pitchFamily="18" charset="2"/>
              <a:buNone/>
              <a:defRPr/>
            </a:pPr>
            <a:endParaRPr lang="en-US" altLang="en-US" sz="2000" dirty="0" smtClean="0">
              <a:solidFill>
                <a:srgbClr val="C00000"/>
              </a:solidFill>
              <a:effectLst>
                <a:outerShdw blurRad="38100" dist="38100" dir="2700000" algn="tl">
                  <a:srgbClr val="000000">
                    <a:alpha val="43137"/>
                  </a:srgbClr>
                </a:outerShdw>
              </a:effectLst>
            </a:endParaRPr>
          </a:p>
          <a:p>
            <a:pPr eaLnBrk="1" hangingPunct="1">
              <a:buFontTx/>
              <a:buNone/>
              <a:defRPr/>
            </a:pPr>
            <a:endParaRPr lang="en-US" altLang="en-US" dirty="0" smtClean="0"/>
          </a:p>
        </p:txBody>
      </p:sp>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103</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2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Criteria </a:t>
            </a:r>
            <a:r>
              <a:rPr lang="en-US" sz="3200" b="1" dirty="0" err="1"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foR</a:t>
            </a:r>
            <a:r>
              <a:rPr lang="en-US" sz="32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 a Behavior of Concern</a:t>
            </a:r>
            <a:endParaRPr lang="en-US" sz="3200" b="1" dirty="0">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a:xfrm>
            <a:off x="609600" y="1554163"/>
            <a:ext cx="8001000" cy="4525962"/>
          </a:xfrm>
        </p:spPr>
        <p:txBody>
          <a:bodyPr/>
          <a:lstStyle/>
          <a:p>
            <a:pPr marL="571500" indent="-457200">
              <a:spcBef>
                <a:spcPts val="0"/>
              </a:spcBef>
              <a:spcAft>
                <a:spcPts val="0"/>
              </a:spcAft>
              <a:buFont typeface="Wingdings" panose="05000000000000000000" pitchFamily="2" charset="2"/>
              <a:buChar char="Ø"/>
              <a:defRPr/>
            </a:pPr>
            <a:r>
              <a:rPr lang="en-US" sz="2400" b="1" dirty="0" smtClean="0">
                <a:effectLst>
                  <a:outerShdw blurRad="38100" dist="38100" dir="2700000" algn="tl">
                    <a:srgbClr val="000000">
                      <a:alpha val="43137"/>
                    </a:srgbClr>
                  </a:outerShdw>
                </a:effectLst>
                <a:latin typeface="Arial"/>
                <a:ea typeface="Calibri"/>
                <a:cs typeface="Times New Roman"/>
              </a:rPr>
              <a:t>Interferes with his or her growth, development, or progress.</a:t>
            </a:r>
          </a:p>
          <a:p>
            <a:pPr marL="114300" indent="0">
              <a:spcBef>
                <a:spcPts val="0"/>
              </a:spcBef>
              <a:spcAft>
                <a:spcPts val="0"/>
              </a:spcAft>
              <a:buFont typeface="Wingdings 2" pitchFamily="18" charset="2"/>
              <a:buNone/>
              <a:defRPr/>
            </a:pPr>
            <a:endParaRPr lang="en-US" sz="2400" b="1" dirty="0" smtClean="0">
              <a:effectLst>
                <a:outerShdw blurRad="38100" dist="38100" dir="2700000" algn="tl">
                  <a:srgbClr val="000000">
                    <a:alpha val="43137"/>
                  </a:srgbClr>
                </a:outerShdw>
              </a:effectLst>
              <a:latin typeface="Calibri"/>
              <a:ea typeface="Calibri"/>
              <a:cs typeface="Times New Roman"/>
            </a:endParaRPr>
          </a:p>
          <a:p>
            <a:pPr marL="571500" indent="-457200">
              <a:spcBef>
                <a:spcPts val="0"/>
              </a:spcBef>
              <a:spcAft>
                <a:spcPts val="0"/>
              </a:spcAft>
              <a:buFont typeface="Wingdings" panose="05000000000000000000" pitchFamily="2" charset="2"/>
              <a:buChar char="Ø"/>
              <a:defRPr/>
            </a:pPr>
            <a:r>
              <a:rPr lang="en-US" sz="2400" b="1" dirty="0" smtClean="0">
                <a:effectLst>
                  <a:outerShdw blurRad="38100" dist="38100" dir="2700000" algn="tl">
                    <a:srgbClr val="000000">
                      <a:alpha val="43137"/>
                    </a:srgbClr>
                  </a:outerShdw>
                </a:effectLst>
                <a:latin typeface="Arial"/>
                <a:ea typeface="Calibri"/>
                <a:cs typeface="Times New Roman"/>
              </a:rPr>
              <a:t>Interferes with his or her ability to make decisions and achieve goals.</a:t>
            </a:r>
          </a:p>
          <a:p>
            <a:pPr marL="114300" indent="0">
              <a:spcBef>
                <a:spcPts val="0"/>
              </a:spcBef>
              <a:spcAft>
                <a:spcPts val="0"/>
              </a:spcAft>
              <a:buFont typeface="Wingdings 2" pitchFamily="18" charset="2"/>
              <a:buNone/>
              <a:defRPr/>
            </a:pPr>
            <a:endParaRPr lang="en-US" sz="2400" b="1" dirty="0" smtClean="0">
              <a:effectLst>
                <a:outerShdw blurRad="38100" dist="38100" dir="2700000" algn="tl">
                  <a:srgbClr val="000000">
                    <a:alpha val="43137"/>
                  </a:srgbClr>
                </a:outerShdw>
              </a:effectLst>
              <a:latin typeface="Calibri"/>
              <a:ea typeface="Calibri"/>
              <a:cs typeface="Times New Roman"/>
            </a:endParaRPr>
          </a:p>
          <a:p>
            <a:pPr marL="571500" indent="-457200">
              <a:spcBef>
                <a:spcPts val="0"/>
              </a:spcBef>
              <a:spcAft>
                <a:spcPts val="0"/>
              </a:spcAft>
              <a:buFont typeface="Wingdings" panose="05000000000000000000" pitchFamily="2" charset="2"/>
              <a:buChar char="Ø"/>
              <a:defRPr/>
            </a:pPr>
            <a:r>
              <a:rPr lang="en-US" sz="2400" b="1" dirty="0" smtClean="0">
                <a:effectLst>
                  <a:outerShdw blurRad="38100" dist="38100" dir="2700000" algn="tl">
                    <a:srgbClr val="000000">
                      <a:alpha val="43137"/>
                    </a:srgbClr>
                  </a:outerShdw>
                </a:effectLst>
                <a:latin typeface="Arial"/>
                <a:ea typeface="Calibri"/>
                <a:cs typeface="Times New Roman"/>
              </a:rPr>
              <a:t>Results in a psychotropic medication being prescribed to modify the behavior.</a:t>
            </a:r>
          </a:p>
          <a:p>
            <a:pPr marL="114300" indent="0">
              <a:spcBef>
                <a:spcPts val="0"/>
              </a:spcBef>
              <a:spcAft>
                <a:spcPts val="0"/>
              </a:spcAft>
              <a:buFont typeface="Wingdings 2" pitchFamily="18" charset="2"/>
              <a:buNone/>
              <a:defRPr/>
            </a:pPr>
            <a:endParaRPr lang="en-US" sz="2400" b="1" dirty="0" smtClean="0">
              <a:effectLst>
                <a:outerShdw blurRad="38100" dist="38100" dir="2700000" algn="tl">
                  <a:srgbClr val="000000">
                    <a:alpha val="43137"/>
                  </a:srgbClr>
                </a:outerShdw>
              </a:effectLst>
              <a:latin typeface="Arial"/>
              <a:ea typeface="Calibri"/>
              <a:cs typeface="Times New Roman"/>
            </a:endParaRPr>
          </a:p>
          <a:p>
            <a:pPr marL="571500" indent="-457200">
              <a:spcBef>
                <a:spcPts val="0"/>
              </a:spcBef>
              <a:spcAft>
                <a:spcPts val="0"/>
              </a:spcAft>
              <a:buFont typeface="Wingdings" panose="05000000000000000000" pitchFamily="2" charset="2"/>
              <a:buChar char="Ø"/>
              <a:defRPr/>
            </a:pPr>
            <a:r>
              <a:rPr lang="en-US" sz="2400" b="1" dirty="0" smtClean="0">
                <a:effectLst>
                  <a:outerShdw blurRad="38100" dist="38100" dir="2700000" algn="tl">
                    <a:srgbClr val="000000">
                      <a:alpha val="43137"/>
                    </a:srgbClr>
                  </a:outerShdw>
                </a:effectLst>
                <a:latin typeface="Arial"/>
                <a:ea typeface="Calibri"/>
              </a:rPr>
              <a:t>Poses a risk to the health and safety of the individual and others.</a:t>
            </a:r>
            <a:endParaRPr lang="en-US" sz="24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104</a:t>
            </a:fld>
            <a:r>
              <a:rPr lang="en-US" b="1" dirty="0" smtClean="0">
                <a:solidFill>
                  <a:schemeClr val="tx1"/>
                </a:solidFill>
              </a:rPr>
              <a:t>T</a:t>
            </a:r>
            <a:endParaRPr lang="en-US" b="1" dirty="0">
              <a:solidFill>
                <a:schemeClr val="tx1"/>
              </a:solidFill>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2800" b="1" dirty="0" smtClean="0">
                <a:solidFill>
                  <a:srgbClr val="FF3399"/>
                </a:solidFill>
                <a:effectLst>
                  <a:outerShdw blurRad="38100" dist="38100" dir="2700000" algn="tl">
                    <a:srgbClr val="000000">
                      <a:alpha val="43137"/>
                    </a:srgbClr>
                  </a:outerShdw>
                  <a:reflection blurRad="12700" stA="48000" endA="300" endPos="55000" dir="5400000" sy="-90000" algn="bl" rotWithShape="0"/>
                </a:effectLst>
              </a:rPr>
              <a:t>Reactive vs. Proactive Interventions</a:t>
            </a:r>
            <a:endParaRPr lang="en-US" sz="2800" b="1" dirty="0">
              <a:solidFill>
                <a:srgbClr val="FF3399"/>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890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63663"/>
            <a:ext cx="239077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890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4135438"/>
            <a:ext cx="3016250" cy="203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35438"/>
            <a:ext cx="3276600" cy="220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105</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9011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90116" name="Text Box 5"/>
          <p:cNvSpPr txBox="1">
            <a:spLocks noChangeArrowheads="1"/>
          </p:cNvSpPr>
          <p:nvPr/>
        </p:nvSpPr>
        <p:spPr bwMode="auto">
          <a:xfrm>
            <a:off x="762000" y="27432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a:p>
            <a:pPr eaLnBrk="1" hangingPunct="1">
              <a:spcBef>
                <a:spcPct val="0"/>
              </a:spcBef>
              <a:buClrTx/>
              <a:buSzTx/>
              <a:buFontTx/>
              <a:buNone/>
            </a:pPr>
            <a:endParaRPr lang="en-US" altLang="en-US" sz="1800">
              <a:solidFill>
                <a:schemeClr val="tx1"/>
              </a:solidFill>
              <a:latin typeface="Arial" charset="0"/>
            </a:endParaRPr>
          </a:p>
        </p:txBody>
      </p:sp>
      <p:sp>
        <p:nvSpPr>
          <p:cNvPr id="60421" name="Text Box 7"/>
          <p:cNvSpPr txBox="1">
            <a:spLocks noChangeArrowheads="1"/>
          </p:cNvSpPr>
          <p:nvPr/>
        </p:nvSpPr>
        <p:spPr bwMode="auto">
          <a:xfrm>
            <a:off x="381000" y="990600"/>
            <a:ext cx="85344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800100" indent="-34290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257300" indent="-3429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ts val="0"/>
              </a:spcBef>
              <a:buClrTx/>
              <a:buSzTx/>
              <a:buFontTx/>
              <a:buNone/>
              <a:defRPr/>
            </a:pPr>
            <a:r>
              <a:rPr lang="en-US" altLang="en-US" sz="2400" b="1" dirty="0" smtClean="0">
                <a:solidFill>
                  <a:srgbClr val="00B0F0"/>
                </a:solidFill>
                <a:effectLst>
                  <a:outerShdw blurRad="38100" dist="38100" dir="2700000" algn="tl">
                    <a:srgbClr val="000000">
                      <a:alpha val="43137"/>
                    </a:srgbClr>
                  </a:outerShdw>
                </a:effectLst>
                <a:latin typeface="Arial" charset="0"/>
              </a:rPr>
              <a:t>Reactive Interventions </a:t>
            </a:r>
          </a:p>
          <a:p>
            <a:pPr algn="ctr" eaLnBrk="1" hangingPunct="1">
              <a:spcBef>
                <a:spcPts val="0"/>
              </a:spcBef>
              <a:buClrTx/>
              <a:buSzTx/>
              <a:buFontTx/>
              <a:buNone/>
              <a:defRPr/>
            </a:pPr>
            <a:endParaRPr lang="en-US" altLang="en-US" sz="2400" b="1" dirty="0" smtClean="0">
              <a:solidFill>
                <a:srgbClr val="00B0F0"/>
              </a:solidFill>
              <a:effectLst>
                <a:outerShdw blurRad="38100" dist="38100" dir="2700000" algn="tl">
                  <a:srgbClr val="000000">
                    <a:alpha val="43137"/>
                  </a:srgbClr>
                </a:outerShdw>
              </a:effectLst>
              <a:latin typeface="Arial" charset="0"/>
            </a:endParaRPr>
          </a:p>
          <a:p>
            <a:pPr lvl="1" eaLnBrk="1" hangingPunct="1">
              <a:spcBef>
                <a:spcPts val="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Caregivers actions </a:t>
            </a:r>
            <a:r>
              <a:rPr lang="en-US" altLang="en-US" sz="2000" b="1" dirty="0" smtClean="0">
                <a:solidFill>
                  <a:srgbClr val="FF0000"/>
                </a:solidFill>
                <a:effectLst>
                  <a:outerShdw blurRad="38100" dist="38100" dir="2700000" algn="tl">
                    <a:srgbClr val="000000">
                      <a:alpha val="43137"/>
                    </a:srgbClr>
                  </a:outerShdw>
                </a:effectLst>
                <a:latin typeface="Arial" charset="0"/>
              </a:rPr>
              <a:t>after</a:t>
            </a:r>
            <a:r>
              <a:rPr lang="en-US" altLang="en-US" sz="2000" b="1" dirty="0" smtClean="0">
                <a:solidFill>
                  <a:schemeClr val="tx1"/>
                </a:solidFill>
                <a:effectLst>
                  <a:outerShdw blurRad="38100" dist="38100" dir="2700000" algn="tl">
                    <a:srgbClr val="000000">
                      <a:alpha val="43137"/>
                    </a:srgbClr>
                  </a:outerShdw>
                </a:effectLst>
                <a:latin typeface="Arial" charset="0"/>
              </a:rPr>
              <a:t> behaviors of concern occur. </a:t>
            </a:r>
            <a:r>
              <a:rPr lang="en-US" altLang="en-US" sz="2000" b="1" dirty="0">
                <a:solidFill>
                  <a:prstClr val="black"/>
                </a:solidFill>
                <a:effectLst>
                  <a:outerShdw blurRad="38100" dist="38100" dir="2700000" algn="tl">
                    <a:srgbClr val="000000">
                      <a:alpha val="43137"/>
                    </a:srgbClr>
                  </a:outerShdw>
                </a:effectLst>
                <a:latin typeface="Arial" charset="0"/>
              </a:rPr>
              <a:t>How to handle </a:t>
            </a:r>
            <a:r>
              <a:rPr lang="en-US" altLang="en-US" sz="2000" b="1" dirty="0" smtClean="0">
                <a:solidFill>
                  <a:prstClr val="black"/>
                </a:solidFill>
                <a:effectLst>
                  <a:outerShdw blurRad="38100" dist="38100" dir="2700000" algn="tl">
                    <a:srgbClr val="000000">
                      <a:alpha val="43137"/>
                    </a:srgbClr>
                  </a:outerShdw>
                </a:effectLst>
                <a:latin typeface="Arial" charset="0"/>
              </a:rPr>
              <a:t>challenging behaviors appropriately.</a:t>
            </a:r>
            <a:endParaRPr lang="en-US" altLang="en-US" sz="2000" b="1" dirty="0">
              <a:solidFill>
                <a:schemeClr val="tx1"/>
              </a:solidFill>
              <a:effectLst>
                <a:outerShdw blurRad="38100" dist="38100" dir="2700000" algn="tl">
                  <a:srgbClr val="000000">
                    <a:alpha val="43137"/>
                  </a:srgbClr>
                </a:outerShdw>
              </a:effectLst>
              <a:latin typeface="Arial" charset="0"/>
            </a:endParaRPr>
          </a:p>
          <a:p>
            <a:pPr marL="457200" lvl="1" indent="0" eaLnBrk="1" hangingPunct="1">
              <a:spcBef>
                <a:spcPts val="0"/>
              </a:spcBef>
              <a:buClrTx/>
              <a:buSzTx/>
              <a:buFont typeface="Wingdings 2" pitchFamily="18" charset="2"/>
              <a:buNone/>
              <a:defRPr/>
            </a:pPr>
            <a:endParaRPr lang="en-US" altLang="en-US" sz="2000" b="1" dirty="0" smtClean="0">
              <a:solidFill>
                <a:schemeClr val="tx1"/>
              </a:solidFill>
              <a:effectLst>
                <a:outerShdw blurRad="38100" dist="38100" dir="2700000" algn="tl">
                  <a:srgbClr val="000000">
                    <a:alpha val="43137"/>
                  </a:srgbClr>
                </a:outerShdw>
              </a:effectLst>
              <a:latin typeface="Arial" charset="0"/>
            </a:endParaRPr>
          </a:p>
          <a:p>
            <a:pPr lvl="1" eaLnBrk="1" hangingPunct="1">
              <a:spcBef>
                <a:spcPts val="0"/>
              </a:spcBef>
              <a:buClrTx/>
              <a:buSzTx/>
              <a:buFont typeface="Wingdings" pitchFamily="2" charset="2"/>
              <a:buChar char="v"/>
              <a:defRPr/>
            </a:pPr>
            <a:r>
              <a:rPr lang="en-US" altLang="en-US" sz="2000" b="1" dirty="0" smtClean="0">
                <a:solidFill>
                  <a:prstClr val="black"/>
                </a:solidFill>
                <a:effectLst>
                  <a:outerShdw blurRad="38100" dist="38100" dir="2700000" algn="tl">
                    <a:srgbClr val="000000">
                      <a:alpha val="43137"/>
                    </a:srgbClr>
                  </a:outerShdw>
                </a:effectLst>
                <a:latin typeface="Arial" charset="0"/>
              </a:rPr>
              <a:t>For limited use about 5% of the time. </a:t>
            </a:r>
          </a:p>
          <a:p>
            <a:pPr marL="457200" lvl="1" indent="0" eaLnBrk="1" hangingPunct="1">
              <a:spcBef>
                <a:spcPts val="0"/>
              </a:spcBef>
              <a:buClrTx/>
              <a:buSzTx/>
              <a:buFont typeface="Wingdings 2" pitchFamily="18" charset="2"/>
              <a:buNone/>
              <a:defRPr/>
            </a:pPr>
            <a:endParaRPr lang="en-US" altLang="en-US" sz="2000" b="1" dirty="0" smtClean="0">
              <a:solidFill>
                <a:prstClr val="black"/>
              </a:solidFill>
              <a:effectLst>
                <a:outerShdw blurRad="38100" dist="38100" dir="2700000" algn="tl">
                  <a:srgbClr val="000000">
                    <a:alpha val="43137"/>
                  </a:srgbClr>
                </a:outerShdw>
              </a:effectLst>
              <a:latin typeface="Arial" charset="0"/>
            </a:endParaRPr>
          </a:p>
          <a:p>
            <a:pPr lvl="1" eaLnBrk="1" hangingPunct="1">
              <a:spcBef>
                <a:spcPts val="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These should be used to help situations from escalating.</a:t>
            </a:r>
          </a:p>
          <a:p>
            <a:pPr marL="457200" lvl="1" indent="0" eaLnBrk="1" hangingPunct="1">
              <a:spcBef>
                <a:spcPts val="0"/>
              </a:spcBef>
              <a:buClrTx/>
              <a:buSzTx/>
              <a:buFont typeface="Wingdings 2" pitchFamily="18" charset="2"/>
              <a:buNone/>
              <a:defRPr/>
            </a:pPr>
            <a:endParaRPr lang="en-US" altLang="en-US" sz="2000" b="1" dirty="0" smtClean="0">
              <a:solidFill>
                <a:schemeClr val="tx1"/>
              </a:solidFill>
              <a:effectLst>
                <a:outerShdw blurRad="38100" dist="38100" dir="2700000" algn="tl">
                  <a:srgbClr val="000000">
                    <a:alpha val="43137"/>
                  </a:srgbClr>
                </a:outerShdw>
              </a:effectLst>
              <a:latin typeface="Arial" charset="0"/>
            </a:endParaRPr>
          </a:p>
          <a:p>
            <a:pPr lvl="1" eaLnBrk="1" hangingPunct="1">
              <a:spcBef>
                <a:spcPts val="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For example, prompting alternative behaviors, using distractions, redirecting away from triggers, or establishing control when harm to self and others.</a:t>
            </a:r>
          </a:p>
          <a:p>
            <a:pPr marL="457200" lvl="1" indent="0" eaLnBrk="1" hangingPunct="1">
              <a:spcBef>
                <a:spcPts val="0"/>
              </a:spcBef>
              <a:buClrTx/>
              <a:buSzTx/>
              <a:buFont typeface="Wingdings 2" pitchFamily="18" charset="2"/>
              <a:buNone/>
              <a:defRPr/>
            </a:pPr>
            <a:endParaRPr lang="en-US" altLang="en-US" sz="2000" b="1" dirty="0" smtClean="0">
              <a:solidFill>
                <a:schemeClr val="tx1"/>
              </a:solidFill>
              <a:effectLst>
                <a:outerShdw blurRad="38100" dist="38100" dir="2700000" algn="tl">
                  <a:srgbClr val="000000">
                    <a:alpha val="43137"/>
                  </a:srgbClr>
                </a:outerShdw>
              </a:effectLst>
              <a:latin typeface="Arial" charset="0"/>
            </a:endParaRPr>
          </a:p>
          <a:p>
            <a:pPr lvl="1" eaLnBrk="1" hangingPunct="1">
              <a:spcBef>
                <a:spcPts val="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Affected by state-dependent learning. </a:t>
            </a:r>
            <a:r>
              <a:rPr lang="en-US" sz="2000" b="1" dirty="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We </a:t>
            </a:r>
            <a:r>
              <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may lose up to 25 IQ </a:t>
            </a:r>
            <a:r>
              <a:rPr lang="en-US" sz="2000" b="1" dirty="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points when </a:t>
            </a:r>
            <a:r>
              <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upset.</a:t>
            </a:r>
            <a:endParaRPr lang="en-US" sz="2000" b="1" dirty="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457200" lvl="1" indent="0" eaLnBrk="1" hangingPunct="1">
              <a:spcBef>
                <a:spcPts val="0"/>
              </a:spcBef>
              <a:buClrTx/>
              <a:buSzTx/>
              <a:buFont typeface="Wingdings 2" pitchFamily="18" charset="2"/>
              <a:buNone/>
              <a:defRPr/>
            </a:pPr>
            <a:endParaRPr lang="en-US" altLang="en-US" sz="2000" b="1" dirty="0" smtClean="0">
              <a:solidFill>
                <a:schemeClr val="tx1"/>
              </a:solidFill>
              <a:effectLst>
                <a:outerShdw blurRad="38100" dist="38100" dir="2700000" algn="tl">
                  <a:srgbClr val="000000">
                    <a:alpha val="43137"/>
                  </a:srgbClr>
                </a:outerShdw>
              </a:effectLst>
              <a:latin typeface="Arial" charset="0"/>
            </a:endParaRPr>
          </a:p>
          <a:p>
            <a:pPr lvl="1" eaLnBrk="1" hangingPunct="1">
              <a:spcBef>
                <a:spcPts val="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May include crisis response, respite care, and hospitalization.</a:t>
            </a:r>
          </a:p>
          <a:p>
            <a:pPr lvl="1" eaLnBrk="1" hangingPunct="1">
              <a:spcBef>
                <a:spcPts val="0"/>
              </a:spcBef>
              <a:buClrTx/>
              <a:buSzTx/>
              <a:buFont typeface="Wingdings" pitchFamily="2" charset="2"/>
              <a:buChar char="v"/>
              <a:defRPr/>
            </a:pPr>
            <a:endParaRPr lang="en-US" altLang="en-US" sz="2000" b="1" dirty="0" smtClean="0">
              <a:solidFill>
                <a:schemeClr val="tx1"/>
              </a:solidFill>
              <a:effectLst>
                <a:outerShdw blurRad="38100" dist="38100" dir="2700000" algn="tl">
                  <a:srgbClr val="000000">
                    <a:alpha val="43137"/>
                  </a:srgbClr>
                </a:outerShdw>
              </a:effectLst>
              <a:latin typeface="Arial" charset="0"/>
            </a:endParaRPr>
          </a:p>
          <a:p>
            <a:pPr lvl="1" eaLnBrk="1" hangingPunct="1">
              <a:spcBef>
                <a:spcPct val="50000"/>
              </a:spcBef>
              <a:buClrTx/>
              <a:buSzTx/>
              <a:buFont typeface="Wingdings" pitchFamily="2" charset="2"/>
              <a:buChar char="v"/>
              <a:defRPr/>
            </a:pPr>
            <a:endParaRPr lang="en-US" altLang="en-US" sz="2000" dirty="0" smtClean="0">
              <a:solidFill>
                <a:schemeClr val="tx1"/>
              </a:solidFill>
              <a:latin typeface="Arial" charset="0"/>
            </a:endParaRPr>
          </a:p>
          <a:p>
            <a:pPr lvl="2" eaLnBrk="1" hangingPunct="1">
              <a:spcBef>
                <a:spcPct val="50000"/>
              </a:spcBef>
              <a:buClrTx/>
              <a:buSzTx/>
              <a:buFontTx/>
              <a:buChar char="•"/>
              <a:defRPr/>
            </a:pPr>
            <a:endParaRPr lang="en-US" altLang="en-US" sz="1800" dirty="0" smtClean="0">
              <a:solidFill>
                <a:schemeClr val="tx1"/>
              </a:solidFill>
              <a:latin typeface="Arial" charset="0"/>
            </a:endParaRPr>
          </a:p>
        </p:txBody>
      </p:sp>
      <p:sp>
        <p:nvSpPr>
          <p:cNvPr id="7" name="Rectangle 6"/>
          <p:cNvSpPr/>
          <p:nvPr/>
        </p:nvSpPr>
        <p:spPr>
          <a:xfrm>
            <a:off x="1676400" y="304800"/>
            <a:ext cx="5715000" cy="923330"/>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br>
            <a:endParaRPr lang="en-US"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106</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9113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91140" name="Text Box 5"/>
          <p:cNvSpPr txBox="1">
            <a:spLocks noChangeArrowheads="1"/>
          </p:cNvSpPr>
          <p:nvPr/>
        </p:nvSpPr>
        <p:spPr bwMode="auto">
          <a:xfrm>
            <a:off x="762000" y="27432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a:p>
            <a:pPr eaLnBrk="1" hangingPunct="1">
              <a:spcBef>
                <a:spcPct val="0"/>
              </a:spcBef>
              <a:buClrTx/>
              <a:buSzTx/>
              <a:buFontTx/>
              <a:buNone/>
            </a:pPr>
            <a:endParaRPr lang="en-US" altLang="en-US" sz="1800">
              <a:solidFill>
                <a:schemeClr val="tx1"/>
              </a:solidFill>
              <a:latin typeface="Arial" charset="0"/>
            </a:endParaRPr>
          </a:p>
        </p:txBody>
      </p:sp>
      <p:sp>
        <p:nvSpPr>
          <p:cNvPr id="61445" name="Text Box 7"/>
          <p:cNvSpPr txBox="1">
            <a:spLocks noChangeArrowheads="1"/>
          </p:cNvSpPr>
          <p:nvPr/>
        </p:nvSpPr>
        <p:spPr bwMode="auto">
          <a:xfrm>
            <a:off x="1295400" y="1143000"/>
            <a:ext cx="6172200"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342900" indent="-34290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257300" indent="-3429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lvl="1" algn="ctr" eaLnBrk="1" hangingPunct="1">
              <a:spcBef>
                <a:spcPct val="50000"/>
              </a:spcBef>
              <a:buClrTx/>
              <a:buSzTx/>
              <a:buFontTx/>
              <a:buNone/>
              <a:defRPr/>
            </a:pPr>
            <a:endParaRPr lang="en-US" altLang="en-US" sz="2000" b="1" dirty="0" smtClean="0">
              <a:solidFill>
                <a:srgbClr val="92D050"/>
              </a:solidFill>
              <a:effectLst>
                <a:outerShdw blurRad="38100" dist="38100" dir="2700000" algn="tl">
                  <a:srgbClr val="000000">
                    <a:alpha val="43137"/>
                  </a:srgbClr>
                </a:outerShdw>
              </a:effectLst>
              <a:latin typeface="Arial" charset="0"/>
            </a:endParaRPr>
          </a:p>
          <a:p>
            <a:pPr lvl="1" algn="ctr" eaLnBrk="1" hangingPunct="1">
              <a:spcBef>
                <a:spcPct val="50000"/>
              </a:spcBef>
              <a:buClrTx/>
              <a:buSzTx/>
              <a:buFontTx/>
              <a:buNone/>
              <a:defRPr/>
            </a:pPr>
            <a:r>
              <a:rPr lang="en-US" altLang="en-US" sz="2400" b="1" dirty="0" smtClean="0">
                <a:solidFill>
                  <a:srgbClr val="92D050"/>
                </a:solidFill>
                <a:effectLst>
                  <a:outerShdw blurRad="38100" dist="38100" dir="2700000" algn="tl">
                    <a:srgbClr val="000000">
                      <a:alpha val="43137"/>
                    </a:srgbClr>
                  </a:outerShdw>
                </a:effectLst>
                <a:latin typeface="Arial" charset="0"/>
              </a:rPr>
              <a:t>Proactive or Preventative Interventions</a:t>
            </a:r>
          </a:p>
          <a:p>
            <a:pPr lvl="1" algn="ctr" eaLnBrk="1" hangingPunct="1">
              <a:spcBef>
                <a:spcPct val="50000"/>
              </a:spcBef>
              <a:buClrTx/>
              <a:buSzTx/>
              <a:buFontTx/>
              <a:buNone/>
              <a:defRPr/>
            </a:pPr>
            <a:endParaRPr lang="en-US" altLang="en-US" sz="2000" b="1" dirty="0" smtClean="0">
              <a:solidFill>
                <a:srgbClr val="92D050"/>
              </a:solidFill>
              <a:effectLst>
                <a:outerShdw blurRad="38100" dist="38100" dir="2700000" algn="tl">
                  <a:srgbClr val="000000">
                    <a:alpha val="43137"/>
                  </a:srgbClr>
                </a:outerShdw>
              </a:effectLst>
              <a:latin typeface="Arial" charset="0"/>
            </a:endParaRPr>
          </a:p>
          <a:p>
            <a:pPr eaLnBrk="1" hangingPunct="1">
              <a:spcBef>
                <a:spcPct val="5000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Caregivers actions designed to help the person to avoid engaging in challenging behaviors. </a:t>
            </a:r>
          </a:p>
          <a:p>
            <a:pPr marL="0" indent="0" eaLnBrk="1" hangingPunct="1">
              <a:spcBef>
                <a:spcPct val="50000"/>
              </a:spcBef>
              <a:buClrTx/>
              <a:buSzTx/>
              <a:buFont typeface="Wingdings 2" pitchFamily="18" charset="2"/>
              <a:buNone/>
              <a:defRPr/>
            </a:pPr>
            <a:endParaRPr lang="en-US" altLang="en-US" sz="2000" b="1" dirty="0" smtClean="0">
              <a:solidFill>
                <a:schemeClr val="tx1"/>
              </a:solidFill>
              <a:effectLst>
                <a:outerShdw blurRad="38100" dist="38100" dir="2700000" algn="tl">
                  <a:srgbClr val="000000">
                    <a:alpha val="43137"/>
                  </a:srgbClr>
                </a:outerShdw>
              </a:effectLst>
              <a:latin typeface="Arial" charset="0"/>
            </a:endParaRPr>
          </a:p>
          <a:p>
            <a:pPr eaLnBrk="1" hangingPunct="1">
              <a:spcBef>
                <a:spcPct val="5000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These should be used 95% of the time. </a:t>
            </a:r>
          </a:p>
          <a:p>
            <a:pPr marL="0" indent="0" eaLnBrk="1" hangingPunct="1">
              <a:spcBef>
                <a:spcPct val="50000"/>
              </a:spcBef>
              <a:buClrTx/>
              <a:buSzTx/>
              <a:buFont typeface="Wingdings 2" pitchFamily="18" charset="2"/>
              <a:buNone/>
              <a:defRPr/>
            </a:pPr>
            <a:endParaRPr lang="en-US" altLang="en-US" sz="2000" b="1" dirty="0" smtClean="0">
              <a:solidFill>
                <a:schemeClr val="tx1"/>
              </a:solidFill>
              <a:effectLst>
                <a:outerShdw blurRad="38100" dist="38100" dir="2700000" algn="tl">
                  <a:srgbClr val="000000">
                    <a:alpha val="43137"/>
                  </a:srgbClr>
                </a:outerShdw>
              </a:effectLst>
              <a:latin typeface="Arial" charset="0"/>
            </a:endParaRPr>
          </a:p>
          <a:p>
            <a:pPr eaLnBrk="1" hangingPunct="1">
              <a:spcBef>
                <a:spcPct val="50000"/>
              </a:spcBef>
              <a:buClrTx/>
              <a:buSzTx/>
              <a:buFont typeface="Wingdings" pitchFamily="2" charset="2"/>
              <a:buChar char="v"/>
              <a:defRPr/>
            </a:pPr>
            <a:r>
              <a:rPr lang="en-US" altLang="en-US" sz="2000" b="1" dirty="0" smtClean="0">
                <a:solidFill>
                  <a:schemeClr val="tx1"/>
                </a:solidFill>
                <a:effectLst>
                  <a:outerShdw blurRad="38100" dist="38100" dir="2700000" algn="tl">
                    <a:srgbClr val="000000">
                      <a:alpha val="43137"/>
                    </a:srgbClr>
                  </a:outerShdw>
                </a:effectLst>
                <a:latin typeface="Arial" charset="0"/>
              </a:rPr>
              <a:t>Multiple Modes: Verbally-mediated, Visual-spatial, Hands-on, and Contextually-driven</a:t>
            </a:r>
          </a:p>
          <a:p>
            <a:pPr lvl="2" eaLnBrk="1" hangingPunct="1">
              <a:spcBef>
                <a:spcPct val="50000"/>
              </a:spcBef>
              <a:buClrTx/>
              <a:buSzTx/>
              <a:buFontTx/>
              <a:buChar char="•"/>
              <a:defRPr/>
            </a:pPr>
            <a:endParaRPr lang="en-US" altLang="en-US" sz="1800" dirty="0" smtClean="0">
              <a:solidFill>
                <a:schemeClr val="tx1"/>
              </a:solidFill>
              <a:latin typeface="Arial" charset="0"/>
            </a:endParaRPr>
          </a:p>
        </p:txBody>
      </p:sp>
      <p:sp>
        <p:nvSpPr>
          <p:cNvPr id="8" name="Rectangle 7"/>
          <p:cNvSpPr/>
          <p:nvPr/>
        </p:nvSpPr>
        <p:spPr>
          <a:xfrm>
            <a:off x="1676400" y="456725"/>
            <a:ext cx="6324600" cy="759374"/>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br>
            <a:endParaRPr lang="en-US" dirty="0"/>
          </a:p>
        </p:txBody>
      </p:sp>
      <p:pic>
        <p:nvPicPr>
          <p:cNvPr id="911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8" y="2895600"/>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107</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2700" kern="10" dirty="0" smtClean="0">
                <a:ln w="19050">
                  <a:solidFill>
                    <a:srgbClr val="4E3B30"/>
                  </a:solidFill>
                  <a:round/>
                  <a:headEnd/>
                  <a:tailEnd/>
                </a:ln>
                <a:solidFill>
                  <a:prstClr val="white"/>
                </a:solidFill>
                <a:effectLst>
                  <a:outerShdw dist="35921" dir="2700000" algn="ctr" rotWithShape="0">
                    <a:srgbClr val="A5644E"/>
                  </a:outerShdw>
                </a:effectLst>
                <a:latin typeface="Impact"/>
              </a:rPr>
              <a:t>PROactive Interventions</a:t>
            </a:r>
            <a:br>
              <a:rPr lang="en-US" sz="2700" kern="10" dirty="0" smtClean="0">
                <a:ln w="19050">
                  <a:solidFill>
                    <a:srgbClr val="4E3B30"/>
                  </a:solidFill>
                  <a:round/>
                  <a:headEnd/>
                  <a:tailEnd/>
                </a:ln>
                <a:solidFill>
                  <a:prstClr val="white"/>
                </a:solidFill>
                <a:effectLst>
                  <a:outerShdw dist="35921" dir="2700000" algn="ctr" rotWithShape="0">
                    <a:srgbClr val="A5644E"/>
                  </a:outerShdw>
                </a:effectLst>
                <a:latin typeface="Impact"/>
              </a:rPr>
            </a:br>
            <a:r>
              <a:rPr lang="en-US" sz="2200" i="1" kern="10" dirty="0" smtClean="0">
                <a:ln w="19050">
                  <a:solidFill>
                    <a:srgbClr val="4E3B30"/>
                  </a:solidFill>
                  <a:round/>
                  <a:headEnd/>
                  <a:tailEnd/>
                </a:ln>
                <a:solidFill>
                  <a:srgbClr val="FFC000"/>
                </a:solidFill>
                <a:effectLst>
                  <a:outerShdw dist="35921" dir="2700000" algn="ctr" rotWithShape="0">
                    <a:srgbClr val="A5644E"/>
                  </a:outerShdw>
                </a:effectLst>
                <a:latin typeface="Impact"/>
              </a:rPr>
              <a:t>Toolbox</a:t>
            </a:r>
            <a:endParaRPr lang="en-US" sz="2200" i="1" dirty="0">
              <a:solidFill>
                <a:srgbClr val="FFC000"/>
              </a:solidFill>
            </a:endParaRPr>
          </a:p>
        </p:txBody>
      </p:sp>
      <p:sp>
        <p:nvSpPr>
          <p:cNvPr id="3" name="Content Placeholder 2"/>
          <p:cNvSpPr>
            <a:spLocks noGrp="1"/>
          </p:cNvSpPr>
          <p:nvPr>
            <p:ph idx="1"/>
          </p:nvPr>
        </p:nvSpPr>
        <p:spPr>
          <a:xfrm>
            <a:off x="304800" y="2057400"/>
            <a:ext cx="8686800" cy="4525963"/>
          </a:xfrm>
        </p:spPr>
        <p:txBody>
          <a:bodyPr/>
          <a:lstStyle/>
          <a:p>
            <a:pPr eaLnBrk="1" hangingPunct="1">
              <a:lnSpc>
                <a:spcPct val="150000"/>
              </a:lnSpc>
              <a:spcBef>
                <a:spcPts val="0"/>
              </a:spcBef>
              <a:buClr>
                <a:srgbClr val="FFCC00"/>
              </a:buClr>
              <a:buSzTx/>
              <a:buFont typeface="Wingdings" pitchFamily="2" charset="2"/>
              <a:buChar char="§"/>
              <a:defRPr/>
            </a:pPr>
            <a:r>
              <a:rPr lang="en-US" altLang="en-US" sz="2000" b="1" kern="0" dirty="0" smtClean="0">
                <a:solidFill>
                  <a:srgbClr val="C00000"/>
                </a:solidFill>
                <a:effectLst>
                  <a:outerShdw blurRad="38100" dist="38100" dir="2700000" algn="tl">
                    <a:srgbClr val="000000"/>
                  </a:outerShdw>
                </a:effectLst>
                <a:latin typeface="Arial"/>
              </a:rPr>
              <a:t>Be Familiar with the Behavior Plan!</a:t>
            </a:r>
          </a:p>
          <a:p>
            <a:pPr eaLnBrk="1" hangingPunct="1">
              <a:lnSpc>
                <a:spcPct val="150000"/>
              </a:lnSpc>
              <a:spcBef>
                <a:spcPts val="0"/>
              </a:spcBef>
              <a:buClr>
                <a:srgbClr val="FFCC00"/>
              </a:buClr>
              <a:buSzTx/>
              <a:buFont typeface="Wingdings" pitchFamily="2" charset="2"/>
              <a:buChar char="§"/>
              <a:defRPr/>
            </a:pPr>
            <a:r>
              <a:rPr lang="en-US" altLang="en-US" sz="2000" b="1" kern="0" dirty="0" smtClean="0">
                <a:solidFill>
                  <a:srgbClr val="C00000"/>
                </a:solidFill>
                <a:effectLst>
                  <a:outerShdw blurRad="38100" dist="38100" dir="2700000" algn="tl">
                    <a:srgbClr val="000000"/>
                  </a:outerShdw>
                </a:effectLst>
                <a:latin typeface="Arial"/>
              </a:rPr>
              <a:t>Avoid Triggers and Eliminate Provocations</a:t>
            </a:r>
          </a:p>
          <a:p>
            <a:pPr eaLnBrk="1" hangingPunct="1">
              <a:lnSpc>
                <a:spcPct val="150000"/>
              </a:lnSpc>
              <a:spcBef>
                <a:spcPts val="0"/>
              </a:spcBef>
              <a:buClr>
                <a:srgbClr val="FFCC00"/>
              </a:buClr>
              <a:buSzTx/>
              <a:buFont typeface="Wingdings" pitchFamily="2" charset="2"/>
              <a:buChar char="§"/>
              <a:defRPr/>
            </a:pPr>
            <a:r>
              <a:rPr lang="en-US" altLang="en-US" sz="2000" b="1" kern="0" dirty="0" smtClean="0">
                <a:solidFill>
                  <a:srgbClr val="C00000"/>
                </a:solidFill>
                <a:effectLst>
                  <a:outerShdw blurRad="38100" dist="38100" dir="2700000" algn="tl">
                    <a:srgbClr val="000000"/>
                  </a:outerShdw>
                </a:effectLst>
                <a:latin typeface="Arial"/>
              </a:rPr>
              <a:t>Positive Setting Events: Prompting and Cueing</a:t>
            </a:r>
          </a:p>
          <a:p>
            <a:pPr eaLnBrk="1" hangingPunct="1">
              <a:lnSpc>
                <a:spcPct val="150000"/>
              </a:lnSpc>
              <a:spcBef>
                <a:spcPts val="0"/>
              </a:spcBef>
              <a:buClr>
                <a:srgbClr val="FFCC00"/>
              </a:buClr>
              <a:buSzTx/>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Set Expectations Proactively</a:t>
            </a:r>
          </a:p>
          <a:p>
            <a:pPr eaLnBrk="1" hangingPunct="1">
              <a:lnSpc>
                <a:spcPct val="150000"/>
              </a:lnSpc>
              <a:spcBef>
                <a:spcPts val="0"/>
              </a:spcBef>
              <a:buClr>
                <a:srgbClr val="FFCC00"/>
              </a:buClr>
              <a:buSzTx/>
              <a:buFont typeface="Wingdings" pitchFamily="2" charset="2"/>
              <a:buChar char="§"/>
              <a:defRPr/>
            </a:pPr>
            <a:r>
              <a:rPr lang="en-US" altLang="en-US" sz="2000" b="1" kern="0" dirty="0" smtClean="0">
                <a:solidFill>
                  <a:srgbClr val="C00000"/>
                </a:solidFill>
                <a:effectLst>
                  <a:outerShdw blurRad="38100" dist="38100" dir="2700000" algn="tl">
                    <a:srgbClr val="000000"/>
                  </a:outerShdw>
                </a:effectLst>
                <a:latin typeface="Arial"/>
              </a:rPr>
              <a:t>Well-Understood and Predictable Daily Routine</a:t>
            </a:r>
          </a:p>
          <a:p>
            <a:pPr eaLnBrk="1" hangingPunct="1">
              <a:lnSpc>
                <a:spcPct val="150000"/>
              </a:lnSpc>
              <a:spcBef>
                <a:spcPts val="0"/>
              </a:spcBef>
              <a:buClr>
                <a:srgbClr val="FFCC00"/>
              </a:buClr>
              <a:buSzTx/>
              <a:buFont typeface="Wingdings" pitchFamily="2" charset="2"/>
              <a:buChar char="§"/>
              <a:defRPr/>
            </a:pPr>
            <a:r>
              <a:rPr lang="en-US" altLang="en-US" sz="2000" b="1" kern="0" dirty="0" smtClean="0">
                <a:solidFill>
                  <a:srgbClr val="C00000"/>
                </a:solidFill>
                <a:effectLst>
                  <a:outerShdw blurRad="38100" dist="38100" dir="2700000" algn="tl">
                    <a:srgbClr val="000000"/>
                  </a:outerShdw>
                </a:effectLst>
                <a:latin typeface="Arial"/>
              </a:rPr>
              <a:t>Adherence with the Schedule</a:t>
            </a:r>
          </a:p>
          <a:p>
            <a:pPr eaLnBrk="1" hangingPunct="1">
              <a:lnSpc>
                <a:spcPct val="150000"/>
              </a:lnSpc>
              <a:spcBef>
                <a:spcPts val="0"/>
              </a:spcBef>
              <a:buClr>
                <a:srgbClr val="FFCC00"/>
              </a:buClr>
              <a:buSzTx/>
              <a:buFont typeface="Wingdings" pitchFamily="2" charset="2"/>
              <a:buChar char="§"/>
              <a:defRPr/>
            </a:pPr>
            <a:r>
              <a:rPr lang="en-US" altLang="en-US" sz="2000" b="1" kern="0" dirty="0" smtClean="0">
                <a:solidFill>
                  <a:srgbClr val="C00000"/>
                </a:solidFill>
                <a:effectLst>
                  <a:outerShdw blurRad="38100" dist="38100" dir="2700000" algn="tl">
                    <a:srgbClr val="000000"/>
                  </a:outerShdw>
                </a:effectLst>
                <a:latin typeface="Arial"/>
              </a:rPr>
              <a:t>Active Listening</a:t>
            </a:r>
          </a:p>
          <a:p>
            <a:pPr eaLnBrk="1" hangingPunct="1">
              <a:lnSpc>
                <a:spcPct val="150000"/>
              </a:lnSpc>
              <a:spcBef>
                <a:spcPts val="0"/>
              </a:spcBef>
              <a:buClr>
                <a:srgbClr val="FFCC00"/>
              </a:buClr>
              <a:buSzTx/>
              <a:buFont typeface="Wingdings" pitchFamily="2" charset="2"/>
              <a:buChar char="§"/>
              <a:defRPr/>
            </a:pPr>
            <a:r>
              <a:rPr lang="en-US" altLang="en-US" sz="2000" b="1" kern="0" dirty="0" smtClean="0">
                <a:solidFill>
                  <a:srgbClr val="C00000"/>
                </a:solidFill>
                <a:effectLst>
                  <a:outerShdw blurRad="38100" dist="38100" dir="2700000" algn="tl">
                    <a:srgbClr val="000000"/>
                  </a:outerShdw>
                </a:effectLst>
                <a:latin typeface="Arial"/>
              </a:rPr>
              <a:t>Affirmative Communication</a:t>
            </a:r>
          </a:p>
          <a:p>
            <a:pPr>
              <a:defRPr/>
            </a:pPr>
            <a:endParaRPr lang="en-US" dirty="0"/>
          </a:p>
        </p:txBody>
      </p:sp>
      <p:pic>
        <p:nvPicPr>
          <p:cNvPr id="92164" name="Picture 4" descr="MC90034028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219200"/>
            <a:ext cx="27432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108</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2700" kern="10" dirty="0">
                <a:ln w="19050">
                  <a:solidFill>
                    <a:srgbClr val="4E3B30"/>
                  </a:solidFill>
                  <a:round/>
                  <a:headEnd/>
                  <a:tailEnd/>
                </a:ln>
                <a:solidFill>
                  <a:prstClr val="white"/>
                </a:solidFill>
                <a:effectLst>
                  <a:outerShdw dist="35921" dir="2700000" algn="ctr" rotWithShape="0">
                    <a:srgbClr val="A5644E"/>
                  </a:outerShdw>
                </a:effectLst>
                <a:latin typeface="Impact"/>
              </a:rPr>
              <a:t>PROactive Interventions</a:t>
            </a:r>
            <a:br>
              <a:rPr lang="en-US" sz="2700" kern="10" dirty="0">
                <a:ln w="19050">
                  <a:solidFill>
                    <a:srgbClr val="4E3B30"/>
                  </a:solidFill>
                  <a:round/>
                  <a:headEnd/>
                  <a:tailEnd/>
                </a:ln>
                <a:solidFill>
                  <a:prstClr val="white"/>
                </a:solidFill>
                <a:effectLst>
                  <a:outerShdw dist="35921" dir="2700000" algn="ctr" rotWithShape="0">
                    <a:srgbClr val="A5644E"/>
                  </a:outerShdw>
                </a:effectLst>
                <a:latin typeface="Impact"/>
              </a:rPr>
            </a:br>
            <a:r>
              <a:rPr lang="en-US" sz="2200" i="1" kern="10" dirty="0">
                <a:ln w="19050">
                  <a:solidFill>
                    <a:srgbClr val="4E3B30"/>
                  </a:solidFill>
                  <a:round/>
                  <a:headEnd/>
                  <a:tailEnd/>
                </a:ln>
                <a:solidFill>
                  <a:srgbClr val="92D050"/>
                </a:solidFill>
                <a:effectLst>
                  <a:outerShdw dist="35921" dir="2700000" algn="ctr" rotWithShape="0">
                    <a:srgbClr val="A5644E"/>
                  </a:outerShdw>
                </a:effectLst>
                <a:latin typeface="Impact"/>
              </a:rPr>
              <a:t>Toolbox</a:t>
            </a:r>
            <a:endParaRPr lang="en-US" dirty="0"/>
          </a:p>
        </p:txBody>
      </p:sp>
      <p:sp>
        <p:nvSpPr>
          <p:cNvPr id="4" name="Rectangle 3"/>
          <p:cNvSpPr/>
          <p:nvPr/>
        </p:nvSpPr>
        <p:spPr>
          <a:xfrm>
            <a:off x="381000" y="1752600"/>
            <a:ext cx="8153400" cy="4246563"/>
          </a:xfrm>
          <a:prstGeom prst="rect">
            <a:avLst/>
          </a:prstGeom>
        </p:spPr>
        <p:txBody>
          <a:bodyPr>
            <a:spAutoFit/>
          </a:bodyPr>
          <a:lstStyle/>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Concrete Directions to Compensate for Impairments</a:t>
            </a:r>
          </a:p>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Be Person-Centered and Context-Sensitive</a:t>
            </a:r>
          </a:p>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Sensory Modalities</a:t>
            </a:r>
          </a:p>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Multimodal Approach: Visual Aids and Hands-on Modeling</a:t>
            </a:r>
          </a:p>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Building a Positive Sense of Self</a:t>
            </a:r>
          </a:p>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Team Approach</a:t>
            </a:r>
          </a:p>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Meaningful and Non-Contingent Activities</a:t>
            </a:r>
          </a:p>
          <a:p>
            <a:pPr marL="342900" indent="-342900">
              <a:lnSpc>
                <a:spcPct val="150000"/>
              </a:lnSpc>
              <a:spcBef>
                <a:spcPts val="0"/>
              </a:spcBef>
              <a:buClr>
                <a:srgbClr val="FFCC00"/>
              </a:buClr>
              <a:buFont typeface="Wingdings" pitchFamily="2" charset="2"/>
              <a:buChar char="§"/>
              <a:defRPr/>
            </a:pPr>
            <a:r>
              <a:rPr lang="en-US" altLang="en-US" sz="2000" b="1" kern="0" dirty="0">
                <a:solidFill>
                  <a:srgbClr val="C00000"/>
                </a:solidFill>
                <a:effectLst>
                  <a:outerShdw blurRad="38100" dist="38100" dir="2700000" algn="tl">
                    <a:srgbClr val="000000"/>
                  </a:outerShdw>
                </a:effectLst>
                <a:latin typeface="Arial"/>
              </a:rPr>
              <a:t>Natural Supports with Family, Friends, and Volunteers</a:t>
            </a:r>
          </a:p>
          <a:p>
            <a:pPr>
              <a:lnSpc>
                <a:spcPct val="150000"/>
              </a:lnSpc>
              <a:spcBef>
                <a:spcPts val="0"/>
              </a:spcBef>
              <a:buClr>
                <a:srgbClr val="FFCC00"/>
              </a:buClr>
              <a:defRPr/>
            </a:pPr>
            <a:endParaRPr lang="en-US" altLang="en-US" sz="2000" b="1" kern="0" dirty="0">
              <a:solidFill>
                <a:srgbClr val="C00000"/>
              </a:solidFill>
              <a:effectLst>
                <a:outerShdw blurRad="38100" dist="38100" dir="2700000" algn="tl">
                  <a:srgbClr val="000000"/>
                </a:outerShdw>
              </a:effectLst>
              <a:latin typeface="Arial"/>
            </a:endParaRPr>
          </a:p>
        </p:txBody>
      </p:sp>
      <p:pic>
        <p:nvPicPr>
          <p:cNvPr id="93188" name="Picture 6" descr="http://ts1.mm.bing.net/th?id=H.4552636530426204&amp;w=156&amp;h=172&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28600"/>
            <a:ext cx="1485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109</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219200"/>
            <a:ext cx="6858000" cy="3847207"/>
          </a:xfrm>
          <a:prstGeom prst="rect">
            <a:avLst/>
          </a:prstGeom>
        </p:spPr>
        <p:txBody>
          <a:bodyPr wrap="square">
            <a:spAutoFit/>
          </a:bodyPr>
          <a:lstStyle/>
          <a:p>
            <a:pPr lvl="0" algn="ctr" fontAlgn="auto">
              <a:spcBef>
                <a:spcPts val="0"/>
              </a:spcBef>
              <a:spcAft>
                <a:spcPts val="0"/>
              </a:spcAft>
            </a:pPr>
            <a:r>
              <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DDS Eligibility Determination Process</a:t>
            </a:r>
            <a:endParaRPr lang="en-US"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fontAlgn="auto">
              <a:spcBef>
                <a:spcPts val="0"/>
              </a:spcBef>
              <a:spcAft>
                <a:spcPts val="0"/>
              </a:spcAft>
            </a:pPr>
            <a:r>
              <a:rPr lang="en-US" sz="1600" dirty="0">
                <a:solidFill>
                  <a:prstClr val="black"/>
                </a:solidFill>
                <a:latin typeface="Constantia"/>
                <a:cs typeface="+mn-cs"/>
              </a:rPr>
              <a:t> </a:t>
            </a:r>
          </a:p>
          <a:p>
            <a:pPr marL="285750" lvl="0" indent="-285750" fontAlgn="auto">
              <a:spcBef>
                <a:spcPts val="0"/>
              </a:spcBef>
              <a:spcAft>
                <a:spcPts val="0"/>
              </a:spcAft>
              <a:buFont typeface="Arial" panose="020B0604020202020204" pitchFamily="34" charset="0"/>
              <a:buChar char="•"/>
            </a:pPr>
            <a:r>
              <a:rPr lang="en-US" sz="2000" b="1" dirty="0" smtClean="0">
                <a:solidFill>
                  <a:prstClr val="black"/>
                </a:solidFill>
                <a:latin typeface="Arial" panose="020B0604020202020204" pitchFamily="34" charset="0"/>
                <a:cs typeface="Arial" panose="020B0604020202020204" pitchFamily="34" charset="0"/>
              </a:rPr>
              <a:t>Connecticut </a:t>
            </a:r>
            <a:r>
              <a:rPr lang="en-US" sz="2000" b="1" dirty="0">
                <a:solidFill>
                  <a:prstClr val="black"/>
                </a:solidFill>
                <a:latin typeface="Arial" panose="020B0604020202020204" pitchFamily="34" charset="0"/>
                <a:cs typeface="Arial" panose="020B0604020202020204" pitchFamily="34" charset="0"/>
              </a:rPr>
              <a:t>General Statute Section §17a-210b; Subsection 1-1g </a:t>
            </a:r>
            <a:r>
              <a:rPr lang="en-US" sz="2000" b="1" dirty="0" smtClean="0">
                <a:solidFill>
                  <a:prstClr val="black"/>
                </a:solidFill>
                <a:latin typeface="Arial" panose="020B0604020202020204" pitchFamily="34" charset="0"/>
                <a:cs typeface="Arial" panose="020B0604020202020204" pitchFamily="34" charset="0"/>
              </a:rPr>
              <a:t>is </a:t>
            </a:r>
            <a:r>
              <a:rPr lang="en-US" sz="2000" b="1" dirty="0">
                <a:solidFill>
                  <a:prstClr val="black"/>
                </a:solidFill>
                <a:latin typeface="Arial" panose="020B0604020202020204" pitchFamily="34" charset="0"/>
                <a:cs typeface="Arial" panose="020B0604020202020204" pitchFamily="34" charset="0"/>
              </a:rPr>
              <a:t>the law that DDS is required to use in order to determine whether someone has an intellectual </a:t>
            </a:r>
            <a:r>
              <a:rPr lang="en-US" sz="2000" b="1" dirty="0" smtClean="0">
                <a:solidFill>
                  <a:prstClr val="black"/>
                </a:solidFill>
                <a:latin typeface="Arial" panose="020B0604020202020204" pitchFamily="34" charset="0"/>
                <a:cs typeface="Arial" panose="020B0604020202020204" pitchFamily="34" charset="0"/>
              </a:rPr>
              <a:t>disability</a:t>
            </a:r>
            <a:r>
              <a:rPr lang="en-US" sz="2000" b="1" dirty="0">
                <a:solidFill>
                  <a:prstClr val="black"/>
                </a:solidFill>
                <a:latin typeface="Arial" panose="020B0604020202020204" pitchFamily="34" charset="0"/>
                <a:cs typeface="Arial" panose="020B0604020202020204" pitchFamily="34" charset="0"/>
              </a:rPr>
              <a:t> </a:t>
            </a:r>
            <a:r>
              <a:rPr lang="en-US" sz="2000" b="1" dirty="0" smtClean="0">
                <a:solidFill>
                  <a:prstClr val="black"/>
                </a:solidFill>
                <a:latin typeface="Arial" panose="020B0604020202020204" pitchFamily="34" charset="0"/>
                <a:cs typeface="Arial" panose="020B0604020202020204" pitchFamily="34" charset="0"/>
              </a:rPr>
              <a:t>and to determine eligibility along three criteria.</a:t>
            </a:r>
          </a:p>
          <a:p>
            <a:pPr lvl="1" algn="just" fontAlgn="auto">
              <a:spcBef>
                <a:spcPts val="0"/>
              </a:spcBef>
              <a:spcAft>
                <a:spcPts val="0"/>
              </a:spcAft>
            </a:pPr>
            <a:endParaRPr lang="en-US" sz="2000" b="1" i="1" dirty="0">
              <a:solidFill>
                <a:prstClr val="black"/>
              </a:solidFill>
              <a:latin typeface="Arial" panose="020B0604020202020204" pitchFamily="34" charset="0"/>
              <a:cs typeface="Arial" panose="020B0604020202020204" pitchFamily="34" charset="0"/>
            </a:endParaRPr>
          </a:p>
          <a:p>
            <a:pPr algn="just" fontAlgn="auto">
              <a:spcBef>
                <a:spcPts val="0"/>
              </a:spcBef>
              <a:spcAft>
                <a:spcPts val="0"/>
              </a:spcAft>
            </a:pPr>
            <a:r>
              <a:rPr lang="en-US" sz="2000" b="1" i="1" dirty="0" smtClean="0">
                <a:solidFill>
                  <a:prstClr val="black"/>
                </a:solidFill>
                <a:latin typeface="Arial" panose="020B0604020202020204" pitchFamily="34" charset="0"/>
                <a:cs typeface="Arial" panose="020B0604020202020204" pitchFamily="34" charset="0"/>
              </a:rPr>
              <a:t>A </a:t>
            </a:r>
            <a:r>
              <a:rPr lang="en-US" sz="2000" b="1" i="1" dirty="0">
                <a:solidFill>
                  <a:prstClr val="black"/>
                </a:solidFill>
                <a:latin typeface="Arial" panose="020B0604020202020204" pitchFamily="34" charset="0"/>
                <a:cs typeface="Arial" panose="020B0604020202020204" pitchFamily="34" charset="0"/>
              </a:rPr>
              <a:t>significant limitation in intellectual functioning and deficits in adaptive behavior </a:t>
            </a:r>
            <a:r>
              <a:rPr lang="en-US" sz="2000" b="1" i="1" dirty="0" smtClean="0">
                <a:solidFill>
                  <a:prstClr val="black"/>
                </a:solidFill>
                <a:latin typeface="Arial" panose="020B0604020202020204" pitchFamily="34" charset="0"/>
                <a:cs typeface="Arial" panose="020B0604020202020204" pitchFamily="34" charset="0"/>
              </a:rPr>
              <a:t>(</a:t>
            </a:r>
            <a:r>
              <a:rPr lang="en-US" sz="2000" b="1" dirty="0" smtClean="0">
                <a:solidFill>
                  <a:prstClr val="black"/>
                </a:solidFill>
                <a:latin typeface="Arial" panose="020B0604020202020204" pitchFamily="34" charset="0"/>
                <a:cs typeface="Arial" panose="020B0604020202020204" pitchFamily="34" charset="0"/>
              </a:rPr>
              <a:t>existing concurrently) </a:t>
            </a:r>
            <a:r>
              <a:rPr lang="en-US" sz="2000" b="1" i="1" dirty="0" smtClean="0">
                <a:solidFill>
                  <a:prstClr val="black"/>
                </a:solidFill>
                <a:latin typeface="Arial" panose="020B0604020202020204" pitchFamily="34" charset="0"/>
                <a:cs typeface="Arial" panose="020B0604020202020204" pitchFamily="34" charset="0"/>
              </a:rPr>
              <a:t>that </a:t>
            </a:r>
            <a:r>
              <a:rPr lang="en-US" sz="2000" b="1" i="1" dirty="0">
                <a:solidFill>
                  <a:prstClr val="black"/>
                </a:solidFill>
                <a:latin typeface="Arial" panose="020B0604020202020204" pitchFamily="34" charset="0"/>
                <a:cs typeface="Arial" panose="020B0604020202020204" pitchFamily="34" charset="0"/>
              </a:rPr>
              <a:t>originated during the developmental period before eighteen years of age</a:t>
            </a:r>
            <a:r>
              <a:rPr lang="en-US" sz="2000" b="1" i="1" dirty="0" smtClean="0">
                <a:solidFill>
                  <a:prstClr val="black"/>
                </a:solidFill>
                <a:latin typeface="Arial" panose="020B0604020202020204" pitchFamily="34" charset="0"/>
                <a:cs typeface="Arial" panose="020B0604020202020204" pitchFamily="34" charset="0"/>
              </a:rPr>
              <a:t>.</a:t>
            </a:r>
            <a:endParaRPr lang="en-US" sz="2000" b="1" i="1" dirty="0">
              <a:solidFill>
                <a:prstClr val="black"/>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11</a:t>
            </a:fld>
            <a:r>
              <a:rPr lang="en-US" b="1" dirty="0" smtClean="0">
                <a:solidFill>
                  <a:schemeClr val="tx1"/>
                </a:solidFill>
              </a:rPr>
              <a:t>P</a:t>
            </a:r>
            <a:endParaRPr lang="en-US" b="1" dirty="0">
              <a:solidFill>
                <a:schemeClr val="tx1"/>
              </a:solidFill>
            </a:endParaRPr>
          </a:p>
        </p:txBody>
      </p:sp>
    </p:spTree>
    <p:extLst>
      <p:ext uri="{BB962C8B-B14F-4D97-AF65-F5344CB8AC3E}">
        <p14:creationId xmlns:p14="http://schemas.microsoft.com/office/powerpoint/2010/main" val="29502767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09800" y="381000"/>
            <a:ext cx="5334000" cy="990600"/>
          </a:xfrm>
        </p:spPr>
        <p:txBody>
          <a:bodyPr/>
          <a:lstStyle/>
          <a:p>
            <a:pPr algn="ctr" eaLnBrk="1" fontAlgn="auto" hangingPunct="1">
              <a:spcAft>
                <a:spcPts val="0"/>
              </a:spcAft>
              <a:defRPr/>
            </a:pPr>
            <a:r>
              <a:rPr lang="en-US" altLang="en-US" sz="2400" b="1" dirty="0" smtClean="0"/>
              <a:t>Proactive Interventions</a:t>
            </a:r>
            <a:br>
              <a:rPr lang="en-US" altLang="en-US" sz="2400" b="1" dirty="0" smtClean="0"/>
            </a:br>
            <a:r>
              <a:rPr lang="en-US" altLang="en-US" sz="2000" i="1" dirty="0" smtClean="0">
                <a:solidFill>
                  <a:srgbClr val="00B050"/>
                </a:solidFill>
              </a:rPr>
              <a:t>Setting and Reviewing Expectations</a:t>
            </a:r>
          </a:p>
        </p:txBody>
      </p:sp>
      <p:sp>
        <p:nvSpPr>
          <p:cNvPr id="65539" name="Rectangle 3"/>
          <p:cNvSpPr>
            <a:spLocks noGrp="1" noChangeArrowheads="1"/>
          </p:cNvSpPr>
          <p:nvPr>
            <p:ph idx="1"/>
          </p:nvPr>
        </p:nvSpPr>
        <p:spPr>
          <a:xfrm>
            <a:off x="609600" y="1371600"/>
            <a:ext cx="8001000" cy="5105400"/>
          </a:xfrm>
        </p:spPr>
        <p:txBody>
          <a:bodyPr/>
          <a:lstStyle/>
          <a:p>
            <a:pPr eaLnBrk="1" hangingPunct="1">
              <a:lnSpc>
                <a:spcPct val="90000"/>
              </a:lnSpc>
              <a:spcBef>
                <a:spcPct val="50000"/>
              </a:spcBef>
              <a:defRPr/>
            </a:pPr>
            <a:r>
              <a:rPr lang="en-US" altLang="en-US" sz="2000" b="1" dirty="0" smtClean="0">
                <a:solidFill>
                  <a:schemeClr val="tx1"/>
                </a:solidFill>
                <a:effectLst>
                  <a:outerShdw blurRad="38100" dist="38100" dir="2700000" algn="tl">
                    <a:srgbClr val="000000">
                      <a:alpha val="43137"/>
                    </a:srgbClr>
                  </a:outerShdw>
                </a:effectLst>
              </a:rPr>
              <a:t>Directions given and reviewed at regular intervals. They should be very specific and easily convey the expected behavior.</a:t>
            </a:r>
          </a:p>
          <a:p>
            <a:pPr marL="0" indent="0" eaLnBrk="1" hangingPunct="1">
              <a:lnSpc>
                <a:spcPct val="90000"/>
              </a:lnSpc>
              <a:spcBef>
                <a:spcPct val="50000"/>
              </a:spcBef>
              <a:buFont typeface="Wingdings 2" pitchFamily="18" charset="2"/>
              <a:buNone/>
              <a:defRPr/>
            </a:pPr>
            <a:endParaRPr lang="en-US" altLang="en-US" sz="2000" b="1" dirty="0" smtClean="0">
              <a:solidFill>
                <a:schemeClr val="tx1"/>
              </a:solidFill>
              <a:effectLst>
                <a:outerShdw blurRad="38100" dist="38100" dir="2700000" algn="tl">
                  <a:srgbClr val="000000">
                    <a:alpha val="43137"/>
                  </a:srgbClr>
                </a:outerShdw>
              </a:effectLst>
            </a:endParaRPr>
          </a:p>
          <a:p>
            <a:pPr eaLnBrk="1" hangingPunct="1">
              <a:lnSpc>
                <a:spcPct val="90000"/>
              </a:lnSpc>
              <a:defRPr/>
            </a:pPr>
            <a:r>
              <a:rPr lang="en-US" altLang="en-US" sz="2000" b="1" dirty="0" smtClean="0">
                <a:solidFill>
                  <a:schemeClr val="tx1"/>
                </a:solidFill>
                <a:effectLst>
                  <a:outerShdw blurRad="38100" dist="38100" dir="2700000" algn="tl">
                    <a:srgbClr val="000000">
                      <a:alpha val="43137"/>
                    </a:srgbClr>
                  </a:outerShdw>
                </a:effectLst>
              </a:rPr>
              <a:t>Tell the person what you want them to do, rather than what you do not. </a:t>
            </a:r>
          </a:p>
          <a:p>
            <a:pPr lvl="2" eaLnBrk="1" hangingPunct="1">
              <a:lnSpc>
                <a:spcPct val="90000"/>
              </a:lnSpc>
              <a:defRPr/>
            </a:pPr>
            <a:r>
              <a:rPr lang="en-US" altLang="en-US" sz="1800" b="1" i="1" dirty="0" smtClean="0">
                <a:solidFill>
                  <a:srgbClr val="C00000"/>
                </a:solidFill>
                <a:effectLst>
                  <a:outerShdw blurRad="38100" dist="38100" dir="2700000" algn="tl">
                    <a:srgbClr val="000000">
                      <a:alpha val="43137"/>
                    </a:srgbClr>
                  </a:outerShdw>
                </a:effectLst>
              </a:rPr>
              <a:t>“Use an ‘inside’ voice,” instead of “Stop talking so loudly”</a:t>
            </a:r>
          </a:p>
          <a:p>
            <a:pPr lvl="2" eaLnBrk="1" hangingPunct="1">
              <a:lnSpc>
                <a:spcPct val="90000"/>
              </a:lnSpc>
              <a:defRPr/>
            </a:pPr>
            <a:r>
              <a:rPr lang="en-US" altLang="en-US" sz="1800" b="1" i="1" dirty="0" smtClean="0">
                <a:solidFill>
                  <a:srgbClr val="C00000"/>
                </a:solidFill>
                <a:effectLst>
                  <a:outerShdw blurRad="38100" dist="38100" dir="2700000" algn="tl">
                    <a:srgbClr val="000000">
                      <a:alpha val="43137"/>
                    </a:srgbClr>
                  </a:outerShdw>
                </a:effectLst>
              </a:rPr>
              <a:t>“Keep your hands down,” rather than “Don’t hit”</a:t>
            </a:r>
          </a:p>
          <a:p>
            <a:pPr lvl="2" eaLnBrk="1" hangingPunct="1">
              <a:lnSpc>
                <a:spcPct val="90000"/>
              </a:lnSpc>
              <a:defRPr/>
            </a:pPr>
            <a:r>
              <a:rPr lang="en-US" altLang="en-US" sz="1800" b="1" i="1" dirty="0" smtClean="0">
                <a:solidFill>
                  <a:srgbClr val="C00000"/>
                </a:solidFill>
                <a:effectLst>
                  <a:outerShdw blurRad="38100" dist="38100" dir="2700000" algn="tl">
                    <a:srgbClr val="000000">
                      <a:alpha val="43137"/>
                    </a:srgbClr>
                  </a:outerShdw>
                </a:effectLst>
              </a:rPr>
              <a:t>“Let’s relax with some slow breathing,” not “Stop being so nervous”</a:t>
            </a:r>
          </a:p>
          <a:p>
            <a:pPr lvl="2" eaLnBrk="1" hangingPunct="1">
              <a:lnSpc>
                <a:spcPct val="90000"/>
              </a:lnSpc>
              <a:buFontTx/>
              <a:buNone/>
              <a:defRPr/>
            </a:pPr>
            <a:endParaRPr lang="en-US" altLang="en-US" sz="1800" b="1" i="1" dirty="0" smtClean="0">
              <a:solidFill>
                <a:schemeClr val="tx1"/>
              </a:solidFill>
              <a:effectLst>
                <a:outerShdw blurRad="38100" dist="38100" dir="2700000" algn="tl">
                  <a:srgbClr val="000000">
                    <a:alpha val="43137"/>
                  </a:srgbClr>
                </a:outerShdw>
              </a:effectLst>
            </a:endParaRPr>
          </a:p>
          <a:p>
            <a:pPr eaLnBrk="1" hangingPunct="1">
              <a:lnSpc>
                <a:spcPct val="90000"/>
              </a:lnSpc>
              <a:defRPr/>
            </a:pPr>
            <a:r>
              <a:rPr lang="en-US" altLang="en-US" sz="2000" b="1" dirty="0" smtClean="0">
                <a:solidFill>
                  <a:schemeClr val="tx1"/>
                </a:solidFill>
                <a:effectLst>
                  <a:outerShdw blurRad="38100" dist="38100" dir="2700000" algn="tl">
                    <a:srgbClr val="000000">
                      <a:alpha val="43137"/>
                    </a:srgbClr>
                  </a:outerShdw>
                </a:effectLst>
              </a:rPr>
              <a:t>Learning problems and memory deficits may interfere understanding and remembering what constitutes “appropriate” behavior.</a:t>
            </a:r>
          </a:p>
          <a:p>
            <a:pPr eaLnBrk="1" hangingPunct="1">
              <a:lnSpc>
                <a:spcPct val="90000"/>
              </a:lnSpc>
              <a:spcBef>
                <a:spcPct val="50000"/>
              </a:spcBef>
              <a:defRPr/>
            </a:pPr>
            <a:r>
              <a:rPr lang="en-US" altLang="en-US" sz="2000" b="1" dirty="0" smtClean="0">
                <a:solidFill>
                  <a:schemeClr val="tx1"/>
                </a:solidFill>
                <a:effectLst>
                  <a:outerShdw blurRad="38100" dist="38100" dir="2700000" algn="tl">
                    <a:srgbClr val="000000">
                      <a:alpha val="43137"/>
                    </a:srgbClr>
                  </a:outerShdw>
                </a:effectLst>
              </a:rPr>
              <a:t>Learning occurs in small steps, so have realistic expectations. </a:t>
            </a:r>
          </a:p>
          <a:p>
            <a:pPr eaLnBrk="1" hangingPunct="1">
              <a:lnSpc>
                <a:spcPct val="90000"/>
              </a:lnSpc>
              <a:spcBef>
                <a:spcPct val="50000"/>
              </a:spcBef>
              <a:defRPr/>
            </a:pPr>
            <a:r>
              <a:rPr lang="en-US" altLang="en-US" sz="2000" b="1" dirty="0" smtClean="0">
                <a:solidFill>
                  <a:schemeClr val="tx1"/>
                </a:solidFill>
                <a:effectLst>
                  <a:outerShdw blurRad="38100" dist="38100" dir="2700000" algn="tl">
                    <a:srgbClr val="000000">
                      <a:alpha val="43137"/>
                    </a:srgbClr>
                  </a:outerShdw>
                </a:effectLst>
              </a:rPr>
              <a:t>Be consistent with language across settings.</a:t>
            </a:r>
          </a:p>
          <a:p>
            <a:pPr marL="0" indent="0" eaLnBrk="1" hangingPunct="1">
              <a:lnSpc>
                <a:spcPct val="90000"/>
              </a:lnSpc>
              <a:buFont typeface="Wingdings 2" pitchFamily="18" charset="2"/>
              <a:buNone/>
              <a:defRPr/>
            </a:pPr>
            <a:endParaRPr lang="en-US" altLang="en-US" sz="2000" dirty="0" smtClean="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110</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200" kern="10" dirty="0">
                <a:ln w="19050">
                  <a:solidFill>
                    <a:srgbClr val="4E3B30"/>
                  </a:solidFill>
                  <a:round/>
                  <a:headEnd/>
                  <a:tailEnd/>
                </a:ln>
                <a:solidFill>
                  <a:prstClr val="white"/>
                </a:solidFill>
                <a:effectLst>
                  <a:outerShdw dist="35921" dir="2700000" algn="ctr" rotWithShape="0">
                    <a:srgbClr val="A5644E"/>
                  </a:outerShdw>
                </a:effectLst>
                <a:latin typeface="Impact"/>
              </a:rPr>
              <a:t>Positive Behavioral Supports</a:t>
            </a:r>
            <a:endParaRPr lang="en-US" dirty="0"/>
          </a:p>
        </p:txBody>
      </p:sp>
      <p:pic>
        <p:nvPicPr>
          <p:cNvPr id="95235" name="table"/>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27050" y="1619250"/>
            <a:ext cx="8242300" cy="4395788"/>
          </a:xfrm>
          <a:solidFill>
            <a:srgbClr val="00B050">
              <a:alpha val="47842"/>
            </a:srgbClr>
          </a:solidFill>
        </p:spPr>
      </p:pic>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111</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5943600" cy="1371600"/>
          </a:xfrm>
          <a:ln>
            <a:miter lim="800000"/>
            <a:headEnd/>
            <a:tailEnd/>
          </a:ln>
          <a:extLst/>
        </p:spPr>
        <p:txBody>
          <a:bodyPr>
            <a:normAutofit fontScale="90000"/>
          </a:bodyPr>
          <a:lstStyle/>
          <a:p>
            <a:pPr algn="ctr" eaLnBrk="1" fontAlgn="auto" hangingPunct="1">
              <a:spcAft>
                <a:spcPts val="0"/>
              </a:spcAft>
              <a:defRPr/>
            </a:pPr>
            <a: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28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8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800" b="1" kern="10" dirty="0" smtClean="0">
                <a:ln w="19050">
                  <a:solidFill>
                    <a:schemeClr val="tx2"/>
                  </a:solidFill>
                  <a:round/>
                  <a:headEnd/>
                  <a:tailEnd/>
                </a:ln>
                <a:solidFill>
                  <a:schemeClr val="tx1"/>
                </a:solidFill>
                <a:effectLst/>
                <a:latin typeface="Arial Narrow" panose="020B0606020202030204" pitchFamily="34" charset="0"/>
                <a:cs typeface="Arial" panose="020B0604020202020204" pitchFamily="34" charset="0"/>
              </a:rPr>
              <a:t>Overarching Goal</a:t>
            </a:r>
            <a:endParaRPr lang="en-US" sz="2800" b="1" dirty="0">
              <a:solidFill>
                <a:schemeClr val="tx1"/>
              </a:solidFill>
              <a:effectLst/>
              <a:latin typeface="Arial Narrow" panose="020B0606020202030204" pitchFamily="34" charset="0"/>
              <a:cs typeface="Arial" panose="020B0604020202020204" pitchFamily="34" charset="0"/>
            </a:endParaRPr>
          </a:p>
        </p:txBody>
      </p:sp>
      <p:sp>
        <p:nvSpPr>
          <p:cNvPr id="38915" name="Content Placeholder 2"/>
          <p:cNvSpPr>
            <a:spLocks noGrp="1"/>
          </p:cNvSpPr>
          <p:nvPr>
            <p:ph idx="1"/>
          </p:nvPr>
        </p:nvSpPr>
        <p:spPr>
          <a:xfrm>
            <a:off x="1295400" y="1676400"/>
            <a:ext cx="6172200" cy="4800600"/>
          </a:xfrm>
        </p:spPr>
        <p:txBody>
          <a:bodyPr/>
          <a:lstStyle/>
          <a:p>
            <a:pPr marL="0" indent="0" eaLnBrk="1" hangingPunct="1">
              <a:buClr>
                <a:srgbClr val="F0A22E"/>
              </a:buClr>
              <a:buFont typeface="Wingdings 2" pitchFamily="18" charset="2"/>
              <a:buNone/>
              <a:defRPr/>
            </a:pPr>
            <a:endParaRPr lang="en-US" altLang="en-US" sz="2000" b="1" dirty="0">
              <a:solidFill>
                <a:srgbClr val="4E3B3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eaLnBrk="1" hangingPunct="1">
              <a:buFont typeface="Wingdings 2" pitchFamily="18" charset="2"/>
              <a:buNone/>
              <a:defRPr/>
            </a:pPr>
            <a:r>
              <a:rPr lang="en-US" altLang="en-US" sz="2400" b="1" i="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altLang="en-US" sz="24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aim</a:t>
            </a:r>
            <a:r>
              <a:rPr lang="en-US" altLang="en-US" sz="2400" b="1" i="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the presence of targeted adaptive and prosocial behaviors through </a:t>
            </a:r>
            <a:r>
              <a:rPr lang="en-US" altLang="en-US" sz="24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teaching</a:t>
            </a:r>
            <a:r>
              <a:rPr lang="en-US" altLang="en-US" sz="2400" b="1" i="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not just the absence of challenging behavior. </a:t>
            </a:r>
          </a:p>
          <a:p>
            <a:pPr marL="0" indent="0" eaLnBrk="1" hangingPunct="1">
              <a:buFont typeface="Wingdings 2" pitchFamily="18" charset="2"/>
              <a:buNone/>
              <a:defRPr/>
            </a:pPr>
            <a:endParaRPr lang="en-US" alt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buFont typeface="Wingdings" pitchFamily="2" charset="2"/>
              <a:buChar char="v"/>
              <a:defRPr/>
            </a:pPr>
            <a:endParaRPr lang="en-US" altLang="en-US" sz="2200" i="1" dirty="0" smtClean="0"/>
          </a:p>
          <a:p>
            <a:pPr eaLnBrk="1" hangingPunct="1">
              <a:buFont typeface="Wingdings" pitchFamily="2" charset="2"/>
              <a:buNone/>
              <a:defRPr/>
            </a:pPr>
            <a:endParaRPr lang="en-US" altLang="en-US" sz="2200" i="1" dirty="0" smtClean="0"/>
          </a:p>
          <a:p>
            <a:pPr eaLnBrk="1" hangingPunct="1">
              <a:buFont typeface="Wingdings" pitchFamily="2" charset="2"/>
              <a:buChar char="v"/>
              <a:defRPr/>
            </a:pPr>
            <a:endParaRPr lang="en-US" altLang="en-US" sz="2200" dirty="0" smtClean="0"/>
          </a:p>
          <a:p>
            <a:pPr eaLnBrk="1" hangingPunct="1">
              <a:buFont typeface="Wingdings" pitchFamily="2" charset="2"/>
              <a:buChar char="v"/>
              <a:defRPr/>
            </a:pPr>
            <a:endParaRPr lang="en-US" altLang="en-US" sz="2200" dirty="0" smtClean="0"/>
          </a:p>
          <a:p>
            <a:pPr eaLnBrk="1" hangingPunct="1">
              <a:buFont typeface="Wingdings" pitchFamily="2" charset="2"/>
              <a:buChar char="v"/>
              <a:defRPr/>
            </a:pPr>
            <a:endParaRPr lang="en-US" altLang="en-US" sz="2400" i="1" dirty="0" smtClean="0"/>
          </a:p>
          <a:p>
            <a:pPr eaLnBrk="1" hangingPunct="1">
              <a:buFont typeface="Wingdings" pitchFamily="2" charset="2"/>
              <a:buChar char="v"/>
              <a:defRPr/>
            </a:pPr>
            <a:endParaRPr lang="en-US" altLang="en-US" sz="2400" i="1" dirty="0" smtClean="0"/>
          </a:p>
          <a:p>
            <a:pPr eaLnBrk="1" hangingPunct="1">
              <a:buFont typeface="Wingdings" pitchFamily="2" charset="2"/>
              <a:buChar char="v"/>
              <a:defRPr/>
            </a:pPr>
            <a:endParaRPr lang="en-US" altLang="en-US" i="1" dirty="0" smtClean="0"/>
          </a:p>
          <a:p>
            <a:pPr eaLnBrk="1" hangingPunct="1">
              <a:defRPr/>
            </a:pPr>
            <a:endParaRPr lang="en-US" altLang="en-US" dirty="0" smtClean="0"/>
          </a:p>
        </p:txBody>
      </p:sp>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112</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ChangeArrowheads="1"/>
          </p:cNvSpPr>
          <p:nvPr/>
        </p:nvSpPr>
        <p:spPr bwMode="auto">
          <a:xfrm>
            <a:off x="1143000" y="1219200"/>
            <a:ext cx="7467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defRPr/>
            </a:pPr>
            <a:r>
              <a:rPr lang="en-US" altLang="en-US" sz="2000" b="1" dirty="0" smtClean="0">
                <a:solidFill>
                  <a:srgbClr val="0F0464"/>
                </a:solidFill>
                <a:effectLst>
                  <a:outerShdw blurRad="38100" dist="38100" dir="2700000" algn="tl">
                    <a:srgbClr val="000000">
                      <a:alpha val="43137"/>
                    </a:srgbClr>
                  </a:outerShdw>
                </a:effectLst>
                <a:latin typeface="Arial" charset="0"/>
              </a:rPr>
              <a:t>Problems with Consequence-Based Interventions</a:t>
            </a:r>
          </a:p>
          <a:p>
            <a:pPr eaLnBrk="1" hangingPunct="1">
              <a:spcBef>
                <a:spcPct val="0"/>
              </a:spcBef>
              <a:buClrTx/>
              <a:buSzTx/>
              <a:buFontTx/>
              <a:buNone/>
              <a:defRPr/>
            </a:pPr>
            <a:endParaRPr lang="en-US" altLang="en-US" sz="2000" b="1" u="sng" dirty="0" smtClean="0">
              <a:solidFill>
                <a:srgbClr val="212747"/>
              </a:solidFill>
              <a:latin typeface="Arial" charset="0"/>
            </a:endParaRPr>
          </a:p>
        </p:txBody>
      </p:sp>
      <p:pic>
        <p:nvPicPr>
          <p:cNvPr id="97283"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7924800" cy="990600"/>
          </a:xfrm>
          <a:noFill/>
          <a:extLst>
            <a:ext uri="{909E8E84-426E-40DD-AFC4-6F175D3DCCD1}">
              <a14:hiddenFill xmlns:a14="http://schemas.microsoft.com/office/drawing/2010/main">
                <a:solidFill>
                  <a:srgbClr val="FFFFFF"/>
                </a:solidFill>
              </a14:hiddenFill>
            </a:ext>
          </a:extLst>
        </p:spPr>
      </p:pic>
      <p:sp>
        <p:nvSpPr>
          <p:cNvPr id="35844" name="Rectangle 8"/>
          <p:cNvSpPr>
            <a:spLocks noGrp="1" noChangeArrowheads="1"/>
          </p:cNvSpPr>
          <p:nvPr>
            <p:ph idx="1"/>
          </p:nvPr>
        </p:nvSpPr>
        <p:spPr>
          <a:xfrm>
            <a:off x="1143000" y="1981200"/>
            <a:ext cx="7010400" cy="3886200"/>
          </a:xfrm>
        </p:spPr>
        <p:txBody>
          <a:bodyPr>
            <a:normAutofit fontScale="92500"/>
          </a:bodyPr>
          <a:lstStyle/>
          <a:p>
            <a:pPr eaLnBrk="1" fontAlgn="auto" hangingPunct="1">
              <a:spcAft>
                <a:spcPts val="0"/>
              </a:spcAft>
              <a:buFont typeface="Wingdings 2"/>
              <a:buChar char=""/>
              <a:defRPr/>
            </a:pPr>
            <a:r>
              <a:rPr lang="en-US" altLang="en-US" sz="2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Ethical concerns</a:t>
            </a:r>
          </a:p>
          <a:p>
            <a:pPr marL="0" indent="0" eaLnBrk="1" fontAlgn="auto" hangingPunct="1">
              <a:spcAft>
                <a:spcPts val="0"/>
              </a:spcAft>
              <a:buFontTx/>
              <a:buNone/>
              <a:defRPr/>
            </a:pPr>
            <a:endParaRPr lang="en-US" altLang="en-US" sz="2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fontAlgn="auto" hangingPunct="1">
              <a:spcAft>
                <a:spcPts val="0"/>
              </a:spcAft>
              <a:buClr>
                <a:srgbClr val="F0A22E"/>
              </a:buClr>
              <a:buFont typeface="Wingdings 2"/>
              <a:buChar char=""/>
              <a:defRPr/>
            </a:pPr>
            <a:r>
              <a:rPr lang="en-US" altLang="en-US"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teach new replacement </a:t>
            </a:r>
            <a:r>
              <a:rPr lang="en-US" altLang="en-US" sz="2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behaviors</a:t>
            </a:r>
          </a:p>
          <a:p>
            <a:pPr marL="0" indent="0" eaLnBrk="1" fontAlgn="auto" hangingPunct="1">
              <a:spcAft>
                <a:spcPts val="0"/>
              </a:spcAft>
              <a:buClr>
                <a:srgbClr val="F0A22E"/>
              </a:buClr>
              <a:buFont typeface="Wingdings 2" pitchFamily="18" charset="2"/>
              <a:buNone/>
              <a:defRPr/>
            </a:pPr>
            <a:endParaRPr lang="en-US" altLang="en-US" sz="2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a:spcBef>
                <a:spcPts val="0"/>
              </a:spcBef>
              <a:spcAft>
                <a:spcPts val="0"/>
              </a:spcAft>
              <a:defRPr/>
            </a:pPr>
            <a:r>
              <a:rPr lang="en-US" sz="2000" b="1" dirty="0" smtClean="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Points and levels are contra-indicated</a:t>
            </a:r>
          </a:p>
          <a:p>
            <a:pPr marL="0" indent="0">
              <a:spcBef>
                <a:spcPts val="0"/>
              </a:spcBef>
              <a:spcAft>
                <a:spcPts val="0"/>
              </a:spcAft>
              <a:buNone/>
              <a:defRPr/>
            </a:pPr>
            <a:endParaRPr lang="en-US" sz="2000" b="1" dirty="0" smtClean="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a:spcBef>
                <a:spcPts val="0"/>
              </a:spcBef>
              <a:spcAft>
                <a:spcPts val="0"/>
              </a:spcAft>
              <a:defRPr/>
            </a:pPr>
            <a:r>
              <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“Cycle of Coercion” (George Sugai):We all respond to each other. When a behavior doesn’t work-we escalate! </a:t>
            </a:r>
            <a:r>
              <a:rPr lang="en-US" sz="2000" b="1" i="1" dirty="0" smtClean="0">
                <a:solidFill>
                  <a:srgbClr val="00B05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We need to learn to understand our own roles…</a:t>
            </a:r>
          </a:p>
          <a:p>
            <a:pPr marL="0">
              <a:spcBef>
                <a:spcPts val="0"/>
              </a:spcBef>
              <a:spcAft>
                <a:spcPts val="0"/>
              </a:spcAft>
              <a:defRPr/>
            </a:pPr>
            <a:endParaRPr lang="en-US" sz="2000" b="1" dirty="0" smtClean="0">
              <a:solidFill>
                <a:srgbClr val="C0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eaLnBrk="1" fontAlgn="auto" hangingPunct="1">
              <a:spcAft>
                <a:spcPts val="0"/>
              </a:spcAft>
              <a:buFont typeface="Wingdings 2"/>
              <a:buChar char=""/>
              <a:defRPr/>
            </a:pPr>
            <a:r>
              <a:rPr lang="en-US" altLang="en-US" sz="2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Negative side effects, such as lowered self-esteem, frustration, and rejection, </a:t>
            </a:r>
            <a:r>
              <a:rPr lang="en-US" altLang="en-US" sz="2000" b="1" i="1" u="sng"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 from minor coercion</a:t>
            </a:r>
          </a:p>
          <a:p>
            <a:pPr marL="0" indent="0" eaLnBrk="1" fontAlgn="auto" hangingPunct="1">
              <a:spcAft>
                <a:spcPts val="0"/>
              </a:spcAft>
              <a:buFontTx/>
              <a:buNone/>
              <a:defRPr/>
            </a:pPr>
            <a:endParaRPr lang="en-US" altLang="en-US" sz="2000" b="1" dirty="0" smtClean="0">
              <a:solidFill>
                <a:srgbClr val="C00000"/>
              </a:solidFill>
              <a:effectLst>
                <a:outerShdw blurRad="38100" dist="38100" dir="2700000" algn="tl">
                  <a:srgbClr val="000000">
                    <a:alpha val="43137"/>
                  </a:srgbClr>
                </a:outerShdw>
              </a:effectLst>
            </a:endParaRPr>
          </a:p>
          <a:p>
            <a:pPr eaLnBrk="1" fontAlgn="auto" hangingPunct="1">
              <a:spcAft>
                <a:spcPts val="0"/>
              </a:spcAft>
              <a:buFontTx/>
              <a:buNone/>
              <a:defRPr/>
            </a:pPr>
            <a:endParaRPr lang="en-US" altLang="en-US" sz="2000" u="sng" dirty="0" smtClean="0"/>
          </a:p>
          <a:p>
            <a:pPr marL="0" indent="0" eaLnBrk="1" fontAlgn="auto" hangingPunct="1">
              <a:spcAft>
                <a:spcPts val="0"/>
              </a:spcAft>
              <a:buFontTx/>
              <a:buNone/>
              <a:defRPr/>
            </a:pPr>
            <a:endParaRPr lang="en-US" altLang="en-US" sz="2000" b="1" u="sng" dirty="0" smtClean="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113</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p:cNvSpPr>
            <a:spLocks noGrp="1" noChangeArrowheads="1"/>
          </p:cNvSpPr>
          <p:nvPr>
            <p:ph type="title" idx="4294967295"/>
          </p:nvPr>
        </p:nvSpPr>
        <p:spPr>
          <a:xfrm>
            <a:off x="838200" y="381000"/>
            <a:ext cx="7620000" cy="1066800"/>
          </a:xfrm>
          <a:ln>
            <a:miter lim="800000"/>
            <a:headEnd/>
            <a:tailEnd/>
          </a:ln>
          <a:extLst/>
        </p:spPr>
        <p:txBody>
          <a:bodyPr anchorCtr="1"/>
          <a:lstStyle/>
          <a:p>
            <a:pPr algn="ctr" eaLnBrk="1" fontAlgn="auto" hangingPunct="1">
              <a:spcAft>
                <a:spcPts val="0"/>
              </a:spcAft>
              <a:defRPr/>
            </a:pPr>
            <a:r>
              <a:rPr lang="en-US" sz="28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40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40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000" b="1" i="1"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Coercion</a:t>
            </a:r>
          </a:p>
        </p:txBody>
      </p:sp>
      <p:sp>
        <p:nvSpPr>
          <p:cNvPr id="389123" name="Rectangle 3"/>
          <p:cNvSpPr>
            <a:spLocks noGrp="1" noChangeArrowheads="1"/>
          </p:cNvSpPr>
          <p:nvPr>
            <p:ph type="body" idx="4294967295"/>
          </p:nvPr>
        </p:nvSpPr>
        <p:spPr>
          <a:xfrm>
            <a:off x="609600" y="1447800"/>
            <a:ext cx="7772400" cy="5105400"/>
          </a:xfrm>
        </p:spPr>
        <p:txBody>
          <a:bodyPr>
            <a:normAutofit fontScale="92500" lnSpcReduction="20000"/>
          </a:bodyPr>
          <a:lstStyle/>
          <a:p>
            <a:pPr marL="457200" eaLnBrk="1" fontAlgn="auto" hangingPunct="1">
              <a:lnSpc>
                <a:spcPct val="120000"/>
              </a:lnSpc>
              <a:spcBef>
                <a:spcPts val="0"/>
              </a:spcBef>
              <a:spcAft>
                <a:spcPts val="0"/>
              </a:spcAft>
              <a:buFont typeface="Wingdings" pitchFamily="2" charset="2"/>
              <a:buChar char="v"/>
              <a:defRPr/>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Attempting to control behavior through adverse consequences. It is different than natural and logical consequences. </a:t>
            </a:r>
          </a:p>
          <a:p>
            <a:pPr marL="114300" indent="0" eaLnBrk="1" fontAlgn="auto" hangingPunct="1">
              <a:lnSpc>
                <a:spcPct val="120000"/>
              </a:lnSpc>
              <a:spcBef>
                <a:spcPts val="0"/>
              </a:spcBef>
              <a:spcAft>
                <a:spcPts val="0"/>
              </a:spcAft>
              <a:buFont typeface="Wingdings 2" pitchFamily="18" charset="2"/>
              <a:buNone/>
              <a:defRPr/>
            </a:pPr>
            <a:endPar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eaLnBrk="1" fontAlgn="auto" hangingPunct="1">
              <a:lnSpc>
                <a:spcPct val="120000"/>
              </a:lnSpc>
              <a:spcBef>
                <a:spcPts val="0"/>
              </a:spcBef>
              <a:spcAft>
                <a:spcPts val="0"/>
              </a:spcAft>
              <a:buFont typeface="Wingdings" pitchFamily="2" charset="2"/>
              <a:buChar char="v"/>
              <a:defRPr/>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may include the following:</a:t>
            </a:r>
          </a:p>
          <a:p>
            <a:pPr marL="857250" lvl="1" eaLnBrk="1" fontAlgn="auto" hangingPunct="1">
              <a:lnSpc>
                <a:spcPct val="120000"/>
              </a:lnSpc>
              <a:spcBef>
                <a:spcPts val="0"/>
              </a:spcBef>
              <a:spcAft>
                <a:spcPts val="0"/>
              </a:spcAft>
              <a:buFont typeface="Wingdings" pitchFamily="2" charset="2"/>
              <a:buChar char="§"/>
              <a:defRPr/>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Ignoring (spontaneous and planned)</a:t>
            </a:r>
          </a:p>
          <a:p>
            <a:pPr marL="857250" lvl="1" eaLnBrk="1" fontAlgn="auto" hangingPunct="1">
              <a:lnSpc>
                <a:spcPct val="120000"/>
              </a:lnSpc>
              <a:spcBef>
                <a:spcPts val="0"/>
              </a:spcBef>
              <a:spcAft>
                <a:spcPts val="0"/>
              </a:spcAft>
              <a:buFont typeface="Wingdings" pitchFamily="2" charset="2"/>
              <a:buChar char="§"/>
              <a:defRPr/>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Taking away rights and privileges</a:t>
            </a:r>
          </a:p>
          <a:p>
            <a:pPr marL="857250" lvl="1" eaLnBrk="1" fontAlgn="auto" hangingPunct="1">
              <a:lnSpc>
                <a:spcPct val="120000"/>
              </a:lnSpc>
              <a:spcBef>
                <a:spcPts val="0"/>
              </a:spcBef>
              <a:spcAft>
                <a:spcPts val="0"/>
              </a:spcAft>
              <a:buFont typeface="Wingdings" pitchFamily="2" charset="2"/>
              <a:buChar char="§"/>
              <a:defRPr/>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 cost</a:t>
            </a:r>
          </a:p>
          <a:p>
            <a:pPr marL="857250" lvl="1" eaLnBrk="1" fontAlgn="auto" hangingPunct="1">
              <a:lnSpc>
                <a:spcPct val="120000"/>
              </a:lnSpc>
              <a:spcBef>
                <a:spcPts val="0"/>
              </a:spcBef>
              <a:spcAft>
                <a:spcPts val="0"/>
              </a:spcAft>
              <a:buFont typeface="Wingdings" pitchFamily="2" charset="2"/>
              <a:buChar char="§"/>
              <a:defRPr/>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Forcing apologies </a:t>
            </a:r>
          </a:p>
          <a:p>
            <a:pPr marL="857250" lvl="1" eaLnBrk="1" fontAlgn="auto" hangingPunct="1">
              <a:lnSpc>
                <a:spcPct val="120000"/>
              </a:lnSpc>
              <a:spcBef>
                <a:spcPts val="0"/>
              </a:spcBef>
              <a:spcAft>
                <a:spcPts val="0"/>
              </a:spcAft>
              <a:buFont typeface="Wingdings" pitchFamily="2" charset="2"/>
              <a:buChar char="§"/>
              <a:defRPr/>
            </a:pPr>
            <a:r>
              <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Threatening restraint or seclusion</a:t>
            </a:r>
          </a:p>
          <a:p>
            <a:pPr eaLnBrk="1" fontAlgn="auto" hangingPunct="1">
              <a:lnSpc>
                <a:spcPct val="120000"/>
              </a:lnSpc>
              <a:spcBef>
                <a:spcPts val="0"/>
              </a:spcBef>
              <a:spcAft>
                <a:spcPts val="0"/>
              </a:spcAft>
              <a:buFontTx/>
              <a:buNone/>
              <a:defRPr/>
            </a:pPr>
            <a:endParaRPr lang="en-US"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lvl="1" indent="0" eaLnBrk="1" hangingPunct="1">
              <a:lnSpc>
                <a:spcPct val="120000"/>
              </a:lnSpc>
              <a:spcBef>
                <a:spcPts val="0"/>
              </a:spcBef>
              <a:spcAft>
                <a:spcPts val="0"/>
              </a:spcAft>
              <a:buClrTx/>
              <a:buSzTx/>
              <a:buFont typeface="Wingdings 2" pitchFamily="18" charset="2"/>
              <a:buNone/>
              <a:defRPr/>
            </a:pPr>
            <a:endParaRPr lang="en-US" altLang="en-US" sz="2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lnSpc>
                <a:spcPct val="120000"/>
              </a:lnSpc>
              <a:spcBef>
                <a:spcPts val="0"/>
              </a:spcBef>
              <a:spcAft>
                <a:spcPts val="0"/>
              </a:spcAft>
              <a:buClrTx/>
              <a:buSzTx/>
              <a:buFont typeface="Wingdings" panose="05000000000000000000" pitchFamily="2" charset="2"/>
              <a:buChar char="v"/>
              <a:defRPr/>
            </a:pPr>
            <a:r>
              <a:rPr lang="en-US" altLang="en-US" sz="2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minor coercion that was once effective ceases to work, </a:t>
            </a:r>
            <a:r>
              <a:rPr lang="en-US" altLang="en-US" sz="22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inclined to use it tend </a:t>
            </a:r>
            <a:r>
              <a:rPr lang="en-US" altLang="en-US" sz="2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increase the level of </a:t>
            </a:r>
            <a:r>
              <a:rPr lang="en-US" altLang="en-US" sz="22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coercion, </a:t>
            </a:r>
            <a:r>
              <a:rPr lang="en-US" altLang="en-US" sz="2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rather than decrease it. </a:t>
            </a:r>
          </a:p>
          <a:p>
            <a:pPr lvl="1" eaLnBrk="1" fontAlgn="auto" hangingPunct="1">
              <a:lnSpc>
                <a:spcPct val="90000"/>
              </a:lnSpc>
              <a:spcAft>
                <a:spcPts val="0"/>
              </a:spcAft>
              <a:buFontTx/>
              <a:buNone/>
              <a:defRPr/>
            </a:pPr>
            <a:endParaRPr lang="en-US" sz="1600" dirty="0" smtClean="0"/>
          </a:p>
        </p:txBody>
      </p: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114</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389122"/>
                                        </p:tgtEl>
                                      </p:cBhvr>
                                    </p:animEffect>
                                    <p:animScale>
                                      <p:cBhvr>
                                        <p:cTn id="7" dur="250" autoRev="1" fill="hold"/>
                                        <p:tgtEl>
                                          <p:spTgt spid="38912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nodeType="clickEffect">
                                  <p:stCondLst>
                                    <p:cond delay="0"/>
                                  </p:stCondLst>
                                  <p:childTnLst>
                                    <p:set>
                                      <p:cBhvr>
                                        <p:cTn id="11" dur="1" fill="hold">
                                          <p:stCondLst>
                                            <p:cond delay="0"/>
                                          </p:stCondLst>
                                        </p:cTn>
                                        <p:tgtEl>
                                          <p:spTgt spid="389122"/>
                                        </p:tgtEl>
                                        <p:attrNameLst>
                                          <p:attrName>style.visibility</p:attrName>
                                        </p:attrNameLst>
                                      </p:cBhvr>
                                      <p:to>
                                        <p:strVal val="visible"/>
                                      </p:to>
                                    </p:set>
                                    <p:anim calcmode="lin" valueType="num">
                                      <p:cBhvr additive="base">
                                        <p:cTn id="12" dur="500" fill="hold"/>
                                        <p:tgtEl>
                                          <p:spTgt spid="389122"/>
                                        </p:tgtEl>
                                        <p:attrNameLst>
                                          <p:attrName>ppt_x</p:attrName>
                                        </p:attrNameLst>
                                      </p:cBhvr>
                                      <p:tavLst>
                                        <p:tav tm="0">
                                          <p:val>
                                            <p:strVal val="1+#ppt_w/2"/>
                                          </p:val>
                                        </p:tav>
                                        <p:tav tm="100000">
                                          <p:val>
                                            <p:strVal val="#ppt_x"/>
                                          </p:val>
                                        </p:tav>
                                      </p:tavLst>
                                    </p:anim>
                                    <p:anim calcmode="lin" valueType="num">
                                      <p:cBhvr additive="base">
                                        <p:cTn id="13" dur="500" fill="hold"/>
                                        <p:tgtEl>
                                          <p:spTgt spid="389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600200" y="457200"/>
            <a:ext cx="5867400" cy="1066800"/>
          </a:xfrm>
          <a:ln>
            <a:miter lim="800000"/>
            <a:headEnd/>
            <a:tailEnd/>
          </a:ln>
          <a:extLst/>
        </p:spPr>
        <p:txBody>
          <a:bodyPr anchorCtr="1">
            <a:normAutofit fontScale="90000"/>
          </a:bodyPr>
          <a:lstStyle/>
          <a:p>
            <a:pPr algn="ctr" eaLnBrk="1" fontAlgn="auto" hangingPunct="1">
              <a:spcAft>
                <a:spcPts val="0"/>
              </a:spcAft>
              <a:defRPr/>
            </a:pPr>
            <a: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b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18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18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24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400" b="1" dirty="0" smtClean="0"/>
              <a:t/>
            </a:r>
            <a:br>
              <a:rPr lang="en-US" sz="2400" b="1" dirty="0" smtClean="0"/>
            </a:br>
            <a:endParaRPr lang="en-US" sz="2400" b="1" dirty="0" smtClean="0"/>
          </a:p>
        </p:txBody>
      </p:sp>
      <p:sp>
        <p:nvSpPr>
          <p:cNvPr id="37891" name="Rectangle 3"/>
          <p:cNvSpPr>
            <a:spLocks noGrp="1" noChangeArrowheads="1"/>
          </p:cNvSpPr>
          <p:nvPr>
            <p:ph type="body" idx="4294967295"/>
          </p:nvPr>
        </p:nvSpPr>
        <p:spPr>
          <a:xfrm>
            <a:off x="533400" y="1600200"/>
            <a:ext cx="8153400" cy="4876800"/>
          </a:xfrm>
        </p:spPr>
        <p:txBody>
          <a:bodyPr>
            <a:normAutofit/>
          </a:bodyPr>
          <a:lstStyle/>
          <a:p>
            <a:pPr marL="609600" indent="-609600" algn="ctr" eaLnBrk="1" fontAlgn="auto" hangingPunct="1">
              <a:lnSpc>
                <a:spcPct val="90000"/>
              </a:lnSpc>
              <a:spcAft>
                <a:spcPts val="0"/>
              </a:spcAft>
              <a:buFontTx/>
              <a:buNone/>
              <a:defRPr/>
            </a:pPr>
            <a:r>
              <a:rPr lang="en-US" altLang="en-US" sz="2400" b="1" dirty="0" smtClean="0">
                <a:effectLst>
                  <a:outerShdw blurRad="38100" dist="38100" dir="2700000" algn="tl">
                    <a:srgbClr val="000000">
                      <a:alpha val="43137"/>
                    </a:srgbClr>
                  </a:outerShdw>
                </a:effectLst>
              </a:rPr>
              <a:t>Examples of Positive Ways to Help Change Behavior</a:t>
            </a:r>
          </a:p>
          <a:p>
            <a:pPr marL="0" indent="0" eaLnBrk="1" fontAlgn="auto" hangingPunct="1">
              <a:lnSpc>
                <a:spcPct val="90000"/>
              </a:lnSpc>
              <a:spcAft>
                <a:spcPts val="0"/>
              </a:spcAft>
              <a:buFont typeface="Wingdings 2" pitchFamily="18" charset="2"/>
              <a:buNone/>
              <a:defRPr/>
            </a:pPr>
            <a:endParaRPr lang="en-US" altLang="en-US" sz="2400" dirty="0" smtClean="0"/>
          </a:p>
          <a:p>
            <a:pPr marL="609600" indent="-609600" eaLnBrk="1" fontAlgn="auto" hangingPunct="1">
              <a:lnSpc>
                <a:spcPct val="90000"/>
              </a:lnSpc>
              <a:spcAft>
                <a:spcPts val="0"/>
              </a:spcAft>
              <a:buClr>
                <a:srgbClr val="F0A22E"/>
              </a:buClr>
              <a:buFont typeface="Wingdings" pitchFamily="2" charset="2"/>
              <a:buChar char="v"/>
              <a:defRPr/>
            </a:pPr>
            <a:r>
              <a:rPr lang="en-US" altLang="en-US"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Teach-Prompt –Acknowledge-Repeat</a:t>
            </a:r>
          </a:p>
          <a:p>
            <a:pPr marL="609600" indent="-609600" eaLnBrk="1" fontAlgn="auto" hangingPunct="1">
              <a:lnSpc>
                <a:spcPct val="90000"/>
              </a:lnSpc>
              <a:spcAft>
                <a:spcPts val="0"/>
              </a:spcAft>
              <a:buClr>
                <a:srgbClr val="F0A22E"/>
              </a:buClr>
              <a:buFont typeface="Wingdings" pitchFamily="2" charset="2"/>
              <a:buChar char="v"/>
              <a:defRPr/>
            </a:pPr>
            <a:r>
              <a:rPr lang="en-US" altLang="en-US"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Operant Conditioning</a:t>
            </a:r>
            <a:endParaRPr lang="en-US" altLang="en-US" sz="24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609600" indent="-609600" eaLnBrk="1" fontAlgn="auto" hangingPunct="1">
              <a:lnSpc>
                <a:spcPct val="90000"/>
              </a:lnSpc>
              <a:spcAft>
                <a:spcPts val="0"/>
              </a:spcAft>
              <a:buFont typeface="Wingdings" pitchFamily="2" charset="2"/>
              <a:buChar char="v"/>
              <a:defRPr/>
            </a:pPr>
            <a:r>
              <a:rPr lang="en-US" altLang="en-US" sz="2400" b="1" dirty="0" smtClean="0">
                <a:solidFill>
                  <a:srgbClr val="FF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Role Modeling</a:t>
            </a:r>
          </a:p>
          <a:p>
            <a:pPr marL="609600" indent="-609600" eaLnBrk="1" fontAlgn="auto" hangingPunct="1">
              <a:lnSpc>
                <a:spcPct val="90000"/>
              </a:lnSpc>
              <a:spcAft>
                <a:spcPts val="0"/>
              </a:spcAft>
              <a:buFont typeface="Wingdings" pitchFamily="2" charset="2"/>
              <a:buChar char="v"/>
              <a:defRPr/>
            </a:pPr>
            <a:r>
              <a:rPr lang="en-US" altLang="en-US" sz="2400" b="1" dirty="0" smtClean="0">
                <a:solidFill>
                  <a:srgbClr val="FF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Teaching social skills goes beyond academics</a:t>
            </a:r>
          </a:p>
          <a:p>
            <a:pPr marL="609600" indent="-609600" eaLnBrk="1" fontAlgn="auto" hangingPunct="1">
              <a:lnSpc>
                <a:spcPct val="90000"/>
              </a:lnSpc>
              <a:spcAft>
                <a:spcPts val="0"/>
              </a:spcAft>
              <a:buFont typeface="Wingdings" pitchFamily="2" charset="2"/>
              <a:buChar char="v"/>
              <a:defRPr/>
            </a:pPr>
            <a:r>
              <a:rPr lang="en-US" altLang="en-US" sz="2400" b="1" i="1" dirty="0" smtClean="0">
                <a:solidFill>
                  <a:srgbClr val="99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Developing self-direction through </a:t>
            </a:r>
            <a:r>
              <a:rPr lang="en-US" altLang="en-US" sz="2400" b="1" i="1" u="sng" dirty="0" smtClean="0">
                <a:solidFill>
                  <a:srgbClr val="99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Positive Identity </a:t>
            </a:r>
            <a:r>
              <a:rPr lang="en-US" altLang="en-US" sz="2400" b="1" i="1" dirty="0" smtClean="0">
                <a:solidFill>
                  <a:srgbClr val="99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a centering construct and self-attributions.</a:t>
            </a:r>
          </a:p>
          <a:p>
            <a:pPr marL="609600" indent="-609600" eaLnBrk="1" fontAlgn="auto" hangingPunct="1">
              <a:lnSpc>
                <a:spcPct val="90000"/>
              </a:lnSpc>
              <a:spcAft>
                <a:spcPts val="0"/>
              </a:spcAft>
              <a:buFont typeface="Wingdings" pitchFamily="2" charset="2"/>
              <a:buChar char="v"/>
              <a:defRPr/>
            </a:pPr>
            <a:r>
              <a:rPr lang="en-US" altLang="en-US"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 </a:t>
            </a:r>
            <a:r>
              <a:rPr lang="en-US" altLang="en-US" sz="24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bridges between actions to </a:t>
            </a:r>
            <a:r>
              <a:rPr lang="en-US" altLang="en-US"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help achieve internal </a:t>
            </a:r>
            <a:r>
              <a:rPr lang="en-US" altLang="en-US" sz="24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self-regulation.</a:t>
            </a:r>
          </a:p>
          <a:p>
            <a:pPr marL="609600" indent="-609600" eaLnBrk="1" fontAlgn="auto" hangingPunct="1">
              <a:lnSpc>
                <a:spcPct val="90000"/>
              </a:lnSpc>
              <a:spcAft>
                <a:spcPts val="0"/>
              </a:spcAft>
              <a:buFont typeface="Wingdings" pitchFamily="2" charset="2"/>
              <a:buChar char="v"/>
              <a:defRPr/>
            </a:pPr>
            <a:endParaRPr lang="en-US" altLang="en-US" sz="2400" b="1" i="1" dirty="0" smtClean="0">
              <a:solidFill>
                <a:srgbClr val="990033"/>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115</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34818"/>
                                        </p:tgtEl>
                                      </p:cBhvr>
                                    </p:animEffect>
                                    <p:animScale>
                                      <p:cBhvr>
                                        <p:cTn id="7" dur="250" autoRev="1" fill="hold"/>
                                        <p:tgtEl>
                                          <p:spTgt spid="348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images-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14388"/>
            <a:ext cx="3975100"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116</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algn="ctr" eaLnBrk="1" fontAlgn="auto" hangingPunct="1">
              <a:spcAft>
                <a:spcPts val="0"/>
              </a:spcAft>
              <a:defRPr/>
            </a:pPr>
            <a: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dirty="0"/>
          </a:p>
        </p:txBody>
      </p:sp>
      <p:sp>
        <p:nvSpPr>
          <p:cNvPr id="33795" name="Content Placeholder 2"/>
          <p:cNvSpPr>
            <a:spLocks noGrp="1"/>
          </p:cNvSpPr>
          <p:nvPr>
            <p:ph idx="1"/>
          </p:nvPr>
        </p:nvSpPr>
        <p:spPr>
          <a:xfrm>
            <a:off x="1066800" y="1524000"/>
            <a:ext cx="6705600" cy="4876800"/>
          </a:xfrm>
        </p:spPr>
        <p:txBody>
          <a:bodyPr>
            <a:normAutofit/>
          </a:bodyPr>
          <a:lstStyle/>
          <a:p>
            <a:pPr eaLnBrk="1" fontAlgn="auto" hangingPunct="1">
              <a:spcBef>
                <a:spcPts val="0"/>
              </a:spcBef>
              <a:spcAft>
                <a:spcPts val="0"/>
              </a:spcAft>
              <a:buFont typeface="Wingdings" pitchFamily="2" charset="2"/>
              <a:buNone/>
              <a:defRPr/>
            </a:pPr>
            <a:endParaRPr lang="en-US" altLang="en-US" sz="1800" b="1" u="sng" dirty="0" smtClean="0">
              <a:effectLst>
                <a:outerShdw blurRad="38100" dist="38100" dir="2700000" algn="tl">
                  <a:srgbClr val="000000">
                    <a:alpha val="43137"/>
                  </a:srgbClr>
                </a:outerShdw>
              </a:effectLst>
            </a:endParaRPr>
          </a:p>
          <a:p>
            <a:pPr eaLnBrk="1" fontAlgn="auto" hangingPunct="1">
              <a:spcBef>
                <a:spcPts val="0"/>
              </a:spcBef>
              <a:spcAft>
                <a:spcPts val="0"/>
              </a:spcAft>
              <a:buFont typeface="Wingdings" pitchFamily="2" charset="2"/>
              <a:buNone/>
              <a:defRPr/>
            </a:pPr>
            <a:r>
              <a:rPr lang="en-US" altLang="en-US" sz="1800" b="1" u="sng" dirty="0" smtClean="0">
                <a:effectLst>
                  <a:outerShdw blurRad="38100" dist="38100" dir="2700000" algn="tl">
                    <a:srgbClr val="000000">
                      <a:alpha val="43137"/>
                    </a:srgbClr>
                  </a:outerShdw>
                </a:effectLst>
              </a:rPr>
              <a:t>Reinforcement</a:t>
            </a:r>
          </a:p>
          <a:p>
            <a:pPr lvl="1" eaLnBrk="1" fontAlgn="auto" hangingPunct="1">
              <a:spcBef>
                <a:spcPts val="0"/>
              </a:spcBef>
              <a:spcAft>
                <a:spcPts val="0"/>
              </a:spcAft>
              <a:buFont typeface="Wingdings" panose="05000000000000000000" pitchFamily="2" charset="2"/>
              <a:buChar char="v"/>
              <a:defRPr/>
            </a:pPr>
            <a:r>
              <a:rPr lang="en-US" altLang="en-US" sz="1800" b="1" dirty="0" smtClean="0">
                <a:effectLst>
                  <a:outerShdw blurRad="38100" dist="38100" dir="2700000" algn="tl">
                    <a:srgbClr val="000000">
                      <a:alpha val="43137"/>
                    </a:srgbClr>
                  </a:outerShdw>
                </a:effectLst>
              </a:rPr>
              <a:t>Usually verbal praise that is delivered immediately (</a:t>
            </a:r>
            <a:r>
              <a:rPr lang="en-US" altLang="en-US" sz="1800" b="1" dirty="0" smtClean="0">
                <a:solidFill>
                  <a:srgbClr val="CC3300"/>
                </a:solidFill>
                <a:effectLst>
                  <a:outerShdw blurRad="38100" dist="38100" dir="2700000" algn="tl">
                    <a:srgbClr val="000000">
                      <a:alpha val="43137"/>
                    </a:srgbClr>
                  </a:outerShdw>
                </a:effectLst>
              </a:rPr>
              <a:t>within 30-60 seconds</a:t>
            </a:r>
            <a:r>
              <a:rPr lang="en-US" altLang="en-US" sz="1800" b="1" dirty="0" smtClean="0">
                <a:effectLst>
                  <a:outerShdw blurRad="38100" dist="38100" dir="2700000" algn="tl">
                    <a:srgbClr val="000000">
                      <a:alpha val="43137"/>
                    </a:srgbClr>
                  </a:outerShdw>
                </a:effectLst>
              </a:rPr>
              <a:t>) and explicitly, rather than delayed.</a:t>
            </a:r>
          </a:p>
          <a:p>
            <a:pPr lvl="1" eaLnBrk="1" fontAlgn="auto" hangingPunct="1">
              <a:spcBef>
                <a:spcPts val="0"/>
              </a:spcBef>
              <a:spcAft>
                <a:spcPts val="0"/>
              </a:spcAft>
              <a:buFont typeface="Wingdings" panose="05000000000000000000" pitchFamily="2" charset="2"/>
              <a:buChar char="v"/>
              <a:defRPr/>
            </a:pPr>
            <a:r>
              <a:rPr lang="en-US" altLang="en-US" sz="1800" b="1" i="1" dirty="0" smtClean="0">
                <a:solidFill>
                  <a:srgbClr val="C00000"/>
                </a:solidFill>
                <a:effectLst>
                  <a:outerShdw blurRad="38100" dist="38100" dir="2700000" algn="tl">
                    <a:srgbClr val="000000">
                      <a:alpha val="43137"/>
                    </a:srgbClr>
                  </a:outerShdw>
                </a:effectLst>
              </a:rPr>
              <a:t>Compassionate Inquiry  </a:t>
            </a:r>
            <a:r>
              <a:rPr lang="en-US" altLang="en-US" sz="1800" b="1" dirty="0" smtClean="0">
                <a:solidFill>
                  <a:schemeClr val="tx1">
                    <a:lumMod val="75000"/>
                    <a:lumOff val="25000"/>
                  </a:schemeClr>
                </a:solidFill>
                <a:effectLst>
                  <a:outerShdw blurRad="38100" dist="38100" dir="2700000" algn="tl">
                    <a:srgbClr val="000000">
                      <a:alpha val="43137"/>
                    </a:srgbClr>
                  </a:outerShdw>
                </a:effectLst>
              </a:rPr>
              <a:t>to build positive self-image and self-esteem</a:t>
            </a:r>
            <a:endParaRPr lang="en-US" altLang="en-US" sz="1800" b="1" dirty="0">
              <a:solidFill>
                <a:schemeClr val="tx1">
                  <a:lumMod val="75000"/>
                  <a:lumOff val="25000"/>
                </a:schemeClr>
              </a:solidFill>
              <a:effectLst>
                <a:outerShdw blurRad="38100" dist="38100" dir="2700000" algn="tl">
                  <a:srgbClr val="000000">
                    <a:alpha val="43137"/>
                  </a:srgbClr>
                </a:outerShdw>
              </a:effectLst>
            </a:endParaRPr>
          </a:p>
          <a:p>
            <a:pPr lvl="1" eaLnBrk="1" fontAlgn="auto" hangingPunct="1">
              <a:spcBef>
                <a:spcPts val="0"/>
              </a:spcBef>
              <a:spcAft>
                <a:spcPts val="0"/>
              </a:spcAft>
              <a:buFont typeface="Wingdings" panose="05000000000000000000" pitchFamily="2" charset="2"/>
              <a:buChar char="v"/>
              <a:defRPr/>
            </a:pPr>
            <a:endParaRPr lang="en-US" altLang="en-US" sz="1800" b="1" dirty="0" smtClean="0">
              <a:effectLst>
                <a:outerShdw blurRad="38100" dist="38100" dir="2700000" algn="tl">
                  <a:srgbClr val="000000">
                    <a:alpha val="43137"/>
                  </a:srgbClr>
                </a:outerShdw>
              </a:effectLst>
            </a:endParaRPr>
          </a:p>
          <a:p>
            <a:pPr eaLnBrk="1" fontAlgn="auto" hangingPunct="1">
              <a:spcBef>
                <a:spcPts val="0"/>
              </a:spcBef>
              <a:spcAft>
                <a:spcPts val="0"/>
              </a:spcAft>
              <a:buFont typeface="Wingdings" pitchFamily="2" charset="2"/>
              <a:buNone/>
              <a:defRPr/>
            </a:pPr>
            <a:r>
              <a:rPr lang="en-US" altLang="en-US" sz="1800" b="1" u="sng" dirty="0" smtClean="0">
                <a:solidFill>
                  <a:srgbClr val="C00000"/>
                </a:solidFill>
                <a:effectLst>
                  <a:outerShdw blurRad="38100" dist="38100" dir="2700000" algn="tl">
                    <a:srgbClr val="000000">
                      <a:alpha val="43137"/>
                    </a:srgbClr>
                  </a:outerShdw>
                </a:effectLst>
              </a:rPr>
              <a:t>Verbal Mapping:</a:t>
            </a:r>
          </a:p>
          <a:p>
            <a:pPr lvl="1" eaLnBrk="1" fontAlgn="auto" hangingPunct="1">
              <a:spcBef>
                <a:spcPts val="0"/>
              </a:spcBef>
              <a:spcAft>
                <a:spcPts val="0"/>
              </a:spcAft>
              <a:buFont typeface="Wingdings" panose="05000000000000000000" pitchFamily="2" charset="2"/>
              <a:buChar char="v"/>
              <a:defRPr/>
            </a:pPr>
            <a:r>
              <a:rPr lang="en-US" altLang="en-US" sz="1800" b="1" dirty="0" smtClean="0">
                <a:solidFill>
                  <a:srgbClr val="C00000"/>
                </a:solidFill>
                <a:effectLst>
                  <a:outerShdw blurRad="38100" dist="38100" dir="2700000" algn="tl">
                    <a:srgbClr val="000000">
                      <a:alpha val="43137"/>
                    </a:srgbClr>
                  </a:outerShdw>
                </a:effectLst>
              </a:rPr>
              <a:t>Connecting words and actions to facilitate expression.</a:t>
            </a:r>
          </a:p>
          <a:p>
            <a:pPr eaLnBrk="1" fontAlgn="auto" hangingPunct="1">
              <a:spcBef>
                <a:spcPts val="0"/>
              </a:spcBef>
              <a:spcAft>
                <a:spcPts val="0"/>
              </a:spcAft>
              <a:buFont typeface="Wingdings" pitchFamily="2" charset="2"/>
              <a:buNone/>
              <a:defRPr/>
            </a:pPr>
            <a:endParaRPr lang="en-US" altLang="en-US" sz="1800" b="1" u="sng" dirty="0">
              <a:solidFill>
                <a:srgbClr val="C00000"/>
              </a:solidFill>
              <a:effectLst>
                <a:outerShdw blurRad="38100" dist="38100" dir="2700000" algn="tl">
                  <a:srgbClr val="000000">
                    <a:alpha val="43137"/>
                  </a:srgbClr>
                </a:outerShdw>
              </a:effectLst>
            </a:endParaRPr>
          </a:p>
          <a:p>
            <a:pPr eaLnBrk="1" fontAlgn="auto" hangingPunct="1">
              <a:spcBef>
                <a:spcPts val="0"/>
              </a:spcBef>
              <a:spcAft>
                <a:spcPts val="0"/>
              </a:spcAft>
              <a:buFont typeface="Wingdings" pitchFamily="2" charset="2"/>
              <a:buNone/>
              <a:defRPr/>
            </a:pPr>
            <a:r>
              <a:rPr lang="en-US" altLang="en-US" sz="1800" b="1" u="sng" dirty="0" smtClean="0">
                <a:solidFill>
                  <a:srgbClr val="00B050"/>
                </a:solidFill>
                <a:effectLst>
                  <a:outerShdw blurRad="38100" dist="38100" dir="2700000" algn="tl">
                    <a:srgbClr val="000000">
                      <a:alpha val="43137"/>
                    </a:srgbClr>
                  </a:outerShdw>
                </a:effectLst>
              </a:rPr>
              <a:t>Shaping</a:t>
            </a:r>
          </a:p>
          <a:p>
            <a:pPr marL="800100" lvl="1" indent="-342900" eaLnBrk="1" fontAlgn="auto" hangingPunct="1">
              <a:spcBef>
                <a:spcPts val="0"/>
              </a:spcBef>
              <a:spcAft>
                <a:spcPts val="0"/>
              </a:spcAft>
              <a:buFont typeface="Wingdings" pitchFamily="2" charset="2"/>
              <a:buChar char="v"/>
              <a:defRPr/>
            </a:pPr>
            <a:r>
              <a:rPr lang="en-US" altLang="en-US" sz="1800" b="1" dirty="0" smtClean="0">
                <a:solidFill>
                  <a:srgbClr val="00B050"/>
                </a:solidFill>
                <a:effectLst>
                  <a:outerShdw blurRad="38100" dist="38100" dir="2700000" algn="tl">
                    <a:srgbClr val="000000">
                      <a:alpha val="43137"/>
                    </a:srgbClr>
                  </a:outerShdw>
                </a:effectLst>
              </a:rPr>
              <a:t>Reward "successive approximations” to the desired goal. </a:t>
            </a:r>
          </a:p>
          <a:p>
            <a:pPr marL="457200" lvl="1" indent="0" eaLnBrk="1" fontAlgn="auto" hangingPunct="1">
              <a:spcBef>
                <a:spcPts val="0"/>
              </a:spcBef>
              <a:spcAft>
                <a:spcPts val="0"/>
              </a:spcAft>
              <a:buFont typeface="Wingdings 2" pitchFamily="18" charset="2"/>
              <a:buNone/>
              <a:defRPr/>
            </a:pPr>
            <a:endParaRPr lang="en-US" altLang="en-US" sz="1800" b="1" dirty="0">
              <a:effectLst>
                <a:outerShdw blurRad="38100" dist="38100" dir="2700000" algn="tl">
                  <a:srgbClr val="000000">
                    <a:alpha val="43137"/>
                  </a:srgbClr>
                </a:outerShdw>
              </a:effectLst>
            </a:endParaRPr>
          </a:p>
          <a:p>
            <a:pPr eaLnBrk="1" fontAlgn="auto" hangingPunct="1">
              <a:spcAft>
                <a:spcPts val="0"/>
              </a:spcAft>
              <a:buFont typeface="Wingdings 2"/>
              <a:buChar char=""/>
              <a:defRPr/>
            </a:pPr>
            <a:endParaRPr lang="en-US" altLang="en-US" sz="1800" dirty="0" smtClean="0"/>
          </a:p>
        </p:txBody>
      </p:sp>
      <p:sp>
        <p:nvSpPr>
          <p:cNvPr id="66564" name="Rectangle 3"/>
          <p:cNvSpPr>
            <a:spLocks noChangeArrowheads="1"/>
          </p:cNvSpPr>
          <p:nvPr/>
        </p:nvSpPr>
        <p:spPr bwMode="auto">
          <a:xfrm>
            <a:off x="3200400" y="1096963"/>
            <a:ext cx="3033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50000"/>
              </a:spcBef>
              <a:buClrTx/>
              <a:buSzTx/>
              <a:buFontTx/>
              <a:buNone/>
              <a:defRPr/>
            </a:pPr>
            <a:r>
              <a:rPr lang="en-US" altLang="en-US" sz="2000" b="1" dirty="0" smtClean="0">
                <a:solidFill>
                  <a:srgbClr val="C00000"/>
                </a:solidFill>
                <a:effectLst>
                  <a:outerShdw blurRad="38100" dist="38100" dir="2700000" algn="tl">
                    <a:srgbClr val="000000">
                      <a:alpha val="43137"/>
                    </a:srgbClr>
                  </a:outerShdw>
                </a:effectLst>
                <a:latin typeface="Arial" charset="0"/>
              </a:rPr>
              <a:t>Helpful PBS Strategies </a:t>
            </a:r>
            <a:endParaRPr lang="en-US" altLang="en-US" sz="2000" dirty="0" smtClean="0">
              <a:solidFill>
                <a:srgbClr val="C00000"/>
              </a:solidFill>
              <a:effectLst>
                <a:outerShdw blurRad="38100" dist="38100" dir="2700000" algn="tl">
                  <a:srgbClr val="000000">
                    <a:alpha val="43137"/>
                  </a:srgbClr>
                </a:outerShdw>
              </a:effectLst>
              <a:latin typeface="Arial" charset="0"/>
            </a:endParaRPr>
          </a:p>
        </p:txBody>
      </p:sp>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117</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Positive Behavioral Supports</a:t>
            </a:r>
            <a:endParaRPr lang="en-US" dirty="0"/>
          </a:p>
        </p:txBody>
      </p:sp>
      <p:sp>
        <p:nvSpPr>
          <p:cNvPr id="3" name="Content Placeholder 2"/>
          <p:cNvSpPr>
            <a:spLocks noGrp="1"/>
          </p:cNvSpPr>
          <p:nvPr>
            <p:ph idx="1"/>
          </p:nvPr>
        </p:nvSpPr>
        <p:spPr>
          <a:xfrm>
            <a:off x="762000" y="1554163"/>
            <a:ext cx="7467600" cy="4525962"/>
          </a:xfrm>
        </p:spPr>
        <p:txBody>
          <a:bodyPr/>
          <a:lstStyle/>
          <a:p>
            <a:pPr marL="0" indent="0" algn="ctr" eaLnBrk="1" hangingPunct="1">
              <a:spcBef>
                <a:spcPct val="50000"/>
              </a:spcBef>
              <a:buClrTx/>
              <a:buSzTx/>
              <a:buFont typeface="Wingdings 2" pitchFamily="18" charset="2"/>
              <a:buNone/>
              <a:defRPr/>
            </a:pPr>
            <a:r>
              <a:rPr lang="en-US" altLang="en-US" sz="2000" b="1" dirty="0">
                <a:solidFill>
                  <a:srgbClr val="C00000"/>
                </a:solidFill>
                <a:effectLst>
                  <a:outerShdw blurRad="38100" dist="38100" dir="2700000" algn="tl">
                    <a:srgbClr val="000000">
                      <a:alpha val="43137"/>
                    </a:srgbClr>
                  </a:outerShdw>
                </a:effectLst>
                <a:latin typeface="Arial" charset="0"/>
                <a:cs typeface="Arial" charset="0"/>
              </a:rPr>
              <a:t>Helpful PBS Strategies </a:t>
            </a:r>
            <a:endParaRPr lang="en-US" altLang="en-US" sz="2000" dirty="0">
              <a:solidFill>
                <a:srgbClr val="C00000"/>
              </a:solidFill>
              <a:effectLst>
                <a:outerShdw blurRad="38100" dist="38100" dir="2700000" algn="tl">
                  <a:srgbClr val="000000">
                    <a:alpha val="43137"/>
                  </a:srgbClr>
                </a:outerShdw>
              </a:effectLst>
              <a:latin typeface="Arial" charset="0"/>
              <a:cs typeface="Arial" charset="0"/>
            </a:endParaRPr>
          </a:p>
          <a:p>
            <a:pPr marL="57150" indent="0" eaLnBrk="1" fontAlgn="auto" hangingPunct="1">
              <a:spcBef>
                <a:spcPts val="0"/>
              </a:spcBef>
              <a:spcAft>
                <a:spcPts val="0"/>
              </a:spcAft>
              <a:buFontTx/>
              <a:buNone/>
              <a:defRPr/>
            </a:pPr>
            <a:endParaRPr lang="en-US" altLang="en-US" sz="1800" b="1" u="sng" dirty="0" smtClean="0">
              <a:solidFill>
                <a:srgbClr val="6600CC"/>
              </a:solidFill>
              <a:effectLst>
                <a:outerShdw blurRad="38100" dist="38100" dir="2700000" algn="tl">
                  <a:srgbClr val="000000">
                    <a:alpha val="43137"/>
                  </a:srgbClr>
                </a:outerShdw>
              </a:effectLst>
            </a:endParaRPr>
          </a:p>
          <a:p>
            <a:pPr marL="57150" indent="0" eaLnBrk="1" fontAlgn="auto" hangingPunct="1">
              <a:spcBef>
                <a:spcPts val="0"/>
              </a:spcBef>
              <a:spcAft>
                <a:spcPts val="0"/>
              </a:spcAft>
              <a:buFontTx/>
              <a:buNone/>
              <a:defRPr/>
            </a:pPr>
            <a:r>
              <a:rPr lang="en-US" altLang="en-US" sz="1800" b="1" u="sng" dirty="0" smtClean="0">
                <a:solidFill>
                  <a:srgbClr val="00B050"/>
                </a:solidFill>
                <a:effectLst>
                  <a:outerShdw blurRad="38100" dist="38100" dir="2700000" algn="tl">
                    <a:srgbClr val="000000">
                      <a:alpha val="43137"/>
                    </a:srgbClr>
                  </a:outerShdw>
                </a:effectLst>
              </a:rPr>
              <a:t>Behavior Momentum: </a:t>
            </a:r>
          </a:p>
          <a:p>
            <a:pPr lvl="1" eaLnBrk="1" fontAlgn="auto" hangingPunct="1">
              <a:spcBef>
                <a:spcPts val="0"/>
              </a:spcBef>
              <a:spcAft>
                <a:spcPts val="0"/>
              </a:spcAft>
              <a:buFont typeface="Wingdings" panose="05000000000000000000" pitchFamily="2" charset="2"/>
              <a:buChar char="v"/>
              <a:defRPr/>
            </a:pPr>
            <a:r>
              <a:rPr lang="en-US" altLang="en-US" sz="1800" b="1" dirty="0">
                <a:solidFill>
                  <a:srgbClr val="00B050"/>
                </a:solidFill>
                <a:effectLst>
                  <a:outerShdw blurRad="38100" dist="38100" dir="2700000" algn="tl">
                    <a:srgbClr val="000000">
                      <a:alpha val="43137"/>
                    </a:srgbClr>
                  </a:outerShdw>
                </a:effectLst>
              </a:rPr>
              <a:t>M</a:t>
            </a:r>
            <a:r>
              <a:rPr lang="en-US" altLang="en-US" sz="1800" b="1" dirty="0" smtClean="0">
                <a:solidFill>
                  <a:srgbClr val="00B050"/>
                </a:solidFill>
                <a:effectLst>
                  <a:outerShdw blurRad="38100" dist="38100" dir="2700000" algn="tl">
                    <a:srgbClr val="000000">
                      <a:alpha val="43137"/>
                    </a:srgbClr>
                  </a:outerShdw>
                </a:effectLst>
              </a:rPr>
              <a:t>aking a series of requests from easy to hard. It builds willingness to try more challenging things as the preceding tasks get completed.</a:t>
            </a:r>
          </a:p>
          <a:p>
            <a:pPr marL="57150" indent="0" eaLnBrk="1" fontAlgn="auto" hangingPunct="1">
              <a:spcBef>
                <a:spcPts val="0"/>
              </a:spcBef>
              <a:spcAft>
                <a:spcPts val="0"/>
              </a:spcAft>
              <a:buFontTx/>
              <a:buNone/>
              <a:defRPr/>
            </a:pPr>
            <a:endParaRPr lang="en-US" altLang="en-US" sz="1800" b="1" u="sng" dirty="0">
              <a:solidFill>
                <a:srgbClr val="6600CC"/>
              </a:solidFill>
              <a:effectLst>
                <a:outerShdw blurRad="38100" dist="38100" dir="2700000" algn="tl">
                  <a:srgbClr val="000000">
                    <a:alpha val="43137"/>
                  </a:srgbClr>
                </a:outerShdw>
              </a:effectLst>
            </a:endParaRPr>
          </a:p>
          <a:p>
            <a:pPr marL="57150" indent="0" eaLnBrk="1" fontAlgn="auto" hangingPunct="1">
              <a:spcBef>
                <a:spcPts val="0"/>
              </a:spcBef>
              <a:spcAft>
                <a:spcPts val="0"/>
              </a:spcAft>
              <a:buFontTx/>
              <a:buNone/>
              <a:defRPr/>
            </a:pPr>
            <a:r>
              <a:rPr lang="en-US" altLang="en-US" sz="1800" b="1" u="sng" dirty="0" smtClean="0">
                <a:solidFill>
                  <a:srgbClr val="6600CC"/>
                </a:solidFill>
                <a:effectLst>
                  <a:outerShdw blurRad="38100" dist="38100" dir="2700000" algn="tl">
                    <a:srgbClr val="000000">
                      <a:alpha val="43137"/>
                    </a:srgbClr>
                  </a:outerShdw>
                </a:effectLst>
              </a:rPr>
              <a:t>Daily </a:t>
            </a:r>
            <a:r>
              <a:rPr lang="en-US" altLang="en-US" sz="1800" b="1" u="sng" dirty="0">
                <a:solidFill>
                  <a:srgbClr val="6600CC"/>
                </a:solidFill>
                <a:effectLst>
                  <a:outerShdw blurRad="38100" dist="38100" dir="2700000" algn="tl">
                    <a:srgbClr val="000000">
                      <a:alpha val="43137"/>
                    </a:srgbClr>
                  </a:outerShdw>
                </a:effectLst>
              </a:rPr>
              <a:t>Routine with Critical Scheduling</a:t>
            </a:r>
          </a:p>
          <a:p>
            <a:pPr marL="800100" lvl="1" indent="-342900" eaLnBrk="1" fontAlgn="auto" hangingPunct="1">
              <a:spcBef>
                <a:spcPts val="0"/>
              </a:spcBef>
              <a:spcAft>
                <a:spcPts val="0"/>
              </a:spcAft>
              <a:buFont typeface="Wingdings" pitchFamily="2" charset="2"/>
              <a:buChar char="v"/>
              <a:defRPr/>
            </a:pPr>
            <a:r>
              <a:rPr lang="en-US" altLang="en-US" sz="1800" b="1" dirty="0">
                <a:solidFill>
                  <a:srgbClr val="6600CC"/>
                </a:solidFill>
                <a:effectLst>
                  <a:outerShdw blurRad="38100" dist="38100" dir="2700000" algn="tl">
                    <a:srgbClr val="000000">
                      <a:alpha val="43137"/>
                    </a:srgbClr>
                  </a:outerShdw>
                </a:effectLst>
              </a:rPr>
              <a:t>Less preferred activities followed by more preferred activities to increase motivation. For example, “</a:t>
            </a:r>
            <a:r>
              <a:rPr lang="en-US" altLang="en-US" sz="1800" b="1" i="1" u="sng" dirty="0">
                <a:solidFill>
                  <a:srgbClr val="6600CC"/>
                </a:solidFill>
                <a:effectLst>
                  <a:outerShdw blurRad="38100" dist="38100" dir="2700000" algn="tl">
                    <a:srgbClr val="000000">
                      <a:alpha val="43137"/>
                    </a:srgbClr>
                  </a:outerShdw>
                </a:effectLst>
              </a:rPr>
              <a:t>When/After/First</a:t>
            </a:r>
            <a:r>
              <a:rPr lang="en-US" altLang="en-US" sz="1800" b="1" i="1" dirty="0">
                <a:solidFill>
                  <a:srgbClr val="6600CC"/>
                </a:solidFill>
                <a:effectLst>
                  <a:outerShdw blurRad="38100" dist="38100" dir="2700000" algn="tl">
                    <a:srgbClr val="000000">
                      <a:alpha val="43137"/>
                    </a:srgbClr>
                  </a:outerShdw>
                </a:effectLst>
              </a:rPr>
              <a:t> you take a shower, </a:t>
            </a:r>
            <a:r>
              <a:rPr lang="en-US" altLang="en-US" sz="1800" b="1" i="1" u="sng" dirty="0">
                <a:solidFill>
                  <a:srgbClr val="6600CC"/>
                </a:solidFill>
                <a:effectLst>
                  <a:outerShdw blurRad="38100" dist="38100" dir="2700000" algn="tl">
                    <a:srgbClr val="000000">
                      <a:alpha val="43137"/>
                    </a:srgbClr>
                  </a:outerShdw>
                </a:effectLst>
              </a:rPr>
              <a:t>then</a:t>
            </a:r>
            <a:r>
              <a:rPr lang="en-US" altLang="en-US" sz="1800" b="1" i="1" dirty="0">
                <a:solidFill>
                  <a:srgbClr val="6600CC"/>
                </a:solidFill>
                <a:effectLst>
                  <a:outerShdw blurRad="38100" dist="38100" dir="2700000" algn="tl">
                    <a:srgbClr val="000000">
                      <a:alpha val="43137"/>
                    </a:srgbClr>
                  </a:outerShdw>
                </a:effectLst>
              </a:rPr>
              <a:t> we can go to lunch.</a:t>
            </a:r>
            <a:r>
              <a:rPr lang="en-US" altLang="en-US" sz="1800" b="1" dirty="0">
                <a:solidFill>
                  <a:srgbClr val="6600CC"/>
                </a:solidFill>
                <a:effectLst>
                  <a:outerShdw blurRad="38100" dist="38100" dir="2700000" algn="tl">
                    <a:srgbClr val="000000">
                      <a:alpha val="43137"/>
                    </a:srgbClr>
                  </a:outerShdw>
                </a:effectLst>
              </a:rPr>
              <a:t>” </a:t>
            </a:r>
          </a:p>
          <a:p>
            <a:pPr marL="457200" lvl="1" indent="0" eaLnBrk="1" fontAlgn="auto" hangingPunct="1">
              <a:spcBef>
                <a:spcPts val="0"/>
              </a:spcBef>
              <a:spcAft>
                <a:spcPts val="0"/>
              </a:spcAft>
              <a:buFont typeface="Wingdings 2" pitchFamily="18" charset="2"/>
              <a:buNone/>
              <a:defRPr/>
            </a:pPr>
            <a:endParaRPr lang="en-US" altLang="en-US" sz="1800" b="1" dirty="0">
              <a:effectLst>
                <a:outerShdw blurRad="38100" dist="38100" dir="2700000" algn="tl">
                  <a:srgbClr val="000000">
                    <a:alpha val="43137"/>
                  </a:srgbClr>
                </a:outerShdw>
              </a:effectLst>
            </a:endParaRPr>
          </a:p>
          <a:p>
            <a:pPr eaLnBrk="1" fontAlgn="auto" hangingPunct="1">
              <a:spcBef>
                <a:spcPts val="0"/>
              </a:spcBef>
              <a:spcAft>
                <a:spcPts val="0"/>
              </a:spcAft>
              <a:buFontTx/>
              <a:buNone/>
              <a:defRPr/>
            </a:pPr>
            <a:r>
              <a:rPr lang="en-US" altLang="en-US" sz="1800" b="1" u="sng" dirty="0">
                <a:effectLst>
                  <a:outerShdw blurRad="38100" dist="38100" dir="2700000" algn="tl">
                    <a:srgbClr val="000000">
                      <a:alpha val="43137"/>
                    </a:srgbClr>
                  </a:outerShdw>
                </a:effectLst>
              </a:rPr>
              <a:t>Scaffolding</a:t>
            </a:r>
          </a:p>
          <a:p>
            <a:pPr marL="800100" lvl="1" indent="-342900" eaLnBrk="1" fontAlgn="auto" hangingPunct="1">
              <a:spcBef>
                <a:spcPts val="0"/>
              </a:spcBef>
              <a:spcAft>
                <a:spcPts val="0"/>
              </a:spcAft>
              <a:buFont typeface="Wingdings" pitchFamily="2" charset="2"/>
              <a:buChar char="v"/>
              <a:defRPr/>
            </a:pPr>
            <a:r>
              <a:rPr lang="en-US" altLang="en-US" sz="1800" b="1" dirty="0">
                <a:effectLst>
                  <a:outerShdw blurRad="38100" dist="38100" dir="2700000" algn="tl">
                    <a:srgbClr val="000000">
                      <a:alpha val="43137"/>
                    </a:srgbClr>
                  </a:outerShdw>
                </a:effectLst>
              </a:rPr>
              <a:t>Fade assistance as the individual's competency and confidence develop toward mastery with the task.</a:t>
            </a:r>
          </a:p>
          <a:p>
            <a:pPr>
              <a:defRPr/>
            </a:pPr>
            <a:endParaRPr lang="en-US" dirty="0"/>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118</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WordArt 2"/>
          <p:cNvSpPr>
            <a:spLocks noChangeArrowheads="1" noChangeShapeType="1" noTextEdit="1"/>
          </p:cNvSpPr>
          <p:nvPr/>
        </p:nvSpPr>
        <p:spPr bwMode="auto">
          <a:xfrm>
            <a:off x="457200" y="304800"/>
            <a:ext cx="8458200" cy="609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10342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03428" name="Text Box 6"/>
          <p:cNvSpPr txBox="1">
            <a:spLocks noChangeArrowheads="1"/>
          </p:cNvSpPr>
          <p:nvPr/>
        </p:nvSpPr>
        <p:spPr bwMode="auto">
          <a:xfrm>
            <a:off x="762000" y="27432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a:p>
            <a:pPr eaLnBrk="1" hangingPunct="1">
              <a:spcBef>
                <a:spcPct val="0"/>
              </a:spcBef>
              <a:buClrTx/>
              <a:buSzTx/>
              <a:buFontTx/>
              <a:buNone/>
            </a:pPr>
            <a:endParaRPr lang="en-US" altLang="en-US" sz="1800">
              <a:solidFill>
                <a:schemeClr val="tx1"/>
              </a:solidFill>
              <a:latin typeface="Arial" charset="0"/>
            </a:endParaRPr>
          </a:p>
        </p:txBody>
      </p:sp>
      <p:sp>
        <p:nvSpPr>
          <p:cNvPr id="103429" name="Text Box 7"/>
          <p:cNvSpPr txBox="1">
            <a:spLocks noChangeArrowheads="1"/>
          </p:cNvSpPr>
          <p:nvPr/>
        </p:nvSpPr>
        <p:spPr bwMode="auto">
          <a:xfrm>
            <a:off x="762000" y="990600"/>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800100" indent="-34290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lvl="1" algn="ctr" eaLnBrk="1" hangingPunct="1">
              <a:spcBef>
                <a:spcPct val="0"/>
              </a:spcBef>
              <a:buClrTx/>
              <a:buSzTx/>
              <a:buFontTx/>
              <a:buNone/>
            </a:pPr>
            <a:r>
              <a:rPr lang="en-US" altLang="en-US" sz="2000" b="1">
                <a:solidFill>
                  <a:schemeClr val="tx1"/>
                </a:solidFill>
                <a:latin typeface="Arial" charset="0"/>
              </a:rPr>
              <a:t>Guidelines for Replacement Behaviors</a:t>
            </a:r>
          </a:p>
        </p:txBody>
      </p:sp>
      <p:sp>
        <p:nvSpPr>
          <p:cNvPr id="72710" name="Text Box 9"/>
          <p:cNvSpPr txBox="1">
            <a:spLocks noChangeArrowheads="1"/>
          </p:cNvSpPr>
          <p:nvPr/>
        </p:nvSpPr>
        <p:spPr bwMode="auto">
          <a:xfrm>
            <a:off x="609600" y="1447800"/>
            <a:ext cx="84582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50000"/>
              </a:spcBef>
              <a:buClrTx/>
              <a:buSzTx/>
              <a:buFontTx/>
              <a:buNone/>
              <a:defRPr/>
            </a:pPr>
            <a:r>
              <a:rPr lang="en-US" altLang="en-US" sz="1800" b="1" dirty="0" smtClean="0">
                <a:solidFill>
                  <a:schemeClr val="tx1"/>
                </a:solidFill>
                <a:latin typeface="Arial" charset="0"/>
              </a:rPr>
              <a:t>1. </a:t>
            </a:r>
            <a:r>
              <a:rPr lang="en-US" altLang="en-US" sz="1800" b="1" u="sng" dirty="0" smtClean="0">
                <a:solidFill>
                  <a:srgbClr val="C00000"/>
                </a:solidFill>
                <a:effectLst>
                  <a:outerShdw blurRad="38100" dist="38100" dir="2700000" algn="tl">
                    <a:srgbClr val="000000">
                      <a:alpha val="43137"/>
                    </a:srgbClr>
                  </a:outerShdw>
                </a:effectLst>
                <a:latin typeface="Arial" charset="0"/>
              </a:rPr>
              <a:t>Serve the Same Purpose:</a:t>
            </a:r>
          </a:p>
          <a:p>
            <a:pPr eaLnBrk="1" hangingPunct="1">
              <a:spcBef>
                <a:spcPct val="50000"/>
              </a:spcBef>
              <a:buClrTx/>
              <a:buSzTx/>
              <a:buFont typeface="Wingdings" pitchFamily="2" charset="2"/>
              <a:buChar char="v"/>
              <a:defRPr/>
            </a:pPr>
            <a:r>
              <a:rPr lang="en-US" altLang="en-US" sz="1800" b="1" dirty="0" smtClean="0">
                <a:solidFill>
                  <a:schemeClr val="tx1"/>
                </a:solidFill>
                <a:effectLst>
                  <a:outerShdw blurRad="38100" dist="38100" dir="2700000" algn="tl">
                    <a:srgbClr val="000000">
                      <a:alpha val="43137"/>
                    </a:srgbClr>
                  </a:outerShdw>
                </a:effectLst>
                <a:latin typeface="Arial" charset="0"/>
              </a:rPr>
              <a:t>Putting feelings into polite words to communicate.</a:t>
            </a:r>
          </a:p>
          <a:p>
            <a:pPr marL="0" indent="0" eaLnBrk="1" hangingPunct="1">
              <a:spcBef>
                <a:spcPct val="50000"/>
              </a:spcBef>
              <a:buClrTx/>
              <a:buSzTx/>
              <a:buFont typeface="Wingdings 2" pitchFamily="18" charset="2"/>
              <a:buNone/>
              <a:defRPr/>
            </a:pPr>
            <a:endParaRPr lang="en-US" altLang="en-US" sz="1800" b="1" dirty="0" smtClean="0">
              <a:solidFill>
                <a:schemeClr val="tx1"/>
              </a:solidFill>
              <a:effectLst>
                <a:outerShdw blurRad="38100" dist="38100" dir="2700000" algn="tl">
                  <a:srgbClr val="000000">
                    <a:alpha val="43137"/>
                  </a:srgbClr>
                </a:outerShdw>
              </a:effectLst>
              <a:latin typeface="Arial" charset="0"/>
            </a:endParaRPr>
          </a:p>
          <a:p>
            <a:pPr eaLnBrk="1" hangingPunct="1">
              <a:spcBef>
                <a:spcPct val="50000"/>
              </a:spcBef>
              <a:buClrTx/>
              <a:buSzTx/>
              <a:buFontTx/>
              <a:buNone/>
              <a:defRPr/>
            </a:pPr>
            <a:r>
              <a:rPr lang="en-US" altLang="en-US" sz="1800" b="1" dirty="0" smtClean="0">
                <a:solidFill>
                  <a:schemeClr val="tx1"/>
                </a:solidFill>
                <a:effectLst>
                  <a:outerShdw blurRad="38100" dist="38100" dir="2700000" algn="tl">
                    <a:srgbClr val="000000">
                      <a:alpha val="43137"/>
                    </a:srgbClr>
                  </a:outerShdw>
                </a:effectLst>
                <a:latin typeface="Arial" charset="0"/>
              </a:rPr>
              <a:t>2. </a:t>
            </a:r>
            <a:r>
              <a:rPr lang="en-US" altLang="en-US" sz="1800" b="1" u="sng" dirty="0" smtClean="0">
                <a:solidFill>
                  <a:srgbClr val="C00000"/>
                </a:solidFill>
                <a:effectLst>
                  <a:outerShdw blurRad="38100" dist="38100" dir="2700000" algn="tl">
                    <a:srgbClr val="000000">
                      <a:alpha val="43137"/>
                    </a:srgbClr>
                  </a:outerShdw>
                </a:effectLst>
                <a:latin typeface="Arial" charset="0"/>
              </a:rPr>
              <a:t>Get Reinforcement as Soon or Sooner:</a:t>
            </a:r>
          </a:p>
          <a:p>
            <a:pPr eaLnBrk="1" hangingPunct="1">
              <a:spcBef>
                <a:spcPct val="50000"/>
              </a:spcBef>
              <a:buClrTx/>
              <a:buSzTx/>
              <a:buFont typeface="Wingdings" pitchFamily="2" charset="2"/>
              <a:buChar char="v"/>
              <a:defRPr/>
            </a:pPr>
            <a:r>
              <a:rPr lang="en-US" altLang="en-US" sz="1800" b="1" dirty="0" smtClean="0">
                <a:solidFill>
                  <a:schemeClr val="tx1"/>
                </a:solidFill>
                <a:effectLst>
                  <a:outerShdw blurRad="38100" dist="38100" dir="2700000" algn="tl">
                    <a:srgbClr val="000000">
                      <a:alpha val="43137"/>
                    </a:srgbClr>
                  </a:outerShdw>
                </a:effectLst>
                <a:latin typeface="Arial" charset="0"/>
              </a:rPr>
              <a:t>Self-soothing with ice pack, rather than self-injurious behavior.</a:t>
            </a:r>
          </a:p>
          <a:p>
            <a:pPr marL="0" indent="0" eaLnBrk="1" hangingPunct="1">
              <a:spcBef>
                <a:spcPct val="50000"/>
              </a:spcBef>
              <a:buClrTx/>
              <a:buSzTx/>
              <a:buFont typeface="Wingdings 2" pitchFamily="18" charset="2"/>
              <a:buNone/>
              <a:defRPr/>
            </a:pPr>
            <a:endParaRPr lang="en-US" altLang="en-US" sz="1800" b="1" dirty="0" smtClean="0">
              <a:solidFill>
                <a:schemeClr val="tx1"/>
              </a:solidFill>
              <a:effectLst>
                <a:outerShdw blurRad="38100" dist="38100" dir="2700000" algn="tl">
                  <a:srgbClr val="000000">
                    <a:alpha val="43137"/>
                  </a:srgbClr>
                </a:outerShdw>
              </a:effectLst>
              <a:latin typeface="Arial" charset="0"/>
            </a:endParaRPr>
          </a:p>
          <a:p>
            <a:pPr eaLnBrk="1" hangingPunct="1">
              <a:spcBef>
                <a:spcPct val="50000"/>
              </a:spcBef>
              <a:buClrTx/>
              <a:buSzTx/>
              <a:buFontTx/>
              <a:buNone/>
              <a:defRPr/>
            </a:pPr>
            <a:r>
              <a:rPr lang="en-US" altLang="en-US" sz="1800" b="1" dirty="0" smtClean="0">
                <a:solidFill>
                  <a:schemeClr val="tx1"/>
                </a:solidFill>
                <a:effectLst>
                  <a:outerShdw blurRad="38100" dist="38100" dir="2700000" algn="tl">
                    <a:srgbClr val="000000">
                      <a:alpha val="43137"/>
                    </a:srgbClr>
                  </a:outerShdw>
                </a:effectLst>
                <a:latin typeface="Arial" charset="0"/>
              </a:rPr>
              <a:t>3. </a:t>
            </a:r>
            <a:r>
              <a:rPr lang="en-US" altLang="en-US" sz="1800" b="1" u="sng" dirty="0" smtClean="0">
                <a:solidFill>
                  <a:srgbClr val="C00000"/>
                </a:solidFill>
                <a:effectLst>
                  <a:outerShdw blurRad="38100" dist="38100" dir="2700000" algn="tl">
                    <a:srgbClr val="000000">
                      <a:alpha val="43137"/>
                    </a:srgbClr>
                  </a:outerShdw>
                </a:effectLst>
                <a:latin typeface="Arial" charset="0"/>
              </a:rPr>
              <a:t>Receive as Much or More Reinforcement:</a:t>
            </a:r>
          </a:p>
          <a:p>
            <a:pPr eaLnBrk="1" hangingPunct="1">
              <a:spcBef>
                <a:spcPct val="50000"/>
              </a:spcBef>
              <a:buClrTx/>
              <a:buSzTx/>
              <a:buFont typeface="Wingdings" pitchFamily="2" charset="2"/>
              <a:buChar char="v"/>
              <a:defRPr/>
            </a:pPr>
            <a:r>
              <a:rPr lang="en-US" altLang="en-US" sz="1800" b="1" dirty="0" smtClean="0">
                <a:solidFill>
                  <a:schemeClr val="tx1"/>
                </a:solidFill>
                <a:effectLst>
                  <a:outerShdw blurRad="38100" dist="38100" dir="2700000" algn="tl">
                    <a:srgbClr val="000000">
                      <a:alpha val="43137"/>
                    </a:srgbClr>
                  </a:outerShdw>
                </a:effectLst>
                <a:latin typeface="Arial" charset="0"/>
              </a:rPr>
              <a:t>Caregivers quickly attend when he says “again please”, as much as if he had expressed his demands with an outburst. </a:t>
            </a:r>
          </a:p>
          <a:p>
            <a:pPr marL="0" indent="0" eaLnBrk="1" hangingPunct="1">
              <a:spcBef>
                <a:spcPct val="50000"/>
              </a:spcBef>
              <a:buClrTx/>
              <a:buSzTx/>
              <a:buFont typeface="Wingdings 2" pitchFamily="18" charset="2"/>
              <a:buNone/>
              <a:defRPr/>
            </a:pPr>
            <a:endParaRPr lang="en-US" altLang="en-US" sz="1800" b="1" dirty="0" smtClean="0">
              <a:solidFill>
                <a:schemeClr val="tx1"/>
              </a:solidFill>
              <a:effectLst>
                <a:outerShdw blurRad="38100" dist="38100" dir="2700000" algn="tl">
                  <a:srgbClr val="000000">
                    <a:alpha val="43137"/>
                  </a:srgbClr>
                </a:outerShdw>
              </a:effectLst>
              <a:latin typeface="Arial" charset="0"/>
            </a:endParaRPr>
          </a:p>
          <a:p>
            <a:pPr eaLnBrk="1" hangingPunct="1">
              <a:spcBef>
                <a:spcPct val="50000"/>
              </a:spcBef>
              <a:buClrTx/>
              <a:buSzTx/>
              <a:buFontTx/>
              <a:buNone/>
              <a:defRPr/>
            </a:pPr>
            <a:r>
              <a:rPr lang="en-US" altLang="en-US" sz="1800" b="1" dirty="0" smtClean="0">
                <a:solidFill>
                  <a:schemeClr val="tx1"/>
                </a:solidFill>
                <a:effectLst>
                  <a:outerShdw blurRad="38100" dist="38100" dir="2700000" algn="tl">
                    <a:srgbClr val="000000">
                      <a:alpha val="43137"/>
                    </a:srgbClr>
                  </a:outerShdw>
                </a:effectLst>
                <a:latin typeface="Arial" charset="0"/>
              </a:rPr>
              <a:t>4. </a:t>
            </a:r>
            <a:r>
              <a:rPr lang="en-US" altLang="en-US" sz="1800" b="1" u="sng" dirty="0" smtClean="0">
                <a:solidFill>
                  <a:srgbClr val="C00000"/>
                </a:solidFill>
                <a:effectLst>
                  <a:outerShdw blurRad="38100" dist="38100" dir="2700000" algn="tl">
                    <a:srgbClr val="000000">
                      <a:alpha val="43137"/>
                    </a:srgbClr>
                  </a:outerShdw>
                </a:effectLst>
                <a:latin typeface="Arial" charset="0"/>
              </a:rPr>
              <a:t>Just as Easy or Easier to Do:</a:t>
            </a:r>
          </a:p>
          <a:p>
            <a:pPr eaLnBrk="1" hangingPunct="1">
              <a:spcBef>
                <a:spcPct val="50000"/>
              </a:spcBef>
              <a:buClrTx/>
              <a:buSzTx/>
              <a:buFont typeface="Wingdings" pitchFamily="2" charset="2"/>
              <a:buChar char="v"/>
              <a:defRPr/>
            </a:pPr>
            <a:r>
              <a:rPr lang="en-US" altLang="en-US" sz="1800" b="1" dirty="0" smtClean="0">
                <a:solidFill>
                  <a:schemeClr val="tx1"/>
                </a:solidFill>
                <a:effectLst>
                  <a:outerShdw blurRad="38100" dist="38100" dir="2700000" algn="tl">
                    <a:srgbClr val="000000">
                      <a:alpha val="43137"/>
                    </a:srgbClr>
                  </a:outerShdw>
                </a:effectLst>
                <a:latin typeface="Arial" charset="0"/>
              </a:rPr>
              <a:t>Following directions in one-to-two steps is easier than refusing an appointment or missing an outing.</a:t>
            </a:r>
          </a:p>
        </p:txBody>
      </p:sp>
      <p:sp>
        <p:nvSpPr>
          <p:cNvPr id="8" name="Rectangle 7"/>
          <p:cNvSpPr/>
          <p:nvPr/>
        </p:nvSpPr>
        <p:spPr>
          <a:xfrm>
            <a:off x="1524000" y="304801"/>
            <a:ext cx="6858000"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119</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4525962"/>
          </a:xfrm>
        </p:spPr>
        <p:txBody>
          <a:bodyPr/>
          <a:lstStyle/>
          <a:p>
            <a:pPr marL="0" indent="0" algn="ctr">
              <a:buNone/>
            </a:pP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Autism Spectrum Disorder</a:t>
            </a:r>
          </a:p>
          <a:p>
            <a:pPr marL="0" indent="0" algn="ctr">
              <a:buNone/>
            </a:pPr>
            <a:endParaRPr lang="en-US" sz="5400" dirty="0"/>
          </a:p>
          <a:p>
            <a:pPr marL="0" indent="0" algn="ctr">
              <a:buNone/>
            </a:pPr>
            <a:endParaRPr lang="en-US" sz="2400" dirty="0" smtClean="0"/>
          </a:p>
          <a:p>
            <a:pPr marL="0" indent="0" algn="ctr">
              <a:buNone/>
            </a:pPr>
            <a:endParaRPr lang="en-US" sz="2400" dirty="0"/>
          </a:p>
          <a:p>
            <a:pPr marL="0" indent="0" algn="ctr">
              <a:buNone/>
            </a:pPr>
            <a:endParaRPr lang="en-US" sz="2400" dirty="0" smtClean="0"/>
          </a:p>
          <a:p>
            <a:pPr marL="0" indent="0" algn="ctr">
              <a:buNone/>
            </a:pPr>
            <a:endParaRPr lang="en-US" sz="2400"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810" y="1752600"/>
            <a:ext cx="3381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12</a:t>
            </a:fld>
            <a:r>
              <a:rPr lang="en-US" b="1" dirty="0">
                <a:solidFill>
                  <a:schemeClr val="tx1"/>
                </a:solidFill>
              </a:rPr>
              <a:t>P</a:t>
            </a:r>
          </a:p>
        </p:txBody>
      </p:sp>
    </p:spTree>
    <p:extLst>
      <p:ext uri="{BB962C8B-B14F-4D97-AF65-F5344CB8AC3E}">
        <p14:creationId xmlns:p14="http://schemas.microsoft.com/office/powerpoint/2010/main" val="20365917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hangingPunct="1">
              <a:defRPr/>
            </a:pPr>
            <a:r>
              <a:rPr lang="en-US" kern="10" cap="none" dirty="0">
                <a:ln w="19050">
                  <a:solidFill>
                    <a:srgbClr val="4E3B30"/>
                  </a:solidFill>
                  <a:round/>
                  <a:headEnd/>
                  <a:tailEnd/>
                </a:ln>
                <a:solidFill>
                  <a:prstClr val="white"/>
                </a:solidFill>
                <a:effectLst>
                  <a:outerShdw dist="35921" dir="2700000" algn="ctr" rotWithShape="0">
                    <a:srgbClr val="A5644E"/>
                  </a:outerShdw>
                </a:effectLst>
                <a:latin typeface="Impact"/>
                <a:ea typeface="+mn-ea"/>
                <a:cs typeface="Arial" charset="0"/>
              </a:rPr>
              <a:t>Positive Behavioral Supports</a:t>
            </a:r>
            <a:r>
              <a:rPr lang="en-US" cap="none" dirty="0">
                <a:solidFill>
                  <a:prstClr val="black"/>
                </a:solidFill>
                <a:effectLst/>
                <a:latin typeface="Arial" charset="0"/>
                <a:ea typeface="+mn-ea"/>
                <a:cs typeface="Arial" charset="0"/>
              </a:rPr>
              <a:t/>
            </a:r>
            <a:br>
              <a:rPr lang="en-US" cap="none" dirty="0">
                <a:solidFill>
                  <a:prstClr val="black"/>
                </a:solidFill>
                <a:effectLst/>
                <a:latin typeface="Arial" charset="0"/>
                <a:ea typeface="+mn-ea"/>
                <a:cs typeface="Arial" charset="0"/>
              </a:rPr>
            </a:br>
            <a:r>
              <a:rPr lang="en-US" sz="2400" dirty="0">
                <a:solidFill>
                  <a:srgbClr val="4E3B30"/>
                </a:solidFill>
                <a:effectLst>
                  <a:outerShdw blurRad="38100" dist="38100" dir="2700000" algn="tl">
                    <a:srgbClr val="000000"/>
                  </a:outerShdw>
                </a:effectLst>
              </a:rPr>
              <a:t>Proactive Versus Reaction Intervention Points</a:t>
            </a:r>
            <a:endParaRPr lang="en-US" dirty="0"/>
          </a:p>
        </p:txBody>
      </p:sp>
      <p:pic>
        <p:nvPicPr>
          <p:cNvPr id="104451"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676400"/>
            <a:ext cx="7848600" cy="3429000"/>
          </a:xfrm>
        </p:spPr>
      </p:pic>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120</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52400"/>
            <a:ext cx="7162800" cy="490538"/>
          </a:xfrm>
        </p:spPr>
        <p:txBody>
          <a:bodyPr anchorCtr="1">
            <a:normAutofit fontScale="90000"/>
          </a:bodyPr>
          <a:lstStyle/>
          <a:p>
            <a:pPr eaLnBrk="1" fontAlgn="auto" hangingPunct="1">
              <a:spcAft>
                <a:spcPts val="0"/>
              </a:spcAft>
              <a:defRPr/>
            </a:pPr>
            <a:r>
              <a:rPr lang="en-US" sz="2400" dirty="0" smtClean="0">
                <a:effectLst>
                  <a:outerShdw blurRad="38100" dist="38100" dir="2700000" algn="tl">
                    <a:srgbClr val="000000"/>
                  </a:outerShdw>
                </a:effectLst>
              </a:rPr>
              <a:t>Proactive Versus Reaction Intervention Points</a:t>
            </a:r>
          </a:p>
        </p:txBody>
      </p:sp>
      <p:pic>
        <p:nvPicPr>
          <p:cNvPr id="105475" name="Content Placeholder 5"/>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09600" y="685800"/>
            <a:ext cx="7620000" cy="5638800"/>
          </a:xfrm>
        </p:spPr>
      </p:pic>
      <p:sp>
        <p:nvSpPr>
          <p:cNvPr id="105476" name="Rectangle 4"/>
          <p:cNvSpPr>
            <a:spLocks noChangeArrowheads="1"/>
          </p:cNvSpPr>
          <p:nvPr/>
        </p:nvSpPr>
        <p:spPr bwMode="auto">
          <a:xfrm>
            <a:off x="5510213" y="685800"/>
            <a:ext cx="2719387" cy="3429000"/>
          </a:xfrm>
          <a:prstGeom prst="rect">
            <a:avLst/>
          </a:prstGeom>
          <a:solidFill>
            <a:schemeClr val="bg1"/>
          </a:solidFill>
          <a:ln w="12700" cap="sq">
            <a:solidFill>
              <a:schemeClr val="bg1"/>
            </a:solidFill>
            <a:miter lim="800000"/>
            <a:headEnd type="none" w="sm" len="sm"/>
            <a:tailEnd type="none" w="sm" len="sm"/>
          </a:ln>
        </p:spPr>
        <p:txBody>
          <a:bodyPr wrap="none" anchor="ct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05477" name="Text Box 5"/>
          <p:cNvSpPr txBox="1">
            <a:spLocks noChangeArrowheads="1"/>
          </p:cNvSpPr>
          <p:nvPr/>
        </p:nvSpPr>
        <p:spPr bwMode="auto">
          <a:xfrm>
            <a:off x="6934200" y="5029200"/>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50000"/>
              </a:spcBef>
              <a:buClrTx/>
              <a:buSzTx/>
              <a:buFontTx/>
              <a:buNone/>
            </a:pPr>
            <a:r>
              <a:rPr lang="en-US" altLang="en-US" sz="800" b="1">
                <a:solidFill>
                  <a:schemeClr val="tx1"/>
                </a:solidFill>
                <a:latin typeface="Arial Narrow" pitchFamily="34" charset="0"/>
              </a:rPr>
              <a:t>Return to Baseline</a:t>
            </a:r>
          </a:p>
        </p:txBody>
      </p:sp>
      <p:sp>
        <p:nvSpPr>
          <p:cNvPr id="105478" name="Rectangle 6"/>
          <p:cNvSpPr>
            <a:spLocks noChangeArrowheads="1"/>
          </p:cNvSpPr>
          <p:nvPr/>
        </p:nvSpPr>
        <p:spPr bwMode="auto">
          <a:xfrm>
            <a:off x="6858000" y="5486400"/>
            <a:ext cx="762000" cy="228600"/>
          </a:xfrm>
          <a:prstGeom prst="rect">
            <a:avLst/>
          </a:prstGeom>
          <a:solidFill>
            <a:schemeClr val="bg1"/>
          </a:solidFill>
          <a:ln w="12700" cap="sq">
            <a:solidFill>
              <a:schemeClr val="bg1"/>
            </a:solidFill>
            <a:miter lim="800000"/>
            <a:headEnd type="none" w="sm" len="sm"/>
            <a:tailEnd type="none" w="sm" len="sm"/>
          </a:ln>
        </p:spPr>
        <p:txBody>
          <a:bodyPr wrap="none" anchor="ct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121</a:t>
            </a:fld>
            <a:r>
              <a:rPr lang="en-US" b="1" dirty="0" smtClean="0">
                <a:solidFill>
                  <a:schemeClr val="tx1"/>
                </a:solidFill>
              </a:rPr>
              <a:t>P</a:t>
            </a:r>
            <a:endParaRPr lang="en-US" b="1" dirty="0">
              <a:solidFill>
                <a:schemeClr val="tx1"/>
              </a:solidFill>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a:xfrm>
            <a:off x="1371600" y="228600"/>
            <a:ext cx="6781800" cy="990600"/>
          </a:xfrm>
          <a:ln>
            <a:miter lim="800000"/>
            <a:headEnd/>
            <a:tailEnd/>
          </a:ln>
          <a:extLst/>
        </p:spPr>
        <p:txBody>
          <a:bodyPr anchorCtr="1">
            <a:normAutofit fontScale="90000"/>
          </a:bodyPr>
          <a:lstStyle/>
          <a:p>
            <a:pPr algn="ctr" eaLnBrk="1" fontAlgn="auto" hangingPunct="1">
              <a:spcAft>
                <a:spcPts val="0"/>
              </a:spcAft>
              <a:defRPr/>
            </a:pPr>
            <a: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kern="10" dirty="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kern="10" dirty="0">
                <a:ln w="19050">
                  <a:solidFill>
                    <a:schemeClr val="tx2"/>
                  </a:solidFill>
                  <a:round/>
                  <a:headEnd/>
                  <a:tailEnd/>
                </a:ln>
                <a:solidFill>
                  <a:schemeClr val="bg1"/>
                </a:solidFill>
                <a:effectLst>
                  <a:outerShdw dist="35921" dir="2700000" algn="ctr" rotWithShape="0">
                    <a:schemeClr val="accent2"/>
                  </a:outerShdw>
                </a:effectLst>
                <a:latin typeface="Impact"/>
              </a:rPr>
            </a:br>
            <a: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40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4000"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br>
            <a:r>
              <a:rPr lang="en-US" sz="2000" b="1" dirty="0" smtClean="0">
                <a:solidFill>
                  <a:srgbClr val="C00000"/>
                </a:solidFill>
              </a:rPr>
              <a:t>Primary </a:t>
            </a:r>
            <a:r>
              <a:rPr lang="en-US" sz="2000" b="1" dirty="0">
                <a:solidFill>
                  <a:srgbClr val="C00000"/>
                </a:solidFill>
              </a:rPr>
              <a:t>Reactive </a:t>
            </a:r>
            <a:r>
              <a:rPr lang="en-US" sz="2000" b="1" dirty="0" smtClean="0">
                <a:solidFill>
                  <a:srgbClr val="C00000"/>
                </a:solidFill>
              </a:rPr>
              <a:t>Interventions </a:t>
            </a:r>
            <a:br>
              <a:rPr lang="en-US" sz="2000" b="1" dirty="0" smtClean="0">
                <a:solidFill>
                  <a:srgbClr val="C00000"/>
                </a:solidFill>
              </a:rPr>
            </a:br>
            <a:r>
              <a:rPr lang="en-US" sz="2000" b="1" dirty="0" smtClean="0">
                <a:solidFill>
                  <a:srgbClr val="C00000"/>
                </a:solidFill>
              </a:rPr>
              <a:t/>
            </a:r>
            <a:br>
              <a:rPr lang="en-US" sz="2000" b="1" dirty="0" smtClean="0">
                <a:solidFill>
                  <a:srgbClr val="C00000"/>
                </a:solidFill>
              </a:rPr>
            </a:br>
            <a:r>
              <a:rPr lang="en-US" sz="2200" b="1" i="1" dirty="0" smtClean="0">
                <a:solidFill>
                  <a:srgbClr val="00B050"/>
                </a:solidFill>
                <a:effectLst>
                  <a:outerShdw blurRad="38100" dist="38100" dir="2700000" algn="tl">
                    <a:srgbClr val="000000">
                      <a:alpha val="43137"/>
                    </a:srgbClr>
                  </a:outerShdw>
                  <a:reflection blurRad="12700" stA="48000" endA="300" endPos="55000" dir="5400000" sy="-90000" algn="bl" rotWithShape="0"/>
                </a:effectLst>
              </a:rPr>
              <a:t>Neutral and Empathic Validation</a:t>
            </a:r>
            <a:r>
              <a:rPr lang="en-US" sz="2800" b="1" dirty="0" smtClean="0">
                <a:solidFill>
                  <a:srgbClr val="C00000"/>
                </a:solidFill>
              </a:rPr>
              <a:t/>
            </a:r>
            <a:br>
              <a:rPr lang="en-US" sz="2800" b="1" dirty="0" smtClean="0">
                <a:solidFill>
                  <a:srgbClr val="C00000"/>
                </a:solidFill>
              </a:rPr>
            </a:br>
            <a:r>
              <a:rPr lang="en-US" sz="2000" i="1" dirty="0" smtClean="0"/>
              <a:t/>
            </a:r>
            <a:br>
              <a:rPr lang="en-US" sz="2000" i="1" dirty="0" smtClean="0"/>
            </a:br>
            <a:endParaRPr lang="en-US" sz="2000" b="1" dirty="0" smtClean="0"/>
          </a:p>
        </p:txBody>
      </p:sp>
      <p:sp>
        <p:nvSpPr>
          <p:cNvPr id="75779" name="Rectangle 3"/>
          <p:cNvSpPr>
            <a:spLocks noGrp="1" noChangeArrowheads="1"/>
          </p:cNvSpPr>
          <p:nvPr>
            <p:ph type="body" idx="4294967295"/>
          </p:nvPr>
        </p:nvSpPr>
        <p:spPr>
          <a:xfrm>
            <a:off x="433057" y="1371600"/>
            <a:ext cx="8686800" cy="4876800"/>
          </a:xfrm>
        </p:spPr>
        <p:txBody>
          <a:bodyPr/>
          <a:lstStyle/>
          <a:p>
            <a:pPr marL="457200" lvl="1" indent="-457200" eaLnBrk="1" hangingPunct="1">
              <a:lnSpc>
                <a:spcPct val="90000"/>
              </a:lnSpc>
              <a:buFontTx/>
              <a:buNone/>
              <a:defRPr/>
            </a:pPr>
            <a:endParaRPr lang="en-US" altLang="en-US" sz="2000" i="1" dirty="0" smtClean="0"/>
          </a:p>
          <a:p>
            <a:pPr marL="457200" lvl="1" indent="-457200" eaLnBrk="1" hangingPunct="1">
              <a:lnSpc>
                <a:spcPct val="90000"/>
              </a:lnSpc>
              <a:buFontTx/>
              <a:buNone/>
              <a:defRPr/>
            </a:pPr>
            <a:r>
              <a:rPr lang="en-US" altLang="en-US" sz="2000" b="1" i="1" u="sng" dirty="0" smtClean="0">
                <a:effectLst>
                  <a:outerShdw blurRad="38100" dist="38100" dir="2700000" algn="tl">
                    <a:srgbClr val="000000">
                      <a:alpha val="43137"/>
                    </a:srgbClr>
                  </a:outerShdw>
                </a:effectLst>
              </a:rPr>
              <a:t>Acknowledge</a:t>
            </a:r>
            <a:r>
              <a:rPr lang="en-US" altLang="en-US" sz="2000" b="1" i="1" dirty="0" smtClean="0">
                <a:effectLst>
                  <a:outerShdw blurRad="38100" dist="38100" dir="2700000" algn="tl">
                    <a:srgbClr val="000000">
                      <a:alpha val="43137"/>
                    </a:srgbClr>
                  </a:outerShdw>
                </a:effectLst>
              </a:rPr>
              <a:t> Perspectives:</a:t>
            </a:r>
            <a:endParaRPr lang="en-US" altLang="en-US" sz="2000" b="1" dirty="0" smtClean="0">
              <a:effectLst>
                <a:outerShdw blurRad="38100" dist="38100" dir="2700000" algn="tl">
                  <a:srgbClr val="000000">
                    <a:alpha val="43137"/>
                  </a:srgbClr>
                </a:outerShdw>
              </a:effectLst>
            </a:endParaRPr>
          </a:p>
          <a:p>
            <a:pPr marL="57150" indent="-457200" eaLnBrk="1" hangingPunct="1">
              <a:lnSpc>
                <a:spcPct val="90000"/>
              </a:lnSpc>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Active listening  by being attuned </a:t>
            </a:r>
          </a:p>
          <a:p>
            <a:pPr marL="57150" indent="-457200" eaLnBrk="1" hangingPunct="1">
              <a:lnSpc>
                <a:spcPct val="90000"/>
              </a:lnSpc>
              <a:buFont typeface="Wingdings" panose="05000000000000000000" pitchFamily="2" charset="2"/>
              <a:buChar char="v"/>
              <a:defRPr/>
            </a:pPr>
            <a:r>
              <a:rPr lang="en-US" altLang="en-US" sz="2000" b="1" dirty="0">
                <a:effectLst>
                  <a:outerShdw blurRad="38100" dist="38100" dir="2700000" algn="tl">
                    <a:srgbClr val="000000">
                      <a:alpha val="43137"/>
                    </a:srgbClr>
                  </a:outerShdw>
                </a:effectLst>
              </a:rPr>
              <a:t>A</a:t>
            </a:r>
            <a:r>
              <a:rPr lang="en-US" altLang="en-US" sz="2000" b="1" dirty="0" smtClean="0">
                <a:effectLst>
                  <a:outerShdw blurRad="38100" dist="38100" dir="2700000" algn="tl">
                    <a:srgbClr val="000000">
                      <a:alpha val="43137"/>
                    </a:srgbClr>
                  </a:outerShdw>
                </a:effectLst>
              </a:rPr>
              <a:t>ccurate reflection to defuse negative emotions </a:t>
            </a:r>
            <a:endParaRPr lang="en-US" altLang="en-US" sz="2000" b="1" dirty="0">
              <a:effectLst>
                <a:outerShdw blurRad="38100" dist="38100" dir="2700000" algn="tl">
                  <a:srgbClr val="000000">
                    <a:alpha val="43137"/>
                  </a:srgbClr>
                </a:outerShdw>
              </a:effectLst>
            </a:endParaRPr>
          </a:p>
          <a:p>
            <a:pPr marL="57150" indent="-457200" eaLnBrk="1" hangingPunct="1">
              <a:lnSpc>
                <a:spcPct val="90000"/>
              </a:lnSpc>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Validation means </a:t>
            </a:r>
            <a:r>
              <a:rPr lang="en-US" altLang="en-US" sz="2000" b="1" i="1" dirty="0" smtClean="0">
                <a:solidFill>
                  <a:srgbClr val="FF0000"/>
                </a:solidFill>
                <a:effectLst>
                  <a:outerShdw blurRad="38100" dist="38100" dir="2700000" algn="tl">
                    <a:srgbClr val="000000">
                      <a:alpha val="43137"/>
                    </a:srgbClr>
                  </a:outerShdw>
                </a:effectLst>
              </a:rPr>
              <a:t>acknowledgement</a:t>
            </a:r>
            <a:r>
              <a:rPr lang="en-US" altLang="en-US" sz="2000" b="1" dirty="0" smtClean="0">
                <a:effectLst>
                  <a:outerShdw blurRad="38100" dist="38100" dir="2700000" algn="tl">
                    <a:srgbClr val="000000">
                      <a:alpha val="43137"/>
                    </a:srgbClr>
                  </a:outerShdw>
                </a:effectLst>
              </a:rPr>
              <a:t>, not necessarily agreement</a:t>
            </a:r>
          </a:p>
          <a:p>
            <a:pPr marL="57150" indent="-457200" eaLnBrk="1" hangingPunct="1">
              <a:lnSpc>
                <a:spcPct val="90000"/>
              </a:lnSpc>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Try to understand multiple </a:t>
            </a:r>
            <a:r>
              <a:rPr lang="en-US" altLang="en-US" sz="2000" b="1" dirty="0" smtClean="0">
                <a:solidFill>
                  <a:srgbClr val="FF0000"/>
                </a:solidFill>
                <a:effectLst>
                  <a:outerShdw blurRad="38100" dist="38100" dir="2700000" algn="tl">
                    <a:srgbClr val="000000">
                      <a:alpha val="43137"/>
                    </a:srgbClr>
                  </a:outerShdw>
                </a:effectLst>
              </a:rPr>
              <a:t>perspectives</a:t>
            </a:r>
            <a:r>
              <a:rPr lang="en-US" altLang="en-US" sz="2000" b="1" dirty="0" smtClean="0">
                <a:effectLst>
                  <a:outerShdw blurRad="38100" dist="38100" dir="2700000" algn="tl">
                    <a:srgbClr val="000000">
                      <a:alpha val="43137"/>
                    </a:srgbClr>
                  </a:outerShdw>
                </a:effectLst>
              </a:rPr>
              <a:t> to the situation</a:t>
            </a:r>
          </a:p>
          <a:p>
            <a:pPr marL="57150" indent="-457200" eaLnBrk="1" hangingPunct="1">
              <a:lnSpc>
                <a:spcPct val="90000"/>
              </a:lnSpc>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Repeat information back to confirm your understanding</a:t>
            </a:r>
          </a:p>
          <a:p>
            <a:pPr marL="57150" indent="-457200" eaLnBrk="1" hangingPunct="1">
              <a:lnSpc>
                <a:spcPct val="90000"/>
              </a:lnSpc>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In the Crisis Cycle, </a:t>
            </a:r>
            <a:r>
              <a:rPr lang="en-US" altLang="en-US" sz="2000" b="1" i="1" dirty="0">
                <a:solidFill>
                  <a:srgbClr val="FF0000"/>
                </a:solidFill>
                <a:effectLst>
                  <a:outerShdw blurRad="38100" dist="38100" dir="2700000" algn="tl">
                    <a:srgbClr val="000000">
                      <a:alpha val="43137"/>
                    </a:srgbClr>
                  </a:outerShdw>
                </a:effectLst>
              </a:rPr>
              <a:t>s</a:t>
            </a:r>
            <a:r>
              <a:rPr lang="en-US" altLang="en-US" sz="2000" b="1" i="1" dirty="0" smtClean="0">
                <a:solidFill>
                  <a:srgbClr val="FF0000"/>
                </a:solidFill>
                <a:effectLst>
                  <a:outerShdw blurRad="38100" dist="38100" dir="2700000" algn="tl">
                    <a:srgbClr val="000000">
                      <a:alpha val="43137"/>
                    </a:srgbClr>
                  </a:outerShdw>
                </a:effectLst>
              </a:rPr>
              <a:t>ufficiently</a:t>
            </a:r>
            <a:r>
              <a:rPr lang="en-US" altLang="en-US" sz="2000" b="1" dirty="0" smtClean="0">
                <a:solidFill>
                  <a:srgbClr val="FF0000"/>
                </a:solidFill>
                <a:effectLst>
                  <a:outerShdw blurRad="38100" dist="38100" dir="2700000" algn="tl">
                    <a:srgbClr val="000000">
                      <a:alpha val="43137"/>
                    </a:srgbClr>
                  </a:outerShdw>
                </a:effectLst>
              </a:rPr>
              <a:t> </a:t>
            </a:r>
            <a:r>
              <a:rPr lang="en-US" altLang="en-US" sz="2000" b="1" dirty="0" smtClean="0">
                <a:effectLst>
                  <a:outerShdw blurRad="38100" dist="38100" dir="2700000" algn="tl">
                    <a:srgbClr val="000000">
                      <a:alpha val="43137"/>
                    </a:srgbClr>
                  </a:outerShdw>
                </a:effectLst>
              </a:rPr>
              <a:t>validate before corrective feedback with   </a:t>
            </a:r>
          </a:p>
          <a:p>
            <a:pPr marL="0" indent="0" eaLnBrk="1" hangingPunct="1">
              <a:lnSpc>
                <a:spcPct val="90000"/>
              </a:lnSpc>
              <a:buFont typeface="Wingdings 2" pitchFamily="18" charset="2"/>
              <a:buNone/>
              <a:defRPr/>
            </a:pPr>
            <a:r>
              <a:rPr lang="en-US" altLang="en-US" sz="2000" b="1" dirty="0">
                <a:effectLst>
                  <a:outerShdw blurRad="38100" dist="38100" dir="2700000" algn="tl">
                    <a:srgbClr val="000000">
                      <a:alpha val="43137"/>
                    </a:srgbClr>
                  </a:outerShdw>
                </a:effectLst>
              </a:rPr>
              <a:t> </a:t>
            </a:r>
            <a:r>
              <a:rPr lang="en-US" altLang="en-US" sz="2000" b="1" dirty="0" smtClean="0">
                <a:effectLst>
                  <a:outerShdw blurRad="38100" dist="38100" dir="2700000" algn="tl">
                    <a:srgbClr val="000000">
                      <a:alpha val="43137"/>
                    </a:srgbClr>
                  </a:outerShdw>
                </a:effectLst>
              </a:rPr>
              <a:t>       redirecting, limit setting, or finding solutions.</a:t>
            </a:r>
          </a:p>
          <a:p>
            <a:pPr marL="457200" indent="-457200" eaLnBrk="1" hangingPunct="1">
              <a:lnSpc>
                <a:spcPct val="90000"/>
              </a:lnSpc>
              <a:buFontTx/>
              <a:buNone/>
              <a:defRPr/>
            </a:pPr>
            <a:endParaRPr lang="en-US" altLang="en-US" sz="2000" b="1" dirty="0" smtClean="0">
              <a:effectLst>
                <a:outerShdw blurRad="38100" dist="38100" dir="2700000" algn="tl">
                  <a:srgbClr val="000000">
                    <a:alpha val="43137"/>
                  </a:srgbClr>
                </a:outerShdw>
              </a:effectLst>
            </a:endParaRPr>
          </a:p>
          <a:p>
            <a:pPr marL="457200" indent="-457200" eaLnBrk="1" hangingPunct="1">
              <a:lnSpc>
                <a:spcPct val="90000"/>
              </a:lnSpc>
              <a:buFontTx/>
              <a:buNone/>
              <a:defRPr/>
            </a:pPr>
            <a:r>
              <a:rPr lang="en-US" altLang="en-US" sz="2000" b="1" i="1" dirty="0" smtClean="0">
                <a:effectLst>
                  <a:outerShdw blurRad="38100" dist="38100" dir="2700000" algn="tl">
                    <a:srgbClr val="000000">
                      <a:alpha val="43137"/>
                    </a:srgbClr>
                  </a:outerShdw>
                </a:effectLst>
              </a:rPr>
              <a:t>Remember the </a:t>
            </a:r>
            <a:r>
              <a:rPr lang="en-US" altLang="en-US" sz="2000" b="1" i="1" u="sng" dirty="0" smtClean="0">
                <a:effectLst>
                  <a:outerShdw blurRad="38100" dist="38100" dir="2700000" algn="tl">
                    <a:srgbClr val="000000">
                      <a:alpha val="43137"/>
                    </a:srgbClr>
                  </a:outerShdw>
                </a:effectLst>
              </a:rPr>
              <a:t>Context</a:t>
            </a:r>
            <a:r>
              <a:rPr lang="en-US" altLang="en-US" sz="2000" b="1" i="1" dirty="0" smtClean="0">
                <a:effectLst>
                  <a:outerShdw blurRad="38100" dist="38100" dir="2700000" algn="tl">
                    <a:srgbClr val="000000">
                      <a:alpha val="43137"/>
                    </a:srgbClr>
                  </a:outerShdw>
                </a:effectLst>
              </a:rPr>
              <a:t>:</a:t>
            </a:r>
          </a:p>
          <a:p>
            <a:pPr marL="457200" indent="-457200" eaLnBrk="1" hangingPunct="1">
              <a:lnSpc>
                <a:spcPct val="90000"/>
              </a:lnSpc>
              <a:buFont typeface="Wingdings" pitchFamily="2" charset="2"/>
              <a:buChar char="v"/>
              <a:defRPr/>
            </a:pPr>
            <a:r>
              <a:rPr lang="en-US" altLang="en-US" sz="2000" b="1" dirty="0" smtClean="0">
                <a:effectLst>
                  <a:outerShdw blurRad="38100" dist="38100" dir="2700000" algn="tl">
                    <a:srgbClr val="000000">
                      <a:alpha val="43137"/>
                    </a:srgbClr>
                  </a:outerShdw>
                </a:effectLst>
              </a:rPr>
              <a:t>Know the situation (e.g., “It sounds like your tired because you didn’t sleep well”)</a:t>
            </a:r>
          </a:p>
          <a:p>
            <a:pPr marL="457200" indent="-457200" eaLnBrk="1" hangingPunct="1">
              <a:lnSpc>
                <a:spcPct val="90000"/>
              </a:lnSpc>
              <a:buFont typeface="Wingdings" pitchFamily="2" charset="2"/>
              <a:buChar char="v"/>
              <a:defRPr/>
            </a:pPr>
            <a:r>
              <a:rPr lang="en-US" altLang="en-US" sz="2000" b="1" dirty="0" smtClean="0">
                <a:effectLst>
                  <a:outerShdw blurRad="38100" dist="38100" dir="2700000" algn="tl">
                    <a:srgbClr val="000000">
                      <a:alpha val="43137"/>
                    </a:srgbClr>
                  </a:outerShdw>
                </a:effectLst>
              </a:rPr>
              <a:t>Understand the individual’s “story” (e.g., “I know this time of year is hard because it’s the anniversary of your dad’s passing away.”)</a:t>
            </a:r>
          </a:p>
          <a:p>
            <a:pPr marL="457200" indent="-457200" eaLnBrk="1" hangingPunct="1">
              <a:lnSpc>
                <a:spcPct val="90000"/>
              </a:lnSpc>
              <a:buFontTx/>
              <a:buNone/>
              <a:defRPr/>
            </a:pPr>
            <a:endParaRPr lang="en-US" altLang="en-US" sz="2000" dirty="0" smtClean="0"/>
          </a:p>
          <a:p>
            <a:pPr marL="457200" indent="-457200" eaLnBrk="1" hangingPunct="1">
              <a:lnSpc>
                <a:spcPct val="90000"/>
              </a:lnSpc>
              <a:buFontTx/>
              <a:buNone/>
              <a:defRPr/>
            </a:pPr>
            <a:endParaRPr lang="en-US" altLang="en-US" sz="2400" dirty="0" smtClean="0"/>
          </a:p>
          <a:p>
            <a:pPr marL="457200" indent="-457200" eaLnBrk="1" hangingPunct="1">
              <a:lnSpc>
                <a:spcPct val="90000"/>
              </a:lnSpc>
              <a:defRPr/>
            </a:pPr>
            <a:endParaRPr lang="en-US" altLang="en-US" sz="2400" dirty="0" smtClean="0"/>
          </a:p>
        </p:txBody>
      </p: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122</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460802"/>
                                        </p:tgtEl>
                                      </p:cBhvr>
                                    </p:animEffect>
                                    <p:animScale>
                                      <p:cBhvr>
                                        <p:cTn id="7" dur="250" autoRev="1" fill="hold"/>
                                        <p:tgtEl>
                                          <p:spTgt spid="46080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60802"/>
                                        </p:tgtEl>
                                        <p:attrNameLst>
                                          <p:attrName>style.visibility</p:attrName>
                                        </p:attrNameLst>
                                      </p:cBhvr>
                                      <p:to>
                                        <p:strVal val="visible"/>
                                      </p:to>
                                    </p:set>
                                    <p:animEffect transition="in" filter="wedge">
                                      <p:cBhvr>
                                        <p:cTn id="12" dur="500"/>
                                        <p:tgtEl>
                                          <p:spTgt spid="460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107523"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07524" name="Text Box 6"/>
          <p:cNvSpPr txBox="1">
            <a:spLocks noChangeArrowheads="1"/>
          </p:cNvSpPr>
          <p:nvPr/>
        </p:nvSpPr>
        <p:spPr bwMode="auto">
          <a:xfrm>
            <a:off x="762000" y="27432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a:p>
            <a:pPr eaLnBrk="1" hangingPunct="1">
              <a:spcBef>
                <a:spcPct val="0"/>
              </a:spcBef>
              <a:buClrTx/>
              <a:buSzTx/>
              <a:buFontTx/>
              <a:buNone/>
            </a:pPr>
            <a:endParaRPr lang="en-US" altLang="en-US" sz="1800">
              <a:solidFill>
                <a:schemeClr val="tx1"/>
              </a:solidFill>
              <a:latin typeface="Arial" charset="0"/>
            </a:endParaRPr>
          </a:p>
        </p:txBody>
      </p:sp>
      <p:sp>
        <p:nvSpPr>
          <p:cNvPr id="19461" name="Text Box 7"/>
          <p:cNvSpPr txBox="1">
            <a:spLocks noChangeArrowheads="1"/>
          </p:cNvSpPr>
          <p:nvPr/>
        </p:nvSpPr>
        <p:spPr bwMode="auto">
          <a:xfrm>
            <a:off x="609600" y="1295400"/>
            <a:ext cx="7924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har char="•"/>
              <a:defRPr sz="2800">
                <a:solidFill>
                  <a:srgbClr val="212747"/>
                </a:solidFill>
                <a:latin typeface="Arial" charset="0"/>
              </a:defRPr>
            </a:lvl1pPr>
            <a:lvl2pPr marL="800100" indent="-342900" eaLnBrk="0" hangingPunct="0">
              <a:spcBef>
                <a:spcPct val="20000"/>
              </a:spcBef>
              <a:buChar char="–"/>
              <a:defRPr sz="2400">
                <a:solidFill>
                  <a:srgbClr val="212747"/>
                </a:solidFill>
                <a:latin typeface="Arial" charset="0"/>
              </a:defRPr>
            </a:lvl2pPr>
            <a:lvl3pPr marL="1143000" indent="-228600" eaLnBrk="0" hangingPunct="0">
              <a:spcBef>
                <a:spcPct val="20000"/>
              </a:spcBef>
              <a:buChar char="•"/>
              <a:defRPr sz="2000">
                <a:solidFill>
                  <a:srgbClr val="212747"/>
                </a:solidFill>
                <a:latin typeface="Arial" charset="0"/>
              </a:defRPr>
            </a:lvl3pPr>
            <a:lvl4pPr marL="1600200" indent="-228600" eaLnBrk="0" hangingPunct="0">
              <a:spcBef>
                <a:spcPct val="20000"/>
              </a:spcBef>
              <a:buChar char="–"/>
              <a:defRPr>
                <a:solidFill>
                  <a:srgbClr val="212747"/>
                </a:solidFill>
                <a:latin typeface="Arial" charset="0"/>
              </a:defRPr>
            </a:lvl4pPr>
            <a:lvl5pPr marL="2057400" indent="-228600" eaLnBrk="0" hangingPunct="0">
              <a:spcBef>
                <a:spcPct val="20000"/>
              </a:spcBef>
              <a:buChar char="»"/>
              <a:defRPr>
                <a:solidFill>
                  <a:srgbClr val="212747"/>
                </a:solidFill>
                <a:latin typeface="Arial" charset="0"/>
              </a:defRPr>
            </a:lvl5pPr>
            <a:lvl6pPr marL="2514600" indent="-228600" eaLnBrk="0" fontAlgn="base" hangingPunct="0">
              <a:spcBef>
                <a:spcPct val="20000"/>
              </a:spcBef>
              <a:spcAft>
                <a:spcPct val="0"/>
              </a:spcAft>
              <a:buChar char="»"/>
              <a:defRPr>
                <a:solidFill>
                  <a:srgbClr val="212747"/>
                </a:solidFill>
                <a:latin typeface="Arial" charset="0"/>
              </a:defRPr>
            </a:lvl6pPr>
            <a:lvl7pPr marL="2971800" indent="-228600" eaLnBrk="0" fontAlgn="base" hangingPunct="0">
              <a:spcBef>
                <a:spcPct val="20000"/>
              </a:spcBef>
              <a:spcAft>
                <a:spcPct val="0"/>
              </a:spcAft>
              <a:buChar char="»"/>
              <a:defRPr>
                <a:solidFill>
                  <a:srgbClr val="212747"/>
                </a:solidFill>
                <a:latin typeface="Arial" charset="0"/>
              </a:defRPr>
            </a:lvl7pPr>
            <a:lvl8pPr marL="3429000" indent="-228600" eaLnBrk="0" fontAlgn="base" hangingPunct="0">
              <a:spcBef>
                <a:spcPct val="20000"/>
              </a:spcBef>
              <a:spcAft>
                <a:spcPct val="0"/>
              </a:spcAft>
              <a:buChar char="»"/>
              <a:defRPr>
                <a:solidFill>
                  <a:srgbClr val="212747"/>
                </a:solidFill>
                <a:latin typeface="Arial" charset="0"/>
              </a:defRPr>
            </a:lvl8pPr>
            <a:lvl9pPr marL="3886200" indent="-228600" eaLnBrk="0" fontAlgn="base" hangingPunct="0">
              <a:spcBef>
                <a:spcPct val="20000"/>
              </a:spcBef>
              <a:spcAft>
                <a:spcPct val="0"/>
              </a:spcAft>
              <a:buChar char="»"/>
              <a:defRPr>
                <a:solidFill>
                  <a:srgbClr val="212747"/>
                </a:solidFill>
                <a:latin typeface="Arial" charset="0"/>
              </a:defRPr>
            </a:lvl9pPr>
          </a:lstStyle>
          <a:p>
            <a:pPr marL="0" indent="0" algn="ctr" eaLnBrk="1" hangingPunct="1">
              <a:spcBef>
                <a:spcPct val="50000"/>
              </a:spcBef>
              <a:buFontTx/>
              <a:buNone/>
              <a:defRPr/>
            </a:pPr>
            <a:r>
              <a:rPr lang="en-US" altLang="en-US" b="1" dirty="0" smtClean="0">
                <a:solidFill>
                  <a:prstClr val="black"/>
                </a:solidFill>
              </a:rPr>
              <a:t>Obstacles </a:t>
            </a:r>
            <a:r>
              <a:rPr lang="en-US" altLang="en-US" b="1" dirty="0">
                <a:solidFill>
                  <a:prstClr val="black"/>
                </a:solidFill>
              </a:rPr>
              <a:t>to </a:t>
            </a:r>
            <a:r>
              <a:rPr lang="en-US" altLang="en-US" b="1" dirty="0" smtClean="0">
                <a:solidFill>
                  <a:prstClr val="black"/>
                </a:solidFill>
              </a:rPr>
              <a:t>Implementation</a:t>
            </a:r>
            <a:endParaRPr lang="en-US" altLang="en-US" b="1" dirty="0">
              <a:solidFill>
                <a:prstClr val="black"/>
              </a:solidFill>
            </a:endParaRPr>
          </a:p>
          <a:p>
            <a:pPr lvl="1" eaLnBrk="1" hangingPunct="1">
              <a:spcBef>
                <a:spcPct val="0"/>
              </a:spcBef>
              <a:buFontTx/>
              <a:buNone/>
              <a:defRPr/>
            </a:pPr>
            <a:endParaRPr lang="en-US" altLang="en-US" sz="800" dirty="0" smtClean="0">
              <a:solidFill>
                <a:schemeClr val="tx1"/>
              </a:solidFill>
            </a:endParaRPr>
          </a:p>
          <a:p>
            <a:pPr lvl="1" eaLnBrk="1" hangingPunct="1">
              <a:spcBef>
                <a:spcPct val="0"/>
              </a:spcBef>
              <a:buFontTx/>
              <a:buNone/>
              <a:defRPr/>
            </a:pPr>
            <a:endParaRPr lang="en-US" altLang="en-US" sz="800" dirty="0" smtClean="0">
              <a:solidFill>
                <a:schemeClr val="tx1"/>
              </a:solidFill>
            </a:endParaRPr>
          </a:p>
          <a:p>
            <a:pPr lvl="1" eaLnBrk="1" hangingPunct="1">
              <a:spcBef>
                <a:spcPts val="0"/>
              </a:spcBef>
              <a:buFontTx/>
              <a:buNone/>
              <a:defRPr/>
            </a:pPr>
            <a:r>
              <a:rPr lang="en-US" altLang="en-US" b="1" dirty="0" smtClean="0">
                <a:solidFill>
                  <a:srgbClr val="00B0F0"/>
                </a:solidFill>
              </a:rPr>
              <a:t>Lack of Communication and Consistency</a:t>
            </a:r>
          </a:p>
          <a:p>
            <a:pPr lvl="1" eaLnBrk="1" hangingPunct="1">
              <a:spcBef>
                <a:spcPts val="0"/>
              </a:spcBef>
              <a:buFont typeface="Wingdings" pitchFamily="2" charset="2"/>
              <a:buChar char="v"/>
              <a:defRPr/>
            </a:pPr>
            <a:r>
              <a:rPr lang="en-US" altLang="en-US" sz="2000" dirty="0" smtClean="0">
                <a:solidFill>
                  <a:srgbClr val="00B0F0"/>
                </a:solidFill>
                <a:effectLst>
                  <a:outerShdw blurRad="38100" dist="38100" dir="2700000" algn="tl">
                    <a:srgbClr val="000000">
                      <a:alpha val="43137"/>
                    </a:srgbClr>
                  </a:outerShdw>
                </a:effectLst>
              </a:rPr>
              <a:t>Caregiver-to-Caregiver</a:t>
            </a:r>
          </a:p>
          <a:p>
            <a:pPr lvl="1" eaLnBrk="1" hangingPunct="1">
              <a:spcBef>
                <a:spcPts val="0"/>
              </a:spcBef>
              <a:buFont typeface="Wingdings" pitchFamily="2" charset="2"/>
              <a:buChar char="v"/>
              <a:defRPr/>
            </a:pPr>
            <a:r>
              <a:rPr lang="en-US" altLang="en-US" sz="2000" dirty="0" smtClean="0">
                <a:solidFill>
                  <a:srgbClr val="00B0F0"/>
                </a:solidFill>
                <a:effectLst>
                  <a:outerShdw blurRad="38100" dist="38100" dir="2700000" algn="tl">
                    <a:srgbClr val="000000">
                      <a:alpha val="43137"/>
                    </a:srgbClr>
                  </a:outerShdw>
                </a:effectLst>
              </a:rPr>
              <a:t>Shift-to-Shift</a:t>
            </a:r>
          </a:p>
          <a:p>
            <a:pPr lvl="1" eaLnBrk="1" hangingPunct="1">
              <a:spcBef>
                <a:spcPts val="0"/>
              </a:spcBef>
              <a:buFont typeface="Wingdings" pitchFamily="2" charset="2"/>
              <a:buChar char="v"/>
              <a:defRPr/>
            </a:pPr>
            <a:r>
              <a:rPr lang="en-US" altLang="en-US" sz="2000" dirty="0" smtClean="0">
                <a:solidFill>
                  <a:srgbClr val="00B0F0"/>
                </a:solidFill>
                <a:effectLst>
                  <a:outerShdw blurRad="38100" dist="38100" dir="2700000" algn="tl">
                    <a:srgbClr val="000000">
                      <a:alpha val="43137"/>
                    </a:srgbClr>
                  </a:outerShdw>
                </a:effectLst>
              </a:rPr>
              <a:t>Provider-to-Family </a:t>
            </a:r>
          </a:p>
          <a:p>
            <a:pPr lvl="1" eaLnBrk="1" hangingPunct="1">
              <a:spcBef>
                <a:spcPts val="0"/>
              </a:spcBef>
              <a:buFont typeface="Wingdings" pitchFamily="2" charset="2"/>
              <a:buChar char="v"/>
              <a:defRPr/>
            </a:pPr>
            <a:r>
              <a:rPr lang="en-US" altLang="en-US" sz="2000" dirty="0" smtClean="0">
                <a:solidFill>
                  <a:srgbClr val="00B0F0"/>
                </a:solidFill>
                <a:effectLst>
                  <a:outerShdw blurRad="38100" dist="38100" dir="2700000" algn="tl">
                    <a:srgbClr val="000000">
                      <a:alpha val="43137"/>
                    </a:srgbClr>
                  </a:outerShdw>
                </a:effectLst>
              </a:rPr>
              <a:t>Residential Program-to-Vocational Program</a:t>
            </a:r>
          </a:p>
          <a:p>
            <a:pPr marL="457200" lvl="1" indent="0" eaLnBrk="1" hangingPunct="1">
              <a:spcBef>
                <a:spcPts val="0"/>
              </a:spcBef>
              <a:buFontTx/>
              <a:buNone/>
              <a:defRPr/>
            </a:pPr>
            <a:endParaRPr lang="en-US" altLang="en-US" b="1" dirty="0" smtClean="0">
              <a:solidFill>
                <a:srgbClr val="00B0F0"/>
              </a:solidFill>
            </a:endParaRPr>
          </a:p>
          <a:p>
            <a:pPr marL="457200" lvl="1" indent="0" eaLnBrk="1" hangingPunct="1">
              <a:spcBef>
                <a:spcPts val="0"/>
              </a:spcBef>
              <a:buFontTx/>
              <a:buNone/>
              <a:defRPr/>
            </a:pPr>
            <a:r>
              <a:rPr lang="en-US" altLang="en-US" b="1" dirty="0" smtClean="0">
                <a:solidFill>
                  <a:srgbClr val="00B0F0"/>
                </a:solidFill>
              </a:rPr>
              <a:t>Inadvertent Reinforcement </a:t>
            </a:r>
          </a:p>
          <a:p>
            <a:pPr lvl="1" eaLnBrk="1" hangingPunct="1">
              <a:spcBef>
                <a:spcPts val="0"/>
              </a:spcBef>
              <a:buFont typeface="Wingdings" panose="05000000000000000000" pitchFamily="2" charset="2"/>
              <a:buChar char="v"/>
              <a:defRPr/>
            </a:pPr>
            <a:r>
              <a:rPr lang="en-US" altLang="en-US" sz="2000" dirty="0" smtClean="0">
                <a:solidFill>
                  <a:srgbClr val="00B0F0"/>
                </a:solidFill>
              </a:rPr>
              <a:t>Strategic versus Wholesale Capitulation…</a:t>
            </a:r>
            <a:r>
              <a:rPr lang="en-US" altLang="en-US" sz="2000" b="1" i="1" dirty="0" smtClean="0">
                <a:solidFill>
                  <a:srgbClr val="00B050"/>
                </a:solidFill>
              </a:rPr>
              <a:t>When is it acceptable?</a:t>
            </a:r>
          </a:p>
          <a:p>
            <a:pPr marL="457200" lvl="1" indent="0" eaLnBrk="1" hangingPunct="1">
              <a:spcBef>
                <a:spcPts val="0"/>
              </a:spcBef>
              <a:buFontTx/>
              <a:buNone/>
              <a:defRPr/>
            </a:pPr>
            <a:endParaRPr lang="en-US" altLang="en-US" sz="2000" dirty="0" smtClean="0">
              <a:solidFill>
                <a:schemeClr val="tx1"/>
              </a:solidFill>
            </a:endParaRPr>
          </a:p>
          <a:p>
            <a:pPr lvl="1" eaLnBrk="1" hangingPunct="1">
              <a:spcBef>
                <a:spcPts val="0"/>
              </a:spcBef>
              <a:buFontTx/>
              <a:buNone/>
              <a:defRPr/>
            </a:pPr>
            <a:r>
              <a:rPr lang="en-US" altLang="en-US" sz="2000" b="1" i="1" dirty="0" smtClean="0">
                <a:solidFill>
                  <a:schemeClr val="tx1"/>
                </a:solidFill>
              </a:rPr>
              <a:t>                          </a:t>
            </a:r>
          </a:p>
          <a:p>
            <a:pPr lvl="1" eaLnBrk="1" hangingPunct="1">
              <a:spcBef>
                <a:spcPct val="0"/>
              </a:spcBef>
              <a:buFontTx/>
              <a:buNone/>
              <a:defRPr/>
            </a:pPr>
            <a:r>
              <a:rPr lang="en-US" altLang="en-US" b="1" i="1" dirty="0" smtClean="0">
                <a:solidFill>
                  <a:schemeClr val="tx1"/>
                </a:solidFill>
              </a:rPr>
              <a:t>                      </a:t>
            </a:r>
            <a:endParaRPr lang="en-US" altLang="en-US" sz="1800" dirty="0" smtClean="0">
              <a:solidFill>
                <a:schemeClr val="tx1"/>
              </a:solidFill>
            </a:endParaRPr>
          </a:p>
        </p:txBody>
      </p:sp>
      <p:sp>
        <p:nvSpPr>
          <p:cNvPr id="9" name="Rectangle 8"/>
          <p:cNvSpPr/>
          <p:nvPr/>
        </p:nvSpPr>
        <p:spPr>
          <a:xfrm>
            <a:off x="1143000" y="533400"/>
            <a:ext cx="7168815"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123</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sz="2800" b="1" u="sng" dirty="0" smtClean="0">
                <a:solidFill>
                  <a:srgbClr val="15FF7F"/>
                </a:solidFill>
                <a:effectLst>
                  <a:outerShdw blurRad="38100" dist="38100" dir="2700000" algn="tl">
                    <a:srgbClr val="000000">
                      <a:alpha val="43137"/>
                    </a:srgbClr>
                  </a:outerShdw>
                  <a:reflection blurRad="12700" stA="48000" endA="300" endPos="55000" dir="5400000" sy="-90000" algn="bl" rotWithShape="0"/>
                </a:effectLst>
              </a:rPr>
              <a:t>Team Process</a:t>
            </a:r>
            <a:r>
              <a:rPr lang="en-US" sz="2800" b="1" dirty="0" smtClean="0">
                <a:solidFill>
                  <a:srgbClr val="15FF7F"/>
                </a:solidFill>
                <a:effectLst>
                  <a:outerShdw blurRad="38100" dist="38100" dir="2700000" algn="tl">
                    <a:srgbClr val="000000">
                      <a:alpha val="43137"/>
                    </a:srgbClr>
                  </a:outerShdw>
                  <a:reflection blurRad="12700" stA="48000" endA="300" endPos="55000" dir="5400000" sy="-90000" algn="bl" rotWithShape="0"/>
                </a:effectLst>
              </a:rPr>
              <a:t/>
            </a:r>
            <a:br>
              <a:rPr lang="en-US" sz="2800" b="1" dirty="0" smtClean="0">
                <a:solidFill>
                  <a:srgbClr val="15FF7F"/>
                </a:solidFill>
                <a:effectLst>
                  <a:outerShdw blurRad="38100" dist="38100" dir="2700000" algn="tl">
                    <a:srgbClr val="000000">
                      <a:alpha val="43137"/>
                    </a:srgbClr>
                  </a:outerShdw>
                  <a:reflection blurRad="12700" stA="48000" endA="300" endPos="55000" dir="5400000" sy="-90000" algn="bl" rotWithShape="0"/>
                </a:effectLst>
              </a:rPr>
            </a:br>
            <a:r>
              <a:rPr lang="en-US" sz="2800" b="1" dirty="0" smtClean="0">
                <a:solidFill>
                  <a:srgbClr val="CC3300"/>
                </a:solidFill>
                <a:effectLst>
                  <a:outerShdw blurRad="38100" dist="38100" dir="2700000" algn="tl">
                    <a:srgbClr val="000000">
                      <a:alpha val="43137"/>
                    </a:srgbClr>
                  </a:outerShdw>
                  <a:reflection blurRad="12700" stA="48000" endA="300" endPos="55000" dir="5400000" sy="-90000" algn="bl" rotWithShape="0"/>
                </a:effectLst>
              </a:rPr>
              <a:t>Coordination and Communication</a:t>
            </a:r>
            <a:endParaRPr lang="en-US" sz="2800" b="1" dirty="0">
              <a:solidFill>
                <a:srgbClr val="CC33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p:txBody>
          <a:bodyPr/>
          <a:lstStyle/>
          <a:p>
            <a:pP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optimal performance in plan implementation</a:t>
            </a:r>
            <a:endPar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Font typeface="Wingdings 2" pitchFamily="18" charset="2"/>
              <a:buNone/>
              <a:defRP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Determines who is responsible in carrying out each component of the plan</a:t>
            </a:r>
          </a:p>
          <a:p>
            <a:pPr marL="0" indent="0">
              <a:buFont typeface="Wingdings 2" pitchFamily="18" charset="2"/>
              <a:buNone/>
              <a:defRP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Reduces “splitting,” answer shopping,” and absorbing anger directly through a “unified front”</a:t>
            </a:r>
          </a:p>
          <a:p>
            <a:pPr marL="0" indent="0">
              <a:buFont typeface="Wingdings 2" pitchFamily="18" charset="2"/>
              <a:buNone/>
              <a:defRP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Identifies stakeholders</a:t>
            </a:r>
          </a:p>
          <a:p>
            <a:pPr marL="0" indent="0">
              <a:buFont typeface="Wingdings 2" pitchFamily="18" charset="2"/>
              <a:buNone/>
              <a:defRP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Top-Down versus Bottom-Up approaches</a:t>
            </a:r>
          </a:p>
          <a:p>
            <a:pPr marL="0" indent="0">
              <a:buFont typeface="Wingdings 2" pitchFamily="18" charset="2"/>
              <a:buNone/>
              <a:defRPr/>
            </a:pPr>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Progress monitoring for </a:t>
            </a:r>
            <a:r>
              <a:rPr lang="en-US" sz="20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accountability</a:t>
            </a:r>
            <a:endParaRPr lang="en-US" sz="20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124</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671512"/>
            <a:ext cx="8686800" cy="838200"/>
          </a:xfrm>
        </p:spPr>
        <p:txBody>
          <a:bodyPr>
            <a:noAutofit/>
          </a:bodyPr>
          <a:lstStyle/>
          <a:p>
            <a:pPr lvl="0" eaLnBrk="1" hangingPunct="1">
              <a:lnSpc>
                <a:spcPct val="80000"/>
              </a:lnSpc>
              <a:defRPr/>
            </a:pPr>
            <a:r>
              <a:rPr lang="en-US" altLang="en-US" sz="2800" b="1" i="1" cap="none" dirty="0">
                <a:solidFill>
                  <a:srgbClr val="00B050"/>
                </a:solidFill>
                <a:effectLst/>
                <a:latin typeface="Arial" charset="0"/>
                <a:ea typeface="+mn-ea"/>
                <a:cs typeface="Arial" charset="0"/>
              </a:rPr>
              <a:t>Why Collect </a:t>
            </a:r>
            <a:r>
              <a:rPr lang="en-US" altLang="en-US" sz="2800" b="1" i="1" cap="none" dirty="0" smtClean="0">
                <a:solidFill>
                  <a:srgbClr val="00B050"/>
                </a:solidFill>
                <a:effectLst/>
                <a:latin typeface="Arial" charset="0"/>
                <a:ea typeface="+mn-ea"/>
                <a:cs typeface="Arial" charset="0"/>
              </a:rPr>
              <a:t>and Graph Data</a:t>
            </a:r>
            <a:r>
              <a:rPr lang="en-US" altLang="en-US" sz="2800" b="1" i="1" cap="none" dirty="0">
                <a:solidFill>
                  <a:srgbClr val="00B050"/>
                </a:solidFill>
                <a:effectLst/>
                <a:latin typeface="Arial" charset="0"/>
                <a:ea typeface="+mn-ea"/>
                <a:cs typeface="Arial" charset="0"/>
              </a:rPr>
              <a:t>?</a:t>
            </a:r>
            <a:br>
              <a:rPr lang="en-US" altLang="en-US" sz="2800" b="1" i="1" cap="none" dirty="0">
                <a:solidFill>
                  <a:srgbClr val="00B050"/>
                </a:solidFill>
                <a:effectLst/>
                <a:latin typeface="Arial" charset="0"/>
                <a:ea typeface="+mn-ea"/>
                <a:cs typeface="Arial" charset="0"/>
              </a:rPr>
            </a:br>
            <a:endParaRPr lang="en-US" sz="2800" i="1" dirty="0">
              <a:solidFill>
                <a:srgbClr val="00B050"/>
              </a:solidFill>
            </a:endParaRPr>
          </a:p>
        </p:txBody>
      </p:sp>
      <p:sp>
        <p:nvSpPr>
          <p:cNvPr id="4" name="Slide Number Placeholder 3"/>
          <p:cNvSpPr>
            <a:spLocks noGrp="1"/>
          </p:cNvSpPr>
          <p:nvPr>
            <p:ph type="sldNum" sz="quarter" idx="12"/>
          </p:nvPr>
        </p:nvSpPr>
        <p:spPr/>
        <p:txBody>
          <a:bodyPr/>
          <a:lstStyle/>
          <a:p>
            <a:pPr>
              <a:defRPr/>
            </a:pPr>
            <a:fld id="{E11E7082-FD2A-4ABF-9AF7-7DF3E5AD5D39}" type="slidenum">
              <a:rPr lang="en-US" smtClean="0"/>
              <a:pPr>
                <a:defRPr/>
              </a:pPr>
              <a:t>125</a:t>
            </a:fld>
            <a:endParaRPr lang="en-US"/>
          </a:p>
        </p:txBody>
      </p:sp>
      <p:pic>
        <p:nvPicPr>
          <p:cNvPr id="5" name="Picture 2" descr="MC90043254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381000"/>
            <a:ext cx="22098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1" y="2057399"/>
            <a:ext cx="716280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935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447800"/>
            <a:ext cx="6781800" cy="4573560"/>
          </a:xfrm>
          <a:prstGeom prst="rect">
            <a:avLst/>
          </a:prstGeom>
        </p:spPr>
        <p:txBody>
          <a:bodyPr>
            <a:spAutoFit/>
          </a:bodyPr>
          <a:lstStyle/>
          <a:p>
            <a:pPr algn="ctr">
              <a:lnSpc>
                <a:spcPct val="80000"/>
              </a:lnSpc>
              <a:defRPr/>
            </a:pPr>
            <a:r>
              <a:rPr lang="en-US" sz="2000" b="1" dirty="0" smtClean="0">
                <a:solidFill>
                  <a:srgbClr val="FF0000"/>
                </a:solidFill>
                <a:effectLst>
                  <a:outerShdw blurRad="38100" dist="38100" dir="2700000" algn="tl">
                    <a:srgbClr val="FFFFFF"/>
                  </a:outerShdw>
                </a:effectLst>
              </a:rPr>
              <a:t>Data Collection to Measure Effectiveness</a:t>
            </a:r>
            <a:endParaRPr lang="en-US" sz="2000" b="1" dirty="0">
              <a:solidFill>
                <a:srgbClr val="FF0000"/>
              </a:solidFill>
              <a:effectLst>
                <a:outerShdw blurRad="38100" dist="38100" dir="2700000" algn="tl">
                  <a:srgbClr val="FFFFFF"/>
                </a:outerShdw>
              </a:effectLst>
            </a:endParaRPr>
          </a:p>
          <a:p>
            <a:pPr algn="ctr">
              <a:lnSpc>
                <a:spcPct val="80000"/>
              </a:lnSpc>
              <a:defRPr/>
            </a:pPr>
            <a:endParaRPr lang="en-US" altLang="en-US" sz="2000" b="1" dirty="0"/>
          </a:p>
          <a:p>
            <a:pPr>
              <a:lnSpc>
                <a:spcPct val="80000"/>
              </a:lnSpc>
              <a:defRPr/>
            </a:pPr>
            <a:endParaRPr lang="en-US" altLang="en-US" b="1" dirty="0"/>
          </a:p>
          <a:p>
            <a:pPr marL="285750" indent="-285750">
              <a:lnSpc>
                <a:spcPct val="80000"/>
              </a:lnSpc>
              <a:buFont typeface="Wingdings" panose="05000000000000000000" pitchFamily="2" charset="2"/>
              <a:buChar char="v"/>
              <a:defRPr/>
            </a:pPr>
            <a:r>
              <a:rPr lang="en-US" altLang="en-US" b="1" dirty="0" smtClean="0">
                <a:effectLst>
                  <a:outerShdw blurRad="38100" dist="38100" dir="2700000" algn="tl">
                    <a:srgbClr val="000000">
                      <a:alpha val="43137"/>
                    </a:srgbClr>
                  </a:outerShdw>
                </a:effectLst>
              </a:rPr>
              <a:t>Generate </a:t>
            </a:r>
            <a:r>
              <a:rPr lang="en-US" altLang="en-US" b="1" dirty="0">
                <a:effectLst>
                  <a:outerShdw blurRad="38100" dist="38100" dir="2700000" algn="tl">
                    <a:srgbClr val="000000">
                      <a:alpha val="43137"/>
                    </a:srgbClr>
                  </a:outerShdw>
                </a:effectLst>
              </a:rPr>
              <a:t>a “data probe” to determine the most salient problem behaviors to address</a:t>
            </a:r>
          </a:p>
          <a:p>
            <a:pPr>
              <a:lnSpc>
                <a:spcPct val="80000"/>
              </a:lnSpc>
              <a:defRPr/>
            </a:pPr>
            <a:endParaRPr lang="en-US" altLang="en-US" b="1" dirty="0">
              <a:effectLst>
                <a:outerShdw blurRad="38100" dist="38100" dir="2700000" algn="tl">
                  <a:srgbClr val="000000">
                    <a:alpha val="43137"/>
                  </a:srgbClr>
                </a:outerShdw>
              </a:effectLst>
            </a:endParaRPr>
          </a:p>
          <a:p>
            <a:pPr marL="285750" indent="-285750">
              <a:lnSpc>
                <a:spcPct val="80000"/>
              </a:lnSpc>
              <a:buFont typeface="Wingdings" panose="05000000000000000000" pitchFamily="2" charset="2"/>
              <a:buChar char="v"/>
              <a:defRPr/>
            </a:pPr>
            <a:endParaRPr lang="en-US" altLang="en-US" b="1" dirty="0">
              <a:effectLst>
                <a:outerShdw blurRad="38100" dist="38100" dir="2700000" algn="tl">
                  <a:srgbClr val="000000">
                    <a:alpha val="43137"/>
                  </a:srgbClr>
                </a:outerShdw>
              </a:effectLst>
            </a:endParaRPr>
          </a:p>
          <a:p>
            <a:pPr marL="285750" indent="-285750">
              <a:lnSpc>
                <a:spcPct val="80000"/>
              </a:lnSpc>
              <a:buFont typeface="Wingdings" panose="05000000000000000000" pitchFamily="2" charset="2"/>
              <a:buChar char="v"/>
              <a:defRPr/>
            </a:pPr>
            <a:r>
              <a:rPr lang="en-US" altLang="en-US" b="1" dirty="0">
                <a:effectLst>
                  <a:outerShdw blurRad="38100" dist="38100" dir="2700000" algn="tl">
                    <a:srgbClr val="000000">
                      <a:alpha val="43137"/>
                    </a:srgbClr>
                  </a:outerShdw>
                </a:effectLst>
              </a:rPr>
              <a:t>Clarify the frequency, rate, intensity, and duration of challenging behaviors</a:t>
            </a:r>
          </a:p>
          <a:p>
            <a:pPr>
              <a:lnSpc>
                <a:spcPct val="80000"/>
              </a:lnSpc>
              <a:defRPr/>
            </a:pPr>
            <a:endParaRPr lang="en-US" altLang="en-US" b="1" dirty="0">
              <a:effectLst>
                <a:outerShdw blurRad="38100" dist="38100" dir="2700000" algn="tl">
                  <a:srgbClr val="000000">
                    <a:alpha val="43137"/>
                  </a:srgbClr>
                </a:outerShdw>
              </a:effectLst>
            </a:endParaRPr>
          </a:p>
          <a:p>
            <a:pPr marL="285750" indent="-285750">
              <a:lnSpc>
                <a:spcPct val="80000"/>
              </a:lnSpc>
              <a:buFont typeface="Wingdings" panose="05000000000000000000" pitchFamily="2" charset="2"/>
              <a:buChar char="v"/>
              <a:defRPr/>
            </a:pPr>
            <a:endParaRPr lang="en-US" altLang="en-US" b="1" dirty="0">
              <a:effectLst>
                <a:outerShdw blurRad="38100" dist="38100" dir="2700000" algn="tl">
                  <a:srgbClr val="000000">
                    <a:alpha val="43137"/>
                  </a:srgbClr>
                </a:outerShdw>
              </a:effectLst>
            </a:endParaRPr>
          </a:p>
          <a:p>
            <a:pPr marL="285750" indent="-285750">
              <a:lnSpc>
                <a:spcPct val="80000"/>
              </a:lnSpc>
              <a:buFont typeface="Wingdings" panose="05000000000000000000" pitchFamily="2" charset="2"/>
              <a:buChar char="v"/>
              <a:defRPr/>
            </a:pPr>
            <a:r>
              <a:rPr lang="en-US" altLang="en-US" b="1" dirty="0">
                <a:effectLst>
                  <a:outerShdw blurRad="38100" dist="38100" dir="2700000" algn="tl">
                    <a:srgbClr val="000000">
                      <a:alpha val="43137"/>
                    </a:srgbClr>
                  </a:outerShdw>
                </a:effectLst>
              </a:rPr>
              <a:t>Identify precipitants</a:t>
            </a:r>
          </a:p>
          <a:p>
            <a:pPr>
              <a:lnSpc>
                <a:spcPct val="80000"/>
              </a:lnSpc>
              <a:defRPr/>
            </a:pPr>
            <a:endParaRPr lang="en-US" altLang="en-US" b="1" dirty="0">
              <a:effectLst>
                <a:outerShdw blurRad="38100" dist="38100" dir="2700000" algn="tl">
                  <a:srgbClr val="000000">
                    <a:alpha val="43137"/>
                  </a:srgbClr>
                </a:outerShdw>
              </a:effectLst>
            </a:endParaRPr>
          </a:p>
          <a:p>
            <a:pPr marL="285750" indent="-285750">
              <a:lnSpc>
                <a:spcPct val="80000"/>
              </a:lnSpc>
              <a:buFont typeface="Wingdings" panose="05000000000000000000" pitchFamily="2" charset="2"/>
              <a:buChar char="v"/>
              <a:defRPr/>
            </a:pPr>
            <a:endParaRPr lang="en-US" altLang="en-US" b="1" dirty="0">
              <a:effectLst>
                <a:outerShdw blurRad="38100" dist="38100" dir="2700000" algn="tl">
                  <a:srgbClr val="000000">
                    <a:alpha val="43137"/>
                  </a:srgbClr>
                </a:outerShdw>
              </a:effectLst>
            </a:endParaRPr>
          </a:p>
          <a:p>
            <a:pPr marL="285750" indent="-285750">
              <a:lnSpc>
                <a:spcPct val="80000"/>
              </a:lnSpc>
              <a:buFont typeface="Wingdings" panose="05000000000000000000" pitchFamily="2" charset="2"/>
              <a:buChar char="v"/>
              <a:defRPr/>
            </a:pPr>
            <a:r>
              <a:rPr lang="en-US" altLang="en-US" b="1" dirty="0">
                <a:effectLst>
                  <a:outerShdw blurRad="38100" dist="38100" dir="2700000" algn="tl">
                    <a:srgbClr val="000000">
                      <a:alpha val="43137"/>
                    </a:srgbClr>
                  </a:outerShdw>
                </a:effectLst>
              </a:rPr>
              <a:t>Compare intervention data to baseline data</a:t>
            </a:r>
          </a:p>
          <a:p>
            <a:pPr>
              <a:lnSpc>
                <a:spcPct val="80000"/>
              </a:lnSpc>
              <a:defRPr/>
            </a:pPr>
            <a:endParaRPr lang="en-US" altLang="en-US" b="1" dirty="0">
              <a:effectLst>
                <a:outerShdw blurRad="38100" dist="38100" dir="2700000" algn="tl">
                  <a:srgbClr val="000000">
                    <a:alpha val="43137"/>
                  </a:srgbClr>
                </a:outerShdw>
              </a:effectLst>
            </a:endParaRPr>
          </a:p>
          <a:p>
            <a:pPr marL="285750" indent="-285750">
              <a:lnSpc>
                <a:spcPct val="80000"/>
              </a:lnSpc>
              <a:buFont typeface="Wingdings" panose="05000000000000000000" pitchFamily="2" charset="2"/>
              <a:buChar char="v"/>
              <a:defRPr/>
            </a:pPr>
            <a:r>
              <a:rPr lang="en-US" altLang="en-US" b="1" dirty="0">
                <a:solidFill>
                  <a:srgbClr val="000000"/>
                </a:solidFill>
                <a:effectLst>
                  <a:outerShdw blurRad="38100" dist="38100" dir="2700000" algn="tl">
                    <a:srgbClr val="000000">
                      <a:alpha val="43137"/>
                    </a:srgbClr>
                  </a:outerShdw>
                </a:effectLst>
              </a:rPr>
              <a:t>Track changes over time with “</a:t>
            </a:r>
            <a:r>
              <a:rPr lang="en-US" altLang="en-US" b="1" dirty="0">
                <a:solidFill>
                  <a:srgbClr val="FF0000"/>
                </a:solidFill>
                <a:effectLst>
                  <a:outerShdw blurRad="38100" dist="38100" dir="2700000" algn="tl">
                    <a:srgbClr val="000000">
                      <a:alpha val="43137"/>
                    </a:srgbClr>
                  </a:outerShdw>
                </a:effectLst>
              </a:rPr>
              <a:t>annotation</a:t>
            </a:r>
            <a:r>
              <a:rPr lang="en-US" altLang="en-US" b="1" dirty="0">
                <a:solidFill>
                  <a:srgbClr val="000000"/>
                </a:solidFill>
                <a:effectLst>
                  <a:outerShdw blurRad="38100" dist="38100" dir="2700000" algn="tl">
                    <a:srgbClr val="000000">
                      <a:alpha val="43137"/>
                    </a:srgbClr>
                  </a:outerShdw>
                </a:effectLst>
              </a:rPr>
              <a:t>” such as the response to behavioral interventions, medication changes, and caregiver fidelity with the plan</a:t>
            </a:r>
          </a:p>
          <a:p>
            <a:pPr marL="285750" indent="-285750">
              <a:lnSpc>
                <a:spcPct val="80000"/>
              </a:lnSpc>
              <a:buFont typeface="Wingdings" panose="05000000000000000000" pitchFamily="2" charset="2"/>
              <a:buChar char="v"/>
              <a:defRPr/>
            </a:pPr>
            <a:endParaRPr lang="en-US" altLang="en-US" b="1" dirty="0"/>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126</a:t>
            </a:fld>
            <a:r>
              <a:rPr lang="en-US" b="1" dirty="0" smtClean="0">
                <a:solidFill>
                  <a:schemeClr val="tx1"/>
                </a:solidFill>
              </a:rPr>
              <a:t>T</a:t>
            </a:r>
            <a:endParaRPr lang="en-US" b="1" dirty="0">
              <a:solidFill>
                <a:schemeClr val="tx1"/>
              </a:solidFill>
            </a:endParaRP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590800" cy="161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127</a:t>
            </a:fld>
            <a:endParaRPr lang="en-US"/>
          </a:p>
        </p:txBody>
      </p:sp>
      <p:graphicFrame>
        <p:nvGraphicFramePr>
          <p:cNvPr id="3" name="Content Placeholder 3"/>
          <p:cNvGraphicFramePr>
            <a:graphicFrameLocks noGrp="1"/>
          </p:cNvGraphicFramePr>
          <p:nvPr>
            <p:extLst>
              <p:ext uri="{D42A27DB-BD31-4B8C-83A1-F6EECF244321}">
                <p14:modId xmlns:p14="http://schemas.microsoft.com/office/powerpoint/2010/main" val="4151490159"/>
              </p:ext>
            </p:extLst>
          </p:nvPr>
        </p:nvGraphicFramePr>
        <p:xfrm>
          <a:off x="457200" y="838200"/>
          <a:ext cx="83058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69889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174083" name="Text Box 3"/>
          <p:cNvSpPr txBox="1">
            <a:spLocks noChangeArrowheads="1"/>
          </p:cNvSpPr>
          <p:nvPr/>
        </p:nvSpPr>
        <p:spPr bwMode="auto">
          <a:xfrm>
            <a:off x="609600" y="1447800"/>
            <a:ext cx="8305800" cy="396875"/>
          </a:xfrm>
          <a:prstGeom prst="rect">
            <a:avLst/>
          </a:prstGeom>
          <a:noFill/>
          <a:ln w="12700" cap="sq">
            <a:noFill/>
            <a:miter lim="800000"/>
            <a:headEnd type="none" w="sm" len="sm"/>
            <a:tailEnd type="none" w="sm" len="sm"/>
          </a:ln>
          <a:effectLst/>
        </p:spPr>
        <p:txBody>
          <a:bodyPr>
            <a:spAutoFit/>
          </a:bodyPr>
          <a:lstStyle/>
          <a:p>
            <a:pPr marL="342900" indent="-342900" algn="ctr">
              <a:spcBef>
                <a:spcPct val="50000"/>
              </a:spcBef>
              <a:defRPr/>
            </a:pPr>
            <a:r>
              <a:rPr lang="en-US" sz="2000" b="1" dirty="0">
                <a:solidFill>
                  <a:srgbClr val="00FFCC"/>
                </a:solidFill>
                <a:effectLst>
                  <a:outerShdw blurRad="38100" dist="38100" dir="2700000" algn="tl">
                    <a:srgbClr val="FFFFFF"/>
                  </a:outerShdw>
                </a:effectLst>
              </a:rPr>
              <a:t>Documentation</a:t>
            </a:r>
          </a:p>
        </p:txBody>
      </p:sp>
      <p:sp>
        <p:nvSpPr>
          <p:cNvPr id="11059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77829" name="Text Box 6"/>
          <p:cNvSpPr txBox="1">
            <a:spLocks noChangeArrowheads="1"/>
          </p:cNvSpPr>
          <p:nvPr/>
        </p:nvSpPr>
        <p:spPr bwMode="auto">
          <a:xfrm>
            <a:off x="914400" y="2133600"/>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50000"/>
              </a:spcBef>
              <a:buClrTx/>
              <a:buSzTx/>
              <a:buFontTx/>
              <a:buNone/>
              <a:defRPr/>
            </a:pPr>
            <a:r>
              <a:rPr lang="en-US" altLang="en-US" sz="1800" b="1" dirty="0" smtClean="0">
                <a:solidFill>
                  <a:schemeClr val="tx1"/>
                </a:solidFill>
                <a:effectLst>
                  <a:outerShdw blurRad="38100" dist="38100" dir="2700000" algn="tl">
                    <a:srgbClr val="000000">
                      <a:alpha val="43137"/>
                    </a:srgbClr>
                  </a:outerShdw>
                </a:effectLst>
                <a:latin typeface="Arial" charset="0"/>
              </a:rPr>
              <a:t>Interval Spoilage Sheets </a:t>
            </a:r>
          </a:p>
        </p:txBody>
      </p:sp>
      <p:graphicFrame>
        <p:nvGraphicFramePr>
          <p:cNvPr id="174455" name="Group 375"/>
          <p:cNvGraphicFramePr>
            <a:graphicFrameLocks noGrp="1"/>
          </p:cNvGraphicFramePr>
          <p:nvPr>
            <p:ph/>
          </p:nvPr>
        </p:nvGraphicFramePr>
        <p:xfrm>
          <a:off x="1652588" y="2667000"/>
          <a:ext cx="6296026" cy="3187700"/>
        </p:xfrm>
        <a:graphic>
          <a:graphicData uri="http://schemas.openxmlformats.org/drawingml/2006/table">
            <a:tbl>
              <a:tblPr/>
              <a:tblGrid>
                <a:gridCol w="699912"/>
                <a:gridCol w="698324"/>
                <a:gridCol w="701498"/>
                <a:gridCol w="698324"/>
                <a:gridCol w="699911"/>
                <a:gridCol w="698324"/>
                <a:gridCol w="701498"/>
                <a:gridCol w="698324"/>
                <a:gridCol w="699911"/>
              </a:tblGrid>
              <a:tr h="7980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Shift</a:t>
                      </a:r>
                    </a:p>
                  </a:txBody>
                  <a:tcPr marL="91417" marR="91417" marT="45731" marB="4573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Activity Refusal</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Physical Aggress</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Self- Injury</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Agitation</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Property Destruct</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rPr>
                        <a:t>Running Away</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Sleep Problem</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Verbal Threats</a:t>
                      </a:r>
                    </a:p>
                  </a:txBody>
                  <a:tcPr marL="91417" marR="91417" marT="45731" marB="4573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795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marL="91417" marR="91417" marT="45731" marB="4573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Viner Hand ITC" pitchFamily="66" charset="0"/>
                        </a:rPr>
                        <a:t>III</a:t>
                      </a: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7980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2</a:t>
                      </a:r>
                    </a:p>
                  </a:txBody>
                  <a:tcPr marL="91417" marR="91417" marT="45731" marB="4573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795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3</a:t>
                      </a:r>
                    </a:p>
                  </a:txBody>
                  <a:tcPr marL="91417" marR="91417" marT="45731" marB="4573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1417" marR="91417" marT="45731" marB="4573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bl>
          </a:graphicData>
        </a:graphic>
      </p:graphicFrame>
      <p:sp>
        <p:nvSpPr>
          <p:cNvPr id="7" name="Rectangle 6"/>
          <p:cNvSpPr/>
          <p:nvPr/>
        </p:nvSpPr>
        <p:spPr>
          <a:xfrm>
            <a:off x="1600200" y="533400"/>
            <a:ext cx="6248400" cy="923330"/>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br>
            <a:endParaRPr lang="en-US" dirty="0"/>
          </a:p>
        </p:txBody>
      </p:sp>
      <p:sp>
        <p:nvSpPr>
          <p:cNvPr id="2" name="Slide Number Placeholder 1"/>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128</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WordArt 2"/>
          <p:cNvSpPr>
            <a:spLocks noChangeArrowheads="1" noChangeShapeType="1" noTextEdit="1"/>
          </p:cNvSpPr>
          <p:nvPr/>
        </p:nvSpPr>
        <p:spPr bwMode="auto">
          <a:xfrm>
            <a:off x="762000" y="304800"/>
            <a:ext cx="80772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latin typeface="Impact"/>
            </a:endParaRPr>
          </a:p>
        </p:txBody>
      </p:sp>
      <p:sp>
        <p:nvSpPr>
          <p:cNvPr id="11161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78852" name="Text Box 6"/>
          <p:cNvSpPr txBox="1">
            <a:spLocks noChangeArrowheads="1"/>
          </p:cNvSpPr>
          <p:nvPr/>
        </p:nvSpPr>
        <p:spPr bwMode="auto">
          <a:xfrm>
            <a:off x="685800" y="1435100"/>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257300" indent="-3429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lvl="2" algn="ctr" eaLnBrk="1" hangingPunct="1">
              <a:spcBef>
                <a:spcPct val="50000"/>
              </a:spcBef>
              <a:buClrTx/>
              <a:buSzTx/>
              <a:buFontTx/>
              <a:buNone/>
              <a:defRPr/>
            </a:pPr>
            <a:r>
              <a:rPr lang="en-US" altLang="en-US" sz="2000" b="1" i="1" dirty="0" smtClean="0">
                <a:solidFill>
                  <a:schemeClr val="tx1"/>
                </a:solidFill>
                <a:effectLst>
                  <a:outerShdw blurRad="38100" dist="38100" dir="2700000" algn="tl">
                    <a:srgbClr val="000000">
                      <a:alpha val="43137"/>
                    </a:srgbClr>
                  </a:outerShdw>
                </a:effectLst>
                <a:latin typeface="Arial" charset="0"/>
              </a:rPr>
              <a:t>Antecedent-Behavior-Consequence</a:t>
            </a:r>
          </a:p>
        </p:txBody>
      </p:sp>
      <p:graphicFrame>
        <p:nvGraphicFramePr>
          <p:cNvPr id="177207" name="Group 55"/>
          <p:cNvGraphicFramePr>
            <a:graphicFrameLocks noGrp="1"/>
          </p:cNvGraphicFramePr>
          <p:nvPr>
            <p:ph/>
          </p:nvPr>
        </p:nvGraphicFramePr>
        <p:xfrm>
          <a:off x="762000" y="2438400"/>
          <a:ext cx="7924800" cy="3589338"/>
        </p:xfrm>
        <a:graphic>
          <a:graphicData uri="http://schemas.openxmlformats.org/drawingml/2006/table">
            <a:tbl>
              <a:tblPr/>
              <a:tblGrid>
                <a:gridCol w="962025"/>
                <a:gridCol w="962025"/>
                <a:gridCol w="962025"/>
                <a:gridCol w="1115949"/>
                <a:gridCol w="923544"/>
                <a:gridCol w="1322832"/>
                <a:gridCol w="1066800"/>
                <a:gridCol w="609600"/>
              </a:tblGrid>
              <a:tr h="11198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Date/Time</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Duration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Episode</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General Mood</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Antecedent and Precursor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Behavior</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Behavior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of Concern</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Maintaining Consequences</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Comments</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Initials</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1371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Lucida Handwriting"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1" u="none" strike="noStrike" cap="none" normalizeH="0" baseline="0" dirty="0" smtClean="0">
                          <a:ln>
                            <a:noFill/>
                          </a:ln>
                          <a:solidFill>
                            <a:schemeClr val="tx1"/>
                          </a:solidFill>
                          <a:effectLst/>
                          <a:latin typeface="Lucida Handwriting" pitchFamily="66" charset="0"/>
                        </a:rPr>
                        <a:t>12/18/11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1" u="none" strike="noStrike" cap="none" normalizeH="0" baseline="0" dirty="0" smtClean="0">
                          <a:ln>
                            <a:noFill/>
                          </a:ln>
                          <a:solidFill>
                            <a:schemeClr val="tx1"/>
                          </a:solidFill>
                          <a:effectLst/>
                          <a:latin typeface="Lucida Handwriting" pitchFamily="66" charset="0"/>
                        </a:rPr>
                        <a:t>1 PM</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Lucida Handwriting"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5 min.</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Lucida Handwriting"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Upset, fixated on dinner</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Lucida Handwriting"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Eating dinner with roommate</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Lucida Handwriting"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Taking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Food  without asking</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Lucida Handwriting"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Moved JC to opposite end of table</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He followed directions when they were given slowly</a:t>
                      </a: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Lucida Handwriting" pitchFamily="66"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Lucida Handwriting" pitchFamily="66" charset="0"/>
                        </a:rPr>
                        <a:t>JM</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10978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r>
            </a:tbl>
          </a:graphicData>
        </a:graphic>
      </p:graphicFrame>
      <p:sp>
        <p:nvSpPr>
          <p:cNvPr id="6" name="Rectangle 5"/>
          <p:cNvSpPr/>
          <p:nvPr/>
        </p:nvSpPr>
        <p:spPr>
          <a:xfrm>
            <a:off x="1828800" y="609600"/>
            <a:ext cx="6172200" cy="923330"/>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t/>
            </a:r>
            <a:br>
              <a:rPr lang="en-US" sz="1400" kern="10" dirty="0">
                <a:ln w="19050">
                  <a:solidFill>
                    <a:schemeClr val="tx2"/>
                  </a:solidFill>
                  <a:round/>
                  <a:headEnd/>
                  <a:tailEnd/>
                </a:ln>
                <a:solidFill>
                  <a:schemeClr val="bg1"/>
                </a:solidFill>
                <a:effectLst>
                  <a:outerShdw dist="35921" dir="2700000" algn="ctr" rotWithShape="0">
                    <a:schemeClr val="accent2"/>
                  </a:outerShdw>
                </a:effectLst>
                <a:latin typeface="Impact"/>
              </a:rPr>
            </a:br>
            <a:endParaRPr lang="en-US" dirty="0"/>
          </a:p>
        </p:txBody>
      </p:sp>
      <p:sp>
        <p:nvSpPr>
          <p:cNvPr id="2" name="Slide Number Placeholder 1"/>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129</a:t>
            </a:fld>
            <a:r>
              <a:rPr lang="en-US" b="1" dirty="0">
                <a:solidFill>
                  <a:schemeClr val="tx1"/>
                </a:solidFill>
              </a:rPr>
              <a:t>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762000"/>
            <a:ext cx="8686800" cy="838200"/>
          </a:xfrm>
        </p:spPr>
        <p:txBody>
          <a:bodyPr>
            <a:normAutofit/>
          </a:bodyPr>
          <a:lstStyle/>
          <a:p>
            <a:pPr algn="ctr" eaLnBrk="1" hangingPunct="1"/>
            <a:r>
              <a:rPr lang="en-US" altLang="en-US" dirty="0" smtClean="0">
                <a:ea typeface="ＭＳ Ｐゴシック" pitchFamily="34" charset="-128"/>
              </a:rPr>
              <a:t>The latest numbers in Epidemiology</a:t>
            </a:r>
          </a:p>
        </p:txBody>
      </p:sp>
      <p:sp>
        <p:nvSpPr>
          <p:cNvPr id="8195" name="Content Placeholder 2"/>
          <p:cNvSpPr>
            <a:spLocks noGrp="1"/>
          </p:cNvSpPr>
          <p:nvPr>
            <p:ph sz="quarter" idx="1"/>
          </p:nvPr>
        </p:nvSpPr>
        <p:spPr>
          <a:xfrm>
            <a:off x="1828800" y="1947863"/>
            <a:ext cx="6248400" cy="4525962"/>
          </a:xfrm>
        </p:spPr>
        <p:txBody>
          <a:bodyPr/>
          <a:lstStyle/>
          <a:p>
            <a:pPr marL="0" lvl="0" indent="0">
              <a:buNone/>
            </a:pPr>
            <a:r>
              <a:rPr lang="en-US" sz="2000" b="1" dirty="0" smtClean="0"/>
              <a:t>Steady </a:t>
            </a:r>
            <a:r>
              <a:rPr lang="en-US" sz="2000" b="1" dirty="0"/>
              <a:t>I</a:t>
            </a:r>
            <a:r>
              <a:rPr lang="en-US" sz="2000" b="1" dirty="0" smtClean="0"/>
              <a:t>ncrease </a:t>
            </a:r>
            <a:r>
              <a:rPr lang="en-US" sz="2000" b="1" dirty="0"/>
              <a:t>in </a:t>
            </a:r>
            <a:r>
              <a:rPr lang="en-US" sz="2000" b="1" dirty="0" smtClean="0"/>
              <a:t>Prevalence:</a:t>
            </a:r>
            <a:endParaRPr lang="en-US" sz="2000" b="1" dirty="0"/>
          </a:p>
          <a:p>
            <a:r>
              <a:rPr lang="en-US" sz="1800" b="1" dirty="0"/>
              <a:t>2000 birth year </a:t>
            </a:r>
            <a:r>
              <a:rPr lang="en-US" sz="1800" b="1" dirty="0" smtClean="0"/>
              <a:t>of 1992- rate 1 in 150</a:t>
            </a:r>
            <a:endParaRPr lang="en-US" sz="1800" b="1" dirty="0"/>
          </a:p>
          <a:p>
            <a:r>
              <a:rPr lang="en-US" sz="1800" b="1" dirty="0" smtClean="0"/>
              <a:t>2004 birth year of 1996-rate of 1 in 125</a:t>
            </a:r>
            <a:endParaRPr lang="en-US" sz="1800" b="1" dirty="0"/>
          </a:p>
          <a:p>
            <a:r>
              <a:rPr lang="en-US" sz="1800" b="1" dirty="0" smtClean="0"/>
              <a:t>2008 birth year of 2000-rate of 1 in 88</a:t>
            </a:r>
            <a:endParaRPr lang="en-US" sz="1800" b="1" dirty="0"/>
          </a:p>
          <a:p>
            <a:r>
              <a:rPr lang="en-US" sz="1800" b="1" dirty="0" smtClean="0"/>
              <a:t>2010 birth year of 2002-rate of </a:t>
            </a:r>
            <a:r>
              <a:rPr lang="en-US" sz="1800" b="1" i="1" dirty="0" smtClean="0"/>
              <a:t>1 in 68</a:t>
            </a:r>
          </a:p>
          <a:p>
            <a:endParaRPr lang="en-US" sz="1800" b="1" i="1" dirty="0"/>
          </a:p>
          <a:p>
            <a:r>
              <a:rPr lang="en-US" sz="1800" b="1" dirty="0"/>
              <a:t>Probably genuine </a:t>
            </a:r>
            <a:r>
              <a:rPr lang="en-US" sz="1800" b="1" dirty="0" smtClean="0"/>
              <a:t>rates</a:t>
            </a:r>
          </a:p>
          <a:p>
            <a:r>
              <a:rPr lang="en-US" sz="1800" b="1" dirty="0" smtClean="0"/>
              <a:t>Result from broadening </a:t>
            </a:r>
            <a:r>
              <a:rPr lang="en-US" sz="1800" b="1" dirty="0"/>
              <a:t>of </a:t>
            </a:r>
            <a:r>
              <a:rPr lang="en-US" sz="1800" b="1" dirty="0" smtClean="0"/>
              <a:t>diagnostic criteria</a:t>
            </a:r>
            <a:r>
              <a:rPr lang="en-US" sz="1800" b="1" dirty="0"/>
              <a:t> </a:t>
            </a:r>
            <a:r>
              <a:rPr lang="en-US" sz="1800" b="1" dirty="0" smtClean="0"/>
              <a:t>and </a:t>
            </a:r>
            <a:r>
              <a:rPr lang="en-US" sz="1800" b="1" dirty="0"/>
              <a:t>increased </a:t>
            </a:r>
            <a:r>
              <a:rPr lang="en-US" sz="1800" b="1" dirty="0" smtClean="0"/>
              <a:t>treatments as a driving </a:t>
            </a:r>
            <a:r>
              <a:rPr lang="en-US" sz="1800" b="1" dirty="0"/>
              <a:t>force (ABA, speech therapy)</a:t>
            </a:r>
          </a:p>
          <a:p>
            <a:pPr marL="0" indent="0">
              <a:buNone/>
            </a:pPr>
            <a:endParaRPr lang="en-US" sz="1800" b="1" i="1" dirty="0"/>
          </a:p>
          <a:p>
            <a:pPr marL="0" indent="0" eaLnBrk="1" hangingPunct="1">
              <a:buFont typeface="Wingdings 2" pitchFamily="18" charset="2"/>
              <a:buNone/>
            </a:pPr>
            <a:endParaRPr lang="en-US" altLang="en-US" sz="2000" b="1" dirty="0" smtClean="0">
              <a:latin typeface="Arial" panose="020B0604020202020204" pitchFamily="34" charset="0"/>
              <a:ea typeface="ＭＳ Ｐゴシック" pitchFamily="34" charset="-128"/>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13</a:t>
            </a:fld>
            <a:r>
              <a:rPr lang="en-US" b="1" dirty="0">
                <a:solidFill>
                  <a:schemeClr val="tx1"/>
                </a:solidFill>
              </a:rPr>
              <a:t>P</a:t>
            </a:r>
          </a:p>
        </p:txBody>
      </p:sp>
    </p:spTree>
    <p:extLst>
      <p:ext uri="{BB962C8B-B14F-4D97-AF65-F5344CB8AC3E}">
        <p14:creationId xmlns:p14="http://schemas.microsoft.com/office/powerpoint/2010/main" val="27319254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685800" y="715089"/>
            <a:ext cx="7696200" cy="2369880"/>
          </a:xfrm>
          <a:prstGeom prst="rect">
            <a:avLst/>
          </a:prstGeom>
          <a:noFill/>
          <a:ln w="12700" cap="sq" cmpd="sng">
            <a:noFill/>
            <a:prstDash val="solid"/>
            <a:miter lim="800000"/>
            <a:headEnd type="none" w="sm" len="sm"/>
            <a:tailEnd type="none" w="sm" len="sm"/>
          </a:ln>
          <a:effectLst/>
        </p:spPr>
        <p:txBody>
          <a:bodyPr lIns="0" tIns="0" rIns="0" bIns="0" anchor="ctr">
            <a:spAutoFit/>
          </a:bodyPr>
          <a:lstStyle/>
          <a:p>
            <a:pPr algn="ctr" eaLnBrk="0" hangingPunct="0">
              <a:defRPr/>
            </a:pPr>
            <a:r>
              <a:rPr lang="en-US" sz="3600" kern="10" dirty="0">
                <a:ln w="19050">
                  <a:solidFill>
                    <a:schemeClr val="tx2"/>
                  </a:solidFill>
                  <a:round/>
                  <a:headEnd/>
                  <a:tailEnd/>
                </a:ln>
                <a:solidFill>
                  <a:schemeClr val="bg1"/>
                </a:solidFill>
                <a:latin typeface="Impact"/>
              </a:rPr>
              <a:t>Positive Behavioral Supports</a:t>
            </a:r>
          </a:p>
          <a:p>
            <a:pPr algn="ctr" eaLnBrk="0" hangingPunct="0">
              <a:defRPr/>
            </a:pPr>
            <a:endParaRPr lang="en-US" sz="2000" b="1" dirty="0">
              <a:latin typeface="Arial" pitchFamily="34" charset="0"/>
              <a:ea typeface="Times New Roman" pitchFamily="18" charset="0"/>
              <a:cs typeface="Arial" pitchFamily="34" charset="0"/>
            </a:endParaRPr>
          </a:p>
          <a:p>
            <a:pPr algn="ctr" eaLnBrk="0" hangingPunct="0">
              <a:defRPr/>
            </a:pPr>
            <a:r>
              <a:rPr lang="en-US" sz="2000" b="1" dirty="0">
                <a:latin typeface="Arial" pitchFamily="34" charset="0"/>
                <a:ea typeface="Times New Roman" pitchFamily="18" charset="0"/>
                <a:cs typeface="Arial" pitchFamily="34" charset="0"/>
              </a:rPr>
              <a:t>Targeted Behavior Tracking Form </a:t>
            </a:r>
          </a:p>
          <a:p>
            <a:pPr eaLnBrk="0" hangingPunct="0">
              <a:defRPr/>
            </a:pPr>
            <a:endParaRPr lang="en-US" sz="1200" b="1" dirty="0">
              <a:latin typeface="Arial" pitchFamily="34" charset="0"/>
              <a:ea typeface="Times New Roman" pitchFamily="18" charset="0"/>
              <a:cs typeface="Arial" pitchFamily="34" charset="0"/>
            </a:endParaRPr>
          </a:p>
          <a:p>
            <a:pPr eaLnBrk="0" hangingPunct="0">
              <a:defRPr/>
            </a:pPr>
            <a:endParaRPr lang="en-US" sz="1200" b="1" dirty="0">
              <a:latin typeface="Arial" pitchFamily="34" charset="0"/>
              <a:ea typeface="Times New Roman" pitchFamily="18" charset="0"/>
              <a:cs typeface="Arial" pitchFamily="34" charset="0"/>
            </a:endParaRPr>
          </a:p>
          <a:p>
            <a:pPr eaLnBrk="0" hangingPunct="0">
              <a:defRPr/>
            </a:pPr>
            <a:endParaRPr lang="en-US" sz="1200" b="1" dirty="0">
              <a:latin typeface="Arial" pitchFamily="34" charset="0"/>
              <a:ea typeface="Times New Roman" pitchFamily="18" charset="0"/>
              <a:cs typeface="Arial" pitchFamily="34" charset="0"/>
            </a:endParaRPr>
          </a:p>
          <a:p>
            <a:pPr eaLnBrk="0" hangingPunct="0">
              <a:defRPr/>
            </a:pPr>
            <a:endParaRPr lang="en-US" sz="1200" b="1" dirty="0">
              <a:latin typeface="Arial" pitchFamily="34" charset="0"/>
              <a:ea typeface="Times New Roman" pitchFamily="18" charset="0"/>
              <a:cs typeface="Arial" pitchFamily="34" charset="0"/>
            </a:endParaRPr>
          </a:p>
          <a:p>
            <a:pPr eaLnBrk="0" hangingPunct="0">
              <a:defRPr/>
            </a:pPr>
            <a:r>
              <a:rPr lang="en-US" sz="1200" b="1" dirty="0">
                <a:latin typeface="Arial" pitchFamily="34" charset="0"/>
                <a:ea typeface="Times New Roman" pitchFamily="18" charset="0"/>
                <a:cs typeface="Arial" pitchFamily="34" charset="0"/>
              </a:rPr>
              <a:t> </a:t>
            </a:r>
          </a:p>
          <a:p>
            <a:pPr eaLnBrk="0" hangingPunct="0">
              <a:defRPr/>
            </a:pPr>
            <a:endParaRPr lang="en-US" dirty="0">
              <a:latin typeface="Arial" pitchFamily="34" charset="0"/>
              <a:cs typeface="Arial" pitchFamily="34" charset="0"/>
            </a:endParaRPr>
          </a:p>
        </p:txBody>
      </p:sp>
      <p:graphicFrame>
        <p:nvGraphicFramePr>
          <p:cNvPr id="8" name="Content Placeholder 7"/>
          <p:cNvGraphicFramePr>
            <a:graphicFrameLocks noGrp="1"/>
          </p:cNvGraphicFramePr>
          <p:nvPr>
            <p:ph/>
          </p:nvPr>
        </p:nvGraphicFramePr>
        <p:xfrm>
          <a:off x="1371600" y="2895600"/>
          <a:ext cx="7010400" cy="2411413"/>
        </p:xfrm>
        <a:graphic>
          <a:graphicData uri="http://schemas.openxmlformats.org/drawingml/2006/table">
            <a:tbl>
              <a:tblPr/>
              <a:tblGrid>
                <a:gridCol w="1219200"/>
                <a:gridCol w="1219200"/>
                <a:gridCol w="1651002"/>
                <a:gridCol w="1498600"/>
                <a:gridCol w="1422398"/>
              </a:tblGrid>
              <a:tr h="932446">
                <a:tc>
                  <a:txBody>
                    <a:bodyPr/>
                    <a:lstStyle/>
                    <a:p>
                      <a:pPr marL="0" marR="0" algn="ctr">
                        <a:lnSpc>
                          <a:spcPct val="115000"/>
                        </a:lnSpc>
                        <a:spcBef>
                          <a:spcPts val="0"/>
                        </a:spcBef>
                        <a:spcAft>
                          <a:spcPts val="0"/>
                        </a:spcAft>
                      </a:pPr>
                      <a:r>
                        <a:rPr lang="en-US" sz="1200" b="1" kern="1200" dirty="0">
                          <a:solidFill>
                            <a:srgbClr val="000000"/>
                          </a:solidFill>
                          <a:latin typeface="Arial"/>
                          <a:ea typeface="Times New Roman"/>
                          <a:cs typeface="Times New Roman"/>
                        </a:rPr>
                        <a:t>Caregiver’s</a:t>
                      </a:r>
                      <a:r>
                        <a:rPr lang="en-US" sz="1200" b="1" kern="1200" dirty="0">
                          <a:solidFill>
                            <a:srgbClr val="000000"/>
                          </a:solidFill>
                          <a:latin typeface="Times New Roman"/>
                          <a:ea typeface="Times New Roman"/>
                        </a:rPr>
                        <a:t> </a:t>
                      </a:r>
                      <a:endParaRPr lang="en-US" sz="1200" b="1" dirty="0">
                        <a:latin typeface="Times New Roman"/>
                        <a:ea typeface="Times New Roman"/>
                      </a:endParaRPr>
                    </a:p>
                    <a:p>
                      <a:pPr marL="0" marR="0" algn="ctr">
                        <a:lnSpc>
                          <a:spcPct val="115000"/>
                        </a:lnSpc>
                        <a:spcBef>
                          <a:spcPts val="0"/>
                        </a:spcBef>
                        <a:spcAft>
                          <a:spcPts val="0"/>
                        </a:spcAft>
                      </a:pPr>
                      <a:r>
                        <a:rPr lang="en-US" sz="1200" b="1" kern="1200" dirty="0">
                          <a:solidFill>
                            <a:srgbClr val="000000"/>
                          </a:solidFill>
                          <a:latin typeface="Arial"/>
                          <a:ea typeface="Times New Roman"/>
                          <a:cs typeface="Times New Roman"/>
                        </a:rPr>
                        <a:t>Initials and Comments</a:t>
                      </a:r>
                      <a:r>
                        <a:rPr lang="en-US" sz="1200" b="1" kern="1200" dirty="0">
                          <a:solidFill>
                            <a:srgbClr val="000000"/>
                          </a:solidFill>
                          <a:latin typeface="Times New Roman"/>
                          <a:ea typeface="Times New Roman"/>
                        </a:rPr>
                        <a:t> </a:t>
                      </a:r>
                      <a:endParaRPr lang="en-US" sz="1200" b="1" dirty="0">
                        <a:latin typeface="Times New Roman"/>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Times New Roman"/>
                          <a:cs typeface="Times New Roman"/>
                        </a:rPr>
                        <a:t>Time Period</a:t>
                      </a:r>
                      <a:r>
                        <a:rPr lang="en-US" sz="1200" b="1" kern="1200" dirty="0">
                          <a:solidFill>
                            <a:srgbClr val="000000"/>
                          </a:solidFill>
                          <a:latin typeface="Times New Roman"/>
                          <a:ea typeface="Times New Roman"/>
                        </a:rPr>
                        <a:t> </a:t>
                      </a:r>
                      <a:endParaRPr lang="en-US" sz="1200" b="1" dirty="0">
                        <a:latin typeface="Times New Roman"/>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kern="1200" dirty="0" smtClean="0">
                          <a:solidFill>
                            <a:srgbClr val="000000"/>
                          </a:solidFill>
                          <a:latin typeface="Arial"/>
                          <a:ea typeface="Times New Roman"/>
                          <a:cs typeface="Times New Roman"/>
                        </a:rPr>
                        <a:t>Were expectations set </a:t>
                      </a:r>
                      <a:r>
                        <a:rPr lang="en-US" sz="1200" b="1" kern="1200" dirty="0">
                          <a:solidFill>
                            <a:srgbClr val="000000"/>
                          </a:solidFill>
                          <a:latin typeface="Arial"/>
                          <a:ea typeface="Times New Roman"/>
                          <a:cs typeface="Times New Roman"/>
                        </a:rPr>
                        <a:t>and reviewed?</a:t>
                      </a:r>
                      <a:r>
                        <a:rPr lang="en-US" sz="1200" b="1" kern="1200" dirty="0">
                          <a:solidFill>
                            <a:srgbClr val="000000"/>
                          </a:solidFill>
                          <a:latin typeface="Times New Roman"/>
                          <a:ea typeface="Times New Roman"/>
                        </a:rPr>
                        <a:t> </a:t>
                      </a:r>
                      <a:endParaRPr lang="en-US" sz="1200" b="1" dirty="0">
                        <a:latin typeface="Times New Roman"/>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Times New Roman"/>
                          <a:cs typeface="Times New Roman"/>
                        </a:rPr>
                        <a:t>Category of</a:t>
                      </a:r>
                      <a:r>
                        <a:rPr lang="en-US" sz="1200" b="1" kern="1200" dirty="0">
                          <a:solidFill>
                            <a:srgbClr val="000000"/>
                          </a:solidFill>
                          <a:latin typeface="Times New Roman"/>
                          <a:ea typeface="Times New Roman"/>
                        </a:rPr>
                        <a:t> </a:t>
                      </a:r>
                      <a:endParaRPr lang="en-US" sz="1200" b="1" dirty="0">
                        <a:latin typeface="Times New Roman"/>
                        <a:ea typeface="Times New Roman"/>
                      </a:endParaRPr>
                    </a:p>
                    <a:p>
                      <a:pPr marL="0" marR="0" algn="ctr">
                        <a:lnSpc>
                          <a:spcPct val="115000"/>
                        </a:lnSpc>
                        <a:spcBef>
                          <a:spcPts val="0"/>
                        </a:spcBef>
                        <a:spcAft>
                          <a:spcPts val="0"/>
                        </a:spcAft>
                      </a:pPr>
                      <a:r>
                        <a:rPr lang="en-US" sz="1200" b="1" kern="1200" dirty="0">
                          <a:solidFill>
                            <a:srgbClr val="000000"/>
                          </a:solidFill>
                          <a:latin typeface="Arial"/>
                          <a:ea typeface="Times New Roman"/>
                          <a:cs typeface="Times New Roman"/>
                        </a:rPr>
                        <a:t>Targeted Positive </a:t>
                      </a:r>
                      <a:r>
                        <a:rPr lang="en-US" sz="1200" b="1" kern="1200" dirty="0" smtClean="0">
                          <a:solidFill>
                            <a:srgbClr val="000000"/>
                          </a:solidFill>
                          <a:latin typeface="Arial"/>
                          <a:ea typeface="Times New Roman"/>
                          <a:cs typeface="Times New Roman"/>
                        </a:rPr>
                        <a:t>Behavior</a:t>
                      </a:r>
                      <a:endParaRPr lang="en-US" sz="1200" b="1" dirty="0">
                        <a:latin typeface="Times New Roman"/>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kern="1200" dirty="0">
                          <a:solidFill>
                            <a:srgbClr val="000000"/>
                          </a:solidFill>
                          <a:latin typeface="Arial"/>
                          <a:ea typeface="Times New Roman"/>
                          <a:cs typeface="Times New Roman"/>
                        </a:rPr>
                        <a:t>Circumstances in which </a:t>
                      </a:r>
                      <a:r>
                        <a:rPr lang="en-US" sz="1200" b="1" kern="1200" dirty="0" smtClean="0">
                          <a:solidFill>
                            <a:srgbClr val="000000"/>
                          </a:solidFill>
                          <a:latin typeface="Arial"/>
                          <a:ea typeface="Times New Roman"/>
                          <a:cs typeface="Times New Roman"/>
                        </a:rPr>
                        <a:t>behavior </a:t>
                      </a:r>
                      <a:r>
                        <a:rPr lang="en-US" sz="1200" b="1" kern="1200" dirty="0">
                          <a:solidFill>
                            <a:srgbClr val="000000"/>
                          </a:solidFill>
                          <a:latin typeface="Arial"/>
                          <a:ea typeface="Times New Roman"/>
                          <a:cs typeface="Times New Roman"/>
                        </a:rPr>
                        <a:t>occurred</a:t>
                      </a:r>
                      <a:r>
                        <a:rPr lang="en-US" sz="1200" b="1" kern="1200" dirty="0">
                          <a:solidFill>
                            <a:srgbClr val="000000"/>
                          </a:solidFill>
                          <a:latin typeface="Times New Roman"/>
                          <a:ea typeface="Times New Roman"/>
                        </a:rPr>
                        <a:t> </a:t>
                      </a:r>
                      <a:endParaRPr lang="en-US" sz="1200" b="1" dirty="0">
                        <a:latin typeface="Times New Roman"/>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478967">
                <a:tc>
                  <a:txBody>
                    <a:bodyPr/>
                    <a:lstStyle/>
                    <a:p>
                      <a:pPr marL="0" marR="0" algn="ctr">
                        <a:lnSpc>
                          <a:spcPct val="115000"/>
                        </a:lnSpc>
                        <a:spcBef>
                          <a:spcPts val="0"/>
                        </a:spcBef>
                        <a:spcAft>
                          <a:spcPts val="0"/>
                        </a:spcAft>
                      </a:pPr>
                      <a:endParaRPr lang="en-US" sz="1200" b="1" i="0" dirty="0" smtClean="0">
                        <a:latin typeface="Lucida Handwriting" pitchFamily="66" charset="0"/>
                        <a:ea typeface="Times New Roman"/>
                      </a:endParaRPr>
                    </a:p>
                    <a:p>
                      <a:pPr marL="0" marR="0" algn="ctr">
                        <a:lnSpc>
                          <a:spcPct val="115000"/>
                        </a:lnSpc>
                        <a:spcBef>
                          <a:spcPts val="0"/>
                        </a:spcBef>
                        <a:spcAft>
                          <a:spcPts val="0"/>
                        </a:spcAft>
                      </a:pPr>
                      <a:r>
                        <a:rPr lang="en-US" sz="1200" b="1" i="0" dirty="0" smtClean="0">
                          <a:latin typeface="Lucida Handwriting" pitchFamily="66" charset="0"/>
                          <a:ea typeface="Times New Roman"/>
                        </a:rPr>
                        <a:t>J.T.</a:t>
                      </a:r>
                      <a:endParaRPr lang="en-US" sz="1200" b="1" i="0" dirty="0">
                        <a:latin typeface="Lucida Handwriting" pitchFamily="66" charset="0"/>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200" b="1" i="0" dirty="0" smtClean="0">
                        <a:latin typeface="Lucida Handwriting" pitchFamily="66" charset="0"/>
                        <a:ea typeface="Times New Roman"/>
                      </a:endParaRPr>
                    </a:p>
                    <a:p>
                      <a:pPr marL="0" marR="0" algn="ctr">
                        <a:lnSpc>
                          <a:spcPct val="115000"/>
                        </a:lnSpc>
                        <a:spcBef>
                          <a:spcPts val="0"/>
                        </a:spcBef>
                        <a:spcAft>
                          <a:spcPts val="0"/>
                        </a:spcAft>
                      </a:pPr>
                      <a:r>
                        <a:rPr lang="en-US" sz="1200" b="1" i="0" dirty="0" smtClean="0">
                          <a:latin typeface="Lucida Handwriting" pitchFamily="66" charset="0"/>
                          <a:ea typeface="Times New Roman"/>
                        </a:rPr>
                        <a:t>8:00AM</a:t>
                      </a:r>
                      <a:endParaRPr lang="en-US" sz="1200" b="1" i="0" dirty="0">
                        <a:latin typeface="Lucida Handwriting" pitchFamily="66" charset="0"/>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200" b="1" i="0" dirty="0" smtClean="0">
                        <a:latin typeface="Lucida Handwriting" pitchFamily="66" charset="0"/>
                        <a:ea typeface="Times New Roman"/>
                      </a:endParaRPr>
                    </a:p>
                    <a:p>
                      <a:pPr marL="0" marR="0" algn="ctr">
                        <a:lnSpc>
                          <a:spcPct val="115000"/>
                        </a:lnSpc>
                        <a:spcBef>
                          <a:spcPts val="0"/>
                        </a:spcBef>
                        <a:spcAft>
                          <a:spcPts val="0"/>
                        </a:spcAft>
                      </a:pPr>
                      <a:r>
                        <a:rPr lang="en-US" sz="1200" b="1" i="0" dirty="0" smtClean="0">
                          <a:latin typeface="Lucida Handwriting" pitchFamily="66" charset="0"/>
                          <a:ea typeface="Times New Roman"/>
                        </a:rPr>
                        <a:t>Yes</a:t>
                      </a:r>
                      <a:endParaRPr lang="en-US" sz="1200" b="1" i="0" dirty="0">
                        <a:latin typeface="Lucida Handwriting" pitchFamily="66" charset="0"/>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200" b="1" i="0" dirty="0" smtClean="0">
                        <a:latin typeface="Lucida Handwriting" pitchFamily="66" charset="0"/>
                        <a:ea typeface="Times New Roman"/>
                      </a:endParaRPr>
                    </a:p>
                    <a:p>
                      <a:pPr marL="0" marR="0" algn="ctr">
                        <a:lnSpc>
                          <a:spcPct val="115000"/>
                        </a:lnSpc>
                        <a:spcBef>
                          <a:spcPts val="0"/>
                        </a:spcBef>
                        <a:spcAft>
                          <a:spcPts val="0"/>
                        </a:spcAft>
                      </a:pPr>
                      <a:r>
                        <a:rPr lang="en-US" sz="1200" b="1" i="0" dirty="0" smtClean="0">
                          <a:latin typeface="Lucida Handwriting" pitchFamily="66" charset="0"/>
                          <a:ea typeface="Times New Roman"/>
                        </a:rPr>
                        <a:t>3</a:t>
                      </a:r>
                      <a:endParaRPr lang="en-US" sz="1200" b="1" i="0" dirty="0">
                        <a:latin typeface="Lucida Handwriting" pitchFamily="66" charset="0"/>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i="0" dirty="0" smtClean="0">
                          <a:latin typeface="Lucida Handwriting" pitchFamily="66" charset="0"/>
                          <a:ea typeface="Times New Roman"/>
                        </a:rPr>
                        <a:t>Waited with a good attitude when</a:t>
                      </a:r>
                      <a:r>
                        <a:rPr lang="en-US" sz="1200" b="1" i="0" baseline="0" dirty="0" smtClean="0">
                          <a:latin typeface="Lucida Handwriting" pitchFamily="66" charset="0"/>
                          <a:ea typeface="Times New Roman"/>
                        </a:rPr>
                        <a:t> nurse was running late with medications</a:t>
                      </a:r>
                      <a:endParaRPr lang="en-US" sz="1200" b="1" i="0" dirty="0" smtClean="0">
                        <a:latin typeface="Lucida Handwriting" pitchFamily="66" charset="0"/>
                        <a:ea typeface="Times New Roman"/>
                      </a:endParaRPr>
                    </a:p>
                  </a:txBody>
                  <a:tcPr marL="34900" marR="34900" marT="67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9" name="Table 8"/>
          <p:cNvGraphicFramePr>
            <a:graphicFrameLocks noGrp="1"/>
          </p:cNvGraphicFramePr>
          <p:nvPr/>
        </p:nvGraphicFramePr>
        <p:xfrm>
          <a:off x="1371600" y="2286000"/>
          <a:ext cx="7010400" cy="609600"/>
        </p:xfrm>
        <a:graphic>
          <a:graphicData uri="http://schemas.openxmlformats.org/drawingml/2006/table">
            <a:tbl>
              <a:tblPr/>
              <a:tblGrid>
                <a:gridCol w="1143000"/>
                <a:gridCol w="1143000"/>
                <a:gridCol w="1143000"/>
                <a:gridCol w="1066800"/>
                <a:gridCol w="1295400"/>
                <a:gridCol w="1219200"/>
              </a:tblGrid>
              <a:tr h="609600">
                <a:tc>
                  <a:txBody>
                    <a:bodyPr/>
                    <a:lstStyle/>
                    <a:p>
                      <a:pPr marL="347345" marR="0" indent="-347345">
                        <a:spcBef>
                          <a:spcPts val="0"/>
                        </a:spcBef>
                        <a:spcAft>
                          <a:spcPts val="0"/>
                        </a:spcAft>
                      </a:pPr>
                      <a:r>
                        <a:rPr lang="en-US" sz="1200" b="1" kern="1200" dirty="0">
                          <a:solidFill>
                            <a:srgbClr val="000000"/>
                          </a:solidFill>
                          <a:latin typeface="+mn-lt"/>
                          <a:ea typeface="Times New Roman"/>
                        </a:rPr>
                        <a:t>1.     Kept hands down </a:t>
                      </a:r>
                      <a:endParaRPr lang="en-US" sz="1200" dirty="0">
                        <a:latin typeface="+mn-lt"/>
                        <a:ea typeface="Times New Roman"/>
                      </a:endParaRPr>
                    </a:p>
                  </a:txBody>
                  <a:tcPr marL="59690" marR="59690" marT="11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347345" marR="0" indent="-347345">
                        <a:spcBef>
                          <a:spcPts val="0"/>
                        </a:spcBef>
                        <a:spcAft>
                          <a:spcPts val="0"/>
                        </a:spcAft>
                      </a:pPr>
                      <a:r>
                        <a:rPr lang="en-US" sz="1200" b="1" kern="1200" dirty="0">
                          <a:solidFill>
                            <a:srgbClr val="000000"/>
                          </a:solidFill>
                          <a:latin typeface="+mn-lt"/>
                          <a:ea typeface="Times New Roman"/>
                        </a:rPr>
                        <a:t>2.     Stayed calm </a:t>
                      </a:r>
                      <a:endParaRPr lang="en-US" sz="1200" dirty="0">
                        <a:latin typeface="+mn-lt"/>
                        <a:ea typeface="Times New Roman"/>
                      </a:endParaRPr>
                    </a:p>
                  </a:txBody>
                  <a:tcPr marL="59690" marR="59690" marT="11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347345" marR="0" indent="-347345">
                        <a:spcBef>
                          <a:spcPts val="0"/>
                        </a:spcBef>
                        <a:spcAft>
                          <a:spcPts val="0"/>
                        </a:spcAft>
                      </a:pPr>
                      <a:r>
                        <a:rPr lang="en-US" sz="1200" b="1" kern="1200" dirty="0">
                          <a:solidFill>
                            <a:srgbClr val="000000"/>
                          </a:solidFill>
                          <a:latin typeface="+mn-lt"/>
                          <a:ea typeface="Times New Roman"/>
                        </a:rPr>
                        <a:t>3.      Waited patiently </a:t>
                      </a:r>
                      <a:endParaRPr lang="en-US" sz="1200" dirty="0">
                        <a:latin typeface="+mn-lt"/>
                        <a:ea typeface="Times New Roman"/>
                      </a:endParaRPr>
                    </a:p>
                  </a:txBody>
                  <a:tcPr marL="59690" marR="59690" marT="11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347345" marR="0" indent="-347345">
                        <a:spcBef>
                          <a:spcPts val="0"/>
                        </a:spcBef>
                        <a:spcAft>
                          <a:spcPts val="0"/>
                        </a:spcAft>
                      </a:pPr>
                      <a:r>
                        <a:rPr lang="en-US" sz="1200" b="1" kern="1200" dirty="0">
                          <a:solidFill>
                            <a:srgbClr val="000000"/>
                          </a:solidFill>
                          <a:latin typeface="+mn-lt"/>
                          <a:ea typeface="Times New Roman"/>
                        </a:rPr>
                        <a:t>4.     Helpful </a:t>
                      </a:r>
                      <a:endParaRPr lang="en-US" sz="1200" dirty="0">
                        <a:latin typeface="+mn-lt"/>
                        <a:ea typeface="Times New Roman"/>
                      </a:endParaRPr>
                    </a:p>
                  </a:txBody>
                  <a:tcPr marL="59690" marR="59690" marT="11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347345" marR="0" indent="-347345">
                        <a:spcBef>
                          <a:spcPts val="0"/>
                        </a:spcBef>
                        <a:spcAft>
                          <a:spcPts val="0"/>
                        </a:spcAft>
                      </a:pPr>
                      <a:r>
                        <a:rPr lang="en-US" sz="1200" b="1" kern="1200" dirty="0">
                          <a:solidFill>
                            <a:srgbClr val="000000"/>
                          </a:solidFill>
                          <a:latin typeface="+mn-lt"/>
                          <a:ea typeface="Times New Roman"/>
                        </a:rPr>
                        <a:t>5.     Followed </a:t>
                      </a:r>
                      <a:r>
                        <a:rPr lang="en-US" sz="1200" b="1" kern="1200" dirty="0" smtClean="0">
                          <a:solidFill>
                            <a:srgbClr val="000000"/>
                          </a:solidFill>
                          <a:latin typeface="+mn-lt"/>
                          <a:ea typeface="Times New Roman"/>
                        </a:rPr>
                        <a:t>directions </a:t>
                      </a:r>
                      <a:endParaRPr lang="en-US" sz="1200" dirty="0">
                        <a:latin typeface="+mn-lt"/>
                        <a:ea typeface="Times New Roman"/>
                      </a:endParaRPr>
                    </a:p>
                  </a:txBody>
                  <a:tcPr marL="59690" marR="59690" marT="11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347345" marR="0" indent="-347345">
                        <a:spcBef>
                          <a:spcPts val="0"/>
                        </a:spcBef>
                        <a:spcAft>
                          <a:spcPts val="0"/>
                        </a:spcAft>
                      </a:pPr>
                      <a:r>
                        <a:rPr lang="en-US" sz="1200" b="1" i="1" kern="1200" dirty="0">
                          <a:solidFill>
                            <a:srgbClr val="000000"/>
                          </a:solidFill>
                          <a:latin typeface="+mn-lt"/>
                          <a:ea typeface="Times New Roman"/>
                        </a:rPr>
                        <a:t>6. </a:t>
                      </a:r>
                      <a:r>
                        <a:rPr lang="en-US" sz="1200" b="1" i="1" kern="1200" dirty="0" smtClean="0">
                          <a:solidFill>
                            <a:srgbClr val="000000"/>
                          </a:solidFill>
                          <a:latin typeface="+mn-lt"/>
                          <a:ea typeface="Times New Roman"/>
                        </a:rPr>
                        <a:t>    </a:t>
                      </a:r>
                      <a:r>
                        <a:rPr lang="en-US" sz="1200" b="1" i="0" kern="1200" dirty="0" smtClean="0">
                          <a:solidFill>
                            <a:srgbClr val="000000"/>
                          </a:solidFill>
                          <a:latin typeface="+mn-lt"/>
                          <a:ea typeface="Times New Roman"/>
                        </a:rPr>
                        <a:t>Finished chores </a:t>
                      </a:r>
                      <a:endParaRPr lang="en-US" sz="1200" i="0" dirty="0">
                        <a:latin typeface="+mn-lt"/>
                        <a:ea typeface="Times New Roman"/>
                      </a:endParaRPr>
                    </a:p>
                  </a:txBody>
                  <a:tcPr marL="59690" marR="59690" marT="11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bl>
          </a:graphicData>
        </a:graphic>
      </p:graphicFrame>
      <p:sp>
        <p:nvSpPr>
          <p:cNvPr id="2" name="Slide Number Placeholder 1"/>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130</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table"/>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990600" y="1447800"/>
            <a:ext cx="7239000" cy="4864100"/>
          </a:xfrm>
          <a:ln w="228600" cap="sq" cmpd="thickThin">
            <a:solidFill>
              <a:srgbClr val="000000"/>
            </a:solidFill>
            <a:miter lim="800000"/>
          </a:ln>
          <a:effectLst>
            <a:innerShdw blurRad="76200">
              <a:srgbClr val="000000"/>
            </a:innerShdw>
          </a:effectLst>
        </p:spPr>
      </p:pic>
      <p:sp>
        <p:nvSpPr>
          <p:cNvPr id="113667" name="Rectangle 1"/>
          <p:cNvSpPr>
            <a:spLocks noChangeArrowheads="1"/>
          </p:cNvSpPr>
          <p:nvPr/>
        </p:nvSpPr>
        <p:spPr bwMode="auto">
          <a:xfrm>
            <a:off x="3113088" y="457200"/>
            <a:ext cx="2917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a:spcBef>
                <a:spcPct val="0"/>
              </a:spcBef>
              <a:buClrTx/>
              <a:buSzTx/>
              <a:buFontTx/>
              <a:buNone/>
            </a:pPr>
            <a:r>
              <a:rPr lang="en-US" altLang="en-US" sz="2000" b="1">
                <a:solidFill>
                  <a:srgbClr val="000000"/>
                </a:solidFill>
                <a:latin typeface="Arial" charset="0"/>
                <a:cs typeface="Times New Roman" pitchFamily="18" charset="0"/>
              </a:rPr>
              <a:t>Fidelity Tracking Form</a:t>
            </a:r>
          </a:p>
        </p:txBody>
      </p:sp>
      <p:sp>
        <p:nvSpPr>
          <p:cNvPr id="2" name="Slide Number Placeholder 1"/>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131</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295400" y="1600200"/>
            <a:ext cx="7239000" cy="4140200"/>
          </a:xfrm>
          <a:noFill/>
          <a:extLst>
            <a:ext uri="{91240B29-F687-4F45-9708-019B960494DF}">
              <a14:hiddenLine xmlns:a14="http://schemas.microsoft.com/office/drawing/2010/main" w="9525" cap="rnd"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Table 1"/>
          <p:cNvGraphicFramePr>
            <a:graphicFrameLocks noGrp="1"/>
          </p:cNvGraphicFramePr>
          <p:nvPr/>
        </p:nvGraphicFramePr>
        <p:xfrm>
          <a:off x="1371600" y="1295400"/>
          <a:ext cx="7086600" cy="381000"/>
        </p:xfrm>
        <a:graphic>
          <a:graphicData uri="http://schemas.openxmlformats.org/drawingml/2006/table">
            <a:tbl>
              <a:tblPr firstRow="1" bandRow="1">
                <a:tableStyleId>{5C22544A-7EE6-4342-B048-85BDC9FD1C3A}</a:tableStyleId>
              </a:tblPr>
              <a:tblGrid>
                <a:gridCol w="7086600"/>
              </a:tblGrid>
              <a:tr h="381000">
                <a:tc>
                  <a:txBody>
                    <a:bodyPr/>
                    <a:lstStyle/>
                    <a:p>
                      <a:pPr algn="ctr"/>
                      <a:r>
                        <a:rPr lang="en-US" dirty="0" smtClean="0">
                          <a:solidFill>
                            <a:schemeClr val="tx1"/>
                          </a:solidFill>
                        </a:rPr>
                        <a:t>Bar</a:t>
                      </a:r>
                      <a:r>
                        <a:rPr lang="en-US" baseline="0" dirty="0" smtClean="0">
                          <a:solidFill>
                            <a:schemeClr val="tx1"/>
                          </a:solidFill>
                        </a:rPr>
                        <a:t> Graph Sample: Comparing and Summarizing Data</a:t>
                      </a:r>
                      <a:endParaRPr lang="en-US" dirty="0">
                        <a:solidFill>
                          <a:schemeClr val="tx1"/>
                        </a:solidFill>
                      </a:endParaRPr>
                    </a:p>
                  </a:txBody>
                  <a:tcPr/>
                </a:tc>
              </a:tr>
            </a:tbl>
          </a:graphicData>
        </a:graphic>
      </p:graphicFrame>
      <p:sp>
        <p:nvSpPr>
          <p:cNvPr id="114697" name="Rectangle 2"/>
          <p:cNvSpPr>
            <a:spLocks noChangeArrowheads="1"/>
          </p:cNvSpPr>
          <p:nvPr/>
        </p:nvSpPr>
        <p:spPr bwMode="auto">
          <a:xfrm>
            <a:off x="3124200" y="609600"/>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a:spcBef>
                <a:spcPct val="0"/>
              </a:spcBef>
              <a:buClrTx/>
              <a:buSzTx/>
              <a:buFontTx/>
              <a:buNone/>
            </a:pPr>
            <a:r>
              <a:rPr lang="en-US" altLang="en-US" sz="2000" b="1">
                <a:solidFill>
                  <a:srgbClr val="000000"/>
                </a:solidFill>
                <a:latin typeface="Arial" charset="0"/>
                <a:cs typeface="Times New Roman" pitchFamily="18" charset="0"/>
              </a:rPr>
              <a:t>Graphing</a:t>
            </a:r>
          </a:p>
        </p:txBody>
      </p:sp>
      <p:sp>
        <p:nvSpPr>
          <p:cNvPr id="3" name="Slide Number Placeholder 2"/>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132</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295400" y="1371600"/>
            <a:ext cx="7239000" cy="4619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nvGraphicFramePr>
        <p:xfrm>
          <a:off x="1371600" y="990600"/>
          <a:ext cx="7086600" cy="447675"/>
        </p:xfrm>
        <a:graphic>
          <a:graphicData uri="http://schemas.openxmlformats.org/drawingml/2006/table">
            <a:tbl>
              <a:tblPr firstRow="1" bandRow="1">
                <a:tableStyleId>{5C22544A-7EE6-4342-B048-85BDC9FD1C3A}</a:tableStyleId>
              </a:tblPr>
              <a:tblGrid>
                <a:gridCol w="7086600"/>
              </a:tblGrid>
              <a:tr h="447675">
                <a:tc>
                  <a:txBody>
                    <a:bodyPr/>
                    <a:lstStyle/>
                    <a:p>
                      <a:pPr algn="ctr"/>
                      <a:r>
                        <a:rPr lang="en-US" sz="1800" dirty="0" smtClean="0">
                          <a:solidFill>
                            <a:schemeClr val="tx1"/>
                          </a:solidFill>
                        </a:rPr>
                        <a:t>Line Graph</a:t>
                      </a:r>
                      <a:r>
                        <a:rPr lang="en-US" sz="1800" baseline="0" dirty="0" smtClean="0">
                          <a:solidFill>
                            <a:schemeClr val="tx1"/>
                          </a:solidFill>
                        </a:rPr>
                        <a:t> Sample: Longitudinal Trends</a:t>
                      </a:r>
                      <a:endParaRPr lang="en-US" sz="1800" dirty="0">
                        <a:solidFill>
                          <a:schemeClr val="tx1"/>
                        </a:solidFill>
                      </a:endParaRPr>
                    </a:p>
                  </a:txBody>
                  <a:tcPr marT="45785" marB="45785"/>
                </a:tc>
              </a:tr>
            </a:tbl>
          </a:graphicData>
        </a:graphic>
      </p:graphicFrame>
      <p:sp>
        <p:nvSpPr>
          <p:cNvPr id="115721" name="Rectangle 2"/>
          <p:cNvSpPr>
            <a:spLocks noChangeArrowheads="1"/>
          </p:cNvSpPr>
          <p:nvPr/>
        </p:nvSpPr>
        <p:spPr bwMode="auto">
          <a:xfrm>
            <a:off x="3910013" y="381000"/>
            <a:ext cx="132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2000" b="1" dirty="0">
                <a:solidFill>
                  <a:srgbClr val="000000"/>
                </a:solidFill>
                <a:latin typeface="Arial" charset="0"/>
                <a:cs typeface="Times New Roman" pitchFamily="18" charset="0"/>
              </a:rPr>
              <a:t>Graphing</a:t>
            </a:r>
            <a:endParaRPr lang="en-US" altLang="en-US" sz="1800" dirty="0">
              <a:solidFill>
                <a:schemeClr val="tx1"/>
              </a:solidFill>
              <a:latin typeface="Arial" charset="0"/>
            </a:endParaRPr>
          </a:p>
        </p:txBody>
      </p:sp>
      <p:sp>
        <p:nvSpPr>
          <p:cNvPr id="3" name="Slide Number Placeholder 2"/>
          <p:cNvSpPr>
            <a:spLocks noGrp="1"/>
          </p:cNvSpPr>
          <p:nvPr>
            <p:ph type="sldNum" sz="quarter" idx="12"/>
          </p:nvPr>
        </p:nvSpPr>
        <p:spPr>
          <a:xfrm>
            <a:off x="8229600" y="6477000"/>
            <a:ext cx="762000" cy="244475"/>
          </a:xfrm>
        </p:spPr>
        <p:txBody>
          <a:bodyPr/>
          <a:lstStyle/>
          <a:p>
            <a:pPr>
              <a:defRPr/>
            </a:pPr>
            <a:fld id="{B5A87BCF-3947-4800-AD90-136EFAB85C44}" type="slidenum">
              <a:rPr lang="en-US" b="1" smtClean="0">
                <a:solidFill>
                  <a:schemeClr val="tx1"/>
                </a:solidFill>
              </a:rPr>
              <a:pPr>
                <a:defRPr/>
              </a:pPr>
              <a:t>133</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134</a:t>
            </a:fld>
            <a:endParaRPr lang="en-US"/>
          </a:p>
        </p:txBody>
      </p:sp>
      <p:sp>
        <p:nvSpPr>
          <p:cNvPr id="3" name="Rectangle 2"/>
          <p:cNvSpPr/>
          <p:nvPr/>
        </p:nvSpPr>
        <p:spPr>
          <a:xfrm>
            <a:off x="227029" y="685800"/>
            <a:ext cx="8763000" cy="6038576"/>
          </a:xfrm>
          <a:prstGeom prst="rect">
            <a:avLst/>
          </a:prstGeom>
        </p:spPr>
        <p:txBody>
          <a:bodyPr wrap="square">
            <a:spAutoFit/>
          </a:bodyPr>
          <a:lstStyle/>
          <a:p>
            <a:pPr marR="0" lvl="0">
              <a:lnSpc>
                <a:spcPct val="115000"/>
              </a:lnSpc>
              <a:spcBef>
                <a:spcPts val="0"/>
              </a:spcBef>
              <a:spcAft>
                <a:spcPts val="0"/>
              </a:spcAft>
            </a:pPr>
            <a:r>
              <a:rPr lang="en-US" sz="1400" b="1" dirty="0">
                <a:latin typeface="Arial"/>
                <a:ea typeface="Calibri"/>
                <a:cs typeface="Times New Roman"/>
              </a:rPr>
              <a:t>Personal Background:</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Information about the following areas from the records reviewed and the collateral sources may be included to better understand the biopsychosocial history of the person-served: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Demographics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Achievements and delays in developmental milestones</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Family relationships and dynamics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Trauma, abuse, and neglect history</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Physical and medical conditions</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Neurological impairments (e.g., seizure disorder)</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Intellectual functioning (i.e., cognitive abilities related to knowledge, memory, reasoning, judgment, learning, and planning; severity of intellectual disability)</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Adaptive functioning (i.e., skills and deficits in meeting age-related and sociocultural standards for personal independence and social responsibility in the conceptual, practical, and social domains)</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Educational and vocational history</a:t>
            </a:r>
            <a:endParaRPr lang="en-US" sz="1400" dirty="0">
              <a:latin typeface="Calibri"/>
              <a:ea typeface="Calibri"/>
              <a:cs typeface="Times New Roman"/>
            </a:endParaRPr>
          </a:p>
          <a:p>
            <a:pPr marL="685800" marR="0">
              <a:lnSpc>
                <a:spcPct val="115000"/>
              </a:lnSpc>
              <a:spcBef>
                <a:spcPts val="0"/>
              </a:spcBef>
              <a:spcAft>
                <a:spcPts val="0"/>
              </a:spcAft>
            </a:pPr>
            <a:r>
              <a:rPr lang="en-US" sz="1400" dirty="0">
                <a:latin typeface="Arial"/>
                <a:ea typeface="Calibri"/>
                <a:cs typeface="Times New Roman"/>
              </a:rPr>
              <a:t> </a:t>
            </a:r>
            <a:endParaRPr lang="en-US" sz="1400" dirty="0">
              <a:latin typeface="Calibri"/>
              <a:ea typeface="Calibri"/>
              <a:cs typeface="Times New Roman"/>
            </a:endParaRPr>
          </a:p>
          <a:p>
            <a:pPr marR="0" lvl="0">
              <a:lnSpc>
                <a:spcPct val="115000"/>
              </a:lnSpc>
              <a:spcBef>
                <a:spcPts val="0"/>
              </a:spcBef>
              <a:spcAft>
                <a:spcPts val="0"/>
              </a:spcAft>
            </a:pPr>
            <a:r>
              <a:rPr lang="en-US" sz="1400" b="1" dirty="0">
                <a:latin typeface="Arial"/>
                <a:ea typeface="Calibri"/>
                <a:cs typeface="Times New Roman"/>
              </a:rPr>
              <a:t>Review of the Relevant History:</a:t>
            </a:r>
            <a:r>
              <a:rPr lang="en-US" sz="1400" dirty="0">
                <a:latin typeface="Arial"/>
                <a:ea typeface="Calibri"/>
                <a:cs typeface="Times New Roman"/>
              </a:rPr>
              <a:t>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Include pertinent information from the diagnostic profile (e.g., DSM-V) and clinical formulations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Describe any salient risk factors (e.g., suicidality, substance abuse, maladaptive personality traits, psychosexual issues, legal involvement)</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Discuss any recent changes in mental status, such as the signs and symptoms of psychiatric illness and the response to psychotropic medications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Note current psychosocial stresses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Identify the goals and readiness to change of the person-served</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Emphasize their personal strengths (i.e., interests, preferences, skills, protective factors, and supports) </a:t>
            </a:r>
            <a:endParaRPr lang="en-US" sz="1400" dirty="0">
              <a:effectLst/>
              <a:latin typeface="Calibri"/>
              <a:ea typeface="Calibri"/>
              <a:cs typeface="Times New Roman"/>
            </a:endParaRPr>
          </a:p>
        </p:txBody>
      </p:sp>
      <p:sp>
        <p:nvSpPr>
          <p:cNvPr id="4" name="Rectangle 3"/>
          <p:cNvSpPr/>
          <p:nvPr/>
        </p:nvSpPr>
        <p:spPr>
          <a:xfrm>
            <a:off x="2150163" y="269722"/>
            <a:ext cx="4916731" cy="400110"/>
          </a:xfrm>
          <a:prstGeom prst="rect">
            <a:avLst/>
          </a:prstGeom>
        </p:spPr>
        <p:txBody>
          <a:bodyPr wrap="none">
            <a:spAutoFit/>
          </a:bodyPr>
          <a:lstStyle/>
          <a:p>
            <a:r>
              <a:rPr lang="en-US" altLang="en-US" sz="2000" b="1" dirty="0" smtClean="0">
                <a:solidFill>
                  <a:srgbClr val="C00000"/>
                </a:solidFill>
                <a:effectLst>
                  <a:outerShdw blurRad="38100" dist="38100" dir="2700000" algn="tl">
                    <a:srgbClr val="000000">
                      <a:alpha val="43137"/>
                    </a:srgbClr>
                  </a:outerShdw>
                </a:effectLst>
                <a:cs typeface="Times New Roman" pitchFamily="18" charset="0"/>
              </a:rPr>
              <a:t>Sample of a Comprehensive PBS Plan</a:t>
            </a:r>
            <a:endParaRPr lang="en-US"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28063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135</a:t>
            </a:fld>
            <a:endParaRPr lang="en-US"/>
          </a:p>
        </p:txBody>
      </p:sp>
      <p:sp>
        <p:nvSpPr>
          <p:cNvPr id="3" name="Rectangle 2"/>
          <p:cNvSpPr/>
          <p:nvPr/>
        </p:nvSpPr>
        <p:spPr>
          <a:xfrm>
            <a:off x="2286000" y="838200"/>
            <a:ext cx="4953000" cy="400110"/>
          </a:xfrm>
          <a:prstGeom prst="rect">
            <a:avLst/>
          </a:prstGeom>
        </p:spPr>
        <p:txBody>
          <a:bodyPr wrap="square">
            <a:spAutoFit/>
          </a:bodyPr>
          <a:lstStyle/>
          <a:p>
            <a:pPr lvl="0"/>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Plan</a:t>
            </a:r>
            <a:endParaRPr lang="en-US" dirty="0">
              <a:solidFill>
                <a:srgbClr val="C00000"/>
              </a:solidFill>
              <a:effectLst>
                <a:outerShdw blurRad="38100" dist="38100" dir="2700000" algn="tl">
                  <a:srgbClr val="000000">
                    <a:alpha val="43137"/>
                  </a:srgbClr>
                </a:outerShdw>
              </a:effectLst>
            </a:endParaRPr>
          </a:p>
        </p:txBody>
      </p:sp>
      <p:sp>
        <p:nvSpPr>
          <p:cNvPr id="4" name="Rectangle 3"/>
          <p:cNvSpPr/>
          <p:nvPr/>
        </p:nvSpPr>
        <p:spPr>
          <a:xfrm>
            <a:off x="838200" y="1524000"/>
            <a:ext cx="7467600" cy="3808735"/>
          </a:xfrm>
          <a:prstGeom prst="rect">
            <a:avLst/>
          </a:prstGeom>
        </p:spPr>
        <p:txBody>
          <a:bodyPr wrap="square">
            <a:spAutoFit/>
          </a:bodyPr>
          <a:lstStyle/>
          <a:p>
            <a:pPr marR="0" lvl="0">
              <a:lnSpc>
                <a:spcPct val="115000"/>
              </a:lnSpc>
              <a:spcBef>
                <a:spcPts val="0"/>
              </a:spcBef>
              <a:spcAft>
                <a:spcPts val="0"/>
              </a:spcAft>
            </a:pPr>
            <a:r>
              <a:rPr lang="en-US" sz="1400" b="1" dirty="0">
                <a:latin typeface="Arial"/>
                <a:ea typeface="Calibri"/>
                <a:cs typeface="Times New Roman"/>
              </a:rPr>
              <a:t>Referral Questions:</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Identify the reasons that prompted the development of the positive behavioral support plan. For example, describe the ways in which the behaviors of concern (e.g., aggression, refusals) interfere with performance, participation, and/or progress.</a:t>
            </a:r>
            <a:endParaRPr lang="en-US" sz="1400" dirty="0">
              <a:latin typeface="Calibri"/>
              <a:ea typeface="Calibri"/>
              <a:cs typeface="Times New Roman"/>
            </a:endParaRPr>
          </a:p>
          <a:p>
            <a:pPr marL="457200" marR="0">
              <a:lnSpc>
                <a:spcPct val="115000"/>
              </a:lnSpc>
              <a:spcBef>
                <a:spcPts val="0"/>
              </a:spcBef>
              <a:spcAft>
                <a:spcPts val="0"/>
              </a:spcAft>
            </a:pPr>
            <a:r>
              <a:rPr lang="en-US" sz="1400" b="1" dirty="0">
                <a:latin typeface="Arial"/>
                <a:ea typeface="Calibri"/>
                <a:cs typeface="Times New Roman"/>
              </a:rPr>
              <a:t> </a:t>
            </a:r>
            <a:endParaRPr lang="en-US" sz="1400" dirty="0">
              <a:latin typeface="Calibri"/>
              <a:ea typeface="Calibri"/>
              <a:cs typeface="Times New Roman"/>
            </a:endParaRPr>
          </a:p>
          <a:p>
            <a:pPr marR="0" lvl="0">
              <a:lnSpc>
                <a:spcPct val="115000"/>
              </a:lnSpc>
              <a:spcBef>
                <a:spcPts val="0"/>
              </a:spcBef>
              <a:spcAft>
                <a:spcPts val="0"/>
              </a:spcAft>
            </a:pPr>
            <a:r>
              <a:rPr lang="en-US" sz="1400" b="1" dirty="0">
                <a:latin typeface="Arial"/>
                <a:ea typeface="Calibri"/>
                <a:cs typeface="Times New Roman"/>
              </a:rPr>
              <a:t>Rationale for the Interventions:</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Describe the predisposing, precipitating, and perpetuating factors that may influence the </a:t>
            </a:r>
            <a:r>
              <a:rPr lang="en-US" sz="1400" dirty="0" smtClean="0">
                <a:latin typeface="Arial"/>
                <a:ea typeface="Calibri"/>
                <a:cs typeface="Times New Roman"/>
              </a:rPr>
              <a:t>behavioral presentation for the person-served. </a:t>
            </a:r>
            <a:r>
              <a:rPr lang="en-US" sz="1400" dirty="0">
                <a:latin typeface="Arial"/>
                <a:ea typeface="Calibri"/>
                <a:cs typeface="Times New Roman"/>
              </a:rPr>
              <a:t>For example, low frustration tolerance and difficulties delaying gratification associated with severe intellectual disability often lead to impulsive behaviors.</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Obtain a history of the successes/failures of previous interventions (e.g., attempts at behavioral modification and management)</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What is the level of assistance that the person-served needs to learn and retain new information about their behavior (e.g., prompting, demonstrations, visual cues, verbal reminders, line of sight supervision)?</a:t>
            </a:r>
            <a:endParaRPr lang="en-US" sz="1400" dirty="0">
              <a:effectLst/>
              <a:latin typeface="Calibri"/>
              <a:ea typeface="Calibri"/>
              <a:cs typeface="Times New Roman"/>
            </a:endParaRPr>
          </a:p>
        </p:txBody>
      </p:sp>
    </p:spTree>
    <p:extLst>
      <p:ext uri="{BB962C8B-B14F-4D97-AF65-F5344CB8AC3E}">
        <p14:creationId xmlns:p14="http://schemas.microsoft.com/office/powerpoint/2010/main" val="37775121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136</a:t>
            </a:fld>
            <a:endParaRPr lang="en-US"/>
          </a:p>
        </p:txBody>
      </p:sp>
      <p:sp>
        <p:nvSpPr>
          <p:cNvPr id="3" name="Rectangle 2"/>
          <p:cNvSpPr/>
          <p:nvPr/>
        </p:nvSpPr>
        <p:spPr>
          <a:xfrm>
            <a:off x="2133600" y="228601"/>
            <a:ext cx="5486400" cy="707886"/>
          </a:xfrm>
          <a:prstGeom prst="rect">
            <a:avLst/>
          </a:prstGeom>
        </p:spPr>
        <p:txBody>
          <a:bodyPr wrap="square">
            <a:spAutoFit/>
          </a:bodyPr>
          <a:lstStyle/>
          <a:p>
            <a:pPr lvl="0" algn="ctr"/>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a:t>
            </a:r>
            <a:r>
              <a:rPr lang="en-US" altLang="en-US" sz="2000" b="1" dirty="0" smtClean="0">
                <a:solidFill>
                  <a:srgbClr val="C00000"/>
                </a:solidFill>
                <a:effectLst>
                  <a:outerShdw blurRad="38100" dist="38100" dir="2700000" algn="tl">
                    <a:srgbClr val="000000">
                      <a:alpha val="43137"/>
                    </a:srgbClr>
                  </a:outerShdw>
                </a:effectLst>
                <a:cs typeface="Times New Roman" pitchFamily="18" charset="0"/>
              </a:rPr>
              <a:t>Plan</a:t>
            </a:r>
          </a:p>
          <a:p>
            <a:pPr lvl="0" algn="ctr"/>
            <a:r>
              <a:rPr lang="en-US" sz="2000" b="1" dirty="0" smtClean="0">
                <a:effectLst>
                  <a:outerShdw blurRad="38100" dist="38100" dir="2700000" algn="tl">
                    <a:srgbClr val="000000">
                      <a:alpha val="43137"/>
                    </a:srgbClr>
                  </a:outerShdw>
                </a:effectLst>
                <a:cs typeface="Times New Roman" pitchFamily="18" charset="0"/>
              </a:rPr>
              <a:t>Functional Behavior Assessment</a:t>
            </a:r>
            <a:endParaRPr lang="en-US" dirty="0">
              <a:effectLst>
                <a:outerShdw blurRad="38100" dist="38100" dir="2700000" algn="tl">
                  <a:srgbClr val="000000">
                    <a:alpha val="43137"/>
                  </a:srgbClr>
                </a:outerShdw>
              </a:effectLst>
            </a:endParaRPr>
          </a:p>
        </p:txBody>
      </p:sp>
      <p:sp>
        <p:nvSpPr>
          <p:cNvPr id="4" name="Rectangle 3"/>
          <p:cNvSpPr/>
          <p:nvPr/>
        </p:nvSpPr>
        <p:spPr>
          <a:xfrm>
            <a:off x="457200" y="990600"/>
            <a:ext cx="7772400" cy="5543056"/>
          </a:xfrm>
          <a:prstGeom prst="rect">
            <a:avLst/>
          </a:prstGeom>
        </p:spPr>
        <p:txBody>
          <a:bodyPr wrap="square">
            <a:spAutoFit/>
          </a:bodyPr>
          <a:lstStyle/>
          <a:p>
            <a:pPr marL="342900" marR="0" lvl="0" indent="-342900">
              <a:lnSpc>
                <a:spcPct val="115000"/>
              </a:lnSpc>
              <a:spcBef>
                <a:spcPts val="0"/>
              </a:spcBef>
              <a:spcAft>
                <a:spcPts val="0"/>
              </a:spcAft>
              <a:buFont typeface="Wingdings"/>
              <a:buChar char=""/>
            </a:pPr>
            <a:r>
              <a:rPr lang="en-US" sz="1400" i="1" dirty="0">
                <a:latin typeface="Arial" panose="020B0604020202020204" pitchFamily="34" charset="0"/>
                <a:ea typeface="Calibri"/>
                <a:cs typeface="Arial" panose="020B0604020202020204" pitchFamily="34" charset="0"/>
              </a:rPr>
              <a:t>Topography</a:t>
            </a:r>
            <a:r>
              <a:rPr lang="en-US" sz="1400" dirty="0">
                <a:latin typeface="Arial" panose="020B0604020202020204" pitchFamily="34" charset="0"/>
                <a:ea typeface="Calibri"/>
                <a:cs typeface="Arial" panose="020B0604020202020204" pitchFamily="34" charset="0"/>
              </a:rPr>
              <a:t>: A clear description of how each behavior of concern is performed that includes information about the frequency/rate, intensity, severity, and duration.</a:t>
            </a:r>
            <a:r>
              <a:rPr lang="en-US" sz="1400" dirty="0">
                <a:solidFill>
                  <a:srgbClr val="000000"/>
                </a:solidFill>
                <a:latin typeface="Arial" panose="020B0604020202020204" pitchFamily="34" charset="0"/>
                <a:ea typeface="Calibri"/>
                <a:cs typeface="Arial" panose="020B0604020202020204" pitchFamily="34" charset="0"/>
              </a:rPr>
              <a:t> The behaviors should be described in </a:t>
            </a:r>
            <a:r>
              <a:rPr lang="en-US" sz="1400" i="1" dirty="0">
                <a:solidFill>
                  <a:srgbClr val="000000"/>
                </a:solidFill>
                <a:latin typeface="Arial" panose="020B0604020202020204" pitchFamily="34" charset="0"/>
                <a:ea typeface="Calibri"/>
                <a:cs typeface="Arial" panose="020B0604020202020204" pitchFamily="34" charset="0"/>
              </a:rPr>
              <a:t>measurable </a:t>
            </a:r>
            <a:r>
              <a:rPr lang="en-US" sz="1400" dirty="0">
                <a:solidFill>
                  <a:srgbClr val="000000"/>
                </a:solidFill>
                <a:latin typeface="Arial" panose="020B0604020202020204" pitchFamily="34" charset="0"/>
                <a:ea typeface="Calibri"/>
                <a:cs typeface="Arial" panose="020B0604020202020204" pitchFamily="34" charset="0"/>
              </a:rPr>
              <a:t>and </a:t>
            </a:r>
            <a:r>
              <a:rPr lang="en-US" sz="1400" i="1" dirty="0">
                <a:solidFill>
                  <a:srgbClr val="000000"/>
                </a:solidFill>
                <a:latin typeface="Arial" panose="020B0604020202020204" pitchFamily="34" charset="0"/>
                <a:ea typeface="Calibri"/>
                <a:cs typeface="Arial" panose="020B0604020202020204" pitchFamily="34" charset="0"/>
              </a:rPr>
              <a:t>observable </a:t>
            </a:r>
            <a:r>
              <a:rPr lang="en-US" sz="1400" dirty="0">
                <a:solidFill>
                  <a:srgbClr val="000000"/>
                </a:solidFill>
                <a:latin typeface="Arial" panose="020B0604020202020204" pitchFamily="34" charset="0"/>
                <a:ea typeface="Calibri"/>
                <a:cs typeface="Arial" panose="020B0604020202020204" pitchFamily="34" charset="0"/>
              </a:rPr>
              <a:t>terms that everyone understands.</a:t>
            </a:r>
            <a:endParaRPr lang="en-US" sz="1400" dirty="0">
              <a:latin typeface="Arial" panose="020B0604020202020204" pitchFamily="34" charset="0"/>
              <a:ea typeface="Calibri"/>
              <a:cs typeface="Arial" panose="020B0604020202020204" pitchFamily="34" charset="0"/>
            </a:endParaRPr>
          </a:p>
          <a:p>
            <a:pPr marL="685800" marR="0">
              <a:lnSpc>
                <a:spcPct val="115000"/>
              </a:lnSpc>
              <a:spcBef>
                <a:spcPts val="0"/>
              </a:spcBef>
              <a:spcAft>
                <a:spcPts val="0"/>
              </a:spcAft>
            </a:pPr>
            <a:r>
              <a:rPr lang="en-US" sz="1400" dirty="0">
                <a:latin typeface="Arial" panose="020B0604020202020204" pitchFamily="34" charset="0"/>
                <a:ea typeface="Calibri"/>
                <a:cs typeface="Arial" panose="020B0604020202020204" pitchFamily="34" charset="0"/>
              </a:rPr>
              <a:t> </a:t>
            </a:r>
          </a:p>
          <a:p>
            <a:pPr marL="342900" marR="0" lvl="0" indent="-342900">
              <a:lnSpc>
                <a:spcPct val="115000"/>
              </a:lnSpc>
              <a:spcBef>
                <a:spcPts val="0"/>
              </a:spcBef>
              <a:spcAft>
                <a:spcPts val="0"/>
              </a:spcAft>
              <a:buFont typeface="Wingdings"/>
              <a:buChar char=""/>
            </a:pPr>
            <a:r>
              <a:rPr lang="en-US" sz="1400" i="1" dirty="0">
                <a:latin typeface="Arial" panose="020B0604020202020204" pitchFamily="34" charset="0"/>
                <a:ea typeface="Calibri"/>
                <a:cs typeface="Arial" panose="020B0604020202020204" pitchFamily="34" charset="0"/>
              </a:rPr>
              <a:t>Setting Events and Vulnerabilities: </a:t>
            </a:r>
            <a:r>
              <a:rPr lang="en-US" sz="1400" dirty="0">
                <a:latin typeface="Arial" panose="020B0604020202020204" pitchFamily="34" charset="0"/>
                <a:ea typeface="Calibri"/>
                <a:cs typeface="Arial" panose="020B0604020202020204" pitchFamily="34" charset="0"/>
              </a:rPr>
              <a:t>Situations in the environment combined with the deficits of the person-served where the behavior of concern is most and least likely to occur.</a:t>
            </a:r>
          </a:p>
          <a:p>
            <a:pPr marL="685800" marR="0">
              <a:lnSpc>
                <a:spcPct val="115000"/>
              </a:lnSpc>
              <a:spcBef>
                <a:spcPts val="0"/>
              </a:spcBef>
              <a:spcAft>
                <a:spcPts val="0"/>
              </a:spcAft>
            </a:pPr>
            <a:r>
              <a:rPr lang="en-US" sz="1400" dirty="0">
                <a:latin typeface="Arial" panose="020B0604020202020204" pitchFamily="34" charset="0"/>
                <a:ea typeface="Calibri"/>
                <a:cs typeface="Arial" panose="020B0604020202020204" pitchFamily="34" charset="0"/>
              </a:rPr>
              <a:t> </a:t>
            </a:r>
          </a:p>
          <a:p>
            <a:pPr marL="342900" marR="0" lvl="0" indent="-342900">
              <a:lnSpc>
                <a:spcPct val="115000"/>
              </a:lnSpc>
              <a:spcBef>
                <a:spcPts val="0"/>
              </a:spcBef>
              <a:spcAft>
                <a:spcPts val="0"/>
              </a:spcAft>
              <a:buFont typeface="Wingdings"/>
              <a:buChar char=""/>
            </a:pPr>
            <a:r>
              <a:rPr lang="en-US" sz="1400" i="1" dirty="0">
                <a:latin typeface="Arial" panose="020B0604020202020204" pitchFamily="34" charset="0"/>
                <a:ea typeface="Calibri"/>
                <a:cs typeface="Arial" panose="020B0604020202020204" pitchFamily="34" charset="0"/>
              </a:rPr>
              <a:t>Antecedents:</a:t>
            </a:r>
            <a:r>
              <a:rPr lang="en-US" sz="1400" dirty="0">
                <a:latin typeface="Arial" panose="020B0604020202020204" pitchFamily="34" charset="0"/>
                <a:ea typeface="Calibri"/>
                <a:cs typeface="Arial" panose="020B0604020202020204" pitchFamily="34" charset="0"/>
              </a:rPr>
              <a:t> The internal and/or external factors that occur </a:t>
            </a:r>
            <a:r>
              <a:rPr lang="en-US" sz="1400" i="1" dirty="0">
                <a:latin typeface="Arial" panose="020B0604020202020204" pitchFamily="34" charset="0"/>
                <a:ea typeface="Calibri"/>
                <a:cs typeface="Arial" panose="020B0604020202020204" pitchFamily="34" charset="0"/>
              </a:rPr>
              <a:t>before</a:t>
            </a:r>
            <a:r>
              <a:rPr lang="en-US" sz="1400" dirty="0">
                <a:latin typeface="Arial" panose="020B0604020202020204" pitchFamily="34" charset="0"/>
                <a:ea typeface="Calibri"/>
                <a:cs typeface="Arial" panose="020B0604020202020204" pitchFamily="34" charset="0"/>
              </a:rPr>
              <a:t> the behavior that might have triggered it. Consideration should be given to fast (immediate) versus slow (delayed) triggers.</a:t>
            </a:r>
            <a:r>
              <a:rPr lang="en-US" sz="1400" dirty="0">
                <a:solidFill>
                  <a:srgbClr val="000000"/>
                </a:solidFill>
                <a:latin typeface="Arial" panose="020B0604020202020204" pitchFamily="34" charset="0"/>
                <a:ea typeface="Calibri"/>
                <a:cs typeface="Arial" panose="020B0604020202020204" pitchFamily="34" charset="0"/>
              </a:rPr>
              <a:t> Categories of triggers include the following:</a:t>
            </a:r>
            <a:endParaRPr lang="en-US" sz="1400" dirty="0">
              <a:latin typeface="Arial" panose="020B0604020202020204" pitchFamily="34" charset="0"/>
              <a:ea typeface="Calibri"/>
              <a:cs typeface="Arial" panose="020B0604020202020204" pitchFamily="34" charset="0"/>
            </a:endParaRPr>
          </a:p>
          <a:p>
            <a:pPr marL="342900" marR="0" lvl="0" indent="-342900">
              <a:lnSpc>
                <a:spcPct val="115000"/>
              </a:lnSpc>
              <a:spcBef>
                <a:spcPts val="0"/>
              </a:spcBef>
              <a:spcAft>
                <a:spcPts val="0"/>
              </a:spcAft>
              <a:buFont typeface="Courier New"/>
              <a:buChar char="o"/>
            </a:pPr>
            <a:r>
              <a:rPr lang="en-US" sz="1400" i="1" dirty="0">
                <a:solidFill>
                  <a:srgbClr val="000000"/>
                </a:solidFill>
                <a:latin typeface="Arial" panose="020B0604020202020204" pitchFamily="34" charset="0"/>
                <a:ea typeface="Calibri"/>
                <a:cs typeface="Arial" panose="020B0604020202020204" pitchFamily="34" charset="0"/>
              </a:rPr>
              <a:t>Physiological</a:t>
            </a:r>
            <a:r>
              <a:rPr lang="en-US" sz="1400" b="1" dirty="0">
                <a:solidFill>
                  <a:srgbClr val="000000"/>
                </a:solidFill>
                <a:latin typeface="Arial" panose="020B0604020202020204" pitchFamily="34" charset="0"/>
                <a:ea typeface="Calibri"/>
                <a:cs typeface="Arial" panose="020B0604020202020204" pitchFamily="34" charset="0"/>
              </a:rPr>
              <a:t> </a:t>
            </a:r>
            <a:r>
              <a:rPr lang="en-US" sz="1400" dirty="0">
                <a:solidFill>
                  <a:srgbClr val="000000"/>
                </a:solidFill>
                <a:latin typeface="Arial" panose="020B0604020202020204" pitchFamily="34" charset="0"/>
                <a:ea typeface="Calibri"/>
                <a:cs typeface="Arial" panose="020B0604020202020204" pitchFamily="34" charset="0"/>
              </a:rPr>
              <a:t>(physical issues)</a:t>
            </a:r>
            <a:endParaRPr lang="en-US" sz="1400" dirty="0">
              <a:latin typeface="Arial" panose="020B0604020202020204" pitchFamily="34" charset="0"/>
              <a:ea typeface="Calibri"/>
              <a:cs typeface="Arial" panose="020B0604020202020204" pitchFamily="34" charset="0"/>
            </a:endParaRPr>
          </a:p>
          <a:p>
            <a:pPr marL="342900" marR="0" lvl="0" indent="-342900">
              <a:lnSpc>
                <a:spcPct val="115000"/>
              </a:lnSpc>
              <a:spcBef>
                <a:spcPts val="0"/>
              </a:spcBef>
              <a:spcAft>
                <a:spcPts val="0"/>
              </a:spcAft>
              <a:buFont typeface="Courier New"/>
              <a:buChar char="o"/>
            </a:pPr>
            <a:r>
              <a:rPr lang="en-US" sz="1400" i="1" dirty="0">
                <a:solidFill>
                  <a:srgbClr val="000000"/>
                </a:solidFill>
                <a:latin typeface="Arial" panose="020B0604020202020204" pitchFamily="34" charset="0"/>
                <a:ea typeface="Calibri"/>
                <a:cs typeface="Arial" panose="020B0604020202020204" pitchFamily="34" charset="0"/>
              </a:rPr>
              <a:t>Psychological</a:t>
            </a:r>
            <a:r>
              <a:rPr lang="en-US" sz="1400" b="1" dirty="0">
                <a:solidFill>
                  <a:srgbClr val="000000"/>
                </a:solidFill>
                <a:latin typeface="Arial" panose="020B0604020202020204" pitchFamily="34" charset="0"/>
                <a:ea typeface="Calibri"/>
                <a:cs typeface="Arial" panose="020B0604020202020204" pitchFamily="34" charset="0"/>
              </a:rPr>
              <a:t> </a:t>
            </a:r>
            <a:r>
              <a:rPr lang="en-US" sz="1400" dirty="0">
                <a:solidFill>
                  <a:srgbClr val="000000"/>
                </a:solidFill>
                <a:latin typeface="Arial" panose="020B0604020202020204" pitchFamily="34" charset="0"/>
                <a:ea typeface="Calibri"/>
                <a:cs typeface="Arial" panose="020B0604020202020204" pitchFamily="34" charset="0"/>
              </a:rPr>
              <a:t>(emotions, feelings or thought processes)</a:t>
            </a:r>
            <a:endParaRPr lang="en-US" sz="1400" dirty="0">
              <a:latin typeface="Arial" panose="020B0604020202020204" pitchFamily="34" charset="0"/>
              <a:ea typeface="Calibri"/>
              <a:cs typeface="Arial" panose="020B0604020202020204" pitchFamily="34" charset="0"/>
            </a:endParaRPr>
          </a:p>
          <a:p>
            <a:pPr marL="342900" marR="0" lvl="0" indent="-342900">
              <a:lnSpc>
                <a:spcPct val="115000"/>
              </a:lnSpc>
              <a:spcBef>
                <a:spcPts val="0"/>
              </a:spcBef>
              <a:spcAft>
                <a:spcPts val="0"/>
              </a:spcAft>
              <a:buFont typeface="Courier New"/>
              <a:buChar char="o"/>
            </a:pPr>
            <a:r>
              <a:rPr lang="en-US" sz="1400" i="1" dirty="0">
                <a:solidFill>
                  <a:srgbClr val="000000"/>
                </a:solidFill>
                <a:latin typeface="Arial" panose="020B0604020202020204" pitchFamily="34" charset="0"/>
                <a:ea typeface="Calibri"/>
                <a:cs typeface="Arial" panose="020B0604020202020204" pitchFamily="34" charset="0"/>
              </a:rPr>
              <a:t>Social</a:t>
            </a:r>
            <a:r>
              <a:rPr lang="en-US" sz="1400" b="1" dirty="0">
                <a:solidFill>
                  <a:srgbClr val="000000"/>
                </a:solidFill>
                <a:latin typeface="Arial" panose="020B0604020202020204" pitchFamily="34" charset="0"/>
                <a:ea typeface="Calibri"/>
                <a:cs typeface="Arial" panose="020B0604020202020204" pitchFamily="34" charset="0"/>
              </a:rPr>
              <a:t> </a:t>
            </a:r>
            <a:r>
              <a:rPr lang="en-US" sz="1400" dirty="0">
                <a:solidFill>
                  <a:srgbClr val="000000"/>
                </a:solidFill>
                <a:latin typeface="Arial" panose="020B0604020202020204" pitchFamily="34" charset="0"/>
                <a:ea typeface="Calibri"/>
                <a:cs typeface="Arial" panose="020B0604020202020204" pitchFamily="34" charset="0"/>
              </a:rPr>
              <a:t>(situations involving other people)</a:t>
            </a:r>
            <a:endParaRPr lang="en-US" sz="1400" dirty="0">
              <a:latin typeface="Arial" panose="020B0604020202020204" pitchFamily="34" charset="0"/>
              <a:ea typeface="Calibri"/>
              <a:cs typeface="Arial" panose="020B0604020202020204" pitchFamily="34" charset="0"/>
            </a:endParaRPr>
          </a:p>
          <a:p>
            <a:pPr marL="342900" marR="0" lvl="0" indent="-342900">
              <a:lnSpc>
                <a:spcPct val="115000"/>
              </a:lnSpc>
              <a:spcBef>
                <a:spcPts val="0"/>
              </a:spcBef>
              <a:spcAft>
                <a:spcPts val="0"/>
              </a:spcAft>
              <a:buFont typeface="Courier New"/>
              <a:buChar char="o"/>
            </a:pPr>
            <a:r>
              <a:rPr lang="en-US" sz="1400" i="1" dirty="0">
                <a:solidFill>
                  <a:srgbClr val="000000"/>
                </a:solidFill>
                <a:latin typeface="Arial" panose="020B0604020202020204" pitchFamily="34" charset="0"/>
                <a:ea typeface="Calibri"/>
                <a:cs typeface="Arial" panose="020B0604020202020204" pitchFamily="34" charset="0"/>
              </a:rPr>
              <a:t>Environmental</a:t>
            </a:r>
            <a:r>
              <a:rPr lang="en-US" sz="1400" b="1" dirty="0">
                <a:solidFill>
                  <a:srgbClr val="000000"/>
                </a:solidFill>
                <a:latin typeface="Arial" panose="020B0604020202020204" pitchFamily="34" charset="0"/>
                <a:ea typeface="Calibri"/>
                <a:cs typeface="Arial" panose="020B0604020202020204" pitchFamily="34" charset="0"/>
              </a:rPr>
              <a:t> </a:t>
            </a:r>
            <a:r>
              <a:rPr lang="en-US" sz="1400" dirty="0">
                <a:solidFill>
                  <a:srgbClr val="000000"/>
                </a:solidFill>
                <a:latin typeface="Arial" panose="020B0604020202020204" pitchFamily="34" charset="0"/>
                <a:ea typeface="Calibri"/>
                <a:cs typeface="Arial" panose="020B0604020202020204" pitchFamily="34" charset="0"/>
              </a:rPr>
              <a:t>(the surroundings)</a:t>
            </a:r>
            <a:endParaRPr lang="en-US" sz="1400" dirty="0">
              <a:latin typeface="Arial" panose="020B0604020202020204" pitchFamily="34" charset="0"/>
              <a:ea typeface="Calibri"/>
              <a:cs typeface="Arial" panose="020B0604020202020204" pitchFamily="34" charset="0"/>
            </a:endParaRPr>
          </a:p>
          <a:p>
            <a:pPr marL="457200" marR="0">
              <a:lnSpc>
                <a:spcPct val="115000"/>
              </a:lnSpc>
              <a:spcBef>
                <a:spcPts val="0"/>
              </a:spcBef>
              <a:spcAft>
                <a:spcPts val="0"/>
              </a:spcAft>
            </a:pPr>
            <a:r>
              <a:rPr lang="en-US" sz="1400" dirty="0">
                <a:latin typeface="Arial" panose="020B0604020202020204" pitchFamily="34" charset="0"/>
                <a:ea typeface="Calibri"/>
                <a:cs typeface="Arial" panose="020B0604020202020204" pitchFamily="34" charset="0"/>
              </a:rPr>
              <a:t> </a:t>
            </a:r>
          </a:p>
          <a:p>
            <a:pPr marL="342900" marR="0" lvl="0" indent="-342900">
              <a:lnSpc>
                <a:spcPct val="115000"/>
              </a:lnSpc>
              <a:spcBef>
                <a:spcPts val="0"/>
              </a:spcBef>
              <a:spcAft>
                <a:spcPts val="0"/>
              </a:spcAft>
              <a:buFont typeface="Wingdings"/>
              <a:buChar char=""/>
            </a:pPr>
            <a:r>
              <a:rPr lang="en-US" sz="1400" i="1" dirty="0">
                <a:latin typeface="Arial" panose="020B0604020202020204" pitchFamily="34" charset="0"/>
                <a:ea typeface="Calibri"/>
                <a:cs typeface="Arial" panose="020B0604020202020204" pitchFamily="34" charset="0"/>
              </a:rPr>
              <a:t>Precursors:</a:t>
            </a:r>
            <a:r>
              <a:rPr lang="en-US" sz="1400" dirty="0">
                <a:latin typeface="Arial" panose="020B0604020202020204" pitchFamily="34" charset="0"/>
                <a:ea typeface="Calibri"/>
                <a:cs typeface="Arial" panose="020B0604020202020204" pitchFamily="34" charset="0"/>
              </a:rPr>
              <a:t> Noticeable changes in the body language of the person-served that came </a:t>
            </a:r>
            <a:r>
              <a:rPr lang="en-US" sz="1400" i="1" dirty="0">
                <a:latin typeface="Arial" panose="020B0604020202020204" pitchFamily="34" charset="0"/>
                <a:ea typeface="Calibri"/>
                <a:cs typeface="Arial" panose="020B0604020202020204" pitchFamily="34" charset="0"/>
              </a:rPr>
              <a:t>before</a:t>
            </a:r>
            <a:r>
              <a:rPr lang="en-US" sz="1400" dirty="0">
                <a:latin typeface="Arial" panose="020B0604020202020204" pitchFamily="34" charset="0"/>
                <a:ea typeface="Calibri"/>
                <a:cs typeface="Arial" panose="020B0604020202020204" pitchFamily="34" charset="0"/>
              </a:rPr>
              <a:t> the behavior of concern (e.g., pacing, pressured speech, rolling their eyes, and clenching their fists). </a:t>
            </a:r>
          </a:p>
          <a:p>
            <a:pPr marL="457200" marR="0">
              <a:lnSpc>
                <a:spcPct val="115000"/>
              </a:lnSpc>
              <a:spcBef>
                <a:spcPts val="0"/>
              </a:spcBef>
              <a:spcAft>
                <a:spcPts val="0"/>
              </a:spcAft>
            </a:pPr>
            <a:r>
              <a:rPr lang="en-US" sz="1400" dirty="0">
                <a:latin typeface="Arial" panose="020B0604020202020204" pitchFamily="34" charset="0"/>
                <a:ea typeface="Calibri"/>
                <a:cs typeface="Arial" panose="020B0604020202020204" pitchFamily="34" charset="0"/>
              </a:rPr>
              <a:t> </a:t>
            </a:r>
          </a:p>
          <a:p>
            <a:pPr marL="342900" marR="0" lvl="0" indent="-342900">
              <a:lnSpc>
                <a:spcPct val="115000"/>
              </a:lnSpc>
              <a:spcBef>
                <a:spcPts val="0"/>
              </a:spcBef>
              <a:spcAft>
                <a:spcPts val="0"/>
              </a:spcAft>
              <a:buFont typeface="Wingdings"/>
              <a:buChar char=""/>
            </a:pPr>
            <a:r>
              <a:rPr lang="en-US" sz="1400" i="1" dirty="0">
                <a:latin typeface="Arial" panose="020B0604020202020204" pitchFamily="34" charset="0"/>
                <a:ea typeface="Calibri"/>
                <a:cs typeface="Arial" panose="020B0604020202020204" pitchFamily="34" charset="0"/>
              </a:rPr>
              <a:t>Maintaining Consequences</a:t>
            </a:r>
            <a:r>
              <a:rPr lang="en-US" sz="1400" dirty="0">
                <a:latin typeface="Arial" panose="020B0604020202020204" pitchFamily="34" charset="0"/>
                <a:ea typeface="Calibri"/>
                <a:cs typeface="Arial" panose="020B0604020202020204" pitchFamily="34" charset="0"/>
              </a:rPr>
              <a:t>: Events that occur </a:t>
            </a:r>
            <a:r>
              <a:rPr lang="en-US" sz="1400" i="1" dirty="0">
                <a:latin typeface="Arial" panose="020B0604020202020204" pitchFamily="34" charset="0"/>
                <a:ea typeface="Calibri"/>
                <a:cs typeface="Arial" panose="020B0604020202020204" pitchFamily="34" charset="0"/>
              </a:rPr>
              <a:t>after</a:t>
            </a:r>
            <a:r>
              <a:rPr lang="en-US" sz="1400" dirty="0">
                <a:latin typeface="Arial" panose="020B0604020202020204" pitchFamily="34" charset="0"/>
                <a:ea typeface="Calibri"/>
                <a:cs typeface="Arial" panose="020B0604020202020204" pitchFamily="34" charset="0"/>
              </a:rPr>
              <a:t> the behavior. How did the person-served caregiver’s respond immediately after the behavior of concern occurred? Is there inadvertent reinforcement of the challenging behaviors?</a:t>
            </a:r>
            <a:endParaRPr lang="en-US" sz="14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5720608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137</a:t>
            </a:fld>
            <a:endParaRPr lang="en-US"/>
          </a:p>
        </p:txBody>
      </p:sp>
      <p:sp>
        <p:nvSpPr>
          <p:cNvPr id="3" name="Rectangle 2"/>
          <p:cNvSpPr/>
          <p:nvPr/>
        </p:nvSpPr>
        <p:spPr>
          <a:xfrm>
            <a:off x="1371600" y="1600200"/>
            <a:ext cx="6781800" cy="4552015"/>
          </a:xfrm>
          <a:prstGeom prst="rect">
            <a:avLst/>
          </a:prstGeom>
        </p:spPr>
        <p:txBody>
          <a:bodyPr wrap="square">
            <a:spAutoFit/>
          </a:bodyPr>
          <a:lstStyle/>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Does the person-served understand the behavioral expectations for the situation?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Does the person-served realize that he or she is engaging in unacceptable behavior?</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Is the problem behavior associated with certain environmental conditions? For example, who is present and what interactions take place prior to and immediately after the behavior? </a:t>
            </a:r>
            <a:endParaRPr lang="en-US" sz="1400" dirty="0" smtClean="0">
              <a:latin typeface="Arial"/>
              <a:ea typeface="Calibri"/>
              <a:cs typeface="Times New Roman"/>
            </a:endParaRPr>
          </a:p>
          <a:p>
            <a:pPr marR="0" lvl="0">
              <a:lnSpc>
                <a:spcPct val="115000"/>
              </a:lnSpc>
              <a:spcBef>
                <a:spcPts val="0"/>
              </a:spcBef>
              <a:spcAft>
                <a:spcPts val="0"/>
              </a:spcAft>
            </a:pP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What has worked in the past to help stabilize behavior versus what has not?</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What was the person-served thinking and feeling before the behavior of concern?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Is it within the person-</a:t>
            </a:r>
            <a:r>
              <a:rPr lang="en-US" sz="1400" dirty="0" err="1">
                <a:latin typeface="Arial"/>
                <a:ea typeface="Calibri"/>
                <a:cs typeface="Times New Roman"/>
              </a:rPr>
              <a:t>served’s</a:t>
            </a:r>
            <a:r>
              <a:rPr lang="en-US" sz="1400" dirty="0">
                <a:latin typeface="Arial"/>
                <a:ea typeface="Calibri"/>
                <a:cs typeface="Times New Roman"/>
              </a:rPr>
              <a:t> ability to control the behavior?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Can the person-served identify acceptable behaviors to replace the maladaptive behavior?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Does the person-served have the skills necessary to perform the new behavior?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What modifications to the environment that have been tried to reduce problem behaviors and support more adaptive behaviors?</a:t>
            </a:r>
            <a:endParaRPr lang="en-US" sz="1400" dirty="0">
              <a:effectLst/>
              <a:latin typeface="Calibri"/>
              <a:ea typeface="Calibri"/>
              <a:cs typeface="Times New Roman"/>
            </a:endParaRPr>
          </a:p>
        </p:txBody>
      </p:sp>
      <p:sp>
        <p:nvSpPr>
          <p:cNvPr id="4" name="Rectangle 3"/>
          <p:cNvSpPr/>
          <p:nvPr/>
        </p:nvSpPr>
        <p:spPr>
          <a:xfrm>
            <a:off x="2286000" y="533400"/>
            <a:ext cx="5562600" cy="707886"/>
          </a:xfrm>
          <a:prstGeom prst="rect">
            <a:avLst/>
          </a:prstGeom>
        </p:spPr>
        <p:txBody>
          <a:bodyPr wrap="square">
            <a:spAutoFit/>
          </a:bodyPr>
          <a:lstStyle/>
          <a:p>
            <a:pPr lvl="0" algn="ctr"/>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a:t>
            </a:r>
            <a:r>
              <a:rPr lang="en-US" altLang="en-US" sz="2000" b="1" dirty="0" smtClean="0">
                <a:solidFill>
                  <a:srgbClr val="C00000"/>
                </a:solidFill>
                <a:effectLst>
                  <a:outerShdw blurRad="38100" dist="38100" dir="2700000" algn="tl">
                    <a:srgbClr val="000000">
                      <a:alpha val="43137"/>
                    </a:srgbClr>
                  </a:outerShdw>
                </a:effectLst>
                <a:cs typeface="Times New Roman" pitchFamily="18" charset="0"/>
              </a:rPr>
              <a:t>Plan</a:t>
            </a:r>
          </a:p>
          <a:p>
            <a:pPr lvl="0" algn="ctr"/>
            <a:r>
              <a:rPr lang="en-US" sz="2000" b="1" dirty="0" smtClean="0">
                <a:effectLst>
                  <a:outerShdw blurRad="38100" dist="38100" dir="2700000" algn="tl">
                    <a:srgbClr val="000000">
                      <a:alpha val="43137"/>
                    </a:srgbClr>
                  </a:outerShdw>
                </a:effectLst>
                <a:cs typeface="Times New Roman" pitchFamily="18" charset="0"/>
              </a:rPr>
              <a:t>Helpful FBA Questions…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6348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138</a:t>
            </a:fld>
            <a:endParaRPr lang="en-US"/>
          </a:p>
        </p:txBody>
      </p:sp>
      <p:sp>
        <p:nvSpPr>
          <p:cNvPr id="3" name="Rectangle 2"/>
          <p:cNvSpPr/>
          <p:nvPr/>
        </p:nvSpPr>
        <p:spPr>
          <a:xfrm>
            <a:off x="990600" y="914400"/>
            <a:ext cx="7162800" cy="5118324"/>
          </a:xfrm>
          <a:prstGeom prst="rect">
            <a:avLst/>
          </a:prstGeom>
        </p:spPr>
        <p:txBody>
          <a:bodyPr wrap="square">
            <a:spAutoFit/>
          </a:bodyPr>
          <a:lstStyle/>
          <a:p>
            <a:pPr marR="0" lvl="0">
              <a:lnSpc>
                <a:spcPct val="115000"/>
              </a:lnSpc>
              <a:spcBef>
                <a:spcPts val="0"/>
              </a:spcBef>
              <a:spcAft>
                <a:spcPts val="0"/>
              </a:spcAft>
            </a:pPr>
            <a:r>
              <a:rPr lang="en-US" sz="1400" b="1" dirty="0">
                <a:latin typeface="Arial"/>
                <a:ea typeface="Calibri"/>
                <a:cs typeface="Times New Roman"/>
              </a:rPr>
              <a:t>Identify the Behaviors of Concern</a:t>
            </a:r>
            <a:r>
              <a:rPr lang="en-US" sz="1400" dirty="0">
                <a:latin typeface="Arial"/>
                <a:ea typeface="Calibri"/>
                <a:cs typeface="Times New Roman"/>
              </a:rPr>
              <a:t> to decrease or eliminate in the following hierarchy:</a:t>
            </a:r>
            <a:endParaRPr lang="en-US" sz="1400" dirty="0">
              <a:latin typeface="Calibri"/>
              <a:ea typeface="Calibri"/>
              <a:cs typeface="Times New Roman"/>
            </a:endParaRPr>
          </a:p>
          <a:p>
            <a:pPr marL="342900" marR="0" lvl="0" indent="-342900">
              <a:lnSpc>
                <a:spcPct val="115000"/>
              </a:lnSpc>
              <a:spcBef>
                <a:spcPts val="0"/>
              </a:spcBef>
              <a:spcAft>
                <a:spcPts val="0"/>
              </a:spcAft>
              <a:buFont typeface="+mj-lt"/>
              <a:buAutoNum type="arabicPeriod"/>
            </a:pPr>
            <a:r>
              <a:rPr lang="en-US" sz="1400" dirty="0">
                <a:latin typeface="Arial"/>
                <a:ea typeface="Calibri"/>
                <a:cs typeface="Times New Roman"/>
              </a:rPr>
              <a:t>Behaviors that threaten the health and safety of the person-served and others, such as physical aggression, self-injury, property destruction, and refusals with medical care.</a:t>
            </a:r>
            <a:endParaRPr lang="en-US" sz="1400" dirty="0">
              <a:latin typeface="Calibri"/>
              <a:ea typeface="Calibri"/>
              <a:cs typeface="Times New Roman"/>
            </a:endParaRPr>
          </a:p>
          <a:p>
            <a:pPr marL="342900" marR="0" lvl="0" indent="-342900">
              <a:lnSpc>
                <a:spcPct val="115000"/>
              </a:lnSpc>
              <a:spcBef>
                <a:spcPts val="0"/>
              </a:spcBef>
              <a:spcAft>
                <a:spcPts val="0"/>
              </a:spcAft>
              <a:buFont typeface="+mj-lt"/>
              <a:buAutoNum type="arabicPeriod"/>
            </a:pPr>
            <a:r>
              <a:rPr lang="en-US" sz="1400" dirty="0">
                <a:latin typeface="Arial"/>
                <a:ea typeface="Calibri"/>
                <a:cs typeface="Times New Roman"/>
              </a:rPr>
              <a:t>Behaviors that pose a barrier to participation in services, such as verbal outbursts and refusals.</a:t>
            </a:r>
            <a:endParaRPr lang="en-US" sz="1400" dirty="0">
              <a:latin typeface="Calibri"/>
              <a:ea typeface="Calibri"/>
              <a:cs typeface="Times New Roman"/>
            </a:endParaRPr>
          </a:p>
          <a:p>
            <a:pPr marL="342900" marR="0" lvl="0" indent="-342900">
              <a:lnSpc>
                <a:spcPct val="115000"/>
              </a:lnSpc>
              <a:spcBef>
                <a:spcPts val="0"/>
              </a:spcBef>
              <a:spcAft>
                <a:spcPts val="0"/>
              </a:spcAft>
              <a:buFont typeface="+mj-lt"/>
              <a:buAutoNum type="arabicPeriod"/>
            </a:pPr>
            <a:r>
              <a:rPr lang="en-US" sz="1400" dirty="0">
                <a:latin typeface="Arial"/>
                <a:ea typeface="Calibri"/>
                <a:cs typeface="Times New Roman"/>
              </a:rPr>
              <a:t>Inappropriate behaviors that hinder adaptive and social functioning, such as poor compliance with hygiene and isolative behaviors.</a:t>
            </a:r>
            <a:endParaRPr lang="en-US" sz="1400" dirty="0">
              <a:latin typeface="Calibri"/>
              <a:ea typeface="Calibri"/>
              <a:cs typeface="Times New Roman"/>
            </a:endParaRPr>
          </a:p>
          <a:p>
            <a:pPr marL="0" marR="0">
              <a:lnSpc>
                <a:spcPct val="115000"/>
              </a:lnSpc>
              <a:spcBef>
                <a:spcPts val="0"/>
              </a:spcBef>
              <a:spcAft>
                <a:spcPts val="0"/>
              </a:spcAft>
            </a:pPr>
            <a:r>
              <a:rPr lang="en-US" dirty="0">
                <a:latin typeface="Arial"/>
                <a:ea typeface="Calibri"/>
                <a:cs typeface="Times New Roman"/>
              </a:rPr>
              <a:t> </a:t>
            </a:r>
            <a:endParaRPr lang="en-US" sz="1600" dirty="0">
              <a:latin typeface="Calibri"/>
              <a:ea typeface="Calibri"/>
              <a:cs typeface="Times New Roman"/>
            </a:endParaRPr>
          </a:p>
          <a:p>
            <a:pPr marR="0" lvl="0">
              <a:lnSpc>
                <a:spcPct val="115000"/>
              </a:lnSpc>
              <a:spcBef>
                <a:spcPts val="0"/>
              </a:spcBef>
              <a:spcAft>
                <a:spcPts val="0"/>
              </a:spcAft>
            </a:pPr>
            <a:r>
              <a:rPr lang="en-US" sz="1400" b="1" dirty="0">
                <a:latin typeface="Arial"/>
                <a:ea typeface="Calibri"/>
                <a:cs typeface="Times New Roman"/>
              </a:rPr>
              <a:t>Identify the Target Positive Behavior(s)</a:t>
            </a:r>
            <a:r>
              <a:rPr lang="en-US" sz="1400" dirty="0">
                <a:latin typeface="Arial"/>
                <a:ea typeface="Calibri"/>
                <a:cs typeface="Times New Roman"/>
              </a:rPr>
              <a:t> to increase through teaching, shaping, and reinforcement: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Describe the adaptive and prosocial behaviors that will serve as replacements for behaviors of concern. For example, putting feelings into soft speech and polite words, rather than shouting to express frustration and disappointment. They should always have a direct “correspondence” to the behaviors of concern they are replacing.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Always be mindful that the overarching goal of positive behavioral supports is the presence of targeted adaptive behaviors, especially an emphasis on the development of prosocial behaviors, rather than merely the absence of challenging behavior.</a:t>
            </a:r>
            <a:endParaRPr lang="en-US" sz="1400" dirty="0">
              <a:effectLst/>
              <a:latin typeface="Calibri"/>
              <a:ea typeface="Calibri"/>
              <a:cs typeface="Times New Roman"/>
            </a:endParaRPr>
          </a:p>
        </p:txBody>
      </p:sp>
      <p:sp>
        <p:nvSpPr>
          <p:cNvPr id="4" name="Rectangle 3"/>
          <p:cNvSpPr/>
          <p:nvPr/>
        </p:nvSpPr>
        <p:spPr>
          <a:xfrm>
            <a:off x="2133600" y="236713"/>
            <a:ext cx="5105400" cy="400110"/>
          </a:xfrm>
          <a:prstGeom prst="rect">
            <a:avLst/>
          </a:prstGeom>
        </p:spPr>
        <p:txBody>
          <a:bodyPr wrap="square">
            <a:spAutoFit/>
          </a:bodyPr>
          <a:lstStyle/>
          <a:p>
            <a:pPr lvl="0" algn="ctr"/>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Plan</a:t>
            </a:r>
          </a:p>
        </p:txBody>
      </p:sp>
    </p:spTree>
    <p:extLst>
      <p:ext uri="{BB962C8B-B14F-4D97-AF65-F5344CB8AC3E}">
        <p14:creationId xmlns:p14="http://schemas.microsoft.com/office/powerpoint/2010/main" val="6539828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139</a:t>
            </a:fld>
            <a:endParaRPr lang="en-US"/>
          </a:p>
        </p:txBody>
      </p:sp>
      <p:sp>
        <p:nvSpPr>
          <p:cNvPr id="3" name="Rectangle 2"/>
          <p:cNvSpPr/>
          <p:nvPr/>
        </p:nvSpPr>
        <p:spPr>
          <a:xfrm>
            <a:off x="2255361" y="685800"/>
            <a:ext cx="5440837" cy="400110"/>
          </a:xfrm>
          <a:prstGeom prst="rect">
            <a:avLst/>
          </a:prstGeom>
        </p:spPr>
        <p:txBody>
          <a:bodyPr wrap="square">
            <a:spAutoFit/>
          </a:bodyPr>
          <a:lstStyle/>
          <a:p>
            <a:pPr lvl="0" algn="ctr"/>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Plan</a:t>
            </a:r>
          </a:p>
        </p:txBody>
      </p:sp>
      <p:sp>
        <p:nvSpPr>
          <p:cNvPr id="4" name="Rectangle 3"/>
          <p:cNvSpPr/>
          <p:nvPr/>
        </p:nvSpPr>
        <p:spPr>
          <a:xfrm>
            <a:off x="214460" y="1295400"/>
            <a:ext cx="8763000" cy="5458417"/>
          </a:xfrm>
          <a:prstGeom prst="rect">
            <a:avLst/>
          </a:prstGeom>
        </p:spPr>
        <p:txBody>
          <a:bodyPr wrap="square">
            <a:spAutoFit/>
          </a:bodyPr>
          <a:lstStyle/>
          <a:p>
            <a:pPr marR="0" lvl="0">
              <a:lnSpc>
                <a:spcPct val="115000"/>
              </a:lnSpc>
              <a:spcBef>
                <a:spcPts val="0"/>
              </a:spcBef>
              <a:spcAft>
                <a:spcPts val="0"/>
              </a:spcAft>
            </a:pPr>
            <a:r>
              <a:rPr lang="en-US" sz="1400" b="1" dirty="0">
                <a:latin typeface="Arial"/>
                <a:ea typeface="Calibri"/>
                <a:cs typeface="Times New Roman"/>
              </a:rPr>
              <a:t>Proactive Interventions:</a:t>
            </a:r>
            <a:r>
              <a:rPr lang="en-US" sz="1400" dirty="0">
                <a:latin typeface="Arial"/>
                <a:ea typeface="Calibri"/>
                <a:cs typeface="Times New Roman"/>
              </a:rPr>
              <a:t> </a:t>
            </a:r>
            <a:endParaRPr lang="en-US" sz="1400" dirty="0">
              <a:latin typeface="Calibri"/>
              <a:ea typeface="Calibri"/>
              <a:cs typeface="Times New Roman"/>
            </a:endParaRPr>
          </a:p>
          <a:p>
            <a:pPr marL="342900" lvl="0" indent="-342900">
              <a:buFont typeface="Wingdings"/>
              <a:buChar char=""/>
            </a:pPr>
            <a:r>
              <a:rPr lang="en-US" sz="1400" dirty="0"/>
              <a:t>These are the caregiver’s actions designed to help the person-served engage in their targeted behaviors and to avoid challenging behaviors. </a:t>
            </a:r>
          </a:p>
          <a:p>
            <a:pPr marL="342900" lvl="0" indent="-342900">
              <a:buFont typeface="Wingdings"/>
              <a:buChar char=""/>
            </a:pPr>
            <a:r>
              <a:rPr lang="en-US" sz="1400" dirty="0"/>
              <a:t>Proactive strategies deal with the conditions that precede the behavior and seek to reduce the future probability of the behavior. In addition, they help the person-served learn effective behaviors that will assist them in reaching their personal goals and lead to responsible choices. </a:t>
            </a:r>
            <a:endParaRPr lang="en-US" sz="1400" dirty="0" smtClean="0"/>
          </a:p>
          <a:p>
            <a:pPr lvl="0"/>
            <a:endParaRPr lang="en-US" sz="1400" dirty="0"/>
          </a:p>
          <a:p>
            <a:pPr marL="342900" lvl="0" indent="-342900">
              <a:buFont typeface="Wingdings"/>
              <a:buChar char=""/>
            </a:pPr>
            <a:r>
              <a:rPr lang="en-US" sz="1400" dirty="0"/>
              <a:t>Proactive strategies include the following examples:</a:t>
            </a: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Defining and teaching behavioral expectations for each activity</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Setting expectations in affirmative language (“do” rather than “don’t” form)</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Acknowledging and reinforcing the use of targeted positive </a:t>
            </a:r>
            <a:r>
              <a:rPr lang="en-US" sz="1400" dirty="0" smtClean="0">
                <a:latin typeface="Arial"/>
                <a:ea typeface="Calibri"/>
                <a:cs typeface="Times New Roman"/>
              </a:rPr>
              <a:t>behaviors</a:t>
            </a:r>
          </a:p>
          <a:p>
            <a:pPr marL="342900" marR="0" lvl="0" indent="-342900">
              <a:lnSpc>
                <a:spcPct val="115000"/>
              </a:lnSpc>
              <a:spcBef>
                <a:spcPts val="0"/>
              </a:spcBef>
              <a:spcAft>
                <a:spcPts val="0"/>
              </a:spcAft>
              <a:buFont typeface="Courier New"/>
              <a:buChar char="o"/>
            </a:pPr>
            <a:r>
              <a:rPr lang="en-US" sz="1400" dirty="0" smtClean="0">
                <a:latin typeface="Arial"/>
                <a:ea typeface="Calibri"/>
                <a:cs typeface="Times New Roman"/>
              </a:rPr>
              <a:t>Minimizing </a:t>
            </a:r>
            <a:r>
              <a:rPr lang="en-US" sz="1400" dirty="0">
                <a:latin typeface="Arial"/>
                <a:ea typeface="Calibri"/>
                <a:cs typeface="Times New Roman"/>
              </a:rPr>
              <a:t>and eliminating triggers</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Prompting and cueing</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Establishing and adhering to a clear and consistent daily schedule</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Engaging in meaningful activities to improve the quality of life and a sense of well-being</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Critical scheduling (</a:t>
            </a:r>
            <a:r>
              <a:rPr lang="en-US" sz="1400" dirty="0" err="1">
                <a:latin typeface="Arial"/>
                <a:ea typeface="Calibri"/>
                <a:cs typeface="Times New Roman"/>
              </a:rPr>
              <a:t>Premack</a:t>
            </a:r>
            <a:r>
              <a:rPr lang="en-US" sz="1400" dirty="0">
                <a:latin typeface="Arial"/>
                <a:ea typeface="Calibri"/>
                <a:cs typeface="Times New Roman"/>
              </a:rPr>
              <a:t> Principle) of less preferred activities being followed by more activities to increase motivation</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Using a team approach </a:t>
            </a:r>
            <a:endParaRPr lang="en-US" sz="1400" dirty="0">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400" dirty="0">
                <a:latin typeface="Arial"/>
                <a:ea typeface="Calibri"/>
                <a:cs typeface="Times New Roman"/>
              </a:rPr>
              <a:t>Eliminating the use of coercion and punitive measures</a:t>
            </a:r>
            <a:endParaRPr lang="en-US" sz="1400" dirty="0">
              <a:latin typeface="Calibri"/>
              <a:ea typeface="Calibri"/>
              <a:cs typeface="Times New Roman"/>
            </a:endParaRPr>
          </a:p>
          <a:p>
            <a:pPr marL="457200" marR="0">
              <a:lnSpc>
                <a:spcPct val="115000"/>
              </a:lnSpc>
              <a:spcBef>
                <a:spcPts val="0"/>
              </a:spcBef>
              <a:spcAft>
                <a:spcPts val="0"/>
              </a:spcAft>
            </a:pPr>
            <a:r>
              <a:rPr lang="en-US" dirty="0">
                <a:latin typeface="Arial"/>
                <a:ea typeface="Calibri"/>
                <a:cs typeface="Times New Roman"/>
              </a:rPr>
              <a:t> </a:t>
            </a:r>
            <a:endParaRPr lang="en-US" sz="1600" dirty="0">
              <a:latin typeface="Calibri"/>
              <a:ea typeface="Calibri"/>
              <a:cs typeface="Times New Roman"/>
            </a:endParaRPr>
          </a:p>
          <a:p>
            <a:pPr marL="342900" marR="0" lvl="0" indent="-342900">
              <a:lnSpc>
                <a:spcPct val="115000"/>
              </a:lnSpc>
              <a:spcBef>
                <a:spcPts val="0"/>
              </a:spcBef>
              <a:spcAft>
                <a:spcPts val="0"/>
              </a:spcAft>
              <a:buFont typeface="+mj-lt"/>
              <a:buAutoNum type="romanUcPeriod"/>
            </a:pPr>
            <a:endParaRPr lang="en-US" sz="1400" dirty="0">
              <a:latin typeface="Calibri"/>
              <a:ea typeface="Calibri"/>
              <a:cs typeface="Times New Roman"/>
            </a:endParaRPr>
          </a:p>
          <a:p>
            <a:pPr marL="457200" marR="0">
              <a:lnSpc>
                <a:spcPct val="115000"/>
              </a:lnSpc>
              <a:spcBef>
                <a:spcPts val="0"/>
              </a:spcBef>
              <a:spcAft>
                <a:spcPts val="0"/>
              </a:spcAft>
            </a:pPr>
            <a:r>
              <a:rPr lang="en-US" dirty="0">
                <a:latin typeface="Arial"/>
                <a:ea typeface="Calibri"/>
                <a:cs typeface="Times New Roman"/>
              </a:rPr>
              <a:t> </a:t>
            </a:r>
            <a:endParaRPr lang="en-US" sz="1600" dirty="0">
              <a:effectLst/>
              <a:latin typeface="Calibri"/>
              <a:ea typeface="Calibri"/>
              <a:cs typeface="Times New Roman"/>
            </a:endParaRPr>
          </a:p>
        </p:txBody>
      </p:sp>
    </p:spTree>
    <p:extLst>
      <p:ext uri="{BB962C8B-B14F-4D97-AF65-F5344CB8AC3E}">
        <p14:creationId xmlns:p14="http://schemas.microsoft.com/office/powerpoint/2010/main" val="3753876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924300"/>
            <a:ext cx="11350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p:cNvSpPr>
            <a:spLocks noGrp="1" noChangeArrowheads="1"/>
          </p:cNvSpPr>
          <p:nvPr>
            <p:ph type="body" idx="4294967295"/>
          </p:nvPr>
        </p:nvSpPr>
        <p:spPr>
          <a:xfrm>
            <a:off x="0" y="1600200"/>
            <a:ext cx="6705600" cy="3657600"/>
          </a:xfrm>
        </p:spPr>
        <p:txBody>
          <a:bodyPr rtlCol="0">
            <a:normAutofit/>
          </a:bodyPr>
          <a:lstStyle/>
          <a:p>
            <a:pPr eaLnBrk="1" fontAlgn="auto" hangingPunct="1">
              <a:lnSpc>
                <a:spcPct val="80000"/>
              </a:lnSpc>
              <a:spcAft>
                <a:spcPts val="0"/>
              </a:spcAft>
              <a:buClr>
                <a:schemeClr val="accent1">
                  <a:lumMod val="60000"/>
                  <a:lumOff val="40000"/>
                </a:schemeClr>
              </a:buCl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New diagnostic measures</a:t>
            </a:r>
          </a:p>
          <a:p>
            <a:pPr lvl="1" eaLnBrk="1" fontAlgn="auto" hangingPunct="1">
              <a:lnSpc>
                <a:spcPct val="80000"/>
              </a:lnSpc>
              <a:spcAft>
                <a:spcPts val="0"/>
              </a:spcAft>
              <a:buClr>
                <a:schemeClr val="accent1">
                  <a:lumMod val="75000"/>
                </a:schemeClr>
              </a:buCl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Autism Diagnostic Interview (1989, 1994)</a:t>
            </a:r>
          </a:p>
          <a:p>
            <a:pPr lvl="1" eaLnBrk="1" fontAlgn="auto" hangingPunct="1">
              <a:lnSpc>
                <a:spcPct val="80000"/>
              </a:lnSpc>
              <a:spcAft>
                <a:spcPts val="0"/>
              </a:spcAft>
              <a:buClr>
                <a:schemeClr val="accent1">
                  <a:lumMod val="75000"/>
                </a:schemeClr>
              </a:buCl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Autism Diagnostic Observation Schedule (1989, 2000)</a:t>
            </a:r>
          </a:p>
          <a:p>
            <a:pPr eaLnBrk="1" fontAlgn="auto" hangingPunct="1">
              <a:lnSpc>
                <a:spcPct val="80000"/>
              </a:lnSpc>
              <a:spcAft>
                <a:spcPts val="0"/>
              </a:spcAft>
              <a:buClr>
                <a:schemeClr val="accent1">
                  <a:lumMod val="60000"/>
                  <a:lumOff val="40000"/>
                </a:schemeClr>
              </a:buClr>
              <a:defRPr/>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eaLnBrk="1" fontAlgn="auto" hangingPunct="1">
              <a:lnSpc>
                <a:spcPct val="80000"/>
              </a:lnSpc>
              <a:spcAft>
                <a:spcPts val="0"/>
              </a:spcAft>
              <a:buClr>
                <a:schemeClr val="accent1">
                  <a:lumMod val="60000"/>
                  <a:lumOff val="40000"/>
                </a:schemeClr>
              </a:buCl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Screening tools/algorithms/instruments in wide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use</a:t>
            </a:r>
            <a:r>
              <a:rPr lang="en-US" sz="2000" b="1" dirty="0">
                <a:solidFill>
                  <a:schemeClr val="tx1">
                    <a:lumMod val="65000"/>
                    <a:lumOff val="35000"/>
                  </a:schemeClr>
                </a:solidFill>
                <a:latin typeface="Arial" panose="020B0604020202020204" pitchFamily="34" charset="0"/>
                <a:cs typeface="Arial" panose="020B0604020202020204" pitchFamily="34" charset="0"/>
              </a:rPr>
              <a:t>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despite some reliability concerns.</a:t>
            </a:r>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lvl="1" eaLnBrk="1" fontAlgn="auto" hangingPunct="1">
              <a:lnSpc>
                <a:spcPct val="80000"/>
              </a:lnSpc>
              <a:spcAft>
                <a:spcPts val="0"/>
              </a:spcAft>
              <a:buClr>
                <a:schemeClr val="accent1">
                  <a:lumMod val="75000"/>
                </a:schemeClr>
              </a:buCl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MCHAT / AAP guidelines</a:t>
            </a:r>
          </a:p>
          <a:p>
            <a:pPr lvl="1" eaLnBrk="1" fontAlgn="auto" hangingPunct="1">
              <a:lnSpc>
                <a:spcPct val="80000"/>
              </a:lnSpc>
              <a:spcAft>
                <a:spcPts val="0"/>
              </a:spcAft>
              <a:buClr>
                <a:schemeClr val="accent1">
                  <a:lumMod val="75000"/>
                </a:schemeClr>
              </a:buClr>
              <a:defRPr/>
            </a:pPr>
            <a:r>
              <a:rPr lang="en-US" sz="2000" b="1" dirty="0">
                <a:solidFill>
                  <a:schemeClr val="tx1">
                    <a:lumMod val="65000"/>
                    <a:lumOff val="35000"/>
                  </a:schemeClr>
                </a:solidFill>
                <a:latin typeface="Arial" panose="020B0604020202020204" pitchFamily="34" charset="0"/>
                <a:cs typeface="Arial" panose="020B0604020202020204" pitchFamily="34" charset="0"/>
              </a:rPr>
              <a:t>SCQ</a:t>
            </a:r>
          </a:p>
          <a:p>
            <a:pPr lvl="1" eaLnBrk="1" fontAlgn="auto" hangingPunct="1">
              <a:lnSpc>
                <a:spcPct val="80000"/>
              </a:lnSpc>
              <a:spcAft>
                <a:spcPts val="0"/>
              </a:spcAft>
              <a:buClr>
                <a:schemeClr val="accent1">
                  <a:lumMod val="75000"/>
                </a:schemeClr>
              </a:buClr>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SRS</a:t>
            </a:r>
          </a:p>
          <a:p>
            <a:pPr lvl="1" eaLnBrk="1" fontAlgn="auto" hangingPunct="1">
              <a:lnSpc>
                <a:spcPct val="80000"/>
              </a:lnSpc>
              <a:spcAft>
                <a:spcPts val="0"/>
              </a:spcAft>
              <a:buClr>
                <a:schemeClr val="accent1">
                  <a:lumMod val="75000"/>
                </a:schemeClr>
              </a:buClr>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CARS</a:t>
            </a:r>
          </a:p>
          <a:p>
            <a:pPr lvl="1" eaLnBrk="1" fontAlgn="auto" hangingPunct="1">
              <a:lnSpc>
                <a:spcPct val="80000"/>
              </a:lnSpc>
              <a:spcAft>
                <a:spcPts val="0"/>
              </a:spcAft>
              <a:buClr>
                <a:schemeClr val="accent1">
                  <a:lumMod val="75000"/>
                </a:schemeClr>
              </a:buClr>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GARS</a:t>
            </a:r>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eaLnBrk="1" fontAlgn="auto" hangingPunct="1">
              <a:lnSpc>
                <a:spcPct val="80000"/>
              </a:lnSpc>
              <a:spcAft>
                <a:spcPts val="0"/>
              </a:spcAft>
              <a:buClr>
                <a:schemeClr val="accent1">
                  <a:lumMod val="60000"/>
                  <a:lumOff val="40000"/>
                </a:schemeClr>
              </a:buClr>
              <a:defRPr/>
            </a:pPr>
            <a:endParaRPr lang="en-US" dirty="0">
              <a:solidFill>
                <a:schemeClr val="tx1">
                  <a:lumMod val="65000"/>
                  <a:lumOff val="35000"/>
                </a:schemeClr>
              </a:solidFill>
              <a:latin typeface="Calibri" charset="0"/>
            </a:endParaRPr>
          </a:p>
          <a:p>
            <a:pPr eaLnBrk="1" fontAlgn="auto" hangingPunct="1">
              <a:lnSpc>
                <a:spcPct val="80000"/>
              </a:lnSpc>
              <a:spcAft>
                <a:spcPts val="0"/>
              </a:spcAft>
              <a:buClr>
                <a:schemeClr val="accent1">
                  <a:lumMod val="60000"/>
                  <a:lumOff val="40000"/>
                </a:schemeClr>
              </a:buClr>
              <a:defRPr/>
            </a:pPr>
            <a:endParaRPr lang="en-US" sz="2000" dirty="0">
              <a:solidFill>
                <a:schemeClr val="tx1">
                  <a:lumMod val="65000"/>
                  <a:lumOff val="35000"/>
                </a:schemeClr>
              </a:solidFill>
              <a:latin typeface="Calibri" charset="0"/>
            </a:endParaRPr>
          </a:p>
        </p:txBody>
      </p:sp>
      <p:pic>
        <p:nvPicPr>
          <p:cNvPr id="43011" name="Picture 4" descr="281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447800"/>
            <a:ext cx="20574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28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429000"/>
            <a:ext cx="17526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6"/>
          <p:cNvSpPr>
            <a:spLocks noChangeArrowheads="1"/>
          </p:cNvSpPr>
          <p:nvPr/>
        </p:nvSpPr>
        <p:spPr bwMode="auto">
          <a:xfrm>
            <a:off x="1981200" y="228600"/>
            <a:ext cx="5562600" cy="1066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a:solidFill>
                  <a:schemeClr val="bg1"/>
                </a:solidFill>
              </a:rPr>
              <a:t>Why are numbers increasing: </a:t>
            </a:r>
          </a:p>
          <a:p>
            <a:pPr algn="ctr"/>
            <a:r>
              <a:rPr lang="en-US" altLang="en-US" i="1">
                <a:solidFill>
                  <a:schemeClr val="bg1"/>
                </a:solidFill>
              </a:rPr>
              <a:t>Better tools?</a:t>
            </a:r>
            <a:r>
              <a:rPr lang="en-US" altLang="en-US">
                <a:solidFill>
                  <a:schemeClr val="bg1"/>
                </a:solidFill>
              </a:rPr>
              <a:t> </a:t>
            </a:r>
            <a:endParaRPr lang="en-US" altLang="en-US" i="1">
              <a:solidFill>
                <a:schemeClr val="bg1"/>
              </a:solidFill>
            </a:endParaRPr>
          </a:p>
        </p:txBody>
      </p:sp>
      <p:pic>
        <p:nvPicPr>
          <p:cNvPr id="43014" name="Picture 8" descr="1110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543" y="4512297"/>
            <a:ext cx="1676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9" descr="1110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572000"/>
            <a:ext cx="17922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14</a:t>
            </a:fld>
            <a:r>
              <a:rPr lang="en-US" b="1" dirty="0">
                <a:solidFill>
                  <a:schemeClr val="tx1"/>
                </a:solidFill>
              </a:rPr>
              <a:t>P</a:t>
            </a:r>
          </a:p>
        </p:txBody>
      </p:sp>
    </p:spTree>
    <p:extLst>
      <p:ext uri="{BB962C8B-B14F-4D97-AF65-F5344CB8AC3E}">
        <p14:creationId xmlns:p14="http://schemas.microsoft.com/office/powerpoint/2010/main" val="8486168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140</a:t>
            </a:fld>
            <a:endParaRPr lang="en-US"/>
          </a:p>
        </p:txBody>
      </p:sp>
      <p:sp>
        <p:nvSpPr>
          <p:cNvPr id="3" name="Rectangle 2"/>
          <p:cNvSpPr/>
          <p:nvPr/>
        </p:nvSpPr>
        <p:spPr>
          <a:xfrm>
            <a:off x="1896359" y="1065750"/>
            <a:ext cx="5486400" cy="400110"/>
          </a:xfrm>
          <a:prstGeom prst="rect">
            <a:avLst/>
          </a:prstGeom>
        </p:spPr>
        <p:txBody>
          <a:bodyPr wrap="square">
            <a:spAutoFit/>
          </a:bodyPr>
          <a:lstStyle/>
          <a:p>
            <a:pPr lvl="0" algn="ctr"/>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Plan</a:t>
            </a:r>
          </a:p>
        </p:txBody>
      </p:sp>
      <p:sp>
        <p:nvSpPr>
          <p:cNvPr id="4" name="Rectangle 3"/>
          <p:cNvSpPr/>
          <p:nvPr/>
        </p:nvSpPr>
        <p:spPr>
          <a:xfrm>
            <a:off x="914400" y="1752600"/>
            <a:ext cx="7162800" cy="3879524"/>
          </a:xfrm>
          <a:prstGeom prst="rect">
            <a:avLst/>
          </a:prstGeom>
        </p:spPr>
        <p:txBody>
          <a:bodyPr wrap="square">
            <a:spAutoFit/>
          </a:bodyPr>
          <a:lstStyle/>
          <a:p>
            <a:pPr lvl="0">
              <a:lnSpc>
                <a:spcPct val="115000"/>
              </a:lnSpc>
              <a:spcBef>
                <a:spcPts val="0"/>
              </a:spcBef>
              <a:spcAft>
                <a:spcPts val="0"/>
              </a:spcAft>
            </a:pPr>
            <a:r>
              <a:rPr lang="en-US" sz="1400" b="1" dirty="0">
                <a:solidFill>
                  <a:prstClr val="black"/>
                </a:solidFill>
                <a:latin typeface="Arial"/>
                <a:ea typeface="Calibri"/>
                <a:cs typeface="Times New Roman"/>
              </a:rPr>
              <a:t>Reactive Interventions:</a:t>
            </a:r>
            <a:r>
              <a:rPr lang="en-US" sz="1400" dirty="0">
                <a:solidFill>
                  <a:prstClr val="black"/>
                </a:solidFill>
                <a:latin typeface="Arial"/>
                <a:ea typeface="Calibri"/>
                <a:cs typeface="Times New Roman"/>
              </a:rPr>
              <a:t> </a:t>
            </a:r>
            <a:endParaRPr lang="en-US" sz="1400" dirty="0">
              <a:solidFill>
                <a:prstClr val="black"/>
              </a:solidFill>
              <a:latin typeface="Calibri"/>
              <a:ea typeface="Calibri"/>
              <a:cs typeface="Times New Roman"/>
            </a:endParaRPr>
          </a:p>
          <a:p>
            <a:pPr marL="342900" lvl="0" indent="-342900">
              <a:lnSpc>
                <a:spcPct val="115000"/>
              </a:lnSpc>
              <a:spcBef>
                <a:spcPts val="0"/>
              </a:spcBef>
              <a:spcAft>
                <a:spcPts val="0"/>
              </a:spcAft>
              <a:buFont typeface="Wingdings"/>
              <a:buChar char=""/>
            </a:pPr>
            <a:r>
              <a:rPr lang="en-US" sz="1400" dirty="0">
                <a:solidFill>
                  <a:prstClr val="black"/>
                </a:solidFill>
                <a:latin typeface="Arial"/>
                <a:ea typeface="Calibri"/>
                <a:cs typeface="Times New Roman"/>
              </a:rPr>
              <a:t>The caregivers’ actions to maintain calmness and safety. </a:t>
            </a:r>
            <a:endParaRPr lang="en-US" sz="1400" dirty="0">
              <a:solidFill>
                <a:prstClr val="black"/>
              </a:solidFill>
              <a:latin typeface="Calibri"/>
              <a:ea typeface="Calibri"/>
              <a:cs typeface="Times New Roman"/>
            </a:endParaRPr>
          </a:p>
          <a:p>
            <a:pPr marL="342900" lvl="0" indent="-342900">
              <a:lnSpc>
                <a:spcPct val="115000"/>
              </a:lnSpc>
              <a:spcBef>
                <a:spcPts val="0"/>
              </a:spcBef>
              <a:spcAft>
                <a:spcPts val="0"/>
              </a:spcAft>
              <a:buFont typeface="Wingdings"/>
              <a:buChar char=""/>
            </a:pPr>
            <a:r>
              <a:rPr lang="en-US" sz="1400" dirty="0">
                <a:solidFill>
                  <a:prstClr val="black"/>
                </a:solidFill>
                <a:latin typeface="Arial"/>
                <a:ea typeface="Calibri"/>
                <a:cs typeface="Times New Roman"/>
              </a:rPr>
              <a:t>By definition, reactive strategies typically prescribe exactly when and how to intervene when a behavior of concern occurs. </a:t>
            </a:r>
            <a:endParaRPr lang="en-US" sz="1400" dirty="0">
              <a:solidFill>
                <a:prstClr val="black"/>
              </a:solidFill>
              <a:latin typeface="Calibri"/>
              <a:ea typeface="Calibri"/>
              <a:cs typeface="Times New Roman"/>
            </a:endParaRPr>
          </a:p>
          <a:p>
            <a:pPr marL="342900" lvl="0" indent="-342900">
              <a:lnSpc>
                <a:spcPct val="115000"/>
              </a:lnSpc>
              <a:spcBef>
                <a:spcPts val="0"/>
              </a:spcBef>
              <a:spcAft>
                <a:spcPts val="0"/>
              </a:spcAft>
              <a:buFont typeface="Wingdings"/>
              <a:buChar char=""/>
            </a:pPr>
            <a:r>
              <a:rPr lang="en-US" sz="1400" dirty="0">
                <a:solidFill>
                  <a:prstClr val="black"/>
                </a:solidFill>
                <a:latin typeface="Arial"/>
                <a:ea typeface="Calibri"/>
                <a:cs typeface="Times New Roman"/>
              </a:rPr>
              <a:t>They should be used only an as necessary basis, as their goal is to either cut short the behavior of concern to minimize its effect or to extinguish it </a:t>
            </a:r>
            <a:r>
              <a:rPr lang="en-US" dirty="0">
                <a:solidFill>
                  <a:prstClr val="black"/>
                </a:solidFill>
                <a:latin typeface="Arial"/>
                <a:ea typeface="Calibri"/>
                <a:cs typeface="Times New Roman"/>
              </a:rPr>
              <a:t>entirely.</a:t>
            </a:r>
            <a:endParaRPr lang="en-US" sz="1600" dirty="0">
              <a:solidFill>
                <a:prstClr val="black"/>
              </a:solidFill>
              <a:latin typeface="Calibri"/>
              <a:ea typeface="Calibri"/>
              <a:cs typeface="Times New Roman"/>
            </a:endParaRPr>
          </a:p>
          <a:p>
            <a:pPr marL="342900" lvl="0" indent="-342900">
              <a:lnSpc>
                <a:spcPct val="115000"/>
              </a:lnSpc>
              <a:spcBef>
                <a:spcPts val="0"/>
              </a:spcBef>
              <a:spcAft>
                <a:spcPts val="0"/>
              </a:spcAft>
              <a:buFont typeface="Wingdings"/>
              <a:buChar char=""/>
            </a:pPr>
            <a:r>
              <a:rPr lang="en-US" sz="1400" dirty="0">
                <a:solidFill>
                  <a:prstClr val="black"/>
                </a:solidFill>
                <a:latin typeface="Arial"/>
                <a:ea typeface="Calibri"/>
                <a:cs typeface="Times New Roman"/>
              </a:rPr>
              <a:t>Reactive approaches include the following examples:</a:t>
            </a:r>
            <a:endParaRPr lang="en-US" sz="1400" dirty="0">
              <a:solidFill>
                <a:prstClr val="black"/>
              </a:solidFill>
              <a:latin typeface="Calibri"/>
              <a:ea typeface="Calibri"/>
              <a:cs typeface="Times New Roman"/>
            </a:endParaRPr>
          </a:p>
          <a:p>
            <a:pPr marL="742950" lvl="1" indent="-285750">
              <a:lnSpc>
                <a:spcPct val="115000"/>
              </a:lnSpc>
              <a:spcBef>
                <a:spcPts val="0"/>
              </a:spcBef>
              <a:spcAft>
                <a:spcPts val="0"/>
              </a:spcAft>
              <a:buFont typeface="Courier New"/>
              <a:buChar char="o"/>
            </a:pPr>
            <a:r>
              <a:rPr lang="en-US" sz="1400" dirty="0">
                <a:solidFill>
                  <a:prstClr val="black"/>
                </a:solidFill>
                <a:latin typeface="Arial"/>
                <a:ea typeface="Calibri"/>
                <a:cs typeface="Times New Roman"/>
              </a:rPr>
              <a:t>Active Listening</a:t>
            </a:r>
            <a:endParaRPr lang="en-US" sz="1400" dirty="0">
              <a:solidFill>
                <a:prstClr val="black"/>
              </a:solidFill>
              <a:latin typeface="Calibri"/>
              <a:ea typeface="Calibri"/>
              <a:cs typeface="Times New Roman"/>
            </a:endParaRPr>
          </a:p>
          <a:p>
            <a:pPr marL="742950" lvl="1" indent="-285750">
              <a:lnSpc>
                <a:spcPct val="115000"/>
              </a:lnSpc>
              <a:spcBef>
                <a:spcPts val="0"/>
              </a:spcBef>
              <a:spcAft>
                <a:spcPts val="0"/>
              </a:spcAft>
              <a:buFont typeface="Courier New"/>
              <a:buChar char="o"/>
            </a:pPr>
            <a:r>
              <a:rPr lang="en-US" sz="1400" dirty="0">
                <a:solidFill>
                  <a:prstClr val="black"/>
                </a:solidFill>
                <a:latin typeface="Arial"/>
                <a:ea typeface="Calibri"/>
                <a:cs typeface="Times New Roman"/>
              </a:rPr>
              <a:t>Empathic validation (acknowledgement, not necessarily agreement)</a:t>
            </a:r>
            <a:endParaRPr lang="en-US" sz="1400" dirty="0">
              <a:solidFill>
                <a:prstClr val="black"/>
              </a:solidFill>
              <a:latin typeface="Calibri"/>
              <a:ea typeface="Calibri"/>
              <a:cs typeface="Times New Roman"/>
            </a:endParaRPr>
          </a:p>
          <a:p>
            <a:pPr marL="742950" lvl="1" indent="-285750">
              <a:lnSpc>
                <a:spcPct val="115000"/>
              </a:lnSpc>
              <a:spcBef>
                <a:spcPts val="0"/>
              </a:spcBef>
              <a:spcAft>
                <a:spcPts val="0"/>
              </a:spcAft>
              <a:buFont typeface="Courier New"/>
              <a:buChar char="o"/>
            </a:pPr>
            <a:r>
              <a:rPr lang="en-US" sz="1400" dirty="0">
                <a:solidFill>
                  <a:prstClr val="black"/>
                </a:solidFill>
                <a:latin typeface="Arial"/>
                <a:ea typeface="Calibri"/>
                <a:cs typeface="Times New Roman"/>
              </a:rPr>
              <a:t>Sensory modalities for soothing and relaxation (e.g., weighted blanket, soft music, warm beverage)</a:t>
            </a:r>
            <a:endParaRPr lang="en-US" sz="1400" dirty="0">
              <a:solidFill>
                <a:prstClr val="black"/>
              </a:solidFill>
              <a:latin typeface="Calibri"/>
              <a:ea typeface="Calibri"/>
              <a:cs typeface="Times New Roman"/>
            </a:endParaRPr>
          </a:p>
          <a:p>
            <a:pPr marL="742950" lvl="1" indent="-285750">
              <a:lnSpc>
                <a:spcPct val="115000"/>
              </a:lnSpc>
              <a:spcBef>
                <a:spcPts val="0"/>
              </a:spcBef>
              <a:spcAft>
                <a:spcPts val="0"/>
              </a:spcAft>
              <a:buFont typeface="Courier New"/>
              <a:buChar char="o"/>
            </a:pPr>
            <a:r>
              <a:rPr lang="en-US" sz="1400" dirty="0">
                <a:solidFill>
                  <a:prstClr val="black"/>
                </a:solidFill>
                <a:latin typeface="Arial"/>
                <a:ea typeface="Calibri"/>
                <a:cs typeface="Times New Roman"/>
              </a:rPr>
              <a:t>Gentle redirection </a:t>
            </a:r>
            <a:endParaRPr lang="en-US" sz="1400" dirty="0">
              <a:solidFill>
                <a:prstClr val="black"/>
              </a:solidFill>
              <a:latin typeface="Calibri"/>
              <a:ea typeface="Calibri"/>
              <a:cs typeface="Times New Roman"/>
            </a:endParaRPr>
          </a:p>
          <a:p>
            <a:pPr marL="742950" lvl="1" indent="-285750">
              <a:lnSpc>
                <a:spcPct val="115000"/>
              </a:lnSpc>
              <a:spcBef>
                <a:spcPts val="0"/>
              </a:spcBef>
              <a:spcAft>
                <a:spcPts val="0"/>
              </a:spcAft>
              <a:buFont typeface="Courier New"/>
              <a:buChar char="o"/>
            </a:pPr>
            <a:r>
              <a:rPr lang="en-US" sz="1400" dirty="0">
                <a:solidFill>
                  <a:prstClr val="black"/>
                </a:solidFill>
                <a:latin typeface="Arial"/>
                <a:ea typeface="Calibri"/>
                <a:cs typeface="Times New Roman"/>
              </a:rPr>
              <a:t>Limit setting</a:t>
            </a:r>
            <a:endParaRPr lang="en-US" sz="1400" dirty="0">
              <a:solidFill>
                <a:prstClr val="black"/>
              </a:solidFill>
              <a:latin typeface="Calibri"/>
              <a:ea typeface="Calibri"/>
              <a:cs typeface="Times New Roman"/>
            </a:endParaRPr>
          </a:p>
          <a:p>
            <a:pPr marL="742950" lvl="1" indent="-285750">
              <a:lnSpc>
                <a:spcPct val="115000"/>
              </a:lnSpc>
              <a:spcBef>
                <a:spcPts val="0"/>
              </a:spcBef>
              <a:spcAft>
                <a:spcPts val="0"/>
              </a:spcAft>
              <a:buFont typeface="Courier New"/>
              <a:buChar char="o"/>
            </a:pPr>
            <a:r>
              <a:rPr lang="en-US" sz="1400" dirty="0">
                <a:solidFill>
                  <a:prstClr val="black"/>
                </a:solidFill>
                <a:latin typeface="Arial"/>
                <a:ea typeface="Calibri"/>
                <a:cs typeface="Times New Roman"/>
              </a:rPr>
              <a:t>Strategic giving-in</a:t>
            </a:r>
            <a:endParaRPr lang="en-US" sz="1400" dirty="0">
              <a:solidFill>
                <a:prstClr val="black"/>
              </a:solidFill>
              <a:latin typeface="Calibri"/>
              <a:ea typeface="Calibri"/>
              <a:cs typeface="Times New Roman"/>
            </a:endParaRPr>
          </a:p>
          <a:p>
            <a:pPr marL="742950" lvl="1" indent="-285750">
              <a:lnSpc>
                <a:spcPct val="115000"/>
              </a:lnSpc>
              <a:spcBef>
                <a:spcPts val="0"/>
              </a:spcBef>
              <a:spcAft>
                <a:spcPts val="0"/>
              </a:spcAft>
              <a:buFont typeface="Courier New"/>
              <a:buChar char="o"/>
            </a:pPr>
            <a:r>
              <a:rPr lang="en-US" sz="1400" dirty="0">
                <a:solidFill>
                  <a:prstClr val="black"/>
                </a:solidFill>
                <a:latin typeface="Arial"/>
                <a:ea typeface="Calibri"/>
                <a:cs typeface="Times New Roman"/>
              </a:rPr>
              <a:t>One-to-one supervision in the household and/or community</a:t>
            </a:r>
            <a:endParaRPr lang="en-US" dirty="0"/>
          </a:p>
        </p:txBody>
      </p:sp>
    </p:spTree>
    <p:extLst>
      <p:ext uri="{BB962C8B-B14F-4D97-AF65-F5344CB8AC3E}">
        <p14:creationId xmlns:p14="http://schemas.microsoft.com/office/powerpoint/2010/main" val="29818841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141</a:t>
            </a:fld>
            <a:endParaRPr lang="en-US"/>
          </a:p>
        </p:txBody>
      </p:sp>
      <p:sp>
        <p:nvSpPr>
          <p:cNvPr id="3" name="Rectangle 2"/>
          <p:cNvSpPr/>
          <p:nvPr/>
        </p:nvSpPr>
        <p:spPr>
          <a:xfrm>
            <a:off x="2000839" y="205298"/>
            <a:ext cx="5334000" cy="400110"/>
          </a:xfrm>
          <a:prstGeom prst="rect">
            <a:avLst/>
          </a:prstGeom>
        </p:spPr>
        <p:txBody>
          <a:bodyPr wrap="square">
            <a:spAutoFit/>
          </a:bodyPr>
          <a:lstStyle/>
          <a:p>
            <a:pPr lvl="0" algn="ctr"/>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Plan</a:t>
            </a:r>
          </a:p>
        </p:txBody>
      </p:sp>
      <p:sp>
        <p:nvSpPr>
          <p:cNvPr id="4" name="Rectangle 3"/>
          <p:cNvSpPr/>
          <p:nvPr/>
        </p:nvSpPr>
        <p:spPr>
          <a:xfrm>
            <a:off x="457200" y="616383"/>
            <a:ext cx="8534399" cy="6475619"/>
          </a:xfrm>
          <a:prstGeom prst="rect">
            <a:avLst/>
          </a:prstGeom>
        </p:spPr>
        <p:txBody>
          <a:bodyPr wrap="square">
            <a:spAutoFit/>
          </a:bodyPr>
          <a:lstStyle/>
          <a:p>
            <a:pPr lvl="0"/>
            <a:r>
              <a:rPr lang="en-US" sz="1400" b="1" dirty="0"/>
              <a:t>Lifestyle Enhancements</a:t>
            </a:r>
            <a:r>
              <a:rPr lang="en-US" sz="1400" dirty="0"/>
              <a:t>:</a:t>
            </a:r>
          </a:p>
          <a:p>
            <a:pPr marL="342900" lvl="0" indent="-342900">
              <a:buFont typeface="Wingdings"/>
              <a:buChar char=""/>
            </a:pPr>
            <a:r>
              <a:rPr lang="en-US" sz="1400" dirty="0"/>
              <a:t>These are based on the individual plan of the person-served, such as participation in pleasurable activities, opportunities for choice and control, meaningful relationships, and inclusion in community activities. </a:t>
            </a:r>
          </a:p>
          <a:p>
            <a:pPr marL="457200" marR="0">
              <a:lnSpc>
                <a:spcPct val="115000"/>
              </a:lnSpc>
              <a:spcBef>
                <a:spcPts val="0"/>
              </a:spcBef>
              <a:spcAft>
                <a:spcPts val="0"/>
              </a:spcAft>
            </a:pPr>
            <a:r>
              <a:rPr lang="en-US" sz="1400" b="1" dirty="0">
                <a:latin typeface="Arial"/>
                <a:ea typeface="Calibri"/>
                <a:cs typeface="Times New Roman"/>
              </a:rPr>
              <a:t> </a:t>
            </a:r>
            <a:endParaRPr lang="en-US" sz="1400" dirty="0">
              <a:latin typeface="Calibri"/>
              <a:ea typeface="Calibri"/>
              <a:cs typeface="Times New Roman"/>
            </a:endParaRPr>
          </a:p>
          <a:p>
            <a:pPr marR="0" lvl="0">
              <a:lnSpc>
                <a:spcPct val="115000"/>
              </a:lnSpc>
              <a:spcBef>
                <a:spcPts val="0"/>
              </a:spcBef>
              <a:spcAft>
                <a:spcPts val="0"/>
              </a:spcAft>
            </a:pPr>
            <a:r>
              <a:rPr lang="en-US" sz="1400" b="1" dirty="0">
                <a:latin typeface="Arial"/>
                <a:ea typeface="Calibri"/>
                <a:cs typeface="Times New Roman"/>
              </a:rPr>
              <a:t>Data Collection:</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Graphing is a hallmark of positive behavioral supports. Graphs can be viewed as tools to clearly organize and record behavioral data.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More specifically, graphs allow us to continuously evaluate treatment effects, as behavioral change is a dynamic process. For example, we can follow the person-</a:t>
            </a:r>
            <a:r>
              <a:rPr lang="en-US" sz="1400" dirty="0" err="1">
                <a:latin typeface="Arial"/>
                <a:ea typeface="Calibri"/>
                <a:cs typeface="Times New Roman"/>
              </a:rPr>
              <a:t>served’s</a:t>
            </a:r>
            <a:r>
              <a:rPr lang="en-US" sz="1400" dirty="0">
                <a:latin typeface="Arial"/>
                <a:ea typeface="Calibri"/>
                <a:cs typeface="Times New Roman"/>
              </a:rPr>
              <a:t> response to interventions and the caregiver’s fidelity with the positive behavioral support plan.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Before implementing interventions, baseline data (e.g., interval spoilage sheets, ABC forms, Target behavior tracking sheets, progress notes, running logs, etc.) should be collected for a period of time (e.g., 2 to 4 weeks) to ensure a representative sampling. This allows us to compare the intervention data to the baseline data to determine whether the treatment is effective.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Most often, the horizontal axis of a graph tracks the passage of time. The vertical axis usually displays dependent variables, such as the frequency of the behaviors of concern and the targeted prosocial behaviors.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Line graphs are usually preferable to bar graphs because they easily show trends across time. Repeated measures (i.e., more data points) lead to greater confidence in estimating behavioral patterns.</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In addition to data points, significant changes in the course of treatment that may affect behavior can be reflected in the graphing. These interaction effects may include medication changes, emergent health issues, revisions in the behavioral strategies, and increased engagement in community services</a:t>
            </a:r>
            <a:r>
              <a:rPr lang="en-US" dirty="0">
                <a:latin typeface="Arial"/>
                <a:ea typeface="Calibri"/>
                <a:cs typeface="Times New Roman"/>
              </a:rPr>
              <a:t>.</a:t>
            </a:r>
            <a:endParaRPr lang="en-US" sz="1600" dirty="0">
              <a:effectLst/>
              <a:latin typeface="Calibri"/>
              <a:ea typeface="Calibri"/>
              <a:cs typeface="Times New Roman"/>
            </a:endParaRPr>
          </a:p>
        </p:txBody>
      </p:sp>
    </p:spTree>
    <p:extLst>
      <p:ext uri="{BB962C8B-B14F-4D97-AF65-F5344CB8AC3E}">
        <p14:creationId xmlns:p14="http://schemas.microsoft.com/office/powerpoint/2010/main" val="24868679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142</a:t>
            </a:fld>
            <a:endParaRPr lang="en-US"/>
          </a:p>
        </p:txBody>
      </p:sp>
      <p:sp>
        <p:nvSpPr>
          <p:cNvPr id="3" name="Rectangle 2"/>
          <p:cNvSpPr/>
          <p:nvPr/>
        </p:nvSpPr>
        <p:spPr>
          <a:xfrm>
            <a:off x="685800" y="1524000"/>
            <a:ext cx="8001000" cy="3190104"/>
          </a:xfrm>
          <a:prstGeom prst="rect">
            <a:avLst/>
          </a:prstGeom>
        </p:spPr>
        <p:txBody>
          <a:bodyPr wrap="square">
            <a:spAutoFit/>
          </a:bodyPr>
          <a:lstStyle/>
          <a:p>
            <a:pPr marR="0" lvl="0">
              <a:lnSpc>
                <a:spcPct val="115000"/>
              </a:lnSpc>
              <a:spcBef>
                <a:spcPts val="0"/>
              </a:spcBef>
              <a:spcAft>
                <a:spcPts val="0"/>
              </a:spcAft>
            </a:pPr>
            <a:r>
              <a:rPr lang="en-US" sz="1400" b="1" dirty="0">
                <a:latin typeface="Arial"/>
                <a:ea typeface="Calibri"/>
                <a:cs typeface="Times New Roman"/>
              </a:rPr>
              <a:t>Documentation and Training Requirements:</a:t>
            </a:r>
            <a:r>
              <a:rPr lang="en-US" sz="1400" dirty="0">
                <a:latin typeface="Arial"/>
                <a:ea typeface="Calibri"/>
                <a:cs typeface="Times New Roman"/>
              </a:rPr>
              <a:t> </a:t>
            </a:r>
            <a:endParaRPr lang="en-US" sz="1400" dirty="0">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1400" dirty="0">
                <a:latin typeface="Arial"/>
                <a:ea typeface="Calibri"/>
                <a:cs typeface="Times New Roman"/>
              </a:rPr>
              <a:t>Family caregivers and agency providers may use a variety of methods to ensure fidelity to the behavioral support plan. These can include in-service trainings, periodic data reviews in team meetings, weekly clinical supervision, and ongoing consultations. </a:t>
            </a:r>
            <a:endParaRPr lang="en-US" sz="1400" dirty="0">
              <a:latin typeface="Calibri"/>
              <a:ea typeface="Calibri"/>
              <a:cs typeface="Times New Roman"/>
            </a:endParaRPr>
          </a:p>
          <a:p>
            <a:pPr marL="457200" marR="0">
              <a:lnSpc>
                <a:spcPct val="115000"/>
              </a:lnSpc>
              <a:spcBef>
                <a:spcPts val="0"/>
              </a:spcBef>
              <a:spcAft>
                <a:spcPts val="0"/>
              </a:spcAft>
            </a:pPr>
            <a:r>
              <a:rPr lang="en-US" dirty="0">
                <a:latin typeface="Arial"/>
                <a:ea typeface="Calibri"/>
                <a:cs typeface="Times New Roman"/>
              </a:rPr>
              <a:t> </a:t>
            </a:r>
            <a:endParaRPr lang="en-US" sz="1600" dirty="0">
              <a:latin typeface="Calibri"/>
              <a:ea typeface="Calibri"/>
              <a:cs typeface="Times New Roman"/>
            </a:endParaRPr>
          </a:p>
          <a:p>
            <a:pPr marR="0" lvl="0">
              <a:lnSpc>
                <a:spcPct val="115000"/>
              </a:lnSpc>
              <a:spcBef>
                <a:spcPts val="0"/>
              </a:spcBef>
              <a:spcAft>
                <a:spcPts val="0"/>
              </a:spcAft>
            </a:pPr>
            <a:r>
              <a:rPr lang="en-US" sz="1400" b="1" dirty="0">
                <a:latin typeface="Arial"/>
                <a:ea typeface="Calibri"/>
                <a:cs typeface="Times New Roman"/>
              </a:rPr>
              <a:t>Criteria for Success: </a:t>
            </a:r>
            <a:r>
              <a:rPr lang="en-US" sz="1400" dirty="0">
                <a:latin typeface="Arial"/>
                <a:ea typeface="Calibri"/>
                <a:cs typeface="Times New Roman"/>
              </a:rPr>
              <a:t>The</a:t>
            </a:r>
            <a:r>
              <a:rPr lang="en-US" sz="1400" b="1" dirty="0">
                <a:latin typeface="Arial"/>
                <a:ea typeface="Calibri"/>
                <a:cs typeface="Times New Roman"/>
              </a:rPr>
              <a:t> </a:t>
            </a:r>
            <a:r>
              <a:rPr lang="en-US" sz="1400" dirty="0">
                <a:latin typeface="Arial"/>
                <a:ea typeface="Calibri"/>
                <a:cs typeface="Times New Roman"/>
              </a:rPr>
              <a:t>considerations in determining effectiveness of the behavioral support strategies for the person-served may include the following: </a:t>
            </a:r>
            <a:endParaRPr lang="en-US" sz="1400" dirty="0">
              <a:latin typeface="Calibri"/>
              <a:ea typeface="Calibri"/>
              <a:cs typeface="Times New Roman"/>
            </a:endParaRPr>
          </a:p>
          <a:p>
            <a:pPr marL="342900" lvl="0" indent="-342900">
              <a:buFont typeface="Wingdings"/>
              <a:buChar char=""/>
            </a:pPr>
            <a:r>
              <a:rPr lang="en-US" sz="1400" dirty="0"/>
              <a:t>Meaningful improvements in quality of life for the person-served, such as making better choices and demonstrating increased self-regulation over their emotions.</a:t>
            </a:r>
          </a:p>
          <a:p>
            <a:pPr marL="342900" lvl="0" indent="-342900">
              <a:buFont typeface="Wingdings"/>
              <a:buChar char=""/>
            </a:pPr>
            <a:r>
              <a:rPr lang="en-US" sz="1400" dirty="0"/>
              <a:t>Strengthened use of their desired adaptive behaviors and better engagement in alternative coping skills.</a:t>
            </a:r>
          </a:p>
          <a:p>
            <a:pPr marL="342900" lvl="0" indent="-342900">
              <a:buFont typeface="Wingdings"/>
              <a:buChar char=""/>
            </a:pPr>
            <a:r>
              <a:rPr lang="en-US" sz="1400" dirty="0"/>
              <a:t>Decreases in the frequency, intensity, and duration of challenging behavior.</a:t>
            </a:r>
          </a:p>
          <a:p>
            <a:pPr marL="342900" lvl="0" indent="-342900">
              <a:buFont typeface="Wingdings"/>
              <a:buChar char=""/>
            </a:pPr>
            <a:r>
              <a:rPr lang="en-US" sz="1400" dirty="0"/>
              <a:t>Reduction in the reliance on crisis interventions by caregivers.</a:t>
            </a:r>
            <a:endParaRPr lang="en-US" sz="1400" dirty="0">
              <a:effectLst/>
            </a:endParaRPr>
          </a:p>
        </p:txBody>
      </p:sp>
      <p:sp>
        <p:nvSpPr>
          <p:cNvPr id="4" name="Rectangle 3"/>
          <p:cNvSpPr/>
          <p:nvPr/>
        </p:nvSpPr>
        <p:spPr>
          <a:xfrm>
            <a:off x="2209800" y="809655"/>
            <a:ext cx="5257800" cy="400110"/>
          </a:xfrm>
          <a:prstGeom prst="rect">
            <a:avLst/>
          </a:prstGeom>
        </p:spPr>
        <p:txBody>
          <a:bodyPr wrap="square">
            <a:spAutoFit/>
          </a:bodyPr>
          <a:lstStyle/>
          <a:p>
            <a:pPr lvl="0" algn="ctr"/>
            <a:r>
              <a:rPr lang="en-US" altLang="en-US" sz="2000" b="1" dirty="0">
                <a:solidFill>
                  <a:srgbClr val="C00000"/>
                </a:solidFill>
                <a:effectLst>
                  <a:outerShdw blurRad="38100" dist="38100" dir="2700000" algn="tl">
                    <a:srgbClr val="000000">
                      <a:alpha val="43137"/>
                    </a:srgbClr>
                  </a:outerShdw>
                </a:effectLst>
                <a:cs typeface="Times New Roman" pitchFamily="18" charset="0"/>
              </a:rPr>
              <a:t>Sample of a Comprehensive PBS Plan</a:t>
            </a:r>
          </a:p>
        </p:txBody>
      </p:sp>
    </p:spTree>
    <p:extLst>
      <p:ext uri="{BB962C8B-B14F-4D97-AF65-F5344CB8AC3E}">
        <p14:creationId xmlns:p14="http://schemas.microsoft.com/office/powerpoint/2010/main" val="8510006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152400"/>
            <a:ext cx="8610600" cy="6324600"/>
          </a:xfrm>
        </p:spPr>
        <p:txBody>
          <a:bodyPr/>
          <a:lstStyle/>
          <a:p>
            <a:pPr marL="0" indent="0">
              <a:buFont typeface="Wingdings 2" pitchFamily="18" charset="2"/>
              <a:buNone/>
              <a:defRPr/>
            </a:pPr>
            <a:endParaRPr lang="en-US" dirty="0" smtClean="0"/>
          </a:p>
          <a:p>
            <a:pPr marL="0" indent="0" algn="ctr">
              <a:buFont typeface="Wingdings 2" pitchFamily="18" charset="2"/>
              <a:buNone/>
              <a:defRPr/>
            </a:pPr>
            <a:endParaRPr lang="en-US" sz="2000" b="1" dirty="0" smtClean="0">
              <a:effectLst>
                <a:outerShdw blurRad="38100" dist="38100" dir="2700000" algn="tl">
                  <a:srgbClr val="000000">
                    <a:alpha val="43137"/>
                  </a:srgbClr>
                </a:outerShdw>
              </a:effectLst>
            </a:endParaRPr>
          </a:p>
          <a:p>
            <a:pPr marL="0" indent="0" algn="ctr">
              <a:spcBef>
                <a:spcPts val="0"/>
              </a:spcBef>
              <a:buFont typeface="Wingdings 2" pitchFamily="18" charset="2"/>
              <a:buNone/>
              <a:defRPr/>
            </a:pPr>
            <a:r>
              <a:rPr lang="en-US" sz="2400" b="1" dirty="0" smtClean="0">
                <a:solidFill>
                  <a:srgbClr val="FF0000"/>
                </a:solidFill>
                <a:effectLst>
                  <a:outerShdw blurRad="38100" dist="38100" dir="2700000" algn="tl">
                    <a:srgbClr val="000000">
                      <a:alpha val="43137"/>
                    </a:srgbClr>
                  </a:outerShdw>
                </a:effectLst>
              </a:rPr>
              <a:t>Strategies and Practices</a:t>
            </a:r>
          </a:p>
          <a:p>
            <a:pPr marL="0" indent="0" algn="ctr">
              <a:spcBef>
                <a:spcPts val="0"/>
              </a:spcBef>
              <a:buFont typeface="Wingdings 2" pitchFamily="18" charset="2"/>
              <a:buNone/>
              <a:defRPr/>
            </a:pPr>
            <a:endParaRPr lang="en-US" sz="2000" b="1" dirty="0" smtClean="0">
              <a:effectLst>
                <a:outerShdw blurRad="38100" dist="38100" dir="2700000" algn="tl">
                  <a:srgbClr val="000000">
                    <a:alpha val="43137"/>
                  </a:srgbClr>
                </a:outerShdw>
              </a:effectLst>
            </a:endParaRPr>
          </a:p>
          <a:p>
            <a:pPr>
              <a:spcBef>
                <a:spcPts val="0"/>
              </a:spcBef>
              <a:defRPr/>
            </a:pPr>
            <a:r>
              <a:rPr lang="en-US" sz="2000" b="1" dirty="0" smtClean="0">
                <a:effectLst>
                  <a:outerShdw blurRad="38100" dist="38100" dir="2700000" algn="tl">
                    <a:srgbClr val="000000">
                      <a:alpha val="43137"/>
                    </a:srgbClr>
                  </a:outerShdw>
                </a:effectLst>
              </a:rPr>
              <a:t>A process of “defusing” and “deflating” as we try to coach calmness in a situation without physical intervention.</a:t>
            </a:r>
          </a:p>
          <a:p>
            <a:pPr marL="0" indent="0">
              <a:spcBef>
                <a:spcPts val="0"/>
              </a:spcBef>
              <a:buFont typeface="Wingdings 2" pitchFamily="18" charset="2"/>
              <a:buNone/>
              <a:defRPr/>
            </a:pPr>
            <a:endParaRPr lang="en-US" sz="2000" b="1" dirty="0" smtClean="0">
              <a:effectLst>
                <a:outerShdw blurRad="38100" dist="38100" dir="2700000" algn="tl">
                  <a:srgbClr val="000000">
                    <a:alpha val="43137"/>
                  </a:srgbClr>
                </a:outerShdw>
              </a:effectLst>
            </a:endParaRPr>
          </a:p>
          <a:p>
            <a:pPr>
              <a:spcBef>
                <a:spcPts val="0"/>
              </a:spcBef>
              <a:defRPr/>
            </a:pPr>
            <a:r>
              <a:rPr lang="en-US" sz="2000" b="1" dirty="0" smtClean="0">
                <a:effectLst>
                  <a:outerShdw blurRad="38100" dist="38100" dir="2700000" algn="tl">
                    <a:srgbClr val="000000">
                      <a:alpha val="43137"/>
                    </a:srgbClr>
                  </a:outerShdw>
                </a:effectLst>
              </a:rPr>
              <a:t>Strive for three practical goals: </a:t>
            </a:r>
            <a:r>
              <a:rPr lang="en-US" sz="2000" b="1" dirty="0" smtClean="0">
                <a:solidFill>
                  <a:srgbClr val="00B050"/>
                </a:solidFill>
                <a:effectLst>
                  <a:outerShdw blurRad="38100" dist="38100" dir="2700000" algn="tl">
                    <a:srgbClr val="000000">
                      <a:alpha val="43137"/>
                    </a:srgbClr>
                  </a:outerShdw>
                </a:effectLst>
              </a:rPr>
              <a:t>Safety, Connection, and Empowerment</a:t>
            </a:r>
          </a:p>
          <a:p>
            <a:pPr marL="0" indent="0">
              <a:spcBef>
                <a:spcPts val="0"/>
              </a:spcBef>
              <a:buFont typeface="Wingdings 2" pitchFamily="18" charset="2"/>
              <a:buNone/>
              <a:defRPr/>
            </a:pPr>
            <a:endParaRPr lang="en-US" sz="2000" b="1" dirty="0" smtClean="0">
              <a:effectLst>
                <a:outerShdw blurRad="38100" dist="38100" dir="2700000" algn="tl">
                  <a:srgbClr val="000000">
                    <a:alpha val="43137"/>
                  </a:srgbClr>
                </a:outerShdw>
              </a:effectLst>
            </a:endParaRPr>
          </a:p>
          <a:p>
            <a:pPr>
              <a:spcBef>
                <a:spcPts val="0"/>
              </a:spcBef>
              <a:defRPr/>
            </a:pPr>
            <a:r>
              <a:rPr lang="en-US" sz="2000" b="1" dirty="0" smtClean="0">
                <a:effectLst>
                  <a:outerShdw blurRad="38100" dist="38100" dir="2700000" algn="tl">
                    <a:srgbClr val="000000">
                      <a:alpha val="43137"/>
                    </a:srgbClr>
                  </a:outerShdw>
                </a:effectLst>
              </a:rPr>
              <a:t>General Techniques: </a:t>
            </a:r>
          </a:p>
          <a:p>
            <a:pPr lvl="1">
              <a:spcBef>
                <a:spcPts val="0"/>
              </a:spcBef>
              <a:buFont typeface="Wingdings" panose="05000000000000000000" pitchFamily="2" charset="2"/>
              <a:buChar char="q"/>
              <a:defRPr/>
            </a:pPr>
            <a:r>
              <a:rPr lang="en-US" sz="1800" b="1" dirty="0" smtClean="0">
                <a:effectLst>
                  <a:outerShdw blurRad="38100" dist="38100" dir="2700000" algn="tl">
                    <a:srgbClr val="000000">
                      <a:alpha val="43137"/>
                    </a:srgbClr>
                  </a:outerShdw>
                </a:effectLst>
              </a:rPr>
              <a:t>Show concern and ask </a:t>
            </a:r>
            <a:r>
              <a:rPr lang="en-US" sz="1800" b="1" dirty="0">
                <a:effectLst>
                  <a:outerShdw blurRad="38100" dist="38100" dir="2700000" algn="tl">
                    <a:srgbClr val="000000">
                      <a:alpha val="43137"/>
                    </a:srgbClr>
                  </a:outerShdw>
                </a:effectLst>
              </a:rPr>
              <a:t>q</a:t>
            </a:r>
            <a:r>
              <a:rPr lang="en-US" sz="1800" b="1" dirty="0" smtClean="0">
                <a:effectLst>
                  <a:outerShdw blurRad="38100" dist="38100" dir="2700000" algn="tl">
                    <a:srgbClr val="000000">
                      <a:alpha val="43137"/>
                    </a:srgbClr>
                  </a:outerShdw>
                </a:effectLst>
              </a:rPr>
              <a:t>uestions with kindness</a:t>
            </a:r>
          </a:p>
          <a:p>
            <a:pPr lvl="1">
              <a:spcBef>
                <a:spcPts val="0"/>
              </a:spcBef>
              <a:buFont typeface="Wingdings" panose="05000000000000000000" pitchFamily="2" charset="2"/>
              <a:buChar char="q"/>
              <a:defRPr/>
            </a:pPr>
            <a:r>
              <a:rPr lang="en-US" sz="1800" b="1" dirty="0" smtClean="0">
                <a:effectLst>
                  <a:outerShdw blurRad="38100" dist="38100" dir="2700000" algn="tl">
                    <a:srgbClr val="000000">
                      <a:alpha val="43137"/>
                    </a:srgbClr>
                  </a:outerShdw>
                </a:effectLst>
              </a:rPr>
              <a:t>Conceal your anger and fear</a:t>
            </a:r>
          </a:p>
          <a:p>
            <a:pPr lvl="1">
              <a:spcBef>
                <a:spcPts val="0"/>
              </a:spcBef>
              <a:buFont typeface="Wingdings" panose="05000000000000000000" pitchFamily="2" charset="2"/>
              <a:buChar char="q"/>
              <a:defRPr/>
            </a:pPr>
            <a:r>
              <a:rPr lang="en-US" sz="1800" b="1" dirty="0">
                <a:effectLst>
                  <a:outerShdw blurRad="38100" dist="38100" dir="2700000" algn="tl">
                    <a:srgbClr val="000000">
                      <a:alpha val="43137"/>
                    </a:srgbClr>
                  </a:outerShdw>
                </a:effectLst>
              </a:rPr>
              <a:t>R</a:t>
            </a:r>
            <a:r>
              <a:rPr lang="en-US" sz="1800" b="1" dirty="0" smtClean="0">
                <a:effectLst>
                  <a:outerShdw blurRad="38100" dist="38100" dir="2700000" algn="tl">
                    <a:srgbClr val="000000">
                      <a:alpha val="43137"/>
                    </a:srgbClr>
                  </a:outerShdw>
                </a:effectLst>
              </a:rPr>
              <a:t>eassure availability of the team</a:t>
            </a:r>
          </a:p>
          <a:p>
            <a:pPr lvl="1">
              <a:spcBef>
                <a:spcPts val="0"/>
              </a:spcBef>
              <a:buFont typeface="Wingdings" panose="05000000000000000000" pitchFamily="2" charset="2"/>
              <a:buChar char="q"/>
              <a:defRPr/>
            </a:pPr>
            <a:r>
              <a:rPr lang="en-US" sz="1800" b="1" dirty="0" smtClean="0">
                <a:effectLst>
                  <a:outerShdw blurRad="38100" dist="38100" dir="2700000" algn="tl">
                    <a:srgbClr val="000000">
                      <a:alpha val="43137"/>
                    </a:srgbClr>
                  </a:outerShdw>
                </a:effectLst>
              </a:rPr>
              <a:t>Give hope about generating solutions</a:t>
            </a:r>
          </a:p>
          <a:p>
            <a:pPr lvl="1">
              <a:spcBef>
                <a:spcPts val="0"/>
              </a:spcBef>
              <a:buFont typeface="Wingdings" panose="05000000000000000000" pitchFamily="2" charset="2"/>
              <a:buChar char="q"/>
              <a:defRPr/>
            </a:pPr>
            <a:r>
              <a:rPr lang="en-US" sz="1800" b="1" dirty="0" smtClean="0">
                <a:effectLst>
                  <a:outerShdw blurRad="38100" dist="38100" dir="2700000" algn="tl">
                    <a:srgbClr val="000000">
                      <a:alpha val="43137"/>
                    </a:srgbClr>
                  </a:outerShdw>
                </a:effectLst>
              </a:rPr>
              <a:t>Ground in current reality especially with trauma history</a:t>
            </a:r>
          </a:p>
          <a:p>
            <a:pPr lvl="1">
              <a:spcBef>
                <a:spcPts val="0"/>
              </a:spcBef>
              <a:buClr>
                <a:srgbClr val="F0A22E"/>
              </a:buClr>
              <a:buFont typeface="Wingdings" panose="05000000000000000000" pitchFamily="2" charset="2"/>
              <a:buChar char="q"/>
              <a:defRPr/>
            </a:pPr>
            <a:r>
              <a:rPr lang="en-US" sz="1800" b="1" dirty="0" smtClean="0">
                <a:solidFill>
                  <a:srgbClr val="4E3B30"/>
                </a:solidFill>
                <a:effectLst>
                  <a:outerShdw blurRad="38100" dist="38100" dir="2700000" algn="tl">
                    <a:srgbClr val="000000">
                      <a:alpha val="43137"/>
                    </a:srgbClr>
                  </a:outerShdw>
                </a:effectLst>
              </a:rPr>
              <a:t>Do not </a:t>
            </a:r>
            <a:r>
              <a:rPr lang="en-US" sz="1800" b="1" dirty="0">
                <a:solidFill>
                  <a:srgbClr val="4E3B30"/>
                </a:solidFill>
                <a:effectLst>
                  <a:outerShdw blurRad="38100" dist="38100" dir="2700000" algn="tl">
                    <a:srgbClr val="000000">
                      <a:alpha val="43137"/>
                    </a:srgbClr>
                  </a:outerShdw>
                </a:effectLst>
              </a:rPr>
              <a:t>focus </a:t>
            </a:r>
            <a:r>
              <a:rPr lang="en-US" sz="1800" b="1" dirty="0" smtClean="0">
                <a:solidFill>
                  <a:srgbClr val="4E3B30"/>
                </a:solidFill>
                <a:effectLst>
                  <a:outerShdw blurRad="38100" dist="38100" dir="2700000" algn="tl">
                    <a:srgbClr val="000000">
                      <a:alpha val="43137"/>
                    </a:srgbClr>
                  </a:outerShdw>
                </a:effectLst>
              </a:rPr>
              <a:t>only </a:t>
            </a:r>
            <a:r>
              <a:rPr lang="en-US" sz="1800" b="1" dirty="0">
                <a:solidFill>
                  <a:srgbClr val="4E3B30"/>
                </a:solidFill>
                <a:effectLst>
                  <a:outerShdw blurRad="38100" dist="38100" dir="2700000" algn="tl">
                    <a:srgbClr val="000000">
                      <a:alpha val="43137"/>
                    </a:srgbClr>
                  </a:outerShdw>
                </a:effectLst>
              </a:rPr>
              <a:t>on negative actions</a:t>
            </a:r>
          </a:p>
          <a:p>
            <a:pPr lvl="1">
              <a:spcBef>
                <a:spcPts val="0"/>
              </a:spcBef>
              <a:buFont typeface="Wingdings" panose="05000000000000000000" pitchFamily="2" charset="2"/>
              <a:buChar char="q"/>
              <a:defRPr/>
            </a:pPr>
            <a:r>
              <a:rPr lang="en-US" sz="1800" b="1" dirty="0" smtClean="0">
                <a:effectLst>
                  <a:outerShdw blurRad="38100" dist="38100" dir="2700000" algn="tl">
                    <a:srgbClr val="000000">
                      <a:alpha val="43137"/>
                    </a:srgbClr>
                  </a:outerShdw>
                </a:effectLst>
              </a:rPr>
              <a:t>Congratulate steps toward regaining control</a:t>
            </a:r>
          </a:p>
          <a:p>
            <a:pPr lvl="1">
              <a:spcBef>
                <a:spcPts val="0"/>
              </a:spcBef>
              <a:buFont typeface="Wingdings" panose="05000000000000000000" pitchFamily="2" charset="2"/>
              <a:buChar char="q"/>
              <a:defRPr/>
            </a:pPr>
            <a:r>
              <a:rPr lang="en-US" sz="1800" b="1" dirty="0" smtClean="0">
                <a:effectLst>
                  <a:outerShdw blurRad="38100" dist="38100" dir="2700000" algn="tl">
                    <a:srgbClr val="000000">
                      <a:alpha val="43137"/>
                    </a:srgbClr>
                  </a:outerShdw>
                </a:effectLst>
              </a:rPr>
              <a:t>Refocus on the individual’s purpose and mission in life</a:t>
            </a:r>
            <a:endParaRPr lang="en-US" sz="1800" b="1" dirty="0">
              <a:effectLst>
                <a:outerShdw blurRad="38100" dist="38100" dir="2700000" algn="tl">
                  <a:srgbClr val="000000">
                    <a:alpha val="43137"/>
                  </a:srgbClr>
                </a:outerShdw>
              </a:effectLst>
            </a:endParaRPr>
          </a:p>
        </p:txBody>
      </p:sp>
      <p:sp>
        <p:nvSpPr>
          <p:cNvPr id="3" name="Rectangle 2"/>
          <p:cNvSpPr/>
          <p:nvPr/>
        </p:nvSpPr>
        <p:spPr>
          <a:xfrm>
            <a:off x="1500526" y="457200"/>
            <a:ext cx="5949641" cy="523220"/>
          </a:xfrm>
          <a:prstGeom prst="rect">
            <a:avLst/>
          </a:prstGeom>
        </p:spPr>
        <p:txBody>
          <a:bodyPr wrap="none">
            <a:spAutoFit/>
          </a:bodyPr>
          <a:lstStyle/>
          <a:p>
            <a:pPr algn="ctr" eaLnBrk="0" hangingPunct="0">
              <a:buClr>
                <a:srgbClr val="F0A22E"/>
              </a:buClr>
              <a:buSzPct val="70000"/>
              <a:defRPr/>
            </a:pPr>
            <a:r>
              <a:rPr lang="en-US" altLang="en-US" sz="2800" b="1" dirty="0">
                <a:solidFill>
                  <a:srgbClr val="FFFFFF"/>
                </a:solidFill>
                <a:effectLst>
                  <a:outerShdw blurRad="38100" dist="38100" dir="2700000" algn="tl">
                    <a:srgbClr val="000000">
                      <a:alpha val="43137"/>
                    </a:srgbClr>
                  </a:outerShdw>
                </a:effectLst>
                <a:ea typeface="Calibri" pitchFamily="34" charset="0"/>
              </a:rPr>
              <a:t>Special Topic: </a:t>
            </a:r>
            <a:r>
              <a:rPr lang="en-US" altLang="en-US" sz="2800" b="1" dirty="0">
                <a:solidFill>
                  <a:srgbClr val="FF0000"/>
                </a:solidFill>
                <a:effectLst>
                  <a:outerShdw blurRad="38100" dist="38100" dir="2700000" algn="tl">
                    <a:srgbClr val="000000">
                      <a:alpha val="43137"/>
                    </a:srgbClr>
                  </a:outerShdw>
                </a:effectLst>
                <a:ea typeface="Calibri" pitchFamily="34" charset="0"/>
              </a:rPr>
              <a:t>Crisis </a:t>
            </a:r>
            <a:r>
              <a:rPr lang="en-US" altLang="en-US" sz="2800" b="1" dirty="0" smtClean="0">
                <a:solidFill>
                  <a:srgbClr val="FF0000"/>
                </a:solidFill>
                <a:effectLst>
                  <a:outerShdw blurRad="38100" dist="38100" dir="2700000" algn="tl">
                    <a:srgbClr val="000000">
                      <a:alpha val="43137"/>
                    </a:srgbClr>
                  </a:outerShdw>
                </a:effectLst>
                <a:ea typeface="Calibri" pitchFamily="34" charset="0"/>
              </a:rPr>
              <a:t>Intervention</a:t>
            </a:r>
            <a:r>
              <a:rPr lang="en-US" altLang="en-US" sz="2800" b="1" dirty="0">
                <a:solidFill>
                  <a:srgbClr val="4E3B30"/>
                </a:solidFill>
                <a:ea typeface="Times New Roman" pitchFamily="18" charset="0"/>
              </a:rPr>
              <a:t> </a:t>
            </a:r>
            <a:endParaRPr lang="en-US" altLang="en-US" sz="2800" dirty="0">
              <a:solidFill>
                <a:srgbClr val="4E3B30"/>
              </a:solidFill>
              <a:ea typeface="Calibri" pitchFamily="34" charset="0"/>
            </a:endParaRPr>
          </a:p>
        </p:txBody>
      </p:sp>
      <p:sp>
        <p:nvSpPr>
          <p:cNvPr id="4" name="Slide Number Placeholder 3"/>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143</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6019800"/>
          </a:xfrm>
        </p:spPr>
        <p:txBody>
          <a:bodyPr/>
          <a:lstStyle/>
          <a:p>
            <a:pPr marL="0" indent="0" algn="ctr">
              <a:spcBef>
                <a:spcPct val="0"/>
              </a:spcBef>
              <a:buClr>
                <a:srgbClr val="F0A22E"/>
              </a:buClr>
              <a:buFont typeface="Wingdings 2" pitchFamily="18" charset="2"/>
              <a:buNone/>
              <a:defRPr/>
            </a:pPr>
            <a:r>
              <a:rPr lang="en-US" altLang="en-US" sz="1600" b="1" dirty="0" smtClean="0">
                <a:solidFill>
                  <a:srgbClr val="4FFF9F"/>
                </a:solidFill>
                <a:effectLst>
                  <a:outerShdw blurRad="38100" dist="38100" dir="2700000" algn="tl">
                    <a:srgbClr val="C0C0C0"/>
                  </a:outerShdw>
                </a:effectLst>
                <a:latin typeface="Arial" charset="0"/>
                <a:ea typeface="Calibri" pitchFamily="34" charset="0"/>
                <a:cs typeface="Arial" charset="0"/>
              </a:rPr>
              <a:t>Special Topic: </a:t>
            </a:r>
            <a:r>
              <a:rPr lang="en-US" altLang="en-US" sz="1600" b="1" dirty="0" smtClean="0">
                <a:solidFill>
                  <a:srgbClr val="FF0000"/>
                </a:solidFill>
                <a:latin typeface="Arial" charset="0"/>
                <a:ea typeface="Calibri" pitchFamily="34" charset="0"/>
                <a:cs typeface="Arial" charset="0"/>
              </a:rPr>
              <a:t>Sample Crisis Plan</a:t>
            </a:r>
            <a:r>
              <a:rPr lang="en-US" altLang="en-US" sz="1600" b="1" dirty="0" smtClean="0">
                <a:latin typeface="Arial" charset="0"/>
                <a:ea typeface="Times New Roman" pitchFamily="18" charset="0"/>
                <a:cs typeface="Arial" charset="0"/>
              </a:rPr>
              <a:t> </a:t>
            </a:r>
          </a:p>
          <a:p>
            <a:pPr marL="0" indent="0" algn="ctr">
              <a:spcBef>
                <a:spcPct val="0"/>
              </a:spcBef>
              <a:buClr>
                <a:srgbClr val="F0A22E"/>
              </a:buClr>
              <a:buFont typeface="Wingdings 2" pitchFamily="18" charset="2"/>
              <a:buNone/>
              <a:defRPr/>
            </a:pPr>
            <a:r>
              <a:rPr lang="en-US" altLang="en-US" sz="1600" b="1" i="1" dirty="0" smtClean="0">
                <a:solidFill>
                  <a:srgbClr val="FF00FF"/>
                </a:solidFill>
                <a:effectLst>
                  <a:outerShdw blurRad="38100" dist="38100" dir="2700000" algn="tl">
                    <a:srgbClr val="000000">
                      <a:alpha val="43137"/>
                    </a:srgbClr>
                  </a:outerShdw>
                </a:effectLst>
                <a:latin typeface="Arial" charset="0"/>
                <a:ea typeface="Calibri" pitchFamily="34" charset="0"/>
                <a:cs typeface="Arial" charset="0"/>
              </a:rPr>
              <a:t>Think Crisis Prevention first, rather than Crisis Intervention!</a:t>
            </a:r>
            <a:endParaRPr lang="en-US" altLang="en-US" sz="1600" i="1" dirty="0" smtClean="0">
              <a:solidFill>
                <a:srgbClr val="FF00FF"/>
              </a:solidFill>
              <a:effectLst>
                <a:outerShdw blurRad="38100" dist="38100" dir="2700000" algn="tl">
                  <a:srgbClr val="000000">
                    <a:alpha val="43137"/>
                  </a:srgbClr>
                </a:outerShdw>
              </a:effectLst>
              <a:latin typeface="Arial" charset="0"/>
              <a:ea typeface="Calibri" pitchFamily="34" charset="0"/>
              <a:cs typeface="Arial" charset="0"/>
            </a:endParaRPr>
          </a:p>
          <a:p>
            <a:pPr marL="0" indent="0">
              <a:lnSpc>
                <a:spcPct val="115000"/>
              </a:lnSpc>
              <a:spcBef>
                <a:spcPct val="0"/>
              </a:spcBef>
              <a:buFont typeface="Wingdings 2" pitchFamily="18" charset="2"/>
              <a:buNone/>
              <a:defRPr/>
            </a:pPr>
            <a:endParaRPr lang="en-US" altLang="en-US" sz="1400" dirty="0" smtClean="0">
              <a:latin typeface="Arial" charset="0"/>
              <a:ea typeface="Calibri" pitchFamily="34" charset="0"/>
              <a:cs typeface="Arial" charset="0"/>
            </a:endParaRPr>
          </a:p>
          <a:p>
            <a:pPr marL="0" indent="0">
              <a:spcBef>
                <a:spcPct val="0"/>
              </a:spcBef>
              <a:buFont typeface="Wingdings 2" pitchFamily="18" charset="2"/>
              <a:buNone/>
              <a:defRPr/>
            </a:pPr>
            <a:r>
              <a:rPr lang="en-US" altLang="en-US" sz="1400" dirty="0" smtClean="0">
                <a:solidFill>
                  <a:srgbClr val="FF0000"/>
                </a:solidFill>
                <a:effectLst>
                  <a:outerShdw blurRad="38100" dist="38100" dir="2700000" algn="tl">
                    <a:srgbClr val="C0C0C0"/>
                  </a:outerShdw>
                </a:effectLst>
                <a:latin typeface="Arial" charset="0"/>
                <a:ea typeface="Times New Roman" pitchFamily="18" charset="0"/>
                <a:cs typeface="Arial" charset="0"/>
              </a:rPr>
              <a:t>I.</a:t>
            </a:r>
            <a:r>
              <a:rPr lang="en-US" altLang="en-US" sz="1400" dirty="0" smtClean="0">
                <a:effectLst>
                  <a:outerShdw blurRad="38100" dist="38100" dir="2700000" algn="tl">
                    <a:srgbClr val="C0C0C0"/>
                  </a:outerShdw>
                </a:effectLst>
                <a:latin typeface="Arial" charset="0"/>
                <a:ea typeface="Times New Roman" pitchFamily="18" charset="0"/>
                <a:cs typeface="Arial" charset="0"/>
              </a:rPr>
              <a:t> </a:t>
            </a:r>
            <a:r>
              <a:rPr lang="en-US" altLang="en-US" sz="1400" b="1" dirty="0" smtClean="0">
                <a:solidFill>
                  <a:srgbClr val="FF0000"/>
                </a:solidFill>
                <a:effectLst>
                  <a:outerShdw blurRad="38100" dist="38100" dir="2700000" algn="tl">
                    <a:srgbClr val="C0C0C0"/>
                  </a:outerShdw>
                </a:effectLst>
                <a:latin typeface="Arial" charset="0"/>
                <a:ea typeface="Times New Roman" pitchFamily="18" charset="0"/>
                <a:cs typeface="Arial" charset="0"/>
              </a:rPr>
              <a:t>Identify Behaviors that lead to Hospitalization. </a:t>
            </a:r>
          </a:p>
          <a:p>
            <a:pPr marL="0" indent="0">
              <a:spcBef>
                <a:spcPct val="0"/>
              </a:spcBef>
              <a:buFont typeface="Wingdings 2" pitchFamily="18" charset="2"/>
              <a:buNone/>
              <a:defRPr/>
            </a:pPr>
            <a:r>
              <a:rPr lang="en-US" altLang="en-US" sz="1400" b="1" i="1" dirty="0" smtClean="0">
                <a:effectLst>
                  <a:outerShdw blurRad="38100" dist="38100" dir="2700000" algn="tl">
                    <a:srgbClr val="C0C0C0"/>
                  </a:outerShdw>
                </a:effectLst>
                <a:latin typeface="Lucida Calligraphy" panose="03010101010101010101" pitchFamily="66" charset="0"/>
                <a:ea typeface="Times New Roman" pitchFamily="18" charset="0"/>
                <a:cs typeface="Arial" charset="0"/>
              </a:rPr>
              <a:t>Hitting and property destruction triggered by invading her personal space or interrupting rituals. </a:t>
            </a:r>
            <a:r>
              <a:rPr lang="en-US" altLang="en-US" sz="1400" b="1" dirty="0">
                <a:solidFill>
                  <a:srgbClr val="4E3B30"/>
                </a:solidFill>
                <a:effectLst>
                  <a:outerShdw blurRad="38100" dist="38100" dir="2700000" algn="tl">
                    <a:srgbClr val="C0C0C0"/>
                  </a:outerShdw>
                </a:effectLst>
                <a:latin typeface="Lucida Calligraphy" panose="03010101010101010101" pitchFamily="66" charset="0"/>
                <a:ea typeface="Times New Roman" pitchFamily="18" charset="0"/>
                <a:cs typeface="Arial" charset="0"/>
              </a:rPr>
              <a:t>running away from staff in the community when overstimulated by </a:t>
            </a:r>
            <a:r>
              <a:rPr lang="en-US" altLang="en-US" sz="1400" b="1" dirty="0" smtClean="0">
                <a:solidFill>
                  <a:srgbClr val="4E3B30"/>
                </a:solidFill>
                <a:effectLst>
                  <a:outerShdw blurRad="38100" dist="38100" dir="2700000" algn="tl">
                    <a:srgbClr val="C0C0C0"/>
                  </a:outerShdw>
                </a:effectLst>
                <a:latin typeface="Lucida Calligraphy" panose="03010101010101010101" pitchFamily="66" charset="0"/>
                <a:ea typeface="Times New Roman" pitchFamily="18" charset="0"/>
                <a:cs typeface="Arial" charset="0"/>
              </a:rPr>
              <a:t>noise.</a:t>
            </a:r>
            <a:endParaRPr lang="en-US" altLang="en-US" sz="1400" b="1" i="1" dirty="0" smtClean="0">
              <a:effectLst>
                <a:outerShdw blurRad="38100" dist="38100" dir="2700000" algn="tl">
                  <a:srgbClr val="C0C0C0"/>
                </a:outerShdw>
              </a:effectLst>
              <a:latin typeface="Lucida Calligraphy" panose="03010101010101010101" pitchFamily="66" charset="0"/>
              <a:ea typeface="Calibri" pitchFamily="34" charset="0"/>
              <a:cs typeface="Calibri" pitchFamily="34" charset="0"/>
            </a:endParaRPr>
          </a:p>
          <a:p>
            <a:pPr marL="0" indent="0">
              <a:spcBef>
                <a:spcPct val="0"/>
              </a:spcBef>
              <a:buFont typeface="Wingdings 2" pitchFamily="18" charset="2"/>
              <a:buNone/>
              <a:defRPr/>
            </a:pPr>
            <a:r>
              <a:rPr lang="en-US" altLang="en-US" sz="1400" dirty="0">
                <a:solidFill>
                  <a:srgbClr val="4E3B30"/>
                </a:solidFill>
                <a:effectLst>
                  <a:outerShdw blurRad="38100" dist="38100" dir="2700000" algn="tl">
                    <a:srgbClr val="C0C0C0"/>
                  </a:outerShdw>
                </a:effectLst>
                <a:latin typeface="Arial" charset="0"/>
                <a:ea typeface="Times New Roman" pitchFamily="18" charset="0"/>
                <a:cs typeface="Arial" charset="0"/>
              </a:rPr>
              <a:t> </a:t>
            </a:r>
            <a:endParaRPr lang="en-US" altLang="en-US" sz="1400" dirty="0" smtClean="0">
              <a:solidFill>
                <a:srgbClr val="4E3B30"/>
              </a:solidFill>
              <a:effectLst>
                <a:outerShdw blurRad="38100" dist="38100" dir="2700000" algn="tl">
                  <a:srgbClr val="C0C0C0"/>
                </a:outerShdw>
              </a:effectLst>
              <a:latin typeface="Arial" charset="0"/>
              <a:ea typeface="Times New Roman" pitchFamily="18" charset="0"/>
              <a:cs typeface="Arial" charset="0"/>
            </a:endParaRPr>
          </a:p>
          <a:p>
            <a:pPr marL="0" indent="0">
              <a:spcBef>
                <a:spcPct val="0"/>
              </a:spcBef>
              <a:buFont typeface="Wingdings 2" pitchFamily="18" charset="2"/>
              <a:buNone/>
              <a:defRPr/>
            </a:pPr>
            <a:r>
              <a:rPr lang="en-US" altLang="en-US" sz="14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II. Describe </a:t>
            </a:r>
            <a:r>
              <a:rPr lang="en-US" altLang="en-US" sz="1400" b="1" dirty="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past successful interventions. Proceed from least to most restrictive</a:t>
            </a:r>
            <a:r>
              <a:rPr lang="en-US" altLang="en-US" sz="14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a:t>
            </a:r>
          </a:p>
          <a:p>
            <a:pPr marL="0" indent="0">
              <a:spcBef>
                <a:spcPct val="0"/>
              </a:spcBef>
              <a:buFont typeface="Wingdings 2" pitchFamily="18" charset="2"/>
              <a:buNone/>
              <a:defRPr/>
            </a:pPr>
            <a:r>
              <a:rPr lang="en-US" altLang="en-US" sz="1400" b="1" u="sng" dirty="0" smtClean="0">
                <a:solidFill>
                  <a:srgbClr val="00B050"/>
                </a:solidFill>
                <a:latin typeface="Arial" charset="0"/>
                <a:ea typeface="Times New Roman" pitchFamily="18" charset="0"/>
                <a:cs typeface="Arial" charset="0"/>
              </a:rPr>
              <a:t>Aggression:</a:t>
            </a:r>
          </a:p>
          <a:p>
            <a:pPr>
              <a:spcBef>
                <a:spcPct val="0"/>
              </a:spcBef>
              <a:buFont typeface="Wingdings" panose="05000000000000000000" pitchFamily="2" charset="2"/>
              <a:buChar char="q"/>
              <a:defRPr/>
            </a:pPr>
            <a:r>
              <a:rPr lang="en-US" altLang="en-US" sz="1400" i="1" dirty="0" smtClean="0">
                <a:solidFill>
                  <a:srgbClr val="00B050"/>
                </a:solidFill>
                <a:effectLst>
                  <a:outerShdw blurRad="38100" dist="38100" dir="2700000" algn="tl">
                    <a:srgbClr val="C0C0C0"/>
                  </a:outerShdw>
                </a:effectLst>
                <a:latin typeface="Arial" charset="0"/>
                <a:ea typeface="Times New Roman" pitchFamily="18" charset="0"/>
                <a:cs typeface="Arial" charset="0"/>
              </a:rPr>
              <a:t>Proactive Interventions</a:t>
            </a:r>
            <a:r>
              <a:rPr lang="en-US" altLang="en-US" sz="1400" i="1" dirty="0" smtClean="0">
                <a:effectLst>
                  <a:outerShdw blurRad="38100" dist="38100" dir="2700000" algn="tl">
                    <a:srgbClr val="C0C0C0"/>
                  </a:outerShdw>
                </a:effectLst>
                <a:latin typeface="Arial" charset="0"/>
                <a:ea typeface="Times New Roman" pitchFamily="18" charset="0"/>
                <a:cs typeface="Arial" charset="0"/>
              </a:rPr>
              <a:t>:</a:t>
            </a:r>
            <a:r>
              <a:rPr lang="en-US" altLang="en-US" sz="1400" dirty="0" smtClean="0">
                <a:effectLst>
                  <a:outerShdw blurRad="38100" dist="38100" dir="2700000" algn="tl">
                    <a:srgbClr val="C0C0C0"/>
                  </a:outerShdw>
                </a:effectLst>
                <a:latin typeface="Arial" charset="0"/>
                <a:ea typeface="Times New Roman" pitchFamily="18" charset="0"/>
                <a:cs typeface="Arial" charset="0"/>
              </a:rPr>
              <a:t>  Avoid confrontations and direct commands. Use a gentle approach.</a:t>
            </a:r>
            <a:endParaRPr lang="en-US" altLang="en-US" sz="1400" dirty="0" smtClean="0">
              <a:effectLst>
                <a:outerShdw blurRad="38100" dist="38100" dir="2700000" algn="tl">
                  <a:srgbClr val="C0C0C0"/>
                </a:outerShdw>
              </a:effectLst>
              <a:latin typeface="Arial" charset="0"/>
              <a:ea typeface="Calibri" pitchFamily="34" charset="0"/>
              <a:cs typeface="Arial" charset="0"/>
            </a:endParaRPr>
          </a:p>
          <a:p>
            <a:pPr marL="0" indent="0">
              <a:spcBef>
                <a:spcPct val="0"/>
              </a:spcBef>
              <a:buFont typeface="Wingdings 2" pitchFamily="18" charset="2"/>
              <a:buNone/>
              <a:defRPr/>
            </a:pPr>
            <a:endParaRPr lang="en-US" altLang="en-US" sz="1400" i="1" dirty="0" smtClean="0">
              <a:effectLst>
                <a:outerShdw blurRad="38100" dist="38100" dir="2700000" algn="tl">
                  <a:srgbClr val="C0C0C0"/>
                </a:outerShdw>
              </a:effectLst>
              <a:latin typeface="Arial" charset="0"/>
              <a:ea typeface="Times New Roman" pitchFamily="18" charset="0"/>
              <a:cs typeface="Arial" charset="0"/>
            </a:endParaRPr>
          </a:p>
          <a:p>
            <a:pPr>
              <a:spcBef>
                <a:spcPct val="0"/>
              </a:spcBef>
              <a:buFont typeface="Wingdings" panose="05000000000000000000" pitchFamily="2" charset="2"/>
              <a:buChar char="q"/>
              <a:defRPr/>
            </a:pPr>
            <a:r>
              <a:rPr lang="en-US" altLang="en-US" sz="1400" i="1" dirty="0" smtClean="0">
                <a:solidFill>
                  <a:srgbClr val="00B050"/>
                </a:solidFill>
                <a:effectLst>
                  <a:outerShdw blurRad="38100" dist="38100" dir="2700000" algn="tl">
                    <a:srgbClr val="C0C0C0"/>
                  </a:outerShdw>
                </a:effectLst>
                <a:latin typeface="Arial" charset="0"/>
                <a:ea typeface="Times New Roman" pitchFamily="18" charset="0"/>
                <a:cs typeface="Arial" charset="0"/>
              </a:rPr>
              <a:t>Reactive interventions</a:t>
            </a:r>
            <a:r>
              <a:rPr lang="en-US" altLang="en-US" sz="1400" i="1" dirty="0" smtClean="0">
                <a:effectLst>
                  <a:outerShdw blurRad="38100" dist="38100" dir="2700000" algn="tl">
                    <a:srgbClr val="C0C0C0"/>
                  </a:outerShdw>
                </a:effectLst>
                <a:latin typeface="Arial" charset="0"/>
                <a:ea typeface="Times New Roman" pitchFamily="18" charset="0"/>
                <a:cs typeface="Arial" charset="0"/>
              </a:rPr>
              <a:t>:</a:t>
            </a:r>
            <a:r>
              <a:rPr lang="en-US" altLang="en-US" sz="1400" dirty="0" smtClean="0">
                <a:effectLst>
                  <a:outerShdw blurRad="38100" dist="38100" dir="2700000" algn="tl">
                    <a:srgbClr val="C0C0C0"/>
                  </a:outerShdw>
                </a:effectLst>
                <a:latin typeface="Arial" charset="0"/>
                <a:ea typeface="Times New Roman" pitchFamily="18" charset="0"/>
                <a:cs typeface="Arial" charset="0"/>
              </a:rPr>
              <a:t> Give space. Provide distractions (country music, non-caffeinated beverages). </a:t>
            </a:r>
            <a:r>
              <a:rPr lang="en-US" altLang="en-US" sz="1400" dirty="0" smtClean="0">
                <a:solidFill>
                  <a:srgbClr val="4E3B30"/>
                </a:solidFill>
                <a:effectLst>
                  <a:outerShdw blurRad="38100" dist="38100" dir="2700000" algn="tl">
                    <a:srgbClr val="C0C0C0"/>
                  </a:outerShdw>
                </a:effectLst>
                <a:latin typeface="Arial" charset="0"/>
                <a:ea typeface="Times New Roman" pitchFamily="18" charset="0"/>
                <a:cs typeface="Arial" charset="0"/>
              </a:rPr>
              <a:t>Call 9-11 </a:t>
            </a:r>
            <a:r>
              <a:rPr lang="en-US" altLang="en-US" sz="1400" dirty="0" smtClean="0">
                <a:solidFill>
                  <a:srgbClr val="4E3B30"/>
                </a:solidFill>
                <a:effectLst>
                  <a:outerShdw blurRad="38100" dist="38100" dir="2700000" algn="tl">
                    <a:srgbClr val="C0C0C0"/>
                  </a:outerShdw>
                </a:effectLst>
                <a:latin typeface="Arial" charset="0"/>
                <a:ea typeface="Calibri" pitchFamily="34" charset="0"/>
                <a:cs typeface="Times New Roman" pitchFamily="18" charset="0"/>
              </a:rPr>
              <a:t>to secure </a:t>
            </a:r>
            <a:r>
              <a:rPr lang="en-US" altLang="en-US" sz="1400" dirty="0" smtClean="0">
                <a:solidFill>
                  <a:srgbClr val="4E3B30"/>
                </a:solidFill>
                <a:effectLst>
                  <a:outerShdw blurRad="38100" dist="38100" dir="2700000" algn="tl">
                    <a:srgbClr val="C0C0C0"/>
                  </a:outerShdw>
                </a:effectLst>
                <a:latin typeface="Arial" charset="0"/>
                <a:ea typeface="Times New Roman" pitchFamily="18" charset="0"/>
                <a:cs typeface="Arial" charset="0"/>
              </a:rPr>
              <a:t>support </a:t>
            </a:r>
            <a:r>
              <a:rPr lang="en-US" altLang="en-US" sz="1400" dirty="0" smtClean="0">
                <a:effectLst>
                  <a:outerShdw blurRad="38100" dist="38100" dir="2700000" algn="tl">
                    <a:srgbClr val="C0C0C0"/>
                  </a:outerShdw>
                </a:effectLst>
                <a:latin typeface="Arial" charset="0"/>
                <a:ea typeface="Times New Roman" pitchFamily="18" charset="0"/>
                <a:cs typeface="Arial" charset="0"/>
              </a:rPr>
              <a:t>if she makes repeated physical contact. </a:t>
            </a:r>
          </a:p>
          <a:p>
            <a:pPr marL="0" indent="0">
              <a:spcBef>
                <a:spcPct val="0"/>
              </a:spcBef>
              <a:buFont typeface="Wingdings 2" pitchFamily="18" charset="2"/>
              <a:buNone/>
              <a:defRPr/>
            </a:pPr>
            <a:r>
              <a:rPr lang="en-US" altLang="en-US" sz="1400" dirty="0" smtClean="0">
                <a:effectLst>
                  <a:outerShdw blurRad="38100" dist="38100" dir="2700000" algn="tl">
                    <a:srgbClr val="C0C0C0"/>
                  </a:outerShdw>
                </a:effectLst>
                <a:latin typeface="Arial" charset="0"/>
                <a:ea typeface="Times New Roman" pitchFamily="18" charset="0"/>
                <a:cs typeface="Arial" charset="0"/>
              </a:rPr>
              <a:t> </a:t>
            </a:r>
            <a:endParaRPr lang="en-US" altLang="en-US" sz="1400" dirty="0" smtClean="0">
              <a:effectLst>
                <a:outerShdw blurRad="38100" dist="38100" dir="2700000" algn="tl">
                  <a:srgbClr val="C0C0C0"/>
                </a:outerShdw>
              </a:effectLst>
              <a:latin typeface="Arial" charset="0"/>
              <a:ea typeface="Calibri" pitchFamily="34" charset="0"/>
              <a:cs typeface="Times New Roman" pitchFamily="18" charset="0"/>
            </a:endParaRPr>
          </a:p>
          <a:p>
            <a:pPr marL="0" indent="0">
              <a:spcBef>
                <a:spcPct val="0"/>
              </a:spcBef>
              <a:buFont typeface="Wingdings 2" pitchFamily="18" charset="2"/>
              <a:buNone/>
              <a:defRPr/>
            </a:pPr>
            <a:r>
              <a:rPr lang="en-US" altLang="en-US" sz="1400" b="1" u="sng" dirty="0" smtClean="0">
                <a:solidFill>
                  <a:srgbClr val="00B050"/>
                </a:solidFill>
                <a:effectLst>
                  <a:outerShdw blurRad="38100" dist="38100" dir="2700000" algn="tl">
                    <a:srgbClr val="C0C0C0"/>
                  </a:outerShdw>
                </a:effectLst>
                <a:latin typeface="Arial" charset="0"/>
                <a:ea typeface="Times New Roman" pitchFamily="18" charset="0"/>
                <a:cs typeface="Arial" charset="0"/>
              </a:rPr>
              <a:t>Elopement:</a:t>
            </a:r>
            <a:r>
              <a:rPr lang="en-US" altLang="en-US" sz="1400" b="1" dirty="0" smtClean="0">
                <a:solidFill>
                  <a:srgbClr val="00B050"/>
                </a:solidFill>
                <a:effectLst>
                  <a:outerShdw blurRad="38100" dist="38100" dir="2700000" algn="tl">
                    <a:srgbClr val="C0C0C0"/>
                  </a:outerShdw>
                </a:effectLst>
                <a:latin typeface="Arial" charset="0"/>
                <a:ea typeface="Times New Roman" pitchFamily="18" charset="0"/>
                <a:cs typeface="Arial" charset="0"/>
              </a:rPr>
              <a:t>  </a:t>
            </a:r>
            <a:endParaRPr lang="en-US" altLang="en-US" sz="1400" b="1" dirty="0" smtClean="0">
              <a:solidFill>
                <a:srgbClr val="00B050"/>
              </a:solidFill>
              <a:effectLst>
                <a:outerShdw blurRad="38100" dist="38100" dir="2700000" algn="tl">
                  <a:srgbClr val="C0C0C0"/>
                </a:outerShdw>
              </a:effectLst>
              <a:latin typeface="Arial" charset="0"/>
              <a:cs typeface="Arial" charset="0"/>
            </a:endParaRPr>
          </a:p>
          <a:p>
            <a:pPr>
              <a:spcBef>
                <a:spcPct val="0"/>
              </a:spcBef>
              <a:buFont typeface="Wingdings" panose="05000000000000000000" pitchFamily="2" charset="2"/>
              <a:buChar char="q"/>
              <a:defRPr/>
            </a:pPr>
            <a:r>
              <a:rPr lang="en-US" altLang="en-US" sz="1400" i="1" dirty="0" smtClean="0">
                <a:solidFill>
                  <a:srgbClr val="00B050"/>
                </a:solidFill>
                <a:effectLst>
                  <a:outerShdw blurRad="38100" dist="38100" dir="2700000" algn="tl">
                    <a:srgbClr val="C0C0C0"/>
                  </a:outerShdw>
                </a:effectLst>
                <a:latin typeface="Arial" charset="0"/>
                <a:cs typeface="Times New Roman" pitchFamily="18" charset="0"/>
              </a:rPr>
              <a:t>Proactive interventions</a:t>
            </a:r>
            <a:r>
              <a:rPr lang="en-US" altLang="en-US" sz="1400" i="1" dirty="0" smtClean="0">
                <a:effectLst>
                  <a:outerShdw blurRad="38100" dist="38100" dir="2700000" algn="tl">
                    <a:srgbClr val="C0C0C0"/>
                  </a:outerShdw>
                </a:effectLst>
                <a:latin typeface="Arial" charset="0"/>
                <a:cs typeface="Times New Roman" pitchFamily="18" charset="0"/>
              </a:rPr>
              <a:t>:</a:t>
            </a:r>
            <a:r>
              <a:rPr lang="en-US" altLang="en-US" sz="1400" dirty="0" smtClean="0">
                <a:effectLst>
                  <a:outerShdw blurRad="38100" dist="38100" dir="2700000" algn="tl">
                    <a:srgbClr val="C0C0C0"/>
                  </a:outerShdw>
                </a:effectLst>
                <a:latin typeface="Arial" charset="0"/>
                <a:cs typeface="Times New Roman" pitchFamily="18" charset="0"/>
              </a:rPr>
              <a:t>  Assess his willingness. Avoid loud crowds.  Be sensitive to room filling with people. </a:t>
            </a:r>
            <a:endParaRPr lang="en-US" altLang="en-US" sz="1400" dirty="0" smtClean="0">
              <a:effectLst>
                <a:outerShdw blurRad="38100" dist="38100" dir="2700000" algn="tl">
                  <a:srgbClr val="C0C0C0"/>
                </a:outerShdw>
              </a:effectLst>
              <a:latin typeface="Arial" charset="0"/>
              <a:cs typeface="Arial" charset="0"/>
            </a:endParaRPr>
          </a:p>
          <a:p>
            <a:pPr marL="0" indent="0">
              <a:spcBef>
                <a:spcPct val="0"/>
              </a:spcBef>
              <a:buFont typeface="Wingdings 2" pitchFamily="18" charset="2"/>
              <a:buNone/>
              <a:defRPr/>
            </a:pPr>
            <a:endParaRPr lang="en-US" altLang="en-US" sz="1400" i="1" dirty="0" smtClean="0">
              <a:effectLst>
                <a:outerShdw blurRad="38100" dist="38100" dir="2700000" algn="tl">
                  <a:srgbClr val="C0C0C0"/>
                </a:outerShdw>
              </a:effectLst>
              <a:latin typeface="Arial" charset="0"/>
              <a:cs typeface="Times New Roman" pitchFamily="18" charset="0"/>
            </a:endParaRPr>
          </a:p>
          <a:p>
            <a:pPr>
              <a:spcBef>
                <a:spcPct val="0"/>
              </a:spcBef>
              <a:buFont typeface="Wingdings" panose="05000000000000000000" pitchFamily="2" charset="2"/>
              <a:buChar char="q"/>
              <a:defRPr/>
            </a:pPr>
            <a:r>
              <a:rPr lang="en-US" altLang="en-US" sz="1400" i="1" dirty="0" smtClean="0">
                <a:solidFill>
                  <a:srgbClr val="00B050"/>
                </a:solidFill>
                <a:effectLst>
                  <a:outerShdw blurRad="38100" dist="38100" dir="2700000" algn="tl">
                    <a:srgbClr val="C0C0C0"/>
                  </a:outerShdw>
                </a:effectLst>
                <a:latin typeface="Arial" charset="0"/>
                <a:cs typeface="Times New Roman" pitchFamily="18" charset="0"/>
              </a:rPr>
              <a:t>Reactive interventions</a:t>
            </a:r>
            <a:r>
              <a:rPr lang="en-US" altLang="en-US" sz="1400" dirty="0" smtClean="0">
                <a:effectLst>
                  <a:outerShdw blurRad="38100" dist="38100" dir="2700000" algn="tl">
                    <a:srgbClr val="C0C0C0"/>
                  </a:outerShdw>
                </a:effectLst>
                <a:latin typeface="Arial" charset="0"/>
                <a:cs typeface="Times New Roman" pitchFamily="18" charset="0"/>
              </a:rPr>
              <a:t>: Give him space to burn off anxiety. Validate his decision to leave.  Ca</a:t>
            </a:r>
            <a:r>
              <a:rPr lang="en-US" altLang="en-US" sz="1400" dirty="0" smtClean="0">
                <a:solidFill>
                  <a:srgbClr val="4E3B30"/>
                </a:solidFill>
                <a:effectLst>
                  <a:outerShdw blurRad="38100" dist="38100" dir="2700000" algn="tl">
                    <a:srgbClr val="C0C0C0"/>
                  </a:outerShdw>
                </a:effectLst>
                <a:latin typeface="Arial" charset="0"/>
                <a:cs typeface="Times New Roman" pitchFamily="18" charset="0"/>
              </a:rPr>
              <a:t>ll 9-11 immediately </a:t>
            </a:r>
            <a:r>
              <a:rPr lang="en-US" altLang="en-US" sz="1400" dirty="0" smtClean="0">
                <a:effectLst>
                  <a:outerShdw blurRad="38100" dist="38100" dir="2700000" algn="tl">
                    <a:srgbClr val="C0C0C0"/>
                  </a:outerShdw>
                </a:effectLst>
                <a:latin typeface="Arial" charset="0"/>
                <a:cs typeface="Times New Roman" pitchFamily="18" charset="0"/>
              </a:rPr>
              <a:t>if he runs away because he lacks awareness of safety issues and is difficult to track. </a:t>
            </a:r>
          </a:p>
          <a:p>
            <a:pPr marL="0" indent="0">
              <a:spcBef>
                <a:spcPct val="0"/>
              </a:spcBef>
              <a:buFont typeface="Wingdings 2" pitchFamily="18" charset="2"/>
              <a:buNone/>
              <a:defRPr/>
            </a:pPr>
            <a:endParaRPr lang="en-US" altLang="en-US" sz="1400" dirty="0" smtClean="0">
              <a:effectLst>
                <a:outerShdw blurRad="38100" dist="38100" dir="2700000" algn="tl">
                  <a:srgbClr val="C0C0C0"/>
                </a:outerShdw>
              </a:effectLst>
              <a:latin typeface="Arial" charset="0"/>
              <a:cs typeface="Times New Roman" pitchFamily="18" charset="0"/>
            </a:endParaRPr>
          </a:p>
          <a:p>
            <a:pPr marL="0" indent="0">
              <a:spcBef>
                <a:spcPct val="0"/>
              </a:spcBef>
              <a:buFont typeface="Wingdings 2" pitchFamily="18" charset="2"/>
              <a:buNone/>
              <a:defRPr/>
            </a:pPr>
            <a:r>
              <a:rPr lang="en-US" altLang="en-US" sz="1400" b="1" dirty="0" smtClean="0">
                <a:solidFill>
                  <a:srgbClr val="FF0000"/>
                </a:solidFill>
                <a:effectLst>
                  <a:outerShdw blurRad="38100" dist="38100" dir="2700000" algn="tl">
                    <a:srgbClr val="C0C0C0"/>
                  </a:outerShdw>
                </a:effectLst>
                <a:latin typeface="Arial" charset="0"/>
                <a:cs typeface="Times New Roman" pitchFamily="18" charset="0"/>
              </a:rPr>
              <a:t>III. List Environmental Modifications:</a:t>
            </a:r>
            <a:r>
              <a:rPr lang="en-US" altLang="en-US" sz="1400" b="1" dirty="0" smtClean="0">
                <a:effectLst>
                  <a:outerShdw blurRad="38100" dist="38100" dir="2700000" algn="tl">
                    <a:srgbClr val="C0C0C0"/>
                  </a:outerShdw>
                </a:effectLst>
                <a:latin typeface="Arial" charset="0"/>
                <a:cs typeface="Times New Roman" pitchFamily="18" charset="0"/>
              </a:rPr>
              <a:t> </a:t>
            </a:r>
          </a:p>
          <a:p>
            <a:pPr marL="0" indent="0">
              <a:spcBef>
                <a:spcPct val="0"/>
              </a:spcBef>
              <a:buFont typeface="Wingdings 2" pitchFamily="18" charset="2"/>
              <a:buNone/>
              <a:defRPr/>
            </a:pPr>
            <a:r>
              <a:rPr lang="en-US" altLang="en-US" sz="1400" dirty="0" smtClean="0">
                <a:effectLst>
                  <a:outerShdw blurRad="38100" dist="38100" dir="2700000" algn="tl">
                    <a:srgbClr val="C0C0C0"/>
                  </a:outerShdw>
                </a:effectLst>
                <a:latin typeface="Arial" charset="0"/>
                <a:cs typeface="Times New Roman" pitchFamily="18" charset="0"/>
              </a:rPr>
              <a:t>Ample space to walk, low calorie snacks, calendar to track visits, and easy access to soothing objects like soft pillows and weighted blanket.</a:t>
            </a:r>
            <a:endParaRPr lang="en-US" altLang="en-US" sz="1400" dirty="0" smtClean="0">
              <a:effectLst>
                <a:outerShdw blurRad="38100" dist="38100" dir="2700000" algn="tl">
                  <a:srgbClr val="C0C0C0"/>
                </a:outerShdw>
              </a:effectLst>
              <a:latin typeface="Arial" charset="0"/>
              <a:ea typeface="Calibri" pitchFamily="34" charset="0"/>
              <a:cs typeface="Calibri" pitchFamily="34" charset="0"/>
            </a:endParaRPr>
          </a:p>
          <a:p>
            <a:pPr marL="0" indent="0">
              <a:lnSpc>
                <a:spcPct val="115000"/>
              </a:lnSpc>
              <a:spcBef>
                <a:spcPct val="0"/>
              </a:spcBef>
              <a:buFont typeface="Wingdings 2" pitchFamily="18" charset="2"/>
              <a:buNone/>
              <a:defRPr/>
            </a:pPr>
            <a:r>
              <a:rPr lang="en-US" altLang="en-US" sz="1400" dirty="0" smtClean="0">
                <a:effectLst>
                  <a:outerShdw blurRad="38100" dist="38100" dir="2700000" algn="tl">
                    <a:srgbClr val="C0C0C0"/>
                  </a:outerShdw>
                </a:effectLst>
                <a:latin typeface="Arial" charset="0"/>
                <a:cs typeface="Times New Roman" pitchFamily="18" charset="0"/>
              </a:rPr>
              <a:t>					</a:t>
            </a:r>
            <a:endParaRPr lang="en-US" altLang="en-US" sz="1400" dirty="0" smtClean="0">
              <a:effectLst>
                <a:outerShdw blurRad="38100" dist="38100" dir="2700000" algn="tl">
                  <a:srgbClr val="C0C0C0"/>
                </a:outerShdw>
              </a:effectLst>
              <a:latin typeface="Arial" charset="0"/>
              <a:ea typeface="Calibri" pitchFamily="34" charset="0"/>
              <a:cs typeface="Calibri" pitchFamily="34" charset="0"/>
            </a:endParaRPr>
          </a:p>
          <a:p>
            <a:pPr marL="0" indent="0">
              <a:lnSpc>
                <a:spcPct val="115000"/>
              </a:lnSpc>
              <a:spcBef>
                <a:spcPct val="0"/>
              </a:spcBef>
              <a:buFont typeface="Wingdings 2" pitchFamily="18" charset="2"/>
              <a:buNone/>
              <a:defRPr/>
            </a:pPr>
            <a:r>
              <a:rPr lang="en-US" altLang="en-US" sz="1400" b="1" dirty="0" smtClean="0">
                <a:solidFill>
                  <a:srgbClr val="FF0000"/>
                </a:solidFill>
                <a:effectLst>
                  <a:outerShdw blurRad="38100" dist="38100" dir="2700000" algn="tl">
                    <a:srgbClr val="C0C0C0"/>
                  </a:outerShdw>
                </a:effectLst>
                <a:latin typeface="Arial" charset="0"/>
                <a:cs typeface="Times New Roman" pitchFamily="18" charset="0"/>
              </a:rPr>
              <a:t>IV. Approvals</a:t>
            </a:r>
            <a:r>
              <a:rPr lang="en-US" altLang="en-US" sz="1400" b="1" dirty="0" smtClean="0">
                <a:effectLst>
                  <a:outerShdw blurRad="38100" dist="38100" dir="2700000" algn="tl">
                    <a:srgbClr val="C0C0C0"/>
                  </a:outerShdw>
                </a:effectLst>
                <a:latin typeface="Arial" charset="0"/>
                <a:cs typeface="Times New Roman" pitchFamily="18" charset="0"/>
              </a:rPr>
              <a:t>: </a:t>
            </a:r>
            <a:r>
              <a:rPr lang="en-US" altLang="en-US" sz="1400" dirty="0" smtClean="0">
                <a:effectLst>
                  <a:outerShdw blurRad="38100" dist="38100" dir="2700000" algn="tl">
                    <a:srgbClr val="C0C0C0"/>
                  </a:outerShdw>
                </a:effectLst>
                <a:latin typeface="Arial" charset="0"/>
                <a:cs typeface="Times New Roman" pitchFamily="18" charset="0"/>
              </a:rPr>
              <a:t>[   ] Individual-Served [   ] Family [   ] Team  </a:t>
            </a:r>
            <a:endParaRPr lang="en-US" altLang="en-US" sz="1400" dirty="0" smtClean="0">
              <a:effectLst>
                <a:outerShdw blurRad="38100" dist="38100" dir="2700000" algn="tl">
                  <a:srgbClr val="C0C0C0"/>
                </a:outerShdw>
              </a:effectLst>
              <a:latin typeface="Arial" charset="0"/>
              <a:ea typeface="Calibri" pitchFamily="34" charset="0"/>
              <a:cs typeface="Calibri" pitchFamily="34" charset="0"/>
            </a:endParaRPr>
          </a:p>
          <a:p>
            <a:pPr marL="0" indent="0">
              <a:lnSpc>
                <a:spcPct val="115000"/>
              </a:lnSpc>
              <a:spcBef>
                <a:spcPct val="0"/>
              </a:spcBef>
              <a:buFont typeface="Wingdings 2" pitchFamily="18" charset="2"/>
              <a:buNone/>
              <a:defRPr/>
            </a:pPr>
            <a:endParaRPr lang="en-US" altLang="en-US" sz="1400" dirty="0" smtClean="0">
              <a:latin typeface="Arial" charset="0"/>
              <a:ea typeface="Calibri" pitchFamily="34" charset="0"/>
              <a:cs typeface="Calibri" pitchFamily="34" charset="0"/>
            </a:endParaRPr>
          </a:p>
          <a:p>
            <a:pPr marL="0" indent="0">
              <a:defRPr/>
            </a:pPr>
            <a:endParaRPr lang="en-US" altLang="en-US" sz="1400" dirty="0" smtClean="0"/>
          </a:p>
        </p:txBody>
      </p:sp>
      <p:sp>
        <p:nvSpPr>
          <p:cNvPr id="3" name="Slide Number Placeholder 2"/>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144</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533400"/>
            <a:ext cx="8153400" cy="5486400"/>
          </a:xfrm>
        </p:spPr>
        <p:txBody>
          <a:bodyPr/>
          <a:lstStyle/>
          <a:p>
            <a:pPr marL="0" indent="0" algn="ctr">
              <a:spcBef>
                <a:spcPts val="0"/>
              </a:spcBef>
              <a:spcAft>
                <a:spcPts val="0"/>
              </a:spcAft>
              <a:buFont typeface="Wingdings 2" pitchFamily="18" charset="2"/>
              <a:buNone/>
              <a:defRPr/>
            </a:pPr>
            <a:r>
              <a:rPr lang="en-US" sz="2400" b="1" dirty="0" smtClean="0">
                <a:solidFill>
                  <a:schemeClr val="bg1"/>
                </a:solidFill>
                <a:effectLst>
                  <a:outerShdw blurRad="38100" dist="38100" dir="2700000" algn="tl">
                    <a:srgbClr val="000000">
                      <a:alpha val="43137"/>
                    </a:srgbClr>
                  </a:outerShdw>
                </a:effectLst>
                <a:latin typeface="Calibri"/>
                <a:ea typeface="Calibri"/>
                <a:cs typeface="Times New Roman"/>
              </a:rPr>
              <a:t>Special Topic: </a:t>
            </a:r>
            <a:r>
              <a:rPr lang="en-US" sz="2400" b="1" dirty="0" smtClean="0">
                <a:solidFill>
                  <a:srgbClr val="FF0000"/>
                </a:solidFill>
                <a:latin typeface="Calibri"/>
                <a:ea typeface="Calibri"/>
                <a:cs typeface="Times New Roman"/>
              </a:rPr>
              <a:t>Sample Safety Plan</a:t>
            </a:r>
          </a:p>
          <a:p>
            <a:pPr marL="0" indent="0" algn="ctr">
              <a:spcBef>
                <a:spcPts val="0"/>
              </a:spcBef>
              <a:spcAft>
                <a:spcPts val="0"/>
              </a:spcAft>
              <a:buFont typeface="Wingdings 2" pitchFamily="18" charset="2"/>
              <a:buNone/>
              <a:defRPr/>
            </a:pPr>
            <a:endParaRPr lang="en-US" sz="2400" b="1" dirty="0" smtClean="0">
              <a:solidFill>
                <a:srgbClr val="FF0000"/>
              </a:solidFill>
              <a:latin typeface="Calibri"/>
              <a:ea typeface="Calibri"/>
              <a:cs typeface="Times New Roman"/>
            </a:endParaRPr>
          </a:p>
          <a:p>
            <a:pPr marL="0" indent="0" algn="ctr">
              <a:spcBef>
                <a:spcPts val="0"/>
              </a:spcBef>
              <a:spcAft>
                <a:spcPts val="0"/>
              </a:spcAft>
              <a:buFont typeface="Wingdings 2" pitchFamily="18" charset="2"/>
              <a:buNone/>
              <a:defRPr/>
            </a:pPr>
            <a:r>
              <a:rPr lang="en-US" sz="1800" b="1" dirty="0" smtClean="0">
                <a:effectLst>
                  <a:outerShdw blurRad="38100" dist="38100" dir="2700000" algn="tl">
                    <a:srgbClr val="000000">
                      <a:alpha val="43137"/>
                    </a:srgbClr>
                  </a:outerShdw>
                </a:effectLst>
                <a:latin typeface="Calibri"/>
                <a:ea typeface="Calibri"/>
                <a:cs typeface="Times New Roman"/>
              </a:rPr>
              <a:t>When I am thinking of hurting myself, I will take the following steps:</a:t>
            </a:r>
          </a:p>
          <a:p>
            <a:pPr marL="0" indent="0" algn="ctr">
              <a:spcBef>
                <a:spcPts val="0"/>
              </a:spcBef>
              <a:spcAft>
                <a:spcPts val="0"/>
              </a:spcAft>
              <a:buFont typeface="Wingdings 2" pitchFamily="18" charset="2"/>
              <a:buNone/>
              <a:defRPr/>
            </a:pPr>
            <a:endParaRPr lang="en-US" sz="1800" b="1" dirty="0" smtClean="0">
              <a:effectLst>
                <a:outerShdw blurRad="38100" dist="38100" dir="2700000" algn="tl">
                  <a:srgbClr val="000000">
                    <a:alpha val="43137"/>
                  </a:srgbClr>
                </a:outerShdw>
              </a:effectLst>
              <a:latin typeface="Calibri"/>
              <a:ea typeface="Calibri"/>
              <a:cs typeface="Times New Roman"/>
            </a:endParaRPr>
          </a:p>
          <a:p>
            <a:pPr>
              <a:spcBef>
                <a:spcPts val="0"/>
              </a:spcBef>
              <a:spcAft>
                <a:spcPts val="0"/>
              </a:spcAft>
              <a:buFont typeface="+mj-lt"/>
              <a:buAutoNum type="arabicPeriod"/>
              <a:defRPr/>
            </a:pPr>
            <a:r>
              <a:rPr lang="en-US" sz="1800" b="1" dirty="0" smtClean="0">
                <a:effectLst>
                  <a:outerShdw blurRad="38100" dist="38100" dir="2700000" algn="tl">
                    <a:srgbClr val="000000">
                      <a:alpha val="43137"/>
                    </a:srgbClr>
                  </a:outerShdw>
                </a:effectLst>
                <a:latin typeface="Calibri"/>
                <a:ea typeface="Calibri"/>
                <a:cs typeface="Times New Roman"/>
              </a:rPr>
              <a:t>Use what I learned in therapy to figure out what is upsetting me. I will realize that </a:t>
            </a:r>
            <a:r>
              <a:rPr lang="en-US" sz="1800" b="1" dirty="0" smtClean="0">
                <a:solidFill>
                  <a:srgbClr val="FF0000"/>
                </a:solidFill>
                <a:effectLst>
                  <a:outerShdw blurRad="38100" dist="38100" dir="2700000" algn="tl">
                    <a:srgbClr val="000000">
                      <a:alpha val="43137"/>
                    </a:srgbClr>
                  </a:outerShdw>
                </a:effectLst>
                <a:latin typeface="Calibri"/>
                <a:ea typeface="Calibri"/>
                <a:cs typeface="Times New Roman"/>
              </a:rPr>
              <a:t>thinking</a:t>
            </a:r>
            <a:r>
              <a:rPr lang="en-US" sz="1800" b="1" dirty="0" smtClean="0">
                <a:effectLst>
                  <a:outerShdw blurRad="38100" dist="38100" dir="2700000" algn="tl">
                    <a:srgbClr val="000000">
                      <a:alpha val="43137"/>
                    </a:srgbClr>
                  </a:outerShdw>
                </a:effectLst>
                <a:latin typeface="Calibri"/>
                <a:ea typeface="Calibri"/>
                <a:cs typeface="Times New Roman"/>
              </a:rPr>
              <a:t> </a:t>
            </a:r>
            <a:r>
              <a:rPr lang="en-US" sz="1800" b="1" i="1" u="sng" dirty="0" smtClean="0">
                <a:effectLst>
                  <a:outerShdw blurRad="38100" dist="38100" dir="2700000" algn="tl">
                    <a:srgbClr val="000000">
                      <a:alpha val="43137"/>
                    </a:srgbClr>
                  </a:outerShdw>
                </a:effectLst>
                <a:latin typeface="Calibri"/>
                <a:ea typeface="Calibri"/>
                <a:cs typeface="Times New Roman"/>
              </a:rPr>
              <a:t>(thought patterns) </a:t>
            </a:r>
            <a:r>
              <a:rPr lang="en-US" sz="1800" b="1" dirty="0" smtClean="0">
                <a:effectLst>
                  <a:outerShdw blurRad="38100" dist="38100" dir="2700000" algn="tl">
                    <a:srgbClr val="000000">
                      <a:alpha val="43137"/>
                    </a:srgbClr>
                  </a:outerShdw>
                </a:effectLst>
                <a:latin typeface="Calibri"/>
                <a:ea typeface="Calibri"/>
                <a:cs typeface="Times New Roman"/>
              </a:rPr>
              <a:t>I don’t </a:t>
            </a:r>
            <a:r>
              <a:rPr lang="en-US" sz="1800" b="1" i="1" dirty="0" smtClean="0">
                <a:effectLst>
                  <a:outerShdw blurRad="38100" dist="38100" dir="2700000" algn="tl">
                    <a:srgbClr val="000000">
                      <a:alpha val="43137"/>
                    </a:srgbClr>
                  </a:outerShdw>
                </a:effectLst>
                <a:latin typeface="Calibri"/>
                <a:ea typeface="Calibri"/>
                <a:cs typeface="Times New Roman"/>
              </a:rPr>
              <a:t>belong </a:t>
            </a:r>
            <a:r>
              <a:rPr lang="en-US" sz="1800" b="1" dirty="0" smtClean="0">
                <a:effectLst>
                  <a:outerShdw blurRad="38100" dist="38100" dir="2700000" algn="tl">
                    <a:srgbClr val="000000">
                      <a:alpha val="43137"/>
                    </a:srgbClr>
                  </a:outerShdw>
                </a:effectLst>
                <a:latin typeface="Calibri"/>
                <a:ea typeface="Calibri"/>
                <a:cs typeface="Times New Roman"/>
              </a:rPr>
              <a:t>bothers me.</a:t>
            </a:r>
          </a:p>
          <a:p>
            <a:pPr>
              <a:spcBef>
                <a:spcPts val="0"/>
              </a:spcBef>
              <a:spcAft>
                <a:spcPts val="0"/>
              </a:spcAft>
              <a:buFont typeface="+mj-lt"/>
              <a:buAutoNum type="arabicPeriod"/>
              <a:defRPr/>
            </a:pPr>
            <a:endParaRPr lang="en-US" sz="1800" b="1" i="1" dirty="0">
              <a:effectLst>
                <a:outerShdw blurRad="38100" dist="38100" dir="2700000" algn="tl">
                  <a:srgbClr val="000000">
                    <a:alpha val="43137"/>
                  </a:srgbClr>
                </a:outerShdw>
              </a:effectLst>
              <a:latin typeface="Calibri"/>
              <a:ea typeface="Calibri"/>
              <a:cs typeface="Times New Roman"/>
            </a:endParaRPr>
          </a:p>
          <a:p>
            <a:pPr>
              <a:spcBef>
                <a:spcPts val="0"/>
              </a:spcBef>
              <a:spcAft>
                <a:spcPts val="0"/>
              </a:spcAft>
              <a:buFont typeface="+mj-lt"/>
              <a:buAutoNum type="arabicPeriod"/>
              <a:defRPr/>
            </a:pPr>
            <a:r>
              <a:rPr lang="en-US" sz="1800" b="1" dirty="0" smtClean="0">
                <a:effectLst>
                  <a:outerShdw blurRad="38100" dist="38100" dir="2700000" algn="tl">
                    <a:srgbClr val="000000">
                      <a:alpha val="43137"/>
                    </a:srgbClr>
                  </a:outerShdw>
                </a:effectLst>
                <a:latin typeface="Calibri"/>
                <a:ea typeface="Calibri"/>
                <a:cs typeface="Times New Roman"/>
              </a:rPr>
              <a:t>I will talk about and write down some </a:t>
            </a:r>
            <a:r>
              <a:rPr lang="en-US" sz="1800" b="1" dirty="0" smtClean="0">
                <a:solidFill>
                  <a:srgbClr val="FF0000"/>
                </a:solidFill>
                <a:effectLst>
                  <a:outerShdw blurRad="38100" dist="38100" dir="2700000" algn="tl">
                    <a:srgbClr val="000000">
                      <a:alpha val="43137"/>
                    </a:srgbClr>
                  </a:outerShdw>
                </a:effectLst>
                <a:latin typeface="Calibri"/>
                <a:ea typeface="Calibri"/>
                <a:cs typeface="Times New Roman"/>
              </a:rPr>
              <a:t>positive ways </a:t>
            </a:r>
            <a:r>
              <a:rPr lang="en-US" sz="1800" b="1" u="sng" dirty="0" smtClean="0">
                <a:effectLst>
                  <a:outerShdw blurRad="38100" dist="38100" dir="2700000" algn="tl">
                    <a:srgbClr val="000000">
                      <a:alpha val="43137"/>
                    </a:srgbClr>
                  </a:outerShdw>
                </a:effectLst>
                <a:latin typeface="Calibri"/>
                <a:ea typeface="Calibri"/>
                <a:cs typeface="Times New Roman"/>
              </a:rPr>
              <a:t>(</a:t>
            </a:r>
            <a:r>
              <a:rPr lang="en-US" sz="1800" b="1" i="1" u="sng" dirty="0" smtClean="0">
                <a:effectLst>
                  <a:outerShdw blurRad="38100" dist="38100" dir="2700000" algn="tl">
                    <a:srgbClr val="000000">
                      <a:alpha val="43137"/>
                    </a:srgbClr>
                  </a:outerShdw>
                </a:effectLst>
                <a:latin typeface="Calibri"/>
                <a:ea typeface="Calibri"/>
                <a:cs typeface="Times New Roman"/>
              </a:rPr>
              <a:t>non-suicidal responses</a:t>
            </a:r>
            <a:r>
              <a:rPr lang="en-US" sz="1800" b="1" u="sng" dirty="0" smtClean="0">
                <a:effectLst>
                  <a:outerShdw blurRad="38100" dist="38100" dir="2700000" algn="tl">
                    <a:srgbClr val="000000">
                      <a:alpha val="43137"/>
                    </a:srgbClr>
                  </a:outerShdw>
                </a:effectLst>
                <a:latin typeface="Calibri"/>
                <a:ea typeface="Calibri"/>
                <a:cs typeface="Times New Roman"/>
              </a:rPr>
              <a:t>) </a:t>
            </a:r>
            <a:r>
              <a:rPr lang="en-US" sz="1800" b="1" dirty="0" smtClean="0">
                <a:effectLst>
                  <a:outerShdw blurRad="38100" dist="38100" dir="2700000" algn="tl">
                    <a:srgbClr val="000000">
                      <a:alpha val="43137"/>
                    </a:srgbClr>
                  </a:outerShdw>
                </a:effectLst>
                <a:latin typeface="Calibri"/>
                <a:ea typeface="Calibri"/>
                <a:cs typeface="Times New Roman"/>
              </a:rPr>
              <a:t>to deal with what is bothering me.</a:t>
            </a:r>
          </a:p>
          <a:p>
            <a:pPr marL="457200" indent="-457200">
              <a:spcBef>
                <a:spcPts val="0"/>
              </a:spcBef>
              <a:spcAft>
                <a:spcPts val="0"/>
              </a:spcAft>
              <a:buFont typeface="+mj-lt"/>
              <a:buAutoNum type="arabicPeriod"/>
              <a:defRPr/>
            </a:pPr>
            <a:endParaRPr lang="en-US" sz="1800" b="1" dirty="0" smtClean="0">
              <a:effectLst>
                <a:outerShdw blurRad="38100" dist="38100" dir="2700000" algn="tl">
                  <a:srgbClr val="000000">
                    <a:alpha val="43137"/>
                  </a:srgbClr>
                </a:outerShdw>
              </a:effectLst>
              <a:latin typeface="Calibri"/>
              <a:ea typeface="Calibri"/>
              <a:cs typeface="Times New Roman"/>
            </a:endParaRPr>
          </a:p>
          <a:p>
            <a:pPr>
              <a:spcBef>
                <a:spcPts val="0"/>
              </a:spcBef>
              <a:spcAft>
                <a:spcPts val="0"/>
              </a:spcAft>
              <a:buFont typeface="+mj-lt"/>
              <a:buAutoNum type="arabicPeriod"/>
              <a:defRPr/>
            </a:pPr>
            <a:r>
              <a:rPr lang="en-US" sz="1800" b="1" dirty="0" smtClean="0">
                <a:effectLst>
                  <a:outerShdw blurRad="38100" dist="38100" dir="2700000" algn="tl">
                    <a:srgbClr val="000000">
                      <a:alpha val="43137"/>
                    </a:srgbClr>
                  </a:outerShdw>
                </a:effectLst>
                <a:latin typeface="Calibri"/>
                <a:ea typeface="Calibri"/>
                <a:cs typeface="Times New Roman"/>
              </a:rPr>
              <a:t>I will do things </a:t>
            </a:r>
            <a:r>
              <a:rPr lang="en-US" sz="1800" b="1" i="1" u="sng" dirty="0" smtClean="0">
                <a:effectLst>
                  <a:outerShdw blurRad="38100" dist="38100" dir="2700000" algn="tl">
                    <a:srgbClr val="000000">
                      <a:alpha val="43137"/>
                    </a:srgbClr>
                  </a:outerShdw>
                </a:effectLst>
                <a:latin typeface="Calibri"/>
                <a:ea typeface="Calibri"/>
                <a:cs typeface="Times New Roman"/>
              </a:rPr>
              <a:t>(distractions) </a:t>
            </a:r>
            <a:r>
              <a:rPr lang="en-US" sz="1800" b="1" dirty="0" smtClean="0">
                <a:effectLst>
                  <a:outerShdw blurRad="38100" dist="38100" dir="2700000" algn="tl">
                    <a:srgbClr val="000000">
                      <a:alpha val="43137"/>
                    </a:srgbClr>
                  </a:outerShdw>
                </a:effectLst>
                <a:latin typeface="Calibri"/>
                <a:ea typeface="Calibri"/>
                <a:cs typeface="Times New Roman"/>
              </a:rPr>
              <a:t>that, in the past, have </a:t>
            </a:r>
            <a:r>
              <a:rPr lang="en-US" sz="1800" b="1" dirty="0" smtClean="0">
                <a:solidFill>
                  <a:srgbClr val="FF0000"/>
                </a:solidFill>
                <a:effectLst>
                  <a:outerShdw blurRad="38100" dist="38100" dir="2700000" algn="tl">
                    <a:srgbClr val="000000">
                      <a:alpha val="43137"/>
                    </a:srgbClr>
                  </a:outerShdw>
                </a:effectLst>
                <a:latin typeface="Calibri"/>
                <a:ea typeface="Calibri"/>
                <a:cs typeface="Times New Roman"/>
              </a:rPr>
              <a:t>helped me feel better </a:t>
            </a:r>
            <a:r>
              <a:rPr lang="en-US" sz="1800" b="1" dirty="0" smtClean="0">
                <a:effectLst>
                  <a:outerShdw blurRad="38100" dist="38100" dir="2700000" algn="tl">
                    <a:srgbClr val="000000">
                      <a:alpha val="43137"/>
                    </a:srgbClr>
                  </a:outerShdw>
                </a:effectLst>
                <a:latin typeface="Calibri"/>
                <a:ea typeface="Calibri"/>
                <a:cs typeface="Times New Roman"/>
              </a:rPr>
              <a:t>(e.g., listening to music, watching DVD movies, playing sports).</a:t>
            </a:r>
          </a:p>
          <a:p>
            <a:pPr marL="457200" indent="-457200">
              <a:spcBef>
                <a:spcPts val="0"/>
              </a:spcBef>
              <a:spcAft>
                <a:spcPts val="0"/>
              </a:spcAft>
              <a:buFont typeface="+mj-lt"/>
              <a:buAutoNum type="arabicPeriod"/>
              <a:defRPr/>
            </a:pPr>
            <a:endParaRPr lang="en-US" sz="1800" b="1" dirty="0" smtClean="0">
              <a:effectLst>
                <a:outerShdw blurRad="38100" dist="38100" dir="2700000" algn="tl">
                  <a:srgbClr val="000000">
                    <a:alpha val="43137"/>
                  </a:srgbClr>
                </a:outerShdw>
              </a:effectLst>
              <a:latin typeface="Calibri"/>
              <a:ea typeface="Calibri"/>
              <a:cs typeface="Times New Roman"/>
            </a:endParaRPr>
          </a:p>
          <a:p>
            <a:pPr>
              <a:spcBef>
                <a:spcPts val="0"/>
              </a:spcBef>
              <a:spcAft>
                <a:spcPts val="0"/>
              </a:spcAft>
              <a:buFont typeface="+mj-lt"/>
              <a:buAutoNum type="arabicPeriod"/>
              <a:defRPr/>
            </a:pPr>
            <a:r>
              <a:rPr lang="en-US" sz="1800" b="1" dirty="0" smtClean="0">
                <a:effectLst>
                  <a:outerShdw blurRad="38100" dist="38100" dir="2700000" algn="tl">
                    <a:srgbClr val="000000">
                      <a:alpha val="43137"/>
                    </a:srgbClr>
                  </a:outerShdw>
                </a:effectLst>
                <a:latin typeface="Calibri"/>
                <a:ea typeface="Calibri"/>
                <a:cs typeface="Times New Roman"/>
              </a:rPr>
              <a:t>If the suicidal thoughts continue or if I find myself preparing to hurt myself, I will call the people </a:t>
            </a:r>
            <a:r>
              <a:rPr lang="en-US" sz="1800" b="1" i="1" u="sng" dirty="0" smtClean="0">
                <a:effectLst>
                  <a:outerShdw blurRad="38100" dist="38100" dir="2700000" algn="tl">
                    <a:srgbClr val="000000">
                      <a:alpha val="43137"/>
                    </a:srgbClr>
                  </a:outerShdw>
                </a:effectLst>
                <a:latin typeface="Calibri"/>
                <a:ea typeface="Calibri"/>
                <a:cs typeface="Times New Roman"/>
              </a:rPr>
              <a:t>(social supports) </a:t>
            </a:r>
            <a:r>
              <a:rPr lang="en-US" sz="1800" b="1" dirty="0" smtClean="0">
                <a:effectLst>
                  <a:outerShdw blurRad="38100" dist="38100" dir="2700000" algn="tl">
                    <a:srgbClr val="000000">
                      <a:alpha val="43137"/>
                    </a:srgbClr>
                  </a:outerShdw>
                </a:effectLst>
                <a:latin typeface="Calibri"/>
                <a:ea typeface="Calibri"/>
                <a:cs typeface="Times New Roman"/>
              </a:rPr>
              <a:t>who can help me to stay safe.</a:t>
            </a:r>
          </a:p>
          <a:p>
            <a:pPr marL="457200" indent="-457200">
              <a:spcBef>
                <a:spcPts val="0"/>
              </a:spcBef>
              <a:spcAft>
                <a:spcPts val="0"/>
              </a:spcAft>
              <a:buFont typeface="+mj-lt"/>
              <a:buAutoNum type="arabicPeriod"/>
              <a:defRPr/>
            </a:pPr>
            <a:endParaRPr lang="en-US" sz="1800" b="1" dirty="0" smtClean="0">
              <a:effectLst>
                <a:outerShdw blurRad="38100" dist="38100" dir="2700000" algn="tl">
                  <a:srgbClr val="000000">
                    <a:alpha val="43137"/>
                  </a:srgbClr>
                </a:outerShdw>
              </a:effectLst>
              <a:latin typeface="Calibri"/>
              <a:ea typeface="Calibri"/>
              <a:cs typeface="Times New Roman"/>
            </a:endParaRPr>
          </a:p>
          <a:p>
            <a:pPr>
              <a:spcBef>
                <a:spcPts val="0"/>
              </a:spcBef>
              <a:spcAft>
                <a:spcPts val="0"/>
              </a:spcAft>
              <a:buFont typeface="+mj-lt"/>
              <a:buAutoNum type="arabicPeriod"/>
              <a:defRPr/>
            </a:pPr>
            <a:r>
              <a:rPr lang="en-US" sz="1800" b="1" dirty="0" smtClean="0">
                <a:effectLst>
                  <a:outerShdw blurRad="38100" dist="38100" dir="2700000" algn="tl">
                    <a:srgbClr val="000000">
                      <a:alpha val="43137"/>
                    </a:srgbClr>
                  </a:outerShdw>
                </a:effectLst>
                <a:latin typeface="Calibri"/>
                <a:ea typeface="Calibri"/>
                <a:cs typeface="Times New Roman"/>
              </a:rPr>
              <a:t>If I feel that I cannot control my behavior, I’ll ask staff to go to the nearest emergency room or call 9-11 </a:t>
            </a:r>
            <a:r>
              <a:rPr lang="en-US" sz="1800" b="1" i="1" u="sng" dirty="0" smtClean="0">
                <a:effectLst>
                  <a:outerShdw blurRad="38100" dist="38100" dir="2700000" algn="tl">
                    <a:srgbClr val="000000">
                      <a:alpha val="43137"/>
                    </a:srgbClr>
                  </a:outerShdw>
                </a:effectLst>
                <a:latin typeface="Calibri"/>
                <a:ea typeface="Calibri"/>
                <a:cs typeface="Times New Roman"/>
              </a:rPr>
              <a:t>(professional help)</a:t>
            </a:r>
            <a:r>
              <a:rPr lang="en-US" sz="1800" b="1" u="sng" dirty="0" smtClean="0">
                <a:effectLst>
                  <a:outerShdw blurRad="38100" dist="38100" dir="2700000" algn="tl">
                    <a:srgbClr val="000000">
                      <a:alpha val="43137"/>
                    </a:srgbClr>
                  </a:outerShdw>
                </a:effectLst>
                <a:latin typeface="Calibri"/>
                <a:ea typeface="Calibri"/>
                <a:cs typeface="Times New Roman"/>
              </a:rPr>
              <a:t>.</a:t>
            </a:r>
          </a:p>
          <a:p>
            <a:pPr>
              <a:defRPr/>
            </a:pPr>
            <a:endParaRPr lang="en-US" dirty="0"/>
          </a:p>
        </p:txBody>
      </p:sp>
      <p:sp>
        <p:nvSpPr>
          <p:cNvPr id="3" name="Slide Number Placeholder 2"/>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145</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Font typeface="Wingdings 2" pitchFamily="18" charset="2"/>
              <a:buNone/>
              <a:defRPr/>
            </a:pPr>
            <a:r>
              <a:rPr lang="en-US" sz="2800" dirty="0" smtClean="0">
                <a:solidFill>
                  <a:schemeClr val="bg1"/>
                </a:solidFill>
                <a:latin typeface="Arial" panose="020B0604020202020204" pitchFamily="34" charset="0"/>
                <a:cs typeface="Arial" panose="020B0604020202020204" pitchFamily="34" charset="0"/>
              </a:rPr>
              <a:t>Special Topics:  </a:t>
            </a:r>
            <a:r>
              <a:rPr lang="en-US" sz="2800" dirty="0" smtClean="0">
                <a:solidFill>
                  <a:srgbClr val="FF0000"/>
                </a:solidFill>
                <a:latin typeface="Arial" panose="020B0604020202020204" pitchFamily="34" charset="0"/>
                <a:cs typeface="Arial" panose="020B0604020202020204" pitchFamily="34" charset="0"/>
              </a:rPr>
              <a:t>Cognitive Remediation</a:t>
            </a:r>
            <a:endParaRPr lang="en-US" sz="1000" dirty="0" smtClean="0"/>
          </a:p>
          <a:p>
            <a:pPr>
              <a:defRPr/>
            </a:pPr>
            <a:endParaRPr lang="en-US" sz="1400" dirty="0" smtClean="0"/>
          </a:p>
          <a:p>
            <a:pPr>
              <a:defRPr/>
            </a:pPr>
            <a:endParaRPr lang="en-US" sz="1400" dirty="0"/>
          </a:p>
          <a:p>
            <a:pPr>
              <a:buFont typeface="Arial" panose="020B0604020202020204" pitchFamily="34" charset="0"/>
              <a:buChar char="•"/>
              <a:defRPr/>
            </a:pPr>
            <a:r>
              <a:rPr lang="en-US" sz="1600" dirty="0" smtClean="0"/>
              <a:t>Cognitive remediation is a </a:t>
            </a:r>
            <a:r>
              <a:rPr lang="en-US" sz="1600" u="sng" dirty="0" smtClean="0"/>
              <a:t>behavioral treatment </a:t>
            </a:r>
            <a:r>
              <a:rPr lang="en-US" sz="1600" dirty="0" smtClean="0"/>
              <a:t>that uses drill and practice, compensatory and adaptive strategies to facilitate improvement in targeted cognitive areas like memory, attention and problem solving. </a:t>
            </a:r>
          </a:p>
          <a:p>
            <a:pPr>
              <a:defRPr/>
            </a:pPr>
            <a:endParaRPr lang="en-US" sz="1600" dirty="0"/>
          </a:p>
          <a:p>
            <a:pPr>
              <a:buFont typeface="Arial" panose="020B0604020202020204" pitchFamily="34" charset="0"/>
              <a:buChar char="•"/>
              <a:defRPr/>
            </a:pPr>
            <a:r>
              <a:rPr lang="en-US" sz="1600" dirty="0" smtClean="0"/>
              <a:t>Cognitive remediation aims to </a:t>
            </a:r>
            <a:r>
              <a:rPr lang="en-US" sz="1600" u="sng" dirty="0" smtClean="0"/>
              <a:t>improve cognitive impairments </a:t>
            </a:r>
            <a:r>
              <a:rPr lang="en-US" sz="1600" dirty="0" smtClean="0"/>
              <a:t>that are making it difficult for a person to achieve their functional goals. </a:t>
            </a:r>
          </a:p>
          <a:p>
            <a:pPr>
              <a:defRPr/>
            </a:pPr>
            <a:endParaRPr lang="en-US" sz="1600" dirty="0"/>
          </a:p>
          <a:p>
            <a:pPr>
              <a:buFont typeface="Arial" panose="020B0604020202020204" pitchFamily="34" charset="0"/>
              <a:buChar char="•"/>
              <a:defRPr/>
            </a:pPr>
            <a:r>
              <a:rPr lang="en-US" sz="1600" dirty="0" smtClean="0"/>
              <a:t>Cognitive remediation is intended to help people who have experienced a </a:t>
            </a:r>
            <a:r>
              <a:rPr lang="en-US" sz="1600" u="sng" dirty="0" smtClean="0"/>
              <a:t>decline in their cognitive skills</a:t>
            </a:r>
            <a:r>
              <a:rPr lang="en-US" sz="1600" dirty="0" smtClean="0"/>
              <a:t>, or who were not able to fully develop their skills because of illness. Many psychiatric illnesses cause cognitive problems. For example, schizophrenia and other psychotic disorders cause a decline in attention, memory and problem solving skills. </a:t>
            </a:r>
          </a:p>
          <a:p>
            <a:pPr>
              <a:defRPr/>
            </a:pPr>
            <a:endParaRPr lang="en-US" sz="1600" dirty="0"/>
          </a:p>
          <a:p>
            <a:pPr>
              <a:buFont typeface="Arial" panose="020B0604020202020204" pitchFamily="34" charset="0"/>
              <a:buChar char="•"/>
              <a:defRPr/>
            </a:pPr>
            <a:r>
              <a:rPr lang="en-US" sz="1600" dirty="0" smtClean="0"/>
              <a:t>Cognitive Remediation helps </a:t>
            </a:r>
            <a:r>
              <a:rPr lang="en-US" sz="1600" u="sng" dirty="0" smtClean="0"/>
              <a:t>improve the underlying neuropsychological functions that help you think</a:t>
            </a:r>
            <a:r>
              <a:rPr lang="en-US" sz="1600" dirty="0" smtClean="0"/>
              <a:t>: attention, memory, planning, organization, abstract thinking. </a:t>
            </a:r>
          </a:p>
          <a:p>
            <a:pPr>
              <a:buFont typeface="Arial" panose="020B0604020202020204" pitchFamily="34" charset="0"/>
              <a:buChar char="•"/>
              <a:defRPr/>
            </a:pPr>
            <a:endParaRPr lang="en-US" sz="1600" dirty="0"/>
          </a:p>
          <a:p>
            <a:pPr>
              <a:buFont typeface="Arial" panose="020B0604020202020204" pitchFamily="34" charset="0"/>
              <a:buChar char="•"/>
              <a:defRPr/>
            </a:pPr>
            <a:r>
              <a:rPr lang="en-US" sz="1600" dirty="0" smtClean="0"/>
              <a:t>Cognitive remediation often uses the </a:t>
            </a:r>
            <a:r>
              <a:rPr lang="en-US" sz="1600" u="sng" dirty="0" smtClean="0"/>
              <a:t>computer </a:t>
            </a:r>
            <a:r>
              <a:rPr lang="en-US" sz="1600" dirty="0" smtClean="0"/>
              <a:t>to provide exercises to improve neuropsychological skills. </a:t>
            </a:r>
            <a:r>
              <a:rPr lang="en-US" sz="1400" dirty="0" smtClean="0"/>
              <a:t/>
            </a:r>
            <a:br>
              <a:rPr lang="en-US" sz="1400" dirty="0" smtClean="0"/>
            </a:br>
            <a:endParaRPr lang="en-US" sz="1400" dirty="0"/>
          </a:p>
        </p:txBody>
      </p:sp>
      <p:sp>
        <p:nvSpPr>
          <p:cNvPr id="3" name="Slide Number Placeholder 2"/>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146</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233854561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sz="2700" dirty="0" smtClean="0">
                <a:solidFill>
                  <a:schemeClr val="bg1"/>
                </a:solidFill>
                <a:latin typeface="Arial" panose="020B0604020202020204" pitchFamily="34" charset="0"/>
                <a:cs typeface="Arial" panose="020B0604020202020204" pitchFamily="34" charset="0"/>
              </a:rPr>
              <a:t/>
            </a:r>
            <a:br>
              <a:rPr lang="en-US" sz="2700" dirty="0" smtClean="0">
                <a:solidFill>
                  <a:schemeClr val="bg1"/>
                </a:solidFill>
                <a:latin typeface="Arial" panose="020B0604020202020204" pitchFamily="34" charset="0"/>
                <a:cs typeface="Arial" panose="020B0604020202020204" pitchFamily="34" charset="0"/>
              </a:rPr>
            </a:br>
            <a:r>
              <a:rPr lang="en-US" altLang="en-US" sz="2400" dirty="0" smtClean="0">
                <a:solidFill>
                  <a:srgbClr val="FFFFFF"/>
                </a:solidFill>
                <a:effectLst>
                  <a:outerShdw blurRad="38100" dist="38100" dir="2700000" algn="tl">
                    <a:srgbClr val="000000">
                      <a:alpha val="43137"/>
                    </a:srgbClr>
                  </a:outerShdw>
                </a:effectLst>
                <a:ea typeface="Calibri" pitchFamily="34" charset="0"/>
              </a:rPr>
              <a:t>Special Topic:  </a:t>
            </a:r>
            <a:r>
              <a:rPr lang="en-US" altLang="en-US" sz="2400" dirty="0" smtClean="0">
                <a:solidFill>
                  <a:srgbClr val="FF0000"/>
                </a:solidFill>
                <a:effectLst>
                  <a:outerShdw blurRad="38100" dist="38100" dir="2700000" algn="tl">
                    <a:srgbClr val="000000">
                      <a:alpha val="43137"/>
                    </a:srgbClr>
                  </a:outerShdw>
                </a:effectLst>
                <a:ea typeface="Calibri" pitchFamily="34" charset="0"/>
              </a:rPr>
              <a:t>Cognitive Remediation </a:t>
            </a:r>
            <a:r>
              <a:rPr lang="en-US" sz="1100" dirty="0" smtClean="0"/>
              <a:t/>
            </a:r>
            <a:br>
              <a:rPr lang="en-US" sz="1100" dirty="0" smtClean="0"/>
            </a:br>
            <a:endParaRPr lang="en-US" dirty="0"/>
          </a:p>
        </p:txBody>
      </p:sp>
      <p:pic>
        <p:nvPicPr>
          <p:cNvPr id="122883"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68338" y="3886200"/>
            <a:ext cx="3692525" cy="2265363"/>
          </a:xfrm>
        </p:spPr>
      </p:pic>
      <p:sp>
        <p:nvSpPr>
          <p:cNvPr id="122884" name="Content Placeholder 1"/>
          <p:cNvSpPr>
            <a:spLocks noGrp="1"/>
          </p:cNvSpPr>
          <p:nvPr>
            <p:ph sz="half" idx="2"/>
          </p:nvPr>
        </p:nvSpPr>
        <p:spPr/>
        <p:txBody>
          <a:bodyPr/>
          <a:lstStyle/>
          <a:p>
            <a:pPr>
              <a:buFont typeface="Arial" charset="0"/>
              <a:buChar char="•"/>
            </a:pPr>
            <a:r>
              <a:rPr lang="en-US" altLang="en-US" sz="1800" smtClean="0"/>
              <a:t>Specific computer programs (Parrot Software, Lumocity, Bungalow) are designed to remediate cognitive weaknesses and can be done under the supervision of speech/neuropsychologist</a:t>
            </a:r>
          </a:p>
          <a:p>
            <a:pPr>
              <a:buFont typeface="Arial" charset="0"/>
              <a:buChar char="•"/>
            </a:pPr>
            <a:r>
              <a:rPr lang="en-US" altLang="en-US" sz="1800" smtClean="0"/>
              <a:t>Apps on devices can be used to assist in memory, organization, and attention (e.g. alarms, calendar, check lists)</a:t>
            </a:r>
          </a:p>
        </p:txBody>
      </p:sp>
      <p:pic>
        <p:nvPicPr>
          <p:cNvPr id="12288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295400"/>
            <a:ext cx="33528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CB1CB5F-476C-4A1B-B78A-B3F052C354DC}" type="slidenum">
              <a:rPr lang="en-US" b="1" smtClean="0">
                <a:solidFill>
                  <a:schemeClr val="tx1"/>
                </a:solidFill>
              </a:rPr>
              <a:pPr>
                <a:defRPr/>
              </a:pPr>
              <a:t>147</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28629315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rrowheads="1"/>
          </p:cNvSpPr>
          <p:nvPr>
            <p:ph type="title"/>
          </p:nvPr>
        </p:nvSpPr>
        <p:spPr>
          <a:xfrm>
            <a:off x="381000" y="304800"/>
            <a:ext cx="8458200" cy="1143000"/>
          </a:xfrm>
        </p:spPr>
        <p:txBody>
          <a:bodyPr>
            <a:normAutofit fontScale="90000"/>
          </a:bodyPr>
          <a:lstStyle/>
          <a:p>
            <a:pPr algn="ctr" eaLnBrk="1" hangingPunct="1">
              <a:lnSpc>
                <a:spcPct val="70000"/>
              </a:lnSpc>
              <a:defRPr/>
            </a:pPr>
            <a:r>
              <a:rPr lang="en-US" altLang="en-US" sz="4100" dirty="0" smtClean="0">
                <a:solidFill>
                  <a:schemeClr val="tx1"/>
                </a:solidFill>
                <a:ea typeface="ＭＳ Ｐゴシック" pitchFamily="34" charset="-128"/>
              </a:rPr>
              <a:t>Core ASD Symptom Domains</a:t>
            </a:r>
            <a:br>
              <a:rPr lang="en-US" altLang="en-US" sz="4100" dirty="0" smtClean="0">
                <a:solidFill>
                  <a:schemeClr val="tx1"/>
                </a:solidFill>
                <a:ea typeface="ＭＳ Ｐゴシック" pitchFamily="34" charset="-128"/>
              </a:rPr>
            </a:br>
            <a:r>
              <a:rPr lang="en-US" altLang="en-US" sz="2500" dirty="0" smtClean="0">
                <a:solidFill>
                  <a:srgbClr val="00B050"/>
                </a:solidFill>
                <a:ea typeface="ＭＳ Ｐゴシック" pitchFamily="34" charset="-128"/>
              </a:rPr>
              <a:t>PLUS Associated Medical Features </a:t>
            </a:r>
            <a:r>
              <a:rPr lang="en-US" altLang="en-US" sz="4100" dirty="0" smtClean="0">
                <a:solidFill>
                  <a:srgbClr val="002054"/>
                </a:solidFill>
                <a:ea typeface="ＭＳ Ｐゴシック" pitchFamily="34" charset="-128"/>
              </a:rPr>
              <a:t/>
            </a:r>
            <a:br>
              <a:rPr lang="en-US" altLang="en-US" sz="4100" dirty="0" smtClean="0">
                <a:solidFill>
                  <a:srgbClr val="002054"/>
                </a:solidFill>
                <a:ea typeface="ＭＳ Ｐゴシック" pitchFamily="34" charset="-128"/>
              </a:rPr>
            </a:br>
            <a:endParaRPr lang="en-US" altLang="en-US" sz="4100" dirty="0" smtClean="0">
              <a:solidFill>
                <a:srgbClr val="002054"/>
              </a:solidFill>
              <a:ea typeface="ＭＳ Ｐゴシック" pitchFamily="34" charset="-128"/>
            </a:endParaRPr>
          </a:p>
        </p:txBody>
      </p:sp>
      <p:sp>
        <p:nvSpPr>
          <p:cNvPr id="17411" name="Oval 5"/>
          <p:cNvSpPr>
            <a:spLocks noChangeArrowheads="1"/>
          </p:cNvSpPr>
          <p:nvPr/>
        </p:nvSpPr>
        <p:spPr bwMode="auto">
          <a:xfrm>
            <a:off x="4695825" y="2284413"/>
            <a:ext cx="2286000" cy="2286000"/>
          </a:xfrm>
          <a:prstGeom prst="ellipse">
            <a:avLst/>
          </a:prstGeom>
          <a:solidFill>
            <a:srgbClr val="FF00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17412" name="Oval 6"/>
          <p:cNvSpPr>
            <a:spLocks noChangeArrowheads="1"/>
          </p:cNvSpPr>
          <p:nvPr/>
        </p:nvSpPr>
        <p:spPr bwMode="auto">
          <a:xfrm>
            <a:off x="2409825" y="2370138"/>
            <a:ext cx="2286000" cy="2286000"/>
          </a:xfrm>
          <a:prstGeom prst="ellipse">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17413" name="Text Box 7"/>
          <p:cNvSpPr txBox="1">
            <a:spLocks noChangeArrowheads="1"/>
          </p:cNvSpPr>
          <p:nvPr/>
        </p:nvSpPr>
        <p:spPr bwMode="auto">
          <a:xfrm>
            <a:off x="4800600" y="3071813"/>
            <a:ext cx="2095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b="1">
                <a:solidFill>
                  <a:srgbClr val="000000"/>
                </a:solidFill>
              </a:rPr>
              <a:t>Restricted &amp; Repetitive Behavior</a:t>
            </a:r>
          </a:p>
        </p:txBody>
      </p:sp>
      <p:sp>
        <p:nvSpPr>
          <p:cNvPr id="17414" name="Text Box 8"/>
          <p:cNvSpPr txBox="1">
            <a:spLocks noChangeArrowheads="1"/>
          </p:cNvSpPr>
          <p:nvPr/>
        </p:nvSpPr>
        <p:spPr bwMode="auto">
          <a:xfrm>
            <a:off x="2362200" y="3067050"/>
            <a:ext cx="2517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000000"/>
                </a:solidFill>
              </a:rPr>
              <a:t>Impaired Social Communication/</a:t>
            </a:r>
          </a:p>
          <a:p>
            <a:pPr algn="ctr" eaLnBrk="1" hangingPunct="1"/>
            <a:r>
              <a:rPr lang="en-US" altLang="en-US" sz="1600" b="1">
                <a:solidFill>
                  <a:srgbClr val="000000"/>
                </a:solidFill>
              </a:rPr>
              <a:t>Interactions</a:t>
            </a:r>
          </a:p>
        </p:txBody>
      </p:sp>
      <p:sp>
        <p:nvSpPr>
          <p:cNvPr id="17415" name="Text Box 10"/>
          <p:cNvSpPr txBox="1">
            <a:spLocks noChangeArrowheads="1"/>
          </p:cNvSpPr>
          <p:nvPr/>
        </p:nvSpPr>
        <p:spPr bwMode="auto">
          <a:xfrm>
            <a:off x="5105400" y="2514600"/>
            <a:ext cx="1600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800" b="1">
              <a:solidFill>
                <a:srgbClr val="FFFFFF"/>
              </a:solidFill>
            </a:endParaRPr>
          </a:p>
        </p:txBody>
      </p:sp>
      <p:sp>
        <p:nvSpPr>
          <p:cNvPr id="17416" name="Text Box 11"/>
          <p:cNvSpPr txBox="1">
            <a:spLocks noChangeArrowheads="1"/>
          </p:cNvSpPr>
          <p:nvPr/>
        </p:nvSpPr>
        <p:spPr bwMode="auto">
          <a:xfrm>
            <a:off x="5410200" y="5562600"/>
            <a:ext cx="17335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800">
              <a:solidFill>
                <a:srgbClr val="000000"/>
              </a:solidFill>
            </a:endParaRPr>
          </a:p>
        </p:txBody>
      </p:sp>
      <p:sp>
        <p:nvSpPr>
          <p:cNvPr id="17417" name="Oval 12"/>
          <p:cNvSpPr>
            <a:spLocks noChangeArrowheads="1"/>
          </p:cNvSpPr>
          <p:nvPr/>
        </p:nvSpPr>
        <p:spPr bwMode="auto">
          <a:xfrm>
            <a:off x="2633663" y="1981200"/>
            <a:ext cx="4071937" cy="257492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17418" name="Text Box 13"/>
          <p:cNvSpPr txBox="1">
            <a:spLocks noChangeArrowheads="1"/>
          </p:cNvSpPr>
          <p:nvPr/>
        </p:nvSpPr>
        <p:spPr bwMode="auto">
          <a:xfrm>
            <a:off x="3924300" y="2225675"/>
            <a:ext cx="1752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b="1"/>
              <a:t>AUTISM</a:t>
            </a:r>
          </a:p>
          <a:p>
            <a:pPr algn="ctr" eaLnBrk="1" hangingPunct="1"/>
            <a:r>
              <a:rPr lang="en-US" altLang="en-US" sz="1800" b="1"/>
              <a:t>SPECTRUM</a:t>
            </a:r>
          </a:p>
          <a:p>
            <a:pPr algn="ctr" eaLnBrk="1" hangingPunct="1"/>
            <a:r>
              <a:rPr lang="en-US" altLang="en-US" sz="1800" b="1"/>
              <a:t>DISORDER</a:t>
            </a:r>
          </a:p>
        </p:txBody>
      </p:sp>
      <p:sp>
        <p:nvSpPr>
          <p:cNvPr id="36876" name="Oval 14"/>
          <p:cNvSpPr>
            <a:spLocks noChangeArrowheads="1"/>
          </p:cNvSpPr>
          <p:nvPr/>
        </p:nvSpPr>
        <p:spPr bwMode="auto">
          <a:xfrm>
            <a:off x="1343025" y="4229100"/>
            <a:ext cx="2581275" cy="1104900"/>
          </a:xfrm>
          <a:prstGeom prst="ellipse">
            <a:avLst/>
          </a:prstGeom>
          <a:solidFill>
            <a:srgbClr val="FFFF66">
              <a:alpha val="0"/>
            </a:srgbClr>
          </a:solidFill>
          <a:ln w="38100">
            <a:solidFill>
              <a:srgbClr val="EB21B6"/>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endParaRPr>
          </a:p>
        </p:txBody>
      </p:sp>
      <p:sp>
        <p:nvSpPr>
          <p:cNvPr id="36877" name="Text Box 15"/>
          <p:cNvSpPr txBox="1">
            <a:spLocks noChangeArrowheads="1"/>
          </p:cNvSpPr>
          <p:nvPr/>
        </p:nvSpPr>
        <p:spPr bwMode="auto">
          <a:xfrm>
            <a:off x="1174750" y="4556125"/>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a:solidFill>
                  <a:srgbClr val="EB21B6"/>
                </a:solidFill>
              </a:rPr>
              <a:t>Language Disorders</a:t>
            </a:r>
          </a:p>
        </p:txBody>
      </p:sp>
      <p:sp>
        <p:nvSpPr>
          <p:cNvPr id="36878" name="Oval 16"/>
          <p:cNvSpPr>
            <a:spLocks noChangeArrowheads="1"/>
          </p:cNvSpPr>
          <p:nvPr/>
        </p:nvSpPr>
        <p:spPr bwMode="auto">
          <a:xfrm>
            <a:off x="3621088" y="3959225"/>
            <a:ext cx="2284412" cy="1450975"/>
          </a:xfrm>
          <a:prstGeom prst="ellipse">
            <a:avLst/>
          </a:prstGeom>
          <a:solidFill>
            <a:schemeClr val="hlink">
              <a:alpha val="0"/>
            </a:schemeClr>
          </a:solidFill>
          <a:ln w="38100">
            <a:solidFill>
              <a:srgbClr val="EB21B6"/>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36879" name="Text Box 17"/>
          <p:cNvSpPr txBox="1">
            <a:spLocks noChangeArrowheads="1"/>
          </p:cNvSpPr>
          <p:nvPr/>
        </p:nvSpPr>
        <p:spPr bwMode="auto">
          <a:xfrm>
            <a:off x="3667125" y="4570413"/>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800">
                <a:solidFill>
                  <a:srgbClr val="EB21B6"/>
                </a:solidFill>
              </a:rPr>
              <a:t>Intellectual Disabilities</a:t>
            </a:r>
          </a:p>
        </p:txBody>
      </p:sp>
      <p:sp>
        <p:nvSpPr>
          <p:cNvPr id="36880" name="Oval 18"/>
          <p:cNvSpPr>
            <a:spLocks noChangeArrowheads="1"/>
          </p:cNvSpPr>
          <p:nvPr/>
        </p:nvSpPr>
        <p:spPr bwMode="auto">
          <a:xfrm>
            <a:off x="1250950" y="2405063"/>
            <a:ext cx="1447800" cy="1447800"/>
          </a:xfrm>
          <a:prstGeom prst="ellipse">
            <a:avLst/>
          </a:prstGeom>
          <a:solidFill>
            <a:srgbClr val="CC99FF"/>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36881" name="Text Box 19"/>
          <p:cNvSpPr txBox="1">
            <a:spLocks noChangeArrowheads="1"/>
          </p:cNvSpPr>
          <p:nvPr/>
        </p:nvSpPr>
        <p:spPr bwMode="auto">
          <a:xfrm>
            <a:off x="1365250" y="2873375"/>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800" b="1">
                <a:solidFill>
                  <a:srgbClr val="660066"/>
                </a:solidFill>
              </a:rPr>
              <a:t>ADHD</a:t>
            </a:r>
          </a:p>
        </p:txBody>
      </p:sp>
      <p:sp>
        <p:nvSpPr>
          <p:cNvPr id="36882" name="Oval 20"/>
          <p:cNvSpPr>
            <a:spLocks noChangeArrowheads="1"/>
          </p:cNvSpPr>
          <p:nvPr/>
        </p:nvSpPr>
        <p:spPr bwMode="auto">
          <a:xfrm>
            <a:off x="6953250" y="2228850"/>
            <a:ext cx="1752600" cy="1143000"/>
          </a:xfrm>
          <a:prstGeom prst="ellipse">
            <a:avLst/>
          </a:prstGeom>
          <a:solidFill>
            <a:srgbClr val="CC99FF"/>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36883" name="Text Box 21"/>
          <p:cNvSpPr txBox="1">
            <a:spLocks noChangeArrowheads="1"/>
          </p:cNvSpPr>
          <p:nvPr/>
        </p:nvSpPr>
        <p:spPr bwMode="auto">
          <a:xfrm>
            <a:off x="7086600" y="2436813"/>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800" b="1">
                <a:solidFill>
                  <a:srgbClr val="660066"/>
                </a:solidFill>
              </a:rPr>
              <a:t>Social Anxiety</a:t>
            </a:r>
          </a:p>
        </p:txBody>
      </p:sp>
      <p:sp>
        <p:nvSpPr>
          <p:cNvPr id="36884" name="Oval 22"/>
          <p:cNvSpPr>
            <a:spLocks noChangeArrowheads="1"/>
          </p:cNvSpPr>
          <p:nvPr/>
        </p:nvSpPr>
        <p:spPr bwMode="auto">
          <a:xfrm>
            <a:off x="6553200" y="4419600"/>
            <a:ext cx="1752600" cy="1371600"/>
          </a:xfrm>
          <a:prstGeom prst="ellipse">
            <a:avLst/>
          </a:prstGeom>
          <a:solidFill>
            <a:srgbClr val="CC99FF"/>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36885" name="Text Box 23"/>
          <p:cNvSpPr txBox="1">
            <a:spLocks noChangeArrowheads="1"/>
          </p:cNvSpPr>
          <p:nvPr/>
        </p:nvSpPr>
        <p:spPr bwMode="auto">
          <a:xfrm>
            <a:off x="7086600" y="48768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1800" b="1">
                <a:solidFill>
                  <a:srgbClr val="660066"/>
                </a:solidFill>
              </a:rPr>
              <a:t>OCD</a:t>
            </a:r>
          </a:p>
        </p:txBody>
      </p:sp>
      <p:sp>
        <p:nvSpPr>
          <p:cNvPr id="36886" name="Oval 24"/>
          <p:cNvSpPr>
            <a:spLocks noChangeArrowheads="1"/>
          </p:cNvSpPr>
          <p:nvPr/>
        </p:nvSpPr>
        <p:spPr bwMode="auto">
          <a:xfrm>
            <a:off x="1828800" y="1295400"/>
            <a:ext cx="1905000" cy="1295400"/>
          </a:xfrm>
          <a:prstGeom prst="ellipse">
            <a:avLst/>
          </a:prstGeom>
          <a:solidFill>
            <a:srgbClr val="CC99FF"/>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p:nvSpPr>
          <p:cNvPr id="36887" name="Text Box 25"/>
          <p:cNvSpPr txBox="1">
            <a:spLocks noChangeArrowheads="1"/>
          </p:cNvSpPr>
          <p:nvPr/>
        </p:nvSpPr>
        <p:spPr bwMode="auto">
          <a:xfrm>
            <a:off x="1790700" y="17145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800" b="1">
                <a:solidFill>
                  <a:srgbClr val="660066"/>
                </a:solidFill>
              </a:rPr>
              <a:t>Aggression</a:t>
            </a:r>
          </a:p>
        </p:txBody>
      </p:sp>
      <p:sp>
        <p:nvSpPr>
          <p:cNvPr id="36888" name="Text Box 26"/>
          <p:cNvSpPr txBox="1">
            <a:spLocks noChangeArrowheads="1"/>
          </p:cNvSpPr>
          <p:nvPr/>
        </p:nvSpPr>
        <p:spPr bwMode="auto">
          <a:xfrm>
            <a:off x="6400800" y="1524000"/>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i="1" dirty="0">
                <a:solidFill>
                  <a:srgbClr val="00B050"/>
                </a:solidFill>
              </a:rPr>
              <a:t>Epilepsy-</a:t>
            </a:r>
          </a:p>
          <a:p>
            <a:pPr eaLnBrk="1" hangingPunct="1"/>
            <a:r>
              <a:rPr lang="en-US" altLang="en-US" sz="1800" b="1" i="1" dirty="0">
                <a:solidFill>
                  <a:srgbClr val="00B050"/>
                </a:solidFill>
              </a:rPr>
              <a:t>EEG abnormalities</a:t>
            </a:r>
          </a:p>
        </p:txBody>
      </p:sp>
      <p:sp>
        <p:nvSpPr>
          <p:cNvPr id="36889" name="Text Box 28"/>
          <p:cNvSpPr txBox="1">
            <a:spLocks noChangeArrowheads="1"/>
          </p:cNvSpPr>
          <p:nvPr/>
        </p:nvSpPr>
        <p:spPr bwMode="auto">
          <a:xfrm>
            <a:off x="0" y="5197475"/>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1800" b="1" i="1" dirty="0">
                <a:solidFill>
                  <a:srgbClr val="00B050"/>
                </a:solidFill>
              </a:rPr>
              <a:t>Motor problems: Apraxia</a:t>
            </a:r>
          </a:p>
        </p:txBody>
      </p:sp>
      <p:sp>
        <p:nvSpPr>
          <p:cNvPr id="36890" name="Text Box 29"/>
          <p:cNvSpPr txBox="1">
            <a:spLocks noChangeArrowheads="1"/>
          </p:cNvSpPr>
          <p:nvPr/>
        </p:nvSpPr>
        <p:spPr bwMode="auto">
          <a:xfrm>
            <a:off x="7620000" y="3733800"/>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1800" b="1" i="1" dirty="0">
                <a:solidFill>
                  <a:srgbClr val="00B050"/>
                </a:solidFill>
              </a:rPr>
              <a:t>Immune Dysfunction</a:t>
            </a:r>
          </a:p>
        </p:txBody>
      </p:sp>
      <p:sp>
        <p:nvSpPr>
          <p:cNvPr id="36891" name="Text Box 30"/>
          <p:cNvSpPr txBox="1">
            <a:spLocks noChangeArrowheads="1"/>
          </p:cNvSpPr>
          <p:nvPr/>
        </p:nvSpPr>
        <p:spPr bwMode="auto">
          <a:xfrm>
            <a:off x="133350" y="1182688"/>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1800" b="1" i="1" dirty="0">
                <a:solidFill>
                  <a:srgbClr val="00B050"/>
                </a:solidFill>
              </a:rPr>
              <a:t>Gastro-intestinal Dysfunction</a:t>
            </a:r>
          </a:p>
        </p:txBody>
      </p:sp>
      <p:sp>
        <p:nvSpPr>
          <p:cNvPr id="36892" name="Text Box 31"/>
          <p:cNvSpPr txBox="1">
            <a:spLocks noChangeArrowheads="1"/>
          </p:cNvSpPr>
          <p:nvPr/>
        </p:nvSpPr>
        <p:spPr bwMode="auto">
          <a:xfrm>
            <a:off x="19050" y="3240088"/>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1800" b="1" i="1" dirty="0">
                <a:solidFill>
                  <a:srgbClr val="00B050"/>
                </a:solidFill>
              </a:rPr>
              <a:t>Sleep Disturbance</a:t>
            </a:r>
          </a:p>
        </p:txBody>
      </p:sp>
      <p:sp>
        <p:nvSpPr>
          <p:cNvPr id="2" name="Slide Number Placeholder 1"/>
          <p:cNvSpPr>
            <a:spLocks noGrp="1"/>
          </p:cNvSpPr>
          <p:nvPr>
            <p:ph type="sldNum" sz="quarter" idx="12"/>
          </p:nvPr>
        </p:nvSpPr>
        <p:spPr/>
        <p:txBody>
          <a:bodyPr/>
          <a:lstStyle/>
          <a:p>
            <a:pPr>
              <a:defRPr/>
            </a:pPr>
            <a:fld id="{BC6C1365-BF37-431F-BBC8-A419538B2E75}" type="slidenum">
              <a:rPr lang="en-US" b="1" smtClean="0">
                <a:solidFill>
                  <a:schemeClr val="tx1"/>
                </a:solidFill>
              </a:rPr>
              <a:pPr>
                <a:defRPr/>
              </a:pPr>
              <a:t>15</a:t>
            </a:fld>
            <a:r>
              <a:rPr lang="en-US" b="1" dirty="0">
                <a:solidFill>
                  <a:schemeClr val="tx1"/>
                </a:solidFill>
              </a:rPr>
              <a:t>P</a:t>
            </a:r>
          </a:p>
        </p:txBody>
      </p:sp>
    </p:spTree>
    <p:extLst>
      <p:ext uri="{BB962C8B-B14F-4D97-AF65-F5344CB8AC3E}">
        <p14:creationId xmlns:p14="http://schemas.microsoft.com/office/powerpoint/2010/main" val="381443835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8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250"/>
                                  </p:stCondLst>
                                  <p:childTnLst>
                                    <p:set>
                                      <p:cBhvr>
                                        <p:cTn id="34" dur="1" fill="hold">
                                          <p:stCondLst>
                                            <p:cond delay="0"/>
                                          </p:stCondLst>
                                        </p:cTn>
                                        <p:tgtEl>
                                          <p:spTgt spid="3688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8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88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88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88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89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89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88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888"/>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6" grpId="0" animBg="1"/>
      <p:bldP spid="36877" grpId="0"/>
      <p:bldP spid="36878" grpId="0" animBg="1"/>
      <p:bldP spid="36879" grpId="0"/>
      <p:bldP spid="36880" grpId="0" animBg="1"/>
      <p:bldP spid="36881" grpId="0"/>
      <p:bldP spid="36882" grpId="0" animBg="1"/>
      <p:bldP spid="36883" grpId="0"/>
      <p:bldP spid="36884" grpId="0" animBg="1"/>
      <p:bldP spid="36885" grpId="0"/>
      <p:bldP spid="36886" grpId="0" animBg="1"/>
      <p:bldP spid="36887" grpId="0"/>
      <p:bldP spid="36888" grpId="0"/>
      <p:bldP spid="36889" grpId="0"/>
      <p:bldP spid="36890" grpId="0"/>
      <p:bldP spid="36891" grpId="0"/>
      <p:bldP spid="368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4"/>
          <p:cNvSpPr>
            <a:spLocks noGrp="1"/>
          </p:cNvSpPr>
          <p:nvPr>
            <p:ph type="title" idx="4294967295"/>
          </p:nvPr>
        </p:nvSpPr>
        <p:spPr>
          <a:xfrm>
            <a:off x="381000" y="-152400"/>
            <a:ext cx="8229600" cy="1143000"/>
          </a:xfrm>
        </p:spPr>
        <p:txBody>
          <a:bodyPr/>
          <a:lstStyle/>
          <a:p>
            <a:pPr eaLnBrk="1" hangingPunct="1"/>
            <a:r>
              <a:rPr lang="en-US" altLang="en-US" dirty="0" smtClean="0">
                <a:latin typeface="Calibri" pitchFamily="34" charset="0"/>
                <a:ea typeface="ＭＳ Ｐゴシック" pitchFamily="34" charset="-128"/>
              </a:rPr>
              <a:t>Autism Spectrum Disorders (ASD)</a:t>
            </a:r>
          </a:p>
        </p:txBody>
      </p:sp>
      <p:pic>
        <p:nvPicPr>
          <p:cNvPr id="37890" name="Picture 3" descr="NPP-11-0467-Veenstra-F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68580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16</a:t>
            </a:fld>
            <a:r>
              <a:rPr lang="en-US" b="1" dirty="0">
                <a:solidFill>
                  <a:schemeClr val="tx1"/>
                </a:solidFill>
              </a:rPr>
              <a:t>P</a:t>
            </a:r>
          </a:p>
        </p:txBody>
      </p:sp>
    </p:spTree>
    <p:extLst>
      <p:ext uri="{BB962C8B-B14F-4D97-AF65-F5344CB8AC3E}">
        <p14:creationId xmlns:p14="http://schemas.microsoft.com/office/powerpoint/2010/main" val="414790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a:xfrm>
            <a:off x="685800" y="228600"/>
            <a:ext cx="7772400" cy="1143000"/>
          </a:xfrm>
        </p:spPr>
        <p:txBody>
          <a:bodyPr rtlCol="0">
            <a:normAutofit fontScale="90000"/>
          </a:bodyPr>
          <a:lstStyle/>
          <a:p>
            <a:pPr eaLnBrk="1" fontAlgn="auto" hangingPunct="1">
              <a:spcAft>
                <a:spcPts val="0"/>
              </a:spcAft>
              <a:defRPr/>
            </a:pPr>
            <a:r>
              <a:rPr lang="en-US" sz="4800" b="1" dirty="0">
                <a:latin typeface="Calibri" charset="0"/>
              </a:rPr>
              <a:t>Defining:</a:t>
            </a:r>
            <a:br>
              <a:rPr lang="en-US" sz="4800" b="1" dirty="0">
                <a:latin typeface="Calibri" charset="0"/>
              </a:rPr>
            </a:br>
            <a:r>
              <a:rPr lang="en-US" sz="4800" b="1" dirty="0">
                <a:latin typeface="Calibri" charset="0"/>
              </a:rPr>
              <a:t>Autism </a:t>
            </a:r>
            <a:r>
              <a:rPr lang="en-US" sz="4800" b="1" i="1" dirty="0">
                <a:latin typeface="Calibri" charset="0"/>
              </a:rPr>
              <a:t>Spectrum</a:t>
            </a:r>
            <a:r>
              <a:rPr lang="en-US" sz="4800" b="1" dirty="0">
                <a:latin typeface="Calibri" charset="0"/>
              </a:rPr>
              <a:t> </a:t>
            </a:r>
            <a:r>
              <a:rPr lang="en-US" sz="4800" b="1" dirty="0" smtClean="0">
                <a:latin typeface="Calibri" charset="0"/>
              </a:rPr>
              <a:t>Disorder</a:t>
            </a:r>
            <a:endParaRPr lang="en-US" sz="4800" b="1" dirty="0">
              <a:latin typeface="Calibri" charset="0"/>
            </a:endParaRPr>
          </a:p>
        </p:txBody>
      </p:sp>
      <p:pic>
        <p:nvPicPr>
          <p:cNvPr id="102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425" y="1717675"/>
            <a:ext cx="155257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676400"/>
            <a:ext cx="13303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228600" y="1905000"/>
            <a:ext cx="7772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a:t>1943 – Leo Kanner – </a:t>
            </a:r>
            <a:r>
              <a:rPr lang="en-US" altLang="en-US" i="1"/>
              <a:t>Infantile autism</a:t>
            </a:r>
          </a:p>
          <a:p>
            <a:pPr>
              <a:spcBef>
                <a:spcPct val="50000"/>
              </a:spcBef>
            </a:pPr>
            <a:r>
              <a:rPr lang="en-US" altLang="en-US"/>
              <a:t>1944 – Hans </a:t>
            </a:r>
            <a:r>
              <a:rPr lang="en-US" altLang="en-US" i="1"/>
              <a:t>Asperger</a:t>
            </a:r>
          </a:p>
          <a:p>
            <a:pPr>
              <a:spcBef>
                <a:spcPct val="50000"/>
              </a:spcBef>
            </a:pPr>
            <a:r>
              <a:rPr lang="en-US" altLang="en-US"/>
              <a:t>1960s – Separation from schizophrenia</a:t>
            </a:r>
          </a:p>
          <a:p>
            <a:pPr>
              <a:spcBef>
                <a:spcPct val="50000"/>
              </a:spcBef>
            </a:pPr>
            <a:r>
              <a:rPr lang="en-US" altLang="en-US"/>
              <a:t>1970s – Biology / genetic underpinnings</a:t>
            </a:r>
          </a:p>
          <a:p>
            <a:pPr>
              <a:spcBef>
                <a:spcPct val="50000"/>
              </a:spcBef>
            </a:pPr>
            <a:r>
              <a:rPr lang="en-US" altLang="en-US"/>
              <a:t>1980 – DSM-III – Pervasive Developmental Disorders</a:t>
            </a:r>
          </a:p>
          <a:p>
            <a:pPr>
              <a:spcBef>
                <a:spcPct val="50000"/>
              </a:spcBef>
            </a:pPr>
            <a:r>
              <a:rPr lang="en-US" altLang="en-US"/>
              <a:t>1987 – DSM-III-R - Autistic Disorder / PDD-NOS</a:t>
            </a:r>
          </a:p>
          <a:p>
            <a:pPr>
              <a:spcBef>
                <a:spcPct val="50000"/>
              </a:spcBef>
            </a:pPr>
            <a:r>
              <a:rPr lang="en-US" altLang="en-US"/>
              <a:t>1994 – DSM-IV – Asperger</a:t>
            </a:r>
            <a:r>
              <a:rPr lang="ja-JP" altLang="en-US"/>
              <a:t>’</a:t>
            </a:r>
            <a:r>
              <a:rPr lang="en-US" altLang="ja-JP"/>
              <a:t>s Disorder</a:t>
            </a:r>
          </a:p>
          <a:p>
            <a:pPr>
              <a:spcBef>
                <a:spcPct val="50000"/>
              </a:spcBef>
            </a:pPr>
            <a:r>
              <a:rPr lang="en-US" altLang="ja-JP"/>
              <a:t>2013- DSM-5- Autism Spectrum Disorder </a:t>
            </a:r>
          </a:p>
          <a:p>
            <a:pPr>
              <a:spcBef>
                <a:spcPct val="50000"/>
              </a:spcBef>
            </a:pPr>
            <a:r>
              <a:rPr lang="en-US" altLang="en-US"/>
              <a:t>	</a:t>
            </a:r>
          </a:p>
        </p:txBody>
      </p:sp>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810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p:cNvSpPr>
            <a:spLocks noChangeShapeType="1"/>
          </p:cNvSpPr>
          <p:nvPr/>
        </p:nvSpPr>
        <p:spPr bwMode="auto">
          <a:xfrm flipH="1">
            <a:off x="228600" y="1524000"/>
            <a:ext cx="845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17</a:t>
            </a:fld>
            <a:r>
              <a:rPr lang="en-US" b="1" dirty="0" smtClean="0">
                <a:solidFill>
                  <a:schemeClr val="tx1"/>
                </a:solidFill>
              </a:rPr>
              <a:t>P</a:t>
            </a:r>
            <a:endParaRPr lang="en-US" b="1" dirty="0">
              <a:solidFill>
                <a:schemeClr val="tx1"/>
              </a:solidFill>
            </a:endParaRPr>
          </a:p>
        </p:txBody>
      </p:sp>
    </p:spTree>
    <p:extLst>
      <p:ext uri="{BB962C8B-B14F-4D97-AF65-F5344CB8AC3E}">
        <p14:creationId xmlns:p14="http://schemas.microsoft.com/office/powerpoint/2010/main" val="3733599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8229600" cy="1143000"/>
          </a:xfrm>
        </p:spPr>
        <p:txBody>
          <a:bodyPr/>
          <a:lstStyle/>
          <a:p>
            <a:pPr algn="ctr" eaLnBrk="1" hangingPunct="1"/>
            <a:r>
              <a:rPr lang="en-US" altLang="en-US" dirty="0" smtClean="0">
                <a:latin typeface="Calibri" pitchFamily="34" charset="0"/>
                <a:ea typeface="ＭＳ Ｐゴシック" pitchFamily="34" charset="-128"/>
              </a:rPr>
              <a:t>DSM-5 and ADOS-2</a:t>
            </a:r>
          </a:p>
        </p:txBody>
      </p:sp>
      <p:sp>
        <p:nvSpPr>
          <p:cNvPr id="12291" name="Rectangle 3"/>
          <p:cNvSpPr>
            <a:spLocks noGrp="1" noChangeArrowheads="1"/>
          </p:cNvSpPr>
          <p:nvPr>
            <p:ph type="body" idx="4294967295"/>
          </p:nvPr>
        </p:nvSpPr>
        <p:spPr>
          <a:xfrm>
            <a:off x="259772" y="1417638"/>
            <a:ext cx="8731827" cy="5022850"/>
          </a:xfrm>
        </p:spPr>
        <p:txBody>
          <a:bodyPr/>
          <a:lstStyle/>
          <a:p>
            <a:pPr lvl="0" eaLnBrk="1" hangingPunct="1">
              <a:buNone/>
            </a:pPr>
            <a:r>
              <a:rPr lang="en-US" sz="2400" dirty="0" smtClean="0"/>
              <a:t>Categories:</a:t>
            </a:r>
          </a:p>
          <a:p>
            <a:pPr eaLnBrk="1" hangingPunct="1"/>
            <a:r>
              <a:rPr lang="en-US" sz="2400" dirty="0" smtClean="0"/>
              <a:t>Autism</a:t>
            </a:r>
          </a:p>
          <a:p>
            <a:pPr eaLnBrk="1" hangingPunct="1"/>
            <a:r>
              <a:rPr lang="en-US" sz="2400" dirty="0" smtClean="0"/>
              <a:t>Autism </a:t>
            </a:r>
            <a:r>
              <a:rPr lang="en-US" sz="2400" dirty="0"/>
              <a:t>Spectrum (PDD-NOS, Asperger’s, Childhood Disintegration Disorder) </a:t>
            </a:r>
          </a:p>
          <a:p>
            <a:pPr eaLnBrk="1" hangingPunct="1"/>
            <a:r>
              <a:rPr lang="en-US" sz="2400" dirty="0" smtClean="0"/>
              <a:t>Non-Spectrum </a:t>
            </a:r>
            <a:r>
              <a:rPr lang="en-US" sz="2400" dirty="0"/>
              <a:t>(Rhett Syndrome, Fragile X)</a:t>
            </a:r>
          </a:p>
          <a:p>
            <a:pPr eaLnBrk="1" hangingPunct="1">
              <a:buFont typeface="Arial" pitchFamily="34" charset="0"/>
              <a:buNone/>
            </a:pPr>
            <a:endParaRPr lang="en-US" altLang="en-US" dirty="0" smtClean="0">
              <a:latin typeface="Calibri" pitchFamily="34" charset="0"/>
              <a:ea typeface="ＭＳ Ｐゴシック" pitchFamily="34" charset="-128"/>
            </a:endParaRPr>
          </a:p>
        </p:txBody>
      </p:sp>
      <p:sp>
        <p:nvSpPr>
          <p:cNvPr id="12292" name="Oval 4"/>
          <p:cNvSpPr>
            <a:spLocks noChangeArrowheads="1"/>
          </p:cNvSpPr>
          <p:nvPr/>
        </p:nvSpPr>
        <p:spPr bwMode="auto">
          <a:xfrm>
            <a:off x="2743200" y="4495800"/>
            <a:ext cx="3429000" cy="1524000"/>
          </a:xfrm>
          <a:prstGeom prst="ellipse">
            <a:avLst/>
          </a:prstGeom>
          <a:solidFill>
            <a:schemeClr val="accent1"/>
          </a:solidFill>
          <a:ln w="9525">
            <a:solidFill>
              <a:schemeClr val="tx1"/>
            </a:solidFill>
            <a:round/>
            <a:headEnd/>
            <a:tailEnd/>
          </a:ln>
        </p:spPr>
        <p:txBody>
          <a:bodyPr wrap="none"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sp>
        <p:nvSpPr>
          <p:cNvPr id="12293" name="Text Box 5"/>
          <p:cNvSpPr txBox="1">
            <a:spLocks noChangeArrowheads="1"/>
          </p:cNvSpPr>
          <p:nvPr/>
        </p:nvSpPr>
        <p:spPr bwMode="auto">
          <a:xfrm>
            <a:off x="3352800" y="4572000"/>
            <a:ext cx="213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a:t>Autism Spectrum Disorder</a:t>
            </a:r>
          </a:p>
        </p:txBody>
      </p:sp>
      <p:sp>
        <p:nvSpPr>
          <p:cNvPr id="12294" name="Rectangle 6"/>
          <p:cNvSpPr>
            <a:spLocks noChangeArrowheads="1"/>
          </p:cNvSpPr>
          <p:nvPr/>
        </p:nvSpPr>
        <p:spPr bwMode="auto">
          <a:xfrm>
            <a:off x="214745" y="4114800"/>
            <a:ext cx="2133600" cy="685800"/>
          </a:xfrm>
          <a:prstGeom prst="rect">
            <a:avLst/>
          </a:prstGeom>
          <a:solidFill>
            <a:schemeClr val="accent1"/>
          </a:solidFill>
          <a:ln w="9525">
            <a:solidFill>
              <a:schemeClr val="tx1"/>
            </a:solidFill>
            <a:miter lim="800000"/>
            <a:headEnd/>
            <a:tailEnd/>
          </a:ln>
        </p:spPr>
        <p:txBody>
          <a:bodyPr wrap="none"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sp>
        <p:nvSpPr>
          <p:cNvPr id="12295" name="Rectangle 7"/>
          <p:cNvSpPr>
            <a:spLocks noChangeArrowheads="1"/>
          </p:cNvSpPr>
          <p:nvPr/>
        </p:nvSpPr>
        <p:spPr bwMode="auto">
          <a:xfrm>
            <a:off x="6248400" y="3875450"/>
            <a:ext cx="2133600" cy="685800"/>
          </a:xfrm>
          <a:prstGeom prst="rect">
            <a:avLst/>
          </a:prstGeom>
          <a:solidFill>
            <a:schemeClr val="accent1"/>
          </a:solidFill>
          <a:ln w="9525">
            <a:solidFill>
              <a:schemeClr val="tx1"/>
            </a:solidFill>
            <a:miter lim="800000"/>
            <a:headEnd/>
            <a:tailEnd/>
          </a:ln>
        </p:spPr>
        <p:txBody>
          <a:bodyPr wrap="none"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sp>
        <p:nvSpPr>
          <p:cNvPr id="12296" name="Rectangle 8"/>
          <p:cNvSpPr>
            <a:spLocks noChangeArrowheads="1"/>
          </p:cNvSpPr>
          <p:nvPr/>
        </p:nvSpPr>
        <p:spPr bwMode="auto">
          <a:xfrm>
            <a:off x="6781800" y="4934744"/>
            <a:ext cx="2133600" cy="685800"/>
          </a:xfrm>
          <a:prstGeom prst="rect">
            <a:avLst/>
          </a:prstGeom>
          <a:solidFill>
            <a:schemeClr val="accent1"/>
          </a:solidFill>
          <a:ln w="9525">
            <a:solidFill>
              <a:schemeClr val="tx1"/>
            </a:solidFill>
            <a:miter lim="800000"/>
            <a:headEnd/>
            <a:tailEnd/>
          </a:ln>
        </p:spPr>
        <p:txBody>
          <a:bodyPr wrap="none"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sp>
        <p:nvSpPr>
          <p:cNvPr id="12297" name="Text Box 9"/>
          <p:cNvSpPr txBox="1">
            <a:spLocks noChangeArrowheads="1"/>
          </p:cNvSpPr>
          <p:nvPr/>
        </p:nvSpPr>
        <p:spPr bwMode="auto">
          <a:xfrm>
            <a:off x="3505200" y="37338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endParaRPr lang="en-US" altLang="en-US" sz="1800"/>
          </a:p>
        </p:txBody>
      </p:sp>
      <p:sp>
        <p:nvSpPr>
          <p:cNvPr id="12298" name="Text Box 10"/>
          <p:cNvSpPr txBox="1">
            <a:spLocks noChangeArrowheads="1"/>
          </p:cNvSpPr>
          <p:nvPr/>
        </p:nvSpPr>
        <p:spPr bwMode="auto">
          <a:xfrm>
            <a:off x="6629400" y="4766469"/>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endParaRPr lang="en-US" altLang="en-US" sz="1800"/>
          </a:p>
        </p:txBody>
      </p:sp>
      <p:sp>
        <p:nvSpPr>
          <p:cNvPr id="12299" name="Text Box 11"/>
          <p:cNvSpPr txBox="1">
            <a:spLocks noChangeArrowheads="1"/>
          </p:cNvSpPr>
          <p:nvPr/>
        </p:nvSpPr>
        <p:spPr bwMode="auto">
          <a:xfrm>
            <a:off x="259773" y="42672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2000" dirty="0"/>
              <a:t>Autistic Disorder</a:t>
            </a:r>
          </a:p>
        </p:txBody>
      </p:sp>
      <p:sp>
        <p:nvSpPr>
          <p:cNvPr id="12300" name="Text Box 12"/>
          <p:cNvSpPr txBox="1">
            <a:spLocks noChangeArrowheads="1"/>
          </p:cNvSpPr>
          <p:nvPr/>
        </p:nvSpPr>
        <p:spPr bwMode="auto">
          <a:xfrm>
            <a:off x="6324600" y="3933394"/>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dirty="0"/>
              <a:t>Asperger</a:t>
            </a:r>
            <a:r>
              <a:rPr lang="ja-JP" altLang="en-US" dirty="0"/>
              <a:t>’</a:t>
            </a:r>
            <a:r>
              <a:rPr lang="en-US" altLang="ja-JP" dirty="0"/>
              <a:t>s</a:t>
            </a:r>
            <a:endParaRPr lang="en-US" altLang="en-US" dirty="0"/>
          </a:p>
        </p:txBody>
      </p:sp>
      <p:sp>
        <p:nvSpPr>
          <p:cNvPr id="12301" name="Text Box 13"/>
          <p:cNvSpPr txBox="1">
            <a:spLocks noChangeArrowheads="1"/>
          </p:cNvSpPr>
          <p:nvPr/>
        </p:nvSpPr>
        <p:spPr bwMode="auto">
          <a:xfrm>
            <a:off x="6781800" y="5084763"/>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dirty="0"/>
              <a:t>PDD-NOS</a:t>
            </a:r>
          </a:p>
        </p:txBody>
      </p:sp>
      <p:sp>
        <p:nvSpPr>
          <p:cNvPr id="12302" name="Line 14"/>
          <p:cNvSpPr>
            <a:spLocks noChangeShapeType="1"/>
          </p:cNvSpPr>
          <p:nvPr/>
        </p:nvSpPr>
        <p:spPr bwMode="auto">
          <a:xfrm>
            <a:off x="2088572" y="4800600"/>
            <a:ext cx="578428"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3" name="Line 15"/>
          <p:cNvSpPr>
            <a:spLocks noChangeShapeType="1"/>
          </p:cNvSpPr>
          <p:nvPr/>
        </p:nvSpPr>
        <p:spPr bwMode="auto">
          <a:xfrm flipH="1">
            <a:off x="5943600" y="4561250"/>
            <a:ext cx="228600" cy="239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4" name="Line 16"/>
          <p:cNvSpPr>
            <a:spLocks noChangeShapeType="1"/>
          </p:cNvSpPr>
          <p:nvPr/>
        </p:nvSpPr>
        <p:spPr bwMode="auto">
          <a:xfrm flipH="1" flipV="1">
            <a:off x="6248400" y="5407818"/>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4" name="Straight Connector 3"/>
          <p:cNvCxnSpPr>
            <a:cxnSpLocks noChangeShapeType="1"/>
          </p:cNvCxnSpPr>
          <p:nvPr/>
        </p:nvCxnSpPr>
        <p:spPr bwMode="auto">
          <a:xfrm>
            <a:off x="533400" y="1381125"/>
            <a:ext cx="7848600"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18</a:t>
            </a:fld>
            <a:r>
              <a:rPr lang="en-US" b="1" dirty="0">
                <a:solidFill>
                  <a:schemeClr val="tx1"/>
                </a:solidFill>
              </a:rPr>
              <a:t>P</a:t>
            </a:r>
          </a:p>
        </p:txBody>
      </p:sp>
    </p:spTree>
    <p:extLst>
      <p:ext uri="{BB962C8B-B14F-4D97-AF65-F5344CB8AC3E}">
        <p14:creationId xmlns:p14="http://schemas.microsoft.com/office/powerpoint/2010/main" val="2644341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19</a:t>
            </a:fld>
            <a:endParaRPr lang="en-US"/>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9220200"/>
            <a:ext cx="31432500" cy="2428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8686800" cy="6324600"/>
          </a:xfrm>
          <a:prstGeom prst="rect">
            <a:avLst/>
          </a:prstGeom>
          <a:noFill/>
          <a:ln>
            <a:noFill/>
          </a:ln>
        </p:spPr>
      </p:pic>
    </p:spTree>
    <p:extLst>
      <p:ext uri="{BB962C8B-B14F-4D97-AF65-F5344CB8AC3E}">
        <p14:creationId xmlns:p14="http://schemas.microsoft.com/office/powerpoint/2010/main" val="1121033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82000" cy="838200"/>
          </a:xfrm>
        </p:spPr>
        <p:txBody>
          <a:bodyPr>
            <a:noAutofit/>
          </a:bodyPr>
          <a:lstStyle/>
          <a:p>
            <a:pPr algn="ctr" eaLnBrk="1" hangingPunct="1">
              <a:lnSpc>
                <a:spcPct val="115000"/>
              </a:lnSpc>
              <a:spcBef>
                <a:spcPts val="0"/>
              </a:spcBef>
              <a:spcAft>
                <a:spcPts val="1000"/>
              </a:spcAft>
              <a:defRPr/>
            </a:pPr>
            <a:r>
              <a:rPr lang="en-US" sz="2000" b="1" cap="none"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r>
            <a:br>
              <a:rPr lang="en-US" sz="2000" b="1" cap="none"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br>
            <a:r>
              <a:rPr lang="en-US" sz="2400" b="1" cap="none" dirty="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Intellectual </a:t>
            </a:r>
            <a:r>
              <a:rPr lang="en-US" sz="2400" b="1" cap="none"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Disability and Autism Spectrum Disorder</a:t>
            </a:r>
            <a:r>
              <a:rPr lang="en-US" sz="2400" b="1" cap="none" dirty="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r>
            <a:br>
              <a:rPr lang="en-US" sz="2400" b="1" cap="none" dirty="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br>
            <a:endParaRPr lang="en-US" sz="2400" dirty="0">
              <a:solidFill>
                <a:srgbClr val="FF0000"/>
              </a:solidFill>
            </a:endParaRPr>
          </a:p>
        </p:txBody>
      </p:sp>
      <p:sp>
        <p:nvSpPr>
          <p:cNvPr id="3" name="Content Placeholder 2"/>
          <p:cNvSpPr>
            <a:spLocks noGrp="1"/>
          </p:cNvSpPr>
          <p:nvPr>
            <p:ph idx="1"/>
          </p:nvPr>
        </p:nvSpPr>
        <p:spPr>
          <a:xfrm>
            <a:off x="152400" y="1295400"/>
            <a:ext cx="8686800" cy="4754563"/>
          </a:xfrm>
        </p:spPr>
        <p:txBody>
          <a:bodyPr/>
          <a:lstStyle/>
          <a:p>
            <a:pPr marL="0" indent="0" algn="ctr">
              <a:buFont typeface="Wingdings 2" pitchFamily="18" charset="2"/>
              <a:buNone/>
              <a:defRPr/>
            </a:pPr>
            <a:r>
              <a:rPr lang="en-US" sz="2400" b="1" dirty="0" smtClean="0">
                <a:solidFill>
                  <a:srgbClr val="7030A0"/>
                </a:solidFill>
                <a:effectLst>
                  <a:outerShdw blurRad="38100" dist="38100" dir="2700000" algn="tl">
                    <a:srgbClr val="000000">
                      <a:alpha val="43137"/>
                    </a:srgbClr>
                  </a:outerShdw>
                </a:effectLst>
              </a:rPr>
              <a:t>Goals of Presentation</a:t>
            </a:r>
          </a:p>
          <a:p>
            <a:pPr marL="0" indent="0" algn="ctr">
              <a:buFont typeface="Wingdings 2" pitchFamily="18" charset="2"/>
              <a:buNone/>
              <a:defRPr/>
            </a:pPr>
            <a:endParaRPr lang="en-US" sz="2400" b="1" dirty="0" smtClean="0">
              <a:solidFill>
                <a:srgbClr val="7030A0"/>
              </a:solidFill>
              <a:effectLst>
                <a:outerShdw blurRad="38100" dist="38100" dir="2700000" algn="tl">
                  <a:srgbClr val="000000">
                    <a:alpha val="43137"/>
                  </a:srgbClr>
                </a:outerShdw>
              </a:effectLst>
            </a:endParaRPr>
          </a:p>
          <a:p>
            <a:pPr algn="ctr">
              <a:buFont typeface="Arial" panose="020B0604020202020204" pitchFamily="34" charset="0"/>
              <a:buChar char="•"/>
              <a:defRPr/>
            </a:pPr>
            <a:r>
              <a:rPr lang="en-US" sz="2000" b="1" dirty="0" smtClean="0">
                <a:solidFill>
                  <a:srgbClr val="FF3399"/>
                </a:solidFill>
                <a:effectLst>
                  <a:outerShdw blurRad="38100" dist="38100" dir="2700000" algn="tl">
                    <a:srgbClr val="000000">
                      <a:alpha val="43137"/>
                    </a:srgbClr>
                  </a:outerShdw>
                </a:effectLst>
              </a:rPr>
              <a:t>Identifying IQ Functioning along the Bell Curve</a:t>
            </a:r>
          </a:p>
          <a:p>
            <a:pPr algn="ctr">
              <a:buFont typeface="Arial" panose="020B0604020202020204" pitchFamily="34" charset="0"/>
              <a:buChar char="•"/>
              <a:defRPr/>
            </a:pPr>
            <a:endParaRPr lang="en-US" sz="2000" b="1" dirty="0" smtClean="0">
              <a:solidFill>
                <a:srgbClr val="FF3399"/>
              </a:solidFill>
              <a:effectLst>
                <a:outerShdw blurRad="38100" dist="38100" dir="2700000" algn="tl">
                  <a:srgbClr val="000000">
                    <a:alpha val="43137"/>
                  </a:srgbClr>
                </a:outerShdw>
              </a:effectLst>
            </a:endParaRPr>
          </a:p>
          <a:p>
            <a:pPr algn="ctr">
              <a:buFont typeface="Arial" panose="020B0604020202020204" pitchFamily="34" charset="0"/>
              <a:buChar char="•"/>
              <a:defRPr/>
            </a:pPr>
            <a:r>
              <a:rPr lang="en-US" sz="2000" b="1" dirty="0" smtClean="0">
                <a:solidFill>
                  <a:srgbClr val="FF3399"/>
                </a:solidFill>
                <a:effectLst>
                  <a:outerShdw blurRad="38100" dist="38100" dir="2700000" algn="tl">
                    <a:srgbClr val="000000">
                      <a:alpha val="43137"/>
                    </a:srgbClr>
                  </a:outerShdw>
                </a:effectLst>
              </a:rPr>
              <a:t>Learning about Focal Regions of the Brain</a:t>
            </a:r>
          </a:p>
          <a:p>
            <a:pPr algn="ctr">
              <a:buFont typeface="Arial" panose="020B0604020202020204" pitchFamily="34" charset="0"/>
              <a:buChar char="•"/>
              <a:defRPr/>
            </a:pPr>
            <a:endParaRPr lang="en-US" sz="2000" b="1" dirty="0">
              <a:solidFill>
                <a:srgbClr val="FF3399"/>
              </a:solidFill>
              <a:effectLst>
                <a:outerShdw blurRad="38100" dist="38100" dir="2700000" algn="tl">
                  <a:srgbClr val="000000">
                    <a:alpha val="43137"/>
                  </a:srgbClr>
                </a:outerShdw>
              </a:effectLst>
            </a:endParaRPr>
          </a:p>
          <a:p>
            <a:pPr algn="ctr">
              <a:buFont typeface="Arial" panose="020B0604020202020204" pitchFamily="34" charset="0"/>
              <a:buChar char="•"/>
              <a:defRPr/>
            </a:pPr>
            <a:r>
              <a:rPr lang="en-US" sz="2000" b="1" dirty="0" smtClean="0">
                <a:solidFill>
                  <a:srgbClr val="FF3399"/>
                </a:solidFill>
                <a:effectLst>
                  <a:outerShdw blurRad="38100" dist="38100" dir="2700000" algn="tl">
                    <a:srgbClr val="000000">
                      <a:alpha val="43137"/>
                    </a:srgbClr>
                  </a:outerShdw>
                </a:effectLst>
              </a:rPr>
              <a:t>Appreciating the Full Scale IQ and the Specific Indexes</a:t>
            </a:r>
          </a:p>
          <a:p>
            <a:pPr algn="ctr">
              <a:buFont typeface="Arial" panose="020B0604020202020204" pitchFamily="34" charset="0"/>
              <a:buChar char="•"/>
              <a:defRPr/>
            </a:pPr>
            <a:endParaRPr lang="en-US" sz="2000" b="1" dirty="0" smtClean="0">
              <a:solidFill>
                <a:srgbClr val="FF3399"/>
              </a:solidFill>
              <a:effectLst>
                <a:outerShdw blurRad="38100" dist="38100" dir="2700000" algn="tl">
                  <a:srgbClr val="000000">
                    <a:alpha val="43137"/>
                  </a:srgbClr>
                </a:outerShdw>
              </a:effectLst>
            </a:endParaRPr>
          </a:p>
          <a:p>
            <a:pPr algn="ctr">
              <a:buFont typeface="Arial" panose="020B0604020202020204" pitchFamily="34" charset="0"/>
              <a:buChar char="•"/>
              <a:defRPr/>
            </a:pPr>
            <a:r>
              <a:rPr lang="en-US" sz="2000" b="1" dirty="0" smtClean="0">
                <a:solidFill>
                  <a:srgbClr val="FF3399"/>
                </a:solidFill>
                <a:effectLst>
                  <a:outerShdw blurRad="38100" dist="38100" dir="2700000" algn="tl">
                    <a:srgbClr val="000000">
                      <a:alpha val="43137"/>
                    </a:srgbClr>
                  </a:outerShdw>
                </a:effectLst>
              </a:rPr>
              <a:t>Better Understanding Adaptive Functioning</a:t>
            </a:r>
          </a:p>
          <a:p>
            <a:pPr marL="0" indent="0" algn="ctr">
              <a:buFont typeface="Wingdings 2" pitchFamily="18" charset="2"/>
              <a:buNone/>
              <a:defRPr/>
            </a:pPr>
            <a:endParaRPr lang="en-US" sz="2000" b="1" dirty="0" smtClean="0">
              <a:solidFill>
                <a:srgbClr val="FF3399"/>
              </a:solidFill>
              <a:effectLst>
                <a:outerShdw blurRad="38100" dist="38100" dir="2700000" algn="tl">
                  <a:srgbClr val="000000">
                    <a:alpha val="43137"/>
                  </a:srgbClr>
                </a:outerShdw>
              </a:effectLst>
            </a:endParaRPr>
          </a:p>
          <a:p>
            <a:pPr algn="ctr">
              <a:buFont typeface="Arial" panose="020B0604020202020204" pitchFamily="34" charset="0"/>
              <a:buChar char="•"/>
              <a:defRPr/>
            </a:pPr>
            <a:r>
              <a:rPr lang="en-US" sz="2000" b="1" dirty="0" smtClean="0">
                <a:solidFill>
                  <a:srgbClr val="FF3399"/>
                </a:solidFill>
                <a:effectLst>
                  <a:outerShdw blurRad="38100" dist="38100" dir="2700000" algn="tl">
                    <a:srgbClr val="000000">
                      <a:alpha val="43137"/>
                    </a:srgbClr>
                  </a:outerShdw>
                </a:effectLst>
              </a:rPr>
              <a:t>Learning about DDS Eligibility Determination</a:t>
            </a:r>
          </a:p>
          <a:p>
            <a:pPr algn="ctr">
              <a:buFont typeface="Arial" panose="020B0604020202020204" pitchFamily="34" charset="0"/>
              <a:buChar char="•"/>
              <a:defRPr/>
            </a:pPr>
            <a:endParaRPr lang="en-US" sz="2000" b="1" dirty="0">
              <a:solidFill>
                <a:srgbClr val="FF3399"/>
              </a:solidFill>
              <a:effectLst>
                <a:outerShdw blurRad="38100" dist="38100" dir="2700000" algn="tl">
                  <a:srgbClr val="000000">
                    <a:alpha val="43137"/>
                  </a:srgbClr>
                </a:outerShdw>
              </a:effectLst>
            </a:endParaRPr>
          </a:p>
          <a:p>
            <a:pPr algn="ctr">
              <a:buFont typeface="Arial" panose="020B0604020202020204" pitchFamily="34" charset="0"/>
              <a:buChar char="•"/>
              <a:defRPr/>
            </a:pPr>
            <a:r>
              <a:rPr lang="en-US" sz="2000" b="1" dirty="0" smtClean="0">
                <a:solidFill>
                  <a:srgbClr val="FF3399"/>
                </a:solidFill>
                <a:effectLst>
                  <a:outerShdw blurRad="38100" dist="38100" dir="2700000" algn="tl">
                    <a:srgbClr val="000000">
                      <a:alpha val="43137"/>
                    </a:srgbClr>
                  </a:outerShdw>
                </a:effectLst>
              </a:rPr>
              <a:t>Understanding Autism Spectrum Disorder</a:t>
            </a:r>
          </a:p>
          <a:p>
            <a:pPr algn="ctr">
              <a:buFont typeface="Arial" panose="020B0604020202020204" pitchFamily="34" charset="0"/>
              <a:buChar char="•"/>
              <a:defRPr/>
            </a:pPr>
            <a:endParaRPr lang="en-US" sz="2000" b="1" dirty="0" smtClean="0">
              <a:solidFill>
                <a:srgbClr val="C00000"/>
              </a:solidFill>
              <a:effectLst>
                <a:outerShdw blurRad="38100" dist="38100" dir="2700000" algn="tl">
                  <a:srgbClr val="000000">
                    <a:alpha val="43137"/>
                  </a:srgbClr>
                </a:outerShdw>
              </a:effectLst>
            </a:endParaRPr>
          </a:p>
          <a:p>
            <a:pPr algn="ctr">
              <a:buFont typeface="Arial" panose="020B0604020202020204" pitchFamily="34" charset="0"/>
              <a:buChar char="•"/>
              <a:defRPr/>
            </a:pPr>
            <a:endParaRPr lang="en-US" sz="2000" b="1" dirty="0" smtClean="0">
              <a:solidFill>
                <a:srgbClr val="C00000"/>
              </a:solidFill>
              <a:effectLst>
                <a:outerShdw blurRad="38100" dist="38100" dir="2700000" algn="tl">
                  <a:srgbClr val="000000">
                    <a:alpha val="43137"/>
                  </a:srgbClr>
                </a:outerShdw>
              </a:effectLst>
            </a:endParaRPr>
          </a:p>
          <a:p>
            <a:pPr algn="ctr">
              <a:buFont typeface="Arial" panose="020B0604020202020204" pitchFamily="34" charset="0"/>
              <a:buChar char="•"/>
              <a:defRPr/>
            </a:pPr>
            <a:endParaRPr lang="en-US" sz="2000" b="1" dirty="0" smtClean="0">
              <a:solidFill>
                <a:srgbClr val="C00000"/>
              </a:solidFill>
              <a:effectLst>
                <a:outerShdw blurRad="38100" dist="38100" dir="2700000" algn="tl">
                  <a:srgbClr val="000000">
                    <a:alpha val="43137"/>
                  </a:srgbClr>
                </a:outerShdw>
              </a:effectLst>
            </a:endParaRPr>
          </a:p>
          <a:p>
            <a:pPr algn="ctr">
              <a:buFont typeface="Arial" panose="020B0604020202020204" pitchFamily="34" charset="0"/>
              <a:buChar char="•"/>
              <a:defRPr/>
            </a:pPr>
            <a:endParaRPr lang="en-US" sz="2000" b="1" dirty="0">
              <a:solidFill>
                <a:srgbClr val="00B05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2</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274638"/>
            <a:ext cx="8229600" cy="1143000"/>
          </a:xfrm>
        </p:spPr>
        <p:txBody>
          <a:bodyPr>
            <a:normAutofit fontScale="90000"/>
          </a:bodyPr>
          <a:lstStyle/>
          <a:p>
            <a:pPr eaLnBrk="1" hangingPunct="1"/>
            <a:r>
              <a:rPr lang="en-US" altLang="en-US" sz="3600" smtClean="0">
                <a:latin typeface="Calibri" pitchFamily="34" charset="0"/>
                <a:ea typeface="ＭＳ Ｐゴシック" pitchFamily="34" charset="-128"/>
              </a:rPr>
              <a:t>DSM-5</a:t>
            </a:r>
            <a:r>
              <a:rPr lang="en-US" altLang="en-US" sz="3600" smtClean="0">
                <a:solidFill>
                  <a:srgbClr val="FFFF66"/>
                </a:solidFill>
                <a:latin typeface="Calibri" pitchFamily="34" charset="0"/>
                <a:ea typeface="ＭＳ Ｐゴシック" pitchFamily="34" charset="-128"/>
              </a:rPr>
              <a:t/>
            </a:r>
            <a:br>
              <a:rPr lang="en-US" altLang="en-US" sz="3600" smtClean="0">
                <a:solidFill>
                  <a:srgbClr val="FFFF66"/>
                </a:solidFill>
                <a:latin typeface="Calibri" pitchFamily="34" charset="0"/>
                <a:ea typeface="ＭＳ Ｐゴシック" pitchFamily="34" charset="-128"/>
              </a:rPr>
            </a:br>
            <a:endParaRPr lang="en-US" altLang="en-US" sz="3600" smtClean="0">
              <a:solidFill>
                <a:srgbClr val="FFFF66"/>
              </a:solidFill>
              <a:latin typeface="Calibri" pitchFamily="34" charset="0"/>
              <a:ea typeface="ＭＳ Ｐゴシック" pitchFamily="34" charset="-128"/>
            </a:endParaRPr>
          </a:p>
        </p:txBody>
      </p:sp>
      <p:sp>
        <p:nvSpPr>
          <p:cNvPr id="29698" name="Rectangle 3"/>
          <p:cNvSpPr>
            <a:spLocks noGrp="1" noChangeArrowheads="1"/>
          </p:cNvSpPr>
          <p:nvPr>
            <p:ph type="body" idx="4294967295"/>
          </p:nvPr>
        </p:nvSpPr>
        <p:spPr>
          <a:xfrm>
            <a:off x="228600" y="838200"/>
            <a:ext cx="8915400" cy="5638800"/>
          </a:xfrm>
        </p:spPr>
        <p:txBody>
          <a:bodyPr rtlCol="0">
            <a:normAutofit/>
          </a:bodyPr>
          <a:lstStyle/>
          <a:p>
            <a:pPr eaLnBrk="1" fontAlgn="auto" hangingPunct="1">
              <a:spcAft>
                <a:spcPts val="0"/>
              </a:spcAft>
              <a:buClr>
                <a:schemeClr val="accent1">
                  <a:lumMod val="60000"/>
                  <a:lumOff val="40000"/>
                </a:schemeClr>
              </a:buClr>
              <a:defRPr/>
            </a:pPr>
            <a:r>
              <a:rPr lang="en-US" sz="2800" dirty="0">
                <a:solidFill>
                  <a:schemeClr val="tx1">
                    <a:lumMod val="65000"/>
                    <a:lumOff val="35000"/>
                  </a:schemeClr>
                </a:solidFill>
                <a:latin typeface="Calibri" charset="0"/>
              </a:rPr>
              <a:t>Deficits in social communication (all 3):</a:t>
            </a:r>
          </a:p>
          <a:p>
            <a:pPr lvl="1" eaLnBrk="1" fontAlgn="auto" hangingPunct="1">
              <a:spcAft>
                <a:spcPts val="0"/>
              </a:spcAft>
              <a:buClr>
                <a:schemeClr val="accent1">
                  <a:lumMod val="75000"/>
                </a:schemeClr>
              </a:buClr>
              <a:defRPr/>
            </a:pPr>
            <a:r>
              <a:rPr lang="en-US" sz="2400" dirty="0">
                <a:solidFill>
                  <a:schemeClr val="tx1">
                    <a:lumMod val="65000"/>
                    <a:lumOff val="35000"/>
                  </a:schemeClr>
                </a:solidFill>
                <a:latin typeface="Calibri" charset="0"/>
              </a:rPr>
              <a:t>Deficits in nonverbal communication</a:t>
            </a:r>
          </a:p>
          <a:p>
            <a:pPr lvl="1" eaLnBrk="1" fontAlgn="auto" hangingPunct="1">
              <a:spcAft>
                <a:spcPts val="0"/>
              </a:spcAft>
              <a:buClr>
                <a:schemeClr val="accent1">
                  <a:lumMod val="75000"/>
                </a:schemeClr>
              </a:buClr>
              <a:defRPr/>
            </a:pPr>
            <a:r>
              <a:rPr lang="en-US" sz="2400" dirty="0">
                <a:solidFill>
                  <a:schemeClr val="tx1">
                    <a:lumMod val="65000"/>
                    <a:lumOff val="35000"/>
                  </a:schemeClr>
                </a:solidFill>
                <a:latin typeface="Calibri" charset="0"/>
              </a:rPr>
              <a:t>Deficits in social and emotional reciprocity </a:t>
            </a:r>
          </a:p>
          <a:p>
            <a:pPr lvl="1" eaLnBrk="1" fontAlgn="auto" hangingPunct="1">
              <a:spcAft>
                <a:spcPts val="0"/>
              </a:spcAft>
              <a:buClr>
                <a:schemeClr val="accent1">
                  <a:lumMod val="75000"/>
                </a:schemeClr>
              </a:buClr>
              <a:defRPr/>
            </a:pPr>
            <a:r>
              <a:rPr lang="en-US" sz="2400" dirty="0">
                <a:solidFill>
                  <a:schemeClr val="tx1">
                    <a:lumMod val="65000"/>
                    <a:lumOff val="35000"/>
                  </a:schemeClr>
                </a:solidFill>
                <a:latin typeface="Calibri" charset="0"/>
              </a:rPr>
              <a:t>Deficits in maintaining relationships </a:t>
            </a:r>
          </a:p>
          <a:p>
            <a:pPr eaLnBrk="1" fontAlgn="auto" hangingPunct="1">
              <a:spcAft>
                <a:spcPts val="0"/>
              </a:spcAft>
              <a:buClr>
                <a:schemeClr val="accent1">
                  <a:lumMod val="60000"/>
                  <a:lumOff val="40000"/>
                </a:schemeClr>
              </a:buClr>
              <a:defRPr/>
            </a:pPr>
            <a:r>
              <a:rPr lang="en-US" sz="2800" dirty="0">
                <a:solidFill>
                  <a:schemeClr val="tx1">
                    <a:lumMod val="65000"/>
                    <a:lumOff val="35000"/>
                  </a:schemeClr>
                </a:solidFill>
                <a:latin typeface="Calibri" charset="0"/>
              </a:rPr>
              <a:t>Restricted, repetitive patterns of behavior, interest, and activities (</a:t>
            </a:r>
            <a:r>
              <a:rPr lang="en-US" sz="2800" dirty="0" smtClean="0">
                <a:solidFill>
                  <a:schemeClr val="tx1">
                    <a:lumMod val="65000"/>
                    <a:lumOff val="35000"/>
                  </a:schemeClr>
                </a:solidFill>
                <a:latin typeface="Calibri" charset="0"/>
              </a:rPr>
              <a:t>2 out of 4)</a:t>
            </a:r>
            <a:endParaRPr lang="en-US" sz="2800" dirty="0">
              <a:solidFill>
                <a:schemeClr val="tx1">
                  <a:lumMod val="65000"/>
                  <a:lumOff val="35000"/>
                </a:schemeClr>
              </a:solidFill>
              <a:latin typeface="Calibri" charset="0"/>
            </a:endParaRPr>
          </a:p>
          <a:p>
            <a:pPr lvl="1" eaLnBrk="1" fontAlgn="auto" hangingPunct="1">
              <a:spcAft>
                <a:spcPts val="0"/>
              </a:spcAft>
              <a:buClr>
                <a:schemeClr val="accent1">
                  <a:lumMod val="75000"/>
                </a:schemeClr>
              </a:buClr>
              <a:defRPr/>
            </a:pPr>
            <a:r>
              <a:rPr lang="en-US" sz="2400" dirty="0">
                <a:solidFill>
                  <a:schemeClr val="tx1">
                    <a:lumMod val="65000"/>
                    <a:lumOff val="35000"/>
                  </a:schemeClr>
                </a:solidFill>
                <a:latin typeface="Calibri" charset="0"/>
              </a:rPr>
              <a:t>Stereotyped motor or verbal behavior</a:t>
            </a:r>
          </a:p>
          <a:p>
            <a:pPr lvl="1" eaLnBrk="1" fontAlgn="auto" hangingPunct="1">
              <a:spcAft>
                <a:spcPts val="0"/>
              </a:spcAft>
              <a:buClr>
                <a:schemeClr val="accent1">
                  <a:lumMod val="75000"/>
                </a:schemeClr>
              </a:buClr>
              <a:defRPr/>
            </a:pPr>
            <a:r>
              <a:rPr lang="en-US" sz="2400" dirty="0">
                <a:solidFill>
                  <a:schemeClr val="tx1">
                    <a:lumMod val="65000"/>
                    <a:lumOff val="35000"/>
                  </a:schemeClr>
                </a:solidFill>
                <a:latin typeface="Calibri" charset="0"/>
              </a:rPr>
              <a:t>Unusual sensory behavior</a:t>
            </a:r>
          </a:p>
          <a:p>
            <a:pPr lvl="1" eaLnBrk="1" fontAlgn="auto" hangingPunct="1">
              <a:spcAft>
                <a:spcPts val="0"/>
              </a:spcAft>
              <a:buClr>
                <a:schemeClr val="accent1">
                  <a:lumMod val="75000"/>
                </a:schemeClr>
              </a:buClr>
              <a:defRPr/>
            </a:pPr>
            <a:r>
              <a:rPr lang="en-US" sz="2400" dirty="0">
                <a:solidFill>
                  <a:schemeClr val="tx1">
                    <a:lumMod val="65000"/>
                    <a:lumOff val="35000"/>
                  </a:schemeClr>
                </a:solidFill>
                <a:latin typeface="Calibri" charset="0"/>
              </a:rPr>
              <a:t>Excessive adherence to routines and ritualized </a:t>
            </a:r>
            <a:r>
              <a:rPr lang="en-US" sz="2400" dirty="0" smtClean="0">
                <a:solidFill>
                  <a:schemeClr val="tx1">
                    <a:lumMod val="65000"/>
                    <a:lumOff val="35000"/>
                  </a:schemeClr>
                </a:solidFill>
                <a:latin typeface="Calibri" charset="0"/>
              </a:rPr>
              <a:t>behavior</a:t>
            </a:r>
            <a:endParaRPr lang="en-US" sz="2400" dirty="0">
              <a:solidFill>
                <a:schemeClr val="tx1">
                  <a:lumMod val="65000"/>
                  <a:lumOff val="35000"/>
                </a:schemeClr>
              </a:solidFill>
              <a:latin typeface="Calibri" charset="0"/>
            </a:endParaRPr>
          </a:p>
          <a:p>
            <a:pPr lvl="1" eaLnBrk="1" fontAlgn="auto" hangingPunct="1">
              <a:spcAft>
                <a:spcPts val="0"/>
              </a:spcAft>
              <a:buClr>
                <a:schemeClr val="accent1">
                  <a:lumMod val="75000"/>
                </a:schemeClr>
              </a:buClr>
              <a:defRPr/>
            </a:pPr>
            <a:r>
              <a:rPr lang="en-US" sz="2400" dirty="0">
                <a:solidFill>
                  <a:schemeClr val="tx1">
                    <a:lumMod val="65000"/>
                    <a:lumOff val="35000"/>
                  </a:schemeClr>
                </a:solidFill>
                <a:latin typeface="Calibri" charset="0"/>
              </a:rPr>
              <a:t>Restricted, fixated interests</a:t>
            </a:r>
          </a:p>
          <a:p>
            <a:pPr eaLnBrk="1" fontAlgn="auto" hangingPunct="1">
              <a:spcAft>
                <a:spcPts val="0"/>
              </a:spcAft>
              <a:buClr>
                <a:schemeClr val="accent1">
                  <a:lumMod val="60000"/>
                  <a:lumOff val="40000"/>
                </a:schemeClr>
              </a:buClr>
              <a:defRPr/>
            </a:pPr>
            <a:r>
              <a:rPr lang="en-US" sz="2800" dirty="0">
                <a:solidFill>
                  <a:schemeClr val="tx1">
                    <a:lumMod val="65000"/>
                    <a:lumOff val="35000"/>
                  </a:schemeClr>
                </a:solidFill>
                <a:latin typeface="Calibri" charset="0"/>
              </a:rPr>
              <a:t>Symptoms present in early childhood (manifest when social demands exceed capabilities)</a:t>
            </a:r>
          </a:p>
        </p:txBody>
      </p:sp>
      <p:cxnSp>
        <p:nvCxnSpPr>
          <p:cNvPr id="4" name="Straight Connector 3"/>
          <p:cNvCxnSpPr>
            <a:cxnSpLocks noChangeShapeType="1"/>
          </p:cNvCxnSpPr>
          <p:nvPr/>
        </p:nvCxnSpPr>
        <p:spPr bwMode="auto">
          <a:xfrm>
            <a:off x="533400" y="844550"/>
            <a:ext cx="7848600"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20</a:t>
            </a:fld>
            <a:r>
              <a:rPr lang="en-US" b="1" dirty="0">
                <a:solidFill>
                  <a:schemeClr val="tx1"/>
                </a:solidFill>
              </a:rPr>
              <a:t>P</a:t>
            </a:r>
          </a:p>
        </p:txBody>
      </p:sp>
    </p:spTree>
    <p:extLst>
      <p:ext uri="{BB962C8B-B14F-4D97-AF65-F5344CB8AC3E}">
        <p14:creationId xmlns:p14="http://schemas.microsoft.com/office/powerpoint/2010/main" val="1919070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21</a:t>
            </a:fld>
            <a:r>
              <a:rPr lang="en-US" dirty="0" smtClean="0"/>
              <a:t>P</a:t>
            </a:r>
            <a:endParaRPr lang="en-US" dirty="0"/>
          </a:p>
        </p:txBody>
      </p:sp>
      <p:sp>
        <p:nvSpPr>
          <p:cNvPr id="3" name="Rectangle 2"/>
          <p:cNvSpPr/>
          <p:nvPr/>
        </p:nvSpPr>
        <p:spPr>
          <a:xfrm>
            <a:off x="311727" y="76200"/>
            <a:ext cx="8610600" cy="8154220"/>
          </a:xfrm>
          <a:prstGeom prst="rect">
            <a:avLst/>
          </a:prstGeom>
        </p:spPr>
        <p:txBody>
          <a:bodyPr wrap="square">
            <a:spAutoFit/>
          </a:bodyPr>
          <a:lstStyle/>
          <a:p>
            <a:pPr marR="0" lvl="0" algn="ctr">
              <a:lnSpc>
                <a:spcPct val="107000"/>
              </a:lnSpc>
              <a:spcBef>
                <a:spcPts val="0"/>
              </a:spcBef>
              <a:spcAft>
                <a:spcPts val="0"/>
              </a:spcAft>
            </a:pPr>
            <a:r>
              <a:rPr lang="en-US" b="1" u="sng" dirty="0" smtClean="0">
                <a:latin typeface="Arial" panose="020B0604020202020204" pitchFamily="34" charset="0"/>
                <a:ea typeface="Calibri" panose="020F0502020204030204" pitchFamily="34" charset="0"/>
                <a:cs typeface="Arial" panose="020B0604020202020204" pitchFamily="34" charset="0"/>
              </a:rPr>
              <a:t>Autism Spectrum Diagnostics:</a:t>
            </a:r>
          </a:p>
          <a:p>
            <a:pPr marR="0" lvl="0">
              <a:lnSpc>
                <a:spcPct val="107000"/>
              </a:lnSpc>
              <a:spcBef>
                <a:spcPts val="0"/>
              </a:spcBef>
              <a:spcAft>
                <a:spcPts val="0"/>
              </a:spcAft>
            </a:pPr>
            <a:endParaRPr lang="en-US" b="1" dirty="0" smtClean="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Arial" panose="020B0604020202020204" pitchFamily="34" charset="0"/>
              </a:rPr>
              <a:t>Goal is </a:t>
            </a:r>
            <a:r>
              <a:rPr lang="en-US" b="1" dirty="0">
                <a:latin typeface="Arial" panose="020B0604020202020204" pitchFamily="34" charset="0"/>
                <a:ea typeface="Calibri" panose="020F0502020204030204" pitchFamily="34" charset="0"/>
                <a:cs typeface="Arial" panose="020B0604020202020204" pitchFamily="34" charset="0"/>
              </a:rPr>
              <a:t>symptom identification </a:t>
            </a:r>
            <a:r>
              <a:rPr lang="en-US" b="1" dirty="0" smtClean="0">
                <a:latin typeface="Arial" panose="020B0604020202020204" pitchFamily="34" charset="0"/>
                <a:ea typeface="Calibri" panose="020F0502020204030204" pitchFamily="34" charset="0"/>
                <a:cs typeface="Arial" panose="020B0604020202020204" pitchFamily="34" charset="0"/>
              </a:rPr>
              <a:t>(phenotypes</a:t>
            </a:r>
            <a:r>
              <a:rPr lang="en-US" b="1" dirty="0">
                <a:latin typeface="Arial" panose="020B0604020202020204" pitchFamily="34" charset="0"/>
                <a:ea typeface="Calibri" panose="020F0502020204030204" pitchFamily="34" charset="0"/>
                <a:cs typeface="Arial" panose="020B0604020202020204" pitchFamily="34" charset="0"/>
              </a:rPr>
              <a:t>) and </a:t>
            </a:r>
            <a:r>
              <a:rPr lang="en-US" b="1" dirty="0" smtClean="0">
                <a:latin typeface="Arial" panose="020B0604020202020204" pitchFamily="34" charset="0"/>
                <a:ea typeface="Calibri" panose="020F0502020204030204" pitchFamily="34" charset="0"/>
                <a:cs typeface="Arial" panose="020B0604020202020204" pitchFamily="34" charset="0"/>
              </a:rPr>
              <a:t>an understanding </a:t>
            </a:r>
            <a:r>
              <a:rPr lang="en-US" b="1" dirty="0">
                <a:latin typeface="Arial" panose="020B0604020202020204" pitchFamily="34" charset="0"/>
                <a:ea typeface="Calibri" panose="020F0502020204030204" pitchFamily="34" charset="0"/>
                <a:cs typeface="Arial" panose="020B0604020202020204" pitchFamily="34" charset="0"/>
              </a:rPr>
              <a:t>of severity (specific abnormalities not general impressions</a:t>
            </a:r>
            <a:r>
              <a:rPr lang="en-US" b="1" dirty="0" smtClean="0">
                <a:latin typeface="Arial" panose="020B0604020202020204" pitchFamily="34" charset="0"/>
                <a:ea typeface="Calibri" panose="020F0502020204030204" pitchFamily="34" charset="0"/>
                <a:cs typeface="Arial" panose="020B0604020202020204" pitchFamily="34" charset="0"/>
              </a:rPr>
              <a:t>).</a:t>
            </a:r>
          </a:p>
          <a:p>
            <a:pPr marR="0" lvl="0">
              <a:lnSpc>
                <a:spcPct val="107000"/>
              </a:lnSpc>
              <a:spcBef>
                <a:spcPts val="0"/>
              </a:spcBef>
              <a:spcAft>
                <a:spcPts val="0"/>
              </a:spcAft>
            </a:pPr>
            <a:endParaRPr lang="en-US" sz="1400" b="1"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Arial" panose="020B0604020202020204" pitchFamily="34" charset="0"/>
              </a:rPr>
              <a:t>ADOS </a:t>
            </a:r>
            <a:r>
              <a:rPr lang="en-US" b="1" dirty="0">
                <a:latin typeface="Arial" panose="020B0604020202020204" pitchFamily="34" charset="0"/>
                <a:ea typeface="Calibri" panose="020F0502020204030204" pitchFamily="34" charset="0"/>
                <a:cs typeface="Arial" panose="020B0604020202020204" pitchFamily="34" charset="0"/>
              </a:rPr>
              <a:t>creates a </a:t>
            </a:r>
            <a:r>
              <a:rPr lang="en-US" b="1" dirty="0" smtClean="0">
                <a:latin typeface="Arial" panose="020B0604020202020204" pitchFamily="34" charset="0"/>
                <a:ea typeface="Calibri" panose="020F0502020204030204" pitchFamily="34" charset="0"/>
                <a:cs typeface="Arial" panose="020B0604020202020204" pitchFamily="34" charset="0"/>
              </a:rPr>
              <a:t>“Social World” with interactive questions.</a:t>
            </a:r>
          </a:p>
          <a:p>
            <a:pPr marL="342900" marR="0" lvl="0" indent="-342900">
              <a:lnSpc>
                <a:spcPct val="107000"/>
              </a:lnSpc>
              <a:spcBef>
                <a:spcPts val="0"/>
              </a:spcBef>
              <a:spcAft>
                <a:spcPts val="0"/>
              </a:spcAft>
              <a:buFont typeface="Symbol" panose="05050102010706020507" pitchFamily="18" charset="2"/>
              <a:buChar char=""/>
            </a:pPr>
            <a:endParaRPr lang="en-US" b="1"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Arial" panose="020B0604020202020204" pitchFamily="34" charset="0"/>
              </a:rPr>
              <a:t>Cautiously look </a:t>
            </a:r>
            <a:r>
              <a:rPr lang="en-US" b="1" dirty="0">
                <a:latin typeface="Arial" panose="020B0604020202020204" pitchFamily="34" charset="0"/>
                <a:ea typeface="Calibri" panose="020F0502020204030204" pitchFamily="34" charset="0"/>
                <a:cs typeface="Arial" panose="020B0604020202020204" pitchFamily="34" charset="0"/>
              </a:rPr>
              <a:t>for atypicalness </a:t>
            </a:r>
            <a:r>
              <a:rPr lang="en-US" b="1" dirty="0" smtClean="0">
                <a:latin typeface="Arial" panose="020B0604020202020204" pitchFamily="34" charset="0"/>
                <a:ea typeface="Calibri" panose="020F0502020204030204" pitchFamily="34" charset="0"/>
                <a:cs typeface="Arial" panose="020B0604020202020204" pitchFamily="34" charset="0"/>
              </a:rPr>
              <a:t>(</a:t>
            </a:r>
            <a:r>
              <a:rPr lang="en-US" b="1" dirty="0">
                <a:latin typeface="Arial" panose="020B0604020202020204" pitchFamily="34" charset="0"/>
                <a:ea typeface="Calibri" panose="020F0502020204030204" pitchFamily="34" charset="0"/>
                <a:cs typeface="Arial" panose="020B0604020202020204" pitchFamily="34" charset="0"/>
              </a:rPr>
              <a:t>normal kids </a:t>
            </a:r>
            <a:r>
              <a:rPr lang="en-US" b="1" dirty="0" smtClean="0">
                <a:latin typeface="Arial" panose="020B0604020202020204" pitchFamily="34" charset="0"/>
                <a:ea typeface="Calibri" panose="020F0502020204030204" pitchFamily="34" charset="0"/>
                <a:cs typeface="Arial" panose="020B0604020202020204" pitchFamily="34" charset="0"/>
              </a:rPr>
              <a:t>will perseverate </a:t>
            </a:r>
            <a:r>
              <a:rPr lang="en-US" b="1" dirty="0">
                <a:latin typeface="Arial" panose="020B0604020202020204" pitchFamily="34" charset="0"/>
                <a:ea typeface="Calibri" panose="020F0502020204030204" pitchFamily="34" charset="0"/>
                <a:cs typeface="Arial" panose="020B0604020202020204" pitchFamily="34" charset="0"/>
              </a:rPr>
              <a:t>or </a:t>
            </a:r>
            <a:r>
              <a:rPr lang="en-US" b="1" dirty="0" smtClean="0">
                <a:latin typeface="Arial" panose="020B0604020202020204" pitchFamily="34" charset="0"/>
                <a:ea typeface="Calibri" panose="020F0502020204030204" pitchFamily="34" charset="0"/>
                <a:cs typeface="Arial" panose="020B0604020202020204" pitchFamily="34" charset="0"/>
              </a:rPr>
              <a:t>overtly </a:t>
            </a:r>
            <a:r>
              <a:rPr lang="en-US" b="1" dirty="0">
                <a:latin typeface="Arial" panose="020B0604020202020204" pitchFamily="34" charset="0"/>
                <a:ea typeface="Calibri" panose="020F0502020204030204" pitchFamily="34" charset="0"/>
                <a:cs typeface="Arial" panose="020B0604020202020204" pitchFamily="34" charset="0"/>
              </a:rPr>
              <a:t>gesture to communicate</a:t>
            </a:r>
            <a:r>
              <a:rPr lang="en-US" b="1" dirty="0" smtClean="0">
                <a:latin typeface="Arial" panose="020B0604020202020204" pitchFamily="34" charset="0"/>
                <a:ea typeface="Calibri" panose="020F0502020204030204" pitchFamily="34" charset="0"/>
                <a:cs typeface="Arial" panose="020B0604020202020204" pitchFamily="34" charset="0"/>
              </a:rPr>
              <a:t>).</a:t>
            </a:r>
          </a:p>
          <a:p>
            <a:pPr marR="0" lvl="0">
              <a:lnSpc>
                <a:spcPct val="107000"/>
              </a:lnSpc>
              <a:spcBef>
                <a:spcPts val="0"/>
              </a:spcBef>
              <a:spcAft>
                <a:spcPts val="0"/>
              </a:spcAft>
            </a:pPr>
            <a:endParaRPr lang="en-US" b="1"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Times New Roman" panose="02020603050405020304" pitchFamily="18" charset="0"/>
              </a:rPr>
              <a:t>ASD can be reliably </a:t>
            </a:r>
            <a:r>
              <a:rPr lang="en-US" b="1" dirty="0">
                <a:latin typeface="Arial" panose="020B0604020202020204" pitchFamily="34" charset="0"/>
                <a:ea typeface="Calibri" panose="020F0502020204030204" pitchFamily="34" charset="0"/>
                <a:cs typeface="Times New Roman" panose="02020603050405020304" pitchFamily="18" charset="0"/>
              </a:rPr>
              <a:t>diagnosed at </a:t>
            </a:r>
            <a:r>
              <a:rPr lang="en-US" b="1" dirty="0" smtClean="0">
                <a:latin typeface="Arial" panose="020B0604020202020204" pitchFamily="34" charset="0"/>
                <a:ea typeface="Calibri" panose="020F0502020204030204" pitchFamily="34" charset="0"/>
                <a:cs typeface="Times New Roman" panose="02020603050405020304" pitchFamily="18" charset="0"/>
              </a:rPr>
              <a:t>2 years. </a:t>
            </a:r>
            <a:r>
              <a:rPr lang="en-US" b="1" dirty="0">
                <a:latin typeface="Arial" panose="020B0604020202020204" pitchFamily="34" charset="0"/>
                <a:ea typeface="Calibri" panose="020F0502020204030204" pitchFamily="34" charset="0"/>
                <a:cs typeface="Arial" panose="020B0604020202020204" pitchFamily="34" charset="0"/>
              </a:rPr>
              <a:t>If regressed type check medical </a:t>
            </a:r>
            <a:r>
              <a:rPr lang="en-US" b="1" dirty="0" smtClean="0">
                <a:latin typeface="Arial" panose="020B0604020202020204" pitchFamily="34" charset="0"/>
                <a:ea typeface="Calibri" panose="020F0502020204030204" pitchFamily="34" charset="0"/>
                <a:cs typeface="Arial" panose="020B0604020202020204" pitchFamily="34" charset="0"/>
              </a:rPr>
              <a:t>first.</a:t>
            </a:r>
            <a:r>
              <a:rPr lang="en-US" sz="1400" b="1" dirty="0"/>
              <a:t> </a:t>
            </a:r>
            <a:r>
              <a:rPr lang="en-US" b="1" dirty="0" smtClean="0"/>
              <a:t> For example, “prancing” </a:t>
            </a:r>
            <a:r>
              <a:rPr lang="en-US" b="1" dirty="0"/>
              <a:t>might be other physical </a:t>
            </a:r>
            <a:r>
              <a:rPr lang="en-US" b="1" dirty="0" smtClean="0"/>
              <a:t>condition or smelling </a:t>
            </a:r>
            <a:r>
              <a:rPr lang="en-US" b="1" dirty="0"/>
              <a:t>of hands </a:t>
            </a:r>
            <a:r>
              <a:rPr lang="en-US" b="1" dirty="0" smtClean="0"/>
              <a:t>could reflect a tic disorder.</a:t>
            </a:r>
            <a:endParaRPr lang="en-US" b="1" dirty="0"/>
          </a:p>
          <a:p>
            <a:pPr marR="0" lvl="0">
              <a:lnSpc>
                <a:spcPct val="107000"/>
              </a:lnSpc>
              <a:spcBef>
                <a:spcPts val="0"/>
              </a:spcBef>
              <a:spcAft>
                <a:spcPts val="0"/>
              </a:spcAft>
            </a:pPr>
            <a:endParaRPr lang="en-US" b="1" dirty="0" smtClean="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Times New Roman" panose="02020603050405020304" pitchFamily="18" charset="0"/>
              </a:rPr>
              <a:t>Its found </a:t>
            </a:r>
            <a:r>
              <a:rPr lang="en-US" b="1" dirty="0">
                <a:latin typeface="Arial" panose="020B0604020202020204" pitchFamily="34" charset="0"/>
                <a:ea typeface="Calibri" panose="020F0502020204030204" pitchFamily="34" charset="0"/>
                <a:cs typeface="Times New Roman" panose="02020603050405020304" pitchFamily="18" charset="0"/>
              </a:rPr>
              <a:t>across all cultures and socioeconomic groups. </a:t>
            </a:r>
            <a:r>
              <a:rPr lang="en-US" b="1" dirty="0" smtClean="0"/>
              <a:t>About 5:1 </a:t>
            </a:r>
            <a:r>
              <a:rPr lang="en-US" b="1" dirty="0"/>
              <a:t>male to </a:t>
            </a:r>
            <a:r>
              <a:rPr lang="en-US" b="1" dirty="0" smtClean="0"/>
              <a:t>female.</a:t>
            </a:r>
            <a:endParaRPr lang="en-US" b="1" dirty="0"/>
          </a:p>
          <a:p>
            <a:pPr marL="342900" marR="0" lvl="0" indent="-342900">
              <a:lnSpc>
                <a:spcPct val="107000"/>
              </a:lnSpc>
              <a:spcBef>
                <a:spcPts val="0"/>
              </a:spcBef>
              <a:spcAft>
                <a:spcPts val="0"/>
              </a:spcAft>
              <a:buFont typeface="Symbol" panose="05050102010706020507" pitchFamily="18" charset="2"/>
              <a:buChar char=""/>
            </a:pPr>
            <a:endParaRPr lang="en-US" b="1" dirty="0" smtClean="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Times New Roman" panose="02020603050405020304" pitchFamily="18" charset="0"/>
              </a:rPr>
              <a:t>Often </a:t>
            </a:r>
            <a:r>
              <a:rPr lang="en-US" b="1" dirty="0">
                <a:latin typeface="Arial" panose="020B0604020202020204" pitchFamily="34" charset="0"/>
                <a:ea typeface="Calibri" panose="020F0502020204030204" pitchFamily="34" charset="0"/>
                <a:cs typeface="Times New Roman" panose="02020603050405020304" pitchFamily="18" charset="0"/>
              </a:rPr>
              <a:t>symptoms present in early developmental period but diagnosis comes later </a:t>
            </a:r>
            <a:r>
              <a:rPr lang="en-US" b="1" dirty="0" smtClean="0">
                <a:latin typeface="Arial" panose="020B0604020202020204" pitchFamily="34" charset="0"/>
                <a:ea typeface="Calibri" panose="020F0502020204030204" pitchFamily="34" charset="0"/>
                <a:cs typeface="Times New Roman" panose="02020603050405020304" pitchFamily="18" charset="0"/>
              </a:rPr>
              <a:t>(becomes noticeable </a:t>
            </a:r>
            <a:r>
              <a:rPr lang="en-US" b="1" dirty="0">
                <a:latin typeface="Arial" panose="020B0604020202020204" pitchFamily="34" charset="0"/>
                <a:ea typeface="Calibri" panose="020F0502020204030204" pitchFamily="34" charset="0"/>
                <a:cs typeface="Times New Roman" panose="02020603050405020304" pitchFamily="18" charset="0"/>
              </a:rPr>
              <a:t>where social and communication skills </a:t>
            </a:r>
            <a:r>
              <a:rPr lang="en-US" b="1" dirty="0" smtClean="0">
                <a:latin typeface="Arial" panose="020B0604020202020204" pitchFamily="34" charset="0"/>
                <a:ea typeface="Calibri" panose="020F0502020204030204" pitchFamily="34" charset="0"/>
                <a:cs typeface="Times New Roman" panose="02020603050405020304" pitchFamily="18" charset="0"/>
              </a:rPr>
              <a:t>are needed across different environments. </a:t>
            </a:r>
          </a:p>
          <a:p>
            <a:pPr marL="342900" indent="-342900">
              <a:lnSpc>
                <a:spcPct val="107000"/>
              </a:lnSpc>
              <a:spcBef>
                <a:spcPts val="0"/>
              </a:spcBef>
              <a:spcAft>
                <a:spcPts val="0"/>
              </a:spcAft>
              <a:buFont typeface="Symbol" panose="05050102010706020507" pitchFamily="18" charset="2"/>
              <a:buChar char=""/>
            </a:pPr>
            <a:endParaRPr lang="en-US" b="1"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Arial" panose="020B0604020202020204" pitchFamily="34" charset="0"/>
              </a:rPr>
              <a:t>Delays </a:t>
            </a:r>
            <a:r>
              <a:rPr lang="en-US" b="1" dirty="0">
                <a:latin typeface="Arial" panose="020B0604020202020204" pitchFamily="34" charset="0"/>
                <a:ea typeface="Calibri" panose="020F0502020204030204" pitchFamily="34" charset="0"/>
                <a:cs typeface="Arial" panose="020B0604020202020204" pitchFamily="34" charset="0"/>
              </a:rPr>
              <a:t>are </a:t>
            </a:r>
            <a:r>
              <a:rPr lang="en-US" b="1" dirty="0" smtClean="0">
                <a:latin typeface="Arial" panose="020B0604020202020204" pitchFamily="34" charset="0"/>
                <a:ea typeface="Calibri" panose="020F0502020204030204" pitchFamily="34" charset="0"/>
                <a:cs typeface="Arial" panose="020B0604020202020204" pitchFamily="34" charset="0"/>
              </a:rPr>
              <a:t>an absence </a:t>
            </a:r>
            <a:r>
              <a:rPr lang="en-US" b="1" dirty="0">
                <a:latin typeface="Arial" panose="020B0604020202020204" pitchFamily="34" charset="0"/>
                <a:ea typeface="Calibri" panose="020F0502020204030204" pitchFamily="34" charset="0"/>
                <a:cs typeface="Arial" panose="020B0604020202020204" pitchFamily="34" charset="0"/>
              </a:rPr>
              <a:t>of skill </a:t>
            </a:r>
            <a:r>
              <a:rPr lang="en-US" b="1" dirty="0" smtClean="0">
                <a:latin typeface="Arial" panose="020B0604020202020204" pitchFamily="34" charset="0"/>
                <a:ea typeface="Calibri" panose="020F0502020204030204" pitchFamily="34" charset="0"/>
                <a:cs typeface="Arial" panose="020B0604020202020204" pitchFamily="34" charset="0"/>
              </a:rPr>
              <a:t>sets. </a:t>
            </a:r>
            <a:r>
              <a:rPr lang="en-US" b="1" dirty="0">
                <a:latin typeface="Arial" panose="020B0604020202020204" pitchFamily="34" charset="0"/>
                <a:ea typeface="Calibri" panose="020F0502020204030204" pitchFamily="34" charset="0"/>
                <a:cs typeface="Arial" panose="020B0604020202020204" pitchFamily="34" charset="0"/>
              </a:rPr>
              <a:t>Can be diagnostic overlap </a:t>
            </a:r>
            <a:r>
              <a:rPr lang="en-US" b="1" dirty="0" smtClean="0">
                <a:latin typeface="Arial" panose="020B0604020202020204" pitchFamily="34" charset="0"/>
                <a:ea typeface="Calibri" panose="020F0502020204030204" pitchFamily="34" charset="0"/>
                <a:cs typeface="Arial" panose="020B0604020202020204" pitchFamily="34" charset="0"/>
              </a:rPr>
              <a:t>(e.g., expressive </a:t>
            </a:r>
            <a:r>
              <a:rPr lang="en-US" b="1" dirty="0">
                <a:latin typeface="Arial" panose="020B0604020202020204" pitchFamily="34" charset="0"/>
                <a:ea typeface="Calibri" panose="020F0502020204030204" pitchFamily="34" charset="0"/>
                <a:cs typeface="Arial" panose="020B0604020202020204" pitchFamily="34" charset="0"/>
              </a:rPr>
              <a:t>language affects socialization</a:t>
            </a:r>
            <a:r>
              <a:rPr lang="en-US" b="1" dirty="0" smtClean="0">
                <a:latin typeface="Arial" panose="020B0604020202020204" pitchFamily="34" charset="0"/>
                <a:ea typeface="Calibri" panose="020F0502020204030204" pitchFamily="34" charset="0"/>
                <a:cs typeface="Arial" panose="020B0604020202020204" pitchFamily="34" charset="0"/>
              </a:rPr>
              <a:t>).</a:t>
            </a:r>
            <a:endParaRPr lang="en-US" b="1"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0"/>
              </a:spcAft>
              <a:buFont typeface="Symbol" panose="05050102010706020507" pitchFamily="18" charset="2"/>
              <a:buChar char=""/>
            </a:pPr>
            <a:endParaRPr lang="en-US" b="1"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b="1" dirty="0" smtClean="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endParaRPr lang="en-US" sz="1400" b="1"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4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7706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The nature of Autism Spectrum Disorder</a:t>
            </a:r>
            <a:endParaRPr lang="en-US" dirty="0">
              <a:ea typeface="+mj-ea"/>
              <a:cs typeface="+mj-cs"/>
            </a:endParaRPr>
          </a:p>
        </p:txBody>
      </p:sp>
      <p:sp>
        <p:nvSpPr>
          <p:cNvPr id="3" name="Content Placeholder 2"/>
          <p:cNvSpPr>
            <a:spLocks noGrp="1"/>
          </p:cNvSpPr>
          <p:nvPr>
            <p:ph idx="1"/>
          </p:nvPr>
        </p:nvSpPr>
        <p:spPr/>
        <p:txBody>
          <a:bodyPr rtlCol="0">
            <a:normAutofit/>
          </a:bodyPr>
          <a:lstStyle/>
          <a:p>
            <a:pPr eaLnBrk="1" fontAlgn="auto" hangingPunct="1">
              <a:spcAft>
                <a:spcPts val="0"/>
              </a:spcAft>
              <a:buClr>
                <a:schemeClr val="accent1">
                  <a:lumMod val="60000"/>
                  <a:lumOff val="40000"/>
                </a:schemeClr>
              </a:buClr>
              <a:defRPr/>
            </a:pPr>
            <a:endParaRPr lang="en-US" dirty="0" smtClean="0">
              <a:solidFill>
                <a:schemeClr val="tx1">
                  <a:lumMod val="65000"/>
                  <a:lumOff val="35000"/>
                </a:schemeClr>
              </a:solidFill>
              <a:ea typeface="+mn-ea"/>
              <a:cs typeface="+mn-cs"/>
            </a:endParaRPr>
          </a:p>
          <a:p>
            <a:pPr marL="0" indent="0" eaLnBrk="1" fontAlgn="auto" hangingPunct="1">
              <a:spcAft>
                <a:spcPts val="0"/>
              </a:spcAft>
              <a:buClr>
                <a:schemeClr val="accent1">
                  <a:lumMod val="60000"/>
                  <a:lumOff val="40000"/>
                </a:schemeClr>
              </a:buClr>
              <a:buFont typeface="Wingdings 2" pitchFamily="18" charset="2"/>
              <a:buNone/>
              <a:defRPr/>
            </a:pPr>
            <a:endParaRPr lang="en-US" dirty="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defRPr/>
            </a:pPr>
            <a:endParaRPr lang="en-US" dirty="0" smtClean="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defRPr/>
            </a:pPr>
            <a:endParaRPr lang="en-US" dirty="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defRPr/>
            </a:pPr>
            <a:endParaRPr lang="en-US" dirty="0" smtClean="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defRPr/>
            </a:pPr>
            <a:endParaRPr lang="en-US" dirty="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defRPr/>
            </a:pPr>
            <a:endParaRPr lang="en-US" sz="1800" dirty="0" smtClean="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defRPr/>
            </a:pPr>
            <a:endParaRPr lang="en-US" sz="1800" dirty="0">
              <a:solidFill>
                <a:schemeClr val="tx1">
                  <a:lumMod val="65000"/>
                  <a:lumOff val="35000"/>
                </a:schemeClr>
              </a:solidFill>
              <a:ea typeface="+mn-ea"/>
              <a:cs typeface="+mn-cs"/>
            </a:endParaRPr>
          </a:p>
        </p:txBody>
      </p:sp>
      <p:pic>
        <p:nvPicPr>
          <p:cNvPr id="153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9963" y="1417638"/>
            <a:ext cx="2382837"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3227388"/>
            <a:ext cx="208121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981200"/>
            <a:ext cx="20828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22</a:t>
            </a:fld>
            <a:r>
              <a:rPr lang="en-US" b="1" dirty="0">
                <a:solidFill>
                  <a:schemeClr val="tx1"/>
                </a:solidFill>
              </a:rPr>
              <a:t>P</a:t>
            </a:r>
          </a:p>
        </p:txBody>
      </p:sp>
    </p:spTree>
    <p:extLst>
      <p:ext uri="{BB962C8B-B14F-4D97-AF65-F5344CB8AC3E}">
        <p14:creationId xmlns:p14="http://schemas.microsoft.com/office/powerpoint/2010/main" val="918281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ctr"/>
            <a:r>
              <a:rPr lang="en-US" altLang="en-US" dirty="0" smtClean="0">
                <a:ea typeface="ＭＳ Ｐゴシック" pitchFamily="34" charset="-128"/>
              </a:rPr>
              <a:t>ASD: Themes and Variations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5589634"/>
              </p:ext>
            </p:extLst>
          </p:nvPr>
        </p:nvGraphicFramePr>
        <p:xfrm>
          <a:off x="549275" y="1600200"/>
          <a:ext cx="804227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23</a:t>
            </a:fld>
            <a:r>
              <a:rPr lang="en-US" b="1" dirty="0">
                <a:solidFill>
                  <a:schemeClr val="tx1"/>
                </a:solidFill>
              </a:rPr>
              <a:t>P</a:t>
            </a:r>
          </a:p>
        </p:txBody>
      </p:sp>
    </p:spTree>
    <p:extLst>
      <p:ext uri="{BB962C8B-B14F-4D97-AF65-F5344CB8AC3E}">
        <p14:creationId xmlns:p14="http://schemas.microsoft.com/office/powerpoint/2010/main" val="2994831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366713"/>
            <a:ext cx="4114800" cy="460375"/>
          </a:xfrm>
          <a:prstGeom prst="rect">
            <a:avLst/>
          </a:prstGeom>
        </p:spPr>
        <p:txBody>
          <a:bodyPr>
            <a:spAutoFit/>
          </a:bodyPr>
          <a:lstStyle/>
          <a:p>
            <a:pPr algn="ctr">
              <a:defRPr/>
            </a:pPr>
            <a:r>
              <a:rPr lang="en-US" sz="2400" b="1" dirty="0">
                <a:solidFill>
                  <a:srgbClr val="C00000"/>
                </a:solidFill>
                <a:effectLst>
                  <a:outerShdw blurRad="38100" dist="38100" dir="2700000" algn="tl">
                    <a:srgbClr val="000000">
                      <a:alpha val="43137"/>
                    </a:srgbClr>
                  </a:outerShdw>
                </a:effectLst>
              </a:rPr>
              <a:t>Autism Spectrum Disorder</a:t>
            </a:r>
          </a:p>
        </p:txBody>
      </p:sp>
      <p:sp>
        <p:nvSpPr>
          <p:cNvPr id="4" name="Rectangle 3"/>
          <p:cNvSpPr/>
          <p:nvPr/>
        </p:nvSpPr>
        <p:spPr>
          <a:xfrm>
            <a:off x="457200" y="990600"/>
            <a:ext cx="8077200" cy="5927725"/>
          </a:xfrm>
          <a:prstGeom prst="rect">
            <a:avLst/>
          </a:prstGeom>
        </p:spPr>
        <p:txBody>
          <a:bodyPr>
            <a:spAutoFit/>
          </a:bodyPr>
          <a:lstStyle/>
          <a:p>
            <a:pPr fontAlgn="auto">
              <a:spcBef>
                <a:spcPct val="20000"/>
              </a:spcBef>
              <a:spcAft>
                <a:spcPts val="0"/>
              </a:spcAft>
              <a:defRPr/>
            </a:pPr>
            <a:r>
              <a:rPr lang="en-US" sz="2000" b="1" dirty="0">
                <a:solidFill>
                  <a:srgbClr val="00FFCC"/>
                </a:solidFill>
                <a:effectLst>
                  <a:outerShdw blurRad="38100" dist="38100" dir="2700000" algn="tl">
                    <a:srgbClr val="000000">
                      <a:alpha val="43137"/>
                    </a:srgbClr>
                  </a:outerShdw>
                </a:effectLst>
                <a:latin typeface="Arial" pitchFamily="34" charset="0"/>
                <a:cs typeface="Arial" pitchFamily="34" charset="0"/>
              </a:rPr>
              <a:t>Theory of the Mind: </a:t>
            </a:r>
          </a:p>
          <a:p>
            <a:pPr marL="285750" indent="-285750" fontAlgn="auto">
              <a:spcBef>
                <a:spcPct val="20000"/>
              </a:spcBef>
              <a:spcAft>
                <a:spcPts val="0"/>
              </a:spcAft>
              <a:buFont typeface="Courier New" panose="02070309020205020404" pitchFamily="49" charset="0"/>
              <a:buChar char="o"/>
              <a:defRPr/>
            </a:pP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Those with an autism spectrum diagnosis often have significant difficulty understanding and appreciating </a:t>
            </a:r>
            <a:r>
              <a:rPr lang="en-US" sz="1600" b="1" dirty="0">
                <a:effectLst>
                  <a:outerShdw blurRad="38100" dist="38100" dir="2700000" algn="tl">
                    <a:srgbClr val="000000">
                      <a:alpha val="43137"/>
                    </a:srgbClr>
                  </a:outerShdw>
                </a:effectLst>
              </a:rPr>
              <a:t>that others may have </a:t>
            </a: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thoughts, feelings, opinions, intentions, and plans </a:t>
            </a:r>
            <a:r>
              <a:rPr lang="en-US" sz="1600" b="1" dirty="0">
                <a:effectLst>
                  <a:outerShdw blurRad="38100" dist="38100" dir="2700000" algn="tl">
                    <a:srgbClr val="000000">
                      <a:alpha val="43137"/>
                    </a:srgbClr>
                  </a:outerShdw>
                </a:effectLst>
              </a:rPr>
              <a:t>that are different from their own</a:t>
            </a: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a:t>
            </a:r>
          </a:p>
          <a:p>
            <a:pPr fontAlgn="auto">
              <a:spcBef>
                <a:spcPct val="20000"/>
              </a:spcBef>
              <a:spcAft>
                <a:spcPts val="0"/>
              </a:spcAft>
              <a:defRPr/>
            </a:pP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285750" indent="-285750" fontAlgn="auto">
              <a:spcBef>
                <a:spcPct val="20000"/>
              </a:spcBef>
              <a:spcAft>
                <a:spcPts val="0"/>
              </a:spcAft>
              <a:buFont typeface="Courier New" panose="02070309020205020404" pitchFamily="49" charset="0"/>
              <a:buChar char="o"/>
              <a:defRPr/>
            </a:pP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It can result in the following:</a:t>
            </a:r>
          </a:p>
          <a:p>
            <a:pPr marL="800100" lvl="1" indent="-342900" fontAlgn="auto">
              <a:spcBef>
                <a:spcPct val="20000"/>
              </a:spcBef>
              <a:spcAft>
                <a:spcPts val="0"/>
              </a:spcAft>
              <a:buFont typeface="Wingdings" panose="05000000000000000000" pitchFamily="2" charset="2"/>
              <a:buChar char="Ø"/>
              <a:defRPr/>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Misreading body language. </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a:t>
            </a:r>
            <a:r>
              <a:rPr lang="en-US"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used to regulate social interactions (e.g., tone of voice, facial expressions, postures, and vocal volume).</a:t>
            </a:r>
          </a:p>
          <a:p>
            <a:pPr marL="800100" lvl="1" indent="-342900" fontAlgn="auto">
              <a:spcBef>
                <a:spcPct val="20000"/>
              </a:spcBef>
              <a:spcAft>
                <a:spcPts val="0"/>
              </a:spcAft>
              <a:buFont typeface="Wingdings" panose="05000000000000000000" pitchFamily="2" charset="2"/>
              <a:buChar char="Ø"/>
              <a:defRPr/>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Misinterpreting subtle social cues</a:t>
            </a:r>
            <a:r>
              <a:rPr lang="en-US"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“Distancing” in the form of indirect eye contact allows those with autism time and space to make meaning out of sensory information. </a:t>
            </a:r>
          </a:p>
          <a:p>
            <a:pPr marL="742950" lvl="1" indent="-285750" fontAlgn="auto">
              <a:spcBef>
                <a:spcPct val="20000"/>
              </a:spcBef>
              <a:spcAft>
                <a:spcPts val="0"/>
              </a:spcAft>
              <a:buFont typeface="Wingdings" panose="05000000000000000000" pitchFamily="2" charset="2"/>
              <a:buChar char="Ø"/>
              <a:defRPr/>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Problems with “give and take." </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Poor reciprocation in social relationships.</a:t>
            </a: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a:p>
            <a:pPr marL="742950" lvl="1" indent="-285750" fontAlgn="auto">
              <a:spcBef>
                <a:spcPct val="20000"/>
              </a:spcBef>
              <a:spcAft>
                <a:spcPts val="0"/>
              </a:spcAft>
              <a:buFont typeface="Wingdings" panose="05000000000000000000" pitchFamily="2" charset="2"/>
              <a:buChar char="Ø"/>
              <a:defRPr/>
            </a:pP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Difficulty understanding expectations. </a:t>
            </a:r>
            <a:r>
              <a:rPr lang="en-US" sz="1600" b="1" dirty="0">
                <a:effectLst>
                  <a:outerShdw blurRad="38100" dist="38100" dir="2700000" algn="tl">
                    <a:srgbClr val="000000">
                      <a:alpha val="43137"/>
                    </a:srgbClr>
                  </a:outerShdw>
                </a:effectLst>
                <a:latin typeface="Arial" pitchFamily="34" charset="0"/>
                <a:cs typeface="Arial" pitchFamily="34" charset="0"/>
              </a:rPr>
              <a:t>Problems predicting </a:t>
            </a: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what they and others will say or do in social situations. </a:t>
            </a:r>
          </a:p>
          <a:p>
            <a:pPr marL="742950" lvl="1" indent="-285750" fontAlgn="auto">
              <a:spcBef>
                <a:spcPct val="20000"/>
              </a:spcBef>
              <a:spcAft>
                <a:spcPts val="0"/>
              </a:spcAft>
              <a:buFont typeface="Wingdings" panose="05000000000000000000" pitchFamily="2" charset="2"/>
              <a:buChar char="Ø"/>
              <a:defRPr/>
            </a:pP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Painful awareness of social differences. </a:t>
            </a:r>
            <a:r>
              <a:rPr lang="en-US" sz="1600" b="1" dirty="0">
                <a:effectLst>
                  <a:outerShdw blurRad="38100" dist="38100" dir="2700000" algn="tl">
                    <a:srgbClr val="000000">
                      <a:alpha val="43137"/>
                    </a:srgbClr>
                  </a:outerShdw>
                </a:effectLst>
                <a:latin typeface="Arial" pitchFamily="34" charset="0"/>
                <a:cs typeface="Arial" pitchFamily="34" charset="0"/>
              </a:rPr>
              <a:t>Challenges</a:t>
            </a: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 "fitting in" socially may give rise to episodes of anxiety and depression. </a:t>
            </a:r>
          </a:p>
          <a:p>
            <a:pPr marL="342900" indent="-342900" fontAlgn="auto">
              <a:spcBef>
                <a:spcPct val="20000"/>
              </a:spcBef>
              <a:spcAft>
                <a:spcPts val="0"/>
              </a:spcAft>
              <a:buFont typeface="Arial" panose="020B0604020202020204" pitchFamily="34" charset="0"/>
              <a:buChar char="•"/>
              <a:defRPr/>
            </a:pP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ct val="20000"/>
              </a:spcBef>
              <a:spcAft>
                <a:spcPts val="0"/>
              </a:spcAft>
              <a:buFont typeface="Arial" panose="020B0604020202020204" pitchFamily="34" charset="0"/>
              <a:buChar char="•"/>
              <a:defRPr/>
            </a:pP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800100" lvl="1" indent="-342900" fontAlgn="auto">
              <a:spcBef>
                <a:spcPct val="20000"/>
              </a:spcBef>
              <a:spcAft>
                <a:spcPts val="0"/>
              </a:spcAft>
              <a:buFont typeface="Courier New" panose="02070309020205020404" pitchFamily="49" charset="0"/>
              <a:buChar char="o"/>
              <a:defRPr/>
            </a:pP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lvl="1" fontAlgn="auto">
              <a:spcBef>
                <a:spcPct val="20000"/>
              </a:spcBef>
              <a:spcAft>
                <a:spcPts val="0"/>
              </a:spcAft>
              <a:defRPr/>
            </a:pP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ct val="20000"/>
              </a:spcBef>
              <a:spcAft>
                <a:spcPts val="0"/>
              </a:spcAft>
              <a:buFont typeface="Arial" panose="020B0604020202020204" pitchFamily="34" charset="0"/>
              <a:buChar char="•"/>
              <a:defRPr/>
            </a:pPr>
            <a:endParaRPr lang="en-US" sz="1400" dirty="0">
              <a:solidFill>
                <a:prstClr val="black"/>
              </a:solidFill>
              <a:latin typeface="Calibri"/>
              <a:cs typeface="+mn-cs"/>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24</a:t>
            </a:fld>
            <a:r>
              <a:rPr lang="en-US" b="1" dirty="0">
                <a:solidFill>
                  <a:schemeClr val="tx1"/>
                </a:solidFill>
              </a:rPr>
              <a:t>P</a:t>
            </a:r>
          </a:p>
        </p:txBody>
      </p:sp>
    </p:spTree>
    <p:extLst>
      <p:ext uri="{BB962C8B-B14F-4D97-AF65-F5344CB8AC3E}">
        <p14:creationId xmlns:p14="http://schemas.microsoft.com/office/powerpoint/2010/main" val="73477194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2700" y="295275"/>
            <a:ext cx="4084638" cy="461963"/>
          </a:xfrm>
          <a:prstGeom prst="rect">
            <a:avLst/>
          </a:prstGeom>
        </p:spPr>
        <p:txBody>
          <a:bodyPr wrap="none">
            <a:spAutoFit/>
          </a:bodyPr>
          <a:lstStyle/>
          <a:p>
            <a:pPr algn="ctr">
              <a:defRPr/>
            </a:pPr>
            <a:r>
              <a:rPr lang="en-US" sz="2400" b="1" dirty="0">
                <a:solidFill>
                  <a:srgbClr val="C00000"/>
                </a:solidFill>
                <a:effectLst>
                  <a:outerShdw blurRad="38100" dist="38100" dir="2700000" algn="tl">
                    <a:srgbClr val="000000">
                      <a:alpha val="43137"/>
                    </a:srgbClr>
                  </a:outerShdw>
                </a:effectLst>
              </a:rPr>
              <a:t>Autism Spectrum Disorder</a:t>
            </a:r>
          </a:p>
        </p:txBody>
      </p:sp>
      <p:sp>
        <p:nvSpPr>
          <p:cNvPr id="7" name="Rectangle 6"/>
          <p:cNvSpPr/>
          <p:nvPr/>
        </p:nvSpPr>
        <p:spPr>
          <a:xfrm>
            <a:off x="914400" y="1057275"/>
            <a:ext cx="7162800" cy="4985980"/>
          </a:xfrm>
          <a:prstGeom prst="rect">
            <a:avLst/>
          </a:prstGeom>
        </p:spPr>
        <p:txBody>
          <a:bodyPr>
            <a:spAutoFit/>
          </a:bodyPr>
          <a:lstStyle/>
          <a:p>
            <a:pPr marL="342900" indent="-342900" fontAlgn="auto">
              <a:spcBef>
                <a:spcPct val="20000"/>
              </a:spcBef>
              <a:spcAft>
                <a:spcPts val="0"/>
              </a:spcAft>
              <a:buFont typeface="Arial" panose="020B0604020202020204" pitchFamily="34" charset="0"/>
              <a:buChar char="•"/>
              <a:defRPr/>
            </a:pPr>
            <a:endParaRPr lang="en-US" sz="1400" dirty="0">
              <a:solidFill>
                <a:prstClr val="black"/>
              </a:solidFill>
              <a:latin typeface="Arial" pitchFamily="34" charset="0"/>
              <a:cs typeface="Arial" pitchFamily="34" charset="0"/>
            </a:endParaRPr>
          </a:p>
          <a:p>
            <a:pPr marL="285750" indent="-285750">
              <a:buFont typeface="Arial" panose="020B0604020202020204" pitchFamily="34" charset="0"/>
              <a:buChar char="•"/>
              <a:defRPr/>
            </a:pPr>
            <a:r>
              <a:rPr lang="en-US" sz="1600" b="1" dirty="0">
                <a:solidFill>
                  <a:srgbClr val="FF0000"/>
                </a:solidFill>
                <a:effectLst>
                  <a:outerShdw blurRad="38100" dist="38100" dir="2700000" algn="tl">
                    <a:srgbClr val="000000">
                      <a:alpha val="43137"/>
                    </a:srgbClr>
                  </a:outerShdw>
                </a:effectLst>
              </a:rPr>
              <a:t>Cognitive Functioning:</a:t>
            </a:r>
          </a:p>
          <a:p>
            <a:pPr marL="742950" lvl="1" indent="-285750" fontAlgn="auto">
              <a:spcBef>
                <a:spcPct val="20000"/>
              </a:spcBef>
              <a:spcAft>
                <a:spcPts val="0"/>
              </a:spcAft>
              <a:buFont typeface="Courier New" panose="02070309020205020404" pitchFamily="49" charset="0"/>
              <a:buChar char="o"/>
              <a:defRPr/>
            </a:pP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Often rigidly cling to beliefs, convictions, or </a:t>
            </a:r>
            <a:r>
              <a:rPr lang="en-US" sz="16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rules especially when distressed (c.f., with schizophrenia become disorganized).</a:t>
            </a: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lvl="1" fontAlgn="auto">
              <a:spcBef>
                <a:spcPct val="20000"/>
              </a:spcBef>
              <a:spcAft>
                <a:spcPts val="0"/>
              </a:spcAft>
              <a:defRPr/>
            </a:pP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742950" lvl="1" indent="-285750">
              <a:buFont typeface="Courier New" panose="02070309020205020404" pitchFamily="49" charset="0"/>
              <a:buChar char="o"/>
              <a:defRPr/>
            </a:pPr>
            <a:r>
              <a:rPr lang="en-US" sz="1600" b="1" dirty="0">
                <a:solidFill>
                  <a:prstClr val="black"/>
                </a:solidFill>
                <a:effectLst>
                  <a:outerShdw blurRad="38100" dist="38100" dir="2700000" algn="tl">
                    <a:srgbClr val="000000">
                      <a:alpha val="43137"/>
                    </a:srgbClr>
                  </a:outerShdw>
                </a:effectLst>
              </a:rPr>
              <a:t>Autism is frequently misassociated with intellectual disability.</a:t>
            </a:r>
          </a:p>
          <a:p>
            <a:pPr lvl="1" algn="ctr">
              <a:defRPr/>
            </a:pPr>
            <a:endParaRPr lang="en-US" sz="1600" b="1" dirty="0">
              <a:solidFill>
                <a:prstClr val="black"/>
              </a:solidFill>
              <a:effectLst>
                <a:outerShdw blurRad="38100" dist="38100" dir="2700000" algn="tl">
                  <a:srgbClr val="000000">
                    <a:alpha val="43137"/>
                  </a:srgbClr>
                </a:outerShdw>
              </a:effectLst>
            </a:endParaRPr>
          </a:p>
          <a:p>
            <a:pPr marL="800100" lvl="1" indent="-342900" fontAlgn="auto">
              <a:spcBef>
                <a:spcPct val="20000"/>
              </a:spcBef>
              <a:spcAft>
                <a:spcPts val="0"/>
              </a:spcAft>
              <a:buFont typeface="Courier New" panose="02070309020205020404" pitchFamily="49" charset="0"/>
              <a:buChar char="o"/>
              <a:defRPr/>
            </a:pPr>
            <a:r>
              <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rPr>
              <a:t>On the contrary, strong language skills can easily be misinterpreted as advanced communication/social skills, which can lead others to mislabel their actions as purposeful and manipulative. </a:t>
            </a:r>
          </a:p>
          <a:p>
            <a:pPr marL="742950" lvl="1" indent="-285750">
              <a:buFont typeface="Courier New" panose="02070309020205020404" pitchFamily="49" charset="0"/>
              <a:buChar char="o"/>
              <a:defRPr/>
            </a:pP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285750" indent="-285750">
              <a:buFont typeface="Arial" panose="020B0604020202020204" pitchFamily="34" charset="0"/>
              <a:buChar char="•"/>
              <a:defRPr/>
            </a:pPr>
            <a:r>
              <a:rPr lang="en-US" sz="1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Early interventions are crucial!</a:t>
            </a:r>
          </a:p>
          <a:p>
            <a:pPr>
              <a:defRPr/>
            </a:pPr>
            <a:endParaRPr lang="en-US" sz="1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1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Symptoms may not manifest until social demands exceed capacities or may be masked by learned “compensatory” strategies in adolescence and adulthood.</a:t>
            </a:r>
          </a:p>
          <a:p>
            <a:pPr marL="342900" indent="-342900" fontAlgn="auto">
              <a:spcBef>
                <a:spcPct val="20000"/>
              </a:spcBef>
              <a:spcAft>
                <a:spcPts val="0"/>
              </a:spcAft>
              <a:buFont typeface="Arial" panose="020B0604020202020204" pitchFamily="34" charset="0"/>
              <a:buChar char="•"/>
              <a:defRPr/>
            </a:pPr>
            <a:endParaRPr lang="en-US" sz="1600" dirty="0">
              <a:solidFill>
                <a:prstClr val="black"/>
              </a:solidFill>
              <a:latin typeface="Arial" pitchFamily="34" charset="0"/>
              <a:cs typeface="Arial" pitchFamily="34" charset="0"/>
            </a:endParaRPr>
          </a:p>
          <a:p>
            <a:pPr marL="342900" indent="-342900" fontAlgn="auto">
              <a:spcBef>
                <a:spcPct val="20000"/>
              </a:spcBef>
              <a:spcAft>
                <a:spcPts val="0"/>
              </a:spcAft>
              <a:buFont typeface="Arial" panose="020B0604020202020204" pitchFamily="34" charset="0"/>
              <a:buChar char="•"/>
              <a:defRPr/>
            </a:pPr>
            <a:endParaRPr lang="en-US" sz="1600" dirty="0">
              <a:solidFill>
                <a:prstClr val="black"/>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25</a:t>
            </a:fld>
            <a:r>
              <a:rPr lang="en-US" b="1" dirty="0">
                <a:solidFill>
                  <a:schemeClr val="tx1"/>
                </a:solidFill>
              </a:rPr>
              <a:t>P</a:t>
            </a:r>
          </a:p>
        </p:txBody>
      </p:sp>
    </p:spTree>
    <p:extLst>
      <p:ext uri="{BB962C8B-B14F-4D97-AF65-F5344CB8AC3E}">
        <p14:creationId xmlns:p14="http://schemas.microsoft.com/office/powerpoint/2010/main" val="11395082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26</a:t>
            </a:fld>
            <a:r>
              <a:rPr lang="en-US" dirty="0" smtClean="0"/>
              <a:t>P</a:t>
            </a:r>
            <a:endParaRPr lang="en-US" dirty="0"/>
          </a:p>
        </p:txBody>
      </p:sp>
      <p:sp>
        <p:nvSpPr>
          <p:cNvPr id="3" name="Rectangle 2"/>
          <p:cNvSpPr/>
          <p:nvPr/>
        </p:nvSpPr>
        <p:spPr>
          <a:xfrm>
            <a:off x="2563393" y="533400"/>
            <a:ext cx="4084772" cy="461665"/>
          </a:xfrm>
          <a:prstGeom prst="rect">
            <a:avLst/>
          </a:prstGeom>
        </p:spPr>
        <p:txBody>
          <a:bodyPr wrap="none">
            <a:spAutoFit/>
          </a:bodyPr>
          <a:lstStyle/>
          <a:p>
            <a:pPr lvl="0" algn="ctr">
              <a:defRPr/>
            </a:pPr>
            <a:r>
              <a:rPr lang="en-US" sz="2400" b="1" dirty="0">
                <a:solidFill>
                  <a:srgbClr val="C00000"/>
                </a:solidFill>
                <a:effectLst>
                  <a:outerShdw blurRad="38100" dist="38100" dir="2700000" algn="tl">
                    <a:srgbClr val="000000">
                      <a:alpha val="43137"/>
                    </a:srgbClr>
                  </a:outerShdw>
                </a:effectLst>
              </a:rPr>
              <a:t>Autism Spectrum Disorder</a:t>
            </a:r>
          </a:p>
        </p:txBody>
      </p:sp>
      <p:sp>
        <p:nvSpPr>
          <p:cNvPr id="4" name="Rectangle 3"/>
          <p:cNvSpPr/>
          <p:nvPr/>
        </p:nvSpPr>
        <p:spPr>
          <a:xfrm>
            <a:off x="914400" y="1447800"/>
            <a:ext cx="7543800" cy="3477875"/>
          </a:xfrm>
          <a:prstGeom prst="rect">
            <a:avLst/>
          </a:prstGeom>
        </p:spPr>
        <p:txBody>
          <a:bodyPr wrap="square">
            <a:spAutoFit/>
          </a:bodyPr>
          <a:lstStyle/>
          <a:p>
            <a:pPr lvl="1" algn="ctr" fontAlgn="auto">
              <a:spcBef>
                <a:spcPct val="20000"/>
              </a:spcBef>
              <a:spcAft>
                <a:spcPts val="0"/>
              </a:spcAft>
              <a:defRPr/>
            </a:pPr>
            <a:r>
              <a:rPr lang="en-US" sz="2000" b="1" u="sng" dirty="0" smtClean="0">
                <a:solidFill>
                  <a:prstClr val="black"/>
                </a:solidFill>
                <a:effectLst>
                  <a:outerShdw blurRad="38100" dist="38100" dir="2700000" algn="tl">
                    <a:srgbClr val="000000">
                      <a:alpha val="43137"/>
                    </a:srgbClr>
                  </a:outerShdw>
                </a:effectLst>
                <a:latin typeface="Arial" pitchFamily="34" charset="0"/>
                <a:cs typeface="Arial" pitchFamily="34" charset="0"/>
              </a:rPr>
              <a:t>Areas for Diagnostic Consideration</a:t>
            </a:r>
            <a:r>
              <a:rPr lang="en-US" sz="2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a:t>
            </a:r>
          </a:p>
          <a:p>
            <a:pPr lvl="0" algn="ctr">
              <a:defRPr/>
            </a:pPr>
            <a:endParaRPr lang="en-US" sz="20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algn="ctr">
              <a:buFont typeface="Arial" panose="020B0604020202020204" pitchFamily="34" charset="0"/>
              <a:buChar char="•"/>
              <a:defRPr/>
            </a:pPr>
            <a:r>
              <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Language and communication skills</a:t>
            </a:r>
          </a:p>
          <a:p>
            <a:pPr lvl="0" algn="ctr">
              <a:defRPr/>
            </a:pPr>
            <a:endPar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algn="ctr">
              <a:buFont typeface="Arial" panose="020B0604020202020204" pitchFamily="34" charset="0"/>
              <a:buChar char="•"/>
              <a:defRPr/>
            </a:pPr>
            <a:r>
              <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 relationships and responses to social situations</a:t>
            </a:r>
          </a:p>
          <a:p>
            <a:pPr lvl="0" algn="ctr">
              <a:defRPr/>
            </a:pPr>
            <a:endPar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algn="ctr">
              <a:buFont typeface="Arial" panose="020B0604020202020204" pitchFamily="34" charset="0"/>
              <a:buChar char="•"/>
              <a:defRPr/>
            </a:pPr>
            <a:r>
              <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Responses to noises, touch, sights, and other senses</a:t>
            </a:r>
          </a:p>
          <a:p>
            <a:pPr lvl="0" algn="ctr">
              <a:defRPr/>
            </a:pPr>
            <a:endPar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algn="ctr">
              <a:buFont typeface="Arial" panose="020B0604020202020204" pitchFamily="34" charset="0"/>
              <a:buChar char="•"/>
              <a:defRPr/>
            </a:pPr>
            <a:r>
              <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Behaviors while alone versus in groups</a:t>
            </a:r>
          </a:p>
          <a:p>
            <a:pPr lvl="0" algn="ctr">
              <a:defRPr/>
            </a:pPr>
            <a:endPar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algn="ctr">
              <a:buFont typeface="Arial" panose="020B0604020202020204" pitchFamily="34" charset="0"/>
              <a:buChar char="•"/>
              <a:defRPr/>
            </a:pPr>
            <a:r>
              <a:rPr lang="en-US" sz="20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Ability to do a range of intellectual activities</a:t>
            </a:r>
            <a:endParaRPr lang="en-US" sz="2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951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27</a:t>
            </a:fld>
            <a:r>
              <a:rPr lang="en-US" dirty="0" smtClean="0"/>
              <a:t>P</a:t>
            </a:r>
            <a:endParaRPr lang="en-US" dirty="0"/>
          </a:p>
        </p:txBody>
      </p:sp>
      <p:sp>
        <p:nvSpPr>
          <p:cNvPr id="3" name="Rectangle 2"/>
          <p:cNvSpPr/>
          <p:nvPr/>
        </p:nvSpPr>
        <p:spPr>
          <a:xfrm>
            <a:off x="914400" y="420853"/>
            <a:ext cx="6705600" cy="6256969"/>
          </a:xfrm>
          <a:prstGeom prst="rect">
            <a:avLst/>
          </a:prstGeom>
        </p:spPr>
        <p:txBody>
          <a:bodyPr wrap="square">
            <a:spAutoFit/>
          </a:bodyPr>
          <a:lstStyle/>
          <a:p>
            <a:pPr marR="0" lvl="0" algn="ctr">
              <a:lnSpc>
                <a:spcPct val="107000"/>
              </a:lnSpc>
              <a:spcBef>
                <a:spcPts val="0"/>
              </a:spcBef>
              <a:spcAft>
                <a:spcPts val="0"/>
              </a:spcAft>
            </a:pPr>
            <a:r>
              <a:rPr lang="en-US"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ASD Treatment Considerations:</a:t>
            </a:r>
          </a:p>
          <a:p>
            <a:pPr marR="0" lvl="0">
              <a:lnSpc>
                <a:spcPct val="107000"/>
              </a:lnSpc>
              <a:spcBef>
                <a:spcPts val="0"/>
              </a:spcBef>
              <a:spcAft>
                <a:spcPts val="0"/>
              </a:spcAft>
            </a:pPr>
            <a:endParaRPr lang="en-US" b="1" dirty="0" smtClean="0">
              <a:latin typeface="Arial" panose="020B060402020202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US" b="1" dirty="0" smtClean="0">
                <a:latin typeface="Arial" panose="020B0604020202020204" pitchFamily="34" charset="0"/>
                <a:ea typeface="Calibri" panose="020F0502020204030204" pitchFamily="34" charset="0"/>
                <a:cs typeface="Times New Roman" panose="02020603050405020304" pitchFamily="18" charset="0"/>
              </a:rPr>
              <a:t>A lifelong condition. No biological tests exist. </a:t>
            </a:r>
            <a:r>
              <a:rPr lang="en-US" b="1" dirty="0" smtClean="0"/>
              <a:t>Multigenetic make-up with 10 to15</a:t>
            </a:r>
            <a:r>
              <a:rPr lang="en-US" b="1" dirty="0"/>
              <a:t>% genetic </a:t>
            </a:r>
            <a:r>
              <a:rPr lang="en-US" b="1" dirty="0" smtClean="0"/>
              <a:t>markers identified.</a:t>
            </a:r>
            <a:endParaRPr lang="en-US" b="1" dirty="0"/>
          </a:p>
          <a:p>
            <a:pPr marR="0" lvl="0">
              <a:lnSpc>
                <a:spcPct val="107000"/>
              </a:lnSpc>
              <a:spcBef>
                <a:spcPts val="0"/>
              </a:spcBef>
              <a:spcAft>
                <a:spcPts val="0"/>
              </a:spcAft>
            </a:pPr>
            <a:endParaRPr lang="en-US" b="1" dirty="0" smtClean="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0"/>
              </a:spcAft>
              <a:buFont typeface="Symbol" panose="05050102010706020507" pitchFamily="18" charset="2"/>
              <a:buChar char=""/>
            </a:pPr>
            <a:r>
              <a:rPr lang="en-US" b="1" dirty="0">
                <a:latin typeface="Arial" panose="020B0604020202020204" pitchFamily="34" charset="0"/>
                <a:ea typeface="Calibri" panose="020F0502020204030204" pitchFamily="34" charset="0"/>
                <a:cs typeface="Arial" panose="020B0604020202020204" pitchFamily="34" charset="0"/>
              </a:rPr>
              <a:t>Younger age makes it more difficult to differentiate ID from ASD.</a:t>
            </a:r>
            <a:r>
              <a:rPr lang="en-US" b="1" dirty="0"/>
              <a:t> Before 70-80% were ID; now 30-80%. About of those with ASD 75% acquire language</a:t>
            </a:r>
            <a:r>
              <a:rPr lang="en-US" b="1" dirty="0" smtClean="0"/>
              <a:t>.</a:t>
            </a:r>
          </a:p>
          <a:p>
            <a:pPr>
              <a:lnSpc>
                <a:spcPct val="107000"/>
              </a:lnSpc>
              <a:spcBef>
                <a:spcPts val="0"/>
              </a:spcBef>
              <a:spcAft>
                <a:spcPts val="0"/>
              </a:spcAft>
            </a:pPr>
            <a:endParaRPr lang="en-US" b="1" dirty="0" smtClean="0"/>
          </a:p>
          <a:p>
            <a:pPr marL="342900" marR="0" lvl="0" indent="-342900">
              <a:lnSpc>
                <a:spcPct val="107000"/>
              </a:lnSpc>
              <a:spcBef>
                <a:spcPts val="0"/>
              </a:spcBef>
              <a:spcAft>
                <a:spcPts val="0"/>
              </a:spcAft>
              <a:buFont typeface="Symbol" panose="05050102010706020507" pitchFamily="18" charset="2"/>
              <a:buChar char=""/>
            </a:pPr>
            <a:r>
              <a:rPr lang="en-US" b="1" dirty="0" smtClean="0">
                <a:latin typeface="Arial" panose="020B0604020202020204" pitchFamily="34" charset="0"/>
                <a:ea typeface="Calibri" panose="020F0502020204030204" pitchFamily="34" charset="0"/>
                <a:cs typeface="Arial" panose="020B0604020202020204" pitchFamily="34" charset="0"/>
              </a:rPr>
              <a:t>Diagnostics and treatment are </a:t>
            </a:r>
            <a:r>
              <a:rPr lang="en-US" b="1" dirty="0">
                <a:latin typeface="Arial" panose="020B0604020202020204" pitchFamily="34" charset="0"/>
                <a:ea typeface="Calibri" panose="020F0502020204030204" pitchFamily="34" charset="0"/>
                <a:cs typeface="Arial" panose="020B0604020202020204" pitchFamily="34" charset="0"/>
              </a:rPr>
              <a:t>challenging because </a:t>
            </a:r>
            <a:r>
              <a:rPr lang="en-US" b="1" dirty="0" smtClean="0">
                <a:latin typeface="Arial" panose="020B0604020202020204" pitchFamily="34" charset="0"/>
                <a:ea typeface="Calibri" panose="020F0502020204030204" pitchFamily="34" charset="0"/>
                <a:cs typeface="Arial" panose="020B0604020202020204" pitchFamily="34" charset="0"/>
              </a:rPr>
              <a:t>there are both </a:t>
            </a:r>
            <a:r>
              <a:rPr lang="en-US" b="1" dirty="0">
                <a:latin typeface="Arial" panose="020B0604020202020204" pitchFamily="34" charset="0"/>
                <a:ea typeface="Calibri" panose="020F0502020204030204" pitchFamily="34" charset="0"/>
                <a:cs typeface="Arial" panose="020B0604020202020204" pitchFamily="34" charset="0"/>
              </a:rPr>
              <a:t>positive (abnormal) and negative (absence of normal) </a:t>
            </a:r>
            <a:r>
              <a:rPr lang="en-US" b="1" dirty="0" smtClean="0">
                <a:latin typeface="Arial" panose="020B0604020202020204" pitchFamily="34" charset="0"/>
                <a:ea typeface="Calibri" panose="020F0502020204030204" pitchFamily="34" charset="0"/>
                <a:cs typeface="Arial" panose="020B0604020202020204" pitchFamily="34" charset="0"/>
              </a:rPr>
              <a:t>behaviors.</a:t>
            </a:r>
            <a:endParaRPr lang="en-US" b="1"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b="1" dirty="0">
              <a:latin typeface="Arial" panose="020B0604020202020204" pitchFamily="34" charset="0"/>
              <a:ea typeface="Calibri" panose="020F0502020204030204" pitchFamily="34" charset="0"/>
              <a:cs typeface="Arial" panose="020B0604020202020204" pitchFamily="34" charset="0"/>
            </a:endParaRPr>
          </a:p>
          <a:p>
            <a:pPr marL="285750" lvl="0" indent="-285750">
              <a:buFont typeface="Arial" panose="020B0604020202020204" pitchFamily="34" charset="0"/>
              <a:buChar char="•"/>
            </a:pPr>
            <a:r>
              <a:rPr lang="en-US" b="1" dirty="0" smtClean="0"/>
              <a:t>Heterogeneity </a:t>
            </a:r>
            <a:r>
              <a:rPr lang="en-US" b="1" dirty="0"/>
              <a:t>and variability in behaviors </a:t>
            </a:r>
            <a:r>
              <a:rPr lang="en-US" b="1" dirty="0" smtClean="0"/>
              <a:t>in same </a:t>
            </a:r>
            <a:r>
              <a:rPr lang="en-US" b="1" dirty="0"/>
              <a:t>child versus different </a:t>
            </a:r>
            <a:r>
              <a:rPr lang="en-US" b="1" dirty="0" smtClean="0"/>
              <a:t>children (e.g., ID, language deficits, ADHD, anxiety disorder).</a:t>
            </a:r>
          </a:p>
          <a:p>
            <a:pPr lvl="0"/>
            <a:endParaRPr lang="en-US" b="1" dirty="0" smtClean="0"/>
          </a:p>
          <a:p>
            <a:pPr marL="285750" lvl="0" indent="-285750">
              <a:buFont typeface="Arial" panose="020B0604020202020204" pitchFamily="34" charset="0"/>
              <a:buChar char="•"/>
            </a:pPr>
            <a:r>
              <a:rPr lang="en-US" b="1" dirty="0" smtClean="0"/>
              <a:t>Overarching treatment goals are modulation of behavior and building </a:t>
            </a:r>
            <a:r>
              <a:rPr lang="en-US" b="1" dirty="0"/>
              <a:t>life skills especially </a:t>
            </a:r>
            <a:r>
              <a:rPr lang="en-US" b="1" dirty="0" smtClean="0"/>
              <a:t>socially.</a:t>
            </a:r>
            <a:endParaRPr lang="en-US" b="1" dirty="0"/>
          </a:p>
          <a:p>
            <a:pPr marL="342900" marR="0" lvl="0" indent="-342900">
              <a:lnSpc>
                <a:spcPct val="107000"/>
              </a:lnSpc>
              <a:spcBef>
                <a:spcPts val="0"/>
              </a:spcBef>
              <a:spcAft>
                <a:spcPts val="0"/>
              </a:spcAft>
              <a:buFont typeface="Symbol" panose="05050102010706020507" pitchFamily="18" charset="2"/>
              <a:buChar char=""/>
            </a:pPr>
            <a:endParaRPr lang="en-US" sz="1100" b="1"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695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077200" cy="4370388"/>
          </a:xfrm>
          <a:prstGeom prst="rect">
            <a:avLst/>
          </a:prstGeom>
        </p:spPr>
        <p:txBody>
          <a:bodyPr>
            <a:spAutoFit/>
          </a:bodyPr>
          <a:lstStyle/>
          <a:p>
            <a:pPr algn="ctr">
              <a:spcBef>
                <a:spcPts val="0"/>
              </a:spcBef>
              <a:buClr>
                <a:srgbClr val="99FF66"/>
              </a:buClr>
              <a:defRPr/>
            </a:pPr>
            <a:r>
              <a:rPr lang="en-US" altLang="en-US" sz="2800" b="1" i="1" kern="0" dirty="0">
                <a:solidFill>
                  <a:srgbClr val="FF00FF"/>
                </a:solidFill>
                <a:effectLst>
                  <a:outerShdw blurRad="38100" dist="38100" dir="2700000" algn="tl">
                    <a:srgbClr val="000000">
                      <a:alpha val="43137"/>
                    </a:srgbClr>
                  </a:outerShdw>
                </a:effectLst>
                <a:latin typeface="Arial"/>
              </a:rPr>
              <a:t>Understanding Mental Health Issues</a:t>
            </a:r>
          </a:p>
          <a:p>
            <a:pPr algn="ctr">
              <a:spcBef>
                <a:spcPts val="0"/>
              </a:spcBef>
              <a:buClr>
                <a:srgbClr val="99FF66"/>
              </a:buClr>
              <a:defRPr/>
            </a:pPr>
            <a:r>
              <a:rPr lang="en-US" altLang="en-US" sz="2400" b="1" i="1" kern="0" dirty="0">
                <a:solidFill>
                  <a:srgbClr val="FF0000"/>
                </a:solidFill>
                <a:effectLst>
                  <a:outerShdw blurRad="38100" dist="38100" dir="2700000" algn="tl">
                    <a:srgbClr val="000000">
                      <a:alpha val="43137"/>
                    </a:srgbClr>
                  </a:outerShdw>
                </a:effectLst>
                <a:latin typeface="Arial"/>
              </a:rPr>
              <a:t>Goals of the Presentation</a:t>
            </a:r>
          </a:p>
          <a:p>
            <a:pPr algn="ctr">
              <a:spcBef>
                <a:spcPts val="0"/>
              </a:spcBef>
              <a:buClr>
                <a:srgbClr val="99FF66"/>
              </a:buClr>
              <a:defRPr/>
            </a:pPr>
            <a:endParaRPr lang="en-US" altLang="en-US" sz="2400" b="1" i="1" kern="0" dirty="0">
              <a:solidFill>
                <a:srgbClr val="FF0000"/>
              </a:solidFill>
              <a:effectLst>
                <a:outerShdw blurRad="38100" dist="38100" dir="2700000" algn="tl">
                  <a:srgbClr val="000000">
                    <a:alpha val="43137"/>
                  </a:srgbClr>
                </a:outerShdw>
              </a:effectLst>
              <a:latin typeface="Arial"/>
            </a:endParaRPr>
          </a:p>
          <a:p>
            <a:pPr marL="342900" indent="-342900" algn="ctr">
              <a:spcBef>
                <a:spcPts val="0"/>
              </a:spcBef>
              <a:buClr>
                <a:srgbClr val="99FF66"/>
              </a:buClr>
              <a:buFont typeface="Wingdings"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Acknowledge that co-occurring mental health conditions are frequent in intellectual disability with three to six times higher rates than the general population. </a:t>
            </a:r>
          </a:p>
          <a:p>
            <a:pPr marL="342900" indent="-342900" algn="ctr">
              <a:spcBef>
                <a:spcPts val="0"/>
              </a:spcBef>
              <a:buClr>
                <a:srgbClr val="99FF66"/>
              </a:buClr>
              <a:buFont typeface="Wingdings" pitchFamily="2" charset="2"/>
              <a:buChar char="§"/>
              <a:defRPr/>
            </a:pPr>
            <a:endParaRPr lang="en-US" altLang="en-US" sz="2000" b="1" kern="0" dirty="0">
              <a:solidFill>
                <a:prstClr val="black"/>
              </a:solidFill>
              <a:effectLst>
                <a:outerShdw blurRad="38100" dist="38100" dir="2700000" algn="tl">
                  <a:srgbClr val="000000">
                    <a:alpha val="43137"/>
                  </a:srgbClr>
                </a:outerShdw>
              </a:effectLst>
              <a:latin typeface="Arial"/>
            </a:endParaRPr>
          </a:p>
          <a:p>
            <a:pPr marL="342900" indent="-342900" algn="ctr">
              <a:spcBef>
                <a:spcPts val="0"/>
              </a:spcBef>
              <a:buClr>
                <a:srgbClr val="99FF66"/>
              </a:buClr>
              <a:buFont typeface="Wingdings" pitchFamily="2" charset="2"/>
              <a:buChar char="§"/>
              <a:defRPr/>
            </a:pPr>
            <a:r>
              <a:rPr lang="en-US" altLang="en-US" sz="2000" b="1" kern="0" dirty="0">
                <a:effectLst>
                  <a:outerShdw blurRad="38100" dist="38100" dir="2700000" algn="tl">
                    <a:srgbClr val="000000">
                      <a:alpha val="43137"/>
                    </a:srgbClr>
                  </a:outerShdw>
                </a:effectLst>
                <a:latin typeface="Arial"/>
              </a:rPr>
              <a:t>Develop a basic understanding of the common </a:t>
            </a:r>
            <a:r>
              <a:rPr lang="en-US" altLang="en-US" sz="2000" b="1" i="1" kern="0" dirty="0">
                <a:effectLst>
                  <a:outerShdw blurRad="38100" dist="38100" dir="2700000" algn="tl">
                    <a:srgbClr val="000000">
                      <a:alpha val="43137"/>
                    </a:srgbClr>
                  </a:outerShdw>
                </a:effectLst>
                <a:latin typeface="Arial"/>
              </a:rPr>
              <a:t>DSM-5</a:t>
            </a:r>
            <a:r>
              <a:rPr lang="en-US" altLang="en-US" sz="2000" b="1" kern="0" dirty="0">
                <a:effectLst>
                  <a:outerShdw blurRad="38100" dist="38100" dir="2700000" algn="tl">
                    <a:srgbClr val="000000">
                      <a:alpha val="43137"/>
                    </a:srgbClr>
                  </a:outerShdw>
                </a:effectLst>
                <a:latin typeface="Arial"/>
              </a:rPr>
              <a:t> psychiatric disorders that might affect those with intellectual disability.</a:t>
            </a:r>
          </a:p>
          <a:p>
            <a:pPr marL="342900" indent="-342900" algn="ctr">
              <a:spcBef>
                <a:spcPts val="0"/>
              </a:spcBef>
              <a:buClr>
                <a:srgbClr val="99FF66"/>
              </a:buClr>
              <a:buFont typeface="Wingdings" pitchFamily="2" charset="2"/>
              <a:buChar char="§"/>
              <a:defRPr/>
            </a:pPr>
            <a:endParaRPr lang="en-US" altLang="en-US" sz="2000" b="1" kern="0" dirty="0">
              <a:effectLst>
                <a:outerShdw blurRad="38100" dist="38100" dir="2700000" algn="tl">
                  <a:srgbClr val="000000">
                    <a:alpha val="43137"/>
                  </a:srgbClr>
                </a:outerShdw>
              </a:effectLst>
              <a:latin typeface="Arial"/>
            </a:endParaRPr>
          </a:p>
          <a:p>
            <a:pPr marL="342900" indent="-342900" algn="ctr">
              <a:spcBef>
                <a:spcPts val="0"/>
              </a:spcBef>
              <a:buClr>
                <a:srgbClr val="99FF66"/>
              </a:buClr>
              <a:buFont typeface="Wingdings" pitchFamily="2" charset="2"/>
              <a:buChar char="§"/>
              <a:defRPr/>
            </a:pPr>
            <a:r>
              <a:rPr lang="en-US" altLang="en-US" sz="2000" b="1" kern="0" dirty="0">
                <a:effectLst>
                  <a:outerShdw blurRad="38100" dist="38100" dir="2700000" algn="tl">
                    <a:srgbClr val="000000">
                      <a:alpha val="43137"/>
                    </a:srgbClr>
                  </a:outerShdw>
                </a:effectLst>
                <a:latin typeface="Arial"/>
              </a:rPr>
              <a:t>Identify the pharmacological interventions that are often used to treat these disorders</a:t>
            </a:r>
            <a:r>
              <a:rPr lang="en-US" altLang="en-US" sz="2200" b="1" kern="0" dirty="0">
                <a:effectLst>
                  <a:outerShdw blurRad="38100" dist="38100" dir="2700000" algn="tl">
                    <a:srgbClr val="000000">
                      <a:alpha val="43137"/>
                    </a:srgbClr>
                  </a:outerShdw>
                </a:effectLst>
                <a:latin typeface="Arial"/>
              </a:rPr>
              <a:t>.</a:t>
            </a:r>
          </a:p>
        </p:txBody>
      </p:sp>
      <p:pic>
        <p:nvPicPr>
          <p:cNvPr id="23555" name="Picture 4" descr="Mental health in word tag clou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013" y="5105400"/>
            <a:ext cx="28082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28</a:t>
            </a:fld>
            <a:r>
              <a:rPr lang="en-US" b="1" dirty="0">
                <a:solidFill>
                  <a:schemeClr val="tx1"/>
                </a:solidFill>
              </a:rPr>
              <a:t>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838200"/>
            <a:ext cx="7162800" cy="461963"/>
          </a:xfrm>
          <a:prstGeom prst="rect">
            <a:avLst/>
          </a:prstGeom>
        </p:spPr>
        <p:txBody>
          <a:bodyPr>
            <a:spAutoFit/>
          </a:bodyPr>
          <a:lstStyle/>
          <a:p>
            <a:pPr algn="ctr">
              <a:defRPr/>
            </a:pPr>
            <a:r>
              <a:rPr lang="en-US" sz="2400" cap="all" dirty="0">
                <a:solidFill>
                  <a:srgbClr val="C00000"/>
                </a:solidFill>
                <a:effectLst>
                  <a:outerShdw blurRad="38100" dist="38100" dir="2700000" algn="tl">
                    <a:srgbClr val="000000"/>
                  </a:outerShdw>
                </a:effectLst>
                <a:latin typeface="Franklin Gothic Medium"/>
                <a:ea typeface="+mj-ea"/>
                <a:cs typeface="+mj-cs"/>
              </a:rPr>
              <a:t>Mental Illness </a:t>
            </a:r>
            <a:r>
              <a:rPr lang="en-US" sz="2400" i="1" u="sng" cap="all" dirty="0">
                <a:solidFill>
                  <a:srgbClr val="C00000"/>
                </a:solidFill>
                <a:effectLst>
                  <a:outerShdw blurRad="38100" dist="38100" dir="2700000" algn="tl">
                    <a:srgbClr val="000000"/>
                  </a:outerShdw>
                </a:effectLst>
                <a:latin typeface="Franklin Gothic Medium"/>
                <a:ea typeface="+mj-ea"/>
                <a:cs typeface="+mj-cs"/>
              </a:rPr>
              <a:t>and</a:t>
            </a:r>
            <a:r>
              <a:rPr lang="en-US" sz="2400" cap="all" dirty="0">
                <a:solidFill>
                  <a:srgbClr val="C00000"/>
                </a:solidFill>
                <a:effectLst>
                  <a:outerShdw blurRad="38100" dist="38100" dir="2700000" algn="tl">
                    <a:srgbClr val="000000"/>
                  </a:outerShdw>
                </a:effectLst>
                <a:latin typeface="Franklin Gothic Medium"/>
                <a:ea typeface="+mj-ea"/>
                <a:cs typeface="+mj-cs"/>
              </a:rPr>
              <a:t> Intellectual Disability</a:t>
            </a:r>
            <a:endParaRPr lang="en-US" dirty="0">
              <a:solidFill>
                <a:srgbClr val="C00000"/>
              </a:solidFill>
            </a:endParaRPr>
          </a:p>
        </p:txBody>
      </p:sp>
      <p:sp>
        <p:nvSpPr>
          <p:cNvPr id="3" name="Rectangle 2"/>
          <p:cNvSpPr/>
          <p:nvPr/>
        </p:nvSpPr>
        <p:spPr>
          <a:xfrm>
            <a:off x="1576388" y="1600200"/>
            <a:ext cx="6096000" cy="4894263"/>
          </a:xfrm>
          <a:prstGeom prst="rect">
            <a:avLst/>
          </a:prstGeom>
        </p:spPr>
        <p:txBody>
          <a:bodyPr>
            <a:spAutoFit/>
          </a:bodyPr>
          <a:lstStyle/>
          <a:p>
            <a:pPr marL="285750" indent="-285750">
              <a:buFont typeface="Arial" panose="020B0604020202020204" pitchFamily="34" charset="0"/>
              <a:buChar char="•"/>
              <a:defRPr/>
            </a:pPr>
            <a:r>
              <a:rPr lang="en-US" sz="2400" b="1" dirty="0">
                <a:effectLst>
                  <a:outerShdw blurRad="38100" dist="38100" dir="2700000" algn="tl">
                    <a:srgbClr val="000000">
                      <a:alpha val="43137"/>
                    </a:srgbClr>
                  </a:outerShdw>
                </a:effectLst>
              </a:rPr>
              <a:t>Individuals with either condition have been stigmatized and marginalized.</a:t>
            </a:r>
          </a:p>
          <a:p>
            <a:pPr>
              <a:defRPr/>
            </a:pPr>
            <a:endParaRPr lang="en-US" sz="2400" b="1" dirty="0">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400" b="1" dirty="0">
                <a:effectLst>
                  <a:outerShdw blurRad="38100" dist="38100" dir="2700000" algn="tl">
                    <a:srgbClr val="000000">
                      <a:alpha val="43137"/>
                    </a:srgbClr>
                  </a:outerShdw>
                </a:effectLst>
              </a:rPr>
              <a:t>Multiple supportive relationships needed to face unique challenges.</a:t>
            </a:r>
          </a:p>
          <a:p>
            <a:pPr>
              <a:defRPr/>
            </a:pPr>
            <a:endParaRPr lang="en-US" sz="2400" b="1" dirty="0">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400" b="1" dirty="0">
                <a:effectLst>
                  <a:outerShdw blurRad="38100" dist="38100" dir="2700000" algn="tl">
                    <a:srgbClr val="000000">
                      <a:alpha val="43137"/>
                    </a:srgbClr>
                  </a:outerShdw>
                </a:effectLst>
              </a:rPr>
              <a:t>People with ID </a:t>
            </a:r>
            <a:r>
              <a:rPr lang="en-US" sz="2400" b="1" dirty="0">
                <a:solidFill>
                  <a:prstClr val="black"/>
                </a:solidFill>
                <a:effectLst>
                  <a:outerShdw blurRad="38100" dist="38100" dir="2700000" algn="tl">
                    <a:srgbClr val="000000">
                      <a:alpha val="43137"/>
                    </a:srgbClr>
                  </a:outerShdw>
                </a:effectLst>
              </a:rPr>
              <a:t>experience a full range </a:t>
            </a:r>
            <a:r>
              <a:rPr lang="en-US" sz="2400" b="1" dirty="0">
                <a:effectLst>
                  <a:outerShdw blurRad="38100" dist="38100" dir="2700000" algn="tl">
                    <a:srgbClr val="000000">
                      <a:alpha val="43137"/>
                    </a:srgbClr>
                  </a:outerShdw>
                </a:effectLst>
              </a:rPr>
              <a:t>of psychiatric disorders just like those with typical cognitive functioning, but there are higher prevalence rates.</a:t>
            </a:r>
          </a:p>
          <a:p>
            <a:pPr marL="285750" indent="-285750">
              <a:buFont typeface="Arial" panose="020B0604020202020204" pitchFamily="34" charset="0"/>
              <a:buChar char="•"/>
              <a:defRPr/>
            </a:pPr>
            <a:endParaRPr lang="en-US" b="1" dirty="0">
              <a:effectLst>
                <a:outerShdw blurRad="38100" dist="38100" dir="2700000" algn="tl">
                  <a:srgbClr val="000000">
                    <a:alpha val="43137"/>
                  </a:srgbClr>
                </a:outerShdw>
              </a:effectLst>
            </a:endParaRPr>
          </a:p>
          <a:p>
            <a:pPr marL="285750" indent="-285750">
              <a:buFont typeface="Arial" panose="020B0604020202020204" pitchFamily="34" charset="0"/>
              <a:buChar char="•"/>
              <a:defRPr/>
            </a:pPr>
            <a:endParaRPr lang="en-US" b="1"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29</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ctr" eaLnBrk="1" fontAlgn="auto" hangingPunct="1">
              <a:spcAft>
                <a:spcPts val="0"/>
              </a:spcAft>
              <a:defRPr/>
            </a:pPr>
            <a:r>
              <a:rPr lang="en-US" altLang="en-US" sz="2000" b="1" dirty="0" smtClean="0">
                <a:solidFill>
                  <a:srgbClr val="C00000"/>
                </a:solidFill>
              </a:rPr>
              <a:t>Understanding General Intellectual Functioning</a:t>
            </a:r>
            <a:br>
              <a:rPr lang="en-US" altLang="en-US" sz="2000" b="1" dirty="0" smtClean="0">
                <a:solidFill>
                  <a:srgbClr val="C00000"/>
                </a:solidFill>
              </a:rPr>
            </a:br>
            <a:endParaRPr lang="en-US" altLang="en-US" sz="2000" b="1" dirty="0" smtClean="0">
              <a:solidFill>
                <a:srgbClr val="C00000"/>
              </a:solidFill>
            </a:endParaRPr>
          </a:p>
        </p:txBody>
      </p:sp>
      <p:pic>
        <p:nvPicPr>
          <p:cNvPr id="12291" name="Content Placeholder 3" descr="IQ tests are designed to give approximately this Gaussian distribution. Colors delineate one standard deviation.">
            <a:hlinkClick r:id="rId2" tooltip="IQ tests are designed to give approximately this Gaussian distribution. Colors delineate one standard deviation."/>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295400"/>
            <a:ext cx="6553200" cy="3429000"/>
          </a:xfrm>
          <a:solidFill>
            <a:srgbClr val="FFFFFF"/>
          </a:solidFill>
        </p:spPr>
      </p:pic>
      <p:graphicFrame>
        <p:nvGraphicFramePr>
          <p:cNvPr id="5" name="Table 4"/>
          <p:cNvGraphicFramePr>
            <a:graphicFrameLocks noGrp="1"/>
          </p:cNvGraphicFramePr>
          <p:nvPr/>
        </p:nvGraphicFramePr>
        <p:xfrm>
          <a:off x="1828800" y="4876800"/>
          <a:ext cx="5791200" cy="304800"/>
        </p:xfrm>
        <a:graphic>
          <a:graphicData uri="http://schemas.openxmlformats.org/drawingml/2006/table">
            <a:tbl>
              <a:tblPr firstRow="1" bandRow="1">
                <a:tableStyleId>{5C22544A-7EE6-4342-B048-85BDC9FD1C3A}</a:tableStyleId>
              </a:tblPr>
              <a:tblGrid>
                <a:gridCol w="5791200"/>
              </a:tblGrid>
              <a:tr h="228600">
                <a:tc>
                  <a:txBody>
                    <a:bodyPr/>
                    <a:lstStyle/>
                    <a:p>
                      <a:r>
                        <a:rPr lang="en-US" sz="1400" dirty="0" smtClean="0">
                          <a:solidFill>
                            <a:schemeClr val="tx1"/>
                          </a:solidFill>
                        </a:rPr>
                        <a:t> 1                                              Percentile Rank                                          100</a:t>
                      </a:r>
                      <a:endParaRPr lang="en-US" sz="1400" dirty="0">
                        <a:solidFill>
                          <a:schemeClr val="tx1"/>
                        </a:solidFill>
                      </a:endParaRPr>
                    </a:p>
                  </a:txBody>
                  <a:tcPr/>
                </a:tc>
              </a:tr>
            </a:tbl>
          </a:graphicData>
        </a:graphic>
      </p:graphicFrame>
      <p:sp>
        <p:nvSpPr>
          <p:cNvPr id="12298" name="Rectangle 1"/>
          <p:cNvSpPr>
            <a:spLocks noChangeArrowheads="1"/>
          </p:cNvSpPr>
          <p:nvPr/>
        </p:nvSpPr>
        <p:spPr bwMode="auto">
          <a:xfrm>
            <a:off x="838200" y="5486400"/>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b="1" i="1" dirty="0">
                <a:solidFill>
                  <a:srgbClr val="C00000"/>
                </a:solidFill>
                <a:latin typeface="Arial" charset="0"/>
              </a:rPr>
              <a:t>Full Scale IQ is the total score that summarizes performance across multiple cognitive abilities. When unusual variability is observed in the subtests, it is most useful to examine the index scores.</a:t>
            </a:r>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3</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422275"/>
            <a:ext cx="4572000" cy="830263"/>
          </a:xfrm>
          <a:prstGeom prst="rect">
            <a:avLst/>
          </a:prstGeom>
        </p:spPr>
        <p:txBody>
          <a:bodyPr>
            <a:spAutoFit/>
          </a:bodyPr>
          <a:lstStyle/>
          <a:p>
            <a:pPr algn="ctr">
              <a:defRPr/>
            </a:pPr>
            <a:r>
              <a:rPr lang="en-US" sz="2400" cap="all" dirty="0">
                <a:solidFill>
                  <a:srgbClr val="C00000"/>
                </a:solidFill>
                <a:effectLst>
                  <a:outerShdw blurRad="38100" dist="38100" dir="2700000" algn="tl">
                    <a:srgbClr val="000000"/>
                  </a:outerShdw>
                </a:effectLst>
                <a:latin typeface="Franklin Gothic Medium"/>
              </a:rPr>
              <a:t>Mental Illness </a:t>
            </a:r>
            <a:r>
              <a:rPr lang="en-US" sz="2400" i="1" u="sng" cap="all" dirty="0">
                <a:solidFill>
                  <a:srgbClr val="C00000"/>
                </a:solidFill>
                <a:effectLst>
                  <a:outerShdw blurRad="38100" dist="38100" dir="2700000" algn="tl">
                    <a:srgbClr val="000000"/>
                  </a:outerShdw>
                </a:effectLst>
                <a:latin typeface="Franklin Gothic Medium"/>
              </a:rPr>
              <a:t>and</a:t>
            </a:r>
            <a:r>
              <a:rPr lang="en-US" sz="2400" cap="all" dirty="0">
                <a:solidFill>
                  <a:srgbClr val="C00000"/>
                </a:solidFill>
                <a:effectLst>
                  <a:outerShdw blurRad="38100" dist="38100" dir="2700000" algn="tl">
                    <a:srgbClr val="000000"/>
                  </a:outerShdw>
                </a:effectLst>
                <a:latin typeface="Franklin Gothic Medium"/>
              </a:rPr>
              <a:t> Intellectual Disability</a:t>
            </a:r>
            <a:endParaRPr lang="en-US" dirty="0">
              <a:solidFill>
                <a:srgbClr val="C00000"/>
              </a:solidFill>
            </a:endParaRPr>
          </a:p>
        </p:txBody>
      </p:sp>
      <p:sp>
        <p:nvSpPr>
          <p:cNvPr id="3" name="Rectangle 2"/>
          <p:cNvSpPr/>
          <p:nvPr/>
        </p:nvSpPr>
        <p:spPr>
          <a:xfrm>
            <a:off x="762000" y="1447800"/>
            <a:ext cx="7620000" cy="4708525"/>
          </a:xfrm>
          <a:prstGeom prst="rect">
            <a:avLst/>
          </a:prstGeom>
        </p:spPr>
        <p:txBody>
          <a:bodyPr>
            <a:spAutoFit/>
          </a:bodyPr>
          <a:lstStyle/>
          <a:p>
            <a:pPr marL="285750" indent="-285750">
              <a:buFont typeface="Arial" panose="020B0604020202020204" pitchFamily="34" charset="0"/>
              <a:buChar char="•"/>
              <a:defRPr/>
            </a:pPr>
            <a:r>
              <a:rPr lang="en-US" sz="2000" b="1" dirty="0">
                <a:solidFill>
                  <a:prstClr val="black"/>
                </a:solidFill>
                <a:effectLst>
                  <a:outerShdw blurRad="38100" dist="38100" dir="2700000" algn="tl">
                    <a:srgbClr val="000000">
                      <a:alpha val="43137"/>
                    </a:srgbClr>
                  </a:outerShdw>
                </a:effectLst>
              </a:rPr>
              <a:t>Treatment should be based on the most specific psychiatric diagnosis possible. </a:t>
            </a:r>
            <a:r>
              <a:rPr lang="en-US" sz="2000" b="1" i="1" dirty="0">
                <a:solidFill>
                  <a:srgbClr val="FF0000"/>
                </a:solidFill>
                <a:effectLst>
                  <a:outerShdw blurRad="38100" dist="38100" dir="2700000" algn="tl">
                    <a:srgbClr val="000000">
                      <a:alpha val="43137"/>
                    </a:srgbClr>
                  </a:outerShdw>
                </a:effectLst>
              </a:rPr>
              <a:t>We need to properly assess in order to accurately intervene. </a:t>
            </a:r>
          </a:p>
          <a:p>
            <a:pPr marL="285750" indent="-285750">
              <a:buFont typeface="Arial" panose="020B0604020202020204" pitchFamily="34" charset="0"/>
              <a:buChar char="•"/>
              <a:defRPr/>
            </a:pPr>
            <a:endParaRPr lang="en-US" sz="2000" b="1" dirty="0">
              <a:solidFill>
                <a:prstClr val="black"/>
              </a:solidFill>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000" b="1" dirty="0">
                <a:solidFill>
                  <a:prstClr val="black"/>
                </a:solidFill>
                <a:effectLst>
                  <a:outerShdw blurRad="38100" dist="38100" dir="2700000" algn="tl">
                    <a:srgbClr val="000000">
                      <a:alpha val="43137"/>
                    </a:srgbClr>
                  </a:outerShdw>
                </a:effectLst>
              </a:rPr>
              <a:t>Identify the predisposing, perpetuating, and protective factors. </a:t>
            </a:r>
          </a:p>
          <a:p>
            <a:pPr marL="285750" indent="-285750">
              <a:buFont typeface="Arial" panose="020B0604020202020204" pitchFamily="34" charset="0"/>
              <a:buChar char="•"/>
              <a:defRPr/>
            </a:pPr>
            <a:endParaRPr lang="en-US" sz="2000" b="1" dirty="0">
              <a:solidFill>
                <a:prstClr val="black"/>
              </a:solidFill>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000" b="1" dirty="0">
                <a:solidFill>
                  <a:prstClr val="black"/>
                </a:solidFill>
                <a:effectLst>
                  <a:outerShdw blurRad="38100" dist="38100" dir="2700000" algn="tl">
                    <a:srgbClr val="000000">
                      <a:alpha val="43137"/>
                    </a:srgbClr>
                  </a:outerShdw>
                </a:effectLst>
              </a:rPr>
              <a:t>The best practice is to rely on the </a:t>
            </a:r>
            <a:r>
              <a:rPr lang="en-US" sz="2000" b="1" dirty="0">
                <a:solidFill>
                  <a:srgbClr val="00B050"/>
                </a:solidFill>
                <a:effectLst>
                  <a:outerShdw blurRad="38100" dist="38100" dir="2700000" algn="tl">
                    <a:srgbClr val="000000">
                      <a:alpha val="43137"/>
                    </a:srgbClr>
                  </a:outerShdw>
                </a:effectLst>
              </a:rPr>
              <a:t>biopsychosocial model </a:t>
            </a:r>
            <a:r>
              <a:rPr lang="en-US" sz="2000" b="1" dirty="0">
                <a:solidFill>
                  <a:prstClr val="black"/>
                </a:solidFill>
                <a:effectLst>
                  <a:outerShdw blurRad="38100" dist="38100" dir="2700000" algn="tl">
                    <a:srgbClr val="000000">
                      <a:alpha val="43137"/>
                    </a:srgbClr>
                  </a:outerShdw>
                </a:effectLst>
              </a:rPr>
              <a:t>to determine the cause of mental health issues and the appropriate course of treatment (e.g., differential diagnosis between repetitive behaviors in OCD, Autism, and Tourette’s syndrome).</a:t>
            </a:r>
          </a:p>
          <a:p>
            <a:pPr marL="285750" indent="-285750">
              <a:buFont typeface="Arial" panose="020B0604020202020204" pitchFamily="34" charset="0"/>
              <a:buChar char="•"/>
              <a:defRPr/>
            </a:pPr>
            <a:endParaRPr lang="en-US" sz="2000" b="1" dirty="0">
              <a:solidFill>
                <a:prstClr val="black"/>
              </a:solidFill>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000" b="1" dirty="0">
                <a:solidFill>
                  <a:prstClr val="black"/>
                </a:solidFill>
                <a:effectLst>
                  <a:outerShdw blurRad="38100" dist="38100" dir="2700000" algn="tl">
                    <a:srgbClr val="000000">
                      <a:alpha val="43137"/>
                    </a:srgbClr>
                  </a:outerShdw>
                </a:effectLst>
              </a:rPr>
              <a:t>Behavioral problems may or may not be related to mental health issues.</a:t>
            </a:r>
          </a:p>
        </p:txBody>
      </p:sp>
      <p:sp>
        <p:nvSpPr>
          <p:cNvPr id="4" name="Slide Number Placeholder 3"/>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30</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300" y="1196975"/>
            <a:ext cx="8001000" cy="1176338"/>
          </a:xfrm>
          <a:prstGeom prst="rect">
            <a:avLst/>
          </a:prstGeom>
        </p:spPr>
        <p:txBody>
          <a:bodyPr>
            <a:spAutoFit/>
          </a:bodyPr>
          <a:lstStyle/>
          <a:p>
            <a:pPr algn="ctr">
              <a:spcBef>
                <a:spcPct val="20000"/>
              </a:spcBef>
              <a:buClr>
                <a:srgbClr val="99FF66"/>
              </a:buClr>
              <a:defRPr/>
            </a:pPr>
            <a:r>
              <a:rPr lang="en-US" altLang="en-US" sz="3200" b="1" kern="0" dirty="0">
                <a:solidFill>
                  <a:srgbClr val="FF3399"/>
                </a:solidFill>
                <a:effectLst>
                  <a:outerShdw blurRad="38100" dist="38100" dir="2700000" algn="tl">
                    <a:srgbClr val="000000"/>
                  </a:outerShdw>
                </a:effectLst>
                <a:latin typeface="Arial"/>
              </a:rPr>
              <a:t>Neurodevelopmental Disorders: </a:t>
            </a:r>
          </a:p>
          <a:p>
            <a:pPr algn="ctr">
              <a:spcBef>
                <a:spcPct val="20000"/>
              </a:spcBef>
              <a:buClr>
                <a:srgbClr val="99FF66"/>
              </a:buClr>
              <a:defRPr/>
            </a:pPr>
            <a:r>
              <a:rPr lang="en-US" altLang="en-US" sz="3200" b="1" kern="0" dirty="0">
                <a:solidFill>
                  <a:srgbClr val="FF3399"/>
                </a:solidFill>
                <a:effectLst>
                  <a:outerShdw blurRad="38100" dist="38100" dir="2700000" algn="tl">
                    <a:srgbClr val="000000"/>
                  </a:outerShdw>
                </a:effectLst>
                <a:latin typeface="Arial"/>
              </a:rPr>
              <a:t>Childhood Onset</a:t>
            </a:r>
            <a:endParaRPr lang="en-US" altLang="en-US" sz="2800" b="1" kern="0" dirty="0">
              <a:solidFill>
                <a:srgbClr val="FF3399"/>
              </a:solidFill>
              <a:effectLst>
                <a:outerShdw blurRad="38100" dist="38100" dir="2700000" algn="tl">
                  <a:srgbClr val="000000"/>
                </a:outerShdw>
              </a:effectLst>
              <a:latin typeface="Arial"/>
            </a:endParaRPr>
          </a:p>
        </p:txBody>
      </p:sp>
      <p:pic>
        <p:nvPicPr>
          <p:cNvPr id="26627" name="Picture 4" descr="Mental health problems cause struggles within the psyche. Take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850" y="3124200"/>
            <a:ext cx="377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31</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900" y="533400"/>
            <a:ext cx="7772400" cy="5854700"/>
          </a:xfrm>
          <a:prstGeom prst="rect">
            <a:avLst/>
          </a:prstGeom>
        </p:spPr>
        <p:txBody>
          <a:bodyPr>
            <a:spAutoFit/>
          </a:bodyPr>
          <a:lstStyle/>
          <a:p>
            <a:pPr lvl="1">
              <a:spcBef>
                <a:spcPct val="20000"/>
              </a:spcBef>
              <a:buClr>
                <a:srgbClr val="99FF66"/>
              </a:buClr>
              <a:defRPr/>
            </a:pPr>
            <a:r>
              <a:rPr lang="en-US" altLang="en-US" b="1" kern="0" dirty="0">
                <a:solidFill>
                  <a:srgbClr val="0099FF"/>
                </a:solidFill>
                <a:effectLst>
                  <a:outerShdw blurRad="38100" dist="38100" dir="2700000" algn="tl">
                    <a:srgbClr val="000000"/>
                  </a:outerShdw>
                </a:effectLst>
                <a:latin typeface="Arial"/>
              </a:rPr>
              <a:t>Autism Spectrum Disorder: </a:t>
            </a:r>
          </a:p>
          <a:p>
            <a:pPr marL="914400" lvl="1" indent="-457200">
              <a:spcBef>
                <a:spcPct val="20000"/>
              </a:spcBef>
              <a:buClr>
                <a:srgbClr val="99FF66"/>
              </a:buClr>
              <a:buFont typeface="Wingdings" panose="05000000000000000000" pitchFamily="2" charset="2"/>
              <a:buChar char="ü"/>
              <a:defRPr/>
            </a:pPr>
            <a:r>
              <a:rPr lang="en-US" altLang="en-US" b="1" kern="0" dirty="0">
                <a:solidFill>
                  <a:prstClr val="black"/>
                </a:solidFill>
                <a:effectLst>
                  <a:outerShdw blurRad="38100" dist="38100" dir="2700000" algn="tl">
                    <a:srgbClr val="000000"/>
                  </a:outerShdw>
                </a:effectLst>
                <a:latin typeface="Arial"/>
              </a:rPr>
              <a:t>Persistent deficits in Social communication, Social interaction, and Repetitive behaviors</a:t>
            </a:r>
          </a:p>
          <a:p>
            <a:pPr lvl="1">
              <a:spcBef>
                <a:spcPct val="20000"/>
              </a:spcBef>
              <a:buClr>
                <a:srgbClr val="00CC00"/>
              </a:buClr>
              <a:defRPr/>
            </a:pPr>
            <a:endParaRPr lang="en-US" altLang="en-US" b="1" kern="0" dirty="0">
              <a:solidFill>
                <a:prstClr val="black"/>
              </a:solidFill>
              <a:effectLst>
                <a:outerShdw blurRad="38100" dist="38100" dir="2700000" algn="tl">
                  <a:srgbClr val="000000"/>
                </a:outerShdw>
              </a:effectLst>
              <a:latin typeface="Arial"/>
            </a:endParaRPr>
          </a:p>
          <a:p>
            <a:pPr lvl="1">
              <a:spcBef>
                <a:spcPct val="20000"/>
              </a:spcBef>
              <a:buClr>
                <a:srgbClr val="00CC00"/>
              </a:buClr>
              <a:defRPr/>
            </a:pPr>
            <a:r>
              <a:rPr lang="en-US" altLang="en-US" b="1" kern="0" dirty="0">
                <a:solidFill>
                  <a:srgbClr val="0099FF"/>
                </a:solidFill>
                <a:effectLst>
                  <a:outerShdw blurRad="38100" dist="38100" dir="2700000" algn="tl">
                    <a:srgbClr val="000000"/>
                  </a:outerShdw>
                </a:effectLst>
                <a:latin typeface="Arial"/>
              </a:rPr>
              <a:t>Attention-Deficit/Hyperactivity Disorder: </a:t>
            </a:r>
          </a:p>
          <a:p>
            <a:pPr marL="800100" lvl="1" indent="-342900">
              <a:spcBef>
                <a:spcPct val="20000"/>
              </a:spcBef>
              <a:buClr>
                <a:srgbClr val="00CC00"/>
              </a:buClr>
              <a:buFont typeface="Wingdings" panose="05000000000000000000" pitchFamily="2" charset="2"/>
              <a:buChar char="ü"/>
              <a:defRPr/>
            </a:pPr>
            <a:r>
              <a:rPr lang="en-US" altLang="en-US" b="1" kern="0" dirty="0">
                <a:solidFill>
                  <a:prstClr val="black"/>
                </a:solidFill>
                <a:effectLst>
                  <a:outerShdw blurRad="38100" dist="38100" dir="2700000" algn="tl">
                    <a:srgbClr val="000000"/>
                  </a:outerShdw>
                </a:effectLst>
                <a:latin typeface="Arial"/>
              </a:rPr>
              <a:t>Inattentive versus Hyperactive/Impulsive Types</a:t>
            </a:r>
          </a:p>
          <a:p>
            <a:pPr marL="800100" lvl="1" indent="-342900">
              <a:spcBef>
                <a:spcPct val="20000"/>
              </a:spcBef>
              <a:buClr>
                <a:srgbClr val="00CC00"/>
              </a:buClr>
              <a:buFont typeface="Wingdings" panose="05000000000000000000" pitchFamily="2" charset="2"/>
              <a:buChar char="ü"/>
              <a:defRPr/>
            </a:pPr>
            <a:r>
              <a:rPr lang="en-US" altLang="en-US" b="1" kern="0" dirty="0">
                <a:solidFill>
                  <a:prstClr val="black"/>
                </a:solidFill>
                <a:effectLst>
                  <a:outerShdw blurRad="38100" dist="38100" dir="2700000" algn="tl">
                    <a:srgbClr val="000000"/>
                  </a:outerShdw>
                </a:effectLst>
                <a:latin typeface="Arial"/>
              </a:rPr>
              <a:t>Evidence before age 12</a:t>
            </a:r>
          </a:p>
          <a:p>
            <a:pPr lvl="1">
              <a:spcBef>
                <a:spcPct val="20000"/>
              </a:spcBef>
              <a:buClr>
                <a:srgbClr val="00CC00"/>
              </a:buClr>
              <a:defRPr/>
            </a:pPr>
            <a:endParaRPr lang="en-US" altLang="en-US" b="1" kern="0" dirty="0">
              <a:solidFill>
                <a:prstClr val="black"/>
              </a:solidFill>
              <a:effectLst>
                <a:outerShdw blurRad="38100" dist="38100" dir="2700000" algn="tl">
                  <a:srgbClr val="000000"/>
                </a:outerShdw>
              </a:effectLst>
              <a:latin typeface="Arial"/>
            </a:endParaRPr>
          </a:p>
          <a:p>
            <a:pPr lvl="1">
              <a:spcBef>
                <a:spcPct val="20000"/>
              </a:spcBef>
              <a:buClr>
                <a:srgbClr val="00CC00"/>
              </a:buClr>
              <a:defRPr/>
            </a:pPr>
            <a:r>
              <a:rPr lang="en-US" altLang="en-US" b="1" kern="0" dirty="0">
                <a:solidFill>
                  <a:srgbClr val="0099FF"/>
                </a:solidFill>
                <a:effectLst>
                  <a:outerShdw blurRad="38100" dist="38100" dir="2700000" algn="tl">
                    <a:srgbClr val="000000"/>
                  </a:outerShdw>
                </a:effectLst>
                <a:latin typeface="Arial"/>
              </a:rPr>
              <a:t>Disruptive Disorders:</a:t>
            </a:r>
          </a:p>
          <a:p>
            <a:pPr marL="800100" lvl="1" indent="-342900">
              <a:spcBef>
                <a:spcPct val="20000"/>
              </a:spcBef>
              <a:buClr>
                <a:srgbClr val="00CC00"/>
              </a:buClr>
              <a:buFont typeface="Arial" panose="020B0604020202020204" pitchFamily="34" charset="0"/>
              <a:buChar char="•"/>
              <a:defRPr/>
            </a:pPr>
            <a:r>
              <a:rPr lang="en-US" altLang="en-US" b="1" kern="0" dirty="0">
                <a:solidFill>
                  <a:prstClr val="black"/>
                </a:solidFill>
                <a:effectLst>
                  <a:outerShdw blurRad="38100" dist="38100" dir="2700000" algn="tl">
                    <a:srgbClr val="000000"/>
                  </a:outerShdw>
                </a:effectLst>
                <a:latin typeface="Arial"/>
              </a:rPr>
              <a:t>Intermittent Explosive Disorder</a:t>
            </a:r>
          </a:p>
          <a:p>
            <a:pPr marL="800100" lvl="1" indent="-342900">
              <a:spcBef>
                <a:spcPct val="20000"/>
              </a:spcBef>
              <a:buClr>
                <a:srgbClr val="00CC00"/>
              </a:buClr>
              <a:buFont typeface="Arial" panose="020B0604020202020204" pitchFamily="34" charset="0"/>
              <a:buChar char="•"/>
              <a:defRPr/>
            </a:pPr>
            <a:r>
              <a:rPr lang="en-US" altLang="en-US" b="1" kern="0" dirty="0">
                <a:solidFill>
                  <a:prstClr val="black"/>
                </a:solidFill>
                <a:effectLst>
                  <a:outerShdw blurRad="38100" dist="38100" dir="2700000" algn="tl">
                    <a:srgbClr val="000000"/>
                  </a:outerShdw>
                </a:effectLst>
                <a:latin typeface="Arial"/>
              </a:rPr>
              <a:t>Oppositional Defiant Disorder: </a:t>
            </a:r>
          </a:p>
          <a:p>
            <a:pPr marL="1257300" lvl="2" indent="-342900">
              <a:spcBef>
                <a:spcPct val="20000"/>
              </a:spcBef>
              <a:buClr>
                <a:srgbClr val="00CC00"/>
              </a:buClr>
              <a:buFont typeface="Wingdings" panose="05000000000000000000" pitchFamily="2" charset="2"/>
              <a:buChar char="ü"/>
              <a:defRPr/>
            </a:pPr>
            <a:r>
              <a:rPr lang="en-US" altLang="en-US" b="1" kern="0" dirty="0">
                <a:solidFill>
                  <a:prstClr val="black"/>
                </a:solidFill>
                <a:effectLst>
                  <a:outerShdw blurRad="38100" dist="38100" dir="2700000" algn="tl">
                    <a:srgbClr val="000000"/>
                  </a:outerShdw>
                </a:effectLst>
                <a:latin typeface="Arial"/>
              </a:rPr>
              <a:t>Irritable, Argumentative, and Vindictive</a:t>
            </a:r>
          </a:p>
          <a:p>
            <a:pPr marL="800100" lvl="1" indent="-342900">
              <a:spcBef>
                <a:spcPct val="20000"/>
              </a:spcBef>
              <a:buClr>
                <a:srgbClr val="00CC00"/>
              </a:buClr>
              <a:buFont typeface="Arial" panose="020B0604020202020204" pitchFamily="34" charset="0"/>
              <a:buChar char="•"/>
              <a:defRPr/>
            </a:pPr>
            <a:r>
              <a:rPr lang="en-US" altLang="en-US" b="1" kern="0" dirty="0">
                <a:solidFill>
                  <a:prstClr val="black"/>
                </a:solidFill>
                <a:effectLst>
                  <a:outerShdw blurRad="38100" dist="38100" dir="2700000" algn="tl">
                    <a:srgbClr val="000000"/>
                  </a:outerShdw>
                </a:effectLst>
                <a:latin typeface="Arial"/>
              </a:rPr>
              <a:t>Conduct Disorder: </a:t>
            </a:r>
          </a:p>
          <a:p>
            <a:pPr marL="1257300" lvl="2" indent="-342900">
              <a:spcBef>
                <a:spcPct val="20000"/>
              </a:spcBef>
              <a:buClr>
                <a:srgbClr val="00CC00"/>
              </a:buClr>
              <a:buFont typeface="Wingdings" panose="05000000000000000000" pitchFamily="2" charset="2"/>
              <a:buChar char="ü"/>
              <a:defRPr/>
            </a:pPr>
            <a:r>
              <a:rPr lang="en-US" altLang="en-US" b="1" kern="0" dirty="0">
                <a:solidFill>
                  <a:prstClr val="black"/>
                </a:solidFill>
                <a:effectLst>
                  <a:outerShdw blurRad="38100" dist="38100" dir="2700000" algn="tl">
                    <a:srgbClr val="000000"/>
                  </a:outerShdw>
                </a:effectLst>
                <a:latin typeface="Arial"/>
              </a:rPr>
              <a:t>Destructive, Deceitful, Rules violations, and Precursor to Antisocial Personality</a:t>
            </a:r>
          </a:p>
          <a:p>
            <a:pPr>
              <a:spcBef>
                <a:spcPct val="20000"/>
              </a:spcBef>
              <a:buClr>
                <a:srgbClr val="00CC00"/>
              </a:buClr>
              <a:defRPr/>
            </a:pPr>
            <a:endParaRPr lang="en-US" b="1" i="1" kern="0" dirty="0">
              <a:solidFill>
                <a:prstClr val="black"/>
              </a:solidFill>
              <a:effectLst>
                <a:outerShdw blurRad="38100" dist="38100" dir="2700000" algn="tl">
                  <a:srgbClr val="000000"/>
                </a:outerShdw>
              </a:effectLst>
              <a:latin typeface="Arial"/>
            </a:endParaRPr>
          </a:p>
          <a:p>
            <a:pPr lvl="1">
              <a:spcBef>
                <a:spcPct val="20000"/>
              </a:spcBef>
              <a:buClr>
                <a:srgbClr val="00CC00"/>
              </a:buClr>
              <a:defRPr/>
            </a:pPr>
            <a:r>
              <a:rPr lang="en-US" b="1" i="1" dirty="0">
                <a:solidFill>
                  <a:srgbClr val="6600CC"/>
                </a:solidFill>
                <a:effectLst>
                  <a:outerShdw blurRad="38100" dist="38100" dir="2700000" algn="tl">
                    <a:srgbClr val="000000">
                      <a:alpha val="43137"/>
                    </a:srgbClr>
                  </a:outerShdw>
                </a:effectLst>
              </a:rPr>
              <a:t>*Difficulties related to impulsivity and hyperactivity are easily misinterpreted as aggression</a:t>
            </a:r>
            <a:endParaRPr lang="en-US" altLang="en-US" b="1" i="1" kern="0" dirty="0">
              <a:solidFill>
                <a:srgbClr val="6600CC"/>
              </a:solidFill>
              <a:effectLst>
                <a:outerShdw blurRad="38100" dist="38100" dir="2700000" algn="tl">
                  <a:srgbClr val="000000">
                    <a:alpha val="43137"/>
                  </a:srgbClr>
                </a:outerShdw>
              </a:effectLst>
              <a:latin typeface="Arial"/>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32</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81000"/>
            <a:ext cx="7772400" cy="6002338"/>
          </a:xfrm>
          <a:prstGeom prst="rect">
            <a:avLst/>
          </a:prstGeom>
        </p:spPr>
        <p:txBody>
          <a:bodyPr>
            <a:spAutoFit/>
          </a:bodyPr>
          <a:lstStyle/>
          <a:p>
            <a:pPr algn="ctr">
              <a:spcBef>
                <a:spcPts val="0"/>
              </a:spcBef>
              <a:spcAft>
                <a:spcPts val="0"/>
              </a:spcAft>
              <a:defRPr/>
            </a:pPr>
            <a:r>
              <a:rPr lang="en-US" sz="2800" b="1" dirty="0">
                <a:solidFill>
                  <a:srgbClr val="FF0000"/>
                </a:solidFill>
                <a:effectLst>
                  <a:outerShdw blurRad="38100" dist="38100" dir="2700000" algn="tl">
                    <a:srgbClr val="000000">
                      <a:alpha val="43137"/>
                    </a:srgbClr>
                  </a:outerShdw>
                </a:effectLst>
                <a:latin typeface="Calibri"/>
                <a:ea typeface="Calibri"/>
                <a:cs typeface="Times New Roman"/>
              </a:rPr>
              <a:t>Challenges posed by Intellectual Disability that Influence Psychiatric Diagnosis</a:t>
            </a:r>
          </a:p>
          <a:p>
            <a:pPr algn="ctr">
              <a:spcBef>
                <a:spcPts val="0"/>
              </a:spcBef>
              <a:spcAft>
                <a:spcPts val="0"/>
              </a:spcAft>
              <a:defRPr/>
            </a:pPr>
            <a:r>
              <a:rPr lang="en-US" sz="2000" b="1" i="1" u="sng" dirty="0">
                <a:effectLst>
                  <a:outerShdw blurRad="38100" dist="38100" dir="2700000" algn="tl">
                    <a:srgbClr val="000000">
                      <a:alpha val="43137"/>
                    </a:srgbClr>
                  </a:outerShdw>
                </a:effectLst>
                <a:latin typeface="Calibri"/>
                <a:ea typeface="Calibri"/>
                <a:cs typeface="Times New Roman"/>
              </a:rPr>
              <a:t>Symptom presentation should always be evaluated </a:t>
            </a:r>
          </a:p>
          <a:p>
            <a:pPr algn="ctr">
              <a:spcBef>
                <a:spcPts val="0"/>
              </a:spcBef>
              <a:spcAft>
                <a:spcPts val="0"/>
              </a:spcAft>
              <a:defRPr/>
            </a:pPr>
            <a:r>
              <a:rPr lang="en-US" sz="2000" b="1" i="1" u="sng" dirty="0">
                <a:effectLst>
                  <a:outerShdw blurRad="38100" dist="38100" dir="2700000" algn="tl">
                    <a:srgbClr val="000000">
                      <a:alpha val="43137"/>
                    </a:srgbClr>
                  </a:outerShdw>
                </a:effectLst>
                <a:latin typeface="Calibri"/>
                <a:ea typeface="Calibri"/>
                <a:cs typeface="Times New Roman"/>
              </a:rPr>
              <a:t>in the context of developmental delay</a:t>
            </a:r>
          </a:p>
          <a:p>
            <a:pPr algn="ctr">
              <a:spcBef>
                <a:spcPts val="0"/>
              </a:spcBef>
              <a:spcAft>
                <a:spcPts val="0"/>
              </a:spcAft>
              <a:defRPr/>
            </a:pPr>
            <a:endParaRPr lang="en-US" b="1" dirty="0">
              <a:solidFill>
                <a:srgbClr val="4E3B30"/>
              </a:solidFill>
              <a:effectLst>
                <a:outerShdw blurRad="38100" dist="38100" dir="2700000" algn="tl">
                  <a:srgbClr val="000000">
                    <a:alpha val="43137"/>
                  </a:srgbClr>
                </a:outerShdw>
              </a:effectLst>
              <a:latin typeface="Calibri"/>
              <a:ea typeface="Calibri"/>
              <a:cs typeface="Times New Roman"/>
            </a:endParaRPr>
          </a:p>
          <a:p>
            <a:pPr marL="285750" indent="-285750">
              <a:spcBef>
                <a:spcPts val="0"/>
              </a:spcBef>
              <a:spcAft>
                <a:spcPts val="0"/>
              </a:spcAft>
              <a:buFont typeface="Arial" panose="020B0604020202020204" pitchFamily="34" charset="0"/>
              <a:buChar char="•"/>
              <a:defRPr/>
            </a:pPr>
            <a:r>
              <a:rPr lang="en-US" b="1" i="1" dirty="0">
                <a:solidFill>
                  <a:srgbClr val="003E1C"/>
                </a:solidFill>
                <a:latin typeface="Arial" panose="020B0604020202020204" pitchFamily="34" charset="0"/>
                <a:ea typeface="Calibri"/>
                <a:cs typeface="Arial" panose="020B0604020202020204" pitchFamily="34" charset="0"/>
              </a:rPr>
              <a:t>Intellectual Limitations: </a:t>
            </a:r>
            <a:r>
              <a:rPr lang="en-US" b="1" i="1" dirty="0">
                <a:solidFill>
                  <a:srgbClr val="00B050"/>
                </a:solidFill>
                <a:latin typeface="Arial" panose="020B0604020202020204" pitchFamily="34" charset="0"/>
                <a:ea typeface="Calibri"/>
                <a:cs typeface="Arial" panose="020B0604020202020204" pitchFamily="34" charset="0"/>
              </a:rPr>
              <a:t>Problems with abstract thinking and difficulties with receptive/expressive language lead to challenges in describing </a:t>
            </a:r>
            <a:r>
              <a:rPr lang="en-US" b="1" i="1" u="sng" dirty="0">
                <a:solidFill>
                  <a:srgbClr val="00B050"/>
                </a:solidFill>
                <a:latin typeface="Arial" panose="020B0604020202020204" pitchFamily="34" charset="0"/>
                <a:ea typeface="Calibri"/>
                <a:cs typeface="Arial" panose="020B0604020202020204" pitchFamily="34" charset="0"/>
              </a:rPr>
              <a:t>past</a:t>
            </a:r>
            <a:r>
              <a:rPr lang="en-US" b="1" i="1" dirty="0">
                <a:solidFill>
                  <a:srgbClr val="00B050"/>
                </a:solidFill>
                <a:latin typeface="Arial" panose="020B0604020202020204" pitchFamily="34" charset="0"/>
                <a:ea typeface="Calibri"/>
                <a:cs typeface="Arial" panose="020B0604020202020204" pitchFamily="34" charset="0"/>
              </a:rPr>
              <a:t> and </a:t>
            </a:r>
            <a:r>
              <a:rPr lang="en-US" b="1" i="1" u="sng" dirty="0">
                <a:solidFill>
                  <a:srgbClr val="00B050"/>
                </a:solidFill>
                <a:latin typeface="Arial" panose="020B0604020202020204" pitchFamily="34" charset="0"/>
                <a:ea typeface="Calibri"/>
                <a:cs typeface="Arial" panose="020B0604020202020204" pitchFamily="34" charset="0"/>
              </a:rPr>
              <a:t>present</a:t>
            </a:r>
            <a:r>
              <a:rPr lang="en-US" b="1" i="1" dirty="0">
                <a:solidFill>
                  <a:srgbClr val="00B050"/>
                </a:solidFill>
                <a:latin typeface="Arial" panose="020B0604020202020204" pitchFamily="34" charset="0"/>
                <a:ea typeface="Calibri"/>
                <a:cs typeface="Arial" panose="020B0604020202020204" pitchFamily="34" charset="0"/>
              </a:rPr>
              <a:t> symptoms.</a:t>
            </a:r>
          </a:p>
          <a:p>
            <a:pPr>
              <a:spcBef>
                <a:spcPts val="0"/>
              </a:spcBef>
              <a:spcAft>
                <a:spcPts val="0"/>
              </a:spcAft>
              <a:defRPr/>
            </a:pPr>
            <a:endParaRPr lang="en-US" b="1" i="1" dirty="0">
              <a:solidFill>
                <a:srgbClr val="00B050"/>
              </a:solidFill>
              <a:latin typeface="Arial" panose="020B0604020202020204" pitchFamily="34" charset="0"/>
              <a:ea typeface="Calibri"/>
              <a:cs typeface="Arial" panose="020B0604020202020204" pitchFamily="34" charset="0"/>
            </a:endParaRPr>
          </a:p>
          <a:p>
            <a:pPr marL="285750" indent="-285750">
              <a:spcBef>
                <a:spcPts val="0"/>
              </a:spcBef>
              <a:spcAft>
                <a:spcPts val="0"/>
              </a:spcAft>
              <a:buFont typeface="Arial" panose="020B0604020202020204" pitchFamily="34" charset="0"/>
              <a:buChar char="•"/>
              <a:defRPr/>
            </a:pPr>
            <a:r>
              <a:rPr lang="en-US" altLang="en-US" b="1" i="1" kern="0" dirty="0">
                <a:solidFill>
                  <a:srgbClr val="007E39"/>
                </a:solidFill>
                <a:latin typeface="Arial" panose="020B0604020202020204" pitchFamily="34" charset="0"/>
                <a:cs typeface="Arial" panose="020B0604020202020204" pitchFamily="34" charset="0"/>
              </a:rPr>
              <a:t>Mental Status Exam: </a:t>
            </a:r>
            <a:r>
              <a:rPr lang="en-US" altLang="en-US" b="1" i="1" kern="0" dirty="0">
                <a:solidFill>
                  <a:srgbClr val="00B050"/>
                </a:solidFill>
                <a:latin typeface="Arial" panose="020B0604020202020204" pitchFamily="34" charset="0"/>
                <a:cs typeface="Arial" panose="020B0604020202020204" pitchFamily="34" charset="0"/>
              </a:rPr>
              <a:t>Self-reported versus endorsed symptoms.</a:t>
            </a:r>
          </a:p>
          <a:p>
            <a:pPr>
              <a:spcBef>
                <a:spcPts val="0"/>
              </a:spcBef>
              <a:spcAft>
                <a:spcPts val="0"/>
              </a:spcAft>
              <a:defRPr/>
            </a:pPr>
            <a:endParaRPr lang="en-US" altLang="en-US" b="1" i="1" kern="0" dirty="0">
              <a:solidFill>
                <a:srgbClr val="00B050"/>
              </a:solidFill>
              <a:latin typeface="Arial" panose="020B0604020202020204" pitchFamily="34" charset="0"/>
              <a:cs typeface="Arial" panose="020B0604020202020204" pitchFamily="34" charset="0"/>
            </a:endParaRPr>
          </a:p>
          <a:p>
            <a:pPr marL="285750" indent="-285750">
              <a:spcBef>
                <a:spcPts val="0"/>
              </a:spcBef>
              <a:spcAft>
                <a:spcPts val="0"/>
              </a:spcAft>
              <a:buFont typeface="Arial" panose="020B0604020202020204" pitchFamily="34" charset="0"/>
              <a:buChar char="•"/>
              <a:defRPr/>
            </a:pPr>
            <a:r>
              <a:rPr lang="en-US" b="1" i="1" dirty="0">
                <a:solidFill>
                  <a:srgbClr val="007E39"/>
                </a:solidFill>
                <a:latin typeface="Arial" panose="020B0604020202020204" pitchFamily="34" charset="0"/>
                <a:ea typeface="Calibri"/>
                <a:cs typeface="Arial" panose="020B0604020202020204" pitchFamily="34" charset="0"/>
              </a:rPr>
              <a:t>Psychosocial Masking: </a:t>
            </a:r>
            <a:r>
              <a:rPr lang="en-US" b="1" i="1" dirty="0">
                <a:solidFill>
                  <a:srgbClr val="00B050"/>
                </a:solidFill>
                <a:latin typeface="Arial" panose="020B0604020202020204" pitchFamily="34" charset="0"/>
                <a:ea typeface="Calibri"/>
                <a:cs typeface="Arial" panose="020B0604020202020204" pitchFamily="34" charset="0"/>
              </a:rPr>
              <a:t>Concealing issues to present as “normal.”  </a:t>
            </a:r>
          </a:p>
          <a:p>
            <a:pPr>
              <a:spcBef>
                <a:spcPts val="0"/>
              </a:spcBef>
              <a:spcAft>
                <a:spcPts val="0"/>
              </a:spcAft>
              <a:defRPr/>
            </a:pPr>
            <a:endParaRPr lang="en-US" b="1" i="1" dirty="0">
              <a:solidFill>
                <a:srgbClr val="00B050"/>
              </a:solidFill>
              <a:latin typeface="Arial" panose="020B0604020202020204" pitchFamily="34" charset="0"/>
              <a:ea typeface="Calibri"/>
              <a:cs typeface="Arial" panose="020B0604020202020204" pitchFamily="34" charset="0"/>
            </a:endParaRPr>
          </a:p>
          <a:p>
            <a:pPr marL="285750" indent="-285750">
              <a:spcBef>
                <a:spcPts val="0"/>
              </a:spcBef>
              <a:spcAft>
                <a:spcPts val="0"/>
              </a:spcAft>
              <a:buFont typeface="Arial" panose="020B0604020202020204" pitchFamily="34" charset="0"/>
              <a:buChar char="•"/>
              <a:defRPr/>
            </a:pPr>
            <a:r>
              <a:rPr lang="en-US" b="1" i="1" dirty="0">
                <a:solidFill>
                  <a:srgbClr val="007E39"/>
                </a:solidFill>
                <a:latin typeface="Arial" panose="020B0604020202020204" pitchFamily="34" charset="0"/>
                <a:ea typeface="Calibri"/>
                <a:cs typeface="Arial" panose="020B0604020202020204" pitchFamily="34" charset="0"/>
              </a:rPr>
              <a:t>Cognitive Disintegration: </a:t>
            </a:r>
            <a:r>
              <a:rPr lang="en-US" b="1" i="1" dirty="0">
                <a:solidFill>
                  <a:srgbClr val="00B050"/>
                </a:solidFill>
                <a:latin typeface="Arial" panose="020B0604020202020204" pitchFamily="34" charset="0"/>
                <a:ea typeface="Calibri"/>
                <a:cs typeface="Arial" panose="020B0604020202020204" pitchFamily="34" charset="0"/>
              </a:rPr>
              <a:t>Decreased ability to tolerate stress leads to anxiety-induced psychiatric symptoms.</a:t>
            </a:r>
          </a:p>
          <a:p>
            <a:pPr>
              <a:spcBef>
                <a:spcPts val="0"/>
              </a:spcBef>
              <a:spcAft>
                <a:spcPts val="0"/>
              </a:spcAft>
              <a:defRPr/>
            </a:pPr>
            <a:endParaRPr lang="en-US" b="1" i="1" dirty="0">
              <a:solidFill>
                <a:srgbClr val="00B050"/>
              </a:solidFill>
              <a:latin typeface="Arial" panose="020B0604020202020204" pitchFamily="34" charset="0"/>
              <a:ea typeface="Calibri"/>
              <a:cs typeface="Arial" panose="020B0604020202020204" pitchFamily="34" charset="0"/>
            </a:endParaRPr>
          </a:p>
          <a:p>
            <a:pPr marL="285750" indent="-285750">
              <a:spcBef>
                <a:spcPts val="0"/>
              </a:spcBef>
              <a:spcAft>
                <a:spcPts val="0"/>
              </a:spcAft>
              <a:buFont typeface="Arial" panose="020B0604020202020204" pitchFamily="34" charset="0"/>
              <a:buChar char="•"/>
              <a:defRPr/>
            </a:pPr>
            <a:r>
              <a:rPr lang="en-US" b="1" i="1" dirty="0">
                <a:solidFill>
                  <a:srgbClr val="007E39"/>
                </a:solidFill>
                <a:latin typeface="Arial" panose="020B0604020202020204" pitchFamily="34" charset="0"/>
                <a:ea typeface="Calibri"/>
                <a:cs typeface="Arial" panose="020B0604020202020204" pitchFamily="34" charset="0"/>
              </a:rPr>
              <a:t>Baseline Exaggeration:</a:t>
            </a:r>
            <a:r>
              <a:rPr lang="en-US" b="1" i="1" dirty="0">
                <a:solidFill>
                  <a:srgbClr val="00B050"/>
                </a:solidFill>
                <a:latin typeface="Arial" panose="020B0604020202020204" pitchFamily="34" charset="0"/>
                <a:ea typeface="Calibri"/>
                <a:cs typeface="Arial" panose="020B0604020202020204" pitchFamily="34" charset="0"/>
              </a:rPr>
              <a:t> Increased severity of mental health symptoms after onset of problem.</a:t>
            </a:r>
          </a:p>
          <a:p>
            <a:pPr>
              <a:spcBef>
                <a:spcPts val="0"/>
              </a:spcBef>
              <a:spcAft>
                <a:spcPts val="0"/>
              </a:spcAft>
              <a:defRPr/>
            </a:pPr>
            <a:endParaRPr lang="en-US" b="1" i="1" dirty="0">
              <a:solidFill>
                <a:srgbClr val="00B050"/>
              </a:solidFill>
              <a:latin typeface="Arial" panose="020B0604020202020204" pitchFamily="34" charset="0"/>
              <a:ea typeface="Calibri"/>
              <a:cs typeface="Arial" panose="020B0604020202020204" pitchFamily="34" charset="0"/>
            </a:endParaRPr>
          </a:p>
          <a:p>
            <a:pPr>
              <a:spcBef>
                <a:spcPts val="0"/>
              </a:spcBef>
              <a:spcAft>
                <a:spcPts val="0"/>
              </a:spcAft>
              <a:defRPr/>
            </a:pPr>
            <a:endParaRPr lang="en-US" b="1" dirty="0">
              <a:solidFill>
                <a:srgbClr val="4E3B30"/>
              </a:solidFill>
              <a:effectLst>
                <a:outerShdw blurRad="38100" dist="38100" dir="2700000" algn="tl">
                  <a:srgbClr val="000000">
                    <a:alpha val="43137"/>
                  </a:srgbClr>
                </a:outerShdw>
              </a:effectLst>
              <a:latin typeface="Calibri"/>
              <a:ea typeface="Calibri"/>
              <a:cs typeface="Times New Roman"/>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33</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772400" cy="6324600"/>
          </a:xfrm>
        </p:spPr>
        <p:txBody>
          <a:bodyPr/>
          <a:lstStyle/>
          <a:p>
            <a:pPr marL="0" indent="0" algn="ctr">
              <a:spcBef>
                <a:spcPts val="0"/>
              </a:spcBef>
              <a:spcAft>
                <a:spcPts val="0"/>
              </a:spcAft>
              <a:buFont typeface="Wingdings 2" pitchFamily="18" charset="2"/>
              <a:buNone/>
              <a:defRPr/>
            </a:pPr>
            <a:endParaRPr lang="en-US" sz="1400" b="1" dirty="0" smtClean="0">
              <a:latin typeface="Arial" panose="020B0604020202020204" pitchFamily="34" charset="0"/>
              <a:ea typeface="Calibri"/>
              <a:cs typeface="Arial" panose="020B0604020202020204" pitchFamily="34" charset="0"/>
            </a:endParaRPr>
          </a:p>
          <a:p>
            <a:pPr marL="0" indent="0" algn="ctr">
              <a:spcBef>
                <a:spcPts val="0"/>
              </a:spcBef>
              <a:spcAft>
                <a:spcPts val="0"/>
              </a:spcAft>
              <a:buFont typeface="Wingdings 2" pitchFamily="18" charset="2"/>
              <a:buNone/>
              <a:defRPr/>
            </a:pPr>
            <a:r>
              <a:rPr lang="en-US" sz="24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Diagnostic Overshadowing Bias</a:t>
            </a:r>
          </a:p>
          <a:p>
            <a:pPr marL="0">
              <a:spcBef>
                <a:spcPts val="0"/>
              </a:spcBef>
              <a:spcAft>
                <a:spcPts val="0"/>
              </a:spcAft>
              <a:defRPr/>
            </a:pPr>
            <a:endParaRPr lang="en-US" sz="1400" dirty="0" smtClean="0">
              <a:latin typeface="Arial" panose="020B0604020202020204" pitchFamily="34" charset="0"/>
              <a:ea typeface="Calibri"/>
              <a:cs typeface="Arial" panose="020B0604020202020204" pitchFamily="34" charset="0"/>
            </a:endParaRPr>
          </a:p>
          <a:p>
            <a:pPr marL="0">
              <a:spcBef>
                <a:spcPts val="0"/>
              </a:spcBef>
              <a:spcAft>
                <a:spcPts val="0"/>
              </a:spcAft>
              <a:defRPr/>
            </a:pP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Clinicians tend to </a:t>
            </a:r>
            <a:r>
              <a:rPr lang="en-US" sz="1800" b="1" i="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overlook</a:t>
            </a: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mental health symptoms or </a:t>
            </a:r>
            <a:r>
              <a:rPr lang="en-US" sz="1800" b="1" i="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attribute</a:t>
            </a:r>
            <a:r>
              <a:rPr lang="en-US" sz="18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them to the presence of an intellectual disability. </a:t>
            </a:r>
          </a:p>
          <a:p>
            <a:pPr marL="0">
              <a:spcBef>
                <a:spcPts val="0"/>
              </a:spcBef>
              <a:spcAft>
                <a:spcPts val="0"/>
              </a:spcAft>
              <a:defRPr/>
            </a:pPr>
            <a:r>
              <a:rPr lang="en-US" sz="1800" b="1" dirty="0" smtClean="0">
                <a:solidFill>
                  <a:srgbClr val="4E3B3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Clinicians </a:t>
            </a:r>
            <a:r>
              <a:rPr lang="en-US" sz="1800" b="1" dirty="0">
                <a:solidFill>
                  <a:srgbClr val="4E3B3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are more likely to recognize mental health issues in those with normal IQs than those with intellectual disabilities. </a:t>
            </a:r>
            <a:endParaRPr lang="en-US" sz="1800" b="1" dirty="0" smtClean="0">
              <a:solidFill>
                <a:srgbClr val="4E3B3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a:spcBef>
                <a:spcPts val="0"/>
              </a:spcBef>
              <a:spcAft>
                <a:spcPts val="0"/>
              </a:spcAft>
              <a:defRPr/>
            </a:pPr>
            <a:endParaRPr lang="en-US" sz="1800" b="1" dirty="0">
              <a:solidFill>
                <a:srgbClr val="4E3B3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a:spcBef>
                <a:spcPts val="0"/>
              </a:spcBef>
              <a:spcAft>
                <a:spcPts val="0"/>
              </a:spcAft>
              <a:defRPr/>
            </a:pP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Mental health problems are difficult to recognize in people with intellectual disability. Symptoms of mental illness in people with ID </a:t>
            </a:r>
            <a:r>
              <a:rPr lang="en-US" sz="18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may or may not differ </a:t>
            </a: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from those without ID.</a:t>
            </a:r>
          </a:p>
          <a:p>
            <a:pPr marL="0" indent="0">
              <a:spcBef>
                <a:spcPts val="0"/>
              </a:spcBef>
              <a:spcAft>
                <a:spcPts val="0"/>
              </a:spcAft>
              <a:buFont typeface="Wingdings 2" pitchFamily="18" charset="2"/>
              <a:buNone/>
              <a:defRPr/>
            </a:pPr>
            <a:endPar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a:spcBef>
                <a:spcPts val="0"/>
              </a:spcBef>
              <a:spcAft>
                <a:spcPts val="0"/>
              </a:spcAft>
              <a:defRPr/>
            </a:pP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People who cannot communicate well pose a challenge to clinicians who </a:t>
            </a:r>
            <a:r>
              <a:rPr lang="en-US" sz="18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overly</a:t>
            </a: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18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rely</a:t>
            </a: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on</a:t>
            </a:r>
            <a:r>
              <a:rPr lang="en-US" sz="18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verbal communication for diagnosis. How we phrase questions and review information is extremely important.</a:t>
            </a:r>
          </a:p>
          <a:p>
            <a:pPr marL="0" indent="0">
              <a:spcBef>
                <a:spcPts val="0"/>
              </a:spcBef>
              <a:spcAft>
                <a:spcPts val="0"/>
              </a:spcAft>
              <a:buFont typeface="Wingdings 2" pitchFamily="18" charset="2"/>
              <a:buNone/>
              <a:defRPr/>
            </a:pPr>
            <a:endPar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a:spcBef>
                <a:spcPts val="0"/>
              </a:spcBef>
              <a:spcAft>
                <a:spcPts val="0"/>
              </a:spcAft>
              <a:defRPr/>
            </a:pPr>
            <a:r>
              <a:rPr lang="en-US" sz="18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Example: An individual with an intellectual disability reports talking with imaginary friends. Is it a psychotic disorder or a coping mechanism?  </a:t>
            </a:r>
          </a:p>
          <a:p>
            <a:pPr>
              <a:defRPr/>
            </a:pPr>
            <a:endParaRPr lang="en-US" dirty="0"/>
          </a:p>
        </p:txBody>
      </p:sp>
      <p:sp>
        <p:nvSpPr>
          <p:cNvPr id="3" name="Slide Number Placeholder 2"/>
          <p:cNvSpPr>
            <a:spLocks noGrp="1"/>
          </p:cNvSpPr>
          <p:nvPr>
            <p:ph type="sldNum" sz="quarter" idx="12"/>
          </p:nvPr>
        </p:nvSpPr>
        <p:spPr/>
        <p:txBody>
          <a:bodyPr/>
          <a:lstStyle/>
          <a:p>
            <a:pPr>
              <a:defRPr/>
            </a:pPr>
            <a:fld id="{B5A87BCF-3947-4800-AD90-136EFAB85C44}" type="slidenum">
              <a:rPr lang="en-US" b="1" smtClean="0">
                <a:solidFill>
                  <a:schemeClr val="tx1"/>
                </a:solidFill>
              </a:rPr>
              <a:pPr>
                <a:defRPr/>
              </a:pPr>
              <a:t>34</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ental_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2000"/>
            <a:ext cx="4445000"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35</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10599" cy="6026265"/>
          </a:xfrm>
          <a:prstGeom prst="rect">
            <a:avLst/>
          </a:prstGeom>
        </p:spPr>
        <p:txBody>
          <a:bodyPr wrap="square">
            <a:spAutoFit/>
          </a:bodyPr>
          <a:lstStyle/>
          <a:p>
            <a:pPr algn="ctr">
              <a:spcBef>
                <a:spcPct val="20000"/>
              </a:spcBef>
              <a:buClr>
                <a:srgbClr val="99FF66"/>
              </a:buClr>
              <a:defRPr/>
            </a:pPr>
            <a:r>
              <a:rPr lang="en-US" altLang="en-US" sz="2400" b="1" kern="0" dirty="0">
                <a:solidFill>
                  <a:srgbClr val="990033"/>
                </a:solidFill>
                <a:effectLst>
                  <a:outerShdw blurRad="38100" dist="38100" dir="2700000" algn="tl">
                    <a:srgbClr val="000000">
                      <a:alpha val="43137"/>
                    </a:srgbClr>
                  </a:outerShdw>
                </a:effectLst>
                <a:latin typeface="Arial"/>
              </a:rPr>
              <a:t>Mood Disorders</a:t>
            </a:r>
          </a:p>
          <a:p>
            <a:pPr>
              <a:spcBef>
                <a:spcPct val="20000"/>
              </a:spcBef>
              <a:buClr>
                <a:srgbClr val="99FF66"/>
              </a:buClr>
              <a:defRPr/>
            </a:pPr>
            <a:r>
              <a:rPr lang="en-US" altLang="en-US" sz="2400" b="1" kern="0" dirty="0" smtClean="0">
                <a:solidFill>
                  <a:srgbClr val="0099FF"/>
                </a:solidFill>
                <a:effectLst>
                  <a:outerShdw blurRad="38100" dist="38100" dir="2700000" algn="tl">
                    <a:srgbClr val="000000">
                      <a:alpha val="43137"/>
                    </a:srgbClr>
                  </a:outerShdw>
                </a:effectLst>
                <a:latin typeface="Arial"/>
              </a:rPr>
              <a:t>Depressive </a:t>
            </a:r>
            <a:r>
              <a:rPr lang="en-US" altLang="en-US" sz="2400" b="1" kern="0" dirty="0">
                <a:solidFill>
                  <a:srgbClr val="0099FF"/>
                </a:solidFill>
                <a:effectLst>
                  <a:outerShdw blurRad="38100" dist="38100" dir="2700000" algn="tl">
                    <a:srgbClr val="000000">
                      <a:alpha val="43137"/>
                    </a:srgbClr>
                  </a:outerShdw>
                </a:effectLst>
                <a:latin typeface="Arial"/>
              </a:rPr>
              <a:t>Disorders</a:t>
            </a:r>
          </a:p>
          <a:p>
            <a:pPr marL="800100" lvl="1" indent="-342900">
              <a:spcBef>
                <a:spcPct val="20000"/>
              </a:spcBef>
              <a:buClr>
                <a:srgbClr val="99FF66"/>
              </a:buClr>
              <a:buFont typeface="Wingdings" panose="05000000000000000000" pitchFamily="2" charset="2"/>
              <a:buChar char="v"/>
              <a:defRPr/>
            </a:pPr>
            <a:r>
              <a:rPr lang="en-US" altLang="en-US" sz="2000" b="1" kern="0" dirty="0">
                <a:solidFill>
                  <a:prstClr val="black"/>
                </a:solidFill>
                <a:latin typeface="Arial"/>
              </a:rPr>
              <a:t>Dysthymia/Persistent Depression</a:t>
            </a:r>
          </a:p>
          <a:p>
            <a:pPr marL="800100" lvl="1" indent="-342900">
              <a:spcBef>
                <a:spcPct val="20000"/>
              </a:spcBef>
              <a:buClr>
                <a:srgbClr val="99FF66"/>
              </a:buClr>
              <a:buFont typeface="Wingdings" panose="05000000000000000000" pitchFamily="2" charset="2"/>
              <a:buChar char="v"/>
              <a:defRPr/>
            </a:pPr>
            <a:r>
              <a:rPr lang="en-US" altLang="en-US" sz="2000" b="1" kern="0" dirty="0">
                <a:latin typeface="Arial"/>
              </a:rPr>
              <a:t>Major Depression</a:t>
            </a:r>
          </a:p>
          <a:p>
            <a:pPr marL="800100" lvl="1" indent="-342900">
              <a:spcBef>
                <a:spcPct val="20000"/>
              </a:spcBef>
              <a:buClr>
                <a:srgbClr val="99FF66"/>
              </a:buClr>
              <a:buFont typeface="Wingdings" panose="05000000000000000000" pitchFamily="2" charset="2"/>
              <a:buChar char="v"/>
              <a:defRPr/>
            </a:pPr>
            <a:r>
              <a:rPr lang="en-US" altLang="en-US" sz="2000" b="1" kern="0" dirty="0">
                <a:latin typeface="Arial"/>
              </a:rPr>
              <a:t>Premenstrual Dysphoric Disorder</a:t>
            </a:r>
          </a:p>
          <a:p>
            <a:pPr marL="800100" lvl="1" indent="-342900">
              <a:spcBef>
                <a:spcPct val="20000"/>
              </a:spcBef>
              <a:buClr>
                <a:srgbClr val="99FF66"/>
              </a:buClr>
              <a:buFont typeface="Wingdings" panose="05000000000000000000" pitchFamily="2" charset="2"/>
              <a:buChar char="v"/>
              <a:defRPr/>
            </a:pPr>
            <a:r>
              <a:rPr lang="en-US" altLang="en-US" sz="2000" b="1" kern="0" dirty="0">
                <a:latin typeface="Arial"/>
              </a:rPr>
              <a:t>Disruptive Mood Dysregulation Disorder</a:t>
            </a:r>
          </a:p>
          <a:p>
            <a:pPr>
              <a:spcBef>
                <a:spcPct val="20000"/>
              </a:spcBef>
              <a:buClr>
                <a:srgbClr val="99FF66"/>
              </a:buClr>
              <a:defRPr/>
            </a:pPr>
            <a:r>
              <a:rPr lang="en-US" altLang="en-US" sz="2400" b="1" kern="0" dirty="0" smtClean="0">
                <a:solidFill>
                  <a:srgbClr val="0099FF"/>
                </a:solidFill>
                <a:effectLst>
                  <a:outerShdw blurRad="38100" dist="38100" dir="2700000" algn="tl">
                    <a:srgbClr val="000000">
                      <a:alpha val="43137"/>
                    </a:srgbClr>
                  </a:outerShdw>
                </a:effectLst>
                <a:latin typeface="Arial"/>
              </a:rPr>
              <a:t>Bipolar </a:t>
            </a:r>
            <a:r>
              <a:rPr lang="en-US" altLang="en-US" sz="2400" b="1" kern="0" dirty="0">
                <a:solidFill>
                  <a:srgbClr val="0099FF"/>
                </a:solidFill>
                <a:effectLst>
                  <a:outerShdw blurRad="38100" dist="38100" dir="2700000" algn="tl">
                    <a:srgbClr val="000000">
                      <a:alpha val="43137"/>
                    </a:srgbClr>
                  </a:outerShdw>
                </a:effectLst>
                <a:latin typeface="Arial"/>
              </a:rPr>
              <a:t>Disorders </a:t>
            </a:r>
            <a:endParaRPr lang="en-US" altLang="en-US" sz="2400" b="1" kern="0" dirty="0">
              <a:effectLst>
                <a:outerShdw blurRad="38100" dist="38100" dir="2700000" algn="tl">
                  <a:srgbClr val="000000">
                    <a:alpha val="43137"/>
                  </a:srgbClr>
                </a:outerShdw>
              </a:effectLst>
              <a:latin typeface="Arial"/>
            </a:endParaRPr>
          </a:p>
          <a:p>
            <a:pPr marL="800100" lvl="1" indent="-342900">
              <a:spcBef>
                <a:spcPct val="20000"/>
              </a:spcBef>
              <a:buClr>
                <a:srgbClr val="99FF66"/>
              </a:buClr>
              <a:buFont typeface="Wingdings" panose="05000000000000000000" pitchFamily="2" charset="2"/>
              <a:buChar char="v"/>
              <a:defRPr/>
            </a:pPr>
            <a:r>
              <a:rPr lang="en-US" altLang="en-US" sz="2000" b="1" kern="0" dirty="0">
                <a:latin typeface="Arial"/>
              </a:rPr>
              <a:t>Formerly </a:t>
            </a:r>
            <a:r>
              <a:rPr lang="en-US" altLang="en-US" sz="2000" b="1" kern="0" dirty="0" smtClean="0">
                <a:latin typeface="Arial"/>
              </a:rPr>
              <a:t>Manic-Depression</a:t>
            </a:r>
            <a:endParaRPr lang="en-US" altLang="en-US" sz="2000" b="1" kern="0" dirty="0">
              <a:latin typeface="Arial"/>
            </a:endParaRPr>
          </a:p>
          <a:p>
            <a:pPr marL="800100" lvl="1" indent="-342900">
              <a:spcBef>
                <a:spcPct val="20000"/>
              </a:spcBef>
              <a:buClr>
                <a:srgbClr val="99FF66"/>
              </a:buClr>
              <a:buFont typeface="Wingdings" panose="05000000000000000000" pitchFamily="2" charset="2"/>
              <a:buChar char="v"/>
              <a:defRPr/>
            </a:pPr>
            <a:r>
              <a:rPr lang="en-US" altLang="en-US" sz="2000" b="1" kern="0" dirty="0">
                <a:latin typeface="Arial"/>
              </a:rPr>
              <a:t>Cyclothymia</a:t>
            </a:r>
          </a:p>
          <a:p>
            <a:pPr marL="800100" lvl="1" indent="-342900">
              <a:spcBef>
                <a:spcPct val="20000"/>
              </a:spcBef>
              <a:buClr>
                <a:srgbClr val="99FF66"/>
              </a:buClr>
              <a:buFont typeface="Wingdings" panose="05000000000000000000" pitchFamily="2" charset="2"/>
              <a:buChar char="v"/>
              <a:defRPr/>
            </a:pPr>
            <a:r>
              <a:rPr lang="en-US" altLang="en-US" sz="2000" b="1" kern="0" dirty="0">
                <a:latin typeface="Arial"/>
              </a:rPr>
              <a:t>Type I vs. Type II </a:t>
            </a:r>
            <a:r>
              <a:rPr lang="en-US" altLang="en-US" sz="2000" b="1" kern="0" dirty="0" smtClean="0">
                <a:latin typeface="Arial"/>
              </a:rPr>
              <a:t>Episodes</a:t>
            </a:r>
          </a:p>
          <a:p>
            <a:pPr marL="800100" lvl="1" indent="-342900">
              <a:spcBef>
                <a:spcPct val="20000"/>
              </a:spcBef>
              <a:buClr>
                <a:srgbClr val="99FF66"/>
              </a:buClr>
              <a:buFont typeface="Wingdings" panose="05000000000000000000" pitchFamily="2" charset="2"/>
              <a:buChar char="v"/>
              <a:defRPr/>
            </a:pPr>
            <a:r>
              <a:rPr lang="en-US" sz="2000" b="1" dirty="0" smtClean="0"/>
              <a:t>Manic syndrome </a:t>
            </a:r>
            <a:r>
              <a:rPr lang="en-US" sz="2000" b="1" dirty="0"/>
              <a:t>is characterized by a loss of emotional </a:t>
            </a:r>
            <a:r>
              <a:rPr lang="en-US" sz="2000" b="1" dirty="0" smtClean="0"/>
              <a:t>(e.g., labile to irritable) and behavioral (e.g., impulsivity, </a:t>
            </a:r>
            <a:r>
              <a:rPr lang="en-US" sz="2000" b="1" dirty="0"/>
              <a:t>novelty </a:t>
            </a:r>
            <a:r>
              <a:rPr lang="en-US" sz="2000" b="1" dirty="0" smtClean="0"/>
              <a:t>seeking) control.</a:t>
            </a:r>
          </a:p>
          <a:p>
            <a:pPr lvl="1">
              <a:spcBef>
                <a:spcPct val="20000"/>
              </a:spcBef>
              <a:buClr>
                <a:srgbClr val="99FF66"/>
              </a:buClr>
              <a:defRPr/>
            </a:pPr>
            <a:endParaRPr lang="en-US" altLang="en-US" sz="2000" b="1" kern="0" dirty="0">
              <a:latin typeface="Arial"/>
            </a:endParaRPr>
          </a:p>
          <a:p>
            <a:pPr marL="800100" lvl="1" indent="-342900">
              <a:spcBef>
                <a:spcPct val="20000"/>
              </a:spcBef>
              <a:buClr>
                <a:srgbClr val="99FF66"/>
              </a:buClr>
              <a:buFont typeface="Arial" panose="020B0604020202020204" pitchFamily="34" charset="0"/>
              <a:buChar char="•"/>
              <a:defRPr/>
            </a:pPr>
            <a:r>
              <a:rPr lang="en-US" altLang="en-US" sz="2000" b="1" i="1" kern="0" dirty="0" smtClean="0">
                <a:solidFill>
                  <a:srgbClr val="FF0000"/>
                </a:solidFill>
                <a:latin typeface="Arial"/>
              </a:rPr>
              <a:t>Child </a:t>
            </a:r>
            <a:r>
              <a:rPr lang="en-US" altLang="en-US" sz="2000" b="1" i="1" kern="0" dirty="0">
                <a:solidFill>
                  <a:srgbClr val="FF0000"/>
                </a:solidFill>
                <a:latin typeface="Arial"/>
              </a:rPr>
              <a:t>vs. Adult </a:t>
            </a:r>
            <a:r>
              <a:rPr lang="en-US" altLang="en-US" sz="2000" b="1" i="1" kern="0" dirty="0" smtClean="0">
                <a:solidFill>
                  <a:srgbClr val="FF0000"/>
                </a:solidFill>
                <a:latin typeface="Arial"/>
              </a:rPr>
              <a:t>Presentation in Mood Disorders</a:t>
            </a:r>
            <a:endParaRPr lang="en-US" altLang="en-US" sz="2000" b="1" i="1" kern="0" dirty="0">
              <a:solidFill>
                <a:srgbClr val="FF0000"/>
              </a:solidFill>
              <a:latin typeface="Arial"/>
            </a:endParaRPr>
          </a:p>
          <a:p>
            <a:pPr marL="800100" lvl="1" indent="-342900">
              <a:spcBef>
                <a:spcPct val="20000"/>
              </a:spcBef>
              <a:buClr>
                <a:srgbClr val="99FF66"/>
              </a:buClr>
              <a:buFont typeface="Arial" panose="020B0604020202020204" pitchFamily="34" charset="0"/>
              <a:buChar char="•"/>
              <a:defRPr/>
            </a:pPr>
            <a:r>
              <a:rPr lang="en-US" altLang="en-US" sz="2000" b="1" i="1" kern="0" dirty="0" smtClean="0">
                <a:solidFill>
                  <a:srgbClr val="FF0000"/>
                </a:solidFill>
                <a:latin typeface="Arial"/>
              </a:rPr>
              <a:t>Episodic Mood </a:t>
            </a:r>
            <a:r>
              <a:rPr lang="en-US" altLang="en-US" sz="2000" b="1" i="1" kern="0" dirty="0">
                <a:solidFill>
                  <a:srgbClr val="FF0000"/>
                </a:solidFill>
                <a:latin typeface="Arial"/>
              </a:rPr>
              <a:t>Instability vs. Affective Shifts</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36</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Diagram 4"/>
          <p:cNvGrpSpPr>
            <a:grpSpLocks/>
          </p:cNvGrpSpPr>
          <p:nvPr/>
        </p:nvGrpSpPr>
        <p:grpSpPr bwMode="auto">
          <a:xfrm>
            <a:off x="1935163" y="900113"/>
            <a:ext cx="5181600" cy="4572000"/>
            <a:chOff x="1608" y="737"/>
            <a:chExt cx="2544" cy="2851"/>
          </a:xfrm>
        </p:grpSpPr>
        <p:sp>
          <p:nvSpPr>
            <p:cNvPr id="32773" name="_s101381"/>
            <p:cNvSpPr>
              <a:spLocks noChangeArrowheads="1" noTextEdit="1"/>
            </p:cNvSpPr>
            <p:nvPr/>
          </p:nvSpPr>
          <p:spPr bwMode="auto">
            <a:xfrm>
              <a:off x="2403" y="1322"/>
              <a:ext cx="954" cy="954"/>
            </a:xfrm>
            <a:prstGeom prst="ellipse">
              <a:avLst/>
            </a:prstGeom>
            <a:solidFill>
              <a:srgbClr val="0399FF">
                <a:alpha val="50195"/>
              </a:srgbClr>
            </a:solidFill>
            <a:ln w="9525">
              <a:solidFill>
                <a:srgbClr val="4B595B"/>
              </a:solidFill>
              <a:round/>
              <a:headEnd/>
              <a:tailEnd/>
            </a:ln>
          </p:spPr>
          <p:txBody>
            <a:bodyPr lIns="0" tIns="0" rIns="0" bIns="0" anchor="ctr"/>
            <a:lstStyle/>
            <a:p>
              <a:endParaRPr lang="en-US"/>
            </a:p>
          </p:txBody>
        </p:sp>
        <p:sp>
          <p:nvSpPr>
            <p:cNvPr id="32774" name="_s101382"/>
            <p:cNvSpPr>
              <a:spLocks noChangeArrowheads="1"/>
            </p:cNvSpPr>
            <p:nvPr/>
          </p:nvSpPr>
          <p:spPr bwMode="auto">
            <a:xfrm>
              <a:off x="2753" y="989"/>
              <a:ext cx="25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1400">
                  <a:solidFill>
                    <a:schemeClr val="tx1"/>
                  </a:solidFill>
                  <a:latin typeface="Arial" charset="0"/>
                </a:rPr>
                <a:t>Acting</a:t>
              </a:r>
              <a:endParaRPr lang="en-US" altLang="en-US" sz="1800">
                <a:solidFill>
                  <a:schemeClr val="tx1"/>
                </a:solidFill>
                <a:latin typeface="Arial" charset="0"/>
              </a:endParaRPr>
            </a:p>
          </p:txBody>
        </p:sp>
        <p:sp>
          <p:nvSpPr>
            <p:cNvPr id="32775" name="_s101383"/>
            <p:cNvSpPr>
              <a:spLocks noChangeArrowheads="1" noTextEdit="1"/>
            </p:cNvSpPr>
            <p:nvPr/>
          </p:nvSpPr>
          <p:spPr bwMode="auto">
            <a:xfrm>
              <a:off x="2717" y="1866"/>
              <a:ext cx="954" cy="954"/>
            </a:xfrm>
            <a:prstGeom prst="ellipse">
              <a:avLst/>
            </a:prstGeom>
            <a:solidFill>
              <a:srgbClr val="F60802">
                <a:alpha val="50195"/>
              </a:srgbClr>
            </a:solidFill>
            <a:ln w="9525">
              <a:solidFill>
                <a:srgbClr val="F60802"/>
              </a:solidFill>
              <a:round/>
              <a:headEnd/>
              <a:tailEnd/>
            </a:ln>
          </p:spPr>
          <p:txBody>
            <a:bodyPr lIns="0" tIns="0" rIns="0" bIns="0" anchor="ctr"/>
            <a:lstStyle/>
            <a:p>
              <a:endParaRPr lang="en-US"/>
            </a:p>
          </p:txBody>
        </p:sp>
        <p:sp>
          <p:nvSpPr>
            <p:cNvPr id="32776" name="_s101384"/>
            <p:cNvSpPr>
              <a:spLocks noChangeArrowheads="1"/>
            </p:cNvSpPr>
            <p:nvPr/>
          </p:nvSpPr>
          <p:spPr bwMode="auto">
            <a:xfrm>
              <a:off x="3689" y="2629"/>
              <a:ext cx="25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1400">
                  <a:solidFill>
                    <a:schemeClr val="tx1"/>
                  </a:solidFill>
                  <a:latin typeface="Arial" charset="0"/>
                </a:rPr>
                <a:t>Thinking</a:t>
              </a:r>
              <a:endParaRPr lang="en-US" altLang="en-US" sz="1800">
                <a:solidFill>
                  <a:schemeClr val="tx1"/>
                </a:solidFill>
                <a:latin typeface="Arial" charset="0"/>
              </a:endParaRPr>
            </a:p>
          </p:txBody>
        </p:sp>
        <p:sp>
          <p:nvSpPr>
            <p:cNvPr id="32777" name="_s101385"/>
            <p:cNvSpPr>
              <a:spLocks noChangeArrowheads="1" noTextEdit="1"/>
            </p:cNvSpPr>
            <p:nvPr/>
          </p:nvSpPr>
          <p:spPr bwMode="auto">
            <a:xfrm>
              <a:off x="2089" y="1866"/>
              <a:ext cx="954" cy="954"/>
            </a:xfrm>
            <a:prstGeom prst="ellipse">
              <a:avLst/>
            </a:prstGeom>
            <a:solidFill>
              <a:srgbClr val="F1FD09">
                <a:alpha val="50195"/>
              </a:srgbClr>
            </a:solidFill>
            <a:ln w="9525">
              <a:solidFill>
                <a:srgbClr val="F1FD09"/>
              </a:solidFill>
              <a:round/>
              <a:headEnd/>
              <a:tailEnd/>
            </a:ln>
          </p:spPr>
          <p:txBody>
            <a:bodyPr lIns="0" tIns="0" rIns="0" bIns="0" anchor="ctr"/>
            <a:lstStyle/>
            <a:p>
              <a:endParaRPr lang="en-US"/>
            </a:p>
          </p:txBody>
        </p:sp>
        <p:sp>
          <p:nvSpPr>
            <p:cNvPr id="32778" name="_s101386"/>
            <p:cNvSpPr>
              <a:spLocks noChangeArrowheads="1"/>
            </p:cNvSpPr>
            <p:nvPr/>
          </p:nvSpPr>
          <p:spPr bwMode="auto">
            <a:xfrm>
              <a:off x="1817" y="2629"/>
              <a:ext cx="25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1400">
                  <a:solidFill>
                    <a:schemeClr val="tx1"/>
                  </a:solidFill>
                  <a:latin typeface="Arial" charset="0"/>
                </a:rPr>
                <a:t>Feeling</a:t>
              </a:r>
              <a:endParaRPr lang="en-US" altLang="en-US" sz="1800">
                <a:solidFill>
                  <a:schemeClr val="tx1"/>
                </a:solidFill>
                <a:latin typeface="Arial" charset="0"/>
              </a:endParaRPr>
            </a:p>
          </p:txBody>
        </p:sp>
      </p:grpSp>
      <p:sp>
        <p:nvSpPr>
          <p:cNvPr id="2" name="Rectangle 1"/>
          <p:cNvSpPr/>
          <p:nvPr/>
        </p:nvSpPr>
        <p:spPr>
          <a:xfrm>
            <a:off x="1631950" y="757238"/>
            <a:ext cx="4800600" cy="400050"/>
          </a:xfrm>
          <a:prstGeom prst="rect">
            <a:avLst/>
          </a:prstGeom>
        </p:spPr>
        <p:txBody>
          <a:bodyPr>
            <a:spAutoFit/>
          </a:bodyPr>
          <a:lstStyle/>
          <a:p>
            <a:pPr lvl="2" algn="ctr">
              <a:spcBef>
                <a:spcPts val="0"/>
              </a:spcBef>
              <a:buClr>
                <a:srgbClr val="00CC00"/>
              </a:buClr>
              <a:defRPr/>
            </a:pPr>
            <a:r>
              <a:rPr lang="en-US" altLang="en-US" sz="2000" b="1" kern="0" dirty="0">
                <a:solidFill>
                  <a:prstClr val="black"/>
                </a:solidFill>
                <a:latin typeface="Arial"/>
              </a:rPr>
              <a:t>Unlocking the Process</a:t>
            </a:r>
          </a:p>
        </p:txBody>
      </p:sp>
      <p:sp>
        <p:nvSpPr>
          <p:cNvPr id="3" name="Rectangle 2"/>
          <p:cNvSpPr/>
          <p:nvPr/>
        </p:nvSpPr>
        <p:spPr>
          <a:xfrm>
            <a:off x="1295400" y="4876800"/>
            <a:ext cx="6629400" cy="1200150"/>
          </a:xfrm>
          <a:prstGeom prst="rect">
            <a:avLst/>
          </a:prstGeom>
        </p:spPr>
        <p:txBody>
          <a:bodyPr>
            <a:spAutoFit/>
          </a:bodyPr>
          <a:lstStyle/>
          <a:p>
            <a:pPr marL="342900" indent="-342900" algn="ctr">
              <a:spcBef>
                <a:spcPts val="0"/>
              </a:spcBef>
              <a:buClr>
                <a:srgbClr val="99FF66"/>
              </a:buClr>
              <a:buFont typeface="Wingdings" pitchFamily="2" charset="2"/>
              <a:buChar char="§"/>
              <a:defRPr/>
            </a:pPr>
            <a:r>
              <a:rPr lang="en-US" altLang="en-US" b="1" i="1" kern="0" dirty="0">
                <a:solidFill>
                  <a:prstClr val="black"/>
                </a:solidFill>
                <a:effectLst>
                  <a:outerShdw blurRad="38100" dist="38100" dir="2700000" algn="tl">
                    <a:srgbClr val="000000">
                      <a:alpha val="43137"/>
                    </a:srgbClr>
                  </a:outerShdw>
                </a:effectLst>
                <a:latin typeface="Arial"/>
              </a:rPr>
              <a:t>Problems with communication affect predisposition, assessment, and treatment. Always check with knowledgeable informants and review the behavioral data.</a:t>
            </a:r>
          </a:p>
        </p:txBody>
      </p:sp>
      <p:sp>
        <p:nvSpPr>
          <p:cNvPr id="4" name="Slide Number Placeholder 3"/>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37</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0"/>
            <a:ext cx="7772400" cy="6173788"/>
          </a:xfrm>
          <a:prstGeom prst="rect">
            <a:avLst/>
          </a:prstGeom>
        </p:spPr>
        <p:txBody>
          <a:bodyPr>
            <a:spAutoFit/>
          </a:bodyPr>
          <a:lstStyle/>
          <a:p>
            <a:pPr algn="ctr">
              <a:lnSpc>
                <a:spcPct val="80000"/>
              </a:lnSpc>
              <a:spcBef>
                <a:spcPct val="20000"/>
              </a:spcBef>
              <a:buClr>
                <a:srgbClr val="99FF66"/>
              </a:buClr>
              <a:defRPr/>
            </a:pPr>
            <a:r>
              <a:rPr lang="en-US" altLang="en-US" sz="2400" b="1" kern="0" dirty="0">
                <a:solidFill>
                  <a:srgbClr val="00B0F0"/>
                </a:solidFill>
                <a:effectLst>
                  <a:outerShdw blurRad="38100" dist="38100" dir="2700000" algn="tl">
                    <a:srgbClr val="000000">
                      <a:alpha val="43137"/>
                    </a:srgbClr>
                  </a:outerShdw>
                </a:effectLst>
                <a:latin typeface="Arial"/>
              </a:rPr>
              <a:t>Signs and Symptoms of Mood Disturbance</a:t>
            </a:r>
          </a:p>
          <a:p>
            <a:pPr>
              <a:lnSpc>
                <a:spcPct val="80000"/>
              </a:lnSpc>
              <a:spcBef>
                <a:spcPct val="20000"/>
              </a:spcBef>
              <a:buClr>
                <a:srgbClr val="99FF66"/>
              </a:buClr>
              <a:defRPr/>
            </a:pPr>
            <a:endParaRPr lang="en-US" altLang="en-US" sz="1600" b="1" kern="0" dirty="0">
              <a:solidFill>
                <a:prstClr val="black"/>
              </a:solidFill>
              <a:latin typeface="Arial"/>
            </a:endParaRPr>
          </a:p>
          <a:p>
            <a:pPr>
              <a:lnSpc>
                <a:spcPct val="80000"/>
              </a:lnSpc>
              <a:spcBef>
                <a:spcPct val="20000"/>
              </a:spcBef>
              <a:buClr>
                <a:srgbClr val="99FF66"/>
              </a:buClr>
              <a:defRPr/>
            </a:pPr>
            <a:r>
              <a:rPr lang="en-US" altLang="en-US" b="1" kern="0" dirty="0">
                <a:solidFill>
                  <a:srgbClr val="7030A0"/>
                </a:solidFill>
                <a:latin typeface="Arial"/>
              </a:rPr>
              <a:t>Presentation</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Crying</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Changes in Appetite and Sleep</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Irritability</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Agitation and Aggression</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Tiredness and Lethargy </a:t>
            </a:r>
          </a:p>
          <a:p>
            <a:pPr>
              <a:lnSpc>
                <a:spcPct val="80000"/>
              </a:lnSpc>
              <a:spcBef>
                <a:spcPct val="20000"/>
              </a:spcBef>
              <a:buClr>
                <a:srgbClr val="99FF66"/>
              </a:buClr>
              <a:defRPr/>
            </a:pPr>
            <a:endParaRPr lang="en-US" altLang="en-US" b="1" kern="0" dirty="0">
              <a:latin typeface="Arial"/>
            </a:endParaRPr>
          </a:p>
          <a:p>
            <a:pPr>
              <a:lnSpc>
                <a:spcPct val="80000"/>
              </a:lnSpc>
              <a:spcBef>
                <a:spcPct val="20000"/>
              </a:spcBef>
              <a:buClr>
                <a:srgbClr val="99FF66"/>
              </a:buClr>
              <a:defRPr/>
            </a:pPr>
            <a:r>
              <a:rPr lang="en-US" altLang="en-US" b="1" kern="0" dirty="0">
                <a:solidFill>
                  <a:srgbClr val="7030A0"/>
                </a:solidFill>
                <a:latin typeface="Arial"/>
              </a:rPr>
              <a:t>Thinking</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Negative beliefs about past, present, and future</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Feeling Worthless or Unlovable</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Perceptions of Helplessness and Hopelessness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Loss of Enjoyment</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Suicidal Ideation</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Distractibility</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Psychomotor Slowing</a:t>
            </a:r>
          </a:p>
          <a:p>
            <a:pPr>
              <a:lnSpc>
                <a:spcPct val="80000"/>
              </a:lnSpc>
              <a:spcBef>
                <a:spcPct val="20000"/>
              </a:spcBef>
              <a:buClr>
                <a:srgbClr val="99FF66"/>
              </a:buClr>
              <a:defRPr/>
            </a:pPr>
            <a:endParaRPr lang="en-US" altLang="en-US" b="1" kern="0" dirty="0">
              <a:latin typeface="Arial"/>
            </a:endParaRPr>
          </a:p>
          <a:p>
            <a:pPr>
              <a:lnSpc>
                <a:spcPct val="80000"/>
              </a:lnSpc>
              <a:spcBef>
                <a:spcPct val="20000"/>
              </a:spcBef>
              <a:buClr>
                <a:srgbClr val="99FF66"/>
              </a:buClr>
              <a:defRPr/>
            </a:pPr>
            <a:r>
              <a:rPr lang="en-US" altLang="en-US" b="1" kern="0" dirty="0">
                <a:solidFill>
                  <a:srgbClr val="7030A0"/>
                </a:solidFill>
                <a:latin typeface="Arial"/>
              </a:rPr>
              <a:t>Emotions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Sadness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Guilt</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Despair</a:t>
            </a:r>
          </a:p>
        </p:txBody>
      </p:sp>
      <p:sp>
        <p:nvSpPr>
          <p:cNvPr id="3" name="Rectangle 2"/>
          <p:cNvSpPr/>
          <p:nvPr/>
        </p:nvSpPr>
        <p:spPr>
          <a:xfrm>
            <a:off x="838200" y="441325"/>
            <a:ext cx="7772400" cy="6173788"/>
          </a:xfrm>
          <a:prstGeom prst="rect">
            <a:avLst/>
          </a:prstGeom>
        </p:spPr>
        <p:txBody>
          <a:bodyPr>
            <a:spAutoFit/>
          </a:bodyPr>
          <a:lstStyle/>
          <a:p>
            <a:pPr algn="ctr">
              <a:lnSpc>
                <a:spcPct val="80000"/>
              </a:lnSpc>
              <a:spcBef>
                <a:spcPct val="20000"/>
              </a:spcBef>
              <a:buClr>
                <a:srgbClr val="99FF66"/>
              </a:buClr>
              <a:defRPr/>
            </a:pPr>
            <a:r>
              <a:rPr lang="en-US" altLang="en-US" sz="2400" b="1" kern="0" dirty="0">
                <a:solidFill>
                  <a:srgbClr val="00B0F0"/>
                </a:solidFill>
                <a:effectLst>
                  <a:outerShdw blurRad="38100" dist="38100" dir="2700000" algn="tl">
                    <a:srgbClr val="000000">
                      <a:alpha val="43137"/>
                    </a:srgbClr>
                  </a:outerShdw>
                </a:effectLst>
                <a:latin typeface="Arial"/>
              </a:rPr>
              <a:t>Signs and Symptoms of Mood Disturbance</a:t>
            </a:r>
          </a:p>
          <a:p>
            <a:pPr>
              <a:lnSpc>
                <a:spcPct val="80000"/>
              </a:lnSpc>
              <a:spcBef>
                <a:spcPct val="20000"/>
              </a:spcBef>
              <a:buClr>
                <a:srgbClr val="99FF66"/>
              </a:buClr>
              <a:defRPr/>
            </a:pPr>
            <a:endParaRPr lang="en-US" altLang="en-US" sz="1600" b="1" kern="0" dirty="0">
              <a:solidFill>
                <a:prstClr val="black"/>
              </a:solidFill>
              <a:latin typeface="Arial"/>
            </a:endParaRPr>
          </a:p>
          <a:p>
            <a:pPr>
              <a:lnSpc>
                <a:spcPct val="80000"/>
              </a:lnSpc>
              <a:spcBef>
                <a:spcPct val="20000"/>
              </a:spcBef>
              <a:buClr>
                <a:srgbClr val="99FF66"/>
              </a:buClr>
              <a:defRPr/>
            </a:pPr>
            <a:r>
              <a:rPr lang="en-US" altLang="en-US" b="1" kern="0" dirty="0">
                <a:solidFill>
                  <a:srgbClr val="7030A0"/>
                </a:solidFill>
                <a:latin typeface="Arial"/>
              </a:rPr>
              <a:t>Presentation</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Crying</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Changes in Appetite and Sleep</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Irritability</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Agitation and Aggression</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Tiredness and Lethargy </a:t>
            </a:r>
          </a:p>
          <a:p>
            <a:pPr>
              <a:lnSpc>
                <a:spcPct val="80000"/>
              </a:lnSpc>
              <a:spcBef>
                <a:spcPct val="20000"/>
              </a:spcBef>
              <a:buClr>
                <a:srgbClr val="99FF66"/>
              </a:buClr>
              <a:defRPr/>
            </a:pPr>
            <a:endParaRPr lang="en-US" altLang="en-US" b="1" kern="0" dirty="0">
              <a:latin typeface="Arial"/>
            </a:endParaRPr>
          </a:p>
          <a:p>
            <a:pPr>
              <a:lnSpc>
                <a:spcPct val="80000"/>
              </a:lnSpc>
              <a:spcBef>
                <a:spcPct val="20000"/>
              </a:spcBef>
              <a:buClr>
                <a:srgbClr val="99FF66"/>
              </a:buClr>
              <a:defRPr/>
            </a:pPr>
            <a:r>
              <a:rPr lang="en-US" altLang="en-US" b="1" kern="0" dirty="0">
                <a:solidFill>
                  <a:srgbClr val="7030A0"/>
                </a:solidFill>
                <a:latin typeface="Arial"/>
              </a:rPr>
              <a:t>Thinking</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Negative beliefs about past, present, and future</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Feeling Worthless or Unlovable</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Perceptions of Helplessness and Hopelessness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Loss of Enjoyment</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Suicidal Ideation</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Distractibility</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Psychomotor Slowing</a:t>
            </a:r>
          </a:p>
          <a:p>
            <a:pPr>
              <a:lnSpc>
                <a:spcPct val="80000"/>
              </a:lnSpc>
              <a:spcBef>
                <a:spcPct val="20000"/>
              </a:spcBef>
              <a:buClr>
                <a:srgbClr val="99FF66"/>
              </a:buClr>
              <a:defRPr/>
            </a:pPr>
            <a:endParaRPr lang="en-US" altLang="en-US" b="1" kern="0" dirty="0">
              <a:latin typeface="Arial"/>
            </a:endParaRPr>
          </a:p>
          <a:p>
            <a:pPr>
              <a:lnSpc>
                <a:spcPct val="80000"/>
              </a:lnSpc>
              <a:spcBef>
                <a:spcPct val="20000"/>
              </a:spcBef>
              <a:buClr>
                <a:srgbClr val="99FF66"/>
              </a:buClr>
              <a:defRPr/>
            </a:pPr>
            <a:r>
              <a:rPr lang="en-US" altLang="en-US" b="1" kern="0" dirty="0">
                <a:solidFill>
                  <a:srgbClr val="7030A0"/>
                </a:solidFill>
                <a:latin typeface="Arial"/>
              </a:rPr>
              <a:t>Emotions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Sadness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Guilt</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Despair</a:t>
            </a:r>
          </a:p>
        </p:txBody>
      </p:sp>
      <p:sp>
        <p:nvSpPr>
          <p:cNvPr id="4" name="Rectangle 3"/>
          <p:cNvSpPr/>
          <p:nvPr/>
        </p:nvSpPr>
        <p:spPr>
          <a:xfrm>
            <a:off x="838200" y="450850"/>
            <a:ext cx="7772400" cy="6173788"/>
          </a:xfrm>
          <a:prstGeom prst="rect">
            <a:avLst/>
          </a:prstGeom>
        </p:spPr>
        <p:txBody>
          <a:bodyPr>
            <a:spAutoFit/>
          </a:bodyPr>
          <a:lstStyle/>
          <a:p>
            <a:pPr algn="ctr">
              <a:lnSpc>
                <a:spcPct val="80000"/>
              </a:lnSpc>
              <a:spcBef>
                <a:spcPct val="20000"/>
              </a:spcBef>
              <a:buClr>
                <a:srgbClr val="99FF66"/>
              </a:buClr>
              <a:defRPr/>
            </a:pPr>
            <a:r>
              <a:rPr lang="en-US" altLang="en-US" sz="2400" b="1" kern="0" dirty="0">
                <a:solidFill>
                  <a:srgbClr val="00B0F0"/>
                </a:solidFill>
                <a:effectLst>
                  <a:outerShdw blurRad="38100" dist="38100" dir="2700000" algn="tl">
                    <a:srgbClr val="000000">
                      <a:alpha val="43137"/>
                    </a:srgbClr>
                  </a:outerShdw>
                </a:effectLst>
                <a:latin typeface="Arial"/>
              </a:rPr>
              <a:t>Signs and Symptoms of Mood Disturbance</a:t>
            </a:r>
          </a:p>
          <a:p>
            <a:pPr>
              <a:lnSpc>
                <a:spcPct val="80000"/>
              </a:lnSpc>
              <a:spcBef>
                <a:spcPct val="20000"/>
              </a:spcBef>
              <a:buClr>
                <a:srgbClr val="99FF66"/>
              </a:buClr>
              <a:defRPr/>
            </a:pPr>
            <a:endParaRPr lang="en-US" altLang="en-US" sz="1600" b="1" kern="0" dirty="0">
              <a:solidFill>
                <a:prstClr val="black"/>
              </a:solidFill>
              <a:latin typeface="Arial"/>
            </a:endParaRPr>
          </a:p>
          <a:p>
            <a:pPr>
              <a:lnSpc>
                <a:spcPct val="80000"/>
              </a:lnSpc>
              <a:spcBef>
                <a:spcPct val="20000"/>
              </a:spcBef>
              <a:buClr>
                <a:srgbClr val="99FF66"/>
              </a:buClr>
              <a:defRPr/>
            </a:pPr>
            <a:r>
              <a:rPr lang="en-US" altLang="en-US" b="1" kern="0" dirty="0">
                <a:solidFill>
                  <a:srgbClr val="7030A0"/>
                </a:solidFill>
                <a:effectLst>
                  <a:outerShdw blurRad="38100" dist="38100" dir="2700000" algn="tl">
                    <a:srgbClr val="000000">
                      <a:alpha val="43137"/>
                    </a:srgbClr>
                  </a:outerShdw>
                </a:effectLst>
                <a:latin typeface="Arial"/>
              </a:rPr>
              <a:t>Presentation</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Crying</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Changes in Appetite and Sleep</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Irritability</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Agitation and Aggression</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Tiredness and Lethargy </a:t>
            </a:r>
          </a:p>
          <a:p>
            <a:pPr>
              <a:lnSpc>
                <a:spcPct val="80000"/>
              </a:lnSpc>
              <a:spcBef>
                <a:spcPct val="20000"/>
              </a:spcBef>
              <a:buClr>
                <a:srgbClr val="99FF66"/>
              </a:buClr>
              <a:defRPr/>
            </a:pPr>
            <a:endParaRPr lang="en-US" altLang="en-US" b="1" kern="0" dirty="0">
              <a:latin typeface="Arial"/>
            </a:endParaRPr>
          </a:p>
          <a:p>
            <a:pPr>
              <a:lnSpc>
                <a:spcPct val="80000"/>
              </a:lnSpc>
              <a:spcBef>
                <a:spcPct val="20000"/>
              </a:spcBef>
              <a:buClr>
                <a:srgbClr val="99FF66"/>
              </a:buClr>
              <a:defRPr/>
            </a:pPr>
            <a:r>
              <a:rPr lang="en-US" altLang="en-US" b="1" kern="0" dirty="0">
                <a:solidFill>
                  <a:srgbClr val="7030A0"/>
                </a:solidFill>
                <a:effectLst>
                  <a:outerShdw blurRad="38100" dist="38100" dir="2700000" algn="tl">
                    <a:srgbClr val="000000">
                      <a:alpha val="43137"/>
                    </a:srgbClr>
                  </a:outerShdw>
                </a:effectLst>
                <a:latin typeface="Arial"/>
              </a:rPr>
              <a:t>Thinking</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Negative beliefs about past, present, and future</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Feeling Worthless or Unlovable</a:t>
            </a:r>
          </a:p>
          <a:p>
            <a:pPr marL="742950" lvl="1"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alpha val="43137"/>
                    </a:srgbClr>
                  </a:outerShdw>
                </a:effectLst>
                <a:latin typeface="Arial"/>
              </a:rPr>
              <a:t>Perceptions of Helplessness and Hopelessness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Loss of Enjoyment</a:t>
            </a:r>
          </a:p>
          <a:p>
            <a:pPr marL="742950" lvl="1" indent="-285750">
              <a:lnSpc>
                <a:spcPct val="80000"/>
              </a:lnSpc>
              <a:spcBef>
                <a:spcPct val="20000"/>
              </a:spcBef>
              <a:buClr>
                <a:srgbClr val="00CC00"/>
              </a:buClr>
              <a:buFont typeface="Wingdings" pitchFamily="2" charset="2"/>
              <a:buChar char="§"/>
              <a:defRPr/>
            </a:pPr>
            <a:r>
              <a:rPr lang="en-US" altLang="en-US" b="1" kern="0" dirty="0">
                <a:latin typeface="Arial"/>
              </a:rPr>
              <a:t>Suicidal Ideation</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Distractibility</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Psychomotor Slowing</a:t>
            </a:r>
          </a:p>
          <a:p>
            <a:pPr>
              <a:lnSpc>
                <a:spcPct val="80000"/>
              </a:lnSpc>
              <a:spcBef>
                <a:spcPct val="20000"/>
              </a:spcBef>
              <a:buClr>
                <a:srgbClr val="99FF66"/>
              </a:buClr>
              <a:defRPr/>
            </a:pPr>
            <a:endParaRPr lang="en-US" altLang="en-US" b="1" kern="0" dirty="0">
              <a:latin typeface="Arial"/>
            </a:endParaRPr>
          </a:p>
          <a:p>
            <a:pPr>
              <a:lnSpc>
                <a:spcPct val="80000"/>
              </a:lnSpc>
              <a:spcBef>
                <a:spcPct val="20000"/>
              </a:spcBef>
              <a:buClr>
                <a:srgbClr val="99FF66"/>
              </a:buClr>
              <a:defRPr/>
            </a:pPr>
            <a:r>
              <a:rPr lang="en-US" altLang="en-US" b="1" kern="0" dirty="0">
                <a:solidFill>
                  <a:srgbClr val="7030A0"/>
                </a:solidFill>
                <a:effectLst>
                  <a:outerShdw blurRad="38100" dist="38100" dir="2700000" algn="tl">
                    <a:srgbClr val="000000">
                      <a:alpha val="43137"/>
                    </a:srgbClr>
                  </a:outerShdw>
                </a:effectLst>
                <a:latin typeface="Arial"/>
              </a:rPr>
              <a:t>Emotions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Sadness</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Guilt</a:t>
            </a:r>
          </a:p>
          <a:p>
            <a:pPr marL="742950" lvl="1"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alpha val="43137"/>
                    </a:srgbClr>
                  </a:outerShdw>
                </a:effectLst>
                <a:latin typeface="Arial"/>
              </a:rPr>
              <a:t>Despair</a:t>
            </a:r>
          </a:p>
        </p:txBody>
      </p:sp>
      <p:sp>
        <p:nvSpPr>
          <p:cNvPr id="5" name="Slide Number Placeholder 4"/>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38</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4425" y="838200"/>
            <a:ext cx="6781800" cy="3698875"/>
          </a:xfrm>
          <a:prstGeom prst="rect">
            <a:avLst/>
          </a:prstGeom>
        </p:spPr>
        <p:txBody>
          <a:bodyPr>
            <a:spAutoFit/>
          </a:bodyPr>
          <a:lstStyle/>
          <a:p>
            <a:pPr algn="ctr">
              <a:spcBef>
                <a:spcPct val="20000"/>
              </a:spcBef>
              <a:buClr>
                <a:srgbClr val="99FF66"/>
              </a:buClr>
              <a:defRPr/>
            </a:pPr>
            <a:r>
              <a:rPr lang="en-US" altLang="en-US" sz="2800" b="1" kern="0" dirty="0">
                <a:solidFill>
                  <a:srgbClr val="00B050"/>
                </a:solidFill>
                <a:effectLst>
                  <a:outerShdw blurRad="38100" dist="38100" dir="2700000" algn="tl">
                    <a:srgbClr val="000000">
                      <a:alpha val="43137"/>
                    </a:srgbClr>
                  </a:outerShdw>
                </a:effectLst>
                <a:latin typeface="Arial"/>
              </a:rPr>
              <a:t>Anxiety Disorders</a:t>
            </a:r>
          </a:p>
          <a:p>
            <a:pPr algn="ctr">
              <a:spcBef>
                <a:spcPct val="20000"/>
              </a:spcBef>
              <a:buClr>
                <a:srgbClr val="99FF66"/>
              </a:buClr>
              <a:defRPr/>
            </a:pPr>
            <a:endParaRPr lang="en-US" altLang="en-US" sz="2800" b="1" kern="0" dirty="0">
              <a:solidFill>
                <a:srgbClr val="00B050"/>
              </a:solidFill>
              <a:latin typeface="Arial"/>
            </a:endParaRPr>
          </a:p>
          <a:p>
            <a:pPr marL="457200" indent="-457200">
              <a:spcBef>
                <a:spcPct val="20000"/>
              </a:spcBef>
              <a:buClr>
                <a:srgbClr val="99FF66"/>
              </a:buClr>
              <a:buFont typeface="Wingdings" panose="05000000000000000000" pitchFamily="2" charset="2"/>
              <a:buChar char="v"/>
              <a:defRPr/>
            </a:pPr>
            <a:r>
              <a:rPr lang="en-US" altLang="en-US" sz="2400" b="1" kern="0" dirty="0">
                <a:effectLst>
                  <a:outerShdw blurRad="38100" dist="38100" dir="2700000" algn="tl">
                    <a:srgbClr val="000000">
                      <a:alpha val="43137"/>
                    </a:srgbClr>
                  </a:outerShdw>
                </a:effectLst>
                <a:latin typeface="Arial"/>
              </a:rPr>
              <a:t>Separation Anxiety</a:t>
            </a:r>
          </a:p>
          <a:p>
            <a:pPr marL="457200" indent="-457200">
              <a:spcBef>
                <a:spcPct val="20000"/>
              </a:spcBef>
              <a:buClr>
                <a:srgbClr val="99FF66"/>
              </a:buClr>
              <a:buFont typeface="Wingdings" panose="05000000000000000000" pitchFamily="2" charset="2"/>
              <a:buChar char="v"/>
              <a:defRPr/>
            </a:pPr>
            <a:r>
              <a:rPr lang="en-US" altLang="en-US" sz="2400" b="1" kern="0" dirty="0">
                <a:effectLst>
                  <a:outerShdw blurRad="38100" dist="38100" dir="2700000" algn="tl">
                    <a:srgbClr val="000000">
                      <a:alpha val="43137"/>
                    </a:srgbClr>
                  </a:outerShdw>
                </a:effectLst>
                <a:latin typeface="Arial"/>
              </a:rPr>
              <a:t>Specific Phobias</a:t>
            </a:r>
          </a:p>
          <a:p>
            <a:pPr marL="457200" indent="-457200">
              <a:spcBef>
                <a:spcPct val="20000"/>
              </a:spcBef>
              <a:buClr>
                <a:srgbClr val="99FF66"/>
              </a:buClr>
              <a:buFont typeface="Wingdings" panose="05000000000000000000" pitchFamily="2" charset="2"/>
              <a:buChar char="v"/>
              <a:defRPr/>
            </a:pPr>
            <a:r>
              <a:rPr lang="en-US" altLang="en-US" sz="2400" b="1" kern="0" dirty="0">
                <a:effectLst>
                  <a:outerShdw blurRad="38100" dist="38100" dir="2700000" algn="tl">
                    <a:srgbClr val="000000">
                      <a:alpha val="43137"/>
                    </a:srgbClr>
                  </a:outerShdw>
                </a:effectLst>
                <a:latin typeface="Arial"/>
              </a:rPr>
              <a:t>Panic Attacks vs. Panic Disorder</a:t>
            </a:r>
          </a:p>
          <a:p>
            <a:pPr marL="457200" indent="-457200">
              <a:spcBef>
                <a:spcPct val="20000"/>
              </a:spcBef>
              <a:buClr>
                <a:srgbClr val="99FF66"/>
              </a:buClr>
              <a:buFont typeface="Wingdings" panose="05000000000000000000" pitchFamily="2" charset="2"/>
              <a:buChar char="v"/>
              <a:defRPr/>
            </a:pPr>
            <a:r>
              <a:rPr lang="en-US" altLang="en-US" sz="2400" b="1" kern="0" dirty="0">
                <a:effectLst>
                  <a:outerShdw blurRad="38100" dist="38100" dir="2700000" algn="tl">
                    <a:srgbClr val="000000">
                      <a:alpha val="43137"/>
                    </a:srgbClr>
                  </a:outerShdw>
                </a:effectLst>
                <a:latin typeface="Arial"/>
              </a:rPr>
              <a:t>Social Phobia</a:t>
            </a:r>
          </a:p>
          <a:p>
            <a:pPr marL="457200" indent="-457200">
              <a:spcBef>
                <a:spcPct val="20000"/>
              </a:spcBef>
              <a:buClr>
                <a:srgbClr val="99FF66"/>
              </a:buClr>
              <a:buFont typeface="Wingdings" panose="05000000000000000000" pitchFamily="2" charset="2"/>
              <a:buChar char="v"/>
              <a:defRPr/>
            </a:pPr>
            <a:r>
              <a:rPr lang="en-US" altLang="en-US" sz="2400" b="1" kern="0" dirty="0">
                <a:effectLst>
                  <a:outerShdw blurRad="38100" dist="38100" dir="2700000" algn="tl">
                    <a:srgbClr val="000000">
                      <a:alpha val="43137"/>
                    </a:srgbClr>
                  </a:outerShdw>
                </a:effectLst>
                <a:latin typeface="Arial"/>
              </a:rPr>
              <a:t>Generalized Anxiety Disorder</a:t>
            </a:r>
          </a:p>
          <a:p>
            <a:pPr marL="457200" indent="-457200">
              <a:spcBef>
                <a:spcPct val="20000"/>
              </a:spcBef>
              <a:buClr>
                <a:srgbClr val="99FF66"/>
              </a:buClr>
              <a:buFont typeface="Wingdings" panose="05000000000000000000" pitchFamily="2" charset="2"/>
              <a:buChar char="v"/>
              <a:defRPr/>
            </a:pPr>
            <a:r>
              <a:rPr lang="en-US" altLang="en-US" sz="2400" b="1" kern="0" dirty="0">
                <a:effectLst>
                  <a:outerShdw blurRad="38100" dist="38100" dir="2700000" algn="tl">
                    <a:srgbClr val="000000">
                      <a:alpha val="43137"/>
                    </a:srgbClr>
                  </a:outerShdw>
                </a:effectLst>
                <a:latin typeface="Arial"/>
              </a:rPr>
              <a:t>Agoraphobia</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39</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http://ts1.mm.bing.net/th?id=HN.608015662375436636&amp;w=230&amp;h=164&amp;c=7&amp;rs=1&amp;pid=1.7">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305050" y="3581400"/>
            <a:ext cx="4549775" cy="2743200"/>
          </a:xfrm>
        </p:spPr>
      </p:pic>
      <p:pic>
        <p:nvPicPr>
          <p:cNvPr id="13315" name="Picture 4" descr="http://ts3.mm.bing.net/th?id=HN.608030368344901385&amp;w=214&amp;h=164&amp;c=7&amp;rs=1&amp;pid=1.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846138"/>
            <a:ext cx="449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43000" y="304800"/>
            <a:ext cx="6781799" cy="400110"/>
          </a:xfrm>
          <a:prstGeom prst="rect">
            <a:avLst/>
          </a:prstGeom>
        </p:spPr>
        <p:txBody>
          <a:bodyPr>
            <a:spAutoFit/>
          </a:bodyPr>
          <a:lstStyle/>
          <a:p>
            <a:pPr>
              <a:defRPr/>
            </a:pPr>
            <a:r>
              <a:rPr lang="en-US" altLang="en-US" sz="2000" b="1" cap="all" dirty="0">
                <a:solidFill>
                  <a:srgbClr val="C00000"/>
                </a:solidFill>
                <a:effectLst>
                  <a:reflection blurRad="12700" stA="48000" endA="300" endPos="55000" dir="5400000" sy="-90000" algn="bl" rotWithShape="0"/>
                </a:effectLst>
                <a:latin typeface="Franklin Gothic Medium"/>
              </a:rPr>
              <a:t>Understanding General Intellectual Functioning</a:t>
            </a:r>
            <a:endParaRPr lang="en-US" dirty="0"/>
          </a:p>
        </p:txBody>
      </p:sp>
      <p:sp>
        <p:nvSpPr>
          <p:cNvPr id="13317" name="Rectangle 1"/>
          <p:cNvSpPr>
            <a:spLocks noChangeArrowheads="1"/>
          </p:cNvSpPr>
          <p:nvPr/>
        </p:nvSpPr>
        <p:spPr bwMode="auto">
          <a:xfrm>
            <a:off x="0" y="2044700"/>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400" b="1" dirty="0">
                <a:solidFill>
                  <a:schemeClr val="tx1"/>
                </a:solidFill>
                <a:latin typeface="Arial" charset="0"/>
              </a:rPr>
              <a:t>Average FSIQ = 100</a:t>
            </a:r>
          </a:p>
          <a:p>
            <a:pPr eaLnBrk="1" hangingPunct="1">
              <a:spcBef>
                <a:spcPct val="0"/>
              </a:spcBef>
              <a:buClrTx/>
              <a:buSzTx/>
              <a:buFontTx/>
              <a:buNone/>
            </a:pPr>
            <a:r>
              <a:rPr lang="en-US" altLang="en-US" sz="1400" b="1" dirty="0">
                <a:solidFill>
                  <a:schemeClr val="tx1"/>
                </a:solidFill>
                <a:latin typeface="Arial" charset="0"/>
              </a:rPr>
              <a:t>Standard Deviation = 15</a:t>
            </a:r>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4</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800"/>
            <a:ext cx="6781800" cy="5448300"/>
          </a:xfrm>
          <a:prstGeom prst="rect">
            <a:avLst/>
          </a:prstGeom>
        </p:spPr>
        <p:txBody>
          <a:bodyPr>
            <a:spAutoFit/>
          </a:bodyPr>
          <a:lstStyle/>
          <a:p>
            <a:pPr algn="ctr">
              <a:spcBef>
                <a:spcPts val="0"/>
              </a:spcBef>
              <a:buClr>
                <a:srgbClr val="99FF66"/>
              </a:buClr>
              <a:defRPr/>
            </a:pPr>
            <a:r>
              <a:rPr lang="en-US" altLang="en-US" sz="2800" b="1" kern="0" dirty="0">
                <a:solidFill>
                  <a:srgbClr val="00B050"/>
                </a:solidFill>
                <a:latin typeface="Arial"/>
              </a:rPr>
              <a:t>Other Anxiety-Related Disorders</a:t>
            </a:r>
          </a:p>
          <a:p>
            <a:pPr algn="ctr">
              <a:spcBef>
                <a:spcPts val="0"/>
              </a:spcBef>
              <a:buClr>
                <a:srgbClr val="99FF66"/>
              </a:buClr>
              <a:defRPr/>
            </a:pPr>
            <a:endParaRPr lang="en-US" altLang="en-US" sz="2800" b="1" kern="0" dirty="0">
              <a:solidFill>
                <a:srgbClr val="00B050"/>
              </a:solidFill>
              <a:latin typeface="Arial"/>
            </a:endParaRPr>
          </a:p>
          <a:p>
            <a:pPr>
              <a:spcBef>
                <a:spcPts val="0"/>
              </a:spcBef>
              <a:buClr>
                <a:srgbClr val="99FF66"/>
              </a:buClr>
              <a:defRPr/>
            </a:pPr>
            <a:r>
              <a:rPr lang="en-US" altLang="en-US" sz="2400" b="1" kern="0" dirty="0">
                <a:solidFill>
                  <a:srgbClr val="FF0000"/>
                </a:solidFill>
                <a:effectLst>
                  <a:outerShdw blurRad="38100" dist="38100" dir="2700000" algn="tl">
                    <a:srgbClr val="000000">
                      <a:alpha val="43137"/>
                    </a:srgbClr>
                  </a:outerShdw>
                </a:effectLst>
                <a:latin typeface="Arial"/>
              </a:rPr>
              <a:t>Obsessive-Compulsive Spectrum</a:t>
            </a:r>
          </a:p>
          <a:p>
            <a:pPr marL="914400" lvl="1" indent="-457200">
              <a:spcBef>
                <a:spcPts val="0"/>
              </a:spcBef>
              <a:buClr>
                <a:srgbClr val="99FF66"/>
              </a:buClr>
              <a:buFont typeface="Wingdings" panose="05000000000000000000" pitchFamily="2" charset="2"/>
              <a:buChar char="v"/>
              <a:defRPr/>
            </a:pPr>
            <a:r>
              <a:rPr lang="en-US" altLang="en-US" sz="2000" b="1" kern="0" dirty="0">
                <a:solidFill>
                  <a:prstClr val="black"/>
                </a:solidFill>
                <a:effectLst>
                  <a:outerShdw blurRad="38100" dist="38100" dir="2700000" algn="tl">
                    <a:srgbClr val="000000">
                      <a:alpha val="43137"/>
                    </a:srgbClr>
                  </a:outerShdw>
                </a:effectLst>
                <a:latin typeface="Arial"/>
              </a:rPr>
              <a:t>Obsessive and Compulsive “Loops”</a:t>
            </a:r>
          </a:p>
          <a:p>
            <a:pPr marL="914400" lvl="1" indent="-457200">
              <a:spcBef>
                <a:spcPts val="0"/>
              </a:spcBef>
              <a:buClr>
                <a:srgbClr val="99FF66"/>
              </a:buClr>
              <a:buFont typeface="Wingdings" panose="05000000000000000000" pitchFamily="2" charset="2"/>
              <a:buChar char="v"/>
              <a:defRPr/>
            </a:pPr>
            <a:r>
              <a:rPr lang="en-US" altLang="en-US" sz="2000" b="1" kern="0" dirty="0">
                <a:solidFill>
                  <a:prstClr val="black"/>
                </a:solidFill>
                <a:effectLst>
                  <a:outerShdw blurRad="38100" dist="38100" dir="2700000" algn="tl">
                    <a:srgbClr val="000000">
                      <a:alpha val="43137"/>
                    </a:srgbClr>
                  </a:outerShdw>
                </a:effectLst>
                <a:latin typeface="Arial"/>
              </a:rPr>
              <a:t>Differential Diagnosis </a:t>
            </a:r>
          </a:p>
          <a:p>
            <a:pPr marL="914400" lvl="1" indent="-457200">
              <a:spcBef>
                <a:spcPts val="0"/>
              </a:spcBef>
              <a:buClr>
                <a:srgbClr val="99FF66"/>
              </a:buClr>
              <a:buFont typeface="Wingdings" panose="05000000000000000000" pitchFamily="2" charset="2"/>
              <a:buChar char="v"/>
              <a:defRPr/>
            </a:pPr>
            <a:r>
              <a:rPr lang="en-US" altLang="en-US" sz="2000" b="1" kern="0" dirty="0">
                <a:solidFill>
                  <a:prstClr val="black"/>
                </a:solidFill>
                <a:effectLst>
                  <a:outerShdw blurRad="38100" dist="38100" dir="2700000" algn="tl">
                    <a:srgbClr val="000000">
                      <a:alpha val="43137"/>
                    </a:srgbClr>
                  </a:outerShdw>
                </a:effectLst>
                <a:latin typeface="Arial"/>
              </a:rPr>
              <a:t>Domains: </a:t>
            </a:r>
          </a:p>
          <a:p>
            <a:pPr marL="1371600" lvl="2" indent="-457200">
              <a:spcBef>
                <a:spcPts val="0"/>
              </a:spcBef>
              <a:buClr>
                <a:srgbClr val="99FF66"/>
              </a:buClr>
              <a:buFont typeface="Wingdings" panose="05000000000000000000"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Hoarding</a:t>
            </a:r>
          </a:p>
          <a:p>
            <a:pPr marL="1371600" lvl="2" indent="-457200">
              <a:spcBef>
                <a:spcPts val="0"/>
              </a:spcBef>
              <a:buClr>
                <a:srgbClr val="99FF66"/>
              </a:buClr>
              <a:buFont typeface="Wingdings" panose="05000000000000000000"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Contamination</a:t>
            </a:r>
          </a:p>
          <a:p>
            <a:pPr marL="1371600" lvl="2" indent="-457200">
              <a:spcBef>
                <a:spcPts val="0"/>
              </a:spcBef>
              <a:buClr>
                <a:srgbClr val="99FF66"/>
              </a:buClr>
              <a:buFont typeface="Wingdings" panose="05000000000000000000"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Fear of Harm and Checking</a:t>
            </a:r>
          </a:p>
          <a:p>
            <a:pPr marL="1371600" lvl="2" indent="-457200">
              <a:spcBef>
                <a:spcPts val="0"/>
              </a:spcBef>
              <a:buClr>
                <a:srgbClr val="99FF66"/>
              </a:buClr>
              <a:buFont typeface="Wingdings" panose="05000000000000000000"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Symmetry and Order</a:t>
            </a:r>
          </a:p>
          <a:p>
            <a:pPr marL="1371600" lvl="2" indent="-457200">
              <a:spcBef>
                <a:spcPts val="0"/>
              </a:spcBef>
              <a:buClr>
                <a:srgbClr val="99FF66"/>
              </a:buClr>
              <a:buFont typeface="Wingdings" panose="05000000000000000000" pitchFamily="2" charset="2"/>
              <a:buChar char="§"/>
              <a:defRPr/>
            </a:pPr>
            <a:endParaRPr lang="en-US" altLang="en-US" sz="2400" b="1" kern="0" dirty="0">
              <a:solidFill>
                <a:prstClr val="black"/>
              </a:solidFill>
              <a:latin typeface="Arial"/>
            </a:endParaRPr>
          </a:p>
          <a:p>
            <a:pPr>
              <a:spcBef>
                <a:spcPts val="0"/>
              </a:spcBef>
              <a:buClr>
                <a:srgbClr val="99FF66"/>
              </a:buClr>
              <a:defRPr/>
            </a:pPr>
            <a:r>
              <a:rPr lang="en-US" altLang="en-US" sz="2400" b="1" kern="0" dirty="0">
                <a:solidFill>
                  <a:srgbClr val="FF0000"/>
                </a:solidFill>
                <a:effectLst>
                  <a:outerShdw blurRad="38100" dist="38100" dir="2700000" algn="tl">
                    <a:srgbClr val="000000">
                      <a:alpha val="43137"/>
                    </a:srgbClr>
                  </a:outerShdw>
                </a:effectLst>
                <a:latin typeface="Arial"/>
              </a:rPr>
              <a:t>Posttraumatic Stress Disorder</a:t>
            </a:r>
          </a:p>
          <a:p>
            <a:pPr marL="914400" lvl="1" indent="-457200">
              <a:spcBef>
                <a:spcPts val="0"/>
              </a:spcBef>
              <a:buClr>
                <a:srgbClr val="99FF66"/>
              </a:buClr>
              <a:buFont typeface="Wingdings" panose="05000000000000000000" pitchFamily="2" charset="2"/>
              <a:buChar char="v"/>
              <a:defRPr/>
            </a:pPr>
            <a:r>
              <a:rPr lang="en-US" altLang="en-US" sz="2000" b="1" kern="0" dirty="0">
                <a:solidFill>
                  <a:prstClr val="black"/>
                </a:solidFill>
                <a:effectLst>
                  <a:outerShdw blurRad="38100" dist="38100" dir="2700000" algn="tl">
                    <a:srgbClr val="000000">
                      <a:alpha val="43137"/>
                    </a:srgbClr>
                  </a:outerShdw>
                </a:effectLst>
                <a:latin typeface="Arial"/>
              </a:rPr>
              <a:t>Symptom Clusters</a:t>
            </a:r>
          </a:p>
          <a:p>
            <a:pPr marL="1371600" lvl="2" indent="-457200">
              <a:spcBef>
                <a:spcPts val="0"/>
              </a:spcBef>
              <a:buClr>
                <a:srgbClr val="99FF66"/>
              </a:buClr>
              <a:buFont typeface="Wingdings" panose="05000000000000000000"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Re-Experiencing</a:t>
            </a:r>
          </a:p>
          <a:p>
            <a:pPr marL="1371600" lvl="2" indent="-457200">
              <a:spcBef>
                <a:spcPts val="0"/>
              </a:spcBef>
              <a:buClr>
                <a:srgbClr val="99FF66"/>
              </a:buClr>
              <a:buFont typeface="Wingdings" panose="05000000000000000000"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Arousal</a:t>
            </a:r>
          </a:p>
          <a:p>
            <a:pPr marL="1371600" lvl="2" indent="-457200">
              <a:spcBef>
                <a:spcPts val="0"/>
              </a:spcBef>
              <a:buClr>
                <a:srgbClr val="99FF66"/>
              </a:buClr>
              <a:buFont typeface="Wingdings" panose="05000000000000000000" pitchFamily="2" charset="2"/>
              <a:buChar char="§"/>
              <a:defRPr/>
            </a:pPr>
            <a:r>
              <a:rPr lang="en-US" altLang="en-US" sz="2000" b="1" kern="0" dirty="0">
                <a:solidFill>
                  <a:prstClr val="black"/>
                </a:solidFill>
                <a:effectLst>
                  <a:outerShdw blurRad="38100" dist="38100" dir="2700000" algn="tl">
                    <a:srgbClr val="000000">
                      <a:alpha val="43137"/>
                    </a:srgbClr>
                  </a:outerShdw>
                </a:effectLst>
                <a:latin typeface="Arial"/>
              </a:rPr>
              <a:t>Avoidance</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40</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2685" y="533400"/>
            <a:ext cx="7162800" cy="6432530"/>
          </a:xfrm>
          <a:prstGeom prst="rect">
            <a:avLst/>
          </a:prstGeom>
        </p:spPr>
        <p:txBody>
          <a:bodyPr>
            <a:spAutoFit/>
          </a:bodyPr>
          <a:lstStyle/>
          <a:p>
            <a:pPr algn="ctr">
              <a:spcBef>
                <a:spcPts val="0"/>
              </a:spcBef>
              <a:buClr>
                <a:srgbClr val="99FF66"/>
              </a:buClr>
              <a:defRPr/>
            </a:pPr>
            <a:r>
              <a:rPr lang="en-US" altLang="en-US" sz="2400" b="1" kern="0" dirty="0">
                <a:solidFill>
                  <a:srgbClr val="FF0000"/>
                </a:solidFill>
                <a:latin typeface="Arial"/>
              </a:rPr>
              <a:t>Trauma and Stress-Related Disorders</a:t>
            </a:r>
          </a:p>
          <a:p>
            <a:pPr algn="ctr">
              <a:spcBef>
                <a:spcPts val="0"/>
              </a:spcBef>
              <a:buClr>
                <a:srgbClr val="99FF66"/>
              </a:buClr>
              <a:defRPr/>
            </a:pPr>
            <a:endParaRPr lang="en-US" altLang="en-US" sz="2000" b="1" kern="0" dirty="0">
              <a:solidFill>
                <a:srgbClr val="FF0000"/>
              </a:solidFill>
              <a:latin typeface="Arial"/>
            </a:endParaRPr>
          </a:p>
          <a:p>
            <a:pPr algn="ctr">
              <a:spcBef>
                <a:spcPts val="0"/>
              </a:spcBef>
              <a:buClr>
                <a:srgbClr val="99FF66"/>
              </a:buClr>
              <a:defRPr/>
            </a:pPr>
            <a:r>
              <a:rPr lang="en-US" altLang="en-US" sz="2000" b="1" i="1" kern="0" dirty="0">
                <a:solidFill>
                  <a:srgbClr val="7030A0"/>
                </a:solidFill>
                <a:latin typeface="Arial"/>
              </a:rPr>
              <a:t>I. Secondary to Insufficient Care</a:t>
            </a:r>
          </a:p>
          <a:p>
            <a:pPr lvl="1" algn="ctr">
              <a:spcBef>
                <a:spcPts val="0"/>
              </a:spcBef>
              <a:buClr>
                <a:srgbClr val="99FF66"/>
              </a:buClr>
              <a:defRPr/>
            </a:pPr>
            <a:r>
              <a:rPr lang="en-US" altLang="en-US" b="1" kern="0" dirty="0">
                <a:latin typeface="Arial"/>
              </a:rPr>
              <a:t>Reactive Attachment Disorder: </a:t>
            </a:r>
          </a:p>
          <a:p>
            <a:pPr lvl="1" algn="ctr">
              <a:spcBef>
                <a:spcPts val="0"/>
              </a:spcBef>
              <a:buClr>
                <a:srgbClr val="99FF66"/>
              </a:buClr>
              <a:defRPr/>
            </a:pPr>
            <a:r>
              <a:rPr lang="en-US" altLang="en-US" b="1" kern="0" dirty="0">
                <a:solidFill>
                  <a:prstClr val="black"/>
                </a:solidFill>
                <a:latin typeface="Arial"/>
              </a:rPr>
              <a:t>Inhibited versus </a:t>
            </a:r>
            <a:r>
              <a:rPr lang="en-US" altLang="en-US" b="1" kern="0" dirty="0">
                <a:latin typeface="Arial"/>
              </a:rPr>
              <a:t>Disinhibited</a:t>
            </a:r>
          </a:p>
          <a:p>
            <a:pPr lvl="1">
              <a:spcBef>
                <a:spcPts val="0"/>
              </a:spcBef>
              <a:buClr>
                <a:srgbClr val="99FF66"/>
              </a:buClr>
              <a:defRPr/>
            </a:pPr>
            <a:endParaRPr lang="en-US" altLang="en-US" b="1" kern="0" dirty="0">
              <a:solidFill>
                <a:srgbClr val="00B050"/>
              </a:solidFill>
              <a:latin typeface="Arial"/>
            </a:endParaRPr>
          </a:p>
          <a:p>
            <a:pPr algn="ctr">
              <a:spcBef>
                <a:spcPts val="0"/>
              </a:spcBef>
              <a:buClr>
                <a:srgbClr val="99FF66"/>
              </a:buClr>
              <a:defRPr/>
            </a:pPr>
            <a:endParaRPr lang="en-US" altLang="en-US" b="1" kern="0" dirty="0">
              <a:solidFill>
                <a:srgbClr val="00B050"/>
              </a:solidFill>
              <a:latin typeface="Arial"/>
            </a:endParaRPr>
          </a:p>
          <a:p>
            <a:pPr algn="ctr">
              <a:spcBef>
                <a:spcPts val="0"/>
              </a:spcBef>
              <a:buClr>
                <a:srgbClr val="99FF66"/>
              </a:buClr>
              <a:defRPr/>
            </a:pPr>
            <a:r>
              <a:rPr lang="en-US" altLang="en-US" sz="2000" b="1" i="1" kern="0" dirty="0">
                <a:solidFill>
                  <a:srgbClr val="00B050"/>
                </a:solidFill>
                <a:latin typeface="Arial"/>
              </a:rPr>
              <a:t>II. Developmental Trauma Disorder</a:t>
            </a:r>
          </a:p>
          <a:p>
            <a:pPr marL="285750" indent="-285750" algn="ctr">
              <a:spcBef>
                <a:spcPts val="0"/>
              </a:spcBef>
              <a:buClr>
                <a:srgbClr val="99FF66"/>
              </a:buClr>
              <a:buFont typeface="Arial" panose="020B0604020202020204" pitchFamily="34" charset="0"/>
              <a:buChar char="•"/>
              <a:defRPr/>
            </a:pPr>
            <a:r>
              <a:rPr lang="en-US" b="1" dirty="0"/>
              <a:t>Repeated inconsistency, often involving abandonment, rejection, abuse, or neglect (“anything less than nurturing”) in early life causes negative effects on neurocognitive, emotional, and psychosocial development.</a:t>
            </a:r>
          </a:p>
          <a:p>
            <a:pPr marL="285750" indent="-285750" algn="ctr">
              <a:spcBef>
                <a:spcPts val="0"/>
              </a:spcBef>
              <a:buClr>
                <a:srgbClr val="99FF66"/>
              </a:buClr>
              <a:buFont typeface="Arial" panose="020B0604020202020204" pitchFamily="34" charset="0"/>
              <a:buChar char="•"/>
              <a:defRPr/>
            </a:pPr>
            <a:endParaRPr lang="en-US" altLang="en-US" b="1" i="1" kern="0" dirty="0">
              <a:solidFill>
                <a:srgbClr val="00B050"/>
              </a:solidFill>
              <a:latin typeface="Arial"/>
            </a:endParaRPr>
          </a:p>
          <a:p>
            <a:pPr algn="ctr">
              <a:spcBef>
                <a:spcPts val="0"/>
              </a:spcBef>
              <a:buClr>
                <a:srgbClr val="99FF66"/>
              </a:buClr>
              <a:defRPr/>
            </a:pPr>
            <a:r>
              <a:rPr lang="en-US" altLang="en-US" sz="2000" b="1" i="1" kern="0" dirty="0">
                <a:solidFill>
                  <a:srgbClr val="00B0F0"/>
                </a:solidFill>
                <a:latin typeface="Arial"/>
              </a:rPr>
              <a:t>III. Posttraumatic Stress Disorder</a:t>
            </a:r>
          </a:p>
          <a:p>
            <a:pPr algn="ctr">
              <a:spcBef>
                <a:spcPts val="0"/>
              </a:spcBef>
              <a:buClr>
                <a:srgbClr val="99FF66"/>
              </a:buClr>
              <a:defRPr/>
            </a:pPr>
            <a:r>
              <a:rPr lang="en-US" altLang="en-US" b="1" kern="0" dirty="0">
                <a:latin typeface="Arial"/>
              </a:rPr>
              <a:t>Symptom Clusters: Intrusions, Avoidance, Arousal, and Negative Thinking and </a:t>
            </a:r>
            <a:r>
              <a:rPr lang="en-US" altLang="en-US" b="1" kern="0" dirty="0" smtClean="0">
                <a:latin typeface="Arial"/>
              </a:rPr>
              <a:t>Mood</a:t>
            </a:r>
          </a:p>
          <a:p>
            <a:pPr algn="ctr">
              <a:spcBef>
                <a:spcPts val="0"/>
              </a:spcBef>
              <a:buClr>
                <a:srgbClr val="99FF66"/>
              </a:buClr>
              <a:defRPr/>
            </a:pPr>
            <a:endParaRPr lang="en-US" altLang="en-US" b="1" kern="0" dirty="0" smtClean="0">
              <a:latin typeface="Arial"/>
            </a:endParaRPr>
          </a:p>
          <a:p>
            <a:pPr algn="ctr">
              <a:spcBef>
                <a:spcPts val="0"/>
              </a:spcBef>
              <a:buClr>
                <a:srgbClr val="99FF66"/>
              </a:buClr>
              <a:defRPr/>
            </a:pPr>
            <a:endParaRPr lang="en-US" altLang="en-US" b="1" kern="0" dirty="0">
              <a:latin typeface="Arial"/>
            </a:endParaRPr>
          </a:p>
          <a:p>
            <a:pPr algn="ctr">
              <a:spcBef>
                <a:spcPts val="0"/>
              </a:spcBef>
              <a:buClr>
                <a:srgbClr val="99FF66"/>
              </a:buClr>
              <a:defRPr/>
            </a:pPr>
            <a:r>
              <a:rPr lang="en-US" altLang="en-US" b="1" kern="0" dirty="0" smtClean="0">
                <a:solidFill>
                  <a:srgbClr val="7030A0"/>
                </a:solidFill>
                <a:effectLst>
                  <a:outerShdw blurRad="38100" dist="38100" dir="2700000" algn="tl">
                    <a:srgbClr val="000000">
                      <a:alpha val="43137"/>
                    </a:srgbClr>
                  </a:outerShdw>
                </a:effectLst>
                <a:latin typeface="Arial"/>
              </a:rPr>
              <a:t>Eye Movement Desensitization and Reprocessing</a:t>
            </a:r>
            <a:r>
              <a:rPr lang="en-US" altLang="en-US" b="1" kern="0" dirty="0" smtClean="0">
                <a:latin typeface="Arial"/>
              </a:rPr>
              <a:t>: </a:t>
            </a:r>
            <a:r>
              <a:rPr lang="en-US" altLang="en-US" b="1" kern="0" dirty="0">
                <a:latin typeface="Arial"/>
              </a:rPr>
              <a:t>T</a:t>
            </a:r>
            <a:r>
              <a:rPr lang="en-US" altLang="en-US" b="1" kern="0" dirty="0" smtClean="0">
                <a:latin typeface="Arial"/>
              </a:rPr>
              <a:t>o help resolve memories locked in the Limbic </a:t>
            </a:r>
            <a:r>
              <a:rPr lang="en-US" altLang="en-US" b="1" kern="0" dirty="0">
                <a:latin typeface="Arial"/>
              </a:rPr>
              <a:t>S</a:t>
            </a:r>
            <a:r>
              <a:rPr lang="en-US" altLang="en-US" b="1" kern="0" dirty="0" smtClean="0">
                <a:latin typeface="Arial"/>
              </a:rPr>
              <a:t>ystem</a:t>
            </a:r>
            <a:endParaRPr lang="en-US" altLang="en-US" b="1" kern="0" dirty="0">
              <a:latin typeface="Arial"/>
            </a:endParaRPr>
          </a:p>
          <a:p>
            <a:pPr algn="ctr">
              <a:spcBef>
                <a:spcPts val="0"/>
              </a:spcBef>
              <a:buClr>
                <a:srgbClr val="99FF66"/>
              </a:buClr>
              <a:defRPr/>
            </a:pPr>
            <a:endParaRPr lang="en-US" altLang="en-US" sz="2000" b="1" i="1" kern="0" dirty="0">
              <a:solidFill>
                <a:srgbClr val="00B0F0"/>
              </a:solidFill>
              <a:latin typeface="Arial"/>
            </a:endParaRPr>
          </a:p>
          <a:p>
            <a:pPr algn="ctr">
              <a:spcBef>
                <a:spcPts val="0"/>
              </a:spcBef>
              <a:buClr>
                <a:srgbClr val="99FF66"/>
              </a:buClr>
              <a:defRPr/>
            </a:pPr>
            <a:endParaRPr lang="en-US" altLang="en-US" b="1" kern="0" dirty="0">
              <a:solidFill>
                <a:srgbClr val="00B050"/>
              </a:solidFill>
              <a:latin typeface="Arial"/>
            </a:endParaRPr>
          </a:p>
        </p:txBody>
      </p: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41</a:t>
            </a:fld>
            <a:r>
              <a:rPr lang="en-US" b="1" dirty="0" smtClean="0">
                <a:solidFill>
                  <a:schemeClr val="tx1"/>
                </a:solidFill>
              </a:rPr>
              <a:t>T</a:t>
            </a:r>
            <a:endParaRPr lang="en-US" b="1" dirty="0">
              <a:solidFill>
                <a:schemeClr val="tx1"/>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09600"/>
            <a:ext cx="7391400" cy="5589588"/>
          </a:xfrm>
          <a:prstGeom prst="rect">
            <a:avLst/>
          </a:prstGeom>
        </p:spPr>
        <p:txBody>
          <a:bodyPr>
            <a:spAutoFit/>
          </a:bodyPr>
          <a:lstStyle/>
          <a:p>
            <a:pPr algn="ctr">
              <a:lnSpc>
                <a:spcPct val="80000"/>
              </a:lnSpc>
              <a:spcBef>
                <a:spcPct val="20000"/>
              </a:spcBef>
              <a:buClr>
                <a:srgbClr val="99FF66"/>
              </a:buClr>
              <a:defRPr/>
            </a:pPr>
            <a:r>
              <a:rPr lang="en-US" altLang="en-US" sz="2400" b="1" kern="0" dirty="0">
                <a:solidFill>
                  <a:srgbClr val="00B0F0"/>
                </a:solidFill>
                <a:effectLst>
                  <a:outerShdw blurRad="38100" dist="38100" dir="2700000" algn="tl">
                    <a:srgbClr val="000000">
                      <a:alpha val="43137"/>
                    </a:srgbClr>
                  </a:outerShdw>
                </a:effectLst>
                <a:latin typeface="Arial"/>
              </a:rPr>
              <a:t>Signs and Symptoms of Anxiety Disorders</a:t>
            </a:r>
          </a:p>
          <a:p>
            <a:pPr algn="ctr">
              <a:lnSpc>
                <a:spcPct val="80000"/>
              </a:lnSpc>
              <a:spcBef>
                <a:spcPct val="20000"/>
              </a:spcBef>
              <a:buClr>
                <a:srgbClr val="99FF66"/>
              </a:buClr>
              <a:defRPr/>
            </a:pPr>
            <a:r>
              <a:rPr lang="en-US" altLang="en-US" sz="2000" b="1" i="1" kern="0" dirty="0">
                <a:solidFill>
                  <a:srgbClr val="C00000"/>
                </a:solidFill>
                <a:effectLst>
                  <a:outerShdw blurRad="38100" dist="38100" dir="2700000" algn="tl">
                    <a:srgbClr val="000000">
                      <a:alpha val="43137"/>
                    </a:srgbClr>
                  </a:outerShdw>
                </a:effectLst>
                <a:latin typeface="Arial"/>
              </a:rPr>
              <a:t>States vs. Traits</a:t>
            </a:r>
          </a:p>
          <a:p>
            <a:pPr>
              <a:lnSpc>
                <a:spcPct val="80000"/>
              </a:lnSpc>
              <a:spcBef>
                <a:spcPct val="20000"/>
              </a:spcBef>
              <a:buClr>
                <a:srgbClr val="99FF66"/>
              </a:buClr>
              <a:defRPr/>
            </a:pPr>
            <a:endParaRPr lang="en-US" altLang="en-US" sz="2000" b="1" kern="0" dirty="0">
              <a:solidFill>
                <a:srgbClr val="7030A0"/>
              </a:solidFill>
              <a:effectLst>
                <a:outerShdw blurRad="38100" dist="38100" dir="2700000" algn="tl">
                  <a:srgbClr val="000000"/>
                </a:outerShdw>
              </a:effectLst>
              <a:latin typeface="Arial"/>
            </a:endParaRPr>
          </a:p>
          <a:p>
            <a:pPr>
              <a:lnSpc>
                <a:spcPct val="80000"/>
              </a:lnSpc>
              <a:spcBef>
                <a:spcPct val="20000"/>
              </a:spcBef>
              <a:buClr>
                <a:srgbClr val="99FF66"/>
              </a:buClr>
              <a:defRPr/>
            </a:pPr>
            <a:r>
              <a:rPr lang="en-US" altLang="en-US" sz="2000" b="1" kern="0" dirty="0">
                <a:solidFill>
                  <a:srgbClr val="7030A0"/>
                </a:solidFill>
                <a:effectLst>
                  <a:outerShdw blurRad="38100" dist="38100" dir="2700000" algn="tl">
                    <a:srgbClr val="000000"/>
                  </a:outerShdw>
                </a:effectLst>
                <a:latin typeface="Arial"/>
              </a:rPr>
              <a:t>Presentation</a:t>
            </a:r>
          </a:p>
          <a:p>
            <a:pPr marL="285750"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outerShdw>
                </a:effectLst>
                <a:latin typeface="Arial"/>
              </a:rPr>
              <a:t>Avoidance</a:t>
            </a:r>
          </a:p>
          <a:p>
            <a:pPr marL="285750"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outerShdw>
                </a:effectLst>
                <a:latin typeface="Arial"/>
              </a:rPr>
              <a:t>Seeking reassurance</a:t>
            </a:r>
          </a:p>
          <a:p>
            <a:pPr marL="285750"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outerShdw>
                </a:effectLst>
                <a:latin typeface="Arial"/>
              </a:rPr>
              <a:t>Sleeplessness</a:t>
            </a:r>
          </a:p>
          <a:p>
            <a:pPr marL="285750"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outerShdw>
                </a:effectLst>
                <a:latin typeface="Arial"/>
              </a:rPr>
              <a:t>Restlessness </a:t>
            </a:r>
          </a:p>
          <a:p>
            <a:pPr marL="285750" indent="-285750">
              <a:lnSpc>
                <a:spcPct val="80000"/>
              </a:lnSpc>
              <a:spcBef>
                <a:spcPct val="20000"/>
              </a:spcBef>
              <a:buClr>
                <a:srgbClr val="00CC00"/>
              </a:buClr>
              <a:buFont typeface="Wingdings" pitchFamily="2" charset="2"/>
              <a:buChar char="§"/>
              <a:defRPr/>
            </a:pPr>
            <a:r>
              <a:rPr lang="en-US" altLang="en-US" b="1" kern="0" dirty="0">
                <a:solidFill>
                  <a:prstClr val="black"/>
                </a:solidFill>
                <a:effectLst>
                  <a:outerShdw blurRad="38100" dist="38100" dir="2700000" algn="tl">
                    <a:srgbClr val="000000"/>
                  </a:outerShdw>
                </a:effectLst>
                <a:latin typeface="Arial"/>
              </a:rPr>
              <a:t>Tension</a:t>
            </a:r>
          </a:p>
          <a:p>
            <a:pPr lvl="1">
              <a:lnSpc>
                <a:spcPct val="80000"/>
              </a:lnSpc>
              <a:spcBef>
                <a:spcPct val="20000"/>
              </a:spcBef>
              <a:buClr>
                <a:srgbClr val="00CC00"/>
              </a:buClr>
              <a:defRPr/>
            </a:pPr>
            <a:endParaRPr lang="en-US" altLang="en-US" sz="2000" kern="0" dirty="0">
              <a:solidFill>
                <a:prstClr val="black"/>
              </a:solidFill>
              <a:effectLst>
                <a:outerShdw blurRad="38100" dist="38100" dir="2700000" algn="tl">
                  <a:srgbClr val="000000"/>
                </a:outerShdw>
              </a:effectLst>
              <a:latin typeface="Arial"/>
            </a:endParaRPr>
          </a:p>
          <a:p>
            <a:pPr>
              <a:lnSpc>
                <a:spcPct val="80000"/>
              </a:lnSpc>
              <a:spcBef>
                <a:spcPct val="20000"/>
              </a:spcBef>
              <a:buClr>
                <a:srgbClr val="99FF66"/>
              </a:buClr>
              <a:defRPr/>
            </a:pPr>
            <a:r>
              <a:rPr lang="en-US" altLang="en-US" sz="2000" b="1" kern="0" dirty="0">
                <a:solidFill>
                  <a:srgbClr val="7030A0"/>
                </a:solidFill>
                <a:effectLst>
                  <a:outerShdw blurRad="38100" dist="38100" dir="2700000" algn="tl">
                    <a:srgbClr val="000000"/>
                  </a:outerShdw>
                </a:effectLst>
                <a:latin typeface="Arial"/>
              </a:rPr>
              <a:t>Thinking</a:t>
            </a:r>
          </a:p>
          <a:p>
            <a:pPr marL="285750"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outerShdw>
                </a:effectLst>
                <a:latin typeface="Arial"/>
              </a:rPr>
              <a:t>Impaired Attention and Concentration</a:t>
            </a:r>
          </a:p>
          <a:p>
            <a:pPr marL="285750"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outerShdw>
                </a:effectLst>
                <a:latin typeface="Arial"/>
              </a:rPr>
              <a:t>Catastrophic beliefs</a:t>
            </a:r>
          </a:p>
          <a:p>
            <a:pPr marL="285750"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outerShdw>
                </a:effectLst>
                <a:latin typeface="Arial"/>
              </a:rPr>
              <a:t>Preoccupations</a:t>
            </a:r>
          </a:p>
          <a:p>
            <a:pPr lvl="1">
              <a:lnSpc>
                <a:spcPct val="80000"/>
              </a:lnSpc>
              <a:spcBef>
                <a:spcPct val="20000"/>
              </a:spcBef>
              <a:buClr>
                <a:srgbClr val="00CC00"/>
              </a:buClr>
              <a:defRPr/>
            </a:pPr>
            <a:endParaRPr lang="en-US" altLang="en-US" sz="2000" kern="0" dirty="0">
              <a:effectLst>
                <a:outerShdw blurRad="38100" dist="38100" dir="2700000" algn="tl">
                  <a:srgbClr val="000000"/>
                </a:outerShdw>
              </a:effectLst>
              <a:latin typeface="Arial"/>
            </a:endParaRPr>
          </a:p>
          <a:p>
            <a:pPr>
              <a:lnSpc>
                <a:spcPct val="80000"/>
              </a:lnSpc>
              <a:spcBef>
                <a:spcPct val="20000"/>
              </a:spcBef>
              <a:buClr>
                <a:srgbClr val="99FF66"/>
              </a:buClr>
              <a:defRPr/>
            </a:pPr>
            <a:r>
              <a:rPr lang="en-US" altLang="en-US" sz="2000" b="1" kern="0" dirty="0">
                <a:solidFill>
                  <a:srgbClr val="7030A0"/>
                </a:solidFill>
                <a:effectLst>
                  <a:outerShdw blurRad="38100" dist="38100" dir="2700000" algn="tl">
                    <a:srgbClr val="000000"/>
                  </a:outerShdw>
                </a:effectLst>
                <a:latin typeface="Arial"/>
              </a:rPr>
              <a:t>Emotions</a:t>
            </a:r>
          </a:p>
          <a:p>
            <a:pPr marL="285750"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outerShdw>
                </a:effectLst>
                <a:latin typeface="Arial"/>
              </a:rPr>
              <a:t>Nervousness</a:t>
            </a:r>
          </a:p>
          <a:p>
            <a:pPr marL="285750"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outerShdw>
                </a:effectLst>
                <a:latin typeface="Arial"/>
              </a:rPr>
              <a:t>Fear</a:t>
            </a:r>
          </a:p>
          <a:p>
            <a:pPr marL="285750" indent="-285750">
              <a:lnSpc>
                <a:spcPct val="80000"/>
              </a:lnSpc>
              <a:spcBef>
                <a:spcPct val="20000"/>
              </a:spcBef>
              <a:buClr>
                <a:srgbClr val="00CC00"/>
              </a:buClr>
              <a:buFont typeface="Wingdings" pitchFamily="2" charset="2"/>
              <a:buChar char="§"/>
              <a:defRPr/>
            </a:pPr>
            <a:r>
              <a:rPr lang="en-US" altLang="en-US" b="1" kern="0" dirty="0">
                <a:effectLst>
                  <a:outerShdw blurRad="38100" dist="38100" dir="2700000" algn="tl">
                    <a:srgbClr val="000000"/>
                  </a:outerShdw>
                </a:effectLst>
                <a:latin typeface="Arial"/>
              </a:rPr>
              <a:t>Worry</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42</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hizophre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8382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43</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914400"/>
            <a:ext cx="7162800" cy="4573588"/>
          </a:xfrm>
          <a:prstGeom prst="rect">
            <a:avLst/>
          </a:prstGeom>
        </p:spPr>
        <p:txBody>
          <a:bodyPr>
            <a:spAutoFit/>
          </a:bodyPr>
          <a:lstStyle/>
          <a:p>
            <a:pPr algn="ctr">
              <a:spcBef>
                <a:spcPts val="0"/>
              </a:spcBef>
              <a:buClr>
                <a:srgbClr val="99FF66"/>
              </a:buClr>
              <a:defRPr/>
            </a:pPr>
            <a:r>
              <a:rPr lang="en-US" altLang="en-US" sz="2800" b="1" kern="0" dirty="0">
                <a:solidFill>
                  <a:srgbClr val="C00000"/>
                </a:solidFill>
                <a:effectLst>
                  <a:outerShdw blurRad="38100" dist="38100" dir="2700000" algn="tl">
                    <a:srgbClr val="000000">
                      <a:alpha val="43137"/>
                    </a:srgbClr>
                  </a:outerShdw>
                </a:effectLst>
                <a:latin typeface="Arial"/>
              </a:rPr>
              <a:t>Schizophrenia Spectrum and </a:t>
            </a:r>
          </a:p>
          <a:p>
            <a:pPr algn="ctr">
              <a:spcBef>
                <a:spcPts val="0"/>
              </a:spcBef>
              <a:buClr>
                <a:srgbClr val="99FF66"/>
              </a:buClr>
              <a:defRPr/>
            </a:pPr>
            <a:r>
              <a:rPr lang="en-US" altLang="en-US" sz="2800" b="1" kern="0" dirty="0">
                <a:solidFill>
                  <a:srgbClr val="C00000"/>
                </a:solidFill>
                <a:effectLst>
                  <a:outerShdw blurRad="38100" dist="38100" dir="2700000" algn="tl">
                    <a:srgbClr val="000000">
                      <a:alpha val="43137"/>
                    </a:srgbClr>
                  </a:outerShdw>
                </a:effectLst>
                <a:latin typeface="Arial"/>
              </a:rPr>
              <a:t>Psychotic Disorders</a:t>
            </a:r>
          </a:p>
          <a:p>
            <a:pPr algn="ctr">
              <a:spcBef>
                <a:spcPct val="20000"/>
              </a:spcBef>
              <a:buClr>
                <a:srgbClr val="99FF66"/>
              </a:buClr>
              <a:defRPr/>
            </a:pPr>
            <a:endParaRPr lang="en-US" altLang="en-US" sz="2800" b="1" kern="0" dirty="0">
              <a:solidFill>
                <a:srgbClr val="C00000"/>
              </a:solidFill>
              <a:effectLst>
                <a:outerShdw blurRad="38100" dist="38100" dir="2700000" algn="tl">
                  <a:srgbClr val="000000">
                    <a:alpha val="43137"/>
                  </a:srgbClr>
                </a:outerShdw>
              </a:effectLst>
              <a:latin typeface="Arial"/>
            </a:endParaRPr>
          </a:p>
          <a:p>
            <a:pPr marL="342900" indent="-342900">
              <a:spcBef>
                <a:spcPct val="20000"/>
              </a:spcBef>
              <a:buClr>
                <a:srgbClr val="99FF66"/>
              </a:buClr>
              <a:buFont typeface="Wingdings" pitchFamily="2" charset="2"/>
              <a:buChar char="§"/>
              <a:defRPr/>
            </a:pPr>
            <a:r>
              <a:rPr lang="en-US" altLang="en-US" sz="2400" b="1" kern="0" dirty="0">
                <a:effectLst>
                  <a:outerShdw blurRad="38100" dist="38100" dir="2700000" algn="tl">
                    <a:srgbClr val="000000"/>
                  </a:outerShdw>
                </a:effectLst>
                <a:latin typeface="Arial"/>
              </a:rPr>
              <a:t>Psychosis</a:t>
            </a:r>
          </a:p>
          <a:p>
            <a:pPr marL="1371600" lvl="2" indent="-457200">
              <a:spcBef>
                <a:spcPct val="20000"/>
              </a:spcBef>
              <a:buClr>
                <a:srgbClr val="99FF66"/>
              </a:buClr>
              <a:buFont typeface="Wingdings" panose="05000000000000000000" pitchFamily="2" charset="2"/>
              <a:buChar char="Ø"/>
              <a:defRPr/>
            </a:pPr>
            <a:r>
              <a:rPr lang="en-US" altLang="en-US" sz="2400" b="1" kern="0" dirty="0">
                <a:solidFill>
                  <a:srgbClr val="FFC000"/>
                </a:solidFill>
                <a:effectLst>
                  <a:outerShdw blurRad="38100" dist="38100" dir="2700000" algn="tl">
                    <a:srgbClr val="000000"/>
                  </a:outerShdw>
                </a:effectLst>
                <a:latin typeface="Arial"/>
              </a:rPr>
              <a:t>Hallucinations</a:t>
            </a:r>
          </a:p>
          <a:p>
            <a:pPr marL="1371600" lvl="2" indent="-457200">
              <a:spcBef>
                <a:spcPct val="20000"/>
              </a:spcBef>
              <a:buClr>
                <a:srgbClr val="99FF66"/>
              </a:buClr>
              <a:buFont typeface="Wingdings" panose="05000000000000000000" pitchFamily="2" charset="2"/>
              <a:buChar char="Ø"/>
              <a:defRPr/>
            </a:pPr>
            <a:r>
              <a:rPr lang="en-US" altLang="en-US" sz="2400" b="1" kern="0" dirty="0">
                <a:solidFill>
                  <a:srgbClr val="FFC000"/>
                </a:solidFill>
                <a:effectLst>
                  <a:outerShdw blurRad="38100" dist="38100" dir="2700000" algn="tl">
                    <a:srgbClr val="000000"/>
                  </a:outerShdw>
                </a:effectLst>
                <a:latin typeface="Arial"/>
              </a:rPr>
              <a:t>Delusions</a:t>
            </a:r>
          </a:p>
          <a:p>
            <a:pPr marL="342900" indent="-342900">
              <a:spcBef>
                <a:spcPct val="20000"/>
              </a:spcBef>
              <a:buClr>
                <a:srgbClr val="99FF66"/>
              </a:buClr>
              <a:buFont typeface="Wingdings" pitchFamily="2" charset="2"/>
              <a:buChar char="§"/>
              <a:defRPr/>
            </a:pPr>
            <a:r>
              <a:rPr lang="en-US" altLang="en-US" sz="2400" b="1" kern="0" dirty="0">
                <a:effectLst>
                  <a:outerShdw blurRad="38100" dist="38100" dir="2700000" algn="tl">
                    <a:srgbClr val="000000"/>
                  </a:outerShdw>
                </a:effectLst>
                <a:latin typeface="Arial"/>
              </a:rPr>
              <a:t>Schizophreniform Disorder: Prodromal Phase</a:t>
            </a:r>
          </a:p>
          <a:p>
            <a:pPr marL="342900" indent="-342900">
              <a:spcBef>
                <a:spcPct val="20000"/>
              </a:spcBef>
              <a:buClr>
                <a:srgbClr val="99FF66"/>
              </a:buClr>
              <a:buFont typeface="Wingdings" pitchFamily="2" charset="2"/>
              <a:buChar char="§"/>
              <a:defRPr/>
            </a:pPr>
            <a:r>
              <a:rPr lang="en-US" altLang="en-US" sz="2400" b="1" kern="0" dirty="0">
                <a:effectLst>
                  <a:outerShdw blurRad="38100" dist="38100" dir="2700000" algn="tl">
                    <a:srgbClr val="000000"/>
                  </a:outerShdw>
                </a:effectLst>
                <a:latin typeface="Arial"/>
              </a:rPr>
              <a:t>Schizophrenia Subtypes</a:t>
            </a:r>
          </a:p>
          <a:p>
            <a:pPr marL="342900" indent="-342900">
              <a:spcBef>
                <a:spcPct val="20000"/>
              </a:spcBef>
              <a:buClr>
                <a:srgbClr val="99FF66"/>
              </a:buClr>
              <a:buFont typeface="Wingdings" pitchFamily="2" charset="2"/>
              <a:buChar char="§"/>
              <a:defRPr/>
            </a:pPr>
            <a:r>
              <a:rPr lang="en-US" altLang="en-US" sz="2400" b="1" kern="0" dirty="0">
                <a:effectLst>
                  <a:outerShdw blurRad="38100" dist="38100" dir="2700000" algn="tl">
                    <a:srgbClr val="000000"/>
                  </a:outerShdw>
                </a:effectLst>
                <a:latin typeface="Arial"/>
              </a:rPr>
              <a:t>Schizoaffective Disorder</a:t>
            </a:r>
          </a:p>
          <a:p>
            <a:pPr>
              <a:spcBef>
                <a:spcPct val="20000"/>
              </a:spcBef>
              <a:buClr>
                <a:srgbClr val="99FF66"/>
              </a:buClr>
              <a:defRPr/>
            </a:pPr>
            <a:endParaRPr lang="en-US" altLang="en-US" sz="2400" b="1" kern="0" dirty="0">
              <a:effectLst>
                <a:outerShdw blurRad="38100" dist="38100" dir="2700000" algn="tl">
                  <a:srgbClr val="000000"/>
                </a:outerShdw>
              </a:effectLst>
              <a:latin typeface="Arial"/>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44</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76263"/>
            <a:ext cx="7848600" cy="6038850"/>
          </a:xfrm>
          <a:prstGeom prst="rect">
            <a:avLst/>
          </a:prstGeom>
        </p:spPr>
        <p:txBody>
          <a:bodyPr>
            <a:spAutoFit/>
          </a:bodyPr>
          <a:lstStyle/>
          <a:p>
            <a:pPr algn="ctr">
              <a:lnSpc>
                <a:spcPct val="80000"/>
              </a:lnSpc>
              <a:spcBef>
                <a:spcPct val="20000"/>
              </a:spcBef>
              <a:buClr>
                <a:srgbClr val="99FF66"/>
              </a:buClr>
              <a:defRPr/>
            </a:pPr>
            <a:r>
              <a:rPr lang="en-US" altLang="en-US" sz="2800" b="1" kern="0" dirty="0">
                <a:solidFill>
                  <a:srgbClr val="FF0000"/>
                </a:solidFill>
                <a:effectLst>
                  <a:outerShdw blurRad="38100" dist="38100" dir="2700000" algn="tl">
                    <a:srgbClr val="000000"/>
                  </a:outerShdw>
                </a:effectLst>
                <a:latin typeface="Arial"/>
              </a:rPr>
              <a:t>Features of Thought Disorders</a:t>
            </a:r>
          </a:p>
          <a:p>
            <a:pPr>
              <a:lnSpc>
                <a:spcPct val="80000"/>
              </a:lnSpc>
              <a:spcBef>
                <a:spcPct val="20000"/>
              </a:spcBef>
              <a:buClr>
                <a:srgbClr val="99FF66"/>
              </a:buClr>
              <a:defRPr/>
            </a:pPr>
            <a:endParaRPr lang="en-US" altLang="en-US" kern="0" dirty="0">
              <a:solidFill>
                <a:prstClr val="black"/>
              </a:solidFill>
              <a:effectLst>
                <a:outerShdw blurRad="38100" dist="38100" dir="2700000" algn="tl">
                  <a:srgbClr val="000000"/>
                </a:outerShdw>
              </a:effectLst>
              <a:latin typeface="Arial"/>
            </a:endParaRPr>
          </a:p>
          <a:p>
            <a:pPr>
              <a:spcBef>
                <a:spcPts val="0"/>
              </a:spcBef>
              <a:buClr>
                <a:srgbClr val="99FF66"/>
              </a:buClr>
              <a:defRPr/>
            </a:pPr>
            <a:r>
              <a:rPr lang="en-US" altLang="en-US" b="1" kern="0" dirty="0">
                <a:solidFill>
                  <a:srgbClr val="00B0F0"/>
                </a:solidFill>
                <a:effectLst>
                  <a:outerShdw blurRad="38100" dist="38100" dir="2700000" algn="tl">
                    <a:srgbClr val="000000">
                      <a:alpha val="43137"/>
                    </a:srgbClr>
                  </a:outerShdw>
                </a:effectLst>
                <a:latin typeface="Arial"/>
              </a:rPr>
              <a:t>Presentation</a:t>
            </a:r>
          </a:p>
          <a:p>
            <a:pPr marL="742950" lvl="1" indent="-285750">
              <a:spcBef>
                <a:spcPts val="0"/>
              </a:spcBef>
              <a:buClr>
                <a:srgbClr val="00CC00"/>
              </a:buClr>
              <a:buFont typeface="Wingdings" pitchFamily="2" charset="2"/>
              <a:buChar char="§"/>
              <a:defRPr/>
            </a:pPr>
            <a:r>
              <a:rPr lang="en-US" altLang="en-US" sz="1600" b="1" kern="0" dirty="0">
                <a:solidFill>
                  <a:prstClr val="black"/>
                </a:solidFill>
                <a:effectLst>
                  <a:outerShdw blurRad="38100" dist="38100" dir="2700000" algn="tl">
                    <a:srgbClr val="000000">
                      <a:alpha val="43137"/>
                    </a:srgbClr>
                  </a:outerShdw>
                </a:effectLst>
                <a:latin typeface="Arial"/>
              </a:rPr>
              <a:t>Negative Symptoms: </a:t>
            </a:r>
            <a:r>
              <a:rPr lang="en-US" altLang="en-US" sz="1600" b="1" i="1" kern="0" dirty="0">
                <a:solidFill>
                  <a:srgbClr val="7030A0"/>
                </a:solidFill>
                <a:effectLst>
                  <a:outerShdw blurRad="38100" dist="38100" dir="2700000" algn="tl">
                    <a:srgbClr val="000000">
                      <a:alpha val="43137"/>
                    </a:srgbClr>
                  </a:outerShdw>
                </a:effectLst>
                <a:latin typeface="Arial"/>
              </a:rPr>
              <a:t>“Taken Away”</a:t>
            </a:r>
          </a:p>
          <a:p>
            <a:pPr marL="1200150" lvl="2" indent="-285750">
              <a:spcBef>
                <a:spcPts val="0"/>
              </a:spcBef>
              <a:buClr>
                <a:srgbClr val="00CC00"/>
              </a:buClr>
              <a:buFont typeface="Courier New" panose="02070309020205020404" pitchFamily="49" charset="0"/>
              <a:buChar char="o"/>
              <a:defRPr/>
            </a:pPr>
            <a:r>
              <a:rPr lang="en-US" altLang="en-US" sz="1600" b="1" kern="0" dirty="0">
                <a:solidFill>
                  <a:prstClr val="black"/>
                </a:solidFill>
                <a:effectLst>
                  <a:outerShdw blurRad="38100" dist="38100" dir="2700000" algn="tl">
                    <a:srgbClr val="000000">
                      <a:alpha val="43137"/>
                    </a:srgbClr>
                  </a:outerShdw>
                </a:effectLst>
                <a:latin typeface="Arial"/>
              </a:rPr>
              <a:t>Disheveled, Lethargic, Diminished emotional expression, Avolition</a:t>
            </a:r>
          </a:p>
          <a:p>
            <a:pPr marL="1200150" lvl="2" indent="-285750">
              <a:spcBef>
                <a:spcPts val="0"/>
              </a:spcBef>
              <a:buClr>
                <a:srgbClr val="00CC00"/>
              </a:buClr>
              <a:buFont typeface="Courier New" panose="02070309020205020404" pitchFamily="49" charset="0"/>
              <a:buChar char="o"/>
              <a:defRPr/>
            </a:pPr>
            <a:r>
              <a:rPr lang="en-US" altLang="en-US" sz="1600" b="1" kern="0" dirty="0">
                <a:solidFill>
                  <a:prstClr val="black"/>
                </a:solidFill>
                <a:effectLst>
                  <a:outerShdw blurRad="38100" dist="38100" dir="2700000" algn="tl">
                    <a:srgbClr val="000000">
                      <a:alpha val="43137"/>
                    </a:srgbClr>
                  </a:outerShdw>
                </a:effectLst>
                <a:latin typeface="Arial"/>
              </a:rPr>
              <a:t>Abnormal Motor Behavior: Catatonic, Pacing, Regressed</a:t>
            </a:r>
          </a:p>
          <a:p>
            <a:pPr>
              <a:spcBef>
                <a:spcPts val="0"/>
              </a:spcBef>
              <a:buClr>
                <a:srgbClr val="00CC00"/>
              </a:buClr>
              <a:defRPr/>
            </a:pPr>
            <a:endParaRPr lang="en-US" altLang="en-US" b="1" kern="0" dirty="0">
              <a:solidFill>
                <a:prstClr val="black"/>
              </a:solidFill>
              <a:latin typeface="Arial"/>
            </a:endParaRPr>
          </a:p>
          <a:p>
            <a:pPr>
              <a:spcBef>
                <a:spcPts val="0"/>
              </a:spcBef>
              <a:buClr>
                <a:srgbClr val="00CC00"/>
              </a:buClr>
              <a:defRPr/>
            </a:pPr>
            <a:r>
              <a:rPr lang="en-US" altLang="en-US" b="1" kern="0" dirty="0">
                <a:solidFill>
                  <a:srgbClr val="00B0F0"/>
                </a:solidFill>
                <a:effectLst>
                  <a:outerShdw blurRad="38100" dist="38100" dir="2700000" algn="tl">
                    <a:srgbClr val="000000">
                      <a:alpha val="43137"/>
                    </a:srgbClr>
                  </a:outerShdw>
                </a:effectLst>
                <a:latin typeface="Arial"/>
              </a:rPr>
              <a:t>Thinking</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Poor insight into nature of the illness</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Disorganized thinking, such as tangential, circumstantial, ideas of reference, and a flight of ideas.</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Positive Symptoms: </a:t>
            </a:r>
            <a:r>
              <a:rPr lang="en-US" altLang="en-US" sz="1600" b="1" i="1" kern="0" dirty="0">
                <a:solidFill>
                  <a:srgbClr val="7030A0"/>
                </a:solidFill>
                <a:effectLst>
                  <a:outerShdw blurRad="38100" dist="38100" dir="2700000" algn="tl">
                    <a:srgbClr val="000000">
                      <a:alpha val="43137"/>
                    </a:srgbClr>
                  </a:outerShdw>
                </a:effectLst>
                <a:latin typeface="Arial"/>
              </a:rPr>
              <a:t>“Added On”</a:t>
            </a:r>
          </a:p>
          <a:p>
            <a:pPr marL="1200150" lvl="2" indent="-285750">
              <a:spcBef>
                <a:spcPts val="0"/>
              </a:spcBef>
              <a:buClr>
                <a:srgbClr val="00CC00"/>
              </a:buClr>
              <a:buFont typeface="Courier New" panose="02070309020205020404" pitchFamily="49" charset="0"/>
              <a:buChar char="o"/>
              <a:defRPr/>
            </a:pPr>
            <a:r>
              <a:rPr lang="en-US" altLang="en-US" sz="1600" b="1" kern="0" dirty="0">
                <a:effectLst>
                  <a:outerShdw blurRad="38100" dist="38100" dir="2700000" algn="tl">
                    <a:srgbClr val="000000">
                      <a:alpha val="43137"/>
                    </a:srgbClr>
                  </a:outerShdw>
                </a:effectLst>
                <a:latin typeface="Arial"/>
              </a:rPr>
              <a:t>Hallucinations (e.g., auditory, visual, tactile, olfactory, gustatory) </a:t>
            </a:r>
          </a:p>
          <a:p>
            <a:pPr marL="1200150" lvl="2" indent="-285750">
              <a:spcBef>
                <a:spcPts val="0"/>
              </a:spcBef>
              <a:buClr>
                <a:srgbClr val="00CC00"/>
              </a:buClr>
              <a:buFont typeface="Courier New" panose="02070309020205020404" pitchFamily="49" charset="0"/>
              <a:buChar char="o"/>
              <a:defRPr/>
            </a:pPr>
            <a:r>
              <a:rPr lang="en-US" altLang="en-US" sz="1600" b="1" kern="0" dirty="0">
                <a:effectLst>
                  <a:outerShdw blurRad="38100" dist="38100" dir="2700000" algn="tl">
                    <a:srgbClr val="000000">
                      <a:alpha val="43137"/>
                    </a:srgbClr>
                  </a:outerShdw>
                </a:effectLst>
                <a:latin typeface="Arial"/>
              </a:rPr>
              <a:t>Delusions (e.g., grandiose, paranoid, persecutory, religious)</a:t>
            </a:r>
          </a:p>
          <a:p>
            <a:pPr marL="1200150" lvl="2" indent="-285750">
              <a:spcBef>
                <a:spcPts val="0"/>
              </a:spcBef>
              <a:buClr>
                <a:srgbClr val="00CC00"/>
              </a:buClr>
              <a:buFont typeface="Courier New" panose="02070309020205020404" pitchFamily="49" charset="0"/>
              <a:buChar char="o"/>
              <a:defRPr/>
            </a:pPr>
            <a:r>
              <a:rPr lang="en-US" altLang="en-US" sz="1600" b="1" i="1" kern="0" dirty="0">
                <a:solidFill>
                  <a:srgbClr val="CC3300"/>
                </a:solidFill>
                <a:effectLst>
                  <a:outerShdw blurRad="38100" dist="38100" dir="2700000" algn="tl">
                    <a:srgbClr val="000000">
                      <a:alpha val="43137"/>
                    </a:srgbClr>
                  </a:outerShdw>
                </a:effectLst>
                <a:latin typeface="Arial"/>
              </a:rPr>
              <a:t>Responses to Internal Stimuli</a:t>
            </a:r>
          </a:p>
          <a:p>
            <a:pPr lvl="2">
              <a:spcBef>
                <a:spcPts val="0"/>
              </a:spcBef>
              <a:buClr>
                <a:srgbClr val="00CC00"/>
              </a:buClr>
              <a:defRPr/>
            </a:pPr>
            <a:endParaRPr lang="en-US" altLang="en-US" b="1" kern="0" dirty="0">
              <a:latin typeface="Arial"/>
            </a:endParaRPr>
          </a:p>
          <a:p>
            <a:pPr>
              <a:spcBef>
                <a:spcPts val="0"/>
              </a:spcBef>
              <a:buClr>
                <a:srgbClr val="99FF66"/>
              </a:buClr>
              <a:defRPr/>
            </a:pPr>
            <a:r>
              <a:rPr lang="en-US" altLang="en-US" b="1" kern="0" dirty="0">
                <a:solidFill>
                  <a:srgbClr val="00B0F0"/>
                </a:solidFill>
                <a:effectLst>
                  <a:outerShdw blurRad="38100" dist="38100" dir="2700000" algn="tl">
                    <a:srgbClr val="000000">
                      <a:alpha val="43137"/>
                    </a:srgbClr>
                  </a:outerShdw>
                </a:effectLst>
                <a:latin typeface="Arial"/>
              </a:rPr>
              <a:t>Emotions</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Blunted or flat affect</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Depressed to Excited</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Irritable </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Aggressive</a:t>
            </a:r>
          </a:p>
          <a:p>
            <a:pPr marL="742950" lvl="1" indent="-285750">
              <a:spcBef>
                <a:spcPts val="0"/>
              </a:spcBef>
              <a:buClr>
                <a:srgbClr val="00CC00"/>
              </a:buClr>
              <a:buFont typeface="Wingdings" pitchFamily="2" charset="2"/>
              <a:buChar char="§"/>
              <a:defRPr/>
            </a:pPr>
            <a:r>
              <a:rPr lang="en-US" altLang="en-US" sz="1600" b="1" kern="0" dirty="0">
                <a:effectLst>
                  <a:outerShdw blurRad="38100" dist="38100" dir="2700000" algn="tl">
                    <a:srgbClr val="000000">
                      <a:alpha val="43137"/>
                    </a:srgbClr>
                  </a:outerShdw>
                </a:effectLst>
                <a:latin typeface="Arial"/>
              </a:rPr>
              <a:t>Anhedonia</a:t>
            </a:r>
          </a:p>
          <a:p>
            <a:pPr marL="742950" lvl="1" indent="-285750">
              <a:lnSpc>
                <a:spcPct val="80000"/>
              </a:lnSpc>
              <a:spcBef>
                <a:spcPct val="20000"/>
              </a:spcBef>
              <a:buClr>
                <a:srgbClr val="00CC00"/>
              </a:buClr>
              <a:buFont typeface="Wingdings" pitchFamily="2" charset="2"/>
              <a:buChar char="§"/>
              <a:defRPr/>
            </a:pPr>
            <a:endParaRPr lang="en-US" altLang="en-US" sz="1600" kern="0" dirty="0">
              <a:effectLst>
                <a:outerShdw blurRad="38100" dist="38100" dir="2700000" algn="tl">
                  <a:srgbClr val="000000"/>
                </a:outerShdw>
              </a:effectLst>
              <a:latin typeface="Arial"/>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45</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838200"/>
            <a:ext cx="6324600" cy="3748088"/>
          </a:xfrm>
          <a:prstGeom prst="rect">
            <a:avLst/>
          </a:prstGeom>
        </p:spPr>
        <p:txBody>
          <a:bodyPr>
            <a:spAutoFit/>
          </a:bodyPr>
          <a:lstStyle/>
          <a:p>
            <a:pPr algn="ctr">
              <a:spcBef>
                <a:spcPct val="20000"/>
              </a:spcBef>
              <a:buClr>
                <a:srgbClr val="99FF66"/>
              </a:buClr>
              <a:defRPr/>
            </a:pPr>
            <a:r>
              <a:rPr lang="en-US" altLang="en-US" sz="2400" b="1" kern="0" dirty="0">
                <a:solidFill>
                  <a:srgbClr val="C00000"/>
                </a:solidFill>
                <a:effectLst>
                  <a:outerShdw blurRad="38100" dist="38100" dir="2700000" algn="tl">
                    <a:srgbClr val="000000">
                      <a:alpha val="43137"/>
                    </a:srgbClr>
                  </a:outerShdw>
                </a:effectLst>
                <a:latin typeface="Arial"/>
              </a:rPr>
              <a:t>Personality Functioning</a:t>
            </a:r>
          </a:p>
          <a:p>
            <a:pPr algn="ctr">
              <a:spcBef>
                <a:spcPct val="20000"/>
              </a:spcBef>
              <a:buClr>
                <a:srgbClr val="99FF66"/>
              </a:buClr>
              <a:defRPr/>
            </a:pPr>
            <a:endParaRPr lang="en-US" altLang="en-US" sz="2000" b="1" kern="0" dirty="0">
              <a:solidFill>
                <a:srgbClr val="C00000"/>
              </a:solidFill>
              <a:effectLst>
                <a:outerShdw blurRad="38100" dist="38100" dir="2700000" algn="tl">
                  <a:srgbClr val="000000">
                    <a:alpha val="43137"/>
                  </a:srgbClr>
                </a:outerShdw>
              </a:effectLst>
              <a:latin typeface="Arial"/>
            </a:endParaRPr>
          </a:p>
          <a:p>
            <a:pPr marL="285750" indent="-285750">
              <a:spcBef>
                <a:spcPct val="20000"/>
              </a:spcBef>
              <a:buClr>
                <a:srgbClr val="99FF66"/>
              </a:buClr>
              <a:buFont typeface="Arial" panose="020B0604020202020204" pitchFamily="34" charset="0"/>
              <a:buChar char="•"/>
              <a:defRPr/>
            </a:pPr>
            <a:r>
              <a:rPr lang="en-US" altLang="en-US" sz="2000" b="1" kern="0" dirty="0">
                <a:effectLst>
                  <a:outerShdw blurRad="38100" dist="38100" dir="2700000" algn="tl">
                    <a:srgbClr val="000000">
                      <a:alpha val="43137"/>
                    </a:srgbClr>
                  </a:outerShdw>
                </a:effectLst>
                <a:latin typeface="Arial"/>
              </a:rPr>
              <a:t>Behaviors across people and situations</a:t>
            </a:r>
          </a:p>
          <a:p>
            <a:pPr marL="285750" indent="-285750">
              <a:spcBef>
                <a:spcPct val="20000"/>
              </a:spcBef>
              <a:buClr>
                <a:srgbClr val="99FF66"/>
              </a:buClr>
              <a:buFont typeface="Arial" panose="020B0604020202020204" pitchFamily="34" charset="0"/>
              <a:buChar char="•"/>
              <a:defRPr/>
            </a:pPr>
            <a:endParaRPr lang="en-US" altLang="en-US" sz="2000" b="1" kern="0" dirty="0">
              <a:effectLst>
                <a:outerShdw blurRad="38100" dist="38100" dir="2700000" algn="tl">
                  <a:srgbClr val="000000">
                    <a:alpha val="43137"/>
                  </a:srgbClr>
                </a:outerShdw>
              </a:effectLst>
              <a:latin typeface="Arial"/>
            </a:endParaRPr>
          </a:p>
          <a:p>
            <a:pPr marL="285750" indent="-285750">
              <a:spcBef>
                <a:spcPct val="20000"/>
              </a:spcBef>
              <a:buClr>
                <a:srgbClr val="99FF66"/>
              </a:buClr>
              <a:buFont typeface="Arial" panose="020B0604020202020204" pitchFamily="34" charset="0"/>
              <a:buChar char="•"/>
              <a:defRPr/>
            </a:pPr>
            <a:r>
              <a:rPr lang="en-US" altLang="en-US" sz="2000" b="1" kern="0" dirty="0">
                <a:effectLst>
                  <a:outerShdw blurRad="38100" dist="38100" dir="2700000" algn="tl">
                    <a:srgbClr val="000000">
                      <a:alpha val="43137"/>
                    </a:srgbClr>
                  </a:outerShdw>
                </a:effectLst>
                <a:latin typeface="Arial"/>
              </a:rPr>
              <a:t>Rooted in four components:</a:t>
            </a:r>
          </a:p>
          <a:p>
            <a:pPr marL="742950" lvl="1" indent="-285750">
              <a:spcBef>
                <a:spcPct val="20000"/>
              </a:spcBef>
              <a:buClr>
                <a:srgbClr val="99FF66"/>
              </a:buClr>
              <a:buFont typeface="Wingdings" panose="05000000000000000000" pitchFamily="2" charset="2"/>
              <a:buChar char="Ø"/>
              <a:defRPr/>
            </a:pPr>
            <a:r>
              <a:rPr lang="en-US" altLang="en-US" sz="2000" b="1" kern="0" dirty="0">
                <a:effectLst>
                  <a:outerShdw blurRad="38100" dist="38100" dir="2700000" algn="tl">
                    <a:srgbClr val="000000">
                      <a:alpha val="43137"/>
                    </a:srgbClr>
                  </a:outerShdw>
                </a:effectLst>
                <a:latin typeface="Arial"/>
              </a:rPr>
              <a:t>Temperament</a:t>
            </a:r>
          </a:p>
          <a:p>
            <a:pPr marL="742950" lvl="1" indent="-285750">
              <a:spcBef>
                <a:spcPct val="20000"/>
              </a:spcBef>
              <a:buClr>
                <a:srgbClr val="99FF66"/>
              </a:buClr>
              <a:buFont typeface="Wingdings" panose="05000000000000000000" pitchFamily="2" charset="2"/>
              <a:buChar char="Ø"/>
              <a:defRPr/>
            </a:pPr>
            <a:r>
              <a:rPr lang="en-US" altLang="en-US" sz="2000" b="1" kern="0" dirty="0">
                <a:effectLst>
                  <a:outerShdw blurRad="38100" dist="38100" dir="2700000" algn="tl">
                    <a:srgbClr val="000000">
                      <a:alpha val="43137"/>
                    </a:srgbClr>
                  </a:outerShdw>
                </a:effectLst>
                <a:latin typeface="Arial"/>
              </a:rPr>
              <a:t>Character</a:t>
            </a:r>
          </a:p>
          <a:p>
            <a:pPr marL="742950" lvl="1" indent="-285750">
              <a:spcBef>
                <a:spcPct val="20000"/>
              </a:spcBef>
              <a:buClr>
                <a:srgbClr val="99FF66"/>
              </a:buClr>
              <a:buFont typeface="Wingdings" panose="05000000000000000000" pitchFamily="2" charset="2"/>
              <a:buChar char="Ø"/>
              <a:defRPr/>
            </a:pPr>
            <a:r>
              <a:rPr lang="en-US" altLang="en-US" sz="2000" b="1" kern="0" dirty="0">
                <a:effectLst>
                  <a:outerShdw blurRad="38100" dist="38100" dir="2700000" algn="tl">
                    <a:srgbClr val="000000">
                      <a:alpha val="43137"/>
                    </a:srgbClr>
                  </a:outerShdw>
                </a:effectLst>
                <a:latin typeface="Arial"/>
              </a:rPr>
              <a:t>Cognitive Functioning</a:t>
            </a:r>
          </a:p>
          <a:p>
            <a:pPr marL="742950" lvl="1" indent="-285750">
              <a:spcBef>
                <a:spcPct val="20000"/>
              </a:spcBef>
              <a:buClr>
                <a:srgbClr val="99FF66"/>
              </a:buClr>
              <a:buFont typeface="Wingdings" panose="05000000000000000000" pitchFamily="2" charset="2"/>
              <a:buChar char="Ø"/>
              <a:defRPr/>
            </a:pPr>
            <a:r>
              <a:rPr lang="en-US" altLang="en-US" sz="2000" b="1" kern="0" dirty="0">
                <a:effectLst>
                  <a:outerShdw blurRad="38100" dist="38100" dir="2700000" algn="tl">
                    <a:srgbClr val="000000">
                      <a:alpha val="43137"/>
                    </a:srgbClr>
                  </a:outerShdw>
                </a:effectLst>
                <a:latin typeface="Arial"/>
              </a:rPr>
              <a:t>Morals and Values</a:t>
            </a:r>
          </a:p>
          <a:p>
            <a:pPr>
              <a:spcBef>
                <a:spcPct val="20000"/>
              </a:spcBef>
              <a:buClr>
                <a:srgbClr val="99FF66"/>
              </a:buClr>
              <a:defRPr/>
            </a:pPr>
            <a:endParaRPr lang="en-US" altLang="en-US" kern="0" dirty="0">
              <a:latin typeface="Arial"/>
            </a:endParaRPr>
          </a:p>
        </p:txBody>
      </p:sp>
      <p:pic>
        <p:nvPicPr>
          <p:cNvPr id="430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429000"/>
            <a:ext cx="22860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46</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066800"/>
            <a:ext cx="7924800" cy="4351338"/>
          </a:xfrm>
          <a:prstGeom prst="rect">
            <a:avLst/>
          </a:prstGeom>
        </p:spPr>
        <p:txBody>
          <a:bodyPr>
            <a:spAutoFit/>
          </a:bodyPr>
          <a:lstStyle/>
          <a:p>
            <a:pPr algn="ctr">
              <a:spcBef>
                <a:spcPct val="20000"/>
              </a:spcBef>
              <a:buClr>
                <a:srgbClr val="99FF66"/>
              </a:buClr>
              <a:defRPr/>
            </a:pPr>
            <a:r>
              <a:rPr lang="en-US" altLang="en-US" sz="2400" b="1" kern="0" dirty="0">
                <a:solidFill>
                  <a:srgbClr val="C00000"/>
                </a:solidFill>
                <a:effectLst>
                  <a:outerShdw blurRad="38100" dist="38100" dir="2700000" algn="tl">
                    <a:srgbClr val="000000"/>
                  </a:outerShdw>
                </a:effectLst>
                <a:latin typeface="Arial"/>
              </a:rPr>
              <a:t>Understanding Personality Dysfunction</a:t>
            </a:r>
          </a:p>
          <a:p>
            <a:pPr algn="ctr">
              <a:spcBef>
                <a:spcPct val="20000"/>
              </a:spcBef>
              <a:buClr>
                <a:srgbClr val="99FF66"/>
              </a:buClr>
              <a:defRPr/>
            </a:pPr>
            <a:endParaRPr lang="en-US" altLang="en-US" sz="2400" b="1" kern="0" dirty="0">
              <a:effectLst>
                <a:outerShdw blurRad="38100" dist="38100" dir="2700000" algn="tl">
                  <a:srgbClr val="000000"/>
                </a:outerShdw>
              </a:effectLst>
              <a:latin typeface="Arial"/>
            </a:endParaRPr>
          </a:p>
          <a:p>
            <a:pPr marL="285750" indent="-285750">
              <a:spcBef>
                <a:spcPct val="20000"/>
              </a:spcBef>
              <a:buClr>
                <a:srgbClr val="99FF66"/>
              </a:buClr>
              <a:buFont typeface="Arial" panose="020B0604020202020204" pitchFamily="34" charset="0"/>
              <a:buChar char="•"/>
              <a:defRPr/>
            </a:pPr>
            <a:r>
              <a:rPr lang="en-US" altLang="en-US" sz="2000" b="1" kern="0" dirty="0">
                <a:solidFill>
                  <a:srgbClr val="FFC000"/>
                </a:solidFill>
                <a:effectLst>
                  <a:outerShdw blurRad="38100" dist="38100" dir="2700000" algn="tl">
                    <a:srgbClr val="000000"/>
                  </a:outerShdw>
                </a:effectLst>
                <a:latin typeface="Arial"/>
              </a:rPr>
              <a:t>Categorical vs. Dimensional Approach</a:t>
            </a:r>
          </a:p>
          <a:p>
            <a:pPr marL="342900" indent="-342900">
              <a:spcBef>
                <a:spcPct val="20000"/>
              </a:spcBef>
              <a:buClr>
                <a:srgbClr val="99FF66"/>
              </a:buClr>
              <a:buFont typeface="Arial" panose="020B0604020202020204" pitchFamily="34" charset="0"/>
              <a:buChar char="•"/>
              <a:defRPr/>
            </a:pPr>
            <a:endParaRPr lang="en-US" altLang="en-US" sz="2000" b="1" kern="0" dirty="0">
              <a:solidFill>
                <a:srgbClr val="00B050"/>
              </a:solidFill>
              <a:effectLst>
                <a:outerShdw blurRad="38100" dist="38100" dir="2700000" algn="tl">
                  <a:srgbClr val="000000"/>
                </a:outerShdw>
              </a:effectLst>
              <a:latin typeface="Arial"/>
            </a:endParaRPr>
          </a:p>
          <a:p>
            <a:pPr marL="342900" indent="-342900">
              <a:spcBef>
                <a:spcPct val="20000"/>
              </a:spcBef>
              <a:buClr>
                <a:srgbClr val="99FF66"/>
              </a:buClr>
              <a:buFont typeface="Arial" panose="020B0604020202020204" pitchFamily="34" charset="0"/>
              <a:buChar char="•"/>
              <a:defRPr/>
            </a:pPr>
            <a:r>
              <a:rPr lang="en-US" altLang="en-US" sz="2000" b="1" kern="0" dirty="0">
                <a:solidFill>
                  <a:srgbClr val="00B050"/>
                </a:solidFill>
                <a:effectLst>
                  <a:outerShdw blurRad="38100" dist="38100" dir="2700000" algn="tl">
                    <a:srgbClr val="000000"/>
                  </a:outerShdw>
                </a:effectLst>
                <a:latin typeface="Arial"/>
              </a:rPr>
              <a:t>Ego Syntonic vs. Ego Dystonic</a:t>
            </a:r>
          </a:p>
          <a:p>
            <a:pPr>
              <a:spcBef>
                <a:spcPct val="20000"/>
              </a:spcBef>
              <a:buClr>
                <a:srgbClr val="99FF66"/>
              </a:buClr>
              <a:defRPr/>
            </a:pPr>
            <a:endParaRPr lang="en-US" altLang="en-US" sz="2000" b="1" kern="0" dirty="0">
              <a:solidFill>
                <a:prstClr val="black"/>
              </a:solidFill>
              <a:effectLst>
                <a:outerShdw blurRad="38100" dist="38100" dir="2700000" algn="tl">
                  <a:srgbClr val="000000"/>
                </a:outerShdw>
              </a:effectLst>
              <a:latin typeface="Arial"/>
            </a:endParaRPr>
          </a:p>
          <a:p>
            <a:pPr marL="342900" indent="-342900">
              <a:spcBef>
                <a:spcPct val="20000"/>
              </a:spcBef>
              <a:buClr>
                <a:srgbClr val="99FF66"/>
              </a:buClr>
              <a:buFont typeface="Arial" panose="020B0604020202020204" pitchFamily="34" charset="0"/>
              <a:buChar char="•"/>
              <a:defRPr/>
            </a:pPr>
            <a:r>
              <a:rPr lang="en-US" altLang="en-US" sz="2000" b="1" kern="0" dirty="0">
                <a:effectLst>
                  <a:outerShdw blurRad="38100" dist="38100" dir="2700000" algn="tl">
                    <a:srgbClr val="000000"/>
                  </a:outerShdw>
                </a:effectLst>
                <a:latin typeface="Arial"/>
              </a:rPr>
              <a:t>Primary attachment figures throughout the formative years most definitely impact a person's characterological makeup and personality functioning across the life span. </a:t>
            </a:r>
          </a:p>
          <a:p>
            <a:pPr marL="800100" lvl="1" indent="-342900">
              <a:spcBef>
                <a:spcPct val="20000"/>
              </a:spcBef>
              <a:buClr>
                <a:srgbClr val="99FF66"/>
              </a:buClr>
              <a:buFont typeface="Arial" panose="020B0604020202020204" pitchFamily="34" charset="0"/>
              <a:buChar char="•"/>
              <a:defRPr/>
            </a:pPr>
            <a:r>
              <a:rPr lang="en-US" altLang="en-US" sz="2000" b="1" i="1" kern="0" dirty="0">
                <a:solidFill>
                  <a:srgbClr val="C00000"/>
                </a:solidFill>
                <a:effectLst>
                  <a:outerShdw blurRad="38100" dist="38100" dir="2700000" algn="tl">
                    <a:srgbClr val="000000"/>
                  </a:outerShdw>
                </a:effectLst>
                <a:latin typeface="Arial"/>
              </a:rPr>
              <a:t>For example, unpredictable and chaotic parenting during childhood influences a person’s insecurity and fears of abandonment in adulthood.</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47</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762000"/>
            <a:ext cx="5307013" cy="5337175"/>
          </a:xfrm>
          <a:prstGeom prst="rect">
            <a:avLst/>
          </a:prstGeom>
        </p:spPr>
        <p:txBody>
          <a:bodyPr>
            <a:spAutoFit/>
          </a:bodyPr>
          <a:lstStyle/>
          <a:p>
            <a:pPr algn="ctr">
              <a:spcBef>
                <a:spcPct val="20000"/>
              </a:spcBef>
              <a:buClr>
                <a:srgbClr val="99FF66"/>
              </a:buClr>
              <a:defRPr/>
            </a:pPr>
            <a:endParaRPr lang="en-US" altLang="en-US" sz="2400" b="1" kern="0" dirty="0">
              <a:solidFill>
                <a:srgbClr val="C00000"/>
              </a:solidFill>
              <a:effectLst>
                <a:outerShdw blurRad="38100" dist="38100" dir="2700000" algn="tl">
                  <a:srgbClr val="000000"/>
                </a:outerShdw>
              </a:effectLst>
              <a:latin typeface="Arial"/>
            </a:endParaRPr>
          </a:p>
          <a:p>
            <a:pPr algn="ctr">
              <a:spcBef>
                <a:spcPct val="20000"/>
              </a:spcBef>
              <a:buClr>
                <a:srgbClr val="99FF66"/>
              </a:buClr>
              <a:defRPr/>
            </a:pPr>
            <a:r>
              <a:rPr lang="en-US" altLang="en-US" sz="2400" b="1" kern="0" dirty="0">
                <a:solidFill>
                  <a:srgbClr val="C00000"/>
                </a:solidFill>
                <a:effectLst>
                  <a:outerShdw blurRad="38100" dist="38100" dir="2700000" algn="tl">
                    <a:srgbClr val="000000"/>
                  </a:outerShdw>
                </a:effectLst>
                <a:latin typeface="Arial"/>
              </a:rPr>
              <a:t>General DSM Characteristics of </a:t>
            </a:r>
          </a:p>
          <a:p>
            <a:pPr algn="ctr">
              <a:spcBef>
                <a:spcPct val="20000"/>
              </a:spcBef>
              <a:buClr>
                <a:srgbClr val="99FF66"/>
              </a:buClr>
              <a:defRPr/>
            </a:pPr>
            <a:r>
              <a:rPr lang="en-US" altLang="en-US" sz="2400" b="1" kern="0" dirty="0">
                <a:solidFill>
                  <a:srgbClr val="C00000"/>
                </a:solidFill>
                <a:effectLst>
                  <a:outerShdw blurRad="38100" dist="38100" dir="2700000" algn="tl">
                    <a:srgbClr val="000000"/>
                  </a:outerShdw>
                </a:effectLst>
                <a:latin typeface="Arial"/>
              </a:rPr>
              <a:t>Personality Disorder</a:t>
            </a:r>
          </a:p>
          <a:p>
            <a:pPr algn="ctr">
              <a:spcBef>
                <a:spcPct val="20000"/>
              </a:spcBef>
              <a:buClr>
                <a:srgbClr val="99FF66"/>
              </a:buClr>
              <a:defRPr/>
            </a:pPr>
            <a:endParaRPr lang="en-US" altLang="en-US" sz="2400" b="1" kern="0" dirty="0">
              <a:solidFill>
                <a:srgbClr val="C00000"/>
              </a:solidFill>
              <a:effectLst>
                <a:outerShdw blurRad="38100" dist="38100" dir="2700000" algn="tl">
                  <a:srgbClr val="000000"/>
                </a:outerShdw>
              </a:effectLst>
              <a:latin typeface="Arial"/>
            </a:endParaRPr>
          </a:p>
          <a:p>
            <a:pPr marL="800100" lvl="1" indent="-342900">
              <a:spcBef>
                <a:spcPct val="20000"/>
              </a:spcBef>
              <a:buClr>
                <a:srgbClr val="99FF66"/>
              </a:buClr>
              <a:buFont typeface="Arial" panose="020B0604020202020204" pitchFamily="34" charset="0"/>
              <a:buChar char="•"/>
              <a:defRPr/>
            </a:pPr>
            <a:r>
              <a:rPr lang="en-US" altLang="en-US" sz="2400" b="1" kern="0" dirty="0">
                <a:effectLst>
                  <a:outerShdw blurRad="38100" dist="38100" dir="2700000" algn="tl">
                    <a:srgbClr val="000000"/>
                  </a:outerShdw>
                </a:effectLst>
                <a:latin typeface="Arial"/>
              </a:rPr>
              <a:t>Misperceptions</a:t>
            </a:r>
          </a:p>
          <a:p>
            <a:pPr marL="800100" lvl="1" indent="-342900">
              <a:spcBef>
                <a:spcPct val="20000"/>
              </a:spcBef>
              <a:buClr>
                <a:srgbClr val="99FF66"/>
              </a:buClr>
              <a:buFont typeface="Arial" panose="020B0604020202020204" pitchFamily="34" charset="0"/>
              <a:buChar char="•"/>
              <a:defRPr/>
            </a:pPr>
            <a:r>
              <a:rPr lang="en-US" altLang="en-US" sz="2400" b="1" kern="0" dirty="0">
                <a:effectLst>
                  <a:outerShdw blurRad="38100" dist="38100" dir="2700000" algn="tl">
                    <a:srgbClr val="000000"/>
                  </a:outerShdw>
                </a:effectLst>
                <a:latin typeface="Arial"/>
              </a:rPr>
              <a:t>Reactivity</a:t>
            </a:r>
          </a:p>
          <a:p>
            <a:pPr marL="800100" lvl="1" indent="-342900">
              <a:spcBef>
                <a:spcPct val="20000"/>
              </a:spcBef>
              <a:buClr>
                <a:srgbClr val="99FF66"/>
              </a:buClr>
              <a:buFont typeface="Arial" panose="020B0604020202020204" pitchFamily="34" charset="0"/>
              <a:buChar char="•"/>
              <a:defRPr/>
            </a:pPr>
            <a:r>
              <a:rPr lang="en-US" altLang="en-US" sz="2400" b="1" kern="0" dirty="0">
                <a:effectLst>
                  <a:outerShdw blurRad="38100" dist="38100" dir="2700000" algn="tl">
                    <a:srgbClr val="000000"/>
                  </a:outerShdw>
                </a:effectLst>
                <a:latin typeface="Arial"/>
              </a:rPr>
              <a:t>Interpersonal Issues</a:t>
            </a:r>
          </a:p>
          <a:p>
            <a:pPr marL="800100" lvl="1" indent="-342900">
              <a:spcBef>
                <a:spcPct val="20000"/>
              </a:spcBef>
              <a:buClr>
                <a:srgbClr val="99FF66"/>
              </a:buClr>
              <a:buFont typeface="Arial" panose="020B0604020202020204" pitchFamily="34" charset="0"/>
              <a:buChar char="•"/>
              <a:defRPr/>
            </a:pPr>
            <a:r>
              <a:rPr lang="en-US" altLang="en-US" sz="2400" b="1" kern="0" dirty="0">
                <a:effectLst>
                  <a:outerShdw blurRad="38100" dist="38100" dir="2700000" algn="tl">
                    <a:srgbClr val="000000"/>
                  </a:outerShdw>
                </a:effectLst>
                <a:latin typeface="Arial"/>
              </a:rPr>
              <a:t>Impulsivity</a:t>
            </a:r>
          </a:p>
          <a:p>
            <a:pPr marL="800100" lvl="1" indent="-342900">
              <a:spcBef>
                <a:spcPct val="20000"/>
              </a:spcBef>
              <a:buClr>
                <a:srgbClr val="99FF66"/>
              </a:buClr>
              <a:buFont typeface="Arial" panose="020B0604020202020204" pitchFamily="34" charset="0"/>
              <a:buChar char="•"/>
              <a:defRPr/>
            </a:pPr>
            <a:endParaRPr lang="en-US" altLang="en-US" sz="2400" b="1" kern="0" dirty="0">
              <a:effectLst>
                <a:outerShdw blurRad="38100" dist="38100" dir="2700000" algn="tl">
                  <a:srgbClr val="000000"/>
                </a:outerShdw>
              </a:effectLst>
              <a:latin typeface="Arial"/>
            </a:endParaRPr>
          </a:p>
          <a:p>
            <a:pPr lvl="1">
              <a:spcBef>
                <a:spcPct val="20000"/>
              </a:spcBef>
              <a:buClr>
                <a:srgbClr val="99FF66"/>
              </a:buClr>
              <a:defRPr/>
            </a:pPr>
            <a:r>
              <a:rPr lang="en-US" altLang="en-US" sz="2000" b="1" i="1" kern="0" dirty="0">
                <a:solidFill>
                  <a:srgbClr val="FF0000"/>
                </a:solidFill>
                <a:effectLst>
                  <a:outerShdw blurRad="38100" dist="38100" dir="2700000" algn="tl">
                    <a:srgbClr val="000000"/>
                  </a:outerShdw>
                </a:effectLst>
                <a:latin typeface="Arial"/>
              </a:rPr>
              <a:t>*Diagnostic Criteria Overlap</a:t>
            </a:r>
          </a:p>
          <a:p>
            <a:pPr algn="ctr">
              <a:spcBef>
                <a:spcPct val="20000"/>
              </a:spcBef>
              <a:buClr>
                <a:srgbClr val="99FF66"/>
              </a:buClr>
              <a:defRPr/>
            </a:pPr>
            <a:endParaRPr lang="en-US" altLang="en-US" sz="2400" b="1" kern="0" dirty="0">
              <a:solidFill>
                <a:srgbClr val="C00000"/>
              </a:solidFill>
              <a:effectLst>
                <a:outerShdw blurRad="38100" dist="38100" dir="2700000" algn="tl">
                  <a:srgbClr val="000000"/>
                </a:outerShdw>
              </a:effectLst>
              <a:latin typeface="Arial"/>
            </a:endParaRPr>
          </a:p>
          <a:p>
            <a:pPr algn="ctr">
              <a:spcBef>
                <a:spcPct val="20000"/>
              </a:spcBef>
              <a:buClr>
                <a:srgbClr val="99FF66"/>
              </a:buClr>
              <a:defRPr/>
            </a:pPr>
            <a:endParaRPr lang="en-US" altLang="en-US" sz="2400" b="1" kern="0" dirty="0">
              <a:solidFill>
                <a:srgbClr val="C00000"/>
              </a:solidFill>
              <a:effectLst>
                <a:outerShdw blurRad="38100" dist="38100" dir="2700000" algn="tl">
                  <a:srgbClr val="000000"/>
                </a:outerShdw>
              </a:effectLst>
              <a:latin typeface="Arial"/>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48</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8600"/>
            <a:ext cx="8001000" cy="6334125"/>
          </a:xfrm>
          <a:prstGeom prst="rect">
            <a:avLst/>
          </a:prstGeom>
        </p:spPr>
        <p:txBody>
          <a:bodyPr>
            <a:spAutoFit/>
          </a:bodyPr>
          <a:lstStyle/>
          <a:p>
            <a:pPr algn="ctr">
              <a:spcBef>
                <a:spcPct val="20000"/>
              </a:spcBef>
              <a:buClr>
                <a:srgbClr val="99FF66"/>
              </a:buClr>
              <a:defRPr/>
            </a:pPr>
            <a:r>
              <a:rPr lang="en-US" altLang="en-US" sz="2400" b="1" kern="0" dirty="0">
                <a:solidFill>
                  <a:srgbClr val="C00000"/>
                </a:solidFill>
                <a:effectLst>
                  <a:outerShdw blurRad="38100" dist="38100" dir="2700000" algn="tl">
                    <a:srgbClr val="000000"/>
                  </a:outerShdw>
                </a:effectLst>
                <a:latin typeface="Arial"/>
              </a:rPr>
              <a:t>Personality Disorders</a:t>
            </a:r>
          </a:p>
          <a:p>
            <a:pPr algn="ctr">
              <a:spcBef>
                <a:spcPct val="20000"/>
              </a:spcBef>
              <a:buClr>
                <a:srgbClr val="99FF66"/>
              </a:buClr>
              <a:defRPr/>
            </a:pPr>
            <a:r>
              <a:rPr lang="en-US" altLang="en-US" sz="2000" b="1" i="1" kern="0" dirty="0">
                <a:solidFill>
                  <a:srgbClr val="7030A0"/>
                </a:solidFill>
                <a:effectLst>
                  <a:outerShdw blurRad="38100" dist="38100" dir="2700000" algn="tl">
                    <a:srgbClr val="000000"/>
                  </a:outerShdw>
                </a:effectLst>
                <a:latin typeface="Arial"/>
              </a:rPr>
              <a:t>DSM Phenomenology</a:t>
            </a:r>
          </a:p>
          <a:p>
            <a:pPr>
              <a:spcBef>
                <a:spcPct val="20000"/>
              </a:spcBef>
              <a:buClr>
                <a:srgbClr val="99FF66"/>
              </a:buClr>
              <a:defRPr/>
            </a:pPr>
            <a:r>
              <a:rPr lang="en-US" altLang="en-US" b="1" kern="0" dirty="0">
                <a:solidFill>
                  <a:prstClr val="black"/>
                </a:solidFill>
                <a:effectLst>
                  <a:outerShdw blurRad="38100" dist="38100" dir="2700000" algn="tl">
                    <a:srgbClr val="000000"/>
                  </a:outerShdw>
                </a:effectLst>
                <a:latin typeface="Arial"/>
              </a:rPr>
              <a:t>Cluster A: </a:t>
            </a:r>
            <a:r>
              <a:rPr lang="en-US" altLang="en-US" b="1" i="1" dirty="0">
                <a:solidFill>
                  <a:srgbClr val="0099FF"/>
                </a:solidFill>
              </a:rPr>
              <a:t>O</a:t>
            </a:r>
            <a:r>
              <a:rPr lang="en-US" b="1" i="1" dirty="0">
                <a:solidFill>
                  <a:srgbClr val="0099FF"/>
                </a:solidFill>
              </a:rPr>
              <a:t>dd disorders</a:t>
            </a:r>
            <a:endParaRPr lang="en-US" altLang="en-US" b="1" i="1" kern="0" dirty="0">
              <a:solidFill>
                <a:srgbClr val="0099FF"/>
              </a:solidFill>
              <a:effectLst>
                <a:outerShdw blurRad="38100" dist="38100" dir="2700000" algn="tl">
                  <a:srgbClr val="000000"/>
                </a:outerShdw>
              </a:effectLst>
              <a:latin typeface="Arial"/>
            </a:endParaRPr>
          </a:p>
          <a:p>
            <a:pPr marL="342900" indent="-342900">
              <a:spcBef>
                <a:spcPct val="20000"/>
              </a:spcBef>
              <a:buClr>
                <a:srgbClr val="99FF66"/>
              </a:buClr>
              <a:buFont typeface="Wingdings" pitchFamily="2" charset="2"/>
              <a:buChar char="§"/>
              <a:defRPr/>
            </a:pPr>
            <a:r>
              <a:rPr lang="en-US" altLang="en-US" sz="1600" b="1" kern="0" dirty="0">
                <a:solidFill>
                  <a:prstClr val="black"/>
                </a:solidFill>
                <a:effectLst>
                  <a:outerShdw blurRad="38100" dist="38100" dir="2700000" algn="tl">
                    <a:srgbClr val="000000"/>
                  </a:outerShdw>
                </a:effectLst>
                <a:latin typeface="Arial"/>
              </a:rPr>
              <a:t>Paranoid: </a:t>
            </a:r>
            <a:r>
              <a:rPr lang="en-US" altLang="en-US" sz="1600" kern="0" dirty="0">
                <a:solidFill>
                  <a:prstClr val="black"/>
                </a:solidFill>
                <a:latin typeface="Arial"/>
              </a:rPr>
              <a:t>I</a:t>
            </a:r>
            <a:r>
              <a:rPr lang="en-US" sz="1600" dirty="0"/>
              <a:t>rrational mistrust and suspicion </a:t>
            </a:r>
          </a:p>
          <a:p>
            <a:pPr marL="342900" indent="-342900">
              <a:spcBef>
                <a:spcPct val="20000"/>
              </a:spcBef>
              <a:buClr>
                <a:srgbClr val="99FF66"/>
              </a:buClr>
              <a:buFont typeface="Wingdings" pitchFamily="2" charset="2"/>
              <a:buChar char="§"/>
              <a:defRPr/>
            </a:pPr>
            <a:r>
              <a:rPr lang="en-US" altLang="en-US" sz="1600" b="1" kern="0" dirty="0">
                <a:solidFill>
                  <a:prstClr val="black"/>
                </a:solidFill>
                <a:effectLst>
                  <a:outerShdw blurRad="38100" dist="38100" dir="2700000" algn="tl">
                    <a:srgbClr val="000000"/>
                  </a:outerShdw>
                </a:effectLst>
                <a:latin typeface="Arial"/>
              </a:rPr>
              <a:t>Schizoid: </a:t>
            </a:r>
            <a:r>
              <a:rPr lang="en-US" altLang="en-US" sz="1600" kern="0" dirty="0">
                <a:solidFill>
                  <a:prstClr val="black"/>
                </a:solidFill>
                <a:latin typeface="Arial"/>
              </a:rPr>
              <a:t>Detached </a:t>
            </a:r>
            <a:r>
              <a:rPr lang="en-US" sz="1600" dirty="0"/>
              <a:t>from social relationships and restricted emotions</a:t>
            </a:r>
            <a:endParaRPr lang="en-US" altLang="en-US" sz="1600" b="1" kern="0" dirty="0">
              <a:solidFill>
                <a:prstClr val="black"/>
              </a:solidFill>
              <a:effectLst>
                <a:outerShdw blurRad="38100" dist="38100" dir="2700000" algn="tl">
                  <a:srgbClr val="000000"/>
                </a:outerShdw>
              </a:effectLst>
              <a:latin typeface="Arial"/>
            </a:endParaRPr>
          </a:p>
          <a:p>
            <a:pPr marL="342900" indent="-342900">
              <a:spcBef>
                <a:spcPct val="20000"/>
              </a:spcBef>
              <a:buClr>
                <a:srgbClr val="99FF66"/>
              </a:buClr>
              <a:buFont typeface="Wingdings" pitchFamily="2" charset="2"/>
              <a:buChar char="§"/>
              <a:defRPr/>
            </a:pPr>
            <a:r>
              <a:rPr lang="en-US" altLang="en-US" sz="1600" b="1" kern="0" dirty="0">
                <a:solidFill>
                  <a:prstClr val="black"/>
                </a:solidFill>
                <a:effectLst>
                  <a:outerShdw blurRad="38100" dist="38100" dir="2700000" algn="tl">
                    <a:srgbClr val="000000"/>
                  </a:outerShdw>
                </a:effectLst>
                <a:latin typeface="Arial"/>
              </a:rPr>
              <a:t>Schizotypal: </a:t>
            </a:r>
            <a:r>
              <a:rPr lang="en-US" altLang="en-US" sz="1600" kern="0" dirty="0">
                <a:solidFill>
                  <a:prstClr val="black"/>
                </a:solidFill>
                <a:latin typeface="Arial"/>
              </a:rPr>
              <a:t>Odd beliefs </a:t>
            </a:r>
            <a:r>
              <a:rPr lang="en-US" sz="1600" dirty="0"/>
              <a:t>and discomfort interacting socially</a:t>
            </a:r>
            <a:endParaRPr lang="en-US" altLang="en-US" sz="1600" kern="0" dirty="0">
              <a:solidFill>
                <a:prstClr val="black"/>
              </a:solidFill>
              <a:latin typeface="Arial"/>
            </a:endParaRPr>
          </a:p>
          <a:p>
            <a:pPr marL="342900" indent="-342900">
              <a:spcBef>
                <a:spcPct val="20000"/>
              </a:spcBef>
              <a:buClr>
                <a:srgbClr val="99FF66"/>
              </a:buClr>
              <a:buFont typeface="Wingdings" pitchFamily="2" charset="2"/>
              <a:buChar char="§"/>
              <a:defRPr/>
            </a:pPr>
            <a:endParaRPr lang="en-US" altLang="en-US" b="1" kern="0" dirty="0">
              <a:solidFill>
                <a:prstClr val="black"/>
              </a:solidFill>
              <a:effectLst>
                <a:outerShdw blurRad="38100" dist="38100" dir="2700000" algn="tl">
                  <a:srgbClr val="000000"/>
                </a:outerShdw>
              </a:effectLst>
              <a:latin typeface="Arial"/>
            </a:endParaRPr>
          </a:p>
          <a:p>
            <a:pPr>
              <a:spcBef>
                <a:spcPct val="20000"/>
              </a:spcBef>
              <a:buClr>
                <a:srgbClr val="99FF66"/>
              </a:buClr>
              <a:defRPr/>
            </a:pPr>
            <a:r>
              <a:rPr lang="en-US" altLang="en-US" b="1" kern="0" dirty="0">
                <a:effectLst>
                  <a:outerShdw blurRad="38100" dist="38100" dir="2700000" algn="tl">
                    <a:srgbClr val="000000"/>
                  </a:outerShdw>
                </a:effectLst>
                <a:latin typeface="Arial"/>
              </a:rPr>
              <a:t>Cluster B: </a:t>
            </a:r>
            <a:r>
              <a:rPr lang="en-US" altLang="en-US" b="1" dirty="0">
                <a:solidFill>
                  <a:srgbClr val="0099FF"/>
                </a:solidFill>
              </a:rPr>
              <a:t>D</a:t>
            </a:r>
            <a:r>
              <a:rPr lang="en-US" b="1" dirty="0">
                <a:solidFill>
                  <a:srgbClr val="0099FF"/>
                </a:solidFill>
              </a:rPr>
              <a:t>ramatic, emotional or erratic disorders</a:t>
            </a:r>
            <a:endParaRPr lang="en-US" altLang="en-US" b="1" kern="0" dirty="0">
              <a:solidFill>
                <a:srgbClr val="0099FF"/>
              </a:solidFill>
              <a:effectLst>
                <a:outerShdw blurRad="38100" dist="38100" dir="2700000" algn="tl">
                  <a:srgbClr val="000000"/>
                </a:outerShdw>
              </a:effectLst>
              <a:latin typeface="Arial"/>
            </a:endParaRPr>
          </a:p>
          <a:p>
            <a:pPr marL="285750" indent="-285750">
              <a:spcBef>
                <a:spcPct val="20000"/>
              </a:spcBef>
              <a:buClr>
                <a:srgbClr val="99FF66"/>
              </a:buClr>
              <a:buFont typeface="Arial" panose="020B0604020202020204" pitchFamily="34" charset="0"/>
              <a:buChar char="•"/>
              <a:defRPr/>
            </a:pPr>
            <a:r>
              <a:rPr lang="en-US" altLang="en-US" sz="1600" b="1" kern="0" dirty="0">
                <a:solidFill>
                  <a:prstClr val="black"/>
                </a:solidFill>
                <a:effectLst>
                  <a:outerShdw blurRad="38100" dist="38100" dir="2700000" algn="tl">
                    <a:srgbClr val="000000"/>
                  </a:outerShdw>
                </a:effectLst>
                <a:latin typeface="Arial"/>
              </a:rPr>
              <a:t>Histrionic: </a:t>
            </a:r>
            <a:r>
              <a:rPr lang="en-US" altLang="en-US" sz="1600" dirty="0"/>
              <a:t>Attention-seeking </a:t>
            </a:r>
            <a:r>
              <a:rPr lang="en-US" sz="1600" dirty="0"/>
              <a:t>behavior and excessive emotions</a:t>
            </a:r>
            <a:endParaRPr lang="en-US" altLang="en-US" sz="1600" b="1" kern="0" dirty="0">
              <a:solidFill>
                <a:prstClr val="black"/>
              </a:solidFill>
              <a:effectLst>
                <a:outerShdw blurRad="38100" dist="38100" dir="2700000" algn="tl">
                  <a:srgbClr val="000000"/>
                </a:outerShdw>
              </a:effectLst>
              <a:latin typeface="Arial"/>
            </a:endParaRPr>
          </a:p>
          <a:p>
            <a:pPr marL="285750" indent="-285750">
              <a:spcBef>
                <a:spcPct val="20000"/>
              </a:spcBef>
              <a:buClr>
                <a:srgbClr val="99FF66"/>
              </a:buClr>
              <a:buFont typeface="Arial" panose="020B0604020202020204" pitchFamily="34" charset="0"/>
              <a:buChar char="•"/>
              <a:defRPr/>
            </a:pPr>
            <a:r>
              <a:rPr lang="en-US" altLang="en-US" sz="1600" b="1" kern="0" dirty="0">
                <a:effectLst>
                  <a:outerShdw blurRad="38100" dist="38100" dir="2700000" algn="tl">
                    <a:srgbClr val="000000"/>
                  </a:outerShdw>
                </a:effectLst>
                <a:latin typeface="Arial"/>
              </a:rPr>
              <a:t>Narcissistic: </a:t>
            </a:r>
            <a:r>
              <a:rPr lang="en-US" altLang="en-US" sz="1600" kern="0" dirty="0">
                <a:latin typeface="Arial"/>
              </a:rPr>
              <a:t>Grandiose </a:t>
            </a:r>
            <a:r>
              <a:rPr lang="en-US" sz="1600" dirty="0"/>
              <a:t>and Unempathic</a:t>
            </a:r>
            <a:endParaRPr lang="en-US" altLang="en-US" sz="1600" b="1" kern="0" dirty="0">
              <a:effectLst>
                <a:outerShdw blurRad="38100" dist="38100" dir="2700000" algn="tl">
                  <a:srgbClr val="000000"/>
                </a:outerShdw>
              </a:effectLst>
              <a:latin typeface="Arial"/>
            </a:endParaRPr>
          </a:p>
          <a:p>
            <a:pPr marL="285750" indent="-285750">
              <a:spcBef>
                <a:spcPct val="20000"/>
              </a:spcBef>
              <a:buClr>
                <a:srgbClr val="99FF66"/>
              </a:buClr>
              <a:buFont typeface="Arial" panose="020B0604020202020204" pitchFamily="34" charset="0"/>
              <a:buChar char="•"/>
              <a:defRPr/>
            </a:pPr>
            <a:r>
              <a:rPr lang="en-US" altLang="en-US" sz="1600" b="1" kern="0" dirty="0">
                <a:effectLst>
                  <a:outerShdw blurRad="38100" dist="38100" dir="2700000" algn="tl">
                    <a:srgbClr val="000000"/>
                  </a:outerShdw>
                </a:effectLst>
                <a:latin typeface="Arial"/>
              </a:rPr>
              <a:t>Antisocial: </a:t>
            </a:r>
            <a:r>
              <a:rPr lang="en-US" altLang="en-US" sz="1600" kern="0" dirty="0">
                <a:latin typeface="Arial"/>
              </a:rPr>
              <a:t>Exploitative, </a:t>
            </a:r>
            <a:r>
              <a:rPr lang="en-US" altLang="en-US" sz="1600" dirty="0"/>
              <a:t>d</a:t>
            </a:r>
            <a:r>
              <a:rPr lang="en-US" sz="1600" dirty="0"/>
              <a:t>isregard for rights of others, even psychopathy</a:t>
            </a:r>
          </a:p>
          <a:p>
            <a:pPr marL="285750" indent="-285750">
              <a:spcBef>
                <a:spcPct val="20000"/>
              </a:spcBef>
              <a:buClr>
                <a:srgbClr val="99FF66"/>
              </a:buClr>
              <a:buFont typeface="Arial" panose="020B0604020202020204" pitchFamily="34" charset="0"/>
              <a:buChar char="•"/>
              <a:defRPr/>
            </a:pPr>
            <a:r>
              <a:rPr lang="en-US" altLang="en-US" sz="1600" b="1" kern="0" dirty="0">
                <a:effectLst>
                  <a:outerShdw blurRad="38100" dist="38100" dir="2700000" algn="tl">
                    <a:srgbClr val="000000"/>
                  </a:outerShdw>
                </a:effectLst>
                <a:latin typeface="Arial"/>
              </a:rPr>
              <a:t>Borderline: </a:t>
            </a:r>
          </a:p>
          <a:p>
            <a:pPr marL="742950" lvl="1" indent="-285750">
              <a:spcBef>
                <a:spcPct val="20000"/>
              </a:spcBef>
              <a:buClr>
                <a:srgbClr val="99FF66"/>
              </a:buClr>
              <a:buFont typeface="Arial" panose="020B0604020202020204" pitchFamily="34" charset="0"/>
              <a:buChar char="•"/>
              <a:defRPr/>
            </a:pPr>
            <a:r>
              <a:rPr lang="en-US" altLang="en-US" sz="1600" b="1" kern="0" dirty="0">
                <a:effectLst>
                  <a:outerShdw blurRad="38100" dist="38100" dir="2700000" algn="tl">
                    <a:srgbClr val="000000"/>
                  </a:outerShdw>
                </a:effectLst>
                <a:latin typeface="Arial"/>
              </a:rPr>
              <a:t>Proper: </a:t>
            </a:r>
            <a:r>
              <a:rPr lang="en-US" altLang="en-US" sz="1600" dirty="0"/>
              <a:t>I</a:t>
            </a:r>
            <a:r>
              <a:rPr lang="en-US" sz="1600" dirty="0"/>
              <a:t>nstability in relationships, identity, and emotions. </a:t>
            </a:r>
          </a:p>
          <a:p>
            <a:pPr marL="742950" lvl="1" indent="-285750">
              <a:spcBef>
                <a:spcPct val="20000"/>
              </a:spcBef>
              <a:buClr>
                <a:srgbClr val="99FF66"/>
              </a:buClr>
              <a:buFont typeface="Arial" panose="020B0604020202020204" pitchFamily="34" charset="0"/>
              <a:buChar char="•"/>
              <a:defRPr/>
            </a:pPr>
            <a:r>
              <a:rPr lang="en-US" altLang="en-US" sz="1600" b="1" kern="0" dirty="0">
                <a:effectLst>
                  <a:outerShdw blurRad="38100" dist="38100" dir="2700000" algn="tl">
                    <a:srgbClr val="000000">
                      <a:alpha val="43137"/>
                    </a:srgbClr>
                  </a:outerShdw>
                </a:effectLst>
                <a:latin typeface="Arial"/>
              </a:rPr>
              <a:t>Level of Personality Organization: </a:t>
            </a:r>
            <a:r>
              <a:rPr lang="en-US" altLang="en-US" sz="1600" kern="0" dirty="0">
                <a:latin typeface="Arial"/>
              </a:rPr>
              <a:t>Identity diffusion, primitive defenses, </a:t>
            </a:r>
          </a:p>
          <a:p>
            <a:pPr lvl="1">
              <a:spcBef>
                <a:spcPct val="20000"/>
              </a:spcBef>
              <a:buClr>
                <a:srgbClr val="99FF66"/>
              </a:buClr>
              <a:defRPr/>
            </a:pPr>
            <a:r>
              <a:rPr lang="en-US" altLang="en-US" sz="1600" kern="0" dirty="0">
                <a:latin typeface="Arial"/>
              </a:rPr>
              <a:t>      and variable reality testing.</a:t>
            </a:r>
          </a:p>
          <a:p>
            <a:pPr>
              <a:spcBef>
                <a:spcPct val="20000"/>
              </a:spcBef>
              <a:buClr>
                <a:srgbClr val="99FF66"/>
              </a:buClr>
              <a:defRPr/>
            </a:pPr>
            <a:endParaRPr lang="en-US" altLang="en-US" b="1" kern="0" dirty="0">
              <a:effectLst>
                <a:outerShdw blurRad="38100" dist="38100" dir="2700000" algn="tl">
                  <a:srgbClr val="000000"/>
                </a:outerShdw>
              </a:effectLst>
              <a:latin typeface="Arial"/>
            </a:endParaRPr>
          </a:p>
          <a:p>
            <a:pPr>
              <a:spcBef>
                <a:spcPct val="20000"/>
              </a:spcBef>
              <a:buClr>
                <a:srgbClr val="99FF66"/>
              </a:buClr>
              <a:defRPr/>
            </a:pPr>
            <a:r>
              <a:rPr lang="en-US" altLang="en-US" b="1" kern="0" dirty="0">
                <a:effectLst>
                  <a:outerShdw blurRad="38100" dist="38100" dir="2700000" algn="tl">
                    <a:srgbClr val="000000"/>
                  </a:outerShdw>
                </a:effectLst>
                <a:latin typeface="Arial"/>
              </a:rPr>
              <a:t>Cluster C: </a:t>
            </a:r>
            <a:r>
              <a:rPr lang="en-US" altLang="en-US" b="1" dirty="0">
                <a:solidFill>
                  <a:srgbClr val="0099FF"/>
                </a:solidFill>
              </a:rPr>
              <a:t>A</a:t>
            </a:r>
            <a:r>
              <a:rPr lang="en-US" b="1" dirty="0">
                <a:solidFill>
                  <a:srgbClr val="0099FF"/>
                </a:solidFill>
              </a:rPr>
              <a:t>nxious or fearful disorders</a:t>
            </a:r>
            <a:endParaRPr lang="en-US" altLang="en-US" b="1" kern="0" dirty="0">
              <a:solidFill>
                <a:srgbClr val="0099FF"/>
              </a:solidFill>
              <a:effectLst>
                <a:outerShdw blurRad="38100" dist="38100" dir="2700000" algn="tl">
                  <a:srgbClr val="000000"/>
                </a:outerShdw>
              </a:effectLst>
              <a:latin typeface="Arial"/>
            </a:endParaRPr>
          </a:p>
          <a:p>
            <a:pPr marL="342900" indent="-342900">
              <a:spcBef>
                <a:spcPct val="20000"/>
              </a:spcBef>
              <a:buClr>
                <a:srgbClr val="99FF66"/>
              </a:buClr>
              <a:buFont typeface="Wingdings" pitchFamily="2" charset="2"/>
              <a:buChar char="§"/>
              <a:defRPr/>
            </a:pPr>
            <a:r>
              <a:rPr lang="en-US" altLang="en-US" sz="1600" b="1" kern="0" dirty="0">
                <a:effectLst>
                  <a:outerShdw blurRad="38100" dist="38100" dir="2700000" algn="tl">
                    <a:srgbClr val="000000"/>
                  </a:outerShdw>
                </a:effectLst>
                <a:latin typeface="Arial"/>
              </a:rPr>
              <a:t>Dependent: </a:t>
            </a:r>
            <a:r>
              <a:rPr lang="en-US" altLang="en-US" sz="1600" kern="0" dirty="0">
                <a:latin typeface="Arial"/>
              </a:rPr>
              <a:t>Excessive need for caring and reassurance</a:t>
            </a:r>
            <a:endParaRPr lang="en-US" sz="1600" dirty="0"/>
          </a:p>
          <a:p>
            <a:pPr marL="342900" indent="-342900">
              <a:spcBef>
                <a:spcPct val="20000"/>
              </a:spcBef>
              <a:buClr>
                <a:srgbClr val="99FF66"/>
              </a:buClr>
              <a:buFont typeface="Wingdings" pitchFamily="2" charset="2"/>
              <a:buChar char="§"/>
              <a:defRPr/>
            </a:pPr>
            <a:r>
              <a:rPr lang="en-US" altLang="en-US" sz="1600" b="1" kern="0" dirty="0">
                <a:effectLst>
                  <a:outerShdw blurRad="38100" dist="38100" dir="2700000" algn="tl">
                    <a:srgbClr val="000000"/>
                  </a:outerShdw>
                </a:effectLst>
                <a:latin typeface="Arial"/>
              </a:rPr>
              <a:t>Avoidant: </a:t>
            </a:r>
            <a:r>
              <a:rPr lang="en-US" altLang="en-US" sz="1600" kern="0" dirty="0">
                <a:latin typeface="Arial"/>
              </a:rPr>
              <a:t>Socially inhibited and sensitive to </a:t>
            </a:r>
            <a:r>
              <a:rPr lang="en-US" sz="1600" dirty="0">
                <a:solidFill>
                  <a:prstClr val="black"/>
                </a:solidFill>
              </a:rPr>
              <a:t>negative evaluation</a:t>
            </a:r>
            <a:endParaRPr lang="en-US" altLang="en-US" sz="1600" kern="0" dirty="0">
              <a:solidFill>
                <a:prstClr val="black"/>
              </a:solidFill>
              <a:latin typeface="Arial"/>
            </a:endParaRPr>
          </a:p>
          <a:p>
            <a:pPr marL="342900" indent="-342900">
              <a:spcBef>
                <a:spcPct val="20000"/>
              </a:spcBef>
              <a:buClr>
                <a:srgbClr val="99FF66"/>
              </a:buClr>
              <a:buFont typeface="Wingdings" pitchFamily="2" charset="2"/>
              <a:buChar char="§"/>
              <a:defRPr/>
            </a:pPr>
            <a:r>
              <a:rPr lang="en-US" altLang="en-US" sz="1600" b="1" kern="0" dirty="0">
                <a:effectLst>
                  <a:outerShdw blurRad="38100" dist="38100" dir="2700000" algn="tl">
                    <a:srgbClr val="000000"/>
                  </a:outerShdw>
                </a:effectLst>
                <a:latin typeface="Arial"/>
              </a:rPr>
              <a:t>Obsessive-Compulsive: </a:t>
            </a:r>
            <a:r>
              <a:rPr lang="en-US" altLang="en-US" sz="1600" dirty="0"/>
              <a:t>R</a:t>
            </a:r>
            <a:r>
              <a:rPr lang="en-US" sz="1600" dirty="0"/>
              <a:t>igid, controlling, and perfectionistic</a:t>
            </a:r>
            <a:endParaRPr lang="en-US" altLang="en-US" sz="1600" b="1" kern="0" dirty="0">
              <a:effectLst>
                <a:outerShdw blurRad="38100" dist="38100" dir="2700000" algn="tl">
                  <a:srgbClr val="000000"/>
                </a:outerShdw>
              </a:effectLst>
              <a:latin typeface="Arial"/>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49</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143000"/>
          </a:xfrm>
        </p:spPr>
        <p:txBody>
          <a:bodyPr>
            <a:normAutofit fontScale="90000"/>
          </a:bodyPr>
          <a:lstStyle/>
          <a:p>
            <a:pPr algn="ctr">
              <a:defRPr/>
            </a:pPr>
            <a:r>
              <a:rPr lang="en-US" altLang="en-US" sz="2000" b="1" dirty="0" smtClean="0">
                <a:solidFill>
                  <a:srgbClr val="4E3B30"/>
                </a:solidFill>
              </a:rPr>
              <a:t/>
            </a:r>
            <a:br>
              <a:rPr lang="en-US" altLang="en-US" sz="2000" b="1" dirty="0" smtClean="0">
                <a:solidFill>
                  <a:srgbClr val="4E3B30"/>
                </a:solidFill>
              </a:rPr>
            </a:br>
            <a:r>
              <a:rPr lang="en-US" altLang="en-US" sz="20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Understanding </a:t>
            </a:r>
            <a:r>
              <a:rPr lang="en-US" altLang="en-US" sz="2000" b="1" dirty="0">
                <a:solidFill>
                  <a:srgbClr val="C00000"/>
                </a:solidFill>
                <a:effectLst>
                  <a:outerShdw blurRad="38100" dist="38100" dir="2700000" algn="tl">
                    <a:srgbClr val="000000">
                      <a:alpha val="43137"/>
                    </a:srgbClr>
                  </a:outerShdw>
                  <a:reflection blurRad="12700" stA="48000" endA="300" endPos="55000" dir="5400000" sy="-90000" algn="bl" rotWithShape="0"/>
                </a:effectLst>
              </a:rPr>
              <a:t>Intellectual Disability</a:t>
            </a:r>
            <a:r>
              <a:rPr lang="en-US" altLang="en-US" sz="2000" b="1" dirty="0">
                <a:solidFill>
                  <a:srgbClr val="4E3B30"/>
                </a:solidFill>
              </a:rPr>
              <a:t/>
            </a:r>
            <a:br>
              <a:rPr lang="en-US" altLang="en-US" sz="2000" b="1" dirty="0">
                <a:solidFill>
                  <a:srgbClr val="4E3B30"/>
                </a:solidFill>
              </a:rPr>
            </a:br>
            <a:endParaRPr lang="en-US" dirty="0"/>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3263" y="1371600"/>
            <a:ext cx="5429250" cy="3352800"/>
          </a:xfrm>
          <a:noFill/>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99761C"/>
                  </a:outerShdw>
                </a:effectLst>
              </a14:hiddenEffects>
            </a:ext>
          </a:extLst>
        </p:spPr>
      </p:pic>
      <p:sp>
        <p:nvSpPr>
          <p:cNvPr id="14340" name="Freeform 14"/>
          <p:cNvSpPr>
            <a:spLocks/>
          </p:cNvSpPr>
          <p:nvPr/>
        </p:nvSpPr>
        <p:spPr bwMode="auto">
          <a:xfrm>
            <a:off x="2046288" y="2563813"/>
            <a:ext cx="1398587" cy="663575"/>
          </a:xfrm>
          <a:custGeom>
            <a:avLst/>
            <a:gdLst>
              <a:gd name="T0" fmla="*/ 2147483647 w 533"/>
              <a:gd name="T1" fmla="*/ 2147483647 h 439"/>
              <a:gd name="T2" fmla="*/ 2147483647 w 533"/>
              <a:gd name="T3" fmla="*/ 2147483647 h 439"/>
              <a:gd name="T4" fmla="*/ 2147483647 w 533"/>
              <a:gd name="T5" fmla="*/ 2147483647 h 439"/>
              <a:gd name="T6" fmla="*/ 2147483647 w 533"/>
              <a:gd name="T7" fmla="*/ 2147483647 h 439"/>
              <a:gd name="T8" fmla="*/ 2147483647 w 533"/>
              <a:gd name="T9" fmla="*/ 2147483647 h 439"/>
              <a:gd name="T10" fmla="*/ 2147483647 w 533"/>
              <a:gd name="T11" fmla="*/ 0 h 439"/>
              <a:gd name="T12" fmla="*/ 2147483647 w 533"/>
              <a:gd name="T13" fmla="*/ 2147483647 h 439"/>
              <a:gd name="T14" fmla="*/ 2147483647 w 533"/>
              <a:gd name="T15" fmla="*/ 2147483647 h 439"/>
              <a:gd name="T16" fmla="*/ 2147483647 w 533"/>
              <a:gd name="T17" fmla="*/ 2147483647 h 439"/>
              <a:gd name="T18" fmla="*/ 2147483647 w 533"/>
              <a:gd name="T19" fmla="*/ 2147483647 h 439"/>
              <a:gd name="T20" fmla="*/ 2147483647 w 533"/>
              <a:gd name="T21" fmla="*/ 2147483647 h 439"/>
              <a:gd name="T22" fmla="*/ 2147483647 w 533"/>
              <a:gd name="T23" fmla="*/ 2147483647 h 439"/>
              <a:gd name="T24" fmla="*/ 2147483647 w 533"/>
              <a:gd name="T25" fmla="*/ 2147483647 h 439"/>
              <a:gd name="T26" fmla="*/ 2147483647 w 533"/>
              <a:gd name="T27" fmla="*/ 2147483647 h 439"/>
              <a:gd name="T28" fmla="*/ 2147483647 w 533"/>
              <a:gd name="T29" fmla="*/ 2147483647 h 439"/>
              <a:gd name="T30" fmla="*/ 2147483647 w 533"/>
              <a:gd name="T31" fmla="*/ 2147483647 h 439"/>
              <a:gd name="T32" fmla="*/ 2147483647 w 533"/>
              <a:gd name="T33" fmla="*/ 2147483647 h 439"/>
              <a:gd name="T34" fmla="*/ 2147483647 w 533"/>
              <a:gd name="T35" fmla="*/ 2147483647 h 439"/>
              <a:gd name="T36" fmla="*/ 2147483647 w 533"/>
              <a:gd name="T37" fmla="*/ 2147483647 h 439"/>
              <a:gd name="T38" fmla="*/ 2147483647 w 533"/>
              <a:gd name="T39" fmla="*/ 2147483647 h 439"/>
              <a:gd name="T40" fmla="*/ 2147483647 w 533"/>
              <a:gd name="T41" fmla="*/ 2147483647 h 439"/>
              <a:gd name="T42" fmla="*/ 2147483647 w 533"/>
              <a:gd name="T43" fmla="*/ 2147483647 h 439"/>
              <a:gd name="T44" fmla="*/ 2147483647 w 533"/>
              <a:gd name="T45" fmla="*/ 2147483647 h 439"/>
              <a:gd name="T46" fmla="*/ 2147483647 w 533"/>
              <a:gd name="T47" fmla="*/ 2147483647 h 439"/>
              <a:gd name="T48" fmla="*/ 2147483647 w 533"/>
              <a:gd name="T49" fmla="*/ 2147483647 h 439"/>
              <a:gd name="T50" fmla="*/ 2147483647 w 533"/>
              <a:gd name="T51" fmla="*/ 2147483647 h 439"/>
              <a:gd name="T52" fmla="*/ 2147483647 w 533"/>
              <a:gd name="T53" fmla="*/ 2147483647 h 439"/>
              <a:gd name="T54" fmla="*/ 2147483647 w 533"/>
              <a:gd name="T55" fmla="*/ 2147483647 h 4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3"/>
              <a:gd name="T85" fmla="*/ 0 h 439"/>
              <a:gd name="T86" fmla="*/ 533 w 533"/>
              <a:gd name="T87" fmla="*/ 439 h 4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3" h="439">
                <a:moveTo>
                  <a:pt x="530" y="438"/>
                </a:moveTo>
                <a:cubicBezTo>
                  <a:pt x="529" y="432"/>
                  <a:pt x="526" y="429"/>
                  <a:pt x="524" y="423"/>
                </a:cubicBezTo>
                <a:cubicBezTo>
                  <a:pt x="525" y="398"/>
                  <a:pt x="527" y="373"/>
                  <a:pt x="529" y="348"/>
                </a:cubicBezTo>
                <a:cubicBezTo>
                  <a:pt x="528" y="326"/>
                  <a:pt x="521" y="261"/>
                  <a:pt x="529" y="237"/>
                </a:cubicBezTo>
                <a:cubicBezTo>
                  <a:pt x="533" y="210"/>
                  <a:pt x="531" y="191"/>
                  <a:pt x="530" y="162"/>
                </a:cubicBezTo>
                <a:cubicBezTo>
                  <a:pt x="531" y="98"/>
                  <a:pt x="533" y="58"/>
                  <a:pt x="530" y="0"/>
                </a:cubicBezTo>
                <a:cubicBezTo>
                  <a:pt x="528" y="10"/>
                  <a:pt x="518" y="19"/>
                  <a:pt x="512" y="27"/>
                </a:cubicBezTo>
                <a:cubicBezTo>
                  <a:pt x="510" y="35"/>
                  <a:pt x="501" y="44"/>
                  <a:pt x="494" y="48"/>
                </a:cubicBezTo>
                <a:cubicBezTo>
                  <a:pt x="485" y="63"/>
                  <a:pt x="474" y="79"/>
                  <a:pt x="464" y="93"/>
                </a:cubicBezTo>
                <a:cubicBezTo>
                  <a:pt x="461" y="106"/>
                  <a:pt x="434" y="139"/>
                  <a:pt x="422" y="146"/>
                </a:cubicBezTo>
                <a:cubicBezTo>
                  <a:pt x="417" y="156"/>
                  <a:pt x="410" y="167"/>
                  <a:pt x="401" y="174"/>
                </a:cubicBezTo>
                <a:cubicBezTo>
                  <a:pt x="397" y="181"/>
                  <a:pt x="394" y="187"/>
                  <a:pt x="388" y="192"/>
                </a:cubicBezTo>
                <a:cubicBezTo>
                  <a:pt x="383" y="200"/>
                  <a:pt x="361" y="225"/>
                  <a:pt x="353" y="231"/>
                </a:cubicBezTo>
                <a:cubicBezTo>
                  <a:pt x="346" y="243"/>
                  <a:pt x="336" y="253"/>
                  <a:pt x="325" y="261"/>
                </a:cubicBezTo>
                <a:cubicBezTo>
                  <a:pt x="320" y="265"/>
                  <a:pt x="312" y="267"/>
                  <a:pt x="307" y="272"/>
                </a:cubicBezTo>
                <a:cubicBezTo>
                  <a:pt x="299" y="280"/>
                  <a:pt x="295" y="286"/>
                  <a:pt x="284" y="288"/>
                </a:cubicBezTo>
                <a:cubicBezTo>
                  <a:pt x="269" y="300"/>
                  <a:pt x="253" y="314"/>
                  <a:pt x="236" y="324"/>
                </a:cubicBezTo>
                <a:cubicBezTo>
                  <a:pt x="228" y="334"/>
                  <a:pt x="204" y="345"/>
                  <a:pt x="191" y="348"/>
                </a:cubicBezTo>
                <a:cubicBezTo>
                  <a:pt x="185" y="351"/>
                  <a:pt x="184" y="354"/>
                  <a:pt x="178" y="356"/>
                </a:cubicBezTo>
                <a:cubicBezTo>
                  <a:pt x="172" y="361"/>
                  <a:pt x="166" y="365"/>
                  <a:pt x="158" y="366"/>
                </a:cubicBezTo>
                <a:cubicBezTo>
                  <a:pt x="150" y="370"/>
                  <a:pt x="143" y="376"/>
                  <a:pt x="134" y="378"/>
                </a:cubicBezTo>
                <a:cubicBezTo>
                  <a:pt x="123" y="383"/>
                  <a:pt x="119" y="391"/>
                  <a:pt x="106" y="393"/>
                </a:cubicBezTo>
                <a:cubicBezTo>
                  <a:pt x="88" y="404"/>
                  <a:pt x="86" y="413"/>
                  <a:pt x="64" y="414"/>
                </a:cubicBezTo>
                <a:cubicBezTo>
                  <a:pt x="54" y="417"/>
                  <a:pt x="45" y="419"/>
                  <a:pt x="35" y="420"/>
                </a:cubicBezTo>
                <a:cubicBezTo>
                  <a:pt x="8" y="427"/>
                  <a:pt x="24" y="420"/>
                  <a:pt x="8" y="434"/>
                </a:cubicBezTo>
                <a:cubicBezTo>
                  <a:pt x="6" y="436"/>
                  <a:pt x="0" y="438"/>
                  <a:pt x="2" y="438"/>
                </a:cubicBezTo>
                <a:cubicBezTo>
                  <a:pt x="71" y="439"/>
                  <a:pt x="139" y="437"/>
                  <a:pt x="208" y="437"/>
                </a:cubicBezTo>
                <a:cubicBezTo>
                  <a:pt x="308" y="428"/>
                  <a:pt x="440" y="438"/>
                  <a:pt x="530" y="438"/>
                </a:cubicBezTo>
                <a:close/>
              </a:path>
            </a:pathLst>
          </a:custGeom>
          <a:solidFill>
            <a:srgbClr val="F5F7DD"/>
          </a:solidFill>
          <a:ln w="9525">
            <a:solidFill>
              <a:srgbClr val="FF3300"/>
            </a:solidFill>
            <a:round/>
            <a:headEnd/>
            <a:tailEnd/>
          </a:ln>
        </p:spPr>
        <p:txBody>
          <a:bodyPr wrap="none"/>
          <a:lstStyle/>
          <a:p>
            <a:endParaRPr lang="en-US" dirty="0"/>
          </a:p>
        </p:txBody>
      </p:sp>
      <p:sp>
        <p:nvSpPr>
          <p:cNvPr id="14341" name="Text Box 17"/>
          <p:cNvSpPr txBox="1">
            <a:spLocks noChangeArrowheads="1"/>
          </p:cNvSpPr>
          <p:nvPr/>
        </p:nvSpPr>
        <p:spPr bwMode="auto">
          <a:xfrm>
            <a:off x="2024063" y="3352800"/>
            <a:ext cx="396875" cy="244475"/>
          </a:xfrm>
          <a:prstGeom prst="rect">
            <a:avLst/>
          </a:prstGeom>
          <a:solidFill>
            <a:srgbClr val="F5F7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spcBef>
                <a:spcPct val="0"/>
              </a:spcBef>
              <a:buClrTx/>
              <a:buSzTx/>
              <a:buFontTx/>
              <a:buNone/>
            </a:pPr>
            <a:r>
              <a:rPr lang="en-US" altLang="en-US" sz="1000" b="1" dirty="0">
                <a:solidFill>
                  <a:srgbClr val="463634"/>
                </a:solidFill>
                <a:latin typeface="Tahoma" pitchFamily="34" charset="0"/>
              </a:rPr>
              <a:t>25</a:t>
            </a:r>
          </a:p>
        </p:txBody>
      </p:sp>
      <p:sp>
        <p:nvSpPr>
          <p:cNvPr id="14342" name="Text Box 10"/>
          <p:cNvSpPr txBox="1">
            <a:spLocks noChangeArrowheads="1"/>
          </p:cNvSpPr>
          <p:nvPr/>
        </p:nvSpPr>
        <p:spPr bwMode="auto">
          <a:xfrm>
            <a:off x="3144838" y="1828800"/>
            <a:ext cx="1057275" cy="323850"/>
          </a:xfrm>
          <a:prstGeom prst="rect">
            <a:avLst/>
          </a:prstGeom>
          <a:solidFill>
            <a:srgbClr val="F5F7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nSpc>
                <a:spcPct val="85000"/>
              </a:lnSpc>
              <a:spcBef>
                <a:spcPct val="0"/>
              </a:spcBef>
              <a:buClrTx/>
              <a:buSzTx/>
              <a:buFontTx/>
              <a:buNone/>
            </a:pPr>
            <a:r>
              <a:rPr lang="en-US" altLang="en-US" sz="900" b="1" i="1" dirty="0">
                <a:solidFill>
                  <a:srgbClr val="463634"/>
                </a:solidFill>
                <a:latin typeface="Tahoma" pitchFamily="34" charset="0"/>
              </a:rPr>
              <a:t>Less intelligent</a:t>
            </a:r>
          </a:p>
          <a:p>
            <a:pPr>
              <a:lnSpc>
                <a:spcPct val="85000"/>
              </a:lnSpc>
              <a:spcBef>
                <a:spcPct val="0"/>
              </a:spcBef>
              <a:buClrTx/>
              <a:buSzTx/>
              <a:buFontTx/>
              <a:buNone/>
            </a:pPr>
            <a:r>
              <a:rPr lang="en-US" altLang="en-US" sz="900" b="1" i="1" dirty="0">
                <a:solidFill>
                  <a:srgbClr val="463634"/>
                </a:solidFill>
                <a:latin typeface="Tahoma" pitchFamily="34" charset="0"/>
              </a:rPr>
              <a:t>than average</a:t>
            </a:r>
          </a:p>
        </p:txBody>
      </p:sp>
      <p:sp>
        <p:nvSpPr>
          <p:cNvPr id="14343" name="Text Box 8"/>
          <p:cNvSpPr txBox="1">
            <a:spLocks noChangeArrowheads="1"/>
          </p:cNvSpPr>
          <p:nvPr/>
        </p:nvSpPr>
        <p:spPr bwMode="auto">
          <a:xfrm>
            <a:off x="5329238" y="1839913"/>
            <a:ext cx="1095375" cy="323850"/>
          </a:xfrm>
          <a:prstGeom prst="rect">
            <a:avLst/>
          </a:prstGeom>
          <a:solidFill>
            <a:srgbClr val="F5F7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nSpc>
                <a:spcPct val="85000"/>
              </a:lnSpc>
              <a:spcBef>
                <a:spcPct val="0"/>
              </a:spcBef>
              <a:buClrTx/>
              <a:buSzTx/>
              <a:buFontTx/>
              <a:buNone/>
            </a:pPr>
            <a:r>
              <a:rPr lang="en-US" altLang="en-US" sz="900" b="1" i="1" dirty="0">
                <a:solidFill>
                  <a:srgbClr val="463634"/>
                </a:solidFill>
                <a:latin typeface="Tahoma" pitchFamily="34" charset="0"/>
              </a:rPr>
              <a:t>More intelligent</a:t>
            </a:r>
          </a:p>
          <a:p>
            <a:pPr>
              <a:lnSpc>
                <a:spcPct val="85000"/>
              </a:lnSpc>
              <a:spcBef>
                <a:spcPct val="0"/>
              </a:spcBef>
              <a:buClrTx/>
              <a:buSzTx/>
              <a:buFontTx/>
              <a:buNone/>
            </a:pPr>
            <a:r>
              <a:rPr lang="en-US" altLang="en-US" sz="900" b="1" i="1" dirty="0">
                <a:solidFill>
                  <a:srgbClr val="463634"/>
                </a:solidFill>
                <a:latin typeface="Tahoma" pitchFamily="34" charset="0"/>
              </a:rPr>
              <a:t>than average</a:t>
            </a:r>
          </a:p>
        </p:txBody>
      </p:sp>
      <p:sp>
        <p:nvSpPr>
          <p:cNvPr id="9" name="AutoShape 9"/>
          <p:cNvSpPr>
            <a:spLocks noChangeArrowheads="1"/>
          </p:cNvSpPr>
          <p:nvPr/>
        </p:nvSpPr>
        <p:spPr bwMode="auto">
          <a:xfrm flipH="1">
            <a:off x="3444875" y="2152650"/>
            <a:ext cx="457200" cy="304800"/>
          </a:xfrm>
          <a:prstGeom prst="rightArrow">
            <a:avLst>
              <a:gd name="adj1" fmla="val 26046"/>
              <a:gd name="adj2" fmla="val 29453"/>
            </a:avLst>
          </a:prstGeom>
          <a:solidFill>
            <a:srgbClr val="FF0000"/>
          </a:solidFill>
          <a:ln w="9525">
            <a:solidFill>
              <a:srgbClr val="463634"/>
            </a:solidFill>
            <a:miter lim="800000"/>
            <a:headEnd/>
            <a:tailEnd/>
          </a:ln>
        </p:spPr>
        <p:txBody>
          <a:bodyPr wrap="none" anchor="ctr"/>
          <a:lstStyle>
            <a:lvl1pPr eaLnBrk="0" hangingPunct="0">
              <a:defRPr sz="1200" b="1">
                <a:solidFill>
                  <a:schemeClr val="bg2"/>
                </a:solidFill>
                <a:latin typeface="Verdana" pitchFamily="34" charset="0"/>
              </a:defRPr>
            </a:lvl1pPr>
            <a:lvl2pPr marL="742950" indent="-285750" eaLnBrk="0" hangingPunct="0">
              <a:defRPr sz="1200" b="1">
                <a:solidFill>
                  <a:schemeClr val="bg2"/>
                </a:solidFill>
                <a:latin typeface="Verdana" pitchFamily="34" charset="0"/>
              </a:defRPr>
            </a:lvl2pPr>
            <a:lvl3pPr marL="1143000" indent="-228600" eaLnBrk="0" hangingPunct="0">
              <a:defRPr sz="1200" b="1">
                <a:solidFill>
                  <a:schemeClr val="bg2"/>
                </a:solidFill>
                <a:latin typeface="Verdana" pitchFamily="34" charset="0"/>
              </a:defRPr>
            </a:lvl3pPr>
            <a:lvl4pPr marL="1600200" indent="-228600" eaLnBrk="0" hangingPunct="0">
              <a:defRPr sz="1200" b="1">
                <a:solidFill>
                  <a:schemeClr val="bg2"/>
                </a:solidFill>
                <a:latin typeface="Verdana" pitchFamily="34" charset="0"/>
              </a:defRPr>
            </a:lvl4pPr>
            <a:lvl5pPr marL="2057400" indent="-228600" eaLnBrk="0" hangingPunct="0">
              <a:defRPr sz="1200" b="1">
                <a:solidFill>
                  <a:schemeClr val="bg2"/>
                </a:solidFill>
                <a:latin typeface="Verdana" pitchFamily="34" charset="0"/>
              </a:defRPr>
            </a:lvl5pPr>
            <a:lvl6pPr marL="2514600" indent="-228600" algn="ctr" eaLnBrk="0" fontAlgn="base" hangingPunct="0">
              <a:spcBef>
                <a:spcPct val="50000"/>
              </a:spcBef>
              <a:spcAft>
                <a:spcPct val="0"/>
              </a:spcAft>
              <a:defRPr sz="1200" b="1">
                <a:solidFill>
                  <a:schemeClr val="bg2"/>
                </a:solidFill>
                <a:latin typeface="Verdana" pitchFamily="34" charset="0"/>
              </a:defRPr>
            </a:lvl6pPr>
            <a:lvl7pPr marL="2971800" indent="-228600" algn="ctr" eaLnBrk="0" fontAlgn="base" hangingPunct="0">
              <a:spcBef>
                <a:spcPct val="50000"/>
              </a:spcBef>
              <a:spcAft>
                <a:spcPct val="0"/>
              </a:spcAft>
              <a:defRPr sz="1200" b="1">
                <a:solidFill>
                  <a:schemeClr val="bg2"/>
                </a:solidFill>
                <a:latin typeface="Verdana" pitchFamily="34" charset="0"/>
              </a:defRPr>
            </a:lvl7pPr>
            <a:lvl8pPr marL="3429000" indent="-228600" algn="ctr" eaLnBrk="0" fontAlgn="base" hangingPunct="0">
              <a:spcBef>
                <a:spcPct val="50000"/>
              </a:spcBef>
              <a:spcAft>
                <a:spcPct val="0"/>
              </a:spcAft>
              <a:defRPr sz="1200" b="1">
                <a:solidFill>
                  <a:schemeClr val="bg2"/>
                </a:solidFill>
                <a:latin typeface="Verdana" pitchFamily="34" charset="0"/>
              </a:defRPr>
            </a:lvl8pPr>
            <a:lvl9pPr marL="3886200" indent="-228600" algn="ctr" eaLnBrk="0" fontAlgn="base" hangingPunct="0">
              <a:spcBef>
                <a:spcPct val="50000"/>
              </a:spcBef>
              <a:spcAft>
                <a:spcPct val="0"/>
              </a:spcAft>
              <a:defRPr sz="1200" b="1">
                <a:solidFill>
                  <a:schemeClr val="bg2"/>
                </a:solidFill>
                <a:latin typeface="Verdana" pitchFamily="34" charset="0"/>
              </a:defRPr>
            </a:lvl9pPr>
          </a:lstStyle>
          <a:p>
            <a:pPr algn="ctr" eaLnBrk="1" fontAlgn="auto" hangingPunct="1">
              <a:spcBef>
                <a:spcPct val="50000"/>
              </a:spcBef>
              <a:spcAft>
                <a:spcPts val="0"/>
              </a:spcAft>
              <a:defRPr/>
            </a:pPr>
            <a:endParaRPr lang="en-US" altLang="en-US" kern="0" dirty="0" smtClean="0">
              <a:solidFill>
                <a:srgbClr val="000000"/>
              </a:solidFill>
            </a:endParaRPr>
          </a:p>
        </p:txBody>
      </p:sp>
      <p:sp>
        <p:nvSpPr>
          <p:cNvPr id="10" name="AutoShape 7"/>
          <p:cNvSpPr>
            <a:spLocks noChangeArrowheads="1"/>
          </p:cNvSpPr>
          <p:nvPr/>
        </p:nvSpPr>
        <p:spPr bwMode="auto">
          <a:xfrm>
            <a:off x="5649913" y="2152650"/>
            <a:ext cx="454025" cy="304800"/>
          </a:xfrm>
          <a:prstGeom prst="rightArrow">
            <a:avLst>
              <a:gd name="adj1" fmla="val 25000"/>
              <a:gd name="adj2" fmla="val 40484"/>
            </a:avLst>
          </a:prstGeom>
          <a:solidFill>
            <a:srgbClr val="00B050"/>
          </a:solidFill>
          <a:ln w="9525">
            <a:solidFill>
              <a:srgbClr val="463634"/>
            </a:solidFill>
            <a:miter lim="800000"/>
            <a:headEnd/>
            <a:tailEnd/>
          </a:ln>
        </p:spPr>
        <p:txBody>
          <a:bodyPr wrap="none" anchor="ctr"/>
          <a:lstStyle>
            <a:lvl1pPr eaLnBrk="0" hangingPunct="0">
              <a:defRPr sz="1200" b="1">
                <a:solidFill>
                  <a:schemeClr val="bg2"/>
                </a:solidFill>
                <a:latin typeface="Verdana" pitchFamily="34" charset="0"/>
              </a:defRPr>
            </a:lvl1pPr>
            <a:lvl2pPr marL="742950" indent="-285750" eaLnBrk="0" hangingPunct="0">
              <a:defRPr sz="1200" b="1">
                <a:solidFill>
                  <a:schemeClr val="bg2"/>
                </a:solidFill>
                <a:latin typeface="Verdana" pitchFamily="34" charset="0"/>
              </a:defRPr>
            </a:lvl2pPr>
            <a:lvl3pPr marL="1143000" indent="-228600" eaLnBrk="0" hangingPunct="0">
              <a:defRPr sz="1200" b="1">
                <a:solidFill>
                  <a:schemeClr val="bg2"/>
                </a:solidFill>
                <a:latin typeface="Verdana" pitchFamily="34" charset="0"/>
              </a:defRPr>
            </a:lvl3pPr>
            <a:lvl4pPr marL="1600200" indent="-228600" eaLnBrk="0" hangingPunct="0">
              <a:defRPr sz="1200" b="1">
                <a:solidFill>
                  <a:schemeClr val="bg2"/>
                </a:solidFill>
                <a:latin typeface="Verdana" pitchFamily="34" charset="0"/>
              </a:defRPr>
            </a:lvl4pPr>
            <a:lvl5pPr marL="2057400" indent="-228600" eaLnBrk="0" hangingPunct="0">
              <a:defRPr sz="1200" b="1">
                <a:solidFill>
                  <a:schemeClr val="bg2"/>
                </a:solidFill>
                <a:latin typeface="Verdana" pitchFamily="34" charset="0"/>
              </a:defRPr>
            </a:lvl5pPr>
            <a:lvl6pPr marL="2514600" indent="-228600" algn="ctr" eaLnBrk="0" fontAlgn="base" hangingPunct="0">
              <a:spcBef>
                <a:spcPct val="50000"/>
              </a:spcBef>
              <a:spcAft>
                <a:spcPct val="0"/>
              </a:spcAft>
              <a:defRPr sz="1200" b="1">
                <a:solidFill>
                  <a:schemeClr val="bg2"/>
                </a:solidFill>
                <a:latin typeface="Verdana" pitchFamily="34" charset="0"/>
              </a:defRPr>
            </a:lvl6pPr>
            <a:lvl7pPr marL="2971800" indent="-228600" algn="ctr" eaLnBrk="0" fontAlgn="base" hangingPunct="0">
              <a:spcBef>
                <a:spcPct val="50000"/>
              </a:spcBef>
              <a:spcAft>
                <a:spcPct val="0"/>
              </a:spcAft>
              <a:defRPr sz="1200" b="1">
                <a:solidFill>
                  <a:schemeClr val="bg2"/>
                </a:solidFill>
                <a:latin typeface="Verdana" pitchFamily="34" charset="0"/>
              </a:defRPr>
            </a:lvl7pPr>
            <a:lvl8pPr marL="3429000" indent="-228600" algn="ctr" eaLnBrk="0" fontAlgn="base" hangingPunct="0">
              <a:spcBef>
                <a:spcPct val="50000"/>
              </a:spcBef>
              <a:spcAft>
                <a:spcPct val="0"/>
              </a:spcAft>
              <a:defRPr sz="1200" b="1">
                <a:solidFill>
                  <a:schemeClr val="bg2"/>
                </a:solidFill>
                <a:latin typeface="Verdana" pitchFamily="34" charset="0"/>
              </a:defRPr>
            </a:lvl8pPr>
            <a:lvl9pPr marL="3886200" indent="-228600" algn="ctr" eaLnBrk="0" fontAlgn="base" hangingPunct="0">
              <a:spcBef>
                <a:spcPct val="50000"/>
              </a:spcBef>
              <a:spcAft>
                <a:spcPct val="0"/>
              </a:spcAft>
              <a:defRPr sz="1200" b="1">
                <a:solidFill>
                  <a:schemeClr val="bg2"/>
                </a:solidFill>
                <a:latin typeface="Verdana" pitchFamily="34" charset="0"/>
              </a:defRPr>
            </a:lvl9pPr>
          </a:lstStyle>
          <a:p>
            <a:pPr algn="ctr" eaLnBrk="1" fontAlgn="auto" hangingPunct="1">
              <a:spcBef>
                <a:spcPct val="50000"/>
              </a:spcBef>
              <a:spcAft>
                <a:spcPts val="0"/>
              </a:spcAft>
              <a:defRPr/>
            </a:pPr>
            <a:endParaRPr lang="en-US" altLang="en-US" kern="0" dirty="0" smtClean="0">
              <a:solidFill>
                <a:srgbClr val="FF0000"/>
              </a:solidFill>
            </a:endParaRPr>
          </a:p>
        </p:txBody>
      </p:sp>
      <p:sp>
        <p:nvSpPr>
          <p:cNvPr id="14346" name="Rectangle 2"/>
          <p:cNvSpPr>
            <a:spLocks noChangeArrowheads="1"/>
          </p:cNvSpPr>
          <p:nvPr/>
        </p:nvSpPr>
        <p:spPr bwMode="auto">
          <a:xfrm>
            <a:off x="2330450" y="3351213"/>
            <a:ext cx="3476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000" b="1" dirty="0">
                <a:solidFill>
                  <a:srgbClr val="463634"/>
                </a:solidFill>
                <a:latin typeface="Tahoma" pitchFamily="34" charset="0"/>
              </a:rPr>
              <a:t>40</a:t>
            </a:r>
            <a:endParaRPr lang="en-US" altLang="en-US" sz="1800" dirty="0">
              <a:solidFill>
                <a:schemeClr val="tx1"/>
              </a:solidFill>
              <a:latin typeface="Arial" charset="0"/>
            </a:endParaRPr>
          </a:p>
        </p:txBody>
      </p:sp>
      <p:sp>
        <p:nvSpPr>
          <p:cNvPr id="14347" name="Rectangle 3"/>
          <p:cNvSpPr>
            <a:spLocks noChangeArrowheads="1"/>
          </p:cNvSpPr>
          <p:nvPr/>
        </p:nvSpPr>
        <p:spPr bwMode="auto">
          <a:xfrm>
            <a:off x="2678113" y="3351213"/>
            <a:ext cx="349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000" b="1" dirty="0">
                <a:solidFill>
                  <a:srgbClr val="463634"/>
                </a:solidFill>
                <a:latin typeface="Tahoma" pitchFamily="34" charset="0"/>
              </a:rPr>
              <a:t>55</a:t>
            </a:r>
            <a:endParaRPr lang="en-US" altLang="en-US" sz="1800" dirty="0">
              <a:solidFill>
                <a:schemeClr val="tx1"/>
              </a:solidFill>
              <a:latin typeface="Arial" charset="0"/>
            </a:endParaRPr>
          </a:p>
        </p:txBody>
      </p:sp>
      <p:sp>
        <p:nvSpPr>
          <p:cNvPr id="14348" name="Rectangle 4"/>
          <p:cNvSpPr>
            <a:spLocks noChangeArrowheads="1"/>
          </p:cNvSpPr>
          <p:nvPr/>
        </p:nvSpPr>
        <p:spPr bwMode="auto">
          <a:xfrm>
            <a:off x="3097213" y="3349625"/>
            <a:ext cx="3476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000" b="1" dirty="0">
                <a:solidFill>
                  <a:srgbClr val="463634"/>
                </a:solidFill>
                <a:latin typeface="Tahoma" pitchFamily="34" charset="0"/>
              </a:rPr>
              <a:t>70</a:t>
            </a:r>
            <a:endParaRPr lang="en-US" altLang="en-US" sz="1800" dirty="0">
              <a:solidFill>
                <a:schemeClr val="tx1"/>
              </a:solidFill>
              <a:latin typeface="Arial" charset="0"/>
            </a:endParaRPr>
          </a:p>
        </p:txBody>
      </p:sp>
      <p:sp>
        <p:nvSpPr>
          <p:cNvPr id="6" name="Rectangle 5"/>
          <p:cNvSpPr/>
          <p:nvPr/>
        </p:nvSpPr>
        <p:spPr>
          <a:xfrm>
            <a:off x="685800" y="4953000"/>
            <a:ext cx="8229600" cy="1754188"/>
          </a:xfrm>
          <a:prstGeom prst="rect">
            <a:avLst/>
          </a:prstGeom>
        </p:spPr>
        <p:txBody>
          <a:bodyPr>
            <a:spAutoFit/>
          </a:bodyPr>
          <a:lstStyle/>
          <a:p>
            <a:pPr marL="285750" indent="-285750">
              <a:buFont typeface="Arial" panose="020B0604020202020204" pitchFamily="34" charset="0"/>
              <a:buChar char="•"/>
              <a:defRPr/>
            </a:pPr>
            <a:r>
              <a:rPr lang="en-US" b="1" i="1" dirty="0">
                <a:solidFill>
                  <a:srgbClr val="FF3399"/>
                </a:solidFill>
                <a:effectLst>
                  <a:outerShdw blurRad="38100" dist="38100" dir="2700000" algn="tl">
                    <a:srgbClr val="000000">
                      <a:alpha val="43137"/>
                    </a:srgbClr>
                  </a:outerShdw>
                </a:effectLst>
              </a:rPr>
              <a:t>Intellectual Developmental Disorder: Intellectual and </a:t>
            </a:r>
          </a:p>
          <a:p>
            <a:pPr>
              <a:defRPr/>
            </a:pPr>
            <a:r>
              <a:rPr lang="en-US" b="1" i="1" dirty="0">
                <a:solidFill>
                  <a:srgbClr val="FF3399"/>
                </a:solidFill>
                <a:effectLst>
                  <a:outerShdw blurRad="38100" dist="38100" dir="2700000" algn="tl">
                    <a:srgbClr val="000000">
                      <a:alpha val="43137"/>
                    </a:srgbClr>
                  </a:outerShdw>
                </a:effectLst>
              </a:rPr>
              <a:t>     adaptive deficits with onset during the developmental period</a:t>
            </a:r>
          </a:p>
          <a:p>
            <a:pPr>
              <a:defRPr/>
            </a:pPr>
            <a:r>
              <a:rPr lang="en-US" b="1" i="1" dirty="0">
                <a:solidFill>
                  <a:srgbClr val="FF3399"/>
                </a:solidFill>
                <a:effectLst>
                  <a:outerShdw blurRad="38100" dist="38100" dir="2700000" algn="tl">
                    <a:srgbClr val="000000">
                      <a:alpha val="43137"/>
                    </a:srgbClr>
                  </a:outerShdw>
                </a:effectLst>
              </a:rPr>
              <a:t>     that occurs between birth to 18 years old. </a:t>
            </a:r>
          </a:p>
          <a:p>
            <a:pPr>
              <a:defRPr/>
            </a:pPr>
            <a:endParaRPr lang="en-US" b="1" i="1" dirty="0">
              <a:solidFill>
                <a:srgbClr val="FF3399"/>
              </a:solidFill>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b="1" i="1" dirty="0">
                <a:solidFill>
                  <a:srgbClr val="FF3399"/>
                </a:solidFill>
                <a:effectLst>
                  <a:outerShdw blurRad="38100" dist="38100" dir="2700000" algn="tl">
                    <a:srgbClr val="000000">
                      <a:alpha val="43137"/>
                    </a:srgbClr>
                  </a:outerShdw>
                </a:effectLst>
              </a:rPr>
              <a:t>I/DD is noted to have over 250 syndromal (25%) and non-syndromal causes (75%).</a:t>
            </a:r>
          </a:p>
        </p:txBody>
      </p:sp>
      <p:sp>
        <p:nvSpPr>
          <p:cNvPr id="14350" name="Rectangle 10"/>
          <p:cNvSpPr>
            <a:spLocks noChangeArrowheads="1"/>
          </p:cNvSpPr>
          <p:nvPr/>
        </p:nvSpPr>
        <p:spPr bwMode="auto">
          <a:xfrm>
            <a:off x="150813" y="2479675"/>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0" indent="0" algn="ctr" eaLnBrk="1" hangingPunct="1">
              <a:spcBef>
                <a:spcPct val="0"/>
              </a:spcBef>
              <a:buClrTx/>
              <a:buSzTx/>
              <a:buFont typeface="Wingdings 2" pitchFamily="18" charset="2"/>
              <a:buNone/>
              <a:defRPr/>
            </a:pPr>
            <a:r>
              <a:rPr lang="en-US" altLang="en-US" sz="1200" b="1" dirty="0" smtClean="0">
                <a:solidFill>
                  <a:srgbClr val="463634"/>
                </a:solidFill>
                <a:effectLst>
                  <a:outerShdw blurRad="38100" dist="38100" dir="2700000" algn="tl">
                    <a:srgbClr val="000000">
                      <a:alpha val="43137"/>
                    </a:srgbClr>
                  </a:outerShdw>
                </a:effectLst>
                <a:latin typeface="Tahoma" pitchFamily="34" charset="0"/>
              </a:rPr>
              <a:t>Degrees of Severity</a:t>
            </a:r>
          </a:p>
          <a:p>
            <a:pPr eaLnBrk="1" hangingPunct="1">
              <a:spcBef>
                <a:spcPct val="0"/>
              </a:spcBef>
              <a:buClrTx/>
              <a:buSzTx/>
              <a:buFont typeface="Arial" charset="0"/>
              <a:buChar char="•"/>
              <a:defRPr/>
            </a:pPr>
            <a:r>
              <a:rPr lang="en-US" altLang="en-US" sz="1200" b="1" dirty="0" smtClean="0">
                <a:solidFill>
                  <a:srgbClr val="463634"/>
                </a:solidFill>
                <a:latin typeface="Tahoma" pitchFamily="34" charset="0"/>
              </a:rPr>
              <a:t>Mild 85%</a:t>
            </a:r>
          </a:p>
          <a:p>
            <a:pPr eaLnBrk="1" hangingPunct="1">
              <a:spcBef>
                <a:spcPct val="0"/>
              </a:spcBef>
              <a:buClrTx/>
              <a:buSzTx/>
              <a:buFont typeface="Arial" charset="0"/>
              <a:buChar char="•"/>
              <a:defRPr/>
            </a:pPr>
            <a:r>
              <a:rPr lang="en-US" altLang="en-US" sz="1200" b="1" dirty="0" smtClean="0">
                <a:solidFill>
                  <a:srgbClr val="463634"/>
                </a:solidFill>
                <a:latin typeface="Tahoma" pitchFamily="34" charset="0"/>
              </a:rPr>
              <a:t>Moderate 10%</a:t>
            </a:r>
          </a:p>
          <a:p>
            <a:pPr eaLnBrk="1" hangingPunct="1">
              <a:spcBef>
                <a:spcPct val="0"/>
              </a:spcBef>
              <a:buClrTx/>
              <a:buSzTx/>
              <a:buFont typeface="Arial" charset="0"/>
              <a:buChar char="•"/>
              <a:defRPr/>
            </a:pPr>
            <a:r>
              <a:rPr lang="en-US" altLang="en-US" sz="1200" b="1" dirty="0" smtClean="0">
                <a:solidFill>
                  <a:srgbClr val="463634"/>
                </a:solidFill>
                <a:latin typeface="Tahoma" pitchFamily="34" charset="0"/>
              </a:rPr>
              <a:t>Severe 3%</a:t>
            </a:r>
          </a:p>
          <a:p>
            <a:pPr eaLnBrk="1" hangingPunct="1">
              <a:spcBef>
                <a:spcPct val="0"/>
              </a:spcBef>
              <a:buClrTx/>
              <a:buSzTx/>
              <a:buFont typeface="Arial" charset="0"/>
              <a:buChar char="•"/>
              <a:defRPr/>
            </a:pPr>
            <a:r>
              <a:rPr lang="en-US" altLang="en-US" sz="1200" b="1" dirty="0" smtClean="0">
                <a:solidFill>
                  <a:srgbClr val="463634"/>
                </a:solidFill>
                <a:latin typeface="Tahoma" pitchFamily="34" charset="0"/>
              </a:rPr>
              <a:t>Profound 2%</a:t>
            </a:r>
            <a:endParaRPr lang="en-US" altLang="en-US" sz="1200" dirty="0" smtClean="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5</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266324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58863"/>
            <a:ext cx="52578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50</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7620000" cy="5508625"/>
          </a:xfrm>
          <a:prstGeom prst="rect">
            <a:avLst/>
          </a:prstGeom>
        </p:spPr>
        <p:txBody>
          <a:bodyPr>
            <a:spAutoFit/>
          </a:bodyPr>
          <a:lstStyle/>
          <a:p>
            <a:pPr algn="ctr">
              <a:spcBef>
                <a:spcPts val="0"/>
              </a:spcBef>
              <a:buClr>
                <a:srgbClr val="99FF66"/>
              </a:buClr>
              <a:defRPr/>
            </a:pPr>
            <a:r>
              <a:rPr lang="en-US" altLang="en-US" sz="2800" b="1" kern="0" dirty="0">
                <a:solidFill>
                  <a:srgbClr val="000066"/>
                </a:solidFill>
                <a:effectLst>
                  <a:outerShdw blurRad="38100" dist="38100" dir="2700000" algn="tl">
                    <a:srgbClr val="000000"/>
                  </a:outerShdw>
                </a:effectLst>
                <a:latin typeface="Arial"/>
              </a:rPr>
              <a:t>Substance-Related and </a:t>
            </a:r>
          </a:p>
          <a:p>
            <a:pPr algn="ctr">
              <a:spcBef>
                <a:spcPts val="0"/>
              </a:spcBef>
              <a:buClr>
                <a:srgbClr val="99FF66"/>
              </a:buClr>
              <a:defRPr/>
            </a:pPr>
            <a:r>
              <a:rPr lang="en-US" altLang="en-US" sz="2800" b="1" kern="0" dirty="0">
                <a:solidFill>
                  <a:srgbClr val="000066"/>
                </a:solidFill>
                <a:effectLst>
                  <a:outerShdw blurRad="38100" dist="38100" dir="2700000" algn="tl">
                    <a:srgbClr val="000000"/>
                  </a:outerShdw>
                </a:effectLst>
                <a:latin typeface="Arial"/>
              </a:rPr>
              <a:t>Addictive Disorders</a:t>
            </a:r>
          </a:p>
          <a:p>
            <a:pPr algn="ctr">
              <a:spcBef>
                <a:spcPts val="0"/>
              </a:spcBef>
              <a:buClr>
                <a:srgbClr val="99FF66"/>
              </a:buClr>
              <a:defRPr/>
            </a:pPr>
            <a:endParaRPr lang="en-US" altLang="en-US" sz="3200" b="1" kern="0" dirty="0">
              <a:solidFill>
                <a:srgbClr val="000066"/>
              </a:solidFill>
              <a:effectLst>
                <a:outerShdw blurRad="38100" dist="38100" dir="2700000" algn="tl">
                  <a:srgbClr val="000000"/>
                </a:outerShdw>
              </a:effectLst>
              <a:latin typeface="Arial"/>
            </a:endParaRP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Alcohol</a:t>
            </a: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Cannabis</a:t>
            </a: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Hallucinogens</a:t>
            </a: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Cocaine</a:t>
            </a: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Inhalants</a:t>
            </a: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Opioids</a:t>
            </a: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Stimulants</a:t>
            </a:r>
          </a:p>
          <a:p>
            <a:pPr marL="342900" indent="-342900">
              <a:spcBef>
                <a:spcPct val="20000"/>
              </a:spcBef>
              <a:buClr>
                <a:srgbClr val="99FF66"/>
              </a:buClr>
              <a:buFont typeface="Wingdings" pitchFamily="2" charset="2"/>
              <a:buChar char="§"/>
              <a:defRPr/>
            </a:pPr>
            <a:r>
              <a:rPr lang="en-US" altLang="en-US" sz="2000" b="1" kern="0" dirty="0">
                <a:solidFill>
                  <a:srgbClr val="FF3399"/>
                </a:solidFill>
                <a:effectLst>
                  <a:outerShdw blurRad="38100" dist="38100" dir="2700000" algn="tl">
                    <a:srgbClr val="000000"/>
                  </a:outerShdw>
                </a:effectLst>
                <a:latin typeface="Arial"/>
              </a:rPr>
              <a:t>Sedatives</a:t>
            </a:r>
          </a:p>
          <a:p>
            <a:pPr marL="342900" indent="-342900">
              <a:spcBef>
                <a:spcPct val="20000"/>
              </a:spcBef>
              <a:buClr>
                <a:srgbClr val="99FF66"/>
              </a:buClr>
              <a:buFont typeface="Wingdings" pitchFamily="2" charset="2"/>
              <a:buChar char="§"/>
              <a:defRPr/>
            </a:pPr>
            <a:r>
              <a:rPr lang="en-US" altLang="en-US" sz="2000" b="1" i="1" kern="0" dirty="0">
                <a:solidFill>
                  <a:srgbClr val="FFC000"/>
                </a:solidFill>
                <a:effectLst>
                  <a:outerShdw blurRad="38100" dist="38100" dir="2700000" algn="tl">
                    <a:srgbClr val="000000"/>
                  </a:outerShdw>
                </a:effectLst>
                <a:latin typeface="Arial"/>
              </a:rPr>
              <a:t>Caffeine and Tobacco</a:t>
            </a:r>
          </a:p>
          <a:p>
            <a:pPr marL="342900" indent="-342900">
              <a:spcBef>
                <a:spcPct val="20000"/>
              </a:spcBef>
              <a:buClr>
                <a:srgbClr val="99FF66"/>
              </a:buClr>
              <a:buFont typeface="Wingdings" pitchFamily="2" charset="2"/>
              <a:buChar char="§"/>
              <a:defRPr/>
            </a:pPr>
            <a:r>
              <a:rPr lang="en-US" altLang="en-US" sz="2000" b="1" i="1" kern="0" dirty="0">
                <a:solidFill>
                  <a:srgbClr val="FFC000"/>
                </a:solidFill>
                <a:effectLst>
                  <a:outerShdw blurRad="38100" dist="38100" dir="2700000" algn="tl">
                    <a:srgbClr val="000000"/>
                  </a:outerShdw>
                </a:effectLst>
                <a:latin typeface="Arial"/>
              </a:rPr>
              <a:t>Gambling</a:t>
            </a:r>
          </a:p>
          <a:p>
            <a:pPr marL="342900" indent="-342900">
              <a:spcBef>
                <a:spcPct val="20000"/>
              </a:spcBef>
              <a:buClr>
                <a:srgbClr val="99FF66"/>
              </a:buClr>
              <a:buFont typeface="Wingdings" pitchFamily="2" charset="2"/>
              <a:buChar char="§"/>
              <a:defRPr/>
            </a:pPr>
            <a:r>
              <a:rPr lang="en-US" altLang="en-US" sz="2000" b="1" i="1" kern="0" dirty="0">
                <a:solidFill>
                  <a:srgbClr val="FFC000"/>
                </a:solidFill>
                <a:effectLst>
                  <a:outerShdw blurRad="38100" dist="38100" dir="2700000" algn="tl">
                    <a:srgbClr val="000000"/>
                  </a:outerShdw>
                </a:effectLst>
                <a:latin typeface="Arial"/>
              </a:rPr>
              <a:t>Virtual Addictions: Internet and Video Games</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51</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438" y="990600"/>
            <a:ext cx="6400800" cy="4524375"/>
          </a:xfrm>
          <a:prstGeom prst="rect">
            <a:avLst/>
          </a:prstGeom>
        </p:spPr>
        <p:txBody>
          <a:bodyPr>
            <a:spAutoFit/>
          </a:bodyPr>
          <a:lstStyle/>
          <a:p>
            <a:pPr algn="ctr">
              <a:spcBef>
                <a:spcPts val="0"/>
              </a:spcBef>
              <a:buClr>
                <a:srgbClr val="99FF66"/>
              </a:buClr>
              <a:defRPr/>
            </a:pPr>
            <a:r>
              <a:rPr lang="en-US" altLang="en-US" sz="2800" b="1" kern="0" dirty="0">
                <a:solidFill>
                  <a:srgbClr val="000066"/>
                </a:solidFill>
                <a:effectLst>
                  <a:outerShdw blurRad="38100" dist="38100" dir="2700000" algn="tl">
                    <a:srgbClr val="000000"/>
                  </a:outerShdw>
                </a:effectLst>
                <a:latin typeface="Arial"/>
              </a:rPr>
              <a:t>Substance-Related and </a:t>
            </a:r>
          </a:p>
          <a:p>
            <a:pPr algn="ctr">
              <a:spcBef>
                <a:spcPts val="0"/>
              </a:spcBef>
              <a:buClr>
                <a:srgbClr val="99FF66"/>
              </a:buClr>
              <a:defRPr/>
            </a:pPr>
            <a:r>
              <a:rPr lang="en-US" altLang="en-US" sz="2800" b="1" kern="0" dirty="0">
                <a:solidFill>
                  <a:srgbClr val="000066"/>
                </a:solidFill>
                <a:effectLst>
                  <a:outerShdw blurRad="38100" dist="38100" dir="2700000" algn="tl">
                    <a:srgbClr val="000000"/>
                  </a:outerShdw>
                </a:effectLst>
                <a:latin typeface="Arial"/>
              </a:rPr>
              <a:t>Addictive Disorders</a:t>
            </a:r>
          </a:p>
          <a:p>
            <a:pPr algn="ctr">
              <a:spcBef>
                <a:spcPts val="0"/>
              </a:spcBef>
              <a:buClr>
                <a:srgbClr val="99FF66"/>
              </a:buClr>
              <a:defRPr/>
            </a:pPr>
            <a:endParaRPr lang="en-US" altLang="en-US" sz="3200" b="1" kern="0" dirty="0">
              <a:solidFill>
                <a:srgbClr val="000066"/>
              </a:solidFill>
              <a:effectLst>
                <a:outerShdw blurRad="38100" dist="38100" dir="2700000" algn="tl">
                  <a:srgbClr val="000000"/>
                </a:outerShdw>
              </a:effectLst>
              <a:latin typeface="Arial"/>
            </a:endParaRPr>
          </a:p>
          <a:p>
            <a:pPr marL="342900" indent="-342900">
              <a:spcBef>
                <a:spcPct val="20000"/>
              </a:spcBef>
              <a:buClr>
                <a:srgbClr val="99FF66"/>
              </a:buClr>
              <a:buFont typeface="Wingdings" pitchFamily="2" charset="2"/>
              <a:buChar char="§"/>
              <a:defRPr/>
            </a:pPr>
            <a:r>
              <a:rPr lang="en-US" altLang="en-US" sz="2400" kern="0" dirty="0">
                <a:solidFill>
                  <a:srgbClr val="990033"/>
                </a:solidFill>
                <a:effectLst>
                  <a:outerShdw blurRad="38100" dist="38100" dir="2700000" algn="tl">
                    <a:srgbClr val="000000"/>
                  </a:outerShdw>
                </a:effectLst>
                <a:latin typeface="Arial"/>
              </a:rPr>
              <a:t>Formerly Abuse versus Dependence</a:t>
            </a:r>
          </a:p>
          <a:p>
            <a:pPr marL="342900" indent="-342900">
              <a:spcBef>
                <a:spcPct val="20000"/>
              </a:spcBef>
              <a:buClr>
                <a:srgbClr val="99FF66"/>
              </a:buClr>
              <a:buFont typeface="Wingdings" pitchFamily="2" charset="2"/>
              <a:buChar char="§"/>
              <a:defRPr/>
            </a:pPr>
            <a:r>
              <a:rPr lang="en-US" altLang="en-US" sz="2400" kern="0" dirty="0">
                <a:solidFill>
                  <a:srgbClr val="990033"/>
                </a:solidFill>
                <a:effectLst>
                  <a:outerShdw blurRad="38100" dist="38100" dir="2700000" algn="tl">
                    <a:srgbClr val="000000"/>
                  </a:outerShdw>
                </a:effectLst>
                <a:latin typeface="Arial"/>
              </a:rPr>
              <a:t>General Criteria: </a:t>
            </a:r>
          </a:p>
          <a:p>
            <a:pPr marL="914400" lvl="1" indent="-457200">
              <a:spcBef>
                <a:spcPct val="20000"/>
              </a:spcBef>
              <a:buClr>
                <a:srgbClr val="99FF66"/>
              </a:buClr>
              <a:buFont typeface="Wingdings" panose="05000000000000000000" pitchFamily="2" charset="2"/>
              <a:buChar char="Ø"/>
              <a:defRPr/>
            </a:pPr>
            <a:r>
              <a:rPr lang="en-US" altLang="en-US" sz="2000" i="1" kern="0" dirty="0">
                <a:solidFill>
                  <a:srgbClr val="FF0000"/>
                </a:solidFill>
                <a:effectLst>
                  <a:outerShdw blurRad="38100" dist="38100" dir="2700000" algn="tl">
                    <a:srgbClr val="000000"/>
                  </a:outerShdw>
                </a:effectLst>
                <a:latin typeface="Arial"/>
              </a:rPr>
              <a:t>Impaired Control</a:t>
            </a:r>
          </a:p>
          <a:p>
            <a:pPr marL="914400" lvl="1" indent="-457200">
              <a:spcBef>
                <a:spcPct val="20000"/>
              </a:spcBef>
              <a:buClr>
                <a:srgbClr val="99FF66"/>
              </a:buClr>
              <a:buFont typeface="Wingdings" panose="05000000000000000000" pitchFamily="2" charset="2"/>
              <a:buChar char="Ø"/>
              <a:defRPr/>
            </a:pPr>
            <a:r>
              <a:rPr lang="en-US" altLang="en-US" sz="2000" i="1" kern="0" dirty="0">
                <a:solidFill>
                  <a:srgbClr val="FF0000"/>
                </a:solidFill>
                <a:effectLst>
                  <a:outerShdw blurRad="38100" dist="38100" dir="2700000" algn="tl">
                    <a:srgbClr val="000000"/>
                  </a:outerShdw>
                </a:effectLst>
                <a:latin typeface="Arial"/>
              </a:rPr>
              <a:t>Social Impairment</a:t>
            </a:r>
          </a:p>
          <a:p>
            <a:pPr marL="914400" lvl="1" indent="-457200">
              <a:spcBef>
                <a:spcPct val="20000"/>
              </a:spcBef>
              <a:buClr>
                <a:srgbClr val="99FF66"/>
              </a:buClr>
              <a:buFont typeface="Wingdings" panose="05000000000000000000" pitchFamily="2" charset="2"/>
              <a:buChar char="Ø"/>
              <a:defRPr/>
            </a:pPr>
            <a:r>
              <a:rPr lang="en-US" altLang="en-US" sz="2000" i="1" kern="0" dirty="0">
                <a:solidFill>
                  <a:srgbClr val="FF0000"/>
                </a:solidFill>
                <a:effectLst>
                  <a:outerShdw blurRad="38100" dist="38100" dir="2700000" algn="tl">
                    <a:srgbClr val="000000"/>
                  </a:outerShdw>
                </a:effectLst>
                <a:latin typeface="Arial"/>
              </a:rPr>
              <a:t>Risky Use</a:t>
            </a:r>
          </a:p>
          <a:p>
            <a:pPr marL="914400" lvl="1" indent="-457200">
              <a:spcBef>
                <a:spcPct val="20000"/>
              </a:spcBef>
              <a:buClr>
                <a:srgbClr val="99FF66"/>
              </a:buClr>
              <a:buFont typeface="Wingdings" panose="05000000000000000000" pitchFamily="2" charset="2"/>
              <a:buChar char="Ø"/>
              <a:defRPr/>
            </a:pPr>
            <a:r>
              <a:rPr lang="en-US" altLang="en-US" sz="2000" i="1" kern="0" dirty="0">
                <a:solidFill>
                  <a:srgbClr val="FF0000"/>
                </a:solidFill>
                <a:effectLst>
                  <a:outerShdw blurRad="38100" dist="38100" dir="2700000" algn="tl">
                    <a:srgbClr val="000000"/>
                  </a:outerShdw>
                </a:effectLst>
                <a:latin typeface="Arial"/>
              </a:rPr>
              <a:t>Pharmacological </a:t>
            </a:r>
          </a:p>
          <a:p>
            <a:pPr marL="342900" indent="-342900">
              <a:spcBef>
                <a:spcPct val="20000"/>
              </a:spcBef>
              <a:buClr>
                <a:srgbClr val="99FF66"/>
              </a:buClr>
              <a:buFont typeface="Wingdings" pitchFamily="2" charset="2"/>
              <a:buChar char="§"/>
              <a:defRPr/>
            </a:pPr>
            <a:endParaRPr lang="en-US" altLang="en-US" sz="3200" kern="0" dirty="0">
              <a:solidFill>
                <a:srgbClr val="FFFFFF"/>
              </a:solidFill>
              <a:effectLst>
                <a:outerShdw blurRad="38100" dist="38100" dir="2700000" algn="tl">
                  <a:srgbClr val="000000"/>
                </a:outerShdw>
              </a:effectLst>
              <a:latin typeface="Arial"/>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52</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33400"/>
            <a:ext cx="7848600" cy="5970588"/>
          </a:xfrm>
          <a:prstGeom prst="rect">
            <a:avLst/>
          </a:prstGeom>
        </p:spPr>
        <p:txBody>
          <a:bodyPr>
            <a:spAutoFit/>
          </a:bodyPr>
          <a:lstStyle/>
          <a:p>
            <a:pPr marL="342900" indent="-342900" algn="ctr" eaLnBrk="0" hangingPunct="0">
              <a:lnSpc>
                <a:spcPct val="80000"/>
              </a:lnSpc>
              <a:spcBef>
                <a:spcPct val="20000"/>
              </a:spcBef>
              <a:defRPr/>
            </a:pPr>
            <a:r>
              <a:rPr lang="en-US" altLang="en-US" sz="2000" b="1" u="sng"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Stage of Change Model</a:t>
            </a:r>
          </a:p>
          <a:p>
            <a:pPr marL="342900" indent="-342900" algn="ctr" eaLnBrk="0" hangingPunct="0">
              <a:lnSpc>
                <a:spcPct val="80000"/>
              </a:lnSpc>
              <a:spcBef>
                <a:spcPct val="20000"/>
              </a:spcBef>
              <a:defRPr/>
            </a:pPr>
            <a:endParaRPr lang="en-US" altLang="en-US" sz="2000" b="1" i="1" u="sng"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lgn="ctr" eaLnBrk="0" hangingPunct="0">
              <a:lnSpc>
                <a:spcPct val="80000"/>
              </a:lnSpc>
              <a:spcBef>
                <a:spcPct val="20000"/>
              </a:spcBef>
              <a:defRPr/>
            </a:pPr>
            <a:r>
              <a:rPr lang="en-US" altLang="en-US" b="1" i="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Precontemplation: </a:t>
            </a:r>
            <a:endParaRPr lang="en-US" altLang="en-US" b="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Characterized by denial, poor awareness, or rebellion.</a:t>
            </a: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 is to raise consciousness without confronting or create a discrepancy.</a:t>
            </a:r>
          </a:p>
          <a:p>
            <a:pPr marL="342900" indent="-342900" algn="ctr" eaLnBrk="0" hangingPunct="0">
              <a:lnSpc>
                <a:spcPct val="80000"/>
              </a:lnSpc>
              <a:spcBef>
                <a:spcPct val="20000"/>
              </a:spcBef>
              <a:defRPr/>
            </a:pPr>
            <a:endPar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lgn="ctr" eaLnBrk="0" hangingPunct="0">
              <a:lnSpc>
                <a:spcPct val="80000"/>
              </a:lnSpc>
              <a:spcBef>
                <a:spcPct val="20000"/>
              </a:spcBef>
              <a:defRPr/>
            </a:pPr>
            <a:r>
              <a:rPr lang="en-US" altLang="en-US" b="1" i="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Contemplation:</a:t>
            </a:r>
            <a:endParaRPr lang="en-US" altLang="en-US" b="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Ambivalent feelings. Reflect both sides by weighing pros and cons.</a:t>
            </a: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Explore </a:t>
            </a:r>
            <a:r>
              <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function</a:t>
            </a: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behavior. Avoid dwelling on consequences.</a:t>
            </a:r>
          </a:p>
          <a:p>
            <a:pPr marL="342900" indent="-342900" algn="ctr" eaLnBrk="0" hangingPunct="0">
              <a:lnSpc>
                <a:spcPct val="80000"/>
              </a:lnSpc>
              <a:spcBef>
                <a:spcPct val="20000"/>
              </a:spcBef>
              <a:defRPr/>
            </a:pPr>
            <a:endPar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lgn="ctr" eaLnBrk="0" hangingPunct="0">
              <a:lnSpc>
                <a:spcPct val="80000"/>
              </a:lnSpc>
              <a:spcBef>
                <a:spcPct val="20000"/>
              </a:spcBef>
              <a:defRPr/>
            </a:pPr>
            <a:r>
              <a:rPr lang="en-US" altLang="en-US" b="1" i="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Preparation</a:t>
            </a:r>
            <a:r>
              <a:rPr lang="en-US" altLang="en-US" b="1" i="1"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b="1"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Taking proactive steps about imminent change.</a:t>
            </a: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Verbal commitment to a concrete plan within 30 days. </a:t>
            </a:r>
          </a:p>
          <a:p>
            <a:pPr marL="342900" indent="-342900" algn="ctr" eaLnBrk="0" hangingPunct="0">
              <a:lnSpc>
                <a:spcPct val="80000"/>
              </a:lnSpc>
              <a:spcBef>
                <a:spcPct val="20000"/>
              </a:spcBef>
              <a:defRPr/>
            </a:pPr>
            <a:endPar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lgn="ctr" eaLnBrk="0" hangingPunct="0">
              <a:lnSpc>
                <a:spcPct val="80000"/>
              </a:lnSpc>
              <a:spcBef>
                <a:spcPct val="20000"/>
              </a:spcBef>
              <a:defRPr/>
            </a:pPr>
            <a:r>
              <a:rPr lang="en-US" altLang="en-US" b="1" i="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Action</a:t>
            </a:r>
            <a:r>
              <a:rPr lang="en-US" altLang="en-US" b="1" i="1"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b="1"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Demonstrate a commitment to a plan in real life.</a:t>
            </a:r>
          </a:p>
          <a:p>
            <a:pPr marL="342900" indent="-342900" algn="ctr" eaLnBrk="0" hangingPunct="0">
              <a:lnSpc>
                <a:spcPct val="80000"/>
              </a:lnSpc>
              <a:spcBef>
                <a:spcPct val="20000"/>
              </a:spcBef>
              <a:defRPr/>
            </a:pPr>
            <a:endPar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lgn="ctr" eaLnBrk="0" hangingPunct="0">
              <a:lnSpc>
                <a:spcPct val="80000"/>
              </a:lnSpc>
              <a:spcBef>
                <a:spcPct val="20000"/>
              </a:spcBef>
              <a:defRPr/>
            </a:pPr>
            <a:r>
              <a:rPr lang="en-US" altLang="en-US" b="1" i="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Maintenance</a:t>
            </a:r>
            <a:r>
              <a:rPr lang="en-US" altLang="en-US" b="1" i="1"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b="1"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Staying changed at least for 6 months. </a:t>
            </a: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Focus on relapse prevention skills. </a:t>
            </a:r>
          </a:p>
          <a:p>
            <a:pPr marL="342900" indent="-342900" algn="ctr" eaLnBrk="0" hangingPunct="0">
              <a:lnSpc>
                <a:spcPct val="80000"/>
              </a:lnSpc>
              <a:spcBef>
                <a:spcPct val="20000"/>
              </a:spcBef>
              <a:defRPr/>
            </a:pPr>
            <a:endPar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lgn="ctr" eaLnBrk="0" hangingPunct="0">
              <a:lnSpc>
                <a:spcPct val="80000"/>
              </a:lnSpc>
              <a:spcBef>
                <a:spcPct val="20000"/>
              </a:spcBef>
              <a:defRPr/>
            </a:pPr>
            <a:r>
              <a:rPr lang="en-US" altLang="en-US" b="1" i="1" u="sng"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Considerations</a:t>
            </a:r>
            <a:r>
              <a:rPr lang="en-US" altLang="en-US" b="1" i="1" kern="0" dirty="0">
                <a:solidFill>
                  <a:srgbClr val="009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a:t>
            </a:r>
            <a:r>
              <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into </a:t>
            </a: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r>
              <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out </a:t>
            </a: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behaviors.</a:t>
            </a: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Vacillate between stages and phases of each.</a:t>
            </a:r>
          </a:p>
          <a:p>
            <a:pPr algn="ctr" eaLnBrk="0" hangingPunct="0">
              <a:lnSpc>
                <a:spcPct val="80000"/>
              </a:lnSpc>
              <a:spcBef>
                <a:spcPct val="20000"/>
              </a:spcBef>
              <a:defRPr/>
            </a:pP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Transition from </a:t>
            </a:r>
            <a:r>
              <a:rPr lang="en-US" altLang="en-US" sz="1400" b="1" i="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Contemplation-to-Action</a:t>
            </a:r>
            <a:r>
              <a:rPr lang="en-US" altLang="en-US" sz="14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tends to be most difficult.</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53</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762000"/>
            <a:ext cx="7239000" cy="4979825"/>
          </a:xfrm>
          <a:prstGeom prst="rect">
            <a:avLst/>
          </a:prstGeom>
        </p:spPr>
        <p:txBody>
          <a:bodyPr wrap="square">
            <a:spAutoFit/>
          </a:bodyPr>
          <a:lstStyle/>
          <a:p>
            <a:pPr>
              <a:spcBef>
                <a:spcPct val="20000"/>
              </a:spcBef>
              <a:buClr>
                <a:srgbClr val="99FF66"/>
              </a:buClr>
              <a:defRPr/>
            </a:pPr>
            <a:r>
              <a:rPr lang="en-US" altLang="en-US" sz="2400" b="1" kern="0" dirty="0">
                <a:solidFill>
                  <a:srgbClr val="C00000"/>
                </a:solidFill>
                <a:effectLst>
                  <a:outerShdw blurRad="38100" dist="38100" dir="2700000" algn="tl">
                    <a:srgbClr val="000000"/>
                  </a:outerShdw>
                </a:effectLst>
                <a:latin typeface="Arial"/>
              </a:rPr>
              <a:t>Sleep-Wake Disorders</a:t>
            </a:r>
          </a:p>
          <a:p>
            <a:pPr marL="342900" indent="-342900">
              <a:spcBef>
                <a:spcPct val="20000"/>
              </a:spcBef>
              <a:buClr>
                <a:srgbClr val="99FF66"/>
              </a:buClr>
              <a:buFont typeface="Wingdings" pitchFamily="2" charset="2"/>
              <a:buChar char="§"/>
              <a:defRPr/>
            </a:pPr>
            <a:r>
              <a:rPr lang="en-US" altLang="en-US" sz="2000" b="1" kern="0" dirty="0">
                <a:effectLst>
                  <a:outerShdw blurRad="38100" dist="38100" dir="2700000" algn="tl">
                    <a:srgbClr val="000000"/>
                  </a:outerShdw>
                </a:effectLst>
                <a:latin typeface="Arial"/>
              </a:rPr>
              <a:t>Insomnia</a:t>
            </a:r>
          </a:p>
          <a:p>
            <a:pPr marL="342900" indent="-342900">
              <a:spcBef>
                <a:spcPct val="20000"/>
              </a:spcBef>
              <a:buClr>
                <a:srgbClr val="99FF66"/>
              </a:buClr>
              <a:buFont typeface="Wingdings" pitchFamily="2" charset="2"/>
              <a:buChar char="§"/>
              <a:defRPr/>
            </a:pPr>
            <a:r>
              <a:rPr lang="en-US" altLang="en-US" sz="2000" b="1" kern="0" dirty="0">
                <a:effectLst>
                  <a:outerShdw blurRad="38100" dist="38100" dir="2700000" algn="tl">
                    <a:srgbClr val="000000"/>
                  </a:outerShdw>
                </a:effectLst>
                <a:latin typeface="Arial"/>
              </a:rPr>
              <a:t>Hypersomnolence</a:t>
            </a:r>
          </a:p>
          <a:p>
            <a:pPr marL="342900" indent="-342900">
              <a:spcBef>
                <a:spcPct val="20000"/>
              </a:spcBef>
              <a:buClr>
                <a:srgbClr val="99FF66"/>
              </a:buClr>
              <a:buFont typeface="Wingdings" pitchFamily="2" charset="2"/>
              <a:buChar char="§"/>
              <a:defRPr/>
            </a:pPr>
            <a:r>
              <a:rPr lang="en-US" altLang="en-US" sz="2000" b="1" kern="0" dirty="0">
                <a:effectLst>
                  <a:outerShdw blurRad="38100" dist="38100" dir="2700000" algn="tl">
                    <a:srgbClr val="000000"/>
                  </a:outerShdw>
                </a:effectLst>
                <a:latin typeface="Arial"/>
              </a:rPr>
              <a:t>Breathing-Related Disorders (Obstructive vs. Central </a:t>
            </a:r>
            <a:r>
              <a:rPr lang="en-US" altLang="en-US" sz="2000" b="1" kern="0" dirty="0" smtClean="0">
                <a:effectLst>
                  <a:outerShdw blurRad="38100" dist="38100" dir="2700000" algn="tl">
                    <a:srgbClr val="000000"/>
                  </a:outerShdw>
                </a:effectLst>
                <a:latin typeface="Arial"/>
              </a:rPr>
              <a:t>vs. Complex Apnea</a:t>
            </a:r>
            <a:r>
              <a:rPr lang="en-US" altLang="en-US" sz="2000" b="1" kern="0" dirty="0">
                <a:effectLst>
                  <a:outerShdw blurRad="38100" dist="38100" dir="2700000" algn="tl">
                    <a:srgbClr val="000000"/>
                  </a:outerShdw>
                </a:effectLst>
                <a:latin typeface="Arial"/>
              </a:rPr>
              <a:t>)</a:t>
            </a:r>
          </a:p>
          <a:p>
            <a:pPr marL="342900" indent="-342900">
              <a:spcBef>
                <a:spcPct val="20000"/>
              </a:spcBef>
              <a:buClr>
                <a:srgbClr val="99FF66"/>
              </a:buClr>
              <a:buFont typeface="Wingdings" pitchFamily="2" charset="2"/>
              <a:buChar char="§"/>
              <a:defRPr/>
            </a:pPr>
            <a:r>
              <a:rPr lang="en-US" altLang="en-US" sz="2000" b="1" kern="0" dirty="0">
                <a:effectLst>
                  <a:outerShdw blurRad="38100" dist="38100" dir="2700000" algn="tl">
                    <a:srgbClr val="000000"/>
                  </a:outerShdw>
                </a:effectLst>
                <a:latin typeface="Arial"/>
              </a:rPr>
              <a:t>Circadian Rhythm Disruption</a:t>
            </a:r>
          </a:p>
          <a:p>
            <a:pPr>
              <a:spcBef>
                <a:spcPct val="20000"/>
              </a:spcBef>
              <a:buClr>
                <a:srgbClr val="99FF66"/>
              </a:buClr>
              <a:defRPr/>
            </a:pPr>
            <a:endParaRPr lang="en-US" altLang="en-US" sz="2000" b="1" kern="0" dirty="0">
              <a:effectLst>
                <a:outerShdw blurRad="38100" dist="38100" dir="2700000" algn="tl">
                  <a:srgbClr val="000000"/>
                </a:outerShdw>
              </a:effectLst>
              <a:latin typeface="Arial"/>
            </a:endParaRPr>
          </a:p>
          <a:p>
            <a:pPr>
              <a:spcBef>
                <a:spcPct val="20000"/>
              </a:spcBef>
              <a:buClr>
                <a:srgbClr val="99FF66"/>
              </a:buClr>
              <a:defRPr/>
            </a:pPr>
            <a:r>
              <a:rPr lang="en-US" altLang="en-US" sz="2400" b="1" kern="0" dirty="0">
                <a:solidFill>
                  <a:srgbClr val="C00000"/>
                </a:solidFill>
                <a:effectLst>
                  <a:outerShdw blurRad="38100" dist="38100" dir="2700000" algn="tl">
                    <a:srgbClr val="000000"/>
                  </a:outerShdw>
                </a:effectLst>
                <a:latin typeface="Arial"/>
              </a:rPr>
              <a:t>Eating Disorders</a:t>
            </a:r>
          </a:p>
          <a:p>
            <a:pPr marL="342900" indent="-342900">
              <a:spcBef>
                <a:spcPct val="20000"/>
              </a:spcBef>
              <a:buClr>
                <a:srgbClr val="99FF66"/>
              </a:buClr>
              <a:buFont typeface="Wingdings" pitchFamily="2" charset="2"/>
              <a:buChar char="§"/>
              <a:defRPr/>
            </a:pPr>
            <a:r>
              <a:rPr lang="en-US" altLang="en-US" sz="2000" b="1" kern="0" dirty="0">
                <a:effectLst>
                  <a:outerShdw blurRad="38100" dist="38100" dir="2700000" algn="tl">
                    <a:srgbClr val="000000"/>
                  </a:outerShdw>
                </a:effectLst>
                <a:latin typeface="Arial"/>
              </a:rPr>
              <a:t>Anorexia and Bulimia</a:t>
            </a:r>
          </a:p>
          <a:p>
            <a:pPr>
              <a:spcBef>
                <a:spcPct val="20000"/>
              </a:spcBef>
              <a:buClr>
                <a:srgbClr val="99FF66"/>
              </a:buClr>
              <a:defRPr/>
            </a:pPr>
            <a:endParaRPr lang="en-US" altLang="en-US" sz="2000" b="1" kern="0" dirty="0">
              <a:effectLst>
                <a:outerShdw blurRad="38100" dist="38100" dir="2700000" algn="tl">
                  <a:srgbClr val="000000"/>
                </a:outerShdw>
              </a:effectLst>
              <a:latin typeface="Arial"/>
            </a:endParaRPr>
          </a:p>
          <a:p>
            <a:pPr>
              <a:spcBef>
                <a:spcPct val="20000"/>
              </a:spcBef>
              <a:buClr>
                <a:srgbClr val="99FF66"/>
              </a:buClr>
              <a:defRPr/>
            </a:pPr>
            <a:r>
              <a:rPr lang="en-US" altLang="en-US" sz="2400" b="1" kern="0" dirty="0">
                <a:solidFill>
                  <a:srgbClr val="C00000"/>
                </a:solidFill>
                <a:effectLst>
                  <a:outerShdw blurRad="38100" dist="38100" dir="2700000" algn="tl">
                    <a:srgbClr val="000000"/>
                  </a:outerShdw>
                </a:effectLst>
                <a:latin typeface="Arial"/>
              </a:rPr>
              <a:t>Neurocognitive Disorders</a:t>
            </a:r>
          </a:p>
          <a:p>
            <a:pPr marL="342900" indent="-342900">
              <a:spcBef>
                <a:spcPct val="20000"/>
              </a:spcBef>
              <a:buClr>
                <a:srgbClr val="99FF66"/>
              </a:buClr>
              <a:buFont typeface="Wingdings" pitchFamily="2" charset="2"/>
              <a:buChar char="§"/>
              <a:defRPr/>
            </a:pPr>
            <a:r>
              <a:rPr lang="en-US" altLang="en-US" sz="2000" b="1" kern="0" dirty="0">
                <a:effectLst>
                  <a:outerShdw blurRad="38100" dist="38100" dir="2700000" algn="tl">
                    <a:srgbClr val="000000"/>
                  </a:outerShdw>
                </a:effectLst>
                <a:latin typeface="Arial"/>
              </a:rPr>
              <a:t>Delirium vs. Dementia</a:t>
            </a:r>
          </a:p>
          <a:p>
            <a:pPr marL="342900" indent="-342900">
              <a:spcBef>
                <a:spcPct val="20000"/>
              </a:spcBef>
              <a:buClr>
                <a:srgbClr val="99FF66"/>
              </a:buClr>
              <a:buFont typeface="Wingdings" pitchFamily="2" charset="2"/>
              <a:buChar char="§"/>
              <a:defRPr/>
            </a:pPr>
            <a:r>
              <a:rPr lang="en-US" altLang="en-US" sz="2000" b="1" kern="0" dirty="0">
                <a:effectLst>
                  <a:outerShdw blurRad="38100" dist="38100" dir="2700000" algn="tl">
                    <a:srgbClr val="000000"/>
                  </a:outerShdw>
                </a:effectLst>
                <a:latin typeface="Arial"/>
              </a:rPr>
              <a:t>Acquired vs. Traumatic Brain Injury</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54</a:t>
            </a:fld>
            <a:r>
              <a:rPr lang="en-US" b="1" dirty="0">
                <a:solidFill>
                  <a:schemeClr val="tx1"/>
                </a:solidFill>
              </a:rPr>
              <a:t>P</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295400"/>
            <a:ext cx="4572000" cy="3940175"/>
          </a:xfrm>
          <a:prstGeom prst="rect">
            <a:avLst/>
          </a:prstGeom>
        </p:spPr>
        <p:txBody>
          <a:bodyPr>
            <a:spAutoFit/>
          </a:bodyPr>
          <a:lstStyle/>
          <a:p>
            <a:pPr algn="ctr">
              <a:defRPr/>
            </a:pPr>
            <a:r>
              <a:rPr lang="en-US" sz="2800" b="1" dirty="0">
                <a:solidFill>
                  <a:srgbClr val="00FFCC"/>
                </a:solidFill>
                <a:effectLst>
                  <a:outerShdw blurRad="38100" dist="38100" dir="2700000" algn="tl">
                    <a:srgbClr val="000000">
                      <a:alpha val="43137"/>
                    </a:srgbClr>
                  </a:outerShdw>
                </a:effectLst>
              </a:rPr>
              <a:t>Sexual Disorders</a:t>
            </a:r>
          </a:p>
          <a:p>
            <a:pPr algn="ctr">
              <a:defRPr/>
            </a:pPr>
            <a:r>
              <a:rPr lang="en-US" sz="2400" b="1" dirty="0">
                <a:solidFill>
                  <a:srgbClr val="FF0000"/>
                </a:solidFill>
                <a:effectLst>
                  <a:outerShdw blurRad="38100" dist="38100" dir="2700000" algn="tl">
                    <a:srgbClr val="000000">
                      <a:alpha val="43137"/>
                    </a:srgbClr>
                  </a:outerShdw>
                </a:effectLst>
              </a:rPr>
              <a:t>Paraphilias</a:t>
            </a:r>
          </a:p>
          <a:p>
            <a:pPr>
              <a:defRPr/>
            </a:pPr>
            <a:endParaRPr lang="en-US" dirty="0"/>
          </a:p>
          <a:p>
            <a:pPr marL="285750" indent="-285750">
              <a:buFont typeface="Arial" panose="020B0604020202020204" pitchFamily="34" charset="0"/>
              <a:buChar char="•"/>
              <a:defRPr/>
            </a:pPr>
            <a:r>
              <a:rPr lang="en-US" sz="2000" b="1" dirty="0">
                <a:effectLst>
                  <a:outerShdw blurRad="38100" dist="38100" dir="2700000" algn="tl">
                    <a:srgbClr val="000000">
                      <a:alpha val="43137"/>
                    </a:srgbClr>
                  </a:outerShdw>
                </a:effectLst>
              </a:rPr>
              <a:t>Pedophilia</a:t>
            </a:r>
          </a:p>
          <a:p>
            <a:pPr>
              <a:defRPr/>
            </a:pPr>
            <a:endParaRPr lang="en-US" sz="2000" b="1" dirty="0">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000" b="1" dirty="0">
                <a:effectLst>
                  <a:outerShdw blurRad="38100" dist="38100" dir="2700000" algn="tl">
                    <a:srgbClr val="000000">
                      <a:alpha val="43137"/>
                    </a:srgbClr>
                  </a:outerShdw>
                </a:effectLst>
              </a:rPr>
              <a:t>Hebephilia</a:t>
            </a:r>
          </a:p>
          <a:p>
            <a:pPr>
              <a:defRPr/>
            </a:pPr>
            <a:endParaRPr lang="en-US" sz="2000" b="1" dirty="0">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000" b="1" dirty="0">
                <a:effectLst>
                  <a:outerShdw blurRad="38100" dist="38100" dir="2700000" algn="tl">
                    <a:srgbClr val="000000">
                      <a:alpha val="43137"/>
                    </a:srgbClr>
                  </a:outerShdw>
                </a:effectLst>
              </a:rPr>
              <a:t>Fetishism</a:t>
            </a:r>
          </a:p>
          <a:p>
            <a:pPr>
              <a:defRPr/>
            </a:pPr>
            <a:endParaRPr lang="en-US" sz="2000" b="1" dirty="0">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000" b="1" dirty="0">
                <a:solidFill>
                  <a:prstClr val="black"/>
                </a:solidFill>
                <a:effectLst>
                  <a:outerShdw blurRad="38100" dist="38100" dir="2700000" algn="tl">
                    <a:srgbClr val="000000">
                      <a:alpha val="43137"/>
                    </a:srgbClr>
                  </a:outerShdw>
                </a:effectLst>
              </a:rPr>
              <a:t>Frotteurism</a:t>
            </a:r>
          </a:p>
          <a:p>
            <a:pPr>
              <a:defRPr/>
            </a:pPr>
            <a:endParaRPr lang="en-US" sz="2000" b="1" dirty="0">
              <a:solidFill>
                <a:prstClr val="black"/>
              </a:solidFill>
              <a:effectLst>
                <a:outerShdw blurRad="38100" dist="38100" dir="2700000" algn="tl">
                  <a:srgbClr val="000000">
                    <a:alpha val="43137"/>
                  </a:srgbClr>
                </a:outerShdw>
              </a:effectLst>
            </a:endParaRPr>
          </a:p>
          <a:p>
            <a:pPr marL="285750" indent="-285750">
              <a:buFont typeface="Arial" panose="020B0604020202020204" pitchFamily="34" charset="0"/>
              <a:buChar char="•"/>
              <a:defRPr/>
            </a:pPr>
            <a:r>
              <a:rPr lang="en-US" sz="2000" b="1" dirty="0">
                <a:effectLst>
                  <a:outerShdw blurRad="38100" dist="38100" dir="2700000" algn="tl">
                    <a:srgbClr val="000000">
                      <a:alpha val="43137"/>
                    </a:srgbClr>
                  </a:outerShdw>
                </a:effectLst>
              </a:rPr>
              <a:t>Exhibitionism</a:t>
            </a: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057400"/>
            <a:ext cx="2974975"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55</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Neurocognitive Disorders</a:t>
            </a:r>
            <a:endParaRPr lang="en-US" dirty="0"/>
          </a:p>
        </p:txBody>
      </p:sp>
      <p:sp>
        <p:nvSpPr>
          <p:cNvPr id="50179" name="Content Placeholder 2"/>
          <p:cNvSpPr>
            <a:spLocks noGrp="1"/>
          </p:cNvSpPr>
          <p:nvPr>
            <p:ph sz="half" idx="1"/>
          </p:nvPr>
        </p:nvSpPr>
        <p:spPr/>
        <p:txBody>
          <a:bodyPr/>
          <a:lstStyle/>
          <a:p>
            <a:pPr>
              <a:buFont typeface="Arial" charset="0"/>
              <a:buChar char="•"/>
            </a:pPr>
            <a:r>
              <a:rPr lang="en-US" altLang="en-US" sz="2000" smtClean="0"/>
              <a:t>Delirium</a:t>
            </a:r>
          </a:p>
          <a:p>
            <a:pPr>
              <a:buFont typeface="Arial" charset="0"/>
              <a:buChar char="•"/>
            </a:pPr>
            <a:r>
              <a:rPr lang="en-US" altLang="en-US" sz="2000" smtClean="0">
                <a:solidFill>
                  <a:schemeClr val="tx1"/>
                </a:solidFill>
              </a:rPr>
              <a:t>Major</a:t>
            </a:r>
            <a:r>
              <a:rPr lang="en-US" altLang="en-US" sz="2000" smtClean="0"/>
              <a:t>  and Mild Neurocognitive Disorder (NCD)</a:t>
            </a:r>
          </a:p>
          <a:p>
            <a:pPr>
              <a:buFont typeface="Arial" charset="0"/>
              <a:buChar char="•"/>
            </a:pPr>
            <a:r>
              <a:rPr lang="en-US" altLang="en-US" sz="2000" smtClean="0"/>
              <a:t>Primarily </a:t>
            </a:r>
            <a:r>
              <a:rPr lang="en-US" altLang="en-US" sz="2000" u="sng" smtClean="0"/>
              <a:t>COGNITIVE</a:t>
            </a:r>
            <a:r>
              <a:rPr lang="en-US" altLang="en-US" sz="2000" smtClean="0"/>
              <a:t> disorders</a:t>
            </a:r>
          </a:p>
          <a:p>
            <a:pPr>
              <a:buFont typeface="Arial" charset="0"/>
              <a:buChar char="•"/>
            </a:pPr>
            <a:r>
              <a:rPr lang="en-US" altLang="en-US" sz="2000" u="sng" smtClean="0"/>
              <a:t>Acquired</a:t>
            </a:r>
            <a:r>
              <a:rPr lang="en-US" altLang="en-US" sz="2000" smtClean="0"/>
              <a:t> (after childhood) and represent </a:t>
            </a:r>
            <a:r>
              <a:rPr lang="en-US" altLang="en-US" sz="2000" u="sng" smtClean="0"/>
              <a:t>decline</a:t>
            </a:r>
            <a:r>
              <a:rPr lang="en-US" altLang="en-US" sz="2000" smtClean="0"/>
              <a:t> (i.e. not neurodevelopmental disorders such as intellectual disability).</a:t>
            </a:r>
          </a:p>
          <a:p>
            <a:endParaRPr lang="en-US" altLang="en-US" smtClean="0"/>
          </a:p>
        </p:txBody>
      </p:sp>
      <p:pic>
        <p:nvPicPr>
          <p:cNvPr id="50180"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752600"/>
            <a:ext cx="3810000" cy="3714750"/>
          </a:xfrm>
        </p:spPr>
      </p:pic>
      <p:sp>
        <p:nvSpPr>
          <p:cNvPr id="3" name="Slide Number Placeholder 2"/>
          <p:cNvSpPr>
            <a:spLocks noGrp="1"/>
          </p:cNvSpPr>
          <p:nvPr>
            <p:ph type="sldNum" sz="quarter" idx="12"/>
          </p:nvPr>
        </p:nvSpPr>
        <p:spPr/>
        <p:txBody>
          <a:bodyPr/>
          <a:lstStyle/>
          <a:p>
            <a:pPr>
              <a:defRPr/>
            </a:pPr>
            <a:fld id="{0CB1CB5F-476C-4A1B-B78A-B3F052C354DC}" type="slidenum">
              <a:rPr lang="en-US" b="1" smtClean="0">
                <a:solidFill>
                  <a:schemeClr val="tx1"/>
                </a:solidFill>
              </a:rPr>
              <a:pPr>
                <a:defRPr/>
              </a:pPr>
              <a:t>56</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338146028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04088"/>
          </a:xfrm>
        </p:spPr>
        <p:txBody>
          <a:bodyPr/>
          <a:lstStyle/>
          <a:p>
            <a:pPr>
              <a:defRPr/>
            </a:pPr>
            <a:r>
              <a:rPr lang="en-US" dirty="0" smtClean="0"/>
              <a:t>Delirium Diagnostic Criteria</a:t>
            </a:r>
            <a:endParaRPr lang="en-US" dirty="0"/>
          </a:p>
        </p:txBody>
      </p:sp>
      <p:sp>
        <p:nvSpPr>
          <p:cNvPr id="3" name="Content Placeholder 2"/>
          <p:cNvSpPr>
            <a:spLocks noGrp="1"/>
          </p:cNvSpPr>
          <p:nvPr>
            <p:ph idx="1"/>
          </p:nvPr>
        </p:nvSpPr>
        <p:spPr>
          <a:xfrm>
            <a:off x="457200" y="1524000"/>
            <a:ext cx="8229600" cy="4800600"/>
          </a:xfrm>
        </p:spPr>
        <p:txBody>
          <a:bodyPr>
            <a:normAutofit lnSpcReduction="10000"/>
          </a:bodyPr>
          <a:lstStyle/>
          <a:p>
            <a:pPr>
              <a:buFont typeface="Arial" panose="020B0604020202020204" pitchFamily="34" charset="0"/>
              <a:buChar char="•"/>
              <a:defRPr/>
            </a:pPr>
            <a:r>
              <a:rPr lang="en-US" sz="1800" dirty="0" smtClean="0"/>
              <a:t>Key Features: Rapid and Abrupt onset of:</a:t>
            </a:r>
          </a:p>
          <a:p>
            <a:pPr marL="457200" lvl="1" indent="0">
              <a:buFont typeface="Wingdings 2" pitchFamily="18" charset="2"/>
              <a:buNone/>
              <a:defRPr/>
            </a:pPr>
            <a:r>
              <a:rPr lang="en-US" sz="1800" dirty="0" smtClean="0"/>
              <a:t>	Impaired Attention</a:t>
            </a:r>
          </a:p>
          <a:p>
            <a:pPr marL="457200" lvl="1" indent="0">
              <a:buFont typeface="Wingdings 2" pitchFamily="18" charset="2"/>
              <a:buNone/>
              <a:defRPr/>
            </a:pPr>
            <a:r>
              <a:rPr lang="en-US" sz="1800" dirty="0" smtClean="0"/>
              <a:t>	Lack of Awareness of environment</a:t>
            </a:r>
          </a:p>
          <a:p>
            <a:pPr>
              <a:buFont typeface="Arial" panose="020B0604020202020204" pitchFamily="34" charset="0"/>
              <a:buChar char="•"/>
              <a:defRPr/>
            </a:pPr>
            <a:r>
              <a:rPr lang="en-US" sz="1800" dirty="0" smtClean="0"/>
              <a:t>Developed over short period of time, fluctuating throughout day</a:t>
            </a:r>
          </a:p>
          <a:p>
            <a:pPr>
              <a:buFont typeface="Arial" panose="020B0604020202020204" pitchFamily="34" charset="0"/>
              <a:buChar char="•"/>
              <a:defRPr/>
            </a:pPr>
            <a:r>
              <a:rPr lang="en-US" sz="1800" dirty="0" smtClean="0"/>
              <a:t>Change in at least ONE Cognitive Domain:</a:t>
            </a:r>
          </a:p>
          <a:p>
            <a:pPr marL="457200" lvl="1" indent="0">
              <a:buFont typeface="Wingdings 2" pitchFamily="18" charset="2"/>
              <a:buNone/>
              <a:defRPr/>
            </a:pPr>
            <a:r>
              <a:rPr lang="en-US" sz="1800" dirty="0" smtClean="0"/>
              <a:t>	Recent Memory</a:t>
            </a:r>
          </a:p>
          <a:p>
            <a:pPr marL="457200" lvl="1" indent="0">
              <a:buFont typeface="Wingdings 2" pitchFamily="18" charset="2"/>
              <a:buNone/>
              <a:defRPr/>
            </a:pPr>
            <a:r>
              <a:rPr lang="en-US" sz="1800" dirty="0" smtClean="0"/>
              <a:t>	Orientation</a:t>
            </a:r>
          </a:p>
          <a:p>
            <a:pPr marL="457200" lvl="1" indent="0">
              <a:buFont typeface="Wingdings 2" pitchFamily="18" charset="2"/>
              <a:buNone/>
              <a:defRPr/>
            </a:pPr>
            <a:r>
              <a:rPr lang="en-US" sz="1800" dirty="0" smtClean="0"/>
              <a:t>	Language (i.e. rambled speech, mumbling, difficult to understand)</a:t>
            </a:r>
          </a:p>
          <a:p>
            <a:pPr marL="457200" lvl="1" indent="0">
              <a:buFont typeface="Wingdings 2" pitchFamily="18" charset="2"/>
              <a:buNone/>
              <a:defRPr/>
            </a:pPr>
            <a:r>
              <a:rPr lang="en-US" sz="1800" dirty="0" smtClean="0"/>
              <a:t>	Perceptual Disturbance</a:t>
            </a:r>
          </a:p>
          <a:p>
            <a:pPr>
              <a:buFont typeface="Arial" panose="020B0604020202020204" pitchFamily="34" charset="0"/>
              <a:buChar char="•"/>
              <a:defRPr/>
            </a:pPr>
            <a:r>
              <a:rPr lang="en-US" sz="1800" dirty="0" smtClean="0"/>
              <a:t>Direct result of a medical condition, substance intoxication/withdrawal, exposure to toxin, or multiple causes.</a:t>
            </a:r>
          </a:p>
          <a:p>
            <a:pPr>
              <a:buFont typeface="Arial" panose="020B0604020202020204" pitchFamily="34" charset="0"/>
              <a:buChar char="•"/>
              <a:defRPr/>
            </a:pPr>
            <a:r>
              <a:rPr lang="en-US" sz="1800" dirty="0" smtClean="0"/>
              <a:t>Associated Features</a:t>
            </a:r>
          </a:p>
          <a:p>
            <a:pPr marL="457200" lvl="1" indent="0">
              <a:buFont typeface="Wingdings 2" pitchFamily="18" charset="2"/>
              <a:buNone/>
              <a:defRPr/>
            </a:pPr>
            <a:r>
              <a:rPr lang="en-US" sz="1800" dirty="0" smtClean="0"/>
              <a:t>	Change in sleep-wake cycle</a:t>
            </a:r>
          </a:p>
          <a:p>
            <a:pPr marL="457200" lvl="1" indent="0">
              <a:buFont typeface="Wingdings 2" pitchFamily="18" charset="2"/>
              <a:buNone/>
              <a:defRPr/>
            </a:pPr>
            <a:r>
              <a:rPr lang="en-US" sz="1800" dirty="0" smtClean="0"/>
              <a:t>	Change in emotional states</a:t>
            </a:r>
          </a:p>
          <a:p>
            <a:pPr marL="457200" lvl="1" indent="0">
              <a:buFont typeface="Wingdings 2" pitchFamily="18" charset="2"/>
              <a:buNone/>
              <a:defRPr/>
            </a:pPr>
            <a:r>
              <a:rPr lang="en-US" sz="1800" dirty="0" smtClean="0"/>
              <a:t>	Worsening of behavioral problems in the evening</a:t>
            </a: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57</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385096729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sz="3200" dirty="0" smtClean="0"/>
              <a:t>“Neurocognitive Disorders” (NCD) vs. “Dementia”</a:t>
            </a:r>
            <a:endParaRPr lang="en-US" sz="3200" dirty="0"/>
          </a:p>
        </p:txBody>
      </p:sp>
      <p:sp>
        <p:nvSpPr>
          <p:cNvPr id="52227" name="Content Placeholder 2"/>
          <p:cNvSpPr>
            <a:spLocks noGrp="1"/>
          </p:cNvSpPr>
          <p:nvPr>
            <p:ph sz="half" idx="1"/>
          </p:nvPr>
        </p:nvSpPr>
        <p:spPr/>
        <p:txBody>
          <a:bodyPr/>
          <a:lstStyle/>
          <a:p>
            <a:pPr>
              <a:buFont typeface="Arial" charset="0"/>
              <a:buChar char="•"/>
            </a:pPr>
            <a:r>
              <a:rPr lang="en-US" altLang="en-US" sz="1900" smtClean="0"/>
              <a:t>“Dementia” typically refers to degenerative disorders in older adults.</a:t>
            </a:r>
          </a:p>
          <a:p>
            <a:pPr>
              <a:buFont typeface="Arial" charset="0"/>
              <a:buChar char="•"/>
            </a:pPr>
            <a:r>
              <a:rPr lang="en-US" altLang="en-US" sz="1900" smtClean="0"/>
              <a:t>DSM-5 expands category to disorders of younger adults</a:t>
            </a:r>
          </a:p>
          <a:p>
            <a:pPr marL="457200" lvl="1" indent="0">
              <a:buFont typeface="Wingdings 2" pitchFamily="18" charset="2"/>
              <a:buNone/>
            </a:pPr>
            <a:r>
              <a:rPr lang="en-US" altLang="en-US" sz="1900" smtClean="0"/>
              <a:t>	E.g., NCD due to HIV, traumatic brain injury</a:t>
            </a:r>
          </a:p>
          <a:p>
            <a:pPr>
              <a:buFont typeface="Arial" charset="0"/>
              <a:buChar char="•"/>
            </a:pPr>
            <a:r>
              <a:rPr lang="en-US" altLang="en-US" sz="1900" smtClean="0"/>
              <a:t>DSM-5 broadens the diagnosis to include patients with impairment in a single domain.</a:t>
            </a:r>
          </a:p>
          <a:p>
            <a:pPr>
              <a:buFont typeface="Arial" charset="0"/>
              <a:buChar char="•"/>
            </a:pPr>
            <a:r>
              <a:rPr lang="en-US" altLang="en-US" sz="1900" smtClean="0"/>
              <a:t>Acknowledges wider range of impairment (major and mild) instead of just “dementia”.</a:t>
            </a:r>
          </a:p>
          <a:p>
            <a:pPr>
              <a:buFont typeface="Arial" charset="0"/>
              <a:buChar char="•"/>
            </a:pPr>
            <a:endParaRPr lang="en-US" altLang="en-US" smtClean="0"/>
          </a:p>
        </p:txBody>
      </p:sp>
      <p:pic>
        <p:nvPicPr>
          <p:cNvPr id="52228"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86025"/>
            <a:ext cx="4343400" cy="2952750"/>
          </a:xfrm>
        </p:spPr>
      </p:pic>
      <p:sp>
        <p:nvSpPr>
          <p:cNvPr id="3" name="Slide Number Placeholder 2"/>
          <p:cNvSpPr>
            <a:spLocks noGrp="1"/>
          </p:cNvSpPr>
          <p:nvPr>
            <p:ph type="sldNum" sz="quarter" idx="12"/>
          </p:nvPr>
        </p:nvSpPr>
        <p:spPr/>
        <p:txBody>
          <a:bodyPr/>
          <a:lstStyle/>
          <a:p>
            <a:pPr>
              <a:defRPr/>
            </a:pPr>
            <a:fld id="{0CB1CB5F-476C-4A1B-B78A-B3F052C354DC}" type="slidenum">
              <a:rPr lang="en-US" b="1" smtClean="0">
                <a:solidFill>
                  <a:schemeClr val="tx1"/>
                </a:solidFill>
              </a:rPr>
              <a:pPr>
                <a:defRPr/>
              </a:pPr>
              <a:t>58</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326308610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Major NCD</a:t>
            </a:r>
            <a:endParaRPr lang="en-US" dirty="0"/>
          </a:p>
        </p:txBody>
      </p:sp>
      <p:sp>
        <p:nvSpPr>
          <p:cNvPr id="53251" name="Content Placeholder 2"/>
          <p:cNvSpPr>
            <a:spLocks noGrp="1"/>
          </p:cNvSpPr>
          <p:nvPr>
            <p:ph sz="half" idx="1"/>
          </p:nvPr>
        </p:nvSpPr>
        <p:spPr>
          <a:xfrm>
            <a:off x="304800" y="1295400"/>
            <a:ext cx="4191000" cy="4419600"/>
          </a:xfrm>
        </p:spPr>
        <p:txBody>
          <a:bodyPr/>
          <a:lstStyle/>
          <a:p>
            <a:pPr>
              <a:buFont typeface="Arial" charset="0"/>
              <a:buChar char="•"/>
            </a:pPr>
            <a:r>
              <a:rPr lang="en-US" altLang="en-US" sz="1600" dirty="0" smtClean="0"/>
              <a:t>Significant Cognitive Decline from a previous level in one or more domains, based on:</a:t>
            </a:r>
          </a:p>
          <a:p>
            <a:pPr marL="849313" lvl="1" indent="-457200">
              <a:buFont typeface="Wingdings 2" pitchFamily="18" charset="2"/>
              <a:buAutoNum type="arabicPeriod"/>
            </a:pPr>
            <a:r>
              <a:rPr lang="en-US" altLang="en-US" sz="1600" dirty="0" smtClean="0"/>
              <a:t>Concern of the individual, a knowledgeable informant, or the clinician, AND</a:t>
            </a:r>
          </a:p>
          <a:p>
            <a:pPr marL="849313" lvl="1" indent="-457200">
              <a:buFont typeface="Wingdings 2" pitchFamily="18" charset="2"/>
              <a:buAutoNum type="arabicPeriod"/>
            </a:pPr>
            <a:r>
              <a:rPr lang="en-US" altLang="en-US" sz="1600" dirty="0" smtClean="0"/>
              <a:t>Substantial impairment in cognitive performance, “preferably documented by standardized neuropsychological testing or, in its absence, another quantified clinical assessment.”</a:t>
            </a:r>
          </a:p>
          <a:p>
            <a:pPr>
              <a:buFont typeface="Arial" charset="0"/>
              <a:buChar char="•"/>
            </a:pPr>
            <a:r>
              <a:rPr lang="en-US" altLang="en-US" sz="1600" dirty="0" smtClean="0"/>
              <a:t>Interfere with independence in everyday activities (“at a minimum, requiring assistance with complex IADLs”.</a:t>
            </a:r>
          </a:p>
          <a:p>
            <a:pPr>
              <a:buFont typeface="Arial" charset="0"/>
              <a:buChar char="•"/>
            </a:pPr>
            <a:r>
              <a:rPr lang="en-US" altLang="en-US" sz="1600" dirty="0" smtClean="0"/>
              <a:t>Not due to delirium</a:t>
            </a:r>
          </a:p>
          <a:p>
            <a:pPr>
              <a:buFont typeface="Arial" charset="0"/>
              <a:buChar char="•"/>
            </a:pPr>
            <a:r>
              <a:rPr lang="en-US" altLang="en-US" sz="1600" dirty="0" smtClean="0"/>
              <a:t>Not due to other mental disorder</a:t>
            </a:r>
          </a:p>
        </p:txBody>
      </p:sp>
      <p:pic>
        <p:nvPicPr>
          <p:cNvPr id="53252"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722438"/>
            <a:ext cx="4343400" cy="4479925"/>
          </a:xfrm>
        </p:spPr>
      </p:pic>
      <p:sp>
        <p:nvSpPr>
          <p:cNvPr id="3" name="Slide Number Placeholder 2"/>
          <p:cNvSpPr>
            <a:spLocks noGrp="1"/>
          </p:cNvSpPr>
          <p:nvPr>
            <p:ph type="sldNum" sz="quarter" idx="12"/>
          </p:nvPr>
        </p:nvSpPr>
        <p:spPr/>
        <p:txBody>
          <a:bodyPr/>
          <a:lstStyle/>
          <a:p>
            <a:pPr>
              <a:defRPr/>
            </a:pPr>
            <a:fld id="{0CB1CB5F-476C-4A1B-B78A-B3F052C354DC}" type="slidenum">
              <a:rPr lang="en-US" b="1" smtClean="0">
                <a:solidFill>
                  <a:schemeClr val="tx1"/>
                </a:solidFill>
              </a:rPr>
              <a:pPr>
                <a:defRPr/>
              </a:pPr>
              <a:t>59</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286041924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533400"/>
          </a:xfrm>
        </p:spPr>
        <p:txBody>
          <a:bodyPr/>
          <a:lstStyle/>
          <a:p>
            <a:pPr algn="ctr">
              <a:defRPr/>
            </a:pPr>
            <a:r>
              <a:rPr lang="en-US" sz="28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Brain Hemispheres</a:t>
            </a:r>
            <a:endParaRPr lang="en-US" sz="2800" b="1" dirty="0">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Rectangle 2"/>
          <p:cNvSpPr/>
          <p:nvPr/>
        </p:nvSpPr>
        <p:spPr>
          <a:xfrm>
            <a:off x="1905000" y="5567363"/>
            <a:ext cx="5867400" cy="923925"/>
          </a:xfrm>
          <a:prstGeom prst="rect">
            <a:avLst/>
          </a:prstGeom>
        </p:spPr>
        <p:txBody>
          <a:bodyPr>
            <a:spAutoFit/>
          </a:bodyPr>
          <a:lstStyle/>
          <a:p>
            <a:pPr marL="285750" indent="-285750">
              <a:buFont typeface="Arial" panose="020B0604020202020204" pitchFamily="34" charset="0"/>
              <a:buChar char="•"/>
              <a:defRPr/>
            </a:pPr>
            <a:r>
              <a:rPr lang="en-US" b="1" dirty="0">
                <a:solidFill>
                  <a:srgbClr val="007E39"/>
                </a:solidFill>
                <a:effectLst>
                  <a:outerShdw blurRad="38100" dist="38100" dir="2700000" algn="tl">
                    <a:srgbClr val="000000">
                      <a:alpha val="43137"/>
                    </a:srgbClr>
                  </a:outerShdw>
                </a:effectLst>
              </a:rPr>
              <a:t>Hemispheric Functions</a:t>
            </a:r>
          </a:p>
          <a:p>
            <a:pPr marL="285750" indent="-285750">
              <a:buFont typeface="Arial" panose="020B0604020202020204" pitchFamily="34" charset="0"/>
              <a:buChar char="•"/>
              <a:defRPr/>
            </a:pPr>
            <a:r>
              <a:rPr lang="en-US" b="1" dirty="0">
                <a:solidFill>
                  <a:srgbClr val="007E39"/>
                </a:solidFill>
                <a:effectLst>
                  <a:outerShdw blurRad="38100" dist="38100" dir="2700000" algn="tl">
                    <a:srgbClr val="000000">
                      <a:alpha val="43137"/>
                    </a:srgbClr>
                  </a:outerShdw>
                </a:effectLst>
              </a:rPr>
              <a:t>Contra-lateralization</a:t>
            </a:r>
          </a:p>
          <a:p>
            <a:pPr marL="285750" indent="-285750">
              <a:buFont typeface="Arial" panose="020B0604020202020204" pitchFamily="34" charset="0"/>
              <a:buChar char="•"/>
              <a:defRPr/>
            </a:pPr>
            <a:r>
              <a:rPr lang="en-US" b="1" dirty="0">
                <a:solidFill>
                  <a:srgbClr val="007E39"/>
                </a:solidFill>
                <a:effectLst>
                  <a:outerShdw blurRad="38100" dist="38100" dir="2700000" algn="tl">
                    <a:srgbClr val="000000">
                      <a:alpha val="43137"/>
                    </a:srgbClr>
                  </a:outerShdw>
                </a:effectLst>
              </a:rPr>
              <a:t>Corpus Callosum</a:t>
            </a:r>
          </a:p>
        </p:txBody>
      </p:sp>
      <p:pic>
        <p:nvPicPr>
          <p:cNvPr id="1536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888" y="1371600"/>
            <a:ext cx="4340225"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6</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Mild NCD</a:t>
            </a:r>
            <a:endParaRPr lang="en-US" dirty="0"/>
          </a:p>
        </p:txBody>
      </p:sp>
      <p:sp>
        <p:nvSpPr>
          <p:cNvPr id="54275" name="Content Placeholder 2"/>
          <p:cNvSpPr>
            <a:spLocks noGrp="1"/>
          </p:cNvSpPr>
          <p:nvPr>
            <p:ph idx="1"/>
          </p:nvPr>
        </p:nvSpPr>
        <p:spPr/>
        <p:txBody>
          <a:bodyPr/>
          <a:lstStyle/>
          <a:p>
            <a:pPr>
              <a:buFont typeface="Arial" charset="0"/>
              <a:buChar char="•"/>
            </a:pPr>
            <a:r>
              <a:rPr lang="en-US" altLang="en-US" sz="1800" u="sng" dirty="0" smtClean="0"/>
              <a:t>Modest </a:t>
            </a:r>
            <a:r>
              <a:rPr lang="en-US" altLang="en-US" sz="1800" dirty="0" smtClean="0"/>
              <a:t>decline in one or more cognitive domains based on:</a:t>
            </a:r>
          </a:p>
          <a:p>
            <a:pPr marL="849313" lvl="1" indent="-457200">
              <a:buFont typeface="Wingdings 2" pitchFamily="18" charset="2"/>
              <a:buAutoNum type="arabicPeriod"/>
            </a:pPr>
            <a:r>
              <a:rPr lang="en-US" altLang="en-US" sz="1800" dirty="0" smtClean="0"/>
              <a:t>Concern of the individual, a knowledgeable informant, or the clinician, AND</a:t>
            </a:r>
          </a:p>
          <a:p>
            <a:pPr marL="849313" lvl="1" indent="-457200">
              <a:buFont typeface="Wingdings 2" pitchFamily="18" charset="2"/>
              <a:buAutoNum type="arabicPeriod"/>
            </a:pPr>
            <a:r>
              <a:rPr lang="en-US" altLang="en-US" sz="1800" dirty="0" smtClean="0"/>
              <a:t>Modest impairment in cognitive performance, “preferably documented by standardized neuropsychological testing or, in its absence, another quantified clinical assessment.”</a:t>
            </a:r>
          </a:p>
          <a:p>
            <a:pPr>
              <a:buFont typeface="Arial" charset="0"/>
              <a:buChar char="•"/>
            </a:pPr>
            <a:r>
              <a:rPr lang="en-US" altLang="en-US" sz="1800" dirty="0" smtClean="0"/>
              <a:t>Deficits do </a:t>
            </a:r>
            <a:r>
              <a:rPr lang="en-US" altLang="en-US" sz="1800" u="sng" dirty="0" smtClean="0"/>
              <a:t>NOT</a:t>
            </a:r>
            <a:r>
              <a:rPr lang="en-US" altLang="en-US" sz="1800" dirty="0" smtClean="0"/>
              <a:t> interfere with independence, but “greater effort, compensatory strategies, or accommodation may be required.”</a:t>
            </a:r>
          </a:p>
          <a:p>
            <a:pPr>
              <a:buFont typeface="Arial" charset="0"/>
              <a:buChar char="•"/>
            </a:pPr>
            <a:r>
              <a:rPr lang="en-US" altLang="en-US" sz="1800" dirty="0" smtClean="0"/>
              <a:t>Not due to delirium</a:t>
            </a:r>
          </a:p>
          <a:p>
            <a:pPr>
              <a:buFont typeface="Arial" charset="0"/>
              <a:buChar char="•"/>
            </a:pPr>
            <a:r>
              <a:rPr lang="en-US" altLang="en-US" sz="1800" dirty="0" smtClean="0"/>
              <a:t>Not due to other mental disorder</a:t>
            </a:r>
          </a:p>
        </p:txBody>
      </p:sp>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60</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276516370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Major vs. Mild NCD</a:t>
            </a:r>
            <a:endParaRPr lang="en-US" dirty="0"/>
          </a:p>
        </p:txBody>
      </p:sp>
      <p:sp>
        <p:nvSpPr>
          <p:cNvPr id="55299" name="Content Placeholder 2"/>
          <p:cNvSpPr>
            <a:spLocks noGrp="1"/>
          </p:cNvSpPr>
          <p:nvPr>
            <p:ph sz="half" idx="1"/>
          </p:nvPr>
        </p:nvSpPr>
        <p:spPr/>
        <p:txBody>
          <a:bodyPr/>
          <a:lstStyle/>
          <a:p>
            <a:pPr marL="0" indent="0">
              <a:buFont typeface="Wingdings 2" pitchFamily="18" charset="2"/>
              <a:buNone/>
            </a:pPr>
            <a:r>
              <a:rPr lang="en-US" altLang="en-US" smtClean="0"/>
              <a:t>The major difference hinges on </a:t>
            </a:r>
            <a:r>
              <a:rPr lang="en-US" altLang="en-US" i="1" smtClean="0"/>
              <a:t>dependence in everyday activities</a:t>
            </a:r>
            <a:r>
              <a:rPr lang="en-US" altLang="en-US" smtClean="0"/>
              <a:t>.  </a:t>
            </a:r>
          </a:p>
        </p:txBody>
      </p:sp>
      <p:pic>
        <p:nvPicPr>
          <p:cNvPr id="55300"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p:pic>
      <p:sp>
        <p:nvSpPr>
          <p:cNvPr id="3" name="Slide Number Placeholder 2"/>
          <p:cNvSpPr>
            <a:spLocks noGrp="1"/>
          </p:cNvSpPr>
          <p:nvPr>
            <p:ph type="sldNum" sz="quarter" idx="12"/>
          </p:nvPr>
        </p:nvSpPr>
        <p:spPr/>
        <p:txBody>
          <a:bodyPr/>
          <a:lstStyle/>
          <a:p>
            <a:pPr>
              <a:defRPr/>
            </a:pPr>
            <a:fld id="{0CB1CB5F-476C-4A1B-B78A-B3F052C354DC}" type="slidenum">
              <a:rPr lang="en-US" b="1" smtClean="0">
                <a:solidFill>
                  <a:schemeClr val="tx1"/>
                </a:solidFill>
              </a:rPr>
              <a:pPr>
                <a:defRPr/>
              </a:pPr>
              <a:t>61</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332519084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158" y="1023504"/>
            <a:ext cx="8686800" cy="841375"/>
          </a:xfrm>
        </p:spPr>
        <p:txBody>
          <a:bodyPr/>
          <a:lstStyle/>
          <a:p>
            <a:pPr>
              <a:defRPr/>
            </a:pPr>
            <a:r>
              <a:rPr lang="en-US" dirty="0" smtClean="0"/>
              <a:t>Mild </a:t>
            </a:r>
            <a:r>
              <a:rPr lang="en-US" dirty="0" err="1" smtClean="0"/>
              <a:t>vs</a:t>
            </a:r>
            <a:r>
              <a:rPr lang="en-US" dirty="0" smtClean="0"/>
              <a:t> Major NCD: Cognitive Testing</a:t>
            </a:r>
            <a:endParaRPr lang="en-US" dirty="0"/>
          </a:p>
        </p:txBody>
      </p:sp>
      <p:sp>
        <p:nvSpPr>
          <p:cNvPr id="3" name="Content Placeholder 2"/>
          <p:cNvSpPr>
            <a:spLocks noGrp="1"/>
          </p:cNvSpPr>
          <p:nvPr>
            <p:ph idx="1"/>
          </p:nvPr>
        </p:nvSpPr>
        <p:spPr/>
        <p:txBody>
          <a:bodyPr/>
          <a:lstStyle/>
          <a:p>
            <a:pPr>
              <a:defRPr/>
            </a:pPr>
            <a:endParaRPr lang="en-US" sz="1800" dirty="0" smtClean="0"/>
          </a:p>
          <a:p>
            <a:pPr>
              <a:defRPr/>
            </a:pPr>
            <a:endParaRPr lang="en-US" sz="1800" dirty="0"/>
          </a:p>
          <a:p>
            <a:pPr>
              <a:buFont typeface="Arial" panose="020B0604020202020204" pitchFamily="34" charset="0"/>
              <a:buChar char="•"/>
              <a:defRPr/>
            </a:pPr>
            <a:r>
              <a:rPr lang="en-US" sz="1800" dirty="0" smtClean="0"/>
              <a:t>“Neuropsychological testing…is part of the standard evaluation of NCDs and is particularly critical in the evaluation of mild NCD.”</a:t>
            </a:r>
          </a:p>
          <a:p>
            <a:pPr>
              <a:buFont typeface="Arial" panose="020B0604020202020204" pitchFamily="34" charset="0"/>
              <a:buChar char="•"/>
              <a:defRPr/>
            </a:pPr>
            <a:r>
              <a:rPr lang="en-US" sz="1800" dirty="0" smtClean="0"/>
              <a:t>Mild: typically </a:t>
            </a:r>
            <a:r>
              <a:rPr lang="en-US" sz="1800" dirty="0" smtClean="0">
                <a:solidFill>
                  <a:schemeClr val="bg2">
                    <a:lumMod val="25000"/>
                  </a:schemeClr>
                </a:solidFill>
              </a:rPr>
              <a:t>1–2 </a:t>
            </a:r>
            <a:r>
              <a:rPr lang="en-US" sz="1800" dirty="0">
                <a:solidFill>
                  <a:schemeClr val="bg2">
                    <a:lumMod val="25000"/>
                  </a:schemeClr>
                </a:solidFill>
              </a:rPr>
              <a:t>standard </a:t>
            </a:r>
            <a:r>
              <a:rPr lang="en-US" sz="1800" dirty="0" smtClean="0">
                <a:solidFill>
                  <a:schemeClr val="bg2">
                    <a:lumMod val="25000"/>
                  </a:schemeClr>
                </a:solidFill>
              </a:rPr>
              <a:t>deviations (SDs</a:t>
            </a:r>
            <a:r>
              <a:rPr lang="en-US" sz="1800" dirty="0" smtClean="0"/>
              <a:t>) below appropriate norms (between </a:t>
            </a:r>
            <a:r>
              <a:rPr lang="en-US" sz="1800" dirty="0"/>
              <a:t>the 3rd and 16th percentiles</a:t>
            </a:r>
            <a:r>
              <a:rPr lang="en-US" sz="1800" dirty="0" smtClean="0"/>
              <a:t>).</a:t>
            </a:r>
          </a:p>
          <a:p>
            <a:pPr>
              <a:buFont typeface="Arial" panose="020B0604020202020204" pitchFamily="34" charset="0"/>
              <a:buChar char="•"/>
              <a:defRPr/>
            </a:pPr>
            <a:r>
              <a:rPr lang="en-US" sz="1800" dirty="0" smtClean="0"/>
              <a:t>Major: typically </a:t>
            </a:r>
            <a:r>
              <a:rPr lang="en-US" sz="1800" dirty="0" smtClean="0">
                <a:solidFill>
                  <a:schemeClr val="bg2">
                    <a:lumMod val="25000"/>
                  </a:schemeClr>
                </a:solidFill>
              </a:rPr>
              <a:t>2 or more SDs </a:t>
            </a:r>
            <a:r>
              <a:rPr lang="en-US" sz="1800" dirty="0" smtClean="0"/>
              <a:t>below appropriate norms; 3</a:t>
            </a:r>
            <a:r>
              <a:rPr lang="en-US" sz="1800" baseline="30000" dirty="0" smtClean="0"/>
              <a:t>rd</a:t>
            </a:r>
            <a:r>
              <a:rPr lang="en-US" sz="1800" dirty="0" smtClean="0"/>
              <a:t> percentile or below.</a:t>
            </a:r>
          </a:p>
          <a:p>
            <a:pPr>
              <a:defRPr/>
            </a:pPr>
            <a:endParaRPr lang="en-US" sz="2800" dirty="0"/>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62</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183876075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pPr>
              <a:defRPr/>
            </a:pPr>
            <a:r>
              <a:rPr lang="en-US" dirty="0" smtClean="0"/>
              <a:t>Test Scores</a:t>
            </a:r>
            <a:endParaRPr lang="en-US" dirty="0"/>
          </a:p>
        </p:txBody>
      </p:sp>
      <p:pic>
        <p:nvPicPr>
          <p:cNvPr id="57347" name="Picture 4" descr="http://www.southalabama.edu/coe/bset/johnson/lectures/lec15_files/image016.jpg"/>
          <p:cNvPicPr>
            <a:picLocks noChangeAspect="1" noChangeArrowheads="1"/>
          </p:cNvPicPr>
          <p:nvPr/>
        </p:nvPicPr>
        <p:blipFill>
          <a:blip r:embed="rId3">
            <a:extLst>
              <a:ext uri="{28A0092B-C50C-407E-A947-70E740481C1C}">
                <a14:useLocalDpi xmlns:a14="http://schemas.microsoft.com/office/drawing/2010/main" val="0"/>
              </a:ext>
            </a:extLst>
          </a:blip>
          <a:srcRect b="19061"/>
          <a:stretch>
            <a:fillRect/>
          </a:stretch>
        </p:blipFill>
        <p:spPr bwMode="auto">
          <a:xfrm>
            <a:off x="1008063" y="1246188"/>
            <a:ext cx="7086600"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2"/>
          <p:cNvSpPr>
            <a:spLocks noChangeArrowheads="1"/>
          </p:cNvSpPr>
          <p:nvPr/>
        </p:nvSpPr>
        <p:spPr bwMode="auto">
          <a:xfrm>
            <a:off x="2100263" y="3373438"/>
            <a:ext cx="1130300" cy="1643062"/>
          </a:xfrm>
          <a:prstGeom prst="rect">
            <a:avLst/>
          </a:prstGeom>
          <a:solidFill>
            <a:srgbClr val="FF0000">
              <a:alpha val="38039"/>
            </a:srgbClr>
          </a:solidFill>
          <a:ln w="9525" algn="ctr">
            <a:solidFill>
              <a:schemeClr val="tx1"/>
            </a:solidFill>
            <a:round/>
            <a:headEnd/>
            <a:tailEnd/>
          </a:ln>
        </p:spPr>
        <p:txBody>
          <a:bodyPr wrap="none" anchor="ct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a:spcBef>
                <a:spcPct val="0"/>
              </a:spcBef>
              <a:buClrTx/>
              <a:buSzTx/>
              <a:buFontTx/>
              <a:buNone/>
            </a:pPr>
            <a:endParaRPr lang="en-US" altLang="en-US" sz="2400">
              <a:solidFill>
                <a:schemeClr val="tx1"/>
              </a:solidFill>
              <a:latin typeface="Arial" charset="0"/>
            </a:endParaRPr>
          </a:p>
        </p:txBody>
      </p:sp>
      <p:sp>
        <p:nvSpPr>
          <p:cNvPr id="5" name="Rectangle 4"/>
          <p:cNvSpPr/>
          <p:nvPr/>
        </p:nvSpPr>
        <p:spPr bwMode="auto">
          <a:xfrm>
            <a:off x="3246438" y="2520950"/>
            <a:ext cx="808037" cy="2495550"/>
          </a:xfrm>
          <a:prstGeom prst="rect">
            <a:avLst/>
          </a:prstGeom>
          <a:solidFill>
            <a:schemeClr val="accent2">
              <a:lumMod val="60000"/>
              <a:lumOff val="40000"/>
              <a:alpha val="38000"/>
            </a:schemeClr>
          </a:solidFill>
          <a:ln w="9525" cap="flat" cmpd="sng" algn="ctr">
            <a:solidFill>
              <a:schemeClr val="tx1"/>
            </a:solidFill>
            <a:prstDash val="solid"/>
            <a:round/>
            <a:headEnd type="none" w="med" len="med"/>
            <a:tailEnd type="none" w="med" len="med"/>
          </a:ln>
          <a:effectLst/>
          <a:extLst/>
        </p:spPr>
        <p:txBody>
          <a:bodyPr wrap="none" anchor="ctr"/>
          <a:lstStyle/>
          <a:p>
            <a:pPr algn="ctr" eaLnBrk="0" hangingPunct="0">
              <a:defRPr/>
            </a:pPr>
            <a:endParaRPr lang="en-US" sz="2400"/>
          </a:p>
        </p:txBody>
      </p:sp>
      <p:sp>
        <p:nvSpPr>
          <p:cNvPr id="57350" name="TextBox 3"/>
          <p:cNvSpPr txBox="1">
            <a:spLocks noChangeArrowheads="1"/>
          </p:cNvSpPr>
          <p:nvPr/>
        </p:nvSpPr>
        <p:spPr bwMode="auto">
          <a:xfrm>
            <a:off x="3217863" y="2319338"/>
            <a:ext cx="920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MILD</a:t>
            </a:r>
          </a:p>
        </p:txBody>
      </p:sp>
      <p:sp>
        <p:nvSpPr>
          <p:cNvPr id="57351" name="TextBox 6"/>
          <p:cNvSpPr txBox="1">
            <a:spLocks noChangeArrowheads="1"/>
          </p:cNvSpPr>
          <p:nvPr/>
        </p:nvSpPr>
        <p:spPr bwMode="auto">
          <a:xfrm>
            <a:off x="2001838" y="3175000"/>
            <a:ext cx="1262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MAJOR</a:t>
            </a:r>
          </a:p>
        </p:txBody>
      </p:sp>
      <p:sp>
        <p:nvSpPr>
          <p:cNvPr id="57352" name="TextBox 8"/>
          <p:cNvSpPr txBox="1">
            <a:spLocks noChangeArrowheads="1"/>
          </p:cNvSpPr>
          <p:nvPr/>
        </p:nvSpPr>
        <p:spPr bwMode="auto">
          <a:xfrm>
            <a:off x="1498600" y="6383338"/>
            <a:ext cx="4572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200">
                <a:solidFill>
                  <a:schemeClr val="tx1"/>
                </a:solidFill>
                <a:latin typeface="Arial" charset="0"/>
              </a:rPr>
              <a:t>*Thank you to Allyson Rosen, PhD, ABPP, for this diagram.</a:t>
            </a:r>
          </a:p>
        </p:txBody>
      </p:sp>
      <p:sp>
        <p:nvSpPr>
          <p:cNvPr id="3" name="Slide Number Placeholder 2"/>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63</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151349557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008888"/>
            <a:ext cx="8229600" cy="1143000"/>
          </a:xfrm>
        </p:spPr>
        <p:txBody>
          <a:bodyPr>
            <a:normAutofit fontScale="90000"/>
          </a:bodyPr>
          <a:lstStyle/>
          <a:p>
            <a:pPr>
              <a:defRPr/>
            </a:pPr>
            <a:r>
              <a:rPr lang="en-US" dirty="0" smtClean="0"/>
              <a:t>Major and Mild Neurocognitive Disorder (NCD) etiologies</a:t>
            </a:r>
          </a:p>
        </p:txBody>
      </p:sp>
      <p:sp>
        <p:nvSpPr>
          <p:cNvPr id="3" name="Content Placeholder 2"/>
          <p:cNvSpPr>
            <a:spLocks noGrp="1"/>
          </p:cNvSpPr>
          <p:nvPr>
            <p:ph sz="half" idx="1"/>
          </p:nvPr>
        </p:nvSpPr>
        <p:spPr>
          <a:xfrm>
            <a:off x="457200" y="2454275"/>
            <a:ext cx="4038600" cy="4038600"/>
          </a:xfrm>
        </p:spPr>
        <p:txBody>
          <a:bodyPr>
            <a:normAutofit fontScale="92500"/>
          </a:bodyPr>
          <a:lstStyle/>
          <a:p>
            <a:pPr marL="57150" indent="0">
              <a:buFont typeface="Wingdings 2" pitchFamily="18" charset="2"/>
              <a:buNone/>
              <a:defRPr/>
            </a:pPr>
            <a:r>
              <a:rPr lang="en-US" dirty="0" smtClean="0"/>
              <a:t>Alzheimer’s disease</a:t>
            </a:r>
          </a:p>
          <a:p>
            <a:pPr marL="57150" indent="0">
              <a:buFont typeface="Wingdings 2" pitchFamily="18" charset="2"/>
              <a:buNone/>
              <a:defRPr/>
            </a:pPr>
            <a:r>
              <a:rPr lang="en-US" dirty="0" err="1" smtClean="0"/>
              <a:t>Frontotemporal</a:t>
            </a:r>
            <a:r>
              <a:rPr lang="en-US" dirty="0" smtClean="0"/>
              <a:t>  lobar degeneration</a:t>
            </a:r>
          </a:p>
          <a:p>
            <a:pPr marL="57150" indent="0">
              <a:buFont typeface="Wingdings 2" pitchFamily="18" charset="2"/>
              <a:buNone/>
              <a:defRPr/>
            </a:pPr>
            <a:r>
              <a:rPr lang="en-US" dirty="0" err="1" smtClean="0"/>
              <a:t>Lewy</a:t>
            </a:r>
            <a:r>
              <a:rPr lang="en-US" dirty="0" smtClean="0"/>
              <a:t> body disease</a:t>
            </a:r>
          </a:p>
          <a:p>
            <a:pPr marL="57150" indent="0">
              <a:buFont typeface="Wingdings 2" pitchFamily="18" charset="2"/>
              <a:buNone/>
              <a:defRPr/>
            </a:pPr>
            <a:r>
              <a:rPr lang="en-US" dirty="0" smtClean="0"/>
              <a:t>Vascular disease</a:t>
            </a:r>
          </a:p>
          <a:p>
            <a:pPr marL="57150" indent="0">
              <a:buFont typeface="Wingdings 2" pitchFamily="18" charset="2"/>
              <a:buNone/>
              <a:defRPr/>
            </a:pPr>
            <a:r>
              <a:rPr lang="en-US" dirty="0" smtClean="0"/>
              <a:t>Traumatic Brain Injury</a:t>
            </a:r>
          </a:p>
          <a:p>
            <a:pPr marL="57150" indent="0">
              <a:buFont typeface="Wingdings 2" pitchFamily="18" charset="2"/>
              <a:buNone/>
              <a:defRPr/>
            </a:pPr>
            <a:r>
              <a:rPr lang="en-US" dirty="0" smtClean="0"/>
              <a:t>Substance/medication use</a:t>
            </a:r>
          </a:p>
          <a:p>
            <a:pPr marL="57150" indent="0">
              <a:buFont typeface="Wingdings 2" pitchFamily="18" charset="2"/>
              <a:buNone/>
              <a:defRPr/>
            </a:pPr>
            <a:r>
              <a:rPr lang="en-US" dirty="0" smtClean="0"/>
              <a:t>HIV infection</a:t>
            </a:r>
          </a:p>
          <a:p>
            <a:pPr marL="57150" indent="0">
              <a:buFont typeface="Wingdings 2" pitchFamily="18" charset="2"/>
              <a:buNone/>
              <a:defRPr/>
            </a:pPr>
            <a:endParaRPr lang="en-US" dirty="0" smtClean="0"/>
          </a:p>
        </p:txBody>
      </p:sp>
      <p:sp>
        <p:nvSpPr>
          <p:cNvPr id="4" name="Content Placeholder 3"/>
          <p:cNvSpPr>
            <a:spLocks noGrp="1"/>
          </p:cNvSpPr>
          <p:nvPr>
            <p:ph sz="half" idx="2"/>
          </p:nvPr>
        </p:nvSpPr>
        <p:spPr>
          <a:xfrm>
            <a:off x="4648200" y="2422525"/>
            <a:ext cx="4038600" cy="3932238"/>
          </a:xfrm>
        </p:spPr>
        <p:txBody>
          <a:bodyPr>
            <a:normAutofit fontScale="92500"/>
          </a:bodyPr>
          <a:lstStyle/>
          <a:p>
            <a:pPr marL="57150" indent="0">
              <a:buFont typeface="Wingdings 2" pitchFamily="18" charset="2"/>
              <a:buNone/>
              <a:defRPr/>
            </a:pPr>
            <a:r>
              <a:rPr lang="en-US" dirty="0" err="1" smtClean="0"/>
              <a:t>Prion</a:t>
            </a:r>
            <a:r>
              <a:rPr lang="en-US" dirty="0" smtClean="0"/>
              <a:t> disease</a:t>
            </a:r>
          </a:p>
          <a:p>
            <a:pPr marL="57150" indent="0">
              <a:buFont typeface="Wingdings 2" pitchFamily="18" charset="2"/>
              <a:buNone/>
              <a:defRPr/>
            </a:pPr>
            <a:r>
              <a:rPr lang="en-US" dirty="0" smtClean="0"/>
              <a:t>Parkinson’s disease</a:t>
            </a:r>
          </a:p>
          <a:p>
            <a:pPr marL="57150" indent="0">
              <a:buFont typeface="Wingdings 2" pitchFamily="18" charset="2"/>
              <a:buNone/>
              <a:defRPr/>
            </a:pPr>
            <a:r>
              <a:rPr lang="en-US" dirty="0" smtClean="0"/>
              <a:t>Huntington’s disease</a:t>
            </a:r>
          </a:p>
          <a:p>
            <a:pPr marL="57150" indent="0">
              <a:buFont typeface="Wingdings 2" pitchFamily="18" charset="2"/>
              <a:buNone/>
              <a:defRPr/>
            </a:pPr>
            <a:r>
              <a:rPr lang="en-US" dirty="0" smtClean="0"/>
              <a:t>Another medical condition</a:t>
            </a:r>
          </a:p>
          <a:p>
            <a:pPr marL="57150" indent="0">
              <a:buFont typeface="Wingdings 2" pitchFamily="18" charset="2"/>
              <a:buNone/>
              <a:defRPr/>
            </a:pPr>
            <a:r>
              <a:rPr lang="en-US" dirty="0" smtClean="0"/>
              <a:t>Multiple etiologies</a:t>
            </a:r>
          </a:p>
          <a:p>
            <a:pPr marL="57150" indent="0">
              <a:buFont typeface="Wingdings 2" pitchFamily="18" charset="2"/>
              <a:buNone/>
              <a:defRPr/>
            </a:pPr>
            <a:r>
              <a:rPr lang="en-US" dirty="0" smtClean="0"/>
              <a:t>Unspecified</a:t>
            </a:r>
          </a:p>
        </p:txBody>
      </p:sp>
      <p:sp>
        <p:nvSpPr>
          <p:cNvPr id="5" name="Slide Number Placeholder 4"/>
          <p:cNvSpPr>
            <a:spLocks noGrp="1"/>
          </p:cNvSpPr>
          <p:nvPr>
            <p:ph type="sldNum" sz="quarter" idx="12"/>
          </p:nvPr>
        </p:nvSpPr>
        <p:spPr/>
        <p:txBody>
          <a:bodyPr/>
          <a:lstStyle/>
          <a:p>
            <a:pPr>
              <a:defRPr/>
            </a:pPr>
            <a:fld id="{0CB1CB5F-476C-4A1B-B78A-B3F052C354DC}" type="slidenum">
              <a:rPr lang="en-US" b="1" smtClean="0">
                <a:solidFill>
                  <a:schemeClr val="tx1"/>
                </a:solidFill>
              </a:rPr>
              <a:pPr>
                <a:defRPr/>
              </a:pPr>
              <a:t>64</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399632543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3880" y="384048"/>
            <a:ext cx="8305800" cy="1143000"/>
          </a:xfrm>
        </p:spPr>
        <p:txBody>
          <a:bodyPr/>
          <a:lstStyle/>
          <a:p>
            <a:pPr algn="ctr">
              <a:defRPr/>
            </a:pPr>
            <a:r>
              <a:rPr lang="en-US" dirty="0" smtClean="0"/>
              <a:t>Diagnostic flowchart</a:t>
            </a:r>
            <a:endParaRPr lang="en-US" dirty="0"/>
          </a:p>
        </p:txBody>
      </p:sp>
      <p:sp>
        <p:nvSpPr>
          <p:cNvPr id="59395" name="TextBox 5"/>
          <p:cNvSpPr txBox="1">
            <a:spLocks noChangeArrowheads="1"/>
          </p:cNvSpPr>
          <p:nvPr/>
        </p:nvSpPr>
        <p:spPr bwMode="auto">
          <a:xfrm>
            <a:off x="2378075" y="1646238"/>
            <a:ext cx="4357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Is disorder present?</a:t>
            </a:r>
          </a:p>
        </p:txBody>
      </p:sp>
      <p:sp>
        <p:nvSpPr>
          <p:cNvPr id="59396" name="TextBox 6"/>
          <p:cNvSpPr txBox="1">
            <a:spLocks noChangeArrowheads="1"/>
          </p:cNvSpPr>
          <p:nvPr/>
        </p:nvSpPr>
        <p:spPr bwMode="auto">
          <a:xfrm>
            <a:off x="3489325" y="2239963"/>
            <a:ext cx="199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If yes,</a:t>
            </a:r>
          </a:p>
        </p:txBody>
      </p:sp>
      <p:sp>
        <p:nvSpPr>
          <p:cNvPr id="59397" name="TextBox 7"/>
          <p:cNvSpPr txBox="1">
            <a:spLocks noChangeArrowheads="1"/>
          </p:cNvSpPr>
          <p:nvPr/>
        </p:nvSpPr>
        <p:spPr bwMode="auto">
          <a:xfrm>
            <a:off x="228600" y="2727325"/>
            <a:ext cx="3398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1. Is it </a:t>
            </a:r>
            <a:r>
              <a:rPr lang="en-US" altLang="en-US" sz="1800" i="1">
                <a:solidFill>
                  <a:schemeClr val="tx1"/>
                </a:solidFill>
                <a:latin typeface="Arial" charset="0"/>
              </a:rPr>
              <a:t>Mild </a:t>
            </a:r>
            <a:r>
              <a:rPr lang="en-US" altLang="en-US" sz="1800">
                <a:solidFill>
                  <a:schemeClr val="tx1"/>
                </a:solidFill>
                <a:latin typeface="Arial" charset="0"/>
              </a:rPr>
              <a:t>or </a:t>
            </a:r>
            <a:r>
              <a:rPr lang="en-US" altLang="en-US" sz="1800" i="1">
                <a:solidFill>
                  <a:schemeClr val="tx1"/>
                </a:solidFill>
                <a:latin typeface="Arial" charset="0"/>
              </a:rPr>
              <a:t>Major</a:t>
            </a:r>
            <a:r>
              <a:rPr lang="en-US" altLang="en-US" sz="1800">
                <a:solidFill>
                  <a:schemeClr val="tx1"/>
                </a:solidFill>
                <a:latin typeface="Arial" charset="0"/>
              </a:rPr>
              <a:t>?</a:t>
            </a:r>
          </a:p>
        </p:txBody>
      </p:sp>
      <p:sp>
        <p:nvSpPr>
          <p:cNvPr id="59398" name="TextBox 8"/>
          <p:cNvSpPr txBox="1">
            <a:spLocks noChangeArrowheads="1"/>
          </p:cNvSpPr>
          <p:nvPr/>
        </p:nvSpPr>
        <p:spPr bwMode="auto">
          <a:xfrm>
            <a:off x="5089525" y="2697163"/>
            <a:ext cx="40544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2. What is etiology?</a:t>
            </a:r>
          </a:p>
          <a:p>
            <a:pPr eaLnBrk="1" hangingPunct="1">
              <a:spcBef>
                <a:spcPct val="0"/>
              </a:spcBef>
              <a:buClrTx/>
              <a:buSzTx/>
              <a:buFontTx/>
              <a:buNone/>
            </a:pPr>
            <a:endParaRPr lang="en-US" altLang="en-US" sz="1800">
              <a:solidFill>
                <a:schemeClr val="tx1"/>
              </a:solidFill>
              <a:latin typeface="Arial" charset="0"/>
            </a:endParaRPr>
          </a:p>
          <a:p>
            <a:pPr eaLnBrk="1" hangingPunct="1">
              <a:spcBef>
                <a:spcPct val="0"/>
              </a:spcBef>
              <a:buClrTx/>
              <a:buSzTx/>
              <a:buFontTx/>
              <a:buNone/>
            </a:pPr>
            <a:r>
              <a:rPr lang="en-US" altLang="en-US" sz="1800">
                <a:solidFill>
                  <a:schemeClr val="tx1"/>
                </a:solidFill>
                <a:latin typeface="Arial" charset="0"/>
              </a:rPr>
              <a:t>If Alzheimer’s disease, frontotemporal lobar degeneration, Lewy bodies, vascular disease, and/or Parkinson’s disease:</a:t>
            </a:r>
          </a:p>
          <a:p>
            <a:pPr eaLnBrk="1" hangingPunct="1">
              <a:spcBef>
                <a:spcPct val="0"/>
              </a:spcBef>
              <a:buClrTx/>
              <a:buSzTx/>
              <a:buFontTx/>
              <a:buNone/>
            </a:pPr>
            <a:r>
              <a:rPr lang="en-US" altLang="en-US" sz="1800">
                <a:solidFill>
                  <a:schemeClr val="tx1"/>
                </a:solidFill>
                <a:latin typeface="Arial" charset="0"/>
              </a:rPr>
              <a:t>Is the etiology </a:t>
            </a:r>
            <a:r>
              <a:rPr lang="en-US" altLang="en-US" sz="1800" i="1">
                <a:solidFill>
                  <a:schemeClr val="tx1"/>
                </a:solidFill>
                <a:latin typeface="Arial" charset="0"/>
              </a:rPr>
              <a:t>Probable</a:t>
            </a:r>
            <a:r>
              <a:rPr lang="en-US" altLang="en-US" sz="1800">
                <a:solidFill>
                  <a:schemeClr val="tx1"/>
                </a:solidFill>
                <a:latin typeface="Arial" charset="0"/>
              </a:rPr>
              <a:t> or </a:t>
            </a:r>
            <a:r>
              <a:rPr lang="en-US" altLang="en-US" sz="1800" i="1">
                <a:solidFill>
                  <a:schemeClr val="tx1"/>
                </a:solidFill>
                <a:latin typeface="Arial" charset="0"/>
              </a:rPr>
              <a:t>Possible</a:t>
            </a:r>
            <a:r>
              <a:rPr lang="en-US" altLang="en-US" sz="1800">
                <a:solidFill>
                  <a:schemeClr val="tx1"/>
                </a:solidFill>
                <a:latin typeface="Arial" charset="0"/>
              </a:rPr>
              <a:t>?</a:t>
            </a:r>
          </a:p>
        </p:txBody>
      </p:sp>
      <p:sp>
        <p:nvSpPr>
          <p:cNvPr id="59399" name="TextBox 9"/>
          <p:cNvSpPr txBox="1">
            <a:spLocks noChangeArrowheads="1"/>
          </p:cNvSpPr>
          <p:nvPr/>
        </p:nvSpPr>
        <p:spPr bwMode="auto">
          <a:xfrm>
            <a:off x="0" y="3749675"/>
            <a:ext cx="204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Specify if behavioral disturbance</a:t>
            </a:r>
          </a:p>
        </p:txBody>
      </p:sp>
      <p:sp>
        <p:nvSpPr>
          <p:cNvPr id="59400" name="TextBox 10"/>
          <p:cNvSpPr txBox="1">
            <a:spLocks noChangeArrowheads="1"/>
          </p:cNvSpPr>
          <p:nvPr/>
        </p:nvSpPr>
        <p:spPr bwMode="auto">
          <a:xfrm>
            <a:off x="2087563" y="3763963"/>
            <a:ext cx="18748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1800">
                <a:solidFill>
                  <a:schemeClr val="tx1"/>
                </a:solidFill>
                <a:latin typeface="Arial" charset="0"/>
              </a:rPr>
              <a:t>Specify if behavioral disturbance and severity</a:t>
            </a:r>
          </a:p>
        </p:txBody>
      </p:sp>
      <p:cxnSp>
        <p:nvCxnSpPr>
          <p:cNvPr id="13" name="Straight Arrow Connector 12"/>
          <p:cNvCxnSpPr/>
          <p:nvPr/>
        </p:nvCxnSpPr>
        <p:spPr>
          <a:xfrm flipH="1">
            <a:off x="914400" y="3154363"/>
            <a:ext cx="746125" cy="595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59400" idx="0"/>
          </p:cNvCxnSpPr>
          <p:nvPr/>
        </p:nvCxnSpPr>
        <p:spPr>
          <a:xfrm>
            <a:off x="2789238" y="3170238"/>
            <a:ext cx="236537" cy="593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BC6C1365-BF37-431F-BBC8-A419538B2E75}" type="slidenum">
              <a:rPr lang="en-US" b="1" smtClean="0">
                <a:solidFill>
                  <a:schemeClr val="tx1"/>
                </a:solidFill>
              </a:rPr>
              <a:pPr>
                <a:defRPr/>
              </a:pPr>
              <a:t>65</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55933353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defRPr/>
            </a:pPr>
            <a:r>
              <a:rPr lang="en-US"/>
              <a:t>Types of Brain Injuries	</a:t>
            </a:r>
          </a:p>
        </p:txBody>
      </p:sp>
      <p:sp>
        <p:nvSpPr>
          <p:cNvPr id="60419" name="Rectangle 3"/>
          <p:cNvSpPr>
            <a:spLocks noGrp="1" noChangeArrowheads="1"/>
          </p:cNvSpPr>
          <p:nvPr>
            <p:ph type="body" sz="half" idx="1"/>
          </p:nvPr>
        </p:nvSpPr>
        <p:spPr/>
        <p:txBody>
          <a:bodyPr/>
          <a:lstStyle/>
          <a:p>
            <a:pPr eaLnBrk="1" hangingPunct="1">
              <a:buFont typeface="Arial" charset="0"/>
              <a:buChar char="•"/>
            </a:pPr>
            <a:r>
              <a:rPr lang="en-US" altLang="en-US" sz="2800" smtClean="0">
                <a:ea typeface="ＭＳ Ｐゴシック" pitchFamily="34" charset="-128"/>
              </a:rPr>
              <a:t>Open head injuries occur when the skull and meninges is penetrated by an external object</a:t>
            </a:r>
          </a:p>
          <a:p>
            <a:pPr eaLnBrk="1" hangingPunct="1">
              <a:buFont typeface="Arial" charset="0"/>
              <a:buChar char="•"/>
            </a:pPr>
            <a:r>
              <a:rPr lang="en-US" altLang="en-US" sz="2800" smtClean="0">
                <a:ea typeface="ＭＳ Ｐゴシック" pitchFamily="34" charset="-128"/>
              </a:rPr>
              <a:t>Closed head injuries often occur as the result of blunt force to the skull</a:t>
            </a:r>
          </a:p>
        </p:txBody>
      </p:sp>
      <p:pic>
        <p:nvPicPr>
          <p:cNvPr id="60420" name="Picture 7" descr="hm00302_"/>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498725"/>
            <a:ext cx="4038600" cy="2698750"/>
          </a:xfrm>
        </p:spPr>
      </p:pic>
      <p:sp>
        <p:nvSpPr>
          <p:cNvPr id="2" name="Slide Number Placeholder 1"/>
          <p:cNvSpPr>
            <a:spLocks noGrp="1"/>
          </p:cNvSpPr>
          <p:nvPr>
            <p:ph type="sldNum" sz="quarter" idx="12"/>
          </p:nvPr>
        </p:nvSpPr>
        <p:spPr/>
        <p:txBody>
          <a:bodyPr/>
          <a:lstStyle/>
          <a:p>
            <a:pPr>
              <a:defRPr/>
            </a:pPr>
            <a:fld id="{C8D09B2E-3E6C-4807-83C3-2929C62F9718}" type="slidenum">
              <a:rPr lang="en-US" b="1" smtClean="0">
                <a:solidFill>
                  <a:schemeClr val="tx1"/>
                </a:solidFill>
              </a:rPr>
              <a:pPr>
                <a:defRPr/>
              </a:pPr>
              <a:t>66</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156125017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2800" dirty="0" smtClean="0"/>
              <a:t>Types of Acquired Brain Injuries</a:t>
            </a:r>
            <a:br>
              <a:rPr lang="en-US" sz="2800" dirty="0" smtClean="0"/>
            </a:br>
            <a:r>
              <a:rPr lang="en-US" sz="2800" dirty="0" smtClean="0"/>
              <a:t>(non-traumatic type)</a:t>
            </a:r>
          </a:p>
        </p:txBody>
      </p:sp>
      <p:sp>
        <p:nvSpPr>
          <p:cNvPr id="61443" name="Text Placeholder 2"/>
          <p:cNvSpPr>
            <a:spLocks noGrp="1"/>
          </p:cNvSpPr>
          <p:nvPr>
            <p:ph type="body" sz="half" idx="1"/>
          </p:nvPr>
        </p:nvSpPr>
        <p:spPr/>
        <p:txBody>
          <a:bodyPr/>
          <a:lstStyle/>
          <a:p>
            <a:pPr eaLnBrk="1" hangingPunct="1">
              <a:buFont typeface="Arial" charset="0"/>
              <a:buChar char="•"/>
            </a:pPr>
            <a:r>
              <a:rPr lang="en-US" altLang="en-US" smtClean="0">
                <a:ea typeface="ＭＳ Ｐゴシック" pitchFamily="34" charset="-128"/>
              </a:rPr>
              <a:t>Stroke</a:t>
            </a:r>
          </a:p>
          <a:p>
            <a:pPr eaLnBrk="1" hangingPunct="1">
              <a:buFont typeface="Arial" charset="0"/>
              <a:buChar char="•"/>
            </a:pPr>
            <a:r>
              <a:rPr lang="en-US" altLang="en-US" smtClean="0">
                <a:ea typeface="ＭＳ Ｐゴシック" pitchFamily="34" charset="-128"/>
              </a:rPr>
              <a:t>Anoxic/hypoxic injury</a:t>
            </a:r>
          </a:p>
          <a:p>
            <a:pPr eaLnBrk="1" hangingPunct="1">
              <a:buFont typeface="Arial" charset="0"/>
              <a:buChar char="•"/>
            </a:pPr>
            <a:r>
              <a:rPr lang="en-US" altLang="en-US" smtClean="0">
                <a:ea typeface="ＭＳ Ｐゴシック" pitchFamily="34" charset="-128"/>
              </a:rPr>
              <a:t>Encephalitis</a:t>
            </a:r>
          </a:p>
          <a:p>
            <a:pPr eaLnBrk="1" hangingPunct="1">
              <a:buFont typeface="Arial" charset="0"/>
              <a:buChar char="•"/>
            </a:pPr>
            <a:r>
              <a:rPr lang="en-US" altLang="en-US" smtClean="0">
                <a:ea typeface="ＭＳ Ｐゴシック" pitchFamily="34" charset="-128"/>
              </a:rPr>
              <a:t>Meningitis</a:t>
            </a:r>
          </a:p>
          <a:p>
            <a:pPr eaLnBrk="1" hangingPunct="1">
              <a:buFont typeface="Arial" charset="0"/>
              <a:buChar char="•"/>
            </a:pPr>
            <a:r>
              <a:rPr lang="en-US" altLang="en-US" smtClean="0">
                <a:ea typeface="ＭＳ Ｐゴシック" pitchFamily="34" charset="-128"/>
              </a:rPr>
              <a:t>Toxicity</a:t>
            </a:r>
          </a:p>
        </p:txBody>
      </p:sp>
      <p:pic>
        <p:nvPicPr>
          <p:cNvPr id="61444" name="ClipArt Placeholder 4"/>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l="-12965" r="-12965"/>
          <a:stretch>
            <a:fillRect/>
          </a:stretch>
        </p:blipFill>
        <p:spPr/>
      </p:pic>
      <p:sp>
        <p:nvSpPr>
          <p:cNvPr id="3" name="Slide Number Placeholder 2"/>
          <p:cNvSpPr>
            <a:spLocks noGrp="1"/>
          </p:cNvSpPr>
          <p:nvPr>
            <p:ph type="sldNum" sz="quarter" idx="12"/>
          </p:nvPr>
        </p:nvSpPr>
        <p:spPr/>
        <p:txBody>
          <a:bodyPr/>
          <a:lstStyle/>
          <a:p>
            <a:pPr>
              <a:defRPr/>
            </a:pPr>
            <a:fld id="{C8D09B2E-3E6C-4807-83C3-2929C62F9718}" type="slidenum">
              <a:rPr lang="en-US" b="1" smtClean="0">
                <a:solidFill>
                  <a:schemeClr val="tx1"/>
                </a:solidFill>
              </a:rPr>
              <a:pPr>
                <a:defRPr/>
              </a:pPr>
              <a:t>67</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322857934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a:lstStyle/>
          <a:p>
            <a:pPr>
              <a:defRPr/>
            </a:pPr>
            <a:r>
              <a:rPr lang="en-US" altLang="en-US" sz="2400" smtClean="0">
                <a:ea typeface="ＭＳ Ｐゴシック" pitchFamily="-107" charset="-128"/>
              </a:rPr>
              <a:t>Behavioral and Emotional Changes following Traumatic Brain Injury</a:t>
            </a:r>
          </a:p>
        </p:txBody>
      </p:sp>
      <p:graphicFrame>
        <p:nvGraphicFramePr>
          <p:cNvPr id="11" name="Content Placeholder 10"/>
          <p:cNvGraphicFramePr>
            <a:graphicFrameLocks noGrp="1"/>
          </p:cNvGraphicFramePr>
          <p:nvPr>
            <p:ph idx="1"/>
          </p:nvPr>
        </p:nvGraphicFramePr>
        <p:xfrm>
          <a:off x="533400" y="914400"/>
          <a:ext cx="7696200" cy="6218240"/>
        </p:xfrm>
        <a:graphic>
          <a:graphicData uri="http://schemas.openxmlformats.org/drawingml/2006/table">
            <a:tbl>
              <a:tblPr/>
              <a:tblGrid>
                <a:gridCol w="1447800"/>
                <a:gridCol w="1447800"/>
                <a:gridCol w="1828800"/>
                <a:gridCol w="1554163"/>
                <a:gridCol w="1417637"/>
              </a:tblGrid>
              <a:tr h="914447">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charset="0"/>
                          <a:ea typeface="ＭＳ Ｐゴシック" pitchFamily="-107" charset="-128"/>
                        </a:rPr>
                        <a:t>Anger</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charset="0"/>
                          <a:ea typeface="ＭＳ Ｐゴシック" pitchFamily="-107" charset="-128"/>
                        </a:rPr>
                        <a:t>Depression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charset="0"/>
                          <a:ea typeface="ＭＳ Ｐゴシック" pitchFamily="-107" charset="-128"/>
                        </a:rPr>
                        <a:t>Thinking Difficulties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charset="0"/>
                          <a:ea typeface="ＭＳ Ｐゴシック" pitchFamily="-107" charset="-128"/>
                        </a:rPr>
                        <a:t>Relationship Difficulties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charset="0"/>
                          <a:ea typeface="ＭＳ Ｐゴシック" pitchFamily="-107" charset="-128"/>
                        </a:rPr>
                        <a:t>Psychiatric Symptoms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640113">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Irritability</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Sad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Poor delay of gratification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Self-focused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Behaviors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Paranoia</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r>
              <a:tr h="914447">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Low frustration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Loss of interest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Impulsive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Decreased sensitivity to others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Delusions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r>
              <a:tr h="914447">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Yelling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Crying most of the time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Concrete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Poor self-awareness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Impaired Reality Testing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r>
              <a:tr h="640113">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Threatening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Decreased appetite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Mood swings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Sexuality changes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Phobias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r>
              <a:tr h="914447">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Physical Aggression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Impaired sleep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Perseveration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Aggression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Substance induced psychosis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r>
              <a:tr h="640113">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Destruction of property</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Isolation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Confabulation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Divorce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Hoarding</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r>
              <a:tr h="640113">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Self-injury</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Suicidal thoughts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Memory impairment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Loss of relationships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lvl1pPr defTabSz="457200">
                        <a:spcBef>
                          <a:spcPct val="20000"/>
                        </a:spcBef>
                        <a:buClr>
                          <a:schemeClr val="tx2"/>
                        </a:buClr>
                        <a:defRPr sz="2800">
                          <a:solidFill>
                            <a:schemeClr val="tx1"/>
                          </a:solidFill>
                          <a:latin typeface="Arial" charset="0"/>
                          <a:ea typeface="ＭＳ Ｐゴシック" pitchFamily="-107" charset="-128"/>
                        </a:defRPr>
                      </a:lvl1pPr>
                      <a:lvl2pPr marL="37931725" indent="-37474525" defTabSz="457200">
                        <a:spcBef>
                          <a:spcPct val="20000"/>
                        </a:spcBef>
                        <a:defRPr sz="2400">
                          <a:solidFill>
                            <a:schemeClr val="tx1"/>
                          </a:solidFill>
                          <a:latin typeface="Arial" charset="0"/>
                          <a:ea typeface="ＭＳ Ｐゴシック" pitchFamily="-107" charset="-128"/>
                        </a:defRPr>
                      </a:lvl2pPr>
                      <a:lvl3pPr>
                        <a:spcBef>
                          <a:spcPct val="20000"/>
                        </a:spcBef>
                        <a:defRPr sz="2000">
                          <a:solidFill>
                            <a:schemeClr val="tx1"/>
                          </a:solidFill>
                          <a:latin typeface="Arial" charset="0"/>
                          <a:ea typeface="ＭＳ Ｐゴシック" pitchFamily="-107" charset="-128"/>
                        </a:defRPr>
                      </a:lvl3pPr>
                      <a:lvl4pPr>
                        <a:spcBef>
                          <a:spcPct val="20000"/>
                        </a:spcBef>
                        <a:defRPr>
                          <a:solidFill>
                            <a:schemeClr val="tx1"/>
                          </a:solidFill>
                          <a:latin typeface="Arial" charset="0"/>
                          <a:ea typeface="ＭＳ Ｐゴシック" pitchFamily="-107" charset="-128"/>
                        </a:defRPr>
                      </a:lvl4pPr>
                      <a:lvl5pPr>
                        <a:spcBef>
                          <a:spcPct val="20000"/>
                        </a:spcBef>
                        <a:defRPr>
                          <a:solidFill>
                            <a:schemeClr val="tx1"/>
                          </a:solidFill>
                          <a:latin typeface="Arial" charset="0"/>
                          <a:ea typeface="ＭＳ Ｐゴシック" pitchFamily="-107" charset="-128"/>
                        </a:defRPr>
                      </a:lvl5pPr>
                      <a:lvl6pPr marL="457200" eaLnBrk="0" fontAlgn="base" hangingPunct="0">
                        <a:spcBef>
                          <a:spcPct val="20000"/>
                        </a:spcBef>
                        <a:spcAft>
                          <a:spcPct val="0"/>
                        </a:spcAft>
                        <a:defRPr>
                          <a:solidFill>
                            <a:schemeClr val="tx1"/>
                          </a:solidFill>
                          <a:latin typeface="Arial" charset="0"/>
                          <a:ea typeface="ＭＳ Ｐゴシック" pitchFamily="-107" charset="-128"/>
                        </a:defRPr>
                      </a:lvl6pPr>
                      <a:lvl7pPr marL="914400" eaLnBrk="0" fontAlgn="base" hangingPunct="0">
                        <a:spcBef>
                          <a:spcPct val="20000"/>
                        </a:spcBef>
                        <a:spcAft>
                          <a:spcPct val="0"/>
                        </a:spcAft>
                        <a:defRPr>
                          <a:solidFill>
                            <a:schemeClr val="tx1"/>
                          </a:solidFill>
                          <a:latin typeface="Arial" charset="0"/>
                          <a:ea typeface="ＭＳ Ｐゴシック" pitchFamily="-107" charset="-128"/>
                        </a:defRPr>
                      </a:lvl7pPr>
                      <a:lvl8pPr marL="1371600" eaLnBrk="0" fontAlgn="base" hangingPunct="0">
                        <a:spcBef>
                          <a:spcPct val="20000"/>
                        </a:spcBef>
                        <a:spcAft>
                          <a:spcPct val="0"/>
                        </a:spcAft>
                        <a:defRPr>
                          <a:solidFill>
                            <a:schemeClr val="tx1"/>
                          </a:solidFill>
                          <a:latin typeface="Arial" charset="0"/>
                          <a:ea typeface="ＭＳ Ｐゴシック" pitchFamily="-107" charset="-128"/>
                        </a:defRPr>
                      </a:lvl8pPr>
                      <a:lvl9pPr marL="1828800" eaLnBrk="0" fontAlgn="base" hangingPunct="0">
                        <a:spcBef>
                          <a:spcPct val="20000"/>
                        </a:spcBef>
                        <a:spcAft>
                          <a:spcPct val="0"/>
                        </a:spcAft>
                        <a:defRPr>
                          <a:solidFill>
                            <a:schemeClr val="tx1"/>
                          </a:solidFill>
                          <a:latin typeface="Arial" charset="0"/>
                          <a:ea typeface="ＭＳ Ｐゴシック" pitchFamily="-10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463416"/>
                          </a:solidFill>
                          <a:effectLst/>
                          <a:latin typeface="Arial" charset="0"/>
                          <a:ea typeface="ＭＳ Ｐゴシック" pitchFamily="-107" charset="-128"/>
                        </a:rPr>
                        <a:t>OCD symptoms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r>
            </a:tbl>
          </a:graphicData>
        </a:graphic>
      </p:graphicFrame>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68</a:t>
            </a:fld>
            <a:r>
              <a:rPr lang="en-US" b="1" dirty="0" smtClean="0">
                <a:solidFill>
                  <a:schemeClr val="tx1"/>
                </a:solidFill>
              </a:rPr>
              <a:t>T</a:t>
            </a:r>
            <a:endParaRPr lang="en-US" b="1" dirty="0">
              <a:solidFill>
                <a:schemeClr val="tx1"/>
              </a:solidFill>
            </a:endParaRPr>
          </a:p>
        </p:txBody>
      </p:sp>
    </p:spTree>
    <p:extLst>
      <p:ext uri="{BB962C8B-B14F-4D97-AF65-F5344CB8AC3E}">
        <p14:creationId xmlns:p14="http://schemas.microsoft.com/office/powerpoint/2010/main" val="295187203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533400"/>
            <a:ext cx="5181600" cy="5200650"/>
          </a:xfrm>
          <a:prstGeom prst="rect">
            <a:avLst/>
          </a:prstGeom>
        </p:spPr>
        <p:txBody>
          <a:bodyPr>
            <a:spAutoFit/>
          </a:bodyPr>
          <a:lstStyle/>
          <a:p>
            <a:pPr algn="ctr">
              <a:spcBef>
                <a:spcPts val="0"/>
              </a:spcBef>
              <a:spcAft>
                <a:spcPts val="0"/>
              </a:spcAft>
              <a:defRPr/>
            </a:pPr>
            <a:r>
              <a:rPr lang="en-US" sz="3200" b="1" dirty="0">
                <a:solidFill>
                  <a:schemeClr val="tx2"/>
                </a:solidFill>
                <a:effectLst>
                  <a:outerShdw blurRad="38100" dist="38100" dir="2700000" algn="tl">
                    <a:srgbClr val="000000">
                      <a:alpha val="43137"/>
                    </a:srgbClr>
                  </a:outerShdw>
                </a:effectLst>
                <a:latin typeface="Calibri"/>
                <a:ea typeface="Calibri"/>
                <a:cs typeface="Times New Roman"/>
              </a:rPr>
              <a:t>Psychotropic Medications</a:t>
            </a:r>
          </a:p>
          <a:p>
            <a:pPr algn="ctr">
              <a:spcBef>
                <a:spcPts val="0"/>
              </a:spcBef>
              <a:spcAft>
                <a:spcPts val="0"/>
              </a:spcAft>
              <a:defRPr/>
            </a:pPr>
            <a:r>
              <a:rPr lang="en-US" sz="2400" b="1" dirty="0">
                <a:solidFill>
                  <a:srgbClr val="007E39"/>
                </a:solidFill>
                <a:effectLst>
                  <a:outerShdw blurRad="38100" dist="38100" dir="2700000" algn="tl">
                    <a:srgbClr val="000000">
                      <a:alpha val="43137"/>
                    </a:srgbClr>
                  </a:outerShdw>
                </a:effectLst>
                <a:latin typeface="Calibri"/>
                <a:ea typeface="Calibri"/>
                <a:cs typeface="Times New Roman"/>
              </a:rPr>
              <a:t>Understanding Neurotransmitters</a:t>
            </a:r>
          </a:p>
          <a:p>
            <a:pPr>
              <a:spcBef>
                <a:spcPts val="0"/>
              </a:spcBef>
              <a:spcAft>
                <a:spcPts val="0"/>
              </a:spcAft>
              <a:defRPr/>
            </a:pPr>
            <a:endParaRPr lang="en-US" dirty="0">
              <a:latin typeface="Calibri"/>
              <a:ea typeface="Calibri"/>
              <a:cs typeface="Times New Roman"/>
            </a:endParaRPr>
          </a:p>
          <a:p>
            <a:pPr marL="285750" indent="-285750">
              <a:spcBef>
                <a:spcPts val="0"/>
              </a:spcBef>
              <a:spcAft>
                <a:spcPts val="0"/>
              </a:spcAft>
              <a:buFont typeface="Arial" panose="020B0604020202020204" pitchFamily="34" charset="0"/>
              <a:buChar char="•"/>
              <a:defRPr/>
            </a:pPr>
            <a:r>
              <a:rPr lang="en-US" sz="2000" b="1" dirty="0">
                <a:solidFill>
                  <a:srgbClr val="C00000"/>
                </a:solidFill>
                <a:effectLst>
                  <a:outerShdw blurRad="38100" dist="38100" dir="2700000" algn="tl">
                    <a:srgbClr val="000000">
                      <a:alpha val="43137"/>
                    </a:srgbClr>
                  </a:outerShdw>
                </a:effectLst>
                <a:latin typeface="Calibri"/>
                <a:ea typeface="Calibri"/>
                <a:cs typeface="Times New Roman"/>
              </a:rPr>
              <a:t>GABA</a:t>
            </a:r>
          </a:p>
          <a:p>
            <a:pPr>
              <a:spcBef>
                <a:spcPts val="0"/>
              </a:spcBef>
              <a:spcAft>
                <a:spcPts val="0"/>
              </a:spcAft>
              <a:defRPr/>
            </a:pPr>
            <a:endParaRPr lang="en-US" sz="2000" b="1" dirty="0">
              <a:solidFill>
                <a:srgbClr val="C00000"/>
              </a:solidFill>
              <a:effectLst>
                <a:outerShdw blurRad="38100" dist="38100" dir="2700000" algn="tl">
                  <a:srgbClr val="000000">
                    <a:alpha val="43137"/>
                  </a:srgbClr>
                </a:outerShdw>
              </a:effectLst>
              <a:latin typeface="Calibri"/>
              <a:ea typeface="Calibri"/>
              <a:cs typeface="Times New Roman"/>
            </a:endParaRPr>
          </a:p>
          <a:p>
            <a:pPr marL="285750" indent="-285750">
              <a:spcBef>
                <a:spcPts val="0"/>
              </a:spcBef>
              <a:spcAft>
                <a:spcPts val="0"/>
              </a:spcAft>
              <a:buFont typeface="Arial" panose="020B0604020202020204" pitchFamily="34" charset="0"/>
              <a:buChar char="•"/>
              <a:defRPr/>
            </a:pPr>
            <a:r>
              <a:rPr lang="en-US" sz="2000" b="1" dirty="0">
                <a:solidFill>
                  <a:srgbClr val="C00000"/>
                </a:solidFill>
                <a:effectLst>
                  <a:outerShdw blurRad="38100" dist="38100" dir="2700000" algn="tl">
                    <a:srgbClr val="000000">
                      <a:alpha val="43137"/>
                    </a:srgbClr>
                  </a:outerShdw>
                </a:effectLst>
                <a:latin typeface="Calibri"/>
                <a:ea typeface="Calibri"/>
                <a:cs typeface="Times New Roman"/>
              </a:rPr>
              <a:t>Serotonin</a:t>
            </a:r>
          </a:p>
          <a:p>
            <a:pPr>
              <a:spcBef>
                <a:spcPts val="0"/>
              </a:spcBef>
              <a:spcAft>
                <a:spcPts val="0"/>
              </a:spcAft>
              <a:defRPr/>
            </a:pPr>
            <a:endParaRPr lang="en-US" sz="2000" b="1" dirty="0">
              <a:solidFill>
                <a:srgbClr val="C00000"/>
              </a:solidFill>
              <a:effectLst>
                <a:outerShdw blurRad="38100" dist="38100" dir="2700000" algn="tl">
                  <a:srgbClr val="000000">
                    <a:alpha val="43137"/>
                  </a:srgbClr>
                </a:outerShdw>
              </a:effectLst>
              <a:latin typeface="Calibri"/>
              <a:ea typeface="Calibri"/>
              <a:cs typeface="Times New Roman"/>
            </a:endParaRPr>
          </a:p>
          <a:p>
            <a:pPr marL="285750" indent="-285750">
              <a:spcBef>
                <a:spcPts val="0"/>
              </a:spcBef>
              <a:spcAft>
                <a:spcPts val="0"/>
              </a:spcAft>
              <a:buFont typeface="Arial" panose="020B0604020202020204" pitchFamily="34" charset="0"/>
              <a:buChar char="•"/>
              <a:defRPr/>
            </a:pPr>
            <a:r>
              <a:rPr lang="en-US" sz="2000" b="1" dirty="0">
                <a:solidFill>
                  <a:srgbClr val="C00000"/>
                </a:solidFill>
                <a:effectLst>
                  <a:outerShdw blurRad="38100" dist="38100" dir="2700000" algn="tl">
                    <a:srgbClr val="000000">
                      <a:alpha val="43137"/>
                    </a:srgbClr>
                  </a:outerShdw>
                </a:effectLst>
                <a:latin typeface="Calibri"/>
                <a:ea typeface="Calibri"/>
                <a:cs typeface="Times New Roman"/>
              </a:rPr>
              <a:t>Norepinephrine</a:t>
            </a:r>
          </a:p>
          <a:p>
            <a:pPr>
              <a:spcBef>
                <a:spcPts val="0"/>
              </a:spcBef>
              <a:spcAft>
                <a:spcPts val="0"/>
              </a:spcAft>
              <a:defRPr/>
            </a:pPr>
            <a:endParaRPr lang="en-US" sz="2000" b="1" dirty="0">
              <a:solidFill>
                <a:srgbClr val="C00000"/>
              </a:solidFill>
              <a:effectLst>
                <a:outerShdw blurRad="38100" dist="38100" dir="2700000" algn="tl">
                  <a:srgbClr val="000000">
                    <a:alpha val="43137"/>
                  </a:srgbClr>
                </a:outerShdw>
              </a:effectLst>
              <a:latin typeface="Calibri"/>
              <a:ea typeface="Calibri"/>
              <a:cs typeface="Times New Roman"/>
            </a:endParaRPr>
          </a:p>
          <a:p>
            <a:pPr marL="285750" indent="-285750">
              <a:spcBef>
                <a:spcPts val="0"/>
              </a:spcBef>
              <a:spcAft>
                <a:spcPts val="0"/>
              </a:spcAft>
              <a:buFont typeface="Arial" panose="020B0604020202020204" pitchFamily="34" charset="0"/>
              <a:buChar char="•"/>
              <a:defRPr/>
            </a:pPr>
            <a:r>
              <a:rPr lang="en-US" sz="2000" b="1" dirty="0">
                <a:solidFill>
                  <a:srgbClr val="C00000"/>
                </a:solidFill>
                <a:effectLst>
                  <a:outerShdw blurRad="38100" dist="38100" dir="2700000" algn="tl">
                    <a:srgbClr val="000000">
                      <a:alpha val="43137"/>
                    </a:srgbClr>
                  </a:outerShdw>
                </a:effectLst>
                <a:latin typeface="Calibri"/>
                <a:ea typeface="Calibri"/>
                <a:cs typeface="Times New Roman"/>
              </a:rPr>
              <a:t>Dopamine</a:t>
            </a:r>
          </a:p>
          <a:p>
            <a:pPr>
              <a:spcBef>
                <a:spcPts val="0"/>
              </a:spcBef>
              <a:spcAft>
                <a:spcPts val="0"/>
              </a:spcAft>
              <a:defRPr/>
            </a:pPr>
            <a:endParaRPr lang="en-US" sz="2000" b="1" dirty="0">
              <a:solidFill>
                <a:srgbClr val="C00000"/>
              </a:solidFill>
              <a:effectLst>
                <a:outerShdw blurRad="38100" dist="38100" dir="2700000" algn="tl">
                  <a:srgbClr val="000000">
                    <a:alpha val="43137"/>
                  </a:srgbClr>
                </a:outerShdw>
              </a:effectLst>
              <a:latin typeface="Calibri"/>
              <a:ea typeface="Calibri"/>
              <a:cs typeface="Times New Roman"/>
            </a:endParaRPr>
          </a:p>
          <a:p>
            <a:pPr marL="285750" indent="-285750">
              <a:spcBef>
                <a:spcPts val="0"/>
              </a:spcBef>
              <a:spcAft>
                <a:spcPts val="0"/>
              </a:spcAft>
              <a:buFont typeface="Arial" panose="020B0604020202020204" pitchFamily="34" charset="0"/>
              <a:buChar char="•"/>
              <a:defRPr/>
            </a:pPr>
            <a:r>
              <a:rPr lang="en-US" sz="2000" b="1" dirty="0">
                <a:solidFill>
                  <a:srgbClr val="C00000"/>
                </a:solidFill>
                <a:effectLst>
                  <a:outerShdw blurRad="38100" dist="38100" dir="2700000" algn="tl">
                    <a:srgbClr val="000000">
                      <a:alpha val="43137"/>
                    </a:srgbClr>
                  </a:outerShdw>
                </a:effectLst>
                <a:latin typeface="Calibri"/>
                <a:ea typeface="Calibri"/>
                <a:cs typeface="Times New Roman"/>
              </a:rPr>
              <a:t>Acetylcholine</a:t>
            </a:r>
          </a:p>
          <a:p>
            <a:pPr>
              <a:spcBef>
                <a:spcPts val="0"/>
              </a:spcBef>
              <a:spcAft>
                <a:spcPts val="0"/>
              </a:spcAft>
              <a:defRPr/>
            </a:pPr>
            <a:endParaRPr lang="en-US" sz="2000" b="1" dirty="0">
              <a:solidFill>
                <a:srgbClr val="C00000"/>
              </a:solidFill>
              <a:effectLst>
                <a:outerShdw blurRad="38100" dist="38100" dir="2700000" algn="tl">
                  <a:srgbClr val="000000">
                    <a:alpha val="43137"/>
                  </a:srgbClr>
                </a:outerShdw>
              </a:effectLst>
              <a:latin typeface="Calibri"/>
              <a:ea typeface="Calibri"/>
              <a:cs typeface="Times New Roman"/>
            </a:endParaRPr>
          </a:p>
          <a:p>
            <a:pPr marL="285750" indent="-285750">
              <a:spcBef>
                <a:spcPts val="0"/>
              </a:spcBef>
              <a:spcAft>
                <a:spcPts val="0"/>
              </a:spcAft>
              <a:buFont typeface="Arial" panose="020B0604020202020204" pitchFamily="34" charset="0"/>
              <a:buChar char="•"/>
              <a:defRPr/>
            </a:pPr>
            <a:r>
              <a:rPr lang="en-US" sz="2000" b="1" dirty="0">
                <a:solidFill>
                  <a:srgbClr val="C00000"/>
                </a:solidFill>
                <a:effectLst>
                  <a:outerShdw blurRad="38100" dist="38100" dir="2700000" algn="tl">
                    <a:srgbClr val="000000">
                      <a:alpha val="43137"/>
                    </a:srgbClr>
                  </a:outerShdw>
                </a:effectLst>
                <a:latin typeface="Calibri"/>
                <a:ea typeface="Calibri"/>
                <a:cs typeface="Times New Roman"/>
              </a:rPr>
              <a:t>Glutamate</a:t>
            </a:r>
          </a:p>
          <a:p>
            <a:pPr marL="285750" indent="-285750">
              <a:spcBef>
                <a:spcPts val="0"/>
              </a:spcBef>
              <a:spcAft>
                <a:spcPts val="0"/>
              </a:spcAft>
              <a:buFont typeface="Arial" panose="020B0604020202020204" pitchFamily="34" charset="0"/>
              <a:buChar char="•"/>
              <a:defRPr/>
            </a:pPr>
            <a:endParaRPr lang="en-US" b="1" dirty="0">
              <a:solidFill>
                <a:srgbClr val="C00000"/>
              </a:solidFill>
              <a:latin typeface="Calibri"/>
              <a:ea typeface="Calibri"/>
              <a:cs typeface="Times New Roman"/>
            </a:endParaRPr>
          </a:p>
          <a:p>
            <a:pPr algn="ctr">
              <a:spcBef>
                <a:spcPts val="0"/>
              </a:spcBef>
              <a:spcAft>
                <a:spcPts val="0"/>
              </a:spcAft>
              <a:defRPr/>
            </a:pPr>
            <a:r>
              <a:rPr lang="en-US" sz="2000" b="1" i="1" dirty="0">
                <a:solidFill>
                  <a:srgbClr val="FF3399"/>
                </a:solidFill>
                <a:effectLst>
                  <a:outerShdw blurRad="38100" dist="38100" dir="2700000" algn="tl">
                    <a:srgbClr val="000000">
                      <a:alpha val="43137"/>
                    </a:srgbClr>
                  </a:outerShdw>
                </a:effectLst>
                <a:latin typeface="Calibri"/>
                <a:ea typeface="Calibri"/>
                <a:cs typeface="Times New Roman"/>
              </a:rPr>
              <a:t>Pharmacodynamics and Pharmacokinetics</a:t>
            </a:r>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571750"/>
            <a:ext cx="21145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69</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pPr algn="ctr">
              <a:defRPr/>
            </a:pPr>
            <a:r>
              <a:rPr lang="en-US" sz="2800" b="1" dirty="0">
                <a:solidFill>
                  <a:srgbClr val="C00000"/>
                </a:solidFill>
                <a:effectLst>
                  <a:outerShdw blurRad="38100" dist="38100" dir="2700000" algn="tl">
                    <a:srgbClr val="000000">
                      <a:alpha val="43137"/>
                    </a:srgbClr>
                  </a:outerShdw>
                  <a:reflection blurRad="12700" stA="48000" endA="300" endPos="55000" dir="5400000" sy="-90000" algn="bl" rotWithShape="0"/>
                </a:effectLst>
              </a:rPr>
              <a:t>Brain </a:t>
            </a:r>
            <a:r>
              <a:rPr lang="en-US" sz="28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rPr>
              <a:t>regions</a:t>
            </a:r>
            <a:endParaRPr lang="en-US" dirty="0"/>
          </a:p>
        </p:txBody>
      </p:sp>
      <p:sp>
        <p:nvSpPr>
          <p:cNvPr id="3" name="Content Placeholder 2"/>
          <p:cNvSpPr>
            <a:spLocks noGrp="1"/>
          </p:cNvSpPr>
          <p:nvPr>
            <p:ph idx="1"/>
          </p:nvPr>
        </p:nvSpPr>
        <p:spPr>
          <a:xfrm>
            <a:off x="381000" y="1554163"/>
            <a:ext cx="8610600" cy="4770437"/>
          </a:xfrm>
        </p:spPr>
        <p:txBody>
          <a:bodyPr/>
          <a:lstStyle/>
          <a:p>
            <a:pPr marL="118872" indent="0" eaLnBrk="1" fontAlgn="auto" hangingPunct="1">
              <a:spcBef>
                <a:spcPts val="0"/>
              </a:spcBef>
              <a:spcAft>
                <a:spcPts val="0"/>
              </a:spcAft>
              <a:buClr>
                <a:srgbClr val="F0AD00"/>
              </a:buClr>
              <a:buSzPct val="80000"/>
              <a:buFont typeface="Wingdings 2" pitchFamily="18" charset="2"/>
              <a:buNone/>
              <a:defRPr/>
            </a:pPr>
            <a:endParaRPr lang="en-US" sz="2200" b="1" dirty="0" smtClean="0">
              <a:solidFill>
                <a:prstClr val="black"/>
              </a:solidFill>
              <a:latin typeface="Corbel"/>
            </a:endParaRPr>
          </a:p>
          <a:p>
            <a:pPr marL="118872" indent="0" eaLnBrk="1" fontAlgn="auto" hangingPunct="1">
              <a:spcBef>
                <a:spcPts val="0"/>
              </a:spcBef>
              <a:spcAft>
                <a:spcPts val="0"/>
              </a:spcAft>
              <a:buClr>
                <a:srgbClr val="F0AD00"/>
              </a:buClr>
              <a:buSzPct val="80000"/>
              <a:buFont typeface="Wingdings 2" pitchFamily="18" charset="2"/>
              <a:buNone/>
              <a:defRPr/>
            </a:pPr>
            <a:endParaRPr lang="en-US" sz="2200" b="1" dirty="0">
              <a:solidFill>
                <a:prstClr val="black"/>
              </a:solidFill>
              <a:latin typeface="Corbel"/>
            </a:endParaRPr>
          </a:p>
          <a:p>
            <a:pPr marL="118872" indent="0" eaLnBrk="1" fontAlgn="auto" hangingPunct="1">
              <a:spcBef>
                <a:spcPts val="0"/>
              </a:spcBef>
              <a:spcAft>
                <a:spcPts val="0"/>
              </a:spcAft>
              <a:buClr>
                <a:srgbClr val="F0AD00"/>
              </a:buClr>
              <a:buSzPct val="80000"/>
              <a:buFont typeface="Wingdings 2" pitchFamily="18" charset="2"/>
              <a:buNone/>
              <a:defRPr/>
            </a:pPr>
            <a:endParaRPr lang="en-US" sz="2200" b="1" dirty="0" smtClean="0">
              <a:solidFill>
                <a:prstClr val="black"/>
              </a:solidFill>
              <a:latin typeface="Corbel"/>
            </a:endParaRPr>
          </a:p>
          <a:p>
            <a:pPr marL="118872" indent="0" eaLnBrk="1" fontAlgn="auto" hangingPunct="1">
              <a:spcBef>
                <a:spcPts val="0"/>
              </a:spcBef>
              <a:spcAft>
                <a:spcPts val="0"/>
              </a:spcAft>
              <a:buClr>
                <a:srgbClr val="F0AD00"/>
              </a:buClr>
              <a:buSzPct val="80000"/>
              <a:buFont typeface="Wingdings 2" pitchFamily="18" charset="2"/>
              <a:buNone/>
              <a:defRPr/>
            </a:pPr>
            <a:endParaRPr lang="en-US" sz="2200" b="1" dirty="0">
              <a:solidFill>
                <a:prstClr val="black"/>
              </a:solidFill>
              <a:latin typeface="Corbel"/>
            </a:endParaRPr>
          </a:p>
          <a:p>
            <a:pPr marL="118872" indent="0" eaLnBrk="1" fontAlgn="auto" hangingPunct="1">
              <a:spcBef>
                <a:spcPts val="0"/>
              </a:spcBef>
              <a:spcAft>
                <a:spcPts val="0"/>
              </a:spcAft>
              <a:buClr>
                <a:srgbClr val="F0AD00"/>
              </a:buClr>
              <a:buSzPct val="80000"/>
              <a:buFont typeface="Wingdings 2" pitchFamily="18" charset="2"/>
              <a:buNone/>
              <a:defRPr/>
            </a:pPr>
            <a:endParaRPr lang="en-US" sz="2200" b="1" dirty="0" smtClean="0">
              <a:solidFill>
                <a:prstClr val="black"/>
              </a:solidFill>
              <a:latin typeface="Corbel"/>
            </a:endParaRPr>
          </a:p>
          <a:p>
            <a:pPr marL="118872" indent="0" eaLnBrk="1" fontAlgn="auto" hangingPunct="1">
              <a:spcBef>
                <a:spcPts val="0"/>
              </a:spcBef>
              <a:spcAft>
                <a:spcPts val="0"/>
              </a:spcAft>
              <a:buClr>
                <a:srgbClr val="F0AD00"/>
              </a:buClr>
              <a:buSzPct val="80000"/>
              <a:buFont typeface="Wingdings 2" pitchFamily="18" charset="2"/>
              <a:buNone/>
              <a:defRPr/>
            </a:pPr>
            <a:endParaRPr lang="en-US" sz="2200" b="1" dirty="0">
              <a:solidFill>
                <a:prstClr val="black"/>
              </a:solidFill>
              <a:latin typeface="Corbel"/>
            </a:endParaRPr>
          </a:p>
          <a:p>
            <a:pPr marL="118872" indent="0" eaLnBrk="1" fontAlgn="auto" hangingPunct="1">
              <a:spcBef>
                <a:spcPts val="0"/>
              </a:spcBef>
              <a:spcAft>
                <a:spcPts val="0"/>
              </a:spcAft>
              <a:buClr>
                <a:srgbClr val="F0AD00"/>
              </a:buClr>
              <a:buSzPct val="80000"/>
              <a:buFont typeface="Wingdings 2" pitchFamily="18" charset="2"/>
              <a:buNone/>
              <a:defRPr/>
            </a:pPr>
            <a:endParaRPr lang="en-US" sz="2200" b="1" dirty="0" smtClean="0">
              <a:solidFill>
                <a:prstClr val="black"/>
              </a:solidFill>
              <a:latin typeface="Corbel"/>
            </a:endParaRPr>
          </a:p>
          <a:p>
            <a:pPr marL="118872" indent="0" eaLnBrk="1" fontAlgn="auto" hangingPunct="1">
              <a:spcBef>
                <a:spcPts val="0"/>
              </a:spcBef>
              <a:spcAft>
                <a:spcPts val="0"/>
              </a:spcAft>
              <a:buClr>
                <a:srgbClr val="F0AD00"/>
              </a:buClr>
              <a:buSzPct val="80000"/>
              <a:buFont typeface="Wingdings 2" pitchFamily="18" charset="2"/>
              <a:buNone/>
              <a:defRPr/>
            </a:pPr>
            <a:r>
              <a:rPr lang="en-US" sz="1800" b="1" dirty="0" smtClean="0">
                <a:solidFill>
                  <a:prstClr val="black"/>
                </a:solidFill>
                <a:latin typeface="Corbel"/>
              </a:rPr>
              <a:t>The </a:t>
            </a:r>
            <a:r>
              <a:rPr lang="en-US" sz="1800" b="1" dirty="0">
                <a:solidFill>
                  <a:prstClr val="black"/>
                </a:solidFill>
                <a:latin typeface="Corbel"/>
              </a:rPr>
              <a:t>brain has </a:t>
            </a:r>
            <a:r>
              <a:rPr lang="en-US" sz="1800" b="1" dirty="0">
                <a:solidFill>
                  <a:srgbClr val="7030A0"/>
                </a:solidFill>
                <a:latin typeface="Corbel"/>
              </a:rPr>
              <a:t>three</a:t>
            </a:r>
            <a:r>
              <a:rPr lang="en-US" sz="1800" b="1" dirty="0">
                <a:solidFill>
                  <a:prstClr val="black"/>
                </a:solidFill>
                <a:latin typeface="Corbel"/>
              </a:rPr>
              <a:t> parts:  </a:t>
            </a:r>
          </a:p>
          <a:p>
            <a:pPr marL="438912" indent="-320040" eaLnBrk="1" fontAlgn="auto" hangingPunct="1">
              <a:spcBef>
                <a:spcPts val="0"/>
              </a:spcBef>
              <a:spcAft>
                <a:spcPts val="0"/>
              </a:spcAft>
              <a:buClr>
                <a:srgbClr val="F0AD00"/>
              </a:buClr>
              <a:buSzPct val="80000"/>
              <a:buFont typeface="Wingdings 2"/>
              <a:buChar char=""/>
              <a:defRPr/>
            </a:pPr>
            <a:r>
              <a:rPr lang="en-US" sz="1800" b="1" dirty="0">
                <a:solidFill>
                  <a:srgbClr val="FF0000"/>
                </a:solidFill>
                <a:latin typeface="Corbel"/>
              </a:rPr>
              <a:t>Frontal lobes </a:t>
            </a:r>
            <a:r>
              <a:rPr lang="en-US" sz="1800" b="1" dirty="0" smtClean="0">
                <a:solidFill>
                  <a:prstClr val="black"/>
                </a:solidFill>
                <a:latin typeface="Corbel"/>
              </a:rPr>
              <a:t>for higher-order thinking </a:t>
            </a:r>
            <a:r>
              <a:rPr lang="en-US" sz="1800" b="1" dirty="0">
                <a:solidFill>
                  <a:prstClr val="black"/>
                </a:solidFill>
                <a:latin typeface="Corbel"/>
              </a:rPr>
              <a:t>and </a:t>
            </a:r>
            <a:r>
              <a:rPr lang="en-US" sz="1800" b="1" dirty="0" smtClean="0">
                <a:solidFill>
                  <a:prstClr val="black"/>
                </a:solidFill>
                <a:latin typeface="Corbel"/>
              </a:rPr>
              <a:t>executive functions: These include a sense of time and context, planning, inhibiting and initiating action, and empathic understanding.</a:t>
            </a:r>
          </a:p>
          <a:p>
            <a:pPr marL="518922" lvl="1" indent="0" eaLnBrk="1" fontAlgn="auto" hangingPunct="1">
              <a:spcBef>
                <a:spcPts val="0"/>
              </a:spcBef>
              <a:spcAft>
                <a:spcPts val="0"/>
              </a:spcAft>
              <a:buClr>
                <a:srgbClr val="F0AD00"/>
              </a:buClr>
              <a:buSzPct val="80000"/>
              <a:buNone/>
              <a:defRPr/>
            </a:pPr>
            <a:endParaRPr lang="en-US" sz="1800" b="1" dirty="0" smtClean="0">
              <a:solidFill>
                <a:prstClr val="black"/>
              </a:solidFill>
              <a:latin typeface="Corbel"/>
            </a:endParaRPr>
          </a:p>
          <a:p>
            <a:pPr marL="438912" indent="-320040" eaLnBrk="1" fontAlgn="auto" hangingPunct="1">
              <a:spcBef>
                <a:spcPts val="0"/>
              </a:spcBef>
              <a:spcAft>
                <a:spcPts val="0"/>
              </a:spcAft>
              <a:buClr>
                <a:srgbClr val="F0AD00"/>
              </a:buClr>
              <a:buSzPct val="80000"/>
              <a:buFont typeface="Wingdings 2"/>
              <a:buChar char=""/>
              <a:defRPr/>
            </a:pPr>
            <a:r>
              <a:rPr lang="en-US" sz="1800" b="1" dirty="0" smtClean="0">
                <a:solidFill>
                  <a:srgbClr val="FF0000"/>
                </a:solidFill>
                <a:latin typeface="Corbel"/>
              </a:rPr>
              <a:t>Limbic </a:t>
            </a:r>
            <a:r>
              <a:rPr lang="en-US" sz="1800" b="1" dirty="0">
                <a:solidFill>
                  <a:srgbClr val="FF0000"/>
                </a:solidFill>
                <a:latin typeface="Corbel"/>
              </a:rPr>
              <a:t>system </a:t>
            </a:r>
            <a:r>
              <a:rPr lang="en-US" sz="1800" b="1" dirty="0">
                <a:solidFill>
                  <a:prstClr val="black"/>
                </a:solidFill>
                <a:latin typeface="Corbel"/>
              </a:rPr>
              <a:t>that governs </a:t>
            </a:r>
            <a:r>
              <a:rPr lang="en-US" sz="1800" b="1" dirty="0" smtClean="0">
                <a:solidFill>
                  <a:prstClr val="black"/>
                </a:solidFill>
                <a:latin typeface="Corbel"/>
              </a:rPr>
              <a:t>emotions</a:t>
            </a:r>
          </a:p>
          <a:p>
            <a:pPr marL="118872" indent="0" eaLnBrk="1" fontAlgn="auto" hangingPunct="1">
              <a:spcBef>
                <a:spcPts val="0"/>
              </a:spcBef>
              <a:spcAft>
                <a:spcPts val="0"/>
              </a:spcAft>
              <a:buClr>
                <a:srgbClr val="F0AD00"/>
              </a:buClr>
              <a:buSzPct val="80000"/>
              <a:buNone/>
              <a:defRPr/>
            </a:pPr>
            <a:endParaRPr lang="en-US" sz="1800" b="1" dirty="0" smtClean="0">
              <a:solidFill>
                <a:prstClr val="black"/>
              </a:solidFill>
              <a:latin typeface="Corbel"/>
            </a:endParaRPr>
          </a:p>
          <a:p>
            <a:pPr marL="438912" indent="-320040" eaLnBrk="1" fontAlgn="auto" hangingPunct="1">
              <a:spcBef>
                <a:spcPts val="0"/>
              </a:spcBef>
              <a:spcAft>
                <a:spcPts val="0"/>
              </a:spcAft>
              <a:buClr>
                <a:srgbClr val="F0AD00"/>
              </a:buClr>
              <a:buSzPct val="80000"/>
              <a:buFont typeface="Wingdings 2"/>
              <a:buChar char=""/>
              <a:defRPr/>
            </a:pPr>
            <a:r>
              <a:rPr lang="en-US" sz="1800" b="1" dirty="0" smtClean="0">
                <a:solidFill>
                  <a:srgbClr val="FF0000"/>
                </a:solidFill>
                <a:latin typeface="Corbel"/>
              </a:rPr>
              <a:t>Brainstem</a:t>
            </a:r>
            <a:r>
              <a:rPr lang="en-US" sz="1800" b="1" dirty="0" smtClean="0">
                <a:solidFill>
                  <a:prstClr val="black"/>
                </a:solidFill>
                <a:latin typeface="Corbel"/>
              </a:rPr>
              <a:t> </a:t>
            </a:r>
            <a:r>
              <a:rPr lang="en-US" sz="1800" b="1" dirty="0">
                <a:solidFill>
                  <a:prstClr val="black"/>
                </a:solidFill>
                <a:latin typeface="Corbel"/>
              </a:rPr>
              <a:t>that </a:t>
            </a:r>
            <a:r>
              <a:rPr lang="en-US" sz="1800" b="1" dirty="0" smtClean="0">
                <a:solidFill>
                  <a:prstClr val="black"/>
                </a:solidFill>
                <a:latin typeface="Corbel"/>
              </a:rPr>
              <a:t>controls physical functions and </a:t>
            </a:r>
            <a:r>
              <a:rPr lang="en-US" sz="1800" b="1" dirty="0">
                <a:solidFill>
                  <a:prstClr val="black"/>
                </a:solidFill>
                <a:latin typeface="Corbel"/>
              </a:rPr>
              <a:t>survival responses</a:t>
            </a:r>
          </a:p>
          <a:p>
            <a:pPr>
              <a:defRPr/>
            </a:pPr>
            <a:endParaRPr lang="en-US" dirty="0"/>
          </a:p>
        </p:txBody>
      </p:sp>
      <p:pic>
        <p:nvPicPr>
          <p:cNvPr id="1638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990601"/>
            <a:ext cx="2827338" cy="267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7</a:t>
            </a:fld>
            <a:r>
              <a:rPr lang="en-US" b="1" dirty="0" smtClean="0">
                <a:solidFill>
                  <a:schemeClr val="tx1"/>
                </a:solidFill>
              </a:rPr>
              <a:t>T</a:t>
            </a:r>
            <a:endParaRPr lang="en-US" b="1" dirty="0">
              <a:solidFill>
                <a:schemeClr val="tx1"/>
              </a:solidFill>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562" y="381000"/>
            <a:ext cx="7970838" cy="6217087"/>
          </a:xfrm>
          <a:prstGeom prst="rect">
            <a:avLst/>
          </a:prstGeom>
        </p:spPr>
        <p:txBody>
          <a:bodyPr wrap="square">
            <a:spAutoFit/>
          </a:bodyPr>
          <a:lstStyle/>
          <a:p>
            <a:pPr algn="ctr">
              <a:spcBef>
                <a:spcPts val="0"/>
              </a:spcBef>
              <a:spcAft>
                <a:spcPts val="0"/>
              </a:spcAft>
              <a:defRPr/>
            </a:pPr>
            <a:r>
              <a:rPr lang="en-US" sz="2800" b="1" dirty="0">
                <a:solidFill>
                  <a:srgbClr val="FFFF00"/>
                </a:solidFill>
                <a:effectLst>
                  <a:outerShdw blurRad="38100" dist="38100" dir="2700000" algn="tl">
                    <a:srgbClr val="000000">
                      <a:alpha val="43137"/>
                    </a:srgbClr>
                  </a:outerShdw>
                </a:effectLst>
                <a:latin typeface="+mj-lt"/>
                <a:ea typeface="Calibri"/>
                <a:cs typeface="Times New Roman"/>
              </a:rPr>
              <a:t>Psychotropic </a:t>
            </a:r>
            <a:r>
              <a:rPr lang="en-US" sz="2800" b="1" dirty="0" smtClean="0">
                <a:solidFill>
                  <a:srgbClr val="FFFF00"/>
                </a:solidFill>
                <a:effectLst>
                  <a:outerShdw blurRad="38100" dist="38100" dir="2700000" algn="tl">
                    <a:srgbClr val="000000">
                      <a:alpha val="43137"/>
                    </a:srgbClr>
                  </a:outerShdw>
                </a:effectLst>
                <a:latin typeface="+mj-lt"/>
                <a:ea typeface="Calibri"/>
                <a:cs typeface="Times New Roman"/>
              </a:rPr>
              <a:t>Medications</a:t>
            </a:r>
          </a:p>
          <a:p>
            <a:pPr algn="ctr">
              <a:spcBef>
                <a:spcPts val="0"/>
              </a:spcBef>
              <a:spcAft>
                <a:spcPts val="0"/>
              </a:spcAft>
              <a:defRPr/>
            </a:pPr>
            <a:r>
              <a:rPr lang="en-US" b="1" dirty="0" smtClean="0">
                <a:effectLst>
                  <a:outerShdw blurRad="38100" dist="38100" dir="2700000" algn="tl">
                    <a:srgbClr val="000000">
                      <a:alpha val="43137"/>
                    </a:srgbClr>
                  </a:outerShdw>
                </a:effectLst>
                <a:latin typeface="+mj-lt"/>
                <a:ea typeface="Calibri"/>
                <a:cs typeface="Times New Roman"/>
              </a:rPr>
              <a:t>Excite (Sympathetic or “Gas Pedal”): </a:t>
            </a:r>
            <a:r>
              <a:rPr lang="en-US" b="1" dirty="0" smtClean="0">
                <a:solidFill>
                  <a:srgbClr val="FF0000"/>
                </a:solidFill>
                <a:effectLst>
                  <a:outerShdw blurRad="38100" dist="38100" dir="2700000" algn="tl">
                    <a:srgbClr val="000000">
                      <a:alpha val="43137"/>
                    </a:srgbClr>
                  </a:outerShdw>
                </a:effectLst>
                <a:latin typeface="+mj-lt"/>
                <a:ea typeface="Calibri"/>
                <a:cs typeface="Times New Roman"/>
              </a:rPr>
              <a:t>Norepinephrine, Dopamine, Glutamate</a:t>
            </a:r>
          </a:p>
          <a:p>
            <a:pPr algn="ctr">
              <a:spcBef>
                <a:spcPts val="0"/>
              </a:spcBef>
              <a:spcAft>
                <a:spcPts val="0"/>
              </a:spcAft>
              <a:defRPr/>
            </a:pPr>
            <a:r>
              <a:rPr lang="en-US" b="1" dirty="0" smtClean="0">
                <a:effectLst>
                  <a:outerShdw blurRad="38100" dist="38100" dir="2700000" algn="tl">
                    <a:srgbClr val="000000">
                      <a:alpha val="43137"/>
                    </a:srgbClr>
                  </a:outerShdw>
                </a:effectLst>
                <a:latin typeface="+mj-lt"/>
                <a:ea typeface="Calibri"/>
                <a:cs typeface="Times New Roman"/>
              </a:rPr>
              <a:t>Inhibit (Parasympathetic or “Brake Pedal”): </a:t>
            </a:r>
            <a:r>
              <a:rPr lang="en-US" b="1" dirty="0" smtClean="0">
                <a:solidFill>
                  <a:srgbClr val="FF0000"/>
                </a:solidFill>
                <a:effectLst>
                  <a:outerShdw blurRad="38100" dist="38100" dir="2700000" algn="tl">
                    <a:srgbClr val="000000">
                      <a:alpha val="43137"/>
                    </a:srgbClr>
                  </a:outerShdw>
                </a:effectLst>
                <a:latin typeface="+mj-lt"/>
                <a:ea typeface="Calibri"/>
                <a:cs typeface="Times New Roman"/>
              </a:rPr>
              <a:t>Serotonin, GABA</a:t>
            </a:r>
          </a:p>
          <a:p>
            <a:pPr algn="ctr">
              <a:spcBef>
                <a:spcPts val="0"/>
              </a:spcBef>
              <a:spcAft>
                <a:spcPts val="0"/>
              </a:spcAft>
              <a:defRPr/>
            </a:pPr>
            <a:endParaRPr lang="en-US" sz="2000" b="1" dirty="0">
              <a:solidFill>
                <a:srgbClr val="4E3B30"/>
              </a:solidFill>
              <a:effectLst>
                <a:outerShdw blurRad="38100" dist="38100" dir="2700000" algn="tl">
                  <a:srgbClr val="000000">
                    <a:alpha val="43137"/>
                  </a:srgbClr>
                </a:outerShdw>
              </a:effectLst>
              <a:latin typeface="+mj-lt"/>
              <a:ea typeface="Calibri"/>
              <a:cs typeface="Times New Roman"/>
            </a:endParaRPr>
          </a:p>
          <a:p>
            <a:pPr marL="457200" indent="-457200">
              <a:spcBef>
                <a:spcPts val="0"/>
              </a:spcBef>
              <a:spcAft>
                <a:spcPts val="0"/>
              </a:spcAft>
              <a:buClr>
                <a:srgbClr val="99FF66"/>
              </a:buClr>
              <a:buFont typeface="Arial" panose="020B0604020202020204" pitchFamily="34" charset="0"/>
              <a:buChar char="•"/>
              <a:defRPr/>
            </a:pPr>
            <a:r>
              <a:rPr lang="en-US" altLang="en-US" sz="2000" b="1" kern="0" dirty="0">
                <a:solidFill>
                  <a:srgbClr val="C00000"/>
                </a:solidFill>
                <a:latin typeface="+mj-lt"/>
              </a:rPr>
              <a:t>Attention Deficit Disorders: </a:t>
            </a:r>
            <a:r>
              <a:rPr lang="en-US" altLang="en-US" sz="2000" b="1" kern="0" dirty="0" smtClean="0">
                <a:latin typeface="+mj-lt"/>
              </a:rPr>
              <a:t>Psychostimulants</a:t>
            </a:r>
            <a:r>
              <a:rPr lang="en-US" altLang="en-US" sz="1400" b="1" kern="0" dirty="0" smtClean="0">
                <a:latin typeface="+mj-lt"/>
              </a:rPr>
              <a:t>  </a:t>
            </a:r>
            <a:r>
              <a:rPr lang="en-US" altLang="en-US" sz="1400" kern="0" dirty="0">
                <a:latin typeface="+mj-lt"/>
              </a:rPr>
              <a:t>(Adderall, Ritalin, Concerta</a:t>
            </a:r>
            <a:r>
              <a:rPr lang="en-US" altLang="en-US" sz="1400" kern="0" dirty="0" smtClean="0">
                <a:latin typeface="+mj-lt"/>
              </a:rPr>
              <a:t>)</a:t>
            </a:r>
          </a:p>
          <a:p>
            <a:pPr marL="457200" indent="-457200">
              <a:spcBef>
                <a:spcPts val="0"/>
              </a:spcBef>
              <a:spcAft>
                <a:spcPts val="0"/>
              </a:spcAft>
              <a:buClr>
                <a:srgbClr val="99FF66"/>
              </a:buClr>
              <a:buFont typeface="Arial" panose="020B0604020202020204" pitchFamily="34" charset="0"/>
              <a:buChar char="•"/>
              <a:defRPr/>
            </a:pPr>
            <a:endParaRPr lang="en-US" altLang="en-US" sz="1400" kern="0" dirty="0">
              <a:latin typeface="+mj-lt"/>
            </a:endParaRPr>
          </a:p>
          <a:p>
            <a:pPr marL="457200" indent="-457200">
              <a:spcBef>
                <a:spcPts val="0"/>
              </a:spcBef>
              <a:spcAft>
                <a:spcPts val="0"/>
              </a:spcAft>
              <a:buClr>
                <a:srgbClr val="99FF66"/>
              </a:buClr>
              <a:buFont typeface="Arial" panose="020B0604020202020204" pitchFamily="34" charset="0"/>
              <a:buChar char="•"/>
              <a:defRPr/>
            </a:pPr>
            <a:r>
              <a:rPr lang="en-US" altLang="en-US" sz="2000" b="1" kern="0" dirty="0" smtClean="0">
                <a:solidFill>
                  <a:srgbClr val="C00000"/>
                </a:solidFill>
                <a:latin typeface="+mj-lt"/>
              </a:rPr>
              <a:t>Depressive </a:t>
            </a:r>
            <a:r>
              <a:rPr lang="en-US" altLang="en-US" sz="2000" b="1" kern="0" dirty="0">
                <a:solidFill>
                  <a:srgbClr val="C00000"/>
                </a:solidFill>
                <a:latin typeface="+mj-lt"/>
              </a:rPr>
              <a:t>Disorders: </a:t>
            </a:r>
            <a:r>
              <a:rPr lang="en-US" altLang="en-US" sz="2000" b="1" kern="0" dirty="0">
                <a:latin typeface="+mj-lt"/>
              </a:rPr>
              <a:t>Antidepressants</a:t>
            </a:r>
          </a:p>
          <a:p>
            <a:pPr marL="1371600" lvl="2" indent="-457200">
              <a:spcBef>
                <a:spcPts val="0"/>
              </a:spcBef>
              <a:spcAft>
                <a:spcPts val="0"/>
              </a:spcAft>
              <a:buClr>
                <a:srgbClr val="99FF66"/>
              </a:buClr>
              <a:buFont typeface="Arial" panose="020B0604020202020204" pitchFamily="34" charset="0"/>
              <a:buChar char="•"/>
              <a:defRPr/>
            </a:pPr>
            <a:r>
              <a:rPr lang="en-US" altLang="en-US" b="1" kern="0" dirty="0">
                <a:latin typeface="+mj-lt"/>
              </a:rPr>
              <a:t>Serotonin Selective Reuptake Inhibitors </a:t>
            </a:r>
          </a:p>
          <a:p>
            <a:pPr lvl="2">
              <a:spcBef>
                <a:spcPts val="0"/>
              </a:spcBef>
              <a:spcAft>
                <a:spcPts val="0"/>
              </a:spcAft>
              <a:buClr>
                <a:srgbClr val="99FF66"/>
              </a:buClr>
              <a:defRPr/>
            </a:pPr>
            <a:r>
              <a:rPr lang="en-US" altLang="en-US" sz="1400" b="1" kern="0" dirty="0">
                <a:latin typeface="+mj-lt"/>
              </a:rPr>
              <a:t>           </a:t>
            </a:r>
            <a:r>
              <a:rPr lang="en-US" altLang="en-US" sz="1400" kern="0" dirty="0">
                <a:latin typeface="+mj-lt"/>
              </a:rPr>
              <a:t>(Prozac, Lexapro, Celexa, Paxil, Zoloft, </a:t>
            </a:r>
            <a:r>
              <a:rPr lang="en-US" altLang="en-US" sz="1400" kern="0" dirty="0" smtClean="0">
                <a:latin typeface="+mj-lt"/>
              </a:rPr>
              <a:t>Luvox)  </a:t>
            </a:r>
          </a:p>
          <a:p>
            <a:pPr marL="1200150" lvl="2" indent="-285750">
              <a:spcBef>
                <a:spcPts val="0"/>
              </a:spcBef>
              <a:spcAft>
                <a:spcPts val="0"/>
              </a:spcAft>
              <a:buClr>
                <a:srgbClr val="99FF66"/>
              </a:buClr>
              <a:buFont typeface="Arial" panose="020B0604020202020204" pitchFamily="34" charset="0"/>
              <a:buChar char="•"/>
              <a:defRPr/>
            </a:pPr>
            <a:r>
              <a:rPr lang="en-US" altLang="en-US" b="1" kern="0" dirty="0" smtClean="0">
                <a:solidFill>
                  <a:prstClr val="black"/>
                </a:solidFill>
                <a:latin typeface="Franklin Gothic Medium"/>
              </a:rPr>
              <a:t>   Selective NE Reuptake Inhibitors-Dual Agents </a:t>
            </a:r>
          </a:p>
          <a:p>
            <a:pPr lvl="3">
              <a:spcBef>
                <a:spcPts val="0"/>
              </a:spcBef>
              <a:spcAft>
                <a:spcPts val="0"/>
              </a:spcAft>
              <a:buClr>
                <a:srgbClr val="99FF66"/>
              </a:buClr>
              <a:defRPr/>
            </a:pPr>
            <a:r>
              <a:rPr lang="en-US" altLang="en-US" sz="1400" kern="0" dirty="0" smtClean="0">
                <a:solidFill>
                  <a:prstClr val="black"/>
                </a:solidFill>
                <a:latin typeface="+mj-lt"/>
              </a:rPr>
              <a:t>(Effexor, Cymbalta, Remeron, Wellbutrin)</a:t>
            </a:r>
            <a:endParaRPr lang="en-US" altLang="en-US" sz="1400" kern="0" dirty="0">
              <a:latin typeface="+mj-lt"/>
            </a:endParaRPr>
          </a:p>
          <a:p>
            <a:pPr marL="1371600" lvl="2" indent="-457200">
              <a:spcBef>
                <a:spcPts val="0"/>
              </a:spcBef>
              <a:spcAft>
                <a:spcPts val="0"/>
              </a:spcAft>
              <a:buClr>
                <a:srgbClr val="99FF66"/>
              </a:buClr>
              <a:buFont typeface="Arial" panose="020B0604020202020204" pitchFamily="34" charset="0"/>
              <a:buChar char="•"/>
              <a:defRPr/>
            </a:pPr>
            <a:r>
              <a:rPr lang="en-US" altLang="en-US" b="1" kern="0" dirty="0">
                <a:latin typeface="+mj-lt"/>
              </a:rPr>
              <a:t>Tricyclics </a:t>
            </a:r>
            <a:r>
              <a:rPr lang="en-US" altLang="en-US" sz="1400" kern="0" dirty="0">
                <a:latin typeface="+mj-lt"/>
              </a:rPr>
              <a:t>(Anafranil, Elavil, Tofranil, Pamelor</a:t>
            </a:r>
            <a:r>
              <a:rPr lang="en-US" altLang="en-US" sz="1400" kern="0" dirty="0" smtClean="0">
                <a:latin typeface="+mj-lt"/>
              </a:rPr>
              <a:t>)</a:t>
            </a:r>
          </a:p>
          <a:p>
            <a:pPr lvl="2">
              <a:spcBef>
                <a:spcPts val="0"/>
              </a:spcBef>
              <a:spcAft>
                <a:spcPts val="0"/>
              </a:spcAft>
              <a:buClr>
                <a:srgbClr val="99FF66"/>
              </a:buClr>
              <a:defRPr/>
            </a:pPr>
            <a:endParaRPr lang="en-US" altLang="en-US" sz="1400" kern="0" dirty="0">
              <a:latin typeface="+mj-lt"/>
            </a:endParaRPr>
          </a:p>
          <a:p>
            <a:pPr marL="609600" indent="-609600">
              <a:spcBef>
                <a:spcPts val="0"/>
              </a:spcBef>
              <a:spcAft>
                <a:spcPts val="0"/>
              </a:spcAft>
              <a:buClr>
                <a:srgbClr val="99FF66"/>
              </a:buClr>
              <a:buFontTx/>
              <a:buChar char="•"/>
              <a:defRPr/>
            </a:pPr>
            <a:r>
              <a:rPr lang="en-US" altLang="en-US" sz="2000" b="1" kern="0" dirty="0" smtClean="0">
                <a:solidFill>
                  <a:srgbClr val="C00000"/>
                </a:solidFill>
                <a:latin typeface="+mj-lt"/>
              </a:rPr>
              <a:t>Bipolar </a:t>
            </a:r>
            <a:r>
              <a:rPr lang="en-US" altLang="en-US" sz="2000" b="1" kern="0" dirty="0">
                <a:solidFill>
                  <a:srgbClr val="C00000"/>
                </a:solidFill>
                <a:latin typeface="+mj-lt"/>
              </a:rPr>
              <a:t>Disorder: </a:t>
            </a:r>
            <a:r>
              <a:rPr lang="en-US" altLang="en-US" sz="2000" b="1" kern="0" dirty="0">
                <a:latin typeface="+mj-lt"/>
              </a:rPr>
              <a:t>Mood Stabilizers</a:t>
            </a:r>
            <a:r>
              <a:rPr lang="en-US" altLang="en-US" sz="2000" b="1" kern="0" dirty="0">
                <a:solidFill>
                  <a:prstClr val="black"/>
                </a:solidFill>
                <a:latin typeface="+mj-lt"/>
              </a:rPr>
              <a:t> </a:t>
            </a:r>
          </a:p>
          <a:p>
            <a:pPr marL="609600" lvl="0" indent="-609600">
              <a:spcBef>
                <a:spcPts val="0"/>
              </a:spcBef>
              <a:spcAft>
                <a:spcPts val="0"/>
              </a:spcAft>
              <a:buClr>
                <a:srgbClr val="99FF66"/>
              </a:buClr>
              <a:buFontTx/>
              <a:buChar char="•"/>
              <a:defRPr/>
            </a:pPr>
            <a:r>
              <a:rPr lang="en-US" altLang="en-US" sz="1400" kern="0" dirty="0" smtClean="0">
                <a:solidFill>
                  <a:prstClr val="black"/>
                </a:solidFill>
                <a:latin typeface="+mj-lt"/>
              </a:rPr>
              <a:t>(</a:t>
            </a:r>
            <a:r>
              <a:rPr lang="en-US" altLang="en-US" sz="1400" kern="0" dirty="0">
                <a:solidFill>
                  <a:prstClr val="black"/>
                </a:solidFill>
                <a:latin typeface="+mj-lt"/>
              </a:rPr>
              <a:t>Lithium, Depakote, Tegretol, Lamictal</a:t>
            </a:r>
            <a:r>
              <a:rPr lang="en-US" altLang="en-US" sz="1400" kern="0" dirty="0" smtClean="0">
                <a:solidFill>
                  <a:prstClr val="black"/>
                </a:solidFill>
                <a:latin typeface="+mj-lt"/>
              </a:rPr>
              <a:t>, </a:t>
            </a:r>
            <a:r>
              <a:rPr lang="en-US" altLang="en-US" sz="1400" kern="0" dirty="0" smtClean="0">
                <a:solidFill>
                  <a:prstClr val="black"/>
                </a:solidFill>
                <a:latin typeface="Franklin Gothic Medium"/>
              </a:rPr>
              <a:t>Topamax): </a:t>
            </a:r>
            <a:r>
              <a:rPr lang="en-US" altLang="en-US" sz="1400" kern="0" dirty="0">
                <a:solidFill>
                  <a:prstClr val="black"/>
                </a:solidFill>
                <a:latin typeface="Franklin Gothic Medium"/>
              </a:rPr>
              <a:t>Stabilize Nerve </a:t>
            </a:r>
            <a:r>
              <a:rPr lang="en-US" altLang="en-US" sz="1400" kern="0" dirty="0" smtClean="0">
                <a:solidFill>
                  <a:prstClr val="black"/>
                </a:solidFill>
                <a:latin typeface="Franklin Gothic Medium"/>
              </a:rPr>
              <a:t>membranes; No Neurontin</a:t>
            </a:r>
            <a:endParaRPr lang="en-US" altLang="en-US" sz="2000" b="1" kern="0" dirty="0">
              <a:solidFill>
                <a:prstClr val="black"/>
              </a:solidFill>
              <a:latin typeface="Franklin Gothic Medium"/>
            </a:endParaRPr>
          </a:p>
          <a:p>
            <a:pPr>
              <a:spcBef>
                <a:spcPts val="0"/>
              </a:spcBef>
              <a:spcAft>
                <a:spcPts val="0"/>
              </a:spcAft>
              <a:buClr>
                <a:srgbClr val="99FF66"/>
              </a:buClr>
              <a:defRPr/>
            </a:pPr>
            <a:r>
              <a:rPr lang="en-US" altLang="en-US" sz="1400" kern="0" dirty="0" smtClean="0">
                <a:solidFill>
                  <a:prstClr val="black"/>
                </a:solidFill>
                <a:latin typeface="+mj-lt"/>
              </a:rPr>
              <a:t>                                                                                         </a:t>
            </a:r>
            <a:endParaRPr lang="en-US" altLang="en-US" sz="2000" b="1" kern="0" dirty="0">
              <a:solidFill>
                <a:prstClr val="black"/>
              </a:solidFill>
              <a:latin typeface="+mj-lt"/>
            </a:endParaRPr>
          </a:p>
          <a:p>
            <a:pPr marL="609600" indent="-609600">
              <a:spcBef>
                <a:spcPts val="0"/>
              </a:spcBef>
              <a:spcAft>
                <a:spcPts val="0"/>
              </a:spcAft>
              <a:buClr>
                <a:srgbClr val="99FF66"/>
              </a:buClr>
              <a:buFontTx/>
              <a:buChar char="•"/>
              <a:defRPr/>
            </a:pPr>
            <a:r>
              <a:rPr lang="en-US" altLang="en-US" sz="2000" b="1" kern="0" dirty="0">
                <a:solidFill>
                  <a:srgbClr val="C00000"/>
                </a:solidFill>
                <a:latin typeface="+mj-lt"/>
              </a:rPr>
              <a:t>Anxiety Disorders: </a:t>
            </a:r>
            <a:r>
              <a:rPr lang="en-US" altLang="en-US" sz="2000" b="1" kern="0" dirty="0">
                <a:solidFill>
                  <a:prstClr val="black"/>
                </a:solidFill>
                <a:latin typeface="+mj-lt"/>
              </a:rPr>
              <a:t>Anxiolytics, Tranquilizers, and Sedatives                  </a:t>
            </a:r>
          </a:p>
          <a:p>
            <a:pPr lvl="5">
              <a:buClr>
                <a:srgbClr val="99FF66"/>
              </a:buClr>
              <a:defRPr/>
            </a:pPr>
            <a:r>
              <a:rPr lang="en-US" altLang="en-US" sz="1400" b="1" kern="0" dirty="0">
                <a:solidFill>
                  <a:prstClr val="black"/>
                </a:solidFill>
                <a:latin typeface="+mj-lt"/>
              </a:rPr>
              <a:t>       </a:t>
            </a:r>
            <a:r>
              <a:rPr lang="en-US" altLang="en-US" sz="1400" kern="0" dirty="0">
                <a:solidFill>
                  <a:prstClr val="black"/>
                </a:solidFill>
                <a:latin typeface="+mj-lt"/>
              </a:rPr>
              <a:t>(Ativan, Xanax, Klonopin, Valium</a:t>
            </a:r>
            <a:r>
              <a:rPr lang="en-US" altLang="en-US" sz="1400" kern="0" dirty="0" smtClean="0">
                <a:solidFill>
                  <a:prstClr val="black"/>
                </a:solidFill>
                <a:latin typeface="+mj-lt"/>
              </a:rPr>
              <a:t>)</a:t>
            </a:r>
          </a:p>
          <a:p>
            <a:pPr lvl="5">
              <a:buClr>
                <a:srgbClr val="99FF66"/>
              </a:buClr>
              <a:defRPr/>
            </a:pPr>
            <a:endParaRPr lang="en-US" altLang="en-US" sz="2000" b="1" kern="0" dirty="0">
              <a:solidFill>
                <a:srgbClr val="C00000"/>
              </a:solidFill>
              <a:latin typeface="+mj-lt"/>
            </a:endParaRPr>
          </a:p>
          <a:p>
            <a:pPr marL="609600" indent="-609600">
              <a:spcBef>
                <a:spcPts val="0"/>
              </a:spcBef>
              <a:spcAft>
                <a:spcPts val="0"/>
              </a:spcAft>
              <a:buClr>
                <a:srgbClr val="99FF66"/>
              </a:buClr>
              <a:buFontTx/>
              <a:buChar char="•"/>
              <a:defRPr/>
            </a:pPr>
            <a:r>
              <a:rPr lang="en-US" altLang="en-US" sz="2000" b="1" kern="0" dirty="0">
                <a:solidFill>
                  <a:srgbClr val="C00000"/>
                </a:solidFill>
                <a:latin typeface="+mj-lt"/>
              </a:rPr>
              <a:t>Psychotic Disorders: </a:t>
            </a:r>
            <a:r>
              <a:rPr lang="en-US" altLang="en-US" sz="2000" b="1" kern="0" dirty="0">
                <a:solidFill>
                  <a:prstClr val="black"/>
                </a:solidFill>
                <a:latin typeface="+mj-lt"/>
              </a:rPr>
              <a:t>Antipsychotics</a:t>
            </a:r>
          </a:p>
          <a:p>
            <a:pPr lvl="2">
              <a:spcBef>
                <a:spcPts val="0"/>
              </a:spcBef>
              <a:spcAft>
                <a:spcPts val="0"/>
              </a:spcAft>
              <a:buClr>
                <a:srgbClr val="99FF66"/>
              </a:buClr>
              <a:defRPr/>
            </a:pPr>
            <a:r>
              <a:rPr lang="en-US" altLang="en-US" b="1" kern="0" dirty="0">
                <a:solidFill>
                  <a:prstClr val="black"/>
                </a:solidFill>
                <a:latin typeface="+mj-lt"/>
              </a:rPr>
              <a:t>Neuroleptics versus Atypicals </a:t>
            </a:r>
            <a:r>
              <a:rPr lang="en-US" altLang="en-US" sz="1600" kern="0" dirty="0" smtClean="0">
                <a:solidFill>
                  <a:prstClr val="black"/>
                </a:solidFill>
                <a:latin typeface="+mj-lt"/>
              </a:rPr>
              <a:t>(First, Second, and Third Generation</a:t>
            </a:r>
            <a:r>
              <a:rPr lang="en-US" altLang="en-US" sz="1600" kern="0" dirty="0">
                <a:solidFill>
                  <a:prstClr val="black"/>
                </a:solidFill>
                <a:latin typeface="+mj-lt"/>
              </a:rPr>
              <a:t>)</a:t>
            </a:r>
          </a:p>
          <a:p>
            <a:pPr>
              <a:spcBef>
                <a:spcPts val="0"/>
              </a:spcBef>
              <a:spcAft>
                <a:spcPts val="0"/>
              </a:spcAft>
              <a:buClr>
                <a:srgbClr val="99FF66"/>
              </a:buClr>
              <a:defRPr/>
            </a:pPr>
            <a:r>
              <a:rPr lang="en-US" altLang="en-US" sz="2000" b="1" kern="0" dirty="0">
                <a:solidFill>
                  <a:prstClr val="black"/>
                </a:solidFill>
                <a:latin typeface="+mj-lt"/>
              </a:rPr>
              <a:t>	</a:t>
            </a:r>
            <a:r>
              <a:rPr lang="en-US" altLang="en-US" sz="1400" kern="0" dirty="0">
                <a:solidFill>
                  <a:prstClr val="black"/>
                </a:solidFill>
                <a:latin typeface="+mj-lt"/>
              </a:rPr>
              <a:t>(Haldol, Thorazine </a:t>
            </a:r>
            <a:r>
              <a:rPr lang="en-US" altLang="en-US" sz="1400" i="1" kern="0" dirty="0" smtClean="0">
                <a:solidFill>
                  <a:srgbClr val="FF0000"/>
                </a:solidFill>
                <a:latin typeface="+mj-lt"/>
              </a:rPr>
              <a:t>vs</a:t>
            </a:r>
            <a:r>
              <a:rPr lang="en-US" altLang="en-US" sz="1400" i="1" kern="0" dirty="0" smtClean="0">
                <a:solidFill>
                  <a:prstClr val="black"/>
                </a:solidFill>
                <a:latin typeface="+mj-lt"/>
              </a:rPr>
              <a:t>. </a:t>
            </a:r>
            <a:r>
              <a:rPr lang="en-US" altLang="en-US" sz="1400" kern="0" dirty="0" smtClean="0">
                <a:solidFill>
                  <a:prstClr val="black"/>
                </a:solidFill>
                <a:latin typeface="+mj-lt"/>
              </a:rPr>
              <a:t>Risperdal</a:t>
            </a:r>
            <a:r>
              <a:rPr lang="en-US" altLang="en-US" sz="1400" kern="0" dirty="0">
                <a:solidFill>
                  <a:prstClr val="black"/>
                </a:solidFill>
                <a:latin typeface="+mj-lt"/>
              </a:rPr>
              <a:t>, Seroquel, Zyprexa, Fanapt, Geodon, </a:t>
            </a:r>
            <a:r>
              <a:rPr lang="en-US" altLang="en-US" sz="1400" kern="0" dirty="0" smtClean="0">
                <a:solidFill>
                  <a:prstClr val="black"/>
                </a:solidFill>
                <a:latin typeface="+mj-lt"/>
              </a:rPr>
              <a:t>Clozaril </a:t>
            </a:r>
            <a:r>
              <a:rPr lang="en-US" altLang="en-US" sz="1400" kern="0" dirty="0" smtClean="0">
                <a:solidFill>
                  <a:srgbClr val="FF0000"/>
                </a:solidFill>
                <a:latin typeface="+mj-lt"/>
              </a:rPr>
              <a:t>vs</a:t>
            </a:r>
            <a:r>
              <a:rPr lang="en-US" altLang="en-US" sz="1400" kern="0" dirty="0" smtClean="0">
                <a:solidFill>
                  <a:prstClr val="black"/>
                </a:solidFill>
                <a:latin typeface="+mj-lt"/>
              </a:rPr>
              <a:t>. Abilify)</a:t>
            </a:r>
            <a:endParaRPr lang="en-US" altLang="en-US" sz="2000" b="1" kern="0" dirty="0">
              <a:solidFill>
                <a:prstClr val="black"/>
              </a:solidFill>
              <a:latin typeface="+mj-lt"/>
            </a:endParaRP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742" y="118621"/>
            <a:ext cx="1160859"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70</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086" y="457200"/>
            <a:ext cx="7564914" cy="5912388"/>
          </a:xfrm>
          <a:prstGeom prst="rect">
            <a:avLst/>
          </a:prstGeom>
        </p:spPr>
        <p:txBody>
          <a:bodyPr wrap="square">
            <a:spAutoFit/>
          </a:bodyPr>
          <a:lstStyle/>
          <a:p>
            <a:pPr algn="ctr">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Calibri"/>
                <a:ea typeface="Calibri"/>
                <a:cs typeface="Times New Roman"/>
              </a:rPr>
              <a:t>Psychotropic Medications</a:t>
            </a:r>
          </a:p>
          <a:p>
            <a:pPr marL="342900" indent="-342900">
              <a:spcBef>
                <a:spcPts val="0"/>
              </a:spcBef>
              <a:spcAft>
                <a:spcPts val="0"/>
              </a:spcAft>
              <a:buClr>
                <a:srgbClr val="99FF66"/>
              </a:buClr>
              <a:buFont typeface="Arial" panose="020B0604020202020204" pitchFamily="34" charset="0"/>
              <a:buChar char="•"/>
              <a:defRPr/>
            </a:pPr>
            <a:r>
              <a:rPr lang="en-US" altLang="en-US" sz="2000" b="1" kern="0" dirty="0" smtClean="0">
                <a:solidFill>
                  <a:srgbClr val="C00000"/>
                </a:solidFill>
                <a:latin typeface="Franklin Gothic Medium"/>
              </a:rPr>
              <a:t>  </a:t>
            </a:r>
            <a:r>
              <a:rPr lang="en-US" altLang="en-US" sz="2000" b="1" kern="0" dirty="0">
                <a:solidFill>
                  <a:srgbClr val="C00000"/>
                </a:solidFill>
                <a:latin typeface="Franklin Gothic Medium"/>
              </a:rPr>
              <a:t>Neurocognitive Disorders: </a:t>
            </a:r>
            <a:r>
              <a:rPr lang="en-US" altLang="en-US" sz="2000" b="1" kern="0" dirty="0">
                <a:solidFill>
                  <a:prstClr val="black"/>
                </a:solidFill>
                <a:latin typeface="Franklin Gothic Medium"/>
              </a:rPr>
              <a:t>Acetylcholinesterase  and         </a:t>
            </a:r>
          </a:p>
          <a:p>
            <a:pPr>
              <a:spcBef>
                <a:spcPts val="0"/>
              </a:spcBef>
              <a:spcAft>
                <a:spcPts val="0"/>
              </a:spcAft>
              <a:buClr>
                <a:srgbClr val="99FF66"/>
              </a:buClr>
              <a:defRPr/>
            </a:pPr>
            <a:r>
              <a:rPr lang="en-US" altLang="en-US" sz="2000" b="1" kern="0" dirty="0">
                <a:solidFill>
                  <a:prstClr val="black"/>
                </a:solidFill>
                <a:latin typeface="Franklin Gothic Medium"/>
              </a:rPr>
              <a:t>        Glutamate Inhibitors </a:t>
            </a:r>
            <a:r>
              <a:rPr lang="en-US" altLang="en-US" sz="1400" kern="0" dirty="0">
                <a:solidFill>
                  <a:prstClr val="black"/>
                </a:solidFill>
                <a:latin typeface="Franklin Gothic Medium"/>
              </a:rPr>
              <a:t>(Aricept, Excelon, </a:t>
            </a:r>
            <a:r>
              <a:rPr lang="en-US" altLang="en-US" sz="1400" kern="0" dirty="0" smtClean="0">
                <a:solidFill>
                  <a:prstClr val="black"/>
                </a:solidFill>
                <a:latin typeface="Franklin Gothic Medium"/>
              </a:rPr>
              <a:t>Namenda, Namzaric)</a:t>
            </a:r>
            <a:endParaRPr lang="en-US" altLang="en-US" sz="1400" kern="0" dirty="0">
              <a:solidFill>
                <a:prstClr val="black"/>
              </a:solidFill>
              <a:latin typeface="Franklin Gothic Medium"/>
            </a:endParaRPr>
          </a:p>
          <a:p>
            <a:pPr>
              <a:spcBef>
                <a:spcPts val="0"/>
              </a:spcBef>
              <a:spcAft>
                <a:spcPts val="0"/>
              </a:spcAft>
              <a:buClr>
                <a:srgbClr val="99FF66"/>
              </a:buClr>
              <a:defRPr/>
            </a:pPr>
            <a:endParaRPr lang="en-US" altLang="en-US" sz="1400"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Substance Use Disorders: </a:t>
            </a:r>
            <a:r>
              <a:rPr lang="en-US" altLang="en-US" sz="2000" b="1" kern="0" dirty="0">
                <a:solidFill>
                  <a:prstClr val="black"/>
                </a:solidFill>
                <a:latin typeface="Franklin Gothic Medium"/>
              </a:rPr>
              <a:t>Antabuse, Methadone, Naltrexone, Buprenorphine, Soboxone, Chantix</a:t>
            </a:r>
          </a:p>
          <a:p>
            <a:pPr marL="457200" indent="-457200">
              <a:lnSpc>
                <a:spcPct val="90000"/>
              </a:lnSpc>
              <a:spcBef>
                <a:spcPct val="20000"/>
              </a:spcBef>
              <a:buClr>
                <a:srgbClr val="99FF66"/>
              </a:buClr>
              <a:buFont typeface="Arial" panose="020B0604020202020204" pitchFamily="34" charset="0"/>
              <a:buChar char="•"/>
              <a:defRPr/>
            </a:pPr>
            <a:endParaRPr lang="en-US" altLang="en-US" sz="20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Sleep Disorders: </a:t>
            </a:r>
            <a:r>
              <a:rPr lang="en-US" altLang="en-US" sz="2000" b="1" kern="0" dirty="0">
                <a:solidFill>
                  <a:prstClr val="black"/>
                </a:solidFill>
                <a:latin typeface="Franklin Gothic Medium"/>
              </a:rPr>
              <a:t>Sedatives, Hypnotics, and </a:t>
            </a:r>
            <a:r>
              <a:rPr lang="en-US" altLang="en-US" sz="2000" b="1" kern="0" dirty="0" smtClean="0">
                <a:solidFill>
                  <a:prstClr val="black"/>
                </a:solidFill>
                <a:latin typeface="Franklin Gothic Medium"/>
              </a:rPr>
              <a:t>Antidepressants, not Benzodiazepines </a:t>
            </a:r>
            <a:r>
              <a:rPr lang="en-US" altLang="en-US" sz="1400" kern="0" dirty="0" smtClean="0">
                <a:solidFill>
                  <a:prstClr val="black"/>
                </a:solidFill>
                <a:latin typeface="Franklin Gothic Medium"/>
              </a:rPr>
              <a:t>(Ambien</a:t>
            </a:r>
            <a:r>
              <a:rPr lang="en-US" altLang="en-US" sz="1400" kern="0" dirty="0">
                <a:solidFill>
                  <a:prstClr val="black"/>
                </a:solidFill>
                <a:latin typeface="Franklin Gothic Medium"/>
              </a:rPr>
              <a:t>, Lunesta, </a:t>
            </a:r>
            <a:r>
              <a:rPr lang="en-US" altLang="en-US" sz="1400" kern="0" dirty="0" smtClean="0">
                <a:solidFill>
                  <a:prstClr val="black"/>
                </a:solidFill>
                <a:latin typeface="Franklin Gothic Medium"/>
              </a:rPr>
              <a:t>Sonata)</a:t>
            </a:r>
            <a:endParaRPr lang="en-US" altLang="en-US" sz="20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endParaRPr lang="en-US" altLang="en-US" sz="20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Impulse Control Disorders and Behavioral Dyscontrol: </a:t>
            </a:r>
            <a:r>
              <a:rPr lang="en-US" altLang="en-US" sz="2000" b="1" kern="0" dirty="0">
                <a:solidFill>
                  <a:prstClr val="black"/>
                </a:solidFill>
                <a:latin typeface="Franklin Gothic Medium"/>
              </a:rPr>
              <a:t>Antidepressants, Mood Stabilizers, Antipsychotics, </a:t>
            </a:r>
            <a:r>
              <a:rPr lang="en-US" altLang="en-US" sz="2000" b="1" kern="0" dirty="0" smtClean="0">
                <a:solidFill>
                  <a:prstClr val="black"/>
                </a:solidFill>
                <a:latin typeface="Franklin Gothic Medium"/>
              </a:rPr>
              <a:t>Antiadrenergics, and </a:t>
            </a:r>
            <a:r>
              <a:rPr lang="en-US" altLang="en-US" sz="2000" b="1" kern="0" dirty="0">
                <a:solidFill>
                  <a:prstClr val="black"/>
                </a:solidFill>
                <a:latin typeface="Franklin Gothic Medium"/>
              </a:rPr>
              <a:t>Antihypertensives </a:t>
            </a:r>
            <a:r>
              <a:rPr lang="en-US" altLang="en-US" sz="1400" kern="0" dirty="0">
                <a:solidFill>
                  <a:prstClr val="black"/>
                </a:solidFill>
                <a:latin typeface="Franklin Gothic Medium"/>
              </a:rPr>
              <a:t>(Inderal, Tenex)</a:t>
            </a:r>
            <a:endParaRPr lang="en-US" altLang="en-US" sz="14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endParaRPr lang="en-US" altLang="en-US" sz="20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Sexual Disorders: </a:t>
            </a:r>
            <a:r>
              <a:rPr lang="en-US" altLang="en-US" sz="2000" b="1" kern="0" dirty="0">
                <a:solidFill>
                  <a:prstClr val="black"/>
                </a:solidFill>
                <a:latin typeface="Franklin Gothic Medium"/>
              </a:rPr>
              <a:t>Antidepressants and </a:t>
            </a:r>
            <a:r>
              <a:rPr lang="en-US" altLang="en-US" sz="2000" b="1" kern="0" dirty="0" smtClean="0">
                <a:solidFill>
                  <a:prstClr val="black"/>
                </a:solidFill>
                <a:latin typeface="Franklin Gothic Medium"/>
              </a:rPr>
              <a:t>Depo-Provera</a:t>
            </a:r>
          </a:p>
          <a:p>
            <a:pPr marL="457200" indent="-457200">
              <a:lnSpc>
                <a:spcPct val="90000"/>
              </a:lnSpc>
              <a:spcBef>
                <a:spcPct val="20000"/>
              </a:spcBef>
              <a:buClr>
                <a:srgbClr val="99FF66"/>
              </a:buClr>
              <a:buFont typeface="Arial" panose="020B0604020202020204" pitchFamily="34" charset="0"/>
              <a:buChar char="•"/>
              <a:defRPr/>
            </a:pPr>
            <a:endParaRPr lang="en-US" altLang="en-US" sz="20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1600" b="1" i="1" kern="0" dirty="0" smtClean="0">
                <a:solidFill>
                  <a:srgbClr val="00B050"/>
                </a:solidFill>
                <a:latin typeface="Franklin Gothic Medium"/>
              </a:rPr>
              <a:t>Star-D Study: SSRI 63 % effective; Enhancing/Boosting agents (Abilify, Lithium)</a:t>
            </a:r>
          </a:p>
          <a:p>
            <a:pPr marL="457200" indent="-457200">
              <a:lnSpc>
                <a:spcPct val="90000"/>
              </a:lnSpc>
              <a:spcBef>
                <a:spcPct val="20000"/>
              </a:spcBef>
              <a:buClr>
                <a:srgbClr val="99FF66"/>
              </a:buClr>
              <a:buFont typeface="Arial" panose="020B0604020202020204" pitchFamily="34" charset="0"/>
              <a:buChar char="•"/>
              <a:defRPr/>
            </a:pPr>
            <a:r>
              <a:rPr lang="en-US" altLang="en-US" sz="1600" b="1" i="1" kern="0" dirty="0" smtClean="0">
                <a:solidFill>
                  <a:srgbClr val="00B050"/>
                </a:solidFill>
                <a:latin typeface="Franklin Gothic Medium"/>
              </a:rPr>
              <a:t>Future in Prescribing: Increased Specificity to Receptors</a:t>
            </a:r>
            <a:endParaRPr lang="en-US" altLang="en-US" sz="1600" b="1" i="1" kern="0" dirty="0">
              <a:solidFill>
                <a:srgbClr val="00B050"/>
              </a:solidFill>
              <a:latin typeface="Franklin Gothic Medium"/>
            </a:endParaRP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304800"/>
            <a:ext cx="9334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71</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33400"/>
            <a:ext cx="8153400" cy="5878513"/>
          </a:xfrm>
          <a:prstGeom prst="rect">
            <a:avLst/>
          </a:prstGeom>
        </p:spPr>
        <p:txBody>
          <a:bodyPr>
            <a:spAutoFit/>
          </a:bodyPr>
          <a:lstStyle/>
          <a:p>
            <a:pPr algn="ctr">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Calibri"/>
                <a:ea typeface="Calibri"/>
                <a:cs typeface="Times New Roman"/>
              </a:rPr>
              <a:t>Psychotropic Medications</a:t>
            </a:r>
          </a:p>
          <a:p>
            <a:pPr algn="ctr">
              <a:spcBef>
                <a:spcPts val="0"/>
              </a:spcBef>
              <a:spcAft>
                <a:spcPts val="0"/>
              </a:spcAft>
              <a:defRPr/>
            </a:pPr>
            <a:endParaRPr lang="en-US" sz="3200" b="1" dirty="0">
              <a:solidFill>
                <a:srgbClr val="4E3B30"/>
              </a:solidFill>
              <a:effectLst>
                <a:outerShdw blurRad="38100" dist="38100" dir="2700000" algn="tl">
                  <a:srgbClr val="000000">
                    <a:alpha val="43137"/>
                  </a:srgbClr>
                </a:outerShdw>
              </a:effectLst>
              <a:latin typeface="Calibri"/>
              <a:ea typeface="Calibri"/>
              <a:cs typeface="Times New Roman"/>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Personality Disorders: </a:t>
            </a:r>
            <a:r>
              <a:rPr lang="en-US" altLang="en-US" sz="2000" b="1" kern="0" dirty="0">
                <a:solidFill>
                  <a:prstClr val="black"/>
                </a:solidFill>
                <a:latin typeface="Franklin Gothic Medium"/>
              </a:rPr>
              <a:t>Psychotherapy for Cognitive and Defensive Restructuring , as well as Life Skills Building</a:t>
            </a:r>
          </a:p>
          <a:p>
            <a:pPr marL="457200" indent="-457200">
              <a:lnSpc>
                <a:spcPct val="90000"/>
              </a:lnSpc>
              <a:spcBef>
                <a:spcPct val="20000"/>
              </a:spcBef>
              <a:buClr>
                <a:srgbClr val="99FF66"/>
              </a:buClr>
              <a:buFont typeface="Arial" panose="020B0604020202020204" pitchFamily="34" charset="0"/>
              <a:buChar char="•"/>
              <a:defRPr/>
            </a:pPr>
            <a:endParaRPr lang="en-US" altLang="en-US" sz="20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Eating Disorders: </a:t>
            </a:r>
            <a:r>
              <a:rPr lang="en-US" altLang="en-US" sz="2000" b="1" kern="0" dirty="0">
                <a:solidFill>
                  <a:prstClr val="black"/>
                </a:solidFill>
                <a:latin typeface="Franklin Gothic Medium"/>
              </a:rPr>
              <a:t>Psychotherapy for Symptom Management</a:t>
            </a:r>
          </a:p>
          <a:p>
            <a:pPr marL="457200" indent="-457200">
              <a:lnSpc>
                <a:spcPct val="90000"/>
              </a:lnSpc>
              <a:spcBef>
                <a:spcPct val="20000"/>
              </a:spcBef>
              <a:buClr>
                <a:srgbClr val="99FF66"/>
              </a:buClr>
              <a:buFont typeface="Arial" panose="020B0604020202020204" pitchFamily="34" charset="0"/>
              <a:buChar char="•"/>
              <a:defRPr/>
            </a:pPr>
            <a:endParaRPr lang="en-US" altLang="en-US" sz="2000" b="1" kern="0" dirty="0">
              <a:solidFill>
                <a:prstClr val="black"/>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Problem Behaviors: </a:t>
            </a:r>
            <a:r>
              <a:rPr lang="en-US" altLang="en-US" sz="2000" b="1" kern="0" dirty="0">
                <a:latin typeface="Franklin Gothic Medium"/>
              </a:rPr>
              <a:t>Up to 30% of those who are receiving psychotropic medications, it is prescribed for challenging behaviors</a:t>
            </a:r>
          </a:p>
          <a:p>
            <a:pPr>
              <a:lnSpc>
                <a:spcPct val="90000"/>
              </a:lnSpc>
              <a:spcBef>
                <a:spcPct val="20000"/>
              </a:spcBef>
              <a:buClr>
                <a:srgbClr val="99FF66"/>
              </a:buClr>
              <a:defRPr/>
            </a:pPr>
            <a:endParaRPr lang="en-US" altLang="en-US" sz="2000" b="1" kern="0" dirty="0">
              <a:solidFill>
                <a:srgbClr val="C00000"/>
              </a:solidFill>
              <a:latin typeface="Franklin Gothic Medium"/>
            </a:endParaRPr>
          </a:p>
          <a:p>
            <a:pPr marL="457200" indent="-457200">
              <a:lnSpc>
                <a:spcPct val="90000"/>
              </a:lnSpc>
              <a:spcBef>
                <a:spcPct val="20000"/>
              </a:spcBef>
              <a:buClr>
                <a:srgbClr val="99FF66"/>
              </a:buClr>
              <a:buFont typeface="Arial" panose="020B0604020202020204" pitchFamily="34" charset="0"/>
              <a:buChar char="•"/>
              <a:defRPr/>
            </a:pPr>
            <a:r>
              <a:rPr lang="en-US" altLang="en-US" sz="2000" b="1" kern="0" dirty="0">
                <a:solidFill>
                  <a:srgbClr val="C00000"/>
                </a:solidFill>
                <a:latin typeface="Franklin Gothic Medium"/>
              </a:rPr>
              <a:t>Intellectual Disability: </a:t>
            </a:r>
            <a:r>
              <a:rPr lang="en-US" altLang="en-US" sz="2000" b="1" kern="0" dirty="0">
                <a:solidFill>
                  <a:prstClr val="black"/>
                </a:solidFill>
                <a:latin typeface="Franklin Gothic Medium"/>
              </a:rPr>
              <a:t>None</a:t>
            </a:r>
          </a:p>
          <a:p>
            <a:pPr marL="457200" indent="-457200">
              <a:lnSpc>
                <a:spcPct val="90000"/>
              </a:lnSpc>
              <a:spcBef>
                <a:spcPct val="20000"/>
              </a:spcBef>
              <a:buClr>
                <a:srgbClr val="99FF66"/>
              </a:buClr>
              <a:buFont typeface="Arial" panose="020B0604020202020204" pitchFamily="34" charset="0"/>
              <a:buChar char="•"/>
              <a:defRPr/>
            </a:pPr>
            <a:endParaRPr lang="en-US" altLang="en-US" sz="2000" b="1" kern="0" dirty="0">
              <a:solidFill>
                <a:prstClr val="black"/>
              </a:solidFill>
              <a:latin typeface="Franklin Gothic Medium"/>
            </a:endParaRPr>
          </a:p>
          <a:p>
            <a:pPr marL="342900" indent="-342900">
              <a:spcBef>
                <a:spcPts val="0"/>
              </a:spcBef>
              <a:spcAft>
                <a:spcPts val="0"/>
              </a:spcAft>
              <a:buFont typeface="Arial" panose="020B0604020202020204" pitchFamily="34" charset="0"/>
              <a:buChar char="•"/>
              <a:defRPr/>
            </a:pPr>
            <a:r>
              <a:rPr lang="en-US" sz="2000" b="1" i="1" dirty="0">
                <a:solidFill>
                  <a:srgbClr val="7030A0"/>
                </a:solidFill>
                <a:latin typeface="Franklin Gothic Medium"/>
                <a:ea typeface="Calibri"/>
                <a:cs typeface="Times New Roman"/>
              </a:rPr>
              <a:t>ID population has been subjected to polypharmacy,  is particularly vulnerable to side effects, and may lack subjective complaints. </a:t>
            </a:r>
          </a:p>
          <a:p>
            <a:pPr>
              <a:spcBef>
                <a:spcPts val="0"/>
              </a:spcBef>
              <a:spcAft>
                <a:spcPts val="0"/>
              </a:spcAft>
              <a:defRPr/>
            </a:pPr>
            <a:endParaRPr lang="en-US" sz="2000" b="1" i="1" dirty="0">
              <a:solidFill>
                <a:srgbClr val="7030A0"/>
              </a:solidFill>
              <a:latin typeface="Franklin Gothic Medium"/>
              <a:ea typeface="Calibri"/>
              <a:cs typeface="Times New Roman"/>
            </a:endParaRPr>
          </a:p>
          <a:p>
            <a:pPr marL="342900" indent="-342900">
              <a:spcBef>
                <a:spcPts val="0"/>
              </a:spcBef>
              <a:spcAft>
                <a:spcPts val="0"/>
              </a:spcAft>
              <a:buFont typeface="Arial" panose="020B0604020202020204" pitchFamily="34" charset="0"/>
              <a:buChar char="•"/>
              <a:defRPr/>
            </a:pPr>
            <a:r>
              <a:rPr lang="en-US" altLang="en-US" sz="2000" b="1" i="1" kern="0" dirty="0">
                <a:solidFill>
                  <a:srgbClr val="7030A0"/>
                </a:solidFill>
                <a:latin typeface="Franklin Gothic Medium"/>
              </a:rPr>
              <a:t>Please avoid “working backwards” by using the response to prescribed medications as the guide to arrive at a working diagnosis.</a:t>
            </a: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72</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5A87BCF-3947-4800-AD90-136EFAB85C44}" type="slidenum">
              <a:rPr lang="en-US" smtClean="0"/>
              <a:pPr>
                <a:defRPr/>
              </a:pPr>
              <a:t>73</a:t>
            </a:fld>
            <a:endParaRPr lang="en-US"/>
          </a:p>
        </p:txBody>
      </p:sp>
      <p:sp>
        <p:nvSpPr>
          <p:cNvPr id="4" name="Rectangle 3"/>
          <p:cNvSpPr/>
          <p:nvPr/>
        </p:nvSpPr>
        <p:spPr>
          <a:xfrm>
            <a:off x="533400" y="152400"/>
            <a:ext cx="8211532" cy="10587514"/>
          </a:xfrm>
          <a:prstGeom prst="rect">
            <a:avLst/>
          </a:prstGeom>
        </p:spPr>
        <p:txBody>
          <a:bodyPr wrap="square">
            <a:spAutoFit/>
          </a:bodyPr>
          <a:lstStyle/>
          <a:p>
            <a:pPr lvl="0" algn="ctr" fontAlgn="auto">
              <a:spcBef>
                <a:spcPts val="0"/>
              </a:spcBef>
              <a:spcAft>
                <a:spcPts val="0"/>
              </a:spcAft>
            </a:pPr>
            <a:r>
              <a:rPr lang="en-US" sz="2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Method of Seeking Medication Consultation</a:t>
            </a:r>
          </a:p>
          <a:p>
            <a:pPr lvl="0" algn="ctr" fontAlgn="auto">
              <a:spcBef>
                <a:spcPts val="0"/>
              </a:spcBef>
              <a:spcAft>
                <a:spcPts val="0"/>
              </a:spcAft>
            </a:pPr>
            <a:r>
              <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Frank Anderson, MD</a:t>
            </a: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342900" lvl="0" indent="-342900" fontAlgn="auto">
              <a:spcBef>
                <a:spcPts val="0"/>
              </a:spcBef>
              <a:spcAft>
                <a:spcPts val="0"/>
              </a:spcAft>
              <a:buFont typeface="+mj-lt"/>
              <a:buAutoNum type="arabicPeriod"/>
            </a:pP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Identify the symptoms and behaviors </a:t>
            </a:r>
            <a:r>
              <a:rPr lang="en-US" sz="20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to target</a:t>
            </a:r>
          </a:p>
          <a:p>
            <a:pPr marL="742950" lvl="1" indent="-285750" fontAlgn="auto">
              <a:spcBef>
                <a:spcPts val="0"/>
              </a:spcBef>
              <a:spcAft>
                <a:spcPts val="0"/>
              </a:spcAft>
              <a:buFont typeface="Courier New" panose="02070309020205020404" pitchFamily="49" charset="0"/>
              <a:buChar char="o"/>
            </a:pPr>
            <a:r>
              <a:rPr lang="en-US"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Saying anxiety or depression is too generic</a:t>
            </a:r>
          </a:p>
          <a:p>
            <a:pPr marL="742950" lvl="1" indent="-285750" fontAlgn="auto">
              <a:spcBef>
                <a:spcPts val="0"/>
              </a:spcBef>
              <a:spcAft>
                <a:spcPts val="0"/>
              </a:spcAft>
              <a:buFont typeface="Courier New" panose="02070309020205020404" pitchFamily="49" charset="0"/>
              <a:buChar char="o"/>
            </a:pPr>
            <a:r>
              <a:rPr lang="en-US"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Limiting to 3 or 4 symptoms helps reduce polypharmacy</a:t>
            </a:r>
          </a:p>
          <a:p>
            <a:pPr marL="742950" lvl="1" indent="-285750" fontAlgn="auto">
              <a:spcBef>
                <a:spcPts val="0"/>
              </a:spcBef>
              <a:spcAft>
                <a:spcPts val="0"/>
              </a:spcAft>
              <a:buFont typeface="Courier New" panose="02070309020205020404" pitchFamily="49" charset="0"/>
              <a:buChar char="o"/>
            </a:pPr>
            <a:r>
              <a:rPr lang="en-US"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Focus is symptoms (e.g., insomnia and low motivation), rather than feelings (e.g., loneliness and sadness)</a:t>
            </a:r>
          </a:p>
          <a:p>
            <a:pPr marL="742950" lvl="1" indent="-285750" fontAlgn="auto">
              <a:spcBef>
                <a:spcPts val="0"/>
              </a:spcBef>
              <a:spcAft>
                <a:spcPts val="0"/>
              </a:spcAft>
              <a:buFont typeface="Courier New" panose="02070309020205020404" pitchFamily="49" charset="0"/>
              <a:buChar char="o"/>
            </a:pPr>
            <a:r>
              <a:rPr lang="en-US"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Reducing intensity of symptoms (e.g., making affect manageable), might warrant consideration of PRN instead of a standing order</a:t>
            </a:r>
          </a:p>
          <a:p>
            <a:pPr marL="342900" lvl="0" indent="-342900" fontAlgn="auto">
              <a:spcBef>
                <a:spcPts val="0"/>
              </a:spcBef>
              <a:spcAft>
                <a:spcPts val="0"/>
              </a:spcAft>
              <a:buFont typeface="+mj-lt"/>
              <a:buAutoNum type="arabicPeriod"/>
            </a:pP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Differentiate psychology </a:t>
            </a:r>
            <a:r>
              <a:rPr lang="en-US" sz="2000" b="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(e.g., psychosocial and emotional distress)</a:t>
            </a: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from biology</a:t>
            </a:r>
          </a:p>
          <a:p>
            <a:pPr marL="342900" lvl="0" indent="-342900" fontAlgn="auto">
              <a:spcBef>
                <a:spcPts val="0"/>
              </a:spcBef>
              <a:spcAft>
                <a:spcPts val="0"/>
              </a:spcAft>
              <a:buFont typeface="+mj-lt"/>
              <a:buAutoNum type="arabicPeriod"/>
            </a:pP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Validate any concerns</a:t>
            </a:r>
            <a:r>
              <a:rPr lang="en-US" sz="20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about medications (prescribing is polarizing)</a:t>
            </a:r>
          </a:p>
          <a:p>
            <a:pPr marL="342900" lvl="0" indent="-342900" fontAlgn="auto">
              <a:spcBef>
                <a:spcPts val="0"/>
              </a:spcBef>
              <a:spcAft>
                <a:spcPts val="0"/>
              </a:spcAft>
              <a:buFont typeface="+mj-lt"/>
              <a:buAutoNum type="arabicPeriod"/>
            </a:pP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Educate</a:t>
            </a:r>
            <a:r>
              <a:rPr lang="en-US" sz="20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on which medications do what and </a:t>
            </a: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Collaborate</a:t>
            </a:r>
            <a:r>
              <a:rPr lang="en-US" sz="20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along the way</a:t>
            </a:r>
          </a:p>
          <a:p>
            <a:pPr marL="342900" lvl="0" indent="-342900" fontAlgn="auto">
              <a:spcBef>
                <a:spcPts val="0"/>
              </a:spcBef>
              <a:spcAft>
                <a:spcPts val="0"/>
              </a:spcAft>
              <a:buFont typeface="+mj-lt"/>
              <a:buAutoNum type="arabicPeriod"/>
            </a:pPr>
            <a:r>
              <a:rPr lang="en-US" sz="2000" b="1" dirty="0" smtClean="0">
                <a:solidFill>
                  <a:srgbClr val="FF00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Monitor</a:t>
            </a:r>
            <a:r>
              <a:rPr lang="en-US" sz="20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reactions and progress</a:t>
            </a:r>
          </a:p>
          <a:p>
            <a:pPr marL="342900" lvl="0" indent="-342900" fontAlgn="auto">
              <a:spcBef>
                <a:spcPts val="0"/>
              </a:spcBef>
              <a:spcAft>
                <a:spcPts val="0"/>
              </a:spcAft>
              <a:buFont typeface="+mj-lt"/>
              <a:buAutoNum type="arabicPeriod"/>
            </a:pPr>
            <a:endParaRPr lang="en-US" sz="20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285750" lvl="0" indent="-285750" fontAlgn="auto">
              <a:spcBef>
                <a:spcPts val="0"/>
              </a:spcBef>
              <a:spcAft>
                <a:spcPts val="0"/>
              </a:spcAft>
              <a:buFont typeface="Arial" panose="020B0604020202020204" pitchFamily="34" charset="0"/>
              <a:buChar char="•"/>
            </a:pPr>
            <a:r>
              <a:rPr lang="en-US" b="1" i="1" dirty="0" smtClean="0">
                <a:solidFill>
                  <a:srgbClr val="00B05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Neurogenesis: Medications stimulate changes in the brain, especially neural integration</a:t>
            </a:r>
          </a:p>
          <a:p>
            <a:pPr marL="285750" lvl="0" indent="-285750" fontAlgn="auto">
              <a:spcBef>
                <a:spcPts val="0"/>
              </a:spcBef>
              <a:spcAft>
                <a:spcPts val="0"/>
              </a:spcAft>
              <a:buFont typeface="Arial" panose="020B0604020202020204" pitchFamily="34" charset="0"/>
              <a:buChar char="•"/>
            </a:pPr>
            <a:r>
              <a:rPr lang="en-US" b="1" i="1" dirty="0" smtClean="0">
                <a:solidFill>
                  <a:srgbClr val="00B05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Cortisol (stress hormone) reduces tolerance to medications</a:t>
            </a:r>
          </a:p>
          <a:p>
            <a:pPr marL="285750" lvl="0" indent="-285750" fontAlgn="auto">
              <a:spcBef>
                <a:spcPts val="0"/>
              </a:spcBef>
              <a:spcAft>
                <a:spcPts val="0"/>
              </a:spcAft>
              <a:buFont typeface="Arial" panose="020B0604020202020204" pitchFamily="34" charset="0"/>
              <a:buChar char="•"/>
            </a:pPr>
            <a:r>
              <a:rPr lang="en-US" b="1" i="1" dirty="0" smtClean="0">
                <a:solidFill>
                  <a:srgbClr val="00B05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Receptor Up or Down Regulation</a:t>
            </a: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smtClean="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lvl="0" algn="ctr" fontAlgn="auto">
              <a:spcBef>
                <a:spcPts val="0"/>
              </a:spcBef>
              <a:spcAft>
                <a:spcPts val="0"/>
              </a:spcAft>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239625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5A87BCF-3947-4800-AD90-136EFAB85C44}" type="slidenum">
              <a:rPr lang="en-US" smtClean="0"/>
              <a:pPr>
                <a:defRPr/>
              </a:pPr>
              <a:t>74</a:t>
            </a:fld>
            <a:endParaRPr lang="en-US"/>
          </a:p>
        </p:txBody>
      </p:sp>
      <p:pic>
        <p:nvPicPr>
          <p:cNvPr id="4" name="Content Placeholder 3" descr="An external file that holds a picture, illustration, etc.&#10;Object name is i1523-5998-003-03-0093-f01.jpg">
            <a:hlinkClick r:id="rId2" tgtFrame="&quot;tileshopwindow&quot;"/>
          </p:cNvPr>
          <p:cNvPicPr>
            <a:picLocks noGrp="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600201" y="304800"/>
            <a:ext cx="6248400" cy="6172200"/>
          </a:xfrm>
          <a:prstGeom prst="rect">
            <a:avLst/>
          </a:prstGeom>
          <a:noFill/>
          <a:ln>
            <a:noFill/>
          </a:ln>
        </p:spPr>
      </p:pic>
    </p:spTree>
    <p:extLst>
      <p:ext uri="{BB962C8B-B14F-4D97-AF65-F5344CB8AC3E}">
        <p14:creationId xmlns:p14="http://schemas.microsoft.com/office/powerpoint/2010/main" val="40864023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819150"/>
            <a:ext cx="2468563" cy="892175"/>
          </a:xfrm>
          <a:prstGeom prst="rect">
            <a:avLst/>
          </a:prstGeom>
        </p:spPr>
        <p:txBody>
          <a:bodyPr wrap="none">
            <a:spAutoFit/>
          </a:bodyPr>
          <a:lstStyle/>
          <a:p>
            <a:pPr>
              <a:defRPr/>
            </a:pPr>
            <a:r>
              <a:rPr lang="en-US" altLang="en-US" sz="2000" b="1" kern="0" dirty="0">
                <a:solidFill>
                  <a:prstClr val="black"/>
                </a:solidFill>
                <a:latin typeface="Franklin Gothic Medium"/>
              </a:rPr>
              <a:t>Treatment Paradigm</a:t>
            </a:r>
            <a:endParaRPr lang="en-US" altLang="en-US" sz="1400" kern="0" dirty="0">
              <a:solidFill>
                <a:prstClr val="black"/>
              </a:solidFill>
              <a:latin typeface="Franklin Gothic Medium"/>
            </a:endParaRPr>
          </a:p>
          <a:p>
            <a:pPr>
              <a:defRPr/>
            </a:pPr>
            <a:endParaRPr lang="en-US" sz="1400" kern="0" dirty="0">
              <a:solidFill>
                <a:prstClr val="black"/>
              </a:solidFill>
              <a:latin typeface="Franklin Gothic Medium"/>
            </a:endParaRPr>
          </a:p>
          <a:p>
            <a:pPr>
              <a:defRPr/>
            </a:pPr>
            <a:endParaRPr lang="en-US" dirty="0"/>
          </a:p>
        </p:txBody>
      </p:sp>
      <p:graphicFrame>
        <p:nvGraphicFramePr>
          <p:cNvPr id="3" name="Table 2"/>
          <p:cNvGraphicFramePr>
            <a:graphicFrameLocks noGrp="1"/>
          </p:cNvGraphicFramePr>
          <p:nvPr/>
        </p:nvGraphicFramePr>
        <p:xfrm>
          <a:off x="762000" y="1447800"/>
          <a:ext cx="7315200" cy="4251328"/>
        </p:xfrm>
        <a:graphic>
          <a:graphicData uri="http://schemas.openxmlformats.org/drawingml/2006/table">
            <a:tbl>
              <a:tblPr firstRow="1" bandRow="1">
                <a:tableStyleId>{5C22544A-7EE6-4342-B048-85BDC9FD1C3A}</a:tableStyleId>
              </a:tblPr>
              <a:tblGrid>
                <a:gridCol w="3657600"/>
                <a:gridCol w="3657600"/>
              </a:tblGrid>
              <a:tr h="685342">
                <a:tc>
                  <a:txBody>
                    <a:bodyPr/>
                    <a:lstStyle/>
                    <a:p>
                      <a:pPr algn="ctr"/>
                      <a:r>
                        <a:rPr lang="en-US" sz="1800" dirty="0" smtClean="0"/>
                        <a:t>Level of Intellectual</a:t>
                      </a:r>
                      <a:r>
                        <a:rPr lang="en-US" sz="1800" baseline="0" dirty="0" smtClean="0"/>
                        <a:t> Disability</a:t>
                      </a:r>
                      <a:endParaRPr lang="en-US" sz="1800" dirty="0"/>
                    </a:p>
                  </a:txBody>
                  <a:tcPr marT="45691" marB="45691"/>
                </a:tc>
                <a:tc>
                  <a:txBody>
                    <a:bodyPr/>
                    <a:lstStyle/>
                    <a:p>
                      <a:pPr algn="ctr"/>
                      <a:r>
                        <a:rPr lang="en-US" sz="1800" dirty="0" smtClean="0"/>
                        <a:t>Possible Treatment Modalities</a:t>
                      </a:r>
                      <a:endParaRPr lang="en-US" sz="1800" dirty="0"/>
                    </a:p>
                  </a:txBody>
                  <a:tcPr marT="45691" marB="45691"/>
                </a:tc>
              </a:tr>
              <a:tr h="2011621">
                <a:tc>
                  <a:txBody>
                    <a:bodyPr/>
                    <a:lstStyle/>
                    <a:p>
                      <a:r>
                        <a:rPr lang="en-US" sz="1800" dirty="0" smtClean="0"/>
                        <a:t>Mild</a:t>
                      </a:r>
                      <a:endParaRPr lang="en-US" sz="1800" dirty="0"/>
                    </a:p>
                  </a:txBody>
                  <a:tcPr marT="45691" marB="45691"/>
                </a:tc>
                <a:tc>
                  <a:txBody>
                    <a:bodyPr/>
                    <a:lstStyle/>
                    <a:p>
                      <a:pPr marL="285750" indent="-285750">
                        <a:buFont typeface="Arial" panose="020B0604020202020204" pitchFamily="34" charset="0"/>
                        <a:buChar char="•"/>
                      </a:pPr>
                      <a:r>
                        <a:rPr lang="en-US" sz="1800" dirty="0" smtClean="0"/>
                        <a:t>Interpersonal</a:t>
                      </a:r>
                      <a:r>
                        <a:rPr lang="en-US" sz="1800" baseline="0" dirty="0" smtClean="0"/>
                        <a:t> and I</a:t>
                      </a:r>
                      <a:r>
                        <a:rPr lang="en-US" sz="1800" dirty="0" smtClean="0"/>
                        <a:t>nsight-Oriented Psychotherapy</a:t>
                      </a:r>
                    </a:p>
                    <a:p>
                      <a:pPr marL="285750" indent="-285750">
                        <a:buFont typeface="Arial" panose="020B0604020202020204" pitchFamily="34" charset="0"/>
                        <a:buChar char="•"/>
                      </a:pPr>
                      <a:r>
                        <a:rPr lang="en-US" sz="1800" dirty="0" smtClean="0"/>
                        <a:t>Cognitive-Behavioral</a:t>
                      </a:r>
                      <a:r>
                        <a:rPr lang="en-US" sz="1800" baseline="0" dirty="0" smtClean="0"/>
                        <a:t> Interventions</a:t>
                      </a:r>
                    </a:p>
                    <a:p>
                      <a:pPr marL="285750" indent="-285750">
                        <a:buFont typeface="Arial" panose="020B0604020202020204" pitchFamily="34" charset="0"/>
                        <a:buChar char="•"/>
                      </a:pPr>
                      <a:r>
                        <a:rPr lang="en-US" sz="1800" baseline="0" dirty="0" smtClean="0"/>
                        <a:t>Psychoeducation</a:t>
                      </a:r>
                      <a:endParaRPr lang="en-US" sz="1800" dirty="0" smtClean="0"/>
                    </a:p>
                    <a:p>
                      <a:pPr marL="285750" indent="-285750">
                        <a:buFont typeface="Arial" panose="020B0604020202020204" pitchFamily="34" charset="0"/>
                        <a:buChar char="•"/>
                      </a:pPr>
                      <a:r>
                        <a:rPr lang="en-US" sz="1800" dirty="0" smtClean="0"/>
                        <a:t>Positive</a:t>
                      </a:r>
                      <a:r>
                        <a:rPr lang="en-US" sz="1800" baseline="0" dirty="0" smtClean="0"/>
                        <a:t> Behavioral Supports</a:t>
                      </a:r>
                    </a:p>
                    <a:p>
                      <a:pPr marL="285750" indent="-285750">
                        <a:buFont typeface="Arial" panose="020B0604020202020204" pitchFamily="34" charset="0"/>
                        <a:buChar char="•"/>
                      </a:pPr>
                      <a:r>
                        <a:rPr lang="en-US" sz="1800" baseline="0" dirty="0" smtClean="0"/>
                        <a:t>Positive Self-Attribution</a:t>
                      </a:r>
                      <a:endParaRPr lang="en-US" sz="1800" dirty="0"/>
                    </a:p>
                  </a:txBody>
                  <a:tcPr marT="45691" marB="45691"/>
                </a:tc>
              </a:tr>
              <a:tr h="640022">
                <a:tc>
                  <a:txBody>
                    <a:bodyPr/>
                    <a:lstStyle/>
                    <a:p>
                      <a:r>
                        <a:rPr lang="en-US" sz="1800" dirty="0" smtClean="0"/>
                        <a:t>Moderate</a:t>
                      </a:r>
                      <a:endParaRPr lang="en-US" sz="1800" dirty="0"/>
                    </a:p>
                  </a:txBody>
                  <a:tcPr marT="45691" marB="45691"/>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rPr>
                        <a:t>Skills Building</a:t>
                      </a:r>
                    </a:p>
                    <a:p>
                      <a:pPr marL="285750" indent="-285750">
                        <a:buFont typeface="Arial" panose="020B0604020202020204" pitchFamily="34" charset="0"/>
                        <a:buChar char="•"/>
                      </a:pPr>
                      <a:r>
                        <a:rPr lang="en-US" sz="1800" dirty="0" smtClean="0"/>
                        <a:t>Positive</a:t>
                      </a:r>
                      <a:r>
                        <a:rPr lang="en-US" sz="1800" baseline="0" dirty="0" smtClean="0"/>
                        <a:t> Behavioral Supports</a:t>
                      </a:r>
                      <a:endParaRPr lang="en-US" sz="1800" dirty="0"/>
                    </a:p>
                  </a:txBody>
                  <a:tcPr marT="45691" marB="45691"/>
                </a:tc>
              </a:tr>
              <a:tr h="914341">
                <a:tc>
                  <a:txBody>
                    <a:bodyPr/>
                    <a:lstStyle/>
                    <a:p>
                      <a:r>
                        <a:rPr lang="en-US" sz="1800" dirty="0" smtClean="0"/>
                        <a:t>Severe-to-Profound</a:t>
                      </a:r>
                      <a:endParaRPr lang="en-US" sz="1800" dirty="0"/>
                    </a:p>
                  </a:txBody>
                  <a:tcPr marT="45691" marB="45691"/>
                </a:tc>
                <a:tc>
                  <a:txBody>
                    <a:bodyPr/>
                    <a:lstStyle/>
                    <a:p>
                      <a:pPr marL="285750" indent="-285750">
                        <a:buFont typeface="Arial" panose="020B0604020202020204" pitchFamily="34" charset="0"/>
                        <a:buChar char="•"/>
                      </a:pPr>
                      <a:r>
                        <a:rPr lang="en-US" sz="1800" dirty="0" smtClean="0"/>
                        <a:t>Positive</a:t>
                      </a:r>
                      <a:r>
                        <a:rPr lang="en-US" sz="1800" baseline="0" dirty="0" smtClean="0"/>
                        <a:t> Behavioral Supports with emphasis on environmental strategies</a:t>
                      </a:r>
                      <a:endParaRPr lang="en-US" sz="1800" dirty="0"/>
                    </a:p>
                  </a:txBody>
                  <a:tcPr marT="45691" marB="45691"/>
                </a:tc>
              </a:tr>
            </a:tbl>
          </a:graphicData>
        </a:graphic>
      </p:graphicFrame>
      <p:sp>
        <p:nvSpPr>
          <p:cNvPr id="4" name="Slide Number Placeholder 3"/>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75</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7589838" cy="830263"/>
          </a:xfrm>
          <a:prstGeom prst="rect">
            <a:avLst/>
          </a:prstGeom>
        </p:spPr>
        <p:txBody>
          <a:bodyPr>
            <a:spAutoFit/>
          </a:bodyPr>
          <a:lstStyle/>
          <a:p>
            <a:pPr algn="ctr">
              <a:defRPr/>
            </a:pPr>
            <a:r>
              <a:rPr lang="en-US" sz="2400" cap="all" dirty="0">
                <a:solidFill>
                  <a:srgbClr val="4E3B30"/>
                </a:solidFill>
                <a:effectLst>
                  <a:outerShdw blurRad="38100" dist="38100" dir="2700000" algn="tl">
                    <a:srgbClr val="000000"/>
                  </a:outerShdw>
                </a:effectLst>
                <a:latin typeface="Franklin Gothic Medium"/>
                <a:ea typeface="+mj-ea"/>
                <a:cs typeface="+mj-cs"/>
              </a:rPr>
              <a:t>Psychotherapy in the Context </a:t>
            </a:r>
          </a:p>
          <a:p>
            <a:pPr algn="ctr">
              <a:defRPr/>
            </a:pPr>
            <a:r>
              <a:rPr lang="en-US" sz="2400" cap="all" dirty="0">
                <a:solidFill>
                  <a:srgbClr val="4E3B30"/>
                </a:solidFill>
                <a:effectLst>
                  <a:outerShdw blurRad="38100" dist="38100" dir="2700000" algn="tl">
                    <a:srgbClr val="000000"/>
                  </a:outerShdw>
                </a:effectLst>
                <a:latin typeface="Franklin Gothic Medium"/>
                <a:ea typeface="+mj-ea"/>
                <a:cs typeface="+mj-cs"/>
              </a:rPr>
              <a:t>of Intellectual Disability</a:t>
            </a:r>
            <a:endParaRPr lang="en-US" dirty="0"/>
          </a:p>
        </p:txBody>
      </p:sp>
      <p:sp>
        <p:nvSpPr>
          <p:cNvPr id="55299" name="Rectangle 2"/>
          <p:cNvSpPr>
            <a:spLocks noChangeArrowheads="1"/>
          </p:cNvSpPr>
          <p:nvPr/>
        </p:nvSpPr>
        <p:spPr bwMode="auto">
          <a:xfrm>
            <a:off x="609600" y="1287463"/>
            <a:ext cx="8283575"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b="1" u="sng" dirty="0" smtClean="0">
                <a:effectLst>
                  <a:outerShdw blurRad="38100" dist="38100" dir="2700000" algn="tl">
                    <a:srgbClr val="000000">
                      <a:alpha val="43137"/>
                    </a:srgbClr>
                  </a:outerShdw>
                </a:effectLst>
              </a:rPr>
              <a:t>Misperceptions:</a:t>
            </a:r>
          </a:p>
          <a:p>
            <a:pPr marL="285750" indent="-285750" eaLnBrk="1" hangingPunct="1">
              <a:buFont typeface="Arial" panose="020B0604020202020204" pitchFamily="34" charset="0"/>
              <a:buChar char="•"/>
              <a:defRPr/>
            </a:pPr>
            <a:r>
              <a:rPr lang="en-US" altLang="en-US" b="1" dirty="0" smtClean="0">
                <a:effectLst>
                  <a:outerShdw blurRad="38100" dist="38100" dir="2700000" algn="tl">
                    <a:srgbClr val="000000">
                      <a:alpha val="43137"/>
                    </a:srgbClr>
                  </a:outerShdw>
                </a:effectLst>
              </a:rPr>
              <a:t>Present as chronologically younger</a:t>
            </a:r>
          </a:p>
          <a:p>
            <a:pPr marL="285750" indent="-285750" eaLnBrk="1" hangingPunct="1">
              <a:buFont typeface="Arial" panose="020B0604020202020204" pitchFamily="34" charset="0"/>
              <a:buChar char="•"/>
              <a:defRPr/>
            </a:pPr>
            <a:r>
              <a:rPr lang="en-US" altLang="en-US" b="1" dirty="0" smtClean="0">
                <a:effectLst>
                  <a:outerShdw blurRad="38100" dist="38100" dir="2700000" algn="tl">
                    <a:srgbClr val="000000">
                      <a:alpha val="43137"/>
                    </a:srgbClr>
                  </a:outerShdw>
                </a:effectLst>
              </a:rPr>
              <a:t>Misbelief about insufficient cognitive ability to benefit</a:t>
            </a:r>
          </a:p>
          <a:p>
            <a:pPr marL="285750" indent="-285750" eaLnBrk="1" hangingPunct="1">
              <a:buFont typeface="Arial" panose="020B0604020202020204" pitchFamily="34" charset="0"/>
              <a:buChar char="•"/>
              <a:defRPr/>
            </a:pPr>
            <a:r>
              <a:rPr lang="en-US" altLang="en-US" b="1" dirty="0" smtClean="0">
                <a:effectLst>
                  <a:outerShdw blurRad="38100" dist="38100" dir="2700000" algn="tl">
                    <a:srgbClr val="000000">
                      <a:alpha val="43137"/>
                    </a:srgbClr>
                  </a:outerShdw>
                </a:effectLst>
              </a:rPr>
              <a:t>Opportunity for self-exploration, growth, and change, rather than “punishment”</a:t>
            </a:r>
          </a:p>
          <a:p>
            <a:pPr eaLnBrk="1" hangingPunct="1">
              <a:defRPr/>
            </a:pPr>
            <a:endParaRPr lang="en-US" altLang="en-US" dirty="0" smtClean="0"/>
          </a:p>
          <a:p>
            <a:pPr eaLnBrk="1" hangingPunct="1">
              <a:defRPr/>
            </a:pPr>
            <a:r>
              <a:rPr lang="en-US" altLang="en-US" b="1" u="sng" dirty="0" smtClean="0">
                <a:solidFill>
                  <a:srgbClr val="C00000"/>
                </a:solidFill>
                <a:effectLst>
                  <a:outerShdw blurRad="38100" dist="38100" dir="2700000" algn="tl">
                    <a:srgbClr val="000000">
                      <a:alpha val="43137"/>
                    </a:srgbClr>
                  </a:outerShdw>
                </a:effectLst>
              </a:rPr>
              <a:t>Adaptations:</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Flexible length of sessions due to shorter attention span</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Simplify interventions by breaking down into smaller chunks</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Directive language about socially acceptable behavior </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Adjust vocabulary and avoid abstract concepts (e.g., metaphors)</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Add activities to deepen learning: Drawing, games, and role plays.</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Involve caregivers to identify issues and monitor progress</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Increase length of care because a slower pace ensures skills building</a:t>
            </a:r>
          </a:p>
          <a:p>
            <a:pPr marL="342900" indent="-342900" eaLnBrk="1" hangingPunct="1">
              <a:buFontTx/>
              <a:buAutoNum type="arabicPeriod"/>
              <a:defRPr/>
            </a:pPr>
            <a:r>
              <a:rPr lang="en-US" altLang="en-US" b="1" dirty="0" smtClean="0">
                <a:solidFill>
                  <a:srgbClr val="C00000"/>
                </a:solidFill>
                <a:effectLst>
                  <a:outerShdw blurRad="38100" dist="38100" dir="2700000" algn="tl">
                    <a:srgbClr val="000000">
                      <a:alpha val="43137"/>
                    </a:srgbClr>
                  </a:outerShdw>
                </a:effectLst>
              </a:rPr>
              <a:t>Structure and consistency!</a:t>
            </a:r>
          </a:p>
          <a:p>
            <a:pPr marL="342900" indent="-342900" eaLnBrk="1" hangingPunct="1">
              <a:buFontTx/>
              <a:buAutoNum type="arabicPeriod"/>
              <a:defRPr/>
            </a:pPr>
            <a:endParaRPr lang="en-US" altLang="en-US" b="1" dirty="0" smtClean="0">
              <a:solidFill>
                <a:srgbClr val="C00000"/>
              </a:solidFill>
              <a:effectLst>
                <a:outerShdw blurRad="38100" dist="38100" dir="2700000" algn="tl">
                  <a:srgbClr val="000000">
                    <a:alpha val="43137"/>
                  </a:srgbClr>
                </a:outerShdw>
              </a:effectLst>
            </a:endParaRPr>
          </a:p>
          <a:p>
            <a:pPr eaLnBrk="1" hangingPunct="1">
              <a:defRPr/>
            </a:pPr>
            <a:r>
              <a:rPr lang="en-US" altLang="en-US" b="1" i="1" dirty="0" smtClean="0">
                <a:solidFill>
                  <a:srgbClr val="7030A0"/>
                </a:solidFill>
                <a:effectLst>
                  <a:outerShdw blurRad="38100" dist="38100" dir="2700000" algn="tl">
                    <a:srgbClr val="000000">
                      <a:alpha val="43137"/>
                    </a:srgbClr>
                  </a:outerShdw>
                </a:effectLst>
              </a:rPr>
              <a:t>Empirically validated therapies include motivational interviewing, cognitive-behavioral, dialectical behavioral, and supportive.</a:t>
            </a:r>
          </a:p>
          <a:p>
            <a:pPr marL="342900" indent="-342900" eaLnBrk="1" hangingPunct="1">
              <a:buFontTx/>
              <a:buAutoNum type="arabicPeriod"/>
              <a:defRPr/>
            </a:pPr>
            <a:endParaRPr lang="en-US" altLang="en-US" dirty="0" smtClean="0">
              <a:solidFill>
                <a:srgbClr val="C00000"/>
              </a:solidFill>
            </a:endParaRPr>
          </a:p>
          <a:p>
            <a:pPr marL="342900" indent="-342900" eaLnBrk="1" hangingPunct="1">
              <a:buFontTx/>
              <a:buAutoNum type="arabicPeriod"/>
              <a:defRPr/>
            </a:pPr>
            <a:endParaRPr lang="en-US" altLang="en-US" dirty="0" smtClean="0">
              <a:solidFill>
                <a:srgbClr val="C00000"/>
              </a:solidFill>
            </a:endParaRPr>
          </a:p>
          <a:p>
            <a:pPr eaLnBrk="1" hangingPunct="1">
              <a:defRPr/>
            </a:pPr>
            <a:endParaRPr lang="en-US" altLang="en-US" dirty="0" smtClean="0"/>
          </a:p>
          <a:p>
            <a:pPr marL="285750" indent="-285750" eaLnBrk="1" hangingPunct="1">
              <a:buFont typeface="Arial" panose="020B0604020202020204" pitchFamily="34" charset="0"/>
              <a:buChar char="•"/>
              <a:defRPr/>
            </a:pPr>
            <a:endParaRPr lang="en-US" altLang="en-US" dirty="0" smtClean="0"/>
          </a:p>
          <a:p>
            <a:pPr eaLnBrk="1" hangingPunct="1">
              <a:defRPr/>
            </a:pPr>
            <a:endParaRPr lang="en-US" altLang="en-US" dirty="0" smtClean="0"/>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76</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77</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53477536"/>
              </p:ext>
            </p:extLst>
          </p:nvPr>
        </p:nvGraphicFramePr>
        <p:xfrm>
          <a:off x="762000" y="838200"/>
          <a:ext cx="7696200" cy="4968240"/>
        </p:xfrm>
        <a:graphic>
          <a:graphicData uri="http://schemas.openxmlformats.org/drawingml/2006/table">
            <a:tbl>
              <a:tblPr/>
              <a:tblGrid>
                <a:gridCol w="7696200"/>
              </a:tblGrid>
              <a:tr h="4114800">
                <a:tc>
                  <a:txBody>
                    <a:bodyPr/>
                    <a:lstStyle/>
                    <a:p>
                      <a:pPr marL="0" marR="0" algn="l">
                        <a:spcBef>
                          <a:spcPts val="0"/>
                        </a:spcBef>
                        <a:spcAft>
                          <a:spcPts val="0"/>
                        </a:spcAft>
                      </a:pPr>
                      <a:endParaRPr lang="en-US" sz="1000" i="1" dirty="0" smtClean="0">
                        <a:effectLst/>
                        <a:latin typeface="Arial"/>
                        <a:ea typeface="Calibri"/>
                        <a:cs typeface="Times New Roman"/>
                      </a:endParaRPr>
                    </a:p>
                    <a:p>
                      <a:pPr marL="0" marR="0" algn="ctr">
                        <a:spcBef>
                          <a:spcPts val="0"/>
                        </a:spcBef>
                        <a:spcAft>
                          <a:spcPts val="0"/>
                        </a:spcAft>
                      </a:pPr>
                      <a:r>
                        <a:rPr lang="en-US" sz="2800" b="1" i="1" u="none" dirty="0" smtClean="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Positive Behavior Support Testimonials…</a:t>
                      </a:r>
                    </a:p>
                    <a:p>
                      <a:pPr marL="0" marR="0" algn="l">
                        <a:spcBef>
                          <a:spcPts val="0"/>
                        </a:spcBef>
                        <a:spcAft>
                          <a:spcPts val="0"/>
                        </a:spcAft>
                      </a:pPr>
                      <a:endParaRPr lang="en-US" sz="1600" b="1" i="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marR="0" algn="l">
                        <a:spcBef>
                          <a:spcPts val="0"/>
                        </a:spcBef>
                        <a:spcAft>
                          <a:spcPts val="0"/>
                        </a:spcAft>
                      </a:pPr>
                      <a:r>
                        <a:rPr lang="en-US" sz="1600" b="1" i="1" dirty="0" smtClean="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a:t>
                      </a:r>
                      <a:r>
                        <a:rPr lang="en-US" sz="1600" b="1" i="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Before PBS we were fighting an uphill battle.  The strategies we were using included consequences, such as time outs, strikes, etc., which only increased our son’s anxiety and behavior issues.  Since implementing the PBS strategies, we see a dramatic decrease in his negative behaviors. Through using proactive, as opposed to reactive strategies, not only has his behavior improved, but his confidence as</a:t>
                      </a:r>
                      <a:r>
                        <a:rPr lang="en-US" sz="1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1600" b="1" i="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well.”</a:t>
                      </a:r>
                      <a:endParaRPr lang="en-US" sz="1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marR="0" algn="l">
                        <a:spcBef>
                          <a:spcPts val="0"/>
                        </a:spcBef>
                        <a:spcAft>
                          <a:spcPts val="0"/>
                        </a:spcAft>
                      </a:pPr>
                      <a:r>
                        <a:rPr lang="en-US" sz="1600" b="1" i="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endParaRPr lang="en-US" sz="1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marR="0" algn="l">
                        <a:spcBef>
                          <a:spcPts val="0"/>
                        </a:spcBef>
                        <a:spcAft>
                          <a:spcPts val="0"/>
                        </a:spcAft>
                      </a:pPr>
                      <a:r>
                        <a:rPr lang="en-US" sz="1600" b="1" i="1" dirty="0">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“When you try PBS strategies, you focus on teaching and rewarding the behavior you want to see.  We used to struggle with temper tantrums in the morning because my son wanted to wear his pajamas all day. By using PBS strategies, we were able to use sticker charts and picture schedules to get him to dress himself!" </a:t>
                      </a:r>
                      <a:endParaRPr lang="en-US" sz="1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marR="0" algn="l">
                        <a:spcBef>
                          <a:spcPts val="0"/>
                        </a:spcBef>
                        <a:spcAft>
                          <a:spcPts val="0"/>
                        </a:spcAft>
                      </a:pPr>
                      <a:r>
                        <a:rPr lang="en-US" sz="1600" b="1" i="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endParaRPr lang="en-US" sz="1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marR="0" algn="l">
                        <a:spcBef>
                          <a:spcPts val="0"/>
                        </a:spcBef>
                        <a:spcAft>
                          <a:spcPts val="0"/>
                        </a:spcAft>
                      </a:pPr>
                      <a:r>
                        <a:rPr lang="en-US" sz="1600" b="1" i="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“We have seen a huge difference in the individuals that we serve using the PBS strategies. It is refreshing for us, as staff, to change our own perspectives while we work. By focusing on the positive in the indiduals, we don't pay mind to all of their idiosyncrasies.”</a:t>
                      </a:r>
                      <a:endParaRPr lang="en-US" sz="1600" b="1"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txBody>
                  <a:tcPr marL="114300" marR="114300" marT="0" marB="0">
                    <a:lnL>
                      <a:noFill/>
                    </a:lnL>
                    <a:lnR>
                      <a:noFill/>
                    </a:lnR>
                    <a:lnT>
                      <a:noFill/>
                    </a:lnT>
                    <a:lnB>
                      <a:noFill/>
                    </a:lnB>
                  </a:tcPr>
                </a:tc>
              </a:tr>
            </a:tbl>
          </a:graphicData>
        </a:graphic>
      </p:graphicFrame>
    </p:spTree>
    <p:extLst>
      <p:ext uri="{BB962C8B-B14F-4D97-AF65-F5344CB8AC3E}">
        <p14:creationId xmlns:p14="http://schemas.microsoft.com/office/powerpoint/2010/main" val="3055081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990600" y="304800"/>
            <a:ext cx="7772400" cy="1371600"/>
          </a:xfrm>
          <a:ln>
            <a:miter lim="800000"/>
            <a:headEnd/>
            <a:tailEnd/>
          </a:ln>
          <a:extLst/>
        </p:spPr>
        <p:txBody>
          <a:bodyPr/>
          <a:lstStyle/>
          <a:p>
            <a:pPr algn="ctr" eaLnBrk="1" fontAlgn="auto" hangingPunct="1">
              <a:spcAft>
                <a:spcPts val="0"/>
              </a:spcAft>
              <a:defRPr/>
            </a:pPr>
            <a:r>
              <a:rPr lang="en-US" kern="10" dirty="0" smtClean="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b="1" dirty="0" smtClean="0"/>
          </a:p>
        </p:txBody>
      </p:sp>
      <p:sp>
        <p:nvSpPr>
          <p:cNvPr id="4099" name="Content Placeholder 2"/>
          <p:cNvSpPr>
            <a:spLocks noGrp="1"/>
          </p:cNvSpPr>
          <p:nvPr>
            <p:ph idx="1"/>
          </p:nvPr>
        </p:nvSpPr>
        <p:spPr>
          <a:xfrm>
            <a:off x="914400" y="1676400"/>
            <a:ext cx="7848600" cy="4419600"/>
          </a:xfrm>
        </p:spPr>
        <p:txBody>
          <a:bodyPr>
            <a:normAutofit fontScale="92500" lnSpcReduction="20000"/>
          </a:bodyPr>
          <a:lstStyle/>
          <a:p>
            <a:pPr marL="457200" indent="-457200" algn="ctr" eaLnBrk="1" fontAlgn="auto" hangingPunct="1">
              <a:spcAft>
                <a:spcPts val="0"/>
              </a:spcAft>
              <a:buFontTx/>
              <a:buNone/>
              <a:defRPr/>
            </a:pPr>
            <a:r>
              <a:rPr lang="en-US" altLang="en-US" sz="2400" b="1" i="1" dirty="0" smtClean="0">
                <a:solidFill>
                  <a:srgbClr val="00FFCC"/>
                </a:solidFill>
                <a:effectLst>
                  <a:outerShdw blurRad="38100" dist="38100" dir="2700000" algn="tl">
                    <a:srgbClr val="000000">
                      <a:alpha val="43137"/>
                    </a:srgbClr>
                  </a:outerShdw>
                </a:effectLst>
              </a:rPr>
              <a:t>Goals of Positive Behavioral Support Training:</a:t>
            </a:r>
          </a:p>
          <a:p>
            <a:pPr marL="457200" indent="-457200" eaLnBrk="1" fontAlgn="auto" hangingPunct="1">
              <a:spcAft>
                <a:spcPts val="0"/>
              </a:spcAft>
              <a:buFontTx/>
              <a:buNone/>
              <a:defRPr/>
            </a:pPr>
            <a:endParaRPr lang="en-US" altLang="en-US" sz="2400" b="1" dirty="0" smtClean="0"/>
          </a:p>
          <a:p>
            <a:pPr marL="457200" indent="-457200" eaLnBrk="1" fontAlgn="auto" hangingPunct="1">
              <a:spcAft>
                <a:spcPts val="0"/>
              </a:spcAft>
              <a:buFont typeface="Wingdings" pitchFamily="2" charset="2"/>
              <a:buChar char="v"/>
              <a:defRPr/>
            </a:pPr>
            <a:r>
              <a:rPr lang="en-US" altLang="en-US" sz="2200" b="1" dirty="0" smtClean="0">
                <a:solidFill>
                  <a:schemeClr val="tx1"/>
                </a:solidFill>
                <a:effectLst>
                  <a:outerShdw blurRad="38100" dist="38100" dir="2700000" algn="tl">
                    <a:srgbClr val="000000">
                      <a:alpha val="43137"/>
                    </a:srgbClr>
                  </a:outerShdw>
                </a:effectLst>
              </a:rPr>
              <a:t>Understanding the Concepts, Terms, and Strategies</a:t>
            </a:r>
          </a:p>
          <a:p>
            <a:pPr marL="0" indent="0" eaLnBrk="1" fontAlgn="auto" hangingPunct="1">
              <a:spcAft>
                <a:spcPts val="0"/>
              </a:spcAft>
              <a:buFontTx/>
              <a:buNone/>
              <a:defRPr/>
            </a:pPr>
            <a:endParaRPr lang="en-US" altLang="en-US" sz="2200" b="1" dirty="0" smtClean="0">
              <a:solidFill>
                <a:schemeClr val="tx1"/>
              </a:solidFill>
              <a:effectLst>
                <a:outerShdw blurRad="38100" dist="38100" dir="2700000" algn="tl">
                  <a:srgbClr val="000000">
                    <a:alpha val="43137"/>
                  </a:srgbClr>
                </a:outerShdw>
              </a:effectLst>
            </a:endParaRPr>
          </a:p>
          <a:p>
            <a:pPr marL="457200" indent="-457200" eaLnBrk="1" fontAlgn="auto" hangingPunct="1">
              <a:spcAft>
                <a:spcPts val="0"/>
              </a:spcAft>
              <a:buFont typeface="Wingdings" pitchFamily="2" charset="2"/>
              <a:buChar char="v"/>
              <a:defRPr/>
            </a:pPr>
            <a:r>
              <a:rPr lang="en-US" altLang="en-US" sz="2200" b="1" dirty="0" smtClean="0">
                <a:solidFill>
                  <a:schemeClr val="tx1"/>
                </a:solidFill>
                <a:effectLst>
                  <a:outerShdw blurRad="38100" dist="38100" dir="2700000" algn="tl">
                    <a:srgbClr val="000000">
                      <a:alpha val="43137"/>
                    </a:srgbClr>
                  </a:outerShdw>
                </a:effectLst>
              </a:rPr>
              <a:t>Identifying the </a:t>
            </a:r>
            <a:r>
              <a:rPr lang="en-US" altLang="en-US" sz="2200" b="1" i="1" dirty="0" smtClean="0">
                <a:solidFill>
                  <a:srgbClr val="FF0000"/>
                </a:solidFill>
                <a:effectLst>
                  <a:outerShdw blurRad="38100" dist="38100" dir="2700000" algn="tl">
                    <a:srgbClr val="000000">
                      <a:alpha val="43137"/>
                    </a:srgbClr>
                  </a:outerShdw>
                </a:effectLst>
              </a:rPr>
              <a:t>Functions</a:t>
            </a:r>
            <a:r>
              <a:rPr lang="en-US" altLang="en-US" sz="2200" b="1" dirty="0" smtClean="0">
                <a:solidFill>
                  <a:schemeClr val="tx1"/>
                </a:solidFill>
                <a:effectLst>
                  <a:outerShdw blurRad="38100" dist="38100" dir="2700000" algn="tl">
                    <a:srgbClr val="000000">
                      <a:alpha val="43137"/>
                    </a:srgbClr>
                  </a:outerShdw>
                </a:effectLst>
              </a:rPr>
              <a:t> that Influence Behavior</a:t>
            </a:r>
          </a:p>
          <a:p>
            <a:pPr marL="0" indent="0" eaLnBrk="1" fontAlgn="auto" hangingPunct="1">
              <a:spcAft>
                <a:spcPts val="0"/>
              </a:spcAft>
              <a:buFontTx/>
              <a:buNone/>
              <a:defRPr/>
            </a:pPr>
            <a:endParaRPr lang="en-US" altLang="en-US" sz="2200" b="1" dirty="0" smtClean="0">
              <a:solidFill>
                <a:schemeClr val="tx1"/>
              </a:solidFill>
              <a:effectLst>
                <a:outerShdw blurRad="38100" dist="38100" dir="2700000" algn="tl">
                  <a:srgbClr val="000000">
                    <a:alpha val="43137"/>
                  </a:srgbClr>
                </a:outerShdw>
              </a:effectLst>
            </a:endParaRPr>
          </a:p>
          <a:p>
            <a:pPr marL="457200" indent="-457200" eaLnBrk="1" fontAlgn="auto" hangingPunct="1">
              <a:spcAft>
                <a:spcPts val="0"/>
              </a:spcAft>
              <a:buFont typeface="Wingdings" pitchFamily="2" charset="2"/>
              <a:buChar char="v"/>
              <a:defRPr/>
            </a:pPr>
            <a:r>
              <a:rPr lang="en-US" altLang="en-US" sz="2200" b="1" dirty="0" smtClean="0">
                <a:solidFill>
                  <a:schemeClr val="tx1"/>
                </a:solidFill>
                <a:effectLst>
                  <a:outerShdw blurRad="38100" dist="38100" dir="2700000" algn="tl">
                    <a:srgbClr val="000000">
                      <a:alpha val="43137"/>
                    </a:srgbClr>
                  </a:outerShdw>
                </a:effectLst>
              </a:rPr>
              <a:t>Appreciating Individual Challenges and Systems Issues</a:t>
            </a:r>
          </a:p>
          <a:p>
            <a:pPr marL="0" indent="0" eaLnBrk="1" fontAlgn="auto" hangingPunct="1">
              <a:spcAft>
                <a:spcPts val="0"/>
              </a:spcAft>
              <a:buFontTx/>
              <a:buNone/>
              <a:defRPr/>
            </a:pPr>
            <a:endParaRPr lang="en-US" altLang="en-US" sz="2200" b="1" dirty="0" smtClean="0">
              <a:solidFill>
                <a:schemeClr val="tx1"/>
              </a:solidFill>
              <a:effectLst>
                <a:outerShdw blurRad="38100" dist="38100" dir="2700000" algn="tl">
                  <a:srgbClr val="000000">
                    <a:alpha val="43137"/>
                  </a:srgbClr>
                </a:outerShdw>
              </a:effectLst>
            </a:endParaRPr>
          </a:p>
          <a:p>
            <a:pPr marL="457200" indent="-457200" eaLnBrk="1" fontAlgn="auto" hangingPunct="1">
              <a:spcAft>
                <a:spcPts val="0"/>
              </a:spcAft>
              <a:buFont typeface="Wingdings" pitchFamily="2" charset="2"/>
              <a:buChar char="v"/>
              <a:defRPr/>
            </a:pPr>
            <a:r>
              <a:rPr lang="en-US" altLang="en-US" sz="2200" b="1" dirty="0" smtClean="0">
                <a:solidFill>
                  <a:schemeClr val="tx1"/>
                </a:solidFill>
                <a:effectLst>
                  <a:outerShdw blurRad="38100" dist="38100" dir="2700000" algn="tl">
                    <a:srgbClr val="000000">
                      <a:alpha val="43137"/>
                    </a:srgbClr>
                  </a:outerShdw>
                </a:effectLst>
              </a:rPr>
              <a:t>Measuring Effectiveness with Data Collection and Graphing</a:t>
            </a:r>
          </a:p>
          <a:p>
            <a:pPr marL="0" indent="0" eaLnBrk="1" fontAlgn="auto" hangingPunct="1">
              <a:spcAft>
                <a:spcPts val="0"/>
              </a:spcAft>
              <a:buNone/>
              <a:defRPr/>
            </a:pPr>
            <a:endParaRPr lang="en-US" altLang="en-US" sz="2200" b="1" dirty="0" smtClean="0">
              <a:solidFill>
                <a:schemeClr val="tx1"/>
              </a:solidFill>
              <a:effectLst>
                <a:outerShdw blurRad="38100" dist="38100" dir="2700000" algn="tl">
                  <a:srgbClr val="000000">
                    <a:alpha val="43137"/>
                  </a:srgbClr>
                </a:outerShdw>
              </a:effectLst>
            </a:endParaRPr>
          </a:p>
          <a:p>
            <a:pPr marL="457200" indent="-457200" eaLnBrk="1" fontAlgn="auto" hangingPunct="1">
              <a:spcAft>
                <a:spcPts val="0"/>
              </a:spcAft>
              <a:buFont typeface="Wingdings" pitchFamily="2" charset="2"/>
              <a:buChar char="v"/>
              <a:defRPr/>
            </a:pPr>
            <a:r>
              <a:rPr lang="en-US" altLang="en-US" sz="2200" b="1" dirty="0" smtClean="0">
                <a:solidFill>
                  <a:schemeClr val="tx1"/>
                </a:solidFill>
                <a:effectLst>
                  <a:outerShdw blurRad="38100" dist="38100" dir="2700000" algn="tl">
                    <a:srgbClr val="000000">
                      <a:alpha val="43137"/>
                    </a:srgbClr>
                  </a:outerShdw>
                </a:effectLst>
              </a:rPr>
              <a:t>Crisis Interventions and Safety Plans</a:t>
            </a:r>
          </a:p>
          <a:p>
            <a:pPr marL="0" indent="0" eaLnBrk="1" fontAlgn="auto" hangingPunct="1">
              <a:spcAft>
                <a:spcPts val="0"/>
              </a:spcAft>
              <a:buNone/>
              <a:defRPr/>
            </a:pPr>
            <a:endParaRPr lang="en-US" altLang="en-US" sz="2200" b="1" dirty="0" smtClean="0">
              <a:solidFill>
                <a:schemeClr val="tx1"/>
              </a:solidFill>
              <a:effectLst>
                <a:outerShdw blurRad="38100" dist="38100" dir="2700000" algn="tl">
                  <a:srgbClr val="000000">
                    <a:alpha val="43137"/>
                  </a:srgbClr>
                </a:outerShdw>
              </a:effectLst>
            </a:endParaRPr>
          </a:p>
          <a:p>
            <a:pPr marL="457200" indent="-457200" eaLnBrk="1" fontAlgn="auto" hangingPunct="1">
              <a:spcAft>
                <a:spcPts val="0"/>
              </a:spcAft>
              <a:buFont typeface="Wingdings" pitchFamily="2" charset="2"/>
              <a:buChar char="v"/>
              <a:defRPr/>
            </a:pPr>
            <a:r>
              <a:rPr lang="en-US" altLang="en-US" sz="2200" b="1" dirty="0" smtClean="0">
                <a:solidFill>
                  <a:schemeClr val="tx1"/>
                </a:solidFill>
                <a:effectLst>
                  <a:outerShdw blurRad="38100" dist="38100" dir="2700000" algn="tl">
                    <a:srgbClr val="000000">
                      <a:alpha val="43137"/>
                    </a:srgbClr>
                  </a:outerShdw>
                </a:effectLst>
              </a:rPr>
              <a:t>Special Topic: Cognitive Remediation</a:t>
            </a:r>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78</a:t>
            </a:fld>
            <a:r>
              <a:rPr lang="en-US" b="1" dirty="0" smtClean="0">
                <a:solidFill>
                  <a:schemeClr val="tx1"/>
                </a:solidFill>
              </a:rPr>
              <a:t>T</a:t>
            </a:r>
            <a:endParaRPr lang="en-US" b="1" dirty="0">
              <a:solidFill>
                <a:schemeClr val="tx1"/>
              </a:solidFill>
            </a:endParaRPr>
          </a:p>
        </p:txBody>
      </p:sp>
    </p:spTree>
  </p:cSld>
  <p:clrMapOvr>
    <a:masterClrMapping/>
  </p:clrMapOvr>
  <p:transition advTm="17409"/>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WordArt 2"/>
          <p:cNvSpPr>
            <a:spLocks noChangeArrowheads="1" noChangeShapeType="1" noTextEdit="1"/>
          </p:cNvSpPr>
          <p:nvPr/>
        </p:nvSpPr>
        <p:spPr bwMode="auto">
          <a:xfrm>
            <a:off x="990600" y="228600"/>
            <a:ext cx="7696200" cy="8382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61443"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06502" name="Text Box 6"/>
          <p:cNvSpPr txBox="1">
            <a:spLocks noChangeArrowheads="1"/>
          </p:cNvSpPr>
          <p:nvPr/>
        </p:nvSpPr>
        <p:spPr bwMode="auto">
          <a:xfrm>
            <a:off x="898525" y="2408238"/>
            <a:ext cx="769620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2800">
                <a:solidFill>
                  <a:srgbClr val="212747"/>
                </a:solidFill>
                <a:latin typeface="Arial" charset="0"/>
              </a:defRPr>
            </a:lvl1pPr>
            <a:lvl2pPr marL="742950" indent="-285750" eaLnBrk="0" hangingPunct="0">
              <a:spcBef>
                <a:spcPct val="20000"/>
              </a:spcBef>
              <a:buChar char="–"/>
              <a:defRPr sz="2400">
                <a:solidFill>
                  <a:srgbClr val="212747"/>
                </a:solidFill>
                <a:latin typeface="Arial" charset="0"/>
              </a:defRPr>
            </a:lvl2pPr>
            <a:lvl3pPr marL="1143000" indent="-228600" eaLnBrk="0" hangingPunct="0">
              <a:spcBef>
                <a:spcPct val="20000"/>
              </a:spcBef>
              <a:buChar char="•"/>
              <a:defRPr sz="2000">
                <a:solidFill>
                  <a:srgbClr val="212747"/>
                </a:solidFill>
                <a:latin typeface="Arial" charset="0"/>
              </a:defRPr>
            </a:lvl3pPr>
            <a:lvl4pPr marL="1600200" indent="-228600" eaLnBrk="0" hangingPunct="0">
              <a:spcBef>
                <a:spcPct val="20000"/>
              </a:spcBef>
              <a:buChar char="–"/>
              <a:defRPr>
                <a:solidFill>
                  <a:srgbClr val="212747"/>
                </a:solidFill>
                <a:latin typeface="Arial" charset="0"/>
              </a:defRPr>
            </a:lvl4pPr>
            <a:lvl5pPr marL="2057400" indent="-228600" eaLnBrk="0" hangingPunct="0">
              <a:spcBef>
                <a:spcPct val="20000"/>
              </a:spcBef>
              <a:buChar char="»"/>
              <a:defRPr>
                <a:solidFill>
                  <a:srgbClr val="212747"/>
                </a:solidFill>
                <a:latin typeface="Arial" charset="0"/>
              </a:defRPr>
            </a:lvl5pPr>
            <a:lvl6pPr marL="2514600" indent="-228600" eaLnBrk="0" fontAlgn="base" hangingPunct="0">
              <a:spcBef>
                <a:spcPct val="20000"/>
              </a:spcBef>
              <a:spcAft>
                <a:spcPct val="0"/>
              </a:spcAft>
              <a:buChar char="»"/>
              <a:defRPr>
                <a:solidFill>
                  <a:srgbClr val="212747"/>
                </a:solidFill>
                <a:latin typeface="Arial" charset="0"/>
              </a:defRPr>
            </a:lvl6pPr>
            <a:lvl7pPr marL="2971800" indent="-228600" eaLnBrk="0" fontAlgn="base" hangingPunct="0">
              <a:spcBef>
                <a:spcPct val="20000"/>
              </a:spcBef>
              <a:spcAft>
                <a:spcPct val="0"/>
              </a:spcAft>
              <a:buChar char="»"/>
              <a:defRPr>
                <a:solidFill>
                  <a:srgbClr val="212747"/>
                </a:solidFill>
                <a:latin typeface="Arial" charset="0"/>
              </a:defRPr>
            </a:lvl7pPr>
            <a:lvl8pPr marL="3429000" indent="-228600" eaLnBrk="0" fontAlgn="base" hangingPunct="0">
              <a:spcBef>
                <a:spcPct val="20000"/>
              </a:spcBef>
              <a:spcAft>
                <a:spcPct val="0"/>
              </a:spcAft>
              <a:buChar char="»"/>
              <a:defRPr>
                <a:solidFill>
                  <a:srgbClr val="212747"/>
                </a:solidFill>
                <a:latin typeface="Arial" charset="0"/>
              </a:defRPr>
            </a:lvl8pPr>
            <a:lvl9pPr marL="3886200" indent="-228600" eaLnBrk="0" fontAlgn="base" hangingPunct="0">
              <a:spcBef>
                <a:spcPct val="20000"/>
              </a:spcBef>
              <a:spcAft>
                <a:spcPct val="0"/>
              </a:spcAft>
              <a:buChar char="»"/>
              <a:defRPr>
                <a:solidFill>
                  <a:srgbClr val="212747"/>
                </a:solidFill>
                <a:latin typeface="Arial" charset="0"/>
              </a:defRPr>
            </a:lvl9pPr>
          </a:lstStyle>
          <a:p>
            <a:pPr marL="342900" indent="-342900" eaLnBrk="1" hangingPunct="1">
              <a:spcBef>
                <a:spcPct val="0"/>
              </a:spcBef>
              <a:buFont typeface="Wingdings" panose="05000000000000000000" pitchFamily="2" charset="2"/>
              <a:buChar char="v"/>
              <a:defRPr/>
            </a:pPr>
            <a:r>
              <a:rPr lang="en-US" altLang="en-US" sz="2000" b="1" dirty="0" smtClean="0">
                <a:solidFill>
                  <a:schemeClr val="tx1"/>
                </a:solidFill>
              </a:rPr>
              <a:t>Anyone who has broken a New Year’s Resolution appreciates the difficulty of behavioral change. There is no single solution that works for everyone. </a:t>
            </a:r>
          </a:p>
          <a:p>
            <a:pPr marL="342900" indent="-342900" eaLnBrk="1" hangingPunct="1">
              <a:spcBef>
                <a:spcPct val="0"/>
              </a:spcBef>
              <a:buFont typeface="Wingdings" panose="05000000000000000000" pitchFamily="2" charset="2"/>
              <a:buChar char="v"/>
              <a:defRPr/>
            </a:pPr>
            <a:endParaRPr lang="en-US" altLang="en-US" sz="2000" b="1" dirty="0" smtClean="0">
              <a:solidFill>
                <a:schemeClr val="tx1"/>
              </a:solidFill>
            </a:endParaRPr>
          </a:p>
          <a:p>
            <a:pPr marL="342900" indent="-342900" eaLnBrk="1" hangingPunct="1">
              <a:spcBef>
                <a:spcPct val="0"/>
              </a:spcBef>
              <a:buFont typeface="Wingdings" panose="05000000000000000000" pitchFamily="2" charset="2"/>
              <a:buChar char="v"/>
              <a:defRPr/>
            </a:pPr>
            <a:r>
              <a:rPr lang="en-US" altLang="en-US" sz="2000" b="1" dirty="0" smtClean="0">
                <a:solidFill>
                  <a:schemeClr val="tx1"/>
                </a:solidFill>
              </a:rPr>
              <a:t>We often expect individuals we work with to immediately change a behavior that they have used over a lifetime of repetition and reinforcement. </a:t>
            </a:r>
          </a:p>
          <a:p>
            <a:pPr marL="342900" indent="-342900" eaLnBrk="1" hangingPunct="1">
              <a:spcBef>
                <a:spcPct val="0"/>
              </a:spcBef>
              <a:buFont typeface="Wingdings" panose="05000000000000000000" pitchFamily="2" charset="2"/>
              <a:buChar char="v"/>
              <a:defRPr/>
            </a:pPr>
            <a:endParaRPr lang="en-US" altLang="en-US" sz="2000" b="1" dirty="0" smtClean="0">
              <a:solidFill>
                <a:schemeClr val="tx1"/>
              </a:solidFill>
            </a:endParaRPr>
          </a:p>
          <a:p>
            <a:pPr marL="342900" indent="-342900" eaLnBrk="1" hangingPunct="1">
              <a:spcBef>
                <a:spcPct val="0"/>
              </a:spcBef>
              <a:buFont typeface="Wingdings" panose="05000000000000000000" pitchFamily="2" charset="2"/>
              <a:buChar char="v"/>
              <a:defRPr/>
            </a:pPr>
            <a:r>
              <a:rPr lang="en-US" altLang="en-US" sz="2000" b="1" dirty="0" smtClean="0">
                <a:solidFill>
                  <a:schemeClr val="tx1"/>
                </a:solidFill>
              </a:rPr>
              <a:t>We need to remember that we are striving for </a:t>
            </a:r>
            <a:r>
              <a:rPr lang="en-US" altLang="en-US" sz="2000" b="1" i="1" dirty="0" smtClean="0">
                <a:solidFill>
                  <a:srgbClr val="FF0000"/>
                </a:solidFill>
              </a:rPr>
              <a:t>progress</a:t>
            </a:r>
            <a:r>
              <a:rPr lang="en-US" altLang="en-US" sz="2000" b="1" dirty="0" smtClean="0">
                <a:solidFill>
                  <a:srgbClr val="FF0000"/>
                </a:solidFill>
              </a:rPr>
              <a:t> </a:t>
            </a:r>
            <a:r>
              <a:rPr lang="en-US" altLang="en-US" sz="2000" b="1" dirty="0" smtClean="0">
                <a:solidFill>
                  <a:schemeClr val="tx1"/>
                </a:solidFill>
              </a:rPr>
              <a:t>toward new behaviors, rather than perfection in getting rid of the old ones.</a:t>
            </a:r>
          </a:p>
          <a:p>
            <a:pPr eaLnBrk="1" hangingPunct="1">
              <a:spcBef>
                <a:spcPct val="0"/>
              </a:spcBef>
              <a:buFontTx/>
              <a:buNone/>
              <a:defRPr/>
            </a:pPr>
            <a:endParaRPr lang="en-US" altLang="en-US" sz="1800" dirty="0" smtClean="0">
              <a:solidFill>
                <a:schemeClr val="tx1"/>
              </a:solidFill>
            </a:endParaRPr>
          </a:p>
        </p:txBody>
      </p:sp>
      <p:sp>
        <p:nvSpPr>
          <p:cNvPr id="106503" name="Text Box 7"/>
          <p:cNvSpPr txBox="1">
            <a:spLocks noChangeArrowheads="1"/>
          </p:cNvSpPr>
          <p:nvPr/>
        </p:nvSpPr>
        <p:spPr bwMode="auto">
          <a:xfrm>
            <a:off x="914400" y="12192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800100" indent="-34290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lvl="1" algn="ctr" eaLnBrk="1" hangingPunct="1">
              <a:spcBef>
                <a:spcPct val="0"/>
              </a:spcBef>
              <a:buClrTx/>
              <a:buSzTx/>
              <a:buFontTx/>
              <a:buNone/>
              <a:defRPr/>
            </a:pPr>
            <a:r>
              <a:rPr lang="en-US" altLang="en-US" sz="2400" b="1" i="1" dirty="0" smtClean="0">
                <a:solidFill>
                  <a:schemeClr val="tx1"/>
                </a:solidFill>
                <a:effectLst>
                  <a:outerShdw blurRad="38100" dist="38100" dir="2700000" algn="tl">
                    <a:srgbClr val="000000">
                      <a:alpha val="43137"/>
                    </a:srgbClr>
                  </a:outerShdw>
                </a:effectLst>
                <a:latin typeface="Arial" charset="0"/>
              </a:rPr>
              <a:t>Is it possible for an individual </a:t>
            </a:r>
          </a:p>
          <a:p>
            <a:pPr lvl="1" algn="ctr" eaLnBrk="1" hangingPunct="1">
              <a:spcBef>
                <a:spcPct val="0"/>
              </a:spcBef>
              <a:buClrTx/>
              <a:buSzTx/>
              <a:buFontTx/>
              <a:buNone/>
              <a:defRPr/>
            </a:pPr>
            <a:r>
              <a:rPr lang="en-US" altLang="en-US" sz="2400" b="1" i="1" dirty="0" smtClean="0">
                <a:solidFill>
                  <a:schemeClr val="tx1"/>
                </a:solidFill>
                <a:effectLst>
                  <a:outerShdw blurRad="38100" dist="38100" dir="2700000" algn="tl">
                    <a:srgbClr val="000000">
                      <a:alpha val="43137"/>
                    </a:srgbClr>
                  </a:outerShdw>
                </a:effectLst>
                <a:latin typeface="Arial" charset="0"/>
              </a:rPr>
              <a:t>to change their behavior?</a:t>
            </a:r>
          </a:p>
          <a:p>
            <a:pPr lvl="1" algn="ctr" eaLnBrk="1" hangingPunct="1">
              <a:spcBef>
                <a:spcPct val="0"/>
              </a:spcBef>
              <a:buClrTx/>
              <a:buSzTx/>
              <a:buFontTx/>
              <a:buNone/>
              <a:defRPr/>
            </a:pPr>
            <a:endParaRPr lang="en-US" altLang="en-US" sz="2400" b="1" dirty="0" smtClean="0">
              <a:solidFill>
                <a:schemeClr val="tx1"/>
              </a:solidFill>
              <a:latin typeface="Arial" charset="0"/>
            </a:endParaRPr>
          </a:p>
        </p:txBody>
      </p:sp>
      <p:sp>
        <p:nvSpPr>
          <p:cNvPr id="6" name="Rectangle 5"/>
          <p:cNvSpPr/>
          <p:nvPr/>
        </p:nvSpPr>
        <p:spPr>
          <a:xfrm>
            <a:off x="1447801" y="381000"/>
            <a:ext cx="6629400"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79</a:t>
            </a:fld>
            <a:r>
              <a:rPr lang="en-US" b="1" dirty="0" smtClean="0">
                <a:solidFill>
                  <a:schemeClr val="tx1"/>
                </a:solidFill>
              </a:rPr>
              <a:t>T</a:t>
            </a:r>
            <a:endParaRPr lang="en-US" b="1" dirty="0">
              <a:solidFill>
                <a:schemeClr val="tx1"/>
              </a:solidFill>
            </a:endParaRPr>
          </a:p>
        </p:txBody>
      </p:sp>
    </p:spTree>
    <p:custDataLst>
      <p:tags r:id="rId1"/>
    </p:custDataLst>
  </p:cSld>
  <p:clrMapOvr>
    <a:masterClrMapping/>
  </p:clrMapOvr>
  <p:transition advTm="152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503"/>
                                        </p:tgtEl>
                                        <p:attrNameLst>
                                          <p:attrName>style.visibility</p:attrName>
                                        </p:attrNameLst>
                                      </p:cBhvr>
                                      <p:to>
                                        <p:strVal val="visible"/>
                                      </p:to>
                                    </p:set>
                                    <p:anim calcmode="lin" valueType="num">
                                      <p:cBhvr additive="base">
                                        <p:cTn id="7" dur="500" fill="hold"/>
                                        <p:tgtEl>
                                          <p:spTgt spid="106503"/>
                                        </p:tgtEl>
                                        <p:attrNameLst>
                                          <p:attrName>ppt_x</p:attrName>
                                        </p:attrNameLst>
                                      </p:cBhvr>
                                      <p:tavLst>
                                        <p:tav tm="0">
                                          <p:val>
                                            <p:strVal val="0-#ppt_w/2"/>
                                          </p:val>
                                        </p:tav>
                                        <p:tav tm="100000">
                                          <p:val>
                                            <p:strVal val="#ppt_x"/>
                                          </p:val>
                                        </p:tav>
                                      </p:tavLst>
                                    </p:anim>
                                    <p:anim calcmode="lin" valueType="num">
                                      <p:cBhvr additive="base">
                                        <p:cTn id="8" dur="500" fill="hold"/>
                                        <p:tgtEl>
                                          <p:spTgt spid="1065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P spid="1065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609600" y="685800"/>
            <a:ext cx="8001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212747"/>
                </a:solidFill>
                <a:latin typeface="Arial" charset="0"/>
              </a:defRPr>
            </a:lvl1pPr>
            <a:lvl2pPr marL="742950" indent="-285750" eaLnBrk="0" hangingPunct="0">
              <a:spcBef>
                <a:spcPct val="20000"/>
              </a:spcBef>
              <a:buChar char="–"/>
              <a:defRPr sz="2400">
                <a:solidFill>
                  <a:srgbClr val="212747"/>
                </a:solidFill>
                <a:latin typeface="Arial" charset="0"/>
              </a:defRPr>
            </a:lvl2pPr>
            <a:lvl3pPr marL="1143000" indent="-228600" eaLnBrk="0" hangingPunct="0">
              <a:spcBef>
                <a:spcPct val="20000"/>
              </a:spcBef>
              <a:buChar char="•"/>
              <a:defRPr sz="2000">
                <a:solidFill>
                  <a:srgbClr val="212747"/>
                </a:solidFill>
                <a:latin typeface="Arial" charset="0"/>
              </a:defRPr>
            </a:lvl3pPr>
            <a:lvl4pPr marL="1600200" indent="-228600" eaLnBrk="0" hangingPunct="0">
              <a:spcBef>
                <a:spcPct val="20000"/>
              </a:spcBef>
              <a:buChar char="–"/>
              <a:defRPr>
                <a:solidFill>
                  <a:srgbClr val="212747"/>
                </a:solidFill>
                <a:latin typeface="Arial" charset="0"/>
              </a:defRPr>
            </a:lvl4pPr>
            <a:lvl5pPr marL="2057400" indent="-228600" eaLnBrk="0" hangingPunct="0">
              <a:spcBef>
                <a:spcPct val="20000"/>
              </a:spcBef>
              <a:buChar char="»"/>
              <a:defRPr>
                <a:solidFill>
                  <a:srgbClr val="212747"/>
                </a:solidFill>
                <a:latin typeface="Arial" charset="0"/>
              </a:defRPr>
            </a:lvl5pPr>
            <a:lvl6pPr marL="2514600" indent="-228600" eaLnBrk="0" fontAlgn="base" hangingPunct="0">
              <a:spcBef>
                <a:spcPct val="20000"/>
              </a:spcBef>
              <a:spcAft>
                <a:spcPct val="0"/>
              </a:spcAft>
              <a:buChar char="»"/>
              <a:defRPr>
                <a:solidFill>
                  <a:srgbClr val="212747"/>
                </a:solidFill>
                <a:latin typeface="Arial" charset="0"/>
              </a:defRPr>
            </a:lvl6pPr>
            <a:lvl7pPr marL="2971800" indent="-228600" eaLnBrk="0" fontAlgn="base" hangingPunct="0">
              <a:spcBef>
                <a:spcPct val="20000"/>
              </a:spcBef>
              <a:spcAft>
                <a:spcPct val="0"/>
              </a:spcAft>
              <a:buChar char="»"/>
              <a:defRPr>
                <a:solidFill>
                  <a:srgbClr val="212747"/>
                </a:solidFill>
                <a:latin typeface="Arial" charset="0"/>
              </a:defRPr>
            </a:lvl7pPr>
            <a:lvl8pPr marL="3429000" indent="-228600" eaLnBrk="0" fontAlgn="base" hangingPunct="0">
              <a:spcBef>
                <a:spcPct val="20000"/>
              </a:spcBef>
              <a:spcAft>
                <a:spcPct val="0"/>
              </a:spcAft>
              <a:buChar char="»"/>
              <a:defRPr>
                <a:solidFill>
                  <a:srgbClr val="212747"/>
                </a:solidFill>
                <a:latin typeface="Arial" charset="0"/>
              </a:defRPr>
            </a:lvl8pPr>
            <a:lvl9pPr marL="3886200" indent="-228600" eaLnBrk="0" fontAlgn="base" hangingPunct="0">
              <a:spcBef>
                <a:spcPct val="20000"/>
              </a:spcBef>
              <a:spcAft>
                <a:spcPct val="0"/>
              </a:spcAft>
              <a:buChar char="»"/>
              <a:defRPr>
                <a:solidFill>
                  <a:srgbClr val="212747"/>
                </a:solidFill>
                <a:latin typeface="Arial" charset="0"/>
              </a:defRPr>
            </a:lvl9pPr>
          </a:lstStyle>
          <a:p>
            <a:pPr algn="ctr" eaLnBrk="1" hangingPunct="1">
              <a:spcBef>
                <a:spcPct val="0"/>
              </a:spcBef>
              <a:buFontTx/>
              <a:buNone/>
              <a:defRPr/>
            </a:pPr>
            <a:r>
              <a:rPr lang="en-US" altLang="en-US" sz="2400" b="1" dirty="0" smtClean="0">
                <a:solidFill>
                  <a:srgbClr val="C00000"/>
                </a:solidFill>
                <a:effectLst>
                  <a:outerShdw blurRad="38100" dist="38100" dir="2700000" algn="tl">
                    <a:srgbClr val="000000">
                      <a:alpha val="43137"/>
                    </a:srgbClr>
                  </a:outerShdw>
                </a:effectLst>
              </a:rPr>
              <a:t>Intellectual Functioning Indexes</a:t>
            </a:r>
          </a:p>
          <a:p>
            <a:pPr eaLnBrk="1" hangingPunct="1">
              <a:spcBef>
                <a:spcPct val="0"/>
              </a:spcBef>
              <a:buFontTx/>
              <a:buNone/>
              <a:defRPr/>
            </a:pPr>
            <a:endParaRPr lang="en-US" altLang="en-US" sz="1800" dirty="0" smtClean="0">
              <a:solidFill>
                <a:schemeClr val="tx1"/>
              </a:solidFill>
            </a:endParaRPr>
          </a:p>
          <a:p>
            <a:pPr eaLnBrk="1" hangingPunct="1">
              <a:spcBef>
                <a:spcPct val="0"/>
              </a:spcBef>
              <a:buFontTx/>
              <a:buNone/>
              <a:defRPr/>
            </a:pPr>
            <a:r>
              <a:rPr lang="en-US" altLang="en-US" sz="2000" b="1" dirty="0" smtClean="0">
                <a:solidFill>
                  <a:srgbClr val="00B050"/>
                </a:solidFill>
              </a:rPr>
              <a:t>Verbal Comprehension:</a:t>
            </a:r>
          </a:p>
          <a:p>
            <a:pPr marL="342900" indent="-342900" eaLnBrk="1" hangingPunct="1">
              <a:buClr>
                <a:srgbClr val="99FF66"/>
              </a:buClr>
              <a:buFont typeface="Wingdings" pitchFamily="2" charset="2"/>
              <a:buChar char="§"/>
              <a:defRPr/>
            </a:pPr>
            <a:r>
              <a:rPr lang="en-US" altLang="en-US" sz="2000" b="1" dirty="0" smtClean="0">
                <a:solidFill>
                  <a:srgbClr val="000000"/>
                </a:solidFill>
              </a:rPr>
              <a:t>General knowledge and reasoning skills. Related to formal and informal education.</a:t>
            </a:r>
            <a:r>
              <a:rPr lang="en-US" sz="2000" b="1" kern="0" dirty="0" smtClean="0">
                <a:solidFill>
                  <a:srgbClr val="FFFFFF"/>
                </a:solidFill>
                <a:effectLst>
                  <a:outerShdw blurRad="38100" dist="38100" dir="2700000" algn="tl">
                    <a:srgbClr val="000000"/>
                  </a:outerShdw>
                </a:effectLst>
                <a:latin typeface="Arial"/>
              </a:rPr>
              <a:t> </a:t>
            </a:r>
          </a:p>
          <a:p>
            <a:pPr marL="342900" indent="-342900" eaLnBrk="1" hangingPunct="1">
              <a:buClr>
                <a:srgbClr val="99FF66"/>
              </a:buClr>
              <a:buFont typeface="Wingdings" pitchFamily="2" charset="2"/>
              <a:buChar char="§"/>
              <a:defRPr/>
            </a:pPr>
            <a:r>
              <a:rPr lang="en-US" sz="2000" b="1" kern="0" dirty="0" smtClean="0">
                <a:solidFill>
                  <a:schemeClr val="tx1"/>
                </a:solidFill>
                <a:latin typeface="Arial"/>
              </a:rPr>
              <a:t>Language </a:t>
            </a:r>
            <a:r>
              <a:rPr lang="en-US" sz="2000" b="1" kern="0" dirty="0">
                <a:solidFill>
                  <a:schemeClr val="tx1"/>
                </a:solidFill>
                <a:latin typeface="Arial"/>
              </a:rPr>
              <a:t>is central </a:t>
            </a:r>
            <a:r>
              <a:rPr lang="en-US" sz="2000" b="1" kern="0" dirty="0" smtClean="0">
                <a:solidFill>
                  <a:schemeClr val="tx1"/>
                </a:solidFill>
                <a:latin typeface="Arial"/>
              </a:rPr>
              <a:t>our ability </a:t>
            </a:r>
            <a:r>
              <a:rPr lang="en-US" sz="2000" b="1" kern="0" dirty="0">
                <a:solidFill>
                  <a:schemeClr val="tx1"/>
                </a:solidFill>
                <a:latin typeface="Arial"/>
              </a:rPr>
              <a:t>to </a:t>
            </a:r>
            <a:r>
              <a:rPr lang="en-US" sz="2000" b="1" kern="0" dirty="0" smtClean="0">
                <a:solidFill>
                  <a:schemeClr val="tx1"/>
                </a:solidFill>
                <a:latin typeface="Arial"/>
              </a:rPr>
              <a:t>label, organize </a:t>
            </a:r>
            <a:r>
              <a:rPr lang="en-US" sz="2000" b="1" kern="0" dirty="0">
                <a:solidFill>
                  <a:schemeClr val="tx1"/>
                </a:solidFill>
                <a:latin typeface="Arial"/>
              </a:rPr>
              <a:t>and manage our internal </a:t>
            </a:r>
            <a:r>
              <a:rPr lang="en-US" sz="2000" b="1" kern="0" dirty="0" smtClean="0">
                <a:solidFill>
                  <a:schemeClr val="tx1"/>
                </a:solidFill>
                <a:latin typeface="Arial"/>
              </a:rPr>
              <a:t>experiences and the external environment.</a:t>
            </a:r>
          </a:p>
          <a:p>
            <a:pPr marL="342900" indent="-342900" eaLnBrk="1" hangingPunct="1">
              <a:buClr>
                <a:srgbClr val="99FF66"/>
              </a:buClr>
              <a:buFont typeface="Wingdings" pitchFamily="2" charset="2"/>
              <a:buChar char="§"/>
              <a:defRPr/>
            </a:pPr>
            <a:r>
              <a:rPr lang="en-US" altLang="en-US" sz="2000" b="1" dirty="0" smtClean="0">
                <a:solidFill>
                  <a:srgbClr val="000000"/>
                </a:solidFill>
              </a:rPr>
              <a:t>Difficulty putting feelings and needs into words makes individuals prone to frustration, aggression, and depression.</a:t>
            </a:r>
          </a:p>
          <a:p>
            <a:pPr eaLnBrk="1" hangingPunct="1">
              <a:spcBef>
                <a:spcPct val="0"/>
              </a:spcBef>
              <a:buFontTx/>
              <a:buNone/>
              <a:defRPr/>
            </a:pPr>
            <a:endParaRPr lang="en-US" altLang="en-US" sz="2000" dirty="0" smtClean="0">
              <a:solidFill>
                <a:srgbClr val="000000"/>
              </a:solidFill>
            </a:endParaRPr>
          </a:p>
          <a:p>
            <a:pPr eaLnBrk="1" hangingPunct="1">
              <a:spcBef>
                <a:spcPct val="0"/>
              </a:spcBef>
              <a:buFontTx/>
              <a:buNone/>
              <a:defRPr/>
            </a:pPr>
            <a:endParaRPr lang="en-US" altLang="en-US" sz="2000" dirty="0" smtClean="0">
              <a:solidFill>
                <a:srgbClr val="000000"/>
              </a:solidFill>
            </a:endParaRPr>
          </a:p>
          <a:p>
            <a:pPr eaLnBrk="1" hangingPunct="1">
              <a:spcBef>
                <a:spcPct val="0"/>
              </a:spcBef>
              <a:buFontTx/>
              <a:buNone/>
              <a:defRPr/>
            </a:pPr>
            <a:r>
              <a:rPr lang="en-US" altLang="en-US" sz="2000" b="1" dirty="0" smtClean="0">
                <a:solidFill>
                  <a:srgbClr val="00B050"/>
                </a:solidFill>
              </a:rPr>
              <a:t>Perceptual Organization: </a:t>
            </a:r>
          </a:p>
          <a:p>
            <a:pPr marL="342900" indent="-342900" eaLnBrk="1" hangingPunct="1">
              <a:spcBef>
                <a:spcPct val="0"/>
              </a:spcBef>
              <a:defRPr/>
            </a:pPr>
            <a:r>
              <a:rPr lang="en-US" altLang="en-US" sz="2000" b="1" dirty="0" smtClean="0">
                <a:solidFill>
                  <a:srgbClr val="000000"/>
                </a:solidFill>
              </a:rPr>
              <a:t>Visual-spatial skills.</a:t>
            </a:r>
          </a:p>
          <a:p>
            <a:pPr marL="342900" indent="-342900" eaLnBrk="1" hangingPunct="1">
              <a:spcBef>
                <a:spcPct val="0"/>
              </a:spcBef>
              <a:defRPr/>
            </a:pPr>
            <a:r>
              <a:rPr lang="en-US" altLang="en-US" sz="2000" b="1" dirty="0" smtClean="0">
                <a:solidFill>
                  <a:srgbClr val="000000"/>
                </a:solidFill>
              </a:rPr>
              <a:t>Ability to create solutions, especially in novel situations.</a:t>
            </a:r>
          </a:p>
          <a:p>
            <a:pPr eaLnBrk="1" hangingPunct="1">
              <a:spcBef>
                <a:spcPct val="0"/>
              </a:spcBef>
              <a:buFontTx/>
              <a:buNone/>
              <a:defRPr/>
            </a:pPr>
            <a:endParaRPr lang="en-US" altLang="en-US" sz="2000"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E6AF7A35-3D56-47F6-8E67-A6D91FAFCE47}" type="slidenum">
              <a:rPr lang="en-US" sz="1000" b="1" smtClean="0">
                <a:solidFill>
                  <a:schemeClr val="tx1"/>
                </a:solidFill>
              </a:rPr>
              <a:pPr>
                <a:defRPr/>
              </a:pPr>
              <a:t>8</a:t>
            </a:fld>
            <a:r>
              <a:rPr lang="en-US" sz="1000" b="1" dirty="0" smtClean="0">
                <a:solidFill>
                  <a:schemeClr val="tx1"/>
                </a:solidFill>
              </a:rPr>
              <a:t>T</a:t>
            </a:r>
            <a:endParaRPr lang="en-US" sz="1000" b="1" dirty="0">
              <a:solidFill>
                <a:schemeClr val="tx1"/>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graphicFrame>
        <p:nvGraphicFramePr>
          <p:cNvPr id="62467" name="Object 4"/>
          <p:cNvGraphicFramePr>
            <a:graphicFrameLocks noChangeAspect="1"/>
          </p:cNvGraphicFramePr>
          <p:nvPr/>
        </p:nvGraphicFramePr>
        <p:xfrm>
          <a:off x="2057400" y="1524000"/>
          <a:ext cx="5756275" cy="3635375"/>
        </p:xfrm>
        <a:graphic>
          <a:graphicData uri="http://schemas.openxmlformats.org/presentationml/2006/ole">
            <mc:AlternateContent xmlns:mc="http://schemas.openxmlformats.org/markup-compatibility/2006">
              <mc:Choice xmlns:v="urn:schemas-microsoft-com:vml" Requires="v">
                <p:oleObj spid="_x0000_s62547" name="Slide" r:id="rId3" imgW="319995" imgH="239341" progId="PowerPoint.Slide.8">
                  <p:embed/>
                </p:oleObj>
              </mc:Choice>
              <mc:Fallback>
                <p:oleObj name="Slide" r:id="rId3" imgW="319995" imgH="239341"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0"/>
                        <a:ext cx="57562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1375084" y="560387"/>
            <a:ext cx="7271415"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80</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4"/>
          <p:cNvGraphicFramePr>
            <a:graphicFrameLocks noGrp="1" noChangeAspect="1"/>
          </p:cNvGraphicFramePr>
          <p:nvPr>
            <p:ph idx="1"/>
          </p:nvPr>
        </p:nvGraphicFramePr>
        <p:xfrm>
          <a:off x="1463675" y="1371600"/>
          <a:ext cx="6400800" cy="4800600"/>
        </p:xfrm>
        <a:graphic>
          <a:graphicData uri="http://schemas.openxmlformats.org/presentationml/2006/ole">
            <mc:AlternateContent xmlns:mc="http://schemas.openxmlformats.org/markup-compatibility/2006">
              <mc:Choice xmlns:v="urn:schemas-microsoft-com:vml" Requires="v">
                <p:oleObj spid="_x0000_s63570" name="Slide" r:id="rId3" imgW="31359506" imgH="23518413" progId="PowerPoint.Slide.8">
                  <p:embed/>
                </p:oleObj>
              </mc:Choice>
              <mc:Fallback>
                <p:oleObj name="Slide" r:id="rId3" imgW="31359506" imgH="23518413" progId="PowerPoint.Slide.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75" y="1371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990600" y="574019"/>
            <a:ext cx="7347506"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81</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066800"/>
          </a:xfrm>
        </p:spPr>
        <p:txBody>
          <a:bodyPr>
            <a:normAutofit fontScale="90000"/>
          </a:bodyPr>
          <a:lstStyle/>
          <a:p>
            <a:pPr algn="ctr" eaLnBrk="1" hangingPunct="1">
              <a:defRPr/>
            </a:pPr>
            <a:r>
              <a:rPr lang="en-US" kern="10" cap="none" dirty="0">
                <a:ln w="19050">
                  <a:solidFill>
                    <a:srgbClr val="4E3B30"/>
                  </a:solidFill>
                  <a:round/>
                  <a:headEnd/>
                  <a:tailEnd/>
                </a:ln>
                <a:solidFill>
                  <a:prstClr val="white"/>
                </a:solidFill>
                <a:effectLst>
                  <a:outerShdw dist="35921" dir="2700000" algn="ctr" rotWithShape="0">
                    <a:srgbClr val="A5644E"/>
                  </a:outerShdw>
                </a:effectLst>
                <a:latin typeface="Impact"/>
                <a:ea typeface="+mn-ea"/>
                <a:cs typeface="Arial" charset="0"/>
              </a:rPr>
              <a:t>Positive </a:t>
            </a:r>
            <a:r>
              <a:rPr lang="en-US" kern="10" cap="none" dirty="0" smtClean="0">
                <a:ln w="19050">
                  <a:solidFill>
                    <a:srgbClr val="4E3B30"/>
                  </a:solidFill>
                  <a:round/>
                  <a:headEnd/>
                  <a:tailEnd/>
                </a:ln>
                <a:solidFill>
                  <a:prstClr val="white"/>
                </a:solidFill>
                <a:effectLst>
                  <a:outerShdw dist="35921" dir="2700000" algn="ctr" rotWithShape="0">
                    <a:srgbClr val="A5644E"/>
                  </a:outerShdw>
                </a:effectLst>
                <a:latin typeface="Impact"/>
                <a:ea typeface="+mn-ea"/>
                <a:cs typeface="Arial" charset="0"/>
              </a:rPr>
              <a:t>Behavioral Support</a:t>
            </a:r>
            <a:br>
              <a:rPr lang="en-US" kern="10" cap="none" dirty="0" smtClean="0">
                <a:ln w="19050">
                  <a:solidFill>
                    <a:srgbClr val="4E3B30"/>
                  </a:solidFill>
                  <a:round/>
                  <a:headEnd/>
                  <a:tailEnd/>
                </a:ln>
                <a:solidFill>
                  <a:prstClr val="white"/>
                </a:solidFill>
                <a:effectLst>
                  <a:outerShdw dist="35921" dir="2700000" algn="ctr" rotWithShape="0">
                    <a:srgbClr val="A5644E"/>
                  </a:outerShdw>
                </a:effectLst>
                <a:latin typeface="Impact"/>
                <a:ea typeface="+mn-ea"/>
                <a:cs typeface="Arial" charset="0"/>
              </a:rPr>
            </a:br>
            <a:r>
              <a:rPr lang="en-US" sz="1800" kern="10" cap="none" dirty="0" smtClean="0">
                <a:ln w="19050">
                  <a:solidFill>
                    <a:srgbClr val="4E3B30"/>
                  </a:solidFill>
                  <a:round/>
                  <a:headEnd/>
                  <a:tailEnd/>
                </a:ln>
                <a:solidFill>
                  <a:prstClr val="white"/>
                </a:solidFill>
                <a:effectLst/>
                <a:latin typeface="Arial" panose="020B0604020202020204" pitchFamily="34" charset="0"/>
                <a:ea typeface="+mn-ea"/>
                <a:cs typeface="Arial" panose="020B0604020202020204" pitchFamily="34" charset="0"/>
              </a:rPr>
              <a:t>PBS </a:t>
            </a:r>
            <a:r>
              <a:rPr lang="en-US" sz="1800" kern="10" cap="none" dirty="0">
                <a:ln w="19050">
                  <a:solidFill>
                    <a:srgbClr val="4E3B30"/>
                  </a:solidFill>
                  <a:round/>
                  <a:headEnd/>
                  <a:tailEnd/>
                </a:ln>
                <a:solidFill>
                  <a:schemeClr val="tx1"/>
                </a:solidFill>
                <a:effectLst/>
                <a:latin typeface="Arial" panose="020B0604020202020204" pitchFamily="34" charset="0"/>
                <a:ea typeface="+mn-ea"/>
                <a:cs typeface="Arial" panose="020B0604020202020204" pitchFamily="34" charset="0"/>
              </a:rPr>
              <a:t>t</a:t>
            </a:r>
            <a:r>
              <a:rPr lang="en-US" sz="1800" kern="10" cap="none" dirty="0" smtClean="0">
                <a:ln w="19050">
                  <a:solidFill>
                    <a:srgbClr val="4E3B30"/>
                  </a:solidFill>
                  <a:round/>
                  <a:headEnd/>
                  <a:tailEnd/>
                </a:ln>
                <a:solidFill>
                  <a:schemeClr val="tx1"/>
                </a:solidFill>
                <a:effectLst/>
                <a:latin typeface="Arial" panose="020B0604020202020204" pitchFamily="34" charset="0"/>
                <a:ea typeface="+mn-ea"/>
                <a:cs typeface="Arial" panose="020B0604020202020204" pitchFamily="34" charset="0"/>
              </a:rPr>
              <a:t>erm adopted by Horner in 1990</a:t>
            </a:r>
            <a:br>
              <a:rPr lang="en-US" sz="1800" kern="10" cap="none" dirty="0" smtClean="0">
                <a:ln w="19050">
                  <a:solidFill>
                    <a:srgbClr val="4E3B30"/>
                  </a:solidFill>
                  <a:round/>
                  <a:headEnd/>
                  <a:tailEnd/>
                </a:ln>
                <a:solidFill>
                  <a:schemeClr val="tx1"/>
                </a:solidFill>
                <a:effectLst/>
                <a:latin typeface="Arial" panose="020B0604020202020204" pitchFamily="34" charset="0"/>
                <a:ea typeface="+mn-ea"/>
                <a:cs typeface="Arial" panose="020B0604020202020204" pitchFamily="34" charset="0"/>
              </a:rPr>
            </a:br>
            <a:r>
              <a:rPr lang="en-US" sz="1800" kern="10" cap="none" dirty="0" smtClean="0">
                <a:ln w="19050">
                  <a:solidFill>
                    <a:srgbClr val="4E3B30"/>
                  </a:solidFill>
                  <a:round/>
                  <a:headEnd/>
                  <a:tailEnd/>
                </a:ln>
                <a:solidFill>
                  <a:schemeClr val="tx1"/>
                </a:solidFill>
                <a:effectLst/>
                <a:latin typeface="Arial" panose="020B0604020202020204" pitchFamily="34" charset="0"/>
                <a:ea typeface="+mn-ea"/>
                <a:cs typeface="Arial" panose="020B0604020202020204" pitchFamily="34" charset="0"/>
              </a:rPr>
              <a:t>PBIS in schools in 1997</a:t>
            </a:r>
            <a:r>
              <a:rPr lang="en-US" cap="none" dirty="0">
                <a:solidFill>
                  <a:prstClr val="black"/>
                </a:solidFill>
                <a:effectLst/>
                <a:latin typeface="Arial" charset="0"/>
                <a:ea typeface="+mn-ea"/>
                <a:cs typeface="Arial" charset="0"/>
              </a:rPr>
              <a:t/>
            </a:r>
            <a:br>
              <a:rPr lang="en-US" cap="none" dirty="0">
                <a:solidFill>
                  <a:prstClr val="black"/>
                </a:solidFill>
                <a:effectLst/>
                <a:latin typeface="Arial" charset="0"/>
                <a:ea typeface="+mn-ea"/>
                <a:cs typeface="Arial" charset="0"/>
              </a:rPr>
            </a:br>
            <a:endParaRPr lang="en-US" dirty="0"/>
          </a:p>
        </p:txBody>
      </p:sp>
      <p:sp>
        <p:nvSpPr>
          <p:cNvPr id="3" name="Content Placeholder 2"/>
          <p:cNvSpPr>
            <a:spLocks noGrp="1"/>
          </p:cNvSpPr>
          <p:nvPr>
            <p:ph idx="1"/>
          </p:nvPr>
        </p:nvSpPr>
        <p:spPr>
          <a:xfrm>
            <a:off x="304800" y="1752600"/>
            <a:ext cx="8686800" cy="4327525"/>
          </a:xfrm>
        </p:spPr>
        <p:txBody>
          <a:bodyPr/>
          <a:lstStyle/>
          <a:p>
            <a:pPr marL="0" indent="0" algn="ctr">
              <a:buFont typeface="Wingdings 2" pitchFamily="18" charset="2"/>
              <a:buNone/>
              <a:defRPr/>
            </a:pPr>
            <a:r>
              <a:rPr lang="en-US" sz="24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Support for Positive Behavior</a:t>
            </a:r>
          </a:p>
          <a:p>
            <a:pPr marL="0" indent="0" algn="ctr">
              <a:buFont typeface="Wingdings 2" pitchFamily="18" charset="2"/>
              <a:buNone/>
              <a:defRPr/>
            </a:pPr>
            <a:r>
              <a:rPr lang="en-US" sz="1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Support </a:t>
            </a:r>
            <a:r>
              <a:rPr lang="en-US" sz="1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Encouraging, increasing, and strengthening</a:t>
            </a:r>
          </a:p>
          <a:p>
            <a:pPr marL="0" indent="0">
              <a:buFont typeface="Wingdings 2" pitchFamily="18" charset="2"/>
              <a:buNone/>
              <a:defRPr/>
            </a:pPr>
            <a:r>
              <a:rPr lang="en-US" sz="1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Positive Behavior = desirable, adaptive, and prosocial</a:t>
            </a:r>
          </a:p>
          <a:p>
            <a:pPr>
              <a:defRPr/>
            </a:pPr>
            <a:endParaRPr lang="en-US" sz="1800" dirty="0">
              <a:latin typeface="Arial" panose="020B0604020202020204" pitchFamily="34" charset="0"/>
              <a:cs typeface="Arial" panose="020B0604020202020204" pitchFamily="34" charset="0"/>
            </a:endParaRPr>
          </a:p>
          <a:p>
            <a:pPr marL="0" indent="0" algn="ctr">
              <a:buFont typeface="Wingdings 2" pitchFamily="18" charset="2"/>
              <a:buNone/>
              <a:defRPr/>
            </a:pPr>
            <a:r>
              <a:rPr lang="en-US" sz="1800" dirty="0" smtClean="0">
                <a:solidFill>
                  <a:srgbClr val="002060"/>
                </a:solidFill>
                <a:latin typeface="Arial" panose="020B0604020202020204" pitchFamily="34" charset="0"/>
                <a:cs typeface="Arial" panose="020B0604020202020204" pitchFamily="34" charset="0"/>
              </a:rPr>
              <a:t>Versus</a:t>
            </a:r>
            <a:endParaRPr lang="en-US" sz="1800" dirty="0" smtClean="0">
              <a:latin typeface="Arial" panose="020B0604020202020204" pitchFamily="34" charset="0"/>
              <a:cs typeface="Arial" panose="020B0604020202020204" pitchFamily="34" charset="0"/>
            </a:endParaRPr>
          </a:p>
          <a:p>
            <a:pPr marL="0" indent="0" algn="ctr">
              <a:buFont typeface="Wingdings 2" pitchFamily="18" charset="2"/>
              <a:buNone/>
              <a:defRPr/>
            </a:pPr>
            <a:endParaRPr lang="en-US" sz="1800" dirty="0">
              <a:latin typeface="Arial" panose="020B0604020202020204" pitchFamily="34" charset="0"/>
              <a:cs typeface="Arial" panose="020B0604020202020204" pitchFamily="34" charset="0"/>
            </a:endParaRPr>
          </a:p>
          <a:p>
            <a:pPr marL="0" indent="0" algn="ctr">
              <a:buFont typeface="Wingdings 2" pitchFamily="18" charset="2"/>
              <a:buNone/>
              <a:defRPr/>
            </a:pPr>
            <a:r>
              <a:rPr lang="en-US" sz="24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Non-Positive Behavior Support</a:t>
            </a:r>
          </a:p>
          <a:p>
            <a:pPr marL="0" indent="0">
              <a:buFont typeface="Wingdings 2" pitchFamily="18" charset="2"/>
              <a:buNone/>
              <a:defRPr/>
            </a:pPr>
            <a:r>
              <a:rPr lang="en-US" sz="1800" b="1" dirty="0" smtClean="0">
                <a:latin typeface="Arial" panose="020B0604020202020204" pitchFamily="34" charset="0"/>
                <a:cs typeface="Arial" panose="020B0604020202020204" pitchFamily="34" charset="0"/>
              </a:rPr>
              <a:t>	    </a:t>
            </a:r>
            <a:r>
              <a:rPr lang="en-US" sz="1800" b="1" dirty="0" smtClean="0">
                <a:solidFill>
                  <a:schemeClr val="tx1"/>
                </a:solidFill>
                <a:latin typeface="Arial" panose="020B0604020202020204" pitchFamily="34" charset="0"/>
                <a:cs typeface="Arial" panose="020B0604020202020204" pitchFamily="34" charset="0"/>
              </a:rPr>
              <a:t>Use of aversive, humiliating, or stigmatizing interventions</a:t>
            </a:r>
          </a:p>
          <a:p>
            <a:pPr marL="0" indent="0" algn="ctr">
              <a:buFont typeface="Wingdings 2" pitchFamily="18" charset="2"/>
              <a:buNone/>
              <a:defRPr/>
            </a:pPr>
            <a:endParaRPr lang="en-US" sz="18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82</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b="1" dirty="0" smtClean="0">
                <a:solidFill>
                  <a:srgbClr val="00B0F0"/>
                </a:solidFill>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rPr>
              <a:t>APBS AND NASDDD</a:t>
            </a:r>
            <a:r>
              <a:rPr lang="en-US" dirty="0" smtClean="0"/>
              <a:t/>
            </a:r>
            <a:br>
              <a:rPr lang="en-US" dirty="0" smtClean="0"/>
            </a:br>
            <a:r>
              <a:rPr lang="en-US" sz="2700" b="1" dirty="0" smtClean="0">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rPr>
              <a:t>PBS Definition</a:t>
            </a:r>
            <a:br>
              <a:rPr lang="en-US" sz="2700" b="1" dirty="0" smtClean="0">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rPr>
            </a:br>
            <a:endParaRPr lang="en-US" sz="2700" b="1" dirty="0">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143000"/>
            <a:ext cx="8839200" cy="4678363"/>
          </a:xfrm>
        </p:spPr>
        <p:txBody>
          <a:bodyPr/>
          <a:lstStyle/>
          <a:p>
            <a:pPr>
              <a:defRPr/>
            </a:pPr>
            <a:r>
              <a:rPr lang="en-US" sz="1500" b="1" dirty="0" smtClean="0">
                <a:latin typeface="Arial" panose="020B0604020202020204" pitchFamily="34" charset="0"/>
                <a:cs typeface="Arial" panose="020B0604020202020204" pitchFamily="34" charset="0"/>
              </a:rPr>
              <a:t>What is Positive Behavior Support?</a:t>
            </a:r>
            <a:r>
              <a:rPr lang="en-US" sz="1500" dirty="0" smtClean="0">
                <a:latin typeface="Arial" panose="020B0604020202020204" pitchFamily="34" charset="0"/>
                <a:cs typeface="Arial" panose="020B0604020202020204" pitchFamily="34" charset="0"/>
              </a:rPr>
              <a:t/>
            </a:r>
            <a:br>
              <a:rPr lang="en-US" sz="1500" dirty="0" smtClean="0">
                <a:latin typeface="Arial" panose="020B0604020202020204" pitchFamily="34" charset="0"/>
                <a:cs typeface="Arial" panose="020B0604020202020204" pitchFamily="34" charset="0"/>
              </a:rPr>
            </a:br>
            <a:r>
              <a:rPr lang="en-US" sz="1500" i="1" dirty="0">
                <a:latin typeface="Arial" panose="020B0604020202020204" pitchFamily="34" charset="0"/>
                <a:cs typeface="Arial" panose="020B0604020202020204" pitchFamily="34" charset="0"/>
              </a:rPr>
              <a:t>R</a:t>
            </a:r>
            <a:r>
              <a:rPr lang="en-US" sz="1500" i="1" dirty="0" smtClean="0">
                <a:latin typeface="Arial" panose="020B0604020202020204" pitchFamily="34" charset="0"/>
                <a:cs typeface="Arial" panose="020B0604020202020204" pitchFamily="34" charset="0"/>
              </a:rPr>
              <a:t>esearch-based strategies to increase quality of life, decrease problem behavior by teaching new skills, and changing a person's environment. </a:t>
            </a:r>
          </a:p>
          <a:p>
            <a:pPr marL="0" indent="0" algn="ctr">
              <a:buFont typeface="Wingdings 2" pitchFamily="18" charset="2"/>
              <a:buNone/>
              <a:defRPr/>
            </a:pPr>
            <a:endParaRPr lang="en-US" sz="1500" i="1" dirty="0">
              <a:latin typeface="Arial" panose="020B0604020202020204" pitchFamily="34" charset="0"/>
              <a:cs typeface="Arial" panose="020B0604020202020204" pitchFamily="34" charset="0"/>
            </a:endParaRPr>
          </a:p>
          <a:p>
            <a:pPr marL="0" indent="0" algn="ctr">
              <a:buFont typeface="Wingdings 2" pitchFamily="18" charset="2"/>
              <a:buNone/>
              <a:defRPr/>
            </a:pPr>
            <a:r>
              <a:rPr lang="en-US" sz="1800" b="1" i="1" u="sng" dirty="0" smtClean="0">
                <a:solidFill>
                  <a:srgbClr val="C00000"/>
                </a:solidFill>
                <a:latin typeface="Arial" panose="020B0604020202020204" pitchFamily="34" charset="0"/>
                <a:cs typeface="Arial" panose="020B0604020202020204" pitchFamily="34" charset="0"/>
              </a:rPr>
              <a:t>Four Components:</a:t>
            </a:r>
          </a:p>
          <a:p>
            <a:pPr>
              <a:buFont typeface="+mj-lt"/>
              <a:buAutoNum type="arabicPeriod"/>
              <a:defRPr/>
            </a:pPr>
            <a:r>
              <a:rPr lang="en-US" sz="1500" b="1" dirty="0" smtClean="0">
                <a:latin typeface="Arial" panose="020B0604020202020204" pitchFamily="34" charset="0"/>
                <a:cs typeface="Arial" panose="020B0604020202020204" pitchFamily="34" charset="0"/>
              </a:rPr>
              <a:t>Valued Outcomes</a:t>
            </a:r>
            <a:br>
              <a:rPr lang="en-US" sz="1500" b="1" dirty="0" smtClean="0">
                <a:latin typeface="Arial" panose="020B0604020202020204" pitchFamily="34" charset="0"/>
                <a:cs typeface="Arial" panose="020B0604020202020204" pitchFamily="34" charset="0"/>
              </a:rPr>
            </a:br>
            <a:r>
              <a:rPr lang="en-US" sz="1500" i="1" dirty="0" smtClean="0">
                <a:latin typeface="Arial" panose="020B0604020202020204" pitchFamily="34" charset="0"/>
                <a:cs typeface="Arial" panose="020B0604020202020204" pitchFamily="34" charset="0"/>
              </a:rPr>
              <a:t>Unique </a:t>
            </a:r>
            <a:r>
              <a:rPr lang="en-US" sz="1500" i="1" dirty="0" smtClean="0">
                <a:solidFill>
                  <a:srgbClr val="FF0000"/>
                </a:solidFill>
                <a:latin typeface="Arial" panose="020B0604020202020204" pitchFamily="34" charset="0"/>
                <a:cs typeface="Arial" panose="020B0604020202020204" pitchFamily="34" charset="0"/>
              </a:rPr>
              <a:t>preferences</a:t>
            </a:r>
            <a:r>
              <a:rPr lang="en-US" sz="1500" i="1" dirty="0" smtClean="0">
                <a:latin typeface="Arial" panose="020B0604020202020204" pitchFamily="34" charset="0"/>
                <a:cs typeface="Arial" panose="020B0604020202020204" pitchFamily="34" charset="0"/>
              </a:rPr>
              <a:t> and needs to enhance personal satisfaction.</a:t>
            </a:r>
            <a:r>
              <a:rPr lang="en-US" sz="1500" i="1" dirty="0" smtClean="0">
                <a:solidFill>
                  <a:srgbClr val="4E3B30"/>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 </a:t>
            </a:r>
            <a:endParaRPr lang="en-US" sz="1500" i="1" dirty="0" smtClean="0">
              <a:latin typeface="Arial" panose="020B0604020202020204" pitchFamily="34" charset="0"/>
              <a:cs typeface="Arial" panose="020B0604020202020204" pitchFamily="34" charset="0"/>
            </a:endParaRPr>
          </a:p>
          <a:p>
            <a:pPr>
              <a:buFont typeface="+mj-lt"/>
              <a:buAutoNum type="arabicPeriod"/>
              <a:defRPr/>
            </a:pPr>
            <a:endParaRPr lang="en-US" sz="1500" b="1" dirty="0" smtClean="0">
              <a:latin typeface="Arial" panose="020B0604020202020204" pitchFamily="34" charset="0"/>
              <a:cs typeface="Arial" panose="020B0604020202020204" pitchFamily="34" charset="0"/>
            </a:endParaRPr>
          </a:p>
          <a:p>
            <a:pPr>
              <a:buFont typeface="+mj-lt"/>
              <a:buAutoNum type="arabicPeriod"/>
              <a:defRPr/>
            </a:pPr>
            <a:r>
              <a:rPr lang="en-US" sz="1500" b="1" dirty="0" smtClean="0">
                <a:latin typeface="Arial" panose="020B0604020202020204" pitchFamily="34" charset="0"/>
                <a:cs typeface="Arial" panose="020B0604020202020204" pitchFamily="34" charset="0"/>
              </a:rPr>
              <a:t>Behavioral and Biomedical Science</a:t>
            </a:r>
            <a:br>
              <a:rPr lang="en-US" sz="1500" b="1" dirty="0" smtClean="0">
                <a:latin typeface="Arial" panose="020B0604020202020204" pitchFamily="34" charset="0"/>
                <a:cs typeface="Arial" panose="020B0604020202020204" pitchFamily="34" charset="0"/>
              </a:rPr>
            </a:br>
            <a:r>
              <a:rPr lang="en-US" sz="1500" i="1" dirty="0" smtClean="0">
                <a:latin typeface="Arial" panose="020B0604020202020204" pitchFamily="34" charset="0"/>
                <a:cs typeface="Arial" panose="020B0604020202020204" pitchFamily="34" charset="0"/>
              </a:rPr>
              <a:t>Recognize individual </a:t>
            </a:r>
            <a:r>
              <a:rPr lang="en-US" sz="1500" i="1" dirty="0" smtClean="0">
                <a:solidFill>
                  <a:srgbClr val="FF0000"/>
                </a:solidFill>
                <a:latin typeface="Arial" panose="020B0604020202020204" pitchFamily="34" charset="0"/>
                <a:cs typeface="Arial" panose="020B0604020202020204" pitchFamily="34" charset="0"/>
              </a:rPr>
              <a:t>history</a:t>
            </a:r>
            <a:r>
              <a:rPr lang="en-US" sz="1500" i="1" dirty="0" smtClean="0">
                <a:latin typeface="Arial" panose="020B0604020202020204" pitchFamily="34" charset="0"/>
                <a:cs typeface="Arial" panose="020B0604020202020204" pitchFamily="34" charset="0"/>
              </a:rPr>
              <a:t> including trauma, medical issues, psychiatric state, and significant relationships to understand the factors influencing behavior. </a:t>
            </a:r>
          </a:p>
          <a:p>
            <a:pPr>
              <a:buFont typeface="+mj-lt"/>
              <a:buAutoNum type="arabicPeriod"/>
              <a:defRPr/>
            </a:pPr>
            <a:endParaRPr lang="en-US" sz="1500" b="1" dirty="0" smtClean="0">
              <a:latin typeface="Arial" panose="020B0604020202020204" pitchFamily="34" charset="0"/>
              <a:cs typeface="Arial" panose="020B0604020202020204" pitchFamily="34" charset="0"/>
            </a:endParaRPr>
          </a:p>
          <a:p>
            <a:pPr>
              <a:buFont typeface="+mj-lt"/>
              <a:buAutoNum type="arabicPeriod"/>
              <a:defRPr/>
            </a:pPr>
            <a:r>
              <a:rPr lang="en-US" sz="1500" b="1" dirty="0" smtClean="0">
                <a:latin typeface="Arial" panose="020B0604020202020204" pitchFamily="34" charset="0"/>
                <a:cs typeface="Arial" panose="020B0604020202020204" pitchFamily="34" charset="0"/>
              </a:rPr>
              <a:t>Validated Procedures</a:t>
            </a:r>
            <a:br>
              <a:rPr lang="en-US" sz="1500" b="1" dirty="0" smtClean="0">
                <a:latin typeface="Arial" panose="020B0604020202020204" pitchFamily="34" charset="0"/>
                <a:cs typeface="Arial" panose="020B0604020202020204" pitchFamily="34" charset="0"/>
              </a:rPr>
            </a:br>
            <a:r>
              <a:rPr lang="en-US" sz="1500" i="1" dirty="0" smtClean="0">
                <a:solidFill>
                  <a:srgbClr val="FF0000"/>
                </a:solidFill>
                <a:latin typeface="Arial" panose="020B0604020202020204" pitchFamily="34" charset="0"/>
                <a:cs typeface="Arial" panose="020B0604020202020204" pitchFamily="34" charset="0"/>
              </a:rPr>
              <a:t>Data</a:t>
            </a:r>
            <a:r>
              <a:rPr lang="en-US" sz="1500" i="1" dirty="0" smtClean="0">
                <a:latin typeface="Arial" panose="020B0604020202020204" pitchFamily="34" charset="0"/>
                <a:cs typeface="Arial" panose="020B0604020202020204" pitchFamily="34" charset="0"/>
              </a:rPr>
              <a:t> collected to measure outcomes includes program evaluation, surveys, interviews, rating scales, direct observation, and self-report information. </a:t>
            </a:r>
          </a:p>
          <a:p>
            <a:pPr>
              <a:buFont typeface="+mj-lt"/>
              <a:buAutoNum type="arabicPeriod"/>
              <a:defRPr/>
            </a:pPr>
            <a:endParaRPr lang="en-US" sz="1500" b="1" dirty="0" smtClean="0">
              <a:latin typeface="Arial" panose="020B0604020202020204" pitchFamily="34" charset="0"/>
              <a:cs typeface="Arial" panose="020B0604020202020204" pitchFamily="34" charset="0"/>
            </a:endParaRPr>
          </a:p>
          <a:p>
            <a:pPr>
              <a:buFont typeface="+mj-lt"/>
              <a:buAutoNum type="arabicPeriod"/>
              <a:defRPr/>
            </a:pPr>
            <a:r>
              <a:rPr lang="en-US" sz="1500" b="1" dirty="0" smtClean="0">
                <a:latin typeface="Arial" panose="020B0604020202020204" pitchFamily="34" charset="0"/>
                <a:cs typeface="Arial" panose="020B0604020202020204" pitchFamily="34" charset="0"/>
              </a:rPr>
              <a:t>Systems Change</a:t>
            </a:r>
            <a:br>
              <a:rPr lang="en-US" sz="1500" b="1" dirty="0" smtClean="0">
                <a:latin typeface="Arial" panose="020B0604020202020204" pitchFamily="34" charset="0"/>
                <a:cs typeface="Arial" panose="020B0604020202020204" pitchFamily="34" charset="0"/>
              </a:rPr>
            </a:br>
            <a:r>
              <a:rPr lang="en-US" sz="1500" i="1" dirty="0" smtClean="0">
                <a:latin typeface="Arial" panose="020B0604020202020204" pitchFamily="34" charset="0"/>
                <a:cs typeface="Arial" panose="020B0604020202020204" pitchFamily="34" charset="0"/>
              </a:rPr>
              <a:t>PBS strategies consider the home or organizational </a:t>
            </a:r>
            <a:r>
              <a:rPr lang="en-US" sz="1500" i="1" dirty="0" smtClean="0">
                <a:solidFill>
                  <a:srgbClr val="FF0000"/>
                </a:solidFill>
                <a:latin typeface="Arial" panose="020B0604020202020204" pitchFamily="34" charset="0"/>
                <a:cs typeface="Arial" panose="020B0604020202020204" pitchFamily="34" charset="0"/>
              </a:rPr>
              <a:t>environment</a:t>
            </a:r>
            <a:r>
              <a:rPr lang="en-US" sz="1500" i="1" dirty="0" smtClean="0">
                <a:latin typeface="Arial" panose="020B0604020202020204" pitchFamily="34" charset="0"/>
                <a:cs typeface="Arial" panose="020B0604020202020204" pitchFamily="34" charset="0"/>
              </a:rPr>
              <a:t> to ensure the success. Factors include staff development, team building, and fit between the plan and those who will implement it. </a:t>
            </a:r>
          </a:p>
          <a:p>
            <a:pPr marL="0">
              <a:spcBef>
                <a:spcPts val="0"/>
              </a:spcBef>
              <a:spcAft>
                <a:spcPts val="0"/>
              </a:spcAft>
              <a:defRPr/>
            </a:pPr>
            <a:endParaRPr lang="en-US" sz="1400" dirty="0" smtClean="0">
              <a:latin typeface="Times New Roman"/>
              <a:ea typeface="Calibri"/>
            </a:endParaRPr>
          </a:p>
          <a:p>
            <a:pPr marL="0">
              <a:spcBef>
                <a:spcPts val="0"/>
              </a:spcBef>
              <a:spcAft>
                <a:spcPts val="0"/>
              </a:spcAft>
              <a:defRPr/>
            </a:pPr>
            <a:endParaRPr lang="en-US" sz="1400" dirty="0" smtClean="0">
              <a:latin typeface="Times New Roman"/>
              <a:ea typeface="Calibri"/>
            </a:endParaRPr>
          </a:p>
          <a:p>
            <a:pPr marL="0" indent="0">
              <a:buFont typeface="Wingdings 2" pitchFamily="18" charset="2"/>
              <a:buNone/>
              <a:defRPr/>
            </a:pPr>
            <a:endParaRPr lang="en-US" dirty="0"/>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83</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2400" b="1" dirty="0">
                <a:solidFill>
                  <a:srgbClr val="4E3B30"/>
                </a:solidFill>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rPr>
              <a:t>PBS </a:t>
            </a:r>
            <a:r>
              <a:rPr lang="en-US" sz="2400" b="1" dirty="0" smtClean="0">
                <a:solidFill>
                  <a:srgbClr val="4E3B30"/>
                </a:solidFill>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rPr>
              <a:t>Definition</a:t>
            </a:r>
            <a:br>
              <a:rPr lang="en-US" sz="2400" b="1" dirty="0" smtClean="0">
                <a:solidFill>
                  <a:srgbClr val="4E3B30"/>
                </a:solidFill>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rPr>
            </a:br>
            <a:r>
              <a:rPr lang="en-US" sz="2400" b="1" dirty="0" smtClean="0">
                <a:solidFill>
                  <a:srgbClr val="4E3B30"/>
                </a:solidFill>
                <a:effectLst>
                  <a:outerShdw blurRad="38100" dist="38100" dir="2700000" algn="tl">
                    <a:srgbClr val="000000">
                      <a:alpha val="43137"/>
                    </a:srgbClr>
                  </a:outerShdw>
                  <a:reflection blurRad="12700" stA="48000" endA="300" endPos="55000" dir="5400000" sy="-90000" algn="bl" rotWithShape="0"/>
                </a:effectLst>
                <a:latin typeface="Arial" panose="020B0604020202020204" pitchFamily="34" charset="0"/>
                <a:cs typeface="Arial" panose="020B0604020202020204" pitchFamily="34" charset="0"/>
              </a:rPr>
              <a:t>“Practical Terms”</a:t>
            </a:r>
            <a:endParaRPr lang="en-US" dirty="0"/>
          </a:p>
        </p:txBody>
      </p:sp>
      <p:sp>
        <p:nvSpPr>
          <p:cNvPr id="3" name="Content Placeholder 2"/>
          <p:cNvSpPr>
            <a:spLocks noGrp="1"/>
          </p:cNvSpPr>
          <p:nvPr>
            <p:ph idx="1"/>
          </p:nvPr>
        </p:nvSpPr>
        <p:spPr/>
        <p:txBody>
          <a:bodyPr/>
          <a:lstStyle/>
          <a:p>
            <a:pPr marL="0">
              <a:spcBef>
                <a:spcPts val="0"/>
              </a:spcBef>
              <a:spcAft>
                <a:spcPts val="0"/>
              </a:spcAft>
              <a:defRPr/>
            </a:pPr>
            <a:r>
              <a:rPr lang="en-US" sz="2000" b="1" u="sng"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Functional Assessment </a:t>
            </a:r>
          </a:p>
          <a:p>
            <a:pPr marL="0" indent="0">
              <a:spcBef>
                <a:spcPts val="0"/>
              </a:spcBef>
              <a:spcAft>
                <a:spcPts val="0"/>
              </a:spcAft>
              <a:buFont typeface="Wingdings 2" pitchFamily="18" charset="2"/>
              <a:buNone/>
              <a:defRPr/>
            </a:pPr>
            <a:r>
              <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Information gathering process</a:t>
            </a:r>
          </a:p>
          <a:p>
            <a:pPr marL="0" indent="0">
              <a:spcBef>
                <a:spcPts val="0"/>
              </a:spcBef>
              <a:spcAft>
                <a:spcPts val="0"/>
              </a:spcAft>
              <a:buFont typeface="Wingdings 2" pitchFamily="18" charset="2"/>
              <a:buNone/>
              <a:defRPr/>
            </a:pPr>
            <a:endPar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a:spcBef>
                <a:spcPts val="0"/>
              </a:spcBef>
              <a:spcAft>
                <a:spcPts val="0"/>
              </a:spcAft>
              <a:defRPr/>
            </a:pPr>
            <a:r>
              <a:rPr lang="en-US" sz="2000" b="1" u="sng"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Comprehensive Interventions </a:t>
            </a:r>
          </a:p>
          <a:p>
            <a:pPr marL="0" indent="0">
              <a:spcBef>
                <a:spcPts val="0"/>
              </a:spcBef>
              <a:spcAft>
                <a:spcPts val="0"/>
              </a:spcAft>
              <a:buFont typeface="Wingdings 2" pitchFamily="18" charset="2"/>
              <a:buNone/>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Preventative techniques, intensive strategies, crisis plans</a:t>
            </a:r>
          </a:p>
          <a:p>
            <a:pPr marL="0" indent="0">
              <a:spcBef>
                <a:spcPts val="0"/>
              </a:spcBef>
              <a:spcAft>
                <a:spcPts val="0"/>
              </a:spcAft>
              <a:buFont typeface="Wingdings 2" pitchFamily="18" charset="2"/>
              <a:buNone/>
              <a:defRPr/>
            </a:pPr>
            <a:endPar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a:spcBef>
                <a:spcPts val="0"/>
              </a:spcBef>
              <a:spcAft>
                <a:spcPts val="0"/>
              </a:spcAft>
              <a:defRPr/>
            </a:pPr>
            <a:r>
              <a:rPr lang="en-US" sz="2000" b="1" u="sng"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Lifestyle Enhancement </a:t>
            </a:r>
          </a:p>
          <a:p>
            <a:pPr marL="0" indent="0">
              <a:spcBef>
                <a:spcPts val="0"/>
              </a:spcBef>
              <a:spcAft>
                <a:spcPts val="0"/>
              </a:spcAft>
              <a:buFont typeface="Wingdings 2" pitchFamily="18" charset="2"/>
              <a:buNone/>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Person-centered planning</a:t>
            </a:r>
          </a:p>
          <a:p>
            <a:pPr marL="0" indent="0">
              <a:spcBef>
                <a:spcPts val="0"/>
              </a:spcBef>
              <a:spcAft>
                <a:spcPts val="0"/>
              </a:spcAft>
              <a:buFont typeface="Wingdings 2" pitchFamily="18" charset="2"/>
              <a:buNone/>
              <a:defRPr/>
            </a:pPr>
            <a:endPar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0" indent="365760">
              <a:spcBef>
                <a:spcPts val="0"/>
              </a:spcBef>
              <a:spcAft>
                <a:spcPts val="0"/>
              </a:spcAft>
              <a:defRPr/>
            </a:pPr>
            <a:r>
              <a:rPr lang="en-US" sz="2000" b="1" u="sng"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Team Approach </a:t>
            </a:r>
          </a:p>
          <a:p>
            <a:pPr marL="0" indent="0">
              <a:spcBef>
                <a:spcPts val="0"/>
              </a:spcBef>
              <a:spcAft>
                <a:spcPts val="0"/>
              </a:spcAft>
              <a:buFont typeface="Wingdings 2" pitchFamily="18" charset="2"/>
              <a:buNone/>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2000" b="1" dirty="0" smtClean="0">
                <a:solidFill>
                  <a:schemeClr val="tx1"/>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Collaboration to support the process</a:t>
            </a:r>
          </a:p>
          <a:p>
            <a:pPr>
              <a:defRPr/>
            </a:pPr>
            <a:endParaRPr lang="en-US" dirty="0"/>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84</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457200"/>
          </a:xfrm>
        </p:spPr>
        <p:txBody>
          <a:bodyPr>
            <a:normAutofit fontScale="90000"/>
          </a:bodyPr>
          <a:lstStyle/>
          <a:p>
            <a:pPr algn="ctr" eaLnBrk="1" hangingPunct="1">
              <a:defRPr/>
            </a:pPr>
            <a:r>
              <a:rPr lang="en-US" kern="10" cap="none" dirty="0" smtClean="0">
                <a:ln w="19050">
                  <a:solidFill>
                    <a:srgbClr val="4E3B30"/>
                  </a:solidFill>
                  <a:round/>
                  <a:headEnd/>
                  <a:tailEnd/>
                </a:ln>
                <a:solidFill>
                  <a:prstClr val="white"/>
                </a:solidFill>
                <a:effectLst>
                  <a:outerShdw dist="35921" dir="2700000" algn="ctr" rotWithShape="0">
                    <a:srgbClr val="A5644E"/>
                  </a:outerShdw>
                </a:effectLst>
                <a:latin typeface="Impact"/>
                <a:cs typeface="Arial" charset="0"/>
              </a:rPr>
              <a:t/>
            </a:r>
            <a:br>
              <a:rPr lang="en-US" kern="10" cap="none" dirty="0" smtClean="0">
                <a:ln w="19050">
                  <a:solidFill>
                    <a:srgbClr val="4E3B30"/>
                  </a:solidFill>
                  <a:round/>
                  <a:headEnd/>
                  <a:tailEnd/>
                </a:ln>
                <a:solidFill>
                  <a:prstClr val="white"/>
                </a:solidFill>
                <a:effectLst>
                  <a:outerShdw dist="35921" dir="2700000" algn="ctr" rotWithShape="0">
                    <a:srgbClr val="A5644E"/>
                  </a:outerShdw>
                </a:effectLst>
                <a:latin typeface="Impact"/>
                <a:cs typeface="Arial" charset="0"/>
              </a:rPr>
            </a:br>
            <a:r>
              <a:rPr lang="en-US" kern="10" cap="none" dirty="0" smtClean="0">
                <a:ln w="19050">
                  <a:solidFill>
                    <a:srgbClr val="4E3B30"/>
                  </a:solidFill>
                  <a:round/>
                  <a:headEnd/>
                  <a:tailEnd/>
                </a:ln>
                <a:solidFill>
                  <a:prstClr val="white"/>
                </a:solidFill>
                <a:effectLst>
                  <a:outerShdw dist="35921" dir="2700000" algn="ctr" rotWithShape="0">
                    <a:srgbClr val="A5644E"/>
                  </a:outerShdw>
                </a:effectLst>
                <a:latin typeface="Impact"/>
                <a:cs typeface="Arial" charset="0"/>
              </a:rPr>
              <a:t>Positive </a:t>
            </a:r>
            <a:r>
              <a:rPr lang="en-US" kern="10" cap="none" dirty="0">
                <a:ln w="19050">
                  <a:solidFill>
                    <a:srgbClr val="4E3B30"/>
                  </a:solidFill>
                  <a:round/>
                  <a:headEnd/>
                  <a:tailEnd/>
                </a:ln>
                <a:solidFill>
                  <a:prstClr val="white"/>
                </a:solidFill>
                <a:effectLst>
                  <a:outerShdw dist="35921" dir="2700000" algn="ctr" rotWithShape="0">
                    <a:srgbClr val="A5644E"/>
                  </a:outerShdw>
                </a:effectLst>
                <a:latin typeface="Impact"/>
                <a:cs typeface="Arial" charset="0"/>
              </a:rPr>
              <a:t>Behavioral </a:t>
            </a:r>
            <a:r>
              <a:rPr lang="en-US" kern="10" cap="none" dirty="0" smtClean="0">
                <a:ln w="19050">
                  <a:solidFill>
                    <a:srgbClr val="4E3B30"/>
                  </a:solidFill>
                  <a:round/>
                  <a:headEnd/>
                  <a:tailEnd/>
                </a:ln>
                <a:solidFill>
                  <a:prstClr val="white"/>
                </a:solidFill>
                <a:effectLst>
                  <a:outerShdw dist="35921" dir="2700000" algn="ctr" rotWithShape="0">
                    <a:srgbClr val="A5644E"/>
                  </a:outerShdw>
                </a:effectLst>
                <a:latin typeface="Impact"/>
                <a:cs typeface="Arial" charset="0"/>
              </a:rPr>
              <a:t>Supports</a:t>
            </a:r>
            <a:br>
              <a:rPr lang="en-US" kern="10" cap="none" dirty="0" smtClean="0">
                <a:ln w="19050">
                  <a:solidFill>
                    <a:srgbClr val="4E3B30"/>
                  </a:solidFill>
                  <a:round/>
                  <a:headEnd/>
                  <a:tailEnd/>
                </a:ln>
                <a:solidFill>
                  <a:prstClr val="white"/>
                </a:solidFill>
                <a:effectLst>
                  <a:outerShdw dist="35921" dir="2700000" algn="ctr" rotWithShape="0">
                    <a:srgbClr val="A5644E"/>
                  </a:outerShdw>
                </a:effectLst>
                <a:latin typeface="Impact"/>
                <a:cs typeface="Arial" charset="0"/>
              </a:rPr>
            </a:br>
            <a:endParaRPr lang="en-US" sz="2700"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914400"/>
            <a:ext cx="8610600" cy="5867400"/>
          </a:xfrm>
        </p:spPr>
        <p:txBody>
          <a:bodyPr/>
          <a:lstStyle/>
          <a:p>
            <a:pPr marL="0" indent="0">
              <a:buFont typeface="Wingdings 2" pitchFamily="18" charset="2"/>
              <a:buNone/>
              <a:defRPr/>
            </a:pPr>
            <a:r>
              <a:rPr lang="en-US" sz="2000" b="1" u="sng" dirty="0" smtClean="0">
                <a:solidFill>
                  <a:srgbClr val="C00000"/>
                </a:solidFill>
                <a:effectLst>
                  <a:outerShdw blurRad="38100" dist="38100" dir="2700000" algn="tl">
                    <a:srgbClr val="000000">
                      <a:alpha val="43137"/>
                    </a:srgbClr>
                  </a:outerShdw>
                </a:effectLst>
              </a:rPr>
              <a:t>Traditions of “Applied Behavioral Analysis”:</a:t>
            </a:r>
          </a:p>
          <a:p>
            <a:pPr marL="0" indent="0">
              <a:spcBef>
                <a:spcPts val="0"/>
              </a:spcBef>
              <a:buFont typeface="Wingdings 2" pitchFamily="18" charset="2"/>
              <a:buNone/>
              <a:defRPr/>
            </a:pPr>
            <a:r>
              <a:rPr lang="en-US" sz="1800" b="1" dirty="0" smtClean="0">
                <a:solidFill>
                  <a:schemeClr val="tx1"/>
                </a:solidFill>
                <a:effectLst>
                  <a:outerShdw blurRad="38100" dist="38100" dir="2700000" algn="tl">
                    <a:srgbClr val="000000">
                      <a:alpha val="43137"/>
                    </a:srgbClr>
                  </a:outerShdw>
                </a:effectLst>
              </a:rPr>
              <a:t>Analyzes the interaction between purposeful behavior and a changeable environment.</a:t>
            </a:r>
          </a:p>
          <a:p>
            <a:pPr marL="0" indent="0">
              <a:buFont typeface="Wingdings 2" pitchFamily="18" charset="2"/>
              <a:buNone/>
              <a:defRPr/>
            </a:pPr>
            <a:endParaRPr lang="en-US" sz="2000" b="1" u="sng" dirty="0" smtClean="0">
              <a:solidFill>
                <a:srgbClr val="7030A0"/>
              </a:solidFill>
              <a:effectLst>
                <a:outerShdw blurRad="38100" dist="38100" dir="2700000" algn="tl">
                  <a:srgbClr val="000000">
                    <a:alpha val="43137"/>
                  </a:srgbClr>
                </a:outerShdw>
              </a:effectLst>
            </a:endParaRPr>
          </a:p>
          <a:p>
            <a:pPr marL="0" indent="0">
              <a:buFont typeface="Wingdings 2" pitchFamily="18" charset="2"/>
              <a:buNone/>
              <a:defRPr/>
            </a:pPr>
            <a:r>
              <a:rPr lang="en-US" sz="2000" b="1" u="sng" dirty="0" smtClean="0">
                <a:solidFill>
                  <a:srgbClr val="7030A0"/>
                </a:solidFill>
                <a:effectLst>
                  <a:outerShdw blurRad="38100" dist="38100" dir="2700000" algn="tl">
                    <a:srgbClr val="000000">
                      <a:alpha val="43137"/>
                    </a:srgbClr>
                  </a:outerShdw>
                </a:effectLst>
              </a:rPr>
              <a:t>Positive Behavioral Supports:</a:t>
            </a:r>
          </a:p>
          <a:p>
            <a:pPr marL="0" indent="0">
              <a:buFont typeface="Wingdings 2" pitchFamily="18" charset="2"/>
              <a:buNone/>
              <a:defRPr/>
            </a:pPr>
            <a:r>
              <a:rPr lang="en-US" sz="1800" b="1" dirty="0" smtClean="0">
                <a:solidFill>
                  <a:srgbClr val="6600CC"/>
                </a:solidFill>
                <a:effectLst>
                  <a:outerShdw blurRad="38100" dist="38100" dir="2700000" algn="tl">
                    <a:srgbClr val="000000">
                      <a:alpha val="43137"/>
                    </a:srgbClr>
                  </a:outerShdw>
                </a:effectLst>
              </a:rPr>
              <a:t>Sources are ABA plus…</a:t>
            </a:r>
          </a:p>
          <a:p>
            <a:pPr>
              <a:buClr>
                <a:srgbClr val="F0A22E"/>
              </a:buClr>
              <a:buFont typeface="Wingdings" panose="05000000000000000000" pitchFamily="2" charset="2"/>
              <a:buChar char="q"/>
              <a:defRPr/>
            </a:pPr>
            <a:r>
              <a:rPr lang="en-US" sz="1600" b="1" dirty="0" smtClean="0">
                <a:solidFill>
                  <a:prstClr val="black"/>
                </a:solidFill>
                <a:effectLst>
                  <a:outerShdw blurRad="38100" dist="38100" dir="2700000" algn="tl">
                    <a:srgbClr val="000000">
                      <a:alpha val="43137"/>
                    </a:srgbClr>
                  </a:outerShdw>
                </a:effectLst>
              </a:rPr>
              <a:t>Normalization and Inclusion Movement</a:t>
            </a:r>
          </a:p>
          <a:p>
            <a:pPr>
              <a:buClr>
                <a:srgbClr val="F0A22E"/>
              </a:buClr>
              <a:buFont typeface="Wingdings" panose="05000000000000000000" pitchFamily="2" charset="2"/>
              <a:buChar char="q"/>
              <a:defRPr/>
            </a:pPr>
            <a:r>
              <a:rPr lang="en-US" sz="1600" b="1" dirty="0" smtClean="0">
                <a:solidFill>
                  <a:prstClr val="black"/>
                </a:solidFill>
                <a:effectLst>
                  <a:outerShdw blurRad="38100" dist="38100" dir="2700000" algn="tl">
                    <a:srgbClr val="000000">
                      <a:alpha val="43137"/>
                    </a:srgbClr>
                  </a:outerShdw>
                </a:effectLst>
              </a:rPr>
              <a:t>Person- and Family-Centered Values</a:t>
            </a:r>
          </a:p>
          <a:p>
            <a:pPr>
              <a:buClr>
                <a:srgbClr val="F0A22E"/>
              </a:buClr>
              <a:buFont typeface="Wingdings" panose="05000000000000000000" pitchFamily="2" charset="2"/>
              <a:buChar char="q"/>
              <a:defRPr/>
            </a:pPr>
            <a:r>
              <a:rPr lang="en-US" sz="1600" b="1" dirty="0" smtClean="0">
                <a:solidFill>
                  <a:prstClr val="black"/>
                </a:solidFill>
                <a:effectLst>
                  <a:outerShdw blurRad="38100" dist="38100" dir="2700000" algn="tl">
                    <a:srgbClr val="000000">
                      <a:alpha val="43137"/>
                    </a:srgbClr>
                  </a:outerShdw>
                </a:effectLst>
              </a:rPr>
              <a:t>Contributions from scientific disciplines: Medicine, Biology, Developmental </a:t>
            </a:r>
            <a:r>
              <a:rPr lang="en-US" sz="1600" b="1" dirty="0">
                <a:solidFill>
                  <a:prstClr val="black"/>
                </a:solidFill>
                <a:effectLst>
                  <a:outerShdw blurRad="38100" dist="38100" dir="2700000" algn="tl">
                    <a:srgbClr val="000000">
                      <a:alpha val="43137"/>
                    </a:srgbClr>
                  </a:outerShdw>
                </a:effectLst>
              </a:rPr>
              <a:t>P</a:t>
            </a:r>
            <a:r>
              <a:rPr lang="en-US" sz="1600" b="1" dirty="0" smtClean="0">
                <a:solidFill>
                  <a:prstClr val="black"/>
                </a:solidFill>
                <a:effectLst>
                  <a:outerShdw blurRad="38100" dist="38100" dir="2700000" algn="tl">
                    <a:srgbClr val="000000">
                      <a:alpha val="43137"/>
                    </a:srgbClr>
                  </a:outerShdw>
                </a:effectLst>
              </a:rPr>
              <a:t>sychology, Systems Theory, and Empirical Research</a:t>
            </a:r>
          </a:p>
          <a:p>
            <a:pPr marL="0" indent="0">
              <a:buClr>
                <a:srgbClr val="F0A22E"/>
              </a:buClr>
              <a:buFont typeface="Wingdings 2" pitchFamily="18" charset="2"/>
              <a:buNone/>
              <a:defRPr/>
            </a:pPr>
            <a:endParaRPr lang="en-US" sz="1800" b="1" dirty="0" smtClean="0">
              <a:solidFill>
                <a:srgbClr val="6600CC"/>
              </a:solidFill>
              <a:effectLst>
                <a:outerShdw blurRad="38100" dist="38100" dir="2700000" algn="tl">
                  <a:srgbClr val="000000">
                    <a:alpha val="43137"/>
                  </a:srgbClr>
                </a:outerShdw>
              </a:effectLst>
            </a:endParaRPr>
          </a:p>
          <a:p>
            <a:pPr marL="0" indent="0">
              <a:buClr>
                <a:srgbClr val="F0A22E"/>
              </a:buClr>
              <a:buFont typeface="Wingdings 2" pitchFamily="18" charset="2"/>
              <a:buNone/>
              <a:defRPr/>
            </a:pPr>
            <a:r>
              <a:rPr lang="en-US" sz="1800" b="1" dirty="0" smtClean="0">
                <a:solidFill>
                  <a:srgbClr val="6600CC"/>
                </a:solidFill>
                <a:effectLst>
                  <a:outerShdw blurRad="38100" dist="38100" dir="2700000" algn="tl">
                    <a:srgbClr val="000000">
                      <a:alpha val="43137"/>
                    </a:srgbClr>
                  </a:outerShdw>
                </a:effectLst>
              </a:rPr>
              <a:t>Hallmarks and Strategies:</a:t>
            </a:r>
            <a:endParaRPr lang="en-US" sz="1800" b="1" dirty="0">
              <a:solidFill>
                <a:srgbClr val="6600CC"/>
              </a:solidFill>
              <a:effectLst>
                <a:outerShdw blurRad="38100" dist="38100" dir="2700000" algn="tl">
                  <a:srgbClr val="000000">
                    <a:alpha val="43137"/>
                  </a:srgbClr>
                </a:outerShdw>
              </a:effectLst>
            </a:endParaRPr>
          </a:p>
          <a:p>
            <a:pPr>
              <a:buFont typeface="Wingdings" panose="05000000000000000000" pitchFamily="2" charset="2"/>
              <a:buChar char="Ø"/>
              <a:defRPr/>
            </a:pPr>
            <a:r>
              <a:rPr lang="en-US" sz="1600" b="1" dirty="0" smtClean="0">
                <a:solidFill>
                  <a:schemeClr val="tx1"/>
                </a:solidFill>
                <a:effectLst>
                  <a:outerShdw blurRad="38100" dist="38100" dir="2700000" algn="tl">
                    <a:srgbClr val="000000">
                      <a:alpha val="43137"/>
                    </a:srgbClr>
                  </a:outerShdw>
                </a:effectLst>
              </a:rPr>
              <a:t>Proactive teaching of expectations and acceptable behaviors </a:t>
            </a:r>
          </a:p>
          <a:p>
            <a:pPr>
              <a:buFont typeface="Wingdings" panose="05000000000000000000" pitchFamily="2" charset="2"/>
              <a:buChar char="Ø"/>
              <a:defRPr/>
            </a:pPr>
            <a:r>
              <a:rPr lang="en-US" sz="1600" b="1" dirty="0" smtClean="0">
                <a:solidFill>
                  <a:schemeClr val="tx1"/>
                </a:solidFill>
                <a:effectLst>
                  <a:outerShdw blurRad="38100" dist="38100" dir="2700000" algn="tl">
                    <a:srgbClr val="000000">
                      <a:alpha val="43137"/>
                    </a:srgbClr>
                  </a:outerShdw>
                </a:effectLst>
              </a:rPr>
              <a:t>Building on existing appropriate behaviors</a:t>
            </a:r>
          </a:p>
          <a:p>
            <a:pPr>
              <a:buFont typeface="Wingdings" panose="05000000000000000000" pitchFamily="2" charset="2"/>
              <a:buChar char="Ø"/>
              <a:defRPr/>
            </a:pPr>
            <a:r>
              <a:rPr lang="en-US" sz="1600" b="1" dirty="0" smtClean="0">
                <a:solidFill>
                  <a:schemeClr val="tx1"/>
                </a:solidFill>
                <a:effectLst>
                  <a:outerShdw blurRad="38100" dist="38100" dir="2700000" algn="tl">
                    <a:srgbClr val="000000">
                      <a:alpha val="43137"/>
                    </a:srgbClr>
                  </a:outerShdw>
                </a:effectLst>
              </a:rPr>
              <a:t>Monitoring problem behaviors</a:t>
            </a:r>
          </a:p>
          <a:p>
            <a:pPr>
              <a:buFont typeface="Wingdings" panose="05000000000000000000" pitchFamily="2" charset="2"/>
              <a:buChar char="Ø"/>
              <a:defRPr/>
            </a:pPr>
            <a:r>
              <a:rPr lang="en-US" sz="1600" b="1" dirty="0" smtClean="0">
                <a:solidFill>
                  <a:schemeClr val="tx1"/>
                </a:solidFill>
                <a:effectLst>
                  <a:outerShdw blurRad="38100" dist="38100" dir="2700000" algn="tl">
                    <a:srgbClr val="000000">
                      <a:alpha val="43137"/>
                    </a:srgbClr>
                  </a:outerShdw>
                </a:effectLst>
              </a:rPr>
              <a:t>Data-driven decisions and evaluation of effectiveness </a:t>
            </a:r>
          </a:p>
          <a:p>
            <a:pPr>
              <a:buFont typeface="Wingdings" panose="05000000000000000000" pitchFamily="2" charset="2"/>
              <a:buChar char="Ø"/>
              <a:defRPr/>
            </a:pPr>
            <a:r>
              <a:rPr lang="en-US" sz="1600" b="1" dirty="0" smtClean="0">
                <a:solidFill>
                  <a:schemeClr val="tx1"/>
                </a:solidFill>
                <a:effectLst>
                  <a:outerShdw blurRad="38100" dist="38100" dir="2700000" algn="tl">
                    <a:srgbClr val="000000">
                      <a:alpha val="43137"/>
                    </a:srgbClr>
                  </a:outerShdw>
                </a:effectLst>
              </a:rPr>
              <a:t>Intense efforts for support</a:t>
            </a:r>
          </a:p>
          <a:p>
            <a:pPr>
              <a:buFont typeface="Wingdings" panose="05000000000000000000" pitchFamily="2" charset="2"/>
              <a:buChar char="Ø"/>
              <a:defRPr/>
            </a:pPr>
            <a:r>
              <a:rPr lang="en-US" sz="1600" b="1" dirty="0" smtClean="0">
                <a:solidFill>
                  <a:schemeClr val="tx1"/>
                </a:solidFill>
                <a:effectLst>
                  <a:outerShdw blurRad="38100" dist="38100" dir="2700000" algn="tl">
                    <a:srgbClr val="000000">
                      <a:alpha val="43137"/>
                    </a:srgbClr>
                  </a:outerShdw>
                </a:effectLst>
              </a:rPr>
              <a:t>Improving quality of life</a:t>
            </a:r>
          </a:p>
          <a:p>
            <a:pPr>
              <a:buFont typeface="Wingdings" panose="05000000000000000000" pitchFamily="2" charset="2"/>
              <a:buChar char="Ø"/>
              <a:defRPr/>
            </a:pPr>
            <a:r>
              <a:rPr lang="en-US" sz="1600" b="1" dirty="0" smtClean="0">
                <a:solidFill>
                  <a:schemeClr val="tx1"/>
                </a:solidFill>
                <a:effectLst>
                  <a:outerShdw blurRad="38100" dist="38100" dir="2700000" algn="tl">
                    <a:srgbClr val="000000">
                      <a:alpha val="43137"/>
                    </a:srgbClr>
                  </a:outerShdw>
                </a:effectLst>
              </a:rPr>
              <a:t>Integrity with implementation and responsiveness</a:t>
            </a:r>
            <a:endParaRPr lang="en-US" sz="1600" b="1"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85</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ctr" eaLnBrk="1" fontAlgn="auto" hangingPunct="1">
              <a:spcAft>
                <a:spcPts val="0"/>
              </a:spcAft>
              <a:defRPr/>
            </a:pPr>
            <a:r>
              <a:rPr lang="en-US" altLang="en-US" sz="2800" b="1" dirty="0" smtClean="0"/>
              <a:t>    Holistic Approach</a:t>
            </a:r>
          </a:p>
        </p:txBody>
      </p:sp>
      <p:graphicFrame>
        <p:nvGraphicFramePr>
          <p:cNvPr id="4" name="Content Placeholder 5"/>
          <p:cNvGraphicFramePr>
            <a:graphicFrameLocks noGrp="1"/>
          </p:cNvGraphicFramePr>
          <p:nvPr>
            <p:ph idx="1"/>
          </p:nvPr>
        </p:nvGraphicFramePr>
        <p:xfrm>
          <a:off x="381000" y="1295400"/>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86</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7913" y="1066800"/>
            <a:ext cx="1638300" cy="838200"/>
          </a:xfrm>
          <a:ln>
            <a:solidFill>
              <a:srgbClr val="000000"/>
            </a:solidFill>
          </a:ln>
        </p:spPr>
        <p:txBody>
          <a:bodyPr/>
          <a:lstStyle/>
          <a:p>
            <a:pPr marL="0" indent="0" algn="ctr" eaLnBrk="1" hangingPunct="1">
              <a:spcBef>
                <a:spcPct val="10000"/>
              </a:spcBef>
              <a:buClrTx/>
              <a:buSzTx/>
              <a:buFont typeface="Wingdings 2" pitchFamily="18" charset="2"/>
              <a:buNone/>
              <a:defRPr/>
            </a:pPr>
            <a:r>
              <a:rPr lang="en-US" altLang="en-US" sz="1200" b="1" i="1" dirty="0" smtClean="0">
                <a:solidFill>
                  <a:srgbClr val="00B0F0"/>
                </a:solidFill>
                <a:effectLst>
                  <a:outerShdw blurRad="38100" dist="38100" dir="2700000" algn="tl">
                    <a:srgbClr val="000000">
                      <a:alpha val="43137"/>
                    </a:srgbClr>
                  </a:outerShdw>
                </a:effectLst>
                <a:latin typeface="Arial" charset="0"/>
                <a:cs typeface="Arial" charset="0"/>
              </a:rPr>
              <a:t>Operational Description of  Challenging Behavior</a:t>
            </a:r>
            <a:endParaRPr lang="en-US" altLang="en-US" sz="1200" b="1" i="1" dirty="0">
              <a:solidFill>
                <a:srgbClr val="00B0F0"/>
              </a:solidFill>
              <a:effectLst>
                <a:outerShdw blurRad="38100" dist="38100" dir="2700000" algn="tl">
                  <a:srgbClr val="000000">
                    <a:alpha val="43137"/>
                  </a:srgbClr>
                </a:outerShdw>
              </a:effectLst>
              <a:latin typeface="Arial" charset="0"/>
              <a:cs typeface="Arial" charset="0"/>
            </a:endParaRPr>
          </a:p>
          <a:p>
            <a:pPr>
              <a:defRPr/>
            </a:pPr>
            <a:endParaRPr lang="en-US" dirty="0"/>
          </a:p>
        </p:txBody>
      </p:sp>
      <p:sp>
        <p:nvSpPr>
          <p:cNvPr id="4" name="Content Placeholder 2"/>
          <p:cNvSpPr txBox="1">
            <a:spLocks/>
          </p:cNvSpPr>
          <p:nvPr/>
        </p:nvSpPr>
        <p:spPr bwMode="auto">
          <a:xfrm>
            <a:off x="457200" y="1801813"/>
            <a:ext cx="1649413" cy="1492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eaLnBrk="1" hangingPunct="1">
              <a:spcBef>
                <a:spcPct val="10000"/>
              </a:spcBef>
              <a:buClrTx/>
              <a:buSzTx/>
              <a:buFont typeface="Wingdings 2" pitchFamily="18" charset="2"/>
              <a:buNone/>
              <a:defRPr/>
            </a:pPr>
            <a:r>
              <a:rPr lang="en-US" altLang="en-US" sz="1400" b="1" i="1" dirty="0" smtClean="0">
                <a:solidFill>
                  <a:srgbClr val="00B0F0"/>
                </a:solidFill>
                <a:effectLst>
                  <a:outerShdw blurRad="38100" dist="38100" dir="2700000" algn="tl">
                    <a:srgbClr val="000000">
                      <a:alpha val="43137"/>
                    </a:srgbClr>
                  </a:outerShdw>
                </a:effectLst>
                <a:latin typeface="Arial" charset="0"/>
                <a:cs typeface="Arial" charset="0"/>
              </a:rPr>
              <a:t>Person-Centered Planning</a:t>
            </a:r>
          </a:p>
          <a:p>
            <a:pPr eaLnBrk="1" hangingPunct="1">
              <a:spcBef>
                <a:spcPct val="10000"/>
              </a:spcBef>
              <a:buClrTx/>
              <a:buSzTx/>
              <a:buFont typeface="Arial" panose="020B0604020202020204" pitchFamily="34" charset="0"/>
              <a:buChar char="•"/>
              <a:defRPr/>
            </a:pPr>
            <a:r>
              <a:rPr lang="en-US" altLang="en-US" sz="1400" b="1" i="1" dirty="0" smtClean="0">
                <a:solidFill>
                  <a:srgbClr val="00B0F0"/>
                </a:solidFill>
                <a:effectLst>
                  <a:outerShdw blurRad="38100" dist="38100" dir="2700000" algn="tl">
                    <a:srgbClr val="000000">
                      <a:alpha val="43137"/>
                    </a:srgbClr>
                  </a:outerShdw>
                </a:effectLst>
                <a:latin typeface="Arial" charset="0"/>
                <a:cs typeface="Arial" charset="0"/>
              </a:rPr>
              <a:t>Goals</a:t>
            </a:r>
          </a:p>
          <a:p>
            <a:pPr eaLnBrk="1" hangingPunct="1">
              <a:spcBef>
                <a:spcPct val="10000"/>
              </a:spcBef>
              <a:buClrTx/>
              <a:buSzTx/>
              <a:buFont typeface="Arial" panose="020B0604020202020204" pitchFamily="34" charset="0"/>
              <a:buChar char="•"/>
              <a:defRPr/>
            </a:pPr>
            <a:r>
              <a:rPr lang="en-US" altLang="en-US" sz="1400" b="1" i="1" dirty="0" smtClean="0">
                <a:solidFill>
                  <a:srgbClr val="00B0F0"/>
                </a:solidFill>
                <a:effectLst>
                  <a:outerShdw blurRad="38100" dist="38100" dir="2700000" algn="tl">
                    <a:srgbClr val="000000">
                      <a:alpha val="43137"/>
                    </a:srgbClr>
                  </a:outerShdw>
                </a:effectLst>
                <a:latin typeface="Arial" charset="0"/>
                <a:cs typeface="Arial" charset="0"/>
              </a:rPr>
              <a:t>Strengths</a:t>
            </a:r>
          </a:p>
          <a:p>
            <a:pPr eaLnBrk="1" hangingPunct="1">
              <a:spcBef>
                <a:spcPct val="10000"/>
              </a:spcBef>
              <a:buClrTx/>
              <a:buSzTx/>
              <a:buFont typeface="Arial" panose="020B0604020202020204" pitchFamily="34" charset="0"/>
              <a:buChar char="•"/>
              <a:defRPr/>
            </a:pPr>
            <a:r>
              <a:rPr lang="en-US" altLang="en-US" sz="1400" b="1" i="1" dirty="0" smtClean="0">
                <a:solidFill>
                  <a:srgbClr val="00B0F0"/>
                </a:solidFill>
                <a:effectLst>
                  <a:outerShdw blurRad="38100" dist="38100" dir="2700000" algn="tl">
                    <a:srgbClr val="000000">
                      <a:alpha val="43137"/>
                    </a:srgbClr>
                  </a:outerShdw>
                </a:effectLst>
                <a:latin typeface="Arial" charset="0"/>
                <a:cs typeface="Arial" charset="0"/>
              </a:rPr>
              <a:t>Barriers</a:t>
            </a:r>
          </a:p>
          <a:p>
            <a:pPr eaLnBrk="1" hangingPunct="1">
              <a:spcBef>
                <a:spcPct val="10000"/>
              </a:spcBef>
              <a:buClrTx/>
              <a:buSzTx/>
              <a:buFont typeface="Arial" panose="020B0604020202020204" pitchFamily="34" charset="0"/>
              <a:buChar char="•"/>
              <a:defRPr/>
            </a:pPr>
            <a:r>
              <a:rPr lang="en-US" altLang="en-US" sz="1400" b="1" i="1" dirty="0" smtClean="0">
                <a:solidFill>
                  <a:srgbClr val="00B0F0"/>
                </a:solidFill>
                <a:effectLst>
                  <a:outerShdw blurRad="38100" dist="38100" dir="2700000" algn="tl">
                    <a:srgbClr val="000000">
                      <a:alpha val="43137"/>
                    </a:srgbClr>
                  </a:outerShdw>
                </a:effectLst>
                <a:latin typeface="Arial" charset="0"/>
                <a:cs typeface="Arial" charset="0"/>
              </a:rPr>
              <a:t>Resources</a:t>
            </a:r>
          </a:p>
          <a:p>
            <a:pPr>
              <a:defRPr/>
            </a:pPr>
            <a:endParaRPr lang="en-US" dirty="0"/>
          </a:p>
        </p:txBody>
      </p:sp>
      <p:sp>
        <p:nvSpPr>
          <p:cNvPr id="5" name="Rectangle 4"/>
          <p:cNvSpPr/>
          <p:nvPr/>
        </p:nvSpPr>
        <p:spPr>
          <a:xfrm>
            <a:off x="3490913" y="2373313"/>
            <a:ext cx="2035175" cy="544512"/>
          </a:xfrm>
          <a:prstGeom prst="rect">
            <a:avLst/>
          </a:prstGeom>
          <a:ln>
            <a:solidFill>
              <a:schemeClr val="tx1"/>
            </a:solidFill>
          </a:ln>
        </p:spPr>
        <p:txBody>
          <a:bodyPr wrap="none">
            <a:spAutoFit/>
          </a:bodyPr>
          <a:lstStyle/>
          <a:p>
            <a:pPr>
              <a:spcBef>
                <a:spcPct val="10000"/>
              </a:spcBef>
              <a:defRPr/>
            </a:pPr>
            <a:r>
              <a:rPr lang="en-US" altLang="en-US" sz="1400" b="1" i="1" dirty="0">
                <a:solidFill>
                  <a:srgbClr val="92D050"/>
                </a:solidFill>
                <a:effectLst>
                  <a:outerShdw blurRad="38100" dist="38100" dir="2700000" algn="tl">
                    <a:srgbClr val="000000">
                      <a:alpha val="43137"/>
                    </a:srgbClr>
                  </a:outerShdw>
                </a:effectLst>
              </a:rPr>
              <a:t>Identify the Function </a:t>
            </a:r>
          </a:p>
          <a:p>
            <a:pPr>
              <a:spcBef>
                <a:spcPct val="10000"/>
              </a:spcBef>
              <a:defRPr/>
            </a:pPr>
            <a:r>
              <a:rPr lang="en-US" altLang="en-US" sz="1400" b="1" i="1" dirty="0">
                <a:solidFill>
                  <a:srgbClr val="92D050"/>
                </a:solidFill>
                <a:effectLst>
                  <a:outerShdw blurRad="38100" dist="38100" dir="2700000" algn="tl">
                    <a:srgbClr val="000000">
                      <a:alpha val="43137"/>
                    </a:srgbClr>
                  </a:outerShdw>
                </a:effectLst>
              </a:rPr>
              <a:t>of Problem Behaviors</a:t>
            </a:r>
          </a:p>
        </p:txBody>
      </p:sp>
      <p:sp>
        <p:nvSpPr>
          <p:cNvPr id="6" name="Rectangle 5"/>
          <p:cNvSpPr/>
          <p:nvPr/>
        </p:nvSpPr>
        <p:spPr>
          <a:xfrm>
            <a:off x="6705600" y="2100263"/>
            <a:ext cx="1676400" cy="954087"/>
          </a:xfrm>
          <a:prstGeom prst="rect">
            <a:avLst/>
          </a:prstGeom>
          <a:ln>
            <a:solidFill>
              <a:schemeClr val="tx1"/>
            </a:solidFill>
          </a:ln>
        </p:spPr>
        <p:txBody>
          <a:bodyPr>
            <a:spAutoFit/>
          </a:bodyPr>
          <a:lstStyle/>
          <a:p>
            <a:pPr>
              <a:spcBef>
                <a:spcPct val="10000"/>
              </a:spcBef>
              <a:defRPr/>
            </a:pPr>
            <a:r>
              <a:rPr lang="en-US" altLang="en-US" sz="1400" b="1" i="1" dirty="0">
                <a:solidFill>
                  <a:srgbClr val="00B0F0"/>
                </a:solidFill>
                <a:effectLst>
                  <a:outerShdw blurRad="38100" dist="38100" dir="2700000" algn="tl">
                    <a:srgbClr val="000000">
                      <a:alpha val="43137"/>
                    </a:srgbClr>
                  </a:outerShdw>
                </a:effectLst>
              </a:rPr>
              <a:t>Physical, Medical, Psychological, and Social Issues</a:t>
            </a:r>
          </a:p>
        </p:txBody>
      </p:sp>
      <p:sp>
        <p:nvSpPr>
          <p:cNvPr id="7" name="Rectangle 6"/>
          <p:cNvSpPr/>
          <p:nvPr/>
        </p:nvSpPr>
        <p:spPr>
          <a:xfrm>
            <a:off x="1941513" y="152400"/>
            <a:ext cx="4956175" cy="738188"/>
          </a:xfrm>
          <a:prstGeom prst="rect">
            <a:avLst/>
          </a:prstGeom>
          <a:solidFill>
            <a:srgbClr val="FFC000"/>
          </a:solidFill>
        </p:spPr>
        <p:txBody>
          <a:bodyPr wrap="none">
            <a:spAutoFit/>
          </a:bodyPr>
          <a:lstStyle/>
          <a:p>
            <a:pPr algn="ctr">
              <a:spcBef>
                <a:spcPct val="10000"/>
              </a:spcBef>
              <a:defRPr/>
            </a:pPr>
            <a:r>
              <a:rPr lang="en-US" altLang="en-US" sz="2000" b="1" i="1" dirty="0">
                <a:solidFill>
                  <a:srgbClr val="C00000"/>
                </a:solidFill>
                <a:effectLst>
                  <a:outerShdw blurRad="38100" dist="38100" dir="2700000" algn="tl">
                    <a:srgbClr val="000000">
                      <a:alpha val="43137"/>
                    </a:srgbClr>
                  </a:outerShdw>
                </a:effectLst>
              </a:rPr>
              <a:t>Positive Behavioral Support Flowchart </a:t>
            </a:r>
          </a:p>
          <a:p>
            <a:pPr algn="ctr">
              <a:spcBef>
                <a:spcPct val="10000"/>
              </a:spcBef>
              <a:defRPr/>
            </a:pPr>
            <a:r>
              <a:rPr lang="en-US" altLang="en-US" sz="2000" b="1" i="1" dirty="0">
                <a:solidFill>
                  <a:srgbClr val="C00000"/>
                </a:solidFill>
                <a:effectLst>
                  <a:outerShdw blurRad="38100" dist="38100" dir="2700000" algn="tl">
                    <a:srgbClr val="000000">
                      <a:alpha val="43137"/>
                    </a:srgbClr>
                  </a:outerShdw>
                </a:effectLst>
              </a:rPr>
              <a:t>Case Conceptualization</a:t>
            </a:r>
          </a:p>
        </p:txBody>
      </p:sp>
      <p:sp>
        <p:nvSpPr>
          <p:cNvPr id="8" name="Rectangle 7"/>
          <p:cNvSpPr/>
          <p:nvPr/>
        </p:nvSpPr>
        <p:spPr>
          <a:xfrm>
            <a:off x="4495800" y="4217988"/>
            <a:ext cx="2382838" cy="1685925"/>
          </a:xfrm>
          <a:prstGeom prst="rect">
            <a:avLst/>
          </a:prstGeom>
          <a:ln>
            <a:solidFill>
              <a:schemeClr val="tx1"/>
            </a:solidFill>
          </a:ln>
        </p:spPr>
        <p:txBody>
          <a:bodyPr>
            <a:spAutoFit/>
          </a:bodyPr>
          <a:lstStyle/>
          <a:p>
            <a:pPr algn="ctr">
              <a:spcBef>
                <a:spcPct val="10000"/>
              </a:spcBef>
              <a:defRPr/>
            </a:pPr>
            <a:r>
              <a:rPr lang="en-US" altLang="en-US" sz="1400" b="1" i="1" u="sng" dirty="0">
                <a:solidFill>
                  <a:srgbClr val="FF0000"/>
                </a:solidFill>
                <a:effectLst>
                  <a:outerShdw blurRad="38100" dist="38100" dir="2700000" algn="tl">
                    <a:srgbClr val="000000">
                      <a:alpha val="43137"/>
                    </a:srgbClr>
                  </a:outerShdw>
                </a:effectLst>
              </a:rPr>
              <a:t>Proactive Strategies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Teaching replacement behaviors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Strengthening adaptive skills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Team Process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Modeling</a:t>
            </a:r>
          </a:p>
        </p:txBody>
      </p:sp>
      <p:sp>
        <p:nvSpPr>
          <p:cNvPr id="9" name="Rectangle 8"/>
          <p:cNvSpPr/>
          <p:nvPr/>
        </p:nvSpPr>
        <p:spPr>
          <a:xfrm>
            <a:off x="2379663" y="4214813"/>
            <a:ext cx="1846262" cy="1708150"/>
          </a:xfrm>
          <a:prstGeom prst="rect">
            <a:avLst/>
          </a:prstGeom>
          <a:ln>
            <a:solidFill>
              <a:schemeClr val="tx1"/>
            </a:solidFill>
          </a:ln>
        </p:spPr>
        <p:txBody>
          <a:bodyPr>
            <a:spAutoFit/>
          </a:bodyPr>
          <a:lstStyle/>
          <a:p>
            <a:pPr algn="ctr">
              <a:spcBef>
                <a:spcPct val="10000"/>
              </a:spcBef>
              <a:defRPr/>
            </a:pPr>
            <a:r>
              <a:rPr lang="en-US" altLang="en-US" sz="1400" b="1" i="1" u="sng" dirty="0">
                <a:solidFill>
                  <a:srgbClr val="FF0000"/>
                </a:solidFill>
                <a:effectLst>
                  <a:outerShdw blurRad="38100" dist="38100" dir="2700000" algn="tl">
                    <a:srgbClr val="000000">
                      <a:alpha val="43137"/>
                    </a:srgbClr>
                  </a:outerShdw>
                </a:effectLst>
              </a:rPr>
              <a:t>Foundational and Lifestyle Strategies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Communication</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Preferences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Activities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Routines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Relationships</a:t>
            </a:r>
          </a:p>
        </p:txBody>
      </p:sp>
      <p:sp>
        <p:nvSpPr>
          <p:cNvPr id="10" name="Rectangle 9"/>
          <p:cNvSpPr/>
          <p:nvPr/>
        </p:nvSpPr>
        <p:spPr>
          <a:xfrm>
            <a:off x="304800" y="4191000"/>
            <a:ext cx="1801813" cy="1685925"/>
          </a:xfrm>
          <a:prstGeom prst="rect">
            <a:avLst/>
          </a:prstGeom>
          <a:ln>
            <a:solidFill>
              <a:schemeClr val="tx1"/>
            </a:solidFill>
          </a:ln>
        </p:spPr>
        <p:txBody>
          <a:bodyPr>
            <a:spAutoFit/>
          </a:bodyPr>
          <a:lstStyle/>
          <a:p>
            <a:pPr algn="ctr">
              <a:spcBef>
                <a:spcPct val="10000"/>
              </a:spcBef>
              <a:defRPr/>
            </a:pPr>
            <a:r>
              <a:rPr lang="en-US" altLang="en-US" sz="1400" b="1" i="1" u="sng" dirty="0">
                <a:solidFill>
                  <a:srgbClr val="FF0000"/>
                </a:solidFill>
                <a:effectLst>
                  <a:outerShdw blurRad="38100" dist="38100" dir="2700000" algn="tl">
                    <a:srgbClr val="000000">
                      <a:alpha val="43137"/>
                    </a:srgbClr>
                  </a:outerShdw>
                </a:effectLst>
              </a:rPr>
              <a:t>Setting Events and Predictors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Problem Situations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Antecedents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Expectations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Task Demands</a:t>
            </a:r>
          </a:p>
        </p:txBody>
      </p:sp>
      <p:sp>
        <p:nvSpPr>
          <p:cNvPr id="11" name="Rectangle 10"/>
          <p:cNvSpPr/>
          <p:nvPr/>
        </p:nvSpPr>
        <p:spPr>
          <a:xfrm>
            <a:off x="7086600" y="4202113"/>
            <a:ext cx="1871663" cy="1685925"/>
          </a:xfrm>
          <a:prstGeom prst="rect">
            <a:avLst/>
          </a:prstGeom>
          <a:ln>
            <a:solidFill>
              <a:schemeClr val="tx1"/>
            </a:solidFill>
          </a:ln>
        </p:spPr>
        <p:txBody>
          <a:bodyPr>
            <a:spAutoFit/>
          </a:bodyPr>
          <a:lstStyle/>
          <a:p>
            <a:pPr algn="ctr">
              <a:spcBef>
                <a:spcPct val="10000"/>
              </a:spcBef>
              <a:defRPr/>
            </a:pPr>
            <a:r>
              <a:rPr lang="en-US" altLang="en-US" sz="1400" b="1" i="1" u="sng" dirty="0">
                <a:solidFill>
                  <a:srgbClr val="FF0000"/>
                </a:solidFill>
                <a:effectLst>
                  <a:outerShdw blurRad="38100" dist="38100" dir="2700000" algn="tl">
                    <a:srgbClr val="000000">
                      <a:alpha val="43137"/>
                    </a:srgbClr>
                  </a:outerShdw>
                </a:effectLst>
              </a:rPr>
              <a:t>Reactive Strategies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Reinforcements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Maintaining Desired Behaviors</a:t>
            </a:r>
          </a:p>
          <a:p>
            <a:pPr marL="285750" indent="-285750">
              <a:spcBef>
                <a:spcPct val="10000"/>
              </a:spcBef>
              <a:buFont typeface="Arial" panose="020B0604020202020204" pitchFamily="34" charset="0"/>
              <a:buChar char="•"/>
              <a:defRPr/>
            </a:pPr>
            <a:r>
              <a:rPr lang="en-US" altLang="en-US" sz="1400" b="1" i="1" dirty="0">
                <a:solidFill>
                  <a:srgbClr val="FF0000"/>
                </a:solidFill>
                <a:effectLst>
                  <a:outerShdw blurRad="38100" dist="38100" dir="2700000" algn="tl">
                    <a:srgbClr val="000000">
                      <a:alpha val="43137"/>
                    </a:srgbClr>
                  </a:outerShdw>
                </a:effectLst>
              </a:rPr>
              <a:t>Crisis Plans</a:t>
            </a:r>
          </a:p>
          <a:p>
            <a:pPr>
              <a:spcBef>
                <a:spcPct val="10000"/>
              </a:spcBef>
              <a:defRPr/>
            </a:pPr>
            <a:endParaRPr lang="en-US" altLang="en-US" sz="1400" b="1" i="1" dirty="0">
              <a:solidFill>
                <a:srgbClr val="FF0000"/>
              </a:solidFill>
              <a:effectLst>
                <a:outerShdw blurRad="38100" dist="38100" dir="2700000" algn="tl">
                  <a:srgbClr val="000000">
                    <a:alpha val="43137"/>
                  </a:srgbClr>
                </a:outerShdw>
              </a:effectLst>
            </a:endParaRPr>
          </a:p>
        </p:txBody>
      </p:sp>
      <p:cxnSp>
        <p:nvCxnSpPr>
          <p:cNvPr id="18" name="Straight Arrow Connector 17"/>
          <p:cNvCxnSpPr/>
          <p:nvPr/>
        </p:nvCxnSpPr>
        <p:spPr>
          <a:xfrm flipV="1">
            <a:off x="2311400" y="2644775"/>
            <a:ext cx="990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5713413" y="2644775"/>
            <a:ext cx="762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4437063" y="1968500"/>
            <a:ext cx="0" cy="2809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a:off x="1524000" y="3549650"/>
            <a:ext cx="1878013" cy="565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a:off x="3962400" y="3810000"/>
            <a:ext cx="0" cy="3746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5105400" y="3810000"/>
            <a:ext cx="0" cy="3746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5556250" y="3549650"/>
            <a:ext cx="1981200" cy="565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7" name="Rectangle 46"/>
          <p:cNvSpPr/>
          <p:nvPr/>
        </p:nvSpPr>
        <p:spPr>
          <a:xfrm>
            <a:off x="3657600" y="3395663"/>
            <a:ext cx="1676400" cy="307975"/>
          </a:xfrm>
          <a:prstGeom prst="rect">
            <a:avLst/>
          </a:prstGeom>
          <a:ln>
            <a:solidFill>
              <a:schemeClr val="tx1"/>
            </a:solidFill>
          </a:ln>
        </p:spPr>
        <p:txBody>
          <a:bodyPr>
            <a:spAutoFit/>
          </a:bodyPr>
          <a:lstStyle/>
          <a:p>
            <a:pPr algn="ctr">
              <a:spcBef>
                <a:spcPct val="10000"/>
              </a:spcBef>
              <a:defRPr/>
            </a:pPr>
            <a:r>
              <a:rPr lang="en-US" altLang="en-US" sz="1400" b="1" i="1" dirty="0">
                <a:solidFill>
                  <a:srgbClr val="00FFCC"/>
                </a:solidFill>
                <a:effectLst>
                  <a:outerShdw blurRad="38100" dist="38100" dir="2700000" algn="tl">
                    <a:srgbClr val="000000">
                      <a:alpha val="43137"/>
                    </a:srgbClr>
                  </a:outerShdw>
                </a:effectLst>
              </a:rPr>
              <a:t>Interventions</a:t>
            </a:r>
          </a:p>
        </p:txBody>
      </p:sp>
      <p:cxnSp>
        <p:nvCxnSpPr>
          <p:cNvPr id="48" name="Straight Arrow Connector 47"/>
          <p:cNvCxnSpPr/>
          <p:nvPr/>
        </p:nvCxnSpPr>
        <p:spPr>
          <a:xfrm>
            <a:off x="4433888" y="3027363"/>
            <a:ext cx="0" cy="2809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87</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686800" cy="838200"/>
          </a:xfrm>
        </p:spPr>
        <p:txBody>
          <a:bodyPr>
            <a:normAutofit fontScale="90000"/>
          </a:bodyPr>
          <a:lstStyle/>
          <a:p>
            <a:pPr algn="ctr" eaLnBrk="1" hangingPunct="1">
              <a:defRPr/>
            </a:pPr>
            <a:r>
              <a:rPr lang="en-US" kern="10" cap="none" dirty="0">
                <a:ln w="19050">
                  <a:solidFill>
                    <a:srgbClr val="4E3B30"/>
                  </a:solidFill>
                  <a:round/>
                  <a:headEnd/>
                  <a:tailEnd/>
                </a:ln>
                <a:solidFill>
                  <a:prstClr val="white"/>
                </a:solidFill>
                <a:effectLst>
                  <a:outerShdw dist="35921" dir="2700000" algn="ctr" rotWithShape="0">
                    <a:srgbClr val="A5644E"/>
                  </a:outerShdw>
                </a:effectLst>
                <a:latin typeface="Impact"/>
                <a:cs typeface="Arial" charset="0"/>
              </a:rPr>
              <a:t>Positive Behavioral Supports</a:t>
            </a:r>
            <a:r>
              <a:rPr lang="en-US" cap="none" dirty="0">
                <a:solidFill>
                  <a:prstClr val="black"/>
                </a:solidFill>
                <a:effectLst/>
                <a:latin typeface="Arial" charset="0"/>
                <a:cs typeface="Arial" charset="0"/>
              </a:rPr>
              <a:t/>
            </a:r>
            <a:br>
              <a:rPr lang="en-US" cap="none" dirty="0">
                <a:solidFill>
                  <a:prstClr val="black"/>
                </a:solidFill>
                <a:effectLst/>
                <a:latin typeface="Arial" charset="0"/>
                <a:cs typeface="Arial" charset="0"/>
              </a:rPr>
            </a:br>
            <a:endParaRPr lang="en-US" dirty="0"/>
          </a:p>
        </p:txBody>
      </p:sp>
      <p:pic>
        <p:nvPicPr>
          <p:cNvPr id="70659" name="Content Placeholder 3" descr="Image depicts the three types of functional assessment: direct observation, informant methods and functional analy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295400"/>
            <a:ext cx="5795963" cy="4052888"/>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1600200" y="5562600"/>
            <a:ext cx="6477000" cy="923925"/>
          </a:xfrm>
          <a:prstGeom prst="rect">
            <a:avLst/>
          </a:prstGeom>
        </p:spPr>
        <p:txBody>
          <a:bodyPr>
            <a:spAutoFit/>
          </a:bodyPr>
          <a:lstStyle/>
          <a:p>
            <a:pPr>
              <a:spcBef>
                <a:spcPct val="10000"/>
              </a:spcBef>
              <a:defRPr/>
            </a:pPr>
            <a:r>
              <a:rPr lang="en-US" altLang="en-US" b="1" i="1" dirty="0">
                <a:solidFill>
                  <a:srgbClr val="C00000"/>
                </a:solidFill>
                <a:effectLst>
                  <a:outerShdw blurRad="38100" dist="38100" dir="2700000" algn="tl">
                    <a:srgbClr val="000000">
                      <a:alpha val="43137"/>
                    </a:srgbClr>
                  </a:outerShdw>
                </a:effectLst>
              </a:rPr>
              <a:t>1) Observation and Correlation (e.g., ABC analysis) and then 2) Hypothesis Testing (i.e., Identifying what precipitates and maintains the negative behavior)</a:t>
            </a:r>
          </a:p>
        </p:txBody>
      </p:sp>
      <p:sp>
        <p:nvSpPr>
          <p:cNvPr id="4" name="Slide Number Placeholder 3"/>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88</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304800" y="457200"/>
            <a:ext cx="8686800" cy="6324600"/>
          </a:xfrm>
        </p:spPr>
        <p:txBody>
          <a:bodyPr/>
          <a:lstStyle/>
          <a:p>
            <a:pPr algn="ctr" eaLnBrk="1" hangingPunct="1">
              <a:lnSpc>
                <a:spcPct val="80000"/>
              </a:lnSpc>
              <a:buFontTx/>
              <a:buNone/>
              <a:defRPr/>
            </a:pPr>
            <a:r>
              <a:rPr lang="en-US" altLang="en-US" sz="2000" b="1" u="sng" dirty="0" smtClean="0">
                <a:solidFill>
                  <a:srgbClr val="00B0F0"/>
                </a:solidFill>
                <a:effectLst>
                  <a:outerShdw blurRad="38100" dist="38100" dir="2700000" algn="tl">
                    <a:srgbClr val="000000">
                      <a:alpha val="43137"/>
                    </a:srgbClr>
                  </a:outerShdw>
                </a:effectLst>
              </a:rPr>
              <a:t>Environmental and Behavioral  Components in Functional Assessment</a:t>
            </a:r>
          </a:p>
          <a:p>
            <a:pPr eaLnBrk="1" hangingPunct="1">
              <a:lnSpc>
                <a:spcPct val="80000"/>
              </a:lnSpc>
              <a:buFontTx/>
              <a:buNone/>
              <a:defRPr/>
            </a:pPr>
            <a:endParaRPr lang="en-US" altLang="en-US" sz="1800" b="1" u="sng" dirty="0" smtClean="0">
              <a:solidFill>
                <a:srgbClr val="C00000"/>
              </a:solidFill>
              <a:effectLst>
                <a:outerShdw blurRad="38100" dist="38100" dir="2700000" algn="tl">
                  <a:srgbClr val="000000">
                    <a:alpha val="43137"/>
                  </a:srgbClr>
                </a:outerShdw>
              </a:effectLst>
            </a:endParaRPr>
          </a:p>
          <a:p>
            <a:pPr eaLnBrk="1" hangingPunct="1">
              <a:lnSpc>
                <a:spcPct val="80000"/>
              </a:lnSpc>
              <a:buFontTx/>
              <a:buNone/>
              <a:defRPr/>
            </a:pPr>
            <a:r>
              <a:rPr lang="en-US" altLang="en-US" sz="1800" b="1" u="sng" dirty="0" smtClean="0">
                <a:solidFill>
                  <a:srgbClr val="C00000"/>
                </a:solidFill>
                <a:effectLst>
                  <a:outerShdw blurRad="38100" dist="38100" dir="2700000" algn="tl">
                    <a:srgbClr val="000000">
                      <a:alpha val="43137"/>
                    </a:srgbClr>
                  </a:outerShdw>
                </a:effectLst>
              </a:rPr>
              <a:t>Setting </a:t>
            </a:r>
            <a:r>
              <a:rPr lang="en-US" altLang="en-US" sz="1800" b="1" u="sng" dirty="0" smtClean="0">
                <a:solidFill>
                  <a:srgbClr val="C00000"/>
                </a:solidFill>
                <a:effectLst>
                  <a:outerShdw blurRad="38100" dist="38100" dir="2700000" algn="tl">
                    <a:srgbClr val="000000">
                      <a:alpha val="43137"/>
                    </a:srgbClr>
                  </a:outerShdw>
                </a:effectLst>
              </a:rPr>
              <a:t>Events and Vulnerabilities</a:t>
            </a:r>
            <a:endParaRPr lang="en-US" altLang="en-US" sz="1800" b="1" dirty="0" smtClean="0">
              <a:solidFill>
                <a:srgbClr val="C00000"/>
              </a:solidFill>
              <a:effectLst>
                <a:outerShdw blurRad="38100" dist="38100" dir="2700000" algn="tl">
                  <a:srgbClr val="000000">
                    <a:alpha val="43137"/>
                  </a:srgbClr>
                </a:outerShdw>
              </a:effectLst>
            </a:endParaRPr>
          </a:p>
          <a:p>
            <a:pPr eaLnBrk="1" hangingPunct="1">
              <a:lnSpc>
                <a:spcPct val="80000"/>
              </a:lnSpc>
              <a:defRPr/>
            </a:pPr>
            <a:r>
              <a:rPr lang="en-US" altLang="en-US" sz="1700" b="1" dirty="0" smtClean="0">
                <a:solidFill>
                  <a:srgbClr val="00B050"/>
                </a:solidFill>
                <a:effectLst>
                  <a:outerShdw blurRad="38100" dist="38100" dir="2700000" algn="tl">
                    <a:srgbClr val="000000">
                      <a:alpha val="43137"/>
                    </a:srgbClr>
                  </a:outerShdw>
                </a:effectLst>
              </a:rPr>
              <a:t>Situations in the environment combined with individual’s deficits </a:t>
            </a:r>
          </a:p>
          <a:p>
            <a:pPr eaLnBrk="1" hangingPunct="1">
              <a:lnSpc>
                <a:spcPct val="80000"/>
              </a:lnSpc>
              <a:buClr>
                <a:srgbClr val="F0A22E"/>
              </a:buClr>
              <a:defRPr/>
            </a:pPr>
            <a:r>
              <a:rPr lang="en-US" sz="1700" b="1" dirty="0" smtClean="0">
                <a:solidFill>
                  <a:prstClr val="black"/>
                </a:solidFill>
                <a:effectLst>
                  <a:outerShdw blurRad="38100" dist="38100" dir="2700000" algn="tl">
                    <a:srgbClr val="000000">
                      <a:alpha val="43137"/>
                    </a:srgbClr>
                  </a:outerShdw>
                </a:effectLst>
              </a:rPr>
              <a:t>Consider broader </a:t>
            </a:r>
            <a:r>
              <a:rPr lang="en-US" sz="1700" b="1" dirty="0">
                <a:solidFill>
                  <a:prstClr val="black"/>
                </a:solidFill>
                <a:effectLst>
                  <a:outerShdw blurRad="38100" dist="38100" dir="2700000" algn="tl">
                    <a:srgbClr val="000000">
                      <a:alpha val="43137"/>
                    </a:srgbClr>
                  </a:outerShdw>
                </a:effectLst>
              </a:rPr>
              <a:t>setting events </a:t>
            </a:r>
            <a:r>
              <a:rPr lang="en-US" sz="1700" b="1" dirty="0" smtClean="0">
                <a:solidFill>
                  <a:prstClr val="black"/>
                </a:solidFill>
                <a:effectLst>
                  <a:outerShdw blurRad="38100" dist="38100" dir="2700000" algn="tl">
                    <a:srgbClr val="000000">
                      <a:alpha val="43137"/>
                    </a:srgbClr>
                  </a:outerShdw>
                </a:effectLst>
              </a:rPr>
              <a:t>(i.e.,  unpredictability, medical conditions {e.g., unstable blood sugar, undiagnosed seizures, untreated sleep problems, medication side effects)</a:t>
            </a:r>
          </a:p>
          <a:p>
            <a:pPr eaLnBrk="1" hangingPunct="1">
              <a:lnSpc>
                <a:spcPct val="80000"/>
              </a:lnSpc>
              <a:buClr>
                <a:srgbClr val="F0A22E"/>
              </a:buClr>
              <a:defRPr/>
            </a:pPr>
            <a:r>
              <a:rPr lang="en-US" altLang="en-US" sz="1700" b="1" dirty="0" smtClean="0">
                <a:solidFill>
                  <a:prstClr val="black"/>
                </a:solidFill>
                <a:effectLst>
                  <a:outerShdw blurRad="38100" dist="38100" dir="2700000" algn="tl">
                    <a:srgbClr val="000000">
                      <a:alpha val="43137"/>
                    </a:srgbClr>
                  </a:outerShdw>
                </a:effectLst>
              </a:rPr>
              <a:t>Consider that there can be negative, </a:t>
            </a:r>
            <a:r>
              <a:rPr lang="en-US" altLang="en-US" sz="1700" b="1" i="1" dirty="0" smtClean="0">
                <a:solidFill>
                  <a:srgbClr val="FF0000"/>
                </a:solidFill>
                <a:effectLst>
                  <a:outerShdw blurRad="38100" dist="38100" dir="2700000" algn="tl">
                    <a:srgbClr val="000000">
                      <a:alpha val="43137"/>
                    </a:srgbClr>
                  </a:outerShdw>
                </a:effectLst>
              </a:rPr>
              <a:t>and positive</a:t>
            </a:r>
            <a:r>
              <a:rPr lang="en-US" altLang="en-US" sz="1700" b="1" dirty="0" smtClean="0">
                <a:solidFill>
                  <a:prstClr val="black"/>
                </a:solidFill>
                <a:effectLst>
                  <a:outerShdw blurRad="38100" dist="38100" dir="2700000" algn="tl">
                    <a:srgbClr val="000000">
                      <a:alpha val="43137"/>
                    </a:srgbClr>
                  </a:outerShdw>
                </a:effectLst>
              </a:rPr>
              <a:t>, setting events…</a:t>
            </a:r>
            <a:endParaRPr lang="en-US" altLang="en-US" sz="1700" b="1" dirty="0" smtClean="0">
              <a:solidFill>
                <a:schemeClr val="tx1"/>
              </a:solidFill>
              <a:effectLst>
                <a:outerShdw blurRad="38100" dist="38100" dir="2700000" algn="tl">
                  <a:srgbClr val="000000">
                    <a:alpha val="43137"/>
                  </a:srgbClr>
                </a:outerShdw>
              </a:effectLst>
            </a:endParaRPr>
          </a:p>
          <a:p>
            <a:pPr eaLnBrk="1" hangingPunct="1">
              <a:lnSpc>
                <a:spcPct val="80000"/>
              </a:lnSpc>
              <a:defRPr/>
            </a:pPr>
            <a:endParaRPr lang="en-US" altLang="en-US" sz="1800" b="1" u="sng" dirty="0" smtClean="0">
              <a:solidFill>
                <a:schemeClr val="tx1"/>
              </a:solidFill>
              <a:effectLst>
                <a:outerShdw blurRad="38100" dist="38100" dir="2700000" algn="tl">
                  <a:srgbClr val="000000">
                    <a:alpha val="43137"/>
                  </a:srgbClr>
                </a:outerShdw>
              </a:effectLst>
            </a:endParaRPr>
          </a:p>
          <a:p>
            <a:pPr eaLnBrk="1" hangingPunct="1">
              <a:lnSpc>
                <a:spcPct val="80000"/>
              </a:lnSpc>
              <a:buFontTx/>
              <a:buNone/>
              <a:defRPr/>
            </a:pPr>
            <a:r>
              <a:rPr lang="en-US" altLang="en-US" sz="1800" b="1" u="sng" dirty="0" smtClean="0">
                <a:solidFill>
                  <a:srgbClr val="C00000"/>
                </a:solidFill>
                <a:effectLst>
                  <a:outerShdw blurRad="38100" dist="38100" dir="2700000" algn="tl">
                    <a:srgbClr val="000000">
                      <a:alpha val="43137"/>
                    </a:srgbClr>
                  </a:outerShdw>
                </a:effectLst>
              </a:rPr>
              <a:t>Antecedents and </a:t>
            </a:r>
            <a:r>
              <a:rPr lang="en-US" altLang="en-US" sz="1800" b="1" u="sng" dirty="0" smtClean="0">
                <a:solidFill>
                  <a:srgbClr val="C00000"/>
                </a:solidFill>
                <a:effectLst>
                  <a:outerShdw blurRad="38100" dist="38100" dir="2700000" algn="tl">
                    <a:srgbClr val="000000">
                      <a:alpha val="43137"/>
                    </a:srgbClr>
                  </a:outerShdw>
                </a:effectLst>
              </a:rPr>
              <a:t>Triggers: </a:t>
            </a:r>
            <a:r>
              <a:rPr lang="en-US" altLang="en-US" sz="1800" b="1" u="sng" dirty="0" smtClean="0">
                <a:solidFill>
                  <a:srgbClr val="15FF7F"/>
                </a:solidFill>
                <a:effectLst>
                  <a:outerShdw blurRad="38100" dist="38100" dir="2700000" algn="tl">
                    <a:srgbClr val="000000">
                      <a:alpha val="43137"/>
                    </a:srgbClr>
                  </a:outerShdw>
                </a:effectLst>
              </a:rPr>
              <a:t>Physical, emotional, cognitive, and behavioral</a:t>
            </a:r>
            <a:endParaRPr lang="en-US" altLang="en-US" sz="1800" b="1" dirty="0">
              <a:solidFill>
                <a:srgbClr val="15FF7F"/>
              </a:solidFill>
              <a:effectLst>
                <a:outerShdw blurRad="38100" dist="38100" dir="2700000" algn="tl">
                  <a:srgbClr val="000000">
                    <a:alpha val="43137"/>
                  </a:srgbClr>
                </a:outerShdw>
              </a:effectLst>
            </a:endParaRPr>
          </a:p>
          <a:p>
            <a:pPr eaLnBrk="1" hangingPunct="1">
              <a:spcBef>
                <a:spcPts val="0"/>
              </a:spcBef>
              <a:buFont typeface="Wingdings" panose="05000000000000000000" pitchFamily="2" charset="2"/>
              <a:buChar char="v"/>
              <a:defRPr/>
            </a:pPr>
            <a:r>
              <a:rPr lang="en-US" altLang="en-US" sz="1700" b="1" dirty="0" smtClean="0">
                <a:solidFill>
                  <a:schemeClr val="tx1"/>
                </a:solidFill>
                <a:effectLst>
                  <a:outerShdw blurRad="38100" dist="38100" dir="2700000" algn="tl">
                    <a:srgbClr val="000000">
                      <a:alpha val="43137"/>
                    </a:srgbClr>
                  </a:outerShdw>
                </a:effectLst>
              </a:rPr>
              <a:t>What </a:t>
            </a:r>
            <a:r>
              <a:rPr lang="en-US" altLang="en-US" sz="1700" b="1" dirty="0" smtClean="0">
                <a:solidFill>
                  <a:schemeClr val="tx1"/>
                </a:solidFill>
                <a:effectLst>
                  <a:outerShdw blurRad="38100" dist="38100" dir="2700000" algn="tl">
                    <a:srgbClr val="000000">
                      <a:alpha val="43137"/>
                    </a:srgbClr>
                  </a:outerShdw>
                </a:effectLst>
              </a:rPr>
              <a:t>occurred immediately </a:t>
            </a:r>
            <a:r>
              <a:rPr lang="en-US" altLang="en-US" sz="1700" b="1" u="sng" dirty="0" smtClean="0">
                <a:solidFill>
                  <a:srgbClr val="FF0000"/>
                </a:solidFill>
                <a:effectLst>
                  <a:outerShdw blurRad="38100" dist="38100" dir="2700000" algn="tl">
                    <a:srgbClr val="000000">
                      <a:alpha val="43137"/>
                    </a:srgbClr>
                  </a:outerShdw>
                </a:effectLst>
              </a:rPr>
              <a:t>before</a:t>
            </a:r>
            <a:r>
              <a:rPr lang="en-US" altLang="en-US" sz="1700" b="1" dirty="0" smtClean="0">
                <a:solidFill>
                  <a:srgbClr val="FF0000"/>
                </a:solidFill>
                <a:effectLst>
                  <a:outerShdw blurRad="38100" dist="38100" dir="2700000" algn="tl">
                    <a:srgbClr val="000000">
                      <a:alpha val="43137"/>
                    </a:srgbClr>
                  </a:outerShdw>
                </a:effectLst>
              </a:rPr>
              <a:t> </a:t>
            </a:r>
            <a:r>
              <a:rPr lang="en-US" altLang="en-US" sz="1700" b="1" dirty="0" smtClean="0">
                <a:solidFill>
                  <a:schemeClr val="tx1"/>
                </a:solidFill>
                <a:effectLst>
                  <a:outerShdw blurRad="38100" dist="38100" dir="2700000" algn="tl">
                    <a:srgbClr val="000000">
                      <a:alpha val="43137"/>
                    </a:srgbClr>
                  </a:outerShdw>
                </a:effectLst>
              </a:rPr>
              <a:t>the behavior? </a:t>
            </a:r>
            <a:endParaRPr lang="en-US" altLang="en-US" sz="1700" b="1" dirty="0" smtClean="0">
              <a:solidFill>
                <a:schemeClr val="tx1"/>
              </a:solidFill>
              <a:effectLst>
                <a:outerShdw blurRad="38100" dist="38100" dir="2700000" algn="tl">
                  <a:srgbClr val="000000">
                    <a:alpha val="43137"/>
                  </a:srgbClr>
                </a:outerShdw>
              </a:effectLst>
            </a:endParaRPr>
          </a:p>
          <a:p>
            <a:pPr eaLnBrk="1" hangingPunct="1">
              <a:spcBef>
                <a:spcPts val="0"/>
              </a:spcBef>
              <a:defRPr/>
            </a:pPr>
            <a:r>
              <a:rPr lang="en-US" altLang="en-US" sz="1700" b="1" dirty="0" smtClean="0">
                <a:solidFill>
                  <a:srgbClr val="FF00FF"/>
                </a:solidFill>
                <a:effectLst>
                  <a:outerShdw blurRad="38100" dist="38100" dir="2700000" algn="tl">
                    <a:srgbClr val="000000">
                      <a:alpha val="43137"/>
                    </a:srgbClr>
                  </a:outerShdw>
                </a:effectLst>
              </a:rPr>
              <a:t>Fast </a:t>
            </a:r>
            <a:r>
              <a:rPr lang="en-US" altLang="en-US" sz="1700" b="1" dirty="0" smtClean="0">
                <a:solidFill>
                  <a:srgbClr val="FF00FF"/>
                </a:solidFill>
                <a:effectLst>
                  <a:outerShdw blurRad="38100" dist="38100" dir="2700000" algn="tl">
                    <a:srgbClr val="000000">
                      <a:alpha val="43137"/>
                    </a:srgbClr>
                  </a:outerShdw>
                </a:effectLst>
              </a:rPr>
              <a:t>versus slow </a:t>
            </a:r>
            <a:r>
              <a:rPr lang="en-US" altLang="en-US" sz="1700" b="1" dirty="0" smtClean="0">
                <a:solidFill>
                  <a:schemeClr val="tx1"/>
                </a:solidFill>
                <a:effectLst>
                  <a:outerShdw blurRad="38100" dist="38100" dir="2700000" algn="tl">
                    <a:srgbClr val="000000">
                      <a:alpha val="43137"/>
                    </a:srgbClr>
                  </a:outerShdw>
                </a:effectLst>
              </a:rPr>
              <a:t>precipitants? </a:t>
            </a:r>
            <a:r>
              <a:rPr lang="en-US" altLang="en-US" sz="1700" b="1" dirty="0" smtClean="0">
                <a:solidFill>
                  <a:srgbClr val="FF00FF"/>
                </a:solidFill>
                <a:effectLst>
                  <a:outerShdw blurRad="38100" dist="38100" dir="2700000" algn="tl">
                    <a:srgbClr val="000000">
                      <a:alpha val="43137"/>
                    </a:srgbClr>
                  </a:outerShdw>
                </a:effectLst>
              </a:rPr>
              <a:t>Old</a:t>
            </a:r>
            <a:r>
              <a:rPr lang="en-US" altLang="en-US" sz="1700" b="1" dirty="0" smtClean="0">
                <a:solidFill>
                  <a:schemeClr val="tx1"/>
                </a:solidFill>
                <a:effectLst>
                  <a:outerShdw blurRad="38100" dist="38100" dir="2700000" algn="tl">
                    <a:srgbClr val="000000">
                      <a:alpha val="43137"/>
                    </a:srgbClr>
                  </a:outerShdw>
                </a:effectLst>
              </a:rPr>
              <a:t> versus </a:t>
            </a:r>
            <a:r>
              <a:rPr lang="en-US" altLang="en-US" sz="1700" b="1" dirty="0" smtClean="0">
                <a:solidFill>
                  <a:srgbClr val="FF00FF"/>
                </a:solidFill>
                <a:effectLst>
                  <a:outerShdw blurRad="38100" dist="38100" dir="2700000" algn="tl">
                    <a:srgbClr val="000000">
                      <a:alpha val="43137"/>
                    </a:srgbClr>
                  </a:outerShdw>
                </a:effectLst>
              </a:rPr>
              <a:t>New</a:t>
            </a:r>
            <a:r>
              <a:rPr lang="en-US" altLang="en-US" sz="1700" b="1" dirty="0" smtClean="0">
                <a:solidFill>
                  <a:schemeClr val="tx1"/>
                </a:solidFill>
                <a:effectLst>
                  <a:outerShdw blurRad="38100" dist="38100" dir="2700000" algn="tl">
                    <a:srgbClr val="000000">
                      <a:alpha val="43137"/>
                    </a:srgbClr>
                  </a:outerShdw>
                </a:effectLst>
              </a:rPr>
              <a:t> Anger?</a:t>
            </a:r>
            <a:endParaRPr lang="en-US" altLang="en-US" sz="1700" b="1" dirty="0" smtClean="0">
              <a:solidFill>
                <a:schemeClr val="tx1"/>
              </a:solidFill>
              <a:effectLst>
                <a:outerShdw blurRad="38100" dist="38100" dir="2700000" algn="tl">
                  <a:srgbClr val="000000">
                    <a:alpha val="43137"/>
                  </a:srgbClr>
                </a:outerShdw>
              </a:effectLst>
            </a:endParaRPr>
          </a:p>
          <a:p>
            <a:pPr eaLnBrk="1" hangingPunct="1">
              <a:spcBef>
                <a:spcPts val="0"/>
              </a:spcBef>
              <a:defRPr/>
            </a:pPr>
            <a:r>
              <a:rPr lang="en-US" altLang="en-US" sz="1700" b="1" i="1" dirty="0" smtClean="0">
                <a:solidFill>
                  <a:srgbClr val="00B050"/>
                </a:solidFill>
                <a:effectLst>
                  <a:outerShdw blurRad="38100" dist="38100" dir="2700000" algn="tl">
                    <a:srgbClr val="000000">
                      <a:alpha val="43137"/>
                    </a:srgbClr>
                  </a:outerShdw>
                </a:effectLst>
              </a:rPr>
              <a:t>External </a:t>
            </a:r>
            <a:r>
              <a:rPr lang="en-US" altLang="en-US" sz="1700" b="1" dirty="0" smtClean="0">
                <a:solidFill>
                  <a:schemeClr val="tx1"/>
                </a:solidFill>
                <a:effectLst>
                  <a:outerShdw blurRad="38100" dist="38100" dir="2700000" algn="tl">
                    <a:srgbClr val="000000">
                      <a:alpha val="43137"/>
                    </a:srgbClr>
                  </a:outerShdw>
                </a:effectLst>
              </a:rPr>
              <a:t>(e.g., a conflict earlier in the day) versus </a:t>
            </a:r>
            <a:r>
              <a:rPr lang="en-US" altLang="en-US" sz="1700" b="1" dirty="0" smtClean="0">
                <a:solidFill>
                  <a:srgbClr val="00B050"/>
                </a:solidFill>
                <a:effectLst>
                  <a:outerShdw blurRad="38100" dist="38100" dir="2700000" algn="tl">
                    <a:srgbClr val="000000">
                      <a:alpha val="43137"/>
                    </a:srgbClr>
                  </a:outerShdw>
                </a:effectLst>
              </a:rPr>
              <a:t>Internal</a:t>
            </a:r>
            <a:r>
              <a:rPr lang="en-US" altLang="en-US" sz="1700" b="1" dirty="0" smtClean="0">
                <a:solidFill>
                  <a:schemeClr val="tx1"/>
                </a:solidFill>
                <a:effectLst>
                  <a:outerShdw blurRad="38100" dist="38100" dir="2700000" algn="tl">
                    <a:srgbClr val="000000">
                      <a:alpha val="43137"/>
                    </a:srgbClr>
                  </a:outerShdw>
                </a:effectLst>
              </a:rPr>
              <a:t> antecedents (e.g., feeling isolated and lonely</a:t>
            </a:r>
            <a:r>
              <a:rPr lang="en-US" altLang="en-US" sz="1700" b="1" dirty="0" smtClean="0">
                <a:solidFill>
                  <a:schemeClr val="tx1"/>
                </a:solidFill>
                <a:effectLst>
                  <a:outerShdw blurRad="38100" dist="38100" dir="2700000" algn="tl">
                    <a:srgbClr val="000000">
                      <a:alpha val="43137"/>
                    </a:srgbClr>
                  </a:outerShdw>
                </a:effectLst>
              </a:rPr>
              <a:t>)</a:t>
            </a:r>
            <a:endParaRPr lang="en-US" altLang="en-US" sz="1700" b="1" dirty="0" smtClean="0">
              <a:solidFill>
                <a:schemeClr val="tx1"/>
              </a:solidFill>
              <a:effectLst>
                <a:outerShdw blurRad="38100" dist="38100" dir="2700000" algn="tl">
                  <a:srgbClr val="000000">
                    <a:alpha val="43137"/>
                  </a:srgbClr>
                </a:outerShdw>
              </a:effectLst>
            </a:endParaRPr>
          </a:p>
          <a:p>
            <a:pPr eaLnBrk="1" hangingPunct="1">
              <a:spcBef>
                <a:spcPts val="0"/>
              </a:spcBef>
              <a:defRPr/>
            </a:pPr>
            <a:r>
              <a:rPr lang="en-US" sz="1700" b="1" dirty="0" smtClean="0">
                <a:solidFill>
                  <a:srgbClr val="15FF7F"/>
                </a:solidFill>
              </a:rPr>
              <a:t>Lifestyle </a:t>
            </a:r>
            <a:r>
              <a:rPr lang="en-US" sz="1700" b="1" dirty="0">
                <a:solidFill>
                  <a:srgbClr val="15FF7F"/>
                </a:solidFill>
              </a:rPr>
              <a:t>issues </a:t>
            </a:r>
            <a:r>
              <a:rPr lang="en-US" sz="1700" b="1" dirty="0" smtClean="0">
                <a:solidFill>
                  <a:schemeClr val="tx1"/>
                </a:solidFill>
              </a:rPr>
              <a:t>(e.g., repeated disappointments, interpersonal stresses, problems accessing preferred activities</a:t>
            </a:r>
            <a:r>
              <a:rPr lang="en-US" sz="1700" b="1" dirty="0" smtClean="0">
                <a:solidFill>
                  <a:schemeClr val="tx1"/>
                </a:solidFill>
              </a:rPr>
              <a:t>)</a:t>
            </a:r>
            <a:endParaRPr lang="en-US" sz="1700" b="1" dirty="0" smtClean="0">
              <a:solidFill>
                <a:schemeClr val="tx1"/>
              </a:solidFill>
            </a:endParaRPr>
          </a:p>
          <a:p>
            <a:pPr marL="0">
              <a:lnSpc>
                <a:spcPct val="150000"/>
              </a:lnSpc>
              <a:spcBef>
                <a:spcPts val="0"/>
              </a:spcBef>
              <a:spcAft>
                <a:spcPts val="0"/>
              </a:spcAft>
              <a:defRPr/>
            </a:pPr>
            <a:r>
              <a:rPr lang="en-US" sz="1700" b="1" i="1" dirty="0" smtClean="0">
                <a:solidFill>
                  <a:schemeClr val="tx1"/>
                </a:solidFill>
                <a:ea typeface="Calibri"/>
                <a:cs typeface="Times New Roman"/>
              </a:rPr>
              <a:t>The </a:t>
            </a:r>
            <a:r>
              <a:rPr lang="en-US" sz="1700" b="1" i="1" dirty="0" smtClean="0">
                <a:solidFill>
                  <a:srgbClr val="C00000"/>
                </a:solidFill>
                <a:ea typeface="Calibri"/>
                <a:cs typeface="Times New Roman"/>
              </a:rPr>
              <a:t>“universal trigger” </a:t>
            </a:r>
            <a:r>
              <a:rPr lang="en-US" sz="1700" b="1" i="1" dirty="0" smtClean="0">
                <a:solidFill>
                  <a:schemeClr val="tx1"/>
                </a:solidFill>
                <a:ea typeface="Calibri"/>
                <a:cs typeface="Times New Roman"/>
              </a:rPr>
              <a:t>is often “enforcing rules,” rather than giving flexible </a:t>
            </a:r>
            <a:r>
              <a:rPr lang="en-US" sz="1700" b="1" i="1" dirty="0" smtClean="0">
                <a:solidFill>
                  <a:schemeClr val="tx1"/>
                </a:solidFill>
                <a:ea typeface="Calibri"/>
                <a:cs typeface="Times New Roman"/>
              </a:rPr>
              <a:t>guidance</a:t>
            </a:r>
            <a:endParaRPr lang="en-US" sz="1700" b="1" i="1" dirty="0" smtClean="0">
              <a:solidFill>
                <a:schemeClr val="tx1"/>
              </a:solidFill>
              <a:ea typeface="Calibri"/>
              <a:cs typeface="Times New Roman"/>
            </a:endParaRPr>
          </a:p>
          <a:p>
            <a:pPr marL="0">
              <a:lnSpc>
                <a:spcPct val="150000"/>
              </a:lnSpc>
              <a:spcBef>
                <a:spcPts val="0"/>
              </a:spcBef>
              <a:spcAft>
                <a:spcPts val="0"/>
              </a:spcAft>
              <a:defRPr/>
            </a:pPr>
            <a:r>
              <a:rPr lang="en-US" sz="1700" b="1" i="1" dirty="0" smtClean="0">
                <a:solidFill>
                  <a:srgbClr val="FF00FF"/>
                </a:solidFill>
                <a:ea typeface="Calibri"/>
                <a:cs typeface="Times New Roman"/>
              </a:rPr>
              <a:t>Second Order Conditioning </a:t>
            </a:r>
            <a:r>
              <a:rPr lang="en-US" sz="1700" b="1" i="1" dirty="0" smtClean="0">
                <a:solidFill>
                  <a:schemeClr val="tx1"/>
                </a:solidFill>
                <a:ea typeface="Calibri"/>
                <a:cs typeface="Times New Roman"/>
              </a:rPr>
              <a:t>(triggered in the absence of the specific past stimuli</a:t>
            </a:r>
            <a:r>
              <a:rPr lang="en-US" sz="1700" b="1" i="1" dirty="0" smtClean="0">
                <a:solidFill>
                  <a:schemeClr val="tx1"/>
                </a:solidFill>
                <a:ea typeface="Calibri"/>
                <a:cs typeface="Times New Roman"/>
              </a:rPr>
              <a:t>)</a:t>
            </a:r>
          </a:p>
          <a:p>
            <a:pPr marL="0">
              <a:spcBef>
                <a:spcPts val="0"/>
              </a:spcBef>
              <a:spcAft>
                <a:spcPts val="0"/>
              </a:spcAft>
              <a:defRPr/>
            </a:pPr>
            <a:r>
              <a:rPr lang="en-US" sz="1700" b="1" i="1" u="sng" dirty="0" smtClean="0">
                <a:solidFill>
                  <a:srgbClr val="C00000"/>
                </a:solidFill>
                <a:effectLst>
                  <a:outerShdw blurRad="38100" dist="38100" dir="2700000" algn="tl">
                    <a:srgbClr val="000000">
                      <a:alpha val="43137"/>
                    </a:srgbClr>
                  </a:outerShdw>
                </a:effectLst>
                <a:ea typeface="Calibri"/>
                <a:cs typeface="Times New Roman"/>
              </a:rPr>
              <a:t>Unmet Expectations</a:t>
            </a:r>
            <a:r>
              <a:rPr lang="en-US" sz="1700" b="1" i="1" dirty="0" smtClean="0">
                <a:solidFill>
                  <a:schemeClr val="tx1"/>
                </a:solidFill>
                <a:ea typeface="Calibri"/>
                <a:cs typeface="Times New Roman"/>
              </a:rPr>
              <a:t>: </a:t>
            </a:r>
            <a:r>
              <a:rPr lang="en-US" sz="1700" b="1" i="1" u="sng" dirty="0" smtClean="0">
                <a:solidFill>
                  <a:srgbClr val="FF0000"/>
                </a:solidFill>
                <a:effectLst>
                  <a:outerShdw blurRad="38100" dist="38100" dir="2700000" algn="tl">
                    <a:srgbClr val="000000">
                      <a:alpha val="43137"/>
                    </a:srgbClr>
                  </a:outerShdw>
                </a:effectLst>
                <a:ea typeface="Calibri"/>
                <a:cs typeface="Times New Roman"/>
              </a:rPr>
              <a:t>Self</a:t>
            </a:r>
            <a:r>
              <a:rPr lang="en-US" sz="1700" b="1" i="1" dirty="0" smtClean="0">
                <a:solidFill>
                  <a:srgbClr val="FF0000"/>
                </a:solidFill>
                <a:ea typeface="Calibri"/>
                <a:cs typeface="Times New Roman"/>
              </a:rPr>
              <a:t> </a:t>
            </a:r>
            <a:r>
              <a:rPr lang="en-US" sz="1700" b="1" i="1" dirty="0" smtClean="0">
                <a:solidFill>
                  <a:schemeClr val="tx1"/>
                </a:solidFill>
                <a:ea typeface="Calibri"/>
                <a:cs typeface="Times New Roman"/>
              </a:rPr>
              <a:t>(physical performance, intellectual tasks, success and failure), </a:t>
            </a:r>
          </a:p>
          <a:p>
            <a:pPr marL="0" indent="0">
              <a:spcBef>
                <a:spcPts val="0"/>
              </a:spcBef>
              <a:spcAft>
                <a:spcPts val="0"/>
              </a:spcAft>
              <a:buNone/>
              <a:defRPr/>
            </a:pPr>
            <a:r>
              <a:rPr lang="en-US" sz="1700" b="1" i="1" dirty="0" smtClean="0">
                <a:solidFill>
                  <a:schemeClr val="tx1"/>
                </a:solidFill>
                <a:ea typeface="Calibri"/>
                <a:cs typeface="Times New Roman"/>
              </a:rPr>
              <a:t>       </a:t>
            </a:r>
            <a:r>
              <a:rPr lang="en-US" sz="1700" b="1" i="1" u="sng" dirty="0" smtClean="0">
                <a:solidFill>
                  <a:srgbClr val="FF0000"/>
                </a:solidFill>
                <a:ea typeface="Calibri"/>
                <a:cs typeface="Times New Roman"/>
              </a:rPr>
              <a:t>Others</a:t>
            </a:r>
            <a:r>
              <a:rPr lang="en-US" sz="1700" b="1" i="1" dirty="0" smtClean="0">
                <a:solidFill>
                  <a:srgbClr val="FF0000"/>
                </a:solidFill>
                <a:ea typeface="Calibri"/>
                <a:cs typeface="Times New Roman"/>
              </a:rPr>
              <a:t> </a:t>
            </a:r>
            <a:r>
              <a:rPr lang="en-US" sz="1700" b="1" i="1" dirty="0" smtClean="0">
                <a:solidFill>
                  <a:schemeClr val="tx1"/>
                </a:solidFill>
                <a:ea typeface="Calibri"/>
                <a:cs typeface="Times New Roman"/>
              </a:rPr>
              <a:t>(etiquette, affirmation, fairness, intrusion, annoyance), or the </a:t>
            </a:r>
            <a:r>
              <a:rPr lang="en-US" sz="1700" b="1" i="1" u="sng" dirty="0" smtClean="0">
                <a:solidFill>
                  <a:srgbClr val="FF0000"/>
                </a:solidFill>
                <a:ea typeface="Calibri"/>
                <a:cs typeface="Times New Roman"/>
              </a:rPr>
              <a:t>World</a:t>
            </a:r>
            <a:r>
              <a:rPr lang="en-US" sz="1700" b="1" i="1" dirty="0" smtClean="0">
                <a:solidFill>
                  <a:srgbClr val="FF0000"/>
                </a:solidFill>
                <a:ea typeface="Calibri"/>
                <a:cs typeface="Times New Roman"/>
              </a:rPr>
              <a:t> </a:t>
            </a:r>
            <a:r>
              <a:rPr lang="en-US" sz="1700" b="1" i="1" dirty="0" smtClean="0">
                <a:solidFill>
                  <a:schemeClr val="tx1"/>
                </a:solidFill>
                <a:ea typeface="Calibri"/>
                <a:cs typeface="Times New Roman"/>
              </a:rPr>
              <a:t>(Devices, </a:t>
            </a:r>
          </a:p>
          <a:p>
            <a:pPr marL="0" indent="0">
              <a:spcBef>
                <a:spcPts val="0"/>
              </a:spcBef>
              <a:spcAft>
                <a:spcPts val="0"/>
              </a:spcAft>
              <a:buNone/>
              <a:defRPr/>
            </a:pPr>
            <a:r>
              <a:rPr lang="en-US" sz="1700" b="1" i="1" dirty="0">
                <a:solidFill>
                  <a:schemeClr val="tx1"/>
                </a:solidFill>
                <a:ea typeface="Calibri"/>
                <a:cs typeface="Times New Roman"/>
              </a:rPr>
              <a:t> </a:t>
            </a:r>
            <a:r>
              <a:rPr lang="en-US" sz="1700" b="1" i="1" dirty="0" smtClean="0">
                <a:solidFill>
                  <a:schemeClr val="tx1"/>
                </a:solidFill>
                <a:ea typeface="Calibri"/>
                <a:cs typeface="Times New Roman"/>
              </a:rPr>
              <a:t>      organization, activities unfold, or environment)</a:t>
            </a:r>
          </a:p>
          <a:p>
            <a:pPr marL="0" indent="0">
              <a:spcBef>
                <a:spcPts val="0"/>
              </a:spcBef>
              <a:spcAft>
                <a:spcPts val="0"/>
              </a:spcAft>
              <a:buNone/>
              <a:defRPr/>
            </a:pPr>
            <a:endParaRPr lang="en-US" sz="1700" b="1" i="1" dirty="0" smtClean="0">
              <a:solidFill>
                <a:schemeClr val="tx1"/>
              </a:solidFill>
              <a:ea typeface="Calibri"/>
              <a:cs typeface="Times New Roman"/>
            </a:endParaRPr>
          </a:p>
          <a:p>
            <a:pPr marL="0" indent="0" eaLnBrk="1" hangingPunct="1">
              <a:lnSpc>
                <a:spcPct val="80000"/>
              </a:lnSpc>
              <a:buFont typeface="Wingdings 2" pitchFamily="18" charset="2"/>
              <a:buNone/>
              <a:defRPr/>
            </a:pPr>
            <a:endParaRPr lang="en-US" sz="1800" b="1" dirty="0">
              <a:solidFill>
                <a:schemeClr val="tx1"/>
              </a:solidFill>
              <a:effectLst>
                <a:outerShdw blurRad="38100" dist="38100" dir="2700000" algn="tl">
                  <a:srgbClr val="000000">
                    <a:alpha val="43137"/>
                  </a:srgbClr>
                </a:outerShdw>
              </a:effectLst>
            </a:endParaRPr>
          </a:p>
          <a:p>
            <a:pPr eaLnBrk="1" hangingPunct="1">
              <a:lnSpc>
                <a:spcPct val="80000"/>
              </a:lnSpc>
              <a:defRPr/>
            </a:pPr>
            <a:endParaRPr lang="en-US" altLang="en-US" sz="2000" dirty="0" smtClean="0"/>
          </a:p>
        </p:txBody>
      </p:sp>
      <p:sp>
        <p:nvSpPr>
          <p:cNvPr id="6" name="Rectangle 5"/>
          <p:cNvSpPr/>
          <p:nvPr/>
        </p:nvSpPr>
        <p:spPr>
          <a:xfrm>
            <a:off x="1066800" y="0"/>
            <a:ext cx="6963171" cy="584775"/>
          </a:xfrm>
          <a:prstGeom prst="rect">
            <a:avLst/>
          </a:prstGeom>
        </p:spPr>
        <p:txBody>
          <a:bodyPr>
            <a:spAutoFit/>
          </a:bodyPr>
          <a:lstStyle/>
          <a:p>
            <a:pPr algn="ctr">
              <a:defRPr/>
            </a:pPr>
            <a:r>
              <a:rPr lang="en-US" sz="32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2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89</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685800" y="457200"/>
            <a:ext cx="7924800"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212747"/>
                </a:solidFill>
                <a:latin typeface="Arial" charset="0"/>
              </a:defRPr>
            </a:lvl1pPr>
            <a:lvl2pPr marL="742950" indent="-285750" eaLnBrk="0" hangingPunct="0">
              <a:spcBef>
                <a:spcPct val="20000"/>
              </a:spcBef>
              <a:buChar char="–"/>
              <a:defRPr sz="2400">
                <a:solidFill>
                  <a:srgbClr val="212747"/>
                </a:solidFill>
                <a:latin typeface="Arial" charset="0"/>
              </a:defRPr>
            </a:lvl2pPr>
            <a:lvl3pPr marL="1143000" indent="-228600" eaLnBrk="0" hangingPunct="0">
              <a:spcBef>
                <a:spcPct val="20000"/>
              </a:spcBef>
              <a:buChar char="•"/>
              <a:defRPr sz="2000">
                <a:solidFill>
                  <a:srgbClr val="212747"/>
                </a:solidFill>
                <a:latin typeface="Arial" charset="0"/>
              </a:defRPr>
            </a:lvl3pPr>
            <a:lvl4pPr marL="1600200" indent="-228600" eaLnBrk="0" hangingPunct="0">
              <a:spcBef>
                <a:spcPct val="20000"/>
              </a:spcBef>
              <a:buChar char="–"/>
              <a:defRPr>
                <a:solidFill>
                  <a:srgbClr val="212747"/>
                </a:solidFill>
                <a:latin typeface="Arial" charset="0"/>
              </a:defRPr>
            </a:lvl4pPr>
            <a:lvl5pPr marL="2057400" indent="-228600" eaLnBrk="0" hangingPunct="0">
              <a:spcBef>
                <a:spcPct val="20000"/>
              </a:spcBef>
              <a:buChar char="»"/>
              <a:defRPr>
                <a:solidFill>
                  <a:srgbClr val="212747"/>
                </a:solidFill>
                <a:latin typeface="Arial" charset="0"/>
              </a:defRPr>
            </a:lvl5pPr>
            <a:lvl6pPr marL="2514600" indent="-228600" eaLnBrk="0" fontAlgn="base" hangingPunct="0">
              <a:spcBef>
                <a:spcPct val="20000"/>
              </a:spcBef>
              <a:spcAft>
                <a:spcPct val="0"/>
              </a:spcAft>
              <a:buChar char="»"/>
              <a:defRPr>
                <a:solidFill>
                  <a:srgbClr val="212747"/>
                </a:solidFill>
                <a:latin typeface="Arial" charset="0"/>
              </a:defRPr>
            </a:lvl6pPr>
            <a:lvl7pPr marL="2971800" indent="-228600" eaLnBrk="0" fontAlgn="base" hangingPunct="0">
              <a:spcBef>
                <a:spcPct val="20000"/>
              </a:spcBef>
              <a:spcAft>
                <a:spcPct val="0"/>
              </a:spcAft>
              <a:buChar char="»"/>
              <a:defRPr>
                <a:solidFill>
                  <a:srgbClr val="212747"/>
                </a:solidFill>
                <a:latin typeface="Arial" charset="0"/>
              </a:defRPr>
            </a:lvl7pPr>
            <a:lvl8pPr marL="3429000" indent="-228600" eaLnBrk="0" fontAlgn="base" hangingPunct="0">
              <a:spcBef>
                <a:spcPct val="20000"/>
              </a:spcBef>
              <a:spcAft>
                <a:spcPct val="0"/>
              </a:spcAft>
              <a:buChar char="»"/>
              <a:defRPr>
                <a:solidFill>
                  <a:srgbClr val="212747"/>
                </a:solidFill>
                <a:latin typeface="Arial" charset="0"/>
              </a:defRPr>
            </a:lvl8pPr>
            <a:lvl9pPr marL="3886200" indent="-228600" eaLnBrk="0" fontAlgn="base" hangingPunct="0">
              <a:spcBef>
                <a:spcPct val="20000"/>
              </a:spcBef>
              <a:spcAft>
                <a:spcPct val="0"/>
              </a:spcAft>
              <a:buChar char="»"/>
              <a:defRPr>
                <a:solidFill>
                  <a:srgbClr val="212747"/>
                </a:solidFill>
                <a:latin typeface="Arial" charset="0"/>
              </a:defRPr>
            </a:lvl9pPr>
          </a:lstStyle>
          <a:p>
            <a:pPr algn="ctr" eaLnBrk="1" hangingPunct="1">
              <a:spcBef>
                <a:spcPct val="0"/>
              </a:spcBef>
              <a:buFontTx/>
              <a:buNone/>
              <a:defRPr/>
            </a:pPr>
            <a:r>
              <a:rPr lang="en-US" altLang="en-US" sz="2400" b="1" dirty="0">
                <a:solidFill>
                  <a:srgbClr val="C00000"/>
                </a:solidFill>
                <a:effectLst>
                  <a:outerShdw blurRad="38100" dist="38100" dir="2700000" algn="tl">
                    <a:srgbClr val="000000">
                      <a:alpha val="43137"/>
                    </a:srgbClr>
                  </a:outerShdw>
                </a:effectLst>
              </a:rPr>
              <a:t>Intellectual Functioning </a:t>
            </a:r>
            <a:r>
              <a:rPr lang="en-US" altLang="en-US" sz="2400" b="1" dirty="0" smtClean="0">
                <a:solidFill>
                  <a:srgbClr val="C00000"/>
                </a:solidFill>
                <a:effectLst>
                  <a:outerShdw blurRad="38100" dist="38100" dir="2700000" algn="tl">
                    <a:srgbClr val="000000">
                      <a:alpha val="43137"/>
                    </a:srgbClr>
                  </a:outerShdw>
                </a:effectLst>
              </a:rPr>
              <a:t>Indexes</a:t>
            </a:r>
            <a:endParaRPr lang="en-US" altLang="en-US" sz="2400" b="1" dirty="0">
              <a:solidFill>
                <a:srgbClr val="C00000"/>
              </a:solidFill>
              <a:effectLst>
                <a:outerShdw blurRad="38100" dist="38100" dir="2700000" algn="tl">
                  <a:srgbClr val="000000">
                    <a:alpha val="43137"/>
                  </a:srgbClr>
                </a:outerShdw>
              </a:effectLst>
            </a:endParaRPr>
          </a:p>
          <a:p>
            <a:pPr algn="ctr" eaLnBrk="1" hangingPunct="1">
              <a:spcBef>
                <a:spcPct val="0"/>
              </a:spcBef>
              <a:buFontTx/>
              <a:buNone/>
              <a:defRPr/>
            </a:pPr>
            <a:endParaRPr lang="en-US" altLang="en-US" sz="1800" b="1" dirty="0" smtClean="0">
              <a:solidFill>
                <a:srgbClr val="000000"/>
              </a:solidFill>
            </a:endParaRPr>
          </a:p>
          <a:p>
            <a:pPr eaLnBrk="1" hangingPunct="1">
              <a:spcBef>
                <a:spcPct val="0"/>
              </a:spcBef>
              <a:buFontTx/>
              <a:buNone/>
              <a:defRPr/>
            </a:pPr>
            <a:r>
              <a:rPr lang="en-US" altLang="en-US" sz="2000" b="1" dirty="0" smtClean="0">
                <a:solidFill>
                  <a:srgbClr val="FF0000"/>
                </a:solidFill>
              </a:rPr>
              <a:t>Working Memory:</a:t>
            </a:r>
          </a:p>
          <a:p>
            <a:pPr marL="342900" indent="-342900" eaLnBrk="1" hangingPunct="1">
              <a:spcBef>
                <a:spcPct val="0"/>
              </a:spcBef>
              <a:defRPr/>
            </a:pPr>
            <a:r>
              <a:rPr lang="en-US" altLang="en-US" sz="2000" b="1" dirty="0" smtClean="0">
                <a:solidFill>
                  <a:schemeClr val="tx1"/>
                </a:solidFill>
              </a:rPr>
              <a:t>In-the-moment reasoning tied to attention, concentration, and short-term memory. </a:t>
            </a:r>
          </a:p>
          <a:p>
            <a:pPr marL="342900" indent="-342900" eaLnBrk="1" hangingPunct="1">
              <a:spcBef>
                <a:spcPct val="0"/>
              </a:spcBef>
              <a:defRPr/>
            </a:pPr>
            <a:r>
              <a:rPr lang="en-US" altLang="en-US" sz="2000" b="1" dirty="0" smtClean="0">
                <a:solidFill>
                  <a:schemeClr val="tx1"/>
                </a:solidFill>
              </a:rPr>
              <a:t>Important to learning, flexibility, planning, and self-monitoring. </a:t>
            </a:r>
          </a:p>
          <a:p>
            <a:pPr marL="342900" indent="-342900" eaLnBrk="1" hangingPunct="1">
              <a:spcBef>
                <a:spcPct val="0"/>
              </a:spcBef>
              <a:defRPr/>
            </a:pPr>
            <a:r>
              <a:rPr lang="en-US" altLang="en-US" sz="2000" b="1" dirty="0" smtClean="0">
                <a:solidFill>
                  <a:schemeClr val="tx1"/>
                </a:solidFill>
              </a:rPr>
              <a:t>Sensitive to anxiety and depression.</a:t>
            </a:r>
          </a:p>
          <a:p>
            <a:pPr marL="342900" indent="-342900" eaLnBrk="1" hangingPunct="1">
              <a:spcBef>
                <a:spcPct val="0"/>
              </a:spcBef>
              <a:defRPr/>
            </a:pPr>
            <a:r>
              <a:rPr lang="en-US" altLang="en-US" sz="2000" b="1" dirty="0" smtClean="0">
                <a:solidFill>
                  <a:schemeClr val="tx1"/>
                </a:solidFill>
              </a:rPr>
              <a:t>Related to trauma responses and anger management</a:t>
            </a:r>
          </a:p>
          <a:p>
            <a:pPr eaLnBrk="1" hangingPunct="1">
              <a:spcBef>
                <a:spcPct val="0"/>
              </a:spcBef>
              <a:buFontTx/>
              <a:buNone/>
              <a:defRPr/>
            </a:pPr>
            <a:r>
              <a:rPr lang="en-US" altLang="en-US" sz="2000" dirty="0" smtClean="0">
                <a:solidFill>
                  <a:schemeClr val="tx1"/>
                </a:solidFill>
              </a:rPr>
              <a:t> </a:t>
            </a:r>
            <a:endParaRPr lang="en-US" altLang="en-US" sz="2000" dirty="0" smtClean="0">
              <a:solidFill>
                <a:srgbClr val="000000"/>
              </a:solidFill>
            </a:endParaRPr>
          </a:p>
          <a:p>
            <a:pPr eaLnBrk="1" hangingPunct="1">
              <a:spcBef>
                <a:spcPct val="0"/>
              </a:spcBef>
              <a:buFontTx/>
              <a:buNone/>
              <a:defRPr/>
            </a:pPr>
            <a:r>
              <a:rPr lang="en-US" altLang="en-US" sz="2000" b="1" dirty="0" smtClean="0">
                <a:solidFill>
                  <a:srgbClr val="FF0000"/>
                </a:solidFill>
              </a:rPr>
              <a:t>Processing Speed:</a:t>
            </a:r>
          </a:p>
          <a:p>
            <a:pPr marL="342900" indent="-342900" eaLnBrk="1" hangingPunct="1">
              <a:spcBef>
                <a:spcPct val="0"/>
              </a:spcBef>
              <a:defRPr/>
            </a:pPr>
            <a:r>
              <a:rPr lang="en-US" altLang="en-US" sz="2000" b="1" dirty="0" smtClean="0">
                <a:solidFill>
                  <a:schemeClr val="tx1"/>
                </a:solidFill>
              </a:rPr>
              <a:t>Ability to work quickly and efficiently. </a:t>
            </a:r>
          </a:p>
          <a:p>
            <a:pPr marL="342900" indent="-342900" eaLnBrk="1" hangingPunct="1">
              <a:spcBef>
                <a:spcPct val="0"/>
              </a:spcBef>
              <a:defRPr/>
            </a:pPr>
            <a:r>
              <a:rPr lang="en-US" altLang="en-US" sz="2000" b="1" dirty="0" smtClean="0">
                <a:solidFill>
                  <a:schemeClr val="tx1"/>
                </a:solidFill>
              </a:rPr>
              <a:t>Sensitive to motivation and persistence. </a:t>
            </a:r>
          </a:p>
          <a:p>
            <a:pPr marL="342900" indent="-342900" eaLnBrk="1" hangingPunct="1">
              <a:spcBef>
                <a:spcPct val="0"/>
              </a:spcBef>
              <a:defRPr/>
            </a:pPr>
            <a:r>
              <a:rPr lang="en-US" altLang="en-US" sz="2000" b="1" dirty="0" smtClean="0">
                <a:solidFill>
                  <a:schemeClr val="tx1"/>
                </a:solidFill>
              </a:rPr>
              <a:t>PS may negatively effect overall cognitive functioning. </a:t>
            </a:r>
          </a:p>
          <a:p>
            <a:pPr eaLnBrk="1" hangingPunct="1">
              <a:spcBef>
                <a:spcPct val="0"/>
              </a:spcBef>
              <a:buFontTx/>
              <a:buNone/>
              <a:defRPr/>
            </a:pPr>
            <a:endParaRPr lang="en-US" altLang="en-US" sz="2000" dirty="0" smtClean="0">
              <a:solidFill>
                <a:schemeClr val="tx1"/>
              </a:solidFill>
            </a:endParaRPr>
          </a:p>
          <a:p>
            <a:pPr marL="285750" indent="-285750" eaLnBrk="1" hangingPunct="1">
              <a:spcBef>
                <a:spcPct val="0"/>
              </a:spcBef>
              <a:buFont typeface="Wingdings" panose="05000000000000000000" pitchFamily="2" charset="2"/>
              <a:buChar char="§"/>
              <a:defRPr/>
            </a:pPr>
            <a:r>
              <a:rPr lang="en-US" altLang="en-US" sz="1800" b="1" i="1" dirty="0" smtClean="0">
                <a:solidFill>
                  <a:srgbClr val="FF0000"/>
                </a:solidFill>
              </a:rPr>
              <a:t>Intellectual impairment is often related to problems delaying gratification, controlling impulses, and tolerating frustration.</a:t>
            </a:r>
          </a:p>
          <a:p>
            <a:pPr eaLnBrk="1" hangingPunct="1">
              <a:spcBef>
                <a:spcPct val="0"/>
              </a:spcBef>
              <a:buFontTx/>
              <a:buNone/>
              <a:defRPr/>
            </a:pPr>
            <a:endParaRPr lang="en-US" altLang="en-US" sz="1800" b="1" i="1" dirty="0" smtClean="0">
              <a:solidFill>
                <a:srgbClr val="FF0000"/>
              </a:solidFill>
            </a:endParaRPr>
          </a:p>
          <a:p>
            <a:pPr marL="285750" indent="-285750" eaLnBrk="1" hangingPunct="1">
              <a:spcBef>
                <a:spcPct val="0"/>
              </a:spcBef>
              <a:buFont typeface="Wingdings" panose="05000000000000000000" pitchFamily="2" charset="2"/>
              <a:buChar char="§"/>
              <a:defRPr/>
            </a:pPr>
            <a:r>
              <a:rPr lang="en-US" altLang="en-US" sz="1800" b="1" i="1" dirty="0" smtClean="0">
                <a:solidFill>
                  <a:srgbClr val="00B050"/>
                </a:solidFill>
              </a:rPr>
              <a:t>Best approach is building on strengths and minimizing weaknesses.</a:t>
            </a:r>
          </a:p>
          <a:p>
            <a:pPr eaLnBrk="1" hangingPunct="1">
              <a:spcBef>
                <a:spcPct val="0"/>
              </a:spcBef>
              <a:buFontTx/>
              <a:buNone/>
              <a:defRPr/>
            </a:pPr>
            <a:endParaRPr lang="en-US" altLang="en-US" sz="1800" b="1" i="1" dirty="0">
              <a:solidFill>
                <a:srgbClr val="FF3399"/>
              </a:solidFill>
            </a:endParaRPr>
          </a:p>
          <a:p>
            <a:pPr eaLnBrk="1" hangingPunct="1">
              <a:spcBef>
                <a:spcPct val="0"/>
              </a:spcBef>
              <a:buFontTx/>
              <a:buNone/>
              <a:defRPr/>
            </a:pPr>
            <a:endParaRPr lang="en-US" altLang="en-US" sz="1800" b="1" i="1" dirty="0" smtClean="0">
              <a:solidFill>
                <a:srgbClr val="FF3399"/>
              </a:solidFill>
            </a:endParaRPr>
          </a:p>
        </p:txBody>
      </p:sp>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9</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AF7A35-3D56-47F6-8E67-A6D91FAFCE47}" type="slidenum">
              <a:rPr lang="en-US" smtClean="0"/>
              <a:pPr>
                <a:defRPr/>
              </a:pPr>
              <a:t>90</a:t>
            </a:fld>
            <a:endParaRPr lang="en-US"/>
          </a:p>
        </p:txBody>
      </p:sp>
      <p:sp>
        <p:nvSpPr>
          <p:cNvPr id="3" name="Rectangle 2"/>
          <p:cNvSpPr/>
          <p:nvPr/>
        </p:nvSpPr>
        <p:spPr>
          <a:xfrm>
            <a:off x="838200" y="609600"/>
            <a:ext cx="7924800" cy="3517886"/>
          </a:xfrm>
          <a:prstGeom prst="rect">
            <a:avLst/>
          </a:prstGeom>
        </p:spPr>
        <p:txBody>
          <a:bodyPr wrap="square">
            <a:spAutoFit/>
          </a:bodyPr>
          <a:lstStyle/>
          <a:p>
            <a:pPr marL="342900" lvl="0" indent="-342900" algn="ctr">
              <a:lnSpc>
                <a:spcPct val="80000"/>
              </a:lnSpc>
              <a:spcBef>
                <a:spcPct val="20000"/>
              </a:spcBef>
              <a:buClr>
                <a:srgbClr val="F0A22E"/>
              </a:buClr>
              <a:buSzPct val="70000"/>
              <a:defRPr/>
            </a:pPr>
            <a:r>
              <a:rPr lang="en-US" altLang="en-US" sz="2000" b="1" u="sng" dirty="0">
                <a:solidFill>
                  <a:srgbClr val="00B0F0"/>
                </a:solidFill>
                <a:effectLst>
                  <a:outerShdw blurRad="38100" dist="38100" dir="2700000" algn="tl">
                    <a:srgbClr val="000000">
                      <a:alpha val="43137"/>
                    </a:srgbClr>
                  </a:outerShdw>
                </a:effectLst>
                <a:latin typeface="Franklin Gothic Book"/>
                <a:cs typeface="+mn-cs"/>
              </a:rPr>
              <a:t>Environmental and Behavioral  Components in Functional Assessment</a:t>
            </a:r>
          </a:p>
          <a:p>
            <a:pPr marL="342900" lvl="0" indent="-342900">
              <a:lnSpc>
                <a:spcPct val="80000"/>
              </a:lnSpc>
              <a:spcBef>
                <a:spcPct val="20000"/>
              </a:spcBef>
              <a:buClr>
                <a:srgbClr val="F0A22E"/>
              </a:buClr>
              <a:buSzPct val="70000"/>
              <a:defRPr/>
            </a:pPr>
            <a:endParaRPr lang="en-US" altLang="en-US" b="1" u="sng" dirty="0" smtClean="0">
              <a:solidFill>
                <a:srgbClr val="C00000"/>
              </a:solidFill>
              <a:effectLst>
                <a:outerShdw blurRad="38100" dist="38100" dir="2700000" algn="tl">
                  <a:srgbClr val="000000">
                    <a:alpha val="43137"/>
                  </a:srgbClr>
                </a:outerShdw>
              </a:effectLst>
              <a:latin typeface="Franklin Gothic Book"/>
              <a:cs typeface="+mn-cs"/>
            </a:endParaRPr>
          </a:p>
          <a:p>
            <a:pPr marL="342900" lvl="0" indent="-342900">
              <a:lnSpc>
                <a:spcPct val="80000"/>
              </a:lnSpc>
              <a:spcBef>
                <a:spcPct val="20000"/>
              </a:spcBef>
              <a:buClr>
                <a:srgbClr val="F0A22E"/>
              </a:buClr>
              <a:buSzPct val="70000"/>
              <a:defRPr/>
            </a:pPr>
            <a:endParaRPr lang="en-US" altLang="en-US" b="1" u="sng" dirty="0">
              <a:solidFill>
                <a:srgbClr val="C00000"/>
              </a:solidFill>
              <a:effectLst>
                <a:outerShdw blurRad="38100" dist="38100" dir="2700000" algn="tl">
                  <a:srgbClr val="000000">
                    <a:alpha val="43137"/>
                  </a:srgbClr>
                </a:outerShdw>
              </a:effectLst>
              <a:latin typeface="Franklin Gothic Book"/>
              <a:cs typeface="+mn-cs"/>
            </a:endParaRPr>
          </a:p>
          <a:p>
            <a:pPr lvl="0" algn="ctr" eaLnBrk="0" hangingPunct="0">
              <a:spcBef>
                <a:spcPts val="0"/>
              </a:spcBef>
              <a:spcAft>
                <a:spcPts val="0"/>
              </a:spcAft>
              <a:buClr>
                <a:srgbClr val="F0A22E"/>
              </a:buClr>
              <a:buSzPct val="70000"/>
              <a:defRPr/>
            </a:pPr>
            <a:r>
              <a:rPr lang="en-US" sz="1700" b="1" i="1" dirty="0">
                <a:solidFill>
                  <a:srgbClr val="A5644E"/>
                </a:solidFill>
                <a:effectLst>
                  <a:outerShdw blurRad="38100" dist="38100" dir="2700000" algn="tl">
                    <a:srgbClr val="000000">
                      <a:alpha val="43137"/>
                    </a:srgbClr>
                  </a:outerShdw>
                </a:effectLst>
                <a:latin typeface="Franklin Gothic Book"/>
                <a:ea typeface="Calibri"/>
                <a:cs typeface="Times New Roman"/>
              </a:rPr>
              <a:t>*Anger to aggressionality needs cognitive belief involving intentionality or purpose…</a:t>
            </a:r>
          </a:p>
          <a:p>
            <a:pPr lvl="0" algn="ctr" eaLnBrk="0" hangingPunct="0">
              <a:spcBef>
                <a:spcPts val="0"/>
              </a:spcBef>
              <a:spcAft>
                <a:spcPts val="0"/>
              </a:spcAft>
              <a:buClr>
                <a:srgbClr val="F0A22E"/>
              </a:buClr>
              <a:buSzPct val="70000"/>
              <a:defRPr/>
            </a:pPr>
            <a:r>
              <a:rPr lang="en-US" sz="1700" b="1" i="1" dirty="0">
                <a:solidFill>
                  <a:srgbClr val="A5644E"/>
                </a:solidFill>
                <a:effectLst>
                  <a:outerShdw blurRad="38100" dist="38100" dir="2700000" algn="tl">
                    <a:srgbClr val="000000">
                      <a:alpha val="43137"/>
                    </a:srgbClr>
                  </a:outerShdw>
                </a:effectLst>
                <a:latin typeface="Franklin Gothic Book"/>
                <a:ea typeface="Calibri"/>
                <a:cs typeface="Times New Roman"/>
              </a:rPr>
              <a:t>Adopt a “problem-solving” approach</a:t>
            </a:r>
          </a:p>
          <a:p>
            <a:pPr marL="342900" lvl="0" indent="-342900">
              <a:lnSpc>
                <a:spcPct val="80000"/>
              </a:lnSpc>
              <a:spcBef>
                <a:spcPct val="20000"/>
              </a:spcBef>
              <a:buClr>
                <a:srgbClr val="F0A22E"/>
              </a:buClr>
              <a:buSzPct val="70000"/>
              <a:defRPr/>
            </a:pPr>
            <a:endParaRPr lang="en-US" altLang="en-US" b="1" u="sng" dirty="0" smtClean="0">
              <a:solidFill>
                <a:srgbClr val="C00000"/>
              </a:solidFill>
              <a:effectLst>
                <a:outerShdw blurRad="38100" dist="38100" dir="2700000" algn="tl">
                  <a:srgbClr val="000000">
                    <a:alpha val="43137"/>
                  </a:srgbClr>
                </a:outerShdw>
              </a:effectLst>
              <a:latin typeface="Franklin Gothic Book"/>
              <a:cs typeface="+mn-cs"/>
            </a:endParaRPr>
          </a:p>
          <a:p>
            <a:pPr marL="342900" lvl="0" indent="-342900">
              <a:lnSpc>
                <a:spcPct val="80000"/>
              </a:lnSpc>
              <a:spcBef>
                <a:spcPct val="20000"/>
              </a:spcBef>
              <a:buClr>
                <a:srgbClr val="F0A22E"/>
              </a:buClr>
              <a:buSzPct val="70000"/>
              <a:defRPr/>
            </a:pPr>
            <a:r>
              <a:rPr lang="en-US" altLang="en-US" b="1" u="sng" dirty="0" smtClean="0">
                <a:solidFill>
                  <a:srgbClr val="C00000"/>
                </a:solidFill>
                <a:effectLst>
                  <a:outerShdw blurRad="38100" dist="38100" dir="2700000" algn="tl">
                    <a:srgbClr val="000000">
                      <a:alpha val="43137"/>
                    </a:srgbClr>
                  </a:outerShdw>
                </a:effectLst>
                <a:latin typeface="Franklin Gothic Book"/>
                <a:cs typeface="+mn-cs"/>
              </a:rPr>
              <a:t>Precursors</a:t>
            </a:r>
            <a:endParaRPr lang="en-US" altLang="en-US" b="1" dirty="0">
              <a:solidFill>
                <a:srgbClr val="C00000"/>
              </a:solidFill>
              <a:effectLst>
                <a:outerShdw blurRad="38100" dist="38100" dir="2700000" algn="tl">
                  <a:srgbClr val="000000">
                    <a:alpha val="43137"/>
                  </a:srgbClr>
                </a:outerShdw>
              </a:effectLst>
              <a:latin typeface="Franklin Gothic Book"/>
              <a:cs typeface="+mn-cs"/>
            </a:endParaRPr>
          </a:p>
          <a:p>
            <a:pPr marL="342900" lvl="0" indent="-342900">
              <a:lnSpc>
                <a:spcPct val="80000"/>
              </a:lnSpc>
              <a:spcBef>
                <a:spcPct val="20000"/>
              </a:spcBef>
              <a:buClr>
                <a:srgbClr val="F0A22E"/>
              </a:buClr>
              <a:buSzPct val="70000"/>
              <a:buFont typeface="Wingdings 2" pitchFamily="18" charset="2"/>
              <a:buChar char=""/>
              <a:defRPr/>
            </a:pPr>
            <a:r>
              <a:rPr lang="en-US" altLang="en-US" sz="1700" b="1" dirty="0">
                <a:solidFill>
                  <a:prstClr val="black"/>
                </a:solidFill>
                <a:effectLst>
                  <a:outerShdw blurRad="38100" dist="38100" dir="2700000" algn="tl">
                    <a:srgbClr val="000000">
                      <a:alpha val="43137"/>
                    </a:srgbClr>
                  </a:outerShdw>
                </a:effectLst>
                <a:latin typeface="Franklin Gothic Book"/>
                <a:cs typeface="+mn-cs"/>
              </a:rPr>
              <a:t>What noticeable actions in body language came before the behavior of concern? (e.g., pacing, pressured speech, rolling their eyes, clinching their fists)</a:t>
            </a:r>
            <a:r>
              <a:rPr lang="en-US" altLang="en-US" sz="1700" b="1" u="sng" dirty="0">
                <a:solidFill>
                  <a:prstClr val="black"/>
                </a:solidFill>
                <a:effectLst>
                  <a:outerShdw blurRad="38100" dist="38100" dir="2700000" algn="tl">
                    <a:srgbClr val="000000">
                      <a:alpha val="43137"/>
                    </a:srgbClr>
                  </a:outerShdw>
                </a:effectLst>
                <a:latin typeface="Franklin Gothic Book"/>
                <a:cs typeface="+mn-cs"/>
              </a:rPr>
              <a:t> </a:t>
            </a:r>
          </a:p>
          <a:p>
            <a:pPr lvl="0">
              <a:lnSpc>
                <a:spcPct val="80000"/>
              </a:lnSpc>
              <a:spcBef>
                <a:spcPct val="20000"/>
              </a:spcBef>
              <a:buClr>
                <a:srgbClr val="F0A22E"/>
              </a:buClr>
              <a:buSzPct val="70000"/>
              <a:defRPr/>
            </a:pPr>
            <a:endParaRPr lang="en-US" altLang="en-US" b="1" u="sng" dirty="0">
              <a:solidFill>
                <a:prstClr val="black"/>
              </a:solidFill>
              <a:effectLst>
                <a:outerShdw blurRad="38100" dist="38100" dir="2700000" algn="tl">
                  <a:srgbClr val="000000">
                    <a:alpha val="43137"/>
                  </a:srgbClr>
                </a:outerShdw>
              </a:effectLst>
              <a:latin typeface="Franklin Gothic Book"/>
              <a:cs typeface="+mn-cs"/>
            </a:endParaRPr>
          </a:p>
          <a:p>
            <a:pPr marL="342900" lvl="0" indent="-342900">
              <a:lnSpc>
                <a:spcPct val="80000"/>
              </a:lnSpc>
              <a:spcBef>
                <a:spcPct val="20000"/>
              </a:spcBef>
              <a:buClr>
                <a:srgbClr val="F0A22E"/>
              </a:buClr>
              <a:buSzPct val="70000"/>
              <a:defRPr/>
            </a:pPr>
            <a:r>
              <a:rPr lang="en-US" altLang="en-US" b="1" u="sng" dirty="0">
                <a:solidFill>
                  <a:srgbClr val="C00000"/>
                </a:solidFill>
                <a:effectLst>
                  <a:outerShdw blurRad="38100" dist="38100" dir="2700000" algn="tl">
                    <a:srgbClr val="000000">
                      <a:alpha val="43137"/>
                    </a:srgbClr>
                  </a:outerShdw>
                </a:effectLst>
                <a:latin typeface="Franklin Gothic Book"/>
                <a:cs typeface="+mn-cs"/>
              </a:rPr>
              <a:t>Maintaining Consequences</a:t>
            </a:r>
            <a:endParaRPr lang="en-US" altLang="en-US" b="1" dirty="0">
              <a:solidFill>
                <a:srgbClr val="C00000"/>
              </a:solidFill>
              <a:effectLst>
                <a:outerShdw blurRad="38100" dist="38100" dir="2700000" algn="tl">
                  <a:srgbClr val="000000">
                    <a:alpha val="43137"/>
                  </a:srgbClr>
                </a:outerShdw>
              </a:effectLst>
              <a:latin typeface="Franklin Gothic Book"/>
              <a:cs typeface="+mn-cs"/>
            </a:endParaRPr>
          </a:p>
          <a:p>
            <a:pPr marL="342900" lvl="0" indent="-342900">
              <a:lnSpc>
                <a:spcPct val="80000"/>
              </a:lnSpc>
              <a:spcBef>
                <a:spcPct val="20000"/>
              </a:spcBef>
              <a:buClr>
                <a:srgbClr val="F0A22E"/>
              </a:buClr>
              <a:buSzPct val="70000"/>
              <a:buFont typeface="Wingdings 2" pitchFamily="18" charset="2"/>
              <a:buChar char=""/>
              <a:defRPr/>
            </a:pPr>
            <a:r>
              <a:rPr lang="en-US" altLang="en-US" sz="1700" b="1" dirty="0">
                <a:solidFill>
                  <a:prstClr val="black"/>
                </a:solidFill>
                <a:effectLst>
                  <a:outerShdw blurRad="38100" dist="38100" dir="2700000" algn="tl">
                    <a:srgbClr val="000000">
                      <a:alpha val="43137"/>
                    </a:srgbClr>
                  </a:outerShdw>
                </a:effectLst>
                <a:latin typeface="Franklin Gothic Book"/>
                <a:cs typeface="+mn-cs"/>
              </a:rPr>
              <a:t>What occurred immediately </a:t>
            </a:r>
            <a:r>
              <a:rPr lang="en-US" altLang="en-US" sz="1700" b="1" u="sng" dirty="0">
                <a:solidFill>
                  <a:prstClr val="black"/>
                </a:solidFill>
                <a:effectLst>
                  <a:outerShdw blurRad="38100" dist="38100" dir="2700000" algn="tl">
                    <a:srgbClr val="000000">
                      <a:alpha val="43137"/>
                    </a:srgbClr>
                  </a:outerShdw>
                </a:effectLst>
                <a:latin typeface="Franklin Gothic Book"/>
                <a:cs typeface="+mn-cs"/>
              </a:rPr>
              <a:t>after</a:t>
            </a:r>
            <a:r>
              <a:rPr lang="en-US" altLang="en-US" sz="1700" b="1" dirty="0">
                <a:solidFill>
                  <a:prstClr val="black"/>
                </a:solidFill>
                <a:effectLst>
                  <a:outerShdw blurRad="38100" dist="38100" dir="2700000" algn="tl">
                    <a:srgbClr val="000000">
                      <a:alpha val="43137"/>
                    </a:srgbClr>
                  </a:outerShdw>
                </a:effectLst>
                <a:latin typeface="Franklin Gothic Book"/>
                <a:cs typeface="+mn-cs"/>
              </a:rPr>
              <a:t> the behavior of concern?  </a:t>
            </a:r>
          </a:p>
          <a:p>
            <a:pPr marL="342900" lvl="0" indent="-342900">
              <a:lnSpc>
                <a:spcPct val="80000"/>
              </a:lnSpc>
              <a:spcBef>
                <a:spcPct val="20000"/>
              </a:spcBef>
              <a:buClr>
                <a:srgbClr val="F0A22E"/>
              </a:buClr>
              <a:buSzPct val="70000"/>
              <a:buFont typeface="Wingdings 2" pitchFamily="18" charset="2"/>
              <a:buChar char=""/>
              <a:defRPr/>
            </a:pPr>
            <a:r>
              <a:rPr lang="en-US" altLang="en-US" sz="1700" b="1" dirty="0">
                <a:solidFill>
                  <a:prstClr val="black"/>
                </a:solidFill>
                <a:effectLst>
                  <a:outerShdw blurRad="38100" dist="38100" dir="2700000" algn="tl">
                    <a:srgbClr val="000000">
                      <a:alpha val="43137"/>
                    </a:srgbClr>
                  </a:outerShdw>
                </a:effectLst>
                <a:latin typeface="Franklin Gothic Book"/>
                <a:cs typeface="+mn-cs"/>
              </a:rPr>
              <a:t>How did the caregivers respond? Is there inadvertent reinforcement?</a:t>
            </a:r>
          </a:p>
        </p:txBody>
      </p:sp>
    </p:spTree>
    <p:extLst>
      <p:ext uri="{BB962C8B-B14F-4D97-AF65-F5344CB8AC3E}">
        <p14:creationId xmlns:p14="http://schemas.microsoft.com/office/powerpoint/2010/main" val="2700110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219200"/>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038725" y="3352800"/>
            <a:ext cx="27432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solidFill>
                  <a:srgbClr val="00B0F0"/>
                </a:solidFill>
              </a:rPr>
              <a:t>Intrapersonal</a:t>
            </a:r>
            <a:r>
              <a:rPr lang="en-US" b="1" u="sng" dirty="0">
                <a:solidFill>
                  <a:srgbClr val="FF0000"/>
                </a:solidFill>
              </a:rPr>
              <a:t> Reinforcement (e.g., emotional reinforcement) or </a:t>
            </a:r>
            <a:r>
              <a:rPr lang="en-US" b="1" u="sng" dirty="0">
                <a:solidFill>
                  <a:srgbClr val="00B0F0"/>
                </a:solidFill>
              </a:rPr>
              <a:t>Interpersonal</a:t>
            </a:r>
            <a:r>
              <a:rPr lang="en-US" b="1" u="sng" dirty="0">
                <a:solidFill>
                  <a:srgbClr val="FF0000"/>
                </a:solidFill>
              </a:rPr>
              <a:t> Reinforcement (e.g., help-seeking behavior)</a:t>
            </a:r>
          </a:p>
        </p:txBody>
      </p:sp>
      <p:sp>
        <p:nvSpPr>
          <p:cNvPr id="9" name="Rectangle 8"/>
          <p:cNvSpPr/>
          <p:nvPr/>
        </p:nvSpPr>
        <p:spPr>
          <a:xfrm>
            <a:off x="1219200" y="3373438"/>
            <a:ext cx="2743200" cy="203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solidFill>
                  <a:srgbClr val="00B050"/>
                </a:solidFill>
                <a:effectLst>
                  <a:outerShdw blurRad="38100" dist="38100" dir="2700000" algn="tl">
                    <a:srgbClr val="000000">
                      <a:alpha val="43137"/>
                    </a:srgbClr>
                  </a:outerShdw>
                </a:effectLst>
              </a:rPr>
              <a:t>Positive</a:t>
            </a:r>
            <a:r>
              <a:rPr lang="en-US" b="1" u="sng" dirty="0">
                <a:solidFill>
                  <a:srgbClr val="FF0000"/>
                </a:solidFill>
                <a:effectLst>
                  <a:outerShdw blurRad="38100" dist="38100" dir="2700000" algn="tl">
                    <a:srgbClr val="000000">
                      <a:alpha val="43137"/>
                    </a:srgbClr>
                  </a:outerShdw>
                </a:effectLst>
              </a:rPr>
              <a:t> or </a:t>
            </a:r>
            <a:r>
              <a:rPr lang="en-US" b="1" u="sng" dirty="0">
                <a:solidFill>
                  <a:srgbClr val="00B050"/>
                </a:solidFill>
                <a:effectLst>
                  <a:outerShdw blurRad="38100" dist="38100" dir="2700000" algn="tl">
                    <a:srgbClr val="000000">
                      <a:alpha val="43137"/>
                    </a:srgbClr>
                  </a:outerShdw>
                </a:effectLst>
              </a:rPr>
              <a:t>Negative</a:t>
            </a:r>
            <a:r>
              <a:rPr lang="en-US" b="1" u="sng" dirty="0">
                <a:solidFill>
                  <a:srgbClr val="FF0000"/>
                </a:solidFill>
                <a:effectLst>
                  <a:outerShdw blurRad="38100" dist="38100" dir="2700000" algn="tl">
                    <a:srgbClr val="000000">
                      <a:alpha val="43137"/>
                    </a:srgbClr>
                  </a:outerShdw>
                </a:effectLst>
              </a:rPr>
              <a:t> Reinforcement</a:t>
            </a:r>
          </a:p>
        </p:txBody>
      </p:sp>
      <p:cxnSp>
        <p:nvCxnSpPr>
          <p:cNvPr id="6" name="Straight Arrow Connector 5"/>
          <p:cNvCxnSpPr/>
          <p:nvPr/>
        </p:nvCxnSpPr>
        <p:spPr>
          <a:xfrm>
            <a:off x="4495800" y="2438400"/>
            <a:ext cx="914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657600" y="2438400"/>
            <a:ext cx="8382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91</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1198563" y="533400"/>
            <a:ext cx="7126287" cy="838200"/>
          </a:xfrm>
        </p:spPr>
        <p:txBody>
          <a:bodyPr anchorCtr="1">
            <a:normAutofit fontScale="90000"/>
          </a:bodyPr>
          <a:lstStyle/>
          <a:p>
            <a:pPr algn="ctr" eaLnBrk="1" fontAlgn="auto" hangingPunct="1">
              <a:spcAft>
                <a:spcPts val="0"/>
              </a:spcAft>
              <a:defRPr/>
            </a:pPr>
            <a:r>
              <a:rPr lang="en-US" sz="2700" b="1" dirty="0" smtClean="0">
                <a:solidFill>
                  <a:srgbClr val="000000"/>
                </a:solidFill>
                <a:effectLst>
                  <a:outerShdw blurRad="38100" dist="38100" dir="2700000" algn="tl">
                    <a:srgbClr val="FFFFFF"/>
                  </a:outerShdw>
                </a:effectLst>
              </a:rPr>
              <a:t>Functional Assessment of Behavior</a:t>
            </a:r>
            <a:br>
              <a:rPr lang="en-US" sz="2700" b="1" dirty="0" smtClean="0">
                <a:solidFill>
                  <a:srgbClr val="000000"/>
                </a:solidFill>
                <a:effectLst>
                  <a:outerShdw blurRad="38100" dist="38100" dir="2700000" algn="tl">
                    <a:srgbClr val="FFFFFF"/>
                  </a:outerShdw>
                </a:effectLst>
              </a:rPr>
            </a:br>
            <a:r>
              <a:rPr lang="en-US" sz="1600" b="1" i="1" dirty="0" smtClean="0">
                <a:solidFill>
                  <a:srgbClr val="0099FF"/>
                </a:solidFill>
                <a:effectLst>
                  <a:outerShdw blurRad="38100" dist="38100" dir="2700000" algn="tl">
                    <a:srgbClr val="FFFFFF"/>
                  </a:outerShdw>
                </a:effectLst>
              </a:rPr>
              <a:t>Better Understanding why individuals engage in Maladaptive Behaviors Especially those seen with Intellectual Disability and Psychiatric Disorders</a:t>
            </a:r>
          </a:p>
        </p:txBody>
      </p:sp>
      <p:graphicFrame>
        <p:nvGraphicFramePr>
          <p:cNvPr id="4" name="Diagram 3"/>
          <p:cNvGraphicFramePr/>
          <p:nvPr/>
        </p:nvGraphicFramePr>
        <p:xfrm>
          <a:off x="685800" y="1371600"/>
          <a:ext cx="7696200" cy="4266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92</a:t>
            </a:fld>
            <a:r>
              <a:rPr lang="en-US" b="1" dirty="0" smtClean="0">
                <a:solidFill>
                  <a:schemeClr val="tx1"/>
                </a:solidFill>
              </a:rPr>
              <a:t>P</a:t>
            </a:r>
            <a:endParaRPr lang="en-US" b="1" dirty="0">
              <a:solidFill>
                <a:schemeClr val="tx1"/>
              </a:solidFill>
            </a:endParaRPr>
          </a:p>
        </p:txBody>
      </p:sp>
    </p:spTree>
    <p:custDataLst>
      <p:tags r:id="rId1"/>
    </p:custDataLst>
  </p:cSld>
  <p:clrMapOvr>
    <a:masterClrMapping/>
  </p:clrMapOvr>
  <p:transition advTm="1088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203778"/>
                                        </p:tgtEl>
                                      </p:cBhvr>
                                    </p:animEffect>
                                    <p:animScale>
                                      <p:cBhvr>
                                        <p:cTn id="7" dur="250" autoRev="1" fill="hold"/>
                                        <p:tgtEl>
                                          <p:spTgt spid="20377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422275"/>
            <a:ext cx="6835775" cy="830263"/>
          </a:xfrm>
          <a:prstGeom prst="rect">
            <a:avLst/>
          </a:prstGeom>
        </p:spPr>
        <p:txBody>
          <a:bodyPr>
            <a:spAutoFit/>
          </a:bodyPr>
          <a:lstStyle/>
          <a:p>
            <a:pPr algn="ctr">
              <a:defRPr/>
            </a:pPr>
            <a:r>
              <a:rPr lang="en-US" sz="2400" b="1" cap="all" dirty="0">
                <a:solidFill>
                  <a:srgbClr val="000000"/>
                </a:solidFill>
                <a:effectLst>
                  <a:outerShdw blurRad="38100" dist="38100" dir="2700000" algn="tl">
                    <a:srgbClr val="FFFFFF"/>
                  </a:outerShdw>
                </a:effectLst>
                <a:latin typeface="Franklin Gothic Medium"/>
              </a:rPr>
              <a:t>Key Points in Functional </a:t>
            </a:r>
          </a:p>
          <a:p>
            <a:pPr algn="ctr">
              <a:defRPr/>
            </a:pPr>
            <a:r>
              <a:rPr lang="en-US" sz="2400" b="1" cap="all" dirty="0">
                <a:solidFill>
                  <a:srgbClr val="000000"/>
                </a:solidFill>
                <a:effectLst>
                  <a:outerShdw blurRad="38100" dist="38100" dir="2700000" algn="tl">
                    <a:srgbClr val="FFFFFF"/>
                  </a:outerShdw>
                </a:effectLst>
                <a:latin typeface="Franklin Gothic Medium"/>
              </a:rPr>
              <a:t>Assessment of Behavior</a:t>
            </a:r>
            <a:endParaRPr lang="en-US" dirty="0"/>
          </a:p>
        </p:txBody>
      </p:sp>
      <p:sp>
        <p:nvSpPr>
          <p:cNvPr id="3" name="Rectangle 2"/>
          <p:cNvSpPr/>
          <p:nvPr/>
        </p:nvSpPr>
        <p:spPr>
          <a:xfrm>
            <a:off x="914400" y="1600200"/>
            <a:ext cx="7543800" cy="4367213"/>
          </a:xfrm>
          <a:prstGeom prst="rect">
            <a:avLst/>
          </a:prstGeom>
        </p:spPr>
        <p:txBody>
          <a:bodyPr>
            <a:spAutoFit/>
          </a:bodyPr>
          <a:lstStyle/>
          <a:p>
            <a:pPr>
              <a:spcBef>
                <a:spcPct val="10000"/>
              </a:spcBef>
              <a:buFont typeface="Wingdings" pitchFamily="2" charset="2"/>
              <a:buChar char="v"/>
              <a:defRPr/>
            </a:pPr>
            <a:r>
              <a:rPr lang="en-US" altLang="en-US" sz="2000" b="1" dirty="0">
                <a:solidFill>
                  <a:srgbClr val="C00000"/>
                </a:solidFill>
                <a:effectLst>
                  <a:outerShdw blurRad="38100" dist="38100" dir="2700000" algn="tl">
                    <a:srgbClr val="000000">
                      <a:alpha val="43137"/>
                    </a:srgbClr>
                  </a:outerShdw>
                </a:effectLst>
              </a:rPr>
              <a:t> </a:t>
            </a:r>
            <a:r>
              <a:rPr lang="en-US" altLang="en-US" sz="2000" b="1" dirty="0">
                <a:solidFill>
                  <a:schemeClr val="tx2"/>
                </a:solidFill>
                <a:effectLst>
                  <a:outerShdw blurRad="38100" dist="38100" dir="2700000" algn="tl">
                    <a:srgbClr val="000000">
                      <a:alpha val="43137"/>
                    </a:srgbClr>
                  </a:outerShdw>
                </a:effectLst>
              </a:rPr>
              <a:t>“Medical before Behavioral:” </a:t>
            </a:r>
            <a:r>
              <a:rPr lang="en-US" altLang="en-US" sz="2000" b="1" dirty="0">
                <a:solidFill>
                  <a:srgbClr val="C00000"/>
                </a:solidFill>
                <a:effectLst>
                  <a:outerShdw blurRad="38100" dist="38100" dir="2700000" algn="tl">
                    <a:srgbClr val="000000">
                      <a:alpha val="43137"/>
                    </a:srgbClr>
                  </a:outerShdw>
                </a:effectLst>
              </a:rPr>
              <a:t>A thorough and recent   </a:t>
            </a:r>
          </a:p>
          <a:p>
            <a:pPr>
              <a:spcBef>
                <a:spcPct val="10000"/>
              </a:spcBef>
              <a:defRPr/>
            </a:pPr>
            <a:r>
              <a:rPr lang="en-US" altLang="en-US" sz="2000" b="1" dirty="0">
                <a:solidFill>
                  <a:srgbClr val="C00000"/>
                </a:solidFill>
                <a:effectLst>
                  <a:outerShdw blurRad="38100" dist="38100" dir="2700000" algn="tl">
                    <a:srgbClr val="000000">
                      <a:alpha val="43137"/>
                    </a:srgbClr>
                  </a:outerShdw>
                </a:effectLst>
              </a:rPr>
              <a:t>      physical examination including lab work is essential.</a:t>
            </a:r>
          </a:p>
          <a:p>
            <a:pPr>
              <a:spcBef>
                <a:spcPct val="10000"/>
              </a:spcBef>
              <a:buFont typeface="Wingdings" pitchFamily="2" charset="2"/>
              <a:buChar char="v"/>
              <a:defRPr/>
            </a:pPr>
            <a:endParaRPr lang="en-US" altLang="en-US" sz="2000" b="1" dirty="0">
              <a:solidFill>
                <a:srgbClr val="C00000"/>
              </a:solidFill>
              <a:effectLst>
                <a:outerShdw blurRad="38100" dist="38100" dir="2700000" algn="tl">
                  <a:srgbClr val="000000">
                    <a:alpha val="43137"/>
                  </a:srgbClr>
                </a:outerShdw>
              </a:effectLst>
            </a:endParaRPr>
          </a:p>
          <a:p>
            <a:pPr>
              <a:spcBef>
                <a:spcPct val="10000"/>
              </a:spcBef>
              <a:buFont typeface="Wingdings" pitchFamily="2" charset="2"/>
              <a:buChar char="v"/>
              <a:defRPr/>
            </a:pPr>
            <a:r>
              <a:rPr lang="en-US" altLang="en-US" sz="2000" b="1" dirty="0">
                <a:solidFill>
                  <a:srgbClr val="C00000"/>
                </a:solidFill>
                <a:effectLst>
                  <a:outerShdw blurRad="38100" dist="38100" dir="2700000" algn="tl">
                    <a:srgbClr val="000000">
                      <a:alpha val="43137"/>
                    </a:srgbClr>
                  </a:outerShdw>
                </a:effectLst>
              </a:rPr>
              <a:t>Focus on identifying ways to teach adaptive behaviors, as   </a:t>
            </a:r>
          </a:p>
          <a:p>
            <a:pPr>
              <a:spcBef>
                <a:spcPct val="10000"/>
              </a:spcBef>
              <a:defRPr/>
            </a:pPr>
            <a:r>
              <a:rPr lang="en-US" altLang="en-US" sz="2000" b="1" dirty="0">
                <a:solidFill>
                  <a:srgbClr val="C00000"/>
                </a:solidFill>
                <a:effectLst>
                  <a:outerShdw blurRad="38100" dist="38100" dir="2700000" algn="tl">
                    <a:srgbClr val="000000">
                      <a:alpha val="43137"/>
                    </a:srgbClr>
                  </a:outerShdw>
                </a:effectLst>
              </a:rPr>
              <a:t>    part of the FBA, as they render maladaptive behaviors  </a:t>
            </a:r>
          </a:p>
          <a:p>
            <a:pPr>
              <a:spcBef>
                <a:spcPct val="10000"/>
              </a:spcBef>
              <a:defRPr/>
            </a:pPr>
            <a:r>
              <a:rPr lang="en-US" altLang="en-US" sz="2000" b="1" dirty="0">
                <a:solidFill>
                  <a:srgbClr val="C00000"/>
                </a:solidFill>
                <a:effectLst>
                  <a:outerShdw blurRad="38100" dist="38100" dir="2700000" algn="tl">
                    <a:srgbClr val="000000">
                      <a:alpha val="43137"/>
                    </a:srgbClr>
                  </a:outerShdw>
                </a:effectLst>
              </a:rPr>
              <a:t>    unnecessary and irrelevant.</a:t>
            </a:r>
          </a:p>
          <a:p>
            <a:pPr>
              <a:spcBef>
                <a:spcPct val="10000"/>
              </a:spcBef>
              <a:defRPr/>
            </a:pPr>
            <a:endParaRPr lang="en-US" altLang="en-US" sz="2000" b="1" dirty="0">
              <a:solidFill>
                <a:srgbClr val="C00000"/>
              </a:solidFill>
              <a:effectLst>
                <a:outerShdw blurRad="38100" dist="38100" dir="2700000" algn="tl">
                  <a:srgbClr val="000000">
                    <a:alpha val="43137"/>
                  </a:srgbClr>
                </a:outerShdw>
              </a:effectLst>
            </a:endParaRPr>
          </a:p>
          <a:p>
            <a:pPr marL="285750" indent="-285750">
              <a:spcBef>
                <a:spcPct val="10000"/>
              </a:spcBef>
              <a:buFont typeface="Wingdings" panose="05000000000000000000" pitchFamily="2" charset="2"/>
              <a:buChar char="v"/>
              <a:defRPr/>
            </a:pPr>
            <a:r>
              <a:rPr lang="en-US" altLang="en-US" sz="2000" b="1" dirty="0">
                <a:solidFill>
                  <a:srgbClr val="C00000"/>
                </a:solidFill>
                <a:effectLst>
                  <a:outerShdw blurRad="38100" dist="38100" dir="2700000" algn="tl">
                    <a:srgbClr val="000000">
                      <a:alpha val="43137"/>
                    </a:srgbClr>
                  </a:outerShdw>
                </a:effectLst>
              </a:rPr>
              <a:t>Realize there is an over-application of attention-seeking, manipulation, and escape as functions of behavior. </a:t>
            </a:r>
          </a:p>
          <a:p>
            <a:pPr>
              <a:spcBef>
                <a:spcPct val="10000"/>
              </a:spcBef>
              <a:defRPr/>
            </a:pPr>
            <a:endParaRPr lang="en-US" altLang="en-US" sz="2000" b="1" dirty="0">
              <a:solidFill>
                <a:srgbClr val="C00000"/>
              </a:solidFill>
              <a:effectLst>
                <a:outerShdw blurRad="38100" dist="38100" dir="2700000" algn="tl">
                  <a:srgbClr val="000000">
                    <a:alpha val="43137"/>
                  </a:srgbClr>
                </a:outerShdw>
              </a:effectLst>
            </a:endParaRPr>
          </a:p>
          <a:p>
            <a:pPr marL="285750" indent="-285750">
              <a:spcBef>
                <a:spcPct val="10000"/>
              </a:spcBef>
              <a:buFont typeface="Wingdings" panose="05000000000000000000" pitchFamily="2" charset="2"/>
              <a:buChar char="v"/>
              <a:defRPr/>
            </a:pPr>
            <a:r>
              <a:rPr lang="en-US" altLang="en-US" sz="2000" b="1" dirty="0">
                <a:solidFill>
                  <a:srgbClr val="00B050"/>
                </a:solidFill>
                <a:effectLst>
                  <a:outerShdw blurRad="38100" dist="38100" dir="2700000" algn="tl">
                    <a:srgbClr val="000000">
                      <a:alpha val="43137"/>
                    </a:srgbClr>
                  </a:outerShdw>
                </a:effectLst>
              </a:rPr>
              <a:t>*If attention-seeking is the function, when would the behavior be displayed?</a:t>
            </a:r>
            <a:r>
              <a:rPr lang="en-US" altLang="en-US" sz="2000" b="1" dirty="0">
                <a:solidFill>
                  <a:srgbClr val="C00000"/>
                </a:solidFill>
                <a:effectLst>
                  <a:outerShdw blurRad="38100" dist="38100" dir="2700000" algn="tl">
                    <a:srgbClr val="000000">
                      <a:alpha val="43137"/>
                    </a:srgbClr>
                  </a:outerShdw>
                </a:effectLst>
              </a:rPr>
              <a:t> </a:t>
            </a:r>
            <a:r>
              <a:rPr lang="en-US" altLang="en-US" sz="2000" b="1" i="1" u="sng" dirty="0">
                <a:solidFill>
                  <a:srgbClr val="007E39"/>
                </a:solidFill>
                <a:effectLst>
                  <a:outerShdw blurRad="38100" dist="38100" dir="2700000" algn="tl">
                    <a:srgbClr val="000000">
                      <a:alpha val="43137"/>
                    </a:srgbClr>
                  </a:outerShdw>
                </a:effectLst>
              </a:rPr>
              <a:t>With staff present or absent?</a:t>
            </a:r>
          </a:p>
          <a:p>
            <a:pPr>
              <a:spcBef>
                <a:spcPct val="10000"/>
              </a:spcBef>
              <a:defRPr/>
            </a:pPr>
            <a:endParaRPr lang="en-US" altLang="en-US" b="1"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93</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336550"/>
            <a:ext cx="7162800" cy="5462588"/>
          </a:xfrm>
          <a:prstGeom prst="rect">
            <a:avLst/>
          </a:prstGeom>
        </p:spPr>
        <p:txBody>
          <a:bodyPr>
            <a:spAutoFit/>
          </a:bodyPr>
          <a:lstStyle/>
          <a:p>
            <a:pPr algn="ctr">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mn-lt"/>
                <a:ea typeface="Calibri"/>
                <a:cs typeface="Times New Roman"/>
              </a:rPr>
              <a:t>Understanding Challenging Behaviors:</a:t>
            </a:r>
          </a:p>
          <a:p>
            <a:pPr algn="ctr">
              <a:spcBef>
                <a:spcPts val="0"/>
              </a:spcBef>
              <a:spcAft>
                <a:spcPts val="0"/>
              </a:spcAft>
              <a:defRPr/>
            </a:pPr>
            <a:r>
              <a:rPr lang="en-US" sz="2400" b="1" dirty="0">
                <a:solidFill>
                  <a:srgbClr val="000000"/>
                </a:solidFill>
                <a:effectLst>
                  <a:outerShdw blurRad="38100" dist="38100" dir="2700000" algn="tl">
                    <a:srgbClr val="000000">
                      <a:alpha val="43137"/>
                    </a:srgbClr>
                  </a:outerShdw>
                </a:effectLst>
                <a:latin typeface="+mn-lt"/>
                <a:ea typeface="Calibri"/>
                <a:cs typeface="Times New Roman"/>
              </a:rPr>
              <a:t>Physiological,  Psychological, Social, and Environmental Terms</a:t>
            </a:r>
          </a:p>
          <a:p>
            <a:pPr>
              <a:spcBef>
                <a:spcPts val="0"/>
              </a:spcBef>
              <a:spcAft>
                <a:spcPts val="0"/>
              </a:spcAft>
              <a:defRPr/>
            </a:pPr>
            <a:endParaRPr lang="en-US" sz="1600" dirty="0">
              <a:solidFill>
                <a:srgbClr val="000000"/>
              </a:solidFill>
              <a:latin typeface="Arial"/>
              <a:ea typeface="Calibri"/>
              <a:cs typeface="Times New Roman"/>
            </a:endParaRPr>
          </a:p>
          <a:p>
            <a:pPr marL="342900" indent="-342900">
              <a:lnSpc>
                <a:spcPct val="150000"/>
              </a:lnSpc>
              <a:spcBef>
                <a:spcPts val="0"/>
              </a:spcBef>
              <a:spcAft>
                <a:spcPts val="0"/>
              </a:spcAft>
              <a:buFont typeface="Symbol"/>
              <a:buChar char=""/>
              <a:defRPr/>
            </a:pPr>
            <a:r>
              <a:rPr lang="en-US" b="1" dirty="0">
                <a:solidFill>
                  <a:srgbClr val="000000"/>
                </a:solidFill>
                <a:latin typeface="+mn-lt"/>
                <a:ea typeface="Calibri"/>
                <a:cs typeface="Times New Roman"/>
              </a:rPr>
              <a:t>Is the challenging behavior a </a:t>
            </a:r>
            <a:r>
              <a:rPr lang="en-US" b="1" i="1" dirty="0">
                <a:solidFill>
                  <a:srgbClr val="00B0F0"/>
                </a:solidFill>
                <a:latin typeface="+mn-lt"/>
                <a:ea typeface="Calibri"/>
                <a:cs typeface="Times New Roman"/>
              </a:rPr>
              <a:t>symptom of a medical disorder</a:t>
            </a:r>
            <a:r>
              <a:rPr lang="en-US" b="1" dirty="0">
                <a:solidFill>
                  <a:srgbClr val="000000"/>
                </a:solidFill>
                <a:latin typeface="+mn-lt"/>
                <a:ea typeface="Calibri"/>
                <a:cs typeface="Times New Roman"/>
              </a:rPr>
              <a:t>? </a:t>
            </a:r>
            <a:endParaRPr lang="en-US" sz="1600" b="1" dirty="0">
              <a:latin typeface="+mn-lt"/>
              <a:ea typeface="Calibri"/>
              <a:cs typeface="Times New Roman"/>
            </a:endParaRPr>
          </a:p>
          <a:p>
            <a:pPr marL="342900" indent="-342900">
              <a:lnSpc>
                <a:spcPct val="150000"/>
              </a:lnSpc>
              <a:spcBef>
                <a:spcPts val="0"/>
              </a:spcBef>
              <a:spcAft>
                <a:spcPts val="0"/>
              </a:spcAft>
              <a:buFont typeface="Symbol"/>
              <a:buChar char=""/>
              <a:defRPr/>
            </a:pPr>
            <a:r>
              <a:rPr lang="en-US" b="1" dirty="0">
                <a:solidFill>
                  <a:srgbClr val="000000"/>
                </a:solidFill>
                <a:latin typeface="+mn-lt"/>
                <a:ea typeface="Calibri"/>
                <a:cs typeface="Times New Roman"/>
              </a:rPr>
              <a:t>In their opinion, is the quality of the person’s life acceptable in terms of </a:t>
            </a:r>
            <a:r>
              <a:rPr lang="en-US" b="1" i="1" dirty="0">
                <a:solidFill>
                  <a:srgbClr val="00B0F0"/>
                </a:solidFill>
                <a:latin typeface="+mn-lt"/>
                <a:ea typeface="Calibri"/>
                <a:cs typeface="Times New Roman"/>
              </a:rPr>
              <a:t>personal relationships, personal choices, or living situation</a:t>
            </a:r>
            <a:r>
              <a:rPr lang="en-US" b="1" dirty="0">
                <a:solidFill>
                  <a:srgbClr val="000000"/>
                </a:solidFill>
                <a:latin typeface="+mn-lt"/>
                <a:ea typeface="Calibri"/>
                <a:cs typeface="Times New Roman"/>
              </a:rPr>
              <a:t>? </a:t>
            </a:r>
            <a:endParaRPr lang="en-US" sz="1600" b="1" dirty="0">
              <a:latin typeface="+mn-lt"/>
              <a:ea typeface="Calibri"/>
              <a:cs typeface="Times New Roman"/>
            </a:endParaRPr>
          </a:p>
          <a:p>
            <a:pPr marL="342900" indent="-342900">
              <a:lnSpc>
                <a:spcPct val="150000"/>
              </a:lnSpc>
              <a:spcBef>
                <a:spcPts val="0"/>
              </a:spcBef>
              <a:spcAft>
                <a:spcPts val="0"/>
              </a:spcAft>
              <a:buFont typeface="Symbol"/>
              <a:buChar char=""/>
              <a:defRPr/>
            </a:pPr>
            <a:r>
              <a:rPr lang="en-US" b="1" dirty="0">
                <a:solidFill>
                  <a:srgbClr val="000000"/>
                </a:solidFill>
                <a:latin typeface="+mn-lt"/>
                <a:ea typeface="Calibri"/>
                <a:cs typeface="Times New Roman"/>
              </a:rPr>
              <a:t>Is the challenging behavior a </a:t>
            </a:r>
            <a:r>
              <a:rPr lang="en-US" b="1" i="1" dirty="0">
                <a:solidFill>
                  <a:srgbClr val="00B0F0"/>
                </a:solidFill>
                <a:latin typeface="+mn-lt"/>
                <a:ea typeface="Calibri"/>
                <a:cs typeface="Times New Roman"/>
              </a:rPr>
              <a:t>side effect of medication</a:t>
            </a:r>
            <a:r>
              <a:rPr lang="en-US" b="1" dirty="0">
                <a:solidFill>
                  <a:srgbClr val="000000"/>
                </a:solidFill>
                <a:latin typeface="+mn-lt"/>
                <a:ea typeface="Calibri"/>
                <a:cs typeface="Times New Roman"/>
              </a:rPr>
              <a:t>? </a:t>
            </a:r>
            <a:endParaRPr lang="en-US" sz="1600" b="1" dirty="0">
              <a:latin typeface="+mn-lt"/>
              <a:ea typeface="Calibri"/>
              <a:cs typeface="Times New Roman"/>
            </a:endParaRPr>
          </a:p>
          <a:p>
            <a:pPr marL="342900" indent="-342900">
              <a:lnSpc>
                <a:spcPct val="150000"/>
              </a:lnSpc>
              <a:spcBef>
                <a:spcPts val="0"/>
              </a:spcBef>
              <a:spcAft>
                <a:spcPts val="0"/>
              </a:spcAft>
              <a:buFont typeface="Symbol"/>
              <a:buChar char=""/>
              <a:defRPr/>
            </a:pPr>
            <a:r>
              <a:rPr lang="en-US" b="1" dirty="0">
                <a:solidFill>
                  <a:srgbClr val="000000"/>
                </a:solidFill>
                <a:latin typeface="+mn-lt"/>
                <a:ea typeface="Calibri"/>
                <a:cs typeface="Times New Roman"/>
              </a:rPr>
              <a:t>Is the challenging behavior part of a </a:t>
            </a:r>
            <a:r>
              <a:rPr lang="en-US" b="1" i="1" dirty="0">
                <a:solidFill>
                  <a:srgbClr val="00B0F0"/>
                </a:solidFill>
                <a:latin typeface="+mn-lt"/>
                <a:ea typeface="Calibri"/>
                <a:cs typeface="Times New Roman"/>
              </a:rPr>
              <a:t>cluster or chain of behaviors</a:t>
            </a:r>
            <a:r>
              <a:rPr lang="en-US" b="1" dirty="0">
                <a:solidFill>
                  <a:srgbClr val="000000"/>
                </a:solidFill>
                <a:latin typeface="+mn-lt"/>
                <a:ea typeface="Calibri"/>
                <a:cs typeface="Times New Roman"/>
              </a:rPr>
              <a:t>? </a:t>
            </a:r>
            <a:endParaRPr lang="en-US" sz="1600" b="1" dirty="0">
              <a:latin typeface="+mn-lt"/>
              <a:ea typeface="Calibri"/>
              <a:cs typeface="Times New Roman"/>
            </a:endParaRPr>
          </a:p>
          <a:p>
            <a:pPr marL="342900" indent="-342900">
              <a:lnSpc>
                <a:spcPct val="150000"/>
              </a:lnSpc>
              <a:spcBef>
                <a:spcPts val="0"/>
              </a:spcBef>
              <a:spcAft>
                <a:spcPts val="0"/>
              </a:spcAft>
              <a:buFont typeface="Symbol"/>
              <a:buChar char=""/>
              <a:defRPr/>
            </a:pPr>
            <a:r>
              <a:rPr lang="en-US" b="1" dirty="0">
                <a:solidFill>
                  <a:srgbClr val="000000"/>
                </a:solidFill>
                <a:latin typeface="+mn-lt"/>
                <a:ea typeface="Calibri"/>
                <a:cs typeface="Times New Roman"/>
              </a:rPr>
              <a:t>Is the challenging behavior the </a:t>
            </a:r>
            <a:r>
              <a:rPr lang="en-US" b="1" dirty="0">
                <a:solidFill>
                  <a:srgbClr val="00B0F0"/>
                </a:solidFill>
                <a:latin typeface="+mn-lt"/>
                <a:ea typeface="Calibri"/>
                <a:cs typeface="Times New Roman"/>
              </a:rPr>
              <a:t>result of skills deficits</a:t>
            </a:r>
            <a:r>
              <a:rPr lang="en-US" b="1" dirty="0">
                <a:solidFill>
                  <a:srgbClr val="000000"/>
                </a:solidFill>
                <a:latin typeface="+mn-lt"/>
                <a:ea typeface="Calibri"/>
                <a:cs typeface="Times New Roman"/>
              </a:rPr>
              <a:t>? </a:t>
            </a:r>
            <a:endParaRPr lang="en-US" sz="1600" b="1" dirty="0">
              <a:latin typeface="+mn-lt"/>
              <a:ea typeface="Calibri"/>
              <a:cs typeface="Times New Roman"/>
            </a:endParaRPr>
          </a:p>
          <a:p>
            <a:pPr marL="342900" indent="-342900">
              <a:lnSpc>
                <a:spcPct val="150000"/>
              </a:lnSpc>
              <a:spcBef>
                <a:spcPts val="0"/>
              </a:spcBef>
              <a:spcAft>
                <a:spcPts val="0"/>
              </a:spcAft>
              <a:buFont typeface="Symbol"/>
              <a:buChar char=""/>
              <a:defRPr/>
            </a:pPr>
            <a:r>
              <a:rPr lang="en-US" b="1" dirty="0">
                <a:solidFill>
                  <a:srgbClr val="000000"/>
                </a:solidFill>
                <a:latin typeface="+mn-lt"/>
                <a:ea typeface="Calibri"/>
                <a:cs typeface="Times New Roman"/>
              </a:rPr>
              <a:t>What </a:t>
            </a:r>
            <a:r>
              <a:rPr lang="en-US" b="1" i="1" dirty="0">
                <a:solidFill>
                  <a:srgbClr val="00B0F0"/>
                </a:solidFill>
                <a:latin typeface="+mn-lt"/>
                <a:ea typeface="Calibri"/>
                <a:cs typeface="Times New Roman"/>
              </a:rPr>
              <a:t>purpose</a:t>
            </a:r>
            <a:r>
              <a:rPr lang="en-US" b="1" dirty="0">
                <a:solidFill>
                  <a:srgbClr val="00B0F0"/>
                </a:solidFill>
                <a:latin typeface="+mn-lt"/>
                <a:ea typeface="Calibri"/>
                <a:cs typeface="Times New Roman"/>
              </a:rPr>
              <a:t> </a:t>
            </a:r>
            <a:r>
              <a:rPr lang="en-US" b="1" dirty="0">
                <a:solidFill>
                  <a:srgbClr val="000000"/>
                </a:solidFill>
                <a:latin typeface="+mn-lt"/>
                <a:ea typeface="Calibri"/>
                <a:cs typeface="Times New Roman"/>
              </a:rPr>
              <a:t>does the behavior serve for the person? </a:t>
            </a:r>
            <a:endParaRPr lang="en-US" sz="1600" b="1" dirty="0">
              <a:latin typeface="+mn-lt"/>
              <a:ea typeface="Calibri"/>
              <a:cs typeface="Times New Roman"/>
            </a:endParaRPr>
          </a:p>
          <a:p>
            <a:pPr marL="457200" indent="-228600">
              <a:spcBef>
                <a:spcPts val="0"/>
              </a:spcBef>
              <a:spcAft>
                <a:spcPts val="0"/>
              </a:spcAft>
              <a:defRPr/>
            </a:pPr>
            <a:r>
              <a:rPr lang="en-US" dirty="0">
                <a:solidFill>
                  <a:srgbClr val="000000"/>
                </a:solidFill>
                <a:latin typeface="Arial"/>
                <a:ea typeface="Calibri"/>
                <a:cs typeface="Times New Roman"/>
              </a:rPr>
              <a:t> </a:t>
            </a:r>
            <a:endParaRPr lang="en-US" sz="1600" dirty="0">
              <a:latin typeface="Calibri"/>
              <a:ea typeface="Calibri"/>
              <a:cs typeface="Times New Roman"/>
            </a:endParaRPr>
          </a:p>
          <a:p>
            <a:pPr>
              <a:spcBef>
                <a:spcPts val="0"/>
              </a:spcBef>
              <a:spcAft>
                <a:spcPts val="0"/>
              </a:spcAft>
              <a:defRPr/>
            </a:pPr>
            <a:r>
              <a:rPr lang="en-US" b="1" i="1" dirty="0">
                <a:solidFill>
                  <a:srgbClr val="000000"/>
                </a:solidFill>
                <a:latin typeface="Arial"/>
                <a:ea typeface="Calibri"/>
                <a:cs typeface="Times New Roman"/>
              </a:rPr>
              <a:t>The following are some examples of how situations could have been avoided before assuming that the challenging behavior was due to mental illness or developmental disability…</a:t>
            </a:r>
            <a:endParaRPr lang="en-US" sz="1600" b="1" i="1" dirty="0">
              <a:latin typeface="Calibri"/>
              <a:ea typeface="Calibri"/>
              <a:cs typeface="Times New Roman"/>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94</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68313"/>
            <a:ext cx="7620000" cy="6108700"/>
          </a:xfrm>
          <a:prstGeom prst="rect">
            <a:avLst/>
          </a:prstGeom>
        </p:spPr>
        <p:txBody>
          <a:bodyPr>
            <a:spAutoFit/>
          </a:bodyPr>
          <a:lstStyle/>
          <a:p>
            <a:pPr>
              <a:spcBef>
                <a:spcPts val="0"/>
              </a:spcBef>
              <a:spcAft>
                <a:spcPts val="0"/>
              </a:spcAft>
              <a:defRPr/>
            </a:pPr>
            <a:r>
              <a:rPr lang="en-US" sz="1500" b="1" dirty="0">
                <a:latin typeface="+mj-lt"/>
                <a:ea typeface="Calibri"/>
                <a:cs typeface="Times New Roman"/>
              </a:rPr>
              <a:t>EXAMPLE 1:</a:t>
            </a:r>
          </a:p>
          <a:p>
            <a:pPr>
              <a:spcBef>
                <a:spcPts val="0"/>
              </a:spcBef>
              <a:spcAft>
                <a:spcPts val="0"/>
              </a:spcAft>
              <a:defRPr/>
            </a:pPr>
            <a:endParaRPr lang="en-US" sz="1500" b="1" dirty="0">
              <a:latin typeface="+mj-lt"/>
              <a:ea typeface="Calibri"/>
              <a:cs typeface="Times New Roman"/>
            </a:endParaRPr>
          </a:p>
          <a:p>
            <a:pPr>
              <a:spcBef>
                <a:spcPts val="0"/>
              </a:spcBef>
              <a:spcAft>
                <a:spcPts val="0"/>
              </a:spcAft>
              <a:defRPr/>
            </a:pPr>
            <a:r>
              <a:rPr lang="en-US" sz="1500" b="1" dirty="0">
                <a:latin typeface="+mj-lt"/>
                <a:ea typeface="Calibri"/>
                <a:cs typeface="Times New Roman"/>
              </a:rPr>
              <a:t>Mr. Jones has severe cognitive deficits. He is non-verbal. He has no history of being aggressive or destructive. One evening, he began ragefully throwing the furniture in his group home. He was taken to the local emergency room and seen by a psychiatric crisis specialist. Mr. Jones was admitted to a psychiatric hospital with a diagnosis of psychosis. </a:t>
            </a:r>
          </a:p>
          <a:p>
            <a:pPr>
              <a:spcBef>
                <a:spcPts val="0"/>
              </a:spcBef>
              <a:spcAft>
                <a:spcPts val="0"/>
              </a:spcAft>
              <a:defRPr/>
            </a:pPr>
            <a:r>
              <a:rPr lang="en-US" sz="1500" b="1" dirty="0">
                <a:latin typeface="+mj-lt"/>
                <a:ea typeface="Calibri"/>
                <a:cs typeface="Times New Roman"/>
              </a:rPr>
              <a:t> </a:t>
            </a:r>
          </a:p>
          <a:p>
            <a:pPr>
              <a:spcBef>
                <a:spcPts val="0"/>
              </a:spcBef>
              <a:spcAft>
                <a:spcPts val="0"/>
              </a:spcAft>
              <a:defRPr/>
            </a:pPr>
            <a:r>
              <a:rPr lang="en-US" sz="1500" b="1" i="1" dirty="0">
                <a:latin typeface="+mj-lt"/>
                <a:ea typeface="Calibri"/>
                <a:cs typeface="Times New Roman"/>
              </a:rPr>
              <a:t>Later the hospital determined that he was suffering from dehydration. His fluid and diet intake were adjusted. His outbursts never reappeared. </a:t>
            </a:r>
          </a:p>
          <a:p>
            <a:pPr>
              <a:spcBef>
                <a:spcPts val="0"/>
              </a:spcBef>
              <a:spcAft>
                <a:spcPts val="0"/>
              </a:spcAft>
              <a:defRPr/>
            </a:pPr>
            <a:r>
              <a:rPr lang="en-US" sz="1500" b="1" dirty="0">
                <a:latin typeface="+mj-lt"/>
                <a:ea typeface="Calibri"/>
                <a:cs typeface="Times New Roman"/>
              </a:rPr>
              <a:t> </a:t>
            </a:r>
          </a:p>
          <a:p>
            <a:pPr>
              <a:spcBef>
                <a:spcPts val="0"/>
              </a:spcBef>
              <a:spcAft>
                <a:spcPts val="0"/>
              </a:spcAft>
              <a:defRPr/>
            </a:pPr>
            <a:r>
              <a:rPr lang="en-US" sz="1500" b="1" dirty="0">
                <a:latin typeface="+mj-lt"/>
                <a:ea typeface="Calibri"/>
                <a:cs typeface="Times New Roman"/>
              </a:rPr>
              <a:t>EXAMPLE 2:</a:t>
            </a:r>
          </a:p>
          <a:p>
            <a:pPr>
              <a:spcBef>
                <a:spcPts val="0"/>
              </a:spcBef>
              <a:spcAft>
                <a:spcPts val="0"/>
              </a:spcAft>
              <a:defRPr/>
            </a:pPr>
            <a:endParaRPr lang="en-US" sz="1500" b="1" dirty="0">
              <a:latin typeface="+mj-lt"/>
              <a:ea typeface="Calibri"/>
              <a:cs typeface="Times New Roman"/>
            </a:endParaRPr>
          </a:p>
          <a:p>
            <a:pPr>
              <a:spcBef>
                <a:spcPts val="0"/>
              </a:spcBef>
              <a:spcAft>
                <a:spcPts val="0"/>
              </a:spcAft>
              <a:defRPr/>
            </a:pPr>
            <a:r>
              <a:rPr lang="en-US" sz="1500" b="1" dirty="0">
                <a:latin typeface="+mj-lt"/>
                <a:ea typeface="Calibri"/>
                <a:cs typeface="Times New Roman"/>
              </a:rPr>
              <a:t>Ms. Smith is a woman in her thirties diagnosed with autism. She does not communicate much with words, but has strong opinions about her likes and dislikes. For many years, Ms. Smith attended a local regional center. She always refused to participate in group activities and community outings, during which she would scream, throw things, and occasionally disrobe. The center’s staff was incredibly frustrated by Ms. Smith’s behavior. There were numerous meetings about ways to address her unacceptable behavior, but nothing worked. </a:t>
            </a:r>
          </a:p>
          <a:p>
            <a:pPr>
              <a:spcBef>
                <a:spcPts val="0"/>
              </a:spcBef>
              <a:spcAft>
                <a:spcPts val="0"/>
              </a:spcAft>
              <a:defRPr/>
            </a:pPr>
            <a:r>
              <a:rPr lang="en-US" sz="1500" b="1" dirty="0">
                <a:latin typeface="+mj-lt"/>
                <a:ea typeface="Calibri"/>
                <a:cs typeface="Times New Roman"/>
              </a:rPr>
              <a:t> </a:t>
            </a:r>
          </a:p>
          <a:p>
            <a:pPr>
              <a:spcBef>
                <a:spcPts val="0"/>
              </a:spcBef>
              <a:spcAft>
                <a:spcPts val="0"/>
              </a:spcAft>
              <a:defRPr/>
            </a:pPr>
            <a:r>
              <a:rPr lang="en-US" sz="1500" b="1" i="1" dirty="0">
                <a:latin typeface="+mj-lt"/>
                <a:ea typeface="Calibri"/>
                <a:cs typeface="Times New Roman"/>
              </a:rPr>
              <a:t>Ms. Smith was discharged to a new personal support provider who allowed her to choose activities and be accompanied by the female companion she preferred. Because of the individualized supports, Ms. Smith was able to experience the community on her terms. Her behavioral issues became very isolated events, which were easier to address on a one-to-one basis. </a:t>
            </a:r>
          </a:p>
          <a:p>
            <a:pPr>
              <a:spcBef>
                <a:spcPts val="0"/>
              </a:spcBef>
              <a:spcAft>
                <a:spcPts val="0"/>
              </a:spcAft>
              <a:defRPr/>
            </a:pPr>
            <a:r>
              <a:rPr lang="en-US" sz="1600" i="1" dirty="0">
                <a:latin typeface="Arial"/>
                <a:ea typeface="Calibri"/>
                <a:cs typeface="Times New Roman"/>
              </a:rPr>
              <a:t> </a:t>
            </a:r>
            <a:endParaRPr lang="en-US" sz="1600" i="1" dirty="0">
              <a:latin typeface="Calibri"/>
              <a:ea typeface="Calibri"/>
              <a:cs typeface="Times New Roman"/>
            </a:endParaRPr>
          </a:p>
        </p:txBody>
      </p:sp>
      <p:sp>
        <p:nvSpPr>
          <p:cNvPr id="3" name="Slide Number Placeholder 2"/>
          <p:cNvSpPr>
            <a:spLocks noGrp="1"/>
          </p:cNvSpPr>
          <p:nvPr>
            <p:ph type="sldNum" sz="quarter" idx="12"/>
          </p:nvPr>
        </p:nvSpPr>
        <p:spPr/>
        <p:txBody>
          <a:bodyPr/>
          <a:lstStyle/>
          <a:p>
            <a:pPr>
              <a:defRPr/>
            </a:pPr>
            <a:fld id="{E6AF7A35-3D56-47F6-8E67-A6D91FAFCE47}" type="slidenum">
              <a:rPr lang="en-US" b="1" smtClean="0">
                <a:solidFill>
                  <a:schemeClr val="tx1"/>
                </a:solidFill>
              </a:rPr>
              <a:pPr>
                <a:defRPr/>
              </a:pPr>
              <a:t>95</a:t>
            </a:fld>
            <a:r>
              <a:rPr lang="en-US" b="1" dirty="0" smtClean="0">
                <a:solidFill>
                  <a:schemeClr val="tx1"/>
                </a:solidFill>
              </a:rPr>
              <a:t>P</a:t>
            </a:r>
            <a:endParaRPr lang="en-US" b="1" dirty="0">
              <a:solidFill>
                <a:schemeClr val="tx1"/>
              </a:solidFill>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7885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33125" name="Text Box 5"/>
          <p:cNvSpPr txBox="1">
            <a:spLocks noChangeArrowheads="1"/>
          </p:cNvSpPr>
          <p:nvPr/>
        </p:nvSpPr>
        <p:spPr bwMode="auto">
          <a:xfrm>
            <a:off x="647700" y="1143000"/>
            <a:ext cx="8305800" cy="738188"/>
          </a:xfrm>
          <a:prstGeom prst="rect">
            <a:avLst/>
          </a:prstGeom>
          <a:noFill/>
          <a:ln w="12700" cap="sq">
            <a:noFill/>
            <a:miter lim="800000"/>
            <a:headEnd type="none" w="sm" len="sm"/>
            <a:tailEnd type="none" w="sm" len="sm"/>
          </a:ln>
          <a:effectLst/>
        </p:spPr>
        <p:txBody>
          <a:bodyPr>
            <a:spAutoFit/>
          </a:bodyPr>
          <a:lstStyle/>
          <a:p>
            <a:pPr algn="ctr">
              <a:defRPr/>
            </a:pPr>
            <a:r>
              <a:rPr lang="en-US" sz="2400" b="1" dirty="0">
                <a:solidFill>
                  <a:srgbClr val="990033"/>
                </a:solidFill>
                <a:effectLst>
                  <a:outerShdw blurRad="38100" dist="38100" dir="2700000" algn="tl">
                    <a:srgbClr val="000000">
                      <a:alpha val="43137"/>
                    </a:srgbClr>
                  </a:outerShdw>
                </a:effectLst>
              </a:rPr>
              <a:t>Underdeveloped Support Plans</a:t>
            </a:r>
          </a:p>
          <a:p>
            <a:pPr algn="ctr">
              <a:defRPr/>
            </a:pPr>
            <a:endParaRPr lang="en-US" b="1" dirty="0">
              <a:effectLst>
                <a:outerShdw blurRad="38100" dist="38100" dir="2700000" algn="tl">
                  <a:srgbClr val="FFFFFF"/>
                </a:outerShdw>
              </a:effectLst>
            </a:endParaRPr>
          </a:p>
        </p:txBody>
      </p:sp>
      <p:sp>
        <p:nvSpPr>
          <p:cNvPr id="133126" name="Text Box 6"/>
          <p:cNvSpPr txBox="1">
            <a:spLocks noChangeArrowheads="1"/>
          </p:cNvSpPr>
          <p:nvPr/>
        </p:nvSpPr>
        <p:spPr bwMode="auto">
          <a:xfrm>
            <a:off x="590550" y="1752600"/>
            <a:ext cx="8153400" cy="5232400"/>
          </a:xfrm>
          <a:prstGeom prst="rect">
            <a:avLst/>
          </a:prstGeom>
          <a:noFill/>
          <a:ln w="12700" cap="sq">
            <a:noFill/>
            <a:miter lim="800000"/>
            <a:headEnd type="none" w="sm" len="sm"/>
            <a:tailEnd type="none" w="sm" len="sm"/>
          </a:ln>
        </p:spPr>
        <p:txBody>
          <a:bodyPr>
            <a:spAutoFit/>
          </a:bodyPr>
          <a:lstStyle/>
          <a:p>
            <a:pPr marL="800100" lvl="1" indent="-342900">
              <a:buFont typeface="Wingdings" panose="05000000000000000000" pitchFamily="2" charset="2"/>
              <a:buChar char="v"/>
              <a:defRPr/>
            </a:pPr>
            <a:r>
              <a:rPr lang="en-US" dirty="0"/>
              <a:t> </a:t>
            </a:r>
            <a:r>
              <a:rPr lang="en-US" sz="2000" b="1" dirty="0">
                <a:effectLst>
                  <a:outerShdw blurRad="38100" dist="38100" dir="2700000" algn="tl">
                    <a:srgbClr val="000000">
                      <a:alpha val="43137"/>
                    </a:srgbClr>
                  </a:outerShdw>
                </a:effectLst>
              </a:rPr>
              <a:t>Lacks background information, such as learning disabilities, medical conditions, trauma history, and psychiatric issues.</a:t>
            </a:r>
          </a:p>
          <a:p>
            <a:pPr lvl="1">
              <a:defRPr/>
            </a:pPr>
            <a:endParaRPr lang="en-US" sz="2000" b="1" dirty="0">
              <a:effectLst>
                <a:outerShdw blurRad="38100" dist="38100" dir="2700000" algn="tl">
                  <a:srgbClr val="000000">
                    <a:alpha val="43137"/>
                  </a:srgbClr>
                </a:outerShdw>
              </a:effectLst>
            </a:endParaRPr>
          </a:p>
          <a:p>
            <a:pPr lvl="1">
              <a:buFont typeface="Wingdings" pitchFamily="2" charset="2"/>
              <a:buChar char="v"/>
              <a:defRPr/>
            </a:pPr>
            <a:r>
              <a:rPr lang="en-US" sz="2000" b="1" dirty="0">
                <a:effectLst>
                  <a:outerShdw blurRad="38100" dist="38100" dir="2700000" algn="tl">
                    <a:srgbClr val="000000">
                      <a:alpha val="43137"/>
                    </a:srgbClr>
                  </a:outerShdw>
                </a:effectLst>
              </a:rPr>
              <a:t>  Inadequate functional assessment to “anchor” the   </a:t>
            </a:r>
          </a:p>
          <a:p>
            <a:pPr lvl="1">
              <a:defRPr/>
            </a:pPr>
            <a:r>
              <a:rPr lang="en-US" sz="2000" b="1" dirty="0">
                <a:effectLst>
                  <a:outerShdw blurRad="38100" dist="38100" dir="2700000" algn="tl">
                    <a:srgbClr val="000000">
                      <a:alpha val="43137"/>
                    </a:srgbClr>
                  </a:outerShdw>
                </a:effectLst>
              </a:rPr>
              <a:t>     interventions.</a:t>
            </a:r>
          </a:p>
          <a:p>
            <a:pPr lvl="1">
              <a:defRPr/>
            </a:pPr>
            <a:endParaRPr lang="en-US" sz="2000" b="1" dirty="0">
              <a:effectLst>
                <a:outerShdw blurRad="38100" dist="38100" dir="2700000" algn="tl">
                  <a:srgbClr val="000000">
                    <a:alpha val="43137"/>
                  </a:srgbClr>
                </a:outerShdw>
              </a:effectLst>
            </a:endParaRPr>
          </a:p>
          <a:p>
            <a:pPr lvl="1">
              <a:buFont typeface="Wingdings" pitchFamily="2" charset="2"/>
              <a:buChar char="v"/>
              <a:defRPr/>
            </a:pPr>
            <a:r>
              <a:rPr lang="en-US" sz="2000" b="1" dirty="0">
                <a:effectLst>
                  <a:outerShdw blurRad="38100" dist="38100" dir="2700000" algn="tl">
                    <a:srgbClr val="000000">
                      <a:alpha val="43137"/>
                    </a:srgbClr>
                  </a:outerShdw>
                </a:effectLst>
              </a:rPr>
              <a:t>  Interventions are mismatched with the individual’s level </a:t>
            </a:r>
          </a:p>
          <a:p>
            <a:pPr lvl="1">
              <a:defRPr/>
            </a:pPr>
            <a:r>
              <a:rPr lang="en-US" sz="2000" b="1" dirty="0">
                <a:effectLst>
                  <a:outerShdw blurRad="38100" dist="38100" dir="2700000" algn="tl">
                    <a:srgbClr val="000000">
                      <a:alpha val="43137"/>
                    </a:srgbClr>
                  </a:outerShdw>
                </a:effectLst>
              </a:rPr>
              <a:t>      of functioning and their readiness to change.</a:t>
            </a:r>
          </a:p>
          <a:p>
            <a:pPr lvl="2">
              <a:buFontTx/>
              <a:buChar char="•"/>
              <a:defRPr/>
            </a:pPr>
            <a:endParaRPr lang="en-US" sz="2000" b="1" dirty="0">
              <a:effectLst>
                <a:outerShdw blurRad="38100" dist="38100" dir="2700000" algn="tl">
                  <a:srgbClr val="000000">
                    <a:alpha val="43137"/>
                  </a:srgbClr>
                </a:outerShdw>
              </a:effectLst>
            </a:endParaRPr>
          </a:p>
          <a:p>
            <a:pPr lvl="1">
              <a:buFont typeface="Wingdings" pitchFamily="2" charset="2"/>
              <a:buChar char="v"/>
              <a:defRPr/>
            </a:pPr>
            <a:r>
              <a:rPr lang="en-US" sz="2000" b="1" dirty="0">
                <a:effectLst>
                  <a:outerShdw blurRad="38100" dist="38100" dir="2700000" algn="tl">
                    <a:srgbClr val="000000">
                      <a:alpha val="43137"/>
                    </a:srgbClr>
                  </a:outerShdw>
                </a:effectLst>
              </a:rPr>
              <a:t>  Caregivers feel they do not understand the plan or are </a:t>
            </a:r>
          </a:p>
          <a:p>
            <a:pPr lvl="1">
              <a:defRPr/>
            </a:pPr>
            <a:r>
              <a:rPr lang="en-US" sz="2000" b="1" dirty="0">
                <a:effectLst>
                  <a:outerShdw blurRad="38100" dist="38100" dir="2700000" algn="tl">
                    <a:srgbClr val="000000">
                      <a:alpha val="43137"/>
                    </a:srgbClr>
                  </a:outerShdw>
                </a:effectLst>
              </a:rPr>
              <a:t>     poorly prepared to implement it.</a:t>
            </a:r>
          </a:p>
          <a:p>
            <a:pPr lvl="1">
              <a:defRPr/>
            </a:pPr>
            <a:endParaRPr lang="en-US" sz="2000" b="1" dirty="0">
              <a:effectLst>
                <a:outerShdw blurRad="38100" dist="38100" dir="2700000" algn="tl">
                  <a:srgbClr val="000000">
                    <a:alpha val="43137"/>
                  </a:srgbClr>
                </a:outerShdw>
              </a:effectLst>
            </a:endParaRPr>
          </a:p>
          <a:p>
            <a:pPr marL="800100" lvl="1" indent="-342900">
              <a:buFont typeface="Wingdings" panose="05000000000000000000" pitchFamily="2" charset="2"/>
              <a:buChar char="v"/>
              <a:defRPr/>
            </a:pPr>
            <a:r>
              <a:rPr lang="en-US" sz="2000" b="1" dirty="0">
                <a:effectLst>
                  <a:outerShdw blurRad="38100" dist="38100" dir="2700000" algn="tl">
                    <a:srgbClr val="000000">
                      <a:alpha val="43137"/>
                    </a:srgbClr>
                  </a:outerShdw>
                </a:effectLst>
              </a:rPr>
              <a:t>Consult templates of what constitutes a well-written plan.</a:t>
            </a:r>
          </a:p>
          <a:p>
            <a:pPr lvl="2">
              <a:defRPr/>
            </a:pPr>
            <a:endParaRPr lang="en-US" dirty="0"/>
          </a:p>
          <a:p>
            <a:pPr marL="800100" lvl="1" indent="-342900">
              <a:defRPr/>
            </a:pPr>
            <a:r>
              <a:rPr lang="en-US" dirty="0"/>
              <a:t> </a:t>
            </a:r>
          </a:p>
          <a:p>
            <a:pPr lvl="2">
              <a:defRPr/>
            </a:pPr>
            <a:endParaRPr lang="en-US" dirty="0"/>
          </a:p>
        </p:txBody>
      </p:sp>
      <p:sp>
        <p:nvSpPr>
          <p:cNvPr id="7" name="Rectangle 6"/>
          <p:cNvSpPr/>
          <p:nvPr/>
        </p:nvSpPr>
        <p:spPr>
          <a:xfrm>
            <a:off x="1219200" y="609600"/>
            <a:ext cx="6781800"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96</a:t>
            </a:fld>
            <a:r>
              <a:rPr lang="en-US" b="1" dirty="0" smtClean="0">
                <a:solidFill>
                  <a:schemeClr val="tx1"/>
                </a:solidFill>
              </a:rPr>
              <a:t>P</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2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2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26">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3126">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126">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3312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12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685800" y="982663"/>
            <a:ext cx="8153400" cy="5494337"/>
          </a:xfrm>
        </p:spPr>
        <p:txBody>
          <a:bodyPr>
            <a:normAutofit/>
          </a:bodyPr>
          <a:lstStyle/>
          <a:p>
            <a:pPr algn="ctr" eaLnBrk="1" fontAlgn="auto" hangingPunct="1">
              <a:lnSpc>
                <a:spcPct val="80000"/>
              </a:lnSpc>
              <a:spcAft>
                <a:spcPts val="0"/>
              </a:spcAft>
              <a:buFontTx/>
              <a:buNone/>
              <a:defRPr/>
            </a:pPr>
            <a:r>
              <a:rPr lang="en-US" altLang="en-US" sz="2200" b="1" i="1" dirty="0" smtClean="0">
                <a:solidFill>
                  <a:srgbClr val="FF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Serving all Aspects of an Individual</a:t>
            </a:r>
          </a:p>
          <a:p>
            <a:pPr algn="ctr" eaLnBrk="1" fontAlgn="auto" hangingPunct="1">
              <a:lnSpc>
                <a:spcPct val="80000"/>
              </a:lnSpc>
              <a:spcAft>
                <a:spcPts val="0"/>
              </a:spcAft>
              <a:buFontTx/>
              <a:buNone/>
              <a:defRPr/>
            </a:pPr>
            <a:endParaRPr lang="en-US" altLang="en-US" sz="1600" b="1" dirty="0" smtClean="0"/>
          </a:p>
          <a:p>
            <a:pPr eaLnBrk="1" fontAlgn="auto" hangingPunct="1">
              <a:lnSpc>
                <a:spcPct val="80000"/>
              </a:lnSpc>
              <a:spcAft>
                <a:spcPts val="0"/>
              </a:spcAft>
              <a:buFontTx/>
              <a:buNone/>
              <a:defRPr/>
            </a:pPr>
            <a:r>
              <a:rPr lang="en-US" altLang="en-US" sz="2000" b="1" u="sng" dirty="0" smtClean="0">
                <a:solidFill>
                  <a:srgbClr val="C00000"/>
                </a:solidFill>
                <a:effectLst>
                  <a:outerShdw blurRad="38100" dist="38100" dir="2700000" algn="tl">
                    <a:srgbClr val="000000">
                      <a:alpha val="43137"/>
                    </a:srgbClr>
                  </a:outerShdw>
                </a:effectLst>
              </a:rPr>
              <a:t>Person-centered : </a:t>
            </a:r>
          </a:p>
          <a:p>
            <a:pPr eaLnBrk="1" fontAlgn="auto" hangingPunct="1">
              <a:lnSpc>
                <a:spcPct val="80000"/>
              </a:lnSpc>
              <a:spcAft>
                <a:spcPts val="0"/>
              </a:spcAft>
              <a:buFont typeface="Wingdings" panose="05000000000000000000" pitchFamily="2" charset="2"/>
              <a:buChar char="v"/>
              <a:defRPr/>
            </a:pPr>
            <a:r>
              <a:rPr lang="en-US" altLang="en-US" sz="2000" b="1" dirty="0">
                <a:effectLst>
                  <a:outerShdw blurRad="38100" dist="38100" dir="2700000" algn="tl">
                    <a:srgbClr val="000000">
                      <a:alpha val="43137"/>
                    </a:srgbClr>
                  </a:outerShdw>
                </a:effectLst>
              </a:rPr>
              <a:t>R</a:t>
            </a:r>
            <a:r>
              <a:rPr lang="en-US" altLang="en-US" sz="2000" b="1" dirty="0" smtClean="0">
                <a:effectLst>
                  <a:outerShdw blurRad="38100" dist="38100" dir="2700000" algn="tl">
                    <a:srgbClr val="000000">
                      <a:alpha val="43137"/>
                    </a:srgbClr>
                  </a:outerShdw>
                </a:effectLst>
              </a:rPr>
              <a:t>espects dignity (e.g., person-first language, individual strengths, informed consent)</a:t>
            </a:r>
          </a:p>
          <a:p>
            <a:pPr eaLnBrk="1" fontAlgn="auto" hangingPunct="1">
              <a:lnSpc>
                <a:spcPct val="80000"/>
              </a:lnSpc>
              <a:spcAft>
                <a:spcPts val="0"/>
              </a:spcAft>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Not a “cookbook” approach</a:t>
            </a:r>
          </a:p>
          <a:p>
            <a:pPr eaLnBrk="1" fontAlgn="auto" hangingPunct="1">
              <a:lnSpc>
                <a:spcPct val="80000"/>
              </a:lnSpc>
              <a:spcAft>
                <a:spcPts val="0"/>
              </a:spcAft>
              <a:buFontTx/>
              <a:buNone/>
              <a:defRPr/>
            </a:pPr>
            <a:endParaRPr lang="en-US" altLang="en-US" sz="2000" b="1" dirty="0" smtClean="0">
              <a:effectLst>
                <a:outerShdw blurRad="38100" dist="38100" dir="2700000" algn="tl">
                  <a:srgbClr val="000000">
                    <a:alpha val="43137"/>
                  </a:srgbClr>
                </a:outerShdw>
              </a:effectLst>
            </a:endParaRPr>
          </a:p>
          <a:p>
            <a:pPr eaLnBrk="1" fontAlgn="auto" hangingPunct="1">
              <a:lnSpc>
                <a:spcPct val="80000"/>
              </a:lnSpc>
              <a:spcAft>
                <a:spcPts val="0"/>
              </a:spcAft>
              <a:buFontTx/>
              <a:buNone/>
              <a:defRPr/>
            </a:pPr>
            <a:r>
              <a:rPr lang="en-US" altLang="en-US" sz="2000" b="1" u="sng" dirty="0" smtClean="0">
                <a:solidFill>
                  <a:srgbClr val="C00000"/>
                </a:solidFill>
                <a:effectLst>
                  <a:outerShdw blurRad="38100" dist="38100" dir="2700000" algn="tl">
                    <a:srgbClr val="000000">
                      <a:alpha val="43137"/>
                    </a:srgbClr>
                  </a:outerShdw>
                </a:effectLst>
              </a:rPr>
              <a:t>Focus on Positive Changes in the Environment:</a:t>
            </a:r>
          </a:p>
          <a:p>
            <a:pPr eaLnBrk="1" fontAlgn="auto" hangingPunct="1">
              <a:lnSpc>
                <a:spcPct val="80000"/>
              </a:lnSpc>
              <a:spcAft>
                <a:spcPts val="0"/>
              </a:spcAft>
              <a:buClr>
                <a:srgbClr val="F0A22E"/>
              </a:buClr>
              <a:buFont typeface="Wingdings" panose="05000000000000000000" pitchFamily="2" charset="2"/>
              <a:buChar char="v"/>
              <a:defRPr/>
            </a:pPr>
            <a:r>
              <a:rPr lang="en-US" altLang="en-US" sz="2000" b="1" dirty="0">
                <a:solidFill>
                  <a:srgbClr val="4E3B30"/>
                </a:solidFill>
                <a:effectLst>
                  <a:outerShdw blurRad="38100" dist="38100" dir="2700000" algn="tl">
                    <a:srgbClr val="000000">
                      <a:alpha val="43137"/>
                    </a:srgbClr>
                  </a:outerShdw>
                </a:effectLst>
              </a:rPr>
              <a:t>Identify </a:t>
            </a:r>
            <a:r>
              <a:rPr lang="en-US" altLang="en-US" sz="2000" b="1" dirty="0" smtClean="0">
                <a:solidFill>
                  <a:srgbClr val="4E3B30"/>
                </a:solidFill>
                <a:effectLst>
                  <a:outerShdw blurRad="38100" dist="38100" dir="2700000" algn="tl">
                    <a:srgbClr val="000000">
                      <a:alpha val="43137"/>
                    </a:srgbClr>
                  </a:outerShdw>
                </a:effectLst>
              </a:rPr>
              <a:t>ways to consistently support new skills across </a:t>
            </a:r>
            <a:r>
              <a:rPr lang="en-US" altLang="en-US" sz="2000" b="1" dirty="0">
                <a:solidFill>
                  <a:srgbClr val="4E3B30"/>
                </a:solidFill>
                <a:effectLst>
                  <a:outerShdw blurRad="38100" dist="38100" dir="2700000" algn="tl">
                    <a:srgbClr val="000000">
                      <a:alpha val="43137"/>
                    </a:srgbClr>
                  </a:outerShdw>
                </a:effectLst>
              </a:rPr>
              <a:t>settings</a:t>
            </a:r>
          </a:p>
          <a:p>
            <a:pPr eaLnBrk="1" fontAlgn="auto" hangingPunct="1">
              <a:lnSpc>
                <a:spcPct val="80000"/>
              </a:lnSpc>
              <a:spcAft>
                <a:spcPts val="0"/>
              </a:spcAft>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Eliminate negative consequences, coercion, and restrictions</a:t>
            </a:r>
          </a:p>
          <a:p>
            <a:pPr eaLnBrk="1" fontAlgn="auto" hangingPunct="1">
              <a:lnSpc>
                <a:spcPct val="80000"/>
              </a:lnSpc>
              <a:spcAft>
                <a:spcPts val="0"/>
              </a:spcAft>
              <a:buFontTx/>
              <a:buNone/>
              <a:defRPr/>
            </a:pPr>
            <a:endParaRPr lang="en-US" altLang="en-US" sz="2000" b="1" dirty="0" smtClean="0">
              <a:effectLst>
                <a:outerShdw blurRad="38100" dist="38100" dir="2700000" algn="tl">
                  <a:srgbClr val="000000">
                    <a:alpha val="43137"/>
                  </a:srgbClr>
                </a:outerShdw>
              </a:effectLst>
            </a:endParaRPr>
          </a:p>
          <a:p>
            <a:pPr eaLnBrk="1" fontAlgn="auto" hangingPunct="1">
              <a:lnSpc>
                <a:spcPct val="80000"/>
              </a:lnSpc>
              <a:spcAft>
                <a:spcPts val="0"/>
              </a:spcAft>
              <a:buFontTx/>
              <a:buNone/>
              <a:defRPr/>
            </a:pPr>
            <a:r>
              <a:rPr lang="en-US" altLang="en-US" sz="2000" b="1" u="sng" dirty="0" smtClean="0">
                <a:solidFill>
                  <a:srgbClr val="C00000"/>
                </a:solidFill>
                <a:effectLst>
                  <a:outerShdw blurRad="38100" dist="38100" dir="2700000" algn="tl">
                    <a:srgbClr val="000000">
                      <a:alpha val="43137"/>
                    </a:srgbClr>
                  </a:outerShdw>
                </a:effectLst>
              </a:rPr>
              <a:t>Collaborative: </a:t>
            </a:r>
          </a:p>
          <a:p>
            <a:pPr eaLnBrk="1" fontAlgn="auto" hangingPunct="1">
              <a:lnSpc>
                <a:spcPct val="80000"/>
              </a:lnSpc>
              <a:spcAft>
                <a:spcPts val="0"/>
              </a:spcAft>
              <a:buClr>
                <a:srgbClr val="F0A22E"/>
              </a:buClr>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Caregiver training for competency is key to effectiveness</a:t>
            </a:r>
          </a:p>
          <a:p>
            <a:pPr eaLnBrk="1" fontAlgn="auto" hangingPunct="1">
              <a:lnSpc>
                <a:spcPct val="80000"/>
              </a:lnSpc>
              <a:spcAft>
                <a:spcPts val="0"/>
              </a:spcAft>
              <a:buClr>
                <a:srgbClr val="F0A22E"/>
              </a:buClr>
              <a:buFont typeface="Wingdings" panose="05000000000000000000" pitchFamily="2" charset="2"/>
              <a:buChar char="v"/>
              <a:defRPr/>
            </a:pPr>
            <a:r>
              <a:rPr lang="en-US" altLang="en-US" sz="2000" b="1" dirty="0">
                <a:solidFill>
                  <a:srgbClr val="4E3B30"/>
                </a:solidFill>
                <a:effectLst>
                  <a:outerShdw blurRad="38100" dist="38100" dir="2700000" algn="tl">
                    <a:srgbClr val="000000">
                      <a:alpha val="43137"/>
                    </a:srgbClr>
                  </a:outerShdw>
                </a:effectLst>
              </a:rPr>
              <a:t>Keep everyone involved as part of the interdisciplinary team (e.g., </a:t>
            </a:r>
            <a:r>
              <a:rPr lang="en-US" altLang="en-US" sz="2000" b="1" dirty="0" smtClean="0">
                <a:solidFill>
                  <a:srgbClr val="4E3B30"/>
                </a:solidFill>
                <a:effectLst>
                  <a:outerShdw blurRad="38100" dist="38100" dir="2700000" algn="tl">
                    <a:srgbClr val="000000">
                      <a:alpha val="43137"/>
                    </a:srgbClr>
                  </a:outerShdw>
                </a:effectLst>
              </a:rPr>
              <a:t>individual-served, family members, psychiatrist</a:t>
            </a:r>
            <a:r>
              <a:rPr lang="en-US" altLang="en-US" sz="2000" b="1" dirty="0">
                <a:solidFill>
                  <a:srgbClr val="4E3B30"/>
                </a:solidFill>
                <a:effectLst>
                  <a:outerShdw blurRad="38100" dist="38100" dir="2700000" algn="tl">
                    <a:srgbClr val="000000">
                      <a:alpha val="43137"/>
                    </a:srgbClr>
                  </a:outerShdw>
                </a:effectLst>
              </a:rPr>
              <a:t>, occupational therapist, psychotherapist, job coach)</a:t>
            </a:r>
            <a:endParaRPr lang="en-US" altLang="en-US" sz="2000" dirty="0">
              <a:solidFill>
                <a:srgbClr val="4E3B30"/>
              </a:solidFill>
              <a:effectLst>
                <a:outerShdw blurRad="38100" dist="38100" dir="2700000" algn="tl">
                  <a:srgbClr val="000000">
                    <a:alpha val="43137"/>
                  </a:srgbClr>
                </a:outerShdw>
              </a:effectLst>
            </a:endParaRPr>
          </a:p>
          <a:p>
            <a:pPr eaLnBrk="1" fontAlgn="auto" hangingPunct="1">
              <a:lnSpc>
                <a:spcPct val="80000"/>
              </a:lnSpc>
              <a:spcAft>
                <a:spcPts val="0"/>
              </a:spcAft>
              <a:buClr>
                <a:srgbClr val="F0A22E"/>
              </a:buClr>
              <a:buFont typeface="Wingdings" panose="05000000000000000000" pitchFamily="2" charset="2"/>
              <a:buChar char="v"/>
              <a:defRPr/>
            </a:pPr>
            <a:r>
              <a:rPr lang="en-US" altLang="en-US" sz="2000" b="1" dirty="0" smtClean="0">
                <a:effectLst>
                  <a:outerShdw blurRad="38100" dist="38100" dir="2700000" algn="tl">
                    <a:srgbClr val="000000">
                      <a:alpha val="43137"/>
                    </a:srgbClr>
                  </a:outerShdw>
                </a:effectLst>
              </a:rPr>
              <a:t>Feedback loops between direct care staff, caregivers, and team</a:t>
            </a:r>
          </a:p>
        </p:txBody>
      </p:sp>
      <p:sp>
        <p:nvSpPr>
          <p:cNvPr id="6" name="Rectangle 5"/>
          <p:cNvSpPr/>
          <p:nvPr/>
        </p:nvSpPr>
        <p:spPr>
          <a:xfrm>
            <a:off x="1527317" y="395567"/>
            <a:ext cx="6924252" cy="586586"/>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97</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59395" name="Text Box 3"/>
          <p:cNvSpPr txBox="1">
            <a:spLocks noChangeArrowheads="1"/>
          </p:cNvSpPr>
          <p:nvPr/>
        </p:nvSpPr>
        <p:spPr bwMode="auto">
          <a:xfrm>
            <a:off x="609600" y="1295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50000"/>
              </a:spcBef>
              <a:buClrTx/>
              <a:buSzTx/>
              <a:buFontTx/>
              <a:buNone/>
              <a:defRPr/>
            </a:pPr>
            <a:r>
              <a:rPr lang="en-US" altLang="en-US" sz="2400" b="1" dirty="0" smtClean="0">
                <a:solidFill>
                  <a:srgbClr val="990033"/>
                </a:solidFill>
                <a:effectLst>
                  <a:outerShdw blurRad="38100" dist="38100" dir="2700000" algn="tl">
                    <a:srgbClr val="000000">
                      <a:alpha val="43137"/>
                    </a:srgbClr>
                  </a:outerShdw>
                </a:effectLst>
                <a:latin typeface="Arial" charset="0"/>
              </a:rPr>
              <a:t>Individual Challenges</a:t>
            </a:r>
          </a:p>
        </p:txBody>
      </p:sp>
      <p:sp>
        <p:nvSpPr>
          <p:cNvPr id="8090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18790" name="Text Box 6"/>
          <p:cNvSpPr txBox="1">
            <a:spLocks noChangeArrowheads="1"/>
          </p:cNvSpPr>
          <p:nvPr/>
        </p:nvSpPr>
        <p:spPr bwMode="auto">
          <a:xfrm>
            <a:off x="304800" y="1981200"/>
            <a:ext cx="8686800" cy="6616700"/>
          </a:xfrm>
          <a:prstGeom prst="rect">
            <a:avLst/>
          </a:prstGeom>
          <a:noFill/>
          <a:ln w="12700" cap="sq">
            <a:noFill/>
            <a:miter lim="800000"/>
            <a:headEnd type="none" w="sm" len="sm"/>
            <a:tailEnd type="none" w="sm" len="sm"/>
          </a:ln>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v"/>
              <a:defRPr/>
            </a:pPr>
            <a:r>
              <a:rPr lang="en-US" altLang="en-US" dirty="0" smtClean="0"/>
              <a:t> </a:t>
            </a:r>
            <a:r>
              <a:rPr lang="en-US" altLang="en-US" sz="2000" b="1" dirty="0" smtClean="0">
                <a:effectLst>
                  <a:outerShdw blurRad="38100" dist="38100" dir="2700000" algn="tl">
                    <a:srgbClr val="000000">
                      <a:alpha val="43137"/>
                    </a:srgbClr>
                  </a:outerShdw>
                </a:effectLst>
              </a:rPr>
              <a:t>Difficulty </a:t>
            </a:r>
            <a:r>
              <a:rPr lang="en-US" altLang="en-US" sz="2000" b="1" i="1" dirty="0" smtClean="0">
                <a:effectLst>
                  <a:outerShdw blurRad="38100" dist="38100" dir="2700000" algn="tl">
                    <a:srgbClr val="000000">
                      <a:alpha val="43137"/>
                    </a:srgbClr>
                  </a:outerShdw>
                </a:effectLst>
              </a:rPr>
              <a:t>learning</a:t>
            </a:r>
            <a:r>
              <a:rPr lang="en-US" altLang="en-US" sz="2000" b="1" dirty="0" smtClean="0">
                <a:effectLst>
                  <a:outerShdw blurRad="38100" dist="38100" dir="2700000" algn="tl">
                    <a:srgbClr val="000000">
                      <a:alpha val="43137"/>
                    </a:srgbClr>
                  </a:outerShdw>
                </a:effectLst>
              </a:rPr>
              <a:t> new behaviors due to cognitive deficits.</a:t>
            </a:r>
          </a:p>
          <a:p>
            <a:pPr lvl="1" eaLnBrk="1" hangingPunct="1">
              <a:defRPr/>
            </a:pPr>
            <a:endParaRPr lang="en-US" altLang="en-US" sz="2000" b="1" dirty="0" smtClean="0">
              <a:effectLst>
                <a:outerShdw blurRad="38100" dist="38100" dir="2700000" algn="tl">
                  <a:srgbClr val="000000">
                    <a:alpha val="43137"/>
                  </a:srgbClr>
                </a:outerShdw>
              </a:effectLst>
            </a:endParaRPr>
          </a:p>
          <a:p>
            <a:pPr eaLnBrk="1" hangingPunct="1">
              <a:buFont typeface="Wingdings" pitchFamily="2" charset="2"/>
              <a:buChar char="v"/>
              <a:defRPr/>
            </a:pPr>
            <a:r>
              <a:rPr lang="en-US" altLang="en-US" sz="2000" b="1" dirty="0" smtClean="0">
                <a:effectLst>
                  <a:outerShdw blurRad="38100" dist="38100" dir="2700000" algn="tl">
                    <a:srgbClr val="000000">
                      <a:alpha val="43137"/>
                    </a:srgbClr>
                  </a:outerShdw>
                </a:effectLst>
              </a:rPr>
              <a:t> Problem behavior is rooted in </a:t>
            </a:r>
            <a:r>
              <a:rPr lang="en-US" altLang="en-US" sz="2000" b="1" i="1" dirty="0" smtClean="0">
                <a:effectLst>
                  <a:outerShdw blurRad="38100" dist="38100" dir="2700000" algn="tl">
                    <a:srgbClr val="000000">
                      <a:alpha val="43137"/>
                    </a:srgbClr>
                  </a:outerShdw>
                </a:effectLst>
              </a:rPr>
              <a:t>negative emotions </a:t>
            </a:r>
          </a:p>
          <a:p>
            <a:pPr eaLnBrk="1" hangingPunct="1">
              <a:defRPr/>
            </a:pPr>
            <a:r>
              <a:rPr lang="en-US" altLang="en-US" sz="2000" b="1" i="1" dirty="0">
                <a:effectLst>
                  <a:outerShdw blurRad="38100" dist="38100" dir="2700000" algn="tl">
                    <a:srgbClr val="000000">
                      <a:alpha val="43137"/>
                    </a:srgbClr>
                  </a:outerShdw>
                </a:effectLst>
              </a:rPr>
              <a:t> </a:t>
            </a:r>
            <a:r>
              <a:rPr lang="en-US" altLang="en-US" sz="2000" b="1" i="1" dirty="0" smtClean="0">
                <a:effectLst>
                  <a:outerShdw blurRad="38100" dist="38100" dir="2700000" algn="tl">
                    <a:srgbClr val="000000">
                      <a:alpha val="43137"/>
                    </a:srgbClr>
                  </a:outerShdw>
                </a:effectLst>
              </a:rPr>
              <a:t>   </a:t>
            </a:r>
            <a:r>
              <a:rPr lang="en-US" altLang="en-US" sz="2000" b="1" dirty="0" smtClean="0">
                <a:effectLst>
                  <a:outerShdw blurRad="38100" dist="38100" dir="2700000" algn="tl">
                    <a:srgbClr val="000000">
                      <a:alpha val="43137"/>
                    </a:srgbClr>
                  </a:outerShdw>
                </a:effectLst>
              </a:rPr>
              <a:t>often</a:t>
            </a:r>
            <a:r>
              <a:rPr lang="en-US" altLang="en-US" sz="2000" b="1" i="1" dirty="0" smtClean="0">
                <a:effectLst>
                  <a:outerShdw blurRad="38100" dist="38100" dir="2700000" algn="tl">
                    <a:srgbClr val="000000">
                      <a:alpha val="43137"/>
                    </a:srgbClr>
                  </a:outerShdw>
                </a:effectLst>
              </a:rPr>
              <a:t> </a:t>
            </a:r>
            <a:r>
              <a:rPr lang="en-US" altLang="en-US" sz="2000" b="1" dirty="0" smtClean="0">
                <a:effectLst>
                  <a:outerShdw blurRad="38100" dist="38100" dir="2700000" algn="tl">
                    <a:srgbClr val="000000">
                      <a:alpha val="43137"/>
                    </a:srgbClr>
                  </a:outerShdw>
                </a:effectLst>
              </a:rPr>
              <a:t>associated with trauma.</a:t>
            </a:r>
          </a:p>
          <a:p>
            <a:pPr eaLnBrk="1" hangingPunct="1">
              <a:defRPr/>
            </a:pPr>
            <a:endParaRPr lang="en-US" altLang="en-US" sz="2000" b="1" dirty="0" smtClean="0">
              <a:effectLst>
                <a:outerShdw blurRad="38100" dist="38100" dir="2700000" algn="tl">
                  <a:srgbClr val="000000">
                    <a:alpha val="43137"/>
                  </a:srgbClr>
                </a:outerShdw>
              </a:effectLst>
            </a:endParaRPr>
          </a:p>
          <a:p>
            <a:pPr eaLnBrk="1" hangingPunct="1">
              <a:buFont typeface="Wingdings" pitchFamily="2" charset="2"/>
              <a:buChar char="v"/>
              <a:defRPr/>
            </a:pPr>
            <a:r>
              <a:rPr lang="en-US" altLang="en-US" sz="2000" b="1" dirty="0" smtClean="0">
                <a:effectLst>
                  <a:outerShdw blurRad="38100" dist="38100" dir="2700000" algn="tl">
                    <a:srgbClr val="000000">
                      <a:alpha val="43137"/>
                    </a:srgbClr>
                  </a:outerShdw>
                </a:effectLst>
              </a:rPr>
              <a:t>Ameliorating </a:t>
            </a:r>
            <a:r>
              <a:rPr lang="en-US" altLang="en-US" sz="2000" b="1" i="1" dirty="0" smtClean="0">
                <a:effectLst>
                  <a:outerShdw blurRad="38100" dist="38100" dir="2700000" algn="tl">
                    <a:srgbClr val="000000">
                      <a:alpha val="43137"/>
                    </a:srgbClr>
                  </a:outerShdw>
                </a:effectLst>
              </a:rPr>
              <a:t>psychiatric symptoms </a:t>
            </a:r>
            <a:r>
              <a:rPr lang="en-US" altLang="en-US" sz="2000" b="1" dirty="0" smtClean="0">
                <a:effectLst>
                  <a:outerShdw blurRad="38100" dist="38100" dir="2700000" algn="tl">
                    <a:srgbClr val="000000">
                      <a:alpha val="43137"/>
                    </a:srgbClr>
                  </a:outerShdw>
                </a:effectLst>
              </a:rPr>
              <a:t>is needed to reduce </a:t>
            </a:r>
          </a:p>
          <a:p>
            <a:pPr eaLnBrk="1" hangingPunct="1">
              <a:defRPr/>
            </a:pPr>
            <a:r>
              <a:rPr lang="en-US" altLang="en-US" sz="2000" b="1" dirty="0">
                <a:effectLst>
                  <a:outerShdw blurRad="38100" dist="38100" dir="2700000" algn="tl">
                    <a:srgbClr val="000000">
                      <a:alpha val="43137"/>
                    </a:srgbClr>
                  </a:outerShdw>
                </a:effectLst>
              </a:rPr>
              <a:t> </a:t>
            </a:r>
            <a:r>
              <a:rPr lang="en-US" altLang="en-US" sz="2000" b="1" dirty="0" smtClean="0">
                <a:effectLst>
                  <a:outerShdw blurRad="38100" dist="38100" dir="2700000" algn="tl">
                    <a:srgbClr val="000000">
                      <a:alpha val="43137"/>
                    </a:srgbClr>
                  </a:outerShdw>
                </a:effectLst>
              </a:rPr>
              <a:t>   challenging behaviors.</a:t>
            </a:r>
          </a:p>
          <a:p>
            <a:pPr eaLnBrk="1" hangingPunct="1">
              <a:defRPr/>
            </a:pPr>
            <a:endParaRPr lang="en-US" altLang="en-US" sz="2000" b="1" dirty="0" smtClean="0">
              <a:effectLst>
                <a:outerShdw blurRad="38100" dist="38100" dir="2700000" algn="tl">
                  <a:srgbClr val="000000">
                    <a:alpha val="43137"/>
                  </a:srgbClr>
                </a:outerShdw>
              </a:effectLst>
            </a:endParaRPr>
          </a:p>
          <a:p>
            <a:pPr eaLnBrk="1" hangingPunct="1">
              <a:buFont typeface="Wingdings" pitchFamily="2" charset="2"/>
              <a:buChar char="v"/>
              <a:defRPr/>
            </a:pPr>
            <a:r>
              <a:rPr lang="en-US" altLang="en-US" sz="2000" b="1" dirty="0" smtClean="0">
                <a:effectLst>
                  <a:outerShdw blurRad="38100" dist="38100" dir="2700000" algn="tl">
                    <a:srgbClr val="000000">
                      <a:alpha val="43137"/>
                    </a:srgbClr>
                  </a:outerShdw>
                </a:effectLst>
              </a:rPr>
              <a:t> </a:t>
            </a:r>
            <a:r>
              <a:rPr lang="en-US" altLang="en-US" sz="2000" b="1" i="1" dirty="0" smtClean="0">
                <a:effectLst>
                  <a:outerShdw blurRad="38100" dist="38100" dir="2700000" algn="tl">
                    <a:srgbClr val="000000">
                      <a:alpha val="43137"/>
                    </a:srgbClr>
                  </a:outerShdw>
                </a:effectLst>
              </a:rPr>
              <a:t>Unwilling or unmotivated </a:t>
            </a:r>
            <a:r>
              <a:rPr lang="en-US" altLang="en-US" sz="2000" b="1" dirty="0" smtClean="0">
                <a:effectLst>
                  <a:outerShdw blurRad="38100" dist="38100" dir="2700000" algn="tl">
                    <a:srgbClr val="000000">
                      <a:alpha val="43137"/>
                    </a:srgbClr>
                  </a:outerShdw>
                </a:effectLst>
              </a:rPr>
              <a:t>to engage in positive behavior due to   </a:t>
            </a:r>
          </a:p>
          <a:p>
            <a:pPr eaLnBrk="1" hangingPunct="1">
              <a:defRPr/>
            </a:pPr>
            <a:r>
              <a:rPr lang="en-US" altLang="en-US" sz="2000" b="1" dirty="0" smtClean="0">
                <a:effectLst>
                  <a:outerShdw blurRad="38100" dist="38100" dir="2700000" algn="tl">
                    <a:srgbClr val="000000">
                      <a:alpha val="43137"/>
                    </a:srgbClr>
                  </a:outerShdw>
                </a:effectLst>
              </a:rPr>
              <a:t>    personality style.</a:t>
            </a:r>
          </a:p>
          <a:p>
            <a:pPr eaLnBrk="1" hangingPunct="1">
              <a:defRPr/>
            </a:pPr>
            <a:endParaRPr lang="en-US" altLang="en-US" sz="2000" b="1" dirty="0" smtClean="0">
              <a:effectLst>
                <a:outerShdw blurRad="38100" dist="38100" dir="2700000" algn="tl">
                  <a:srgbClr val="000000">
                    <a:alpha val="43137"/>
                  </a:srgbClr>
                </a:outerShdw>
              </a:effectLst>
            </a:endParaRPr>
          </a:p>
          <a:p>
            <a:pPr eaLnBrk="1" hangingPunct="1">
              <a:buFont typeface="Wingdings" pitchFamily="2" charset="2"/>
              <a:buChar char="v"/>
              <a:defRPr/>
            </a:pPr>
            <a:r>
              <a:rPr lang="en-US" altLang="en-US" sz="2000" b="1" dirty="0" smtClean="0">
                <a:effectLst>
                  <a:outerShdw blurRad="38100" dist="38100" dir="2700000" algn="tl">
                    <a:srgbClr val="000000">
                      <a:alpha val="43137"/>
                    </a:srgbClr>
                  </a:outerShdw>
                </a:effectLst>
              </a:rPr>
              <a:t> Problem behaviors </a:t>
            </a:r>
            <a:r>
              <a:rPr lang="en-US" altLang="en-US" sz="2000" b="1" i="1" dirty="0" smtClean="0">
                <a:effectLst>
                  <a:outerShdw blurRad="38100" dist="38100" dir="2700000" algn="tl">
                    <a:srgbClr val="000000">
                      <a:alpha val="43137"/>
                    </a:srgbClr>
                  </a:outerShdw>
                </a:effectLst>
              </a:rPr>
              <a:t>continue to </a:t>
            </a:r>
            <a:r>
              <a:rPr lang="en-US" altLang="en-US" sz="2000" b="1" i="1" dirty="0" smtClean="0">
                <a:solidFill>
                  <a:srgbClr val="00B050"/>
                </a:solidFill>
                <a:effectLst>
                  <a:outerShdw blurRad="38100" dist="38100" dir="2700000" algn="tl">
                    <a:srgbClr val="000000">
                      <a:alpha val="43137"/>
                    </a:srgbClr>
                  </a:outerShdw>
                </a:effectLst>
              </a:rPr>
              <a:t>habitually</a:t>
            </a:r>
            <a:r>
              <a:rPr lang="en-US" altLang="en-US" sz="2000" b="1" i="1" dirty="0" smtClean="0">
                <a:effectLst>
                  <a:outerShdw blurRad="38100" dist="38100" dir="2700000" algn="tl">
                    <a:srgbClr val="000000">
                      <a:alpha val="43137"/>
                    </a:srgbClr>
                  </a:outerShdw>
                </a:effectLst>
              </a:rPr>
              <a:t> work</a:t>
            </a:r>
            <a:r>
              <a:rPr lang="en-US" altLang="en-US" sz="2000" b="1" dirty="0" smtClean="0">
                <a:effectLst>
                  <a:outerShdw blurRad="38100" dist="38100" dir="2700000" algn="tl">
                    <a:srgbClr val="000000">
                      <a:alpha val="43137"/>
                    </a:srgbClr>
                  </a:outerShdw>
                </a:effectLst>
              </a:rPr>
              <a:t> meeting their needs</a:t>
            </a:r>
            <a:r>
              <a:rPr lang="en-US" altLang="en-US" sz="2000" b="1" i="1" dirty="0" smtClean="0">
                <a:effectLst>
                  <a:outerShdw blurRad="38100" dist="38100" dir="2700000" algn="tl">
                    <a:srgbClr val="000000">
                      <a:alpha val="43137"/>
                    </a:srgbClr>
                  </a:outerShdw>
                </a:effectLst>
              </a:rPr>
              <a:t>.</a:t>
            </a:r>
            <a:endParaRPr lang="en-US" altLang="en-US" sz="2000" b="1" dirty="0" smtClean="0">
              <a:effectLst>
                <a:outerShdw blurRad="38100" dist="38100" dir="2700000" algn="tl">
                  <a:srgbClr val="000000">
                    <a:alpha val="43137"/>
                  </a:srgbClr>
                </a:outerShdw>
              </a:effectLst>
            </a:endParaRPr>
          </a:p>
          <a:p>
            <a:pPr lvl="1" eaLnBrk="1" hangingPunct="1">
              <a:buFontTx/>
              <a:buChar char="•"/>
              <a:defRPr/>
            </a:pPr>
            <a:r>
              <a:rPr lang="en-US" altLang="en-US" sz="2000" b="1" dirty="0" smtClean="0">
                <a:effectLst>
                  <a:outerShdw blurRad="38100" dist="38100" dir="2700000" algn="tl">
                    <a:srgbClr val="000000">
                      <a:alpha val="43137"/>
                    </a:srgbClr>
                  </a:outerShdw>
                </a:effectLst>
              </a:rPr>
              <a:t> </a:t>
            </a:r>
            <a:r>
              <a:rPr lang="en-US" altLang="en-US" sz="2000" b="1" i="1" dirty="0" smtClean="0">
                <a:solidFill>
                  <a:srgbClr val="FF3399"/>
                </a:solidFill>
                <a:effectLst>
                  <a:outerShdw blurRad="38100" dist="38100" dir="2700000" algn="tl">
                    <a:srgbClr val="000000">
                      <a:alpha val="43137"/>
                    </a:srgbClr>
                  </a:outerShdw>
                </a:effectLst>
              </a:rPr>
              <a:t>“If I scream,  then I always get the snacks I want.”</a:t>
            </a:r>
          </a:p>
          <a:p>
            <a:pPr lvl="1" eaLnBrk="1" hangingPunct="1">
              <a:buFontTx/>
              <a:buChar char="•"/>
              <a:defRPr/>
            </a:pPr>
            <a:endParaRPr lang="en-US" altLang="en-US" sz="2000" b="1" dirty="0" smtClean="0">
              <a:effectLst>
                <a:outerShdw blurRad="38100" dist="38100" dir="2700000" algn="tl">
                  <a:srgbClr val="000000">
                    <a:alpha val="43137"/>
                  </a:srgbClr>
                </a:outerShdw>
              </a:effectLst>
            </a:endParaRPr>
          </a:p>
          <a:p>
            <a:pPr eaLnBrk="1" hangingPunct="1">
              <a:defRPr/>
            </a:pPr>
            <a:endParaRPr lang="en-US" altLang="en-US" b="1" dirty="0" smtClean="0">
              <a:effectLst>
                <a:outerShdw blurRad="38100" dist="38100" dir="2700000" algn="tl">
                  <a:srgbClr val="FFFFFF"/>
                </a:outerShdw>
              </a:effectLst>
            </a:endParaRPr>
          </a:p>
          <a:p>
            <a:pPr eaLnBrk="1" hangingPunct="1">
              <a:buFont typeface="Wingdings" pitchFamily="2" charset="2"/>
              <a:buChar char="v"/>
              <a:defRPr/>
            </a:pPr>
            <a:endParaRPr lang="en-US" altLang="en-US" dirty="0" smtClean="0"/>
          </a:p>
          <a:p>
            <a:pPr lvl="1" eaLnBrk="1" hangingPunct="1">
              <a:buFontTx/>
              <a:buChar char="•"/>
              <a:defRPr/>
            </a:pPr>
            <a:endParaRPr lang="en-US" altLang="en-US" dirty="0" smtClean="0"/>
          </a:p>
          <a:p>
            <a:pPr lvl="1" eaLnBrk="1" hangingPunct="1">
              <a:buFontTx/>
              <a:buChar char="•"/>
              <a:defRPr/>
            </a:pPr>
            <a:endParaRPr lang="en-US" altLang="en-US" dirty="0" smtClean="0"/>
          </a:p>
          <a:p>
            <a:pPr lvl="1" eaLnBrk="1" hangingPunct="1">
              <a:buFontTx/>
              <a:buChar char="•"/>
              <a:defRPr/>
            </a:pPr>
            <a:endParaRPr lang="en-US" altLang="en-US" dirty="0" smtClean="0"/>
          </a:p>
          <a:p>
            <a:pPr lvl="1" eaLnBrk="1" hangingPunct="1">
              <a:buFontTx/>
              <a:buChar char="•"/>
              <a:defRPr/>
            </a:pPr>
            <a:endParaRPr lang="en-US" altLang="en-US" dirty="0" smtClean="0"/>
          </a:p>
          <a:p>
            <a:pPr lvl="1" eaLnBrk="1" hangingPunct="1">
              <a:buFontTx/>
              <a:buChar char="•"/>
              <a:defRPr/>
            </a:pPr>
            <a:endParaRPr lang="en-US" altLang="en-US" dirty="0" smtClean="0"/>
          </a:p>
          <a:p>
            <a:pPr lvl="1" eaLnBrk="1" hangingPunct="1">
              <a:buFontTx/>
              <a:buChar char="•"/>
              <a:defRPr/>
            </a:pPr>
            <a:endParaRPr lang="en-US" altLang="en-US" dirty="0" smtClean="0"/>
          </a:p>
        </p:txBody>
      </p:sp>
      <p:sp>
        <p:nvSpPr>
          <p:cNvPr id="6" name="Rectangle 5"/>
          <p:cNvSpPr/>
          <p:nvPr/>
        </p:nvSpPr>
        <p:spPr>
          <a:xfrm>
            <a:off x="1143000" y="685800"/>
            <a:ext cx="7239000"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98</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879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79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79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79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790">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79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79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790">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79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WordArt 2"/>
          <p:cNvSpPr>
            <a:spLocks noChangeArrowheads="1" noChangeShapeType="1" noTextEdit="1"/>
          </p:cNvSpPr>
          <p:nvPr/>
        </p:nvSpPr>
        <p:spPr bwMode="auto">
          <a:xfrm>
            <a:off x="457200" y="304800"/>
            <a:ext cx="8229600" cy="990600"/>
          </a:xfrm>
          <a:prstGeom prst="rect">
            <a:avLst/>
          </a:prstGeom>
        </p:spPr>
        <p:txBody>
          <a:bodyPr wrap="none" fromWordArt="1">
            <a:prstTxWarp prst="textPlain">
              <a:avLst>
                <a:gd name="adj" fmla="val 50000"/>
              </a:avLst>
            </a:prstTxWarp>
          </a:bodyPr>
          <a:lstStyle/>
          <a:p>
            <a:pPr algn="ctr"/>
            <a:endParaRPr lang="en-US" sz="3600" kern="10">
              <a:ln w="19050">
                <a:solidFill>
                  <a:schemeClr val="tx2"/>
                </a:solidFill>
                <a:round/>
                <a:headEnd/>
                <a:tailEnd/>
              </a:ln>
              <a:solidFill>
                <a:schemeClr val="bg1"/>
              </a:solidFill>
              <a:effectLst>
                <a:outerShdw dist="35921" dir="2700000" algn="ctr" rotWithShape="0">
                  <a:schemeClr val="accent2"/>
                </a:outerShdw>
              </a:effectLst>
              <a:latin typeface="Impact"/>
            </a:endParaRPr>
          </a:p>
        </p:txBody>
      </p:sp>
      <p:sp>
        <p:nvSpPr>
          <p:cNvPr id="60419" name="Text Box 3"/>
          <p:cNvSpPr txBox="1">
            <a:spLocks noChangeArrowheads="1"/>
          </p:cNvSpPr>
          <p:nvPr/>
        </p:nvSpPr>
        <p:spPr bwMode="auto">
          <a:xfrm>
            <a:off x="609600" y="1295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50000"/>
              </a:spcBef>
              <a:buClrTx/>
              <a:buSzTx/>
              <a:buFontTx/>
              <a:buNone/>
              <a:defRPr/>
            </a:pPr>
            <a:r>
              <a:rPr lang="en-US" altLang="en-US" sz="2400" b="1" dirty="0" smtClean="0">
                <a:solidFill>
                  <a:schemeClr val="tx1"/>
                </a:solidFill>
                <a:effectLst>
                  <a:outerShdw blurRad="38100" dist="38100" dir="2700000" algn="tl">
                    <a:srgbClr val="000000">
                      <a:alpha val="43137"/>
                    </a:srgbClr>
                  </a:outerShdw>
                </a:effectLst>
                <a:latin typeface="Arial" charset="0"/>
              </a:rPr>
              <a:t>Caregiver Considerations</a:t>
            </a:r>
          </a:p>
        </p:txBody>
      </p:sp>
      <p:sp>
        <p:nvSpPr>
          <p:cNvPr id="8192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26982" name="Text Box 6"/>
          <p:cNvSpPr txBox="1">
            <a:spLocks noChangeArrowheads="1"/>
          </p:cNvSpPr>
          <p:nvPr/>
        </p:nvSpPr>
        <p:spPr bwMode="auto">
          <a:xfrm>
            <a:off x="381000" y="1938338"/>
            <a:ext cx="8534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342900" indent="-342900" eaLnBrk="1" hangingPunct="1">
              <a:spcBef>
                <a:spcPct val="0"/>
              </a:spcBef>
              <a:buClrTx/>
              <a:buSzTx/>
              <a:buFont typeface="Arial" panose="020B0604020202020204" pitchFamily="34" charset="0"/>
              <a:buChar char="•"/>
              <a:defRPr/>
            </a:pPr>
            <a:r>
              <a:rPr lang="en-US" altLang="en-US" sz="2000" b="1" dirty="0" smtClean="0">
                <a:solidFill>
                  <a:srgbClr val="FF0000"/>
                </a:solidFill>
                <a:effectLst>
                  <a:outerShdw blurRad="38100" dist="38100" dir="2700000" algn="tl">
                    <a:srgbClr val="000000">
                      <a:alpha val="43137"/>
                    </a:srgbClr>
                  </a:outerShdw>
                </a:effectLst>
                <a:latin typeface="Arial" charset="0"/>
              </a:rPr>
              <a:t>Poor empathy and insensitivity</a:t>
            </a:r>
          </a:p>
          <a:p>
            <a:pPr eaLnBrk="1" hangingPunct="1">
              <a:spcBef>
                <a:spcPct val="0"/>
              </a:spcBef>
              <a:buClrTx/>
              <a:buSzTx/>
              <a:buFontTx/>
              <a:buNone/>
              <a:defRPr/>
            </a:pPr>
            <a:endParaRPr lang="en-US" altLang="en-US" sz="2000" b="1" dirty="0" smtClean="0">
              <a:solidFill>
                <a:srgbClr val="FF0000"/>
              </a:solidFill>
              <a:effectLst>
                <a:outerShdw blurRad="38100" dist="38100" dir="2700000" algn="tl">
                  <a:srgbClr val="000000">
                    <a:alpha val="43137"/>
                  </a:srgbClr>
                </a:outerShdw>
              </a:effectLst>
              <a:latin typeface="Arial" charset="0"/>
            </a:endParaRPr>
          </a:p>
          <a:p>
            <a:pPr eaLnBrk="1" hangingPunct="1">
              <a:spcBef>
                <a:spcPct val="0"/>
              </a:spcBef>
              <a:buClrTx/>
              <a:buSzTx/>
              <a:buFontTx/>
              <a:buChar char="•"/>
              <a:defRPr/>
            </a:pPr>
            <a:r>
              <a:rPr lang="en-US" altLang="en-US" sz="2000" b="1" dirty="0" smtClean="0">
                <a:solidFill>
                  <a:srgbClr val="FF0000"/>
                </a:solidFill>
                <a:effectLst>
                  <a:outerShdw blurRad="38100" dist="38100" dir="2700000" algn="tl">
                    <a:srgbClr val="000000">
                      <a:alpha val="43137"/>
                    </a:srgbClr>
                  </a:outerShdw>
                </a:effectLst>
                <a:latin typeface="Arial" charset="0"/>
              </a:rPr>
              <a:t>   Negative attitude and resistance toward PBS</a:t>
            </a:r>
          </a:p>
          <a:p>
            <a:pPr eaLnBrk="1" hangingPunct="1">
              <a:spcBef>
                <a:spcPct val="0"/>
              </a:spcBef>
              <a:buClrTx/>
              <a:buSzTx/>
              <a:buFontTx/>
              <a:buNone/>
              <a:defRPr/>
            </a:pPr>
            <a:endParaRPr lang="en-US" altLang="en-US" sz="2000" b="1" dirty="0" smtClean="0">
              <a:solidFill>
                <a:srgbClr val="FF0000"/>
              </a:solidFill>
              <a:effectLst>
                <a:outerShdw blurRad="38100" dist="38100" dir="2700000" algn="tl">
                  <a:srgbClr val="000000">
                    <a:alpha val="43137"/>
                  </a:srgbClr>
                </a:outerShdw>
              </a:effectLst>
              <a:latin typeface="Arial" charset="0"/>
            </a:endParaRPr>
          </a:p>
          <a:p>
            <a:pPr eaLnBrk="1" hangingPunct="1">
              <a:spcBef>
                <a:spcPct val="0"/>
              </a:spcBef>
              <a:buClrTx/>
              <a:buSzTx/>
              <a:buFontTx/>
              <a:buChar char="•"/>
              <a:defRPr/>
            </a:pPr>
            <a:r>
              <a:rPr lang="en-US" altLang="en-US" sz="2000" b="1" dirty="0" smtClean="0">
                <a:solidFill>
                  <a:srgbClr val="FF0000"/>
                </a:solidFill>
                <a:effectLst>
                  <a:outerShdw blurRad="38100" dist="38100" dir="2700000" algn="tl">
                    <a:srgbClr val="000000">
                      <a:alpha val="43137"/>
                    </a:srgbClr>
                  </a:outerShdw>
                </a:effectLst>
                <a:latin typeface="Arial" charset="0"/>
              </a:rPr>
              <a:t>   Consequence and reward mentality</a:t>
            </a:r>
          </a:p>
          <a:p>
            <a:pPr eaLnBrk="1" hangingPunct="1">
              <a:spcBef>
                <a:spcPct val="0"/>
              </a:spcBef>
              <a:buClrTx/>
              <a:buSzTx/>
              <a:buFontTx/>
              <a:buNone/>
              <a:defRPr/>
            </a:pPr>
            <a:endParaRPr lang="en-US" altLang="en-US" sz="2000" b="1" dirty="0" smtClean="0">
              <a:solidFill>
                <a:srgbClr val="FF0000"/>
              </a:solidFill>
              <a:effectLst>
                <a:outerShdw blurRad="38100" dist="38100" dir="2700000" algn="tl">
                  <a:srgbClr val="000000">
                    <a:alpha val="43137"/>
                  </a:srgbClr>
                </a:outerShdw>
              </a:effectLst>
              <a:latin typeface="Arial" charset="0"/>
            </a:endParaRPr>
          </a:p>
          <a:p>
            <a:pPr eaLnBrk="1" hangingPunct="1">
              <a:spcBef>
                <a:spcPct val="0"/>
              </a:spcBef>
              <a:buClrTx/>
              <a:buSzTx/>
              <a:buFontTx/>
              <a:buChar char="•"/>
              <a:defRPr/>
            </a:pPr>
            <a:r>
              <a:rPr lang="en-US" altLang="en-US" sz="2000" b="1" dirty="0" smtClean="0">
                <a:solidFill>
                  <a:srgbClr val="FF0000"/>
                </a:solidFill>
                <a:effectLst>
                  <a:outerShdw blurRad="38100" dist="38100" dir="2700000" algn="tl">
                    <a:srgbClr val="000000">
                      <a:alpha val="43137"/>
                    </a:srgbClr>
                  </a:outerShdw>
                </a:effectLst>
                <a:latin typeface="Arial" charset="0"/>
              </a:rPr>
              <a:t>   Authoritarian style as the default</a:t>
            </a:r>
          </a:p>
          <a:p>
            <a:pPr eaLnBrk="1" hangingPunct="1">
              <a:spcBef>
                <a:spcPct val="0"/>
              </a:spcBef>
              <a:buClrTx/>
              <a:buSzTx/>
              <a:buFontTx/>
              <a:buNone/>
              <a:defRPr/>
            </a:pPr>
            <a:endParaRPr lang="en-US" altLang="en-US" sz="2000" b="1" dirty="0" smtClean="0">
              <a:solidFill>
                <a:srgbClr val="FF0000"/>
              </a:solidFill>
              <a:effectLst>
                <a:outerShdw blurRad="38100" dist="38100" dir="2700000" algn="tl">
                  <a:srgbClr val="000000">
                    <a:alpha val="43137"/>
                  </a:srgbClr>
                </a:outerShdw>
              </a:effectLst>
              <a:latin typeface="Arial" charset="0"/>
            </a:endParaRPr>
          </a:p>
          <a:p>
            <a:pPr eaLnBrk="1" hangingPunct="1">
              <a:spcBef>
                <a:spcPct val="0"/>
              </a:spcBef>
              <a:buClrTx/>
              <a:buSzTx/>
              <a:buFontTx/>
              <a:buChar char="•"/>
              <a:defRPr/>
            </a:pPr>
            <a:r>
              <a:rPr lang="en-US" altLang="en-US" sz="2000" b="1" dirty="0" smtClean="0">
                <a:solidFill>
                  <a:srgbClr val="FF0000"/>
                </a:solidFill>
                <a:effectLst>
                  <a:outerShdw blurRad="38100" dist="38100" dir="2700000" algn="tl">
                    <a:srgbClr val="000000">
                      <a:alpha val="43137"/>
                    </a:srgbClr>
                  </a:outerShdw>
                </a:effectLst>
                <a:latin typeface="Arial" charset="0"/>
              </a:rPr>
              <a:t>  Preoccupied by personal stresses</a:t>
            </a:r>
          </a:p>
          <a:p>
            <a:pPr eaLnBrk="1" hangingPunct="1">
              <a:spcBef>
                <a:spcPct val="0"/>
              </a:spcBef>
              <a:buClrTx/>
              <a:buSzTx/>
              <a:buFontTx/>
              <a:buNone/>
              <a:defRPr/>
            </a:pPr>
            <a:endParaRPr lang="en-US" altLang="en-US" sz="2000" b="1" dirty="0" smtClean="0">
              <a:solidFill>
                <a:srgbClr val="FF0000"/>
              </a:solidFill>
              <a:effectLst>
                <a:outerShdw blurRad="38100" dist="38100" dir="2700000" algn="tl">
                  <a:srgbClr val="000000">
                    <a:alpha val="43137"/>
                  </a:srgbClr>
                </a:outerShdw>
              </a:effectLst>
              <a:latin typeface="Arial" charset="0"/>
            </a:endParaRPr>
          </a:p>
          <a:p>
            <a:pPr eaLnBrk="1" hangingPunct="1">
              <a:spcBef>
                <a:spcPct val="0"/>
              </a:spcBef>
              <a:buClrTx/>
              <a:buSzTx/>
              <a:buFontTx/>
              <a:buChar char="•"/>
              <a:defRPr/>
            </a:pPr>
            <a:r>
              <a:rPr lang="en-US" altLang="en-US" sz="2000" b="1" dirty="0" smtClean="0">
                <a:solidFill>
                  <a:srgbClr val="FF0000"/>
                </a:solidFill>
                <a:effectLst>
                  <a:outerShdw blurRad="38100" dist="38100" dir="2700000" algn="tl">
                    <a:srgbClr val="000000">
                      <a:alpha val="43137"/>
                    </a:srgbClr>
                  </a:outerShdw>
                </a:effectLst>
                <a:latin typeface="Arial" charset="0"/>
              </a:rPr>
              <a:t>  Difficulty performing in a crisis due to fear of disruptive behaviors especially if previously injured</a:t>
            </a:r>
          </a:p>
          <a:p>
            <a:pPr eaLnBrk="1" hangingPunct="1">
              <a:spcBef>
                <a:spcPct val="0"/>
              </a:spcBef>
              <a:buClrTx/>
              <a:buSzTx/>
              <a:buFontTx/>
              <a:buChar char="•"/>
              <a:defRPr/>
            </a:pPr>
            <a:endParaRPr lang="en-US" altLang="en-US" sz="1800" b="1" i="1" dirty="0" smtClean="0">
              <a:solidFill>
                <a:schemeClr val="tx1"/>
              </a:solidFill>
              <a:latin typeface="Arial" charset="0"/>
            </a:endParaRPr>
          </a:p>
          <a:p>
            <a:pPr eaLnBrk="1" hangingPunct="1">
              <a:spcBef>
                <a:spcPct val="0"/>
              </a:spcBef>
              <a:buClrTx/>
              <a:buSzTx/>
              <a:buFontTx/>
              <a:buNone/>
              <a:defRPr/>
            </a:pPr>
            <a:endParaRPr lang="en-US" altLang="en-US" sz="1800" b="1" i="1" dirty="0" smtClean="0">
              <a:solidFill>
                <a:schemeClr val="tx1"/>
              </a:solidFill>
              <a:latin typeface="Arial" charset="0"/>
            </a:endParaRPr>
          </a:p>
          <a:p>
            <a:pPr lvl="1" eaLnBrk="1" hangingPunct="1">
              <a:spcBef>
                <a:spcPct val="0"/>
              </a:spcBef>
              <a:buClrTx/>
              <a:buSzTx/>
              <a:buFontTx/>
              <a:buNone/>
              <a:defRPr/>
            </a:pPr>
            <a:endParaRPr lang="en-US" altLang="en-US" sz="1800" dirty="0" smtClean="0">
              <a:solidFill>
                <a:schemeClr val="tx1"/>
              </a:solidFill>
              <a:latin typeface="Arial" charset="0"/>
            </a:endParaRPr>
          </a:p>
        </p:txBody>
      </p:sp>
      <p:sp>
        <p:nvSpPr>
          <p:cNvPr id="6" name="Rectangle 5"/>
          <p:cNvSpPr/>
          <p:nvPr/>
        </p:nvSpPr>
        <p:spPr>
          <a:xfrm>
            <a:off x="1333500" y="702787"/>
            <a:ext cx="6477000" cy="646331"/>
          </a:xfrm>
          <a:prstGeom prst="rect">
            <a:avLst/>
          </a:prstGeom>
        </p:spPr>
        <p:txBody>
          <a:bodyPr>
            <a:spAutoFit/>
          </a:bodyPr>
          <a:lstStyle/>
          <a:p>
            <a:pPr algn="ctr">
              <a:defRPr/>
            </a:pPr>
            <a:r>
              <a:rPr lang="en-US" sz="3600" kern="10" dirty="0">
                <a:ln w="19050">
                  <a:solidFill>
                    <a:schemeClr val="tx2"/>
                  </a:solidFill>
                  <a:round/>
                  <a:headEnd/>
                  <a:tailEnd/>
                </a:ln>
                <a:solidFill>
                  <a:schemeClr val="bg1"/>
                </a:solidFill>
                <a:effectLst>
                  <a:outerShdw dist="35921" dir="2700000" algn="ctr" rotWithShape="0">
                    <a:schemeClr val="accent2"/>
                  </a:outerShdw>
                </a:effectLst>
                <a:latin typeface="Impact"/>
              </a:rPr>
              <a:t>Positive Behavioral Supports</a:t>
            </a:r>
            <a:endParaRPr lang="en-US" sz="3600" dirty="0"/>
          </a:p>
        </p:txBody>
      </p:sp>
      <p:sp>
        <p:nvSpPr>
          <p:cNvPr id="2" name="Slide Number Placeholder 1"/>
          <p:cNvSpPr>
            <a:spLocks noGrp="1"/>
          </p:cNvSpPr>
          <p:nvPr>
            <p:ph type="sldNum" sz="quarter" idx="12"/>
          </p:nvPr>
        </p:nvSpPr>
        <p:spPr/>
        <p:txBody>
          <a:bodyPr/>
          <a:lstStyle/>
          <a:p>
            <a:pPr>
              <a:defRPr/>
            </a:pPr>
            <a:fld id="{E11E7082-FD2A-4ABF-9AF7-7DF3E5AD5D39}" type="slidenum">
              <a:rPr lang="en-US" b="1" smtClean="0">
                <a:solidFill>
                  <a:schemeClr val="tx1"/>
                </a:solidFill>
              </a:rPr>
              <a:pPr>
                <a:defRPr/>
              </a:pPr>
              <a:t>99</a:t>
            </a:fld>
            <a:r>
              <a:rPr lang="en-US" b="1" dirty="0" smtClean="0">
                <a:solidFill>
                  <a:schemeClr val="tx1"/>
                </a:solidFill>
              </a:rPr>
              <a:t>T</a:t>
            </a:r>
            <a:endParaRPr lang="en-US"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98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98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98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698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98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
</p:tagLst>
</file>

<file path=ppt/tags/tag2.xml><?xml version="1.0" encoding="utf-8"?>
<p:tagLst xmlns:a="http://schemas.openxmlformats.org/drawingml/2006/main" xmlns:r="http://schemas.openxmlformats.org/officeDocument/2006/relationships" xmlns:p="http://schemas.openxmlformats.org/presentationml/2006/main">
  <p:tag name="TIMING" val="|0.9|0.9|1.7|1.6|0.9"/>
</p:tagLst>
</file>

<file path=ppt/tags/tag3.xml><?xml version="1.0" encoding="utf-8"?>
<p:tagLst xmlns:a="http://schemas.openxmlformats.org/drawingml/2006/main" xmlns:r="http://schemas.openxmlformats.org/officeDocument/2006/relationships" xmlns:p="http://schemas.openxmlformats.org/presentationml/2006/main">
  <p:tag name="TIMING" val="|0.7|0.9|2.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
  <TotalTime>6660</TotalTime>
  <Words>8586</Words>
  <Application>Microsoft Office PowerPoint</Application>
  <PresentationFormat>On-screen Show (4:3)</PresentationFormat>
  <Paragraphs>1877</Paragraphs>
  <Slides>147</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147</vt:i4>
      </vt:variant>
    </vt:vector>
  </HeadingPairs>
  <TitlesOfParts>
    <vt:vector size="149" baseType="lpstr">
      <vt:lpstr>Trek</vt:lpstr>
      <vt:lpstr>Slide</vt:lpstr>
      <vt:lpstr>PowerPoint Presentation</vt:lpstr>
      <vt:lpstr> Intellectual Disability and Autism Spectrum Disorder </vt:lpstr>
      <vt:lpstr>Understanding General Intellectual Functioning </vt:lpstr>
      <vt:lpstr>PowerPoint Presentation</vt:lpstr>
      <vt:lpstr> Understanding Intellectual Disability </vt:lpstr>
      <vt:lpstr>Brain Hemispheres</vt:lpstr>
      <vt:lpstr>Brain regions</vt:lpstr>
      <vt:lpstr>PowerPoint Presentation</vt:lpstr>
      <vt:lpstr>PowerPoint Presentation</vt:lpstr>
      <vt:lpstr>PowerPoint Presentation</vt:lpstr>
      <vt:lpstr>PowerPoint Presentation</vt:lpstr>
      <vt:lpstr>PowerPoint Presentation</vt:lpstr>
      <vt:lpstr>The latest numbers in Epidemiology</vt:lpstr>
      <vt:lpstr>PowerPoint Presentation</vt:lpstr>
      <vt:lpstr>Core ASD Symptom Domains PLUS Associated Medical Features  </vt:lpstr>
      <vt:lpstr>Autism Spectrum Disorders (ASD)</vt:lpstr>
      <vt:lpstr>Defining: Autism Spectrum Disorder</vt:lpstr>
      <vt:lpstr>DSM-5 and ADOS-2</vt:lpstr>
      <vt:lpstr>PowerPoint Presentation</vt:lpstr>
      <vt:lpstr>DSM-5 </vt:lpstr>
      <vt:lpstr>PowerPoint Presentation</vt:lpstr>
      <vt:lpstr>The nature of Autism Spectrum Disorder</vt:lpstr>
      <vt:lpstr>ASD: Themes and Variations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Neurocognitive Disorders</vt:lpstr>
      <vt:lpstr>Delirium Diagnostic Criteria</vt:lpstr>
      <vt:lpstr>“Neurocognitive Disorders” (NCD) vs. “Dementia”</vt:lpstr>
      <vt:lpstr>Major NCD</vt:lpstr>
      <vt:lpstr>Mild NCD</vt:lpstr>
      <vt:lpstr>Major vs. Mild NCD</vt:lpstr>
      <vt:lpstr>Mild vs Major NCD: Cognitive Testing</vt:lpstr>
      <vt:lpstr>Test Scores</vt:lpstr>
      <vt:lpstr>Major and Mild Neurocognitive Disorder (NCD) etiologies</vt:lpstr>
      <vt:lpstr>Diagnostic flowchart</vt:lpstr>
      <vt:lpstr>Types of Brain Injuries </vt:lpstr>
      <vt:lpstr>Types of Acquired Brain Injuries (non-traumatic type)</vt:lpstr>
      <vt:lpstr>Behavioral and Emotional Changes following Traumatic Brain Injury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Behavioral Supports</vt:lpstr>
      <vt:lpstr>PowerPoint Presentation</vt:lpstr>
      <vt:lpstr>PowerPoint Presentation</vt:lpstr>
      <vt:lpstr>PowerPoint Presentation</vt:lpstr>
      <vt:lpstr>Positive Behavioral Support PBS term adopted by Horner in 1990 PBIS in schools in 1997 </vt:lpstr>
      <vt:lpstr>APBS AND NASDDD PBS Definition </vt:lpstr>
      <vt:lpstr>PBS Definition “Practical Terms”</vt:lpstr>
      <vt:lpstr> Positive Behavioral Supports </vt:lpstr>
      <vt:lpstr>    Holistic Approach</vt:lpstr>
      <vt:lpstr>PowerPoint Presentation</vt:lpstr>
      <vt:lpstr>Positive Behavioral Supports </vt:lpstr>
      <vt:lpstr>PowerPoint Presentation</vt:lpstr>
      <vt:lpstr>PowerPoint Presentation</vt:lpstr>
      <vt:lpstr>PowerPoint Presentation</vt:lpstr>
      <vt:lpstr>Functional Assessment of Behavior Better Understanding why individuals engage in Maladaptive Behaviors Especially those seen with Intellectual Disability and Psychiatric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Behavioral Supports </vt:lpstr>
      <vt:lpstr>PowerPoint Presentation</vt:lpstr>
      <vt:lpstr>Positive Behavioral Supports </vt:lpstr>
      <vt:lpstr>Positive Behavioral Supports </vt:lpstr>
      <vt:lpstr>Criteria foR a Behavior of Concern</vt:lpstr>
      <vt:lpstr>Reactive vs. Proactive Interventions</vt:lpstr>
      <vt:lpstr>PowerPoint Presentation</vt:lpstr>
      <vt:lpstr>PowerPoint Presentation</vt:lpstr>
      <vt:lpstr>PROactive Interventions Toolbox</vt:lpstr>
      <vt:lpstr>PROactive Interventions Toolbox</vt:lpstr>
      <vt:lpstr>Proactive Interventions Setting and Reviewing Expectations</vt:lpstr>
      <vt:lpstr>Positive Behavioral Supports</vt:lpstr>
      <vt:lpstr>Positive Behavioral Supports Overarching Goal</vt:lpstr>
      <vt:lpstr>PowerPoint Presentation</vt:lpstr>
      <vt:lpstr>Positive Behavioral Supports Coercion</vt:lpstr>
      <vt:lpstr>     Positive Behavioral Supports     </vt:lpstr>
      <vt:lpstr>PowerPoint Presentation</vt:lpstr>
      <vt:lpstr>Positive Behavioral Supports</vt:lpstr>
      <vt:lpstr>Positive Behavioral Supports</vt:lpstr>
      <vt:lpstr>PowerPoint Presentation</vt:lpstr>
      <vt:lpstr>Positive Behavioral Supports Proactive Versus Reaction Intervention Points</vt:lpstr>
      <vt:lpstr>Proactive Versus Reaction Intervention Points</vt:lpstr>
      <vt:lpstr>  Positive Behavioral Supports Primary Reactive Interventions   Neutral and Empathic Validation  </vt:lpstr>
      <vt:lpstr>PowerPoint Presentation</vt:lpstr>
      <vt:lpstr>Team Process Coordination and Communication</vt:lpstr>
      <vt:lpstr>Why Collect and Graph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Special Topic:  Cognitive Remediation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Tolisano, Peter</dc:creator>
  <cp:lastModifiedBy>TolisanoP</cp:lastModifiedBy>
  <cp:revision>678</cp:revision>
  <dcterms:created xsi:type="dcterms:W3CDTF">2009-10-12T20:08:38Z</dcterms:created>
  <dcterms:modified xsi:type="dcterms:W3CDTF">2016-04-20T17:23:39Z</dcterms:modified>
</cp:coreProperties>
</file>