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4"/>
  </p:handout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4" r:id="rId9"/>
    <p:sldId id="263" r:id="rId10"/>
    <p:sldId id="266" r:id="rId11"/>
    <p:sldId id="265" r:id="rId12"/>
    <p:sldId id="267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F435B-2F53-4B48-BC43-A98E76F7C7A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CB27C-7DA8-4523-B8FF-F5866EE69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34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4EDE6BF-D2B0-4E06-8689-572027416C3A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65D607-B547-4B5B-97F6-C70FE417F4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Understanding </a:t>
            </a:r>
            <a:r>
              <a:rPr lang="en-US" sz="2800" b="1" dirty="0" smtClean="0">
                <a:solidFill>
                  <a:srgbClr val="C00000"/>
                </a:solidFill>
              </a:rPr>
              <a:t>Competency and </a:t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>the Restoration Process</a:t>
            </a:r>
            <a:r>
              <a:rPr lang="en-US" sz="2800" b="1" dirty="0" smtClean="0">
                <a:solidFill>
                  <a:srgbClr val="C00000"/>
                </a:solidFill>
              </a:rPr>
              <a:t/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/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sz="2000" b="1" i="1" dirty="0" smtClean="0"/>
              <a:t>Peter </a:t>
            </a:r>
            <a:r>
              <a:rPr lang="en-US" sz="2000" b="1" i="1" dirty="0" smtClean="0"/>
              <a:t>Tolisano, Psy.D., ABPP</a:t>
            </a:r>
            <a:br>
              <a:rPr lang="en-US" sz="2000" b="1" i="1" dirty="0" smtClean="0"/>
            </a:br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en-US" sz="1600" b="1" i="1" dirty="0" smtClean="0"/>
              <a:t>Board Certified </a:t>
            </a:r>
            <a:r>
              <a:rPr lang="en-US" sz="1600" b="1" i="1" dirty="0" smtClean="0"/>
              <a:t>in </a:t>
            </a:r>
            <a:r>
              <a:rPr lang="en-US" sz="1600" b="1" i="1" dirty="0" smtClean="0"/>
              <a:t>Clinical Psychology</a:t>
            </a:r>
            <a:br>
              <a:rPr lang="en-US" sz="1600" b="1" i="1" dirty="0" smtClean="0"/>
            </a:br>
            <a:r>
              <a:rPr lang="en-US" sz="1600" b="1" dirty="0" smtClean="0"/>
              <a:t>Director of Psychology</a:t>
            </a:r>
            <a:br>
              <a:rPr lang="en-US" sz="1600" b="1" dirty="0" smtClean="0"/>
            </a:br>
            <a:r>
              <a:rPr lang="en-US" sz="1600" b="1" dirty="0" smtClean="0"/>
              <a:t>Connecticut Department of Developmental Services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8740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"/>
            <a:ext cx="8305800" cy="6069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D16349"/>
              </a:buClr>
              <a:buSzPct val="85000"/>
            </a:pPr>
            <a:r>
              <a:rPr lang="en-US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Restoration Process</a:t>
            </a:r>
          </a:p>
          <a:p>
            <a:pPr lvl="0" algn="ctr">
              <a:spcBef>
                <a:spcPct val="20000"/>
              </a:spcBef>
              <a:buClr>
                <a:srgbClr val="D16349"/>
              </a:buClr>
              <a:buSzPct val="85000"/>
            </a:pPr>
            <a:endParaRPr lang="en-US" b="1" i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Bef>
                <a:spcPct val="20000"/>
              </a:spcBef>
              <a:buClr>
                <a:srgbClr val="D16349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cases will include collateral information about the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arrest, as well as a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from the Office of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Forensic/Court Evaluations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describing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person’s competence and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recommendation for restoration.</a:t>
            </a: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  <a:buClr>
                <a:srgbClr val="D16349"/>
              </a:buClr>
              <a:buSzPct val="85000"/>
            </a:pP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prior to restoration may include brief intelligence measures, a mental status exam, a clinical interview. </a:t>
            </a: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 of malingering (cognitive and/or psychiatric) may be administered after the process is underway if poor or inconsistent effort is observed.</a:t>
            </a: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competency trainer has the discretion to choose the materials used for training. The competency trainer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keep track of training dates, the time spent in each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session, the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attitude of the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individual, and note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special techniques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were necessary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training. </a:t>
            </a: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rgbClr val="D16349"/>
              </a:buClr>
              <a:buSzPct val="85000"/>
              <a:buFont typeface="Wingdings 2"/>
              <a:buChar char=""/>
            </a:pP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brief report describing the training process should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provided to the person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 the competency assessment. The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should contain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about the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number of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sessions, the dates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of each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session, the training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spent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session, pre- and post-test scores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 well as the </a:t>
            </a: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concepts learned 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adequately versus incorrectly.</a:t>
            </a: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412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"/>
            <a:ext cx="67056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2184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parinc.com/Portals/0/Product/UploadFiles/Images/ECST-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5029200" cy="531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638800" y="745863"/>
            <a:ext cx="3429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Content Areas</a:t>
            </a:r>
          </a:p>
          <a:p>
            <a:pPr lvl="0" algn="ctr"/>
            <a:endParaRPr lang="en-US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lvl="0" algn="ctr"/>
            <a:r>
              <a:rPr lang="en-US" sz="1600" b="1" i="1" u="sng" dirty="0" smtClean="0">
                <a:solidFill>
                  <a:prstClr val="black"/>
                </a:solidFill>
                <a:ea typeface="Calibri"/>
                <a:cs typeface="Times New Roman"/>
              </a:rPr>
              <a:t>Consult with Counsel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View of Defense Counsel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Expectations for Attorney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Agreements and Disagreements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Impaired Communications</a:t>
            </a:r>
          </a:p>
          <a:p>
            <a:pPr lvl="0"/>
            <a:endParaRPr lang="en-US" sz="1600" b="1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/>
            <a:r>
              <a:rPr lang="en-US" sz="1600" b="1" i="1" u="sng" dirty="0" smtClean="0">
                <a:solidFill>
                  <a:prstClr val="black"/>
                </a:solidFill>
                <a:ea typeface="Calibri"/>
                <a:cs typeface="Times New Roman"/>
              </a:rPr>
              <a:t>Factual Understanding of </a:t>
            </a:r>
            <a:endParaRPr lang="en-US" sz="1600" b="1" i="1" u="sng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/>
            <a:r>
              <a:rPr lang="en-US" sz="1600" b="1" i="1" u="sng" dirty="0">
                <a:solidFill>
                  <a:prstClr val="black"/>
                </a:solidFill>
                <a:ea typeface="Calibri"/>
                <a:cs typeface="Times New Roman"/>
              </a:rPr>
              <a:t>Courtroom Proceedings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Judge’s Responsibilities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Criminal charges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Talk to Prosecutor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Jury</a:t>
            </a:r>
          </a:p>
          <a:p>
            <a:pPr lvl="0"/>
            <a:endParaRPr lang="en-US" sz="1600" b="1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/>
            <a:r>
              <a:rPr lang="en-US" sz="1600" b="1" i="1" u="sng" dirty="0" smtClean="0">
                <a:solidFill>
                  <a:prstClr val="black"/>
                </a:solidFill>
                <a:ea typeface="Calibri"/>
                <a:cs typeface="Times New Roman"/>
              </a:rPr>
              <a:t>Rational Understanding of </a:t>
            </a:r>
          </a:p>
          <a:p>
            <a:pPr lvl="0" algn="ctr"/>
            <a:r>
              <a:rPr lang="en-US" sz="1600" b="1" i="1" u="sng" dirty="0" smtClean="0">
                <a:solidFill>
                  <a:prstClr val="black"/>
                </a:solidFill>
                <a:ea typeface="Calibri"/>
                <a:cs typeface="Times New Roman"/>
              </a:rPr>
              <a:t>Courtroom Proceedings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Reasoning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Testifying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Best and Worst Outcomes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Courtroom Experience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Unmanageable Behavior</a:t>
            </a: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3062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624396"/>
            <a:ext cx="708660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endParaRPr lang="en-US" b="1" u="sng" dirty="0" smtClean="0">
              <a:effectLst/>
              <a:latin typeface="Arial"/>
              <a:ea typeface="Calibri"/>
              <a:cs typeface="Times New Roman"/>
            </a:endParaRPr>
          </a:p>
          <a:p>
            <a:pPr algn="ctr">
              <a:spcAft>
                <a:spcPts val="1000"/>
              </a:spcAft>
            </a:pPr>
            <a:r>
              <a:rPr lang="en-US" b="1" i="1" u="sng" dirty="0" smtClean="0">
                <a:solidFill>
                  <a:srgbClr val="C00000"/>
                </a:solidFill>
                <a:effectLst/>
                <a:latin typeface="Arial"/>
                <a:ea typeface="Calibri"/>
                <a:cs typeface="Times New Roman"/>
              </a:rPr>
              <a:t>Criminal Competency Points</a:t>
            </a:r>
            <a:endParaRPr lang="en-US" sz="1600" b="1" i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algn="ctr">
              <a:spcAft>
                <a:spcPts val="1000"/>
              </a:spcAft>
            </a:pPr>
            <a:r>
              <a:rPr lang="en-US" b="1" u="none" strike="noStrike" dirty="0" smtClean="0">
                <a:effectLst/>
                <a:latin typeface="Arial"/>
                <a:ea typeface="Calibri"/>
                <a:cs typeface="Times New Roman"/>
              </a:rPr>
              <a:t> </a:t>
            </a:r>
            <a:endParaRPr lang="en-US" sz="1600" b="1" dirty="0">
              <a:ea typeface="Calibri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Competency is a legal issue, rather than psychological or psychiatric one.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effectLst/>
              <a:latin typeface="Arial"/>
              <a:ea typeface="Calibri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endParaRPr lang="en-US" b="1" dirty="0" smtClean="0">
              <a:effectLst/>
              <a:latin typeface="Arial"/>
              <a:ea typeface="Calibri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Trial competence or “fitness to proceed” is fundamental for the following reasons: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b="1" dirty="0">
                <a:latin typeface="Arial"/>
                <a:ea typeface="Calibri"/>
                <a:cs typeface="Times New Roman"/>
              </a:rPr>
              <a:t>S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afeguarding the accuracy of the process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b="1" dirty="0">
                <a:latin typeface="Arial"/>
                <a:ea typeface="Calibri"/>
                <a:cs typeface="Times New Roman"/>
              </a:rPr>
              <a:t>A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ddressing due process rights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Giving integrity to the proceedings </a:t>
            </a:r>
            <a:endParaRPr lang="en-US" b="1" dirty="0">
              <a:latin typeface="Arial"/>
              <a:ea typeface="Calibri"/>
              <a:cs typeface="Times New Roman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Increasing the likelihood that the defendant will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understand the reasons for punishment.</a:t>
            </a:r>
            <a:endParaRPr lang="en-US" sz="1600" b="1" dirty="0">
              <a:ea typeface="Calibri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 </a:t>
            </a:r>
            <a:endParaRPr lang="en-US" sz="1600" b="1" dirty="0">
              <a:ea typeface="Calibri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endParaRPr lang="en-US" sz="1600" b="1" dirty="0">
              <a:latin typeface="Arial"/>
              <a:cs typeface="Times New Roman"/>
            </a:endParaRPr>
          </a:p>
          <a:p>
            <a:endParaRPr lang="en-US" sz="16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2982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143000"/>
            <a:ext cx="7772400" cy="4473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b="1" i="1" u="sng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Criminal Competency </a:t>
            </a:r>
            <a:r>
              <a:rPr lang="en-US" b="1" i="1" u="sng" dirty="0" smtClean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Points</a:t>
            </a:r>
          </a:p>
          <a:p>
            <a:pPr lvl="0" algn="ctr">
              <a:spcAft>
                <a:spcPts val="1000"/>
              </a:spcAft>
            </a:pP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Adjudicative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competence or the competence to stand trial relates to a defendant's ability to understand and participate in legal proceedings.</a:t>
            </a:r>
          </a:p>
          <a:p>
            <a:pPr marL="342900" lvl="0" indent="-342900">
              <a:buFont typeface="Wingdings"/>
              <a:buChar char=""/>
            </a:pPr>
            <a:endParaRPr lang="en-US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 smtClean="0">
                <a:solidFill>
                  <a:prstClr val="black"/>
                </a:solidFill>
                <a:latin typeface="Arial"/>
                <a:cs typeface="Times New Roman"/>
              </a:rPr>
              <a:t>The </a:t>
            </a:r>
            <a:r>
              <a:rPr lang="en-US" b="1" u="sng" dirty="0" smtClean="0">
                <a:solidFill>
                  <a:srgbClr val="0070C0"/>
                </a:solidFill>
                <a:latin typeface="Arial"/>
                <a:cs typeface="Times New Roman"/>
              </a:rPr>
              <a:t>Dusky </a:t>
            </a:r>
            <a:r>
              <a:rPr lang="en-US" b="1" u="sng" dirty="0">
                <a:solidFill>
                  <a:srgbClr val="0070C0"/>
                </a:solidFill>
                <a:latin typeface="Arial"/>
                <a:cs typeface="Times New Roman"/>
              </a:rPr>
              <a:t>Standard </a:t>
            </a:r>
            <a:r>
              <a:rPr lang="en-US" b="1" dirty="0">
                <a:solidFill>
                  <a:prstClr val="black"/>
                </a:solidFill>
                <a:latin typeface="Arial"/>
                <a:cs typeface="Times New Roman"/>
              </a:rPr>
              <a:t>is the ability to understand the situation and reasonably assist with one’s own defense</a:t>
            </a:r>
            <a:r>
              <a:rPr lang="en-US" b="1" dirty="0" smtClean="0">
                <a:solidFill>
                  <a:prstClr val="black"/>
                </a:solidFill>
                <a:latin typeface="Arial"/>
                <a:cs typeface="Times New Roman"/>
              </a:rPr>
              <a:t>. </a:t>
            </a:r>
          </a:p>
          <a:p>
            <a:pPr marL="342900" lvl="0" indent="-342900">
              <a:buFont typeface="Wingdings"/>
              <a:buChar char=""/>
            </a:pPr>
            <a:endParaRPr lang="en-US" b="1" dirty="0">
              <a:solidFill>
                <a:prstClr val="black"/>
              </a:solidFill>
              <a:latin typeface="Arial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 smtClean="0">
                <a:solidFill>
                  <a:prstClr val="black"/>
                </a:solidFill>
                <a:latin typeface="Arial"/>
                <a:cs typeface="Times New Roman"/>
              </a:rPr>
              <a:t>Admissibility: Frye Standard regarding scientific evidence; Daubert </a:t>
            </a:r>
            <a:r>
              <a:rPr lang="en-US" b="1" dirty="0">
                <a:solidFill>
                  <a:prstClr val="black"/>
                </a:solidFill>
                <a:latin typeface="Arial"/>
                <a:cs typeface="Times New Roman"/>
              </a:rPr>
              <a:t>s</a:t>
            </a:r>
            <a:r>
              <a:rPr lang="en-US" b="1" dirty="0" smtClean="0">
                <a:solidFill>
                  <a:prstClr val="black"/>
                </a:solidFill>
                <a:latin typeface="Arial"/>
                <a:cs typeface="Times New Roman"/>
              </a:rPr>
              <a:t>tandard regarding expert testimony.</a:t>
            </a:r>
            <a:endParaRPr lang="en-US" b="1" dirty="0">
              <a:solidFill>
                <a:prstClr val="black"/>
              </a:solidFill>
              <a:latin typeface="Arial"/>
              <a:cs typeface="Times New Roman"/>
            </a:endParaRPr>
          </a:p>
          <a:p>
            <a:pPr lvl="0"/>
            <a:endParaRPr lang="en-US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Important distinctions are capacity versus ability and understanding versus appreciation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.</a:t>
            </a:r>
          </a:p>
          <a:p>
            <a:pPr lvl="0"/>
            <a:endParaRPr lang="en-US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727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070214"/>
            <a:ext cx="7162800" cy="5421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/>
            <a:r>
              <a:rPr lang="en-US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  </a:t>
            </a:r>
            <a:endParaRPr lang="en-US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indent="-342900"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Courts often view intellectual competency on a continuum (e.g., concrete associations to abstract metaphors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).</a:t>
            </a:r>
          </a:p>
          <a:p>
            <a:endParaRPr lang="en-US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indent="-342900">
              <a:buFont typeface="Wingdings"/>
              <a:buChar char=""/>
            </a:pP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IQ </a:t>
            </a: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disability decreases capacity to understand fine distinctions, especially in legal 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terms (e.g., plea bargain).</a:t>
            </a:r>
          </a:p>
          <a:p>
            <a:endParaRPr lang="en-US" b="1" dirty="0" smtClean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“Creating” 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competency: Is restoration a misnomer in some cases?</a:t>
            </a:r>
            <a:endParaRPr lang="en-US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endParaRPr lang="en-US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The </a:t>
            </a: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more simplistic the charges, the more likely 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a person is to </a:t>
            </a: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be found competent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.</a:t>
            </a:r>
          </a:p>
          <a:p>
            <a:pPr lvl="0"/>
            <a:endParaRPr lang="en-US" b="1" dirty="0" smtClean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Competency to testify mostly affects children and those with intellectual disability, as courts often look for a developmental level of a six-year-old in terms of adequate memory.</a:t>
            </a:r>
          </a:p>
          <a:p>
            <a:pPr lvl="0"/>
            <a:endParaRPr lang="en-US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457200" lvl="0"/>
            <a:r>
              <a:rPr lang="en-US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 </a:t>
            </a:r>
            <a:endParaRPr lang="en-US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01939" y="666111"/>
            <a:ext cx="3326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b="1" i="1" u="sng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Criminal Competency Points</a:t>
            </a:r>
            <a:endParaRPr lang="en-US" sz="1600" b="1" i="1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9761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057400"/>
            <a:ext cx="77724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/>
              <a:buChar char=""/>
            </a:pPr>
            <a:r>
              <a:rPr lang="en-US" b="1" dirty="0">
                <a:latin typeface="Arial"/>
                <a:ea typeface="Calibri"/>
                <a:cs typeface="Times New Roman"/>
              </a:rPr>
              <a:t>Most common mistake is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the misbelief </a:t>
            </a:r>
            <a:r>
              <a:rPr lang="en-US" b="1" dirty="0">
                <a:latin typeface="Arial"/>
                <a:ea typeface="Calibri"/>
                <a:cs typeface="Times New Roman"/>
              </a:rPr>
              <a:t>that a clinical disorder, especially psychosis, equals incompetence. </a:t>
            </a:r>
            <a:endParaRPr lang="en-US" b="1" dirty="0" smtClean="0">
              <a:latin typeface="Arial"/>
              <a:ea typeface="Calibri"/>
              <a:cs typeface="Times New Roman"/>
            </a:endParaRPr>
          </a:p>
          <a:p>
            <a:pPr marL="342900" indent="-342900">
              <a:buFont typeface="Wingdings"/>
              <a:buChar char=""/>
            </a:pPr>
            <a:endParaRPr lang="en-US" b="1" dirty="0">
              <a:latin typeface="Arial"/>
              <a:ea typeface="Calibri"/>
              <a:cs typeface="Times New Roman"/>
            </a:endParaRPr>
          </a:p>
          <a:p>
            <a:pPr marL="342900" indent="-342900">
              <a:buFont typeface="Wingdings"/>
              <a:buChar char=""/>
            </a:pPr>
            <a:r>
              <a:rPr lang="en-US" b="1" dirty="0" smtClean="0">
                <a:latin typeface="Arial"/>
                <a:ea typeface="Calibri"/>
                <a:cs typeface="Times New Roman"/>
              </a:rPr>
              <a:t>A diagnosis </a:t>
            </a:r>
            <a:r>
              <a:rPr lang="en-US" b="1" dirty="0">
                <a:latin typeface="Arial"/>
                <a:ea typeface="Calibri"/>
                <a:cs typeface="Times New Roman"/>
              </a:rPr>
              <a:t>is generally irrelevant in the legal context and it is better to look at an individual’s functioning.</a:t>
            </a:r>
          </a:p>
          <a:p>
            <a:pPr marL="342900" lvl="0" indent="-342900">
              <a:buFont typeface="Wingdings"/>
              <a:buChar char=""/>
            </a:pPr>
            <a:endParaRPr lang="en-US" b="1" dirty="0" smtClean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Another key </a:t>
            </a: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factor is decompensation under distress, especially due to personality-related issues.</a:t>
            </a:r>
            <a:endParaRPr lang="en-US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457200" lvl="0"/>
            <a:endParaRPr lang="en-US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3977" y="1186934"/>
            <a:ext cx="3326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b="1" i="1" u="sng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Criminal Competency Points</a:t>
            </a:r>
            <a:endParaRPr lang="en-US" sz="1600" b="1" i="1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990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2013228"/>
            <a:ext cx="67818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Most incompetent defendants have </a:t>
            </a:r>
            <a:r>
              <a:rPr lang="en-US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a thought </a:t>
            </a: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disorder, intellectual disability, or organic brain damage. </a:t>
            </a:r>
          </a:p>
          <a:p>
            <a:pPr marL="342900" lvl="0" indent="-342900">
              <a:buFont typeface="Wingdings"/>
              <a:buChar char=""/>
            </a:pPr>
            <a:endParaRPr lang="en-US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Disagreeing with or refusing treatment </a:t>
            </a:r>
            <a:r>
              <a:rPr lang="en-US" b="1" u="sng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does not </a:t>
            </a: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mean incompetence.</a:t>
            </a:r>
          </a:p>
          <a:p>
            <a:pPr lvl="0"/>
            <a:endParaRPr lang="en-US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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As psychologists, our task is to inform the process. Opinions should not be based solely on testing results.</a:t>
            </a:r>
            <a:endParaRPr lang="en-US" sz="16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6874" y="1252946"/>
            <a:ext cx="3326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b="1" i="1" u="sng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Criminal Competency Points</a:t>
            </a:r>
            <a:endParaRPr lang="en-US" sz="1600" b="1" i="1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9895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9911" y="381000"/>
            <a:ext cx="5640518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b="1" i="1" u="sng" dirty="0" smtClean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Five Keys to Competency for Individuals </a:t>
            </a:r>
          </a:p>
          <a:p>
            <a:pPr lvl="0" algn="ctr"/>
            <a:r>
              <a:rPr lang="en-US" b="1" i="1" u="sng" dirty="0" smtClean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with Intellectual and Developmental Disabilities</a:t>
            </a:r>
          </a:p>
          <a:p>
            <a:pPr lvl="0" algn="ctr"/>
            <a:r>
              <a:rPr lang="en-US" sz="1400" b="1" i="1" dirty="0" smtClean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Video  Available         Module-Based          Pre-and Post-Testable </a:t>
            </a:r>
            <a:endParaRPr lang="en-US" sz="1400" b="1" i="1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71600"/>
            <a:ext cx="8534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b="1" i="1" u="sng" dirty="0" smtClean="0">
                <a:solidFill>
                  <a:srgbClr val="0070C0"/>
                </a:solidFill>
                <a:ea typeface="Calibri"/>
                <a:cs typeface="Times New Roman"/>
              </a:rPr>
              <a:t>1: Overview</a:t>
            </a:r>
          </a:p>
          <a:p>
            <a:pPr lvl="0"/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Objectives: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Understand what led to the arrest (i.e., What the police allege that you did?), as well as the person’s reactions and memories of the event.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Determine what the individual needs to know in order to proceed with a court hearing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Assist the individual to view restoration as an opportunity to learn to help themselves in court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Respect the individual’s privacy.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u="sng" dirty="0" smtClean="0">
                <a:solidFill>
                  <a:srgbClr val="0070C0"/>
                </a:solidFill>
                <a:ea typeface="Calibri"/>
                <a:cs typeface="Times New Roman"/>
              </a:rPr>
              <a:t>2. The People</a:t>
            </a:r>
          </a:p>
          <a:p>
            <a:pPr lvl="0"/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Objectives: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Help the individual to distinguish terminology (e.g., defendant, defense attorney, prosecutor, witness, testify, jury, and judge) and define the associated roles.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Visual techniques (e.g., diagrams, television, and movies)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u="sng" dirty="0" smtClean="0">
                <a:solidFill>
                  <a:srgbClr val="0070C0"/>
                </a:solidFill>
                <a:ea typeface="Calibri"/>
                <a:cs typeface="Times New Roman"/>
              </a:rPr>
              <a:t>3. The Truth</a:t>
            </a:r>
          </a:p>
          <a:p>
            <a:pPr lvl="0"/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Objectives: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Explaining the events in their own words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Why is the truth important?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600" b="1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spcAft>
                <a:spcPts val="1000"/>
              </a:spcAft>
            </a:pP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7775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990600"/>
            <a:ext cx="7096124" cy="537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505199" y="457200"/>
            <a:ext cx="20353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600" b="1" i="1" u="sng" dirty="0" smtClean="0">
                <a:solidFill>
                  <a:srgbClr val="C00000"/>
                </a:solidFill>
                <a:ea typeface="Calibri"/>
                <a:cs typeface="Times New Roman"/>
              </a:rPr>
              <a:t>Courtroom Personnel</a:t>
            </a:r>
            <a:endParaRPr lang="en-US" sz="1600" b="1" i="1" u="sng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1663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371600"/>
            <a:ext cx="7848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b="1" i="1" u="sng" dirty="0" smtClean="0">
                <a:solidFill>
                  <a:srgbClr val="0070C0"/>
                </a:solidFill>
                <a:ea typeface="Calibri"/>
                <a:cs typeface="Times New Roman"/>
              </a:rPr>
              <a:t>4: Definitions</a:t>
            </a:r>
            <a:endParaRPr lang="en-US" sz="1600" b="1" i="1" u="sng" dirty="0">
              <a:solidFill>
                <a:srgbClr val="0070C0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dirty="0">
                <a:solidFill>
                  <a:prstClr val="black"/>
                </a:solidFill>
                <a:ea typeface="Calibri"/>
                <a:cs typeface="Times New Roman"/>
              </a:rPr>
              <a:t>Objectives: </a:t>
            </a:r>
            <a:endParaRPr lang="en-US" sz="1600" b="1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Learning key words and phrases, such as oath, perjury, charges, evidence, and proof.</a:t>
            </a:r>
          </a:p>
          <a:p>
            <a:pPr lvl="0"/>
            <a:endParaRPr lang="en-US" sz="1600" b="1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u="sng" dirty="0" smtClean="0">
                <a:solidFill>
                  <a:srgbClr val="0070C0"/>
                </a:solidFill>
                <a:ea typeface="Calibri"/>
                <a:cs typeface="Times New Roman"/>
              </a:rPr>
              <a:t>5: Definitions Continued</a:t>
            </a:r>
            <a:endParaRPr lang="en-US" sz="1600" b="1" i="1" u="sng" dirty="0">
              <a:solidFill>
                <a:srgbClr val="0070C0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dirty="0">
                <a:solidFill>
                  <a:prstClr val="black"/>
                </a:solidFill>
                <a:ea typeface="Calibri"/>
                <a:cs typeface="Times New Roman"/>
              </a:rPr>
              <a:t>Objectives: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Comprehend and discuss key terms including contempt, courtroom demeanor, plea bargain, sentence, jail vs. prison, and probation.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Demonstrate the difference between guilt and innocence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u="sng" dirty="0" smtClean="0">
                <a:solidFill>
                  <a:srgbClr val="0070C0"/>
                </a:solidFill>
                <a:ea typeface="Calibri"/>
                <a:cs typeface="Times New Roman"/>
              </a:rPr>
              <a:t>6: You and Your Defense Attorney</a:t>
            </a:r>
            <a:endParaRPr lang="en-US" sz="1600" b="1" i="1" u="sng" dirty="0">
              <a:solidFill>
                <a:srgbClr val="0070C0"/>
              </a:solidFill>
              <a:ea typeface="Calibri"/>
              <a:cs typeface="Times New Roman"/>
            </a:endParaRPr>
          </a:p>
          <a:p>
            <a:pPr lvl="0"/>
            <a:r>
              <a:rPr lang="en-US" sz="1600" b="1" i="1" dirty="0">
                <a:solidFill>
                  <a:prstClr val="black"/>
                </a:solidFill>
                <a:ea typeface="Calibri"/>
                <a:cs typeface="Times New Roman"/>
              </a:rPr>
              <a:t>Objectives: </a:t>
            </a:r>
            <a:endParaRPr lang="en-US" sz="1600" b="1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solidFill>
                  <a:prstClr val="black"/>
                </a:solidFill>
                <a:ea typeface="Calibri"/>
                <a:cs typeface="Times New Roman"/>
              </a:rPr>
              <a:t>Learn the five rules to assist with one’s defense (e.g., cooperate, truthfulness, remember, pay attention, and behave).</a:t>
            </a:r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endParaRPr lang="en-US" sz="1600" b="1" i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457200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i="1" u="sng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Five Keys to Competency for Individuals </a:t>
            </a:r>
          </a:p>
          <a:p>
            <a:pPr lvl="0" algn="ctr"/>
            <a:r>
              <a:rPr lang="en-US" b="1" i="1" u="sng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with Intellectual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492577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187</TotalTime>
  <Words>669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Understanding Competency and  the Restoration Process   Peter Tolisano, Psy.D., ABPP  Board Certified in Clinical Psychology Director of Psychology Connecticut Department of Developmental Services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TolisanoP</dc:creator>
  <cp:lastModifiedBy>TolisanoP</cp:lastModifiedBy>
  <cp:revision>38</cp:revision>
  <cp:lastPrinted>2019-03-22T18:50:04Z</cp:lastPrinted>
  <dcterms:created xsi:type="dcterms:W3CDTF">2017-02-03T20:42:10Z</dcterms:created>
  <dcterms:modified xsi:type="dcterms:W3CDTF">2019-03-22T19:04:25Z</dcterms:modified>
</cp:coreProperties>
</file>