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xml" ContentType="application/vnd.openxmlformats-officedocument.presentationml.tags+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515" r:id="rId1"/>
    <p:sldMasterId id="2147485521" r:id="rId2"/>
  </p:sldMasterIdLst>
  <p:notesMasterIdLst>
    <p:notesMasterId r:id="rId76"/>
  </p:notesMasterIdLst>
  <p:sldIdLst>
    <p:sldId id="256" r:id="rId3"/>
    <p:sldId id="416" r:id="rId4"/>
    <p:sldId id="453" r:id="rId5"/>
    <p:sldId id="520" r:id="rId6"/>
    <p:sldId id="548" r:id="rId7"/>
    <p:sldId id="549" r:id="rId8"/>
    <p:sldId id="547" r:id="rId9"/>
    <p:sldId id="485" r:id="rId10"/>
    <p:sldId id="546" r:id="rId11"/>
    <p:sldId id="533" r:id="rId12"/>
    <p:sldId id="417" r:id="rId13"/>
    <p:sldId id="419" r:id="rId14"/>
    <p:sldId id="537" r:id="rId15"/>
    <p:sldId id="449" r:id="rId16"/>
    <p:sldId id="504" r:id="rId17"/>
    <p:sldId id="536" r:id="rId18"/>
    <p:sldId id="505" r:id="rId19"/>
    <p:sldId id="508" r:id="rId20"/>
    <p:sldId id="509" r:id="rId21"/>
    <p:sldId id="539" r:id="rId22"/>
    <p:sldId id="513" r:id="rId23"/>
    <p:sldId id="517" r:id="rId24"/>
    <p:sldId id="518" r:id="rId25"/>
    <p:sldId id="519" r:id="rId26"/>
    <p:sldId id="542" r:id="rId27"/>
    <p:sldId id="543" r:id="rId28"/>
    <p:sldId id="544" r:id="rId29"/>
    <p:sldId id="460" r:id="rId30"/>
    <p:sldId id="527" r:id="rId31"/>
    <p:sldId id="304" r:id="rId32"/>
    <p:sldId id="408" r:id="rId33"/>
    <p:sldId id="489" r:id="rId34"/>
    <p:sldId id="499" r:id="rId35"/>
    <p:sldId id="471" r:id="rId36"/>
    <p:sldId id="528" r:id="rId37"/>
    <p:sldId id="420" r:id="rId38"/>
    <p:sldId id="478" r:id="rId39"/>
    <p:sldId id="412" r:id="rId40"/>
    <p:sldId id="529" r:id="rId41"/>
    <p:sldId id="477" r:id="rId42"/>
    <p:sldId id="360" r:id="rId43"/>
    <p:sldId id="470" r:id="rId44"/>
    <p:sldId id="497" r:id="rId45"/>
    <p:sldId id="523" r:id="rId46"/>
    <p:sldId id="524" r:id="rId47"/>
    <p:sldId id="317" r:id="rId48"/>
    <p:sldId id="310" r:id="rId49"/>
    <p:sldId id="314" r:id="rId50"/>
    <p:sldId id="322" r:id="rId51"/>
    <p:sldId id="502" r:id="rId52"/>
    <p:sldId id="414" r:id="rId53"/>
    <p:sldId id="534" r:id="rId54"/>
    <p:sldId id="375" r:id="rId55"/>
    <p:sldId id="401" r:id="rId56"/>
    <p:sldId id="488" r:id="rId57"/>
    <p:sldId id="476" r:id="rId58"/>
    <p:sldId id="458" r:id="rId59"/>
    <p:sldId id="388" r:id="rId60"/>
    <p:sldId id="406" r:id="rId61"/>
    <p:sldId id="457" r:id="rId62"/>
    <p:sldId id="472" r:id="rId63"/>
    <p:sldId id="535" r:id="rId64"/>
    <p:sldId id="330" r:id="rId65"/>
    <p:sldId id="381" r:id="rId66"/>
    <p:sldId id="531" r:id="rId67"/>
    <p:sldId id="530" r:id="rId68"/>
    <p:sldId id="402" r:id="rId69"/>
    <p:sldId id="319" r:id="rId70"/>
    <p:sldId id="348" r:id="rId71"/>
    <p:sldId id="424" r:id="rId72"/>
    <p:sldId id="474" r:id="rId73"/>
    <p:sldId id="473" r:id="rId74"/>
    <p:sldId id="447" r:id="rId75"/>
  </p:sldIdLst>
  <p:sldSz cx="9144000" cy="6858000" type="screen4x3"/>
  <p:notesSz cx="7010400" cy="92233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5FF7F"/>
    <a:srgbClr val="007E39"/>
    <a:srgbClr val="3E4FCE"/>
    <a:srgbClr val="9900CC"/>
    <a:srgbClr val="FF0000"/>
    <a:srgbClr val="000000"/>
    <a:srgbClr val="FF00FF"/>
    <a:srgbClr val="CCCC00"/>
    <a:srgbClr val="00FFCC"/>
    <a:srgbClr val="4FFF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588" autoAdjust="0"/>
    <p:restoredTop sz="93245" autoAdjust="0"/>
  </p:normalViewPr>
  <p:slideViewPr>
    <p:cSldViewPr>
      <p:cViewPr>
        <p:scale>
          <a:sx n="112" d="100"/>
          <a:sy n="112" d="100"/>
        </p:scale>
        <p:origin x="-864" y="2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8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76CA06-9CA8-4CA6-9D38-43E724E33FC3}" type="doc">
      <dgm:prSet loTypeId="urn:microsoft.com/office/officeart/2005/8/layout/arrow1" loCatId="relationship" qsTypeId="urn:microsoft.com/office/officeart/2005/8/quickstyle/simple1" qsCatId="simple" csTypeId="urn:microsoft.com/office/officeart/2005/8/colors/accent1_2" csCatId="accent1" phldr="1"/>
      <dgm:spPr/>
      <dgm:t>
        <a:bodyPr/>
        <a:lstStyle/>
        <a:p>
          <a:endParaRPr lang="en-US"/>
        </a:p>
      </dgm:t>
    </dgm:pt>
    <dgm:pt modelId="{D1A1F7F3-F18E-46F3-98DF-7374A3C989E8}">
      <dgm:prSet phldrT="[Text]" custT="1"/>
      <dgm:spPr>
        <a:solidFill>
          <a:srgbClr val="002060"/>
        </a:solidFill>
      </dgm:spPr>
      <dgm:t>
        <a:bodyPr/>
        <a:lstStyle/>
        <a:p>
          <a:r>
            <a:rPr lang="en-US" sz="1400" b="1" dirty="0" smtClean="0"/>
            <a:t>‘Severely Affected’</a:t>
          </a:r>
        </a:p>
        <a:p>
          <a:r>
            <a:rPr lang="en-US" sz="1400" dirty="0" smtClean="0"/>
            <a:t>Non-verbal</a:t>
          </a:r>
        </a:p>
        <a:p>
          <a:r>
            <a:rPr lang="en-US" sz="1400" dirty="0" smtClean="0"/>
            <a:t>Intellectual Disability </a:t>
          </a:r>
        </a:p>
        <a:p>
          <a:r>
            <a:rPr lang="en-US" sz="1400" dirty="0" smtClean="0"/>
            <a:t>Severe behaviors (e.g. self-injury) </a:t>
          </a:r>
        </a:p>
        <a:p>
          <a:r>
            <a:rPr lang="en-US" sz="1400" dirty="0" smtClean="0"/>
            <a:t>Little to no social skills (‘in their own world’)</a:t>
          </a:r>
          <a:endParaRPr lang="en-US" sz="1400" dirty="0"/>
        </a:p>
      </dgm:t>
    </dgm:pt>
    <dgm:pt modelId="{7D897D9C-BE3A-48AF-A2C2-059ACCC2BDE7}" type="parTrans" cxnId="{1746E6F2-AE55-45B2-8C43-FA833A27E0F4}">
      <dgm:prSet/>
      <dgm:spPr/>
      <dgm:t>
        <a:bodyPr/>
        <a:lstStyle/>
        <a:p>
          <a:endParaRPr lang="en-US"/>
        </a:p>
      </dgm:t>
    </dgm:pt>
    <dgm:pt modelId="{A284222D-E87A-46E4-8508-497347F24D97}" type="sibTrans" cxnId="{1746E6F2-AE55-45B2-8C43-FA833A27E0F4}">
      <dgm:prSet/>
      <dgm:spPr/>
      <dgm:t>
        <a:bodyPr/>
        <a:lstStyle/>
        <a:p>
          <a:endParaRPr lang="en-US"/>
        </a:p>
      </dgm:t>
    </dgm:pt>
    <dgm:pt modelId="{5E2C2B24-9694-4BBB-95DB-D54840B51429}">
      <dgm:prSet phldrT="[Text]" custT="1"/>
      <dgm:spPr>
        <a:solidFill>
          <a:srgbClr val="002060"/>
        </a:solidFill>
      </dgm:spPr>
      <dgm:t>
        <a:bodyPr/>
        <a:lstStyle/>
        <a:p>
          <a:endParaRPr lang="en-US" sz="1400" b="1" dirty="0" smtClean="0"/>
        </a:p>
        <a:p>
          <a:r>
            <a:rPr lang="en-US" sz="1400" b="1" dirty="0" smtClean="0"/>
            <a:t>‘Less Noticeably Affected’ </a:t>
          </a:r>
        </a:p>
        <a:p>
          <a:r>
            <a:rPr lang="en-US" sz="1400" dirty="0" smtClean="0"/>
            <a:t>Average to above average IQ</a:t>
          </a:r>
        </a:p>
        <a:p>
          <a:r>
            <a:rPr lang="en-US" sz="1400" dirty="0" smtClean="0"/>
            <a:t>Verbal </a:t>
          </a:r>
        </a:p>
        <a:p>
          <a:r>
            <a:rPr lang="en-US" sz="1400" dirty="0" smtClean="0"/>
            <a:t>Lack of social understanding </a:t>
          </a:r>
        </a:p>
        <a:p>
          <a:r>
            <a:rPr lang="en-US" sz="1400" dirty="0" smtClean="0"/>
            <a:t>Inability to see another’s perspective (</a:t>
          </a:r>
          <a:r>
            <a:rPr lang="en-US" sz="1400" dirty="0" err="1" smtClean="0"/>
            <a:t>ToM</a:t>
          </a:r>
          <a:r>
            <a:rPr lang="en-US" sz="1400" dirty="0" smtClean="0"/>
            <a:t>)</a:t>
          </a:r>
        </a:p>
        <a:p>
          <a:r>
            <a:rPr lang="en-US" sz="1400" dirty="0" smtClean="0"/>
            <a:t>Insistent on sameness </a:t>
          </a:r>
        </a:p>
        <a:p>
          <a:endParaRPr lang="en-US" sz="1200" dirty="0" smtClean="0"/>
        </a:p>
      </dgm:t>
    </dgm:pt>
    <dgm:pt modelId="{E4494776-5DB3-43F1-BD2A-60E9D8F99F0D}" type="parTrans" cxnId="{50DAF866-F477-4FB8-9E2E-336EFC3BFCB7}">
      <dgm:prSet/>
      <dgm:spPr/>
      <dgm:t>
        <a:bodyPr/>
        <a:lstStyle/>
        <a:p>
          <a:endParaRPr lang="en-US"/>
        </a:p>
      </dgm:t>
    </dgm:pt>
    <dgm:pt modelId="{6960D26C-DFD6-47DA-8DA6-511101B49D45}" type="sibTrans" cxnId="{50DAF866-F477-4FB8-9E2E-336EFC3BFCB7}">
      <dgm:prSet/>
      <dgm:spPr/>
      <dgm:t>
        <a:bodyPr/>
        <a:lstStyle/>
        <a:p>
          <a:endParaRPr lang="en-US"/>
        </a:p>
      </dgm:t>
    </dgm:pt>
    <dgm:pt modelId="{44241602-6590-4823-A6B1-A04D1EECDCCE}" type="pres">
      <dgm:prSet presAssocID="{0376CA06-9CA8-4CA6-9D38-43E724E33FC3}" presName="cycle" presStyleCnt="0">
        <dgm:presLayoutVars>
          <dgm:dir/>
          <dgm:resizeHandles val="exact"/>
        </dgm:presLayoutVars>
      </dgm:prSet>
      <dgm:spPr/>
      <dgm:t>
        <a:bodyPr/>
        <a:lstStyle/>
        <a:p>
          <a:endParaRPr lang="en-US"/>
        </a:p>
      </dgm:t>
    </dgm:pt>
    <dgm:pt modelId="{F6A4BB42-C52C-42F1-B55A-2BC48DD6C4BA}" type="pres">
      <dgm:prSet presAssocID="{D1A1F7F3-F18E-46F3-98DF-7374A3C989E8}" presName="arrow" presStyleLbl="node1" presStyleIdx="0" presStyleCnt="2">
        <dgm:presLayoutVars>
          <dgm:bulletEnabled val="1"/>
        </dgm:presLayoutVars>
      </dgm:prSet>
      <dgm:spPr/>
      <dgm:t>
        <a:bodyPr/>
        <a:lstStyle/>
        <a:p>
          <a:endParaRPr lang="en-US"/>
        </a:p>
      </dgm:t>
    </dgm:pt>
    <dgm:pt modelId="{4DADAC39-6A1C-4D0C-9507-52A6D10BC805}" type="pres">
      <dgm:prSet presAssocID="{5E2C2B24-9694-4BBB-95DB-D54840B51429}" presName="arrow" presStyleLbl="node1" presStyleIdx="1" presStyleCnt="2">
        <dgm:presLayoutVars>
          <dgm:bulletEnabled val="1"/>
        </dgm:presLayoutVars>
      </dgm:prSet>
      <dgm:spPr/>
      <dgm:t>
        <a:bodyPr/>
        <a:lstStyle/>
        <a:p>
          <a:endParaRPr lang="en-US"/>
        </a:p>
      </dgm:t>
    </dgm:pt>
  </dgm:ptLst>
  <dgm:cxnLst>
    <dgm:cxn modelId="{50DAF866-F477-4FB8-9E2E-336EFC3BFCB7}" srcId="{0376CA06-9CA8-4CA6-9D38-43E724E33FC3}" destId="{5E2C2B24-9694-4BBB-95DB-D54840B51429}" srcOrd="1" destOrd="0" parTransId="{E4494776-5DB3-43F1-BD2A-60E9D8F99F0D}" sibTransId="{6960D26C-DFD6-47DA-8DA6-511101B49D45}"/>
    <dgm:cxn modelId="{9D4A324D-BBB9-45D1-A8D1-890B9F4DB38B}" type="presOf" srcId="{0376CA06-9CA8-4CA6-9D38-43E724E33FC3}" destId="{44241602-6590-4823-A6B1-A04D1EECDCCE}" srcOrd="0" destOrd="0" presId="urn:microsoft.com/office/officeart/2005/8/layout/arrow1"/>
    <dgm:cxn modelId="{1746E6F2-AE55-45B2-8C43-FA833A27E0F4}" srcId="{0376CA06-9CA8-4CA6-9D38-43E724E33FC3}" destId="{D1A1F7F3-F18E-46F3-98DF-7374A3C989E8}" srcOrd="0" destOrd="0" parTransId="{7D897D9C-BE3A-48AF-A2C2-059ACCC2BDE7}" sibTransId="{A284222D-E87A-46E4-8508-497347F24D97}"/>
    <dgm:cxn modelId="{A562C01C-526D-4477-8DFA-8ABD0A701FCA}" type="presOf" srcId="{D1A1F7F3-F18E-46F3-98DF-7374A3C989E8}" destId="{F6A4BB42-C52C-42F1-B55A-2BC48DD6C4BA}" srcOrd="0" destOrd="0" presId="urn:microsoft.com/office/officeart/2005/8/layout/arrow1"/>
    <dgm:cxn modelId="{82C48866-8939-421E-93B9-7E0553BAB2B8}" type="presOf" srcId="{5E2C2B24-9694-4BBB-95DB-D54840B51429}" destId="{4DADAC39-6A1C-4D0C-9507-52A6D10BC805}" srcOrd="0" destOrd="0" presId="urn:microsoft.com/office/officeart/2005/8/layout/arrow1"/>
    <dgm:cxn modelId="{FAA6D9DB-26FD-482C-84F4-FD9839C8FD80}" type="presParOf" srcId="{44241602-6590-4823-A6B1-A04D1EECDCCE}" destId="{F6A4BB42-C52C-42F1-B55A-2BC48DD6C4BA}" srcOrd="0" destOrd="0" presId="urn:microsoft.com/office/officeart/2005/8/layout/arrow1"/>
    <dgm:cxn modelId="{060149AD-1680-4B47-8E40-17EEA7738B8E}" type="presParOf" srcId="{44241602-6590-4823-A6B1-A04D1EECDCCE}" destId="{4DADAC39-6A1C-4D0C-9507-52A6D10BC805}"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9BA30E-8D34-BF46-B17F-15C12C46EC17}" type="doc">
      <dgm:prSet loTypeId="urn:microsoft.com/office/officeart/2005/8/layout/equation2" loCatId="relationship" qsTypeId="urn:microsoft.com/office/officeart/2005/8/quickstyle/simple2" qsCatId="simple" csTypeId="urn:microsoft.com/office/officeart/2005/8/colors/accent1_2" csCatId="accent1" phldr="1"/>
      <dgm:spPr/>
      <dgm:t>
        <a:bodyPr/>
        <a:lstStyle/>
        <a:p>
          <a:endParaRPr lang="en-US"/>
        </a:p>
      </dgm:t>
    </dgm:pt>
    <dgm:pt modelId="{30BFB837-9A45-7845-A71A-CF86A12C7054}">
      <dgm:prSet phldrT="[Text]" custT="1"/>
      <dgm:spPr>
        <a:xfrm>
          <a:off x="3693311" y="70011"/>
          <a:ext cx="1636877" cy="1530186"/>
        </a:xfrm>
      </dgm:spPr>
      <dgm:t>
        <a:bodyPr/>
        <a:lstStyle/>
        <a:p>
          <a:r>
            <a:rPr lang="en-US" sz="1200" b="1" dirty="0" smtClean="0">
              <a:latin typeface="Arial"/>
              <a:ea typeface="+mn-ea"/>
              <a:cs typeface="+mn-cs"/>
            </a:rPr>
            <a:t>Biological, Historical, Psychological, and Emotional Factors</a:t>
          </a:r>
          <a:endParaRPr lang="en-US" sz="1200" b="1" dirty="0">
            <a:latin typeface="Arial"/>
            <a:ea typeface="+mn-ea"/>
            <a:cs typeface="+mn-cs"/>
          </a:endParaRPr>
        </a:p>
      </dgm:t>
    </dgm:pt>
    <dgm:pt modelId="{5D715646-CFC0-9C4E-AD12-09B3D35BAC2C}" type="parTrans" cxnId="{BD2AB033-B470-D14D-91A6-90F2047A632E}">
      <dgm:prSet/>
      <dgm:spPr/>
      <dgm:t>
        <a:bodyPr/>
        <a:lstStyle/>
        <a:p>
          <a:endParaRPr lang="en-US"/>
        </a:p>
      </dgm:t>
    </dgm:pt>
    <dgm:pt modelId="{52397031-54DF-E748-8DA3-0062648BD94D}" type="sibTrans" cxnId="{BD2AB033-B470-D14D-91A6-90F2047A632E}">
      <dgm:prSet/>
      <dgm:spPr/>
      <dgm:t>
        <a:bodyPr/>
        <a:lstStyle/>
        <a:p>
          <a:endParaRPr lang="en-US"/>
        </a:p>
      </dgm:t>
    </dgm:pt>
    <dgm:pt modelId="{22B8CC33-8ED2-3F4E-8DAC-ECE4BFD5C064}">
      <dgm:prSet phldrT="[Text]" custT="1"/>
      <dgm:spPr>
        <a:xfrm>
          <a:off x="1743075" y="3870483"/>
          <a:ext cx="3600450" cy="900112"/>
        </a:xfrm>
      </dgm:spPr>
      <dgm:t>
        <a:bodyPr/>
        <a:lstStyle/>
        <a:p>
          <a:pPr>
            <a:spcAft>
              <a:spcPts val="0"/>
            </a:spcAft>
          </a:pPr>
          <a:r>
            <a:rPr lang="en-US" sz="1400" b="1" dirty="0" smtClean="0">
              <a:solidFill>
                <a:srgbClr val="FFFF00"/>
              </a:solidFill>
              <a:latin typeface="Arial"/>
              <a:ea typeface="+mn-ea"/>
              <a:cs typeface="+mn-cs"/>
            </a:rPr>
            <a:t>Clinical Formulation,</a:t>
          </a:r>
        </a:p>
        <a:p>
          <a:pPr>
            <a:spcAft>
              <a:spcPts val="0"/>
            </a:spcAft>
          </a:pPr>
          <a:r>
            <a:rPr lang="en-US" sz="1400" b="1" dirty="0" smtClean="0">
              <a:solidFill>
                <a:srgbClr val="FFFF00"/>
              </a:solidFill>
              <a:latin typeface="Arial"/>
              <a:ea typeface="+mn-ea"/>
              <a:cs typeface="+mn-cs"/>
            </a:rPr>
            <a:t> Behavioral Interventions, and </a:t>
          </a:r>
        </a:p>
        <a:p>
          <a:pPr>
            <a:spcAft>
              <a:spcPts val="0"/>
            </a:spcAft>
          </a:pPr>
          <a:r>
            <a:rPr lang="en-US" sz="1400" b="1" dirty="0" smtClean="0">
              <a:solidFill>
                <a:srgbClr val="FFFF00"/>
              </a:solidFill>
              <a:latin typeface="Arial"/>
              <a:ea typeface="+mn-ea"/>
              <a:cs typeface="+mn-cs"/>
            </a:rPr>
            <a:t>Treatment Recommendations</a:t>
          </a:r>
          <a:endParaRPr lang="en-US" sz="1400" b="1" dirty="0">
            <a:solidFill>
              <a:srgbClr val="FFFF00"/>
            </a:solidFill>
            <a:latin typeface="Arial"/>
            <a:ea typeface="+mn-ea"/>
            <a:cs typeface="+mn-cs"/>
          </a:endParaRPr>
        </a:p>
      </dgm:t>
    </dgm:pt>
    <dgm:pt modelId="{AEAA1E20-C7B4-B24E-BF50-32C59A249EC7}" type="parTrans" cxnId="{5600E483-03A0-6142-8027-9D370D17E00E}">
      <dgm:prSet/>
      <dgm:spPr/>
      <dgm:t>
        <a:bodyPr/>
        <a:lstStyle/>
        <a:p>
          <a:endParaRPr lang="en-US"/>
        </a:p>
      </dgm:t>
    </dgm:pt>
    <dgm:pt modelId="{FDFD36A9-3C79-DF46-9026-FF07C4A0F09A}" type="sibTrans" cxnId="{5600E483-03A0-6142-8027-9D370D17E00E}">
      <dgm:prSet/>
      <dgm:spPr/>
      <dgm:t>
        <a:bodyPr/>
        <a:lstStyle/>
        <a:p>
          <a:endParaRPr lang="en-US"/>
        </a:p>
      </dgm:t>
    </dgm:pt>
    <dgm:pt modelId="{A9AECA87-70C2-6E42-B090-2082F0896BCF}">
      <dgm:prSet custT="1"/>
      <dgm:spPr>
        <a:xfrm>
          <a:off x="3009233" y="1643005"/>
          <a:ext cx="1350168" cy="1350168"/>
        </a:xfrm>
      </dgm:spPr>
      <dgm:t>
        <a:bodyPr/>
        <a:lstStyle/>
        <a:p>
          <a:r>
            <a:rPr lang="en-US" sz="1200" dirty="0" smtClean="0">
              <a:latin typeface="Arial"/>
              <a:ea typeface="+mn-ea"/>
              <a:cs typeface="+mn-cs"/>
            </a:rPr>
            <a:t>Functional Assessment</a:t>
          </a:r>
          <a:endParaRPr lang="en-US" sz="1200" dirty="0">
            <a:latin typeface="Arial"/>
            <a:ea typeface="+mn-ea"/>
            <a:cs typeface="+mn-cs"/>
          </a:endParaRPr>
        </a:p>
      </dgm:t>
    </dgm:pt>
    <dgm:pt modelId="{7F6BF108-549C-7844-AE9A-60B2447F9151}" type="parTrans" cxnId="{C389BE57-1F0C-514E-A48F-6BEC16D177BE}">
      <dgm:prSet/>
      <dgm:spPr/>
      <dgm:t>
        <a:bodyPr/>
        <a:lstStyle/>
        <a:p>
          <a:endParaRPr lang="en-US"/>
        </a:p>
      </dgm:t>
    </dgm:pt>
    <dgm:pt modelId="{115E7905-8463-7E40-8685-DD011A94AAF4}" type="sibTrans" cxnId="{C389BE57-1F0C-514E-A48F-6BEC16D177BE}">
      <dgm:prSet/>
      <dgm:spPr/>
      <dgm:t>
        <a:bodyPr/>
        <a:lstStyle/>
        <a:p>
          <a:endParaRPr lang="en-US" dirty="0"/>
        </a:p>
      </dgm:t>
    </dgm:pt>
    <dgm:pt modelId="{41988AAA-ABDB-B142-AF34-61DB7B5560AF}">
      <dgm:prSet custT="1"/>
      <dgm:spPr>
        <a:xfrm>
          <a:off x="1863094" y="373384"/>
          <a:ext cx="1496851" cy="1350168"/>
        </a:xfrm>
      </dgm:spPr>
      <dgm:t>
        <a:bodyPr/>
        <a:lstStyle/>
        <a:p>
          <a:r>
            <a:rPr lang="en-US" sz="1200" dirty="0" smtClean="0">
              <a:latin typeface="Arial"/>
              <a:ea typeface="+mn-ea"/>
              <a:cs typeface="+mn-cs"/>
            </a:rPr>
            <a:t>Environmental Factors</a:t>
          </a:r>
          <a:endParaRPr lang="en-US" sz="1200" dirty="0">
            <a:latin typeface="Arial"/>
            <a:ea typeface="+mn-ea"/>
            <a:cs typeface="+mn-cs"/>
          </a:endParaRPr>
        </a:p>
      </dgm:t>
    </dgm:pt>
    <dgm:pt modelId="{928957B4-E770-4643-9A2F-4517FF1521C2}" type="parTrans" cxnId="{91FF5386-C8B1-E946-843B-C77E075C35D2}">
      <dgm:prSet/>
      <dgm:spPr/>
      <dgm:t>
        <a:bodyPr/>
        <a:lstStyle/>
        <a:p>
          <a:endParaRPr lang="en-US"/>
        </a:p>
      </dgm:t>
    </dgm:pt>
    <dgm:pt modelId="{C3608690-AA4D-5747-B360-852026E982FF}" type="sibTrans" cxnId="{91FF5386-C8B1-E946-843B-C77E075C35D2}">
      <dgm:prSet/>
      <dgm:spPr/>
      <dgm:t>
        <a:bodyPr/>
        <a:lstStyle/>
        <a:p>
          <a:endParaRPr lang="en-US"/>
        </a:p>
      </dgm:t>
    </dgm:pt>
    <dgm:pt modelId="{CBEA2B62-6E7C-4AA3-9C15-3AB309440B2F}" type="pres">
      <dgm:prSet presAssocID="{2C9BA30E-8D34-BF46-B17F-15C12C46EC17}" presName="Name0" presStyleCnt="0">
        <dgm:presLayoutVars>
          <dgm:dir/>
          <dgm:resizeHandles val="exact"/>
        </dgm:presLayoutVars>
      </dgm:prSet>
      <dgm:spPr/>
      <dgm:t>
        <a:bodyPr/>
        <a:lstStyle/>
        <a:p>
          <a:endParaRPr lang="en-US"/>
        </a:p>
      </dgm:t>
    </dgm:pt>
    <dgm:pt modelId="{4B90819E-DE2F-4DC9-9CC8-07408B50329C}" type="pres">
      <dgm:prSet presAssocID="{2C9BA30E-8D34-BF46-B17F-15C12C46EC17}" presName="vNodes" presStyleCnt="0"/>
      <dgm:spPr/>
      <dgm:t>
        <a:bodyPr/>
        <a:lstStyle/>
        <a:p>
          <a:endParaRPr lang="en-US"/>
        </a:p>
      </dgm:t>
    </dgm:pt>
    <dgm:pt modelId="{41495175-BA21-4F9D-A116-2E276E605C41}" type="pres">
      <dgm:prSet presAssocID="{30BFB837-9A45-7845-A71A-CF86A12C7054}" presName="node" presStyleLbl="node1" presStyleIdx="0" presStyleCnt="4" custScaleX="306194" custScaleY="199319" custLinFactX="-100000" custLinFactY="108995" custLinFactNeighborX="-162863" custLinFactNeighborY="200000">
        <dgm:presLayoutVars>
          <dgm:bulletEnabled val="1"/>
        </dgm:presLayoutVars>
      </dgm:prSet>
      <dgm:spPr/>
      <dgm:t>
        <a:bodyPr/>
        <a:lstStyle/>
        <a:p>
          <a:endParaRPr lang="en-US"/>
        </a:p>
      </dgm:t>
    </dgm:pt>
    <dgm:pt modelId="{132FAD22-25D8-448F-A8B3-033B81301BB1}" type="pres">
      <dgm:prSet presAssocID="{52397031-54DF-E748-8DA3-0062648BD94D}" presName="spacerT" presStyleCnt="0"/>
      <dgm:spPr/>
      <dgm:t>
        <a:bodyPr/>
        <a:lstStyle/>
        <a:p>
          <a:endParaRPr lang="en-US"/>
        </a:p>
      </dgm:t>
    </dgm:pt>
    <dgm:pt modelId="{20FBF499-A4BA-4519-8278-24DFEE1EA994}" type="pres">
      <dgm:prSet presAssocID="{52397031-54DF-E748-8DA3-0062648BD94D}" presName="sibTrans" presStyleLbl="sibTrans2D1" presStyleIdx="0" presStyleCnt="3" custScaleX="156458" custScaleY="131940" custLinFactY="-23769" custLinFactNeighborX="-99797" custLinFactNeighborY="-100000"/>
      <dgm:spPr/>
      <dgm:t>
        <a:bodyPr/>
        <a:lstStyle/>
        <a:p>
          <a:endParaRPr lang="en-US"/>
        </a:p>
      </dgm:t>
    </dgm:pt>
    <dgm:pt modelId="{9004DFA6-BB8D-41E9-8947-C7AF0511BC6B}" type="pres">
      <dgm:prSet presAssocID="{52397031-54DF-E748-8DA3-0062648BD94D}" presName="spacerB" presStyleCnt="0"/>
      <dgm:spPr/>
      <dgm:t>
        <a:bodyPr/>
        <a:lstStyle/>
        <a:p>
          <a:endParaRPr lang="en-US"/>
        </a:p>
      </dgm:t>
    </dgm:pt>
    <dgm:pt modelId="{3214C062-DCE1-478C-B6BD-D7FE3D7AB6D2}" type="pres">
      <dgm:prSet presAssocID="{41988AAA-ABDB-B142-AF34-61DB7B5560AF}" presName="node" presStyleLbl="node1" presStyleIdx="1" presStyleCnt="4" custScaleX="318181" custScaleY="197279" custLinFactX="100000" custLinFactY="-151482" custLinFactNeighborX="105035" custLinFactNeighborY="-200000">
        <dgm:presLayoutVars>
          <dgm:bulletEnabled val="1"/>
        </dgm:presLayoutVars>
      </dgm:prSet>
      <dgm:spPr/>
      <dgm:t>
        <a:bodyPr/>
        <a:lstStyle/>
        <a:p>
          <a:endParaRPr lang="en-US"/>
        </a:p>
      </dgm:t>
    </dgm:pt>
    <dgm:pt modelId="{F1D2C78E-7C67-49A2-A495-881D1A7FD942}" type="pres">
      <dgm:prSet presAssocID="{C3608690-AA4D-5747-B360-852026E982FF}" presName="spacerT" presStyleCnt="0"/>
      <dgm:spPr/>
      <dgm:t>
        <a:bodyPr/>
        <a:lstStyle/>
        <a:p>
          <a:endParaRPr lang="en-US"/>
        </a:p>
      </dgm:t>
    </dgm:pt>
    <dgm:pt modelId="{0DEA01EA-8EF8-4BEC-8A1B-9736CBB79A03}" type="pres">
      <dgm:prSet presAssocID="{C3608690-AA4D-5747-B360-852026E982FF}" presName="sibTrans" presStyleLbl="sibTrans2D1" presStyleIdx="1" presStyleCnt="3" custScaleX="146163" custScaleY="135080" custLinFactX="370451" custLinFactY="-458806" custLinFactNeighborX="400000" custLinFactNeighborY="-500000"/>
      <dgm:spPr/>
      <dgm:t>
        <a:bodyPr/>
        <a:lstStyle/>
        <a:p>
          <a:endParaRPr lang="en-US"/>
        </a:p>
      </dgm:t>
    </dgm:pt>
    <dgm:pt modelId="{BB974A0E-0678-49AD-B597-E071126ECD3C}" type="pres">
      <dgm:prSet presAssocID="{C3608690-AA4D-5747-B360-852026E982FF}" presName="spacerB" presStyleCnt="0"/>
      <dgm:spPr/>
      <dgm:t>
        <a:bodyPr/>
        <a:lstStyle/>
        <a:p>
          <a:endParaRPr lang="en-US"/>
        </a:p>
      </dgm:t>
    </dgm:pt>
    <dgm:pt modelId="{3E735B47-657F-4E87-BC71-97B74838A979}" type="pres">
      <dgm:prSet presAssocID="{A9AECA87-70C2-6E42-B090-2082F0896BCF}" presName="node" presStyleLbl="node1" presStyleIdx="2" presStyleCnt="4" custScaleX="297815" custScaleY="243011" custLinFactX="300000" custLinFactY="-432041" custLinFactNeighborX="393861" custLinFactNeighborY="-500000">
        <dgm:presLayoutVars>
          <dgm:bulletEnabled val="1"/>
        </dgm:presLayoutVars>
      </dgm:prSet>
      <dgm:spPr/>
      <dgm:t>
        <a:bodyPr/>
        <a:lstStyle/>
        <a:p>
          <a:endParaRPr lang="en-US"/>
        </a:p>
      </dgm:t>
    </dgm:pt>
    <dgm:pt modelId="{CAF43ADC-8881-4BB8-B44E-0879155819FD}" type="pres">
      <dgm:prSet presAssocID="{2C9BA30E-8D34-BF46-B17F-15C12C46EC17}" presName="sibTransLast" presStyleLbl="sibTrans2D1" presStyleIdx="2" presStyleCnt="3" custAng="7814206" custFlipHor="0" custScaleX="150517" custScaleY="306937" custLinFactX="-130220" custLinFactY="85351" custLinFactNeighborX="-200000" custLinFactNeighborY="100000"/>
      <dgm:spPr>
        <a:prstGeom prst="mathEqual">
          <a:avLst/>
        </a:prstGeom>
      </dgm:spPr>
      <dgm:t>
        <a:bodyPr/>
        <a:lstStyle/>
        <a:p>
          <a:endParaRPr lang="en-US"/>
        </a:p>
      </dgm:t>
    </dgm:pt>
    <dgm:pt modelId="{B43D39A7-C36C-4EA5-9F47-5D141DAB2F7A}" type="pres">
      <dgm:prSet presAssocID="{2C9BA30E-8D34-BF46-B17F-15C12C46EC17}" presName="connectorText" presStyleLbl="sibTrans2D1" presStyleIdx="2" presStyleCnt="3"/>
      <dgm:spPr/>
      <dgm:t>
        <a:bodyPr/>
        <a:lstStyle/>
        <a:p>
          <a:endParaRPr lang="en-US"/>
        </a:p>
      </dgm:t>
    </dgm:pt>
    <dgm:pt modelId="{ED9720D8-832E-46D4-A1BC-7865E7CCFF41}" type="pres">
      <dgm:prSet presAssocID="{2C9BA30E-8D34-BF46-B17F-15C12C46EC17}" presName="lastNode" presStyleLbl="node1" presStyleIdx="3" presStyleCnt="4" custScaleX="236428" custScaleY="165654" custLinFactX="-7100" custLinFactNeighborX="-100000" custLinFactNeighborY="78192">
        <dgm:presLayoutVars>
          <dgm:bulletEnabled val="1"/>
        </dgm:presLayoutVars>
      </dgm:prSet>
      <dgm:spPr/>
      <dgm:t>
        <a:bodyPr/>
        <a:lstStyle/>
        <a:p>
          <a:endParaRPr lang="en-US"/>
        </a:p>
      </dgm:t>
    </dgm:pt>
  </dgm:ptLst>
  <dgm:cxnLst>
    <dgm:cxn modelId="{91FF5386-C8B1-E946-843B-C77E075C35D2}" srcId="{2C9BA30E-8D34-BF46-B17F-15C12C46EC17}" destId="{41988AAA-ABDB-B142-AF34-61DB7B5560AF}" srcOrd="1" destOrd="0" parTransId="{928957B4-E770-4643-9A2F-4517FF1521C2}" sibTransId="{C3608690-AA4D-5747-B360-852026E982FF}"/>
    <dgm:cxn modelId="{C8CA1641-203F-4473-B562-534967BB69F5}" type="presOf" srcId="{52397031-54DF-E748-8DA3-0062648BD94D}" destId="{20FBF499-A4BA-4519-8278-24DFEE1EA994}" srcOrd="0" destOrd="0" presId="urn:microsoft.com/office/officeart/2005/8/layout/equation2"/>
    <dgm:cxn modelId="{B9466C30-278B-4332-9C74-464E9293A588}" type="presOf" srcId="{2C9BA30E-8D34-BF46-B17F-15C12C46EC17}" destId="{CBEA2B62-6E7C-4AA3-9C15-3AB309440B2F}" srcOrd="0" destOrd="0" presId="urn:microsoft.com/office/officeart/2005/8/layout/equation2"/>
    <dgm:cxn modelId="{C7A9CB59-6FB3-4959-8D9B-0EC25BD95987}" type="presOf" srcId="{A9AECA87-70C2-6E42-B090-2082F0896BCF}" destId="{3E735B47-657F-4E87-BC71-97B74838A979}" srcOrd="0" destOrd="0" presId="urn:microsoft.com/office/officeart/2005/8/layout/equation2"/>
    <dgm:cxn modelId="{5600E483-03A0-6142-8027-9D370D17E00E}" srcId="{2C9BA30E-8D34-BF46-B17F-15C12C46EC17}" destId="{22B8CC33-8ED2-3F4E-8DAC-ECE4BFD5C064}" srcOrd="3" destOrd="0" parTransId="{AEAA1E20-C7B4-B24E-BF50-32C59A249EC7}" sibTransId="{FDFD36A9-3C79-DF46-9026-FF07C4A0F09A}"/>
    <dgm:cxn modelId="{91DD32B7-EB5B-4C23-8D9E-C4F9F082F5D8}" type="presOf" srcId="{115E7905-8463-7E40-8685-DD011A94AAF4}" destId="{CAF43ADC-8881-4BB8-B44E-0879155819FD}" srcOrd="0" destOrd="0" presId="urn:microsoft.com/office/officeart/2005/8/layout/equation2"/>
    <dgm:cxn modelId="{3C7D3A20-3E42-48A4-9FEA-9A2EF2620815}" type="presOf" srcId="{115E7905-8463-7E40-8685-DD011A94AAF4}" destId="{B43D39A7-C36C-4EA5-9F47-5D141DAB2F7A}" srcOrd="1" destOrd="0" presId="urn:microsoft.com/office/officeart/2005/8/layout/equation2"/>
    <dgm:cxn modelId="{C389BE57-1F0C-514E-A48F-6BEC16D177BE}" srcId="{2C9BA30E-8D34-BF46-B17F-15C12C46EC17}" destId="{A9AECA87-70C2-6E42-B090-2082F0896BCF}" srcOrd="2" destOrd="0" parTransId="{7F6BF108-549C-7844-AE9A-60B2447F9151}" sibTransId="{115E7905-8463-7E40-8685-DD011A94AAF4}"/>
    <dgm:cxn modelId="{7013C3FA-8B3C-4458-943D-23BE25FF7C79}" type="presOf" srcId="{C3608690-AA4D-5747-B360-852026E982FF}" destId="{0DEA01EA-8EF8-4BEC-8A1B-9736CBB79A03}" srcOrd="0" destOrd="0" presId="urn:microsoft.com/office/officeart/2005/8/layout/equation2"/>
    <dgm:cxn modelId="{2896C5E8-490E-4793-9EA8-5E384DDFF7D1}" type="presOf" srcId="{30BFB837-9A45-7845-A71A-CF86A12C7054}" destId="{41495175-BA21-4F9D-A116-2E276E605C41}" srcOrd="0" destOrd="0" presId="urn:microsoft.com/office/officeart/2005/8/layout/equation2"/>
    <dgm:cxn modelId="{BD2AB033-B470-D14D-91A6-90F2047A632E}" srcId="{2C9BA30E-8D34-BF46-B17F-15C12C46EC17}" destId="{30BFB837-9A45-7845-A71A-CF86A12C7054}" srcOrd="0" destOrd="0" parTransId="{5D715646-CFC0-9C4E-AD12-09B3D35BAC2C}" sibTransId="{52397031-54DF-E748-8DA3-0062648BD94D}"/>
    <dgm:cxn modelId="{39769CF4-4662-43E8-B669-5D923394FC7D}" type="presOf" srcId="{41988AAA-ABDB-B142-AF34-61DB7B5560AF}" destId="{3214C062-DCE1-478C-B6BD-D7FE3D7AB6D2}" srcOrd="0" destOrd="0" presId="urn:microsoft.com/office/officeart/2005/8/layout/equation2"/>
    <dgm:cxn modelId="{C7DC4417-7A0A-4860-B651-7705DDF2BC1B}" type="presOf" srcId="{22B8CC33-8ED2-3F4E-8DAC-ECE4BFD5C064}" destId="{ED9720D8-832E-46D4-A1BC-7865E7CCFF41}" srcOrd="0" destOrd="0" presId="urn:microsoft.com/office/officeart/2005/8/layout/equation2"/>
    <dgm:cxn modelId="{49267C24-9AB0-4203-B9B3-400B354E1EA2}" type="presParOf" srcId="{CBEA2B62-6E7C-4AA3-9C15-3AB309440B2F}" destId="{4B90819E-DE2F-4DC9-9CC8-07408B50329C}" srcOrd="0" destOrd="0" presId="urn:microsoft.com/office/officeart/2005/8/layout/equation2"/>
    <dgm:cxn modelId="{14D8F99C-69D9-4383-A37D-8AB5B256646E}" type="presParOf" srcId="{4B90819E-DE2F-4DC9-9CC8-07408B50329C}" destId="{41495175-BA21-4F9D-A116-2E276E605C41}" srcOrd="0" destOrd="0" presId="urn:microsoft.com/office/officeart/2005/8/layout/equation2"/>
    <dgm:cxn modelId="{F0F73751-7BAE-493E-B5EA-A76D9D4FDE7C}" type="presParOf" srcId="{4B90819E-DE2F-4DC9-9CC8-07408B50329C}" destId="{132FAD22-25D8-448F-A8B3-033B81301BB1}" srcOrd="1" destOrd="0" presId="urn:microsoft.com/office/officeart/2005/8/layout/equation2"/>
    <dgm:cxn modelId="{41C248D6-05D7-46DD-B8FF-9EA0C4351291}" type="presParOf" srcId="{4B90819E-DE2F-4DC9-9CC8-07408B50329C}" destId="{20FBF499-A4BA-4519-8278-24DFEE1EA994}" srcOrd="2" destOrd="0" presId="urn:microsoft.com/office/officeart/2005/8/layout/equation2"/>
    <dgm:cxn modelId="{58E3B720-2318-45D2-B352-A1297C979EC3}" type="presParOf" srcId="{4B90819E-DE2F-4DC9-9CC8-07408B50329C}" destId="{9004DFA6-BB8D-41E9-8947-C7AF0511BC6B}" srcOrd="3" destOrd="0" presId="urn:microsoft.com/office/officeart/2005/8/layout/equation2"/>
    <dgm:cxn modelId="{C2292F79-F59C-479D-9594-E7CB8F394F77}" type="presParOf" srcId="{4B90819E-DE2F-4DC9-9CC8-07408B50329C}" destId="{3214C062-DCE1-478C-B6BD-D7FE3D7AB6D2}" srcOrd="4" destOrd="0" presId="urn:microsoft.com/office/officeart/2005/8/layout/equation2"/>
    <dgm:cxn modelId="{F4E88BEA-1C74-4C96-8A59-95BD4B2B0D8E}" type="presParOf" srcId="{4B90819E-DE2F-4DC9-9CC8-07408B50329C}" destId="{F1D2C78E-7C67-49A2-A495-881D1A7FD942}" srcOrd="5" destOrd="0" presId="urn:microsoft.com/office/officeart/2005/8/layout/equation2"/>
    <dgm:cxn modelId="{B553377A-0D91-41F6-A0F7-3773CA6E2E15}" type="presParOf" srcId="{4B90819E-DE2F-4DC9-9CC8-07408B50329C}" destId="{0DEA01EA-8EF8-4BEC-8A1B-9736CBB79A03}" srcOrd="6" destOrd="0" presId="urn:microsoft.com/office/officeart/2005/8/layout/equation2"/>
    <dgm:cxn modelId="{4DE48F2D-45CE-43B4-A300-916CABD22B39}" type="presParOf" srcId="{4B90819E-DE2F-4DC9-9CC8-07408B50329C}" destId="{BB974A0E-0678-49AD-B597-E071126ECD3C}" srcOrd="7" destOrd="0" presId="urn:microsoft.com/office/officeart/2005/8/layout/equation2"/>
    <dgm:cxn modelId="{14623096-FD95-4130-88AF-8D1FB60229F5}" type="presParOf" srcId="{4B90819E-DE2F-4DC9-9CC8-07408B50329C}" destId="{3E735B47-657F-4E87-BC71-97B74838A979}" srcOrd="8" destOrd="0" presId="urn:microsoft.com/office/officeart/2005/8/layout/equation2"/>
    <dgm:cxn modelId="{66F01B07-B50D-4647-B9BF-B90B3474FB5B}" type="presParOf" srcId="{CBEA2B62-6E7C-4AA3-9C15-3AB309440B2F}" destId="{CAF43ADC-8881-4BB8-B44E-0879155819FD}" srcOrd="1" destOrd="0" presId="urn:microsoft.com/office/officeart/2005/8/layout/equation2"/>
    <dgm:cxn modelId="{970B0ED1-0248-4DF3-BE30-2EF85670D5E6}" type="presParOf" srcId="{CAF43ADC-8881-4BB8-B44E-0879155819FD}" destId="{B43D39A7-C36C-4EA5-9F47-5D141DAB2F7A}" srcOrd="0" destOrd="0" presId="urn:microsoft.com/office/officeart/2005/8/layout/equation2"/>
    <dgm:cxn modelId="{846D8A59-D32F-415F-B98F-A55FE717804A}" type="presParOf" srcId="{CBEA2B62-6E7C-4AA3-9C15-3AB309440B2F}" destId="{ED9720D8-832E-46D4-A1BC-7865E7CCFF41}"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55B2D80D-90CE-4FF4-A7FB-D20A39942E24}"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en-US"/>
        </a:p>
      </dgm:t>
    </dgm:pt>
    <dgm:pt modelId="{7E300570-E515-4360-BABD-0027D9266333}">
      <dgm:prSet phldrT="[Text]" custT="1"/>
      <dgm:spPr>
        <a:noFill/>
        <a:ln w="50800">
          <a:solidFill>
            <a:schemeClr val="tx2"/>
          </a:solidFill>
        </a:ln>
      </dgm:spPr>
      <dgm:t>
        <a:bodyPr/>
        <a:lstStyle/>
        <a:p>
          <a:r>
            <a:rPr lang="en-US" sz="2000" b="1" dirty="0" smtClean="0">
              <a:solidFill>
                <a:schemeClr val="tx1"/>
              </a:solidFill>
              <a:effectLst/>
              <a:latin typeface="Arial" panose="020B0604020202020204" pitchFamily="34" charset="0"/>
              <a:ea typeface="Times New Roman"/>
              <a:cs typeface="Arial" panose="020B0604020202020204" pitchFamily="34" charset="0"/>
            </a:rPr>
            <a:t>Behavior serves a particular function for the individual, which we determine through a </a:t>
          </a:r>
          <a:r>
            <a:rPr lang="en-US" sz="2000" b="1" i="1" dirty="0" smtClean="0">
              <a:solidFill>
                <a:srgbClr val="C00000"/>
              </a:solidFill>
            </a:rPr>
            <a:t>Functional Assessment of Behavior</a:t>
          </a:r>
          <a:r>
            <a:rPr lang="en-US" sz="2000" b="1" i="1" dirty="0" smtClean="0">
              <a:solidFill>
                <a:srgbClr val="FF0000"/>
              </a:solidFill>
              <a:effectLst>
                <a:outerShdw blurRad="38100" dist="38100" dir="2700000" algn="tl">
                  <a:srgbClr val="000000">
                    <a:alpha val="43137"/>
                  </a:srgbClr>
                </a:outerShdw>
              </a:effectLst>
            </a:rPr>
            <a:t>.</a:t>
          </a:r>
        </a:p>
        <a:p>
          <a:r>
            <a:rPr lang="en-US" sz="2000" b="1" dirty="0" smtClean="0">
              <a:solidFill>
                <a:schemeClr val="tx2"/>
              </a:solidFill>
            </a:rPr>
            <a:t>Examples of Broad Categories</a:t>
          </a:r>
          <a:r>
            <a:rPr lang="en-US" sz="2000" b="1" dirty="0" smtClean="0">
              <a:solidFill>
                <a:srgbClr val="00FFCC"/>
              </a:solidFill>
              <a:effectLst>
                <a:outerShdw blurRad="38100" dist="38100" dir="2700000" algn="tl">
                  <a:srgbClr val="000000">
                    <a:alpha val="43137"/>
                  </a:srgbClr>
                </a:outerShdw>
              </a:effectLst>
            </a:rPr>
            <a:t>: </a:t>
          </a:r>
        </a:p>
      </dgm:t>
    </dgm:pt>
    <dgm:pt modelId="{5E187F54-0135-4EFF-9B7D-6E60BC579DA9}" type="parTrans" cxnId="{CBEF0F77-B989-4E78-820B-EB11DAD1860C}">
      <dgm:prSet/>
      <dgm:spPr/>
      <dgm:t>
        <a:bodyPr/>
        <a:lstStyle/>
        <a:p>
          <a:endParaRPr lang="en-US"/>
        </a:p>
      </dgm:t>
    </dgm:pt>
    <dgm:pt modelId="{DC085448-77B0-4D60-AD22-25FC198EA3D8}" type="sibTrans" cxnId="{CBEF0F77-B989-4E78-820B-EB11DAD1860C}">
      <dgm:prSet/>
      <dgm:spPr/>
      <dgm:t>
        <a:bodyPr/>
        <a:lstStyle/>
        <a:p>
          <a:endParaRPr lang="en-US"/>
        </a:p>
      </dgm:t>
    </dgm:pt>
    <dgm:pt modelId="{CA96E0A9-78E0-47BF-84D6-463125A9E7CA}" type="pres">
      <dgm:prSet presAssocID="{55B2D80D-90CE-4FF4-A7FB-D20A39942E24}" presName="Name0" presStyleCnt="0">
        <dgm:presLayoutVars>
          <dgm:chMax val="1"/>
          <dgm:chPref val="1"/>
          <dgm:dir/>
          <dgm:animOne val="branch"/>
          <dgm:animLvl val="lvl"/>
        </dgm:presLayoutVars>
      </dgm:prSet>
      <dgm:spPr/>
      <dgm:t>
        <a:bodyPr/>
        <a:lstStyle/>
        <a:p>
          <a:endParaRPr lang="en-US"/>
        </a:p>
      </dgm:t>
    </dgm:pt>
    <dgm:pt modelId="{B0B0123E-A203-4033-ADBA-5FF131F6920E}" type="pres">
      <dgm:prSet presAssocID="{7E300570-E515-4360-BABD-0027D9266333}" presName="singleCycle" presStyleCnt="0"/>
      <dgm:spPr/>
    </dgm:pt>
    <dgm:pt modelId="{BE488EE9-A16A-4029-A894-101F27E04A36}" type="pres">
      <dgm:prSet presAssocID="{7E300570-E515-4360-BABD-0027D9266333}" presName="singleCenter" presStyleLbl="node1" presStyleIdx="0" presStyleCnt="1" custScaleX="172225" custScaleY="28906" custLinFactNeighborX="1747" custLinFactNeighborY="-2121">
        <dgm:presLayoutVars>
          <dgm:chMax val="7"/>
          <dgm:chPref val="7"/>
        </dgm:presLayoutVars>
      </dgm:prSet>
      <dgm:spPr/>
      <dgm:t>
        <a:bodyPr/>
        <a:lstStyle/>
        <a:p>
          <a:endParaRPr lang="en-US"/>
        </a:p>
      </dgm:t>
    </dgm:pt>
  </dgm:ptLst>
  <dgm:cxnLst>
    <dgm:cxn modelId="{12464141-964C-4D31-907B-BC79923C6403}" type="presOf" srcId="{55B2D80D-90CE-4FF4-A7FB-D20A39942E24}" destId="{CA96E0A9-78E0-47BF-84D6-463125A9E7CA}" srcOrd="0" destOrd="0" presId="urn:microsoft.com/office/officeart/2008/layout/RadialCluster"/>
    <dgm:cxn modelId="{2710E685-0A8A-47A5-8959-8AA65F1A954A}" type="presOf" srcId="{7E300570-E515-4360-BABD-0027D9266333}" destId="{BE488EE9-A16A-4029-A894-101F27E04A36}" srcOrd="0" destOrd="0" presId="urn:microsoft.com/office/officeart/2008/layout/RadialCluster"/>
    <dgm:cxn modelId="{CBEF0F77-B989-4E78-820B-EB11DAD1860C}" srcId="{55B2D80D-90CE-4FF4-A7FB-D20A39942E24}" destId="{7E300570-E515-4360-BABD-0027D9266333}" srcOrd="0" destOrd="0" parTransId="{5E187F54-0135-4EFF-9B7D-6E60BC579DA9}" sibTransId="{DC085448-77B0-4D60-AD22-25FC198EA3D8}"/>
    <dgm:cxn modelId="{99D743B9-EBAD-49DE-BAFE-87CC6AD81654}" type="presParOf" srcId="{CA96E0A9-78E0-47BF-84D6-463125A9E7CA}" destId="{B0B0123E-A203-4033-ADBA-5FF131F6920E}" srcOrd="0" destOrd="0" presId="urn:microsoft.com/office/officeart/2008/layout/RadialCluster"/>
    <dgm:cxn modelId="{098442A0-151D-462E-A0C2-0F15207D2709}" type="presParOf" srcId="{B0B0123E-A203-4033-ADBA-5FF131F6920E}" destId="{BE488EE9-A16A-4029-A894-101F27E04A36}" srcOrd="0"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5CE64E4-0E95-4B66-A2C0-8A3E504FCE8C}" type="doc">
      <dgm:prSet loTypeId="urn:microsoft.com/office/officeart/2005/8/layout/orgChart1" loCatId="hierarchy" qsTypeId="urn:microsoft.com/office/officeart/2005/8/quickstyle/simple3" qsCatId="simple" csTypeId="urn:microsoft.com/office/officeart/2005/8/colors/accent0_3" csCatId="mainScheme" phldr="1"/>
      <dgm:spPr/>
    </dgm:pt>
    <dgm:pt modelId="{6E0FADB9-6721-4933-8282-16285A51326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effectLst/>
              <a:latin typeface="Arial" charset="0"/>
              <a:cs typeface="Arial" charset="0"/>
            </a:rPr>
            <a:t>Functions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effectLst/>
              <a:latin typeface="Arial" charset="0"/>
              <a:cs typeface="Arial" charset="0"/>
            </a:rPr>
            <a:t>of</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effectLst/>
              <a:latin typeface="Arial" charset="0"/>
              <a:cs typeface="Arial" charset="0"/>
            </a:rPr>
            <a:t>Maladaptive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effectLst/>
              <a:latin typeface="Arial" charset="0"/>
              <a:cs typeface="Arial" charset="0"/>
            </a:rPr>
            <a:t>Behavior</a:t>
          </a:r>
        </a:p>
      </dgm:t>
    </dgm:pt>
    <dgm:pt modelId="{19928328-CDC0-4640-B3D5-D6D0F919D689}" type="parTrans" cxnId="{74C97131-8254-4711-8D57-C5DBACFD8603}">
      <dgm:prSet/>
      <dgm:spPr/>
      <dgm:t>
        <a:bodyPr/>
        <a:lstStyle/>
        <a:p>
          <a:endParaRPr lang="en-US"/>
        </a:p>
      </dgm:t>
    </dgm:pt>
    <dgm:pt modelId="{BBC3E90B-71D5-46DD-BDEC-FF9C013F2F24}" type="sibTrans" cxnId="{74C97131-8254-4711-8D57-C5DBACFD8603}">
      <dgm:prSet/>
      <dgm:spPr/>
      <dgm:t>
        <a:bodyPr/>
        <a:lstStyle/>
        <a:p>
          <a:endParaRPr lang="en-US"/>
        </a:p>
      </dgm:t>
    </dgm:pt>
    <dgm:pt modelId="{3D3DC6EA-7608-4917-B2B8-5C407399003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effectLst/>
              <a:latin typeface="Arial" charset="0"/>
              <a:cs typeface="Arial" charset="0"/>
            </a:rPr>
            <a:t>Communication</a:t>
          </a:r>
        </a:p>
      </dgm:t>
    </dgm:pt>
    <dgm:pt modelId="{91E57D27-5575-4543-8F45-A1CA9955B8DA}" type="parTrans" cxnId="{551DF234-17AC-4B0C-A137-3F50C32FA9C1}">
      <dgm:prSet/>
      <dgm:spPr/>
      <dgm:t>
        <a:bodyPr/>
        <a:lstStyle/>
        <a:p>
          <a:endParaRPr lang="en-US"/>
        </a:p>
      </dgm:t>
    </dgm:pt>
    <dgm:pt modelId="{BEBF6074-6478-4D5E-867E-C53F45FBCBBB}" type="sibTrans" cxnId="{551DF234-17AC-4B0C-A137-3F50C32FA9C1}">
      <dgm:prSet/>
      <dgm:spPr/>
      <dgm:t>
        <a:bodyPr/>
        <a:lstStyle/>
        <a:p>
          <a:endParaRPr lang="en-US"/>
        </a:p>
      </dgm:t>
    </dgm:pt>
    <dgm:pt modelId="{B5DD240C-212F-4D92-861A-E1535CC57B7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effectLst/>
              <a:latin typeface="Arial" charset="0"/>
              <a:cs typeface="Arial" charset="0"/>
            </a:rPr>
            <a:t>Modulates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effectLst/>
              <a:latin typeface="Arial" charset="0"/>
              <a:cs typeface="Arial" charset="0"/>
            </a:rPr>
            <a:t>Internal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effectLst/>
              <a:latin typeface="Arial" charset="0"/>
              <a:cs typeface="Arial" charset="0"/>
            </a:rPr>
            <a:t>Distress</a:t>
          </a:r>
        </a:p>
      </dgm:t>
    </dgm:pt>
    <dgm:pt modelId="{855AB4E6-73ED-4846-8139-57337BBF57E7}" type="parTrans" cxnId="{BA9D2538-594C-4BE8-8D2F-7FA231B27E20}">
      <dgm:prSet/>
      <dgm:spPr/>
      <dgm:t>
        <a:bodyPr/>
        <a:lstStyle/>
        <a:p>
          <a:endParaRPr lang="en-US"/>
        </a:p>
      </dgm:t>
    </dgm:pt>
    <dgm:pt modelId="{283A841F-362C-46A8-BC21-69CCB3086DD2}" type="sibTrans" cxnId="{BA9D2538-594C-4BE8-8D2F-7FA231B27E20}">
      <dgm:prSet/>
      <dgm:spPr/>
      <dgm:t>
        <a:bodyPr/>
        <a:lstStyle/>
        <a:p>
          <a:endParaRPr lang="en-US"/>
        </a:p>
      </dgm:t>
    </dgm:pt>
    <dgm:pt modelId="{54AAF7B6-02D3-47E2-88FE-D73BE5B37D9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effectLst/>
              <a:latin typeface="Arial" charset="0"/>
              <a:cs typeface="Arial" charset="0"/>
            </a:rPr>
            <a:t>Modulates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effectLst/>
              <a:latin typeface="Arial" charset="0"/>
              <a:cs typeface="Arial" charset="0"/>
            </a:rPr>
            <a:t>Physical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effectLst/>
              <a:latin typeface="Arial" charset="0"/>
              <a:cs typeface="Arial" charset="0"/>
            </a:rPr>
            <a:t>Distress</a:t>
          </a:r>
        </a:p>
      </dgm:t>
    </dgm:pt>
    <dgm:pt modelId="{53C7D160-A4BC-4097-928D-F599663A8A4D}" type="parTrans" cxnId="{07CE4D1E-6AAC-4010-8AC4-60700B7A0434}">
      <dgm:prSet/>
      <dgm:spPr/>
      <dgm:t>
        <a:bodyPr/>
        <a:lstStyle/>
        <a:p>
          <a:endParaRPr lang="en-US"/>
        </a:p>
      </dgm:t>
    </dgm:pt>
    <dgm:pt modelId="{09300E9C-FA2B-49DD-95C0-10DEA79FA8ED}" type="sibTrans" cxnId="{07CE4D1E-6AAC-4010-8AC4-60700B7A0434}">
      <dgm:prSet/>
      <dgm:spPr/>
      <dgm:t>
        <a:bodyPr/>
        <a:lstStyle/>
        <a:p>
          <a:endParaRPr lang="en-US"/>
        </a:p>
      </dgm:t>
    </dgm:pt>
    <dgm:pt modelId="{4DC60005-EFDA-4B10-84C2-412DDCEE8DD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effectLst/>
              <a:latin typeface="Arial" charset="0"/>
              <a:cs typeface="Arial" charset="0"/>
            </a:rPr>
            <a:t>Socio-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effectLst/>
              <a:latin typeface="Arial" charset="0"/>
              <a:cs typeface="Arial" charset="0"/>
            </a:rPr>
            <a:t>Environmental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effectLst/>
              <a:latin typeface="Arial" charset="0"/>
              <a:cs typeface="Arial" charset="0"/>
            </a:rPr>
            <a:t>Control</a:t>
          </a:r>
          <a:endParaRPr kumimoji="0" lang="en-US" b="1" i="0" u="none" strike="noStrike" cap="none" normalizeH="0" baseline="0" dirty="0" smtClean="0">
            <a:ln/>
            <a:effectLst/>
            <a:latin typeface="Arial" charset="0"/>
            <a:cs typeface="Arial" charset="0"/>
          </a:endParaRPr>
        </a:p>
      </dgm:t>
    </dgm:pt>
    <dgm:pt modelId="{B9AFC9D4-695D-4EF1-958D-AC36E158B790}" type="parTrans" cxnId="{BAC15A48-7FD4-4368-84EC-0311061B4525}">
      <dgm:prSet/>
      <dgm:spPr/>
      <dgm:t>
        <a:bodyPr/>
        <a:lstStyle/>
        <a:p>
          <a:endParaRPr lang="en-US"/>
        </a:p>
      </dgm:t>
    </dgm:pt>
    <dgm:pt modelId="{5ACC2801-954A-45D9-BA82-1F0DB9D00210}" type="sibTrans" cxnId="{BAC15A48-7FD4-4368-84EC-0311061B4525}">
      <dgm:prSet/>
      <dgm:spPr/>
      <dgm:t>
        <a:bodyPr/>
        <a:lstStyle/>
        <a:p>
          <a:endParaRPr lang="en-US"/>
        </a:p>
      </dgm:t>
    </dgm:pt>
    <dgm:pt modelId="{E388E2BF-0B77-4E0A-86F1-9BF3C5135B81}" type="pres">
      <dgm:prSet presAssocID="{C5CE64E4-0E95-4B66-A2C0-8A3E504FCE8C}" presName="hierChild1" presStyleCnt="0">
        <dgm:presLayoutVars>
          <dgm:orgChart val="1"/>
          <dgm:chPref val="1"/>
          <dgm:dir/>
          <dgm:animOne val="branch"/>
          <dgm:animLvl val="lvl"/>
          <dgm:resizeHandles/>
        </dgm:presLayoutVars>
      </dgm:prSet>
      <dgm:spPr/>
    </dgm:pt>
    <dgm:pt modelId="{098D1826-A4CA-4BC3-A4E4-4D947E05E129}" type="pres">
      <dgm:prSet presAssocID="{6E0FADB9-6721-4933-8282-16285A513265}" presName="hierRoot1" presStyleCnt="0">
        <dgm:presLayoutVars>
          <dgm:hierBranch/>
        </dgm:presLayoutVars>
      </dgm:prSet>
      <dgm:spPr/>
    </dgm:pt>
    <dgm:pt modelId="{F4D206AA-448C-4732-802B-4D7C0A00A3BB}" type="pres">
      <dgm:prSet presAssocID="{6E0FADB9-6721-4933-8282-16285A513265}" presName="rootComposite1" presStyleCnt="0"/>
      <dgm:spPr/>
    </dgm:pt>
    <dgm:pt modelId="{1A299A63-D129-44F0-BC1A-0285AFC36D3D}" type="pres">
      <dgm:prSet presAssocID="{6E0FADB9-6721-4933-8282-16285A513265}" presName="rootText1" presStyleLbl="node0" presStyleIdx="0" presStyleCnt="1" custScaleY="156536" custLinFactNeighborX="-983" custLinFactNeighborY="-31875">
        <dgm:presLayoutVars>
          <dgm:chPref val="3"/>
        </dgm:presLayoutVars>
      </dgm:prSet>
      <dgm:spPr/>
      <dgm:t>
        <a:bodyPr/>
        <a:lstStyle/>
        <a:p>
          <a:endParaRPr lang="en-US"/>
        </a:p>
      </dgm:t>
    </dgm:pt>
    <dgm:pt modelId="{158DDB0C-4769-4B29-8B5D-D11367612D4D}" type="pres">
      <dgm:prSet presAssocID="{6E0FADB9-6721-4933-8282-16285A513265}" presName="rootConnector1" presStyleLbl="node1" presStyleIdx="0" presStyleCnt="0"/>
      <dgm:spPr/>
      <dgm:t>
        <a:bodyPr/>
        <a:lstStyle/>
        <a:p>
          <a:endParaRPr lang="en-US"/>
        </a:p>
      </dgm:t>
    </dgm:pt>
    <dgm:pt modelId="{D7D614DB-678E-4824-9709-2F10D85B8257}" type="pres">
      <dgm:prSet presAssocID="{6E0FADB9-6721-4933-8282-16285A513265}" presName="hierChild2" presStyleCnt="0"/>
      <dgm:spPr/>
    </dgm:pt>
    <dgm:pt modelId="{12F016CA-45B6-4CA0-891E-A8BF296CE0A2}" type="pres">
      <dgm:prSet presAssocID="{91E57D27-5575-4543-8F45-A1CA9955B8DA}" presName="Name35" presStyleLbl="parChTrans1D2" presStyleIdx="0" presStyleCnt="4"/>
      <dgm:spPr/>
      <dgm:t>
        <a:bodyPr/>
        <a:lstStyle/>
        <a:p>
          <a:endParaRPr lang="en-US"/>
        </a:p>
      </dgm:t>
    </dgm:pt>
    <dgm:pt modelId="{AD95E840-EC4F-4A64-AB24-81863E6CF74C}" type="pres">
      <dgm:prSet presAssocID="{3D3DC6EA-7608-4917-B2B8-5C4073990035}" presName="hierRoot2" presStyleCnt="0">
        <dgm:presLayoutVars>
          <dgm:hierBranch/>
        </dgm:presLayoutVars>
      </dgm:prSet>
      <dgm:spPr/>
    </dgm:pt>
    <dgm:pt modelId="{031A7B86-B08B-4231-AD5B-9437D5340F1D}" type="pres">
      <dgm:prSet presAssocID="{3D3DC6EA-7608-4917-B2B8-5C4073990035}" presName="rootComposite" presStyleCnt="0"/>
      <dgm:spPr/>
    </dgm:pt>
    <dgm:pt modelId="{AAEFCE46-8F4A-413E-8A66-A8655248F8B7}" type="pres">
      <dgm:prSet presAssocID="{3D3DC6EA-7608-4917-B2B8-5C4073990035}" presName="rootText" presStyleLbl="node2" presStyleIdx="0" presStyleCnt="4">
        <dgm:presLayoutVars>
          <dgm:chPref val="3"/>
        </dgm:presLayoutVars>
      </dgm:prSet>
      <dgm:spPr/>
      <dgm:t>
        <a:bodyPr/>
        <a:lstStyle/>
        <a:p>
          <a:endParaRPr lang="en-US"/>
        </a:p>
      </dgm:t>
    </dgm:pt>
    <dgm:pt modelId="{42E57AF8-6089-470B-85EE-08EB918FE98D}" type="pres">
      <dgm:prSet presAssocID="{3D3DC6EA-7608-4917-B2B8-5C4073990035}" presName="rootConnector" presStyleLbl="node2" presStyleIdx="0" presStyleCnt="4"/>
      <dgm:spPr/>
      <dgm:t>
        <a:bodyPr/>
        <a:lstStyle/>
        <a:p>
          <a:endParaRPr lang="en-US"/>
        </a:p>
      </dgm:t>
    </dgm:pt>
    <dgm:pt modelId="{2290EBFA-2B72-407D-A6DB-94D8247DEDBE}" type="pres">
      <dgm:prSet presAssocID="{3D3DC6EA-7608-4917-B2B8-5C4073990035}" presName="hierChild4" presStyleCnt="0"/>
      <dgm:spPr/>
    </dgm:pt>
    <dgm:pt modelId="{7914AB07-D659-4D0C-912C-E265274D91A6}" type="pres">
      <dgm:prSet presAssocID="{3D3DC6EA-7608-4917-B2B8-5C4073990035}" presName="hierChild5" presStyleCnt="0"/>
      <dgm:spPr/>
    </dgm:pt>
    <dgm:pt modelId="{15C3ACFD-A71A-4636-9E93-10AE67C1B1DC}" type="pres">
      <dgm:prSet presAssocID="{855AB4E6-73ED-4846-8139-57337BBF57E7}" presName="Name35" presStyleLbl="parChTrans1D2" presStyleIdx="1" presStyleCnt="4"/>
      <dgm:spPr/>
      <dgm:t>
        <a:bodyPr/>
        <a:lstStyle/>
        <a:p>
          <a:endParaRPr lang="en-US"/>
        </a:p>
      </dgm:t>
    </dgm:pt>
    <dgm:pt modelId="{2722EA58-BA44-481A-A44F-6791C3437237}" type="pres">
      <dgm:prSet presAssocID="{B5DD240C-212F-4D92-861A-E1535CC57B7C}" presName="hierRoot2" presStyleCnt="0">
        <dgm:presLayoutVars>
          <dgm:hierBranch/>
        </dgm:presLayoutVars>
      </dgm:prSet>
      <dgm:spPr/>
    </dgm:pt>
    <dgm:pt modelId="{B8CDB87B-BC64-4E81-826E-96426D8B6679}" type="pres">
      <dgm:prSet presAssocID="{B5DD240C-212F-4D92-861A-E1535CC57B7C}" presName="rootComposite" presStyleCnt="0"/>
      <dgm:spPr/>
    </dgm:pt>
    <dgm:pt modelId="{B420B3D0-982A-4808-9207-FC44B391E8EA}" type="pres">
      <dgm:prSet presAssocID="{B5DD240C-212F-4D92-861A-E1535CC57B7C}" presName="rootText" presStyleLbl="node2" presStyleIdx="1" presStyleCnt="4">
        <dgm:presLayoutVars>
          <dgm:chPref val="3"/>
        </dgm:presLayoutVars>
      </dgm:prSet>
      <dgm:spPr/>
      <dgm:t>
        <a:bodyPr/>
        <a:lstStyle/>
        <a:p>
          <a:endParaRPr lang="en-US"/>
        </a:p>
      </dgm:t>
    </dgm:pt>
    <dgm:pt modelId="{BBF9B2A4-5A87-4CA5-BA90-0ADF1C4B7B7F}" type="pres">
      <dgm:prSet presAssocID="{B5DD240C-212F-4D92-861A-E1535CC57B7C}" presName="rootConnector" presStyleLbl="node2" presStyleIdx="1" presStyleCnt="4"/>
      <dgm:spPr/>
      <dgm:t>
        <a:bodyPr/>
        <a:lstStyle/>
        <a:p>
          <a:endParaRPr lang="en-US"/>
        </a:p>
      </dgm:t>
    </dgm:pt>
    <dgm:pt modelId="{38550330-9B3F-41B2-BB01-05A99122C26E}" type="pres">
      <dgm:prSet presAssocID="{B5DD240C-212F-4D92-861A-E1535CC57B7C}" presName="hierChild4" presStyleCnt="0"/>
      <dgm:spPr/>
    </dgm:pt>
    <dgm:pt modelId="{1384E703-496A-4802-8D90-7E11FCD73638}" type="pres">
      <dgm:prSet presAssocID="{B5DD240C-212F-4D92-861A-E1535CC57B7C}" presName="hierChild5" presStyleCnt="0"/>
      <dgm:spPr/>
    </dgm:pt>
    <dgm:pt modelId="{652C0FCE-9696-4BB6-9B58-8F0D0641200D}" type="pres">
      <dgm:prSet presAssocID="{53C7D160-A4BC-4097-928D-F599663A8A4D}" presName="Name35" presStyleLbl="parChTrans1D2" presStyleIdx="2" presStyleCnt="4"/>
      <dgm:spPr/>
      <dgm:t>
        <a:bodyPr/>
        <a:lstStyle/>
        <a:p>
          <a:endParaRPr lang="en-US"/>
        </a:p>
      </dgm:t>
    </dgm:pt>
    <dgm:pt modelId="{C803DCC3-2509-4DC5-835E-8B6AB5750E5E}" type="pres">
      <dgm:prSet presAssocID="{54AAF7B6-02D3-47E2-88FE-D73BE5B37D97}" presName="hierRoot2" presStyleCnt="0">
        <dgm:presLayoutVars>
          <dgm:hierBranch/>
        </dgm:presLayoutVars>
      </dgm:prSet>
      <dgm:spPr/>
    </dgm:pt>
    <dgm:pt modelId="{487A98C1-926F-4045-BDFD-FC2DDA90B44B}" type="pres">
      <dgm:prSet presAssocID="{54AAF7B6-02D3-47E2-88FE-D73BE5B37D97}" presName="rootComposite" presStyleCnt="0"/>
      <dgm:spPr/>
    </dgm:pt>
    <dgm:pt modelId="{81934071-3A92-4E37-8E5B-7E84FFF39B2F}" type="pres">
      <dgm:prSet presAssocID="{54AAF7B6-02D3-47E2-88FE-D73BE5B37D97}" presName="rootText" presStyleLbl="node2" presStyleIdx="2" presStyleCnt="4">
        <dgm:presLayoutVars>
          <dgm:chPref val="3"/>
        </dgm:presLayoutVars>
      </dgm:prSet>
      <dgm:spPr/>
      <dgm:t>
        <a:bodyPr/>
        <a:lstStyle/>
        <a:p>
          <a:endParaRPr lang="en-US"/>
        </a:p>
      </dgm:t>
    </dgm:pt>
    <dgm:pt modelId="{AF5347CE-D586-4041-A377-F964CBA2A763}" type="pres">
      <dgm:prSet presAssocID="{54AAF7B6-02D3-47E2-88FE-D73BE5B37D97}" presName="rootConnector" presStyleLbl="node2" presStyleIdx="2" presStyleCnt="4"/>
      <dgm:spPr/>
      <dgm:t>
        <a:bodyPr/>
        <a:lstStyle/>
        <a:p>
          <a:endParaRPr lang="en-US"/>
        </a:p>
      </dgm:t>
    </dgm:pt>
    <dgm:pt modelId="{B5A2F4B1-0A2B-425F-8F17-38A7005E9629}" type="pres">
      <dgm:prSet presAssocID="{54AAF7B6-02D3-47E2-88FE-D73BE5B37D97}" presName="hierChild4" presStyleCnt="0"/>
      <dgm:spPr/>
    </dgm:pt>
    <dgm:pt modelId="{1AC87344-4C80-4004-82F6-F1BC12E390CF}" type="pres">
      <dgm:prSet presAssocID="{54AAF7B6-02D3-47E2-88FE-D73BE5B37D97}" presName="hierChild5" presStyleCnt="0"/>
      <dgm:spPr/>
    </dgm:pt>
    <dgm:pt modelId="{010D3127-3438-4AB2-BA87-ADFCCB103854}" type="pres">
      <dgm:prSet presAssocID="{B9AFC9D4-695D-4EF1-958D-AC36E158B790}" presName="Name35" presStyleLbl="parChTrans1D2" presStyleIdx="3" presStyleCnt="4"/>
      <dgm:spPr/>
      <dgm:t>
        <a:bodyPr/>
        <a:lstStyle/>
        <a:p>
          <a:endParaRPr lang="en-US"/>
        </a:p>
      </dgm:t>
    </dgm:pt>
    <dgm:pt modelId="{3D3E843D-CBA4-4469-8E04-F80684487290}" type="pres">
      <dgm:prSet presAssocID="{4DC60005-EFDA-4B10-84C2-412DDCEE8DD2}" presName="hierRoot2" presStyleCnt="0">
        <dgm:presLayoutVars>
          <dgm:hierBranch/>
        </dgm:presLayoutVars>
      </dgm:prSet>
      <dgm:spPr/>
    </dgm:pt>
    <dgm:pt modelId="{664A3C26-4F53-4B57-AD36-EAB05FF53185}" type="pres">
      <dgm:prSet presAssocID="{4DC60005-EFDA-4B10-84C2-412DDCEE8DD2}" presName="rootComposite" presStyleCnt="0"/>
      <dgm:spPr/>
    </dgm:pt>
    <dgm:pt modelId="{DCDBFDCA-B383-425F-9208-01FC25667B90}" type="pres">
      <dgm:prSet presAssocID="{4DC60005-EFDA-4B10-84C2-412DDCEE8DD2}" presName="rootText" presStyleLbl="node2" presStyleIdx="3" presStyleCnt="4">
        <dgm:presLayoutVars>
          <dgm:chPref val="3"/>
        </dgm:presLayoutVars>
      </dgm:prSet>
      <dgm:spPr/>
      <dgm:t>
        <a:bodyPr/>
        <a:lstStyle/>
        <a:p>
          <a:endParaRPr lang="en-US"/>
        </a:p>
      </dgm:t>
    </dgm:pt>
    <dgm:pt modelId="{69BF78C7-7DF5-452E-ABCB-953DF124F07D}" type="pres">
      <dgm:prSet presAssocID="{4DC60005-EFDA-4B10-84C2-412DDCEE8DD2}" presName="rootConnector" presStyleLbl="node2" presStyleIdx="3" presStyleCnt="4"/>
      <dgm:spPr/>
      <dgm:t>
        <a:bodyPr/>
        <a:lstStyle/>
        <a:p>
          <a:endParaRPr lang="en-US"/>
        </a:p>
      </dgm:t>
    </dgm:pt>
    <dgm:pt modelId="{141D111C-A2FD-4C53-9090-606576465618}" type="pres">
      <dgm:prSet presAssocID="{4DC60005-EFDA-4B10-84C2-412DDCEE8DD2}" presName="hierChild4" presStyleCnt="0"/>
      <dgm:spPr/>
    </dgm:pt>
    <dgm:pt modelId="{C6E20A33-E971-4775-AD7D-3B0C35F6E395}" type="pres">
      <dgm:prSet presAssocID="{4DC60005-EFDA-4B10-84C2-412DDCEE8DD2}" presName="hierChild5" presStyleCnt="0"/>
      <dgm:spPr/>
    </dgm:pt>
    <dgm:pt modelId="{98BA5D1F-0C1F-4420-AFE4-E1AC9C09AE25}" type="pres">
      <dgm:prSet presAssocID="{6E0FADB9-6721-4933-8282-16285A513265}" presName="hierChild3" presStyleCnt="0"/>
      <dgm:spPr/>
    </dgm:pt>
  </dgm:ptLst>
  <dgm:cxnLst>
    <dgm:cxn modelId="{07CE4D1E-6AAC-4010-8AC4-60700B7A0434}" srcId="{6E0FADB9-6721-4933-8282-16285A513265}" destId="{54AAF7B6-02D3-47E2-88FE-D73BE5B37D97}" srcOrd="2" destOrd="0" parTransId="{53C7D160-A4BC-4097-928D-F599663A8A4D}" sibTransId="{09300E9C-FA2B-49DD-95C0-10DEA79FA8ED}"/>
    <dgm:cxn modelId="{30145F64-D179-4DA2-B649-9C6B28558841}" type="presOf" srcId="{C5CE64E4-0E95-4B66-A2C0-8A3E504FCE8C}" destId="{E388E2BF-0B77-4E0A-86F1-9BF3C5135B81}" srcOrd="0" destOrd="0" presId="urn:microsoft.com/office/officeart/2005/8/layout/orgChart1"/>
    <dgm:cxn modelId="{0571DF4A-0962-4AF1-A791-D40CC4716F01}" type="presOf" srcId="{91E57D27-5575-4543-8F45-A1CA9955B8DA}" destId="{12F016CA-45B6-4CA0-891E-A8BF296CE0A2}" srcOrd="0" destOrd="0" presId="urn:microsoft.com/office/officeart/2005/8/layout/orgChart1"/>
    <dgm:cxn modelId="{BA9D2538-594C-4BE8-8D2F-7FA231B27E20}" srcId="{6E0FADB9-6721-4933-8282-16285A513265}" destId="{B5DD240C-212F-4D92-861A-E1535CC57B7C}" srcOrd="1" destOrd="0" parTransId="{855AB4E6-73ED-4846-8139-57337BBF57E7}" sibTransId="{283A841F-362C-46A8-BC21-69CCB3086DD2}"/>
    <dgm:cxn modelId="{D3E9C394-F5AD-47AC-A74B-EAC6AB20A584}" type="presOf" srcId="{54AAF7B6-02D3-47E2-88FE-D73BE5B37D97}" destId="{AF5347CE-D586-4041-A377-F964CBA2A763}" srcOrd="1" destOrd="0" presId="urn:microsoft.com/office/officeart/2005/8/layout/orgChart1"/>
    <dgm:cxn modelId="{00B61BA8-A198-424C-B16B-85B1D170DED4}" type="presOf" srcId="{6E0FADB9-6721-4933-8282-16285A513265}" destId="{158DDB0C-4769-4B29-8B5D-D11367612D4D}" srcOrd="1" destOrd="0" presId="urn:microsoft.com/office/officeart/2005/8/layout/orgChart1"/>
    <dgm:cxn modelId="{551DF234-17AC-4B0C-A137-3F50C32FA9C1}" srcId="{6E0FADB9-6721-4933-8282-16285A513265}" destId="{3D3DC6EA-7608-4917-B2B8-5C4073990035}" srcOrd="0" destOrd="0" parTransId="{91E57D27-5575-4543-8F45-A1CA9955B8DA}" sibTransId="{BEBF6074-6478-4D5E-867E-C53F45FBCBBB}"/>
    <dgm:cxn modelId="{E332F15A-C3AD-4DC0-AAFB-1E4A1E794977}" type="presOf" srcId="{B9AFC9D4-695D-4EF1-958D-AC36E158B790}" destId="{010D3127-3438-4AB2-BA87-ADFCCB103854}" srcOrd="0" destOrd="0" presId="urn:microsoft.com/office/officeart/2005/8/layout/orgChart1"/>
    <dgm:cxn modelId="{101B1362-07D6-421E-84F2-2B277936B39F}" type="presOf" srcId="{855AB4E6-73ED-4846-8139-57337BBF57E7}" destId="{15C3ACFD-A71A-4636-9E93-10AE67C1B1DC}" srcOrd="0" destOrd="0" presId="urn:microsoft.com/office/officeart/2005/8/layout/orgChart1"/>
    <dgm:cxn modelId="{5B793A84-E92D-40A9-8D55-3D213BA9400B}" type="presOf" srcId="{54AAF7B6-02D3-47E2-88FE-D73BE5B37D97}" destId="{81934071-3A92-4E37-8E5B-7E84FFF39B2F}" srcOrd="0" destOrd="0" presId="urn:microsoft.com/office/officeart/2005/8/layout/orgChart1"/>
    <dgm:cxn modelId="{BAC15A48-7FD4-4368-84EC-0311061B4525}" srcId="{6E0FADB9-6721-4933-8282-16285A513265}" destId="{4DC60005-EFDA-4B10-84C2-412DDCEE8DD2}" srcOrd="3" destOrd="0" parTransId="{B9AFC9D4-695D-4EF1-958D-AC36E158B790}" sibTransId="{5ACC2801-954A-45D9-BA82-1F0DB9D00210}"/>
    <dgm:cxn modelId="{B2152AF0-8D52-4D52-9A68-655497C01F23}" type="presOf" srcId="{53C7D160-A4BC-4097-928D-F599663A8A4D}" destId="{652C0FCE-9696-4BB6-9B58-8F0D0641200D}" srcOrd="0" destOrd="0" presId="urn:microsoft.com/office/officeart/2005/8/layout/orgChart1"/>
    <dgm:cxn modelId="{DB0E80D1-8DC6-4069-883A-3B0AC0F8CBBD}" type="presOf" srcId="{4DC60005-EFDA-4B10-84C2-412DDCEE8DD2}" destId="{DCDBFDCA-B383-425F-9208-01FC25667B90}" srcOrd="0" destOrd="0" presId="urn:microsoft.com/office/officeart/2005/8/layout/orgChart1"/>
    <dgm:cxn modelId="{05C677A7-58D7-465A-98BA-13FA720B4E73}" type="presOf" srcId="{6E0FADB9-6721-4933-8282-16285A513265}" destId="{1A299A63-D129-44F0-BC1A-0285AFC36D3D}" srcOrd="0" destOrd="0" presId="urn:microsoft.com/office/officeart/2005/8/layout/orgChart1"/>
    <dgm:cxn modelId="{340D6913-38D9-49DC-9CD5-4626F3FDDF31}" type="presOf" srcId="{B5DD240C-212F-4D92-861A-E1535CC57B7C}" destId="{BBF9B2A4-5A87-4CA5-BA90-0ADF1C4B7B7F}" srcOrd="1" destOrd="0" presId="urn:microsoft.com/office/officeart/2005/8/layout/orgChart1"/>
    <dgm:cxn modelId="{74C97131-8254-4711-8D57-C5DBACFD8603}" srcId="{C5CE64E4-0E95-4B66-A2C0-8A3E504FCE8C}" destId="{6E0FADB9-6721-4933-8282-16285A513265}" srcOrd="0" destOrd="0" parTransId="{19928328-CDC0-4640-B3D5-D6D0F919D689}" sibTransId="{BBC3E90B-71D5-46DD-BDEC-FF9C013F2F24}"/>
    <dgm:cxn modelId="{17958322-3E08-4321-9874-529D0BB98935}" type="presOf" srcId="{B5DD240C-212F-4D92-861A-E1535CC57B7C}" destId="{B420B3D0-982A-4808-9207-FC44B391E8EA}" srcOrd="0" destOrd="0" presId="urn:microsoft.com/office/officeart/2005/8/layout/orgChart1"/>
    <dgm:cxn modelId="{4F1F68F5-2AB6-4444-BC1D-77240FBC5EB8}" type="presOf" srcId="{3D3DC6EA-7608-4917-B2B8-5C4073990035}" destId="{AAEFCE46-8F4A-413E-8A66-A8655248F8B7}" srcOrd="0" destOrd="0" presId="urn:microsoft.com/office/officeart/2005/8/layout/orgChart1"/>
    <dgm:cxn modelId="{AEB090E2-1076-40BD-8A74-B7119DC4B997}" type="presOf" srcId="{3D3DC6EA-7608-4917-B2B8-5C4073990035}" destId="{42E57AF8-6089-470B-85EE-08EB918FE98D}" srcOrd="1" destOrd="0" presId="urn:microsoft.com/office/officeart/2005/8/layout/orgChart1"/>
    <dgm:cxn modelId="{5FA405AB-B576-4AD8-A091-B8FA258283B5}" type="presOf" srcId="{4DC60005-EFDA-4B10-84C2-412DDCEE8DD2}" destId="{69BF78C7-7DF5-452E-ABCB-953DF124F07D}" srcOrd="1" destOrd="0" presId="urn:microsoft.com/office/officeart/2005/8/layout/orgChart1"/>
    <dgm:cxn modelId="{0AABE005-658C-4A0D-AA55-242F401599ED}" type="presParOf" srcId="{E388E2BF-0B77-4E0A-86F1-9BF3C5135B81}" destId="{098D1826-A4CA-4BC3-A4E4-4D947E05E129}" srcOrd="0" destOrd="0" presId="urn:microsoft.com/office/officeart/2005/8/layout/orgChart1"/>
    <dgm:cxn modelId="{9F3C024D-B5B5-4471-AA5A-89C5DC39B661}" type="presParOf" srcId="{098D1826-A4CA-4BC3-A4E4-4D947E05E129}" destId="{F4D206AA-448C-4732-802B-4D7C0A00A3BB}" srcOrd="0" destOrd="0" presId="urn:microsoft.com/office/officeart/2005/8/layout/orgChart1"/>
    <dgm:cxn modelId="{3BBA1AAA-1A18-4381-98EC-B6E975645042}" type="presParOf" srcId="{F4D206AA-448C-4732-802B-4D7C0A00A3BB}" destId="{1A299A63-D129-44F0-BC1A-0285AFC36D3D}" srcOrd="0" destOrd="0" presId="urn:microsoft.com/office/officeart/2005/8/layout/orgChart1"/>
    <dgm:cxn modelId="{DAAD05E1-EF42-4111-B045-DFA22898F23B}" type="presParOf" srcId="{F4D206AA-448C-4732-802B-4D7C0A00A3BB}" destId="{158DDB0C-4769-4B29-8B5D-D11367612D4D}" srcOrd="1" destOrd="0" presId="urn:microsoft.com/office/officeart/2005/8/layout/orgChart1"/>
    <dgm:cxn modelId="{AA9626A2-5BB5-411E-B186-5855D4AF5E11}" type="presParOf" srcId="{098D1826-A4CA-4BC3-A4E4-4D947E05E129}" destId="{D7D614DB-678E-4824-9709-2F10D85B8257}" srcOrd="1" destOrd="0" presId="urn:microsoft.com/office/officeart/2005/8/layout/orgChart1"/>
    <dgm:cxn modelId="{FC92FAEB-1CF8-4AAD-900D-D0A128793364}" type="presParOf" srcId="{D7D614DB-678E-4824-9709-2F10D85B8257}" destId="{12F016CA-45B6-4CA0-891E-A8BF296CE0A2}" srcOrd="0" destOrd="0" presId="urn:microsoft.com/office/officeart/2005/8/layout/orgChart1"/>
    <dgm:cxn modelId="{FF94E09A-4A42-441A-A269-50CEC3F36C43}" type="presParOf" srcId="{D7D614DB-678E-4824-9709-2F10D85B8257}" destId="{AD95E840-EC4F-4A64-AB24-81863E6CF74C}" srcOrd="1" destOrd="0" presId="urn:microsoft.com/office/officeart/2005/8/layout/orgChart1"/>
    <dgm:cxn modelId="{69701533-3A9E-4ACF-883A-ABDA0E199761}" type="presParOf" srcId="{AD95E840-EC4F-4A64-AB24-81863E6CF74C}" destId="{031A7B86-B08B-4231-AD5B-9437D5340F1D}" srcOrd="0" destOrd="0" presId="urn:microsoft.com/office/officeart/2005/8/layout/orgChart1"/>
    <dgm:cxn modelId="{EDB4C233-3626-4D6C-B751-D950204F9624}" type="presParOf" srcId="{031A7B86-B08B-4231-AD5B-9437D5340F1D}" destId="{AAEFCE46-8F4A-413E-8A66-A8655248F8B7}" srcOrd="0" destOrd="0" presId="urn:microsoft.com/office/officeart/2005/8/layout/orgChart1"/>
    <dgm:cxn modelId="{D999B2D7-4EF0-4875-A396-3B0525D68F21}" type="presParOf" srcId="{031A7B86-B08B-4231-AD5B-9437D5340F1D}" destId="{42E57AF8-6089-470B-85EE-08EB918FE98D}" srcOrd="1" destOrd="0" presId="urn:microsoft.com/office/officeart/2005/8/layout/orgChart1"/>
    <dgm:cxn modelId="{3A7E6123-62AC-4339-B7A0-42256020EC40}" type="presParOf" srcId="{AD95E840-EC4F-4A64-AB24-81863E6CF74C}" destId="{2290EBFA-2B72-407D-A6DB-94D8247DEDBE}" srcOrd="1" destOrd="0" presId="urn:microsoft.com/office/officeart/2005/8/layout/orgChart1"/>
    <dgm:cxn modelId="{9E05957A-362A-4E33-8C77-15BA87C8478C}" type="presParOf" srcId="{AD95E840-EC4F-4A64-AB24-81863E6CF74C}" destId="{7914AB07-D659-4D0C-912C-E265274D91A6}" srcOrd="2" destOrd="0" presId="urn:microsoft.com/office/officeart/2005/8/layout/orgChart1"/>
    <dgm:cxn modelId="{8FAB2844-3E56-4099-9930-1FBFD183D3DD}" type="presParOf" srcId="{D7D614DB-678E-4824-9709-2F10D85B8257}" destId="{15C3ACFD-A71A-4636-9E93-10AE67C1B1DC}" srcOrd="2" destOrd="0" presId="urn:microsoft.com/office/officeart/2005/8/layout/orgChart1"/>
    <dgm:cxn modelId="{C9D48338-16B0-43AC-90B2-2A892903A338}" type="presParOf" srcId="{D7D614DB-678E-4824-9709-2F10D85B8257}" destId="{2722EA58-BA44-481A-A44F-6791C3437237}" srcOrd="3" destOrd="0" presId="urn:microsoft.com/office/officeart/2005/8/layout/orgChart1"/>
    <dgm:cxn modelId="{629400FF-475F-4A33-BCC4-B561E8028AAA}" type="presParOf" srcId="{2722EA58-BA44-481A-A44F-6791C3437237}" destId="{B8CDB87B-BC64-4E81-826E-96426D8B6679}" srcOrd="0" destOrd="0" presId="urn:microsoft.com/office/officeart/2005/8/layout/orgChart1"/>
    <dgm:cxn modelId="{D947D7F2-03AF-4D07-B89C-EB1EF40090BD}" type="presParOf" srcId="{B8CDB87B-BC64-4E81-826E-96426D8B6679}" destId="{B420B3D0-982A-4808-9207-FC44B391E8EA}" srcOrd="0" destOrd="0" presId="urn:microsoft.com/office/officeart/2005/8/layout/orgChart1"/>
    <dgm:cxn modelId="{608B592F-69E0-4868-960C-72172E008810}" type="presParOf" srcId="{B8CDB87B-BC64-4E81-826E-96426D8B6679}" destId="{BBF9B2A4-5A87-4CA5-BA90-0ADF1C4B7B7F}" srcOrd="1" destOrd="0" presId="urn:microsoft.com/office/officeart/2005/8/layout/orgChart1"/>
    <dgm:cxn modelId="{FE3116E6-F281-450F-AF05-57A29C133BD6}" type="presParOf" srcId="{2722EA58-BA44-481A-A44F-6791C3437237}" destId="{38550330-9B3F-41B2-BB01-05A99122C26E}" srcOrd="1" destOrd="0" presId="urn:microsoft.com/office/officeart/2005/8/layout/orgChart1"/>
    <dgm:cxn modelId="{2689880B-5330-4301-8B63-F87B793F5D8B}" type="presParOf" srcId="{2722EA58-BA44-481A-A44F-6791C3437237}" destId="{1384E703-496A-4802-8D90-7E11FCD73638}" srcOrd="2" destOrd="0" presId="urn:microsoft.com/office/officeart/2005/8/layout/orgChart1"/>
    <dgm:cxn modelId="{0D34232D-3A74-44E9-B429-1FDE55112CC3}" type="presParOf" srcId="{D7D614DB-678E-4824-9709-2F10D85B8257}" destId="{652C0FCE-9696-4BB6-9B58-8F0D0641200D}" srcOrd="4" destOrd="0" presId="urn:microsoft.com/office/officeart/2005/8/layout/orgChart1"/>
    <dgm:cxn modelId="{B61D8568-7533-4AB9-9C48-4E55A7E09690}" type="presParOf" srcId="{D7D614DB-678E-4824-9709-2F10D85B8257}" destId="{C803DCC3-2509-4DC5-835E-8B6AB5750E5E}" srcOrd="5" destOrd="0" presId="urn:microsoft.com/office/officeart/2005/8/layout/orgChart1"/>
    <dgm:cxn modelId="{FC09997E-EB53-4FC9-A32D-32F9FB99078D}" type="presParOf" srcId="{C803DCC3-2509-4DC5-835E-8B6AB5750E5E}" destId="{487A98C1-926F-4045-BDFD-FC2DDA90B44B}" srcOrd="0" destOrd="0" presId="urn:microsoft.com/office/officeart/2005/8/layout/orgChart1"/>
    <dgm:cxn modelId="{C04F9379-6DA8-4C40-BBAA-AE08BB1424A8}" type="presParOf" srcId="{487A98C1-926F-4045-BDFD-FC2DDA90B44B}" destId="{81934071-3A92-4E37-8E5B-7E84FFF39B2F}" srcOrd="0" destOrd="0" presId="urn:microsoft.com/office/officeart/2005/8/layout/orgChart1"/>
    <dgm:cxn modelId="{671F060E-CAAC-4954-A9B1-856737941DAF}" type="presParOf" srcId="{487A98C1-926F-4045-BDFD-FC2DDA90B44B}" destId="{AF5347CE-D586-4041-A377-F964CBA2A763}" srcOrd="1" destOrd="0" presId="urn:microsoft.com/office/officeart/2005/8/layout/orgChart1"/>
    <dgm:cxn modelId="{A55067AC-E73D-4AFB-A0BC-F6D8D65FD347}" type="presParOf" srcId="{C803DCC3-2509-4DC5-835E-8B6AB5750E5E}" destId="{B5A2F4B1-0A2B-425F-8F17-38A7005E9629}" srcOrd="1" destOrd="0" presId="urn:microsoft.com/office/officeart/2005/8/layout/orgChart1"/>
    <dgm:cxn modelId="{E7CCA785-3584-49BA-94E2-54C7B3E4ADA3}" type="presParOf" srcId="{C803DCC3-2509-4DC5-835E-8B6AB5750E5E}" destId="{1AC87344-4C80-4004-82F6-F1BC12E390CF}" srcOrd="2" destOrd="0" presId="urn:microsoft.com/office/officeart/2005/8/layout/orgChart1"/>
    <dgm:cxn modelId="{F3915ED2-AACC-4807-9573-FC246E177A9F}" type="presParOf" srcId="{D7D614DB-678E-4824-9709-2F10D85B8257}" destId="{010D3127-3438-4AB2-BA87-ADFCCB103854}" srcOrd="6" destOrd="0" presId="urn:microsoft.com/office/officeart/2005/8/layout/orgChart1"/>
    <dgm:cxn modelId="{5A670E47-F31B-47C5-A731-2818E9BB17FA}" type="presParOf" srcId="{D7D614DB-678E-4824-9709-2F10D85B8257}" destId="{3D3E843D-CBA4-4469-8E04-F80684487290}" srcOrd="7" destOrd="0" presId="urn:microsoft.com/office/officeart/2005/8/layout/orgChart1"/>
    <dgm:cxn modelId="{409D1D6E-EBAE-4621-964D-3A016B2A8224}" type="presParOf" srcId="{3D3E843D-CBA4-4469-8E04-F80684487290}" destId="{664A3C26-4F53-4B57-AD36-EAB05FF53185}" srcOrd="0" destOrd="0" presId="urn:microsoft.com/office/officeart/2005/8/layout/orgChart1"/>
    <dgm:cxn modelId="{11E210BC-7249-489F-B991-44BA4F65632B}" type="presParOf" srcId="{664A3C26-4F53-4B57-AD36-EAB05FF53185}" destId="{DCDBFDCA-B383-425F-9208-01FC25667B90}" srcOrd="0" destOrd="0" presId="urn:microsoft.com/office/officeart/2005/8/layout/orgChart1"/>
    <dgm:cxn modelId="{6721A869-3500-4CAF-A1A3-74C2D88FA407}" type="presParOf" srcId="{664A3C26-4F53-4B57-AD36-EAB05FF53185}" destId="{69BF78C7-7DF5-452E-ABCB-953DF124F07D}" srcOrd="1" destOrd="0" presId="urn:microsoft.com/office/officeart/2005/8/layout/orgChart1"/>
    <dgm:cxn modelId="{A7713774-52C8-42F4-8F7F-E585B5E6DAC1}" type="presParOf" srcId="{3D3E843D-CBA4-4469-8E04-F80684487290}" destId="{141D111C-A2FD-4C53-9090-606576465618}" srcOrd="1" destOrd="0" presId="urn:microsoft.com/office/officeart/2005/8/layout/orgChart1"/>
    <dgm:cxn modelId="{566146A6-6189-49A9-993A-18CC929BE740}" type="presParOf" srcId="{3D3E843D-CBA4-4469-8E04-F80684487290}" destId="{C6E20A33-E971-4775-AD7D-3B0C35F6E395}" srcOrd="2" destOrd="0" presId="urn:microsoft.com/office/officeart/2005/8/layout/orgChart1"/>
    <dgm:cxn modelId="{DD824C20-4EA6-42A5-9422-8BED3D57D7D0}" type="presParOf" srcId="{098D1826-A4CA-4BC3-A4E4-4D947E05E129}" destId="{98BA5D1F-0C1F-4420-AFE4-E1AC9C09AE25}"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A4BB42-C52C-42F1-B55A-2BC48DD6C4BA}">
      <dsp:nvSpPr>
        <dsp:cNvPr id="0" name=""/>
        <dsp:cNvSpPr/>
      </dsp:nvSpPr>
      <dsp:spPr>
        <a:xfrm rot="16200000">
          <a:off x="334" y="257340"/>
          <a:ext cx="3828719" cy="3828719"/>
        </a:xfrm>
        <a:prstGeom prst="upArrow">
          <a:avLst>
            <a:gd name="adj1" fmla="val 50000"/>
            <a:gd name="adj2" fmla="val 35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smtClean="0"/>
            <a:t>‘Severely Affected’</a:t>
          </a:r>
        </a:p>
        <a:p>
          <a:pPr lvl="0" algn="ctr" defTabSz="622300">
            <a:lnSpc>
              <a:spcPct val="90000"/>
            </a:lnSpc>
            <a:spcBef>
              <a:spcPct val="0"/>
            </a:spcBef>
            <a:spcAft>
              <a:spcPct val="35000"/>
            </a:spcAft>
          </a:pPr>
          <a:r>
            <a:rPr lang="en-US" sz="1400" kern="1200" dirty="0" smtClean="0"/>
            <a:t>Non-verbal</a:t>
          </a:r>
        </a:p>
        <a:p>
          <a:pPr lvl="0" algn="ctr" defTabSz="622300">
            <a:lnSpc>
              <a:spcPct val="90000"/>
            </a:lnSpc>
            <a:spcBef>
              <a:spcPct val="0"/>
            </a:spcBef>
            <a:spcAft>
              <a:spcPct val="35000"/>
            </a:spcAft>
          </a:pPr>
          <a:r>
            <a:rPr lang="en-US" sz="1400" kern="1200" dirty="0" smtClean="0"/>
            <a:t>Intellectual Disability </a:t>
          </a:r>
        </a:p>
        <a:p>
          <a:pPr lvl="0" algn="ctr" defTabSz="622300">
            <a:lnSpc>
              <a:spcPct val="90000"/>
            </a:lnSpc>
            <a:spcBef>
              <a:spcPct val="0"/>
            </a:spcBef>
            <a:spcAft>
              <a:spcPct val="35000"/>
            </a:spcAft>
          </a:pPr>
          <a:r>
            <a:rPr lang="en-US" sz="1400" kern="1200" dirty="0" smtClean="0"/>
            <a:t>Severe behaviors (e.g. self-injury) </a:t>
          </a:r>
        </a:p>
        <a:p>
          <a:pPr lvl="0" algn="ctr" defTabSz="622300">
            <a:lnSpc>
              <a:spcPct val="90000"/>
            </a:lnSpc>
            <a:spcBef>
              <a:spcPct val="0"/>
            </a:spcBef>
            <a:spcAft>
              <a:spcPct val="35000"/>
            </a:spcAft>
          </a:pPr>
          <a:r>
            <a:rPr lang="en-US" sz="1400" kern="1200" dirty="0" smtClean="0"/>
            <a:t>Little to no social skills (‘in their own world’)</a:t>
          </a:r>
          <a:endParaRPr lang="en-US" sz="1400" kern="1200" dirty="0"/>
        </a:p>
      </dsp:txBody>
      <dsp:txXfrm rot="5400000">
        <a:off x="670360" y="1214520"/>
        <a:ext cx="3158693" cy="1914359"/>
      </dsp:txXfrm>
    </dsp:sp>
    <dsp:sp modelId="{4DADAC39-6A1C-4D0C-9507-52A6D10BC805}">
      <dsp:nvSpPr>
        <dsp:cNvPr id="0" name=""/>
        <dsp:cNvSpPr/>
      </dsp:nvSpPr>
      <dsp:spPr>
        <a:xfrm rot="5400000">
          <a:off x="4213220" y="257340"/>
          <a:ext cx="3828719" cy="3828719"/>
        </a:xfrm>
        <a:prstGeom prst="upArrow">
          <a:avLst>
            <a:gd name="adj1" fmla="val 50000"/>
            <a:gd name="adj2" fmla="val 35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endParaRPr lang="en-US" sz="1400" b="1" kern="1200" dirty="0" smtClean="0"/>
        </a:p>
        <a:p>
          <a:pPr lvl="0" algn="ctr" defTabSz="622300">
            <a:lnSpc>
              <a:spcPct val="90000"/>
            </a:lnSpc>
            <a:spcBef>
              <a:spcPct val="0"/>
            </a:spcBef>
            <a:spcAft>
              <a:spcPct val="35000"/>
            </a:spcAft>
          </a:pPr>
          <a:r>
            <a:rPr lang="en-US" sz="1400" b="1" kern="1200" dirty="0" smtClean="0"/>
            <a:t>‘Less Noticeably Affected’ </a:t>
          </a:r>
        </a:p>
        <a:p>
          <a:pPr lvl="0" algn="ctr" defTabSz="622300">
            <a:lnSpc>
              <a:spcPct val="90000"/>
            </a:lnSpc>
            <a:spcBef>
              <a:spcPct val="0"/>
            </a:spcBef>
            <a:spcAft>
              <a:spcPct val="35000"/>
            </a:spcAft>
          </a:pPr>
          <a:r>
            <a:rPr lang="en-US" sz="1400" kern="1200" dirty="0" smtClean="0"/>
            <a:t>Average to above average IQ</a:t>
          </a:r>
        </a:p>
        <a:p>
          <a:pPr lvl="0" algn="ctr" defTabSz="622300">
            <a:lnSpc>
              <a:spcPct val="90000"/>
            </a:lnSpc>
            <a:spcBef>
              <a:spcPct val="0"/>
            </a:spcBef>
            <a:spcAft>
              <a:spcPct val="35000"/>
            </a:spcAft>
          </a:pPr>
          <a:r>
            <a:rPr lang="en-US" sz="1400" kern="1200" dirty="0" smtClean="0"/>
            <a:t>Verbal </a:t>
          </a:r>
        </a:p>
        <a:p>
          <a:pPr lvl="0" algn="ctr" defTabSz="622300">
            <a:lnSpc>
              <a:spcPct val="90000"/>
            </a:lnSpc>
            <a:spcBef>
              <a:spcPct val="0"/>
            </a:spcBef>
            <a:spcAft>
              <a:spcPct val="35000"/>
            </a:spcAft>
          </a:pPr>
          <a:r>
            <a:rPr lang="en-US" sz="1400" kern="1200" dirty="0" smtClean="0"/>
            <a:t>Lack of social understanding </a:t>
          </a:r>
        </a:p>
        <a:p>
          <a:pPr lvl="0" algn="ctr" defTabSz="622300">
            <a:lnSpc>
              <a:spcPct val="90000"/>
            </a:lnSpc>
            <a:spcBef>
              <a:spcPct val="0"/>
            </a:spcBef>
            <a:spcAft>
              <a:spcPct val="35000"/>
            </a:spcAft>
          </a:pPr>
          <a:r>
            <a:rPr lang="en-US" sz="1400" kern="1200" dirty="0" smtClean="0"/>
            <a:t>Inability to see another’s perspective (</a:t>
          </a:r>
          <a:r>
            <a:rPr lang="en-US" sz="1400" kern="1200" dirty="0" err="1" smtClean="0"/>
            <a:t>ToM</a:t>
          </a:r>
          <a:r>
            <a:rPr lang="en-US" sz="1400" kern="1200" dirty="0" smtClean="0"/>
            <a:t>)</a:t>
          </a:r>
        </a:p>
        <a:p>
          <a:pPr lvl="0" algn="ctr" defTabSz="622300">
            <a:lnSpc>
              <a:spcPct val="90000"/>
            </a:lnSpc>
            <a:spcBef>
              <a:spcPct val="0"/>
            </a:spcBef>
            <a:spcAft>
              <a:spcPct val="35000"/>
            </a:spcAft>
          </a:pPr>
          <a:r>
            <a:rPr lang="en-US" sz="1400" kern="1200" dirty="0" smtClean="0"/>
            <a:t>Insistent on sameness </a:t>
          </a:r>
        </a:p>
        <a:p>
          <a:pPr lvl="0" algn="ctr" defTabSz="622300">
            <a:lnSpc>
              <a:spcPct val="90000"/>
            </a:lnSpc>
            <a:spcBef>
              <a:spcPct val="0"/>
            </a:spcBef>
            <a:spcAft>
              <a:spcPct val="35000"/>
            </a:spcAft>
          </a:pPr>
          <a:endParaRPr lang="en-US" sz="1200" kern="1200" dirty="0" smtClean="0"/>
        </a:p>
      </dsp:txBody>
      <dsp:txXfrm rot="-5400000">
        <a:off x="4213220" y="1214520"/>
        <a:ext cx="3158693" cy="19143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495175-BA21-4F9D-A116-2E276E605C41}">
      <dsp:nvSpPr>
        <dsp:cNvPr id="0" name=""/>
        <dsp:cNvSpPr/>
      </dsp:nvSpPr>
      <dsp:spPr>
        <a:xfrm>
          <a:off x="609600" y="685798"/>
          <a:ext cx="1675391" cy="1090606"/>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latin typeface="Arial"/>
              <a:ea typeface="+mn-ea"/>
              <a:cs typeface="+mn-cs"/>
            </a:rPr>
            <a:t>Biological, Historical, Psychological, and Emotional Factors</a:t>
          </a:r>
          <a:endParaRPr lang="en-US" sz="1200" b="1" kern="1200" dirty="0">
            <a:latin typeface="Arial"/>
            <a:ea typeface="+mn-ea"/>
            <a:cs typeface="+mn-cs"/>
          </a:endParaRPr>
        </a:p>
      </dsp:txBody>
      <dsp:txXfrm>
        <a:off x="854955" y="845514"/>
        <a:ext cx="1184681" cy="771174"/>
      </dsp:txXfrm>
    </dsp:sp>
    <dsp:sp modelId="{20FBF499-A4BA-4519-8278-24DFEE1EA994}">
      <dsp:nvSpPr>
        <dsp:cNvPr id="0" name=""/>
        <dsp:cNvSpPr/>
      </dsp:nvSpPr>
      <dsp:spPr>
        <a:xfrm>
          <a:off x="2320617" y="1015729"/>
          <a:ext cx="496529" cy="418720"/>
        </a:xfrm>
        <a:prstGeom prst="mathPlus">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2386432" y="1175848"/>
        <a:ext cx="364899" cy="98482"/>
      </dsp:txXfrm>
    </dsp:sp>
    <dsp:sp modelId="{3214C062-DCE1-478C-B6BD-D7FE3D7AB6D2}">
      <dsp:nvSpPr>
        <dsp:cNvPr id="0" name=""/>
        <dsp:cNvSpPr/>
      </dsp:nvSpPr>
      <dsp:spPr>
        <a:xfrm>
          <a:off x="3136987" y="681023"/>
          <a:ext cx="1740980" cy="1079444"/>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latin typeface="Arial"/>
              <a:ea typeface="+mn-ea"/>
              <a:cs typeface="+mn-cs"/>
            </a:rPr>
            <a:t>Environmental Factors</a:t>
          </a:r>
          <a:endParaRPr lang="en-US" sz="1200" kern="1200" dirty="0">
            <a:latin typeface="Arial"/>
            <a:ea typeface="+mn-ea"/>
            <a:cs typeface="+mn-cs"/>
          </a:endParaRPr>
        </a:p>
      </dsp:txBody>
      <dsp:txXfrm>
        <a:off x="3391948" y="839104"/>
        <a:ext cx="1231058" cy="763282"/>
      </dsp:txXfrm>
    </dsp:sp>
    <dsp:sp modelId="{0DEA01EA-8EF8-4BEC-8A1B-9736CBB79A03}">
      <dsp:nvSpPr>
        <dsp:cNvPr id="0" name=""/>
        <dsp:cNvSpPr/>
      </dsp:nvSpPr>
      <dsp:spPr>
        <a:xfrm>
          <a:off x="5098743" y="1044415"/>
          <a:ext cx="463857" cy="428685"/>
        </a:xfrm>
        <a:prstGeom prst="mathPlus">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5160227" y="1208344"/>
        <a:ext cx="340889" cy="100827"/>
      </dsp:txXfrm>
    </dsp:sp>
    <dsp:sp modelId="{3E735B47-657F-4E87-BC71-97B74838A979}">
      <dsp:nvSpPr>
        <dsp:cNvPr id="0" name=""/>
        <dsp:cNvSpPr/>
      </dsp:nvSpPr>
      <dsp:spPr>
        <a:xfrm>
          <a:off x="5867398" y="609598"/>
          <a:ext cx="1629544" cy="1329675"/>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latin typeface="Arial"/>
              <a:ea typeface="+mn-ea"/>
              <a:cs typeface="+mn-cs"/>
            </a:rPr>
            <a:t>Functional Assessment</a:t>
          </a:r>
          <a:endParaRPr lang="en-US" sz="1200" kern="1200" dirty="0">
            <a:latin typeface="Arial"/>
            <a:ea typeface="+mn-ea"/>
            <a:cs typeface="+mn-cs"/>
          </a:endParaRPr>
        </a:p>
      </dsp:txBody>
      <dsp:txXfrm>
        <a:off x="6106039" y="804324"/>
        <a:ext cx="1152262" cy="940223"/>
      </dsp:txXfrm>
    </dsp:sp>
    <dsp:sp modelId="{CAF43ADC-8881-4BB8-B44E-0879155819FD}">
      <dsp:nvSpPr>
        <dsp:cNvPr id="0" name=""/>
        <dsp:cNvSpPr/>
      </dsp:nvSpPr>
      <dsp:spPr>
        <a:xfrm rot="21599966">
          <a:off x="2362206" y="2819405"/>
          <a:ext cx="895310" cy="624757"/>
        </a:xfrm>
        <a:prstGeom prst="mathEqual">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dirty="0"/>
        </a:p>
      </dsp:txBody>
      <dsp:txXfrm rot="10800000">
        <a:off x="2362206" y="2944357"/>
        <a:ext cx="707883" cy="374855"/>
      </dsp:txXfrm>
    </dsp:sp>
    <dsp:sp modelId="{ED9720D8-832E-46D4-A1BC-7865E7CCFF41}">
      <dsp:nvSpPr>
        <dsp:cNvPr id="0" name=""/>
        <dsp:cNvSpPr/>
      </dsp:nvSpPr>
      <dsp:spPr>
        <a:xfrm>
          <a:off x="3788572" y="2212258"/>
          <a:ext cx="2587310" cy="1812806"/>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ts val="0"/>
            </a:spcAft>
          </a:pPr>
          <a:r>
            <a:rPr lang="en-US" sz="1400" b="1" kern="1200" dirty="0" smtClean="0">
              <a:solidFill>
                <a:srgbClr val="FFFF00"/>
              </a:solidFill>
              <a:latin typeface="Arial"/>
              <a:ea typeface="+mn-ea"/>
              <a:cs typeface="+mn-cs"/>
            </a:rPr>
            <a:t>Clinical Formulation,</a:t>
          </a:r>
        </a:p>
        <a:p>
          <a:pPr lvl="0" algn="ctr" defTabSz="622300">
            <a:lnSpc>
              <a:spcPct val="90000"/>
            </a:lnSpc>
            <a:spcBef>
              <a:spcPct val="0"/>
            </a:spcBef>
            <a:spcAft>
              <a:spcPts val="0"/>
            </a:spcAft>
          </a:pPr>
          <a:r>
            <a:rPr lang="en-US" sz="1400" b="1" kern="1200" dirty="0" smtClean="0">
              <a:solidFill>
                <a:srgbClr val="FFFF00"/>
              </a:solidFill>
              <a:latin typeface="Arial"/>
              <a:ea typeface="+mn-ea"/>
              <a:cs typeface="+mn-cs"/>
            </a:rPr>
            <a:t> Behavioral Interventions, and </a:t>
          </a:r>
        </a:p>
        <a:p>
          <a:pPr lvl="0" algn="ctr" defTabSz="622300">
            <a:lnSpc>
              <a:spcPct val="90000"/>
            </a:lnSpc>
            <a:spcBef>
              <a:spcPct val="0"/>
            </a:spcBef>
            <a:spcAft>
              <a:spcPts val="0"/>
            </a:spcAft>
          </a:pPr>
          <a:r>
            <a:rPr lang="en-US" sz="1400" b="1" kern="1200" dirty="0" smtClean="0">
              <a:solidFill>
                <a:srgbClr val="FFFF00"/>
              </a:solidFill>
              <a:latin typeface="Arial"/>
              <a:ea typeface="+mn-ea"/>
              <a:cs typeface="+mn-cs"/>
            </a:rPr>
            <a:t>Treatment Recommendations</a:t>
          </a:r>
          <a:endParaRPr lang="en-US" sz="1400" b="1" kern="1200" dirty="0">
            <a:solidFill>
              <a:srgbClr val="FFFF00"/>
            </a:solidFill>
            <a:latin typeface="Arial"/>
            <a:ea typeface="+mn-ea"/>
            <a:cs typeface="+mn-cs"/>
          </a:endParaRPr>
        </a:p>
      </dsp:txBody>
      <dsp:txXfrm>
        <a:off x="4167475" y="2477737"/>
        <a:ext cx="1829504" cy="12818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488EE9-A16A-4029-A894-101F27E04A36}">
      <dsp:nvSpPr>
        <dsp:cNvPr id="0" name=""/>
        <dsp:cNvSpPr/>
      </dsp:nvSpPr>
      <dsp:spPr>
        <a:xfrm>
          <a:off x="761946" y="1225236"/>
          <a:ext cx="7794838" cy="1308274"/>
        </a:xfrm>
        <a:prstGeom prst="roundRect">
          <a:avLst/>
        </a:prstGeom>
        <a:noFill/>
        <a:ln w="508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effectLst/>
              <a:latin typeface="Arial" panose="020B0604020202020204" pitchFamily="34" charset="0"/>
              <a:ea typeface="Times New Roman"/>
              <a:cs typeface="Arial" panose="020B0604020202020204" pitchFamily="34" charset="0"/>
            </a:rPr>
            <a:t>Behavior serves a particular function for the individual, which we determine through a </a:t>
          </a:r>
          <a:r>
            <a:rPr lang="en-US" sz="2000" b="1" i="1" kern="1200" dirty="0" smtClean="0">
              <a:solidFill>
                <a:srgbClr val="C00000"/>
              </a:solidFill>
            </a:rPr>
            <a:t>Functional Assessment of Behavior</a:t>
          </a:r>
          <a:r>
            <a:rPr lang="en-US" sz="2000" b="1" i="1" kern="1200" dirty="0" smtClean="0">
              <a:solidFill>
                <a:srgbClr val="FF0000"/>
              </a:solidFill>
              <a:effectLst>
                <a:outerShdw blurRad="38100" dist="38100" dir="2700000" algn="tl">
                  <a:srgbClr val="000000">
                    <a:alpha val="43137"/>
                  </a:srgbClr>
                </a:outerShdw>
              </a:effectLst>
            </a:rPr>
            <a:t>.</a:t>
          </a:r>
        </a:p>
        <a:p>
          <a:pPr lvl="0" algn="ctr" defTabSz="889000">
            <a:lnSpc>
              <a:spcPct val="90000"/>
            </a:lnSpc>
            <a:spcBef>
              <a:spcPct val="0"/>
            </a:spcBef>
            <a:spcAft>
              <a:spcPct val="35000"/>
            </a:spcAft>
          </a:pPr>
          <a:r>
            <a:rPr lang="en-US" sz="2000" b="1" kern="1200" dirty="0" smtClean="0">
              <a:solidFill>
                <a:schemeClr val="tx2"/>
              </a:solidFill>
            </a:rPr>
            <a:t>Examples of Broad Categories</a:t>
          </a:r>
          <a:r>
            <a:rPr lang="en-US" sz="2000" b="1" kern="1200" dirty="0" smtClean="0">
              <a:solidFill>
                <a:srgbClr val="00FFCC"/>
              </a:solidFill>
              <a:effectLst>
                <a:outerShdw blurRad="38100" dist="38100" dir="2700000" algn="tl">
                  <a:srgbClr val="000000">
                    <a:alpha val="43137"/>
                  </a:srgbClr>
                </a:outerShdw>
              </a:effectLst>
            </a:rPr>
            <a:t>: </a:t>
          </a:r>
        </a:p>
      </dsp:txBody>
      <dsp:txXfrm>
        <a:off x="825811" y="1289101"/>
        <a:ext cx="7667108" cy="11805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0D3127-3438-4AB2-BA87-ADFCCB103854}">
      <dsp:nvSpPr>
        <dsp:cNvPr id="0" name=""/>
        <dsp:cNvSpPr/>
      </dsp:nvSpPr>
      <dsp:spPr>
        <a:xfrm>
          <a:off x="3831777" y="1929143"/>
          <a:ext cx="3030178" cy="613356"/>
        </a:xfrm>
        <a:custGeom>
          <a:avLst/>
          <a:gdLst/>
          <a:ahLst/>
          <a:cxnLst/>
          <a:rect l="0" t="0" r="0" b="0"/>
          <a:pathLst>
            <a:path>
              <a:moveTo>
                <a:pt x="0" y="0"/>
              </a:moveTo>
              <a:lnTo>
                <a:pt x="0" y="439001"/>
              </a:lnTo>
              <a:lnTo>
                <a:pt x="3030178" y="439001"/>
              </a:lnTo>
              <a:lnTo>
                <a:pt x="3030178" y="61335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2C0FCE-9696-4BB6-9B58-8F0D0641200D}">
      <dsp:nvSpPr>
        <dsp:cNvPr id="0" name=""/>
        <dsp:cNvSpPr/>
      </dsp:nvSpPr>
      <dsp:spPr>
        <a:xfrm>
          <a:off x="3831777" y="1929143"/>
          <a:ext cx="1020941" cy="613356"/>
        </a:xfrm>
        <a:custGeom>
          <a:avLst/>
          <a:gdLst/>
          <a:ahLst/>
          <a:cxnLst/>
          <a:rect l="0" t="0" r="0" b="0"/>
          <a:pathLst>
            <a:path>
              <a:moveTo>
                <a:pt x="0" y="0"/>
              </a:moveTo>
              <a:lnTo>
                <a:pt x="0" y="439001"/>
              </a:lnTo>
              <a:lnTo>
                <a:pt x="1020941" y="439001"/>
              </a:lnTo>
              <a:lnTo>
                <a:pt x="1020941" y="61335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C3ACFD-A71A-4636-9E93-10AE67C1B1DC}">
      <dsp:nvSpPr>
        <dsp:cNvPr id="0" name=""/>
        <dsp:cNvSpPr/>
      </dsp:nvSpPr>
      <dsp:spPr>
        <a:xfrm>
          <a:off x="2843481" y="1929143"/>
          <a:ext cx="988295" cy="613356"/>
        </a:xfrm>
        <a:custGeom>
          <a:avLst/>
          <a:gdLst/>
          <a:ahLst/>
          <a:cxnLst/>
          <a:rect l="0" t="0" r="0" b="0"/>
          <a:pathLst>
            <a:path>
              <a:moveTo>
                <a:pt x="988295" y="0"/>
              </a:moveTo>
              <a:lnTo>
                <a:pt x="988295" y="439001"/>
              </a:lnTo>
              <a:lnTo>
                <a:pt x="0" y="439001"/>
              </a:lnTo>
              <a:lnTo>
                <a:pt x="0" y="61335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F016CA-45B6-4CA0-891E-A8BF296CE0A2}">
      <dsp:nvSpPr>
        <dsp:cNvPr id="0" name=""/>
        <dsp:cNvSpPr/>
      </dsp:nvSpPr>
      <dsp:spPr>
        <a:xfrm>
          <a:off x="834244" y="1929143"/>
          <a:ext cx="2997532" cy="613356"/>
        </a:xfrm>
        <a:custGeom>
          <a:avLst/>
          <a:gdLst/>
          <a:ahLst/>
          <a:cxnLst/>
          <a:rect l="0" t="0" r="0" b="0"/>
          <a:pathLst>
            <a:path>
              <a:moveTo>
                <a:pt x="2997532" y="0"/>
              </a:moveTo>
              <a:lnTo>
                <a:pt x="2997532" y="439001"/>
              </a:lnTo>
              <a:lnTo>
                <a:pt x="0" y="439001"/>
              </a:lnTo>
              <a:lnTo>
                <a:pt x="0" y="61335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299A63-D129-44F0-BC1A-0285AFC36D3D}">
      <dsp:nvSpPr>
        <dsp:cNvPr id="0" name=""/>
        <dsp:cNvSpPr/>
      </dsp:nvSpPr>
      <dsp:spPr>
        <a:xfrm>
          <a:off x="3001513" y="629482"/>
          <a:ext cx="1660526" cy="1299660"/>
        </a:xfrm>
        <a:prstGeom prst="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kern="1200" cap="none" normalizeH="0" baseline="0" dirty="0" smtClean="0">
              <a:ln/>
              <a:effectLst/>
              <a:latin typeface="Arial" charset="0"/>
              <a:cs typeface="Arial" charset="0"/>
            </a:rPr>
            <a:t>Functions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kern="1200" cap="none" normalizeH="0" baseline="0" dirty="0" smtClean="0">
              <a:ln/>
              <a:effectLst/>
              <a:latin typeface="Arial" charset="0"/>
              <a:cs typeface="Arial" charset="0"/>
            </a:rPr>
            <a:t>of</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kern="1200" cap="none" normalizeH="0" baseline="0" dirty="0" smtClean="0">
              <a:ln/>
              <a:effectLst/>
              <a:latin typeface="Arial" charset="0"/>
              <a:cs typeface="Arial" charset="0"/>
            </a:rPr>
            <a:t>Maladaptive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kern="1200" cap="none" normalizeH="0" baseline="0" dirty="0" smtClean="0">
              <a:ln/>
              <a:effectLst/>
              <a:latin typeface="Arial" charset="0"/>
              <a:cs typeface="Arial" charset="0"/>
            </a:rPr>
            <a:t>Behavior</a:t>
          </a:r>
        </a:p>
      </dsp:txBody>
      <dsp:txXfrm>
        <a:off x="3001513" y="629482"/>
        <a:ext cx="1660526" cy="1299660"/>
      </dsp:txXfrm>
    </dsp:sp>
    <dsp:sp modelId="{AAEFCE46-8F4A-413E-8A66-A8655248F8B7}">
      <dsp:nvSpPr>
        <dsp:cNvPr id="0" name=""/>
        <dsp:cNvSpPr/>
      </dsp:nvSpPr>
      <dsp:spPr>
        <a:xfrm>
          <a:off x="3981" y="2542500"/>
          <a:ext cx="1660526" cy="830263"/>
        </a:xfrm>
        <a:prstGeom prst="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kern="1200" cap="none" normalizeH="0" baseline="0" dirty="0" smtClean="0">
              <a:ln/>
              <a:effectLst/>
              <a:latin typeface="Arial" charset="0"/>
              <a:cs typeface="Arial" charset="0"/>
            </a:rPr>
            <a:t>Communication</a:t>
          </a:r>
        </a:p>
      </dsp:txBody>
      <dsp:txXfrm>
        <a:off x="3981" y="2542500"/>
        <a:ext cx="1660526" cy="830263"/>
      </dsp:txXfrm>
    </dsp:sp>
    <dsp:sp modelId="{B420B3D0-982A-4808-9207-FC44B391E8EA}">
      <dsp:nvSpPr>
        <dsp:cNvPr id="0" name=""/>
        <dsp:cNvSpPr/>
      </dsp:nvSpPr>
      <dsp:spPr>
        <a:xfrm>
          <a:off x="2013218" y="2542500"/>
          <a:ext cx="1660526" cy="830263"/>
        </a:xfrm>
        <a:prstGeom prst="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kern="1200" cap="none" normalizeH="0" baseline="0" dirty="0" smtClean="0">
              <a:ln/>
              <a:effectLst/>
              <a:latin typeface="Arial" charset="0"/>
              <a:cs typeface="Arial" charset="0"/>
            </a:rPr>
            <a:t>Modulates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kern="1200" cap="none" normalizeH="0" baseline="0" dirty="0" smtClean="0">
              <a:ln/>
              <a:effectLst/>
              <a:latin typeface="Arial" charset="0"/>
              <a:cs typeface="Arial" charset="0"/>
            </a:rPr>
            <a:t>Internal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kern="1200" cap="none" normalizeH="0" baseline="0" dirty="0" smtClean="0">
              <a:ln/>
              <a:effectLst/>
              <a:latin typeface="Arial" charset="0"/>
              <a:cs typeface="Arial" charset="0"/>
            </a:rPr>
            <a:t>Distress</a:t>
          </a:r>
        </a:p>
      </dsp:txBody>
      <dsp:txXfrm>
        <a:off x="2013218" y="2542500"/>
        <a:ext cx="1660526" cy="830263"/>
      </dsp:txXfrm>
    </dsp:sp>
    <dsp:sp modelId="{81934071-3A92-4E37-8E5B-7E84FFF39B2F}">
      <dsp:nvSpPr>
        <dsp:cNvPr id="0" name=""/>
        <dsp:cNvSpPr/>
      </dsp:nvSpPr>
      <dsp:spPr>
        <a:xfrm>
          <a:off x="4022455" y="2542500"/>
          <a:ext cx="1660526" cy="830263"/>
        </a:xfrm>
        <a:prstGeom prst="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kern="1200" cap="none" normalizeH="0" baseline="0" dirty="0" smtClean="0">
              <a:ln/>
              <a:effectLst/>
              <a:latin typeface="Arial" charset="0"/>
              <a:cs typeface="Arial" charset="0"/>
            </a:rPr>
            <a:t>Modulates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kern="1200" cap="none" normalizeH="0" baseline="0" dirty="0" smtClean="0">
              <a:ln/>
              <a:effectLst/>
              <a:latin typeface="Arial" charset="0"/>
              <a:cs typeface="Arial" charset="0"/>
            </a:rPr>
            <a:t>Physical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kern="1200" cap="none" normalizeH="0" baseline="0" dirty="0" smtClean="0">
              <a:ln/>
              <a:effectLst/>
              <a:latin typeface="Arial" charset="0"/>
              <a:cs typeface="Arial" charset="0"/>
            </a:rPr>
            <a:t>Distress</a:t>
          </a:r>
        </a:p>
      </dsp:txBody>
      <dsp:txXfrm>
        <a:off x="4022455" y="2542500"/>
        <a:ext cx="1660526" cy="830263"/>
      </dsp:txXfrm>
    </dsp:sp>
    <dsp:sp modelId="{DCDBFDCA-B383-425F-9208-01FC25667B90}">
      <dsp:nvSpPr>
        <dsp:cNvPr id="0" name=""/>
        <dsp:cNvSpPr/>
      </dsp:nvSpPr>
      <dsp:spPr>
        <a:xfrm>
          <a:off x="6031692" y="2542500"/>
          <a:ext cx="1660526" cy="830263"/>
        </a:xfrm>
        <a:prstGeom prst="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kern="1200" cap="none" normalizeH="0" baseline="0" smtClean="0">
              <a:ln/>
              <a:effectLst/>
              <a:latin typeface="Arial" charset="0"/>
              <a:cs typeface="Arial" charset="0"/>
            </a:rPr>
            <a:t>Socio-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kern="1200" cap="none" normalizeH="0" baseline="0" smtClean="0">
              <a:ln/>
              <a:effectLst/>
              <a:latin typeface="Arial" charset="0"/>
              <a:cs typeface="Arial" charset="0"/>
            </a:rPr>
            <a:t>Environmental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kern="1200" cap="none" normalizeH="0" baseline="0" smtClean="0">
              <a:ln/>
              <a:effectLst/>
              <a:latin typeface="Arial" charset="0"/>
              <a:cs typeface="Arial" charset="0"/>
            </a:rPr>
            <a:t>Control</a:t>
          </a:r>
          <a:endParaRPr kumimoji="0" lang="en-US" sz="1700" b="1" i="0" u="none" strike="noStrike" kern="1200" cap="none" normalizeH="0" baseline="0" dirty="0" smtClean="0">
            <a:ln/>
            <a:effectLst/>
            <a:latin typeface="Arial" charset="0"/>
            <a:cs typeface="Arial" charset="0"/>
          </a:endParaRPr>
        </a:p>
      </dsp:txBody>
      <dsp:txXfrm>
        <a:off x="6031692" y="2542500"/>
        <a:ext cx="1660526" cy="830263"/>
      </dsp:txXfrm>
    </dsp:sp>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3037840" cy="461169"/>
          </a:xfrm>
          <a:prstGeom prst="rect">
            <a:avLst/>
          </a:prstGeom>
          <a:noFill/>
          <a:ln w="9525">
            <a:noFill/>
            <a:miter lim="800000"/>
            <a:headEnd/>
            <a:tailEnd/>
          </a:ln>
          <a:effectLst/>
        </p:spPr>
        <p:txBody>
          <a:bodyPr vert="horz" wrap="square" lIns="92757" tIns="46378" rIns="92757" bIns="46378" numCol="1" anchor="t" anchorCtr="0" compatLnSpc="1">
            <a:prstTxWarp prst="textNoShape">
              <a:avLst/>
            </a:prstTxWarp>
          </a:bodyPr>
          <a:lstStyle>
            <a:lvl1pPr>
              <a:defRPr sz="1200"/>
            </a:lvl1pPr>
          </a:lstStyle>
          <a:p>
            <a:pPr>
              <a:defRPr/>
            </a:pPr>
            <a:endParaRPr lang="en-US"/>
          </a:p>
        </p:txBody>
      </p:sp>
      <p:sp>
        <p:nvSpPr>
          <p:cNvPr id="25603" name="Rectangle 3"/>
          <p:cNvSpPr>
            <a:spLocks noGrp="1" noChangeArrowheads="1"/>
          </p:cNvSpPr>
          <p:nvPr>
            <p:ph type="dt" idx="1"/>
          </p:nvPr>
        </p:nvSpPr>
        <p:spPr bwMode="auto">
          <a:xfrm>
            <a:off x="3970938" y="0"/>
            <a:ext cx="3037840" cy="461169"/>
          </a:xfrm>
          <a:prstGeom prst="rect">
            <a:avLst/>
          </a:prstGeom>
          <a:noFill/>
          <a:ln w="9525">
            <a:noFill/>
            <a:miter lim="800000"/>
            <a:headEnd/>
            <a:tailEnd/>
          </a:ln>
          <a:effectLst/>
        </p:spPr>
        <p:txBody>
          <a:bodyPr vert="horz" wrap="square" lIns="92757" tIns="46378" rIns="92757" bIns="46378" numCol="1" anchor="t" anchorCtr="0" compatLnSpc="1">
            <a:prstTxWarp prst="textNoShape">
              <a:avLst/>
            </a:prstTxWarp>
          </a:bodyPr>
          <a:lstStyle>
            <a:lvl1pPr algn="r">
              <a:defRPr sz="1200"/>
            </a:lvl1pPr>
          </a:lstStyle>
          <a:p>
            <a:pPr>
              <a:defRPr/>
            </a:pPr>
            <a:endParaRPr lang="en-US"/>
          </a:p>
        </p:txBody>
      </p:sp>
      <p:sp>
        <p:nvSpPr>
          <p:cNvPr id="119812" name="Rectangle 4"/>
          <p:cNvSpPr>
            <a:spLocks noGrp="1" noRot="1" noChangeAspect="1" noChangeArrowheads="1" noTextEdit="1"/>
          </p:cNvSpPr>
          <p:nvPr>
            <p:ph type="sldImg" idx="2"/>
          </p:nvPr>
        </p:nvSpPr>
        <p:spPr bwMode="auto">
          <a:xfrm>
            <a:off x="1198563" y="692150"/>
            <a:ext cx="4613275" cy="34591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5" name="Rectangle 5"/>
          <p:cNvSpPr>
            <a:spLocks noGrp="1" noChangeArrowheads="1"/>
          </p:cNvSpPr>
          <p:nvPr>
            <p:ph type="body" sz="quarter" idx="3"/>
          </p:nvPr>
        </p:nvSpPr>
        <p:spPr bwMode="auto">
          <a:xfrm>
            <a:off x="701040" y="4381103"/>
            <a:ext cx="5608320" cy="4150519"/>
          </a:xfrm>
          <a:prstGeom prst="rect">
            <a:avLst/>
          </a:prstGeom>
          <a:noFill/>
          <a:ln w="9525">
            <a:noFill/>
            <a:miter lim="800000"/>
            <a:headEnd/>
            <a:tailEnd/>
          </a:ln>
          <a:effectLst/>
        </p:spPr>
        <p:txBody>
          <a:bodyPr vert="horz" wrap="square" lIns="92757" tIns="46378" rIns="92757" bIns="4637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5606" name="Rectangle 6"/>
          <p:cNvSpPr>
            <a:spLocks noGrp="1" noChangeArrowheads="1"/>
          </p:cNvSpPr>
          <p:nvPr>
            <p:ph type="ftr" sz="quarter" idx="4"/>
          </p:nvPr>
        </p:nvSpPr>
        <p:spPr bwMode="auto">
          <a:xfrm>
            <a:off x="0" y="8760605"/>
            <a:ext cx="3037840" cy="461169"/>
          </a:xfrm>
          <a:prstGeom prst="rect">
            <a:avLst/>
          </a:prstGeom>
          <a:noFill/>
          <a:ln w="9525">
            <a:noFill/>
            <a:miter lim="800000"/>
            <a:headEnd/>
            <a:tailEnd/>
          </a:ln>
          <a:effectLst/>
        </p:spPr>
        <p:txBody>
          <a:bodyPr vert="horz" wrap="square" lIns="92757" tIns="46378" rIns="92757" bIns="46378" numCol="1" anchor="b" anchorCtr="0" compatLnSpc="1">
            <a:prstTxWarp prst="textNoShape">
              <a:avLst/>
            </a:prstTxWarp>
          </a:bodyPr>
          <a:lstStyle>
            <a:lvl1pPr>
              <a:defRPr sz="1200"/>
            </a:lvl1pPr>
          </a:lstStyle>
          <a:p>
            <a:pPr>
              <a:defRPr/>
            </a:pPr>
            <a:endParaRPr lang="en-US"/>
          </a:p>
        </p:txBody>
      </p:sp>
      <p:sp>
        <p:nvSpPr>
          <p:cNvPr id="25607" name="Rectangle 7"/>
          <p:cNvSpPr>
            <a:spLocks noGrp="1" noChangeArrowheads="1"/>
          </p:cNvSpPr>
          <p:nvPr>
            <p:ph type="sldNum" sz="quarter" idx="5"/>
          </p:nvPr>
        </p:nvSpPr>
        <p:spPr bwMode="auto">
          <a:xfrm>
            <a:off x="3970938" y="8760605"/>
            <a:ext cx="3037840" cy="461169"/>
          </a:xfrm>
          <a:prstGeom prst="rect">
            <a:avLst/>
          </a:prstGeom>
          <a:noFill/>
          <a:ln w="9525">
            <a:noFill/>
            <a:miter lim="800000"/>
            <a:headEnd/>
            <a:tailEnd/>
          </a:ln>
          <a:effectLst/>
        </p:spPr>
        <p:txBody>
          <a:bodyPr vert="horz" wrap="square" lIns="92757" tIns="46378" rIns="92757" bIns="46378" numCol="1" anchor="b" anchorCtr="0" compatLnSpc="1">
            <a:prstTxWarp prst="textNoShape">
              <a:avLst/>
            </a:prstTxWarp>
          </a:bodyPr>
          <a:lstStyle>
            <a:lvl1pPr algn="r">
              <a:defRPr sz="1200"/>
            </a:lvl1pPr>
          </a:lstStyle>
          <a:p>
            <a:pPr>
              <a:defRPr/>
            </a:pPr>
            <a:fld id="{48E8805F-571C-41C0-8356-C3DE03ED6DBF}" type="slidenum">
              <a:rPr lang="en-US"/>
              <a:pPr>
                <a:defRPr/>
              </a:pPr>
              <a:t>‹#›</a:t>
            </a:fld>
            <a:endParaRPr lang="en-US"/>
          </a:p>
        </p:txBody>
      </p:sp>
    </p:spTree>
    <p:extLst>
      <p:ext uri="{BB962C8B-B14F-4D97-AF65-F5344CB8AC3E}">
        <p14:creationId xmlns:p14="http://schemas.microsoft.com/office/powerpoint/2010/main" val="40178571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8E8805F-571C-41C0-8356-C3DE03ED6DBF}" type="slidenum">
              <a:rPr lang="en-US" smtClean="0"/>
              <a:pPr>
                <a:defRPr/>
              </a:pPr>
              <a:t>2</a:t>
            </a:fld>
            <a:endParaRPr lang="en-US"/>
          </a:p>
        </p:txBody>
      </p:sp>
    </p:spTree>
    <p:extLst>
      <p:ext uri="{BB962C8B-B14F-4D97-AF65-F5344CB8AC3E}">
        <p14:creationId xmlns:p14="http://schemas.microsoft.com/office/powerpoint/2010/main" val="2336266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53648" indent="-289865" eaLnBrk="0" hangingPunct="0">
              <a:spcBef>
                <a:spcPct val="30000"/>
              </a:spcBef>
              <a:defRPr sz="1200">
                <a:solidFill>
                  <a:schemeClr val="tx1"/>
                </a:solidFill>
                <a:latin typeface="Arial" charset="0"/>
                <a:cs typeface="Arial" charset="0"/>
              </a:defRPr>
            </a:lvl2pPr>
            <a:lvl3pPr marL="1159459" indent="-231892" eaLnBrk="0" hangingPunct="0">
              <a:spcBef>
                <a:spcPct val="30000"/>
              </a:spcBef>
              <a:defRPr sz="1200">
                <a:solidFill>
                  <a:schemeClr val="tx1"/>
                </a:solidFill>
                <a:latin typeface="Arial" charset="0"/>
                <a:cs typeface="Arial" charset="0"/>
              </a:defRPr>
            </a:lvl3pPr>
            <a:lvl4pPr marL="1623243" indent="-231892" eaLnBrk="0" hangingPunct="0">
              <a:spcBef>
                <a:spcPct val="30000"/>
              </a:spcBef>
              <a:defRPr sz="1200">
                <a:solidFill>
                  <a:schemeClr val="tx1"/>
                </a:solidFill>
                <a:latin typeface="Arial" charset="0"/>
                <a:cs typeface="Arial" charset="0"/>
              </a:defRPr>
            </a:lvl4pPr>
            <a:lvl5pPr marL="2087027" indent="-231892" eaLnBrk="0" hangingPunct="0">
              <a:spcBef>
                <a:spcPct val="30000"/>
              </a:spcBef>
              <a:defRPr sz="1200">
                <a:solidFill>
                  <a:schemeClr val="tx1"/>
                </a:solidFill>
                <a:latin typeface="Arial" charset="0"/>
                <a:cs typeface="Arial" charset="0"/>
              </a:defRPr>
            </a:lvl5pPr>
            <a:lvl6pPr marL="2550810" indent="-231892" eaLnBrk="0" fontAlgn="base" hangingPunct="0">
              <a:spcBef>
                <a:spcPct val="30000"/>
              </a:spcBef>
              <a:spcAft>
                <a:spcPct val="0"/>
              </a:spcAft>
              <a:defRPr sz="1200">
                <a:solidFill>
                  <a:schemeClr val="tx1"/>
                </a:solidFill>
                <a:latin typeface="Arial" charset="0"/>
                <a:cs typeface="Arial" charset="0"/>
              </a:defRPr>
            </a:lvl6pPr>
            <a:lvl7pPr marL="3014594" indent="-231892" eaLnBrk="0" fontAlgn="base" hangingPunct="0">
              <a:spcBef>
                <a:spcPct val="30000"/>
              </a:spcBef>
              <a:spcAft>
                <a:spcPct val="0"/>
              </a:spcAft>
              <a:defRPr sz="1200">
                <a:solidFill>
                  <a:schemeClr val="tx1"/>
                </a:solidFill>
                <a:latin typeface="Arial" charset="0"/>
                <a:cs typeface="Arial" charset="0"/>
              </a:defRPr>
            </a:lvl7pPr>
            <a:lvl8pPr marL="3478378" indent="-231892" eaLnBrk="0" fontAlgn="base" hangingPunct="0">
              <a:spcBef>
                <a:spcPct val="30000"/>
              </a:spcBef>
              <a:spcAft>
                <a:spcPct val="0"/>
              </a:spcAft>
              <a:defRPr sz="1200">
                <a:solidFill>
                  <a:schemeClr val="tx1"/>
                </a:solidFill>
                <a:latin typeface="Arial" charset="0"/>
                <a:cs typeface="Arial" charset="0"/>
              </a:defRPr>
            </a:lvl8pPr>
            <a:lvl9pPr marL="3942161" indent="-231892"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CAAA3AF1-21EB-45F5-84B2-F2245618FF0F}" type="slidenum">
              <a:rPr lang="en-US" altLang="en-US" smtClean="0"/>
              <a:pPr eaLnBrk="1" hangingPunct="1">
                <a:spcBef>
                  <a:spcPct val="0"/>
                </a:spcBef>
              </a:pPr>
              <a:t>49</a:t>
            </a:fld>
            <a:endParaRPr lang="en-US" altLang="en-US"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892" indent="-231892" eaLnBrk="1" hangingPunct="1">
              <a:spcBef>
                <a:spcPct val="0"/>
              </a:spcBef>
            </a:pPr>
            <a:r>
              <a:rPr lang="en-US" altLang="en-US" smtClean="0"/>
              <a:t>Capitulation “sets up” both patients and other caregivers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30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53648" indent="-289865" eaLnBrk="0" hangingPunct="0">
              <a:spcBef>
                <a:spcPct val="30000"/>
              </a:spcBef>
              <a:defRPr sz="1200">
                <a:solidFill>
                  <a:schemeClr val="tx1"/>
                </a:solidFill>
                <a:latin typeface="Arial" charset="0"/>
                <a:cs typeface="Arial" charset="0"/>
              </a:defRPr>
            </a:lvl2pPr>
            <a:lvl3pPr marL="1159459" indent="-231892" eaLnBrk="0" hangingPunct="0">
              <a:spcBef>
                <a:spcPct val="30000"/>
              </a:spcBef>
              <a:defRPr sz="1200">
                <a:solidFill>
                  <a:schemeClr val="tx1"/>
                </a:solidFill>
                <a:latin typeface="Arial" charset="0"/>
                <a:cs typeface="Arial" charset="0"/>
              </a:defRPr>
            </a:lvl3pPr>
            <a:lvl4pPr marL="1623243" indent="-231892" eaLnBrk="0" hangingPunct="0">
              <a:spcBef>
                <a:spcPct val="30000"/>
              </a:spcBef>
              <a:defRPr sz="1200">
                <a:solidFill>
                  <a:schemeClr val="tx1"/>
                </a:solidFill>
                <a:latin typeface="Arial" charset="0"/>
                <a:cs typeface="Arial" charset="0"/>
              </a:defRPr>
            </a:lvl4pPr>
            <a:lvl5pPr marL="2087027" indent="-231892" eaLnBrk="0" hangingPunct="0">
              <a:spcBef>
                <a:spcPct val="30000"/>
              </a:spcBef>
              <a:defRPr sz="1200">
                <a:solidFill>
                  <a:schemeClr val="tx1"/>
                </a:solidFill>
                <a:latin typeface="Arial" charset="0"/>
                <a:cs typeface="Arial" charset="0"/>
              </a:defRPr>
            </a:lvl5pPr>
            <a:lvl6pPr marL="2550810" indent="-231892" eaLnBrk="0" fontAlgn="base" hangingPunct="0">
              <a:spcBef>
                <a:spcPct val="30000"/>
              </a:spcBef>
              <a:spcAft>
                <a:spcPct val="0"/>
              </a:spcAft>
              <a:defRPr sz="1200">
                <a:solidFill>
                  <a:schemeClr val="tx1"/>
                </a:solidFill>
                <a:latin typeface="Arial" charset="0"/>
                <a:cs typeface="Arial" charset="0"/>
              </a:defRPr>
            </a:lvl6pPr>
            <a:lvl7pPr marL="3014594" indent="-231892" eaLnBrk="0" fontAlgn="base" hangingPunct="0">
              <a:spcBef>
                <a:spcPct val="30000"/>
              </a:spcBef>
              <a:spcAft>
                <a:spcPct val="0"/>
              </a:spcAft>
              <a:defRPr sz="1200">
                <a:solidFill>
                  <a:schemeClr val="tx1"/>
                </a:solidFill>
                <a:latin typeface="Arial" charset="0"/>
                <a:cs typeface="Arial" charset="0"/>
              </a:defRPr>
            </a:lvl7pPr>
            <a:lvl8pPr marL="3478378" indent="-231892" eaLnBrk="0" fontAlgn="base" hangingPunct="0">
              <a:spcBef>
                <a:spcPct val="30000"/>
              </a:spcBef>
              <a:spcAft>
                <a:spcPct val="0"/>
              </a:spcAft>
              <a:defRPr sz="1200">
                <a:solidFill>
                  <a:schemeClr val="tx1"/>
                </a:solidFill>
                <a:latin typeface="Arial" charset="0"/>
                <a:cs typeface="Arial" charset="0"/>
              </a:defRPr>
            </a:lvl8pPr>
            <a:lvl9pPr marL="3942161" indent="-231892"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4EABA5B3-1B86-4B61-AF7E-F8383BAA9F81}" type="slidenum">
              <a:rPr lang="en-US" altLang="en-US" smtClean="0"/>
              <a:pPr eaLnBrk="1" hangingPunct="1">
                <a:spcBef>
                  <a:spcPct val="0"/>
                </a:spcBef>
              </a:pPr>
              <a:t>52</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8E8805F-571C-41C0-8356-C3DE03ED6DBF}" type="slidenum">
              <a:rPr lang="en-US" smtClean="0"/>
              <a:pPr>
                <a:defRPr/>
              </a:pPr>
              <a:t>56</a:t>
            </a:fld>
            <a:endParaRPr lang="en-US"/>
          </a:p>
        </p:txBody>
      </p:sp>
    </p:spTree>
    <p:extLst>
      <p:ext uri="{BB962C8B-B14F-4D97-AF65-F5344CB8AC3E}">
        <p14:creationId xmlns:p14="http://schemas.microsoft.com/office/powerpoint/2010/main" val="3960989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a:t>
            </a:r>
            <a:r>
              <a:rPr lang="en-US" baseline="0" dirty="0" smtClean="0"/>
              <a:t> to help parents understand this concept and teach how to shift </a:t>
            </a:r>
            <a:endParaRPr lang="en-US" dirty="0"/>
          </a:p>
        </p:txBody>
      </p:sp>
      <p:sp>
        <p:nvSpPr>
          <p:cNvPr id="4" name="Slide Number Placeholder 3"/>
          <p:cNvSpPr>
            <a:spLocks noGrp="1"/>
          </p:cNvSpPr>
          <p:nvPr>
            <p:ph type="sldNum" sz="quarter" idx="10"/>
          </p:nvPr>
        </p:nvSpPr>
        <p:spPr/>
        <p:txBody>
          <a:bodyPr/>
          <a:lstStyle/>
          <a:p>
            <a:pPr>
              <a:defRPr/>
            </a:pPr>
            <a:fld id="{48E8805F-571C-41C0-8356-C3DE03ED6DBF}" type="slidenum">
              <a:rPr lang="en-US" smtClean="0"/>
              <a:pPr>
                <a:defRPr/>
              </a:pPr>
              <a:t>57</a:t>
            </a:fld>
            <a:endParaRPr lang="en-US"/>
          </a:p>
        </p:txBody>
      </p:sp>
    </p:spTree>
    <p:extLst>
      <p:ext uri="{BB962C8B-B14F-4D97-AF65-F5344CB8AC3E}">
        <p14:creationId xmlns:p14="http://schemas.microsoft.com/office/powerpoint/2010/main" val="3325520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53648" indent="-289865" eaLnBrk="0" hangingPunct="0">
              <a:spcBef>
                <a:spcPct val="30000"/>
              </a:spcBef>
              <a:defRPr sz="1200">
                <a:solidFill>
                  <a:schemeClr val="tx1"/>
                </a:solidFill>
                <a:latin typeface="Arial" charset="0"/>
                <a:cs typeface="Arial" charset="0"/>
              </a:defRPr>
            </a:lvl2pPr>
            <a:lvl3pPr marL="1159459" indent="-231892" eaLnBrk="0" hangingPunct="0">
              <a:spcBef>
                <a:spcPct val="30000"/>
              </a:spcBef>
              <a:defRPr sz="1200">
                <a:solidFill>
                  <a:schemeClr val="tx1"/>
                </a:solidFill>
                <a:latin typeface="Arial" charset="0"/>
                <a:cs typeface="Arial" charset="0"/>
              </a:defRPr>
            </a:lvl3pPr>
            <a:lvl4pPr marL="1623243" indent="-231892" eaLnBrk="0" hangingPunct="0">
              <a:spcBef>
                <a:spcPct val="30000"/>
              </a:spcBef>
              <a:defRPr sz="1200">
                <a:solidFill>
                  <a:schemeClr val="tx1"/>
                </a:solidFill>
                <a:latin typeface="Arial" charset="0"/>
                <a:cs typeface="Arial" charset="0"/>
              </a:defRPr>
            </a:lvl4pPr>
            <a:lvl5pPr marL="2087027" indent="-231892" eaLnBrk="0" hangingPunct="0">
              <a:spcBef>
                <a:spcPct val="30000"/>
              </a:spcBef>
              <a:defRPr sz="1200">
                <a:solidFill>
                  <a:schemeClr val="tx1"/>
                </a:solidFill>
                <a:latin typeface="Arial" charset="0"/>
                <a:cs typeface="Arial" charset="0"/>
              </a:defRPr>
            </a:lvl5pPr>
            <a:lvl6pPr marL="2550810" indent="-231892" eaLnBrk="0" fontAlgn="base" hangingPunct="0">
              <a:spcBef>
                <a:spcPct val="30000"/>
              </a:spcBef>
              <a:spcAft>
                <a:spcPct val="0"/>
              </a:spcAft>
              <a:defRPr sz="1200">
                <a:solidFill>
                  <a:schemeClr val="tx1"/>
                </a:solidFill>
                <a:latin typeface="Arial" charset="0"/>
                <a:cs typeface="Arial" charset="0"/>
              </a:defRPr>
            </a:lvl6pPr>
            <a:lvl7pPr marL="3014594" indent="-231892" eaLnBrk="0" fontAlgn="base" hangingPunct="0">
              <a:spcBef>
                <a:spcPct val="30000"/>
              </a:spcBef>
              <a:spcAft>
                <a:spcPct val="0"/>
              </a:spcAft>
              <a:defRPr sz="1200">
                <a:solidFill>
                  <a:schemeClr val="tx1"/>
                </a:solidFill>
                <a:latin typeface="Arial" charset="0"/>
                <a:cs typeface="Arial" charset="0"/>
              </a:defRPr>
            </a:lvl7pPr>
            <a:lvl8pPr marL="3478378" indent="-231892" eaLnBrk="0" fontAlgn="base" hangingPunct="0">
              <a:spcBef>
                <a:spcPct val="30000"/>
              </a:spcBef>
              <a:spcAft>
                <a:spcPct val="0"/>
              </a:spcAft>
              <a:defRPr sz="1200">
                <a:solidFill>
                  <a:schemeClr val="tx1"/>
                </a:solidFill>
                <a:latin typeface="Arial" charset="0"/>
                <a:cs typeface="Arial" charset="0"/>
              </a:defRPr>
            </a:lvl8pPr>
            <a:lvl9pPr marL="3942161" indent="-231892"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7140B16C-3F1A-4217-91D7-0A7A91E82DAB}" type="slidenum">
              <a:rPr lang="en-US" altLang="en-US" smtClean="0"/>
              <a:pPr eaLnBrk="1" hangingPunct="1">
                <a:spcBef>
                  <a:spcPct val="0"/>
                </a:spcBef>
              </a:pPr>
              <a:t>58</a:t>
            </a:fld>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53648" indent="-289865" eaLnBrk="0" hangingPunct="0">
              <a:spcBef>
                <a:spcPct val="30000"/>
              </a:spcBef>
              <a:defRPr sz="1200">
                <a:solidFill>
                  <a:schemeClr val="tx1"/>
                </a:solidFill>
                <a:latin typeface="Arial" charset="0"/>
                <a:cs typeface="Arial" charset="0"/>
              </a:defRPr>
            </a:lvl2pPr>
            <a:lvl3pPr marL="1159459" indent="-231892" eaLnBrk="0" hangingPunct="0">
              <a:spcBef>
                <a:spcPct val="30000"/>
              </a:spcBef>
              <a:defRPr sz="1200">
                <a:solidFill>
                  <a:schemeClr val="tx1"/>
                </a:solidFill>
                <a:latin typeface="Arial" charset="0"/>
                <a:cs typeface="Arial" charset="0"/>
              </a:defRPr>
            </a:lvl3pPr>
            <a:lvl4pPr marL="1623243" indent="-231892" eaLnBrk="0" hangingPunct="0">
              <a:spcBef>
                <a:spcPct val="30000"/>
              </a:spcBef>
              <a:defRPr sz="1200">
                <a:solidFill>
                  <a:schemeClr val="tx1"/>
                </a:solidFill>
                <a:latin typeface="Arial" charset="0"/>
                <a:cs typeface="Arial" charset="0"/>
              </a:defRPr>
            </a:lvl4pPr>
            <a:lvl5pPr marL="2087027" indent="-231892" eaLnBrk="0" hangingPunct="0">
              <a:spcBef>
                <a:spcPct val="30000"/>
              </a:spcBef>
              <a:defRPr sz="1200">
                <a:solidFill>
                  <a:schemeClr val="tx1"/>
                </a:solidFill>
                <a:latin typeface="Arial" charset="0"/>
                <a:cs typeface="Arial" charset="0"/>
              </a:defRPr>
            </a:lvl5pPr>
            <a:lvl6pPr marL="2550810" indent="-231892" eaLnBrk="0" fontAlgn="base" hangingPunct="0">
              <a:spcBef>
                <a:spcPct val="30000"/>
              </a:spcBef>
              <a:spcAft>
                <a:spcPct val="0"/>
              </a:spcAft>
              <a:defRPr sz="1200">
                <a:solidFill>
                  <a:schemeClr val="tx1"/>
                </a:solidFill>
                <a:latin typeface="Arial" charset="0"/>
                <a:cs typeface="Arial" charset="0"/>
              </a:defRPr>
            </a:lvl6pPr>
            <a:lvl7pPr marL="3014594" indent="-231892" eaLnBrk="0" fontAlgn="base" hangingPunct="0">
              <a:spcBef>
                <a:spcPct val="30000"/>
              </a:spcBef>
              <a:spcAft>
                <a:spcPct val="0"/>
              </a:spcAft>
              <a:defRPr sz="1200">
                <a:solidFill>
                  <a:schemeClr val="tx1"/>
                </a:solidFill>
                <a:latin typeface="Arial" charset="0"/>
                <a:cs typeface="Arial" charset="0"/>
              </a:defRPr>
            </a:lvl7pPr>
            <a:lvl8pPr marL="3478378" indent="-231892" eaLnBrk="0" fontAlgn="base" hangingPunct="0">
              <a:spcBef>
                <a:spcPct val="30000"/>
              </a:spcBef>
              <a:spcAft>
                <a:spcPct val="0"/>
              </a:spcAft>
              <a:defRPr sz="1200">
                <a:solidFill>
                  <a:schemeClr val="tx1"/>
                </a:solidFill>
                <a:latin typeface="Arial" charset="0"/>
                <a:cs typeface="Arial" charset="0"/>
              </a:defRPr>
            </a:lvl8pPr>
            <a:lvl9pPr marL="3942161" indent="-231892"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6BE4B595-EBAE-411A-8E72-DAF6CFC5195B}" type="slidenum">
              <a:rPr lang="en-US" altLang="en-US" smtClean="0"/>
              <a:pPr eaLnBrk="1" hangingPunct="1">
                <a:spcBef>
                  <a:spcPct val="0"/>
                </a:spcBef>
              </a:pPr>
              <a:t>61</a:t>
            </a:fld>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53648" indent="-289865" eaLnBrk="0" hangingPunct="0">
              <a:spcBef>
                <a:spcPct val="30000"/>
              </a:spcBef>
              <a:defRPr sz="1200">
                <a:solidFill>
                  <a:schemeClr val="tx1"/>
                </a:solidFill>
                <a:latin typeface="Arial" charset="0"/>
                <a:cs typeface="Arial" charset="0"/>
              </a:defRPr>
            </a:lvl2pPr>
            <a:lvl3pPr marL="1159459" indent="-231892" eaLnBrk="0" hangingPunct="0">
              <a:spcBef>
                <a:spcPct val="30000"/>
              </a:spcBef>
              <a:defRPr sz="1200">
                <a:solidFill>
                  <a:schemeClr val="tx1"/>
                </a:solidFill>
                <a:latin typeface="Arial" charset="0"/>
                <a:cs typeface="Arial" charset="0"/>
              </a:defRPr>
            </a:lvl3pPr>
            <a:lvl4pPr marL="1623243" indent="-231892" eaLnBrk="0" hangingPunct="0">
              <a:spcBef>
                <a:spcPct val="30000"/>
              </a:spcBef>
              <a:defRPr sz="1200">
                <a:solidFill>
                  <a:schemeClr val="tx1"/>
                </a:solidFill>
                <a:latin typeface="Arial" charset="0"/>
                <a:cs typeface="Arial" charset="0"/>
              </a:defRPr>
            </a:lvl4pPr>
            <a:lvl5pPr marL="2087027" indent="-231892" eaLnBrk="0" hangingPunct="0">
              <a:spcBef>
                <a:spcPct val="30000"/>
              </a:spcBef>
              <a:defRPr sz="1200">
                <a:solidFill>
                  <a:schemeClr val="tx1"/>
                </a:solidFill>
                <a:latin typeface="Arial" charset="0"/>
                <a:cs typeface="Arial" charset="0"/>
              </a:defRPr>
            </a:lvl5pPr>
            <a:lvl6pPr marL="2550810" indent="-231892" eaLnBrk="0" fontAlgn="base" hangingPunct="0">
              <a:spcBef>
                <a:spcPct val="30000"/>
              </a:spcBef>
              <a:spcAft>
                <a:spcPct val="0"/>
              </a:spcAft>
              <a:defRPr sz="1200">
                <a:solidFill>
                  <a:schemeClr val="tx1"/>
                </a:solidFill>
                <a:latin typeface="Arial" charset="0"/>
                <a:cs typeface="Arial" charset="0"/>
              </a:defRPr>
            </a:lvl6pPr>
            <a:lvl7pPr marL="3014594" indent="-231892" eaLnBrk="0" fontAlgn="base" hangingPunct="0">
              <a:spcBef>
                <a:spcPct val="30000"/>
              </a:spcBef>
              <a:spcAft>
                <a:spcPct val="0"/>
              </a:spcAft>
              <a:defRPr sz="1200">
                <a:solidFill>
                  <a:schemeClr val="tx1"/>
                </a:solidFill>
                <a:latin typeface="Arial" charset="0"/>
                <a:cs typeface="Arial" charset="0"/>
              </a:defRPr>
            </a:lvl7pPr>
            <a:lvl8pPr marL="3478378" indent="-231892" eaLnBrk="0" fontAlgn="base" hangingPunct="0">
              <a:spcBef>
                <a:spcPct val="30000"/>
              </a:spcBef>
              <a:spcAft>
                <a:spcPct val="0"/>
              </a:spcAft>
              <a:defRPr sz="1200">
                <a:solidFill>
                  <a:schemeClr val="tx1"/>
                </a:solidFill>
                <a:latin typeface="Arial" charset="0"/>
                <a:cs typeface="Arial" charset="0"/>
              </a:defRPr>
            </a:lvl8pPr>
            <a:lvl9pPr marL="3942161" indent="-231892"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283A9C22-5268-49F6-B7D1-C569D155907F}" type="slidenum">
              <a:rPr lang="en-US" altLang="en-US" smtClean="0"/>
              <a:pPr eaLnBrk="1" hangingPunct="1">
                <a:spcBef>
                  <a:spcPct val="0"/>
                </a:spcBef>
              </a:pPr>
              <a:t>63</a:t>
            </a:fld>
            <a:endParaRPr lang="en-US" altLang="en-US"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892" indent="-231892" eaLnBrk="1" hangingPunct="1">
              <a:spcBef>
                <a:spcPct val="0"/>
              </a:spcBef>
            </a:pPr>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53648" indent="-289865" eaLnBrk="0" hangingPunct="0">
              <a:spcBef>
                <a:spcPct val="30000"/>
              </a:spcBef>
              <a:defRPr sz="1200">
                <a:solidFill>
                  <a:schemeClr val="tx1"/>
                </a:solidFill>
                <a:latin typeface="Arial" charset="0"/>
                <a:cs typeface="Arial" charset="0"/>
              </a:defRPr>
            </a:lvl2pPr>
            <a:lvl3pPr marL="1159459" indent="-231892" eaLnBrk="0" hangingPunct="0">
              <a:spcBef>
                <a:spcPct val="30000"/>
              </a:spcBef>
              <a:defRPr sz="1200">
                <a:solidFill>
                  <a:schemeClr val="tx1"/>
                </a:solidFill>
                <a:latin typeface="Arial" charset="0"/>
                <a:cs typeface="Arial" charset="0"/>
              </a:defRPr>
            </a:lvl3pPr>
            <a:lvl4pPr marL="1623243" indent="-231892" eaLnBrk="0" hangingPunct="0">
              <a:spcBef>
                <a:spcPct val="30000"/>
              </a:spcBef>
              <a:defRPr sz="1200">
                <a:solidFill>
                  <a:schemeClr val="tx1"/>
                </a:solidFill>
                <a:latin typeface="Arial" charset="0"/>
                <a:cs typeface="Arial" charset="0"/>
              </a:defRPr>
            </a:lvl4pPr>
            <a:lvl5pPr marL="2087027" indent="-231892" eaLnBrk="0" hangingPunct="0">
              <a:spcBef>
                <a:spcPct val="30000"/>
              </a:spcBef>
              <a:defRPr sz="1200">
                <a:solidFill>
                  <a:schemeClr val="tx1"/>
                </a:solidFill>
                <a:latin typeface="Arial" charset="0"/>
                <a:cs typeface="Arial" charset="0"/>
              </a:defRPr>
            </a:lvl5pPr>
            <a:lvl6pPr marL="2550810" indent="-231892" eaLnBrk="0" fontAlgn="base" hangingPunct="0">
              <a:spcBef>
                <a:spcPct val="30000"/>
              </a:spcBef>
              <a:spcAft>
                <a:spcPct val="0"/>
              </a:spcAft>
              <a:defRPr sz="1200">
                <a:solidFill>
                  <a:schemeClr val="tx1"/>
                </a:solidFill>
                <a:latin typeface="Arial" charset="0"/>
                <a:cs typeface="Arial" charset="0"/>
              </a:defRPr>
            </a:lvl6pPr>
            <a:lvl7pPr marL="3014594" indent="-231892" eaLnBrk="0" fontAlgn="base" hangingPunct="0">
              <a:spcBef>
                <a:spcPct val="30000"/>
              </a:spcBef>
              <a:spcAft>
                <a:spcPct val="0"/>
              </a:spcAft>
              <a:defRPr sz="1200">
                <a:solidFill>
                  <a:schemeClr val="tx1"/>
                </a:solidFill>
                <a:latin typeface="Arial" charset="0"/>
                <a:cs typeface="Arial" charset="0"/>
              </a:defRPr>
            </a:lvl7pPr>
            <a:lvl8pPr marL="3478378" indent="-231892" eaLnBrk="0" fontAlgn="base" hangingPunct="0">
              <a:spcBef>
                <a:spcPct val="30000"/>
              </a:spcBef>
              <a:spcAft>
                <a:spcPct val="0"/>
              </a:spcAft>
              <a:defRPr sz="1200">
                <a:solidFill>
                  <a:schemeClr val="tx1"/>
                </a:solidFill>
                <a:latin typeface="Arial" charset="0"/>
                <a:cs typeface="Arial" charset="0"/>
              </a:defRPr>
            </a:lvl8pPr>
            <a:lvl9pPr marL="3942161" indent="-231892"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630B58E2-71A4-4999-93F2-3AFBC91B0E33}" type="slidenum">
              <a:rPr lang="en-US" altLang="en-US" smtClean="0"/>
              <a:pPr eaLnBrk="1" hangingPunct="1">
                <a:spcBef>
                  <a:spcPct val="0"/>
                </a:spcBef>
              </a:pPr>
              <a:t>68</a:t>
            </a:fld>
            <a:endParaRPr lang="en-US" altLang="en-US" smtClean="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892" indent="-231892" eaLnBrk="1" hangingPunct="1">
              <a:spcBef>
                <a:spcPct val="0"/>
              </a:spcBef>
            </a:pPr>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little over a year ago the CDC released new data about the prevalence of ASD</a:t>
            </a:r>
            <a:endParaRPr lang="en-US" dirty="0"/>
          </a:p>
        </p:txBody>
      </p:sp>
      <p:sp>
        <p:nvSpPr>
          <p:cNvPr id="4" name="Slide Number Placeholder 3"/>
          <p:cNvSpPr>
            <a:spLocks noGrp="1"/>
          </p:cNvSpPr>
          <p:nvPr>
            <p:ph type="sldNum" sz="quarter" idx="10"/>
          </p:nvPr>
        </p:nvSpPr>
        <p:spPr/>
        <p:txBody>
          <a:bodyPr/>
          <a:lstStyle/>
          <a:p>
            <a:pPr>
              <a:defRPr/>
            </a:pPr>
            <a:fld id="{F0266AE9-065A-4BB1-8832-B11FCFB12DE9}" type="slidenum">
              <a:rPr lang="en-US" smtClean="0"/>
              <a:pPr>
                <a:defRPr/>
              </a:pPr>
              <a:t>17</a:t>
            </a:fld>
            <a:endParaRPr lang="en-US"/>
          </a:p>
        </p:txBody>
      </p:sp>
    </p:spTree>
    <p:extLst>
      <p:ext uri="{BB962C8B-B14F-4D97-AF65-F5344CB8AC3E}">
        <p14:creationId xmlns:p14="http://schemas.microsoft.com/office/powerpoint/2010/main" val="3456689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0266AE9-065A-4BB1-8832-B11FCFB12DE9}" type="slidenum">
              <a:rPr lang="en-US" smtClean="0"/>
              <a:pPr>
                <a:defRPr/>
              </a:pPr>
              <a:t>18</a:t>
            </a:fld>
            <a:endParaRPr lang="en-US"/>
          </a:p>
        </p:txBody>
      </p:sp>
    </p:spTree>
    <p:extLst>
      <p:ext uri="{BB962C8B-B14F-4D97-AF65-F5344CB8AC3E}">
        <p14:creationId xmlns:p14="http://schemas.microsoft.com/office/powerpoint/2010/main" val="236694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xfrm>
            <a:off x="701040" y="4381419"/>
            <a:ext cx="5608320" cy="414957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45" tIns="46373" rIns="92745" bIns="46373"/>
          <a:lstStyle/>
          <a:p>
            <a:pPr eaLnBrk="1" hangingPunct="1"/>
            <a:r>
              <a:rPr lang="en-US" altLang="en-US" smtClean="0">
                <a:latin typeface="Arial" pitchFamily="34" charset="0"/>
                <a:ea typeface="ＭＳ Ｐゴシック" pitchFamily="34" charset="-128"/>
              </a:rPr>
              <a:t>Common Approaches to Functional Framework – ZW with WS comments – 20 min</a:t>
            </a:r>
          </a:p>
          <a:p>
            <a:pPr eaLnBrk="1" hangingPunct="1"/>
            <a:endParaRPr lang="en-US" altLang="en-US" smtClean="0">
              <a:latin typeface="Arial" pitchFamily="34" charset="0"/>
              <a:ea typeface="ＭＳ Ｐゴシック" pitchFamily="34" charset="-128"/>
            </a:endParaRPr>
          </a:p>
        </p:txBody>
      </p:sp>
      <p:sp>
        <p:nvSpPr>
          <p:cNvPr id="54276" name="Slide Number Placeholder 3"/>
          <p:cNvSpPr txBox="1">
            <a:spLocks noGrp="1"/>
          </p:cNvSpPr>
          <p:nvPr/>
        </p:nvSpPr>
        <p:spPr bwMode="auto">
          <a:xfrm>
            <a:off x="3970436" y="8761261"/>
            <a:ext cx="3038372" cy="46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45" tIns="46373" rIns="92745" bIns="46373" anchor="b"/>
          <a:lstStyle>
            <a:lvl1pPr defTabSz="439738">
              <a:defRPr sz="2400">
                <a:solidFill>
                  <a:schemeClr val="tx1"/>
                </a:solidFill>
                <a:latin typeface="Arial" pitchFamily="34" charset="0"/>
                <a:ea typeface="ＭＳ Ｐゴシック" pitchFamily="34" charset="-128"/>
              </a:defRPr>
            </a:lvl1pPr>
            <a:lvl2pPr marL="742950" indent="-285750" defTabSz="439738">
              <a:defRPr sz="2400">
                <a:solidFill>
                  <a:schemeClr val="tx1"/>
                </a:solidFill>
                <a:latin typeface="Arial" pitchFamily="34" charset="0"/>
                <a:ea typeface="ＭＳ Ｐゴシック" pitchFamily="34" charset="-128"/>
              </a:defRPr>
            </a:lvl2pPr>
            <a:lvl3pPr marL="1143000" indent="-228600" defTabSz="439738">
              <a:defRPr sz="2400">
                <a:solidFill>
                  <a:schemeClr val="tx1"/>
                </a:solidFill>
                <a:latin typeface="Arial" pitchFamily="34" charset="0"/>
                <a:ea typeface="ＭＳ Ｐゴシック" pitchFamily="34" charset="-128"/>
              </a:defRPr>
            </a:lvl3pPr>
            <a:lvl4pPr marL="1600200" indent="-228600" defTabSz="439738">
              <a:defRPr sz="2400">
                <a:solidFill>
                  <a:schemeClr val="tx1"/>
                </a:solidFill>
                <a:latin typeface="Arial" pitchFamily="34" charset="0"/>
                <a:ea typeface="ＭＳ Ｐゴシック" pitchFamily="34" charset="-128"/>
              </a:defRPr>
            </a:lvl4pPr>
            <a:lvl5pPr marL="2057400" indent="-228600" defTabSz="439738">
              <a:defRPr sz="2400">
                <a:solidFill>
                  <a:schemeClr val="tx1"/>
                </a:solidFill>
                <a:latin typeface="Arial" pitchFamily="34" charset="0"/>
                <a:ea typeface="ＭＳ Ｐゴシック" pitchFamily="34" charset="-128"/>
              </a:defRPr>
            </a:lvl5pPr>
            <a:lvl6pPr marL="2514600" indent="-228600" defTabSz="43973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3973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3973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3973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897F656E-9325-42BA-82AD-DB1835E6A8F0}" type="slidenum">
              <a:rPr lang="en-US" altLang="en-US" sz="1300"/>
              <a:pPr algn="r" eaLnBrk="1" hangingPunct="1"/>
              <a:t>21</a:t>
            </a:fld>
            <a:endParaRPr lang="en-US" altLang="en-US" sz="13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53648" indent="-289865" eaLnBrk="0" hangingPunct="0">
              <a:spcBef>
                <a:spcPct val="30000"/>
              </a:spcBef>
              <a:defRPr sz="1200">
                <a:solidFill>
                  <a:schemeClr val="tx1"/>
                </a:solidFill>
                <a:latin typeface="Arial" charset="0"/>
                <a:cs typeface="Arial" charset="0"/>
              </a:defRPr>
            </a:lvl2pPr>
            <a:lvl3pPr marL="1159459" indent="-231892" eaLnBrk="0" hangingPunct="0">
              <a:spcBef>
                <a:spcPct val="30000"/>
              </a:spcBef>
              <a:defRPr sz="1200">
                <a:solidFill>
                  <a:schemeClr val="tx1"/>
                </a:solidFill>
                <a:latin typeface="Arial" charset="0"/>
                <a:cs typeface="Arial" charset="0"/>
              </a:defRPr>
            </a:lvl3pPr>
            <a:lvl4pPr marL="1623243" indent="-231892" eaLnBrk="0" hangingPunct="0">
              <a:spcBef>
                <a:spcPct val="30000"/>
              </a:spcBef>
              <a:defRPr sz="1200">
                <a:solidFill>
                  <a:schemeClr val="tx1"/>
                </a:solidFill>
                <a:latin typeface="Arial" charset="0"/>
                <a:cs typeface="Arial" charset="0"/>
              </a:defRPr>
            </a:lvl4pPr>
            <a:lvl5pPr marL="2087027" indent="-231892" eaLnBrk="0" hangingPunct="0">
              <a:spcBef>
                <a:spcPct val="30000"/>
              </a:spcBef>
              <a:defRPr sz="1200">
                <a:solidFill>
                  <a:schemeClr val="tx1"/>
                </a:solidFill>
                <a:latin typeface="Arial" charset="0"/>
                <a:cs typeface="Arial" charset="0"/>
              </a:defRPr>
            </a:lvl5pPr>
            <a:lvl6pPr marL="2550810" indent="-231892" eaLnBrk="0" fontAlgn="base" hangingPunct="0">
              <a:spcBef>
                <a:spcPct val="30000"/>
              </a:spcBef>
              <a:spcAft>
                <a:spcPct val="0"/>
              </a:spcAft>
              <a:defRPr sz="1200">
                <a:solidFill>
                  <a:schemeClr val="tx1"/>
                </a:solidFill>
                <a:latin typeface="Arial" charset="0"/>
                <a:cs typeface="Arial" charset="0"/>
              </a:defRPr>
            </a:lvl6pPr>
            <a:lvl7pPr marL="3014594" indent="-231892" eaLnBrk="0" fontAlgn="base" hangingPunct="0">
              <a:spcBef>
                <a:spcPct val="30000"/>
              </a:spcBef>
              <a:spcAft>
                <a:spcPct val="0"/>
              </a:spcAft>
              <a:defRPr sz="1200">
                <a:solidFill>
                  <a:schemeClr val="tx1"/>
                </a:solidFill>
                <a:latin typeface="Arial" charset="0"/>
                <a:cs typeface="Arial" charset="0"/>
              </a:defRPr>
            </a:lvl7pPr>
            <a:lvl8pPr marL="3478378" indent="-231892" eaLnBrk="0" fontAlgn="base" hangingPunct="0">
              <a:spcBef>
                <a:spcPct val="30000"/>
              </a:spcBef>
              <a:spcAft>
                <a:spcPct val="0"/>
              </a:spcAft>
              <a:defRPr sz="1200">
                <a:solidFill>
                  <a:schemeClr val="tx1"/>
                </a:solidFill>
                <a:latin typeface="Arial" charset="0"/>
                <a:cs typeface="Arial" charset="0"/>
              </a:defRPr>
            </a:lvl8pPr>
            <a:lvl9pPr marL="3942161" indent="-231892"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644AFDBD-6C22-4473-BA63-8462C0674AF5}" type="slidenum">
              <a:rPr lang="en-US" altLang="en-US" smtClean="0"/>
              <a:pPr eaLnBrk="1" hangingPunct="1">
                <a:spcBef>
                  <a:spcPct val="0"/>
                </a:spcBef>
              </a:pPr>
              <a:t>37</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21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53648" indent="-289865" eaLnBrk="0" hangingPunct="0">
              <a:spcBef>
                <a:spcPct val="30000"/>
              </a:spcBef>
              <a:defRPr sz="1200">
                <a:solidFill>
                  <a:schemeClr val="tx1"/>
                </a:solidFill>
                <a:latin typeface="Arial" charset="0"/>
                <a:cs typeface="Arial" charset="0"/>
              </a:defRPr>
            </a:lvl2pPr>
            <a:lvl3pPr marL="1159459" indent="-231892" eaLnBrk="0" hangingPunct="0">
              <a:spcBef>
                <a:spcPct val="30000"/>
              </a:spcBef>
              <a:defRPr sz="1200">
                <a:solidFill>
                  <a:schemeClr val="tx1"/>
                </a:solidFill>
                <a:latin typeface="Arial" charset="0"/>
                <a:cs typeface="Arial" charset="0"/>
              </a:defRPr>
            </a:lvl3pPr>
            <a:lvl4pPr marL="1623243" indent="-231892" eaLnBrk="0" hangingPunct="0">
              <a:spcBef>
                <a:spcPct val="30000"/>
              </a:spcBef>
              <a:defRPr sz="1200">
                <a:solidFill>
                  <a:schemeClr val="tx1"/>
                </a:solidFill>
                <a:latin typeface="Arial" charset="0"/>
                <a:cs typeface="Arial" charset="0"/>
              </a:defRPr>
            </a:lvl4pPr>
            <a:lvl5pPr marL="2087027" indent="-231892" eaLnBrk="0" hangingPunct="0">
              <a:spcBef>
                <a:spcPct val="30000"/>
              </a:spcBef>
              <a:defRPr sz="1200">
                <a:solidFill>
                  <a:schemeClr val="tx1"/>
                </a:solidFill>
                <a:latin typeface="Arial" charset="0"/>
                <a:cs typeface="Arial" charset="0"/>
              </a:defRPr>
            </a:lvl5pPr>
            <a:lvl6pPr marL="2550810" indent="-231892" eaLnBrk="0" fontAlgn="base" hangingPunct="0">
              <a:spcBef>
                <a:spcPct val="30000"/>
              </a:spcBef>
              <a:spcAft>
                <a:spcPct val="0"/>
              </a:spcAft>
              <a:defRPr sz="1200">
                <a:solidFill>
                  <a:schemeClr val="tx1"/>
                </a:solidFill>
                <a:latin typeface="Arial" charset="0"/>
                <a:cs typeface="Arial" charset="0"/>
              </a:defRPr>
            </a:lvl6pPr>
            <a:lvl7pPr marL="3014594" indent="-231892" eaLnBrk="0" fontAlgn="base" hangingPunct="0">
              <a:spcBef>
                <a:spcPct val="30000"/>
              </a:spcBef>
              <a:spcAft>
                <a:spcPct val="0"/>
              </a:spcAft>
              <a:defRPr sz="1200">
                <a:solidFill>
                  <a:schemeClr val="tx1"/>
                </a:solidFill>
                <a:latin typeface="Arial" charset="0"/>
                <a:cs typeface="Arial" charset="0"/>
              </a:defRPr>
            </a:lvl7pPr>
            <a:lvl8pPr marL="3478378" indent="-231892" eaLnBrk="0" fontAlgn="base" hangingPunct="0">
              <a:spcBef>
                <a:spcPct val="30000"/>
              </a:spcBef>
              <a:spcAft>
                <a:spcPct val="0"/>
              </a:spcAft>
              <a:defRPr sz="1200">
                <a:solidFill>
                  <a:schemeClr val="tx1"/>
                </a:solidFill>
                <a:latin typeface="Arial" charset="0"/>
                <a:cs typeface="Arial" charset="0"/>
              </a:defRPr>
            </a:lvl8pPr>
            <a:lvl9pPr marL="3942161" indent="-231892"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EA20F381-3A3A-4C82-8072-115AF52525E4}" type="slidenum">
              <a:rPr lang="en-US" altLang="en-US" smtClean="0"/>
              <a:pPr eaLnBrk="1" hangingPunct="1">
                <a:spcBef>
                  <a:spcPct val="0"/>
                </a:spcBef>
              </a:pPr>
              <a:t>41</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53648" indent="-289865" eaLnBrk="0" hangingPunct="0">
              <a:spcBef>
                <a:spcPct val="30000"/>
              </a:spcBef>
              <a:defRPr sz="1200">
                <a:solidFill>
                  <a:schemeClr val="tx1"/>
                </a:solidFill>
                <a:latin typeface="Arial" charset="0"/>
                <a:cs typeface="Arial" charset="0"/>
              </a:defRPr>
            </a:lvl2pPr>
            <a:lvl3pPr marL="1159459" indent="-231892" eaLnBrk="0" hangingPunct="0">
              <a:spcBef>
                <a:spcPct val="30000"/>
              </a:spcBef>
              <a:defRPr sz="1200">
                <a:solidFill>
                  <a:schemeClr val="tx1"/>
                </a:solidFill>
                <a:latin typeface="Arial" charset="0"/>
                <a:cs typeface="Arial" charset="0"/>
              </a:defRPr>
            </a:lvl3pPr>
            <a:lvl4pPr marL="1623243" indent="-231892" eaLnBrk="0" hangingPunct="0">
              <a:spcBef>
                <a:spcPct val="30000"/>
              </a:spcBef>
              <a:defRPr sz="1200">
                <a:solidFill>
                  <a:schemeClr val="tx1"/>
                </a:solidFill>
                <a:latin typeface="Arial" charset="0"/>
                <a:cs typeface="Arial" charset="0"/>
              </a:defRPr>
            </a:lvl4pPr>
            <a:lvl5pPr marL="2087027" indent="-231892" eaLnBrk="0" hangingPunct="0">
              <a:spcBef>
                <a:spcPct val="30000"/>
              </a:spcBef>
              <a:defRPr sz="1200">
                <a:solidFill>
                  <a:schemeClr val="tx1"/>
                </a:solidFill>
                <a:latin typeface="Arial" charset="0"/>
                <a:cs typeface="Arial" charset="0"/>
              </a:defRPr>
            </a:lvl5pPr>
            <a:lvl6pPr marL="2550810" indent="-231892" eaLnBrk="0" fontAlgn="base" hangingPunct="0">
              <a:spcBef>
                <a:spcPct val="30000"/>
              </a:spcBef>
              <a:spcAft>
                <a:spcPct val="0"/>
              </a:spcAft>
              <a:defRPr sz="1200">
                <a:solidFill>
                  <a:schemeClr val="tx1"/>
                </a:solidFill>
                <a:latin typeface="Arial" charset="0"/>
                <a:cs typeface="Arial" charset="0"/>
              </a:defRPr>
            </a:lvl6pPr>
            <a:lvl7pPr marL="3014594" indent="-231892" eaLnBrk="0" fontAlgn="base" hangingPunct="0">
              <a:spcBef>
                <a:spcPct val="30000"/>
              </a:spcBef>
              <a:spcAft>
                <a:spcPct val="0"/>
              </a:spcAft>
              <a:defRPr sz="1200">
                <a:solidFill>
                  <a:schemeClr val="tx1"/>
                </a:solidFill>
                <a:latin typeface="Arial" charset="0"/>
                <a:cs typeface="Arial" charset="0"/>
              </a:defRPr>
            </a:lvl7pPr>
            <a:lvl8pPr marL="3478378" indent="-231892" eaLnBrk="0" fontAlgn="base" hangingPunct="0">
              <a:spcBef>
                <a:spcPct val="30000"/>
              </a:spcBef>
              <a:spcAft>
                <a:spcPct val="0"/>
              </a:spcAft>
              <a:defRPr sz="1200">
                <a:solidFill>
                  <a:schemeClr val="tx1"/>
                </a:solidFill>
                <a:latin typeface="Arial" charset="0"/>
                <a:cs typeface="Arial" charset="0"/>
              </a:defRPr>
            </a:lvl8pPr>
            <a:lvl9pPr marL="3942161" indent="-231892"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94BCB02E-E552-4AA8-95D0-6D6101957C9C}" type="slidenum">
              <a:rPr lang="en-US" altLang="en-US" smtClean="0"/>
              <a:pPr eaLnBrk="1" hangingPunct="1">
                <a:spcBef>
                  <a:spcPct val="0"/>
                </a:spcBef>
              </a:pPr>
              <a:t>46</a:t>
            </a:fld>
            <a:endParaRPr lang="en-US" altLang="en-US"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892" indent="-231892" eaLnBrk="1" hangingPunct="1">
              <a:spcBef>
                <a:spcPct val="0"/>
              </a:spcBef>
            </a:pPr>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53648" indent="-289865" eaLnBrk="0" hangingPunct="0">
              <a:spcBef>
                <a:spcPct val="30000"/>
              </a:spcBef>
              <a:defRPr sz="1200">
                <a:solidFill>
                  <a:schemeClr val="tx1"/>
                </a:solidFill>
                <a:latin typeface="Arial" charset="0"/>
                <a:cs typeface="Arial" charset="0"/>
              </a:defRPr>
            </a:lvl2pPr>
            <a:lvl3pPr marL="1159459" indent="-231892" eaLnBrk="0" hangingPunct="0">
              <a:spcBef>
                <a:spcPct val="30000"/>
              </a:spcBef>
              <a:defRPr sz="1200">
                <a:solidFill>
                  <a:schemeClr val="tx1"/>
                </a:solidFill>
                <a:latin typeface="Arial" charset="0"/>
                <a:cs typeface="Arial" charset="0"/>
              </a:defRPr>
            </a:lvl3pPr>
            <a:lvl4pPr marL="1623243" indent="-231892" eaLnBrk="0" hangingPunct="0">
              <a:spcBef>
                <a:spcPct val="30000"/>
              </a:spcBef>
              <a:defRPr sz="1200">
                <a:solidFill>
                  <a:schemeClr val="tx1"/>
                </a:solidFill>
                <a:latin typeface="Arial" charset="0"/>
                <a:cs typeface="Arial" charset="0"/>
              </a:defRPr>
            </a:lvl4pPr>
            <a:lvl5pPr marL="2087027" indent="-231892" eaLnBrk="0" hangingPunct="0">
              <a:spcBef>
                <a:spcPct val="30000"/>
              </a:spcBef>
              <a:defRPr sz="1200">
                <a:solidFill>
                  <a:schemeClr val="tx1"/>
                </a:solidFill>
                <a:latin typeface="Arial" charset="0"/>
                <a:cs typeface="Arial" charset="0"/>
              </a:defRPr>
            </a:lvl5pPr>
            <a:lvl6pPr marL="2550810" indent="-231892" eaLnBrk="0" fontAlgn="base" hangingPunct="0">
              <a:spcBef>
                <a:spcPct val="30000"/>
              </a:spcBef>
              <a:spcAft>
                <a:spcPct val="0"/>
              </a:spcAft>
              <a:defRPr sz="1200">
                <a:solidFill>
                  <a:schemeClr val="tx1"/>
                </a:solidFill>
                <a:latin typeface="Arial" charset="0"/>
                <a:cs typeface="Arial" charset="0"/>
              </a:defRPr>
            </a:lvl6pPr>
            <a:lvl7pPr marL="3014594" indent="-231892" eaLnBrk="0" fontAlgn="base" hangingPunct="0">
              <a:spcBef>
                <a:spcPct val="30000"/>
              </a:spcBef>
              <a:spcAft>
                <a:spcPct val="0"/>
              </a:spcAft>
              <a:defRPr sz="1200">
                <a:solidFill>
                  <a:schemeClr val="tx1"/>
                </a:solidFill>
                <a:latin typeface="Arial" charset="0"/>
                <a:cs typeface="Arial" charset="0"/>
              </a:defRPr>
            </a:lvl7pPr>
            <a:lvl8pPr marL="3478378" indent="-231892" eaLnBrk="0" fontAlgn="base" hangingPunct="0">
              <a:spcBef>
                <a:spcPct val="30000"/>
              </a:spcBef>
              <a:spcAft>
                <a:spcPct val="0"/>
              </a:spcAft>
              <a:defRPr sz="1200">
                <a:solidFill>
                  <a:schemeClr val="tx1"/>
                </a:solidFill>
                <a:latin typeface="Arial" charset="0"/>
                <a:cs typeface="Arial" charset="0"/>
              </a:defRPr>
            </a:lvl8pPr>
            <a:lvl9pPr marL="3942161" indent="-231892"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33FB9F48-5318-405F-8F76-97F489D36DC7}" type="slidenum">
              <a:rPr lang="en-US" altLang="en-US" smtClean="0"/>
              <a:pPr eaLnBrk="1" hangingPunct="1">
                <a:spcBef>
                  <a:spcPct val="0"/>
                </a:spcBef>
              </a:pPr>
              <a:t>47</a:t>
            </a:fld>
            <a:endParaRPr lang="en-US" altLang="en-US" smtClean="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53648" indent="-289865" eaLnBrk="0" hangingPunct="0">
              <a:spcBef>
                <a:spcPct val="30000"/>
              </a:spcBef>
              <a:defRPr sz="1200">
                <a:solidFill>
                  <a:schemeClr val="tx1"/>
                </a:solidFill>
                <a:latin typeface="Arial" charset="0"/>
                <a:cs typeface="Arial" charset="0"/>
              </a:defRPr>
            </a:lvl2pPr>
            <a:lvl3pPr marL="1159459" indent="-231892" eaLnBrk="0" hangingPunct="0">
              <a:spcBef>
                <a:spcPct val="30000"/>
              </a:spcBef>
              <a:defRPr sz="1200">
                <a:solidFill>
                  <a:schemeClr val="tx1"/>
                </a:solidFill>
                <a:latin typeface="Arial" charset="0"/>
                <a:cs typeface="Arial" charset="0"/>
              </a:defRPr>
            </a:lvl3pPr>
            <a:lvl4pPr marL="1623243" indent="-231892" eaLnBrk="0" hangingPunct="0">
              <a:spcBef>
                <a:spcPct val="30000"/>
              </a:spcBef>
              <a:defRPr sz="1200">
                <a:solidFill>
                  <a:schemeClr val="tx1"/>
                </a:solidFill>
                <a:latin typeface="Arial" charset="0"/>
                <a:cs typeface="Arial" charset="0"/>
              </a:defRPr>
            </a:lvl4pPr>
            <a:lvl5pPr marL="2087027" indent="-231892" eaLnBrk="0" hangingPunct="0">
              <a:spcBef>
                <a:spcPct val="30000"/>
              </a:spcBef>
              <a:defRPr sz="1200">
                <a:solidFill>
                  <a:schemeClr val="tx1"/>
                </a:solidFill>
                <a:latin typeface="Arial" charset="0"/>
                <a:cs typeface="Arial" charset="0"/>
              </a:defRPr>
            </a:lvl5pPr>
            <a:lvl6pPr marL="2550810" indent="-231892" eaLnBrk="0" fontAlgn="base" hangingPunct="0">
              <a:spcBef>
                <a:spcPct val="30000"/>
              </a:spcBef>
              <a:spcAft>
                <a:spcPct val="0"/>
              </a:spcAft>
              <a:defRPr sz="1200">
                <a:solidFill>
                  <a:schemeClr val="tx1"/>
                </a:solidFill>
                <a:latin typeface="Arial" charset="0"/>
                <a:cs typeface="Arial" charset="0"/>
              </a:defRPr>
            </a:lvl6pPr>
            <a:lvl7pPr marL="3014594" indent="-231892" eaLnBrk="0" fontAlgn="base" hangingPunct="0">
              <a:spcBef>
                <a:spcPct val="30000"/>
              </a:spcBef>
              <a:spcAft>
                <a:spcPct val="0"/>
              </a:spcAft>
              <a:defRPr sz="1200">
                <a:solidFill>
                  <a:schemeClr val="tx1"/>
                </a:solidFill>
                <a:latin typeface="Arial" charset="0"/>
                <a:cs typeface="Arial" charset="0"/>
              </a:defRPr>
            </a:lvl7pPr>
            <a:lvl8pPr marL="3478378" indent="-231892" eaLnBrk="0" fontAlgn="base" hangingPunct="0">
              <a:spcBef>
                <a:spcPct val="30000"/>
              </a:spcBef>
              <a:spcAft>
                <a:spcPct val="0"/>
              </a:spcAft>
              <a:defRPr sz="1200">
                <a:solidFill>
                  <a:schemeClr val="tx1"/>
                </a:solidFill>
                <a:latin typeface="Arial" charset="0"/>
                <a:cs typeface="Arial" charset="0"/>
              </a:defRPr>
            </a:lvl8pPr>
            <a:lvl9pPr marL="3942161" indent="-231892"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BC2FD924-293F-4C44-A7BA-AAB96F4FD75E}" type="slidenum">
              <a:rPr lang="en-US" altLang="en-US" smtClean="0"/>
              <a:pPr eaLnBrk="1" hangingPunct="1">
                <a:spcBef>
                  <a:spcPct val="0"/>
                </a:spcBef>
              </a:pPr>
              <a:t>48</a:t>
            </a:fld>
            <a:endParaRPr lang="en-US" altLang="en-US"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892" indent="-231892" eaLnBrk="1" hangingPunct="1">
              <a:spcBef>
                <a:spcPct val="0"/>
              </a:spcBef>
              <a:buFontTx/>
              <a:buChar char="•"/>
            </a:pPr>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41025055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A135DB8-4A10-41FA-8AE1-FC3C97B41BAF}" type="datetime1">
              <a:rPr lang="en-US" smtClean="0">
                <a:solidFill>
                  <a:prstClr val="black">
                    <a:lumMod val="50000"/>
                    <a:lumOff val="50000"/>
                  </a:prstClr>
                </a:solidFill>
              </a:rPr>
              <a:pPr/>
              <a:t>9/10/2019</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2139C946-0B29-4B0E-B9ED-F335FEAE85FE}"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019812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E96567D-3411-4323-9CC3-8321C1F63086}" type="datetime1">
              <a:rPr lang="en-US" smtClean="0">
                <a:solidFill>
                  <a:prstClr val="black">
                    <a:lumMod val="50000"/>
                    <a:lumOff val="50000"/>
                  </a:prstClr>
                </a:solidFill>
              </a:rPr>
              <a:pPr/>
              <a:t>9/10/2019</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2139C946-0B29-4B0E-B9ED-F335FEAE85FE}"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367181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92E048-9925-4E81-8BFD-F1398870B823}" type="datetime1">
              <a:rPr lang="en-US" smtClean="0">
                <a:solidFill>
                  <a:prstClr val="black">
                    <a:lumMod val="50000"/>
                    <a:lumOff val="50000"/>
                  </a:prstClr>
                </a:solidFill>
              </a:rPr>
              <a:pPr/>
              <a:t>9/10/2019</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2139C946-0B29-4B0E-B9ED-F335FEAE85FE}"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5434166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8D76AB-7277-4599-9BAF-F9271FB4D632}" type="datetime1">
              <a:rPr lang="en-US" smtClean="0">
                <a:solidFill>
                  <a:prstClr val="black">
                    <a:lumMod val="50000"/>
                    <a:lumOff val="50000"/>
                  </a:prstClr>
                </a:solidFill>
              </a:rPr>
              <a:pPr/>
              <a:t>9/10/2019</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2139C946-0B29-4B0E-B9ED-F335FEAE85FE}"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828414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FD23B6-5DA4-4DAB-83EB-566930CAD9F1}" type="datetime1">
              <a:rPr lang="en-US" smtClean="0">
                <a:solidFill>
                  <a:prstClr val="black">
                    <a:lumMod val="50000"/>
                    <a:lumOff val="50000"/>
                  </a:prstClr>
                </a:solidFill>
              </a:rPr>
              <a:pPr/>
              <a:t>9/10/2019</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2139C946-0B29-4B0E-B9ED-F335FEAE85FE}"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a:t>Click to edit Master title style</a:t>
            </a:r>
            <a:endParaRPr lang="en-US" dirty="0"/>
          </a:p>
        </p:txBody>
      </p:sp>
    </p:spTree>
    <p:extLst>
      <p:ext uri="{BB962C8B-B14F-4D97-AF65-F5344CB8AC3E}">
        <p14:creationId xmlns:p14="http://schemas.microsoft.com/office/powerpoint/2010/main" val="1322952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A3C5D9-47C1-4C93-ACF1-789C93069253}" type="datetime1">
              <a:rPr lang="en-US" smtClean="0">
                <a:solidFill>
                  <a:prstClr val="black">
                    <a:lumMod val="50000"/>
                    <a:lumOff val="50000"/>
                  </a:prstClr>
                </a:solidFill>
              </a:rPr>
              <a:pPr/>
              <a:t>9/10/2019</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2139C946-0B29-4B0E-B9ED-F335FEAE85FE}"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976345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E8351D-EA71-4A53-802C-FEA9852CCBDC}" type="datetime1">
              <a:rPr lang="en-US" smtClean="0">
                <a:solidFill>
                  <a:prstClr val="black">
                    <a:lumMod val="50000"/>
                    <a:lumOff val="50000"/>
                  </a:prstClr>
                </a:solidFill>
              </a:rPr>
              <a:pPr/>
              <a:t>9/10/2019</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2139C946-0B29-4B0E-B9ED-F335FEAE85FE}"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160116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a:prstGeom prst="roundRect">
            <a:avLst>
              <a:gd name="adj" fmla="val 21667"/>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xfrm>
            <a:off x="2438400" y="6248400"/>
            <a:ext cx="2130425" cy="474663"/>
          </a:xfrm>
          <a:prstGeom prst="rect">
            <a:avLst/>
          </a:prstGeom>
          <a:ln/>
        </p:spPr>
        <p:txBody>
          <a:bodyPr/>
          <a:lstStyle>
            <a:lvl1pPr>
              <a:defRPr/>
            </a:lvl1pPr>
          </a:lstStyle>
          <a:p>
            <a:pPr>
              <a:defRPr/>
            </a:pPr>
            <a:endParaRPr lang="en-US"/>
          </a:p>
        </p:txBody>
      </p:sp>
      <p:sp>
        <p:nvSpPr>
          <p:cNvPr id="5" name="Rectangle 12"/>
          <p:cNvSpPr>
            <a:spLocks noGrp="1" noChangeArrowheads="1"/>
          </p:cNvSpPr>
          <p:nvPr>
            <p:ph type="ftr" sz="quarter" idx="11"/>
          </p:nvPr>
        </p:nvSpPr>
        <p:spPr>
          <a:xfrm>
            <a:off x="5791200" y="6248400"/>
            <a:ext cx="2897188" cy="474663"/>
          </a:xfrm>
          <a:prstGeom prst="rect">
            <a:avLst/>
          </a:prstGeom>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E11E7082-FD2A-4ABF-9AF7-7DF3E5AD5D39}" type="slidenum">
              <a:rPr lang="en-US" smtClean="0"/>
              <a:pPr>
                <a:defRPr/>
              </a:pPr>
              <a:t>‹#›</a:t>
            </a:fld>
            <a:endParaRPr lang="en-US"/>
          </a:p>
        </p:txBody>
      </p:sp>
    </p:spTree>
    <p:extLst>
      <p:ext uri="{BB962C8B-B14F-4D97-AF65-F5344CB8AC3E}">
        <p14:creationId xmlns:p14="http://schemas.microsoft.com/office/powerpoint/2010/main" val="280005969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xfrm>
            <a:off x="2438400" y="6248400"/>
            <a:ext cx="2130425" cy="474663"/>
          </a:xfrm>
          <a:prstGeom prst="rect">
            <a:avLst/>
          </a:prstGeom>
          <a:ln/>
        </p:spPr>
        <p:txBody>
          <a:bodyPr/>
          <a:lstStyle>
            <a:lvl1pPr>
              <a:defRPr/>
            </a:lvl1pPr>
          </a:lstStyle>
          <a:p>
            <a:pPr>
              <a:defRPr/>
            </a:pPr>
            <a:endParaRPr lang="en-US"/>
          </a:p>
        </p:txBody>
      </p:sp>
      <p:sp>
        <p:nvSpPr>
          <p:cNvPr id="3" name="Rectangle 12"/>
          <p:cNvSpPr>
            <a:spLocks noGrp="1" noChangeArrowheads="1"/>
          </p:cNvSpPr>
          <p:nvPr>
            <p:ph type="ftr" sz="quarter" idx="11"/>
          </p:nvPr>
        </p:nvSpPr>
        <p:spPr>
          <a:xfrm>
            <a:off x="5791200" y="6248400"/>
            <a:ext cx="2897188" cy="474663"/>
          </a:xfrm>
          <a:prstGeom prst="rect">
            <a:avLst/>
          </a:prstGeom>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E6AF7A35-3D56-47F6-8E67-A6D91FAFCE47}" type="slidenum">
              <a:rPr lang="en-US" smtClean="0"/>
              <a:pPr>
                <a:defRPr/>
              </a:pPr>
              <a:t>‹#›</a:t>
            </a:fld>
            <a:endParaRPr lang="en-US"/>
          </a:p>
        </p:txBody>
      </p:sp>
    </p:spTree>
    <p:extLst>
      <p:ext uri="{BB962C8B-B14F-4D97-AF65-F5344CB8AC3E}">
        <p14:creationId xmlns:p14="http://schemas.microsoft.com/office/powerpoint/2010/main" val="4285322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a:prstGeom prst="roundRect">
            <a:avLst>
              <a:gd name="adj" fmla="val 21667"/>
            </a:avLst>
          </a:prstGeom>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xfrm>
            <a:off x="2438400" y="6248400"/>
            <a:ext cx="2130425" cy="474663"/>
          </a:xfrm>
          <a:prstGeom prst="rect">
            <a:avLst/>
          </a:prstGeom>
          <a:ln/>
        </p:spPr>
        <p:txBody>
          <a:bodyPr/>
          <a:lstStyle>
            <a:lvl1pPr>
              <a:defRPr/>
            </a:lvl1pPr>
          </a:lstStyle>
          <a:p>
            <a:pPr>
              <a:defRPr/>
            </a:pPr>
            <a:endParaRPr lang="en-US"/>
          </a:p>
        </p:txBody>
      </p:sp>
      <p:sp>
        <p:nvSpPr>
          <p:cNvPr id="4" name="Rectangle 12"/>
          <p:cNvSpPr>
            <a:spLocks noGrp="1" noChangeArrowheads="1"/>
          </p:cNvSpPr>
          <p:nvPr>
            <p:ph type="ftr" sz="quarter" idx="11"/>
          </p:nvPr>
        </p:nvSpPr>
        <p:spPr>
          <a:xfrm>
            <a:off x="5791200" y="6248400"/>
            <a:ext cx="2897188" cy="474663"/>
          </a:xfrm>
          <a:prstGeom prst="rect">
            <a:avLst/>
          </a:prstGeom>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BC6C1365-BF37-431F-BBC8-A419538B2E75}" type="slidenum">
              <a:rPr lang="en-US" smtClean="0"/>
              <a:pPr>
                <a:defRPr/>
              </a:pPr>
              <a:t>‹#›</a:t>
            </a:fld>
            <a:endParaRPr lang="en-US"/>
          </a:p>
        </p:txBody>
      </p:sp>
    </p:spTree>
    <p:extLst>
      <p:ext uri="{BB962C8B-B14F-4D97-AF65-F5344CB8AC3E}">
        <p14:creationId xmlns:p14="http://schemas.microsoft.com/office/powerpoint/2010/main" val="274389584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752600" y="152400"/>
            <a:ext cx="7239000" cy="632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10"/>
          <p:cNvSpPr>
            <a:spLocks noGrp="1"/>
          </p:cNvSpPr>
          <p:nvPr>
            <p:ph type="dt" sz="half" idx="10"/>
          </p:nvPr>
        </p:nvSpPr>
        <p:spPr>
          <a:xfrm>
            <a:off x="2438400" y="6248400"/>
            <a:ext cx="2130425" cy="474663"/>
          </a:xfrm>
          <a:prstGeom prst="rect">
            <a:avLst/>
          </a:prstGeom>
        </p:spPr>
        <p:txBody>
          <a:bodyPr/>
          <a:lstStyle>
            <a:lvl1pPr>
              <a:defRPr/>
            </a:lvl1pPr>
          </a:lstStyle>
          <a:p>
            <a:pPr>
              <a:defRPr/>
            </a:pPr>
            <a:endParaRPr lang="en-US"/>
          </a:p>
        </p:txBody>
      </p:sp>
      <p:sp>
        <p:nvSpPr>
          <p:cNvPr id="4" name="Footer Placeholder 27"/>
          <p:cNvSpPr>
            <a:spLocks noGrp="1"/>
          </p:cNvSpPr>
          <p:nvPr>
            <p:ph type="ftr" sz="quarter" idx="11"/>
          </p:nvPr>
        </p:nvSpPr>
        <p:spPr>
          <a:xfrm>
            <a:off x="5791200" y="6248400"/>
            <a:ext cx="2897188" cy="474663"/>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B5A87BCF-3947-4800-AD90-136EFAB85C44}" type="slidenum">
              <a:rPr lang="en-US"/>
              <a:pPr>
                <a:defRPr/>
              </a:pPr>
              <a:t>‹#›</a:t>
            </a:fld>
            <a:endParaRPr lang="en-US"/>
          </a:p>
        </p:txBody>
      </p:sp>
    </p:spTree>
    <p:extLst>
      <p:ext uri="{BB962C8B-B14F-4D97-AF65-F5344CB8AC3E}">
        <p14:creationId xmlns:p14="http://schemas.microsoft.com/office/powerpoint/2010/main" val="2863543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24573A9-C15F-4AD2-A748-35D79B820891}" type="datetime1">
              <a:rPr lang="en-US" smtClean="0">
                <a:solidFill>
                  <a:prstClr val="black">
                    <a:lumMod val="50000"/>
                    <a:lumOff val="50000"/>
                  </a:prstClr>
                </a:solidFill>
              </a:rPr>
              <a:pPr/>
              <a:t>9/10/2019</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2139C946-0B29-4B0E-B9ED-F335FEAE85FE}"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a:t>Click to edit Master title style</a:t>
            </a:r>
            <a:endParaRPr lang="en-US" dirty="0"/>
          </a:p>
        </p:txBody>
      </p:sp>
    </p:spTree>
    <p:extLst>
      <p:ext uri="{BB962C8B-B14F-4D97-AF65-F5344CB8AC3E}">
        <p14:creationId xmlns:p14="http://schemas.microsoft.com/office/powerpoint/2010/main" val="4088447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C30BA40-EDB3-40BF-802B-DBF4178B3B5C}" type="datetime1">
              <a:rPr lang="en-US" smtClean="0">
                <a:solidFill>
                  <a:prstClr val="black">
                    <a:lumMod val="50000"/>
                    <a:lumOff val="50000"/>
                  </a:prstClr>
                </a:solidFill>
              </a:rPr>
              <a:pPr/>
              <a:t>9/10/2019</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2139C946-0B29-4B0E-B9ED-F335FEAE85FE}"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43371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E312C0-0E84-4225-9AFE-EF6EFEA53198}" type="datetime1">
              <a:rPr lang="en-US" smtClean="0">
                <a:solidFill>
                  <a:prstClr val="black">
                    <a:lumMod val="50000"/>
                    <a:lumOff val="50000"/>
                  </a:prstClr>
                </a:solidFill>
              </a:rPr>
              <a:pPr/>
              <a:t>9/10/2019</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2139C946-0B29-4B0E-B9ED-F335FEAE85FE}"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881129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05BC301-F22B-44DD-BFB7-D63C33F0E799}" type="datetime1">
              <a:rPr lang="en-US" smtClean="0">
                <a:solidFill>
                  <a:prstClr val="black">
                    <a:lumMod val="50000"/>
                    <a:lumOff val="50000"/>
                  </a:prstClr>
                </a:solidFill>
              </a:rPr>
              <a:pPr/>
              <a:t>9/10/2019</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2139C946-0B29-4B0E-B9ED-F335FEAE85FE}"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83401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p:txBody>
      </p:sp>
      <p:sp>
        <p:nvSpPr>
          <p:cNvPr id="6" name="Slide Number Placeholder 5"/>
          <p:cNvSpPr>
            <a:spLocks noGrp="1"/>
          </p:cNvSpPr>
          <p:nvPr>
            <p:ph type="sldNum" sz="quarter" idx="4"/>
          </p:nvPr>
        </p:nvSpPr>
        <p:spPr>
          <a:xfrm>
            <a:off x="4847431" y="6324600"/>
            <a:ext cx="4114800" cy="365125"/>
          </a:xfrm>
          <a:prstGeom prst="rect">
            <a:avLst/>
          </a:prstGeom>
        </p:spPr>
        <p:txBody>
          <a:bodyPr vert="horz" lIns="91440" tIns="45720" rIns="91440" bIns="45720" rtlCol="0" anchor="ctr"/>
          <a:lstStyle>
            <a:lvl1pPr algn="r">
              <a:defRPr sz="1200" b="1">
                <a:solidFill>
                  <a:srgbClr val="FF0000"/>
                </a:solidFill>
              </a:defRPr>
            </a:lvl1pPr>
          </a:lstStyle>
          <a:p>
            <a:pPr>
              <a:defRPr/>
            </a:pPr>
            <a:fld id="{FE683E51-70F1-4245-B5EB-D51895659511}" type="slidenum">
              <a:rPr lang="en-US" smtClean="0"/>
              <a:pPr>
                <a:defRPr/>
              </a:pPr>
              <a:t>‹#›</a:t>
            </a:fld>
            <a:endParaRPr lang="en-US"/>
          </a:p>
        </p:txBody>
      </p:sp>
      <p:sp>
        <p:nvSpPr>
          <p:cNvPr id="7" name="AutoShape 1030"/>
          <p:cNvSpPr>
            <a:spLocks noChangeArrowheads="1"/>
          </p:cNvSpPr>
          <p:nvPr/>
        </p:nvSpPr>
        <p:spPr bwMode="auto">
          <a:xfrm>
            <a:off x="395286" y="215900"/>
            <a:ext cx="8980487" cy="533400"/>
          </a:xfrm>
          <a:prstGeom prst="roundRect">
            <a:avLst>
              <a:gd name="adj" fmla="val 16667"/>
            </a:avLst>
          </a:prstGeom>
          <a:solidFill>
            <a:srgbClr val="D9191D"/>
          </a:solidFill>
          <a:ln w="9525">
            <a:noFill/>
            <a:round/>
            <a:headEnd/>
            <a:tailEnd/>
          </a:ln>
          <a:effectLst>
            <a:outerShdw blurRad="63500" dist="38099" dir="2700000" algn="ctr" rotWithShape="0">
              <a:srgbClr val="000000">
                <a:alpha val="74998"/>
              </a:srgbClr>
            </a:outerShdw>
          </a:effectLst>
        </p:spPr>
        <p:txBody>
          <a:bodyPr wrap="none" anchor="ctr"/>
          <a:lstStyle/>
          <a:p>
            <a:pPr algn="l">
              <a:lnSpc>
                <a:spcPct val="90000"/>
              </a:lnSpc>
            </a:pPr>
            <a:endParaRPr lang="en-US" altLang="en-US" sz="1800" dirty="0" smtClean="0">
              <a:solidFill>
                <a:schemeClr val="bg1"/>
              </a:solidFill>
              <a:latin typeface="Arial Black" pitchFamily="34" charset="0"/>
              <a:ea typeface="ＭＳ Ｐゴシック" pitchFamily="34" charset="-128"/>
            </a:endParaRPr>
          </a:p>
          <a:p>
            <a:pPr algn="l">
              <a:lnSpc>
                <a:spcPct val="90000"/>
              </a:lnSpc>
            </a:pPr>
            <a:r>
              <a:rPr lang="en-US" altLang="en-US" sz="1800" dirty="0" smtClean="0">
                <a:solidFill>
                  <a:schemeClr val="bg1"/>
                </a:solidFill>
                <a:latin typeface="Arial Black" pitchFamily="34" charset="0"/>
                <a:ea typeface="ＭＳ Ｐゴシック" pitchFamily="34" charset="-128"/>
              </a:rPr>
              <a:t>			</a:t>
            </a:r>
            <a:r>
              <a:rPr lang="en-US" altLang="en-US" sz="1800" baseline="0" dirty="0" smtClean="0">
                <a:solidFill>
                  <a:schemeClr val="bg1"/>
                </a:solidFill>
                <a:latin typeface="Arial Black" pitchFamily="34" charset="0"/>
                <a:ea typeface="ＭＳ Ｐゴシック" pitchFamily="34" charset="-128"/>
              </a:rPr>
              <a:t>    </a:t>
            </a:r>
            <a:r>
              <a:rPr lang="en-US" altLang="en-US" sz="1800" dirty="0" smtClean="0">
                <a:solidFill>
                  <a:schemeClr val="bg1"/>
                </a:solidFill>
                <a:latin typeface="Arial Black" pitchFamily="34" charset="0"/>
                <a:ea typeface="ＭＳ Ｐゴシック" pitchFamily="34" charset="-128"/>
              </a:rPr>
              <a:t>Mobile Crisis Intervention Services</a:t>
            </a:r>
            <a:endParaRPr lang="en-US" altLang="en-US" sz="1800" b="1" dirty="0" smtClean="0">
              <a:solidFill>
                <a:schemeClr val="bg1"/>
              </a:solidFill>
              <a:latin typeface="Helvetica" pitchFamily="8" charset="0"/>
              <a:ea typeface="ＭＳ Ｐゴシック" pitchFamily="34" charset="-128"/>
            </a:endParaRPr>
          </a:p>
        </p:txBody>
      </p:sp>
      <p:pic>
        <p:nvPicPr>
          <p:cNvPr id="8" name="Picture 1037" descr="thumb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04888" y="17463"/>
            <a:ext cx="2452687"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5385221"/>
      </p:ext>
    </p:extLst>
  </p:cSld>
  <p:clrMap bg1="lt1" tx1="dk1" bg2="lt2" tx2="dk2" accent1="accent1" accent2="accent2" accent3="accent3" accent4="accent4" accent5="accent5" accent6="accent6" hlink="hlink" folHlink="folHlink"/>
  <p:sldLayoutIdLst>
    <p:sldLayoutId id="2147485516" r:id="rId1"/>
    <p:sldLayoutId id="2147485517" r:id="rId2"/>
    <p:sldLayoutId id="2147485518" r:id="rId3"/>
    <p:sldLayoutId id="2147485519" r:id="rId4"/>
    <p:sldLayoutId id="2147485520" r:id="rId5"/>
  </p:sldLayoutIdLst>
  <p:transition/>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fontAlgn="auto">
              <a:spcBef>
                <a:spcPts val="0"/>
              </a:spcBef>
              <a:spcAft>
                <a:spcPts val="0"/>
              </a:spcAft>
            </a:pPr>
            <a:fld id="{9D2C845E-01E7-4AF3-A85E-638D3867A17D}" type="datetime1">
              <a:rPr lang="en-US" smtClean="0">
                <a:solidFill>
                  <a:prstClr val="black">
                    <a:lumMod val="50000"/>
                    <a:lumOff val="50000"/>
                  </a:prstClr>
                </a:solidFill>
                <a:latin typeface="Trebuchet MS"/>
                <a:cs typeface="+mn-cs"/>
              </a:rPr>
              <a:pPr fontAlgn="auto">
                <a:spcBef>
                  <a:spcPts val="0"/>
                </a:spcBef>
                <a:spcAft>
                  <a:spcPts val="0"/>
                </a:spcAft>
              </a:pPr>
              <a:t>9/10/2019</a:t>
            </a:fld>
            <a:endParaRPr lang="en-US">
              <a:solidFill>
                <a:prstClr val="black">
                  <a:lumMod val="50000"/>
                  <a:lumOff val="50000"/>
                </a:prstClr>
              </a:solidFill>
              <a:latin typeface="Trebuchet MS"/>
              <a:cs typeface="+mn-cs"/>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fontAlgn="auto">
              <a:spcBef>
                <a:spcPts val="0"/>
              </a:spcBef>
              <a:spcAft>
                <a:spcPts val="0"/>
              </a:spcAft>
            </a:pPr>
            <a:endParaRPr lang="en-US">
              <a:solidFill>
                <a:prstClr val="black">
                  <a:lumMod val="50000"/>
                  <a:lumOff val="50000"/>
                </a:prstClr>
              </a:solidFill>
              <a:latin typeface="Trebuchet MS"/>
              <a:cs typeface="+mn-cs"/>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fontAlgn="auto">
              <a:spcBef>
                <a:spcPts val="0"/>
              </a:spcBef>
              <a:spcAft>
                <a:spcPts val="0"/>
              </a:spcAft>
            </a:pPr>
            <a:fld id="{2139C946-0B29-4B0E-B9ED-F335FEAE85FE}" type="slidenum">
              <a:rPr lang="en-US" smtClean="0">
                <a:solidFill>
                  <a:prstClr val="black">
                    <a:lumMod val="50000"/>
                    <a:lumOff val="50000"/>
                  </a:prstClr>
                </a:solidFill>
                <a:latin typeface="Trebuchet MS"/>
                <a:cs typeface="+mn-cs"/>
              </a:rPr>
              <a:pPr fontAlgn="auto">
                <a:spcBef>
                  <a:spcPts val="0"/>
                </a:spcBef>
                <a:spcAft>
                  <a:spcPts val="0"/>
                </a:spcAft>
              </a:pPr>
              <a:t>‹#›</a:t>
            </a:fld>
            <a:endParaRPr lang="en-US">
              <a:solidFill>
                <a:prstClr val="black">
                  <a:lumMod val="50000"/>
                  <a:lumOff val="50000"/>
                </a:prstClr>
              </a:solidFill>
              <a:latin typeface="Trebuchet MS"/>
              <a:cs typeface="+mn-cs"/>
            </a:endParaRPr>
          </a:p>
        </p:txBody>
      </p:sp>
    </p:spTree>
    <p:extLst>
      <p:ext uri="{BB962C8B-B14F-4D97-AF65-F5344CB8AC3E}">
        <p14:creationId xmlns:p14="http://schemas.microsoft.com/office/powerpoint/2010/main" val="19845666"/>
      </p:ext>
    </p:extLst>
  </p:cSld>
  <p:clrMap bg1="lt1" tx1="dk1" bg2="lt2" tx2="dk2" accent1="accent1" accent2="accent2" accent3="accent3" accent4="accent4" accent5="accent5" accent6="accent6" hlink="hlink" folHlink="folHlink"/>
  <p:sldLayoutIdLst>
    <p:sldLayoutId id="2147485522" r:id="rId1"/>
    <p:sldLayoutId id="2147485523" r:id="rId2"/>
    <p:sldLayoutId id="2147485524" r:id="rId3"/>
    <p:sldLayoutId id="2147485525" r:id="rId4"/>
    <p:sldLayoutId id="2147485526" r:id="rId5"/>
    <p:sldLayoutId id="2147485527" r:id="rId6"/>
    <p:sldLayoutId id="2147485528" r:id="rId7"/>
    <p:sldLayoutId id="2147485529" r:id="rId8"/>
    <p:sldLayoutId id="2147485530" r:id="rId9"/>
    <p:sldLayoutId id="2147485531" r:id="rId10"/>
    <p:sldLayoutId id="2147485532" r:id="rId11"/>
  </p:sldLayoutIdLst>
  <p:hf sldNum="0" hdr="0" ft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en.wikipedia.org/wiki/Image:IQ_curve.sv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6.xml"/><Relationship Id="rId7" Type="http://schemas.openxmlformats.org/officeDocument/2006/relationships/diagramColors" Target="../diagrams/colors4.xml"/><Relationship Id="rId2" Type="http://schemas.openxmlformats.org/officeDocument/2006/relationships/slideLayout" Target="../slideLayouts/slideLayout3.xml"/><Relationship Id="rId1" Type="http://schemas.openxmlformats.org/officeDocument/2006/relationships/tags" Target="../tags/tag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5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mailto:DDS.WR.IFShelpline@ct.gov" TargetMode="External"/><Relationship Id="rId2" Type="http://schemas.openxmlformats.org/officeDocument/2006/relationships/hyperlink" Target="mailto:DDS.NR.IFShelpline@ct.gov" TargetMode="External"/><Relationship Id="rId1" Type="http://schemas.openxmlformats.org/officeDocument/2006/relationships/slideLayout" Target="../slideLayouts/slideLayout4.xml"/><Relationship Id="rId4" Type="http://schemas.openxmlformats.org/officeDocument/2006/relationships/hyperlink" Target="mailto:DDS.SR.IFShelpline@ct.gov" TargetMode="External"/></Relationships>
</file>

<file path=ppt/slides/_rels/slide7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WordArt 4"/>
          <p:cNvSpPr>
            <a:spLocks noChangeArrowheads="1" noChangeShapeType="1" noTextEdit="1"/>
          </p:cNvSpPr>
          <p:nvPr/>
        </p:nvSpPr>
        <p:spPr bwMode="auto">
          <a:xfrm>
            <a:off x="1766455" y="1371600"/>
            <a:ext cx="6172200" cy="4710546"/>
          </a:xfrm>
          <a:prstGeom prst="rect">
            <a:avLst/>
          </a:prstGeom>
        </p:spPr>
        <p:txBody>
          <a:bodyPr wrap="none" fromWordArt="1">
            <a:prstTxWarp prst="textPlain">
              <a:avLst>
                <a:gd name="adj" fmla="val 50000"/>
              </a:avLst>
            </a:prstTxWarp>
          </a:bodyPr>
          <a:lstStyle/>
          <a:p>
            <a:pPr algn="ctr">
              <a:lnSpc>
                <a:spcPct val="115000"/>
              </a:lnSpc>
              <a:spcBef>
                <a:spcPts val="0"/>
              </a:spcBef>
              <a:spcAft>
                <a:spcPts val="1000"/>
              </a:spcAft>
              <a:defRPr/>
            </a:pPr>
            <a:endParaRPr lang="en-US" sz="3600" b="1" dirty="0" smtClean="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a:p>
            <a:pPr algn="ctr">
              <a:lnSpc>
                <a:spcPct val="115000"/>
              </a:lnSpc>
              <a:spcBef>
                <a:spcPts val="0"/>
              </a:spcBef>
              <a:spcAft>
                <a:spcPts val="1000"/>
              </a:spcAft>
              <a:defRPr/>
            </a:pPr>
            <a:r>
              <a:rPr lang="en-US" sz="3600" b="1" dirty="0" smtClean="0">
                <a:latin typeface="Arial" panose="020B0604020202020204" pitchFamily="34" charset="0"/>
                <a:ea typeface="Calibri"/>
                <a:cs typeface="Arial" panose="020B0604020202020204" pitchFamily="34" charset="0"/>
              </a:rPr>
              <a:t>An </a:t>
            </a:r>
            <a:r>
              <a:rPr lang="en-US" sz="3600" b="1" dirty="0">
                <a:latin typeface="Arial" panose="020B0604020202020204" pitchFamily="34" charset="0"/>
                <a:ea typeface="Calibri"/>
                <a:cs typeface="Arial" panose="020B0604020202020204" pitchFamily="34" charset="0"/>
              </a:rPr>
              <a:t>Overview of </a:t>
            </a:r>
            <a:endParaRPr lang="en-US" sz="3600" b="1" dirty="0" smtClean="0">
              <a:latin typeface="Arial" panose="020B0604020202020204" pitchFamily="34" charset="0"/>
              <a:ea typeface="Calibri"/>
              <a:cs typeface="Arial" panose="020B0604020202020204" pitchFamily="34" charset="0"/>
            </a:endParaRPr>
          </a:p>
          <a:p>
            <a:pPr algn="ctr">
              <a:lnSpc>
                <a:spcPct val="115000"/>
              </a:lnSpc>
              <a:spcBef>
                <a:spcPts val="0"/>
              </a:spcBef>
              <a:spcAft>
                <a:spcPts val="1000"/>
              </a:spcAft>
              <a:defRPr/>
            </a:pPr>
            <a:r>
              <a:rPr lang="en-US" sz="3600" b="1" dirty="0" smtClean="0">
                <a:latin typeface="Arial" panose="020B0604020202020204" pitchFamily="34" charset="0"/>
                <a:ea typeface="Calibri"/>
                <a:cs typeface="Arial" panose="020B0604020202020204" pitchFamily="34" charset="0"/>
              </a:rPr>
              <a:t>Working with Developmental </a:t>
            </a:r>
            <a:r>
              <a:rPr lang="en-US" sz="3600" b="1" dirty="0">
                <a:latin typeface="Arial" panose="020B0604020202020204" pitchFamily="34" charset="0"/>
                <a:ea typeface="Calibri"/>
                <a:cs typeface="Arial" panose="020B0604020202020204" pitchFamily="34" charset="0"/>
              </a:rPr>
              <a:t>Disabilities </a:t>
            </a:r>
            <a:endParaRPr lang="en-US" sz="3600" b="1" dirty="0" smtClean="0">
              <a:latin typeface="Arial" panose="020B0604020202020204" pitchFamily="34" charset="0"/>
              <a:ea typeface="Calibri"/>
              <a:cs typeface="Arial" panose="020B0604020202020204" pitchFamily="34" charset="0"/>
            </a:endParaRPr>
          </a:p>
          <a:p>
            <a:pPr algn="ctr">
              <a:lnSpc>
                <a:spcPct val="115000"/>
              </a:lnSpc>
              <a:spcBef>
                <a:spcPts val="0"/>
              </a:spcBef>
              <a:spcAft>
                <a:spcPts val="1000"/>
              </a:spcAft>
              <a:defRPr/>
            </a:pPr>
            <a:r>
              <a:rPr lang="en-US" sz="3600" b="1" dirty="0">
                <a:latin typeface="Arial" panose="020B0604020202020204" pitchFamily="34" charset="0"/>
                <a:ea typeface="Calibri"/>
                <a:cs typeface="Arial" panose="020B0604020202020204" pitchFamily="34" charset="0"/>
              </a:rPr>
              <a:t>u</a:t>
            </a:r>
            <a:r>
              <a:rPr lang="en-US" sz="3600" b="1" dirty="0" smtClean="0">
                <a:latin typeface="Arial" panose="020B0604020202020204" pitchFamily="34" charset="0"/>
                <a:ea typeface="Calibri"/>
                <a:cs typeface="Arial" panose="020B0604020202020204" pitchFamily="34" charset="0"/>
              </a:rPr>
              <a:t>sing Positive Behavior </a:t>
            </a:r>
            <a:r>
              <a:rPr lang="en-US" sz="3600" b="1" dirty="0">
                <a:latin typeface="Arial" panose="020B0604020202020204" pitchFamily="34" charset="0"/>
                <a:ea typeface="Calibri"/>
                <a:cs typeface="Arial" panose="020B0604020202020204" pitchFamily="34" charset="0"/>
              </a:rPr>
              <a:t>Supports</a:t>
            </a:r>
          </a:p>
          <a:p>
            <a:pPr algn="ctr">
              <a:lnSpc>
                <a:spcPct val="115000"/>
              </a:lnSpc>
              <a:spcBef>
                <a:spcPts val="0"/>
              </a:spcBef>
              <a:spcAft>
                <a:spcPts val="1000"/>
              </a:spcAft>
              <a:defRPr/>
            </a:pPr>
            <a:endParaRPr lang="en-US" sz="3600" b="1" dirty="0">
              <a:latin typeface="Arial" panose="020B0604020202020204" pitchFamily="34" charset="0"/>
              <a:ea typeface="Calibri"/>
              <a:cs typeface="Arial" panose="020B0604020202020204" pitchFamily="34" charset="0"/>
            </a:endParaRPr>
          </a:p>
          <a:p>
            <a:pPr algn="ctr">
              <a:spcBef>
                <a:spcPts val="0"/>
              </a:spcBef>
              <a:spcAft>
                <a:spcPts val="0"/>
              </a:spcAft>
              <a:defRPr/>
            </a:pPr>
            <a:r>
              <a:rPr lang="en-US" sz="2000" b="1" dirty="0" smtClean="0">
                <a:solidFill>
                  <a:srgbClr val="FF0000"/>
                </a:solidFill>
                <a:latin typeface="Arial" panose="020B0604020202020204" pitchFamily="34" charset="0"/>
                <a:ea typeface="Calibri"/>
                <a:cs typeface="Arial" panose="020B0604020202020204" pitchFamily="34" charset="0"/>
              </a:rPr>
              <a:t>Peter Tolisano, Psy.D.</a:t>
            </a:r>
          </a:p>
          <a:p>
            <a:pPr algn="ctr">
              <a:spcBef>
                <a:spcPts val="0"/>
              </a:spcBef>
              <a:spcAft>
                <a:spcPts val="0"/>
              </a:spcAft>
              <a:defRPr/>
            </a:pPr>
            <a:r>
              <a:rPr lang="en-US" sz="2000" b="1" dirty="0" smtClean="0">
                <a:solidFill>
                  <a:srgbClr val="FF0000"/>
                </a:solidFill>
                <a:latin typeface="Arial" panose="020B0604020202020204" pitchFamily="34" charset="0"/>
                <a:ea typeface="Calibri"/>
                <a:cs typeface="Arial" panose="020B0604020202020204" pitchFamily="34" charset="0"/>
              </a:rPr>
              <a:t>Director of Psychological Services</a:t>
            </a:r>
          </a:p>
          <a:p>
            <a:pPr algn="ctr">
              <a:spcBef>
                <a:spcPts val="0"/>
              </a:spcBef>
              <a:spcAft>
                <a:spcPts val="0"/>
              </a:spcAft>
              <a:defRPr/>
            </a:pPr>
            <a:r>
              <a:rPr lang="en-US" sz="2000" b="1" dirty="0" smtClean="0">
                <a:solidFill>
                  <a:srgbClr val="FF0000"/>
                </a:solidFill>
                <a:latin typeface="Arial" panose="020B0604020202020204" pitchFamily="34" charset="0"/>
                <a:ea typeface="Calibri"/>
                <a:cs typeface="Arial" panose="020B0604020202020204" pitchFamily="34" charset="0"/>
              </a:rPr>
              <a:t>Connecticut Department of Developmental Services</a:t>
            </a:r>
          </a:p>
          <a:p>
            <a:pPr algn="ctr">
              <a:lnSpc>
                <a:spcPct val="115000"/>
              </a:lnSpc>
              <a:spcBef>
                <a:spcPts val="0"/>
              </a:spcBef>
              <a:spcAft>
                <a:spcPts val="1000"/>
              </a:spcAft>
              <a:defRPr/>
            </a:pPr>
            <a:endParaRPr lang="en-US" sz="2000" b="1" dirty="0">
              <a:solidFill>
                <a:srgbClr val="FF0000"/>
              </a:solidFill>
              <a:latin typeface="Arial" panose="020B0604020202020204" pitchFamily="34" charset="0"/>
              <a:ea typeface="Calibri"/>
              <a:cs typeface="Arial" panose="020B0604020202020204" pitchFamily="34" charset="0"/>
            </a:endParaRPr>
          </a:p>
          <a:p>
            <a:pPr algn="ctr">
              <a:spcBef>
                <a:spcPts val="0"/>
              </a:spcBef>
              <a:spcAft>
                <a:spcPts val="0"/>
              </a:spcAft>
              <a:defRPr/>
            </a:pPr>
            <a:r>
              <a:rPr lang="en-US" sz="2000" b="1" dirty="0" smtClean="0">
                <a:solidFill>
                  <a:srgbClr val="FF0000"/>
                </a:solidFill>
                <a:latin typeface="Arial" panose="020B0604020202020204" pitchFamily="34" charset="0"/>
                <a:ea typeface="Calibri"/>
                <a:cs typeface="Arial" panose="020B0604020202020204" pitchFamily="34" charset="0"/>
              </a:rPr>
              <a:t>Tracey M. Sondik, Psy.D.</a:t>
            </a:r>
          </a:p>
          <a:p>
            <a:pPr algn="ctr">
              <a:spcBef>
                <a:spcPts val="0"/>
              </a:spcBef>
              <a:spcAft>
                <a:spcPts val="0"/>
              </a:spcAft>
              <a:defRPr/>
            </a:pPr>
            <a:r>
              <a:rPr lang="en-US" sz="2000" b="1" dirty="0" smtClean="0">
                <a:solidFill>
                  <a:srgbClr val="FF0000"/>
                </a:solidFill>
                <a:latin typeface="Arial" panose="020B0604020202020204" pitchFamily="34" charset="0"/>
                <a:ea typeface="Calibri"/>
                <a:cs typeface="Arial" panose="020B0604020202020204" pitchFamily="34" charset="0"/>
              </a:rPr>
              <a:t>Director of Behavioral Intervention Services</a:t>
            </a:r>
          </a:p>
          <a:p>
            <a:pPr algn="ctr">
              <a:spcBef>
                <a:spcPts val="0"/>
              </a:spcBef>
              <a:spcAft>
                <a:spcPts val="0"/>
              </a:spcAft>
              <a:defRPr/>
            </a:pPr>
            <a:r>
              <a:rPr lang="en-US" sz="2000" b="1" dirty="0" smtClean="0">
                <a:solidFill>
                  <a:srgbClr val="FF0000"/>
                </a:solidFill>
                <a:latin typeface="Arial" panose="020B0604020202020204" pitchFamily="34" charset="0"/>
                <a:ea typeface="Calibri"/>
                <a:cs typeface="Arial" panose="020B0604020202020204" pitchFamily="34" charset="0"/>
              </a:rPr>
              <a:t>Connecticut Valley Hospital</a:t>
            </a:r>
          </a:p>
          <a:p>
            <a:pPr algn="ctr">
              <a:spcBef>
                <a:spcPts val="0"/>
              </a:spcBef>
              <a:spcAft>
                <a:spcPts val="0"/>
              </a:spcAft>
              <a:defRPr/>
            </a:pPr>
            <a:r>
              <a:rPr lang="en-US" sz="2000" b="1" dirty="0" smtClean="0">
                <a:solidFill>
                  <a:srgbClr val="FF0000"/>
                </a:solidFill>
                <a:latin typeface="Arial" panose="020B0604020202020204" pitchFamily="34" charset="0"/>
                <a:ea typeface="Calibri"/>
                <a:cs typeface="Arial" panose="020B0604020202020204" pitchFamily="34" charset="0"/>
              </a:rPr>
              <a:t>Department of Mental Health and Addictions Services</a:t>
            </a:r>
          </a:p>
          <a:p>
            <a:pPr algn="ctr">
              <a:spcBef>
                <a:spcPts val="0"/>
              </a:spcBef>
              <a:spcAft>
                <a:spcPts val="0"/>
              </a:spcAft>
              <a:defRPr/>
            </a:pPr>
            <a:endParaRPr lang="en-US" sz="2000" b="1" dirty="0">
              <a:solidFill>
                <a:srgbClr val="FF0000"/>
              </a:solidFill>
              <a:latin typeface="Arial" panose="020B0604020202020204" pitchFamily="34" charset="0"/>
              <a:ea typeface="Calibri"/>
              <a:cs typeface="Arial" panose="020B0604020202020204" pitchFamily="34" charset="0"/>
            </a:endParaRPr>
          </a:p>
          <a:p>
            <a:pPr algn="ctr">
              <a:spcBef>
                <a:spcPts val="0"/>
              </a:spcBef>
              <a:spcAft>
                <a:spcPts val="0"/>
              </a:spcAft>
              <a:defRPr/>
            </a:pPr>
            <a:endParaRPr lang="en-US" sz="2000" b="1" dirty="0" smtClean="0">
              <a:solidFill>
                <a:srgbClr val="FF0000"/>
              </a:solidFill>
              <a:latin typeface="Arial" panose="020B0604020202020204" pitchFamily="34" charset="0"/>
              <a:ea typeface="Calibri"/>
              <a:cs typeface="Arial" panose="020B0604020202020204" pitchFamily="34" charset="0"/>
            </a:endParaRPr>
          </a:p>
          <a:p>
            <a:pPr algn="ctr">
              <a:lnSpc>
                <a:spcPct val="115000"/>
              </a:lnSpc>
              <a:spcBef>
                <a:spcPts val="0"/>
              </a:spcBef>
              <a:spcAft>
                <a:spcPts val="1000"/>
              </a:spcAft>
              <a:defRPr/>
            </a:pPr>
            <a:endParaRPr lang="en-US" sz="2000" b="1" dirty="0">
              <a:latin typeface="Arial" panose="020B0604020202020204" pitchFamily="34" charset="0"/>
              <a:ea typeface="Calibri"/>
              <a:cs typeface="Arial" panose="020B0604020202020204" pitchFamily="34" charset="0"/>
            </a:endParaRPr>
          </a:p>
          <a:p>
            <a:pPr algn="ctr">
              <a:defRPr/>
            </a:pPr>
            <a:endParaRPr lang="en-US" sz="3600" kern="10" dirty="0">
              <a:ln w="19050">
                <a:solidFill>
                  <a:schemeClr val="tx2"/>
                </a:solidFill>
                <a:round/>
                <a:headEnd/>
                <a:tailEnd/>
              </a:ln>
              <a:solidFill>
                <a:schemeClr val="bg1"/>
              </a:solidFill>
              <a:effectLst>
                <a:outerShdw blurRad="38100" dist="38100" dir="2700000" algn="tl" rotWithShape="0">
                  <a:srgbClr val="000000">
                    <a:alpha val="43137"/>
                  </a:srgbClr>
                </a:outerShdw>
              </a:effectLst>
              <a:latin typeface="Impact"/>
            </a:endParaRPr>
          </a:p>
        </p:txBody>
      </p:sp>
      <p:sp>
        <p:nvSpPr>
          <p:cNvPr id="2" name="TextBox 1"/>
          <p:cNvSpPr txBox="1"/>
          <p:nvPr/>
        </p:nvSpPr>
        <p:spPr>
          <a:xfrm>
            <a:off x="1156855" y="3401291"/>
            <a:ext cx="7391400" cy="2680855"/>
          </a:xfrm>
          <a:prstGeom prst="rect">
            <a:avLst/>
          </a:prstGeom>
          <a:solidFill>
            <a:schemeClr val="bg1"/>
          </a:solidFill>
        </p:spPr>
        <p:txBody>
          <a:bodyPr wrap="square" rtlCol="0">
            <a:noAutofit/>
          </a:bodyPr>
          <a:lstStyle/>
          <a:p>
            <a:pPr marR="45720" lvl="0" algn="ctr" fontAlgn="auto">
              <a:spcBef>
                <a:spcPts val="0"/>
              </a:spcBef>
              <a:spcAft>
                <a:spcPts val="0"/>
              </a:spcAft>
              <a:buClr>
                <a:srgbClr val="0BD0D9"/>
              </a:buClr>
              <a:buSzPct val="95000"/>
            </a:pPr>
            <a:r>
              <a:rPr lang="en-US" sz="1400" b="1" i="1" dirty="0">
                <a:solidFill>
                  <a:srgbClr val="FF0000"/>
                </a:solidFill>
                <a:latin typeface="Arial" panose="020B0604020202020204" pitchFamily="34" charset="0"/>
                <a:cs typeface="Arial" panose="020B0604020202020204" pitchFamily="34" charset="0"/>
              </a:rPr>
              <a:t>Peter Tolisano, Psy.D., ABPP</a:t>
            </a:r>
          </a:p>
          <a:p>
            <a:pPr marR="45720" lvl="0" algn="ctr" fontAlgn="auto">
              <a:spcBef>
                <a:spcPts val="0"/>
              </a:spcBef>
              <a:spcAft>
                <a:spcPts val="0"/>
              </a:spcAft>
              <a:buClr>
                <a:srgbClr val="0BD0D9"/>
              </a:buClr>
              <a:buSzPct val="95000"/>
            </a:pPr>
            <a:r>
              <a:rPr lang="en-US" sz="1400" b="1" dirty="0">
                <a:solidFill>
                  <a:srgbClr val="FF0000"/>
                </a:solidFill>
                <a:latin typeface="Arial" panose="020B0604020202020204" pitchFamily="34" charset="0"/>
                <a:cs typeface="Arial" panose="020B0604020202020204" pitchFamily="34" charset="0"/>
              </a:rPr>
              <a:t>Board Certified in Clinical Psychology</a:t>
            </a:r>
          </a:p>
          <a:p>
            <a:pPr marR="45720" lvl="0" algn="ctr" fontAlgn="auto">
              <a:spcBef>
                <a:spcPts val="0"/>
              </a:spcBef>
              <a:spcAft>
                <a:spcPts val="0"/>
              </a:spcAft>
              <a:buClr>
                <a:srgbClr val="0BD0D9"/>
              </a:buClr>
              <a:buSzPct val="95000"/>
            </a:pPr>
            <a:r>
              <a:rPr lang="en-US" sz="1400" b="1" dirty="0">
                <a:solidFill>
                  <a:srgbClr val="FF0000"/>
                </a:solidFill>
                <a:latin typeface="Arial" panose="020B0604020202020204" pitchFamily="34" charset="0"/>
                <a:cs typeface="Arial" panose="020B0604020202020204" pitchFamily="34" charset="0"/>
              </a:rPr>
              <a:t>Director of Psychological Services</a:t>
            </a:r>
          </a:p>
          <a:p>
            <a:pPr marR="45720" lvl="0" algn="ctr" fontAlgn="auto">
              <a:spcBef>
                <a:spcPts val="0"/>
              </a:spcBef>
              <a:spcAft>
                <a:spcPts val="0"/>
              </a:spcAft>
              <a:buClr>
                <a:srgbClr val="0BD0D9"/>
              </a:buClr>
              <a:buSzPct val="95000"/>
            </a:pPr>
            <a:r>
              <a:rPr lang="en-US" sz="1400" b="1" dirty="0">
                <a:solidFill>
                  <a:srgbClr val="FF0000"/>
                </a:solidFill>
                <a:latin typeface="Arial" panose="020B0604020202020204" pitchFamily="34" charset="0"/>
                <a:cs typeface="Arial" panose="020B0604020202020204" pitchFamily="34" charset="0"/>
              </a:rPr>
              <a:t>Connecticut Department of Developmental Services</a:t>
            </a:r>
          </a:p>
          <a:p>
            <a:pPr marR="45720" lvl="0" algn="ctr" fontAlgn="auto">
              <a:spcBef>
                <a:spcPct val="20000"/>
              </a:spcBef>
              <a:spcAft>
                <a:spcPts val="0"/>
              </a:spcAft>
              <a:buClr>
                <a:srgbClr val="0BD0D9"/>
              </a:buClr>
              <a:buSzPct val="95000"/>
            </a:pPr>
            <a:endParaRPr lang="en-US" sz="1400" b="1" dirty="0">
              <a:solidFill>
                <a:srgbClr val="FF0000"/>
              </a:solidFill>
              <a:latin typeface="Arial" panose="020B0604020202020204" pitchFamily="34" charset="0"/>
              <a:cs typeface="Arial" panose="020B0604020202020204" pitchFamily="34" charset="0"/>
            </a:endParaRPr>
          </a:p>
          <a:p>
            <a:pPr marR="45720" lvl="0" algn="ctr" fontAlgn="auto">
              <a:spcBef>
                <a:spcPct val="20000"/>
              </a:spcBef>
              <a:spcAft>
                <a:spcPts val="0"/>
              </a:spcAft>
              <a:buClr>
                <a:srgbClr val="0BD0D9"/>
              </a:buClr>
              <a:buSzPct val="95000"/>
            </a:pPr>
            <a:r>
              <a:rPr lang="en-US" sz="1400" b="1" i="1" dirty="0">
                <a:solidFill>
                  <a:srgbClr val="FF0000"/>
                </a:solidFill>
                <a:latin typeface="Arial" panose="020B0604020202020204" pitchFamily="34" charset="0"/>
                <a:cs typeface="Arial" panose="020B0604020202020204" pitchFamily="34" charset="0"/>
              </a:rPr>
              <a:t>Tracey M. Sondik, Psy.D.</a:t>
            </a:r>
          </a:p>
          <a:p>
            <a:pPr marR="45720" lvl="0" algn="ctr" fontAlgn="auto">
              <a:spcBef>
                <a:spcPts val="0"/>
              </a:spcBef>
              <a:spcAft>
                <a:spcPts val="0"/>
              </a:spcAft>
              <a:buClr>
                <a:srgbClr val="0BD0D9"/>
              </a:buClr>
              <a:buSzPct val="95000"/>
            </a:pPr>
            <a:r>
              <a:rPr lang="en-US" sz="1400" b="1" dirty="0">
                <a:solidFill>
                  <a:srgbClr val="FF0000"/>
                </a:solidFill>
                <a:latin typeface="Arial" panose="020B0604020202020204" pitchFamily="34" charset="0"/>
                <a:cs typeface="Arial" panose="020B0604020202020204" pitchFamily="34" charset="0"/>
              </a:rPr>
              <a:t>Director of the Behavioral Intervention Service</a:t>
            </a:r>
          </a:p>
          <a:p>
            <a:pPr marR="45720" lvl="0" algn="ctr" fontAlgn="auto">
              <a:spcBef>
                <a:spcPts val="0"/>
              </a:spcBef>
              <a:spcAft>
                <a:spcPts val="0"/>
              </a:spcAft>
              <a:buClr>
                <a:srgbClr val="0BD0D9"/>
              </a:buClr>
              <a:buSzPct val="95000"/>
            </a:pPr>
            <a:r>
              <a:rPr lang="en-US" sz="1400" b="1" dirty="0">
                <a:solidFill>
                  <a:srgbClr val="FF0000"/>
                </a:solidFill>
                <a:latin typeface="Arial" panose="020B0604020202020204" pitchFamily="34" charset="0"/>
                <a:cs typeface="Arial" panose="020B0604020202020204" pitchFamily="34" charset="0"/>
              </a:rPr>
              <a:t>Connecticut Valley Hospital</a:t>
            </a:r>
          </a:p>
          <a:p>
            <a:pPr marR="45720" lvl="0" algn="ctr" fontAlgn="auto">
              <a:spcBef>
                <a:spcPts val="0"/>
              </a:spcBef>
              <a:spcAft>
                <a:spcPts val="0"/>
              </a:spcAft>
              <a:buClr>
                <a:srgbClr val="0BD0D9"/>
              </a:buClr>
              <a:buSzPct val="95000"/>
            </a:pPr>
            <a:r>
              <a:rPr lang="en-US" sz="1400" b="1" dirty="0">
                <a:solidFill>
                  <a:srgbClr val="FF0000"/>
                </a:solidFill>
                <a:latin typeface="Arial" panose="020B0604020202020204" pitchFamily="34" charset="0"/>
                <a:cs typeface="Arial" panose="020B0604020202020204" pitchFamily="34" charset="0"/>
              </a:rPr>
              <a:t>Department of Mental Health and Addiction Services</a:t>
            </a:r>
          </a:p>
          <a:p>
            <a:pPr marR="45720" lvl="0" algn="ctr" fontAlgn="auto">
              <a:spcBef>
                <a:spcPct val="20000"/>
              </a:spcBef>
              <a:spcAft>
                <a:spcPts val="0"/>
              </a:spcAft>
              <a:buClr>
                <a:srgbClr val="0BD0D9"/>
              </a:buClr>
              <a:buSzPct val="95000"/>
            </a:pPr>
            <a:endParaRPr lang="en-US" sz="1400" b="1" dirty="0">
              <a:solidFill>
                <a:srgbClr val="FF0000"/>
              </a:solidFill>
              <a:latin typeface="Arial" panose="020B0604020202020204" pitchFamily="34" charset="0"/>
              <a:cs typeface="Arial" panose="020B0604020202020204" pitchFamily="34" charset="0"/>
            </a:endParaRPr>
          </a:p>
          <a:p>
            <a:pPr marR="45720" lvl="0" algn="ctr" fontAlgn="auto">
              <a:spcBef>
                <a:spcPct val="20000"/>
              </a:spcBef>
              <a:spcAft>
                <a:spcPts val="0"/>
              </a:spcAft>
              <a:buClr>
                <a:srgbClr val="0BD0D9"/>
              </a:buClr>
              <a:buSzPct val="95000"/>
            </a:pPr>
            <a:r>
              <a:rPr lang="en-US" sz="1400" b="1" i="1" dirty="0">
                <a:solidFill>
                  <a:srgbClr val="FF0000"/>
                </a:solidFill>
                <a:latin typeface="Arial" panose="020B0604020202020204" pitchFamily="34" charset="0"/>
                <a:cs typeface="Arial" panose="020B0604020202020204" pitchFamily="34" charset="0"/>
              </a:rPr>
              <a:t>Jennifer Krom, MA, LPC</a:t>
            </a:r>
          </a:p>
          <a:p>
            <a:pPr marR="45720" lvl="0" algn="ctr" fontAlgn="auto">
              <a:spcBef>
                <a:spcPts val="0"/>
              </a:spcBef>
              <a:spcAft>
                <a:spcPts val="0"/>
              </a:spcAft>
              <a:buClr>
                <a:srgbClr val="0BD0D9"/>
              </a:buClr>
              <a:buSzPct val="95000"/>
            </a:pPr>
            <a:r>
              <a:rPr lang="en-US" sz="1400" b="1" dirty="0">
                <a:solidFill>
                  <a:srgbClr val="FF0000"/>
                </a:solidFill>
                <a:latin typeface="Arial" panose="020B0604020202020204" pitchFamily="34" charset="0"/>
                <a:cs typeface="Arial" panose="020B0604020202020204" pitchFamily="34" charset="0"/>
              </a:rPr>
              <a:t>Director of Autism Services</a:t>
            </a:r>
          </a:p>
          <a:p>
            <a:pPr marR="45720" lvl="0" algn="ctr" fontAlgn="auto">
              <a:spcBef>
                <a:spcPts val="0"/>
              </a:spcBef>
              <a:spcAft>
                <a:spcPts val="0"/>
              </a:spcAft>
              <a:buClr>
                <a:srgbClr val="0BD0D9"/>
              </a:buClr>
              <a:buSzPct val="95000"/>
            </a:pPr>
            <a:r>
              <a:rPr lang="en-US" sz="1400" b="1" dirty="0">
                <a:solidFill>
                  <a:srgbClr val="FF0000"/>
                </a:solidFill>
                <a:latin typeface="Arial" panose="020B0604020202020204" pitchFamily="34" charset="0"/>
                <a:cs typeface="Arial" panose="020B0604020202020204" pitchFamily="34" charset="0"/>
              </a:rPr>
              <a:t>Beacon Health Options</a:t>
            </a:r>
          </a:p>
        </p:txBody>
      </p:sp>
      <p:sp>
        <p:nvSpPr>
          <p:cNvPr id="3" name="Slide Number Placeholder 2"/>
          <p:cNvSpPr>
            <a:spLocks noGrp="1"/>
          </p:cNvSpPr>
          <p:nvPr>
            <p:ph type="sldNum" sz="quarter" idx="4294967295"/>
          </p:nvPr>
        </p:nvSpPr>
        <p:spPr>
          <a:xfrm>
            <a:off x="8254567" y="6172200"/>
            <a:ext cx="587375" cy="488950"/>
          </a:xfrm>
        </p:spPr>
        <p:txBody>
          <a:bodyPr/>
          <a:lstStyle/>
          <a:p>
            <a:pPr>
              <a:defRPr/>
            </a:pPr>
            <a:r>
              <a:rPr lang="en-US" sz="1400" dirty="0" smtClean="0">
                <a:solidFill>
                  <a:schemeClr val="tx1"/>
                </a:solidFill>
              </a:rPr>
              <a:t>1P</a:t>
            </a:r>
            <a:endParaRPr lang="en-US" sz="1400" dirty="0">
              <a:solidFill>
                <a:schemeClr val="tx1"/>
              </a:solidFill>
            </a:endParaRPr>
          </a:p>
        </p:txBody>
      </p:sp>
      <p:pic>
        <p:nvPicPr>
          <p:cNvPr id="6" name="Picture 5" descr="CHDI Logo.jpg"/>
          <p:cNvPicPr/>
          <p:nvPr/>
        </p:nvPicPr>
        <p:blipFill>
          <a:blip r:embed="rId2" cstate="print"/>
          <a:stretch>
            <a:fillRect/>
          </a:stretch>
        </p:blipFill>
        <p:spPr>
          <a:xfrm>
            <a:off x="5410200" y="859438"/>
            <a:ext cx="1447800" cy="368781"/>
          </a:xfrm>
          <a:prstGeom prst="rect">
            <a:avLst/>
          </a:prstGeom>
          <a:ln>
            <a:solidFill>
              <a:schemeClr val="tx1"/>
            </a:solidFill>
          </a:ln>
        </p:spPr>
      </p:pic>
      <p:pic>
        <p:nvPicPr>
          <p:cNvPr id="64514"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4000"/>
                    </a14:imgEffect>
                  </a14:imgLayer>
                </a14:imgProps>
              </a:ext>
              <a:ext uri="{28A0092B-C50C-407E-A947-70E740481C1C}">
                <a14:useLocalDpi xmlns:a14="http://schemas.microsoft.com/office/drawing/2010/main" val="0"/>
              </a:ext>
            </a:extLst>
          </a:blip>
          <a:srcRect/>
          <a:stretch>
            <a:fillRect/>
          </a:stretch>
        </p:blipFill>
        <p:spPr bwMode="auto">
          <a:xfrm>
            <a:off x="7289797" y="892295"/>
            <a:ext cx="1591733" cy="303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5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0555" y="805946"/>
            <a:ext cx="762000" cy="475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Tm="1170">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09600" y="1371600"/>
            <a:ext cx="7772400" cy="1470025"/>
          </a:xfrm>
        </p:spPr>
        <p:txBody>
          <a:bodyPr/>
          <a:lstStyle/>
          <a:p>
            <a:pPr lvl="0">
              <a:lnSpc>
                <a:spcPct val="100000"/>
              </a:lnSpc>
            </a:pPr>
            <a:r>
              <a:rPr lang="en-US" altLang="en-US" sz="2400" kern="1200" dirty="0">
                <a:solidFill>
                  <a:srgbClr val="C00000"/>
                </a:solidFill>
                <a:latin typeface="Arial" charset="0"/>
                <a:ea typeface="+mn-ea"/>
                <a:cs typeface="Arial" charset="0"/>
              </a:rPr>
              <a:t>Intellectual Functioning </a:t>
            </a:r>
            <a:r>
              <a:rPr lang="en-US" altLang="en-US" sz="2400" kern="1200" dirty="0" smtClean="0">
                <a:solidFill>
                  <a:srgbClr val="C00000"/>
                </a:solidFill>
                <a:latin typeface="Arial" charset="0"/>
                <a:ea typeface="+mn-ea"/>
                <a:cs typeface="Arial" charset="0"/>
              </a:rPr>
              <a:t/>
            </a:r>
            <a:br>
              <a:rPr lang="en-US" altLang="en-US" sz="2400" kern="1200" dirty="0" smtClean="0">
                <a:solidFill>
                  <a:srgbClr val="C00000"/>
                </a:solidFill>
                <a:latin typeface="Arial" charset="0"/>
                <a:ea typeface="+mn-ea"/>
                <a:cs typeface="Arial" charset="0"/>
              </a:rPr>
            </a:br>
            <a:r>
              <a:rPr lang="en-US" altLang="en-US" sz="2400" kern="1200" dirty="0" smtClean="0">
                <a:solidFill>
                  <a:schemeClr val="tx2"/>
                </a:solidFill>
                <a:latin typeface="Arial" charset="0"/>
                <a:ea typeface="+mn-ea"/>
                <a:cs typeface="Arial" charset="0"/>
              </a:rPr>
              <a:t>Full-Scale Score versus Index Scores</a:t>
            </a:r>
            <a:r>
              <a:rPr lang="en-US" altLang="en-US" sz="2400" kern="1200" dirty="0">
                <a:solidFill>
                  <a:srgbClr val="C00000"/>
                </a:solidFill>
                <a:latin typeface="Arial" charset="0"/>
                <a:ea typeface="+mn-ea"/>
                <a:cs typeface="Arial" charset="0"/>
              </a:rPr>
              <a:t/>
            </a:r>
            <a:br>
              <a:rPr lang="en-US" altLang="en-US" sz="2400" kern="1200" dirty="0">
                <a:solidFill>
                  <a:srgbClr val="C00000"/>
                </a:solidFill>
                <a:latin typeface="Arial" charset="0"/>
                <a:ea typeface="+mn-ea"/>
                <a:cs typeface="Arial" charset="0"/>
              </a:rPr>
            </a:br>
            <a:endParaRPr lang="en-US" dirty="0"/>
          </a:p>
        </p:txBody>
      </p:sp>
      <p:sp>
        <p:nvSpPr>
          <p:cNvPr id="2" name="Subtitle 1"/>
          <p:cNvSpPr>
            <a:spLocks noGrp="1"/>
          </p:cNvSpPr>
          <p:nvPr>
            <p:ph type="subTitle" idx="1"/>
          </p:nvPr>
        </p:nvSpPr>
        <p:spPr>
          <a:xfrm>
            <a:off x="2590800" y="2667000"/>
            <a:ext cx="4495800" cy="2787650"/>
          </a:xfrm>
        </p:spPr>
        <p:txBody>
          <a:bodyPr>
            <a:normAutofit/>
          </a:bodyPr>
          <a:lstStyle/>
          <a:p>
            <a:pPr lvl="0">
              <a:spcBef>
                <a:spcPct val="0"/>
              </a:spcBef>
              <a:buClrTx/>
              <a:buSzTx/>
            </a:pPr>
            <a:r>
              <a:rPr lang="en-US" altLang="en-US" sz="2000" b="1" i="1" kern="1200" dirty="0">
                <a:solidFill>
                  <a:schemeClr val="tx1"/>
                </a:solidFill>
                <a:latin typeface="Arial" charset="0"/>
                <a:cs typeface="Arial" charset="0"/>
              </a:rPr>
              <a:t>Full Scale IQ is the total score that summarizes performance across multiple cognitive abilities. </a:t>
            </a:r>
            <a:endParaRPr lang="en-US" altLang="en-US" sz="2000" b="1" i="1" kern="1200" dirty="0" smtClean="0">
              <a:solidFill>
                <a:schemeClr val="tx1"/>
              </a:solidFill>
              <a:latin typeface="Arial" charset="0"/>
              <a:cs typeface="Arial" charset="0"/>
            </a:endParaRPr>
          </a:p>
          <a:p>
            <a:pPr lvl="0">
              <a:spcBef>
                <a:spcPct val="0"/>
              </a:spcBef>
              <a:buClrTx/>
              <a:buSzTx/>
            </a:pPr>
            <a:endParaRPr lang="en-US" altLang="en-US" sz="2000" b="1" i="1" kern="1200" dirty="0">
              <a:solidFill>
                <a:schemeClr val="tx1"/>
              </a:solidFill>
              <a:latin typeface="Arial" charset="0"/>
              <a:cs typeface="Arial" charset="0"/>
            </a:endParaRPr>
          </a:p>
          <a:p>
            <a:pPr lvl="0">
              <a:spcBef>
                <a:spcPct val="0"/>
              </a:spcBef>
              <a:buClrTx/>
              <a:buSzTx/>
            </a:pPr>
            <a:r>
              <a:rPr lang="en-US" altLang="en-US" sz="2000" b="1" i="1" kern="1200" dirty="0" smtClean="0">
                <a:solidFill>
                  <a:schemeClr val="tx1"/>
                </a:solidFill>
                <a:latin typeface="Arial" charset="0"/>
                <a:cs typeface="Arial" charset="0"/>
              </a:rPr>
              <a:t>When </a:t>
            </a:r>
            <a:r>
              <a:rPr lang="en-US" altLang="en-US" sz="2000" b="1" i="1" kern="1200" dirty="0">
                <a:solidFill>
                  <a:schemeClr val="tx1"/>
                </a:solidFill>
                <a:latin typeface="Arial" charset="0"/>
                <a:cs typeface="Arial" charset="0"/>
              </a:rPr>
              <a:t>unusual variability is observed in the subtests, it is most useful to examine the index scores.</a:t>
            </a:r>
          </a:p>
          <a:p>
            <a:endParaRPr lang="en-US" dirty="0"/>
          </a:p>
        </p:txBody>
      </p:sp>
      <p:sp>
        <p:nvSpPr>
          <p:cNvPr id="4" name="Slide Number Placeholder 3"/>
          <p:cNvSpPr>
            <a:spLocks noGrp="1"/>
          </p:cNvSpPr>
          <p:nvPr>
            <p:ph type="sldNum" sz="quarter" idx="4294967295"/>
          </p:nvPr>
        </p:nvSpPr>
        <p:spPr>
          <a:xfrm>
            <a:off x="8153400" y="6248400"/>
            <a:ext cx="587375" cy="488950"/>
          </a:xfrm>
        </p:spPr>
        <p:txBody>
          <a:bodyPr/>
          <a:lstStyle/>
          <a:p>
            <a:pPr>
              <a:defRPr/>
            </a:pPr>
            <a:fld id="{E1F42A77-A94E-4753-B690-D839394F3010}" type="slidenum">
              <a:rPr lang="en-US" sz="1400" smtClean="0">
                <a:solidFill>
                  <a:schemeClr val="tx1"/>
                </a:solidFill>
              </a:rPr>
              <a:pPr>
                <a:defRPr/>
              </a:pPr>
              <a:t>10</a:t>
            </a:fld>
            <a:r>
              <a:rPr lang="en-US" sz="1400" dirty="0" smtClean="0">
                <a:solidFill>
                  <a:schemeClr val="tx1"/>
                </a:solidFill>
              </a:rPr>
              <a:t>T</a:t>
            </a:r>
            <a:endParaRPr lang="en-US" sz="1400" dirty="0">
              <a:solidFill>
                <a:schemeClr val="tx1"/>
              </a:solidFill>
            </a:endParaRPr>
          </a:p>
        </p:txBody>
      </p:sp>
    </p:spTree>
    <p:extLst>
      <p:ext uri="{BB962C8B-B14F-4D97-AF65-F5344CB8AC3E}">
        <p14:creationId xmlns:p14="http://schemas.microsoft.com/office/powerpoint/2010/main" val="2797490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ChangeArrowheads="1"/>
          </p:cNvSpPr>
          <p:nvPr/>
        </p:nvSpPr>
        <p:spPr bwMode="auto">
          <a:xfrm>
            <a:off x="852055" y="2202873"/>
            <a:ext cx="80010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rgbClr val="212747"/>
                </a:solidFill>
                <a:latin typeface="Arial" charset="0"/>
              </a:defRPr>
            </a:lvl1pPr>
            <a:lvl2pPr marL="742950" indent="-285750" eaLnBrk="0" hangingPunct="0">
              <a:spcBef>
                <a:spcPct val="20000"/>
              </a:spcBef>
              <a:buChar char="–"/>
              <a:defRPr sz="2400">
                <a:solidFill>
                  <a:srgbClr val="212747"/>
                </a:solidFill>
                <a:latin typeface="Arial" charset="0"/>
              </a:defRPr>
            </a:lvl2pPr>
            <a:lvl3pPr marL="1143000" indent="-228600" eaLnBrk="0" hangingPunct="0">
              <a:spcBef>
                <a:spcPct val="20000"/>
              </a:spcBef>
              <a:buChar char="•"/>
              <a:defRPr sz="2000">
                <a:solidFill>
                  <a:srgbClr val="212747"/>
                </a:solidFill>
                <a:latin typeface="Arial" charset="0"/>
              </a:defRPr>
            </a:lvl3pPr>
            <a:lvl4pPr marL="1600200" indent="-228600" eaLnBrk="0" hangingPunct="0">
              <a:spcBef>
                <a:spcPct val="20000"/>
              </a:spcBef>
              <a:buChar char="–"/>
              <a:defRPr>
                <a:solidFill>
                  <a:srgbClr val="212747"/>
                </a:solidFill>
                <a:latin typeface="Arial" charset="0"/>
              </a:defRPr>
            </a:lvl4pPr>
            <a:lvl5pPr marL="2057400" indent="-228600" eaLnBrk="0" hangingPunct="0">
              <a:spcBef>
                <a:spcPct val="20000"/>
              </a:spcBef>
              <a:buChar char="»"/>
              <a:defRPr>
                <a:solidFill>
                  <a:srgbClr val="212747"/>
                </a:solidFill>
                <a:latin typeface="Arial" charset="0"/>
              </a:defRPr>
            </a:lvl5pPr>
            <a:lvl6pPr marL="2514600" indent="-228600" eaLnBrk="0" fontAlgn="base" hangingPunct="0">
              <a:spcBef>
                <a:spcPct val="20000"/>
              </a:spcBef>
              <a:spcAft>
                <a:spcPct val="0"/>
              </a:spcAft>
              <a:buChar char="»"/>
              <a:defRPr>
                <a:solidFill>
                  <a:srgbClr val="212747"/>
                </a:solidFill>
                <a:latin typeface="Arial" charset="0"/>
              </a:defRPr>
            </a:lvl6pPr>
            <a:lvl7pPr marL="2971800" indent="-228600" eaLnBrk="0" fontAlgn="base" hangingPunct="0">
              <a:spcBef>
                <a:spcPct val="20000"/>
              </a:spcBef>
              <a:spcAft>
                <a:spcPct val="0"/>
              </a:spcAft>
              <a:buChar char="»"/>
              <a:defRPr>
                <a:solidFill>
                  <a:srgbClr val="212747"/>
                </a:solidFill>
                <a:latin typeface="Arial" charset="0"/>
              </a:defRPr>
            </a:lvl7pPr>
            <a:lvl8pPr marL="3429000" indent="-228600" eaLnBrk="0" fontAlgn="base" hangingPunct="0">
              <a:spcBef>
                <a:spcPct val="20000"/>
              </a:spcBef>
              <a:spcAft>
                <a:spcPct val="0"/>
              </a:spcAft>
              <a:buChar char="»"/>
              <a:defRPr>
                <a:solidFill>
                  <a:srgbClr val="212747"/>
                </a:solidFill>
                <a:latin typeface="Arial" charset="0"/>
              </a:defRPr>
            </a:lvl8pPr>
            <a:lvl9pPr marL="3886200" indent="-228600" eaLnBrk="0" fontAlgn="base" hangingPunct="0">
              <a:spcBef>
                <a:spcPct val="20000"/>
              </a:spcBef>
              <a:spcAft>
                <a:spcPct val="0"/>
              </a:spcAft>
              <a:buChar char="»"/>
              <a:defRPr>
                <a:solidFill>
                  <a:srgbClr val="212747"/>
                </a:solidFill>
                <a:latin typeface="Arial" charset="0"/>
              </a:defRPr>
            </a:lvl9pPr>
          </a:lstStyle>
          <a:p>
            <a:pPr eaLnBrk="1" hangingPunct="1">
              <a:spcBef>
                <a:spcPct val="0"/>
              </a:spcBef>
              <a:buFontTx/>
              <a:buNone/>
              <a:defRPr/>
            </a:pPr>
            <a:endParaRPr lang="en-US" altLang="en-US" sz="1800" dirty="0" smtClean="0">
              <a:solidFill>
                <a:schemeClr val="tx1"/>
              </a:solidFill>
            </a:endParaRPr>
          </a:p>
          <a:p>
            <a:pPr eaLnBrk="1" hangingPunct="1">
              <a:spcBef>
                <a:spcPct val="0"/>
              </a:spcBef>
              <a:buFontTx/>
              <a:buNone/>
              <a:defRPr/>
            </a:pPr>
            <a:r>
              <a:rPr lang="en-US" altLang="en-US" sz="2000" b="1" dirty="0" smtClean="0">
                <a:solidFill>
                  <a:srgbClr val="C00000"/>
                </a:solidFill>
              </a:rPr>
              <a:t>Verbal Comprehension:</a:t>
            </a:r>
          </a:p>
          <a:p>
            <a:pPr marL="342900" indent="-342900" eaLnBrk="1" hangingPunct="1">
              <a:buClr>
                <a:srgbClr val="C00000"/>
              </a:buClr>
              <a:buFont typeface="Wingdings" pitchFamily="2" charset="2"/>
              <a:buChar char="§"/>
              <a:defRPr/>
            </a:pPr>
            <a:r>
              <a:rPr lang="en-US" altLang="en-US" sz="2000" b="1" dirty="0" smtClean="0">
                <a:solidFill>
                  <a:srgbClr val="000000"/>
                </a:solidFill>
              </a:rPr>
              <a:t>General knowledge and reasoning skills. Related to formal and informal education.</a:t>
            </a:r>
            <a:r>
              <a:rPr lang="en-US" sz="2000" b="1" kern="0" dirty="0" smtClean="0">
                <a:solidFill>
                  <a:srgbClr val="FFFFFF"/>
                </a:solidFill>
                <a:effectLst>
                  <a:outerShdw blurRad="38100" dist="38100" dir="2700000" algn="tl">
                    <a:srgbClr val="000000"/>
                  </a:outerShdw>
                </a:effectLst>
                <a:latin typeface="Arial"/>
              </a:rPr>
              <a:t> </a:t>
            </a:r>
          </a:p>
          <a:p>
            <a:pPr marL="342900" indent="-342900" eaLnBrk="1" hangingPunct="1">
              <a:buClr>
                <a:srgbClr val="C00000"/>
              </a:buClr>
              <a:buFont typeface="Wingdings" pitchFamily="2" charset="2"/>
              <a:buChar char="§"/>
              <a:defRPr/>
            </a:pPr>
            <a:r>
              <a:rPr lang="en-US" sz="2000" b="1" kern="0" dirty="0" smtClean="0">
                <a:solidFill>
                  <a:schemeClr val="tx1"/>
                </a:solidFill>
                <a:latin typeface="Arial"/>
              </a:rPr>
              <a:t>Language </a:t>
            </a:r>
            <a:r>
              <a:rPr lang="en-US" sz="2000" b="1" kern="0" dirty="0">
                <a:solidFill>
                  <a:schemeClr val="tx1"/>
                </a:solidFill>
                <a:latin typeface="Arial"/>
              </a:rPr>
              <a:t>is central </a:t>
            </a:r>
            <a:r>
              <a:rPr lang="en-US" sz="2000" b="1" kern="0" dirty="0" smtClean="0">
                <a:solidFill>
                  <a:schemeClr val="tx1"/>
                </a:solidFill>
                <a:latin typeface="Arial"/>
              </a:rPr>
              <a:t>our ability </a:t>
            </a:r>
            <a:r>
              <a:rPr lang="en-US" sz="2000" b="1" kern="0" dirty="0">
                <a:solidFill>
                  <a:schemeClr val="tx1"/>
                </a:solidFill>
                <a:latin typeface="Arial"/>
              </a:rPr>
              <a:t>to </a:t>
            </a:r>
            <a:r>
              <a:rPr lang="en-US" sz="2000" b="1" kern="0" dirty="0" smtClean="0">
                <a:solidFill>
                  <a:schemeClr val="tx1"/>
                </a:solidFill>
                <a:latin typeface="Arial"/>
              </a:rPr>
              <a:t>label, organize </a:t>
            </a:r>
            <a:r>
              <a:rPr lang="en-US" sz="2000" b="1" kern="0" dirty="0">
                <a:solidFill>
                  <a:schemeClr val="tx1"/>
                </a:solidFill>
                <a:latin typeface="Arial"/>
              </a:rPr>
              <a:t>and manage our internal </a:t>
            </a:r>
            <a:r>
              <a:rPr lang="en-US" sz="2000" b="1" kern="0" dirty="0" smtClean="0">
                <a:solidFill>
                  <a:schemeClr val="tx1"/>
                </a:solidFill>
                <a:latin typeface="Arial"/>
              </a:rPr>
              <a:t>experiences and the external environment.</a:t>
            </a:r>
          </a:p>
          <a:p>
            <a:pPr marL="342900" indent="-342900" eaLnBrk="1" hangingPunct="1">
              <a:buClr>
                <a:srgbClr val="C00000"/>
              </a:buClr>
              <a:buFont typeface="Wingdings" pitchFamily="2" charset="2"/>
              <a:buChar char="§"/>
              <a:defRPr/>
            </a:pPr>
            <a:r>
              <a:rPr lang="en-US" altLang="en-US" sz="2000" b="1" dirty="0" smtClean="0">
                <a:solidFill>
                  <a:srgbClr val="000000"/>
                </a:solidFill>
              </a:rPr>
              <a:t>Difficulty putting feelings and needs into words makes individuals prone to frustration, aggression, and depression.</a:t>
            </a:r>
          </a:p>
          <a:p>
            <a:pPr eaLnBrk="1" hangingPunct="1">
              <a:spcBef>
                <a:spcPct val="0"/>
              </a:spcBef>
              <a:buFontTx/>
              <a:buNone/>
              <a:defRPr/>
            </a:pPr>
            <a:endParaRPr lang="en-US" altLang="en-US" sz="2000" dirty="0" smtClean="0">
              <a:solidFill>
                <a:srgbClr val="000000"/>
              </a:solidFill>
            </a:endParaRPr>
          </a:p>
          <a:p>
            <a:pPr eaLnBrk="1" hangingPunct="1">
              <a:spcBef>
                <a:spcPct val="0"/>
              </a:spcBef>
              <a:buFontTx/>
              <a:buNone/>
              <a:defRPr/>
            </a:pPr>
            <a:r>
              <a:rPr lang="en-US" altLang="en-US" sz="2000" b="1" dirty="0" smtClean="0">
                <a:solidFill>
                  <a:srgbClr val="C00000"/>
                </a:solidFill>
              </a:rPr>
              <a:t>Perceptual Organization: </a:t>
            </a:r>
          </a:p>
          <a:p>
            <a:pPr marL="342900" indent="-342900" eaLnBrk="1" hangingPunct="1">
              <a:spcBef>
                <a:spcPct val="0"/>
              </a:spcBef>
              <a:buClr>
                <a:srgbClr val="C00000"/>
              </a:buClr>
              <a:buFont typeface="Wingdings" panose="05000000000000000000" pitchFamily="2" charset="2"/>
              <a:buChar char="§"/>
              <a:defRPr/>
            </a:pPr>
            <a:r>
              <a:rPr lang="en-US" altLang="en-US" sz="2000" b="1" dirty="0" smtClean="0">
                <a:solidFill>
                  <a:srgbClr val="000000"/>
                </a:solidFill>
              </a:rPr>
              <a:t>Visual-spatial skills.</a:t>
            </a:r>
          </a:p>
          <a:p>
            <a:pPr marL="342900" indent="-342900" eaLnBrk="1" hangingPunct="1">
              <a:spcBef>
                <a:spcPct val="0"/>
              </a:spcBef>
              <a:buClr>
                <a:srgbClr val="C00000"/>
              </a:buClr>
              <a:buFont typeface="Wingdings" panose="05000000000000000000" pitchFamily="2" charset="2"/>
              <a:buChar char="§"/>
              <a:defRPr/>
            </a:pPr>
            <a:r>
              <a:rPr lang="en-US" altLang="en-US" sz="2000" b="1" dirty="0" smtClean="0">
                <a:solidFill>
                  <a:srgbClr val="000000"/>
                </a:solidFill>
              </a:rPr>
              <a:t>Ability to create solutions, especially in novel situations.</a:t>
            </a:r>
          </a:p>
          <a:p>
            <a:pPr eaLnBrk="1" hangingPunct="1">
              <a:spcBef>
                <a:spcPct val="0"/>
              </a:spcBef>
              <a:buFontTx/>
              <a:buNone/>
              <a:defRPr/>
            </a:pPr>
            <a:endParaRPr lang="en-US" altLang="en-US" sz="2000" dirty="0" smtClean="0">
              <a:solidFill>
                <a:schemeClr val="tx1"/>
              </a:solidFill>
            </a:endParaRPr>
          </a:p>
        </p:txBody>
      </p:sp>
      <p:sp>
        <p:nvSpPr>
          <p:cNvPr id="2" name="Slide Number Placeholder 1"/>
          <p:cNvSpPr>
            <a:spLocks noGrp="1"/>
          </p:cNvSpPr>
          <p:nvPr>
            <p:ph type="sldNum" sz="quarter" idx="12"/>
          </p:nvPr>
        </p:nvSpPr>
        <p:spPr/>
        <p:txBody>
          <a:bodyPr/>
          <a:lstStyle/>
          <a:p>
            <a:pPr>
              <a:defRPr/>
            </a:pPr>
            <a:fld id="{E6AF7A35-3D56-47F6-8E67-A6D91FAFCE47}" type="slidenum">
              <a:rPr lang="en-US" sz="1400" b="1" smtClean="0">
                <a:solidFill>
                  <a:schemeClr val="tx1"/>
                </a:solidFill>
              </a:rPr>
              <a:pPr>
                <a:defRPr/>
              </a:pPr>
              <a:t>11</a:t>
            </a:fld>
            <a:r>
              <a:rPr lang="en-US" sz="1400" b="1" dirty="0" smtClean="0">
                <a:solidFill>
                  <a:schemeClr val="tx1"/>
                </a:solidFill>
              </a:rPr>
              <a:t>T</a:t>
            </a:r>
            <a:endParaRPr lang="en-US" sz="1400" b="1" dirty="0">
              <a:solidFill>
                <a:schemeClr val="tx1"/>
              </a:solidFill>
            </a:endParaRPr>
          </a:p>
        </p:txBody>
      </p:sp>
      <p:sp>
        <p:nvSpPr>
          <p:cNvPr id="3" name="TextBox 2"/>
          <p:cNvSpPr txBox="1"/>
          <p:nvPr/>
        </p:nvSpPr>
        <p:spPr>
          <a:xfrm>
            <a:off x="852055" y="1219200"/>
            <a:ext cx="8305800" cy="738664"/>
          </a:xfrm>
          <a:prstGeom prst="rect">
            <a:avLst/>
          </a:prstGeom>
          <a:noFill/>
        </p:spPr>
        <p:txBody>
          <a:bodyPr wrap="square" rtlCol="0">
            <a:spAutoFit/>
          </a:bodyPr>
          <a:lstStyle/>
          <a:p>
            <a:r>
              <a:rPr lang="en-US" altLang="en-US" sz="2400" b="1" dirty="0" smtClean="0">
                <a:solidFill>
                  <a:srgbClr val="C00000"/>
                </a:solidFill>
              </a:rPr>
              <a:t>Intellectual Functioning Indexes</a:t>
            </a:r>
          </a:p>
          <a:p>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ChangeArrowheads="1"/>
          </p:cNvSpPr>
          <p:nvPr/>
        </p:nvSpPr>
        <p:spPr bwMode="auto">
          <a:xfrm>
            <a:off x="775855" y="1976730"/>
            <a:ext cx="7924799"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800">
                <a:solidFill>
                  <a:srgbClr val="212747"/>
                </a:solidFill>
                <a:latin typeface="Arial" charset="0"/>
              </a:defRPr>
            </a:lvl1pPr>
            <a:lvl2pPr marL="742950" indent="-285750" eaLnBrk="0" hangingPunct="0">
              <a:spcBef>
                <a:spcPct val="20000"/>
              </a:spcBef>
              <a:buChar char="–"/>
              <a:defRPr sz="2400">
                <a:solidFill>
                  <a:srgbClr val="212747"/>
                </a:solidFill>
                <a:latin typeface="Arial" charset="0"/>
              </a:defRPr>
            </a:lvl2pPr>
            <a:lvl3pPr marL="1143000" indent="-228600" eaLnBrk="0" hangingPunct="0">
              <a:spcBef>
                <a:spcPct val="20000"/>
              </a:spcBef>
              <a:buChar char="•"/>
              <a:defRPr sz="2000">
                <a:solidFill>
                  <a:srgbClr val="212747"/>
                </a:solidFill>
                <a:latin typeface="Arial" charset="0"/>
              </a:defRPr>
            </a:lvl3pPr>
            <a:lvl4pPr marL="1600200" indent="-228600" eaLnBrk="0" hangingPunct="0">
              <a:spcBef>
                <a:spcPct val="20000"/>
              </a:spcBef>
              <a:buChar char="–"/>
              <a:defRPr>
                <a:solidFill>
                  <a:srgbClr val="212747"/>
                </a:solidFill>
                <a:latin typeface="Arial" charset="0"/>
              </a:defRPr>
            </a:lvl4pPr>
            <a:lvl5pPr marL="2057400" indent="-228600" eaLnBrk="0" hangingPunct="0">
              <a:spcBef>
                <a:spcPct val="20000"/>
              </a:spcBef>
              <a:buChar char="»"/>
              <a:defRPr>
                <a:solidFill>
                  <a:srgbClr val="212747"/>
                </a:solidFill>
                <a:latin typeface="Arial" charset="0"/>
              </a:defRPr>
            </a:lvl5pPr>
            <a:lvl6pPr marL="2514600" indent="-228600" eaLnBrk="0" fontAlgn="base" hangingPunct="0">
              <a:spcBef>
                <a:spcPct val="20000"/>
              </a:spcBef>
              <a:spcAft>
                <a:spcPct val="0"/>
              </a:spcAft>
              <a:buChar char="»"/>
              <a:defRPr>
                <a:solidFill>
                  <a:srgbClr val="212747"/>
                </a:solidFill>
                <a:latin typeface="Arial" charset="0"/>
              </a:defRPr>
            </a:lvl6pPr>
            <a:lvl7pPr marL="2971800" indent="-228600" eaLnBrk="0" fontAlgn="base" hangingPunct="0">
              <a:spcBef>
                <a:spcPct val="20000"/>
              </a:spcBef>
              <a:spcAft>
                <a:spcPct val="0"/>
              </a:spcAft>
              <a:buChar char="»"/>
              <a:defRPr>
                <a:solidFill>
                  <a:srgbClr val="212747"/>
                </a:solidFill>
                <a:latin typeface="Arial" charset="0"/>
              </a:defRPr>
            </a:lvl7pPr>
            <a:lvl8pPr marL="3429000" indent="-228600" eaLnBrk="0" fontAlgn="base" hangingPunct="0">
              <a:spcBef>
                <a:spcPct val="20000"/>
              </a:spcBef>
              <a:spcAft>
                <a:spcPct val="0"/>
              </a:spcAft>
              <a:buChar char="»"/>
              <a:defRPr>
                <a:solidFill>
                  <a:srgbClr val="212747"/>
                </a:solidFill>
                <a:latin typeface="Arial" charset="0"/>
              </a:defRPr>
            </a:lvl8pPr>
            <a:lvl9pPr marL="3886200" indent="-228600" eaLnBrk="0" fontAlgn="base" hangingPunct="0">
              <a:spcBef>
                <a:spcPct val="20000"/>
              </a:spcBef>
              <a:spcAft>
                <a:spcPct val="0"/>
              </a:spcAft>
              <a:buChar char="»"/>
              <a:defRPr>
                <a:solidFill>
                  <a:srgbClr val="212747"/>
                </a:solidFill>
                <a:latin typeface="Arial" charset="0"/>
              </a:defRPr>
            </a:lvl9pPr>
          </a:lstStyle>
          <a:p>
            <a:pPr algn="ctr" eaLnBrk="1" hangingPunct="1">
              <a:spcBef>
                <a:spcPct val="0"/>
              </a:spcBef>
              <a:buFontTx/>
              <a:buNone/>
              <a:defRPr/>
            </a:pPr>
            <a:endParaRPr lang="en-US" altLang="en-US" sz="1800" b="1" dirty="0" smtClean="0">
              <a:solidFill>
                <a:srgbClr val="000000"/>
              </a:solidFill>
            </a:endParaRPr>
          </a:p>
          <a:p>
            <a:pPr eaLnBrk="1" hangingPunct="1">
              <a:spcBef>
                <a:spcPct val="0"/>
              </a:spcBef>
              <a:buFontTx/>
              <a:buNone/>
              <a:defRPr/>
            </a:pPr>
            <a:r>
              <a:rPr lang="en-US" altLang="en-US" sz="2000" b="1" dirty="0" smtClean="0">
                <a:solidFill>
                  <a:srgbClr val="C00000"/>
                </a:solidFill>
              </a:rPr>
              <a:t>Working Memory:</a:t>
            </a:r>
          </a:p>
          <a:p>
            <a:pPr marL="342900" indent="-342900" eaLnBrk="1" hangingPunct="1">
              <a:spcBef>
                <a:spcPct val="0"/>
              </a:spcBef>
              <a:defRPr/>
            </a:pPr>
            <a:r>
              <a:rPr lang="en-US" altLang="en-US" sz="2000" b="1" dirty="0" smtClean="0">
                <a:solidFill>
                  <a:schemeClr val="tx1"/>
                </a:solidFill>
              </a:rPr>
              <a:t>In-the-moment reasoning tied to attention, concentration, and short-term memory. </a:t>
            </a:r>
          </a:p>
          <a:p>
            <a:pPr marL="342900" indent="-342900" eaLnBrk="1" hangingPunct="1">
              <a:spcBef>
                <a:spcPct val="0"/>
              </a:spcBef>
              <a:defRPr/>
            </a:pPr>
            <a:r>
              <a:rPr lang="en-US" altLang="en-US" sz="2000" b="1" dirty="0" smtClean="0">
                <a:solidFill>
                  <a:schemeClr val="tx1"/>
                </a:solidFill>
              </a:rPr>
              <a:t>Important to learning, flexibility, planning, and self-monitoring. </a:t>
            </a:r>
          </a:p>
          <a:p>
            <a:pPr marL="342900" indent="-342900" eaLnBrk="1" hangingPunct="1">
              <a:spcBef>
                <a:spcPct val="0"/>
              </a:spcBef>
              <a:defRPr/>
            </a:pPr>
            <a:r>
              <a:rPr lang="en-US" altLang="en-US" sz="2000" b="1" dirty="0" smtClean="0">
                <a:solidFill>
                  <a:schemeClr val="tx1"/>
                </a:solidFill>
              </a:rPr>
              <a:t>Sensitive to anxiety and depression.</a:t>
            </a:r>
          </a:p>
          <a:p>
            <a:pPr marL="342900" indent="-342900" eaLnBrk="1" hangingPunct="1">
              <a:spcBef>
                <a:spcPct val="0"/>
              </a:spcBef>
              <a:defRPr/>
            </a:pPr>
            <a:r>
              <a:rPr lang="en-US" altLang="en-US" sz="2000" b="1" dirty="0" smtClean="0">
                <a:solidFill>
                  <a:schemeClr val="tx1"/>
                </a:solidFill>
              </a:rPr>
              <a:t>Related to trauma responses and anger management</a:t>
            </a:r>
          </a:p>
          <a:p>
            <a:pPr eaLnBrk="1" hangingPunct="1">
              <a:spcBef>
                <a:spcPct val="0"/>
              </a:spcBef>
              <a:buNone/>
              <a:defRPr/>
            </a:pPr>
            <a:endParaRPr lang="en-US" altLang="en-US" sz="1000" b="1" dirty="0" smtClean="0">
              <a:solidFill>
                <a:schemeClr val="tx1"/>
              </a:solidFill>
            </a:endParaRPr>
          </a:p>
          <a:p>
            <a:pPr eaLnBrk="1" hangingPunct="1">
              <a:spcBef>
                <a:spcPct val="0"/>
              </a:spcBef>
              <a:buNone/>
              <a:defRPr/>
            </a:pPr>
            <a:endParaRPr lang="en-US" altLang="en-US" sz="1000" b="1" dirty="0" smtClean="0">
              <a:solidFill>
                <a:schemeClr val="tx1"/>
              </a:solidFill>
            </a:endParaRPr>
          </a:p>
          <a:p>
            <a:pPr lvl="0" eaLnBrk="1" fontAlgn="auto" hangingPunct="1">
              <a:spcBef>
                <a:spcPct val="0"/>
              </a:spcBef>
              <a:spcAft>
                <a:spcPts val="0"/>
              </a:spcAft>
              <a:buNone/>
              <a:defRPr/>
            </a:pPr>
            <a:r>
              <a:rPr lang="en-US" altLang="en-US" sz="2000" dirty="0" smtClean="0">
                <a:solidFill>
                  <a:schemeClr val="tx1"/>
                </a:solidFill>
              </a:rPr>
              <a:t> </a:t>
            </a:r>
            <a:r>
              <a:rPr lang="en-US" altLang="en-US" sz="2000" b="1" dirty="0">
                <a:solidFill>
                  <a:srgbClr val="C00000"/>
                </a:solidFill>
              </a:rPr>
              <a:t>Processing Speed:</a:t>
            </a:r>
          </a:p>
          <a:p>
            <a:pPr marL="342900" lvl="0" indent="-342900" eaLnBrk="1" fontAlgn="auto" hangingPunct="1">
              <a:spcBef>
                <a:spcPct val="0"/>
              </a:spcBef>
              <a:spcAft>
                <a:spcPts val="0"/>
              </a:spcAft>
              <a:buNone/>
              <a:defRPr/>
            </a:pPr>
            <a:r>
              <a:rPr lang="en-US" altLang="en-US" sz="2000" b="1" dirty="0">
                <a:solidFill>
                  <a:srgbClr val="000000"/>
                </a:solidFill>
              </a:rPr>
              <a:t>Ability to work quickly and efficiently. </a:t>
            </a:r>
          </a:p>
          <a:p>
            <a:pPr marL="342900" lvl="0" indent="-342900" eaLnBrk="1" fontAlgn="auto" hangingPunct="1">
              <a:spcBef>
                <a:spcPct val="0"/>
              </a:spcBef>
              <a:spcAft>
                <a:spcPts val="0"/>
              </a:spcAft>
              <a:buNone/>
              <a:defRPr/>
            </a:pPr>
            <a:r>
              <a:rPr lang="en-US" altLang="en-US" sz="2000" b="1" dirty="0">
                <a:solidFill>
                  <a:srgbClr val="000000"/>
                </a:solidFill>
              </a:rPr>
              <a:t>Sensitive to motivation and persistence. </a:t>
            </a:r>
          </a:p>
          <a:p>
            <a:pPr marL="342900" lvl="0" indent="-342900" eaLnBrk="1" fontAlgn="auto" hangingPunct="1">
              <a:spcBef>
                <a:spcPct val="0"/>
              </a:spcBef>
              <a:spcAft>
                <a:spcPts val="0"/>
              </a:spcAft>
              <a:buNone/>
              <a:defRPr/>
            </a:pPr>
            <a:r>
              <a:rPr lang="en-US" altLang="en-US" sz="2000" b="1" dirty="0">
                <a:solidFill>
                  <a:srgbClr val="000000"/>
                </a:solidFill>
              </a:rPr>
              <a:t>PS may negatively effect overall cognitive functioning. </a:t>
            </a:r>
          </a:p>
          <a:p>
            <a:pPr eaLnBrk="1" hangingPunct="1">
              <a:spcBef>
                <a:spcPct val="0"/>
              </a:spcBef>
              <a:buFontTx/>
              <a:buNone/>
              <a:defRPr/>
            </a:pPr>
            <a:endParaRPr lang="en-US" altLang="en-US" sz="1800" b="1" i="1" dirty="0">
              <a:solidFill>
                <a:srgbClr val="FF3399"/>
              </a:solidFill>
            </a:endParaRPr>
          </a:p>
          <a:p>
            <a:pPr eaLnBrk="1" hangingPunct="1">
              <a:spcBef>
                <a:spcPct val="0"/>
              </a:spcBef>
              <a:buFontTx/>
              <a:buNone/>
              <a:defRPr/>
            </a:pPr>
            <a:endParaRPr lang="en-US" altLang="en-US" sz="1800" b="1" i="1" dirty="0" smtClean="0">
              <a:solidFill>
                <a:srgbClr val="FF3399"/>
              </a:solidFill>
            </a:endParaRPr>
          </a:p>
        </p:txBody>
      </p:sp>
      <p:sp>
        <p:nvSpPr>
          <p:cNvPr id="2" name="Slide Number Placeholder 1"/>
          <p:cNvSpPr>
            <a:spLocks noGrp="1"/>
          </p:cNvSpPr>
          <p:nvPr>
            <p:ph type="sldNum" sz="quarter" idx="12"/>
          </p:nvPr>
        </p:nvSpPr>
        <p:spPr/>
        <p:txBody>
          <a:bodyPr/>
          <a:lstStyle/>
          <a:p>
            <a:pPr>
              <a:defRPr/>
            </a:pPr>
            <a:r>
              <a:rPr lang="en-US" sz="1400" b="1" dirty="0" smtClean="0">
                <a:solidFill>
                  <a:schemeClr val="tx1"/>
                </a:solidFill>
              </a:rPr>
              <a:t>12T</a:t>
            </a:r>
            <a:endParaRPr lang="en-US" sz="1400" b="1" dirty="0">
              <a:solidFill>
                <a:schemeClr val="tx1"/>
              </a:solidFill>
            </a:endParaRPr>
          </a:p>
        </p:txBody>
      </p:sp>
      <p:sp>
        <p:nvSpPr>
          <p:cNvPr id="3" name="TextBox 2"/>
          <p:cNvSpPr txBox="1"/>
          <p:nvPr/>
        </p:nvSpPr>
        <p:spPr>
          <a:xfrm>
            <a:off x="775855" y="1447800"/>
            <a:ext cx="7758545" cy="738664"/>
          </a:xfrm>
          <a:prstGeom prst="rect">
            <a:avLst/>
          </a:prstGeom>
          <a:noFill/>
        </p:spPr>
        <p:txBody>
          <a:bodyPr wrap="square" rtlCol="0">
            <a:spAutoFit/>
          </a:bodyPr>
          <a:lstStyle/>
          <a:p>
            <a:r>
              <a:rPr lang="en-US" altLang="en-US" sz="2400" b="1" dirty="0">
                <a:solidFill>
                  <a:srgbClr val="C00000"/>
                </a:solidFill>
              </a:rPr>
              <a:t>Intellectual Functioning Indexes</a:t>
            </a:r>
          </a:p>
          <a:p>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371600"/>
            <a:ext cx="7924800" cy="1143000"/>
          </a:xfrm>
        </p:spPr>
        <p:txBody>
          <a:bodyPr/>
          <a:lstStyle/>
          <a:p>
            <a:pPr lvl="0">
              <a:lnSpc>
                <a:spcPct val="100000"/>
              </a:lnSpc>
            </a:pPr>
            <a:r>
              <a:rPr lang="en-US" altLang="en-US" sz="2400" kern="1200" dirty="0">
                <a:solidFill>
                  <a:srgbClr val="C00000"/>
                </a:solidFill>
                <a:latin typeface="Arial" charset="0"/>
                <a:ea typeface="+mn-ea"/>
                <a:cs typeface="Arial" charset="0"/>
              </a:rPr>
              <a:t>Intellectual Functioning Indexes</a:t>
            </a:r>
            <a:br>
              <a:rPr lang="en-US" altLang="en-US" sz="2400" kern="1200" dirty="0">
                <a:solidFill>
                  <a:srgbClr val="C00000"/>
                </a:solidFill>
                <a:latin typeface="Arial" charset="0"/>
                <a:ea typeface="+mn-ea"/>
                <a:cs typeface="Arial" charset="0"/>
              </a:rPr>
            </a:br>
            <a:endParaRPr lang="en-US" dirty="0"/>
          </a:p>
        </p:txBody>
      </p:sp>
      <p:sp>
        <p:nvSpPr>
          <p:cNvPr id="3" name="Content Placeholder 2"/>
          <p:cNvSpPr>
            <a:spLocks noGrp="1"/>
          </p:cNvSpPr>
          <p:nvPr>
            <p:ph idx="1"/>
          </p:nvPr>
        </p:nvSpPr>
        <p:spPr>
          <a:xfrm>
            <a:off x="457200" y="1295400"/>
            <a:ext cx="8229600" cy="4830763"/>
          </a:xfrm>
        </p:spPr>
        <p:txBody>
          <a:bodyPr/>
          <a:lstStyle/>
          <a:p>
            <a:pPr marL="0" lvl="0" indent="0">
              <a:spcBef>
                <a:spcPct val="0"/>
              </a:spcBef>
              <a:buClrTx/>
              <a:buSzTx/>
              <a:buNone/>
              <a:defRPr/>
            </a:pPr>
            <a:endParaRPr lang="en-US" altLang="en-US" sz="2000" b="1" kern="1200" dirty="0" smtClean="0">
              <a:solidFill>
                <a:srgbClr val="C00000"/>
              </a:solidFill>
              <a:latin typeface="Arial" charset="0"/>
              <a:cs typeface="Arial" charset="0"/>
            </a:endParaRPr>
          </a:p>
          <a:p>
            <a:pPr marL="0" lvl="0" indent="0">
              <a:spcBef>
                <a:spcPct val="0"/>
              </a:spcBef>
              <a:buClrTx/>
              <a:buSzTx/>
              <a:buNone/>
              <a:defRPr/>
            </a:pPr>
            <a:endParaRPr lang="en-US" altLang="en-US" sz="2000" b="1" dirty="0">
              <a:solidFill>
                <a:srgbClr val="C00000"/>
              </a:solidFill>
              <a:latin typeface="Arial" charset="0"/>
              <a:cs typeface="Arial" charset="0"/>
            </a:endParaRPr>
          </a:p>
          <a:p>
            <a:pPr marL="0" lvl="0" indent="0">
              <a:spcBef>
                <a:spcPct val="0"/>
              </a:spcBef>
              <a:buClrTx/>
              <a:buSzTx/>
              <a:buNone/>
              <a:defRPr/>
            </a:pPr>
            <a:endParaRPr lang="en-US" altLang="en-US" sz="2000" b="1" kern="1200" dirty="0" smtClean="0">
              <a:solidFill>
                <a:srgbClr val="C00000"/>
              </a:solidFill>
              <a:latin typeface="Arial" charset="0"/>
              <a:cs typeface="Arial" charset="0"/>
            </a:endParaRPr>
          </a:p>
          <a:p>
            <a:pPr lvl="0">
              <a:spcBef>
                <a:spcPct val="0"/>
              </a:spcBef>
              <a:buClrTx/>
              <a:buSzTx/>
              <a:buNone/>
              <a:defRPr/>
            </a:pPr>
            <a:endParaRPr lang="en-US" altLang="en-US" sz="2000" b="1" kern="1200" dirty="0">
              <a:solidFill>
                <a:srgbClr val="000000"/>
              </a:solidFill>
              <a:latin typeface="Arial" charset="0"/>
              <a:cs typeface="Arial" charset="0"/>
            </a:endParaRPr>
          </a:p>
          <a:p>
            <a:pPr marL="285750" lvl="0" indent="-285750">
              <a:spcBef>
                <a:spcPct val="0"/>
              </a:spcBef>
              <a:buClrTx/>
              <a:buSzTx/>
              <a:buFont typeface="Wingdings" panose="05000000000000000000" pitchFamily="2" charset="2"/>
              <a:buChar char="§"/>
              <a:defRPr/>
            </a:pPr>
            <a:r>
              <a:rPr lang="en-US" altLang="en-US" sz="1800" b="1" i="1" kern="1200" dirty="0">
                <a:solidFill>
                  <a:schemeClr val="tx2">
                    <a:lumMod val="75000"/>
                  </a:schemeClr>
                </a:solidFill>
                <a:latin typeface="Arial" charset="0"/>
                <a:cs typeface="Arial" charset="0"/>
              </a:rPr>
              <a:t>Intellectual impairment is often related to </a:t>
            </a:r>
            <a:r>
              <a:rPr lang="en-US" altLang="en-US" sz="1800" b="1" i="1" kern="1200" dirty="0" smtClean="0">
                <a:solidFill>
                  <a:schemeClr val="tx2">
                    <a:lumMod val="75000"/>
                  </a:schemeClr>
                </a:solidFill>
                <a:latin typeface="Arial" charset="0"/>
                <a:cs typeface="Arial" charset="0"/>
              </a:rPr>
              <a:t>behavioral problems with delaying </a:t>
            </a:r>
            <a:r>
              <a:rPr lang="en-US" altLang="en-US" sz="1800" b="1" i="1" kern="1200" dirty="0">
                <a:solidFill>
                  <a:schemeClr val="tx2">
                    <a:lumMod val="75000"/>
                  </a:schemeClr>
                </a:solidFill>
                <a:latin typeface="Arial" charset="0"/>
                <a:cs typeface="Arial" charset="0"/>
              </a:rPr>
              <a:t>gratification, controlling impulses, and tolerating frustration</a:t>
            </a:r>
            <a:r>
              <a:rPr lang="en-US" altLang="en-US" sz="1800" b="1" i="1" kern="1200" dirty="0" smtClean="0">
                <a:solidFill>
                  <a:schemeClr val="tx2">
                    <a:lumMod val="75000"/>
                  </a:schemeClr>
                </a:solidFill>
                <a:latin typeface="Arial" charset="0"/>
                <a:cs typeface="Arial" charset="0"/>
              </a:rPr>
              <a:t>.</a:t>
            </a:r>
          </a:p>
          <a:p>
            <a:pPr marL="0" lvl="0" indent="0">
              <a:spcBef>
                <a:spcPct val="0"/>
              </a:spcBef>
              <a:buClrTx/>
              <a:buSzTx/>
              <a:buNone/>
              <a:defRPr/>
            </a:pPr>
            <a:endParaRPr lang="en-US" altLang="en-US" sz="1800" b="1" i="1" kern="1200" dirty="0" smtClean="0">
              <a:solidFill>
                <a:schemeClr val="tx2">
                  <a:lumMod val="75000"/>
                </a:schemeClr>
              </a:solidFill>
              <a:latin typeface="Arial" charset="0"/>
              <a:cs typeface="Arial" charset="0"/>
            </a:endParaRPr>
          </a:p>
          <a:p>
            <a:pPr marL="0" lvl="0" indent="0">
              <a:spcBef>
                <a:spcPct val="0"/>
              </a:spcBef>
              <a:buClrTx/>
              <a:buSzTx/>
              <a:buNone/>
              <a:defRPr/>
            </a:pPr>
            <a:endParaRPr lang="en-US" altLang="en-US" sz="1800" b="1" i="1" kern="1200" dirty="0">
              <a:solidFill>
                <a:schemeClr val="tx2">
                  <a:lumMod val="75000"/>
                </a:schemeClr>
              </a:solidFill>
              <a:latin typeface="Arial" charset="0"/>
              <a:cs typeface="Arial" charset="0"/>
            </a:endParaRPr>
          </a:p>
          <a:p>
            <a:pPr marL="285750" lvl="0" indent="-285750">
              <a:spcBef>
                <a:spcPct val="0"/>
              </a:spcBef>
              <a:buClrTx/>
              <a:buSzTx/>
              <a:buFont typeface="Wingdings" panose="05000000000000000000" pitchFamily="2" charset="2"/>
              <a:buChar char="§"/>
              <a:defRPr/>
            </a:pPr>
            <a:r>
              <a:rPr lang="en-US" altLang="en-US" sz="1800" b="1" i="1" kern="1200" dirty="0" smtClean="0">
                <a:solidFill>
                  <a:srgbClr val="7030A0"/>
                </a:solidFill>
                <a:effectLst>
                  <a:outerShdw blurRad="38100" dist="38100" dir="2700000" algn="tl">
                    <a:srgbClr val="000000">
                      <a:alpha val="43137"/>
                    </a:srgbClr>
                  </a:outerShdw>
                </a:effectLst>
                <a:latin typeface="Arial" charset="0"/>
                <a:cs typeface="Arial" charset="0"/>
              </a:rPr>
              <a:t>The best </a:t>
            </a:r>
            <a:r>
              <a:rPr lang="en-US" altLang="en-US" sz="1800" b="1" i="1" kern="1200" dirty="0">
                <a:solidFill>
                  <a:srgbClr val="7030A0"/>
                </a:solidFill>
                <a:effectLst>
                  <a:outerShdw blurRad="38100" dist="38100" dir="2700000" algn="tl">
                    <a:srgbClr val="000000">
                      <a:alpha val="43137"/>
                    </a:srgbClr>
                  </a:outerShdw>
                </a:effectLst>
                <a:latin typeface="Arial" charset="0"/>
                <a:cs typeface="Arial" charset="0"/>
              </a:rPr>
              <a:t>approach is building on </a:t>
            </a:r>
            <a:r>
              <a:rPr lang="en-US" altLang="en-US" sz="1800" b="1" i="1" kern="1200" dirty="0" smtClean="0">
                <a:solidFill>
                  <a:srgbClr val="7030A0"/>
                </a:solidFill>
                <a:effectLst>
                  <a:outerShdw blurRad="38100" dist="38100" dir="2700000" algn="tl">
                    <a:srgbClr val="000000">
                      <a:alpha val="43137"/>
                    </a:srgbClr>
                  </a:outerShdw>
                </a:effectLst>
                <a:latin typeface="Arial" charset="0"/>
                <a:cs typeface="Arial" charset="0"/>
              </a:rPr>
              <a:t>cognitive strengths </a:t>
            </a:r>
            <a:r>
              <a:rPr lang="en-US" altLang="en-US" sz="1800" b="1" i="1" kern="1200" dirty="0">
                <a:solidFill>
                  <a:srgbClr val="7030A0"/>
                </a:solidFill>
                <a:effectLst>
                  <a:outerShdw blurRad="38100" dist="38100" dir="2700000" algn="tl">
                    <a:srgbClr val="000000">
                      <a:alpha val="43137"/>
                    </a:srgbClr>
                  </a:outerShdw>
                </a:effectLst>
                <a:latin typeface="Arial" charset="0"/>
                <a:cs typeface="Arial" charset="0"/>
              </a:rPr>
              <a:t>and minimizing weaknesses</a:t>
            </a:r>
            <a:r>
              <a:rPr lang="en-US" altLang="en-US" sz="1800" b="1" i="1" kern="1200" dirty="0" smtClean="0">
                <a:solidFill>
                  <a:srgbClr val="7030A0"/>
                </a:solidFill>
                <a:effectLst>
                  <a:outerShdw blurRad="38100" dist="38100" dir="2700000" algn="tl">
                    <a:srgbClr val="000000">
                      <a:alpha val="43137"/>
                    </a:srgbClr>
                  </a:outerShdw>
                </a:effectLst>
                <a:latin typeface="Arial" charset="0"/>
                <a:cs typeface="Arial" charset="0"/>
              </a:rPr>
              <a:t>. For example, providing information using pictures, rather than words, to someone with visual-spatial strengths and verbal limitations.</a:t>
            </a:r>
            <a:endParaRPr lang="en-US" altLang="en-US" sz="1800" b="1" i="1" kern="1200" dirty="0">
              <a:solidFill>
                <a:srgbClr val="7030A0"/>
              </a:solidFill>
              <a:effectLst>
                <a:outerShdw blurRad="38100" dist="38100" dir="2700000" algn="tl">
                  <a:srgbClr val="000000">
                    <a:alpha val="43137"/>
                  </a:srgbClr>
                </a:outerShdw>
              </a:effectLst>
              <a:latin typeface="Arial" charset="0"/>
              <a:cs typeface="Arial" charset="0"/>
            </a:endParaRPr>
          </a:p>
          <a:p>
            <a:pPr marL="0" indent="0">
              <a:buNone/>
            </a:pPr>
            <a:endParaRPr lang="en-US" dirty="0"/>
          </a:p>
        </p:txBody>
      </p:sp>
      <p:sp>
        <p:nvSpPr>
          <p:cNvPr id="4" name="Slide Number Placeholder 3"/>
          <p:cNvSpPr>
            <a:spLocks noGrp="1"/>
          </p:cNvSpPr>
          <p:nvPr>
            <p:ph type="sldNum" sz="quarter" idx="12"/>
          </p:nvPr>
        </p:nvSpPr>
        <p:spPr/>
        <p:txBody>
          <a:bodyPr/>
          <a:lstStyle/>
          <a:p>
            <a:pPr>
              <a:defRPr/>
            </a:pPr>
            <a:r>
              <a:rPr lang="en-US" sz="1400" dirty="0" smtClean="0">
                <a:solidFill>
                  <a:schemeClr val="tx1"/>
                </a:solidFill>
              </a:rPr>
              <a:t>13T</a:t>
            </a:r>
            <a:endParaRPr lang="en-US" sz="1400" dirty="0">
              <a:solidFill>
                <a:schemeClr val="tx1"/>
              </a:solidFill>
            </a:endParaRPr>
          </a:p>
        </p:txBody>
      </p:sp>
    </p:spTree>
    <p:extLst>
      <p:ext uri="{BB962C8B-B14F-4D97-AF65-F5344CB8AC3E}">
        <p14:creationId xmlns:p14="http://schemas.microsoft.com/office/powerpoint/2010/main" val="947306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1164" y="2362200"/>
            <a:ext cx="8458200" cy="4327338"/>
          </a:xfrm>
          <a:prstGeom prst="rect">
            <a:avLst/>
          </a:prstGeom>
        </p:spPr>
        <p:txBody>
          <a:bodyPr wrap="square">
            <a:spAutoFit/>
          </a:bodyPr>
          <a:lstStyle/>
          <a:p>
            <a:pPr marL="342900" lvl="0" indent="-342900">
              <a:spcBef>
                <a:spcPct val="20000"/>
              </a:spcBef>
              <a:buFont typeface="Wingdings" panose="05000000000000000000" pitchFamily="2" charset="2"/>
              <a:buChar char="v"/>
              <a:defRPr/>
            </a:pPr>
            <a:r>
              <a:rPr lang="en-US" altLang="en-US" sz="1600" b="1" kern="0" dirty="0">
                <a:solidFill>
                  <a:srgbClr val="000000"/>
                </a:solidFill>
                <a:latin typeface="Arial"/>
              </a:rPr>
              <a:t>Based on performance of daily activities at a given age, rather than </a:t>
            </a:r>
            <a:r>
              <a:rPr lang="en-US" altLang="en-US" sz="1600" b="1" kern="0" dirty="0" smtClean="0">
                <a:solidFill>
                  <a:srgbClr val="000000"/>
                </a:solidFill>
                <a:latin typeface="Arial"/>
              </a:rPr>
              <a:t>ability. That is, u</a:t>
            </a:r>
            <a:r>
              <a:rPr lang="en-US" altLang="en-US" sz="1600" b="1" kern="0" dirty="0" smtClean="0">
                <a:latin typeface="Arial"/>
              </a:rPr>
              <a:t>nderstanding an individual’s functioning through a “developmental lens” with age-equivalents.</a:t>
            </a:r>
          </a:p>
          <a:p>
            <a:pPr marL="342900" indent="-342900">
              <a:spcBef>
                <a:spcPct val="20000"/>
              </a:spcBef>
              <a:buFont typeface="Wingdings" panose="05000000000000000000" pitchFamily="2" charset="2"/>
              <a:buChar char="v"/>
              <a:defRPr/>
            </a:pPr>
            <a:r>
              <a:rPr lang="en-US" altLang="en-US" sz="1600" b="1" kern="0" dirty="0" smtClean="0">
                <a:latin typeface="Arial"/>
              </a:rPr>
              <a:t>Refers </a:t>
            </a:r>
            <a:r>
              <a:rPr lang="en-US" altLang="en-US" sz="1600" b="1" kern="0" dirty="0">
                <a:latin typeface="Arial"/>
              </a:rPr>
              <a:t>to how effectively people cope with common life demands across multiple environments. </a:t>
            </a:r>
          </a:p>
          <a:p>
            <a:pPr marL="342900" indent="-342900">
              <a:spcBef>
                <a:spcPct val="20000"/>
              </a:spcBef>
              <a:buFont typeface="Wingdings" panose="05000000000000000000" pitchFamily="2" charset="2"/>
              <a:buChar char="v"/>
              <a:defRPr/>
            </a:pPr>
            <a:r>
              <a:rPr lang="en-US" altLang="en-US" sz="1600" b="1" kern="0" dirty="0">
                <a:latin typeface="Arial"/>
              </a:rPr>
              <a:t>Domains of Practical, Conceptual, and Social skills. </a:t>
            </a:r>
          </a:p>
          <a:p>
            <a:pPr marL="342900" indent="-342900">
              <a:spcBef>
                <a:spcPct val="20000"/>
              </a:spcBef>
              <a:buFont typeface="Wingdings" panose="05000000000000000000" pitchFamily="2" charset="2"/>
              <a:buChar char="v"/>
              <a:defRPr/>
            </a:pPr>
            <a:r>
              <a:rPr lang="en-US" altLang="en-US" sz="1600" b="1" kern="0" dirty="0">
                <a:latin typeface="Arial"/>
              </a:rPr>
              <a:t>Measures include the Vineland Scales and the BASC</a:t>
            </a:r>
            <a:r>
              <a:rPr lang="en-US" altLang="en-US" sz="1600" b="1" kern="0" dirty="0" smtClean="0">
                <a:latin typeface="Arial"/>
              </a:rPr>
              <a:t>.</a:t>
            </a:r>
          </a:p>
          <a:p>
            <a:pPr marL="800100" lvl="1" indent="-342900">
              <a:spcBef>
                <a:spcPct val="20000"/>
              </a:spcBef>
              <a:buFont typeface="Wingdings" panose="05000000000000000000" pitchFamily="2" charset="2"/>
              <a:buChar char="v"/>
              <a:defRPr/>
            </a:pPr>
            <a:r>
              <a:rPr lang="en-US" altLang="en-US" sz="1600" b="1" kern="0" dirty="0" smtClean="0">
                <a:solidFill>
                  <a:schemeClr val="tx2"/>
                </a:solidFill>
                <a:latin typeface="Arial"/>
              </a:rPr>
              <a:t>Specific areas may include the following:</a:t>
            </a:r>
            <a:endParaRPr lang="en-US" altLang="en-US" sz="1600" b="1" kern="0" dirty="0">
              <a:solidFill>
                <a:schemeClr val="tx2"/>
              </a:solidFill>
              <a:latin typeface="Arial"/>
            </a:endParaRPr>
          </a:p>
          <a:p>
            <a:pPr marL="1257300" lvl="2" indent="-342900">
              <a:spcBef>
                <a:spcPct val="20000"/>
              </a:spcBef>
              <a:buFont typeface="Wingdings" panose="05000000000000000000" pitchFamily="2" charset="2"/>
              <a:buChar char="q"/>
              <a:defRPr/>
            </a:pPr>
            <a:r>
              <a:rPr lang="en-US" altLang="en-US" sz="1600" b="1" kern="0" dirty="0" smtClean="0">
                <a:solidFill>
                  <a:schemeClr val="tx2"/>
                </a:solidFill>
                <a:latin typeface="Arial"/>
              </a:rPr>
              <a:t>Self-care (e.g., hygiene and grooming)	</a:t>
            </a:r>
          </a:p>
          <a:p>
            <a:pPr marL="1257300" lvl="2" indent="-342900">
              <a:spcBef>
                <a:spcPct val="20000"/>
              </a:spcBef>
              <a:buFont typeface="Wingdings" panose="05000000000000000000" pitchFamily="2" charset="2"/>
              <a:buChar char="q"/>
              <a:defRPr/>
            </a:pPr>
            <a:r>
              <a:rPr lang="en-US" altLang="en-US" sz="1600" b="1" kern="0" dirty="0" smtClean="0">
                <a:solidFill>
                  <a:schemeClr val="tx2"/>
                </a:solidFill>
                <a:latin typeface="Arial"/>
              </a:rPr>
              <a:t>Expressive </a:t>
            </a:r>
            <a:r>
              <a:rPr lang="en-US" altLang="en-US" sz="1600" b="1" kern="0" dirty="0">
                <a:solidFill>
                  <a:schemeClr val="tx2"/>
                </a:solidFill>
                <a:latin typeface="Arial"/>
              </a:rPr>
              <a:t>and Receptive Communication </a:t>
            </a:r>
          </a:p>
          <a:p>
            <a:pPr marL="1257300" lvl="2" indent="-342900">
              <a:spcBef>
                <a:spcPct val="20000"/>
              </a:spcBef>
              <a:buFont typeface="Wingdings" panose="05000000000000000000" pitchFamily="2" charset="2"/>
              <a:buChar char="q"/>
              <a:defRPr/>
            </a:pPr>
            <a:r>
              <a:rPr lang="en-US" altLang="en-US" sz="1600" b="1" kern="0" dirty="0">
                <a:solidFill>
                  <a:schemeClr val="tx2"/>
                </a:solidFill>
                <a:latin typeface="Arial"/>
              </a:rPr>
              <a:t>Social and Community Activities</a:t>
            </a:r>
          </a:p>
          <a:p>
            <a:pPr marL="1257300" lvl="2" indent="-342900">
              <a:spcBef>
                <a:spcPct val="20000"/>
              </a:spcBef>
              <a:buFont typeface="Wingdings" panose="05000000000000000000" pitchFamily="2" charset="2"/>
              <a:buChar char="q"/>
              <a:defRPr/>
            </a:pPr>
            <a:r>
              <a:rPr lang="en-US" altLang="en-US" sz="1600" b="1" kern="0" dirty="0">
                <a:solidFill>
                  <a:schemeClr val="tx2"/>
                </a:solidFill>
                <a:latin typeface="Arial"/>
              </a:rPr>
              <a:t>Independent living skills (e.g. housekeeping)</a:t>
            </a:r>
          </a:p>
          <a:p>
            <a:pPr marL="1257300" lvl="2" indent="-342900">
              <a:spcBef>
                <a:spcPct val="20000"/>
              </a:spcBef>
              <a:buFont typeface="Wingdings" panose="05000000000000000000" pitchFamily="2" charset="2"/>
              <a:buChar char="q"/>
              <a:defRPr/>
            </a:pPr>
            <a:r>
              <a:rPr lang="en-US" altLang="en-US" sz="1600" b="1" kern="0" dirty="0">
                <a:solidFill>
                  <a:schemeClr val="tx2"/>
                </a:solidFill>
                <a:latin typeface="Arial"/>
              </a:rPr>
              <a:t>Health and safety</a:t>
            </a:r>
          </a:p>
          <a:p>
            <a:pPr marL="1257300" lvl="2" indent="-342900">
              <a:spcBef>
                <a:spcPct val="20000"/>
              </a:spcBef>
              <a:buFont typeface="Wingdings" panose="05000000000000000000" pitchFamily="2" charset="2"/>
              <a:buChar char="q"/>
              <a:defRPr/>
            </a:pPr>
            <a:r>
              <a:rPr lang="en-US" altLang="en-US" sz="1600" b="1" kern="0" dirty="0">
                <a:solidFill>
                  <a:schemeClr val="tx2"/>
                </a:solidFill>
                <a:latin typeface="Arial"/>
              </a:rPr>
              <a:t>Vocational </a:t>
            </a:r>
            <a:r>
              <a:rPr lang="en-US" altLang="en-US" sz="1600" b="1" kern="0" dirty="0" smtClean="0">
                <a:solidFill>
                  <a:schemeClr val="tx2"/>
                </a:solidFill>
                <a:latin typeface="Arial"/>
              </a:rPr>
              <a:t>abilities</a:t>
            </a:r>
          </a:p>
          <a:p>
            <a:pPr marL="1257300" lvl="2" indent="-342900">
              <a:spcBef>
                <a:spcPct val="20000"/>
              </a:spcBef>
              <a:buFont typeface="Wingdings" panose="05000000000000000000" pitchFamily="2" charset="2"/>
              <a:buChar char="q"/>
              <a:defRPr/>
            </a:pPr>
            <a:r>
              <a:rPr lang="en-US" altLang="en-US" sz="1600" b="1" kern="0" dirty="0" smtClean="0">
                <a:solidFill>
                  <a:schemeClr val="tx2"/>
                </a:solidFill>
                <a:latin typeface="Arial"/>
              </a:rPr>
              <a:t>Self-direction</a:t>
            </a:r>
            <a:endParaRPr lang="en-US" altLang="en-US" sz="1600" b="1" kern="0" dirty="0">
              <a:solidFill>
                <a:schemeClr val="tx2"/>
              </a:solidFill>
              <a:latin typeface="Arial"/>
            </a:endParaRPr>
          </a:p>
        </p:txBody>
      </p:sp>
      <p:sp>
        <p:nvSpPr>
          <p:cNvPr id="3" name="Slide Number Placeholder 2"/>
          <p:cNvSpPr>
            <a:spLocks noGrp="1"/>
          </p:cNvSpPr>
          <p:nvPr>
            <p:ph type="sldNum" sz="quarter" idx="12"/>
          </p:nvPr>
        </p:nvSpPr>
        <p:spPr/>
        <p:txBody>
          <a:bodyPr/>
          <a:lstStyle/>
          <a:p>
            <a:pPr>
              <a:defRPr/>
            </a:pPr>
            <a:r>
              <a:rPr lang="en-US" sz="1400" b="1" dirty="0" smtClean="0">
                <a:solidFill>
                  <a:schemeClr val="tx1"/>
                </a:solidFill>
              </a:rPr>
              <a:t>14</a:t>
            </a:r>
            <a:r>
              <a:rPr lang="en-US" sz="1400" dirty="0" smtClean="0">
                <a:solidFill>
                  <a:schemeClr val="tx1"/>
                </a:solidFill>
              </a:rPr>
              <a:t>J</a:t>
            </a:r>
            <a:endParaRPr lang="en-US" sz="1400" b="1" dirty="0">
              <a:solidFill>
                <a:schemeClr val="tx1"/>
              </a:solidFill>
            </a:endParaRPr>
          </a:p>
        </p:txBody>
      </p:sp>
      <p:sp>
        <p:nvSpPr>
          <p:cNvPr id="4" name="TextBox 3"/>
          <p:cNvSpPr txBox="1"/>
          <p:nvPr/>
        </p:nvSpPr>
        <p:spPr>
          <a:xfrm>
            <a:off x="713509" y="1524000"/>
            <a:ext cx="3553691" cy="533400"/>
          </a:xfrm>
          <a:prstGeom prst="rect">
            <a:avLst/>
          </a:prstGeom>
          <a:noFill/>
        </p:spPr>
        <p:txBody>
          <a:bodyPr wrap="square" rtlCol="0">
            <a:noAutofit/>
          </a:bodyPr>
          <a:lstStyle/>
          <a:p>
            <a:pPr>
              <a:spcBef>
                <a:spcPct val="20000"/>
              </a:spcBef>
              <a:defRPr/>
            </a:pPr>
            <a:r>
              <a:rPr lang="en-US" altLang="en-US" sz="2400" b="1" dirty="0">
                <a:solidFill>
                  <a:srgbClr val="C00000"/>
                </a:solidFill>
                <a:latin typeface="+mn-lt"/>
              </a:rPr>
              <a:t>Adaptive </a:t>
            </a:r>
            <a:r>
              <a:rPr lang="en-US" altLang="en-US" sz="2400" b="1" dirty="0" smtClean="0">
                <a:solidFill>
                  <a:srgbClr val="C00000"/>
                </a:solidFill>
                <a:latin typeface="+mn-lt"/>
              </a:rPr>
              <a:t>Functioning</a:t>
            </a:r>
            <a:endParaRPr lang="en-US" altLang="en-US" sz="2400" b="1" dirty="0">
              <a:solidFill>
                <a:srgbClr val="C00000"/>
              </a:solidFill>
              <a:latin typeface="+mn-lt"/>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47800"/>
            <a:ext cx="4724400" cy="609600"/>
          </a:xfrm>
        </p:spPr>
        <p:txBody>
          <a:bodyPr/>
          <a:lstStyle/>
          <a:p>
            <a:pPr marL="0" indent="0">
              <a:buNone/>
            </a:pPr>
            <a:r>
              <a:rPr lang="en-US" sz="2400" b="1" dirty="0" smtClean="0">
                <a:solidFill>
                  <a:srgbClr val="C00000"/>
                </a:solidFill>
                <a:latin typeface="Arial" panose="020B0604020202020204" pitchFamily="34" charset="0"/>
                <a:cs typeface="Arial" panose="020B0604020202020204" pitchFamily="34" charset="0"/>
              </a:rPr>
              <a:t>Autism Spectrum Disorder</a:t>
            </a:r>
          </a:p>
          <a:p>
            <a:pPr marL="0" indent="0" algn="ctr">
              <a:buNone/>
            </a:pPr>
            <a:endParaRPr lang="en-US" sz="5400" dirty="0"/>
          </a:p>
          <a:p>
            <a:pPr marL="0" indent="0" algn="ctr">
              <a:buNone/>
            </a:pPr>
            <a:endParaRPr lang="en-US" sz="2400" dirty="0" smtClean="0"/>
          </a:p>
          <a:p>
            <a:pPr marL="0" indent="0" algn="ctr">
              <a:buNone/>
            </a:pPr>
            <a:endParaRPr lang="en-US" sz="2400" dirty="0"/>
          </a:p>
          <a:p>
            <a:pPr marL="0" indent="0" algn="ctr">
              <a:buNone/>
            </a:pPr>
            <a:endParaRPr lang="en-US" sz="2400" dirty="0" smtClean="0"/>
          </a:p>
          <a:p>
            <a:pPr marL="0" indent="0" algn="ctr">
              <a:buNone/>
            </a:pPr>
            <a:endParaRPr lang="en-US" sz="2400" dirty="0"/>
          </a:p>
        </p:txBody>
      </p:sp>
      <p:sp>
        <p:nvSpPr>
          <p:cNvPr id="2" name="Slide Number Placeholder 1"/>
          <p:cNvSpPr>
            <a:spLocks noGrp="1"/>
          </p:cNvSpPr>
          <p:nvPr>
            <p:ph type="sldNum" sz="quarter" idx="12"/>
          </p:nvPr>
        </p:nvSpPr>
        <p:spPr/>
        <p:txBody>
          <a:bodyPr/>
          <a:lstStyle/>
          <a:p>
            <a:pPr>
              <a:defRPr/>
            </a:pPr>
            <a:r>
              <a:rPr lang="en-US" sz="1400" b="1" dirty="0" smtClean="0">
                <a:solidFill>
                  <a:schemeClr val="tx1"/>
                </a:solidFill>
              </a:rPr>
              <a:t>15J</a:t>
            </a:r>
            <a:endParaRPr lang="en-US" sz="1400" b="1" dirty="0">
              <a:solidFill>
                <a:schemeClr val="tx1"/>
              </a:solidFill>
            </a:endParaRPr>
          </a:p>
        </p:txBody>
      </p:sp>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590800"/>
            <a:ext cx="5486400" cy="3956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65917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990600"/>
            <a:ext cx="7924800" cy="1143000"/>
          </a:xfrm>
        </p:spPr>
        <p:txBody>
          <a:bodyPr/>
          <a:lstStyle/>
          <a:p>
            <a:pPr lvl="0" fontAlgn="auto">
              <a:lnSpc>
                <a:spcPct val="100000"/>
              </a:lnSpc>
              <a:spcBef>
                <a:spcPts val="0"/>
              </a:spcBef>
              <a:spcAft>
                <a:spcPts val="0"/>
              </a:spcAft>
            </a:pPr>
            <a:r>
              <a:rPr lang="en-US" sz="2000" kern="1200" dirty="0" smtClean="0">
                <a:solidFill>
                  <a:schemeClr val="accent1">
                    <a:lumMod val="75000"/>
                  </a:schemeClr>
                </a:solidFill>
                <a:latin typeface="Arial" panose="020B0604020202020204" pitchFamily="34" charset="0"/>
                <a:ea typeface="+mn-ea"/>
                <a:cs typeface="Arial" panose="020B0604020202020204" pitchFamily="34" charset="0"/>
              </a:rPr>
              <a:t>Department of Social Services: </a:t>
            </a:r>
            <a:br>
              <a:rPr lang="en-US" sz="2000" kern="1200" dirty="0" smtClean="0">
                <a:solidFill>
                  <a:schemeClr val="accent1">
                    <a:lumMod val="75000"/>
                  </a:schemeClr>
                </a:solidFill>
                <a:latin typeface="Arial" panose="020B0604020202020204" pitchFamily="34" charset="0"/>
                <a:ea typeface="+mn-ea"/>
                <a:cs typeface="Arial" panose="020B0604020202020204" pitchFamily="34" charset="0"/>
              </a:rPr>
            </a:br>
            <a:r>
              <a:rPr lang="en-US" sz="2000" kern="1200" dirty="0" smtClean="0">
                <a:solidFill>
                  <a:schemeClr val="accent1">
                    <a:lumMod val="75000"/>
                  </a:schemeClr>
                </a:solidFill>
                <a:latin typeface="Arial" panose="020B0604020202020204" pitchFamily="34" charset="0"/>
                <a:ea typeface="+mn-ea"/>
                <a:cs typeface="Arial" panose="020B0604020202020204" pitchFamily="34" charset="0"/>
              </a:rPr>
              <a:t>Eligibility </a:t>
            </a:r>
            <a:r>
              <a:rPr lang="en-US" sz="2000" kern="1200" dirty="0">
                <a:solidFill>
                  <a:schemeClr val="accent1">
                    <a:lumMod val="75000"/>
                  </a:schemeClr>
                </a:solidFill>
                <a:latin typeface="Arial" panose="020B0604020202020204" pitchFamily="34" charset="0"/>
                <a:ea typeface="+mn-ea"/>
                <a:cs typeface="Arial" panose="020B0604020202020204" pitchFamily="34" charset="0"/>
              </a:rPr>
              <a:t>Determination </a:t>
            </a:r>
            <a:r>
              <a:rPr lang="en-US" sz="2000" kern="1200" dirty="0" smtClean="0">
                <a:solidFill>
                  <a:schemeClr val="accent1">
                    <a:lumMod val="75000"/>
                  </a:schemeClr>
                </a:solidFill>
                <a:latin typeface="Arial" panose="020B0604020202020204" pitchFamily="34" charset="0"/>
                <a:ea typeface="+mn-ea"/>
                <a:cs typeface="Arial" panose="020B0604020202020204" pitchFamily="34" charset="0"/>
              </a:rPr>
              <a:t>Process for Autism</a:t>
            </a:r>
            <a:r>
              <a:rPr lang="en-US" sz="2000" kern="1200" dirty="0">
                <a:solidFill>
                  <a:schemeClr val="accent1">
                    <a:lumMod val="75000"/>
                  </a:schemeClr>
                </a:solidFill>
                <a:latin typeface="Arial" panose="020B0604020202020204" pitchFamily="34" charset="0"/>
                <a:ea typeface="+mn-ea"/>
                <a:cs typeface="Arial" panose="020B0604020202020204" pitchFamily="34" charset="0"/>
              </a:rPr>
              <a:t/>
            </a:r>
            <a:br>
              <a:rPr lang="en-US" sz="2000" kern="1200" dirty="0">
                <a:solidFill>
                  <a:schemeClr val="accent1">
                    <a:lumMod val="75000"/>
                  </a:schemeClr>
                </a:solidFill>
                <a:latin typeface="Arial" panose="020B0604020202020204" pitchFamily="34" charset="0"/>
                <a:ea typeface="+mn-ea"/>
                <a:cs typeface="Arial" panose="020B0604020202020204" pitchFamily="34" charset="0"/>
              </a:rPr>
            </a:br>
            <a:endParaRPr lang="en-US" sz="2000" dirty="0">
              <a:solidFill>
                <a:schemeClr val="accent1">
                  <a:lumMod val="75000"/>
                </a:schemeClr>
              </a:solidFill>
            </a:endParaRPr>
          </a:p>
        </p:txBody>
      </p:sp>
      <p:sp>
        <p:nvSpPr>
          <p:cNvPr id="3" name="Content Placeholder 2"/>
          <p:cNvSpPr>
            <a:spLocks noGrp="1"/>
          </p:cNvSpPr>
          <p:nvPr>
            <p:ph idx="1"/>
          </p:nvPr>
        </p:nvSpPr>
        <p:spPr>
          <a:xfrm>
            <a:off x="457200" y="1905000"/>
            <a:ext cx="8229600" cy="4525963"/>
          </a:xfrm>
        </p:spPr>
        <p:txBody>
          <a:bodyPr/>
          <a:lstStyle/>
          <a:p>
            <a:pPr lvl="0">
              <a:spcBef>
                <a:spcPts val="0"/>
              </a:spcBef>
              <a:spcAft>
                <a:spcPts val="0"/>
              </a:spcAft>
              <a:buFont typeface="Wingdings" panose="05000000000000000000" pitchFamily="2" charset="2"/>
              <a:buChar char="v"/>
            </a:pPr>
            <a:r>
              <a:rPr lang="en-US" sz="1800" b="1" dirty="0" smtClean="0">
                <a:latin typeface="Arial" panose="020B0604020202020204" pitchFamily="34" charset="0"/>
                <a:ea typeface="Calibri"/>
                <a:cs typeface="Arial" panose="020B0604020202020204" pitchFamily="34" charset="0"/>
              </a:rPr>
              <a:t>A </a:t>
            </a:r>
            <a:r>
              <a:rPr lang="en-US" sz="1800" b="1" dirty="0">
                <a:latin typeface="Arial" panose="020B0604020202020204" pitchFamily="34" charset="0"/>
                <a:ea typeface="Calibri"/>
                <a:cs typeface="Arial" panose="020B0604020202020204" pitchFamily="34" charset="0"/>
              </a:rPr>
              <a:t>primary diagnosis </a:t>
            </a:r>
            <a:r>
              <a:rPr lang="en-US" sz="1800" b="1" dirty="0" smtClean="0">
                <a:latin typeface="Arial" panose="020B0604020202020204" pitchFamily="34" charset="0"/>
                <a:ea typeface="Calibri"/>
                <a:cs typeface="Arial" panose="020B0604020202020204" pitchFamily="34" charset="0"/>
              </a:rPr>
              <a:t>of autism spectrum disorder using standardized tests, such </a:t>
            </a:r>
            <a:r>
              <a:rPr lang="en-US" sz="1800" b="1" dirty="0">
                <a:latin typeface="Arial" panose="020B0604020202020204" pitchFamily="34" charset="0"/>
                <a:ea typeface="Calibri"/>
                <a:cs typeface="Arial" panose="020B0604020202020204" pitchFamily="34" charset="0"/>
              </a:rPr>
              <a:t>as the Gilliam Autism Rating Scale (</a:t>
            </a:r>
            <a:r>
              <a:rPr lang="en-US" sz="1800" b="1" dirty="0" smtClean="0">
                <a:latin typeface="Arial" panose="020B0604020202020204" pitchFamily="34" charset="0"/>
                <a:ea typeface="Calibri"/>
                <a:cs typeface="Arial" panose="020B0604020202020204" pitchFamily="34" charset="0"/>
              </a:rPr>
              <a:t>GARS) or the Autism </a:t>
            </a:r>
            <a:r>
              <a:rPr lang="en-US" sz="1800" b="1" dirty="0">
                <a:latin typeface="Arial" panose="020B0604020202020204" pitchFamily="34" charset="0"/>
                <a:ea typeface="Calibri"/>
                <a:cs typeface="Arial" panose="020B0604020202020204" pitchFamily="34" charset="0"/>
              </a:rPr>
              <a:t>Diagnostic Observation Schedule (ADOS</a:t>
            </a:r>
            <a:r>
              <a:rPr lang="en-US" sz="1800" b="1" dirty="0" smtClean="0">
                <a:latin typeface="Arial" panose="020B0604020202020204" pitchFamily="34" charset="0"/>
                <a:ea typeface="Calibri"/>
                <a:cs typeface="Arial" panose="020B0604020202020204" pitchFamily="34" charset="0"/>
              </a:rPr>
              <a:t>). </a:t>
            </a:r>
          </a:p>
          <a:p>
            <a:pPr marL="0" lvl="0" indent="0">
              <a:spcBef>
                <a:spcPts val="0"/>
              </a:spcBef>
              <a:spcAft>
                <a:spcPts val="0"/>
              </a:spcAft>
              <a:buNone/>
            </a:pPr>
            <a:r>
              <a:rPr lang="en-US" sz="1800" b="1" dirty="0" smtClean="0">
                <a:latin typeface="Arial" panose="020B0604020202020204" pitchFamily="34" charset="0"/>
                <a:ea typeface="Calibri"/>
                <a:cs typeface="Arial" panose="020B0604020202020204" pitchFamily="34" charset="0"/>
              </a:rPr>
              <a:t> </a:t>
            </a:r>
            <a:endParaRPr lang="en-US" sz="1800" b="1" dirty="0">
              <a:latin typeface="Arial" panose="020B0604020202020204" pitchFamily="34" charset="0"/>
              <a:ea typeface="Calibri"/>
              <a:cs typeface="Arial" panose="020B0604020202020204" pitchFamily="34" charset="0"/>
            </a:endParaRPr>
          </a:p>
          <a:p>
            <a:pPr lvl="0">
              <a:spcBef>
                <a:spcPts val="0"/>
              </a:spcBef>
              <a:spcAft>
                <a:spcPts val="0"/>
              </a:spcAft>
              <a:buFont typeface="Wingdings" panose="05000000000000000000" pitchFamily="2" charset="2"/>
              <a:buChar char="v"/>
            </a:pPr>
            <a:r>
              <a:rPr lang="en-US" sz="1800" b="1" dirty="0">
                <a:latin typeface="Arial" panose="020B0604020202020204" pitchFamily="34" charset="0"/>
                <a:ea typeface="Calibri"/>
                <a:cs typeface="Arial" panose="020B0604020202020204" pitchFamily="34" charset="0"/>
              </a:rPr>
              <a:t>Impairment prior to age 22 years, which is expected to continue indefinitely</a:t>
            </a:r>
            <a:r>
              <a:rPr lang="en-US" sz="1800" b="1" dirty="0" smtClean="0">
                <a:latin typeface="Arial" panose="020B0604020202020204" pitchFamily="34" charset="0"/>
                <a:ea typeface="Calibri"/>
                <a:cs typeface="Arial" panose="020B0604020202020204" pitchFamily="34" charset="0"/>
              </a:rPr>
              <a:t>.</a:t>
            </a:r>
            <a:r>
              <a:rPr lang="en-US" sz="1800" b="1" dirty="0">
                <a:solidFill>
                  <a:srgbClr val="000000"/>
                </a:solidFill>
                <a:latin typeface="Arial" panose="020B0604020202020204" pitchFamily="34" charset="0"/>
                <a:ea typeface="Calibri"/>
                <a:cs typeface="Arial" panose="020B0604020202020204" pitchFamily="34" charset="0"/>
              </a:rPr>
              <a:t> </a:t>
            </a:r>
            <a:r>
              <a:rPr lang="en-US" sz="1800" b="1" dirty="0" smtClean="0">
                <a:solidFill>
                  <a:srgbClr val="000000"/>
                </a:solidFill>
                <a:latin typeface="Arial" panose="020B0604020202020204" pitchFamily="34" charset="0"/>
                <a:ea typeface="Calibri"/>
                <a:cs typeface="Arial" panose="020B0604020202020204" pitchFamily="34" charset="0"/>
              </a:rPr>
              <a:t>(PDD-NOS </a:t>
            </a:r>
            <a:r>
              <a:rPr lang="en-US" sz="1800" b="1" dirty="0">
                <a:solidFill>
                  <a:srgbClr val="000000"/>
                </a:solidFill>
                <a:latin typeface="Arial" panose="020B0604020202020204" pitchFamily="34" charset="0"/>
                <a:ea typeface="Calibri"/>
                <a:cs typeface="Arial" panose="020B0604020202020204" pitchFamily="34" charset="0"/>
              </a:rPr>
              <a:t>or Asperger’s </a:t>
            </a:r>
            <a:r>
              <a:rPr lang="en-US" sz="1800" b="1" dirty="0" smtClean="0">
                <a:solidFill>
                  <a:srgbClr val="000000"/>
                </a:solidFill>
                <a:latin typeface="Arial" panose="020B0604020202020204" pitchFamily="34" charset="0"/>
                <a:ea typeface="Calibri"/>
                <a:cs typeface="Arial" panose="020B0604020202020204" pitchFamily="34" charset="0"/>
              </a:rPr>
              <a:t>syndrome diagnosis given </a:t>
            </a:r>
            <a:r>
              <a:rPr lang="en-US" sz="1800" b="1" dirty="0">
                <a:solidFill>
                  <a:srgbClr val="000000"/>
                </a:solidFill>
                <a:latin typeface="Arial" panose="020B0604020202020204" pitchFamily="34" charset="0"/>
                <a:ea typeface="Calibri"/>
                <a:cs typeface="Arial" panose="020B0604020202020204" pitchFamily="34" charset="0"/>
              </a:rPr>
              <a:t>before </a:t>
            </a:r>
            <a:r>
              <a:rPr lang="en-US" sz="1800" b="1" dirty="0" smtClean="0">
                <a:solidFill>
                  <a:srgbClr val="000000"/>
                </a:solidFill>
                <a:latin typeface="Arial" panose="020B0604020202020204" pitchFamily="34" charset="0"/>
                <a:ea typeface="Calibri"/>
                <a:cs typeface="Arial" panose="020B0604020202020204" pitchFamily="34" charset="0"/>
              </a:rPr>
              <a:t>2006.)</a:t>
            </a:r>
          </a:p>
          <a:p>
            <a:pPr marL="0" lvl="0" indent="0">
              <a:spcBef>
                <a:spcPts val="0"/>
              </a:spcBef>
              <a:spcAft>
                <a:spcPts val="0"/>
              </a:spcAft>
              <a:buNone/>
            </a:pPr>
            <a:endParaRPr lang="en-US" sz="1800" b="1" dirty="0">
              <a:latin typeface="Arial" panose="020B0604020202020204" pitchFamily="34" charset="0"/>
              <a:ea typeface="Calibri"/>
              <a:cs typeface="Arial" panose="020B0604020202020204" pitchFamily="34" charset="0"/>
            </a:endParaRPr>
          </a:p>
          <a:p>
            <a:pPr marL="0" marR="0">
              <a:spcBef>
                <a:spcPts val="0"/>
              </a:spcBef>
              <a:spcAft>
                <a:spcPts val="0"/>
              </a:spcAft>
              <a:buFont typeface="Wingdings" panose="05000000000000000000" pitchFamily="2" charset="2"/>
              <a:buChar char="v"/>
            </a:pPr>
            <a:r>
              <a:rPr lang="en-US" sz="1800" b="1" dirty="0" smtClean="0">
                <a:latin typeface="Arial" panose="020B0604020202020204" pitchFamily="34" charset="0"/>
                <a:ea typeface="Calibri"/>
                <a:cs typeface="Arial" panose="020B0604020202020204" pitchFamily="34" charset="0"/>
              </a:rPr>
              <a:t>Deficits </a:t>
            </a:r>
            <a:r>
              <a:rPr lang="en-US" sz="1800" b="1" dirty="0">
                <a:latin typeface="Arial" panose="020B0604020202020204" pitchFamily="34" charset="0"/>
                <a:ea typeface="Calibri"/>
                <a:cs typeface="Arial" panose="020B0604020202020204" pitchFamily="34" charset="0"/>
              </a:rPr>
              <a:t>in adaptive functioning </a:t>
            </a:r>
            <a:r>
              <a:rPr lang="en-US" sz="1800" b="1" dirty="0" smtClean="0">
                <a:latin typeface="Arial" panose="020B0604020202020204" pitchFamily="34" charset="0"/>
                <a:ea typeface="Calibri"/>
                <a:cs typeface="Arial" panose="020B0604020202020204" pitchFamily="34" charset="0"/>
              </a:rPr>
              <a:t>in </a:t>
            </a:r>
            <a:r>
              <a:rPr lang="en-US" sz="1800" b="1" dirty="0">
                <a:latin typeface="Arial" panose="020B0604020202020204" pitchFamily="34" charset="0"/>
                <a:ea typeface="Calibri"/>
                <a:cs typeface="Arial" panose="020B0604020202020204" pitchFamily="34" charset="0"/>
              </a:rPr>
              <a:t>at least </a:t>
            </a:r>
            <a:r>
              <a:rPr lang="en-US" sz="1800" b="1" dirty="0" smtClean="0">
                <a:latin typeface="Arial" panose="020B0604020202020204" pitchFamily="34" charset="0"/>
                <a:ea typeface="Calibri"/>
                <a:cs typeface="Arial" panose="020B0604020202020204" pitchFamily="34" charset="0"/>
              </a:rPr>
              <a:t>3 of 6 areas, </a:t>
            </a:r>
            <a:r>
              <a:rPr lang="en-US" sz="1800" b="1" dirty="0">
                <a:latin typeface="Arial" panose="020B0604020202020204" pitchFamily="34" charset="0"/>
                <a:ea typeface="Calibri"/>
                <a:cs typeface="Arial" panose="020B0604020202020204" pitchFamily="34" charset="0"/>
              </a:rPr>
              <a:t>as </a:t>
            </a:r>
            <a:endParaRPr lang="en-US" sz="1800" b="1" dirty="0" smtClean="0">
              <a:latin typeface="Arial" panose="020B0604020202020204" pitchFamily="34" charset="0"/>
              <a:ea typeface="Calibri"/>
              <a:cs typeface="Arial" panose="020B0604020202020204" pitchFamily="34" charset="0"/>
            </a:endParaRPr>
          </a:p>
          <a:p>
            <a:pPr marL="0" marR="0" indent="0">
              <a:spcBef>
                <a:spcPts val="0"/>
              </a:spcBef>
              <a:spcAft>
                <a:spcPts val="0"/>
              </a:spcAft>
              <a:buNone/>
            </a:pPr>
            <a:r>
              <a:rPr lang="en-US" sz="1800" b="1" dirty="0">
                <a:latin typeface="Arial" panose="020B0604020202020204" pitchFamily="34" charset="0"/>
                <a:ea typeface="Calibri"/>
                <a:cs typeface="Arial" panose="020B0604020202020204" pitchFamily="34" charset="0"/>
              </a:rPr>
              <a:t> </a:t>
            </a:r>
            <a:r>
              <a:rPr lang="en-US" sz="1800" b="1" dirty="0" smtClean="0">
                <a:latin typeface="Arial" panose="020B0604020202020204" pitchFamily="34" charset="0"/>
                <a:ea typeface="Calibri"/>
                <a:cs typeface="Arial" panose="020B0604020202020204" pitchFamily="34" charset="0"/>
              </a:rPr>
              <a:t>     measured </a:t>
            </a:r>
            <a:r>
              <a:rPr lang="en-US" sz="1800" b="1" dirty="0">
                <a:latin typeface="Arial" panose="020B0604020202020204" pitchFamily="34" charset="0"/>
                <a:ea typeface="Calibri"/>
                <a:cs typeface="Arial" panose="020B0604020202020204" pitchFamily="34" charset="0"/>
              </a:rPr>
              <a:t>by </a:t>
            </a:r>
            <a:r>
              <a:rPr lang="en-US" sz="1800" b="1" dirty="0" smtClean="0">
                <a:latin typeface="Arial" panose="020B0604020202020204" pitchFamily="34" charset="0"/>
                <a:ea typeface="Calibri"/>
                <a:cs typeface="Arial" panose="020B0604020202020204" pitchFamily="34" charset="0"/>
              </a:rPr>
              <a:t>an appropriate instrument (e.g., Vineland </a:t>
            </a:r>
            <a:r>
              <a:rPr lang="en-US" sz="1800" b="1" dirty="0">
                <a:latin typeface="Arial" panose="020B0604020202020204" pitchFamily="34" charset="0"/>
                <a:ea typeface="Calibri"/>
                <a:cs typeface="Arial" panose="020B0604020202020204" pitchFamily="34" charset="0"/>
              </a:rPr>
              <a:t>or </a:t>
            </a:r>
            <a:r>
              <a:rPr lang="en-US" sz="1800" b="1" dirty="0" smtClean="0">
                <a:latin typeface="Arial" panose="020B0604020202020204" pitchFamily="34" charset="0"/>
                <a:ea typeface="Calibri"/>
                <a:cs typeface="Arial" panose="020B0604020202020204" pitchFamily="34" charset="0"/>
              </a:rPr>
              <a:t>BASC).</a:t>
            </a:r>
          </a:p>
          <a:p>
            <a:pPr marL="0" marR="0" indent="0">
              <a:spcBef>
                <a:spcPts val="0"/>
              </a:spcBef>
              <a:spcAft>
                <a:spcPts val="0"/>
              </a:spcAft>
              <a:buNone/>
            </a:pPr>
            <a:endParaRPr lang="en-US" sz="1800" b="1" dirty="0" smtClean="0">
              <a:latin typeface="Arial" panose="020B0604020202020204" pitchFamily="34" charset="0"/>
              <a:ea typeface="Calibri"/>
              <a:cs typeface="Arial" panose="020B0604020202020204" pitchFamily="34" charset="0"/>
            </a:endParaRPr>
          </a:p>
          <a:p>
            <a:pPr marL="0" marR="0">
              <a:spcBef>
                <a:spcPts val="0"/>
              </a:spcBef>
              <a:spcAft>
                <a:spcPts val="0"/>
              </a:spcAft>
              <a:buFont typeface="Wingdings" panose="05000000000000000000" pitchFamily="2" charset="2"/>
              <a:buChar char="v"/>
            </a:pPr>
            <a:r>
              <a:rPr lang="en-US" sz="1800" b="1" dirty="0">
                <a:latin typeface="Arial" panose="020B0604020202020204" pitchFamily="34" charset="0"/>
                <a:ea typeface="Calibri"/>
                <a:cs typeface="Arial" panose="020B0604020202020204" pitchFamily="34" charset="0"/>
              </a:rPr>
              <a:t>I</a:t>
            </a:r>
            <a:r>
              <a:rPr lang="en-US" sz="1800" b="1" dirty="0" smtClean="0">
                <a:latin typeface="Arial" panose="020B0604020202020204" pitchFamily="34" charset="0"/>
                <a:ea typeface="Calibri"/>
                <a:cs typeface="Arial" panose="020B0604020202020204" pitchFamily="34" charset="0"/>
              </a:rPr>
              <a:t>ntellectual </a:t>
            </a:r>
            <a:r>
              <a:rPr lang="en-US" sz="1800" b="1" dirty="0">
                <a:latin typeface="Arial" panose="020B0604020202020204" pitchFamily="34" charset="0"/>
                <a:ea typeface="Calibri"/>
                <a:cs typeface="Arial" panose="020B0604020202020204" pitchFamily="34" charset="0"/>
              </a:rPr>
              <a:t>functioning above the </a:t>
            </a:r>
            <a:r>
              <a:rPr lang="en-US" sz="1800" b="1" dirty="0" smtClean="0">
                <a:latin typeface="Arial" panose="020B0604020202020204" pitchFamily="34" charset="0"/>
                <a:ea typeface="Calibri"/>
                <a:cs typeface="Arial" panose="020B0604020202020204" pitchFamily="34" charset="0"/>
              </a:rPr>
              <a:t>ID level, </a:t>
            </a:r>
            <a:r>
              <a:rPr lang="en-US" sz="1800" b="1" dirty="0">
                <a:latin typeface="Arial" panose="020B0604020202020204" pitchFamily="34" charset="0"/>
                <a:ea typeface="Calibri"/>
                <a:cs typeface="Arial" panose="020B0604020202020204" pitchFamily="34" charset="0"/>
              </a:rPr>
              <a:t>which is an IQ of 70 or </a:t>
            </a:r>
            <a:endParaRPr lang="en-US" sz="1800" b="1" dirty="0" smtClean="0">
              <a:latin typeface="Arial" panose="020B0604020202020204" pitchFamily="34" charset="0"/>
              <a:ea typeface="Calibri"/>
              <a:cs typeface="Arial" panose="020B0604020202020204" pitchFamily="34" charset="0"/>
            </a:endParaRPr>
          </a:p>
          <a:p>
            <a:pPr marL="0" marR="0" indent="0">
              <a:spcBef>
                <a:spcPts val="0"/>
              </a:spcBef>
              <a:spcAft>
                <a:spcPts val="0"/>
              </a:spcAft>
              <a:buNone/>
            </a:pPr>
            <a:r>
              <a:rPr lang="en-US" sz="1800" b="1" dirty="0" smtClean="0">
                <a:latin typeface="Arial" panose="020B0604020202020204" pitchFamily="34" charset="0"/>
                <a:ea typeface="Calibri"/>
                <a:cs typeface="Arial" panose="020B0604020202020204" pitchFamily="34" charset="0"/>
              </a:rPr>
              <a:t>      above</a:t>
            </a:r>
            <a:r>
              <a:rPr lang="en-US" sz="1800" b="1" dirty="0">
                <a:latin typeface="Arial" panose="020B0604020202020204" pitchFamily="34" charset="0"/>
                <a:ea typeface="Calibri"/>
                <a:cs typeface="Arial" panose="020B0604020202020204" pitchFamily="34" charset="0"/>
              </a:rPr>
              <a:t>.  </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r>
              <a:rPr lang="en-US" sz="1400" dirty="0" smtClean="0">
                <a:solidFill>
                  <a:schemeClr val="tx1"/>
                </a:solidFill>
              </a:rPr>
              <a:t>16J</a:t>
            </a:r>
            <a:endParaRPr lang="en-US" sz="1400" dirty="0">
              <a:solidFill>
                <a:schemeClr val="tx1"/>
              </a:solidFill>
            </a:endParaRPr>
          </a:p>
        </p:txBody>
      </p:sp>
    </p:spTree>
    <p:extLst>
      <p:ext uri="{BB962C8B-B14F-4D97-AF65-F5344CB8AC3E}">
        <p14:creationId xmlns:p14="http://schemas.microsoft.com/office/powerpoint/2010/main" val="1699556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762000" y="1143000"/>
            <a:ext cx="8686800" cy="838200"/>
          </a:xfrm>
        </p:spPr>
        <p:txBody>
          <a:bodyPr>
            <a:normAutofit/>
          </a:bodyPr>
          <a:lstStyle/>
          <a:p>
            <a:pPr eaLnBrk="1" hangingPunct="1"/>
            <a:r>
              <a:rPr lang="en-US" altLang="en-US" sz="2800" dirty="0" smtClean="0">
                <a:solidFill>
                  <a:srgbClr val="C00000"/>
                </a:solidFill>
                <a:latin typeface="+mn-lt"/>
                <a:ea typeface="ＭＳ Ｐゴシック" pitchFamily="34" charset="-128"/>
              </a:rPr>
              <a:t>Data and Statistics</a:t>
            </a:r>
          </a:p>
        </p:txBody>
      </p:sp>
      <p:sp>
        <p:nvSpPr>
          <p:cNvPr id="8195" name="Content Placeholder 2"/>
          <p:cNvSpPr>
            <a:spLocks noGrp="1"/>
          </p:cNvSpPr>
          <p:nvPr>
            <p:ph idx="1"/>
          </p:nvPr>
        </p:nvSpPr>
        <p:spPr>
          <a:xfrm>
            <a:off x="1143000" y="1981200"/>
            <a:ext cx="6629400" cy="3886200"/>
          </a:xfrm>
        </p:spPr>
        <p:txBody>
          <a:bodyPr>
            <a:normAutofit/>
          </a:bodyPr>
          <a:lstStyle/>
          <a:p>
            <a:pPr marL="0" lvl="0" indent="0" eaLnBrk="0" fontAlgn="base" hangingPunct="0">
              <a:spcAft>
                <a:spcPct val="0"/>
              </a:spcAft>
              <a:buClr>
                <a:srgbClr val="F0A22E"/>
              </a:buClr>
              <a:buSzPct val="70000"/>
              <a:buNone/>
            </a:pPr>
            <a:r>
              <a:rPr lang="en-US" sz="2000" b="1" dirty="0">
                <a:solidFill>
                  <a:prstClr val="black"/>
                </a:solidFill>
                <a:effectLst>
                  <a:outerShdw blurRad="38100" dist="38100" dir="2700000" algn="tl">
                    <a:srgbClr val="000000">
                      <a:alpha val="43137"/>
                    </a:srgbClr>
                  </a:outerShdw>
                </a:effectLst>
                <a:latin typeface="Franklin Gothic Book"/>
                <a:cs typeface="Arial" charset="0"/>
              </a:rPr>
              <a:t>Steady Increase in Autism Prevalence (existing cases):</a:t>
            </a:r>
          </a:p>
          <a:p>
            <a:pPr lvl="0" eaLnBrk="0" fontAlgn="base" hangingPunct="0">
              <a:spcAft>
                <a:spcPct val="0"/>
              </a:spcAft>
              <a:buClr>
                <a:srgbClr val="F0A22E"/>
              </a:buClr>
              <a:buSzPct val="70000"/>
              <a:buFont typeface="Wingdings 2" pitchFamily="18" charset="2"/>
              <a:buChar char=""/>
            </a:pPr>
            <a:r>
              <a:rPr lang="en-US" sz="1800" b="1" dirty="0">
                <a:solidFill>
                  <a:prstClr val="black"/>
                </a:solidFill>
                <a:effectLst>
                  <a:outerShdw blurRad="38100" dist="38100" dir="2700000" algn="tl">
                    <a:srgbClr val="000000">
                      <a:alpha val="43137"/>
                    </a:srgbClr>
                  </a:outerShdw>
                </a:effectLst>
                <a:latin typeface="Franklin Gothic Book"/>
                <a:cs typeface="Arial" charset="0"/>
              </a:rPr>
              <a:t>2000 birth year of 1992- rate 1 in 150</a:t>
            </a:r>
          </a:p>
          <a:p>
            <a:pPr lvl="0" eaLnBrk="0" fontAlgn="base" hangingPunct="0">
              <a:spcAft>
                <a:spcPct val="0"/>
              </a:spcAft>
              <a:buClr>
                <a:srgbClr val="F0A22E"/>
              </a:buClr>
              <a:buSzPct val="70000"/>
              <a:buFont typeface="Wingdings 2" pitchFamily="18" charset="2"/>
              <a:buChar char=""/>
            </a:pPr>
            <a:r>
              <a:rPr lang="en-US" sz="1800" b="1" dirty="0">
                <a:solidFill>
                  <a:prstClr val="black"/>
                </a:solidFill>
                <a:effectLst>
                  <a:outerShdw blurRad="38100" dist="38100" dir="2700000" algn="tl">
                    <a:srgbClr val="000000">
                      <a:alpha val="43137"/>
                    </a:srgbClr>
                  </a:outerShdw>
                </a:effectLst>
                <a:latin typeface="Franklin Gothic Book"/>
                <a:cs typeface="Arial" charset="0"/>
              </a:rPr>
              <a:t>2004 birth year of 1996-rate of 1 in 125</a:t>
            </a:r>
          </a:p>
          <a:p>
            <a:pPr lvl="0" eaLnBrk="0" fontAlgn="base" hangingPunct="0">
              <a:spcAft>
                <a:spcPct val="0"/>
              </a:spcAft>
              <a:buClr>
                <a:srgbClr val="F0A22E"/>
              </a:buClr>
              <a:buSzPct val="70000"/>
              <a:buFont typeface="Wingdings 2" pitchFamily="18" charset="2"/>
              <a:buChar char=""/>
            </a:pPr>
            <a:r>
              <a:rPr lang="en-US" sz="1800" b="1" dirty="0">
                <a:solidFill>
                  <a:prstClr val="black"/>
                </a:solidFill>
                <a:effectLst>
                  <a:outerShdw blurRad="38100" dist="38100" dir="2700000" algn="tl">
                    <a:srgbClr val="000000">
                      <a:alpha val="43137"/>
                    </a:srgbClr>
                  </a:outerShdw>
                </a:effectLst>
                <a:latin typeface="Franklin Gothic Book"/>
                <a:cs typeface="Arial" charset="0"/>
              </a:rPr>
              <a:t>2008 birth year of 2000-rate of 1 in 88</a:t>
            </a:r>
          </a:p>
          <a:p>
            <a:pPr lvl="0" eaLnBrk="0" fontAlgn="base" hangingPunct="0">
              <a:spcAft>
                <a:spcPct val="0"/>
              </a:spcAft>
              <a:buClr>
                <a:srgbClr val="F0A22E"/>
              </a:buClr>
              <a:buSzPct val="70000"/>
              <a:buFont typeface="Wingdings 2" pitchFamily="18" charset="2"/>
              <a:buChar char=""/>
            </a:pPr>
            <a:r>
              <a:rPr lang="en-US" sz="1800" b="1" dirty="0">
                <a:solidFill>
                  <a:prstClr val="black"/>
                </a:solidFill>
                <a:effectLst>
                  <a:outerShdw blurRad="38100" dist="38100" dir="2700000" algn="tl">
                    <a:srgbClr val="000000">
                      <a:alpha val="43137"/>
                    </a:srgbClr>
                  </a:outerShdw>
                </a:effectLst>
                <a:latin typeface="Franklin Gothic Book"/>
                <a:cs typeface="Arial" charset="0"/>
              </a:rPr>
              <a:t>2010 birth year of 2002-rate of </a:t>
            </a:r>
            <a:r>
              <a:rPr lang="en-US" sz="1800" b="1" i="1" dirty="0">
                <a:solidFill>
                  <a:prstClr val="black"/>
                </a:solidFill>
                <a:effectLst>
                  <a:outerShdw blurRad="38100" dist="38100" dir="2700000" algn="tl">
                    <a:srgbClr val="000000">
                      <a:alpha val="43137"/>
                    </a:srgbClr>
                  </a:outerShdw>
                </a:effectLst>
                <a:latin typeface="Franklin Gothic Book"/>
                <a:cs typeface="Arial" charset="0"/>
              </a:rPr>
              <a:t>1 in 68</a:t>
            </a:r>
          </a:p>
          <a:p>
            <a:pPr marL="0" indent="0" algn="ctr">
              <a:spcBef>
                <a:spcPts val="0"/>
              </a:spcBef>
              <a:buNone/>
            </a:pPr>
            <a:endParaRPr lang="en-US" altLang="en-US" sz="2000" b="1" i="1" dirty="0" smtClean="0">
              <a:latin typeface="Arial" panose="020B0604020202020204" pitchFamily="34" charset="0"/>
              <a:ea typeface="ＭＳ Ｐゴシック" pitchFamily="34" charset="-128"/>
              <a:cs typeface="Arial" panose="020B0604020202020204" pitchFamily="34" charset="0"/>
            </a:endParaRPr>
          </a:p>
          <a:p>
            <a:pPr marL="0" indent="0" algn="ctr">
              <a:spcBef>
                <a:spcPts val="0"/>
              </a:spcBef>
              <a:buNone/>
            </a:pPr>
            <a:r>
              <a:rPr lang="en-US" altLang="en-US" sz="2000" b="1" i="1" dirty="0" smtClean="0">
                <a:latin typeface="Arial" panose="020B0604020202020204" pitchFamily="34" charset="0"/>
                <a:ea typeface="ＭＳ Ｐゴシック" pitchFamily="34" charset="-128"/>
                <a:cs typeface="Arial" panose="020B0604020202020204" pitchFamily="34" charset="0"/>
              </a:rPr>
              <a:t>In 2014, the Centers for Disease Control and Prevention indicated that the prevalence (existing cases) of autism spectrum disorder in the United States is </a:t>
            </a:r>
            <a:r>
              <a:rPr lang="en-US" sz="2000" b="1" i="1" dirty="0" smtClean="0">
                <a:latin typeface="Arial" panose="020B0604020202020204" pitchFamily="34" charset="0"/>
                <a:cs typeface="Arial" panose="020B0604020202020204" pitchFamily="34" charset="0"/>
              </a:rPr>
              <a:t>about </a:t>
            </a:r>
            <a:r>
              <a:rPr lang="en-US" sz="2000" b="1" i="1" dirty="0">
                <a:latin typeface="Arial" panose="020B0604020202020204" pitchFamily="34" charset="0"/>
                <a:cs typeface="Arial" panose="020B0604020202020204" pitchFamily="34" charset="0"/>
              </a:rPr>
              <a:t>4.5 times more common among boys (1 in 42) than among girls (1 in 189). </a:t>
            </a:r>
            <a:endParaRPr lang="en-US" altLang="en-US" sz="2000" b="1" i="1" dirty="0" smtClean="0">
              <a:latin typeface="Arial" panose="020B0604020202020204" pitchFamily="34" charset="0"/>
              <a:ea typeface="ＭＳ Ｐゴシック" pitchFamily="34" charset="-128"/>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r>
              <a:rPr lang="en-US" sz="1400" dirty="0" smtClean="0">
                <a:solidFill>
                  <a:schemeClr val="tx1"/>
                </a:solidFill>
              </a:rPr>
              <a:t>17J</a:t>
            </a:r>
            <a:endParaRPr lang="en-US" sz="1400" b="1" dirty="0">
              <a:solidFill>
                <a:schemeClr val="tx1"/>
              </a:solidFill>
            </a:endParaRPr>
          </a:p>
        </p:txBody>
      </p:sp>
    </p:spTree>
    <p:extLst>
      <p:ext uri="{BB962C8B-B14F-4D97-AF65-F5344CB8AC3E}">
        <p14:creationId xmlns:p14="http://schemas.microsoft.com/office/powerpoint/2010/main" val="27319254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r>
              <a:rPr lang="en-US" sz="1400" b="1" dirty="0" smtClean="0">
                <a:solidFill>
                  <a:schemeClr val="tx1"/>
                </a:solidFill>
              </a:rPr>
              <a:t>18J</a:t>
            </a:r>
            <a:endParaRPr lang="en-US" sz="1400" b="1" dirty="0">
              <a:solidFill>
                <a:schemeClr val="tx1"/>
              </a:solidFill>
            </a:endParaRPr>
          </a:p>
        </p:txBody>
      </p:sp>
      <p:sp>
        <p:nvSpPr>
          <p:cNvPr id="38913" name="Rectangle 2"/>
          <p:cNvSpPr>
            <a:spLocks noGrp="1" noChangeArrowheads="1"/>
          </p:cNvSpPr>
          <p:nvPr>
            <p:ph type="body" idx="4294967295"/>
          </p:nvPr>
        </p:nvSpPr>
        <p:spPr>
          <a:xfrm>
            <a:off x="1676400" y="2514600"/>
            <a:ext cx="7467600" cy="3657600"/>
          </a:xfrm>
        </p:spPr>
        <p:txBody>
          <a:bodyPr rtlCol="0">
            <a:noAutofit/>
          </a:bodyPr>
          <a:lstStyle/>
          <a:p>
            <a:pPr eaLnBrk="1" fontAlgn="auto" hangingPunct="1">
              <a:spcBef>
                <a:spcPts val="600"/>
              </a:spcBef>
              <a:spcAft>
                <a:spcPts val="0"/>
              </a:spcAft>
              <a:buClr>
                <a:srgbClr val="C00000"/>
              </a:buClr>
              <a:defRPr/>
            </a:pPr>
            <a:r>
              <a:rPr lang="en-US" sz="1800" b="1" kern="1200" dirty="0" smtClean="0">
                <a:solidFill>
                  <a:srgbClr val="000000"/>
                </a:solidFill>
                <a:latin typeface="Arial" panose="020B0604020202020204" pitchFamily="34" charset="0"/>
                <a:cs typeface="Arial" panose="020B0604020202020204" pitchFamily="34" charset="0"/>
              </a:rPr>
              <a:t>Probably </a:t>
            </a:r>
            <a:r>
              <a:rPr lang="en-US" sz="1800" b="1" kern="1200" dirty="0">
                <a:solidFill>
                  <a:srgbClr val="000000"/>
                </a:solidFill>
                <a:latin typeface="Arial" panose="020B0604020202020204" pitchFamily="34" charset="0"/>
                <a:cs typeface="Arial" panose="020B0604020202020204" pitchFamily="34" charset="0"/>
              </a:rPr>
              <a:t>genuine </a:t>
            </a:r>
            <a:r>
              <a:rPr lang="en-US" sz="1800" b="1" kern="1200" dirty="0" smtClean="0">
                <a:solidFill>
                  <a:srgbClr val="000000"/>
                </a:solidFill>
                <a:latin typeface="Arial" panose="020B0604020202020204" pitchFamily="34" charset="0"/>
                <a:cs typeface="Arial" panose="020B0604020202020204" pitchFamily="34" charset="0"/>
              </a:rPr>
              <a:t>rates</a:t>
            </a:r>
          </a:p>
          <a:p>
            <a:pPr lvl="0" fontAlgn="auto">
              <a:spcBef>
                <a:spcPts val="600"/>
              </a:spcBef>
              <a:spcAft>
                <a:spcPts val="0"/>
              </a:spcAft>
              <a:buClr>
                <a:srgbClr val="C00000"/>
              </a:buClr>
              <a:defRPr/>
            </a:pPr>
            <a:r>
              <a:rPr lang="en-US" sz="1800" b="1" dirty="0">
                <a:solidFill>
                  <a:srgbClr val="000000"/>
                </a:solidFill>
                <a:latin typeface="Arial" panose="020B0604020202020204" pitchFamily="34" charset="0"/>
                <a:cs typeface="Arial" panose="020B0604020202020204" pitchFamily="34" charset="0"/>
              </a:rPr>
              <a:t>Diagnostic changes: Broadening of Categories</a:t>
            </a:r>
          </a:p>
          <a:p>
            <a:pPr eaLnBrk="1" fontAlgn="auto" hangingPunct="1">
              <a:spcBef>
                <a:spcPts val="600"/>
              </a:spcBef>
              <a:spcAft>
                <a:spcPts val="0"/>
              </a:spcAft>
              <a:buClr>
                <a:srgbClr val="C00000"/>
              </a:buClr>
              <a:defRPr/>
            </a:pPr>
            <a:r>
              <a:rPr lang="en-US" sz="1800" b="1" dirty="0" smtClean="0">
                <a:latin typeface="Arial" panose="020B0604020202020204" pitchFamily="34" charset="0"/>
                <a:cs typeface="Arial" panose="020B0604020202020204" pitchFamily="34" charset="0"/>
              </a:rPr>
              <a:t>Better </a:t>
            </a:r>
            <a:r>
              <a:rPr lang="en-US" sz="1800" b="1" dirty="0">
                <a:latin typeface="Arial" panose="020B0604020202020204" pitchFamily="34" charset="0"/>
                <a:cs typeface="Arial" panose="020B0604020202020204" pitchFamily="34" charset="0"/>
              </a:rPr>
              <a:t>tools and identification </a:t>
            </a:r>
            <a:r>
              <a:rPr lang="en-US" sz="1800" b="1" dirty="0" smtClean="0">
                <a:latin typeface="Arial" panose="020B0604020202020204" pitchFamily="34" charset="0"/>
                <a:cs typeface="Arial" panose="020B0604020202020204" pitchFamily="34" charset="0"/>
              </a:rPr>
              <a:t>process</a:t>
            </a:r>
          </a:p>
          <a:p>
            <a:pPr eaLnBrk="1" fontAlgn="auto" hangingPunct="1">
              <a:spcBef>
                <a:spcPts val="600"/>
              </a:spcBef>
              <a:spcAft>
                <a:spcPts val="0"/>
              </a:spcAft>
              <a:buClr>
                <a:srgbClr val="C00000"/>
              </a:buClr>
              <a:defRPr/>
            </a:pPr>
            <a:r>
              <a:rPr lang="en-US" sz="1800" b="1" dirty="0" smtClean="0">
                <a:latin typeface="Arial" panose="020B0604020202020204" pitchFamily="34" charset="0"/>
                <a:cs typeface="Arial" panose="020B0604020202020204" pitchFamily="34" charset="0"/>
              </a:rPr>
              <a:t>Awareness (e.g., mental </a:t>
            </a:r>
            <a:r>
              <a:rPr lang="en-US" sz="1800" b="1" dirty="0">
                <a:latin typeface="Arial" panose="020B0604020202020204" pitchFamily="34" charset="0"/>
                <a:cs typeface="Arial" panose="020B0604020202020204" pitchFamily="34" charset="0"/>
              </a:rPr>
              <a:t>health providers, pediatricians, </a:t>
            </a:r>
            <a:r>
              <a:rPr lang="en-US" sz="1800" b="1" dirty="0" smtClean="0">
                <a:latin typeface="Arial" panose="020B0604020202020204" pitchFamily="34" charset="0"/>
                <a:cs typeface="Arial" panose="020B0604020202020204" pitchFamily="34" charset="0"/>
              </a:rPr>
              <a:t>schools, media</a:t>
            </a:r>
            <a:r>
              <a:rPr lang="en-US" sz="1800" b="1" dirty="0">
                <a:latin typeface="Arial" panose="020B0604020202020204" pitchFamily="34" charset="0"/>
                <a:cs typeface="Arial" panose="020B0604020202020204" pitchFamily="34" charset="0"/>
              </a:rPr>
              <a:t>, </a:t>
            </a:r>
            <a:r>
              <a:rPr lang="en-US" sz="1800" b="1" dirty="0" smtClean="0">
                <a:latin typeface="Arial" panose="020B0604020202020204" pitchFamily="34" charset="0"/>
                <a:cs typeface="Arial" panose="020B0604020202020204" pitchFamily="34" charset="0"/>
              </a:rPr>
              <a:t>parents)</a:t>
            </a:r>
          </a:p>
          <a:p>
            <a:pPr eaLnBrk="1" fontAlgn="auto" hangingPunct="1">
              <a:spcBef>
                <a:spcPts val="600"/>
              </a:spcBef>
              <a:spcAft>
                <a:spcPts val="0"/>
              </a:spcAft>
              <a:buClr>
                <a:srgbClr val="C00000"/>
              </a:buClr>
              <a:defRPr/>
            </a:pPr>
            <a:r>
              <a:rPr lang="en-US" sz="1800" b="1" dirty="0" smtClean="0">
                <a:latin typeface="Arial" panose="020B0604020202020204" pitchFamily="34" charset="0"/>
                <a:cs typeface="Arial" panose="020B0604020202020204" pitchFamily="34" charset="0"/>
              </a:rPr>
              <a:t>Previous underestimates</a:t>
            </a:r>
          </a:p>
          <a:p>
            <a:pPr eaLnBrk="1" fontAlgn="auto" hangingPunct="1">
              <a:spcBef>
                <a:spcPts val="600"/>
              </a:spcBef>
              <a:spcAft>
                <a:spcPts val="0"/>
              </a:spcAft>
              <a:buClr>
                <a:srgbClr val="C00000"/>
              </a:buClr>
              <a:defRPr/>
            </a:pPr>
            <a:r>
              <a:rPr lang="en-US" sz="1800" b="1" dirty="0" smtClean="0">
                <a:latin typeface="Arial" panose="020B0604020202020204" pitchFamily="34" charset="0"/>
                <a:cs typeface="Arial" panose="020B0604020202020204" pitchFamily="34" charset="0"/>
              </a:rPr>
              <a:t>Methodology </a:t>
            </a:r>
            <a:r>
              <a:rPr lang="en-US" sz="1800" b="1" dirty="0">
                <a:latin typeface="Arial" panose="020B0604020202020204" pitchFamily="34" charset="0"/>
                <a:cs typeface="Arial" panose="020B0604020202020204" pitchFamily="34" charset="0"/>
              </a:rPr>
              <a:t>for obtaining epidemiological </a:t>
            </a:r>
            <a:r>
              <a:rPr lang="en-US" sz="1800" b="1" dirty="0" smtClean="0">
                <a:latin typeface="Arial" panose="020B0604020202020204" pitchFamily="34" charset="0"/>
                <a:cs typeface="Arial" panose="020B0604020202020204" pitchFamily="34" charset="0"/>
              </a:rPr>
              <a:t>data</a:t>
            </a:r>
          </a:p>
          <a:p>
            <a:pPr eaLnBrk="1" fontAlgn="auto" hangingPunct="1">
              <a:spcBef>
                <a:spcPts val="600"/>
              </a:spcBef>
              <a:spcAft>
                <a:spcPts val="0"/>
              </a:spcAft>
              <a:buClr>
                <a:srgbClr val="C00000"/>
              </a:buClr>
              <a:defRPr/>
            </a:pPr>
            <a:r>
              <a:rPr lang="en-US" sz="1800" b="1" kern="1200" dirty="0" smtClean="0">
                <a:solidFill>
                  <a:srgbClr val="000000"/>
                </a:solidFill>
                <a:latin typeface="Arial" panose="020B0604020202020204" pitchFamily="34" charset="0"/>
                <a:cs typeface="Arial" panose="020B0604020202020204" pitchFamily="34" charset="0"/>
              </a:rPr>
              <a:t>Access to </a:t>
            </a:r>
            <a:r>
              <a:rPr lang="en-US" sz="1800" b="1" kern="1200" dirty="0">
                <a:solidFill>
                  <a:srgbClr val="000000"/>
                </a:solidFill>
                <a:latin typeface="Arial" panose="020B0604020202020204" pitchFamily="34" charset="0"/>
                <a:cs typeface="Arial" panose="020B0604020202020204" pitchFamily="34" charset="0"/>
              </a:rPr>
              <a:t>services (Medicaid, waivers, school-based, etc</a:t>
            </a:r>
            <a:r>
              <a:rPr lang="en-US" sz="1800" b="1" kern="1200" dirty="0" smtClean="0">
                <a:solidFill>
                  <a:srgbClr val="000000"/>
                </a:solidFill>
                <a:latin typeface="Arial" panose="020B0604020202020204" pitchFamily="34" charset="0"/>
                <a:cs typeface="Arial" panose="020B0604020202020204" pitchFamily="34" charset="0"/>
              </a:rPr>
              <a:t>.)</a:t>
            </a:r>
          </a:p>
          <a:p>
            <a:pPr eaLnBrk="1" fontAlgn="auto" hangingPunct="1">
              <a:spcBef>
                <a:spcPts val="600"/>
              </a:spcBef>
              <a:spcAft>
                <a:spcPts val="0"/>
              </a:spcAft>
              <a:buClr>
                <a:srgbClr val="C00000"/>
              </a:buClr>
              <a:defRPr/>
            </a:pPr>
            <a:r>
              <a:rPr lang="en-US" sz="1800" b="1" kern="120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a:t>
            </a:r>
            <a:r>
              <a:rPr lang="en-US" sz="1800" b="1" kern="1200" dirty="0" smtClean="0">
                <a:solidFill>
                  <a:srgbClr val="000000"/>
                </a:solidFill>
                <a:effectLst>
                  <a:outerShdw blurRad="38100" dist="38100" dir="2700000" algn="tl">
                    <a:srgbClr val="000000">
                      <a:alpha val="43137"/>
                    </a:srgbClr>
                  </a:outerShdw>
                </a:effectLst>
                <a:latin typeface="Franklin Gothic Book"/>
                <a:cs typeface="Arial" charset="0"/>
              </a:rPr>
              <a:t>ncreased </a:t>
            </a:r>
            <a:r>
              <a:rPr lang="en-US" sz="1800" b="1" kern="1200" dirty="0">
                <a:solidFill>
                  <a:srgbClr val="000000"/>
                </a:solidFill>
                <a:effectLst>
                  <a:outerShdw blurRad="38100" dist="38100" dir="2700000" algn="tl">
                    <a:srgbClr val="000000">
                      <a:alpha val="43137"/>
                    </a:srgbClr>
                  </a:outerShdw>
                </a:effectLst>
                <a:latin typeface="Franklin Gothic Book"/>
                <a:cs typeface="Arial" charset="0"/>
              </a:rPr>
              <a:t>treatments </a:t>
            </a:r>
            <a:r>
              <a:rPr lang="en-US" sz="1800" b="1" kern="1200" dirty="0" smtClean="0">
                <a:solidFill>
                  <a:srgbClr val="000000"/>
                </a:solidFill>
                <a:effectLst>
                  <a:outerShdw blurRad="38100" dist="38100" dir="2700000" algn="tl">
                    <a:srgbClr val="000000">
                      <a:alpha val="43137"/>
                    </a:srgbClr>
                  </a:outerShdw>
                </a:effectLst>
                <a:latin typeface="Franklin Gothic Book"/>
                <a:cs typeface="Arial" charset="0"/>
              </a:rPr>
              <a:t>(</a:t>
            </a:r>
            <a:r>
              <a:rPr lang="en-US" sz="1800" b="1" kern="1200" dirty="0">
                <a:solidFill>
                  <a:srgbClr val="000000"/>
                </a:solidFill>
                <a:effectLst>
                  <a:outerShdw blurRad="38100" dist="38100" dir="2700000" algn="tl">
                    <a:srgbClr val="000000">
                      <a:alpha val="43137"/>
                    </a:srgbClr>
                  </a:outerShdw>
                </a:effectLst>
                <a:latin typeface="Franklin Gothic Book"/>
                <a:cs typeface="Arial" charset="0"/>
              </a:rPr>
              <a:t>ABA, speech therapy)</a:t>
            </a:r>
          </a:p>
          <a:p>
            <a:pPr eaLnBrk="1" fontAlgn="auto" hangingPunct="1">
              <a:spcBef>
                <a:spcPts val="600"/>
              </a:spcBef>
              <a:spcAft>
                <a:spcPts val="0"/>
              </a:spcAft>
              <a:buClr>
                <a:srgbClr val="C00000"/>
              </a:buClr>
              <a:defRPr/>
            </a:pPr>
            <a:endParaRPr lang="en-US" sz="1800" b="1" kern="1200" dirty="0">
              <a:solidFill>
                <a:srgbClr val="000000"/>
              </a:solidFill>
              <a:latin typeface="Arial" panose="020B0604020202020204" pitchFamily="34" charset="0"/>
              <a:cs typeface="Arial" panose="020B0604020202020204" pitchFamily="34" charset="0"/>
            </a:endParaRPr>
          </a:p>
          <a:p>
            <a:pPr eaLnBrk="1" fontAlgn="auto" hangingPunct="1">
              <a:spcBef>
                <a:spcPts val="600"/>
              </a:spcBef>
              <a:spcAft>
                <a:spcPts val="0"/>
              </a:spcAft>
              <a:buClr>
                <a:srgbClr val="C00000"/>
              </a:buClr>
              <a:defRPr/>
            </a:pPr>
            <a:endParaRPr lang="en-US" sz="2000" dirty="0"/>
          </a:p>
          <a:p>
            <a:pPr eaLnBrk="1" fontAlgn="auto" hangingPunct="1">
              <a:lnSpc>
                <a:spcPct val="80000"/>
              </a:lnSpc>
              <a:spcAft>
                <a:spcPts val="0"/>
              </a:spcAft>
              <a:buClr>
                <a:schemeClr val="accent1">
                  <a:lumMod val="60000"/>
                  <a:lumOff val="40000"/>
                </a:schemeClr>
              </a:buClr>
              <a:defRPr/>
            </a:pPr>
            <a:endParaRPr lang="en-US" sz="4000" dirty="0">
              <a:solidFill>
                <a:schemeClr val="tx1">
                  <a:lumMod val="65000"/>
                  <a:lumOff val="35000"/>
                </a:schemeClr>
              </a:solidFill>
              <a:latin typeface="Calibri" charset="0"/>
            </a:endParaRPr>
          </a:p>
        </p:txBody>
      </p:sp>
      <p:sp>
        <p:nvSpPr>
          <p:cNvPr id="44035" name="Rectangle 5"/>
          <p:cNvSpPr>
            <a:spLocks noChangeArrowheads="1"/>
          </p:cNvSpPr>
          <p:nvPr/>
        </p:nvSpPr>
        <p:spPr bwMode="auto">
          <a:xfrm>
            <a:off x="914400" y="1143000"/>
            <a:ext cx="8534400" cy="1066800"/>
          </a:xfrm>
          <a:prstGeom prst="rect">
            <a:avLst/>
          </a:prstGeom>
          <a:noFill/>
          <a:ln w="9525">
            <a:solidFill>
              <a:schemeClr val="tx1"/>
            </a:solidFill>
            <a:miter lim="800000"/>
            <a:headEnd/>
            <a:tailEnd/>
          </a:ln>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b="1" dirty="0" smtClean="0">
                <a:solidFill>
                  <a:srgbClr val="C00000"/>
                </a:solidFill>
              </a:rPr>
              <a:t>Reasons Why the Numbers are Increasing?</a:t>
            </a:r>
            <a:endParaRPr lang="en-US" altLang="en-US" b="1" i="1" dirty="0">
              <a:solidFill>
                <a:srgbClr val="C00000"/>
              </a:solidFill>
            </a:endParaRPr>
          </a:p>
        </p:txBody>
      </p:sp>
    </p:spTree>
    <p:extLst>
      <p:ext uri="{BB962C8B-B14F-4D97-AF65-F5344CB8AC3E}">
        <p14:creationId xmlns:p14="http://schemas.microsoft.com/office/powerpoint/2010/main" val="14859794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r>
              <a:rPr lang="en-US" sz="1400" dirty="0" smtClean="0">
                <a:solidFill>
                  <a:schemeClr val="tx1"/>
                </a:solidFill>
              </a:rPr>
              <a:t>19P</a:t>
            </a:r>
            <a:endParaRPr lang="en-US" sz="1400" b="1" dirty="0">
              <a:solidFill>
                <a:schemeClr val="tx1"/>
              </a:solidFill>
            </a:endParaRPr>
          </a:p>
        </p:txBody>
      </p:sp>
      <p:sp>
        <p:nvSpPr>
          <p:cNvPr id="17411" name="Oval 5"/>
          <p:cNvSpPr>
            <a:spLocks noChangeArrowheads="1"/>
          </p:cNvSpPr>
          <p:nvPr/>
        </p:nvSpPr>
        <p:spPr bwMode="auto">
          <a:xfrm>
            <a:off x="5050848" y="2741396"/>
            <a:ext cx="2286000" cy="2286000"/>
          </a:xfrm>
          <a:prstGeom prst="ellipse">
            <a:avLst/>
          </a:prstGeom>
          <a:solidFill>
            <a:srgbClr val="FF0000"/>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altLang="en-US">
              <a:solidFill>
                <a:srgbClr val="FFFFFF"/>
              </a:solidFill>
            </a:endParaRPr>
          </a:p>
        </p:txBody>
      </p:sp>
      <p:sp>
        <p:nvSpPr>
          <p:cNvPr id="17412" name="Oval 6"/>
          <p:cNvSpPr>
            <a:spLocks noChangeArrowheads="1"/>
          </p:cNvSpPr>
          <p:nvPr/>
        </p:nvSpPr>
        <p:spPr bwMode="auto">
          <a:xfrm>
            <a:off x="2764848" y="2827121"/>
            <a:ext cx="2286000" cy="2286000"/>
          </a:xfrm>
          <a:prstGeom prst="ellipse">
            <a:avLst/>
          </a:prstGeom>
          <a:solidFill>
            <a:srgbClr val="FFFF00"/>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altLang="en-US">
              <a:solidFill>
                <a:srgbClr val="FFFFFF"/>
              </a:solidFill>
            </a:endParaRPr>
          </a:p>
        </p:txBody>
      </p:sp>
      <p:sp>
        <p:nvSpPr>
          <p:cNvPr id="17413" name="Text Box 7"/>
          <p:cNvSpPr txBox="1">
            <a:spLocks noChangeArrowheads="1"/>
          </p:cNvSpPr>
          <p:nvPr/>
        </p:nvSpPr>
        <p:spPr bwMode="auto">
          <a:xfrm>
            <a:off x="5155623" y="3528796"/>
            <a:ext cx="20955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800" b="1">
                <a:solidFill>
                  <a:srgbClr val="000000"/>
                </a:solidFill>
              </a:rPr>
              <a:t>Restricted &amp; Repetitive Behavior</a:t>
            </a:r>
          </a:p>
        </p:txBody>
      </p:sp>
      <p:sp>
        <p:nvSpPr>
          <p:cNvPr id="17414" name="Text Box 8"/>
          <p:cNvSpPr txBox="1">
            <a:spLocks noChangeArrowheads="1"/>
          </p:cNvSpPr>
          <p:nvPr/>
        </p:nvSpPr>
        <p:spPr bwMode="auto">
          <a:xfrm>
            <a:off x="2717223" y="3524033"/>
            <a:ext cx="25177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600" b="1" dirty="0">
                <a:solidFill>
                  <a:srgbClr val="000000"/>
                </a:solidFill>
              </a:rPr>
              <a:t>Impaired Social Communication/</a:t>
            </a:r>
          </a:p>
          <a:p>
            <a:pPr algn="ctr" eaLnBrk="1" hangingPunct="1"/>
            <a:r>
              <a:rPr lang="en-US" altLang="en-US" sz="1600" b="1" dirty="0">
                <a:solidFill>
                  <a:srgbClr val="000000"/>
                </a:solidFill>
              </a:rPr>
              <a:t>Interactions</a:t>
            </a:r>
          </a:p>
        </p:txBody>
      </p:sp>
      <p:sp>
        <p:nvSpPr>
          <p:cNvPr id="17415" name="Text Box 10"/>
          <p:cNvSpPr txBox="1">
            <a:spLocks noChangeArrowheads="1"/>
          </p:cNvSpPr>
          <p:nvPr/>
        </p:nvSpPr>
        <p:spPr bwMode="auto">
          <a:xfrm>
            <a:off x="5460423" y="2971583"/>
            <a:ext cx="16002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US" altLang="en-US" sz="1800" b="1">
              <a:solidFill>
                <a:srgbClr val="FFFFFF"/>
              </a:solidFill>
            </a:endParaRPr>
          </a:p>
        </p:txBody>
      </p:sp>
      <p:sp>
        <p:nvSpPr>
          <p:cNvPr id="17416" name="Text Box 11"/>
          <p:cNvSpPr txBox="1">
            <a:spLocks noChangeArrowheads="1"/>
          </p:cNvSpPr>
          <p:nvPr/>
        </p:nvSpPr>
        <p:spPr bwMode="auto">
          <a:xfrm>
            <a:off x="5410200" y="5562600"/>
            <a:ext cx="173355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US" altLang="en-US" sz="1800">
              <a:solidFill>
                <a:srgbClr val="000000"/>
              </a:solidFill>
            </a:endParaRPr>
          </a:p>
        </p:txBody>
      </p:sp>
      <p:sp>
        <p:nvSpPr>
          <p:cNvPr id="17417" name="Oval 12"/>
          <p:cNvSpPr>
            <a:spLocks noChangeArrowheads="1"/>
          </p:cNvSpPr>
          <p:nvPr/>
        </p:nvSpPr>
        <p:spPr bwMode="auto">
          <a:xfrm>
            <a:off x="2988686" y="2438183"/>
            <a:ext cx="4071937" cy="2574925"/>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altLang="en-US">
              <a:solidFill>
                <a:srgbClr val="FFFFFF"/>
              </a:solidFill>
            </a:endParaRPr>
          </a:p>
        </p:txBody>
      </p:sp>
      <p:sp>
        <p:nvSpPr>
          <p:cNvPr id="17418" name="Text Box 13"/>
          <p:cNvSpPr txBox="1">
            <a:spLocks noChangeArrowheads="1"/>
          </p:cNvSpPr>
          <p:nvPr/>
        </p:nvSpPr>
        <p:spPr bwMode="auto">
          <a:xfrm>
            <a:off x="4148354" y="2555006"/>
            <a:ext cx="17526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800" b="1" dirty="0"/>
              <a:t>AUTISM</a:t>
            </a:r>
          </a:p>
          <a:p>
            <a:pPr algn="ctr" eaLnBrk="1" hangingPunct="1"/>
            <a:r>
              <a:rPr lang="en-US" altLang="en-US" sz="1800" b="1" dirty="0"/>
              <a:t>SPECTRUM</a:t>
            </a:r>
          </a:p>
          <a:p>
            <a:pPr algn="ctr" eaLnBrk="1" hangingPunct="1"/>
            <a:r>
              <a:rPr lang="en-US" altLang="en-US" sz="1800" b="1" dirty="0"/>
              <a:t>DISORDER</a:t>
            </a:r>
          </a:p>
        </p:txBody>
      </p:sp>
      <p:sp>
        <p:nvSpPr>
          <p:cNvPr id="36876" name="Oval 14"/>
          <p:cNvSpPr>
            <a:spLocks noChangeArrowheads="1"/>
          </p:cNvSpPr>
          <p:nvPr/>
        </p:nvSpPr>
        <p:spPr bwMode="auto">
          <a:xfrm>
            <a:off x="1698048" y="4686083"/>
            <a:ext cx="2581275" cy="1104900"/>
          </a:xfrm>
          <a:prstGeom prst="ellipse">
            <a:avLst/>
          </a:prstGeom>
          <a:solidFill>
            <a:srgbClr val="FFFF66">
              <a:alpha val="0"/>
            </a:srgbClr>
          </a:solidFill>
          <a:ln w="38100">
            <a:solidFill>
              <a:srgbClr val="EB21B6"/>
            </a:solidFill>
            <a:round/>
            <a:headEnd/>
            <a:tailEnd/>
          </a:ln>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endParaRPr>
          </a:p>
        </p:txBody>
      </p:sp>
      <p:sp>
        <p:nvSpPr>
          <p:cNvPr id="36877" name="Text Box 15"/>
          <p:cNvSpPr txBox="1">
            <a:spLocks noChangeArrowheads="1"/>
          </p:cNvSpPr>
          <p:nvPr/>
        </p:nvSpPr>
        <p:spPr bwMode="auto">
          <a:xfrm>
            <a:off x="1529773" y="5013108"/>
            <a:ext cx="2819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800">
                <a:solidFill>
                  <a:srgbClr val="EB21B6"/>
                </a:solidFill>
              </a:rPr>
              <a:t>Language Disorders</a:t>
            </a:r>
          </a:p>
        </p:txBody>
      </p:sp>
      <p:sp>
        <p:nvSpPr>
          <p:cNvPr id="36878" name="Oval 16"/>
          <p:cNvSpPr>
            <a:spLocks noChangeArrowheads="1"/>
          </p:cNvSpPr>
          <p:nvPr/>
        </p:nvSpPr>
        <p:spPr bwMode="auto">
          <a:xfrm>
            <a:off x="3976111" y="4416208"/>
            <a:ext cx="2284412" cy="1450975"/>
          </a:xfrm>
          <a:prstGeom prst="ellipse">
            <a:avLst/>
          </a:prstGeom>
          <a:solidFill>
            <a:schemeClr val="hlink">
              <a:alpha val="0"/>
            </a:schemeClr>
          </a:solidFill>
          <a:ln w="38100">
            <a:solidFill>
              <a:srgbClr val="EB21B6"/>
            </a:solidFill>
            <a:round/>
            <a:headEnd/>
            <a:tailEnd/>
          </a:ln>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altLang="en-US">
              <a:solidFill>
                <a:srgbClr val="FFFFFF"/>
              </a:solidFill>
            </a:endParaRPr>
          </a:p>
        </p:txBody>
      </p:sp>
      <p:sp>
        <p:nvSpPr>
          <p:cNvPr id="36879" name="Text Box 17"/>
          <p:cNvSpPr txBox="1">
            <a:spLocks noChangeArrowheads="1"/>
          </p:cNvSpPr>
          <p:nvPr/>
        </p:nvSpPr>
        <p:spPr bwMode="auto">
          <a:xfrm>
            <a:off x="4022148" y="5027396"/>
            <a:ext cx="2057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pPr>
            <a:r>
              <a:rPr lang="en-US" altLang="en-US" sz="1800">
                <a:solidFill>
                  <a:srgbClr val="EB21B6"/>
                </a:solidFill>
              </a:rPr>
              <a:t>Intellectual Disabilities</a:t>
            </a:r>
          </a:p>
        </p:txBody>
      </p:sp>
      <p:sp>
        <p:nvSpPr>
          <p:cNvPr id="36880" name="Oval 18"/>
          <p:cNvSpPr>
            <a:spLocks noChangeArrowheads="1"/>
          </p:cNvSpPr>
          <p:nvPr/>
        </p:nvSpPr>
        <p:spPr bwMode="auto">
          <a:xfrm>
            <a:off x="1629785" y="3008998"/>
            <a:ext cx="1447800" cy="1447800"/>
          </a:xfrm>
          <a:prstGeom prst="ellipse">
            <a:avLst/>
          </a:prstGeom>
          <a:solidFill>
            <a:srgbClr val="CC99FF"/>
          </a:solidFill>
          <a:ln w="9525">
            <a:solidFill>
              <a:schemeClr val="tx1"/>
            </a:solidFill>
            <a:round/>
            <a:headEnd/>
            <a:tailEnd/>
          </a:ln>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altLang="en-US">
              <a:solidFill>
                <a:srgbClr val="FFFFFF"/>
              </a:solidFill>
            </a:endParaRPr>
          </a:p>
        </p:txBody>
      </p:sp>
      <p:sp>
        <p:nvSpPr>
          <p:cNvPr id="36881" name="Text Box 19"/>
          <p:cNvSpPr txBox="1">
            <a:spLocks noChangeArrowheads="1"/>
          </p:cNvSpPr>
          <p:nvPr/>
        </p:nvSpPr>
        <p:spPr bwMode="auto">
          <a:xfrm>
            <a:off x="1691987" y="3524033"/>
            <a:ext cx="121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pPr>
            <a:r>
              <a:rPr lang="en-US" altLang="en-US" sz="1800" b="1" dirty="0">
                <a:solidFill>
                  <a:srgbClr val="660066"/>
                </a:solidFill>
              </a:rPr>
              <a:t>ADHD</a:t>
            </a:r>
          </a:p>
        </p:txBody>
      </p:sp>
      <p:sp>
        <p:nvSpPr>
          <p:cNvPr id="36882" name="Oval 20"/>
          <p:cNvSpPr>
            <a:spLocks noChangeArrowheads="1"/>
          </p:cNvSpPr>
          <p:nvPr/>
        </p:nvSpPr>
        <p:spPr bwMode="auto">
          <a:xfrm>
            <a:off x="7213023" y="2645352"/>
            <a:ext cx="1752600" cy="1143000"/>
          </a:xfrm>
          <a:prstGeom prst="ellipse">
            <a:avLst/>
          </a:prstGeom>
          <a:solidFill>
            <a:srgbClr val="CC99FF"/>
          </a:solidFill>
          <a:ln w="9525">
            <a:solidFill>
              <a:schemeClr val="tx1"/>
            </a:solidFill>
            <a:round/>
            <a:headEnd/>
            <a:tailEnd/>
          </a:ln>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altLang="en-US">
              <a:solidFill>
                <a:srgbClr val="FFFFFF"/>
              </a:solidFill>
            </a:endParaRPr>
          </a:p>
        </p:txBody>
      </p:sp>
      <p:sp>
        <p:nvSpPr>
          <p:cNvPr id="36883" name="Text Box 21"/>
          <p:cNvSpPr txBox="1">
            <a:spLocks noChangeArrowheads="1"/>
          </p:cNvSpPr>
          <p:nvPr/>
        </p:nvSpPr>
        <p:spPr bwMode="auto">
          <a:xfrm>
            <a:off x="7400925" y="2881024"/>
            <a:ext cx="152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pPr>
            <a:r>
              <a:rPr lang="en-US" altLang="en-US" sz="1800" b="1" dirty="0">
                <a:solidFill>
                  <a:srgbClr val="660066"/>
                </a:solidFill>
              </a:rPr>
              <a:t>Social Anxiety</a:t>
            </a:r>
          </a:p>
        </p:txBody>
      </p:sp>
      <p:sp>
        <p:nvSpPr>
          <p:cNvPr id="36884" name="Oval 22"/>
          <p:cNvSpPr>
            <a:spLocks noChangeArrowheads="1"/>
          </p:cNvSpPr>
          <p:nvPr/>
        </p:nvSpPr>
        <p:spPr bwMode="auto">
          <a:xfrm>
            <a:off x="6735041" y="4738685"/>
            <a:ext cx="1752600" cy="1371600"/>
          </a:xfrm>
          <a:prstGeom prst="ellipse">
            <a:avLst/>
          </a:prstGeom>
          <a:solidFill>
            <a:srgbClr val="CC99FF"/>
          </a:solidFill>
          <a:ln w="9525">
            <a:solidFill>
              <a:schemeClr val="tx1"/>
            </a:solidFill>
            <a:round/>
            <a:headEnd/>
            <a:tailEnd/>
          </a:ln>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altLang="en-US">
              <a:solidFill>
                <a:srgbClr val="FFFFFF"/>
              </a:solidFill>
            </a:endParaRPr>
          </a:p>
        </p:txBody>
      </p:sp>
      <p:sp>
        <p:nvSpPr>
          <p:cNvPr id="36885" name="Text Box 23"/>
          <p:cNvSpPr txBox="1">
            <a:spLocks noChangeArrowheads="1"/>
          </p:cNvSpPr>
          <p:nvPr/>
        </p:nvSpPr>
        <p:spPr bwMode="auto">
          <a:xfrm>
            <a:off x="7325591" y="5245387"/>
            <a:ext cx="129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altLang="en-US" sz="1800" b="1" dirty="0">
                <a:solidFill>
                  <a:srgbClr val="660066"/>
                </a:solidFill>
              </a:rPr>
              <a:t>OCD</a:t>
            </a:r>
          </a:p>
        </p:txBody>
      </p:sp>
      <p:sp>
        <p:nvSpPr>
          <p:cNvPr id="36886" name="Oval 24"/>
          <p:cNvSpPr>
            <a:spLocks noChangeArrowheads="1"/>
          </p:cNvSpPr>
          <p:nvPr/>
        </p:nvSpPr>
        <p:spPr bwMode="auto">
          <a:xfrm>
            <a:off x="2472171" y="2093914"/>
            <a:ext cx="1549977" cy="1066800"/>
          </a:xfrm>
          <a:prstGeom prst="ellipse">
            <a:avLst/>
          </a:prstGeom>
          <a:solidFill>
            <a:srgbClr val="CC99FF"/>
          </a:solidFill>
          <a:ln w="9525">
            <a:solidFill>
              <a:schemeClr val="tx1"/>
            </a:solidFill>
            <a:round/>
            <a:headEnd/>
            <a:tailEnd/>
          </a:ln>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altLang="en-US">
              <a:solidFill>
                <a:srgbClr val="FFFFFF"/>
              </a:solidFill>
            </a:endParaRPr>
          </a:p>
        </p:txBody>
      </p:sp>
      <p:sp>
        <p:nvSpPr>
          <p:cNvPr id="36887" name="Text Box 25"/>
          <p:cNvSpPr txBox="1">
            <a:spLocks noChangeArrowheads="1"/>
          </p:cNvSpPr>
          <p:nvPr/>
        </p:nvSpPr>
        <p:spPr bwMode="auto">
          <a:xfrm>
            <a:off x="2298123" y="2438183"/>
            <a:ext cx="198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pPr>
            <a:r>
              <a:rPr lang="en-US" altLang="en-US" sz="1800" b="1" dirty="0">
                <a:solidFill>
                  <a:srgbClr val="660066"/>
                </a:solidFill>
              </a:rPr>
              <a:t>Aggression</a:t>
            </a:r>
          </a:p>
        </p:txBody>
      </p:sp>
      <p:sp>
        <p:nvSpPr>
          <p:cNvPr id="36888" name="Text Box 26"/>
          <p:cNvSpPr txBox="1">
            <a:spLocks noChangeArrowheads="1"/>
          </p:cNvSpPr>
          <p:nvPr/>
        </p:nvSpPr>
        <p:spPr bwMode="auto">
          <a:xfrm>
            <a:off x="6755823" y="1980983"/>
            <a:ext cx="2388177" cy="646331"/>
          </a:xfrm>
          <a:prstGeom prst="rect">
            <a:avLst/>
          </a:prstGeom>
          <a:solidFill>
            <a:schemeClr val="bg1"/>
          </a:solidFill>
          <a:ln>
            <a:noFill/>
          </a:ln>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i="1" dirty="0">
                <a:solidFill>
                  <a:srgbClr val="00B050"/>
                </a:solidFill>
              </a:rPr>
              <a:t>Epilepsy-</a:t>
            </a:r>
          </a:p>
          <a:p>
            <a:pPr eaLnBrk="1" hangingPunct="1"/>
            <a:r>
              <a:rPr lang="en-US" altLang="en-US" sz="1800" b="1" i="1" dirty="0">
                <a:solidFill>
                  <a:srgbClr val="00B050"/>
                </a:solidFill>
              </a:rPr>
              <a:t>EEG abnormalities</a:t>
            </a:r>
          </a:p>
        </p:txBody>
      </p:sp>
      <p:sp>
        <p:nvSpPr>
          <p:cNvPr id="36889" name="Text Box 28"/>
          <p:cNvSpPr txBox="1">
            <a:spLocks noChangeArrowheads="1"/>
          </p:cNvSpPr>
          <p:nvPr/>
        </p:nvSpPr>
        <p:spPr bwMode="auto">
          <a:xfrm>
            <a:off x="1040823" y="5764140"/>
            <a:ext cx="2286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altLang="en-US" sz="1800" b="1" i="1" dirty="0">
                <a:solidFill>
                  <a:srgbClr val="00B050"/>
                </a:solidFill>
              </a:rPr>
              <a:t>Motor problems: Apraxia</a:t>
            </a:r>
          </a:p>
        </p:txBody>
      </p:sp>
      <p:sp>
        <p:nvSpPr>
          <p:cNvPr id="36890" name="Text Box 29"/>
          <p:cNvSpPr txBox="1">
            <a:spLocks noChangeArrowheads="1"/>
          </p:cNvSpPr>
          <p:nvPr/>
        </p:nvSpPr>
        <p:spPr bwMode="auto">
          <a:xfrm>
            <a:off x="7336848" y="4093042"/>
            <a:ext cx="16287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altLang="en-US" sz="1800" b="1" i="1" dirty="0">
                <a:solidFill>
                  <a:srgbClr val="00B050"/>
                </a:solidFill>
              </a:rPr>
              <a:t>Immune Dysfunction</a:t>
            </a:r>
          </a:p>
        </p:txBody>
      </p:sp>
      <p:sp>
        <p:nvSpPr>
          <p:cNvPr id="36891" name="Text Box 30"/>
          <p:cNvSpPr txBox="1">
            <a:spLocks noChangeArrowheads="1"/>
          </p:cNvSpPr>
          <p:nvPr/>
        </p:nvSpPr>
        <p:spPr bwMode="auto">
          <a:xfrm>
            <a:off x="399971" y="2532811"/>
            <a:ext cx="2057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altLang="en-US" sz="1800" b="1" i="1" dirty="0">
                <a:solidFill>
                  <a:srgbClr val="00B050"/>
                </a:solidFill>
              </a:rPr>
              <a:t>Gastro-intestinal Dysfunction</a:t>
            </a:r>
          </a:p>
        </p:txBody>
      </p:sp>
      <p:sp>
        <p:nvSpPr>
          <p:cNvPr id="36892" name="Text Box 31"/>
          <p:cNvSpPr txBox="1">
            <a:spLocks noChangeArrowheads="1"/>
          </p:cNvSpPr>
          <p:nvPr/>
        </p:nvSpPr>
        <p:spPr bwMode="auto">
          <a:xfrm>
            <a:off x="794760" y="4108013"/>
            <a:ext cx="16224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altLang="en-US" sz="1800" b="1" i="1" dirty="0">
                <a:solidFill>
                  <a:srgbClr val="00B050"/>
                </a:solidFill>
              </a:rPr>
              <a:t>Sleep Disturbance</a:t>
            </a:r>
          </a:p>
        </p:txBody>
      </p:sp>
      <p:sp>
        <p:nvSpPr>
          <p:cNvPr id="3" name="TextBox 2"/>
          <p:cNvSpPr txBox="1"/>
          <p:nvPr/>
        </p:nvSpPr>
        <p:spPr>
          <a:xfrm>
            <a:off x="776617" y="1447800"/>
            <a:ext cx="7746423" cy="369332"/>
          </a:xfrm>
          <a:prstGeom prst="rect">
            <a:avLst/>
          </a:prstGeom>
          <a:noFill/>
        </p:spPr>
        <p:txBody>
          <a:bodyPr wrap="square" rtlCol="0">
            <a:spAutoFit/>
          </a:bodyPr>
          <a:lstStyle/>
          <a:p>
            <a:pPr algn="ctr"/>
            <a:r>
              <a:rPr lang="en-US" b="1" dirty="0" smtClean="0">
                <a:solidFill>
                  <a:srgbClr val="FF0000"/>
                </a:solidFill>
              </a:rPr>
              <a:t>Core Symptom Domains</a:t>
            </a:r>
            <a:r>
              <a:rPr lang="en-US" b="1" dirty="0">
                <a:solidFill>
                  <a:srgbClr val="FF0000"/>
                </a:solidFill>
              </a:rPr>
              <a:t> </a:t>
            </a:r>
            <a:r>
              <a:rPr lang="en-US" b="1" dirty="0" smtClean="0">
                <a:solidFill>
                  <a:srgbClr val="FF0000"/>
                </a:solidFill>
              </a:rPr>
              <a:t>with Associated Medical Conditions</a:t>
            </a:r>
            <a:endParaRPr lang="en-US" b="1" dirty="0">
              <a:solidFill>
                <a:srgbClr val="FF0000"/>
              </a:solidFill>
            </a:endParaRPr>
          </a:p>
        </p:txBody>
      </p:sp>
    </p:spTree>
    <p:extLst>
      <p:ext uri="{BB962C8B-B14F-4D97-AF65-F5344CB8AC3E}">
        <p14:creationId xmlns:p14="http://schemas.microsoft.com/office/powerpoint/2010/main" val="3814438358"/>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7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7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87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87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88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88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88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250"/>
                                  </p:stCondLst>
                                  <p:childTnLst>
                                    <p:set>
                                      <p:cBhvr>
                                        <p:cTn id="34" dur="1" fill="hold">
                                          <p:stCondLst>
                                            <p:cond delay="0"/>
                                          </p:stCondLst>
                                        </p:cTn>
                                        <p:tgtEl>
                                          <p:spTgt spid="36881"/>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688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6883"/>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6884"/>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6885"/>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6891"/>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6892"/>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6889"/>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6888"/>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68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6" grpId="0" animBg="1"/>
      <p:bldP spid="36877" grpId="0"/>
      <p:bldP spid="36878" grpId="0" animBg="1"/>
      <p:bldP spid="36879" grpId="0"/>
      <p:bldP spid="36880" grpId="0" animBg="1"/>
      <p:bldP spid="36881" grpId="0"/>
      <p:bldP spid="36882" grpId="0" animBg="1"/>
      <p:bldP spid="36883" grpId="0"/>
      <p:bldP spid="36884" grpId="0" animBg="1"/>
      <p:bldP spid="36885" grpId="0"/>
      <p:bldP spid="36886" grpId="0" animBg="1"/>
      <p:bldP spid="36887" grpId="0"/>
      <p:bldP spid="36888" grpId="0" animBg="1"/>
      <p:bldP spid="36889" grpId="0"/>
      <p:bldP spid="36890" grpId="0"/>
      <p:bldP spid="36891" grpId="0"/>
      <p:bldP spid="3689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85800" y="1447800"/>
            <a:ext cx="7924800" cy="762000"/>
          </a:xfrm>
        </p:spPr>
        <p:txBody>
          <a:bodyPr/>
          <a:lstStyle/>
          <a:p>
            <a:pPr eaLnBrk="1" fontAlgn="auto" hangingPunct="1">
              <a:spcAft>
                <a:spcPts val="0"/>
              </a:spcAft>
              <a:defRPr/>
            </a:pPr>
            <a:r>
              <a:rPr lang="en-US" altLang="en-US" sz="2400" b="1" dirty="0" smtClean="0">
                <a:solidFill>
                  <a:srgbClr val="C00000"/>
                </a:solidFill>
              </a:rPr>
              <a:t>General Intellectual Functioning</a:t>
            </a:r>
            <a:r>
              <a:rPr lang="en-US" altLang="en-US" sz="2000" b="1" dirty="0" smtClean="0">
                <a:solidFill>
                  <a:srgbClr val="C00000"/>
                </a:solidFill>
              </a:rPr>
              <a:t/>
            </a:r>
            <a:br>
              <a:rPr lang="en-US" altLang="en-US" sz="2000" b="1" dirty="0" smtClean="0">
                <a:solidFill>
                  <a:srgbClr val="C00000"/>
                </a:solidFill>
              </a:rPr>
            </a:br>
            <a:endParaRPr lang="en-US" altLang="en-US" sz="2000" b="1" dirty="0" smtClean="0">
              <a:solidFill>
                <a:srgbClr val="C00000"/>
              </a:solidFill>
            </a:endParaRPr>
          </a:p>
        </p:txBody>
      </p:sp>
      <p:pic>
        <p:nvPicPr>
          <p:cNvPr id="12291" name="Content Placeholder 3" descr="IQ tests are designed to give approximately this Gaussian distribution. Colors delineate one standard deviation.">
            <a:hlinkClick r:id="rId3" tooltip="IQ tests are designed to give approximately this Gaussian distribution. Colors delineate one standard deviation."/>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600200" y="2209801"/>
            <a:ext cx="5791200" cy="2895600"/>
          </a:xfrm>
          <a:solidFill>
            <a:srgbClr val="FFFFFF"/>
          </a:solidFill>
        </p:spPr>
      </p:pic>
      <p:sp>
        <p:nvSpPr>
          <p:cNvPr id="2" name="Slide Number Placeholder 1"/>
          <p:cNvSpPr>
            <a:spLocks noGrp="1"/>
          </p:cNvSpPr>
          <p:nvPr>
            <p:ph type="sldNum" sz="quarter" idx="12"/>
          </p:nvPr>
        </p:nvSpPr>
        <p:spPr/>
        <p:txBody>
          <a:bodyPr/>
          <a:lstStyle/>
          <a:p>
            <a:pPr>
              <a:defRPr/>
            </a:pPr>
            <a:fld id="{E11E7082-FD2A-4ABF-9AF7-7DF3E5AD5D39}" type="slidenum">
              <a:rPr lang="en-US" sz="1400" b="1" smtClean="0">
                <a:solidFill>
                  <a:schemeClr val="tx1"/>
                </a:solidFill>
              </a:rPr>
              <a:pPr>
                <a:defRPr/>
              </a:pPr>
              <a:t>2</a:t>
            </a:fld>
            <a:r>
              <a:rPr lang="en-US" sz="1400" b="1" dirty="0" smtClean="0">
                <a:solidFill>
                  <a:schemeClr val="tx1"/>
                </a:solidFill>
              </a:rPr>
              <a:t>P</a:t>
            </a:r>
            <a:endParaRPr lang="en-US" sz="1400" b="1" dirty="0">
              <a:solidFill>
                <a:schemeClr val="tx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505129125"/>
              </p:ext>
            </p:extLst>
          </p:nvPr>
        </p:nvGraphicFramePr>
        <p:xfrm>
          <a:off x="2286000" y="5181600"/>
          <a:ext cx="5054600" cy="518160"/>
        </p:xfrm>
        <a:graphic>
          <a:graphicData uri="http://schemas.openxmlformats.org/drawingml/2006/table">
            <a:tbl>
              <a:tblPr firstRow="1" bandRow="1">
                <a:tableStyleId>{5C22544A-7EE6-4342-B048-85BDC9FD1C3A}</a:tableStyleId>
              </a:tblPr>
              <a:tblGrid>
                <a:gridCol w="5054600">
                  <a:extLst>
                    <a:ext uri="{9D8B030D-6E8A-4147-A177-3AD203B41FA5}">
                      <a16:colId xmlns:a16="http://schemas.microsoft.com/office/drawing/2014/main" xmlns="" val="20000"/>
                    </a:ext>
                  </a:extLst>
                </a:gridCol>
              </a:tblGrid>
              <a:tr h="5181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 1                                        Percentile Rank                             </a:t>
                      </a:r>
                      <a:r>
                        <a:rPr kumimoji="0" lang="en-US" sz="1400" b="1" i="0" u="none" strike="noStrike" kern="1200" cap="none" spc="0" normalizeH="0" baseline="0" noProof="0" dirty="0" smtClean="0">
                          <a:ln>
                            <a:noFill/>
                          </a:ln>
                          <a:solidFill>
                            <a:srgbClr val="000000"/>
                          </a:solidFill>
                          <a:effectLst/>
                          <a:uLnTx/>
                          <a:uFillTx/>
                          <a:latin typeface="+mn-lt"/>
                          <a:ea typeface="+mn-ea"/>
                          <a:cs typeface="+mn-cs"/>
                        </a:rPr>
                        <a:t>100</a:t>
                      </a:r>
                    </a:p>
                    <a:p>
                      <a:pPr algn="ctr"/>
                      <a:r>
                        <a:rPr lang="en-US" sz="1400" i="1" dirty="0" smtClean="0">
                          <a:solidFill>
                            <a:srgbClr val="FFFF00"/>
                          </a:solidFill>
                        </a:rPr>
                        <a:t>Intellectual Disability</a:t>
                      </a:r>
                      <a:r>
                        <a:rPr lang="en-US" sz="1400" i="1" baseline="0" dirty="0" smtClean="0">
                          <a:solidFill>
                            <a:srgbClr val="FFFF00"/>
                          </a:solidFill>
                        </a:rPr>
                        <a:t> falls in the 2</a:t>
                      </a:r>
                      <a:r>
                        <a:rPr lang="en-US" sz="1400" i="1" baseline="30000" dirty="0" smtClean="0">
                          <a:solidFill>
                            <a:srgbClr val="FFFF00"/>
                          </a:solidFill>
                        </a:rPr>
                        <a:t>nd</a:t>
                      </a:r>
                      <a:r>
                        <a:rPr lang="en-US" sz="1400" i="1" baseline="0" dirty="0" smtClean="0">
                          <a:solidFill>
                            <a:srgbClr val="FFFF00"/>
                          </a:solidFill>
                        </a:rPr>
                        <a:t> Percentile</a:t>
                      </a:r>
                      <a:endParaRPr lang="en-US" sz="1400" i="1" dirty="0">
                        <a:solidFill>
                          <a:srgbClr val="FFFF00"/>
                        </a:solidFill>
                      </a:endParaRPr>
                    </a:p>
                  </a:txBody>
                  <a:tcPr/>
                </a:tc>
                <a:extLst>
                  <a:ext uri="{0D108BD9-81ED-4DB2-BD59-A6C34878D82A}">
                    <a16:rowId xmlns:a16="http://schemas.microsoft.com/office/drawing/2014/main" xmlns="" val="10000"/>
                  </a:ext>
                </a:extLst>
              </a:tr>
            </a:tbl>
          </a:graphicData>
        </a:graphic>
      </p:graphicFrame>
      <p:sp>
        <p:nvSpPr>
          <p:cNvPr id="3" name="Rectangle 2"/>
          <p:cNvSpPr/>
          <p:nvPr/>
        </p:nvSpPr>
        <p:spPr>
          <a:xfrm>
            <a:off x="1236133" y="5797715"/>
            <a:ext cx="6934200" cy="584775"/>
          </a:xfrm>
          <a:prstGeom prst="rect">
            <a:avLst/>
          </a:prstGeom>
        </p:spPr>
        <p:txBody>
          <a:bodyPr wrap="square">
            <a:spAutoFit/>
          </a:bodyPr>
          <a:lstStyle/>
          <a:p>
            <a:pPr marL="285750" lvl="0" indent="-285750" algn="ctr">
              <a:buFont typeface="Wingdings" panose="05000000000000000000" pitchFamily="2" charset="2"/>
              <a:buChar char="§"/>
              <a:defRPr/>
            </a:pPr>
            <a:r>
              <a:rPr lang="en-US" sz="1600" i="1" dirty="0" smtClean="0">
                <a:solidFill>
                  <a:srgbClr val="000000"/>
                </a:solidFill>
              </a:rPr>
              <a:t>Average IQ is 100 with a standard deviation of 15 points</a:t>
            </a:r>
          </a:p>
          <a:p>
            <a:pPr lvl="0" algn="ctr">
              <a:defRPr/>
            </a:pPr>
            <a:endParaRPr lang="en-US" sz="1600" i="1" dirty="0">
              <a:solidFill>
                <a:srgbClr val="000000"/>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r>
              <a:rPr lang="en-US" sz="1400" dirty="0" smtClean="0">
                <a:solidFill>
                  <a:schemeClr val="tx1"/>
                </a:solidFill>
              </a:rPr>
              <a:t>20</a:t>
            </a:r>
            <a:r>
              <a:rPr lang="en-US" sz="1400" dirty="0" smtClean="0">
                <a:solidFill>
                  <a:schemeClr val="tx1"/>
                </a:solidFill>
              </a:rPr>
              <a:t>P</a:t>
            </a:r>
            <a:endParaRPr lang="en-US" sz="1400" dirty="0">
              <a:solidFill>
                <a:schemeClr val="tx1"/>
              </a:solidFill>
            </a:endParaRPr>
          </a:p>
        </p:txBody>
      </p:sp>
      <p:pic>
        <p:nvPicPr>
          <p:cNvPr id="3" name="Picture 3" descr="NPP-11-0467-Veenstra-F1.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600200"/>
            <a:ext cx="6096000" cy="502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8206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r>
              <a:rPr lang="en-US" sz="1400" dirty="0" smtClean="0">
                <a:solidFill>
                  <a:schemeClr val="tx1"/>
                </a:solidFill>
              </a:rPr>
              <a:t>21</a:t>
            </a:r>
            <a:r>
              <a:rPr lang="en-US" sz="1400" dirty="0" smtClean="0">
                <a:solidFill>
                  <a:schemeClr val="tx1"/>
                </a:solidFill>
              </a:rPr>
              <a:t>P</a:t>
            </a:r>
            <a:endParaRPr lang="en-US" sz="1400" b="1" dirty="0">
              <a:solidFill>
                <a:schemeClr val="tx1"/>
              </a:solidFill>
            </a:endParaRPr>
          </a:p>
        </p:txBody>
      </p:sp>
      <p:sp>
        <p:nvSpPr>
          <p:cNvPr id="12290" name="Rectangle 2"/>
          <p:cNvSpPr>
            <a:spLocks noGrp="1" noChangeArrowheads="1"/>
          </p:cNvSpPr>
          <p:nvPr>
            <p:ph type="title" idx="4294967295"/>
          </p:nvPr>
        </p:nvSpPr>
        <p:spPr>
          <a:xfrm>
            <a:off x="914400" y="914400"/>
            <a:ext cx="8229600" cy="1143000"/>
          </a:xfrm>
          <a:prstGeom prst="roundRect">
            <a:avLst>
              <a:gd name="adj" fmla="val 21667"/>
            </a:avLst>
          </a:prstGeom>
        </p:spPr>
        <p:txBody>
          <a:bodyPr/>
          <a:lstStyle/>
          <a:p>
            <a:pPr eaLnBrk="1" hangingPunct="1"/>
            <a:r>
              <a:rPr lang="en-US" altLang="en-US" sz="2800" dirty="0" smtClean="0">
                <a:solidFill>
                  <a:srgbClr val="C00000"/>
                </a:solidFill>
                <a:latin typeface="+mn-lt"/>
                <a:ea typeface="ＭＳ Ｐゴシック" pitchFamily="34" charset="-128"/>
              </a:rPr>
              <a:t>DSM-5</a:t>
            </a:r>
          </a:p>
        </p:txBody>
      </p:sp>
      <p:sp>
        <p:nvSpPr>
          <p:cNvPr id="12291" name="Rectangle 3"/>
          <p:cNvSpPr>
            <a:spLocks noGrp="1" noChangeArrowheads="1"/>
          </p:cNvSpPr>
          <p:nvPr>
            <p:ph type="body" idx="4294967295"/>
          </p:nvPr>
        </p:nvSpPr>
        <p:spPr>
          <a:xfrm>
            <a:off x="914400" y="2309813"/>
            <a:ext cx="8229600" cy="966787"/>
          </a:xfrm>
        </p:spPr>
        <p:txBody>
          <a:bodyPr/>
          <a:lstStyle/>
          <a:p>
            <a:pPr algn="ctr" eaLnBrk="1" hangingPunct="1">
              <a:buFont typeface="Arial" pitchFamily="34" charset="0"/>
              <a:buNone/>
            </a:pPr>
            <a:r>
              <a:rPr lang="en-US" altLang="en-US" sz="2400" b="1" dirty="0" smtClean="0">
                <a:latin typeface="Calibri" pitchFamily="34" charset="0"/>
                <a:ea typeface="ＭＳ Ｐゴシック" pitchFamily="34" charset="-128"/>
              </a:rPr>
              <a:t>Distinctions can be difficult both within the spectrum and across other disorders</a:t>
            </a:r>
          </a:p>
        </p:txBody>
      </p:sp>
      <p:sp>
        <p:nvSpPr>
          <p:cNvPr id="12292" name="Oval 4"/>
          <p:cNvSpPr>
            <a:spLocks noChangeArrowheads="1"/>
          </p:cNvSpPr>
          <p:nvPr/>
        </p:nvSpPr>
        <p:spPr bwMode="auto">
          <a:xfrm>
            <a:off x="3117273" y="4450195"/>
            <a:ext cx="3429000" cy="1524000"/>
          </a:xfrm>
          <a:prstGeom prst="ellipse">
            <a:avLst/>
          </a:prstGeom>
          <a:solidFill>
            <a:schemeClr val="accent1">
              <a:lumMod val="60000"/>
              <a:lumOff val="40000"/>
            </a:schemeClr>
          </a:solidFill>
          <a:ln w="9525">
            <a:solidFill>
              <a:schemeClr val="tx1"/>
            </a:solidFill>
            <a:round/>
            <a:headEnd/>
            <a:tailEnd/>
          </a:ln>
        </p:spPr>
        <p:txBody>
          <a:bodyPr wrap="none" anchor="ctr"/>
          <a:lstStyle>
            <a:lvl1pPr defTabSz="457200">
              <a:defRPr sz="2400">
                <a:solidFill>
                  <a:schemeClr val="tx1"/>
                </a:solidFill>
                <a:latin typeface="Arial" pitchFamily="34" charset="0"/>
                <a:ea typeface="ＭＳ Ｐゴシック" pitchFamily="34" charset="-128"/>
              </a:defRPr>
            </a:lvl1pPr>
            <a:lvl2pPr marL="742950" indent="-285750" defTabSz="457200">
              <a:defRPr sz="2400">
                <a:solidFill>
                  <a:schemeClr val="tx1"/>
                </a:solidFill>
                <a:latin typeface="Arial" pitchFamily="34" charset="0"/>
                <a:ea typeface="ＭＳ Ｐゴシック" pitchFamily="34" charset="-128"/>
              </a:defRPr>
            </a:lvl2pPr>
            <a:lvl3pPr marL="1143000" indent="-228600" defTabSz="457200">
              <a:defRPr sz="2400">
                <a:solidFill>
                  <a:schemeClr val="tx1"/>
                </a:solidFill>
                <a:latin typeface="Arial" pitchFamily="34" charset="0"/>
                <a:ea typeface="ＭＳ Ｐゴシック" pitchFamily="34" charset="-128"/>
              </a:defRPr>
            </a:lvl3pPr>
            <a:lvl4pPr marL="1600200" indent="-228600" defTabSz="457200">
              <a:defRPr sz="2400">
                <a:solidFill>
                  <a:schemeClr val="tx1"/>
                </a:solidFill>
                <a:latin typeface="Arial" pitchFamily="34" charset="0"/>
                <a:ea typeface="ＭＳ Ｐゴシック" pitchFamily="34" charset="-128"/>
              </a:defRPr>
            </a:lvl4pPr>
            <a:lvl5pPr marL="2057400" indent="-228600" defTabSz="4572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2293" name="Text Box 5"/>
          <p:cNvSpPr txBox="1">
            <a:spLocks noChangeArrowheads="1"/>
          </p:cNvSpPr>
          <p:nvPr/>
        </p:nvSpPr>
        <p:spPr bwMode="auto">
          <a:xfrm>
            <a:off x="3726873" y="4526395"/>
            <a:ext cx="21336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pitchFamily="34" charset="0"/>
                <a:ea typeface="ＭＳ Ｐゴシック" pitchFamily="34" charset="-128"/>
              </a:defRPr>
            </a:lvl1pPr>
            <a:lvl2pPr marL="742950" indent="-285750" defTabSz="457200">
              <a:defRPr sz="2400">
                <a:solidFill>
                  <a:schemeClr val="tx1"/>
                </a:solidFill>
                <a:latin typeface="Arial" pitchFamily="34" charset="0"/>
                <a:ea typeface="ＭＳ Ｐゴシック" pitchFamily="34" charset="-128"/>
              </a:defRPr>
            </a:lvl2pPr>
            <a:lvl3pPr marL="1143000" indent="-228600" defTabSz="457200">
              <a:defRPr sz="2400">
                <a:solidFill>
                  <a:schemeClr val="tx1"/>
                </a:solidFill>
                <a:latin typeface="Arial" pitchFamily="34" charset="0"/>
                <a:ea typeface="ＭＳ Ｐゴシック" pitchFamily="34" charset="-128"/>
              </a:defRPr>
            </a:lvl3pPr>
            <a:lvl4pPr marL="1600200" indent="-228600" defTabSz="457200">
              <a:defRPr sz="2400">
                <a:solidFill>
                  <a:schemeClr val="tx1"/>
                </a:solidFill>
                <a:latin typeface="Arial" pitchFamily="34" charset="0"/>
                <a:ea typeface="ＭＳ Ｐゴシック" pitchFamily="34" charset="-128"/>
              </a:defRPr>
            </a:lvl4pPr>
            <a:lvl5pPr marL="2057400" indent="-228600" defTabSz="4572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pPr>
            <a:r>
              <a:rPr lang="en-US" altLang="en-US"/>
              <a:t>Autism Spectrum Disorder</a:t>
            </a:r>
          </a:p>
        </p:txBody>
      </p:sp>
      <p:sp>
        <p:nvSpPr>
          <p:cNvPr id="12294" name="Rectangle 6"/>
          <p:cNvSpPr>
            <a:spLocks noChangeArrowheads="1"/>
          </p:cNvSpPr>
          <p:nvPr/>
        </p:nvSpPr>
        <p:spPr bwMode="auto">
          <a:xfrm>
            <a:off x="1212273" y="3535795"/>
            <a:ext cx="2133600" cy="685800"/>
          </a:xfrm>
          <a:prstGeom prst="rect">
            <a:avLst/>
          </a:prstGeom>
          <a:solidFill>
            <a:schemeClr val="accent1">
              <a:lumMod val="60000"/>
              <a:lumOff val="40000"/>
            </a:schemeClr>
          </a:solidFill>
          <a:ln w="9525">
            <a:solidFill>
              <a:schemeClr val="tx1"/>
            </a:solidFill>
            <a:miter lim="800000"/>
            <a:headEnd/>
            <a:tailEnd/>
          </a:ln>
        </p:spPr>
        <p:txBody>
          <a:bodyPr wrap="none" anchor="ctr"/>
          <a:lstStyle>
            <a:lvl1pPr defTabSz="457200">
              <a:defRPr sz="2400">
                <a:solidFill>
                  <a:schemeClr val="tx1"/>
                </a:solidFill>
                <a:latin typeface="Arial" pitchFamily="34" charset="0"/>
                <a:ea typeface="ＭＳ Ｐゴシック" pitchFamily="34" charset="-128"/>
              </a:defRPr>
            </a:lvl1pPr>
            <a:lvl2pPr marL="742950" indent="-285750" defTabSz="457200">
              <a:defRPr sz="2400">
                <a:solidFill>
                  <a:schemeClr val="tx1"/>
                </a:solidFill>
                <a:latin typeface="Arial" pitchFamily="34" charset="0"/>
                <a:ea typeface="ＭＳ Ｐゴシック" pitchFamily="34" charset="-128"/>
              </a:defRPr>
            </a:lvl2pPr>
            <a:lvl3pPr marL="1143000" indent="-228600" defTabSz="457200">
              <a:defRPr sz="2400">
                <a:solidFill>
                  <a:schemeClr val="tx1"/>
                </a:solidFill>
                <a:latin typeface="Arial" pitchFamily="34" charset="0"/>
                <a:ea typeface="ＭＳ Ｐゴシック" pitchFamily="34" charset="-128"/>
              </a:defRPr>
            </a:lvl3pPr>
            <a:lvl4pPr marL="1600200" indent="-228600" defTabSz="457200">
              <a:defRPr sz="2400">
                <a:solidFill>
                  <a:schemeClr val="tx1"/>
                </a:solidFill>
                <a:latin typeface="Arial" pitchFamily="34" charset="0"/>
                <a:ea typeface="ＭＳ Ｐゴシック" pitchFamily="34" charset="-128"/>
              </a:defRPr>
            </a:lvl4pPr>
            <a:lvl5pPr marL="2057400" indent="-228600" defTabSz="4572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2295" name="Rectangle 7"/>
          <p:cNvSpPr>
            <a:spLocks noChangeArrowheads="1"/>
          </p:cNvSpPr>
          <p:nvPr/>
        </p:nvSpPr>
        <p:spPr bwMode="auto">
          <a:xfrm>
            <a:off x="3726873" y="3535795"/>
            <a:ext cx="2133600" cy="685800"/>
          </a:xfrm>
          <a:prstGeom prst="rect">
            <a:avLst/>
          </a:prstGeom>
          <a:solidFill>
            <a:schemeClr val="accent1">
              <a:lumMod val="60000"/>
              <a:lumOff val="40000"/>
            </a:schemeClr>
          </a:solidFill>
          <a:ln w="9525">
            <a:solidFill>
              <a:schemeClr val="tx1"/>
            </a:solidFill>
            <a:miter lim="800000"/>
            <a:headEnd/>
            <a:tailEnd/>
          </a:ln>
        </p:spPr>
        <p:txBody>
          <a:bodyPr wrap="none" anchor="ctr"/>
          <a:lstStyle>
            <a:lvl1pPr defTabSz="457200">
              <a:defRPr sz="2400">
                <a:solidFill>
                  <a:schemeClr val="tx1"/>
                </a:solidFill>
                <a:latin typeface="Arial" pitchFamily="34" charset="0"/>
                <a:ea typeface="ＭＳ Ｐゴシック" pitchFamily="34" charset="-128"/>
              </a:defRPr>
            </a:lvl1pPr>
            <a:lvl2pPr marL="742950" indent="-285750" defTabSz="457200">
              <a:defRPr sz="2400">
                <a:solidFill>
                  <a:schemeClr val="tx1"/>
                </a:solidFill>
                <a:latin typeface="Arial" pitchFamily="34" charset="0"/>
                <a:ea typeface="ＭＳ Ｐゴシック" pitchFamily="34" charset="-128"/>
              </a:defRPr>
            </a:lvl2pPr>
            <a:lvl3pPr marL="1143000" indent="-228600" defTabSz="457200">
              <a:defRPr sz="2400">
                <a:solidFill>
                  <a:schemeClr val="tx1"/>
                </a:solidFill>
                <a:latin typeface="Arial" pitchFamily="34" charset="0"/>
                <a:ea typeface="ＭＳ Ｐゴシック" pitchFamily="34" charset="-128"/>
              </a:defRPr>
            </a:lvl3pPr>
            <a:lvl4pPr marL="1600200" indent="-228600" defTabSz="457200">
              <a:defRPr sz="2400">
                <a:solidFill>
                  <a:schemeClr val="tx1"/>
                </a:solidFill>
                <a:latin typeface="Arial" pitchFamily="34" charset="0"/>
                <a:ea typeface="ＭＳ Ｐゴシック" pitchFamily="34" charset="-128"/>
              </a:defRPr>
            </a:lvl4pPr>
            <a:lvl5pPr marL="2057400" indent="-228600" defTabSz="4572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2296" name="Rectangle 8"/>
          <p:cNvSpPr>
            <a:spLocks noChangeArrowheads="1"/>
          </p:cNvSpPr>
          <p:nvPr/>
        </p:nvSpPr>
        <p:spPr bwMode="auto">
          <a:xfrm>
            <a:off x="6241473" y="3535795"/>
            <a:ext cx="2133600" cy="685800"/>
          </a:xfrm>
          <a:prstGeom prst="rect">
            <a:avLst/>
          </a:prstGeom>
          <a:solidFill>
            <a:schemeClr val="accent1">
              <a:lumMod val="60000"/>
              <a:lumOff val="40000"/>
            </a:schemeClr>
          </a:solidFill>
          <a:ln w="9525">
            <a:solidFill>
              <a:schemeClr val="tx1"/>
            </a:solidFill>
            <a:miter lim="800000"/>
            <a:headEnd/>
            <a:tailEnd/>
          </a:ln>
        </p:spPr>
        <p:txBody>
          <a:bodyPr wrap="none" anchor="ctr"/>
          <a:lstStyle>
            <a:lvl1pPr defTabSz="457200">
              <a:defRPr sz="2400">
                <a:solidFill>
                  <a:schemeClr val="tx1"/>
                </a:solidFill>
                <a:latin typeface="Arial" pitchFamily="34" charset="0"/>
                <a:ea typeface="ＭＳ Ｐゴシック" pitchFamily="34" charset="-128"/>
              </a:defRPr>
            </a:lvl1pPr>
            <a:lvl2pPr marL="742950" indent="-285750" defTabSz="457200">
              <a:defRPr sz="2400">
                <a:solidFill>
                  <a:schemeClr val="tx1"/>
                </a:solidFill>
                <a:latin typeface="Arial" pitchFamily="34" charset="0"/>
                <a:ea typeface="ＭＳ Ｐゴシック" pitchFamily="34" charset="-128"/>
              </a:defRPr>
            </a:lvl2pPr>
            <a:lvl3pPr marL="1143000" indent="-228600" defTabSz="457200">
              <a:defRPr sz="2400">
                <a:solidFill>
                  <a:schemeClr val="tx1"/>
                </a:solidFill>
                <a:latin typeface="Arial" pitchFamily="34" charset="0"/>
                <a:ea typeface="ＭＳ Ｐゴシック" pitchFamily="34" charset="-128"/>
              </a:defRPr>
            </a:lvl3pPr>
            <a:lvl4pPr marL="1600200" indent="-228600" defTabSz="457200">
              <a:defRPr sz="2400">
                <a:solidFill>
                  <a:schemeClr val="tx1"/>
                </a:solidFill>
                <a:latin typeface="Arial" pitchFamily="34" charset="0"/>
                <a:ea typeface="ＭＳ Ｐゴシック" pitchFamily="34" charset="-128"/>
              </a:defRPr>
            </a:lvl4pPr>
            <a:lvl5pPr marL="2057400" indent="-228600" defTabSz="4572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2297" name="Text Box 9"/>
          <p:cNvSpPr txBox="1">
            <a:spLocks noChangeArrowheads="1"/>
          </p:cNvSpPr>
          <p:nvPr/>
        </p:nvSpPr>
        <p:spPr bwMode="auto">
          <a:xfrm>
            <a:off x="3879273" y="3688195"/>
            <a:ext cx="1905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pitchFamily="34" charset="0"/>
                <a:ea typeface="ＭＳ Ｐゴシック" pitchFamily="34" charset="-128"/>
              </a:defRPr>
            </a:lvl1pPr>
            <a:lvl2pPr marL="742950" indent="-285750" defTabSz="457200">
              <a:defRPr sz="2400">
                <a:solidFill>
                  <a:schemeClr val="tx1"/>
                </a:solidFill>
                <a:latin typeface="Arial" pitchFamily="34" charset="0"/>
                <a:ea typeface="ＭＳ Ｐゴシック" pitchFamily="34" charset="-128"/>
              </a:defRPr>
            </a:lvl2pPr>
            <a:lvl3pPr marL="1143000" indent="-228600" defTabSz="457200">
              <a:defRPr sz="2400">
                <a:solidFill>
                  <a:schemeClr val="tx1"/>
                </a:solidFill>
                <a:latin typeface="Arial" pitchFamily="34" charset="0"/>
                <a:ea typeface="ＭＳ Ｐゴシック" pitchFamily="34" charset="-128"/>
              </a:defRPr>
            </a:lvl3pPr>
            <a:lvl4pPr marL="1600200" indent="-228600" defTabSz="457200">
              <a:defRPr sz="2400">
                <a:solidFill>
                  <a:schemeClr val="tx1"/>
                </a:solidFill>
                <a:latin typeface="Arial" pitchFamily="34" charset="0"/>
                <a:ea typeface="ＭＳ Ｐゴシック" pitchFamily="34" charset="-128"/>
              </a:defRPr>
            </a:lvl4pPr>
            <a:lvl5pPr marL="2057400" indent="-228600" defTabSz="4572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endParaRPr lang="en-US" altLang="en-US" sz="1800"/>
          </a:p>
        </p:txBody>
      </p:sp>
      <p:sp>
        <p:nvSpPr>
          <p:cNvPr id="12298" name="Text Box 10"/>
          <p:cNvSpPr txBox="1">
            <a:spLocks noChangeArrowheads="1"/>
          </p:cNvSpPr>
          <p:nvPr/>
        </p:nvSpPr>
        <p:spPr bwMode="auto">
          <a:xfrm>
            <a:off x="6317673" y="3535795"/>
            <a:ext cx="1905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pitchFamily="34" charset="0"/>
                <a:ea typeface="ＭＳ Ｐゴシック" pitchFamily="34" charset="-128"/>
              </a:defRPr>
            </a:lvl1pPr>
            <a:lvl2pPr marL="742950" indent="-285750" defTabSz="457200">
              <a:defRPr sz="2400">
                <a:solidFill>
                  <a:schemeClr val="tx1"/>
                </a:solidFill>
                <a:latin typeface="Arial" pitchFamily="34" charset="0"/>
                <a:ea typeface="ＭＳ Ｐゴシック" pitchFamily="34" charset="-128"/>
              </a:defRPr>
            </a:lvl2pPr>
            <a:lvl3pPr marL="1143000" indent="-228600" defTabSz="457200">
              <a:defRPr sz="2400">
                <a:solidFill>
                  <a:schemeClr val="tx1"/>
                </a:solidFill>
                <a:latin typeface="Arial" pitchFamily="34" charset="0"/>
                <a:ea typeface="ＭＳ Ｐゴシック" pitchFamily="34" charset="-128"/>
              </a:defRPr>
            </a:lvl3pPr>
            <a:lvl4pPr marL="1600200" indent="-228600" defTabSz="457200">
              <a:defRPr sz="2400">
                <a:solidFill>
                  <a:schemeClr val="tx1"/>
                </a:solidFill>
                <a:latin typeface="Arial" pitchFamily="34" charset="0"/>
                <a:ea typeface="ＭＳ Ｐゴシック" pitchFamily="34" charset="-128"/>
              </a:defRPr>
            </a:lvl4pPr>
            <a:lvl5pPr marL="2057400" indent="-228600" defTabSz="4572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endParaRPr lang="en-US" altLang="en-US" sz="1800"/>
          </a:p>
        </p:txBody>
      </p:sp>
      <p:sp>
        <p:nvSpPr>
          <p:cNvPr id="12299" name="Text Box 11"/>
          <p:cNvSpPr txBox="1">
            <a:spLocks noChangeArrowheads="1"/>
          </p:cNvSpPr>
          <p:nvPr/>
        </p:nvSpPr>
        <p:spPr bwMode="auto">
          <a:xfrm>
            <a:off x="1212273" y="3611995"/>
            <a:ext cx="2057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pitchFamily="34" charset="0"/>
                <a:ea typeface="ＭＳ Ｐゴシック" pitchFamily="34" charset="-128"/>
              </a:defRPr>
            </a:lvl1pPr>
            <a:lvl2pPr marL="742950" indent="-285750" defTabSz="457200">
              <a:defRPr sz="2400">
                <a:solidFill>
                  <a:schemeClr val="tx1"/>
                </a:solidFill>
                <a:latin typeface="Arial" pitchFamily="34" charset="0"/>
                <a:ea typeface="ＭＳ Ｐゴシック" pitchFamily="34" charset="-128"/>
              </a:defRPr>
            </a:lvl2pPr>
            <a:lvl3pPr marL="1143000" indent="-228600" defTabSz="457200">
              <a:defRPr sz="2400">
                <a:solidFill>
                  <a:schemeClr val="tx1"/>
                </a:solidFill>
                <a:latin typeface="Arial" pitchFamily="34" charset="0"/>
                <a:ea typeface="ＭＳ Ｐゴシック" pitchFamily="34" charset="-128"/>
              </a:defRPr>
            </a:lvl3pPr>
            <a:lvl4pPr marL="1600200" indent="-228600" defTabSz="457200">
              <a:defRPr sz="2400">
                <a:solidFill>
                  <a:schemeClr val="tx1"/>
                </a:solidFill>
                <a:latin typeface="Arial" pitchFamily="34" charset="0"/>
                <a:ea typeface="ＭＳ Ｐゴシック" pitchFamily="34" charset="-128"/>
              </a:defRPr>
            </a:lvl4pPr>
            <a:lvl5pPr marL="2057400" indent="-228600" defTabSz="4572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pPr>
            <a:r>
              <a:rPr lang="en-US" altLang="en-US" sz="2000"/>
              <a:t>Autistic Disorder</a:t>
            </a:r>
          </a:p>
        </p:txBody>
      </p:sp>
      <p:sp>
        <p:nvSpPr>
          <p:cNvPr id="12300" name="Text Box 12"/>
          <p:cNvSpPr txBox="1">
            <a:spLocks noChangeArrowheads="1"/>
          </p:cNvSpPr>
          <p:nvPr/>
        </p:nvSpPr>
        <p:spPr bwMode="auto">
          <a:xfrm>
            <a:off x="3726873" y="3611995"/>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pitchFamily="34" charset="0"/>
                <a:ea typeface="ＭＳ Ｐゴシック" pitchFamily="34" charset="-128"/>
              </a:defRPr>
            </a:lvl1pPr>
            <a:lvl2pPr marL="742950" indent="-285750" defTabSz="457200">
              <a:defRPr sz="2400">
                <a:solidFill>
                  <a:schemeClr val="tx1"/>
                </a:solidFill>
                <a:latin typeface="Arial" pitchFamily="34" charset="0"/>
                <a:ea typeface="ＭＳ Ｐゴシック" pitchFamily="34" charset="-128"/>
              </a:defRPr>
            </a:lvl2pPr>
            <a:lvl3pPr marL="1143000" indent="-228600" defTabSz="457200">
              <a:defRPr sz="2400">
                <a:solidFill>
                  <a:schemeClr val="tx1"/>
                </a:solidFill>
                <a:latin typeface="Arial" pitchFamily="34" charset="0"/>
                <a:ea typeface="ＭＳ Ｐゴシック" pitchFamily="34" charset="-128"/>
              </a:defRPr>
            </a:lvl3pPr>
            <a:lvl4pPr marL="1600200" indent="-228600" defTabSz="457200">
              <a:defRPr sz="2400">
                <a:solidFill>
                  <a:schemeClr val="tx1"/>
                </a:solidFill>
                <a:latin typeface="Arial" pitchFamily="34" charset="0"/>
                <a:ea typeface="ＭＳ Ｐゴシック" pitchFamily="34" charset="-128"/>
              </a:defRPr>
            </a:lvl4pPr>
            <a:lvl5pPr marL="2057400" indent="-228600" defTabSz="4572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pPr>
            <a:r>
              <a:rPr lang="en-US" altLang="en-US" dirty="0"/>
              <a:t>Asperger</a:t>
            </a:r>
            <a:r>
              <a:rPr lang="ja-JP" altLang="en-US" dirty="0"/>
              <a:t>’</a:t>
            </a:r>
            <a:r>
              <a:rPr lang="en-US" altLang="ja-JP" dirty="0"/>
              <a:t>s</a:t>
            </a:r>
            <a:endParaRPr lang="en-US" altLang="en-US" dirty="0"/>
          </a:p>
        </p:txBody>
      </p:sp>
      <p:sp>
        <p:nvSpPr>
          <p:cNvPr id="12301" name="Text Box 13"/>
          <p:cNvSpPr txBox="1">
            <a:spLocks noChangeArrowheads="1"/>
          </p:cNvSpPr>
          <p:nvPr/>
        </p:nvSpPr>
        <p:spPr bwMode="auto">
          <a:xfrm>
            <a:off x="6241473" y="3611995"/>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pitchFamily="34" charset="0"/>
                <a:ea typeface="ＭＳ Ｐゴシック" pitchFamily="34" charset="-128"/>
              </a:defRPr>
            </a:lvl1pPr>
            <a:lvl2pPr marL="742950" indent="-285750" defTabSz="457200">
              <a:defRPr sz="2400">
                <a:solidFill>
                  <a:schemeClr val="tx1"/>
                </a:solidFill>
                <a:latin typeface="Arial" pitchFamily="34" charset="0"/>
                <a:ea typeface="ＭＳ Ｐゴシック" pitchFamily="34" charset="-128"/>
              </a:defRPr>
            </a:lvl2pPr>
            <a:lvl3pPr marL="1143000" indent="-228600" defTabSz="457200">
              <a:defRPr sz="2400">
                <a:solidFill>
                  <a:schemeClr val="tx1"/>
                </a:solidFill>
                <a:latin typeface="Arial" pitchFamily="34" charset="0"/>
                <a:ea typeface="ＭＳ Ｐゴシック" pitchFamily="34" charset="-128"/>
              </a:defRPr>
            </a:lvl3pPr>
            <a:lvl4pPr marL="1600200" indent="-228600" defTabSz="457200">
              <a:defRPr sz="2400">
                <a:solidFill>
                  <a:schemeClr val="tx1"/>
                </a:solidFill>
                <a:latin typeface="Arial" pitchFamily="34" charset="0"/>
                <a:ea typeface="ＭＳ Ｐゴシック" pitchFamily="34" charset="-128"/>
              </a:defRPr>
            </a:lvl4pPr>
            <a:lvl5pPr marL="2057400" indent="-228600" defTabSz="4572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pPr>
            <a:r>
              <a:rPr lang="en-US" altLang="en-US"/>
              <a:t>PDD-NOS</a:t>
            </a:r>
          </a:p>
        </p:txBody>
      </p:sp>
      <p:sp>
        <p:nvSpPr>
          <p:cNvPr id="12302" name="Line 14"/>
          <p:cNvSpPr>
            <a:spLocks noChangeShapeType="1"/>
          </p:cNvSpPr>
          <p:nvPr/>
        </p:nvSpPr>
        <p:spPr bwMode="auto">
          <a:xfrm>
            <a:off x="2431473" y="4221595"/>
            <a:ext cx="8382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03" name="Line 15"/>
          <p:cNvSpPr>
            <a:spLocks noChangeShapeType="1"/>
          </p:cNvSpPr>
          <p:nvPr/>
        </p:nvSpPr>
        <p:spPr bwMode="auto">
          <a:xfrm>
            <a:off x="4793673" y="4221595"/>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04" name="Line 16"/>
          <p:cNvSpPr>
            <a:spLocks noChangeShapeType="1"/>
          </p:cNvSpPr>
          <p:nvPr/>
        </p:nvSpPr>
        <p:spPr bwMode="auto">
          <a:xfrm flipH="1">
            <a:off x="6393873" y="4297795"/>
            <a:ext cx="8382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6443410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762000" y="838200"/>
            <a:ext cx="7924800" cy="1143000"/>
          </a:xfrm>
        </p:spPr>
        <p:txBody>
          <a:bodyPr/>
          <a:lstStyle/>
          <a:p>
            <a:r>
              <a:rPr lang="en-US" altLang="en-US" sz="2800" dirty="0" smtClean="0">
                <a:solidFill>
                  <a:srgbClr val="C00000"/>
                </a:solidFill>
                <a:latin typeface="+mn-lt"/>
                <a:ea typeface="ＭＳ Ｐゴシック" pitchFamily="34" charset="-128"/>
              </a:rPr>
              <a:t>ASD: Themes and Variations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60876481"/>
              </p:ext>
            </p:extLst>
          </p:nvPr>
        </p:nvGraphicFramePr>
        <p:xfrm>
          <a:off x="838200" y="2209800"/>
          <a:ext cx="8042275"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pPr>
              <a:defRPr/>
            </a:pPr>
            <a:r>
              <a:rPr lang="en-US" sz="1400" dirty="0" smtClean="0">
                <a:solidFill>
                  <a:schemeClr val="tx1"/>
                </a:solidFill>
              </a:rPr>
              <a:t>22</a:t>
            </a:r>
            <a:r>
              <a:rPr lang="en-US" sz="1400" b="1" dirty="0" smtClean="0">
                <a:solidFill>
                  <a:schemeClr val="tx1"/>
                </a:solidFill>
              </a:rPr>
              <a:t>P</a:t>
            </a:r>
            <a:endParaRPr lang="en-US" sz="1400" b="1" dirty="0">
              <a:solidFill>
                <a:schemeClr val="tx1"/>
              </a:solidFill>
            </a:endParaRPr>
          </a:p>
        </p:txBody>
      </p:sp>
    </p:spTree>
    <p:extLst>
      <p:ext uri="{BB962C8B-B14F-4D97-AF65-F5344CB8AC3E}">
        <p14:creationId xmlns:p14="http://schemas.microsoft.com/office/powerpoint/2010/main" val="29948314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292225"/>
            <a:ext cx="4114800" cy="460375"/>
          </a:xfrm>
          <a:prstGeom prst="rect">
            <a:avLst/>
          </a:prstGeom>
        </p:spPr>
        <p:txBody>
          <a:bodyPr>
            <a:spAutoFit/>
          </a:bodyPr>
          <a:lstStyle/>
          <a:p>
            <a:pPr algn="ctr">
              <a:defRPr/>
            </a:pPr>
            <a:r>
              <a:rPr lang="en-US" sz="2400" b="1" dirty="0">
                <a:solidFill>
                  <a:srgbClr val="C00000"/>
                </a:solidFill>
              </a:rPr>
              <a:t>Autism Spectrum Disorder</a:t>
            </a:r>
          </a:p>
        </p:txBody>
      </p:sp>
      <p:sp>
        <p:nvSpPr>
          <p:cNvPr id="4" name="Rectangle 3"/>
          <p:cNvSpPr/>
          <p:nvPr/>
        </p:nvSpPr>
        <p:spPr>
          <a:xfrm>
            <a:off x="762000" y="1905000"/>
            <a:ext cx="8229600" cy="6223242"/>
          </a:xfrm>
          <a:prstGeom prst="rect">
            <a:avLst/>
          </a:prstGeom>
        </p:spPr>
        <p:txBody>
          <a:bodyPr wrap="square">
            <a:spAutoFit/>
          </a:bodyPr>
          <a:lstStyle/>
          <a:p>
            <a:pPr fontAlgn="auto">
              <a:spcBef>
                <a:spcPct val="20000"/>
              </a:spcBef>
              <a:spcAft>
                <a:spcPts val="0"/>
              </a:spcAft>
              <a:defRPr/>
            </a:pPr>
            <a:r>
              <a:rPr lang="en-US" sz="2000" b="1" dirty="0">
                <a:solidFill>
                  <a:schemeClr val="bg1"/>
                </a:solidFill>
                <a:latin typeface="Arial" pitchFamily="34" charset="0"/>
                <a:cs typeface="Arial" pitchFamily="34" charset="0"/>
              </a:rPr>
              <a:t>Theory of the Mind: </a:t>
            </a:r>
          </a:p>
          <a:p>
            <a:pPr marL="285750" indent="-285750" fontAlgn="auto">
              <a:spcBef>
                <a:spcPct val="20000"/>
              </a:spcBef>
              <a:spcAft>
                <a:spcPts val="0"/>
              </a:spcAft>
              <a:buClr>
                <a:srgbClr val="C00000"/>
              </a:buClr>
              <a:buFont typeface="Courier New" panose="02070309020205020404" pitchFamily="49" charset="0"/>
              <a:buChar char="o"/>
              <a:defRPr/>
            </a:pPr>
            <a:r>
              <a:rPr lang="en-US" sz="1600" b="1" dirty="0">
                <a:latin typeface="Arial" pitchFamily="34" charset="0"/>
                <a:cs typeface="Arial" pitchFamily="34" charset="0"/>
              </a:rPr>
              <a:t>Those with an autism spectrum diagnosis often have significant difficulty understanding and appreciating </a:t>
            </a:r>
            <a:r>
              <a:rPr lang="en-US" sz="1600" b="1" dirty="0"/>
              <a:t>that others may have </a:t>
            </a:r>
            <a:r>
              <a:rPr lang="en-US" sz="1600" b="1" dirty="0">
                <a:latin typeface="Arial" pitchFamily="34" charset="0"/>
                <a:cs typeface="Arial" pitchFamily="34" charset="0"/>
              </a:rPr>
              <a:t>thoughts, feelings, opinions, intentions, and plans </a:t>
            </a:r>
            <a:r>
              <a:rPr lang="en-US" sz="1600" b="1" dirty="0"/>
              <a:t>that are different from their own</a:t>
            </a:r>
            <a:r>
              <a:rPr lang="en-US" sz="1600" b="1" dirty="0">
                <a:latin typeface="Arial" pitchFamily="34" charset="0"/>
                <a:cs typeface="Arial" pitchFamily="34" charset="0"/>
              </a:rPr>
              <a:t>.</a:t>
            </a:r>
          </a:p>
          <a:p>
            <a:pPr fontAlgn="auto">
              <a:spcBef>
                <a:spcPct val="20000"/>
              </a:spcBef>
              <a:spcAft>
                <a:spcPts val="0"/>
              </a:spcAft>
              <a:buClr>
                <a:srgbClr val="C00000"/>
              </a:buClr>
              <a:defRPr/>
            </a:pPr>
            <a:endParaRPr lang="en-US" sz="1600" b="1" dirty="0">
              <a:latin typeface="Arial" pitchFamily="34" charset="0"/>
              <a:cs typeface="Arial" pitchFamily="34" charset="0"/>
            </a:endParaRPr>
          </a:p>
          <a:p>
            <a:pPr marL="285750" indent="-285750" fontAlgn="auto">
              <a:spcBef>
                <a:spcPct val="20000"/>
              </a:spcBef>
              <a:spcAft>
                <a:spcPts val="0"/>
              </a:spcAft>
              <a:buClr>
                <a:srgbClr val="C00000"/>
              </a:buClr>
              <a:buFont typeface="Courier New" panose="02070309020205020404" pitchFamily="49" charset="0"/>
              <a:buChar char="o"/>
              <a:defRPr/>
            </a:pPr>
            <a:r>
              <a:rPr lang="en-US" sz="1600" b="1" dirty="0" smtClean="0">
                <a:latin typeface="Arial" pitchFamily="34" charset="0"/>
                <a:cs typeface="Arial" pitchFamily="34" charset="0"/>
              </a:rPr>
              <a:t>Difficulties with intuition, can </a:t>
            </a:r>
            <a:r>
              <a:rPr lang="en-US" sz="1600" b="1" dirty="0">
                <a:latin typeface="Arial" pitchFamily="34" charset="0"/>
                <a:cs typeface="Arial" pitchFamily="34" charset="0"/>
              </a:rPr>
              <a:t>result in the following:</a:t>
            </a:r>
          </a:p>
          <a:p>
            <a:pPr marL="800100" lvl="1" indent="-342900" fontAlgn="auto">
              <a:spcBef>
                <a:spcPct val="20000"/>
              </a:spcBef>
              <a:spcAft>
                <a:spcPts val="0"/>
              </a:spcAft>
              <a:buClr>
                <a:srgbClr val="C00000"/>
              </a:buClr>
              <a:buFont typeface="Wingdings" panose="05000000000000000000" pitchFamily="2" charset="2"/>
              <a:buChar char="§"/>
              <a:defRPr/>
            </a:pPr>
            <a:r>
              <a:rPr lang="en-US" sz="1600" b="1" dirty="0">
                <a:solidFill>
                  <a:srgbClr val="C00000"/>
                </a:solidFill>
                <a:latin typeface="Arial" pitchFamily="34" charset="0"/>
                <a:cs typeface="Arial" pitchFamily="34" charset="0"/>
              </a:rPr>
              <a:t>Misreading body language</a:t>
            </a:r>
            <a:r>
              <a:rPr lang="en-US" sz="1600" b="1" dirty="0">
                <a:latin typeface="Arial" pitchFamily="34" charset="0"/>
                <a:cs typeface="Arial" pitchFamily="34" charset="0"/>
              </a:rPr>
              <a:t>. It is used to regulate social interactions (e.g., tone of voice, facial expressions, postures, and vocal volume).</a:t>
            </a:r>
          </a:p>
          <a:p>
            <a:pPr marL="800100" lvl="1" indent="-342900" fontAlgn="auto">
              <a:spcBef>
                <a:spcPct val="20000"/>
              </a:spcBef>
              <a:spcAft>
                <a:spcPts val="0"/>
              </a:spcAft>
              <a:buClr>
                <a:srgbClr val="C00000"/>
              </a:buClr>
              <a:buFont typeface="Wingdings" panose="05000000000000000000" pitchFamily="2" charset="2"/>
              <a:buChar char="§"/>
              <a:defRPr/>
            </a:pPr>
            <a:r>
              <a:rPr lang="en-US" sz="1600" b="1" dirty="0">
                <a:solidFill>
                  <a:srgbClr val="C00000"/>
                </a:solidFill>
                <a:latin typeface="Arial" pitchFamily="34" charset="0"/>
                <a:cs typeface="Arial" pitchFamily="34" charset="0"/>
              </a:rPr>
              <a:t>Misinterpreting subtle social cues</a:t>
            </a:r>
            <a:r>
              <a:rPr lang="en-US" sz="1600" b="1" dirty="0">
                <a:latin typeface="Arial" pitchFamily="34" charset="0"/>
                <a:cs typeface="Arial" pitchFamily="34" charset="0"/>
              </a:rPr>
              <a:t>. “Distancing” in the form of indirect eye contact allows those with autism time and space to make meaning out of sensory information. </a:t>
            </a:r>
          </a:p>
          <a:p>
            <a:pPr marL="742950" lvl="1" indent="-285750" fontAlgn="auto">
              <a:spcBef>
                <a:spcPct val="20000"/>
              </a:spcBef>
              <a:spcAft>
                <a:spcPts val="0"/>
              </a:spcAft>
              <a:buClr>
                <a:srgbClr val="C00000"/>
              </a:buClr>
              <a:buFont typeface="Wingdings" panose="05000000000000000000" pitchFamily="2" charset="2"/>
              <a:buChar char="§"/>
              <a:defRPr/>
            </a:pPr>
            <a:r>
              <a:rPr lang="en-US" sz="1600" b="1" dirty="0">
                <a:solidFill>
                  <a:srgbClr val="C00000"/>
                </a:solidFill>
                <a:latin typeface="Arial" pitchFamily="34" charset="0"/>
                <a:cs typeface="Arial" pitchFamily="34" charset="0"/>
              </a:rPr>
              <a:t>Problems with “give and take</a:t>
            </a:r>
            <a:r>
              <a:rPr lang="en-US" sz="1600" b="1" dirty="0">
                <a:latin typeface="Arial" pitchFamily="34" charset="0"/>
                <a:cs typeface="Arial" pitchFamily="34" charset="0"/>
              </a:rPr>
              <a:t>." Poor reciprocation in social relationships. </a:t>
            </a:r>
          </a:p>
          <a:p>
            <a:pPr marL="742950" lvl="1" indent="-285750" fontAlgn="auto">
              <a:spcBef>
                <a:spcPct val="20000"/>
              </a:spcBef>
              <a:spcAft>
                <a:spcPts val="0"/>
              </a:spcAft>
              <a:buClr>
                <a:srgbClr val="C00000"/>
              </a:buClr>
              <a:buFont typeface="Wingdings" panose="05000000000000000000" pitchFamily="2" charset="2"/>
              <a:buChar char="§"/>
              <a:defRPr/>
            </a:pPr>
            <a:r>
              <a:rPr lang="en-US" sz="1600" b="1" dirty="0">
                <a:solidFill>
                  <a:srgbClr val="C00000"/>
                </a:solidFill>
                <a:latin typeface="Arial" pitchFamily="34" charset="0"/>
                <a:cs typeface="Arial" pitchFamily="34" charset="0"/>
              </a:rPr>
              <a:t>Difficulty understanding expectations</a:t>
            </a:r>
            <a:r>
              <a:rPr lang="en-US" sz="1600" b="1" dirty="0">
                <a:latin typeface="Arial" pitchFamily="34" charset="0"/>
                <a:cs typeface="Arial" pitchFamily="34" charset="0"/>
              </a:rPr>
              <a:t>. Problems predicting what they and others will say or do in social situations. </a:t>
            </a:r>
            <a:endParaRPr lang="en-US" sz="1600" b="1" dirty="0" smtClean="0">
              <a:latin typeface="Arial" pitchFamily="34" charset="0"/>
              <a:cs typeface="Arial" pitchFamily="34" charset="0"/>
            </a:endParaRPr>
          </a:p>
          <a:p>
            <a:pPr lvl="1" fontAlgn="auto">
              <a:spcBef>
                <a:spcPct val="20000"/>
              </a:spcBef>
              <a:spcAft>
                <a:spcPts val="0"/>
              </a:spcAft>
              <a:buClr>
                <a:srgbClr val="C00000"/>
              </a:buClr>
              <a:defRPr/>
            </a:pPr>
            <a:endParaRPr lang="en-US" sz="1600" b="1" dirty="0" smtClean="0">
              <a:latin typeface="Arial" pitchFamily="34" charset="0"/>
              <a:cs typeface="Arial" pitchFamily="34" charset="0"/>
            </a:endParaRPr>
          </a:p>
          <a:p>
            <a:pPr marL="285750" indent="-285750" fontAlgn="auto">
              <a:spcBef>
                <a:spcPct val="20000"/>
              </a:spcBef>
              <a:spcAft>
                <a:spcPts val="0"/>
              </a:spcAft>
              <a:buClr>
                <a:srgbClr val="C00000"/>
              </a:buClr>
              <a:buFont typeface="Courier New" panose="02070309020205020404" pitchFamily="49" charset="0"/>
              <a:buChar char="o"/>
              <a:defRPr/>
            </a:pPr>
            <a:r>
              <a:rPr lang="en-US" sz="1600" b="1" dirty="0" smtClean="0">
                <a:latin typeface="Arial" pitchFamily="34" charset="0"/>
                <a:cs typeface="Arial" pitchFamily="34" charset="0"/>
              </a:rPr>
              <a:t>Painful </a:t>
            </a:r>
            <a:r>
              <a:rPr lang="en-US" sz="1600" b="1" dirty="0">
                <a:latin typeface="Arial" pitchFamily="34" charset="0"/>
                <a:cs typeface="Arial" pitchFamily="34" charset="0"/>
              </a:rPr>
              <a:t>awareness of social </a:t>
            </a:r>
            <a:r>
              <a:rPr lang="en-US" sz="1600" b="1" dirty="0" smtClean="0">
                <a:latin typeface="Arial" pitchFamily="34" charset="0"/>
                <a:cs typeface="Arial" pitchFamily="34" charset="0"/>
              </a:rPr>
              <a:t>differences and challenges with "fitting </a:t>
            </a:r>
            <a:r>
              <a:rPr lang="en-US" sz="1600" b="1" dirty="0">
                <a:latin typeface="Arial" pitchFamily="34" charset="0"/>
                <a:cs typeface="Arial" pitchFamily="34" charset="0"/>
              </a:rPr>
              <a:t>in" socially may give rise to episodes of anxiety and depression. </a:t>
            </a:r>
          </a:p>
          <a:p>
            <a:pPr marL="342900" indent="-342900" fontAlgn="auto">
              <a:spcBef>
                <a:spcPct val="20000"/>
              </a:spcBef>
              <a:spcAft>
                <a:spcPts val="0"/>
              </a:spcAft>
              <a:buFont typeface="Arial" panose="020B0604020202020204" pitchFamily="34" charset="0"/>
              <a:buChar char="•"/>
              <a:defRPr/>
            </a:pPr>
            <a:endParaRPr lang="en-US" sz="1600" b="1" dirty="0">
              <a:solidFill>
                <a:prstClr val="black"/>
              </a:solidFill>
              <a:effectLst>
                <a:outerShdw blurRad="38100" dist="38100" dir="2700000" algn="tl">
                  <a:srgbClr val="000000">
                    <a:alpha val="43137"/>
                  </a:srgbClr>
                </a:outerShdw>
              </a:effectLst>
              <a:latin typeface="Arial" pitchFamily="34" charset="0"/>
              <a:cs typeface="Arial" pitchFamily="34" charset="0"/>
            </a:endParaRPr>
          </a:p>
          <a:p>
            <a:pPr marL="342900" indent="-342900" fontAlgn="auto">
              <a:spcBef>
                <a:spcPct val="20000"/>
              </a:spcBef>
              <a:spcAft>
                <a:spcPts val="0"/>
              </a:spcAft>
              <a:buFont typeface="Arial" panose="020B0604020202020204" pitchFamily="34" charset="0"/>
              <a:buChar char="•"/>
              <a:defRPr/>
            </a:pPr>
            <a:endParaRPr lang="en-US" sz="1600" b="1" dirty="0">
              <a:solidFill>
                <a:prstClr val="black"/>
              </a:solidFill>
              <a:effectLst>
                <a:outerShdw blurRad="38100" dist="38100" dir="2700000" algn="tl">
                  <a:srgbClr val="000000">
                    <a:alpha val="43137"/>
                  </a:srgbClr>
                </a:outerShdw>
              </a:effectLst>
              <a:latin typeface="Arial" pitchFamily="34" charset="0"/>
              <a:cs typeface="Arial" pitchFamily="34" charset="0"/>
            </a:endParaRPr>
          </a:p>
          <a:p>
            <a:pPr marL="800100" lvl="1" indent="-342900" fontAlgn="auto">
              <a:spcBef>
                <a:spcPct val="20000"/>
              </a:spcBef>
              <a:spcAft>
                <a:spcPts val="0"/>
              </a:spcAft>
              <a:buFont typeface="Courier New" panose="02070309020205020404" pitchFamily="49" charset="0"/>
              <a:buChar char="o"/>
              <a:defRPr/>
            </a:pPr>
            <a:endParaRPr lang="en-US" sz="1600" b="1" dirty="0">
              <a:solidFill>
                <a:prstClr val="black"/>
              </a:solidFill>
              <a:effectLst>
                <a:outerShdw blurRad="38100" dist="38100" dir="2700000" algn="tl">
                  <a:srgbClr val="000000">
                    <a:alpha val="43137"/>
                  </a:srgbClr>
                </a:outerShdw>
              </a:effectLst>
              <a:latin typeface="Arial" pitchFamily="34" charset="0"/>
              <a:cs typeface="Arial" pitchFamily="34" charset="0"/>
            </a:endParaRPr>
          </a:p>
          <a:p>
            <a:pPr lvl="1" fontAlgn="auto">
              <a:spcBef>
                <a:spcPct val="20000"/>
              </a:spcBef>
              <a:spcAft>
                <a:spcPts val="0"/>
              </a:spcAft>
              <a:defRPr/>
            </a:pPr>
            <a:endParaRPr lang="en-US" sz="1600" b="1" dirty="0">
              <a:solidFill>
                <a:prstClr val="black"/>
              </a:solidFill>
              <a:effectLst>
                <a:outerShdw blurRad="38100" dist="38100" dir="2700000" algn="tl">
                  <a:srgbClr val="000000">
                    <a:alpha val="43137"/>
                  </a:srgbClr>
                </a:outerShdw>
              </a:effectLst>
              <a:latin typeface="Arial" pitchFamily="34" charset="0"/>
              <a:cs typeface="Arial" pitchFamily="34" charset="0"/>
            </a:endParaRPr>
          </a:p>
          <a:p>
            <a:pPr marL="342900" indent="-342900" fontAlgn="auto">
              <a:spcBef>
                <a:spcPct val="20000"/>
              </a:spcBef>
              <a:spcAft>
                <a:spcPts val="0"/>
              </a:spcAft>
              <a:buFont typeface="Arial" panose="020B0604020202020204" pitchFamily="34" charset="0"/>
              <a:buChar char="•"/>
              <a:defRPr/>
            </a:pPr>
            <a:endParaRPr lang="en-US" sz="1400" dirty="0">
              <a:solidFill>
                <a:prstClr val="black"/>
              </a:solidFill>
              <a:latin typeface="Calibri"/>
              <a:cs typeface="+mn-cs"/>
            </a:endParaRPr>
          </a:p>
        </p:txBody>
      </p:sp>
      <p:sp>
        <p:nvSpPr>
          <p:cNvPr id="3" name="Slide Number Placeholder 2"/>
          <p:cNvSpPr>
            <a:spLocks noGrp="1"/>
          </p:cNvSpPr>
          <p:nvPr>
            <p:ph type="sldNum" sz="quarter" idx="12"/>
          </p:nvPr>
        </p:nvSpPr>
        <p:spPr/>
        <p:txBody>
          <a:bodyPr/>
          <a:lstStyle/>
          <a:p>
            <a:pPr>
              <a:defRPr/>
            </a:pPr>
            <a:r>
              <a:rPr lang="en-US" sz="1400" dirty="0" smtClean="0">
                <a:solidFill>
                  <a:schemeClr val="tx1"/>
                </a:solidFill>
              </a:rPr>
              <a:t>23J</a:t>
            </a:r>
            <a:endParaRPr lang="en-US" sz="1400" b="1" dirty="0">
              <a:solidFill>
                <a:schemeClr val="tx1"/>
              </a:solidFill>
            </a:endParaRPr>
          </a:p>
        </p:txBody>
      </p:sp>
    </p:spTree>
    <p:extLst>
      <p:ext uri="{BB962C8B-B14F-4D97-AF65-F5344CB8AC3E}">
        <p14:creationId xmlns:p14="http://schemas.microsoft.com/office/powerpoint/2010/main" val="73477194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9696" y="1447800"/>
            <a:ext cx="4084773" cy="461665"/>
          </a:xfrm>
          <a:prstGeom prst="rect">
            <a:avLst/>
          </a:prstGeom>
        </p:spPr>
        <p:txBody>
          <a:bodyPr wrap="none">
            <a:spAutoFit/>
          </a:bodyPr>
          <a:lstStyle/>
          <a:p>
            <a:pPr algn="ctr">
              <a:defRPr/>
            </a:pPr>
            <a:r>
              <a:rPr lang="en-US" sz="2400" b="1" dirty="0">
                <a:solidFill>
                  <a:srgbClr val="C00000"/>
                </a:solidFill>
              </a:rPr>
              <a:t>Autism Spectrum Disorder</a:t>
            </a:r>
          </a:p>
        </p:txBody>
      </p:sp>
      <p:sp>
        <p:nvSpPr>
          <p:cNvPr id="7" name="Rectangle 6"/>
          <p:cNvSpPr/>
          <p:nvPr/>
        </p:nvSpPr>
        <p:spPr>
          <a:xfrm>
            <a:off x="914400" y="2140094"/>
            <a:ext cx="7848600" cy="4887492"/>
          </a:xfrm>
          <a:prstGeom prst="rect">
            <a:avLst/>
          </a:prstGeom>
        </p:spPr>
        <p:txBody>
          <a:bodyPr wrap="square">
            <a:spAutoFit/>
          </a:bodyPr>
          <a:lstStyle/>
          <a:p>
            <a:pPr marL="342900" indent="-342900" fontAlgn="auto">
              <a:spcBef>
                <a:spcPct val="20000"/>
              </a:spcBef>
              <a:spcAft>
                <a:spcPts val="0"/>
              </a:spcAft>
              <a:buFont typeface="Arial" panose="020B0604020202020204" pitchFamily="34" charset="0"/>
              <a:buChar char="•"/>
              <a:defRPr/>
            </a:pPr>
            <a:endParaRPr lang="en-US" sz="1400" dirty="0">
              <a:solidFill>
                <a:prstClr val="black"/>
              </a:solidFill>
              <a:latin typeface="Arial" pitchFamily="34" charset="0"/>
              <a:cs typeface="Arial" pitchFamily="34" charset="0"/>
            </a:endParaRPr>
          </a:p>
          <a:p>
            <a:pPr marL="285750" indent="-285750">
              <a:buClr>
                <a:srgbClr val="C00000"/>
              </a:buClr>
              <a:buFont typeface="Arial" panose="020B0604020202020204" pitchFamily="34" charset="0"/>
              <a:buChar char="•"/>
              <a:defRPr/>
            </a:pPr>
            <a:r>
              <a:rPr lang="en-US" b="1" dirty="0"/>
              <a:t>Cognitive Functioning:</a:t>
            </a:r>
          </a:p>
          <a:p>
            <a:pPr marL="742950" lvl="1" indent="-285750" fontAlgn="auto">
              <a:spcBef>
                <a:spcPct val="20000"/>
              </a:spcBef>
              <a:spcAft>
                <a:spcPts val="0"/>
              </a:spcAft>
              <a:buClr>
                <a:srgbClr val="C00000"/>
              </a:buClr>
              <a:buFont typeface="Courier New" panose="02070309020205020404" pitchFamily="49" charset="0"/>
              <a:buChar char="o"/>
              <a:defRPr/>
            </a:pPr>
            <a:r>
              <a:rPr lang="en-US" dirty="0">
                <a:latin typeface="Arial" pitchFamily="34" charset="0"/>
                <a:cs typeface="Arial" pitchFamily="34" charset="0"/>
              </a:rPr>
              <a:t>Often rigidly cling to beliefs, convictions, or rules.</a:t>
            </a:r>
          </a:p>
          <a:p>
            <a:pPr marL="742950" lvl="1" indent="-285750">
              <a:buClr>
                <a:srgbClr val="C00000"/>
              </a:buClr>
              <a:buFont typeface="Courier New" panose="02070309020205020404" pitchFamily="49" charset="0"/>
              <a:buChar char="o"/>
              <a:defRPr/>
            </a:pPr>
            <a:r>
              <a:rPr lang="en-US" dirty="0" smtClean="0"/>
              <a:t>Autism </a:t>
            </a:r>
            <a:r>
              <a:rPr lang="en-US" dirty="0"/>
              <a:t>is frequently misassociated with intellectual disability.</a:t>
            </a:r>
          </a:p>
          <a:p>
            <a:pPr marL="800100" lvl="1" indent="-342900" fontAlgn="auto">
              <a:spcBef>
                <a:spcPct val="20000"/>
              </a:spcBef>
              <a:spcAft>
                <a:spcPts val="0"/>
              </a:spcAft>
              <a:buClr>
                <a:srgbClr val="C00000"/>
              </a:buClr>
              <a:buFont typeface="Courier New" panose="02070309020205020404" pitchFamily="49" charset="0"/>
              <a:buChar char="o"/>
              <a:defRPr/>
            </a:pPr>
            <a:r>
              <a:rPr lang="en-US" dirty="0" smtClean="0">
                <a:latin typeface="Arial" pitchFamily="34" charset="0"/>
                <a:cs typeface="Arial" pitchFamily="34" charset="0"/>
              </a:rPr>
              <a:t>On </a:t>
            </a:r>
            <a:r>
              <a:rPr lang="en-US" dirty="0">
                <a:latin typeface="Arial" pitchFamily="34" charset="0"/>
                <a:cs typeface="Arial" pitchFamily="34" charset="0"/>
              </a:rPr>
              <a:t>the contrary, strong language skills can easily be misinterpreted as advanced communication/social skills, which can lead others to mislabel their actions as purposeful and manipulative. </a:t>
            </a:r>
          </a:p>
          <a:p>
            <a:pPr marL="742950" lvl="1" indent="-285750">
              <a:buClr>
                <a:srgbClr val="C00000"/>
              </a:buClr>
              <a:buFont typeface="Courier New" panose="02070309020205020404" pitchFamily="49" charset="0"/>
              <a:buChar char="o"/>
              <a:defRPr/>
            </a:pPr>
            <a:endParaRPr lang="en-US" dirty="0">
              <a:latin typeface="Arial" pitchFamily="34" charset="0"/>
              <a:cs typeface="Arial" pitchFamily="34" charset="0"/>
            </a:endParaRPr>
          </a:p>
          <a:p>
            <a:pPr marL="285750" indent="-285750">
              <a:buClr>
                <a:srgbClr val="C00000"/>
              </a:buClr>
              <a:buFont typeface="Arial" panose="020B0604020202020204" pitchFamily="34" charset="0"/>
              <a:buChar char="•"/>
              <a:defRPr/>
            </a:pPr>
            <a:r>
              <a:rPr lang="en-US" b="1" i="1" dirty="0">
                <a:latin typeface="Arial" panose="020B0604020202020204" pitchFamily="34" charset="0"/>
                <a:cs typeface="Arial" panose="020B0604020202020204" pitchFamily="34" charset="0"/>
              </a:rPr>
              <a:t>Early interventions </a:t>
            </a:r>
            <a:r>
              <a:rPr lang="en-US" b="1" i="1" dirty="0" smtClean="0">
                <a:latin typeface="Arial" panose="020B0604020202020204" pitchFamily="34" charset="0"/>
                <a:cs typeface="Arial" panose="020B0604020202020204" pitchFamily="34" charset="0"/>
              </a:rPr>
              <a:t>(e.g., ABA) are </a:t>
            </a:r>
            <a:r>
              <a:rPr lang="en-US" b="1" i="1" dirty="0">
                <a:latin typeface="Arial" panose="020B0604020202020204" pitchFamily="34" charset="0"/>
                <a:cs typeface="Arial" panose="020B0604020202020204" pitchFamily="34" charset="0"/>
              </a:rPr>
              <a:t>crucial!</a:t>
            </a:r>
          </a:p>
          <a:p>
            <a:pPr>
              <a:buClr>
                <a:srgbClr val="C00000"/>
              </a:buClr>
              <a:defRPr/>
            </a:pPr>
            <a:endParaRPr lang="en-US" i="1" dirty="0">
              <a:latin typeface="Arial" panose="020B0604020202020204" pitchFamily="34" charset="0"/>
              <a:cs typeface="Arial" panose="020B0604020202020204" pitchFamily="34" charset="0"/>
            </a:endParaRPr>
          </a:p>
          <a:p>
            <a:pPr marL="285750" indent="-285750">
              <a:buClr>
                <a:srgbClr val="C00000"/>
              </a:buClr>
              <a:buFont typeface="Arial" panose="020B0604020202020204" pitchFamily="34" charset="0"/>
              <a:buChar char="•"/>
              <a:defRPr/>
            </a:pPr>
            <a:r>
              <a:rPr lang="en-US" b="1" i="1" dirty="0">
                <a:latin typeface="Arial" panose="020B0604020202020204" pitchFamily="34" charset="0"/>
                <a:cs typeface="Arial" panose="020B0604020202020204" pitchFamily="34" charset="0"/>
              </a:rPr>
              <a:t>Symptoms may not manifest until social demands exceed capacities or may be masked by learned “compensatory” strategies in adolescence and adulthood</a:t>
            </a:r>
            <a:r>
              <a:rPr lang="en-US" b="1" i="1" dirty="0" smtClean="0">
                <a:latin typeface="Arial" panose="020B0604020202020204" pitchFamily="34" charset="0"/>
                <a:cs typeface="Arial" panose="020B0604020202020204" pitchFamily="34" charset="0"/>
              </a:rPr>
              <a:t>. </a:t>
            </a:r>
          </a:p>
          <a:p>
            <a:pPr>
              <a:buClr>
                <a:srgbClr val="C00000"/>
              </a:buClr>
              <a:defRPr/>
            </a:pPr>
            <a:endParaRPr lang="en-US" b="1" i="1" dirty="0" smtClean="0">
              <a:latin typeface="Arial" panose="020B0604020202020204" pitchFamily="34" charset="0"/>
              <a:cs typeface="Arial" panose="020B0604020202020204" pitchFamily="34" charset="0"/>
            </a:endParaRPr>
          </a:p>
          <a:p>
            <a:pPr marL="285750" indent="-285750">
              <a:buClr>
                <a:srgbClr val="C00000"/>
              </a:buClr>
              <a:buFont typeface="Arial" panose="020B0604020202020204" pitchFamily="34" charset="0"/>
              <a:buChar char="•"/>
              <a:defRPr/>
            </a:pPr>
            <a:r>
              <a:rPr lang="en-US" b="1" i="1" dirty="0" smtClean="0">
                <a:latin typeface="Arial" panose="020B0604020202020204" pitchFamily="34" charset="0"/>
                <a:cs typeface="Arial" panose="020B0604020202020204" pitchFamily="34" charset="0"/>
              </a:rPr>
              <a:t>Awareness of differences might trigger anxiety and depression.</a:t>
            </a:r>
            <a:endParaRPr lang="en-US" b="1" i="1" dirty="0">
              <a:latin typeface="Arial" panose="020B0604020202020204" pitchFamily="34" charset="0"/>
              <a:cs typeface="Arial" panose="020B0604020202020204" pitchFamily="34" charset="0"/>
            </a:endParaRPr>
          </a:p>
          <a:p>
            <a:pPr marL="342900" indent="-342900" fontAlgn="auto">
              <a:spcBef>
                <a:spcPct val="20000"/>
              </a:spcBef>
              <a:spcAft>
                <a:spcPts val="0"/>
              </a:spcAft>
              <a:buFont typeface="Arial" panose="020B0604020202020204" pitchFamily="34" charset="0"/>
              <a:buChar char="•"/>
              <a:defRPr/>
            </a:pPr>
            <a:endParaRPr lang="en-US" sz="1600" dirty="0">
              <a:solidFill>
                <a:prstClr val="black"/>
              </a:solidFill>
              <a:latin typeface="Arial" pitchFamily="34" charset="0"/>
              <a:cs typeface="Arial" pitchFamily="34" charset="0"/>
            </a:endParaRPr>
          </a:p>
          <a:p>
            <a:pPr marL="342900" indent="-342900" fontAlgn="auto">
              <a:spcBef>
                <a:spcPct val="20000"/>
              </a:spcBef>
              <a:spcAft>
                <a:spcPts val="0"/>
              </a:spcAft>
              <a:buFont typeface="Arial" panose="020B0604020202020204" pitchFamily="34" charset="0"/>
              <a:buChar char="•"/>
              <a:defRPr/>
            </a:pPr>
            <a:endParaRPr lang="en-US" sz="1600" dirty="0">
              <a:solidFill>
                <a:prstClr val="black"/>
              </a:solidFill>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pPr>
              <a:defRPr/>
            </a:pPr>
            <a:r>
              <a:rPr lang="en-US" sz="1400" dirty="0" smtClean="0">
                <a:solidFill>
                  <a:schemeClr val="tx1"/>
                </a:solidFill>
              </a:rPr>
              <a:t>24</a:t>
            </a:r>
            <a:r>
              <a:rPr lang="en-US" sz="1400" dirty="0" smtClean="0">
                <a:solidFill>
                  <a:schemeClr val="tx1"/>
                </a:solidFill>
              </a:rPr>
              <a:t>J</a:t>
            </a:r>
            <a:endParaRPr lang="en-US" sz="1400" b="1" dirty="0">
              <a:solidFill>
                <a:schemeClr val="tx1"/>
              </a:solidFill>
            </a:endParaRPr>
          </a:p>
        </p:txBody>
      </p:sp>
    </p:spTree>
    <p:extLst>
      <p:ext uri="{BB962C8B-B14F-4D97-AF65-F5344CB8AC3E}">
        <p14:creationId xmlns:p14="http://schemas.microsoft.com/office/powerpoint/2010/main" val="1139508234"/>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r>
              <a:rPr lang="en-US" sz="1400" dirty="0" smtClean="0">
                <a:solidFill>
                  <a:schemeClr val="tx1"/>
                </a:solidFill>
              </a:rPr>
              <a:t>25J</a:t>
            </a:r>
            <a:endParaRPr lang="en-US" sz="1400" dirty="0">
              <a:solidFill>
                <a:schemeClr val="tx1"/>
              </a:solidFill>
            </a:endParaRPr>
          </a:p>
        </p:txBody>
      </p:sp>
      <p:sp>
        <p:nvSpPr>
          <p:cNvPr id="3" name="Rectangle 2"/>
          <p:cNvSpPr/>
          <p:nvPr/>
        </p:nvSpPr>
        <p:spPr>
          <a:xfrm>
            <a:off x="838200" y="1219200"/>
            <a:ext cx="8001000" cy="5229445"/>
          </a:xfrm>
          <a:prstGeom prst="rect">
            <a:avLst/>
          </a:prstGeom>
        </p:spPr>
        <p:txBody>
          <a:bodyPr wrap="square">
            <a:spAutoFit/>
          </a:bodyPr>
          <a:lstStyle/>
          <a:p>
            <a:pPr marL="0" marR="0" lvl="0" indent="0" algn="ctr" defTabSz="914400" eaLnBrk="1" fontAlgn="auto" latinLnBrk="0" hangingPunct="1">
              <a:lnSpc>
                <a:spcPct val="107000"/>
              </a:lnSpc>
              <a:spcBef>
                <a:spcPts val="0"/>
              </a:spcBef>
              <a:spcAft>
                <a:spcPts val="0"/>
              </a:spcAft>
              <a:buClrTx/>
              <a:buSzTx/>
              <a:buFontTx/>
              <a:buNone/>
              <a:tabLst/>
              <a:defRPr/>
            </a:pPr>
            <a:r>
              <a:rPr kumimoji="0" lang="en-US" sz="1400" b="1" i="0" u="sng" strike="noStrike" kern="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Autism Spectrum Diagnostics:</a:t>
            </a:r>
          </a:p>
          <a:p>
            <a:pPr marL="0" marR="0" lvl="0" indent="0" defTabSz="914400" eaLnBrk="1" fontAlgn="auto" latinLnBrk="0" hangingPunct="1">
              <a:lnSpc>
                <a:spcPct val="107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defTabSz="91440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1" i="0" u="none" strike="noStrike" kern="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Goal is symptom identification (phenotypes) and an understanding of severity (specific abnormalities not general impressions).</a:t>
            </a:r>
          </a:p>
          <a:p>
            <a:pPr marL="0" marR="0" lvl="0" indent="0" defTabSz="914400" eaLnBrk="1" fontAlgn="auto" latinLnBrk="0" hangingPunct="1">
              <a:lnSpc>
                <a:spcPct val="107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defTabSz="91440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1" i="0" u="none" strike="noStrike" kern="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ADOS creates a “Social World” with interactive questions.</a:t>
            </a:r>
          </a:p>
          <a:p>
            <a:pPr marL="342900" marR="0" lvl="0" indent="-342900" defTabSz="914400" eaLnBrk="1" fontAlgn="auto" latinLnBrk="0" hangingPunct="1">
              <a:lnSpc>
                <a:spcPct val="107000"/>
              </a:lnSpc>
              <a:spcBef>
                <a:spcPts val="0"/>
              </a:spcBef>
              <a:spcAft>
                <a:spcPts val="0"/>
              </a:spcAft>
              <a:buClrTx/>
              <a:buSzTx/>
              <a:buFont typeface="Symbol" panose="05050102010706020507" pitchFamily="18" charset="2"/>
              <a:buChar char=""/>
              <a:tabLst/>
              <a:defRPr/>
            </a:pPr>
            <a:endParaRPr kumimoji="0" lang="en-US" sz="1400" b="1" i="0" u="none" strike="noStrike" kern="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defTabSz="91440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1" i="0" u="none" strike="noStrike" kern="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Cautiously look for </a:t>
            </a:r>
            <a:r>
              <a:rPr kumimoji="0" lang="en-US" sz="1400" b="1" i="0" u="none" strike="noStrike" kern="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atypicalness</a:t>
            </a:r>
            <a:r>
              <a:rPr kumimoji="0" lang="en-US" sz="1400" b="1" i="0" u="none" strike="noStrike" kern="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(normal kids will perseverate or overtly gesture to communicate).</a:t>
            </a:r>
          </a:p>
          <a:p>
            <a:pPr marL="0" marR="0" lvl="0" indent="0" defTabSz="914400" eaLnBrk="1" fontAlgn="auto" latinLnBrk="0" hangingPunct="1">
              <a:lnSpc>
                <a:spcPct val="107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defTabSz="91440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1" i="0" u="none" strike="noStrike" kern="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ASD can be reliably diagnosed at 2 years. </a:t>
            </a:r>
            <a:r>
              <a:rPr kumimoji="0" lang="en-US" sz="1400" b="1" i="0" u="none" strike="noStrike" kern="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If regressed type check medical first.</a:t>
            </a:r>
            <a:r>
              <a:rPr kumimoji="0" lang="en-US" sz="1400" b="1" i="0" u="none" strike="noStrike" kern="0" cap="none" spc="0" normalizeH="0" baseline="0" noProof="0" dirty="0" smtClean="0">
                <a:ln>
                  <a:noFill/>
                </a:ln>
                <a:solidFill>
                  <a:prstClr val="black"/>
                </a:solidFill>
                <a:effectLst/>
                <a:uLnTx/>
                <a:uFillTx/>
              </a:rPr>
              <a:t>  For example, “prancing” might be other physical condition or smelling of hands could reflect a tic disorder.</a:t>
            </a:r>
          </a:p>
          <a:p>
            <a:pPr marL="0" marR="0" lvl="0" indent="0" defTabSz="914400" eaLnBrk="1" fontAlgn="auto" latinLnBrk="0" hangingPunct="1">
              <a:lnSpc>
                <a:spcPct val="107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342900" marR="0" lvl="0" indent="-342900" defTabSz="91440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1" i="0" u="none" strike="noStrike" kern="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Its found across all cultures and socioeconomic groups. </a:t>
            </a:r>
            <a:r>
              <a:rPr kumimoji="0" lang="en-US" sz="1400" b="1" i="0" u="none" strike="noStrike" kern="0" cap="none" spc="0" normalizeH="0" baseline="0" noProof="0" dirty="0" smtClean="0">
                <a:ln>
                  <a:noFill/>
                </a:ln>
                <a:solidFill>
                  <a:prstClr val="black"/>
                </a:solidFill>
                <a:effectLst/>
                <a:uLnTx/>
                <a:uFillTx/>
              </a:rPr>
              <a:t>About 5:1 male to female.</a:t>
            </a:r>
          </a:p>
          <a:p>
            <a:pPr marL="342900" marR="0" lvl="0" indent="-342900" defTabSz="914400" eaLnBrk="1" fontAlgn="auto" latinLnBrk="0" hangingPunct="1">
              <a:lnSpc>
                <a:spcPct val="107000"/>
              </a:lnSpc>
              <a:spcBef>
                <a:spcPts val="0"/>
              </a:spcBef>
              <a:spcAft>
                <a:spcPts val="0"/>
              </a:spcAft>
              <a:buClrTx/>
              <a:buSzTx/>
              <a:buFont typeface="Symbol" panose="05050102010706020507" pitchFamily="18" charset="2"/>
              <a:buChar char=""/>
              <a:tabLst/>
              <a:defRPr/>
            </a:pPr>
            <a:endParaRPr kumimoji="0" lang="en-US" sz="1400" b="1" i="0" u="none" strike="noStrike" kern="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342900" marR="0" lvl="0" indent="-342900" defTabSz="91440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1" i="0" u="none" strike="noStrike" kern="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Often symptoms present in early developmental period but diagnosis comes later (becomes noticeable where social and communication skills are needed across different environments. </a:t>
            </a:r>
          </a:p>
          <a:p>
            <a:pPr marL="342900" marR="0" lvl="0" indent="-342900" defTabSz="914400" eaLnBrk="1" fontAlgn="auto" latinLnBrk="0" hangingPunct="1">
              <a:lnSpc>
                <a:spcPct val="107000"/>
              </a:lnSpc>
              <a:spcBef>
                <a:spcPts val="0"/>
              </a:spcBef>
              <a:spcAft>
                <a:spcPts val="0"/>
              </a:spcAft>
              <a:buClrTx/>
              <a:buSzTx/>
              <a:buFont typeface="Symbol" panose="05050102010706020507" pitchFamily="18" charset="2"/>
              <a:buChar char=""/>
              <a:tabLst/>
              <a:defRPr/>
            </a:pPr>
            <a:endParaRPr kumimoji="0" lang="en-US" sz="1400" b="1" i="0" u="none" strike="noStrike" kern="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342900" marR="0" lvl="0" indent="-342900" defTabSz="91440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1" i="0" u="none" strike="noStrike" kern="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Delays are an absence of skill sets. Can be diagnostic overlap (e.g., expressive language affects socialization</a:t>
            </a:r>
            <a:r>
              <a:rPr kumimoji="0" lang="en-US" sz="1800" b="1" i="0" u="none" strike="noStrike" kern="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1800" b="1"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462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r>
              <a:rPr lang="en-US" sz="1400" dirty="0" smtClean="0">
                <a:solidFill>
                  <a:schemeClr val="tx1"/>
                </a:solidFill>
              </a:rPr>
              <a:t>26T</a:t>
            </a:r>
            <a:endParaRPr lang="en-US" sz="1400" dirty="0">
              <a:solidFill>
                <a:schemeClr val="tx1"/>
              </a:solidFill>
            </a:endParaRPr>
          </a:p>
        </p:txBody>
      </p:sp>
      <p:sp>
        <p:nvSpPr>
          <p:cNvPr id="3" name="Rectangle 2"/>
          <p:cNvSpPr/>
          <p:nvPr/>
        </p:nvSpPr>
        <p:spPr>
          <a:xfrm>
            <a:off x="1905000" y="1524000"/>
            <a:ext cx="5816600" cy="4093428"/>
          </a:xfrm>
          <a:prstGeom prst="rect">
            <a:avLst/>
          </a:prstGeom>
        </p:spPr>
        <p:txBody>
          <a:bodyPr wrap="square">
            <a:spAutoFit/>
          </a:bodyPr>
          <a:lstStyle/>
          <a:p>
            <a:pPr lvl="1" algn="ctr" fontAlgn="auto">
              <a:spcBef>
                <a:spcPct val="20000"/>
              </a:spcBef>
              <a:spcAft>
                <a:spcPts val="0"/>
              </a:spcAft>
              <a:defRPr/>
            </a:pPr>
            <a:r>
              <a:rPr lang="en-US" sz="2000" b="1" u="sng" dirty="0">
                <a:solidFill>
                  <a:prstClr val="black"/>
                </a:solidFill>
                <a:effectLst>
                  <a:outerShdw blurRad="38100" dist="38100" dir="2700000" algn="tl">
                    <a:srgbClr val="000000">
                      <a:alpha val="43137"/>
                    </a:srgbClr>
                  </a:outerShdw>
                </a:effectLst>
                <a:latin typeface="Arial" pitchFamily="34" charset="0"/>
                <a:cs typeface="Arial" pitchFamily="34" charset="0"/>
              </a:rPr>
              <a:t>Areas for Diagnostic Consideration</a:t>
            </a:r>
            <a:r>
              <a:rPr lang="en-US" sz="2000" b="1" dirty="0">
                <a:solidFill>
                  <a:prstClr val="black"/>
                </a:solidFill>
                <a:effectLst>
                  <a:outerShdw blurRad="38100" dist="38100" dir="2700000" algn="tl">
                    <a:srgbClr val="000000">
                      <a:alpha val="43137"/>
                    </a:srgbClr>
                  </a:outerShdw>
                </a:effectLst>
                <a:latin typeface="Arial" pitchFamily="34" charset="0"/>
                <a:cs typeface="Arial" pitchFamily="34" charset="0"/>
              </a:rPr>
              <a:t>:</a:t>
            </a:r>
          </a:p>
          <a:p>
            <a:pPr lvl="0" algn="ctr">
              <a:defRPr/>
            </a:pPr>
            <a:endParaRPr lang="en-US" sz="20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85750" lvl="0" indent="-285750" algn="ctr">
              <a:buFont typeface="Arial" panose="020B0604020202020204" pitchFamily="34" charset="0"/>
              <a:buChar char="•"/>
              <a:defRPr/>
            </a:pP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Language and communication skills</a:t>
            </a:r>
          </a:p>
          <a:p>
            <a:pPr lvl="0" algn="ctr">
              <a:defRPr/>
            </a:pPr>
            <a:endPar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85750" lvl="0" indent="-285750" algn="ctr">
              <a:buFont typeface="Arial" panose="020B0604020202020204" pitchFamily="34" charset="0"/>
              <a:buChar char="•"/>
              <a:defRPr/>
            </a:pP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Social relationships and responses to social situations</a:t>
            </a:r>
          </a:p>
          <a:p>
            <a:pPr lvl="0" algn="ctr">
              <a:defRPr/>
            </a:pPr>
            <a:endPar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85750" lvl="0" indent="-285750" algn="ctr">
              <a:buFont typeface="Arial" panose="020B0604020202020204" pitchFamily="34" charset="0"/>
              <a:buChar char="•"/>
              <a:defRPr/>
            </a:pP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Responses to noises, touch, sights, and other senses</a:t>
            </a:r>
          </a:p>
          <a:p>
            <a:pPr lvl="0" algn="ctr">
              <a:defRPr/>
            </a:pPr>
            <a:endPar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85750" lvl="0" indent="-285750" algn="ctr">
              <a:buFont typeface="Arial" panose="020B0604020202020204" pitchFamily="34" charset="0"/>
              <a:buChar char="•"/>
              <a:defRPr/>
            </a:pP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Behaviors while alone versus in groups</a:t>
            </a:r>
          </a:p>
          <a:p>
            <a:pPr lvl="0" algn="ctr">
              <a:defRPr/>
            </a:pPr>
            <a:endPar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85750" lvl="0" indent="-285750" algn="ctr">
              <a:buFont typeface="Arial" panose="020B0604020202020204" pitchFamily="34" charset="0"/>
              <a:buChar char="•"/>
              <a:defRPr/>
            </a:pP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Ability to do a range of intellectual activities</a:t>
            </a:r>
          </a:p>
        </p:txBody>
      </p:sp>
    </p:spTree>
    <p:extLst>
      <p:ext uri="{BB962C8B-B14F-4D97-AF65-F5344CB8AC3E}">
        <p14:creationId xmlns:p14="http://schemas.microsoft.com/office/powerpoint/2010/main" val="23724438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r>
              <a:rPr lang="en-US" sz="1400" dirty="0" smtClean="0">
                <a:solidFill>
                  <a:schemeClr val="tx1"/>
                </a:solidFill>
              </a:rPr>
              <a:t>27T</a:t>
            </a:r>
            <a:endParaRPr lang="en-US" sz="1400" dirty="0">
              <a:solidFill>
                <a:schemeClr val="tx1"/>
              </a:solidFill>
            </a:endParaRPr>
          </a:p>
        </p:txBody>
      </p:sp>
      <p:sp>
        <p:nvSpPr>
          <p:cNvPr id="3" name="Rectangle 2"/>
          <p:cNvSpPr/>
          <p:nvPr/>
        </p:nvSpPr>
        <p:spPr>
          <a:xfrm>
            <a:off x="1295400" y="1600200"/>
            <a:ext cx="7010400" cy="3675045"/>
          </a:xfrm>
          <a:prstGeom prst="rect">
            <a:avLst/>
          </a:prstGeom>
        </p:spPr>
        <p:txBody>
          <a:bodyPr wrap="square">
            <a:spAutoFit/>
          </a:bodyPr>
          <a:lstStyle/>
          <a:p>
            <a:pPr marL="0" marR="0" lvl="0" indent="0" algn="ctr" defTabSz="914400" eaLnBrk="1" fontAlgn="auto" latinLnBrk="0" hangingPunct="1">
              <a:lnSpc>
                <a:spcPct val="107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FF0000"/>
                </a:solidFill>
                <a:effectLst/>
                <a:uLnTx/>
                <a:uFillTx/>
                <a:latin typeface="Arial" panose="020B0604020202020204" pitchFamily="34" charset="0"/>
                <a:ea typeface="Calibri" panose="020F0502020204030204" pitchFamily="34" charset="0"/>
                <a:cs typeface="Times New Roman" panose="02020603050405020304" pitchFamily="18" charset="0"/>
              </a:rPr>
              <a:t>ASD Treatment Considerations:</a:t>
            </a:r>
          </a:p>
          <a:p>
            <a:pPr marL="0" marR="0" lvl="0" indent="0" defTabSz="914400" eaLnBrk="1" fontAlgn="auto" latinLnBrk="0" hangingPunct="1">
              <a:lnSpc>
                <a:spcPct val="107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 lifelong condition. No biological tests exist. </a:t>
            </a:r>
            <a:r>
              <a:rPr kumimoji="0" lang="en-US" sz="1400" b="1" i="0" u="none" strike="noStrike" kern="0" cap="none" spc="0" normalizeH="0" baseline="0" noProof="0" dirty="0" err="1" smtClean="0">
                <a:ln>
                  <a:noFill/>
                </a:ln>
                <a:solidFill>
                  <a:prstClr val="black"/>
                </a:solidFill>
                <a:effectLst/>
                <a:uLnTx/>
                <a:uFillTx/>
              </a:rPr>
              <a:t>Multigenetic</a:t>
            </a:r>
            <a:r>
              <a:rPr kumimoji="0" lang="en-US" sz="1400" b="1" i="0" u="none" strike="noStrike" kern="0" cap="none" spc="0" normalizeH="0" baseline="0" noProof="0" dirty="0" smtClean="0">
                <a:ln>
                  <a:noFill/>
                </a:ln>
                <a:solidFill>
                  <a:prstClr val="black"/>
                </a:solidFill>
                <a:effectLst/>
                <a:uLnTx/>
                <a:uFillTx/>
              </a:rPr>
              <a:t> make-up with 10 to15% genetic markers identified.</a:t>
            </a:r>
          </a:p>
          <a:p>
            <a:pPr marL="0" marR="0" lvl="0" indent="0" defTabSz="914400" eaLnBrk="1" fontAlgn="auto" latinLnBrk="0" hangingPunct="1">
              <a:lnSpc>
                <a:spcPct val="107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defTabSz="91440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1" i="0" u="none" strike="noStrike" kern="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Younger age makes it more difficult to differentiate ID from ASD.</a:t>
            </a:r>
            <a:r>
              <a:rPr kumimoji="0" lang="en-US" sz="1400" b="1" i="0" u="none" strike="noStrike" kern="0" cap="none" spc="0" normalizeH="0" baseline="0" noProof="0" dirty="0" smtClean="0">
                <a:ln>
                  <a:noFill/>
                </a:ln>
                <a:solidFill>
                  <a:prstClr val="black"/>
                </a:solidFill>
                <a:effectLst/>
                <a:uLnTx/>
                <a:uFillTx/>
              </a:rPr>
              <a:t> Before 70-80% were ID; now 30-80%. About of those with ASD 75% acquire language.</a:t>
            </a:r>
          </a:p>
          <a:p>
            <a:pPr marL="0" marR="0" lvl="0" indent="0" defTabSz="914400" eaLnBrk="1" fontAlgn="auto" latinLnBrk="0" hangingPunct="1">
              <a:lnSpc>
                <a:spcPct val="107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prstClr val="black"/>
              </a:solidFill>
              <a:effectLst/>
              <a:uLnTx/>
              <a:uFillTx/>
            </a:endParaRPr>
          </a:p>
          <a:p>
            <a:pPr marL="342900" marR="0" lvl="0" indent="-342900" defTabSz="91440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1" i="0" u="none" strike="noStrike" kern="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Diagnostics and treatment are challenging because there are both positive (abnormal) and negative (absence of normal) behaviors.</a:t>
            </a:r>
          </a:p>
          <a:p>
            <a:pPr marL="342900" marR="0" lvl="0" indent="-342900" defTabSz="914400" eaLnBrk="1" fontAlgn="auto" latinLnBrk="0" hangingPunct="1">
              <a:lnSpc>
                <a:spcPct val="107000"/>
              </a:lnSpc>
              <a:spcBef>
                <a:spcPts val="0"/>
              </a:spcBef>
              <a:spcAft>
                <a:spcPts val="0"/>
              </a:spcAft>
              <a:buClrTx/>
              <a:buSzTx/>
              <a:buFont typeface="Symbol" panose="05050102010706020507" pitchFamily="18" charset="2"/>
              <a:buChar char=""/>
              <a:tabLst/>
              <a:defRPr/>
            </a:pPr>
            <a:endParaRPr kumimoji="0" lang="en-US" sz="1400" b="1" i="0" u="none" strike="noStrike" kern="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0" cap="none" spc="0" normalizeH="0" baseline="0" noProof="0" dirty="0" smtClean="0">
                <a:ln>
                  <a:noFill/>
                </a:ln>
                <a:solidFill>
                  <a:prstClr val="black"/>
                </a:solidFill>
                <a:effectLst/>
                <a:uLnTx/>
                <a:uFillTx/>
              </a:rPr>
              <a:t>Heterogeneity and variability in behaviors in same child versus different children (e.g., ID, language deficits, ADHD, anxiety disorder).</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prstClr val="black"/>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0" cap="none" spc="0" normalizeH="0" baseline="0" noProof="0" dirty="0" smtClean="0">
                <a:ln>
                  <a:noFill/>
                </a:ln>
                <a:solidFill>
                  <a:prstClr val="black"/>
                </a:solidFill>
                <a:effectLst/>
                <a:uLnTx/>
                <a:uFillTx/>
              </a:rPr>
              <a:t>Overarching treatment goals are modulation of behavior and building life skills especially socially.</a:t>
            </a:r>
            <a:endParaRPr kumimoji="0" lang="en-US" sz="1400" b="1"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2497045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0491" y="2286000"/>
            <a:ext cx="7848600" cy="4178522"/>
          </a:xfrm>
          <a:prstGeom prst="rect">
            <a:avLst/>
          </a:prstGeom>
        </p:spPr>
        <p:txBody>
          <a:bodyPr>
            <a:noAutofit/>
          </a:bodyPr>
          <a:lstStyle/>
          <a:p>
            <a:pPr marL="342900" indent="-342900" eaLnBrk="0" hangingPunct="0">
              <a:lnSpc>
                <a:spcPct val="80000"/>
              </a:lnSpc>
              <a:spcBef>
                <a:spcPct val="20000"/>
              </a:spcBef>
              <a:defRPr/>
            </a:pPr>
            <a:r>
              <a:rPr lang="en-US" altLang="en-US" sz="1600" b="1" i="1" kern="0" dirty="0" smtClean="0">
                <a:latin typeface="Arial" panose="020B0604020202020204" pitchFamily="34" charset="0"/>
                <a:cs typeface="Arial" panose="020B0604020202020204" pitchFamily="34" charset="0"/>
              </a:rPr>
              <a:t>*Apply to Individuals, Families, or Systems </a:t>
            </a:r>
          </a:p>
          <a:p>
            <a:pPr marL="342900" indent="-342900" algn="ctr" eaLnBrk="0" hangingPunct="0">
              <a:lnSpc>
                <a:spcPct val="80000"/>
              </a:lnSpc>
              <a:spcBef>
                <a:spcPct val="20000"/>
              </a:spcBef>
              <a:defRPr/>
            </a:pPr>
            <a:endParaRPr lang="en-US" altLang="en-US" sz="2000" b="1" i="1" u="sng" kern="0" dirty="0">
              <a:solidFill>
                <a:srgbClr val="C00000"/>
              </a:solidFill>
              <a:latin typeface="Arial" panose="020B0604020202020204" pitchFamily="34" charset="0"/>
              <a:cs typeface="Arial" panose="020B0604020202020204" pitchFamily="34" charset="0"/>
            </a:endParaRPr>
          </a:p>
          <a:p>
            <a:pPr marL="342900" indent="-342900" algn="ctr" eaLnBrk="0" hangingPunct="0">
              <a:lnSpc>
                <a:spcPct val="80000"/>
              </a:lnSpc>
              <a:spcBef>
                <a:spcPct val="20000"/>
              </a:spcBef>
              <a:defRPr/>
            </a:pPr>
            <a:r>
              <a:rPr lang="en-US" altLang="en-US" sz="2000" b="1" i="1" u="sng" kern="0" dirty="0" err="1" smtClean="0">
                <a:solidFill>
                  <a:srgbClr val="C00000"/>
                </a:solidFill>
                <a:latin typeface="Arial" panose="020B0604020202020204" pitchFamily="34" charset="0"/>
                <a:cs typeface="Arial" panose="020B0604020202020204" pitchFamily="34" charset="0"/>
              </a:rPr>
              <a:t>Precontemplation</a:t>
            </a:r>
            <a:r>
              <a:rPr lang="en-US" altLang="en-US" sz="2000" b="1" i="1" u="sng" kern="0" dirty="0">
                <a:solidFill>
                  <a:srgbClr val="C00000"/>
                </a:solidFill>
                <a:latin typeface="Arial" panose="020B0604020202020204" pitchFamily="34" charset="0"/>
                <a:cs typeface="Arial" panose="020B0604020202020204" pitchFamily="34" charset="0"/>
              </a:rPr>
              <a:t>: </a:t>
            </a:r>
            <a:endParaRPr lang="en-US" altLang="en-US" sz="2000" b="1" u="sng" kern="0" dirty="0">
              <a:solidFill>
                <a:srgbClr val="C00000"/>
              </a:solidFill>
              <a:latin typeface="Arial" panose="020B0604020202020204" pitchFamily="34" charset="0"/>
              <a:cs typeface="Arial" panose="020B0604020202020204" pitchFamily="34" charset="0"/>
            </a:endParaRPr>
          </a:p>
          <a:p>
            <a:pPr algn="ctr" eaLnBrk="0" hangingPunct="0">
              <a:lnSpc>
                <a:spcPct val="80000"/>
              </a:lnSpc>
              <a:spcBef>
                <a:spcPct val="20000"/>
              </a:spcBef>
              <a:defRPr/>
            </a:pPr>
            <a:r>
              <a:rPr lang="en-US" altLang="en-US" kern="0" dirty="0">
                <a:latin typeface="Arial" panose="020B0604020202020204" pitchFamily="34" charset="0"/>
                <a:cs typeface="Arial" panose="020B0604020202020204" pitchFamily="34" charset="0"/>
              </a:rPr>
              <a:t>Characterized by denial, poor awareness, or rebellion.</a:t>
            </a:r>
          </a:p>
          <a:p>
            <a:pPr algn="ctr" eaLnBrk="0" hangingPunct="0">
              <a:lnSpc>
                <a:spcPct val="80000"/>
              </a:lnSpc>
              <a:spcBef>
                <a:spcPct val="20000"/>
              </a:spcBef>
              <a:defRPr/>
            </a:pPr>
            <a:r>
              <a:rPr lang="en-US" altLang="en-US" kern="0" dirty="0">
                <a:latin typeface="Arial" panose="020B0604020202020204" pitchFamily="34" charset="0"/>
                <a:cs typeface="Arial" panose="020B0604020202020204" pitchFamily="34" charset="0"/>
              </a:rPr>
              <a:t>Goal is to raise consciousness without confronting or create a discrepancy.</a:t>
            </a:r>
          </a:p>
          <a:p>
            <a:pPr marL="342900" indent="-342900" algn="ctr" eaLnBrk="0" hangingPunct="0">
              <a:lnSpc>
                <a:spcPct val="80000"/>
              </a:lnSpc>
              <a:spcBef>
                <a:spcPct val="20000"/>
              </a:spcBef>
              <a:defRPr/>
            </a:pPr>
            <a:endParaRPr lang="en-US" altLang="en-US" i="1" kern="0" dirty="0">
              <a:latin typeface="Arial" panose="020B0604020202020204" pitchFamily="34" charset="0"/>
              <a:cs typeface="Arial" panose="020B0604020202020204" pitchFamily="34" charset="0"/>
            </a:endParaRPr>
          </a:p>
          <a:p>
            <a:pPr marL="342900" indent="-342900" algn="ctr" eaLnBrk="0" hangingPunct="0">
              <a:lnSpc>
                <a:spcPct val="80000"/>
              </a:lnSpc>
              <a:spcBef>
                <a:spcPct val="20000"/>
              </a:spcBef>
              <a:defRPr/>
            </a:pPr>
            <a:r>
              <a:rPr lang="en-US" altLang="en-US" sz="2000" b="1" i="1" u="sng" kern="0" dirty="0">
                <a:solidFill>
                  <a:srgbClr val="C00000"/>
                </a:solidFill>
                <a:latin typeface="Arial" panose="020B0604020202020204" pitchFamily="34" charset="0"/>
                <a:cs typeface="Arial" panose="020B0604020202020204" pitchFamily="34" charset="0"/>
              </a:rPr>
              <a:t>Contemplation:</a:t>
            </a:r>
            <a:endParaRPr lang="en-US" altLang="en-US" sz="2000" b="1" u="sng" kern="0" dirty="0">
              <a:solidFill>
                <a:srgbClr val="C00000"/>
              </a:solidFill>
              <a:latin typeface="Arial" panose="020B0604020202020204" pitchFamily="34" charset="0"/>
              <a:cs typeface="Arial" panose="020B0604020202020204" pitchFamily="34" charset="0"/>
            </a:endParaRPr>
          </a:p>
          <a:p>
            <a:pPr algn="ctr" eaLnBrk="0" hangingPunct="0">
              <a:lnSpc>
                <a:spcPct val="80000"/>
              </a:lnSpc>
              <a:spcBef>
                <a:spcPct val="20000"/>
              </a:spcBef>
              <a:defRPr/>
            </a:pPr>
            <a:r>
              <a:rPr lang="en-US" altLang="en-US" kern="0" dirty="0">
                <a:latin typeface="Arial" panose="020B0604020202020204" pitchFamily="34" charset="0"/>
                <a:cs typeface="Arial" panose="020B0604020202020204" pitchFamily="34" charset="0"/>
              </a:rPr>
              <a:t>Ambivalent feelings. Reflect both sides by weighing pros </a:t>
            </a:r>
            <a:r>
              <a:rPr lang="en-US" altLang="en-US" kern="0" dirty="0" smtClean="0">
                <a:latin typeface="Arial" panose="020B0604020202020204" pitchFamily="34" charset="0"/>
                <a:cs typeface="Arial" panose="020B0604020202020204" pitchFamily="34" charset="0"/>
              </a:rPr>
              <a:t>and </a:t>
            </a:r>
            <a:r>
              <a:rPr lang="en-US" altLang="en-US" kern="0" dirty="0">
                <a:latin typeface="Arial" panose="020B0604020202020204" pitchFamily="34" charset="0"/>
                <a:cs typeface="Arial" panose="020B0604020202020204" pitchFamily="34" charset="0"/>
              </a:rPr>
              <a:t>cons</a:t>
            </a:r>
            <a:r>
              <a:rPr lang="en-US" altLang="en-US" kern="0" dirty="0" smtClean="0">
                <a:latin typeface="Arial" panose="020B0604020202020204" pitchFamily="34" charset="0"/>
                <a:cs typeface="Arial" panose="020B0604020202020204" pitchFamily="34" charset="0"/>
              </a:rPr>
              <a:t>.</a:t>
            </a:r>
          </a:p>
          <a:p>
            <a:pPr algn="ctr" eaLnBrk="0" hangingPunct="0">
              <a:lnSpc>
                <a:spcPct val="80000"/>
              </a:lnSpc>
              <a:spcBef>
                <a:spcPct val="20000"/>
              </a:spcBef>
              <a:defRPr/>
            </a:pPr>
            <a:r>
              <a:rPr lang="en-US" altLang="en-US" kern="0" dirty="0" smtClean="0">
                <a:latin typeface="Arial" panose="020B0604020202020204" pitchFamily="34" charset="0"/>
                <a:cs typeface="Arial" panose="020B0604020202020204" pitchFamily="34" charset="0"/>
              </a:rPr>
              <a:t>Explore </a:t>
            </a:r>
            <a:r>
              <a:rPr lang="en-US" altLang="en-US" i="1" kern="0" dirty="0">
                <a:latin typeface="Arial" panose="020B0604020202020204" pitchFamily="34" charset="0"/>
                <a:cs typeface="Arial" panose="020B0604020202020204" pitchFamily="34" charset="0"/>
              </a:rPr>
              <a:t>function</a:t>
            </a:r>
            <a:r>
              <a:rPr lang="en-US" altLang="en-US" kern="0" dirty="0">
                <a:latin typeface="Arial" panose="020B0604020202020204" pitchFamily="34" charset="0"/>
                <a:cs typeface="Arial" panose="020B0604020202020204" pitchFamily="34" charset="0"/>
              </a:rPr>
              <a:t> </a:t>
            </a:r>
            <a:r>
              <a:rPr lang="en-US" altLang="en-US" kern="0" dirty="0" smtClean="0">
                <a:latin typeface="Arial" panose="020B0604020202020204" pitchFamily="34" charset="0"/>
                <a:cs typeface="Arial" panose="020B0604020202020204" pitchFamily="34" charset="0"/>
              </a:rPr>
              <a:t>(purpose) of </a:t>
            </a:r>
            <a:r>
              <a:rPr lang="en-US" altLang="en-US" kern="0" dirty="0">
                <a:latin typeface="Arial" panose="020B0604020202020204" pitchFamily="34" charset="0"/>
                <a:cs typeface="Arial" panose="020B0604020202020204" pitchFamily="34" charset="0"/>
              </a:rPr>
              <a:t>the behavior. Avoid dwelling on consequences.</a:t>
            </a:r>
          </a:p>
          <a:p>
            <a:pPr marL="342900" indent="-342900" algn="ctr" eaLnBrk="0" hangingPunct="0">
              <a:lnSpc>
                <a:spcPct val="80000"/>
              </a:lnSpc>
              <a:spcBef>
                <a:spcPct val="20000"/>
              </a:spcBef>
              <a:defRPr/>
            </a:pPr>
            <a:endParaRPr lang="en-US" altLang="en-US" i="1" kern="0" dirty="0">
              <a:latin typeface="Arial" panose="020B0604020202020204" pitchFamily="34" charset="0"/>
              <a:cs typeface="Arial" panose="020B0604020202020204" pitchFamily="34" charset="0"/>
            </a:endParaRPr>
          </a:p>
          <a:p>
            <a:pPr marL="342900" indent="-342900" algn="ctr" eaLnBrk="0" hangingPunct="0">
              <a:lnSpc>
                <a:spcPct val="80000"/>
              </a:lnSpc>
              <a:spcBef>
                <a:spcPct val="20000"/>
              </a:spcBef>
              <a:defRPr/>
            </a:pPr>
            <a:r>
              <a:rPr lang="en-US" altLang="en-US" sz="2000" b="1" i="1" u="sng" kern="0" dirty="0">
                <a:solidFill>
                  <a:srgbClr val="C00000"/>
                </a:solidFill>
                <a:latin typeface="Arial" panose="020B0604020202020204" pitchFamily="34" charset="0"/>
                <a:cs typeface="Arial" panose="020B0604020202020204" pitchFamily="34" charset="0"/>
              </a:rPr>
              <a:t>Preparation</a:t>
            </a:r>
            <a:r>
              <a:rPr lang="en-US" altLang="en-US" sz="2000" b="1" i="1" kern="0" dirty="0">
                <a:solidFill>
                  <a:srgbClr val="C00000"/>
                </a:solidFill>
                <a:latin typeface="Arial" panose="020B0604020202020204" pitchFamily="34" charset="0"/>
                <a:cs typeface="Arial" panose="020B0604020202020204" pitchFamily="34" charset="0"/>
              </a:rPr>
              <a:t>:</a:t>
            </a:r>
            <a:endParaRPr lang="en-US" altLang="en-US" sz="2000" b="1" kern="0" dirty="0">
              <a:solidFill>
                <a:srgbClr val="C00000"/>
              </a:solidFill>
              <a:latin typeface="Arial" panose="020B0604020202020204" pitchFamily="34" charset="0"/>
              <a:cs typeface="Arial" panose="020B0604020202020204" pitchFamily="34" charset="0"/>
            </a:endParaRPr>
          </a:p>
          <a:p>
            <a:pPr algn="ctr" eaLnBrk="0" hangingPunct="0">
              <a:lnSpc>
                <a:spcPct val="80000"/>
              </a:lnSpc>
              <a:spcBef>
                <a:spcPct val="20000"/>
              </a:spcBef>
              <a:defRPr/>
            </a:pPr>
            <a:r>
              <a:rPr lang="en-US" altLang="en-US" kern="0" dirty="0">
                <a:latin typeface="Arial" panose="020B0604020202020204" pitchFamily="34" charset="0"/>
                <a:cs typeface="Arial" panose="020B0604020202020204" pitchFamily="34" charset="0"/>
              </a:rPr>
              <a:t>Taking proactive steps about imminent change.</a:t>
            </a:r>
          </a:p>
          <a:p>
            <a:pPr algn="ctr" eaLnBrk="0" hangingPunct="0">
              <a:lnSpc>
                <a:spcPct val="80000"/>
              </a:lnSpc>
              <a:spcBef>
                <a:spcPct val="20000"/>
              </a:spcBef>
              <a:defRPr/>
            </a:pPr>
            <a:r>
              <a:rPr lang="en-US" altLang="en-US" kern="0" dirty="0">
                <a:latin typeface="Arial" panose="020B0604020202020204" pitchFamily="34" charset="0"/>
                <a:cs typeface="Arial" panose="020B0604020202020204" pitchFamily="34" charset="0"/>
              </a:rPr>
              <a:t>Verbal commitment to a concrete plan within 30 days. </a:t>
            </a:r>
          </a:p>
          <a:p>
            <a:pPr marL="342900" indent="-342900" algn="ctr" eaLnBrk="0" hangingPunct="0">
              <a:lnSpc>
                <a:spcPct val="80000"/>
              </a:lnSpc>
              <a:spcBef>
                <a:spcPct val="20000"/>
              </a:spcBef>
              <a:defRPr/>
            </a:pPr>
            <a:endParaRPr lang="en-US" altLang="en-US" sz="1400" b="1" i="1" kern="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r>
              <a:rPr lang="en-US" sz="1400" b="1" dirty="0" smtClean="0">
                <a:solidFill>
                  <a:schemeClr val="tx1"/>
                </a:solidFill>
              </a:rPr>
              <a:t>28T</a:t>
            </a:r>
            <a:endParaRPr lang="en-US" sz="1400" b="1" dirty="0">
              <a:solidFill>
                <a:schemeClr val="tx1"/>
              </a:solidFill>
            </a:endParaRPr>
          </a:p>
        </p:txBody>
      </p:sp>
      <p:sp>
        <p:nvSpPr>
          <p:cNvPr id="4" name="TextBox 3"/>
          <p:cNvSpPr txBox="1"/>
          <p:nvPr/>
        </p:nvSpPr>
        <p:spPr>
          <a:xfrm>
            <a:off x="838200" y="1593402"/>
            <a:ext cx="7239000" cy="387798"/>
          </a:xfrm>
          <a:prstGeom prst="rect">
            <a:avLst/>
          </a:prstGeom>
          <a:noFill/>
        </p:spPr>
        <p:txBody>
          <a:bodyPr wrap="square" rtlCol="0">
            <a:spAutoFit/>
          </a:bodyPr>
          <a:lstStyle/>
          <a:p>
            <a:pPr marL="342900" indent="-342900" eaLnBrk="0" hangingPunct="0">
              <a:lnSpc>
                <a:spcPct val="80000"/>
              </a:lnSpc>
              <a:spcBef>
                <a:spcPct val="20000"/>
              </a:spcBef>
              <a:defRPr/>
            </a:pPr>
            <a:r>
              <a:rPr lang="en-US" altLang="en-US" sz="2400" b="1" kern="0" dirty="0">
                <a:solidFill>
                  <a:srgbClr val="C00000"/>
                </a:solidFill>
                <a:latin typeface="Arial" panose="020B0604020202020204" pitchFamily="34" charset="0"/>
                <a:cs typeface="Arial" panose="020B0604020202020204" pitchFamily="34" charset="0"/>
              </a:rPr>
              <a:t>Stage of Change </a:t>
            </a:r>
            <a:r>
              <a:rPr lang="en-US" altLang="en-US" sz="2400" b="1" kern="0" dirty="0" smtClean="0">
                <a:solidFill>
                  <a:srgbClr val="C00000"/>
                </a:solidFill>
                <a:latin typeface="Arial" panose="020B0604020202020204" pitchFamily="34" charset="0"/>
                <a:cs typeface="Arial" panose="020B0604020202020204" pitchFamily="34" charset="0"/>
              </a:rPr>
              <a:t>Model, </a:t>
            </a:r>
            <a:r>
              <a:rPr lang="en-US" altLang="en-US" kern="0" dirty="0" smtClean="0">
                <a:latin typeface="Arial" panose="020B0604020202020204" pitchFamily="34" charset="0"/>
                <a:cs typeface="Arial" panose="020B0604020202020204" pitchFamily="34" charset="0"/>
              </a:rPr>
              <a:t>slide 1 of 2</a:t>
            </a:r>
            <a:endParaRPr lang="en-US" altLang="en-US" kern="0" dirty="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r>
              <a:rPr lang="en-US" sz="1400" dirty="0" smtClean="0">
                <a:solidFill>
                  <a:schemeClr val="tx1"/>
                </a:solidFill>
              </a:rPr>
              <a:t>29T</a:t>
            </a:r>
            <a:endParaRPr lang="en-US" sz="1400" dirty="0">
              <a:solidFill>
                <a:schemeClr val="tx1"/>
              </a:solidFill>
            </a:endParaRPr>
          </a:p>
        </p:txBody>
      </p:sp>
      <p:sp>
        <p:nvSpPr>
          <p:cNvPr id="3" name="Rectangle 2"/>
          <p:cNvSpPr/>
          <p:nvPr/>
        </p:nvSpPr>
        <p:spPr>
          <a:xfrm>
            <a:off x="914400" y="2438400"/>
            <a:ext cx="7848600" cy="3276600"/>
          </a:xfrm>
          <a:prstGeom prst="rect">
            <a:avLst/>
          </a:prstGeom>
        </p:spPr>
        <p:txBody>
          <a:bodyPr>
            <a:noAutofit/>
          </a:bodyPr>
          <a:lstStyle/>
          <a:p>
            <a:pPr marL="342900" indent="-342900" algn="ctr" eaLnBrk="0" hangingPunct="0">
              <a:lnSpc>
                <a:spcPct val="80000"/>
              </a:lnSpc>
              <a:spcBef>
                <a:spcPct val="20000"/>
              </a:spcBef>
              <a:defRPr/>
            </a:pPr>
            <a:r>
              <a:rPr lang="en-US" altLang="en-US" sz="2000" b="1" i="1" u="sng" kern="0" dirty="0" smtClean="0">
                <a:solidFill>
                  <a:srgbClr val="C00000"/>
                </a:solidFill>
                <a:latin typeface="Arial" panose="020B0604020202020204" pitchFamily="34" charset="0"/>
                <a:cs typeface="Arial" panose="020B0604020202020204" pitchFamily="34" charset="0"/>
              </a:rPr>
              <a:t>Action</a:t>
            </a:r>
            <a:r>
              <a:rPr lang="en-US" altLang="en-US" sz="2000" b="1" i="1" kern="0" dirty="0">
                <a:solidFill>
                  <a:srgbClr val="C00000"/>
                </a:solidFill>
                <a:latin typeface="Arial" panose="020B0604020202020204" pitchFamily="34" charset="0"/>
                <a:cs typeface="Arial" panose="020B0604020202020204" pitchFamily="34" charset="0"/>
              </a:rPr>
              <a:t>: </a:t>
            </a:r>
            <a:endParaRPr lang="en-US" altLang="en-US" sz="2000" b="1" kern="0" dirty="0">
              <a:solidFill>
                <a:srgbClr val="C00000"/>
              </a:solidFill>
              <a:latin typeface="Arial" panose="020B0604020202020204" pitchFamily="34" charset="0"/>
              <a:cs typeface="Arial" panose="020B0604020202020204" pitchFamily="34" charset="0"/>
            </a:endParaRPr>
          </a:p>
          <a:p>
            <a:pPr algn="ctr" eaLnBrk="0" hangingPunct="0">
              <a:lnSpc>
                <a:spcPct val="80000"/>
              </a:lnSpc>
              <a:spcBef>
                <a:spcPct val="20000"/>
              </a:spcBef>
              <a:defRPr/>
            </a:pPr>
            <a:r>
              <a:rPr lang="en-US" altLang="en-US" kern="0" dirty="0">
                <a:latin typeface="Arial" panose="020B0604020202020204" pitchFamily="34" charset="0"/>
                <a:cs typeface="Arial" panose="020B0604020202020204" pitchFamily="34" charset="0"/>
              </a:rPr>
              <a:t>Demonstrate a commitment to a plan in real life.</a:t>
            </a:r>
          </a:p>
          <a:p>
            <a:pPr marL="342900" indent="-342900" algn="ctr" eaLnBrk="0" hangingPunct="0">
              <a:lnSpc>
                <a:spcPct val="80000"/>
              </a:lnSpc>
              <a:spcBef>
                <a:spcPct val="20000"/>
              </a:spcBef>
              <a:defRPr/>
            </a:pPr>
            <a:endParaRPr lang="en-US" altLang="en-US" i="1" kern="0" dirty="0">
              <a:latin typeface="Arial" panose="020B0604020202020204" pitchFamily="34" charset="0"/>
              <a:cs typeface="Arial" panose="020B0604020202020204" pitchFamily="34" charset="0"/>
            </a:endParaRPr>
          </a:p>
          <a:p>
            <a:pPr marL="342900" indent="-342900" algn="ctr" eaLnBrk="0" hangingPunct="0">
              <a:lnSpc>
                <a:spcPct val="80000"/>
              </a:lnSpc>
              <a:spcBef>
                <a:spcPct val="20000"/>
              </a:spcBef>
              <a:defRPr/>
            </a:pPr>
            <a:r>
              <a:rPr lang="en-US" altLang="en-US" b="1" i="1" u="sng" kern="0" dirty="0">
                <a:solidFill>
                  <a:srgbClr val="C00000"/>
                </a:solidFill>
                <a:latin typeface="Arial" panose="020B0604020202020204" pitchFamily="34" charset="0"/>
                <a:cs typeface="Arial" panose="020B0604020202020204" pitchFamily="34" charset="0"/>
              </a:rPr>
              <a:t>Maintenance</a:t>
            </a:r>
            <a:r>
              <a:rPr lang="en-US" altLang="en-US" b="1" i="1" kern="0" dirty="0">
                <a:solidFill>
                  <a:srgbClr val="C00000"/>
                </a:solidFill>
                <a:latin typeface="Arial" panose="020B0604020202020204" pitchFamily="34" charset="0"/>
                <a:cs typeface="Arial" panose="020B0604020202020204" pitchFamily="34" charset="0"/>
              </a:rPr>
              <a:t>:</a:t>
            </a:r>
            <a:endParaRPr lang="en-US" altLang="en-US" b="1" kern="0" dirty="0">
              <a:solidFill>
                <a:srgbClr val="C00000"/>
              </a:solidFill>
              <a:latin typeface="Arial" panose="020B0604020202020204" pitchFamily="34" charset="0"/>
              <a:cs typeface="Arial" panose="020B0604020202020204" pitchFamily="34" charset="0"/>
            </a:endParaRPr>
          </a:p>
          <a:p>
            <a:pPr algn="ctr" eaLnBrk="0" hangingPunct="0">
              <a:lnSpc>
                <a:spcPct val="80000"/>
              </a:lnSpc>
              <a:spcBef>
                <a:spcPct val="20000"/>
              </a:spcBef>
              <a:defRPr/>
            </a:pPr>
            <a:r>
              <a:rPr lang="en-US" altLang="en-US" kern="0" dirty="0">
                <a:latin typeface="Arial" panose="020B0604020202020204" pitchFamily="34" charset="0"/>
                <a:cs typeface="Arial" panose="020B0604020202020204" pitchFamily="34" charset="0"/>
              </a:rPr>
              <a:t>Staying changed at least for 6 months. </a:t>
            </a:r>
          </a:p>
          <a:p>
            <a:pPr algn="ctr" eaLnBrk="0" hangingPunct="0">
              <a:lnSpc>
                <a:spcPct val="80000"/>
              </a:lnSpc>
              <a:spcBef>
                <a:spcPct val="20000"/>
              </a:spcBef>
              <a:defRPr/>
            </a:pPr>
            <a:r>
              <a:rPr lang="en-US" altLang="en-US" kern="0" dirty="0">
                <a:latin typeface="Arial" panose="020B0604020202020204" pitchFamily="34" charset="0"/>
                <a:cs typeface="Arial" panose="020B0604020202020204" pitchFamily="34" charset="0"/>
              </a:rPr>
              <a:t>Focus on relapse prevention skills. </a:t>
            </a:r>
          </a:p>
          <a:p>
            <a:pPr marL="342900" indent="-342900" algn="ctr" eaLnBrk="0" hangingPunct="0">
              <a:lnSpc>
                <a:spcPct val="80000"/>
              </a:lnSpc>
              <a:spcBef>
                <a:spcPct val="20000"/>
              </a:spcBef>
              <a:defRPr/>
            </a:pPr>
            <a:endParaRPr lang="en-US" altLang="en-US" i="1" kern="0" dirty="0">
              <a:latin typeface="Arial" panose="020B0604020202020204" pitchFamily="34" charset="0"/>
              <a:cs typeface="Arial" panose="020B0604020202020204" pitchFamily="34" charset="0"/>
            </a:endParaRPr>
          </a:p>
          <a:p>
            <a:pPr marL="342900" indent="-342900" algn="ctr" eaLnBrk="0" hangingPunct="0">
              <a:lnSpc>
                <a:spcPct val="80000"/>
              </a:lnSpc>
              <a:spcBef>
                <a:spcPct val="20000"/>
              </a:spcBef>
              <a:defRPr/>
            </a:pPr>
            <a:r>
              <a:rPr lang="en-US" altLang="en-US" sz="2000" b="1" i="1" u="sng" kern="0" dirty="0">
                <a:solidFill>
                  <a:srgbClr val="C00000"/>
                </a:solidFill>
                <a:latin typeface="Arial" panose="020B0604020202020204" pitchFamily="34" charset="0"/>
                <a:cs typeface="Arial" panose="020B0604020202020204" pitchFamily="34" charset="0"/>
              </a:rPr>
              <a:t>General Considerations</a:t>
            </a:r>
            <a:r>
              <a:rPr lang="en-US" altLang="en-US" sz="2000" b="1" i="1" kern="0" dirty="0">
                <a:solidFill>
                  <a:srgbClr val="C00000"/>
                </a:solidFill>
                <a:latin typeface="Arial" panose="020B0604020202020204" pitchFamily="34" charset="0"/>
                <a:cs typeface="Arial" panose="020B0604020202020204" pitchFamily="34" charset="0"/>
              </a:rPr>
              <a:t>:</a:t>
            </a:r>
          </a:p>
          <a:p>
            <a:pPr algn="ctr" eaLnBrk="0" hangingPunct="0">
              <a:lnSpc>
                <a:spcPct val="80000"/>
              </a:lnSpc>
              <a:spcBef>
                <a:spcPct val="20000"/>
              </a:spcBef>
              <a:defRPr/>
            </a:pPr>
            <a:r>
              <a:rPr lang="en-US" altLang="en-US" kern="0" dirty="0">
                <a:latin typeface="Arial" panose="020B0604020202020204" pitchFamily="34" charset="0"/>
                <a:cs typeface="Arial" panose="020B0604020202020204" pitchFamily="34" charset="0"/>
              </a:rPr>
              <a:t>Change </a:t>
            </a:r>
            <a:r>
              <a:rPr lang="en-US" altLang="en-US" i="1" kern="0" dirty="0">
                <a:latin typeface="Arial" panose="020B0604020202020204" pitchFamily="34" charset="0"/>
                <a:cs typeface="Arial" panose="020B0604020202020204" pitchFamily="34" charset="0"/>
              </a:rPr>
              <a:t>into </a:t>
            </a:r>
            <a:r>
              <a:rPr lang="en-US" altLang="en-US" kern="0" dirty="0">
                <a:latin typeface="Arial" panose="020B0604020202020204" pitchFamily="34" charset="0"/>
                <a:cs typeface="Arial" panose="020B0604020202020204" pitchFamily="34" charset="0"/>
              </a:rPr>
              <a:t>and</a:t>
            </a:r>
            <a:r>
              <a:rPr lang="en-US" altLang="en-US" i="1" kern="0" dirty="0">
                <a:latin typeface="Arial" panose="020B0604020202020204" pitchFamily="34" charset="0"/>
                <a:cs typeface="Arial" panose="020B0604020202020204" pitchFamily="34" charset="0"/>
              </a:rPr>
              <a:t> out </a:t>
            </a:r>
            <a:r>
              <a:rPr lang="en-US" altLang="en-US" kern="0" dirty="0">
                <a:latin typeface="Arial" panose="020B0604020202020204" pitchFamily="34" charset="0"/>
                <a:cs typeface="Arial" panose="020B0604020202020204" pitchFamily="34" charset="0"/>
              </a:rPr>
              <a:t>of behaviors.</a:t>
            </a:r>
          </a:p>
          <a:p>
            <a:pPr algn="ctr" eaLnBrk="0" hangingPunct="0">
              <a:lnSpc>
                <a:spcPct val="80000"/>
              </a:lnSpc>
              <a:spcBef>
                <a:spcPct val="20000"/>
              </a:spcBef>
              <a:defRPr/>
            </a:pPr>
            <a:r>
              <a:rPr lang="en-US" altLang="en-US" kern="0" dirty="0">
                <a:latin typeface="Arial" panose="020B0604020202020204" pitchFamily="34" charset="0"/>
                <a:cs typeface="Arial" panose="020B0604020202020204" pitchFamily="34" charset="0"/>
              </a:rPr>
              <a:t>Vacillate between stages and phases of each.</a:t>
            </a:r>
          </a:p>
          <a:p>
            <a:pPr algn="ctr" eaLnBrk="0" hangingPunct="0">
              <a:lnSpc>
                <a:spcPct val="80000"/>
              </a:lnSpc>
              <a:spcBef>
                <a:spcPct val="20000"/>
              </a:spcBef>
              <a:defRPr/>
            </a:pPr>
            <a:r>
              <a:rPr lang="en-US" altLang="en-US" kern="0" dirty="0">
                <a:latin typeface="Arial" panose="020B0604020202020204" pitchFamily="34" charset="0"/>
                <a:cs typeface="Arial" panose="020B0604020202020204" pitchFamily="34" charset="0"/>
              </a:rPr>
              <a:t>Transition from </a:t>
            </a:r>
            <a:r>
              <a:rPr lang="en-US" altLang="en-US" i="1" kern="0" dirty="0">
                <a:latin typeface="Arial" panose="020B0604020202020204" pitchFamily="34" charset="0"/>
                <a:cs typeface="Arial" panose="020B0604020202020204" pitchFamily="34" charset="0"/>
              </a:rPr>
              <a:t>Contemplation-to-Action</a:t>
            </a:r>
            <a:r>
              <a:rPr lang="en-US" altLang="en-US" kern="0" dirty="0">
                <a:latin typeface="Arial" panose="020B0604020202020204" pitchFamily="34" charset="0"/>
                <a:cs typeface="Arial" panose="020B0604020202020204" pitchFamily="34" charset="0"/>
              </a:rPr>
              <a:t> tends to be most difficult.</a:t>
            </a:r>
          </a:p>
        </p:txBody>
      </p:sp>
      <p:sp>
        <p:nvSpPr>
          <p:cNvPr id="4" name="TextBox 3"/>
          <p:cNvSpPr txBox="1"/>
          <p:nvPr/>
        </p:nvSpPr>
        <p:spPr>
          <a:xfrm>
            <a:off x="838200" y="1593402"/>
            <a:ext cx="7239000" cy="387798"/>
          </a:xfrm>
          <a:prstGeom prst="rect">
            <a:avLst/>
          </a:prstGeom>
          <a:noFill/>
        </p:spPr>
        <p:txBody>
          <a:bodyPr wrap="square" rtlCol="0">
            <a:spAutoFit/>
          </a:bodyPr>
          <a:lstStyle/>
          <a:p>
            <a:pPr marL="342900" indent="-342900" eaLnBrk="0" hangingPunct="0">
              <a:lnSpc>
                <a:spcPct val="80000"/>
              </a:lnSpc>
              <a:spcBef>
                <a:spcPct val="20000"/>
              </a:spcBef>
              <a:defRPr/>
            </a:pPr>
            <a:r>
              <a:rPr lang="en-US" altLang="en-US" sz="2400" b="1" kern="0" dirty="0">
                <a:solidFill>
                  <a:srgbClr val="C00000"/>
                </a:solidFill>
                <a:latin typeface="Arial" panose="020B0604020202020204" pitchFamily="34" charset="0"/>
                <a:cs typeface="Arial" panose="020B0604020202020204" pitchFamily="34" charset="0"/>
              </a:rPr>
              <a:t>Stage of Change </a:t>
            </a:r>
            <a:r>
              <a:rPr lang="en-US" altLang="en-US" sz="2400" b="1" kern="0" dirty="0" smtClean="0">
                <a:solidFill>
                  <a:srgbClr val="C00000"/>
                </a:solidFill>
                <a:latin typeface="Arial" panose="020B0604020202020204" pitchFamily="34" charset="0"/>
                <a:cs typeface="Arial" panose="020B0604020202020204" pitchFamily="34" charset="0"/>
              </a:rPr>
              <a:t>Model, </a:t>
            </a:r>
            <a:r>
              <a:rPr lang="en-US" altLang="en-US" kern="0" dirty="0" smtClean="0">
                <a:latin typeface="Arial" panose="020B0604020202020204" pitchFamily="34" charset="0"/>
                <a:cs typeface="Arial" panose="020B0604020202020204" pitchFamily="34" charset="0"/>
              </a:rPr>
              <a:t>slide 2 of 2</a:t>
            </a:r>
            <a:endParaRPr lang="en-US" altLang="en-US"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3371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971800" y="2135510"/>
            <a:ext cx="4940300" cy="3050852"/>
          </a:xfrm>
          <a:noFill/>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17961" dir="2700000" algn="ctr" rotWithShape="0">
                    <a:srgbClr val="99761C"/>
                  </a:outerShdw>
                </a:effectLst>
              </a14:hiddenEffects>
            </a:ext>
          </a:extLst>
        </p:spPr>
      </p:pic>
      <p:sp>
        <p:nvSpPr>
          <p:cNvPr id="3" name="Slide Number Placeholder 2"/>
          <p:cNvSpPr>
            <a:spLocks noGrp="1"/>
          </p:cNvSpPr>
          <p:nvPr>
            <p:ph type="sldNum" sz="quarter" idx="12"/>
          </p:nvPr>
        </p:nvSpPr>
        <p:spPr>
          <a:xfrm>
            <a:off x="4953000" y="6324600"/>
            <a:ext cx="4114800" cy="365125"/>
          </a:xfrm>
        </p:spPr>
        <p:txBody>
          <a:bodyPr/>
          <a:lstStyle/>
          <a:p>
            <a:pPr>
              <a:defRPr/>
            </a:pPr>
            <a:fld id="{E11E7082-FD2A-4ABF-9AF7-7DF3E5AD5D39}" type="slidenum">
              <a:rPr lang="en-US" sz="1400" b="1" smtClean="0">
                <a:solidFill>
                  <a:schemeClr val="tx1"/>
                </a:solidFill>
              </a:rPr>
              <a:pPr>
                <a:defRPr/>
              </a:pPr>
              <a:t>3</a:t>
            </a:fld>
            <a:r>
              <a:rPr lang="en-US" sz="1400" b="1" dirty="0" smtClean="0">
                <a:solidFill>
                  <a:schemeClr val="tx1"/>
                </a:solidFill>
              </a:rPr>
              <a:t>P</a:t>
            </a:r>
            <a:endParaRPr lang="en-US" sz="1400" b="1" dirty="0">
              <a:solidFill>
                <a:schemeClr val="tx1"/>
              </a:solidFill>
            </a:endParaRPr>
          </a:p>
        </p:txBody>
      </p:sp>
      <p:sp>
        <p:nvSpPr>
          <p:cNvPr id="14340" name="Freeform 14"/>
          <p:cNvSpPr>
            <a:spLocks/>
          </p:cNvSpPr>
          <p:nvPr/>
        </p:nvSpPr>
        <p:spPr bwMode="auto">
          <a:xfrm>
            <a:off x="914400" y="2479675"/>
            <a:ext cx="1398587" cy="663575"/>
          </a:xfrm>
          <a:custGeom>
            <a:avLst/>
            <a:gdLst>
              <a:gd name="T0" fmla="*/ 2147483647 w 533"/>
              <a:gd name="T1" fmla="*/ 2147483647 h 439"/>
              <a:gd name="T2" fmla="*/ 2147483647 w 533"/>
              <a:gd name="T3" fmla="*/ 2147483647 h 439"/>
              <a:gd name="T4" fmla="*/ 2147483647 w 533"/>
              <a:gd name="T5" fmla="*/ 2147483647 h 439"/>
              <a:gd name="T6" fmla="*/ 2147483647 w 533"/>
              <a:gd name="T7" fmla="*/ 2147483647 h 439"/>
              <a:gd name="T8" fmla="*/ 2147483647 w 533"/>
              <a:gd name="T9" fmla="*/ 2147483647 h 439"/>
              <a:gd name="T10" fmla="*/ 2147483647 w 533"/>
              <a:gd name="T11" fmla="*/ 0 h 439"/>
              <a:gd name="T12" fmla="*/ 2147483647 w 533"/>
              <a:gd name="T13" fmla="*/ 2147483647 h 439"/>
              <a:gd name="T14" fmla="*/ 2147483647 w 533"/>
              <a:gd name="T15" fmla="*/ 2147483647 h 439"/>
              <a:gd name="T16" fmla="*/ 2147483647 w 533"/>
              <a:gd name="T17" fmla="*/ 2147483647 h 439"/>
              <a:gd name="T18" fmla="*/ 2147483647 w 533"/>
              <a:gd name="T19" fmla="*/ 2147483647 h 439"/>
              <a:gd name="T20" fmla="*/ 2147483647 w 533"/>
              <a:gd name="T21" fmla="*/ 2147483647 h 439"/>
              <a:gd name="T22" fmla="*/ 2147483647 w 533"/>
              <a:gd name="T23" fmla="*/ 2147483647 h 439"/>
              <a:gd name="T24" fmla="*/ 2147483647 w 533"/>
              <a:gd name="T25" fmla="*/ 2147483647 h 439"/>
              <a:gd name="T26" fmla="*/ 2147483647 w 533"/>
              <a:gd name="T27" fmla="*/ 2147483647 h 439"/>
              <a:gd name="T28" fmla="*/ 2147483647 w 533"/>
              <a:gd name="T29" fmla="*/ 2147483647 h 439"/>
              <a:gd name="T30" fmla="*/ 2147483647 w 533"/>
              <a:gd name="T31" fmla="*/ 2147483647 h 439"/>
              <a:gd name="T32" fmla="*/ 2147483647 w 533"/>
              <a:gd name="T33" fmla="*/ 2147483647 h 439"/>
              <a:gd name="T34" fmla="*/ 2147483647 w 533"/>
              <a:gd name="T35" fmla="*/ 2147483647 h 439"/>
              <a:gd name="T36" fmla="*/ 2147483647 w 533"/>
              <a:gd name="T37" fmla="*/ 2147483647 h 439"/>
              <a:gd name="T38" fmla="*/ 2147483647 w 533"/>
              <a:gd name="T39" fmla="*/ 2147483647 h 439"/>
              <a:gd name="T40" fmla="*/ 2147483647 w 533"/>
              <a:gd name="T41" fmla="*/ 2147483647 h 439"/>
              <a:gd name="T42" fmla="*/ 2147483647 w 533"/>
              <a:gd name="T43" fmla="*/ 2147483647 h 439"/>
              <a:gd name="T44" fmla="*/ 2147483647 w 533"/>
              <a:gd name="T45" fmla="*/ 2147483647 h 439"/>
              <a:gd name="T46" fmla="*/ 2147483647 w 533"/>
              <a:gd name="T47" fmla="*/ 2147483647 h 439"/>
              <a:gd name="T48" fmla="*/ 2147483647 w 533"/>
              <a:gd name="T49" fmla="*/ 2147483647 h 439"/>
              <a:gd name="T50" fmla="*/ 2147483647 w 533"/>
              <a:gd name="T51" fmla="*/ 2147483647 h 439"/>
              <a:gd name="T52" fmla="*/ 2147483647 w 533"/>
              <a:gd name="T53" fmla="*/ 2147483647 h 439"/>
              <a:gd name="T54" fmla="*/ 2147483647 w 533"/>
              <a:gd name="T55" fmla="*/ 2147483647 h 43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33"/>
              <a:gd name="T85" fmla="*/ 0 h 439"/>
              <a:gd name="T86" fmla="*/ 533 w 533"/>
              <a:gd name="T87" fmla="*/ 439 h 43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33" h="439">
                <a:moveTo>
                  <a:pt x="530" y="438"/>
                </a:moveTo>
                <a:cubicBezTo>
                  <a:pt x="529" y="432"/>
                  <a:pt x="526" y="429"/>
                  <a:pt x="524" y="423"/>
                </a:cubicBezTo>
                <a:cubicBezTo>
                  <a:pt x="525" y="398"/>
                  <a:pt x="527" y="373"/>
                  <a:pt x="529" y="348"/>
                </a:cubicBezTo>
                <a:cubicBezTo>
                  <a:pt x="528" y="326"/>
                  <a:pt x="521" y="261"/>
                  <a:pt x="529" y="237"/>
                </a:cubicBezTo>
                <a:cubicBezTo>
                  <a:pt x="533" y="210"/>
                  <a:pt x="531" y="191"/>
                  <a:pt x="530" y="162"/>
                </a:cubicBezTo>
                <a:cubicBezTo>
                  <a:pt x="531" y="98"/>
                  <a:pt x="533" y="58"/>
                  <a:pt x="530" y="0"/>
                </a:cubicBezTo>
                <a:cubicBezTo>
                  <a:pt x="528" y="10"/>
                  <a:pt x="518" y="19"/>
                  <a:pt x="512" y="27"/>
                </a:cubicBezTo>
                <a:cubicBezTo>
                  <a:pt x="510" y="35"/>
                  <a:pt x="501" y="44"/>
                  <a:pt x="494" y="48"/>
                </a:cubicBezTo>
                <a:cubicBezTo>
                  <a:pt x="485" y="63"/>
                  <a:pt x="474" y="79"/>
                  <a:pt x="464" y="93"/>
                </a:cubicBezTo>
                <a:cubicBezTo>
                  <a:pt x="461" y="106"/>
                  <a:pt x="434" y="139"/>
                  <a:pt x="422" y="146"/>
                </a:cubicBezTo>
                <a:cubicBezTo>
                  <a:pt x="417" y="156"/>
                  <a:pt x="410" y="167"/>
                  <a:pt x="401" y="174"/>
                </a:cubicBezTo>
                <a:cubicBezTo>
                  <a:pt x="397" y="181"/>
                  <a:pt x="394" y="187"/>
                  <a:pt x="388" y="192"/>
                </a:cubicBezTo>
                <a:cubicBezTo>
                  <a:pt x="383" y="200"/>
                  <a:pt x="361" y="225"/>
                  <a:pt x="353" y="231"/>
                </a:cubicBezTo>
                <a:cubicBezTo>
                  <a:pt x="346" y="243"/>
                  <a:pt x="336" y="253"/>
                  <a:pt x="325" y="261"/>
                </a:cubicBezTo>
                <a:cubicBezTo>
                  <a:pt x="320" y="265"/>
                  <a:pt x="312" y="267"/>
                  <a:pt x="307" y="272"/>
                </a:cubicBezTo>
                <a:cubicBezTo>
                  <a:pt x="299" y="280"/>
                  <a:pt x="295" y="286"/>
                  <a:pt x="284" y="288"/>
                </a:cubicBezTo>
                <a:cubicBezTo>
                  <a:pt x="269" y="300"/>
                  <a:pt x="253" y="314"/>
                  <a:pt x="236" y="324"/>
                </a:cubicBezTo>
                <a:cubicBezTo>
                  <a:pt x="228" y="334"/>
                  <a:pt x="204" y="345"/>
                  <a:pt x="191" y="348"/>
                </a:cubicBezTo>
                <a:cubicBezTo>
                  <a:pt x="185" y="351"/>
                  <a:pt x="184" y="354"/>
                  <a:pt x="178" y="356"/>
                </a:cubicBezTo>
                <a:cubicBezTo>
                  <a:pt x="172" y="361"/>
                  <a:pt x="166" y="365"/>
                  <a:pt x="158" y="366"/>
                </a:cubicBezTo>
                <a:cubicBezTo>
                  <a:pt x="150" y="370"/>
                  <a:pt x="143" y="376"/>
                  <a:pt x="134" y="378"/>
                </a:cubicBezTo>
                <a:cubicBezTo>
                  <a:pt x="123" y="383"/>
                  <a:pt x="119" y="391"/>
                  <a:pt x="106" y="393"/>
                </a:cubicBezTo>
                <a:cubicBezTo>
                  <a:pt x="88" y="404"/>
                  <a:pt x="86" y="413"/>
                  <a:pt x="64" y="414"/>
                </a:cubicBezTo>
                <a:cubicBezTo>
                  <a:pt x="54" y="417"/>
                  <a:pt x="45" y="419"/>
                  <a:pt x="35" y="420"/>
                </a:cubicBezTo>
                <a:cubicBezTo>
                  <a:pt x="8" y="427"/>
                  <a:pt x="24" y="420"/>
                  <a:pt x="8" y="434"/>
                </a:cubicBezTo>
                <a:cubicBezTo>
                  <a:pt x="6" y="436"/>
                  <a:pt x="0" y="438"/>
                  <a:pt x="2" y="438"/>
                </a:cubicBezTo>
                <a:cubicBezTo>
                  <a:pt x="71" y="439"/>
                  <a:pt x="139" y="437"/>
                  <a:pt x="208" y="437"/>
                </a:cubicBezTo>
                <a:cubicBezTo>
                  <a:pt x="308" y="428"/>
                  <a:pt x="440" y="438"/>
                  <a:pt x="530" y="438"/>
                </a:cubicBezTo>
                <a:close/>
              </a:path>
            </a:pathLst>
          </a:custGeom>
          <a:solidFill>
            <a:srgbClr val="F5F7DD"/>
          </a:solidFill>
          <a:ln w="9525">
            <a:solidFill>
              <a:srgbClr val="FF3300"/>
            </a:solidFill>
            <a:round/>
            <a:headEnd/>
            <a:tailEnd/>
          </a:ln>
        </p:spPr>
        <p:txBody>
          <a:bodyPr wrap="none"/>
          <a:lstStyle/>
          <a:p>
            <a:endParaRPr lang="en-US" dirty="0"/>
          </a:p>
        </p:txBody>
      </p:sp>
      <p:sp>
        <p:nvSpPr>
          <p:cNvPr id="14342" name="Text Box 10"/>
          <p:cNvSpPr txBox="1">
            <a:spLocks noChangeArrowheads="1"/>
          </p:cNvSpPr>
          <p:nvPr/>
        </p:nvSpPr>
        <p:spPr bwMode="auto">
          <a:xfrm>
            <a:off x="3592368" y="2819400"/>
            <a:ext cx="1057275" cy="323850"/>
          </a:xfrm>
          <a:prstGeom prst="rect">
            <a:avLst/>
          </a:prstGeom>
          <a:solidFill>
            <a:srgbClr val="F5F7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a:lnSpc>
                <a:spcPct val="85000"/>
              </a:lnSpc>
              <a:spcBef>
                <a:spcPct val="0"/>
              </a:spcBef>
              <a:buClrTx/>
              <a:buSzTx/>
              <a:buFontTx/>
              <a:buNone/>
            </a:pPr>
            <a:r>
              <a:rPr lang="en-US" altLang="en-US" sz="900" b="1" i="1" dirty="0">
                <a:solidFill>
                  <a:srgbClr val="463634"/>
                </a:solidFill>
                <a:latin typeface="Tahoma" pitchFamily="34" charset="0"/>
              </a:rPr>
              <a:t>Less intelligent</a:t>
            </a:r>
          </a:p>
          <a:p>
            <a:pPr>
              <a:lnSpc>
                <a:spcPct val="85000"/>
              </a:lnSpc>
              <a:spcBef>
                <a:spcPct val="0"/>
              </a:spcBef>
              <a:buClrTx/>
              <a:buSzTx/>
              <a:buFontTx/>
              <a:buNone/>
            </a:pPr>
            <a:r>
              <a:rPr lang="en-US" altLang="en-US" sz="900" b="1" i="1" dirty="0">
                <a:solidFill>
                  <a:srgbClr val="463634"/>
                </a:solidFill>
                <a:latin typeface="Tahoma" pitchFamily="34" charset="0"/>
              </a:rPr>
              <a:t>than average</a:t>
            </a:r>
          </a:p>
        </p:txBody>
      </p:sp>
      <p:sp>
        <p:nvSpPr>
          <p:cNvPr id="14343" name="Text Box 8"/>
          <p:cNvSpPr txBox="1">
            <a:spLocks noChangeArrowheads="1"/>
          </p:cNvSpPr>
          <p:nvPr/>
        </p:nvSpPr>
        <p:spPr bwMode="auto">
          <a:xfrm>
            <a:off x="6219825" y="2869680"/>
            <a:ext cx="1095375" cy="323850"/>
          </a:xfrm>
          <a:prstGeom prst="rect">
            <a:avLst/>
          </a:prstGeom>
          <a:solidFill>
            <a:srgbClr val="F5F7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a:lnSpc>
                <a:spcPct val="85000"/>
              </a:lnSpc>
              <a:spcBef>
                <a:spcPct val="0"/>
              </a:spcBef>
              <a:buClrTx/>
              <a:buSzTx/>
              <a:buFontTx/>
              <a:buNone/>
            </a:pPr>
            <a:r>
              <a:rPr lang="en-US" altLang="en-US" sz="900" b="1" i="1" dirty="0">
                <a:solidFill>
                  <a:srgbClr val="463634"/>
                </a:solidFill>
                <a:latin typeface="Tahoma" pitchFamily="34" charset="0"/>
              </a:rPr>
              <a:t>More intelligent</a:t>
            </a:r>
          </a:p>
          <a:p>
            <a:pPr>
              <a:lnSpc>
                <a:spcPct val="85000"/>
              </a:lnSpc>
              <a:spcBef>
                <a:spcPct val="0"/>
              </a:spcBef>
              <a:buClrTx/>
              <a:buSzTx/>
              <a:buFontTx/>
              <a:buNone/>
            </a:pPr>
            <a:r>
              <a:rPr lang="en-US" altLang="en-US" sz="900" b="1" i="1" dirty="0">
                <a:solidFill>
                  <a:srgbClr val="463634"/>
                </a:solidFill>
                <a:latin typeface="Tahoma" pitchFamily="34" charset="0"/>
              </a:rPr>
              <a:t>than average</a:t>
            </a:r>
          </a:p>
        </p:txBody>
      </p:sp>
      <p:sp>
        <p:nvSpPr>
          <p:cNvPr id="9" name="AutoShape 9"/>
          <p:cNvSpPr>
            <a:spLocks noChangeArrowheads="1"/>
          </p:cNvSpPr>
          <p:nvPr/>
        </p:nvSpPr>
        <p:spPr bwMode="auto">
          <a:xfrm flipH="1">
            <a:off x="3820968" y="2479675"/>
            <a:ext cx="457200" cy="343565"/>
          </a:xfrm>
          <a:prstGeom prst="rightArrow">
            <a:avLst>
              <a:gd name="adj1" fmla="val 26046"/>
              <a:gd name="adj2" fmla="val 29453"/>
            </a:avLst>
          </a:prstGeom>
          <a:solidFill>
            <a:srgbClr val="FF0000"/>
          </a:solidFill>
          <a:ln w="9525">
            <a:solidFill>
              <a:srgbClr val="463634"/>
            </a:solidFill>
            <a:miter lim="800000"/>
            <a:headEnd/>
            <a:tailEnd/>
          </a:ln>
        </p:spPr>
        <p:txBody>
          <a:bodyPr wrap="none" anchor="ctr"/>
          <a:lstStyle>
            <a:lvl1pPr eaLnBrk="0" hangingPunct="0">
              <a:defRPr sz="1200" b="1">
                <a:solidFill>
                  <a:schemeClr val="bg2"/>
                </a:solidFill>
                <a:latin typeface="Verdana" pitchFamily="34" charset="0"/>
              </a:defRPr>
            </a:lvl1pPr>
            <a:lvl2pPr marL="742950" indent="-285750" eaLnBrk="0" hangingPunct="0">
              <a:defRPr sz="1200" b="1">
                <a:solidFill>
                  <a:schemeClr val="bg2"/>
                </a:solidFill>
                <a:latin typeface="Verdana" pitchFamily="34" charset="0"/>
              </a:defRPr>
            </a:lvl2pPr>
            <a:lvl3pPr marL="1143000" indent="-228600" eaLnBrk="0" hangingPunct="0">
              <a:defRPr sz="1200" b="1">
                <a:solidFill>
                  <a:schemeClr val="bg2"/>
                </a:solidFill>
                <a:latin typeface="Verdana" pitchFamily="34" charset="0"/>
              </a:defRPr>
            </a:lvl3pPr>
            <a:lvl4pPr marL="1600200" indent="-228600" eaLnBrk="0" hangingPunct="0">
              <a:defRPr sz="1200" b="1">
                <a:solidFill>
                  <a:schemeClr val="bg2"/>
                </a:solidFill>
                <a:latin typeface="Verdana" pitchFamily="34" charset="0"/>
              </a:defRPr>
            </a:lvl4pPr>
            <a:lvl5pPr marL="2057400" indent="-228600" eaLnBrk="0" hangingPunct="0">
              <a:defRPr sz="1200" b="1">
                <a:solidFill>
                  <a:schemeClr val="bg2"/>
                </a:solidFill>
                <a:latin typeface="Verdana" pitchFamily="34" charset="0"/>
              </a:defRPr>
            </a:lvl5pPr>
            <a:lvl6pPr marL="2514600" indent="-228600" algn="ctr" eaLnBrk="0" fontAlgn="base" hangingPunct="0">
              <a:spcBef>
                <a:spcPct val="50000"/>
              </a:spcBef>
              <a:spcAft>
                <a:spcPct val="0"/>
              </a:spcAft>
              <a:defRPr sz="1200" b="1">
                <a:solidFill>
                  <a:schemeClr val="bg2"/>
                </a:solidFill>
                <a:latin typeface="Verdana" pitchFamily="34" charset="0"/>
              </a:defRPr>
            </a:lvl6pPr>
            <a:lvl7pPr marL="2971800" indent="-228600" algn="ctr" eaLnBrk="0" fontAlgn="base" hangingPunct="0">
              <a:spcBef>
                <a:spcPct val="50000"/>
              </a:spcBef>
              <a:spcAft>
                <a:spcPct val="0"/>
              </a:spcAft>
              <a:defRPr sz="1200" b="1">
                <a:solidFill>
                  <a:schemeClr val="bg2"/>
                </a:solidFill>
                <a:latin typeface="Verdana" pitchFamily="34" charset="0"/>
              </a:defRPr>
            </a:lvl7pPr>
            <a:lvl8pPr marL="3429000" indent="-228600" algn="ctr" eaLnBrk="0" fontAlgn="base" hangingPunct="0">
              <a:spcBef>
                <a:spcPct val="50000"/>
              </a:spcBef>
              <a:spcAft>
                <a:spcPct val="0"/>
              </a:spcAft>
              <a:defRPr sz="1200" b="1">
                <a:solidFill>
                  <a:schemeClr val="bg2"/>
                </a:solidFill>
                <a:latin typeface="Verdana" pitchFamily="34" charset="0"/>
              </a:defRPr>
            </a:lvl8pPr>
            <a:lvl9pPr marL="3886200" indent="-228600" algn="ctr" eaLnBrk="0" fontAlgn="base" hangingPunct="0">
              <a:spcBef>
                <a:spcPct val="50000"/>
              </a:spcBef>
              <a:spcAft>
                <a:spcPct val="0"/>
              </a:spcAft>
              <a:defRPr sz="1200" b="1">
                <a:solidFill>
                  <a:schemeClr val="bg2"/>
                </a:solidFill>
                <a:latin typeface="Verdana" pitchFamily="34" charset="0"/>
              </a:defRPr>
            </a:lvl9pPr>
          </a:lstStyle>
          <a:p>
            <a:pPr algn="ctr" eaLnBrk="1" fontAlgn="auto" hangingPunct="1">
              <a:spcBef>
                <a:spcPct val="50000"/>
              </a:spcBef>
              <a:spcAft>
                <a:spcPts val="0"/>
              </a:spcAft>
              <a:defRPr/>
            </a:pPr>
            <a:endParaRPr lang="en-US" altLang="en-US" kern="0" dirty="0" smtClean="0">
              <a:solidFill>
                <a:srgbClr val="000000"/>
              </a:solidFill>
            </a:endParaRPr>
          </a:p>
        </p:txBody>
      </p:sp>
      <p:sp>
        <p:nvSpPr>
          <p:cNvPr id="10" name="AutoShape 7"/>
          <p:cNvSpPr>
            <a:spLocks noChangeArrowheads="1"/>
          </p:cNvSpPr>
          <p:nvPr/>
        </p:nvSpPr>
        <p:spPr bwMode="auto">
          <a:xfrm>
            <a:off x="6480175" y="2527708"/>
            <a:ext cx="454025" cy="304800"/>
          </a:xfrm>
          <a:prstGeom prst="rightArrow">
            <a:avLst>
              <a:gd name="adj1" fmla="val 25000"/>
              <a:gd name="adj2" fmla="val 40484"/>
            </a:avLst>
          </a:prstGeom>
          <a:solidFill>
            <a:srgbClr val="00B050"/>
          </a:solidFill>
          <a:ln w="9525">
            <a:solidFill>
              <a:srgbClr val="463634"/>
            </a:solidFill>
            <a:miter lim="800000"/>
            <a:headEnd/>
            <a:tailEnd/>
          </a:ln>
        </p:spPr>
        <p:txBody>
          <a:bodyPr wrap="none" anchor="ctr"/>
          <a:lstStyle>
            <a:lvl1pPr eaLnBrk="0" hangingPunct="0">
              <a:defRPr sz="1200" b="1">
                <a:solidFill>
                  <a:schemeClr val="bg2"/>
                </a:solidFill>
                <a:latin typeface="Verdana" pitchFamily="34" charset="0"/>
              </a:defRPr>
            </a:lvl1pPr>
            <a:lvl2pPr marL="742950" indent="-285750" eaLnBrk="0" hangingPunct="0">
              <a:defRPr sz="1200" b="1">
                <a:solidFill>
                  <a:schemeClr val="bg2"/>
                </a:solidFill>
                <a:latin typeface="Verdana" pitchFamily="34" charset="0"/>
              </a:defRPr>
            </a:lvl2pPr>
            <a:lvl3pPr marL="1143000" indent="-228600" eaLnBrk="0" hangingPunct="0">
              <a:defRPr sz="1200" b="1">
                <a:solidFill>
                  <a:schemeClr val="bg2"/>
                </a:solidFill>
                <a:latin typeface="Verdana" pitchFamily="34" charset="0"/>
              </a:defRPr>
            </a:lvl3pPr>
            <a:lvl4pPr marL="1600200" indent="-228600" eaLnBrk="0" hangingPunct="0">
              <a:defRPr sz="1200" b="1">
                <a:solidFill>
                  <a:schemeClr val="bg2"/>
                </a:solidFill>
                <a:latin typeface="Verdana" pitchFamily="34" charset="0"/>
              </a:defRPr>
            </a:lvl4pPr>
            <a:lvl5pPr marL="2057400" indent="-228600" eaLnBrk="0" hangingPunct="0">
              <a:defRPr sz="1200" b="1">
                <a:solidFill>
                  <a:schemeClr val="bg2"/>
                </a:solidFill>
                <a:latin typeface="Verdana" pitchFamily="34" charset="0"/>
              </a:defRPr>
            </a:lvl5pPr>
            <a:lvl6pPr marL="2514600" indent="-228600" algn="ctr" eaLnBrk="0" fontAlgn="base" hangingPunct="0">
              <a:spcBef>
                <a:spcPct val="50000"/>
              </a:spcBef>
              <a:spcAft>
                <a:spcPct val="0"/>
              </a:spcAft>
              <a:defRPr sz="1200" b="1">
                <a:solidFill>
                  <a:schemeClr val="bg2"/>
                </a:solidFill>
                <a:latin typeface="Verdana" pitchFamily="34" charset="0"/>
              </a:defRPr>
            </a:lvl6pPr>
            <a:lvl7pPr marL="2971800" indent="-228600" algn="ctr" eaLnBrk="0" fontAlgn="base" hangingPunct="0">
              <a:spcBef>
                <a:spcPct val="50000"/>
              </a:spcBef>
              <a:spcAft>
                <a:spcPct val="0"/>
              </a:spcAft>
              <a:defRPr sz="1200" b="1">
                <a:solidFill>
                  <a:schemeClr val="bg2"/>
                </a:solidFill>
                <a:latin typeface="Verdana" pitchFamily="34" charset="0"/>
              </a:defRPr>
            </a:lvl7pPr>
            <a:lvl8pPr marL="3429000" indent="-228600" algn="ctr" eaLnBrk="0" fontAlgn="base" hangingPunct="0">
              <a:spcBef>
                <a:spcPct val="50000"/>
              </a:spcBef>
              <a:spcAft>
                <a:spcPct val="0"/>
              </a:spcAft>
              <a:defRPr sz="1200" b="1">
                <a:solidFill>
                  <a:schemeClr val="bg2"/>
                </a:solidFill>
                <a:latin typeface="Verdana" pitchFamily="34" charset="0"/>
              </a:defRPr>
            </a:lvl8pPr>
            <a:lvl9pPr marL="3886200" indent="-228600" algn="ctr" eaLnBrk="0" fontAlgn="base" hangingPunct="0">
              <a:spcBef>
                <a:spcPct val="50000"/>
              </a:spcBef>
              <a:spcAft>
                <a:spcPct val="0"/>
              </a:spcAft>
              <a:defRPr sz="1200" b="1">
                <a:solidFill>
                  <a:schemeClr val="bg2"/>
                </a:solidFill>
                <a:latin typeface="Verdana" pitchFamily="34" charset="0"/>
              </a:defRPr>
            </a:lvl9pPr>
          </a:lstStyle>
          <a:p>
            <a:pPr algn="ctr" eaLnBrk="1" fontAlgn="auto" hangingPunct="1">
              <a:spcBef>
                <a:spcPct val="50000"/>
              </a:spcBef>
              <a:spcAft>
                <a:spcPts val="0"/>
              </a:spcAft>
              <a:defRPr/>
            </a:pPr>
            <a:endParaRPr lang="en-US" altLang="en-US" kern="0" dirty="0" smtClean="0">
              <a:solidFill>
                <a:srgbClr val="FF0000"/>
              </a:solidFill>
            </a:endParaRPr>
          </a:p>
        </p:txBody>
      </p:sp>
      <p:grpSp>
        <p:nvGrpSpPr>
          <p:cNvPr id="4" name="Group 3"/>
          <p:cNvGrpSpPr/>
          <p:nvPr/>
        </p:nvGrpSpPr>
        <p:grpSpPr>
          <a:xfrm>
            <a:off x="884238" y="3201988"/>
            <a:ext cx="1420812" cy="247650"/>
            <a:chOff x="2024063" y="3349625"/>
            <a:chExt cx="1420812" cy="247650"/>
          </a:xfrm>
        </p:grpSpPr>
        <p:sp>
          <p:nvSpPr>
            <p:cNvPr id="14341" name="Text Box 17"/>
            <p:cNvSpPr txBox="1">
              <a:spLocks noChangeArrowheads="1"/>
            </p:cNvSpPr>
            <p:nvPr/>
          </p:nvSpPr>
          <p:spPr bwMode="auto">
            <a:xfrm>
              <a:off x="2024063" y="3352800"/>
              <a:ext cx="396875" cy="244475"/>
            </a:xfrm>
            <a:prstGeom prst="rect">
              <a:avLst/>
            </a:prstGeom>
            <a:solidFill>
              <a:srgbClr val="F5F7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a:spcBef>
                  <a:spcPct val="0"/>
                </a:spcBef>
                <a:buClrTx/>
                <a:buSzTx/>
                <a:buFontTx/>
                <a:buNone/>
              </a:pPr>
              <a:r>
                <a:rPr lang="en-US" altLang="en-US" sz="1000" b="1" dirty="0">
                  <a:solidFill>
                    <a:srgbClr val="463634"/>
                  </a:solidFill>
                  <a:latin typeface="Tahoma" pitchFamily="34" charset="0"/>
                </a:rPr>
                <a:t>25</a:t>
              </a:r>
            </a:p>
          </p:txBody>
        </p:sp>
        <p:sp>
          <p:nvSpPr>
            <p:cNvPr id="14346" name="Rectangle 2"/>
            <p:cNvSpPr>
              <a:spLocks noChangeArrowheads="1"/>
            </p:cNvSpPr>
            <p:nvPr/>
          </p:nvSpPr>
          <p:spPr bwMode="auto">
            <a:xfrm>
              <a:off x="2330450" y="3351213"/>
              <a:ext cx="3476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0"/>
                </a:spcBef>
                <a:buClrTx/>
                <a:buSzTx/>
                <a:buFontTx/>
                <a:buNone/>
              </a:pPr>
              <a:r>
                <a:rPr lang="en-US" altLang="en-US" sz="1000" b="1" dirty="0">
                  <a:solidFill>
                    <a:srgbClr val="463634"/>
                  </a:solidFill>
                  <a:latin typeface="Tahoma" pitchFamily="34" charset="0"/>
                </a:rPr>
                <a:t>40</a:t>
              </a:r>
              <a:endParaRPr lang="en-US" altLang="en-US" sz="1800" dirty="0">
                <a:solidFill>
                  <a:schemeClr val="tx1"/>
                </a:solidFill>
                <a:latin typeface="Arial" charset="0"/>
              </a:endParaRPr>
            </a:p>
          </p:txBody>
        </p:sp>
        <p:sp>
          <p:nvSpPr>
            <p:cNvPr id="14347" name="Rectangle 3"/>
            <p:cNvSpPr>
              <a:spLocks noChangeArrowheads="1"/>
            </p:cNvSpPr>
            <p:nvPr/>
          </p:nvSpPr>
          <p:spPr bwMode="auto">
            <a:xfrm>
              <a:off x="2678113" y="3351213"/>
              <a:ext cx="3492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0"/>
                </a:spcBef>
                <a:buClrTx/>
                <a:buSzTx/>
                <a:buFontTx/>
                <a:buNone/>
              </a:pPr>
              <a:r>
                <a:rPr lang="en-US" altLang="en-US" sz="1000" b="1" dirty="0">
                  <a:solidFill>
                    <a:srgbClr val="463634"/>
                  </a:solidFill>
                  <a:latin typeface="Tahoma" pitchFamily="34" charset="0"/>
                </a:rPr>
                <a:t>55</a:t>
              </a:r>
              <a:endParaRPr lang="en-US" altLang="en-US" sz="1800" dirty="0">
                <a:solidFill>
                  <a:schemeClr val="tx1"/>
                </a:solidFill>
                <a:latin typeface="Arial" charset="0"/>
              </a:endParaRPr>
            </a:p>
          </p:txBody>
        </p:sp>
        <p:sp>
          <p:nvSpPr>
            <p:cNvPr id="14348" name="Rectangle 4"/>
            <p:cNvSpPr>
              <a:spLocks noChangeArrowheads="1"/>
            </p:cNvSpPr>
            <p:nvPr/>
          </p:nvSpPr>
          <p:spPr bwMode="auto">
            <a:xfrm>
              <a:off x="3097213" y="3349625"/>
              <a:ext cx="3476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0"/>
                </a:spcBef>
                <a:buClrTx/>
                <a:buSzTx/>
                <a:buFontTx/>
                <a:buNone/>
              </a:pPr>
              <a:r>
                <a:rPr lang="en-US" altLang="en-US" sz="1000" b="1" dirty="0">
                  <a:solidFill>
                    <a:srgbClr val="463634"/>
                  </a:solidFill>
                  <a:latin typeface="Tahoma" pitchFamily="34" charset="0"/>
                </a:rPr>
                <a:t>70</a:t>
              </a:r>
              <a:endParaRPr lang="en-US" altLang="en-US" sz="1800" dirty="0">
                <a:solidFill>
                  <a:schemeClr val="tx1"/>
                </a:solidFill>
                <a:latin typeface="Arial" charset="0"/>
              </a:endParaRPr>
            </a:p>
          </p:txBody>
        </p:sp>
      </p:grpSp>
      <p:sp>
        <p:nvSpPr>
          <p:cNvPr id="6" name="Rectangle 5"/>
          <p:cNvSpPr/>
          <p:nvPr/>
        </p:nvSpPr>
        <p:spPr>
          <a:xfrm>
            <a:off x="922867" y="5257800"/>
            <a:ext cx="8229600" cy="1323439"/>
          </a:xfrm>
          <a:prstGeom prst="rect">
            <a:avLst/>
          </a:prstGeom>
        </p:spPr>
        <p:txBody>
          <a:bodyPr>
            <a:spAutoFit/>
          </a:bodyPr>
          <a:lstStyle/>
          <a:p>
            <a:pPr marL="285750" indent="-285750">
              <a:buFont typeface="Arial" panose="020B0604020202020204" pitchFamily="34" charset="0"/>
              <a:buChar char="•"/>
              <a:defRPr/>
            </a:pPr>
            <a:r>
              <a:rPr lang="en-US" sz="1600" i="1" dirty="0" smtClean="0"/>
              <a:t>DSM-5: Intellectual </a:t>
            </a:r>
            <a:r>
              <a:rPr lang="en-US" sz="1600" i="1" dirty="0"/>
              <a:t>Developmental </a:t>
            </a:r>
            <a:r>
              <a:rPr lang="en-US" sz="1600" i="1" dirty="0" smtClean="0"/>
              <a:t>Disorder (formerly mental retardation): </a:t>
            </a:r>
            <a:r>
              <a:rPr lang="en-US" sz="1600" i="1" dirty="0"/>
              <a:t>Intellectual </a:t>
            </a:r>
            <a:r>
              <a:rPr lang="en-US" sz="1600" i="1" dirty="0" smtClean="0"/>
              <a:t>and adaptive </a:t>
            </a:r>
            <a:r>
              <a:rPr lang="en-US" sz="1600" i="1" dirty="0"/>
              <a:t>deficits </a:t>
            </a:r>
            <a:r>
              <a:rPr lang="en-US" sz="1600" i="1" dirty="0" smtClean="0"/>
              <a:t>(FSIQ= 70 with a standard error of measurement of 5 points) with onset </a:t>
            </a:r>
            <a:r>
              <a:rPr lang="en-US" sz="1600" i="1" dirty="0"/>
              <a:t>during the </a:t>
            </a:r>
            <a:r>
              <a:rPr lang="en-US" sz="1600" i="1" dirty="0" smtClean="0"/>
              <a:t>developmental period that </a:t>
            </a:r>
            <a:r>
              <a:rPr lang="en-US" sz="1600" i="1" dirty="0"/>
              <a:t>occurs between birth to 18 years old. </a:t>
            </a:r>
          </a:p>
          <a:p>
            <a:pPr>
              <a:defRPr/>
            </a:pPr>
            <a:endParaRPr lang="en-US" sz="1600" i="1" dirty="0"/>
          </a:p>
          <a:p>
            <a:pPr marL="285750" indent="-285750">
              <a:buFont typeface="Arial" panose="020B0604020202020204" pitchFamily="34" charset="0"/>
              <a:buChar char="•"/>
              <a:defRPr/>
            </a:pPr>
            <a:r>
              <a:rPr lang="en-US" sz="1600" i="1" dirty="0" smtClean="0"/>
              <a:t>I/DD is noted to have over 250 syndromal (25%) and non-syndromal causes (75%).</a:t>
            </a:r>
            <a:endParaRPr lang="en-US" sz="1600" i="1" dirty="0"/>
          </a:p>
        </p:txBody>
      </p:sp>
      <p:sp>
        <p:nvSpPr>
          <p:cNvPr id="14350" name="Rectangle 10"/>
          <p:cNvSpPr>
            <a:spLocks noChangeArrowheads="1"/>
          </p:cNvSpPr>
          <p:nvPr/>
        </p:nvSpPr>
        <p:spPr bwMode="auto">
          <a:xfrm>
            <a:off x="886233" y="3943350"/>
            <a:ext cx="1676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marL="0" indent="0" algn="ctr" eaLnBrk="1" hangingPunct="1">
              <a:spcBef>
                <a:spcPct val="0"/>
              </a:spcBef>
              <a:buClrTx/>
              <a:buSzTx/>
              <a:buFont typeface="Wingdings 2" pitchFamily="18" charset="2"/>
              <a:buNone/>
              <a:defRPr/>
            </a:pPr>
            <a:r>
              <a:rPr lang="en-US" altLang="en-US" sz="1200" b="1" dirty="0" smtClean="0">
                <a:solidFill>
                  <a:srgbClr val="463634"/>
                </a:solidFill>
                <a:effectLst>
                  <a:outerShdw blurRad="38100" dist="38100" dir="2700000" algn="tl">
                    <a:srgbClr val="000000">
                      <a:alpha val="43137"/>
                    </a:srgbClr>
                  </a:outerShdw>
                </a:effectLst>
                <a:latin typeface="Tahoma" pitchFamily="34" charset="0"/>
              </a:rPr>
              <a:t>Degrees of Severity</a:t>
            </a:r>
          </a:p>
          <a:p>
            <a:pPr eaLnBrk="1" hangingPunct="1">
              <a:spcBef>
                <a:spcPct val="0"/>
              </a:spcBef>
              <a:buClrTx/>
              <a:buSzTx/>
              <a:buFont typeface="Arial" charset="0"/>
              <a:buChar char="•"/>
              <a:defRPr/>
            </a:pPr>
            <a:r>
              <a:rPr lang="en-US" altLang="en-US" sz="1200" b="1" dirty="0" smtClean="0">
                <a:solidFill>
                  <a:srgbClr val="463634"/>
                </a:solidFill>
                <a:latin typeface="Tahoma" pitchFamily="34" charset="0"/>
              </a:rPr>
              <a:t>Mild 85%</a:t>
            </a:r>
          </a:p>
          <a:p>
            <a:pPr eaLnBrk="1" hangingPunct="1">
              <a:spcBef>
                <a:spcPct val="0"/>
              </a:spcBef>
              <a:buClrTx/>
              <a:buSzTx/>
              <a:buFont typeface="Arial" charset="0"/>
              <a:buChar char="•"/>
              <a:defRPr/>
            </a:pPr>
            <a:r>
              <a:rPr lang="en-US" altLang="en-US" sz="1200" b="1" dirty="0" smtClean="0">
                <a:solidFill>
                  <a:srgbClr val="463634"/>
                </a:solidFill>
                <a:latin typeface="Tahoma" pitchFamily="34" charset="0"/>
              </a:rPr>
              <a:t>Moderate 10%</a:t>
            </a:r>
          </a:p>
          <a:p>
            <a:pPr eaLnBrk="1" hangingPunct="1">
              <a:spcBef>
                <a:spcPct val="0"/>
              </a:spcBef>
              <a:buClrTx/>
              <a:buSzTx/>
              <a:buFont typeface="Arial" charset="0"/>
              <a:buChar char="•"/>
              <a:defRPr/>
            </a:pPr>
            <a:r>
              <a:rPr lang="en-US" altLang="en-US" sz="1200" b="1" dirty="0" smtClean="0">
                <a:solidFill>
                  <a:srgbClr val="463634"/>
                </a:solidFill>
                <a:latin typeface="Tahoma" pitchFamily="34" charset="0"/>
              </a:rPr>
              <a:t>Severe 3%</a:t>
            </a:r>
          </a:p>
          <a:p>
            <a:pPr eaLnBrk="1" hangingPunct="1">
              <a:spcBef>
                <a:spcPct val="0"/>
              </a:spcBef>
              <a:buClrTx/>
              <a:buSzTx/>
              <a:buFont typeface="Arial" charset="0"/>
              <a:buChar char="•"/>
              <a:defRPr/>
            </a:pPr>
            <a:r>
              <a:rPr lang="en-US" altLang="en-US" sz="1200" b="1" dirty="0" smtClean="0">
                <a:solidFill>
                  <a:srgbClr val="463634"/>
                </a:solidFill>
                <a:latin typeface="Tahoma" pitchFamily="34" charset="0"/>
              </a:rPr>
              <a:t>Profound 2%</a:t>
            </a:r>
            <a:endParaRPr lang="en-US" altLang="en-US" sz="1200" dirty="0" smtClean="0">
              <a:solidFill>
                <a:schemeClr val="tx1"/>
              </a:solidFill>
              <a:latin typeface="Arial" charset="0"/>
            </a:endParaRPr>
          </a:p>
        </p:txBody>
      </p:sp>
      <p:sp>
        <p:nvSpPr>
          <p:cNvPr id="5" name="TextBox 4"/>
          <p:cNvSpPr txBox="1"/>
          <p:nvPr/>
        </p:nvSpPr>
        <p:spPr>
          <a:xfrm>
            <a:off x="827881" y="1447800"/>
            <a:ext cx="7020719" cy="461665"/>
          </a:xfrm>
          <a:prstGeom prst="rect">
            <a:avLst/>
          </a:prstGeom>
          <a:noFill/>
        </p:spPr>
        <p:txBody>
          <a:bodyPr wrap="square" rtlCol="0">
            <a:spAutoFit/>
          </a:bodyPr>
          <a:lstStyle/>
          <a:p>
            <a:pPr algn="ctr"/>
            <a:r>
              <a:rPr lang="en-US" sz="2400" b="1" dirty="0" smtClean="0">
                <a:solidFill>
                  <a:srgbClr val="C00000"/>
                </a:solidFill>
              </a:rPr>
              <a:t>Understanding Intellectual Disability</a:t>
            </a:r>
            <a:endParaRPr lang="en-US" sz="2400" b="1" dirty="0">
              <a:solidFill>
                <a:srgbClr val="C00000"/>
              </a:solidFill>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0"/>
              </a:spcBef>
              <a:buClrTx/>
              <a:buSzTx/>
              <a:buFontTx/>
              <a:buNone/>
            </a:pPr>
            <a:endParaRPr lang="en-US" altLang="en-US" sz="1800">
              <a:solidFill>
                <a:schemeClr val="tx1"/>
              </a:solidFill>
              <a:latin typeface="Arial" charset="0"/>
            </a:endParaRPr>
          </a:p>
        </p:txBody>
      </p:sp>
      <p:sp>
        <p:nvSpPr>
          <p:cNvPr id="106502" name="Text Box 6"/>
          <p:cNvSpPr txBox="1">
            <a:spLocks noChangeArrowheads="1"/>
          </p:cNvSpPr>
          <p:nvPr/>
        </p:nvSpPr>
        <p:spPr bwMode="auto">
          <a:xfrm>
            <a:off x="992619" y="2836166"/>
            <a:ext cx="8016875"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spcBef>
                <a:spcPct val="20000"/>
              </a:spcBef>
              <a:buChar char="•"/>
              <a:defRPr sz="2800">
                <a:solidFill>
                  <a:srgbClr val="212747"/>
                </a:solidFill>
                <a:latin typeface="Arial" charset="0"/>
              </a:defRPr>
            </a:lvl1pPr>
            <a:lvl2pPr marL="742950" indent="-285750" eaLnBrk="0" hangingPunct="0">
              <a:spcBef>
                <a:spcPct val="20000"/>
              </a:spcBef>
              <a:buChar char="–"/>
              <a:defRPr sz="2400">
                <a:solidFill>
                  <a:srgbClr val="212747"/>
                </a:solidFill>
                <a:latin typeface="Arial" charset="0"/>
              </a:defRPr>
            </a:lvl2pPr>
            <a:lvl3pPr marL="1143000" indent="-228600" eaLnBrk="0" hangingPunct="0">
              <a:spcBef>
                <a:spcPct val="20000"/>
              </a:spcBef>
              <a:buChar char="•"/>
              <a:defRPr sz="2000">
                <a:solidFill>
                  <a:srgbClr val="212747"/>
                </a:solidFill>
                <a:latin typeface="Arial" charset="0"/>
              </a:defRPr>
            </a:lvl3pPr>
            <a:lvl4pPr marL="1600200" indent="-228600" eaLnBrk="0" hangingPunct="0">
              <a:spcBef>
                <a:spcPct val="20000"/>
              </a:spcBef>
              <a:buChar char="–"/>
              <a:defRPr>
                <a:solidFill>
                  <a:srgbClr val="212747"/>
                </a:solidFill>
                <a:latin typeface="Arial" charset="0"/>
              </a:defRPr>
            </a:lvl4pPr>
            <a:lvl5pPr marL="2057400" indent="-228600" eaLnBrk="0" hangingPunct="0">
              <a:spcBef>
                <a:spcPct val="20000"/>
              </a:spcBef>
              <a:buChar char="»"/>
              <a:defRPr>
                <a:solidFill>
                  <a:srgbClr val="212747"/>
                </a:solidFill>
                <a:latin typeface="Arial" charset="0"/>
              </a:defRPr>
            </a:lvl5pPr>
            <a:lvl6pPr marL="2514600" indent="-228600" eaLnBrk="0" fontAlgn="base" hangingPunct="0">
              <a:spcBef>
                <a:spcPct val="20000"/>
              </a:spcBef>
              <a:spcAft>
                <a:spcPct val="0"/>
              </a:spcAft>
              <a:buChar char="»"/>
              <a:defRPr>
                <a:solidFill>
                  <a:srgbClr val="212747"/>
                </a:solidFill>
                <a:latin typeface="Arial" charset="0"/>
              </a:defRPr>
            </a:lvl6pPr>
            <a:lvl7pPr marL="2971800" indent="-228600" eaLnBrk="0" fontAlgn="base" hangingPunct="0">
              <a:spcBef>
                <a:spcPct val="20000"/>
              </a:spcBef>
              <a:spcAft>
                <a:spcPct val="0"/>
              </a:spcAft>
              <a:buChar char="»"/>
              <a:defRPr>
                <a:solidFill>
                  <a:srgbClr val="212747"/>
                </a:solidFill>
                <a:latin typeface="Arial" charset="0"/>
              </a:defRPr>
            </a:lvl7pPr>
            <a:lvl8pPr marL="3429000" indent="-228600" eaLnBrk="0" fontAlgn="base" hangingPunct="0">
              <a:spcBef>
                <a:spcPct val="20000"/>
              </a:spcBef>
              <a:spcAft>
                <a:spcPct val="0"/>
              </a:spcAft>
              <a:buChar char="»"/>
              <a:defRPr>
                <a:solidFill>
                  <a:srgbClr val="212747"/>
                </a:solidFill>
                <a:latin typeface="Arial" charset="0"/>
              </a:defRPr>
            </a:lvl8pPr>
            <a:lvl9pPr marL="3886200" indent="-228600" eaLnBrk="0" fontAlgn="base" hangingPunct="0">
              <a:spcBef>
                <a:spcPct val="20000"/>
              </a:spcBef>
              <a:spcAft>
                <a:spcPct val="0"/>
              </a:spcAft>
              <a:buChar char="»"/>
              <a:defRPr>
                <a:solidFill>
                  <a:srgbClr val="212747"/>
                </a:solidFill>
                <a:latin typeface="Arial" charset="0"/>
              </a:defRPr>
            </a:lvl9pPr>
          </a:lstStyle>
          <a:p>
            <a:pPr marL="342900" indent="-342900" eaLnBrk="1" hangingPunct="1">
              <a:spcBef>
                <a:spcPct val="0"/>
              </a:spcBef>
              <a:buClr>
                <a:srgbClr val="C00000"/>
              </a:buClr>
              <a:buFont typeface="Wingdings" panose="05000000000000000000" pitchFamily="2" charset="2"/>
              <a:buChar char="v"/>
              <a:defRPr/>
            </a:pPr>
            <a:r>
              <a:rPr lang="en-US" altLang="en-US" sz="1800" b="1" dirty="0" smtClean="0">
                <a:solidFill>
                  <a:schemeClr val="tx1"/>
                </a:solidFill>
              </a:rPr>
              <a:t>Anyone who has broken a New Year’s Resolution appreciates the difficulty of behavioral change. There is no single solution that works for everyone. </a:t>
            </a:r>
          </a:p>
          <a:p>
            <a:pPr eaLnBrk="1" hangingPunct="1">
              <a:spcBef>
                <a:spcPct val="0"/>
              </a:spcBef>
              <a:buClr>
                <a:srgbClr val="C00000"/>
              </a:buClr>
              <a:buNone/>
              <a:defRPr/>
            </a:pPr>
            <a:endParaRPr lang="en-US" altLang="en-US" sz="1800" b="1" dirty="0" smtClean="0">
              <a:solidFill>
                <a:schemeClr val="tx1"/>
              </a:solidFill>
            </a:endParaRPr>
          </a:p>
          <a:p>
            <a:pPr marL="342900" indent="-342900" eaLnBrk="1" hangingPunct="1">
              <a:spcBef>
                <a:spcPct val="0"/>
              </a:spcBef>
              <a:buClr>
                <a:srgbClr val="C00000"/>
              </a:buClr>
              <a:buFont typeface="Wingdings" panose="05000000000000000000" pitchFamily="2" charset="2"/>
              <a:buChar char="v"/>
              <a:defRPr/>
            </a:pPr>
            <a:r>
              <a:rPr lang="en-US" altLang="en-US" sz="1800" b="1" dirty="0" smtClean="0">
                <a:solidFill>
                  <a:schemeClr val="tx1"/>
                </a:solidFill>
              </a:rPr>
              <a:t>We often expect individuals we work with to immediately change a behavior that they have used over a lifetime of repetition and reinforcement. </a:t>
            </a:r>
          </a:p>
          <a:p>
            <a:pPr marL="342900" indent="-342900" eaLnBrk="1" hangingPunct="1">
              <a:spcBef>
                <a:spcPct val="0"/>
              </a:spcBef>
              <a:buClr>
                <a:srgbClr val="C00000"/>
              </a:buClr>
              <a:buFont typeface="Wingdings" panose="05000000000000000000" pitchFamily="2" charset="2"/>
              <a:buChar char="v"/>
              <a:defRPr/>
            </a:pPr>
            <a:endParaRPr lang="en-US" altLang="en-US" sz="1800" b="1" dirty="0" smtClean="0">
              <a:solidFill>
                <a:schemeClr val="tx1"/>
              </a:solidFill>
            </a:endParaRPr>
          </a:p>
          <a:p>
            <a:pPr marL="342900" indent="-342900" eaLnBrk="1" hangingPunct="1">
              <a:spcBef>
                <a:spcPct val="0"/>
              </a:spcBef>
              <a:buClr>
                <a:srgbClr val="C00000"/>
              </a:buClr>
              <a:buFont typeface="Wingdings" panose="05000000000000000000" pitchFamily="2" charset="2"/>
              <a:buChar char="v"/>
              <a:defRPr/>
            </a:pPr>
            <a:r>
              <a:rPr lang="en-US" altLang="en-US" sz="1800" b="1" dirty="0" smtClean="0">
                <a:solidFill>
                  <a:schemeClr val="tx1"/>
                </a:solidFill>
              </a:rPr>
              <a:t>We need to remember that we are striving for </a:t>
            </a:r>
            <a:r>
              <a:rPr lang="en-US" altLang="en-US" sz="1800" b="1" i="1" dirty="0" smtClean="0">
                <a:solidFill>
                  <a:srgbClr val="FF0000"/>
                </a:solidFill>
              </a:rPr>
              <a:t>progress</a:t>
            </a:r>
            <a:r>
              <a:rPr lang="en-US" altLang="en-US" sz="1800" b="1" dirty="0" smtClean="0">
                <a:solidFill>
                  <a:srgbClr val="FF0000"/>
                </a:solidFill>
              </a:rPr>
              <a:t> </a:t>
            </a:r>
            <a:r>
              <a:rPr lang="en-US" altLang="en-US" sz="1800" b="1" dirty="0" smtClean="0">
                <a:solidFill>
                  <a:schemeClr val="tx1"/>
                </a:solidFill>
              </a:rPr>
              <a:t>toward new behaviors, rather than perfection in getting rid of the old ones.</a:t>
            </a:r>
          </a:p>
          <a:p>
            <a:pPr eaLnBrk="1" hangingPunct="1">
              <a:spcBef>
                <a:spcPct val="0"/>
              </a:spcBef>
              <a:buFontTx/>
              <a:buNone/>
              <a:defRPr/>
            </a:pPr>
            <a:endParaRPr lang="en-US" altLang="en-US" sz="1800" dirty="0" smtClean="0">
              <a:solidFill>
                <a:schemeClr val="tx1"/>
              </a:solidFill>
            </a:endParaRPr>
          </a:p>
        </p:txBody>
      </p:sp>
      <p:sp>
        <p:nvSpPr>
          <p:cNvPr id="106503" name="Text Box 7"/>
          <p:cNvSpPr txBox="1">
            <a:spLocks noChangeArrowheads="1"/>
          </p:cNvSpPr>
          <p:nvPr/>
        </p:nvSpPr>
        <p:spPr bwMode="auto">
          <a:xfrm>
            <a:off x="337414" y="2286000"/>
            <a:ext cx="90678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marL="342900" indent="-342900"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800100" indent="-34290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lvl="1" algn="ctr" eaLnBrk="1" hangingPunct="1">
              <a:spcBef>
                <a:spcPct val="0"/>
              </a:spcBef>
              <a:buClrTx/>
              <a:buSzTx/>
              <a:buFontTx/>
              <a:buNone/>
              <a:defRPr/>
            </a:pPr>
            <a:r>
              <a:rPr lang="en-US" altLang="en-US" sz="2000" b="1" i="1" dirty="0" smtClean="0">
                <a:solidFill>
                  <a:schemeClr val="tx1"/>
                </a:solidFill>
                <a:latin typeface="Arial" charset="0"/>
              </a:rPr>
              <a:t>Is it possible for an individual to change their behavior?</a:t>
            </a:r>
            <a:endParaRPr lang="en-US" altLang="en-US" sz="2000" b="1" i="1" dirty="0" smtClean="0">
              <a:solidFill>
                <a:schemeClr val="tx1"/>
              </a:solidFill>
              <a:effectLst>
                <a:outerShdw blurRad="38100" dist="38100" dir="2700000" algn="tl">
                  <a:srgbClr val="000000">
                    <a:alpha val="43137"/>
                  </a:srgbClr>
                </a:outerShdw>
              </a:effectLst>
              <a:latin typeface="Arial" charset="0"/>
            </a:endParaRPr>
          </a:p>
          <a:p>
            <a:pPr lvl="1" algn="ctr" eaLnBrk="1" hangingPunct="1">
              <a:spcBef>
                <a:spcPct val="0"/>
              </a:spcBef>
              <a:buClrTx/>
              <a:buSzTx/>
              <a:buFontTx/>
              <a:buNone/>
              <a:defRPr/>
            </a:pPr>
            <a:endParaRPr lang="en-US" altLang="en-US" sz="2400" b="1" dirty="0" smtClean="0">
              <a:solidFill>
                <a:schemeClr val="tx1"/>
              </a:solidFill>
              <a:latin typeface="Arial" charset="0"/>
            </a:endParaRPr>
          </a:p>
        </p:txBody>
      </p:sp>
      <p:sp>
        <p:nvSpPr>
          <p:cNvPr id="6" name="Rectangle 5"/>
          <p:cNvSpPr/>
          <p:nvPr/>
        </p:nvSpPr>
        <p:spPr>
          <a:xfrm>
            <a:off x="838200" y="1366766"/>
            <a:ext cx="6629400" cy="523220"/>
          </a:xfrm>
          <a:prstGeom prst="rect">
            <a:avLst/>
          </a:prstGeom>
        </p:spPr>
        <p:txBody>
          <a:bodyPr>
            <a:spAutoFit/>
          </a:bodyPr>
          <a:lstStyle/>
          <a:p>
            <a:pPr algn="ctr">
              <a:defRPr/>
            </a:pPr>
            <a:r>
              <a:rPr lang="en-US" sz="2800" b="1" kern="10" dirty="0">
                <a:solidFill>
                  <a:srgbClr val="C00000"/>
                </a:solidFill>
                <a:latin typeface="+mn-lt"/>
              </a:rPr>
              <a:t>Positive </a:t>
            </a:r>
            <a:r>
              <a:rPr lang="en-US" sz="2800" b="1" kern="10" dirty="0" smtClean="0">
                <a:solidFill>
                  <a:srgbClr val="C00000"/>
                </a:solidFill>
                <a:latin typeface="+mn-lt"/>
              </a:rPr>
              <a:t>Behavior Support</a:t>
            </a:r>
            <a:endParaRPr lang="en-US" sz="2800" b="1" dirty="0">
              <a:solidFill>
                <a:srgbClr val="C00000"/>
              </a:solidFill>
              <a:latin typeface="+mn-lt"/>
            </a:endParaRPr>
          </a:p>
        </p:txBody>
      </p:sp>
      <p:sp>
        <p:nvSpPr>
          <p:cNvPr id="2" name="Slide Number Placeholder 1"/>
          <p:cNvSpPr>
            <a:spLocks noGrp="1"/>
          </p:cNvSpPr>
          <p:nvPr>
            <p:ph type="sldNum" sz="quarter" idx="12"/>
          </p:nvPr>
        </p:nvSpPr>
        <p:spPr/>
        <p:txBody>
          <a:bodyPr/>
          <a:lstStyle/>
          <a:p>
            <a:pPr>
              <a:defRPr/>
            </a:pPr>
            <a:r>
              <a:rPr lang="en-US" sz="1400" b="1" dirty="0" smtClean="0">
                <a:solidFill>
                  <a:schemeClr val="tx1"/>
                </a:solidFill>
              </a:rPr>
              <a:t>30T</a:t>
            </a:r>
            <a:endParaRPr lang="en-US" sz="1400" b="1" dirty="0">
              <a:solidFill>
                <a:schemeClr val="tx1"/>
              </a:solidFill>
            </a:endParaRPr>
          </a:p>
        </p:txBody>
      </p:sp>
    </p:spTree>
    <p:custDataLst>
      <p:tags r:id="rId1"/>
    </p:custDataLst>
  </p:cSld>
  <p:clrMapOvr>
    <a:masterClrMapping/>
  </p:clrMapOvr>
  <p:transition advTm="1521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6503"/>
                                        </p:tgtEl>
                                        <p:attrNameLst>
                                          <p:attrName>style.visibility</p:attrName>
                                        </p:attrNameLst>
                                      </p:cBhvr>
                                      <p:to>
                                        <p:strVal val="visible"/>
                                      </p:to>
                                    </p:set>
                                    <p:anim calcmode="lin" valueType="num">
                                      <p:cBhvr additive="base">
                                        <p:cTn id="7" dur="500" fill="hold"/>
                                        <p:tgtEl>
                                          <p:spTgt spid="106503"/>
                                        </p:tgtEl>
                                        <p:attrNameLst>
                                          <p:attrName>ppt_x</p:attrName>
                                        </p:attrNameLst>
                                      </p:cBhvr>
                                      <p:tavLst>
                                        <p:tav tm="0">
                                          <p:val>
                                            <p:strVal val="0-#ppt_w/2"/>
                                          </p:val>
                                        </p:tav>
                                        <p:tav tm="100000">
                                          <p:val>
                                            <p:strVal val="#ppt_x"/>
                                          </p:val>
                                        </p:tav>
                                      </p:tavLst>
                                    </p:anim>
                                    <p:anim calcmode="lin" valueType="num">
                                      <p:cBhvr additive="base">
                                        <p:cTn id="8" dur="500" fill="hold"/>
                                        <p:tgtEl>
                                          <p:spTgt spid="10650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65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2" grpId="0"/>
      <p:bldP spid="10650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490" name="Object 4"/>
          <p:cNvGraphicFramePr>
            <a:graphicFrameLocks noGrp="1" noChangeAspect="1"/>
          </p:cNvGraphicFramePr>
          <p:nvPr>
            <p:ph idx="1"/>
            <p:extLst>
              <p:ext uri="{D42A27DB-BD31-4B8C-83A1-F6EECF244321}">
                <p14:modId xmlns:p14="http://schemas.microsoft.com/office/powerpoint/2010/main" val="2130394297"/>
              </p:ext>
            </p:extLst>
          </p:nvPr>
        </p:nvGraphicFramePr>
        <p:xfrm>
          <a:off x="1295400" y="1991548"/>
          <a:ext cx="6400800" cy="4800600"/>
        </p:xfrm>
        <a:graphic>
          <a:graphicData uri="http://schemas.openxmlformats.org/presentationml/2006/ole">
            <mc:AlternateContent xmlns:mc="http://schemas.openxmlformats.org/markup-compatibility/2006">
              <mc:Choice xmlns:v="urn:schemas-microsoft-com:vml" Requires="v">
                <p:oleObj spid="_x0000_s63764" name="Slide" r:id="rId3" imgW="14080138" imgH="10559802" progId="PowerPoint.Slide.8">
                  <p:embed/>
                </p:oleObj>
              </mc:Choice>
              <mc:Fallback>
                <p:oleObj name="Slide" r:id="rId3" imgW="14080138" imgH="10559802" progId="PowerPoint.Slide.8">
                  <p:embed/>
                  <p:pic>
                    <p:nvPicPr>
                      <p:cNvPr id="0" name="Object 4"/>
                      <p:cNvPicPr>
                        <a:picLocks noGrp="1" noChangeAspect="1" noChangeArrowheads="1"/>
                      </p:cNvPicPr>
                      <p:nvPr/>
                    </p:nvPicPr>
                    <p:blipFill>
                      <a:blip r:embed="rId4"/>
                      <a:srcRect/>
                      <a:stretch>
                        <a:fillRect/>
                      </a:stretch>
                    </p:blipFill>
                    <p:spPr bwMode="auto">
                      <a:xfrm>
                        <a:off x="1295400" y="1991548"/>
                        <a:ext cx="6400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r>
              <a:rPr lang="en-US" sz="1400" b="1" dirty="0" smtClean="0">
                <a:solidFill>
                  <a:schemeClr val="tx1"/>
                </a:solidFill>
              </a:rPr>
              <a:t>31T</a:t>
            </a:r>
            <a:endParaRPr lang="en-US" sz="1400" b="1" dirty="0">
              <a:solidFill>
                <a:schemeClr val="tx1"/>
              </a:solidFill>
            </a:endParaRPr>
          </a:p>
        </p:txBody>
      </p:sp>
      <p:sp>
        <p:nvSpPr>
          <p:cNvPr id="7" name="Rectangle 6"/>
          <p:cNvSpPr/>
          <p:nvPr/>
        </p:nvSpPr>
        <p:spPr>
          <a:xfrm>
            <a:off x="685800" y="1468328"/>
            <a:ext cx="7271415" cy="523220"/>
          </a:xfrm>
          <a:prstGeom prst="rect">
            <a:avLst/>
          </a:prstGeom>
        </p:spPr>
        <p:txBody>
          <a:bodyPr>
            <a:spAutoFit/>
          </a:bodyPr>
          <a:lstStyle/>
          <a:p>
            <a:pPr>
              <a:defRPr/>
            </a:pPr>
            <a:r>
              <a:rPr lang="en-US" sz="2800" b="1" kern="10" dirty="0">
                <a:solidFill>
                  <a:srgbClr val="C00000"/>
                </a:solidFill>
                <a:latin typeface="+mn-lt"/>
              </a:rPr>
              <a:t>Positive Behavioral Supports</a:t>
            </a:r>
            <a:endParaRPr lang="en-US" sz="2800" b="1" dirty="0">
              <a:solidFill>
                <a:srgbClr val="C00000"/>
              </a:solidFill>
              <a:latin typeface="+mn-lt"/>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362200"/>
            <a:ext cx="8686800" cy="1219200"/>
          </a:xfrm>
        </p:spPr>
        <p:txBody>
          <a:bodyPr>
            <a:noAutofit/>
          </a:bodyPr>
          <a:lstStyle/>
          <a:p>
            <a:pPr algn="ctr" eaLnBrk="1" hangingPunct="1">
              <a:defRPr/>
            </a:pPr>
            <a:r>
              <a:rPr lang="en-US" kern="10" cap="none" dirty="0" smtClean="0">
                <a:ln w="19050">
                  <a:solidFill>
                    <a:srgbClr val="4E3B30"/>
                  </a:solidFill>
                  <a:round/>
                  <a:headEnd/>
                  <a:tailEnd/>
                </a:ln>
                <a:solidFill>
                  <a:prstClr val="white"/>
                </a:solidFill>
                <a:effectLst>
                  <a:outerShdw dist="35921" dir="2700000" algn="ctr" rotWithShape="0">
                    <a:srgbClr val="A5644E"/>
                  </a:outerShdw>
                </a:effectLst>
                <a:latin typeface="Impact"/>
                <a:ea typeface="+mn-ea"/>
                <a:cs typeface="Arial" charset="0"/>
              </a:rPr>
              <a:t/>
            </a:r>
            <a:br>
              <a:rPr lang="en-US" kern="10" cap="none" dirty="0" smtClean="0">
                <a:ln w="19050">
                  <a:solidFill>
                    <a:srgbClr val="4E3B30"/>
                  </a:solidFill>
                  <a:round/>
                  <a:headEnd/>
                  <a:tailEnd/>
                </a:ln>
                <a:solidFill>
                  <a:prstClr val="white"/>
                </a:solidFill>
                <a:effectLst>
                  <a:outerShdw dist="35921" dir="2700000" algn="ctr" rotWithShape="0">
                    <a:srgbClr val="A5644E"/>
                  </a:outerShdw>
                </a:effectLst>
                <a:latin typeface="Impact"/>
                <a:ea typeface="+mn-ea"/>
                <a:cs typeface="Arial" charset="0"/>
              </a:rPr>
            </a:br>
            <a:r>
              <a:rPr lang="en-US" kern="10" dirty="0">
                <a:ln w="19050">
                  <a:solidFill>
                    <a:srgbClr val="4E3B30"/>
                  </a:solidFill>
                  <a:round/>
                  <a:headEnd/>
                  <a:tailEnd/>
                </a:ln>
                <a:solidFill>
                  <a:prstClr val="white"/>
                </a:solidFill>
                <a:effectLst>
                  <a:outerShdw dist="35921" dir="2700000" algn="ctr" rotWithShape="0">
                    <a:srgbClr val="A5644E"/>
                  </a:outerShdw>
                </a:effectLst>
                <a:latin typeface="Impact"/>
                <a:ea typeface="+mn-ea"/>
                <a:cs typeface="Arial" charset="0"/>
              </a:rPr>
              <a:t/>
            </a:r>
            <a:br>
              <a:rPr lang="en-US" kern="10" dirty="0">
                <a:ln w="19050">
                  <a:solidFill>
                    <a:srgbClr val="4E3B30"/>
                  </a:solidFill>
                  <a:round/>
                  <a:headEnd/>
                  <a:tailEnd/>
                </a:ln>
                <a:solidFill>
                  <a:prstClr val="white"/>
                </a:solidFill>
                <a:effectLst>
                  <a:outerShdw dist="35921" dir="2700000" algn="ctr" rotWithShape="0">
                    <a:srgbClr val="A5644E"/>
                  </a:outerShdw>
                </a:effectLst>
                <a:latin typeface="Impact"/>
                <a:ea typeface="+mn-ea"/>
                <a:cs typeface="Arial" charset="0"/>
              </a:rPr>
            </a:br>
            <a:r>
              <a:rPr lang="en-US" b="0" kern="10" dirty="0" smtClean="0">
                <a:solidFill>
                  <a:schemeClr val="tx1"/>
                </a:solidFill>
                <a:latin typeface="Impact"/>
                <a:ea typeface="+mn-ea"/>
                <a:cs typeface="Arial" charset="0"/>
              </a:rPr>
              <a:t/>
            </a:r>
            <a:br>
              <a:rPr lang="en-US" b="0" kern="10" dirty="0" smtClean="0">
                <a:solidFill>
                  <a:schemeClr val="tx1"/>
                </a:solidFill>
                <a:latin typeface="Impact"/>
                <a:ea typeface="+mn-ea"/>
                <a:cs typeface="Arial" charset="0"/>
              </a:rPr>
            </a:br>
            <a:r>
              <a:rPr lang="en-US" sz="1800" kern="10" dirty="0" smtClean="0">
                <a:solidFill>
                  <a:schemeClr val="tx1"/>
                </a:solidFill>
                <a:latin typeface="Arial" panose="020B0604020202020204" pitchFamily="34" charset="0"/>
                <a:ea typeface="+mn-ea"/>
                <a:cs typeface="Arial" panose="020B0604020202020204" pitchFamily="34" charset="0"/>
              </a:rPr>
              <a:t>PBS</a:t>
            </a:r>
            <a:r>
              <a:rPr lang="en-US" sz="1800" b="0" kern="10" dirty="0" smtClean="0">
                <a:solidFill>
                  <a:schemeClr val="tx1"/>
                </a:solidFill>
                <a:latin typeface="Arial" panose="020B0604020202020204" pitchFamily="34" charset="0"/>
                <a:ea typeface="+mn-ea"/>
                <a:cs typeface="Arial" panose="020B0604020202020204" pitchFamily="34" charset="0"/>
              </a:rPr>
              <a:t> </a:t>
            </a:r>
            <a:r>
              <a:rPr lang="en-US" sz="1800" b="0" kern="10" dirty="0">
                <a:solidFill>
                  <a:schemeClr val="tx1"/>
                </a:solidFill>
                <a:latin typeface="Arial" panose="020B0604020202020204" pitchFamily="34" charset="0"/>
                <a:ea typeface="+mn-ea"/>
                <a:cs typeface="Arial" panose="020B0604020202020204" pitchFamily="34" charset="0"/>
              </a:rPr>
              <a:t>t</a:t>
            </a:r>
            <a:r>
              <a:rPr lang="en-US" sz="1800" b="0" kern="10" dirty="0" smtClean="0">
                <a:solidFill>
                  <a:schemeClr val="tx1"/>
                </a:solidFill>
                <a:latin typeface="Arial" panose="020B0604020202020204" pitchFamily="34" charset="0"/>
                <a:ea typeface="+mn-ea"/>
                <a:cs typeface="Arial" panose="020B0604020202020204" pitchFamily="34" charset="0"/>
              </a:rPr>
              <a:t>erm adopted by Rob Horner in 1990</a:t>
            </a:r>
            <a:br>
              <a:rPr lang="en-US" sz="1800" b="0" kern="10" dirty="0" smtClean="0">
                <a:solidFill>
                  <a:schemeClr val="tx1"/>
                </a:solidFill>
                <a:latin typeface="Arial" panose="020B0604020202020204" pitchFamily="34" charset="0"/>
                <a:ea typeface="+mn-ea"/>
                <a:cs typeface="Arial" panose="020B0604020202020204" pitchFamily="34" charset="0"/>
              </a:rPr>
            </a:br>
            <a:r>
              <a:rPr lang="en-US" sz="1800" b="0" kern="10" dirty="0" smtClean="0">
                <a:solidFill>
                  <a:schemeClr val="tx1"/>
                </a:solidFill>
                <a:latin typeface="Arial" panose="020B0604020202020204" pitchFamily="34" charset="0"/>
                <a:ea typeface="+mn-ea"/>
                <a:cs typeface="Arial" panose="020B0604020202020204" pitchFamily="34" charset="0"/>
              </a:rPr>
              <a:t>George Sugai PBIS in schools in 1997</a:t>
            </a:r>
            <a:r>
              <a:rPr lang="en-US" b="0" dirty="0">
                <a:solidFill>
                  <a:schemeClr val="tx1"/>
                </a:solidFill>
                <a:latin typeface="Arial" charset="0"/>
                <a:ea typeface="+mn-ea"/>
                <a:cs typeface="Arial" charset="0"/>
              </a:rPr>
              <a:t/>
            </a:r>
            <a:br>
              <a:rPr lang="en-US" b="0" dirty="0">
                <a:solidFill>
                  <a:schemeClr val="tx1"/>
                </a:solidFill>
                <a:latin typeface="Arial" charset="0"/>
                <a:ea typeface="+mn-ea"/>
                <a:cs typeface="Arial" charset="0"/>
              </a:rPr>
            </a:br>
            <a:endParaRPr lang="en-US" b="0" dirty="0">
              <a:solidFill>
                <a:schemeClr val="tx1"/>
              </a:solidFill>
            </a:endParaRPr>
          </a:p>
        </p:txBody>
      </p:sp>
      <p:sp>
        <p:nvSpPr>
          <p:cNvPr id="3" name="Content Placeholder 2"/>
          <p:cNvSpPr>
            <a:spLocks noGrp="1"/>
          </p:cNvSpPr>
          <p:nvPr>
            <p:ph idx="1"/>
          </p:nvPr>
        </p:nvSpPr>
        <p:spPr>
          <a:xfrm>
            <a:off x="990600" y="3048000"/>
            <a:ext cx="7696200" cy="3505200"/>
          </a:xfrm>
        </p:spPr>
        <p:txBody>
          <a:bodyPr>
            <a:normAutofit/>
          </a:bodyPr>
          <a:lstStyle/>
          <a:p>
            <a:pPr marL="91440" indent="0" algn="ctr">
              <a:spcBef>
                <a:spcPts val="0"/>
              </a:spcBef>
              <a:spcAft>
                <a:spcPts val="0"/>
              </a:spcAft>
              <a:buFont typeface="Wingdings 2" pitchFamily="18" charset="2"/>
              <a:buNone/>
              <a:defRPr/>
            </a:pPr>
            <a:r>
              <a:rPr lang="en-US" sz="2400" b="1" dirty="0" smtClean="0">
                <a:solidFill>
                  <a:srgbClr val="C00000"/>
                </a:solidFill>
                <a:latin typeface="Arial" panose="020B0604020202020204" pitchFamily="34" charset="0"/>
                <a:cs typeface="Arial" panose="020B0604020202020204" pitchFamily="34" charset="0"/>
              </a:rPr>
              <a:t>Support for Positive Behavior</a:t>
            </a:r>
          </a:p>
          <a:p>
            <a:pPr marL="91440" indent="0" algn="ctr">
              <a:spcBef>
                <a:spcPts val="0"/>
              </a:spcBef>
              <a:spcAft>
                <a:spcPts val="0"/>
              </a:spcAft>
              <a:buFont typeface="Wingdings 2" pitchFamily="18" charset="2"/>
              <a:buNone/>
              <a:defRPr/>
            </a:pPr>
            <a:r>
              <a:rPr lang="en-US" sz="1800" dirty="0" smtClean="0">
                <a:latin typeface="Arial" panose="020B0604020202020204" pitchFamily="34" charset="0"/>
                <a:cs typeface="Arial" panose="020B0604020202020204" pitchFamily="34" charset="0"/>
              </a:rPr>
              <a:t>Support </a:t>
            </a:r>
            <a:r>
              <a:rPr lang="en-US" sz="1800" dirty="0">
                <a:latin typeface="Arial" panose="020B0604020202020204" pitchFamily="34" charset="0"/>
                <a:cs typeface="Arial" panose="020B0604020202020204" pitchFamily="34" charset="0"/>
              </a:rPr>
              <a:t>= Encouraging, increasing, and strengthening</a:t>
            </a:r>
          </a:p>
          <a:p>
            <a:pPr marL="91440" indent="0" algn="ctr">
              <a:spcBef>
                <a:spcPts val="0"/>
              </a:spcBef>
              <a:spcAft>
                <a:spcPts val="0"/>
              </a:spcAft>
              <a:buFont typeface="Wingdings 2" pitchFamily="18" charset="2"/>
              <a:buNone/>
              <a:defRPr/>
            </a:pPr>
            <a:r>
              <a:rPr lang="en-US" sz="1800" dirty="0" smtClean="0">
                <a:latin typeface="Arial" panose="020B0604020202020204" pitchFamily="34" charset="0"/>
                <a:cs typeface="Arial" panose="020B0604020202020204" pitchFamily="34" charset="0"/>
              </a:rPr>
              <a:t>Positive Behavior = desirable, adaptive, and prosocial</a:t>
            </a:r>
          </a:p>
          <a:p>
            <a:pPr marL="91440" algn="ctr">
              <a:spcBef>
                <a:spcPts val="0"/>
              </a:spcBef>
              <a:spcAft>
                <a:spcPts val="0"/>
              </a:spcAft>
              <a:defRPr/>
            </a:pPr>
            <a:endParaRPr lang="en-US" sz="1800" dirty="0">
              <a:latin typeface="Arial" panose="020B0604020202020204" pitchFamily="34" charset="0"/>
              <a:cs typeface="Arial" panose="020B0604020202020204" pitchFamily="34" charset="0"/>
            </a:endParaRPr>
          </a:p>
          <a:p>
            <a:pPr marL="91440" indent="0" algn="ctr">
              <a:spcBef>
                <a:spcPts val="0"/>
              </a:spcBef>
              <a:spcAft>
                <a:spcPts val="0"/>
              </a:spcAft>
              <a:buFont typeface="Wingdings 2" pitchFamily="18" charset="2"/>
              <a:buNone/>
              <a:defRPr/>
            </a:pPr>
            <a:r>
              <a:rPr lang="en-US" sz="1800" dirty="0" smtClean="0">
                <a:latin typeface="Arial" panose="020B0604020202020204" pitchFamily="34" charset="0"/>
                <a:cs typeface="Arial" panose="020B0604020202020204" pitchFamily="34" charset="0"/>
              </a:rPr>
              <a:t>Versus</a:t>
            </a:r>
          </a:p>
          <a:p>
            <a:pPr marL="91440" indent="0" algn="ctr">
              <a:spcBef>
                <a:spcPts val="0"/>
              </a:spcBef>
              <a:spcAft>
                <a:spcPts val="0"/>
              </a:spcAft>
              <a:buFont typeface="Wingdings 2" pitchFamily="18" charset="2"/>
              <a:buNone/>
              <a:defRPr/>
            </a:pPr>
            <a:endParaRPr lang="en-US" sz="1800" dirty="0">
              <a:latin typeface="Arial" panose="020B0604020202020204" pitchFamily="34" charset="0"/>
              <a:cs typeface="Arial" panose="020B0604020202020204" pitchFamily="34" charset="0"/>
            </a:endParaRPr>
          </a:p>
          <a:p>
            <a:pPr marL="91440" indent="0" algn="ctr">
              <a:spcBef>
                <a:spcPts val="0"/>
              </a:spcBef>
              <a:spcAft>
                <a:spcPts val="0"/>
              </a:spcAft>
              <a:buFont typeface="Wingdings 2" pitchFamily="18" charset="2"/>
              <a:buNone/>
              <a:defRPr/>
            </a:pPr>
            <a:endParaRPr lang="en-US" sz="2400" dirty="0" smtClean="0">
              <a:solidFill>
                <a:srgbClr val="C00000"/>
              </a:solidFill>
              <a:latin typeface="Arial" panose="020B0604020202020204" pitchFamily="34" charset="0"/>
              <a:cs typeface="Arial" panose="020B0604020202020204" pitchFamily="34" charset="0"/>
            </a:endParaRPr>
          </a:p>
          <a:p>
            <a:pPr marL="91440" indent="0" algn="ctr">
              <a:spcBef>
                <a:spcPts val="0"/>
              </a:spcBef>
              <a:spcAft>
                <a:spcPts val="0"/>
              </a:spcAft>
              <a:buFont typeface="Wingdings 2" pitchFamily="18" charset="2"/>
              <a:buNone/>
              <a:defRPr/>
            </a:pPr>
            <a:endParaRPr lang="en-US" sz="2400" dirty="0" smtClean="0">
              <a:solidFill>
                <a:srgbClr val="C00000"/>
              </a:solidFill>
              <a:latin typeface="Arial" panose="020B0604020202020204" pitchFamily="34" charset="0"/>
              <a:cs typeface="Arial" panose="020B0604020202020204" pitchFamily="34" charset="0"/>
            </a:endParaRPr>
          </a:p>
          <a:p>
            <a:pPr marL="91440" indent="0" algn="ctr">
              <a:spcBef>
                <a:spcPts val="0"/>
              </a:spcBef>
              <a:spcAft>
                <a:spcPts val="0"/>
              </a:spcAft>
              <a:buFont typeface="Wingdings 2" pitchFamily="18" charset="2"/>
              <a:buNone/>
              <a:defRPr/>
            </a:pPr>
            <a:r>
              <a:rPr lang="en-US" sz="2400" dirty="0" smtClean="0">
                <a:solidFill>
                  <a:srgbClr val="C00000"/>
                </a:solidFill>
                <a:latin typeface="Arial" panose="020B0604020202020204" pitchFamily="34" charset="0"/>
                <a:cs typeface="Arial" panose="020B0604020202020204" pitchFamily="34" charset="0"/>
              </a:rPr>
              <a:t>Non-Positive Behavior Support</a:t>
            </a:r>
          </a:p>
          <a:p>
            <a:pPr marL="91440" indent="0" algn="ctr">
              <a:spcBef>
                <a:spcPts val="0"/>
              </a:spcBef>
              <a:spcAft>
                <a:spcPts val="0"/>
              </a:spcAft>
              <a:buFont typeface="Wingdings 2" pitchFamily="18" charset="2"/>
              <a:buNone/>
              <a:defRPr/>
            </a:pPr>
            <a:r>
              <a:rPr lang="en-US" sz="1800" dirty="0" smtClean="0">
                <a:latin typeface="Arial" panose="020B0604020202020204" pitchFamily="34" charset="0"/>
                <a:cs typeface="Arial" panose="020B0604020202020204" pitchFamily="34" charset="0"/>
              </a:rPr>
              <a:t>Use of aversive, humiliating, or stigmatizing interventions</a:t>
            </a:r>
          </a:p>
          <a:p>
            <a:pPr marL="0" indent="0" algn="ctr">
              <a:buFont typeface="Wingdings 2" pitchFamily="18" charset="2"/>
              <a:buNone/>
              <a:defRPr/>
            </a:pPr>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r>
              <a:rPr lang="en-US" sz="1400" b="1" dirty="0" smtClean="0">
                <a:solidFill>
                  <a:schemeClr val="tx1"/>
                </a:solidFill>
              </a:rPr>
              <a:t>32</a:t>
            </a:r>
            <a:r>
              <a:rPr lang="en-US" sz="1400" dirty="0" smtClean="0">
                <a:solidFill>
                  <a:schemeClr val="tx1"/>
                </a:solidFill>
              </a:rPr>
              <a:t>T</a:t>
            </a:r>
            <a:endParaRPr lang="en-US" sz="1400" b="1" dirty="0">
              <a:solidFill>
                <a:schemeClr val="tx1"/>
              </a:solidFill>
            </a:endParaRPr>
          </a:p>
        </p:txBody>
      </p:sp>
      <p:sp>
        <p:nvSpPr>
          <p:cNvPr id="6" name="Rectangle 5"/>
          <p:cNvSpPr/>
          <p:nvPr/>
        </p:nvSpPr>
        <p:spPr>
          <a:xfrm>
            <a:off x="1066800" y="1600200"/>
            <a:ext cx="7271415" cy="523220"/>
          </a:xfrm>
          <a:prstGeom prst="rect">
            <a:avLst/>
          </a:prstGeom>
        </p:spPr>
        <p:txBody>
          <a:bodyPr>
            <a:spAutoFit/>
          </a:bodyPr>
          <a:lstStyle/>
          <a:p>
            <a:pPr algn="ctr">
              <a:defRPr/>
            </a:pPr>
            <a:r>
              <a:rPr lang="en-US" sz="2800" b="1" kern="10" dirty="0">
                <a:solidFill>
                  <a:srgbClr val="C00000"/>
                </a:solidFill>
                <a:latin typeface="+mn-lt"/>
              </a:rPr>
              <a:t>Positive </a:t>
            </a:r>
            <a:r>
              <a:rPr lang="en-US" sz="2800" b="1" kern="10" dirty="0" smtClean="0">
                <a:solidFill>
                  <a:srgbClr val="C00000"/>
                </a:solidFill>
                <a:latin typeface="+mn-lt"/>
              </a:rPr>
              <a:t>Behavior Support</a:t>
            </a:r>
            <a:endParaRPr lang="en-US" sz="2800" b="1" dirty="0">
              <a:solidFill>
                <a:srgbClr val="C00000"/>
              </a:solidFill>
              <a:latin typeface="+mn-lt"/>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95400"/>
            <a:ext cx="7924800" cy="1143000"/>
          </a:xfrm>
        </p:spPr>
        <p:txBody>
          <a:bodyPr/>
          <a:lstStyle/>
          <a:p>
            <a:pPr>
              <a:defRPr/>
            </a:pPr>
            <a:r>
              <a:rPr lang="en-US" sz="2800" dirty="0">
                <a:solidFill>
                  <a:srgbClr val="C00000"/>
                </a:solidFill>
                <a:latin typeface="Arial" panose="020B0604020202020204" pitchFamily="34" charset="0"/>
                <a:cs typeface="Arial" panose="020B0604020202020204" pitchFamily="34" charset="0"/>
              </a:rPr>
              <a:t>PBS </a:t>
            </a:r>
            <a:r>
              <a:rPr lang="en-US" sz="2800" dirty="0" smtClean="0">
                <a:solidFill>
                  <a:srgbClr val="C00000"/>
                </a:solidFill>
                <a:latin typeface="Arial" panose="020B0604020202020204" pitchFamily="34" charset="0"/>
                <a:cs typeface="Arial" panose="020B0604020202020204" pitchFamily="34" charset="0"/>
              </a:rPr>
              <a:t>Definition “Practical Terms”</a:t>
            </a:r>
            <a:endParaRPr lang="en-US" sz="2800" dirty="0">
              <a:solidFill>
                <a:srgbClr val="C00000"/>
              </a:solidFill>
            </a:endParaRPr>
          </a:p>
        </p:txBody>
      </p:sp>
      <p:sp>
        <p:nvSpPr>
          <p:cNvPr id="3" name="Content Placeholder 2"/>
          <p:cNvSpPr>
            <a:spLocks noGrp="1"/>
          </p:cNvSpPr>
          <p:nvPr>
            <p:ph idx="1"/>
          </p:nvPr>
        </p:nvSpPr>
        <p:spPr>
          <a:xfrm>
            <a:off x="990600" y="2514600"/>
            <a:ext cx="7693025" cy="3724275"/>
          </a:xfrm>
        </p:spPr>
        <p:txBody>
          <a:bodyPr/>
          <a:lstStyle/>
          <a:p>
            <a:pPr marL="0">
              <a:spcBef>
                <a:spcPts val="0"/>
              </a:spcBef>
              <a:spcAft>
                <a:spcPts val="0"/>
              </a:spcAft>
              <a:buClr>
                <a:srgbClr val="C00000"/>
              </a:buClr>
              <a:defRPr/>
            </a:pPr>
            <a:r>
              <a:rPr lang="en-US" sz="2000" u="sng" dirty="0" smtClean="0">
                <a:latin typeface="Arial" panose="020B0604020202020204" pitchFamily="34" charset="0"/>
                <a:ea typeface="Calibri"/>
                <a:cs typeface="Arial" panose="020B0604020202020204" pitchFamily="34" charset="0"/>
              </a:rPr>
              <a:t>Functional Assessment </a:t>
            </a:r>
          </a:p>
          <a:p>
            <a:pPr marL="0" indent="0">
              <a:spcBef>
                <a:spcPts val="0"/>
              </a:spcBef>
              <a:spcAft>
                <a:spcPts val="0"/>
              </a:spcAft>
              <a:buClr>
                <a:srgbClr val="C00000"/>
              </a:buClr>
              <a:buFont typeface="Wingdings 2" pitchFamily="18" charset="2"/>
              <a:buNone/>
              <a:defRPr/>
            </a:pPr>
            <a:r>
              <a:rPr lang="en-US" sz="2000" dirty="0" smtClean="0">
                <a:latin typeface="Arial" panose="020B0604020202020204" pitchFamily="34" charset="0"/>
                <a:ea typeface="Calibri"/>
                <a:cs typeface="Arial" panose="020B0604020202020204" pitchFamily="34" charset="0"/>
              </a:rPr>
              <a:t>	Information gathering process</a:t>
            </a:r>
          </a:p>
          <a:p>
            <a:pPr marL="0" indent="0">
              <a:spcBef>
                <a:spcPts val="0"/>
              </a:spcBef>
              <a:spcAft>
                <a:spcPts val="0"/>
              </a:spcAft>
              <a:buClr>
                <a:srgbClr val="C00000"/>
              </a:buClr>
              <a:buFont typeface="Wingdings 2" pitchFamily="18" charset="2"/>
              <a:buNone/>
              <a:defRPr/>
            </a:pPr>
            <a:endParaRPr lang="en-US" sz="2000" dirty="0" smtClean="0">
              <a:latin typeface="Arial" panose="020B0604020202020204" pitchFamily="34" charset="0"/>
              <a:ea typeface="Calibri"/>
              <a:cs typeface="Arial" panose="020B0604020202020204" pitchFamily="34" charset="0"/>
            </a:endParaRPr>
          </a:p>
          <a:p>
            <a:pPr marL="0">
              <a:spcBef>
                <a:spcPts val="0"/>
              </a:spcBef>
              <a:spcAft>
                <a:spcPts val="0"/>
              </a:spcAft>
              <a:buClr>
                <a:srgbClr val="C00000"/>
              </a:buClr>
              <a:defRPr/>
            </a:pPr>
            <a:r>
              <a:rPr lang="en-US" sz="2000" u="sng" dirty="0" smtClean="0">
                <a:latin typeface="Arial" panose="020B0604020202020204" pitchFamily="34" charset="0"/>
                <a:ea typeface="Calibri"/>
                <a:cs typeface="Arial" panose="020B0604020202020204" pitchFamily="34" charset="0"/>
              </a:rPr>
              <a:t>Comprehensive Interventions </a:t>
            </a:r>
          </a:p>
          <a:p>
            <a:pPr marL="0" indent="0">
              <a:spcBef>
                <a:spcPts val="0"/>
              </a:spcBef>
              <a:spcAft>
                <a:spcPts val="0"/>
              </a:spcAft>
              <a:buClr>
                <a:srgbClr val="C00000"/>
              </a:buClr>
              <a:buFont typeface="Wingdings 2" pitchFamily="18" charset="2"/>
              <a:buNone/>
              <a:defRPr/>
            </a:pPr>
            <a:r>
              <a:rPr lang="en-US" sz="2000" dirty="0">
                <a:latin typeface="Arial" panose="020B0604020202020204" pitchFamily="34" charset="0"/>
                <a:ea typeface="Calibri"/>
                <a:cs typeface="Arial" panose="020B0604020202020204" pitchFamily="34" charset="0"/>
              </a:rPr>
              <a:t>	</a:t>
            </a:r>
            <a:r>
              <a:rPr lang="en-US" sz="2000" dirty="0" smtClean="0">
                <a:latin typeface="Arial" panose="020B0604020202020204" pitchFamily="34" charset="0"/>
                <a:ea typeface="Calibri"/>
                <a:cs typeface="Arial" panose="020B0604020202020204" pitchFamily="34" charset="0"/>
              </a:rPr>
              <a:t>Preventative techniques, intensive strategies, crisis plans</a:t>
            </a:r>
          </a:p>
          <a:p>
            <a:pPr marL="0" indent="0">
              <a:spcBef>
                <a:spcPts val="0"/>
              </a:spcBef>
              <a:spcAft>
                <a:spcPts val="0"/>
              </a:spcAft>
              <a:buClr>
                <a:srgbClr val="C00000"/>
              </a:buClr>
              <a:buFont typeface="Wingdings 2" pitchFamily="18" charset="2"/>
              <a:buNone/>
              <a:defRPr/>
            </a:pPr>
            <a:endParaRPr lang="en-US" sz="2000" dirty="0" smtClean="0">
              <a:latin typeface="Arial" panose="020B0604020202020204" pitchFamily="34" charset="0"/>
              <a:ea typeface="Calibri"/>
              <a:cs typeface="Arial" panose="020B0604020202020204" pitchFamily="34" charset="0"/>
            </a:endParaRPr>
          </a:p>
          <a:p>
            <a:pPr marL="0">
              <a:spcBef>
                <a:spcPts val="0"/>
              </a:spcBef>
              <a:spcAft>
                <a:spcPts val="0"/>
              </a:spcAft>
              <a:buClr>
                <a:srgbClr val="C00000"/>
              </a:buClr>
              <a:defRPr/>
            </a:pPr>
            <a:r>
              <a:rPr lang="en-US" sz="2000" u="sng" dirty="0" smtClean="0">
                <a:latin typeface="Arial" panose="020B0604020202020204" pitchFamily="34" charset="0"/>
                <a:ea typeface="Calibri"/>
                <a:cs typeface="Arial" panose="020B0604020202020204" pitchFamily="34" charset="0"/>
              </a:rPr>
              <a:t>Lifestyle Enhancement </a:t>
            </a:r>
          </a:p>
          <a:p>
            <a:pPr marL="0" indent="0">
              <a:spcBef>
                <a:spcPts val="0"/>
              </a:spcBef>
              <a:spcAft>
                <a:spcPts val="0"/>
              </a:spcAft>
              <a:buClr>
                <a:srgbClr val="C00000"/>
              </a:buClr>
              <a:buFont typeface="Wingdings 2" pitchFamily="18" charset="2"/>
              <a:buNone/>
              <a:defRPr/>
            </a:pPr>
            <a:r>
              <a:rPr lang="en-US" sz="2000" dirty="0">
                <a:latin typeface="Arial" panose="020B0604020202020204" pitchFamily="34" charset="0"/>
                <a:ea typeface="Calibri"/>
                <a:cs typeface="Arial" panose="020B0604020202020204" pitchFamily="34" charset="0"/>
              </a:rPr>
              <a:t>	</a:t>
            </a:r>
            <a:r>
              <a:rPr lang="en-US" sz="2000" dirty="0" smtClean="0">
                <a:latin typeface="Arial" panose="020B0604020202020204" pitchFamily="34" charset="0"/>
                <a:ea typeface="Calibri"/>
                <a:cs typeface="Arial" panose="020B0604020202020204" pitchFamily="34" charset="0"/>
              </a:rPr>
              <a:t>Person-centered planning</a:t>
            </a:r>
          </a:p>
          <a:p>
            <a:pPr marL="0" indent="0">
              <a:spcBef>
                <a:spcPts val="0"/>
              </a:spcBef>
              <a:spcAft>
                <a:spcPts val="0"/>
              </a:spcAft>
              <a:buClr>
                <a:srgbClr val="C00000"/>
              </a:buClr>
              <a:buFont typeface="Wingdings 2" pitchFamily="18" charset="2"/>
              <a:buNone/>
              <a:defRPr/>
            </a:pPr>
            <a:endParaRPr lang="en-US" sz="2000" dirty="0" smtClean="0">
              <a:latin typeface="Arial" panose="020B0604020202020204" pitchFamily="34" charset="0"/>
              <a:ea typeface="Calibri"/>
              <a:cs typeface="Arial" panose="020B0604020202020204" pitchFamily="34" charset="0"/>
            </a:endParaRPr>
          </a:p>
          <a:p>
            <a:pPr marL="0" indent="365760">
              <a:spcBef>
                <a:spcPts val="0"/>
              </a:spcBef>
              <a:spcAft>
                <a:spcPts val="0"/>
              </a:spcAft>
              <a:buClr>
                <a:srgbClr val="C00000"/>
              </a:buClr>
              <a:defRPr/>
            </a:pPr>
            <a:r>
              <a:rPr lang="en-US" sz="2000" u="sng" dirty="0" smtClean="0">
                <a:latin typeface="Arial" panose="020B0604020202020204" pitchFamily="34" charset="0"/>
                <a:ea typeface="Calibri"/>
                <a:cs typeface="Arial" panose="020B0604020202020204" pitchFamily="34" charset="0"/>
              </a:rPr>
              <a:t>Team Approach </a:t>
            </a:r>
          </a:p>
          <a:p>
            <a:pPr marL="0" indent="0">
              <a:spcBef>
                <a:spcPts val="0"/>
              </a:spcBef>
              <a:spcAft>
                <a:spcPts val="0"/>
              </a:spcAft>
              <a:buClr>
                <a:srgbClr val="C00000"/>
              </a:buClr>
              <a:buFont typeface="Wingdings 2" pitchFamily="18" charset="2"/>
              <a:buNone/>
              <a:defRPr/>
            </a:pPr>
            <a:r>
              <a:rPr lang="en-US" sz="2000" dirty="0">
                <a:latin typeface="Arial" panose="020B0604020202020204" pitchFamily="34" charset="0"/>
                <a:ea typeface="Calibri"/>
                <a:cs typeface="Arial" panose="020B0604020202020204" pitchFamily="34" charset="0"/>
              </a:rPr>
              <a:t>	</a:t>
            </a:r>
            <a:r>
              <a:rPr lang="en-US" sz="2000" dirty="0" smtClean="0">
                <a:latin typeface="Arial" panose="020B0604020202020204" pitchFamily="34" charset="0"/>
                <a:ea typeface="Calibri"/>
                <a:cs typeface="Arial" panose="020B0604020202020204" pitchFamily="34" charset="0"/>
              </a:rPr>
              <a:t>Collaboration to support the process</a:t>
            </a:r>
          </a:p>
          <a:p>
            <a:pPr>
              <a:defRPr/>
            </a:pPr>
            <a:endParaRPr lang="en-US" dirty="0"/>
          </a:p>
        </p:txBody>
      </p:sp>
      <p:sp>
        <p:nvSpPr>
          <p:cNvPr id="4" name="Slide Number Placeholder 3"/>
          <p:cNvSpPr>
            <a:spLocks noGrp="1"/>
          </p:cNvSpPr>
          <p:nvPr>
            <p:ph type="sldNum" sz="quarter" idx="12"/>
          </p:nvPr>
        </p:nvSpPr>
        <p:spPr/>
        <p:txBody>
          <a:bodyPr/>
          <a:lstStyle/>
          <a:p>
            <a:pPr>
              <a:defRPr/>
            </a:pPr>
            <a:r>
              <a:rPr lang="en-US" sz="1400" dirty="0" smtClean="0">
                <a:solidFill>
                  <a:schemeClr val="tx1"/>
                </a:solidFill>
              </a:rPr>
              <a:t>33P</a:t>
            </a:r>
            <a:endParaRPr lang="en-US" sz="1400" b="1" dirty="0">
              <a:solidFill>
                <a:schemeClr val="tx1"/>
              </a:solidFill>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362200"/>
            <a:ext cx="8610600" cy="4267200"/>
          </a:xfrm>
        </p:spPr>
        <p:txBody>
          <a:bodyPr/>
          <a:lstStyle/>
          <a:p>
            <a:pPr marL="0" indent="0">
              <a:buFont typeface="Wingdings 2" pitchFamily="18" charset="2"/>
              <a:buNone/>
              <a:defRPr/>
            </a:pPr>
            <a:r>
              <a:rPr lang="en-US" sz="2200" b="1" u="sng" dirty="0" smtClean="0">
                <a:solidFill>
                  <a:srgbClr val="C00000"/>
                </a:solidFill>
              </a:rPr>
              <a:t>Traditions of “Applied Behavioral Analysis”</a:t>
            </a:r>
            <a:r>
              <a:rPr lang="en-US" sz="2200" b="1" dirty="0" smtClean="0">
                <a:solidFill>
                  <a:srgbClr val="C00000"/>
                </a:solidFill>
              </a:rPr>
              <a:t>:  </a:t>
            </a:r>
            <a:r>
              <a:rPr lang="en-US" sz="2200" dirty="0" smtClean="0"/>
              <a:t>Analyzes the interaction between purposeful behavior and a changeable environment.</a:t>
            </a:r>
          </a:p>
          <a:p>
            <a:pPr marL="0" indent="0">
              <a:buFont typeface="Wingdings 2" pitchFamily="18" charset="2"/>
              <a:buNone/>
              <a:defRPr/>
            </a:pPr>
            <a:endParaRPr lang="en-US" sz="2200" u="sng" dirty="0" smtClean="0"/>
          </a:p>
          <a:p>
            <a:pPr marL="0" indent="0">
              <a:buFont typeface="Wingdings 2" pitchFamily="18" charset="2"/>
              <a:buNone/>
              <a:defRPr/>
            </a:pPr>
            <a:r>
              <a:rPr lang="en-US" sz="2200" b="1" u="sng" dirty="0" smtClean="0"/>
              <a:t>Positive Behavior Support:</a:t>
            </a:r>
          </a:p>
          <a:p>
            <a:pPr marL="0" indent="0">
              <a:buFont typeface="Wingdings 2" pitchFamily="18" charset="2"/>
              <a:buNone/>
              <a:defRPr/>
            </a:pPr>
            <a:r>
              <a:rPr lang="en-US" sz="2200" dirty="0" smtClean="0"/>
              <a:t>Sources are ABA plus…</a:t>
            </a:r>
          </a:p>
          <a:p>
            <a:pPr>
              <a:buClr>
                <a:srgbClr val="C00000"/>
              </a:buClr>
              <a:buFont typeface="Wingdings" panose="05000000000000000000" pitchFamily="2" charset="2"/>
              <a:buChar char="q"/>
              <a:defRPr/>
            </a:pPr>
            <a:r>
              <a:rPr lang="en-US" sz="2200" dirty="0" smtClean="0"/>
              <a:t>Normalization and Inclusion Movement</a:t>
            </a:r>
          </a:p>
          <a:p>
            <a:pPr>
              <a:buClr>
                <a:srgbClr val="C00000"/>
              </a:buClr>
              <a:buFont typeface="Wingdings" panose="05000000000000000000" pitchFamily="2" charset="2"/>
              <a:buChar char="q"/>
              <a:defRPr/>
            </a:pPr>
            <a:r>
              <a:rPr lang="en-US" sz="2200" dirty="0" smtClean="0"/>
              <a:t>Person- and Family-Centered Values</a:t>
            </a:r>
          </a:p>
          <a:p>
            <a:pPr>
              <a:buClr>
                <a:srgbClr val="C00000"/>
              </a:buClr>
              <a:buFont typeface="Wingdings" panose="05000000000000000000" pitchFamily="2" charset="2"/>
              <a:buChar char="q"/>
              <a:defRPr/>
            </a:pPr>
            <a:r>
              <a:rPr lang="en-US" sz="2200" dirty="0" smtClean="0"/>
              <a:t>Contributions from scientific disciplines: Medicine, Biology, Developmental </a:t>
            </a:r>
            <a:r>
              <a:rPr lang="en-US" sz="2200" dirty="0"/>
              <a:t>P</a:t>
            </a:r>
            <a:r>
              <a:rPr lang="en-US" sz="2200" dirty="0" smtClean="0"/>
              <a:t>sychology, Systems Theory, and Empirical Research</a:t>
            </a:r>
            <a:endParaRPr lang="en-US" sz="2200" dirty="0"/>
          </a:p>
        </p:txBody>
      </p:sp>
      <p:sp>
        <p:nvSpPr>
          <p:cNvPr id="4" name="Slide Number Placeholder 3"/>
          <p:cNvSpPr>
            <a:spLocks noGrp="1"/>
          </p:cNvSpPr>
          <p:nvPr>
            <p:ph type="sldNum" sz="quarter" idx="12"/>
          </p:nvPr>
        </p:nvSpPr>
        <p:spPr/>
        <p:txBody>
          <a:bodyPr/>
          <a:lstStyle/>
          <a:p>
            <a:pPr>
              <a:defRPr/>
            </a:pPr>
            <a:r>
              <a:rPr lang="en-US" sz="1400" dirty="0" smtClean="0">
                <a:solidFill>
                  <a:schemeClr val="tx1"/>
                </a:solidFill>
              </a:rPr>
              <a:t>34P</a:t>
            </a:r>
            <a:endParaRPr lang="en-US" sz="1400" b="1" dirty="0">
              <a:solidFill>
                <a:schemeClr val="tx1"/>
              </a:solidFill>
            </a:endParaRPr>
          </a:p>
        </p:txBody>
      </p:sp>
      <p:sp>
        <p:nvSpPr>
          <p:cNvPr id="6" name="Rectangle 5"/>
          <p:cNvSpPr/>
          <p:nvPr/>
        </p:nvSpPr>
        <p:spPr>
          <a:xfrm>
            <a:off x="685800" y="1468328"/>
            <a:ext cx="7271415" cy="523220"/>
          </a:xfrm>
          <a:prstGeom prst="rect">
            <a:avLst/>
          </a:prstGeom>
        </p:spPr>
        <p:txBody>
          <a:bodyPr>
            <a:spAutoFit/>
          </a:bodyPr>
          <a:lstStyle/>
          <a:p>
            <a:pPr>
              <a:defRPr/>
            </a:pPr>
            <a:r>
              <a:rPr lang="en-US" sz="2800" b="1" kern="10" dirty="0">
                <a:solidFill>
                  <a:srgbClr val="C00000"/>
                </a:solidFill>
                <a:latin typeface="+mn-lt"/>
              </a:rPr>
              <a:t>Positive </a:t>
            </a:r>
            <a:r>
              <a:rPr lang="en-US" sz="2800" b="1" kern="10" dirty="0" smtClean="0">
                <a:solidFill>
                  <a:srgbClr val="C00000"/>
                </a:solidFill>
                <a:latin typeface="+mn-lt"/>
              </a:rPr>
              <a:t>Behavior Support</a:t>
            </a:r>
            <a:endParaRPr lang="en-US" sz="2800" b="1" dirty="0">
              <a:solidFill>
                <a:srgbClr val="C00000"/>
              </a:solidFill>
              <a:latin typeface="+mn-lt"/>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r>
              <a:rPr lang="en-US" sz="1400" dirty="0" smtClean="0">
                <a:solidFill>
                  <a:schemeClr val="tx1"/>
                </a:solidFill>
              </a:rPr>
              <a:t>35P</a:t>
            </a:r>
            <a:endParaRPr lang="en-US" sz="1400" dirty="0">
              <a:solidFill>
                <a:schemeClr val="tx1"/>
              </a:solidFill>
            </a:endParaRPr>
          </a:p>
        </p:txBody>
      </p:sp>
      <p:sp>
        <p:nvSpPr>
          <p:cNvPr id="5" name="Content Placeholder 2"/>
          <p:cNvSpPr txBox="1">
            <a:spLocks/>
          </p:cNvSpPr>
          <p:nvPr/>
        </p:nvSpPr>
        <p:spPr bwMode="auto">
          <a:xfrm>
            <a:off x="886690" y="2294467"/>
            <a:ext cx="7419110" cy="387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SzPct val="75000"/>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1" fontAlgn="base" hangingPunct="1">
              <a:spcBef>
                <a:spcPct val="20000"/>
              </a:spcBef>
              <a:spcAft>
                <a:spcPct val="0"/>
              </a:spcAft>
              <a:buClr>
                <a:schemeClr val="tx1"/>
              </a:buClr>
              <a:buSzPct val="80000"/>
              <a:buChar char="–"/>
              <a:defRPr>
                <a:solidFill>
                  <a:schemeClr val="tx1"/>
                </a:solidFill>
                <a:latin typeface="+mn-lt"/>
              </a:defRPr>
            </a:lvl4pPr>
            <a:lvl5pPr marL="20574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9pPr>
          </a:lstStyle>
          <a:p>
            <a:pPr marL="0" indent="0">
              <a:buClr>
                <a:srgbClr val="F0A22E"/>
              </a:buClr>
              <a:buFont typeface="Wingdings 2" pitchFamily="18" charset="2"/>
              <a:buNone/>
              <a:defRPr/>
            </a:pPr>
            <a:r>
              <a:rPr lang="en-US" sz="2200" u="sng" kern="0" dirty="0" smtClean="0"/>
              <a:t>Hallmarks and Strategies:</a:t>
            </a:r>
          </a:p>
          <a:p>
            <a:pPr>
              <a:buFont typeface="Wingdings" pitchFamily="2" charset="2"/>
              <a:buChar char="Ø"/>
              <a:defRPr/>
            </a:pPr>
            <a:r>
              <a:rPr lang="en-US" sz="2200" kern="0" dirty="0" smtClean="0"/>
              <a:t>Proactive teaching of expectations and acceptable behaviors </a:t>
            </a:r>
          </a:p>
          <a:p>
            <a:pPr>
              <a:buFont typeface="Wingdings" pitchFamily="2" charset="2"/>
              <a:buChar char="Ø"/>
              <a:defRPr/>
            </a:pPr>
            <a:r>
              <a:rPr lang="en-US" sz="2200" kern="0" dirty="0" smtClean="0"/>
              <a:t>Building on existing appropriate behaviors</a:t>
            </a:r>
          </a:p>
          <a:p>
            <a:pPr>
              <a:buFont typeface="Wingdings" pitchFamily="2" charset="2"/>
              <a:buChar char="Ø"/>
              <a:defRPr/>
            </a:pPr>
            <a:r>
              <a:rPr lang="en-US" sz="2200" kern="0" dirty="0" smtClean="0"/>
              <a:t>Monitoring problem behaviors</a:t>
            </a:r>
          </a:p>
          <a:p>
            <a:pPr>
              <a:buFont typeface="Wingdings" pitchFamily="2" charset="2"/>
              <a:buChar char="Ø"/>
              <a:defRPr/>
            </a:pPr>
            <a:r>
              <a:rPr lang="en-US" sz="2200" kern="0" dirty="0" smtClean="0"/>
              <a:t>Data-driven decisions and evaluation of effectiveness </a:t>
            </a:r>
          </a:p>
          <a:p>
            <a:pPr>
              <a:buFont typeface="Wingdings" pitchFamily="2" charset="2"/>
              <a:buChar char="Ø"/>
              <a:defRPr/>
            </a:pPr>
            <a:r>
              <a:rPr lang="en-US" sz="2200" kern="0" dirty="0" smtClean="0"/>
              <a:t>Intense efforts for support</a:t>
            </a:r>
          </a:p>
          <a:p>
            <a:pPr>
              <a:buFont typeface="Wingdings" pitchFamily="2" charset="2"/>
              <a:buChar char="Ø"/>
              <a:defRPr/>
            </a:pPr>
            <a:r>
              <a:rPr lang="en-US" sz="2200" kern="0" dirty="0" smtClean="0"/>
              <a:t>Improving quality of life</a:t>
            </a:r>
          </a:p>
          <a:p>
            <a:pPr>
              <a:buFont typeface="Wingdings" pitchFamily="2" charset="2"/>
              <a:buChar char="Ø"/>
              <a:defRPr/>
            </a:pPr>
            <a:r>
              <a:rPr lang="en-US" sz="2200" kern="0" dirty="0" smtClean="0"/>
              <a:t>Integrity with implementation and responsiveness</a:t>
            </a:r>
            <a:endParaRPr lang="en-US" sz="2200" kern="0" dirty="0"/>
          </a:p>
        </p:txBody>
      </p:sp>
      <p:sp>
        <p:nvSpPr>
          <p:cNvPr id="6" name="Rectangle 5"/>
          <p:cNvSpPr/>
          <p:nvPr/>
        </p:nvSpPr>
        <p:spPr>
          <a:xfrm>
            <a:off x="685800" y="1468328"/>
            <a:ext cx="7271415" cy="523220"/>
          </a:xfrm>
          <a:prstGeom prst="rect">
            <a:avLst/>
          </a:prstGeom>
        </p:spPr>
        <p:txBody>
          <a:bodyPr>
            <a:spAutoFit/>
          </a:bodyPr>
          <a:lstStyle/>
          <a:p>
            <a:pPr>
              <a:defRPr/>
            </a:pPr>
            <a:r>
              <a:rPr lang="en-US" sz="2800" b="1" kern="10" dirty="0">
                <a:solidFill>
                  <a:srgbClr val="C00000"/>
                </a:solidFill>
                <a:latin typeface="+mn-lt"/>
              </a:rPr>
              <a:t>Positive </a:t>
            </a:r>
            <a:r>
              <a:rPr lang="en-US" sz="2800" b="1" kern="10" dirty="0" smtClean="0">
                <a:solidFill>
                  <a:srgbClr val="C00000"/>
                </a:solidFill>
                <a:latin typeface="+mn-lt"/>
              </a:rPr>
              <a:t>Behavior Support</a:t>
            </a:r>
            <a:endParaRPr lang="en-US" sz="2800" b="1" dirty="0">
              <a:solidFill>
                <a:srgbClr val="C00000"/>
              </a:solidFill>
              <a:latin typeface="+mn-lt"/>
            </a:endParaRPr>
          </a:p>
        </p:txBody>
      </p:sp>
    </p:spTree>
    <p:extLst>
      <p:ext uri="{BB962C8B-B14F-4D97-AF65-F5344CB8AC3E}">
        <p14:creationId xmlns:p14="http://schemas.microsoft.com/office/powerpoint/2010/main" val="25445430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762000" y="1447800"/>
            <a:ext cx="7924800" cy="1143000"/>
          </a:xfrm>
        </p:spPr>
        <p:txBody>
          <a:bodyPr/>
          <a:lstStyle/>
          <a:p>
            <a:pPr algn="ctr" eaLnBrk="1" fontAlgn="auto" hangingPunct="1">
              <a:spcAft>
                <a:spcPts val="0"/>
              </a:spcAft>
              <a:defRPr/>
            </a:pPr>
            <a:r>
              <a:rPr lang="en-US" altLang="en-US" sz="2800" b="1" dirty="0" smtClean="0">
                <a:solidFill>
                  <a:srgbClr val="C00000"/>
                </a:solidFill>
              </a:rPr>
              <a:t>A Comprehensive Approach</a:t>
            </a:r>
          </a:p>
        </p:txBody>
      </p:sp>
      <p:graphicFrame>
        <p:nvGraphicFramePr>
          <p:cNvPr id="4" name="Content Placeholder 5"/>
          <p:cNvGraphicFramePr>
            <a:graphicFrameLocks noGrp="1"/>
          </p:cNvGraphicFramePr>
          <p:nvPr>
            <p:ph idx="1"/>
            <p:extLst>
              <p:ext uri="{D42A27DB-BD31-4B8C-83A1-F6EECF244321}">
                <p14:modId xmlns:p14="http://schemas.microsoft.com/office/powerpoint/2010/main" val="2617872583"/>
              </p:ext>
            </p:extLst>
          </p:nvPr>
        </p:nvGraphicFramePr>
        <p:xfrm>
          <a:off x="762000" y="2133600"/>
          <a:ext cx="86868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pPr>
              <a:defRPr/>
            </a:pPr>
            <a:r>
              <a:rPr lang="en-US" sz="1400" b="1" dirty="0" smtClean="0">
                <a:solidFill>
                  <a:schemeClr val="tx1"/>
                </a:solidFill>
              </a:rPr>
              <a:t>36P</a:t>
            </a:r>
            <a:endParaRPr lang="en-US" sz="1400" b="1" dirty="0">
              <a:solidFill>
                <a:schemeClr val="tx1"/>
              </a:solidFill>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400" y="1981200"/>
            <a:ext cx="5386387" cy="303213"/>
          </a:xfrm>
          <a:ln>
            <a:solidFill>
              <a:srgbClr val="000000"/>
            </a:solidFill>
          </a:ln>
        </p:spPr>
        <p:txBody>
          <a:bodyPr>
            <a:normAutofit fontScale="92500" lnSpcReduction="10000"/>
          </a:bodyPr>
          <a:lstStyle/>
          <a:p>
            <a:pPr marL="0" indent="0" algn="ctr" eaLnBrk="1" hangingPunct="1">
              <a:spcBef>
                <a:spcPct val="10000"/>
              </a:spcBef>
              <a:buClrTx/>
              <a:buSzTx/>
              <a:buFont typeface="Wingdings 2" pitchFamily="18" charset="2"/>
              <a:buNone/>
              <a:defRPr/>
            </a:pPr>
            <a:r>
              <a:rPr lang="en-US" altLang="en-US" sz="1600" b="1" i="1" dirty="0" smtClean="0">
                <a:solidFill>
                  <a:schemeClr val="bg1"/>
                </a:solidFill>
                <a:latin typeface="Arial" charset="0"/>
                <a:cs typeface="Arial" charset="0"/>
              </a:rPr>
              <a:t>Operational Description of  Challenging Behavior</a:t>
            </a:r>
            <a:endParaRPr lang="en-US" altLang="en-US" sz="1600" b="1" i="1" dirty="0">
              <a:solidFill>
                <a:schemeClr val="bg1"/>
              </a:solidFill>
              <a:latin typeface="Arial" charset="0"/>
              <a:cs typeface="Arial" charset="0"/>
            </a:endParaRPr>
          </a:p>
          <a:p>
            <a:pPr>
              <a:defRPr/>
            </a:pPr>
            <a:endParaRPr lang="en-US" dirty="0"/>
          </a:p>
        </p:txBody>
      </p:sp>
      <p:sp>
        <p:nvSpPr>
          <p:cNvPr id="2" name="Slide Number Placeholder 1"/>
          <p:cNvSpPr>
            <a:spLocks noGrp="1"/>
          </p:cNvSpPr>
          <p:nvPr>
            <p:ph type="sldNum" sz="quarter" idx="12"/>
          </p:nvPr>
        </p:nvSpPr>
        <p:spPr/>
        <p:txBody>
          <a:bodyPr/>
          <a:lstStyle/>
          <a:p>
            <a:pPr>
              <a:defRPr/>
            </a:pPr>
            <a:r>
              <a:rPr lang="en-US" sz="1400" dirty="0" smtClean="0">
                <a:solidFill>
                  <a:schemeClr val="tx1"/>
                </a:solidFill>
              </a:rPr>
              <a:t>37</a:t>
            </a:r>
            <a:r>
              <a:rPr lang="en-US" sz="1400" b="1" dirty="0" smtClean="0">
                <a:solidFill>
                  <a:schemeClr val="tx1"/>
                </a:solidFill>
              </a:rPr>
              <a:t>P</a:t>
            </a:r>
            <a:endParaRPr lang="en-US" sz="1400" b="1" dirty="0">
              <a:solidFill>
                <a:schemeClr val="tx1"/>
              </a:solidFill>
            </a:endParaRPr>
          </a:p>
        </p:txBody>
      </p:sp>
      <p:sp>
        <p:nvSpPr>
          <p:cNvPr id="4" name="Content Placeholder 2"/>
          <p:cNvSpPr txBox="1">
            <a:spLocks/>
          </p:cNvSpPr>
          <p:nvPr/>
        </p:nvSpPr>
        <p:spPr bwMode="auto">
          <a:xfrm>
            <a:off x="813593" y="2336079"/>
            <a:ext cx="1649413" cy="14922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eaLnBrk="1" hangingPunct="1">
              <a:spcBef>
                <a:spcPct val="10000"/>
              </a:spcBef>
              <a:buClrTx/>
              <a:buSzTx/>
              <a:buFont typeface="Wingdings 2" pitchFamily="18" charset="2"/>
              <a:buNone/>
              <a:defRPr/>
            </a:pPr>
            <a:r>
              <a:rPr lang="en-US" altLang="en-US" sz="1400" b="1" i="1" dirty="0" smtClean="0">
                <a:latin typeface="Arial" charset="0"/>
                <a:cs typeface="Arial" charset="0"/>
              </a:rPr>
              <a:t>Person-Centered Planning</a:t>
            </a:r>
          </a:p>
          <a:p>
            <a:pPr eaLnBrk="1" hangingPunct="1">
              <a:spcBef>
                <a:spcPct val="10000"/>
              </a:spcBef>
              <a:buClrTx/>
              <a:buSzTx/>
              <a:buFont typeface="Arial" panose="020B0604020202020204" pitchFamily="34" charset="0"/>
              <a:buChar char="•"/>
              <a:defRPr/>
            </a:pPr>
            <a:r>
              <a:rPr lang="en-US" altLang="en-US" sz="1400" i="1" dirty="0" smtClean="0">
                <a:solidFill>
                  <a:schemeClr val="tx1"/>
                </a:solidFill>
                <a:latin typeface="Arial" charset="0"/>
                <a:cs typeface="Arial" charset="0"/>
              </a:rPr>
              <a:t>Goals</a:t>
            </a:r>
          </a:p>
          <a:p>
            <a:pPr eaLnBrk="1" hangingPunct="1">
              <a:spcBef>
                <a:spcPct val="10000"/>
              </a:spcBef>
              <a:buClrTx/>
              <a:buSzTx/>
              <a:buFont typeface="Arial" panose="020B0604020202020204" pitchFamily="34" charset="0"/>
              <a:buChar char="•"/>
              <a:defRPr/>
            </a:pPr>
            <a:r>
              <a:rPr lang="en-US" altLang="en-US" sz="1400" i="1" dirty="0" smtClean="0">
                <a:solidFill>
                  <a:schemeClr val="tx1"/>
                </a:solidFill>
                <a:latin typeface="Arial" charset="0"/>
                <a:cs typeface="Arial" charset="0"/>
              </a:rPr>
              <a:t>Strengths</a:t>
            </a:r>
          </a:p>
          <a:p>
            <a:pPr eaLnBrk="1" hangingPunct="1">
              <a:spcBef>
                <a:spcPct val="10000"/>
              </a:spcBef>
              <a:buClrTx/>
              <a:buSzTx/>
              <a:buFont typeface="Arial" panose="020B0604020202020204" pitchFamily="34" charset="0"/>
              <a:buChar char="•"/>
              <a:defRPr/>
            </a:pPr>
            <a:r>
              <a:rPr lang="en-US" altLang="en-US" sz="1400" i="1" dirty="0" smtClean="0">
                <a:solidFill>
                  <a:schemeClr val="tx1"/>
                </a:solidFill>
                <a:latin typeface="Arial" charset="0"/>
                <a:cs typeface="Arial" charset="0"/>
              </a:rPr>
              <a:t>Barriers</a:t>
            </a:r>
          </a:p>
          <a:p>
            <a:pPr eaLnBrk="1" hangingPunct="1">
              <a:spcBef>
                <a:spcPct val="10000"/>
              </a:spcBef>
              <a:buClrTx/>
              <a:buSzTx/>
              <a:buFont typeface="Arial" panose="020B0604020202020204" pitchFamily="34" charset="0"/>
              <a:buChar char="•"/>
              <a:defRPr/>
            </a:pPr>
            <a:r>
              <a:rPr lang="en-US" altLang="en-US" sz="1400" i="1" dirty="0" smtClean="0">
                <a:solidFill>
                  <a:schemeClr val="tx1"/>
                </a:solidFill>
                <a:latin typeface="Arial" charset="0"/>
                <a:cs typeface="Arial" charset="0"/>
              </a:rPr>
              <a:t>Resources</a:t>
            </a:r>
          </a:p>
          <a:p>
            <a:pPr>
              <a:defRPr/>
            </a:pPr>
            <a:endParaRPr lang="en-US" dirty="0"/>
          </a:p>
        </p:txBody>
      </p:sp>
      <p:sp>
        <p:nvSpPr>
          <p:cNvPr id="5" name="Rectangle 4"/>
          <p:cNvSpPr/>
          <p:nvPr/>
        </p:nvSpPr>
        <p:spPr>
          <a:xfrm>
            <a:off x="3490913" y="2644775"/>
            <a:ext cx="2036135" cy="544765"/>
          </a:xfrm>
          <a:prstGeom prst="rect">
            <a:avLst/>
          </a:prstGeom>
          <a:ln>
            <a:solidFill>
              <a:schemeClr val="tx1"/>
            </a:solidFill>
          </a:ln>
        </p:spPr>
        <p:txBody>
          <a:bodyPr wrap="none">
            <a:spAutoFit/>
          </a:bodyPr>
          <a:lstStyle/>
          <a:p>
            <a:pPr>
              <a:spcBef>
                <a:spcPct val="10000"/>
              </a:spcBef>
              <a:defRPr/>
            </a:pPr>
            <a:r>
              <a:rPr lang="en-US" altLang="en-US" sz="1400" b="1" i="1" dirty="0">
                <a:solidFill>
                  <a:schemeClr val="tx2"/>
                </a:solidFill>
              </a:rPr>
              <a:t>Identify the Function </a:t>
            </a:r>
          </a:p>
          <a:p>
            <a:pPr>
              <a:spcBef>
                <a:spcPct val="10000"/>
              </a:spcBef>
              <a:defRPr/>
            </a:pPr>
            <a:r>
              <a:rPr lang="en-US" altLang="en-US" sz="1400" b="1" i="1" dirty="0">
                <a:solidFill>
                  <a:schemeClr val="tx2"/>
                </a:solidFill>
              </a:rPr>
              <a:t>of Problem Behaviors</a:t>
            </a:r>
          </a:p>
        </p:txBody>
      </p:sp>
      <p:sp>
        <p:nvSpPr>
          <p:cNvPr id="6" name="Rectangle 5"/>
          <p:cNvSpPr/>
          <p:nvPr/>
        </p:nvSpPr>
        <p:spPr>
          <a:xfrm>
            <a:off x="6706249" y="2605160"/>
            <a:ext cx="1676400" cy="954107"/>
          </a:xfrm>
          <a:prstGeom prst="rect">
            <a:avLst/>
          </a:prstGeom>
          <a:ln>
            <a:solidFill>
              <a:schemeClr val="tx1"/>
            </a:solidFill>
          </a:ln>
        </p:spPr>
        <p:txBody>
          <a:bodyPr>
            <a:spAutoFit/>
          </a:bodyPr>
          <a:lstStyle/>
          <a:p>
            <a:pPr>
              <a:spcBef>
                <a:spcPct val="10000"/>
              </a:spcBef>
              <a:defRPr/>
            </a:pPr>
            <a:r>
              <a:rPr lang="en-US" altLang="en-US" sz="1400" b="1" i="1" dirty="0">
                <a:solidFill>
                  <a:schemeClr val="tx2"/>
                </a:solidFill>
              </a:rPr>
              <a:t>Physical, Medical, Psychological, and Social Issues</a:t>
            </a:r>
          </a:p>
        </p:txBody>
      </p:sp>
      <p:sp>
        <p:nvSpPr>
          <p:cNvPr id="7" name="Rectangle 6"/>
          <p:cNvSpPr/>
          <p:nvPr/>
        </p:nvSpPr>
        <p:spPr>
          <a:xfrm>
            <a:off x="709684" y="1524000"/>
            <a:ext cx="8662916" cy="533400"/>
          </a:xfrm>
          <a:prstGeom prst="rect">
            <a:avLst/>
          </a:prstGeom>
          <a:noFill/>
        </p:spPr>
        <p:txBody>
          <a:bodyPr wrap="square">
            <a:noAutofit/>
          </a:bodyPr>
          <a:lstStyle/>
          <a:p>
            <a:pPr algn="ctr">
              <a:spcBef>
                <a:spcPct val="10000"/>
              </a:spcBef>
              <a:defRPr/>
            </a:pPr>
            <a:r>
              <a:rPr lang="en-US" altLang="en-US" sz="2400" b="1" i="1" dirty="0">
                <a:solidFill>
                  <a:srgbClr val="C00000"/>
                </a:solidFill>
              </a:rPr>
              <a:t>Positive </a:t>
            </a:r>
            <a:r>
              <a:rPr lang="en-US" altLang="en-US" sz="2400" b="1" i="1" dirty="0" smtClean="0">
                <a:solidFill>
                  <a:srgbClr val="C00000"/>
                </a:solidFill>
              </a:rPr>
              <a:t>Behavior </a:t>
            </a:r>
            <a:r>
              <a:rPr lang="en-US" altLang="en-US" sz="2400" b="1" i="1" dirty="0">
                <a:solidFill>
                  <a:srgbClr val="C00000"/>
                </a:solidFill>
              </a:rPr>
              <a:t>Support </a:t>
            </a:r>
            <a:r>
              <a:rPr lang="en-US" altLang="en-US" sz="2400" b="1" i="1" dirty="0" smtClean="0">
                <a:solidFill>
                  <a:srgbClr val="C00000"/>
                </a:solidFill>
              </a:rPr>
              <a:t>Flowchart: </a:t>
            </a:r>
            <a:r>
              <a:rPr lang="en-US" altLang="en-US" b="1" i="1" dirty="0" smtClean="0"/>
              <a:t>Case </a:t>
            </a:r>
            <a:r>
              <a:rPr lang="en-US" altLang="en-US" b="1" i="1" dirty="0"/>
              <a:t>Conceptualization</a:t>
            </a:r>
          </a:p>
        </p:txBody>
      </p:sp>
      <p:sp>
        <p:nvSpPr>
          <p:cNvPr id="8" name="Rectangle 7"/>
          <p:cNvSpPr/>
          <p:nvPr/>
        </p:nvSpPr>
        <p:spPr>
          <a:xfrm>
            <a:off x="4627562" y="4217988"/>
            <a:ext cx="2382838" cy="1685925"/>
          </a:xfrm>
          <a:prstGeom prst="rect">
            <a:avLst/>
          </a:prstGeom>
          <a:ln>
            <a:solidFill>
              <a:schemeClr val="tx1"/>
            </a:solidFill>
          </a:ln>
        </p:spPr>
        <p:txBody>
          <a:bodyPr>
            <a:spAutoFit/>
          </a:bodyPr>
          <a:lstStyle/>
          <a:p>
            <a:pPr algn="ctr">
              <a:spcBef>
                <a:spcPct val="10000"/>
              </a:spcBef>
              <a:defRPr/>
            </a:pPr>
            <a:r>
              <a:rPr lang="en-US" altLang="en-US" sz="1400" b="1" i="1" u="sng" dirty="0">
                <a:solidFill>
                  <a:srgbClr val="C00000"/>
                </a:solidFill>
              </a:rPr>
              <a:t>Proactive Strategies</a:t>
            </a:r>
          </a:p>
          <a:p>
            <a:pPr marL="285750" indent="-285750">
              <a:spcBef>
                <a:spcPct val="10000"/>
              </a:spcBef>
              <a:buFont typeface="Arial" panose="020B0604020202020204" pitchFamily="34" charset="0"/>
              <a:buChar char="•"/>
              <a:defRPr/>
            </a:pPr>
            <a:r>
              <a:rPr lang="en-US" altLang="en-US" sz="1400" i="1" dirty="0"/>
              <a:t>Teaching replacement behaviors</a:t>
            </a:r>
          </a:p>
          <a:p>
            <a:pPr marL="285750" indent="-285750">
              <a:spcBef>
                <a:spcPct val="10000"/>
              </a:spcBef>
              <a:buFont typeface="Arial" panose="020B0604020202020204" pitchFamily="34" charset="0"/>
              <a:buChar char="•"/>
              <a:defRPr/>
            </a:pPr>
            <a:r>
              <a:rPr lang="en-US" altLang="en-US" sz="1400" i="1" dirty="0"/>
              <a:t>Strengthening adaptive skills</a:t>
            </a:r>
          </a:p>
          <a:p>
            <a:pPr marL="285750" indent="-285750">
              <a:spcBef>
                <a:spcPct val="10000"/>
              </a:spcBef>
              <a:buFont typeface="Arial" panose="020B0604020202020204" pitchFamily="34" charset="0"/>
              <a:buChar char="•"/>
              <a:defRPr/>
            </a:pPr>
            <a:r>
              <a:rPr lang="en-US" altLang="en-US" sz="1400" i="1" dirty="0"/>
              <a:t>Team Process</a:t>
            </a:r>
          </a:p>
          <a:p>
            <a:pPr marL="285750" indent="-285750">
              <a:spcBef>
                <a:spcPct val="10000"/>
              </a:spcBef>
              <a:buFont typeface="Arial" panose="020B0604020202020204" pitchFamily="34" charset="0"/>
              <a:buChar char="•"/>
              <a:defRPr/>
            </a:pPr>
            <a:r>
              <a:rPr lang="en-US" altLang="en-US" sz="1400" i="1" dirty="0"/>
              <a:t>Modeling</a:t>
            </a:r>
          </a:p>
        </p:txBody>
      </p:sp>
      <p:sp>
        <p:nvSpPr>
          <p:cNvPr id="9" name="Rectangle 8"/>
          <p:cNvSpPr/>
          <p:nvPr/>
        </p:nvSpPr>
        <p:spPr>
          <a:xfrm>
            <a:off x="2649538" y="4184650"/>
            <a:ext cx="1846262" cy="1708150"/>
          </a:xfrm>
          <a:prstGeom prst="rect">
            <a:avLst/>
          </a:prstGeom>
          <a:ln>
            <a:solidFill>
              <a:schemeClr val="tx1"/>
            </a:solidFill>
          </a:ln>
        </p:spPr>
        <p:txBody>
          <a:bodyPr>
            <a:spAutoFit/>
          </a:bodyPr>
          <a:lstStyle/>
          <a:p>
            <a:pPr algn="ctr">
              <a:spcBef>
                <a:spcPct val="10000"/>
              </a:spcBef>
              <a:defRPr/>
            </a:pPr>
            <a:r>
              <a:rPr lang="en-US" altLang="en-US" sz="1400" b="1" i="1" u="sng" dirty="0">
                <a:solidFill>
                  <a:srgbClr val="C00000"/>
                </a:solidFill>
              </a:rPr>
              <a:t>Foundational and Lifestyle Strategies</a:t>
            </a:r>
          </a:p>
          <a:p>
            <a:pPr marL="285750" indent="-285750">
              <a:spcBef>
                <a:spcPct val="10000"/>
              </a:spcBef>
              <a:buFont typeface="Arial" panose="020B0604020202020204" pitchFamily="34" charset="0"/>
              <a:buChar char="•"/>
              <a:defRPr/>
            </a:pPr>
            <a:r>
              <a:rPr lang="en-US" altLang="en-US" sz="1400" i="1" dirty="0"/>
              <a:t>Communication</a:t>
            </a:r>
          </a:p>
          <a:p>
            <a:pPr marL="285750" indent="-285750">
              <a:spcBef>
                <a:spcPct val="10000"/>
              </a:spcBef>
              <a:buFont typeface="Arial" panose="020B0604020202020204" pitchFamily="34" charset="0"/>
              <a:buChar char="•"/>
              <a:defRPr/>
            </a:pPr>
            <a:r>
              <a:rPr lang="en-US" altLang="en-US" sz="1400" i="1" dirty="0"/>
              <a:t>Preferences</a:t>
            </a:r>
          </a:p>
          <a:p>
            <a:pPr marL="285750" indent="-285750">
              <a:spcBef>
                <a:spcPct val="10000"/>
              </a:spcBef>
              <a:buFont typeface="Arial" panose="020B0604020202020204" pitchFamily="34" charset="0"/>
              <a:buChar char="•"/>
              <a:defRPr/>
            </a:pPr>
            <a:r>
              <a:rPr lang="en-US" altLang="en-US" sz="1400" i="1" dirty="0"/>
              <a:t>Activities</a:t>
            </a:r>
          </a:p>
          <a:p>
            <a:pPr marL="285750" indent="-285750">
              <a:spcBef>
                <a:spcPct val="10000"/>
              </a:spcBef>
              <a:buFont typeface="Arial" panose="020B0604020202020204" pitchFamily="34" charset="0"/>
              <a:buChar char="•"/>
              <a:defRPr/>
            </a:pPr>
            <a:r>
              <a:rPr lang="en-US" altLang="en-US" sz="1400" i="1" dirty="0"/>
              <a:t>Routines</a:t>
            </a:r>
          </a:p>
          <a:p>
            <a:pPr marL="285750" indent="-285750">
              <a:spcBef>
                <a:spcPct val="10000"/>
              </a:spcBef>
              <a:buFont typeface="Arial" panose="020B0604020202020204" pitchFamily="34" charset="0"/>
              <a:buChar char="•"/>
              <a:defRPr/>
            </a:pPr>
            <a:r>
              <a:rPr lang="en-US" altLang="en-US" sz="1400" i="1" dirty="0"/>
              <a:t>Relationships</a:t>
            </a:r>
          </a:p>
        </p:txBody>
      </p:sp>
      <p:sp>
        <p:nvSpPr>
          <p:cNvPr id="10" name="Rectangle 9"/>
          <p:cNvSpPr/>
          <p:nvPr/>
        </p:nvSpPr>
        <p:spPr>
          <a:xfrm>
            <a:off x="712787" y="4217988"/>
            <a:ext cx="1801813" cy="1685925"/>
          </a:xfrm>
          <a:prstGeom prst="rect">
            <a:avLst/>
          </a:prstGeom>
          <a:ln>
            <a:solidFill>
              <a:schemeClr val="tx1"/>
            </a:solidFill>
          </a:ln>
        </p:spPr>
        <p:txBody>
          <a:bodyPr>
            <a:spAutoFit/>
          </a:bodyPr>
          <a:lstStyle/>
          <a:p>
            <a:pPr algn="ctr">
              <a:spcBef>
                <a:spcPct val="10000"/>
              </a:spcBef>
              <a:defRPr/>
            </a:pPr>
            <a:r>
              <a:rPr lang="en-US" altLang="en-US" sz="1400" b="1" i="1" u="sng" dirty="0">
                <a:solidFill>
                  <a:srgbClr val="C00000"/>
                </a:solidFill>
              </a:rPr>
              <a:t>Setting Events and Predictors</a:t>
            </a:r>
          </a:p>
          <a:p>
            <a:pPr marL="285750" indent="-285750">
              <a:spcBef>
                <a:spcPct val="10000"/>
              </a:spcBef>
              <a:buFont typeface="Arial" panose="020B0604020202020204" pitchFamily="34" charset="0"/>
              <a:buChar char="•"/>
              <a:defRPr/>
            </a:pPr>
            <a:r>
              <a:rPr lang="en-US" altLang="en-US" sz="1400" i="1" dirty="0"/>
              <a:t>Problem Situations</a:t>
            </a:r>
          </a:p>
          <a:p>
            <a:pPr marL="285750" indent="-285750">
              <a:spcBef>
                <a:spcPct val="10000"/>
              </a:spcBef>
              <a:buFont typeface="Arial" panose="020B0604020202020204" pitchFamily="34" charset="0"/>
              <a:buChar char="•"/>
              <a:defRPr/>
            </a:pPr>
            <a:r>
              <a:rPr lang="en-US" altLang="en-US" sz="1400" i="1" dirty="0"/>
              <a:t>Antecedents</a:t>
            </a:r>
          </a:p>
          <a:p>
            <a:pPr marL="285750" indent="-285750">
              <a:spcBef>
                <a:spcPct val="10000"/>
              </a:spcBef>
              <a:buFont typeface="Arial" panose="020B0604020202020204" pitchFamily="34" charset="0"/>
              <a:buChar char="•"/>
              <a:defRPr/>
            </a:pPr>
            <a:r>
              <a:rPr lang="en-US" altLang="en-US" sz="1400" i="1" dirty="0"/>
              <a:t>Expectations</a:t>
            </a:r>
          </a:p>
          <a:p>
            <a:pPr marL="285750" indent="-285750">
              <a:spcBef>
                <a:spcPct val="10000"/>
              </a:spcBef>
              <a:buFont typeface="Arial" panose="020B0604020202020204" pitchFamily="34" charset="0"/>
              <a:buChar char="•"/>
              <a:defRPr/>
            </a:pPr>
            <a:r>
              <a:rPr lang="en-US" altLang="en-US" sz="1400" i="1" dirty="0"/>
              <a:t>Task Demands</a:t>
            </a:r>
          </a:p>
        </p:txBody>
      </p:sp>
      <p:sp>
        <p:nvSpPr>
          <p:cNvPr id="11" name="Rectangle 10"/>
          <p:cNvSpPr/>
          <p:nvPr/>
        </p:nvSpPr>
        <p:spPr>
          <a:xfrm>
            <a:off x="7086600" y="4214813"/>
            <a:ext cx="1871663" cy="1685925"/>
          </a:xfrm>
          <a:prstGeom prst="rect">
            <a:avLst/>
          </a:prstGeom>
          <a:ln>
            <a:solidFill>
              <a:schemeClr val="tx1"/>
            </a:solidFill>
          </a:ln>
        </p:spPr>
        <p:txBody>
          <a:bodyPr>
            <a:spAutoFit/>
          </a:bodyPr>
          <a:lstStyle/>
          <a:p>
            <a:pPr algn="ctr">
              <a:spcBef>
                <a:spcPct val="10000"/>
              </a:spcBef>
              <a:defRPr/>
            </a:pPr>
            <a:r>
              <a:rPr lang="en-US" altLang="en-US" sz="1400" b="1" i="1" u="sng" dirty="0">
                <a:solidFill>
                  <a:srgbClr val="C00000"/>
                </a:solidFill>
              </a:rPr>
              <a:t>Reactive Strategies</a:t>
            </a:r>
          </a:p>
          <a:p>
            <a:pPr marL="285750" indent="-285750">
              <a:spcBef>
                <a:spcPct val="10000"/>
              </a:spcBef>
              <a:buFont typeface="Arial" panose="020B0604020202020204" pitchFamily="34" charset="0"/>
              <a:buChar char="•"/>
              <a:defRPr/>
            </a:pPr>
            <a:r>
              <a:rPr lang="en-US" altLang="en-US" sz="1400" i="1" dirty="0"/>
              <a:t>Reinforcements</a:t>
            </a:r>
          </a:p>
          <a:p>
            <a:pPr marL="285750" indent="-285750">
              <a:spcBef>
                <a:spcPct val="10000"/>
              </a:spcBef>
              <a:buFont typeface="Arial" panose="020B0604020202020204" pitchFamily="34" charset="0"/>
              <a:buChar char="•"/>
              <a:defRPr/>
            </a:pPr>
            <a:r>
              <a:rPr lang="en-US" altLang="en-US" sz="1400" i="1" dirty="0"/>
              <a:t>Maintaining Desired Behaviors</a:t>
            </a:r>
          </a:p>
          <a:p>
            <a:pPr marL="285750" indent="-285750">
              <a:spcBef>
                <a:spcPct val="10000"/>
              </a:spcBef>
              <a:buFont typeface="Arial" panose="020B0604020202020204" pitchFamily="34" charset="0"/>
              <a:buChar char="•"/>
              <a:defRPr/>
            </a:pPr>
            <a:r>
              <a:rPr lang="en-US" altLang="en-US" sz="1400" i="1" dirty="0"/>
              <a:t>Crisis Plans</a:t>
            </a:r>
          </a:p>
          <a:p>
            <a:pPr>
              <a:spcBef>
                <a:spcPct val="10000"/>
              </a:spcBef>
              <a:defRPr/>
            </a:pPr>
            <a:endParaRPr lang="en-US" altLang="en-US" sz="1400" b="1" i="1" dirty="0">
              <a:solidFill>
                <a:srgbClr val="FF0000"/>
              </a:solidFill>
              <a:effectLst>
                <a:outerShdw blurRad="38100" dist="38100" dir="2700000" algn="tl">
                  <a:srgbClr val="000000">
                    <a:alpha val="43137"/>
                  </a:srgbClr>
                </a:outerShdw>
              </a:effectLst>
            </a:endParaRPr>
          </a:p>
        </p:txBody>
      </p:sp>
      <p:cxnSp>
        <p:nvCxnSpPr>
          <p:cNvPr id="18" name="Straight Arrow Connector 17"/>
          <p:cNvCxnSpPr/>
          <p:nvPr/>
        </p:nvCxnSpPr>
        <p:spPr>
          <a:xfrm flipV="1">
            <a:off x="2463006" y="3039052"/>
            <a:ext cx="9906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1" name="Straight Arrow Connector 20"/>
          <p:cNvCxnSpPr/>
          <p:nvPr/>
        </p:nvCxnSpPr>
        <p:spPr>
          <a:xfrm flipH="1">
            <a:off x="5527048" y="3022311"/>
            <a:ext cx="1179201" cy="1674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5" name="Straight Arrow Connector 24"/>
          <p:cNvCxnSpPr/>
          <p:nvPr/>
        </p:nvCxnSpPr>
        <p:spPr>
          <a:xfrm flipH="1">
            <a:off x="4495800" y="2336079"/>
            <a:ext cx="13180" cy="30869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5" name="Straight Arrow Connector 34"/>
          <p:cNvCxnSpPr>
            <a:stCxn id="47" idx="1"/>
          </p:cNvCxnSpPr>
          <p:nvPr/>
        </p:nvCxnSpPr>
        <p:spPr>
          <a:xfrm flipH="1">
            <a:off x="1524001" y="3674342"/>
            <a:ext cx="2146299" cy="44045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0" name="Straight Arrow Connector 39"/>
          <p:cNvCxnSpPr/>
          <p:nvPr/>
        </p:nvCxnSpPr>
        <p:spPr>
          <a:xfrm>
            <a:off x="3962400" y="3810000"/>
            <a:ext cx="0" cy="37465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1" name="Straight Arrow Connector 40"/>
          <p:cNvCxnSpPr/>
          <p:nvPr/>
        </p:nvCxnSpPr>
        <p:spPr>
          <a:xfrm>
            <a:off x="5105400" y="3810000"/>
            <a:ext cx="0" cy="37465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2" name="Straight Arrow Connector 41"/>
          <p:cNvCxnSpPr/>
          <p:nvPr/>
        </p:nvCxnSpPr>
        <p:spPr>
          <a:xfrm>
            <a:off x="5346700" y="3655724"/>
            <a:ext cx="1981200" cy="45907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7" name="Rectangle 46"/>
          <p:cNvSpPr/>
          <p:nvPr/>
        </p:nvSpPr>
        <p:spPr>
          <a:xfrm>
            <a:off x="3670300" y="3520354"/>
            <a:ext cx="1676400" cy="307975"/>
          </a:xfrm>
          <a:prstGeom prst="rect">
            <a:avLst/>
          </a:prstGeom>
          <a:ln>
            <a:solidFill>
              <a:schemeClr val="tx1"/>
            </a:solidFill>
          </a:ln>
        </p:spPr>
        <p:txBody>
          <a:bodyPr>
            <a:spAutoFit/>
          </a:bodyPr>
          <a:lstStyle/>
          <a:p>
            <a:pPr algn="ctr">
              <a:spcBef>
                <a:spcPct val="10000"/>
              </a:spcBef>
              <a:defRPr/>
            </a:pPr>
            <a:r>
              <a:rPr lang="en-US" altLang="en-US" sz="1400" b="1" i="1" dirty="0">
                <a:solidFill>
                  <a:srgbClr val="9900CC"/>
                </a:solidFill>
              </a:rPr>
              <a:t>Interventions</a:t>
            </a:r>
          </a:p>
        </p:txBody>
      </p:sp>
      <p:cxnSp>
        <p:nvCxnSpPr>
          <p:cNvPr id="48" name="Straight Arrow Connector 47"/>
          <p:cNvCxnSpPr/>
          <p:nvPr/>
        </p:nvCxnSpPr>
        <p:spPr>
          <a:xfrm>
            <a:off x="4495800" y="3204153"/>
            <a:ext cx="0" cy="28098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idx="1"/>
          </p:nvPr>
        </p:nvSpPr>
        <p:spPr>
          <a:xfrm>
            <a:off x="914400" y="2138166"/>
            <a:ext cx="8153400" cy="4567434"/>
          </a:xfrm>
        </p:spPr>
        <p:txBody>
          <a:bodyPr>
            <a:noAutofit/>
          </a:bodyPr>
          <a:lstStyle/>
          <a:p>
            <a:pPr eaLnBrk="1" hangingPunct="1">
              <a:lnSpc>
                <a:spcPct val="80000"/>
              </a:lnSpc>
              <a:buFontTx/>
              <a:buNone/>
              <a:defRPr/>
            </a:pPr>
            <a:endParaRPr lang="en-US" altLang="en-US" sz="1800" b="1" u="sng" dirty="0" smtClean="0">
              <a:solidFill>
                <a:srgbClr val="C00000"/>
              </a:solidFill>
              <a:effectLst>
                <a:outerShdw blurRad="38100" dist="38100" dir="2700000" algn="tl">
                  <a:srgbClr val="000000">
                    <a:alpha val="43137"/>
                  </a:srgbClr>
                </a:outerShdw>
              </a:effectLst>
            </a:endParaRPr>
          </a:p>
          <a:p>
            <a:pPr eaLnBrk="1" hangingPunct="1">
              <a:lnSpc>
                <a:spcPct val="80000"/>
              </a:lnSpc>
              <a:buFontTx/>
              <a:buNone/>
              <a:defRPr/>
            </a:pPr>
            <a:r>
              <a:rPr lang="en-US" altLang="en-US" sz="1800" u="sng" dirty="0" smtClean="0"/>
              <a:t>Setting Events and Vulnerabilities</a:t>
            </a:r>
            <a:endParaRPr lang="en-US" altLang="en-US" sz="1800" dirty="0" smtClean="0"/>
          </a:p>
          <a:p>
            <a:pPr eaLnBrk="1" hangingPunct="1">
              <a:lnSpc>
                <a:spcPct val="80000"/>
              </a:lnSpc>
              <a:buClr>
                <a:srgbClr val="C00000"/>
              </a:buClr>
              <a:defRPr/>
            </a:pPr>
            <a:r>
              <a:rPr lang="en-US" altLang="en-US" sz="1800" dirty="0" smtClean="0"/>
              <a:t>Situations in the environment combined with individual’s deficits </a:t>
            </a:r>
          </a:p>
          <a:p>
            <a:pPr eaLnBrk="1" hangingPunct="1">
              <a:lnSpc>
                <a:spcPct val="80000"/>
              </a:lnSpc>
              <a:buClr>
                <a:srgbClr val="C00000"/>
              </a:buClr>
              <a:defRPr/>
            </a:pPr>
            <a:r>
              <a:rPr lang="en-US" sz="1800" dirty="0"/>
              <a:t>Broader setting events </a:t>
            </a:r>
            <a:r>
              <a:rPr lang="en-US" sz="1800" dirty="0" smtClean="0"/>
              <a:t>(e.g., unstable blood sugar, undiagnosed seizure activity, untreated sleep problems, medication side effects)</a:t>
            </a:r>
          </a:p>
          <a:p>
            <a:pPr marL="0" indent="0" eaLnBrk="1" hangingPunct="1">
              <a:lnSpc>
                <a:spcPct val="80000"/>
              </a:lnSpc>
              <a:buClr>
                <a:srgbClr val="C00000"/>
              </a:buClr>
              <a:buNone/>
              <a:defRPr/>
            </a:pPr>
            <a:endParaRPr lang="en-US" altLang="en-US" sz="1800" u="sng" dirty="0" smtClean="0"/>
          </a:p>
          <a:p>
            <a:pPr eaLnBrk="1" hangingPunct="1">
              <a:lnSpc>
                <a:spcPct val="80000"/>
              </a:lnSpc>
              <a:buClr>
                <a:srgbClr val="C00000"/>
              </a:buClr>
              <a:buFontTx/>
              <a:buNone/>
              <a:defRPr/>
            </a:pPr>
            <a:r>
              <a:rPr lang="en-US" altLang="en-US" sz="1800" u="sng" dirty="0" smtClean="0"/>
              <a:t>Antecedents and Triggers</a:t>
            </a:r>
            <a:endParaRPr lang="en-US" altLang="en-US" sz="1800" dirty="0" smtClean="0"/>
          </a:p>
          <a:p>
            <a:pPr eaLnBrk="1" hangingPunct="1">
              <a:lnSpc>
                <a:spcPct val="80000"/>
              </a:lnSpc>
              <a:buClr>
                <a:srgbClr val="C00000"/>
              </a:buClr>
              <a:defRPr/>
            </a:pPr>
            <a:r>
              <a:rPr lang="en-US" altLang="en-US" sz="1800" dirty="0" smtClean="0"/>
              <a:t>What occurred immediately </a:t>
            </a:r>
            <a:r>
              <a:rPr lang="en-US" altLang="en-US" sz="1800" u="sng" dirty="0" smtClean="0"/>
              <a:t>before</a:t>
            </a:r>
            <a:r>
              <a:rPr lang="en-US" altLang="en-US" sz="1800" dirty="0" smtClean="0"/>
              <a:t> the behavior? Fast versus slow precipitants? </a:t>
            </a:r>
          </a:p>
          <a:p>
            <a:pPr eaLnBrk="1" hangingPunct="1">
              <a:lnSpc>
                <a:spcPct val="80000"/>
              </a:lnSpc>
              <a:buClr>
                <a:srgbClr val="C00000"/>
              </a:buClr>
              <a:defRPr/>
            </a:pPr>
            <a:r>
              <a:rPr lang="en-US" altLang="en-US" sz="1800" i="1" dirty="0" smtClean="0">
                <a:solidFill>
                  <a:schemeClr val="tx2"/>
                </a:solidFill>
              </a:rPr>
              <a:t>External </a:t>
            </a:r>
            <a:r>
              <a:rPr lang="en-US" altLang="en-US" sz="1800" dirty="0" smtClean="0"/>
              <a:t>(e.g., a conflict earlier in the day) versus </a:t>
            </a:r>
            <a:r>
              <a:rPr lang="en-US" altLang="en-US" sz="1800" dirty="0" smtClean="0">
                <a:solidFill>
                  <a:schemeClr val="tx2"/>
                </a:solidFill>
              </a:rPr>
              <a:t>Internal </a:t>
            </a:r>
            <a:r>
              <a:rPr lang="en-US" altLang="en-US" sz="1800" dirty="0" smtClean="0"/>
              <a:t>antecedents (e.g., feeling isolated and lonely influences behavioral choices)</a:t>
            </a:r>
          </a:p>
          <a:p>
            <a:pPr eaLnBrk="1" hangingPunct="1">
              <a:lnSpc>
                <a:spcPct val="80000"/>
              </a:lnSpc>
              <a:buClr>
                <a:srgbClr val="C00000"/>
              </a:buClr>
              <a:defRPr/>
            </a:pPr>
            <a:r>
              <a:rPr lang="en-US" sz="1800" dirty="0" smtClean="0"/>
              <a:t>Lifestyle </a:t>
            </a:r>
            <a:r>
              <a:rPr lang="en-US" sz="1800" dirty="0"/>
              <a:t>issues </a:t>
            </a:r>
            <a:r>
              <a:rPr lang="en-US" sz="1800" dirty="0" smtClean="0"/>
              <a:t>(e.g., remote stresses, interpersonal relationships</a:t>
            </a:r>
            <a:r>
              <a:rPr lang="en-US" sz="1800" dirty="0"/>
              <a:t>, </a:t>
            </a:r>
            <a:r>
              <a:rPr lang="en-US" sz="1800" dirty="0" smtClean="0"/>
              <a:t>problems accessing preferred activities)</a:t>
            </a:r>
          </a:p>
          <a:p>
            <a:pPr marL="347472">
              <a:lnSpc>
                <a:spcPct val="80000"/>
              </a:lnSpc>
              <a:spcBef>
                <a:spcPts val="480"/>
              </a:spcBef>
              <a:spcAft>
                <a:spcPts val="0"/>
              </a:spcAft>
              <a:buClr>
                <a:srgbClr val="C00000"/>
              </a:buClr>
              <a:defRPr/>
            </a:pPr>
            <a:r>
              <a:rPr lang="en-US" sz="1800" dirty="0" smtClean="0">
                <a:ea typeface="Calibri"/>
                <a:cs typeface="Times New Roman"/>
              </a:rPr>
              <a:t>The </a:t>
            </a:r>
            <a:r>
              <a:rPr lang="en-US" sz="1800" i="1" dirty="0" smtClean="0">
                <a:solidFill>
                  <a:schemeClr val="tx2"/>
                </a:solidFill>
                <a:ea typeface="Calibri"/>
                <a:cs typeface="Times New Roman"/>
              </a:rPr>
              <a:t>“universal trigger”</a:t>
            </a:r>
            <a:r>
              <a:rPr lang="en-US" sz="1800" dirty="0" smtClean="0">
                <a:solidFill>
                  <a:schemeClr val="tx2"/>
                </a:solidFill>
                <a:ea typeface="Calibri"/>
                <a:cs typeface="Times New Roman"/>
              </a:rPr>
              <a:t> </a:t>
            </a:r>
            <a:r>
              <a:rPr lang="en-US" sz="1800" dirty="0" smtClean="0">
                <a:ea typeface="Calibri"/>
                <a:cs typeface="Times New Roman"/>
              </a:rPr>
              <a:t>is often </a:t>
            </a:r>
            <a:r>
              <a:rPr lang="en-US" sz="1800" i="1" dirty="0" smtClean="0">
                <a:solidFill>
                  <a:schemeClr val="tx2"/>
                </a:solidFill>
                <a:ea typeface="Calibri"/>
                <a:cs typeface="Times New Roman"/>
              </a:rPr>
              <a:t>“enforcing rules” </a:t>
            </a:r>
            <a:r>
              <a:rPr lang="en-US" sz="1800" dirty="0" smtClean="0">
                <a:ea typeface="Calibri"/>
                <a:cs typeface="Times New Roman"/>
              </a:rPr>
              <a:t>rather than giving flexible guidance</a:t>
            </a:r>
          </a:p>
          <a:p>
            <a:pPr marL="0" indent="0" eaLnBrk="1" hangingPunct="1">
              <a:lnSpc>
                <a:spcPct val="80000"/>
              </a:lnSpc>
              <a:buFont typeface="Wingdings 2" pitchFamily="18" charset="2"/>
              <a:buNone/>
              <a:defRPr/>
            </a:pPr>
            <a:endParaRPr lang="en-US" sz="2200" b="1" dirty="0">
              <a:solidFill>
                <a:schemeClr val="tx1"/>
              </a:solidFill>
              <a:effectLst>
                <a:outerShdw blurRad="38100" dist="38100" dir="2700000" algn="tl">
                  <a:srgbClr val="000000">
                    <a:alpha val="43137"/>
                  </a:srgbClr>
                </a:outerShdw>
              </a:effectLst>
            </a:endParaRPr>
          </a:p>
          <a:p>
            <a:pPr eaLnBrk="1" hangingPunct="1">
              <a:lnSpc>
                <a:spcPct val="80000"/>
              </a:lnSpc>
              <a:defRPr/>
            </a:pPr>
            <a:endParaRPr lang="en-US" altLang="en-US" sz="2000" dirty="0" smtClean="0"/>
          </a:p>
        </p:txBody>
      </p:sp>
      <p:sp>
        <p:nvSpPr>
          <p:cNvPr id="2" name="Slide Number Placeholder 1"/>
          <p:cNvSpPr>
            <a:spLocks noGrp="1"/>
          </p:cNvSpPr>
          <p:nvPr>
            <p:ph type="sldNum" sz="quarter" idx="12"/>
          </p:nvPr>
        </p:nvSpPr>
        <p:spPr/>
        <p:txBody>
          <a:bodyPr/>
          <a:lstStyle/>
          <a:p>
            <a:pPr>
              <a:defRPr/>
            </a:pPr>
            <a:fld id="{E11E7082-FD2A-4ABF-9AF7-7DF3E5AD5D39}" type="slidenum">
              <a:rPr lang="en-US" sz="1400" b="1" smtClean="0">
                <a:solidFill>
                  <a:schemeClr val="tx1"/>
                </a:solidFill>
              </a:rPr>
              <a:pPr>
                <a:defRPr/>
              </a:pPr>
              <a:t>38</a:t>
            </a:fld>
            <a:r>
              <a:rPr lang="en-US" sz="1400" dirty="0">
                <a:solidFill>
                  <a:schemeClr val="tx1"/>
                </a:solidFill>
              </a:rPr>
              <a:t>J</a:t>
            </a:r>
            <a:endParaRPr lang="en-US" sz="1400" b="1" dirty="0">
              <a:solidFill>
                <a:schemeClr val="tx1"/>
              </a:solidFill>
            </a:endParaRPr>
          </a:p>
        </p:txBody>
      </p:sp>
      <p:sp>
        <p:nvSpPr>
          <p:cNvPr id="7" name="Rectangle 6"/>
          <p:cNvSpPr/>
          <p:nvPr/>
        </p:nvSpPr>
        <p:spPr>
          <a:xfrm>
            <a:off x="685800" y="1468328"/>
            <a:ext cx="7271415" cy="892552"/>
          </a:xfrm>
          <a:prstGeom prst="rect">
            <a:avLst/>
          </a:prstGeom>
        </p:spPr>
        <p:txBody>
          <a:bodyPr>
            <a:spAutoFit/>
          </a:bodyPr>
          <a:lstStyle/>
          <a:p>
            <a:pPr algn="ctr">
              <a:defRPr/>
            </a:pPr>
            <a:r>
              <a:rPr lang="en-US" sz="2800" b="1" kern="10" dirty="0">
                <a:solidFill>
                  <a:srgbClr val="C00000"/>
                </a:solidFill>
                <a:latin typeface="+mn-lt"/>
              </a:rPr>
              <a:t>Positive </a:t>
            </a:r>
            <a:r>
              <a:rPr lang="en-US" sz="2800" b="1" kern="10" dirty="0" smtClean="0">
                <a:solidFill>
                  <a:srgbClr val="C00000"/>
                </a:solidFill>
                <a:latin typeface="+mn-lt"/>
              </a:rPr>
              <a:t>Behavior Support</a:t>
            </a:r>
          </a:p>
          <a:p>
            <a:pPr algn="ctr">
              <a:defRPr/>
            </a:pPr>
            <a:r>
              <a:rPr lang="en-US" sz="2400" b="1" kern="10" dirty="0" smtClean="0">
                <a:latin typeface="+mn-lt"/>
              </a:rPr>
              <a:t>Components of Functional Assessment</a:t>
            </a:r>
            <a:endParaRPr lang="en-US" sz="2400" b="1" dirty="0">
              <a:latin typeface="+mn-lt"/>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r>
              <a:rPr lang="en-US" sz="1400" dirty="0" smtClean="0">
                <a:solidFill>
                  <a:schemeClr val="tx1"/>
                </a:solidFill>
              </a:rPr>
              <a:t>39</a:t>
            </a:r>
            <a:r>
              <a:rPr lang="en-US" sz="1400" dirty="0" smtClean="0">
                <a:solidFill>
                  <a:schemeClr val="tx1"/>
                </a:solidFill>
              </a:rPr>
              <a:t>J</a:t>
            </a:r>
            <a:endParaRPr lang="en-US" sz="1400" dirty="0">
              <a:solidFill>
                <a:schemeClr val="tx1"/>
              </a:solidFill>
            </a:endParaRPr>
          </a:p>
        </p:txBody>
      </p:sp>
      <p:sp>
        <p:nvSpPr>
          <p:cNvPr id="5" name="Rectangle 3"/>
          <p:cNvSpPr txBox="1">
            <a:spLocks noChangeArrowheads="1"/>
          </p:cNvSpPr>
          <p:nvPr/>
        </p:nvSpPr>
        <p:spPr bwMode="auto">
          <a:xfrm>
            <a:off x="838200" y="2514600"/>
            <a:ext cx="8167255"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SzPct val="75000"/>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1" fontAlgn="base" hangingPunct="1">
              <a:spcBef>
                <a:spcPct val="20000"/>
              </a:spcBef>
              <a:spcAft>
                <a:spcPct val="0"/>
              </a:spcAft>
              <a:buClr>
                <a:schemeClr val="tx1"/>
              </a:buClr>
              <a:buSzPct val="80000"/>
              <a:buChar char="–"/>
              <a:defRPr>
                <a:solidFill>
                  <a:schemeClr val="tx1"/>
                </a:solidFill>
                <a:latin typeface="+mn-lt"/>
              </a:defRPr>
            </a:lvl4pPr>
            <a:lvl5pPr marL="20574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9pPr>
          </a:lstStyle>
          <a:p>
            <a:pPr marL="0" indent="0">
              <a:lnSpc>
                <a:spcPct val="80000"/>
              </a:lnSpc>
              <a:buFont typeface="Wingdings 2" pitchFamily="18" charset="2"/>
              <a:buNone/>
              <a:defRPr/>
            </a:pPr>
            <a:endParaRPr lang="en-US" sz="1800" b="1" kern="0" dirty="0" smtClean="0">
              <a:effectLst>
                <a:outerShdw blurRad="38100" dist="38100" dir="2700000" algn="tl">
                  <a:srgbClr val="000000">
                    <a:alpha val="43137"/>
                  </a:srgbClr>
                </a:outerShdw>
              </a:effectLst>
            </a:endParaRPr>
          </a:p>
          <a:p>
            <a:pPr>
              <a:lnSpc>
                <a:spcPct val="80000"/>
              </a:lnSpc>
              <a:buNone/>
              <a:defRPr/>
            </a:pPr>
            <a:r>
              <a:rPr lang="en-US" altLang="en-US" sz="2000" u="sng" dirty="0"/>
              <a:t>Precursors</a:t>
            </a:r>
            <a:endParaRPr lang="en-US" altLang="en-US" sz="2000" dirty="0"/>
          </a:p>
          <a:p>
            <a:pPr>
              <a:lnSpc>
                <a:spcPct val="80000"/>
              </a:lnSpc>
              <a:buClr>
                <a:srgbClr val="C00000"/>
              </a:buClr>
              <a:defRPr/>
            </a:pPr>
            <a:r>
              <a:rPr lang="en-US" altLang="en-US" sz="2000" dirty="0"/>
              <a:t>What noticeable actions in body language came before the behavior of concern? (e.g., pacing, pressured speech, rolling their eyes, clinching their fists)</a:t>
            </a:r>
            <a:r>
              <a:rPr lang="en-US" altLang="en-US" sz="2000" u="sng" dirty="0"/>
              <a:t> </a:t>
            </a:r>
          </a:p>
          <a:p>
            <a:pPr>
              <a:lnSpc>
                <a:spcPct val="80000"/>
              </a:lnSpc>
              <a:buClr>
                <a:srgbClr val="C00000"/>
              </a:buClr>
              <a:defRPr/>
            </a:pPr>
            <a:endParaRPr lang="en-US" altLang="en-US" sz="2000" u="sng" dirty="0"/>
          </a:p>
          <a:p>
            <a:pPr>
              <a:lnSpc>
                <a:spcPct val="80000"/>
              </a:lnSpc>
              <a:buClr>
                <a:srgbClr val="C00000"/>
              </a:buClr>
              <a:buNone/>
              <a:defRPr/>
            </a:pPr>
            <a:r>
              <a:rPr lang="en-US" altLang="en-US" sz="2000" u="sng" dirty="0"/>
              <a:t>Maintaining Consequences</a:t>
            </a:r>
            <a:endParaRPr lang="en-US" altLang="en-US" sz="2000" dirty="0"/>
          </a:p>
          <a:p>
            <a:pPr>
              <a:lnSpc>
                <a:spcPct val="80000"/>
              </a:lnSpc>
              <a:buClr>
                <a:srgbClr val="C00000"/>
              </a:buClr>
              <a:defRPr/>
            </a:pPr>
            <a:r>
              <a:rPr lang="en-US" altLang="en-US" sz="2000" dirty="0"/>
              <a:t>What occurred immediately </a:t>
            </a:r>
            <a:r>
              <a:rPr lang="en-US" altLang="en-US" sz="2000" u="sng" dirty="0"/>
              <a:t>after</a:t>
            </a:r>
            <a:r>
              <a:rPr lang="en-US" altLang="en-US" sz="2000" dirty="0"/>
              <a:t> the behavior of concern?  </a:t>
            </a:r>
          </a:p>
          <a:p>
            <a:pPr>
              <a:lnSpc>
                <a:spcPct val="80000"/>
              </a:lnSpc>
              <a:buClr>
                <a:srgbClr val="C00000"/>
              </a:buClr>
              <a:defRPr/>
            </a:pPr>
            <a:r>
              <a:rPr lang="en-US" altLang="en-US" sz="2000" dirty="0"/>
              <a:t>How did the caregivers respond? Is there inadvertent reinforcement?</a:t>
            </a:r>
          </a:p>
          <a:p>
            <a:pPr>
              <a:lnSpc>
                <a:spcPct val="80000"/>
              </a:lnSpc>
              <a:defRPr/>
            </a:pPr>
            <a:endParaRPr lang="en-US" altLang="en-US" sz="2000" kern="0" dirty="0" smtClean="0"/>
          </a:p>
        </p:txBody>
      </p:sp>
      <p:sp>
        <p:nvSpPr>
          <p:cNvPr id="6" name="Rectangle 5"/>
          <p:cNvSpPr/>
          <p:nvPr/>
        </p:nvSpPr>
        <p:spPr>
          <a:xfrm>
            <a:off x="685800" y="1468328"/>
            <a:ext cx="7271415" cy="523220"/>
          </a:xfrm>
          <a:prstGeom prst="rect">
            <a:avLst/>
          </a:prstGeom>
        </p:spPr>
        <p:txBody>
          <a:bodyPr>
            <a:spAutoFit/>
          </a:bodyPr>
          <a:lstStyle/>
          <a:p>
            <a:pPr>
              <a:defRPr/>
            </a:pPr>
            <a:r>
              <a:rPr lang="en-US" sz="2800" b="1" kern="10" dirty="0">
                <a:solidFill>
                  <a:srgbClr val="C00000"/>
                </a:solidFill>
                <a:latin typeface="+mn-lt"/>
              </a:rPr>
              <a:t>Positive </a:t>
            </a:r>
            <a:r>
              <a:rPr lang="en-US" sz="2800" b="1" kern="10" dirty="0" smtClean="0">
                <a:solidFill>
                  <a:srgbClr val="C00000"/>
                </a:solidFill>
                <a:latin typeface="+mn-lt"/>
              </a:rPr>
              <a:t>Behavior Support</a:t>
            </a:r>
            <a:endParaRPr lang="en-US" sz="2800" b="1" dirty="0">
              <a:solidFill>
                <a:srgbClr val="C00000"/>
              </a:solidFill>
              <a:latin typeface="+mn-lt"/>
            </a:endParaRPr>
          </a:p>
        </p:txBody>
      </p:sp>
      <p:sp>
        <p:nvSpPr>
          <p:cNvPr id="7" name="TextBox 6"/>
          <p:cNvSpPr txBox="1"/>
          <p:nvPr/>
        </p:nvSpPr>
        <p:spPr>
          <a:xfrm>
            <a:off x="381000" y="1981200"/>
            <a:ext cx="7543800" cy="461665"/>
          </a:xfrm>
          <a:prstGeom prst="rect">
            <a:avLst/>
          </a:prstGeom>
          <a:noFill/>
        </p:spPr>
        <p:txBody>
          <a:bodyPr wrap="square" rtlCol="0">
            <a:spAutoFit/>
          </a:bodyPr>
          <a:lstStyle/>
          <a:p>
            <a:pPr lvl="0" algn="ctr">
              <a:defRPr/>
            </a:pPr>
            <a:r>
              <a:rPr lang="en-US" sz="2400" b="1" kern="10" dirty="0">
                <a:solidFill>
                  <a:prstClr val="black"/>
                </a:solidFill>
                <a:latin typeface="Calibri"/>
              </a:rPr>
              <a:t>Components of Functional Assessment</a:t>
            </a:r>
            <a:endParaRPr lang="en-US" sz="2400" b="1" dirty="0">
              <a:solidFill>
                <a:prstClr val="black"/>
              </a:solidFill>
              <a:latin typeface="Calibri"/>
            </a:endParaRPr>
          </a:p>
        </p:txBody>
      </p:sp>
    </p:spTree>
    <p:extLst>
      <p:ext uri="{BB962C8B-B14F-4D97-AF65-F5344CB8AC3E}">
        <p14:creationId xmlns:p14="http://schemas.microsoft.com/office/powerpoint/2010/main" val="3594380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524000"/>
            <a:ext cx="7772400" cy="3354765"/>
          </a:xfrm>
          <a:prstGeom prst="rect">
            <a:avLst/>
          </a:prstGeom>
        </p:spPr>
        <p:txBody>
          <a:bodyPr wrap="square">
            <a:spAutoFit/>
          </a:bodyPr>
          <a:lstStyle/>
          <a:p>
            <a:pPr lvl="0" algn="ctr" fontAlgn="auto">
              <a:spcBef>
                <a:spcPts val="0"/>
              </a:spcBef>
              <a:spcAft>
                <a:spcPts val="0"/>
              </a:spcAft>
            </a:pPr>
            <a:r>
              <a:rPr lang="en-US" sz="2400" b="1" dirty="0" smtClean="0">
                <a:solidFill>
                  <a:srgbClr val="C00000"/>
                </a:solidFill>
                <a:latin typeface="Arial" panose="020B0604020202020204" pitchFamily="34" charset="0"/>
                <a:cs typeface="Arial" panose="020B0604020202020204" pitchFamily="34" charset="0"/>
              </a:rPr>
              <a:t>DDS Eligibility Determination Process</a:t>
            </a:r>
          </a:p>
          <a:p>
            <a:pPr lvl="0" algn="ctr" fontAlgn="auto">
              <a:spcBef>
                <a:spcPts val="0"/>
              </a:spcBef>
              <a:spcAft>
                <a:spcPts val="0"/>
              </a:spcAft>
            </a:pPr>
            <a:endParaRPr lang="en-US" sz="28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0" fontAlgn="auto">
              <a:spcBef>
                <a:spcPts val="0"/>
              </a:spcBef>
              <a:spcAft>
                <a:spcPts val="0"/>
              </a:spcAft>
            </a:pPr>
            <a:r>
              <a:rPr lang="en-US" sz="1600" dirty="0">
                <a:solidFill>
                  <a:prstClr val="black"/>
                </a:solidFill>
                <a:latin typeface="Constantia"/>
                <a:cs typeface="+mn-cs"/>
              </a:rPr>
              <a:t> </a:t>
            </a:r>
          </a:p>
          <a:p>
            <a:pPr marL="285750" lvl="0" indent="-285750" fontAlgn="auto">
              <a:spcBef>
                <a:spcPts val="0"/>
              </a:spcBef>
              <a:spcAft>
                <a:spcPts val="0"/>
              </a:spcAft>
              <a:buClr>
                <a:srgbClr val="C00000"/>
              </a:buClr>
              <a:buFont typeface="Arial" panose="020B0604020202020204" pitchFamily="34" charset="0"/>
              <a:buChar char="•"/>
            </a:pPr>
            <a:r>
              <a:rPr lang="en-US" b="1" dirty="0" smtClean="0">
                <a:solidFill>
                  <a:prstClr val="black"/>
                </a:solidFill>
                <a:latin typeface="Arial" panose="020B0604020202020204" pitchFamily="34" charset="0"/>
                <a:cs typeface="Arial" panose="020B0604020202020204" pitchFamily="34" charset="0"/>
              </a:rPr>
              <a:t>Connecticut </a:t>
            </a:r>
            <a:r>
              <a:rPr lang="en-US" b="1" dirty="0">
                <a:solidFill>
                  <a:prstClr val="black"/>
                </a:solidFill>
                <a:latin typeface="Arial" panose="020B0604020202020204" pitchFamily="34" charset="0"/>
                <a:cs typeface="Arial" panose="020B0604020202020204" pitchFamily="34" charset="0"/>
              </a:rPr>
              <a:t>General Statute Section §17a-210b; Subsection 1-1g </a:t>
            </a:r>
            <a:r>
              <a:rPr lang="en-US" b="1" dirty="0" smtClean="0">
                <a:solidFill>
                  <a:prstClr val="black"/>
                </a:solidFill>
                <a:latin typeface="Arial" panose="020B0604020202020204" pitchFamily="34" charset="0"/>
                <a:cs typeface="Arial" panose="020B0604020202020204" pitchFamily="34" charset="0"/>
              </a:rPr>
              <a:t>is </a:t>
            </a:r>
            <a:r>
              <a:rPr lang="en-US" b="1" dirty="0">
                <a:solidFill>
                  <a:prstClr val="black"/>
                </a:solidFill>
                <a:latin typeface="Arial" panose="020B0604020202020204" pitchFamily="34" charset="0"/>
                <a:cs typeface="Arial" panose="020B0604020202020204" pitchFamily="34" charset="0"/>
              </a:rPr>
              <a:t>the law that DDS is required to use </a:t>
            </a:r>
            <a:r>
              <a:rPr lang="en-US" b="1" dirty="0" smtClean="0">
                <a:solidFill>
                  <a:prstClr val="black"/>
                </a:solidFill>
                <a:latin typeface="Arial" panose="020B0604020202020204" pitchFamily="34" charset="0"/>
                <a:cs typeface="Arial" panose="020B0604020202020204" pitchFamily="34" charset="0"/>
              </a:rPr>
              <a:t>to </a:t>
            </a:r>
            <a:r>
              <a:rPr lang="en-US" b="1" dirty="0">
                <a:solidFill>
                  <a:prstClr val="black"/>
                </a:solidFill>
                <a:latin typeface="Arial" panose="020B0604020202020204" pitchFamily="34" charset="0"/>
                <a:cs typeface="Arial" panose="020B0604020202020204" pitchFamily="34" charset="0"/>
              </a:rPr>
              <a:t>determine </a:t>
            </a:r>
            <a:r>
              <a:rPr lang="en-US" b="1" dirty="0" smtClean="0">
                <a:solidFill>
                  <a:prstClr val="black"/>
                </a:solidFill>
                <a:latin typeface="Arial" panose="020B0604020202020204" pitchFamily="34" charset="0"/>
                <a:cs typeface="Arial" panose="020B0604020202020204" pitchFamily="34" charset="0"/>
              </a:rPr>
              <a:t>eligibility for an Intellectual Disability along three criteria.</a:t>
            </a:r>
          </a:p>
          <a:p>
            <a:pPr lvl="1" algn="just" fontAlgn="auto">
              <a:spcBef>
                <a:spcPts val="0"/>
              </a:spcBef>
              <a:spcAft>
                <a:spcPts val="0"/>
              </a:spcAft>
            </a:pPr>
            <a:endParaRPr lang="en-US" b="1" i="1" dirty="0">
              <a:solidFill>
                <a:prstClr val="black"/>
              </a:solidFill>
              <a:latin typeface="Arial" panose="020B0604020202020204" pitchFamily="34" charset="0"/>
              <a:cs typeface="Arial" panose="020B0604020202020204" pitchFamily="34" charset="0"/>
            </a:endParaRPr>
          </a:p>
          <a:p>
            <a:pPr lvl="1" algn="just" fontAlgn="auto">
              <a:spcBef>
                <a:spcPts val="0"/>
              </a:spcBef>
              <a:spcAft>
                <a:spcPts val="0"/>
              </a:spcAft>
            </a:pPr>
            <a:r>
              <a:rPr lang="en-US" i="1" dirty="0" smtClean="0">
                <a:solidFill>
                  <a:prstClr val="black"/>
                </a:solidFill>
                <a:latin typeface="Arial" panose="020B0604020202020204" pitchFamily="34" charset="0"/>
                <a:cs typeface="Arial" panose="020B0604020202020204" pitchFamily="34" charset="0"/>
              </a:rPr>
              <a:t>1)A significant </a:t>
            </a:r>
            <a:r>
              <a:rPr lang="en-US" i="1" dirty="0">
                <a:solidFill>
                  <a:prstClr val="black"/>
                </a:solidFill>
                <a:latin typeface="Arial" panose="020B0604020202020204" pitchFamily="34" charset="0"/>
                <a:cs typeface="Arial" panose="020B0604020202020204" pitchFamily="34" charset="0"/>
              </a:rPr>
              <a:t>limitation in </a:t>
            </a:r>
            <a:r>
              <a:rPr lang="en-US" i="1" dirty="0" smtClean="0">
                <a:solidFill>
                  <a:prstClr val="black"/>
                </a:solidFill>
                <a:latin typeface="Arial" panose="020B0604020202020204" pitchFamily="34" charset="0"/>
                <a:cs typeface="Arial" panose="020B0604020202020204" pitchFamily="34" charset="0"/>
              </a:rPr>
              <a:t>intellectual </a:t>
            </a:r>
            <a:r>
              <a:rPr lang="en-US" i="1" dirty="0">
                <a:solidFill>
                  <a:prstClr val="black"/>
                </a:solidFill>
                <a:latin typeface="Arial" panose="020B0604020202020204" pitchFamily="34" charset="0"/>
                <a:cs typeface="Arial" panose="020B0604020202020204" pitchFamily="34" charset="0"/>
              </a:rPr>
              <a:t>functioning </a:t>
            </a:r>
            <a:r>
              <a:rPr lang="en-US" i="1" dirty="0" smtClean="0">
                <a:solidFill>
                  <a:prstClr val="black"/>
                </a:solidFill>
                <a:latin typeface="Arial" panose="020B0604020202020204" pitchFamily="34" charset="0"/>
                <a:cs typeface="Arial" panose="020B0604020202020204" pitchFamily="34" charset="0"/>
              </a:rPr>
              <a:t>(a valid FSIQ of 69 or below) and 2) deficits </a:t>
            </a:r>
            <a:r>
              <a:rPr lang="en-US" i="1" dirty="0">
                <a:solidFill>
                  <a:prstClr val="black"/>
                </a:solidFill>
                <a:latin typeface="Arial" panose="020B0604020202020204" pitchFamily="34" charset="0"/>
                <a:cs typeface="Arial" panose="020B0604020202020204" pitchFamily="34" charset="0"/>
              </a:rPr>
              <a:t>in adaptive behavior </a:t>
            </a:r>
            <a:r>
              <a:rPr lang="en-US" i="1" dirty="0" smtClean="0">
                <a:solidFill>
                  <a:prstClr val="black"/>
                </a:solidFill>
                <a:latin typeface="Arial" panose="020B0604020202020204" pitchFamily="34" charset="0"/>
                <a:cs typeface="Arial" panose="020B0604020202020204" pitchFamily="34" charset="0"/>
              </a:rPr>
              <a:t>(</a:t>
            </a:r>
            <a:r>
              <a:rPr lang="en-US" dirty="0" smtClean="0">
                <a:solidFill>
                  <a:prstClr val="black"/>
                </a:solidFill>
                <a:latin typeface="Arial" panose="020B0604020202020204" pitchFamily="34" charset="0"/>
                <a:cs typeface="Arial" panose="020B0604020202020204" pitchFamily="34" charset="0"/>
              </a:rPr>
              <a:t>existing concurrently) </a:t>
            </a:r>
            <a:r>
              <a:rPr lang="en-US" i="1" dirty="0" smtClean="0">
                <a:solidFill>
                  <a:prstClr val="black"/>
                </a:solidFill>
                <a:latin typeface="Arial" panose="020B0604020202020204" pitchFamily="34" charset="0"/>
                <a:cs typeface="Arial" panose="020B0604020202020204" pitchFamily="34" charset="0"/>
              </a:rPr>
              <a:t>that 3) originated </a:t>
            </a:r>
            <a:r>
              <a:rPr lang="en-US" i="1" dirty="0">
                <a:solidFill>
                  <a:prstClr val="black"/>
                </a:solidFill>
                <a:latin typeface="Arial" panose="020B0604020202020204" pitchFamily="34" charset="0"/>
                <a:cs typeface="Arial" panose="020B0604020202020204" pitchFamily="34" charset="0"/>
              </a:rPr>
              <a:t>during the developmental period before eighteen years of age</a:t>
            </a:r>
            <a:r>
              <a:rPr lang="en-US" i="1" dirty="0" smtClean="0">
                <a:solidFill>
                  <a:prstClr val="black"/>
                </a:solidFill>
                <a:latin typeface="Arial" panose="020B0604020202020204" pitchFamily="34" charset="0"/>
                <a:cs typeface="Arial" panose="020B0604020202020204" pitchFamily="34" charset="0"/>
              </a:rPr>
              <a:t>.</a:t>
            </a:r>
            <a:endParaRPr lang="en-US" i="1" dirty="0">
              <a:solidFill>
                <a:prstClr val="black"/>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E6AF7A35-3D56-47F6-8E67-A6D91FAFCE47}" type="slidenum">
              <a:rPr lang="en-US" sz="1400" b="1" smtClean="0">
                <a:solidFill>
                  <a:schemeClr val="tx1"/>
                </a:solidFill>
              </a:rPr>
              <a:pPr>
                <a:defRPr/>
              </a:pPr>
              <a:t>4</a:t>
            </a:fld>
            <a:r>
              <a:rPr lang="en-US" sz="1400" b="1" dirty="0" smtClean="0">
                <a:solidFill>
                  <a:schemeClr val="tx1"/>
                </a:solidFill>
              </a:rPr>
              <a:t>P</a:t>
            </a:r>
            <a:endParaRPr lang="en-US" sz="1400" b="1" dirty="0">
              <a:solidFill>
                <a:schemeClr val="tx1"/>
              </a:solidFill>
            </a:endParaRPr>
          </a:p>
        </p:txBody>
      </p:sp>
    </p:spTree>
    <p:extLst>
      <p:ext uri="{BB962C8B-B14F-4D97-AF65-F5344CB8AC3E}">
        <p14:creationId xmlns:p14="http://schemas.microsoft.com/office/powerpoint/2010/main" val="29502767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485920181"/>
              </p:ext>
            </p:extLst>
          </p:nvPr>
        </p:nvGraphicFramePr>
        <p:xfrm>
          <a:off x="304800" y="1219200"/>
          <a:ext cx="86868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pPr>
              <a:defRPr/>
            </a:pPr>
            <a:r>
              <a:rPr lang="en-US" sz="1400" dirty="0" smtClean="0">
                <a:solidFill>
                  <a:schemeClr val="tx1"/>
                </a:solidFill>
              </a:rPr>
              <a:t>40</a:t>
            </a:r>
            <a:r>
              <a:rPr lang="en-US" sz="1400" b="1" dirty="0" smtClean="0">
                <a:solidFill>
                  <a:schemeClr val="tx1"/>
                </a:solidFill>
              </a:rPr>
              <a:t>J</a:t>
            </a:r>
            <a:endParaRPr lang="en-US" sz="1400" b="1" dirty="0">
              <a:solidFill>
                <a:schemeClr val="tx1"/>
              </a:solidFill>
            </a:endParaRPr>
          </a:p>
        </p:txBody>
      </p:sp>
      <p:sp>
        <p:nvSpPr>
          <p:cNvPr id="3" name="Rectangle 2"/>
          <p:cNvSpPr/>
          <p:nvPr/>
        </p:nvSpPr>
        <p:spPr>
          <a:xfrm>
            <a:off x="5638800" y="4371037"/>
            <a:ext cx="2743200" cy="1981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C00000"/>
                </a:solidFill>
              </a:rPr>
              <a:t>Intrapersonal </a:t>
            </a:r>
            <a:r>
              <a:rPr lang="en-US" b="1" dirty="0">
                <a:solidFill>
                  <a:schemeClr val="tx1"/>
                </a:solidFill>
              </a:rPr>
              <a:t>Reinforcement (e.g., emotional reinforcement) or </a:t>
            </a:r>
            <a:r>
              <a:rPr lang="en-US" b="1" dirty="0">
                <a:solidFill>
                  <a:srgbClr val="C00000"/>
                </a:solidFill>
              </a:rPr>
              <a:t>Interpersonal </a:t>
            </a:r>
            <a:r>
              <a:rPr lang="en-US" b="1" dirty="0">
                <a:solidFill>
                  <a:schemeClr val="tx1"/>
                </a:solidFill>
              </a:rPr>
              <a:t>Reinforcement (e.g., help-seeking behavior)</a:t>
            </a:r>
          </a:p>
        </p:txBody>
      </p:sp>
      <p:sp>
        <p:nvSpPr>
          <p:cNvPr id="9" name="Rectangle 8"/>
          <p:cNvSpPr/>
          <p:nvPr/>
        </p:nvSpPr>
        <p:spPr>
          <a:xfrm>
            <a:off x="1600200" y="4377964"/>
            <a:ext cx="2743200" cy="20367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C00000"/>
                </a:solidFill>
              </a:rPr>
              <a:t>Positive</a:t>
            </a:r>
            <a:r>
              <a:rPr lang="en-US" b="1" dirty="0">
                <a:solidFill>
                  <a:schemeClr val="tx1"/>
                </a:solidFill>
              </a:rPr>
              <a:t> or </a:t>
            </a:r>
            <a:r>
              <a:rPr lang="en-US" b="1" dirty="0">
                <a:solidFill>
                  <a:srgbClr val="C00000"/>
                </a:solidFill>
              </a:rPr>
              <a:t>Negative</a:t>
            </a:r>
            <a:r>
              <a:rPr lang="en-US" b="1" dirty="0">
                <a:solidFill>
                  <a:schemeClr val="tx1"/>
                </a:solidFill>
              </a:rPr>
              <a:t> Reinforcement</a:t>
            </a:r>
          </a:p>
        </p:txBody>
      </p:sp>
      <p:cxnSp>
        <p:nvCxnSpPr>
          <p:cNvPr id="6" name="Straight Arrow Connector 5"/>
          <p:cNvCxnSpPr/>
          <p:nvPr/>
        </p:nvCxnSpPr>
        <p:spPr>
          <a:xfrm>
            <a:off x="5638800" y="3780487"/>
            <a:ext cx="457200" cy="5905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3661064" y="3780487"/>
            <a:ext cx="419100" cy="5905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11161" y="1526232"/>
            <a:ext cx="7162800" cy="461665"/>
          </a:xfrm>
          <a:prstGeom prst="rect">
            <a:avLst/>
          </a:prstGeom>
          <a:noFill/>
        </p:spPr>
        <p:txBody>
          <a:bodyPr wrap="square" rtlCol="0">
            <a:spAutoFit/>
          </a:bodyPr>
          <a:lstStyle/>
          <a:p>
            <a:r>
              <a:rPr lang="en-US" sz="2400" b="1" dirty="0" smtClean="0">
                <a:solidFill>
                  <a:srgbClr val="C00000"/>
                </a:solidFill>
              </a:rPr>
              <a:t>Functional Assessment of Behavior</a:t>
            </a:r>
            <a:endParaRPr lang="en-US" sz="2400" b="1" dirty="0">
              <a:solidFill>
                <a:srgbClr val="C00000"/>
              </a:solidFill>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r>
              <a:rPr lang="en-US" sz="1400" dirty="0" smtClean="0">
                <a:solidFill>
                  <a:schemeClr val="tx1"/>
                </a:solidFill>
              </a:rPr>
              <a:t>41</a:t>
            </a:r>
            <a:r>
              <a:rPr lang="en-US" sz="1400" b="1" dirty="0" smtClean="0">
                <a:solidFill>
                  <a:schemeClr val="tx1"/>
                </a:solidFill>
              </a:rPr>
              <a:t>P</a:t>
            </a:r>
            <a:endParaRPr lang="en-US" sz="1400" b="1" dirty="0">
              <a:solidFill>
                <a:schemeClr val="tx1"/>
              </a:solidFill>
            </a:endParaRPr>
          </a:p>
        </p:txBody>
      </p:sp>
      <p:sp>
        <p:nvSpPr>
          <p:cNvPr id="203778" name="Rectangle 2"/>
          <p:cNvSpPr>
            <a:spLocks noGrp="1" noChangeArrowheads="1"/>
          </p:cNvSpPr>
          <p:nvPr>
            <p:ph type="title" idx="4294967295"/>
          </p:nvPr>
        </p:nvSpPr>
        <p:spPr>
          <a:xfrm>
            <a:off x="838200" y="1981200"/>
            <a:ext cx="8305800" cy="1295400"/>
          </a:xfrm>
          <a:prstGeom prst="roundRect">
            <a:avLst>
              <a:gd name="adj" fmla="val 21667"/>
            </a:avLst>
          </a:prstGeom>
        </p:spPr>
        <p:txBody>
          <a:bodyPr anchorCtr="1">
            <a:noAutofit/>
          </a:bodyPr>
          <a:lstStyle/>
          <a:p>
            <a:pPr algn="ctr" eaLnBrk="1" fontAlgn="auto" hangingPunct="1">
              <a:spcAft>
                <a:spcPts val="0"/>
              </a:spcAft>
              <a:defRPr/>
            </a:pPr>
            <a:r>
              <a:rPr lang="en-US" sz="1800" b="0" i="1" dirty="0" smtClean="0">
                <a:solidFill>
                  <a:schemeClr val="tx1"/>
                </a:solidFill>
              </a:rPr>
              <a:t>Better Understanding Why Individuals Engage in Maladaptive Behaviors Especially Those Seen with Intellectual Disability and Psychiatric Disorders</a:t>
            </a:r>
            <a:br>
              <a:rPr lang="en-US" sz="1800" b="0" i="1" dirty="0" smtClean="0">
                <a:solidFill>
                  <a:schemeClr val="tx1"/>
                </a:solidFill>
              </a:rPr>
            </a:br>
            <a:r>
              <a:rPr lang="en-US" sz="1800" b="0" i="1" dirty="0" smtClean="0">
                <a:solidFill>
                  <a:schemeClr val="tx1"/>
                </a:solidFill>
              </a:rPr>
              <a:t>(Robert Souvner, 1991)</a:t>
            </a:r>
          </a:p>
        </p:txBody>
      </p:sp>
      <p:graphicFrame>
        <p:nvGraphicFramePr>
          <p:cNvPr id="4" name="Diagram 3"/>
          <p:cNvGraphicFramePr/>
          <p:nvPr>
            <p:extLst>
              <p:ext uri="{D42A27DB-BD31-4B8C-83A1-F6EECF244321}">
                <p14:modId xmlns:p14="http://schemas.microsoft.com/office/powerpoint/2010/main" val="4258018332"/>
              </p:ext>
            </p:extLst>
          </p:nvPr>
        </p:nvGraphicFramePr>
        <p:xfrm>
          <a:off x="762000" y="2743200"/>
          <a:ext cx="7696200" cy="42668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p:cNvSpPr txBox="1"/>
          <p:nvPr/>
        </p:nvSpPr>
        <p:spPr>
          <a:xfrm>
            <a:off x="811161" y="1526232"/>
            <a:ext cx="7162800" cy="461665"/>
          </a:xfrm>
          <a:prstGeom prst="rect">
            <a:avLst/>
          </a:prstGeom>
          <a:noFill/>
        </p:spPr>
        <p:txBody>
          <a:bodyPr wrap="square" rtlCol="0">
            <a:spAutoFit/>
          </a:bodyPr>
          <a:lstStyle/>
          <a:p>
            <a:r>
              <a:rPr lang="en-US" sz="2400" b="1" dirty="0" smtClean="0">
                <a:solidFill>
                  <a:srgbClr val="C00000"/>
                </a:solidFill>
              </a:rPr>
              <a:t>Functional Assessment of Behavior</a:t>
            </a:r>
            <a:endParaRPr lang="en-US" sz="2400" b="1" dirty="0">
              <a:solidFill>
                <a:srgbClr val="C00000"/>
              </a:solidFill>
            </a:endParaRPr>
          </a:p>
        </p:txBody>
      </p:sp>
    </p:spTree>
    <p:custDataLst>
      <p:tags r:id="rId1"/>
    </p:custDataLst>
  </p:cSld>
  <p:clrMapOvr>
    <a:masterClrMapping/>
  </p:clrMapOvr>
  <p:transition advTm="10889"/>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withEffect">
                                  <p:stCondLst>
                                    <p:cond delay="0"/>
                                  </p:stCondLst>
                                  <p:childTnLst>
                                    <p:animEffect transition="out" filter="fade">
                                      <p:cBhvr>
                                        <p:cTn id="6" dur="500"/>
                                        <p:tgtEl>
                                          <p:spTgt spid="203778"/>
                                        </p:tgtEl>
                                      </p:cBhvr>
                                    </p:animEffect>
                                    <p:animScale>
                                      <p:cBhvr>
                                        <p:cTn id="7" dur="250" autoRev="1" fill="hold"/>
                                        <p:tgtEl>
                                          <p:spTgt spid="2037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073" y="1447800"/>
            <a:ext cx="8534400" cy="461665"/>
          </a:xfrm>
          <a:prstGeom prst="rect">
            <a:avLst/>
          </a:prstGeom>
        </p:spPr>
        <p:txBody>
          <a:bodyPr wrap="square">
            <a:spAutoFit/>
          </a:bodyPr>
          <a:lstStyle/>
          <a:p>
            <a:pPr>
              <a:defRPr/>
            </a:pPr>
            <a:r>
              <a:rPr lang="en-US" sz="2400" b="1" dirty="0" smtClean="0">
                <a:solidFill>
                  <a:srgbClr val="C00000"/>
                </a:solidFill>
                <a:latin typeface="+mn-lt"/>
              </a:rPr>
              <a:t>Key Points </a:t>
            </a:r>
            <a:r>
              <a:rPr lang="en-US" sz="2400" b="1" dirty="0">
                <a:solidFill>
                  <a:srgbClr val="C00000"/>
                </a:solidFill>
                <a:latin typeface="+mn-lt"/>
              </a:rPr>
              <a:t>in </a:t>
            </a:r>
            <a:r>
              <a:rPr lang="en-US" sz="2400" b="1" dirty="0" smtClean="0">
                <a:solidFill>
                  <a:srgbClr val="C00000"/>
                </a:solidFill>
                <a:latin typeface="+mn-lt"/>
              </a:rPr>
              <a:t>Functional Assessment </a:t>
            </a:r>
            <a:r>
              <a:rPr lang="en-US" sz="2400" b="1" dirty="0">
                <a:solidFill>
                  <a:srgbClr val="C00000"/>
                </a:solidFill>
                <a:latin typeface="+mn-lt"/>
              </a:rPr>
              <a:t>of </a:t>
            </a:r>
            <a:r>
              <a:rPr lang="en-US" sz="2400" b="1" dirty="0" smtClean="0">
                <a:solidFill>
                  <a:srgbClr val="C00000"/>
                </a:solidFill>
                <a:latin typeface="+mn-lt"/>
              </a:rPr>
              <a:t>Behavior</a:t>
            </a:r>
            <a:endParaRPr lang="en-US" sz="2400" b="1" dirty="0">
              <a:solidFill>
                <a:srgbClr val="C00000"/>
              </a:solidFill>
              <a:latin typeface="+mn-lt"/>
            </a:endParaRPr>
          </a:p>
        </p:txBody>
      </p:sp>
      <p:sp>
        <p:nvSpPr>
          <p:cNvPr id="3" name="Rectangle 2"/>
          <p:cNvSpPr/>
          <p:nvPr/>
        </p:nvSpPr>
        <p:spPr>
          <a:xfrm>
            <a:off x="990600" y="2476932"/>
            <a:ext cx="7848600" cy="3721019"/>
          </a:xfrm>
          <a:prstGeom prst="rect">
            <a:avLst/>
          </a:prstGeom>
        </p:spPr>
        <p:txBody>
          <a:bodyPr wrap="square">
            <a:spAutoFit/>
          </a:bodyPr>
          <a:lstStyle/>
          <a:p>
            <a:pPr>
              <a:spcBef>
                <a:spcPct val="10000"/>
              </a:spcBef>
              <a:buClr>
                <a:srgbClr val="C00000"/>
              </a:buClr>
              <a:buFont typeface="Wingdings" pitchFamily="2" charset="2"/>
              <a:buChar char="v"/>
              <a:defRPr/>
            </a:pPr>
            <a:r>
              <a:rPr lang="en-US" altLang="en-US" sz="2000" b="1" dirty="0" smtClean="0">
                <a:solidFill>
                  <a:schemeClr val="tx2"/>
                </a:solidFill>
              </a:rPr>
              <a:t>“</a:t>
            </a:r>
            <a:r>
              <a:rPr lang="en-US" altLang="en-US" sz="2000" b="1" dirty="0">
                <a:solidFill>
                  <a:schemeClr val="tx2"/>
                </a:solidFill>
              </a:rPr>
              <a:t>Medical before </a:t>
            </a:r>
            <a:r>
              <a:rPr lang="en-US" altLang="en-US" sz="2000" b="1" dirty="0" smtClean="0">
                <a:solidFill>
                  <a:schemeClr val="tx2"/>
                </a:solidFill>
              </a:rPr>
              <a:t>Behavioral</a:t>
            </a:r>
            <a:r>
              <a:rPr lang="en-US" altLang="en-US" sz="2000" dirty="0" smtClean="0"/>
              <a:t>”: </a:t>
            </a:r>
            <a:r>
              <a:rPr lang="en-US" altLang="en-US" sz="2000" dirty="0"/>
              <a:t>A thorough and recent   </a:t>
            </a:r>
          </a:p>
          <a:p>
            <a:pPr>
              <a:spcBef>
                <a:spcPct val="10000"/>
              </a:spcBef>
              <a:defRPr/>
            </a:pPr>
            <a:r>
              <a:rPr lang="en-US" altLang="en-US" sz="2000" dirty="0"/>
              <a:t>      physical examination including lab work is essential.</a:t>
            </a:r>
          </a:p>
          <a:p>
            <a:pPr>
              <a:spcBef>
                <a:spcPct val="10000"/>
              </a:spcBef>
              <a:buFont typeface="Wingdings" pitchFamily="2" charset="2"/>
              <a:buChar char="v"/>
              <a:defRPr/>
            </a:pPr>
            <a:endParaRPr lang="en-US" altLang="en-US" sz="2000" dirty="0"/>
          </a:p>
          <a:p>
            <a:pPr>
              <a:spcBef>
                <a:spcPct val="10000"/>
              </a:spcBef>
              <a:buClr>
                <a:srgbClr val="C00000"/>
              </a:buClr>
              <a:buFont typeface="Wingdings" pitchFamily="2" charset="2"/>
              <a:buChar char="v"/>
              <a:defRPr/>
            </a:pPr>
            <a:r>
              <a:rPr lang="en-US" altLang="en-US" sz="2000" dirty="0"/>
              <a:t>Focus on identifying ways to teach adaptive behaviors, as   </a:t>
            </a:r>
          </a:p>
          <a:p>
            <a:pPr>
              <a:spcBef>
                <a:spcPct val="10000"/>
              </a:spcBef>
              <a:buClr>
                <a:srgbClr val="C00000"/>
              </a:buClr>
              <a:defRPr/>
            </a:pPr>
            <a:r>
              <a:rPr lang="en-US" altLang="en-US" sz="2000" dirty="0"/>
              <a:t>    part of the FBA, as they render maladaptive behaviors  </a:t>
            </a:r>
          </a:p>
          <a:p>
            <a:pPr>
              <a:spcBef>
                <a:spcPct val="10000"/>
              </a:spcBef>
              <a:buClr>
                <a:srgbClr val="C00000"/>
              </a:buClr>
              <a:defRPr/>
            </a:pPr>
            <a:r>
              <a:rPr lang="en-US" altLang="en-US" sz="2000" dirty="0"/>
              <a:t>    unnecessary and irrelevant.</a:t>
            </a:r>
          </a:p>
          <a:p>
            <a:pPr>
              <a:spcBef>
                <a:spcPct val="10000"/>
              </a:spcBef>
              <a:defRPr/>
            </a:pPr>
            <a:endParaRPr lang="en-US" altLang="en-US" sz="2000" dirty="0"/>
          </a:p>
          <a:p>
            <a:pPr marL="285750" indent="-285750">
              <a:spcBef>
                <a:spcPct val="10000"/>
              </a:spcBef>
              <a:buClr>
                <a:srgbClr val="C00000"/>
              </a:buClr>
              <a:buFont typeface="Wingdings" panose="05000000000000000000" pitchFamily="2" charset="2"/>
              <a:buChar char="v"/>
              <a:defRPr/>
            </a:pPr>
            <a:r>
              <a:rPr lang="en-US" altLang="en-US" sz="2000" dirty="0"/>
              <a:t>Realize there is </a:t>
            </a:r>
            <a:r>
              <a:rPr lang="en-US" altLang="en-US" sz="2000" dirty="0" smtClean="0"/>
              <a:t>often an </a:t>
            </a:r>
            <a:r>
              <a:rPr lang="en-US" altLang="en-US" sz="2000" dirty="0"/>
              <a:t>over-application of attention-seeking, manipulation, and escape as functions of behavior. </a:t>
            </a:r>
          </a:p>
          <a:p>
            <a:pPr>
              <a:spcBef>
                <a:spcPct val="10000"/>
              </a:spcBef>
              <a:defRPr/>
            </a:pPr>
            <a:endParaRPr lang="en-US" altLang="en-US" sz="2000" dirty="0"/>
          </a:p>
          <a:p>
            <a:pPr>
              <a:spcBef>
                <a:spcPct val="10000"/>
              </a:spcBef>
              <a:defRPr/>
            </a:pPr>
            <a:endParaRPr lang="en-US" altLang="en-US" b="1" dirty="0">
              <a:solidFill>
                <a:srgbClr val="C00000"/>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pPr>
              <a:defRPr/>
            </a:pPr>
            <a:r>
              <a:rPr lang="en-US" sz="1400" dirty="0" smtClean="0">
                <a:solidFill>
                  <a:schemeClr val="tx1"/>
                </a:solidFill>
              </a:rPr>
              <a:t>42</a:t>
            </a:r>
            <a:r>
              <a:rPr lang="en-US" sz="1400" dirty="0" smtClean="0">
                <a:solidFill>
                  <a:schemeClr val="tx1"/>
                </a:solidFill>
              </a:rPr>
              <a:t>J</a:t>
            </a:r>
            <a:endParaRPr lang="en-US" sz="1400" b="1" dirty="0">
              <a:solidFill>
                <a:schemeClr val="tx1"/>
              </a:solidFill>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7333" y="2161125"/>
            <a:ext cx="8305800" cy="4062651"/>
          </a:xfrm>
          <a:prstGeom prst="rect">
            <a:avLst/>
          </a:prstGeom>
        </p:spPr>
        <p:txBody>
          <a:bodyPr wrap="square">
            <a:spAutoFit/>
          </a:bodyPr>
          <a:lstStyle/>
          <a:p>
            <a:pPr marL="342900" indent="-342900">
              <a:lnSpc>
                <a:spcPct val="150000"/>
              </a:lnSpc>
              <a:spcBef>
                <a:spcPts val="0"/>
              </a:spcBef>
              <a:spcAft>
                <a:spcPts val="0"/>
              </a:spcAft>
              <a:buClr>
                <a:srgbClr val="C00000"/>
              </a:buClr>
              <a:buFont typeface="Symbol"/>
              <a:buChar char=""/>
              <a:defRPr/>
            </a:pPr>
            <a:r>
              <a:rPr lang="en-US" b="1" dirty="0" smtClean="0">
                <a:solidFill>
                  <a:srgbClr val="000000"/>
                </a:solidFill>
                <a:latin typeface="Arial" panose="020B0604020202020204" pitchFamily="34" charset="0"/>
                <a:ea typeface="Calibri"/>
                <a:cs typeface="Arial" panose="020B0604020202020204" pitchFamily="34" charset="0"/>
              </a:rPr>
              <a:t>Is </a:t>
            </a:r>
            <a:r>
              <a:rPr lang="en-US" b="1" dirty="0">
                <a:solidFill>
                  <a:srgbClr val="000000"/>
                </a:solidFill>
                <a:latin typeface="Arial" panose="020B0604020202020204" pitchFamily="34" charset="0"/>
                <a:ea typeface="Calibri"/>
                <a:cs typeface="Arial" panose="020B0604020202020204" pitchFamily="34" charset="0"/>
              </a:rPr>
              <a:t>the challenging behavior a </a:t>
            </a:r>
            <a:r>
              <a:rPr lang="en-US" b="1" i="1" dirty="0">
                <a:solidFill>
                  <a:schemeClr val="tx2"/>
                </a:solidFill>
                <a:latin typeface="Arial" panose="020B0604020202020204" pitchFamily="34" charset="0"/>
                <a:ea typeface="Calibri"/>
                <a:cs typeface="Arial" panose="020B0604020202020204" pitchFamily="34" charset="0"/>
              </a:rPr>
              <a:t>symptom of a medical disorder</a:t>
            </a:r>
            <a:r>
              <a:rPr lang="en-US" b="1" dirty="0">
                <a:solidFill>
                  <a:srgbClr val="000000"/>
                </a:solidFill>
                <a:latin typeface="Arial" panose="020B0604020202020204" pitchFamily="34" charset="0"/>
                <a:ea typeface="Calibri"/>
                <a:cs typeface="Arial" panose="020B0604020202020204" pitchFamily="34" charset="0"/>
              </a:rPr>
              <a:t>? </a:t>
            </a:r>
            <a:endParaRPr lang="en-US" b="1" dirty="0" smtClean="0">
              <a:solidFill>
                <a:srgbClr val="000000"/>
              </a:solidFill>
              <a:latin typeface="Arial" panose="020B0604020202020204" pitchFamily="34" charset="0"/>
              <a:ea typeface="Calibri"/>
              <a:cs typeface="Arial" panose="020B0604020202020204" pitchFamily="34" charset="0"/>
            </a:endParaRPr>
          </a:p>
          <a:p>
            <a:pPr>
              <a:lnSpc>
                <a:spcPct val="150000"/>
              </a:lnSpc>
              <a:spcBef>
                <a:spcPts val="0"/>
              </a:spcBef>
              <a:spcAft>
                <a:spcPts val="0"/>
              </a:spcAft>
              <a:buClr>
                <a:srgbClr val="C00000"/>
              </a:buClr>
              <a:defRPr/>
            </a:pPr>
            <a:endParaRPr lang="en-US" sz="1600" b="1" dirty="0">
              <a:latin typeface="Arial" panose="020B0604020202020204" pitchFamily="34" charset="0"/>
              <a:ea typeface="Calibri"/>
              <a:cs typeface="Arial" panose="020B0604020202020204" pitchFamily="34" charset="0"/>
            </a:endParaRPr>
          </a:p>
          <a:p>
            <a:pPr marL="342900" indent="-342900">
              <a:lnSpc>
                <a:spcPct val="150000"/>
              </a:lnSpc>
              <a:spcBef>
                <a:spcPts val="0"/>
              </a:spcBef>
              <a:spcAft>
                <a:spcPts val="0"/>
              </a:spcAft>
              <a:buClr>
                <a:srgbClr val="C00000"/>
              </a:buClr>
              <a:buFont typeface="Symbol"/>
              <a:buChar char=""/>
              <a:defRPr/>
            </a:pPr>
            <a:r>
              <a:rPr lang="en-US" b="1" dirty="0" smtClean="0">
                <a:solidFill>
                  <a:srgbClr val="000000"/>
                </a:solidFill>
                <a:latin typeface="Arial" panose="020B0604020202020204" pitchFamily="34" charset="0"/>
                <a:ea typeface="Calibri"/>
                <a:cs typeface="Arial" panose="020B0604020202020204" pitchFamily="34" charset="0"/>
              </a:rPr>
              <a:t>Is it a </a:t>
            </a:r>
            <a:r>
              <a:rPr lang="en-US" b="1" i="1" dirty="0" smtClean="0">
                <a:solidFill>
                  <a:schemeClr val="tx2"/>
                </a:solidFill>
                <a:latin typeface="Arial" panose="020B0604020202020204" pitchFamily="34" charset="0"/>
                <a:ea typeface="Calibri"/>
                <a:cs typeface="Arial" panose="020B0604020202020204" pitchFamily="34" charset="0"/>
              </a:rPr>
              <a:t>side </a:t>
            </a:r>
            <a:r>
              <a:rPr lang="en-US" b="1" i="1" dirty="0">
                <a:solidFill>
                  <a:schemeClr val="tx2"/>
                </a:solidFill>
                <a:latin typeface="Arial" panose="020B0604020202020204" pitchFamily="34" charset="0"/>
                <a:ea typeface="Calibri"/>
                <a:cs typeface="Arial" panose="020B0604020202020204" pitchFamily="34" charset="0"/>
              </a:rPr>
              <a:t>effect of medication</a:t>
            </a:r>
            <a:r>
              <a:rPr lang="en-US" b="1" dirty="0">
                <a:solidFill>
                  <a:srgbClr val="000000"/>
                </a:solidFill>
                <a:latin typeface="Arial" panose="020B0604020202020204" pitchFamily="34" charset="0"/>
                <a:ea typeface="Calibri"/>
                <a:cs typeface="Arial" panose="020B0604020202020204" pitchFamily="34" charset="0"/>
              </a:rPr>
              <a:t>? </a:t>
            </a:r>
            <a:endParaRPr lang="en-US" b="1" dirty="0" smtClean="0">
              <a:solidFill>
                <a:srgbClr val="000000"/>
              </a:solidFill>
              <a:latin typeface="Arial" panose="020B0604020202020204" pitchFamily="34" charset="0"/>
              <a:ea typeface="Calibri"/>
              <a:cs typeface="Arial" panose="020B0604020202020204" pitchFamily="34" charset="0"/>
            </a:endParaRPr>
          </a:p>
          <a:p>
            <a:pPr>
              <a:lnSpc>
                <a:spcPct val="150000"/>
              </a:lnSpc>
              <a:spcBef>
                <a:spcPts val="0"/>
              </a:spcBef>
              <a:spcAft>
                <a:spcPts val="0"/>
              </a:spcAft>
              <a:buClr>
                <a:srgbClr val="C00000"/>
              </a:buClr>
              <a:defRPr/>
            </a:pPr>
            <a:endParaRPr lang="en-US" sz="1600" b="1" dirty="0">
              <a:latin typeface="Arial" panose="020B0604020202020204" pitchFamily="34" charset="0"/>
              <a:ea typeface="Calibri"/>
              <a:cs typeface="Arial" panose="020B0604020202020204" pitchFamily="34" charset="0"/>
            </a:endParaRPr>
          </a:p>
          <a:p>
            <a:pPr marL="342900" indent="-342900">
              <a:lnSpc>
                <a:spcPct val="150000"/>
              </a:lnSpc>
              <a:spcBef>
                <a:spcPts val="0"/>
              </a:spcBef>
              <a:spcAft>
                <a:spcPts val="0"/>
              </a:spcAft>
              <a:buClr>
                <a:srgbClr val="C00000"/>
              </a:buClr>
              <a:buFont typeface="Symbol"/>
              <a:buChar char=""/>
              <a:defRPr/>
            </a:pPr>
            <a:r>
              <a:rPr lang="en-US" b="1" dirty="0">
                <a:solidFill>
                  <a:srgbClr val="000000"/>
                </a:solidFill>
                <a:latin typeface="Arial" panose="020B0604020202020204" pitchFamily="34" charset="0"/>
                <a:ea typeface="Calibri"/>
                <a:cs typeface="Arial" panose="020B0604020202020204" pitchFamily="34" charset="0"/>
              </a:rPr>
              <a:t>Is </a:t>
            </a:r>
            <a:r>
              <a:rPr lang="en-US" b="1" dirty="0" smtClean="0">
                <a:solidFill>
                  <a:srgbClr val="000000"/>
                </a:solidFill>
                <a:latin typeface="Arial" panose="020B0604020202020204" pitchFamily="34" charset="0"/>
                <a:ea typeface="Calibri"/>
                <a:cs typeface="Arial" panose="020B0604020202020204" pitchFamily="34" charset="0"/>
              </a:rPr>
              <a:t>it part </a:t>
            </a:r>
            <a:r>
              <a:rPr lang="en-US" b="1" dirty="0">
                <a:solidFill>
                  <a:srgbClr val="000000"/>
                </a:solidFill>
                <a:latin typeface="Arial" panose="020B0604020202020204" pitchFamily="34" charset="0"/>
                <a:ea typeface="Calibri"/>
                <a:cs typeface="Arial" panose="020B0604020202020204" pitchFamily="34" charset="0"/>
              </a:rPr>
              <a:t>of a </a:t>
            </a:r>
            <a:r>
              <a:rPr lang="en-US" b="1" i="1" dirty="0">
                <a:solidFill>
                  <a:schemeClr val="tx2"/>
                </a:solidFill>
                <a:latin typeface="Arial" panose="020B0604020202020204" pitchFamily="34" charset="0"/>
                <a:ea typeface="Calibri"/>
                <a:cs typeface="Arial" panose="020B0604020202020204" pitchFamily="34" charset="0"/>
              </a:rPr>
              <a:t>cluster or chain of </a:t>
            </a:r>
            <a:r>
              <a:rPr lang="en-US" b="1" i="1" dirty="0" smtClean="0">
                <a:solidFill>
                  <a:schemeClr val="tx2"/>
                </a:solidFill>
                <a:latin typeface="Arial" panose="020B0604020202020204" pitchFamily="34" charset="0"/>
                <a:ea typeface="Calibri"/>
                <a:cs typeface="Arial" panose="020B0604020202020204" pitchFamily="34" charset="0"/>
              </a:rPr>
              <a:t>behaviors (cascading effect)</a:t>
            </a:r>
            <a:r>
              <a:rPr lang="en-US" b="1" dirty="0" smtClean="0">
                <a:solidFill>
                  <a:srgbClr val="000000"/>
                </a:solidFill>
                <a:latin typeface="Arial" panose="020B0604020202020204" pitchFamily="34" charset="0"/>
                <a:ea typeface="Calibri"/>
                <a:cs typeface="Arial" panose="020B0604020202020204" pitchFamily="34" charset="0"/>
              </a:rPr>
              <a:t>? </a:t>
            </a:r>
          </a:p>
          <a:p>
            <a:pPr>
              <a:lnSpc>
                <a:spcPct val="150000"/>
              </a:lnSpc>
              <a:spcBef>
                <a:spcPts val="0"/>
              </a:spcBef>
              <a:spcAft>
                <a:spcPts val="0"/>
              </a:spcAft>
              <a:buClr>
                <a:srgbClr val="C00000"/>
              </a:buClr>
              <a:defRPr/>
            </a:pPr>
            <a:endParaRPr lang="en-US" sz="1600" b="1" dirty="0">
              <a:latin typeface="Arial" panose="020B0604020202020204" pitchFamily="34" charset="0"/>
              <a:ea typeface="Calibri"/>
              <a:cs typeface="Arial" panose="020B0604020202020204" pitchFamily="34" charset="0"/>
            </a:endParaRPr>
          </a:p>
          <a:p>
            <a:pPr marL="342900" indent="-342900">
              <a:lnSpc>
                <a:spcPct val="150000"/>
              </a:lnSpc>
              <a:spcBef>
                <a:spcPts val="0"/>
              </a:spcBef>
              <a:spcAft>
                <a:spcPts val="0"/>
              </a:spcAft>
              <a:buClr>
                <a:srgbClr val="C00000"/>
              </a:buClr>
              <a:buFont typeface="Symbol"/>
              <a:buChar char=""/>
              <a:defRPr/>
            </a:pPr>
            <a:r>
              <a:rPr lang="en-US" b="1" dirty="0">
                <a:solidFill>
                  <a:srgbClr val="000000"/>
                </a:solidFill>
                <a:latin typeface="Arial" panose="020B0604020202020204" pitchFamily="34" charset="0"/>
                <a:ea typeface="Calibri"/>
                <a:cs typeface="Arial" panose="020B0604020202020204" pitchFamily="34" charset="0"/>
              </a:rPr>
              <a:t>Is </a:t>
            </a:r>
            <a:r>
              <a:rPr lang="en-US" b="1" dirty="0" smtClean="0">
                <a:solidFill>
                  <a:srgbClr val="000000"/>
                </a:solidFill>
                <a:latin typeface="Arial" panose="020B0604020202020204" pitchFamily="34" charset="0"/>
                <a:ea typeface="Calibri"/>
                <a:cs typeface="Arial" panose="020B0604020202020204" pitchFamily="34" charset="0"/>
              </a:rPr>
              <a:t>it the </a:t>
            </a:r>
            <a:r>
              <a:rPr lang="en-US" b="1" i="1" dirty="0" smtClean="0">
                <a:solidFill>
                  <a:schemeClr val="tx2"/>
                </a:solidFill>
                <a:latin typeface="Arial" panose="020B0604020202020204" pitchFamily="34" charset="0"/>
                <a:ea typeface="Calibri"/>
                <a:cs typeface="Arial" panose="020B0604020202020204" pitchFamily="34" charset="0"/>
              </a:rPr>
              <a:t>result </a:t>
            </a:r>
            <a:r>
              <a:rPr lang="en-US" b="1" i="1" dirty="0">
                <a:solidFill>
                  <a:schemeClr val="tx2"/>
                </a:solidFill>
                <a:latin typeface="Arial" panose="020B0604020202020204" pitchFamily="34" charset="0"/>
                <a:ea typeface="Calibri"/>
                <a:cs typeface="Arial" panose="020B0604020202020204" pitchFamily="34" charset="0"/>
              </a:rPr>
              <a:t>of skills deficits</a:t>
            </a:r>
            <a:r>
              <a:rPr lang="en-US" b="1" dirty="0">
                <a:solidFill>
                  <a:srgbClr val="000000"/>
                </a:solidFill>
                <a:latin typeface="Arial" panose="020B0604020202020204" pitchFamily="34" charset="0"/>
                <a:ea typeface="Calibri"/>
                <a:cs typeface="Arial" panose="020B0604020202020204" pitchFamily="34" charset="0"/>
              </a:rPr>
              <a:t>? </a:t>
            </a:r>
            <a:endParaRPr lang="en-US" b="1" dirty="0" smtClean="0">
              <a:solidFill>
                <a:srgbClr val="000000"/>
              </a:solidFill>
              <a:latin typeface="Arial" panose="020B0604020202020204" pitchFamily="34" charset="0"/>
              <a:ea typeface="Calibri"/>
              <a:cs typeface="Arial" panose="020B0604020202020204" pitchFamily="34" charset="0"/>
            </a:endParaRPr>
          </a:p>
          <a:p>
            <a:pPr>
              <a:lnSpc>
                <a:spcPct val="150000"/>
              </a:lnSpc>
              <a:spcBef>
                <a:spcPts val="0"/>
              </a:spcBef>
              <a:spcAft>
                <a:spcPts val="0"/>
              </a:spcAft>
              <a:buClr>
                <a:srgbClr val="C00000"/>
              </a:buClr>
              <a:defRPr/>
            </a:pPr>
            <a:endParaRPr lang="en-US" sz="1600" b="1" dirty="0">
              <a:latin typeface="Arial" panose="020B0604020202020204" pitchFamily="34" charset="0"/>
              <a:ea typeface="Calibri"/>
              <a:cs typeface="Arial" panose="020B0604020202020204" pitchFamily="34" charset="0"/>
            </a:endParaRPr>
          </a:p>
          <a:p>
            <a:pPr marL="342900" lvl="0" indent="-342900">
              <a:spcBef>
                <a:spcPts val="0"/>
              </a:spcBef>
              <a:spcAft>
                <a:spcPts val="0"/>
              </a:spcAft>
              <a:buClr>
                <a:srgbClr val="C00000"/>
              </a:buClr>
              <a:buFont typeface="Symbol"/>
              <a:buChar char=""/>
              <a:defRPr/>
            </a:pPr>
            <a:r>
              <a:rPr lang="en-US" b="1" dirty="0">
                <a:solidFill>
                  <a:srgbClr val="000000"/>
                </a:solidFill>
                <a:latin typeface="Arial" panose="020B0604020202020204" pitchFamily="34" charset="0"/>
                <a:ea typeface="Calibri"/>
                <a:cs typeface="Arial" panose="020B0604020202020204" pitchFamily="34" charset="0"/>
              </a:rPr>
              <a:t>Is the quality of the person’s life acceptable in terms of </a:t>
            </a:r>
            <a:r>
              <a:rPr lang="en-US" b="1" i="1" dirty="0">
                <a:solidFill>
                  <a:srgbClr val="0000FF"/>
                </a:solidFill>
                <a:latin typeface="Arial" panose="020B0604020202020204" pitchFamily="34" charset="0"/>
                <a:ea typeface="Calibri"/>
                <a:cs typeface="Arial" panose="020B0604020202020204" pitchFamily="34" charset="0"/>
              </a:rPr>
              <a:t>personal relationships, personal choices, or living situation</a:t>
            </a:r>
            <a:r>
              <a:rPr lang="en-US" b="1" dirty="0">
                <a:solidFill>
                  <a:srgbClr val="000000"/>
                </a:solidFill>
                <a:latin typeface="Arial" panose="020B0604020202020204" pitchFamily="34" charset="0"/>
                <a:ea typeface="Calibri"/>
                <a:cs typeface="Arial" panose="020B0604020202020204" pitchFamily="34" charset="0"/>
              </a:rPr>
              <a:t>? </a:t>
            </a:r>
            <a:endParaRPr lang="en-US" sz="1600" b="1" dirty="0">
              <a:solidFill>
                <a:srgbClr val="000000"/>
              </a:solidFill>
              <a:latin typeface="Arial" panose="020B0604020202020204" pitchFamily="34" charset="0"/>
              <a:ea typeface="Calibri"/>
              <a:cs typeface="Arial" panose="020B0604020202020204" pitchFamily="34" charset="0"/>
            </a:endParaRPr>
          </a:p>
          <a:p>
            <a:pPr marL="457200" indent="-228600">
              <a:spcBef>
                <a:spcPts val="0"/>
              </a:spcBef>
              <a:spcAft>
                <a:spcPts val="0"/>
              </a:spcAft>
              <a:defRPr/>
            </a:pPr>
            <a:r>
              <a:rPr lang="en-US" dirty="0">
                <a:solidFill>
                  <a:srgbClr val="000000"/>
                </a:solidFill>
                <a:latin typeface="Arial"/>
                <a:ea typeface="Calibri"/>
                <a:cs typeface="Times New Roman"/>
              </a:rPr>
              <a:t> </a:t>
            </a:r>
            <a:endParaRPr lang="en-US" sz="1600" dirty="0">
              <a:latin typeface="Calibri"/>
              <a:ea typeface="Calibri"/>
              <a:cs typeface="Times New Roman"/>
            </a:endParaRPr>
          </a:p>
        </p:txBody>
      </p:sp>
      <p:sp>
        <p:nvSpPr>
          <p:cNvPr id="3" name="Slide Number Placeholder 2"/>
          <p:cNvSpPr>
            <a:spLocks noGrp="1"/>
          </p:cNvSpPr>
          <p:nvPr>
            <p:ph type="sldNum" sz="quarter" idx="12"/>
          </p:nvPr>
        </p:nvSpPr>
        <p:spPr/>
        <p:txBody>
          <a:bodyPr/>
          <a:lstStyle/>
          <a:p>
            <a:pPr>
              <a:defRPr/>
            </a:pPr>
            <a:r>
              <a:rPr lang="en-US" sz="1400" dirty="0" smtClean="0">
                <a:solidFill>
                  <a:schemeClr val="tx1"/>
                </a:solidFill>
              </a:rPr>
              <a:t>43J</a:t>
            </a:r>
            <a:endParaRPr lang="en-US" sz="1400" b="1" dirty="0">
              <a:solidFill>
                <a:schemeClr val="tx1"/>
              </a:solidFill>
            </a:endParaRPr>
          </a:p>
        </p:txBody>
      </p:sp>
      <p:sp>
        <p:nvSpPr>
          <p:cNvPr id="4" name="TextBox 3"/>
          <p:cNvSpPr txBox="1"/>
          <p:nvPr/>
        </p:nvSpPr>
        <p:spPr>
          <a:xfrm>
            <a:off x="838200" y="1447800"/>
            <a:ext cx="8153400" cy="533400"/>
          </a:xfrm>
          <a:prstGeom prst="rect">
            <a:avLst/>
          </a:prstGeom>
          <a:noFill/>
        </p:spPr>
        <p:txBody>
          <a:bodyPr wrap="square" rtlCol="0">
            <a:noAutofit/>
          </a:bodyPr>
          <a:lstStyle/>
          <a:p>
            <a:r>
              <a:rPr lang="en-US" b="1" dirty="0" smtClean="0">
                <a:solidFill>
                  <a:srgbClr val="C00000"/>
                </a:solidFill>
              </a:rPr>
              <a:t>Better Understanding Challenging Behaviors: </a:t>
            </a:r>
          </a:p>
          <a:p>
            <a:pPr algn="ctr"/>
            <a:r>
              <a:rPr lang="en-US" b="1" dirty="0" smtClean="0"/>
              <a:t>Asking the right questions!</a:t>
            </a:r>
            <a:endParaRPr lang="en-US" b="1" dirty="0"/>
          </a:p>
        </p:txBody>
      </p:sp>
      <p:sp>
        <p:nvSpPr>
          <p:cNvPr id="5" name="TextBox 4"/>
          <p:cNvSpPr txBox="1"/>
          <p:nvPr/>
        </p:nvSpPr>
        <p:spPr>
          <a:xfrm>
            <a:off x="838200" y="1976459"/>
            <a:ext cx="7467600" cy="369332"/>
          </a:xfrm>
          <a:prstGeom prst="rect">
            <a:avLst/>
          </a:prstGeom>
          <a:noFill/>
        </p:spPr>
        <p:txBody>
          <a:bodyPr wrap="square" rtlCol="0">
            <a:spAutoFit/>
          </a:bodyPr>
          <a:lstStyle/>
          <a:p>
            <a:pPr>
              <a:spcBef>
                <a:spcPts val="0"/>
              </a:spcBef>
              <a:spcAft>
                <a:spcPts val="0"/>
              </a:spcAft>
              <a:defRPr/>
            </a:pPr>
            <a:r>
              <a:rPr lang="en-US" dirty="0">
                <a:solidFill>
                  <a:schemeClr val="bg1"/>
                </a:solidFill>
                <a:ea typeface="Calibri"/>
                <a:cs typeface="Times New Roman"/>
              </a:rPr>
              <a:t>Physiological,  Psychological, Social, and Environmental Terms</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2438400"/>
            <a:ext cx="7620000" cy="2939266"/>
          </a:xfrm>
          <a:prstGeom prst="rect">
            <a:avLst/>
          </a:prstGeom>
        </p:spPr>
        <p:txBody>
          <a:bodyPr>
            <a:spAutoFit/>
          </a:bodyPr>
          <a:lstStyle/>
          <a:p>
            <a:pPr>
              <a:spcBef>
                <a:spcPts val="0"/>
              </a:spcBef>
              <a:spcAft>
                <a:spcPts val="0"/>
              </a:spcAft>
              <a:defRPr/>
            </a:pPr>
            <a:endParaRPr lang="en-US" sz="1600" b="1" dirty="0" smtClean="0">
              <a:latin typeface="+mj-lt"/>
              <a:ea typeface="Calibri"/>
              <a:cs typeface="Times New Roman"/>
            </a:endParaRPr>
          </a:p>
          <a:p>
            <a:pPr>
              <a:spcBef>
                <a:spcPts val="0"/>
              </a:spcBef>
              <a:spcAft>
                <a:spcPts val="0"/>
              </a:spcAft>
              <a:defRPr/>
            </a:pPr>
            <a:r>
              <a:rPr lang="en-US" b="1" i="1" dirty="0" smtClean="0">
                <a:latin typeface="+mj-lt"/>
                <a:ea typeface="Calibri"/>
                <a:cs typeface="Times New Roman"/>
              </a:rPr>
              <a:t>Mr</a:t>
            </a:r>
            <a:r>
              <a:rPr lang="en-US" b="1" i="1" dirty="0">
                <a:latin typeface="+mj-lt"/>
                <a:ea typeface="Calibri"/>
                <a:cs typeface="Times New Roman"/>
              </a:rPr>
              <a:t>. Jones has severe cognitive deficits. He is non-verbal. He has no history of being aggressive or destructive. One evening, he began ragefully throwing the furniture in his group home. He was taken to the local emergency room and seen by a psychiatric crisis specialist. Mr. Jones was admitted to a psychiatric hospital with a diagnosis of psychosis. </a:t>
            </a:r>
          </a:p>
          <a:p>
            <a:pPr>
              <a:spcBef>
                <a:spcPts val="0"/>
              </a:spcBef>
              <a:spcAft>
                <a:spcPts val="0"/>
              </a:spcAft>
              <a:defRPr/>
            </a:pPr>
            <a:r>
              <a:rPr lang="en-US" sz="1500" b="1" dirty="0">
                <a:latin typeface="+mj-lt"/>
                <a:ea typeface="Calibri"/>
                <a:cs typeface="Times New Roman"/>
              </a:rPr>
              <a:t> </a:t>
            </a:r>
          </a:p>
          <a:p>
            <a:pPr>
              <a:spcBef>
                <a:spcPts val="0"/>
              </a:spcBef>
              <a:spcAft>
                <a:spcPts val="0"/>
              </a:spcAft>
              <a:defRPr/>
            </a:pPr>
            <a:r>
              <a:rPr lang="en-US" sz="1500" b="1" dirty="0">
                <a:latin typeface="+mj-lt"/>
                <a:ea typeface="Calibri"/>
                <a:cs typeface="Times New Roman"/>
              </a:rPr>
              <a:t> </a:t>
            </a:r>
          </a:p>
          <a:p>
            <a:pPr>
              <a:spcBef>
                <a:spcPts val="0"/>
              </a:spcBef>
              <a:spcAft>
                <a:spcPts val="0"/>
              </a:spcAft>
              <a:defRPr/>
            </a:pPr>
            <a:r>
              <a:rPr lang="en-US" sz="1500" b="1" dirty="0">
                <a:latin typeface="+mj-lt"/>
                <a:ea typeface="Calibri"/>
                <a:cs typeface="Times New Roman"/>
              </a:rPr>
              <a:t> </a:t>
            </a:r>
          </a:p>
          <a:p>
            <a:pPr>
              <a:spcBef>
                <a:spcPts val="0"/>
              </a:spcBef>
              <a:spcAft>
                <a:spcPts val="0"/>
              </a:spcAft>
              <a:defRPr/>
            </a:pPr>
            <a:r>
              <a:rPr lang="en-US" sz="1600" i="1" dirty="0">
                <a:latin typeface="Arial"/>
                <a:ea typeface="Calibri"/>
                <a:cs typeface="Times New Roman"/>
              </a:rPr>
              <a:t> </a:t>
            </a:r>
            <a:endParaRPr lang="en-US" sz="1600" i="1" dirty="0">
              <a:latin typeface="Calibri"/>
              <a:ea typeface="Calibri"/>
              <a:cs typeface="Times New Roman"/>
            </a:endParaRPr>
          </a:p>
        </p:txBody>
      </p:sp>
      <p:sp>
        <p:nvSpPr>
          <p:cNvPr id="10" name="Title 9"/>
          <p:cNvSpPr>
            <a:spLocks noGrp="1"/>
          </p:cNvSpPr>
          <p:nvPr>
            <p:ph type="title"/>
          </p:nvPr>
        </p:nvSpPr>
        <p:spPr>
          <a:xfrm>
            <a:off x="762000" y="1219200"/>
            <a:ext cx="7924800" cy="1143000"/>
          </a:xfrm>
        </p:spPr>
        <p:txBody>
          <a:bodyPr>
            <a:normAutofit/>
          </a:bodyPr>
          <a:lstStyle/>
          <a:p>
            <a:r>
              <a:rPr lang="en-US" sz="2400" dirty="0" smtClean="0">
                <a:solidFill>
                  <a:srgbClr val="C00000"/>
                </a:solidFill>
                <a:latin typeface="+mn-lt"/>
              </a:rPr>
              <a:t>Case Study One</a:t>
            </a:r>
            <a:endParaRPr lang="en-US" sz="2400" dirty="0">
              <a:solidFill>
                <a:srgbClr val="C00000"/>
              </a:solidFill>
              <a:latin typeface="+mn-lt"/>
            </a:endParaRPr>
          </a:p>
        </p:txBody>
      </p:sp>
      <p:sp>
        <p:nvSpPr>
          <p:cNvPr id="3" name="Slide Number Placeholder 2"/>
          <p:cNvSpPr>
            <a:spLocks noGrp="1"/>
          </p:cNvSpPr>
          <p:nvPr>
            <p:ph type="sldNum" sz="quarter" idx="12"/>
          </p:nvPr>
        </p:nvSpPr>
        <p:spPr/>
        <p:txBody>
          <a:bodyPr/>
          <a:lstStyle/>
          <a:p>
            <a:pPr>
              <a:defRPr/>
            </a:pPr>
            <a:r>
              <a:rPr lang="en-US" sz="1400" dirty="0" smtClean="0">
                <a:solidFill>
                  <a:schemeClr val="tx1"/>
                </a:solidFill>
              </a:rPr>
              <a:t>44</a:t>
            </a:r>
            <a:r>
              <a:rPr lang="en-US" sz="1400" dirty="0" smtClean="0">
                <a:solidFill>
                  <a:schemeClr val="tx1"/>
                </a:solidFill>
              </a:rPr>
              <a:t>T</a:t>
            </a:r>
            <a:endParaRPr lang="en-US" sz="1400" b="1" dirty="0">
              <a:solidFill>
                <a:schemeClr val="tx1"/>
              </a:solidFill>
            </a:endParaRPr>
          </a:p>
        </p:txBody>
      </p:sp>
    </p:spTree>
    <p:extLst>
      <p:ext uri="{BB962C8B-B14F-4D97-AF65-F5344CB8AC3E}">
        <p14:creationId xmlns:p14="http://schemas.microsoft.com/office/powerpoint/2010/main" val="3222107945"/>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9"/>
          <p:cNvSpPr>
            <a:spLocks noGrp="1"/>
          </p:cNvSpPr>
          <p:nvPr>
            <p:ph type="title"/>
          </p:nvPr>
        </p:nvSpPr>
        <p:spPr>
          <a:xfrm>
            <a:off x="533400" y="1219200"/>
            <a:ext cx="7924800" cy="1143000"/>
          </a:xfrm>
        </p:spPr>
        <p:txBody>
          <a:bodyPr>
            <a:normAutofit/>
          </a:bodyPr>
          <a:lstStyle/>
          <a:p>
            <a:r>
              <a:rPr lang="en-US" sz="2400" dirty="0" smtClean="0">
                <a:solidFill>
                  <a:srgbClr val="C00000"/>
                </a:solidFill>
                <a:latin typeface="+mn-lt"/>
              </a:rPr>
              <a:t>Case Study Two</a:t>
            </a:r>
            <a:endParaRPr lang="en-US" sz="2400" dirty="0">
              <a:solidFill>
                <a:srgbClr val="C00000"/>
              </a:solidFill>
              <a:latin typeface="+mn-lt"/>
            </a:endParaRPr>
          </a:p>
        </p:txBody>
      </p:sp>
      <p:sp>
        <p:nvSpPr>
          <p:cNvPr id="3" name="Content Placeholder 2"/>
          <p:cNvSpPr>
            <a:spLocks noGrp="1"/>
          </p:cNvSpPr>
          <p:nvPr>
            <p:ph idx="1"/>
          </p:nvPr>
        </p:nvSpPr>
        <p:spPr>
          <a:xfrm>
            <a:off x="838200" y="2438400"/>
            <a:ext cx="7924800" cy="3724275"/>
          </a:xfrm>
        </p:spPr>
        <p:txBody>
          <a:bodyPr>
            <a:normAutofit/>
          </a:bodyPr>
          <a:lstStyle/>
          <a:p>
            <a:pPr marL="0" indent="0">
              <a:lnSpc>
                <a:spcPct val="120000"/>
              </a:lnSpc>
              <a:spcAft>
                <a:spcPts val="600"/>
              </a:spcAft>
              <a:buNone/>
            </a:pPr>
            <a:r>
              <a:rPr lang="en-US" sz="1800" b="1" i="1" dirty="0" smtClean="0">
                <a:ea typeface="Calibri"/>
                <a:cs typeface="Times New Roman"/>
              </a:rPr>
              <a:t>Ms</a:t>
            </a:r>
            <a:r>
              <a:rPr lang="en-US" sz="1800" b="1" i="1" dirty="0">
                <a:ea typeface="Calibri"/>
                <a:cs typeface="Times New Roman"/>
              </a:rPr>
              <a:t>. Smith is a woman in her thirties diagnosed with autism. She does not communicate much with words, but has strong opinions about her likes and dislikes. For many years, Ms. Smith attended a local regional center. She always refused to participate in group activities and community outings, during which she would scream, throw things, and occasionally disrobe. The center’s staff was incredibly frustrated by Ms. Smith’s behavior. There were numerous meetings about ways to address her unacceptable behavior, but nothing worked. </a:t>
            </a:r>
          </a:p>
          <a:p>
            <a:endParaRPr lang="en-US" dirty="0"/>
          </a:p>
        </p:txBody>
      </p:sp>
      <p:sp>
        <p:nvSpPr>
          <p:cNvPr id="4" name="Slide Number Placeholder 3"/>
          <p:cNvSpPr>
            <a:spLocks noGrp="1"/>
          </p:cNvSpPr>
          <p:nvPr>
            <p:ph type="sldNum" sz="quarter" idx="12"/>
          </p:nvPr>
        </p:nvSpPr>
        <p:spPr/>
        <p:txBody>
          <a:bodyPr/>
          <a:lstStyle/>
          <a:p>
            <a:pPr>
              <a:defRPr/>
            </a:pPr>
            <a:r>
              <a:rPr lang="en-US" sz="1400" dirty="0" smtClean="0">
                <a:solidFill>
                  <a:schemeClr val="tx1"/>
                </a:solidFill>
              </a:rPr>
              <a:t>45T</a:t>
            </a:r>
            <a:endParaRPr lang="en-US" sz="1400" dirty="0">
              <a:solidFill>
                <a:schemeClr val="tx1"/>
              </a:solidFill>
            </a:endParaRPr>
          </a:p>
        </p:txBody>
      </p:sp>
    </p:spTree>
    <p:extLst>
      <p:ext uri="{BB962C8B-B14F-4D97-AF65-F5344CB8AC3E}">
        <p14:creationId xmlns:p14="http://schemas.microsoft.com/office/powerpoint/2010/main" val="22174782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WordArt 2"/>
          <p:cNvSpPr>
            <a:spLocks noChangeArrowheads="1" noChangeShapeType="1" noTextEdit="1"/>
          </p:cNvSpPr>
          <p:nvPr/>
        </p:nvSpPr>
        <p:spPr bwMode="auto">
          <a:xfrm>
            <a:off x="457200" y="304800"/>
            <a:ext cx="8229600" cy="990600"/>
          </a:xfrm>
          <a:prstGeom prst="rect">
            <a:avLst/>
          </a:prstGeom>
        </p:spPr>
        <p:txBody>
          <a:bodyPr wrap="none" fromWordArt="1">
            <a:prstTxWarp prst="textPlain">
              <a:avLst>
                <a:gd name="adj" fmla="val 50000"/>
              </a:avLst>
            </a:prstTxWarp>
          </a:bodyPr>
          <a:lstStyle/>
          <a:p>
            <a:pPr algn="ctr"/>
            <a:endParaRPr lang="en-US" sz="3600" kern="10">
              <a:ln w="19050">
                <a:solidFill>
                  <a:schemeClr val="tx2"/>
                </a:solidFill>
                <a:round/>
                <a:headEnd/>
                <a:tailEnd/>
              </a:ln>
              <a:solidFill>
                <a:schemeClr val="bg1"/>
              </a:solidFill>
              <a:effectLst>
                <a:outerShdw dist="35921" dir="2700000" algn="ctr" rotWithShape="0">
                  <a:schemeClr val="accent2"/>
                </a:outerShdw>
              </a:effectLst>
              <a:latin typeface="Impact"/>
            </a:endParaRPr>
          </a:p>
        </p:txBody>
      </p:sp>
      <p:sp>
        <p:nvSpPr>
          <p:cNvPr id="78851"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0"/>
              </a:spcBef>
              <a:buClrTx/>
              <a:buSzTx/>
              <a:buFontTx/>
              <a:buNone/>
            </a:pPr>
            <a:endParaRPr lang="en-US" altLang="en-US" sz="1800">
              <a:solidFill>
                <a:schemeClr val="tx1"/>
              </a:solidFill>
              <a:latin typeface="Arial" charset="0"/>
            </a:endParaRPr>
          </a:p>
        </p:txBody>
      </p:sp>
      <p:sp>
        <p:nvSpPr>
          <p:cNvPr id="133125" name="Text Box 5"/>
          <p:cNvSpPr txBox="1">
            <a:spLocks noChangeArrowheads="1"/>
          </p:cNvSpPr>
          <p:nvPr/>
        </p:nvSpPr>
        <p:spPr bwMode="auto">
          <a:xfrm>
            <a:off x="838200" y="1917129"/>
            <a:ext cx="8305800" cy="707886"/>
          </a:xfrm>
          <a:prstGeom prst="rect">
            <a:avLst/>
          </a:prstGeom>
          <a:noFill/>
          <a:ln w="12700" cap="sq">
            <a:noFill/>
            <a:miter lim="800000"/>
            <a:headEnd type="none" w="sm" len="sm"/>
            <a:tailEnd type="none" w="sm" len="sm"/>
          </a:ln>
          <a:effectLst/>
        </p:spPr>
        <p:txBody>
          <a:bodyPr>
            <a:spAutoFit/>
          </a:bodyPr>
          <a:lstStyle/>
          <a:p>
            <a:pPr>
              <a:defRPr/>
            </a:pPr>
            <a:r>
              <a:rPr lang="en-US" sz="2200" dirty="0">
                <a:solidFill>
                  <a:schemeClr val="bg1"/>
                </a:solidFill>
              </a:rPr>
              <a:t>Underdeveloped Support Plans</a:t>
            </a:r>
          </a:p>
          <a:p>
            <a:pPr algn="ctr">
              <a:defRPr/>
            </a:pPr>
            <a:endParaRPr lang="en-US" b="1" dirty="0">
              <a:effectLst>
                <a:outerShdw blurRad="38100" dist="38100" dir="2700000" algn="tl">
                  <a:srgbClr val="FFFFFF"/>
                </a:outerShdw>
              </a:effectLst>
            </a:endParaRPr>
          </a:p>
        </p:txBody>
      </p:sp>
      <p:sp>
        <p:nvSpPr>
          <p:cNvPr id="133126" name="Text Box 6"/>
          <p:cNvSpPr txBox="1">
            <a:spLocks noChangeArrowheads="1"/>
          </p:cNvSpPr>
          <p:nvPr/>
        </p:nvSpPr>
        <p:spPr bwMode="auto">
          <a:xfrm>
            <a:off x="287867" y="2625015"/>
            <a:ext cx="8763000" cy="4247317"/>
          </a:xfrm>
          <a:prstGeom prst="rect">
            <a:avLst/>
          </a:prstGeom>
          <a:noFill/>
          <a:ln w="12700" cap="sq">
            <a:noFill/>
            <a:miter lim="800000"/>
            <a:headEnd type="none" w="sm" len="sm"/>
            <a:tailEnd type="none" w="sm" len="sm"/>
          </a:ln>
        </p:spPr>
        <p:txBody>
          <a:bodyPr wrap="square">
            <a:spAutoFit/>
          </a:bodyPr>
          <a:lstStyle/>
          <a:p>
            <a:pPr marL="800100" lvl="1" indent="-342900">
              <a:buClr>
                <a:srgbClr val="C00000"/>
              </a:buClr>
              <a:buFont typeface="Wingdings" panose="05000000000000000000" pitchFamily="2" charset="2"/>
              <a:buChar char="v"/>
              <a:defRPr/>
            </a:pPr>
            <a:r>
              <a:rPr lang="en-US" dirty="0"/>
              <a:t> Lacks background information, such as learning disabilities, medical conditions, </a:t>
            </a:r>
            <a:r>
              <a:rPr lang="en-US" i="1" dirty="0"/>
              <a:t>trauma history</a:t>
            </a:r>
            <a:r>
              <a:rPr lang="en-US" dirty="0"/>
              <a:t>, and psychiatric issues.</a:t>
            </a:r>
          </a:p>
          <a:p>
            <a:pPr lvl="1">
              <a:buClr>
                <a:srgbClr val="C00000"/>
              </a:buClr>
              <a:defRPr/>
            </a:pPr>
            <a:endParaRPr lang="en-US" dirty="0"/>
          </a:p>
          <a:p>
            <a:pPr lvl="1">
              <a:buClr>
                <a:srgbClr val="C00000"/>
              </a:buClr>
              <a:buFont typeface="Wingdings" pitchFamily="2" charset="2"/>
              <a:buChar char="v"/>
              <a:defRPr/>
            </a:pPr>
            <a:r>
              <a:rPr lang="en-US" dirty="0"/>
              <a:t>  Inadequate functional assessment to “anchor” the   </a:t>
            </a:r>
          </a:p>
          <a:p>
            <a:pPr lvl="1">
              <a:buClr>
                <a:srgbClr val="C00000"/>
              </a:buClr>
              <a:defRPr/>
            </a:pPr>
            <a:r>
              <a:rPr lang="en-US" dirty="0"/>
              <a:t>     interventions.</a:t>
            </a:r>
          </a:p>
          <a:p>
            <a:pPr lvl="1">
              <a:buClr>
                <a:srgbClr val="C00000"/>
              </a:buClr>
              <a:defRPr/>
            </a:pPr>
            <a:endParaRPr lang="en-US" dirty="0"/>
          </a:p>
          <a:p>
            <a:pPr lvl="1">
              <a:buClr>
                <a:srgbClr val="C00000"/>
              </a:buClr>
              <a:buFont typeface="Wingdings" pitchFamily="2" charset="2"/>
              <a:buChar char="v"/>
              <a:defRPr/>
            </a:pPr>
            <a:r>
              <a:rPr lang="en-US" dirty="0"/>
              <a:t>  Interventions are mismatched with the individual’s level </a:t>
            </a:r>
          </a:p>
          <a:p>
            <a:pPr lvl="1">
              <a:buClr>
                <a:srgbClr val="C00000"/>
              </a:buClr>
              <a:defRPr/>
            </a:pPr>
            <a:r>
              <a:rPr lang="en-US" dirty="0"/>
              <a:t>      of functioning and their readiness to change.</a:t>
            </a:r>
          </a:p>
          <a:p>
            <a:pPr lvl="2">
              <a:buClr>
                <a:srgbClr val="C00000"/>
              </a:buClr>
              <a:buFontTx/>
              <a:buChar char="•"/>
              <a:defRPr/>
            </a:pPr>
            <a:endParaRPr lang="en-US" dirty="0"/>
          </a:p>
          <a:p>
            <a:pPr lvl="1">
              <a:buClr>
                <a:srgbClr val="C00000"/>
              </a:buClr>
              <a:buFont typeface="Wingdings" pitchFamily="2" charset="2"/>
              <a:buChar char="v"/>
              <a:defRPr/>
            </a:pPr>
            <a:r>
              <a:rPr lang="en-US" dirty="0"/>
              <a:t>  Caregivers feel they do not understand the plan or are </a:t>
            </a:r>
          </a:p>
          <a:p>
            <a:pPr lvl="1">
              <a:buClr>
                <a:srgbClr val="C00000"/>
              </a:buClr>
              <a:defRPr/>
            </a:pPr>
            <a:r>
              <a:rPr lang="en-US" dirty="0"/>
              <a:t>     poorly prepared to implement it.</a:t>
            </a:r>
          </a:p>
          <a:p>
            <a:pPr lvl="1">
              <a:buClr>
                <a:srgbClr val="C00000"/>
              </a:buClr>
              <a:defRPr/>
            </a:pPr>
            <a:endParaRPr lang="en-US" dirty="0"/>
          </a:p>
          <a:p>
            <a:pPr lvl="2">
              <a:defRPr/>
            </a:pPr>
            <a:endParaRPr lang="en-US" dirty="0"/>
          </a:p>
          <a:p>
            <a:pPr marL="800100" lvl="1" indent="-342900">
              <a:defRPr/>
            </a:pPr>
            <a:r>
              <a:rPr lang="en-US" dirty="0"/>
              <a:t> </a:t>
            </a:r>
          </a:p>
          <a:p>
            <a:pPr lvl="2">
              <a:defRPr/>
            </a:pPr>
            <a:endParaRPr lang="en-US" dirty="0"/>
          </a:p>
        </p:txBody>
      </p:sp>
      <p:sp>
        <p:nvSpPr>
          <p:cNvPr id="2" name="Slide Number Placeholder 1"/>
          <p:cNvSpPr>
            <a:spLocks noGrp="1"/>
          </p:cNvSpPr>
          <p:nvPr>
            <p:ph type="sldNum" sz="quarter" idx="12"/>
          </p:nvPr>
        </p:nvSpPr>
        <p:spPr/>
        <p:txBody>
          <a:bodyPr/>
          <a:lstStyle/>
          <a:p>
            <a:pPr>
              <a:defRPr/>
            </a:pPr>
            <a:r>
              <a:rPr lang="en-US" sz="1400" dirty="0" smtClean="0">
                <a:solidFill>
                  <a:schemeClr val="tx1"/>
                </a:solidFill>
              </a:rPr>
              <a:t>46T</a:t>
            </a:r>
            <a:endParaRPr lang="en-US" sz="1400" b="1" dirty="0">
              <a:solidFill>
                <a:schemeClr val="tx1"/>
              </a:solidFill>
            </a:endParaRPr>
          </a:p>
        </p:txBody>
      </p:sp>
      <p:sp>
        <p:nvSpPr>
          <p:cNvPr id="8" name="Rectangle 7"/>
          <p:cNvSpPr/>
          <p:nvPr/>
        </p:nvSpPr>
        <p:spPr>
          <a:xfrm>
            <a:off x="685800" y="1468328"/>
            <a:ext cx="7271415" cy="954107"/>
          </a:xfrm>
          <a:prstGeom prst="rect">
            <a:avLst/>
          </a:prstGeom>
        </p:spPr>
        <p:txBody>
          <a:bodyPr>
            <a:spAutoFit/>
          </a:bodyPr>
          <a:lstStyle/>
          <a:p>
            <a:pPr algn="ctr">
              <a:defRPr/>
            </a:pPr>
            <a:r>
              <a:rPr lang="en-US" sz="2800" b="1" kern="10" dirty="0">
                <a:solidFill>
                  <a:srgbClr val="C00000"/>
                </a:solidFill>
                <a:latin typeface="+mn-lt"/>
              </a:rPr>
              <a:t>Positive </a:t>
            </a:r>
            <a:r>
              <a:rPr lang="en-US" sz="2800" b="1" kern="10" dirty="0" smtClean="0">
                <a:solidFill>
                  <a:srgbClr val="C00000"/>
                </a:solidFill>
                <a:latin typeface="+mn-lt"/>
              </a:rPr>
              <a:t>Behavior Support</a:t>
            </a:r>
          </a:p>
          <a:p>
            <a:pPr algn="ctr">
              <a:defRPr/>
            </a:pPr>
            <a:r>
              <a:rPr lang="en-US" sz="2800" b="1" kern="10" dirty="0" smtClean="0">
                <a:latin typeface="+mn-lt"/>
              </a:rPr>
              <a:t>Concerns about Behavior Plans</a:t>
            </a:r>
            <a:endParaRPr lang="en-US" sz="2800" b="1" dirty="0">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3312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2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3126">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3126">
                                            <p:txEl>
                                              <p:pRg st="6" end="6"/>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33126">
                                            <p:txEl>
                                              <p:pRg st="8" end="8"/>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33126">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312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WordArt 2"/>
          <p:cNvSpPr>
            <a:spLocks noChangeArrowheads="1" noChangeShapeType="1" noTextEdit="1"/>
          </p:cNvSpPr>
          <p:nvPr/>
        </p:nvSpPr>
        <p:spPr bwMode="auto">
          <a:xfrm>
            <a:off x="457200" y="304800"/>
            <a:ext cx="8229600" cy="990600"/>
          </a:xfrm>
          <a:prstGeom prst="rect">
            <a:avLst/>
          </a:prstGeom>
        </p:spPr>
        <p:txBody>
          <a:bodyPr wrap="none" fromWordArt="1">
            <a:prstTxWarp prst="textPlain">
              <a:avLst>
                <a:gd name="adj" fmla="val 50000"/>
              </a:avLst>
            </a:prstTxWarp>
          </a:bodyPr>
          <a:lstStyle/>
          <a:p>
            <a:pPr algn="ctr"/>
            <a:endParaRPr lang="en-US" sz="3600" kern="10">
              <a:ln w="19050">
                <a:solidFill>
                  <a:schemeClr val="tx2"/>
                </a:solidFill>
                <a:round/>
                <a:headEnd/>
                <a:tailEnd/>
              </a:ln>
              <a:solidFill>
                <a:schemeClr val="bg1"/>
              </a:solidFill>
              <a:effectLst>
                <a:outerShdw dist="35921" dir="2700000" algn="ctr" rotWithShape="0">
                  <a:schemeClr val="accent2"/>
                </a:outerShdw>
              </a:effectLst>
              <a:latin typeface="Impact"/>
            </a:endParaRPr>
          </a:p>
        </p:txBody>
      </p:sp>
      <p:sp>
        <p:nvSpPr>
          <p:cNvPr id="59395" name="Text Box 3"/>
          <p:cNvSpPr txBox="1">
            <a:spLocks noChangeArrowheads="1"/>
          </p:cNvSpPr>
          <p:nvPr/>
        </p:nvSpPr>
        <p:spPr bwMode="auto">
          <a:xfrm>
            <a:off x="-152400" y="1733533"/>
            <a:ext cx="8458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marL="342900" indent="-342900"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marL="0" lvl="0" indent="0" algn="ctr" eaLnBrk="1" hangingPunct="1">
              <a:spcBef>
                <a:spcPct val="0"/>
              </a:spcBef>
              <a:buClrTx/>
              <a:buSzTx/>
              <a:buNone/>
              <a:defRPr/>
            </a:pPr>
            <a:r>
              <a:rPr lang="en-US" sz="2800" b="1" kern="10" dirty="0">
                <a:solidFill>
                  <a:prstClr val="black"/>
                </a:solidFill>
                <a:latin typeface="Calibri"/>
              </a:rPr>
              <a:t>Concerns about </a:t>
            </a:r>
            <a:r>
              <a:rPr lang="en-US" sz="2800" b="1" kern="10" dirty="0" smtClean="0">
                <a:solidFill>
                  <a:prstClr val="black"/>
                </a:solidFill>
                <a:latin typeface="Calibri"/>
              </a:rPr>
              <a:t>Individuals</a:t>
            </a:r>
            <a:endParaRPr lang="en-US" sz="2800" b="1" dirty="0">
              <a:solidFill>
                <a:prstClr val="black"/>
              </a:solidFill>
              <a:latin typeface="Calibri"/>
            </a:endParaRPr>
          </a:p>
        </p:txBody>
      </p:sp>
      <p:sp>
        <p:nvSpPr>
          <p:cNvPr id="80900"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0"/>
              </a:spcBef>
              <a:buClrTx/>
              <a:buSzTx/>
              <a:buFontTx/>
              <a:buNone/>
            </a:pPr>
            <a:endParaRPr lang="en-US" altLang="en-US" sz="1800">
              <a:solidFill>
                <a:schemeClr val="tx1"/>
              </a:solidFill>
              <a:latin typeface="Arial" charset="0"/>
            </a:endParaRPr>
          </a:p>
        </p:txBody>
      </p:sp>
      <p:sp>
        <p:nvSpPr>
          <p:cNvPr id="118790" name="Text Box 6"/>
          <p:cNvSpPr txBox="1">
            <a:spLocks noChangeArrowheads="1"/>
          </p:cNvSpPr>
          <p:nvPr/>
        </p:nvSpPr>
        <p:spPr bwMode="auto">
          <a:xfrm>
            <a:off x="626533" y="2407598"/>
            <a:ext cx="8077200" cy="4191000"/>
          </a:xfrm>
          <a:prstGeom prst="rect">
            <a:avLst/>
          </a:prstGeom>
          <a:noFill/>
          <a:ln w="12700" cap="sq">
            <a:noFill/>
            <a:miter lim="800000"/>
            <a:headEnd type="none" w="sm" len="sm"/>
            <a:tailEnd type="none" w="sm" len="sm"/>
          </a:ln>
        </p:spPr>
        <p:txBody>
          <a:bodyPr wrap="square">
            <a:no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C00000"/>
              </a:buClr>
              <a:buFont typeface="Wingdings" pitchFamily="2" charset="2"/>
              <a:buChar char="v"/>
              <a:defRPr/>
            </a:pPr>
            <a:r>
              <a:rPr lang="en-US" altLang="en-US" dirty="0" smtClean="0"/>
              <a:t> </a:t>
            </a:r>
            <a:r>
              <a:rPr lang="en-US" altLang="en-US" sz="2000" dirty="0" smtClean="0"/>
              <a:t>Difficulty </a:t>
            </a:r>
            <a:r>
              <a:rPr lang="en-US" altLang="en-US" sz="2000" i="1" dirty="0" smtClean="0"/>
              <a:t>learning</a:t>
            </a:r>
            <a:r>
              <a:rPr lang="en-US" altLang="en-US" sz="2000" dirty="0" smtClean="0"/>
              <a:t> new behaviors due to cognitive deficits.</a:t>
            </a:r>
          </a:p>
          <a:p>
            <a:pPr lvl="1" eaLnBrk="1" hangingPunct="1">
              <a:buClr>
                <a:srgbClr val="C00000"/>
              </a:buClr>
              <a:defRPr/>
            </a:pPr>
            <a:endParaRPr lang="en-US" altLang="en-US" sz="2000" dirty="0" smtClean="0"/>
          </a:p>
          <a:p>
            <a:pPr eaLnBrk="1" hangingPunct="1">
              <a:buClr>
                <a:srgbClr val="C00000"/>
              </a:buClr>
              <a:buFont typeface="Wingdings" pitchFamily="2" charset="2"/>
              <a:buChar char="v"/>
              <a:defRPr/>
            </a:pPr>
            <a:r>
              <a:rPr lang="en-US" altLang="en-US" sz="2000" dirty="0" smtClean="0"/>
              <a:t> Problem behavior is rooted in </a:t>
            </a:r>
            <a:r>
              <a:rPr lang="en-US" altLang="en-US" sz="2000" i="1" dirty="0" smtClean="0"/>
              <a:t>negative emotions </a:t>
            </a:r>
          </a:p>
          <a:p>
            <a:pPr eaLnBrk="1" hangingPunct="1">
              <a:buClr>
                <a:srgbClr val="C00000"/>
              </a:buClr>
              <a:defRPr/>
            </a:pPr>
            <a:r>
              <a:rPr lang="en-US" altLang="en-US" sz="2000" i="1" dirty="0"/>
              <a:t> </a:t>
            </a:r>
            <a:r>
              <a:rPr lang="en-US" altLang="en-US" sz="2000" i="1" dirty="0" smtClean="0"/>
              <a:t>   </a:t>
            </a:r>
            <a:r>
              <a:rPr lang="en-US" altLang="en-US" sz="2000" dirty="0" smtClean="0"/>
              <a:t>often</a:t>
            </a:r>
            <a:r>
              <a:rPr lang="en-US" altLang="en-US" sz="2000" i="1" dirty="0" smtClean="0"/>
              <a:t> </a:t>
            </a:r>
            <a:r>
              <a:rPr lang="en-US" altLang="en-US" sz="2000" dirty="0" smtClean="0"/>
              <a:t>associated with trauma (e.g., current cues to old anger)</a:t>
            </a:r>
          </a:p>
          <a:p>
            <a:pPr eaLnBrk="1" hangingPunct="1">
              <a:buClr>
                <a:srgbClr val="C00000"/>
              </a:buClr>
              <a:defRPr/>
            </a:pPr>
            <a:endParaRPr lang="en-US" altLang="en-US" sz="2000" dirty="0" smtClean="0"/>
          </a:p>
          <a:p>
            <a:pPr eaLnBrk="1" hangingPunct="1">
              <a:buClr>
                <a:srgbClr val="C00000"/>
              </a:buClr>
              <a:buFont typeface="Wingdings" pitchFamily="2" charset="2"/>
              <a:buChar char="v"/>
              <a:defRPr/>
            </a:pPr>
            <a:r>
              <a:rPr lang="en-US" altLang="en-US" sz="2000" dirty="0" smtClean="0"/>
              <a:t>Ameliorating </a:t>
            </a:r>
            <a:r>
              <a:rPr lang="en-US" altLang="en-US" sz="2000" i="1" dirty="0" smtClean="0"/>
              <a:t>psychiatric symptoms </a:t>
            </a:r>
            <a:r>
              <a:rPr lang="en-US" altLang="en-US" sz="2000" dirty="0" smtClean="0"/>
              <a:t>to reduce </a:t>
            </a:r>
          </a:p>
          <a:p>
            <a:pPr eaLnBrk="1" hangingPunct="1">
              <a:buClr>
                <a:srgbClr val="C00000"/>
              </a:buClr>
              <a:defRPr/>
            </a:pPr>
            <a:r>
              <a:rPr lang="en-US" altLang="en-US" sz="2000" dirty="0"/>
              <a:t> </a:t>
            </a:r>
            <a:r>
              <a:rPr lang="en-US" altLang="en-US" sz="2000" dirty="0" smtClean="0"/>
              <a:t>   challenging behaviors.</a:t>
            </a:r>
          </a:p>
          <a:p>
            <a:pPr eaLnBrk="1" hangingPunct="1">
              <a:buClr>
                <a:srgbClr val="C00000"/>
              </a:buClr>
              <a:defRPr/>
            </a:pPr>
            <a:endParaRPr lang="en-US" altLang="en-US" sz="2000" dirty="0" smtClean="0"/>
          </a:p>
          <a:p>
            <a:pPr eaLnBrk="1" hangingPunct="1">
              <a:buClr>
                <a:srgbClr val="C00000"/>
              </a:buClr>
              <a:buFont typeface="Wingdings" pitchFamily="2" charset="2"/>
              <a:buChar char="v"/>
              <a:defRPr/>
            </a:pPr>
            <a:r>
              <a:rPr lang="en-US" altLang="en-US" sz="2000" dirty="0" smtClean="0"/>
              <a:t> </a:t>
            </a:r>
            <a:r>
              <a:rPr lang="en-US" altLang="en-US" sz="2000" i="1" dirty="0" smtClean="0"/>
              <a:t>Unwilling or unmotivated </a:t>
            </a:r>
            <a:r>
              <a:rPr lang="en-US" altLang="en-US" sz="2000" dirty="0" smtClean="0"/>
              <a:t>to engage in positive behavior due to   </a:t>
            </a:r>
          </a:p>
          <a:p>
            <a:pPr eaLnBrk="1" hangingPunct="1">
              <a:buClr>
                <a:srgbClr val="C00000"/>
              </a:buClr>
              <a:defRPr/>
            </a:pPr>
            <a:r>
              <a:rPr lang="en-US" altLang="en-US" sz="2000" dirty="0" smtClean="0"/>
              <a:t>    personality style.</a:t>
            </a:r>
          </a:p>
          <a:p>
            <a:pPr eaLnBrk="1" hangingPunct="1">
              <a:buClr>
                <a:srgbClr val="C00000"/>
              </a:buClr>
              <a:defRPr/>
            </a:pPr>
            <a:endParaRPr lang="en-US" altLang="en-US" sz="2000" dirty="0" smtClean="0"/>
          </a:p>
          <a:p>
            <a:pPr eaLnBrk="1" hangingPunct="1">
              <a:buClr>
                <a:srgbClr val="C00000"/>
              </a:buClr>
              <a:buFont typeface="Wingdings" pitchFamily="2" charset="2"/>
              <a:buChar char="v"/>
              <a:defRPr/>
            </a:pPr>
            <a:r>
              <a:rPr lang="en-US" altLang="en-US" sz="2000" dirty="0" smtClean="0"/>
              <a:t> Problem behaviors </a:t>
            </a:r>
            <a:r>
              <a:rPr lang="en-US" altLang="en-US" sz="2000" i="1" dirty="0" smtClean="0"/>
              <a:t>continue to work</a:t>
            </a:r>
            <a:r>
              <a:rPr lang="en-US" altLang="en-US" sz="2000" dirty="0" smtClean="0"/>
              <a:t> meeting their needs</a:t>
            </a:r>
            <a:r>
              <a:rPr lang="en-US" altLang="en-US" sz="2000" i="1" dirty="0" smtClean="0"/>
              <a:t>.</a:t>
            </a:r>
            <a:endParaRPr lang="en-US" altLang="en-US" sz="2000" dirty="0" smtClean="0"/>
          </a:p>
          <a:p>
            <a:pPr lvl="1" eaLnBrk="1" hangingPunct="1">
              <a:buClr>
                <a:srgbClr val="C00000"/>
              </a:buClr>
              <a:buFontTx/>
              <a:buChar char="•"/>
              <a:defRPr/>
            </a:pPr>
            <a:r>
              <a:rPr lang="en-US" altLang="en-US" sz="2000" dirty="0" smtClean="0"/>
              <a:t> </a:t>
            </a:r>
            <a:r>
              <a:rPr lang="en-US" altLang="en-US" sz="2000" i="1" dirty="0" smtClean="0">
                <a:solidFill>
                  <a:srgbClr val="C00000"/>
                </a:solidFill>
              </a:rPr>
              <a:t>“If I scream, then I always get the snacks I want.”</a:t>
            </a:r>
          </a:p>
          <a:p>
            <a:pPr lvl="1" eaLnBrk="1" hangingPunct="1">
              <a:buFontTx/>
              <a:buChar char="•"/>
              <a:defRPr/>
            </a:pPr>
            <a:endParaRPr lang="en-US" altLang="en-US" sz="2000" b="1" dirty="0" smtClean="0">
              <a:effectLst>
                <a:outerShdw blurRad="38100" dist="38100" dir="2700000" algn="tl">
                  <a:srgbClr val="000000">
                    <a:alpha val="43137"/>
                  </a:srgbClr>
                </a:outerShdw>
              </a:effectLst>
            </a:endParaRPr>
          </a:p>
          <a:p>
            <a:pPr eaLnBrk="1" hangingPunct="1">
              <a:defRPr/>
            </a:pPr>
            <a:endParaRPr lang="en-US" altLang="en-US" b="1" dirty="0" smtClean="0">
              <a:effectLst>
                <a:outerShdw blurRad="38100" dist="38100" dir="2700000" algn="tl">
                  <a:srgbClr val="FFFFFF"/>
                </a:outerShdw>
              </a:effectLst>
            </a:endParaRPr>
          </a:p>
          <a:p>
            <a:pPr eaLnBrk="1" hangingPunct="1">
              <a:buFont typeface="Wingdings" pitchFamily="2" charset="2"/>
              <a:buChar char="v"/>
              <a:defRPr/>
            </a:pPr>
            <a:endParaRPr lang="en-US" altLang="en-US" dirty="0" smtClean="0"/>
          </a:p>
          <a:p>
            <a:pPr lvl="1" eaLnBrk="1" hangingPunct="1">
              <a:buFontTx/>
              <a:buChar char="•"/>
              <a:defRPr/>
            </a:pPr>
            <a:endParaRPr lang="en-US" altLang="en-US" dirty="0" smtClean="0"/>
          </a:p>
          <a:p>
            <a:pPr lvl="1" eaLnBrk="1" hangingPunct="1">
              <a:buFontTx/>
              <a:buChar char="•"/>
              <a:defRPr/>
            </a:pPr>
            <a:endParaRPr lang="en-US" altLang="en-US" dirty="0" smtClean="0"/>
          </a:p>
          <a:p>
            <a:pPr lvl="1" eaLnBrk="1" hangingPunct="1">
              <a:buFontTx/>
              <a:buChar char="•"/>
              <a:defRPr/>
            </a:pPr>
            <a:endParaRPr lang="en-US" altLang="en-US" dirty="0" smtClean="0"/>
          </a:p>
          <a:p>
            <a:pPr lvl="1" eaLnBrk="1" hangingPunct="1">
              <a:buFontTx/>
              <a:buChar char="•"/>
              <a:defRPr/>
            </a:pPr>
            <a:endParaRPr lang="en-US" altLang="en-US" dirty="0" smtClean="0"/>
          </a:p>
          <a:p>
            <a:pPr lvl="1" eaLnBrk="1" hangingPunct="1">
              <a:buFontTx/>
              <a:buChar char="•"/>
              <a:defRPr/>
            </a:pPr>
            <a:endParaRPr lang="en-US" altLang="en-US" dirty="0" smtClean="0"/>
          </a:p>
          <a:p>
            <a:pPr lvl="1" eaLnBrk="1" hangingPunct="1">
              <a:buFontTx/>
              <a:buChar char="•"/>
              <a:defRPr/>
            </a:pPr>
            <a:endParaRPr lang="en-US" altLang="en-US" dirty="0" smtClean="0"/>
          </a:p>
        </p:txBody>
      </p:sp>
      <p:sp>
        <p:nvSpPr>
          <p:cNvPr id="2" name="Slide Number Placeholder 1"/>
          <p:cNvSpPr>
            <a:spLocks noGrp="1"/>
          </p:cNvSpPr>
          <p:nvPr>
            <p:ph type="sldNum" sz="quarter" idx="12"/>
          </p:nvPr>
        </p:nvSpPr>
        <p:spPr/>
        <p:txBody>
          <a:bodyPr/>
          <a:lstStyle/>
          <a:p>
            <a:pPr>
              <a:defRPr/>
            </a:pPr>
            <a:r>
              <a:rPr lang="en-US" sz="1400" dirty="0" smtClean="0">
                <a:solidFill>
                  <a:schemeClr val="tx1"/>
                </a:solidFill>
              </a:rPr>
              <a:t>47</a:t>
            </a:r>
            <a:r>
              <a:rPr lang="en-US" sz="1400" b="1" dirty="0" smtClean="0">
                <a:solidFill>
                  <a:schemeClr val="tx1"/>
                </a:solidFill>
              </a:rPr>
              <a:t>T</a:t>
            </a:r>
            <a:endParaRPr lang="en-US" sz="1400" b="1" dirty="0">
              <a:solidFill>
                <a:schemeClr val="tx1"/>
              </a:solidFill>
            </a:endParaRPr>
          </a:p>
        </p:txBody>
      </p:sp>
      <p:sp>
        <p:nvSpPr>
          <p:cNvPr id="8" name="Rectangle 7"/>
          <p:cNvSpPr/>
          <p:nvPr/>
        </p:nvSpPr>
        <p:spPr>
          <a:xfrm>
            <a:off x="660400" y="1206718"/>
            <a:ext cx="7271415" cy="523220"/>
          </a:xfrm>
          <a:prstGeom prst="rect">
            <a:avLst/>
          </a:prstGeom>
        </p:spPr>
        <p:txBody>
          <a:bodyPr>
            <a:spAutoFit/>
          </a:bodyPr>
          <a:lstStyle/>
          <a:p>
            <a:pPr algn="ctr">
              <a:defRPr/>
            </a:pPr>
            <a:r>
              <a:rPr lang="en-US" sz="2800" b="1" kern="10" dirty="0">
                <a:solidFill>
                  <a:srgbClr val="C00000"/>
                </a:solidFill>
                <a:latin typeface="+mn-lt"/>
              </a:rPr>
              <a:t>Positive </a:t>
            </a:r>
            <a:r>
              <a:rPr lang="en-US" sz="2800" b="1" kern="10" dirty="0" smtClean="0">
                <a:solidFill>
                  <a:srgbClr val="C00000"/>
                </a:solidFill>
                <a:latin typeface="+mn-lt"/>
              </a:rPr>
              <a:t>Behavior Support</a:t>
            </a:r>
            <a:endParaRPr lang="en-US" sz="2800" b="1" dirty="0">
              <a:solidFill>
                <a:srgbClr val="C00000"/>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1879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8790">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8790">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8790">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8790">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8790">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8790">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8790">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8790">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WordArt 2"/>
          <p:cNvSpPr>
            <a:spLocks noChangeArrowheads="1" noChangeShapeType="1" noTextEdit="1"/>
          </p:cNvSpPr>
          <p:nvPr/>
        </p:nvSpPr>
        <p:spPr bwMode="auto">
          <a:xfrm>
            <a:off x="457200" y="304800"/>
            <a:ext cx="8229600" cy="990600"/>
          </a:xfrm>
          <a:prstGeom prst="rect">
            <a:avLst/>
          </a:prstGeom>
        </p:spPr>
        <p:txBody>
          <a:bodyPr wrap="none" fromWordArt="1">
            <a:prstTxWarp prst="textPlain">
              <a:avLst>
                <a:gd name="adj" fmla="val 50000"/>
              </a:avLst>
            </a:prstTxWarp>
          </a:bodyPr>
          <a:lstStyle/>
          <a:p>
            <a:pPr algn="ctr"/>
            <a:endParaRPr lang="en-US" sz="3600" kern="10">
              <a:ln w="19050">
                <a:solidFill>
                  <a:schemeClr val="tx2"/>
                </a:solidFill>
                <a:round/>
                <a:headEnd/>
                <a:tailEnd/>
              </a:ln>
              <a:solidFill>
                <a:schemeClr val="bg1"/>
              </a:solidFill>
              <a:effectLst>
                <a:outerShdw dist="35921" dir="2700000" algn="ctr" rotWithShape="0">
                  <a:schemeClr val="accent2"/>
                </a:outerShdw>
              </a:effectLst>
              <a:latin typeface="Impact"/>
            </a:endParaRPr>
          </a:p>
        </p:txBody>
      </p:sp>
      <p:sp>
        <p:nvSpPr>
          <p:cNvPr id="60419" name="Text Box 3"/>
          <p:cNvSpPr txBox="1">
            <a:spLocks noChangeArrowheads="1"/>
          </p:cNvSpPr>
          <p:nvPr/>
        </p:nvSpPr>
        <p:spPr bwMode="auto">
          <a:xfrm>
            <a:off x="1524000" y="1913323"/>
            <a:ext cx="6629400" cy="103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marL="342900" indent="-342900"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marL="0" lvl="0" indent="0" algn="ctr" eaLnBrk="1" hangingPunct="1">
              <a:spcBef>
                <a:spcPct val="0"/>
              </a:spcBef>
              <a:buClrTx/>
              <a:buSzTx/>
              <a:buNone/>
              <a:defRPr/>
            </a:pPr>
            <a:r>
              <a:rPr lang="en-US" sz="2800" b="1" kern="10" dirty="0" smtClean="0">
                <a:solidFill>
                  <a:prstClr val="black"/>
                </a:solidFill>
                <a:latin typeface="Calibri"/>
              </a:rPr>
              <a:t>Concerns </a:t>
            </a:r>
            <a:r>
              <a:rPr lang="en-US" sz="2800" b="1" kern="10" dirty="0">
                <a:solidFill>
                  <a:prstClr val="black"/>
                </a:solidFill>
                <a:latin typeface="Calibri"/>
              </a:rPr>
              <a:t>about </a:t>
            </a:r>
            <a:r>
              <a:rPr lang="en-US" sz="2800" b="1" kern="10" dirty="0" smtClean="0">
                <a:solidFill>
                  <a:prstClr val="black"/>
                </a:solidFill>
                <a:latin typeface="Calibri"/>
              </a:rPr>
              <a:t>Caregivers</a:t>
            </a:r>
            <a:endParaRPr lang="en-US" sz="2800" b="1" dirty="0">
              <a:solidFill>
                <a:prstClr val="black"/>
              </a:solidFill>
              <a:latin typeface="Calibri"/>
            </a:endParaRPr>
          </a:p>
          <a:p>
            <a:pPr eaLnBrk="1" hangingPunct="1">
              <a:spcBef>
                <a:spcPct val="50000"/>
              </a:spcBef>
              <a:buClrTx/>
              <a:buSzTx/>
              <a:buFontTx/>
              <a:buNone/>
              <a:defRPr/>
            </a:pPr>
            <a:r>
              <a:rPr lang="en-US" altLang="en-US" sz="2200" b="1" dirty="0" smtClean="0">
                <a:solidFill>
                  <a:schemeClr val="bg1"/>
                </a:solidFill>
                <a:latin typeface="Arial" charset="0"/>
              </a:rPr>
              <a:t>ations</a:t>
            </a:r>
          </a:p>
        </p:txBody>
      </p:sp>
      <p:sp>
        <p:nvSpPr>
          <p:cNvPr id="81924"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0"/>
              </a:spcBef>
              <a:buClrTx/>
              <a:buSzTx/>
              <a:buFontTx/>
              <a:buNone/>
            </a:pPr>
            <a:endParaRPr lang="en-US" altLang="en-US" sz="1800">
              <a:solidFill>
                <a:schemeClr val="tx1"/>
              </a:solidFill>
              <a:latin typeface="Arial" charset="0"/>
            </a:endParaRPr>
          </a:p>
        </p:txBody>
      </p:sp>
      <p:sp>
        <p:nvSpPr>
          <p:cNvPr id="126982" name="Text Box 6"/>
          <p:cNvSpPr txBox="1">
            <a:spLocks noChangeArrowheads="1"/>
          </p:cNvSpPr>
          <p:nvPr/>
        </p:nvSpPr>
        <p:spPr bwMode="auto">
          <a:xfrm>
            <a:off x="651933" y="2514600"/>
            <a:ext cx="7848600" cy="374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o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marL="342900" indent="-342900" eaLnBrk="1" hangingPunct="1">
              <a:spcBef>
                <a:spcPct val="0"/>
              </a:spcBef>
              <a:buClr>
                <a:srgbClr val="C00000"/>
              </a:buClr>
              <a:buSzTx/>
              <a:buFont typeface="Arial" panose="020B0604020202020204" pitchFamily="34" charset="0"/>
              <a:buChar char="•"/>
              <a:defRPr/>
            </a:pPr>
            <a:r>
              <a:rPr lang="en-US" altLang="en-US" sz="2000" dirty="0" smtClean="0">
                <a:solidFill>
                  <a:schemeClr val="tx1"/>
                </a:solidFill>
                <a:latin typeface="Arial" charset="0"/>
              </a:rPr>
              <a:t>Poor empathy and insensitivity</a:t>
            </a:r>
          </a:p>
          <a:p>
            <a:pPr eaLnBrk="1" hangingPunct="1">
              <a:spcBef>
                <a:spcPct val="0"/>
              </a:spcBef>
              <a:buClr>
                <a:srgbClr val="C00000"/>
              </a:buClr>
              <a:buSzTx/>
              <a:buFontTx/>
              <a:buNone/>
              <a:defRPr/>
            </a:pPr>
            <a:endParaRPr lang="en-US" altLang="en-US" sz="2000" dirty="0" smtClean="0">
              <a:solidFill>
                <a:schemeClr val="tx1"/>
              </a:solidFill>
              <a:latin typeface="Arial" charset="0"/>
            </a:endParaRPr>
          </a:p>
          <a:p>
            <a:pPr eaLnBrk="1" hangingPunct="1">
              <a:spcBef>
                <a:spcPct val="0"/>
              </a:spcBef>
              <a:buClr>
                <a:srgbClr val="C00000"/>
              </a:buClr>
              <a:buSzTx/>
              <a:buFontTx/>
              <a:buChar char="•"/>
              <a:defRPr/>
            </a:pPr>
            <a:r>
              <a:rPr lang="en-US" altLang="en-US" sz="2000" dirty="0" smtClean="0">
                <a:solidFill>
                  <a:schemeClr val="tx1"/>
                </a:solidFill>
                <a:latin typeface="Arial" charset="0"/>
              </a:rPr>
              <a:t>   Negative attitude toward PBS</a:t>
            </a:r>
          </a:p>
          <a:p>
            <a:pPr eaLnBrk="1" hangingPunct="1">
              <a:spcBef>
                <a:spcPct val="0"/>
              </a:spcBef>
              <a:buClr>
                <a:srgbClr val="C00000"/>
              </a:buClr>
              <a:buSzTx/>
              <a:buFontTx/>
              <a:buNone/>
              <a:defRPr/>
            </a:pPr>
            <a:endParaRPr lang="en-US" altLang="en-US" sz="2000" dirty="0" smtClean="0">
              <a:solidFill>
                <a:schemeClr val="tx1"/>
              </a:solidFill>
              <a:latin typeface="Arial" charset="0"/>
            </a:endParaRPr>
          </a:p>
          <a:p>
            <a:pPr eaLnBrk="1" hangingPunct="1">
              <a:spcBef>
                <a:spcPct val="0"/>
              </a:spcBef>
              <a:buClr>
                <a:srgbClr val="C00000"/>
              </a:buClr>
              <a:buSzTx/>
              <a:buFontTx/>
              <a:buChar char="•"/>
              <a:defRPr/>
            </a:pPr>
            <a:r>
              <a:rPr lang="en-US" altLang="en-US" sz="2000" dirty="0" smtClean="0">
                <a:solidFill>
                  <a:schemeClr val="tx1"/>
                </a:solidFill>
                <a:latin typeface="Arial" charset="0"/>
              </a:rPr>
              <a:t>   Consequence and reward mentality</a:t>
            </a:r>
          </a:p>
          <a:p>
            <a:pPr eaLnBrk="1" hangingPunct="1">
              <a:spcBef>
                <a:spcPct val="0"/>
              </a:spcBef>
              <a:buClr>
                <a:srgbClr val="C00000"/>
              </a:buClr>
              <a:buSzTx/>
              <a:buFontTx/>
              <a:buNone/>
              <a:defRPr/>
            </a:pPr>
            <a:endParaRPr lang="en-US" altLang="en-US" sz="2000" dirty="0" smtClean="0">
              <a:solidFill>
                <a:schemeClr val="tx1"/>
              </a:solidFill>
              <a:latin typeface="Arial" charset="0"/>
            </a:endParaRPr>
          </a:p>
          <a:p>
            <a:pPr eaLnBrk="1" hangingPunct="1">
              <a:spcBef>
                <a:spcPct val="0"/>
              </a:spcBef>
              <a:buClr>
                <a:srgbClr val="C00000"/>
              </a:buClr>
              <a:buSzTx/>
              <a:buFontTx/>
              <a:buChar char="•"/>
              <a:defRPr/>
            </a:pPr>
            <a:r>
              <a:rPr lang="en-US" altLang="en-US" sz="2000" dirty="0" smtClean="0">
                <a:solidFill>
                  <a:schemeClr val="tx1"/>
                </a:solidFill>
                <a:latin typeface="Arial" charset="0"/>
              </a:rPr>
              <a:t>   Authoritarian style as the default</a:t>
            </a:r>
          </a:p>
          <a:p>
            <a:pPr eaLnBrk="1" hangingPunct="1">
              <a:spcBef>
                <a:spcPct val="0"/>
              </a:spcBef>
              <a:buClr>
                <a:srgbClr val="C00000"/>
              </a:buClr>
              <a:buSzTx/>
              <a:buFontTx/>
              <a:buNone/>
              <a:defRPr/>
            </a:pPr>
            <a:endParaRPr lang="en-US" altLang="en-US" sz="2000" dirty="0" smtClean="0">
              <a:solidFill>
                <a:schemeClr val="tx1"/>
              </a:solidFill>
              <a:latin typeface="Arial" charset="0"/>
            </a:endParaRPr>
          </a:p>
          <a:p>
            <a:pPr eaLnBrk="1" hangingPunct="1">
              <a:spcBef>
                <a:spcPct val="0"/>
              </a:spcBef>
              <a:buClr>
                <a:srgbClr val="C00000"/>
              </a:buClr>
              <a:buSzTx/>
              <a:buFontTx/>
              <a:buChar char="•"/>
              <a:defRPr/>
            </a:pPr>
            <a:r>
              <a:rPr lang="en-US" altLang="en-US" sz="2000" dirty="0" smtClean="0">
                <a:solidFill>
                  <a:schemeClr val="tx1"/>
                </a:solidFill>
                <a:latin typeface="Arial" charset="0"/>
              </a:rPr>
              <a:t>  Preoccupied by personal stresses</a:t>
            </a:r>
          </a:p>
          <a:p>
            <a:pPr eaLnBrk="1" hangingPunct="1">
              <a:spcBef>
                <a:spcPct val="0"/>
              </a:spcBef>
              <a:buClr>
                <a:srgbClr val="C00000"/>
              </a:buClr>
              <a:buSzTx/>
              <a:buFontTx/>
              <a:buNone/>
              <a:defRPr/>
            </a:pPr>
            <a:endParaRPr lang="en-US" altLang="en-US" sz="2000" dirty="0" smtClean="0">
              <a:solidFill>
                <a:schemeClr val="tx1"/>
              </a:solidFill>
              <a:latin typeface="Arial" charset="0"/>
            </a:endParaRPr>
          </a:p>
          <a:p>
            <a:pPr eaLnBrk="1" hangingPunct="1">
              <a:spcBef>
                <a:spcPct val="0"/>
              </a:spcBef>
              <a:buClr>
                <a:srgbClr val="C00000"/>
              </a:buClr>
              <a:buSzTx/>
              <a:buFontTx/>
              <a:buChar char="•"/>
              <a:defRPr/>
            </a:pPr>
            <a:r>
              <a:rPr lang="en-US" altLang="en-US" sz="2000" dirty="0" smtClean="0">
                <a:solidFill>
                  <a:schemeClr val="tx1"/>
                </a:solidFill>
                <a:latin typeface="Arial" charset="0"/>
              </a:rPr>
              <a:t>  Difficulty performing in a crisis situations </a:t>
            </a:r>
          </a:p>
          <a:p>
            <a:pPr eaLnBrk="1" hangingPunct="1">
              <a:spcBef>
                <a:spcPct val="0"/>
              </a:spcBef>
              <a:buClr>
                <a:srgbClr val="C00000"/>
              </a:buClr>
              <a:buSzTx/>
              <a:buFontTx/>
              <a:buChar char="•"/>
              <a:defRPr/>
            </a:pPr>
            <a:endParaRPr lang="en-US" altLang="en-US" sz="1800" b="1" i="1" dirty="0" smtClean="0">
              <a:solidFill>
                <a:schemeClr val="tx1"/>
              </a:solidFill>
              <a:latin typeface="Arial" charset="0"/>
            </a:endParaRPr>
          </a:p>
          <a:p>
            <a:pPr eaLnBrk="1" hangingPunct="1">
              <a:spcBef>
                <a:spcPct val="0"/>
              </a:spcBef>
              <a:buClrTx/>
              <a:buSzTx/>
              <a:buFontTx/>
              <a:buNone/>
              <a:defRPr/>
            </a:pPr>
            <a:endParaRPr lang="en-US" altLang="en-US" sz="1800" b="1" i="1" dirty="0" smtClean="0">
              <a:solidFill>
                <a:schemeClr val="tx1"/>
              </a:solidFill>
              <a:latin typeface="Arial" charset="0"/>
            </a:endParaRPr>
          </a:p>
          <a:p>
            <a:pPr lvl="1" eaLnBrk="1" hangingPunct="1">
              <a:spcBef>
                <a:spcPct val="0"/>
              </a:spcBef>
              <a:buClrTx/>
              <a:buSzTx/>
              <a:buFontTx/>
              <a:buNone/>
              <a:defRPr/>
            </a:pPr>
            <a:endParaRPr lang="en-US" altLang="en-US" sz="1800" dirty="0" smtClean="0">
              <a:solidFill>
                <a:schemeClr val="tx1"/>
              </a:solidFill>
              <a:latin typeface="Arial" charset="0"/>
            </a:endParaRPr>
          </a:p>
        </p:txBody>
      </p:sp>
      <p:sp>
        <p:nvSpPr>
          <p:cNvPr id="2" name="Slide Number Placeholder 1"/>
          <p:cNvSpPr>
            <a:spLocks noGrp="1"/>
          </p:cNvSpPr>
          <p:nvPr>
            <p:ph type="sldNum" sz="quarter" idx="12"/>
          </p:nvPr>
        </p:nvSpPr>
        <p:spPr/>
        <p:txBody>
          <a:bodyPr/>
          <a:lstStyle/>
          <a:p>
            <a:pPr>
              <a:defRPr/>
            </a:pPr>
            <a:fld id="{E11E7082-FD2A-4ABF-9AF7-7DF3E5AD5D39}" type="slidenum">
              <a:rPr lang="en-US" sz="1400" b="1" smtClean="0">
                <a:solidFill>
                  <a:schemeClr val="tx1"/>
                </a:solidFill>
              </a:rPr>
              <a:pPr>
                <a:defRPr/>
              </a:pPr>
              <a:t>48</a:t>
            </a:fld>
            <a:r>
              <a:rPr lang="en-US" sz="1400" dirty="0">
                <a:solidFill>
                  <a:schemeClr val="tx1"/>
                </a:solidFill>
              </a:rPr>
              <a:t>J</a:t>
            </a:r>
            <a:endParaRPr lang="en-US" sz="1400" b="1" dirty="0">
              <a:solidFill>
                <a:schemeClr val="tx1"/>
              </a:solidFill>
            </a:endParaRPr>
          </a:p>
        </p:txBody>
      </p:sp>
      <p:sp>
        <p:nvSpPr>
          <p:cNvPr id="8" name="Rectangle 7"/>
          <p:cNvSpPr/>
          <p:nvPr/>
        </p:nvSpPr>
        <p:spPr>
          <a:xfrm>
            <a:off x="685800" y="1468328"/>
            <a:ext cx="7271415" cy="523220"/>
          </a:xfrm>
          <a:prstGeom prst="rect">
            <a:avLst/>
          </a:prstGeom>
        </p:spPr>
        <p:txBody>
          <a:bodyPr>
            <a:spAutoFit/>
          </a:bodyPr>
          <a:lstStyle/>
          <a:p>
            <a:pPr algn="ctr">
              <a:defRPr/>
            </a:pPr>
            <a:r>
              <a:rPr lang="en-US" sz="2800" b="1" kern="10" dirty="0">
                <a:solidFill>
                  <a:srgbClr val="C00000"/>
                </a:solidFill>
                <a:latin typeface="+mn-lt"/>
              </a:rPr>
              <a:t>Positive </a:t>
            </a:r>
            <a:r>
              <a:rPr lang="en-US" sz="2800" b="1" kern="10" dirty="0" smtClean="0">
                <a:solidFill>
                  <a:srgbClr val="C00000"/>
                </a:solidFill>
                <a:latin typeface="+mn-lt"/>
              </a:rPr>
              <a:t>Behavior Support</a:t>
            </a:r>
            <a:endParaRPr lang="en-US" sz="2800" b="1" dirty="0">
              <a:solidFill>
                <a:srgbClr val="C00000"/>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698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698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698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698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6982">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698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WordArt 2"/>
          <p:cNvSpPr>
            <a:spLocks noChangeArrowheads="1" noChangeShapeType="1" noTextEdit="1"/>
          </p:cNvSpPr>
          <p:nvPr/>
        </p:nvSpPr>
        <p:spPr bwMode="auto">
          <a:xfrm>
            <a:off x="457200" y="304800"/>
            <a:ext cx="8229600" cy="990600"/>
          </a:xfrm>
          <a:prstGeom prst="rect">
            <a:avLst/>
          </a:prstGeom>
        </p:spPr>
        <p:txBody>
          <a:bodyPr wrap="none" fromWordArt="1">
            <a:prstTxWarp prst="textPlain">
              <a:avLst>
                <a:gd name="adj" fmla="val 50000"/>
              </a:avLst>
            </a:prstTxWarp>
          </a:bodyPr>
          <a:lstStyle/>
          <a:p>
            <a:pPr algn="ctr"/>
            <a:endParaRPr lang="en-US" sz="3600" kern="10">
              <a:ln w="19050">
                <a:solidFill>
                  <a:schemeClr val="tx2"/>
                </a:solidFill>
                <a:round/>
                <a:headEnd/>
                <a:tailEnd/>
              </a:ln>
              <a:solidFill>
                <a:schemeClr val="bg1"/>
              </a:solidFill>
              <a:effectLst>
                <a:outerShdw dist="35921" dir="2700000" algn="ctr" rotWithShape="0">
                  <a:schemeClr val="accent2"/>
                </a:outerShdw>
              </a:effectLst>
              <a:latin typeface="Impact"/>
            </a:endParaRPr>
          </a:p>
        </p:txBody>
      </p:sp>
      <p:sp>
        <p:nvSpPr>
          <p:cNvPr id="107523"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0"/>
              </a:spcBef>
              <a:buClrTx/>
              <a:buSzTx/>
              <a:buFontTx/>
              <a:buNone/>
            </a:pPr>
            <a:endParaRPr lang="en-US" altLang="en-US" sz="1800">
              <a:solidFill>
                <a:schemeClr val="tx1"/>
              </a:solidFill>
              <a:latin typeface="Arial" charset="0"/>
            </a:endParaRPr>
          </a:p>
        </p:txBody>
      </p:sp>
      <p:sp>
        <p:nvSpPr>
          <p:cNvPr id="107524" name="Text Box 6"/>
          <p:cNvSpPr txBox="1">
            <a:spLocks noChangeArrowheads="1"/>
          </p:cNvSpPr>
          <p:nvPr/>
        </p:nvSpPr>
        <p:spPr bwMode="auto">
          <a:xfrm>
            <a:off x="762000" y="2743200"/>
            <a:ext cx="815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342900" indent="-342900"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0"/>
              </a:spcBef>
              <a:buClrTx/>
              <a:buSzTx/>
              <a:buFontTx/>
              <a:buNone/>
            </a:pPr>
            <a:endParaRPr lang="en-US" altLang="en-US" sz="1800">
              <a:solidFill>
                <a:schemeClr val="tx1"/>
              </a:solidFill>
              <a:latin typeface="Arial" charset="0"/>
            </a:endParaRPr>
          </a:p>
          <a:p>
            <a:pPr eaLnBrk="1" hangingPunct="1">
              <a:spcBef>
                <a:spcPct val="0"/>
              </a:spcBef>
              <a:buClrTx/>
              <a:buSzTx/>
              <a:buFontTx/>
              <a:buNone/>
            </a:pPr>
            <a:endParaRPr lang="en-US" altLang="en-US" sz="1800">
              <a:solidFill>
                <a:schemeClr val="tx1"/>
              </a:solidFill>
              <a:latin typeface="Arial" charset="0"/>
            </a:endParaRPr>
          </a:p>
        </p:txBody>
      </p:sp>
      <p:sp>
        <p:nvSpPr>
          <p:cNvPr id="19461" name="Text Box 7"/>
          <p:cNvSpPr txBox="1">
            <a:spLocks noChangeArrowheads="1"/>
          </p:cNvSpPr>
          <p:nvPr/>
        </p:nvSpPr>
        <p:spPr bwMode="auto">
          <a:xfrm>
            <a:off x="1143000" y="2590800"/>
            <a:ext cx="7924800"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oAutofit/>
          </a:bodyPr>
          <a:lstStyle>
            <a:lvl1pPr marL="342900" indent="-342900" eaLnBrk="0" hangingPunct="0">
              <a:spcBef>
                <a:spcPct val="20000"/>
              </a:spcBef>
              <a:buChar char="•"/>
              <a:defRPr sz="2800">
                <a:solidFill>
                  <a:srgbClr val="212747"/>
                </a:solidFill>
                <a:latin typeface="Arial" charset="0"/>
              </a:defRPr>
            </a:lvl1pPr>
            <a:lvl2pPr marL="800100" indent="-342900" eaLnBrk="0" hangingPunct="0">
              <a:spcBef>
                <a:spcPct val="20000"/>
              </a:spcBef>
              <a:buChar char="–"/>
              <a:defRPr sz="2400">
                <a:solidFill>
                  <a:srgbClr val="212747"/>
                </a:solidFill>
                <a:latin typeface="Arial" charset="0"/>
              </a:defRPr>
            </a:lvl2pPr>
            <a:lvl3pPr marL="1143000" indent="-228600" eaLnBrk="0" hangingPunct="0">
              <a:spcBef>
                <a:spcPct val="20000"/>
              </a:spcBef>
              <a:buChar char="•"/>
              <a:defRPr sz="2000">
                <a:solidFill>
                  <a:srgbClr val="212747"/>
                </a:solidFill>
                <a:latin typeface="Arial" charset="0"/>
              </a:defRPr>
            </a:lvl3pPr>
            <a:lvl4pPr marL="1600200" indent="-228600" eaLnBrk="0" hangingPunct="0">
              <a:spcBef>
                <a:spcPct val="20000"/>
              </a:spcBef>
              <a:buChar char="–"/>
              <a:defRPr>
                <a:solidFill>
                  <a:srgbClr val="212747"/>
                </a:solidFill>
                <a:latin typeface="Arial" charset="0"/>
              </a:defRPr>
            </a:lvl4pPr>
            <a:lvl5pPr marL="2057400" indent="-228600" eaLnBrk="0" hangingPunct="0">
              <a:spcBef>
                <a:spcPct val="20000"/>
              </a:spcBef>
              <a:buChar char="»"/>
              <a:defRPr>
                <a:solidFill>
                  <a:srgbClr val="212747"/>
                </a:solidFill>
                <a:latin typeface="Arial" charset="0"/>
              </a:defRPr>
            </a:lvl5pPr>
            <a:lvl6pPr marL="2514600" indent="-228600" eaLnBrk="0" fontAlgn="base" hangingPunct="0">
              <a:spcBef>
                <a:spcPct val="20000"/>
              </a:spcBef>
              <a:spcAft>
                <a:spcPct val="0"/>
              </a:spcAft>
              <a:buChar char="»"/>
              <a:defRPr>
                <a:solidFill>
                  <a:srgbClr val="212747"/>
                </a:solidFill>
                <a:latin typeface="Arial" charset="0"/>
              </a:defRPr>
            </a:lvl6pPr>
            <a:lvl7pPr marL="2971800" indent="-228600" eaLnBrk="0" fontAlgn="base" hangingPunct="0">
              <a:spcBef>
                <a:spcPct val="20000"/>
              </a:spcBef>
              <a:spcAft>
                <a:spcPct val="0"/>
              </a:spcAft>
              <a:buChar char="»"/>
              <a:defRPr>
                <a:solidFill>
                  <a:srgbClr val="212747"/>
                </a:solidFill>
                <a:latin typeface="Arial" charset="0"/>
              </a:defRPr>
            </a:lvl7pPr>
            <a:lvl8pPr marL="3429000" indent="-228600" eaLnBrk="0" fontAlgn="base" hangingPunct="0">
              <a:spcBef>
                <a:spcPct val="20000"/>
              </a:spcBef>
              <a:spcAft>
                <a:spcPct val="0"/>
              </a:spcAft>
              <a:buChar char="»"/>
              <a:defRPr>
                <a:solidFill>
                  <a:srgbClr val="212747"/>
                </a:solidFill>
                <a:latin typeface="Arial" charset="0"/>
              </a:defRPr>
            </a:lvl8pPr>
            <a:lvl9pPr marL="3886200" indent="-228600" eaLnBrk="0" fontAlgn="base" hangingPunct="0">
              <a:spcBef>
                <a:spcPct val="20000"/>
              </a:spcBef>
              <a:spcAft>
                <a:spcPct val="0"/>
              </a:spcAft>
              <a:buChar char="»"/>
              <a:defRPr>
                <a:solidFill>
                  <a:srgbClr val="212747"/>
                </a:solidFill>
                <a:latin typeface="Arial" charset="0"/>
              </a:defRPr>
            </a:lvl9pPr>
          </a:lstStyle>
          <a:p>
            <a:pPr marL="457200" lvl="1" indent="0" eaLnBrk="1" hangingPunct="1">
              <a:spcBef>
                <a:spcPts val="0"/>
              </a:spcBef>
              <a:buClr>
                <a:srgbClr val="C00000"/>
              </a:buClr>
              <a:buFontTx/>
              <a:buNone/>
              <a:defRPr/>
            </a:pPr>
            <a:endParaRPr lang="en-US" altLang="en-US" dirty="0" smtClean="0">
              <a:solidFill>
                <a:schemeClr val="tx1"/>
              </a:solidFill>
            </a:endParaRPr>
          </a:p>
          <a:p>
            <a:pPr marL="457200" lvl="1" indent="0" eaLnBrk="1" hangingPunct="1">
              <a:spcBef>
                <a:spcPts val="0"/>
              </a:spcBef>
              <a:buClr>
                <a:srgbClr val="C00000"/>
              </a:buClr>
              <a:buFontTx/>
              <a:buNone/>
              <a:defRPr/>
            </a:pPr>
            <a:r>
              <a:rPr lang="en-US" altLang="en-US" dirty="0" smtClean="0">
                <a:solidFill>
                  <a:srgbClr val="C00000"/>
                </a:solidFill>
              </a:rPr>
              <a:t>Inadvertent Reinforcement </a:t>
            </a:r>
          </a:p>
          <a:p>
            <a:pPr lvl="1" eaLnBrk="1" hangingPunct="1">
              <a:spcBef>
                <a:spcPts val="0"/>
              </a:spcBef>
              <a:buClr>
                <a:srgbClr val="C00000"/>
              </a:buClr>
              <a:buFont typeface="Wingdings" panose="05000000000000000000" pitchFamily="2" charset="2"/>
              <a:buChar char="v"/>
              <a:defRPr/>
            </a:pPr>
            <a:r>
              <a:rPr lang="en-US" altLang="en-US" sz="2000" b="1" i="1" dirty="0" smtClean="0">
                <a:solidFill>
                  <a:schemeClr val="tx1"/>
                </a:solidFill>
              </a:rPr>
              <a:t>Inconsistencies</a:t>
            </a:r>
            <a:r>
              <a:rPr lang="en-US" altLang="en-US" sz="2000" b="1" i="1" dirty="0">
                <a:solidFill>
                  <a:schemeClr val="tx1"/>
                </a:solidFill>
              </a:rPr>
              <a:t> </a:t>
            </a:r>
            <a:r>
              <a:rPr lang="en-US" altLang="en-US" sz="2000" b="1" i="1" dirty="0" smtClean="0">
                <a:solidFill>
                  <a:schemeClr val="tx1"/>
                </a:solidFill>
              </a:rPr>
              <a:t>in fidelity to the plan!</a:t>
            </a:r>
          </a:p>
          <a:p>
            <a:pPr lvl="1" eaLnBrk="1" hangingPunct="1">
              <a:spcBef>
                <a:spcPts val="0"/>
              </a:spcBef>
              <a:buClr>
                <a:srgbClr val="C00000"/>
              </a:buClr>
              <a:buFont typeface="Wingdings" panose="05000000000000000000" pitchFamily="2" charset="2"/>
              <a:buChar char="v"/>
              <a:defRPr/>
            </a:pPr>
            <a:r>
              <a:rPr lang="en-US" altLang="en-US" sz="2000" dirty="0" smtClean="0">
                <a:solidFill>
                  <a:schemeClr val="tx1"/>
                </a:solidFill>
              </a:rPr>
              <a:t>Strategic versus Wholesale Capitulation</a:t>
            </a:r>
          </a:p>
          <a:p>
            <a:pPr marL="457200" lvl="1" indent="0" eaLnBrk="1" hangingPunct="1">
              <a:spcBef>
                <a:spcPts val="0"/>
              </a:spcBef>
              <a:buClr>
                <a:srgbClr val="C00000"/>
              </a:buClr>
              <a:buNone/>
              <a:defRPr/>
            </a:pPr>
            <a:endParaRPr lang="en-US" altLang="en-US" sz="2000" dirty="0" smtClean="0">
              <a:solidFill>
                <a:schemeClr val="tx1"/>
              </a:solidFill>
            </a:endParaRPr>
          </a:p>
          <a:p>
            <a:pPr marL="457200" lvl="1" indent="0" eaLnBrk="1" hangingPunct="1">
              <a:spcBef>
                <a:spcPts val="0"/>
              </a:spcBef>
              <a:buClr>
                <a:srgbClr val="C00000"/>
              </a:buClr>
              <a:buNone/>
              <a:defRPr/>
            </a:pPr>
            <a:endParaRPr lang="en-US" altLang="en-US" sz="2000" dirty="0" smtClean="0">
              <a:solidFill>
                <a:schemeClr val="tx1"/>
              </a:solidFill>
            </a:endParaRPr>
          </a:p>
          <a:p>
            <a:pPr marL="457200" lvl="1" indent="0" eaLnBrk="1" hangingPunct="1">
              <a:spcBef>
                <a:spcPts val="0"/>
              </a:spcBef>
              <a:buClr>
                <a:srgbClr val="C00000"/>
              </a:buClr>
              <a:buFontTx/>
              <a:buNone/>
              <a:defRPr/>
            </a:pPr>
            <a:endParaRPr lang="en-US" altLang="en-US" sz="2000" dirty="0" smtClean="0">
              <a:solidFill>
                <a:schemeClr val="tx1"/>
              </a:solidFill>
            </a:endParaRPr>
          </a:p>
          <a:p>
            <a:pPr lvl="1" eaLnBrk="1" hangingPunct="1">
              <a:spcBef>
                <a:spcPts val="0"/>
              </a:spcBef>
              <a:buClr>
                <a:srgbClr val="C00000"/>
              </a:buClr>
              <a:buFontTx/>
              <a:buNone/>
              <a:defRPr/>
            </a:pPr>
            <a:r>
              <a:rPr lang="en-US" altLang="en-US" sz="2000" i="1" dirty="0" smtClean="0">
                <a:solidFill>
                  <a:schemeClr val="tx1"/>
                </a:solidFill>
              </a:rPr>
              <a:t>                          </a:t>
            </a:r>
          </a:p>
          <a:p>
            <a:pPr lvl="1" eaLnBrk="1" hangingPunct="1">
              <a:spcBef>
                <a:spcPct val="0"/>
              </a:spcBef>
              <a:buFontTx/>
              <a:buNone/>
              <a:defRPr/>
            </a:pPr>
            <a:r>
              <a:rPr lang="en-US" altLang="en-US" b="1" i="1" dirty="0" smtClean="0">
                <a:solidFill>
                  <a:schemeClr val="tx1"/>
                </a:solidFill>
              </a:rPr>
              <a:t>                      </a:t>
            </a:r>
            <a:endParaRPr lang="en-US" altLang="en-US" sz="1800" dirty="0" smtClean="0">
              <a:solidFill>
                <a:schemeClr val="tx1"/>
              </a:solidFill>
            </a:endParaRPr>
          </a:p>
        </p:txBody>
      </p:sp>
      <p:sp>
        <p:nvSpPr>
          <p:cNvPr id="2" name="Slide Number Placeholder 1"/>
          <p:cNvSpPr>
            <a:spLocks noGrp="1"/>
          </p:cNvSpPr>
          <p:nvPr>
            <p:ph type="sldNum" sz="quarter" idx="12"/>
          </p:nvPr>
        </p:nvSpPr>
        <p:spPr/>
        <p:txBody>
          <a:bodyPr/>
          <a:lstStyle/>
          <a:p>
            <a:pPr>
              <a:defRPr/>
            </a:pPr>
            <a:r>
              <a:rPr lang="en-US" sz="1400" b="1" dirty="0" smtClean="0">
                <a:solidFill>
                  <a:schemeClr val="tx1"/>
                </a:solidFill>
              </a:rPr>
              <a:t>49</a:t>
            </a:r>
            <a:r>
              <a:rPr lang="en-US" sz="1400" dirty="0" smtClean="0">
                <a:solidFill>
                  <a:schemeClr val="tx1"/>
                </a:solidFill>
              </a:rPr>
              <a:t>J</a:t>
            </a:r>
            <a:endParaRPr lang="en-US" sz="1400" b="1" dirty="0">
              <a:solidFill>
                <a:schemeClr val="tx1"/>
              </a:solidFill>
            </a:endParaRPr>
          </a:p>
        </p:txBody>
      </p:sp>
      <p:sp>
        <p:nvSpPr>
          <p:cNvPr id="3" name="TextBox 2"/>
          <p:cNvSpPr txBox="1"/>
          <p:nvPr/>
        </p:nvSpPr>
        <p:spPr>
          <a:xfrm>
            <a:off x="914400" y="1905000"/>
            <a:ext cx="6096000" cy="400110"/>
          </a:xfrm>
          <a:prstGeom prst="rect">
            <a:avLst/>
          </a:prstGeom>
          <a:noFill/>
        </p:spPr>
        <p:txBody>
          <a:bodyPr wrap="square" rtlCol="0">
            <a:spAutoFit/>
          </a:bodyPr>
          <a:lstStyle/>
          <a:p>
            <a:pPr marL="0" indent="0" eaLnBrk="1" hangingPunct="1">
              <a:spcBef>
                <a:spcPct val="50000"/>
              </a:spcBef>
              <a:buFontTx/>
              <a:buNone/>
              <a:defRPr/>
            </a:pPr>
            <a:r>
              <a:rPr lang="en-US" altLang="en-US" sz="2000" b="1" dirty="0" smtClean="0">
                <a:solidFill>
                  <a:schemeClr val="bg1"/>
                </a:solidFill>
              </a:rPr>
              <a:t>Systems Obstacles </a:t>
            </a:r>
            <a:r>
              <a:rPr lang="en-US" altLang="en-US" sz="2000" b="1" dirty="0">
                <a:solidFill>
                  <a:schemeClr val="bg1"/>
                </a:solidFill>
              </a:rPr>
              <a:t>to Implementation</a:t>
            </a:r>
          </a:p>
        </p:txBody>
      </p:sp>
      <p:sp>
        <p:nvSpPr>
          <p:cNvPr id="10" name="Rectangle 9"/>
          <p:cNvSpPr/>
          <p:nvPr/>
        </p:nvSpPr>
        <p:spPr>
          <a:xfrm>
            <a:off x="685800" y="1468328"/>
            <a:ext cx="7271415" cy="523220"/>
          </a:xfrm>
          <a:prstGeom prst="rect">
            <a:avLst/>
          </a:prstGeom>
        </p:spPr>
        <p:txBody>
          <a:bodyPr>
            <a:spAutoFit/>
          </a:bodyPr>
          <a:lstStyle/>
          <a:p>
            <a:pPr algn="ctr">
              <a:defRPr/>
            </a:pPr>
            <a:r>
              <a:rPr lang="en-US" sz="2800" b="1" kern="10" dirty="0">
                <a:solidFill>
                  <a:srgbClr val="C00000"/>
                </a:solidFill>
                <a:latin typeface="+mn-lt"/>
              </a:rPr>
              <a:t>Positive </a:t>
            </a:r>
            <a:r>
              <a:rPr lang="en-US" sz="2800" b="1" kern="10" dirty="0" smtClean="0">
                <a:solidFill>
                  <a:srgbClr val="C00000"/>
                </a:solidFill>
                <a:latin typeface="+mn-lt"/>
              </a:rPr>
              <a:t>Behavior Support</a:t>
            </a:r>
            <a:endParaRPr lang="en-US" sz="2800" b="1" dirty="0">
              <a:solidFill>
                <a:srgbClr val="C00000"/>
              </a:solidFill>
              <a:latin typeface="+mn-lt"/>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r>
              <a:rPr lang="en-US" dirty="0" smtClean="0">
                <a:solidFill>
                  <a:schemeClr val="tx1"/>
                </a:solidFill>
              </a:rPr>
              <a:t>5P</a:t>
            </a:r>
            <a:endParaRPr lang="en-US" dirty="0">
              <a:solidFill>
                <a:schemeClr val="tx1"/>
              </a:solidFill>
            </a:endParaRPr>
          </a:p>
        </p:txBody>
      </p:sp>
      <p:sp>
        <p:nvSpPr>
          <p:cNvPr id="3" name="Rectangle 2"/>
          <p:cNvSpPr/>
          <p:nvPr/>
        </p:nvSpPr>
        <p:spPr>
          <a:xfrm>
            <a:off x="448733" y="838200"/>
            <a:ext cx="8305800" cy="5816977"/>
          </a:xfrm>
          <a:prstGeom prst="rect">
            <a:avLst/>
          </a:prstGeom>
        </p:spPr>
        <p:txBody>
          <a:bodyPr wrap="square">
            <a:spAutoFit/>
          </a:bodyPr>
          <a:lstStyle/>
          <a:p>
            <a:pPr algn="ctr"/>
            <a:r>
              <a:rPr lang="en-US" b="1" dirty="0" smtClean="0">
                <a:solidFill>
                  <a:prstClr val="black"/>
                </a:solidFill>
                <a:latin typeface="Arial" panose="020B0604020202020204" pitchFamily="34" charset="0"/>
                <a:cs typeface="Arial" panose="020B0604020202020204" pitchFamily="34" charset="0"/>
              </a:rPr>
              <a:t>DDS Resources</a:t>
            </a:r>
          </a:p>
          <a:p>
            <a:pPr algn="ctr"/>
            <a:endParaRPr lang="en-US" b="1" dirty="0" smtClean="0">
              <a:solidFill>
                <a:prstClr val="black"/>
              </a:solidFill>
              <a:latin typeface="Arial" panose="020B0604020202020204" pitchFamily="34" charset="0"/>
              <a:cs typeface="Arial" panose="020B0604020202020204" pitchFamily="34" charset="0"/>
            </a:endParaRPr>
          </a:p>
          <a:p>
            <a:pPr algn="ctr"/>
            <a:r>
              <a:rPr lang="en-US" b="1" i="1" u="sng" dirty="0" smtClean="0"/>
              <a:t>Individual and Family Support Division</a:t>
            </a:r>
          </a:p>
          <a:p>
            <a:pPr algn="ctr"/>
            <a:endParaRPr lang="en-US" dirty="0" smtClean="0"/>
          </a:p>
          <a:p>
            <a:pPr marL="285750" indent="-285750">
              <a:buFont typeface="Arial" panose="020B0604020202020204" pitchFamily="34" charset="0"/>
              <a:buChar char="•"/>
            </a:pPr>
            <a:r>
              <a:rPr lang="en-US" sz="1600" b="1" dirty="0" smtClean="0"/>
              <a:t>Overarching goal is to meet the needs of the individual </a:t>
            </a:r>
            <a:r>
              <a:rPr lang="en-US" sz="1600" b="1" dirty="0" smtClean="0"/>
              <a:t>and </a:t>
            </a:r>
            <a:r>
              <a:rPr lang="en-US" sz="1600" b="1" dirty="0" smtClean="0"/>
              <a:t>family, particularly ensuring </a:t>
            </a:r>
            <a:r>
              <a:rPr lang="en-US" sz="1600" b="1" dirty="0" smtClean="0"/>
              <a:t>family preservation.</a:t>
            </a:r>
          </a:p>
          <a:p>
            <a:endParaRPr lang="en-US" sz="1600" b="1" dirty="0" smtClean="0"/>
          </a:p>
          <a:p>
            <a:pPr marL="285750" indent="-285750">
              <a:buFont typeface="Arial" panose="020B0604020202020204" pitchFamily="34" charset="0"/>
              <a:buChar char="•"/>
            </a:pPr>
            <a:r>
              <a:rPr lang="en-US" sz="1600" b="1" dirty="0" smtClean="0"/>
              <a:t>Interim services </a:t>
            </a:r>
            <a:r>
              <a:rPr lang="en-US" sz="1600" b="1" dirty="0" smtClean="0"/>
              <a:t>through IFS may </a:t>
            </a:r>
            <a:r>
              <a:rPr lang="en-US" sz="1600" b="1" dirty="0" smtClean="0"/>
              <a:t>be </a:t>
            </a:r>
            <a:r>
              <a:rPr lang="en-US" sz="1600" b="1" dirty="0" smtClean="0"/>
              <a:t>used when </a:t>
            </a:r>
            <a:r>
              <a:rPr lang="en-US" sz="1600" b="1" dirty="0" smtClean="0"/>
              <a:t>existing caregivers are incapable, permanent supports are being coordinated, or extenuating circumstances require additional resources. </a:t>
            </a:r>
          </a:p>
          <a:p>
            <a:endParaRPr lang="en-US" sz="1600" b="1" dirty="0" smtClean="0"/>
          </a:p>
          <a:p>
            <a:pPr marL="285750" indent="-285750">
              <a:buFont typeface="Arial" panose="020B0604020202020204" pitchFamily="34" charset="0"/>
              <a:buChar char="•"/>
            </a:pPr>
            <a:r>
              <a:rPr lang="en-US" sz="1600" b="1" dirty="0" smtClean="0"/>
              <a:t>Examples </a:t>
            </a:r>
            <a:r>
              <a:rPr lang="en-US" sz="1600" b="1" dirty="0" smtClean="0"/>
              <a:t>of services available through IFS may include </a:t>
            </a:r>
            <a:r>
              <a:rPr lang="en-US" sz="1600" b="1" dirty="0" smtClean="0"/>
              <a:t>respite, teaching social skills and ADLs, </a:t>
            </a:r>
            <a:r>
              <a:rPr lang="en-US" sz="1600" b="1" dirty="0" smtClean="0"/>
              <a:t>help to attend community-based </a:t>
            </a:r>
            <a:r>
              <a:rPr lang="en-US" sz="1600" b="1" dirty="0" smtClean="0"/>
              <a:t>activities </a:t>
            </a:r>
            <a:r>
              <a:rPr lang="en-US" sz="1600" b="1" dirty="0" smtClean="0"/>
              <a:t>and </a:t>
            </a:r>
            <a:r>
              <a:rPr lang="en-US" sz="1600" b="1" dirty="0" smtClean="0"/>
              <a:t>medical appointments, modeling behavioral techniques, and </a:t>
            </a:r>
            <a:r>
              <a:rPr lang="en-US" sz="1600" b="1" dirty="0" smtClean="0"/>
              <a:t>offering assistance to complete </a:t>
            </a:r>
            <a:r>
              <a:rPr lang="en-US" sz="1600" b="1" dirty="0" smtClean="0"/>
              <a:t>forms for resources. </a:t>
            </a:r>
            <a:endParaRPr lang="en-US" sz="1600" b="1" dirty="0" smtClean="0"/>
          </a:p>
          <a:p>
            <a:pPr marL="285750" indent="-285750">
              <a:buFont typeface="Arial" panose="020B0604020202020204" pitchFamily="34" charset="0"/>
              <a:buChar char="•"/>
            </a:pPr>
            <a:endParaRPr lang="en-US" sz="1600" b="1" dirty="0"/>
          </a:p>
          <a:p>
            <a:pPr marL="285750" indent="-285750">
              <a:buFont typeface="Arial" panose="020B0604020202020204" pitchFamily="34" charset="0"/>
              <a:buChar char="•"/>
            </a:pPr>
            <a:r>
              <a:rPr lang="en-US" sz="1600" b="1" dirty="0" smtClean="0"/>
              <a:t>Criteria for IFS services include:</a:t>
            </a:r>
          </a:p>
          <a:p>
            <a:pPr marL="742950" lvl="1" indent="-285750">
              <a:buFont typeface="Courier New" panose="02070309020205020404" pitchFamily="49" charset="0"/>
              <a:buChar char="o"/>
            </a:pPr>
            <a:r>
              <a:rPr lang="en-US" sz="1400" b="1" dirty="0" smtClean="0"/>
              <a:t>Currently eligible for DDS through the application and eligibility process</a:t>
            </a:r>
          </a:p>
          <a:p>
            <a:pPr marL="742950" lvl="1" indent="-285750">
              <a:buFont typeface="Courier New" panose="02070309020205020404" pitchFamily="49" charset="0"/>
              <a:buChar char="o"/>
            </a:pPr>
            <a:r>
              <a:rPr lang="en-US" sz="1400" b="1" dirty="0" smtClean="0"/>
              <a:t>Live in own home or family home</a:t>
            </a:r>
          </a:p>
          <a:p>
            <a:pPr marL="742950" lvl="1" indent="-285750">
              <a:buFont typeface="Courier New" panose="02070309020205020404" pitchFamily="49" charset="0"/>
              <a:buChar char="o"/>
            </a:pPr>
            <a:r>
              <a:rPr lang="en-US" sz="1400" b="1" dirty="0" smtClean="0"/>
              <a:t>No immediate danger</a:t>
            </a:r>
          </a:p>
          <a:p>
            <a:pPr marL="742950" lvl="1" indent="-285750">
              <a:buFont typeface="Courier New" panose="02070309020205020404" pitchFamily="49" charset="0"/>
              <a:buChar char="o"/>
            </a:pPr>
            <a:r>
              <a:rPr lang="en-US" sz="1400" b="1" dirty="0" smtClean="0"/>
              <a:t>Needs can be met by family support workers</a:t>
            </a:r>
          </a:p>
          <a:p>
            <a:pPr marL="742950" lvl="1" indent="-285750">
              <a:buFont typeface="Courier New" panose="02070309020205020404" pitchFamily="49" charset="0"/>
              <a:buChar char="o"/>
            </a:pPr>
            <a:r>
              <a:rPr lang="en-US" sz="1400" b="1" dirty="0" smtClean="0"/>
              <a:t>Services are needed on a short-term basis</a:t>
            </a:r>
            <a:endParaRPr lang="en-US" dirty="0" smtClean="0"/>
          </a:p>
          <a:p>
            <a:pPr algn="ctr"/>
            <a:endParaRPr lang="en-US" dirty="0"/>
          </a:p>
        </p:txBody>
      </p:sp>
    </p:spTree>
    <p:extLst>
      <p:ext uri="{BB962C8B-B14F-4D97-AF65-F5344CB8AC3E}">
        <p14:creationId xmlns:p14="http://schemas.microsoft.com/office/powerpoint/2010/main" val="42167800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0" y="2332037"/>
            <a:ext cx="6927272" cy="4525963"/>
          </a:xfrm>
        </p:spPr>
        <p:txBody>
          <a:bodyPr>
            <a:normAutofit/>
          </a:bodyPr>
          <a:lstStyle/>
          <a:p>
            <a:pPr marL="0" indent="0">
              <a:spcBef>
                <a:spcPts val="0"/>
              </a:spcBef>
              <a:buFont typeface="Wingdings 2" pitchFamily="18" charset="2"/>
              <a:buNone/>
              <a:defRPr/>
            </a:pPr>
            <a:r>
              <a:rPr lang="en-US" sz="2400" b="1" u="sng" dirty="0" smtClean="0">
                <a:solidFill>
                  <a:srgbClr val="C00000"/>
                </a:solidFill>
                <a:latin typeface="Arial" panose="020B0604020202020204" pitchFamily="34" charset="0"/>
                <a:cs typeface="Arial" panose="020B0604020202020204" pitchFamily="34" charset="0"/>
              </a:rPr>
              <a:t>Caregiver Qualities</a:t>
            </a:r>
          </a:p>
          <a:p>
            <a:pPr>
              <a:buClr>
                <a:srgbClr val="C00000"/>
              </a:buClr>
              <a:defRPr/>
            </a:pPr>
            <a:r>
              <a:rPr lang="en-US" sz="1800" dirty="0" smtClean="0">
                <a:latin typeface="Arial" panose="020B0604020202020204" pitchFamily="34" charset="0"/>
                <a:cs typeface="Arial" panose="020B0604020202020204" pitchFamily="34" charset="0"/>
              </a:rPr>
              <a:t>Supportive</a:t>
            </a:r>
          </a:p>
          <a:p>
            <a:pPr>
              <a:buClr>
                <a:srgbClr val="C00000"/>
              </a:buClr>
              <a:defRPr/>
            </a:pPr>
            <a:r>
              <a:rPr lang="en-US" sz="1800" dirty="0" smtClean="0">
                <a:latin typeface="Arial" panose="020B0604020202020204" pitchFamily="34" charset="0"/>
                <a:cs typeface="Arial" panose="020B0604020202020204" pitchFamily="34" charset="0"/>
              </a:rPr>
              <a:t>Respectful</a:t>
            </a:r>
          </a:p>
          <a:p>
            <a:pPr>
              <a:buClr>
                <a:srgbClr val="C00000"/>
              </a:buClr>
              <a:defRPr/>
            </a:pPr>
            <a:r>
              <a:rPr lang="en-US" sz="1800" dirty="0" smtClean="0">
                <a:latin typeface="Arial" panose="020B0604020202020204" pitchFamily="34" charset="0"/>
                <a:cs typeface="Arial" panose="020B0604020202020204" pitchFamily="34" charset="0"/>
              </a:rPr>
              <a:t>Strength-based</a:t>
            </a:r>
          </a:p>
          <a:p>
            <a:pPr>
              <a:buClr>
                <a:srgbClr val="C00000"/>
              </a:buClr>
              <a:defRPr/>
            </a:pPr>
            <a:r>
              <a:rPr lang="en-US" sz="1800" dirty="0" smtClean="0">
                <a:latin typeface="Arial" panose="020B0604020202020204" pitchFamily="34" charset="0"/>
                <a:cs typeface="Arial" panose="020B0604020202020204" pitchFamily="34" charset="0"/>
              </a:rPr>
              <a:t>Collaborative not controlling</a:t>
            </a:r>
          </a:p>
          <a:p>
            <a:pPr>
              <a:buClr>
                <a:srgbClr val="C00000"/>
              </a:buClr>
              <a:defRPr/>
            </a:pPr>
            <a:r>
              <a:rPr lang="en-US" sz="1800" dirty="0" smtClean="0">
                <a:latin typeface="Arial" panose="020B0604020202020204" pitchFamily="34" charset="0"/>
                <a:cs typeface="Arial" panose="020B0604020202020204" pitchFamily="34" charset="0"/>
              </a:rPr>
              <a:t>Empowering</a:t>
            </a:r>
          </a:p>
          <a:p>
            <a:pPr>
              <a:buClr>
                <a:srgbClr val="C00000"/>
              </a:buClr>
              <a:defRPr/>
            </a:pPr>
            <a:r>
              <a:rPr lang="en-US" sz="1800" dirty="0" smtClean="0">
                <a:latin typeface="Arial" panose="020B0604020202020204" pitchFamily="34" charset="0"/>
                <a:cs typeface="Arial" panose="020B0604020202020204" pitchFamily="34" charset="0"/>
              </a:rPr>
              <a:t>Give choice</a:t>
            </a:r>
          </a:p>
          <a:p>
            <a:pPr>
              <a:buClr>
                <a:srgbClr val="C00000"/>
              </a:buClr>
              <a:defRPr/>
            </a:pPr>
            <a:r>
              <a:rPr lang="en-US" sz="1800" dirty="0" smtClean="0">
                <a:latin typeface="Arial" panose="020B0604020202020204" pitchFamily="34" charset="0"/>
                <a:cs typeface="Arial" panose="020B0604020202020204" pitchFamily="34" charset="0"/>
              </a:rPr>
              <a:t>Build self-esteem</a:t>
            </a:r>
          </a:p>
          <a:p>
            <a:pPr marL="0" indent="0">
              <a:buClr>
                <a:srgbClr val="C00000"/>
              </a:buClr>
              <a:buNone/>
              <a:defRPr/>
            </a:pPr>
            <a:endParaRPr lang="en-US" sz="2000" i="1" dirty="0">
              <a:solidFill>
                <a:srgbClr val="C00000"/>
              </a:solidFill>
              <a:latin typeface="Arial" panose="020B0604020202020204" pitchFamily="34" charset="0"/>
              <a:cs typeface="Arial" panose="020B0604020202020204" pitchFamily="34" charset="0"/>
            </a:endParaRPr>
          </a:p>
          <a:p>
            <a:pPr marL="0" indent="0">
              <a:buClr>
                <a:srgbClr val="C00000"/>
              </a:buClr>
              <a:buNone/>
              <a:defRPr/>
            </a:pPr>
            <a:r>
              <a:rPr lang="en-US" sz="2000" i="1" dirty="0" smtClean="0">
                <a:solidFill>
                  <a:srgbClr val="C00000"/>
                </a:solidFill>
                <a:latin typeface="Arial" panose="020B0604020202020204" pitchFamily="34" charset="0"/>
                <a:cs typeface="Arial" panose="020B0604020202020204" pitchFamily="34" charset="0"/>
              </a:rPr>
              <a:t>*Key factor in resilience for traumatized children: </a:t>
            </a:r>
          </a:p>
          <a:p>
            <a:pPr marL="0" indent="0">
              <a:buFont typeface="Wingdings 2" pitchFamily="18" charset="2"/>
              <a:buNone/>
              <a:defRPr/>
            </a:pPr>
            <a:r>
              <a:rPr lang="en-US" sz="2000" b="1" i="1" dirty="0" smtClean="0">
                <a:solidFill>
                  <a:srgbClr val="C00000"/>
                </a:solidFill>
                <a:latin typeface="Arial" panose="020B0604020202020204" pitchFamily="34" charset="0"/>
                <a:cs typeface="Arial" panose="020B0604020202020204" pitchFamily="34" charset="0"/>
              </a:rPr>
              <a:t>                 </a:t>
            </a:r>
            <a:r>
              <a:rPr lang="en-US" sz="2000" b="1" i="1" dirty="0" smtClean="0">
                <a:solidFill>
                  <a:srgbClr val="00B050"/>
                </a:solidFill>
                <a:latin typeface="Arial" panose="020B0604020202020204" pitchFamily="34" charset="0"/>
                <a:cs typeface="Arial" panose="020B0604020202020204" pitchFamily="34" charset="0"/>
              </a:rPr>
              <a:t>A person who believes in them</a:t>
            </a:r>
            <a:endParaRPr lang="en-US" sz="2000" b="1" i="1" dirty="0">
              <a:solidFill>
                <a:srgbClr val="00B05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r>
              <a:rPr lang="en-US" sz="1400" dirty="0" smtClean="0">
                <a:solidFill>
                  <a:schemeClr val="tx1"/>
                </a:solidFill>
              </a:rPr>
              <a:t>50</a:t>
            </a:r>
            <a:r>
              <a:rPr lang="en-US" sz="1400" dirty="0" smtClean="0">
                <a:solidFill>
                  <a:schemeClr val="tx1"/>
                </a:solidFill>
              </a:rPr>
              <a:t>T</a:t>
            </a:r>
            <a:endParaRPr lang="en-US" sz="1400" b="1" dirty="0">
              <a:solidFill>
                <a:schemeClr val="tx1"/>
              </a:solidFill>
            </a:endParaRPr>
          </a:p>
        </p:txBody>
      </p:sp>
      <p:sp>
        <p:nvSpPr>
          <p:cNvPr id="5" name="Rectangle 4"/>
          <p:cNvSpPr/>
          <p:nvPr/>
        </p:nvSpPr>
        <p:spPr>
          <a:xfrm>
            <a:off x="685800" y="1468328"/>
            <a:ext cx="7271415" cy="523220"/>
          </a:xfrm>
          <a:prstGeom prst="rect">
            <a:avLst/>
          </a:prstGeom>
        </p:spPr>
        <p:txBody>
          <a:bodyPr>
            <a:spAutoFit/>
          </a:bodyPr>
          <a:lstStyle/>
          <a:p>
            <a:pPr algn="ctr">
              <a:defRPr/>
            </a:pPr>
            <a:r>
              <a:rPr lang="en-US" sz="2800" b="1" kern="10" dirty="0">
                <a:solidFill>
                  <a:srgbClr val="C00000"/>
                </a:solidFill>
                <a:latin typeface="+mn-lt"/>
              </a:rPr>
              <a:t>Positive </a:t>
            </a:r>
            <a:r>
              <a:rPr lang="en-US" sz="2800" b="1" kern="10" dirty="0" smtClean="0">
                <a:solidFill>
                  <a:srgbClr val="C00000"/>
                </a:solidFill>
                <a:latin typeface="+mn-lt"/>
              </a:rPr>
              <a:t>Behavior Support</a:t>
            </a:r>
            <a:endParaRPr lang="en-US" sz="2800" b="1" dirty="0">
              <a:solidFill>
                <a:srgbClr val="C00000"/>
              </a:solidFill>
              <a:latin typeface="+mn-lt"/>
            </a:endParaRP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idx="1"/>
          </p:nvPr>
        </p:nvSpPr>
        <p:spPr>
          <a:xfrm>
            <a:off x="457200" y="2338864"/>
            <a:ext cx="7848600" cy="3886200"/>
          </a:xfrm>
        </p:spPr>
        <p:txBody>
          <a:bodyPr>
            <a:normAutofit fontScale="92500" lnSpcReduction="10000"/>
          </a:bodyPr>
          <a:lstStyle/>
          <a:p>
            <a:pPr eaLnBrk="1" fontAlgn="auto" hangingPunct="1">
              <a:lnSpc>
                <a:spcPct val="80000"/>
              </a:lnSpc>
              <a:spcAft>
                <a:spcPts val="0"/>
              </a:spcAft>
              <a:buClrTx/>
              <a:buFontTx/>
              <a:buNone/>
              <a:defRPr/>
            </a:pPr>
            <a:r>
              <a:rPr lang="en-US" altLang="en-US" sz="2000" u="sng" dirty="0" smtClean="0">
                <a:solidFill>
                  <a:srgbClr val="C00000"/>
                </a:solidFill>
              </a:rPr>
              <a:t>Person-centered: </a:t>
            </a:r>
          </a:p>
          <a:p>
            <a:pPr eaLnBrk="1" fontAlgn="auto" hangingPunct="1">
              <a:lnSpc>
                <a:spcPct val="80000"/>
              </a:lnSpc>
              <a:spcAft>
                <a:spcPts val="0"/>
              </a:spcAft>
              <a:buClrTx/>
              <a:buFont typeface="Wingdings" panose="05000000000000000000" pitchFamily="2" charset="2"/>
              <a:buChar char="v"/>
              <a:defRPr/>
            </a:pPr>
            <a:r>
              <a:rPr lang="en-US" altLang="en-US" sz="2000" dirty="0"/>
              <a:t>R</a:t>
            </a:r>
            <a:r>
              <a:rPr lang="en-US" altLang="en-US" sz="2000" dirty="0" smtClean="0"/>
              <a:t>espects dignity (e.g., person-first language, individual strengths, informed consent)</a:t>
            </a:r>
          </a:p>
          <a:p>
            <a:pPr eaLnBrk="1" fontAlgn="auto" hangingPunct="1">
              <a:lnSpc>
                <a:spcPct val="80000"/>
              </a:lnSpc>
              <a:spcAft>
                <a:spcPts val="0"/>
              </a:spcAft>
              <a:buClrTx/>
              <a:buFont typeface="Wingdings" panose="05000000000000000000" pitchFamily="2" charset="2"/>
              <a:buChar char="v"/>
              <a:defRPr/>
            </a:pPr>
            <a:r>
              <a:rPr lang="en-US" altLang="en-US" sz="2000" dirty="0" smtClean="0"/>
              <a:t>Not a “cookbook” approach</a:t>
            </a:r>
          </a:p>
          <a:p>
            <a:pPr marL="0" indent="0" eaLnBrk="1" fontAlgn="auto" hangingPunct="1">
              <a:lnSpc>
                <a:spcPct val="80000"/>
              </a:lnSpc>
              <a:spcAft>
                <a:spcPts val="0"/>
              </a:spcAft>
              <a:buClrTx/>
              <a:buNone/>
              <a:defRPr/>
            </a:pPr>
            <a:endParaRPr lang="en-US" altLang="en-US" sz="2000" dirty="0" smtClean="0"/>
          </a:p>
          <a:p>
            <a:pPr eaLnBrk="1" fontAlgn="auto" hangingPunct="1">
              <a:lnSpc>
                <a:spcPct val="80000"/>
              </a:lnSpc>
              <a:spcAft>
                <a:spcPts val="0"/>
              </a:spcAft>
              <a:buClrTx/>
              <a:buFontTx/>
              <a:buNone/>
              <a:defRPr/>
            </a:pPr>
            <a:r>
              <a:rPr lang="en-US" altLang="en-US" sz="2000" u="sng" dirty="0" smtClean="0">
                <a:solidFill>
                  <a:srgbClr val="C00000"/>
                </a:solidFill>
              </a:rPr>
              <a:t>Focus on Positive Changes in the Environment:</a:t>
            </a:r>
          </a:p>
          <a:p>
            <a:pPr eaLnBrk="1" fontAlgn="auto" hangingPunct="1">
              <a:lnSpc>
                <a:spcPct val="80000"/>
              </a:lnSpc>
              <a:spcAft>
                <a:spcPts val="0"/>
              </a:spcAft>
              <a:buClrTx/>
              <a:buFont typeface="Wingdings" panose="05000000000000000000" pitchFamily="2" charset="2"/>
              <a:buChar char="v"/>
              <a:defRPr/>
            </a:pPr>
            <a:r>
              <a:rPr lang="en-US" altLang="en-US" sz="2000" dirty="0"/>
              <a:t>Identify </a:t>
            </a:r>
            <a:r>
              <a:rPr lang="en-US" altLang="en-US" sz="2000" dirty="0" smtClean="0"/>
              <a:t>ways to consistently support new skills across </a:t>
            </a:r>
            <a:r>
              <a:rPr lang="en-US" altLang="en-US" sz="2000" dirty="0"/>
              <a:t>settings</a:t>
            </a:r>
          </a:p>
          <a:p>
            <a:pPr eaLnBrk="1" fontAlgn="auto" hangingPunct="1">
              <a:lnSpc>
                <a:spcPct val="80000"/>
              </a:lnSpc>
              <a:spcAft>
                <a:spcPts val="0"/>
              </a:spcAft>
              <a:buClrTx/>
              <a:buFont typeface="Wingdings" panose="05000000000000000000" pitchFamily="2" charset="2"/>
              <a:buChar char="v"/>
              <a:defRPr/>
            </a:pPr>
            <a:r>
              <a:rPr lang="en-US" altLang="en-US" sz="2000" dirty="0" smtClean="0"/>
              <a:t>Eliminate negative consequences, coercion, and restrictions</a:t>
            </a:r>
          </a:p>
          <a:p>
            <a:pPr marL="0" indent="0" eaLnBrk="1" fontAlgn="auto" hangingPunct="1">
              <a:lnSpc>
                <a:spcPct val="80000"/>
              </a:lnSpc>
              <a:spcAft>
                <a:spcPts val="0"/>
              </a:spcAft>
              <a:buClrTx/>
              <a:buNone/>
              <a:defRPr/>
            </a:pPr>
            <a:endParaRPr lang="en-US" altLang="en-US" sz="2000" dirty="0" smtClean="0"/>
          </a:p>
          <a:p>
            <a:pPr eaLnBrk="1" fontAlgn="auto" hangingPunct="1">
              <a:lnSpc>
                <a:spcPct val="80000"/>
              </a:lnSpc>
              <a:spcAft>
                <a:spcPts val="0"/>
              </a:spcAft>
              <a:buClrTx/>
              <a:buFontTx/>
              <a:buNone/>
              <a:defRPr/>
            </a:pPr>
            <a:r>
              <a:rPr lang="en-US" altLang="en-US" sz="2000" u="sng" dirty="0" smtClean="0">
                <a:solidFill>
                  <a:srgbClr val="C00000"/>
                </a:solidFill>
              </a:rPr>
              <a:t>Collaborative: </a:t>
            </a:r>
          </a:p>
          <a:p>
            <a:pPr eaLnBrk="1" fontAlgn="auto" hangingPunct="1">
              <a:lnSpc>
                <a:spcPct val="80000"/>
              </a:lnSpc>
              <a:spcAft>
                <a:spcPts val="0"/>
              </a:spcAft>
              <a:buClrTx/>
              <a:buFont typeface="Wingdings" panose="05000000000000000000" pitchFamily="2" charset="2"/>
              <a:buChar char="v"/>
              <a:defRPr/>
            </a:pPr>
            <a:r>
              <a:rPr lang="en-US" altLang="en-US" sz="2000" dirty="0" smtClean="0"/>
              <a:t>Caregiver training for competency is key to effectiveness</a:t>
            </a:r>
          </a:p>
          <a:p>
            <a:pPr eaLnBrk="1" fontAlgn="auto" hangingPunct="1">
              <a:lnSpc>
                <a:spcPct val="80000"/>
              </a:lnSpc>
              <a:spcAft>
                <a:spcPts val="0"/>
              </a:spcAft>
              <a:buClrTx/>
              <a:buFont typeface="Wingdings" panose="05000000000000000000" pitchFamily="2" charset="2"/>
              <a:buChar char="v"/>
              <a:defRPr/>
            </a:pPr>
            <a:r>
              <a:rPr lang="en-US" altLang="en-US" sz="2000" dirty="0"/>
              <a:t>Keep everyone involved as part of the interdisciplinary team (e.g., </a:t>
            </a:r>
            <a:r>
              <a:rPr lang="en-US" altLang="en-US" sz="2000" dirty="0" smtClean="0"/>
              <a:t>individual-served, family members, psychiatrist</a:t>
            </a:r>
            <a:r>
              <a:rPr lang="en-US" altLang="en-US" sz="2000" dirty="0"/>
              <a:t>, occupational therapist, psychotherapist, job coach)</a:t>
            </a:r>
          </a:p>
          <a:p>
            <a:pPr eaLnBrk="1" fontAlgn="auto" hangingPunct="1">
              <a:lnSpc>
                <a:spcPct val="80000"/>
              </a:lnSpc>
              <a:spcAft>
                <a:spcPts val="0"/>
              </a:spcAft>
              <a:buClrTx/>
              <a:buFont typeface="Wingdings" panose="05000000000000000000" pitchFamily="2" charset="2"/>
              <a:buChar char="v"/>
              <a:defRPr/>
            </a:pPr>
            <a:r>
              <a:rPr lang="en-US" altLang="en-US" sz="2000" dirty="0" smtClean="0"/>
              <a:t>Feedback loops between direct care staff, caregivers, and team</a:t>
            </a:r>
          </a:p>
        </p:txBody>
      </p:sp>
      <p:sp>
        <p:nvSpPr>
          <p:cNvPr id="2" name="Slide Number Placeholder 1"/>
          <p:cNvSpPr>
            <a:spLocks noGrp="1"/>
          </p:cNvSpPr>
          <p:nvPr>
            <p:ph type="sldNum" sz="quarter" idx="12"/>
          </p:nvPr>
        </p:nvSpPr>
        <p:spPr/>
        <p:txBody>
          <a:bodyPr/>
          <a:lstStyle/>
          <a:p>
            <a:pPr>
              <a:defRPr/>
            </a:pPr>
            <a:r>
              <a:rPr lang="en-US" sz="1400" dirty="0" smtClean="0">
                <a:solidFill>
                  <a:schemeClr val="tx1"/>
                </a:solidFill>
              </a:rPr>
              <a:t>51</a:t>
            </a:r>
            <a:r>
              <a:rPr lang="en-US" sz="1400" b="1" dirty="0" smtClean="0">
                <a:solidFill>
                  <a:schemeClr val="tx1"/>
                </a:solidFill>
              </a:rPr>
              <a:t>T</a:t>
            </a:r>
            <a:endParaRPr lang="en-US" sz="1400" b="1" dirty="0">
              <a:solidFill>
                <a:schemeClr val="tx1"/>
              </a:solidFill>
            </a:endParaRPr>
          </a:p>
        </p:txBody>
      </p:sp>
      <p:sp>
        <p:nvSpPr>
          <p:cNvPr id="5" name="Rectangle 4"/>
          <p:cNvSpPr/>
          <p:nvPr/>
        </p:nvSpPr>
        <p:spPr>
          <a:xfrm>
            <a:off x="694266" y="1446312"/>
            <a:ext cx="7271415" cy="892552"/>
          </a:xfrm>
          <a:prstGeom prst="rect">
            <a:avLst/>
          </a:prstGeom>
        </p:spPr>
        <p:txBody>
          <a:bodyPr>
            <a:spAutoFit/>
          </a:bodyPr>
          <a:lstStyle/>
          <a:p>
            <a:pPr algn="ctr">
              <a:defRPr/>
            </a:pPr>
            <a:r>
              <a:rPr lang="en-US" sz="2800" b="1" kern="10" dirty="0">
                <a:solidFill>
                  <a:srgbClr val="C00000"/>
                </a:solidFill>
                <a:latin typeface="+mn-lt"/>
              </a:rPr>
              <a:t>Positive </a:t>
            </a:r>
            <a:r>
              <a:rPr lang="en-US" sz="2800" b="1" kern="10" dirty="0" smtClean="0">
                <a:solidFill>
                  <a:srgbClr val="C00000"/>
                </a:solidFill>
                <a:latin typeface="+mn-lt"/>
              </a:rPr>
              <a:t>Behavior Support</a:t>
            </a:r>
          </a:p>
          <a:p>
            <a:pPr algn="ctr">
              <a:defRPr/>
            </a:pPr>
            <a:r>
              <a:rPr lang="en-US" sz="2400" b="1" dirty="0" smtClean="0">
                <a:latin typeface="+mn-lt"/>
              </a:rPr>
              <a:t>Good Approaches</a:t>
            </a:r>
            <a:endParaRPr lang="en-US" sz="2400" b="1" dirty="0">
              <a:latin typeface="+mn-lt"/>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p:cNvSpPr>
            <a:spLocks noGrp="1"/>
          </p:cNvSpPr>
          <p:nvPr>
            <p:ph idx="1"/>
          </p:nvPr>
        </p:nvSpPr>
        <p:spPr>
          <a:xfrm>
            <a:off x="609600" y="1600200"/>
            <a:ext cx="8001000" cy="4876800"/>
          </a:xfrm>
        </p:spPr>
        <p:txBody>
          <a:bodyPr>
            <a:noAutofit/>
          </a:bodyPr>
          <a:lstStyle/>
          <a:p>
            <a:pPr eaLnBrk="1" fontAlgn="auto" hangingPunct="1">
              <a:spcBef>
                <a:spcPts val="0"/>
              </a:spcBef>
              <a:spcAft>
                <a:spcPts val="0"/>
              </a:spcAft>
              <a:buFont typeface="Wingdings" pitchFamily="2" charset="2"/>
              <a:buNone/>
              <a:defRPr/>
            </a:pPr>
            <a:r>
              <a:rPr lang="en-US" altLang="en-US" sz="1600" u="sng" dirty="0" smtClean="0">
                <a:solidFill>
                  <a:srgbClr val="C00000"/>
                </a:solidFill>
              </a:rPr>
              <a:t>Language</a:t>
            </a:r>
          </a:p>
          <a:p>
            <a:pPr eaLnBrk="1" fontAlgn="auto" hangingPunct="1">
              <a:spcBef>
                <a:spcPts val="0"/>
              </a:spcBef>
              <a:spcAft>
                <a:spcPts val="0"/>
              </a:spcAft>
              <a:buFont typeface="Wingdings" panose="05000000000000000000" pitchFamily="2" charset="2"/>
              <a:buChar char="v"/>
              <a:defRPr/>
            </a:pPr>
            <a:r>
              <a:rPr lang="en-US" altLang="en-US" sz="1600" dirty="0" smtClean="0"/>
              <a:t>Calm, Clear, Consistent, and Concrete</a:t>
            </a:r>
            <a:endParaRPr lang="en-US" altLang="en-US" sz="1600" dirty="0"/>
          </a:p>
          <a:p>
            <a:pPr lvl="1" eaLnBrk="1" fontAlgn="auto" hangingPunct="1">
              <a:spcBef>
                <a:spcPts val="0"/>
              </a:spcBef>
              <a:spcAft>
                <a:spcPts val="0"/>
              </a:spcAft>
              <a:buClr>
                <a:srgbClr val="C00000"/>
              </a:buClr>
              <a:buFont typeface="Wingdings" panose="05000000000000000000" pitchFamily="2" charset="2"/>
              <a:buChar char="v"/>
              <a:defRPr/>
            </a:pPr>
            <a:endParaRPr lang="en-US" altLang="en-US" sz="1600" dirty="0" smtClean="0"/>
          </a:p>
          <a:p>
            <a:pPr eaLnBrk="1" fontAlgn="auto" hangingPunct="1">
              <a:spcBef>
                <a:spcPts val="0"/>
              </a:spcBef>
              <a:spcAft>
                <a:spcPts val="0"/>
              </a:spcAft>
              <a:buClr>
                <a:srgbClr val="C00000"/>
              </a:buClr>
              <a:buFont typeface="Wingdings" pitchFamily="2" charset="2"/>
              <a:buNone/>
              <a:defRPr/>
            </a:pPr>
            <a:r>
              <a:rPr lang="en-US" altLang="en-US" sz="1600" u="sng" dirty="0" smtClean="0">
                <a:solidFill>
                  <a:srgbClr val="C00000"/>
                </a:solidFill>
              </a:rPr>
              <a:t>Directives</a:t>
            </a:r>
          </a:p>
          <a:p>
            <a:pPr eaLnBrk="1" fontAlgn="auto" hangingPunct="1">
              <a:spcBef>
                <a:spcPts val="0"/>
              </a:spcBef>
              <a:spcAft>
                <a:spcPts val="0"/>
              </a:spcAft>
              <a:buClr>
                <a:srgbClr val="C00000"/>
              </a:buClr>
              <a:buFont typeface="Wingdings" panose="05000000000000000000" pitchFamily="2" charset="2"/>
              <a:buChar char="v"/>
              <a:defRPr/>
            </a:pPr>
            <a:r>
              <a:rPr lang="en-US" altLang="en-US" sz="1600" dirty="0" smtClean="0"/>
              <a:t>Present</a:t>
            </a:r>
            <a:r>
              <a:rPr lang="en-US" altLang="en-US" sz="1600" dirty="0"/>
              <a:t> </a:t>
            </a:r>
            <a:r>
              <a:rPr lang="en-US" altLang="en-US" sz="1600" dirty="0" smtClean="0"/>
              <a:t>less preferred tasks and demands in small components (e.g., only do half of math homework to start)</a:t>
            </a:r>
          </a:p>
          <a:p>
            <a:pPr eaLnBrk="1" fontAlgn="auto" hangingPunct="1">
              <a:spcBef>
                <a:spcPts val="0"/>
              </a:spcBef>
              <a:spcAft>
                <a:spcPts val="0"/>
              </a:spcAft>
              <a:buClr>
                <a:srgbClr val="C00000"/>
              </a:buClr>
              <a:buFont typeface="Wingdings" pitchFamily="2" charset="2"/>
              <a:buNone/>
              <a:defRPr/>
            </a:pPr>
            <a:endParaRPr lang="en-US" altLang="en-US" sz="1600" u="sng" dirty="0"/>
          </a:p>
          <a:p>
            <a:pPr eaLnBrk="1" fontAlgn="auto" hangingPunct="1">
              <a:spcBef>
                <a:spcPts val="0"/>
              </a:spcBef>
              <a:spcAft>
                <a:spcPts val="0"/>
              </a:spcAft>
              <a:buClr>
                <a:srgbClr val="C00000"/>
              </a:buClr>
              <a:buFont typeface="Wingdings" pitchFamily="2" charset="2"/>
              <a:buNone/>
              <a:defRPr/>
            </a:pPr>
            <a:r>
              <a:rPr lang="en-US" altLang="en-US" sz="1600" u="sng" dirty="0" smtClean="0">
                <a:solidFill>
                  <a:srgbClr val="C00000"/>
                </a:solidFill>
              </a:rPr>
              <a:t>Choices</a:t>
            </a:r>
          </a:p>
          <a:p>
            <a:pPr fontAlgn="auto">
              <a:spcBef>
                <a:spcPts val="0"/>
              </a:spcBef>
              <a:spcAft>
                <a:spcPts val="0"/>
              </a:spcAft>
              <a:buClr>
                <a:srgbClr val="C00000"/>
              </a:buClr>
              <a:buFont typeface="Wingdings" panose="05000000000000000000" pitchFamily="2" charset="2"/>
              <a:buChar char="v"/>
              <a:defRPr/>
            </a:pPr>
            <a:r>
              <a:rPr lang="en-US" altLang="en-US" sz="1600" dirty="0" smtClean="0"/>
              <a:t>Offer two to three choices when possible to provide the person with a sense of control that lead to a similar outcomes(e.g., completing a chore, de-escalation, etc.). </a:t>
            </a:r>
            <a:r>
              <a:rPr lang="en-US" altLang="en-US" sz="1600" i="1" dirty="0" smtClean="0"/>
              <a:t>Be mindful that Negotiation and Bargaining may lead to agitation, confusion, and disorganization.</a:t>
            </a:r>
            <a:r>
              <a:rPr lang="en-US" altLang="en-US" sz="1600" u="sng" dirty="0">
                <a:solidFill>
                  <a:srgbClr val="C00000"/>
                </a:solidFill>
              </a:rPr>
              <a:t> </a:t>
            </a:r>
            <a:endParaRPr lang="en-US" altLang="en-US" sz="1600" u="sng" dirty="0" smtClean="0">
              <a:solidFill>
                <a:srgbClr val="C00000"/>
              </a:solidFill>
            </a:endParaRPr>
          </a:p>
          <a:p>
            <a:pPr marL="0" indent="0" fontAlgn="auto">
              <a:spcBef>
                <a:spcPts val="0"/>
              </a:spcBef>
              <a:spcAft>
                <a:spcPts val="0"/>
              </a:spcAft>
              <a:buClr>
                <a:srgbClr val="C00000"/>
              </a:buClr>
              <a:buNone/>
              <a:defRPr/>
            </a:pPr>
            <a:endParaRPr lang="en-US" altLang="en-US" sz="1600" u="sng" dirty="0">
              <a:solidFill>
                <a:srgbClr val="C00000"/>
              </a:solidFill>
            </a:endParaRPr>
          </a:p>
          <a:p>
            <a:pPr marL="0" indent="0" fontAlgn="auto">
              <a:spcBef>
                <a:spcPts val="0"/>
              </a:spcBef>
              <a:spcAft>
                <a:spcPts val="0"/>
              </a:spcAft>
              <a:buClr>
                <a:srgbClr val="C00000"/>
              </a:buClr>
              <a:buNone/>
              <a:defRPr/>
            </a:pPr>
            <a:r>
              <a:rPr lang="en-US" altLang="en-US" sz="1600" u="sng" dirty="0" smtClean="0">
                <a:solidFill>
                  <a:srgbClr val="C00000"/>
                </a:solidFill>
              </a:rPr>
              <a:t>Reinforcement</a:t>
            </a:r>
            <a:endParaRPr lang="en-US" altLang="en-US" sz="1600" u="sng" dirty="0">
              <a:solidFill>
                <a:srgbClr val="C00000"/>
              </a:solidFill>
            </a:endParaRPr>
          </a:p>
          <a:p>
            <a:pPr lvl="0">
              <a:spcBef>
                <a:spcPts val="0"/>
              </a:spcBef>
              <a:buClr>
                <a:srgbClr val="C00000"/>
              </a:buClr>
              <a:buFont typeface="Wingdings" panose="05000000000000000000" pitchFamily="2" charset="2"/>
              <a:buChar char="v"/>
              <a:defRPr/>
            </a:pPr>
            <a:r>
              <a:rPr lang="en-US" altLang="en-US" sz="1600" dirty="0">
                <a:solidFill>
                  <a:prstClr val="black"/>
                </a:solidFill>
              </a:rPr>
              <a:t>Give verbal praise immediately (within 30-60 seconds) and explicitly, rather than delayed.</a:t>
            </a:r>
          </a:p>
          <a:p>
            <a:pPr lvl="0">
              <a:spcBef>
                <a:spcPts val="0"/>
              </a:spcBef>
              <a:buClr>
                <a:srgbClr val="C00000"/>
              </a:buClr>
              <a:buFont typeface="Wingdings" panose="05000000000000000000" pitchFamily="2" charset="2"/>
              <a:buChar char="v"/>
              <a:defRPr/>
            </a:pPr>
            <a:r>
              <a:rPr lang="en-US" altLang="en-US" sz="1600" i="1" dirty="0">
                <a:solidFill>
                  <a:prstClr val="black"/>
                </a:solidFill>
              </a:rPr>
              <a:t>Compassionate Inquiry  </a:t>
            </a:r>
            <a:r>
              <a:rPr lang="en-US" altLang="en-US" sz="1600" dirty="0">
                <a:solidFill>
                  <a:prstClr val="black"/>
                </a:solidFill>
              </a:rPr>
              <a:t>to build a positive sense of </a:t>
            </a:r>
            <a:r>
              <a:rPr lang="en-US" altLang="en-US" sz="1600" dirty="0" smtClean="0">
                <a:solidFill>
                  <a:prstClr val="black"/>
                </a:solidFill>
              </a:rPr>
              <a:t>self</a:t>
            </a:r>
            <a:endParaRPr lang="en-US" altLang="en-US" sz="1600" i="1" dirty="0" smtClean="0"/>
          </a:p>
          <a:p>
            <a:pPr marL="457200" lvl="1" indent="0" eaLnBrk="1" fontAlgn="auto" hangingPunct="1">
              <a:spcBef>
                <a:spcPts val="0"/>
              </a:spcBef>
              <a:spcAft>
                <a:spcPts val="0"/>
              </a:spcAft>
              <a:buFont typeface="Wingdings 2" pitchFamily="18" charset="2"/>
              <a:buNone/>
              <a:defRPr/>
            </a:pPr>
            <a:endParaRPr lang="en-US" altLang="en-US" sz="1800" b="1" dirty="0">
              <a:effectLst>
                <a:outerShdw blurRad="38100" dist="38100" dir="2700000" algn="tl">
                  <a:srgbClr val="000000">
                    <a:alpha val="43137"/>
                  </a:srgbClr>
                </a:outerShdw>
              </a:effectLst>
            </a:endParaRPr>
          </a:p>
          <a:p>
            <a:pPr marL="57150" lvl="0" indent="0">
              <a:spcBef>
                <a:spcPts val="0"/>
              </a:spcBef>
              <a:buClr>
                <a:srgbClr val="C00000"/>
              </a:buClr>
              <a:buNone/>
              <a:defRPr/>
            </a:pPr>
            <a:r>
              <a:rPr lang="en-US" altLang="en-US" sz="1600" u="sng" dirty="0">
                <a:solidFill>
                  <a:srgbClr val="C00000"/>
                </a:solidFill>
              </a:rPr>
              <a:t>Daily Routine with Critical Scheduling</a:t>
            </a:r>
          </a:p>
          <a:p>
            <a:pPr marL="400050">
              <a:spcBef>
                <a:spcPts val="0"/>
              </a:spcBef>
              <a:buClr>
                <a:srgbClr val="C00000"/>
              </a:buClr>
              <a:buFont typeface="Wingdings" pitchFamily="2" charset="2"/>
              <a:buChar char="v"/>
              <a:defRPr/>
            </a:pPr>
            <a:r>
              <a:rPr lang="en-US" altLang="en-US" sz="1600" dirty="0">
                <a:solidFill>
                  <a:prstClr val="black"/>
                </a:solidFill>
              </a:rPr>
              <a:t>Less preferred activities followed by more preferred activities to increase motivation. For example, “</a:t>
            </a:r>
            <a:r>
              <a:rPr lang="en-US" altLang="en-US" sz="1600" i="1" u="sng" dirty="0">
                <a:solidFill>
                  <a:prstClr val="black"/>
                </a:solidFill>
              </a:rPr>
              <a:t>When/After/First</a:t>
            </a:r>
            <a:r>
              <a:rPr lang="en-US" altLang="en-US" sz="1600" i="1" dirty="0">
                <a:solidFill>
                  <a:prstClr val="black"/>
                </a:solidFill>
              </a:rPr>
              <a:t> you take a shower, </a:t>
            </a:r>
            <a:r>
              <a:rPr lang="en-US" altLang="en-US" sz="1600" i="1" u="sng" dirty="0">
                <a:solidFill>
                  <a:prstClr val="black"/>
                </a:solidFill>
              </a:rPr>
              <a:t>then</a:t>
            </a:r>
            <a:r>
              <a:rPr lang="en-US" altLang="en-US" sz="1600" i="1" dirty="0">
                <a:solidFill>
                  <a:prstClr val="black"/>
                </a:solidFill>
              </a:rPr>
              <a:t> we can go to lunch.</a:t>
            </a:r>
            <a:r>
              <a:rPr lang="en-US" altLang="en-US" sz="1600" dirty="0">
                <a:solidFill>
                  <a:prstClr val="black"/>
                </a:solidFill>
              </a:rPr>
              <a:t>” </a:t>
            </a:r>
          </a:p>
          <a:p>
            <a:pPr eaLnBrk="1" fontAlgn="auto" hangingPunct="1">
              <a:spcAft>
                <a:spcPts val="0"/>
              </a:spcAft>
              <a:buFont typeface="Wingdings 2"/>
              <a:buChar char=""/>
              <a:defRPr/>
            </a:pPr>
            <a:endParaRPr lang="en-US" altLang="en-US" sz="1800" dirty="0" smtClean="0"/>
          </a:p>
        </p:txBody>
      </p:sp>
      <p:sp>
        <p:nvSpPr>
          <p:cNvPr id="3" name="Slide Number Placeholder 2"/>
          <p:cNvSpPr>
            <a:spLocks noGrp="1"/>
          </p:cNvSpPr>
          <p:nvPr>
            <p:ph type="sldNum" sz="quarter" idx="12"/>
          </p:nvPr>
        </p:nvSpPr>
        <p:spPr>
          <a:xfrm>
            <a:off x="8458199" y="6324600"/>
            <a:ext cx="504031" cy="365125"/>
          </a:xfrm>
        </p:spPr>
        <p:txBody>
          <a:bodyPr/>
          <a:lstStyle/>
          <a:p>
            <a:pPr>
              <a:defRPr/>
            </a:pPr>
            <a:r>
              <a:rPr lang="en-US" sz="1400" dirty="0" smtClean="0">
                <a:solidFill>
                  <a:schemeClr val="tx1"/>
                </a:solidFill>
              </a:rPr>
              <a:t>52J</a:t>
            </a:r>
            <a:endParaRPr lang="en-US" sz="1400" b="1" dirty="0">
              <a:solidFill>
                <a:schemeClr val="tx1"/>
              </a:solidFill>
            </a:endParaRPr>
          </a:p>
        </p:txBody>
      </p:sp>
      <p:sp>
        <p:nvSpPr>
          <p:cNvPr id="7" name="Rectangle 6"/>
          <p:cNvSpPr/>
          <p:nvPr/>
        </p:nvSpPr>
        <p:spPr>
          <a:xfrm>
            <a:off x="838200" y="1205299"/>
            <a:ext cx="7271415" cy="523220"/>
          </a:xfrm>
          <a:prstGeom prst="rect">
            <a:avLst/>
          </a:prstGeom>
        </p:spPr>
        <p:txBody>
          <a:bodyPr>
            <a:spAutoFit/>
          </a:bodyPr>
          <a:lstStyle/>
          <a:p>
            <a:pPr algn="ctr">
              <a:defRPr/>
            </a:pPr>
            <a:r>
              <a:rPr lang="en-US" sz="2800" b="1" kern="10" dirty="0">
                <a:solidFill>
                  <a:srgbClr val="C00000"/>
                </a:solidFill>
                <a:latin typeface="+mn-lt"/>
              </a:rPr>
              <a:t>Positive </a:t>
            </a:r>
            <a:r>
              <a:rPr lang="en-US" sz="2800" b="1" kern="10" dirty="0" smtClean="0">
                <a:solidFill>
                  <a:srgbClr val="C00000"/>
                </a:solidFill>
                <a:latin typeface="+mn-lt"/>
              </a:rPr>
              <a:t>Behavior Support</a:t>
            </a:r>
            <a:endParaRPr lang="en-US" sz="2800" b="1" dirty="0">
              <a:solidFill>
                <a:srgbClr val="C00000"/>
              </a:solidFill>
              <a:latin typeface="+mn-lt"/>
            </a:endParaRPr>
          </a:p>
        </p:txBody>
      </p:sp>
    </p:spTree>
    <p:extLst>
      <p:ext uri="{BB962C8B-B14F-4D97-AF65-F5344CB8AC3E}">
        <p14:creationId xmlns:p14="http://schemas.microsoft.com/office/powerpoint/2010/main" val="4146782723"/>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r>
              <a:rPr lang="en-US" sz="1400" dirty="0" smtClean="0">
                <a:solidFill>
                  <a:schemeClr val="tx1"/>
                </a:solidFill>
              </a:rPr>
              <a:t>53</a:t>
            </a:r>
            <a:r>
              <a:rPr lang="en-US" sz="1400" dirty="0" smtClean="0">
                <a:solidFill>
                  <a:schemeClr val="tx1"/>
                </a:solidFill>
              </a:rPr>
              <a:t>J</a:t>
            </a:r>
            <a:endParaRPr lang="en-US" sz="1400" b="1" dirty="0">
              <a:solidFill>
                <a:schemeClr val="tx1"/>
              </a:solidFill>
            </a:endParaRPr>
          </a:p>
        </p:txBody>
      </p:sp>
      <p:sp>
        <p:nvSpPr>
          <p:cNvPr id="38915" name="Rectangle 3"/>
          <p:cNvSpPr>
            <a:spLocks noGrp="1" noChangeArrowheads="1"/>
          </p:cNvSpPr>
          <p:nvPr>
            <p:ph type="body" idx="4294967295"/>
          </p:nvPr>
        </p:nvSpPr>
        <p:spPr>
          <a:xfrm>
            <a:off x="685800" y="2286000"/>
            <a:ext cx="8001000" cy="4953000"/>
          </a:xfrm>
        </p:spPr>
        <p:txBody>
          <a:bodyPr/>
          <a:lstStyle/>
          <a:p>
            <a:pPr eaLnBrk="1" hangingPunct="1">
              <a:buFontTx/>
              <a:buNone/>
              <a:defRPr/>
            </a:pPr>
            <a:r>
              <a:rPr lang="en-US" altLang="en-US" sz="2400" b="1" i="1" dirty="0" smtClean="0">
                <a:effectLst>
                  <a:outerShdw blurRad="38100" dist="38100" dir="2700000" algn="tl">
                    <a:srgbClr val="000000">
                      <a:alpha val="43137"/>
                    </a:srgbClr>
                  </a:outerShdw>
                </a:effectLst>
              </a:rPr>
              <a:t>Targeted</a:t>
            </a:r>
            <a:r>
              <a:rPr lang="en-US" altLang="en-US" sz="2400" dirty="0" smtClean="0"/>
              <a:t> Positive Behaviors:</a:t>
            </a:r>
          </a:p>
          <a:p>
            <a:pPr eaLnBrk="1" hangingPunct="1">
              <a:spcBef>
                <a:spcPct val="10000"/>
              </a:spcBef>
              <a:buClr>
                <a:srgbClr val="C00000"/>
              </a:buClr>
              <a:buFont typeface="Wingdings" pitchFamily="2" charset="2"/>
              <a:buChar char="v"/>
              <a:defRPr/>
            </a:pPr>
            <a:r>
              <a:rPr lang="en-US" altLang="en-US" sz="2000" i="1" dirty="0" smtClean="0"/>
              <a:t>To achieve, instill, increase, and maintain</a:t>
            </a:r>
          </a:p>
          <a:p>
            <a:pPr marL="457200" lvl="1" indent="0" algn="r" eaLnBrk="1" hangingPunct="1">
              <a:spcBef>
                <a:spcPct val="0"/>
              </a:spcBef>
              <a:buClrTx/>
              <a:buSzTx/>
              <a:buFont typeface="Wingdings 2" pitchFamily="18" charset="2"/>
              <a:buNone/>
              <a:defRPr/>
            </a:pPr>
            <a:r>
              <a:rPr lang="en-US" altLang="en-US" sz="2000" dirty="0" smtClean="0"/>
              <a:t> </a:t>
            </a:r>
          </a:p>
          <a:p>
            <a:pPr lvl="1" eaLnBrk="1" hangingPunct="1">
              <a:spcBef>
                <a:spcPct val="0"/>
              </a:spcBef>
              <a:buClr>
                <a:srgbClr val="C00000"/>
              </a:buClr>
              <a:buSzTx/>
              <a:buFont typeface="Courier New" panose="02070309020205020404" pitchFamily="49" charset="0"/>
              <a:buChar char="o"/>
              <a:defRPr/>
            </a:pPr>
            <a:r>
              <a:rPr lang="en-US" altLang="en-US" sz="2000" dirty="0" smtClean="0">
                <a:latin typeface="Arial" charset="0"/>
                <a:cs typeface="Arial" charset="0"/>
              </a:rPr>
              <a:t>Increase </a:t>
            </a:r>
            <a:r>
              <a:rPr lang="en-US" altLang="en-US" sz="2000" dirty="0">
                <a:latin typeface="Arial" charset="0"/>
                <a:cs typeface="Arial" charset="0"/>
              </a:rPr>
              <a:t>emotional regulation through coping strategies, self-soothing, </a:t>
            </a:r>
            <a:r>
              <a:rPr lang="en-US" altLang="en-US" sz="2000" dirty="0" smtClean="0">
                <a:latin typeface="Arial" charset="0"/>
                <a:cs typeface="Arial" charset="0"/>
              </a:rPr>
              <a:t>healthy diversions, and opportunities to learn self-control. </a:t>
            </a:r>
            <a:endParaRPr lang="en-US" altLang="en-US" sz="2000" dirty="0">
              <a:latin typeface="Arial" charset="0"/>
              <a:cs typeface="Arial" charset="0"/>
            </a:endParaRPr>
          </a:p>
          <a:p>
            <a:pPr lvl="1" eaLnBrk="1" hangingPunct="1">
              <a:spcBef>
                <a:spcPct val="0"/>
              </a:spcBef>
              <a:buClr>
                <a:srgbClr val="C00000"/>
              </a:buClr>
              <a:buSzTx/>
              <a:buFont typeface="Courier New" panose="02070309020205020404" pitchFamily="49" charset="0"/>
              <a:buChar char="o"/>
              <a:defRPr/>
            </a:pPr>
            <a:endParaRPr lang="en-US" altLang="en-US" sz="2000" dirty="0">
              <a:latin typeface="Arial" charset="0"/>
              <a:cs typeface="Arial" charset="0"/>
            </a:endParaRPr>
          </a:p>
          <a:p>
            <a:pPr lvl="1" eaLnBrk="1" hangingPunct="1">
              <a:spcBef>
                <a:spcPct val="0"/>
              </a:spcBef>
              <a:buClr>
                <a:srgbClr val="C00000"/>
              </a:buClr>
              <a:buSzTx/>
              <a:buFont typeface="Courier New" panose="02070309020205020404" pitchFamily="49" charset="0"/>
              <a:buChar char="o"/>
              <a:defRPr/>
            </a:pPr>
            <a:r>
              <a:rPr lang="en-US" altLang="en-US" sz="2000" dirty="0">
                <a:latin typeface="Arial" charset="0"/>
                <a:cs typeface="Arial" charset="0"/>
              </a:rPr>
              <a:t>Become more </a:t>
            </a:r>
            <a:r>
              <a:rPr lang="en-US" altLang="en-US" sz="2000" i="1" dirty="0" smtClean="0">
                <a:solidFill>
                  <a:srgbClr val="FF0000"/>
                </a:solidFill>
                <a:latin typeface="Arial" charset="0"/>
                <a:cs typeface="Arial" charset="0"/>
              </a:rPr>
              <a:t>adaptive</a:t>
            </a:r>
            <a:r>
              <a:rPr lang="en-US" altLang="en-US" sz="2000" dirty="0" smtClean="0">
                <a:solidFill>
                  <a:srgbClr val="FF0000"/>
                </a:solidFill>
                <a:latin typeface="Arial" charset="0"/>
                <a:cs typeface="Arial" charset="0"/>
              </a:rPr>
              <a:t> </a:t>
            </a:r>
            <a:r>
              <a:rPr lang="en-US" altLang="en-US" sz="2000" dirty="0" smtClean="0">
                <a:latin typeface="Arial" charset="0"/>
                <a:cs typeface="Arial" charset="0"/>
              </a:rPr>
              <a:t>by </a:t>
            </a:r>
            <a:r>
              <a:rPr lang="en-US" altLang="en-US" sz="2000" dirty="0">
                <a:latin typeface="Arial" charset="0"/>
                <a:cs typeface="Arial" charset="0"/>
              </a:rPr>
              <a:t>building </a:t>
            </a:r>
            <a:r>
              <a:rPr lang="en-US" altLang="en-US" sz="2000" dirty="0" smtClean="0">
                <a:latin typeface="Arial" charset="0"/>
                <a:cs typeface="Arial" charset="0"/>
              </a:rPr>
              <a:t>autonomy, mastery</a:t>
            </a:r>
            <a:r>
              <a:rPr lang="en-US" altLang="en-US" sz="2000" dirty="0">
                <a:latin typeface="Arial" charset="0"/>
                <a:cs typeface="Arial" charset="0"/>
              </a:rPr>
              <a:t>, confidence, and self-direction.</a:t>
            </a:r>
          </a:p>
          <a:p>
            <a:pPr lvl="1" eaLnBrk="1" hangingPunct="1">
              <a:spcBef>
                <a:spcPct val="0"/>
              </a:spcBef>
              <a:buClr>
                <a:srgbClr val="C00000"/>
              </a:buClr>
              <a:buSzTx/>
              <a:buFont typeface="Courier New" panose="02070309020205020404" pitchFamily="49" charset="0"/>
              <a:buChar char="o"/>
              <a:defRPr/>
            </a:pPr>
            <a:endParaRPr lang="en-US" altLang="en-US" sz="2000" dirty="0">
              <a:latin typeface="Arial" charset="0"/>
              <a:cs typeface="Arial" charset="0"/>
            </a:endParaRPr>
          </a:p>
          <a:p>
            <a:pPr lvl="1" eaLnBrk="1" hangingPunct="1">
              <a:spcBef>
                <a:spcPct val="0"/>
              </a:spcBef>
              <a:buClr>
                <a:srgbClr val="C00000"/>
              </a:buClr>
              <a:buSzTx/>
              <a:buFont typeface="Courier New" panose="02070309020205020404" pitchFamily="49" charset="0"/>
              <a:buChar char="o"/>
              <a:defRPr/>
            </a:pPr>
            <a:r>
              <a:rPr lang="en-US" altLang="en-US" sz="2000" dirty="0">
                <a:latin typeface="Arial" charset="0"/>
                <a:cs typeface="Arial" charset="0"/>
              </a:rPr>
              <a:t>Increase </a:t>
            </a:r>
            <a:r>
              <a:rPr lang="en-US" altLang="en-US" sz="2000" dirty="0" smtClean="0">
                <a:latin typeface="Arial" charset="0"/>
                <a:cs typeface="Arial" charset="0"/>
              </a:rPr>
              <a:t>prosocial </a:t>
            </a:r>
            <a:r>
              <a:rPr lang="en-US" altLang="en-US" sz="2000" dirty="0">
                <a:latin typeface="Arial" charset="0"/>
                <a:cs typeface="Arial" charset="0"/>
              </a:rPr>
              <a:t>skills and participation in community activities</a:t>
            </a:r>
            <a:endParaRPr lang="en-US" altLang="en-US" sz="2000" dirty="0" smtClean="0"/>
          </a:p>
          <a:p>
            <a:pPr eaLnBrk="1" hangingPunct="1">
              <a:spcBef>
                <a:spcPct val="10000"/>
              </a:spcBef>
              <a:buFont typeface="Wingdings" pitchFamily="2" charset="2"/>
              <a:buNone/>
              <a:defRPr/>
            </a:pPr>
            <a:endParaRPr lang="en-US" altLang="en-US" sz="2000" dirty="0" smtClean="0">
              <a:solidFill>
                <a:srgbClr val="00B050"/>
              </a:solidFill>
              <a:effectLst>
                <a:outerShdw blurRad="38100" dist="38100" dir="2700000" algn="tl">
                  <a:srgbClr val="000000">
                    <a:alpha val="43137"/>
                  </a:srgbClr>
                </a:outerShdw>
              </a:effectLst>
            </a:endParaRPr>
          </a:p>
          <a:p>
            <a:pPr eaLnBrk="1" hangingPunct="1">
              <a:spcBef>
                <a:spcPct val="10000"/>
              </a:spcBef>
              <a:buFont typeface="Wingdings" pitchFamily="2" charset="2"/>
              <a:buNone/>
              <a:defRPr/>
            </a:pPr>
            <a:endParaRPr lang="en-US" altLang="en-US" sz="2000" i="1" dirty="0" smtClean="0"/>
          </a:p>
          <a:p>
            <a:pPr lvl="1" eaLnBrk="1" hangingPunct="1">
              <a:spcBef>
                <a:spcPct val="10000"/>
              </a:spcBef>
              <a:buFontTx/>
              <a:buNone/>
              <a:defRPr/>
            </a:pPr>
            <a:endParaRPr lang="en-US" altLang="en-US" sz="2000" dirty="0" smtClean="0"/>
          </a:p>
        </p:txBody>
      </p:sp>
      <p:sp>
        <p:nvSpPr>
          <p:cNvPr id="5" name="Rectangle 4"/>
          <p:cNvSpPr/>
          <p:nvPr/>
        </p:nvSpPr>
        <p:spPr>
          <a:xfrm>
            <a:off x="685800" y="1468328"/>
            <a:ext cx="7271415" cy="523220"/>
          </a:xfrm>
          <a:prstGeom prst="rect">
            <a:avLst/>
          </a:prstGeom>
        </p:spPr>
        <p:txBody>
          <a:bodyPr>
            <a:spAutoFit/>
          </a:bodyPr>
          <a:lstStyle/>
          <a:p>
            <a:pPr algn="ctr">
              <a:defRPr/>
            </a:pPr>
            <a:r>
              <a:rPr lang="en-US" sz="2800" b="1" kern="10" dirty="0">
                <a:solidFill>
                  <a:srgbClr val="C00000"/>
                </a:solidFill>
                <a:latin typeface="+mn-lt"/>
              </a:rPr>
              <a:t>Positive </a:t>
            </a:r>
            <a:r>
              <a:rPr lang="en-US" sz="2800" b="1" kern="10" dirty="0" smtClean="0">
                <a:solidFill>
                  <a:srgbClr val="C00000"/>
                </a:solidFill>
                <a:latin typeface="+mn-lt"/>
              </a:rPr>
              <a:t>Behavior Support</a:t>
            </a:r>
            <a:endParaRPr lang="en-US" sz="2800" b="1" dirty="0">
              <a:solidFill>
                <a:srgbClr val="C00000"/>
              </a:solidFill>
              <a:latin typeface="+mn-lt"/>
            </a:endParaRP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Content Placeholder 2"/>
          <p:cNvSpPr>
            <a:spLocks noGrp="1"/>
          </p:cNvSpPr>
          <p:nvPr>
            <p:ph idx="1"/>
          </p:nvPr>
        </p:nvSpPr>
        <p:spPr>
          <a:xfrm>
            <a:off x="1150015" y="2008481"/>
            <a:ext cx="6781800" cy="5029200"/>
          </a:xfrm>
        </p:spPr>
        <p:txBody>
          <a:bodyPr/>
          <a:lstStyle/>
          <a:p>
            <a:pPr eaLnBrk="1" hangingPunct="1">
              <a:spcBef>
                <a:spcPts val="0"/>
              </a:spcBef>
              <a:buFontTx/>
              <a:buNone/>
              <a:defRPr/>
            </a:pPr>
            <a:r>
              <a:rPr lang="en-US" altLang="en-US" sz="2400" b="1" dirty="0" smtClean="0">
                <a:solidFill>
                  <a:srgbClr val="C00000"/>
                </a:solidFill>
              </a:rPr>
              <a:t>Behaviors of Concern:</a:t>
            </a:r>
          </a:p>
          <a:p>
            <a:pPr eaLnBrk="1" hangingPunct="1">
              <a:spcBef>
                <a:spcPts val="0"/>
              </a:spcBef>
              <a:buFontTx/>
              <a:buNone/>
              <a:defRPr/>
            </a:pPr>
            <a:endParaRPr lang="en-US" altLang="en-US" sz="2400" dirty="0" smtClean="0"/>
          </a:p>
          <a:p>
            <a:pPr eaLnBrk="1" hangingPunct="1">
              <a:spcBef>
                <a:spcPts val="0"/>
              </a:spcBef>
              <a:buClr>
                <a:srgbClr val="C00000"/>
              </a:buClr>
              <a:buFont typeface="Wingdings" pitchFamily="2" charset="2"/>
              <a:buChar char="v"/>
              <a:defRPr/>
            </a:pPr>
            <a:r>
              <a:rPr lang="en-US" altLang="en-US" sz="2400" i="1" dirty="0" smtClean="0"/>
              <a:t>Those to decrease or eliminate.</a:t>
            </a:r>
          </a:p>
          <a:p>
            <a:pPr marL="0" indent="0" eaLnBrk="1" hangingPunct="1">
              <a:spcBef>
                <a:spcPts val="0"/>
              </a:spcBef>
              <a:buClr>
                <a:srgbClr val="C00000"/>
              </a:buClr>
              <a:buFont typeface="Wingdings 2" pitchFamily="18" charset="2"/>
              <a:buNone/>
              <a:defRPr/>
            </a:pPr>
            <a:endParaRPr lang="en-US" altLang="en-US" sz="2400" i="1" dirty="0" smtClean="0"/>
          </a:p>
          <a:p>
            <a:pPr eaLnBrk="1" hangingPunct="1">
              <a:spcBef>
                <a:spcPts val="0"/>
              </a:spcBef>
              <a:buClr>
                <a:srgbClr val="C00000"/>
              </a:buClr>
              <a:buFont typeface="Wingdings" pitchFamily="2" charset="2"/>
              <a:buChar char="v"/>
              <a:defRPr/>
            </a:pPr>
            <a:r>
              <a:rPr lang="en-US" altLang="en-US" sz="2400" dirty="0" smtClean="0"/>
              <a:t>These include verbal outbursts, physical aggression, property destruction, perseveration, poor boundaries, and refusals. </a:t>
            </a:r>
          </a:p>
          <a:p>
            <a:pPr marL="0" indent="0" eaLnBrk="1" hangingPunct="1">
              <a:buFont typeface="Wingdings 2" pitchFamily="18" charset="2"/>
              <a:buNone/>
              <a:defRPr/>
            </a:pPr>
            <a:endParaRPr lang="en-US" altLang="en-US" sz="2000" dirty="0" smtClean="0">
              <a:solidFill>
                <a:srgbClr val="C00000"/>
              </a:solidFill>
              <a:effectLst>
                <a:outerShdw blurRad="38100" dist="38100" dir="2700000" algn="tl">
                  <a:srgbClr val="000000">
                    <a:alpha val="43137"/>
                  </a:srgbClr>
                </a:outerShdw>
              </a:effectLst>
            </a:endParaRPr>
          </a:p>
          <a:p>
            <a:pPr eaLnBrk="1" hangingPunct="1">
              <a:buFontTx/>
              <a:buNone/>
              <a:defRPr/>
            </a:pPr>
            <a:endParaRPr lang="en-US" altLang="en-US" dirty="0" smtClean="0"/>
          </a:p>
        </p:txBody>
      </p:sp>
      <p:sp>
        <p:nvSpPr>
          <p:cNvPr id="3" name="Slide Number Placeholder 2"/>
          <p:cNvSpPr>
            <a:spLocks noGrp="1"/>
          </p:cNvSpPr>
          <p:nvPr>
            <p:ph type="sldNum" sz="quarter" idx="12"/>
          </p:nvPr>
        </p:nvSpPr>
        <p:spPr/>
        <p:txBody>
          <a:bodyPr/>
          <a:lstStyle/>
          <a:p>
            <a:pPr>
              <a:defRPr/>
            </a:pPr>
            <a:r>
              <a:rPr lang="en-US" sz="1400" dirty="0" smtClean="0">
                <a:solidFill>
                  <a:schemeClr val="tx1"/>
                </a:solidFill>
              </a:rPr>
              <a:t>54</a:t>
            </a:r>
            <a:r>
              <a:rPr lang="en-US" sz="1400" dirty="0" smtClean="0">
                <a:solidFill>
                  <a:schemeClr val="tx1"/>
                </a:solidFill>
              </a:rPr>
              <a:t>J</a:t>
            </a:r>
            <a:endParaRPr lang="en-US" sz="1400" b="1" dirty="0">
              <a:solidFill>
                <a:schemeClr val="tx1"/>
              </a:solidFill>
            </a:endParaRPr>
          </a:p>
        </p:txBody>
      </p:sp>
      <p:sp>
        <p:nvSpPr>
          <p:cNvPr id="6" name="Rectangle 5"/>
          <p:cNvSpPr/>
          <p:nvPr/>
        </p:nvSpPr>
        <p:spPr>
          <a:xfrm>
            <a:off x="685800" y="1468328"/>
            <a:ext cx="7271415" cy="523220"/>
          </a:xfrm>
          <a:prstGeom prst="rect">
            <a:avLst/>
          </a:prstGeom>
        </p:spPr>
        <p:txBody>
          <a:bodyPr>
            <a:spAutoFit/>
          </a:bodyPr>
          <a:lstStyle/>
          <a:p>
            <a:pPr algn="ctr">
              <a:defRPr/>
            </a:pPr>
            <a:r>
              <a:rPr lang="en-US" sz="2800" b="1" kern="10" dirty="0">
                <a:solidFill>
                  <a:srgbClr val="C00000"/>
                </a:solidFill>
                <a:latin typeface="+mn-lt"/>
              </a:rPr>
              <a:t>Positive </a:t>
            </a:r>
            <a:r>
              <a:rPr lang="en-US" sz="2800" b="1" kern="10" dirty="0" smtClean="0">
                <a:solidFill>
                  <a:srgbClr val="C00000"/>
                </a:solidFill>
                <a:latin typeface="+mn-lt"/>
              </a:rPr>
              <a:t>Behavior Support</a:t>
            </a:r>
            <a:endParaRPr lang="en-US" sz="2800" b="1" dirty="0">
              <a:solidFill>
                <a:srgbClr val="C00000"/>
              </a:solidFill>
              <a:latin typeface="+mn-lt"/>
            </a:endParaRP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143000"/>
            <a:ext cx="6934200" cy="896112"/>
          </a:xfrm>
        </p:spPr>
        <p:txBody>
          <a:bodyPr/>
          <a:lstStyle/>
          <a:p>
            <a:pPr algn="ctr">
              <a:defRPr/>
            </a:pPr>
            <a:r>
              <a:rPr lang="en-US" sz="2800" dirty="0" smtClean="0">
                <a:solidFill>
                  <a:srgbClr val="C00000"/>
                </a:solidFill>
              </a:rPr>
              <a:t>Criteria for a Behavior of Concern</a:t>
            </a:r>
            <a:endParaRPr lang="en-US" sz="2800" dirty="0">
              <a:solidFill>
                <a:srgbClr val="C00000"/>
              </a:solidFill>
            </a:endParaRPr>
          </a:p>
        </p:txBody>
      </p:sp>
      <p:sp>
        <p:nvSpPr>
          <p:cNvPr id="3" name="Content Placeholder 2"/>
          <p:cNvSpPr>
            <a:spLocks noGrp="1"/>
          </p:cNvSpPr>
          <p:nvPr>
            <p:ph idx="1"/>
          </p:nvPr>
        </p:nvSpPr>
        <p:spPr>
          <a:xfrm>
            <a:off x="762000" y="1905000"/>
            <a:ext cx="7693025" cy="4191000"/>
          </a:xfrm>
        </p:spPr>
        <p:txBody>
          <a:bodyPr/>
          <a:lstStyle/>
          <a:p>
            <a:pPr marL="571500" indent="-457200">
              <a:spcBef>
                <a:spcPts val="0"/>
              </a:spcBef>
              <a:spcAft>
                <a:spcPts val="0"/>
              </a:spcAft>
              <a:buClr>
                <a:srgbClr val="C00000"/>
              </a:buClr>
              <a:buFont typeface="Wingdings" panose="05000000000000000000" pitchFamily="2" charset="2"/>
              <a:buChar char="Ø"/>
              <a:defRPr/>
            </a:pPr>
            <a:r>
              <a:rPr lang="en-US" sz="2400" dirty="0" smtClean="0">
                <a:latin typeface="Arial"/>
                <a:ea typeface="Calibri"/>
                <a:cs typeface="Times New Roman"/>
              </a:rPr>
              <a:t>Interferes with his or her growth, development, or progress.</a:t>
            </a:r>
          </a:p>
          <a:p>
            <a:pPr marL="114300" indent="0">
              <a:spcBef>
                <a:spcPts val="0"/>
              </a:spcBef>
              <a:spcAft>
                <a:spcPts val="0"/>
              </a:spcAft>
              <a:buClr>
                <a:srgbClr val="C00000"/>
              </a:buClr>
              <a:buFont typeface="Wingdings 2" pitchFamily="18" charset="2"/>
              <a:buNone/>
              <a:defRPr/>
            </a:pPr>
            <a:endParaRPr lang="en-US" sz="2400" dirty="0" smtClean="0">
              <a:latin typeface="Calibri"/>
              <a:ea typeface="Calibri"/>
              <a:cs typeface="Times New Roman"/>
            </a:endParaRPr>
          </a:p>
          <a:p>
            <a:pPr marL="571500" indent="-457200">
              <a:spcBef>
                <a:spcPts val="0"/>
              </a:spcBef>
              <a:spcAft>
                <a:spcPts val="0"/>
              </a:spcAft>
              <a:buClr>
                <a:srgbClr val="C00000"/>
              </a:buClr>
              <a:buFont typeface="Wingdings" panose="05000000000000000000" pitchFamily="2" charset="2"/>
              <a:buChar char="Ø"/>
              <a:defRPr/>
            </a:pPr>
            <a:r>
              <a:rPr lang="en-US" sz="2400" dirty="0" smtClean="0">
                <a:latin typeface="Arial"/>
                <a:ea typeface="Calibri"/>
                <a:cs typeface="Times New Roman"/>
              </a:rPr>
              <a:t>Interferes with his or her ability to make decisions and to achieve goals.</a:t>
            </a:r>
          </a:p>
          <a:p>
            <a:pPr marL="114300" indent="0">
              <a:spcBef>
                <a:spcPts val="0"/>
              </a:spcBef>
              <a:spcAft>
                <a:spcPts val="0"/>
              </a:spcAft>
              <a:buClr>
                <a:srgbClr val="C00000"/>
              </a:buClr>
              <a:buFont typeface="Wingdings 2" pitchFamily="18" charset="2"/>
              <a:buNone/>
              <a:defRPr/>
            </a:pPr>
            <a:endParaRPr lang="en-US" sz="2400" dirty="0" smtClean="0">
              <a:latin typeface="Calibri"/>
              <a:ea typeface="Calibri"/>
              <a:cs typeface="Times New Roman"/>
            </a:endParaRPr>
          </a:p>
          <a:p>
            <a:pPr marL="571500" indent="-457200">
              <a:spcBef>
                <a:spcPts val="0"/>
              </a:spcBef>
              <a:spcAft>
                <a:spcPts val="0"/>
              </a:spcAft>
              <a:buClr>
                <a:srgbClr val="C00000"/>
              </a:buClr>
              <a:buFont typeface="Wingdings" panose="05000000000000000000" pitchFamily="2" charset="2"/>
              <a:buChar char="Ø"/>
              <a:defRPr/>
            </a:pPr>
            <a:r>
              <a:rPr lang="en-US" sz="2400" dirty="0" smtClean="0">
                <a:latin typeface="Arial"/>
                <a:ea typeface="Calibri"/>
                <a:cs typeface="Times New Roman"/>
              </a:rPr>
              <a:t>Results in a psychotropic medication being prescribed to modify the behavior.</a:t>
            </a:r>
          </a:p>
          <a:p>
            <a:pPr marL="114300" indent="0">
              <a:spcBef>
                <a:spcPts val="0"/>
              </a:spcBef>
              <a:spcAft>
                <a:spcPts val="0"/>
              </a:spcAft>
              <a:buClr>
                <a:srgbClr val="C00000"/>
              </a:buClr>
              <a:buFont typeface="Wingdings 2" pitchFamily="18" charset="2"/>
              <a:buNone/>
              <a:defRPr/>
            </a:pPr>
            <a:endParaRPr lang="en-US" sz="2400" dirty="0" smtClean="0">
              <a:latin typeface="Arial"/>
              <a:ea typeface="Calibri"/>
              <a:cs typeface="Times New Roman"/>
            </a:endParaRPr>
          </a:p>
          <a:p>
            <a:pPr marL="571500" indent="-457200">
              <a:spcBef>
                <a:spcPts val="0"/>
              </a:spcBef>
              <a:spcAft>
                <a:spcPts val="0"/>
              </a:spcAft>
              <a:buClr>
                <a:srgbClr val="C00000"/>
              </a:buClr>
              <a:buFont typeface="Wingdings" panose="05000000000000000000" pitchFamily="2" charset="2"/>
              <a:buChar char="Ø"/>
              <a:defRPr/>
            </a:pPr>
            <a:r>
              <a:rPr lang="en-US" sz="2400" dirty="0" smtClean="0">
                <a:latin typeface="Arial"/>
                <a:ea typeface="Calibri"/>
              </a:rPr>
              <a:t>Poses a risk to the health and safety of the individual and others.</a:t>
            </a:r>
            <a:endParaRPr lang="en-US" sz="2400" dirty="0"/>
          </a:p>
        </p:txBody>
      </p:sp>
      <p:sp>
        <p:nvSpPr>
          <p:cNvPr id="4" name="Slide Number Placeholder 3"/>
          <p:cNvSpPr>
            <a:spLocks noGrp="1"/>
          </p:cNvSpPr>
          <p:nvPr>
            <p:ph type="sldNum" sz="quarter" idx="12"/>
          </p:nvPr>
        </p:nvSpPr>
        <p:spPr/>
        <p:txBody>
          <a:bodyPr/>
          <a:lstStyle/>
          <a:p>
            <a:pPr>
              <a:defRPr/>
            </a:pPr>
            <a:r>
              <a:rPr lang="en-US" sz="1400" b="1" dirty="0" smtClean="0">
                <a:solidFill>
                  <a:schemeClr val="tx1"/>
                </a:solidFill>
              </a:rPr>
              <a:t>55</a:t>
            </a:r>
            <a:r>
              <a:rPr lang="en-US" sz="1400" dirty="0" smtClean="0">
                <a:solidFill>
                  <a:schemeClr val="tx1"/>
                </a:solidFill>
              </a:rPr>
              <a:t>T</a:t>
            </a:r>
            <a:endParaRPr lang="en-US" sz="1400" b="1" dirty="0">
              <a:solidFill>
                <a:schemeClr val="tx1"/>
              </a:solidFill>
            </a:endParaRP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8825" y="1371600"/>
            <a:ext cx="7924800" cy="762000"/>
          </a:xfrm>
        </p:spPr>
        <p:txBody>
          <a:bodyPr/>
          <a:lstStyle/>
          <a:p>
            <a:pPr algn="ctr">
              <a:defRPr/>
            </a:pPr>
            <a:r>
              <a:rPr lang="en-US" sz="2400" dirty="0" smtClean="0">
                <a:solidFill>
                  <a:srgbClr val="C00000"/>
                </a:solidFill>
              </a:rPr>
              <a:t>Reactive vs. Proactive Interventions</a:t>
            </a:r>
            <a:endParaRPr lang="en-US" sz="2400" dirty="0">
              <a:solidFill>
                <a:srgbClr val="C00000"/>
              </a:solidFill>
            </a:endParaRPr>
          </a:p>
        </p:txBody>
      </p:sp>
      <p:sp>
        <p:nvSpPr>
          <p:cNvPr id="3" name="Slide Number Placeholder 2"/>
          <p:cNvSpPr>
            <a:spLocks noGrp="1"/>
          </p:cNvSpPr>
          <p:nvPr>
            <p:ph type="sldNum" sz="quarter" idx="12"/>
          </p:nvPr>
        </p:nvSpPr>
        <p:spPr/>
        <p:txBody>
          <a:bodyPr/>
          <a:lstStyle/>
          <a:p>
            <a:pPr>
              <a:defRPr/>
            </a:pPr>
            <a:r>
              <a:rPr lang="en-US" sz="1400" b="1" dirty="0" smtClean="0">
                <a:solidFill>
                  <a:schemeClr val="tx1"/>
                </a:solidFill>
              </a:rPr>
              <a:t>56</a:t>
            </a:r>
            <a:r>
              <a:rPr lang="en-US" sz="1400" dirty="0" smtClean="0">
                <a:solidFill>
                  <a:schemeClr val="tx1"/>
                </a:solidFill>
              </a:rPr>
              <a:t>P</a:t>
            </a:r>
            <a:endParaRPr lang="en-US" sz="1400" b="1" dirty="0">
              <a:solidFill>
                <a:schemeClr val="tx1"/>
              </a:solidFill>
            </a:endParaRPr>
          </a:p>
        </p:txBody>
      </p:sp>
      <p:pic>
        <p:nvPicPr>
          <p:cNvPr id="8909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799" y="2333625"/>
            <a:ext cx="2390775" cy="2390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pic>
        <p:nvPicPr>
          <p:cNvPr id="8909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7375" y="4284518"/>
            <a:ext cx="3016250" cy="2036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pic>
        <p:nvPicPr>
          <p:cNvPr id="8909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5387" y="4239737"/>
            <a:ext cx="2995613" cy="2017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5" name="tabl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668824"/>
            <a:ext cx="8229600" cy="4388714"/>
          </a:xfrm>
          <a:solidFill>
            <a:schemeClr val="tx2">
              <a:alpha val="95000"/>
            </a:schemeClr>
          </a:solidFill>
        </p:spPr>
      </p:pic>
      <p:sp>
        <p:nvSpPr>
          <p:cNvPr id="3" name="Slide Number Placeholder 2"/>
          <p:cNvSpPr>
            <a:spLocks noGrp="1"/>
          </p:cNvSpPr>
          <p:nvPr>
            <p:ph type="sldNum" sz="quarter" idx="12"/>
          </p:nvPr>
        </p:nvSpPr>
        <p:spPr/>
        <p:txBody>
          <a:bodyPr/>
          <a:lstStyle/>
          <a:p>
            <a:pPr>
              <a:defRPr/>
            </a:pPr>
            <a:r>
              <a:rPr lang="en-US" sz="1400" b="1" dirty="0" smtClean="0">
                <a:solidFill>
                  <a:schemeClr val="tx1"/>
                </a:solidFill>
              </a:rPr>
              <a:t>57</a:t>
            </a:r>
            <a:r>
              <a:rPr lang="en-US" sz="1400" dirty="0" smtClean="0">
                <a:solidFill>
                  <a:schemeClr val="tx1"/>
                </a:solidFill>
              </a:rPr>
              <a:t>P</a:t>
            </a:r>
            <a:endParaRPr lang="en-US" sz="1400" b="1" dirty="0">
              <a:solidFill>
                <a:schemeClr val="tx1"/>
              </a:solidFill>
            </a:endParaRPr>
          </a:p>
        </p:txBody>
      </p:sp>
      <p:sp>
        <p:nvSpPr>
          <p:cNvPr id="5" name="Rectangle 4"/>
          <p:cNvSpPr/>
          <p:nvPr/>
        </p:nvSpPr>
        <p:spPr>
          <a:xfrm>
            <a:off x="914400" y="1066800"/>
            <a:ext cx="7271415" cy="523220"/>
          </a:xfrm>
          <a:prstGeom prst="rect">
            <a:avLst/>
          </a:prstGeom>
        </p:spPr>
        <p:txBody>
          <a:bodyPr>
            <a:spAutoFit/>
          </a:bodyPr>
          <a:lstStyle/>
          <a:p>
            <a:pPr algn="ctr">
              <a:defRPr/>
            </a:pPr>
            <a:r>
              <a:rPr lang="en-US" sz="2800" b="1" kern="10" dirty="0" smtClean="0">
                <a:solidFill>
                  <a:srgbClr val="C00000"/>
                </a:solidFill>
                <a:latin typeface="+mn-lt"/>
              </a:rPr>
              <a:t>Benefits of Proactive versus Reactive</a:t>
            </a:r>
            <a:endParaRPr lang="en-US" sz="2800" b="1" dirty="0">
              <a:solidFill>
                <a:srgbClr val="C00000"/>
              </a:solidFill>
              <a:latin typeface="+mn-lt"/>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r>
              <a:rPr lang="en-US" sz="1400" b="1" dirty="0" smtClean="0">
                <a:solidFill>
                  <a:schemeClr val="tx1"/>
                </a:solidFill>
              </a:rPr>
              <a:t>58P</a:t>
            </a:r>
            <a:endParaRPr lang="en-US" sz="1400" b="1" dirty="0">
              <a:solidFill>
                <a:schemeClr val="tx1"/>
              </a:solidFill>
            </a:endParaRPr>
          </a:p>
        </p:txBody>
      </p:sp>
      <p:sp>
        <p:nvSpPr>
          <p:cNvPr id="2" name="Title 1"/>
          <p:cNvSpPr>
            <a:spLocks noGrp="1"/>
          </p:cNvSpPr>
          <p:nvPr>
            <p:ph type="title" idx="4294967295"/>
          </p:nvPr>
        </p:nvSpPr>
        <p:spPr>
          <a:xfrm>
            <a:off x="0" y="1447800"/>
            <a:ext cx="7162800" cy="490538"/>
          </a:xfrm>
          <a:prstGeom prst="roundRect">
            <a:avLst>
              <a:gd name="adj" fmla="val 21667"/>
            </a:avLst>
          </a:prstGeom>
        </p:spPr>
        <p:txBody>
          <a:bodyPr anchorCtr="1">
            <a:normAutofit fontScale="90000"/>
          </a:bodyPr>
          <a:lstStyle/>
          <a:p>
            <a:pPr algn="ctr" eaLnBrk="1" fontAlgn="auto" hangingPunct="1">
              <a:spcAft>
                <a:spcPts val="0"/>
              </a:spcAft>
              <a:defRPr/>
            </a:pPr>
            <a:r>
              <a:rPr lang="en-US" sz="2400" dirty="0" smtClean="0">
                <a:solidFill>
                  <a:srgbClr val="C00000"/>
                </a:solidFill>
              </a:rPr>
              <a:t>Proactive Versus Reaction Intervention Points</a:t>
            </a:r>
          </a:p>
        </p:txBody>
      </p:sp>
      <p:pic>
        <p:nvPicPr>
          <p:cNvPr id="105475" name="Content Placeholder 5"/>
          <p:cNvPicPr>
            <a:picLocks noGrp="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762000" y="2362200"/>
            <a:ext cx="8382000" cy="4038600"/>
          </a:xfrm>
        </p:spPr>
      </p:pic>
      <p:sp>
        <p:nvSpPr>
          <p:cNvPr id="105476" name="Rectangle 4"/>
          <p:cNvSpPr>
            <a:spLocks noChangeArrowheads="1"/>
          </p:cNvSpPr>
          <p:nvPr/>
        </p:nvSpPr>
        <p:spPr bwMode="auto">
          <a:xfrm>
            <a:off x="6324600" y="2218266"/>
            <a:ext cx="2810933" cy="2353733"/>
          </a:xfrm>
          <a:prstGeom prst="rect">
            <a:avLst/>
          </a:prstGeom>
          <a:solidFill>
            <a:schemeClr val="bg1"/>
          </a:solidFill>
          <a:ln w="12700" cap="sq">
            <a:solidFill>
              <a:schemeClr val="bg1"/>
            </a:solidFill>
            <a:miter lim="800000"/>
            <a:headEnd type="none" w="sm" len="sm"/>
            <a:tailEnd type="none" w="sm" len="sm"/>
          </a:ln>
        </p:spPr>
        <p:txBody>
          <a:bodyPr wrap="none" anchor="ct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0"/>
              </a:spcBef>
              <a:buClrTx/>
              <a:buSzTx/>
              <a:buFontTx/>
              <a:buNone/>
            </a:pPr>
            <a:endParaRPr lang="en-US" altLang="en-US" sz="1800">
              <a:solidFill>
                <a:schemeClr val="tx1"/>
              </a:solidFill>
              <a:latin typeface="Arial" charset="0"/>
            </a:endParaRPr>
          </a:p>
        </p:txBody>
      </p:sp>
      <p:sp>
        <p:nvSpPr>
          <p:cNvPr id="105477" name="Text Box 5"/>
          <p:cNvSpPr txBox="1">
            <a:spLocks noChangeArrowheads="1"/>
          </p:cNvSpPr>
          <p:nvPr/>
        </p:nvSpPr>
        <p:spPr bwMode="auto">
          <a:xfrm>
            <a:off x="6934200" y="5029200"/>
            <a:ext cx="12954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50000"/>
              </a:spcBef>
              <a:buClrTx/>
              <a:buSzTx/>
              <a:buFontTx/>
              <a:buNone/>
            </a:pPr>
            <a:r>
              <a:rPr lang="en-US" altLang="en-US" sz="800" b="1">
                <a:solidFill>
                  <a:schemeClr val="tx1"/>
                </a:solidFill>
                <a:latin typeface="Arial Narrow" pitchFamily="34" charset="0"/>
              </a:rPr>
              <a:t>Return to Baseline</a:t>
            </a:r>
          </a:p>
        </p:txBody>
      </p:sp>
      <p:sp>
        <p:nvSpPr>
          <p:cNvPr id="105478" name="Rectangle 6"/>
          <p:cNvSpPr>
            <a:spLocks noChangeArrowheads="1"/>
          </p:cNvSpPr>
          <p:nvPr/>
        </p:nvSpPr>
        <p:spPr bwMode="auto">
          <a:xfrm>
            <a:off x="4876800" y="5486400"/>
            <a:ext cx="762000" cy="228600"/>
          </a:xfrm>
          <a:prstGeom prst="rect">
            <a:avLst/>
          </a:prstGeom>
          <a:solidFill>
            <a:schemeClr val="bg1"/>
          </a:solidFill>
          <a:ln w="12700" cap="sq">
            <a:solidFill>
              <a:schemeClr val="bg1"/>
            </a:solidFill>
            <a:miter lim="800000"/>
            <a:headEnd type="none" w="sm" len="sm"/>
            <a:tailEnd type="none" w="sm" len="sm"/>
          </a:ln>
        </p:spPr>
        <p:txBody>
          <a:bodyPr wrap="none" anchor="ct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0"/>
              </a:spcBef>
              <a:buClrTx/>
              <a:buSzTx/>
              <a:buFontTx/>
              <a:buNone/>
            </a:pPr>
            <a:endParaRPr lang="en-US" altLang="en-US" sz="1800">
              <a:solidFill>
                <a:schemeClr val="tx1"/>
              </a:solidFill>
              <a:latin typeface="Arial" charset="0"/>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withEffect">
                                  <p:stCondLst>
                                    <p:cond delay="0"/>
                                  </p:stCondLst>
                                  <p:childTnLst>
                                    <p:animEffect transition="out" filter="fade">
                                      <p:cBhvr>
                                        <p:cTn id="6" dur="50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838200" y="1371600"/>
            <a:ext cx="5334000" cy="990600"/>
          </a:xfrm>
        </p:spPr>
        <p:txBody>
          <a:bodyPr/>
          <a:lstStyle/>
          <a:p>
            <a:pPr eaLnBrk="1" fontAlgn="auto" hangingPunct="1">
              <a:spcAft>
                <a:spcPts val="0"/>
              </a:spcAft>
              <a:defRPr/>
            </a:pPr>
            <a:r>
              <a:rPr lang="en-US" altLang="en-US" sz="2400" b="1" dirty="0" smtClean="0">
                <a:solidFill>
                  <a:srgbClr val="C00000"/>
                </a:solidFill>
              </a:rPr>
              <a:t>Proactive Interventions</a:t>
            </a:r>
            <a:r>
              <a:rPr lang="en-US" altLang="en-US" sz="2400" b="1" dirty="0" smtClean="0"/>
              <a:t/>
            </a:r>
            <a:br>
              <a:rPr lang="en-US" altLang="en-US" sz="2400" b="1" dirty="0" smtClean="0"/>
            </a:br>
            <a:r>
              <a:rPr lang="en-US" altLang="en-US" sz="2000" dirty="0" smtClean="0">
                <a:solidFill>
                  <a:schemeClr val="bg1"/>
                </a:solidFill>
              </a:rPr>
              <a:t>Setting and Reviewing Expectations</a:t>
            </a:r>
          </a:p>
        </p:txBody>
      </p:sp>
      <p:sp>
        <p:nvSpPr>
          <p:cNvPr id="65539" name="Rectangle 3"/>
          <p:cNvSpPr>
            <a:spLocks noGrp="1" noChangeArrowheads="1"/>
          </p:cNvSpPr>
          <p:nvPr>
            <p:ph idx="1"/>
          </p:nvPr>
        </p:nvSpPr>
        <p:spPr>
          <a:xfrm>
            <a:off x="685800" y="1905000"/>
            <a:ext cx="8001000" cy="4343400"/>
          </a:xfrm>
        </p:spPr>
        <p:txBody>
          <a:bodyPr/>
          <a:lstStyle/>
          <a:p>
            <a:pPr eaLnBrk="1" hangingPunct="1">
              <a:lnSpc>
                <a:spcPct val="90000"/>
              </a:lnSpc>
              <a:spcBef>
                <a:spcPct val="50000"/>
              </a:spcBef>
              <a:buClr>
                <a:srgbClr val="C00000"/>
              </a:buClr>
              <a:defRPr/>
            </a:pPr>
            <a:r>
              <a:rPr lang="en-US" altLang="en-US" sz="2000" dirty="0" smtClean="0"/>
              <a:t>Directions given and reviewed at regular intervals. They should be very specific and easily convey the expected behavior.</a:t>
            </a:r>
          </a:p>
          <a:p>
            <a:pPr marL="0" indent="0" algn="ctr" eaLnBrk="1" hangingPunct="1">
              <a:lnSpc>
                <a:spcPct val="90000"/>
              </a:lnSpc>
              <a:spcBef>
                <a:spcPct val="50000"/>
              </a:spcBef>
              <a:buClr>
                <a:srgbClr val="C00000"/>
              </a:buClr>
              <a:buFont typeface="Wingdings 2" pitchFamily="18" charset="2"/>
              <a:buNone/>
              <a:defRPr/>
            </a:pPr>
            <a:endParaRPr lang="en-US" altLang="en-US" sz="1000" dirty="0" smtClean="0"/>
          </a:p>
          <a:p>
            <a:pPr eaLnBrk="1" hangingPunct="1">
              <a:lnSpc>
                <a:spcPct val="90000"/>
              </a:lnSpc>
              <a:buClr>
                <a:srgbClr val="C00000"/>
              </a:buClr>
              <a:defRPr/>
            </a:pPr>
            <a:r>
              <a:rPr lang="en-US" altLang="en-US" sz="2000" dirty="0" smtClean="0"/>
              <a:t>Tell the person what you want them to do, rather than what you do not. </a:t>
            </a:r>
          </a:p>
          <a:p>
            <a:pPr marL="1005840" lvl="2" eaLnBrk="1" hangingPunct="1">
              <a:lnSpc>
                <a:spcPct val="90000"/>
              </a:lnSpc>
              <a:buClr>
                <a:srgbClr val="C00000"/>
              </a:buClr>
              <a:defRPr/>
            </a:pPr>
            <a:r>
              <a:rPr lang="en-US" altLang="en-US" sz="1800" i="1" dirty="0" smtClean="0"/>
              <a:t>“Use an ‘inside’ voice,” instead of “Stop talking so loudly”</a:t>
            </a:r>
          </a:p>
          <a:p>
            <a:pPr marL="1005840" lvl="2" eaLnBrk="1" hangingPunct="1">
              <a:lnSpc>
                <a:spcPct val="90000"/>
              </a:lnSpc>
              <a:buClr>
                <a:srgbClr val="C00000"/>
              </a:buClr>
              <a:defRPr/>
            </a:pPr>
            <a:r>
              <a:rPr lang="en-US" altLang="en-US" sz="1800" i="1" dirty="0" smtClean="0"/>
              <a:t>“Keep your hands down,” rather than “Don’t hit”</a:t>
            </a:r>
          </a:p>
          <a:p>
            <a:pPr marL="1005840" lvl="2" eaLnBrk="1" hangingPunct="1">
              <a:lnSpc>
                <a:spcPct val="90000"/>
              </a:lnSpc>
              <a:buClr>
                <a:srgbClr val="C00000"/>
              </a:buClr>
              <a:defRPr/>
            </a:pPr>
            <a:r>
              <a:rPr lang="en-US" altLang="en-US" sz="1800" i="1" dirty="0" smtClean="0"/>
              <a:t>“Let’s relax with some slow breathing,” not “Stop being so nervous”</a:t>
            </a:r>
          </a:p>
          <a:p>
            <a:pPr lvl="2" algn="ctr" eaLnBrk="1" hangingPunct="1">
              <a:lnSpc>
                <a:spcPct val="90000"/>
              </a:lnSpc>
              <a:buClr>
                <a:srgbClr val="C00000"/>
              </a:buClr>
              <a:buFontTx/>
              <a:buNone/>
              <a:defRPr/>
            </a:pPr>
            <a:endParaRPr lang="en-US" altLang="en-US" sz="1000" i="1" dirty="0" smtClean="0"/>
          </a:p>
          <a:p>
            <a:pPr eaLnBrk="1" hangingPunct="1">
              <a:lnSpc>
                <a:spcPct val="90000"/>
              </a:lnSpc>
              <a:buClr>
                <a:srgbClr val="C00000"/>
              </a:buClr>
              <a:defRPr/>
            </a:pPr>
            <a:r>
              <a:rPr lang="en-US" altLang="en-US" sz="2000" dirty="0" smtClean="0"/>
              <a:t>Learning problems and memory deficits may interfere with understanding and remembering what constitutes “appropriate” behavior.</a:t>
            </a:r>
          </a:p>
          <a:p>
            <a:pPr eaLnBrk="1" hangingPunct="1">
              <a:lnSpc>
                <a:spcPct val="90000"/>
              </a:lnSpc>
              <a:spcBef>
                <a:spcPct val="50000"/>
              </a:spcBef>
              <a:buClr>
                <a:srgbClr val="C00000"/>
              </a:buClr>
              <a:defRPr/>
            </a:pPr>
            <a:r>
              <a:rPr lang="en-US" altLang="en-US" sz="2000" dirty="0" smtClean="0"/>
              <a:t>Learning occurs in small steps, so have realistic expectations. </a:t>
            </a:r>
          </a:p>
          <a:p>
            <a:pPr eaLnBrk="1" hangingPunct="1">
              <a:lnSpc>
                <a:spcPct val="90000"/>
              </a:lnSpc>
              <a:spcBef>
                <a:spcPct val="50000"/>
              </a:spcBef>
              <a:buClr>
                <a:srgbClr val="C00000"/>
              </a:buClr>
              <a:defRPr/>
            </a:pPr>
            <a:r>
              <a:rPr lang="en-US" altLang="en-US" sz="2000" dirty="0" smtClean="0"/>
              <a:t>Be consistent with language across settings.</a:t>
            </a:r>
          </a:p>
          <a:p>
            <a:pPr marL="0" indent="0" eaLnBrk="1" hangingPunct="1">
              <a:lnSpc>
                <a:spcPct val="90000"/>
              </a:lnSpc>
              <a:buFont typeface="Wingdings 2" pitchFamily="18" charset="2"/>
              <a:buNone/>
              <a:defRPr/>
            </a:pPr>
            <a:endParaRPr lang="en-US" altLang="en-US" sz="2000" dirty="0" smtClean="0"/>
          </a:p>
        </p:txBody>
      </p:sp>
      <p:sp>
        <p:nvSpPr>
          <p:cNvPr id="2" name="Slide Number Placeholder 1"/>
          <p:cNvSpPr>
            <a:spLocks noGrp="1"/>
          </p:cNvSpPr>
          <p:nvPr>
            <p:ph type="sldNum" sz="quarter" idx="12"/>
          </p:nvPr>
        </p:nvSpPr>
        <p:spPr/>
        <p:txBody>
          <a:bodyPr/>
          <a:lstStyle/>
          <a:p>
            <a:pPr>
              <a:defRPr/>
            </a:pPr>
            <a:r>
              <a:rPr lang="en-US" sz="1400" dirty="0" smtClean="0">
                <a:solidFill>
                  <a:schemeClr val="tx1"/>
                </a:solidFill>
              </a:rPr>
              <a:t>59</a:t>
            </a:r>
            <a:r>
              <a:rPr lang="en-US" sz="1400" dirty="0" smtClean="0">
                <a:solidFill>
                  <a:schemeClr val="tx1"/>
                </a:solidFill>
              </a:rPr>
              <a:t>P</a:t>
            </a:r>
            <a:endParaRPr lang="en-US" sz="1400" b="1" dirty="0">
              <a:solidFill>
                <a:schemeClr val="tx1"/>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r>
              <a:rPr lang="en-US" dirty="0" smtClean="0">
                <a:solidFill>
                  <a:schemeClr val="tx1"/>
                </a:solidFill>
              </a:rPr>
              <a:t>6P</a:t>
            </a:r>
            <a:endParaRPr lang="en-US" dirty="0">
              <a:solidFill>
                <a:schemeClr val="tx1"/>
              </a:solidFill>
            </a:endParaRPr>
          </a:p>
        </p:txBody>
      </p:sp>
      <p:sp>
        <p:nvSpPr>
          <p:cNvPr id="3" name="Rectangle 2"/>
          <p:cNvSpPr/>
          <p:nvPr/>
        </p:nvSpPr>
        <p:spPr>
          <a:xfrm>
            <a:off x="762000" y="685800"/>
            <a:ext cx="7543800" cy="5940088"/>
          </a:xfrm>
          <a:prstGeom prst="rect">
            <a:avLst/>
          </a:prstGeom>
        </p:spPr>
        <p:txBody>
          <a:bodyPr wrap="square">
            <a:spAutoFit/>
          </a:bodyPr>
          <a:lstStyle/>
          <a:p>
            <a:pPr algn="ctr"/>
            <a:r>
              <a:rPr lang="en-US" sz="2800" b="1" dirty="0" smtClean="0">
                <a:solidFill>
                  <a:prstClr val="black"/>
                </a:solidFill>
                <a:effectLst>
                  <a:outerShdw blurRad="38100" dist="38100" dir="2700000" algn="tl">
                    <a:srgbClr val="000000">
                      <a:alpha val="43137"/>
                    </a:srgbClr>
                  </a:outerShdw>
                </a:effectLst>
                <a:latin typeface="Calibri"/>
                <a:ea typeface="+mj-ea"/>
                <a:cs typeface="+mj-cs"/>
              </a:rPr>
              <a:t>            </a:t>
            </a:r>
          </a:p>
          <a:p>
            <a:pPr algn="ctr"/>
            <a:r>
              <a:rPr lang="en-US" sz="2800" b="1" dirty="0" smtClean="0">
                <a:solidFill>
                  <a:prstClr val="black"/>
                </a:solidFill>
                <a:effectLst>
                  <a:outerShdw blurRad="38100" dist="38100" dir="2700000" algn="tl">
                    <a:srgbClr val="000000">
                      <a:alpha val="43137"/>
                    </a:srgbClr>
                  </a:outerShdw>
                </a:effectLst>
                <a:latin typeface="Calibri"/>
                <a:ea typeface="+mj-ea"/>
                <a:cs typeface="+mj-cs"/>
              </a:rPr>
              <a:t>DDS </a:t>
            </a:r>
            <a:r>
              <a:rPr lang="en-US" sz="2800" b="1" dirty="0">
                <a:solidFill>
                  <a:prstClr val="black"/>
                </a:solidFill>
                <a:effectLst>
                  <a:outerShdw blurRad="38100" dist="38100" dir="2700000" algn="tl">
                    <a:srgbClr val="000000">
                      <a:alpha val="43137"/>
                    </a:srgbClr>
                  </a:outerShdw>
                </a:effectLst>
                <a:latin typeface="Calibri"/>
                <a:ea typeface="+mj-ea"/>
                <a:cs typeface="+mj-cs"/>
              </a:rPr>
              <a:t>Resources</a:t>
            </a:r>
            <a:r>
              <a:rPr lang="en-US" sz="2400" b="1" dirty="0">
                <a:solidFill>
                  <a:prstClr val="black"/>
                </a:solidFill>
                <a:effectLst>
                  <a:outerShdw blurRad="38100" dist="38100" dir="2700000" algn="tl">
                    <a:srgbClr val="000000">
                      <a:alpha val="43137"/>
                    </a:srgbClr>
                  </a:outerShdw>
                </a:effectLst>
                <a:latin typeface="Calibri"/>
                <a:ea typeface="+mj-ea"/>
                <a:cs typeface="+mj-cs"/>
              </a:rPr>
              <a:t/>
            </a:r>
            <a:br>
              <a:rPr lang="en-US" sz="2400" b="1" dirty="0">
                <a:solidFill>
                  <a:prstClr val="black"/>
                </a:solidFill>
                <a:effectLst>
                  <a:outerShdw blurRad="38100" dist="38100" dir="2700000" algn="tl">
                    <a:srgbClr val="000000">
                      <a:alpha val="43137"/>
                    </a:srgbClr>
                  </a:outerShdw>
                </a:effectLst>
                <a:latin typeface="Calibri"/>
                <a:ea typeface="+mj-ea"/>
                <a:cs typeface="+mj-cs"/>
              </a:rPr>
            </a:br>
            <a:r>
              <a:rPr lang="en-US" sz="2400" b="1" dirty="0" smtClean="0">
                <a:solidFill>
                  <a:prstClr val="black"/>
                </a:solidFill>
                <a:effectLst>
                  <a:outerShdw blurRad="38100" dist="38100" dir="2700000" algn="tl">
                    <a:srgbClr val="000000">
                      <a:alpha val="43137"/>
                    </a:srgbClr>
                  </a:outerShdw>
                </a:effectLst>
                <a:latin typeface="Calibri"/>
                <a:ea typeface="+mj-ea"/>
                <a:cs typeface="+mj-cs"/>
              </a:rPr>
              <a:t>Within the IFS Division</a:t>
            </a:r>
          </a:p>
          <a:p>
            <a:pPr algn="ctr"/>
            <a:r>
              <a:rPr lang="en-US" sz="2400" b="1" i="1" u="sng" dirty="0" smtClean="0">
                <a:solidFill>
                  <a:prstClr val="black"/>
                </a:solidFill>
                <a:effectLst>
                  <a:outerShdw blurRad="38100" dist="38100" dir="2700000" algn="tl">
                    <a:srgbClr val="000000">
                      <a:alpha val="43137"/>
                    </a:srgbClr>
                  </a:outerShdw>
                </a:effectLst>
                <a:latin typeface="Calibri"/>
                <a:ea typeface="+mj-ea"/>
                <a:cs typeface="+mj-cs"/>
              </a:rPr>
              <a:t>Enhanced </a:t>
            </a:r>
            <a:r>
              <a:rPr lang="en-US" sz="2400" b="1" i="1" u="sng" dirty="0">
                <a:solidFill>
                  <a:prstClr val="black"/>
                </a:solidFill>
                <a:effectLst>
                  <a:outerShdw blurRad="38100" dist="38100" dir="2700000" algn="tl">
                    <a:srgbClr val="000000">
                      <a:alpha val="43137"/>
                    </a:srgbClr>
                  </a:outerShdw>
                </a:effectLst>
                <a:latin typeface="Calibri"/>
                <a:ea typeface="+mj-ea"/>
                <a:cs typeface="+mj-cs"/>
              </a:rPr>
              <a:t>Family Support </a:t>
            </a:r>
            <a:r>
              <a:rPr lang="en-US" sz="2400" b="1" i="1" u="sng" dirty="0" smtClean="0">
                <a:solidFill>
                  <a:prstClr val="black"/>
                </a:solidFill>
                <a:effectLst>
                  <a:outerShdw blurRad="38100" dist="38100" dir="2700000" algn="tl">
                    <a:srgbClr val="000000">
                      <a:alpha val="43137"/>
                    </a:srgbClr>
                  </a:outerShdw>
                </a:effectLst>
                <a:latin typeface="Calibri"/>
                <a:ea typeface="+mj-ea"/>
                <a:cs typeface="+mj-cs"/>
              </a:rPr>
              <a:t>Te</a:t>
            </a:r>
            <a:r>
              <a:rPr lang="en-US" sz="2400" b="1" u="sng" dirty="0" smtClean="0">
                <a:solidFill>
                  <a:prstClr val="black"/>
                </a:solidFill>
                <a:effectLst>
                  <a:outerShdw blurRad="38100" dist="38100" dir="2700000" algn="tl">
                    <a:srgbClr val="000000">
                      <a:alpha val="43137"/>
                    </a:srgbClr>
                  </a:outerShdw>
                </a:effectLst>
                <a:latin typeface="Calibri"/>
                <a:ea typeface="+mj-ea"/>
                <a:cs typeface="+mj-cs"/>
              </a:rPr>
              <a:t>ams</a:t>
            </a:r>
          </a:p>
          <a:p>
            <a:pPr algn="ctr"/>
            <a:endParaRPr lang="en-US" sz="2400" b="1" u="sng" dirty="0" smtClean="0">
              <a:solidFill>
                <a:prstClr val="black"/>
              </a:solidFill>
              <a:effectLst>
                <a:outerShdw blurRad="38100" dist="38100" dir="2700000" algn="tl">
                  <a:srgbClr val="000000">
                    <a:alpha val="43137"/>
                  </a:srgbClr>
                </a:outerShdw>
              </a:effectLst>
              <a:latin typeface="Calibri"/>
              <a:ea typeface="+mj-ea"/>
              <a:cs typeface="+mj-cs"/>
            </a:endParaRPr>
          </a:p>
          <a:p>
            <a:pPr algn="ctr"/>
            <a:r>
              <a:rPr lang="en-US" sz="2000" b="1" u="sng" dirty="0" smtClean="0">
                <a:solidFill>
                  <a:prstClr val="black"/>
                </a:solidFill>
                <a:effectLst>
                  <a:outerShdw blurRad="38100" dist="38100" dir="2700000" algn="tl">
                    <a:srgbClr val="000000">
                      <a:alpha val="43137"/>
                    </a:srgbClr>
                  </a:outerShdw>
                </a:effectLst>
                <a:latin typeface="Calibri"/>
                <a:ea typeface="+mj-ea"/>
                <a:cs typeface="+mj-cs"/>
              </a:rPr>
              <a:t>Situations that may require EFS</a:t>
            </a:r>
          </a:p>
          <a:p>
            <a:pPr marL="285750" indent="-285750">
              <a:buFont typeface="Arial" panose="020B0604020202020204" pitchFamily="34" charset="0"/>
              <a:buChar char="•"/>
            </a:pPr>
            <a:r>
              <a:rPr lang="en-US" sz="1600" b="1" dirty="0" smtClean="0">
                <a:solidFill>
                  <a:prstClr val="black"/>
                </a:solidFill>
                <a:latin typeface="Calibri"/>
                <a:ea typeface="+mj-ea"/>
                <a:cs typeface="+mj-cs"/>
              </a:rPr>
              <a:t>Challenging behaviors</a:t>
            </a:r>
          </a:p>
          <a:p>
            <a:pPr marL="285750" indent="-285750">
              <a:buFont typeface="Arial" panose="020B0604020202020204" pitchFamily="34" charset="0"/>
              <a:buChar char="•"/>
            </a:pPr>
            <a:r>
              <a:rPr lang="en-US" sz="1600" b="1" dirty="0" smtClean="0">
                <a:solidFill>
                  <a:prstClr val="black"/>
                </a:solidFill>
                <a:latin typeface="Calibri"/>
                <a:ea typeface="+mj-ea"/>
                <a:cs typeface="+mj-cs"/>
              </a:rPr>
              <a:t>Loss of primary </a:t>
            </a:r>
            <a:r>
              <a:rPr lang="en-US" sz="1600" b="1" dirty="0" smtClean="0">
                <a:solidFill>
                  <a:prstClr val="black"/>
                </a:solidFill>
                <a:latin typeface="Calibri"/>
                <a:ea typeface="+mj-ea"/>
                <a:cs typeface="+mj-cs"/>
              </a:rPr>
              <a:t>caregiver/caregiver disability</a:t>
            </a:r>
            <a:endParaRPr lang="en-US" sz="1600" b="1" dirty="0" smtClean="0">
              <a:solidFill>
                <a:prstClr val="black"/>
              </a:solidFill>
              <a:latin typeface="Calibri"/>
              <a:ea typeface="+mj-ea"/>
              <a:cs typeface="+mj-cs"/>
            </a:endParaRPr>
          </a:p>
          <a:p>
            <a:pPr marL="285750" indent="-285750">
              <a:buFont typeface="Arial" panose="020B0604020202020204" pitchFamily="34" charset="0"/>
              <a:buChar char="•"/>
            </a:pPr>
            <a:r>
              <a:rPr lang="en-US" sz="1600" b="1" dirty="0" smtClean="0">
                <a:solidFill>
                  <a:prstClr val="black"/>
                </a:solidFill>
                <a:latin typeface="Calibri"/>
                <a:ea typeface="+mj-ea"/>
                <a:cs typeface="+mj-cs"/>
              </a:rPr>
              <a:t>Changes in physical or mental health status </a:t>
            </a:r>
          </a:p>
          <a:p>
            <a:pPr marL="285750" indent="-285750">
              <a:buFont typeface="Arial" panose="020B0604020202020204" pitchFamily="34" charset="0"/>
              <a:buChar char="•"/>
            </a:pPr>
            <a:r>
              <a:rPr lang="en-US" sz="1600" b="1" dirty="0" smtClean="0">
                <a:solidFill>
                  <a:prstClr val="black"/>
                </a:solidFill>
                <a:latin typeface="Calibri"/>
                <a:ea typeface="+mj-ea"/>
                <a:cs typeface="+mj-cs"/>
              </a:rPr>
              <a:t>Homelessness or housing instability</a:t>
            </a:r>
            <a:endParaRPr lang="en-US" sz="1600" b="1" dirty="0" smtClean="0">
              <a:solidFill>
                <a:prstClr val="black"/>
              </a:solidFill>
              <a:latin typeface="Calibri"/>
              <a:ea typeface="+mj-ea"/>
              <a:cs typeface="+mj-cs"/>
            </a:endParaRPr>
          </a:p>
          <a:p>
            <a:pPr marL="285750" indent="-285750">
              <a:buFont typeface="Arial" panose="020B0604020202020204" pitchFamily="34" charset="0"/>
              <a:buChar char="•"/>
            </a:pPr>
            <a:r>
              <a:rPr lang="en-US" sz="1600" b="1" dirty="0" smtClean="0">
                <a:solidFill>
                  <a:prstClr val="black"/>
                </a:solidFill>
                <a:latin typeface="Calibri"/>
                <a:ea typeface="+mj-ea"/>
                <a:cs typeface="+mj-cs"/>
              </a:rPr>
              <a:t>Abuse or neglect </a:t>
            </a:r>
            <a:r>
              <a:rPr lang="en-US" sz="1600" b="1" dirty="0" smtClean="0">
                <a:solidFill>
                  <a:prstClr val="black"/>
                </a:solidFill>
                <a:latin typeface="Calibri"/>
                <a:ea typeface="+mj-ea"/>
                <a:cs typeface="+mj-cs"/>
              </a:rPr>
              <a:t>investigations/Immediate Protective Services</a:t>
            </a:r>
            <a:endParaRPr lang="en-US" sz="1600" b="1" dirty="0" smtClean="0">
              <a:solidFill>
                <a:prstClr val="black"/>
              </a:solidFill>
              <a:latin typeface="Calibri"/>
              <a:ea typeface="+mj-ea"/>
              <a:cs typeface="+mj-cs"/>
            </a:endParaRPr>
          </a:p>
          <a:p>
            <a:pPr marL="285750" indent="-285750">
              <a:buFont typeface="Arial" panose="020B0604020202020204" pitchFamily="34" charset="0"/>
              <a:buChar char="•"/>
            </a:pPr>
            <a:r>
              <a:rPr lang="en-US" sz="1600" b="1" dirty="0" smtClean="0">
                <a:solidFill>
                  <a:prstClr val="black"/>
                </a:solidFill>
                <a:latin typeface="Calibri"/>
                <a:ea typeface="+mj-ea"/>
                <a:cs typeface="+mj-cs"/>
              </a:rPr>
              <a:t>Stressors affecting family </a:t>
            </a:r>
            <a:r>
              <a:rPr lang="en-US" sz="1600" b="1" dirty="0" smtClean="0">
                <a:solidFill>
                  <a:prstClr val="black"/>
                </a:solidFill>
                <a:latin typeface="Calibri"/>
                <a:ea typeface="+mj-ea"/>
                <a:cs typeface="+mj-cs"/>
              </a:rPr>
              <a:t>dynamics/insufficient supports</a:t>
            </a:r>
            <a:endParaRPr lang="en-US" sz="1600" b="1" dirty="0" smtClean="0">
              <a:solidFill>
                <a:prstClr val="black"/>
              </a:solidFill>
              <a:latin typeface="Calibri"/>
              <a:ea typeface="+mj-ea"/>
              <a:cs typeface="+mj-cs"/>
            </a:endParaRPr>
          </a:p>
          <a:p>
            <a:pPr marL="285750" indent="-285750">
              <a:buFont typeface="Arial" panose="020B0604020202020204" pitchFamily="34" charset="0"/>
              <a:buChar char="•"/>
            </a:pPr>
            <a:r>
              <a:rPr lang="en-US" sz="1600" b="1" dirty="0" smtClean="0">
                <a:solidFill>
                  <a:prstClr val="black"/>
                </a:solidFill>
                <a:latin typeface="Calibri"/>
                <a:ea typeface="+mj-ea"/>
                <a:cs typeface="+mj-cs"/>
              </a:rPr>
              <a:t>Urgent need for hourly respite</a:t>
            </a:r>
          </a:p>
          <a:p>
            <a:pPr marL="285750" indent="-285750">
              <a:buFont typeface="Arial" panose="020B0604020202020204" pitchFamily="34" charset="0"/>
              <a:buChar char="•"/>
            </a:pPr>
            <a:r>
              <a:rPr lang="en-US" sz="1600" b="1" dirty="0" smtClean="0">
                <a:solidFill>
                  <a:prstClr val="black"/>
                </a:solidFill>
                <a:latin typeface="Calibri"/>
                <a:ea typeface="+mj-ea"/>
                <a:cs typeface="+mj-cs"/>
              </a:rPr>
              <a:t>Preventative measures to avoid hospitalization</a:t>
            </a:r>
          </a:p>
          <a:p>
            <a:pPr marL="285750" indent="-285750">
              <a:buFont typeface="Arial" panose="020B0604020202020204" pitchFamily="34" charset="0"/>
              <a:buChar char="•"/>
            </a:pPr>
            <a:r>
              <a:rPr lang="en-US" sz="1600" b="1" dirty="0" smtClean="0">
                <a:solidFill>
                  <a:prstClr val="black"/>
                </a:solidFill>
                <a:latin typeface="Calibri"/>
                <a:ea typeface="+mj-ea"/>
                <a:cs typeface="+mj-cs"/>
              </a:rPr>
              <a:t>Assistance to identify and access community </a:t>
            </a:r>
            <a:r>
              <a:rPr lang="en-US" sz="1600" b="1" dirty="0" smtClean="0">
                <a:solidFill>
                  <a:prstClr val="black"/>
                </a:solidFill>
                <a:latin typeface="Calibri"/>
                <a:ea typeface="+mj-ea"/>
                <a:cs typeface="+mj-cs"/>
              </a:rPr>
              <a:t>resources</a:t>
            </a:r>
          </a:p>
          <a:p>
            <a:pPr marL="285750" indent="-285750">
              <a:buFont typeface="Arial" panose="020B0604020202020204" pitchFamily="34" charset="0"/>
              <a:buChar char="•"/>
            </a:pPr>
            <a:r>
              <a:rPr lang="en-US" sz="1600" b="1" dirty="0" smtClean="0">
                <a:solidFill>
                  <a:prstClr val="black"/>
                </a:solidFill>
                <a:latin typeface="Calibri"/>
                <a:ea typeface="+mj-ea"/>
                <a:cs typeface="+mj-cs"/>
              </a:rPr>
              <a:t>Criminal charges or release back to community for forensic cases</a:t>
            </a:r>
            <a:endParaRPr lang="en-US" sz="1600" b="1" dirty="0" smtClean="0">
              <a:solidFill>
                <a:prstClr val="black"/>
              </a:solidFill>
              <a:latin typeface="Calibri"/>
              <a:ea typeface="+mj-ea"/>
              <a:cs typeface="+mj-cs"/>
            </a:endParaRPr>
          </a:p>
          <a:p>
            <a:endParaRPr lang="en-US" sz="1600" b="1" dirty="0">
              <a:solidFill>
                <a:prstClr val="black"/>
              </a:solidFill>
              <a:latin typeface="Calibri"/>
              <a:ea typeface="+mj-ea"/>
              <a:cs typeface="+mj-cs"/>
            </a:endParaRPr>
          </a:p>
          <a:p>
            <a:pPr lvl="0"/>
            <a:r>
              <a:rPr lang="en-US" sz="1400" b="1" dirty="0">
                <a:solidFill>
                  <a:prstClr val="black"/>
                </a:solidFill>
              </a:rPr>
              <a:t>EFS teams may recommend follow-up supports, such as nursing, speech consultation, and behaviorist services. These may include direct services from DDS specialists </a:t>
            </a:r>
            <a:r>
              <a:rPr lang="en-US" sz="1400" b="1" dirty="0" smtClean="0">
                <a:solidFill>
                  <a:prstClr val="black"/>
                </a:solidFill>
              </a:rPr>
              <a:t>(e.g., BSP behaviorists) or </a:t>
            </a:r>
            <a:r>
              <a:rPr lang="en-US" sz="1400" b="1" dirty="0">
                <a:solidFill>
                  <a:prstClr val="black"/>
                </a:solidFill>
              </a:rPr>
              <a:t>referrals to provider agencies (e.g., home health aides, community-based clinicians, etc</a:t>
            </a:r>
            <a:r>
              <a:rPr lang="en-US" sz="1400" b="1" dirty="0" smtClean="0">
                <a:solidFill>
                  <a:prstClr val="black"/>
                </a:solidFill>
              </a:rPr>
              <a:t>.).</a:t>
            </a:r>
            <a:endParaRPr lang="en-US" sz="1400" b="1" dirty="0">
              <a:solidFill>
                <a:prstClr val="black"/>
              </a:solidFill>
            </a:endParaRPr>
          </a:p>
        </p:txBody>
      </p:sp>
    </p:spTree>
    <p:extLst>
      <p:ext uri="{BB962C8B-B14F-4D97-AF65-F5344CB8AC3E}">
        <p14:creationId xmlns:p14="http://schemas.microsoft.com/office/powerpoint/2010/main" val="32557390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143000"/>
            <a:ext cx="7924800" cy="1143000"/>
          </a:xfrm>
        </p:spPr>
        <p:txBody>
          <a:bodyPr/>
          <a:lstStyle/>
          <a:p>
            <a:pPr>
              <a:defRPr/>
            </a:pPr>
            <a:r>
              <a:rPr lang="en-US" sz="2400" kern="10" dirty="0" smtClean="0">
                <a:solidFill>
                  <a:srgbClr val="C00000"/>
                </a:solidFill>
                <a:latin typeface="+mn-lt"/>
              </a:rPr>
              <a:t>PROactive Interventions: </a:t>
            </a:r>
            <a:r>
              <a:rPr lang="en-US" sz="2400" i="1" kern="10" dirty="0" smtClean="0">
                <a:solidFill>
                  <a:srgbClr val="FFC000"/>
                </a:solidFill>
                <a:latin typeface="+mn-lt"/>
              </a:rPr>
              <a:t>Toolbox</a:t>
            </a:r>
            <a:endParaRPr lang="en-US" sz="2400" i="1" dirty="0">
              <a:solidFill>
                <a:srgbClr val="FFC000"/>
              </a:solidFill>
              <a:latin typeface="+mn-lt"/>
            </a:endParaRPr>
          </a:p>
        </p:txBody>
      </p:sp>
      <p:sp>
        <p:nvSpPr>
          <p:cNvPr id="3" name="Content Placeholder 2"/>
          <p:cNvSpPr>
            <a:spLocks noGrp="1"/>
          </p:cNvSpPr>
          <p:nvPr>
            <p:ph idx="1"/>
          </p:nvPr>
        </p:nvSpPr>
        <p:spPr>
          <a:xfrm>
            <a:off x="762000" y="2332037"/>
            <a:ext cx="8839200" cy="4525963"/>
          </a:xfrm>
        </p:spPr>
        <p:txBody>
          <a:bodyPr/>
          <a:lstStyle/>
          <a:p>
            <a:pPr eaLnBrk="1" hangingPunct="1">
              <a:lnSpc>
                <a:spcPct val="150000"/>
              </a:lnSpc>
              <a:spcBef>
                <a:spcPts val="0"/>
              </a:spcBef>
              <a:buClr>
                <a:srgbClr val="FFCC00"/>
              </a:buClr>
              <a:buSzTx/>
              <a:buFont typeface="Wingdings" pitchFamily="2" charset="2"/>
              <a:buChar char="§"/>
              <a:defRPr/>
            </a:pPr>
            <a:r>
              <a:rPr lang="en-US" altLang="en-US" sz="2000" kern="0" dirty="0" smtClean="0">
                <a:latin typeface="Arial"/>
              </a:rPr>
              <a:t>Be Familiar with the Behavior Plan!</a:t>
            </a:r>
          </a:p>
          <a:p>
            <a:pPr eaLnBrk="1" hangingPunct="1">
              <a:lnSpc>
                <a:spcPct val="150000"/>
              </a:lnSpc>
              <a:spcBef>
                <a:spcPts val="0"/>
              </a:spcBef>
              <a:buClr>
                <a:srgbClr val="FFCC00"/>
              </a:buClr>
              <a:buSzTx/>
              <a:buFont typeface="Wingdings" pitchFamily="2" charset="2"/>
              <a:buChar char="§"/>
              <a:defRPr/>
            </a:pPr>
            <a:r>
              <a:rPr lang="en-US" altLang="en-US" sz="2000" kern="0" dirty="0" smtClean="0">
                <a:latin typeface="Arial"/>
              </a:rPr>
              <a:t>Avoid Triggers and Eliminate Provocations</a:t>
            </a:r>
          </a:p>
          <a:p>
            <a:pPr eaLnBrk="1" hangingPunct="1">
              <a:lnSpc>
                <a:spcPct val="150000"/>
              </a:lnSpc>
              <a:spcBef>
                <a:spcPts val="0"/>
              </a:spcBef>
              <a:buClr>
                <a:srgbClr val="FFCC00"/>
              </a:buClr>
              <a:buSzTx/>
              <a:buFont typeface="Wingdings" pitchFamily="2" charset="2"/>
              <a:buChar char="§"/>
              <a:defRPr/>
            </a:pPr>
            <a:r>
              <a:rPr lang="en-US" altLang="en-US" sz="2000" kern="0" dirty="0" smtClean="0">
                <a:latin typeface="Arial"/>
              </a:rPr>
              <a:t>Positive Setting Events: Prompting and Cueing</a:t>
            </a:r>
          </a:p>
          <a:p>
            <a:pPr eaLnBrk="1" hangingPunct="1">
              <a:lnSpc>
                <a:spcPct val="150000"/>
              </a:lnSpc>
              <a:spcBef>
                <a:spcPts val="0"/>
              </a:spcBef>
              <a:buClr>
                <a:srgbClr val="FFCC00"/>
              </a:buClr>
              <a:buSzTx/>
              <a:buFont typeface="Wingdings" pitchFamily="2" charset="2"/>
              <a:buChar char="§"/>
              <a:defRPr/>
            </a:pPr>
            <a:r>
              <a:rPr lang="en-US" altLang="en-US" sz="2000" kern="0" dirty="0">
                <a:latin typeface="Arial"/>
              </a:rPr>
              <a:t>Set Expectations Proactively</a:t>
            </a:r>
          </a:p>
          <a:p>
            <a:pPr eaLnBrk="1" hangingPunct="1">
              <a:lnSpc>
                <a:spcPct val="150000"/>
              </a:lnSpc>
              <a:spcBef>
                <a:spcPts val="0"/>
              </a:spcBef>
              <a:buClr>
                <a:srgbClr val="FFCC00"/>
              </a:buClr>
              <a:buSzTx/>
              <a:buFont typeface="Wingdings" pitchFamily="2" charset="2"/>
              <a:buChar char="§"/>
              <a:defRPr/>
            </a:pPr>
            <a:r>
              <a:rPr lang="en-US" altLang="en-US" sz="2000" kern="0" dirty="0" smtClean="0">
                <a:latin typeface="Arial"/>
              </a:rPr>
              <a:t>Well-Understood and Predictable Daily Routine</a:t>
            </a:r>
          </a:p>
          <a:p>
            <a:pPr eaLnBrk="1" hangingPunct="1">
              <a:lnSpc>
                <a:spcPct val="150000"/>
              </a:lnSpc>
              <a:spcBef>
                <a:spcPts val="0"/>
              </a:spcBef>
              <a:buClr>
                <a:srgbClr val="FFCC00"/>
              </a:buClr>
              <a:buSzTx/>
              <a:buFont typeface="Wingdings" pitchFamily="2" charset="2"/>
              <a:buChar char="§"/>
              <a:defRPr/>
            </a:pPr>
            <a:r>
              <a:rPr lang="en-US" altLang="en-US" sz="2000" kern="0" dirty="0" smtClean="0">
                <a:latin typeface="Arial"/>
              </a:rPr>
              <a:t>Adherence with a Written or </a:t>
            </a:r>
            <a:r>
              <a:rPr lang="en-US" altLang="en-US" sz="2000" dirty="0" smtClean="0">
                <a:latin typeface="Arial"/>
              </a:rPr>
              <a:t>Picture </a:t>
            </a:r>
            <a:r>
              <a:rPr lang="en-US" altLang="en-US" sz="2000" kern="0" dirty="0" smtClean="0">
                <a:latin typeface="Arial"/>
              </a:rPr>
              <a:t>Schedule</a:t>
            </a:r>
          </a:p>
          <a:p>
            <a:pPr marL="0" indent="0">
              <a:buNone/>
              <a:defRPr/>
            </a:pPr>
            <a:endParaRPr lang="en-US" dirty="0"/>
          </a:p>
        </p:txBody>
      </p:sp>
      <p:sp>
        <p:nvSpPr>
          <p:cNvPr id="4" name="Slide Number Placeholder 3"/>
          <p:cNvSpPr>
            <a:spLocks noGrp="1"/>
          </p:cNvSpPr>
          <p:nvPr>
            <p:ph type="sldNum" sz="quarter" idx="12"/>
          </p:nvPr>
        </p:nvSpPr>
        <p:spPr/>
        <p:txBody>
          <a:bodyPr/>
          <a:lstStyle/>
          <a:p>
            <a:pPr>
              <a:defRPr/>
            </a:pPr>
            <a:r>
              <a:rPr lang="en-US" sz="1400" dirty="0" smtClean="0">
                <a:solidFill>
                  <a:schemeClr val="tx1"/>
                </a:solidFill>
              </a:rPr>
              <a:t>60</a:t>
            </a:r>
            <a:r>
              <a:rPr lang="en-US" sz="1400" b="1" dirty="0" smtClean="0">
                <a:solidFill>
                  <a:schemeClr val="tx1"/>
                </a:solidFill>
              </a:rPr>
              <a:t>T</a:t>
            </a:r>
            <a:endParaRPr lang="en-US" sz="1400" b="1" dirty="0">
              <a:solidFill>
                <a:schemeClr val="tx1"/>
              </a:solidFill>
            </a:endParaRPr>
          </a:p>
        </p:txBody>
      </p:sp>
      <p:pic>
        <p:nvPicPr>
          <p:cNvPr id="92164" name="Picture 4" descr="MC90034028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1219200"/>
            <a:ext cx="2743200" cy="259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r>
              <a:rPr lang="en-US" sz="1400" dirty="0" smtClean="0">
                <a:solidFill>
                  <a:schemeClr val="tx1"/>
                </a:solidFill>
              </a:rPr>
              <a:t>61</a:t>
            </a:r>
            <a:r>
              <a:rPr lang="en-US" sz="1400" b="1" dirty="0" smtClean="0">
                <a:solidFill>
                  <a:schemeClr val="tx1"/>
                </a:solidFill>
              </a:rPr>
              <a:t>T</a:t>
            </a:r>
            <a:endParaRPr lang="en-US" sz="1400" b="1" dirty="0">
              <a:solidFill>
                <a:schemeClr val="tx1"/>
              </a:solidFill>
            </a:endParaRPr>
          </a:p>
        </p:txBody>
      </p:sp>
      <p:sp>
        <p:nvSpPr>
          <p:cNvPr id="4" name="Rectangle 3"/>
          <p:cNvSpPr/>
          <p:nvPr/>
        </p:nvSpPr>
        <p:spPr>
          <a:xfrm>
            <a:off x="838200" y="2362200"/>
            <a:ext cx="8153400" cy="2862322"/>
          </a:xfrm>
          <a:prstGeom prst="rect">
            <a:avLst/>
          </a:prstGeom>
        </p:spPr>
        <p:txBody>
          <a:bodyPr>
            <a:spAutoFit/>
          </a:bodyPr>
          <a:lstStyle/>
          <a:p>
            <a:pPr marL="342900" indent="-342900">
              <a:lnSpc>
                <a:spcPct val="150000"/>
              </a:lnSpc>
              <a:spcBef>
                <a:spcPts val="0"/>
              </a:spcBef>
              <a:buClr>
                <a:srgbClr val="007E39"/>
              </a:buClr>
              <a:buFont typeface="Wingdings" pitchFamily="2" charset="2"/>
              <a:buChar char="§"/>
              <a:defRPr/>
            </a:pPr>
            <a:r>
              <a:rPr lang="en-US" altLang="en-US" sz="2000" kern="0" dirty="0">
                <a:latin typeface="Arial"/>
              </a:rPr>
              <a:t>Concrete Directions to Compensate for Impairments</a:t>
            </a:r>
          </a:p>
          <a:p>
            <a:pPr marL="342900" indent="-342900">
              <a:lnSpc>
                <a:spcPct val="150000"/>
              </a:lnSpc>
              <a:spcBef>
                <a:spcPts val="0"/>
              </a:spcBef>
              <a:buClr>
                <a:srgbClr val="007E39"/>
              </a:buClr>
              <a:buFont typeface="Wingdings" pitchFamily="2" charset="2"/>
              <a:buChar char="§"/>
              <a:defRPr/>
            </a:pPr>
            <a:r>
              <a:rPr lang="en-US" altLang="en-US" sz="2000" kern="0" dirty="0">
                <a:latin typeface="Arial"/>
              </a:rPr>
              <a:t>Be Person-Centered and Context-Sensitive</a:t>
            </a:r>
          </a:p>
          <a:p>
            <a:pPr marL="342900" indent="-342900">
              <a:lnSpc>
                <a:spcPct val="150000"/>
              </a:lnSpc>
              <a:spcBef>
                <a:spcPts val="0"/>
              </a:spcBef>
              <a:buClr>
                <a:srgbClr val="007E39"/>
              </a:buClr>
              <a:buFont typeface="Wingdings" pitchFamily="2" charset="2"/>
              <a:buChar char="§"/>
              <a:defRPr/>
            </a:pPr>
            <a:r>
              <a:rPr lang="en-US" altLang="en-US" sz="2000" kern="0" dirty="0" smtClean="0">
                <a:latin typeface="Arial"/>
              </a:rPr>
              <a:t>Use Sensory </a:t>
            </a:r>
            <a:r>
              <a:rPr lang="en-US" altLang="en-US" sz="2000" kern="0" dirty="0">
                <a:latin typeface="Arial"/>
              </a:rPr>
              <a:t>Modalities</a:t>
            </a:r>
          </a:p>
          <a:p>
            <a:pPr marL="342900" indent="-342900">
              <a:lnSpc>
                <a:spcPct val="150000"/>
              </a:lnSpc>
              <a:spcBef>
                <a:spcPts val="0"/>
              </a:spcBef>
              <a:buClr>
                <a:srgbClr val="007E39"/>
              </a:buClr>
              <a:buFont typeface="Wingdings" pitchFamily="2" charset="2"/>
              <a:buChar char="§"/>
              <a:defRPr/>
            </a:pPr>
            <a:r>
              <a:rPr lang="en-US" altLang="en-US" sz="2000" kern="0" dirty="0">
                <a:latin typeface="Arial"/>
              </a:rPr>
              <a:t>Multimodal Approach: Visual Aids and Hands-on Modeling</a:t>
            </a:r>
          </a:p>
          <a:p>
            <a:pPr marL="342900" indent="-342900">
              <a:lnSpc>
                <a:spcPct val="150000"/>
              </a:lnSpc>
              <a:spcBef>
                <a:spcPts val="0"/>
              </a:spcBef>
              <a:buClr>
                <a:srgbClr val="007E39"/>
              </a:buClr>
              <a:buFont typeface="Wingdings" pitchFamily="2" charset="2"/>
              <a:buChar char="§"/>
              <a:defRPr/>
            </a:pPr>
            <a:r>
              <a:rPr lang="en-US" altLang="en-US" sz="2000" kern="0" dirty="0" smtClean="0">
                <a:latin typeface="Arial"/>
              </a:rPr>
              <a:t>Build a Team </a:t>
            </a:r>
            <a:r>
              <a:rPr lang="en-US" altLang="en-US" sz="2000" kern="0" dirty="0">
                <a:latin typeface="Arial"/>
              </a:rPr>
              <a:t>Approach</a:t>
            </a:r>
          </a:p>
          <a:p>
            <a:pPr>
              <a:lnSpc>
                <a:spcPct val="150000"/>
              </a:lnSpc>
              <a:spcBef>
                <a:spcPts val="0"/>
              </a:spcBef>
              <a:buClr>
                <a:srgbClr val="FFCC00"/>
              </a:buClr>
              <a:defRPr/>
            </a:pPr>
            <a:endParaRPr lang="en-US" altLang="en-US" sz="2000" b="1" kern="0" dirty="0">
              <a:solidFill>
                <a:srgbClr val="C00000"/>
              </a:solidFill>
              <a:effectLst>
                <a:outerShdw blurRad="38100" dist="38100" dir="2700000" algn="tl">
                  <a:srgbClr val="000000"/>
                </a:outerShdw>
              </a:effectLst>
              <a:latin typeface="Arial"/>
            </a:endParaRPr>
          </a:p>
        </p:txBody>
      </p:sp>
      <p:pic>
        <p:nvPicPr>
          <p:cNvPr id="93188" name="Picture 6" descr="http://ts1.mm.bing.net/th?id=H.4552636530426204&amp;w=156&amp;h=172&amp;c=7&amp;rs=1&amp;pid=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4800600"/>
            <a:ext cx="14859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bwMode="auto">
          <a:xfrm>
            <a:off x="813955" y="914400"/>
            <a:ext cx="7924800" cy="1143000"/>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lnSpc>
                <a:spcPct val="90000"/>
              </a:lnSpc>
              <a:spcBef>
                <a:spcPct val="0"/>
              </a:spcBef>
              <a:spcAft>
                <a:spcPct val="0"/>
              </a:spcAft>
              <a:defRPr sz="3600" b="1">
                <a:solidFill>
                  <a:schemeClr val="tx2"/>
                </a:solidFill>
                <a:latin typeface="+mj-lt"/>
                <a:ea typeface="+mj-ea"/>
                <a:cs typeface="+mj-cs"/>
              </a:defRPr>
            </a:lvl1pPr>
            <a:lvl2pPr algn="l" rtl="0" eaLnBrk="1" fontAlgn="base" hangingPunct="1">
              <a:lnSpc>
                <a:spcPct val="90000"/>
              </a:lnSpc>
              <a:spcBef>
                <a:spcPct val="0"/>
              </a:spcBef>
              <a:spcAft>
                <a:spcPct val="0"/>
              </a:spcAft>
              <a:defRPr sz="3600" b="1">
                <a:solidFill>
                  <a:schemeClr val="tx2"/>
                </a:solidFill>
                <a:latin typeface="Arial" charset="0"/>
              </a:defRPr>
            </a:lvl2pPr>
            <a:lvl3pPr algn="l" rtl="0" eaLnBrk="1" fontAlgn="base" hangingPunct="1">
              <a:lnSpc>
                <a:spcPct val="90000"/>
              </a:lnSpc>
              <a:spcBef>
                <a:spcPct val="0"/>
              </a:spcBef>
              <a:spcAft>
                <a:spcPct val="0"/>
              </a:spcAft>
              <a:defRPr sz="3600" b="1">
                <a:solidFill>
                  <a:schemeClr val="tx2"/>
                </a:solidFill>
                <a:latin typeface="Arial" charset="0"/>
              </a:defRPr>
            </a:lvl3pPr>
            <a:lvl4pPr algn="l" rtl="0" eaLnBrk="1" fontAlgn="base" hangingPunct="1">
              <a:lnSpc>
                <a:spcPct val="90000"/>
              </a:lnSpc>
              <a:spcBef>
                <a:spcPct val="0"/>
              </a:spcBef>
              <a:spcAft>
                <a:spcPct val="0"/>
              </a:spcAft>
              <a:defRPr sz="3600" b="1">
                <a:solidFill>
                  <a:schemeClr val="tx2"/>
                </a:solidFill>
                <a:latin typeface="Arial" charset="0"/>
              </a:defRPr>
            </a:lvl4pPr>
            <a:lvl5pPr algn="l" rtl="0" eaLnBrk="1" fontAlgn="base" hangingPunct="1">
              <a:lnSpc>
                <a:spcPct val="90000"/>
              </a:lnSpc>
              <a:spcBef>
                <a:spcPct val="0"/>
              </a:spcBef>
              <a:spcAft>
                <a:spcPct val="0"/>
              </a:spcAft>
              <a:defRPr sz="3600" b="1">
                <a:solidFill>
                  <a:schemeClr val="tx2"/>
                </a:solidFill>
                <a:latin typeface="Arial" charset="0"/>
              </a:defRPr>
            </a:lvl5pPr>
            <a:lvl6pPr marL="457200" algn="l" rtl="0" eaLnBrk="1" fontAlgn="base" hangingPunct="1">
              <a:lnSpc>
                <a:spcPct val="90000"/>
              </a:lnSpc>
              <a:spcBef>
                <a:spcPct val="0"/>
              </a:spcBef>
              <a:spcAft>
                <a:spcPct val="0"/>
              </a:spcAft>
              <a:defRPr sz="3600" b="1">
                <a:solidFill>
                  <a:schemeClr val="tx2"/>
                </a:solidFill>
                <a:latin typeface="Arial" charset="0"/>
              </a:defRPr>
            </a:lvl6pPr>
            <a:lvl7pPr marL="914400" algn="l" rtl="0" eaLnBrk="1" fontAlgn="base" hangingPunct="1">
              <a:lnSpc>
                <a:spcPct val="90000"/>
              </a:lnSpc>
              <a:spcBef>
                <a:spcPct val="0"/>
              </a:spcBef>
              <a:spcAft>
                <a:spcPct val="0"/>
              </a:spcAft>
              <a:defRPr sz="3600" b="1">
                <a:solidFill>
                  <a:schemeClr val="tx2"/>
                </a:solidFill>
                <a:latin typeface="Arial" charset="0"/>
              </a:defRPr>
            </a:lvl7pPr>
            <a:lvl8pPr marL="1371600" algn="l" rtl="0" eaLnBrk="1" fontAlgn="base" hangingPunct="1">
              <a:lnSpc>
                <a:spcPct val="90000"/>
              </a:lnSpc>
              <a:spcBef>
                <a:spcPct val="0"/>
              </a:spcBef>
              <a:spcAft>
                <a:spcPct val="0"/>
              </a:spcAft>
              <a:defRPr sz="3600" b="1">
                <a:solidFill>
                  <a:schemeClr val="tx2"/>
                </a:solidFill>
                <a:latin typeface="Arial" charset="0"/>
              </a:defRPr>
            </a:lvl8pPr>
            <a:lvl9pPr marL="1828800" algn="l" rtl="0" eaLnBrk="1" fontAlgn="base" hangingPunct="1">
              <a:lnSpc>
                <a:spcPct val="90000"/>
              </a:lnSpc>
              <a:spcBef>
                <a:spcPct val="0"/>
              </a:spcBef>
              <a:spcAft>
                <a:spcPct val="0"/>
              </a:spcAft>
              <a:defRPr sz="3600" b="1">
                <a:solidFill>
                  <a:schemeClr val="tx2"/>
                </a:solidFill>
                <a:latin typeface="Arial" charset="0"/>
              </a:defRPr>
            </a:lvl9pPr>
          </a:lstStyle>
          <a:p>
            <a:pPr>
              <a:defRPr/>
            </a:pPr>
            <a:r>
              <a:rPr lang="en-US" sz="2400" kern="10" dirty="0" smtClean="0">
                <a:solidFill>
                  <a:srgbClr val="C00000"/>
                </a:solidFill>
                <a:latin typeface="+mn-lt"/>
              </a:rPr>
              <a:t>PROactive Interventions: </a:t>
            </a:r>
            <a:r>
              <a:rPr lang="en-US" sz="2400" i="1" kern="10" dirty="0" smtClean="0">
                <a:solidFill>
                  <a:srgbClr val="007E39"/>
                </a:solidFill>
                <a:latin typeface="+mn-lt"/>
              </a:rPr>
              <a:t>Toolbox</a:t>
            </a:r>
            <a:endParaRPr lang="en-US" sz="2400" i="1" kern="0" dirty="0">
              <a:solidFill>
                <a:srgbClr val="007E39"/>
              </a:solidFill>
              <a:latin typeface="+mn-lt"/>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71600"/>
            <a:ext cx="7924800" cy="1143000"/>
          </a:xfrm>
        </p:spPr>
        <p:txBody>
          <a:bodyPr/>
          <a:lstStyle/>
          <a:p>
            <a:pPr lvl="0">
              <a:lnSpc>
                <a:spcPct val="100000"/>
              </a:lnSpc>
              <a:defRPr/>
            </a:pPr>
            <a:r>
              <a:rPr lang="en-US" sz="2400" kern="10" dirty="0">
                <a:solidFill>
                  <a:srgbClr val="C00000"/>
                </a:solidFill>
                <a:ea typeface="+mn-ea"/>
                <a:cs typeface="Arial" charset="0"/>
              </a:rPr>
              <a:t>PROactive Interventions: </a:t>
            </a:r>
            <a:r>
              <a:rPr lang="en-US" sz="2400" i="1" kern="10" dirty="0">
                <a:solidFill>
                  <a:srgbClr val="007E39"/>
                </a:solidFill>
                <a:ea typeface="+mn-ea"/>
                <a:cs typeface="Arial" charset="0"/>
              </a:rPr>
              <a:t>Toolbox</a:t>
            </a:r>
            <a:r>
              <a:rPr lang="en-US" sz="2400" i="1" dirty="0">
                <a:solidFill>
                  <a:srgbClr val="007E39"/>
                </a:solidFill>
                <a:ea typeface="+mn-ea"/>
                <a:cs typeface="Arial" charset="0"/>
              </a:rPr>
              <a:t/>
            </a:r>
            <a:br>
              <a:rPr lang="en-US" sz="2400" i="1" dirty="0">
                <a:solidFill>
                  <a:srgbClr val="007E39"/>
                </a:solidFill>
                <a:ea typeface="+mn-ea"/>
                <a:cs typeface="Arial" charset="0"/>
              </a:rPr>
            </a:br>
            <a:endParaRPr lang="en-US" dirty="0"/>
          </a:p>
        </p:txBody>
      </p:sp>
      <p:sp>
        <p:nvSpPr>
          <p:cNvPr id="3" name="Content Placeholder 2"/>
          <p:cNvSpPr>
            <a:spLocks noGrp="1"/>
          </p:cNvSpPr>
          <p:nvPr>
            <p:ph idx="1"/>
          </p:nvPr>
        </p:nvSpPr>
        <p:spPr>
          <a:xfrm>
            <a:off x="838200" y="2362200"/>
            <a:ext cx="8077200" cy="3724275"/>
          </a:xfrm>
        </p:spPr>
        <p:txBody>
          <a:bodyPr/>
          <a:lstStyle/>
          <a:p>
            <a:pPr lvl="0">
              <a:lnSpc>
                <a:spcPct val="150000"/>
              </a:lnSpc>
              <a:spcBef>
                <a:spcPts val="0"/>
              </a:spcBef>
              <a:buClr>
                <a:srgbClr val="FFCC00"/>
              </a:buClr>
              <a:buSzTx/>
              <a:buFont typeface="Wingdings" pitchFamily="2" charset="2"/>
              <a:buChar char="§"/>
              <a:defRPr/>
            </a:pPr>
            <a:r>
              <a:rPr lang="en-US" altLang="en-US" sz="2000" dirty="0">
                <a:solidFill>
                  <a:srgbClr val="000000"/>
                </a:solidFill>
              </a:rPr>
              <a:t>Active Listening to wants and needs</a:t>
            </a:r>
          </a:p>
          <a:p>
            <a:pPr lvl="0">
              <a:lnSpc>
                <a:spcPct val="150000"/>
              </a:lnSpc>
              <a:spcBef>
                <a:spcPts val="0"/>
              </a:spcBef>
              <a:buClr>
                <a:srgbClr val="FFCC00"/>
              </a:buClr>
              <a:buSzTx/>
              <a:buFont typeface="Wingdings" pitchFamily="2" charset="2"/>
              <a:buChar char="§"/>
              <a:defRPr/>
            </a:pPr>
            <a:r>
              <a:rPr lang="en-US" altLang="en-US" sz="2000" dirty="0">
                <a:solidFill>
                  <a:srgbClr val="000000"/>
                </a:solidFill>
              </a:rPr>
              <a:t>Affirmative </a:t>
            </a:r>
            <a:r>
              <a:rPr lang="en-US" altLang="en-US" sz="2000" dirty="0" smtClean="0">
                <a:solidFill>
                  <a:srgbClr val="000000"/>
                </a:solidFill>
              </a:rPr>
              <a:t>Communication</a:t>
            </a:r>
          </a:p>
          <a:p>
            <a:pPr lvl="0">
              <a:lnSpc>
                <a:spcPct val="150000"/>
              </a:lnSpc>
              <a:spcBef>
                <a:spcPts val="0"/>
              </a:spcBef>
              <a:buClr>
                <a:srgbClr val="FFCC00"/>
              </a:buClr>
              <a:buSzTx/>
              <a:buFont typeface="Wingdings" pitchFamily="2" charset="2"/>
              <a:buChar char="§"/>
              <a:defRPr/>
            </a:pPr>
            <a:r>
              <a:rPr lang="en-US" altLang="en-US" sz="2000" dirty="0" smtClean="0">
                <a:solidFill>
                  <a:srgbClr val="000000"/>
                </a:solidFill>
                <a:cs typeface="Arial" charset="0"/>
              </a:rPr>
              <a:t>Meaningful </a:t>
            </a:r>
            <a:r>
              <a:rPr lang="en-US" altLang="en-US" sz="2000" dirty="0">
                <a:solidFill>
                  <a:srgbClr val="000000"/>
                </a:solidFill>
                <a:cs typeface="Arial" charset="0"/>
              </a:rPr>
              <a:t>and Non-Contingent Activities for Quality of </a:t>
            </a:r>
            <a:r>
              <a:rPr lang="en-US" altLang="en-US" sz="2000" dirty="0" smtClean="0">
                <a:solidFill>
                  <a:srgbClr val="000000"/>
                </a:solidFill>
                <a:cs typeface="Arial" charset="0"/>
              </a:rPr>
              <a:t>Life!</a:t>
            </a:r>
          </a:p>
          <a:p>
            <a:pPr lvl="0">
              <a:lnSpc>
                <a:spcPct val="150000"/>
              </a:lnSpc>
              <a:spcBef>
                <a:spcPts val="0"/>
              </a:spcBef>
              <a:buClr>
                <a:srgbClr val="FFCC00"/>
              </a:buClr>
              <a:buSzTx/>
              <a:buFont typeface="Wingdings" pitchFamily="2" charset="2"/>
              <a:buChar char="§"/>
              <a:defRPr/>
            </a:pPr>
            <a:r>
              <a:rPr lang="en-US" altLang="en-US" sz="2000" dirty="0" smtClean="0">
                <a:solidFill>
                  <a:srgbClr val="000000"/>
                </a:solidFill>
                <a:cs typeface="Arial" charset="0"/>
              </a:rPr>
              <a:t>Natural </a:t>
            </a:r>
            <a:r>
              <a:rPr lang="en-US" altLang="en-US" sz="2000" dirty="0">
                <a:solidFill>
                  <a:srgbClr val="000000"/>
                </a:solidFill>
                <a:cs typeface="Arial" charset="0"/>
              </a:rPr>
              <a:t>Supports with Family, Friends, and </a:t>
            </a:r>
            <a:r>
              <a:rPr lang="en-US" altLang="en-US" sz="2000" dirty="0" smtClean="0">
                <a:solidFill>
                  <a:srgbClr val="000000"/>
                </a:solidFill>
                <a:cs typeface="Arial" charset="0"/>
              </a:rPr>
              <a:t>Volunteers</a:t>
            </a:r>
          </a:p>
          <a:p>
            <a:pPr lvl="0">
              <a:lnSpc>
                <a:spcPct val="150000"/>
              </a:lnSpc>
              <a:spcBef>
                <a:spcPts val="0"/>
              </a:spcBef>
              <a:buClr>
                <a:srgbClr val="FFCC00"/>
              </a:buClr>
              <a:buSzTx/>
              <a:buFont typeface="Wingdings" pitchFamily="2" charset="2"/>
              <a:buChar char="§"/>
              <a:defRPr/>
            </a:pPr>
            <a:r>
              <a:rPr lang="en-US" altLang="en-US" sz="2000" dirty="0" smtClean="0">
                <a:solidFill>
                  <a:srgbClr val="000000"/>
                </a:solidFill>
                <a:cs typeface="Arial" charset="0"/>
              </a:rPr>
              <a:t>Access to “Quiet</a:t>
            </a:r>
            <a:r>
              <a:rPr lang="en-US" altLang="en-US" sz="2000" dirty="0">
                <a:solidFill>
                  <a:srgbClr val="000000"/>
                </a:solidFill>
                <a:cs typeface="Arial" charset="0"/>
              </a:rPr>
              <a:t>” Space with Preferred Items (e.g., headphones</a:t>
            </a:r>
            <a:r>
              <a:rPr lang="en-US" altLang="en-US" sz="2000" dirty="0" smtClean="0">
                <a:solidFill>
                  <a:srgbClr val="000000"/>
                </a:solidFill>
                <a:cs typeface="Arial" charset="0"/>
              </a:rPr>
              <a:t>)</a:t>
            </a:r>
          </a:p>
          <a:p>
            <a:pPr lvl="0">
              <a:lnSpc>
                <a:spcPct val="150000"/>
              </a:lnSpc>
              <a:spcBef>
                <a:spcPts val="0"/>
              </a:spcBef>
              <a:buClr>
                <a:srgbClr val="FFCC00"/>
              </a:buClr>
              <a:buSzTx/>
              <a:buFont typeface="Wingdings" pitchFamily="2" charset="2"/>
              <a:buChar char="§"/>
              <a:defRPr/>
            </a:pPr>
            <a:r>
              <a:rPr lang="en-US" altLang="en-US" sz="2000" dirty="0" smtClean="0">
                <a:solidFill>
                  <a:srgbClr val="000000"/>
                </a:solidFill>
                <a:cs typeface="Arial" charset="0"/>
              </a:rPr>
              <a:t>Planned attention and breaks at regular intervals</a:t>
            </a:r>
          </a:p>
          <a:p>
            <a:pPr lvl="0">
              <a:lnSpc>
                <a:spcPct val="150000"/>
              </a:lnSpc>
              <a:spcBef>
                <a:spcPts val="0"/>
              </a:spcBef>
              <a:buClr>
                <a:srgbClr val="FFCC00"/>
              </a:buClr>
              <a:buSzTx/>
              <a:buFont typeface="Wingdings" pitchFamily="2" charset="2"/>
              <a:buChar char="§"/>
              <a:defRPr/>
            </a:pPr>
            <a:r>
              <a:rPr lang="en-US" altLang="en-US" sz="2000" dirty="0" smtClean="0">
                <a:solidFill>
                  <a:srgbClr val="000000"/>
                </a:solidFill>
                <a:cs typeface="Arial" charset="0"/>
              </a:rPr>
              <a:t>Rotating through a variety of “fresh” activities </a:t>
            </a:r>
            <a:endParaRPr lang="en-US" altLang="en-US" sz="2000" dirty="0">
              <a:solidFill>
                <a:srgbClr val="000000"/>
              </a:solidFill>
              <a:cs typeface="Arial" charset="0"/>
            </a:endParaRPr>
          </a:p>
          <a:p>
            <a:pPr lvl="0">
              <a:lnSpc>
                <a:spcPct val="150000"/>
              </a:lnSpc>
              <a:spcBef>
                <a:spcPts val="0"/>
              </a:spcBef>
              <a:buClr>
                <a:srgbClr val="FFCC00"/>
              </a:buClr>
              <a:buSzTx/>
              <a:buFont typeface="Wingdings" pitchFamily="2" charset="2"/>
              <a:buChar char="§"/>
              <a:defRPr/>
            </a:pPr>
            <a:endParaRPr lang="en-US" altLang="en-US" sz="2000" dirty="0">
              <a:solidFill>
                <a:srgbClr val="000000"/>
              </a:solidFill>
            </a:endParaRPr>
          </a:p>
          <a:p>
            <a:pPr marL="0" indent="0">
              <a:buNone/>
            </a:pPr>
            <a:endParaRPr lang="en-US" dirty="0"/>
          </a:p>
        </p:txBody>
      </p:sp>
      <p:pic>
        <p:nvPicPr>
          <p:cNvPr id="645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5029200"/>
            <a:ext cx="1657350" cy="158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2"/>
          <p:cNvSpPr>
            <a:spLocks noGrp="1"/>
          </p:cNvSpPr>
          <p:nvPr>
            <p:ph type="sldNum" sz="quarter" idx="12"/>
          </p:nvPr>
        </p:nvSpPr>
        <p:spPr>
          <a:xfrm>
            <a:off x="4847431" y="6324600"/>
            <a:ext cx="4114800" cy="365125"/>
          </a:xfrm>
        </p:spPr>
        <p:txBody>
          <a:bodyPr/>
          <a:lstStyle/>
          <a:p>
            <a:pPr>
              <a:defRPr/>
            </a:pPr>
            <a:r>
              <a:rPr lang="en-US" sz="1400" dirty="0" smtClean="0">
                <a:solidFill>
                  <a:schemeClr val="tx1"/>
                </a:solidFill>
              </a:rPr>
              <a:t>62</a:t>
            </a:r>
            <a:r>
              <a:rPr lang="en-US" sz="1400" b="1" dirty="0" smtClean="0">
                <a:solidFill>
                  <a:schemeClr val="tx1"/>
                </a:solidFill>
              </a:rPr>
              <a:t>T</a:t>
            </a:r>
            <a:endParaRPr lang="en-US" sz="1400" b="1" dirty="0">
              <a:solidFill>
                <a:schemeClr val="tx1"/>
              </a:solidFill>
            </a:endParaRPr>
          </a:p>
        </p:txBody>
      </p:sp>
    </p:spTree>
    <p:extLst>
      <p:ext uri="{BB962C8B-B14F-4D97-AF65-F5344CB8AC3E}">
        <p14:creationId xmlns:p14="http://schemas.microsoft.com/office/powerpoint/2010/main" val="733691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WordArt 2"/>
          <p:cNvSpPr>
            <a:spLocks noChangeArrowheads="1" noChangeShapeType="1" noTextEdit="1"/>
          </p:cNvSpPr>
          <p:nvPr/>
        </p:nvSpPr>
        <p:spPr bwMode="auto">
          <a:xfrm>
            <a:off x="457200" y="304800"/>
            <a:ext cx="8229600" cy="990600"/>
          </a:xfrm>
          <a:prstGeom prst="rect">
            <a:avLst/>
          </a:prstGeom>
        </p:spPr>
        <p:txBody>
          <a:bodyPr wrap="none" fromWordArt="1">
            <a:prstTxWarp prst="textPlain">
              <a:avLst>
                <a:gd name="adj" fmla="val 50000"/>
              </a:avLst>
            </a:prstTxWarp>
          </a:bodyPr>
          <a:lstStyle/>
          <a:p>
            <a:pPr algn="ctr"/>
            <a:endParaRPr lang="en-US" sz="3600" kern="10">
              <a:ln w="19050">
                <a:solidFill>
                  <a:schemeClr val="tx2"/>
                </a:solidFill>
                <a:round/>
                <a:headEnd/>
                <a:tailEnd/>
              </a:ln>
              <a:solidFill>
                <a:schemeClr val="bg1"/>
              </a:solidFill>
              <a:effectLst>
                <a:outerShdw dist="35921" dir="2700000" algn="ctr" rotWithShape="0">
                  <a:schemeClr val="accent2"/>
                </a:outerShdw>
              </a:effectLst>
              <a:latin typeface="Impact"/>
            </a:endParaRPr>
          </a:p>
        </p:txBody>
      </p:sp>
      <p:sp>
        <p:nvSpPr>
          <p:cNvPr id="90115"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0"/>
              </a:spcBef>
              <a:buClrTx/>
              <a:buSzTx/>
              <a:buFontTx/>
              <a:buNone/>
            </a:pPr>
            <a:endParaRPr lang="en-US" altLang="en-US" sz="1800">
              <a:solidFill>
                <a:schemeClr val="tx1"/>
              </a:solidFill>
              <a:latin typeface="Arial" charset="0"/>
            </a:endParaRPr>
          </a:p>
        </p:txBody>
      </p:sp>
      <p:sp>
        <p:nvSpPr>
          <p:cNvPr id="90116" name="Text Box 5"/>
          <p:cNvSpPr txBox="1">
            <a:spLocks noChangeArrowheads="1"/>
          </p:cNvSpPr>
          <p:nvPr/>
        </p:nvSpPr>
        <p:spPr bwMode="auto">
          <a:xfrm>
            <a:off x="762000" y="2743200"/>
            <a:ext cx="815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342900" indent="-342900"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0"/>
              </a:spcBef>
              <a:buClrTx/>
              <a:buSzTx/>
              <a:buFontTx/>
              <a:buNone/>
            </a:pPr>
            <a:endParaRPr lang="en-US" altLang="en-US" sz="1800">
              <a:solidFill>
                <a:schemeClr val="tx1"/>
              </a:solidFill>
              <a:latin typeface="Arial" charset="0"/>
            </a:endParaRPr>
          </a:p>
          <a:p>
            <a:pPr eaLnBrk="1" hangingPunct="1">
              <a:spcBef>
                <a:spcPct val="0"/>
              </a:spcBef>
              <a:buClrTx/>
              <a:buSzTx/>
              <a:buFontTx/>
              <a:buNone/>
            </a:pPr>
            <a:endParaRPr lang="en-US" altLang="en-US" sz="1800">
              <a:solidFill>
                <a:schemeClr val="tx1"/>
              </a:solidFill>
              <a:latin typeface="Arial" charset="0"/>
            </a:endParaRPr>
          </a:p>
        </p:txBody>
      </p:sp>
      <p:sp>
        <p:nvSpPr>
          <p:cNvPr id="60421" name="Text Box 7"/>
          <p:cNvSpPr txBox="1">
            <a:spLocks noChangeArrowheads="1"/>
          </p:cNvSpPr>
          <p:nvPr/>
        </p:nvSpPr>
        <p:spPr bwMode="auto">
          <a:xfrm>
            <a:off x="193963" y="2286000"/>
            <a:ext cx="8756073"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noAutofit/>
          </a:bodyPr>
          <a:lstStyle>
            <a:lvl1pPr marL="342900" indent="-342900"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800100" indent="-34290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257300" indent="-3429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lvl="1" eaLnBrk="1" hangingPunct="1">
              <a:spcBef>
                <a:spcPts val="0"/>
              </a:spcBef>
              <a:buClr>
                <a:srgbClr val="C00000"/>
              </a:buClr>
              <a:buSzTx/>
              <a:buFont typeface="Wingdings" pitchFamily="2" charset="2"/>
              <a:buChar char="v"/>
              <a:defRPr/>
            </a:pPr>
            <a:r>
              <a:rPr lang="en-US" altLang="en-US" sz="1600" dirty="0" smtClean="0">
                <a:solidFill>
                  <a:schemeClr val="tx1"/>
                </a:solidFill>
                <a:latin typeface="Arial" charset="0"/>
              </a:rPr>
              <a:t>Caregivers’ actions </a:t>
            </a:r>
            <a:r>
              <a:rPr lang="en-US" altLang="en-US" sz="1600" b="1" u="sng" dirty="0" smtClean="0">
                <a:solidFill>
                  <a:schemeClr val="tx1"/>
                </a:solidFill>
                <a:latin typeface="Arial" charset="0"/>
              </a:rPr>
              <a:t>after</a:t>
            </a:r>
            <a:r>
              <a:rPr lang="en-US" altLang="en-US" sz="1600" dirty="0" smtClean="0">
                <a:solidFill>
                  <a:schemeClr val="tx1"/>
                </a:solidFill>
                <a:latin typeface="Arial" charset="0"/>
              </a:rPr>
              <a:t> a behavior of concern occurs. </a:t>
            </a:r>
          </a:p>
          <a:p>
            <a:pPr marL="457200" lvl="1" indent="0" algn="ctr" eaLnBrk="1" hangingPunct="1">
              <a:spcBef>
                <a:spcPts val="0"/>
              </a:spcBef>
              <a:buClr>
                <a:srgbClr val="C00000"/>
              </a:buClr>
              <a:buSzTx/>
              <a:buFont typeface="Wingdings 2" pitchFamily="18" charset="2"/>
              <a:buNone/>
              <a:defRPr/>
            </a:pPr>
            <a:endParaRPr lang="en-US" altLang="en-US" sz="1600" dirty="0" smtClean="0">
              <a:solidFill>
                <a:schemeClr val="tx1"/>
              </a:solidFill>
              <a:latin typeface="Arial" charset="0"/>
            </a:endParaRPr>
          </a:p>
          <a:p>
            <a:pPr lvl="1" eaLnBrk="1" hangingPunct="1">
              <a:spcBef>
                <a:spcPts val="0"/>
              </a:spcBef>
              <a:buClr>
                <a:srgbClr val="C00000"/>
              </a:buClr>
              <a:buSzTx/>
              <a:buFont typeface="Wingdings" pitchFamily="2" charset="2"/>
              <a:buChar char="v"/>
              <a:defRPr/>
            </a:pPr>
            <a:r>
              <a:rPr lang="en-US" altLang="en-US" sz="1600" dirty="0" smtClean="0">
                <a:solidFill>
                  <a:schemeClr val="tx1"/>
                </a:solidFill>
                <a:latin typeface="Arial" charset="0"/>
              </a:rPr>
              <a:t>For limited use about 5 to 10% of the time. </a:t>
            </a:r>
            <a:r>
              <a:rPr lang="en-US" altLang="en-US" sz="1600" i="1" dirty="0" smtClean="0">
                <a:solidFill>
                  <a:schemeClr val="tx1"/>
                </a:solidFill>
                <a:latin typeface="Arial" charset="0"/>
              </a:rPr>
              <a:t>Reactive strategies should never be the only focus of a behavior support plan!</a:t>
            </a:r>
          </a:p>
          <a:p>
            <a:pPr marL="457200" lvl="1" indent="0" algn="ctr" eaLnBrk="1" hangingPunct="1">
              <a:spcBef>
                <a:spcPts val="0"/>
              </a:spcBef>
              <a:buClr>
                <a:srgbClr val="C00000"/>
              </a:buClr>
              <a:buSzTx/>
              <a:buFont typeface="Wingdings 2" pitchFamily="18" charset="2"/>
              <a:buNone/>
              <a:defRPr/>
            </a:pPr>
            <a:endParaRPr lang="en-US" altLang="en-US" sz="1600" dirty="0" smtClean="0">
              <a:solidFill>
                <a:schemeClr val="tx1"/>
              </a:solidFill>
              <a:latin typeface="Arial" charset="0"/>
            </a:endParaRPr>
          </a:p>
          <a:p>
            <a:pPr lvl="1" eaLnBrk="1" hangingPunct="1">
              <a:spcBef>
                <a:spcPts val="0"/>
              </a:spcBef>
              <a:buClr>
                <a:srgbClr val="C00000"/>
              </a:buClr>
              <a:buSzTx/>
              <a:buFont typeface="Wingdings" pitchFamily="2" charset="2"/>
              <a:buChar char="v"/>
              <a:defRPr/>
            </a:pPr>
            <a:r>
              <a:rPr lang="en-US" altLang="en-US" sz="1600" dirty="0" smtClean="0">
                <a:solidFill>
                  <a:schemeClr val="tx1"/>
                </a:solidFill>
                <a:latin typeface="Arial" charset="0"/>
              </a:rPr>
              <a:t>These should be used to help situations from escalating. For example, prompting alternative behaviors, using distractions, redirecting away from triggers, or establishing control when there is harm to self or others.</a:t>
            </a:r>
          </a:p>
          <a:p>
            <a:pPr marL="457200" lvl="1" indent="0" eaLnBrk="1" hangingPunct="1">
              <a:spcBef>
                <a:spcPts val="0"/>
              </a:spcBef>
              <a:buClr>
                <a:srgbClr val="C00000"/>
              </a:buClr>
              <a:buSzTx/>
              <a:buNone/>
              <a:defRPr/>
            </a:pPr>
            <a:endParaRPr lang="en-US" altLang="en-US" sz="1600" dirty="0" smtClean="0">
              <a:solidFill>
                <a:schemeClr val="tx1"/>
              </a:solidFill>
              <a:latin typeface="Arial" charset="0"/>
            </a:endParaRPr>
          </a:p>
          <a:p>
            <a:pPr marL="457200" lvl="1" indent="0" eaLnBrk="1" hangingPunct="1">
              <a:spcBef>
                <a:spcPts val="0"/>
              </a:spcBef>
              <a:buClr>
                <a:srgbClr val="C00000"/>
              </a:buClr>
              <a:buSzTx/>
              <a:buFont typeface="Wingdings" pitchFamily="2" charset="2"/>
              <a:buChar char="v"/>
              <a:defRPr/>
            </a:pPr>
            <a:r>
              <a:rPr lang="en-US" altLang="en-US" sz="1600" dirty="0" smtClean="0">
                <a:solidFill>
                  <a:srgbClr val="000000"/>
                </a:solidFill>
                <a:latin typeface="Arial" charset="0"/>
              </a:rPr>
              <a:t>  May include crisis response, respite care, and hospitalization.</a:t>
            </a:r>
          </a:p>
          <a:p>
            <a:pPr marL="457200" lvl="1" indent="0" eaLnBrk="1" hangingPunct="1">
              <a:spcBef>
                <a:spcPts val="0"/>
              </a:spcBef>
              <a:buClr>
                <a:srgbClr val="C00000"/>
              </a:buClr>
              <a:buSzTx/>
              <a:buNone/>
              <a:defRPr/>
            </a:pPr>
            <a:endParaRPr lang="en-US" altLang="en-US" sz="1600" dirty="0" smtClean="0">
              <a:solidFill>
                <a:schemeClr val="tx1"/>
              </a:solidFill>
              <a:latin typeface="Arial" charset="0"/>
            </a:endParaRPr>
          </a:p>
          <a:p>
            <a:pPr lvl="1" eaLnBrk="1" hangingPunct="1">
              <a:spcBef>
                <a:spcPts val="0"/>
              </a:spcBef>
              <a:buClr>
                <a:srgbClr val="C00000"/>
              </a:buClr>
              <a:buSzTx/>
              <a:buFont typeface="Wingdings" pitchFamily="2" charset="2"/>
              <a:buChar char="v"/>
              <a:defRPr/>
            </a:pPr>
            <a:r>
              <a:rPr lang="en-US" altLang="en-US" sz="1600" dirty="0" smtClean="0">
                <a:solidFill>
                  <a:schemeClr val="tx1"/>
                </a:solidFill>
                <a:latin typeface="Arial" charset="0"/>
              </a:rPr>
              <a:t>Reactive interventions are affected by state-dependent learning. </a:t>
            </a:r>
            <a:r>
              <a:rPr lang="en-US" sz="1600" dirty="0" smtClean="0">
                <a:solidFill>
                  <a:schemeClr val="tx1"/>
                </a:solidFill>
                <a:latin typeface="Arial" panose="020B0604020202020204" pitchFamily="34" charset="0"/>
                <a:ea typeface="Calibri"/>
                <a:cs typeface="Arial" panose="020B0604020202020204" pitchFamily="34" charset="0"/>
              </a:rPr>
              <a:t>We may lose up to 25 IQ points when upset.</a:t>
            </a:r>
          </a:p>
          <a:p>
            <a:pPr marL="457200" lvl="1" indent="0" eaLnBrk="1" hangingPunct="1">
              <a:spcBef>
                <a:spcPts val="0"/>
              </a:spcBef>
              <a:buClr>
                <a:srgbClr val="C00000"/>
              </a:buClr>
              <a:buSzTx/>
              <a:buNone/>
              <a:defRPr/>
            </a:pPr>
            <a:endParaRPr lang="en-US" sz="1600" dirty="0" smtClean="0">
              <a:solidFill>
                <a:schemeClr val="tx1"/>
              </a:solidFill>
              <a:latin typeface="Arial" panose="020B0604020202020204" pitchFamily="34" charset="0"/>
              <a:ea typeface="Calibri"/>
              <a:cs typeface="Arial" panose="020B0604020202020204" pitchFamily="34" charset="0"/>
            </a:endParaRPr>
          </a:p>
          <a:p>
            <a:pPr lvl="1" eaLnBrk="1" hangingPunct="1">
              <a:spcBef>
                <a:spcPts val="0"/>
              </a:spcBef>
              <a:buClr>
                <a:srgbClr val="C00000"/>
              </a:buClr>
              <a:buSzTx/>
              <a:buFont typeface="Wingdings" pitchFamily="2" charset="2"/>
              <a:buChar char="v"/>
              <a:defRPr/>
            </a:pPr>
            <a:r>
              <a:rPr lang="en-US" altLang="en-US" sz="1600" dirty="0" smtClean="0">
                <a:solidFill>
                  <a:prstClr val="black"/>
                </a:solidFill>
                <a:latin typeface="Arial" charset="0"/>
              </a:rPr>
              <a:t>Use </a:t>
            </a:r>
            <a:r>
              <a:rPr lang="en-US" altLang="en-US" sz="1600" dirty="0">
                <a:solidFill>
                  <a:prstClr val="black"/>
                </a:solidFill>
                <a:latin typeface="Arial" charset="0"/>
              </a:rPr>
              <a:t>Multiple Modes: </a:t>
            </a:r>
            <a:r>
              <a:rPr lang="en-US" altLang="en-US" sz="1600" dirty="0" smtClean="0">
                <a:solidFill>
                  <a:prstClr val="black"/>
                </a:solidFill>
                <a:latin typeface="Arial" charset="0"/>
              </a:rPr>
              <a:t>Verbally-mediated, Visual-spatial</a:t>
            </a:r>
            <a:r>
              <a:rPr lang="en-US" altLang="en-US" sz="1600" dirty="0">
                <a:solidFill>
                  <a:prstClr val="black"/>
                </a:solidFill>
                <a:latin typeface="Arial" charset="0"/>
              </a:rPr>
              <a:t>, Hands-on, and      Contextually-driven</a:t>
            </a:r>
          </a:p>
          <a:p>
            <a:pPr lvl="1" eaLnBrk="1" hangingPunct="1">
              <a:spcBef>
                <a:spcPts val="0"/>
              </a:spcBef>
              <a:buClr>
                <a:srgbClr val="C00000"/>
              </a:buClr>
              <a:buSzTx/>
              <a:buFont typeface="Wingdings" pitchFamily="2" charset="2"/>
              <a:buChar char="v"/>
              <a:defRPr/>
            </a:pPr>
            <a:endParaRPr lang="en-US" sz="2000" dirty="0" smtClean="0">
              <a:solidFill>
                <a:schemeClr val="tx1"/>
              </a:solidFill>
              <a:latin typeface="Arial" panose="020B0604020202020204" pitchFamily="34" charset="0"/>
              <a:ea typeface="Calibri"/>
              <a:cs typeface="Arial" panose="020B0604020202020204" pitchFamily="34" charset="0"/>
            </a:endParaRPr>
          </a:p>
          <a:p>
            <a:pPr marL="457200" lvl="1" indent="0" eaLnBrk="1" hangingPunct="1">
              <a:spcBef>
                <a:spcPts val="0"/>
              </a:spcBef>
              <a:buClr>
                <a:srgbClr val="C00000"/>
              </a:buClr>
              <a:buSzTx/>
              <a:buNone/>
              <a:defRPr/>
            </a:pPr>
            <a:endParaRPr lang="en-US" sz="2000" dirty="0" smtClean="0">
              <a:solidFill>
                <a:schemeClr val="tx1"/>
              </a:solidFill>
              <a:latin typeface="Arial" panose="020B0604020202020204" pitchFamily="34" charset="0"/>
              <a:ea typeface="Calibri"/>
              <a:cs typeface="Arial" panose="020B0604020202020204" pitchFamily="34" charset="0"/>
            </a:endParaRPr>
          </a:p>
          <a:p>
            <a:pPr marL="457200" lvl="1" indent="0" algn="ctr" eaLnBrk="1" hangingPunct="1">
              <a:spcBef>
                <a:spcPts val="0"/>
              </a:spcBef>
              <a:buClr>
                <a:srgbClr val="C00000"/>
              </a:buClr>
              <a:buSzTx/>
              <a:buFont typeface="Wingdings 2" pitchFamily="18" charset="2"/>
              <a:buNone/>
              <a:defRPr/>
            </a:pPr>
            <a:endParaRPr lang="en-US" altLang="en-US" sz="1400" dirty="0" smtClean="0">
              <a:solidFill>
                <a:schemeClr val="tx1"/>
              </a:solidFill>
              <a:latin typeface="Arial" charset="0"/>
            </a:endParaRPr>
          </a:p>
          <a:p>
            <a:pPr marL="457200" lvl="1" indent="0" eaLnBrk="1" hangingPunct="1">
              <a:spcBef>
                <a:spcPts val="0"/>
              </a:spcBef>
              <a:buClr>
                <a:srgbClr val="C00000"/>
              </a:buClr>
              <a:buSzTx/>
              <a:buNone/>
              <a:defRPr/>
            </a:pPr>
            <a:endParaRPr lang="en-US" altLang="en-US" sz="2000" dirty="0" smtClean="0">
              <a:solidFill>
                <a:schemeClr val="tx1"/>
              </a:solidFill>
              <a:latin typeface="Arial" charset="0"/>
            </a:endParaRPr>
          </a:p>
          <a:p>
            <a:pPr lvl="1" eaLnBrk="1" hangingPunct="1">
              <a:spcBef>
                <a:spcPct val="50000"/>
              </a:spcBef>
              <a:buClrTx/>
              <a:buSzTx/>
              <a:buFont typeface="Wingdings" pitchFamily="2" charset="2"/>
              <a:buChar char="v"/>
              <a:defRPr/>
            </a:pPr>
            <a:endParaRPr lang="en-US" altLang="en-US" sz="2000" dirty="0" smtClean="0">
              <a:solidFill>
                <a:schemeClr val="tx1"/>
              </a:solidFill>
              <a:latin typeface="Arial" charset="0"/>
            </a:endParaRPr>
          </a:p>
          <a:p>
            <a:pPr lvl="2" eaLnBrk="1" hangingPunct="1">
              <a:spcBef>
                <a:spcPct val="50000"/>
              </a:spcBef>
              <a:buClrTx/>
              <a:buSzTx/>
              <a:buFontTx/>
              <a:buChar char="•"/>
              <a:defRPr/>
            </a:pPr>
            <a:endParaRPr lang="en-US" altLang="en-US" sz="1800" dirty="0" smtClean="0">
              <a:solidFill>
                <a:schemeClr val="tx1"/>
              </a:solidFill>
              <a:latin typeface="Arial" charset="0"/>
            </a:endParaRPr>
          </a:p>
        </p:txBody>
      </p:sp>
      <p:sp>
        <p:nvSpPr>
          <p:cNvPr id="2" name="Slide Number Placeholder 1"/>
          <p:cNvSpPr>
            <a:spLocks noGrp="1"/>
          </p:cNvSpPr>
          <p:nvPr>
            <p:ph type="sldNum" sz="quarter" idx="12"/>
          </p:nvPr>
        </p:nvSpPr>
        <p:spPr/>
        <p:txBody>
          <a:bodyPr/>
          <a:lstStyle/>
          <a:p>
            <a:pPr>
              <a:defRPr/>
            </a:pPr>
            <a:r>
              <a:rPr lang="en-US" sz="1400" dirty="0" smtClean="0">
                <a:solidFill>
                  <a:schemeClr val="tx1"/>
                </a:solidFill>
              </a:rPr>
              <a:t>63J</a:t>
            </a:r>
            <a:endParaRPr lang="en-US" sz="1400" b="1" dirty="0">
              <a:solidFill>
                <a:schemeClr val="tx1"/>
              </a:solidFill>
            </a:endParaRPr>
          </a:p>
        </p:txBody>
      </p:sp>
      <p:sp>
        <p:nvSpPr>
          <p:cNvPr id="8" name="Rectangle 7"/>
          <p:cNvSpPr/>
          <p:nvPr/>
        </p:nvSpPr>
        <p:spPr>
          <a:xfrm>
            <a:off x="728133" y="991274"/>
            <a:ext cx="7271415" cy="954107"/>
          </a:xfrm>
          <a:prstGeom prst="rect">
            <a:avLst/>
          </a:prstGeom>
        </p:spPr>
        <p:txBody>
          <a:bodyPr>
            <a:spAutoFit/>
          </a:bodyPr>
          <a:lstStyle/>
          <a:p>
            <a:pPr algn="ctr">
              <a:defRPr/>
            </a:pPr>
            <a:r>
              <a:rPr lang="en-US" sz="2800" b="1" kern="10" dirty="0">
                <a:solidFill>
                  <a:srgbClr val="C00000"/>
                </a:solidFill>
                <a:latin typeface="+mn-lt"/>
              </a:rPr>
              <a:t>Positive </a:t>
            </a:r>
            <a:r>
              <a:rPr lang="en-US" sz="2800" b="1" kern="10" dirty="0" smtClean="0">
                <a:solidFill>
                  <a:srgbClr val="C00000"/>
                </a:solidFill>
                <a:latin typeface="+mn-lt"/>
              </a:rPr>
              <a:t>Behavior Support </a:t>
            </a:r>
          </a:p>
          <a:p>
            <a:pPr algn="ctr">
              <a:defRPr/>
            </a:pPr>
            <a:r>
              <a:rPr lang="en-US" sz="2800" b="1" kern="10" dirty="0" smtClean="0">
                <a:latin typeface="+mn-lt"/>
              </a:rPr>
              <a:t>Reactive Interventions</a:t>
            </a:r>
            <a:endParaRPr lang="en-US" sz="2800" b="1" dirty="0">
              <a:latin typeface="+mn-lt"/>
            </a:endParaRPr>
          </a:p>
        </p:txBody>
      </p:sp>
      <p:pic>
        <p:nvPicPr>
          <p:cNvPr id="645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8470" y="487362"/>
            <a:ext cx="2255837" cy="225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r>
              <a:rPr lang="en-US" sz="1400" dirty="0" smtClean="0">
                <a:solidFill>
                  <a:schemeClr val="tx1"/>
                </a:solidFill>
              </a:rPr>
              <a:t>64J</a:t>
            </a:r>
            <a:endParaRPr lang="en-US" sz="1400" b="1" dirty="0">
              <a:solidFill>
                <a:schemeClr val="tx1"/>
              </a:solidFill>
            </a:endParaRPr>
          </a:p>
        </p:txBody>
      </p:sp>
      <p:sp>
        <p:nvSpPr>
          <p:cNvPr id="75779" name="Rectangle 3"/>
          <p:cNvSpPr>
            <a:spLocks noGrp="1" noChangeArrowheads="1"/>
          </p:cNvSpPr>
          <p:nvPr>
            <p:ph type="body" idx="4294967295"/>
          </p:nvPr>
        </p:nvSpPr>
        <p:spPr>
          <a:xfrm>
            <a:off x="838200" y="1987953"/>
            <a:ext cx="7924800" cy="4191000"/>
          </a:xfrm>
        </p:spPr>
        <p:txBody>
          <a:bodyPr/>
          <a:lstStyle/>
          <a:p>
            <a:pPr marL="457200" lvl="1" indent="-457200" eaLnBrk="1" hangingPunct="1">
              <a:buFontTx/>
              <a:buNone/>
              <a:defRPr/>
            </a:pPr>
            <a:r>
              <a:rPr lang="en-US" altLang="en-US" sz="1800" b="1" i="1" u="sng" dirty="0" smtClean="0">
                <a:solidFill>
                  <a:srgbClr val="C00000"/>
                </a:solidFill>
              </a:rPr>
              <a:t>Acknowledge</a:t>
            </a:r>
            <a:r>
              <a:rPr lang="en-US" altLang="en-US" sz="1800" b="1" i="1" dirty="0" smtClean="0">
                <a:solidFill>
                  <a:srgbClr val="C00000"/>
                </a:solidFill>
              </a:rPr>
              <a:t> Perspectives:</a:t>
            </a:r>
            <a:endParaRPr lang="en-US" altLang="en-US" sz="1800" b="1" dirty="0" smtClean="0">
              <a:solidFill>
                <a:srgbClr val="C00000"/>
              </a:solidFill>
            </a:endParaRPr>
          </a:p>
          <a:p>
            <a:pPr marL="57150" indent="-457200" eaLnBrk="1" hangingPunct="1">
              <a:buFont typeface="Wingdings" panose="05000000000000000000" pitchFamily="2" charset="2"/>
              <a:buChar char="v"/>
              <a:defRPr/>
            </a:pPr>
            <a:r>
              <a:rPr lang="en-US" altLang="en-US" sz="1800" dirty="0" smtClean="0"/>
              <a:t>Active listening  by being attuned </a:t>
            </a:r>
          </a:p>
          <a:p>
            <a:pPr marL="57150" indent="-457200" eaLnBrk="1" hangingPunct="1">
              <a:buFont typeface="Wingdings" panose="05000000000000000000" pitchFamily="2" charset="2"/>
              <a:buChar char="v"/>
              <a:defRPr/>
            </a:pPr>
            <a:r>
              <a:rPr lang="en-US" altLang="en-US" sz="1800" dirty="0"/>
              <a:t>A</a:t>
            </a:r>
            <a:r>
              <a:rPr lang="en-US" altLang="en-US" sz="1800" dirty="0" smtClean="0"/>
              <a:t>ccurate reflection to defuse negative emotions </a:t>
            </a:r>
            <a:endParaRPr lang="en-US" altLang="en-US" sz="1800" dirty="0"/>
          </a:p>
          <a:p>
            <a:pPr marL="57150" indent="-457200" eaLnBrk="1" hangingPunct="1">
              <a:buFont typeface="Wingdings" panose="05000000000000000000" pitchFamily="2" charset="2"/>
              <a:buChar char="v"/>
              <a:defRPr/>
            </a:pPr>
            <a:r>
              <a:rPr lang="en-US" altLang="en-US" sz="1800" dirty="0" smtClean="0"/>
              <a:t>Validation means </a:t>
            </a:r>
            <a:r>
              <a:rPr lang="en-US" altLang="en-US" sz="1800" i="1" dirty="0" smtClean="0"/>
              <a:t>acknowledgement</a:t>
            </a:r>
            <a:r>
              <a:rPr lang="en-US" altLang="en-US" sz="1800" dirty="0" smtClean="0"/>
              <a:t>, not necessarily agreement</a:t>
            </a:r>
          </a:p>
          <a:p>
            <a:pPr marL="57150" indent="-457200" eaLnBrk="1" hangingPunct="1">
              <a:buFont typeface="Wingdings" panose="05000000000000000000" pitchFamily="2" charset="2"/>
              <a:buChar char="v"/>
              <a:defRPr/>
            </a:pPr>
            <a:r>
              <a:rPr lang="en-US" altLang="en-US" sz="1800" dirty="0" smtClean="0"/>
              <a:t>Repeat information back to confirm your understanding</a:t>
            </a:r>
          </a:p>
          <a:p>
            <a:pPr marL="57150" indent="-457200" eaLnBrk="1" hangingPunct="1">
              <a:spcAft>
                <a:spcPts val="0"/>
              </a:spcAft>
              <a:buFont typeface="Wingdings" panose="05000000000000000000" pitchFamily="2" charset="2"/>
              <a:buChar char="v"/>
              <a:defRPr/>
            </a:pPr>
            <a:r>
              <a:rPr lang="en-US" altLang="en-US" sz="1800" dirty="0" smtClean="0"/>
              <a:t>In the Crisis Cycle, </a:t>
            </a:r>
            <a:r>
              <a:rPr lang="en-US" altLang="en-US" sz="1800" i="1" dirty="0"/>
              <a:t>s</a:t>
            </a:r>
            <a:r>
              <a:rPr lang="en-US" altLang="en-US" sz="1800" i="1" dirty="0" smtClean="0"/>
              <a:t>ufficiently</a:t>
            </a:r>
            <a:r>
              <a:rPr lang="en-US" altLang="en-US" sz="1800" dirty="0" smtClean="0"/>
              <a:t> validate before corrective </a:t>
            </a:r>
          </a:p>
          <a:p>
            <a:pPr marL="0" indent="0" eaLnBrk="1" hangingPunct="1">
              <a:spcAft>
                <a:spcPts val="0"/>
              </a:spcAft>
              <a:buNone/>
              <a:defRPr/>
            </a:pPr>
            <a:r>
              <a:rPr lang="en-US" altLang="en-US" sz="1800" dirty="0" smtClean="0"/>
              <a:t>       feedback with  redirecting, limit setting, or finding solutions.</a:t>
            </a:r>
          </a:p>
          <a:p>
            <a:pPr marL="457200" indent="-457200" algn="ctr" eaLnBrk="1" hangingPunct="1">
              <a:spcAft>
                <a:spcPts val="0"/>
              </a:spcAft>
              <a:buFontTx/>
              <a:buNone/>
              <a:defRPr/>
            </a:pPr>
            <a:endParaRPr lang="en-US" altLang="en-US" sz="800" i="1" dirty="0" smtClean="0"/>
          </a:p>
          <a:p>
            <a:pPr marL="457200" indent="-457200" eaLnBrk="1" hangingPunct="1">
              <a:spcAft>
                <a:spcPts val="0"/>
              </a:spcAft>
              <a:buFontTx/>
              <a:buNone/>
              <a:defRPr/>
            </a:pPr>
            <a:r>
              <a:rPr lang="en-US" altLang="en-US" sz="1800" b="1" i="1" dirty="0" smtClean="0">
                <a:solidFill>
                  <a:srgbClr val="C00000"/>
                </a:solidFill>
              </a:rPr>
              <a:t>Remember the </a:t>
            </a:r>
            <a:r>
              <a:rPr lang="en-US" altLang="en-US" sz="1800" b="1" i="1" u="sng" dirty="0" smtClean="0">
                <a:solidFill>
                  <a:srgbClr val="C00000"/>
                </a:solidFill>
              </a:rPr>
              <a:t>Context</a:t>
            </a:r>
            <a:r>
              <a:rPr lang="en-US" altLang="en-US" sz="1800" b="1" i="1" dirty="0" smtClean="0">
                <a:solidFill>
                  <a:srgbClr val="C00000"/>
                </a:solidFill>
              </a:rPr>
              <a:t>:</a:t>
            </a:r>
          </a:p>
          <a:p>
            <a:pPr marL="457200" indent="-457200" eaLnBrk="1" hangingPunct="1">
              <a:spcAft>
                <a:spcPts val="0"/>
              </a:spcAft>
              <a:buFont typeface="Wingdings" pitchFamily="2" charset="2"/>
              <a:buChar char="v"/>
              <a:defRPr/>
            </a:pPr>
            <a:r>
              <a:rPr lang="en-US" altLang="en-US" sz="1800" dirty="0" smtClean="0"/>
              <a:t>Know the situation (e.g., “It sounds like your tired because you didn’t sleep well”)</a:t>
            </a:r>
          </a:p>
          <a:p>
            <a:pPr marL="457200" indent="-457200" eaLnBrk="1" hangingPunct="1">
              <a:spcAft>
                <a:spcPts val="600"/>
              </a:spcAft>
              <a:buFont typeface="Wingdings" pitchFamily="2" charset="2"/>
              <a:buChar char="v"/>
              <a:defRPr/>
            </a:pPr>
            <a:r>
              <a:rPr lang="en-US" altLang="en-US" sz="1800" dirty="0" smtClean="0"/>
              <a:t>Understand the individual’s “story” (e.g., “I know this time of year is hard because it’s the anniversary of your dad’s passing away.”)</a:t>
            </a:r>
            <a:endParaRPr lang="en-US" altLang="en-US" sz="2400" dirty="0" smtClean="0"/>
          </a:p>
          <a:p>
            <a:pPr marL="457200" indent="-457200" eaLnBrk="1" hangingPunct="1">
              <a:lnSpc>
                <a:spcPct val="90000"/>
              </a:lnSpc>
              <a:defRPr/>
            </a:pPr>
            <a:endParaRPr lang="en-US" altLang="en-US" sz="2400" dirty="0" smtClean="0"/>
          </a:p>
        </p:txBody>
      </p:sp>
      <p:sp>
        <p:nvSpPr>
          <p:cNvPr id="3" name="TextBox 2"/>
          <p:cNvSpPr txBox="1"/>
          <p:nvPr/>
        </p:nvSpPr>
        <p:spPr>
          <a:xfrm>
            <a:off x="838200" y="1447800"/>
            <a:ext cx="4876800" cy="523220"/>
          </a:xfrm>
          <a:prstGeom prst="rect">
            <a:avLst/>
          </a:prstGeom>
          <a:noFill/>
        </p:spPr>
        <p:txBody>
          <a:bodyPr wrap="square" rtlCol="0">
            <a:spAutoFit/>
          </a:bodyPr>
          <a:lstStyle/>
          <a:p>
            <a:r>
              <a:rPr lang="en-US" sz="2800" b="1" dirty="0" smtClean="0">
                <a:solidFill>
                  <a:srgbClr val="C00000"/>
                </a:solidFill>
              </a:rPr>
              <a:t>Reactive Interventions</a:t>
            </a:r>
            <a:endParaRPr lang="en-US" sz="2800" b="1" dirty="0">
              <a:solidFill>
                <a:srgbClr val="C00000"/>
              </a:solidFill>
            </a:endParaRP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19200"/>
            <a:ext cx="7924800" cy="1143000"/>
          </a:xfrm>
        </p:spPr>
        <p:txBody>
          <a:bodyPr/>
          <a:lstStyle/>
          <a:p>
            <a:pPr algn="ctr"/>
            <a:r>
              <a:rPr lang="en-US" sz="2400" dirty="0" smtClean="0">
                <a:solidFill>
                  <a:srgbClr val="0000FF"/>
                </a:solidFill>
              </a:rPr>
              <a:t>Proactive </a:t>
            </a:r>
            <a:r>
              <a:rPr lang="en-US" sz="2400" i="1" dirty="0" smtClean="0">
                <a:solidFill>
                  <a:srgbClr val="0000FF"/>
                </a:solidFill>
              </a:rPr>
              <a:t>and</a:t>
            </a:r>
            <a:r>
              <a:rPr lang="en-US" sz="2400" dirty="0" smtClean="0">
                <a:solidFill>
                  <a:srgbClr val="0000FF"/>
                </a:solidFill>
              </a:rPr>
              <a:t> Reactive Coping Strategies:</a:t>
            </a:r>
            <a:br>
              <a:rPr lang="en-US" sz="2400" dirty="0" smtClean="0">
                <a:solidFill>
                  <a:srgbClr val="0000FF"/>
                </a:solidFill>
              </a:rPr>
            </a:br>
            <a:r>
              <a:rPr lang="en-US" sz="1800" i="1" dirty="0" smtClean="0">
                <a:solidFill>
                  <a:schemeClr val="tx1"/>
                </a:solidFill>
              </a:rPr>
              <a:t>Be Specific not Generic! </a:t>
            </a:r>
            <a:br>
              <a:rPr lang="en-US" sz="1800" i="1" dirty="0" smtClean="0">
                <a:solidFill>
                  <a:schemeClr val="tx1"/>
                </a:solidFill>
              </a:rPr>
            </a:br>
            <a:endParaRPr lang="en-US" sz="1800" i="1" dirty="0">
              <a:solidFill>
                <a:schemeClr val="tx1"/>
              </a:solidFill>
            </a:endParaRPr>
          </a:p>
        </p:txBody>
      </p:sp>
      <p:sp>
        <p:nvSpPr>
          <p:cNvPr id="4" name="Slide Number Placeholder 3"/>
          <p:cNvSpPr>
            <a:spLocks noGrp="1"/>
          </p:cNvSpPr>
          <p:nvPr>
            <p:ph type="sldNum" sz="quarter" idx="12"/>
          </p:nvPr>
        </p:nvSpPr>
        <p:spPr/>
        <p:txBody>
          <a:bodyPr/>
          <a:lstStyle/>
          <a:p>
            <a:pPr>
              <a:defRPr/>
            </a:pPr>
            <a:r>
              <a:rPr lang="en-US" sz="1400" dirty="0" smtClean="0">
                <a:solidFill>
                  <a:schemeClr val="tx1"/>
                </a:solidFill>
              </a:rPr>
              <a:t>65J</a:t>
            </a:r>
            <a:endParaRPr lang="en-US" sz="1400" dirty="0">
              <a:solidFill>
                <a:schemeClr val="tx1"/>
              </a:solidFill>
            </a:endParaRPr>
          </a:p>
        </p:txBody>
      </p:sp>
      <p:pic>
        <p:nvPicPr>
          <p:cNvPr id="5" name="Picture 4" descr="Image result for emotional thermometer and coping skill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2638001"/>
            <a:ext cx="2947670" cy="2720340"/>
          </a:xfrm>
          <a:prstGeom prst="rect">
            <a:avLst/>
          </a:prstGeom>
          <a:noFill/>
          <a:extLst/>
        </p:spPr>
      </p:pic>
      <p:pic>
        <p:nvPicPr>
          <p:cNvPr id="6" name="Picture 5" descr="Image result for emotional thermometer and coping skills"/>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438400"/>
            <a:ext cx="3733800" cy="3200400"/>
          </a:xfrm>
          <a:prstGeom prst="rect">
            <a:avLst/>
          </a:prstGeom>
          <a:noFill/>
          <a:ln>
            <a:noFill/>
          </a:ln>
        </p:spPr>
      </p:pic>
      <p:sp>
        <p:nvSpPr>
          <p:cNvPr id="7" name="Rectangle 6"/>
          <p:cNvSpPr/>
          <p:nvPr/>
        </p:nvSpPr>
        <p:spPr>
          <a:xfrm>
            <a:off x="1295400" y="5791200"/>
            <a:ext cx="7162800" cy="584775"/>
          </a:xfrm>
          <a:prstGeom prst="rect">
            <a:avLst/>
          </a:prstGeom>
        </p:spPr>
        <p:txBody>
          <a:bodyPr wrap="square">
            <a:spAutoFit/>
          </a:bodyPr>
          <a:lstStyle/>
          <a:p>
            <a:r>
              <a:rPr lang="en-US" sz="1600" b="1" i="1" kern="0" dirty="0" smtClean="0">
                <a:solidFill>
                  <a:srgbClr val="0000FF"/>
                </a:solidFill>
                <a:latin typeface="Arial"/>
                <a:ea typeface="+mj-ea"/>
                <a:cs typeface="+mj-cs"/>
              </a:rPr>
              <a:t>Be mindful that asking someone with poor impulse control to explore or verbalize their anger as it might lead them to act on their emotions! </a:t>
            </a:r>
            <a:endParaRPr lang="en-US" sz="1600" b="1" i="1" dirty="0"/>
          </a:p>
        </p:txBody>
      </p:sp>
    </p:spTree>
    <p:extLst>
      <p:ext uri="{BB962C8B-B14F-4D97-AF65-F5344CB8AC3E}">
        <p14:creationId xmlns:p14="http://schemas.microsoft.com/office/powerpoint/2010/main" val="8853446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924800" cy="1143000"/>
          </a:xfrm>
        </p:spPr>
        <p:txBody>
          <a:bodyPr/>
          <a:lstStyle/>
          <a:p>
            <a:pPr algn="ctr"/>
            <a:r>
              <a:rPr lang="en-US" sz="2400" dirty="0">
                <a:solidFill>
                  <a:srgbClr val="0000FF"/>
                </a:solidFill>
              </a:rPr>
              <a:t>Proactive </a:t>
            </a:r>
            <a:r>
              <a:rPr lang="en-US" sz="2400" i="1" dirty="0">
                <a:solidFill>
                  <a:srgbClr val="0000FF"/>
                </a:solidFill>
              </a:rPr>
              <a:t>and</a:t>
            </a:r>
            <a:r>
              <a:rPr lang="en-US" sz="2400" dirty="0">
                <a:solidFill>
                  <a:srgbClr val="0000FF"/>
                </a:solidFill>
              </a:rPr>
              <a:t> Reactive </a:t>
            </a:r>
            <a:r>
              <a:rPr lang="en-US" sz="2400" dirty="0" smtClean="0"/>
              <a:t>Coping Strategies:</a:t>
            </a:r>
            <a:br>
              <a:rPr lang="en-US" sz="2400" dirty="0" smtClean="0"/>
            </a:br>
            <a:r>
              <a:rPr lang="en-US" sz="1600" i="1" dirty="0" smtClean="0"/>
              <a:t>Targeting Cognitive Strengths: Visual-Spatial versus Verbal</a:t>
            </a:r>
            <a:endParaRPr lang="en-US" sz="1600" i="1" dirty="0"/>
          </a:p>
        </p:txBody>
      </p:sp>
      <p:sp>
        <p:nvSpPr>
          <p:cNvPr id="4" name="Slide Number Placeholder 3"/>
          <p:cNvSpPr>
            <a:spLocks noGrp="1"/>
          </p:cNvSpPr>
          <p:nvPr>
            <p:ph type="sldNum" sz="quarter" idx="12"/>
          </p:nvPr>
        </p:nvSpPr>
        <p:spPr/>
        <p:txBody>
          <a:bodyPr/>
          <a:lstStyle/>
          <a:p>
            <a:pPr>
              <a:defRPr/>
            </a:pPr>
            <a:r>
              <a:rPr lang="en-US" sz="1400" dirty="0" smtClean="0">
                <a:solidFill>
                  <a:schemeClr val="tx1"/>
                </a:solidFill>
              </a:rPr>
              <a:t>66J</a:t>
            </a:r>
            <a:endParaRPr lang="en-US" sz="1400" dirty="0">
              <a:solidFill>
                <a:schemeClr val="tx1"/>
              </a:solidFill>
            </a:endParaRPr>
          </a:p>
        </p:txBody>
      </p:sp>
      <p:pic>
        <p:nvPicPr>
          <p:cNvPr id="9" name="Picture 8" descr="Image result for emotional thermometer and coping skills"/>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819400"/>
            <a:ext cx="3352800" cy="3336290"/>
          </a:xfrm>
          <a:prstGeom prst="rect">
            <a:avLst/>
          </a:prstGeom>
          <a:noFill/>
          <a:ln>
            <a:noFill/>
          </a:ln>
        </p:spPr>
      </p:pic>
      <p:pic>
        <p:nvPicPr>
          <p:cNvPr id="64518" name="Picture 6" descr="Image result for emotion thermometer and coping skil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867025"/>
            <a:ext cx="2590800"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055889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Content Placeholder 2"/>
          <p:cNvSpPr>
            <a:spLocks noGrp="1"/>
          </p:cNvSpPr>
          <p:nvPr>
            <p:ph idx="1"/>
          </p:nvPr>
        </p:nvSpPr>
        <p:spPr>
          <a:xfrm>
            <a:off x="1676400" y="2209800"/>
            <a:ext cx="6172200" cy="4800600"/>
          </a:xfrm>
        </p:spPr>
        <p:txBody>
          <a:bodyPr/>
          <a:lstStyle/>
          <a:p>
            <a:pPr marL="0" indent="0" eaLnBrk="1" hangingPunct="1">
              <a:buClr>
                <a:srgbClr val="F0A22E"/>
              </a:buClr>
              <a:buFont typeface="Wingdings 2" pitchFamily="18" charset="2"/>
              <a:buNone/>
              <a:defRPr/>
            </a:pPr>
            <a:endParaRPr lang="en-US" altLang="en-US" sz="2000" b="1" dirty="0">
              <a:solidFill>
                <a:srgbClr val="4E3B3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ctr" eaLnBrk="1" hangingPunct="1">
              <a:buFont typeface="Wingdings 2" pitchFamily="18" charset="2"/>
              <a:buNone/>
              <a:defRPr/>
            </a:pPr>
            <a:r>
              <a:rPr lang="en-US" altLang="en-US" sz="2400" i="1" dirty="0" smtClean="0">
                <a:latin typeface="Arial" panose="020B0604020202020204" pitchFamily="34" charset="0"/>
                <a:cs typeface="Arial" panose="020B0604020202020204" pitchFamily="34" charset="0"/>
              </a:rPr>
              <a:t>Our aim is the </a:t>
            </a:r>
            <a:r>
              <a:rPr lang="en-US" altLang="en-US" sz="2400" b="1" i="1" dirty="0" smtClean="0">
                <a:latin typeface="Arial" panose="020B0604020202020204" pitchFamily="34" charset="0"/>
                <a:cs typeface="Arial" panose="020B0604020202020204" pitchFamily="34" charset="0"/>
              </a:rPr>
              <a:t>presence</a:t>
            </a:r>
            <a:r>
              <a:rPr lang="en-US" altLang="en-US" sz="2400" i="1" dirty="0" smtClean="0">
                <a:latin typeface="Arial" panose="020B0604020202020204" pitchFamily="34" charset="0"/>
                <a:cs typeface="Arial" panose="020B0604020202020204" pitchFamily="34" charset="0"/>
              </a:rPr>
              <a:t> of targeted adaptive and prosocial behaviors through teaching, not just the </a:t>
            </a:r>
            <a:r>
              <a:rPr lang="en-US" altLang="en-US" sz="2400" b="1" i="1" dirty="0" smtClean="0">
                <a:latin typeface="Arial" panose="020B0604020202020204" pitchFamily="34" charset="0"/>
                <a:cs typeface="Arial" panose="020B0604020202020204" pitchFamily="34" charset="0"/>
              </a:rPr>
              <a:t>absence</a:t>
            </a:r>
            <a:r>
              <a:rPr lang="en-US" altLang="en-US" sz="2400" i="1" dirty="0" smtClean="0">
                <a:latin typeface="Arial" panose="020B0604020202020204" pitchFamily="34" charset="0"/>
                <a:cs typeface="Arial" panose="020B0604020202020204" pitchFamily="34" charset="0"/>
              </a:rPr>
              <a:t> of challenging behavior. </a:t>
            </a:r>
          </a:p>
          <a:p>
            <a:pPr marL="0" indent="0" eaLnBrk="1" hangingPunct="1">
              <a:buFont typeface="Wingdings 2" pitchFamily="18" charset="2"/>
              <a:buNone/>
              <a:defRPr/>
            </a:pPr>
            <a:endParaRPr lang="en-US" altLang="en-US" sz="2000" b="1"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eaLnBrk="1" hangingPunct="1">
              <a:buFont typeface="Wingdings" pitchFamily="2" charset="2"/>
              <a:buChar char="v"/>
              <a:defRPr/>
            </a:pPr>
            <a:endParaRPr lang="en-US" altLang="en-US" sz="2200" i="1" dirty="0" smtClean="0"/>
          </a:p>
          <a:p>
            <a:pPr eaLnBrk="1" hangingPunct="1">
              <a:buFont typeface="Wingdings" pitchFamily="2" charset="2"/>
              <a:buNone/>
              <a:defRPr/>
            </a:pPr>
            <a:endParaRPr lang="en-US" altLang="en-US" sz="2200" i="1" dirty="0" smtClean="0"/>
          </a:p>
          <a:p>
            <a:pPr eaLnBrk="1" hangingPunct="1">
              <a:buFont typeface="Wingdings" pitchFamily="2" charset="2"/>
              <a:buChar char="v"/>
              <a:defRPr/>
            </a:pPr>
            <a:endParaRPr lang="en-US" altLang="en-US" sz="2200" dirty="0" smtClean="0"/>
          </a:p>
          <a:p>
            <a:pPr eaLnBrk="1" hangingPunct="1">
              <a:buFont typeface="Wingdings" pitchFamily="2" charset="2"/>
              <a:buChar char="v"/>
              <a:defRPr/>
            </a:pPr>
            <a:endParaRPr lang="en-US" altLang="en-US" sz="2200" dirty="0" smtClean="0"/>
          </a:p>
          <a:p>
            <a:pPr eaLnBrk="1" hangingPunct="1">
              <a:buFont typeface="Wingdings" pitchFamily="2" charset="2"/>
              <a:buChar char="v"/>
              <a:defRPr/>
            </a:pPr>
            <a:endParaRPr lang="en-US" altLang="en-US" sz="2400" i="1" dirty="0" smtClean="0"/>
          </a:p>
          <a:p>
            <a:pPr eaLnBrk="1" hangingPunct="1">
              <a:buFont typeface="Wingdings" pitchFamily="2" charset="2"/>
              <a:buChar char="v"/>
              <a:defRPr/>
            </a:pPr>
            <a:endParaRPr lang="en-US" altLang="en-US" sz="2400" i="1" dirty="0" smtClean="0"/>
          </a:p>
          <a:p>
            <a:pPr eaLnBrk="1" hangingPunct="1">
              <a:buFont typeface="Wingdings" pitchFamily="2" charset="2"/>
              <a:buChar char="v"/>
              <a:defRPr/>
            </a:pPr>
            <a:endParaRPr lang="en-US" altLang="en-US" i="1" dirty="0" smtClean="0"/>
          </a:p>
          <a:p>
            <a:pPr eaLnBrk="1" hangingPunct="1">
              <a:defRPr/>
            </a:pPr>
            <a:endParaRPr lang="en-US" altLang="en-US" dirty="0" smtClean="0"/>
          </a:p>
        </p:txBody>
      </p:sp>
      <p:sp>
        <p:nvSpPr>
          <p:cNvPr id="3" name="Slide Number Placeholder 2"/>
          <p:cNvSpPr>
            <a:spLocks noGrp="1"/>
          </p:cNvSpPr>
          <p:nvPr>
            <p:ph type="sldNum" sz="quarter" idx="12"/>
          </p:nvPr>
        </p:nvSpPr>
        <p:spPr/>
        <p:txBody>
          <a:bodyPr/>
          <a:lstStyle/>
          <a:p>
            <a:pPr>
              <a:defRPr/>
            </a:pPr>
            <a:r>
              <a:rPr lang="en-US" sz="1400" b="1" dirty="0" smtClean="0">
                <a:solidFill>
                  <a:schemeClr val="tx1"/>
                </a:solidFill>
              </a:rPr>
              <a:t>67P</a:t>
            </a:r>
            <a:endParaRPr lang="en-US" sz="1400" b="1" dirty="0">
              <a:solidFill>
                <a:schemeClr val="tx1"/>
              </a:solidFill>
            </a:endParaRPr>
          </a:p>
        </p:txBody>
      </p:sp>
      <p:sp>
        <p:nvSpPr>
          <p:cNvPr id="5" name="Rectangle 4"/>
          <p:cNvSpPr/>
          <p:nvPr/>
        </p:nvSpPr>
        <p:spPr>
          <a:xfrm>
            <a:off x="685800" y="1468328"/>
            <a:ext cx="7271415" cy="523220"/>
          </a:xfrm>
          <a:prstGeom prst="rect">
            <a:avLst/>
          </a:prstGeom>
        </p:spPr>
        <p:txBody>
          <a:bodyPr>
            <a:spAutoFit/>
          </a:bodyPr>
          <a:lstStyle/>
          <a:p>
            <a:pPr algn="ctr">
              <a:defRPr/>
            </a:pPr>
            <a:r>
              <a:rPr lang="en-US" sz="2800" b="1" kern="10" dirty="0">
                <a:solidFill>
                  <a:srgbClr val="C00000"/>
                </a:solidFill>
                <a:latin typeface="+mn-lt"/>
              </a:rPr>
              <a:t>Positive </a:t>
            </a:r>
            <a:r>
              <a:rPr lang="en-US" sz="2800" b="1" kern="10" dirty="0" smtClean="0">
                <a:solidFill>
                  <a:srgbClr val="C00000"/>
                </a:solidFill>
                <a:latin typeface="+mn-lt"/>
              </a:rPr>
              <a:t>Behavior Support</a:t>
            </a:r>
            <a:endParaRPr lang="en-US" sz="2800" b="1" dirty="0">
              <a:solidFill>
                <a:srgbClr val="C00000"/>
              </a:solidFill>
              <a:latin typeface="+mn-lt"/>
            </a:endParaRPr>
          </a:p>
        </p:txBody>
      </p:sp>
      <p:sp>
        <p:nvSpPr>
          <p:cNvPr id="4" name="TextBox 3"/>
          <p:cNvSpPr txBox="1"/>
          <p:nvPr/>
        </p:nvSpPr>
        <p:spPr>
          <a:xfrm>
            <a:off x="838200" y="1905000"/>
            <a:ext cx="4800600" cy="400110"/>
          </a:xfrm>
          <a:prstGeom prst="rect">
            <a:avLst/>
          </a:prstGeom>
          <a:noFill/>
        </p:spPr>
        <p:txBody>
          <a:bodyPr wrap="square" rtlCol="0">
            <a:spAutoFit/>
          </a:bodyPr>
          <a:lstStyle/>
          <a:p>
            <a:r>
              <a:rPr lang="en-US" sz="2000" b="1" dirty="0" smtClean="0">
                <a:solidFill>
                  <a:schemeClr val="bg1"/>
                </a:solidFill>
              </a:rPr>
              <a:t>Overarching Goal</a:t>
            </a:r>
            <a:endParaRPr lang="en-US" sz="2000" b="1" dirty="0">
              <a:solidFill>
                <a:schemeClr val="bg1"/>
              </a:solidFill>
            </a:endParaRP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WordArt 2"/>
          <p:cNvSpPr>
            <a:spLocks noChangeArrowheads="1" noChangeShapeType="1" noTextEdit="1"/>
          </p:cNvSpPr>
          <p:nvPr/>
        </p:nvSpPr>
        <p:spPr bwMode="auto">
          <a:xfrm>
            <a:off x="457200" y="304800"/>
            <a:ext cx="8458200" cy="609600"/>
          </a:xfrm>
          <a:prstGeom prst="rect">
            <a:avLst/>
          </a:prstGeom>
        </p:spPr>
        <p:txBody>
          <a:bodyPr wrap="none" fromWordArt="1">
            <a:prstTxWarp prst="textPlain">
              <a:avLst>
                <a:gd name="adj" fmla="val 50000"/>
              </a:avLst>
            </a:prstTxWarp>
          </a:bodyPr>
          <a:lstStyle/>
          <a:p>
            <a:pPr algn="ctr"/>
            <a:endParaRPr lang="en-US" sz="3600" kern="10">
              <a:ln w="19050">
                <a:solidFill>
                  <a:schemeClr val="tx2"/>
                </a:solidFill>
                <a:round/>
                <a:headEnd/>
                <a:tailEnd/>
              </a:ln>
              <a:solidFill>
                <a:schemeClr val="bg1"/>
              </a:solidFill>
              <a:effectLst>
                <a:outerShdw dist="35921" dir="2700000" algn="ctr" rotWithShape="0">
                  <a:schemeClr val="accent2"/>
                </a:outerShdw>
              </a:effectLst>
              <a:latin typeface="Impact"/>
            </a:endParaRPr>
          </a:p>
        </p:txBody>
      </p:sp>
      <p:sp>
        <p:nvSpPr>
          <p:cNvPr id="103427"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0"/>
              </a:spcBef>
              <a:buClrTx/>
              <a:buSzTx/>
              <a:buFontTx/>
              <a:buNone/>
            </a:pPr>
            <a:endParaRPr lang="en-US" altLang="en-US" sz="1800">
              <a:solidFill>
                <a:schemeClr val="tx1"/>
              </a:solidFill>
              <a:latin typeface="Arial" charset="0"/>
            </a:endParaRPr>
          </a:p>
        </p:txBody>
      </p:sp>
      <p:sp>
        <p:nvSpPr>
          <p:cNvPr id="103428" name="Text Box 6"/>
          <p:cNvSpPr txBox="1">
            <a:spLocks noChangeArrowheads="1"/>
          </p:cNvSpPr>
          <p:nvPr/>
        </p:nvSpPr>
        <p:spPr bwMode="auto">
          <a:xfrm>
            <a:off x="762000" y="2743200"/>
            <a:ext cx="815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342900" indent="-342900"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0"/>
              </a:spcBef>
              <a:buClrTx/>
              <a:buSzTx/>
              <a:buFontTx/>
              <a:buNone/>
            </a:pPr>
            <a:endParaRPr lang="en-US" altLang="en-US" sz="1800">
              <a:solidFill>
                <a:schemeClr val="tx1"/>
              </a:solidFill>
              <a:latin typeface="Arial" charset="0"/>
            </a:endParaRPr>
          </a:p>
          <a:p>
            <a:pPr eaLnBrk="1" hangingPunct="1">
              <a:spcBef>
                <a:spcPct val="0"/>
              </a:spcBef>
              <a:buClrTx/>
              <a:buSzTx/>
              <a:buFontTx/>
              <a:buNone/>
            </a:pPr>
            <a:endParaRPr lang="en-US" altLang="en-US" sz="1800">
              <a:solidFill>
                <a:schemeClr val="tx1"/>
              </a:solidFill>
              <a:latin typeface="Arial" charset="0"/>
            </a:endParaRPr>
          </a:p>
        </p:txBody>
      </p:sp>
      <p:sp>
        <p:nvSpPr>
          <p:cNvPr id="103429" name="Text Box 7"/>
          <p:cNvSpPr txBox="1">
            <a:spLocks noChangeArrowheads="1"/>
          </p:cNvSpPr>
          <p:nvPr/>
        </p:nvSpPr>
        <p:spPr bwMode="auto">
          <a:xfrm>
            <a:off x="304800" y="1905000"/>
            <a:ext cx="7620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342900" indent="-342900"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800100" indent="-34290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lvl="1" eaLnBrk="1" hangingPunct="1">
              <a:spcBef>
                <a:spcPct val="0"/>
              </a:spcBef>
              <a:buClrTx/>
              <a:buSzTx/>
              <a:buFontTx/>
              <a:buNone/>
            </a:pPr>
            <a:r>
              <a:rPr lang="en-US" altLang="en-US" sz="2000" b="1" dirty="0">
                <a:solidFill>
                  <a:schemeClr val="bg1"/>
                </a:solidFill>
                <a:latin typeface="Arial" charset="0"/>
              </a:rPr>
              <a:t>Guidelines for Replacement Behaviors</a:t>
            </a:r>
          </a:p>
        </p:txBody>
      </p:sp>
      <p:sp>
        <p:nvSpPr>
          <p:cNvPr id="72710" name="Text Box 9"/>
          <p:cNvSpPr txBox="1">
            <a:spLocks noChangeArrowheads="1"/>
          </p:cNvSpPr>
          <p:nvPr/>
        </p:nvSpPr>
        <p:spPr bwMode="auto">
          <a:xfrm>
            <a:off x="914400" y="2438400"/>
            <a:ext cx="8001000" cy="383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oAutofit/>
          </a:bodyPr>
          <a:lstStyle>
            <a:lvl1pPr marL="342900" indent="-342900"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50000"/>
              </a:spcBef>
              <a:buClrTx/>
              <a:buSzTx/>
              <a:buFontTx/>
              <a:buNone/>
              <a:defRPr/>
            </a:pPr>
            <a:r>
              <a:rPr lang="en-US" altLang="en-US" sz="1800" b="1" dirty="0" smtClean="0">
                <a:solidFill>
                  <a:srgbClr val="C00000"/>
                </a:solidFill>
                <a:latin typeface="Arial" charset="0"/>
              </a:rPr>
              <a:t>1. </a:t>
            </a:r>
            <a:r>
              <a:rPr lang="en-US" altLang="en-US" sz="1800" b="1" u="sng" dirty="0" smtClean="0">
                <a:solidFill>
                  <a:srgbClr val="C00000"/>
                </a:solidFill>
                <a:latin typeface="Arial" charset="0"/>
              </a:rPr>
              <a:t>Serve the Same Purpose:</a:t>
            </a:r>
          </a:p>
          <a:p>
            <a:pPr lvl="1" eaLnBrk="1" hangingPunct="1">
              <a:spcBef>
                <a:spcPct val="50000"/>
              </a:spcBef>
              <a:buClr>
                <a:schemeClr val="tx2"/>
              </a:buClr>
              <a:buSzTx/>
              <a:buFont typeface="Wingdings" pitchFamily="2" charset="2"/>
              <a:buChar char="v"/>
              <a:defRPr/>
            </a:pPr>
            <a:r>
              <a:rPr lang="en-US" altLang="en-US" sz="1800" dirty="0" smtClean="0">
                <a:solidFill>
                  <a:schemeClr val="tx1"/>
                </a:solidFill>
                <a:latin typeface="Arial" charset="0"/>
              </a:rPr>
              <a:t>Putting feelings into polite words to communicate.</a:t>
            </a:r>
          </a:p>
          <a:p>
            <a:pPr eaLnBrk="1" hangingPunct="1">
              <a:spcBef>
                <a:spcPct val="50000"/>
              </a:spcBef>
              <a:buClrTx/>
              <a:buSzTx/>
              <a:buFontTx/>
              <a:buNone/>
              <a:defRPr/>
            </a:pPr>
            <a:r>
              <a:rPr lang="en-US" altLang="en-US" sz="1800" b="1" dirty="0" smtClean="0">
                <a:solidFill>
                  <a:srgbClr val="C00000"/>
                </a:solidFill>
                <a:latin typeface="Arial" charset="0"/>
              </a:rPr>
              <a:t>2. </a:t>
            </a:r>
            <a:r>
              <a:rPr lang="en-US" altLang="en-US" sz="1800" b="1" u="sng" dirty="0" smtClean="0">
                <a:solidFill>
                  <a:srgbClr val="C00000"/>
                </a:solidFill>
                <a:latin typeface="Arial" charset="0"/>
              </a:rPr>
              <a:t>Get Reinforcement as Soon or Sooner:</a:t>
            </a:r>
          </a:p>
          <a:p>
            <a:pPr lvl="1" eaLnBrk="1" hangingPunct="1">
              <a:spcBef>
                <a:spcPct val="50000"/>
              </a:spcBef>
              <a:buClr>
                <a:schemeClr val="tx2"/>
              </a:buClr>
              <a:buSzTx/>
              <a:buFont typeface="Wingdings" pitchFamily="2" charset="2"/>
              <a:buChar char="v"/>
              <a:defRPr/>
            </a:pPr>
            <a:r>
              <a:rPr lang="en-US" altLang="en-US" sz="1800" dirty="0" smtClean="0">
                <a:solidFill>
                  <a:schemeClr val="tx1"/>
                </a:solidFill>
                <a:latin typeface="Arial" charset="0"/>
              </a:rPr>
              <a:t>Self-soothing with ice pack, rather than self-injurious behavior.</a:t>
            </a:r>
          </a:p>
          <a:p>
            <a:pPr eaLnBrk="1" hangingPunct="1">
              <a:spcBef>
                <a:spcPct val="50000"/>
              </a:spcBef>
              <a:buClrTx/>
              <a:buSzTx/>
              <a:buFontTx/>
              <a:buNone/>
              <a:defRPr/>
            </a:pPr>
            <a:r>
              <a:rPr lang="en-US" altLang="en-US" sz="1800" b="1" dirty="0" smtClean="0">
                <a:solidFill>
                  <a:srgbClr val="C00000"/>
                </a:solidFill>
                <a:latin typeface="Arial" charset="0"/>
              </a:rPr>
              <a:t>3. </a:t>
            </a:r>
            <a:r>
              <a:rPr lang="en-US" altLang="en-US" sz="1800" b="1" u="sng" dirty="0" smtClean="0">
                <a:solidFill>
                  <a:srgbClr val="C00000"/>
                </a:solidFill>
                <a:latin typeface="Arial" charset="0"/>
              </a:rPr>
              <a:t>Receive as Much or More Reinforcement:</a:t>
            </a:r>
          </a:p>
          <a:p>
            <a:pPr lvl="1" eaLnBrk="1" hangingPunct="1">
              <a:spcBef>
                <a:spcPct val="50000"/>
              </a:spcBef>
              <a:buClr>
                <a:schemeClr val="tx2"/>
              </a:buClr>
              <a:buSzTx/>
              <a:buFont typeface="Wingdings" pitchFamily="2" charset="2"/>
              <a:buChar char="v"/>
              <a:defRPr/>
            </a:pPr>
            <a:r>
              <a:rPr lang="en-US" altLang="en-US" sz="1800" dirty="0" smtClean="0">
                <a:solidFill>
                  <a:schemeClr val="tx1"/>
                </a:solidFill>
                <a:latin typeface="Arial" charset="0"/>
              </a:rPr>
              <a:t>Caregivers quickly attend when he says “again please”, as much as if he had expressed his demands with an outburst. </a:t>
            </a:r>
          </a:p>
          <a:p>
            <a:pPr eaLnBrk="1" hangingPunct="1">
              <a:spcBef>
                <a:spcPct val="50000"/>
              </a:spcBef>
              <a:buClrTx/>
              <a:buSzTx/>
              <a:buFontTx/>
              <a:buNone/>
              <a:defRPr/>
            </a:pPr>
            <a:r>
              <a:rPr lang="en-US" altLang="en-US" sz="1800" b="1" dirty="0" smtClean="0">
                <a:solidFill>
                  <a:srgbClr val="C00000"/>
                </a:solidFill>
                <a:latin typeface="Arial" charset="0"/>
              </a:rPr>
              <a:t>4. </a:t>
            </a:r>
            <a:r>
              <a:rPr lang="en-US" altLang="en-US" sz="1800" b="1" u="sng" dirty="0" smtClean="0">
                <a:solidFill>
                  <a:srgbClr val="C00000"/>
                </a:solidFill>
                <a:latin typeface="Arial" charset="0"/>
              </a:rPr>
              <a:t>Just as Easy or Easier to Do:</a:t>
            </a:r>
          </a:p>
          <a:p>
            <a:pPr lvl="1" eaLnBrk="1" hangingPunct="1">
              <a:spcBef>
                <a:spcPct val="50000"/>
              </a:spcBef>
              <a:buClr>
                <a:schemeClr val="tx2"/>
              </a:buClr>
              <a:buSzTx/>
              <a:buFont typeface="Wingdings" pitchFamily="2" charset="2"/>
              <a:buChar char="v"/>
              <a:defRPr/>
            </a:pPr>
            <a:r>
              <a:rPr lang="en-US" altLang="en-US" sz="1800" dirty="0" smtClean="0">
                <a:solidFill>
                  <a:schemeClr val="tx1"/>
                </a:solidFill>
                <a:latin typeface="Arial" charset="0"/>
              </a:rPr>
              <a:t>Following directions in one-to-two steps is easier than refusing an appointment or missing an outing.</a:t>
            </a:r>
          </a:p>
        </p:txBody>
      </p:sp>
      <p:sp>
        <p:nvSpPr>
          <p:cNvPr id="2" name="Slide Number Placeholder 1"/>
          <p:cNvSpPr>
            <a:spLocks noGrp="1"/>
          </p:cNvSpPr>
          <p:nvPr>
            <p:ph type="sldNum" sz="quarter" idx="12"/>
          </p:nvPr>
        </p:nvSpPr>
        <p:spPr/>
        <p:txBody>
          <a:bodyPr/>
          <a:lstStyle/>
          <a:p>
            <a:pPr>
              <a:defRPr/>
            </a:pPr>
            <a:r>
              <a:rPr lang="en-US" sz="1400" b="1" dirty="0" smtClean="0">
                <a:solidFill>
                  <a:schemeClr val="tx1"/>
                </a:solidFill>
              </a:rPr>
              <a:t>68P</a:t>
            </a:r>
            <a:endParaRPr lang="en-US" sz="1400" b="1" dirty="0">
              <a:solidFill>
                <a:schemeClr val="tx1"/>
              </a:solidFill>
            </a:endParaRPr>
          </a:p>
        </p:txBody>
      </p:sp>
      <p:sp>
        <p:nvSpPr>
          <p:cNvPr id="10" name="Rectangle 9"/>
          <p:cNvSpPr/>
          <p:nvPr/>
        </p:nvSpPr>
        <p:spPr>
          <a:xfrm>
            <a:off x="685800" y="1468328"/>
            <a:ext cx="7271415" cy="523220"/>
          </a:xfrm>
          <a:prstGeom prst="rect">
            <a:avLst/>
          </a:prstGeom>
        </p:spPr>
        <p:txBody>
          <a:bodyPr>
            <a:spAutoFit/>
          </a:bodyPr>
          <a:lstStyle/>
          <a:p>
            <a:pPr>
              <a:defRPr/>
            </a:pPr>
            <a:r>
              <a:rPr lang="en-US" sz="2800" b="1" kern="10" dirty="0">
                <a:solidFill>
                  <a:srgbClr val="C00000"/>
                </a:solidFill>
                <a:latin typeface="+mn-lt"/>
              </a:rPr>
              <a:t>Positive </a:t>
            </a:r>
            <a:r>
              <a:rPr lang="en-US" sz="2800" b="1" kern="10" dirty="0" smtClean="0">
                <a:solidFill>
                  <a:srgbClr val="C00000"/>
                </a:solidFill>
                <a:latin typeface="+mn-lt"/>
              </a:rPr>
              <a:t>Behavior Support</a:t>
            </a:r>
            <a:endParaRPr lang="en-US" sz="2800" b="1" dirty="0">
              <a:solidFill>
                <a:srgbClr val="C00000"/>
              </a:solidFill>
              <a:latin typeface="+mn-lt"/>
            </a:endParaRP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r>
              <a:rPr lang="en-US" sz="1400" b="1" dirty="0" smtClean="0">
                <a:solidFill>
                  <a:schemeClr val="tx1"/>
                </a:solidFill>
              </a:rPr>
              <a:t>69P</a:t>
            </a:r>
            <a:endParaRPr lang="en-US" sz="1400" b="1" dirty="0">
              <a:solidFill>
                <a:schemeClr val="tx1"/>
              </a:solidFill>
            </a:endParaRPr>
          </a:p>
        </p:txBody>
      </p:sp>
      <p:sp>
        <p:nvSpPr>
          <p:cNvPr id="389123" name="Rectangle 3"/>
          <p:cNvSpPr>
            <a:spLocks noGrp="1" noChangeArrowheads="1"/>
          </p:cNvSpPr>
          <p:nvPr>
            <p:ph type="body" idx="4294967295"/>
          </p:nvPr>
        </p:nvSpPr>
        <p:spPr>
          <a:xfrm>
            <a:off x="533400" y="2362200"/>
            <a:ext cx="8153400" cy="5105400"/>
          </a:xfrm>
        </p:spPr>
        <p:txBody>
          <a:bodyPr>
            <a:noAutofit/>
          </a:bodyPr>
          <a:lstStyle/>
          <a:p>
            <a:pPr marL="457200" eaLnBrk="1" fontAlgn="auto" hangingPunct="1">
              <a:spcBef>
                <a:spcPts val="0"/>
              </a:spcBef>
              <a:spcAft>
                <a:spcPts val="0"/>
              </a:spcAft>
              <a:buClr>
                <a:srgbClr val="C00000"/>
              </a:buClr>
              <a:buFont typeface="Wingdings" pitchFamily="2" charset="2"/>
              <a:buChar char="v"/>
              <a:defRPr/>
            </a:pPr>
            <a:r>
              <a:rPr lang="en-US" sz="1800" b="1" dirty="0" smtClean="0">
                <a:latin typeface="Arial" panose="020B0604020202020204" pitchFamily="34" charset="0"/>
                <a:cs typeface="Arial" panose="020B0604020202020204" pitchFamily="34" charset="0"/>
              </a:rPr>
              <a:t>Attempting to control behavior through adverse consequences. It is different than natural and logical consequences. </a:t>
            </a:r>
          </a:p>
          <a:p>
            <a:pPr marL="114300" indent="0" eaLnBrk="1" fontAlgn="auto" hangingPunct="1">
              <a:spcBef>
                <a:spcPts val="0"/>
              </a:spcBef>
              <a:spcAft>
                <a:spcPts val="0"/>
              </a:spcAft>
              <a:buClr>
                <a:srgbClr val="C00000"/>
              </a:buClr>
              <a:buNone/>
              <a:defRPr/>
            </a:pPr>
            <a:endParaRPr lang="en-US" sz="1800" b="1" dirty="0" smtClean="0">
              <a:latin typeface="Arial" panose="020B0604020202020204" pitchFamily="34" charset="0"/>
              <a:cs typeface="Arial" panose="020B0604020202020204" pitchFamily="34" charset="0"/>
            </a:endParaRPr>
          </a:p>
          <a:p>
            <a:pPr marL="457200" eaLnBrk="1" fontAlgn="auto" hangingPunct="1">
              <a:spcBef>
                <a:spcPts val="0"/>
              </a:spcBef>
              <a:spcAft>
                <a:spcPts val="0"/>
              </a:spcAft>
              <a:buClr>
                <a:srgbClr val="C00000"/>
              </a:buClr>
              <a:buFont typeface="Wingdings" pitchFamily="2" charset="2"/>
              <a:buChar char="v"/>
              <a:defRPr/>
            </a:pPr>
            <a:r>
              <a:rPr lang="en-US" sz="1800" b="1" dirty="0" smtClean="0">
                <a:latin typeface="Arial" panose="020B0604020202020204" pitchFamily="34" charset="0"/>
                <a:cs typeface="Arial" panose="020B0604020202020204" pitchFamily="34" charset="0"/>
              </a:rPr>
              <a:t>It may include the following:</a:t>
            </a:r>
          </a:p>
          <a:p>
            <a:pPr marL="857250" lvl="1" eaLnBrk="1" fontAlgn="auto" hangingPunct="1">
              <a:spcBef>
                <a:spcPts val="0"/>
              </a:spcBef>
              <a:spcAft>
                <a:spcPts val="0"/>
              </a:spcAft>
              <a:buClr>
                <a:srgbClr val="C00000"/>
              </a:buClr>
              <a:buFont typeface="Wingdings" pitchFamily="2" charset="2"/>
              <a:buChar char="§"/>
              <a:defRPr/>
            </a:pPr>
            <a:r>
              <a:rPr lang="en-US" sz="1800" b="1" dirty="0" smtClean="0">
                <a:latin typeface="Arial" panose="020B0604020202020204" pitchFamily="34" charset="0"/>
                <a:cs typeface="Arial" panose="020B0604020202020204" pitchFamily="34" charset="0"/>
              </a:rPr>
              <a:t>Ignoring (spontaneous and planned)</a:t>
            </a:r>
          </a:p>
          <a:p>
            <a:pPr marL="857250" lvl="1" eaLnBrk="1" fontAlgn="auto" hangingPunct="1">
              <a:spcBef>
                <a:spcPts val="0"/>
              </a:spcBef>
              <a:spcAft>
                <a:spcPts val="0"/>
              </a:spcAft>
              <a:buClr>
                <a:srgbClr val="C00000"/>
              </a:buClr>
              <a:buFont typeface="Wingdings" pitchFamily="2" charset="2"/>
              <a:buChar char="§"/>
              <a:defRPr/>
            </a:pPr>
            <a:r>
              <a:rPr lang="en-US" sz="1800" b="1" dirty="0" smtClean="0">
                <a:latin typeface="Arial" panose="020B0604020202020204" pitchFamily="34" charset="0"/>
                <a:cs typeface="Arial" panose="020B0604020202020204" pitchFamily="34" charset="0"/>
              </a:rPr>
              <a:t>Taking away rights and privileges</a:t>
            </a:r>
          </a:p>
          <a:p>
            <a:pPr marL="857250" lvl="1" eaLnBrk="1" fontAlgn="auto" hangingPunct="1">
              <a:spcBef>
                <a:spcPts val="0"/>
              </a:spcBef>
              <a:spcAft>
                <a:spcPts val="0"/>
              </a:spcAft>
              <a:buClr>
                <a:srgbClr val="C00000"/>
              </a:buClr>
              <a:buFont typeface="Wingdings" pitchFamily="2" charset="2"/>
              <a:buChar char="§"/>
              <a:defRPr/>
            </a:pPr>
            <a:r>
              <a:rPr lang="en-US" sz="1800" b="1" dirty="0" smtClean="0">
                <a:latin typeface="Arial" panose="020B0604020202020204" pitchFamily="34" charset="0"/>
                <a:cs typeface="Arial" panose="020B0604020202020204" pitchFamily="34" charset="0"/>
              </a:rPr>
              <a:t>Response cost</a:t>
            </a:r>
          </a:p>
          <a:p>
            <a:pPr marL="857250" lvl="1" eaLnBrk="1" fontAlgn="auto" hangingPunct="1">
              <a:spcBef>
                <a:spcPts val="0"/>
              </a:spcBef>
              <a:spcAft>
                <a:spcPts val="0"/>
              </a:spcAft>
              <a:buClr>
                <a:srgbClr val="C00000"/>
              </a:buClr>
              <a:buFont typeface="Wingdings" pitchFamily="2" charset="2"/>
              <a:buChar char="§"/>
              <a:defRPr/>
            </a:pPr>
            <a:r>
              <a:rPr lang="en-US" sz="1800" b="1" dirty="0" smtClean="0">
                <a:latin typeface="Arial" panose="020B0604020202020204" pitchFamily="34" charset="0"/>
                <a:cs typeface="Arial" panose="020B0604020202020204" pitchFamily="34" charset="0"/>
              </a:rPr>
              <a:t>Forcing apologies </a:t>
            </a:r>
          </a:p>
          <a:p>
            <a:pPr marL="857250" lvl="1" eaLnBrk="1" fontAlgn="auto" hangingPunct="1">
              <a:spcBef>
                <a:spcPts val="0"/>
              </a:spcBef>
              <a:spcAft>
                <a:spcPts val="0"/>
              </a:spcAft>
              <a:buClr>
                <a:srgbClr val="C00000"/>
              </a:buClr>
              <a:buFont typeface="Wingdings" pitchFamily="2" charset="2"/>
              <a:buChar char="§"/>
              <a:defRPr/>
            </a:pPr>
            <a:r>
              <a:rPr lang="en-US" sz="1800" b="1" dirty="0" smtClean="0">
                <a:latin typeface="Arial" panose="020B0604020202020204" pitchFamily="34" charset="0"/>
                <a:cs typeface="Arial" panose="020B0604020202020204" pitchFamily="34" charset="0"/>
              </a:rPr>
              <a:t>Threatening restraint or seclusion</a:t>
            </a:r>
          </a:p>
          <a:p>
            <a:pPr marL="571500" lvl="1" indent="0" eaLnBrk="1" fontAlgn="auto" hangingPunct="1">
              <a:spcBef>
                <a:spcPts val="0"/>
              </a:spcBef>
              <a:spcAft>
                <a:spcPts val="0"/>
              </a:spcAft>
              <a:buClr>
                <a:srgbClr val="C00000"/>
              </a:buClr>
              <a:buNone/>
              <a:defRPr/>
            </a:pPr>
            <a:endParaRPr lang="en-US" altLang="en-US" sz="1800" b="1" dirty="0">
              <a:latin typeface="Arial" panose="020B0604020202020204" pitchFamily="34" charset="0"/>
              <a:cs typeface="Arial" panose="020B0604020202020204" pitchFamily="34" charset="0"/>
            </a:endParaRPr>
          </a:p>
          <a:p>
            <a:pPr eaLnBrk="1" hangingPunct="1">
              <a:spcBef>
                <a:spcPts val="0"/>
              </a:spcBef>
              <a:spcAft>
                <a:spcPts val="0"/>
              </a:spcAft>
              <a:buClrTx/>
              <a:buSzTx/>
              <a:buFont typeface="Wingdings" panose="05000000000000000000" pitchFamily="2" charset="2"/>
              <a:buChar char="v"/>
              <a:defRPr/>
            </a:pPr>
            <a:r>
              <a:rPr lang="en-US" altLang="en-US" sz="1800" b="1" i="1" dirty="0">
                <a:solidFill>
                  <a:srgbClr val="C00000"/>
                </a:solidFill>
                <a:latin typeface="Arial" panose="020B0604020202020204" pitchFamily="34" charset="0"/>
                <a:cs typeface="Arial" panose="020B0604020202020204" pitchFamily="34" charset="0"/>
              </a:rPr>
              <a:t>When minor coercion that was once effective ceases to work, </a:t>
            </a:r>
            <a:r>
              <a:rPr lang="en-US" altLang="en-US" sz="1800" b="1" i="1" dirty="0" smtClean="0">
                <a:solidFill>
                  <a:srgbClr val="C00000"/>
                </a:solidFill>
                <a:latin typeface="Arial" panose="020B0604020202020204" pitchFamily="34" charset="0"/>
                <a:cs typeface="Arial" panose="020B0604020202020204" pitchFamily="34" charset="0"/>
              </a:rPr>
              <a:t>those inclined to use it tend </a:t>
            </a:r>
            <a:r>
              <a:rPr lang="en-US" altLang="en-US" sz="1800" b="1" i="1" dirty="0">
                <a:solidFill>
                  <a:srgbClr val="C00000"/>
                </a:solidFill>
                <a:latin typeface="Arial" panose="020B0604020202020204" pitchFamily="34" charset="0"/>
                <a:cs typeface="Arial" panose="020B0604020202020204" pitchFamily="34" charset="0"/>
              </a:rPr>
              <a:t>to increase </a:t>
            </a:r>
            <a:r>
              <a:rPr lang="en-US" altLang="en-US" sz="1800" b="1" i="1" dirty="0" smtClean="0">
                <a:solidFill>
                  <a:srgbClr val="C00000"/>
                </a:solidFill>
                <a:latin typeface="Arial" panose="020B0604020202020204" pitchFamily="34" charset="0"/>
                <a:cs typeface="Arial" panose="020B0604020202020204" pitchFamily="34" charset="0"/>
              </a:rPr>
              <a:t>their </a:t>
            </a:r>
            <a:r>
              <a:rPr lang="en-US" altLang="en-US" sz="1800" b="1" i="1" dirty="0">
                <a:solidFill>
                  <a:srgbClr val="C00000"/>
                </a:solidFill>
                <a:latin typeface="Arial" panose="020B0604020202020204" pitchFamily="34" charset="0"/>
                <a:cs typeface="Arial" panose="020B0604020202020204" pitchFamily="34" charset="0"/>
              </a:rPr>
              <a:t>level of </a:t>
            </a:r>
            <a:r>
              <a:rPr lang="en-US" altLang="en-US" sz="1800" b="1" i="1" dirty="0" smtClean="0">
                <a:solidFill>
                  <a:srgbClr val="C00000"/>
                </a:solidFill>
                <a:latin typeface="Arial" panose="020B0604020202020204" pitchFamily="34" charset="0"/>
                <a:cs typeface="Arial" panose="020B0604020202020204" pitchFamily="34" charset="0"/>
              </a:rPr>
              <a:t>coercion, </a:t>
            </a:r>
            <a:r>
              <a:rPr lang="en-US" altLang="en-US" sz="1800" b="1" i="1" dirty="0">
                <a:solidFill>
                  <a:srgbClr val="C00000"/>
                </a:solidFill>
                <a:latin typeface="Arial" panose="020B0604020202020204" pitchFamily="34" charset="0"/>
                <a:cs typeface="Arial" panose="020B0604020202020204" pitchFamily="34" charset="0"/>
              </a:rPr>
              <a:t>rather than decrease it. </a:t>
            </a:r>
          </a:p>
          <a:p>
            <a:pPr lvl="1" eaLnBrk="1" fontAlgn="auto" hangingPunct="1">
              <a:spcAft>
                <a:spcPts val="0"/>
              </a:spcAft>
              <a:buFontTx/>
              <a:buNone/>
              <a:defRPr/>
            </a:pPr>
            <a:endParaRPr lang="en-US" sz="1600" dirty="0" smtClean="0"/>
          </a:p>
        </p:txBody>
      </p:sp>
      <p:sp>
        <p:nvSpPr>
          <p:cNvPr id="5" name="Rectangle 4"/>
          <p:cNvSpPr/>
          <p:nvPr/>
        </p:nvSpPr>
        <p:spPr>
          <a:xfrm>
            <a:off x="152400" y="1219200"/>
            <a:ext cx="7467600" cy="954107"/>
          </a:xfrm>
          <a:prstGeom prst="rect">
            <a:avLst/>
          </a:prstGeom>
        </p:spPr>
        <p:txBody>
          <a:bodyPr wrap="square">
            <a:spAutoFit/>
          </a:bodyPr>
          <a:lstStyle/>
          <a:p>
            <a:pPr algn="ctr">
              <a:defRPr/>
            </a:pPr>
            <a:r>
              <a:rPr lang="en-US" sz="2800" b="1" kern="10" dirty="0">
                <a:solidFill>
                  <a:srgbClr val="C00000"/>
                </a:solidFill>
                <a:latin typeface="+mn-lt"/>
              </a:rPr>
              <a:t>Positive </a:t>
            </a:r>
            <a:r>
              <a:rPr lang="en-US" sz="2800" b="1" kern="10" dirty="0" smtClean="0">
                <a:solidFill>
                  <a:srgbClr val="C00000"/>
                </a:solidFill>
                <a:latin typeface="+mn-lt"/>
              </a:rPr>
              <a:t>Behavior Support </a:t>
            </a:r>
          </a:p>
          <a:p>
            <a:pPr algn="ctr">
              <a:defRPr/>
            </a:pPr>
            <a:r>
              <a:rPr lang="en-US" sz="2800" b="1" kern="10" dirty="0" smtClean="0">
                <a:latin typeface="+mn-lt"/>
              </a:rPr>
              <a:t>Problems with Adverse Consequences</a:t>
            </a:r>
            <a:endParaRPr lang="en-US" sz="2800" b="1" dirty="0">
              <a:latin typeface="+mn-lt"/>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66800"/>
            <a:ext cx="7696200" cy="457200"/>
          </a:xfrm>
        </p:spPr>
        <p:txBody>
          <a:bodyPr/>
          <a:lstStyle/>
          <a:p>
            <a:r>
              <a:rPr lang="en-US" sz="2400" b="1" dirty="0" smtClean="0">
                <a:effectLst>
                  <a:outerShdw blurRad="38100" dist="38100" dir="2700000" algn="tl">
                    <a:srgbClr val="000000">
                      <a:alpha val="43137"/>
                    </a:srgbClr>
                  </a:outerShdw>
                </a:effectLst>
              </a:rPr>
              <a:t>DDS Resources</a:t>
            </a:r>
            <a:br>
              <a:rPr lang="en-US" sz="2400" b="1" dirty="0" smtClean="0">
                <a:effectLst>
                  <a:outerShdw blurRad="38100" dist="38100" dir="2700000" algn="tl">
                    <a:srgbClr val="000000">
                      <a:alpha val="43137"/>
                    </a:srgbClr>
                  </a:outerShdw>
                </a:effectLst>
              </a:rPr>
            </a:br>
            <a:r>
              <a:rPr lang="en-US" sz="2400" b="1" i="1" u="sng" dirty="0" smtClean="0">
                <a:effectLst>
                  <a:outerShdw blurRad="38100" dist="38100" dir="2700000" algn="tl">
                    <a:srgbClr val="000000">
                      <a:alpha val="43137"/>
                    </a:srgbClr>
                  </a:outerShdw>
                </a:effectLst>
              </a:rPr>
              <a:t>Enhanced Family Support </a:t>
            </a:r>
            <a:r>
              <a:rPr lang="en-US" sz="2400" b="1" i="1" u="sng" dirty="0" smtClean="0">
                <a:effectLst>
                  <a:outerShdw blurRad="38100" dist="38100" dir="2700000" algn="tl">
                    <a:srgbClr val="000000">
                      <a:alpha val="43137"/>
                    </a:srgbClr>
                  </a:outerShdw>
                </a:effectLst>
              </a:rPr>
              <a:t>Te</a:t>
            </a:r>
            <a:r>
              <a:rPr lang="en-US" sz="2400" b="1" u="sng" dirty="0" smtClean="0">
                <a:effectLst>
                  <a:outerShdw blurRad="38100" dist="38100" dir="2700000" algn="tl">
                    <a:srgbClr val="000000">
                      <a:alpha val="43137"/>
                    </a:srgbClr>
                  </a:outerShdw>
                </a:effectLst>
              </a:rPr>
              <a:t>ams</a:t>
            </a:r>
            <a:br>
              <a:rPr lang="en-US" sz="2400" b="1" u="sng" dirty="0" smtClean="0">
                <a:effectLst>
                  <a:outerShdw blurRad="38100" dist="38100" dir="2700000" algn="tl">
                    <a:srgbClr val="000000">
                      <a:alpha val="43137"/>
                    </a:srgbClr>
                  </a:outerShdw>
                </a:effectLst>
              </a:rPr>
            </a:br>
            <a:r>
              <a:rPr lang="en-US" sz="1800" b="1" i="1" dirty="0" smtClean="0">
                <a:solidFill>
                  <a:srgbClr val="FF0000"/>
                </a:solidFill>
                <a:effectLst>
                  <a:outerShdw blurRad="38100" dist="38100" dir="2700000" algn="tl">
                    <a:srgbClr val="000000">
                      <a:alpha val="43137"/>
                    </a:srgbClr>
                  </a:outerShdw>
                </a:effectLst>
              </a:rPr>
              <a:t>for 2-11, DMHAS, and DCF Mobile Crisis Staff…</a:t>
            </a:r>
            <a:r>
              <a:rPr lang="en-US" sz="1800" b="1" u="sng" dirty="0">
                <a:solidFill>
                  <a:srgbClr val="FF0000"/>
                </a:solidFill>
                <a:effectLst>
                  <a:outerShdw blurRad="38100" dist="38100" dir="2700000" algn="tl">
                    <a:srgbClr val="000000">
                      <a:alpha val="43137"/>
                    </a:srgbClr>
                  </a:outerShdw>
                </a:effectLst>
              </a:rPr>
              <a:t/>
            </a:r>
            <a:br>
              <a:rPr lang="en-US" sz="1800" b="1" u="sng" dirty="0">
                <a:solidFill>
                  <a:srgbClr val="FF0000"/>
                </a:solidFill>
                <a:effectLst>
                  <a:outerShdw blurRad="38100" dist="38100" dir="2700000" algn="tl">
                    <a:srgbClr val="000000">
                      <a:alpha val="43137"/>
                    </a:srgbClr>
                  </a:outerShdw>
                </a:effectLst>
              </a:rPr>
            </a:br>
            <a:endParaRPr lang="en-US" sz="1800" b="1" u="sng" dirty="0">
              <a:solidFill>
                <a:srgbClr val="FF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pPr>
              <a:defRPr/>
            </a:pPr>
            <a:r>
              <a:rPr lang="en-US" dirty="0" smtClean="0">
                <a:solidFill>
                  <a:schemeClr val="tx1"/>
                </a:solidFill>
              </a:rPr>
              <a:t>7P</a:t>
            </a:r>
            <a:endParaRPr lang="en-US" dirty="0">
              <a:solidFill>
                <a:schemeClr val="tx1"/>
              </a:solidFill>
            </a:endParaRPr>
          </a:p>
        </p:txBody>
      </p:sp>
      <p:sp>
        <p:nvSpPr>
          <p:cNvPr id="4" name="Rectangle 3"/>
          <p:cNvSpPr/>
          <p:nvPr/>
        </p:nvSpPr>
        <p:spPr>
          <a:xfrm>
            <a:off x="533400" y="2590800"/>
            <a:ext cx="7848600" cy="3293209"/>
          </a:xfrm>
          <a:prstGeom prst="rect">
            <a:avLst/>
          </a:prstGeom>
        </p:spPr>
        <p:txBody>
          <a:bodyPr wrap="square">
            <a:spAutoFit/>
          </a:bodyPr>
          <a:lstStyle/>
          <a:p>
            <a:pPr marL="285750" lvl="0" indent="-285750">
              <a:buFont typeface="Arial" panose="020B0604020202020204" pitchFamily="34" charset="0"/>
              <a:buChar char="•"/>
            </a:pPr>
            <a:r>
              <a:rPr lang="en-US" sz="1600" b="1" dirty="0" smtClean="0">
                <a:solidFill>
                  <a:prstClr val="black"/>
                </a:solidFill>
              </a:rPr>
              <a:t>You may access the family </a:t>
            </a:r>
            <a:r>
              <a:rPr lang="en-US" sz="1600" b="1" dirty="0" smtClean="0">
                <a:solidFill>
                  <a:prstClr val="black"/>
                </a:solidFill>
              </a:rPr>
              <a:t>support </a:t>
            </a:r>
            <a:r>
              <a:rPr lang="en-US" sz="1600" b="1" dirty="0" smtClean="0">
                <a:solidFill>
                  <a:prstClr val="black"/>
                </a:solidFill>
              </a:rPr>
              <a:t>team network d</a:t>
            </a:r>
            <a:r>
              <a:rPr lang="en-US" sz="1600" b="1" dirty="0" smtClean="0">
                <a:solidFill>
                  <a:prstClr val="black"/>
                </a:solidFill>
              </a:rPr>
              <a:t>uring </a:t>
            </a:r>
            <a:r>
              <a:rPr lang="en-US" sz="1600" b="1" dirty="0">
                <a:solidFill>
                  <a:prstClr val="black"/>
                </a:solidFill>
              </a:rPr>
              <a:t>regular business </a:t>
            </a:r>
            <a:r>
              <a:rPr lang="en-US" sz="1600" b="1" dirty="0" smtClean="0">
                <a:solidFill>
                  <a:prstClr val="black"/>
                </a:solidFill>
              </a:rPr>
              <a:t>hours  by contacting </a:t>
            </a:r>
            <a:r>
              <a:rPr lang="en-US" sz="1600" b="1" dirty="0">
                <a:solidFill>
                  <a:prstClr val="black"/>
                </a:solidFill>
              </a:rPr>
              <a:t>the </a:t>
            </a:r>
            <a:r>
              <a:rPr lang="en-US" sz="1600" b="1" dirty="0" smtClean="0">
                <a:solidFill>
                  <a:prstClr val="black"/>
                </a:solidFill>
              </a:rPr>
              <a:t>individual’s DDS </a:t>
            </a:r>
            <a:r>
              <a:rPr lang="en-US" sz="1600" b="1" dirty="0">
                <a:solidFill>
                  <a:prstClr val="black"/>
                </a:solidFill>
              </a:rPr>
              <a:t>Case </a:t>
            </a:r>
            <a:r>
              <a:rPr lang="en-US" sz="1600" b="1" dirty="0" smtClean="0">
                <a:solidFill>
                  <a:prstClr val="black"/>
                </a:solidFill>
              </a:rPr>
              <a:t>Manager. If </a:t>
            </a:r>
            <a:r>
              <a:rPr lang="en-US" sz="1600" b="1" dirty="0">
                <a:solidFill>
                  <a:prstClr val="black"/>
                </a:solidFill>
              </a:rPr>
              <a:t>no case manager is </a:t>
            </a:r>
            <a:r>
              <a:rPr lang="en-US" sz="1600" b="1" dirty="0" smtClean="0">
                <a:solidFill>
                  <a:prstClr val="black"/>
                </a:solidFill>
              </a:rPr>
              <a:t>assigned, then </a:t>
            </a:r>
            <a:r>
              <a:rPr lang="en-US" sz="1600" b="1" dirty="0">
                <a:solidFill>
                  <a:prstClr val="black"/>
                </a:solidFill>
              </a:rPr>
              <a:t>call the DDS </a:t>
            </a:r>
            <a:r>
              <a:rPr lang="en-US" sz="1600" b="1" dirty="0" smtClean="0">
                <a:solidFill>
                  <a:prstClr val="black"/>
                </a:solidFill>
              </a:rPr>
              <a:t>Regional Helpline Monday to Friday 8:00am to 4:30pm. </a:t>
            </a:r>
          </a:p>
          <a:p>
            <a:pPr lvl="0"/>
            <a:endParaRPr lang="en-US" sz="1600" b="1" dirty="0">
              <a:solidFill>
                <a:prstClr val="black"/>
              </a:solidFill>
            </a:endParaRPr>
          </a:p>
          <a:p>
            <a:pPr marL="285750" lvl="0" indent="-285750">
              <a:buFont typeface="Arial" panose="020B0604020202020204" pitchFamily="34" charset="0"/>
              <a:buChar char="•"/>
            </a:pPr>
            <a:r>
              <a:rPr lang="en-US" sz="1600" b="1" dirty="0">
                <a:solidFill>
                  <a:prstClr val="black"/>
                </a:solidFill>
              </a:rPr>
              <a:t>DDS North Region Helpline: 1-877-437-4577 (</a:t>
            </a:r>
            <a:r>
              <a:rPr lang="en-US" sz="1600" b="1" dirty="0">
                <a:solidFill>
                  <a:prstClr val="black"/>
                </a:solidFill>
                <a:hlinkClick r:id="rId2"/>
              </a:rPr>
              <a:t>DDS.NR.IFShelpline@ct.gov</a:t>
            </a:r>
            <a:r>
              <a:rPr lang="en-US" sz="1600" b="1" dirty="0">
                <a:solidFill>
                  <a:prstClr val="black"/>
                </a:solidFill>
              </a:rPr>
              <a:t>)</a:t>
            </a:r>
          </a:p>
          <a:p>
            <a:pPr marL="285750" lvl="0" indent="-285750">
              <a:buFont typeface="Arial" panose="020B0604020202020204" pitchFamily="34" charset="0"/>
              <a:buChar char="•"/>
            </a:pPr>
            <a:r>
              <a:rPr lang="en-US" sz="1600" b="1" dirty="0">
                <a:solidFill>
                  <a:prstClr val="black"/>
                </a:solidFill>
              </a:rPr>
              <a:t>DDS West Region Helpline: 1-877-491-2720 (</a:t>
            </a:r>
            <a:r>
              <a:rPr lang="en-US" sz="1600" b="1" dirty="0">
                <a:solidFill>
                  <a:prstClr val="black"/>
                </a:solidFill>
                <a:hlinkClick r:id="rId3"/>
              </a:rPr>
              <a:t>DDS.WR.IFShelpline@ct.gov</a:t>
            </a:r>
            <a:r>
              <a:rPr lang="en-US" sz="1600" b="1" dirty="0">
                <a:solidFill>
                  <a:prstClr val="black"/>
                </a:solidFill>
              </a:rPr>
              <a:t>)</a:t>
            </a:r>
          </a:p>
          <a:p>
            <a:pPr marL="285750" lvl="0" indent="-285750">
              <a:buFont typeface="Arial" panose="020B0604020202020204" pitchFamily="34" charset="0"/>
              <a:buChar char="•"/>
            </a:pPr>
            <a:r>
              <a:rPr lang="en-US" sz="1600" b="1" dirty="0">
                <a:solidFill>
                  <a:prstClr val="black"/>
                </a:solidFill>
              </a:rPr>
              <a:t>DDS South Region Helpline: 1-877-437-4567 (</a:t>
            </a:r>
            <a:r>
              <a:rPr lang="en-US" sz="1600" b="1" dirty="0">
                <a:solidFill>
                  <a:prstClr val="black"/>
                </a:solidFill>
                <a:hlinkClick r:id="rId4"/>
              </a:rPr>
              <a:t>DDS.SR.IFShelpline@ct.gov</a:t>
            </a:r>
            <a:r>
              <a:rPr lang="en-US" sz="1600" b="1" dirty="0" smtClean="0">
                <a:solidFill>
                  <a:prstClr val="black"/>
                </a:solidFill>
              </a:rPr>
              <a:t>)</a:t>
            </a:r>
          </a:p>
          <a:p>
            <a:pPr marL="285750" lvl="0" indent="-285750">
              <a:buFont typeface="Arial" panose="020B0604020202020204" pitchFamily="34" charset="0"/>
              <a:buChar char="•"/>
            </a:pPr>
            <a:endParaRPr lang="en-US" sz="1600" b="1" dirty="0">
              <a:solidFill>
                <a:prstClr val="black"/>
              </a:solidFill>
            </a:endParaRPr>
          </a:p>
          <a:p>
            <a:pPr marL="285750" lvl="0" indent="-285750">
              <a:buFont typeface="Arial" panose="020B0604020202020204" pitchFamily="34" charset="0"/>
              <a:buChar char="•"/>
            </a:pPr>
            <a:r>
              <a:rPr lang="en-US" sz="1600" b="1" dirty="0" smtClean="0">
                <a:solidFill>
                  <a:prstClr val="black"/>
                </a:solidFill>
              </a:rPr>
              <a:t>Enhanced Family Support Teams are also available </a:t>
            </a:r>
            <a:r>
              <a:rPr lang="en-US" sz="1600" b="1" dirty="0" smtClean="0">
                <a:solidFill>
                  <a:prstClr val="black"/>
                </a:solidFill>
              </a:rPr>
              <a:t>on </a:t>
            </a:r>
            <a:r>
              <a:rPr lang="en-US" sz="1600" b="1" dirty="0" smtClean="0">
                <a:solidFill>
                  <a:prstClr val="black"/>
                </a:solidFill>
              </a:rPr>
              <a:t>evenings and weekends until 8:30pm</a:t>
            </a:r>
            <a:r>
              <a:rPr lang="en-US" sz="1600" b="1" dirty="0" smtClean="0">
                <a:solidFill>
                  <a:prstClr val="black"/>
                </a:solidFill>
              </a:rPr>
              <a:t>. Please call 860-418-8709.</a:t>
            </a:r>
            <a:endParaRPr lang="en-US" sz="1600" b="1" dirty="0" smtClean="0">
              <a:solidFill>
                <a:prstClr val="black"/>
              </a:solidFill>
            </a:endParaRPr>
          </a:p>
          <a:p>
            <a:pPr lvl="0"/>
            <a:endParaRPr lang="en-US" sz="1600" b="1" dirty="0" smtClean="0">
              <a:solidFill>
                <a:prstClr val="black"/>
              </a:solidFill>
            </a:endParaRPr>
          </a:p>
          <a:p>
            <a:pPr lvl="0"/>
            <a:endParaRPr lang="en-US" sz="1600" b="1" dirty="0">
              <a:solidFill>
                <a:prstClr val="black"/>
              </a:solidFill>
            </a:endParaRPr>
          </a:p>
        </p:txBody>
      </p:sp>
    </p:spTree>
    <p:extLst>
      <p:ext uri="{BB962C8B-B14F-4D97-AF65-F5344CB8AC3E}">
        <p14:creationId xmlns:p14="http://schemas.microsoft.com/office/powerpoint/2010/main" val="8292654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0319" y="3048000"/>
            <a:ext cx="7810500" cy="3194721"/>
          </a:xfrm>
          <a:prstGeom prst="rect">
            <a:avLst/>
          </a:prstGeom>
        </p:spPr>
        <p:txBody>
          <a:bodyPr wrap="square">
            <a:spAutoFit/>
          </a:bodyPr>
          <a:lstStyle/>
          <a:p>
            <a:pPr>
              <a:lnSpc>
                <a:spcPct val="80000"/>
              </a:lnSpc>
              <a:defRPr/>
            </a:pPr>
            <a:endParaRPr lang="en-US" altLang="en-US" dirty="0"/>
          </a:p>
          <a:p>
            <a:pPr marL="285750" indent="-285750">
              <a:lnSpc>
                <a:spcPct val="80000"/>
              </a:lnSpc>
              <a:buClr>
                <a:srgbClr val="C00000"/>
              </a:buClr>
              <a:buFont typeface="Wingdings" panose="05000000000000000000" pitchFamily="2" charset="2"/>
              <a:buChar char="v"/>
              <a:defRPr/>
            </a:pPr>
            <a:r>
              <a:rPr lang="en-US" altLang="en-US" dirty="0"/>
              <a:t>Generate a “data probe” to determine the most salient problem behaviors to address</a:t>
            </a:r>
          </a:p>
          <a:p>
            <a:pPr>
              <a:lnSpc>
                <a:spcPct val="80000"/>
              </a:lnSpc>
              <a:buClr>
                <a:srgbClr val="C00000"/>
              </a:buClr>
              <a:defRPr/>
            </a:pPr>
            <a:endParaRPr lang="en-US" altLang="en-US" dirty="0"/>
          </a:p>
          <a:p>
            <a:pPr marL="285750" indent="-285750">
              <a:lnSpc>
                <a:spcPct val="80000"/>
              </a:lnSpc>
              <a:buClr>
                <a:srgbClr val="C00000"/>
              </a:buClr>
              <a:buFont typeface="Wingdings" panose="05000000000000000000" pitchFamily="2" charset="2"/>
              <a:buChar char="v"/>
              <a:defRPr/>
            </a:pPr>
            <a:r>
              <a:rPr lang="en-US" altLang="en-US" dirty="0"/>
              <a:t>Clarify the frequency, rate, intensity, and duration of challenging behaviors</a:t>
            </a:r>
          </a:p>
          <a:p>
            <a:pPr>
              <a:lnSpc>
                <a:spcPct val="80000"/>
              </a:lnSpc>
              <a:buClr>
                <a:srgbClr val="C00000"/>
              </a:buClr>
              <a:defRPr/>
            </a:pPr>
            <a:endParaRPr lang="en-US" altLang="en-US" dirty="0"/>
          </a:p>
          <a:p>
            <a:pPr marL="285750" indent="-285750">
              <a:lnSpc>
                <a:spcPct val="80000"/>
              </a:lnSpc>
              <a:buClr>
                <a:srgbClr val="C00000"/>
              </a:buClr>
              <a:buFont typeface="Wingdings" panose="05000000000000000000" pitchFamily="2" charset="2"/>
              <a:buChar char="v"/>
              <a:defRPr/>
            </a:pPr>
            <a:r>
              <a:rPr lang="en-US" altLang="en-US" dirty="0"/>
              <a:t>Identify precipitants</a:t>
            </a:r>
          </a:p>
          <a:p>
            <a:pPr>
              <a:lnSpc>
                <a:spcPct val="80000"/>
              </a:lnSpc>
              <a:buClr>
                <a:srgbClr val="C00000"/>
              </a:buClr>
              <a:defRPr/>
            </a:pPr>
            <a:endParaRPr lang="en-US" altLang="en-US" dirty="0"/>
          </a:p>
          <a:p>
            <a:pPr marL="285750" indent="-285750">
              <a:lnSpc>
                <a:spcPct val="80000"/>
              </a:lnSpc>
              <a:buClr>
                <a:srgbClr val="C00000"/>
              </a:buClr>
              <a:buFont typeface="Wingdings" panose="05000000000000000000" pitchFamily="2" charset="2"/>
              <a:buChar char="v"/>
              <a:defRPr/>
            </a:pPr>
            <a:r>
              <a:rPr lang="en-US" altLang="en-US" dirty="0"/>
              <a:t>Compare intervention data to baseline data</a:t>
            </a:r>
          </a:p>
          <a:p>
            <a:pPr>
              <a:lnSpc>
                <a:spcPct val="80000"/>
              </a:lnSpc>
              <a:buClr>
                <a:srgbClr val="C00000"/>
              </a:buClr>
              <a:defRPr/>
            </a:pPr>
            <a:endParaRPr lang="en-US" altLang="en-US" dirty="0"/>
          </a:p>
          <a:p>
            <a:pPr marL="285750" indent="-285750">
              <a:lnSpc>
                <a:spcPct val="80000"/>
              </a:lnSpc>
              <a:buClr>
                <a:srgbClr val="C00000"/>
              </a:buClr>
              <a:buFont typeface="Wingdings" panose="05000000000000000000" pitchFamily="2" charset="2"/>
              <a:buChar char="v"/>
              <a:defRPr/>
            </a:pPr>
            <a:r>
              <a:rPr lang="en-US" altLang="en-US" dirty="0"/>
              <a:t>Track changes over time with </a:t>
            </a:r>
            <a:r>
              <a:rPr lang="en-US" altLang="en-US" b="1" dirty="0">
                <a:solidFill>
                  <a:srgbClr val="C00000"/>
                </a:solidFill>
              </a:rPr>
              <a:t>“annotation”</a:t>
            </a:r>
            <a:r>
              <a:rPr lang="en-US" altLang="en-US" dirty="0"/>
              <a:t> such as the response to behavioral interventions, medication changes, and caregiver fidelity with the </a:t>
            </a:r>
            <a:r>
              <a:rPr lang="en-US" altLang="en-US" dirty="0" smtClean="0"/>
              <a:t>plan</a:t>
            </a:r>
            <a:endParaRPr lang="en-US" altLang="en-US" b="1" dirty="0"/>
          </a:p>
        </p:txBody>
      </p:sp>
      <p:pic>
        <p:nvPicPr>
          <p:cNvPr id="109571" name="Picture 2" descr="MC90043254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5234" y="1628775"/>
            <a:ext cx="2209800"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r>
              <a:rPr lang="en-US" sz="1400" dirty="0" smtClean="0">
                <a:solidFill>
                  <a:schemeClr val="tx1"/>
                </a:solidFill>
              </a:rPr>
              <a:t>70</a:t>
            </a:r>
            <a:r>
              <a:rPr lang="en-US" sz="1400" b="1" dirty="0" smtClean="0">
                <a:solidFill>
                  <a:schemeClr val="tx1"/>
                </a:solidFill>
              </a:rPr>
              <a:t>T</a:t>
            </a:r>
            <a:endParaRPr lang="en-US" sz="1400" b="1" dirty="0">
              <a:solidFill>
                <a:schemeClr val="tx1"/>
              </a:solidFill>
            </a:endParaRPr>
          </a:p>
        </p:txBody>
      </p:sp>
      <p:sp>
        <p:nvSpPr>
          <p:cNvPr id="4" name="TextBox 3"/>
          <p:cNvSpPr txBox="1"/>
          <p:nvPr/>
        </p:nvSpPr>
        <p:spPr>
          <a:xfrm>
            <a:off x="766916" y="1535426"/>
            <a:ext cx="4953000" cy="387798"/>
          </a:xfrm>
          <a:prstGeom prst="rect">
            <a:avLst/>
          </a:prstGeom>
          <a:noFill/>
        </p:spPr>
        <p:txBody>
          <a:bodyPr wrap="square" rtlCol="0">
            <a:spAutoFit/>
          </a:bodyPr>
          <a:lstStyle/>
          <a:p>
            <a:pPr>
              <a:lnSpc>
                <a:spcPct val="80000"/>
              </a:lnSpc>
              <a:defRPr/>
            </a:pPr>
            <a:r>
              <a:rPr lang="en-US" sz="2400" b="1" dirty="0">
                <a:solidFill>
                  <a:srgbClr val="C00000"/>
                </a:solidFill>
              </a:rPr>
              <a:t>Measuring Effectiveness: </a:t>
            </a:r>
          </a:p>
        </p:txBody>
      </p:sp>
      <p:sp>
        <p:nvSpPr>
          <p:cNvPr id="5" name="TextBox 4"/>
          <p:cNvSpPr txBox="1"/>
          <p:nvPr/>
        </p:nvSpPr>
        <p:spPr>
          <a:xfrm>
            <a:off x="762000" y="2005012"/>
            <a:ext cx="4210050" cy="338554"/>
          </a:xfrm>
          <a:prstGeom prst="rect">
            <a:avLst/>
          </a:prstGeom>
          <a:noFill/>
        </p:spPr>
        <p:txBody>
          <a:bodyPr wrap="square" rtlCol="0">
            <a:spAutoFit/>
          </a:bodyPr>
          <a:lstStyle/>
          <a:p>
            <a:pPr>
              <a:lnSpc>
                <a:spcPct val="80000"/>
              </a:lnSpc>
              <a:defRPr/>
            </a:pPr>
            <a:r>
              <a:rPr lang="en-US" altLang="en-US" sz="2000" b="1" dirty="0">
                <a:solidFill>
                  <a:schemeClr val="bg1"/>
                </a:solidFill>
              </a:rPr>
              <a:t>Why Collect Data?</a:t>
            </a: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762000" y="1881280"/>
            <a:ext cx="7391400" cy="4419600"/>
          </a:xfrm>
        </p:spPr>
        <p:txBody>
          <a:bodyPr/>
          <a:lstStyle/>
          <a:p>
            <a:pPr>
              <a:spcBef>
                <a:spcPts val="0"/>
              </a:spcBef>
              <a:defRPr/>
            </a:pPr>
            <a:r>
              <a:rPr lang="en-US" sz="2000" dirty="0" smtClean="0"/>
              <a:t>Crisis intervention centers on </a:t>
            </a:r>
            <a:r>
              <a:rPr lang="en-US" sz="2000" i="1" dirty="0" smtClean="0"/>
              <a:t>“what to do” </a:t>
            </a:r>
            <a:r>
              <a:rPr lang="en-US" sz="2000" dirty="0" smtClean="0"/>
              <a:t>to problem solve regarding the center of the distress.</a:t>
            </a:r>
          </a:p>
          <a:p>
            <a:pPr>
              <a:spcBef>
                <a:spcPts val="0"/>
              </a:spcBef>
              <a:defRPr/>
            </a:pPr>
            <a:r>
              <a:rPr lang="en-US" sz="2000" dirty="0" smtClean="0"/>
              <a:t>A process of “defusing” and “deflating” as we try to coach calmness in a situation without physical intervention.</a:t>
            </a:r>
          </a:p>
          <a:p>
            <a:pPr>
              <a:spcBef>
                <a:spcPts val="0"/>
              </a:spcBef>
              <a:defRPr/>
            </a:pPr>
            <a:r>
              <a:rPr lang="en-US" sz="2000" dirty="0" smtClean="0"/>
              <a:t>Strive for three practical goals: </a:t>
            </a:r>
            <a:r>
              <a:rPr lang="en-US" sz="2000" b="1" dirty="0" smtClean="0">
                <a:solidFill>
                  <a:srgbClr val="C00000"/>
                </a:solidFill>
              </a:rPr>
              <a:t>Safety, Connection, and Empowerment</a:t>
            </a:r>
          </a:p>
          <a:p>
            <a:pPr>
              <a:spcBef>
                <a:spcPts val="0"/>
              </a:spcBef>
              <a:defRPr/>
            </a:pPr>
            <a:r>
              <a:rPr lang="en-US" sz="2000" dirty="0" smtClean="0"/>
              <a:t>General Techniques: </a:t>
            </a:r>
          </a:p>
          <a:p>
            <a:pPr lvl="1">
              <a:spcBef>
                <a:spcPts val="0"/>
              </a:spcBef>
              <a:buFont typeface="Wingdings" panose="05000000000000000000" pitchFamily="2" charset="2"/>
              <a:buChar char="q"/>
              <a:defRPr/>
            </a:pPr>
            <a:r>
              <a:rPr lang="en-US" sz="1800" dirty="0" smtClean="0"/>
              <a:t>Show concern and ask </a:t>
            </a:r>
            <a:r>
              <a:rPr lang="en-US" sz="1800" dirty="0"/>
              <a:t>q</a:t>
            </a:r>
            <a:r>
              <a:rPr lang="en-US" sz="1800" dirty="0" smtClean="0"/>
              <a:t>uestions with kindness</a:t>
            </a:r>
          </a:p>
          <a:p>
            <a:pPr lvl="1">
              <a:spcBef>
                <a:spcPts val="0"/>
              </a:spcBef>
              <a:buFont typeface="Wingdings" panose="05000000000000000000" pitchFamily="2" charset="2"/>
              <a:buChar char="q"/>
              <a:defRPr/>
            </a:pPr>
            <a:r>
              <a:rPr lang="en-US" sz="1800" dirty="0" smtClean="0"/>
              <a:t>Conceal your anger and fear</a:t>
            </a:r>
          </a:p>
          <a:p>
            <a:pPr lvl="1">
              <a:spcBef>
                <a:spcPts val="0"/>
              </a:spcBef>
              <a:buFont typeface="Wingdings" panose="05000000000000000000" pitchFamily="2" charset="2"/>
              <a:buChar char="q"/>
              <a:defRPr/>
            </a:pPr>
            <a:r>
              <a:rPr lang="en-US" sz="1800" dirty="0"/>
              <a:t>R</a:t>
            </a:r>
            <a:r>
              <a:rPr lang="en-US" sz="1800" dirty="0" smtClean="0"/>
              <a:t>eassure availability of the team</a:t>
            </a:r>
          </a:p>
          <a:p>
            <a:pPr lvl="1">
              <a:spcBef>
                <a:spcPts val="0"/>
              </a:spcBef>
              <a:buFont typeface="Wingdings" panose="05000000000000000000" pitchFamily="2" charset="2"/>
              <a:buChar char="q"/>
              <a:defRPr/>
            </a:pPr>
            <a:r>
              <a:rPr lang="en-US" sz="1800" dirty="0" smtClean="0"/>
              <a:t>Give hope about generating solutions</a:t>
            </a:r>
          </a:p>
          <a:p>
            <a:pPr lvl="1">
              <a:spcBef>
                <a:spcPts val="0"/>
              </a:spcBef>
              <a:buFont typeface="Wingdings" panose="05000000000000000000" pitchFamily="2" charset="2"/>
              <a:buChar char="q"/>
              <a:defRPr/>
            </a:pPr>
            <a:r>
              <a:rPr lang="en-US" sz="1800" dirty="0" smtClean="0"/>
              <a:t>Ground in current reality especially with trauma history</a:t>
            </a:r>
          </a:p>
          <a:p>
            <a:pPr lvl="1">
              <a:spcBef>
                <a:spcPts val="0"/>
              </a:spcBef>
              <a:buClr>
                <a:srgbClr val="C00000"/>
              </a:buClr>
              <a:buFont typeface="Wingdings" panose="05000000000000000000" pitchFamily="2" charset="2"/>
              <a:buChar char="q"/>
              <a:defRPr/>
            </a:pPr>
            <a:r>
              <a:rPr lang="en-US" sz="1800" b="1" i="1" dirty="0" smtClean="0">
                <a:solidFill>
                  <a:srgbClr val="C00000"/>
                </a:solidFill>
              </a:rPr>
              <a:t>Do not </a:t>
            </a:r>
            <a:r>
              <a:rPr lang="en-US" sz="1800" b="1" i="1" dirty="0">
                <a:solidFill>
                  <a:srgbClr val="C00000"/>
                </a:solidFill>
              </a:rPr>
              <a:t>focus </a:t>
            </a:r>
            <a:r>
              <a:rPr lang="en-US" sz="1800" b="1" i="1" dirty="0" smtClean="0">
                <a:solidFill>
                  <a:srgbClr val="C00000"/>
                </a:solidFill>
              </a:rPr>
              <a:t>only </a:t>
            </a:r>
            <a:r>
              <a:rPr lang="en-US" sz="1800" b="1" i="1" dirty="0">
                <a:solidFill>
                  <a:srgbClr val="C00000"/>
                </a:solidFill>
              </a:rPr>
              <a:t>on negative actions</a:t>
            </a:r>
          </a:p>
          <a:p>
            <a:pPr lvl="1">
              <a:spcBef>
                <a:spcPts val="0"/>
              </a:spcBef>
              <a:buFont typeface="Wingdings" panose="05000000000000000000" pitchFamily="2" charset="2"/>
              <a:buChar char="q"/>
              <a:defRPr/>
            </a:pPr>
            <a:r>
              <a:rPr lang="en-US" sz="1800" dirty="0" smtClean="0"/>
              <a:t>Congratulate steps toward regaining control</a:t>
            </a:r>
          </a:p>
          <a:p>
            <a:pPr lvl="1">
              <a:spcBef>
                <a:spcPts val="0"/>
              </a:spcBef>
              <a:buFont typeface="Wingdings" panose="05000000000000000000" pitchFamily="2" charset="2"/>
              <a:buChar char="q"/>
              <a:defRPr/>
            </a:pPr>
            <a:r>
              <a:rPr lang="en-US" sz="1800" dirty="0" smtClean="0"/>
              <a:t>Refocus on the individual’s purpose and mission in life</a:t>
            </a:r>
            <a:endParaRPr lang="en-US" sz="1800" dirty="0"/>
          </a:p>
        </p:txBody>
      </p:sp>
      <p:sp>
        <p:nvSpPr>
          <p:cNvPr id="4" name="Slide Number Placeholder 3"/>
          <p:cNvSpPr>
            <a:spLocks noGrp="1"/>
          </p:cNvSpPr>
          <p:nvPr>
            <p:ph type="sldNum" sz="quarter" idx="12"/>
          </p:nvPr>
        </p:nvSpPr>
        <p:spPr/>
        <p:txBody>
          <a:bodyPr/>
          <a:lstStyle/>
          <a:p>
            <a:pPr>
              <a:defRPr/>
            </a:pPr>
            <a:r>
              <a:rPr lang="en-US" sz="1400" dirty="0" smtClean="0">
                <a:solidFill>
                  <a:schemeClr val="tx1"/>
                </a:solidFill>
              </a:rPr>
              <a:t>71</a:t>
            </a:r>
            <a:r>
              <a:rPr lang="en-US" sz="1400" b="1" dirty="0" smtClean="0">
                <a:solidFill>
                  <a:schemeClr val="tx1"/>
                </a:solidFill>
              </a:rPr>
              <a:t>J</a:t>
            </a:r>
            <a:endParaRPr lang="en-US" sz="1400" b="1" dirty="0">
              <a:solidFill>
                <a:schemeClr val="tx1"/>
              </a:solidFill>
            </a:endParaRPr>
          </a:p>
        </p:txBody>
      </p:sp>
      <p:sp>
        <p:nvSpPr>
          <p:cNvPr id="3" name="Rectangle 2"/>
          <p:cNvSpPr/>
          <p:nvPr/>
        </p:nvSpPr>
        <p:spPr>
          <a:xfrm>
            <a:off x="228600" y="1419615"/>
            <a:ext cx="8534400" cy="461665"/>
          </a:xfrm>
          <a:prstGeom prst="rect">
            <a:avLst/>
          </a:prstGeom>
        </p:spPr>
        <p:txBody>
          <a:bodyPr wrap="square">
            <a:spAutoFit/>
          </a:bodyPr>
          <a:lstStyle/>
          <a:p>
            <a:pPr algn="ctr" eaLnBrk="0" hangingPunct="0">
              <a:buClr>
                <a:srgbClr val="F0A22E"/>
              </a:buClr>
              <a:buSzPct val="70000"/>
              <a:defRPr/>
            </a:pPr>
            <a:r>
              <a:rPr lang="en-US" altLang="en-US" sz="2400" b="1" dirty="0" smtClean="0">
                <a:solidFill>
                  <a:srgbClr val="C00000"/>
                </a:solidFill>
                <a:ea typeface="Calibri" pitchFamily="34" charset="0"/>
              </a:rPr>
              <a:t>General Crisis Intervention Tips </a:t>
            </a:r>
            <a:r>
              <a:rPr lang="en-US" altLang="en-US" sz="2400" b="1" u="sng" dirty="0" smtClean="0">
                <a:solidFill>
                  <a:srgbClr val="C00000"/>
                </a:solidFill>
                <a:effectLst>
                  <a:outerShdw blurRad="38100" dist="38100" dir="2700000" algn="tl">
                    <a:srgbClr val="000000">
                      <a:alpha val="43137"/>
                    </a:srgbClr>
                  </a:outerShdw>
                </a:effectLst>
                <a:ea typeface="Calibri" pitchFamily="34" charset="0"/>
              </a:rPr>
              <a:t>to Share with Families</a:t>
            </a:r>
            <a:r>
              <a:rPr lang="en-US" altLang="en-US" sz="2400" b="1" dirty="0">
                <a:solidFill>
                  <a:srgbClr val="C00000"/>
                </a:solidFill>
                <a:ea typeface="Times New Roman" pitchFamily="18" charset="0"/>
              </a:rPr>
              <a:t> </a:t>
            </a:r>
            <a:endParaRPr lang="en-US" altLang="en-US" sz="2400" b="1" dirty="0">
              <a:solidFill>
                <a:srgbClr val="C00000"/>
              </a:solidFill>
              <a:ea typeface="Calibri" pitchFamily="34" charset="0"/>
            </a:endParaRP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057400"/>
            <a:ext cx="8229600" cy="6019800"/>
          </a:xfrm>
        </p:spPr>
        <p:txBody>
          <a:bodyPr/>
          <a:lstStyle/>
          <a:p>
            <a:pPr marL="0" indent="0">
              <a:spcBef>
                <a:spcPct val="0"/>
              </a:spcBef>
              <a:buFont typeface="Wingdings 2" pitchFamily="18" charset="2"/>
              <a:buNone/>
              <a:defRPr/>
            </a:pPr>
            <a:endParaRPr lang="en-US" altLang="en-US" sz="1400" b="1" dirty="0" smtClean="0">
              <a:solidFill>
                <a:srgbClr val="C00000"/>
              </a:solidFill>
              <a:ea typeface="Times New Roman" pitchFamily="18" charset="0"/>
              <a:cs typeface="Arial" charset="0"/>
            </a:endParaRPr>
          </a:p>
          <a:p>
            <a:pPr marL="0" indent="0">
              <a:spcBef>
                <a:spcPct val="0"/>
              </a:spcBef>
              <a:buFont typeface="Wingdings 2" pitchFamily="18" charset="2"/>
              <a:buNone/>
              <a:defRPr/>
            </a:pPr>
            <a:r>
              <a:rPr lang="en-US" altLang="en-US" sz="1400" b="1" i="1" dirty="0" smtClean="0">
                <a:ea typeface="Times New Roman" pitchFamily="18" charset="0"/>
                <a:cs typeface="Arial" charset="0"/>
              </a:rPr>
              <a:t>Example: Hitting triggered by invading her personal space.</a:t>
            </a:r>
          </a:p>
          <a:p>
            <a:pPr marL="0" indent="0">
              <a:spcBef>
                <a:spcPct val="0"/>
              </a:spcBef>
              <a:buFont typeface="Wingdings 2" pitchFamily="18" charset="2"/>
              <a:buNone/>
              <a:defRPr/>
            </a:pPr>
            <a:r>
              <a:rPr lang="en-US" altLang="en-US" sz="1400" dirty="0" smtClean="0">
                <a:ea typeface="Times New Roman" pitchFamily="18" charset="0"/>
                <a:cs typeface="Arial" charset="0"/>
              </a:rPr>
              <a:t> </a:t>
            </a:r>
            <a:r>
              <a:rPr lang="en-US" altLang="en-US" sz="1400" u="sng" dirty="0" smtClean="0">
                <a:solidFill>
                  <a:schemeClr val="tx2"/>
                </a:solidFill>
                <a:ea typeface="Times New Roman" pitchFamily="18" charset="0"/>
                <a:cs typeface="Arial" charset="0"/>
              </a:rPr>
              <a:t>Aggression:</a:t>
            </a:r>
          </a:p>
          <a:p>
            <a:pPr>
              <a:spcBef>
                <a:spcPct val="0"/>
              </a:spcBef>
              <a:buClr>
                <a:srgbClr val="C00000"/>
              </a:buClr>
              <a:buFont typeface="Wingdings" panose="05000000000000000000" pitchFamily="2" charset="2"/>
              <a:buChar char="q"/>
              <a:defRPr/>
            </a:pPr>
            <a:r>
              <a:rPr lang="en-US" altLang="en-US" sz="1400" i="1" dirty="0" smtClean="0">
                <a:solidFill>
                  <a:schemeClr val="tx2"/>
                </a:solidFill>
                <a:ea typeface="Times New Roman" pitchFamily="18" charset="0"/>
                <a:cs typeface="Arial" charset="0"/>
              </a:rPr>
              <a:t>Proactive Interventions:</a:t>
            </a:r>
            <a:r>
              <a:rPr lang="en-US" altLang="en-US" sz="1400" dirty="0" smtClean="0">
                <a:solidFill>
                  <a:schemeClr val="tx2"/>
                </a:solidFill>
                <a:ea typeface="Times New Roman" pitchFamily="18" charset="0"/>
                <a:cs typeface="Arial" charset="0"/>
              </a:rPr>
              <a:t>  </a:t>
            </a:r>
            <a:r>
              <a:rPr lang="en-US" altLang="en-US" sz="1400" dirty="0" smtClean="0">
                <a:ea typeface="Times New Roman" pitchFamily="18" charset="0"/>
                <a:cs typeface="Arial" charset="0"/>
              </a:rPr>
              <a:t>Avoid confrontations and </a:t>
            </a:r>
            <a:r>
              <a:rPr lang="en-US" altLang="en-US" sz="1400" dirty="0">
                <a:ea typeface="Times New Roman" pitchFamily="18" charset="0"/>
                <a:cs typeface="Arial" charset="0"/>
              </a:rPr>
              <a:t>u</a:t>
            </a:r>
            <a:r>
              <a:rPr lang="en-US" altLang="en-US" sz="1400" dirty="0" smtClean="0">
                <a:ea typeface="Times New Roman" pitchFamily="18" charset="0"/>
                <a:cs typeface="Arial" charset="0"/>
              </a:rPr>
              <a:t>se a gentle approach.</a:t>
            </a:r>
            <a:endParaRPr lang="en-US" altLang="en-US" sz="1400" i="1" dirty="0" smtClean="0">
              <a:ea typeface="Times New Roman" pitchFamily="18" charset="0"/>
              <a:cs typeface="Arial" charset="0"/>
            </a:endParaRPr>
          </a:p>
          <a:p>
            <a:pPr>
              <a:spcBef>
                <a:spcPct val="0"/>
              </a:spcBef>
              <a:buClr>
                <a:srgbClr val="C00000"/>
              </a:buClr>
              <a:buFont typeface="Wingdings" panose="05000000000000000000" pitchFamily="2" charset="2"/>
              <a:buChar char="q"/>
              <a:defRPr/>
            </a:pPr>
            <a:r>
              <a:rPr lang="en-US" altLang="en-US" sz="1400" i="1" dirty="0" smtClean="0">
                <a:solidFill>
                  <a:schemeClr val="tx2"/>
                </a:solidFill>
                <a:ea typeface="Times New Roman" pitchFamily="18" charset="0"/>
                <a:cs typeface="Arial" charset="0"/>
              </a:rPr>
              <a:t>Reactive interventions</a:t>
            </a:r>
            <a:r>
              <a:rPr lang="en-US" altLang="en-US" sz="1400" i="1" dirty="0" smtClean="0">
                <a:ea typeface="Times New Roman" pitchFamily="18" charset="0"/>
                <a:cs typeface="Arial" charset="0"/>
              </a:rPr>
              <a:t>:</a:t>
            </a:r>
            <a:r>
              <a:rPr lang="en-US" altLang="en-US" sz="1400" dirty="0" smtClean="0">
                <a:ea typeface="Times New Roman" pitchFamily="18" charset="0"/>
                <a:cs typeface="Arial" charset="0"/>
              </a:rPr>
              <a:t> Give space. Provide distractions (country music, cold beverages). </a:t>
            </a:r>
          </a:p>
          <a:p>
            <a:pPr marL="0" indent="0">
              <a:spcBef>
                <a:spcPct val="0"/>
              </a:spcBef>
              <a:buClr>
                <a:srgbClr val="C00000"/>
              </a:buClr>
              <a:buNone/>
              <a:defRPr/>
            </a:pPr>
            <a:endParaRPr lang="en-US" altLang="en-US" sz="1400" dirty="0" smtClean="0">
              <a:ea typeface="Times New Roman" pitchFamily="18" charset="0"/>
              <a:cs typeface="Arial" charset="0"/>
            </a:endParaRPr>
          </a:p>
          <a:p>
            <a:pPr marL="0" indent="0">
              <a:spcBef>
                <a:spcPct val="0"/>
              </a:spcBef>
              <a:buClr>
                <a:srgbClr val="C00000"/>
              </a:buClr>
              <a:buNone/>
              <a:defRPr/>
            </a:pPr>
            <a:endParaRPr lang="en-US" altLang="en-US" sz="1400" dirty="0" smtClean="0">
              <a:ea typeface="Times New Roman" pitchFamily="18" charset="0"/>
              <a:cs typeface="Arial" charset="0"/>
            </a:endParaRPr>
          </a:p>
          <a:p>
            <a:pPr marL="0" lvl="0" indent="0">
              <a:spcBef>
                <a:spcPct val="0"/>
              </a:spcBef>
              <a:buNone/>
              <a:defRPr/>
            </a:pPr>
            <a:r>
              <a:rPr lang="en-US" altLang="en-US" sz="1400" b="1" i="1" dirty="0" smtClean="0">
                <a:solidFill>
                  <a:prstClr val="black"/>
                </a:solidFill>
                <a:ea typeface="Times New Roman" pitchFamily="18" charset="0"/>
                <a:cs typeface="Arial" charset="0"/>
              </a:rPr>
              <a:t>Example: Running </a:t>
            </a:r>
            <a:r>
              <a:rPr lang="en-US" altLang="en-US" sz="1400" b="1" i="1" dirty="0">
                <a:solidFill>
                  <a:prstClr val="black"/>
                </a:solidFill>
                <a:ea typeface="Times New Roman" pitchFamily="18" charset="0"/>
                <a:cs typeface="Arial" charset="0"/>
              </a:rPr>
              <a:t>away from staff in the community when overstimulated by noise.</a:t>
            </a:r>
            <a:endParaRPr lang="en-US" altLang="en-US" sz="1400" b="1" i="1" dirty="0">
              <a:solidFill>
                <a:prstClr val="black"/>
              </a:solidFill>
              <a:ea typeface="Calibri" pitchFamily="34" charset="0"/>
              <a:cs typeface="Calibri" pitchFamily="34" charset="0"/>
            </a:endParaRPr>
          </a:p>
          <a:p>
            <a:pPr marL="0" indent="0">
              <a:spcBef>
                <a:spcPct val="0"/>
              </a:spcBef>
              <a:buFont typeface="Wingdings 2" pitchFamily="18" charset="2"/>
              <a:buNone/>
              <a:defRPr/>
            </a:pPr>
            <a:r>
              <a:rPr lang="en-US" altLang="en-US" sz="1400" u="sng" dirty="0" smtClean="0">
                <a:solidFill>
                  <a:schemeClr val="tx2"/>
                </a:solidFill>
                <a:ea typeface="Times New Roman" pitchFamily="18" charset="0"/>
                <a:cs typeface="Arial" charset="0"/>
              </a:rPr>
              <a:t>Elopement:</a:t>
            </a:r>
            <a:r>
              <a:rPr lang="en-US" altLang="en-US" sz="1400" dirty="0" smtClean="0">
                <a:solidFill>
                  <a:schemeClr val="tx2"/>
                </a:solidFill>
                <a:ea typeface="Times New Roman" pitchFamily="18" charset="0"/>
                <a:cs typeface="Arial" charset="0"/>
              </a:rPr>
              <a:t>  </a:t>
            </a:r>
            <a:endParaRPr lang="en-US" altLang="en-US" sz="1400" dirty="0" smtClean="0">
              <a:solidFill>
                <a:schemeClr val="tx2"/>
              </a:solidFill>
              <a:cs typeface="Arial" charset="0"/>
            </a:endParaRPr>
          </a:p>
          <a:p>
            <a:pPr>
              <a:spcBef>
                <a:spcPct val="0"/>
              </a:spcBef>
              <a:buClr>
                <a:srgbClr val="C00000"/>
              </a:buClr>
              <a:buFont typeface="Wingdings" panose="05000000000000000000" pitchFamily="2" charset="2"/>
              <a:buChar char="q"/>
              <a:defRPr/>
            </a:pPr>
            <a:r>
              <a:rPr lang="en-US" altLang="en-US" sz="1400" i="1" dirty="0" smtClean="0">
                <a:solidFill>
                  <a:schemeClr val="tx2"/>
                </a:solidFill>
                <a:cs typeface="Times New Roman" pitchFamily="18" charset="0"/>
              </a:rPr>
              <a:t>Proactive interventions</a:t>
            </a:r>
            <a:r>
              <a:rPr lang="en-US" altLang="en-US" sz="1400" i="1" dirty="0" smtClean="0">
                <a:cs typeface="Times New Roman" pitchFamily="18" charset="0"/>
              </a:rPr>
              <a:t>:</a:t>
            </a:r>
            <a:r>
              <a:rPr lang="en-US" altLang="en-US" sz="1400" dirty="0" smtClean="0">
                <a:cs typeface="Times New Roman" pitchFamily="18" charset="0"/>
              </a:rPr>
              <a:t>  Avoid loud crowds.  Be sensitive to room filling with people. </a:t>
            </a:r>
            <a:endParaRPr lang="en-US" altLang="en-US" sz="1400" i="1" dirty="0" smtClean="0">
              <a:cs typeface="Times New Roman" pitchFamily="18" charset="0"/>
            </a:endParaRPr>
          </a:p>
          <a:p>
            <a:pPr>
              <a:spcBef>
                <a:spcPct val="0"/>
              </a:spcBef>
              <a:buClr>
                <a:srgbClr val="C00000"/>
              </a:buClr>
              <a:buFont typeface="Wingdings" panose="05000000000000000000" pitchFamily="2" charset="2"/>
              <a:buChar char="q"/>
              <a:defRPr/>
            </a:pPr>
            <a:r>
              <a:rPr lang="en-US" altLang="en-US" sz="1400" i="1" dirty="0" smtClean="0">
                <a:solidFill>
                  <a:schemeClr val="tx2"/>
                </a:solidFill>
                <a:cs typeface="Times New Roman" pitchFamily="18" charset="0"/>
              </a:rPr>
              <a:t>Reactive interventions</a:t>
            </a:r>
            <a:r>
              <a:rPr lang="en-US" altLang="en-US" sz="1400" dirty="0" smtClean="0">
                <a:cs typeface="Times New Roman" pitchFamily="18" charset="0"/>
              </a:rPr>
              <a:t>: Give him space to burn off anxiety. Validate his decision to leave.  </a:t>
            </a:r>
          </a:p>
          <a:p>
            <a:pPr marL="0" indent="0">
              <a:spcBef>
                <a:spcPct val="0"/>
              </a:spcBef>
              <a:buClr>
                <a:srgbClr val="C00000"/>
              </a:buClr>
              <a:buNone/>
              <a:defRPr/>
            </a:pPr>
            <a:endParaRPr lang="en-US" altLang="en-US" sz="1400" dirty="0" smtClean="0">
              <a:cs typeface="Times New Roman" pitchFamily="18" charset="0"/>
            </a:endParaRPr>
          </a:p>
          <a:p>
            <a:pPr marL="0" indent="0">
              <a:spcBef>
                <a:spcPct val="0"/>
              </a:spcBef>
              <a:buFont typeface="Wingdings 2" pitchFamily="18" charset="2"/>
              <a:buNone/>
              <a:defRPr/>
            </a:pPr>
            <a:endParaRPr lang="en-US" altLang="en-US" sz="1400" dirty="0" smtClean="0">
              <a:latin typeface="Arial" charset="0"/>
              <a:cs typeface="Times New Roman" pitchFamily="18" charset="0"/>
            </a:endParaRPr>
          </a:p>
          <a:p>
            <a:pPr marL="0" indent="0">
              <a:lnSpc>
                <a:spcPct val="115000"/>
              </a:lnSpc>
              <a:spcBef>
                <a:spcPct val="0"/>
              </a:spcBef>
              <a:buFont typeface="Wingdings 2" pitchFamily="18" charset="2"/>
              <a:buNone/>
              <a:defRPr/>
            </a:pPr>
            <a:endParaRPr lang="en-US" altLang="en-US" sz="1400" dirty="0" smtClean="0">
              <a:latin typeface="Arial" charset="0"/>
              <a:ea typeface="Calibri" pitchFamily="34" charset="0"/>
              <a:cs typeface="Calibri" pitchFamily="34" charset="0"/>
            </a:endParaRPr>
          </a:p>
          <a:p>
            <a:pPr marL="0" indent="0">
              <a:defRPr/>
            </a:pPr>
            <a:endParaRPr lang="en-US" altLang="en-US" sz="1400" dirty="0" smtClean="0"/>
          </a:p>
        </p:txBody>
      </p:sp>
      <p:sp>
        <p:nvSpPr>
          <p:cNvPr id="3" name="Slide Number Placeholder 2"/>
          <p:cNvSpPr>
            <a:spLocks noGrp="1"/>
          </p:cNvSpPr>
          <p:nvPr>
            <p:ph type="sldNum" sz="quarter" idx="12"/>
          </p:nvPr>
        </p:nvSpPr>
        <p:spPr/>
        <p:txBody>
          <a:bodyPr/>
          <a:lstStyle/>
          <a:p>
            <a:pPr>
              <a:defRPr/>
            </a:pPr>
            <a:r>
              <a:rPr lang="en-US" sz="1400" dirty="0" smtClean="0">
                <a:solidFill>
                  <a:schemeClr val="tx1"/>
                </a:solidFill>
              </a:rPr>
              <a:t>72</a:t>
            </a:r>
            <a:r>
              <a:rPr lang="en-US" sz="1400" dirty="0" smtClean="0">
                <a:solidFill>
                  <a:schemeClr val="tx1"/>
                </a:solidFill>
              </a:rPr>
              <a:t>J</a:t>
            </a:r>
            <a:endParaRPr lang="en-US" sz="1400" b="1" dirty="0">
              <a:solidFill>
                <a:schemeClr val="tx1"/>
              </a:solidFill>
            </a:endParaRPr>
          </a:p>
        </p:txBody>
      </p:sp>
      <p:sp>
        <p:nvSpPr>
          <p:cNvPr id="4" name="Rectangle 3"/>
          <p:cNvSpPr/>
          <p:nvPr/>
        </p:nvSpPr>
        <p:spPr>
          <a:xfrm>
            <a:off x="762000" y="1419615"/>
            <a:ext cx="7620000" cy="461665"/>
          </a:xfrm>
          <a:prstGeom prst="rect">
            <a:avLst/>
          </a:prstGeom>
        </p:spPr>
        <p:txBody>
          <a:bodyPr wrap="square">
            <a:spAutoFit/>
          </a:bodyPr>
          <a:lstStyle/>
          <a:p>
            <a:pPr algn="ctr" eaLnBrk="0" hangingPunct="0">
              <a:buClr>
                <a:srgbClr val="F0A22E"/>
              </a:buClr>
              <a:buSzPct val="70000"/>
              <a:defRPr/>
            </a:pPr>
            <a:r>
              <a:rPr lang="en-US" altLang="en-US" sz="2400" b="1" dirty="0" smtClean="0">
                <a:solidFill>
                  <a:srgbClr val="C00000"/>
                </a:solidFill>
                <a:ea typeface="Calibri" pitchFamily="34" charset="0"/>
              </a:rPr>
              <a:t>Sample Crisis Plan </a:t>
            </a:r>
            <a:r>
              <a:rPr lang="en-US" altLang="en-US" sz="2400" b="1" u="sng" dirty="0" smtClean="0">
                <a:solidFill>
                  <a:srgbClr val="C00000"/>
                </a:solidFill>
                <a:effectLst>
                  <a:outerShdw blurRad="38100" dist="38100" dir="2700000" algn="tl">
                    <a:srgbClr val="000000">
                      <a:alpha val="43137"/>
                    </a:srgbClr>
                  </a:outerShdw>
                </a:effectLst>
                <a:ea typeface="Calibri" pitchFamily="34" charset="0"/>
              </a:rPr>
              <a:t>for Families</a:t>
            </a: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362200"/>
            <a:ext cx="8153400" cy="4495800"/>
          </a:xfrm>
        </p:spPr>
        <p:txBody>
          <a:bodyPr/>
          <a:lstStyle/>
          <a:p>
            <a:pPr marL="0" indent="0" algn="ctr">
              <a:spcBef>
                <a:spcPts val="0"/>
              </a:spcBef>
              <a:spcAft>
                <a:spcPts val="0"/>
              </a:spcAft>
              <a:buFont typeface="Wingdings 2" pitchFamily="18" charset="2"/>
              <a:buNone/>
              <a:defRPr/>
            </a:pPr>
            <a:r>
              <a:rPr lang="en-US" sz="1800" b="1" dirty="0" smtClean="0">
                <a:solidFill>
                  <a:schemeClr val="tx2"/>
                </a:solidFill>
                <a:latin typeface="+mj-lt"/>
                <a:ea typeface="Calibri"/>
                <a:cs typeface="Times New Roman"/>
              </a:rPr>
              <a:t>When I am thinking of hurting myself, I will take the following steps:</a:t>
            </a:r>
          </a:p>
          <a:p>
            <a:pPr marL="0" indent="0" algn="ctr">
              <a:spcBef>
                <a:spcPts val="0"/>
              </a:spcBef>
              <a:spcAft>
                <a:spcPts val="0"/>
              </a:spcAft>
              <a:buFont typeface="Wingdings 2" pitchFamily="18" charset="2"/>
              <a:buNone/>
              <a:defRPr/>
            </a:pPr>
            <a:endParaRPr lang="en-US" sz="1800" dirty="0" smtClean="0">
              <a:latin typeface="+mj-lt"/>
              <a:ea typeface="Calibri"/>
              <a:cs typeface="Times New Roman"/>
            </a:endParaRPr>
          </a:p>
          <a:p>
            <a:pPr>
              <a:spcBef>
                <a:spcPts val="0"/>
              </a:spcBef>
              <a:spcAft>
                <a:spcPts val="0"/>
              </a:spcAft>
              <a:buClr>
                <a:srgbClr val="C00000"/>
              </a:buClr>
              <a:buSzPct val="100000"/>
              <a:buFont typeface="+mj-lt"/>
              <a:buAutoNum type="arabicPeriod"/>
              <a:defRPr/>
            </a:pPr>
            <a:r>
              <a:rPr lang="en-US" sz="1600" dirty="0" smtClean="0">
                <a:latin typeface="+mj-lt"/>
                <a:ea typeface="Calibri"/>
                <a:cs typeface="Times New Roman"/>
              </a:rPr>
              <a:t>Use what I learned in therapy to figure out what is upsetting me. I will realize that thinking </a:t>
            </a:r>
            <a:r>
              <a:rPr lang="en-US" sz="1600" i="1" u="sng" dirty="0" smtClean="0">
                <a:solidFill>
                  <a:srgbClr val="C00000"/>
                </a:solidFill>
                <a:latin typeface="+mj-lt"/>
                <a:ea typeface="Calibri"/>
                <a:cs typeface="Times New Roman"/>
              </a:rPr>
              <a:t>(thought </a:t>
            </a:r>
            <a:r>
              <a:rPr lang="en-US" sz="1600" i="1" dirty="0" smtClean="0">
                <a:solidFill>
                  <a:srgbClr val="C00000"/>
                </a:solidFill>
                <a:latin typeface="+mj-lt"/>
                <a:ea typeface="Calibri"/>
                <a:cs typeface="Times New Roman"/>
              </a:rPr>
              <a:t>patterns) </a:t>
            </a:r>
            <a:r>
              <a:rPr lang="en-US" sz="1600" i="1" dirty="0" smtClean="0">
                <a:latin typeface="+mj-lt"/>
                <a:ea typeface="Calibri"/>
                <a:cs typeface="Times New Roman"/>
              </a:rPr>
              <a:t>“I don’t belong” </a:t>
            </a:r>
            <a:r>
              <a:rPr lang="en-US" sz="1600" dirty="0" smtClean="0">
                <a:latin typeface="+mj-lt"/>
                <a:ea typeface="Calibri"/>
                <a:cs typeface="Times New Roman"/>
              </a:rPr>
              <a:t>bothers me.</a:t>
            </a:r>
          </a:p>
          <a:p>
            <a:pPr>
              <a:spcBef>
                <a:spcPts val="0"/>
              </a:spcBef>
              <a:spcAft>
                <a:spcPts val="0"/>
              </a:spcAft>
              <a:buClr>
                <a:srgbClr val="C00000"/>
              </a:buClr>
              <a:buSzPct val="100000"/>
              <a:buFont typeface="+mj-lt"/>
              <a:buAutoNum type="arabicPeriod"/>
              <a:defRPr/>
            </a:pPr>
            <a:endParaRPr lang="en-US" sz="1600" i="1" dirty="0">
              <a:latin typeface="+mj-lt"/>
              <a:ea typeface="Calibri"/>
              <a:cs typeface="Times New Roman"/>
            </a:endParaRPr>
          </a:p>
          <a:p>
            <a:pPr>
              <a:spcBef>
                <a:spcPts val="0"/>
              </a:spcBef>
              <a:spcAft>
                <a:spcPts val="0"/>
              </a:spcAft>
              <a:buClr>
                <a:srgbClr val="C00000"/>
              </a:buClr>
              <a:buSzPct val="100000"/>
              <a:buFont typeface="+mj-lt"/>
              <a:buAutoNum type="arabicPeriod"/>
              <a:defRPr/>
            </a:pPr>
            <a:r>
              <a:rPr lang="en-US" sz="1600" dirty="0" smtClean="0">
                <a:latin typeface="+mj-lt"/>
                <a:ea typeface="Calibri"/>
                <a:cs typeface="Times New Roman"/>
              </a:rPr>
              <a:t>I will talk about and write down some positive ways </a:t>
            </a:r>
            <a:r>
              <a:rPr lang="en-US" sz="1600" u="sng" dirty="0" smtClean="0">
                <a:solidFill>
                  <a:srgbClr val="C00000"/>
                </a:solidFill>
                <a:latin typeface="+mj-lt"/>
                <a:ea typeface="Calibri"/>
                <a:cs typeface="Times New Roman"/>
              </a:rPr>
              <a:t>(</a:t>
            </a:r>
            <a:r>
              <a:rPr lang="en-US" sz="1600" i="1" u="sng" dirty="0" smtClean="0">
                <a:solidFill>
                  <a:srgbClr val="C00000"/>
                </a:solidFill>
                <a:latin typeface="+mj-lt"/>
                <a:ea typeface="Calibri"/>
                <a:cs typeface="Times New Roman"/>
              </a:rPr>
              <a:t>non-suicidal </a:t>
            </a:r>
            <a:r>
              <a:rPr lang="en-US" sz="1600" i="1" dirty="0" smtClean="0">
                <a:solidFill>
                  <a:srgbClr val="C00000"/>
                </a:solidFill>
                <a:latin typeface="+mj-lt"/>
                <a:ea typeface="Calibri"/>
                <a:cs typeface="Times New Roman"/>
              </a:rPr>
              <a:t>responses</a:t>
            </a:r>
            <a:r>
              <a:rPr lang="en-US" sz="1600" dirty="0" smtClean="0">
                <a:solidFill>
                  <a:srgbClr val="C00000"/>
                </a:solidFill>
                <a:latin typeface="+mj-lt"/>
                <a:ea typeface="Calibri"/>
                <a:cs typeface="Times New Roman"/>
              </a:rPr>
              <a:t>)</a:t>
            </a:r>
            <a:r>
              <a:rPr lang="en-US" sz="1600" dirty="0">
                <a:latin typeface="+mj-lt"/>
                <a:ea typeface="Calibri"/>
                <a:cs typeface="Times New Roman"/>
              </a:rPr>
              <a:t> </a:t>
            </a:r>
            <a:r>
              <a:rPr lang="en-US" sz="1600" dirty="0" smtClean="0">
                <a:latin typeface="+mj-lt"/>
                <a:ea typeface="Calibri"/>
                <a:cs typeface="Times New Roman"/>
              </a:rPr>
              <a:t>to deal with what is bothering me.</a:t>
            </a:r>
          </a:p>
          <a:p>
            <a:pPr marL="457200" indent="-457200">
              <a:spcBef>
                <a:spcPts val="0"/>
              </a:spcBef>
              <a:spcAft>
                <a:spcPts val="0"/>
              </a:spcAft>
              <a:buClr>
                <a:srgbClr val="C00000"/>
              </a:buClr>
              <a:buSzPct val="100000"/>
              <a:buFont typeface="+mj-lt"/>
              <a:buAutoNum type="arabicPeriod"/>
              <a:defRPr/>
            </a:pPr>
            <a:endParaRPr lang="en-US" sz="1600" dirty="0" smtClean="0">
              <a:latin typeface="+mj-lt"/>
              <a:ea typeface="Calibri"/>
              <a:cs typeface="Times New Roman"/>
            </a:endParaRPr>
          </a:p>
          <a:p>
            <a:pPr>
              <a:spcBef>
                <a:spcPts val="0"/>
              </a:spcBef>
              <a:spcAft>
                <a:spcPts val="0"/>
              </a:spcAft>
              <a:buClr>
                <a:srgbClr val="C00000"/>
              </a:buClr>
              <a:buSzPct val="100000"/>
              <a:buFont typeface="+mj-lt"/>
              <a:buAutoNum type="arabicPeriod"/>
              <a:defRPr/>
            </a:pPr>
            <a:r>
              <a:rPr lang="en-US" sz="1600" dirty="0" smtClean="0">
                <a:latin typeface="+mj-lt"/>
                <a:ea typeface="Calibri"/>
                <a:cs typeface="Times New Roman"/>
              </a:rPr>
              <a:t>I will do things </a:t>
            </a:r>
            <a:r>
              <a:rPr lang="en-US" sz="1600" i="1" u="sng" dirty="0" smtClean="0">
                <a:solidFill>
                  <a:srgbClr val="C00000"/>
                </a:solidFill>
                <a:latin typeface="+mj-lt"/>
                <a:ea typeface="Calibri"/>
                <a:cs typeface="Times New Roman"/>
              </a:rPr>
              <a:t>(distractions</a:t>
            </a:r>
            <a:r>
              <a:rPr lang="en-US" sz="1600" i="1" u="sng" dirty="0" smtClean="0">
                <a:latin typeface="+mj-lt"/>
                <a:ea typeface="Calibri"/>
                <a:cs typeface="Times New Roman"/>
              </a:rPr>
              <a:t>) </a:t>
            </a:r>
            <a:r>
              <a:rPr lang="en-US" sz="1600" dirty="0" smtClean="0">
                <a:latin typeface="+mj-lt"/>
                <a:ea typeface="Calibri"/>
                <a:cs typeface="Times New Roman"/>
              </a:rPr>
              <a:t>that, in the past, have helped me feel better (e.g., listening to music, watching DVD movies, playing sports).</a:t>
            </a:r>
          </a:p>
          <a:p>
            <a:pPr marL="457200" indent="-457200">
              <a:spcBef>
                <a:spcPts val="0"/>
              </a:spcBef>
              <a:spcAft>
                <a:spcPts val="0"/>
              </a:spcAft>
              <a:buClr>
                <a:srgbClr val="C00000"/>
              </a:buClr>
              <a:buSzPct val="100000"/>
              <a:buFont typeface="+mj-lt"/>
              <a:buAutoNum type="arabicPeriod"/>
              <a:defRPr/>
            </a:pPr>
            <a:endParaRPr lang="en-US" sz="1600" dirty="0" smtClean="0">
              <a:latin typeface="+mj-lt"/>
              <a:ea typeface="Calibri"/>
              <a:cs typeface="Times New Roman"/>
            </a:endParaRPr>
          </a:p>
          <a:p>
            <a:pPr>
              <a:spcBef>
                <a:spcPts val="0"/>
              </a:spcBef>
              <a:spcAft>
                <a:spcPts val="0"/>
              </a:spcAft>
              <a:buClr>
                <a:srgbClr val="C00000"/>
              </a:buClr>
              <a:buSzPct val="100000"/>
              <a:buFont typeface="+mj-lt"/>
              <a:buAutoNum type="arabicPeriod"/>
              <a:defRPr/>
            </a:pPr>
            <a:r>
              <a:rPr lang="en-US" sz="1600" dirty="0" smtClean="0">
                <a:latin typeface="+mj-lt"/>
                <a:ea typeface="Calibri"/>
                <a:cs typeface="Times New Roman"/>
              </a:rPr>
              <a:t>If the suicidal thoughts continue or if I find myself preparing to hurt myself, I will call the people </a:t>
            </a:r>
            <a:r>
              <a:rPr lang="en-US" sz="1600" i="1" u="sng" dirty="0" smtClean="0">
                <a:solidFill>
                  <a:srgbClr val="C00000"/>
                </a:solidFill>
                <a:latin typeface="+mj-lt"/>
                <a:ea typeface="Calibri"/>
                <a:cs typeface="Times New Roman"/>
              </a:rPr>
              <a:t>(social </a:t>
            </a:r>
            <a:r>
              <a:rPr lang="en-US" sz="1600" i="1" dirty="0" smtClean="0">
                <a:solidFill>
                  <a:srgbClr val="C00000"/>
                </a:solidFill>
                <a:latin typeface="+mj-lt"/>
                <a:ea typeface="Calibri"/>
                <a:cs typeface="Times New Roman"/>
              </a:rPr>
              <a:t>supports) </a:t>
            </a:r>
            <a:r>
              <a:rPr lang="en-US" sz="1600" dirty="0" smtClean="0">
                <a:latin typeface="+mj-lt"/>
                <a:ea typeface="Calibri"/>
                <a:cs typeface="Times New Roman"/>
              </a:rPr>
              <a:t>who can help me to stay safe.</a:t>
            </a:r>
          </a:p>
          <a:p>
            <a:pPr marL="457200" indent="-457200">
              <a:spcBef>
                <a:spcPts val="0"/>
              </a:spcBef>
              <a:spcAft>
                <a:spcPts val="0"/>
              </a:spcAft>
              <a:buClr>
                <a:srgbClr val="C00000"/>
              </a:buClr>
              <a:buSzPct val="100000"/>
              <a:buFont typeface="+mj-lt"/>
              <a:buAutoNum type="arabicPeriod"/>
              <a:defRPr/>
            </a:pPr>
            <a:endParaRPr lang="en-US" sz="1600" dirty="0" smtClean="0">
              <a:latin typeface="+mj-lt"/>
              <a:ea typeface="Calibri"/>
              <a:cs typeface="Times New Roman"/>
            </a:endParaRPr>
          </a:p>
          <a:p>
            <a:pPr>
              <a:spcBef>
                <a:spcPts val="0"/>
              </a:spcBef>
              <a:spcAft>
                <a:spcPts val="0"/>
              </a:spcAft>
              <a:buClr>
                <a:srgbClr val="C00000"/>
              </a:buClr>
              <a:buSzPct val="100000"/>
              <a:buFont typeface="+mj-lt"/>
              <a:buAutoNum type="arabicPeriod"/>
              <a:defRPr/>
            </a:pPr>
            <a:r>
              <a:rPr lang="en-US" sz="1600" dirty="0" smtClean="0">
                <a:latin typeface="+mj-lt"/>
                <a:ea typeface="Calibri"/>
                <a:cs typeface="Times New Roman"/>
              </a:rPr>
              <a:t>If I feel that I cannot control my behavior, I’ll ask my staff or family to go to the nearest emergency room, call 2-11, or contact 9-11 </a:t>
            </a:r>
            <a:r>
              <a:rPr lang="en-US" sz="1600" i="1" u="sng" dirty="0" smtClean="0">
                <a:solidFill>
                  <a:srgbClr val="C00000"/>
                </a:solidFill>
                <a:latin typeface="+mj-lt"/>
                <a:ea typeface="Calibri"/>
                <a:cs typeface="Times New Roman"/>
              </a:rPr>
              <a:t>(professional help)</a:t>
            </a:r>
            <a:r>
              <a:rPr lang="en-US" sz="1600" u="sng" dirty="0" smtClean="0">
                <a:solidFill>
                  <a:srgbClr val="C00000"/>
                </a:solidFill>
                <a:latin typeface="+mj-lt"/>
                <a:ea typeface="Calibri"/>
                <a:cs typeface="Times New Roman"/>
              </a:rPr>
              <a:t>.</a:t>
            </a:r>
          </a:p>
          <a:p>
            <a:pPr>
              <a:defRPr/>
            </a:pPr>
            <a:endParaRPr lang="en-US" dirty="0"/>
          </a:p>
        </p:txBody>
      </p:sp>
      <p:sp>
        <p:nvSpPr>
          <p:cNvPr id="3" name="Slide Number Placeholder 2"/>
          <p:cNvSpPr>
            <a:spLocks noGrp="1"/>
          </p:cNvSpPr>
          <p:nvPr>
            <p:ph type="sldNum" sz="quarter" idx="12"/>
          </p:nvPr>
        </p:nvSpPr>
        <p:spPr/>
        <p:txBody>
          <a:bodyPr/>
          <a:lstStyle/>
          <a:p>
            <a:pPr>
              <a:defRPr/>
            </a:pPr>
            <a:r>
              <a:rPr lang="en-US" sz="1400" b="1" dirty="0" smtClean="0">
                <a:solidFill>
                  <a:schemeClr val="tx1"/>
                </a:solidFill>
              </a:rPr>
              <a:t>73</a:t>
            </a:r>
            <a:r>
              <a:rPr lang="en-US" sz="1400" dirty="0" smtClean="0">
                <a:solidFill>
                  <a:schemeClr val="tx1"/>
                </a:solidFill>
              </a:rPr>
              <a:t>J</a:t>
            </a:r>
            <a:endParaRPr lang="en-US" sz="1400" b="1" dirty="0">
              <a:solidFill>
                <a:schemeClr val="tx1"/>
              </a:solidFill>
            </a:endParaRPr>
          </a:p>
        </p:txBody>
      </p:sp>
      <p:sp>
        <p:nvSpPr>
          <p:cNvPr id="4" name="Rectangle 3"/>
          <p:cNvSpPr/>
          <p:nvPr/>
        </p:nvSpPr>
        <p:spPr>
          <a:xfrm>
            <a:off x="609600" y="1295400"/>
            <a:ext cx="7696200" cy="1354217"/>
          </a:xfrm>
          <a:prstGeom prst="rect">
            <a:avLst/>
          </a:prstGeom>
        </p:spPr>
        <p:txBody>
          <a:bodyPr wrap="square">
            <a:spAutoFit/>
          </a:bodyPr>
          <a:lstStyle/>
          <a:p>
            <a:pPr algn="ctr" eaLnBrk="0" hangingPunct="0">
              <a:buClr>
                <a:srgbClr val="F0A22E"/>
              </a:buClr>
              <a:buSzPct val="70000"/>
              <a:defRPr/>
            </a:pPr>
            <a:r>
              <a:rPr lang="en-US" altLang="en-US" sz="2000" b="1" dirty="0" smtClean="0">
                <a:solidFill>
                  <a:srgbClr val="C00000"/>
                </a:solidFill>
                <a:ea typeface="Calibri" pitchFamily="34" charset="0"/>
              </a:rPr>
              <a:t>A Sample </a:t>
            </a:r>
            <a:r>
              <a:rPr lang="en-US" altLang="en-US" sz="2000" b="1" u="sng" dirty="0" smtClean="0">
                <a:solidFill>
                  <a:srgbClr val="C00000"/>
                </a:solidFill>
                <a:ea typeface="Calibri" pitchFamily="34" charset="0"/>
              </a:rPr>
              <a:t>Multimodal</a:t>
            </a:r>
            <a:r>
              <a:rPr lang="en-US" altLang="en-US" sz="2000" b="1" dirty="0" smtClean="0">
                <a:solidFill>
                  <a:srgbClr val="C00000"/>
                </a:solidFill>
                <a:ea typeface="Calibri" pitchFamily="34" charset="0"/>
              </a:rPr>
              <a:t> Safety Plan </a:t>
            </a:r>
            <a:r>
              <a:rPr lang="en-US" altLang="en-US" sz="2000" b="1" u="sng" dirty="0" smtClean="0">
                <a:solidFill>
                  <a:srgbClr val="C00000"/>
                </a:solidFill>
                <a:effectLst>
                  <a:outerShdw blurRad="38100" dist="38100" dir="2700000" algn="tl">
                    <a:srgbClr val="000000">
                      <a:alpha val="43137"/>
                    </a:srgbClr>
                  </a:outerShdw>
                </a:effectLst>
                <a:ea typeface="Calibri" pitchFamily="34" charset="0"/>
              </a:rPr>
              <a:t>for Families </a:t>
            </a:r>
          </a:p>
          <a:p>
            <a:pPr algn="ctr" eaLnBrk="0" hangingPunct="0">
              <a:buClr>
                <a:srgbClr val="F0A22E"/>
              </a:buClr>
              <a:buSzPct val="70000"/>
              <a:defRPr/>
            </a:pPr>
            <a:r>
              <a:rPr lang="en-US" altLang="en-US" sz="2000" b="1" dirty="0" smtClean="0">
                <a:solidFill>
                  <a:srgbClr val="C00000"/>
                </a:solidFill>
                <a:ea typeface="Calibri" pitchFamily="34" charset="0"/>
              </a:rPr>
              <a:t>using an Intervention Gradient</a:t>
            </a:r>
          </a:p>
          <a:p>
            <a:pPr lvl="0" algn="ctr" eaLnBrk="0" hangingPunct="0">
              <a:buClr>
                <a:srgbClr val="F0A22E"/>
              </a:buClr>
              <a:buSzPct val="70000"/>
              <a:defRPr/>
            </a:pPr>
            <a:r>
              <a:rPr lang="en-US" altLang="en-US" sz="1600" b="1" dirty="0">
                <a:solidFill>
                  <a:prstClr val="black"/>
                </a:solidFill>
                <a:ea typeface="Calibri" pitchFamily="34" charset="0"/>
              </a:rPr>
              <a:t>Who to contact for support?</a:t>
            </a:r>
            <a:endParaRPr lang="en-US" altLang="en-US" sz="1600" dirty="0">
              <a:solidFill>
                <a:prstClr val="black"/>
              </a:solidFill>
              <a:ea typeface="Calibri" pitchFamily="34" charset="0"/>
            </a:endParaRPr>
          </a:p>
          <a:p>
            <a:pPr algn="ctr" eaLnBrk="0" hangingPunct="0">
              <a:buClr>
                <a:srgbClr val="F0A22E"/>
              </a:buClr>
              <a:buSzPct val="70000"/>
              <a:defRPr/>
            </a:pPr>
            <a:endParaRPr lang="en-US" altLang="en-US" sz="2400" b="1" dirty="0" smtClean="0">
              <a:solidFill>
                <a:srgbClr val="C00000"/>
              </a:solidFill>
              <a:ea typeface="Calibri" pitchFamily="3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054017"/>
            <a:ext cx="8686800" cy="838200"/>
          </a:xfrm>
        </p:spPr>
        <p:txBody>
          <a:bodyPr/>
          <a:lstStyle/>
          <a:p>
            <a:pPr algn="l">
              <a:defRPr/>
            </a:pPr>
            <a:r>
              <a:rPr lang="en-US" sz="2400" dirty="0">
                <a:solidFill>
                  <a:srgbClr val="C00000"/>
                </a:solidFill>
              </a:rPr>
              <a:t>Brain R</a:t>
            </a:r>
            <a:r>
              <a:rPr lang="en-US" sz="2400" dirty="0" smtClean="0">
                <a:solidFill>
                  <a:srgbClr val="C00000"/>
                </a:solidFill>
              </a:rPr>
              <a:t>egions</a:t>
            </a:r>
            <a:endParaRPr lang="en-US" sz="2400" dirty="0">
              <a:solidFill>
                <a:srgbClr val="C00000"/>
              </a:solidFill>
            </a:endParaRPr>
          </a:p>
        </p:txBody>
      </p:sp>
      <p:sp>
        <p:nvSpPr>
          <p:cNvPr id="3" name="Content Placeholder 2"/>
          <p:cNvSpPr>
            <a:spLocks noGrp="1"/>
          </p:cNvSpPr>
          <p:nvPr>
            <p:ph idx="1"/>
          </p:nvPr>
        </p:nvSpPr>
        <p:spPr>
          <a:xfrm>
            <a:off x="685800" y="3733800"/>
            <a:ext cx="8001000" cy="2930080"/>
          </a:xfrm>
        </p:spPr>
        <p:txBody>
          <a:bodyPr>
            <a:normAutofit/>
          </a:bodyPr>
          <a:lstStyle/>
          <a:p>
            <a:pPr marL="118872" indent="0" eaLnBrk="1" fontAlgn="auto" hangingPunct="1">
              <a:spcBef>
                <a:spcPts val="0"/>
              </a:spcBef>
              <a:spcAft>
                <a:spcPts val="0"/>
              </a:spcAft>
              <a:buClr>
                <a:srgbClr val="F0AD00"/>
              </a:buClr>
              <a:buSzPct val="80000"/>
              <a:buFont typeface="Wingdings 2" pitchFamily="18" charset="2"/>
              <a:buNone/>
              <a:defRPr/>
            </a:pPr>
            <a:r>
              <a:rPr lang="en-US" sz="1800" b="1" dirty="0" smtClean="0">
                <a:solidFill>
                  <a:prstClr val="black"/>
                </a:solidFill>
              </a:rPr>
              <a:t>The </a:t>
            </a:r>
            <a:r>
              <a:rPr lang="en-US" sz="1800" b="1" dirty="0">
                <a:solidFill>
                  <a:prstClr val="black"/>
                </a:solidFill>
              </a:rPr>
              <a:t>brain has </a:t>
            </a:r>
            <a:r>
              <a:rPr lang="en-US" sz="1800" b="1" dirty="0">
                <a:solidFill>
                  <a:srgbClr val="7030A0"/>
                </a:solidFill>
              </a:rPr>
              <a:t>three</a:t>
            </a:r>
            <a:r>
              <a:rPr lang="en-US" sz="1800" b="1" dirty="0">
                <a:solidFill>
                  <a:prstClr val="black"/>
                </a:solidFill>
              </a:rPr>
              <a:t> </a:t>
            </a:r>
            <a:r>
              <a:rPr lang="en-US" sz="1800" b="1" dirty="0" smtClean="0">
                <a:solidFill>
                  <a:prstClr val="black"/>
                </a:solidFill>
              </a:rPr>
              <a:t>main </a:t>
            </a:r>
            <a:r>
              <a:rPr lang="en-US" sz="1800" b="1" dirty="0">
                <a:solidFill>
                  <a:prstClr val="black"/>
                </a:solidFill>
              </a:rPr>
              <a:t>a</a:t>
            </a:r>
            <a:r>
              <a:rPr lang="en-US" sz="1800" b="1" dirty="0" smtClean="0">
                <a:solidFill>
                  <a:prstClr val="black"/>
                </a:solidFill>
              </a:rPr>
              <a:t>reas:  </a:t>
            </a:r>
            <a:endParaRPr lang="en-US" sz="1800" b="1" dirty="0">
              <a:solidFill>
                <a:prstClr val="black"/>
              </a:solidFill>
            </a:endParaRPr>
          </a:p>
          <a:p>
            <a:pPr marL="0" lvl="0" indent="0">
              <a:spcBef>
                <a:spcPct val="0"/>
              </a:spcBef>
              <a:buNone/>
            </a:pPr>
            <a:r>
              <a:rPr lang="en-US" sz="1800" b="1" dirty="0">
                <a:solidFill>
                  <a:srgbClr val="C00000"/>
                </a:solidFill>
              </a:rPr>
              <a:t>Frontal </a:t>
            </a:r>
            <a:r>
              <a:rPr lang="en-US" sz="1800" b="1" dirty="0" smtClean="0">
                <a:solidFill>
                  <a:srgbClr val="C00000"/>
                </a:solidFill>
              </a:rPr>
              <a:t>lobes/Cortex</a:t>
            </a:r>
            <a:r>
              <a:rPr lang="en-US" sz="1800" b="1" dirty="0" smtClean="0">
                <a:solidFill>
                  <a:srgbClr val="FF0000"/>
                </a:solidFill>
              </a:rPr>
              <a:t> </a:t>
            </a:r>
            <a:r>
              <a:rPr lang="en-US" sz="1800" b="1" dirty="0" smtClean="0">
                <a:solidFill>
                  <a:prstClr val="black"/>
                </a:solidFill>
              </a:rPr>
              <a:t>for higher-order thinking </a:t>
            </a:r>
            <a:r>
              <a:rPr lang="en-US" sz="1800" b="1" dirty="0">
                <a:solidFill>
                  <a:prstClr val="black"/>
                </a:solidFill>
              </a:rPr>
              <a:t>and </a:t>
            </a:r>
            <a:r>
              <a:rPr lang="en-US" sz="1800" b="1" dirty="0" smtClean="0">
                <a:solidFill>
                  <a:prstClr val="black"/>
                </a:solidFill>
              </a:rPr>
              <a:t>executive functions: These include a sense of time and context, planning, inhibiting and initiating action, thinking flexibly, self-monitoring, decision-making, and empathic understanding. The “high road.”</a:t>
            </a:r>
            <a:endParaRPr lang="en-US" sz="1800" b="1" dirty="0">
              <a:solidFill>
                <a:prstClr val="black"/>
              </a:solidFill>
            </a:endParaRPr>
          </a:p>
          <a:p>
            <a:pPr marL="0" lvl="0" indent="0">
              <a:spcBef>
                <a:spcPct val="0"/>
              </a:spcBef>
              <a:buNone/>
            </a:pPr>
            <a:endParaRPr lang="en-US" sz="1800" b="1" dirty="0" smtClean="0">
              <a:solidFill>
                <a:prstClr val="black"/>
              </a:solidFill>
            </a:endParaRPr>
          </a:p>
          <a:p>
            <a:pPr marL="0" lvl="0" indent="0">
              <a:spcBef>
                <a:spcPct val="0"/>
              </a:spcBef>
              <a:buNone/>
            </a:pPr>
            <a:r>
              <a:rPr lang="en-US" sz="1800" b="1" dirty="0" smtClean="0">
                <a:solidFill>
                  <a:srgbClr val="C00000"/>
                </a:solidFill>
              </a:rPr>
              <a:t>Limbic </a:t>
            </a:r>
            <a:r>
              <a:rPr lang="en-US" sz="1800" b="1" dirty="0">
                <a:solidFill>
                  <a:srgbClr val="C00000"/>
                </a:solidFill>
              </a:rPr>
              <a:t>system </a:t>
            </a:r>
            <a:r>
              <a:rPr lang="en-US" sz="1800" b="1" dirty="0">
                <a:solidFill>
                  <a:prstClr val="black"/>
                </a:solidFill>
              </a:rPr>
              <a:t>that governs </a:t>
            </a:r>
            <a:r>
              <a:rPr lang="en-US" sz="1800" b="1" dirty="0" smtClean="0">
                <a:solidFill>
                  <a:prstClr val="black"/>
                </a:solidFill>
              </a:rPr>
              <a:t>emotions. Key areas are the amygdala and the hippocampus. The “low road.”</a:t>
            </a:r>
          </a:p>
          <a:p>
            <a:pPr marL="0" lvl="0" indent="0">
              <a:spcBef>
                <a:spcPct val="0"/>
              </a:spcBef>
              <a:buNone/>
            </a:pPr>
            <a:endParaRPr lang="en-US" sz="1800" b="1" dirty="0">
              <a:solidFill>
                <a:prstClr val="black"/>
              </a:solidFill>
            </a:endParaRPr>
          </a:p>
          <a:p>
            <a:pPr marL="0" lvl="0" indent="0">
              <a:spcBef>
                <a:spcPct val="0"/>
              </a:spcBef>
              <a:buNone/>
            </a:pPr>
            <a:r>
              <a:rPr lang="en-US" sz="1800" b="1" dirty="0" smtClean="0">
                <a:solidFill>
                  <a:srgbClr val="C00000"/>
                </a:solidFill>
              </a:rPr>
              <a:t>Brainstem </a:t>
            </a:r>
            <a:r>
              <a:rPr lang="en-US" sz="1800" b="1" dirty="0">
                <a:solidFill>
                  <a:prstClr val="black"/>
                </a:solidFill>
              </a:rPr>
              <a:t>that </a:t>
            </a:r>
            <a:r>
              <a:rPr lang="en-US" sz="1800" b="1" dirty="0" smtClean="0">
                <a:solidFill>
                  <a:prstClr val="black"/>
                </a:solidFill>
              </a:rPr>
              <a:t>controls vital physical functions and </a:t>
            </a:r>
            <a:r>
              <a:rPr lang="en-US" sz="1800" b="1" dirty="0">
                <a:solidFill>
                  <a:prstClr val="black"/>
                </a:solidFill>
              </a:rPr>
              <a:t>survival </a:t>
            </a:r>
            <a:r>
              <a:rPr lang="en-US" sz="1800" b="1" dirty="0" smtClean="0">
                <a:solidFill>
                  <a:prstClr val="black"/>
                </a:solidFill>
              </a:rPr>
              <a:t>responses.</a:t>
            </a:r>
            <a:endParaRPr lang="en-US" sz="1800" b="1" dirty="0">
              <a:solidFill>
                <a:prstClr val="black"/>
              </a:solidFill>
            </a:endParaRPr>
          </a:p>
          <a:p>
            <a:pPr>
              <a:defRPr/>
            </a:pPr>
            <a:endParaRPr lang="en-US" dirty="0"/>
          </a:p>
        </p:txBody>
      </p:sp>
      <p:sp>
        <p:nvSpPr>
          <p:cNvPr id="4" name="Slide Number Placeholder 3"/>
          <p:cNvSpPr>
            <a:spLocks noGrp="1"/>
          </p:cNvSpPr>
          <p:nvPr>
            <p:ph type="sldNum" sz="quarter" idx="12"/>
          </p:nvPr>
        </p:nvSpPr>
        <p:spPr/>
        <p:txBody>
          <a:bodyPr/>
          <a:lstStyle/>
          <a:p>
            <a:pPr>
              <a:defRPr/>
            </a:pPr>
            <a:fld id="{E11E7082-FD2A-4ABF-9AF7-7DF3E5AD5D39}" type="slidenum">
              <a:rPr lang="en-US" sz="1400" b="1" smtClean="0">
                <a:solidFill>
                  <a:schemeClr val="tx1"/>
                </a:solidFill>
              </a:rPr>
              <a:pPr>
                <a:defRPr/>
              </a:pPr>
              <a:t>8</a:t>
            </a:fld>
            <a:r>
              <a:rPr lang="en-US" sz="1400" b="1" dirty="0" smtClean="0">
                <a:solidFill>
                  <a:schemeClr val="tx1"/>
                </a:solidFill>
              </a:rPr>
              <a:t>T</a:t>
            </a:r>
            <a:endParaRPr lang="en-US" sz="1400" b="1" dirty="0">
              <a:solidFill>
                <a:schemeClr val="tx1"/>
              </a:solidFill>
            </a:endParaRPr>
          </a:p>
        </p:txBody>
      </p:sp>
      <p:pic>
        <p:nvPicPr>
          <p:cNvPr id="1638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62867" y="914400"/>
            <a:ext cx="2827338" cy="2678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5"/>
          <p:cNvSpPr txBox="1">
            <a:spLocks noChangeArrowheads="1"/>
          </p:cNvSpPr>
          <p:nvPr/>
        </p:nvSpPr>
        <p:spPr bwMode="auto">
          <a:xfrm>
            <a:off x="1038200" y="4057233"/>
            <a:ext cx="69342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fontAlgn="auto" hangingPunct="1">
              <a:spcBef>
                <a:spcPct val="0"/>
              </a:spcBef>
              <a:spcAft>
                <a:spcPts val="0"/>
              </a:spcAft>
              <a:buClrTx/>
              <a:buSzTx/>
              <a:buFontTx/>
              <a:buNone/>
            </a:pPr>
            <a:r>
              <a:rPr lang="en-US" altLang="en-US" sz="1600" b="1" dirty="0">
                <a:solidFill>
                  <a:srgbClr val="FF0000"/>
                </a:solidFill>
                <a:latin typeface="Times New Roman" charset="0"/>
                <a:cs typeface="+mn-cs"/>
              </a:rPr>
              <a:t>Limbic System </a:t>
            </a:r>
            <a:endParaRPr lang="en-US" altLang="en-US" sz="1600" b="1" dirty="0">
              <a:solidFill>
                <a:prstClr val="black"/>
              </a:solidFill>
              <a:latin typeface="Times New Roman" charset="0"/>
              <a:cs typeface="+mn-cs"/>
            </a:endParaRPr>
          </a:p>
          <a:p>
            <a:pPr marL="285750" indent="-285750" eaLnBrk="1" fontAlgn="auto" hangingPunct="1">
              <a:spcBef>
                <a:spcPct val="0"/>
              </a:spcBef>
              <a:spcAft>
                <a:spcPts val="0"/>
              </a:spcAft>
              <a:buClrTx/>
              <a:buSzTx/>
            </a:pPr>
            <a:r>
              <a:rPr lang="en-US" altLang="en-US" sz="1600" b="1" u="sng" dirty="0">
                <a:solidFill>
                  <a:prstClr val="black"/>
                </a:solidFill>
                <a:latin typeface="Times New Roman" charset="0"/>
                <a:cs typeface="+mn-cs"/>
              </a:rPr>
              <a:t>Amygdala</a:t>
            </a:r>
            <a:r>
              <a:rPr lang="en-US" altLang="en-US" sz="1600" b="1" dirty="0">
                <a:solidFill>
                  <a:prstClr val="black"/>
                </a:solidFill>
                <a:latin typeface="Times New Roman" charset="0"/>
                <a:cs typeface="+mn-cs"/>
              </a:rPr>
              <a:t> that detects threat (fight, flight, and freeze reactions)</a:t>
            </a:r>
          </a:p>
          <a:p>
            <a:pPr marL="285750" indent="-285750" eaLnBrk="1" fontAlgn="auto" hangingPunct="1">
              <a:spcBef>
                <a:spcPct val="0"/>
              </a:spcBef>
              <a:spcAft>
                <a:spcPts val="0"/>
              </a:spcAft>
              <a:buClrTx/>
              <a:buSzTx/>
            </a:pPr>
            <a:r>
              <a:rPr lang="en-US" altLang="en-US" sz="1600" b="1" u="sng" dirty="0">
                <a:solidFill>
                  <a:prstClr val="black"/>
                </a:solidFill>
                <a:latin typeface="Times New Roman" charset="0"/>
                <a:cs typeface="+mn-cs"/>
              </a:rPr>
              <a:t>Hippocampus</a:t>
            </a:r>
            <a:r>
              <a:rPr lang="en-US" altLang="en-US" sz="1600" b="1" dirty="0">
                <a:solidFill>
                  <a:prstClr val="black"/>
                </a:solidFill>
                <a:latin typeface="Times New Roman" charset="0"/>
                <a:cs typeface="+mn-cs"/>
              </a:rPr>
              <a:t> for memory storage</a:t>
            </a:r>
          </a:p>
          <a:p>
            <a:pPr marL="285750" indent="-285750" eaLnBrk="1" fontAlgn="auto" hangingPunct="1">
              <a:spcBef>
                <a:spcPct val="0"/>
              </a:spcBef>
              <a:spcAft>
                <a:spcPts val="0"/>
              </a:spcAft>
              <a:buClrTx/>
              <a:buSzTx/>
            </a:pPr>
            <a:r>
              <a:rPr lang="en-US" altLang="en-US" sz="1600" b="1" u="sng" dirty="0">
                <a:solidFill>
                  <a:prstClr val="black"/>
                </a:solidFill>
                <a:latin typeface="Times New Roman" charset="0"/>
                <a:cs typeface="+mn-cs"/>
              </a:rPr>
              <a:t>Hypothalamus</a:t>
            </a:r>
            <a:r>
              <a:rPr lang="en-US" altLang="en-US" sz="1600" b="1" dirty="0">
                <a:solidFill>
                  <a:prstClr val="black"/>
                </a:solidFill>
                <a:latin typeface="Times New Roman" charset="0"/>
                <a:cs typeface="+mn-cs"/>
              </a:rPr>
              <a:t> relays sensory information and activates the autonomic nervous and endocrine systems</a:t>
            </a:r>
          </a:p>
          <a:p>
            <a:pPr eaLnBrk="1" fontAlgn="auto" hangingPunct="1">
              <a:spcBef>
                <a:spcPct val="0"/>
              </a:spcBef>
              <a:spcAft>
                <a:spcPts val="0"/>
              </a:spcAft>
              <a:buClrTx/>
              <a:buSzTx/>
              <a:buFontTx/>
              <a:buNone/>
            </a:pPr>
            <a:endParaRPr lang="en-US" altLang="en-US" sz="1600" b="1" dirty="0">
              <a:solidFill>
                <a:prstClr val="black"/>
              </a:solidFill>
              <a:latin typeface="Times New Roman" charset="0"/>
              <a:cs typeface="+mn-cs"/>
            </a:endParaRPr>
          </a:p>
          <a:p>
            <a:pPr eaLnBrk="1" fontAlgn="auto" hangingPunct="1">
              <a:spcBef>
                <a:spcPct val="0"/>
              </a:spcBef>
              <a:spcAft>
                <a:spcPts val="0"/>
              </a:spcAft>
              <a:buClrTx/>
              <a:buSzTx/>
              <a:buFontTx/>
              <a:buNone/>
            </a:pPr>
            <a:endParaRPr lang="en-US" altLang="en-US" sz="1600" b="1" dirty="0">
              <a:solidFill>
                <a:prstClr val="black"/>
              </a:solidFill>
              <a:latin typeface="Times New Roman" charset="0"/>
              <a:cs typeface="+mn-cs"/>
            </a:endParaRPr>
          </a:p>
        </p:txBody>
      </p:sp>
      <p:pic>
        <p:nvPicPr>
          <p:cNvPr id="1028" name="Picture 4"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1015524"/>
            <a:ext cx="4352901" cy="273109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9297" y="1028841"/>
            <a:ext cx="4419969" cy="271777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007300" y="5873115"/>
            <a:ext cx="393056" cy="307777"/>
          </a:xfrm>
          <a:prstGeom prst="rect">
            <a:avLst/>
          </a:prstGeom>
        </p:spPr>
        <p:txBody>
          <a:bodyPr wrap="none">
            <a:spAutoFit/>
          </a:bodyPr>
          <a:lstStyle/>
          <a:p>
            <a:r>
              <a:rPr lang="en-US" sz="1400" b="1" dirty="0"/>
              <a:t>9</a:t>
            </a:r>
            <a:r>
              <a:rPr lang="en-US" sz="1400" b="1" dirty="0" smtClean="0"/>
              <a:t>T</a:t>
            </a:r>
            <a:endParaRPr lang="en-US" sz="1400" dirty="0"/>
          </a:p>
        </p:txBody>
      </p:sp>
    </p:spTree>
    <p:extLst>
      <p:ext uri="{BB962C8B-B14F-4D97-AF65-F5344CB8AC3E}">
        <p14:creationId xmlns:p14="http://schemas.microsoft.com/office/powerpoint/2010/main" val="8229227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7.6"/>
</p:tagLst>
</file>

<file path=ppt/tags/tag2.xml><?xml version="1.0" encoding="utf-8"?>
<p:tagLst xmlns:a="http://schemas.openxmlformats.org/drawingml/2006/main" xmlns:r="http://schemas.openxmlformats.org/officeDocument/2006/relationships" xmlns:p="http://schemas.openxmlformats.org/presentationml/2006/main">
  <p:tag name="TIMING" val="|0.9|0.9|1.7|1.6|0.9"/>
</p:tagLst>
</file>

<file path=ppt/theme/theme1.xml><?xml version="1.0" encoding="utf-8"?>
<a:theme xmlns:a="http://schemas.openxmlformats.org/drawingml/2006/main" name="EMPSPIC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EMPSPICSlide</Template>
  <TotalTime>8779</TotalTime>
  <Words>4827</Words>
  <Application>Microsoft Office PowerPoint</Application>
  <PresentationFormat>On-screen Show (4:3)</PresentationFormat>
  <Paragraphs>853</Paragraphs>
  <Slides>73</Slides>
  <Notes>17</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73</vt:i4>
      </vt:variant>
    </vt:vector>
  </HeadingPairs>
  <TitlesOfParts>
    <vt:vector size="76" baseType="lpstr">
      <vt:lpstr>EMPSPICSlide</vt:lpstr>
      <vt:lpstr>Slipstream</vt:lpstr>
      <vt:lpstr>Slide</vt:lpstr>
      <vt:lpstr>PowerPoint Presentation</vt:lpstr>
      <vt:lpstr>General Intellectual Functioning </vt:lpstr>
      <vt:lpstr>PowerPoint Presentation</vt:lpstr>
      <vt:lpstr>PowerPoint Presentation</vt:lpstr>
      <vt:lpstr>PowerPoint Presentation</vt:lpstr>
      <vt:lpstr>PowerPoint Presentation</vt:lpstr>
      <vt:lpstr>DDS Resources Enhanced Family Support Teams for 2-11, DMHAS, and DCF Mobile Crisis Staff… </vt:lpstr>
      <vt:lpstr>Brain Regions</vt:lpstr>
      <vt:lpstr>PowerPoint Presentation</vt:lpstr>
      <vt:lpstr>Intellectual Functioning  Full-Scale Score versus Index Scores </vt:lpstr>
      <vt:lpstr>PowerPoint Presentation</vt:lpstr>
      <vt:lpstr>PowerPoint Presentation</vt:lpstr>
      <vt:lpstr>Intellectual Functioning Indexes </vt:lpstr>
      <vt:lpstr>PowerPoint Presentation</vt:lpstr>
      <vt:lpstr>PowerPoint Presentation</vt:lpstr>
      <vt:lpstr>Department of Social Services:  Eligibility Determination Process for Autism </vt:lpstr>
      <vt:lpstr>Data and Statistics</vt:lpstr>
      <vt:lpstr>PowerPoint Presentation</vt:lpstr>
      <vt:lpstr>PowerPoint Presentation</vt:lpstr>
      <vt:lpstr>PowerPoint Presentation</vt:lpstr>
      <vt:lpstr>DSM-5</vt:lpstr>
      <vt:lpstr>ASD: Themes and Variations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PBS term adopted by Rob Horner in 1990 George Sugai PBIS in schools in 1997 </vt:lpstr>
      <vt:lpstr>PBS Definition “Practical Terms”</vt:lpstr>
      <vt:lpstr>PowerPoint Presentation</vt:lpstr>
      <vt:lpstr>PowerPoint Presentation</vt:lpstr>
      <vt:lpstr>A Comprehensive Approach</vt:lpstr>
      <vt:lpstr>PowerPoint Presentation</vt:lpstr>
      <vt:lpstr>PowerPoint Presentation</vt:lpstr>
      <vt:lpstr>PowerPoint Presentation</vt:lpstr>
      <vt:lpstr>PowerPoint Presentation</vt:lpstr>
      <vt:lpstr>Better Understanding Why Individuals Engage in Maladaptive Behaviors Especially Those Seen with Intellectual Disability and Psychiatric Disorders (Robert Souvner, 1991)</vt:lpstr>
      <vt:lpstr>PowerPoint Presentation</vt:lpstr>
      <vt:lpstr>PowerPoint Presentation</vt:lpstr>
      <vt:lpstr>Case Study One</vt:lpstr>
      <vt:lpstr>Case Study Two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Criteria for a Behavior of Concern</vt:lpstr>
      <vt:lpstr>Reactive vs. Proactive Interventions</vt:lpstr>
      <vt:lpstr>PowerPoint Presentation</vt:lpstr>
      <vt:lpstr>Proactive Versus Reaction Intervention Points</vt:lpstr>
      <vt:lpstr>Proactive Interventions Setting and Reviewing Expectations</vt:lpstr>
      <vt:lpstr>PROactive Interventions: Toolbox</vt:lpstr>
      <vt:lpstr>PowerPoint Presentation</vt:lpstr>
      <vt:lpstr>PROactive Interventions: Toolbox </vt:lpstr>
      <vt:lpstr>PowerPoint Presentation</vt:lpstr>
      <vt:lpstr>PowerPoint Presentation</vt:lpstr>
      <vt:lpstr>Proactive and Reactive Coping Strategies: Be Specific not Generic!  </vt:lpstr>
      <vt:lpstr>Proactive and Reactive Coping Strategies: Targeting Cognitive Strengths: Visual-Spatial versus Verbal</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Tolisano, Peter</dc:creator>
  <cp:lastModifiedBy>Tolisanop</cp:lastModifiedBy>
  <cp:revision>850</cp:revision>
  <cp:lastPrinted>2015-07-16T18:59:48Z</cp:lastPrinted>
  <dcterms:created xsi:type="dcterms:W3CDTF">2009-10-12T20:08:38Z</dcterms:created>
  <dcterms:modified xsi:type="dcterms:W3CDTF">2019-09-11T18:18:47Z</dcterms:modified>
</cp:coreProperties>
</file>