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256" r:id="rId2"/>
    <p:sldId id="257" r:id="rId3"/>
    <p:sldId id="285" r:id="rId4"/>
    <p:sldId id="287" r:id="rId5"/>
    <p:sldId id="286" r:id="rId6"/>
    <p:sldId id="289" r:id="rId7"/>
    <p:sldId id="292" r:id="rId8"/>
    <p:sldId id="288" r:id="rId9"/>
    <p:sldId id="294" r:id="rId10"/>
    <p:sldId id="259" r:id="rId11"/>
    <p:sldId id="293" r:id="rId12"/>
    <p:sldId id="314" r:id="rId13"/>
    <p:sldId id="313" r:id="rId14"/>
    <p:sldId id="272" r:id="rId15"/>
    <p:sldId id="261" r:id="rId16"/>
    <p:sldId id="281" r:id="rId17"/>
    <p:sldId id="311" r:id="rId18"/>
    <p:sldId id="290" r:id="rId19"/>
    <p:sldId id="312" r:id="rId20"/>
    <p:sldId id="291" r:id="rId21"/>
    <p:sldId id="282" r:id="rId22"/>
    <p:sldId id="283" r:id="rId23"/>
    <p:sldId id="266" r:id="rId24"/>
    <p:sldId id="310" r:id="rId25"/>
    <p:sldId id="304" r:id="rId26"/>
    <p:sldId id="295" r:id="rId27"/>
    <p:sldId id="270" r:id="rId28"/>
    <p:sldId id="265" r:id="rId29"/>
    <p:sldId id="306" r:id="rId30"/>
    <p:sldId id="268" r:id="rId31"/>
    <p:sldId id="298" r:id="rId32"/>
    <p:sldId id="269" r:id="rId33"/>
    <p:sldId id="307" r:id="rId34"/>
    <p:sldId id="303" r:id="rId35"/>
    <p:sldId id="296" r:id="rId36"/>
    <p:sldId id="299" r:id="rId37"/>
    <p:sldId id="297" r:id="rId38"/>
    <p:sldId id="309" r:id="rId39"/>
    <p:sldId id="300" r:id="rId40"/>
    <p:sldId id="301" r:id="rId41"/>
    <p:sldId id="308" r:id="rId42"/>
    <p:sldId id="302" r:id="rId43"/>
    <p:sldId id="276" r:id="rId44"/>
    <p:sldId id="277" r:id="rId45"/>
    <p:sldId id="278" r:id="rId46"/>
    <p:sldId id="315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41B5-8ECC-47EB-90F1-F4A820E1432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B0F80-6CA0-4945-827D-100610171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5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3A9-C15F-4AD2-A748-35D79B820891}" type="datetime1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C5D9-47C1-4C93-ACF1-789C93069253}" type="datetime1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351D-EA71-4A53-802C-FEA9852CCBDC}" type="datetime1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BA40-EDB3-40BF-802B-DBF4178B3B5C}" type="datetime1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12C0-0E84-4225-9AFE-EF6EFEA53198}" type="datetime1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C301-F22B-44DD-BFB7-D63C33F0E799}" type="datetime1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5DB8-4A10-41FA-8AE1-FC3C97B41BAF}" type="datetime1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567D-3411-4323-9CC3-8321C1F63086}" type="datetime1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E048-9925-4E81-8BFD-F1398870B823}" type="datetime1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6AB-7277-4599-9BAF-F9271FB4D632}" type="datetime1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23B6-5DA4-4DAB-83EB-566930CAD9F1}" type="datetime1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2C845E-01E7-4AF3-A85E-638D3867A17D}" type="datetime1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9C946-0B29-4B0E-B9ED-F335FEAE8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3495" y="3048000"/>
            <a:ext cx="5637010" cy="106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100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Peter Tolisano, Psy.D. ABPP</a:t>
            </a:r>
            <a:br>
              <a:rPr lang="en-US" sz="2100" b="1" i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Board Certified in Clinical Psychology</a:t>
            </a:r>
            <a:b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Director of Psychological Services</a:t>
            </a:r>
            <a:b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Connecticut Department of Developmental Services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931" y="1752600"/>
            <a:ext cx="8004138" cy="11430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Better Understanding Borderline Personality Disorder and Adapting Dialectical Behavior Therapy</a:t>
            </a:r>
            <a:b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1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038200" y="4057233"/>
            <a:ext cx="6934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Limbic System </a:t>
            </a:r>
            <a:endParaRPr lang="en-US" altLang="en-US" sz="1600" b="1" dirty="0">
              <a:latin typeface="Times New Roman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</a:pPr>
            <a:r>
              <a:rPr lang="en-US" altLang="en-US" sz="1600" b="1" u="sng" dirty="0">
                <a:latin typeface="Times New Roman" charset="0"/>
              </a:rPr>
              <a:t>Amygdala</a:t>
            </a:r>
            <a:r>
              <a:rPr lang="en-US" altLang="en-US" sz="1600" b="1" dirty="0">
                <a:latin typeface="Times New Roman" charset="0"/>
              </a:rPr>
              <a:t> that detects threat (fight, flight, and freeze reactions)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</a:pPr>
            <a:r>
              <a:rPr lang="en-US" altLang="en-US" sz="1600" b="1" u="sng" dirty="0">
                <a:latin typeface="Times New Roman" charset="0"/>
              </a:rPr>
              <a:t>Hippocampus</a:t>
            </a:r>
            <a:r>
              <a:rPr lang="en-US" altLang="en-US" sz="1600" b="1" dirty="0">
                <a:latin typeface="Times New Roman" charset="0"/>
              </a:rPr>
              <a:t> for memory storage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</a:pPr>
            <a:r>
              <a:rPr lang="en-US" altLang="en-US" sz="1600" b="1" u="sng" dirty="0">
                <a:latin typeface="Times New Roman" charset="0"/>
              </a:rPr>
              <a:t>Hypothalamus</a:t>
            </a:r>
            <a:r>
              <a:rPr lang="en-US" altLang="en-US" sz="1600" b="1" dirty="0">
                <a:latin typeface="Times New Roman" charset="0"/>
              </a:rPr>
              <a:t> relays sensory information and activates the autonomic nervous and endocrine systems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Frontal Cortex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imes New Roman" charset="0"/>
              </a:rPr>
              <a:t>Responsible for planning, emotional control, thinking flexibly, self-monitoring, and decision-making. </a:t>
            </a:r>
            <a:r>
              <a:rPr lang="en-US" altLang="en-US" sz="1600" b="1" i="1" dirty="0">
                <a:latin typeface="Times New Roman" charset="0"/>
              </a:rPr>
              <a:t>Deficits in executive functioning can predispose an individual to personality pathology.</a:t>
            </a:r>
            <a:endParaRPr lang="en-US" altLang="en-US" sz="1600" b="1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6454" y="304800"/>
            <a:ext cx="6210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Parts of the Brain Implicated in Borderline Personality</a:t>
            </a: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15524"/>
            <a:ext cx="4352901" cy="27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7" y="1028841"/>
            <a:ext cx="4419969" cy="27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1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85" y="1371600"/>
            <a:ext cx="6172200" cy="38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4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315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An </a:t>
            </a:r>
            <a:r>
              <a:rPr lang="en-US" altLang="en-US" sz="2000" b="1" i="1" u="sng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invalidating environment </a:t>
            </a:r>
            <a:r>
              <a:rPr lang="en-US" altLang="en-US" sz="2000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may be…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intolerant of or punitive about emotional expression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en-US" sz="2000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reject </a:t>
            </a: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communications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intermittently </a:t>
            </a:r>
            <a:r>
              <a:rPr lang="en-US" altLang="en-US" sz="2000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reinforce emotional </a:t>
            </a: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escalation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old unreasonable expectations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judgmental language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oversimplify </a:t>
            </a:r>
            <a:r>
              <a:rPr lang="en-US" altLang="en-US" sz="2000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problem </a:t>
            </a: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solving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Dismissive or demeaning attitude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Pathologize normative responses (e.g., social life, independence)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sz="2000" b="1" i="1" dirty="0" smtClean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“You don’t really hate your housemate because she’s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getting her own apartment.”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000" b="1" i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2000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Research shows that parents of self-harming adolescents are more likely to invalidate, respond aversively, or match/escalate conflict.</a:t>
            </a:r>
            <a:endParaRPr lang="en-US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9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38200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between Biological Vulnerability 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 Invalidating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nvironment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43000" y="19812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of Susceptibility</a:t>
            </a:r>
          </a:p>
          <a:p>
            <a:pPr algn="ctr"/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sensitivity to stimuli (i.e., perceived triggers)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threshold for emotional reactions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reactivity to people and events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return to baseline (i.e., long-lasting reactions)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5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t="25069" r="40645" b="27889"/>
          <a:stretch/>
        </p:blipFill>
        <p:spPr bwMode="auto">
          <a:xfrm>
            <a:off x="1219200" y="762000"/>
            <a:ext cx="7238932" cy="49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9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22679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BEHAVIORS THAT WERE ADAPTIVE SOLUTIONS BECOME </a:t>
            </a: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MALADAPTIVE 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16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OF CONCERN CAN BE MALADAPTIVE ATTEMPTS TO MANAGE EMOTIONS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16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 did you learn that you have to “turn up the volume’ in order for people to listen to you?”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“Cutting was an ingenuous way to cope with the intense feelings, but what makes better sense now?”</a:t>
            </a:r>
          </a:p>
        </p:txBody>
      </p:sp>
    </p:spTree>
    <p:extLst>
      <p:ext uri="{BB962C8B-B14F-4D97-AF65-F5344CB8AC3E}">
        <p14:creationId xmlns:p14="http://schemas.microsoft.com/office/powerpoint/2010/main" val="348414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78749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spcBef>
                <a:spcPct val="0"/>
              </a:spcBef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A pervasive pattern of instability of interpersonal relationships, self-image,</a:t>
            </a:r>
          </a:p>
          <a:p>
            <a:pPr marL="609600" lvl="0" indent="-609600" algn="ctr" fontAlgn="base">
              <a:spcBef>
                <a:spcPct val="0"/>
              </a:spcBef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affective instability, and marked impulsivity, beginning by early adulthood </a:t>
            </a:r>
          </a:p>
          <a:p>
            <a:pPr marL="609600" lvl="0" indent="-609600" algn="ctr" fontAlgn="base">
              <a:spcBef>
                <a:spcPct val="0"/>
              </a:spcBef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and present in a variety of contexts.</a:t>
            </a:r>
          </a:p>
          <a:p>
            <a:pPr marL="609600" lvl="0" indent="-609600" algn="ctr" fontAlgn="base">
              <a:spcBef>
                <a:spcPct val="0"/>
              </a:spcBef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Calibri"/>
            </a:endParaRPr>
          </a:p>
          <a:p>
            <a:pPr marL="609600" lvl="0" indent="-609600" algn="ctr" fontAlgn="base">
              <a:spcBef>
                <a:spcPct val="0"/>
              </a:spcBef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Calibri"/>
            </a:endParaRPr>
          </a:p>
          <a:p>
            <a:pPr marL="609600" lvl="0" indent="-609600" fontAlgn="base">
              <a:spcBef>
                <a:spcPct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About 2-4% of the general population, 10% outpatient, and 20% inpatient</a:t>
            </a:r>
          </a:p>
          <a:p>
            <a:pPr marL="609600" lvl="0" indent="-609600" fontAlgn="base">
              <a:spcBef>
                <a:spcPct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Diagnosed predominantly (75%) in females</a:t>
            </a:r>
          </a:p>
          <a:p>
            <a:pPr marL="609600" lvl="0" indent="-609600" fontAlgn="base">
              <a:spcBef>
                <a:spcPct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Five times higher risk among first-degree relatives</a:t>
            </a:r>
          </a:p>
          <a:p>
            <a:pPr marL="609600" lvl="0" indent="-609600" fontAlgn="base">
              <a:spcBef>
                <a:spcPct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High likelihood of comorbid psychiatric disorders</a:t>
            </a:r>
          </a:p>
          <a:p>
            <a:pPr marL="609600" lvl="0" indent="-609600" fontAlgn="base">
              <a:spcBef>
                <a:spcPct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Lifelong, generally stabilizes by midlife</a:t>
            </a:r>
          </a:p>
          <a:p>
            <a:pPr marL="609600" lvl="0" indent="-609600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004" y="685800"/>
            <a:ext cx="767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 Diagnostic Criteria for Borderline Personality Disorder</a:t>
            </a:r>
          </a:p>
          <a:p>
            <a:pPr algn="ctr"/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D2AA36C-8D48-4892-AC8D-0A8F7BEFE0A7}"/>
              </a:ext>
            </a:extLst>
          </p:cNvPr>
          <p:cNvSpPr/>
          <p:nvPr/>
        </p:nvSpPr>
        <p:spPr>
          <a:xfrm>
            <a:off x="2286000" y="5010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Core Areas: Identity Disturbance and Emotional Dysregulation</a:t>
            </a:r>
          </a:p>
        </p:txBody>
      </p:sp>
    </p:spTree>
    <p:extLst>
      <p:ext uri="{BB962C8B-B14F-4D97-AF65-F5344CB8AC3E}">
        <p14:creationId xmlns:p14="http://schemas.microsoft.com/office/powerpoint/2010/main" val="196004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72C381-28B6-4C1B-ACCE-BFBEA2160D34}"/>
              </a:ext>
            </a:extLst>
          </p:cNvPr>
          <p:cNvSpPr/>
          <p:nvPr/>
        </p:nvSpPr>
        <p:spPr>
          <a:xfrm>
            <a:off x="533400" y="928315"/>
            <a:ext cx="7924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 Diagnostic Criteria for Borderline Personality Disorder</a:t>
            </a:r>
          </a:p>
          <a:p>
            <a:pPr lvl="0" algn="ctr"/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of Nine…Same Diagnosis, Different Presentation</a:t>
            </a:r>
          </a:p>
          <a:p>
            <a:pPr marL="609600" lvl="0" indent="-609600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Frantic efforts to avoid real or imagined abandonment.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affects our perception of attachment?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A pattern of unstable and intense interpersonal relationships characterized by alternating between extremes of idealization and devaluation.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versus Horizontal Splitting.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Identity disturbance: markedly and persistently unstable self-image or sense of self.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worsen with a lack of structure. 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6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36201"/>
            <a:ext cx="8229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Impulsivity that is potentially self-damaging (e.g., promiscuous sex, binge eating, substance abuse, reckless driving). </a:t>
            </a: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Borderline Personality is the only disorder to contain substance use within its criteria. </a:t>
            </a: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Control/Mastery Function of Behavior!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suicidal behavior, gestures, threats, or self-injurious behavior such as cutting.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Self-Soothing Function!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Affective instability (e.g., anxiety and irritability usually lasting a few hours up to a reactive mood).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 Diagnostic Criteria for Borderline Personality Disorder</a:t>
            </a:r>
          </a:p>
        </p:txBody>
      </p:sp>
    </p:spTree>
    <p:extLst>
      <p:ext uri="{BB962C8B-B14F-4D97-AF65-F5344CB8AC3E}">
        <p14:creationId xmlns:p14="http://schemas.microsoft.com/office/powerpoint/2010/main" val="1329198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19C325-595C-4ABB-8475-B6F4382F9E60}"/>
              </a:ext>
            </a:extLst>
          </p:cNvPr>
          <p:cNvSpPr/>
          <p:nvPr/>
        </p:nvSpPr>
        <p:spPr>
          <a:xfrm>
            <a:off x="609600" y="1997839"/>
            <a:ext cx="8153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Chronic feelings of emptiness.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Inappropriate anger or difficulty controlling anger (e.g., frequent displays of temper, recurrent physical fights). 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Transient psychosis, stress-related paranoid ideation, delusional beliefs, or dissociative symptoms.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C478DE4-3531-420C-A391-690331233A36}"/>
              </a:ext>
            </a:extLst>
          </p:cNvPr>
          <p:cNvSpPr/>
          <p:nvPr/>
        </p:nvSpPr>
        <p:spPr>
          <a:xfrm>
            <a:off x="2286000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 Diagnostic Criteria for Borderline Personality Disorder</a:t>
            </a:r>
          </a:p>
        </p:txBody>
      </p:sp>
    </p:spTree>
    <p:extLst>
      <p:ext uri="{BB962C8B-B14F-4D97-AF65-F5344CB8AC3E}">
        <p14:creationId xmlns:p14="http://schemas.microsoft.com/office/powerpoint/2010/main" val="401407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9248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the Presentation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General Personality Functioning and Personality Dysfunction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 the Trauma-Based Etiology of Borderline Personality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Diagnostic Criteria for Borderline Personality and What Constitutes a Borderline Level of Personality Organization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the Theory and Principles Associated with Dialectical Behavior Therapy (DBT)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Familiar with 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DBT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Support those Diagnosed with BPD and ID</a:t>
            </a:r>
          </a:p>
        </p:txBody>
      </p:sp>
    </p:spTree>
    <p:extLst>
      <p:ext uri="{BB962C8B-B14F-4D97-AF65-F5344CB8AC3E}">
        <p14:creationId xmlns:p14="http://schemas.microsoft.com/office/powerpoint/2010/main" val="252959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648" y="1752600"/>
            <a:ext cx="48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Millon’s Subtypes of Borderline </a:t>
            </a:r>
          </a:p>
          <a:p>
            <a:pPr lvl="0" algn="ctr"/>
            <a:r>
              <a:rPr lang="en-US" altLang="en-US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Disorder</a:t>
            </a:r>
          </a:p>
          <a:p>
            <a:pPr lvl="0" algn="ctr"/>
            <a:endParaRPr lang="en-US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(dichotomous thinking)</a:t>
            </a:r>
          </a:p>
          <a:p>
            <a:pPr marL="342900" lvl="0" indent="-342900">
              <a:buAutoNum type="arabicPeriod"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Petulant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(negative, rationalizing, resistive)</a:t>
            </a:r>
          </a:p>
          <a:p>
            <a:pPr marL="342900" lvl="0" indent="-342900">
              <a:buAutoNum type="arabicPeriod"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Impulsive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(histrionic or antisocial features)</a:t>
            </a:r>
          </a:p>
          <a:p>
            <a:pPr marL="342900" lvl="0" indent="-342900">
              <a:buAutoNum type="arabicPeriod"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Self-Destructive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(masochistic)</a:t>
            </a:r>
          </a:p>
          <a:p>
            <a:pPr marL="342900" lvl="0" indent="-342900">
              <a:buAutoNum type="arabicPeriod"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Discouraged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(dependency, neediness)</a:t>
            </a:r>
          </a:p>
          <a:p>
            <a:pPr marL="342900" lvl="0" indent="-342900">
              <a:buAutoNum type="arabicPeriod"/>
            </a:pPr>
            <a:endParaRPr lang="en-US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endParaRPr lang="en-US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08" y="990600"/>
            <a:ext cx="3865720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4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9720" y="152400"/>
            <a:ext cx="357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Origination of the Term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images kernberg bordline neurotic psycho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52977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50" y="614065"/>
            <a:ext cx="5334000" cy="29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0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ages kernberg bordline neurotic psycho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9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47800"/>
            <a:ext cx="41909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147" y="365353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Kernberg’s and McWilliams’ Contributions</a:t>
            </a:r>
          </a:p>
          <a:p>
            <a:pPr lvl="0" algn="ctr"/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Inner Story? What is the Theme?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DA4D5D-388D-41AC-AAA5-B5F03AC38254}"/>
              </a:ext>
            </a:extLst>
          </p:cNvPr>
          <p:cNvSpPr/>
          <p:nvPr/>
        </p:nvSpPr>
        <p:spPr>
          <a:xfrm>
            <a:off x="742148" y="5087034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Hallmarks 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>
                <a:latin typeface="Times New Roman" charset="0"/>
                <a:cs typeface="Times New Roman" charset="0"/>
              </a:rPr>
              <a:t>Black/White or All-or-Nothing thinking oftentimes to manage emotional complexity or self-image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>
                <a:latin typeface="Times New Roman" charset="0"/>
                <a:cs typeface="Times New Roman" charset="0"/>
              </a:rPr>
              <a:t>Engagement in “primitive” defenses, such as regression, projection, and projective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0768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534400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Dialectical Behavior Therapy (DBT)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A modified form of cognitive-behavioral psychotherapy 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with Eastern mindfulness developed </a:t>
            </a:r>
            <a:r>
              <a:rPr lang="en-US" altLang="en-US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by Marsha Linehan (1993) for parasuicidal behavior and self-injury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i="1" dirty="0">
              <a:solidFill>
                <a:srgbClr val="0070C0"/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Supporting individuals with emotional dysregulation can require an inordinate amount of time, energy, supervision, and patience.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i="1" dirty="0" smtClean="0">
              <a:solidFill>
                <a:schemeClr val="accent4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Evidence-Based</a:t>
            </a:r>
            <a:r>
              <a:rPr lang="en-US" altLang="en-US" b="1" i="1" dirty="0">
                <a:solidFill>
                  <a:schemeClr val="accent4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, “First-Line” Treatment for BPD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i="1" dirty="0">
              <a:solidFill>
                <a:schemeClr val="accent4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5DCEAF">
                    <a:lumMod val="50000"/>
                  </a:srgbClr>
                </a:solidFill>
                <a:latin typeface="Times New Roman" charset="0"/>
                <a:cs typeface="Times New Roman" charset="0"/>
              </a:rPr>
              <a:t>DBT-Proper versus </a:t>
            </a:r>
            <a:r>
              <a:rPr lang="en-US" altLang="en-US" b="1" i="1" dirty="0" smtClean="0">
                <a:solidFill>
                  <a:srgbClr val="5DCEAF">
                    <a:lumMod val="50000"/>
                  </a:srgbClr>
                </a:solidFill>
                <a:latin typeface="Times New Roman" charset="0"/>
                <a:cs typeface="Times New Roman" charset="0"/>
              </a:rPr>
              <a:t>DBT-Informed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i="1" dirty="0">
              <a:solidFill>
                <a:srgbClr val="5DCEAF">
                  <a:lumMod val="50000"/>
                </a:srgbClr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Largely </a:t>
            </a:r>
            <a:r>
              <a:rPr lang="en-US" altLang="en-US" b="1" i="1" dirty="0">
                <a:solidFill>
                  <a:schemeClr val="accent4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implemented in community mental health settings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i="1" dirty="0">
              <a:solidFill>
                <a:schemeClr val="accent4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chemeClr val="accent4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Expanded to multiple problems: substance misuse, eating disorder, depression…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i="1" dirty="0">
              <a:solidFill>
                <a:schemeClr val="accent4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DBT is useful to DDS to help (1) individuals with genuine BPD-related issues; and (2) individuals with multiple diagnoses that might be difficult to engage in  treatment.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i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7CB4360-22DE-4649-A579-7F25984F7FC8}"/>
              </a:ext>
            </a:extLst>
          </p:cNvPr>
          <p:cNvSpPr/>
          <p:nvPr/>
        </p:nvSpPr>
        <p:spPr>
          <a:xfrm>
            <a:off x="1066800" y="1346892"/>
            <a:ext cx="70866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charset="0"/>
                <a:cs typeface="Times New Roman" charset="0"/>
              </a:rPr>
              <a:t>Core presumption</a:t>
            </a:r>
            <a:r>
              <a:rPr lang="en-US" altLang="en-US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en-US" b="1" dirty="0">
                <a:latin typeface="Times New Roman" charset="0"/>
                <a:cs typeface="Times New Roman" charset="0"/>
              </a:rPr>
              <a:t>is that emotional intensity is caused by the dialectical conflict between the self and the environment.</a:t>
            </a:r>
            <a:endParaRPr lang="en-US" altLang="en-US" b="1" i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charset="0"/>
                <a:cs typeface="Times New Roman" charset="0"/>
              </a:rPr>
              <a:t>Dialectical treatment (i.e., two simultaneous goals) means giving the person validation for their experiences </a:t>
            </a:r>
            <a:r>
              <a:rPr lang="en-US" altLang="en-US" b="1" u="sng" dirty="0">
                <a:latin typeface="Times New Roman" charset="0"/>
                <a:cs typeface="Times New Roman" charset="0"/>
              </a:rPr>
              <a:t>AND</a:t>
            </a:r>
            <a:r>
              <a:rPr lang="en-US" altLang="en-US" b="1" dirty="0">
                <a:latin typeface="Times New Roman" charset="0"/>
                <a:cs typeface="Times New Roman" charset="0"/>
              </a:rPr>
              <a:t> asking them to change their behavior. </a:t>
            </a: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i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Coping = Acceptance + Change!</a:t>
            </a: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charset="0"/>
                <a:cs typeface="Times New Roman" charset="0"/>
              </a:rPr>
              <a:t>Dialectical thinking takes the form of  </a:t>
            </a:r>
            <a:r>
              <a:rPr lang="en-US" altLang="en-US" b="1" u="sng" dirty="0">
                <a:latin typeface="Times New Roman" charset="0"/>
                <a:cs typeface="Times New Roman" charset="0"/>
              </a:rPr>
              <a:t>both/and </a:t>
            </a:r>
            <a:r>
              <a:rPr lang="en-US" altLang="en-US" b="1" dirty="0">
                <a:latin typeface="Times New Roman" charset="0"/>
                <a:cs typeface="Times New Roman" charset="0"/>
              </a:rPr>
              <a:t>instead of either/or. </a:t>
            </a:r>
            <a:r>
              <a:rPr lang="en-US" altLang="en-US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The antidote to dichotomous thinking!</a:t>
            </a: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charset="0"/>
                <a:cs typeface="Times New Roman" charset="0"/>
              </a:rPr>
              <a:t>For example, “I dislike staff telling me what to do </a:t>
            </a:r>
            <a:r>
              <a:rPr lang="en-US" altLang="en-US" b="1" i="1" u="sng" dirty="0">
                <a:latin typeface="Times New Roman" charset="0"/>
                <a:cs typeface="Times New Roman" charset="0"/>
              </a:rPr>
              <a:t>and</a:t>
            </a:r>
            <a:r>
              <a:rPr lang="en-US" altLang="en-US" b="1" dirty="0">
                <a:latin typeface="Times New Roman" charset="0"/>
                <a:cs typeface="Times New Roman" charset="0"/>
              </a:rPr>
              <a:t> I like it when staff pays attention to me.”</a:t>
            </a: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16FA022-FBCE-49F3-9303-519992F9DA45}"/>
              </a:ext>
            </a:extLst>
          </p:cNvPr>
          <p:cNvSpPr/>
          <p:nvPr/>
        </p:nvSpPr>
        <p:spPr>
          <a:xfrm>
            <a:off x="2516758" y="609600"/>
            <a:ext cx="4110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Dialectical Behavior 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6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5A9DC71-5466-4E84-ADF0-898CE14CA63B}"/>
              </a:ext>
            </a:extLst>
          </p:cNvPr>
          <p:cNvSpPr/>
          <p:nvPr/>
        </p:nvSpPr>
        <p:spPr>
          <a:xfrm>
            <a:off x="1371600" y="914400"/>
            <a:ext cx="655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DBT Paradigm</a:t>
            </a:r>
          </a:p>
          <a:p>
            <a:endParaRPr lang="en-US" sz="24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Establish safety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Treat therapy-interfering behaviors (e.g., low motivation) by individuals </a:t>
            </a:r>
            <a:r>
              <a:rPr lang="en-US" sz="2400" b="1" u="sng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and</a:t>
            </a:r>
            <a:r>
              <a:rPr 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staff. </a:t>
            </a:r>
            <a:r>
              <a:rPr lang="en-US" sz="2400" b="1" i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Preserves caregiver morale!</a:t>
            </a:r>
            <a:endParaRPr lang="en-US" sz="24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Build therapeutic alliance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Process validation and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2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t="31268" r="40382" b="28349"/>
          <a:stretch/>
        </p:blipFill>
        <p:spPr bwMode="auto">
          <a:xfrm>
            <a:off x="1447800" y="609600"/>
            <a:ext cx="6002594" cy="34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267200"/>
            <a:ext cx="6705600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Example of Dialectics in Practicality: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As a therapeutic agent being firm and 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supportive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“Individual is doing the best they can and let’s stay motivated”</a:t>
            </a: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i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Central Dialectic with ID…”Consultation to the individual (i.e., teach autonomy) and structuring the environment”</a:t>
            </a:r>
            <a:endParaRPr lang="en-US" altLang="en-US" b="1" i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5900" y="914400"/>
            <a:ext cx="6172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Sequelae of Trauma</a:t>
            </a:r>
          </a:p>
          <a:p>
            <a:pPr lvl="0" algn="ctr"/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If an individual never fully learns how to effectively get their emotional needs met, their only choice becomes dysregulation.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Emotion dysregulation leads to cognitive dysregulation and that in turn causes behavioral dysregulation. </a:t>
            </a:r>
          </a:p>
        </p:txBody>
      </p:sp>
    </p:spTree>
    <p:extLst>
      <p:ext uri="{BB962C8B-B14F-4D97-AF65-F5344CB8AC3E}">
        <p14:creationId xmlns:p14="http://schemas.microsoft.com/office/powerpoint/2010/main" val="131928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cinosD\AppData\Local\Temp\Content.Outlook\5Y88RJCG\042611_1255_dialectic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77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295400" y="7620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charset="0"/>
                <a:ea typeface="ＭＳ Ｐゴシック" pitchFamily="28" charset="-128"/>
              </a:rPr>
              <a:t>Classic Dialectical Dilemmas</a:t>
            </a:r>
          </a:p>
        </p:txBody>
      </p:sp>
    </p:spTree>
    <p:extLst>
      <p:ext uri="{BB962C8B-B14F-4D97-AF65-F5344CB8AC3E}">
        <p14:creationId xmlns:p14="http://schemas.microsoft.com/office/powerpoint/2010/main" val="177061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66F6F6-F24B-4E5B-B5F1-4B91806AC8C7}"/>
              </a:ext>
            </a:extLst>
          </p:cNvPr>
          <p:cNvSpPr/>
          <p:nvPr/>
        </p:nvSpPr>
        <p:spPr>
          <a:xfrm>
            <a:off x="1905000" y="381000"/>
            <a:ext cx="485902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BPD Behaviors to Decrease via DBT</a:t>
            </a:r>
          </a:p>
          <a:p>
            <a:endParaRPr lang="en-US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Interpersonal chaos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Labile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Impulsivity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charset="0"/>
                <a:cs typeface="Times New Roman" charset="0"/>
              </a:rPr>
              <a:t>Confusion about 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BF9B359-2F88-454F-B991-719A2B0EA863}"/>
              </a:ext>
            </a:extLst>
          </p:cNvPr>
          <p:cNvSpPr/>
          <p:nvPr/>
        </p:nvSpPr>
        <p:spPr>
          <a:xfrm>
            <a:off x="1905000" y="3588613"/>
            <a:ext cx="485902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BPD Behaviors to </a:t>
            </a:r>
            <a:r>
              <a:rPr lang="en-US" alt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Increase </a:t>
            </a:r>
            <a:r>
              <a:rPr lang="en-US" alt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via DBT</a:t>
            </a:r>
          </a:p>
          <a:p>
            <a:endParaRPr lang="en-US" sz="2400" b="1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charset="0"/>
                <a:cs typeface="Times New Roman" charset="0"/>
              </a:rPr>
              <a:t>Mindfulness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charset="0"/>
                <a:cs typeface="Times New Roman" charset="0"/>
              </a:rPr>
              <a:t>Emotional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charset="0"/>
                <a:cs typeface="Times New Roman" charset="0"/>
              </a:rPr>
              <a:t>Interpersonal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charset="0"/>
              <a:cs typeface="Times New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charset="0"/>
                <a:cs typeface="Times New Roman" charset="0"/>
              </a:rPr>
              <a:t>Distress Tolerance</a:t>
            </a:r>
          </a:p>
        </p:txBody>
      </p:sp>
    </p:spTree>
    <p:extLst>
      <p:ext uri="{BB962C8B-B14F-4D97-AF65-F5344CB8AC3E}">
        <p14:creationId xmlns:p14="http://schemas.microsoft.com/office/powerpoint/2010/main" val="135635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9679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General Personality Functioning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An enduring pattern of inner experience and behavior that is (1) pervasive across people and situations, and (2) relates to the expectations of an individual’s culture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Organizing and Protective Functions (“Psychological Immune System”)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DSM components: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Cognition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Affect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Interpersonal Functioning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Impulse control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alt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Psychodynamically Rooted in Four Elements: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Temperament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Character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Cognitive Functioning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Morals and Values</a:t>
            </a:r>
          </a:p>
        </p:txBody>
      </p:sp>
    </p:spTree>
    <p:extLst>
      <p:ext uri="{BB962C8B-B14F-4D97-AF65-F5344CB8AC3E}">
        <p14:creationId xmlns:p14="http://schemas.microsoft.com/office/powerpoint/2010/main" val="317303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458200" cy="566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DBT-Informed Treatment</a:t>
            </a:r>
          </a:p>
          <a:p>
            <a:pPr algn="ctr">
              <a:lnSpc>
                <a:spcPct val="90000"/>
              </a:lnSpc>
            </a:pPr>
            <a:r>
              <a:rPr lang="en-US" altLang="en-US" sz="2000" b="1" i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“Building a Life Worth Living”</a:t>
            </a:r>
          </a:p>
          <a:p>
            <a:pPr algn="ctr">
              <a:lnSpc>
                <a:spcPct val="90000"/>
              </a:lnSpc>
            </a:pPr>
            <a:endParaRPr lang="en-US" altLang="en-US" sz="2000" b="1" i="1" dirty="0">
              <a:latin typeface="Times New Roman" charset="0"/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000" b="1" i="1" dirty="0">
                <a:latin typeface="Times New Roman" charset="0"/>
                <a:cs typeface="Times New Roman" charset="0"/>
              </a:rPr>
              <a:t>Four Core Life Skills Modules:</a:t>
            </a:r>
            <a:endParaRPr lang="en-US" altLang="en-US" sz="2000" i="1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altLang="en-US" u="sng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b="1" u="sng" dirty="0">
                <a:latin typeface="Times New Roman" charset="0"/>
                <a:cs typeface="Times New Roman" charset="0"/>
              </a:rPr>
              <a:t>Mindfulness</a:t>
            </a:r>
            <a:endParaRPr lang="en-US" altLang="en-US" sz="2000" b="1" dirty="0">
              <a:latin typeface="Times New Roman" charset="0"/>
              <a:cs typeface="Times New Roman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charset="0"/>
                <a:cs typeface="Times New Roman" charset="0"/>
              </a:rPr>
              <a:t>Helps to stay in the present and focus less on painful experiences from the past or frightening possibilities in the future.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charset="0"/>
                <a:cs typeface="Times New Roman" charset="0"/>
              </a:rPr>
              <a:t>Learn to make more accurate decisions and decrease impulsive actions. 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charset="0"/>
                <a:cs typeface="Times New Roman" charset="0"/>
              </a:rPr>
              <a:t>Examples: Simple breathing and counting, just stating the facts, using wise mind, monitoring negative judgments, and meditation.</a:t>
            </a:r>
          </a:p>
          <a:p>
            <a:pPr>
              <a:lnSpc>
                <a:spcPct val="90000"/>
              </a:lnSpc>
            </a:pPr>
            <a:endParaRPr lang="en-US" altLang="en-US" sz="2000" b="1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b="1" u="sng" dirty="0">
                <a:latin typeface="Times New Roman" charset="0"/>
                <a:cs typeface="Times New Roman" charset="0"/>
              </a:rPr>
              <a:t>Emotion Regulation</a:t>
            </a:r>
            <a:endParaRPr lang="en-US" altLang="en-US" sz="2000" b="1" dirty="0">
              <a:latin typeface="Times New Roman" charset="0"/>
              <a:cs typeface="Times New Roman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charset="0"/>
                <a:cs typeface="Times New Roman" charset="0"/>
              </a:rPr>
              <a:t>Helps people identify “what gets in the way” of being able to act adaptively.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charset="0"/>
                <a:cs typeface="Times New Roman" charset="0"/>
              </a:rPr>
              <a:t>Learn to recognize and modulate emotions, and practice changing negative mindsets. 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charset="0"/>
                <a:cs typeface="Times New Roman" charset="0"/>
              </a:rPr>
              <a:t>Examples: Self-care, emotion log with colors, exercise, opposite to emotion, writing the story, and exposure.</a:t>
            </a:r>
          </a:p>
        </p:txBody>
      </p:sp>
    </p:spTree>
    <p:extLst>
      <p:ext uri="{BB962C8B-B14F-4D97-AF65-F5344CB8AC3E}">
        <p14:creationId xmlns:p14="http://schemas.microsoft.com/office/powerpoint/2010/main" val="301612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91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7543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u="sng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Interpersonal Effectiveness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Helps people learn effective ways to build and maintain positive relationships and develop tools to deal with conflict.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Examples: Old versus new habits, red versus green flag behaviors, weighing pros and cons, role playing, assertiveness scripts, polite refusals, reciprocal validation, and “I” statements to express wants and needs. 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u="sng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Distress Tolerance</a:t>
            </a:r>
            <a:endParaRPr lang="en-US" altLang="en-US" sz="2000" b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Helps people to cope better with emotionally painful events, accept reality, and build resiliency. 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Examples: Radical acceptance, distraction with pleasurable activities, grounding and self-soothing, relaxation, self-affirmation with targeted positive behaviors, jeopardy game to identify skills.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499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Four Core Life Skills Modules:</a:t>
            </a:r>
            <a:endParaRPr lang="en-US" altLang="en-US" sz="20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67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2A4C61-563E-486B-AD64-401EA3E99649}"/>
              </a:ext>
            </a:extLst>
          </p:cNvPr>
          <p:cNvSpPr/>
          <p:nvPr/>
        </p:nvSpPr>
        <p:spPr>
          <a:xfrm>
            <a:off x="457200" y="533400"/>
            <a:ext cx="84582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Ways of Applying and Adapting DBT for ID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charset="0"/>
                <a:cs typeface="Times New Roman" charset="0"/>
              </a:rPr>
              <a:t>Use teaching (psychoeducation and habilitation)</a:t>
            </a: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 to s</a:t>
            </a:r>
            <a:r>
              <a:rPr lang="en-US" altLang="en-US" b="1" dirty="0">
                <a:latin typeface="Times New Roman" charset="0"/>
                <a:cs typeface="Times New Roman" charset="0"/>
              </a:rPr>
              <a:t>tay skills-based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Be non-judgmental and avoid re-traumatization</a:t>
            </a: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Ensure that the environment is supportive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charset="0"/>
                <a:cs typeface="Times New Roman" charset="0"/>
              </a:rPr>
              <a:t>Non-pejorative language. </a:t>
            </a:r>
            <a:r>
              <a:rPr lang="en-US" altLang="en-US" b="1" i="1" dirty="0">
                <a:latin typeface="Times New Roman" charset="0"/>
                <a:cs typeface="Times New Roman" charset="0"/>
              </a:rPr>
              <a:t>Don’t blame the victim!</a:t>
            </a: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i="1" dirty="0">
              <a:latin typeface="Times New Roman" charset="0"/>
              <a:cs typeface="Times New Roman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Modified diary card for self-monitoring</a:t>
            </a: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Generalize skills across settings (e.g., step-down unit to family living situation)</a:t>
            </a: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Practice patience and consistency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altLang="en-US" b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Always be an </a:t>
            </a:r>
            <a:r>
              <a:rPr lang="en-US" altLang="en-US" b="1" i="1" u="sng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ally</a:t>
            </a:r>
            <a:r>
              <a:rPr lang="en-US" altLang="en-US" b="1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 rather than an adversary!</a:t>
            </a:r>
          </a:p>
          <a:p>
            <a:pPr marL="273050" lvl="0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dirty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	 </a:t>
            </a:r>
            <a:endParaRPr lang="en-US" altLang="en-US" b="1" dirty="0">
              <a:latin typeface="Times New Roman" charset="0"/>
              <a:cs typeface="Times New Roman" charset="0"/>
            </a:endParaRPr>
          </a:p>
          <a:p>
            <a:pPr marL="285750" lvl="0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09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701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en-US" altLang="en-US" sz="2400" b="1" i="1" dirty="0">
                <a:solidFill>
                  <a:srgbClr val="00B050"/>
                </a:solidFill>
                <a:latin typeface="Franklin Gothic Book"/>
              </a:rPr>
              <a:t>Neutral and Empathic Validation</a:t>
            </a:r>
          </a:p>
          <a:p>
            <a:pPr lvl="1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endParaRPr lang="en-US" altLang="en-US" sz="2400" b="1" i="1" dirty="0">
              <a:solidFill>
                <a:srgbClr val="00B050"/>
              </a:solidFill>
              <a:latin typeface="Franklin Gothic Book"/>
            </a:endParaRPr>
          </a:p>
          <a:p>
            <a:pPr marL="5715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Active listening  by being attuned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endParaRPr lang="en-US" altLang="en-US" sz="2000" b="1" dirty="0">
              <a:solidFill>
                <a:srgbClr val="4E3B30"/>
              </a:solidFill>
              <a:latin typeface="Franklin Gothic Book"/>
            </a:endParaRPr>
          </a:p>
          <a:p>
            <a:pPr marL="5715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Accurate reflection to defuse negative emotions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endParaRPr lang="en-US" altLang="en-US" sz="2000" b="1" dirty="0">
              <a:solidFill>
                <a:srgbClr val="4E3B30"/>
              </a:solidFill>
              <a:latin typeface="Franklin Gothic Book"/>
            </a:endParaRPr>
          </a:p>
          <a:p>
            <a:pPr marL="5715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en-US" sz="2000" b="1" u="sng" dirty="0">
                <a:solidFill>
                  <a:srgbClr val="4E3B30"/>
                </a:solidFill>
                <a:latin typeface="Franklin Gothic Book"/>
              </a:rPr>
              <a:t>Validation means </a:t>
            </a:r>
            <a:r>
              <a:rPr lang="en-US" altLang="en-US" sz="2000" b="1" i="1" u="sng" dirty="0">
                <a:solidFill>
                  <a:srgbClr val="FF0000"/>
                </a:solidFill>
                <a:latin typeface="Franklin Gothic Book"/>
              </a:rPr>
              <a:t>acknowledgement</a:t>
            </a:r>
            <a:r>
              <a:rPr lang="en-US" altLang="en-US" sz="2000" b="1" u="sng" dirty="0">
                <a:solidFill>
                  <a:srgbClr val="4E3B30"/>
                </a:solidFill>
                <a:latin typeface="Franklin Gothic Book"/>
              </a:rPr>
              <a:t>, not necessarily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       </a:t>
            </a:r>
            <a:r>
              <a:rPr lang="en-US" altLang="en-US" sz="2000" b="1" u="sng" dirty="0">
                <a:solidFill>
                  <a:srgbClr val="4E3B30"/>
                </a:solidFill>
                <a:latin typeface="Franklin Gothic Book"/>
              </a:rPr>
              <a:t>acceptance or agreement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endParaRPr lang="en-US" altLang="en-US" sz="2000" b="1" dirty="0">
              <a:solidFill>
                <a:srgbClr val="4E3B30"/>
              </a:solidFill>
              <a:latin typeface="Franklin Gothic Book"/>
            </a:endParaRPr>
          </a:p>
          <a:p>
            <a:pPr marL="5715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Try to understand multiple </a:t>
            </a:r>
            <a:r>
              <a:rPr lang="en-US" altLang="en-US" sz="2000" b="1" dirty="0">
                <a:solidFill>
                  <a:srgbClr val="FF0000"/>
                </a:solidFill>
                <a:latin typeface="Franklin Gothic Book"/>
              </a:rPr>
              <a:t>perspectives</a:t>
            </a: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 to the situation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endParaRPr lang="en-US" altLang="en-US" sz="2000" b="1" dirty="0">
              <a:solidFill>
                <a:srgbClr val="4E3B30"/>
              </a:solidFill>
              <a:latin typeface="Franklin Gothic Book"/>
            </a:endParaRPr>
          </a:p>
          <a:p>
            <a:pPr marL="5715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Repeat information back to confirm your understanding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endParaRPr lang="en-US" altLang="en-US" sz="2000" b="1" dirty="0">
              <a:solidFill>
                <a:srgbClr val="4E3B30"/>
              </a:solidFill>
              <a:latin typeface="Franklin Gothic Book"/>
            </a:endParaRPr>
          </a:p>
          <a:p>
            <a:pPr marL="5715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altLang="en-US" sz="2000" b="1" i="1" dirty="0">
                <a:solidFill>
                  <a:srgbClr val="FF0000"/>
                </a:solidFill>
                <a:latin typeface="Franklin Gothic Book"/>
              </a:rPr>
              <a:t>Sufficiently</a:t>
            </a:r>
            <a:r>
              <a:rPr lang="en-US" altLang="en-US" sz="2000" b="1" dirty="0">
                <a:solidFill>
                  <a:srgbClr val="FF0000"/>
                </a:solidFill>
                <a:latin typeface="Franklin Gothic Book"/>
              </a:rPr>
              <a:t> </a:t>
            </a:r>
            <a:r>
              <a:rPr lang="en-US" altLang="en-US" sz="2000" b="1" dirty="0">
                <a:solidFill>
                  <a:srgbClr val="4E3B30"/>
                </a:solidFill>
                <a:latin typeface="Franklin Gothic Book"/>
              </a:rPr>
              <a:t>validate before redirecting or offering solutions</a:t>
            </a:r>
          </a:p>
        </p:txBody>
      </p:sp>
    </p:spTree>
    <p:extLst>
      <p:ext uri="{BB962C8B-B14F-4D97-AF65-F5344CB8AC3E}">
        <p14:creationId xmlns:p14="http://schemas.microsoft.com/office/powerpoint/2010/main" val="2810240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010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8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86C01B-4FC5-4D63-9A21-A3A6F7341D06}"/>
              </a:ext>
            </a:extLst>
          </p:cNvPr>
          <p:cNvSpPr/>
          <p:nvPr/>
        </p:nvSpPr>
        <p:spPr>
          <a:xfrm>
            <a:off x="1600200" y="54864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DBT Quick Reference Sheet Suited for Individuals with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44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5" y="914400"/>
            <a:ext cx="70008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02A9E6-5A25-49F9-94D4-3C4473F02852}"/>
              </a:ext>
            </a:extLst>
          </p:cNvPr>
          <p:cNvSpPr/>
          <p:nvPr/>
        </p:nvSpPr>
        <p:spPr>
          <a:xfrm>
            <a:off x="3445291" y="384685"/>
            <a:ext cx="254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w Cen MT"/>
              </a:rPr>
              <a:t>Classic Diary Card</a:t>
            </a:r>
          </a:p>
        </p:txBody>
      </p:sp>
    </p:spTree>
    <p:extLst>
      <p:ext uri="{BB962C8B-B14F-4D97-AF65-F5344CB8AC3E}">
        <p14:creationId xmlns:p14="http://schemas.microsoft.com/office/powerpoint/2010/main" val="3876917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4B66565-FF07-4A9C-AAE0-D5159AB1F8D9}"/>
              </a:ext>
            </a:extLst>
          </p:cNvPr>
          <p:cNvSpPr/>
          <p:nvPr/>
        </p:nvSpPr>
        <p:spPr>
          <a:xfrm>
            <a:off x="3110831" y="990600"/>
            <a:ext cx="2922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w Cen MT"/>
              </a:rPr>
              <a:t>Adapted Diary Card </a:t>
            </a:r>
            <a:endParaRPr lang="en-US" b="1" u="sng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8E31391-B911-424E-9BE0-946D664BF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14720"/>
              </p:ext>
            </p:extLst>
          </p:nvPr>
        </p:nvGraphicFramePr>
        <p:xfrm>
          <a:off x="609600" y="1739900"/>
          <a:ext cx="7467599" cy="308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98530293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390660429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308856706"/>
                    </a:ext>
                  </a:extLst>
                </a:gridCol>
                <a:gridCol w="1920948">
                  <a:extLst>
                    <a:ext uri="{9D8B030D-6E8A-4147-A177-3AD203B41FA5}">
                      <a16:colId xmlns="" xmlns:a16="http://schemas.microsoft.com/office/drawing/2014/main" val="271671607"/>
                    </a:ext>
                  </a:extLst>
                </a:gridCol>
                <a:gridCol w="1812851">
                  <a:extLst>
                    <a:ext uri="{9D8B030D-6E8A-4147-A177-3AD203B41FA5}">
                      <a16:colId xmlns="" xmlns:a16="http://schemas.microsoft.com/office/drawing/2014/main" val="1258473818"/>
                    </a:ext>
                  </a:extLst>
                </a:gridCol>
              </a:tblGrid>
              <a:tr h="8868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and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Emotion at the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Skills I used to feel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259638"/>
                  </a:ext>
                </a:extLst>
              </a:tr>
              <a:tr h="8868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Making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Skipped work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Mindful breathing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434695"/>
                  </a:ext>
                </a:extLst>
              </a:tr>
              <a:tr h="8868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 blood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Overate carbs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Opposite to emotion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908381"/>
                  </a:ext>
                </a:extLst>
              </a:tr>
              <a:tr h="3596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054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873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048874" cy="54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8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0200"/>
            <a:ext cx="67818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Distinguishing Personality Dysfunction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285750" lvl="0" indent="-28575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Categorical vs. Dimensional Approach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b="1" i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     Is qualitative best? What has the most clinical utility?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Ego Syntonic vs. Ego Dystonic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Internalizing vs. Externalizing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7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25130" r="34093" b="8625"/>
          <a:stretch/>
        </p:blipFill>
        <p:spPr bwMode="auto">
          <a:xfrm>
            <a:off x="1905000" y="1559781"/>
            <a:ext cx="5115757" cy="3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A757587-E673-45CF-B15A-C9FF7207F595}"/>
              </a:ext>
            </a:extLst>
          </p:cNvPr>
          <p:cNvSpPr/>
          <p:nvPr/>
        </p:nvSpPr>
        <p:spPr>
          <a:xfrm>
            <a:off x="3016926" y="762000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w Cen MT"/>
              </a:rPr>
              <a:t>Classic Chain Analysis</a:t>
            </a:r>
          </a:p>
        </p:txBody>
      </p:sp>
    </p:spTree>
    <p:extLst>
      <p:ext uri="{BB962C8B-B14F-4D97-AF65-F5344CB8AC3E}">
        <p14:creationId xmlns:p14="http://schemas.microsoft.com/office/powerpoint/2010/main" val="3149551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>
            <a:extLst>
              <a:ext uri="{FF2B5EF4-FFF2-40B4-BE49-F238E27FC236}">
                <a16:creationId xmlns="" xmlns:a16="http://schemas.microsoft.com/office/drawing/2014/main" id="{D0EAB4FB-02D5-47C6-A400-123A1771A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20" y="1862683"/>
            <a:ext cx="5115757" cy="28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3F714C-0875-486A-AA83-8221DE3DA694}"/>
              </a:ext>
            </a:extLst>
          </p:cNvPr>
          <p:cNvSpPr/>
          <p:nvPr/>
        </p:nvSpPr>
        <p:spPr>
          <a:xfrm>
            <a:off x="2892693" y="685800"/>
            <a:ext cx="3358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w Cen MT"/>
              </a:rPr>
              <a:t>Modified Chain Analysis</a:t>
            </a: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w Cen MT"/>
              </a:rPr>
              <a:t>What came before…</a:t>
            </a:r>
          </a:p>
          <a:p>
            <a:pPr algn="ctr"/>
            <a:endParaRPr lang="en-US" sz="2400" b="1" u="sng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44287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096000" cy="52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8318" y="381000"/>
            <a:ext cx="2036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Tw Cen MT"/>
              </a:rPr>
              <a:t>Payoff Matrix </a:t>
            </a:r>
          </a:p>
        </p:txBody>
      </p:sp>
    </p:spTree>
    <p:extLst>
      <p:ext uri="{BB962C8B-B14F-4D97-AF65-F5344CB8AC3E}">
        <p14:creationId xmlns:p14="http://schemas.microsoft.com/office/powerpoint/2010/main" val="710384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5" y="1314936"/>
            <a:ext cx="3486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76200"/>
            <a:ext cx="6096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Tw Cen MT"/>
              </a:rPr>
              <a:t>DBT Techniques: </a:t>
            </a:r>
          </a:p>
          <a:p>
            <a:pPr lvl="0" algn="ctr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Tw Cen MT"/>
              </a:rPr>
              <a:t>Emotion Identification and Rating Scale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3457" y="6246166"/>
            <a:ext cx="6921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defRPr/>
            </a:pPr>
            <a:r>
              <a:rPr lang="en-US" sz="2000" b="1" i="1" dirty="0">
                <a:solidFill>
                  <a:prstClr val="black"/>
                </a:solidFill>
                <a:latin typeface="Tw Cen MT"/>
              </a:rPr>
              <a:t>*Always consider Level of Impulse Control before Exploring Emotions</a:t>
            </a:r>
            <a:endParaRPr lang="en-US" sz="2000" i="1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314936"/>
            <a:ext cx="44481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95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62200" y="1828800"/>
            <a:ext cx="8153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Clear Picture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On-Track Thinking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On Track Action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Safety Plan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New Me Activity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6889" r="89754" b="40571"/>
          <a:stretch/>
        </p:blipFill>
        <p:spPr bwMode="auto">
          <a:xfrm>
            <a:off x="1517760" y="1916061"/>
            <a:ext cx="820994" cy="325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6730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Julie Brown’s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Time Skills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7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032761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3600" b="1" dirty="0">
                <a:latin typeface="Tw Cen MT"/>
              </a:rPr>
              <a:t>Problem Solving</a:t>
            </a: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3600" b="1" dirty="0">
                <a:latin typeface="Tw Cen MT"/>
              </a:rPr>
              <a:t>Expressing Myself</a:t>
            </a: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3600" b="1" dirty="0">
                <a:latin typeface="Tw Cen MT"/>
              </a:rPr>
              <a:t>Getting It Right</a:t>
            </a:r>
          </a:p>
          <a:p>
            <a:pPr lvl="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3600" b="1" dirty="0">
                <a:latin typeface="Tw Cen MT"/>
              </a:rPr>
              <a:t>Relationship Care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60903" r="89754" b="14028"/>
          <a:stretch/>
        </p:blipFill>
        <p:spPr bwMode="auto">
          <a:xfrm>
            <a:off x="2286000" y="1956883"/>
            <a:ext cx="914400" cy="27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1700" y="6858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Julie Brown’s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 Only Skills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3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848600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Benefits of DBT for ID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Compatibility…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000" b="1" i="1" dirty="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Skills-based model that is consistent with habilitation (teach new behaviors, rather than delivering consequences for negative ones)</a:t>
            </a:r>
          </a:p>
          <a:p>
            <a:pPr marL="457200" lvl="0" indent="-457200" fontAlgn="base">
              <a:lnSpc>
                <a:spcPct val="200000"/>
              </a:lnSpc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Learn interpersonal skills</a:t>
            </a:r>
          </a:p>
          <a:p>
            <a:pPr marL="457200" lvl="0" indent="-457200" fontAlgn="base">
              <a:lnSpc>
                <a:spcPct val="200000"/>
              </a:lnSpc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It’s fundamentally positive (suspends judgments)</a:t>
            </a:r>
          </a:p>
          <a:p>
            <a:pPr marL="457200" lvl="0" indent="-457200" fontAlgn="base">
              <a:lnSpc>
                <a:spcPct val="200000"/>
              </a:lnSpc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Increases community involvement</a:t>
            </a:r>
          </a:p>
          <a:p>
            <a:pPr marL="457200" lvl="0" indent="-457200" fontAlgn="base">
              <a:lnSpc>
                <a:spcPct val="200000"/>
              </a:lnSpc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Reduces provider burn-out</a:t>
            </a: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endParaRPr lang="en-US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4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F5544E-4DD6-420E-A57B-93BF66AD35EB}"/>
              </a:ext>
            </a:extLst>
          </p:cNvPr>
          <p:cNvSpPr/>
          <p:nvPr/>
        </p:nvSpPr>
        <p:spPr>
          <a:xfrm>
            <a:off x="1333500" y="1676400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charset="0"/>
                <a:cs typeface="Times New Roman" charset="0"/>
              </a:rPr>
              <a:t>Individuals diagnosed with developmental disabilities are no less deserving of care. It is incumbent on us as providers to figure out how to deliver treatment from which they can benefit…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7640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838200"/>
            <a:ext cx="784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General Characteristics of Personality Disorder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000" b="1" i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Causes distress and impairment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Misperceptions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Reactivity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Relational Issues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Impulsivity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*Diagnostic Criteria Overlap (e.g., controlling to gain nurturance versus to have power)</a:t>
            </a:r>
          </a:p>
        </p:txBody>
      </p:sp>
    </p:spTree>
    <p:extLst>
      <p:ext uri="{BB962C8B-B14F-4D97-AF65-F5344CB8AC3E}">
        <p14:creationId xmlns:p14="http://schemas.microsoft.com/office/powerpoint/2010/main" val="49175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7521"/>
            <a:ext cx="8153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Personality Disorders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000" b="1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DSM Phenomenology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Cluster A: </a:t>
            </a:r>
            <a:r>
              <a:rPr lang="en-US" altLang="en-US" sz="1600" b="1" i="1" dirty="0">
                <a:solidFill>
                  <a:srgbClr val="0099FF"/>
                </a:solidFill>
                <a:latin typeface="Arial" charset="0"/>
                <a:cs typeface="Arial" charset="0"/>
              </a:rPr>
              <a:t>O</a:t>
            </a:r>
            <a:r>
              <a:rPr lang="en-US" sz="1600" b="1" i="1" dirty="0">
                <a:solidFill>
                  <a:srgbClr val="0099FF"/>
                </a:solidFill>
                <a:latin typeface="Arial" charset="0"/>
                <a:cs typeface="Arial" charset="0"/>
              </a:rPr>
              <a:t>dd-Eccentric</a:t>
            </a:r>
            <a:endParaRPr lang="en-US" altLang="en-US" sz="1600" b="1" i="1" kern="0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Paranoid: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I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rrational mistrust and suspicion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Schizoid: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Detached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from social relationships and restricted emotions</a:t>
            </a:r>
            <a:endParaRPr lang="en-US" altLang="en-US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Schizotypal: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Odd beliefs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and discomfort interacting socially</a:t>
            </a:r>
            <a:endParaRPr lang="en-US" altLang="en-US" sz="1600" b="1" kern="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endParaRPr lang="en-US" altLang="en-US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Cluster B</a:t>
            </a: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: </a:t>
            </a:r>
            <a:r>
              <a:rPr lang="en-US" altLang="en-US" sz="1600" b="1" dirty="0">
                <a:solidFill>
                  <a:srgbClr val="0099FF"/>
                </a:solidFill>
                <a:latin typeface="Arial" charset="0"/>
                <a:cs typeface="Arial" charset="0"/>
              </a:rPr>
              <a:t>D</a:t>
            </a:r>
            <a:r>
              <a:rPr lang="en-US" sz="1600" b="1" dirty="0">
                <a:solidFill>
                  <a:srgbClr val="0099FF"/>
                </a:solidFill>
                <a:latin typeface="Arial" charset="0"/>
                <a:cs typeface="Arial" charset="0"/>
              </a:rPr>
              <a:t>ramatic-Emotional/Erratic</a:t>
            </a:r>
            <a:endParaRPr lang="en-US" altLang="en-US" sz="1600" b="1" kern="0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Histrionic: </a:t>
            </a:r>
            <a:r>
              <a:rPr lang="en-US" alt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Attention-seeking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behavior and excessive emotions</a:t>
            </a:r>
            <a:endParaRPr lang="en-US" altLang="en-US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Narcissistic: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Grandiose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and Unempathic</a:t>
            </a:r>
            <a:endParaRPr lang="en-US" altLang="en-US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Antisocial: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Exploitative, </a:t>
            </a:r>
            <a:r>
              <a:rPr lang="en-US" alt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d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isregard for rights of others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Borderline: </a:t>
            </a:r>
            <a:r>
              <a:rPr lang="en-US" altLang="en-US" sz="1600" b="1" i="1" kern="0" dirty="0">
                <a:solidFill>
                  <a:srgbClr val="FF0000"/>
                </a:solidFill>
                <a:latin typeface="Arial"/>
                <a:cs typeface="Arial" charset="0"/>
              </a:rPr>
              <a:t>Instability in affect, self-image, and relationships.</a:t>
            </a:r>
            <a:endParaRPr lang="en-US" altLang="en-US" sz="1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sz="1600" b="1" i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Cluster C: </a:t>
            </a:r>
            <a:r>
              <a:rPr lang="en-US" altLang="en-US" sz="1600" b="1" dirty="0">
                <a:solidFill>
                  <a:srgbClr val="0099FF"/>
                </a:solidFill>
                <a:latin typeface="Arial" charset="0"/>
                <a:cs typeface="Arial" charset="0"/>
              </a:rPr>
              <a:t>A</a:t>
            </a:r>
            <a:r>
              <a:rPr lang="en-US" sz="1600" b="1" dirty="0">
                <a:solidFill>
                  <a:srgbClr val="0099FF"/>
                </a:solidFill>
                <a:latin typeface="Arial" charset="0"/>
                <a:cs typeface="Arial" charset="0"/>
              </a:rPr>
              <a:t>nxious-Fearful</a:t>
            </a:r>
            <a:endParaRPr lang="en-US" altLang="en-US" sz="1600" b="1" kern="0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Dependent: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Excessive need for caring and reassurance</a:t>
            </a:r>
            <a:endParaRPr lang="en-US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Avoidant: </a:t>
            </a:r>
            <a:r>
              <a:rPr lang="en-US" altLang="en-US" sz="1600" b="1" kern="0" dirty="0">
                <a:solidFill>
                  <a:prstClr val="black"/>
                </a:solidFill>
                <a:latin typeface="Arial"/>
                <a:cs typeface="Arial" charset="0"/>
              </a:rPr>
              <a:t>Socially inhibited and sensitive to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negative evaluation</a:t>
            </a:r>
            <a:endParaRPr lang="en-US" altLang="en-US" sz="1600" b="1" kern="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altLang="en-US" sz="1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Obsessive-Compulsive: </a:t>
            </a:r>
            <a:r>
              <a:rPr lang="en-US" alt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R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igid, controlling, and perfectionistic</a:t>
            </a:r>
            <a:endParaRPr lang="en-US" altLang="en-US" sz="1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1980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Aft>
                <a:spcPct val="0"/>
              </a:spcAft>
              <a:buClr>
                <a:srgbClr val="99FF66"/>
              </a:buClr>
              <a:defRPr/>
            </a:pPr>
            <a:r>
              <a:rPr lang="en-US" altLang="en-US" sz="2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Differentiation between Borderline Personality and Bipolar Disorder</a:t>
            </a:r>
          </a:p>
        </p:txBody>
      </p:sp>
    </p:spTree>
    <p:extLst>
      <p:ext uri="{BB962C8B-B14F-4D97-AF65-F5344CB8AC3E}">
        <p14:creationId xmlns:p14="http://schemas.microsoft.com/office/powerpoint/2010/main" val="306709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Calibri"/>
              </a:rPr>
              <a:t>Individuals Diagnosed with Intellectual Disability are more likely to experience the following:</a:t>
            </a:r>
          </a:p>
          <a:p>
            <a:pPr lvl="1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Receive less scaffolding as children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Experience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more psychosocial distress in their families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Be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abused, neglected, or witness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violence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Feel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social stigma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(e.g., teasing, ridicule) that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affects identity and autonomy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More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daily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Out-of-home placement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Medical illnesses and physical anomalies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lvl="1" algn="ctr"/>
            <a:r>
              <a:rPr lang="en-US" sz="2400" b="1" dirty="0">
                <a:solidFill>
                  <a:srgbClr val="FF0000"/>
                </a:solidFill>
                <a:latin typeface="Calibri"/>
              </a:rPr>
              <a:t>Statistics for Individuals with ID</a:t>
            </a:r>
          </a:p>
          <a:p>
            <a:pPr lvl="1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25-40% have a co-morbid mental illness </a:t>
            </a:r>
          </a:p>
          <a:p>
            <a:pPr lvl="1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An estimated 7-31% of those in the community with ID suffer from PD</a:t>
            </a:r>
          </a:p>
          <a:p>
            <a:pPr lvl="1"/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One-third of those with ID have difficulty with emotion regulation and challenging behaviors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94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300" y="762000"/>
            <a:ext cx="605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Role of Trauma in Personality Formation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600200"/>
            <a:ext cx="6858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2013 report indicated that over 70% of people diagnosed with disabilities identified themselves as being victims of abuse.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definition of what constitutes trauma can be broadened, as the 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range of potentially traumatizing events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 far greater for persons with lower adaptive functioning 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(e.g., abuse and neglect, bullying, separation from family, institutionalization, exclusion, being surpassed by siblings, or recognizing oneself as having disabilities).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Sanctuary Harm?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sz="1600" b="1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This vulnerable population is most susceptible to relational trauma because of their limited comprehension, communication, and self-protective skills.  </a:t>
            </a:r>
          </a:p>
          <a:p>
            <a:pPr>
              <a:tabLst>
                <a:tab pos="3524250" algn="l"/>
              </a:tabLst>
            </a:pPr>
            <a:endParaRPr lang="en-US" sz="1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Wingdings" panose="05000000000000000000" pitchFamily="2" charset="2"/>
              <a:buChar char="v"/>
              <a:defRPr/>
            </a:pPr>
            <a:endParaRPr lang="en-US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8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148" y="1219200"/>
            <a:ext cx="6781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at critical points in development can literally alter brain structure (hardwiring) to make us vulnerable to intensely negative emotions.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Trauma: The attachment figures in our formative years impact our brain development and shape personality functioning across our entire life span.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chronically </a:t>
            </a:r>
            <a:r>
              <a:rPr lang="en-US" altLang="en-US" sz="16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(e.g., mixed messages)</a:t>
            </a: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unpredictable, or chaotic parenting during childhood creates insecurities that lead to fears of abandonment and rejection in adulthood.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of Invalidation: The Double Bind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en-US" altLang="en-US" sz="16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need a deeper </a:t>
            </a: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appreciation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about the cumulative effects that complex trauma can have on cognitive, emotional, and psychosocial development.</a:t>
            </a: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540256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Trauma-Sensitivity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623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682</TotalTime>
  <Words>2155</Words>
  <Application>Microsoft Office PowerPoint</Application>
  <PresentationFormat>On-screen Show (4:3)</PresentationFormat>
  <Paragraphs>357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Slipstream</vt:lpstr>
      <vt:lpstr>Better Understanding Borderline Personality Disorder and Adapting Dialectical Behavior Therapy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TolisanoP</dc:creator>
  <cp:lastModifiedBy>TolisanoP</cp:lastModifiedBy>
  <cp:revision>239</cp:revision>
  <dcterms:created xsi:type="dcterms:W3CDTF">2018-12-13T20:18:00Z</dcterms:created>
  <dcterms:modified xsi:type="dcterms:W3CDTF">2019-01-31T17:41:35Z</dcterms:modified>
</cp:coreProperties>
</file>