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7.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9" r:id="rId4"/>
    <p:sldId id="270" r:id="rId5"/>
    <p:sldId id="271" r:id="rId6"/>
    <p:sldId id="272" r:id="rId7"/>
    <p:sldId id="274"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72" autoAdjust="0"/>
    <p:restoredTop sz="94660"/>
  </p:normalViewPr>
  <p:slideViewPr>
    <p:cSldViewPr snapToGrid="0">
      <p:cViewPr varScale="1">
        <p:scale>
          <a:sx n="67" d="100"/>
          <a:sy n="67" d="100"/>
        </p:scale>
        <p:origin x="452"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ustomXml" Target="../customXml/item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openxmlformats.org/officeDocument/2006/relationships/customXml" Target="../customXml/item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6/21/2023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dirty="0"/>
          </a:p>
        </p:txBody>
      </p:sp>
    </p:spTree>
    <p:extLst>
      <p:ext uri="{BB962C8B-B14F-4D97-AF65-F5344CB8AC3E}">
        <p14:creationId xmlns:p14="http://schemas.microsoft.com/office/powerpoint/2010/main" val="2385387890"/>
      </p:ext>
    </p:extLst>
  </p:cSld>
  <p:clrMapOvr>
    <a:masterClrMapping/>
  </p:clrMapOvr>
  <p:transition spd="slow">
    <p:wip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6/21/2023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dirty="0"/>
          </a:p>
        </p:txBody>
      </p:sp>
    </p:spTree>
    <p:extLst>
      <p:ext uri="{BB962C8B-B14F-4D97-AF65-F5344CB8AC3E}">
        <p14:creationId xmlns:p14="http://schemas.microsoft.com/office/powerpoint/2010/main" val="2202905451"/>
      </p:ext>
    </p:extLst>
  </p:cSld>
  <p:clrMapOvr>
    <a:masterClrMapping/>
  </p:clrMapOvr>
  <p:transition spd="slow">
    <p:wip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6/21/2023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dirty="0"/>
          </a:p>
        </p:txBody>
      </p:sp>
    </p:spTree>
    <p:extLst>
      <p:ext uri="{BB962C8B-B14F-4D97-AF65-F5344CB8AC3E}">
        <p14:creationId xmlns:p14="http://schemas.microsoft.com/office/powerpoint/2010/main" val="3479445657"/>
      </p:ext>
    </p:extLst>
  </p:cSld>
  <p:clrMapOvr>
    <a:masterClrMapping/>
  </p:clrMapOvr>
  <p:transition spd="slow">
    <p:wip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6/21/2023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dirty="0"/>
          </a:p>
        </p:txBody>
      </p:sp>
    </p:spTree>
    <p:extLst>
      <p:ext uri="{BB962C8B-B14F-4D97-AF65-F5344CB8AC3E}">
        <p14:creationId xmlns:p14="http://schemas.microsoft.com/office/powerpoint/2010/main" val="949138452"/>
      </p:ext>
    </p:extLst>
  </p:cSld>
  <p:clrMapOvr>
    <a:masterClrMapping/>
  </p:clrMapOvr>
  <p:transition spd="slow">
    <p:wip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6/21/2023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dirty="0"/>
          </a:p>
        </p:txBody>
      </p:sp>
    </p:spTree>
    <p:extLst>
      <p:ext uri="{BB962C8B-B14F-4D97-AF65-F5344CB8AC3E}">
        <p14:creationId xmlns:p14="http://schemas.microsoft.com/office/powerpoint/2010/main" val="2591524520"/>
      </p:ext>
    </p:extLst>
  </p:cSld>
  <p:clrMapOvr>
    <a:masterClrMapping/>
  </p:clrMapOvr>
  <p:transition spd="slow">
    <p:wip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6CE7D5-CF57-46EF-B807-FDD0502418D4}" type="datetimeFigureOut">
              <a:rPr lang="en-US" smtClean="0"/>
              <a:t>6/21/2023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dirty="0"/>
          </a:p>
        </p:txBody>
      </p:sp>
    </p:spTree>
    <p:extLst>
      <p:ext uri="{BB962C8B-B14F-4D97-AF65-F5344CB8AC3E}">
        <p14:creationId xmlns:p14="http://schemas.microsoft.com/office/powerpoint/2010/main" val="1203092039"/>
      </p:ext>
    </p:extLst>
  </p:cSld>
  <p:clrMapOvr>
    <a:masterClrMapping/>
  </p:clrMapOvr>
  <p:transition spd="slow">
    <p:wip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6CE7D5-CF57-46EF-B807-FDD0502418D4}" type="datetimeFigureOut">
              <a:rPr lang="en-US" smtClean="0"/>
              <a:t>6/21/2023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dirty="0"/>
          </a:p>
        </p:txBody>
      </p:sp>
    </p:spTree>
    <p:extLst>
      <p:ext uri="{BB962C8B-B14F-4D97-AF65-F5344CB8AC3E}">
        <p14:creationId xmlns:p14="http://schemas.microsoft.com/office/powerpoint/2010/main" val="3733172339"/>
      </p:ext>
    </p:extLst>
  </p:cSld>
  <p:clrMapOvr>
    <a:masterClrMapping/>
  </p:clrMapOvr>
  <p:transition spd="slow">
    <p:wip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6CE7D5-CF57-46EF-B807-FDD0502418D4}" type="datetimeFigureOut">
              <a:rPr lang="en-US" smtClean="0"/>
              <a:t>6/21/2023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dirty="0"/>
          </a:p>
        </p:txBody>
      </p:sp>
    </p:spTree>
    <p:extLst>
      <p:ext uri="{BB962C8B-B14F-4D97-AF65-F5344CB8AC3E}">
        <p14:creationId xmlns:p14="http://schemas.microsoft.com/office/powerpoint/2010/main" val="3210312558"/>
      </p:ext>
    </p:extLst>
  </p:cSld>
  <p:clrMapOvr>
    <a:masterClrMapping/>
  </p:clrMapOvr>
  <p:transition spd="slow">
    <p:wip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6/21/2023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dirty="0"/>
          </a:p>
        </p:txBody>
      </p:sp>
    </p:spTree>
    <p:extLst>
      <p:ext uri="{BB962C8B-B14F-4D97-AF65-F5344CB8AC3E}">
        <p14:creationId xmlns:p14="http://schemas.microsoft.com/office/powerpoint/2010/main" val="3146388984"/>
      </p:ext>
    </p:extLst>
  </p:cSld>
  <p:clrMapOvr>
    <a:masterClrMapping/>
  </p:clrMapOvr>
  <p:transition spd="slow">
    <p:wip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6/21/2023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dirty="0"/>
          </a:p>
        </p:txBody>
      </p:sp>
    </p:spTree>
    <p:extLst>
      <p:ext uri="{BB962C8B-B14F-4D97-AF65-F5344CB8AC3E}">
        <p14:creationId xmlns:p14="http://schemas.microsoft.com/office/powerpoint/2010/main" val="3171841454"/>
      </p:ext>
    </p:extLst>
  </p:cSld>
  <p:clrMapOvr>
    <a:masterClrMapping/>
  </p:clrMapOvr>
  <p:transition spd="slow">
    <p:wip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6/21/2023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dirty="0"/>
          </a:p>
        </p:txBody>
      </p:sp>
    </p:spTree>
    <p:extLst>
      <p:ext uri="{BB962C8B-B14F-4D97-AF65-F5344CB8AC3E}">
        <p14:creationId xmlns:p14="http://schemas.microsoft.com/office/powerpoint/2010/main" val="1718958274"/>
      </p:ext>
    </p:extLst>
  </p:cSld>
  <p:clrMapOvr>
    <a:masterClrMapping/>
  </p:clrMapOvr>
  <p:transition spd="slow">
    <p:wip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61000">
              <a:srgbClr val="0070C0"/>
            </a:gs>
          </a:gsLst>
          <a:lin ang="54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6CE7D5-CF57-46EF-B807-FDD0502418D4}" type="datetimeFigureOut">
              <a:rPr lang="en-US" smtClean="0"/>
              <a:t>6/21/2023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0EA680-D336-4FF7-8B7A-9848BB0A1C32}" type="slidenum">
              <a:rPr lang="en-US" smtClean="0"/>
              <a:t>‹#›</a:t>
            </a:fld>
            <a:endParaRPr lang="en-US" dirty="0"/>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slow">
    <p:wipe/>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28" name="Rectangle 7">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Rectangle 9">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 y="-22693"/>
            <a:ext cx="12191999"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Rectangle 11">
            <a:extLst>
              <a:ext uri="{FF2B5EF4-FFF2-40B4-BE49-F238E27FC236}">
                <a16:creationId xmlns:a16="http://schemas.microsoft.com/office/drawing/2014/main" id="{6016219D-510E-4184-9090-6D5578A87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908719" y="-3931841"/>
            <a:ext cx="4374557" cy="12192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Rectangle 13">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136696" y="-3703868"/>
            <a:ext cx="4374128" cy="1173647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Rectangle 15">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 y="-22690"/>
            <a:ext cx="8542485"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Freeform: Shape 17">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5945431" y="-1032053"/>
            <a:ext cx="4990147"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E06D0BCB-E4BA-F41D-D925-092851026F0B}"/>
              </a:ext>
            </a:extLst>
          </p:cNvPr>
          <p:cNvSpPr>
            <a:spLocks noGrp="1"/>
          </p:cNvSpPr>
          <p:nvPr>
            <p:ph type="ctrTitle"/>
          </p:nvPr>
        </p:nvSpPr>
        <p:spPr>
          <a:xfrm>
            <a:off x="1314824" y="735106"/>
            <a:ext cx="10053763" cy="2928470"/>
          </a:xfrm>
        </p:spPr>
        <p:txBody>
          <a:bodyPr anchor="b">
            <a:normAutofit/>
          </a:bodyPr>
          <a:lstStyle/>
          <a:p>
            <a:pPr algn="l"/>
            <a:r>
              <a:rPr lang="en-US" sz="4800" b="1" dirty="0">
                <a:solidFill>
                  <a:srgbClr val="FFFFFF"/>
                </a:solidFill>
                <a:latin typeface="Aharoni" panose="02010803020104030203" pitchFamily="2" charset="-79"/>
                <a:cs typeface="Aharoni" panose="02010803020104030203" pitchFamily="2" charset="-79"/>
              </a:rPr>
              <a:t>Department of Developmental Services </a:t>
            </a:r>
            <a:br>
              <a:rPr lang="en-US" sz="4800" b="1" dirty="0">
                <a:solidFill>
                  <a:srgbClr val="FFFFFF"/>
                </a:solidFill>
                <a:latin typeface="Aharoni" panose="02010803020104030203" pitchFamily="2" charset="-79"/>
                <a:cs typeface="Aharoni" panose="02010803020104030203" pitchFamily="2" charset="-79"/>
              </a:rPr>
            </a:br>
            <a:br>
              <a:rPr lang="en-US" sz="4800" b="1" dirty="0">
                <a:solidFill>
                  <a:srgbClr val="FFFFFF"/>
                </a:solidFill>
                <a:latin typeface="Aharoni" panose="02010803020104030203" pitchFamily="2" charset="-79"/>
                <a:cs typeface="Aharoni" panose="02010803020104030203" pitchFamily="2" charset="-79"/>
              </a:rPr>
            </a:br>
            <a:r>
              <a:rPr lang="en-US" sz="4800" b="1" dirty="0">
                <a:solidFill>
                  <a:srgbClr val="FFFFFF"/>
                </a:solidFill>
                <a:latin typeface="Aharoni" panose="02010803020104030203" pitchFamily="2" charset="-79"/>
                <a:cs typeface="Aharoni" panose="02010803020104030203" pitchFamily="2" charset="-79"/>
              </a:rPr>
              <a:t>Individual &amp; Family Supports</a:t>
            </a:r>
          </a:p>
        </p:txBody>
      </p:sp>
      <p:sp>
        <p:nvSpPr>
          <p:cNvPr id="3" name="Subtitle 2">
            <a:extLst>
              <a:ext uri="{FF2B5EF4-FFF2-40B4-BE49-F238E27FC236}">
                <a16:creationId xmlns:a16="http://schemas.microsoft.com/office/drawing/2014/main" id="{BA140337-965D-E446-D5A6-D68A4CD33F07}"/>
              </a:ext>
            </a:extLst>
          </p:cNvPr>
          <p:cNvSpPr>
            <a:spLocks noGrp="1"/>
          </p:cNvSpPr>
          <p:nvPr>
            <p:ph type="subTitle" idx="1"/>
          </p:nvPr>
        </p:nvSpPr>
        <p:spPr>
          <a:xfrm>
            <a:off x="1350682" y="4870824"/>
            <a:ext cx="10005951" cy="1458258"/>
          </a:xfrm>
        </p:spPr>
        <p:txBody>
          <a:bodyPr vert="horz" lIns="91440" tIns="45720" rIns="91440" bIns="45720" rtlCol="0" anchor="ctr">
            <a:normAutofit/>
          </a:bodyPr>
          <a:lstStyle/>
          <a:p>
            <a:pPr algn="l"/>
            <a:r>
              <a:rPr lang="en-US" sz="8000" dirty="0">
                <a:latin typeface="Aharoni" panose="02010803020104030203" pitchFamily="2" charset="-79"/>
                <a:cs typeface="Aharoni" panose="02010803020104030203" pitchFamily="2" charset="-79"/>
              </a:rPr>
              <a:t>Helplines </a:t>
            </a:r>
          </a:p>
        </p:txBody>
      </p:sp>
    </p:spTree>
    <p:extLst>
      <p:ext uri="{BB962C8B-B14F-4D97-AF65-F5344CB8AC3E}">
        <p14:creationId xmlns:p14="http://schemas.microsoft.com/office/powerpoint/2010/main" val="1175790564"/>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wd">
                                    <p:tmPct val="15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childTnLst>
                                </p:cTn>
                              </p:par>
                              <p:par>
                                <p:cTn id="8" presetID="10" presetClass="entr" presetSubtype="0" fill="hold" grpId="0" nodeType="withEffect">
                                  <p:stCondLst>
                                    <p:cond delay="500"/>
                                  </p:stCondLst>
                                  <p:iterate type="wd">
                                    <p:tmPct val="15000"/>
                                  </p:iterate>
                                  <p:childTnLst>
                                    <p:set>
                                      <p:cBhvr>
                                        <p:cTn id="9" dur="1" fill="hold">
                                          <p:stCondLst>
                                            <p:cond delay="0"/>
                                          </p:stCondLst>
                                        </p:cTn>
                                        <p:tgtEl>
                                          <p:spTgt spid="2"/>
                                        </p:tgtEl>
                                        <p:attrNameLst>
                                          <p:attrName>style.visibility</p:attrName>
                                        </p:attrNameLst>
                                      </p:cBhvr>
                                      <p:to>
                                        <p:strVal val="visible"/>
                                      </p:to>
                                    </p:set>
                                    <p:animEffect transition="in" filter="fade">
                                      <p:cBhvr>
                                        <p:cTn id="10"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a:extLst>
              <a:ext uri="{FF2B5EF4-FFF2-40B4-BE49-F238E27FC236}">
                <a16:creationId xmlns:a16="http://schemas.microsoft.com/office/drawing/2014/main" id="{2A08BE48-21F1-9690-0B20-E7DEECBE44D0}"/>
              </a:ext>
            </a:extLst>
          </p:cNvPr>
          <p:cNvPicPr>
            <a:picLocks noChangeAspect="1"/>
          </p:cNvPicPr>
          <p:nvPr/>
        </p:nvPicPr>
        <p:blipFill>
          <a:blip r:embed="rId2"/>
          <a:stretch>
            <a:fillRect/>
          </a:stretch>
        </p:blipFill>
        <p:spPr>
          <a:xfrm>
            <a:off x="1982782" y="457200"/>
            <a:ext cx="8226435" cy="5943600"/>
          </a:xfrm>
          <a:prstGeom prst="rect">
            <a:avLst/>
          </a:prstGeom>
        </p:spPr>
      </p:pic>
    </p:spTree>
    <p:extLst>
      <p:ext uri="{BB962C8B-B14F-4D97-AF65-F5344CB8AC3E}">
        <p14:creationId xmlns:p14="http://schemas.microsoft.com/office/powerpoint/2010/main" val="3597539079"/>
      </p:ext>
    </p:extLst>
  </p:cSld>
  <p:clrMapOvr>
    <a:masterClrMapping/>
  </p:clrMapOvr>
  <p:transition spd="slow">
    <p:wip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8486" y="341255"/>
            <a:ext cx="7743825" cy="548640"/>
          </a:xfrm>
          <a:solidFill>
            <a:srgbClr val="FFFF00"/>
          </a:solidFill>
        </p:spPr>
        <p:txBody>
          <a:bodyPr>
            <a:normAutofit fontScale="90000"/>
          </a:bodyPr>
          <a:lstStyle/>
          <a:p>
            <a:pPr algn="ctr"/>
            <a:r>
              <a:rPr lang="en-US" dirty="0">
                <a:latin typeface="Aharoni" panose="02010803020104030203" pitchFamily="2" charset="-79"/>
                <a:cs typeface="Aharoni" panose="02010803020104030203" pitchFamily="2" charset="-79"/>
              </a:rPr>
              <a:t>What are the         Helplines?       </a:t>
            </a:r>
          </a:p>
        </p:txBody>
      </p:sp>
      <p:sp>
        <p:nvSpPr>
          <p:cNvPr id="3" name="Content Placeholder 2"/>
          <p:cNvSpPr>
            <a:spLocks noGrp="1"/>
          </p:cNvSpPr>
          <p:nvPr>
            <p:ph idx="1"/>
          </p:nvPr>
        </p:nvSpPr>
        <p:spPr>
          <a:xfrm>
            <a:off x="800100" y="959006"/>
            <a:ext cx="10334625" cy="6092282"/>
          </a:xfrm>
        </p:spPr>
        <p:txBody>
          <a:bodyPr vert="horz" lIns="0" tIns="0" rIns="0" bIns="0" rtlCol="0">
            <a:normAutofit/>
          </a:bodyPr>
          <a:lstStyle/>
          <a:p>
            <a:pPr marL="0" lvl="1" indent="0">
              <a:buNone/>
            </a:pPr>
            <a:r>
              <a:rPr lang="en-US" sz="1400" b="1" dirty="0">
                <a:latin typeface="Aharoni" panose="02010803020104030203" pitchFamily="2" charset="-79"/>
                <a:cs typeface="Aharoni" panose="02010803020104030203" pitchFamily="2" charset="-79"/>
              </a:rPr>
              <a:t>DDS is divided into three Regions across the State – North, South and West.</a:t>
            </a:r>
          </a:p>
          <a:p>
            <a:pPr marL="0" lvl="1" indent="0">
              <a:buNone/>
            </a:pPr>
            <a:endParaRPr lang="en-US" sz="500" dirty="0">
              <a:latin typeface="Aharoni" panose="02010803020104030203" pitchFamily="2" charset="-79"/>
              <a:cs typeface="Aharoni" panose="02010803020104030203" pitchFamily="2" charset="-79"/>
            </a:endParaRPr>
          </a:p>
          <a:p>
            <a:pPr marL="0" lvl="1" indent="0">
              <a:buNone/>
            </a:pPr>
            <a:r>
              <a:rPr lang="en-US" sz="1300" dirty="0">
                <a:latin typeface="Aharoni" panose="02010803020104030203" pitchFamily="2" charset="-79"/>
                <a:cs typeface="Aharoni" panose="02010803020104030203" pitchFamily="2" charset="-79"/>
              </a:rPr>
              <a:t>In 2009, the State of CT DDS established a Helpline in each of its three Regions. The Helplines are for people who are already eligible for services through DDS who are in the Individual &amp; Family Support Division.  Individuals are assigned to the Helplines if they are not enrolled in Husky C,  which is an adult Medicaid program for the disabled.  Typically, individuals are eligible to apply for Husky C when they turn 18 years of age. After enrolled in Husky C, if individuals are not able to be enrolled in a DDS Waiver as they are not receiving a DDS funded service, they may remain on the Helpline depending upon the availability of an assigned Case Manager.</a:t>
            </a:r>
          </a:p>
          <a:p>
            <a:pPr marL="0" lvl="1" indent="0">
              <a:buNone/>
            </a:pPr>
            <a:r>
              <a:rPr lang="en-US" sz="1300" dirty="0">
                <a:latin typeface="Aharoni" panose="02010803020104030203" pitchFamily="2" charset="-79"/>
                <a:cs typeface="Aharoni" panose="02010803020104030203" pitchFamily="2" charset="-79"/>
              </a:rPr>
              <a:t>.</a:t>
            </a:r>
          </a:p>
          <a:p>
            <a:pPr marL="0" lvl="1" indent="0">
              <a:buNone/>
            </a:pPr>
            <a:endParaRPr lang="en-US" sz="1300" dirty="0">
              <a:latin typeface="Aharoni" panose="02010803020104030203" pitchFamily="2" charset="-79"/>
              <a:cs typeface="Aharoni" panose="02010803020104030203" pitchFamily="2" charset="-79"/>
            </a:endParaRPr>
          </a:p>
          <a:p>
            <a:pPr marL="0" lvl="1" indent="0">
              <a:buNone/>
            </a:pPr>
            <a:endParaRPr lang="en-US" dirty="0">
              <a:latin typeface="Aharoni" panose="02010803020104030203" pitchFamily="2" charset="-79"/>
              <a:cs typeface="Aharoni" panose="02010803020104030203" pitchFamily="2" charset="-79"/>
            </a:endParaRPr>
          </a:p>
          <a:p>
            <a:pPr lvl="1"/>
            <a:endParaRPr lang="en-US" dirty="0">
              <a:latin typeface="Arial" panose="020B0604020202020204" pitchFamily="34" charset="0"/>
              <a:cs typeface="Arial" panose="020B0604020202020204" pitchFamily="34" charset="0"/>
            </a:endParaRPr>
          </a:p>
          <a:p>
            <a:pPr marL="457200" lvl="1" indent="0">
              <a:buNone/>
            </a:pPr>
            <a:endParaRPr lang="en-US" dirty="0">
              <a:latin typeface="Arial" panose="020B0604020202020204" pitchFamily="34" charset="0"/>
              <a:cs typeface="Arial" panose="020B0604020202020204" pitchFamily="34" charset="0"/>
            </a:endParaRPr>
          </a:p>
        </p:txBody>
      </p:sp>
      <p:sp>
        <p:nvSpPr>
          <p:cNvPr id="4" name="phone3"/>
          <p:cNvSpPr>
            <a:spLocks noEditPoints="1" noChangeArrowheads="1"/>
          </p:cNvSpPr>
          <p:nvPr/>
        </p:nvSpPr>
        <p:spPr bwMode="auto">
          <a:xfrm>
            <a:off x="9260696" y="272143"/>
            <a:ext cx="1052744" cy="990600"/>
          </a:xfrm>
          <a:custGeom>
            <a:avLst/>
            <a:gdLst>
              <a:gd name="T0" fmla="*/ 0 w 21600"/>
              <a:gd name="T1" fmla="*/ 0 h 21600"/>
              <a:gd name="T2" fmla="*/ 10800 w 21600"/>
              <a:gd name="T3" fmla="*/ 0 h 21600"/>
              <a:gd name="T4" fmla="*/ 21600 w 21600"/>
              <a:gd name="T5" fmla="*/ 0 h 21600"/>
              <a:gd name="T6" fmla="*/ 21600 w 21600"/>
              <a:gd name="T7" fmla="*/ 10800 h 21600"/>
              <a:gd name="T8" fmla="*/ 21600 w 21600"/>
              <a:gd name="T9" fmla="*/ 21600 h 21600"/>
              <a:gd name="T10" fmla="*/ 10800 w 21600"/>
              <a:gd name="T11" fmla="*/ 21600 h 21600"/>
              <a:gd name="T12" fmla="*/ 0 w 21600"/>
              <a:gd name="T13" fmla="*/ 21600 h 21600"/>
              <a:gd name="T14" fmla="*/ 0 w 21600"/>
              <a:gd name="T15" fmla="*/ 10800 h 21600"/>
              <a:gd name="T16" fmla="*/ 200 w 21600"/>
              <a:gd name="T17" fmla="*/ 23516 h 21600"/>
              <a:gd name="T18" fmla="*/ 21400 w 21600"/>
              <a:gd name="T19" fmla="*/ 40485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extrusionOk="0">
                <a:moveTo>
                  <a:pt x="10692" y="21600"/>
                </a:moveTo>
                <a:lnTo>
                  <a:pt x="21600" y="21600"/>
                </a:lnTo>
                <a:lnTo>
                  <a:pt x="21600" y="10684"/>
                </a:lnTo>
                <a:lnTo>
                  <a:pt x="21600" y="0"/>
                </a:lnTo>
                <a:lnTo>
                  <a:pt x="10190" y="0"/>
                </a:lnTo>
                <a:lnTo>
                  <a:pt x="0" y="0"/>
                </a:lnTo>
                <a:lnTo>
                  <a:pt x="0" y="10916"/>
                </a:lnTo>
                <a:lnTo>
                  <a:pt x="0" y="21600"/>
                </a:lnTo>
                <a:lnTo>
                  <a:pt x="10692" y="21600"/>
                </a:lnTo>
                <a:close/>
              </a:path>
              <a:path w="21600" h="21600" extrusionOk="0">
                <a:moveTo>
                  <a:pt x="3552" y="13565"/>
                </a:moveTo>
                <a:lnTo>
                  <a:pt x="3552" y="14206"/>
                </a:lnTo>
                <a:lnTo>
                  <a:pt x="3409" y="14584"/>
                </a:lnTo>
                <a:lnTo>
                  <a:pt x="3050" y="15021"/>
                </a:lnTo>
                <a:lnTo>
                  <a:pt x="2619" y="15429"/>
                </a:lnTo>
                <a:lnTo>
                  <a:pt x="2296" y="15836"/>
                </a:lnTo>
                <a:lnTo>
                  <a:pt x="2045" y="16244"/>
                </a:lnTo>
                <a:lnTo>
                  <a:pt x="1902" y="16564"/>
                </a:lnTo>
                <a:lnTo>
                  <a:pt x="1794" y="17001"/>
                </a:lnTo>
                <a:lnTo>
                  <a:pt x="1830" y="17466"/>
                </a:lnTo>
                <a:lnTo>
                  <a:pt x="2009" y="17932"/>
                </a:lnTo>
                <a:lnTo>
                  <a:pt x="2260" y="18311"/>
                </a:lnTo>
                <a:lnTo>
                  <a:pt x="2548" y="18718"/>
                </a:lnTo>
                <a:lnTo>
                  <a:pt x="3050" y="19126"/>
                </a:lnTo>
                <a:lnTo>
                  <a:pt x="3552" y="19533"/>
                </a:lnTo>
                <a:lnTo>
                  <a:pt x="4342" y="19737"/>
                </a:lnTo>
                <a:lnTo>
                  <a:pt x="5095" y="19737"/>
                </a:lnTo>
                <a:lnTo>
                  <a:pt x="5849" y="19737"/>
                </a:lnTo>
                <a:lnTo>
                  <a:pt x="6351" y="19533"/>
                </a:lnTo>
                <a:lnTo>
                  <a:pt x="7140" y="19126"/>
                </a:lnTo>
                <a:lnTo>
                  <a:pt x="7535" y="18747"/>
                </a:lnTo>
                <a:lnTo>
                  <a:pt x="7894" y="18311"/>
                </a:lnTo>
                <a:lnTo>
                  <a:pt x="8145" y="17903"/>
                </a:lnTo>
                <a:lnTo>
                  <a:pt x="8324" y="17408"/>
                </a:lnTo>
                <a:lnTo>
                  <a:pt x="8324" y="16942"/>
                </a:lnTo>
                <a:lnTo>
                  <a:pt x="8252" y="16593"/>
                </a:lnTo>
                <a:lnTo>
                  <a:pt x="8145" y="16244"/>
                </a:lnTo>
                <a:lnTo>
                  <a:pt x="7894" y="15836"/>
                </a:lnTo>
                <a:lnTo>
                  <a:pt x="7571" y="15429"/>
                </a:lnTo>
                <a:lnTo>
                  <a:pt x="7140" y="15021"/>
                </a:lnTo>
                <a:lnTo>
                  <a:pt x="6853" y="14613"/>
                </a:lnTo>
                <a:lnTo>
                  <a:pt x="6602" y="14206"/>
                </a:lnTo>
                <a:lnTo>
                  <a:pt x="6602" y="13565"/>
                </a:lnTo>
                <a:lnTo>
                  <a:pt x="6602" y="8035"/>
                </a:lnTo>
                <a:lnTo>
                  <a:pt x="6602" y="7598"/>
                </a:lnTo>
                <a:lnTo>
                  <a:pt x="6853" y="6987"/>
                </a:lnTo>
                <a:lnTo>
                  <a:pt x="7212" y="6579"/>
                </a:lnTo>
                <a:lnTo>
                  <a:pt x="7643" y="6171"/>
                </a:lnTo>
                <a:lnTo>
                  <a:pt x="7894" y="5764"/>
                </a:lnTo>
                <a:lnTo>
                  <a:pt x="8037" y="5531"/>
                </a:lnTo>
                <a:lnTo>
                  <a:pt x="8252" y="5153"/>
                </a:lnTo>
                <a:lnTo>
                  <a:pt x="8360" y="4599"/>
                </a:lnTo>
                <a:lnTo>
                  <a:pt x="8288" y="4134"/>
                </a:lnTo>
                <a:lnTo>
                  <a:pt x="8145" y="3697"/>
                </a:lnTo>
                <a:lnTo>
                  <a:pt x="7894" y="3289"/>
                </a:lnTo>
                <a:lnTo>
                  <a:pt x="7499" y="2853"/>
                </a:lnTo>
                <a:lnTo>
                  <a:pt x="7033" y="2533"/>
                </a:lnTo>
                <a:lnTo>
                  <a:pt x="6387" y="2242"/>
                </a:lnTo>
                <a:lnTo>
                  <a:pt x="5849" y="2067"/>
                </a:lnTo>
                <a:lnTo>
                  <a:pt x="5095" y="1950"/>
                </a:lnTo>
                <a:lnTo>
                  <a:pt x="4234" y="2038"/>
                </a:lnTo>
                <a:lnTo>
                  <a:pt x="3552" y="2271"/>
                </a:lnTo>
                <a:lnTo>
                  <a:pt x="3050" y="2504"/>
                </a:lnTo>
                <a:lnTo>
                  <a:pt x="2548" y="2882"/>
                </a:lnTo>
                <a:lnTo>
                  <a:pt x="2225" y="3231"/>
                </a:lnTo>
                <a:lnTo>
                  <a:pt x="1973" y="3697"/>
                </a:lnTo>
                <a:lnTo>
                  <a:pt x="1794" y="4308"/>
                </a:lnTo>
                <a:lnTo>
                  <a:pt x="1794" y="4745"/>
                </a:lnTo>
                <a:lnTo>
                  <a:pt x="1866" y="5123"/>
                </a:lnTo>
                <a:lnTo>
                  <a:pt x="2045" y="5560"/>
                </a:lnTo>
                <a:lnTo>
                  <a:pt x="2296" y="5851"/>
                </a:lnTo>
                <a:lnTo>
                  <a:pt x="2548" y="6171"/>
                </a:lnTo>
                <a:lnTo>
                  <a:pt x="3014" y="6608"/>
                </a:lnTo>
                <a:lnTo>
                  <a:pt x="3301" y="6987"/>
                </a:lnTo>
                <a:lnTo>
                  <a:pt x="3552" y="7598"/>
                </a:lnTo>
                <a:lnTo>
                  <a:pt x="3552" y="8035"/>
                </a:lnTo>
                <a:lnTo>
                  <a:pt x="3552" y="13565"/>
                </a:lnTo>
                <a:close/>
              </a:path>
              <a:path w="21600" h="21600" extrusionOk="0">
                <a:moveTo>
                  <a:pt x="10154" y="1863"/>
                </a:moveTo>
                <a:lnTo>
                  <a:pt x="19088" y="1863"/>
                </a:lnTo>
                <a:lnTo>
                  <a:pt x="19088" y="8238"/>
                </a:lnTo>
                <a:lnTo>
                  <a:pt x="10154" y="8238"/>
                </a:lnTo>
                <a:lnTo>
                  <a:pt x="10154" y="1863"/>
                </a:lnTo>
                <a:moveTo>
                  <a:pt x="10441" y="10101"/>
                </a:moveTo>
                <a:lnTo>
                  <a:pt x="10441" y="9461"/>
                </a:lnTo>
                <a:lnTo>
                  <a:pt x="18837" y="9461"/>
                </a:lnTo>
                <a:lnTo>
                  <a:pt x="18837" y="10101"/>
                </a:lnTo>
                <a:lnTo>
                  <a:pt x="10441" y="10101"/>
                </a:lnTo>
                <a:moveTo>
                  <a:pt x="11374" y="11004"/>
                </a:moveTo>
                <a:lnTo>
                  <a:pt x="12630" y="11004"/>
                </a:lnTo>
                <a:lnTo>
                  <a:pt x="12630" y="12226"/>
                </a:lnTo>
                <a:lnTo>
                  <a:pt x="11374" y="12226"/>
                </a:lnTo>
                <a:lnTo>
                  <a:pt x="11374" y="11004"/>
                </a:lnTo>
                <a:moveTo>
                  <a:pt x="13993" y="11004"/>
                </a:moveTo>
                <a:lnTo>
                  <a:pt x="15249" y="11004"/>
                </a:lnTo>
                <a:lnTo>
                  <a:pt x="15249" y="12226"/>
                </a:lnTo>
                <a:lnTo>
                  <a:pt x="13993" y="12226"/>
                </a:lnTo>
                <a:lnTo>
                  <a:pt x="13993" y="11004"/>
                </a:lnTo>
                <a:moveTo>
                  <a:pt x="16649" y="11004"/>
                </a:moveTo>
                <a:lnTo>
                  <a:pt x="17904" y="11004"/>
                </a:lnTo>
                <a:lnTo>
                  <a:pt x="17904" y="12226"/>
                </a:lnTo>
                <a:lnTo>
                  <a:pt x="16649" y="12226"/>
                </a:lnTo>
                <a:lnTo>
                  <a:pt x="16649" y="11004"/>
                </a:lnTo>
                <a:moveTo>
                  <a:pt x="11374" y="12954"/>
                </a:moveTo>
                <a:lnTo>
                  <a:pt x="12630" y="12954"/>
                </a:lnTo>
                <a:lnTo>
                  <a:pt x="12630" y="14177"/>
                </a:lnTo>
                <a:lnTo>
                  <a:pt x="11374" y="14177"/>
                </a:lnTo>
                <a:lnTo>
                  <a:pt x="11374" y="12954"/>
                </a:lnTo>
                <a:moveTo>
                  <a:pt x="13993" y="12954"/>
                </a:moveTo>
                <a:lnTo>
                  <a:pt x="15249" y="12954"/>
                </a:lnTo>
                <a:lnTo>
                  <a:pt x="15249" y="14177"/>
                </a:lnTo>
                <a:lnTo>
                  <a:pt x="13993" y="14177"/>
                </a:lnTo>
                <a:lnTo>
                  <a:pt x="13993" y="12954"/>
                </a:lnTo>
                <a:moveTo>
                  <a:pt x="16649" y="12954"/>
                </a:moveTo>
                <a:lnTo>
                  <a:pt x="17904" y="12954"/>
                </a:lnTo>
                <a:lnTo>
                  <a:pt x="17904" y="14177"/>
                </a:lnTo>
                <a:lnTo>
                  <a:pt x="16649" y="14177"/>
                </a:lnTo>
                <a:lnTo>
                  <a:pt x="16649" y="12954"/>
                </a:lnTo>
                <a:moveTo>
                  <a:pt x="11374" y="14905"/>
                </a:moveTo>
                <a:lnTo>
                  <a:pt x="12630" y="14905"/>
                </a:lnTo>
                <a:lnTo>
                  <a:pt x="12630" y="16127"/>
                </a:lnTo>
                <a:lnTo>
                  <a:pt x="11374" y="16127"/>
                </a:lnTo>
                <a:lnTo>
                  <a:pt x="11374" y="14905"/>
                </a:lnTo>
                <a:moveTo>
                  <a:pt x="13993" y="14905"/>
                </a:moveTo>
                <a:lnTo>
                  <a:pt x="15249" y="14905"/>
                </a:lnTo>
                <a:lnTo>
                  <a:pt x="15249" y="16127"/>
                </a:lnTo>
                <a:lnTo>
                  <a:pt x="13993" y="16127"/>
                </a:lnTo>
                <a:lnTo>
                  <a:pt x="13993" y="14905"/>
                </a:lnTo>
                <a:moveTo>
                  <a:pt x="16649" y="14905"/>
                </a:moveTo>
                <a:lnTo>
                  <a:pt x="17904" y="14905"/>
                </a:lnTo>
                <a:lnTo>
                  <a:pt x="17904" y="16127"/>
                </a:lnTo>
                <a:lnTo>
                  <a:pt x="16649" y="16127"/>
                </a:lnTo>
                <a:lnTo>
                  <a:pt x="16649" y="14905"/>
                </a:lnTo>
                <a:moveTo>
                  <a:pt x="11374" y="16855"/>
                </a:moveTo>
                <a:lnTo>
                  <a:pt x="12630" y="16855"/>
                </a:lnTo>
                <a:lnTo>
                  <a:pt x="12630" y="18078"/>
                </a:lnTo>
                <a:lnTo>
                  <a:pt x="11374" y="18078"/>
                </a:lnTo>
                <a:lnTo>
                  <a:pt x="11374" y="16855"/>
                </a:lnTo>
                <a:moveTo>
                  <a:pt x="13993" y="16855"/>
                </a:moveTo>
                <a:lnTo>
                  <a:pt x="15249" y="16855"/>
                </a:lnTo>
                <a:lnTo>
                  <a:pt x="15249" y="18078"/>
                </a:lnTo>
                <a:lnTo>
                  <a:pt x="13993" y="18078"/>
                </a:lnTo>
                <a:lnTo>
                  <a:pt x="13993" y="16855"/>
                </a:lnTo>
                <a:moveTo>
                  <a:pt x="16649" y="16855"/>
                </a:moveTo>
                <a:lnTo>
                  <a:pt x="17904" y="16855"/>
                </a:lnTo>
                <a:lnTo>
                  <a:pt x="17904" y="18078"/>
                </a:lnTo>
                <a:lnTo>
                  <a:pt x="16649" y="18078"/>
                </a:lnTo>
                <a:lnTo>
                  <a:pt x="16649" y="16855"/>
                </a:lnTo>
              </a:path>
            </a:pathLst>
          </a:custGeom>
          <a:solidFill>
            <a:srgbClr val="F67B00"/>
          </a:solidFill>
          <a:ln w="38100">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dirty="0"/>
          </a:p>
        </p:txBody>
      </p:sp>
      <p:pic>
        <p:nvPicPr>
          <p:cNvPr id="5" name="Content Placeholder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48237" y="2514600"/>
            <a:ext cx="5665240" cy="4093006"/>
          </a:xfrm>
          <a:prstGeom prst="rect">
            <a:avLst/>
          </a:prstGeom>
        </p:spPr>
      </p:pic>
      <p:sp>
        <p:nvSpPr>
          <p:cNvPr id="6" name="TextBox 5"/>
          <p:cNvSpPr txBox="1"/>
          <p:nvPr/>
        </p:nvSpPr>
        <p:spPr>
          <a:xfrm>
            <a:off x="7717197" y="3124200"/>
            <a:ext cx="2667000" cy="2677656"/>
          </a:xfrm>
          <a:prstGeom prst="rect">
            <a:avLst/>
          </a:prstGeom>
          <a:solidFill>
            <a:srgbClr val="92D050"/>
          </a:solidFill>
          <a:ln w="38100">
            <a:solidFill>
              <a:srgbClr val="FF9933"/>
            </a:solidFill>
          </a:ln>
        </p:spPr>
        <p:txBody>
          <a:bodyPr wrap="square" rtlCol="0">
            <a:spAutoFit/>
          </a:bodyPr>
          <a:lstStyle/>
          <a:p>
            <a:r>
              <a:rPr lang="en-US" sz="1200" b="1" u="sng" dirty="0"/>
              <a:t>DDS NORTH REGION</a:t>
            </a:r>
            <a:endParaRPr lang="en-US" sz="1200" dirty="0"/>
          </a:p>
          <a:p>
            <a:r>
              <a:rPr lang="en-US" sz="1200" b="1" dirty="0"/>
              <a:t>Location:  East Hartford Office</a:t>
            </a:r>
            <a:endParaRPr lang="en-US" sz="1200" dirty="0"/>
          </a:p>
          <a:p>
            <a:r>
              <a:rPr lang="en-US" sz="1200" b="1" dirty="0"/>
              <a:t>1-877-437-4577</a:t>
            </a:r>
            <a:endParaRPr lang="en-US" sz="1200" dirty="0"/>
          </a:p>
          <a:p>
            <a:r>
              <a:rPr lang="en-US" sz="1200" b="1" dirty="0"/>
              <a:t>Email:  DDS.NR.ifshelpline@ct.gov</a:t>
            </a:r>
            <a:endParaRPr lang="en-US" sz="1200" dirty="0"/>
          </a:p>
          <a:p>
            <a:r>
              <a:rPr lang="en-US" sz="1200" dirty="0"/>
              <a:t> </a:t>
            </a:r>
          </a:p>
          <a:p>
            <a:r>
              <a:rPr lang="en-US" sz="1200" b="1" u="sng" dirty="0"/>
              <a:t>DDS SOUTH REGION</a:t>
            </a:r>
            <a:r>
              <a:rPr lang="en-US" sz="1200" dirty="0"/>
              <a:t> </a:t>
            </a:r>
          </a:p>
          <a:p>
            <a:r>
              <a:rPr lang="en-US" sz="1200" b="1" dirty="0"/>
              <a:t>Location: New Haven Office</a:t>
            </a:r>
            <a:endParaRPr lang="en-US" sz="1200" dirty="0"/>
          </a:p>
          <a:p>
            <a:r>
              <a:rPr lang="en-US" sz="1200" b="1" dirty="0"/>
              <a:t>1-877-437-4567</a:t>
            </a:r>
            <a:endParaRPr lang="en-US" sz="1200" dirty="0"/>
          </a:p>
          <a:p>
            <a:r>
              <a:rPr lang="en-US" sz="1200" b="1" dirty="0"/>
              <a:t>Email:  DDS.SR.ifshelpline@ct.gov</a:t>
            </a:r>
            <a:endParaRPr lang="en-US" sz="1200" dirty="0"/>
          </a:p>
          <a:p>
            <a:r>
              <a:rPr lang="en-US" sz="1200" dirty="0"/>
              <a:t> </a:t>
            </a:r>
          </a:p>
          <a:p>
            <a:r>
              <a:rPr lang="en-US" sz="1200" b="1" u="sng" dirty="0"/>
              <a:t>DDS WEST REGION</a:t>
            </a:r>
            <a:endParaRPr lang="en-US" sz="1200" dirty="0"/>
          </a:p>
          <a:p>
            <a:r>
              <a:rPr lang="en-US" sz="1200" dirty="0"/>
              <a:t> </a:t>
            </a:r>
            <a:r>
              <a:rPr lang="en-US" sz="1200" b="1" dirty="0"/>
              <a:t>Location: Cheshire Office</a:t>
            </a:r>
            <a:endParaRPr lang="en-US" sz="1200" dirty="0"/>
          </a:p>
          <a:p>
            <a:r>
              <a:rPr lang="en-US" sz="1200" b="1" dirty="0"/>
              <a:t>1-877-491-2720</a:t>
            </a:r>
            <a:endParaRPr lang="en-US" sz="1200" dirty="0"/>
          </a:p>
          <a:p>
            <a:r>
              <a:rPr lang="en-US" sz="1200" b="1" dirty="0"/>
              <a:t>Email:  DDS.WR.ifshelpline@ct.gov</a:t>
            </a:r>
          </a:p>
        </p:txBody>
      </p:sp>
      <p:pic>
        <p:nvPicPr>
          <p:cNvPr id="7" name="Picture 2" descr="DDS-Logo-for-word"/>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962525" y="406223"/>
            <a:ext cx="971550" cy="416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50412888"/>
      </p:ext>
    </p:extLst>
  </p:cSld>
  <p:clrMapOvr>
    <a:masterClrMapping/>
  </p:clrMapOvr>
  <p:transition spd="slow">
    <p:wip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59A7C6-10E2-67C2-53B3-69E014AF6C25}"/>
              </a:ext>
            </a:extLst>
          </p:cNvPr>
          <p:cNvSpPr>
            <a:spLocks noGrp="1"/>
          </p:cNvSpPr>
          <p:nvPr>
            <p:ph type="title"/>
          </p:nvPr>
        </p:nvSpPr>
        <p:spPr/>
        <p:txBody>
          <a:bodyPr/>
          <a:lstStyle/>
          <a:p>
            <a:pPr algn="ctr"/>
            <a:r>
              <a:rPr lang="en-US" b="1" dirty="0">
                <a:latin typeface="Aharoni" panose="02010803020104030203" pitchFamily="2" charset="-79"/>
                <a:cs typeface="Aharoni" panose="02010803020104030203" pitchFamily="2" charset="-79"/>
              </a:rPr>
              <a:t>Eligibility Transfer to Region</a:t>
            </a:r>
          </a:p>
        </p:txBody>
      </p:sp>
      <p:sp>
        <p:nvSpPr>
          <p:cNvPr id="3" name="Content Placeholder 2">
            <a:extLst>
              <a:ext uri="{FF2B5EF4-FFF2-40B4-BE49-F238E27FC236}">
                <a16:creationId xmlns:a16="http://schemas.microsoft.com/office/drawing/2014/main" id="{1643AC4B-7A79-B31D-8CB5-214C65A52424}"/>
              </a:ext>
            </a:extLst>
          </p:cNvPr>
          <p:cNvSpPr>
            <a:spLocks noGrp="1"/>
          </p:cNvSpPr>
          <p:nvPr>
            <p:ph idx="1"/>
          </p:nvPr>
        </p:nvSpPr>
        <p:spPr/>
        <p:txBody>
          <a:bodyPr/>
          <a:lstStyle/>
          <a:p>
            <a:r>
              <a:rPr lang="en-US" dirty="0">
                <a:latin typeface="Aharoni" panose="02010803020104030203" pitchFamily="2" charset="-79"/>
                <a:cs typeface="Aharoni" panose="02010803020104030203" pitchFamily="2" charset="-79"/>
              </a:rPr>
              <a:t>After an individual is made eligible the file is sent to the appropriate regional office. </a:t>
            </a:r>
          </a:p>
          <a:p>
            <a:r>
              <a:rPr lang="en-US" dirty="0">
                <a:latin typeface="Aharoni" panose="02010803020104030203" pitchFamily="2" charset="-79"/>
                <a:cs typeface="Aharoni" panose="02010803020104030203" pitchFamily="2" charset="-79"/>
              </a:rPr>
              <a:t>Upon receipt of the file, the regional Helpline mails a welcoming packet that provides additional information on services and supports available with DDS. </a:t>
            </a:r>
          </a:p>
          <a:p>
            <a:r>
              <a:rPr lang="en-US" dirty="0">
                <a:latin typeface="Aharoni" panose="02010803020104030203" pitchFamily="2" charset="-79"/>
                <a:cs typeface="Aharoni" panose="02010803020104030203" pitchFamily="2" charset="-79"/>
              </a:rPr>
              <a:t>Families are welcome to call the Helplines with questions and/or to apply for services and supports </a:t>
            </a:r>
          </a:p>
          <a:p>
            <a:endParaRPr lang="en-US" dirty="0">
              <a:latin typeface="Aharoni" panose="02010803020104030203" pitchFamily="2" charset="-79"/>
              <a:cs typeface="Aharoni" panose="02010803020104030203" pitchFamily="2" charset="-79"/>
            </a:endParaRPr>
          </a:p>
          <a:p>
            <a:pPr marL="0" indent="0">
              <a:buNone/>
            </a:pPr>
            <a:endParaRPr lang="en-US" dirty="0"/>
          </a:p>
        </p:txBody>
      </p:sp>
    </p:spTree>
    <p:extLst>
      <p:ext uri="{BB962C8B-B14F-4D97-AF65-F5344CB8AC3E}">
        <p14:creationId xmlns:p14="http://schemas.microsoft.com/office/powerpoint/2010/main" val="1154440283"/>
      </p:ext>
    </p:extLst>
  </p:cSld>
  <p:clrMapOvr>
    <a:masterClrMapping/>
  </p:clrMapOvr>
  <p:transition spd="slow">
    <p:wip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13CF90-40B3-8569-8D4B-CB94716DAB41}"/>
              </a:ext>
            </a:extLst>
          </p:cNvPr>
          <p:cNvSpPr>
            <a:spLocks noGrp="1"/>
          </p:cNvSpPr>
          <p:nvPr>
            <p:ph type="title"/>
          </p:nvPr>
        </p:nvSpPr>
        <p:spPr/>
        <p:txBody>
          <a:bodyPr/>
          <a:lstStyle/>
          <a:p>
            <a:pPr algn="ctr"/>
            <a:r>
              <a:rPr lang="en-US" b="1" dirty="0">
                <a:latin typeface="Aharoni" panose="02010803020104030203" pitchFamily="2" charset="-79"/>
                <a:cs typeface="Aharoni" panose="02010803020104030203" pitchFamily="2" charset="-79"/>
              </a:rPr>
              <a:t>Helpline Team </a:t>
            </a:r>
          </a:p>
        </p:txBody>
      </p:sp>
      <p:sp>
        <p:nvSpPr>
          <p:cNvPr id="3" name="Content Placeholder 2">
            <a:extLst>
              <a:ext uri="{FF2B5EF4-FFF2-40B4-BE49-F238E27FC236}">
                <a16:creationId xmlns:a16="http://schemas.microsoft.com/office/drawing/2014/main" id="{00875C01-8AE6-EA7C-CA73-676FAC9DC7EF}"/>
              </a:ext>
            </a:extLst>
          </p:cNvPr>
          <p:cNvSpPr>
            <a:spLocks noGrp="1"/>
          </p:cNvSpPr>
          <p:nvPr>
            <p:ph idx="1"/>
          </p:nvPr>
        </p:nvSpPr>
        <p:spPr/>
        <p:txBody>
          <a:bodyPr>
            <a:normAutofit fontScale="92500" lnSpcReduction="20000"/>
          </a:bodyPr>
          <a:lstStyle/>
          <a:p>
            <a:r>
              <a:rPr lang="en-US" dirty="0">
                <a:latin typeface="Aharoni" panose="02010803020104030203" pitchFamily="2" charset="-79"/>
                <a:cs typeface="Aharoni" panose="02010803020104030203" pitchFamily="2" charset="-79"/>
              </a:rPr>
              <a:t>Currently, the Helpline consist of a Director three Helpline Case Managers</a:t>
            </a:r>
          </a:p>
          <a:p>
            <a:r>
              <a:rPr lang="en-US" dirty="0">
                <a:latin typeface="Aharoni" panose="02010803020104030203" pitchFamily="2" charset="-79"/>
                <a:cs typeface="Aharoni" panose="02010803020104030203" pitchFamily="2" charset="-79"/>
              </a:rPr>
              <a:t>Helplines provide case manager services to individuals and families when the individual does not have HUSKY C. </a:t>
            </a:r>
          </a:p>
          <a:p>
            <a:r>
              <a:rPr lang="en-US" dirty="0">
                <a:latin typeface="Aharoni" panose="02010803020104030203" pitchFamily="2" charset="-79"/>
                <a:cs typeface="Aharoni" panose="02010803020104030203" pitchFamily="2" charset="-79"/>
              </a:rPr>
              <a:t>Helpline Case Managers complete initial guardianship assessments with families and assist families with applying for services offered by DDS. These services include family, camp grants and SDE grants, Respite Center stays Family Support Worker supports, transition advising for individuals and consultative services with members of the Resource Team.  </a:t>
            </a:r>
          </a:p>
          <a:p>
            <a:r>
              <a:rPr lang="en-US" dirty="0">
                <a:latin typeface="Aharoni" panose="02010803020104030203" pitchFamily="2" charset="-79"/>
                <a:cs typeface="Aharoni" panose="02010803020104030203" pitchFamily="2" charset="-79"/>
              </a:rPr>
              <a:t>The Resource Team may include, occupational and speech consultation, nursing, psychological/clinical, and behavioral supports.</a:t>
            </a:r>
          </a:p>
        </p:txBody>
      </p:sp>
    </p:spTree>
    <p:extLst>
      <p:ext uri="{BB962C8B-B14F-4D97-AF65-F5344CB8AC3E}">
        <p14:creationId xmlns:p14="http://schemas.microsoft.com/office/powerpoint/2010/main" val="98392359"/>
      </p:ext>
    </p:extLst>
  </p:cSld>
  <p:clrMapOvr>
    <a:masterClrMapping/>
  </p:clrMapOvr>
  <p:transition spd="slow">
    <p:wip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23A51F-EE0B-B467-4E41-138FC8AFA4FC}"/>
              </a:ext>
            </a:extLst>
          </p:cNvPr>
          <p:cNvSpPr>
            <a:spLocks noGrp="1"/>
          </p:cNvSpPr>
          <p:nvPr>
            <p:ph type="title"/>
          </p:nvPr>
        </p:nvSpPr>
        <p:spPr>
          <a:xfrm>
            <a:off x="838200" y="403225"/>
            <a:ext cx="10515600" cy="1325563"/>
          </a:xfrm>
        </p:spPr>
        <p:txBody>
          <a:bodyPr/>
          <a:lstStyle/>
          <a:p>
            <a:pPr algn="ctr"/>
            <a:r>
              <a:rPr lang="en-US" b="1" dirty="0">
                <a:latin typeface="Aharoni" panose="02010803020104030203" pitchFamily="2" charset="-79"/>
                <a:cs typeface="Aharoni" panose="02010803020104030203" pitchFamily="2" charset="-79"/>
              </a:rPr>
              <a:t>Helpline Team </a:t>
            </a:r>
          </a:p>
        </p:txBody>
      </p:sp>
      <p:sp>
        <p:nvSpPr>
          <p:cNvPr id="3" name="Content Placeholder 2">
            <a:extLst>
              <a:ext uri="{FF2B5EF4-FFF2-40B4-BE49-F238E27FC236}">
                <a16:creationId xmlns:a16="http://schemas.microsoft.com/office/drawing/2014/main" id="{F5A55B02-0D47-C26A-AF5E-3A9A3D89B9BF}"/>
              </a:ext>
            </a:extLst>
          </p:cNvPr>
          <p:cNvSpPr>
            <a:spLocks noGrp="1"/>
          </p:cNvSpPr>
          <p:nvPr>
            <p:ph idx="1"/>
          </p:nvPr>
        </p:nvSpPr>
        <p:spPr/>
        <p:txBody>
          <a:bodyPr>
            <a:normAutofit fontScale="85000" lnSpcReduction="20000"/>
          </a:bodyPr>
          <a:lstStyle/>
          <a:p>
            <a:r>
              <a:rPr lang="en-US" dirty="0"/>
              <a:t> </a:t>
            </a:r>
            <a:r>
              <a:rPr lang="en-US" dirty="0">
                <a:latin typeface="Aharoni" panose="02010803020104030203" pitchFamily="2" charset="-79"/>
                <a:cs typeface="Aharoni" panose="02010803020104030203" pitchFamily="2" charset="-79"/>
              </a:rPr>
              <a:t>Referrals – Within DDS and recommendations to other providers. </a:t>
            </a:r>
          </a:p>
          <a:p>
            <a:r>
              <a:rPr lang="en-US" dirty="0">
                <a:latin typeface="Aharoni" panose="02010803020104030203" pitchFamily="2" charset="-79"/>
                <a:cs typeface="Aharoni" panose="02010803020104030203" pitchFamily="2" charset="-79"/>
              </a:rPr>
              <a:t>Respond, triage and follow through with emergency situations.</a:t>
            </a:r>
          </a:p>
          <a:p>
            <a:r>
              <a:rPr lang="en-US" dirty="0">
                <a:latin typeface="Aharoni" panose="02010803020104030203" pitchFamily="2" charset="-79"/>
                <a:cs typeface="Aharoni" panose="02010803020104030203" pitchFamily="2" charset="-79"/>
              </a:rPr>
              <a:t>Work collaboratively with public and private providers.  </a:t>
            </a:r>
          </a:p>
          <a:p>
            <a:r>
              <a:rPr lang="en-US" dirty="0">
                <a:latin typeface="Aharoni" panose="02010803020104030203" pitchFamily="2" charset="-79"/>
                <a:cs typeface="Aharoni" panose="02010803020104030203" pitchFamily="2" charset="-79"/>
              </a:rPr>
              <a:t>Re-determination – What happens when an individual is made eligible prior to the age of eight?</a:t>
            </a:r>
          </a:p>
          <a:p>
            <a:r>
              <a:rPr lang="en-US" dirty="0">
                <a:latin typeface="Aharoni" panose="02010803020104030203" pitchFamily="2" charset="-79"/>
                <a:cs typeface="Aharoni" panose="02010803020104030203" pitchFamily="2" charset="-79"/>
              </a:rPr>
              <a:t>Seventeen-Year-Olds –Next steps when an individual is approaching 18 years-old </a:t>
            </a:r>
          </a:p>
          <a:p>
            <a:r>
              <a:rPr lang="en-US" dirty="0">
                <a:latin typeface="Aharoni" panose="02010803020104030203" pitchFamily="2" charset="-79"/>
                <a:cs typeface="Aharoni" panose="02010803020104030203" pitchFamily="2" charset="-79"/>
              </a:rPr>
              <a:t>Initial guardianship assessments – What is the process? </a:t>
            </a:r>
          </a:p>
          <a:p>
            <a:r>
              <a:rPr lang="en-US" dirty="0">
                <a:latin typeface="Aharoni" panose="02010803020104030203" pitchFamily="2" charset="-79"/>
                <a:cs typeface="Aharoni" panose="02010803020104030203" pitchFamily="2" charset="-79"/>
              </a:rPr>
              <a:t>Assist individuals with applying for HUSKY C </a:t>
            </a:r>
          </a:p>
          <a:p>
            <a:r>
              <a:rPr lang="en-US" dirty="0">
                <a:latin typeface="Aharoni" panose="02010803020104030203" pitchFamily="2" charset="-79"/>
                <a:cs typeface="Aharoni" panose="02010803020104030203" pitchFamily="2" charset="-79"/>
              </a:rPr>
              <a:t>Three - year guardianship assessments – What is the process? </a:t>
            </a:r>
          </a:p>
          <a:p>
            <a:r>
              <a:rPr lang="en-US" dirty="0">
                <a:latin typeface="Aharoni" panose="02010803020104030203" pitchFamily="2" charset="-79"/>
                <a:cs typeface="Aharoni" panose="02010803020104030203" pitchFamily="2" charset="-79"/>
              </a:rPr>
              <a:t>Duration with the Helpline – When is an individual transferred to a traditional Case Manager? </a:t>
            </a:r>
          </a:p>
        </p:txBody>
      </p:sp>
    </p:spTree>
    <p:extLst>
      <p:ext uri="{BB962C8B-B14F-4D97-AF65-F5344CB8AC3E}">
        <p14:creationId xmlns:p14="http://schemas.microsoft.com/office/powerpoint/2010/main" val="3526245788"/>
      </p:ext>
    </p:extLst>
  </p:cSld>
  <p:clrMapOvr>
    <a:masterClrMapping/>
  </p:clrMapOvr>
  <p:transition spd="slow">
    <p:wip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3E5D30-E4BE-2B18-D64D-845769E2DA5C}"/>
              </a:ext>
            </a:extLst>
          </p:cNvPr>
          <p:cNvSpPr>
            <a:spLocks noGrp="1"/>
          </p:cNvSpPr>
          <p:nvPr>
            <p:ph type="title"/>
          </p:nvPr>
        </p:nvSpPr>
        <p:spPr>
          <a:xfrm>
            <a:off x="838200" y="2432050"/>
            <a:ext cx="10515600" cy="1325563"/>
          </a:xfrm>
        </p:spPr>
        <p:txBody>
          <a:bodyPr>
            <a:noAutofit/>
          </a:bodyPr>
          <a:lstStyle/>
          <a:p>
            <a:pPr algn="ctr"/>
            <a:r>
              <a:rPr lang="en-US" sz="10000" b="1" dirty="0">
                <a:latin typeface="Aharoni" panose="02010803020104030203" pitchFamily="2" charset="-79"/>
                <a:cs typeface="Aharoni" panose="02010803020104030203" pitchFamily="2" charset="-79"/>
              </a:rPr>
              <a:t>Questions?</a:t>
            </a:r>
          </a:p>
        </p:txBody>
      </p:sp>
    </p:spTree>
    <p:extLst>
      <p:ext uri="{BB962C8B-B14F-4D97-AF65-F5344CB8AC3E}">
        <p14:creationId xmlns:p14="http://schemas.microsoft.com/office/powerpoint/2010/main" val="2644126436"/>
      </p:ext>
    </p:extLst>
  </p:cSld>
  <p:clrMapOvr>
    <a:masterClrMapping/>
  </p:clrMapOvr>
  <p:transition spd="slow">
    <p:wipe/>
  </p:transition>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3673E79E0C3E640A3EA83010EA564F7" ma:contentTypeVersion="12" ma:contentTypeDescription="Create a new document." ma:contentTypeScope="" ma:versionID="efce251a4746054bbe027ae231bc47a5">
  <xsd:schema xmlns:xsd="http://www.w3.org/2001/XMLSchema" xmlns:xs="http://www.w3.org/2001/XMLSchema" xmlns:p="http://schemas.microsoft.com/office/2006/metadata/properties" xmlns:ns2="5aa524db-7994-4ced-a2c9-48a98e90847e" xmlns:ns3="8a992f34-6748-40d0-a1a6-bff449e3bc95" targetNamespace="http://schemas.microsoft.com/office/2006/metadata/properties" ma:root="true" ma:fieldsID="bb25d42501bc21e45c0a4215ac396311" ns2:_="" ns3:_="">
    <xsd:import namespace="5aa524db-7994-4ced-a2c9-48a98e90847e"/>
    <xsd:import namespace="8a992f34-6748-40d0-a1a6-bff449e3bc95"/>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Description0"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aa524db-7994-4ced-a2c9-48a98e90847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Description0" ma:index="12" nillable="true" ma:displayName="Description" ma:internalName="Description0">
      <xsd:simpleType>
        <xsd:restriction base="dms:Note">
          <xsd:maxLength value="255"/>
        </xsd:restriction>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69be3ee5-5d72-4a78-bfe6-04ec158992b3"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a992f34-6748-40d0-a1a6-bff449e3bc95"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f75d7816-9169-48cb-b9df-4d21a66dca2d}" ma:internalName="TaxCatchAll" ma:showField="CatchAllData" ma:web="8a992f34-6748-40d0-a1a6-bff449e3bc9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0B695EB-B80C-477E-88D5-6F7C2AFF7A50}"/>
</file>

<file path=customXml/itemProps2.xml><?xml version="1.0" encoding="utf-8"?>
<ds:datastoreItem xmlns:ds="http://schemas.openxmlformats.org/officeDocument/2006/customXml" ds:itemID="{70DF8CE3-34A9-4512-BF4B-BB734A6A43BF}"/>
</file>

<file path=docProps/app.xml><?xml version="1.0" encoding="utf-8"?>
<Properties xmlns="http://schemas.openxmlformats.org/officeDocument/2006/extended-properties" xmlns:vt="http://schemas.openxmlformats.org/officeDocument/2006/docPropsVTypes">
  <Template/>
  <TotalTime>584</TotalTime>
  <Words>496</Words>
  <Application>Microsoft Office PowerPoint</Application>
  <PresentationFormat>Widescreen</PresentationFormat>
  <Paragraphs>43</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Aharoni</vt:lpstr>
      <vt:lpstr>Arial</vt:lpstr>
      <vt:lpstr>Calibri</vt:lpstr>
      <vt:lpstr>Calibri Light</vt:lpstr>
      <vt:lpstr>office theme</vt:lpstr>
      <vt:lpstr>Department of Developmental Services   Individual &amp; Family Supports</vt:lpstr>
      <vt:lpstr>PowerPoint Presentation</vt:lpstr>
      <vt:lpstr>What are the         Helplines?       </vt:lpstr>
      <vt:lpstr>Eligibility Transfer to Region</vt:lpstr>
      <vt:lpstr>Helpline Team </vt:lpstr>
      <vt:lpstr>Helpline Team </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McNair, Tonya</cp:lastModifiedBy>
  <cp:revision>32</cp:revision>
  <dcterms:created xsi:type="dcterms:W3CDTF">2013-07-15T20:26:40Z</dcterms:created>
  <dcterms:modified xsi:type="dcterms:W3CDTF">2023-06-22T02:40:17Z</dcterms:modified>
</cp:coreProperties>
</file>