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Lst>
  <p:notesMasterIdLst>
    <p:notesMasterId r:id="rId76"/>
  </p:notesMasterIdLst>
  <p:sldIdLst>
    <p:sldId id="256" r:id="rId2"/>
    <p:sldId id="258" r:id="rId3"/>
    <p:sldId id="257" r:id="rId4"/>
    <p:sldId id="259" r:id="rId5"/>
    <p:sldId id="359" r:id="rId6"/>
    <p:sldId id="263" r:id="rId7"/>
    <p:sldId id="265" r:id="rId8"/>
    <p:sldId id="279" r:id="rId9"/>
    <p:sldId id="278" r:id="rId10"/>
    <p:sldId id="347" r:id="rId11"/>
    <p:sldId id="348" r:id="rId12"/>
    <p:sldId id="349" r:id="rId13"/>
    <p:sldId id="350" r:id="rId14"/>
    <p:sldId id="351" r:id="rId15"/>
    <p:sldId id="352" r:id="rId16"/>
    <p:sldId id="353" r:id="rId17"/>
    <p:sldId id="354" r:id="rId18"/>
    <p:sldId id="355" r:id="rId19"/>
    <p:sldId id="356" r:id="rId20"/>
    <p:sldId id="357" r:id="rId21"/>
    <p:sldId id="358" r:id="rId22"/>
    <p:sldId id="336" r:id="rId23"/>
    <p:sldId id="371" r:id="rId24"/>
    <p:sldId id="284" r:id="rId25"/>
    <p:sldId id="312" r:id="rId26"/>
    <p:sldId id="285" r:id="rId27"/>
    <p:sldId id="272" r:id="rId28"/>
    <p:sldId id="286" r:id="rId29"/>
    <p:sldId id="287" r:id="rId30"/>
    <p:sldId id="288" r:id="rId31"/>
    <p:sldId id="289" r:id="rId32"/>
    <p:sldId id="290" r:id="rId33"/>
    <p:sldId id="291" r:id="rId34"/>
    <p:sldId id="292" r:id="rId35"/>
    <p:sldId id="293" r:id="rId36"/>
    <p:sldId id="294" r:id="rId37"/>
    <p:sldId id="295" r:id="rId38"/>
    <p:sldId id="304" r:id="rId39"/>
    <p:sldId id="305" r:id="rId40"/>
    <p:sldId id="306" r:id="rId41"/>
    <p:sldId id="341" r:id="rId42"/>
    <p:sldId id="342" r:id="rId43"/>
    <p:sldId id="343" r:id="rId44"/>
    <p:sldId id="344" r:id="rId45"/>
    <p:sldId id="345" r:id="rId46"/>
    <p:sldId id="346" r:id="rId47"/>
    <p:sldId id="316" r:id="rId48"/>
    <p:sldId id="315" r:id="rId49"/>
    <p:sldId id="319" r:id="rId50"/>
    <p:sldId id="338" r:id="rId51"/>
    <p:sldId id="326" r:id="rId52"/>
    <p:sldId id="366" r:id="rId53"/>
    <p:sldId id="372" r:id="rId54"/>
    <p:sldId id="367" r:id="rId55"/>
    <p:sldId id="368" r:id="rId56"/>
    <p:sldId id="369" r:id="rId57"/>
    <p:sldId id="340" r:id="rId58"/>
    <p:sldId id="299" r:id="rId59"/>
    <p:sldId id="300" r:id="rId60"/>
    <p:sldId id="308" r:id="rId61"/>
    <p:sldId id="373" r:id="rId62"/>
    <p:sldId id="375" r:id="rId63"/>
    <p:sldId id="360" r:id="rId64"/>
    <p:sldId id="361" r:id="rId65"/>
    <p:sldId id="362" r:id="rId66"/>
    <p:sldId id="363" r:id="rId67"/>
    <p:sldId id="364" r:id="rId68"/>
    <p:sldId id="365" r:id="rId69"/>
    <p:sldId id="309" r:id="rId70"/>
    <p:sldId id="322" r:id="rId71"/>
    <p:sldId id="323" r:id="rId72"/>
    <p:sldId id="321" r:id="rId73"/>
    <p:sldId id="324" r:id="rId74"/>
    <p:sldId id="303" r:id="rId75"/>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6" d="100"/>
          <a:sy n="76" d="100"/>
        </p:scale>
        <p:origin x="-1998" y="-75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E9343CCB-898F-46E4-B2C1-1995725A3ACB}" type="datetimeFigureOut">
              <a:rPr lang="en-US" smtClean="0"/>
              <a:t>12/8/2014</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F9A619CD-DE36-4701-98F7-58CC51A6BFC7}" type="slidenum">
              <a:rPr lang="en-US" smtClean="0"/>
              <a:t>‹#›</a:t>
            </a:fld>
            <a:endParaRPr lang="en-US"/>
          </a:p>
        </p:txBody>
      </p:sp>
    </p:spTree>
    <p:extLst>
      <p:ext uri="{BB962C8B-B14F-4D97-AF65-F5344CB8AC3E}">
        <p14:creationId xmlns:p14="http://schemas.microsoft.com/office/powerpoint/2010/main" val="34053542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Before we can understand where we are going we need to understand where we came from.</a:t>
            </a:r>
            <a:endParaRPr lang="en-US" dirty="0"/>
          </a:p>
        </p:txBody>
      </p:sp>
      <p:sp>
        <p:nvSpPr>
          <p:cNvPr id="4" name="Slide Number Placeholder 3"/>
          <p:cNvSpPr>
            <a:spLocks noGrp="1"/>
          </p:cNvSpPr>
          <p:nvPr>
            <p:ph type="sldNum" sz="quarter" idx="10"/>
          </p:nvPr>
        </p:nvSpPr>
        <p:spPr/>
        <p:txBody>
          <a:bodyPr/>
          <a:lstStyle/>
          <a:p>
            <a:fld id="{F9A619CD-DE36-4701-98F7-58CC51A6BFC7}" type="slidenum">
              <a:rPr lang="en-US" smtClean="0"/>
              <a:t>3</a:t>
            </a:fld>
            <a:endParaRPr lang="en-US"/>
          </a:p>
        </p:txBody>
      </p:sp>
    </p:spTree>
    <p:extLst>
      <p:ext uri="{BB962C8B-B14F-4D97-AF65-F5344CB8AC3E}">
        <p14:creationId xmlns:p14="http://schemas.microsoft.com/office/powerpoint/2010/main" val="17280448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STAY</a:t>
            </a:r>
            <a:r>
              <a:rPr lang="en-US" baseline="0" dirty="0" smtClean="0"/>
              <a:t> on this SLIDE while all three give overview of how they came to the project</a:t>
            </a:r>
            <a:endParaRPr lang="en-US" dirty="0"/>
          </a:p>
        </p:txBody>
      </p:sp>
      <p:sp>
        <p:nvSpPr>
          <p:cNvPr id="4" name="Slide Number Placeholder 3"/>
          <p:cNvSpPr>
            <a:spLocks noGrp="1"/>
          </p:cNvSpPr>
          <p:nvPr>
            <p:ph type="sldNum" sz="quarter" idx="10"/>
          </p:nvPr>
        </p:nvSpPr>
        <p:spPr/>
        <p:txBody>
          <a:bodyPr/>
          <a:lstStyle/>
          <a:p>
            <a:fld id="{F9A619CD-DE36-4701-98F7-58CC51A6BFC7}" type="slidenum">
              <a:rPr lang="en-US" smtClean="0"/>
              <a:t>33</a:t>
            </a:fld>
            <a:endParaRPr lang="en-US"/>
          </a:p>
        </p:txBody>
      </p:sp>
    </p:spTree>
    <p:extLst>
      <p:ext uri="{BB962C8B-B14F-4D97-AF65-F5344CB8AC3E}">
        <p14:creationId xmlns:p14="http://schemas.microsoft.com/office/powerpoint/2010/main" val="208283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attendance</a:t>
            </a:r>
            <a:r>
              <a:rPr lang="en-US" baseline="0" dirty="0" smtClean="0"/>
              <a:t> were Direct Support Staff, Managers, Executive Director, Director of Operations and Finance, Director of Human Resources</a:t>
            </a:r>
          </a:p>
          <a:p>
            <a:r>
              <a:rPr lang="en-US" baseline="0" dirty="0" smtClean="0"/>
              <a:t>We put our heads together to discuss what our strengths are and where we need to make changes.</a:t>
            </a:r>
            <a:endParaRPr lang="en-US" dirty="0"/>
          </a:p>
        </p:txBody>
      </p:sp>
      <p:sp>
        <p:nvSpPr>
          <p:cNvPr id="4" name="Slide Number Placeholder 3"/>
          <p:cNvSpPr>
            <a:spLocks noGrp="1"/>
          </p:cNvSpPr>
          <p:nvPr>
            <p:ph type="sldNum" sz="quarter" idx="10"/>
          </p:nvPr>
        </p:nvSpPr>
        <p:spPr/>
        <p:txBody>
          <a:bodyPr/>
          <a:lstStyle/>
          <a:p>
            <a:fld id="{9B541C70-2B8B-4DBF-B5A6-27A83FF4F109}" type="slidenum">
              <a:rPr lang="en-US" smtClean="0"/>
              <a:t>42</a:t>
            </a:fld>
            <a:endParaRPr lang="en-US"/>
          </a:p>
        </p:txBody>
      </p:sp>
    </p:spTree>
    <p:extLst>
      <p:ext uri="{BB962C8B-B14F-4D97-AF65-F5344CB8AC3E}">
        <p14:creationId xmlns:p14="http://schemas.microsoft.com/office/powerpoint/2010/main" val="4282038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2943" indent="-232943">
              <a:buAutoNum type="arabicPeriod"/>
            </a:pPr>
            <a:r>
              <a:rPr lang="en-US" dirty="0" smtClean="0"/>
              <a:t>Agency developed by state statute</a:t>
            </a:r>
            <a:r>
              <a:rPr lang="en-US" baseline="0" dirty="0" smtClean="0"/>
              <a:t> as a school district and does not allow for any one other than school superintendents on the Board.</a:t>
            </a:r>
          </a:p>
          <a:p>
            <a:pPr marL="232943" indent="-232943">
              <a:buAutoNum type="arabicPeriod"/>
            </a:pPr>
            <a:r>
              <a:rPr lang="en-US" baseline="0" dirty="0" smtClean="0"/>
              <a:t>Lack of staffing for individuals to choose from and a hiring process that does not include individuals that staff would be working with</a:t>
            </a:r>
          </a:p>
          <a:p>
            <a:pPr marL="232943" indent="-232943">
              <a:buAutoNum type="arabicPeriod"/>
            </a:pPr>
            <a:r>
              <a:rPr lang="en-US" baseline="0" dirty="0" smtClean="0"/>
              <a:t>Client, consumer, our individuals, we let them go to the store…</a:t>
            </a:r>
            <a:endParaRPr lang="en-US" dirty="0"/>
          </a:p>
        </p:txBody>
      </p:sp>
      <p:sp>
        <p:nvSpPr>
          <p:cNvPr id="4" name="Slide Number Placeholder 3"/>
          <p:cNvSpPr>
            <a:spLocks noGrp="1"/>
          </p:cNvSpPr>
          <p:nvPr>
            <p:ph type="sldNum" sz="quarter" idx="10"/>
          </p:nvPr>
        </p:nvSpPr>
        <p:spPr/>
        <p:txBody>
          <a:bodyPr/>
          <a:lstStyle/>
          <a:p>
            <a:fld id="{9B541C70-2B8B-4DBF-B5A6-27A83FF4F109}" type="slidenum">
              <a:rPr lang="en-US" smtClean="0"/>
              <a:t>43</a:t>
            </a:fld>
            <a:endParaRPr lang="en-US"/>
          </a:p>
        </p:txBody>
      </p:sp>
    </p:spTree>
    <p:extLst>
      <p:ext uri="{BB962C8B-B14F-4D97-AF65-F5344CB8AC3E}">
        <p14:creationId xmlns:p14="http://schemas.microsoft.com/office/powerpoint/2010/main" val="15246344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NEED HELP FLESHING OUT THIS SECTION</a:t>
            </a:r>
            <a:endParaRPr lang="en-US" dirty="0"/>
          </a:p>
        </p:txBody>
      </p:sp>
      <p:sp>
        <p:nvSpPr>
          <p:cNvPr id="4" name="Slide Number Placeholder 3"/>
          <p:cNvSpPr>
            <a:spLocks noGrp="1"/>
          </p:cNvSpPr>
          <p:nvPr>
            <p:ph type="sldNum" sz="quarter" idx="10"/>
          </p:nvPr>
        </p:nvSpPr>
        <p:spPr/>
        <p:txBody>
          <a:bodyPr/>
          <a:lstStyle/>
          <a:p>
            <a:fld id="{F9A619CD-DE36-4701-98F7-58CC51A6BFC7}" type="slidenum">
              <a:rPr lang="en-US" smtClean="0"/>
              <a:t>51</a:t>
            </a:fld>
            <a:endParaRPr lang="en-US"/>
          </a:p>
        </p:txBody>
      </p:sp>
    </p:spTree>
    <p:extLst>
      <p:ext uri="{BB962C8B-B14F-4D97-AF65-F5344CB8AC3E}">
        <p14:creationId xmlns:p14="http://schemas.microsoft.com/office/powerpoint/2010/main" val="21328298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D177B29-D9D3-4DF6-ADB0-51734FA25C67}" type="slidenum">
              <a:rPr lang="en-US"/>
              <a:pPr>
                <a:defRPr/>
              </a:pPr>
              <a:t>5</a:t>
            </a:fld>
            <a:endParaRPr lang="en-US"/>
          </a:p>
        </p:txBody>
      </p:sp>
      <p:sp>
        <p:nvSpPr>
          <p:cNvPr id="81923" name="Rectangle 2"/>
          <p:cNvSpPr>
            <a:spLocks noGrp="1" noRot="1" noChangeAspect="1" noChangeArrowheads="1" noTextEdit="1"/>
          </p:cNvSpPr>
          <p:nvPr>
            <p:ph type="sldImg"/>
          </p:nvPr>
        </p:nvSpPr>
        <p:spPr bwMode="auto">
          <a:xfrm>
            <a:off x="1182688" y="698500"/>
            <a:ext cx="4646612" cy="34845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4" name="Rectangle 3"/>
          <p:cNvSpPr>
            <a:spLocks noGrp="1" noChangeArrowheads="1"/>
          </p:cNvSpPr>
          <p:nvPr>
            <p:ph type="body" idx="1"/>
          </p:nvPr>
        </p:nvSpPr>
        <p:spPr bwMode="auto">
          <a:xfrm>
            <a:off x="934720" y="4415790"/>
            <a:ext cx="5140960" cy="418176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It is important to note that the values and principles of self determination and accompanying self direction service models are a reflection of society’s changing beliefs about how people with disabilities should be supported and are not just an isolated viewpoint of DDS.  Elder services, children's services, educational services, mental health services, etc. all now strive to base their services on the principles of self determination and attempt to incorporate some type of self direction design features into service delivery options.</a:t>
            </a:r>
          </a:p>
          <a:p>
            <a:endParaRPr lang="en-US" altLang="en-US" dirty="0" smtClean="0"/>
          </a:p>
          <a:p>
            <a:r>
              <a:rPr lang="en-US" altLang="en-US" dirty="0" smtClean="0"/>
              <a:t>DDS has been developing new ways to help our consumers to have more control over the funds they receive since the early 1980’s.  We  thank all of the pioneers who have helped teach us how to do this well.</a:t>
            </a:r>
          </a:p>
          <a:p>
            <a:endParaRPr lang="en-US" altLang="en-US" dirty="0" smtClean="0"/>
          </a:p>
          <a:p>
            <a:r>
              <a:rPr lang="en-US" altLang="en-US" dirty="0" smtClean="0"/>
              <a:t>The</a:t>
            </a:r>
            <a:r>
              <a:rPr lang="en-US" altLang="en-US" baseline="0" dirty="0" smtClean="0"/>
              <a:t> initiatives we are involved in now are just an extension of the path that we as a state have been on for decades.</a:t>
            </a:r>
            <a:endParaRPr lang="en-US" altLang="en-US" dirty="0" smtClean="0"/>
          </a:p>
          <a:p>
            <a:endParaRPr lang="en-US" altLang="en-U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6C0DBCD-2AEE-4BD1-AFB2-043B4B9AF752}" type="slidenum">
              <a:rPr lang="en-US"/>
              <a:pPr>
                <a:defRPr/>
              </a:pPr>
              <a:t>6</a:t>
            </a:fld>
            <a:endParaRPr lang="en-US"/>
          </a:p>
        </p:txBody>
      </p:sp>
      <p:sp>
        <p:nvSpPr>
          <p:cNvPr id="82947" name="Rectangle 2"/>
          <p:cNvSpPr>
            <a:spLocks noGrp="1" noRot="1" noChangeAspect="1" noChangeArrowheads="1" noTextEdit="1"/>
          </p:cNvSpPr>
          <p:nvPr>
            <p:ph type="sldImg"/>
          </p:nvPr>
        </p:nvSpPr>
        <p:spPr bwMode="auto">
          <a:xfrm>
            <a:off x="1182688" y="698500"/>
            <a:ext cx="4646612" cy="34845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8" name="Rectangle 3"/>
          <p:cNvSpPr>
            <a:spLocks noGrp="1" noChangeArrowheads="1"/>
          </p:cNvSpPr>
          <p:nvPr>
            <p:ph type="body" idx="1"/>
          </p:nvPr>
        </p:nvSpPr>
        <p:spPr bwMode="auto">
          <a:xfrm>
            <a:off x="934720" y="4415790"/>
            <a:ext cx="5140960" cy="418176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Under DDS – the Waiver is one way for Supports – Supports in the community, natural supports, family, direct hires.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p>
          <a:p>
            <a:endParaRPr lang="en-US" dirty="0"/>
          </a:p>
          <a:p>
            <a:r>
              <a:rPr lang="en-US" dirty="0" smtClean="0"/>
              <a:t> </a:t>
            </a:r>
            <a:endParaRPr lang="en-US" dirty="0"/>
          </a:p>
        </p:txBody>
      </p:sp>
      <p:sp>
        <p:nvSpPr>
          <p:cNvPr id="4" name="Slide Number Placeholder 3"/>
          <p:cNvSpPr>
            <a:spLocks noGrp="1"/>
          </p:cNvSpPr>
          <p:nvPr>
            <p:ph type="sldNum" sz="quarter" idx="10"/>
          </p:nvPr>
        </p:nvSpPr>
        <p:spPr/>
        <p:txBody>
          <a:bodyPr/>
          <a:lstStyle/>
          <a:p>
            <a:fld id="{6397C47E-763E-4E16-A8D1-5887B1D2444C}" type="slidenum">
              <a:rPr lang="en-US" smtClean="0"/>
              <a:t>12</a:t>
            </a:fld>
            <a:endParaRPr lang="en-US" dirty="0"/>
          </a:p>
        </p:txBody>
      </p:sp>
    </p:spTree>
    <p:extLst>
      <p:ext uri="{BB962C8B-B14F-4D97-AF65-F5344CB8AC3E}">
        <p14:creationId xmlns:p14="http://schemas.microsoft.com/office/powerpoint/2010/main" val="30866677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Pat present this section</a:t>
            </a:r>
            <a:endParaRPr lang="en-US" dirty="0"/>
          </a:p>
        </p:txBody>
      </p:sp>
      <p:sp>
        <p:nvSpPr>
          <p:cNvPr id="4" name="Slide Number Placeholder 3"/>
          <p:cNvSpPr>
            <a:spLocks noGrp="1"/>
          </p:cNvSpPr>
          <p:nvPr>
            <p:ph type="sldNum" sz="quarter" idx="10"/>
          </p:nvPr>
        </p:nvSpPr>
        <p:spPr/>
        <p:txBody>
          <a:bodyPr/>
          <a:lstStyle/>
          <a:p>
            <a:fld id="{F9A619CD-DE36-4701-98F7-58CC51A6BFC7}" type="slidenum">
              <a:rPr lang="en-US" smtClean="0"/>
              <a:t>24</a:t>
            </a:fld>
            <a:endParaRPr lang="en-US"/>
          </a:p>
        </p:txBody>
      </p:sp>
    </p:spTree>
    <p:extLst>
      <p:ext uri="{BB962C8B-B14F-4D97-AF65-F5344CB8AC3E}">
        <p14:creationId xmlns:p14="http://schemas.microsoft.com/office/powerpoint/2010/main" val="19857500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 a One and Done</a:t>
            </a:r>
          </a:p>
          <a:p>
            <a:r>
              <a:rPr lang="en-US" dirty="0" smtClean="0"/>
              <a:t>Really wanted to make transformational change</a:t>
            </a:r>
          </a:p>
          <a:p>
            <a:r>
              <a:rPr lang="en-US" dirty="0" smtClean="0"/>
              <a:t>Commitment from all levels of DDS and Providers</a:t>
            </a:r>
          </a:p>
          <a:p>
            <a:r>
              <a:rPr lang="en-US" dirty="0" smtClean="0"/>
              <a:t>Enlisted</a:t>
            </a:r>
            <a:r>
              <a:rPr lang="en-US" baseline="0" dirty="0" smtClean="0"/>
              <a:t> Providers as are partners to get there.</a:t>
            </a:r>
            <a:endParaRPr lang="en-US" dirty="0"/>
          </a:p>
        </p:txBody>
      </p:sp>
      <p:sp>
        <p:nvSpPr>
          <p:cNvPr id="4" name="Slide Number Placeholder 3"/>
          <p:cNvSpPr>
            <a:spLocks noGrp="1"/>
          </p:cNvSpPr>
          <p:nvPr>
            <p:ph type="sldNum" sz="quarter" idx="10"/>
          </p:nvPr>
        </p:nvSpPr>
        <p:spPr/>
        <p:txBody>
          <a:bodyPr/>
          <a:lstStyle/>
          <a:p>
            <a:fld id="{F9A619CD-DE36-4701-98F7-58CC51A6BFC7}" type="slidenum">
              <a:rPr lang="en-US" smtClean="0"/>
              <a:t>26</a:t>
            </a:fld>
            <a:endParaRPr lang="en-US"/>
          </a:p>
        </p:txBody>
      </p:sp>
    </p:spTree>
    <p:extLst>
      <p:ext uri="{BB962C8B-B14F-4D97-AF65-F5344CB8AC3E}">
        <p14:creationId xmlns:p14="http://schemas.microsoft.com/office/powerpoint/2010/main" val="2678527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Invested in Story of the Agency-Assessment Retreats</a:t>
            </a:r>
          </a:p>
          <a:p>
            <a:r>
              <a:rPr lang="en-US" dirty="0" smtClean="0"/>
              <a:t>Invested in Person Centered Strategies-2</a:t>
            </a:r>
            <a:r>
              <a:rPr lang="en-US" baseline="0" dirty="0" smtClean="0"/>
              <a:t> Day Trainings with participation of CM and RM</a:t>
            </a:r>
          </a:p>
          <a:p>
            <a:r>
              <a:rPr lang="en-US" baseline="0" dirty="0" smtClean="0"/>
              <a:t>Invested in Leadership-leadership Institute</a:t>
            </a:r>
            <a:endParaRPr lang="en-US" dirty="0"/>
          </a:p>
        </p:txBody>
      </p:sp>
      <p:sp>
        <p:nvSpPr>
          <p:cNvPr id="4" name="Slide Number Placeholder 3"/>
          <p:cNvSpPr>
            <a:spLocks noGrp="1"/>
          </p:cNvSpPr>
          <p:nvPr>
            <p:ph type="sldNum" sz="quarter" idx="10"/>
          </p:nvPr>
        </p:nvSpPr>
        <p:spPr/>
        <p:txBody>
          <a:bodyPr/>
          <a:lstStyle/>
          <a:p>
            <a:fld id="{F9A619CD-DE36-4701-98F7-58CC51A6BFC7}" type="slidenum">
              <a:rPr lang="en-US" smtClean="0"/>
              <a:t>27</a:t>
            </a:fld>
            <a:endParaRPr lang="en-US"/>
          </a:p>
        </p:txBody>
      </p:sp>
    </p:spTree>
    <p:extLst>
      <p:ext uri="{BB962C8B-B14F-4D97-AF65-F5344CB8AC3E}">
        <p14:creationId xmlns:p14="http://schemas.microsoft.com/office/powerpoint/2010/main" val="1516182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Representative of our Provider Community in Connecticut</a:t>
            </a:r>
          </a:p>
          <a:p>
            <a:r>
              <a:rPr lang="en-US" dirty="0" smtClean="0"/>
              <a:t>Large providers, Small Providers, Union Providers, Non-union providers,</a:t>
            </a:r>
            <a:r>
              <a:rPr lang="en-US" baseline="0" dirty="0" smtClean="0"/>
              <a:t> long standing providers and Brand new Providers.</a:t>
            </a:r>
            <a:endParaRPr lang="en-US" dirty="0"/>
          </a:p>
        </p:txBody>
      </p:sp>
      <p:sp>
        <p:nvSpPr>
          <p:cNvPr id="4" name="Slide Number Placeholder 3"/>
          <p:cNvSpPr>
            <a:spLocks noGrp="1"/>
          </p:cNvSpPr>
          <p:nvPr>
            <p:ph type="sldNum" sz="quarter" idx="10"/>
          </p:nvPr>
        </p:nvSpPr>
        <p:spPr/>
        <p:txBody>
          <a:bodyPr/>
          <a:lstStyle/>
          <a:p>
            <a:fld id="{F9A619CD-DE36-4701-98F7-58CC51A6BFC7}" type="slidenum">
              <a:rPr lang="en-US" smtClean="0"/>
              <a:t>31</a:t>
            </a:fld>
            <a:endParaRPr lang="en-US"/>
          </a:p>
        </p:txBody>
      </p:sp>
    </p:spTree>
    <p:extLst>
      <p:ext uri="{BB962C8B-B14F-4D97-AF65-F5344CB8AC3E}">
        <p14:creationId xmlns:p14="http://schemas.microsoft.com/office/powerpoint/2010/main" val="30471156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Needed to know where</a:t>
            </a:r>
            <a:r>
              <a:rPr lang="en-US" baseline="0" dirty="0" smtClean="0"/>
              <a:t> starting-every agency different</a:t>
            </a:r>
          </a:p>
          <a:p>
            <a:r>
              <a:rPr lang="en-US" baseline="0" dirty="0" smtClean="0"/>
              <a:t>Needed to invest time into learning their story.</a:t>
            </a:r>
          </a:p>
          <a:p>
            <a:r>
              <a:rPr lang="en-US" baseline="0" dirty="0" smtClean="0"/>
              <a:t>Needed to invest in skill building around person centered planning strategies.</a:t>
            </a:r>
          </a:p>
          <a:p>
            <a:r>
              <a:rPr lang="en-US" baseline="0" dirty="0" smtClean="0"/>
              <a:t>Investment of resources to develop leaders.</a:t>
            </a:r>
            <a:endParaRPr lang="en-US" dirty="0"/>
          </a:p>
        </p:txBody>
      </p:sp>
      <p:sp>
        <p:nvSpPr>
          <p:cNvPr id="4" name="Slide Number Placeholder 3"/>
          <p:cNvSpPr>
            <a:spLocks noGrp="1"/>
          </p:cNvSpPr>
          <p:nvPr>
            <p:ph type="sldNum" sz="quarter" idx="10"/>
          </p:nvPr>
        </p:nvSpPr>
        <p:spPr/>
        <p:txBody>
          <a:bodyPr/>
          <a:lstStyle/>
          <a:p>
            <a:fld id="{F9A619CD-DE36-4701-98F7-58CC51A6BFC7}" type="slidenum">
              <a:rPr lang="en-US" smtClean="0"/>
              <a:t>32</a:t>
            </a:fld>
            <a:endParaRPr lang="en-US"/>
          </a:p>
        </p:txBody>
      </p:sp>
    </p:spTree>
    <p:extLst>
      <p:ext uri="{BB962C8B-B14F-4D97-AF65-F5344CB8AC3E}">
        <p14:creationId xmlns:p14="http://schemas.microsoft.com/office/powerpoint/2010/main" val="18253187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1C833743-11CE-4473-B44B-F6A3EBCE395E}" type="datetimeFigureOut">
              <a:rPr lang="en-US" smtClean="0"/>
              <a:t>12/8/2014</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C6B59F79-258C-49AF-B174-F5FF7141C363}"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C833743-11CE-4473-B44B-F6A3EBCE395E}" type="datetimeFigureOut">
              <a:rPr lang="en-US" smtClean="0"/>
              <a:t>12/8/2014</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C6B59F79-258C-49AF-B174-F5FF7141C363}"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C833743-11CE-4473-B44B-F6A3EBCE395E}" type="datetimeFigureOut">
              <a:rPr lang="en-US" smtClean="0"/>
              <a:t>12/8/2014</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C6B59F79-258C-49AF-B174-F5FF7141C363}"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C833743-11CE-4473-B44B-F6A3EBCE395E}" type="datetimeFigureOut">
              <a:rPr lang="en-US" smtClean="0"/>
              <a:t>12/8/2014</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C6B59F79-258C-49AF-B174-F5FF7141C363}" type="slidenum">
              <a:rPr lang="en-US" smtClean="0"/>
              <a:t>‹#›</a:t>
            </a:fld>
            <a:endParaRPr lang="en-US"/>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1C833743-11CE-4473-B44B-F6A3EBCE395E}" type="datetimeFigureOut">
              <a:rPr lang="en-US" smtClean="0"/>
              <a:t>12/8/2014</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C6B59F79-258C-49AF-B174-F5FF7141C363}" type="slidenum">
              <a:rPr lang="en-US" smtClean="0"/>
              <a:t>‹#›</a:t>
            </a:fld>
            <a:endParaRPr lang="en-US"/>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1C833743-11CE-4473-B44B-F6A3EBCE395E}" type="datetimeFigureOut">
              <a:rPr lang="en-US" smtClean="0"/>
              <a:t>12/8/2014</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C6B59F79-258C-49AF-B174-F5FF7141C363}" type="slidenum">
              <a:rPr lang="en-US" smtClean="0"/>
              <a:t>‹#›</a:t>
            </a:fld>
            <a:endParaRPr lang="en-US"/>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1C833743-11CE-4473-B44B-F6A3EBCE395E}" type="datetimeFigureOut">
              <a:rPr lang="en-US" smtClean="0"/>
              <a:t>12/8/2014</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C6B59F79-258C-49AF-B174-F5FF7141C363}"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1C833743-11CE-4473-B44B-F6A3EBCE395E}" type="datetimeFigureOut">
              <a:rPr lang="en-US" smtClean="0"/>
              <a:t>12/8/2014</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C6B59F79-258C-49AF-B174-F5FF7141C363}" type="slidenum">
              <a:rPr lang="en-US" smtClean="0"/>
              <a:t>‹#›</a:t>
            </a:fld>
            <a:endParaRPr lang="en-US"/>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1C833743-11CE-4473-B44B-F6A3EBCE395E}" type="datetimeFigureOut">
              <a:rPr lang="en-US" smtClean="0"/>
              <a:t>12/8/2014</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C6B59F79-258C-49AF-B174-F5FF7141C363}"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extLst/>
          </a:lstStyle>
          <a:p>
            <a:fld id="{1C833743-11CE-4473-B44B-F6A3EBCE395E}" type="datetimeFigureOut">
              <a:rPr lang="en-US" smtClean="0"/>
              <a:t>12/8/2014</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C6B59F79-258C-49AF-B174-F5FF7141C363}"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1C833743-11CE-4473-B44B-F6A3EBCE395E}" type="datetimeFigureOut">
              <a:rPr lang="en-US" smtClean="0"/>
              <a:t>12/8/2014</a:t>
            </a:fld>
            <a:endParaRPr lang="en-US"/>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C6B59F79-258C-49AF-B174-F5FF7141C363}" type="slidenum">
              <a:rPr lang="en-US" smtClean="0"/>
              <a:t>‹#›</a:t>
            </a:fld>
            <a:endParaRPr lang="en-US"/>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Right Triangle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Right Triangle 13"/>
          <p:cNvSpPr>
            <a:spLocks/>
          </p:cNvSpPr>
          <p:nvPr/>
        </p:nvSpPr>
        <p:spPr bwMode="auto">
          <a:xfrm>
            <a:off x="-6042" y="5791253"/>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1C833743-11CE-4473-B44B-F6A3EBCE395E}" type="datetimeFigureOut">
              <a:rPr lang="en-US" smtClean="0"/>
              <a:t>12/8/2014</a:t>
            </a:fld>
            <a:endParaRPr lang="en-US"/>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C6B59F79-258C-49AF-B174-F5FF7141C363}"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wmf"/></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30.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9.png"/><Relationship Id="rId5" Type="http://schemas.openxmlformats.org/officeDocument/2006/relationships/image" Target="../media/image22.png"/><Relationship Id="rId10" Type="http://schemas.openxmlformats.org/officeDocument/2006/relationships/image" Target="../media/image28.png"/><Relationship Id="rId4" Type="http://schemas.openxmlformats.org/officeDocument/2006/relationships/image" Target="../media/image21.png"/><Relationship Id="rId9" Type="http://schemas.openxmlformats.org/officeDocument/2006/relationships/image" Target="../media/image27.png"/><Relationship Id="rId1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35.jp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37.png"/><Relationship Id="rId4" Type="http://schemas.openxmlformats.org/officeDocument/2006/relationships/image" Target="../media/image28.png"/><Relationship Id="rId9"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eg"/><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22.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8.w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4.xml"/><Relationship Id="rId5" Type="http://schemas.openxmlformats.org/officeDocument/2006/relationships/image" Target="../media/image57.png"/><Relationship Id="rId4" Type="http://schemas.openxmlformats.org/officeDocument/2006/relationships/image" Target="../media/image56.jpeg"/></Relationships>
</file>

<file path=ppt/slides/_rels/slide3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hyperlink" Target="https://www.youtube.com/watch?v=oRBchZLkQR0" TargetMode="Externa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4.xml"/><Relationship Id="rId4" Type="http://schemas.openxmlformats.org/officeDocument/2006/relationships/image" Target="../media/image61.jpeg"/></Relationships>
</file>

<file path=ppt/slides/_rels/slide3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4.gif"/><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64.gif"/></Relationships>
</file>

<file path=ppt/slides/_rels/slide43.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64.gif"/></Relationships>
</file>

<file path=ppt/slides/_rels/slide44.xml.rels><?xml version="1.0" encoding="UTF-8" standalone="yes"?>
<Relationships xmlns="http://schemas.openxmlformats.org/package/2006/relationships"><Relationship Id="rId3" Type="http://schemas.openxmlformats.org/officeDocument/2006/relationships/image" Target="../media/image64.gif"/><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4.gi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 Id="rId4" Type="http://schemas.openxmlformats.org/officeDocument/2006/relationships/image" Target="../media/image64.gi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2.xml"/><Relationship Id="rId7"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7.jpeg"/><Relationship Id="rId5" Type="http://schemas.openxmlformats.org/officeDocument/2006/relationships/image" Target="../media/image3.wmf"/><Relationship Id="rId10" Type="http://schemas.openxmlformats.org/officeDocument/2006/relationships/image" Target="../media/image6.png"/><Relationship Id="rId4" Type="http://schemas.openxmlformats.org/officeDocument/2006/relationships/oleObject" Target="../embeddings/oleObject1.bin"/><Relationship Id="rId9" Type="http://schemas.openxmlformats.org/officeDocument/2006/relationships/image" Target="../media/image5.png"/></Relationships>
</file>

<file path=ppt/slides/_rels/slide50.x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1.wmf"/><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72.w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3.xml"/><Relationship Id="rId7" Type="http://schemas.openxmlformats.org/officeDocument/2006/relationships/image" Target="../media/image8.wmf"/><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image" Target="../media/image5.png"/><Relationship Id="rId5" Type="http://schemas.openxmlformats.org/officeDocument/2006/relationships/image" Target="../media/image3.wmf"/><Relationship Id="rId4" Type="http://schemas.openxmlformats.org/officeDocument/2006/relationships/oleObject" Target="../embeddings/oleObject4.bin"/><Relationship Id="rId9" Type="http://schemas.openxmlformats.org/officeDocument/2006/relationships/image" Target="../media/image10.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8.wm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Display_Quotes.asp?author_id=219&amp;search_type=author" TargetMode="Externa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4.wmf"/><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5.w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The Road to Integrated Supports</a:t>
            </a:r>
            <a:endParaRPr lang="en-US" dirty="0"/>
          </a:p>
        </p:txBody>
      </p:sp>
      <p:sp>
        <p:nvSpPr>
          <p:cNvPr id="3" name="Subtitle 2"/>
          <p:cNvSpPr>
            <a:spLocks noGrp="1"/>
          </p:cNvSpPr>
          <p:nvPr>
            <p:ph type="subTitle" idx="1"/>
          </p:nvPr>
        </p:nvSpPr>
        <p:spPr/>
        <p:txBody>
          <a:bodyPr>
            <a:normAutofit/>
          </a:bodyPr>
          <a:lstStyle/>
          <a:p>
            <a:r>
              <a:rPr lang="en-US" dirty="0" smtClean="0"/>
              <a:t>Regional Road Trips December2014 through March 2015</a:t>
            </a:r>
            <a:endParaRPr lang="en-US" dirty="0"/>
          </a:p>
        </p:txBody>
      </p:sp>
    </p:spTree>
    <p:extLst>
      <p:ext uri="{BB962C8B-B14F-4D97-AF65-F5344CB8AC3E}">
        <p14:creationId xmlns:p14="http://schemas.microsoft.com/office/powerpoint/2010/main" val="4557770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47800"/>
            <a:ext cx="4724400" cy="4525963"/>
          </a:xfrm>
        </p:spPr>
        <p:txBody>
          <a:bodyPr>
            <a:normAutofit fontScale="92500" lnSpcReduction="10000"/>
          </a:bodyPr>
          <a:lstStyle/>
          <a:p>
            <a:r>
              <a:rPr lang="en-US" sz="3000" dirty="0" smtClean="0"/>
              <a:t>Community of Practice: </a:t>
            </a:r>
            <a:r>
              <a:rPr lang="en-US" sz="3000" dirty="0" smtClean="0">
                <a:solidFill>
                  <a:srgbClr val="00B0F0"/>
                </a:solidFill>
              </a:rPr>
              <a:t>Vision &amp; Infrastructure</a:t>
            </a:r>
          </a:p>
          <a:p>
            <a:pPr marL="109728" indent="0">
              <a:buNone/>
            </a:pPr>
            <a:endParaRPr lang="en-US" sz="3000" dirty="0" smtClean="0"/>
          </a:p>
          <a:p>
            <a:r>
              <a:rPr lang="en-US" sz="3000" dirty="0" smtClean="0"/>
              <a:t>Mentor Project: </a:t>
            </a:r>
            <a:r>
              <a:rPr lang="en-US" sz="3000" dirty="0" smtClean="0">
                <a:solidFill>
                  <a:srgbClr val="00B0F0"/>
                </a:solidFill>
              </a:rPr>
              <a:t>Leadership</a:t>
            </a:r>
          </a:p>
          <a:p>
            <a:pPr marL="109728" indent="0">
              <a:buNone/>
            </a:pPr>
            <a:endParaRPr lang="en-US" sz="3000" dirty="0" smtClean="0"/>
          </a:p>
          <a:p>
            <a:r>
              <a:rPr lang="en-US" sz="3000" dirty="0" smtClean="0"/>
              <a:t>Reimagining and Reinventing Quality in Connecticut: </a:t>
            </a:r>
            <a:r>
              <a:rPr lang="en-US" sz="3200" dirty="0" smtClean="0">
                <a:solidFill>
                  <a:srgbClr val="00B0F0"/>
                </a:solidFill>
              </a:rPr>
              <a:t>Accountability</a:t>
            </a:r>
            <a:endParaRPr lang="en-US" sz="3200" dirty="0">
              <a:solidFill>
                <a:srgbClr val="00B0F0"/>
              </a:solidFill>
            </a:endParaRPr>
          </a:p>
        </p:txBody>
      </p:sp>
      <p:sp>
        <p:nvSpPr>
          <p:cNvPr id="3" name="Title 2"/>
          <p:cNvSpPr>
            <a:spLocks noGrp="1"/>
          </p:cNvSpPr>
          <p:nvPr>
            <p:ph type="title"/>
          </p:nvPr>
        </p:nvSpPr>
        <p:spPr>
          <a:xfrm>
            <a:off x="457200" y="228600"/>
            <a:ext cx="8229600" cy="1143000"/>
          </a:xfrm>
        </p:spPr>
        <p:txBody>
          <a:bodyPr>
            <a:normAutofit fontScale="90000"/>
          </a:bodyPr>
          <a:lstStyle/>
          <a:p>
            <a:r>
              <a:rPr lang="en-US" sz="3100" dirty="0" smtClean="0"/>
              <a:t>DDS Initiatives to Support Individuals live a ridiculously good life</a:t>
            </a:r>
            <a:r>
              <a:rPr lang="en-US" dirty="0"/>
              <a:t>.</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05400" y="992704"/>
            <a:ext cx="1600200" cy="1534791"/>
          </a:xfrm>
          <a:prstGeom prst="rect">
            <a:avLst/>
          </a:prstGeom>
        </p:spPr>
      </p:pic>
      <p:pic>
        <p:nvPicPr>
          <p:cNvPr id="5" name="Picture 3" descr="C:\Users\woodr\AppData\Local\Temp\Content.Outlook\AK2DFEKM\CT-KickOff.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33800" y="2637548"/>
            <a:ext cx="2413924" cy="133040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DillonP\AppData\Local\Temp\Content.IE5\ACG01BK3\MC900157881[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09696" y="3988230"/>
            <a:ext cx="1946714" cy="171427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010400" y="1359682"/>
            <a:ext cx="1676400" cy="923330"/>
          </a:xfrm>
          <a:prstGeom prst="rect">
            <a:avLst/>
          </a:prstGeom>
          <a:noFill/>
        </p:spPr>
        <p:txBody>
          <a:bodyPr wrap="square" rtlCol="0">
            <a:spAutoFit/>
          </a:bodyPr>
          <a:lstStyle/>
          <a:p>
            <a:r>
              <a:rPr lang="en-US" dirty="0" smtClean="0">
                <a:solidFill>
                  <a:srgbClr val="92D050"/>
                </a:solidFill>
              </a:rPr>
              <a:t>WHAT</a:t>
            </a:r>
            <a:r>
              <a:rPr lang="en-US" dirty="0" smtClean="0"/>
              <a:t> we want to accomplish</a:t>
            </a:r>
            <a:endParaRPr lang="en-US" dirty="0"/>
          </a:p>
        </p:txBody>
      </p:sp>
      <p:sp>
        <p:nvSpPr>
          <p:cNvPr id="8" name="Rectangle 7"/>
          <p:cNvSpPr/>
          <p:nvPr/>
        </p:nvSpPr>
        <p:spPr>
          <a:xfrm>
            <a:off x="6425269" y="2979586"/>
            <a:ext cx="1932263" cy="646331"/>
          </a:xfrm>
          <a:prstGeom prst="rect">
            <a:avLst/>
          </a:prstGeom>
        </p:spPr>
        <p:txBody>
          <a:bodyPr wrap="square">
            <a:spAutoFit/>
          </a:bodyPr>
          <a:lstStyle/>
          <a:p>
            <a:r>
              <a:rPr lang="en-US" dirty="0" smtClean="0">
                <a:solidFill>
                  <a:srgbClr val="92D050"/>
                </a:solidFill>
              </a:rPr>
              <a:t>WHO</a:t>
            </a:r>
            <a:r>
              <a:rPr lang="en-US" dirty="0" smtClean="0"/>
              <a:t> will lead the charge</a:t>
            </a:r>
            <a:endParaRPr lang="en-US" dirty="0"/>
          </a:p>
        </p:txBody>
      </p:sp>
      <p:sp>
        <p:nvSpPr>
          <p:cNvPr id="9" name="Rectangle 8"/>
          <p:cNvSpPr/>
          <p:nvPr/>
        </p:nvSpPr>
        <p:spPr>
          <a:xfrm>
            <a:off x="6818152" y="4383700"/>
            <a:ext cx="1853268" cy="923330"/>
          </a:xfrm>
          <a:prstGeom prst="rect">
            <a:avLst/>
          </a:prstGeom>
        </p:spPr>
        <p:txBody>
          <a:bodyPr wrap="square">
            <a:spAutoFit/>
          </a:bodyPr>
          <a:lstStyle/>
          <a:p>
            <a:r>
              <a:rPr lang="en-US" dirty="0" smtClean="0">
                <a:solidFill>
                  <a:srgbClr val="92D050"/>
                </a:solidFill>
              </a:rPr>
              <a:t>HOW</a:t>
            </a:r>
            <a:r>
              <a:rPr lang="en-US" dirty="0" smtClean="0"/>
              <a:t> </a:t>
            </a:r>
            <a:r>
              <a:rPr lang="en-US" dirty="0"/>
              <a:t>we </a:t>
            </a:r>
            <a:r>
              <a:rPr lang="en-US" dirty="0" smtClean="0"/>
              <a:t>will measure our success</a:t>
            </a:r>
            <a:endParaRPr lang="en-US" dirty="0"/>
          </a:p>
        </p:txBody>
      </p:sp>
      <p:sp>
        <p:nvSpPr>
          <p:cNvPr id="10" name="TextBox 9"/>
          <p:cNvSpPr txBox="1"/>
          <p:nvPr/>
        </p:nvSpPr>
        <p:spPr>
          <a:xfrm>
            <a:off x="3731368" y="5809376"/>
            <a:ext cx="4650632" cy="369332"/>
          </a:xfrm>
          <a:prstGeom prst="rect">
            <a:avLst/>
          </a:prstGeom>
          <a:noFill/>
        </p:spPr>
        <p:txBody>
          <a:bodyPr wrap="none" rtlCol="0">
            <a:spAutoFit/>
          </a:bodyPr>
          <a:lstStyle/>
          <a:p>
            <a:r>
              <a:rPr lang="en-US" dirty="0" smtClean="0">
                <a:solidFill>
                  <a:srgbClr val="92D050"/>
                </a:solidFill>
              </a:rPr>
              <a:t>WHY</a:t>
            </a:r>
            <a:r>
              <a:rPr lang="en-US" dirty="0" smtClean="0"/>
              <a:t>- Because it’s the right thing to do!</a:t>
            </a:r>
            <a:endParaRPr lang="en-US" dirty="0"/>
          </a:p>
        </p:txBody>
      </p:sp>
      <p:sp>
        <p:nvSpPr>
          <p:cNvPr id="12" name="Rectangle 11"/>
          <p:cNvSpPr/>
          <p:nvPr/>
        </p:nvSpPr>
        <p:spPr>
          <a:xfrm>
            <a:off x="4533900" y="6178708"/>
            <a:ext cx="2019300" cy="369332"/>
          </a:xfrm>
          <a:prstGeom prst="rect">
            <a:avLst/>
          </a:prstGeom>
        </p:spPr>
        <p:txBody>
          <a:bodyPr wrap="square">
            <a:spAutoFit/>
          </a:bodyPr>
          <a:lstStyle/>
          <a:p>
            <a:r>
              <a:rPr lang="en-US" dirty="0" smtClean="0">
                <a:solidFill>
                  <a:srgbClr val="92D050"/>
                </a:solidFill>
              </a:rPr>
              <a:t>WHEN</a:t>
            </a:r>
            <a:r>
              <a:rPr lang="en-US" dirty="0" smtClean="0"/>
              <a:t>- Now!</a:t>
            </a:r>
            <a:endParaRPr lang="en-US" dirty="0"/>
          </a:p>
        </p:txBody>
      </p:sp>
    </p:spTree>
    <p:extLst>
      <p:ext uri="{BB962C8B-B14F-4D97-AF65-F5344CB8AC3E}">
        <p14:creationId xmlns:p14="http://schemas.microsoft.com/office/powerpoint/2010/main" val="240492100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algn="ctr"/>
            <a:r>
              <a:rPr lang="en-US" dirty="0" smtClean="0"/>
              <a:t>3</a:t>
            </a:r>
            <a:r>
              <a:rPr lang="en-US" baseline="30000" dirty="0" smtClean="0"/>
              <a:t>rd</a:t>
            </a:r>
            <a:r>
              <a:rPr lang="en-US" dirty="0" smtClean="0"/>
              <a:t> Generation Vision of Supports</a:t>
            </a:r>
            <a:endParaRPr lang="en-US" dirty="0"/>
          </a:p>
        </p:txBody>
      </p:sp>
      <p:pic>
        <p:nvPicPr>
          <p:cNvPr id="8" name="Content Placeholder 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667000" y="1219200"/>
            <a:ext cx="3610345" cy="3462769"/>
          </a:xfrm>
        </p:spPr>
      </p:pic>
      <p:sp>
        <p:nvSpPr>
          <p:cNvPr id="9" name="TextBox 8"/>
          <p:cNvSpPr txBox="1"/>
          <p:nvPr/>
        </p:nvSpPr>
        <p:spPr>
          <a:xfrm>
            <a:off x="1066800" y="4930975"/>
            <a:ext cx="6934200" cy="369332"/>
          </a:xfrm>
          <a:prstGeom prst="rect">
            <a:avLst/>
          </a:prstGeom>
          <a:noFill/>
        </p:spPr>
        <p:txBody>
          <a:bodyPr wrap="square" rtlCol="0">
            <a:spAutoFit/>
          </a:bodyPr>
          <a:lstStyle/>
          <a:p>
            <a:pPr algn="ctr"/>
            <a:r>
              <a:rPr lang="en-US" dirty="0" smtClean="0"/>
              <a:t>A New Way to help people have a GOOD LIFE!</a:t>
            </a:r>
            <a:endParaRPr lang="en-US" dirty="0"/>
          </a:p>
        </p:txBody>
      </p:sp>
    </p:spTree>
    <p:extLst>
      <p:ext uri="{BB962C8B-B14F-4D97-AF65-F5344CB8AC3E}">
        <p14:creationId xmlns:p14="http://schemas.microsoft.com/office/powerpoint/2010/main" val="35504881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3">
            <a:extLst>
              <a:ext uri="{28A0092B-C50C-407E-A947-70E740481C1C}">
                <a14:useLocalDpi xmlns:a14="http://schemas.microsoft.com/office/drawing/2010/main" val="0"/>
              </a:ext>
            </a:extLst>
          </a:blip>
          <a:srcRect r="3391"/>
          <a:stretch/>
        </p:blipFill>
        <p:spPr bwMode="auto">
          <a:xfrm>
            <a:off x="394013" y="304800"/>
            <a:ext cx="8001000" cy="2743200"/>
          </a:xfrm>
          <a:prstGeom prst="rect">
            <a:avLst/>
          </a:prstGeom>
          <a:ln>
            <a:noFill/>
          </a:ln>
          <a:extLst>
            <a:ext uri="{53640926-AAD7-44D8-BBD7-CCE9431645EC}">
              <a14:shadowObscured xmlns:a14="http://schemas.microsoft.com/office/drawing/2010/main"/>
            </a:ext>
          </a:extLst>
        </p:spPr>
      </p:pic>
      <p:pic>
        <p:nvPicPr>
          <p:cNvPr id="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5310" y="2996306"/>
            <a:ext cx="1539875" cy="1767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pic>
        <p:nvPicPr>
          <p:cNvPr id="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959531">
            <a:off x="2106909" y="3153699"/>
            <a:ext cx="1354138" cy="1506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pic>
        <p:nvPicPr>
          <p:cNvPr id="5"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477220">
            <a:off x="3308716" y="3186097"/>
            <a:ext cx="1298575" cy="145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pic>
        <p:nvPicPr>
          <p:cNvPr id="6"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031308">
            <a:off x="6929641" y="3255588"/>
            <a:ext cx="1463675" cy="1530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pic>
        <p:nvPicPr>
          <p:cNvPr id="7"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637577">
            <a:off x="4473651" y="3195100"/>
            <a:ext cx="1450975" cy="1421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pic>
        <p:nvPicPr>
          <p:cNvPr id="8"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06098" y="3196332"/>
            <a:ext cx="1320800" cy="1407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
        <p:nvSpPr>
          <p:cNvPr id="9" name="Rectangle 8"/>
          <p:cNvSpPr/>
          <p:nvPr/>
        </p:nvSpPr>
        <p:spPr>
          <a:xfrm>
            <a:off x="1295400" y="4719746"/>
            <a:ext cx="6477000" cy="1200329"/>
          </a:xfrm>
          <a:prstGeom prst="rect">
            <a:avLst/>
          </a:prstGeom>
        </p:spPr>
        <p:txBody>
          <a:bodyPr wrap="square">
            <a:spAutoFit/>
          </a:bodyPr>
          <a:lstStyle/>
          <a:p>
            <a:endParaRPr lang="en-US" dirty="0"/>
          </a:p>
          <a:p>
            <a:endParaRPr lang="en-US" dirty="0"/>
          </a:p>
          <a:p>
            <a:pPr algn="ctr"/>
            <a:r>
              <a:rPr lang="en-US" b="1" dirty="0" smtClean="0"/>
              <a:t>Building </a:t>
            </a:r>
            <a:r>
              <a:rPr lang="en-US" b="1" dirty="0"/>
              <a:t>a </a:t>
            </a:r>
            <a:r>
              <a:rPr lang="en-US" dirty="0"/>
              <a:t>N</a:t>
            </a:r>
            <a:r>
              <a:rPr lang="en-US" b="1" dirty="0"/>
              <a:t>ational </a:t>
            </a:r>
            <a:r>
              <a:rPr lang="en-US" dirty="0"/>
              <a:t>A</a:t>
            </a:r>
            <a:r>
              <a:rPr lang="en-US" b="1" dirty="0"/>
              <a:t>genda </a:t>
            </a:r>
            <a:r>
              <a:rPr lang="en-US" b="1" dirty="0" smtClean="0"/>
              <a:t>for Supporting </a:t>
            </a:r>
            <a:r>
              <a:rPr lang="en-US" dirty="0" smtClean="0"/>
              <a:t>F</a:t>
            </a:r>
            <a:r>
              <a:rPr lang="en-US" b="1" dirty="0" smtClean="0"/>
              <a:t>amilie</a:t>
            </a:r>
            <a:r>
              <a:rPr lang="en-US" dirty="0" smtClean="0"/>
              <a:t>s </a:t>
            </a:r>
          </a:p>
          <a:p>
            <a:pPr algn="ctr"/>
            <a:r>
              <a:rPr lang="en-US" b="1" dirty="0" smtClean="0"/>
              <a:t>with </a:t>
            </a:r>
            <a:r>
              <a:rPr lang="en-US" b="1" dirty="0"/>
              <a:t>a </a:t>
            </a:r>
            <a:r>
              <a:rPr lang="en-US" dirty="0"/>
              <a:t>M</a:t>
            </a:r>
            <a:r>
              <a:rPr lang="en-US" b="1" dirty="0"/>
              <a:t>em</a:t>
            </a:r>
            <a:r>
              <a:rPr lang="en-US" dirty="0"/>
              <a:t>b</a:t>
            </a:r>
            <a:r>
              <a:rPr lang="en-US" b="1" dirty="0"/>
              <a:t>er with </a:t>
            </a:r>
            <a:r>
              <a:rPr lang="en-US" dirty="0"/>
              <a:t>I</a:t>
            </a:r>
            <a:r>
              <a:rPr lang="en-US" b="1" dirty="0"/>
              <a:t>ntellectual </a:t>
            </a:r>
            <a:r>
              <a:rPr lang="en-US" b="1" dirty="0" smtClean="0"/>
              <a:t>and Developmental </a:t>
            </a:r>
            <a:r>
              <a:rPr lang="en-US" b="1" dirty="0"/>
              <a:t>Disabilities</a:t>
            </a:r>
            <a:endParaRPr lang="en-US" dirty="0"/>
          </a:p>
        </p:txBody>
      </p:sp>
    </p:spTree>
    <p:extLst>
      <p:ext uri="{BB962C8B-B14F-4D97-AF65-F5344CB8AC3E}">
        <p14:creationId xmlns:p14="http://schemas.microsoft.com/office/powerpoint/2010/main" val="3519973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par>
                                <p:cTn id="8" presetID="21" presetClass="entr" presetSubtype="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heel(1)">
                                      <p:cBhvr>
                                        <p:cTn id="10" dur="2000"/>
                                        <p:tgtEl>
                                          <p:spTgt spid="4"/>
                                        </p:tgtEl>
                                      </p:cBhvr>
                                    </p:animEffect>
                                  </p:childTnLst>
                                </p:cTn>
                              </p:par>
                              <p:par>
                                <p:cTn id="11" presetID="21" presetClass="entr" presetSubtype="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heel(1)">
                                      <p:cBhvr>
                                        <p:cTn id="13" dur="2000"/>
                                        <p:tgtEl>
                                          <p:spTgt spid="5"/>
                                        </p:tgtEl>
                                      </p:cBhvr>
                                    </p:animEffect>
                                  </p:childTnLst>
                                </p:cTn>
                              </p:par>
                              <p:par>
                                <p:cTn id="14" presetID="21" presetClass="entr" presetSubtype="1"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heel(1)">
                                      <p:cBhvr>
                                        <p:cTn id="16" dur="2000"/>
                                        <p:tgtEl>
                                          <p:spTgt spid="7"/>
                                        </p:tgtEl>
                                      </p:cBhvr>
                                    </p:animEffect>
                                  </p:childTnLst>
                                </p:cTn>
                              </p:par>
                              <p:par>
                                <p:cTn id="17" presetID="21" presetClass="entr" presetSubtype="1"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heel(1)">
                                      <p:cBhvr>
                                        <p:cTn id="19" dur="2000"/>
                                        <p:tgtEl>
                                          <p:spTgt spid="8"/>
                                        </p:tgtEl>
                                      </p:cBhvr>
                                    </p:animEffect>
                                  </p:childTnLst>
                                </p:cTn>
                              </p:par>
                              <p:par>
                                <p:cTn id="20" presetID="21" presetClass="entr" presetSubtype="1"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heel(1)">
                                      <p:cBhvr>
                                        <p:cTn id="2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04801"/>
            <a:ext cx="8843962" cy="5486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888375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680554283"/>
              </p:ext>
            </p:extLst>
          </p:nvPr>
        </p:nvGraphicFramePr>
        <p:xfrm>
          <a:off x="399142" y="1066800"/>
          <a:ext cx="8040915" cy="2900680"/>
        </p:xfrm>
        <a:graphic>
          <a:graphicData uri="http://schemas.openxmlformats.org/drawingml/2006/table">
            <a:tbl>
              <a:tblPr firstRow="1" bandRow="1">
                <a:tableStyleId>{5C22544A-7EE6-4342-B048-85BDC9FD1C3A}</a:tableStyleId>
              </a:tblPr>
              <a:tblGrid>
                <a:gridCol w="2286001"/>
                <a:gridCol w="2286000"/>
                <a:gridCol w="3468914"/>
              </a:tblGrid>
              <a:tr h="370840">
                <a:tc>
                  <a:txBody>
                    <a:bodyPr/>
                    <a:lstStyle/>
                    <a:p>
                      <a:r>
                        <a:rPr lang="en-US" baseline="0" dirty="0" smtClean="0"/>
                        <a:t>LEARNING</a:t>
                      </a:r>
                      <a:endParaRPr lang="en-US" dirty="0"/>
                    </a:p>
                  </a:txBody>
                  <a:tcPr/>
                </a:tc>
                <a:tc>
                  <a:txBody>
                    <a:bodyPr/>
                    <a:lstStyle/>
                    <a:p>
                      <a:r>
                        <a:rPr lang="en-US" dirty="0" smtClean="0"/>
                        <a:t>BARRIERS</a:t>
                      </a:r>
                      <a:endParaRPr lang="en-US" dirty="0"/>
                    </a:p>
                  </a:txBody>
                  <a:tcPr/>
                </a:tc>
                <a:tc>
                  <a:txBody>
                    <a:bodyPr/>
                    <a:lstStyle/>
                    <a:p>
                      <a:r>
                        <a:rPr lang="en-US" dirty="0" smtClean="0"/>
                        <a:t>What we hope will change…</a:t>
                      </a:r>
                      <a:endParaRPr lang="en-US" dirty="0"/>
                    </a:p>
                  </a:txBody>
                  <a:tcPr/>
                </a:tc>
              </a:tr>
              <a:tr h="370840">
                <a:tc>
                  <a:txBody>
                    <a:bodyPr/>
                    <a:lstStyle/>
                    <a:p>
                      <a:pPr marL="0" indent="0" algn="l">
                        <a:buFont typeface="+mj-lt"/>
                        <a:buNone/>
                      </a:pPr>
                      <a:r>
                        <a:rPr lang="en-US" sz="1600" b="1" baseline="0" dirty="0" smtClean="0"/>
                        <a:t>Life Course Principles</a:t>
                      </a:r>
                    </a:p>
                    <a:p>
                      <a:pPr marL="0" indent="0" algn="l">
                        <a:buFont typeface="+mj-lt"/>
                        <a:buNone/>
                      </a:pPr>
                      <a:r>
                        <a:rPr lang="en-US" sz="1600" b="0" baseline="0" dirty="0" smtClean="0"/>
                        <a:t>Helping families build  upon life stages is more effective then waiting for people to arrive at the door of adult services</a:t>
                      </a:r>
                    </a:p>
                  </a:txBody>
                  <a:tcPr/>
                </a:tc>
                <a:tc>
                  <a:txBody>
                    <a:bodyPr/>
                    <a:lstStyle/>
                    <a:p>
                      <a:r>
                        <a:rPr lang="en-US" sz="1600" dirty="0" smtClean="0"/>
                        <a:t>IDD services are</a:t>
                      </a:r>
                      <a:r>
                        <a:rPr lang="en-US" sz="1600" baseline="0" dirty="0" smtClean="0"/>
                        <a:t> not as effective or efficient as they can be when provided in a silo, or when services are separated from previous developmental stages</a:t>
                      </a:r>
                      <a:endParaRPr lang="en-US" sz="1600" dirty="0"/>
                    </a:p>
                  </a:txBody>
                  <a:tcPr/>
                </a:tc>
                <a:tc>
                  <a:txBody>
                    <a:bodyPr/>
                    <a:lstStyle/>
                    <a:p>
                      <a:r>
                        <a:rPr lang="en-US" sz="1600" b="1" dirty="0" smtClean="0"/>
                        <a:t>Staffing:</a:t>
                      </a:r>
                      <a:r>
                        <a:rPr lang="en-US" sz="1600" dirty="0" smtClean="0"/>
                        <a:t>  Partnering with practitioners</a:t>
                      </a:r>
                      <a:r>
                        <a:rPr lang="en-US" sz="1600" baseline="0" dirty="0" smtClean="0"/>
                        <a:t> from each life stage reduces duplication of services &amp; helps lead to better outcomes for people with IDD.  </a:t>
                      </a:r>
                    </a:p>
                    <a:p>
                      <a:endParaRPr lang="en-US" sz="1600" baseline="0" dirty="0" smtClean="0"/>
                    </a:p>
                    <a:p>
                      <a:r>
                        <a:rPr lang="en-US" sz="1600" baseline="0" dirty="0" smtClean="0"/>
                        <a:t>Appropriate support is available at each life stage.</a:t>
                      </a:r>
                      <a:endParaRPr lang="en-US" sz="1600" dirty="0"/>
                    </a:p>
                  </a:txBody>
                  <a:tcPr/>
                </a:tc>
              </a:tr>
            </a:tbl>
          </a:graphicData>
        </a:graphic>
      </p:graphicFrame>
      <p:sp>
        <p:nvSpPr>
          <p:cNvPr id="3" name="Rectangle 2"/>
          <p:cNvSpPr/>
          <p:nvPr/>
        </p:nvSpPr>
        <p:spPr>
          <a:xfrm>
            <a:off x="403542" y="381000"/>
            <a:ext cx="8229600" cy="646331"/>
          </a:xfrm>
          <a:prstGeom prst="rect">
            <a:avLst/>
          </a:prstGeom>
        </p:spPr>
        <p:txBody>
          <a:bodyPr wrap="square">
            <a:spAutoFit/>
          </a:bodyPr>
          <a:lstStyle/>
          <a:p>
            <a:pPr algn="ctr"/>
            <a:r>
              <a:rPr lang="en-US" b="1" dirty="0"/>
              <a:t>What We’ve Learned Through the </a:t>
            </a:r>
            <a:endParaRPr lang="en-US" b="1" dirty="0" smtClean="0"/>
          </a:p>
          <a:p>
            <a:pPr algn="ctr"/>
            <a:r>
              <a:rPr lang="en-US" b="1" dirty="0" smtClean="0"/>
              <a:t>Supporting </a:t>
            </a:r>
            <a:r>
              <a:rPr lang="en-US" b="1" dirty="0"/>
              <a:t>Families Community of </a:t>
            </a:r>
            <a:r>
              <a:rPr lang="en-US" b="1" dirty="0" smtClean="0"/>
              <a:t>Practice</a:t>
            </a:r>
            <a:endParaRPr lang="en-US" dirty="0"/>
          </a:p>
        </p:txBody>
      </p:sp>
      <p:pic>
        <p:nvPicPr>
          <p:cNvPr id="10"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3872149"/>
            <a:ext cx="1539875" cy="1767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pic>
        <p:nvPicPr>
          <p:cNvPr id="11"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959531">
            <a:off x="2091364" y="4029542"/>
            <a:ext cx="1354138" cy="1506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pic>
        <p:nvPicPr>
          <p:cNvPr id="12"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477220">
            <a:off x="3293171" y="4061940"/>
            <a:ext cx="1298575" cy="145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pic>
        <p:nvPicPr>
          <p:cNvPr id="13"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31308">
            <a:off x="6914096" y="4131431"/>
            <a:ext cx="1463675" cy="1530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pic>
        <p:nvPicPr>
          <p:cNvPr id="14"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637577">
            <a:off x="4458106" y="4070943"/>
            <a:ext cx="1450975" cy="1421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pic>
        <p:nvPicPr>
          <p:cNvPr id="15" name="Picture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90553" y="4072175"/>
            <a:ext cx="1320800" cy="1407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pic>
        <p:nvPicPr>
          <p:cNvPr id="1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6326" y="3852898"/>
            <a:ext cx="1539875" cy="1767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pic>
        <p:nvPicPr>
          <p:cNvPr id="1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959531">
            <a:off x="2139490" y="4010291"/>
            <a:ext cx="1354138" cy="1506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pic>
        <p:nvPicPr>
          <p:cNvPr id="18" name="Picture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477220">
            <a:off x="3341297" y="4049797"/>
            <a:ext cx="1298575" cy="145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pic>
        <p:nvPicPr>
          <p:cNvPr id="29" name="Picture 28" descr="C:\Users\woodr\AppData\Local\Temp\Content.Outlook\AK2DFEKM\baby-blue.pn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85643" y="5800590"/>
            <a:ext cx="400050" cy="405130"/>
          </a:xfrm>
          <a:prstGeom prst="rect">
            <a:avLst/>
          </a:prstGeom>
          <a:noFill/>
          <a:ln>
            <a:noFill/>
          </a:ln>
        </p:spPr>
      </p:pic>
      <p:pic>
        <p:nvPicPr>
          <p:cNvPr id="30" name="Picture 29" descr="C:\Users\woodr\AppData\Local\Temp\Content.Outlook\AK2DFEKM\early-childhood-blue.png"/>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558883" y="5769982"/>
            <a:ext cx="419100" cy="424180"/>
          </a:xfrm>
          <a:prstGeom prst="rect">
            <a:avLst/>
          </a:prstGeom>
          <a:noFill/>
          <a:ln>
            <a:noFill/>
          </a:ln>
        </p:spPr>
      </p:pic>
      <p:pic>
        <p:nvPicPr>
          <p:cNvPr id="31" name="Picture 30" descr="C:\Users\woodr\AppData\Local\Temp\Content.Outlook\AK2DFEKM\school-reddish.png"/>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800084" y="5797014"/>
            <a:ext cx="381000" cy="385445"/>
          </a:xfrm>
          <a:prstGeom prst="rect">
            <a:avLst/>
          </a:prstGeom>
          <a:noFill/>
          <a:ln>
            <a:noFill/>
          </a:ln>
        </p:spPr>
      </p:pic>
      <p:pic>
        <p:nvPicPr>
          <p:cNvPr id="32" name="Picture 31" descr="C:\Users\woodr\AppData\Local\Temp\Content.Outlook\AK2DFEKM\transition-pink.png"/>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988330" y="5791933"/>
            <a:ext cx="390525" cy="395605"/>
          </a:xfrm>
          <a:prstGeom prst="rect">
            <a:avLst/>
          </a:prstGeom>
          <a:noFill/>
          <a:ln>
            <a:noFill/>
          </a:ln>
        </p:spPr>
      </p:pic>
      <p:pic>
        <p:nvPicPr>
          <p:cNvPr id="33" name="Picture 32" descr="C:\Users\woodr\AppData\Local\Temp\Content.Outlook\AK2DFEKM\adult - brown.png"/>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265215" y="5769982"/>
            <a:ext cx="371475" cy="375920"/>
          </a:xfrm>
          <a:prstGeom prst="rect">
            <a:avLst/>
          </a:prstGeom>
          <a:noFill/>
          <a:ln>
            <a:noFill/>
          </a:ln>
        </p:spPr>
      </p:pic>
      <p:pic>
        <p:nvPicPr>
          <p:cNvPr id="34" name="Picture 33" descr="C:\Users\woodr\AppData\Local\Temp\Content.Outlook\AK2DFEKM\old-gold.png"/>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315200" y="5757442"/>
            <a:ext cx="403860" cy="409575"/>
          </a:xfrm>
          <a:prstGeom prst="rect">
            <a:avLst/>
          </a:prstGeom>
          <a:noFill/>
          <a:ln>
            <a:noFill/>
          </a:ln>
        </p:spPr>
      </p:pic>
      <p:sp>
        <p:nvSpPr>
          <p:cNvPr id="4" name="TextBox 3"/>
          <p:cNvSpPr txBox="1"/>
          <p:nvPr/>
        </p:nvSpPr>
        <p:spPr>
          <a:xfrm>
            <a:off x="3949856" y="6215844"/>
            <a:ext cx="5194144" cy="584775"/>
          </a:xfrm>
          <a:prstGeom prst="rect">
            <a:avLst/>
          </a:prstGeom>
          <a:noFill/>
        </p:spPr>
        <p:txBody>
          <a:bodyPr wrap="square" rtlCol="0">
            <a:spAutoFit/>
          </a:bodyPr>
          <a:lstStyle/>
          <a:p>
            <a:pPr algn="ctr"/>
            <a:r>
              <a:rPr lang="en-US" sz="3200" b="1" dirty="0" smtClean="0">
                <a:solidFill>
                  <a:srgbClr val="92D050"/>
                </a:solidFill>
              </a:rPr>
              <a:t>A LIFESPAN APPROACH</a:t>
            </a:r>
            <a:endParaRPr lang="en-US" sz="3200" b="1" dirty="0">
              <a:solidFill>
                <a:srgbClr val="92D050"/>
              </a:solidFill>
            </a:endParaRPr>
          </a:p>
        </p:txBody>
      </p:sp>
      <p:pic>
        <p:nvPicPr>
          <p:cNvPr id="5" name="Picture 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73618" y="158294"/>
            <a:ext cx="869037" cy="869037"/>
          </a:xfrm>
          <a:prstGeom prst="rect">
            <a:avLst/>
          </a:prstGeom>
        </p:spPr>
      </p:pic>
    </p:spTree>
    <p:extLst>
      <p:ext uri="{BB962C8B-B14F-4D97-AF65-F5344CB8AC3E}">
        <p14:creationId xmlns:p14="http://schemas.microsoft.com/office/powerpoint/2010/main" val="796921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par>
                                <p:cTn id="8" presetID="21" presetClass="entr" presetSubtype="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heel(1)">
                                      <p:cBhvr>
                                        <p:cTn id="10" dur="2000"/>
                                        <p:tgtEl>
                                          <p:spTgt spid="11"/>
                                        </p:tgtEl>
                                      </p:cBhvr>
                                    </p:animEffect>
                                  </p:childTnLst>
                                </p:cTn>
                              </p:par>
                              <p:par>
                                <p:cTn id="11" presetID="21" presetClass="entr" presetSubtype="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heel(1)">
                                      <p:cBhvr>
                                        <p:cTn id="13" dur="2000"/>
                                        <p:tgtEl>
                                          <p:spTgt spid="12"/>
                                        </p:tgtEl>
                                      </p:cBhvr>
                                    </p:animEffect>
                                  </p:childTnLst>
                                </p:cTn>
                              </p:par>
                              <p:par>
                                <p:cTn id="14" presetID="21" presetClass="entr" presetSubtype="1"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heel(1)">
                                      <p:cBhvr>
                                        <p:cTn id="16" dur="2000"/>
                                        <p:tgtEl>
                                          <p:spTgt spid="14"/>
                                        </p:tgtEl>
                                      </p:cBhvr>
                                    </p:animEffect>
                                  </p:childTnLst>
                                </p:cTn>
                              </p:par>
                              <p:par>
                                <p:cTn id="17" presetID="21" presetClass="entr" presetSubtype="1"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heel(1)">
                                      <p:cBhvr>
                                        <p:cTn id="19" dur="2000"/>
                                        <p:tgtEl>
                                          <p:spTgt spid="15"/>
                                        </p:tgtEl>
                                      </p:cBhvr>
                                    </p:animEffect>
                                  </p:childTnLst>
                                </p:cTn>
                              </p:par>
                              <p:par>
                                <p:cTn id="20" presetID="21" presetClass="entr" presetSubtype="1"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heel(1)">
                                      <p:cBhvr>
                                        <p:cTn id="22" dur="20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heel(1)">
                                      <p:cBhvr>
                                        <p:cTn id="27" dur="2000"/>
                                        <p:tgtEl>
                                          <p:spTgt spid="16"/>
                                        </p:tgtEl>
                                      </p:cBhvr>
                                    </p:animEffect>
                                  </p:childTnLst>
                                </p:cTn>
                              </p:par>
                              <p:par>
                                <p:cTn id="28" presetID="21" presetClass="entr" presetSubtype="1"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heel(1)">
                                      <p:cBhvr>
                                        <p:cTn id="30" dur="2000"/>
                                        <p:tgtEl>
                                          <p:spTgt spid="17"/>
                                        </p:tgtEl>
                                      </p:cBhvr>
                                    </p:animEffect>
                                  </p:childTnLst>
                                </p:cTn>
                              </p:par>
                              <p:par>
                                <p:cTn id="31" presetID="21" presetClass="entr" presetSubtype="1"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heel(1)">
                                      <p:cBhvr>
                                        <p:cTn id="33"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76401" y="239517"/>
            <a:ext cx="2325696" cy="5799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6278" y="239517"/>
            <a:ext cx="2410321" cy="5799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5124934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501134"/>
            <a:ext cx="8077200" cy="646331"/>
          </a:xfrm>
          <a:prstGeom prst="rect">
            <a:avLst/>
          </a:prstGeom>
          <a:noFill/>
        </p:spPr>
        <p:txBody>
          <a:bodyPr wrap="square" rtlCol="0">
            <a:spAutoFit/>
          </a:bodyPr>
          <a:lstStyle/>
          <a:p>
            <a:pPr algn="ctr"/>
            <a:r>
              <a:rPr lang="en-US" b="1" dirty="0" smtClean="0"/>
              <a:t>What We’ve Learned Through the </a:t>
            </a:r>
          </a:p>
          <a:p>
            <a:pPr algn="ctr"/>
            <a:r>
              <a:rPr lang="en-US" b="1" dirty="0" smtClean="0"/>
              <a:t>Supporting Families Community of Practice</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447480168"/>
              </p:ext>
            </p:extLst>
          </p:nvPr>
        </p:nvGraphicFramePr>
        <p:xfrm>
          <a:off x="609600" y="1219200"/>
          <a:ext cx="8040915" cy="4820920"/>
        </p:xfrm>
        <a:graphic>
          <a:graphicData uri="http://schemas.openxmlformats.org/drawingml/2006/table">
            <a:tbl>
              <a:tblPr firstRow="1" bandRow="1">
                <a:tableStyleId>{5C22544A-7EE6-4342-B048-85BDC9FD1C3A}</a:tableStyleId>
              </a:tblPr>
              <a:tblGrid>
                <a:gridCol w="2286001"/>
                <a:gridCol w="2286000"/>
                <a:gridCol w="3468914"/>
              </a:tblGrid>
              <a:tr h="370840">
                <a:tc>
                  <a:txBody>
                    <a:bodyPr/>
                    <a:lstStyle/>
                    <a:p>
                      <a:r>
                        <a:rPr lang="en-US" baseline="0" dirty="0" smtClean="0"/>
                        <a:t>LEARNING</a:t>
                      </a:r>
                      <a:endParaRPr lang="en-US" dirty="0"/>
                    </a:p>
                  </a:txBody>
                  <a:tcPr/>
                </a:tc>
                <a:tc>
                  <a:txBody>
                    <a:bodyPr/>
                    <a:lstStyle/>
                    <a:p>
                      <a:r>
                        <a:rPr lang="en-US" dirty="0" smtClean="0"/>
                        <a:t>BARRIERS</a:t>
                      </a:r>
                      <a:endParaRPr lang="en-US" dirty="0"/>
                    </a:p>
                  </a:txBody>
                  <a:tcPr/>
                </a:tc>
                <a:tc>
                  <a:txBody>
                    <a:bodyPr/>
                    <a:lstStyle/>
                    <a:p>
                      <a:r>
                        <a:rPr lang="en-US" dirty="0" smtClean="0"/>
                        <a:t>What we hope will change…</a:t>
                      </a:r>
                      <a:endParaRPr lang="en-US" dirty="0"/>
                    </a:p>
                  </a:txBody>
                  <a:tcPr/>
                </a:tc>
              </a:tr>
              <a:tr h="370840">
                <a:tc>
                  <a:txBody>
                    <a:bodyPr/>
                    <a:lstStyle/>
                    <a:p>
                      <a:r>
                        <a:rPr lang="en-US" sz="1600" b="1" dirty="0" smtClean="0"/>
                        <a:t>Individuals and Families</a:t>
                      </a:r>
                    </a:p>
                    <a:p>
                      <a:r>
                        <a:rPr lang="en-US" sz="1600" b="0" dirty="0" smtClean="0"/>
                        <a:t>We have to plan with BOTH individuals and families</a:t>
                      </a:r>
                    </a:p>
                  </a:txBody>
                  <a:tcPr/>
                </a:tc>
                <a:tc>
                  <a:txBody>
                    <a:bodyPr/>
                    <a:lstStyle/>
                    <a:p>
                      <a:pPr algn="r"/>
                      <a:r>
                        <a:rPr lang="en-US" sz="1600" dirty="0" smtClean="0"/>
                        <a:t>Focusing </a:t>
                      </a:r>
                      <a:r>
                        <a:rPr lang="en-US" sz="1600" baseline="0" dirty="0" smtClean="0"/>
                        <a:t>JUST on the individual limits can be isolating</a:t>
                      </a:r>
                      <a:endParaRPr lang="en-US" sz="1600" dirty="0"/>
                    </a:p>
                  </a:txBody>
                  <a:tcPr/>
                </a:tc>
                <a:tc>
                  <a:txBody>
                    <a:bodyPr/>
                    <a:lstStyle/>
                    <a:p>
                      <a:r>
                        <a:rPr lang="en-US" sz="1600" b="1" dirty="0" smtClean="0"/>
                        <a:t>Person-centered planning is used to support families</a:t>
                      </a:r>
                      <a:r>
                        <a:rPr lang="en-US" sz="1600" b="1" baseline="0" dirty="0" smtClean="0"/>
                        <a:t> and build </a:t>
                      </a:r>
                      <a:r>
                        <a:rPr lang="en-US" sz="1600" b="1" dirty="0" smtClean="0"/>
                        <a:t>circles</a:t>
                      </a:r>
                      <a:r>
                        <a:rPr lang="en-US" sz="1600" b="1" baseline="0" dirty="0" smtClean="0"/>
                        <a:t> of support </a:t>
                      </a:r>
                      <a:r>
                        <a:rPr lang="en-US" sz="1600" dirty="0" smtClean="0"/>
                        <a:t>across the lifespan</a:t>
                      </a:r>
                      <a:endParaRPr lang="en-US" sz="1600" dirty="0"/>
                    </a:p>
                  </a:txBody>
                  <a:tcPr/>
                </a:tc>
              </a:tr>
              <a:tr h="370840">
                <a:tc>
                  <a:txBody>
                    <a:bodyPr/>
                    <a:lstStyle/>
                    <a:p>
                      <a:r>
                        <a:rPr lang="en-US" sz="1600" b="1" dirty="0" smtClean="0"/>
                        <a:t>Family Engagement</a:t>
                      </a:r>
                    </a:p>
                    <a:p>
                      <a:r>
                        <a:rPr lang="en-US" sz="1600" b="0" dirty="0" smtClean="0"/>
                        <a:t>Families benefit from collaborations with </a:t>
                      </a:r>
                    </a:p>
                    <a:p>
                      <a:r>
                        <a:rPr lang="en-US" sz="1600" b="0" dirty="0" smtClean="0"/>
                        <a:t>other families</a:t>
                      </a:r>
                    </a:p>
                  </a:txBody>
                  <a:tcPr/>
                </a:tc>
                <a:tc>
                  <a:txBody>
                    <a:bodyPr/>
                    <a:lstStyle/>
                    <a:p>
                      <a:pPr algn="r"/>
                      <a:r>
                        <a:rPr lang="en-US" sz="1600" dirty="0" smtClean="0"/>
                        <a:t>Isolated families result in increased needs </a:t>
                      </a:r>
                    </a:p>
                    <a:p>
                      <a:pPr algn="r"/>
                      <a:r>
                        <a:rPr lang="en-US" sz="1600" dirty="0" smtClean="0"/>
                        <a:t>over-time</a:t>
                      </a:r>
                      <a:endParaRPr lang="en-US" sz="1600" dirty="0"/>
                    </a:p>
                  </a:txBody>
                  <a:tcPr/>
                </a:tc>
                <a:tc>
                  <a:txBody>
                    <a:bodyPr/>
                    <a:lstStyle/>
                    <a:p>
                      <a:r>
                        <a:rPr lang="en-US" sz="1600" b="1" dirty="0" smtClean="0"/>
                        <a:t>Funding</a:t>
                      </a:r>
                      <a:r>
                        <a:rPr lang="en-US" sz="1600" b="1" baseline="0" dirty="0" smtClean="0"/>
                        <a:t> for family networking, </a:t>
                      </a:r>
                      <a:r>
                        <a:rPr lang="en-US" sz="1600" baseline="0" dirty="0" smtClean="0"/>
                        <a:t>mentoring, training and care-giving supports are available to assist families to be resilient and to support new ideas</a:t>
                      </a:r>
                      <a:r>
                        <a:rPr lang="en-US" sz="1600" dirty="0" smtClean="0"/>
                        <a:t>  </a:t>
                      </a:r>
                    </a:p>
                    <a:p>
                      <a:endParaRPr lang="en-US" sz="1600" dirty="0"/>
                    </a:p>
                  </a:txBody>
                  <a:tcPr/>
                </a:tc>
              </a:tr>
              <a:tr h="370840">
                <a:tc>
                  <a:txBody>
                    <a:bodyPr/>
                    <a:lstStyle/>
                    <a:p>
                      <a:r>
                        <a:rPr lang="en-US" sz="1400" b="1" dirty="0" smtClean="0"/>
                        <a:t>Caring For and </a:t>
                      </a:r>
                    </a:p>
                    <a:p>
                      <a:r>
                        <a:rPr lang="en-US" sz="1400" b="1" dirty="0" smtClean="0"/>
                        <a:t>Caring About</a:t>
                      </a:r>
                    </a:p>
                    <a:p>
                      <a:r>
                        <a:rPr lang="en-US" sz="1400" b="0" dirty="0" smtClean="0"/>
                        <a:t>“Caring about” people with IDD  is the responsibility</a:t>
                      </a:r>
                      <a:r>
                        <a:rPr lang="en-US" sz="1400" b="0" baseline="0" dirty="0" smtClean="0"/>
                        <a:t> </a:t>
                      </a:r>
                      <a:r>
                        <a:rPr lang="en-US" sz="1400" b="0" dirty="0" smtClean="0"/>
                        <a:t>of all.</a:t>
                      </a:r>
                      <a:r>
                        <a:rPr lang="en-US" sz="1400" b="0" baseline="0" dirty="0" smtClean="0"/>
                        <a:t>  It is </a:t>
                      </a:r>
                      <a:r>
                        <a:rPr lang="en-US" sz="1400" b="0" dirty="0" smtClean="0"/>
                        <a:t>not just a family concern.</a:t>
                      </a:r>
                      <a:endParaRPr lang="en-US" sz="1400" b="0" dirty="0"/>
                    </a:p>
                  </a:txBody>
                  <a:tcPr/>
                </a:tc>
                <a:tc>
                  <a:txBody>
                    <a:bodyPr/>
                    <a:lstStyle/>
                    <a:p>
                      <a:r>
                        <a:rPr lang="en-US" sz="1400" dirty="0" smtClean="0"/>
                        <a:t>Separating “caring about” and “caring for” increases</a:t>
                      </a:r>
                      <a:r>
                        <a:rPr lang="en-US" sz="1400" baseline="0" dirty="0" smtClean="0"/>
                        <a:t> the probability of abuse &amp; neglect</a:t>
                      </a:r>
                      <a:endParaRPr lang="en-US" sz="1400" dirty="0"/>
                    </a:p>
                  </a:txBody>
                  <a:tcPr/>
                </a:tc>
                <a:tc>
                  <a:txBody>
                    <a:bodyPr/>
                    <a:lstStyle/>
                    <a:p>
                      <a:r>
                        <a:rPr lang="en-US" sz="1400" dirty="0" smtClean="0"/>
                        <a:t>The Community of Practice concepts are infused in all aspects of the agency’s operations.  This will require </a:t>
                      </a:r>
                      <a:r>
                        <a:rPr lang="en-US" sz="1400" b="1" dirty="0" smtClean="0"/>
                        <a:t>shifting of resources and flexible funding practices</a:t>
                      </a:r>
                      <a:r>
                        <a:rPr lang="en-US" sz="1400" dirty="0" smtClean="0"/>
                        <a:t>.</a:t>
                      </a:r>
                      <a:endParaRPr lang="en-US" sz="1400" dirty="0"/>
                    </a:p>
                  </a:txBody>
                  <a:tcPr/>
                </a:tc>
              </a:tr>
            </a:tbl>
          </a:graphicData>
        </a:graphic>
      </p:graphicFrame>
      <p:pic>
        <p:nvPicPr>
          <p:cNvPr id="4" name="Picture 3" descr="C:\Users\woodr\AppData\Local\Temp\Content.Outlook\AK2DFEKM\baby-blue.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69257" y="2478301"/>
            <a:ext cx="400050" cy="405130"/>
          </a:xfrm>
          <a:prstGeom prst="rect">
            <a:avLst/>
          </a:prstGeom>
          <a:noFill/>
          <a:ln>
            <a:noFill/>
          </a:ln>
        </p:spPr>
      </p:pic>
      <p:pic>
        <p:nvPicPr>
          <p:cNvPr id="6" name="Picture 5" descr="C:\Users\woodr\AppData\Local\Temp\Content.Outlook\AK2DFEKM\early-childhood-blue.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20840" y="2446568"/>
            <a:ext cx="419100" cy="424180"/>
          </a:xfrm>
          <a:prstGeom prst="rect">
            <a:avLst/>
          </a:prstGeom>
          <a:noFill/>
          <a:ln>
            <a:noFill/>
          </a:ln>
        </p:spPr>
      </p:pic>
      <p:pic>
        <p:nvPicPr>
          <p:cNvPr id="7" name="Picture 6" descr="C:\Users\woodr\AppData\Local\Temp\Content.Outlook\AK2DFEKM\school-reddish.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39940" y="2477135"/>
            <a:ext cx="381000" cy="385445"/>
          </a:xfrm>
          <a:prstGeom prst="rect">
            <a:avLst/>
          </a:prstGeom>
          <a:noFill/>
          <a:ln>
            <a:noFill/>
          </a:ln>
        </p:spPr>
      </p:pic>
      <p:pic>
        <p:nvPicPr>
          <p:cNvPr id="8" name="Picture 7" descr="C:\Users\woodr\AppData\Local\Temp\Content.Outlook\AK2DFEKM\transition-pink.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20940" y="2457767"/>
            <a:ext cx="390525" cy="395605"/>
          </a:xfrm>
          <a:prstGeom prst="rect">
            <a:avLst/>
          </a:prstGeom>
          <a:noFill/>
          <a:ln>
            <a:noFill/>
          </a:ln>
        </p:spPr>
      </p:pic>
      <p:pic>
        <p:nvPicPr>
          <p:cNvPr id="9" name="Picture 8" descr="C:\Users\woodr\AppData\Local\Temp\Content.Outlook\AK2DFEKM\adult - brown.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11465" y="2458752"/>
            <a:ext cx="371475" cy="375920"/>
          </a:xfrm>
          <a:prstGeom prst="rect">
            <a:avLst/>
          </a:prstGeom>
          <a:noFill/>
          <a:ln>
            <a:noFill/>
          </a:ln>
        </p:spPr>
      </p:pic>
      <p:pic>
        <p:nvPicPr>
          <p:cNvPr id="10" name="Picture 9" descr="C:\Users\woodr\AppData\Local\Temp\Content.Outlook\AK2DFEKM\old-gold.pn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282940" y="2441925"/>
            <a:ext cx="403860" cy="409575"/>
          </a:xfrm>
          <a:prstGeom prst="rect">
            <a:avLst/>
          </a:prstGeom>
          <a:noFill/>
          <a:ln>
            <a:noFill/>
          </a:ln>
        </p:spPr>
      </p:pic>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71800" y="3459765"/>
            <a:ext cx="893942" cy="893942"/>
          </a:xfrm>
          <a:prstGeom prst="rect">
            <a:avLst/>
          </a:prstGeom>
        </p:spPr>
      </p:pic>
      <p:pic>
        <p:nvPicPr>
          <p:cNvPr id="1027"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104588" y="5410200"/>
            <a:ext cx="1456871" cy="8427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6425801" y="6297884"/>
            <a:ext cx="2241319" cy="369332"/>
          </a:xfrm>
          <a:prstGeom prst="rect">
            <a:avLst/>
          </a:prstGeom>
        </p:spPr>
        <p:txBody>
          <a:bodyPr wrap="none">
            <a:spAutoFit/>
          </a:bodyPr>
          <a:lstStyle/>
          <a:p>
            <a:pPr algn="ctr"/>
            <a:r>
              <a:rPr lang="en-US" b="1" dirty="0" smtClean="0">
                <a:solidFill>
                  <a:srgbClr val="92D050"/>
                </a:solidFill>
              </a:rPr>
              <a:t>FAMILIES MATTER!</a:t>
            </a:r>
            <a:endParaRPr lang="en-US" b="1" dirty="0">
              <a:solidFill>
                <a:srgbClr val="92D050"/>
              </a:solidFill>
            </a:endParaRPr>
          </a:p>
        </p:txBody>
      </p:sp>
      <p:pic>
        <p:nvPicPr>
          <p:cNvPr id="12" name="Picture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0600" y="152400"/>
            <a:ext cx="995065" cy="995065"/>
          </a:xfrm>
          <a:prstGeom prst="rect">
            <a:avLst/>
          </a:prstGeom>
        </p:spPr>
      </p:pic>
    </p:spTree>
    <p:extLst>
      <p:ext uri="{BB962C8B-B14F-4D97-AF65-F5344CB8AC3E}">
        <p14:creationId xmlns:p14="http://schemas.microsoft.com/office/powerpoint/2010/main" val="93214284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05200" y="3505200"/>
            <a:ext cx="5372213" cy="3141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179717"/>
            <a:ext cx="5191126" cy="312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715000" y="1143000"/>
            <a:ext cx="2133600" cy="923330"/>
          </a:xfrm>
          <a:prstGeom prst="rect">
            <a:avLst/>
          </a:prstGeom>
          <a:noFill/>
        </p:spPr>
        <p:txBody>
          <a:bodyPr wrap="square" rtlCol="0">
            <a:spAutoFit/>
          </a:bodyPr>
          <a:lstStyle/>
          <a:p>
            <a:pPr algn="ctr"/>
            <a:r>
              <a:rPr lang="en-US" dirty="0" smtClean="0"/>
              <a:t>Person-Centered Vision of the Future</a:t>
            </a:r>
            <a:endParaRPr lang="en-US" dirty="0"/>
          </a:p>
        </p:txBody>
      </p:sp>
      <p:sp>
        <p:nvSpPr>
          <p:cNvPr id="3" name="Rectangle 2"/>
          <p:cNvSpPr/>
          <p:nvPr/>
        </p:nvSpPr>
        <p:spPr>
          <a:xfrm>
            <a:off x="716913" y="4347865"/>
            <a:ext cx="2183450" cy="923330"/>
          </a:xfrm>
          <a:prstGeom prst="rect">
            <a:avLst/>
          </a:prstGeom>
        </p:spPr>
        <p:txBody>
          <a:bodyPr wrap="square">
            <a:spAutoFit/>
          </a:bodyPr>
          <a:lstStyle/>
          <a:p>
            <a:pPr algn="ctr"/>
            <a:r>
              <a:rPr lang="en-US" dirty="0" smtClean="0"/>
              <a:t>Family-Centered </a:t>
            </a:r>
            <a:r>
              <a:rPr lang="en-US" dirty="0"/>
              <a:t>Vision of the Future</a:t>
            </a:r>
          </a:p>
        </p:txBody>
      </p:sp>
    </p:spTree>
    <p:extLst>
      <p:ext uri="{BB962C8B-B14F-4D97-AF65-F5344CB8AC3E}">
        <p14:creationId xmlns:p14="http://schemas.microsoft.com/office/powerpoint/2010/main" val="364234593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1" y="457200"/>
            <a:ext cx="8742198"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690950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81000"/>
            <a:ext cx="8620125" cy="5184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16188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20000"/>
          </a:bodyPr>
          <a:lstStyle/>
          <a:p>
            <a:r>
              <a:rPr lang="en-US" dirty="0" smtClean="0"/>
              <a:t>Welcome and Logistics		9:00-9:10 </a:t>
            </a:r>
          </a:p>
          <a:p>
            <a:r>
              <a:rPr lang="en-US" dirty="0" smtClean="0"/>
              <a:t>Where we have come from		9:10-9:20</a:t>
            </a:r>
          </a:p>
          <a:p>
            <a:r>
              <a:rPr lang="en-US" dirty="0" smtClean="0"/>
              <a:t>Where we are going			9:20-9:30 </a:t>
            </a:r>
          </a:p>
          <a:p>
            <a:r>
              <a:rPr lang="en-US" dirty="0" smtClean="0"/>
              <a:t>Community of Practice		9:30-10:30 </a:t>
            </a:r>
          </a:p>
          <a:p>
            <a:r>
              <a:rPr lang="en-US" dirty="0" smtClean="0"/>
              <a:t>BREAK					10:30-10:45</a:t>
            </a:r>
          </a:p>
          <a:p>
            <a:r>
              <a:rPr lang="en-US" dirty="0" smtClean="0"/>
              <a:t>Mentor Project				10:45-11:30</a:t>
            </a:r>
          </a:p>
          <a:p>
            <a:r>
              <a:rPr lang="en-US" dirty="0" smtClean="0"/>
              <a:t>Creating Blue Space			11:30-12:30</a:t>
            </a:r>
          </a:p>
          <a:p>
            <a:r>
              <a:rPr lang="en-US" dirty="0" smtClean="0"/>
              <a:t>Reimagining Quality			12:30-1:00</a:t>
            </a:r>
          </a:p>
          <a:p>
            <a:r>
              <a:rPr lang="en-US" dirty="0" smtClean="0"/>
              <a:t>LUNCH					1:00-2:00</a:t>
            </a:r>
          </a:p>
          <a:p>
            <a:r>
              <a:rPr lang="en-US" dirty="0" smtClean="0"/>
              <a:t>Walk About				2:00-2:30</a:t>
            </a:r>
          </a:p>
          <a:p>
            <a:r>
              <a:rPr lang="en-US" dirty="0" smtClean="0"/>
              <a:t>Making it work with the Waiver	2:30-3:30</a:t>
            </a:r>
          </a:p>
          <a:p>
            <a:r>
              <a:rPr lang="en-US" dirty="0" smtClean="0"/>
              <a:t>Questions				3:30-4:00 </a:t>
            </a:r>
          </a:p>
          <a:p>
            <a:pPr marL="457200" lvl="1" indent="0">
              <a:buNone/>
            </a:pPr>
            <a:endParaRPr lang="en-US" dirty="0"/>
          </a:p>
          <a:p>
            <a:pPr marL="457200" lvl="1" indent="0">
              <a:buNone/>
            </a:pPr>
            <a:endParaRPr lang="en-US" dirty="0" smtClean="0"/>
          </a:p>
          <a:p>
            <a:pPr lvl="1"/>
            <a:endParaRPr lang="en-US" dirty="0" smtClean="0"/>
          </a:p>
          <a:p>
            <a:pPr lvl="1"/>
            <a:endParaRPr lang="en-US" dirty="0" smtClean="0"/>
          </a:p>
        </p:txBody>
      </p:sp>
      <p:sp>
        <p:nvSpPr>
          <p:cNvPr id="2" name="Title 1"/>
          <p:cNvSpPr>
            <a:spLocks noGrp="1"/>
          </p:cNvSpPr>
          <p:nvPr>
            <p:ph type="title"/>
          </p:nvPr>
        </p:nvSpPr>
        <p:spPr/>
        <p:txBody>
          <a:bodyPr/>
          <a:lstStyle/>
          <a:p>
            <a:r>
              <a:rPr lang="en-US" dirty="0" smtClean="0"/>
              <a:t>Agenda</a:t>
            </a:r>
            <a:endParaRPr lang="en-US" dirty="0"/>
          </a:p>
        </p:txBody>
      </p:sp>
    </p:spTree>
    <p:extLst>
      <p:ext uri="{BB962C8B-B14F-4D97-AF65-F5344CB8AC3E}">
        <p14:creationId xmlns:p14="http://schemas.microsoft.com/office/powerpoint/2010/main" val="300460538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89230" y="381000"/>
            <a:ext cx="8001000" cy="646331"/>
          </a:xfrm>
          <a:prstGeom prst="rect">
            <a:avLst/>
          </a:prstGeom>
          <a:noFill/>
        </p:spPr>
        <p:txBody>
          <a:bodyPr wrap="square" rtlCol="0">
            <a:spAutoFit/>
          </a:bodyPr>
          <a:lstStyle/>
          <a:p>
            <a:pPr algn="ctr"/>
            <a:r>
              <a:rPr lang="en-US" b="1" dirty="0"/>
              <a:t>What We’ve Learned Through the </a:t>
            </a:r>
          </a:p>
          <a:p>
            <a:pPr algn="ctr"/>
            <a:r>
              <a:rPr lang="en-US" b="1" dirty="0"/>
              <a:t>Supporting Families Community of Practice</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348654338"/>
              </p:ext>
            </p:extLst>
          </p:nvPr>
        </p:nvGraphicFramePr>
        <p:xfrm>
          <a:off x="457200" y="1027330"/>
          <a:ext cx="8305800" cy="4579096"/>
        </p:xfrm>
        <a:graphic>
          <a:graphicData uri="http://schemas.openxmlformats.org/drawingml/2006/table">
            <a:tbl>
              <a:tblPr firstRow="1" bandRow="1">
                <a:tableStyleId>{5C22544A-7EE6-4342-B048-85BDC9FD1C3A}</a:tableStyleId>
              </a:tblPr>
              <a:tblGrid>
                <a:gridCol w="2514600"/>
                <a:gridCol w="2365433"/>
                <a:gridCol w="3425767"/>
              </a:tblGrid>
              <a:tr h="525904">
                <a:tc>
                  <a:txBody>
                    <a:bodyPr/>
                    <a:lstStyle/>
                    <a:p>
                      <a:r>
                        <a:rPr lang="en-US" baseline="0" dirty="0" smtClean="0"/>
                        <a:t>LEARNING</a:t>
                      </a:r>
                      <a:endParaRPr lang="en-US" dirty="0"/>
                    </a:p>
                  </a:txBody>
                  <a:tcPr/>
                </a:tc>
                <a:tc>
                  <a:txBody>
                    <a:bodyPr/>
                    <a:lstStyle/>
                    <a:p>
                      <a:r>
                        <a:rPr lang="en-US" dirty="0" smtClean="0"/>
                        <a:t>BARRIERS</a:t>
                      </a:r>
                      <a:endParaRPr lang="en-US" dirty="0"/>
                    </a:p>
                  </a:txBody>
                  <a:tcPr/>
                </a:tc>
                <a:tc>
                  <a:txBody>
                    <a:bodyPr/>
                    <a:lstStyle/>
                    <a:p>
                      <a:r>
                        <a:rPr lang="en-US" dirty="0" smtClean="0"/>
                        <a:t>What we hope will change…</a:t>
                      </a:r>
                      <a:endParaRPr lang="en-US" dirty="0"/>
                    </a:p>
                  </a:txBody>
                  <a:tcPr/>
                </a:tc>
              </a:tr>
              <a:tr h="1418566">
                <a:tc>
                  <a:txBody>
                    <a:bodyPr/>
                    <a:lstStyle/>
                    <a:p>
                      <a:pPr marL="0" indent="0" algn="l">
                        <a:buFont typeface="+mj-lt"/>
                        <a:buNone/>
                      </a:pPr>
                      <a:r>
                        <a:rPr lang="en-US" sz="1600" b="1" baseline="0" dirty="0" smtClean="0"/>
                        <a:t>Organizational Design</a:t>
                      </a:r>
                    </a:p>
                    <a:p>
                      <a:pPr marL="0" indent="0" algn="l">
                        <a:buFont typeface="+mj-lt"/>
                        <a:buNone/>
                      </a:pPr>
                      <a:r>
                        <a:rPr lang="en-US" sz="1600" b="0" baseline="0" dirty="0" smtClean="0"/>
                        <a:t>New infrastructure is needed to support the Integrated Services Model of Supports</a:t>
                      </a:r>
                    </a:p>
                  </a:txBody>
                  <a:tcPr/>
                </a:tc>
                <a:tc>
                  <a:txBody>
                    <a:bodyPr/>
                    <a:lstStyle/>
                    <a:p>
                      <a:r>
                        <a:rPr lang="en-US" sz="1600" dirty="0" smtClean="0"/>
                        <a:t>It’s hard to let go of “What is”</a:t>
                      </a:r>
                      <a:endParaRPr lang="en-US" sz="1600" dirty="0"/>
                    </a:p>
                  </a:txBody>
                  <a:tcPr/>
                </a:tc>
                <a:tc>
                  <a:txBody>
                    <a:bodyPr/>
                    <a:lstStyle/>
                    <a:p>
                      <a:r>
                        <a:rPr lang="en-US" sz="1600" dirty="0" smtClean="0"/>
                        <a:t>More “Blue Space” innovation opportunities </a:t>
                      </a:r>
                      <a:r>
                        <a:rPr lang="en-US" sz="1600" b="1" dirty="0" smtClean="0"/>
                        <a:t>(pilots/prototypes)</a:t>
                      </a:r>
                      <a:r>
                        <a:rPr lang="en-US" sz="1600" b="1" baseline="0" dirty="0" smtClean="0"/>
                        <a:t> </a:t>
                      </a:r>
                      <a:r>
                        <a:rPr lang="en-US" sz="1600" dirty="0" smtClean="0"/>
                        <a:t>will evolve to help management re-think what systems need to change</a:t>
                      </a:r>
                      <a:endParaRPr lang="en-US" sz="1600" dirty="0"/>
                    </a:p>
                  </a:txBody>
                  <a:tcPr/>
                </a:tc>
              </a:tr>
              <a:tr h="1317313">
                <a:tc>
                  <a:txBody>
                    <a:bodyPr/>
                    <a:lstStyle/>
                    <a:p>
                      <a:r>
                        <a:rPr lang="en-US" sz="1600" b="1" dirty="0" smtClean="0"/>
                        <a:t>Waiver Assurances</a:t>
                      </a:r>
                    </a:p>
                    <a:p>
                      <a:r>
                        <a:rPr lang="en-US" sz="1600" b="0" dirty="0" smtClean="0"/>
                        <a:t>Waivers can help and can hinder depending on how they are perceived.</a:t>
                      </a:r>
                      <a:endParaRPr lang="en-US" sz="1600" b="0" dirty="0"/>
                    </a:p>
                  </a:txBody>
                  <a:tcPr/>
                </a:tc>
                <a:tc>
                  <a:txBody>
                    <a:bodyPr/>
                    <a:lstStyle/>
                    <a:p>
                      <a:r>
                        <a:rPr lang="en-US" sz="1600" dirty="0" smtClean="0"/>
                        <a:t>There are many </a:t>
                      </a:r>
                    </a:p>
                    <a:p>
                      <a:r>
                        <a:rPr lang="en-US" sz="1600" dirty="0" smtClean="0"/>
                        <a:t>“myths” about</a:t>
                      </a:r>
                      <a:r>
                        <a:rPr lang="en-US" sz="1600" baseline="0" dirty="0" smtClean="0"/>
                        <a:t> what the waivers allow and don’t allow</a:t>
                      </a:r>
                      <a:endParaRPr lang="en-US" sz="1600" dirty="0"/>
                    </a:p>
                  </a:txBody>
                  <a:tcPr/>
                </a:tc>
                <a:tc>
                  <a:txBody>
                    <a:bodyPr/>
                    <a:lstStyle/>
                    <a:p>
                      <a:r>
                        <a:rPr lang="en-US" sz="1600" b="1" dirty="0" smtClean="0"/>
                        <a:t>Waiver amendments </a:t>
                      </a:r>
                      <a:r>
                        <a:rPr lang="en-US" sz="1600" dirty="0" smtClean="0"/>
                        <a:t>may need to be amended to allow for new models of services to be implemented.</a:t>
                      </a:r>
                      <a:endParaRPr lang="en-US" sz="1600" dirty="0"/>
                    </a:p>
                  </a:txBody>
                  <a:tcPr/>
                </a:tc>
              </a:tr>
              <a:tr h="1317313">
                <a:tc>
                  <a:txBody>
                    <a:bodyPr/>
                    <a:lstStyle/>
                    <a:p>
                      <a:r>
                        <a:rPr lang="en-US" sz="1600" b="1" dirty="0" smtClean="0"/>
                        <a:t>Quality Assurance</a:t>
                      </a:r>
                    </a:p>
                    <a:p>
                      <a:r>
                        <a:rPr lang="en-US" sz="1600" b="0" dirty="0" smtClean="0"/>
                        <a:t>Quality practices need to keep paces with societal changes.</a:t>
                      </a:r>
                      <a:endParaRPr lang="en-US" sz="1600" b="0" dirty="0"/>
                    </a:p>
                  </a:txBody>
                  <a:tcPr/>
                </a:tc>
                <a:tc>
                  <a:txBody>
                    <a:bodyPr/>
                    <a:lstStyle/>
                    <a:p>
                      <a:r>
                        <a:rPr lang="en-US" sz="1600" dirty="0" smtClean="0"/>
                        <a:t>Current quality measures and designs are based</a:t>
                      </a:r>
                      <a:r>
                        <a:rPr lang="en-US" sz="1600" baseline="0" dirty="0" smtClean="0"/>
                        <a:t> on second generational services.</a:t>
                      </a:r>
                      <a:endParaRPr lang="en-US" sz="1600" dirty="0"/>
                    </a:p>
                  </a:txBody>
                  <a:tcPr/>
                </a:tc>
                <a:tc>
                  <a:txBody>
                    <a:bodyPr/>
                    <a:lstStyle/>
                    <a:p>
                      <a:r>
                        <a:rPr lang="en-US" sz="1600" b="1" dirty="0" smtClean="0"/>
                        <a:t>Quality</a:t>
                      </a:r>
                      <a:r>
                        <a:rPr lang="en-US" sz="1600" b="1" baseline="0" dirty="0" smtClean="0"/>
                        <a:t> assurance best practices </a:t>
                      </a:r>
                      <a:r>
                        <a:rPr lang="en-US" sz="1600" baseline="0" dirty="0" smtClean="0"/>
                        <a:t>need to be created for the t</a:t>
                      </a:r>
                      <a:r>
                        <a:rPr lang="en-US" sz="1600" dirty="0" smtClean="0"/>
                        <a:t>hird generation network</a:t>
                      </a:r>
                      <a:r>
                        <a:rPr lang="en-US" sz="1600" baseline="0" dirty="0" smtClean="0"/>
                        <a:t> model of </a:t>
                      </a:r>
                      <a:r>
                        <a:rPr lang="en-US" sz="1600" dirty="0" smtClean="0"/>
                        <a:t>supports. </a:t>
                      </a:r>
                      <a:r>
                        <a:rPr lang="en-US" sz="1600" baseline="0" dirty="0" smtClean="0"/>
                        <a:t> </a:t>
                      </a:r>
                      <a:endParaRPr lang="en-US" sz="1600" dirty="0"/>
                    </a:p>
                  </a:txBody>
                  <a:tcPr/>
                </a:tc>
              </a:tr>
            </a:tbl>
          </a:graphicData>
        </a:graphic>
      </p:graphicFrame>
      <p:pic>
        <p:nvPicPr>
          <p:cNvPr id="1027" name="Picture 3" descr="C:\Users\woodr\AppData\Local\Temp\Content.Outlook\AK2DFEKM\CT-KickOff.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0082" y="5638800"/>
            <a:ext cx="2682850" cy="111661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142058" y="6012439"/>
            <a:ext cx="2895344" cy="369332"/>
          </a:xfrm>
          <a:prstGeom prst="rect">
            <a:avLst/>
          </a:prstGeom>
        </p:spPr>
        <p:txBody>
          <a:bodyPr wrap="none">
            <a:spAutoFit/>
          </a:bodyPr>
          <a:lstStyle/>
          <a:p>
            <a:pPr algn="ctr"/>
            <a:r>
              <a:rPr lang="en-US" b="1" dirty="0" smtClean="0">
                <a:solidFill>
                  <a:srgbClr val="92D050"/>
                </a:solidFill>
              </a:rPr>
              <a:t>LEADERSHIP IS CRITICAL</a:t>
            </a:r>
            <a:endParaRPr lang="en-US" b="1" dirty="0">
              <a:solidFill>
                <a:srgbClr val="92D050"/>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9200" y="76200"/>
            <a:ext cx="838200" cy="838200"/>
          </a:xfrm>
          <a:prstGeom prst="rect">
            <a:avLst/>
          </a:prstGeom>
        </p:spPr>
      </p:pic>
    </p:spTree>
    <p:extLst>
      <p:ext uri="{BB962C8B-B14F-4D97-AF65-F5344CB8AC3E}">
        <p14:creationId xmlns:p14="http://schemas.microsoft.com/office/powerpoint/2010/main" val="309026881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381000"/>
            <a:ext cx="8077200" cy="646331"/>
          </a:xfrm>
          <a:prstGeom prst="rect">
            <a:avLst/>
          </a:prstGeom>
          <a:noFill/>
        </p:spPr>
        <p:txBody>
          <a:bodyPr wrap="square" rtlCol="0">
            <a:spAutoFit/>
          </a:bodyPr>
          <a:lstStyle/>
          <a:p>
            <a:pPr algn="ctr"/>
            <a:r>
              <a:rPr lang="en-US" b="1" dirty="0"/>
              <a:t>What We’ve Learned Through the </a:t>
            </a:r>
          </a:p>
          <a:p>
            <a:pPr algn="ctr"/>
            <a:r>
              <a:rPr lang="en-US" b="1" dirty="0"/>
              <a:t>Supporting Families Community of Practice</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3099073296"/>
              </p:ext>
            </p:extLst>
          </p:nvPr>
        </p:nvGraphicFramePr>
        <p:xfrm>
          <a:off x="457200" y="1027331"/>
          <a:ext cx="8040915" cy="5034280"/>
        </p:xfrm>
        <a:graphic>
          <a:graphicData uri="http://schemas.openxmlformats.org/drawingml/2006/table">
            <a:tbl>
              <a:tblPr firstRow="1" bandRow="1">
                <a:tableStyleId>{5C22544A-7EE6-4342-B048-85BDC9FD1C3A}</a:tableStyleId>
              </a:tblPr>
              <a:tblGrid>
                <a:gridCol w="2133601"/>
                <a:gridCol w="2514600"/>
                <a:gridCol w="3392714"/>
              </a:tblGrid>
              <a:tr h="370840">
                <a:tc>
                  <a:txBody>
                    <a:bodyPr/>
                    <a:lstStyle/>
                    <a:p>
                      <a:r>
                        <a:rPr lang="en-US" baseline="0" dirty="0" smtClean="0"/>
                        <a:t>LEARNING</a:t>
                      </a:r>
                      <a:endParaRPr lang="en-US" dirty="0"/>
                    </a:p>
                  </a:txBody>
                  <a:tcPr/>
                </a:tc>
                <a:tc>
                  <a:txBody>
                    <a:bodyPr/>
                    <a:lstStyle/>
                    <a:p>
                      <a:r>
                        <a:rPr lang="en-US" dirty="0" smtClean="0"/>
                        <a:t>BARRIERS</a:t>
                      </a:r>
                      <a:endParaRPr lang="en-US" dirty="0"/>
                    </a:p>
                  </a:txBody>
                  <a:tcPr/>
                </a:tc>
                <a:tc>
                  <a:txBody>
                    <a:bodyPr/>
                    <a:lstStyle/>
                    <a:p>
                      <a:r>
                        <a:rPr lang="en-US" dirty="0" smtClean="0"/>
                        <a:t>What we hope will change…</a:t>
                      </a:r>
                      <a:endParaRPr lang="en-US" dirty="0"/>
                    </a:p>
                  </a:txBody>
                  <a:tcPr/>
                </a:tc>
              </a:tr>
              <a:tr h="370840">
                <a:tc>
                  <a:txBody>
                    <a:bodyPr/>
                    <a:lstStyle/>
                    <a:p>
                      <a:pPr marL="0" indent="0" algn="l">
                        <a:buFont typeface="+mj-lt"/>
                        <a:buNone/>
                      </a:pPr>
                      <a:r>
                        <a:rPr lang="en-US" sz="1600" b="1" baseline="0" dirty="0" smtClean="0"/>
                        <a:t>System Change </a:t>
                      </a:r>
                    </a:p>
                    <a:p>
                      <a:pPr marL="0" indent="0" algn="l">
                        <a:buFont typeface="+mj-lt"/>
                        <a:buNone/>
                      </a:pPr>
                      <a:r>
                        <a:rPr lang="en-US" sz="1600" baseline="0" dirty="0" smtClean="0"/>
                        <a:t>Learning takes time</a:t>
                      </a:r>
                      <a:endParaRPr lang="en-US" sz="1600" dirty="0"/>
                    </a:p>
                  </a:txBody>
                  <a:tcPr/>
                </a:tc>
                <a:tc>
                  <a:txBody>
                    <a:bodyPr/>
                    <a:lstStyle/>
                    <a:p>
                      <a:r>
                        <a:rPr lang="en-US" sz="1600" dirty="0" smtClean="0"/>
                        <a:t>We are moving into a new generation of services.  It is hard to let go of the familiar.</a:t>
                      </a:r>
                      <a:endParaRPr lang="en-US" sz="1600" dirty="0"/>
                    </a:p>
                  </a:txBody>
                  <a:tcPr/>
                </a:tc>
                <a:tc>
                  <a:txBody>
                    <a:bodyPr/>
                    <a:lstStyle/>
                    <a:p>
                      <a:r>
                        <a:rPr lang="en-US" sz="1600" b="1" dirty="0" smtClean="0"/>
                        <a:t>Partnerships: </a:t>
                      </a:r>
                      <a:r>
                        <a:rPr lang="en-US" sz="1600" dirty="0" smtClean="0"/>
                        <a:t>Stakeholders move</a:t>
                      </a:r>
                      <a:r>
                        <a:rPr lang="en-US" sz="1600" baseline="0" dirty="0" smtClean="0"/>
                        <a:t> from fear-based responses to hope-based action planning</a:t>
                      </a:r>
                    </a:p>
                    <a:p>
                      <a:endParaRPr lang="en-US" sz="1600" dirty="0"/>
                    </a:p>
                  </a:txBody>
                  <a:tcPr/>
                </a:tc>
              </a:tr>
              <a:tr h="370840">
                <a:tc>
                  <a:txBody>
                    <a:bodyPr/>
                    <a:lstStyle/>
                    <a:p>
                      <a:r>
                        <a:rPr lang="en-US" sz="1600" b="1" dirty="0" smtClean="0"/>
                        <a:t>Communication! </a:t>
                      </a:r>
                      <a:endParaRPr lang="en-US" sz="1600" b="1" dirty="0"/>
                    </a:p>
                  </a:txBody>
                  <a:tcPr/>
                </a:tc>
                <a:tc>
                  <a:txBody>
                    <a:bodyPr/>
                    <a:lstStyle/>
                    <a:p>
                      <a:r>
                        <a:rPr lang="en-US" sz="1600" dirty="0" smtClean="0"/>
                        <a:t>Moving from a provider system of support to a integrated system of support is a whole new way of thinking and doing business.</a:t>
                      </a:r>
                      <a:endParaRPr lang="en-US" sz="1600" dirty="0"/>
                    </a:p>
                  </a:txBody>
                  <a:tcPr/>
                </a:tc>
                <a:tc>
                  <a:txBody>
                    <a:bodyPr/>
                    <a:lstStyle/>
                    <a:p>
                      <a:r>
                        <a:rPr lang="en-US" sz="1600" b="1" dirty="0" smtClean="0"/>
                        <a:t>Networking Tools: </a:t>
                      </a:r>
                      <a:r>
                        <a:rPr lang="en-US" sz="1600" dirty="0" smtClean="0"/>
                        <a:t>Legal, IT, and other decision-makers become less risk averse and</a:t>
                      </a:r>
                    </a:p>
                    <a:p>
                      <a:r>
                        <a:rPr lang="en-US" sz="1600" dirty="0" smtClean="0"/>
                        <a:t>social media tools and other networking resources are</a:t>
                      </a:r>
                      <a:r>
                        <a:rPr lang="en-US" sz="1600" baseline="0" dirty="0" smtClean="0"/>
                        <a:t> made more available and accessible</a:t>
                      </a:r>
                      <a:endParaRPr lang="en-US" sz="1600" dirty="0"/>
                    </a:p>
                  </a:txBody>
                  <a:tcPr/>
                </a:tc>
              </a:tr>
              <a:tr h="370840">
                <a:tc>
                  <a:txBody>
                    <a:bodyPr/>
                    <a:lstStyle/>
                    <a:p>
                      <a:r>
                        <a:rPr lang="en-US" sz="1600" b="1" dirty="0" smtClean="0"/>
                        <a:t>Community Engagement &amp; Reciprocal Contribution</a:t>
                      </a:r>
                      <a:endParaRPr lang="en-US" sz="1600" b="1" dirty="0"/>
                    </a:p>
                  </a:txBody>
                  <a:tcPr/>
                </a:tc>
                <a:tc>
                  <a:txBody>
                    <a:bodyPr/>
                    <a:lstStyle/>
                    <a:p>
                      <a:r>
                        <a:rPr lang="en-US" sz="1600" dirty="0" smtClean="0"/>
                        <a:t>DDS stakeholders </a:t>
                      </a:r>
                      <a:r>
                        <a:rPr lang="en-US" sz="1600" baseline="0" dirty="0" smtClean="0"/>
                        <a:t>often ask for help from the community without showing how reciprocal contributions will occur.</a:t>
                      </a:r>
                      <a:endParaRPr lang="en-US" sz="1600" dirty="0"/>
                    </a:p>
                  </a:txBody>
                  <a:tcPr/>
                </a:tc>
                <a:tc>
                  <a:txBody>
                    <a:bodyPr/>
                    <a:lstStyle/>
                    <a:p>
                      <a:r>
                        <a:rPr lang="en-US" sz="1600" b="1" dirty="0" smtClean="0"/>
                        <a:t>Training: </a:t>
                      </a:r>
                      <a:r>
                        <a:rPr lang="en-US" sz="1600" dirty="0" smtClean="0"/>
                        <a:t>Stakeholders learn the art &amp; science of “crossing  thresholds” and develop community partnerships based upon equality</a:t>
                      </a:r>
                      <a:r>
                        <a:rPr lang="en-US" sz="1600" baseline="0" dirty="0" smtClean="0"/>
                        <a:t> &amp; mutual reward</a:t>
                      </a:r>
                      <a:endParaRPr lang="en-US" sz="1600" dirty="0"/>
                    </a:p>
                  </a:txBody>
                  <a:tcPr/>
                </a:tc>
              </a:tr>
            </a:tbl>
          </a:graphicData>
        </a:graphic>
      </p:graphicFrame>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0600" y="1905000"/>
            <a:ext cx="764115" cy="680062"/>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5870" y="3124200"/>
            <a:ext cx="1221394" cy="916046"/>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75802" y="5247354"/>
            <a:ext cx="862584" cy="768096"/>
          </a:xfrm>
          <a:prstGeom prst="rect">
            <a:avLst/>
          </a:prstGeom>
        </p:spPr>
      </p:pic>
      <p:sp>
        <p:nvSpPr>
          <p:cNvPr id="3" name="Rectangle 2"/>
          <p:cNvSpPr/>
          <p:nvPr/>
        </p:nvSpPr>
        <p:spPr>
          <a:xfrm>
            <a:off x="6096000" y="6172200"/>
            <a:ext cx="2369559" cy="369332"/>
          </a:xfrm>
          <a:prstGeom prst="rect">
            <a:avLst/>
          </a:prstGeom>
        </p:spPr>
        <p:txBody>
          <a:bodyPr wrap="none">
            <a:spAutoFit/>
          </a:bodyPr>
          <a:lstStyle/>
          <a:p>
            <a:pPr algn="ctr"/>
            <a:r>
              <a:rPr lang="en-US" b="1" dirty="0" smtClean="0">
                <a:solidFill>
                  <a:srgbClr val="92D050"/>
                </a:solidFill>
              </a:rPr>
              <a:t>COMMUNITY IS KEY</a:t>
            </a:r>
            <a:endParaRPr lang="en-US" b="1" dirty="0">
              <a:solidFill>
                <a:srgbClr val="92D050"/>
              </a:solidFill>
            </a:endParaRPr>
          </a:p>
        </p:txBody>
      </p:sp>
    </p:spTree>
    <p:extLst>
      <p:ext uri="{BB962C8B-B14F-4D97-AF65-F5344CB8AC3E}">
        <p14:creationId xmlns:p14="http://schemas.microsoft.com/office/powerpoint/2010/main" val="303475241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Learn about Community of Practice committees.</a:t>
            </a:r>
          </a:p>
          <a:p>
            <a:r>
              <a:rPr lang="en-US" dirty="0" smtClean="0"/>
              <a:t>Participate on a committee.</a:t>
            </a:r>
          </a:p>
          <a:p>
            <a:r>
              <a:rPr lang="en-US" dirty="0" smtClean="0"/>
              <a:t>Help teams think through the aspects of building integrative services that lead to a good life for individuals.</a:t>
            </a:r>
            <a:endParaRPr lang="en-US" dirty="0"/>
          </a:p>
        </p:txBody>
      </p:sp>
      <p:sp>
        <p:nvSpPr>
          <p:cNvPr id="3" name="Title 2"/>
          <p:cNvSpPr>
            <a:spLocks noGrp="1"/>
          </p:cNvSpPr>
          <p:nvPr>
            <p:ph type="title"/>
          </p:nvPr>
        </p:nvSpPr>
        <p:spPr/>
        <p:txBody>
          <a:bodyPr/>
          <a:lstStyle/>
          <a:p>
            <a:r>
              <a:rPr lang="en-US" dirty="0" smtClean="0"/>
              <a:t>Ways You can support</a:t>
            </a:r>
            <a:endParaRPr lang="en-US" dirty="0"/>
          </a:p>
        </p:txBody>
      </p:sp>
      <p:pic>
        <p:nvPicPr>
          <p:cNvPr id="4" name="Picture 2" descr="C:\Users\woodr\AppData\Local\Temp\Content.Outlook\AK2DFEKM\new-integrated-supports.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19400" y="4190999"/>
            <a:ext cx="3276600" cy="223311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DillonP\AppData\Local\Temp\Content.IE5\ACG01BK3\MC900157881[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05600" y="33291"/>
            <a:ext cx="2286000" cy="2590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308258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109728" indent="0">
              <a:buNone/>
            </a:pPr>
            <a:r>
              <a:rPr lang="en-US" dirty="0" smtClean="0"/>
              <a:t> </a:t>
            </a:r>
            <a:endParaRPr lang="en-US" dirty="0"/>
          </a:p>
        </p:txBody>
      </p:sp>
      <p:sp>
        <p:nvSpPr>
          <p:cNvPr id="3" name="Title 2"/>
          <p:cNvSpPr>
            <a:spLocks noGrp="1"/>
          </p:cNvSpPr>
          <p:nvPr>
            <p:ph type="title"/>
          </p:nvPr>
        </p:nvSpPr>
        <p:spPr/>
        <p:txBody>
          <a:bodyPr/>
          <a:lstStyle/>
          <a:p>
            <a:pPr algn="ctr"/>
            <a:r>
              <a:rPr lang="en-US" dirty="0" smtClean="0"/>
              <a:t>BREAK</a:t>
            </a:r>
            <a:endParaRPr lang="en-US" dirty="0"/>
          </a:p>
        </p:txBody>
      </p:sp>
      <p:pic>
        <p:nvPicPr>
          <p:cNvPr id="6146" name="Picture 2" descr="C:\Program Files (x86)\Microsoft Office\MEDIA\CAGCAT10\j023413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81200" y="1447800"/>
            <a:ext cx="5333999" cy="441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32214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400" dirty="0" smtClean="0"/>
              <a:t>Was an outgrowth of a Community of Practice Brainstorming Day.</a:t>
            </a:r>
          </a:p>
          <a:p>
            <a:pPr marL="365760" lvl="1" indent="-256032">
              <a:spcBef>
                <a:spcPts val="400"/>
              </a:spcBef>
              <a:buSzPct val="68000"/>
              <a:buFont typeface="Wingdings 3"/>
              <a:buChar char=""/>
            </a:pPr>
            <a:r>
              <a:rPr lang="en-US" sz="2400" dirty="0"/>
              <a:t>Realized that in order to achieve the vision and goals of a new generation of services we needed to provide a </a:t>
            </a:r>
            <a:r>
              <a:rPr lang="en-US" sz="2400" dirty="0" smtClean="0"/>
              <a:t>supported </a:t>
            </a:r>
            <a:r>
              <a:rPr lang="en-US" sz="2400" dirty="0"/>
              <a:t>way for Providers and DDS  to shift their agency culture to </a:t>
            </a:r>
            <a:r>
              <a:rPr lang="en-US" sz="2400" dirty="0" smtClean="0"/>
              <a:t>align with it more fully.</a:t>
            </a:r>
          </a:p>
          <a:p>
            <a:pPr marL="365760" lvl="1" indent="-256032">
              <a:spcBef>
                <a:spcPts val="400"/>
              </a:spcBef>
              <a:buSzPct val="68000"/>
              <a:buFont typeface="Wingdings 3"/>
              <a:buChar char=""/>
            </a:pPr>
            <a:r>
              <a:rPr lang="en-US" sz="2400" dirty="0" smtClean="0"/>
              <a:t>January 2013 conversations began with DDS Leadership.</a:t>
            </a:r>
          </a:p>
          <a:p>
            <a:pPr marL="365760" lvl="1" indent="-256032">
              <a:spcBef>
                <a:spcPts val="400"/>
              </a:spcBef>
              <a:buSzPct val="68000"/>
              <a:buFont typeface="Wingdings 3"/>
              <a:buChar char=""/>
            </a:pPr>
            <a:r>
              <a:rPr lang="en-US" sz="2400" dirty="0" smtClean="0"/>
              <a:t>Enlisted the support of three nationally recognized system change mentors who have done this work with providers in other states.</a:t>
            </a:r>
            <a:endParaRPr lang="en-US" sz="2400" dirty="0"/>
          </a:p>
          <a:p>
            <a:endParaRPr lang="en-US" dirty="0"/>
          </a:p>
          <a:p>
            <a:endParaRPr lang="en-US" dirty="0" smtClean="0"/>
          </a:p>
          <a:p>
            <a:pPr lvl="1"/>
            <a:endParaRPr lang="en-US" dirty="0"/>
          </a:p>
          <a:p>
            <a:pPr marL="393192" lvl="1" indent="0">
              <a:buNone/>
            </a:pPr>
            <a:endParaRPr lang="en-US" dirty="0"/>
          </a:p>
        </p:txBody>
      </p:sp>
      <p:sp>
        <p:nvSpPr>
          <p:cNvPr id="3" name="Title 2"/>
          <p:cNvSpPr>
            <a:spLocks noGrp="1"/>
          </p:cNvSpPr>
          <p:nvPr>
            <p:ph type="title"/>
          </p:nvPr>
        </p:nvSpPr>
        <p:spPr/>
        <p:txBody>
          <a:bodyPr/>
          <a:lstStyle/>
          <a:p>
            <a:r>
              <a:rPr lang="en-US" dirty="0" smtClean="0"/>
              <a:t>Mentor Project</a:t>
            </a:r>
            <a:endParaRPr lang="en-US" dirty="0"/>
          </a:p>
        </p:txBody>
      </p:sp>
    </p:spTree>
    <p:extLst>
      <p:ext uri="{BB962C8B-B14F-4D97-AF65-F5344CB8AC3E}">
        <p14:creationId xmlns:p14="http://schemas.microsoft.com/office/powerpoint/2010/main" val="248302523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pPr marL="109728" indent="0">
              <a:buNone/>
            </a:pPr>
            <a:r>
              <a:rPr lang="en-US" dirty="0" smtClean="0"/>
              <a:t>Beginnings</a:t>
            </a:r>
          </a:p>
          <a:p>
            <a:r>
              <a:rPr lang="en-US" dirty="0" smtClean="0"/>
              <a:t>Are Exciting </a:t>
            </a:r>
          </a:p>
          <a:p>
            <a:pPr lvl="1"/>
            <a:r>
              <a:rPr lang="en-US" dirty="0" smtClean="0"/>
              <a:t>Opportunity to accomplish something new</a:t>
            </a:r>
          </a:p>
          <a:p>
            <a:r>
              <a:rPr lang="en-US" dirty="0" smtClean="0"/>
              <a:t>Are Scary</a:t>
            </a:r>
          </a:p>
          <a:p>
            <a:pPr lvl="1"/>
            <a:r>
              <a:rPr lang="en-US" dirty="0" smtClean="0"/>
              <a:t>Old Baggage</a:t>
            </a:r>
          </a:p>
          <a:p>
            <a:pPr lvl="1"/>
            <a:r>
              <a:rPr lang="en-US" dirty="0" smtClean="0"/>
              <a:t>Fears of unknown</a:t>
            </a:r>
          </a:p>
          <a:p>
            <a:pPr lvl="1"/>
            <a:r>
              <a:rPr lang="en-US" dirty="0" smtClean="0"/>
              <a:t>Mental Limits</a:t>
            </a:r>
          </a:p>
          <a:p>
            <a:r>
              <a:rPr lang="en-US" dirty="0" smtClean="0"/>
              <a:t>Have a path, but they are not always clear and linear</a:t>
            </a:r>
          </a:p>
          <a:p>
            <a:r>
              <a:rPr lang="en-US" dirty="0" smtClean="0"/>
              <a:t>Are supported</a:t>
            </a:r>
          </a:p>
          <a:p>
            <a:r>
              <a:rPr lang="en-US" dirty="0" smtClean="0"/>
              <a:t>Start with a decision to take the first step and keep going</a:t>
            </a:r>
            <a:endParaRPr lang="en-US" dirty="0"/>
          </a:p>
        </p:txBody>
      </p:sp>
      <p:sp>
        <p:nvSpPr>
          <p:cNvPr id="3" name="Title 2"/>
          <p:cNvSpPr>
            <a:spLocks noGrp="1"/>
          </p:cNvSpPr>
          <p:nvPr>
            <p:ph type="title"/>
          </p:nvPr>
        </p:nvSpPr>
        <p:spPr/>
        <p:txBody>
          <a:bodyPr>
            <a:normAutofit/>
          </a:bodyPr>
          <a:lstStyle/>
          <a:p>
            <a:r>
              <a:rPr lang="en-US" sz="3200" dirty="0" smtClean="0"/>
              <a:t>Every Journey starts with a Decision</a:t>
            </a:r>
            <a:endParaRPr lang="en-US" sz="3200" dirty="0"/>
          </a:p>
        </p:txBody>
      </p:sp>
      <p:pic>
        <p:nvPicPr>
          <p:cNvPr id="4" name="Picture 2" descr="C:\Users\DillonP\AppData\Local\Temp\Content.Outlook\74M68VIM\IMG_114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34200" y="1066800"/>
            <a:ext cx="2133600" cy="289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160994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June 17, 2013</a:t>
            </a:r>
          </a:p>
          <a:p>
            <a:pPr marL="109728" indent="0">
              <a:buNone/>
            </a:pPr>
            <a:endParaRPr lang="en-US" dirty="0" smtClean="0"/>
          </a:p>
          <a:p>
            <a:pPr lvl="1"/>
            <a:r>
              <a:rPr lang="en-US" dirty="0" smtClean="0"/>
              <a:t>All Providers and DDS Leadership invited to attend a Kick Off training Day.</a:t>
            </a:r>
          </a:p>
          <a:p>
            <a:pPr lvl="1"/>
            <a:r>
              <a:rPr lang="en-US" dirty="0" smtClean="0"/>
              <a:t>Discussed the importance of investing in each person’s STORY.</a:t>
            </a:r>
          </a:p>
          <a:p>
            <a:pPr lvl="1"/>
            <a:r>
              <a:rPr lang="en-US" dirty="0" smtClean="0"/>
              <a:t>Need to develop a PERSON CENTERED SYSTEM.</a:t>
            </a:r>
          </a:p>
          <a:p>
            <a:pPr lvl="1"/>
            <a:r>
              <a:rPr lang="en-US" dirty="0" smtClean="0"/>
              <a:t>The Internal and External Pressures we will face.</a:t>
            </a:r>
          </a:p>
          <a:p>
            <a:pPr lvl="1"/>
            <a:r>
              <a:rPr lang="en-US" dirty="0" smtClean="0"/>
              <a:t>The importance of LEADERSHIP to navigate the path ahead.</a:t>
            </a:r>
            <a:endParaRPr lang="en-US" dirty="0"/>
          </a:p>
        </p:txBody>
      </p:sp>
      <p:sp>
        <p:nvSpPr>
          <p:cNvPr id="3" name="Title 2"/>
          <p:cNvSpPr>
            <a:spLocks noGrp="1"/>
          </p:cNvSpPr>
          <p:nvPr>
            <p:ph type="title"/>
          </p:nvPr>
        </p:nvSpPr>
        <p:spPr/>
        <p:txBody>
          <a:bodyPr/>
          <a:lstStyle/>
          <a:p>
            <a:r>
              <a:rPr lang="en-US" dirty="0" smtClean="0"/>
              <a:t>Mentor Project beginning</a:t>
            </a:r>
            <a:endParaRPr lang="en-US" dirty="0"/>
          </a:p>
        </p:txBody>
      </p:sp>
    </p:spTree>
    <p:extLst>
      <p:ext uri="{BB962C8B-B14F-4D97-AF65-F5344CB8AC3E}">
        <p14:creationId xmlns:p14="http://schemas.microsoft.com/office/powerpoint/2010/main" val="421829311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woodr\AppData\Local\Temp\Content.Outlook\AK2DFEKM\CT-KickOff.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57200"/>
            <a:ext cx="9144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271122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47800"/>
            <a:ext cx="8229600" cy="4525963"/>
          </a:xfrm>
        </p:spPr>
        <p:txBody>
          <a:bodyPr>
            <a:normAutofit fontScale="92500"/>
          </a:bodyPr>
          <a:lstStyle/>
          <a:p>
            <a:endParaRPr lang="en-US" dirty="0" smtClean="0"/>
          </a:p>
          <a:p>
            <a:pPr marL="109728" indent="0">
              <a:buNone/>
            </a:pPr>
            <a:endParaRPr lang="en-US" dirty="0" smtClean="0"/>
          </a:p>
          <a:p>
            <a:endParaRPr lang="en-US" dirty="0" smtClean="0"/>
          </a:p>
          <a:p>
            <a:r>
              <a:rPr lang="en-US" dirty="0" smtClean="0"/>
              <a:t>A group of provider Representatives and DDS staff gathered to lay out the goals and expectations and develop an APPLICATION PROCESS for Providers to participate in this project.</a:t>
            </a:r>
          </a:p>
          <a:p>
            <a:r>
              <a:rPr lang="en-US" dirty="0" smtClean="0"/>
              <a:t>All agreed that there needed to be commitment from all areas of the agency from the individuals they support to the Board that governs them.</a:t>
            </a:r>
          </a:p>
        </p:txBody>
      </p:sp>
      <p:sp>
        <p:nvSpPr>
          <p:cNvPr id="3" name="Title 2"/>
          <p:cNvSpPr>
            <a:spLocks noGrp="1"/>
          </p:cNvSpPr>
          <p:nvPr>
            <p:ph type="title"/>
          </p:nvPr>
        </p:nvSpPr>
        <p:spPr/>
        <p:txBody>
          <a:bodyPr/>
          <a:lstStyle/>
          <a:p>
            <a:r>
              <a:rPr lang="en-US" dirty="0"/>
              <a:t> </a:t>
            </a:r>
            <a:r>
              <a:rPr lang="en-US" dirty="0" smtClean="0"/>
              <a:t>     NEXT STEPS</a:t>
            </a:r>
            <a:endParaRPr lang="en-US" dirty="0"/>
          </a:p>
        </p:txBody>
      </p:sp>
      <p:pic>
        <p:nvPicPr>
          <p:cNvPr id="4" name="Picture 2" descr="C:\Users\DillonP\AppData\Local\Temp\Content.Outlook\74M68VIM\IMG_114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177638"/>
            <a:ext cx="2971800" cy="2565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682069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70000" lnSpcReduction="20000"/>
          </a:bodyPr>
          <a:lstStyle/>
          <a:p>
            <a:endParaRPr lang="en-US" dirty="0"/>
          </a:p>
          <a:p>
            <a:r>
              <a:rPr lang="en-US" dirty="0" smtClean="0"/>
              <a:t>On-going </a:t>
            </a:r>
            <a:r>
              <a:rPr lang="en-US" dirty="0"/>
              <a:t>participation at all levels of the agency in mentor activities (For a year with an option for longer if deemed appropriate). </a:t>
            </a:r>
          </a:p>
          <a:p>
            <a:r>
              <a:rPr lang="en-US" dirty="0" smtClean="0"/>
              <a:t>Participate </a:t>
            </a:r>
            <a:r>
              <a:rPr lang="en-US" dirty="0"/>
              <a:t>in on-going discussion groups quarterly, or more frequently if mutually agreed upon. </a:t>
            </a:r>
          </a:p>
          <a:p>
            <a:r>
              <a:rPr lang="en-US" dirty="0" smtClean="0"/>
              <a:t>Participate </a:t>
            </a:r>
            <a:r>
              <a:rPr lang="en-US" dirty="0"/>
              <a:t>in Video Conferencing or Webinars if mutually agreed upon. </a:t>
            </a:r>
          </a:p>
          <a:p>
            <a:r>
              <a:rPr lang="en-US" dirty="0" smtClean="0"/>
              <a:t>Participate </a:t>
            </a:r>
            <a:r>
              <a:rPr lang="en-US" dirty="0"/>
              <a:t>in Community Learning activities and present at Leadership Forums to share knowledge and learning. </a:t>
            </a:r>
          </a:p>
          <a:p>
            <a:pPr marL="109728" indent="0">
              <a:buNone/>
            </a:pPr>
            <a:r>
              <a:rPr lang="en-US" dirty="0"/>
              <a:t>	</a:t>
            </a:r>
            <a:r>
              <a:rPr lang="en-US" dirty="0" smtClean="0"/>
              <a:t> </a:t>
            </a:r>
            <a:r>
              <a:rPr lang="en-US" dirty="0"/>
              <a:t>Assign staff to coordinate and lead agency involvement </a:t>
            </a:r>
          </a:p>
          <a:p>
            <a:pPr marL="109728" indent="0">
              <a:buNone/>
            </a:pPr>
            <a:r>
              <a:rPr lang="en-US" dirty="0" smtClean="0"/>
              <a:t>	 </a:t>
            </a:r>
            <a:r>
              <a:rPr lang="en-US" dirty="0"/>
              <a:t>Mentor other providers as a result of the experience. </a:t>
            </a:r>
          </a:p>
          <a:p>
            <a:pPr marL="109728" indent="0">
              <a:buNone/>
            </a:pPr>
            <a:r>
              <a:rPr lang="en-US" dirty="0" smtClean="0"/>
              <a:t>	 </a:t>
            </a:r>
            <a:r>
              <a:rPr lang="en-US" dirty="0"/>
              <a:t>Demonstrate how agency will look different 1, 3, 5, and </a:t>
            </a:r>
            <a:r>
              <a:rPr lang="en-US" dirty="0" smtClean="0"/>
              <a:t>10</a:t>
            </a:r>
            <a:endParaRPr lang="en-US" dirty="0"/>
          </a:p>
          <a:p>
            <a:pPr marL="109728" indent="0">
              <a:buNone/>
            </a:pPr>
            <a:r>
              <a:rPr lang="en-US" dirty="0" smtClean="0"/>
              <a:t>             years </a:t>
            </a:r>
            <a:r>
              <a:rPr lang="en-US" dirty="0"/>
              <a:t>from now because of participation in this process.</a:t>
            </a:r>
          </a:p>
        </p:txBody>
      </p:sp>
      <p:sp>
        <p:nvSpPr>
          <p:cNvPr id="3" name="Title 2"/>
          <p:cNvSpPr>
            <a:spLocks noGrp="1"/>
          </p:cNvSpPr>
          <p:nvPr>
            <p:ph type="title"/>
          </p:nvPr>
        </p:nvSpPr>
        <p:spPr/>
        <p:txBody>
          <a:bodyPr/>
          <a:lstStyle/>
          <a:p>
            <a:r>
              <a:rPr lang="en-US" dirty="0" smtClean="0"/>
              <a:t>The Commitments</a:t>
            </a:r>
            <a:endParaRPr lang="en-US" dirty="0"/>
          </a:p>
        </p:txBody>
      </p:sp>
    </p:spTree>
    <p:extLst>
      <p:ext uri="{BB962C8B-B14F-4D97-AF65-F5344CB8AC3E}">
        <p14:creationId xmlns:p14="http://schemas.microsoft.com/office/powerpoint/2010/main" val="232301015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illonP\AppData\Local\Temp\Content.IE5\WF2K78S5\MC900303033[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762000"/>
            <a:ext cx="6934200" cy="533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589136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smtClean="0"/>
          </a:p>
          <a:p>
            <a:endParaRPr lang="en-US" dirty="0"/>
          </a:p>
          <a:p>
            <a:r>
              <a:rPr lang="en-US" dirty="0" smtClean="0"/>
              <a:t>Application and Commitment Letter developed by the committee was sent to all qualified providers for consideration and submission.</a:t>
            </a:r>
          </a:p>
          <a:p>
            <a:r>
              <a:rPr lang="en-US" dirty="0" smtClean="0"/>
              <a:t>Submission deadline was October 1, 2013.</a:t>
            </a:r>
          </a:p>
          <a:p>
            <a:r>
              <a:rPr lang="en-US" dirty="0" smtClean="0"/>
              <a:t>All applicants were reviewed by a separate panel and eight agencies were selected to participate.</a:t>
            </a:r>
          </a:p>
          <a:p>
            <a:endParaRPr lang="en-US" dirty="0"/>
          </a:p>
        </p:txBody>
      </p:sp>
      <p:sp>
        <p:nvSpPr>
          <p:cNvPr id="3" name="Title 2"/>
          <p:cNvSpPr>
            <a:spLocks noGrp="1"/>
          </p:cNvSpPr>
          <p:nvPr>
            <p:ph type="title"/>
          </p:nvPr>
        </p:nvSpPr>
        <p:spPr/>
        <p:txBody>
          <a:bodyPr/>
          <a:lstStyle/>
          <a:p>
            <a:r>
              <a:rPr lang="en-US" dirty="0" smtClean="0"/>
              <a:t> Keep Moving</a:t>
            </a:r>
            <a:endParaRPr lang="en-US" dirty="0"/>
          </a:p>
        </p:txBody>
      </p:sp>
      <p:pic>
        <p:nvPicPr>
          <p:cNvPr id="4" name="Picture 2" descr="C:\Users\DillonP\AppData\Local\Temp\Content.Outlook\74M68VIM\IMG_114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228600"/>
            <a:ext cx="2895600" cy="205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63595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ARC of MERIDEN WALLINGFORD</a:t>
            </a:r>
          </a:p>
          <a:p>
            <a:r>
              <a:rPr lang="en-US" dirty="0" smtClean="0"/>
              <a:t>ARC of NEW LONDON</a:t>
            </a:r>
          </a:p>
          <a:p>
            <a:r>
              <a:rPr lang="en-US" dirty="0" smtClean="0"/>
              <a:t>CONNECTICUT INSTITUTE FOR THE BLIND (OAKHILL)</a:t>
            </a:r>
          </a:p>
          <a:p>
            <a:r>
              <a:rPr lang="en-US" dirty="0" smtClean="0"/>
              <a:t>EDUCATION CONNECTION</a:t>
            </a:r>
          </a:p>
          <a:p>
            <a:r>
              <a:rPr lang="en-US" dirty="0" smtClean="0"/>
              <a:t>JOURNEY FOUND</a:t>
            </a:r>
          </a:p>
          <a:p>
            <a:r>
              <a:rPr lang="en-US" dirty="0" smtClean="0"/>
              <a:t>HORIZONS PROGRAMS</a:t>
            </a:r>
          </a:p>
          <a:p>
            <a:r>
              <a:rPr lang="en-US" dirty="0" smtClean="0"/>
              <a:t>MARRAKECH</a:t>
            </a:r>
          </a:p>
          <a:p>
            <a:r>
              <a:rPr lang="en-US" dirty="0" smtClean="0"/>
              <a:t>VINFEN</a:t>
            </a:r>
          </a:p>
          <a:p>
            <a:endParaRPr lang="en-US" dirty="0"/>
          </a:p>
        </p:txBody>
      </p:sp>
      <p:sp>
        <p:nvSpPr>
          <p:cNvPr id="3" name="Title 2"/>
          <p:cNvSpPr>
            <a:spLocks noGrp="1"/>
          </p:cNvSpPr>
          <p:nvPr>
            <p:ph type="title"/>
          </p:nvPr>
        </p:nvSpPr>
        <p:spPr/>
        <p:txBody>
          <a:bodyPr/>
          <a:lstStyle/>
          <a:p>
            <a:r>
              <a:rPr lang="en-US" dirty="0" smtClean="0"/>
              <a:t>The Mentor Project Participants</a:t>
            </a:r>
            <a:endParaRPr lang="en-US" dirty="0"/>
          </a:p>
        </p:txBody>
      </p:sp>
    </p:spTree>
    <p:extLst>
      <p:ext uri="{BB962C8B-B14F-4D97-AF65-F5344CB8AC3E}">
        <p14:creationId xmlns:p14="http://schemas.microsoft.com/office/powerpoint/2010/main" val="35299078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dirty="0" smtClean="0"/>
              <a:t>Agency Assessments</a:t>
            </a:r>
          </a:p>
          <a:p>
            <a:pPr lvl="1"/>
            <a:r>
              <a:rPr lang="en-US" dirty="0" smtClean="0"/>
              <a:t>Each </a:t>
            </a:r>
            <a:r>
              <a:rPr lang="en-US" dirty="0"/>
              <a:t>agency is starting at a different place and will need mentor support in different areas to shift their culture to support integrative supports.</a:t>
            </a:r>
          </a:p>
          <a:p>
            <a:r>
              <a:rPr lang="en-US" dirty="0" smtClean="0"/>
              <a:t>Person Centered Thinking Trainings</a:t>
            </a:r>
          </a:p>
          <a:p>
            <a:pPr lvl="1"/>
            <a:r>
              <a:rPr lang="en-US" dirty="0" smtClean="0"/>
              <a:t>With participation of DDS Case Management and Resource Management.</a:t>
            </a:r>
          </a:p>
          <a:p>
            <a:r>
              <a:rPr lang="en-US" dirty="0" smtClean="0"/>
              <a:t>Agency Specific plans for follow-up developed</a:t>
            </a:r>
          </a:p>
          <a:p>
            <a:r>
              <a:rPr lang="en-US" dirty="0" smtClean="0"/>
              <a:t>Lead mentors assigned to each agency</a:t>
            </a:r>
          </a:p>
          <a:p>
            <a:r>
              <a:rPr lang="en-US" dirty="0" smtClean="0"/>
              <a:t>Leadership Institute</a:t>
            </a:r>
          </a:p>
          <a:p>
            <a:pPr marL="393192" lvl="1" indent="0">
              <a:buNone/>
            </a:pPr>
            <a:endParaRPr lang="en-US" dirty="0"/>
          </a:p>
        </p:txBody>
      </p:sp>
      <p:sp>
        <p:nvSpPr>
          <p:cNvPr id="3" name="Title 2"/>
          <p:cNvSpPr>
            <a:spLocks noGrp="1"/>
          </p:cNvSpPr>
          <p:nvPr>
            <p:ph type="title"/>
          </p:nvPr>
        </p:nvSpPr>
        <p:spPr/>
        <p:txBody>
          <a:bodyPr/>
          <a:lstStyle/>
          <a:p>
            <a:r>
              <a:rPr lang="en-US" dirty="0" smtClean="0"/>
              <a:t>First Year Activities</a:t>
            </a:r>
            <a:endParaRPr lang="en-US" dirty="0"/>
          </a:p>
        </p:txBody>
      </p:sp>
    </p:spTree>
    <p:extLst>
      <p:ext uri="{BB962C8B-B14F-4D97-AF65-F5344CB8AC3E}">
        <p14:creationId xmlns:p14="http://schemas.microsoft.com/office/powerpoint/2010/main" val="11337438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smtClean="0"/>
          </a:p>
          <a:p>
            <a:r>
              <a:rPr lang="en-US" dirty="0" smtClean="0"/>
              <a:t>Heather </a:t>
            </a:r>
            <a:r>
              <a:rPr lang="en-US" dirty="0" err="1" smtClean="0"/>
              <a:t>Latorra</a:t>
            </a:r>
            <a:r>
              <a:rPr lang="en-US" dirty="0" smtClean="0"/>
              <a:t>, MARRAKECH</a:t>
            </a:r>
          </a:p>
          <a:p>
            <a:endParaRPr lang="en-US" dirty="0" smtClean="0"/>
          </a:p>
          <a:p>
            <a:r>
              <a:rPr lang="en-US" dirty="0" smtClean="0"/>
              <a:t>Tracey Walker, JOURNEY FOUND</a:t>
            </a:r>
          </a:p>
          <a:p>
            <a:pPr marL="109728" indent="0">
              <a:buNone/>
            </a:pPr>
            <a:endParaRPr lang="en-US" dirty="0" smtClean="0"/>
          </a:p>
          <a:p>
            <a:r>
              <a:rPr lang="en-US" dirty="0" err="1" smtClean="0"/>
              <a:t>JodiLynn</a:t>
            </a:r>
            <a:r>
              <a:rPr lang="en-US" dirty="0" smtClean="0"/>
              <a:t> Binkley, EDUCATION CONNECTION</a:t>
            </a:r>
            <a:endParaRPr lang="en-US" dirty="0"/>
          </a:p>
        </p:txBody>
      </p:sp>
      <p:sp>
        <p:nvSpPr>
          <p:cNvPr id="3" name="Title 2"/>
          <p:cNvSpPr>
            <a:spLocks noGrp="1"/>
          </p:cNvSpPr>
          <p:nvPr>
            <p:ph type="title"/>
          </p:nvPr>
        </p:nvSpPr>
        <p:spPr/>
        <p:txBody>
          <a:bodyPr/>
          <a:lstStyle/>
          <a:p>
            <a:r>
              <a:rPr lang="en-US" dirty="0" smtClean="0"/>
              <a:t>Mentor Agency Experience</a:t>
            </a:r>
            <a:endParaRPr lang="en-US" dirty="0"/>
          </a:p>
        </p:txBody>
      </p:sp>
    </p:spTree>
    <p:extLst>
      <p:ext uri="{BB962C8B-B14F-4D97-AF65-F5344CB8AC3E}">
        <p14:creationId xmlns:p14="http://schemas.microsoft.com/office/powerpoint/2010/main" val="8395741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Autofit/>
          </a:bodyPr>
          <a:lstStyle/>
          <a:p>
            <a:r>
              <a:rPr lang="en-US" sz="2800" dirty="0" smtClean="0"/>
              <a:t>Living the Mission – Providing Person Driven Supports</a:t>
            </a:r>
            <a:br>
              <a:rPr lang="en-US" sz="2800" dirty="0" smtClean="0"/>
            </a:br>
            <a:r>
              <a:rPr lang="en-US" sz="2800" dirty="0" smtClean="0"/>
              <a:t>Marrakech Mentor Program Highlights</a:t>
            </a:r>
          </a:p>
        </p:txBody>
      </p:sp>
      <p:sp>
        <p:nvSpPr>
          <p:cNvPr id="8" name="Content Placeholder 7"/>
          <p:cNvSpPr>
            <a:spLocks noGrp="1"/>
          </p:cNvSpPr>
          <p:nvPr>
            <p:ph idx="1"/>
          </p:nvPr>
        </p:nvSpPr>
        <p:spPr/>
        <p:txBody>
          <a:bodyPr>
            <a:normAutofit fontScale="92500" lnSpcReduction="20000"/>
          </a:bodyPr>
          <a:lstStyle/>
          <a:p>
            <a:r>
              <a:rPr lang="en-US" sz="2400" dirty="0" smtClean="0"/>
              <a:t>Living the Mission Kickoff – </a:t>
            </a:r>
            <a:r>
              <a:rPr lang="en-US" sz="2400" u="sng" dirty="0" smtClean="0"/>
              <a:t>February 2014</a:t>
            </a:r>
          </a:p>
          <a:p>
            <a:endParaRPr lang="en-US" sz="2400" u="sng" dirty="0" smtClean="0"/>
          </a:p>
          <a:p>
            <a:endParaRPr lang="en-US" sz="2400" u="sng" dirty="0" smtClean="0"/>
          </a:p>
          <a:p>
            <a:endParaRPr lang="en-US" u="sng" dirty="0" smtClean="0"/>
          </a:p>
          <a:p>
            <a:endParaRPr lang="en-US" u="sng" dirty="0" smtClean="0"/>
          </a:p>
          <a:p>
            <a:endParaRPr lang="en-US" dirty="0"/>
          </a:p>
          <a:p>
            <a:endParaRPr lang="en-US" dirty="0" smtClean="0"/>
          </a:p>
          <a:p>
            <a:pPr>
              <a:buNone/>
            </a:pPr>
            <a:r>
              <a:rPr lang="en-US" sz="1500" dirty="0" smtClean="0"/>
              <a:t>Staff, Managers, Families, Board Members, Individuals Served Developed “Our Priorities” Map</a:t>
            </a:r>
          </a:p>
          <a:p>
            <a:r>
              <a:rPr lang="en-US" sz="1500" b="1" u="sng" dirty="0" smtClean="0">
                <a:solidFill>
                  <a:srgbClr val="FF0000"/>
                </a:solidFill>
              </a:rPr>
              <a:t>Ah Ha Moments:  </a:t>
            </a:r>
            <a:r>
              <a:rPr lang="en-US" sz="1500" dirty="0" smtClean="0"/>
              <a:t>Shifting power from agency to individual, Civil Rights, Pockets of Greatness exist when community and technology are used, Training, “Having a Life”, personal responsibility</a:t>
            </a:r>
            <a:endParaRPr lang="en-US" sz="1500" b="1" u="sng" dirty="0" smtClean="0"/>
          </a:p>
          <a:p>
            <a:r>
              <a:rPr lang="en-US" sz="1500" b="1" u="sng" dirty="0" smtClean="0">
                <a:solidFill>
                  <a:srgbClr val="FF0000"/>
                </a:solidFill>
              </a:rPr>
              <a:t>Agency Priorities</a:t>
            </a:r>
            <a:r>
              <a:rPr lang="en-US" sz="1500" dirty="0" smtClean="0">
                <a:solidFill>
                  <a:srgbClr val="FF0000"/>
                </a:solidFill>
              </a:rPr>
              <a:t>: </a:t>
            </a:r>
            <a:r>
              <a:rPr lang="en-US" sz="1500" dirty="0" smtClean="0"/>
              <a:t>Community Education and Involvement – connections and relationships, Advocacy, Management Training and Empowerment – not just rules and regulations but choice, risk, values and civil rights, importance of technology and community</a:t>
            </a:r>
          </a:p>
          <a:p>
            <a:endParaRPr lang="en-US" sz="1800" dirty="0" smtClean="0"/>
          </a:p>
          <a:p>
            <a:endParaRPr lang="en-US" dirty="0"/>
          </a:p>
        </p:txBody>
      </p:sp>
      <p:pic>
        <p:nvPicPr>
          <p:cNvPr id="1026" name="Picture 2" descr="S:\Shared Files\Photo Archive\2014 Mentoring Retreat\drawing from mentoring retreat cropped.jpg"/>
          <p:cNvPicPr>
            <a:picLocks noChangeAspect="1" noChangeArrowheads="1"/>
          </p:cNvPicPr>
          <p:nvPr/>
        </p:nvPicPr>
        <p:blipFill>
          <a:blip r:embed="rId2" cstate="print"/>
          <a:srcRect/>
          <a:stretch>
            <a:fillRect/>
          </a:stretch>
        </p:blipFill>
        <p:spPr bwMode="auto">
          <a:xfrm>
            <a:off x="457200" y="1905001"/>
            <a:ext cx="8183438" cy="1828800"/>
          </a:xfrm>
          <a:prstGeom prst="rect">
            <a:avLst/>
          </a:prstGeom>
          <a:noFill/>
        </p:spPr>
      </p:pic>
    </p:spTree>
    <p:extLst>
      <p:ext uri="{BB962C8B-B14F-4D97-AF65-F5344CB8AC3E}">
        <p14:creationId xmlns:p14="http://schemas.microsoft.com/office/powerpoint/2010/main" val="3784327240"/>
      </p:ext>
    </p:extLst>
  </p:cSld>
  <p:clrMapOvr>
    <a:masterClrMapping/>
  </p:clrMapOvr>
  <p:transition>
    <p:dissolv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sz="2800" dirty="0" smtClean="0"/>
              <a:t>Living the Mission – Providing Person Driven Supports</a:t>
            </a:r>
            <a:br>
              <a:rPr lang="en-US" sz="2800" dirty="0" smtClean="0"/>
            </a:br>
            <a:r>
              <a:rPr lang="en-US" sz="2800" dirty="0" smtClean="0"/>
              <a:t>Marrakech Mentor Program Highlights</a:t>
            </a:r>
            <a:endParaRPr lang="en-US" sz="2800" dirty="0"/>
          </a:p>
        </p:txBody>
      </p:sp>
      <p:sp>
        <p:nvSpPr>
          <p:cNvPr id="7" name="Content Placeholder 6"/>
          <p:cNvSpPr>
            <a:spLocks noGrp="1"/>
          </p:cNvSpPr>
          <p:nvPr>
            <p:ph sz="half" idx="2"/>
          </p:nvPr>
        </p:nvSpPr>
        <p:spPr/>
        <p:txBody>
          <a:bodyPr>
            <a:normAutofit/>
          </a:bodyPr>
          <a:lstStyle/>
          <a:p>
            <a:pPr>
              <a:buNone/>
            </a:pPr>
            <a:r>
              <a:rPr lang="en-US" sz="2000" u="sng" dirty="0" smtClean="0"/>
              <a:t>June 26</a:t>
            </a:r>
            <a:r>
              <a:rPr lang="en-US" sz="2000" u="sng" baseline="30000" dirty="0" smtClean="0"/>
              <a:t>th</a:t>
            </a:r>
            <a:r>
              <a:rPr lang="en-US" sz="2000" u="sng" dirty="0" smtClean="0"/>
              <a:t> and 27</a:t>
            </a:r>
            <a:r>
              <a:rPr lang="en-US" sz="2000" u="sng" baseline="30000" dirty="0" smtClean="0"/>
              <a:t>th</a:t>
            </a:r>
            <a:r>
              <a:rPr lang="en-US" sz="2000" u="sng" dirty="0" smtClean="0"/>
              <a:t> </a:t>
            </a:r>
            <a:r>
              <a:rPr lang="en-US" sz="2000" dirty="0" smtClean="0"/>
              <a:t>Marrakech Staff, DDS Staff and Individuals Supported attended </a:t>
            </a:r>
            <a:r>
              <a:rPr lang="en-US" sz="2000" dirty="0" smtClean="0">
                <a:solidFill>
                  <a:srgbClr val="00B050"/>
                </a:solidFill>
              </a:rPr>
              <a:t>Person Centered Training.</a:t>
            </a:r>
          </a:p>
        </p:txBody>
      </p:sp>
      <p:pic>
        <p:nvPicPr>
          <p:cNvPr id="2050" name="Picture 2" descr="S:\Shared Files\Photo Archive\2014 DDS mentorship training\2014062795103145.jpg"/>
          <p:cNvPicPr>
            <a:picLocks noGrp="1" noChangeAspect="1" noChangeArrowheads="1"/>
          </p:cNvPicPr>
          <p:nvPr>
            <p:ph sz="half" idx="1"/>
          </p:nvPr>
        </p:nvPicPr>
        <p:blipFill>
          <a:blip r:embed="rId2" cstate="print"/>
          <a:srcRect/>
          <a:stretch>
            <a:fillRect/>
          </a:stretch>
        </p:blipFill>
        <p:spPr bwMode="auto">
          <a:xfrm>
            <a:off x="4800600" y="3352800"/>
            <a:ext cx="1752600" cy="1295400"/>
          </a:xfrm>
          <a:prstGeom prst="rect">
            <a:avLst/>
          </a:prstGeom>
          <a:noFill/>
        </p:spPr>
      </p:pic>
      <p:pic>
        <p:nvPicPr>
          <p:cNvPr id="2051" name="Picture 3" descr="S:\Shared Files\Photo Archive\2014 DDS mentorship training\20140627_111932.jpg"/>
          <p:cNvPicPr>
            <a:picLocks noChangeAspect="1" noChangeArrowheads="1"/>
          </p:cNvPicPr>
          <p:nvPr/>
        </p:nvPicPr>
        <p:blipFill>
          <a:blip r:embed="rId3" cstate="print"/>
          <a:srcRect/>
          <a:stretch>
            <a:fillRect/>
          </a:stretch>
        </p:blipFill>
        <p:spPr bwMode="auto">
          <a:xfrm>
            <a:off x="6553200" y="3276600"/>
            <a:ext cx="1706880" cy="1280160"/>
          </a:xfrm>
          <a:prstGeom prst="rect">
            <a:avLst/>
          </a:prstGeom>
          <a:noFill/>
        </p:spPr>
      </p:pic>
      <p:pic>
        <p:nvPicPr>
          <p:cNvPr id="2052" name="Picture 4" descr="S:\Shared Files\Photo Archive\2014 DDS mentorship training\2014062795120206.jpg"/>
          <p:cNvPicPr>
            <a:picLocks noChangeAspect="1" noChangeArrowheads="1"/>
          </p:cNvPicPr>
          <p:nvPr/>
        </p:nvPicPr>
        <p:blipFill>
          <a:blip r:embed="rId4" cstate="print"/>
          <a:srcRect/>
          <a:stretch>
            <a:fillRect/>
          </a:stretch>
        </p:blipFill>
        <p:spPr bwMode="auto">
          <a:xfrm>
            <a:off x="5410200" y="4495800"/>
            <a:ext cx="2072640" cy="1554480"/>
          </a:xfrm>
          <a:prstGeom prst="rect">
            <a:avLst/>
          </a:prstGeom>
          <a:noFill/>
        </p:spPr>
      </p:pic>
      <p:sp>
        <p:nvSpPr>
          <p:cNvPr id="12" name="TextBox 11"/>
          <p:cNvSpPr txBox="1"/>
          <p:nvPr/>
        </p:nvSpPr>
        <p:spPr>
          <a:xfrm>
            <a:off x="533400" y="1600200"/>
            <a:ext cx="3429000" cy="6878806"/>
          </a:xfrm>
          <a:prstGeom prst="rect">
            <a:avLst/>
          </a:prstGeom>
          <a:noFill/>
        </p:spPr>
        <p:txBody>
          <a:bodyPr wrap="square" rtlCol="0">
            <a:spAutoFit/>
          </a:bodyPr>
          <a:lstStyle/>
          <a:p>
            <a:r>
              <a:rPr lang="en-US" u="sng" dirty="0"/>
              <a:t>May 29</a:t>
            </a:r>
            <a:r>
              <a:rPr lang="en-US" u="sng" baseline="30000" dirty="0"/>
              <a:t>th</a:t>
            </a:r>
            <a:r>
              <a:rPr lang="en-US" u="sng" dirty="0"/>
              <a:t> </a:t>
            </a:r>
            <a:r>
              <a:rPr lang="en-US" dirty="0">
                <a:solidFill>
                  <a:srgbClr val="00B0F0"/>
                </a:solidFill>
              </a:rPr>
              <a:t>Creating Blue Space </a:t>
            </a:r>
            <a:r>
              <a:rPr lang="en-US" dirty="0"/>
              <a:t>Meeting with 8 Mentor </a:t>
            </a:r>
            <a:r>
              <a:rPr lang="en-US" dirty="0" smtClean="0"/>
              <a:t>Agencies, Self Advocates </a:t>
            </a:r>
            <a:r>
              <a:rPr lang="en-US" dirty="0"/>
              <a:t>and DDS </a:t>
            </a:r>
            <a:r>
              <a:rPr lang="en-US" dirty="0" smtClean="0"/>
              <a:t>Leadership</a:t>
            </a:r>
            <a:endParaRPr lang="en-US" dirty="0"/>
          </a:p>
          <a:p>
            <a:r>
              <a:rPr lang="en-US" dirty="0"/>
              <a:t>Discovery:  In General we agree </a:t>
            </a:r>
            <a:r>
              <a:rPr lang="en-US" dirty="0" smtClean="0"/>
              <a:t>on what </a:t>
            </a:r>
            <a:r>
              <a:rPr lang="en-US" dirty="0"/>
              <a:t>the world looks like now and what </a:t>
            </a:r>
            <a:r>
              <a:rPr lang="en-US" dirty="0" smtClean="0"/>
              <a:t>our collective goals should be.</a:t>
            </a:r>
          </a:p>
          <a:p>
            <a:endParaRPr lang="en-US" sz="900" dirty="0" smtClean="0"/>
          </a:p>
          <a:p>
            <a:r>
              <a:rPr lang="en-US" u="sng" dirty="0" smtClean="0">
                <a:solidFill>
                  <a:srgbClr val="FF0000"/>
                </a:solidFill>
              </a:rPr>
              <a:t>Created Agency Poster</a:t>
            </a:r>
          </a:p>
          <a:p>
            <a:r>
              <a:rPr lang="en-US" dirty="0" smtClean="0"/>
              <a:t>Traditional and legacy </a:t>
            </a:r>
          </a:p>
          <a:p>
            <a:r>
              <a:rPr lang="en-US" dirty="0" smtClean="0"/>
              <a:t>services combined with </a:t>
            </a:r>
          </a:p>
          <a:p>
            <a:r>
              <a:rPr lang="en-US" dirty="0" smtClean="0"/>
              <a:t>innovative person centered</a:t>
            </a:r>
          </a:p>
          <a:p>
            <a:r>
              <a:rPr lang="en-US" dirty="0" smtClean="0"/>
              <a:t>Support models- why and</a:t>
            </a:r>
          </a:p>
          <a:p>
            <a:r>
              <a:rPr lang="en-US" dirty="0" smtClean="0"/>
              <a:t>how this evolved and how </a:t>
            </a:r>
          </a:p>
          <a:p>
            <a:r>
              <a:rPr lang="en-US" dirty="0" smtClean="0"/>
              <a:t>to change direction.</a:t>
            </a:r>
          </a:p>
          <a:p>
            <a:endParaRPr lang="en-US" dirty="0" smtClean="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p:txBody>
      </p:sp>
      <p:pic>
        <p:nvPicPr>
          <p:cNvPr id="2053" name="Picture 5" descr="bluespace-book-500x500"/>
          <p:cNvPicPr>
            <a:picLocks noChangeAspect="1" noChangeArrowheads="1"/>
          </p:cNvPicPr>
          <p:nvPr/>
        </p:nvPicPr>
        <p:blipFill>
          <a:blip r:embed="rId5" cstate="print"/>
          <a:srcRect/>
          <a:stretch>
            <a:fillRect/>
          </a:stretch>
        </p:blipFill>
        <p:spPr bwMode="auto">
          <a:xfrm>
            <a:off x="2743200" y="4036154"/>
            <a:ext cx="2305050" cy="2528157"/>
          </a:xfrm>
          <a:prstGeom prst="rect">
            <a:avLst/>
          </a:prstGeom>
          <a:noFill/>
          <a:ln w="9525" algn="in">
            <a:noFill/>
            <a:miter lim="800000"/>
            <a:headEnd/>
            <a:tailEnd/>
          </a:ln>
          <a:effectLst/>
        </p:spPr>
      </p:pic>
    </p:spTree>
    <p:extLst>
      <p:ext uri="{BB962C8B-B14F-4D97-AF65-F5344CB8AC3E}">
        <p14:creationId xmlns:p14="http://schemas.microsoft.com/office/powerpoint/2010/main" val="1408281108"/>
      </p:ext>
    </p:extLst>
  </p:cSld>
  <p:clrMapOvr>
    <a:masterClrMapping/>
  </p:clrMapOvr>
  <p:transition>
    <p:pull dir="d"/>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Living the Mission – Providing Person Driven Supports</a:t>
            </a:r>
            <a:br>
              <a:rPr lang="en-US" sz="2800" dirty="0" smtClean="0"/>
            </a:br>
            <a:r>
              <a:rPr lang="en-US" sz="2800" dirty="0" smtClean="0"/>
              <a:t>Marrakech Mentor Program Highlights</a:t>
            </a:r>
            <a:endParaRPr lang="en-US" sz="2800" dirty="0"/>
          </a:p>
        </p:txBody>
      </p:sp>
      <p:sp>
        <p:nvSpPr>
          <p:cNvPr id="3" name="Content Placeholder 2"/>
          <p:cNvSpPr>
            <a:spLocks noGrp="1"/>
          </p:cNvSpPr>
          <p:nvPr>
            <p:ph sz="half" idx="1"/>
          </p:nvPr>
        </p:nvSpPr>
        <p:spPr/>
        <p:txBody>
          <a:bodyPr>
            <a:normAutofit fontScale="25000" lnSpcReduction="20000"/>
          </a:bodyPr>
          <a:lstStyle/>
          <a:p>
            <a:pPr>
              <a:buNone/>
            </a:pPr>
            <a:r>
              <a:rPr lang="en-US" sz="8000" u="sng" dirty="0" smtClean="0"/>
              <a:t>July 13- July 18</a:t>
            </a:r>
            <a:r>
              <a:rPr lang="en-US" sz="8000" u="sng" baseline="30000" dirty="0" smtClean="0"/>
              <a:t>th</a:t>
            </a:r>
            <a:r>
              <a:rPr lang="en-US" sz="8000" u="sng" dirty="0" smtClean="0"/>
              <a:t> </a:t>
            </a:r>
          </a:p>
          <a:p>
            <a:pPr>
              <a:buNone/>
            </a:pPr>
            <a:r>
              <a:rPr lang="en-US" sz="8000" dirty="0" smtClean="0"/>
              <a:t>The National Leadership Consortium on Developmental Disabilities</a:t>
            </a:r>
          </a:p>
          <a:p>
            <a:pPr>
              <a:buNone/>
            </a:pPr>
            <a:endParaRPr lang="en-US" sz="5900" dirty="0" smtClean="0"/>
          </a:p>
          <a:p>
            <a:pPr>
              <a:buNone/>
            </a:pPr>
            <a:endParaRPr lang="en-US" sz="5900" dirty="0" smtClean="0"/>
          </a:p>
          <a:p>
            <a:pPr>
              <a:buNone/>
            </a:pPr>
            <a:endParaRPr lang="en-US" sz="5900" dirty="0" smtClean="0"/>
          </a:p>
          <a:p>
            <a:pPr>
              <a:buNone/>
            </a:pPr>
            <a:endParaRPr lang="en-US" sz="5900" dirty="0" smtClean="0"/>
          </a:p>
          <a:p>
            <a:pPr>
              <a:buNone/>
            </a:pPr>
            <a:endParaRPr lang="en-US" sz="5900" dirty="0" smtClean="0"/>
          </a:p>
          <a:p>
            <a:pPr>
              <a:buNone/>
            </a:pPr>
            <a:endParaRPr lang="en-US" sz="5900" dirty="0" smtClean="0"/>
          </a:p>
          <a:p>
            <a:pPr>
              <a:buNone/>
            </a:pPr>
            <a:endParaRPr lang="en-US" sz="5900" dirty="0" smtClean="0"/>
          </a:p>
          <a:p>
            <a:pPr>
              <a:buNone/>
            </a:pPr>
            <a:endParaRPr lang="en-US" sz="2400" dirty="0" smtClean="0"/>
          </a:p>
          <a:p>
            <a:pPr>
              <a:buNone/>
            </a:pPr>
            <a:endParaRPr lang="en-US" sz="2400" dirty="0" smtClean="0"/>
          </a:p>
          <a:p>
            <a:pPr>
              <a:buNone/>
            </a:pPr>
            <a:endParaRPr lang="en-US" sz="2400" dirty="0" smtClean="0"/>
          </a:p>
          <a:p>
            <a:pPr>
              <a:buNone/>
            </a:pPr>
            <a:endParaRPr lang="en-US" sz="2400" dirty="0" smtClean="0"/>
          </a:p>
          <a:p>
            <a:pPr>
              <a:buNone/>
            </a:pPr>
            <a:endParaRPr lang="en-US" sz="2400" dirty="0" smtClean="0"/>
          </a:p>
          <a:p>
            <a:pPr>
              <a:buNone/>
            </a:pPr>
            <a:endParaRPr lang="en-US" sz="2400" dirty="0" smtClean="0"/>
          </a:p>
          <a:p>
            <a:pPr>
              <a:buNone/>
            </a:pPr>
            <a:endParaRPr lang="en-US" sz="2400" dirty="0" smtClean="0"/>
          </a:p>
          <a:p>
            <a:pPr>
              <a:buNone/>
            </a:pPr>
            <a:endParaRPr lang="en-US" sz="2400" dirty="0" smtClean="0"/>
          </a:p>
          <a:p>
            <a:pPr>
              <a:buNone/>
            </a:pPr>
            <a:endParaRPr lang="en-US" sz="2400" dirty="0" smtClean="0"/>
          </a:p>
          <a:p>
            <a:pPr>
              <a:buNone/>
            </a:pPr>
            <a:endParaRPr lang="en-US" sz="2400" dirty="0" smtClean="0"/>
          </a:p>
          <a:p>
            <a:pPr>
              <a:buNone/>
            </a:pPr>
            <a:endParaRPr lang="en-US" sz="2400" dirty="0" smtClean="0"/>
          </a:p>
          <a:p>
            <a:pPr>
              <a:buNone/>
            </a:pPr>
            <a:endParaRPr lang="en-US" sz="2400" dirty="0" smtClean="0"/>
          </a:p>
          <a:p>
            <a:pPr>
              <a:buNone/>
            </a:pPr>
            <a:endParaRPr lang="en-US" sz="2400" dirty="0" smtClean="0"/>
          </a:p>
          <a:p>
            <a:pPr>
              <a:buNone/>
            </a:pPr>
            <a:endParaRPr lang="en-US" sz="2400" dirty="0" smtClean="0"/>
          </a:p>
          <a:p>
            <a:pPr>
              <a:buNone/>
            </a:pPr>
            <a:endParaRPr lang="en-US" sz="2400" dirty="0"/>
          </a:p>
          <a:p>
            <a:pPr>
              <a:buNone/>
            </a:pPr>
            <a:endParaRPr lang="en-US" sz="2400" dirty="0" smtClean="0"/>
          </a:p>
          <a:p>
            <a:pPr>
              <a:buNone/>
            </a:pPr>
            <a:endParaRPr lang="en-US" sz="1800" dirty="0">
              <a:hlinkClick r:id="rId2"/>
            </a:endParaRPr>
          </a:p>
          <a:p>
            <a:pPr>
              <a:buNone/>
            </a:pPr>
            <a:r>
              <a:rPr lang="en-US" sz="4200" dirty="0" smtClean="0">
                <a:hlinkClick r:id="rId2"/>
              </a:rPr>
              <a:t>https://www.youtube.com/watch?v=oRBchZLkQR0</a:t>
            </a:r>
            <a:endParaRPr lang="en-US" sz="4200" dirty="0" smtClean="0"/>
          </a:p>
        </p:txBody>
      </p:sp>
      <p:sp>
        <p:nvSpPr>
          <p:cNvPr id="4" name="Content Placeholder 3"/>
          <p:cNvSpPr>
            <a:spLocks noGrp="1"/>
          </p:cNvSpPr>
          <p:nvPr>
            <p:ph sz="half" idx="2"/>
          </p:nvPr>
        </p:nvSpPr>
        <p:spPr/>
        <p:txBody>
          <a:bodyPr>
            <a:normAutofit fontScale="25000" lnSpcReduction="20000"/>
          </a:bodyPr>
          <a:lstStyle/>
          <a:p>
            <a:pPr>
              <a:buNone/>
            </a:pPr>
            <a:r>
              <a:rPr lang="en-US" sz="9600" dirty="0" smtClean="0"/>
              <a:t>Progress Made (examples):</a:t>
            </a:r>
          </a:p>
          <a:p>
            <a:pPr>
              <a:buNone/>
            </a:pPr>
            <a:endParaRPr lang="en-US" sz="2500" dirty="0" smtClean="0"/>
          </a:p>
          <a:p>
            <a:pPr>
              <a:buNone/>
            </a:pPr>
            <a:r>
              <a:rPr lang="en-US" sz="8000" dirty="0" smtClean="0"/>
              <a:t>Collaborated with region to restructure an RFP awarded CLA to smaller CRS with choices</a:t>
            </a:r>
          </a:p>
          <a:p>
            <a:pPr>
              <a:buNone/>
            </a:pPr>
            <a:r>
              <a:rPr lang="en-US" sz="8000" dirty="0" smtClean="0"/>
              <a:t>Individual teams working on Person Centered Plans</a:t>
            </a:r>
          </a:p>
          <a:p>
            <a:pPr>
              <a:buNone/>
            </a:pPr>
            <a:r>
              <a:rPr lang="en-US" sz="8000" dirty="0" smtClean="0"/>
              <a:t>Working with State partners to creatively develop supports, work through “lessons learned” and successes</a:t>
            </a:r>
          </a:p>
          <a:p>
            <a:pPr>
              <a:buNone/>
            </a:pPr>
            <a:r>
              <a:rPr lang="en-US" sz="8000" dirty="0" smtClean="0"/>
              <a:t>Change Titles i.e. “Admissions”, “Person Centered Connections” – </a:t>
            </a:r>
          </a:p>
          <a:p>
            <a:r>
              <a:rPr lang="en-US" sz="4800" dirty="0" smtClean="0"/>
              <a:t>starts conversations, what does that mean? Values discussions</a:t>
            </a:r>
          </a:p>
          <a:p>
            <a:r>
              <a:rPr lang="en-US" sz="4800" dirty="0" smtClean="0"/>
              <a:t>no more mentality of “Admit” to Program, instead create person centered support plan</a:t>
            </a:r>
          </a:p>
          <a:p>
            <a:r>
              <a:rPr lang="en-US" sz="4800" dirty="0" smtClean="0"/>
              <a:t>Community connections focused instead of facility focused</a:t>
            </a:r>
          </a:p>
          <a:p>
            <a:pPr>
              <a:buNone/>
            </a:pPr>
            <a:endParaRPr lang="en-US" sz="6400" dirty="0" smtClean="0"/>
          </a:p>
        </p:txBody>
      </p:sp>
      <p:pic>
        <p:nvPicPr>
          <p:cNvPr id="3074" name="Picture 2" descr="S:\Shared Files\Photo Archive\image001.jpg"/>
          <p:cNvPicPr>
            <a:picLocks noChangeAspect="1" noChangeArrowheads="1"/>
          </p:cNvPicPr>
          <p:nvPr/>
        </p:nvPicPr>
        <p:blipFill>
          <a:blip r:embed="rId3" cstate="print"/>
          <a:srcRect/>
          <a:stretch>
            <a:fillRect/>
          </a:stretch>
        </p:blipFill>
        <p:spPr bwMode="auto">
          <a:xfrm>
            <a:off x="533400" y="2743200"/>
            <a:ext cx="3657600" cy="2514600"/>
          </a:xfrm>
          <a:prstGeom prst="rect">
            <a:avLst/>
          </a:prstGeom>
          <a:noFill/>
        </p:spPr>
      </p:pic>
    </p:spTree>
    <p:extLst>
      <p:ext uri="{BB962C8B-B14F-4D97-AF65-F5344CB8AC3E}">
        <p14:creationId xmlns:p14="http://schemas.microsoft.com/office/powerpoint/2010/main" val="3478742637"/>
      </p:ext>
    </p:extLst>
  </p:cSld>
  <p:clrMapOvr>
    <a:masterClrMapping/>
  </p:clrMapOvr>
  <p:transition>
    <p:pull dir="d"/>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noAutofit/>
          </a:bodyPr>
          <a:lstStyle/>
          <a:p>
            <a:r>
              <a:rPr lang="en-US" sz="2800" dirty="0" smtClean="0"/>
              <a:t>Living the Mission – Providing Person Driven Supports</a:t>
            </a:r>
            <a:br>
              <a:rPr lang="en-US" sz="2800" dirty="0" smtClean="0"/>
            </a:br>
            <a:r>
              <a:rPr lang="en-US" sz="2800" dirty="0" smtClean="0"/>
              <a:t>Marrakech Mentor Program Highlights</a:t>
            </a:r>
            <a:endParaRPr lang="en-US" sz="2800" dirty="0"/>
          </a:p>
        </p:txBody>
      </p:sp>
      <p:sp>
        <p:nvSpPr>
          <p:cNvPr id="3" name="Content Placeholder 2"/>
          <p:cNvSpPr>
            <a:spLocks noGrp="1"/>
          </p:cNvSpPr>
          <p:nvPr>
            <p:ph sz="half" idx="1"/>
          </p:nvPr>
        </p:nvSpPr>
        <p:spPr>
          <a:xfrm>
            <a:off x="457200" y="1447800"/>
            <a:ext cx="4038600" cy="4876800"/>
          </a:xfrm>
        </p:spPr>
        <p:txBody>
          <a:bodyPr>
            <a:normAutofit fontScale="47500" lnSpcReduction="20000"/>
          </a:bodyPr>
          <a:lstStyle/>
          <a:p>
            <a:pPr>
              <a:buNone/>
            </a:pPr>
            <a:r>
              <a:rPr lang="en-US" sz="2900" dirty="0" smtClean="0"/>
              <a:t>Progress (Continued):</a:t>
            </a:r>
          </a:p>
          <a:p>
            <a:pPr>
              <a:buNone/>
            </a:pPr>
            <a:r>
              <a:rPr lang="en-US" sz="2900" dirty="0" smtClean="0"/>
              <a:t>Management Meetings – changed the layout – now learning and discussion (previously focused on regulations, rules, and policies)</a:t>
            </a:r>
          </a:p>
          <a:p>
            <a:r>
              <a:rPr lang="en-US" sz="2500" dirty="0" smtClean="0"/>
              <a:t>Problem solve, discuss individualized program models that work and don’t work</a:t>
            </a:r>
          </a:p>
          <a:p>
            <a:r>
              <a:rPr lang="en-US" sz="2500" dirty="0" smtClean="0"/>
              <a:t>Values discussions, challenge our values and related to rights and risk</a:t>
            </a:r>
          </a:p>
          <a:p>
            <a:r>
              <a:rPr lang="en-US" sz="2500" dirty="0" smtClean="0"/>
              <a:t>Community Connection successes and collaboration</a:t>
            </a:r>
          </a:p>
          <a:p>
            <a:r>
              <a:rPr lang="en-US" sz="2500" dirty="0" smtClean="0"/>
              <a:t>Examine various Statewide support models (BRS, DMHAS, DDS, MFP) and share knowledge</a:t>
            </a:r>
          </a:p>
          <a:p>
            <a:pPr>
              <a:buNone/>
            </a:pPr>
            <a:endParaRPr lang="en-US" sz="1050" dirty="0" smtClean="0"/>
          </a:p>
          <a:p>
            <a:pPr>
              <a:buNone/>
            </a:pPr>
            <a:r>
              <a:rPr lang="en-US" sz="2900" dirty="0" smtClean="0"/>
              <a:t>Person Centered Planning Culture: i.e. Important To vs. Important For</a:t>
            </a:r>
          </a:p>
          <a:p>
            <a:pPr>
              <a:buNone/>
            </a:pPr>
            <a:r>
              <a:rPr lang="en-US" sz="2900" dirty="0" smtClean="0"/>
              <a:t>MFP for ICF/ID – Started with LON rates – choice</a:t>
            </a:r>
          </a:p>
          <a:p>
            <a:pPr>
              <a:buNone/>
            </a:pPr>
            <a:r>
              <a:rPr lang="en-US" sz="2900" dirty="0" smtClean="0"/>
              <a:t>Changed Children’s to Family Support Services so continuity in supports from 21 on at home for IHS</a:t>
            </a:r>
          </a:p>
          <a:p>
            <a:pPr>
              <a:buNone/>
            </a:pPr>
            <a:r>
              <a:rPr lang="en-US" sz="2900" dirty="0" smtClean="0"/>
              <a:t>Work through stumbling blocks with State Partners</a:t>
            </a:r>
          </a:p>
          <a:p>
            <a:pPr>
              <a:buNone/>
            </a:pPr>
            <a:endParaRPr lang="en-US" sz="2000" dirty="0" smtClean="0"/>
          </a:p>
          <a:p>
            <a:pPr>
              <a:buNone/>
            </a:pPr>
            <a:endParaRPr lang="en-US" sz="2000" dirty="0" smtClean="0"/>
          </a:p>
          <a:p>
            <a:pPr>
              <a:buNone/>
            </a:pPr>
            <a:endParaRPr lang="en-US" sz="2000" dirty="0" smtClean="0"/>
          </a:p>
          <a:p>
            <a:pPr>
              <a:buNone/>
            </a:pPr>
            <a:endParaRPr lang="en-US" sz="2000" dirty="0"/>
          </a:p>
        </p:txBody>
      </p:sp>
      <p:sp>
        <p:nvSpPr>
          <p:cNvPr id="4" name="Content Placeholder 3"/>
          <p:cNvSpPr>
            <a:spLocks noGrp="1"/>
          </p:cNvSpPr>
          <p:nvPr>
            <p:ph sz="half" idx="2"/>
          </p:nvPr>
        </p:nvSpPr>
        <p:spPr>
          <a:xfrm>
            <a:off x="4648200" y="1600201"/>
            <a:ext cx="4038600" cy="1295399"/>
          </a:xfrm>
        </p:spPr>
        <p:txBody>
          <a:bodyPr>
            <a:normAutofit fontScale="47500" lnSpcReduction="20000"/>
          </a:bodyPr>
          <a:lstStyle/>
          <a:p>
            <a:pPr>
              <a:buNone/>
            </a:pPr>
            <a:r>
              <a:rPr lang="en-US" sz="3600" dirty="0" smtClean="0"/>
              <a:t>Living the Mission: One Year Anniversary – August 18, 2104</a:t>
            </a:r>
          </a:p>
          <a:p>
            <a:pPr>
              <a:buNone/>
            </a:pPr>
            <a:endParaRPr lang="en-US" dirty="0" smtClean="0"/>
          </a:p>
          <a:p>
            <a:pPr>
              <a:buNone/>
            </a:pPr>
            <a:endParaRPr lang="en-US" dirty="0" smtClean="0"/>
          </a:p>
          <a:p>
            <a:pPr>
              <a:buNone/>
            </a:pPr>
            <a:endParaRPr lang="en-US" dirty="0" smtClean="0"/>
          </a:p>
          <a:p>
            <a:pPr>
              <a:buNone/>
            </a:pPr>
            <a:endParaRPr lang="en-US" dirty="0" smtClean="0"/>
          </a:p>
          <a:p>
            <a:pPr>
              <a:buNone/>
            </a:pPr>
            <a:endParaRPr lang="en-US" dirty="0" smtClean="0"/>
          </a:p>
          <a:p>
            <a:pPr>
              <a:buNone/>
            </a:pPr>
            <a:endParaRPr lang="en-US" dirty="0" smtClean="0"/>
          </a:p>
          <a:p>
            <a:pPr>
              <a:buNone/>
            </a:pPr>
            <a:endParaRPr lang="en-US" dirty="0" smtClean="0"/>
          </a:p>
          <a:p>
            <a:pPr>
              <a:buNone/>
            </a:pPr>
            <a:endParaRPr lang="en-US" dirty="0" smtClean="0"/>
          </a:p>
          <a:p>
            <a:pPr>
              <a:buNone/>
            </a:pPr>
            <a:endParaRPr lang="en-US" dirty="0" smtClean="0"/>
          </a:p>
          <a:p>
            <a:pPr>
              <a:buNone/>
            </a:pPr>
            <a:endParaRPr lang="en-US" dirty="0" smtClean="0"/>
          </a:p>
          <a:p>
            <a:pPr>
              <a:buNone/>
            </a:pPr>
            <a:endParaRPr lang="en-US" dirty="0" smtClean="0"/>
          </a:p>
          <a:p>
            <a:pPr>
              <a:buNone/>
            </a:pPr>
            <a:endParaRPr lang="en-US" dirty="0"/>
          </a:p>
          <a:p>
            <a:pPr>
              <a:buNone/>
            </a:pPr>
            <a:endParaRPr lang="en-US" dirty="0" smtClean="0"/>
          </a:p>
          <a:p>
            <a:pPr>
              <a:buNone/>
            </a:pPr>
            <a:endParaRPr lang="en-US" dirty="0"/>
          </a:p>
        </p:txBody>
      </p:sp>
      <p:pic>
        <p:nvPicPr>
          <p:cNvPr id="4100" name="Picture 4" descr="S:\Shared Files\Photo Archive\2014 Mentoring Retreat\20140818_111804.jpg"/>
          <p:cNvPicPr>
            <a:picLocks noChangeAspect="1" noChangeArrowheads="1"/>
          </p:cNvPicPr>
          <p:nvPr/>
        </p:nvPicPr>
        <p:blipFill>
          <a:blip r:embed="rId2" cstate="print"/>
          <a:srcRect/>
          <a:stretch>
            <a:fillRect/>
          </a:stretch>
        </p:blipFill>
        <p:spPr bwMode="auto">
          <a:xfrm>
            <a:off x="-10972800" y="-8229600"/>
            <a:ext cx="3657600" cy="2743200"/>
          </a:xfrm>
          <a:prstGeom prst="rect">
            <a:avLst/>
          </a:prstGeom>
          <a:noFill/>
        </p:spPr>
      </p:pic>
      <p:pic>
        <p:nvPicPr>
          <p:cNvPr id="4101" name="Picture 5" descr="S:\Shared Files\Photo Archive\2014 Mentoring Retreat\20140818_111804.jpg"/>
          <p:cNvPicPr>
            <a:picLocks noChangeAspect="1" noChangeArrowheads="1"/>
          </p:cNvPicPr>
          <p:nvPr/>
        </p:nvPicPr>
        <p:blipFill>
          <a:blip r:embed="rId3" cstate="print"/>
          <a:srcRect/>
          <a:stretch>
            <a:fillRect/>
          </a:stretch>
        </p:blipFill>
        <p:spPr bwMode="auto">
          <a:xfrm>
            <a:off x="6705600" y="2209800"/>
            <a:ext cx="2194560" cy="2194560"/>
          </a:xfrm>
          <a:prstGeom prst="rect">
            <a:avLst/>
          </a:prstGeom>
          <a:noFill/>
        </p:spPr>
      </p:pic>
      <p:pic>
        <p:nvPicPr>
          <p:cNvPr id="4102" name="Picture 6" descr="S:\Shared Files\Photo Archive\2014 Mentoring Retreat\20140818_115721.jpg"/>
          <p:cNvPicPr>
            <a:picLocks noChangeAspect="1" noChangeArrowheads="1"/>
          </p:cNvPicPr>
          <p:nvPr/>
        </p:nvPicPr>
        <p:blipFill>
          <a:blip r:embed="rId4" cstate="print"/>
          <a:srcRect/>
          <a:stretch>
            <a:fillRect/>
          </a:stretch>
        </p:blipFill>
        <p:spPr bwMode="auto">
          <a:xfrm>
            <a:off x="5029200" y="2971800"/>
            <a:ext cx="2209800" cy="1657350"/>
          </a:xfrm>
          <a:prstGeom prst="rect">
            <a:avLst/>
          </a:prstGeom>
          <a:noFill/>
        </p:spPr>
      </p:pic>
      <p:sp>
        <p:nvSpPr>
          <p:cNvPr id="8" name="Rectangle 7"/>
          <p:cNvSpPr/>
          <p:nvPr/>
        </p:nvSpPr>
        <p:spPr>
          <a:xfrm>
            <a:off x="4876800" y="4800600"/>
            <a:ext cx="3886200" cy="1477328"/>
          </a:xfrm>
          <a:prstGeom prst="rect">
            <a:avLst/>
          </a:prstGeom>
        </p:spPr>
        <p:txBody>
          <a:bodyPr wrap="square">
            <a:spAutoFit/>
          </a:bodyPr>
          <a:lstStyle/>
          <a:p>
            <a:pPr>
              <a:buNone/>
            </a:pPr>
            <a:r>
              <a:rPr lang="en-US" b="1" dirty="0" smtClean="0">
                <a:solidFill>
                  <a:srgbClr val="FF0000"/>
                </a:solidFill>
              </a:rPr>
              <a:t>TO DO STILL:</a:t>
            </a:r>
          </a:p>
          <a:p>
            <a:pPr>
              <a:buNone/>
            </a:pPr>
            <a:r>
              <a:rPr lang="en-US" dirty="0" smtClean="0"/>
              <a:t>List is large and ambitious however work with Pat to stay focused</a:t>
            </a:r>
          </a:p>
          <a:p>
            <a:pPr>
              <a:buNone/>
            </a:pPr>
            <a:r>
              <a:rPr lang="en-US" dirty="0" smtClean="0"/>
              <a:t>Person Centered Planning Training Statewide </a:t>
            </a:r>
          </a:p>
        </p:txBody>
      </p:sp>
    </p:spTree>
    <p:extLst>
      <p:ext uri="{BB962C8B-B14F-4D97-AF65-F5344CB8AC3E}">
        <p14:creationId xmlns:p14="http://schemas.microsoft.com/office/powerpoint/2010/main" val="2600023246"/>
      </p:ext>
    </p:extLst>
  </p:cSld>
  <p:clrMapOvr>
    <a:masterClrMapping/>
  </p:clrMapOvr>
  <p:transition spd="med">
    <p:wheel spokes="1"/>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89359" y="144967"/>
            <a:ext cx="6721397" cy="2163336"/>
          </a:xfrm>
        </p:spPr>
        <p:txBody>
          <a:bodyPr>
            <a:normAutofit fontScale="90000"/>
          </a:bodyPr>
          <a:lstStyle/>
          <a:p>
            <a:r>
              <a:rPr lang="en-US" sz="3200" dirty="0" smtClean="0"/>
              <a:t>Living the Mission Assessment Retreat</a:t>
            </a:r>
            <a:br>
              <a:rPr lang="en-US" sz="3200" dirty="0" smtClean="0"/>
            </a:br>
            <a:r>
              <a:rPr lang="en-US" sz="3200" dirty="0" smtClean="0"/>
              <a:t>March 2014</a:t>
            </a:r>
            <a:br>
              <a:rPr lang="en-US" sz="3200" dirty="0" smtClean="0"/>
            </a:br>
            <a:r>
              <a:rPr lang="en-US" sz="1600" dirty="0" smtClean="0"/>
              <a:t>65 Attendees: Board, Managers, HR, Finance, Admin, Direct Care, </a:t>
            </a:r>
            <a:r>
              <a:rPr lang="en-US" sz="1600" dirty="0"/>
              <a:t>P</a:t>
            </a:r>
            <a:r>
              <a:rPr lang="en-US" sz="1600" dirty="0" smtClean="0"/>
              <a:t>eople supported</a:t>
            </a:r>
            <a:r>
              <a:rPr lang="en-US" sz="3200" dirty="0" smtClean="0"/>
              <a:t/>
            </a:r>
            <a:br>
              <a:rPr lang="en-US" sz="3200" dirty="0" smtClean="0"/>
            </a:br>
            <a:endParaRPr lang="en-US" sz="3200" dirty="0"/>
          </a:p>
        </p:txBody>
      </p:sp>
      <p:sp>
        <p:nvSpPr>
          <p:cNvPr id="3" name="Subtitle 2"/>
          <p:cNvSpPr>
            <a:spLocks noGrp="1"/>
          </p:cNvSpPr>
          <p:nvPr>
            <p:ph type="subTitle" idx="1"/>
          </p:nvPr>
        </p:nvSpPr>
        <p:spPr>
          <a:xfrm>
            <a:off x="752708" y="2564781"/>
            <a:ext cx="8154329" cy="4059043"/>
          </a:xfrm>
        </p:spPr>
        <p:txBody>
          <a:bodyPr/>
          <a:lstStyle/>
          <a:p>
            <a:endParaRPr lang="en-US" dirty="0"/>
          </a:p>
        </p:txBody>
      </p:sp>
      <p:pic>
        <p:nvPicPr>
          <p:cNvPr id="1026" name="Picture 1" descr="Journey Found logo Image 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3" y="4764"/>
            <a:ext cx="1164431"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1828800"/>
            <a:ext cx="8686799" cy="4419600"/>
          </a:xfrm>
          <a:prstGeom prst="rect">
            <a:avLst/>
          </a:prstGeom>
        </p:spPr>
      </p:pic>
    </p:spTree>
    <p:extLst>
      <p:ext uri="{BB962C8B-B14F-4D97-AF65-F5344CB8AC3E}">
        <p14:creationId xmlns:p14="http://schemas.microsoft.com/office/powerpoint/2010/main" val="176545917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DISCOVERIES</a:t>
            </a:r>
            <a:endParaRPr lang="en-US" dirty="0"/>
          </a:p>
        </p:txBody>
      </p:sp>
      <p:sp>
        <p:nvSpPr>
          <p:cNvPr id="3" name="Content Placeholder 2"/>
          <p:cNvSpPr>
            <a:spLocks noGrp="1"/>
          </p:cNvSpPr>
          <p:nvPr>
            <p:ph idx="1"/>
          </p:nvPr>
        </p:nvSpPr>
        <p:spPr/>
        <p:txBody>
          <a:bodyPr>
            <a:normAutofit fontScale="92500" lnSpcReduction="10000"/>
          </a:bodyPr>
          <a:lstStyle/>
          <a:p>
            <a:r>
              <a:rPr lang="en-US" sz="1600" dirty="0" smtClean="0"/>
              <a:t>There was no longer a broad based understanding of our work as part of a social justice movement.</a:t>
            </a:r>
          </a:p>
          <a:p>
            <a:r>
              <a:rPr lang="en-US" sz="1600" dirty="0" smtClean="0"/>
              <a:t>The creation of Journey </a:t>
            </a:r>
            <a:r>
              <a:rPr lang="en-US" sz="1600" dirty="0"/>
              <a:t>F</a:t>
            </a:r>
            <a:r>
              <a:rPr lang="en-US" sz="1600" dirty="0" smtClean="0"/>
              <a:t>ound from a larger, more hierarchical entity was the first step toward more person centered practice but the organizational healing from that shift needs to continue as an active practice.</a:t>
            </a:r>
          </a:p>
          <a:p>
            <a:r>
              <a:rPr lang="en-US" sz="1600" dirty="0" smtClean="0"/>
              <a:t>The majority felt that most of the people we work for could be served in more person centered ways with more choice.</a:t>
            </a:r>
          </a:p>
          <a:p>
            <a:r>
              <a:rPr lang="en-US" sz="1600" dirty="0" smtClean="0"/>
              <a:t>We didn’t understand choice as well as we thought we did when viewed from a truly human rights perspective.</a:t>
            </a:r>
          </a:p>
          <a:p>
            <a:r>
              <a:rPr lang="en-US" sz="1600" dirty="0" smtClean="0"/>
              <a:t>The Board declared their full support of our efforts in this direction.</a:t>
            </a:r>
          </a:p>
          <a:p>
            <a:r>
              <a:rPr lang="en-US" sz="1600" dirty="0" smtClean="0"/>
              <a:t>The language we use is important as it shapes the reality of what we do.</a:t>
            </a:r>
          </a:p>
          <a:p>
            <a:r>
              <a:rPr lang="en-US" sz="1600" dirty="0" smtClean="0"/>
              <a:t>The system has driven the decisions for people instead of the people themselves. We listen more to each other and other professionals than the person.</a:t>
            </a:r>
          </a:p>
          <a:p>
            <a:r>
              <a:rPr lang="en-US" sz="1600" dirty="0" smtClean="0"/>
              <a:t>We inherited a very risk aversive culture from the prior parent company in addition to having to deal with this in the general ID/DD service system.</a:t>
            </a:r>
          </a:p>
          <a:p>
            <a:r>
              <a:rPr lang="en-US" sz="1600" dirty="0" smtClean="0"/>
              <a:t>There is wide spread dedication to the people we work for and to the organization. We have a stronger bond due to having the shared experience of becoming Journey Found.</a:t>
            </a:r>
          </a:p>
          <a:p>
            <a:endParaRPr lang="en-US" sz="1600" dirty="0" smtClean="0"/>
          </a:p>
          <a:p>
            <a:endParaRPr lang="en-US" sz="1600" dirty="0"/>
          </a:p>
        </p:txBody>
      </p:sp>
    </p:spTree>
    <p:extLst>
      <p:ext uri="{BB962C8B-B14F-4D97-AF65-F5344CB8AC3E}">
        <p14:creationId xmlns:p14="http://schemas.microsoft.com/office/powerpoint/2010/main" val="75706726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Institutional Care</a:t>
            </a:r>
          </a:p>
          <a:p>
            <a:pPr lvl="1"/>
            <a:r>
              <a:rPr lang="en-US" dirty="0" smtClean="0"/>
              <a:t>Mansfield </a:t>
            </a:r>
            <a:r>
              <a:rPr lang="en-US" dirty="0"/>
              <a:t>T</a:t>
            </a:r>
            <a:r>
              <a:rPr lang="en-US" dirty="0" smtClean="0"/>
              <a:t>raining School opened in1917and was closed in 1993.</a:t>
            </a:r>
          </a:p>
          <a:p>
            <a:pPr lvl="1"/>
            <a:r>
              <a:rPr lang="en-US" dirty="0" smtClean="0"/>
              <a:t>Southbury Training School</a:t>
            </a:r>
          </a:p>
          <a:p>
            <a:pPr lvl="2"/>
            <a:r>
              <a:rPr lang="en-US" dirty="0" smtClean="0"/>
              <a:t>Messier Agreement</a:t>
            </a:r>
          </a:p>
          <a:p>
            <a:r>
              <a:rPr lang="en-US" dirty="0" smtClean="0"/>
              <a:t>Managed Care</a:t>
            </a:r>
          </a:p>
          <a:p>
            <a:pPr lvl="1"/>
            <a:r>
              <a:rPr lang="en-US" dirty="0" smtClean="0"/>
              <a:t>Private Group Home Movement in the 80’s</a:t>
            </a:r>
          </a:p>
          <a:p>
            <a:r>
              <a:rPr lang="en-US" dirty="0" smtClean="0"/>
              <a:t>Person Centered Supports</a:t>
            </a:r>
            <a:endParaRPr lang="en-US" dirty="0"/>
          </a:p>
          <a:p>
            <a:pPr lvl="1"/>
            <a:r>
              <a:rPr lang="en-US" dirty="0"/>
              <a:t>Systems Change Grant from Robert Wood Johnson Foundation awarded on 2/1/1997</a:t>
            </a:r>
            <a:r>
              <a:rPr lang="en-US" dirty="0" smtClean="0"/>
              <a:t>.</a:t>
            </a:r>
          </a:p>
          <a:p>
            <a:pPr lvl="1"/>
            <a:r>
              <a:rPr lang="en-US" dirty="0" smtClean="0"/>
              <a:t>Birth of Self Determination</a:t>
            </a:r>
            <a:endParaRPr lang="en-US" dirty="0"/>
          </a:p>
        </p:txBody>
      </p:sp>
      <p:sp>
        <p:nvSpPr>
          <p:cNvPr id="2" name="Title 1"/>
          <p:cNvSpPr>
            <a:spLocks noGrp="1"/>
          </p:cNvSpPr>
          <p:nvPr>
            <p:ph type="title"/>
          </p:nvPr>
        </p:nvSpPr>
        <p:spPr/>
        <p:txBody>
          <a:bodyPr>
            <a:normAutofit/>
          </a:bodyPr>
          <a:lstStyle/>
          <a:p>
            <a:r>
              <a:rPr lang="en-US" sz="3200" dirty="0" smtClean="0"/>
              <a:t>CT Service System-Where we come from</a:t>
            </a:r>
            <a:endParaRPr lang="en-US" sz="3200" dirty="0"/>
          </a:p>
        </p:txBody>
      </p:sp>
    </p:spTree>
    <p:extLst>
      <p:ext uri="{BB962C8B-B14F-4D97-AF65-F5344CB8AC3E}">
        <p14:creationId xmlns:p14="http://schemas.microsoft.com/office/powerpoint/2010/main" val="184596432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816903"/>
          </a:xfrm>
        </p:spPr>
        <p:txBody>
          <a:bodyPr/>
          <a:lstStyle/>
          <a:p>
            <a:pPr algn="ctr"/>
            <a:r>
              <a:rPr lang="en-US" dirty="0" smtClean="0"/>
              <a:t>What We’ve Done</a:t>
            </a:r>
            <a:endParaRPr lang="en-US" dirty="0"/>
          </a:p>
        </p:txBody>
      </p:sp>
      <p:sp>
        <p:nvSpPr>
          <p:cNvPr id="3" name="Content Placeholder 2"/>
          <p:cNvSpPr>
            <a:spLocks noGrp="1"/>
          </p:cNvSpPr>
          <p:nvPr>
            <p:ph idx="1"/>
          </p:nvPr>
        </p:nvSpPr>
        <p:spPr/>
        <p:txBody>
          <a:bodyPr>
            <a:normAutofit fontScale="92500" lnSpcReduction="20000"/>
          </a:bodyPr>
          <a:lstStyle/>
          <a:p>
            <a:r>
              <a:rPr lang="en-US" sz="1600" dirty="0" smtClean="0"/>
              <a:t>Two day Person Centered Thinking Training with Michael Smull for all Managers, Assistant Managers, Directors and HR with DDS resource management and Case Management. </a:t>
            </a:r>
          </a:p>
          <a:p>
            <a:r>
              <a:rPr lang="en-US" sz="1600" dirty="0" smtClean="0"/>
              <a:t>Created a monthly Leadership Round table that meets once a month for supervisors to share experiences and focus on leadership rather than management a cultural change needs leaders not just managers.</a:t>
            </a:r>
          </a:p>
          <a:p>
            <a:r>
              <a:rPr lang="en-US" sz="1600" dirty="0" smtClean="0"/>
              <a:t>CEO attended the  week long National Leadership Consortium on Developmental Disabilities in July 2014.</a:t>
            </a:r>
          </a:p>
          <a:p>
            <a:r>
              <a:rPr lang="en-US" sz="1600" dirty="0" smtClean="0"/>
              <a:t>Conducted a road trip by operations team (program, director level, chief level and clinical) to New Jersey to see person centered supports in action.</a:t>
            </a:r>
          </a:p>
          <a:p>
            <a:r>
              <a:rPr lang="en-US" sz="1600" dirty="0" smtClean="0"/>
              <a:t>Submitted our annual CQI plan to DDS with all goals written based on the assessment retreat and the person centered thinking training.</a:t>
            </a:r>
          </a:p>
          <a:p>
            <a:r>
              <a:rPr lang="en-US" sz="1600" dirty="0" smtClean="0"/>
              <a:t>CEO submitted vision to the Board based on assessment retreat. Board accepted.</a:t>
            </a:r>
          </a:p>
          <a:p>
            <a:r>
              <a:rPr lang="en-US" sz="1600" dirty="0" smtClean="0"/>
              <a:t>Changed approach to working with guardians, placing the person first and guardian second resulting in nurturing of a dating relationship, a trip to Disney and a change in day program.</a:t>
            </a:r>
          </a:p>
          <a:p>
            <a:r>
              <a:rPr lang="en-US" sz="1600" dirty="0" smtClean="0"/>
              <a:t>Developed plan to change internal forms to person centered formats, change the content of IP narratives, revise all new hire training to reflect person centered concepts and add education on civil rights/social justice.</a:t>
            </a:r>
          </a:p>
          <a:p>
            <a:r>
              <a:rPr lang="en-US" sz="1600" dirty="0" smtClean="0"/>
              <a:t>Took over  a program in three hours as it was the right thing to do for the women </a:t>
            </a:r>
            <a:r>
              <a:rPr lang="en-US" sz="1600" smtClean="0"/>
              <a:t>living there.</a:t>
            </a:r>
            <a:endParaRPr lang="en-US" sz="1600" dirty="0" smtClean="0"/>
          </a:p>
          <a:p>
            <a:endParaRPr lang="en-US" sz="1600" dirty="0"/>
          </a:p>
        </p:txBody>
      </p:sp>
    </p:spTree>
    <p:extLst>
      <p:ext uri="{BB962C8B-B14F-4D97-AF65-F5344CB8AC3E}">
        <p14:creationId xmlns:p14="http://schemas.microsoft.com/office/powerpoint/2010/main" val="124792052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066800"/>
            <a:ext cx="7772400" cy="1829761"/>
          </a:xfrm>
        </p:spPr>
        <p:txBody>
          <a:bodyPr/>
          <a:lstStyle/>
          <a:p>
            <a:pPr algn="ctr"/>
            <a:r>
              <a:rPr lang="en-US" dirty="0" smtClean="0">
                <a:solidFill>
                  <a:srgbClr val="0070C0"/>
                </a:solidFill>
                <a:effectLst>
                  <a:outerShdw blurRad="38100" dist="38100" dir="2700000" algn="tl">
                    <a:srgbClr val="000000">
                      <a:alpha val="43137"/>
                    </a:srgbClr>
                  </a:outerShdw>
                </a:effectLst>
              </a:rPr>
              <a:t>EDUCATION</a:t>
            </a:r>
            <a:r>
              <a:rPr lang="en-US" dirty="0" smtClean="0">
                <a:solidFill>
                  <a:srgbClr val="0070C0"/>
                </a:solidFill>
                <a:effectLst/>
              </a:rPr>
              <a:t> </a:t>
            </a:r>
            <a:r>
              <a:rPr lang="en-US" dirty="0" smtClean="0">
                <a:solidFill>
                  <a:srgbClr val="0070C0"/>
                </a:solidFill>
                <a:effectLst>
                  <a:outerShdw blurRad="38100" dist="38100" dir="2700000" algn="tl">
                    <a:srgbClr val="000000">
                      <a:alpha val="43137"/>
                    </a:srgbClr>
                  </a:outerShdw>
                </a:effectLst>
              </a:rPr>
              <a:t>CONNECTION</a:t>
            </a:r>
            <a:endParaRPr lang="en-US" dirty="0">
              <a:solidFill>
                <a:srgbClr val="0070C0"/>
              </a:solidFill>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685800" y="3124200"/>
            <a:ext cx="7772400" cy="1199704"/>
          </a:xfrm>
        </p:spPr>
        <p:txBody>
          <a:bodyPr>
            <a:normAutofit/>
          </a:bodyPr>
          <a:lstStyle/>
          <a:p>
            <a:pPr algn="ctr"/>
            <a:r>
              <a:rPr lang="en-US" sz="3600" b="1" i="1" dirty="0" smtClean="0">
                <a:solidFill>
                  <a:srgbClr val="0070C0"/>
                </a:solidFill>
              </a:rPr>
              <a:t>Living the Mission- Providing Person Driven Supports</a:t>
            </a:r>
            <a:endParaRPr lang="en-US" sz="3600" b="1" i="1" dirty="0">
              <a:solidFill>
                <a:srgbClr val="0070C0"/>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0800" y="5943601"/>
            <a:ext cx="2103120" cy="511785"/>
          </a:xfrm>
          <a:prstGeom prst="rect">
            <a:avLst/>
          </a:prstGeom>
          <a:effectLst>
            <a:glow rad="228600">
              <a:sysClr val="window" lastClr="FFFFFF">
                <a:alpha val="35000"/>
              </a:sysClr>
            </a:glow>
            <a:outerShdw blurRad="50800" dist="50800" dir="5400000" algn="ctr" rotWithShape="0">
              <a:sysClr val="window" lastClr="FFFFFF"/>
            </a:outerShdw>
            <a:softEdge rad="0"/>
          </a:effectLst>
        </p:spPr>
      </p:pic>
    </p:spTree>
    <p:extLst>
      <p:ext uri="{BB962C8B-B14F-4D97-AF65-F5344CB8AC3E}">
        <p14:creationId xmlns:p14="http://schemas.microsoft.com/office/powerpoint/2010/main" val="2487006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81000" y="1657073"/>
            <a:ext cx="8305800" cy="4174091"/>
          </a:xfrm>
        </p:spPr>
      </p:pic>
      <p:sp>
        <p:nvSpPr>
          <p:cNvPr id="3" name="Title 2"/>
          <p:cNvSpPr>
            <a:spLocks noGrp="1"/>
          </p:cNvSpPr>
          <p:nvPr>
            <p:ph type="title"/>
          </p:nvPr>
        </p:nvSpPr>
        <p:spPr/>
        <p:txBody>
          <a:bodyPr>
            <a:normAutofit fontScale="90000"/>
          </a:bodyPr>
          <a:lstStyle/>
          <a:p>
            <a:pPr algn="ctr"/>
            <a:r>
              <a:rPr lang="en-US" dirty="0" smtClean="0">
                <a:solidFill>
                  <a:srgbClr val="0070C0"/>
                </a:solidFill>
              </a:rPr>
              <a:t>Living the Mission Kickoff </a:t>
            </a:r>
            <a:br>
              <a:rPr lang="en-US" dirty="0" smtClean="0">
                <a:solidFill>
                  <a:srgbClr val="0070C0"/>
                </a:solidFill>
              </a:rPr>
            </a:br>
            <a:r>
              <a:rPr lang="en-US" dirty="0" smtClean="0">
                <a:solidFill>
                  <a:srgbClr val="0070C0"/>
                </a:solidFill>
              </a:rPr>
              <a:t>February 2014</a:t>
            </a:r>
            <a:endParaRPr lang="en-US" dirty="0">
              <a:solidFill>
                <a:srgbClr val="0070C0"/>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0800" y="5943601"/>
            <a:ext cx="2103120" cy="511785"/>
          </a:xfrm>
          <a:prstGeom prst="rect">
            <a:avLst/>
          </a:prstGeom>
          <a:effectLst>
            <a:glow rad="228600">
              <a:sysClr val="window" lastClr="FFFFFF">
                <a:alpha val="35000"/>
              </a:sysClr>
            </a:glow>
            <a:outerShdw blurRad="50800" dist="50800" dir="5400000" algn="ctr" rotWithShape="0">
              <a:sysClr val="window" lastClr="FFFFFF"/>
            </a:outerShdw>
            <a:softEdge rad="0"/>
          </a:effectLst>
        </p:spPr>
      </p:pic>
    </p:spTree>
    <p:extLst>
      <p:ext uri="{BB962C8B-B14F-4D97-AF65-F5344CB8AC3E}">
        <p14:creationId xmlns:p14="http://schemas.microsoft.com/office/powerpoint/2010/main" val="28485997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981200"/>
            <a:ext cx="8229600" cy="2785872"/>
          </a:xfrm>
        </p:spPr>
        <p:txBody>
          <a:bodyPr>
            <a:normAutofit lnSpcReduction="10000"/>
          </a:bodyPr>
          <a:lstStyle/>
          <a:p>
            <a:r>
              <a:rPr lang="en-US" dirty="0" smtClean="0"/>
              <a:t>No individual that we support sits on our Board of Directors</a:t>
            </a:r>
          </a:p>
          <a:p>
            <a:pPr>
              <a:spcBef>
                <a:spcPts val="1800"/>
              </a:spcBef>
            </a:pPr>
            <a:r>
              <a:rPr lang="en-US" dirty="0" smtClean="0"/>
              <a:t>Lack of real choice of the individuals that we support </a:t>
            </a:r>
          </a:p>
          <a:p>
            <a:pPr>
              <a:spcBef>
                <a:spcPts val="1800"/>
              </a:spcBef>
            </a:pPr>
            <a:r>
              <a:rPr lang="en-US" dirty="0" smtClean="0"/>
              <a:t>Language – how we use language determines what we do and how we are perceived</a:t>
            </a:r>
          </a:p>
          <a:p>
            <a:endParaRPr lang="en-US" dirty="0"/>
          </a:p>
          <a:p>
            <a:endParaRPr lang="en-US" dirty="0"/>
          </a:p>
        </p:txBody>
      </p:sp>
      <p:sp>
        <p:nvSpPr>
          <p:cNvPr id="3" name="Title 2"/>
          <p:cNvSpPr>
            <a:spLocks noGrp="1"/>
          </p:cNvSpPr>
          <p:nvPr>
            <p:ph type="title"/>
          </p:nvPr>
        </p:nvSpPr>
        <p:spPr/>
        <p:txBody>
          <a:bodyPr/>
          <a:lstStyle/>
          <a:p>
            <a:pPr algn="ctr"/>
            <a:r>
              <a:rPr lang="en-US" dirty="0" smtClean="0">
                <a:solidFill>
                  <a:srgbClr val="0070C0"/>
                </a:solidFill>
              </a:rPr>
              <a:t>Ah-Ha Moments</a:t>
            </a:r>
            <a:endParaRPr lang="en-US" dirty="0">
              <a:solidFill>
                <a:srgbClr val="0070C0"/>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430649">
            <a:off x="7292686" y="228600"/>
            <a:ext cx="1317914" cy="17526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0800" y="5943601"/>
            <a:ext cx="2103120" cy="511785"/>
          </a:xfrm>
          <a:prstGeom prst="rect">
            <a:avLst/>
          </a:prstGeom>
          <a:effectLst>
            <a:glow rad="228600">
              <a:sysClr val="window" lastClr="FFFFFF">
                <a:alpha val="35000"/>
              </a:sysClr>
            </a:glow>
            <a:outerShdw blurRad="50800" dist="50800" dir="5400000" algn="ctr" rotWithShape="0">
              <a:sysClr val="window" lastClr="FFFFFF"/>
            </a:outerShdw>
            <a:softEdge rad="0"/>
          </a:effectLst>
        </p:spPr>
      </p:pic>
    </p:spTree>
    <p:extLst>
      <p:ext uri="{BB962C8B-B14F-4D97-AF65-F5344CB8AC3E}">
        <p14:creationId xmlns:p14="http://schemas.microsoft.com/office/powerpoint/2010/main" val="29174204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EDUCATION CONNECTION staff and DDS Case Managers and Case Manager Supervisors attending training.</a:t>
            </a:r>
          </a:p>
          <a:p>
            <a:pPr>
              <a:spcBef>
                <a:spcPts val="1200"/>
              </a:spcBef>
            </a:pPr>
            <a:r>
              <a:rPr lang="en-US" dirty="0" smtClean="0"/>
              <a:t>Staff began implementing what they learned.</a:t>
            </a:r>
          </a:p>
          <a:p>
            <a:pPr>
              <a:spcBef>
                <a:spcPts val="1200"/>
              </a:spcBef>
            </a:pPr>
            <a:r>
              <a:rPr lang="en-US" dirty="0" smtClean="0"/>
              <a:t>Began changing the hiring process.</a:t>
            </a:r>
          </a:p>
          <a:p>
            <a:endParaRPr lang="en-US" dirty="0"/>
          </a:p>
        </p:txBody>
      </p:sp>
      <p:sp>
        <p:nvSpPr>
          <p:cNvPr id="3" name="Title 2"/>
          <p:cNvSpPr>
            <a:spLocks noGrp="1"/>
          </p:cNvSpPr>
          <p:nvPr>
            <p:ph type="title"/>
          </p:nvPr>
        </p:nvSpPr>
        <p:spPr/>
        <p:txBody>
          <a:bodyPr>
            <a:normAutofit fontScale="90000"/>
          </a:bodyPr>
          <a:lstStyle/>
          <a:p>
            <a:pPr algn="ctr"/>
            <a:r>
              <a:rPr lang="en-US" dirty="0" smtClean="0">
                <a:solidFill>
                  <a:srgbClr val="0070C0"/>
                </a:solidFill>
              </a:rPr>
              <a:t>Person Centered Training</a:t>
            </a:r>
            <a:br>
              <a:rPr lang="en-US" dirty="0" smtClean="0">
                <a:solidFill>
                  <a:srgbClr val="0070C0"/>
                </a:solidFill>
              </a:rPr>
            </a:br>
            <a:r>
              <a:rPr lang="en-US" dirty="0" smtClean="0">
                <a:solidFill>
                  <a:srgbClr val="0070C0"/>
                </a:solidFill>
              </a:rPr>
              <a:t>June 24-25, 2014</a:t>
            </a:r>
            <a:endParaRPr lang="en-US" dirty="0">
              <a:solidFill>
                <a:srgbClr val="0070C0"/>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9000" y="3962400"/>
            <a:ext cx="2809875" cy="227647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0800" y="5943601"/>
            <a:ext cx="2103120" cy="511785"/>
          </a:xfrm>
          <a:prstGeom prst="rect">
            <a:avLst/>
          </a:prstGeom>
          <a:effectLst>
            <a:glow rad="228600">
              <a:sysClr val="window" lastClr="FFFFFF">
                <a:alpha val="35000"/>
              </a:sysClr>
            </a:glow>
            <a:outerShdw blurRad="50800" dist="50800" dir="5400000" algn="ctr" rotWithShape="0">
              <a:sysClr val="window" lastClr="FFFFFF"/>
            </a:outerShdw>
            <a:softEdge rad="0"/>
          </a:effectLst>
        </p:spPr>
      </p:pic>
    </p:spTree>
    <p:extLst>
      <p:ext uri="{BB962C8B-B14F-4D97-AF65-F5344CB8AC3E}">
        <p14:creationId xmlns:p14="http://schemas.microsoft.com/office/powerpoint/2010/main" val="28984665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85000" lnSpcReduction="20000"/>
          </a:bodyPr>
          <a:lstStyle/>
          <a:p>
            <a:r>
              <a:rPr lang="en-US" dirty="0" smtClean="0"/>
              <a:t>July 13-18 Director of Community Services attended week long National Leadership Consortium on Developmental Disabilities.</a:t>
            </a:r>
          </a:p>
          <a:p>
            <a:r>
              <a:rPr lang="en-US" dirty="0" smtClean="0"/>
              <a:t>Created an Advisory Council which includes manager, direct support staff, self-advocates, and other individuals we support.</a:t>
            </a:r>
          </a:p>
          <a:p>
            <a:r>
              <a:rPr lang="en-US" dirty="0" smtClean="0"/>
              <a:t>Changed monthly managers’ meeting to always include time to share successes in implementing changes. </a:t>
            </a:r>
          </a:p>
          <a:p>
            <a:r>
              <a:rPr lang="en-US" dirty="0" smtClean="0"/>
              <a:t>Person being supported is always included in the hiring process to the extent they choose to be.</a:t>
            </a:r>
          </a:p>
          <a:p>
            <a:r>
              <a:rPr lang="en-US" dirty="0" smtClean="0"/>
              <a:t>Individuals being supported have a more fulfilling life. They have attended baseball games at Yankee Stadium, gone on dates, gone to Mystic, secured better jobs.</a:t>
            </a:r>
            <a:endParaRPr lang="en-US" dirty="0"/>
          </a:p>
        </p:txBody>
      </p:sp>
      <p:sp>
        <p:nvSpPr>
          <p:cNvPr id="3" name="Title 2"/>
          <p:cNvSpPr>
            <a:spLocks noGrp="1"/>
          </p:cNvSpPr>
          <p:nvPr>
            <p:ph type="title"/>
          </p:nvPr>
        </p:nvSpPr>
        <p:spPr/>
        <p:txBody>
          <a:bodyPr/>
          <a:lstStyle/>
          <a:p>
            <a:pPr algn="ctr"/>
            <a:r>
              <a:rPr lang="en-US" dirty="0" smtClean="0">
                <a:solidFill>
                  <a:srgbClr val="0070C0"/>
                </a:solidFill>
              </a:rPr>
              <a:t>Progress Made</a:t>
            </a:r>
            <a:endParaRPr lang="en-US" dirty="0">
              <a:solidFill>
                <a:srgbClr val="0070C0"/>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0800" y="5943601"/>
            <a:ext cx="2103120" cy="511785"/>
          </a:xfrm>
          <a:prstGeom prst="rect">
            <a:avLst/>
          </a:prstGeom>
          <a:effectLst>
            <a:glow rad="228600">
              <a:sysClr val="window" lastClr="FFFFFF">
                <a:alpha val="35000"/>
              </a:sysClr>
            </a:glow>
            <a:outerShdw blurRad="50800" dist="50800" dir="5400000" algn="ctr" rotWithShape="0">
              <a:sysClr val="window" lastClr="FFFFFF"/>
            </a:outerShdw>
            <a:softEdge rad="0"/>
          </a:effectLst>
        </p:spPr>
      </p:pic>
    </p:spTree>
    <p:extLst>
      <p:ext uri="{BB962C8B-B14F-4D97-AF65-F5344CB8AC3E}">
        <p14:creationId xmlns:p14="http://schemas.microsoft.com/office/powerpoint/2010/main" val="39499950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40292" y="1676400"/>
            <a:ext cx="3855508" cy="2862262"/>
          </a:xfrm>
        </p:spPr>
      </p:pic>
      <p:sp>
        <p:nvSpPr>
          <p:cNvPr id="3" name="Title 2"/>
          <p:cNvSpPr>
            <a:spLocks noGrp="1"/>
          </p:cNvSpPr>
          <p:nvPr>
            <p:ph type="title"/>
          </p:nvPr>
        </p:nvSpPr>
        <p:spPr/>
        <p:txBody>
          <a:bodyPr/>
          <a:lstStyle/>
          <a:p>
            <a:pPr algn="ctr"/>
            <a:r>
              <a:rPr lang="en-US" dirty="0" smtClean="0">
                <a:solidFill>
                  <a:srgbClr val="0070C0"/>
                </a:solidFill>
              </a:rPr>
              <a:t>Enjoying Life</a:t>
            </a:r>
            <a:endParaRPr lang="en-US" dirty="0">
              <a:solidFill>
                <a:srgbClr val="0070C0"/>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3000" y="2743200"/>
            <a:ext cx="3733800" cy="2632364"/>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0800" y="5943601"/>
            <a:ext cx="2103120" cy="511785"/>
          </a:xfrm>
          <a:prstGeom prst="rect">
            <a:avLst/>
          </a:prstGeom>
          <a:effectLst>
            <a:glow rad="228600">
              <a:sysClr val="window" lastClr="FFFFFF">
                <a:alpha val="35000"/>
              </a:sysClr>
            </a:glow>
            <a:outerShdw blurRad="50800" dist="50800" dir="5400000" algn="ctr" rotWithShape="0">
              <a:sysClr val="window" lastClr="FFFFFF"/>
            </a:outerShdw>
            <a:softEdge rad="0"/>
          </a:effectLst>
        </p:spPr>
      </p:pic>
    </p:spTree>
    <p:extLst>
      <p:ext uri="{BB962C8B-B14F-4D97-AF65-F5344CB8AC3E}">
        <p14:creationId xmlns:p14="http://schemas.microsoft.com/office/powerpoint/2010/main" val="1018604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85000" lnSpcReduction="20000"/>
          </a:bodyPr>
          <a:lstStyle/>
          <a:p>
            <a:r>
              <a:rPr lang="en-US" dirty="0" smtClean="0"/>
              <a:t>Realized we needed to make space for conversation to foster innovation</a:t>
            </a:r>
          </a:p>
          <a:p>
            <a:r>
              <a:rPr lang="en-US" dirty="0" smtClean="0"/>
              <a:t>DDS Leadership read Creating Blue Space, a book written to share One Agencies journey to transform itself to support individualized integrative supports</a:t>
            </a:r>
          </a:p>
          <a:p>
            <a:r>
              <a:rPr lang="en-US" dirty="0" smtClean="0"/>
              <a:t>West Region began “Book Club” as part of Executive Team meetings to discuss what they were reading and talk about the challenges and opportunities to apply in their work.</a:t>
            </a:r>
            <a:endParaRPr lang="en-US" dirty="0"/>
          </a:p>
          <a:p>
            <a:r>
              <a:rPr lang="en-US" dirty="0" err="1" smtClean="0"/>
              <a:t>Hanns</a:t>
            </a:r>
            <a:r>
              <a:rPr lang="en-US" dirty="0" smtClean="0"/>
              <a:t> </a:t>
            </a:r>
            <a:r>
              <a:rPr lang="en-US" dirty="0" err="1"/>
              <a:t>Meisser</a:t>
            </a:r>
            <a:r>
              <a:rPr lang="en-US" dirty="0"/>
              <a:t>, the author of “Creating Blue </a:t>
            </a:r>
            <a:r>
              <a:rPr lang="en-US" dirty="0" smtClean="0"/>
              <a:t> Space  and </a:t>
            </a:r>
            <a:r>
              <a:rPr lang="en-US" dirty="0"/>
              <a:t>Beth </a:t>
            </a:r>
            <a:r>
              <a:rPr lang="en-US" dirty="0" smtClean="0"/>
              <a:t>Mount facilitated a two day training to help </a:t>
            </a:r>
            <a:r>
              <a:rPr lang="en-US" dirty="0"/>
              <a:t>DDS managers </a:t>
            </a:r>
            <a:r>
              <a:rPr lang="en-US" dirty="0" smtClean="0"/>
              <a:t>and Mentor Project providers learn </a:t>
            </a:r>
            <a:r>
              <a:rPr lang="en-US" dirty="0"/>
              <a:t>new strategies to effectively support </a:t>
            </a:r>
            <a:r>
              <a:rPr lang="en-US" dirty="0" smtClean="0"/>
              <a:t>developing </a:t>
            </a:r>
            <a:r>
              <a:rPr lang="en-US" dirty="0"/>
              <a:t>and expanding Individualized Support services.</a:t>
            </a:r>
          </a:p>
          <a:p>
            <a:endParaRPr lang="en-US" dirty="0"/>
          </a:p>
        </p:txBody>
      </p:sp>
      <p:sp>
        <p:nvSpPr>
          <p:cNvPr id="3" name="Title 2"/>
          <p:cNvSpPr>
            <a:spLocks noGrp="1"/>
          </p:cNvSpPr>
          <p:nvPr>
            <p:ph type="title"/>
          </p:nvPr>
        </p:nvSpPr>
        <p:spPr/>
        <p:txBody>
          <a:bodyPr/>
          <a:lstStyle/>
          <a:p>
            <a:r>
              <a:rPr lang="en-US" dirty="0"/>
              <a:t>Creating Blue Space </a:t>
            </a:r>
            <a:r>
              <a:rPr lang="en-US" dirty="0" smtClean="0"/>
              <a:t>Days</a:t>
            </a:r>
            <a:endParaRPr lang="en-US" dirty="0"/>
          </a:p>
        </p:txBody>
      </p:sp>
    </p:spTree>
    <p:extLst>
      <p:ext uri="{BB962C8B-B14F-4D97-AF65-F5344CB8AC3E}">
        <p14:creationId xmlns:p14="http://schemas.microsoft.com/office/powerpoint/2010/main" val="26277979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77500" lnSpcReduction="20000"/>
          </a:bodyPr>
          <a:lstStyle/>
          <a:p>
            <a:pPr marL="109728" indent="0">
              <a:buNone/>
            </a:pPr>
            <a:endParaRPr lang="en-US" dirty="0"/>
          </a:p>
          <a:p>
            <a:r>
              <a:rPr lang="en-US" dirty="0" smtClean="0"/>
              <a:t>To </a:t>
            </a:r>
            <a:r>
              <a:rPr lang="en-US" dirty="0"/>
              <a:t>understand the change imperative from the perspective of DDS manager and the mentor agency perspective.</a:t>
            </a:r>
          </a:p>
          <a:p>
            <a:r>
              <a:rPr lang="en-US" dirty="0" smtClean="0"/>
              <a:t>To </a:t>
            </a:r>
            <a:r>
              <a:rPr lang="en-US" dirty="0"/>
              <a:t>locate the emerging innovative edge of supports for persons with developmental disabilities in mentor agencies.</a:t>
            </a:r>
          </a:p>
          <a:p>
            <a:r>
              <a:rPr lang="en-US" dirty="0" smtClean="0"/>
              <a:t>To </a:t>
            </a:r>
            <a:r>
              <a:rPr lang="en-US" dirty="0"/>
              <a:t>gain a deeper understanding of the personal, team, organizational, and system dynamics that create competing commitments that can stall the movement towards individualized supports.</a:t>
            </a:r>
          </a:p>
          <a:p>
            <a:r>
              <a:rPr lang="en-US" dirty="0" smtClean="0"/>
              <a:t>To </a:t>
            </a:r>
            <a:r>
              <a:rPr lang="en-US" dirty="0"/>
              <a:t>identify experiments or small next steps designed to unlock us from our competing commitments and move us towards supporting individuals in real lives. </a:t>
            </a:r>
          </a:p>
          <a:p>
            <a:pPr marL="109728" indent="0">
              <a:buNone/>
            </a:pPr>
            <a:r>
              <a:rPr lang="en-US" dirty="0"/>
              <a:t> </a:t>
            </a:r>
          </a:p>
          <a:p>
            <a:endParaRPr lang="en-US" dirty="0"/>
          </a:p>
        </p:txBody>
      </p:sp>
      <p:sp>
        <p:nvSpPr>
          <p:cNvPr id="3" name="Title 2"/>
          <p:cNvSpPr>
            <a:spLocks noGrp="1"/>
          </p:cNvSpPr>
          <p:nvPr>
            <p:ph type="title"/>
          </p:nvPr>
        </p:nvSpPr>
        <p:spPr/>
        <p:txBody>
          <a:bodyPr/>
          <a:lstStyle/>
          <a:p>
            <a:r>
              <a:rPr lang="en-US" dirty="0" smtClean="0"/>
              <a:t>Creating Blue Space Day</a:t>
            </a:r>
            <a:endParaRPr lang="en-US" dirty="0"/>
          </a:p>
        </p:txBody>
      </p:sp>
    </p:spTree>
    <p:extLst>
      <p:ext uri="{BB962C8B-B14F-4D97-AF65-F5344CB8AC3E}">
        <p14:creationId xmlns:p14="http://schemas.microsoft.com/office/powerpoint/2010/main" val="40940204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62500" lnSpcReduction="20000"/>
          </a:bodyPr>
          <a:lstStyle/>
          <a:p>
            <a:r>
              <a:rPr lang="en-US" dirty="0" smtClean="0"/>
              <a:t>Providers and DDS Leadership realized that struggles and aspirations were similar.</a:t>
            </a:r>
          </a:p>
          <a:p>
            <a:r>
              <a:rPr lang="en-US" dirty="0" smtClean="0"/>
              <a:t>Appreciated the conversation and experienced new levels of partnership in the effort.</a:t>
            </a:r>
          </a:p>
          <a:p>
            <a:r>
              <a:rPr lang="en-US" dirty="0" smtClean="0"/>
              <a:t>Investment at all levels</a:t>
            </a:r>
          </a:p>
          <a:p>
            <a:pPr lvl="0"/>
            <a:r>
              <a:rPr lang="en-US" dirty="0" smtClean="0"/>
              <a:t>No </a:t>
            </a:r>
            <a:r>
              <a:rPr lang="en-US" dirty="0"/>
              <a:t>THEM-ONLY US</a:t>
            </a:r>
          </a:p>
          <a:p>
            <a:pPr lvl="0"/>
            <a:r>
              <a:rPr lang="en-US" dirty="0"/>
              <a:t>Stop labeling people, not looking to FIX</a:t>
            </a:r>
          </a:p>
          <a:p>
            <a:pPr lvl="0"/>
            <a:r>
              <a:rPr lang="en-US" dirty="0"/>
              <a:t>ASKING WHY?</a:t>
            </a:r>
          </a:p>
          <a:p>
            <a:pPr lvl="0"/>
            <a:r>
              <a:rPr lang="en-US" dirty="0"/>
              <a:t>Willing to work with creative ideas</a:t>
            </a:r>
          </a:p>
          <a:p>
            <a:pPr lvl="0"/>
            <a:r>
              <a:rPr lang="en-US" dirty="0"/>
              <a:t>More interest than they originally thought</a:t>
            </a:r>
          </a:p>
          <a:p>
            <a:pPr lvl="0"/>
            <a:r>
              <a:rPr lang="en-US" dirty="0"/>
              <a:t>Community is not where you go, but WHO you know</a:t>
            </a:r>
          </a:p>
          <a:p>
            <a:pPr lvl="0"/>
            <a:r>
              <a:rPr lang="en-US" dirty="0"/>
              <a:t>Everyone willing to sacrifice-shift resources to benefit whole</a:t>
            </a:r>
          </a:p>
          <a:p>
            <a:pPr lvl="0"/>
            <a:r>
              <a:rPr lang="en-US" dirty="0"/>
              <a:t>Waiver being used as a crutch - Need to debunk waiver myths</a:t>
            </a:r>
          </a:p>
          <a:p>
            <a:pPr lvl="0"/>
            <a:r>
              <a:rPr lang="en-US" dirty="0"/>
              <a:t>Not size of setting-not necessarily person centered because just a few </a:t>
            </a:r>
            <a:r>
              <a:rPr lang="en-US" dirty="0" smtClean="0"/>
              <a:t>individuals.</a:t>
            </a:r>
            <a:endParaRPr lang="en-US" dirty="0"/>
          </a:p>
          <a:p>
            <a:pPr lvl="0"/>
            <a:r>
              <a:rPr lang="en-US" dirty="0"/>
              <a:t>Provider and DDS </a:t>
            </a:r>
            <a:r>
              <a:rPr lang="en-US" dirty="0" smtClean="0"/>
              <a:t>committed–Common </a:t>
            </a:r>
            <a:r>
              <a:rPr lang="en-US" dirty="0"/>
              <a:t>goals and concerns</a:t>
            </a:r>
          </a:p>
          <a:p>
            <a:pPr lvl="0"/>
            <a:r>
              <a:rPr lang="en-US" dirty="0"/>
              <a:t>Sharing stories is important</a:t>
            </a:r>
          </a:p>
          <a:p>
            <a:endParaRPr lang="en-US" dirty="0"/>
          </a:p>
        </p:txBody>
      </p:sp>
      <p:sp>
        <p:nvSpPr>
          <p:cNvPr id="3" name="Title 2"/>
          <p:cNvSpPr>
            <a:spLocks noGrp="1"/>
          </p:cNvSpPr>
          <p:nvPr>
            <p:ph type="title"/>
          </p:nvPr>
        </p:nvSpPr>
        <p:spPr>
          <a:xfrm>
            <a:off x="533400" y="228600"/>
            <a:ext cx="8229600" cy="1143000"/>
          </a:xfrm>
        </p:spPr>
        <p:txBody>
          <a:bodyPr>
            <a:normAutofit/>
          </a:bodyPr>
          <a:lstStyle/>
          <a:p>
            <a:r>
              <a:rPr lang="en-US" sz="3200" dirty="0" smtClean="0"/>
              <a:t>Themes from Creating Blue Space Day</a:t>
            </a:r>
            <a:endParaRPr lang="en-US" sz="3200" dirty="0"/>
          </a:p>
        </p:txBody>
      </p:sp>
    </p:spTree>
    <p:extLst>
      <p:ext uri="{BB962C8B-B14F-4D97-AF65-F5344CB8AC3E}">
        <p14:creationId xmlns:p14="http://schemas.microsoft.com/office/powerpoint/2010/main" val="652424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304800" y="381000"/>
            <a:ext cx="8153400" cy="1143000"/>
          </a:xfrm>
        </p:spPr>
        <p:txBody>
          <a:bodyPr/>
          <a:lstStyle/>
          <a:p>
            <a:pPr eaLnBrk="1" fontAlgn="auto" hangingPunct="1">
              <a:spcAft>
                <a:spcPts val="0"/>
              </a:spcAft>
              <a:defRPr/>
            </a:pPr>
            <a:r>
              <a:rPr lang="en-US" sz="4000" dirty="0">
                <a:solidFill>
                  <a:schemeClr val="accent2"/>
                </a:solidFill>
              </a:rPr>
              <a:t>Evolution of </a:t>
            </a:r>
            <a:r>
              <a:rPr lang="en-US" sz="4000" dirty="0" smtClean="0">
                <a:solidFill>
                  <a:schemeClr val="accent2"/>
                </a:solidFill>
              </a:rPr>
              <a:t>Supports &amp; Services</a:t>
            </a:r>
            <a:r>
              <a:rPr lang="en-US" dirty="0" smtClean="0"/>
              <a:t> </a:t>
            </a:r>
            <a:endParaRPr lang="en-US" sz="3200" i="1" dirty="0">
              <a:latin typeface="Arial Rounded MT Bold" pitchFamily="34" charset="0"/>
            </a:endParaRPr>
          </a:p>
        </p:txBody>
      </p:sp>
      <p:grpSp>
        <p:nvGrpSpPr>
          <p:cNvPr id="1030" name="Group 3"/>
          <p:cNvGrpSpPr>
            <a:grpSpLocks/>
          </p:cNvGrpSpPr>
          <p:nvPr/>
        </p:nvGrpSpPr>
        <p:grpSpPr bwMode="auto">
          <a:xfrm>
            <a:off x="359568" y="1532050"/>
            <a:ext cx="2632075" cy="2557463"/>
            <a:chOff x="375" y="1768"/>
            <a:chExt cx="1658" cy="1611"/>
          </a:xfrm>
        </p:grpSpPr>
        <p:sp>
          <p:nvSpPr>
            <p:cNvPr id="1346" name="Oval 4"/>
            <p:cNvSpPr>
              <a:spLocks noChangeArrowheads="1"/>
            </p:cNvSpPr>
            <p:nvPr/>
          </p:nvSpPr>
          <p:spPr bwMode="auto">
            <a:xfrm>
              <a:off x="375" y="1768"/>
              <a:ext cx="1658" cy="1611"/>
            </a:xfrm>
            <a:prstGeom prst="ellipse">
              <a:avLst/>
            </a:prstGeom>
            <a:solidFill>
              <a:srgbClr val="FFFFFF"/>
            </a:solidFill>
            <a:ln w="19050">
              <a:solidFill>
                <a:srgbClr val="993366"/>
              </a:solidFill>
              <a:round/>
              <a:headEnd/>
              <a:tailEnd/>
            </a:ln>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1347" name="Oval 5"/>
            <p:cNvSpPr>
              <a:spLocks noChangeArrowheads="1"/>
            </p:cNvSpPr>
            <p:nvPr/>
          </p:nvSpPr>
          <p:spPr bwMode="auto">
            <a:xfrm>
              <a:off x="399" y="1793"/>
              <a:ext cx="1610" cy="1562"/>
            </a:xfrm>
            <a:prstGeom prst="ellipse">
              <a:avLst/>
            </a:prstGeom>
            <a:noFill/>
            <a:ln w="19050">
              <a:solidFill>
                <a:srgbClr val="993366"/>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grpSp>
      <p:sp>
        <p:nvSpPr>
          <p:cNvPr id="1031" name="Oval 6"/>
          <p:cNvSpPr>
            <a:spLocks noChangeArrowheads="1"/>
          </p:cNvSpPr>
          <p:nvPr/>
        </p:nvSpPr>
        <p:spPr bwMode="auto">
          <a:xfrm>
            <a:off x="3265487" y="1583557"/>
            <a:ext cx="2613025" cy="2563813"/>
          </a:xfrm>
          <a:prstGeom prst="ellipse">
            <a:avLst/>
          </a:prstGeom>
          <a:solidFill>
            <a:srgbClr val="FFFFFF"/>
          </a:solidFill>
          <a:ln w="19050">
            <a:solidFill>
              <a:srgbClr val="993366"/>
            </a:solidFill>
            <a:round/>
            <a:headEnd/>
            <a:tailEnd/>
          </a:ln>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1032" name="Line 7"/>
          <p:cNvSpPr>
            <a:spLocks noChangeShapeType="1"/>
          </p:cNvSpPr>
          <p:nvPr/>
        </p:nvSpPr>
        <p:spPr bwMode="auto">
          <a:xfrm>
            <a:off x="3523407" y="2176462"/>
            <a:ext cx="1990459" cy="1577975"/>
          </a:xfrm>
          <a:prstGeom prst="line">
            <a:avLst/>
          </a:prstGeom>
          <a:noFill/>
          <a:ln w="76200">
            <a:solidFill>
              <a:srgbClr val="91919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3" name="Rectangle 8"/>
          <p:cNvSpPr>
            <a:spLocks noChangeArrowheads="1"/>
          </p:cNvSpPr>
          <p:nvPr/>
        </p:nvSpPr>
        <p:spPr bwMode="auto">
          <a:xfrm>
            <a:off x="4456906" y="3582988"/>
            <a:ext cx="1133475"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altLang="en-US" sz="1400" b="1" dirty="0">
                <a:solidFill>
                  <a:srgbClr val="000000"/>
                </a:solidFill>
                <a:latin typeface="Bookman Old Style" pitchFamily="18" charset="0"/>
              </a:rPr>
              <a:t>Community Provider</a:t>
            </a:r>
            <a:r>
              <a:rPr lang="en-US" altLang="en-US" sz="1400" b="1" dirty="0">
                <a:solidFill>
                  <a:srgbClr val="000000"/>
                </a:solidFill>
              </a:rPr>
              <a:t>s</a:t>
            </a:r>
            <a:endParaRPr lang="en-US" altLang="en-US" sz="2400" dirty="0"/>
          </a:p>
        </p:txBody>
      </p:sp>
      <p:grpSp>
        <p:nvGrpSpPr>
          <p:cNvPr id="1034" name="Group 9"/>
          <p:cNvGrpSpPr>
            <a:grpSpLocks/>
          </p:cNvGrpSpPr>
          <p:nvPr/>
        </p:nvGrpSpPr>
        <p:grpSpPr bwMode="auto">
          <a:xfrm>
            <a:off x="3270135" y="2886469"/>
            <a:ext cx="1092200" cy="865188"/>
            <a:chOff x="1963" y="2448"/>
            <a:chExt cx="856" cy="545"/>
          </a:xfrm>
        </p:grpSpPr>
        <p:sp>
          <p:nvSpPr>
            <p:cNvPr id="1215" name="Freeform 10"/>
            <p:cNvSpPr>
              <a:spLocks/>
            </p:cNvSpPr>
            <p:nvPr/>
          </p:nvSpPr>
          <p:spPr bwMode="auto">
            <a:xfrm>
              <a:off x="2249" y="2477"/>
              <a:ext cx="43" cy="72"/>
            </a:xfrm>
            <a:custGeom>
              <a:avLst/>
              <a:gdLst>
                <a:gd name="T0" fmla="*/ 0 w 129"/>
                <a:gd name="T1" fmla="*/ 0 h 217"/>
                <a:gd name="T2" fmla="*/ 0 w 129"/>
                <a:gd name="T3" fmla="*/ 0 h 217"/>
                <a:gd name="T4" fmla="*/ 0 w 129"/>
                <a:gd name="T5" fmla="*/ 0 h 217"/>
                <a:gd name="T6" fmla="*/ 0 w 129"/>
                <a:gd name="T7" fmla="*/ 0 h 217"/>
                <a:gd name="T8" fmla="*/ 0 w 129"/>
                <a:gd name="T9" fmla="*/ 0 h 217"/>
                <a:gd name="T10" fmla="*/ 0 w 129"/>
                <a:gd name="T11" fmla="*/ 0 h 217"/>
                <a:gd name="T12" fmla="*/ 0 w 129"/>
                <a:gd name="T13" fmla="*/ 0 h 217"/>
                <a:gd name="T14" fmla="*/ 0 w 129"/>
                <a:gd name="T15" fmla="*/ 0 h 217"/>
                <a:gd name="T16" fmla="*/ 0 w 129"/>
                <a:gd name="T17" fmla="*/ 0 h 217"/>
                <a:gd name="T18" fmla="*/ 0 w 129"/>
                <a:gd name="T19" fmla="*/ 0 h 217"/>
                <a:gd name="T20" fmla="*/ 0 w 129"/>
                <a:gd name="T21" fmla="*/ 0 h 217"/>
                <a:gd name="T22" fmla="*/ 0 w 129"/>
                <a:gd name="T23" fmla="*/ 0 h 217"/>
                <a:gd name="T24" fmla="*/ 0 w 129"/>
                <a:gd name="T25" fmla="*/ 0 h 217"/>
                <a:gd name="T26" fmla="*/ 0 w 129"/>
                <a:gd name="T27" fmla="*/ 0 h 217"/>
                <a:gd name="T28" fmla="*/ 0 w 129"/>
                <a:gd name="T29" fmla="*/ 0 h 217"/>
                <a:gd name="T30" fmla="*/ 0 w 129"/>
                <a:gd name="T31" fmla="*/ 0 h 217"/>
                <a:gd name="T32" fmla="*/ 0 w 129"/>
                <a:gd name="T33" fmla="*/ 0 h 217"/>
                <a:gd name="T34" fmla="*/ 0 w 129"/>
                <a:gd name="T35" fmla="*/ 0 h 217"/>
                <a:gd name="T36" fmla="*/ 0 w 129"/>
                <a:gd name="T37" fmla="*/ 0 h 217"/>
                <a:gd name="T38" fmla="*/ 0 w 129"/>
                <a:gd name="T39" fmla="*/ 0 h 217"/>
                <a:gd name="T40" fmla="*/ 0 w 129"/>
                <a:gd name="T41" fmla="*/ 0 h 217"/>
                <a:gd name="T42" fmla="*/ 0 w 129"/>
                <a:gd name="T43" fmla="*/ 0 h 217"/>
                <a:gd name="T44" fmla="*/ 0 w 129"/>
                <a:gd name="T45" fmla="*/ 0 h 217"/>
                <a:gd name="T46" fmla="*/ 0 w 129"/>
                <a:gd name="T47" fmla="*/ 0 h 217"/>
                <a:gd name="T48" fmla="*/ 0 w 129"/>
                <a:gd name="T49" fmla="*/ 0 h 217"/>
                <a:gd name="T50" fmla="*/ 0 w 129"/>
                <a:gd name="T51" fmla="*/ 0 h 217"/>
                <a:gd name="T52" fmla="*/ 0 w 129"/>
                <a:gd name="T53" fmla="*/ 0 h 217"/>
                <a:gd name="T54" fmla="*/ 0 w 129"/>
                <a:gd name="T55" fmla="*/ 0 h 217"/>
                <a:gd name="T56" fmla="*/ 0 w 129"/>
                <a:gd name="T57" fmla="*/ 0 h 217"/>
                <a:gd name="T58" fmla="*/ 0 w 129"/>
                <a:gd name="T59" fmla="*/ 0 h 217"/>
                <a:gd name="T60" fmla="*/ 0 w 129"/>
                <a:gd name="T61" fmla="*/ 0 h 217"/>
                <a:gd name="T62" fmla="*/ 0 w 129"/>
                <a:gd name="T63" fmla="*/ 0 h 217"/>
                <a:gd name="T64" fmla="*/ 0 w 129"/>
                <a:gd name="T65" fmla="*/ 0 h 21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9"/>
                <a:gd name="T100" fmla="*/ 0 h 217"/>
                <a:gd name="T101" fmla="*/ 129 w 129"/>
                <a:gd name="T102" fmla="*/ 217 h 21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9" h="217">
                  <a:moveTo>
                    <a:pt x="30" y="202"/>
                  </a:moveTo>
                  <a:lnTo>
                    <a:pt x="30" y="170"/>
                  </a:lnTo>
                  <a:lnTo>
                    <a:pt x="21" y="152"/>
                  </a:lnTo>
                  <a:lnTo>
                    <a:pt x="15" y="138"/>
                  </a:lnTo>
                  <a:lnTo>
                    <a:pt x="7" y="121"/>
                  </a:lnTo>
                  <a:lnTo>
                    <a:pt x="3" y="106"/>
                  </a:lnTo>
                  <a:lnTo>
                    <a:pt x="1" y="95"/>
                  </a:lnTo>
                  <a:lnTo>
                    <a:pt x="0" y="66"/>
                  </a:lnTo>
                  <a:lnTo>
                    <a:pt x="3" y="46"/>
                  </a:lnTo>
                  <a:lnTo>
                    <a:pt x="11" y="29"/>
                  </a:lnTo>
                  <a:lnTo>
                    <a:pt x="20" y="16"/>
                  </a:lnTo>
                  <a:lnTo>
                    <a:pt x="27" y="10"/>
                  </a:lnTo>
                  <a:lnTo>
                    <a:pt x="40" y="3"/>
                  </a:lnTo>
                  <a:lnTo>
                    <a:pt x="59" y="0"/>
                  </a:lnTo>
                  <a:lnTo>
                    <a:pt x="79" y="1"/>
                  </a:lnTo>
                  <a:lnTo>
                    <a:pt x="95" y="5"/>
                  </a:lnTo>
                  <a:lnTo>
                    <a:pt x="112" y="17"/>
                  </a:lnTo>
                  <a:lnTo>
                    <a:pt x="120" y="29"/>
                  </a:lnTo>
                  <a:lnTo>
                    <a:pt x="126" y="39"/>
                  </a:lnTo>
                  <a:lnTo>
                    <a:pt x="129" y="54"/>
                  </a:lnTo>
                  <a:lnTo>
                    <a:pt x="128" y="80"/>
                  </a:lnTo>
                  <a:lnTo>
                    <a:pt x="123" y="103"/>
                  </a:lnTo>
                  <a:lnTo>
                    <a:pt x="114" y="126"/>
                  </a:lnTo>
                  <a:lnTo>
                    <a:pt x="107" y="141"/>
                  </a:lnTo>
                  <a:lnTo>
                    <a:pt x="101" y="154"/>
                  </a:lnTo>
                  <a:lnTo>
                    <a:pt x="93" y="170"/>
                  </a:lnTo>
                  <a:lnTo>
                    <a:pt x="91" y="194"/>
                  </a:lnTo>
                  <a:lnTo>
                    <a:pt x="90" y="208"/>
                  </a:lnTo>
                  <a:lnTo>
                    <a:pt x="77" y="215"/>
                  </a:lnTo>
                  <a:lnTo>
                    <a:pt x="63" y="217"/>
                  </a:lnTo>
                  <a:lnTo>
                    <a:pt x="46" y="215"/>
                  </a:lnTo>
                  <a:lnTo>
                    <a:pt x="36" y="210"/>
                  </a:lnTo>
                  <a:lnTo>
                    <a:pt x="30" y="202"/>
                  </a:lnTo>
                  <a:close/>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16" name="Freeform 11"/>
            <p:cNvSpPr>
              <a:spLocks/>
            </p:cNvSpPr>
            <p:nvPr/>
          </p:nvSpPr>
          <p:spPr bwMode="auto">
            <a:xfrm>
              <a:off x="2242" y="2474"/>
              <a:ext cx="55" cy="49"/>
            </a:xfrm>
            <a:custGeom>
              <a:avLst/>
              <a:gdLst>
                <a:gd name="T0" fmla="*/ 0 w 167"/>
                <a:gd name="T1" fmla="*/ 0 h 148"/>
                <a:gd name="T2" fmla="*/ 0 w 167"/>
                <a:gd name="T3" fmla="*/ 0 h 148"/>
                <a:gd name="T4" fmla="*/ 0 w 167"/>
                <a:gd name="T5" fmla="*/ 0 h 148"/>
                <a:gd name="T6" fmla="*/ 0 w 167"/>
                <a:gd name="T7" fmla="*/ 0 h 148"/>
                <a:gd name="T8" fmla="*/ 0 w 167"/>
                <a:gd name="T9" fmla="*/ 0 h 148"/>
                <a:gd name="T10" fmla="*/ 0 w 167"/>
                <a:gd name="T11" fmla="*/ 0 h 148"/>
                <a:gd name="T12" fmla="*/ 0 w 167"/>
                <a:gd name="T13" fmla="*/ 0 h 148"/>
                <a:gd name="T14" fmla="*/ 0 w 167"/>
                <a:gd name="T15" fmla="*/ 0 h 148"/>
                <a:gd name="T16" fmla="*/ 0 w 167"/>
                <a:gd name="T17" fmla="*/ 0 h 148"/>
                <a:gd name="T18" fmla="*/ 0 w 167"/>
                <a:gd name="T19" fmla="*/ 0 h 148"/>
                <a:gd name="T20" fmla="*/ 0 w 167"/>
                <a:gd name="T21" fmla="*/ 0 h 148"/>
                <a:gd name="T22" fmla="*/ 0 w 167"/>
                <a:gd name="T23" fmla="*/ 0 h 148"/>
                <a:gd name="T24" fmla="*/ 0 w 167"/>
                <a:gd name="T25" fmla="*/ 0 h 148"/>
                <a:gd name="T26" fmla="*/ 0 w 167"/>
                <a:gd name="T27" fmla="*/ 0 h 148"/>
                <a:gd name="T28" fmla="*/ 0 w 167"/>
                <a:gd name="T29" fmla="*/ 0 h 148"/>
                <a:gd name="T30" fmla="*/ 0 w 167"/>
                <a:gd name="T31" fmla="*/ 0 h 148"/>
                <a:gd name="T32" fmla="*/ 0 w 167"/>
                <a:gd name="T33" fmla="*/ 0 h 148"/>
                <a:gd name="T34" fmla="*/ 0 w 167"/>
                <a:gd name="T35" fmla="*/ 0 h 148"/>
                <a:gd name="T36" fmla="*/ 0 w 167"/>
                <a:gd name="T37" fmla="*/ 0 h 148"/>
                <a:gd name="T38" fmla="*/ 0 w 167"/>
                <a:gd name="T39" fmla="*/ 0 h 148"/>
                <a:gd name="T40" fmla="*/ 0 w 167"/>
                <a:gd name="T41" fmla="*/ 0 h 148"/>
                <a:gd name="T42" fmla="*/ 0 w 167"/>
                <a:gd name="T43" fmla="*/ 0 h 148"/>
                <a:gd name="T44" fmla="*/ 0 w 167"/>
                <a:gd name="T45" fmla="*/ 0 h 148"/>
                <a:gd name="T46" fmla="*/ 0 w 167"/>
                <a:gd name="T47" fmla="*/ 0 h 148"/>
                <a:gd name="T48" fmla="*/ 0 w 167"/>
                <a:gd name="T49" fmla="*/ 0 h 148"/>
                <a:gd name="T50" fmla="*/ 0 w 167"/>
                <a:gd name="T51" fmla="*/ 0 h 148"/>
                <a:gd name="T52" fmla="*/ 0 w 167"/>
                <a:gd name="T53" fmla="*/ 0 h 148"/>
                <a:gd name="T54" fmla="*/ 0 w 167"/>
                <a:gd name="T55" fmla="*/ 0 h 148"/>
                <a:gd name="T56" fmla="*/ 0 w 167"/>
                <a:gd name="T57" fmla="*/ 0 h 148"/>
                <a:gd name="T58" fmla="*/ 0 w 167"/>
                <a:gd name="T59" fmla="*/ 0 h 148"/>
                <a:gd name="T60" fmla="*/ 0 w 167"/>
                <a:gd name="T61" fmla="*/ 0 h 148"/>
                <a:gd name="T62" fmla="*/ 0 w 167"/>
                <a:gd name="T63" fmla="*/ 0 h 148"/>
                <a:gd name="T64" fmla="*/ 0 w 167"/>
                <a:gd name="T65" fmla="*/ 0 h 148"/>
                <a:gd name="T66" fmla="*/ 0 w 167"/>
                <a:gd name="T67" fmla="*/ 0 h 148"/>
                <a:gd name="T68" fmla="*/ 0 w 167"/>
                <a:gd name="T69" fmla="*/ 0 h 148"/>
                <a:gd name="T70" fmla="*/ 0 w 167"/>
                <a:gd name="T71" fmla="*/ 0 h 148"/>
                <a:gd name="T72" fmla="*/ 0 w 167"/>
                <a:gd name="T73" fmla="*/ 0 h 148"/>
                <a:gd name="T74" fmla="*/ 0 w 167"/>
                <a:gd name="T75" fmla="*/ 0 h 148"/>
                <a:gd name="T76" fmla="*/ 0 w 167"/>
                <a:gd name="T77" fmla="*/ 0 h 148"/>
                <a:gd name="T78" fmla="*/ 0 w 167"/>
                <a:gd name="T79" fmla="*/ 0 h 148"/>
                <a:gd name="T80" fmla="*/ 0 w 167"/>
                <a:gd name="T81" fmla="*/ 0 h 1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67"/>
                <a:gd name="T124" fmla="*/ 0 h 148"/>
                <a:gd name="T125" fmla="*/ 167 w 167"/>
                <a:gd name="T126" fmla="*/ 148 h 1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67" h="148">
                  <a:moveTo>
                    <a:pt x="12" y="128"/>
                  </a:moveTo>
                  <a:lnTo>
                    <a:pt x="2" y="113"/>
                  </a:lnTo>
                  <a:lnTo>
                    <a:pt x="0" y="97"/>
                  </a:lnTo>
                  <a:lnTo>
                    <a:pt x="1" y="76"/>
                  </a:lnTo>
                  <a:lnTo>
                    <a:pt x="1" y="61"/>
                  </a:lnTo>
                  <a:lnTo>
                    <a:pt x="9" y="42"/>
                  </a:lnTo>
                  <a:lnTo>
                    <a:pt x="18" y="29"/>
                  </a:lnTo>
                  <a:lnTo>
                    <a:pt x="28" y="18"/>
                  </a:lnTo>
                  <a:lnTo>
                    <a:pt x="44" y="6"/>
                  </a:lnTo>
                  <a:lnTo>
                    <a:pt x="56" y="2"/>
                  </a:lnTo>
                  <a:lnTo>
                    <a:pt x="82" y="0"/>
                  </a:lnTo>
                  <a:lnTo>
                    <a:pt x="104" y="1"/>
                  </a:lnTo>
                  <a:lnTo>
                    <a:pt x="121" y="6"/>
                  </a:lnTo>
                  <a:lnTo>
                    <a:pt x="134" y="11"/>
                  </a:lnTo>
                  <a:lnTo>
                    <a:pt x="146" y="24"/>
                  </a:lnTo>
                  <a:lnTo>
                    <a:pt x="155" y="37"/>
                  </a:lnTo>
                  <a:lnTo>
                    <a:pt x="163" y="49"/>
                  </a:lnTo>
                  <a:lnTo>
                    <a:pt x="167" y="64"/>
                  </a:lnTo>
                  <a:lnTo>
                    <a:pt x="167" y="91"/>
                  </a:lnTo>
                  <a:lnTo>
                    <a:pt x="167" y="109"/>
                  </a:lnTo>
                  <a:lnTo>
                    <a:pt x="161" y="117"/>
                  </a:lnTo>
                  <a:lnTo>
                    <a:pt x="152" y="130"/>
                  </a:lnTo>
                  <a:lnTo>
                    <a:pt x="146" y="139"/>
                  </a:lnTo>
                  <a:lnTo>
                    <a:pt x="130" y="144"/>
                  </a:lnTo>
                  <a:lnTo>
                    <a:pt x="115" y="148"/>
                  </a:lnTo>
                  <a:lnTo>
                    <a:pt x="127" y="130"/>
                  </a:lnTo>
                  <a:lnTo>
                    <a:pt x="139" y="98"/>
                  </a:lnTo>
                  <a:lnTo>
                    <a:pt x="140" y="86"/>
                  </a:lnTo>
                  <a:lnTo>
                    <a:pt x="139" y="75"/>
                  </a:lnTo>
                  <a:lnTo>
                    <a:pt x="134" y="61"/>
                  </a:lnTo>
                  <a:lnTo>
                    <a:pt x="108" y="69"/>
                  </a:lnTo>
                  <a:lnTo>
                    <a:pt x="76" y="69"/>
                  </a:lnTo>
                  <a:lnTo>
                    <a:pt x="54" y="67"/>
                  </a:lnTo>
                  <a:lnTo>
                    <a:pt x="37" y="63"/>
                  </a:lnTo>
                  <a:lnTo>
                    <a:pt x="31" y="70"/>
                  </a:lnTo>
                  <a:lnTo>
                    <a:pt x="27" y="86"/>
                  </a:lnTo>
                  <a:lnTo>
                    <a:pt x="27" y="100"/>
                  </a:lnTo>
                  <a:lnTo>
                    <a:pt x="39" y="131"/>
                  </a:lnTo>
                  <a:lnTo>
                    <a:pt x="46" y="148"/>
                  </a:lnTo>
                  <a:lnTo>
                    <a:pt x="27" y="138"/>
                  </a:lnTo>
                  <a:lnTo>
                    <a:pt x="12" y="1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17" name="Freeform 12"/>
            <p:cNvSpPr>
              <a:spLocks/>
            </p:cNvSpPr>
            <p:nvPr/>
          </p:nvSpPr>
          <p:spPr bwMode="auto">
            <a:xfrm>
              <a:off x="2239" y="2793"/>
              <a:ext cx="53" cy="138"/>
            </a:xfrm>
            <a:custGeom>
              <a:avLst/>
              <a:gdLst>
                <a:gd name="T0" fmla="*/ 0 w 161"/>
                <a:gd name="T1" fmla="*/ 0 h 415"/>
                <a:gd name="T2" fmla="*/ 0 w 161"/>
                <a:gd name="T3" fmla="*/ 0 h 415"/>
                <a:gd name="T4" fmla="*/ 0 w 161"/>
                <a:gd name="T5" fmla="*/ 0 h 415"/>
                <a:gd name="T6" fmla="*/ 0 w 161"/>
                <a:gd name="T7" fmla="*/ 0 h 415"/>
                <a:gd name="T8" fmla="*/ 0 w 161"/>
                <a:gd name="T9" fmla="*/ 0 h 415"/>
                <a:gd name="T10" fmla="*/ 0 w 161"/>
                <a:gd name="T11" fmla="*/ 0 h 415"/>
                <a:gd name="T12" fmla="*/ 0 w 161"/>
                <a:gd name="T13" fmla="*/ 0 h 415"/>
                <a:gd name="T14" fmla="*/ 0 w 161"/>
                <a:gd name="T15" fmla="*/ 0 h 415"/>
                <a:gd name="T16" fmla="*/ 0 w 161"/>
                <a:gd name="T17" fmla="*/ 1 h 415"/>
                <a:gd name="T18" fmla="*/ 0 w 161"/>
                <a:gd name="T19" fmla="*/ 1 h 415"/>
                <a:gd name="T20" fmla="*/ 0 w 161"/>
                <a:gd name="T21" fmla="*/ 1 h 415"/>
                <a:gd name="T22" fmla="*/ 0 w 161"/>
                <a:gd name="T23" fmla="*/ 1 h 415"/>
                <a:gd name="T24" fmla="*/ 0 w 161"/>
                <a:gd name="T25" fmla="*/ 0 h 415"/>
                <a:gd name="T26" fmla="*/ 0 w 161"/>
                <a:gd name="T27" fmla="*/ 0 h 415"/>
                <a:gd name="T28" fmla="*/ 0 w 161"/>
                <a:gd name="T29" fmla="*/ 0 h 415"/>
                <a:gd name="T30" fmla="*/ 0 w 161"/>
                <a:gd name="T31" fmla="*/ 0 h 415"/>
                <a:gd name="T32" fmla="*/ 0 w 161"/>
                <a:gd name="T33" fmla="*/ 0 h 415"/>
                <a:gd name="T34" fmla="*/ 0 w 161"/>
                <a:gd name="T35" fmla="*/ 0 h 415"/>
                <a:gd name="T36" fmla="*/ 0 w 161"/>
                <a:gd name="T37" fmla="*/ 0 h 415"/>
                <a:gd name="T38" fmla="*/ 0 w 161"/>
                <a:gd name="T39" fmla="*/ 0 h 415"/>
                <a:gd name="T40" fmla="*/ 0 w 161"/>
                <a:gd name="T41" fmla="*/ 0 h 415"/>
                <a:gd name="T42" fmla="*/ 0 w 161"/>
                <a:gd name="T43" fmla="*/ 1 h 415"/>
                <a:gd name="T44" fmla="*/ 0 w 161"/>
                <a:gd name="T45" fmla="*/ 1 h 415"/>
                <a:gd name="T46" fmla="*/ 0 w 161"/>
                <a:gd name="T47" fmla="*/ 1 h 415"/>
                <a:gd name="T48" fmla="*/ 0 w 161"/>
                <a:gd name="T49" fmla="*/ 1 h 415"/>
                <a:gd name="T50" fmla="*/ 0 w 161"/>
                <a:gd name="T51" fmla="*/ 0 h 415"/>
                <a:gd name="T52" fmla="*/ 0 w 161"/>
                <a:gd name="T53" fmla="*/ 0 h 415"/>
                <a:gd name="T54" fmla="*/ 0 w 161"/>
                <a:gd name="T55" fmla="*/ 0 h 415"/>
                <a:gd name="T56" fmla="*/ 0 w 161"/>
                <a:gd name="T57" fmla="*/ 0 h 415"/>
                <a:gd name="T58" fmla="*/ 0 w 161"/>
                <a:gd name="T59" fmla="*/ 0 h 41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61"/>
                <a:gd name="T91" fmla="*/ 0 h 415"/>
                <a:gd name="T92" fmla="*/ 161 w 161"/>
                <a:gd name="T93" fmla="*/ 415 h 415"/>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61" h="415">
                  <a:moveTo>
                    <a:pt x="37" y="0"/>
                  </a:moveTo>
                  <a:lnTo>
                    <a:pt x="33" y="49"/>
                  </a:lnTo>
                  <a:lnTo>
                    <a:pt x="30" y="104"/>
                  </a:lnTo>
                  <a:lnTo>
                    <a:pt x="30" y="159"/>
                  </a:lnTo>
                  <a:lnTo>
                    <a:pt x="33" y="211"/>
                  </a:lnTo>
                  <a:lnTo>
                    <a:pt x="34" y="252"/>
                  </a:lnTo>
                  <a:lnTo>
                    <a:pt x="34" y="305"/>
                  </a:lnTo>
                  <a:lnTo>
                    <a:pt x="31" y="326"/>
                  </a:lnTo>
                  <a:lnTo>
                    <a:pt x="9" y="390"/>
                  </a:lnTo>
                  <a:lnTo>
                    <a:pt x="0" y="414"/>
                  </a:lnTo>
                  <a:lnTo>
                    <a:pt x="36" y="415"/>
                  </a:lnTo>
                  <a:lnTo>
                    <a:pt x="51" y="386"/>
                  </a:lnTo>
                  <a:lnTo>
                    <a:pt x="61" y="354"/>
                  </a:lnTo>
                  <a:lnTo>
                    <a:pt x="67" y="301"/>
                  </a:lnTo>
                  <a:lnTo>
                    <a:pt x="87" y="159"/>
                  </a:lnTo>
                  <a:lnTo>
                    <a:pt x="94" y="119"/>
                  </a:lnTo>
                  <a:lnTo>
                    <a:pt x="89" y="197"/>
                  </a:lnTo>
                  <a:lnTo>
                    <a:pt x="95" y="244"/>
                  </a:lnTo>
                  <a:lnTo>
                    <a:pt x="97" y="288"/>
                  </a:lnTo>
                  <a:lnTo>
                    <a:pt x="93" y="328"/>
                  </a:lnTo>
                  <a:lnTo>
                    <a:pt x="96" y="347"/>
                  </a:lnTo>
                  <a:lnTo>
                    <a:pt x="119" y="408"/>
                  </a:lnTo>
                  <a:lnTo>
                    <a:pt x="139" y="409"/>
                  </a:lnTo>
                  <a:lnTo>
                    <a:pt x="149" y="409"/>
                  </a:lnTo>
                  <a:lnTo>
                    <a:pt x="161" y="397"/>
                  </a:lnTo>
                  <a:lnTo>
                    <a:pt x="131" y="328"/>
                  </a:lnTo>
                  <a:lnTo>
                    <a:pt x="146" y="184"/>
                  </a:lnTo>
                  <a:lnTo>
                    <a:pt x="152" y="116"/>
                  </a:lnTo>
                  <a:lnTo>
                    <a:pt x="152" y="2"/>
                  </a:lnTo>
                  <a:lnTo>
                    <a:pt x="37" y="0"/>
                  </a:lnTo>
                  <a:close/>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18" name="Freeform 13"/>
            <p:cNvSpPr>
              <a:spLocks/>
            </p:cNvSpPr>
            <p:nvPr/>
          </p:nvSpPr>
          <p:spPr bwMode="auto">
            <a:xfrm>
              <a:off x="2219" y="2625"/>
              <a:ext cx="27" cy="134"/>
            </a:xfrm>
            <a:custGeom>
              <a:avLst/>
              <a:gdLst>
                <a:gd name="T0" fmla="*/ 0 w 81"/>
                <a:gd name="T1" fmla="*/ 0 h 402"/>
                <a:gd name="T2" fmla="*/ 0 w 81"/>
                <a:gd name="T3" fmla="*/ 0 h 402"/>
                <a:gd name="T4" fmla="*/ 0 w 81"/>
                <a:gd name="T5" fmla="*/ 0 h 402"/>
                <a:gd name="T6" fmla="*/ 0 w 81"/>
                <a:gd name="T7" fmla="*/ 0 h 402"/>
                <a:gd name="T8" fmla="*/ 0 w 81"/>
                <a:gd name="T9" fmla="*/ 1 h 402"/>
                <a:gd name="T10" fmla="*/ 0 w 81"/>
                <a:gd name="T11" fmla="*/ 1 h 402"/>
                <a:gd name="T12" fmla="*/ 0 w 81"/>
                <a:gd name="T13" fmla="*/ 1 h 402"/>
                <a:gd name="T14" fmla="*/ 0 w 81"/>
                <a:gd name="T15" fmla="*/ 0 h 402"/>
                <a:gd name="T16" fmla="*/ 0 w 81"/>
                <a:gd name="T17" fmla="*/ 0 h 402"/>
                <a:gd name="T18" fmla="*/ 0 w 81"/>
                <a:gd name="T19" fmla="*/ 0 h 402"/>
                <a:gd name="T20" fmla="*/ 0 w 81"/>
                <a:gd name="T21" fmla="*/ 0 h 402"/>
                <a:gd name="T22" fmla="*/ 0 w 81"/>
                <a:gd name="T23" fmla="*/ 0 h 402"/>
                <a:gd name="T24" fmla="*/ 0 w 81"/>
                <a:gd name="T25" fmla="*/ 0 h 402"/>
                <a:gd name="T26" fmla="*/ 0 w 81"/>
                <a:gd name="T27" fmla="*/ 0 h 40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1"/>
                <a:gd name="T43" fmla="*/ 0 h 402"/>
                <a:gd name="T44" fmla="*/ 81 w 81"/>
                <a:gd name="T45" fmla="*/ 402 h 40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1" h="402">
                  <a:moveTo>
                    <a:pt x="4" y="0"/>
                  </a:moveTo>
                  <a:lnTo>
                    <a:pt x="0" y="91"/>
                  </a:lnTo>
                  <a:lnTo>
                    <a:pt x="13" y="215"/>
                  </a:lnTo>
                  <a:lnTo>
                    <a:pt x="24" y="324"/>
                  </a:lnTo>
                  <a:lnTo>
                    <a:pt x="44" y="389"/>
                  </a:lnTo>
                  <a:lnTo>
                    <a:pt x="53" y="402"/>
                  </a:lnTo>
                  <a:lnTo>
                    <a:pt x="59" y="383"/>
                  </a:lnTo>
                  <a:lnTo>
                    <a:pt x="63" y="337"/>
                  </a:lnTo>
                  <a:lnTo>
                    <a:pt x="81" y="325"/>
                  </a:lnTo>
                  <a:lnTo>
                    <a:pt x="56" y="288"/>
                  </a:lnTo>
                  <a:lnTo>
                    <a:pt x="40" y="267"/>
                  </a:lnTo>
                  <a:lnTo>
                    <a:pt x="42" y="82"/>
                  </a:lnTo>
                  <a:lnTo>
                    <a:pt x="50" y="7"/>
                  </a:lnTo>
                  <a:lnTo>
                    <a:pt x="4" y="0"/>
                  </a:lnTo>
                  <a:close/>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19" name="Freeform 14"/>
            <p:cNvSpPr>
              <a:spLocks/>
            </p:cNvSpPr>
            <p:nvPr/>
          </p:nvSpPr>
          <p:spPr bwMode="auto">
            <a:xfrm>
              <a:off x="2295" y="2621"/>
              <a:ext cx="23" cy="125"/>
            </a:xfrm>
            <a:custGeom>
              <a:avLst/>
              <a:gdLst>
                <a:gd name="T0" fmla="*/ 0 w 71"/>
                <a:gd name="T1" fmla="*/ 0 h 376"/>
                <a:gd name="T2" fmla="*/ 0 w 71"/>
                <a:gd name="T3" fmla="*/ 0 h 376"/>
                <a:gd name="T4" fmla="*/ 0 w 71"/>
                <a:gd name="T5" fmla="*/ 0 h 376"/>
                <a:gd name="T6" fmla="*/ 0 w 71"/>
                <a:gd name="T7" fmla="*/ 0 h 376"/>
                <a:gd name="T8" fmla="*/ 0 w 71"/>
                <a:gd name="T9" fmla="*/ 0 h 376"/>
                <a:gd name="T10" fmla="*/ 0 w 71"/>
                <a:gd name="T11" fmla="*/ 0 h 376"/>
                <a:gd name="T12" fmla="*/ 0 w 71"/>
                <a:gd name="T13" fmla="*/ 1 h 376"/>
                <a:gd name="T14" fmla="*/ 0 w 71"/>
                <a:gd name="T15" fmla="*/ 0 h 376"/>
                <a:gd name="T16" fmla="*/ 0 w 71"/>
                <a:gd name="T17" fmla="*/ 0 h 376"/>
                <a:gd name="T18" fmla="*/ 0 w 71"/>
                <a:gd name="T19" fmla="*/ 0 h 376"/>
                <a:gd name="T20" fmla="*/ 0 w 71"/>
                <a:gd name="T21" fmla="*/ 0 h 376"/>
                <a:gd name="T22" fmla="*/ 0 w 71"/>
                <a:gd name="T23" fmla="*/ 0 h 37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1"/>
                <a:gd name="T37" fmla="*/ 0 h 376"/>
                <a:gd name="T38" fmla="*/ 71 w 71"/>
                <a:gd name="T39" fmla="*/ 376 h 37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1" h="376">
                  <a:moveTo>
                    <a:pt x="20" y="11"/>
                  </a:moveTo>
                  <a:lnTo>
                    <a:pt x="30" y="78"/>
                  </a:lnTo>
                  <a:lnTo>
                    <a:pt x="29" y="239"/>
                  </a:lnTo>
                  <a:lnTo>
                    <a:pt x="0" y="306"/>
                  </a:lnTo>
                  <a:lnTo>
                    <a:pt x="7" y="312"/>
                  </a:lnTo>
                  <a:lnTo>
                    <a:pt x="0" y="347"/>
                  </a:lnTo>
                  <a:lnTo>
                    <a:pt x="6" y="376"/>
                  </a:lnTo>
                  <a:lnTo>
                    <a:pt x="29" y="330"/>
                  </a:lnTo>
                  <a:lnTo>
                    <a:pt x="50" y="247"/>
                  </a:lnTo>
                  <a:lnTo>
                    <a:pt x="71" y="63"/>
                  </a:lnTo>
                  <a:lnTo>
                    <a:pt x="62" y="0"/>
                  </a:lnTo>
                  <a:lnTo>
                    <a:pt x="20" y="11"/>
                  </a:lnTo>
                  <a:close/>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20" name="Freeform 15"/>
            <p:cNvSpPr>
              <a:spLocks/>
            </p:cNvSpPr>
            <p:nvPr/>
          </p:nvSpPr>
          <p:spPr bwMode="auto">
            <a:xfrm>
              <a:off x="2236" y="2907"/>
              <a:ext cx="24" cy="38"/>
            </a:xfrm>
            <a:custGeom>
              <a:avLst/>
              <a:gdLst>
                <a:gd name="T0" fmla="*/ 0 w 71"/>
                <a:gd name="T1" fmla="*/ 0 h 114"/>
                <a:gd name="T2" fmla="*/ 0 w 71"/>
                <a:gd name="T3" fmla="*/ 0 h 114"/>
                <a:gd name="T4" fmla="*/ 0 w 71"/>
                <a:gd name="T5" fmla="*/ 0 h 114"/>
                <a:gd name="T6" fmla="*/ 0 w 71"/>
                <a:gd name="T7" fmla="*/ 0 h 114"/>
                <a:gd name="T8" fmla="*/ 0 w 71"/>
                <a:gd name="T9" fmla="*/ 0 h 114"/>
                <a:gd name="T10" fmla="*/ 0 w 71"/>
                <a:gd name="T11" fmla="*/ 0 h 114"/>
                <a:gd name="T12" fmla="*/ 0 w 71"/>
                <a:gd name="T13" fmla="*/ 0 h 114"/>
                <a:gd name="T14" fmla="*/ 0 w 71"/>
                <a:gd name="T15" fmla="*/ 0 h 114"/>
                <a:gd name="T16" fmla="*/ 0 w 71"/>
                <a:gd name="T17" fmla="*/ 0 h 114"/>
                <a:gd name="T18" fmla="*/ 0 w 71"/>
                <a:gd name="T19" fmla="*/ 0 h 114"/>
                <a:gd name="T20" fmla="*/ 0 w 71"/>
                <a:gd name="T21" fmla="*/ 0 h 114"/>
                <a:gd name="T22" fmla="*/ 0 w 71"/>
                <a:gd name="T23" fmla="*/ 0 h 114"/>
                <a:gd name="T24" fmla="*/ 0 w 71"/>
                <a:gd name="T25" fmla="*/ 0 h 114"/>
                <a:gd name="T26" fmla="*/ 0 w 71"/>
                <a:gd name="T27" fmla="*/ 0 h 114"/>
                <a:gd name="T28" fmla="*/ 0 w 71"/>
                <a:gd name="T29" fmla="*/ 0 h 114"/>
                <a:gd name="T30" fmla="*/ 0 w 71"/>
                <a:gd name="T31" fmla="*/ 0 h 114"/>
                <a:gd name="T32" fmla="*/ 0 w 71"/>
                <a:gd name="T33" fmla="*/ 0 h 114"/>
                <a:gd name="T34" fmla="*/ 0 w 71"/>
                <a:gd name="T35" fmla="*/ 0 h 114"/>
                <a:gd name="T36" fmla="*/ 0 w 71"/>
                <a:gd name="T37" fmla="*/ 0 h 11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1"/>
                <a:gd name="T58" fmla="*/ 0 h 114"/>
                <a:gd name="T59" fmla="*/ 71 w 71"/>
                <a:gd name="T60" fmla="*/ 114 h 11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1" h="114">
                  <a:moveTo>
                    <a:pt x="14" y="57"/>
                  </a:moveTo>
                  <a:lnTo>
                    <a:pt x="3" y="74"/>
                  </a:lnTo>
                  <a:lnTo>
                    <a:pt x="0" y="87"/>
                  </a:lnTo>
                  <a:lnTo>
                    <a:pt x="0" y="98"/>
                  </a:lnTo>
                  <a:lnTo>
                    <a:pt x="2" y="105"/>
                  </a:lnTo>
                  <a:lnTo>
                    <a:pt x="7" y="111"/>
                  </a:lnTo>
                  <a:lnTo>
                    <a:pt x="17" y="114"/>
                  </a:lnTo>
                  <a:lnTo>
                    <a:pt x="29" y="113"/>
                  </a:lnTo>
                  <a:lnTo>
                    <a:pt x="41" y="108"/>
                  </a:lnTo>
                  <a:lnTo>
                    <a:pt x="50" y="97"/>
                  </a:lnTo>
                  <a:lnTo>
                    <a:pt x="58" y="81"/>
                  </a:lnTo>
                  <a:lnTo>
                    <a:pt x="63" y="50"/>
                  </a:lnTo>
                  <a:lnTo>
                    <a:pt x="71" y="20"/>
                  </a:lnTo>
                  <a:lnTo>
                    <a:pt x="70" y="0"/>
                  </a:lnTo>
                  <a:lnTo>
                    <a:pt x="56" y="44"/>
                  </a:lnTo>
                  <a:lnTo>
                    <a:pt x="44" y="72"/>
                  </a:lnTo>
                  <a:lnTo>
                    <a:pt x="26" y="72"/>
                  </a:lnTo>
                  <a:lnTo>
                    <a:pt x="10" y="70"/>
                  </a:lnTo>
                  <a:lnTo>
                    <a:pt x="14" y="57"/>
                  </a:lnTo>
                  <a:close/>
                </a:path>
              </a:pathLst>
            </a:custGeom>
            <a:solidFill>
              <a:srgbClr val="FF1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21" name="Freeform 16"/>
            <p:cNvSpPr>
              <a:spLocks/>
            </p:cNvSpPr>
            <p:nvPr/>
          </p:nvSpPr>
          <p:spPr bwMode="auto">
            <a:xfrm>
              <a:off x="2269" y="2903"/>
              <a:ext cx="27" cy="42"/>
            </a:xfrm>
            <a:custGeom>
              <a:avLst/>
              <a:gdLst>
                <a:gd name="T0" fmla="*/ 0 w 80"/>
                <a:gd name="T1" fmla="*/ 0 h 124"/>
                <a:gd name="T2" fmla="*/ 0 w 80"/>
                <a:gd name="T3" fmla="*/ 0 h 124"/>
                <a:gd name="T4" fmla="*/ 0 w 80"/>
                <a:gd name="T5" fmla="*/ 0 h 124"/>
                <a:gd name="T6" fmla="*/ 0 w 80"/>
                <a:gd name="T7" fmla="*/ 0 h 124"/>
                <a:gd name="T8" fmla="*/ 0 w 80"/>
                <a:gd name="T9" fmla="*/ 0 h 124"/>
                <a:gd name="T10" fmla="*/ 0 w 80"/>
                <a:gd name="T11" fmla="*/ 0 h 124"/>
                <a:gd name="T12" fmla="*/ 0 w 80"/>
                <a:gd name="T13" fmla="*/ 0 h 124"/>
                <a:gd name="T14" fmla="*/ 0 w 80"/>
                <a:gd name="T15" fmla="*/ 0 h 124"/>
                <a:gd name="T16" fmla="*/ 0 w 80"/>
                <a:gd name="T17" fmla="*/ 0 h 124"/>
                <a:gd name="T18" fmla="*/ 0 w 80"/>
                <a:gd name="T19" fmla="*/ 0 h 124"/>
                <a:gd name="T20" fmla="*/ 0 w 80"/>
                <a:gd name="T21" fmla="*/ 0 h 124"/>
                <a:gd name="T22" fmla="*/ 0 w 80"/>
                <a:gd name="T23" fmla="*/ 0 h 124"/>
                <a:gd name="T24" fmla="*/ 0 w 80"/>
                <a:gd name="T25" fmla="*/ 0 h 124"/>
                <a:gd name="T26" fmla="*/ 0 w 80"/>
                <a:gd name="T27" fmla="*/ 0 h 124"/>
                <a:gd name="T28" fmla="*/ 0 w 80"/>
                <a:gd name="T29" fmla="*/ 0 h 124"/>
                <a:gd name="T30" fmla="*/ 0 w 80"/>
                <a:gd name="T31" fmla="*/ 0 h 124"/>
                <a:gd name="T32" fmla="*/ 0 w 80"/>
                <a:gd name="T33" fmla="*/ 0 h 124"/>
                <a:gd name="T34" fmla="*/ 0 w 80"/>
                <a:gd name="T35" fmla="*/ 0 h 124"/>
                <a:gd name="T36" fmla="*/ 0 w 80"/>
                <a:gd name="T37" fmla="*/ 0 h 124"/>
                <a:gd name="T38" fmla="*/ 0 w 80"/>
                <a:gd name="T39" fmla="*/ 0 h 124"/>
                <a:gd name="T40" fmla="*/ 0 w 80"/>
                <a:gd name="T41" fmla="*/ 0 h 124"/>
                <a:gd name="T42" fmla="*/ 0 w 80"/>
                <a:gd name="T43" fmla="*/ 0 h 12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0"/>
                <a:gd name="T67" fmla="*/ 0 h 124"/>
                <a:gd name="T68" fmla="*/ 80 w 80"/>
                <a:gd name="T69" fmla="*/ 124 h 12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0" h="124">
                  <a:moveTo>
                    <a:pt x="1" y="0"/>
                  </a:moveTo>
                  <a:lnTo>
                    <a:pt x="0" y="12"/>
                  </a:lnTo>
                  <a:lnTo>
                    <a:pt x="10" y="44"/>
                  </a:lnTo>
                  <a:lnTo>
                    <a:pt x="17" y="70"/>
                  </a:lnTo>
                  <a:lnTo>
                    <a:pt x="26" y="94"/>
                  </a:lnTo>
                  <a:lnTo>
                    <a:pt x="34" y="108"/>
                  </a:lnTo>
                  <a:lnTo>
                    <a:pt x="42" y="118"/>
                  </a:lnTo>
                  <a:lnTo>
                    <a:pt x="53" y="122"/>
                  </a:lnTo>
                  <a:lnTo>
                    <a:pt x="65" y="124"/>
                  </a:lnTo>
                  <a:lnTo>
                    <a:pt x="71" y="120"/>
                  </a:lnTo>
                  <a:lnTo>
                    <a:pt x="77" y="117"/>
                  </a:lnTo>
                  <a:lnTo>
                    <a:pt x="80" y="104"/>
                  </a:lnTo>
                  <a:lnTo>
                    <a:pt x="78" y="88"/>
                  </a:lnTo>
                  <a:lnTo>
                    <a:pt x="71" y="69"/>
                  </a:lnTo>
                  <a:lnTo>
                    <a:pt x="66" y="58"/>
                  </a:lnTo>
                  <a:lnTo>
                    <a:pt x="64" y="68"/>
                  </a:lnTo>
                  <a:lnTo>
                    <a:pt x="61" y="72"/>
                  </a:lnTo>
                  <a:lnTo>
                    <a:pt x="51" y="75"/>
                  </a:lnTo>
                  <a:lnTo>
                    <a:pt x="43" y="76"/>
                  </a:lnTo>
                  <a:lnTo>
                    <a:pt x="27" y="73"/>
                  </a:lnTo>
                  <a:lnTo>
                    <a:pt x="10" y="25"/>
                  </a:lnTo>
                  <a:lnTo>
                    <a:pt x="1" y="0"/>
                  </a:lnTo>
                  <a:close/>
                </a:path>
              </a:pathLst>
            </a:custGeom>
            <a:solidFill>
              <a:srgbClr val="FF1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22" name="Freeform 17"/>
            <p:cNvSpPr>
              <a:spLocks/>
            </p:cNvSpPr>
            <p:nvPr/>
          </p:nvSpPr>
          <p:spPr bwMode="auto">
            <a:xfrm>
              <a:off x="2218" y="2542"/>
              <a:ext cx="102" cy="264"/>
            </a:xfrm>
            <a:custGeom>
              <a:avLst/>
              <a:gdLst>
                <a:gd name="T0" fmla="*/ 0 w 307"/>
                <a:gd name="T1" fmla="*/ 0 h 792"/>
                <a:gd name="T2" fmla="*/ 0 w 307"/>
                <a:gd name="T3" fmla="*/ 0 h 792"/>
                <a:gd name="T4" fmla="*/ 0 w 307"/>
                <a:gd name="T5" fmla="*/ 0 h 792"/>
                <a:gd name="T6" fmla="*/ 0 w 307"/>
                <a:gd name="T7" fmla="*/ 0 h 792"/>
                <a:gd name="T8" fmla="*/ 0 w 307"/>
                <a:gd name="T9" fmla="*/ 0 h 792"/>
                <a:gd name="T10" fmla="*/ 0 w 307"/>
                <a:gd name="T11" fmla="*/ 0 h 792"/>
                <a:gd name="T12" fmla="*/ 0 w 307"/>
                <a:gd name="T13" fmla="*/ 0 h 792"/>
                <a:gd name="T14" fmla="*/ 0 w 307"/>
                <a:gd name="T15" fmla="*/ 1 h 792"/>
                <a:gd name="T16" fmla="*/ 0 w 307"/>
                <a:gd name="T17" fmla="*/ 1 h 792"/>
                <a:gd name="T18" fmla="*/ 0 w 307"/>
                <a:gd name="T19" fmla="*/ 1 h 792"/>
                <a:gd name="T20" fmla="*/ 0 w 307"/>
                <a:gd name="T21" fmla="*/ 1 h 792"/>
                <a:gd name="T22" fmla="*/ 0 w 307"/>
                <a:gd name="T23" fmla="*/ 1 h 792"/>
                <a:gd name="T24" fmla="*/ 0 w 307"/>
                <a:gd name="T25" fmla="*/ 1 h 792"/>
                <a:gd name="T26" fmla="*/ 0 w 307"/>
                <a:gd name="T27" fmla="*/ 1 h 792"/>
                <a:gd name="T28" fmla="*/ 0 w 307"/>
                <a:gd name="T29" fmla="*/ 1 h 792"/>
                <a:gd name="T30" fmla="*/ 0 w 307"/>
                <a:gd name="T31" fmla="*/ 1 h 792"/>
                <a:gd name="T32" fmla="*/ 0 w 307"/>
                <a:gd name="T33" fmla="*/ 1 h 792"/>
                <a:gd name="T34" fmla="*/ 0 w 307"/>
                <a:gd name="T35" fmla="*/ 1 h 792"/>
                <a:gd name="T36" fmla="*/ 0 w 307"/>
                <a:gd name="T37" fmla="*/ 0 h 792"/>
                <a:gd name="T38" fmla="*/ 0 w 307"/>
                <a:gd name="T39" fmla="*/ 0 h 792"/>
                <a:gd name="T40" fmla="*/ 0 w 307"/>
                <a:gd name="T41" fmla="*/ 0 h 792"/>
                <a:gd name="T42" fmla="*/ 0 w 307"/>
                <a:gd name="T43" fmla="*/ 0 h 792"/>
                <a:gd name="T44" fmla="*/ 0 w 307"/>
                <a:gd name="T45" fmla="*/ 0 h 792"/>
                <a:gd name="T46" fmla="*/ 0 w 307"/>
                <a:gd name="T47" fmla="*/ 0 h 792"/>
                <a:gd name="T48" fmla="*/ 0 w 307"/>
                <a:gd name="T49" fmla="*/ 0 h 792"/>
                <a:gd name="T50" fmla="*/ 0 w 307"/>
                <a:gd name="T51" fmla="*/ 0 h 792"/>
                <a:gd name="T52" fmla="*/ 0 w 307"/>
                <a:gd name="T53" fmla="*/ 0 h 792"/>
                <a:gd name="T54" fmla="*/ 0 w 307"/>
                <a:gd name="T55" fmla="*/ 0 h 792"/>
                <a:gd name="T56" fmla="*/ 0 w 307"/>
                <a:gd name="T57" fmla="*/ 0 h 792"/>
                <a:gd name="T58" fmla="*/ 0 w 307"/>
                <a:gd name="T59" fmla="*/ 0 h 792"/>
                <a:gd name="T60" fmla="*/ 0 w 307"/>
                <a:gd name="T61" fmla="*/ 0 h 792"/>
                <a:gd name="T62" fmla="*/ 0 w 307"/>
                <a:gd name="T63" fmla="*/ 0 h 79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07"/>
                <a:gd name="T97" fmla="*/ 0 h 792"/>
                <a:gd name="T98" fmla="*/ 307 w 307"/>
                <a:gd name="T99" fmla="*/ 792 h 79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07" h="792">
                  <a:moveTo>
                    <a:pt x="121" y="0"/>
                  </a:moveTo>
                  <a:lnTo>
                    <a:pt x="48" y="41"/>
                  </a:lnTo>
                  <a:lnTo>
                    <a:pt x="39" y="54"/>
                  </a:lnTo>
                  <a:lnTo>
                    <a:pt x="0" y="250"/>
                  </a:lnTo>
                  <a:lnTo>
                    <a:pt x="58" y="258"/>
                  </a:lnTo>
                  <a:lnTo>
                    <a:pt x="67" y="209"/>
                  </a:lnTo>
                  <a:lnTo>
                    <a:pt x="89" y="312"/>
                  </a:lnTo>
                  <a:lnTo>
                    <a:pt x="51" y="445"/>
                  </a:lnTo>
                  <a:lnTo>
                    <a:pt x="51" y="541"/>
                  </a:lnTo>
                  <a:lnTo>
                    <a:pt x="58" y="609"/>
                  </a:lnTo>
                  <a:lnTo>
                    <a:pt x="78" y="707"/>
                  </a:lnTo>
                  <a:lnTo>
                    <a:pt x="95" y="780"/>
                  </a:lnTo>
                  <a:lnTo>
                    <a:pt x="151" y="792"/>
                  </a:lnTo>
                  <a:lnTo>
                    <a:pt x="157" y="779"/>
                  </a:lnTo>
                  <a:lnTo>
                    <a:pt x="211" y="777"/>
                  </a:lnTo>
                  <a:lnTo>
                    <a:pt x="229" y="685"/>
                  </a:lnTo>
                  <a:lnTo>
                    <a:pt x="246" y="564"/>
                  </a:lnTo>
                  <a:lnTo>
                    <a:pt x="259" y="441"/>
                  </a:lnTo>
                  <a:lnTo>
                    <a:pt x="225" y="301"/>
                  </a:lnTo>
                  <a:lnTo>
                    <a:pt x="238" y="223"/>
                  </a:lnTo>
                  <a:lnTo>
                    <a:pt x="246" y="252"/>
                  </a:lnTo>
                  <a:lnTo>
                    <a:pt x="307" y="235"/>
                  </a:lnTo>
                  <a:lnTo>
                    <a:pt x="260" y="52"/>
                  </a:lnTo>
                  <a:lnTo>
                    <a:pt x="183" y="0"/>
                  </a:lnTo>
                  <a:lnTo>
                    <a:pt x="181" y="6"/>
                  </a:lnTo>
                  <a:lnTo>
                    <a:pt x="170" y="14"/>
                  </a:lnTo>
                  <a:lnTo>
                    <a:pt x="162" y="16"/>
                  </a:lnTo>
                  <a:lnTo>
                    <a:pt x="154" y="16"/>
                  </a:lnTo>
                  <a:lnTo>
                    <a:pt x="144" y="15"/>
                  </a:lnTo>
                  <a:lnTo>
                    <a:pt x="135" y="13"/>
                  </a:lnTo>
                  <a:lnTo>
                    <a:pt x="125" y="6"/>
                  </a:lnTo>
                  <a:lnTo>
                    <a:pt x="121" y="0"/>
                  </a:lnTo>
                  <a:close/>
                </a:path>
              </a:pathLst>
            </a:custGeom>
            <a:solidFill>
              <a:srgbClr val="FF1F3F"/>
            </a:solidFill>
            <a:ln w="4763">
              <a:solidFill>
                <a:srgbClr val="FF1F3F"/>
              </a:solidFill>
              <a:prstDash val="solid"/>
              <a:round/>
              <a:headEnd/>
              <a:tailEnd/>
            </a:ln>
          </p:spPr>
          <p:txBody>
            <a:bodyPr/>
            <a:lstStyle/>
            <a:p>
              <a:endParaRPr lang="en-US"/>
            </a:p>
          </p:txBody>
        </p:sp>
        <p:sp>
          <p:nvSpPr>
            <p:cNvPr id="1223" name="Freeform 18"/>
            <p:cNvSpPr>
              <a:spLocks/>
            </p:cNvSpPr>
            <p:nvPr/>
          </p:nvSpPr>
          <p:spPr bwMode="auto">
            <a:xfrm>
              <a:off x="2309" y="2463"/>
              <a:ext cx="56" cy="93"/>
            </a:xfrm>
            <a:custGeom>
              <a:avLst/>
              <a:gdLst>
                <a:gd name="T0" fmla="*/ 0 w 170"/>
                <a:gd name="T1" fmla="*/ 0 h 281"/>
                <a:gd name="T2" fmla="*/ 0 w 170"/>
                <a:gd name="T3" fmla="*/ 0 h 281"/>
                <a:gd name="T4" fmla="*/ 0 w 170"/>
                <a:gd name="T5" fmla="*/ 0 h 281"/>
                <a:gd name="T6" fmla="*/ 0 w 170"/>
                <a:gd name="T7" fmla="*/ 0 h 281"/>
                <a:gd name="T8" fmla="*/ 0 w 170"/>
                <a:gd name="T9" fmla="*/ 0 h 281"/>
                <a:gd name="T10" fmla="*/ 0 w 170"/>
                <a:gd name="T11" fmla="*/ 0 h 281"/>
                <a:gd name="T12" fmla="*/ 0 w 170"/>
                <a:gd name="T13" fmla="*/ 0 h 281"/>
                <a:gd name="T14" fmla="*/ 0 w 170"/>
                <a:gd name="T15" fmla="*/ 0 h 281"/>
                <a:gd name="T16" fmla="*/ 0 w 170"/>
                <a:gd name="T17" fmla="*/ 0 h 281"/>
                <a:gd name="T18" fmla="*/ 0 w 170"/>
                <a:gd name="T19" fmla="*/ 0 h 281"/>
                <a:gd name="T20" fmla="*/ 0 w 170"/>
                <a:gd name="T21" fmla="*/ 0 h 281"/>
                <a:gd name="T22" fmla="*/ 0 w 170"/>
                <a:gd name="T23" fmla="*/ 0 h 281"/>
                <a:gd name="T24" fmla="*/ 0 w 170"/>
                <a:gd name="T25" fmla="*/ 0 h 281"/>
                <a:gd name="T26" fmla="*/ 0 w 170"/>
                <a:gd name="T27" fmla="*/ 0 h 281"/>
                <a:gd name="T28" fmla="*/ 0 w 170"/>
                <a:gd name="T29" fmla="*/ 0 h 281"/>
                <a:gd name="T30" fmla="*/ 0 w 170"/>
                <a:gd name="T31" fmla="*/ 0 h 281"/>
                <a:gd name="T32" fmla="*/ 0 w 170"/>
                <a:gd name="T33" fmla="*/ 0 h 281"/>
                <a:gd name="T34" fmla="*/ 0 w 170"/>
                <a:gd name="T35" fmla="*/ 0 h 281"/>
                <a:gd name="T36" fmla="*/ 0 w 170"/>
                <a:gd name="T37" fmla="*/ 0 h 281"/>
                <a:gd name="T38" fmla="*/ 0 w 170"/>
                <a:gd name="T39" fmla="*/ 0 h 281"/>
                <a:gd name="T40" fmla="*/ 0 w 170"/>
                <a:gd name="T41" fmla="*/ 0 h 281"/>
                <a:gd name="T42" fmla="*/ 0 w 170"/>
                <a:gd name="T43" fmla="*/ 0 h 281"/>
                <a:gd name="T44" fmla="*/ 0 w 170"/>
                <a:gd name="T45" fmla="*/ 0 h 281"/>
                <a:gd name="T46" fmla="*/ 0 w 170"/>
                <a:gd name="T47" fmla="*/ 0 h 281"/>
                <a:gd name="T48" fmla="*/ 0 w 170"/>
                <a:gd name="T49" fmla="*/ 0 h 281"/>
                <a:gd name="T50" fmla="*/ 0 w 170"/>
                <a:gd name="T51" fmla="*/ 0 h 281"/>
                <a:gd name="T52" fmla="*/ 0 w 170"/>
                <a:gd name="T53" fmla="*/ 0 h 281"/>
                <a:gd name="T54" fmla="*/ 0 w 170"/>
                <a:gd name="T55" fmla="*/ 0 h 281"/>
                <a:gd name="T56" fmla="*/ 0 w 170"/>
                <a:gd name="T57" fmla="*/ 0 h 281"/>
                <a:gd name="T58" fmla="*/ 0 w 170"/>
                <a:gd name="T59" fmla="*/ 0 h 281"/>
                <a:gd name="T60" fmla="*/ 0 w 170"/>
                <a:gd name="T61" fmla="*/ 0 h 281"/>
                <a:gd name="T62" fmla="*/ 0 w 170"/>
                <a:gd name="T63" fmla="*/ 0 h 281"/>
                <a:gd name="T64" fmla="*/ 0 w 170"/>
                <a:gd name="T65" fmla="*/ 0 h 281"/>
                <a:gd name="T66" fmla="*/ 0 w 170"/>
                <a:gd name="T67" fmla="*/ 0 h 281"/>
                <a:gd name="T68" fmla="*/ 0 w 170"/>
                <a:gd name="T69" fmla="*/ 0 h 281"/>
                <a:gd name="T70" fmla="*/ 0 w 170"/>
                <a:gd name="T71" fmla="*/ 0 h 281"/>
                <a:gd name="T72" fmla="*/ 0 w 170"/>
                <a:gd name="T73" fmla="*/ 0 h 281"/>
                <a:gd name="T74" fmla="*/ 0 w 170"/>
                <a:gd name="T75" fmla="*/ 0 h 281"/>
                <a:gd name="T76" fmla="*/ 0 w 170"/>
                <a:gd name="T77" fmla="*/ 0 h 281"/>
                <a:gd name="T78" fmla="*/ 0 w 170"/>
                <a:gd name="T79" fmla="*/ 0 h 281"/>
                <a:gd name="T80" fmla="*/ 0 w 170"/>
                <a:gd name="T81" fmla="*/ 0 h 281"/>
                <a:gd name="T82" fmla="*/ 0 w 170"/>
                <a:gd name="T83" fmla="*/ 0 h 281"/>
                <a:gd name="T84" fmla="*/ 0 w 170"/>
                <a:gd name="T85" fmla="*/ 0 h 281"/>
                <a:gd name="T86" fmla="*/ 0 w 170"/>
                <a:gd name="T87" fmla="*/ 0 h 281"/>
                <a:gd name="T88" fmla="*/ 0 w 170"/>
                <a:gd name="T89" fmla="*/ 0 h 281"/>
                <a:gd name="T90" fmla="*/ 0 w 170"/>
                <a:gd name="T91" fmla="*/ 0 h 281"/>
                <a:gd name="T92" fmla="*/ 0 w 170"/>
                <a:gd name="T93" fmla="*/ 0 h 28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70"/>
                <a:gd name="T142" fmla="*/ 0 h 281"/>
                <a:gd name="T143" fmla="*/ 170 w 170"/>
                <a:gd name="T144" fmla="*/ 281 h 28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70" h="281">
                  <a:moveTo>
                    <a:pt x="65" y="4"/>
                  </a:moveTo>
                  <a:lnTo>
                    <a:pt x="48" y="13"/>
                  </a:lnTo>
                  <a:lnTo>
                    <a:pt x="35" y="26"/>
                  </a:lnTo>
                  <a:lnTo>
                    <a:pt x="26" y="40"/>
                  </a:lnTo>
                  <a:lnTo>
                    <a:pt x="16" y="69"/>
                  </a:lnTo>
                  <a:lnTo>
                    <a:pt x="6" y="110"/>
                  </a:lnTo>
                  <a:lnTo>
                    <a:pt x="0" y="147"/>
                  </a:lnTo>
                  <a:lnTo>
                    <a:pt x="1" y="164"/>
                  </a:lnTo>
                  <a:lnTo>
                    <a:pt x="4" y="179"/>
                  </a:lnTo>
                  <a:lnTo>
                    <a:pt x="6" y="201"/>
                  </a:lnTo>
                  <a:lnTo>
                    <a:pt x="20" y="281"/>
                  </a:lnTo>
                  <a:lnTo>
                    <a:pt x="29" y="265"/>
                  </a:lnTo>
                  <a:lnTo>
                    <a:pt x="42" y="263"/>
                  </a:lnTo>
                  <a:lnTo>
                    <a:pt x="51" y="259"/>
                  </a:lnTo>
                  <a:lnTo>
                    <a:pt x="63" y="249"/>
                  </a:lnTo>
                  <a:lnTo>
                    <a:pt x="59" y="207"/>
                  </a:lnTo>
                  <a:lnTo>
                    <a:pt x="59" y="193"/>
                  </a:lnTo>
                  <a:lnTo>
                    <a:pt x="47" y="165"/>
                  </a:lnTo>
                  <a:lnTo>
                    <a:pt x="44" y="120"/>
                  </a:lnTo>
                  <a:lnTo>
                    <a:pt x="47" y="79"/>
                  </a:lnTo>
                  <a:lnTo>
                    <a:pt x="70" y="53"/>
                  </a:lnTo>
                  <a:lnTo>
                    <a:pt x="110" y="49"/>
                  </a:lnTo>
                  <a:lnTo>
                    <a:pt x="129" y="75"/>
                  </a:lnTo>
                  <a:lnTo>
                    <a:pt x="127" y="161"/>
                  </a:lnTo>
                  <a:lnTo>
                    <a:pt x="110" y="194"/>
                  </a:lnTo>
                  <a:lnTo>
                    <a:pt x="107" y="249"/>
                  </a:lnTo>
                  <a:lnTo>
                    <a:pt x="116" y="240"/>
                  </a:lnTo>
                  <a:lnTo>
                    <a:pt x="124" y="250"/>
                  </a:lnTo>
                  <a:lnTo>
                    <a:pt x="135" y="256"/>
                  </a:lnTo>
                  <a:lnTo>
                    <a:pt x="142" y="261"/>
                  </a:lnTo>
                  <a:lnTo>
                    <a:pt x="153" y="268"/>
                  </a:lnTo>
                  <a:lnTo>
                    <a:pt x="162" y="211"/>
                  </a:lnTo>
                  <a:lnTo>
                    <a:pt x="166" y="176"/>
                  </a:lnTo>
                  <a:lnTo>
                    <a:pt x="169" y="153"/>
                  </a:lnTo>
                  <a:lnTo>
                    <a:pt x="170" y="138"/>
                  </a:lnTo>
                  <a:lnTo>
                    <a:pt x="169" y="120"/>
                  </a:lnTo>
                  <a:lnTo>
                    <a:pt x="166" y="106"/>
                  </a:lnTo>
                  <a:lnTo>
                    <a:pt x="162" y="92"/>
                  </a:lnTo>
                  <a:lnTo>
                    <a:pt x="159" y="78"/>
                  </a:lnTo>
                  <a:lnTo>
                    <a:pt x="159" y="68"/>
                  </a:lnTo>
                  <a:lnTo>
                    <a:pt x="156" y="52"/>
                  </a:lnTo>
                  <a:lnTo>
                    <a:pt x="150" y="35"/>
                  </a:lnTo>
                  <a:lnTo>
                    <a:pt x="139" y="17"/>
                  </a:lnTo>
                  <a:lnTo>
                    <a:pt x="122" y="6"/>
                  </a:lnTo>
                  <a:lnTo>
                    <a:pt x="105" y="1"/>
                  </a:lnTo>
                  <a:lnTo>
                    <a:pt x="88" y="0"/>
                  </a:lnTo>
                  <a:lnTo>
                    <a:pt x="65" y="4"/>
                  </a:lnTo>
                  <a:close/>
                </a:path>
              </a:pathLst>
            </a:custGeom>
            <a:solidFill>
              <a:srgbClr val="BF3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24" name="Freeform 19"/>
            <p:cNvSpPr>
              <a:spLocks/>
            </p:cNvSpPr>
            <p:nvPr/>
          </p:nvSpPr>
          <p:spPr bwMode="auto">
            <a:xfrm>
              <a:off x="2315" y="2477"/>
              <a:ext cx="46" cy="108"/>
            </a:xfrm>
            <a:custGeom>
              <a:avLst/>
              <a:gdLst>
                <a:gd name="T0" fmla="*/ 0 w 139"/>
                <a:gd name="T1" fmla="*/ 0 h 322"/>
                <a:gd name="T2" fmla="*/ 0 w 139"/>
                <a:gd name="T3" fmla="*/ 0 h 322"/>
                <a:gd name="T4" fmla="*/ 0 w 139"/>
                <a:gd name="T5" fmla="*/ 0 h 322"/>
                <a:gd name="T6" fmla="*/ 0 w 139"/>
                <a:gd name="T7" fmla="*/ 0 h 322"/>
                <a:gd name="T8" fmla="*/ 0 w 139"/>
                <a:gd name="T9" fmla="*/ 0 h 322"/>
                <a:gd name="T10" fmla="*/ 0 w 139"/>
                <a:gd name="T11" fmla="*/ 0 h 322"/>
                <a:gd name="T12" fmla="*/ 0 w 139"/>
                <a:gd name="T13" fmla="*/ 0 h 322"/>
                <a:gd name="T14" fmla="*/ 0 w 139"/>
                <a:gd name="T15" fmla="*/ 0 h 322"/>
                <a:gd name="T16" fmla="*/ 0 w 139"/>
                <a:gd name="T17" fmla="*/ 0 h 322"/>
                <a:gd name="T18" fmla="*/ 0 w 139"/>
                <a:gd name="T19" fmla="*/ 0 h 322"/>
                <a:gd name="T20" fmla="*/ 0 w 139"/>
                <a:gd name="T21" fmla="*/ 0 h 322"/>
                <a:gd name="T22" fmla="*/ 0 w 139"/>
                <a:gd name="T23" fmla="*/ 0 h 322"/>
                <a:gd name="T24" fmla="*/ 0 w 139"/>
                <a:gd name="T25" fmla="*/ 0 h 322"/>
                <a:gd name="T26" fmla="*/ 0 w 139"/>
                <a:gd name="T27" fmla="*/ 0 h 322"/>
                <a:gd name="T28" fmla="*/ 0 w 139"/>
                <a:gd name="T29" fmla="*/ 0 h 322"/>
                <a:gd name="T30" fmla="*/ 0 w 139"/>
                <a:gd name="T31" fmla="*/ 0 h 322"/>
                <a:gd name="T32" fmla="*/ 0 w 139"/>
                <a:gd name="T33" fmla="*/ 0 h 322"/>
                <a:gd name="T34" fmla="*/ 0 w 139"/>
                <a:gd name="T35" fmla="*/ 0 h 322"/>
                <a:gd name="T36" fmla="*/ 0 w 139"/>
                <a:gd name="T37" fmla="*/ 0 h 322"/>
                <a:gd name="T38" fmla="*/ 0 w 139"/>
                <a:gd name="T39" fmla="*/ 0 h 322"/>
                <a:gd name="T40" fmla="*/ 0 w 139"/>
                <a:gd name="T41" fmla="*/ 0 h 322"/>
                <a:gd name="T42" fmla="*/ 0 w 139"/>
                <a:gd name="T43" fmla="*/ 0 h 322"/>
                <a:gd name="T44" fmla="*/ 0 w 139"/>
                <a:gd name="T45" fmla="*/ 0 h 322"/>
                <a:gd name="T46" fmla="*/ 0 w 139"/>
                <a:gd name="T47" fmla="*/ 0 h 322"/>
                <a:gd name="T48" fmla="*/ 0 w 139"/>
                <a:gd name="T49" fmla="*/ 0 h 322"/>
                <a:gd name="T50" fmla="*/ 0 w 139"/>
                <a:gd name="T51" fmla="*/ 0 h 32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39"/>
                <a:gd name="T79" fmla="*/ 0 h 322"/>
                <a:gd name="T80" fmla="*/ 139 w 139"/>
                <a:gd name="T81" fmla="*/ 322 h 32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39" h="322">
                  <a:moveTo>
                    <a:pt x="51" y="4"/>
                  </a:moveTo>
                  <a:lnTo>
                    <a:pt x="40" y="10"/>
                  </a:lnTo>
                  <a:lnTo>
                    <a:pt x="31" y="21"/>
                  </a:lnTo>
                  <a:lnTo>
                    <a:pt x="26" y="35"/>
                  </a:lnTo>
                  <a:lnTo>
                    <a:pt x="24" y="51"/>
                  </a:lnTo>
                  <a:lnTo>
                    <a:pt x="22" y="75"/>
                  </a:lnTo>
                  <a:lnTo>
                    <a:pt x="26" y="116"/>
                  </a:lnTo>
                  <a:lnTo>
                    <a:pt x="30" y="130"/>
                  </a:lnTo>
                  <a:lnTo>
                    <a:pt x="40" y="150"/>
                  </a:lnTo>
                  <a:lnTo>
                    <a:pt x="40" y="199"/>
                  </a:lnTo>
                  <a:lnTo>
                    <a:pt x="0" y="226"/>
                  </a:lnTo>
                  <a:lnTo>
                    <a:pt x="72" y="322"/>
                  </a:lnTo>
                  <a:lnTo>
                    <a:pt x="139" y="220"/>
                  </a:lnTo>
                  <a:lnTo>
                    <a:pt x="91" y="189"/>
                  </a:lnTo>
                  <a:lnTo>
                    <a:pt x="91" y="151"/>
                  </a:lnTo>
                  <a:lnTo>
                    <a:pt x="105" y="129"/>
                  </a:lnTo>
                  <a:lnTo>
                    <a:pt x="109" y="117"/>
                  </a:lnTo>
                  <a:lnTo>
                    <a:pt x="113" y="78"/>
                  </a:lnTo>
                  <a:lnTo>
                    <a:pt x="114" y="55"/>
                  </a:lnTo>
                  <a:lnTo>
                    <a:pt x="114" y="39"/>
                  </a:lnTo>
                  <a:lnTo>
                    <a:pt x="108" y="25"/>
                  </a:lnTo>
                  <a:lnTo>
                    <a:pt x="101" y="12"/>
                  </a:lnTo>
                  <a:lnTo>
                    <a:pt x="91" y="5"/>
                  </a:lnTo>
                  <a:lnTo>
                    <a:pt x="78" y="0"/>
                  </a:lnTo>
                  <a:lnTo>
                    <a:pt x="64" y="0"/>
                  </a:lnTo>
                  <a:lnTo>
                    <a:pt x="51" y="4"/>
                  </a:lnTo>
                  <a:close/>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25" name="Freeform 20"/>
            <p:cNvSpPr>
              <a:spLocks/>
            </p:cNvSpPr>
            <p:nvPr/>
          </p:nvSpPr>
          <p:spPr bwMode="auto">
            <a:xfrm>
              <a:off x="2325" y="2496"/>
              <a:ext cx="15" cy="20"/>
            </a:xfrm>
            <a:custGeom>
              <a:avLst/>
              <a:gdLst>
                <a:gd name="T0" fmla="*/ 0 w 45"/>
                <a:gd name="T1" fmla="*/ 0 h 61"/>
                <a:gd name="T2" fmla="*/ 0 w 45"/>
                <a:gd name="T3" fmla="*/ 0 h 61"/>
                <a:gd name="T4" fmla="*/ 0 w 45"/>
                <a:gd name="T5" fmla="*/ 0 h 61"/>
                <a:gd name="T6" fmla="*/ 0 w 45"/>
                <a:gd name="T7" fmla="*/ 0 h 61"/>
                <a:gd name="T8" fmla="*/ 0 w 45"/>
                <a:gd name="T9" fmla="*/ 0 h 61"/>
                <a:gd name="T10" fmla="*/ 0 w 45"/>
                <a:gd name="T11" fmla="*/ 0 h 61"/>
                <a:gd name="T12" fmla="*/ 0 w 45"/>
                <a:gd name="T13" fmla="*/ 0 h 61"/>
                <a:gd name="T14" fmla="*/ 0 w 45"/>
                <a:gd name="T15" fmla="*/ 0 h 61"/>
                <a:gd name="T16" fmla="*/ 0 w 45"/>
                <a:gd name="T17" fmla="*/ 0 h 61"/>
                <a:gd name="T18" fmla="*/ 0 w 45"/>
                <a:gd name="T19" fmla="*/ 0 h 61"/>
                <a:gd name="T20" fmla="*/ 0 w 45"/>
                <a:gd name="T21" fmla="*/ 0 h 61"/>
                <a:gd name="T22" fmla="*/ 0 w 45"/>
                <a:gd name="T23" fmla="*/ 0 h 61"/>
                <a:gd name="T24" fmla="*/ 0 w 45"/>
                <a:gd name="T25" fmla="*/ 0 h 61"/>
                <a:gd name="T26" fmla="*/ 0 w 45"/>
                <a:gd name="T27" fmla="*/ 0 h 6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5"/>
                <a:gd name="T43" fmla="*/ 0 h 61"/>
                <a:gd name="T44" fmla="*/ 45 w 45"/>
                <a:gd name="T45" fmla="*/ 61 h 6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5" h="61">
                  <a:moveTo>
                    <a:pt x="5" y="1"/>
                  </a:moveTo>
                  <a:lnTo>
                    <a:pt x="17" y="0"/>
                  </a:lnTo>
                  <a:lnTo>
                    <a:pt x="28" y="4"/>
                  </a:lnTo>
                  <a:lnTo>
                    <a:pt x="33" y="5"/>
                  </a:lnTo>
                  <a:lnTo>
                    <a:pt x="33" y="53"/>
                  </a:lnTo>
                  <a:lnTo>
                    <a:pt x="45" y="53"/>
                  </a:lnTo>
                  <a:lnTo>
                    <a:pt x="36" y="61"/>
                  </a:lnTo>
                  <a:lnTo>
                    <a:pt x="29" y="53"/>
                  </a:lnTo>
                  <a:lnTo>
                    <a:pt x="29" y="18"/>
                  </a:lnTo>
                  <a:lnTo>
                    <a:pt x="12" y="21"/>
                  </a:lnTo>
                  <a:lnTo>
                    <a:pt x="23" y="15"/>
                  </a:lnTo>
                  <a:lnTo>
                    <a:pt x="9" y="16"/>
                  </a:lnTo>
                  <a:lnTo>
                    <a:pt x="0" y="11"/>
                  </a:lnTo>
                  <a:lnTo>
                    <a:pt x="5" y="1"/>
                  </a:lnTo>
                  <a:close/>
                </a:path>
              </a:pathLst>
            </a:custGeom>
            <a:solidFill>
              <a:srgbClr val="BF3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26" name="Freeform 21"/>
            <p:cNvSpPr>
              <a:spLocks/>
            </p:cNvSpPr>
            <p:nvPr/>
          </p:nvSpPr>
          <p:spPr bwMode="auto">
            <a:xfrm>
              <a:off x="2303" y="2759"/>
              <a:ext cx="63" cy="187"/>
            </a:xfrm>
            <a:custGeom>
              <a:avLst/>
              <a:gdLst>
                <a:gd name="T0" fmla="*/ 0 w 189"/>
                <a:gd name="T1" fmla="*/ 0 h 562"/>
                <a:gd name="T2" fmla="*/ 0 w 189"/>
                <a:gd name="T3" fmla="*/ 0 h 562"/>
                <a:gd name="T4" fmla="*/ 0 w 189"/>
                <a:gd name="T5" fmla="*/ 0 h 562"/>
                <a:gd name="T6" fmla="*/ 0 w 189"/>
                <a:gd name="T7" fmla="*/ 1 h 562"/>
                <a:gd name="T8" fmla="*/ 0 w 189"/>
                <a:gd name="T9" fmla="*/ 1 h 562"/>
                <a:gd name="T10" fmla="*/ 0 w 189"/>
                <a:gd name="T11" fmla="*/ 1 h 562"/>
                <a:gd name="T12" fmla="*/ 0 w 189"/>
                <a:gd name="T13" fmla="*/ 1 h 562"/>
                <a:gd name="T14" fmla="*/ 0 w 189"/>
                <a:gd name="T15" fmla="*/ 1 h 562"/>
                <a:gd name="T16" fmla="*/ 0 w 189"/>
                <a:gd name="T17" fmla="*/ 1 h 562"/>
                <a:gd name="T18" fmla="*/ 0 w 189"/>
                <a:gd name="T19" fmla="*/ 1 h 562"/>
                <a:gd name="T20" fmla="*/ 0 w 189"/>
                <a:gd name="T21" fmla="*/ 1 h 562"/>
                <a:gd name="T22" fmla="*/ 0 w 189"/>
                <a:gd name="T23" fmla="*/ 0 h 562"/>
                <a:gd name="T24" fmla="*/ 0 w 189"/>
                <a:gd name="T25" fmla="*/ 0 h 562"/>
                <a:gd name="T26" fmla="*/ 0 w 189"/>
                <a:gd name="T27" fmla="*/ 0 h 562"/>
                <a:gd name="T28" fmla="*/ 0 w 189"/>
                <a:gd name="T29" fmla="*/ 1 h 562"/>
                <a:gd name="T30" fmla="*/ 0 w 189"/>
                <a:gd name="T31" fmla="*/ 1 h 562"/>
                <a:gd name="T32" fmla="*/ 0 w 189"/>
                <a:gd name="T33" fmla="*/ 1 h 562"/>
                <a:gd name="T34" fmla="*/ 0 w 189"/>
                <a:gd name="T35" fmla="*/ 1 h 562"/>
                <a:gd name="T36" fmla="*/ 0 w 189"/>
                <a:gd name="T37" fmla="*/ 1 h 562"/>
                <a:gd name="T38" fmla="*/ 0 w 189"/>
                <a:gd name="T39" fmla="*/ 1 h 562"/>
                <a:gd name="T40" fmla="*/ 0 w 189"/>
                <a:gd name="T41" fmla="*/ 1 h 562"/>
                <a:gd name="T42" fmla="*/ 0 w 189"/>
                <a:gd name="T43" fmla="*/ 1 h 562"/>
                <a:gd name="T44" fmla="*/ 0 w 189"/>
                <a:gd name="T45" fmla="*/ 0 h 562"/>
                <a:gd name="T46" fmla="*/ 0 w 189"/>
                <a:gd name="T47" fmla="*/ 0 h 562"/>
                <a:gd name="T48" fmla="*/ 0 w 189"/>
                <a:gd name="T49" fmla="*/ 0 h 562"/>
                <a:gd name="T50" fmla="*/ 0 w 189"/>
                <a:gd name="T51" fmla="*/ 0 h 56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89"/>
                <a:gd name="T79" fmla="*/ 0 h 562"/>
                <a:gd name="T80" fmla="*/ 189 w 189"/>
                <a:gd name="T81" fmla="*/ 562 h 56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89" h="562">
                  <a:moveTo>
                    <a:pt x="34" y="12"/>
                  </a:moveTo>
                  <a:lnTo>
                    <a:pt x="37" y="173"/>
                  </a:lnTo>
                  <a:lnTo>
                    <a:pt x="36" y="310"/>
                  </a:lnTo>
                  <a:lnTo>
                    <a:pt x="44" y="442"/>
                  </a:lnTo>
                  <a:lnTo>
                    <a:pt x="22" y="500"/>
                  </a:lnTo>
                  <a:lnTo>
                    <a:pt x="5" y="537"/>
                  </a:lnTo>
                  <a:lnTo>
                    <a:pt x="0" y="549"/>
                  </a:lnTo>
                  <a:lnTo>
                    <a:pt x="8" y="562"/>
                  </a:lnTo>
                  <a:lnTo>
                    <a:pt x="42" y="560"/>
                  </a:lnTo>
                  <a:lnTo>
                    <a:pt x="72" y="485"/>
                  </a:lnTo>
                  <a:lnTo>
                    <a:pt x="74" y="438"/>
                  </a:lnTo>
                  <a:lnTo>
                    <a:pt x="96" y="282"/>
                  </a:lnTo>
                  <a:lnTo>
                    <a:pt x="99" y="246"/>
                  </a:lnTo>
                  <a:lnTo>
                    <a:pt x="98" y="320"/>
                  </a:lnTo>
                  <a:lnTo>
                    <a:pt x="108" y="423"/>
                  </a:lnTo>
                  <a:lnTo>
                    <a:pt x="105" y="471"/>
                  </a:lnTo>
                  <a:lnTo>
                    <a:pt x="120" y="519"/>
                  </a:lnTo>
                  <a:lnTo>
                    <a:pt x="140" y="554"/>
                  </a:lnTo>
                  <a:lnTo>
                    <a:pt x="171" y="556"/>
                  </a:lnTo>
                  <a:lnTo>
                    <a:pt x="180" y="544"/>
                  </a:lnTo>
                  <a:lnTo>
                    <a:pt x="148" y="469"/>
                  </a:lnTo>
                  <a:lnTo>
                    <a:pt x="144" y="434"/>
                  </a:lnTo>
                  <a:lnTo>
                    <a:pt x="151" y="360"/>
                  </a:lnTo>
                  <a:lnTo>
                    <a:pt x="163" y="236"/>
                  </a:lnTo>
                  <a:lnTo>
                    <a:pt x="189" y="0"/>
                  </a:lnTo>
                  <a:lnTo>
                    <a:pt x="34" y="12"/>
                  </a:lnTo>
                  <a:close/>
                </a:path>
              </a:pathLst>
            </a:custGeom>
            <a:solidFill>
              <a:srgbClr val="FF7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27" name="Freeform 22"/>
            <p:cNvSpPr>
              <a:spLocks/>
            </p:cNvSpPr>
            <p:nvPr/>
          </p:nvSpPr>
          <p:spPr bwMode="auto">
            <a:xfrm>
              <a:off x="2376" y="2707"/>
              <a:ext cx="15" cy="23"/>
            </a:xfrm>
            <a:custGeom>
              <a:avLst/>
              <a:gdLst>
                <a:gd name="T0" fmla="*/ 0 w 45"/>
                <a:gd name="T1" fmla="*/ 0 h 71"/>
                <a:gd name="T2" fmla="*/ 0 w 45"/>
                <a:gd name="T3" fmla="*/ 0 h 71"/>
                <a:gd name="T4" fmla="*/ 0 w 45"/>
                <a:gd name="T5" fmla="*/ 0 h 71"/>
                <a:gd name="T6" fmla="*/ 0 w 45"/>
                <a:gd name="T7" fmla="*/ 0 h 71"/>
                <a:gd name="T8" fmla="*/ 0 w 45"/>
                <a:gd name="T9" fmla="*/ 0 h 71"/>
                <a:gd name="T10" fmla="*/ 0 60000 65536"/>
                <a:gd name="T11" fmla="*/ 0 60000 65536"/>
                <a:gd name="T12" fmla="*/ 0 60000 65536"/>
                <a:gd name="T13" fmla="*/ 0 60000 65536"/>
                <a:gd name="T14" fmla="*/ 0 60000 65536"/>
                <a:gd name="T15" fmla="*/ 0 w 45"/>
                <a:gd name="T16" fmla="*/ 0 h 71"/>
                <a:gd name="T17" fmla="*/ 45 w 45"/>
                <a:gd name="T18" fmla="*/ 71 h 71"/>
              </a:gdLst>
              <a:ahLst/>
              <a:cxnLst>
                <a:cxn ang="T10">
                  <a:pos x="T0" y="T1"/>
                </a:cxn>
                <a:cxn ang="T11">
                  <a:pos x="T2" y="T3"/>
                </a:cxn>
                <a:cxn ang="T12">
                  <a:pos x="T4" y="T5"/>
                </a:cxn>
                <a:cxn ang="T13">
                  <a:pos x="T6" y="T7"/>
                </a:cxn>
                <a:cxn ang="T14">
                  <a:pos x="T8" y="T9"/>
                </a:cxn>
              </a:cxnLst>
              <a:rect l="T15" t="T16" r="T17" b="T18"/>
              <a:pathLst>
                <a:path w="45" h="71">
                  <a:moveTo>
                    <a:pt x="45" y="0"/>
                  </a:moveTo>
                  <a:lnTo>
                    <a:pt x="45" y="37"/>
                  </a:lnTo>
                  <a:lnTo>
                    <a:pt x="0" y="71"/>
                  </a:lnTo>
                  <a:lnTo>
                    <a:pt x="20" y="5"/>
                  </a:lnTo>
                  <a:lnTo>
                    <a:pt x="45" y="0"/>
                  </a:lnTo>
                  <a:close/>
                </a:path>
              </a:pathLst>
            </a:custGeom>
            <a:solidFill>
              <a:srgbClr val="FF7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28" name="Freeform 23"/>
            <p:cNvSpPr>
              <a:spLocks/>
            </p:cNvSpPr>
            <p:nvPr/>
          </p:nvSpPr>
          <p:spPr bwMode="auto">
            <a:xfrm>
              <a:off x="2336" y="2760"/>
              <a:ext cx="4" cy="83"/>
            </a:xfrm>
            <a:custGeom>
              <a:avLst/>
              <a:gdLst>
                <a:gd name="T0" fmla="*/ 0 w 14"/>
                <a:gd name="T1" fmla="*/ 0 h 248"/>
                <a:gd name="T2" fmla="*/ 0 w 14"/>
                <a:gd name="T3" fmla="*/ 0 h 248"/>
                <a:gd name="T4" fmla="*/ 0 w 14"/>
                <a:gd name="T5" fmla="*/ 0 h 248"/>
                <a:gd name="T6" fmla="*/ 0 w 14"/>
                <a:gd name="T7" fmla="*/ 0 h 248"/>
                <a:gd name="T8" fmla="*/ 0 w 14"/>
                <a:gd name="T9" fmla="*/ 0 h 248"/>
                <a:gd name="T10" fmla="*/ 0 w 14"/>
                <a:gd name="T11" fmla="*/ 0 h 248"/>
                <a:gd name="T12" fmla="*/ 0 w 14"/>
                <a:gd name="T13" fmla="*/ 0 h 248"/>
                <a:gd name="T14" fmla="*/ 0 60000 65536"/>
                <a:gd name="T15" fmla="*/ 0 60000 65536"/>
                <a:gd name="T16" fmla="*/ 0 60000 65536"/>
                <a:gd name="T17" fmla="*/ 0 60000 65536"/>
                <a:gd name="T18" fmla="*/ 0 60000 65536"/>
                <a:gd name="T19" fmla="*/ 0 60000 65536"/>
                <a:gd name="T20" fmla="*/ 0 60000 65536"/>
                <a:gd name="T21" fmla="*/ 0 w 14"/>
                <a:gd name="T22" fmla="*/ 0 h 248"/>
                <a:gd name="T23" fmla="*/ 14 w 14"/>
                <a:gd name="T24" fmla="*/ 248 h 2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248">
                  <a:moveTo>
                    <a:pt x="14" y="0"/>
                  </a:moveTo>
                  <a:lnTo>
                    <a:pt x="14" y="83"/>
                  </a:lnTo>
                  <a:lnTo>
                    <a:pt x="11" y="132"/>
                  </a:lnTo>
                  <a:lnTo>
                    <a:pt x="8" y="185"/>
                  </a:lnTo>
                  <a:lnTo>
                    <a:pt x="0" y="236"/>
                  </a:lnTo>
                  <a:lnTo>
                    <a:pt x="2" y="248"/>
                  </a:lnTo>
                  <a:lnTo>
                    <a:pt x="14" y="0"/>
                  </a:lnTo>
                  <a:close/>
                </a:path>
              </a:pathLst>
            </a:custGeom>
            <a:solidFill>
              <a:srgbClr val="FF5F1F"/>
            </a:solidFill>
            <a:ln w="4763">
              <a:solidFill>
                <a:srgbClr val="FF5F1F"/>
              </a:solidFill>
              <a:prstDash val="solid"/>
              <a:round/>
              <a:headEnd/>
              <a:tailEnd/>
            </a:ln>
          </p:spPr>
          <p:txBody>
            <a:bodyPr/>
            <a:lstStyle/>
            <a:p>
              <a:endParaRPr lang="en-US"/>
            </a:p>
          </p:txBody>
        </p:sp>
        <p:sp>
          <p:nvSpPr>
            <p:cNvPr id="1229" name="Freeform 24"/>
            <p:cNvSpPr>
              <a:spLocks/>
            </p:cNvSpPr>
            <p:nvPr/>
          </p:nvSpPr>
          <p:spPr bwMode="auto">
            <a:xfrm>
              <a:off x="2336" y="2915"/>
              <a:ext cx="31" cy="50"/>
            </a:xfrm>
            <a:custGeom>
              <a:avLst/>
              <a:gdLst>
                <a:gd name="T0" fmla="*/ 0 w 91"/>
                <a:gd name="T1" fmla="*/ 0 h 149"/>
                <a:gd name="T2" fmla="*/ 0 w 91"/>
                <a:gd name="T3" fmla="*/ 0 h 149"/>
                <a:gd name="T4" fmla="*/ 0 w 91"/>
                <a:gd name="T5" fmla="*/ 0 h 149"/>
                <a:gd name="T6" fmla="*/ 0 w 91"/>
                <a:gd name="T7" fmla="*/ 0 h 149"/>
                <a:gd name="T8" fmla="*/ 0 w 91"/>
                <a:gd name="T9" fmla="*/ 0 h 149"/>
                <a:gd name="T10" fmla="*/ 0 w 91"/>
                <a:gd name="T11" fmla="*/ 0 h 149"/>
                <a:gd name="T12" fmla="*/ 0 w 91"/>
                <a:gd name="T13" fmla="*/ 0 h 149"/>
                <a:gd name="T14" fmla="*/ 0 w 91"/>
                <a:gd name="T15" fmla="*/ 0 h 149"/>
                <a:gd name="T16" fmla="*/ 0 w 91"/>
                <a:gd name="T17" fmla="*/ 0 h 149"/>
                <a:gd name="T18" fmla="*/ 0 w 91"/>
                <a:gd name="T19" fmla="*/ 0 h 149"/>
                <a:gd name="T20" fmla="*/ 0 w 91"/>
                <a:gd name="T21" fmla="*/ 0 h 149"/>
                <a:gd name="T22" fmla="*/ 0 w 91"/>
                <a:gd name="T23" fmla="*/ 0 h 149"/>
                <a:gd name="T24" fmla="*/ 0 w 91"/>
                <a:gd name="T25" fmla="*/ 0 h 149"/>
                <a:gd name="T26" fmla="*/ 0 w 91"/>
                <a:gd name="T27" fmla="*/ 0 h 149"/>
                <a:gd name="T28" fmla="*/ 0 w 91"/>
                <a:gd name="T29" fmla="*/ 0 h 149"/>
                <a:gd name="T30" fmla="*/ 0 w 91"/>
                <a:gd name="T31" fmla="*/ 0 h 149"/>
                <a:gd name="T32" fmla="*/ 0 w 91"/>
                <a:gd name="T33" fmla="*/ 0 h 149"/>
                <a:gd name="T34" fmla="*/ 0 w 91"/>
                <a:gd name="T35" fmla="*/ 0 h 14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91"/>
                <a:gd name="T55" fmla="*/ 0 h 149"/>
                <a:gd name="T56" fmla="*/ 91 w 91"/>
                <a:gd name="T57" fmla="*/ 149 h 14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91" h="149">
                  <a:moveTo>
                    <a:pt x="6" y="0"/>
                  </a:moveTo>
                  <a:lnTo>
                    <a:pt x="0" y="22"/>
                  </a:lnTo>
                  <a:lnTo>
                    <a:pt x="0" y="66"/>
                  </a:lnTo>
                  <a:lnTo>
                    <a:pt x="9" y="50"/>
                  </a:lnTo>
                  <a:lnTo>
                    <a:pt x="19" y="72"/>
                  </a:lnTo>
                  <a:lnTo>
                    <a:pt x="22" y="102"/>
                  </a:lnTo>
                  <a:lnTo>
                    <a:pt x="36" y="130"/>
                  </a:lnTo>
                  <a:lnTo>
                    <a:pt x="59" y="145"/>
                  </a:lnTo>
                  <a:lnTo>
                    <a:pt x="76" y="149"/>
                  </a:lnTo>
                  <a:lnTo>
                    <a:pt x="91" y="146"/>
                  </a:lnTo>
                  <a:lnTo>
                    <a:pt x="91" y="117"/>
                  </a:lnTo>
                  <a:lnTo>
                    <a:pt x="79" y="73"/>
                  </a:lnTo>
                  <a:lnTo>
                    <a:pt x="72" y="84"/>
                  </a:lnTo>
                  <a:lnTo>
                    <a:pt x="59" y="84"/>
                  </a:lnTo>
                  <a:lnTo>
                    <a:pt x="40" y="82"/>
                  </a:lnTo>
                  <a:lnTo>
                    <a:pt x="28" y="62"/>
                  </a:lnTo>
                  <a:lnTo>
                    <a:pt x="17" y="39"/>
                  </a:lnTo>
                  <a:lnTo>
                    <a:pt x="6" y="0"/>
                  </a:lnTo>
                  <a:close/>
                </a:path>
              </a:pathLst>
            </a:custGeom>
            <a:solidFill>
              <a:srgbClr val="7F5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30" name="Freeform 25"/>
            <p:cNvSpPr>
              <a:spLocks/>
            </p:cNvSpPr>
            <p:nvPr/>
          </p:nvSpPr>
          <p:spPr bwMode="auto">
            <a:xfrm>
              <a:off x="2300" y="2916"/>
              <a:ext cx="28" cy="52"/>
            </a:xfrm>
            <a:custGeom>
              <a:avLst/>
              <a:gdLst>
                <a:gd name="T0" fmla="*/ 0 w 84"/>
                <a:gd name="T1" fmla="*/ 0 h 154"/>
                <a:gd name="T2" fmla="*/ 0 w 84"/>
                <a:gd name="T3" fmla="*/ 0 h 154"/>
                <a:gd name="T4" fmla="*/ 0 w 84"/>
                <a:gd name="T5" fmla="*/ 0 h 154"/>
                <a:gd name="T6" fmla="*/ 0 w 84"/>
                <a:gd name="T7" fmla="*/ 0 h 154"/>
                <a:gd name="T8" fmla="*/ 0 w 84"/>
                <a:gd name="T9" fmla="*/ 0 h 154"/>
                <a:gd name="T10" fmla="*/ 0 w 84"/>
                <a:gd name="T11" fmla="*/ 0 h 154"/>
                <a:gd name="T12" fmla="*/ 0 w 84"/>
                <a:gd name="T13" fmla="*/ 0 h 154"/>
                <a:gd name="T14" fmla="*/ 0 w 84"/>
                <a:gd name="T15" fmla="*/ 0 h 154"/>
                <a:gd name="T16" fmla="*/ 0 w 84"/>
                <a:gd name="T17" fmla="*/ 0 h 154"/>
                <a:gd name="T18" fmla="*/ 0 w 84"/>
                <a:gd name="T19" fmla="*/ 0 h 154"/>
                <a:gd name="T20" fmla="*/ 0 w 84"/>
                <a:gd name="T21" fmla="*/ 0 h 154"/>
                <a:gd name="T22" fmla="*/ 0 w 84"/>
                <a:gd name="T23" fmla="*/ 0 h 154"/>
                <a:gd name="T24" fmla="*/ 0 w 84"/>
                <a:gd name="T25" fmla="*/ 0 h 154"/>
                <a:gd name="T26" fmla="*/ 0 w 84"/>
                <a:gd name="T27" fmla="*/ 0 h 154"/>
                <a:gd name="T28" fmla="*/ 0 w 84"/>
                <a:gd name="T29" fmla="*/ 0 h 154"/>
                <a:gd name="T30" fmla="*/ 0 w 84"/>
                <a:gd name="T31" fmla="*/ 0 h 154"/>
                <a:gd name="T32" fmla="*/ 0 w 84"/>
                <a:gd name="T33" fmla="*/ 0 h 154"/>
                <a:gd name="T34" fmla="*/ 0 w 84"/>
                <a:gd name="T35" fmla="*/ 0 h 154"/>
                <a:gd name="T36" fmla="*/ 0 w 84"/>
                <a:gd name="T37" fmla="*/ 0 h 15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4"/>
                <a:gd name="T58" fmla="*/ 0 h 154"/>
                <a:gd name="T59" fmla="*/ 84 w 84"/>
                <a:gd name="T60" fmla="*/ 154 h 15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4" h="154">
                  <a:moveTo>
                    <a:pt x="83" y="0"/>
                  </a:moveTo>
                  <a:lnTo>
                    <a:pt x="84" y="61"/>
                  </a:lnTo>
                  <a:lnTo>
                    <a:pt x="79" y="46"/>
                  </a:lnTo>
                  <a:lnTo>
                    <a:pt x="72" y="65"/>
                  </a:lnTo>
                  <a:lnTo>
                    <a:pt x="66" y="95"/>
                  </a:lnTo>
                  <a:lnTo>
                    <a:pt x="59" y="120"/>
                  </a:lnTo>
                  <a:lnTo>
                    <a:pt x="41" y="139"/>
                  </a:lnTo>
                  <a:lnTo>
                    <a:pt x="26" y="150"/>
                  </a:lnTo>
                  <a:lnTo>
                    <a:pt x="11" y="154"/>
                  </a:lnTo>
                  <a:lnTo>
                    <a:pt x="6" y="147"/>
                  </a:lnTo>
                  <a:lnTo>
                    <a:pt x="1" y="133"/>
                  </a:lnTo>
                  <a:lnTo>
                    <a:pt x="0" y="118"/>
                  </a:lnTo>
                  <a:lnTo>
                    <a:pt x="2" y="102"/>
                  </a:lnTo>
                  <a:lnTo>
                    <a:pt x="9" y="76"/>
                  </a:lnTo>
                  <a:lnTo>
                    <a:pt x="21" y="85"/>
                  </a:lnTo>
                  <a:lnTo>
                    <a:pt x="39" y="85"/>
                  </a:lnTo>
                  <a:lnTo>
                    <a:pt x="52" y="84"/>
                  </a:lnTo>
                  <a:lnTo>
                    <a:pt x="74" y="32"/>
                  </a:lnTo>
                  <a:lnTo>
                    <a:pt x="83" y="0"/>
                  </a:lnTo>
                  <a:close/>
                </a:path>
              </a:pathLst>
            </a:custGeom>
            <a:solidFill>
              <a:srgbClr val="7F5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31" name="Freeform 26"/>
            <p:cNvSpPr>
              <a:spLocks/>
            </p:cNvSpPr>
            <p:nvPr/>
          </p:nvSpPr>
          <p:spPr bwMode="auto">
            <a:xfrm>
              <a:off x="2286" y="2547"/>
              <a:ext cx="107" cy="366"/>
            </a:xfrm>
            <a:custGeom>
              <a:avLst/>
              <a:gdLst>
                <a:gd name="T0" fmla="*/ 0 w 321"/>
                <a:gd name="T1" fmla="*/ 0 h 1099"/>
                <a:gd name="T2" fmla="*/ 0 w 321"/>
                <a:gd name="T3" fmla="*/ 0 h 1099"/>
                <a:gd name="T4" fmla="*/ 0 w 321"/>
                <a:gd name="T5" fmla="*/ 0 h 1099"/>
                <a:gd name="T6" fmla="*/ 0 w 321"/>
                <a:gd name="T7" fmla="*/ 0 h 1099"/>
                <a:gd name="T8" fmla="*/ 0 w 321"/>
                <a:gd name="T9" fmla="*/ 1 h 1099"/>
                <a:gd name="T10" fmla="*/ 0 w 321"/>
                <a:gd name="T11" fmla="*/ 1 h 1099"/>
                <a:gd name="T12" fmla="*/ 0 w 321"/>
                <a:gd name="T13" fmla="*/ 1 h 1099"/>
                <a:gd name="T14" fmla="*/ 0 w 321"/>
                <a:gd name="T15" fmla="*/ 1 h 1099"/>
                <a:gd name="T16" fmla="*/ 0 w 321"/>
                <a:gd name="T17" fmla="*/ 1 h 1099"/>
                <a:gd name="T18" fmla="*/ 0 w 321"/>
                <a:gd name="T19" fmla="*/ 1 h 1099"/>
                <a:gd name="T20" fmla="*/ 0 w 321"/>
                <a:gd name="T21" fmla="*/ 1 h 1099"/>
                <a:gd name="T22" fmla="*/ 0 w 321"/>
                <a:gd name="T23" fmla="*/ 2 h 1099"/>
                <a:gd name="T24" fmla="*/ 0 w 321"/>
                <a:gd name="T25" fmla="*/ 1 h 1099"/>
                <a:gd name="T26" fmla="*/ 0 w 321"/>
                <a:gd name="T27" fmla="*/ 1 h 1099"/>
                <a:gd name="T28" fmla="*/ 0 w 321"/>
                <a:gd name="T29" fmla="*/ 1 h 1099"/>
                <a:gd name="T30" fmla="*/ 0 w 321"/>
                <a:gd name="T31" fmla="*/ 2 h 1099"/>
                <a:gd name="T32" fmla="*/ 0 w 321"/>
                <a:gd name="T33" fmla="*/ 1 h 1099"/>
                <a:gd name="T34" fmla="*/ 0 w 321"/>
                <a:gd name="T35" fmla="*/ 1 h 1099"/>
                <a:gd name="T36" fmla="*/ 0 w 321"/>
                <a:gd name="T37" fmla="*/ 1 h 1099"/>
                <a:gd name="T38" fmla="*/ 0 w 321"/>
                <a:gd name="T39" fmla="*/ 1 h 1099"/>
                <a:gd name="T40" fmla="*/ 0 w 321"/>
                <a:gd name="T41" fmla="*/ 1 h 1099"/>
                <a:gd name="T42" fmla="*/ 0 w 321"/>
                <a:gd name="T43" fmla="*/ 0 h 1099"/>
                <a:gd name="T44" fmla="*/ 0 w 321"/>
                <a:gd name="T45" fmla="*/ 0 h 1099"/>
                <a:gd name="T46" fmla="*/ 0 w 321"/>
                <a:gd name="T47" fmla="*/ 0 h 1099"/>
                <a:gd name="T48" fmla="*/ 0 w 321"/>
                <a:gd name="T49" fmla="*/ 0 h 1099"/>
                <a:gd name="T50" fmla="*/ 0 w 321"/>
                <a:gd name="T51" fmla="*/ 0 h 1099"/>
                <a:gd name="T52" fmla="*/ 0 w 321"/>
                <a:gd name="T53" fmla="*/ 0 h 109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21"/>
                <a:gd name="T82" fmla="*/ 0 h 1099"/>
                <a:gd name="T83" fmla="*/ 321 w 321"/>
                <a:gd name="T84" fmla="*/ 1099 h 109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21" h="1099">
                  <a:moveTo>
                    <a:pt x="91" y="11"/>
                  </a:moveTo>
                  <a:lnTo>
                    <a:pt x="28" y="47"/>
                  </a:lnTo>
                  <a:lnTo>
                    <a:pt x="12" y="76"/>
                  </a:lnTo>
                  <a:lnTo>
                    <a:pt x="0" y="330"/>
                  </a:lnTo>
                  <a:lnTo>
                    <a:pt x="5" y="390"/>
                  </a:lnTo>
                  <a:lnTo>
                    <a:pt x="43" y="385"/>
                  </a:lnTo>
                  <a:lnTo>
                    <a:pt x="41" y="534"/>
                  </a:lnTo>
                  <a:lnTo>
                    <a:pt x="59" y="534"/>
                  </a:lnTo>
                  <a:lnTo>
                    <a:pt x="81" y="845"/>
                  </a:lnTo>
                  <a:lnTo>
                    <a:pt x="83" y="1010"/>
                  </a:lnTo>
                  <a:lnTo>
                    <a:pt x="87" y="1084"/>
                  </a:lnTo>
                  <a:lnTo>
                    <a:pt x="103" y="1099"/>
                  </a:lnTo>
                  <a:lnTo>
                    <a:pt x="130" y="1087"/>
                  </a:lnTo>
                  <a:lnTo>
                    <a:pt x="145" y="960"/>
                  </a:lnTo>
                  <a:lnTo>
                    <a:pt x="156" y="1092"/>
                  </a:lnTo>
                  <a:lnTo>
                    <a:pt x="179" y="1098"/>
                  </a:lnTo>
                  <a:lnTo>
                    <a:pt x="201" y="1089"/>
                  </a:lnTo>
                  <a:lnTo>
                    <a:pt x="224" y="838"/>
                  </a:lnTo>
                  <a:lnTo>
                    <a:pt x="252" y="656"/>
                  </a:lnTo>
                  <a:lnTo>
                    <a:pt x="295" y="486"/>
                  </a:lnTo>
                  <a:lnTo>
                    <a:pt x="321" y="483"/>
                  </a:lnTo>
                  <a:lnTo>
                    <a:pt x="297" y="249"/>
                  </a:lnTo>
                  <a:lnTo>
                    <a:pt x="296" y="65"/>
                  </a:lnTo>
                  <a:lnTo>
                    <a:pt x="282" y="45"/>
                  </a:lnTo>
                  <a:lnTo>
                    <a:pt x="216" y="0"/>
                  </a:lnTo>
                  <a:lnTo>
                    <a:pt x="159" y="98"/>
                  </a:lnTo>
                  <a:lnTo>
                    <a:pt x="91" y="11"/>
                  </a:lnTo>
                  <a:close/>
                </a:path>
              </a:pathLst>
            </a:custGeom>
            <a:solidFill>
              <a:srgbClr val="7F5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32" name="Freeform 27"/>
            <p:cNvSpPr>
              <a:spLocks/>
            </p:cNvSpPr>
            <p:nvPr/>
          </p:nvSpPr>
          <p:spPr bwMode="auto">
            <a:xfrm>
              <a:off x="2308" y="2648"/>
              <a:ext cx="41" cy="77"/>
            </a:xfrm>
            <a:custGeom>
              <a:avLst/>
              <a:gdLst>
                <a:gd name="T0" fmla="*/ 0 w 122"/>
                <a:gd name="T1" fmla="*/ 0 h 231"/>
                <a:gd name="T2" fmla="*/ 0 w 122"/>
                <a:gd name="T3" fmla="*/ 0 h 231"/>
                <a:gd name="T4" fmla="*/ 0 w 122"/>
                <a:gd name="T5" fmla="*/ 0 h 231"/>
                <a:gd name="T6" fmla="*/ 0 60000 65536"/>
                <a:gd name="T7" fmla="*/ 0 60000 65536"/>
                <a:gd name="T8" fmla="*/ 0 60000 65536"/>
                <a:gd name="T9" fmla="*/ 0 w 122"/>
                <a:gd name="T10" fmla="*/ 0 h 231"/>
                <a:gd name="T11" fmla="*/ 122 w 122"/>
                <a:gd name="T12" fmla="*/ 231 h 231"/>
              </a:gdLst>
              <a:ahLst/>
              <a:cxnLst>
                <a:cxn ang="T6">
                  <a:pos x="T0" y="T1"/>
                </a:cxn>
                <a:cxn ang="T7">
                  <a:pos x="T2" y="T3"/>
                </a:cxn>
                <a:cxn ang="T8">
                  <a:pos x="T4" y="T5"/>
                </a:cxn>
              </a:cxnLst>
              <a:rect l="T9" t="T10" r="T11" b="T12"/>
              <a:pathLst>
                <a:path w="122" h="231">
                  <a:moveTo>
                    <a:pt x="0" y="231"/>
                  </a:moveTo>
                  <a:lnTo>
                    <a:pt x="119" y="219"/>
                  </a:lnTo>
                  <a:lnTo>
                    <a:pt x="122" y="0"/>
                  </a:lnTo>
                </a:path>
              </a:pathLst>
            </a:custGeom>
            <a:noFill/>
            <a:ln w="4763">
              <a:solidFill>
                <a:srgbClr val="5F3F1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33" name="Freeform 28"/>
            <p:cNvSpPr>
              <a:spLocks/>
            </p:cNvSpPr>
            <p:nvPr/>
          </p:nvSpPr>
          <p:spPr bwMode="auto">
            <a:xfrm>
              <a:off x="2302" y="2657"/>
              <a:ext cx="46" cy="20"/>
            </a:xfrm>
            <a:custGeom>
              <a:avLst/>
              <a:gdLst>
                <a:gd name="T0" fmla="*/ 0 w 137"/>
                <a:gd name="T1" fmla="*/ 0 h 58"/>
                <a:gd name="T2" fmla="*/ 0 w 137"/>
                <a:gd name="T3" fmla="*/ 0 h 58"/>
                <a:gd name="T4" fmla="*/ 0 w 137"/>
                <a:gd name="T5" fmla="*/ 0 h 58"/>
                <a:gd name="T6" fmla="*/ 0 60000 65536"/>
                <a:gd name="T7" fmla="*/ 0 60000 65536"/>
                <a:gd name="T8" fmla="*/ 0 60000 65536"/>
                <a:gd name="T9" fmla="*/ 0 w 137"/>
                <a:gd name="T10" fmla="*/ 0 h 58"/>
                <a:gd name="T11" fmla="*/ 137 w 137"/>
                <a:gd name="T12" fmla="*/ 58 h 58"/>
              </a:gdLst>
              <a:ahLst/>
              <a:cxnLst>
                <a:cxn ang="T6">
                  <a:pos x="T0" y="T1"/>
                </a:cxn>
                <a:cxn ang="T7">
                  <a:pos x="T2" y="T3"/>
                </a:cxn>
                <a:cxn ang="T8">
                  <a:pos x="T4" y="T5"/>
                </a:cxn>
              </a:cxnLst>
              <a:rect l="T9" t="T10" r="T11" b="T12"/>
              <a:pathLst>
                <a:path w="137" h="58">
                  <a:moveTo>
                    <a:pt x="0" y="58"/>
                  </a:moveTo>
                  <a:lnTo>
                    <a:pt x="49" y="42"/>
                  </a:lnTo>
                  <a:lnTo>
                    <a:pt x="137" y="0"/>
                  </a:lnTo>
                </a:path>
              </a:pathLst>
            </a:custGeom>
            <a:noFill/>
            <a:ln w="4763">
              <a:solidFill>
                <a:srgbClr val="5F3F1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34" name="Freeform 29"/>
            <p:cNvSpPr>
              <a:spLocks/>
            </p:cNvSpPr>
            <p:nvPr/>
          </p:nvSpPr>
          <p:spPr bwMode="auto">
            <a:xfrm>
              <a:off x="2305" y="2585"/>
              <a:ext cx="57" cy="69"/>
            </a:xfrm>
            <a:custGeom>
              <a:avLst/>
              <a:gdLst>
                <a:gd name="T0" fmla="*/ 0 w 170"/>
                <a:gd name="T1" fmla="*/ 0 h 206"/>
                <a:gd name="T2" fmla="*/ 0 w 170"/>
                <a:gd name="T3" fmla="*/ 0 h 206"/>
                <a:gd name="T4" fmla="*/ 0 w 170"/>
                <a:gd name="T5" fmla="*/ 0 h 206"/>
                <a:gd name="T6" fmla="*/ 0 w 170"/>
                <a:gd name="T7" fmla="*/ 0 h 206"/>
                <a:gd name="T8" fmla="*/ 0 w 170"/>
                <a:gd name="T9" fmla="*/ 0 h 206"/>
                <a:gd name="T10" fmla="*/ 0 60000 65536"/>
                <a:gd name="T11" fmla="*/ 0 60000 65536"/>
                <a:gd name="T12" fmla="*/ 0 60000 65536"/>
                <a:gd name="T13" fmla="*/ 0 60000 65536"/>
                <a:gd name="T14" fmla="*/ 0 60000 65536"/>
                <a:gd name="T15" fmla="*/ 0 w 170"/>
                <a:gd name="T16" fmla="*/ 0 h 206"/>
                <a:gd name="T17" fmla="*/ 170 w 170"/>
                <a:gd name="T18" fmla="*/ 206 h 206"/>
              </a:gdLst>
              <a:ahLst/>
              <a:cxnLst>
                <a:cxn ang="T10">
                  <a:pos x="T0" y="T1"/>
                </a:cxn>
                <a:cxn ang="T11">
                  <a:pos x="T2" y="T3"/>
                </a:cxn>
                <a:cxn ang="T12">
                  <a:pos x="T4" y="T5"/>
                </a:cxn>
                <a:cxn ang="T13">
                  <a:pos x="T6" y="T7"/>
                </a:cxn>
                <a:cxn ang="T14">
                  <a:pos x="T8" y="T9"/>
                </a:cxn>
              </a:cxnLst>
              <a:rect l="T15" t="T16" r="T17" b="T18"/>
              <a:pathLst>
                <a:path w="170" h="206">
                  <a:moveTo>
                    <a:pt x="0" y="73"/>
                  </a:moveTo>
                  <a:lnTo>
                    <a:pt x="109" y="0"/>
                  </a:lnTo>
                  <a:lnTo>
                    <a:pt x="170" y="138"/>
                  </a:lnTo>
                  <a:lnTo>
                    <a:pt x="61" y="206"/>
                  </a:lnTo>
                  <a:lnTo>
                    <a:pt x="0" y="73"/>
                  </a:lnTo>
                  <a:close/>
                </a:path>
              </a:pathLst>
            </a:custGeom>
            <a:solidFill>
              <a:srgbClr val="DFD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35" name="Freeform 30"/>
            <p:cNvSpPr>
              <a:spLocks/>
            </p:cNvSpPr>
            <p:nvPr/>
          </p:nvSpPr>
          <p:spPr bwMode="auto">
            <a:xfrm>
              <a:off x="2341" y="2614"/>
              <a:ext cx="25" cy="36"/>
            </a:xfrm>
            <a:custGeom>
              <a:avLst/>
              <a:gdLst>
                <a:gd name="T0" fmla="*/ 0 w 74"/>
                <a:gd name="T1" fmla="*/ 0 h 110"/>
                <a:gd name="T2" fmla="*/ 0 w 74"/>
                <a:gd name="T3" fmla="*/ 0 h 110"/>
                <a:gd name="T4" fmla="*/ 0 w 74"/>
                <a:gd name="T5" fmla="*/ 0 h 110"/>
                <a:gd name="T6" fmla="*/ 0 w 74"/>
                <a:gd name="T7" fmla="*/ 0 h 110"/>
                <a:gd name="T8" fmla="*/ 0 w 74"/>
                <a:gd name="T9" fmla="*/ 0 h 110"/>
                <a:gd name="T10" fmla="*/ 0 w 74"/>
                <a:gd name="T11" fmla="*/ 0 h 110"/>
                <a:gd name="T12" fmla="*/ 0 w 74"/>
                <a:gd name="T13" fmla="*/ 0 h 110"/>
                <a:gd name="T14" fmla="*/ 0 w 74"/>
                <a:gd name="T15" fmla="*/ 0 h 110"/>
                <a:gd name="T16" fmla="*/ 0 w 74"/>
                <a:gd name="T17" fmla="*/ 0 h 110"/>
                <a:gd name="T18" fmla="*/ 0 w 74"/>
                <a:gd name="T19" fmla="*/ 0 h 110"/>
                <a:gd name="T20" fmla="*/ 0 w 74"/>
                <a:gd name="T21" fmla="*/ 0 h 110"/>
                <a:gd name="T22" fmla="*/ 0 w 74"/>
                <a:gd name="T23" fmla="*/ 0 h 110"/>
                <a:gd name="T24" fmla="*/ 0 w 74"/>
                <a:gd name="T25" fmla="*/ 0 h 1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4"/>
                <a:gd name="T40" fmla="*/ 0 h 110"/>
                <a:gd name="T41" fmla="*/ 74 w 74"/>
                <a:gd name="T42" fmla="*/ 110 h 1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4" h="110">
                  <a:moveTo>
                    <a:pt x="0" y="67"/>
                  </a:moveTo>
                  <a:lnTo>
                    <a:pt x="18" y="51"/>
                  </a:lnTo>
                  <a:lnTo>
                    <a:pt x="28" y="18"/>
                  </a:lnTo>
                  <a:lnTo>
                    <a:pt x="43" y="8"/>
                  </a:lnTo>
                  <a:lnTo>
                    <a:pt x="50" y="0"/>
                  </a:lnTo>
                  <a:lnTo>
                    <a:pt x="55" y="3"/>
                  </a:lnTo>
                  <a:lnTo>
                    <a:pt x="56" y="11"/>
                  </a:lnTo>
                  <a:lnTo>
                    <a:pt x="70" y="27"/>
                  </a:lnTo>
                  <a:lnTo>
                    <a:pt x="74" y="54"/>
                  </a:lnTo>
                  <a:lnTo>
                    <a:pt x="70" y="74"/>
                  </a:lnTo>
                  <a:lnTo>
                    <a:pt x="49" y="95"/>
                  </a:lnTo>
                  <a:lnTo>
                    <a:pt x="7" y="110"/>
                  </a:lnTo>
                  <a:lnTo>
                    <a:pt x="0" y="67"/>
                  </a:lnTo>
                  <a:close/>
                </a:path>
              </a:pathLst>
            </a:custGeom>
            <a:solidFill>
              <a:srgbClr val="FF7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36" name="Freeform 31"/>
            <p:cNvSpPr>
              <a:spLocks/>
            </p:cNvSpPr>
            <p:nvPr/>
          </p:nvSpPr>
          <p:spPr bwMode="auto">
            <a:xfrm>
              <a:off x="2300" y="2635"/>
              <a:ext cx="46" cy="41"/>
            </a:xfrm>
            <a:custGeom>
              <a:avLst/>
              <a:gdLst>
                <a:gd name="T0" fmla="*/ 0 w 137"/>
                <a:gd name="T1" fmla="*/ 0 h 123"/>
                <a:gd name="T2" fmla="*/ 0 w 137"/>
                <a:gd name="T3" fmla="*/ 0 h 123"/>
                <a:gd name="T4" fmla="*/ 0 w 137"/>
                <a:gd name="T5" fmla="*/ 0 h 123"/>
                <a:gd name="T6" fmla="*/ 0 w 137"/>
                <a:gd name="T7" fmla="*/ 0 h 123"/>
                <a:gd name="T8" fmla="*/ 0 w 137"/>
                <a:gd name="T9" fmla="*/ 0 h 123"/>
                <a:gd name="T10" fmla="*/ 0 w 137"/>
                <a:gd name="T11" fmla="*/ 0 h 123"/>
                <a:gd name="T12" fmla="*/ 0 w 137"/>
                <a:gd name="T13" fmla="*/ 0 h 123"/>
                <a:gd name="T14" fmla="*/ 0 w 137"/>
                <a:gd name="T15" fmla="*/ 0 h 123"/>
                <a:gd name="T16" fmla="*/ 0 w 137"/>
                <a:gd name="T17" fmla="*/ 0 h 1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7"/>
                <a:gd name="T28" fmla="*/ 0 h 123"/>
                <a:gd name="T29" fmla="*/ 137 w 137"/>
                <a:gd name="T30" fmla="*/ 123 h 12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7" h="123">
                  <a:moveTo>
                    <a:pt x="0" y="123"/>
                  </a:moveTo>
                  <a:lnTo>
                    <a:pt x="56" y="102"/>
                  </a:lnTo>
                  <a:lnTo>
                    <a:pt x="98" y="77"/>
                  </a:lnTo>
                  <a:lnTo>
                    <a:pt x="137" y="54"/>
                  </a:lnTo>
                  <a:lnTo>
                    <a:pt x="122" y="0"/>
                  </a:lnTo>
                  <a:lnTo>
                    <a:pt x="50" y="34"/>
                  </a:lnTo>
                  <a:lnTo>
                    <a:pt x="6" y="51"/>
                  </a:lnTo>
                  <a:lnTo>
                    <a:pt x="4" y="41"/>
                  </a:lnTo>
                  <a:lnTo>
                    <a:pt x="0" y="123"/>
                  </a:lnTo>
                  <a:close/>
                </a:path>
              </a:pathLst>
            </a:custGeom>
            <a:solidFill>
              <a:srgbClr val="7F5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37" name="Freeform 32"/>
            <p:cNvSpPr>
              <a:spLocks/>
            </p:cNvSpPr>
            <p:nvPr/>
          </p:nvSpPr>
          <p:spPr bwMode="auto">
            <a:xfrm>
              <a:off x="2335" y="2736"/>
              <a:ext cx="6" cy="134"/>
            </a:xfrm>
            <a:custGeom>
              <a:avLst/>
              <a:gdLst>
                <a:gd name="T0" fmla="*/ 0 w 18"/>
                <a:gd name="T1" fmla="*/ 0 h 400"/>
                <a:gd name="T2" fmla="*/ 0 w 18"/>
                <a:gd name="T3" fmla="*/ 0 h 400"/>
                <a:gd name="T4" fmla="*/ 0 w 18"/>
                <a:gd name="T5" fmla="*/ 1 h 400"/>
                <a:gd name="T6" fmla="*/ 0 60000 65536"/>
                <a:gd name="T7" fmla="*/ 0 60000 65536"/>
                <a:gd name="T8" fmla="*/ 0 60000 65536"/>
                <a:gd name="T9" fmla="*/ 0 w 18"/>
                <a:gd name="T10" fmla="*/ 0 h 400"/>
                <a:gd name="T11" fmla="*/ 18 w 18"/>
                <a:gd name="T12" fmla="*/ 400 h 400"/>
              </a:gdLst>
              <a:ahLst/>
              <a:cxnLst>
                <a:cxn ang="T6">
                  <a:pos x="T0" y="T1"/>
                </a:cxn>
                <a:cxn ang="T7">
                  <a:pos x="T2" y="T3"/>
                </a:cxn>
                <a:cxn ang="T8">
                  <a:pos x="T4" y="T5"/>
                </a:cxn>
              </a:cxnLst>
              <a:rect l="T9" t="T10" r="T11" b="T12"/>
              <a:pathLst>
                <a:path w="18" h="400">
                  <a:moveTo>
                    <a:pt x="18" y="0"/>
                  </a:moveTo>
                  <a:lnTo>
                    <a:pt x="12" y="215"/>
                  </a:lnTo>
                  <a:lnTo>
                    <a:pt x="0" y="400"/>
                  </a:lnTo>
                </a:path>
              </a:pathLst>
            </a:custGeom>
            <a:noFill/>
            <a:ln w="4763">
              <a:solidFill>
                <a:srgbClr val="5F3F1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38" name="Freeform 33"/>
            <p:cNvSpPr>
              <a:spLocks/>
            </p:cNvSpPr>
            <p:nvPr/>
          </p:nvSpPr>
          <p:spPr bwMode="auto">
            <a:xfrm>
              <a:off x="2465" y="2518"/>
              <a:ext cx="149" cy="136"/>
            </a:xfrm>
            <a:custGeom>
              <a:avLst/>
              <a:gdLst>
                <a:gd name="T0" fmla="*/ 0 w 449"/>
                <a:gd name="T1" fmla="*/ 0 h 407"/>
                <a:gd name="T2" fmla="*/ 0 w 449"/>
                <a:gd name="T3" fmla="*/ 0 h 407"/>
                <a:gd name="T4" fmla="*/ 0 w 449"/>
                <a:gd name="T5" fmla="*/ 0 h 407"/>
                <a:gd name="T6" fmla="*/ 0 w 449"/>
                <a:gd name="T7" fmla="*/ 0 h 407"/>
                <a:gd name="T8" fmla="*/ 0 w 449"/>
                <a:gd name="T9" fmla="*/ 0 h 407"/>
                <a:gd name="T10" fmla="*/ 0 w 449"/>
                <a:gd name="T11" fmla="*/ 0 h 407"/>
                <a:gd name="T12" fmla="*/ 0 w 449"/>
                <a:gd name="T13" fmla="*/ 0 h 407"/>
                <a:gd name="T14" fmla="*/ 0 w 449"/>
                <a:gd name="T15" fmla="*/ 0 h 407"/>
                <a:gd name="T16" fmla="*/ 0 w 449"/>
                <a:gd name="T17" fmla="*/ 0 h 407"/>
                <a:gd name="T18" fmla="*/ 0 w 449"/>
                <a:gd name="T19" fmla="*/ 0 h 407"/>
                <a:gd name="T20" fmla="*/ 0 w 449"/>
                <a:gd name="T21" fmla="*/ 0 h 407"/>
                <a:gd name="T22" fmla="*/ 0 w 449"/>
                <a:gd name="T23" fmla="*/ 1 h 407"/>
                <a:gd name="T24" fmla="*/ 0 w 449"/>
                <a:gd name="T25" fmla="*/ 1 h 407"/>
                <a:gd name="T26" fmla="*/ 0 w 449"/>
                <a:gd name="T27" fmla="*/ 1 h 407"/>
                <a:gd name="T28" fmla="*/ 1 w 449"/>
                <a:gd name="T29" fmla="*/ 1 h 407"/>
                <a:gd name="T30" fmla="*/ 1 w 449"/>
                <a:gd name="T31" fmla="*/ 0 h 407"/>
                <a:gd name="T32" fmla="*/ 1 w 449"/>
                <a:gd name="T33" fmla="*/ 1 h 407"/>
                <a:gd name="T34" fmla="*/ 1 w 449"/>
                <a:gd name="T35" fmla="*/ 0 h 407"/>
                <a:gd name="T36" fmla="*/ 0 w 449"/>
                <a:gd name="T37" fmla="*/ 0 h 407"/>
                <a:gd name="T38" fmla="*/ 0 w 449"/>
                <a:gd name="T39" fmla="*/ 0 h 407"/>
                <a:gd name="T40" fmla="*/ 0 w 449"/>
                <a:gd name="T41" fmla="*/ 0 h 407"/>
                <a:gd name="T42" fmla="*/ 0 w 449"/>
                <a:gd name="T43" fmla="*/ 0 h 407"/>
                <a:gd name="T44" fmla="*/ 0 w 449"/>
                <a:gd name="T45" fmla="*/ 0 h 40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49"/>
                <a:gd name="T70" fmla="*/ 0 h 407"/>
                <a:gd name="T71" fmla="*/ 449 w 449"/>
                <a:gd name="T72" fmla="*/ 407 h 40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49" h="407">
                  <a:moveTo>
                    <a:pt x="169" y="0"/>
                  </a:moveTo>
                  <a:lnTo>
                    <a:pt x="116" y="33"/>
                  </a:lnTo>
                  <a:lnTo>
                    <a:pt x="61" y="61"/>
                  </a:lnTo>
                  <a:lnTo>
                    <a:pt x="28" y="178"/>
                  </a:lnTo>
                  <a:lnTo>
                    <a:pt x="1" y="268"/>
                  </a:lnTo>
                  <a:lnTo>
                    <a:pt x="0" y="286"/>
                  </a:lnTo>
                  <a:lnTo>
                    <a:pt x="24" y="330"/>
                  </a:lnTo>
                  <a:lnTo>
                    <a:pt x="40" y="345"/>
                  </a:lnTo>
                  <a:lnTo>
                    <a:pt x="54" y="348"/>
                  </a:lnTo>
                  <a:lnTo>
                    <a:pt x="55" y="361"/>
                  </a:lnTo>
                  <a:lnTo>
                    <a:pt x="81" y="342"/>
                  </a:lnTo>
                  <a:lnTo>
                    <a:pt x="84" y="390"/>
                  </a:lnTo>
                  <a:lnTo>
                    <a:pt x="99" y="407"/>
                  </a:lnTo>
                  <a:lnTo>
                    <a:pt x="361" y="407"/>
                  </a:lnTo>
                  <a:lnTo>
                    <a:pt x="384" y="384"/>
                  </a:lnTo>
                  <a:lnTo>
                    <a:pt x="379" y="342"/>
                  </a:lnTo>
                  <a:lnTo>
                    <a:pt x="408" y="369"/>
                  </a:lnTo>
                  <a:lnTo>
                    <a:pt x="449" y="292"/>
                  </a:lnTo>
                  <a:lnTo>
                    <a:pt x="367" y="53"/>
                  </a:lnTo>
                  <a:lnTo>
                    <a:pt x="281" y="22"/>
                  </a:lnTo>
                  <a:lnTo>
                    <a:pt x="255" y="7"/>
                  </a:lnTo>
                  <a:lnTo>
                    <a:pt x="214" y="46"/>
                  </a:lnTo>
                  <a:lnTo>
                    <a:pt x="169" y="0"/>
                  </a:lnTo>
                  <a:close/>
                </a:path>
              </a:pathLst>
            </a:custGeom>
            <a:solidFill>
              <a:srgbClr val="3F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39" name="Freeform 34"/>
            <p:cNvSpPr>
              <a:spLocks/>
            </p:cNvSpPr>
            <p:nvPr/>
          </p:nvSpPr>
          <p:spPr bwMode="auto">
            <a:xfrm>
              <a:off x="2526" y="2532"/>
              <a:ext cx="22" cy="121"/>
            </a:xfrm>
            <a:custGeom>
              <a:avLst/>
              <a:gdLst>
                <a:gd name="T0" fmla="*/ 0 w 66"/>
                <a:gd name="T1" fmla="*/ 0 h 364"/>
                <a:gd name="T2" fmla="*/ 0 w 66"/>
                <a:gd name="T3" fmla="*/ 0 h 364"/>
                <a:gd name="T4" fmla="*/ 0 w 66"/>
                <a:gd name="T5" fmla="*/ 0 h 364"/>
                <a:gd name="T6" fmla="*/ 0 w 66"/>
                <a:gd name="T7" fmla="*/ 0 h 364"/>
                <a:gd name="T8" fmla="*/ 0 w 66"/>
                <a:gd name="T9" fmla="*/ 0 h 364"/>
                <a:gd name="T10" fmla="*/ 0 w 66"/>
                <a:gd name="T11" fmla="*/ 0 h 364"/>
                <a:gd name="T12" fmla="*/ 0 w 66"/>
                <a:gd name="T13" fmla="*/ 0 h 364"/>
                <a:gd name="T14" fmla="*/ 0 w 66"/>
                <a:gd name="T15" fmla="*/ 0 h 364"/>
                <a:gd name="T16" fmla="*/ 0 w 66"/>
                <a:gd name="T17" fmla="*/ 0 h 364"/>
                <a:gd name="T18" fmla="*/ 0 w 66"/>
                <a:gd name="T19" fmla="*/ 0 h 364"/>
                <a:gd name="T20" fmla="*/ 0 w 66"/>
                <a:gd name="T21" fmla="*/ 0 h 364"/>
                <a:gd name="T22" fmla="*/ 0 w 66"/>
                <a:gd name="T23" fmla="*/ 0 h 364"/>
                <a:gd name="T24" fmla="*/ 0 w 66"/>
                <a:gd name="T25" fmla="*/ 0 h 36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6"/>
                <a:gd name="T40" fmla="*/ 0 h 364"/>
                <a:gd name="T41" fmla="*/ 66 w 66"/>
                <a:gd name="T42" fmla="*/ 364 h 36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6" h="364">
                  <a:moveTo>
                    <a:pt x="18" y="0"/>
                  </a:moveTo>
                  <a:lnTo>
                    <a:pt x="6" y="24"/>
                  </a:lnTo>
                  <a:lnTo>
                    <a:pt x="18" y="36"/>
                  </a:lnTo>
                  <a:lnTo>
                    <a:pt x="0" y="291"/>
                  </a:lnTo>
                  <a:lnTo>
                    <a:pt x="2" y="336"/>
                  </a:lnTo>
                  <a:lnTo>
                    <a:pt x="35" y="364"/>
                  </a:lnTo>
                  <a:lnTo>
                    <a:pt x="66" y="333"/>
                  </a:lnTo>
                  <a:lnTo>
                    <a:pt x="66" y="281"/>
                  </a:lnTo>
                  <a:lnTo>
                    <a:pt x="39" y="38"/>
                  </a:lnTo>
                  <a:lnTo>
                    <a:pt x="51" y="24"/>
                  </a:lnTo>
                  <a:lnTo>
                    <a:pt x="40" y="1"/>
                  </a:lnTo>
                  <a:lnTo>
                    <a:pt x="29" y="9"/>
                  </a:lnTo>
                  <a:lnTo>
                    <a:pt x="18" y="0"/>
                  </a:lnTo>
                  <a:close/>
                </a:path>
              </a:pathLst>
            </a:custGeom>
            <a:solidFill>
              <a:srgbClr val="001F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40" name="Freeform 35"/>
            <p:cNvSpPr>
              <a:spLocks/>
            </p:cNvSpPr>
            <p:nvPr/>
          </p:nvSpPr>
          <p:spPr bwMode="auto">
            <a:xfrm>
              <a:off x="2516" y="2592"/>
              <a:ext cx="81" cy="26"/>
            </a:xfrm>
            <a:custGeom>
              <a:avLst/>
              <a:gdLst>
                <a:gd name="T0" fmla="*/ 0 w 243"/>
                <a:gd name="T1" fmla="*/ 0 h 78"/>
                <a:gd name="T2" fmla="*/ 0 w 243"/>
                <a:gd name="T3" fmla="*/ 0 h 78"/>
                <a:gd name="T4" fmla="*/ 0 w 243"/>
                <a:gd name="T5" fmla="*/ 0 h 78"/>
                <a:gd name="T6" fmla="*/ 0 w 243"/>
                <a:gd name="T7" fmla="*/ 0 h 78"/>
                <a:gd name="T8" fmla="*/ 0 w 243"/>
                <a:gd name="T9" fmla="*/ 0 h 78"/>
                <a:gd name="T10" fmla="*/ 0 w 243"/>
                <a:gd name="T11" fmla="*/ 0 h 78"/>
                <a:gd name="T12" fmla="*/ 0 60000 65536"/>
                <a:gd name="T13" fmla="*/ 0 60000 65536"/>
                <a:gd name="T14" fmla="*/ 0 60000 65536"/>
                <a:gd name="T15" fmla="*/ 0 60000 65536"/>
                <a:gd name="T16" fmla="*/ 0 60000 65536"/>
                <a:gd name="T17" fmla="*/ 0 60000 65536"/>
                <a:gd name="T18" fmla="*/ 0 w 243"/>
                <a:gd name="T19" fmla="*/ 0 h 78"/>
                <a:gd name="T20" fmla="*/ 243 w 243"/>
                <a:gd name="T21" fmla="*/ 78 h 78"/>
              </a:gdLst>
              <a:ahLst/>
              <a:cxnLst>
                <a:cxn ang="T12">
                  <a:pos x="T0" y="T1"/>
                </a:cxn>
                <a:cxn ang="T13">
                  <a:pos x="T2" y="T3"/>
                </a:cxn>
                <a:cxn ang="T14">
                  <a:pos x="T4" y="T5"/>
                </a:cxn>
                <a:cxn ang="T15">
                  <a:pos x="T6" y="T7"/>
                </a:cxn>
                <a:cxn ang="T16">
                  <a:pos x="T8" y="T9"/>
                </a:cxn>
                <a:cxn ang="T17">
                  <a:pos x="T10" y="T11"/>
                </a:cxn>
              </a:cxnLst>
              <a:rect l="T18" t="T19" r="T20" b="T21"/>
              <a:pathLst>
                <a:path w="243" h="78">
                  <a:moveTo>
                    <a:pt x="21" y="49"/>
                  </a:moveTo>
                  <a:lnTo>
                    <a:pt x="186" y="0"/>
                  </a:lnTo>
                  <a:lnTo>
                    <a:pt x="243" y="6"/>
                  </a:lnTo>
                  <a:lnTo>
                    <a:pt x="40" y="78"/>
                  </a:lnTo>
                  <a:lnTo>
                    <a:pt x="0" y="57"/>
                  </a:lnTo>
                  <a:lnTo>
                    <a:pt x="21" y="4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41" name="Freeform 36"/>
            <p:cNvSpPr>
              <a:spLocks/>
            </p:cNvSpPr>
            <p:nvPr/>
          </p:nvSpPr>
          <p:spPr bwMode="auto">
            <a:xfrm>
              <a:off x="2552" y="2593"/>
              <a:ext cx="46" cy="31"/>
            </a:xfrm>
            <a:custGeom>
              <a:avLst/>
              <a:gdLst>
                <a:gd name="T0" fmla="*/ 0 w 136"/>
                <a:gd name="T1" fmla="*/ 0 h 91"/>
                <a:gd name="T2" fmla="*/ 0 w 136"/>
                <a:gd name="T3" fmla="*/ 0 h 91"/>
                <a:gd name="T4" fmla="*/ 0 w 136"/>
                <a:gd name="T5" fmla="*/ 0 h 91"/>
                <a:gd name="T6" fmla="*/ 0 w 136"/>
                <a:gd name="T7" fmla="*/ 0 h 91"/>
                <a:gd name="T8" fmla="*/ 0 w 136"/>
                <a:gd name="T9" fmla="*/ 0 h 91"/>
                <a:gd name="T10" fmla="*/ 0 w 136"/>
                <a:gd name="T11" fmla="*/ 0 h 91"/>
                <a:gd name="T12" fmla="*/ 0 w 136"/>
                <a:gd name="T13" fmla="*/ 0 h 91"/>
                <a:gd name="T14" fmla="*/ 0 w 136"/>
                <a:gd name="T15" fmla="*/ 0 h 91"/>
                <a:gd name="T16" fmla="*/ 0 w 136"/>
                <a:gd name="T17" fmla="*/ 0 h 91"/>
                <a:gd name="T18" fmla="*/ 0 w 136"/>
                <a:gd name="T19" fmla="*/ 0 h 91"/>
                <a:gd name="T20" fmla="*/ 0 w 136"/>
                <a:gd name="T21" fmla="*/ 0 h 9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6"/>
                <a:gd name="T34" fmla="*/ 0 h 91"/>
                <a:gd name="T35" fmla="*/ 136 w 136"/>
                <a:gd name="T36" fmla="*/ 91 h 9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6" h="91">
                  <a:moveTo>
                    <a:pt x="70" y="0"/>
                  </a:moveTo>
                  <a:lnTo>
                    <a:pt x="16" y="14"/>
                  </a:lnTo>
                  <a:lnTo>
                    <a:pt x="13" y="32"/>
                  </a:lnTo>
                  <a:lnTo>
                    <a:pt x="0" y="48"/>
                  </a:lnTo>
                  <a:lnTo>
                    <a:pt x="22" y="72"/>
                  </a:lnTo>
                  <a:lnTo>
                    <a:pt x="52" y="88"/>
                  </a:lnTo>
                  <a:lnTo>
                    <a:pt x="97" y="91"/>
                  </a:lnTo>
                  <a:lnTo>
                    <a:pt x="136" y="51"/>
                  </a:lnTo>
                  <a:lnTo>
                    <a:pt x="131" y="3"/>
                  </a:lnTo>
                  <a:lnTo>
                    <a:pt x="97" y="26"/>
                  </a:lnTo>
                  <a:lnTo>
                    <a:pt x="70" y="0"/>
                  </a:lnTo>
                  <a:close/>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42" name="Freeform 37"/>
            <p:cNvSpPr>
              <a:spLocks/>
            </p:cNvSpPr>
            <p:nvPr/>
          </p:nvSpPr>
          <p:spPr bwMode="auto">
            <a:xfrm>
              <a:off x="2494" y="2584"/>
              <a:ext cx="36" cy="41"/>
            </a:xfrm>
            <a:custGeom>
              <a:avLst/>
              <a:gdLst>
                <a:gd name="T0" fmla="*/ 0 w 110"/>
                <a:gd name="T1" fmla="*/ 0 h 124"/>
                <a:gd name="T2" fmla="*/ 0 w 110"/>
                <a:gd name="T3" fmla="*/ 0 h 124"/>
                <a:gd name="T4" fmla="*/ 0 w 110"/>
                <a:gd name="T5" fmla="*/ 0 h 124"/>
                <a:gd name="T6" fmla="*/ 0 w 110"/>
                <a:gd name="T7" fmla="*/ 0 h 124"/>
                <a:gd name="T8" fmla="*/ 0 w 110"/>
                <a:gd name="T9" fmla="*/ 0 h 124"/>
                <a:gd name="T10" fmla="*/ 0 w 110"/>
                <a:gd name="T11" fmla="*/ 0 h 124"/>
                <a:gd name="T12" fmla="*/ 0 w 110"/>
                <a:gd name="T13" fmla="*/ 0 h 124"/>
                <a:gd name="T14" fmla="*/ 0 w 110"/>
                <a:gd name="T15" fmla="*/ 0 h 124"/>
                <a:gd name="T16" fmla="*/ 0 w 110"/>
                <a:gd name="T17" fmla="*/ 0 h 124"/>
                <a:gd name="T18" fmla="*/ 0 w 110"/>
                <a:gd name="T19" fmla="*/ 0 h 124"/>
                <a:gd name="T20" fmla="*/ 0 w 110"/>
                <a:gd name="T21" fmla="*/ 0 h 124"/>
                <a:gd name="T22" fmla="*/ 0 w 110"/>
                <a:gd name="T23" fmla="*/ 0 h 124"/>
                <a:gd name="T24" fmla="*/ 0 w 110"/>
                <a:gd name="T25" fmla="*/ 0 h 124"/>
                <a:gd name="T26" fmla="*/ 0 w 110"/>
                <a:gd name="T27" fmla="*/ 0 h 124"/>
                <a:gd name="T28" fmla="*/ 0 w 110"/>
                <a:gd name="T29" fmla="*/ 0 h 124"/>
                <a:gd name="T30" fmla="*/ 0 w 110"/>
                <a:gd name="T31" fmla="*/ 0 h 12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10"/>
                <a:gd name="T49" fmla="*/ 0 h 124"/>
                <a:gd name="T50" fmla="*/ 110 w 110"/>
                <a:gd name="T51" fmla="*/ 124 h 12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10" h="124">
                  <a:moveTo>
                    <a:pt x="0" y="77"/>
                  </a:moveTo>
                  <a:lnTo>
                    <a:pt x="13" y="55"/>
                  </a:lnTo>
                  <a:lnTo>
                    <a:pt x="25" y="32"/>
                  </a:lnTo>
                  <a:lnTo>
                    <a:pt x="31" y="9"/>
                  </a:lnTo>
                  <a:lnTo>
                    <a:pt x="64" y="0"/>
                  </a:lnTo>
                  <a:lnTo>
                    <a:pt x="89" y="0"/>
                  </a:lnTo>
                  <a:lnTo>
                    <a:pt x="110" y="62"/>
                  </a:lnTo>
                  <a:lnTo>
                    <a:pt x="103" y="77"/>
                  </a:lnTo>
                  <a:lnTo>
                    <a:pt x="89" y="92"/>
                  </a:lnTo>
                  <a:lnTo>
                    <a:pt x="67" y="99"/>
                  </a:lnTo>
                  <a:lnTo>
                    <a:pt x="50" y="101"/>
                  </a:lnTo>
                  <a:lnTo>
                    <a:pt x="43" y="105"/>
                  </a:lnTo>
                  <a:lnTo>
                    <a:pt x="32" y="118"/>
                  </a:lnTo>
                  <a:lnTo>
                    <a:pt x="13" y="124"/>
                  </a:lnTo>
                  <a:lnTo>
                    <a:pt x="4" y="124"/>
                  </a:lnTo>
                  <a:lnTo>
                    <a:pt x="0" y="77"/>
                  </a:lnTo>
                  <a:close/>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43" name="Freeform 38"/>
            <p:cNvSpPr>
              <a:spLocks/>
            </p:cNvSpPr>
            <p:nvPr/>
          </p:nvSpPr>
          <p:spPr bwMode="auto">
            <a:xfrm>
              <a:off x="2512" y="2452"/>
              <a:ext cx="48" cy="83"/>
            </a:xfrm>
            <a:custGeom>
              <a:avLst/>
              <a:gdLst>
                <a:gd name="T0" fmla="*/ 0 w 143"/>
                <a:gd name="T1" fmla="*/ 0 h 248"/>
                <a:gd name="T2" fmla="*/ 0 w 143"/>
                <a:gd name="T3" fmla="*/ 0 h 248"/>
                <a:gd name="T4" fmla="*/ 0 w 143"/>
                <a:gd name="T5" fmla="*/ 0 h 248"/>
                <a:gd name="T6" fmla="*/ 0 w 143"/>
                <a:gd name="T7" fmla="*/ 0 h 248"/>
                <a:gd name="T8" fmla="*/ 0 w 143"/>
                <a:gd name="T9" fmla="*/ 0 h 248"/>
                <a:gd name="T10" fmla="*/ 0 w 143"/>
                <a:gd name="T11" fmla="*/ 0 h 248"/>
                <a:gd name="T12" fmla="*/ 0 w 143"/>
                <a:gd name="T13" fmla="*/ 0 h 248"/>
                <a:gd name="T14" fmla="*/ 0 w 143"/>
                <a:gd name="T15" fmla="*/ 0 h 248"/>
                <a:gd name="T16" fmla="*/ 0 w 143"/>
                <a:gd name="T17" fmla="*/ 0 h 248"/>
                <a:gd name="T18" fmla="*/ 0 w 143"/>
                <a:gd name="T19" fmla="*/ 0 h 248"/>
                <a:gd name="T20" fmla="*/ 0 w 143"/>
                <a:gd name="T21" fmla="*/ 0 h 248"/>
                <a:gd name="T22" fmla="*/ 0 w 143"/>
                <a:gd name="T23" fmla="*/ 0 h 248"/>
                <a:gd name="T24" fmla="*/ 0 w 143"/>
                <a:gd name="T25" fmla="*/ 0 h 248"/>
                <a:gd name="T26" fmla="*/ 0 w 143"/>
                <a:gd name="T27" fmla="*/ 0 h 248"/>
                <a:gd name="T28" fmla="*/ 0 w 143"/>
                <a:gd name="T29" fmla="*/ 0 h 248"/>
                <a:gd name="T30" fmla="*/ 0 w 143"/>
                <a:gd name="T31" fmla="*/ 0 h 248"/>
                <a:gd name="T32" fmla="*/ 0 w 143"/>
                <a:gd name="T33" fmla="*/ 0 h 248"/>
                <a:gd name="T34" fmla="*/ 0 w 143"/>
                <a:gd name="T35" fmla="*/ 0 h 248"/>
                <a:gd name="T36" fmla="*/ 0 w 143"/>
                <a:gd name="T37" fmla="*/ 0 h 248"/>
                <a:gd name="T38" fmla="*/ 0 w 143"/>
                <a:gd name="T39" fmla="*/ 0 h 248"/>
                <a:gd name="T40" fmla="*/ 0 w 143"/>
                <a:gd name="T41" fmla="*/ 0 h 248"/>
                <a:gd name="T42" fmla="*/ 0 w 143"/>
                <a:gd name="T43" fmla="*/ 0 h 248"/>
                <a:gd name="T44" fmla="*/ 0 w 143"/>
                <a:gd name="T45" fmla="*/ 0 h 248"/>
                <a:gd name="T46" fmla="*/ 0 w 143"/>
                <a:gd name="T47" fmla="*/ 0 h 248"/>
                <a:gd name="T48" fmla="*/ 0 w 143"/>
                <a:gd name="T49" fmla="*/ 0 h 248"/>
                <a:gd name="T50" fmla="*/ 0 w 143"/>
                <a:gd name="T51" fmla="*/ 0 h 248"/>
                <a:gd name="T52" fmla="*/ 0 w 143"/>
                <a:gd name="T53" fmla="*/ 0 h 248"/>
                <a:gd name="T54" fmla="*/ 0 w 143"/>
                <a:gd name="T55" fmla="*/ 0 h 248"/>
                <a:gd name="T56" fmla="*/ 0 w 143"/>
                <a:gd name="T57" fmla="*/ 0 h 248"/>
                <a:gd name="T58" fmla="*/ 0 w 143"/>
                <a:gd name="T59" fmla="*/ 0 h 248"/>
                <a:gd name="T60" fmla="*/ 0 w 143"/>
                <a:gd name="T61" fmla="*/ 0 h 248"/>
                <a:gd name="T62" fmla="*/ 0 w 143"/>
                <a:gd name="T63" fmla="*/ 0 h 24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3"/>
                <a:gd name="T97" fmla="*/ 0 h 248"/>
                <a:gd name="T98" fmla="*/ 143 w 143"/>
                <a:gd name="T99" fmla="*/ 248 h 24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3" h="248">
                  <a:moveTo>
                    <a:pt x="0" y="106"/>
                  </a:moveTo>
                  <a:lnTo>
                    <a:pt x="6" y="127"/>
                  </a:lnTo>
                  <a:lnTo>
                    <a:pt x="11" y="139"/>
                  </a:lnTo>
                  <a:lnTo>
                    <a:pt x="16" y="150"/>
                  </a:lnTo>
                  <a:lnTo>
                    <a:pt x="24" y="149"/>
                  </a:lnTo>
                  <a:lnTo>
                    <a:pt x="26" y="149"/>
                  </a:lnTo>
                  <a:lnTo>
                    <a:pt x="26" y="198"/>
                  </a:lnTo>
                  <a:lnTo>
                    <a:pt x="71" y="248"/>
                  </a:lnTo>
                  <a:lnTo>
                    <a:pt x="112" y="210"/>
                  </a:lnTo>
                  <a:lnTo>
                    <a:pt x="114" y="198"/>
                  </a:lnTo>
                  <a:lnTo>
                    <a:pt x="119" y="187"/>
                  </a:lnTo>
                  <a:lnTo>
                    <a:pt x="125" y="177"/>
                  </a:lnTo>
                  <a:lnTo>
                    <a:pt x="130" y="157"/>
                  </a:lnTo>
                  <a:lnTo>
                    <a:pt x="139" y="135"/>
                  </a:lnTo>
                  <a:lnTo>
                    <a:pt x="141" y="116"/>
                  </a:lnTo>
                  <a:lnTo>
                    <a:pt x="142" y="74"/>
                  </a:lnTo>
                  <a:lnTo>
                    <a:pt x="143" y="57"/>
                  </a:lnTo>
                  <a:lnTo>
                    <a:pt x="140" y="38"/>
                  </a:lnTo>
                  <a:lnTo>
                    <a:pt x="131" y="23"/>
                  </a:lnTo>
                  <a:lnTo>
                    <a:pt x="115" y="10"/>
                  </a:lnTo>
                  <a:lnTo>
                    <a:pt x="97" y="3"/>
                  </a:lnTo>
                  <a:lnTo>
                    <a:pt x="76" y="0"/>
                  </a:lnTo>
                  <a:lnTo>
                    <a:pt x="56" y="2"/>
                  </a:lnTo>
                  <a:lnTo>
                    <a:pt x="41" y="9"/>
                  </a:lnTo>
                  <a:lnTo>
                    <a:pt x="27" y="19"/>
                  </a:lnTo>
                  <a:lnTo>
                    <a:pt x="17" y="30"/>
                  </a:lnTo>
                  <a:lnTo>
                    <a:pt x="11" y="41"/>
                  </a:lnTo>
                  <a:lnTo>
                    <a:pt x="5" y="56"/>
                  </a:lnTo>
                  <a:lnTo>
                    <a:pt x="3" y="69"/>
                  </a:lnTo>
                  <a:lnTo>
                    <a:pt x="2" y="86"/>
                  </a:lnTo>
                  <a:lnTo>
                    <a:pt x="4" y="99"/>
                  </a:lnTo>
                  <a:lnTo>
                    <a:pt x="0" y="106"/>
                  </a:lnTo>
                  <a:close/>
                </a:path>
              </a:pathLst>
            </a:custGeom>
            <a:solidFill>
              <a:srgbClr val="FF9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44" name="Freeform 39"/>
            <p:cNvSpPr>
              <a:spLocks/>
            </p:cNvSpPr>
            <p:nvPr/>
          </p:nvSpPr>
          <p:spPr bwMode="auto">
            <a:xfrm>
              <a:off x="2512" y="2458"/>
              <a:ext cx="34" cy="76"/>
            </a:xfrm>
            <a:custGeom>
              <a:avLst/>
              <a:gdLst>
                <a:gd name="T0" fmla="*/ 0 w 101"/>
                <a:gd name="T1" fmla="*/ 0 h 228"/>
                <a:gd name="T2" fmla="*/ 0 w 101"/>
                <a:gd name="T3" fmla="*/ 0 h 228"/>
                <a:gd name="T4" fmla="*/ 0 w 101"/>
                <a:gd name="T5" fmla="*/ 0 h 228"/>
                <a:gd name="T6" fmla="*/ 0 w 101"/>
                <a:gd name="T7" fmla="*/ 0 h 228"/>
                <a:gd name="T8" fmla="*/ 0 w 101"/>
                <a:gd name="T9" fmla="*/ 0 h 228"/>
                <a:gd name="T10" fmla="*/ 0 w 101"/>
                <a:gd name="T11" fmla="*/ 0 h 228"/>
                <a:gd name="T12" fmla="*/ 0 w 101"/>
                <a:gd name="T13" fmla="*/ 0 h 228"/>
                <a:gd name="T14" fmla="*/ 0 w 101"/>
                <a:gd name="T15" fmla="*/ 0 h 228"/>
                <a:gd name="T16" fmla="*/ 0 w 101"/>
                <a:gd name="T17" fmla="*/ 0 h 228"/>
                <a:gd name="T18" fmla="*/ 0 w 101"/>
                <a:gd name="T19" fmla="*/ 0 h 228"/>
                <a:gd name="T20" fmla="*/ 0 w 101"/>
                <a:gd name="T21" fmla="*/ 0 h 228"/>
                <a:gd name="T22" fmla="*/ 0 w 101"/>
                <a:gd name="T23" fmla="*/ 0 h 228"/>
                <a:gd name="T24" fmla="*/ 0 w 101"/>
                <a:gd name="T25" fmla="*/ 0 h 228"/>
                <a:gd name="T26" fmla="*/ 0 w 101"/>
                <a:gd name="T27" fmla="*/ 0 h 228"/>
                <a:gd name="T28" fmla="*/ 0 w 101"/>
                <a:gd name="T29" fmla="*/ 0 h 228"/>
                <a:gd name="T30" fmla="*/ 0 w 101"/>
                <a:gd name="T31" fmla="*/ 0 h 228"/>
                <a:gd name="T32" fmla="*/ 0 w 101"/>
                <a:gd name="T33" fmla="*/ 0 h 228"/>
                <a:gd name="T34" fmla="*/ 0 w 101"/>
                <a:gd name="T35" fmla="*/ 0 h 228"/>
                <a:gd name="T36" fmla="*/ 0 w 101"/>
                <a:gd name="T37" fmla="*/ 0 h 228"/>
                <a:gd name="T38" fmla="*/ 0 w 101"/>
                <a:gd name="T39" fmla="*/ 0 h 228"/>
                <a:gd name="T40" fmla="*/ 0 w 101"/>
                <a:gd name="T41" fmla="*/ 0 h 228"/>
                <a:gd name="T42" fmla="*/ 0 w 101"/>
                <a:gd name="T43" fmla="*/ 0 h 228"/>
                <a:gd name="T44" fmla="*/ 0 w 101"/>
                <a:gd name="T45" fmla="*/ 0 h 228"/>
                <a:gd name="T46" fmla="*/ 0 w 101"/>
                <a:gd name="T47" fmla="*/ 0 h 228"/>
                <a:gd name="T48" fmla="*/ 0 w 101"/>
                <a:gd name="T49" fmla="*/ 0 h 228"/>
                <a:gd name="T50" fmla="*/ 0 w 101"/>
                <a:gd name="T51" fmla="*/ 0 h 228"/>
                <a:gd name="T52" fmla="*/ 0 w 101"/>
                <a:gd name="T53" fmla="*/ 0 h 228"/>
                <a:gd name="T54" fmla="*/ 0 w 101"/>
                <a:gd name="T55" fmla="*/ 0 h 228"/>
                <a:gd name="T56" fmla="*/ 0 w 101"/>
                <a:gd name="T57" fmla="*/ 0 h 228"/>
                <a:gd name="T58" fmla="*/ 0 w 101"/>
                <a:gd name="T59" fmla="*/ 0 h 22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01"/>
                <a:gd name="T91" fmla="*/ 0 h 228"/>
                <a:gd name="T92" fmla="*/ 101 w 101"/>
                <a:gd name="T93" fmla="*/ 228 h 22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01" h="228">
                  <a:moveTo>
                    <a:pt x="15" y="17"/>
                  </a:moveTo>
                  <a:lnTo>
                    <a:pt x="21" y="8"/>
                  </a:lnTo>
                  <a:lnTo>
                    <a:pt x="28" y="0"/>
                  </a:lnTo>
                  <a:lnTo>
                    <a:pt x="56" y="27"/>
                  </a:lnTo>
                  <a:lnTo>
                    <a:pt x="57" y="65"/>
                  </a:lnTo>
                  <a:lnTo>
                    <a:pt x="86" y="72"/>
                  </a:lnTo>
                  <a:lnTo>
                    <a:pt x="97" y="73"/>
                  </a:lnTo>
                  <a:lnTo>
                    <a:pt x="101" y="124"/>
                  </a:lnTo>
                  <a:lnTo>
                    <a:pt x="93" y="121"/>
                  </a:lnTo>
                  <a:lnTo>
                    <a:pt x="88" y="128"/>
                  </a:lnTo>
                  <a:lnTo>
                    <a:pt x="88" y="82"/>
                  </a:lnTo>
                  <a:lnTo>
                    <a:pt x="59" y="88"/>
                  </a:lnTo>
                  <a:lnTo>
                    <a:pt x="51" y="93"/>
                  </a:lnTo>
                  <a:lnTo>
                    <a:pt x="45" y="105"/>
                  </a:lnTo>
                  <a:lnTo>
                    <a:pt x="57" y="124"/>
                  </a:lnTo>
                  <a:lnTo>
                    <a:pt x="47" y="133"/>
                  </a:lnTo>
                  <a:lnTo>
                    <a:pt x="47" y="167"/>
                  </a:lnTo>
                  <a:lnTo>
                    <a:pt x="60" y="175"/>
                  </a:lnTo>
                  <a:lnTo>
                    <a:pt x="77" y="183"/>
                  </a:lnTo>
                  <a:lnTo>
                    <a:pt x="69" y="228"/>
                  </a:lnTo>
                  <a:lnTo>
                    <a:pt x="26" y="181"/>
                  </a:lnTo>
                  <a:lnTo>
                    <a:pt x="26" y="131"/>
                  </a:lnTo>
                  <a:lnTo>
                    <a:pt x="15" y="131"/>
                  </a:lnTo>
                  <a:lnTo>
                    <a:pt x="0" y="90"/>
                  </a:lnTo>
                  <a:lnTo>
                    <a:pt x="3" y="83"/>
                  </a:lnTo>
                  <a:lnTo>
                    <a:pt x="2" y="67"/>
                  </a:lnTo>
                  <a:lnTo>
                    <a:pt x="3" y="58"/>
                  </a:lnTo>
                  <a:lnTo>
                    <a:pt x="3" y="47"/>
                  </a:lnTo>
                  <a:lnTo>
                    <a:pt x="7" y="31"/>
                  </a:lnTo>
                  <a:lnTo>
                    <a:pt x="15" y="17"/>
                  </a:lnTo>
                  <a:close/>
                </a:path>
              </a:pathLst>
            </a:custGeom>
            <a:solidFill>
              <a:srgbClr val="FF7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45" name="Freeform 40"/>
            <p:cNvSpPr>
              <a:spLocks/>
            </p:cNvSpPr>
            <p:nvPr/>
          </p:nvSpPr>
          <p:spPr bwMode="auto">
            <a:xfrm>
              <a:off x="2511" y="2448"/>
              <a:ext cx="52" cy="45"/>
            </a:xfrm>
            <a:custGeom>
              <a:avLst/>
              <a:gdLst>
                <a:gd name="T0" fmla="*/ 0 w 154"/>
                <a:gd name="T1" fmla="*/ 0 h 135"/>
                <a:gd name="T2" fmla="*/ 0 w 154"/>
                <a:gd name="T3" fmla="*/ 0 h 135"/>
                <a:gd name="T4" fmla="*/ 0 w 154"/>
                <a:gd name="T5" fmla="*/ 0 h 135"/>
                <a:gd name="T6" fmla="*/ 0 w 154"/>
                <a:gd name="T7" fmla="*/ 0 h 135"/>
                <a:gd name="T8" fmla="*/ 0 w 154"/>
                <a:gd name="T9" fmla="*/ 0 h 135"/>
                <a:gd name="T10" fmla="*/ 0 w 154"/>
                <a:gd name="T11" fmla="*/ 0 h 135"/>
                <a:gd name="T12" fmla="*/ 0 w 154"/>
                <a:gd name="T13" fmla="*/ 0 h 135"/>
                <a:gd name="T14" fmla="*/ 0 w 154"/>
                <a:gd name="T15" fmla="*/ 0 h 135"/>
                <a:gd name="T16" fmla="*/ 0 w 154"/>
                <a:gd name="T17" fmla="*/ 0 h 135"/>
                <a:gd name="T18" fmla="*/ 0 w 154"/>
                <a:gd name="T19" fmla="*/ 0 h 135"/>
                <a:gd name="T20" fmla="*/ 0 w 154"/>
                <a:gd name="T21" fmla="*/ 0 h 135"/>
                <a:gd name="T22" fmla="*/ 0 w 154"/>
                <a:gd name="T23" fmla="*/ 0 h 135"/>
                <a:gd name="T24" fmla="*/ 0 w 154"/>
                <a:gd name="T25" fmla="*/ 0 h 135"/>
                <a:gd name="T26" fmla="*/ 0 w 154"/>
                <a:gd name="T27" fmla="*/ 0 h 135"/>
                <a:gd name="T28" fmla="*/ 0 w 154"/>
                <a:gd name="T29" fmla="*/ 0 h 135"/>
                <a:gd name="T30" fmla="*/ 0 w 154"/>
                <a:gd name="T31" fmla="*/ 0 h 135"/>
                <a:gd name="T32" fmla="*/ 0 w 154"/>
                <a:gd name="T33" fmla="*/ 0 h 135"/>
                <a:gd name="T34" fmla="*/ 0 w 154"/>
                <a:gd name="T35" fmla="*/ 0 h 135"/>
                <a:gd name="T36" fmla="*/ 0 w 154"/>
                <a:gd name="T37" fmla="*/ 0 h 135"/>
                <a:gd name="T38" fmla="*/ 0 w 154"/>
                <a:gd name="T39" fmla="*/ 0 h 135"/>
                <a:gd name="T40" fmla="*/ 0 w 154"/>
                <a:gd name="T41" fmla="*/ 0 h 135"/>
                <a:gd name="T42" fmla="*/ 0 w 154"/>
                <a:gd name="T43" fmla="*/ 0 h 135"/>
                <a:gd name="T44" fmla="*/ 0 w 154"/>
                <a:gd name="T45" fmla="*/ 0 h 135"/>
                <a:gd name="T46" fmla="*/ 0 w 154"/>
                <a:gd name="T47" fmla="*/ 0 h 135"/>
                <a:gd name="T48" fmla="*/ 0 w 154"/>
                <a:gd name="T49" fmla="*/ 0 h 135"/>
                <a:gd name="T50" fmla="*/ 0 w 154"/>
                <a:gd name="T51" fmla="*/ 0 h 135"/>
                <a:gd name="T52" fmla="*/ 0 w 154"/>
                <a:gd name="T53" fmla="*/ 0 h 135"/>
                <a:gd name="T54" fmla="*/ 0 w 154"/>
                <a:gd name="T55" fmla="*/ 0 h 135"/>
                <a:gd name="T56" fmla="*/ 0 w 154"/>
                <a:gd name="T57" fmla="*/ 0 h 135"/>
                <a:gd name="T58" fmla="*/ 0 w 154"/>
                <a:gd name="T59" fmla="*/ 0 h 135"/>
                <a:gd name="T60" fmla="*/ 0 w 154"/>
                <a:gd name="T61" fmla="*/ 0 h 135"/>
                <a:gd name="T62" fmla="*/ 0 w 154"/>
                <a:gd name="T63" fmla="*/ 0 h 135"/>
                <a:gd name="T64" fmla="*/ 0 w 154"/>
                <a:gd name="T65" fmla="*/ 0 h 135"/>
                <a:gd name="T66" fmla="*/ 0 w 154"/>
                <a:gd name="T67" fmla="*/ 0 h 135"/>
                <a:gd name="T68" fmla="*/ 0 w 154"/>
                <a:gd name="T69" fmla="*/ 0 h 135"/>
                <a:gd name="T70" fmla="*/ 0 w 154"/>
                <a:gd name="T71" fmla="*/ 0 h 135"/>
                <a:gd name="T72" fmla="*/ 0 w 154"/>
                <a:gd name="T73" fmla="*/ 0 h 135"/>
                <a:gd name="T74" fmla="*/ 0 w 154"/>
                <a:gd name="T75" fmla="*/ 0 h 135"/>
                <a:gd name="T76" fmla="*/ 0 w 154"/>
                <a:gd name="T77" fmla="*/ 0 h 135"/>
                <a:gd name="T78" fmla="*/ 0 w 154"/>
                <a:gd name="T79" fmla="*/ 0 h 135"/>
                <a:gd name="T80" fmla="*/ 0 w 154"/>
                <a:gd name="T81" fmla="*/ 0 h 135"/>
                <a:gd name="T82" fmla="*/ 0 w 154"/>
                <a:gd name="T83" fmla="*/ 0 h 135"/>
                <a:gd name="T84" fmla="*/ 0 w 154"/>
                <a:gd name="T85" fmla="*/ 0 h 135"/>
                <a:gd name="T86" fmla="*/ 0 w 154"/>
                <a:gd name="T87" fmla="*/ 0 h 135"/>
                <a:gd name="T88" fmla="*/ 0 w 154"/>
                <a:gd name="T89" fmla="*/ 0 h 135"/>
                <a:gd name="T90" fmla="*/ 0 w 154"/>
                <a:gd name="T91" fmla="*/ 0 h 135"/>
                <a:gd name="T92" fmla="*/ 0 w 154"/>
                <a:gd name="T93" fmla="*/ 0 h 135"/>
                <a:gd name="T94" fmla="*/ 0 w 154"/>
                <a:gd name="T95" fmla="*/ 0 h 135"/>
                <a:gd name="T96" fmla="*/ 0 w 154"/>
                <a:gd name="T97" fmla="*/ 0 h 135"/>
                <a:gd name="T98" fmla="*/ 0 w 154"/>
                <a:gd name="T99" fmla="*/ 0 h 135"/>
                <a:gd name="T100" fmla="*/ 0 w 154"/>
                <a:gd name="T101" fmla="*/ 0 h 135"/>
                <a:gd name="T102" fmla="*/ 0 w 154"/>
                <a:gd name="T103" fmla="*/ 0 h 135"/>
                <a:gd name="T104" fmla="*/ 0 w 154"/>
                <a:gd name="T105" fmla="*/ 0 h 135"/>
                <a:gd name="T106" fmla="*/ 0 w 154"/>
                <a:gd name="T107" fmla="*/ 0 h 135"/>
                <a:gd name="T108" fmla="*/ 0 w 154"/>
                <a:gd name="T109" fmla="*/ 0 h 135"/>
                <a:gd name="T110" fmla="*/ 0 w 154"/>
                <a:gd name="T111" fmla="*/ 0 h 135"/>
                <a:gd name="T112" fmla="*/ 0 w 154"/>
                <a:gd name="T113" fmla="*/ 0 h 1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54"/>
                <a:gd name="T172" fmla="*/ 0 h 135"/>
                <a:gd name="T173" fmla="*/ 154 w 154"/>
                <a:gd name="T174" fmla="*/ 135 h 13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54" h="135">
                  <a:moveTo>
                    <a:pt x="1" y="110"/>
                  </a:moveTo>
                  <a:lnTo>
                    <a:pt x="0" y="93"/>
                  </a:lnTo>
                  <a:lnTo>
                    <a:pt x="3" y="71"/>
                  </a:lnTo>
                  <a:lnTo>
                    <a:pt x="6" y="51"/>
                  </a:lnTo>
                  <a:lnTo>
                    <a:pt x="12" y="37"/>
                  </a:lnTo>
                  <a:lnTo>
                    <a:pt x="20" y="24"/>
                  </a:lnTo>
                  <a:lnTo>
                    <a:pt x="33" y="18"/>
                  </a:lnTo>
                  <a:lnTo>
                    <a:pt x="40" y="12"/>
                  </a:lnTo>
                  <a:lnTo>
                    <a:pt x="54" y="6"/>
                  </a:lnTo>
                  <a:lnTo>
                    <a:pt x="69" y="0"/>
                  </a:lnTo>
                  <a:lnTo>
                    <a:pt x="87" y="0"/>
                  </a:lnTo>
                  <a:lnTo>
                    <a:pt x="105" y="3"/>
                  </a:lnTo>
                  <a:lnTo>
                    <a:pt x="116" y="9"/>
                  </a:lnTo>
                  <a:lnTo>
                    <a:pt x="125" y="16"/>
                  </a:lnTo>
                  <a:lnTo>
                    <a:pt x="139" y="28"/>
                  </a:lnTo>
                  <a:lnTo>
                    <a:pt x="148" y="38"/>
                  </a:lnTo>
                  <a:lnTo>
                    <a:pt x="154" y="43"/>
                  </a:lnTo>
                  <a:lnTo>
                    <a:pt x="148" y="44"/>
                  </a:lnTo>
                  <a:lnTo>
                    <a:pt x="147" y="48"/>
                  </a:lnTo>
                  <a:lnTo>
                    <a:pt x="147" y="55"/>
                  </a:lnTo>
                  <a:lnTo>
                    <a:pt x="146" y="65"/>
                  </a:lnTo>
                  <a:lnTo>
                    <a:pt x="150" y="80"/>
                  </a:lnTo>
                  <a:lnTo>
                    <a:pt x="151" y="96"/>
                  </a:lnTo>
                  <a:lnTo>
                    <a:pt x="143" y="115"/>
                  </a:lnTo>
                  <a:lnTo>
                    <a:pt x="144" y="89"/>
                  </a:lnTo>
                  <a:lnTo>
                    <a:pt x="143" y="72"/>
                  </a:lnTo>
                  <a:lnTo>
                    <a:pt x="139" y="63"/>
                  </a:lnTo>
                  <a:lnTo>
                    <a:pt x="133" y="59"/>
                  </a:lnTo>
                  <a:lnTo>
                    <a:pt x="130" y="54"/>
                  </a:lnTo>
                  <a:lnTo>
                    <a:pt x="125" y="55"/>
                  </a:lnTo>
                  <a:lnTo>
                    <a:pt x="115" y="59"/>
                  </a:lnTo>
                  <a:lnTo>
                    <a:pt x="105" y="59"/>
                  </a:lnTo>
                  <a:lnTo>
                    <a:pt x="93" y="59"/>
                  </a:lnTo>
                  <a:lnTo>
                    <a:pt x="82" y="58"/>
                  </a:lnTo>
                  <a:lnTo>
                    <a:pt x="75" y="58"/>
                  </a:lnTo>
                  <a:lnTo>
                    <a:pt x="81" y="61"/>
                  </a:lnTo>
                  <a:lnTo>
                    <a:pt x="88" y="63"/>
                  </a:lnTo>
                  <a:lnTo>
                    <a:pt x="80" y="64"/>
                  </a:lnTo>
                  <a:lnTo>
                    <a:pt x="69" y="63"/>
                  </a:lnTo>
                  <a:lnTo>
                    <a:pt x="58" y="62"/>
                  </a:lnTo>
                  <a:lnTo>
                    <a:pt x="46" y="61"/>
                  </a:lnTo>
                  <a:lnTo>
                    <a:pt x="39" y="61"/>
                  </a:lnTo>
                  <a:lnTo>
                    <a:pt x="34" y="61"/>
                  </a:lnTo>
                  <a:lnTo>
                    <a:pt x="36" y="63"/>
                  </a:lnTo>
                  <a:lnTo>
                    <a:pt x="39" y="69"/>
                  </a:lnTo>
                  <a:lnTo>
                    <a:pt x="39" y="77"/>
                  </a:lnTo>
                  <a:lnTo>
                    <a:pt x="37" y="85"/>
                  </a:lnTo>
                  <a:lnTo>
                    <a:pt x="31" y="94"/>
                  </a:lnTo>
                  <a:lnTo>
                    <a:pt x="28" y="104"/>
                  </a:lnTo>
                  <a:lnTo>
                    <a:pt x="27" y="116"/>
                  </a:lnTo>
                  <a:lnTo>
                    <a:pt x="28" y="129"/>
                  </a:lnTo>
                  <a:lnTo>
                    <a:pt x="29" y="135"/>
                  </a:lnTo>
                  <a:lnTo>
                    <a:pt x="21" y="125"/>
                  </a:lnTo>
                  <a:lnTo>
                    <a:pt x="10" y="115"/>
                  </a:lnTo>
                  <a:lnTo>
                    <a:pt x="6" y="116"/>
                  </a:lnTo>
                  <a:lnTo>
                    <a:pt x="4" y="124"/>
                  </a:lnTo>
                  <a:lnTo>
                    <a:pt x="1" y="1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46" name="Freeform 41"/>
            <p:cNvSpPr>
              <a:spLocks/>
            </p:cNvSpPr>
            <p:nvPr/>
          </p:nvSpPr>
          <p:spPr bwMode="auto">
            <a:xfrm>
              <a:off x="2468" y="2893"/>
              <a:ext cx="61" cy="37"/>
            </a:xfrm>
            <a:custGeom>
              <a:avLst/>
              <a:gdLst>
                <a:gd name="T0" fmla="*/ 0 w 184"/>
                <a:gd name="T1" fmla="*/ 0 h 110"/>
                <a:gd name="T2" fmla="*/ 0 w 184"/>
                <a:gd name="T3" fmla="*/ 0 h 110"/>
                <a:gd name="T4" fmla="*/ 0 w 184"/>
                <a:gd name="T5" fmla="*/ 0 h 110"/>
                <a:gd name="T6" fmla="*/ 0 w 184"/>
                <a:gd name="T7" fmla="*/ 0 h 110"/>
                <a:gd name="T8" fmla="*/ 0 w 184"/>
                <a:gd name="T9" fmla="*/ 0 h 110"/>
                <a:gd name="T10" fmla="*/ 0 w 184"/>
                <a:gd name="T11" fmla="*/ 0 h 110"/>
                <a:gd name="T12" fmla="*/ 0 w 184"/>
                <a:gd name="T13" fmla="*/ 0 h 110"/>
                <a:gd name="T14" fmla="*/ 0 w 184"/>
                <a:gd name="T15" fmla="*/ 0 h 110"/>
                <a:gd name="T16" fmla="*/ 0 w 184"/>
                <a:gd name="T17" fmla="*/ 0 h 110"/>
                <a:gd name="T18" fmla="*/ 0 w 184"/>
                <a:gd name="T19" fmla="*/ 0 h 110"/>
                <a:gd name="T20" fmla="*/ 0 w 184"/>
                <a:gd name="T21" fmla="*/ 0 h 110"/>
                <a:gd name="T22" fmla="*/ 0 w 184"/>
                <a:gd name="T23" fmla="*/ 0 h 110"/>
                <a:gd name="T24" fmla="*/ 0 w 184"/>
                <a:gd name="T25" fmla="*/ 0 h 110"/>
                <a:gd name="T26" fmla="*/ 0 w 184"/>
                <a:gd name="T27" fmla="*/ 0 h 110"/>
                <a:gd name="T28" fmla="*/ 0 w 184"/>
                <a:gd name="T29" fmla="*/ 0 h 110"/>
                <a:gd name="T30" fmla="*/ 0 w 184"/>
                <a:gd name="T31" fmla="*/ 0 h 11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84"/>
                <a:gd name="T49" fmla="*/ 0 h 110"/>
                <a:gd name="T50" fmla="*/ 184 w 184"/>
                <a:gd name="T51" fmla="*/ 110 h 11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84" h="110">
                  <a:moveTo>
                    <a:pt x="87" y="16"/>
                  </a:moveTo>
                  <a:lnTo>
                    <a:pt x="65" y="33"/>
                  </a:lnTo>
                  <a:lnTo>
                    <a:pt x="36" y="55"/>
                  </a:lnTo>
                  <a:lnTo>
                    <a:pt x="15" y="67"/>
                  </a:lnTo>
                  <a:lnTo>
                    <a:pt x="2" y="76"/>
                  </a:lnTo>
                  <a:lnTo>
                    <a:pt x="0" y="96"/>
                  </a:lnTo>
                  <a:lnTo>
                    <a:pt x="12" y="104"/>
                  </a:lnTo>
                  <a:lnTo>
                    <a:pt x="38" y="108"/>
                  </a:lnTo>
                  <a:lnTo>
                    <a:pt x="63" y="110"/>
                  </a:lnTo>
                  <a:lnTo>
                    <a:pt x="87" y="108"/>
                  </a:lnTo>
                  <a:lnTo>
                    <a:pt x="105" y="96"/>
                  </a:lnTo>
                  <a:lnTo>
                    <a:pt x="135" y="82"/>
                  </a:lnTo>
                  <a:lnTo>
                    <a:pt x="181" y="70"/>
                  </a:lnTo>
                  <a:lnTo>
                    <a:pt x="184" y="28"/>
                  </a:lnTo>
                  <a:lnTo>
                    <a:pt x="178" y="0"/>
                  </a:lnTo>
                  <a:lnTo>
                    <a:pt x="87" y="16"/>
                  </a:lnTo>
                  <a:close/>
                </a:path>
              </a:pathLst>
            </a:custGeom>
            <a:solidFill>
              <a:srgbClr val="3F1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47" name="Freeform 42"/>
            <p:cNvSpPr>
              <a:spLocks/>
            </p:cNvSpPr>
            <p:nvPr/>
          </p:nvSpPr>
          <p:spPr bwMode="auto">
            <a:xfrm>
              <a:off x="2544" y="2896"/>
              <a:ext cx="64" cy="31"/>
            </a:xfrm>
            <a:custGeom>
              <a:avLst/>
              <a:gdLst>
                <a:gd name="T0" fmla="*/ 0 w 192"/>
                <a:gd name="T1" fmla="*/ 0 h 93"/>
                <a:gd name="T2" fmla="*/ 0 w 192"/>
                <a:gd name="T3" fmla="*/ 0 h 93"/>
                <a:gd name="T4" fmla="*/ 0 w 192"/>
                <a:gd name="T5" fmla="*/ 0 h 93"/>
                <a:gd name="T6" fmla="*/ 0 w 192"/>
                <a:gd name="T7" fmla="*/ 0 h 93"/>
                <a:gd name="T8" fmla="*/ 0 w 192"/>
                <a:gd name="T9" fmla="*/ 0 h 93"/>
                <a:gd name="T10" fmla="*/ 0 w 192"/>
                <a:gd name="T11" fmla="*/ 0 h 93"/>
                <a:gd name="T12" fmla="*/ 0 w 192"/>
                <a:gd name="T13" fmla="*/ 0 h 93"/>
                <a:gd name="T14" fmla="*/ 0 w 192"/>
                <a:gd name="T15" fmla="*/ 0 h 93"/>
                <a:gd name="T16" fmla="*/ 0 w 192"/>
                <a:gd name="T17" fmla="*/ 0 h 93"/>
                <a:gd name="T18" fmla="*/ 0 w 192"/>
                <a:gd name="T19" fmla="*/ 0 h 93"/>
                <a:gd name="T20" fmla="*/ 0 w 192"/>
                <a:gd name="T21" fmla="*/ 0 h 93"/>
                <a:gd name="T22" fmla="*/ 0 w 192"/>
                <a:gd name="T23" fmla="*/ 0 h 93"/>
                <a:gd name="T24" fmla="*/ 0 w 192"/>
                <a:gd name="T25" fmla="*/ 0 h 93"/>
                <a:gd name="T26" fmla="*/ 0 w 192"/>
                <a:gd name="T27" fmla="*/ 0 h 9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92"/>
                <a:gd name="T43" fmla="*/ 0 h 93"/>
                <a:gd name="T44" fmla="*/ 192 w 192"/>
                <a:gd name="T45" fmla="*/ 93 h 9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92" h="93">
                  <a:moveTo>
                    <a:pt x="4" y="1"/>
                  </a:moveTo>
                  <a:lnTo>
                    <a:pt x="0" y="36"/>
                  </a:lnTo>
                  <a:lnTo>
                    <a:pt x="4" y="64"/>
                  </a:lnTo>
                  <a:lnTo>
                    <a:pt x="48" y="74"/>
                  </a:lnTo>
                  <a:lnTo>
                    <a:pt x="70" y="74"/>
                  </a:lnTo>
                  <a:lnTo>
                    <a:pt x="103" y="83"/>
                  </a:lnTo>
                  <a:lnTo>
                    <a:pt x="140" y="90"/>
                  </a:lnTo>
                  <a:lnTo>
                    <a:pt x="191" y="93"/>
                  </a:lnTo>
                  <a:lnTo>
                    <a:pt x="192" y="79"/>
                  </a:lnTo>
                  <a:lnTo>
                    <a:pt x="192" y="65"/>
                  </a:lnTo>
                  <a:lnTo>
                    <a:pt x="152" y="44"/>
                  </a:lnTo>
                  <a:lnTo>
                    <a:pt x="109" y="19"/>
                  </a:lnTo>
                  <a:lnTo>
                    <a:pt x="82" y="0"/>
                  </a:lnTo>
                  <a:lnTo>
                    <a:pt x="4" y="1"/>
                  </a:lnTo>
                  <a:close/>
                </a:path>
              </a:pathLst>
            </a:custGeom>
            <a:solidFill>
              <a:srgbClr val="3F1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48" name="Freeform 43"/>
            <p:cNvSpPr>
              <a:spLocks/>
            </p:cNvSpPr>
            <p:nvPr/>
          </p:nvSpPr>
          <p:spPr bwMode="auto">
            <a:xfrm>
              <a:off x="2492" y="2652"/>
              <a:ext cx="96" cy="254"/>
            </a:xfrm>
            <a:custGeom>
              <a:avLst/>
              <a:gdLst>
                <a:gd name="T0" fmla="*/ 0 w 288"/>
                <a:gd name="T1" fmla="*/ 0 h 761"/>
                <a:gd name="T2" fmla="*/ 0 w 288"/>
                <a:gd name="T3" fmla="*/ 0 h 761"/>
                <a:gd name="T4" fmla="*/ 0 w 288"/>
                <a:gd name="T5" fmla="*/ 0 h 761"/>
                <a:gd name="T6" fmla="*/ 0 w 288"/>
                <a:gd name="T7" fmla="*/ 0 h 761"/>
                <a:gd name="T8" fmla="*/ 0 w 288"/>
                <a:gd name="T9" fmla="*/ 1 h 761"/>
                <a:gd name="T10" fmla="*/ 0 w 288"/>
                <a:gd name="T11" fmla="*/ 1 h 761"/>
                <a:gd name="T12" fmla="*/ 0 w 288"/>
                <a:gd name="T13" fmla="*/ 1 h 761"/>
                <a:gd name="T14" fmla="*/ 0 w 288"/>
                <a:gd name="T15" fmla="*/ 1 h 761"/>
                <a:gd name="T16" fmla="*/ 0 w 288"/>
                <a:gd name="T17" fmla="*/ 1 h 761"/>
                <a:gd name="T18" fmla="*/ 0 w 288"/>
                <a:gd name="T19" fmla="*/ 1 h 761"/>
                <a:gd name="T20" fmla="*/ 0 w 288"/>
                <a:gd name="T21" fmla="*/ 1 h 761"/>
                <a:gd name="T22" fmla="*/ 0 w 288"/>
                <a:gd name="T23" fmla="*/ 1 h 761"/>
                <a:gd name="T24" fmla="*/ 0 w 288"/>
                <a:gd name="T25" fmla="*/ 1 h 761"/>
                <a:gd name="T26" fmla="*/ 0 w 288"/>
                <a:gd name="T27" fmla="*/ 0 h 761"/>
                <a:gd name="T28" fmla="*/ 0 w 288"/>
                <a:gd name="T29" fmla="*/ 0 h 761"/>
                <a:gd name="T30" fmla="*/ 0 w 288"/>
                <a:gd name="T31" fmla="*/ 1 h 761"/>
                <a:gd name="T32" fmla="*/ 0 w 288"/>
                <a:gd name="T33" fmla="*/ 1 h 761"/>
                <a:gd name="T34" fmla="*/ 0 w 288"/>
                <a:gd name="T35" fmla="*/ 1 h 761"/>
                <a:gd name="T36" fmla="*/ 0 w 288"/>
                <a:gd name="T37" fmla="*/ 1 h 761"/>
                <a:gd name="T38" fmla="*/ 0 w 288"/>
                <a:gd name="T39" fmla="*/ 1 h 761"/>
                <a:gd name="T40" fmla="*/ 0 w 288"/>
                <a:gd name="T41" fmla="*/ 0 h 761"/>
                <a:gd name="T42" fmla="*/ 0 w 288"/>
                <a:gd name="T43" fmla="*/ 0 h 761"/>
                <a:gd name="T44" fmla="*/ 0 w 288"/>
                <a:gd name="T45" fmla="*/ 0 h 761"/>
                <a:gd name="T46" fmla="*/ 0 w 288"/>
                <a:gd name="T47" fmla="*/ 0 h 76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88"/>
                <a:gd name="T73" fmla="*/ 0 h 761"/>
                <a:gd name="T74" fmla="*/ 288 w 288"/>
                <a:gd name="T75" fmla="*/ 761 h 76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88" h="761">
                  <a:moveTo>
                    <a:pt x="9" y="0"/>
                  </a:moveTo>
                  <a:lnTo>
                    <a:pt x="0" y="67"/>
                  </a:lnTo>
                  <a:lnTo>
                    <a:pt x="0" y="171"/>
                  </a:lnTo>
                  <a:lnTo>
                    <a:pt x="0" y="294"/>
                  </a:lnTo>
                  <a:lnTo>
                    <a:pt x="9" y="368"/>
                  </a:lnTo>
                  <a:lnTo>
                    <a:pt x="9" y="398"/>
                  </a:lnTo>
                  <a:lnTo>
                    <a:pt x="3" y="515"/>
                  </a:lnTo>
                  <a:lnTo>
                    <a:pt x="6" y="598"/>
                  </a:lnTo>
                  <a:lnTo>
                    <a:pt x="12" y="712"/>
                  </a:lnTo>
                  <a:lnTo>
                    <a:pt x="12" y="743"/>
                  </a:lnTo>
                  <a:lnTo>
                    <a:pt x="31" y="758"/>
                  </a:lnTo>
                  <a:lnTo>
                    <a:pt x="103" y="740"/>
                  </a:lnTo>
                  <a:lnTo>
                    <a:pt x="124" y="496"/>
                  </a:lnTo>
                  <a:lnTo>
                    <a:pt x="130" y="343"/>
                  </a:lnTo>
                  <a:lnTo>
                    <a:pt x="139" y="208"/>
                  </a:lnTo>
                  <a:lnTo>
                    <a:pt x="149" y="423"/>
                  </a:lnTo>
                  <a:lnTo>
                    <a:pt x="158" y="737"/>
                  </a:lnTo>
                  <a:lnTo>
                    <a:pt x="230" y="761"/>
                  </a:lnTo>
                  <a:lnTo>
                    <a:pt x="245" y="743"/>
                  </a:lnTo>
                  <a:lnTo>
                    <a:pt x="264" y="466"/>
                  </a:lnTo>
                  <a:lnTo>
                    <a:pt x="267" y="331"/>
                  </a:lnTo>
                  <a:lnTo>
                    <a:pt x="288" y="36"/>
                  </a:lnTo>
                  <a:lnTo>
                    <a:pt x="282" y="3"/>
                  </a:lnTo>
                  <a:lnTo>
                    <a:pt x="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49" name="Freeform 44"/>
            <p:cNvSpPr>
              <a:spLocks/>
            </p:cNvSpPr>
            <p:nvPr/>
          </p:nvSpPr>
          <p:spPr bwMode="auto">
            <a:xfrm>
              <a:off x="2370" y="2927"/>
              <a:ext cx="44" cy="34"/>
            </a:xfrm>
            <a:custGeom>
              <a:avLst/>
              <a:gdLst>
                <a:gd name="T0" fmla="*/ 0 w 133"/>
                <a:gd name="T1" fmla="*/ 0 h 104"/>
                <a:gd name="T2" fmla="*/ 0 w 133"/>
                <a:gd name="T3" fmla="*/ 0 h 104"/>
                <a:gd name="T4" fmla="*/ 0 w 133"/>
                <a:gd name="T5" fmla="*/ 0 h 104"/>
                <a:gd name="T6" fmla="*/ 0 w 133"/>
                <a:gd name="T7" fmla="*/ 0 h 104"/>
                <a:gd name="T8" fmla="*/ 0 w 133"/>
                <a:gd name="T9" fmla="*/ 0 h 104"/>
                <a:gd name="T10" fmla="*/ 0 w 133"/>
                <a:gd name="T11" fmla="*/ 0 h 104"/>
                <a:gd name="T12" fmla="*/ 0 w 133"/>
                <a:gd name="T13" fmla="*/ 0 h 104"/>
                <a:gd name="T14" fmla="*/ 0 w 133"/>
                <a:gd name="T15" fmla="*/ 0 h 104"/>
                <a:gd name="T16" fmla="*/ 0 w 133"/>
                <a:gd name="T17" fmla="*/ 0 h 104"/>
                <a:gd name="T18" fmla="*/ 0 w 133"/>
                <a:gd name="T19" fmla="*/ 0 h 104"/>
                <a:gd name="T20" fmla="*/ 0 w 133"/>
                <a:gd name="T21" fmla="*/ 0 h 104"/>
                <a:gd name="T22" fmla="*/ 0 w 133"/>
                <a:gd name="T23" fmla="*/ 0 h 104"/>
                <a:gd name="T24" fmla="*/ 0 w 133"/>
                <a:gd name="T25" fmla="*/ 0 h 10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3"/>
                <a:gd name="T40" fmla="*/ 0 h 104"/>
                <a:gd name="T41" fmla="*/ 133 w 133"/>
                <a:gd name="T42" fmla="*/ 104 h 10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3" h="104">
                  <a:moveTo>
                    <a:pt x="50" y="21"/>
                  </a:moveTo>
                  <a:lnTo>
                    <a:pt x="21" y="50"/>
                  </a:lnTo>
                  <a:lnTo>
                    <a:pt x="0" y="77"/>
                  </a:lnTo>
                  <a:lnTo>
                    <a:pt x="2" y="96"/>
                  </a:lnTo>
                  <a:lnTo>
                    <a:pt x="17" y="104"/>
                  </a:lnTo>
                  <a:lnTo>
                    <a:pt x="60" y="101"/>
                  </a:lnTo>
                  <a:lnTo>
                    <a:pt x="84" y="89"/>
                  </a:lnTo>
                  <a:lnTo>
                    <a:pt x="96" y="68"/>
                  </a:lnTo>
                  <a:lnTo>
                    <a:pt x="132" y="52"/>
                  </a:lnTo>
                  <a:lnTo>
                    <a:pt x="133" y="24"/>
                  </a:lnTo>
                  <a:lnTo>
                    <a:pt x="127" y="0"/>
                  </a:lnTo>
                  <a:lnTo>
                    <a:pt x="91" y="18"/>
                  </a:lnTo>
                  <a:lnTo>
                    <a:pt x="50"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50" name="Freeform 45"/>
            <p:cNvSpPr>
              <a:spLocks/>
            </p:cNvSpPr>
            <p:nvPr/>
          </p:nvSpPr>
          <p:spPr bwMode="auto">
            <a:xfrm>
              <a:off x="2462" y="2917"/>
              <a:ext cx="49" cy="36"/>
            </a:xfrm>
            <a:custGeom>
              <a:avLst/>
              <a:gdLst>
                <a:gd name="T0" fmla="*/ 0 w 149"/>
                <a:gd name="T1" fmla="*/ 0 h 107"/>
                <a:gd name="T2" fmla="*/ 0 w 149"/>
                <a:gd name="T3" fmla="*/ 0 h 107"/>
                <a:gd name="T4" fmla="*/ 0 w 149"/>
                <a:gd name="T5" fmla="*/ 0 h 107"/>
                <a:gd name="T6" fmla="*/ 0 w 149"/>
                <a:gd name="T7" fmla="*/ 0 h 107"/>
                <a:gd name="T8" fmla="*/ 0 w 149"/>
                <a:gd name="T9" fmla="*/ 0 h 107"/>
                <a:gd name="T10" fmla="*/ 0 w 149"/>
                <a:gd name="T11" fmla="*/ 0 h 107"/>
                <a:gd name="T12" fmla="*/ 0 w 149"/>
                <a:gd name="T13" fmla="*/ 0 h 107"/>
                <a:gd name="T14" fmla="*/ 0 w 149"/>
                <a:gd name="T15" fmla="*/ 0 h 107"/>
                <a:gd name="T16" fmla="*/ 0 w 149"/>
                <a:gd name="T17" fmla="*/ 0 h 107"/>
                <a:gd name="T18" fmla="*/ 0 w 149"/>
                <a:gd name="T19" fmla="*/ 0 h 107"/>
                <a:gd name="T20" fmla="*/ 0 w 149"/>
                <a:gd name="T21" fmla="*/ 0 h 107"/>
                <a:gd name="T22" fmla="*/ 0 w 149"/>
                <a:gd name="T23" fmla="*/ 0 h 107"/>
                <a:gd name="T24" fmla="*/ 0 w 149"/>
                <a:gd name="T25" fmla="*/ 0 h 107"/>
                <a:gd name="T26" fmla="*/ 0 w 149"/>
                <a:gd name="T27" fmla="*/ 0 h 107"/>
                <a:gd name="T28" fmla="*/ 0 w 149"/>
                <a:gd name="T29" fmla="*/ 0 h 10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9"/>
                <a:gd name="T46" fmla="*/ 0 h 107"/>
                <a:gd name="T47" fmla="*/ 149 w 149"/>
                <a:gd name="T48" fmla="*/ 107 h 10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9" h="107">
                  <a:moveTo>
                    <a:pt x="2" y="7"/>
                  </a:moveTo>
                  <a:lnTo>
                    <a:pt x="0" y="49"/>
                  </a:lnTo>
                  <a:lnTo>
                    <a:pt x="21" y="66"/>
                  </a:lnTo>
                  <a:lnTo>
                    <a:pt x="42" y="72"/>
                  </a:lnTo>
                  <a:lnTo>
                    <a:pt x="55" y="81"/>
                  </a:lnTo>
                  <a:lnTo>
                    <a:pt x="79" y="96"/>
                  </a:lnTo>
                  <a:lnTo>
                    <a:pt x="122" y="107"/>
                  </a:lnTo>
                  <a:lnTo>
                    <a:pt x="137" y="104"/>
                  </a:lnTo>
                  <a:lnTo>
                    <a:pt x="149" y="98"/>
                  </a:lnTo>
                  <a:lnTo>
                    <a:pt x="149" y="86"/>
                  </a:lnTo>
                  <a:lnTo>
                    <a:pt x="134" y="61"/>
                  </a:lnTo>
                  <a:lnTo>
                    <a:pt x="99" y="37"/>
                  </a:lnTo>
                  <a:lnTo>
                    <a:pt x="73" y="15"/>
                  </a:lnTo>
                  <a:lnTo>
                    <a:pt x="64" y="0"/>
                  </a:lnTo>
                  <a:lnTo>
                    <a:pt x="2"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51" name="Freeform 46"/>
            <p:cNvSpPr>
              <a:spLocks/>
            </p:cNvSpPr>
            <p:nvPr/>
          </p:nvSpPr>
          <p:spPr bwMode="auto">
            <a:xfrm>
              <a:off x="2385" y="2546"/>
              <a:ext cx="101" cy="120"/>
            </a:xfrm>
            <a:custGeom>
              <a:avLst/>
              <a:gdLst>
                <a:gd name="T0" fmla="*/ 0 w 303"/>
                <a:gd name="T1" fmla="*/ 0 h 362"/>
                <a:gd name="T2" fmla="*/ 0 w 303"/>
                <a:gd name="T3" fmla="*/ 0 h 362"/>
                <a:gd name="T4" fmla="*/ 0 w 303"/>
                <a:gd name="T5" fmla="*/ 0 h 362"/>
                <a:gd name="T6" fmla="*/ 0 w 303"/>
                <a:gd name="T7" fmla="*/ 0 h 362"/>
                <a:gd name="T8" fmla="*/ 0 w 303"/>
                <a:gd name="T9" fmla="*/ 0 h 362"/>
                <a:gd name="T10" fmla="*/ 0 w 303"/>
                <a:gd name="T11" fmla="*/ 0 h 362"/>
                <a:gd name="T12" fmla="*/ 0 w 303"/>
                <a:gd name="T13" fmla="*/ 0 h 362"/>
                <a:gd name="T14" fmla="*/ 0 w 303"/>
                <a:gd name="T15" fmla="*/ 0 h 362"/>
                <a:gd name="T16" fmla="*/ 0 w 303"/>
                <a:gd name="T17" fmla="*/ 0 h 3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3"/>
                <a:gd name="T28" fmla="*/ 0 h 362"/>
                <a:gd name="T29" fmla="*/ 303 w 303"/>
                <a:gd name="T30" fmla="*/ 362 h 36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3" h="362">
                  <a:moveTo>
                    <a:pt x="0" y="69"/>
                  </a:moveTo>
                  <a:lnTo>
                    <a:pt x="91" y="0"/>
                  </a:lnTo>
                  <a:lnTo>
                    <a:pt x="191" y="159"/>
                  </a:lnTo>
                  <a:lnTo>
                    <a:pt x="208" y="8"/>
                  </a:lnTo>
                  <a:lnTo>
                    <a:pt x="270" y="27"/>
                  </a:lnTo>
                  <a:lnTo>
                    <a:pt x="303" y="82"/>
                  </a:lnTo>
                  <a:lnTo>
                    <a:pt x="297" y="362"/>
                  </a:lnTo>
                  <a:lnTo>
                    <a:pt x="34" y="362"/>
                  </a:lnTo>
                  <a:lnTo>
                    <a:pt x="0" y="69"/>
                  </a:lnTo>
                  <a:close/>
                </a:path>
              </a:pathLst>
            </a:custGeom>
            <a:solidFill>
              <a:srgbClr val="7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52" name="Freeform 47"/>
            <p:cNvSpPr>
              <a:spLocks/>
            </p:cNvSpPr>
            <p:nvPr/>
          </p:nvSpPr>
          <p:spPr bwMode="auto">
            <a:xfrm>
              <a:off x="2414" y="2538"/>
              <a:ext cx="40" cy="71"/>
            </a:xfrm>
            <a:custGeom>
              <a:avLst/>
              <a:gdLst>
                <a:gd name="T0" fmla="*/ 0 w 121"/>
                <a:gd name="T1" fmla="*/ 0 h 213"/>
                <a:gd name="T2" fmla="*/ 0 w 121"/>
                <a:gd name="T3" fmla="*/ 0 h 213"/>
                <a:gd name="T4" fmla="*/ 0 w 121"/>
                <a:gd name="T5" fmla="*/ 0 h 213"/>
                <a:gd name="T6" fmla="*/ 0 w 121"/>
                <a:gd name="T7" fmla="*/ 0 h 213"/>
                <a:gd name="T8" fmla="*/ 0 w 121"/>
                <a:gd name="T9" fmla="*/ 0 h 213"/>
                <a:gd name="T10" fmla="*/ 0 w 121"/>
                <a:gd name="T11" fmla="*/ 0 h 213"/>
                <a:gd name="T12" fmla="*/ 0 w 121"/>
                <a:gd name="T13" fmla="*/ 0 h 213"/>
                <a:gd name="T14" fmla="*/ 0 w 121"/>
                <a:gd name="T15" fmla="*/ 0 h 213"/>
                <a:gd name="T16" fmla="*/ 0 60000 65536"/>
                <a:gd name="T17" fmla="*/ 0 60000 65536"/>
                <a:gd name="T18" fmla="*/ 0 60000 65536"/>
                <a:gd name="T19" fmla="*/ 0 60000 65536"/>
                <a:gd name="T20" fmla="*/ 0 60000 65536"/>
                <a:gd name="T21" fmla="*/ 0 60000 65536"/>
                <a:gd name="T22" fmla="*/ 0 60000 65536"/>
                <a:gd name="T23" fmla="*/ 0 60000 65536"/>
                <a:gd name="T24" fmla="*/ 0 w 121"/>
                <a:gd name="T25" fmla="*/ 0 h 213"/>
                <a:gd name="T26" fmla="*/ 121 w 121"/>
                <a:gd name="T27" fmla="*/ 213 h 2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1" h="213">
                  <a:moveTo>
                    <a:pt x="0" y="22"/>
                  </a:moveTo>
                  <a:lnTo>
                    <a:pt x="10" y="0"/>
                  </a:lnTo>
                  <a:lnTo>
                    <a:pt x="85" y="37"/>
                  </a:lnTo>
                  <a:lnTo>
                    <a:pt x="103" y="12"/>
                  </a:lnTo>
                  <a:lnTo>
                    <a:pt x="116" y="22"/>
                  </a:lnTo>
                  <a:lnTo>
                    <a:pt x="121" y="147"/>
                  </a:lnTo>
                  <a:lnTo>
                    <a:pt x="119" y="213"/>
                  </a:lnTo>
                  <a:lnTo>
                    <a:pt x="0" y="22"/>
                  </a:lnTo>
                  <a:close/>
                </a:path>
              </a:pathLst>
            </a:custGeom>
            <a:solidFill>
              <a:srgbClr val="FFD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53" name="Freeform 48"/>
            <p:cNvSpPr>
              <a:spLocks/>
            </p:cNvSpPr>
            <p:nvPr/>
          </p:nvSpPr>
          <p:spPr bwMode="auto">
            <a:xfrm>
              <a:off x="2427" y="2553"/>
              <a:ext cx="26" cy="14"/>
            </a:xfrm>
            <a:custGeom>
              <a:avLst/>
              <a:gdLst>
                <a:gd name="T0" fmla="*/ 0 w 76"/>
                <a:gd name="T1" fmla="*/ 0 h 42"/>
                <a:gd name="T2" fmla="*/ 0 w 76"/>
                <a:gd name="T3" fmla="*/ 0 h 42"/>
                <a:gd name="T4" fmla="*/ 0 w 76"/>
                <a:gd name="T5" fmla="*/ 0 h 42"/>
                <a:gd name="T6" fmla="*/ 0 60000 65536"/>
                <a:gd name="T7" fmla="*/ 0 60000 65536"/>
                <a:gd name="T8" fmla="*/ 0 60000 65536"/>
                <a:gd name="T9" fmla="*/ 0 w 76"/>
                <a:gd name="T10" fmla="*/ 0 h 42"/>
                <a:gd name="T11" fmla="*/ 76 w 76"/>
                <a:gd name="T12" fmla="*/ 42 h 42"/>
              </a:gdLst>
              <a:ahLst/>
              <a:cxnLst>
                <a:cxn ang="T6">
                  <a:pos x="T0" y="T1"/>
                </a:cxn>
                <a:cxn ang="T7">
                  <a:pos x="T2" y="T3"/>
                </a:cxn>
                <a:cxn ang="T8">
                  <a:pos x="T4" y="T5"/>
                </a:cxn>
              </a:cxnLst>
              <a:rect l="T9" t="T10" r="T11" b="T12"/>
              <a:pathLst>
                <a:path w="76" h="42">
                  <a:moveTo>
                    <a:pt x="0" y="42"/>
                  </a:moveTo>
                  <a:lnTo>
                    <a:pt x="43" y="0"/>
                  </a:lnTo>
                  <a:lnTo>
                    <a:pt x="76" y="34"/>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54" name="Freeform 49"/>
            <p:cNvSpPr>
              <a:spLocks/>
            </p:cNvSpPr>
            <p:nvPr/>
          </p:nvSpPr>
          <p:spPr bwMode="auto">
            <a:xfrm>
              <a:off x="2365" y="2544"/>
              <a:ext cx="159" cy="393"/>
            </a:xfrm>
            <a:custGeom>
              <a:avLst/>
              <a:gdLst>
                <a:gd name="T0" fmla="*/ 0 w 479"/>
                <a:gd name="T1" fmla="*/ 0 h 1179"/>
                <a:gd name="T2" fmla="*/ 0 w 479"/>
                <a:gd name="T3" fmla="*/ 0 h 1179"/>
                <a:gd name="T4" fmla="*/ 0 w 479"/>
                <a:gd name="T5" fmla="*/ 1 h 1179"/>
                <a:gd name="T6" fmla="*/ 0 w 479"/>
                <a:gd name="T7" fmla="*/ 1 h 1179"/>
                <a:gd name="T8" fmla="*/ 0 w 479"/>
                <a:gd name="T9" fmla="*/ 1 h 1179"/>
                <a:gd name="T10" fmla="*/ 0 w 479"/>
                <a:gd name="T11" fmla="*/ 1 h 1179"/>
                <a:gd name="T12" fmla="*/ 0 w 479"/>
                <a:gd name="T13" fmla="*/ 1 h 1179"/>
                <a:gd name="T14" fmla="*/ 0 w 479"/>
                <a:gd name="T15" fmla="*/ 1 h 1179"/>
                <a:gd name="T16" fmla="*/ 0 w 479"/>
                <a:gd name="T17" fmla="*/ 2 h 1179"/>
                <a:gd name="T18" fmla="*/ 0 w 479"/>
                <a:gd name="T19" fmla="*/ 2 h 1179"/>
                <a:gd name="T20" fmla="*/ 0 w 479"/>
                <a:gd name="T21" fmla="*/ 2 h 1179"/>
                <a:gd name="T22" fmla="*/ 0 w 479"/>
                <a:gd name="T23" fmla="*/ 1 h 1179"/>
                <a:gd name="T24" fmla="*/ 0 w 479"/>
                <a:gd name="T25" fmla="*/ 1 h 1179"/>
                <a:gd name="T26" fmla="*/ 0 w 479"/>
                <a:gd name="T27" fmla="*/ 1 h 1179"/>
                <a:gd name="T28" fmla="*/ 0 w 479"/>
                <a:gd name="T29" fmla="*/ 1 h 1179"/>
                <a:gd name="T30" fmla="*/ 0 w 479"/>
                <a:gd name="T31" fmla="*/ 2 h 1179"/>
                <a:gd name="T32" fmla="*/ 0 w 479"/>
                <a:gd name="T33" fmla="*/ 2 h 1179"/>
                <a:gd name="T34" fmla="*/ 1 w 479"/>
                <a:gd name="T35" fmla="*/ 1 h 1179"/>
                <a:gd name="T36" fmla="*/ 0 w 479"/>
                <a:gd name="T37" fmla="*/ 1 h 1179"/>
                <a:gd name="T38" fmla="*/ 0 w 479"/>
                <a:gd name="T39" fmla="*/ 1 h 1179"/>
                <a:gd name="T40" fmla="*/ 1 w 479"/>
                <a:gd name="T41" fmla="*/ 1 h 1179"/>
                <a:gd name="T42" fmla="*/ 1 w 479"/>
                <a:gd name="T43" fmla="*/ 1 h 1179"/>
                <a:gd name="T44" fmla="*/ 1 w 479"/>
                <a:gd name="T45" fmla="*/ 0 h 1179"/>
                <a:gd name="T46" fmla="*/ 1 w 479"/>
                <a:gd name="T47" fmla="*/ 0 h 1179"/>
                <a:gd name="T48" fmla="*/ 0 w 479"/>
                <a:gd name="T49" fmla="*/ 0 h 1179"/>
                <a:gd name="T50" fmla="*/ 0 w 479"/>
                <a:gd name="T51" fmla="*/ 0 h 1179"/>
                <a:gd name="T52" fmla="*/ 0 w 479"/>
                <a:gd name="T53" fmla="*/ 0 h 1179"/>
                <a:gd name="T54" fmla="*/ 0 w 479"/>
                <a:gd name="T55" fmla="*/ 0 h 1179"/>
                <a:gd name="T56" fmla="*/ 0 w 479"/>
                <a:gd name="T57" fmla="*/ 0 h 1179"/>
                <a:gd name="T58" fmla="*/ 0 w 479"/>
                <a:gd name="T59" fmla="*/ 0 h 117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79"/>
                <a:gd name="T91" fmla="*/ 0 h 1179"/>
                <a:gd name="T92" fmla="*/ 479 w 479"/>
                <a:gd name="T93" fmla="*/ 1179 h 1179"/>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79" h="1179">
                  <a:moveTo>
                    <a:pt x="151" y="0"/>
                  </a:moveTo>
                  <a:lnTo>
                    <a:pt x="36" y="86"/>
                  </a:lnTo>
                  <a:lnTo>
                    <a:pt x="0" y="365"/>
                  </a:lnTo>
                  <a:lnTo>
                    <a:pt x="90" y="550"/>
                  </a:lnTo>
                  <a:lnTo>
                    <a:pt x="91" y="584"/>
                  </a:lnTo>
                  <a:lnTo>
                    <a:pt x="97" y="627"/>
                  </a:lnTo>
                  <a:lnTo>
                    <a:pt x="108" y="655"/>
                  </a:lnTo>
                  <a:lnTo>
                    <a:pt x="94" y="855"/>
                  </a:lnTo>
                  <a:lnTo>
                    <a:pt x="62" y="1175"/>
                  </a:lnTo>
                  <a:lnTo>
                    <a:pt x="95" y="1179"/>
                  </a:lnTo>
                  <a:lnTo>
                    <a:pt x="145" y="1162"/>
                  </a:lnTo>
                  <a:lnTo>
                    <a:pt x="181" y="946"/>
                  </a:lnTo>
                  <a:lnTo>
                    <a:pt x="200" y="867"/>
                  </a:lnTo>
                  <a:lnTo>
                    <a:pt x="253" y="658"/>
                  </a:lnTo>
                  <a:lnTo>
                    <a:pt x="260" y="878"/>
                  </a:lnTo>
                  <a:lnTo>
                    <a:pt x="288" y="1144"/>
                  </a:lnTo>
                  <a:lnTo>
                    <a:pt x="365" y="1147"/>
                  </a:lnTo>
                  <a:lnTo>
                    <a:pt x="373" y="860"/>
                  </a:lnTo>
                  <a:lnTo>
                    <a:pt x="366" y="575"/>
                  </a:lnTo>
                  <a:lnTo>
                    <a:pt x="369" y="431"/>
                  </a:lnTo>
                  <a:lnTo>
                    <a:pt x="384" y="385"/>
                  </a:lnTo>
                  <a:lnTo>
                    <a:pt x="392" y="389"/>
                  </a:lnTo>
                  <a:lnTo>
                    <a:pt x="472" y="341"/>
                  </a:lnTo>
                  <a:lnTo>
                    <a:pt x="479" y="250"/>
                  </a:lnTo>
                  <a:lnTo>
                    <a:pt x="351" y="31"/>
                  </a:lnTo>
                  <a:lnTo>
                    <a:pt x="260" y="0"/>
                  </a:lnTo>
                  <a:lnTo>
                    <a:pt x="279" y="148"/>
                  </a:lnTo>
                  <a:lnTo>
                    <a:pt x="257" y="292"/>
                  </a:lnTo>
                  <a:lnTo>
                    <a:pt x="222" y="157"/>
                  </a:lnTo>
                  <a:lnTo>
                    <a:pt x="151" y="0"/>
                  </a:lnTo>
                  <a:close/>
                </a:path>
              </a:pathLst>
            </a:custGeom>
            <a:solidFill>
              <a:srgbClr val="5F3F1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55" name="Freeform 50"/>
            <p:cNvSpPr>
              <a:spLocks/>
            </p:cNvSpPr>
            <p:nvPr/>
          </p:nvSpPr>
          <p:spPr bwMode="auto">
            <a:xfrm>
              <a:off x="2373" y="2587"/>
              <a:ext cx="41" cy="102"/>
            </a:xfrm>
            <a:custGeom>
              <a:avLst/>
              <a:gdLst>
                <a:gd name="T0" fmla="*/ 0 w 121"/>
                <a:gd name="T1" fmla="*/ 0 h 307"/>
                <a:gd name="T2" fmla="*/ 0 w 121"/>
                <a:gd name="T3" fmla="*/ 0 h 307"/>
                <a:gd name="T4" fmla="*/ 0 w 121"/>
                <a:gd name="T5" fmla="*/ 0 h 307"/>
                <a:gd name="T6" fmla="*/ 0 w 121"/>
                <a:gd name="T7" fmla="*/ 0 h 307"/>
                <a:gd name="T8" fmla="*/ 0 w 121"/>
                <a:gd name="T9" fmla="*/ 0 h 307"/>
                <a:gd name="T10" fmla="*/ 0 w 121"/>
                <a:gd name="T11" fmla="*/ 0 h 307"/>
                <a:gd name="T12" fmla="*/ 0 w 121"/>
                <a:gd name="T13" fmla="*/ 0 h 307"/>
                <a:gd name="T14" fmla="*/ 0 w 121"/>
                <a:gd name="T15" fmla="*/ 0 h 307"/>
                <a:gd name="T16" fmla="*/ 0 w 121"/>
                <a:gd name="T17" fmla="*/ 0 h 307"/>
                <a:gd name="T18" fmla="*/ 0 w 121"/>
                <a:gd name="T19" fmla="*/ 0 h 307"/>
                <a:gd name="T20" fmla="*/ 0 w 121"/>
                <a:gd name="T21" fmla="*/ 0 h 30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1"/>
                <a:gd name="T34" fmla="*/ 0 h 307"/>
                <a:gd name="T35" fmla="*/ 121 w 121"/>
                <a:gd name="T36" fmla="*/ 307 h 30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1" h="307">
                  <a:moveTo>
                    <a:pt x="61" y="0"/>
                  </a:moveTo>
                  <a:lnTo>
                    <a:pt x="73" y="74"/>
                  </a:lnTo>
                  <a:lnTo>
                    <a:pt x="67" y="184"/>
                  </a:lnTo>
                  <a:lnTo>
                    <a:pt x="0" y="203"/>
                  </a:lnTo>
                  <a:lnTo>
                    <a:pt x="67" y="209"/>
                  </a:lnTo>
                  <a:lnTo>
                    <a:pt x="85" y="276"/>
                  </a:lnTo>
                  <a:lnTo>
                    <a:pt x="121" y="307"/>
                  </a:lnTo>
                  <a:lnTo>
                    <a:pt x="109" y="252"/>
                  </a:lnTo>
                  <a:lnTo>
                    <a:pt x="97" y="221"/>
                  </a:lnTo>
                  <a:lnTo>
                    <a:pt x="91" y="147"/>
                  </a:lnTo>
                  <a:lnTo>
                    <a:pt x="61" y="0"/>
                  </a:lnTo>
                  <a:close/>
                </a:path>
              </a:pathLst>
            </a:custGeom>
            <a:solidFill>
              <a:srgbClr val="3F1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56" name="Freeform 51"/>
            <p:cNvSpPr>
              <a:spLocks/>
            </p:cNvSpPr>
            <p:nvPr/>
          </p:nvSpPr>
          <p:spPr bwMode="auto">
            <a:xfrm>
              <a:off x="2410" y="2593"/>
              <a:ext cx="14" cy="14"/>
            </a:xfrm>
            <a:custGeom>
              <a:avLst/>
              <a:gdLst>
                <a:gd name="T0" fmla="*/ 0 w 42"/>
                <a:gd name="T1" fmla="*/ 0 h 42"/>
                <a:gd name="T2" fmla="*/ 0 w 42"/>
                <a:gd name="T3" fmla="*/ 0 h 42"/>
                <a:gd name="T4" fmla="*/ 0 w 42"/>
                <a:gd name="T5" fmla="*/ 0 h 42"/>
                <a:gd name="T6" fmla="*/ 0 w 42"/>
                <a:gd name="T7" fmla="*/ 0 h 42"/>
                <a:gd name="T8" fmla="*/ 0 60000 65536"/>
                <a:gd name="T9" fmla="*/ 0 60000 65536"/>
                <a:gd name="T10" fmla="*/ 0 60000 65536"/>
                <a:gd name="T11" fmla="*/ 0 60000 65536"/>
                <a:gd name="T12" fmla="*/ 0 w 42"/>
                <a:gd name="T13" fmla="*/ 0 h 42"/>
                <a:gd name="T14" fmla="*/ 42 w 42"/>
                <a:gd name="T15" fmla="*/ 42 h 42"/>
              </a:gdLst>
              <a:ahLst/>
              <a:cxnLst>
                <a:cxn ang="T8">
                  <a:pos x="T0" y="T1"/>
                </a:cxn>
                <a:cxn ang="T9">
                  <a:pos x="T2" y="T3"/>
                </a:cxn>
                <a:cxn ang="T10">
                  <a:pos x="T4" y="T5"/>
                </a:cxn>
                <a:cxn ang="T11">
                  <a:pos x="T6" y="T7"/>
                </a:cxn>
              </a:cxnLst>
              <a:rect l="T12" t="T13" r="T14" b="T15"/>
              <a:pathLst>
                <a:path w="42" h="42">
                  <a:moveTo>
                    <a:pt x="0" y="42"/>
                  </a:moveTo>
                  <a:lnTo>
                    <a:pt x="9" y="0"/>
                  </a:lnTo>
                  <a:lnTo>
                    <a:pt x="42" y="35"/>
                  </a:lnTo>
                  <a:lnTo>
                    <a:pt x="0" y="42"/>
                  </a:lnTo>
                  <a:close/>
                </a:path>
              </a:pathLst>
            </a:custGeom>
            <a:solidFill>
              <a:srgbClr val="FFD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57" name="Freeform 52"/>
            <p:cNvSpPr>
              <a:spLocks/>
            </p:cNvSpPr>
            <p:nvPr/>
          </p:nvSpPr>
          <p:spPr bwMode="auto">
            <a:xfrm>
              <a:off x="2411" y="2477"/>
              <a:ext cx="45" cy="76"/>
            </a:xfrm>
            <a:custGeom>
              <a:avLst/>
              <a:gdLst>
                <a:gd name="T0" fmla="*/ 0 w 134"/>
                <a:gd name="T1" fmla="*/ 0 h 227"/>
                <a:gd name="T2" fmla="*/ 0 w 134"/>
                <a:gd name="T3" fmla="*/ 0 h 227"/>
                <a:gd name="T4" fmla="*/ 0 w 134"/>
                <a:gd name="T5" fmla="*/ 0 h 227"/>
                <a:gd name="T6" fmla="*/ 0 w 134"/>
                <a:gd name="T7" fmla="*/ 0 h 227"/>
                <a:gd name="T8" fmla="*/ 0 w 134"/>
                <a:gd name="T9" fmla="*/ 0 h 227"/>
                <a:gd name="T10" fmla="*/ 0 w 134"/>
                <a:gd name="T11" fmla="*/ 0 h 227"/>
                <a:gd name="T12" fmla="*/ 0 w 134"/>
                <a:gd name="T13" fmla="*/ 0 h 227"/>
                <a:gd name="T14" fmla="*/ 0 w 134"/>
                <a:gd name="T15" fmla="*/ 0 h 227"/>
                <a:gd name="T16" fmla="*/ 0 w 134"/>
                <a:gd name="T17" fmla="*/ 0 h 227"/>
                <a:gd name="T18" fmla="*/ 0 w 134"/>
                <a:gd name="T19" fmla="*/ 0 h 227"/>
                <a:gd name="T20" fmla="*/ 0 w 134"/>
                <a:gd name="T21" fmla="*/ 0 h 227"/>
                <a:gd name="T22" fmla="*/ 0 w 134"/>
                <a:gd name="T23" fmla="*/ 0 h 227"/>
                <a:gd name="T24" fmla="*/ 0 w 134"/>
                <a:gd name="T25" fmla="*/ 0 h 227"/>
                <a:gd name="T26" fmla="*/ 0 w 134"/>
                <a:gd name="T27" fmla="*/ 0 h 227"/>
                <a:gd name="T28" fmla="*/ 0 w 134"/>
                <a:gd name="T29" fmla="*/ 0 h 227"/>
                <a:gd name="T30" fmla="*/ 0 w 134"/>
                <a:gd name="T31" fmla="*/ 0 h 227"/>
                <a:gd name="T32" fmla="*/ 0 w 134"/>
                <a:gd name="T33" fmla="*/ 0 h 227"/>
                <a:gd name="T34" fmla="*/ 0 w 134"/>
                <a:gd name="T35" fmla="*/ 0 h 227"/>
                <a:gd name="T36" fmla="*/ 0 w 134"/>
                <a:gd name="T37" fmla="*/ 0 h 227"/>
                <a:gd name="T38" fmla="*/ 0 w 134"/>
                <a:gd name="T39" fmla="*/ 0 h 227"/>
                <a:gd name="T40" fmla="*/ 0 w 134"/>
                <a:gd name="T41" fmla="*/ 0 h 227"/>
                <a:gd name="T42" fmla="*/ 0 w 134"/>
                <a:gd name="T43" fmla="*/ 0 h 227"/>
                <a:gd name="T44" fmla="*/ 0 w 134"/>
                <a:gd name="T45" fmla="*/ 0 h 227"/>
                <a:gd name="T46" fmla="*/ 0 w 134"/>
                <a:gd name="T47" fmla="*/ 0 h 227"/>
                <a:gd name="T48" fmla="*/ 0 w 134"/>
                <a:gd name="T49" fmla="*/ 0 h 227"/>
                <a:gd name="T50" fmla="*/ 0 w 134"/>
                <a:gd name="T51" fmla="*/ 0 h 227"/>
                <a:gd name="T52" fmla="*/ 0 w 134"/>
                <a:gd name="T53" fmla="*/ 0 h 227"/>
                <a:gd name="T54" fmla="*/ 0 w 134"/>
                <a:gd name="T55" fmla="*/ 0 h 227"/>
                <a:gd name="T56" fmla="*/ 0 w 134"/>
                <a:gd name="T57" fmla="*/ 0 h 227"/>
                <a:gd name="T58" fmla="*/ 0 w 134"/>
                <a:gd name="T59" fmla="*/ 0 h 227"/>
                <a:gd name="T60" fmla="*/ 0 w 134"/>
                <a:gd name="T61" fmla="*/ 0 h 227"/>
                <a:gd name="T62" fmla="*/ 0 w 134"/>
                <a:gd name="T63" fmla="*/ 0 h 227"/>
                <a:gd name="T64" fmla="*/ 0 w 134"/>
                <a:gd name="T65" fmla="*/ 0 h 227"/>
                <a:gd name="T66" fmla="*/ 0 w 134"/>
                <a:gd name="T67" fmla="*/ 0 h 22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4"/>
                <a:gd name="T103" fmla="*/ 0 h 227"/>
                <a:gd name="T104" fmla="*/ 134 w 134"/>
                <a:gd name="T105" fmla="*/ 227 h 22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4" h="227">
                  <a:moveTo>
                    <a:pt x="132" y="38"/>
                  </a:moveTo>
                  <a:lnTo>
                    <a:pt x="134" y="75"/>
                  </a:lnTo>
                  <a:lnTo>
                    <a:pt x="129" y="88"/>
                  </a:lnTo>
                  <a:lnTo>
                    <a:pt x="134" y="100"/>
                  </a:lnTo>
                  <a:lnTo>
                    <a:pt x="133" y="113"/>
                  </a:lnTo>
                  <a:lnTo>
                    <a:pt x="131" y="132"/>
                  </a:lnTo>
                  <a:lnTo>
                    <a:pt x="129" y="150"/>
                  </a:lnTo>
                  <a:lnTo>
                    <a:pt x="130" y="170"/>
                  </a:lnTo>
                  <a:lnTo>
                    <a:pt x="122" y="182"/>
                  </a:lnTo>
                  <a:lnTo>
                    <a:pt x="110" y="190"/>
                  </a:lnTo>
                  <a:lnTo>
                    <a:pt x="114" y="201"/>
                  </a:lnTo>
                  <a:lnTo>
                    <a:pt x="92" y="227"/>
                  </a:lnTo>
                  <a:lnTo>
                    <a:pt x="19" y="189"/>
                  </a:lnTo>
                  <a:lnTo>
                    <a:pt x="16" y="139"/>
                  </a:lnTo>
                  <a:lnTo>
                    <a:pt x="13" y="133"/>
                  </a:lnTo>
                  <a:lnTo>
                    <a:pt x="10" y="125"/>
                  </a:lnTo>
                  <a:lnTo>
                    <a:pt x="4" y="111"/>
                  </a:lnTo>
                  <a:lnTo>
                    <a:pt x="0" y="85"/>
                  </a:lnTo>
                  <a:lnTo>
                    <a:pt x="8" y="81"/>
                  </a:lnTo>
                  <a:lnTo>
                    <a:pt x="6" y="72"/>
                  </a:lnTo>
                  <a:lnTo>
                    <a:pt x="6" y="54"/>
                  </a:lnTo>
                  <a:lnTo>
                    <a:pt x="7" y="41"/>
                  </a:lnTo>
                  <a:lnTo>
                    <a:pt x="13" y="27"/>
                  </a:lnTo>
                  <a:lnTo>
                    <a:pt x="20" y="16"/>
                  </a:lnTo>
                  <a:lnTo>
                    <a:pt x="33" y="6"/>
                  </a:lnTo>
                  <a:lnTo>
                    <a:pt x="47" y="2"/>
                  </a:lnTo>
                  <a:lnTo>
                    <a:pt x="63" y="0"/>
                  </a:lnTo>
                  <a:lnTo>
                    <a:pt x="78" y="0"/>
                  </a:lnTo>
                  <a:lnTo>
                    <a:pt x="93" y="1"/>
                  </a:lnTo>
                  <a:lnTo>
                    <a:pt x="105" y="3"/>
                  </a:lnTo>
                  <a:lnTo>
                    <a:pt x="118" y="9"/>
                  </a:lnTo>
                  <a:lnTo>
                    <a:pt x="125" y="17"/>
                  </a:lnTo>
                  <a:lnTo>
                    <a:pt x="128" y="25"/>
                  </a:lnTo>
                  <a:lnTo>
                    <a:pt x="132" y="38"/>
                  </a:lnTo>
                  <a:close/>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58" name="Freeform 53"/>
            <p:cNvSpPr>
              <a:spLocks/>
            </p:cNvSpPr>
            <p:nvPr/>
          </p:nvSpPr>
          <p:spPr bwMode="auto">
            <a:xfrm>
              <a:off x="2430" y="2503"/>
              <a:ext cx="16" cy="6"/>
            </a:xfrm>
            <a:custGeom>
              <a:avLst/>
              <a:gdLst>
                <a:gd name="T0" fmla="*/ 0 w 48"/>
                <a:gd name="T1" fmla="*/ 0 h 20"/>
                <a:gd name="T2" fmla="*/ 0 w 48"/>
                <a:gd name="T3" fmla="*/ 0 h 20"/>
                <a:gd name="T4" fmla="*/ 0 w 48"/>
                <a:gd name="T5" fmla="*/ 0 h 20"/>
                <a:gd name="T6" fmla="*/ 0 w 48"/>
                <a:gd name="T7" fmla="*/ 0 h 20"/>
                <a:gd name="T8" fmla="*/ 0 w 48"/>
                <a:gd name="T9" fmla="*/ 0 h 20"/>
                <a:gd name="T10" fmla="*/ 0 w 48"/>
                <a:gd name="T11" fmla="*/ 0 h 20"/>
                <a:gd name="T12" fmla="*/ 0 w 48"/>
                <a:gd name="T13" fmla="*/ 0 h 20"/>
                <a:gd name="T14" fmla="*/ 0 w 48"/>
                <a:gd name="T15" fmla="*/ 0 h 20"/>
                <a:gd name="T16" fmla="*/ 0 w 48"/>
                <a:gd name="T17" fmla="*/ 0 h 20"/>
                <a:gd name="T18" fmla="*/ 0 w 48"/>
                <a:gd name="T19" fmla="*/ 0 h 20"/>
                <a:gd name="T20" fmla="*/ 0 w 48"/>
                <a:gd name="T21" fmla="*/ 0 h 20"/>
                <a:gd name="T22" fmla="*/ 0 w 48"/>
                <a:gd name="T23" fmla="*/ 0 h 20"/>
                <a:gd name="T24" fmla="*/ 0 w 48"/>
                <a:gd name="T25" fmla="*/ 0 h 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8"/>
                <a:gd name="T40" fmla="*/ 0 h 20"/>
                <a:gd name="T41" fmla="*/ 48 w 48"/>
                <a:gd name="T42" fmla="*/ 20 h 2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8" h="20">
                  <a:moveTo>
                    <a:pt x="0" y="3"/>
                  </a:moveTo>
                  <a:lnTo>
                    <a:pt x="22" y="0"/>
                  </a:lnTo>
                  <a:lnTo>
                    <a:pt x="37" y="2"/>
                  </a:lnTo>
                  <a:lnTo>
                    <a:pt x="43" y="5"/>
                  </a:lnTo>
                  <a:lnTo>
                    <a:pt x="48" y="6"/>
                  </a:lnTo>
                  <a:lnTo>
                    <a:pt x="45" y="11"/>
                  </a:lnTo>
                  <a:lnTo>
                    <a:pt x="41" y="16"/>
                  </a:lnTo>
                  <a:lnTo>
                    <a:pt x="43" y="20"/>
                  </a:lnTo>
                  <a:lnTo>
                    <a:pt x="28" y="17"/>
                  </a:lnTo>
                  <a:lnTo>
                    <a:pt x="12" y="18"/>
                  </a:lnTo>
                  <a:lnTo>
                    <a:pt x="20" y="15"/>
                  </a:lnTo>
                  <a:lnTo>
                    <a:pt x="11" y="11"/>
                  </a:lnTo>
                  <a:lnTo>
                    <a:pt x="0" y="3"/>
                  </a:lnTo>
                  <a:close/>
                </a:path>
              </a:pathLst>
            </a:custGeom>
            <a:solidFill>
              <a:srgbClr val="7F5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59" name="Freeform 54"/>
            <p:cNvSpPr>
              <a:spLocks/>
            </p:cNvSpPr>
            <p:nvPr/>
          </p:nvSpPr>
          <p:spPr bwMode="auto">
            <a:xfrm>
              <a:off x="2450" y="2520"/>
              <a:ext cx="4" cy="3"/>
            </a:xfrm>
            <a:custGeom>
              <a:avLst/>
              <a:gdLst>
                <a:gd name="T0" fmla="*/ 0 w 14"/>
                <a:gd name="T1" fmla="*/ 0 h 11"/>
                <a:gd name="T2" fmla="*/ 0 w 14"/>
                <a:gd name="T3" fmla="*/ 0 h 11"/>
                <a:gd name="T4" fmla="*/ 0 w 14"/>
                <a:gd name="T5" fmla="*/ 0 h 11"/>
                <a:gd name="T6" fmla="*/ 0 w 14"/>
                <a:gd name="T7" fmla="*/ 0 h 11"/>
                <a:gd name="T8" fmla="*/ 0 60000 65536"/>
                <a:gd name="T9" fmla="*/ 0 60000 65536"/>
                <a:gd name="T10" fmla="*/ 0 60000 65536"/>
                <a:gd name="T11" fmla="*/ 0 60000 65536"/>
                <a:gd name="T12" fmla="*/ 0 w 14"/>
                <a:gd name="T13" fmla="*/ 0 h 11"/>
                <a:gd name="T14" fmla="*/ 14 w 14"/>
                <a:gd name="T15" fmla="*/ 11 h 11"/>
              </a:gdLst>
              <a:ahLst/>
              <a:cxnLst>
                <a:cxn ang="T8">
                  <a:pos x="T0" y="T1"/>
                </a:cxn>
                <a:cxn ang="T9">
                  <a:pos x="T2" y="T3"/>
                </a:cxn>
                <a:cxn ang="T10">
                  <a:pos x="T4" y="T5"/>
                </a:cxn>
                <a:cxn ang="T11">
                  <a:pos x="T6" y="T7"/>
                </a:cxn>
              </a:cxnLst>
              <a:rect l="T12" t="T13" r="T14" b="T15"/>
              <a:pathLst>
                <a:path w="14" h="11">
                  <a:moveTo>
                    <a:pt x="0" y="0"/>
                  </a:moveTo>
                  <a:lnTo>
                    <a:pt x="14" y="0"/>
                  </a:lnTo>
                  <a:lnTo>
                    <a:pt x="12" y="11"/>
                  </a:lnTo>
                  <a:lnTo>
                    <a:pt x="0" y="0"/>
                  </a:lnTo>
                  <a:close/>
                </a:path>
              </a:pathLst>
            </a:custGeom>
            <a:solidFill>
              <a:srgbClr val="7F5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60" name="Freeform 55"/>
            <p:cNvSpPr>
              <a:spLocks/>
            </p:cNvSpPr>
            <p:nvPr/>
          </p:nvSpPr>
          <p:spPr bwMode="auto">
            <a:xfrm>
              <a:off x="2416" y="2520"/>
              <a:ext cx="24" cy="19"/>
            </a:xfrm>
            <a:custGeom>
              <a:avLst/>
              <a:gdLst>
                <a:gd name="T0" fmla="*/ 0 w 74"/>
                <a:gd name="T1" fmla="*/ 0 h 57"/>
                <a:gd name="T2" fmla="*/ 0 w 74"/>
                <a:gd name="T3" fmla="*/ 0 h 57"/>
                <a:gd name="T4" fmla="*/ 0 w 74"/>
                <a:gd name="T5" fmla="*/ 0 h 57"/>
                <a:gd name="T6" fmla="*/ 0 w 74"/>
                <a:gd name="T7" fmla="*/ 0 h 57"/>
                <a:gd name="T8" fmla="*/ 0 w 74"/>
                <a:gd name="T9" fmla="*/ 0 h 57"/>
                <a:gd name="T10" fmla="*/ 0 w 74"/>
                <a:gd name="T11" fmla="*/ 0 h 57"/>
                <a:gd name="T12" fmla="*/ 0 w 74"/>
                <a:gd name="T13" fmla="*/ 0 h 57"/>
                <a:gd name="T14" fmla="*/ 0 w 74"/>
                <a:gd name="T15" fmla="*/ 0 h 57"/>
                <a:gd name="T16" fmla="*/ 0 w 74"/>
                <a:gd name="T17" fmla="*/ 0 h 5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4"/>
                <a:gd name="T28" fmla="*/ 0 h 57"/>
                <a:gd name="T29" fmla="*/ 74 w 74"/>
                <a:gd name="T30" fmla="*/ 57 h 5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4" h="57">
                  <a:moveTo>
                    <a:pt x="6" y="6"/>
                  </a:moveTo>
                  <a:lnTo>
                    <a:pt x="14" y="5"/>
                  </a:lnTo>
                  <a:lnTo>
                    <a:pt x="31" y="37"/>
                  </a:lnTo>
                  <a:lnTo>
                    <a:pt x="74" y="57"/>
                  </a:lnTo>
                  <a:lnTo>
                    <a:pt x="30" y="43"/>
                  </a:lnTo>
                  <a:lnTo>
                    <a:pt x="13" y="25"/>
                  </a:lnTo>
                  <a:lnTo>
                    <a:pt x="4" y="33"/>
                  </a:lnTo>
                  <a:lnTo>
                    <a:pt x="0" y="0"/>
                  </a:lnTo>
                  <a:lnTo>
                    <a:pt x="6" y="6"/>
                  </a:lnTo>
                  <a:close/>
                </a:path>
              </a:pathLst>
            </a:custGeom>
            <a:solidFill>
              <a:srgbClr val="7F5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61" name="Freeform 56"/>
            <p:cNvSpPr>
              <a:spLocks/>
            </p:cNvSpPr>
            <p:nvPr/>
          </p:nvSpPr>
          <p:spPr bwMode="auto">
            <a:xfrm>
              <a:off x="2409" y="2476"/>
              <a:ext cx="51" cy="49"/>
            </a:xfrm>
            <a:custGeom>
              <a:avLst/>
              <a:gdLst>
                <a:gd name="T0" fmla="*/ 0 w 152"/>
                <a:gd name="T1" fmla="*/ 0 h 146"/>
                <a:gd name="T2" fmla="*/ 0 w 152"/>
                <a:gd name="T3" fmla="*/ 0 h 146"/>
                <a:gd name="T4" fmla="*/ 0 w 152"/>
                <a:gd name="T5" fmla="*/ 0 h 146"/>
                <a:gd name="T6" fmla="*/ 0 w 152"/>
                <a:gd name="T7" fmla="*/ 0 h 146"/>
                <a:gd name="T8" fmla="*/ 0 w 152"/>
                <a:gd name="T9" fmla="*/ 0 h 146"/>
                <a:gd name="T10" fmla="*/ 0 w 152"/>
                <a:gd name="T11" fmla="*/ 0 h 146"/>
                <a:gd name="T12" fmla="*/ 0 w 152"/>
                <a:gd name="T13" fmla="*/ 0 h 146"/>
                <a:gd name="T14" fmla="*/ 0 w 152"/>
                <a:gd name="T15" fmla="*/ 0 h 146"/>
                <a:gd name="T16" fmla="*/ 0 w 152"/>
                <a:gd name="T17" fmla="*/ 0 h 146"/>
                <a:gd name="T18" fmla="*/ 0 w 152"/>
                <a:gd name="T19" fmla="*/ 0 h 146"/>
                <a:gd name="T20" fmla="*/ 0 w 152"/>
                <a:gd name="T21" fmla="*/ 0 h 146"/>
                <a:gd name="T22" fmla="*/ 0 w 152"/>
                <a:gd name="T23" fmla="*/ 0 h 146"/>
                <a:gd name="T24" fmla="*/ 0 w 152"/>
                <a:gd name="T25" fmla="*/ 0 h 146"/>
                <a:gd name="T26" fmla="*/ 0 w 152"/>
                <a:gd name="T27" fmla="*/ 0 h 146"/>
                <a:gd name="T28" fmla="*/ 0 w 152"/>
                <a:gd name="T29" fmla="*/ 0 h 146"/>
                <a:gd name="T30" fmla="*/ 0 w 152"/>
                <a:gd name="T31" fmla="*/ 0 h 146"/>
                <a:gd name="T32" fmla="*/ 0 w 152"/>
                <a:gd name="T33" fmla="*/ 0 h 146"/>
                <a:gd name="T34" fmla="*/ 0 w 152"/>
                <a:gd name="T35" fmla="*/ 0 h 146"/>
                <a:gd name="T36" fmla="*/ 0 w 152"/>
                <a:gd name="T37" fmla="*/ 0 h 146"/>
                <a:gd name="T38" fmla="*/ 0 w 152"/>
                <a:gd name="T39" fmla="*/ 0 h 146"/>
                <a:gd name="T40" fmla="*/ 0 w 152"/>
                <a:gd name="T41" fmla="*/ 0 h 146"/>
                <a:gd name="T42" fmla="*/ 0 w 152"/>
                <a:gd name="T43" fmla="*/ 0 h 146"/>
                <a:gd name="T44" fmla="*/ 0 w 152"/>
                <a:gd name="T45" fmla="*/ 0 h 146"/>
                <a:gd name="T46" fmla="*/ 0 w 152"/>
                <a:gd name="T47" fmla="*/ 0 h 146"/>
                <a:gd name="T48" fmla="*/ 0 w 152"/>
                <a:gd name="T49" fmla="*/ 0 h 146"/>
                <a:gd name="T50" fmla="*/ 0 w 152"/>
                <a:gd name="T51" fmla="*/ 0 h 146"/>
                <a:gd name="T52" fmla="*/ 0 w 152"/>
                <a:gd name="T53" fmla="*/ 0 h 146"/>
                <a:gd name="T54" fmla="*/ 0 w 152"/>
                <a:gd name="T55" fmla="*/ 0 h 146"/>
                <a:gd name="T56" fmla="*/ 0 w 152"/>
                <a:gd name="T57" fmla="*/ 0 h 146"/>
                <a:gd name="T58" fmla="*/ 0 w 152"/>
                <a:gd name="T59" fmla="*/ 0 h 146"/>
                <a:gd name="T60" fmla="*/ 0 w 152"/>
                <a:gd name="T61" fmla="*/ 0 h 146"/>
                <a:gd name="T62" fmla="*/ 0 w 152"/>
                <a:gd name="T63" fmla="*/ 0 h 146"/>
                <a:gd name="T64" fmla="*/ 0 w 152"/>
                <a:gd name="T65" fmla="*/ 0 h 146"/>
                <a:gd name="T66" fmla="*/ 0 w 152"/>
                <a:gd name="T67" fmla="*/ 0 h 146"/>
                <a:gd name="T68" fmla="*/ 0 w 152"/>
                <a:gd name="T69" fmla="*/ 0 h 14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52"/>
                <a:gd name="T106" fmla="*/ 0 h 146"/>
                <a:gd name="T107" fmla="*/ 152 w 152"/>
                <a:gd name="T108" fmla="*/ 146 h 14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52" h="146">
                  <a:moveTo>
                    <a:pt x="22" y="146"/>
                  </a:moveTo>
                  <a:lnTo>
                    <a:pt x="10" y="130"/>
                  </a:lnTo>
                  <a:lnTo>
                    <a:pt x="4" y="108"/>
                  </a:lnTo>
                  <a:lnTo>
                    <a:pt x="0" y="78"/>
                  </a:lnTo>
                  <a:lnTo>
                    <a:pt x="0" y="48"/>
                  </a:lnTo>
                  <a:lnTo>
                    <a:pt x="5" y="25"/>
                  </a:lnTo>
                  <a:lnTo>
                    <a:pt x="20" y="10"/>
                  </a:lnTo>
                  <a:lnTo>
                    <a:pt x="36" y="3"/>
                  </a:lnTo>
                  <a:lnTo>
                    <a:pt x="67" y="0"/>
                  </a:lnTo>
                  <a:lnTo>
                    <a:pt x="106" y="2"/>
                  </a:lnTo>
                  <a:lnTo>
                    <a:pt x="130" y="10"/>
                  </a:lnTo>
                  <a:lnTo>
                    <a:pt x="145" y="13"/>
                  </a:lnTo>
                  <a:lnTo>
                    <a:pt x="152" y="13"/>
                  </a:lnTo>
                  <a:lnTo>
                    <a:pt x="143" y="22"/>
                  </a:lnTo>
                  <a:lnTo>
                    <a:pt x="137" y="38"/>
                  </a:lnTo>
                  <a:lnTo>
                    <a:pt x="137" y="44"/>
                  </a:lnTo>
                  <a:lnTo>
                    <a:pt x="124" y="35"/>
                  </a:lnTo>
                  <a:lnTo>
                    <a:pt x="106" y="34"/>
                  </a:lnTo>
                  <a:lnTo>
                    <a:pt x="84" y="32"/>
                  </a:lnTo>
                  <a:lnTo>
                    <a:pt x="69" y="32"/>
                  </a:lnTo>
                  <a:lnTo>
                    <a:pt x="51" y="32"/>
                  </a:lnTo>
                  <a:lnTo>
                    <a:pt x="60" y="36"/>
                  </a:lnTo>
                  <a:lnTo>
                    <a:pt x="60" y="45"/>
                  </a:lnTo>
                  <a:lnTo>
                    <a:pt x="55" y="56"/>
                  </a:lnTo>
                  <a:lnTo>
                    <a:pt x="45" y="70"/>
                  </a:lnTo>
                  <a:lnTo>
                    <a:pt x="40" y="88"/>
                  </a:lnTo>
                  <a:lnTo>
                    <a:pt x="40" y="108"/>
                  </a:lnTo>
                  <a:lnTo>
                    <a:pt x="27" y="96"/>
                  </a:lnTo>
                  <a:lnTo>
                    <a:pt x="26" y="87"/>
                  </a:lnTo>
                  <a:lnTo>
                    <a:pt x="18" y="84"/>
                  </a:lnTo>
                  <a:lnTo>
                    <a:pt x="9" y="85"/>
                  </a:lnTo>
                  <a:lnTo>
                    <a:pt x="7" y="90"/>
                  </a:lnTo>
                  <a:lnTo>
                    <a:pt x="10" y="118"/>
                  </a:lnTo>
                  <a:lnTo>
                    <a:pt x="17" y="130"/>
                  </a:lnTo>
                  <a:lnTo>
                    <a:pt x="22" y="146"/>
                  </a:lnTo>
                  <a:close/>
                </a:path>
              </a:pathLst>
            </a:custGeom>
            <a:solidFill>
              <a:srgbClr val="BF7F1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62" name="Freeform 57"/>
            <p:cNvSpPr>
              <a:spLocks/>
            </p:cNvSpPr>
            <p:nvPr/>
          </p:nvSpPr>
          <p:spPr bwMode="auto">
            <a:xfrm>
              <a:off x="2451" y="2649"/>
              <a:ext cx="44" cy="25"/>
            </a:xfrm>
            <a:custGeom>
              <a:avLst/>
              <a:gdLst>
                <a:gd name="T0" fmla="*/ 0 w 131"/>
                <a:gd name="T1" fmla="*/ 0 h 74"/>
                <a:gd name="T2" fmla="*/ 0 w 131"/>
                <a:gd name="T3" fmla="*/ 0 h 74"/>
                <a:gd name="T4" fmla="*/ 0 w 131"/>
                <a:gd name="T5" fmla="*/ 0 h 74"/>
                <a:gd name="T6" fmla="*/ 0 w 131"/>
                <a:gd name="T7" fmla="*/ 0 h 74"/>
                <a:gd name="T8" fmla="*/ 0 w 131"/>
                <a:gd name="T9" fmla="*/ 0 h 74"/>
                <a:gd name="T10" fmla="*/ 0 w 131"/>
                <a:gd name="T11" fmla="*/ 0 h 74"/>
                <a:gd name="T12" fmla="*/ 0 w 131"/>
                <a:gd name="T13" fmla="*/ 0 h 74"/>
                <a:gd name="T14" fmla="*/ 0 w 131"/>
                <a:gd name="T15" fmla="*/ 0 h 74"/>
                <a:gd name="T16" fmla="*/ 0 w 131"/>
                <a:gd name="T17" fmla="*/ 0 h 74"/>
                <a:gd name="T18" fmla="*/ 0 w 131"/>
                <a:gd name="T19" fmla="*/ 0 h 74"/>
                <a:gd name="T20" fmla="*/ 0 w 131"/>
                <a:gd name="T21" fmla="*/ 0 h 7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1"/>
                <a:gd name="T34" fmla="*/ 0 h 74"/>
                <a:gd name="T35" fmla="*/ 131 w 131"/>
                <a:gd name="T36" fmla="*/ 74 h 7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1" h="74">
                  <a:moveTo>
                    <a:pt x="131" y="66"/>
                  </a:moveTo>
                  <a:lnTo>
                    <a:pt x="101" y="74"/>
                  </a:lnTo>
                  <a:lnTo>
                    <a:pt x="58" y="68"/>
                  </a:lnTo>
                  <a:lnTo>
                    <a:pt x="21" y="57"/>
                  </a:lnTo>
                  <a:lnTo>
                    <a:pt x="0" y="14"/>
                  </a:lnTo>
                  <a:lnTo>
                    <a:pt x="61" y="19"/>
                  </a:lnTo>
                  <a:lnTo>
                    <a:pt x="56" y="0"/>
                  </a:lnTo>
                  <a:lnTo>
                    <a:pt x="83" y="4"/>
                  </a:lnTo>
                  <a:lnTo>
                    <a:pt x="110" y="19"/>
                  </a:lnTo>
                  <a:lnTo>
                    <a:pt x="121" y="25"/>
                  </a:lnTo>
                  <a:lnTo>
                    <a:pt x="131" y="66"/>
                  </a:lnTo>
                  <a:close/>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63" name="Freeform 58"/>
            <p:cNvSpPr>
              <a:spLocks/>
            </p:cNvSpPr>
            <p:nvPr/>
          </p:nvSpPr>
          <p:spPr bwMode="auto">
            <a:xfrm>
              <a:off x="2654" y="2750"/>
              <a:ext cx="15" cy="40"/>
            </a:xfrm>
            <a:custGeom>
              <a:avLst/>
              <a:gdLst>
                <a:gd name="T0" fmla="*/ 0 w 45"/>
                <a:gd name="T1" fmla="*/ 0 h 118"/>
                <a:gd name="T2" fmla="*/ 0 w 45"/>
                <a:gd name="T3" fmla="*/ 0 h 118"/>
                <a:gd name="T4" fmla="*/ 0 w 45"/>
                <a:gd name="T5" fmla="*/ 0 h 118"/>
                <a:gd name="T6" fmla="*/ 0 w 45"/>
                <a:gd name="T7" fmla="*/ 0 h 118"/>
                <a:gd name="T8" fmla="*/ 0 w 45"/>
                <a:gd name="T9" fmla="*/ 0 h 118"/>
                <a:gd name="T10" fmla="*/ 0 w 45"/>
                <a:gd name="T11" fmla="*/ 0 h 118"/>
                <a:gd name="T12" fmla="*/ 0 w 45"/>
                <a:gd name="T13" fmla="*/ 0 h 118"/>
                <a:gd name="T14" fmla="*/ 0 w 45"/>
                <a:gd name="T15" fmla="*/ 0 h 118"/>
                <a:gd name="T16" fmla="*/ 0 w 45"/>
                <a:gd name="T17" fmla="*/ 0 h 118"/>
                <a:gd name="T18" fmla="*/ 0 w 45"/>
                <a:gd name="T19" fmla="*/ 0 h 118"/>
                <a:gd name="T20" fmla="*/ 0 w 45"/>
                <a:gd name="T21" fmla="*/ 0 h 1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5"/>
                <a:gd name="T34" fmla="*/ 0 h 118"/>
                <a:gd name="T35" fmla="*/ 45 w 45"/>
                <a:gd name="T36" fmla="*/ 118 h 11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5" h="118">
                  <a:moveTo>
                    <a:pt x="43" y="1"/>
                  </a:moveTo>
                  <a:lnTo>
                    <a:pt x="45" y="65"/>
                  </a:lnTo>
                  <a:lnTo>
                    <a:pt x="22" y="105"/>
                  </a:lnTo>
                  <a:lnTo>
                    <a:pt x="10" y="118"/>
                  </a:lnTo>
                  <a:lnTo>
                    <a:pt x="12" y="61"/>
                  </a:lnTo>
                  <a:lnTo>
                    <a:pt x="7" y="68"/>
                  </a:lnTo>
                  <a:lnTo>
                    <a:pt x="1" y="86"/>
                  </a:lnTo>
                  <a:lnTo>
                    <a:pt x="0" y="65"/>
                  </a:lnTo>
                  <a:lnTo>
                    <a:pt x="6" y="31"/>
                  </a:lnTo>
                  <a:lnTo>
                    <a:pt x="21" y="0"/>
                  </a:lnTo>
                  <a:lnTo>
                    <a:pt x="43" y="1"/>
                  </a:lnTo>
                  <a:close/>
                </a:path>
              </a:pathLst>
            </a:custGeom>
            <a:solidFill>
              <a:srgbClr val="FF7F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64" name="Freeform 59"/>
            <p:cNvSpPr>
              <a:spLocks/>
            </p:cNvSpPr>
            <p:nvPr/>
          </p:nvSpPr>
          <p:spPr bwMode="auto">
            <a:xfrm>
              <a:off x="2578" y="2740"/>
              <a:ext cx="17" cy="37"/>
            </a:xfrm>
            <a:custGeom>
              <a:avLst/>
              <a:gdLst>
                <a:gd name="T0" fmla="*/ 0 w 50"/>
                <a:gd name="T1" fmla="*/ 0 h 112"/>
                <a:gd name="T2" fmla="*/ 0 w 50"/>
                <a:gd name="T3" fmla="*/ 0 h 112"/>
                <a:gd name="T4" fmla="*/ 0 w 50"/>
                <a:gd name="T5" fmla="*/ 0 h 112"/>
                <a:gd name="T6" fmla="*/ 0 w 50"/>
                <a:gd name="T7" fmla="*/ 0 h 112"/>
                <a:gd name="T8" fmla="*/ 0 w 50"/>
                <a:gd name="T9" fmla="*/ 0 h 112"/>
                <a:gd name="T10" fmla="*/ 0 w 50"/>
                <a:gd name="T11" fmla="*/ 0 h 112"/>
                <a:gd name="T12" fmla="*/ 0 w 50"/>
                <a:gd name="T13" fmla="*/ 0 h 112"/>
                <a:gd name="T14" fmla="*/ 0 w 50"/>
                <a:gd name="T15" fmla="*/ 0 h 112"/>
                <a:gd name="T16" fmla="*/ 0 w 50"/>
                <a:gd name="T17" fmla="*/ 0 h 112"/>
                <a:gd name="T18" fmla="*/ 0 w 50"/>
                <a:gd name="T19" fmla="*/ 0 h 1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0"/>
                <a:gd name="T31" fmla="*/ 0 h 112"/>
                <a:gd name="T32" fmla="*/ 50 w 50"/>
                <a:gd name="T33" fmla="*/ 112 h 1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0" h="112">
                  <a:moveTo>
                    <a:pt x="35" y="0"/>
                  </a:moveTo>
                  <a:lnTo>
                    <a:pt x="50" y="59"/>
                  </a:lnTo>
                  <a:lnTo>
                    <a:pt x="24" y="112"/>
                  </a:lnTo>
                  <a:lnTo>
                    <a:pt x="15" y="106"/>
                  </a:lnTo>
                  <a:lnTo>
                    <a:pt x="0" y="101"/>
                  </a:lnTo>
                  <a:lnTo>
                    <a:pt x="6" y="83"/>
                  </a:lnTo>
                  <a:lnTo>
                    <a:pt x="8" y="63"/>
                  </a:lnTo>
                  <a:lnTo>
                    <a:pt x="0" y="41"/>
                  </a:lnTo>
                  <a:lnTo>
                    <a:pt x="6" y="4"/>
                  </a:lnTo>
                  <a:lnTo>
                    <a:pt x="35" y="0"/>
                  </a:lnTo>
                  <a:close/>
                </a:path>
              </a:pathLst>
            </a:custGeom>
            <a:solidFill>
              <a:srgbClr val="FF7F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65" name="Freeform 60"/>
            <p:cNvSpPr>
              <a:spLocks/>
            </p:cNvSpPr>
            <p:nvPr/>
          </p:nvSpPr>
          <p:spPr bwMode="auto">
            <a:xfrm>
              <a:off x="2738" y="2829"/>
              <a:ext cx="54" cy="139"/>
            </a:xfrm>
            <a:custGeom>
              <a:avLst/>
              <a:gdLst>
                <a:gd name="T0" fmla="*/ 0 w 163"/>
                <a:gd name="T1" fmla="*/ 0 h 415"/>
                <a:gd name="T2" fmla="*/ 0 w 163"/>
                <a:gd name="T3" fmla="*/ 0 h 415"/>
                <a:gd name="T4" fmla="*/ 0 w 163"/>
                <a:gd name="T5" fmla="*/ 0 h 415"/>
                <a:gd name="T6" fmla="*/ 0 w 163"/>
                <a:gd name="T7" fmla="*/ 0 h 415"/>
                <a:gd name="T8" fmla="*/ 0 w 163"/>
                <a:gd name="T9" fmla="*/ 0 h 415"/>
                <a:gd name="T10" fmla="*/ 0 w 163"/>
                <a:gd name="T11" fmla="*/ 0 h 415"/>
                <a:gd name="T12" fmla="*/ 0 w 163"/>
                <a:gd name="T13" fmla="*/ 0 h 415"/>
                <a:gd name="T14" fmla="*/ 0 w 163"/>
                <a:gd name="T15" fmla="*/ 0 h 415"/>
                <a:gd name="T16" fmla="*/ 0 w 163"/>
                <a:gd name="T17" fmla="*/ 1 h 415"/>
                <a:gd name="T18" fmla="*/ 0 w 163"/>
                <a:gd name="T19" fmla="*/ 1 h 415"/>
                <a:gd name="T20" fmla="*/ 0 w 163"/>
                <a:gd name="T21" fmla="*/ 1 h 415"/>
                <a:gd name="T22" fmla="*/ 0 w 163"/>
                <a:gd name="T23" fmla="*/ 1 h 415"/>
                <a:gd name="T24" fmla="*/ 0 w 163"/>
                <a:gd name="T25" fmla="*/ 0 h 415"/>
                <a:gd name="T26" fmla="*/ 0 w 163"/>
                <a:gd name="T27" fmla="*/ 0 h 415"/>
                <a:gd name="T28" fmla="*/ 0 w 163"/>
                <a:gd name="T29" fmla="*/ 0 h 415"/>
                <a:gd name="T30" fmla="*/ 0 w 163"/>
                <a:gd name="T31" fmla="*/ 0 h 415"/>
                <a:gd name="T32" fmla="*/ 0 w 163"/>
                <a:gd name="T33" fmla="*/ 0 h 415"/>
                <a:gd name="T34" fmla="*/ 0 w 163"/>
                <a:gd name="T35" fmla="*/ 0 h 415"/>
                <a:gd name="T36" fmla="*/ 0 w 163"/>
                <a:gd name="T37" fmla="*/ 0 h 415"/>
                <a:gd name="T38" fmla="*/ 0 w 163"/>
                <a:gd name="T39" fmla="*/ 0 h 415"/>
                <a:gd name="T40" fmla="*/ 0 w 163"/>
                <a:gd name="T41" fmla="*/ 0 h 415"/>
                <a:gd name="T42" fmla="*/ 0 w 163"/>
                <a:gd name="T43" fmla="*/ 1 h 415"/>
                <a:gd name="T44" fmla="*/ 0 w 163"/>
                <a:gd name="T45" fmla="*/ 1 h 415"/>
                <a:gd name="T46" fmla="*/ 0 w 163"/>
                <a:gd name="T47" fmla="*/ 1 h 415"/>
                <a:gd name="T48" fmla="*/ 0 w 163"/>
                <a:gd name="T49" fmla="*/ 1 h 415"/>
                <a:gd name="T50" fmla="*/ 0 w 163"/>
                <a:gd name="T51" fmla="*/ 0 h 415"/>
                <a:gd name="T52" fmla="*/ 0 w 163"/>
                <a:gd name="T53" fmla="*/ 0 h 415"/>
                <a:gd name="T54" fmla="*/ 0 w 163"/>
                <a:gd name="T55" fmla="*/ 0 h 415"/>
                <a:gd name="T56" fmla="*/ 0 w 163"/>
                <a:gd name="T57" fmla="*/ 0 h 415"/>
                <a:gd name="T58" fmla="*/ 0 w 163"/>
                <a:gd name="T59" fmla="*/ 0 h 41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63"/>
                <a:gd name="T91" fmla="*/ 0 h 415"/>
                <a:gd name="T92" fmla="*/ 163 w 163"/>
                <a:gd name="T93" fmla="*/ 415 h 415"/>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63" h="415">
                  <a:moveTo>
                    <a:pt x="36" y="0"/>
                  </a:moveTo>
                  <a:lnTo>
                    <a:pt x="32" y="49"/>
                  </a:lnTo>
                  <a:lnTo>
                    <a:pt x="29" y="106"/>
                  </a:lnTo>
                  <a:lnTo>
                    <a:pt x="29" y="161"/>
                  </a:lnTo>
                  <a:lnTo>
                    <a:pt x="32" y="212"/>
                  </a:lnTo>
                  <a:lnTo>
                    <a:pt x="33" y="253"/>
                  </a:lnTo>
                  <a:lnTo>
                    <a:pt x="33" y="305"/>
                  </a:lnTo>
                  <a:lnTo>
                    <a:pt x="30" y="326"/>
                  </a:lnTo>
                  <a:lnTo>
                    <a:pt x="8" y="391"/>
                  </a:lnTo>
                  <a:lnTo>
                    <a:pt x="0" y="414"/>
                  </a:lnTo>
                  <a:lnTo>
                    <a:pt x="35" y="415"/>
                  </a:lnTo>
                  <a:lnTo>
                    <a:pt x="50" y="387"/>
                  </a:lnTo>
                  <a:lnTo>
                    <a:pt x="60" y="354"/>
                  </a:lnTo>
                  <a:lnTo>
                    <a:pt x="66" y="302"/>
                  </a:lnTo>
                  <a:lnTo>
                    <a:pt x="87" y="161"/>
                  </a:lnTo>
                  <a:lnTo>
                    <a:pt x="94" y="121"/>
                  </a:lnTo>
                  <a:lnTo>
                    <a:pt x="89" y="198"/>
                  </a:lnTo>
                  <a:lnTo>
                    <a:pt x="95" y="245"/>
                  </a:lnTo>
                  <a:lnTo>
                    <a:pt x="97" y="289"/>
                  </a:lnTo>
                  <a:lnTo>
                    <a:pt x="93" y="328"/>
                  </a:lnTo>
                  <a:lnTo>
                    <a:pt x="96" y="348"/>
                  </a:lnTo>
                  <a:lnTo>
                    <a:pt x="118" y="408"/>
                  </a:lnTo>
                  <a:lnTo>
                    <a:pt x="138" y="409"/>
                  </a:lnTo>
                  <a:lnTo>
                    <a:pt x="148" y="409"/>
                  </a:lnTo>
                  <a:lnTo>
                    <a:pt x="160" y="397"/>
                  </a:lnTo>
                  <a:lnTo>
                    <a:pt x="130" y="328"/>
                  </a:lnTo>
                  <a:lnTo>
                    <a:pt x="145" y="185"/>
                  </a:lnTo>
                  <a:lnTo>
                    <a:pt x="151" y="118"/>
                  </a:lnTo>
                  <a:lnTo>
                    <a:pt x="163" y="3"/>
                  </a:lnTo>
                  <a:lnTo>
                    <a:pt x="36" y="0"/>
                  </a:lnTo>
                  <a:close/>
                </a:path>
              </a:pathLst>
            </a:custGeom>
            <a:solidFill>
              <a:srgbClr val="7F3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66" name="Freeform 61"/>
            <p:cNvSpPr>
              <a:spLocks/>
            </p:cNvSpPr>
            <p:nvPr/>
          </p:nvSpPr>
          <p:spPr bwMode="auto">
            <a:xfrm>
              <a:off x="2718" y="2661"/>
              <a:ext cx="27" cy="134"/>
            </a:xfrm>
            <a:custGeom>
              <a:avLst/>
              <a:gdLst>
                <a:gd name="T0" fmla="*/ 0 w 81"/>
                <a:gd name="T1" fmla="*/ 0 h 402"/>
                <a:gd name="T2" fmla="*/ 0 w 81"/>
                <a:gd name="T3" fmla="*/ 0 h 402"/>
                <a:gd name="T4" fmla="*/ 0 w 81"/>
                <a:gd name="T5" fmla="*/ 0 h 402"/>
                <a:gd name="T6" fmla="*/ 0 w 81"/>
                <a:gd name="T7" fmla="*/ 0 h 402"/>
                <a:gd name="T8" fmla="*/ 0 w 81"/>
                <a:gd name="T9" fmla="*/ 1 h 402"/>
                <a:gd name="T10" fmla="*/ 0 w 81"/>
                <a:gd name="T11" fmla="*/ 1 h 402"/>
                <a:gd name="T12" fmla="*/ 0 w 81"/>
                <a:gd name="T13" fmla="*/ 1 h 402"/>
                <a:gd name="T14" fmla="*/ 0 w 81"/>
                <a:gd name="T15" fmla="*/ 0 h 402"/>
                <a:gd name="T16" fmla="*/ 0 w 81"/>
                <a:gd name="T17" fmla="*/ 0 h 402"/>
                <a:gd name="T18" fmla="*/ 0 w 81"/>
                <a:gd name="T19" fmla="*/ 0 h 402"/>
                <a:gd name="T20" fmla="*/ 0 w 81"/>
                <a:gd name="T21" fmla="*/ 0 h 402"/>
                <a:gd name="T22" fmla="*/ 0 w 81"/>
                <a:gd name="T23" fmla="*/ 0 h 402"/>
                <a:gd name="T24" fmla="*/ 0 w 81"/>
                <a:gd name="T25" fmla="*/ 0 h 402"/>
                <a:gd name="T26" fmla="*/ 0 w 81"/>
                <a:gd name="T27" fmla="*/ 0 h 40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1"/>
                <a:gd name="T43" fmla="*/ 0 h 402"/>
                <a:gd name="T44" fmla="*/ 81 w 81"/>
                <a:gd name="T45" fmla="*/ 402 h 40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1" h="402">
                  <a:moveTo>
                    <a:pt x="4" y="0"/>
                  </a:moveTo>
                  <a:lnTo>
                    <a:pt x="0" y="91"/>
                  </a:lnTo>
                  <a:lnTo>
                    <a:pt x="13" y="216"/>
                  </a:lnTo>
                  <a:lnTo>
                    <a:pt x="25" y="324"/>
                  </a:lnTo>
                  <a:lnTo>
                    <a:pt x="45" y="390"/>
                  </a:lnTo>
                  <a:lnTo>
                    <a:pt x="54" y="402"/>
                  </a:lnTo>
                  <a:lnTo>
                    <a:pt x="60" y="384"/>
                  </a:lnTo>
                  <a:lnTo>
                    <a:pt x="63" y="338"/>
                  </a:lnTo>
                  <a:lnTo>
                    <a:pt x="81" y="325"/>
                  </a:lnTo>
                  <a:lnTo>
                    <a:pt x="57" y="289"/>
                  </a:lnTo>
                  <a:lnTo>
                    <a:pt x="41" y="267"/>
                  </a:lnTo>
                  <a:lnTo>
                    <a:pt x="43" y="82"/>
                  </a:lnTo>
                  <a:lnTo>
                    <a:pt x="51" y="7"/>
                  </a:lnTo>
                  <a:lnTo>
                    <a:pt x="4" y="0"/>
                  </a:lnTo>
                  <a:close/>
                </a:path>
              </a:pathLst>
            </a:custGeom>
            <a:solidFill>
              <a:srgbClr val="7F3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67" name="Freeform 62"/>
            <p:cNvSpPr>
              <a:spLocks/>
            </p:cNvSpPr>
            <p:nvPr/>
          </p:nvSpPr>
          <p:spPr bwMode="auto">
            <a:xfrm>
              <a:off x="2793" y="2658"/>
              <a:ext cx="24" cy="125"/>
            </a:xfrm>
            <a:custGeom>
              <a:avLst/>
              <a:gdLst>
                <a:gd name="T0" fmla="*/ 0 w 71"/>
                <a:gd name="T1" fmla="*/ 0 h 375"/>
                <a:gd name="T2" fmla="*/ 0 w 71"/>
                <a:gd name="T3" fmla="*/ 0 h 375"/>
                <a:gd name="T4" fmla="*/ 0 w 71"/>
                <a:gd name="T5" fmla="*/ 0 h 375"/>
                <a:gd name="T6" fmla="*/ 0 w 71"/>
                <a:gd name="T7" fmla="*/ 0 h 375"/>
                <a:gd name="T8" fmla="*/ 0 w 71"/>
                <a:gd name="T9" fmla="*/ 0 h 375"/>
                <a:gd name="T10" fmla="*/ 0 w 71"/>
                <a:gd name="T11" fmla="*/ 0 h 375"/>
                <a:gd name="T12" fmla="*/ 0 w 71"/>
                <a:gd name="T13" fmla="*/ 1 h 375"/>
                <a:gd name="T14" fmla="*/ 0 w 71"/>
                <a:gd name="T15" fmla="*/ 0 h 375"/>
                <a:gd name="T16" fmla="*/ 0 w 71"/>
                <a:gd name="T17" fmla="*/ 0 h 375"/>
                <a:gd name="T18" fmla="*/ 0 w 71"/>
                <a:gd name="T19" fmla="*/ 0 h 375"/>
                <a:gd name="T20" fmla="*/ 0 w 71"/>
                <a:gd name="T21" fmla="*/ 0 h 375"/>
                <a:gd name="T22" fmla="*/ 0 w 71"/>
                <a:gd name="T23" fmla="*/ 0 h 37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1"/>
                <a:gd name="T37" fmla="*/ 0 h 375"/>
                <a:gd name="T38" fmla="*/ 71 w 71"/>
                <a:gd name="T39" fmla="*/ 375 h 37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1" h="375">
                  <a:moveTo>
                    <a:pt x="20" y="10"/>
                  </a:moveTo>
                  <a:lnTo>
                    <a:pt x="31" y="78"/>
                  </a:lnTo>
                  <a:lnTo>
                    <a:pt x="30" y="238"/>
                  </a:lnTo>
                  <a:lnTo>
                    <a:pt x="0" y="306"/>
                  </a:lnTo>
                  <a:lnTo>
                    <a:pt x="7" y="312"/>
                  </a:lnTo>
                  <a:lnTo>
                    <a:pt x="0" y="347"/>
                  </a:lnTo>
                  <a:lnTo>
                    <a:pt x="6" y="375"/>
                  </a:lnTo>
                  <a:lnTo>
                    <a:pt x="30" y="329"/>
                  </a:lnTo>
                  <a:lnTo>
                    <a:pt x="51" y="246"/>
                  </a:lnTo>
                  <a:lnTo>
                    <a:pt x="71" y="62"/>
                  </a:lnTo>
                  <a:lnTo>
                    <a:pt x="62" y="0"/>
                  </a:lnTo>
                  <a:lnTo>
                    <a:pt x="20" y="10"/>
                  </a:lnTo>
                  <a:close/>
                </a:path>
              </a:pathLst>
            </a:custGeom>
            <a:solidFill>
              <a:srgbClr val="7F3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68" name="Freeform 63"/>
            <p:cNvSpPr>
              <a:spLocks/>
            </p:cNvSpPr>
            <p:nvPr/>
          </p:nvSpPr>
          <p:spPr bwMode="auto">
            <a:xfrm>
              <a:off x="2754" y="2516"/>
              <a:ext cx="34" cy="63"/>
            </a:xfrm>
            <a:custGeom>
              <a:avLst/>
              <a:gdLst>
                <a:gd name="T0" fmla="*/ 0 w 102"/>
                <a:gd name="T1" fmla="*/ 0 h 189"/>
                <a:gd name="T2" fmla="*/ 0 w 102"/>
                <a:gd name="T3" fmla="*/ 0 h 189"/>
                <a:gd name="T4" fmla="*/ 0 w 102"/>
                <a:gd name="T5" fmla="*/ 0 h 189"/>
                <a:gd name="T6" fmla="*/ 0 w 102"/>
                <a:gd name="T7" fmla="*/ 0 h 189"/>
                <a:gd name="T8" fmla="*/ 0 w 102"/>
                <a:gd name="T9" fmla="*/ 0 h 189"/>
                <a:gd name="T10" fmla="*/ 0 w 102"/>
                <a:gd name="T11" fmla="*/ 0 h 189"/>
                <a:gd name="T12" fmla="*/ 0 w 102"/>
                <a:gd name="T13" fmla="*/ 0 h 189"/>
                <a:gd name="T14" fmla="*/ 0 w 102"/>
                <a:gd name="T15" fmla="*/ 0 h 189"/>
                <a:gd name="T16" fmla="*/ 0 w 102"/>
                <a:gd name="T17" fmla="*/ 0 h 189"/>
                <a:gd name="T18" fmla="*/ 0 w 102"/>
                <a:gd name="T19" fmla="*/ 0 h 189"/>
                <a:gd name="T20" fmla="*/ 0 w 102"/>
                <a:gd name="T21" fmla="*/ 0 h 189"/>
                <a:gd name="T22" fmla="*/ 0 w 102"/>
                <a:gd name="T23" fmla="*/ 0 h 189"/>
                <a:gd name="T24" fmla="*/ 0 w 102"/>
                <a:gd name="T25" fmla="*/ 0 h 189"/>
                <a:gd name="T26" fmla="*/ 0 w 102"/>
                <a:gd name="T27" fmla="*/ 0 h 189"/>
                <a:gd name="T28" fmla="*/ 0 w 102"/>
                <a:gd name="T29" fmla="*/ 0 h 189"/>
                <a:gd name="T30" fmla="*/ 0 w 102"/>
                <a:gd name="T31" fmla="*/ 0 h 189"/>
                <a:gd name="T32" fmla="*/ 0 w 102"/>
                <a:gd name="T33" fmla="*/ 0 h 189"/>
                <a:gd name="T34" fmla="*/ 0 w 102"/>
                <a:gd name="T35" fmla="*/ 0 h 189"/>
                <a:gd name="T36" fmla="*/ 0 w 102"/>
                <a:gd name="T37" fmla="*/ 0 h 189"/>
                <a:gd name="T38" fmla="*/ 0 w 102"/>
                <a:gd name="T39" fmla="*/ 0 h 189"/>
                <a:gd name="T40" fmla="*/ 0 w 102"/>
                <a:gd name="T41" fmla="*/ 0 h 189"/>
                <a:gd name="T42" fmla="*/ 0 w 102"/>
                <a:gd name="T43" fmla="*/ 0 h 189"/>
                <a:gd name="T44" fmla="*/ 0 w 102"/>
                <a:gd name="T45" fmla="*/ 0 h 189"/>
                <a:gd name="T46" fmla="*/ 0 w 102"/>
                <a:gd name="T47" fmla="*/ 0 h 189"/>
                <a:gd name="T48" fmla="*/ 0 w 102"/>
                <a:gd name="T49" fmla="*/ 0 h 18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02"/>
                <a:gd name="T76" fmla="*/ 0 h 189"/>
                <a:gd name="T77" fmla="*/ 102 w 102"/>
                <a:gd name="T78" fmla="*/ 189 h 18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02" h="189">
                  <a:moveTo>
                    <a:pt x="15" y="189"/>
                  </a:moveTo>
                  <a:lnTo>
                    <a:pt x="15" y="160"/>
                  </a:lnTo>
                  <a:lnTo>
                    <a:pt x="3" y="126"/>
                  </a:lnTo>
                  <a:lnTo>
                    <a:pt x="0" y="104"/>
                  </a:lnTo>
                  <a:lnTo>
                    <a:pt x="0" y="88"/>
                  </a:lnTo>
                  <a:lnTo>
                    <a:pt x="0" y="63"/>
                  </a:lnTo>
                  <a:lnTo>
                    <a:pt x="3" y="43"/>
                  </a:lnTo>
                  <a:lnTo>
                    <a:pt x="8" y="29"/>
                  </a:lnTo>
                  <a:lnTo>
                    <a:pt x="15" y="17"/>
                  </a:lnTo>
                  <a:lnTo>
                    <a:pt x="24" y="8"/>
                  </a:lnTo>
                  <a:lnTo>
                    <a:pt x="39" y="1"/>
                  </a:lnTo>
                  <a:lnTo>
                    <a:pt x="55" y="0"/>
                  </a:lnTo>
                  <a:lnTo>
                    <a:pt x="69" y="2"/>
                  </a:lnTo>
                  <a:lnTo>
                    <a:pt x="81" y="7"/>
                  </a:lnTo>
                  <a:lnTo>
                    <a:pt x="90" y="17"/>
                  </a:lnTo>
                  <a:lnTo>
                    <a:pt x="97" y="29"/>
                  </a:lnTo>
                  <a:lnTo>
                    <a:pt x="102" y="44"/>
                  </a:lnTo>
                  <a:lnTo>
                    <a:pt x="101" y="76"/>
                  </a:lnTo>
                  <a:lnTo>
                    <a:pt x="97" y="102"/>
                  </a:lnTo>
                  <a:lnTo>
                    <a:pt x="93" y="130"/>
                  </a:lnTo>
                  <a:lnTo>
                    <a:pt x="85" y="145"/>
                  </a:lnTo>
                  <a:lnTo>
                    <a:pt x="78" y="157"/>
                  </a:lnTo>
                  <a:lnTo>
                    <a:pt x="74" y="165"/>
                  </a:lnTo>
                  <a:lnTo>
                    <a:pt x="70" y="189"/>
                  </a:lnTo>
                  <a:lnTo>
                    <a:pt x="15" y="189"/>
                  </a:lnTo>
                  <a:close/>
                </a:path>
              </a:pathLst>
            </a:custGeom>
            <a:solidFill>
              <a:srgbClr val="7F3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69" name="Freeform 64"/>
            <p:cNvSpPr>
              <a:spLocks/>
            </p:cNvSpPr>
            <p:nvPr/>
          </p:nvSpPr>
          <p:spPr bwMode="auto">
            <a:xfrm>
              <a:off x="2739" y="2507"/>
              <a:ext cx="63" cy="52"/>
            </a:xfrm>
            <a:custGeom>
              <a:avLst/>
              <a:gdLst>
                <a:gd name="T0" fmla="*/ 0 w 187"/>
                <a:gd name="T1" fmla="*/ 0 h 156"/>
                <a:gd name="T2" fmla="*/ 0 w 187"/>
                <a:gd name="T3" fmla="*/ 0 h 156"/>
                <a:gd name="T4" fmla="*/ 0 w 187"/>
                <a:gd name="T5" fmla="*/ 0 h 156"/>
                <a:gd name="T6" fmla="*/ 0 w 187"/>
                <a:gd name="T7" fmla="*/ 0 h 156"/>
                <a:gd name="T8" fmla="*/ 0 w 187"/>
                <a:gd name="T9" fmla="*/ 0 h 156"/>
                <a:gd name="T10" fmla="*/ 0 w 187"/>
                <a:gd name="T11" fmla="*/ 0 h 156"/>
                <a:gd name="T12" fmla="*/ 0 w 187"/>
                <a:gd name="T13" fmla="*/ 0 h 156"/>
                <a:gd name="T14" fmla="*/ 0 w 187"/>
                <a:gd name="T15" fmla="*/ 0 h 156"/>
                <a:gd name="T16" fmla="*/ 0 w 187"/>
                <a:gd name="T17" fmla="*/ 0 h 156"/>
                <a:gd name="T18" fmla="*/ 0 w 187"/>
                <a:gd name="T19" fmla="*/ 0 h 156"/>
                <a:gd name="T20" fmla="*/ 0 w 187"/>
                <a:gd name="T21" fmla="*/ 0 h 156"/>
                <a:gd name="T22" fmla="*/ 0 w 187"/>
                <a:gd name="T23" fmla="*/ 0 h 156"/>
                <a:gd name="T24" fmla="*/ 0 w 187"/>
                <a:gd name="T25" fmla="*/ 0 h 156"/>
                <a:gd name="T26" fmla="*/ 0 w 187"/>
                <a:gd name="T27" fmla="*/ 0 h 156"/>
                <a:gd name="T28" fmla="*/ 0 w 187"/>
                <a:gd name="T29" fmla="*/ 0 h 156"/>
                <a:gd name="T30" fmla="*/ 0 w 187"/>
                <a:gd name="T31" fmla="*/ 0 h 156"/>
                <a:gd name="T32" fmla="*/ 0 w 187"/>
                <a:gd name="T33" fmla="*/ 0 h 156"/>
                <a:gd name="T34" fmla="*/ 0 w 187"/>
                <a:gd name="T35" fmla="*/ 0 h 156"/>
                <a:gd name="T36" fmla="*/ 0 w 187"/>
                <a:gd name="T37" fmla="*/ 0 h 156"/>
                <a:gd name="T38" fmla="*/ 0 w 187"/>
                <a:gd name="T39" fmla="*/ 0 h 156"/>
                <a:gd name="T40" fmla="*/ 0 w 187"/>
                <a:gd name="T41" fmla="*/ 0 h 156"/>
                <a:gd name="T42" fmla="*/ 0 w 187"/>
                <a:gd name="T43" fmla="*/ 0 h 156"/>
                <a:gd name="T44" fmla="*/ 0 w 187"/>
                <a:gd name="T45" fmla="*/ 0 h 156"/>
                <a:gd name="T46" fmla="*/ 0 w 187"/>
                <a:gd name="T47" fmla="*/ 0 h 156"/>
                <a:gd name="T48" fmla="*/ 0 w 187"/>
                <a:gd name="T49" fmla="*/ 0 h 156"/>
                <a:gd name="T50" fmla="*/ 0 w 187"/>
                <a:gd name="T51" fmla="*/ 0 h 156"/>
                <a:gd name="T52" fmla="*/ 0 w 187"/>
                <a:gd name="T53" fmla="*/ 0 h 156"/>
                <a:gd name="T54" fmla="*/ 0 w 187"/>
                <a:gd name="T55" fmla="*/ 0 h 156"/>
                <a:gd name="T56" fmla="*/ 0 w 187"/>
                <a:gd name="T57" fmla="*/ 0 h 156"/>
                <a:gd name="T58" fmla="*/ 0 w 187"/>
                <a:gd name="T59" fmla="*/ 0 h 156"/>
                <a:gd name="T60" fmla="*/ 0 w 187"/>
                <a:gd name="T61" fmla="*/ 0 h 156"/>
                <a:gd name="T62" fmla="*/ 0 w 187"/>
                <a:gd name="T63" fmla="*/ 0 h 156"/>
                <a:gd name="T64" fmla="*/ 0 w 187"/>
                <a:gd name="T65" fmla="*/ 0 h 156"/>
                <a:gd name="T66" fmla="*/ 0 w 187"/>
                <a:gd name="T67" fmla="*/ 0 h 156"/>
                <a:gd name="T68" fmla="*/ 0 w 187"/>
                <a:gd name="T69" fmla="*/ 0 h 156"/>
                <a:gd name="T70" fmla="*/ 0 w 187"/>
                <a:gd name="T71" fmla="*/ 0 h 156"/>
                <a:gd name="T72" fmla="*/ 0 w 187"/>
                <a:gd name="T73" fmla="*/ 0 h 156"/>
                <a:gd name="T74" fmla="*/ 0 w 187"/>
                <a:gd name="T75" fmla="*/ 0 h 156"/>
                <a:gd name="T76" fmla="*/ 0 w 187"/>
                <a:gd name="T77" fmla="*/ 0 h 15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87"/>
                <a:gd name="T118" fmla="*/ 0 h 156"/>
                <a:gd name="T119" fmla="*/ 187 w 187"/>
                <a:gd name="T120" fmla="*/ 156 h 15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87" h="156">
                  <a:moveTo>
                    <a:pt x="19" y="153"/>
                  </a:moveTo>
                  <a:lnTo>
                    <a:pt x="11" y="156"/>
                  </a:lnTo>
                  <a:lnTo>
                    <a:pt x="0" y="151"/>
                  </a:lnTo>
                  <a:lnTo>
                    <a:pt x="5" y="126"/>
                  </a:lnTo>
                  <a:lnTo>
                    <a:pt x="11" y="95"/>
                  </a:lnTo>
                  <a:lnTo>
                    <a:pt x="23" y="60"/>
                  </a:lnTo>
                  <a:lnTo>
                    <a:pt x="30" y="41"/>
                  </a:lnTo>
                  <a:lnTo>
                    <a:pt x="37" y="25"/>
                  </a:lnTo>
                  <a:lnTo>
                    <a:pt x="53" y="9"/>
                  </a:lnTo>
                  <a:lnTo>
                    <a:pt x="83" y="3"/>
                  </a:lnTo>
                  <a:lnTo>
                    <a:pt x="107" y="0"/>
                  </a:lnTo>
                  <a:lnTo>
                    <a:pt x="143" y="15"/>
                  </a:lnTo>
                  <a:lnTo>
                    <a:pt x="157" y="33"/>
                  </a:lnTo>
                  <a:lnTo>
                    <a:pt x="169" y="64"/>
                  </a:lnTo>
                  <a:lnTo>
                    <a:pt x="181" y="101"/>
                  </a:lnTo>
                  <a:lnTo>
                    <a:pt x="187" y="133"/>
                  </a:lnTo>
                  <a:lnTo>
                    <a:pt x="185" y="146"/>
                  </a:lnTo>
                  <a:lnTo>
                    <a:pt x="167" y="148"/>
                  </a:lnTo>
                  <a:lnTo>
                    <a:pt x="154" y="151"/>
                  </a:lnTo>
                  <a:lnTo>
                    <a:pt x="136" y="154"/>
                  </a:lnTo>
                  <a:lnTo>
                    <a:pt x="141" y="123"/>
                  </a:lnTo>
                  <a:lnTo>
                    <a:pt x="141" y="104"/>
                  </a:lnTo>
                  <a:lnTo>
                    <a:pt x="140" y="88"/>
                  </a:lnTo>
                  <a:lnTo>
                    <a:pt x="141" y="65"/>
                  </a:lnTo>
                  <a:lnTo>
                    <a:pt x="120" y="56"/>
                  </a:lnTo>
                  <a:lnTo>
                    <a:pt x="114" y="37"/>
                  </a:lnTo>
                  <a:lnTo>
                    <a:pt x="96" y="50"/>
                  </a:lnTo>
                  <a:lnTo>
                    <a:pt x="70" y="75"/>
                  </a:lnTo>
                  <a:lnTo>
                    <a:pt x="81" y="62"/>
                  </a:lnTo>
                  <a:lnTo>
                    <a:pt x="59" y="81"/>
                  </a:lnTo>
                  <a:lnTo>
                    <a:pt x="59" y="110"/>
                  </a:lnTo>
                  <a:lnTo>
                    <a:pt x="64" y="125"/>
                  </a:lnTo>
                  <a:lnTo>
                    <a:pt x="70" y="137"/>
                  </a:lnTo>
                  <a:lnTo>
                    <a:pt x="76" y="155"/>
                  </a:lnTo>
                  <a:lnTo>
                    <a:pt x="53" y="155"/>
                  </a:lnTo>
                  <a:lnTo>
                    <a:pt x="63" y="155"/>
                  </a:lnTo>
                  <a:lnTo>
                    <a:pt x="32" y="151"/>
                  </a:lnTo>
                  <a:lnTo>
                    <a:pt x="30" y="151"/>
                  </a:lnTo>
                  <a:lnTo>
                    <a:pt x="19" y="15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0" name="Freeform 65"/>
            <p:cNvSpPr>
              <a:spLocks/>
            </p:cNvSpPr>
            <p:nvPr/>
          </p:nvSpPr>
          <p:spPr bwMode="auto">
            <a:xfrm>
              <a:off x="2717" y="2579"/>
              <a:ext cx="102" cy="255"/>
            </a:xfrm>
            <a:custGeom>
              <a:avLst/>
              <a:gdLst>
                <a:gd name="T0" fmla="*/ 0 w 308"/>
                <a:gd name="T1" fmla="*/ 0 h 765"/>
                <a:gd name="T2" fmla="*/ 0 w 308"/>
                <a:gd name="T3" fmla="*/ 0 h 765"/>
                <a:gd name="T4" fmla="*/ 0 w 308"/>
                <a:gd name="T5" fmla="*/ 0 h 765"/>
                <a:gd name="T6" fmla="*/ 0 w 308"/>
                <a:gd name="T7" fmla="*/ 0 h 765"/>
                <a:gd name="T8" fmla="*/ 0 w 308"/>
                <a:gd name="T9" fmla="*/ 0 h 765"/>
                <a:gd name="T10" fmla="*/ 0 w 308"/>
                <a:gd name="T11" fmla="*/ 0 h 765"/>
                <a:gd name="T12" fmla="*/ 0 w 308"/>
                <a:gd name="T13" fmla="*/ 0 h 765"/>
                <a:gd name="T14" fmla="*/ 0 w 308"/>
                <a:gd name="T15" fmla="*/ 1 h 765"/>
                <a:gd name="T16" fmla="*/ 0 w 308"/>
                <a:gd name="T17" fmla="*/ 1 h 765"/>
                <a:gd name="T18" fmla="*/ 0 w 308"/>
                <a:gd name="T19" fmla="*/ 1 h 765"/>
                <a:gd name="T20" fmla="*/ 0 w 308"/>
                <a:gd name="T21" fmla="*/ 1 h 765"/>
                <a:gd name="T22" fmla="*/ 0 w 308"/>
                <a:gd name="T23" fmla="*/ 1 h 765"/>
                <a:gd name="T24" fmla="*/ 0 w 308"/>
                <a:gd name="T25" fmla="*/ 1 h 765"/>
                <a:gd name="T26" fmla="*/ 0 w 308"/>
                <a:gd name="T27" fmla="*/ 1 h 765"/>
                <a:gd name="T28" fmla="*/ 0 w 308"/>
                <a:gd name="T29" fmla="*/ 1 h 765"/>
                <a:gd name="T30" fmla="*/ 0 w 308"/>
                <a:gd name="T31" fmla="*/ 0 h 765"/>
                <a:gd name="T32" fmla="*/ 0 w 308"/>
                <a:gd name="T33" fmla="*/ 0 h 765"/>
                <a:gd name="T34" fmla="*/ 0 w 308"/>
                <a:gd name="T35" fmla="*/ 0 h 765"/>
                <a:gd name="T36" fmla="*/ 0 w 308"/>
                <a:gd name="T37" fmla="*/ 0 h 765"/>
                <a:gd name="T38" fmla="*/ 0 w 308"/>
                <a:gd name="T39" fmla="*/ 0 h 765"/>
                <a:gd name="T40" fmla="*/ 0 w 308"/>
                <a:gd name="T41" fmla="*/ 0 h 765"/>
                <a:gd name="T42" fmla="*/ 0 w 308"/>
                <a:gd name="T43" fmla="*/ 0 h 76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08"/>
                <a:gd name="T67" fmla="*/ 0 h 765"/>
                <a:gd name="T68" fmla="*/ 308 w 308"/>
                <a:gd name="T69" fmla="*/ 765 h 76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08" h="765">
                  <a:moveTo>
                    <a:pt x="124" y="0"/>
                  </a:moveTo>
                  <a:lnTo>
                    <a:pt x="49" y="42"/>
                  </a:lnTo>
                  <a:lnTo>
                    <a:pt x="40" y="55"/>
                  </a:lnTo>
                  <a:lnTo>
                    <a:pt x="0" y="249"/>
                  </a:lnTo>
                  <a:lnTo>
                    <a:pt x="59" y="257"/>
                  </a:lnTo>
                  <a:lnTo>
                    <a:pt x="67" y="208"/>
                  </a:lnTo>
                  <a:lnTo>
                    <a:pt x="89" y="312"/>
                  </a:lnTo>
                  <a:lnTo>
                    <a:pt x="52" y="541"/>
                  </a:lnTo>
                  <a:lnTo>
                    <a:pt x="71" y="763"/>
                  </a:lnTo>
                  <a:lnTo>
                    <a:pt x="93" y="765"/>
                  </a:lnTo>
                  <a:lnTo>
                    <a:pt x="125" y="761"/>
                  </a:lnTo>
                  <a:lnTo>
                    <a:pt x="172" y="758"/>
                  </a:lnTo>
                  <a:lnTo>
                    <a:pt x="212" y="758"/>
                  </a:lnTo>
                  <a:lnTo>
                    <a:pt x="246" y="759"/>
                  </a:lnTo>
                  <a:lnTo>
                    <a:pt x="260" y="440"/>
                  </a:lnTo>
                  <a:lnTo>
                    <a:pt x="225" y="300"/>
                  </a:lnTo>
                  <a:lnTo>
                    <a:pt x="238" y="223"/>
                  </a:lnTo>
                  <a:lnTo>
                    <a:pt x="246" y="251"/>
                  </a:lnTo>
                  <a:lnTo>
                    <a:pt x="308" y="235"/>
                  </a:lnTo>
                  <a:lnTo>
                    <a:pt x="261" y="53"/>
                  </a:lnTo>
                  <a:lnTo>
                    <a:pt x="183" y="0"/>
                  </a:lnTo>
                  <a:lnTo>
                    <a:pt x="124" y="0"/>
                  </a:lnTo>
                  <a:close/>
                </a:path>
              </a:pathLst>
            </a:custGeom>
            <a:solidFill>
              <a:srgbClr val="001F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1" name="Freeform 66"/>
            <p:cNvSpPr>
              <a:spLocks/>
            </p:cNvSpPr>
            <p:nvPr/>
          </p:nvSpPr>
          <p:spPr bwMode="auto">
            <a:xfrm>
              <a:off x="2757" y="2580"/>
              <a:ext cx="23" cy="12"/>
            </a:xfrm>
            <a:custGeom>
              <a:avLst/>
              <a:gdLst>
                <a:gd name="T0" fmla="*/ 0 w 69"/>
                <a:gd name="T1" fmla="*/ 0 h 37"/>
                <a:gd name="T2" fmla="*/ 0 w 69"/>
                <a:gd name="T3" fmla="*/ 0 h 37"/>
                <a:gd name="T4" fmla="*/ 0 w 69"/>
                <a:gd name="T5" fmla="*/ 0 h 37"/>
                <a:gd name="T6" fmla="*/ 0 w 69"/>
                <a:gd name="T7" fmla="*/ 0 h 37"/>
                <a:gd name="T8" fmla="*/ 0 w 69"/>
                <a:gd name="T9" fmla="*/ 0 h 37"/>
                <a:gd name="T10" fmla="*/ 0 w 69"/>
                <a:gd name="T11" fmla="*/ 0 h 37"/>
                <a:gd name="T12" fmla="*/ 0 60000 65536"/>
                <a:gd name="T13" fmla="*/ 0 60000 65536"/>
                <a:gd name="T14" fmla="*/ 0 60000 65536"/>
                <a:gd name="T15" fmla="*/ 0 60000 65536"/>
                <a:gd name="T16" fmla="*/ 0 60000 65536"/>
                <a:gd name="T17" fmla="*/ 0 60000 65536"/>
                <a:gd name="T18" fmla="*/ 0 w 69"/>
                <a:gd name="T19" fmla="*/ 0 h 37"/>
                <a:gd name="T20" fmla="*/ 69 w 69"/>
                <a:gd name="T21" fmla="*/ 37 h 37"/>
              </a:gdLst>
              <a:ahLst/>
              <a:cxnLst>
                <a:cxn ang="T12">
                  <a:pos x="T0" y="T1"/>
                </a:cxn>
                <a:cxn ang="T13">
                  <a:pos x="T2" y="T3"/>
                </a:cxn>
                <a:cxn ang="T14">
                  <a:pos x="T4" y="T5"/>
                </a:cxn>
                <a:cxn ang="T15">
                  <a:pos x="T6" y="T7"/>
                </a:cxn>
                <a:cxn ang="T16">
                  <a:pos x="T8" y="T9"/>
                </a:cxn>
                <a:cxn ang="T17">
                  <a:pos x="T10" y="T11"/>
                </a:cxn>
              </a:cxnLst>
              <a:rect l="T18" t="T19" r="T20" b="T21"/>
              <a:pathLst>
                <a:path w="69" h="37">
                  <a:moveTo>
                    <a:pt x="0" y="3"/>
                  </a:moveTo>
                  <a:lnTo>
                    <a:pt x="15" y="37"/>
                  </a:lnTo>
                  <a:lnTo>
                    <a:pt x="36" y="0"/>
                  </a:lnTo>
                  <a:lnTo>
                    <a:pt x="56" y="37"/>
                  </a:lnTo>
                  <a:lnTo>
                    <a:pt x="69" y="4"/>
                  </a:lnTo>
                  <a:lnTo>
                    <a:pt x="0" y="3"/>
                  </a:lnTo>
                  <a:close/>
                </a:path>
              </a:pathLst>
            </a:custGeom>
            <a:solidFill>
              <a:srgbClr val="00007F"/>
            </a:solidFill>
            <a:ln w="4763">
              <a:solidFill>
                <a:srgbClr val="00007F"/>
              </a:solidFill>
              <a:prstDash val="solid"/>
              <a:round/>
              <a:headEnd/>
              <a:tailEnd/>
            </a:ln>
          </p:spPr>
          <p:txBody>
            <a:bodyPr/>
            <a:lstStyle/>
            <a:p>
              <a:endParaRPr lang="en-US"/>
            </a:p>
          </p:txBody>
        </p:sp>
        <p:sp>
          <p:nvSpPr>
            <p:cNvPr id="1272" name="Freeform 67"/>
            <p:cNvSpPr>
              <a:spLocks/>
            </p:cNvSpPr>
            <p:nvPr/>
          </p:nvSpPr>
          <p:spPr bwMode="auto">
            <a:xfrm>
              <a:off x="2769" y="2582"/>
              <a:ext cx="1" cy="100"/>
            </a:xfrm>
            <a:custGeom>
              <a:avLst/>
              <a:gdLst>
                <a:gd name="T0" fmla="*/ 0 w 5"/>
                <a:gd name="T1" fmla="*/ 0 h 299"/>
                <a:gd name="T2" fmla="*/ 0 w 5"/>
                <a:gd name="T3" fmla="*/ 0 h 299"/>
                <a:gd name="T4" fmla="*/ 0 w 5"/>
                <a:gd name="T5" fmla="*/ 0 h 299"/>
                <a:gd name="T6" fmla="*/ 0 w 5"/>
                <a:gd name="T7" fmla="*/ 0 h 299"/>
                <a:gd name="T8" fmla="*/ 0 60000 65536"/>
                <a:gd name="T9" fmla="*/ 0 60000 65536"/>
                <a:gd name="T10" fmla="*/ 0 60000 65536"/>
                <a:gd name="T11" fmla="*/ 0 60000 65536"/>
                <a:gd name="T12" fmla="*/ 0 w 5"/>
                <a:gd name="T13" fmla="*/ 0 h 299"/>
                <a:gd name="T14" fmla="*/ 5 w 5"/>
                <a:gd name="T15" fmla="*/ 299 h 299"/>
              </a:gdLst>
              <a:ahLst/>
              <a:cxnLst>
                <a:cxn ang="T8">
                  <a:pos x="T0" y="T1"/>
                </a:cxn>
                <a:cxn ang="T9">
                  <a:pos x="T2" y="T3"/>
                </a:cxn>
                <a:cxn ang="T10">
                  <a:pos x="T4" y="T5"/>
                </a:cxn>
                <a:cxn ang="T11">
                  <a:pos x="T6" y="T7"/>
                </a:cxn>
              </a:cxnLst>
              <a:rect l="T12" t="T13" r="T14" b="T15"/>
              <a:pathLst>
                <a:path w="5" h="299">
                  <a:moveTo>
                    <a:pt x="0" y="0"/>
                  </a:moveTo>
                  <a:lnTo>
                    <a:pt x="5" y="124"/>
                  </a:lnTo>
                  <a:lnTo>
                    <a:pt x="5" y="299"/>
                  </a:lnTo>
                  <a:lnTo>
                    <a:pt x="0" y="0"/>
                  </a:lnTo>
                  <a:close/>
                </a:path>
              </a:pathLst>
            </a:custGeom>
            <a:solidFill>
              <a:srgbClr val="00007F"/>
            </a:solidFill>
            <a:ln w="4763">
              <a:solidFill>
                <a:srgbClr val="00007F"/>
              </a:solidFill>
              <a:prstDash val="solid"/>
              <a:round/>
              <a:headEnd/>
              <a:tailEnd/>
            </a:ln>
          </p:spPr>
          <p:txBody>
            <a:bodyPr/>
            <a:lstStyle/>
            <a:p>
              <a:endParaRPr lang="en-US"/>
            </a:p>
          </p:txBody>
        </p:sp>
        <p:sp>
          <p:nvSpPr>
            <p:cNvPr id="1273" name="Freeform 68"/>
            <p:cNvSpPr>
              <a:spLocks/>
            </p:cNvSpPr>
            <p:nvPr/>
          </p:nvSpPr>
          <p:spPr bwMode="auto">
            <a:xfrm>
              <a:off x="2747" y="2681"/>
              <a:ext cx="44" cy="2"/>
            </a:xfrm>
            <a:custGeom>
              <a:avLst/>
              <a:gdLst>
                <a:gd name="T0" fmla="*/ 0 w 133"/>
                <a:gd name="T1" fmla="*/ 0 h 6"/>
                <a:gd name="T2" fmla="*/ 0 w 133"/>
                <a:gd name="T3" fmla="*/ 0 h 6"/>
                <a:gd name="T4" fmla="*/ 0 w 133"/>
                <a:gd name="T5" fmla="*/ 0 h 6"/>
                <a:gd name="T6" fmla="*/ 0 w 133"/>
                <a:gd name="T7" fmla="*/ 0 h 6"/>
                <a:gd name="T8" fmla="*/ 0 60000 65536"/>
                <a:gd name="T9" fmla="*/ 0 60000 65536"/>
                <a:gd name="T10" fmla="*/ 0 60000 65536"/>
                <a:gd name="T11" fmla="*/ 0 60000 65536"/>
                <a:gd name="T12" fmla="*/ 0 w 133"/>
                <a:gd name="T13" fmla="*/ 0 h 6"/>
                <a:gd name="T14" fmla="*/ 133 w 133"/>
                <a:gd name="T15" fmla="*/ 6 h 6"/>
              </a:gdLst>
              <a:ahLst/>
              <a:cxnLst>
                <a:cxn ang="T8">
                  <a:pos x="T0" y="T1"/>
                </a:cxn>
                <a:cxn ang="T9">
                  <a:pos x="T2" y="T3"/>
                </a:cxn>
                <a:cxn ang="T10">
                  <a:pos x="T4" y="T5"/>
                </a:cxn>
                <a:cxn ang="T11">
                  <a:pos x="T6" y="T7"/>
                </a:cxn>
              </a:cxnLst>
              <a:rect l="T12" t="T13" r="T14" b="T15"/>
              <a:pathLst>
                <a:path w="133" h="6">
                  <a:moveTo>
                    <a:pt x="0" y="6"/>
                  </a:moveTo>
                  <a:lnTo>
                    <a:pt x="73" y="0"/>
                  </a:lnTo>
                  <a:lnTo>
                    <a:pt x="133" y="3"/>
                  </a:lnTo>
                  <a:lnTo>
                    <a:pt x="0" y="6"/>
                  </a:lnTo>
                  <a:close/>
                </a:path>
              </a:pathLst>
            </a:custGeom>
            <a:solidFill>
              <a:srgbClr val="00007F"/>
            </a:solidFill>
            <a:ln w="4763">
              <a:solidFill>
                <a:srgbClr val="00007F"/>
              </a:solidFill>
              <a:prstDash val="solid"/>
              <a:round/>
              <a:headEnd/>
              <a:tailEnd/>
            </a:ln>
          </p:spPr>
          <p:txBody>
            <a:bodyPr/>
            <a:lstStyle/>
            <a:p>
              <a:endParaRPr lang="en-US"/>
            </a:p>
          </p:txBody>
        </p:sp>
        <p:sp>
          <p:nvSpPr>
            <p:cNvPr id="1274" name="Freeform 69"/>
            <p:cNvSpPr>
              <a:spLocks/>
            </p:cNvSpPr>
            <p:nvPr/>
          </p:nvSpPr>
          <p:spPr bwMode="auto">
            <a:xfrm>
              <a:off x="2735" y="2944"/>
              <a:ext cx="23" cy="38"/>
            </a:xfrm>
            <a:custGeom>
              <a:avLst/>
              <a:gdLst>
                <a:gd name="T0" fmla="*/ 0 w 70"/>
                <a:gd name="T1" fmla="*/ 0 h 113"/>
                <a:gd name="T2" fmla="*/ 0 w 70"/>
                <a:gd name="T3" fmla="*/ 0 h 113"/>
                <a:gd name="T4" fmla="*/ 0 w 70"/>
                <a:gd name="T5" fmla="*/ 0 h 113"/>
                <a:gd name="T6" fmla="*/ 0 w 70"/>
                <a:gd name="T7" fmla="*/ 0 h 113"/>
                <a:gd name="T8" fmla="*/ 0 w 70"/>
                <a:gd name="T9" fmla="*/ 0 h 113"/>
                <a:gd name="T10" fmla="*/ 0 w 70"/>
                <a:gd name="T11" fmla="*/ 0 h 113"/>
                <a:gd name="T12" fmla="*/ 0 w 70"/>
                <a:gd name="T13" fmla="*/ 0 h 113"/>
                <a:gd name="T14" fmla="*/ 0 w 70"/>
                <a:gd name="T15" fmla="*/ 0 h 113"/>
                <a:gd name="T16" fmla="*/ 0 w 70"/>
                <a:gd name="T17" fmla="*/ 0 h 113"/>
                <a:gd name="T18" fmla="*/ 0 w 70"/>
                <a:gd name="T19" fmla="*/ 0 h 113"/>
                <a:gd name="T20" fmla="*/ 0 w 70"/>
                <a:gd name="T21" fmla="*/ 0 h 113"/>
                <a:gd name="T22" fmla="*/ 0 w 70"/>
                <a:gd name="T23" fmla="*/ 0 h 113"/>
                <a:gd name="T24" fmla="*/ 0 w 70"/>
                <a:gd name="T25" fmla="*/ 0 h 113"/>
                <a:gd name="T26" fmla="*/ 0 w 70"/>
                <a:gd name="T27" fmla="*/ 0 h 113"/>
                <a:gd name="T28" fmla="*/ 0 w 70"/>
                <a:gd name="T29" fmla="*/ 0 h 113"/>
                <a:gd name="T30" fmla="*/ 0 w 70"/>
                <a:gd name="T31" fmla="*/ 0 h 113"/>
                <a:gd name="T32" fmla="*/ 0 w 70"/>
                <a:gd name="T33" fmla="*/ 0 h 113"/>
                <a:gd name="T34" fmla="*/ 0 w 70"/>
                <a:gd name="T35" fmla="*/ 0 h 113"/>
                <a:gd name="T36" fmla="*/ 0 w 70"/>
                <a:gd name="T37" fmla="*/ 0 h 11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0"/>
                <a:gd name="T58" fmla="*/ 0 h 113"/>
                <a:gd name="T59" fmla="*/ 70 w 70"/>
                <a:gd name="T60" fmla="*/ 113 h 11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0" h="113">
                  <a:moveTo>
                    <a:pt x="13" y="56"/>
                  </a:moveTo>
                  <a:lnTo>
                    <a:pt x="3" y="73"/>
                  </a:lnTo>
                  <a:lnTo>
                    <a:pt x="0" y="87"/>
                  </a:lnTo>
                  <a:lnTo>
                    <a:pt x="0" y="97"/>
                  </a:lnTo>
                  <a:lnTo>
                    <a:pt x="2" y="104"/>
                  </a:lnTo>
                  <a:lnTo>
                    <a:pt x="7" y="110"/>
                  </a:lnTo>
                  <a:lnTo>
                    <a:pt x="16" y="113"/>
                  </a:lnTo>
                  <a:lnTo>
                    <a:pt x="28" y="112"/>
                  </a:lnTo>
                  <a:lnTo>
                    <a:pt x="40" y="107"/>
                  </a:lnTo>
                  <a:lnTo>
                    <a:pt x="49" y="96"/>
                  </a:lnTo>
                  <a:lnTo>
                    <a:pt x="57" y="81"/>
                  </a:lnTo>
                  <a:lnTo>
                    <a:pt x="62" y="50"/>
                  </a:lnTo>
                  <a:lnTo>
                    <a:pt x="70" y="19"/>
                  </a:lnTo>
                  <a:lnTo>
                    <a:pt x="69" y="0"/>
                  </a:lnTo>
                  <a:lnTo>
                    <a:pt x="55" y="44"/>
                  </a:lnTo>
                  <a:lnTo>
                    <a:pt x="43" y="71"/>
                  </a:lnTo>
                  <a:lnTo>
                    <a:pt x="25" y="71"/>
                  </a:lnTo>
                  <a:lnTo>
                    <a:pt x="10" y="69"/>
                  </a:lnTo>
                  <a:lnTo>
                    <a:pt x="13" y="5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5" name="Freeform 70"/>
            <p:cNvSpPr>
              <a:spLocks/>
            </p:cNvSpPr>
            <p:nvPr/>
          </p:nvSpPr>
          <p:spPr bwMode="auto">
            <a:xfrm>
              <a:off x="2768" y="2940"/>
              <a:ext cx="27" cy="41"/>
            </a:xfrm>
            <a:custGeom>
              <a:avLst/>
              <a:gdLst>
                <a:gd name="T0" fmla="*/ 0 w 79"/>
                <a:gd name="T1" fmla="*/ 0 h 123"/>
                <a:gd name="T2" fmla="*/ 0 w 79"/>
                <a:gd name="T3" fmla="*/ 0 h 123"/>
                <a:gd name="T4" fmla="*/ 0 w 79"/>
                <a:gd name="T5" fmla="*/ 0 h 123"/>
                <a:gd name="T6" fmla="*/ 0 w 79"/>
                <a:gd name="T7" fmla="*/ 0 h 123"/>
                <a:gd name="T8" fmla="*/ 0 w 79"/>
                <a:gd name="T9" fmla="*/ 0 h 123"/>
                <a:gd name="T10" fmla="*/ 0 w 79"/>
                <a:gd name="T11" fmla="*/ 0 h 123"/>
                <a:gd name="T12" fmla="*/ 0 w 79"/>
                <a:gd name="T13" fmla="*/ 0 h 123"/>
                <a:gd name="T14" fmla="*/ 0 w 79"/>
                <a:gd name="T15" fmla="*/ 0 h 123"/>
                <a:gd name="T16" fmla="*/ 0 w 79"/>
                <a:gd name="T17" fmla="*/ 0 h 123"/>
                <a:gd name="T18" fmla="*/ 0 w 79"/>
                <a:gd name="T19" fmla="*/ 0 h 123"/>
                <a:gd name="T20" fmla="*/ 0 w 79"/>
                <a:gd name="T21" fmla="*/ 0 h 123"/>
                <a:gd name="T22" fmla="*/ 0 w 79"/>
                <a:gd name="T23" fmla="*/ 0 h 123"/>
                <a:gd name="T24" fmla="*/ 0 w 79"/>
                <a:gd name="T25" fmla="*/ 0 h 123"/>
                <a:gd name="T26" fmla="*/ 0 w 79"/>
                <a:gd name="T27" fmla="*/ 0 h 123"/>
                <a:gd name="T28" fmla="*/ 0 w 79"/>
                <a:gd name="T29" fmla="*/ 0 h 123"/>
                <a:gd name="T30" fmla="*/ 0 w 79"/>
                <a:gd name="T31" fmla="*/ 0 h 123"/>
                <a:gd name="T32" fmla="*/ 0 w 79"/>
                <a:gd name="T33" fmla="*/ 0 h 123"/>
                <a:gd name="T34" fmla="*/ 0 w 79"/>
                <a:gd name="T35" fmla="*/ 0 h 123"/>
                <a:gd name="T36" fmla="*/ 0 w 79"/>
                <a:gd name="T37" fmla="*/ 0 h 123"/>
                <a:gd name="T38" fmla="*/ 0 w 79"/>
                <a:gd name="T39" fmla="*/ 0 h 123"/>
                <a:gd name="T40" fmla="*/ 0 w 79"/>
                <a:gd name="T41" fmla="*/ 0 h 123"/>
                <a:gd name="T42" fmla="*/ 0 w 79"/>
                <a:gd name="T43" fmla="*/ 0 h 12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9"/>
                <a:gd name="T67" fmla="*/ 0 h 123"/>
                <a:gd name="T68" fmla="*/ 79 w 79"/>
                <a:gd name="T69" fmla="*/ 123 h 12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9" h="123">
                  <a:moveTo>
                    <a:pt x="1" y="0"/>
                  </a:moveTo>
                  <a:lnTo>
                    <a:pt x="0" y="12"/>
                  </a:lnTo>
                  <a:lnTo>
                    <a:pt x="10" y="44"/>
                  </a:lnTo>
                  <a:lnTo>
                    <a:pt x="17" y="69"/>
                  </a:lnTo>
                  <a:lnTo>
                    <a:pt x="25" y="94"/>
                  </a:lnTo>
                  <a:lnTo>
                    <a:pt x="33" y="107"/>
                  </a:lnTo>
                  <a:lnTo>
                    <a:pt x="41" y="117"/>
                  </a:lnTo>
                  <a:lnTo>
                    <a:pt x="52" y="121"/>
                  </a:lnTo>
                  <a:lnTo>
                    <a:pt x="64" y="123"/>
                  </a:lnTo>
                  <a:lnTo>
                    <a:pt x="70" y="119"/>
                  </a:lnTo>
                  <a:lnTo>
                    <a:pt x="76" y="116"/>
                  </a:lnTo>
                  <a:lnTo>
                    <a:pt x="79" y="104"/>
                  </a:lnTo>
                  <a:lnTo>
                    <a:pt x="77" y="88"/>
                  </a:lnTo>
                  <a:lnTo>
                    <a:pt x="70" y="68"/>
                  </a:lnTo>
                  <a:lnTo>
                    <a:pt x="65" y="58"/>
                  </a:lnTo>
                  <a:lnTo>
                    <a:pt x="63" y="67"/>
                  </a:lnTo>
                  <a:lnTo>
                    <a:pt x="60" y="71"/>
                  </a:lnTo>
                  <a:lnTo>
                    <a:pt x="50" y="74"/>
                  </a:lnTo>
                  <a:lnTo>
                    <a:pt x="42" y="75"/>
                  </a:lnTo>
                  <a:lnTo>
                    <a:pt x="26" y="72"/>
                  </a:lnTo>
                  <a:lnTo>
                    <a:pt x="10" y="24"/>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6" name="Freeform 71"/>
            <p:cNvSpPr>
              <a:spLocks/>
            </p:cNvSpPr>
            <p:nvPr/>
          </p:nvSpPr>
          <p:spPr bwMode="auto">
            <a:xfrm>
              <a:off x="2768" y="2556"/>
              <a:ext cx="9" cy="2"/>
            </a:xfrm>
            <a:custGeom>
              <a:avLst/>
              <a:gdLst>
                <a:gd name="T0" fmla="*/ 0 w 26"/>
                <a:gd name="T1" fmla="*/ 0 h 7"/>
                <a:gd name="T2" fmla="*/ 0 w 26"/>
                <a:gd name="T3" fmla="*/ 0 h 7"/>
                <a:gd name="T4" fmla="*/ 0 w 26"/>
                <a:gd name="T5" fmla="*/ 0 h 7"/>
                <a:gd name="T6" fmla="*/ 0 w 26"/>
                <a:gd name="T7" fmla="*/ 0 h 7"/>
                <a:gd name="T8" fmla="*/ 0 w 26"/>
                <a:gd name="T9" fmla="*/ 0 h 7"/>
                <a:gd name="T10" fmla="*/ 0 60000 65536"/>
                <a:gd name="T11" fmla="*/ 0 60000 65536"/>
                <a:gd name="T12" fmla="*/ 0 60000 65536"/>
                <a:gd name="T13" fmla="*/ 0 60000 65536"/>
                <a:gd name="T14" fmla="*/ 0 60000 65536"/>
                <a:gd name="T15" fmla="*/ 0 w 26"/>
                <a:gd name="T16" fmla="*/ 0 h 7"/>
                <a:gd name="T17" fmla="*/ 26 w 26"/>
                <a:gd name="T18" fmla="*/ 7 h 7"/>
              </a:gdLst>
              <a:ahLst/>
              <a:cxnLst>
                <a:cxn ang="T10">
                  <a:pos x="T0" y="T1"/>
                </a:cxn>
                <a:cxn ang="T11">
                  <a:pos x="T2" y="T3"/>
                </a:cxn>
                <a:cxn ang="T12">
                  <a:pos x="T4" y="T5"/>
                </a:cxn>
                <a:cxn ang="T13">
                  <a:pos x="T6" y="T7"/>
                </a:cxn>
                <a:cxn ang="T14">
                  <a:pos x="T8" y="T9"/>
                </a:cxn>
              </a:cxnLst>
              <a:rect l="T15" t="T16" r="T17" b="T18"/>
              <a:pathLst>
                <a:path w="26" h="7">
                  <a:moveTo>
                    <a:pt x="0" y="6"/>
                  </a:moveTo>
                  <a:lnTo>
                    <a:pt x="8" y="0"/>
                  </a:lnTo>
                  <a:lnTo>
                    <a:pt x="12" y="3"/>
                  </a:lnTo>
                  <a:lnTo>
                    <a:pt x="21" y="0"/>
                  </a:lnTo>
                  <a:lnTo>
                    <a:pt x="26" y="7"/>
                  </a:lnTo>
                </a:path>
              </a:pathLst>
            </a:custGeom>
            <a:noFill/>
            <a:ln w="4763">
              <a:solidFill>
                <a:srgbClr val="FF009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77" name="Freeform 72"/>
            <p:cNvSpPr>
              <a:spLocks/>
            </p:cNvSpPr>
            <p:nvPr/>
          </p:nvSpPr>
          <p:spPr bwMode="auto">
            <a:xfrm>
              <a:off x="1965" y="2647"/>
              <a:ext cx="27" cy="134"/>
            </a:xfrm>
            <a:custGeom>
              <a:avLst/>
              <a:gdLst>
                <a:gd name="T0" fmla="*/ 0 w 81"/>
                <a:gd name="T1" fmla="*/ 0 h 402"/>
                <a:gd name="T2" fmla="*/ 0 w 81"/>
                <a:gd name="T3" fmla="*/ 0 h 402"/>
                <a:gd name="T4" fmla="*/ 0 w 81"/>
                <a:gd name="T5" fmla="*/ 0 h 402"/>
                <a:gd name="T6" fmla="*/ 0 w 81"/>
                <a:gd name="T7" fmla="*/ 0 h 402"/>
                <a:gd name="T8" fmla="*/ 0 w 81"/>
                <a:gd name="T9" fmla="*/ 1 h 402"/>
                <a:gd name="T10" fmla="*/ 0 w 81"/>
                <a:gd name="T11" fmla="*/ 1 h 402"/>
                <a:gd name="T12" fmla="*/ 0 w 81"/>
                <a:gd name="T13" fmla="*/ 1 h 402"/>
                <a:gd name="T14" fmla="*/ 0 w 81"/>
                <a:gd name="T15" fmla="*/ 0 h 402"/>
                <a:gd name="T16" fmla="*/ 0 w 81"/>
                <a:gd name="T17" fmla="*/ 0 h 402"/>
                <a:gd name="T18" fmla="*/ 0 w 81"/>
                <a:gd name="T19" fmla="*/ 0 h 402"/>
                <a:gd name="T20" fmla="*/ 0 w 81"/>
                <a:gd name="T21" fmla="*/ 0 h 402"/>
                <a:gd name="T22" fmla="*/ 0 w 81"/>
                <a:gd name="T23" fmla="*/ 0 h 402"/>
                <a:gd name="T24" fmla="*/ 0 w 81"/>
                <a:gd name="T25" fmla="*/ 0 h 402"/>
                <a:gd name="T26" fmla="*/ 0 w 81"/>
                <a:gd name="T27" fmla="*/ 0 h 40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1"/>
                <a:gd name="T43" fmla="*/ 0 h 402"/>
                <a:gd name="T44" fmla="*/ 81 w 81"/>
                <a:gd name="T45" fmla="*/ 402 h 40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1" h="402">
                  <a:moveTo>
                    <a:pt x="4" y="0"/>
                  </a:moveTo>
                  <a:lnTo>
                    <a:pt x="0" y="91"/>
                  </a:lnTo>
                  <a:lnTo>
                    <a:pt x="13" y="216"/>
                  </a:lnTo>
                  <a:lnTo>
                    <a:pt x="24" y="324"/>
                  </a:lnTo>
                  <a:lnTo>
                    <a:pt x="45" y="390"/>
                  </a:lnTo>
                  <a:lnTo>
                    <a:pt x="54" y="402"/>
                  </a:lnTo>
                  <a:lnTo>
                    <a:pt x="60" y="384"/>
                  </a:lnTo>
                  <a:lnTo>
                    <a:pt x="63" y="338"/>
                  </a:lnTo>
                  <a:lnTo>
                    <a:pt x="81" y="325"/>
                  </a:lnTo>
                  <a:lnTo>
                    <a:pt x="57" y="289"/>
                  </a:lnTo>
                  <a:lnTo>
                    <a:pt x="40" y="267"/>
                  </a:lnTo>
                  <a:lnTo>
                    <a:pt x="43" y="82"/>
                  </a:lnTo>
                  <a:lnTo>
                    <a:pt x="51" y="7"/>
                  </a:lnTo>
                  <a:lnTo>
                    <a:pt x="4" y="0"/>
                  </a:lnTo>
                  <a:close/>
                </a:path>
              </a:pathLst>
            </a:custGeom>
            <a:solidFill>
              <a:srgbClr val="FFB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8" name="Freeform 73"/>
            <p:cNvSpPr>
              <a:spLocks/>
            </p:cNvSpPr>
            <p:nvPr/>
          </p:nvSpPr>
          <p:spPr bwMode="auto">
            <a:xfrm>
              <a:off x="2040" y="2643"/>
              <a:ext cx="24" cy="125"/>
            </a:xfrm>
            <a:custGeom>
              <a:avLst/>
              <a:gdLst>
                <a:gd name="T0" fmla="*/ 0 w 71"/>
                <a:gd name="T1" fmla="*/ 0 h 375"/>
                <a:gd name="T2" fmla="*/ 0 w 71"/>
                <a:gd name="T3" fmla="*/ 0 h 375"/>
                <a:gd name="T4" fmla="*/ 0 w 71"/>
                <a:gd name="T5" fmla="*/ 0 h 375"/>
                <a:gd name="T6" fmla="*/ 0 w 71"/>
                <a:gd name="T7" fmla="*/ 0 h 375"/>
                <a:gd name="T8" fmla="*/ 0 w 71"/>
                <a:gd name="T9" fmla="*/ 0 h 375"/>
                <a:gd name="T10" fmla="*/ 0 w 71"/>
                <a:gd name="T11" fmla="*/ 0 h 375"/>
                <a:gd name="T12" fmla="*/ 0 w 71"/>
                <a:gd name="T13" fmla="*/ 1 h 375"/>
                <a:gd name="T14" fmla="*/ 0 w 71"/>
                <a:gd name="T15" fmla="*/ 0 h 375"/>
                <a:gd name="T16" fmla="*/ 0 w 71"/>
                <a:gd name="T17" fmla="*/ 0 h 375"/>
                <a:gd name="T18" fmla="*/ 0 w 71"/>
                <a:gd name="T19" fmla="*/ 0 h 375"/>
                <a:gd name="T20" fmla="*/ 0 w 71"/>
                <a:gd name="T21" fmla="*/ 0 h 375"/>
                <a:gd name="T22" fmla="*/ 0 w 71"/>
                <a:gd name="T23" fmla="*/ 0 h 37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1"/>
                <a:gd name="T37" fmla="*/ 0 h 375"/>
                <a:gd name="T38" fmla="*/ 71 w 71"/>
                <a:gd name="T39" fmla="*/ 375 h 37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1" h="375">
                  <a:moveTo>
                    <a:pt x="20" y="10"/>
                  </a:moveTo>
                  <a:lnTo>
                    <a:pt x="30" y="78"/>
                  </a:lnTo>
                  <a:lnTo>
                    <a:pt x="29" y="238"/>
                  </a:lnTo>
                  <a:lnTo>
                    <a:pt x="0" y="306"/>
                  </a:lnTo>
                  <a:lnTo>
                    <a:pt x="7" y="312"/>
                  </a:lnTo>
                  <a:lnTo>
                    <a:pt x="0" y="347"/>
                  </a:lnTo>
                  <a:lnTo>
                    <a:pt x="6" y="375"/>
                  </a:lnTo>
                  <a:lnTo>
                    <a:pt x="29" y="329"/>
                  </a:lnTo>
                  <a:lnTo>
                    <a:pt x="51" y="246"/>
                  </a:lnTo>
                  <a:lnTo>
                    <a:pt x="71" y="62"/>
                  </a:lnTo>
                  <a:lnTo>
                    <a:pt x="62" y="0"/>
                  </a:lnTo>
                  <a:lnTo>
                    <a:pt x="20" y="10"/>
                  </a:lnTo>
                  <a:close/>
                </a:path>
              </a:pathLst>
            </a:custGeom>
            <a:solidFill>
              <a:srgbClr val="FFB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9" name="Freeform 74"/>
            <p:cNvSpPr>
              <a:spLocks/>
            </p:cNvSpPr>
            <p:nvPr/>
          </p:nvSpPr>
          <p:spPr bwMode="auto">
            <a:xfrm>
              <a:off x="1963" y="2565"/>
              <a:ext cx="103" cy="202"/>
            </a:xfrm>
            <a:custGeom>
              <a:avLst/>
              <a:gdLst>
                <a:gd name="T0" fmla="*/ 0 w 307"/>
                <a:gd name="T1" fmla="*/ 0 h 608"/>
                <a:gd name="T2" fmla="*/ 0 w 307"/>
                <a:gd name="T3" fmla="*/ 0 h 608"/>
                <a:gd name="T4" fmla="*/ 0 w 307"/>
                <a:gd name="T5" fmla="*/ 0 h 608"/>
                <a:gd name="T6" fmla="*/ 0 w 307"/>
                <a:gd name="T7" fmla="*/ 0 h 608"/>
                <a:gd name="T8" fmla="*/ 0 w 307"/>
                <a:gd name="T9" fmla="*/ 1 h 608"/>
                <a:gd name="T10" fmla="*/ 0 w 307"/>
                <a:gd name="T11" fmla="*/ 1 h 608"/>
                <a:gd name="T12" fmla="*/ 0 w 307"/>
                <a:gd name="T13" fmla="*/ 0 h 608"/>
                <a:gd name="T14" fmla="*/ 0 w 307"/>
                <a:gd name="T15" fmla="*/ 0 h 608"/>
                <a:gd name="T16" fmla="*/ 0 w 307"/>
                <a:gd name="T17" fmla="*/ 0 h 608"/>
                <a:gd name="T18" fmla="*/ 0 w 307"/>
                <a:gd name="T19" fmla="*/ 1 h 608"/>
                <a:gd name="T20" fmla="*/ 0 w 307"/>
                <a:gd name="T21" fmla="*/ 1 h 608"/>
                <a:gd name="T22" fmla="*/ 0 w 307"/>
                <a:gd name="T23" fmla="*/ 1 h 608"/>
                <a:gd name="T24" fmla="*/ 0 w 307"/>
                <a:gd name="T25" fmla="*/ 1 h 608"/>
                <a:gd name="T26" fmla="*/ 0 w 307"/>
                <a:gd name="T27" fmla="*/ 1 h 608"/>
                <a:gd name="T28" fmla="*/ 0 w 307"/>
                <a:gd name="T29" fmla="*/ 1 h 608"/>
                <a:gd name="T30" fmla="*/ 0 w 307"/>
                <a:gd name="T31" fmla="*/ 1 h 608"/>
                <a:gd name="T32" fmla="*/ 0 w 307"/>
                <a:gd name="T33" fmla="*/ 1 h 608"/>
                <a:gd name="T34" fmla="*/ 0 w 307"/>
                <a:gd name="T35" fmla="*/ 1 h 608"/>
                <a:gd name="T36" fmla="*/ 0 w 307"/>
                <a:gd name="T37" fmla="*/ 0 h 608"/>
                <a:gd name="T38" fmla="*/ 0 w 307"/>
                <a:gd name="T39" fmla="*/ 0 h 608"/>
                <a:gd name="T40" fmla="*/ 0 w 307"/>
                <a:gd name="T41" fmla="*/ 0 h 608"/>
                <a:gd name="T42" fmla="*/ 0 w 307"/>
                <a:gd name="T43" fmla="*/ 1 h 608"/>
                <a:gd name="T44" fmla="*/ 0 w 307"/>
                <a:gd name="T45" fmla="*/ 1 h 608"/>
                <a:gd name="T46" fmla="*/ 0 w 307"/>
                <a:gd name="T47" fmla="*/ 0 h 608"/>
                <a:gd name="T48" fmla="*/ 0 w 307"/>
                <a:gd name="T49" fmla="*/ 0 h 608"/>
                <a:gd name="T50" fmla="*/ 0 w 307"/>
                <a:gd name="T51" fmla="*/ 0 h 608"/>
                <a:gd name="T52" fmla="*/ 0 w 307"/>
                <a:gd name="T53" fmla="*/ 0 h 60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07"/>
                <a:gd name="T82" fmla="*/ 0 h 608"/>
                <a:gd name="T83" fmla="*/ 307 w 307"/>
                <a:gd name="T84" fmla="*/ 608 h 60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07" h="608">
                  <a:moveTo>
                    <a:pt x="124" y="0"/>
                  </a:moveTo>
                  <a:lnTo>
                    <a:pt x="49" y="41"/>
                  </a:lnTo>
                  <a:lnTo>
                    <a:pt x="39" y="55"/>
                  </a:lnTo>
                  <a:lnTo>
                    <a:pt x="0" y="249"/>
                  </a:lnTo>
                  <a:lnTo>
                    <a:pt x="6" y="456"/>
                  </a:lnTo>
                  <a:lnTo>
                    <a:pt x="55" y="440"/>
                  </a:lnTo>
                  <a:lnTo>
                    <a:pt x="59" y="257"/>
                  </a:lnTo>
                  <a:lnTo>
                    <a:pt x="67" y="208"/>
                  </a:lnTo>
                  <a:lnTo>
                    <a:pt x="68" y="315"/>
                  </a:lnTo>
                  <a:lnTo>
                    <a:pt x="55" y="501"/>
                  </a:lnTo>
                  <a:lnTo>
                    <a:pt x="77" y="502"/>
                  </a:lnTo>
                  <a:lnTo>
                    <a:pt x="75" y="565"/>
                  </a:lnTo>
                  <a:lnTo>
                    <a:pt x="77" y="602"/>
                  </a:lnTo>
                  <a:lnTo>
                    <a:pt x="156" y="608"/>
                  </a:lnTo>
                  <a:lnTo>
                    <a:pt x="221" y="593"/>
                  </a:lnTo>
                  <a:lnTo>
                    <a:pt x="258" y="591"/>
                  </a:lnTo>
                  <a:lnTo>
                    <a:pt x="254" y="490"/>
                  </a:lnTo>
                  <a:lnTo>
                    <a:pt x="259" y="440"/>
                  </a:lnTo>
                  <a:lnTo>
                    <a:pt x="240" y="297"/>
                  </a:lnTo>
                  <a:lnTo>
                    <a:pt x="238" y="223"/>
                  </a:lnTo>
                  <a:lnTo>
                    <a:pt x="246" y="251"/>
                  </a:lnTo>
                  <a:lnTo>
                    <a:pt x="254" y="416"/>
                  </a:lnTo>
                  <a:lnTo>
                    <a:pt x="294" y="425"/>
                  </a:lnTo>
                  <a:lnTo>
                    <a:pt x="307" y="235"/>
                  </a:lnTo>
                  <a:lnTo>
                    <a:pt x="260" y="52"/>
                  </a:lnTo>
                  <a:lnTo>
                    <a:pt x="183" y="0"/>
                  </a:lnTo>
                  <a:lnTo>
                    <a:pt x="124" y="0"/>
                  </a:lnTo>
                  <a:close/>
                </a:path>
              </a:pathLst>
            </a:custGeom>
            <a:solidFill>
              <a:srgbClr val="9FBFFF"/>
            </a:solidFill>
            <a:ln w="4763">
              <a:solidFill>
                <a:srgbClr val="9FBFFF"/>
              </a:solidFill>
              <a:prstDash val="solid"/>
              <a:round/>
              <a:headEnd/>
              <a:tailEnd/>
            </a:ln>
          </p:spPr>
          <p:txBody>
            <a:bodyPr/>
            <a:lstStyle/>
            <a:p>
              <a:endParaRPr lang="en-US"/>
            </a:p>
          </p:txBody>
        </p:sp>
        <p:sp>
          <p:nvSpPr>
            <p:cNvPr id="1280" name="Freeform 75"/>
            <p:cNvSpPr>
              <a:spLocks/>
            </p:cNvSpPr>
            <p:nvPr/>
          </p:nvSpPr>
          <p:spPr bwMode="auto">
            <a:xfrm>
              <a:off x="1984" y="2761"/>
              <a:ext cx="60" cy="192"/>
            </a:xfrm>
            <a:custGeom>
              <a:avLst/>
              <a:gdLst>
                <a:gd name="T0" fmla="*/ 0 w 178"/>
                <a:gd name="T1" fmla="*/ 0 h 577"/>
                <a:gd name="T2" fmla="*/ 0 w 178"/>
                <a:gd name="T3" fmla="*/ 0 h 577"/>
                <a:gd name="T4" fmla="*/ 0 w 178"/>
                <a:gd name="T5" fmla="*/ 0 h 577"/>
                <a:gd name="T6" fmla="*/ 0 w 178"/>
                <a:gd name="T7" fmla="*/ 0 h 577"/>
                <a:gd name="T8" fmla="*/ 0 w 178"/>
                <a:gd name="T9" fmla="*/ 1 h 577"/>
                <a:gd name="T10" fmla="*/ 0 w 178"/>
                <a:gd name="T11" fmla="*/ 1 h 577"/>
                <a:gd name="T12" fmla="*/ 0 w 178"/>
                <a:gd name="T13" fmla="*/ 1 h 577"/>
                <a:gd name="T14" fmla="*/ 0 w 178"/>
                <a:gd name="T15" fmla="*/ 1 h 577"/>
                <a:gd name="T16" fmla="*/ 0 w 178"/>
                <a:gd name="T17" fmla="*/ 1 h 577"/>
                <a:gd name="T18" fmla="*/ 0 w 178"/>
                <a:gd name="T19" fmla="*/ 1 h 577"/>
                <a:gd name="T20" fmla="*/ 0 w 178"/>
                <a:gd name="T21" fmla="*/ 1 h 577"/>
                <a:gd name="T22" fmla="*/ 0 w 178"/>
                <a:gd name="T23" fmla="*/ 1 h 577"/>
                <a:gd name="T24" fmla="*/ 0 w 178"/>
                <a:gd name="T25" fmla="*/ 1 h 577"/>
                <a:gd name="T26" fmla="*/ 0 w 178"/>
                <a:gd name="T27" fmla="*/ 1 h 577"/>
                <a:gd name="T28" fmla="*/ 0 w 178"/>
                <a:gd name="T29" fmla="*/ 0 h 577"/>
                <a:gd name="T30" fmla="*/ 0 w 178"/>
                <a:gd name="T31" fmla="*/ 0 h 577"/>
                <a:gd name="T32" fmla="*/ 0 w 178"/>
                <a:gd name="T33" fmla="*/ 0 h 577"/>
                <a:gd name="T34" fmla="*/ 0 w 178"/>
                <a:gd name="T35" fmla="*/ 1 h 577"/>
                <a:gd name="T36" fmla="*/ 0 w 178"/>
                <a:gd name="T37" fmla="*/ 1 h 577"/>
                <a:gd name="T38" fmla="*/ 0 w 178"/>
                <a:gd name="T39" fmla="*/ 1 h 577"/>
                <a:gd name="T40" fmla="*/ 0 w 178"/>
                <a:gd name="T41" fmla="*/ 1 h 577"/>
                <a:gd name="T42" fmla="*/ 0 w 178"/>
                <a:gd name="T43" fmla="*/ 1 h 577"/>
                <a:gd name="T44" fmla="*/ 0 w 178"/>
                <a:gd name="T45" fmla="*/ 1 h 577"/>
                <a:gd name="T46" fmla="*/ 0 w 178"/>
                <a:gd name="T47" fmla="*/ 1 h 577"/>
                <a:gd name="T48" fmla="*/ 0 w 178"/>
                <a:gd name="T49" fmla="*/ 1 h 577"/>
                <a:gd name="T50" fmla="*/ 0 w 178"/>
                <a:gd name="T51" fmla="*/ 1 h 577"/>
                <a:gd name="T52" fmla="*/ 0 w 178"/>
                <a:gd name="T53" fmla="*/ 0 h 577"/>
                <a:gd name="T54" fmla="*/ 0 w 178"/>
                <a:gd name="T55" fmla="*/ 0 h 577"/>
                <a:gd name="T56" fmla="*/ 0 w 178"/>
                <a:gd name="T57" fmla="*/ 0 h 577"/>
                <a:gd name="T58" fmla="*/ 0 w 178"/>
                <a:gd name="T59" fmla="*/ 0 h 57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78"/>
                <a:gd name="T91" fmla="*/ 0 h 577"/>
                <a:gd name="T92" fmla="*/ 178 w 178"/>
                <a:gd name="T93" fmla="*/ 577 h 57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78" h="577">
                  <a:moveTo>
                    <a:pt x="24" y="9"/>
                  </a:moveTo>
                  <a:lnTo>
                    <a:pt x="32" y="211"/>
                  </a:lnTo>
                  <a:lnTo>
                    <a:pt x="29" y="267"/>
                  </a:lnTo>
                  <a:lnTo>
                    <a:pt x="29" y="323"/>
                  </a:lnTo>
                  <a:lnTo>
                    <a:pt x="32" y="374"/>
                  </a:lnTo>
                  <a:lnTo>
                    <a:pt x="33" y="415"/>
                  </a:lnTo>
                  <a:lnTo>
                    <a:pt x="33" y="467"/>
                  </a:lnTo>
                  <a:lnTo>
                    <a:pt x="30" y="488"/>
                  </a:lnTo>
                  <a:lnTo>
                    <a:pt x="8" y="553"/>
                  </a:lnTo>
                  <a:lnTo>
                    <a:pt x="0" y="576"/>
                  </a:lnTo>
                  <a:lnTo>
                    <a:pt x="35" y="577"/>
                  </a:lnTo>
                  <a:lnTo>
                    <a:pt x="50" y="549"/>
                  </a:lnTo>
                  <a:lnTo>
                    <a:pt x="60" y="516"/>
                  </a:lnTo>
                  <a:lnTo>
                    <a:pt x="66" y="464"/>
                  </a:lnTo>
                  <a:lnTo>
                    <a:pt x="86" y="323"/>
                  </a:lnTo>
                  <a:lnTo>
                    <a:pt x="93" y="283"/>
                  </a:lnTo>
                  <a:lnTo>
                    <a:pt x="88" y="360"/>
                  </a:lnTo>
                  <a:lnTo>
                    <a:pt x="94" y="407"/>
                  </a:lnTo>
                  <a:lnTo>
                    <a:pt x="97" y="451"/>
                  </a:lnTo>
                  <a:lnTo>
                    <a:pt x="92" y="491"/>
                  </a:lnTo>
                  <a:lnTo>
                    <a:pt x="96" y="510"/>
                  </a:lnTo>
                  <a:lnTo>
                    <a:pt x="118" y="570"/>
                  </a:lnTo>
                  <a:lnTo>
                    <a:pt x="138" y="571"/>
                  </a:lnTo>
                  <a:lnTo>
                    <a:pt x="148" y="571"/>
                  </a:lnTo>
                  <a:lnTo>
                    <a:pt x="160" y="559"/>
                  </a:lnTo>
                  <a:lnTo>
                    <a:pt x="130" y="491"/>
                  </a:lnTo>
                  <a:lnTo>
                    <a:pt x="145" y="347"/>
                  </a:lnTo>
                  <a:lnTo>
                    <a:pt x="151" y="279"/>
                  </a:lnTo>
                  <a:lnTo>
                    <a:pt x="178" y="0"/>
                  </a:lnTo>
                  <a:lnTo>
                    <a:pt x="24" y="9"/>
                  </a:lnTo>
                  <a:close/>
                </a:path>
              </a:pathLst>
            </a:custGeom>
            <a:solidFill>
              <a:srgbClr val="FFB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81" name="Freeform 76"/>
            <p:cNvSpPr>
              <a:spLocks/>
            </p:cNvSpPr>
            <p:nvPr/>
          </p:nvSpPr>
          <p:spPr bwMode="auto">
            <a:xfrm>
              <a:off x="2003" y="2565"/>
              <a:ext cx="23" cy="12"/>
            </a:xfrm>
            <a:custGeom>
              <a:avLst/>
              <a:gdLst>
                <a:gd name="T0" fmla="*/ 0 w 69"/>
                <a:gd name="T1" fmla="*/ 0 h 36"/>
                <a:gd name="T2" fmla="*/ 0 w 69"/>
                <a:gd name="T3" fmla="*/ 0 h 36"/>
                <a:gd name="T4" fmla="*/ 0 w 69"/>
                <a:gd name="T5" fmla="*/ 0 h 36"/>
                <a:gd name="T6" fmla="*/ 0 w 69"/>
                <a:gd name="T7" fmla="*/ 0 h 36"/>
                <a:gd name="T8" fmla="*/ 0 w 69"/>
                <a:gd name="T9" fmla="*/ 0 h 36"/>
                <a:gd name="T10" fmla="*/ 0 60000 65536"/>
                <a:gd name="T11" fmla="*/ 0 60000 65536"/>
                <a:gd name="T12" fmla="*/ 0 60000 65536"/>
                <a:gd name="T13" fmla="*/ 0 60000 65536"/>
                <a:gd name="T14" fmla="*/ 0 60000 65536"/>
                <a:gd name="T15" fmla="*/ 0 w 69"/>
                <a:gd name="T16" fmla="*/ 0 h 36"/>
                <a:gd name="T17" fmla="*/ 69 w 69"/>
                <a:gd name="T18" fmla="*/ 36 h 36"/>
              </a:gdLst>
              <a:ahLst/>
              <a:cxnLst>
                <a:cxn ang="T10">
                  <a:pos x="T0" y="T1"/>
                </a:cxn>
                <a:cxn ang="T11">
                  <a:pos x="T2" y="T3"/>
                </a:cxn>
                <a:cxn ang="T12">
                  <a:pos x="T4" y="T5"/>
                </a:cxn>
                <a:cxn ang="T13">
                  <a:pos x="T6" y="T7"/>
                </a:cxn>
                <a:cxn ang="T14">
                  <a:pos x="T8" y="T9"/>
                </a:cxn>
              </a:cxnLst>
              <a:rect l="T15" t="T16" r="T17" b="T18"/>
              <a:pathLst>
                <a:path w="69" h="36">
                  <a:moveTo>
                    <a:pt x="0" y="3"/>
                  </a:moveTo>
                  <a:lnTo>
                    <a:pt x="15" y="36"/>
                  </a:lnTo>
                  <a:lnTo>
                    <a:pt x="35" y="0"/>
                  </a:lnTo>
                  <a:lnTo>
                    <a:pt x="56" y="36"/>
                  </a:lnTo>
                  <a:lnTo>
                    <a:pt x="69" y="4"/>
                  </a:lnTo>
                </a:path>
              </a:pathLst>
            </a:custGeom>
            <a:noFill/>
            <a:ln w="4763">
              <a:solidFill>
                <a:srgbClr val="3F7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82" name="Freeform 77"/>
            <p:cNvSpPr>
              <a:spLocks/>
            </p:cNvSpPr>
            <p:nvPr/>
          </p:nvSpPr>
          <p:spPr bwMode="auto">
            <a:xfrm>
              <a:off x="2015" y="2568"/>
              <a:ext cx="2" cy="100"/>
            </a:xfrm>
            <a:custGeom>
              <a:avLst/>
              <a:gdLst>
                <a:gd name="T0" fmla="*/ 0 w 6"/>
                <a:gd name="T1" fmla="*/ 0 h 299"/>
                <a:gd name="T2" fmla="*/ 0 w 6"/>
                <a:gd name="T3" fmla="*/ 0 h 299"/>
                <a:gd name="T4" fmla="*/ 0 w 6"/>
                <a:gd name="T5" fmla="*/ 0 h 299"/>
                <a:gd name="T6" fmla="*/ 0 60000 65536"/>
                <a:gd name="T7" fmla="*/ 0 60000 65536"/>
                <a:gd name="T8" fmla="*/ 0 60000 65536"/>
                <a:gd name="T9" fmla="*/ 0 w 6"/>
                <a:gd name="T10" fmla="*/ 0 h 299"/>
                <a:gd name="T11" fmla="*/ 6 w 6"/>
                <a:gd name="T12" fmla="*/ 299 h 299"/>
              </a:gdLst>
              <a:ahLst/>
              <a:cxnLst>
                <a:cxn ang="T6">
                  <a:pos x="T0" y="T1"/>
                </a:cxn>
                <a:cxn ang="T7">
                  <a:pos x="T2" y="T3"/>
                </a:cxn>
                <a:cxn ang="T8">
                  <a:pos x="T4" y="T5"/>
                </a:cxn>
              </a:cxnLst>
              <a:rect l="T9" t="T10" r="T11" b="T12"/>
              <a:pathLst>
                <a:path w="6" h="299">
                  <a:moveTo>
                    <a:pt x="0" y="0"/>
                  </a:moveTo>
                  <a:lnTo>
                    <a:pt x="6" y="124"/>
                  </a:lnTo>
                  <a:lnTo>
                    <a:pt x="6" y="299"/>
                  </a:lnTo>
                </a:path>
              </a:pathLst>
            </a:custGeom>
            <a:noFill/>
            <a:ln w="4763">
              <a:solidFill>
                <a:srgbClr val="3F7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83" name="Freeform 78"/>
            <p:cNvSpPr>
              <a:spLocks/>
            </p:cNvSpPr>
            <p:nvPr/>
          </p:nvSpPr>
          <p:spPr bwMode="auto">
            <a:xfrm>
              <a:off x="1993" y="2667"/>
              <a:ext cx="45" cy="2"/>
            </a:xfrm>
            <a:custGeom>
              <a:avLst/>
              <a:gdLst>
                <a:gd name="T0" fmla="*/ 0 w 133"/>
                <a:gd name="T1" fmla="*/ 0 h 5"/>
                <a:gd name="T2" fmla="*/ 0 w 133"/>
                <a:gd name="T3" fmla="*/ 0 h 5"/>
                <a:gd name="T4" fmla="*/ 0 w 133"/>
                <a:gd name="T5" fmla="*/ 0 h 5"/>
                <a:gd name="T6" fmla="*/ 0 60000 65536"/>
                <a:gd name="T7" fmla="*/ 0 60000 65536"/>
                <a:gd name="T8" fmla="*/ 0 60000 65536"/>
                <a:gd name="T9" fmla="*/ 0 w 133"/>
                <a:gd name="T10" fmla="*/ 0 h 5"/>
                <a:gd name="T11" fmla="*/ 133 w 133"/>
                <a:gd name="T12" fmla="*/ 5 h 5"/>
              </a:gdLst>
              <a:ahLst/>
              <a:cxnLst>
                <a:cxn ang="T6">
                  <a:pos x="T0" y="T1"/>
                </a:cxn>
                <a:cxn ang="T7">
                  <a:pos x="T2" y="T3"/>
                </a:cxn>
                <a:cxn ang="T8">
                  <a:pos x="T4" y="T5"/>
                </a:cxn>
              </a:cxnLst>
              <a:rect l="T9" t="T10" r="T11" b="T12"/>
              <a:pathLst>
                <a:path w="133" h="5">
                  <a:moveTo>
                    <a:pt x="0" y="5"/>
                  </a:moveTo>
                  <a:lnTo>
                    <a:pt x="73" y="0"/>
                  </a:lnTo>
                  <a:lnTo>
                    <a:pt x="133" y="2"/>
                  </a:lnTo>
                </a:path>
              </a:pathLst>
            </a:custGeom>
            <a:noFill/>
            <a:ln w="4763">
              <a:solidFill>
                <a:srgbClr val="3F7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84" name="Freeform 79"/>
            <p:cNvSpPr>
              <a:spLocks/>
            </p:cNvSpPr>
            <p:nvPr/>
          </p:nvSpPr>
          <p:spPr bwMode="auto">
            <a:xfrm>
              <a:off x="1982" y="2930"/>
              <a:ext cx="23" cy="37"/>
            </a:xfrm>
            <a:custGeom>
              <a:avLst/>
              <a:gdLst>
                <a:gd name="T0" fmla="*/ 0 w 70"/>
                <a:gd name="T1" fmla="*/ 0 h 113"/>
                <a:gd name="T2" fmla="*/ 0 w 70"/>
                <a:gd name="T3" fmla="*/ 0 h 113"/>
                <a:gd name="T4" fmla="*/ 0 w 70"/>
                <a:gd name="T5" fmla="*/ 0 h 113"/>
                <a:gd name="T6" fmla="*/ 0 w 70"/>
                <a:gd name="T7" fmla="*/ 0 h 113"/>
                <a:gd name="T8" fmla="*/ 0 w 70"/>
                <a:gd name="T9" fmla="*/ 0 h 113"/>
                <a:gd name="T10" fmla="*/ 0 w 70"/>
                <a:gd name="T11" fmla="*/ 0 h 113"/>
                <a:gd name="T12" fmla="*/ 0 w 70"/>
                <a:gd name="T13" fmla="*/ 0 h 113"/>
                <a:gd name="T14" fmla="*/ 0 w 70"/>
                <a:gd name="T15" fmla="*/ 0 h 113"/>
                <a:gd name="T16" fmla="*/ 0 w 70"/>
                <a:gd name="T17" fmla="*/ 0 h 113"/>
                <a:gd name="T18" fmla="*/ 0 w 70"/>
                <a:gd name="T19" fmla="*/ 0 h 113"/>
                <a:gd name="T20" fmla="*/ 0 w 70"/>
                <a:gd name="T21" fmla="*/ 0 h 113"/>
                <a:gd name="T22" fmla="*/ 0 w 70"/>
                <a:gd name="T23" fmla="*/ 0 h 113"/>
                <a:gd name="T24" fmla="*/ 0 w 70"/>
                <a:gd name="T25" fmla="*/ 0 h 113"/>
                <a:gd name="T26" fmla="*/ 0 w 70"/>
                <a:gd name="T27" fmla="*/ 0 h 113"/>
                <a:gd name="T28" fmla="*/ 0 w 70"/>
                <a:gd name="T29" fmla="*/ 0 h 113"/>
                <a:gd name="T30" fmla="*/ 0 w 70"/>
                <a:gd name="T31" fmla="*/ 0 h 113"/>
                <a:gd name="T32" fmla="*/ 0 w 70"/>
                <a:gd name="T33" fmla="*/ 0 h 113"/>
                <a:gd name="T34" fmla="*/ 0 w 70"/>
                <a:gd name="T35" fmla="*/ 0 h 113"/>
                <a:gd name="T36" fmla="*/ 0 w 70"/>
                <a:gd name="T37" fmla="*/ 0 h 11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0"/>
                <a:gd name="T58" fmla="*/ 0 h 113"/>
                <a:gd name="T59" fmla="*/ 70 w 70"/>
                <a:gd name="T60" fmla="*/ 113 h 11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0" h="113">
                  <a:moveTo>
                    <a:pt x="13" y="56"/>
                  </a:moveTo>
                  <a:lnTo>
                    <a:pt x="3" y="74"/>
                  </a:lnTo>
                  <a:lnTo>
                    <a:pt x="0" y="87"/>
                  </a:lnTo>
                  <a:lnTo>
                    <a:pt x="0" y="97"/>
                  </a:lnTo>
                  <a:lnTo>
                    <a:pt x="2" y="104"/>
                  </a:lnTo>
                  <a:lnTo>
                    <a:pt x="7" y="110"/>
                  </a:lnTo>
                  <a:lnTo>
                    <a:pt x="16" y="113"/>
                  </a:lnTo>
                  <a:lnTo>
                    <a:pt x="28" y="112"/>
                  </a:lnTo>
                  <a:lnTo>
                    <a:pt x="40" y="107"/>
                  </a:lnTo>
                  <a:lnTo>
                    <a:pt x="49" y="96"/>
                  </a:lnTo>
                  <a:lnTo>
                    <a:pt x="57" y="81"/>
                  </a:lnTo>
                  <a:lnTo>
                    <a:pt x="62" y="50"/>
                  </a:lnTo>
                  <a:lnTo>
                    <a:pt x="70" y="19"/>
                  </a:lnTo>
                  <a:lnTo>
                    <a:pt x="69" y="0"/>
                  </a:lnTo>
                  <a:lnTo>
                    <a:pt x="55" y="44"/>
                  </a:lnTo>
                  <a:lnTo>
                    <a:pt x="43" y="71"/>
                  </a:lnTo>
                  <a:lnTo>
                    <a:pt x="25" y="71"/>
                  </a:lnTo>
                  <a:lnTo>
                    <a:pt x="10" y="69"/>
                  </a:lnTo>
                  <a:lnTo>
                    <a:pt x="13" y="5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85" name="Freeform 80"/>
            <p:cNvSpPr>
              <a:spLocks/>
            </p:cNvSpPr>
            <p:nvPr/>
          </p:nvSpPr>
          <p:spPr bwMode="auto">
            <a:xfrm>
              <a:off x="2015" y="2926"/>
              <a:ext cx="26" cy="41"/>
            </a:xfrm>
            <a:custGeom>
              <a:avLst/>
              <a:gdLst>
                <a:gd name="T0" fmla="*/ 0 w 80"/>
                <a:gd name="T1" fmla="*/ 0 h 123"/>
                <a:gd name="T2" fmla="*/ 0 w 80"/>
                <a:gd name="T3" fmla="*/ 0 h 123"/>
                <a:gd name="T4" fmla="*/ 0 w 80"/>
                <a:gd name="T5" fmla="*/ 0 h 123"/>
                <a:gd name="T6" fmla="*/ 0 w 80"/>
                <a:gd name="T7" fmla="*/ 0 h 123"/>
                <a:gd name="T8" fmla="*/ 0 w 80"/>
                <a:gd name="T9" fmla="*/ 0 h 123"/>
                <a:gd name="T10" fmla="*/ 0 w 80"/>
                <a:gd name="T11" fmla="*/ 0 h 123"/>
                <a:gd name="T12" fmla="*/ 0 w 80"/>
                <a:gd name="T13" fmla="*/ 0 h 123"/>
                <a:gd name="T14" fmla="*/ 0 w 80"/>
                <a:gd name="T15" fmla="*/ 0 h 123"/>
                <a:gd name="T16" fmla="*/ 0 w 80"/>
                <a:gd name="T17" fmla="*/ 0 h 123"/>
                <a:gd name="T18" fmla="*/ 0 w 80"/>
                <a:gd name="T19" fmla="*/ 0 h 123"/>
                <a:gd name="T20" fmla="*/ 0 w 80"/>
                <a:gd name="T21" fmla="*/ 0 h 123"/>
                <a:gd name="T22" fmla="*/ 0 w 80"/>
                <a:gd name="T23" fmla="*/ 0 h 123"/>
                <a:gd name="T24" fmla="*/ 0 w 80"/>
                <a:gd name="T25" fmla="*/ 0 h 123"/>
                <a:gd name="T26" fmla="*/ 0 w 80"/>
                <a:gd name="T27" fmla="*/ 0 h 123"/>
                <a:gd name="T28" fmla="*/ 0 w 80"/>
                <a:gd name="T29" fmla="*/ 0 h 123"/>
                <a:gd name="T30" fmla="*/ 0 w 80"/>
                <a:gd name="T31" fmla="*/ 0 h 123"/>
                <a:gd name="T32" fmla="*/ 0 w 80"/>
                <a:gd name="T33" fmla="*/ 0 h 123"/>
                <a:gd name="T34" fmla="*/ 0 w 80"/>
                <a:gd name="T35" fmla="*/ 0 h 123"/>
                <a:gd name="T36" fmla="*/ 0 w 80"/>
                <a:gd name="T37" fmla="*/ 0 h 123"/>
                <a:gd name="T38" fmla="*/ 0 w 80"/>
                <a:gd name="T39" fmla="*/ 0 h 123"/>
                <a:gd name="T40" fmla="*/ 0 w 80"/>
                <a:gd name="T41" fmla="*/ 0 h 123"/>
                <a:gd name="T42" fmla="*/ 0 w 80"/>
                <a:gd name="T43" fmla="*/ 0 h 12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0"/>
                <a:gd name="T67" fmla="*/ 0 h 123"/>
                <a:gd name="T68" fmla="*/ 80 w 80"/>
                <a:gd name="T69" fmla="*/ 123 h 12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0" h="123">
                  <a:moveTo>
                    <a:pt x="1" y="0"/>
                  </a:moveTo>
                  <a:lnTo>
                    <a:pt x="0" y="12"/>
                  </a:lnTo>
                  <a:lnTo>
                    <a:pt x="11" y="44"/>
                  </a:lnTo>
                  <a:lnTo>
                    <a:pt x="18" y="69"/>
                  </a:lnTo>
                  <a:lnTo>
                    <a:pt x="26" y="94"/>
                  </a:lnTo>
                  <a:lnTo>
                    <a:pt x="34" y="107"/>
                  </a:lnTo>
                  <a:lnTo>
                    <a:pt x="42" y="117"/>
                  </a:lnTo>
                  <a:lnTo>
                    <a:pt x="53" y="121"/>
                  </a:lnTo>
                  <a:lnTo>
                    <a:pt x="65" y="123"/>
                  </a:lnTo>
                  <a:lnTo>
                    <a:pt x="71" y="119"/>
                  </a:lnTo>
                  <a:lnTo>
                    <a:pt x="77" y="116"/>
                  </a:lnTo>
                  <a:lnTo>
                    <a:pt x="80" y="104"/>
                  </a:lnTo>
                  <a:lnTo>
                    <a:pt x="78" y="88"/>
                  </a:lnTo>
                  <a:lnTo>
                    <a:pt x="71" y="68"/>
                  </a:lnTo>
                  <a:lnTo>
                    <a:pt x="66" y="58"/>
                  </a:lnTo>
                  <a:lnTo>
                    <a:pt x="64" y="67"/>
                  </a:lnTo>
                  <a:lnTo>
                    <a:pt x="61" y="71"/>
                  </a:lnTo>
                  <a:lnTo>
                    <a:pt x="51" y="74"/>
                  </a:lnTo>
                  <a:lnTo>
                    <a:pt x="43" y="75"/>
                  </a:lnTo>
                  <a:lnTo>
                    <a:pt x="27" y="72"/>
                  </a:lnTo>
                  <a:lnTo>
                    <a:pt x="11" y="24"/>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86" name="Freeform 81"/>
            <p:cNvSpPr>
              <a:spLocks/>
            </p:cNvSpPr>
            <p:nvPr/>
          </p:nvSpPr>
          <p:spPr bwMode="auto">
            <a:xfrm>
              <a:off x="1996" y="2502"/>
              <a:ext cx="41" cy="63"/>
            </a:xfrm>
            <a:custGeom>
              <a:avLst/>
              <a:gdLst>
                <a:gd name="T0" fmla="*/ 0 w 123"/>
                <a:gd name="T1" fmla="*/ 0 h 190"/>
                <a:gd name="T2" fmla="*/ 0 w 123"/>
                <a:gd name="T3" fmla="*/ 0 h 190"/>
                <a:gd name="T4" fmla="*/ 0 w 123"/>
                <a:gd name="T5" fmla="*/ 0 h 190"/>
                <a:gd name="T6" fmla="*/ 0 w 123"/>
                <a:gd name="T7" fmla="*/ 0 h 190"/>
                <a:gd name="T8" fmla="*/ 0 w 123"/>
                <a:gd name="T9" fmla="*/ 0 h 190"/>
                <a:gd name="T10" fmla="*/ 0 w 123"/>
                <a:gd name="T11" fmla="*/ 0 h 190"/>
                <a:gd name="T12" fmla="*/ 0 w 123"/>
                <a:gd name="T13" fmla="*/ 0 h 190"/>
                <a:gd name="T14" fmla="*/ 0 w 123"/>
                <a:gd name="T15" fmla="*/ 0 h 190"/>
                <a:gd name="T16" fmla="*/ 0 w 123"/>
                <a:gd name="T17" fmla="*/ 0 h 190"/>
                <a:gd name="T18" fmla="*/ 0 w 123"/>
                <a:gd name="T19" fmla="*/ 0 h 190"/>
                <a:gd name="T20" fmla="*/ 0 w 123"/>
                <a:gd name="T21" fmla="*/ 0 h 190"/>
                <a:gd name="T22" fmla="*/ 0 w 123"/>
                <a:gd name="T23" fmla="*/ 0 h 190"/>
                <a:gd name="T24" fmla="*/ 0 w 123"/>
                <a:gd name="T25" fmla="*/ 0 h 190"/>
                <a:gd name="T26" fmla="*/ 0 w 123"/>
                <a:gd name="T27" fmla="*/ 0 h 190"/>
                <a:gd name="T28" fmla="*/ 0 w 123"/>
                <a:gd name="T29" fmla="*/ 0 h 190"/>
                <a:gd name="T30" fmla="*/ 0 w 123"/>
                <a:gd name="T31" fmla="*/ 0 h 190"/>
                <a:gd name="T32" fmla="*/ 0 w 123"/>
                <a:gd name="T33" fmla="*/ 0 h 190"/>
                <a:gd name="T34" fmla="*/ 0 w 123"/>
                <a:gd name="T35" fmla="*/ 0 h 190"/>
                <a:gd name="T36" fmla="*/ 0 w 123"/>
                <a:gd name="T37" fmla="*/ 0 h 190"/>
                <a:gd name="T38" fmla="*/ 0 w 123"/>
                <a:gd name="T39" fmla="*/ 0 h 190"/>
                <a:gd name="T40" fmla="*/ 0 w 123"/>
                <a:gd name="T41" fmla="*/ 0 h 190"/>
                <a:gd name="T42" fmla="*/ 0 w 123"/>
                <a:gd name="T43" fmla="*/ 0 h 1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3"/>
                <a:gd name="T67" fmla="*/ 0 h 190"/>
                <a:gd name="T68" fmla="*/ 123 w 123"/>
                <a:gd name="T69" fmla="*/ 190 h 1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3" h="190">
                  <a:moveTo>
                    <a:pt x="30" y="189"/>
                  </a:moveTo>
                  <a:lnTo>
                    <a:pt x="30" y="160"/>
                  </a:lnTo>
                  <a:lnTo>
                    <a:pt x="20" y="139"/>
                  </a:lnTo>
                  <a:lnTo>
                    <a:pt x="10" y="123"/>
                  </a:lnTo>
                  <a:lnTo>
                    <a:pt x="6" y="99"/>
                  </a:lnTo>
                  <a:lnTo>
                    <a:pt x="1" y="88"/>
                  </a:lnTo>
                  <a:lnTo>
                    <a:pt x="0" y="59"/>
                  </a:lnTo>
                  <a:lnTo>
                    <a:pt x="10" y="26"/>
                  </a:lnTo>
                  <a:lnTo>
                    <a:pt x="29" y="9"/>
                  </a:lnTo>
                  <a:lnTo>
                    <a:pt x="50" y="0"/>
                  </a:lnTo>
                  <a:lnTo>
                    <a:pt x="76" y="0"/>
                  </a:lnTo>
                  <a:lnTo>
                    <a:pt x="99" y="8"/>
                  </a:lnTo>
                  <a:lnTo>
                    <a:pt x="116" y="24"/>
                  </a:lnTo>
                  <a:lnTo>
                    <a:pt x="123" y="48"/>
                  </a:lnTo>
                  <a:lnTo>
                    <a:pt x="123" y="72"/>
                  </a:lnTo>
                  <a:lnTo>
                    <a:pt x="120" y="96"/>
                  </a:lnTo>
                  <a:lnTo>
                    <a:pt x="108" y="124"/>
                  </a:lnTo>
                  <a:lnTo>
                    <a:pt x="102" y="136"/>
                  </a:lnTo>
                  <a:lnTo>
                    <a:pt x="97" y="148"/>
                  </a:lnTo>
                  <a:lnTo>
                    <a:pt x="95" y="161"/>
                  </a:lnTo>
                  <a:lnTo>
                    <a:pt x="90" y="190"/>
                  </a:lnTo>
                  <a:lnTo>
                    <a:pt x="30" y="189"/>
                  </a:lnTo>
                  <a:close/>
                </a:path>
              </a:pathLst>
            </a:custGeom>
            <a:solidFill>
              <a:srgbClr val="FFB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87" name="Freeform 82"/>
            <p:cNvSpPr>
              <a:spLocks/>
            </p:cNvSpPr>
            <p:nvPr/>
          </p:nvSpPr>
          <p:spPr bwMode="auto">
            <a:xfrm>
              <a:off x="1989" y="2497"/>
              <a:ext cx="56" cy="50"/>
            </a:xfrm>
            <a:custGeom>
              <a:avLst/>
              <a:gdLst>
                <a:gd name="T0" fmla="*/ 0 w 167"/>
                <a:gd name="T1" fmla="*/ 0 h 149"/>
                <a:gd name="T2" fmla="*/ 0 w 167"/>
                <a:gd name="T3" fmla="*/ 0 h 149"/>
                <a:gd name="T4" fmla="*/ 0 w 167"/>
                <a:gd name="T5" fmla="*/ 0 h 149"/>
                <a:gd name="T6" fmla="*/ 0 w 167"/>
                <a:gd name="T7" fmla="*/ 0 h 149"/>
                <a:gd name="T8" fmla="*/ 0 w 167"/>
                <a:gd name="T9" fmla="*/ 0 h 149"/>
                <a:gd name="T10" fmla="*/ 0 w 167"/>
                <a:gd name="T11" fmla="*/ 0 h 149"/>
                <a:gd name="T12" fmla="*/ 0 w 167"/>
                <a:gd name="T13" fmla="*/ 0 h 149"/>
                <a:gd name="T14" fmla="*/ 0 w 167"/>
                <a:gd name="T15" fmla="*/ 0 h 149"/>
                <a:gd name="T16" fmla="*/ 0 w 167"/>
                <a:gd name="T17" fmla="*/ 0 h 149"/>
                <a:gd name="T18" fmla="*/ 0 w 167"/>
                <a:gd name="T19" fmla="*/ 0 h 149"/>
                <a:gd name="T20" fmla="*/ 0 w 167"/>
                <a:gd name="T21" fmla="*/ 0 h 149"/>
                <a:gd name="T22" fmla="*/ 0 w 167"/>
                <a:gd name="T23" fmla="*/ 0 h 149"/>
                <a:gd name="T24" fmla="*/ 0 w 167"/>
                <a:gd name="T25" fmla="*/ 0 h 149"/>
                <a:gd name="T26" fmla="*/ 0 w 167"/>
                <a:gd name="T27" fmla="*/ 0 h 149"/>
                <a:gd name="T28" fmla="*/ 0 w 167"/>
                <a:gd name="T29" fmla="*/ 0 h 149"/>
                <a:gd name="T30" fmla="*/ 0 w 167"/>
                <a:gd name="T31" fmla="*/ 0 h 149"/>
                <a:gd name="T32" fmla="*/ 0 w 167"/>
                <a:gd name="T33" fmla="*/ 0 h 149"/>
                <a:gd name="T34" fmla="*/ 0 w 167"/>
                <a:gd name="T35" fmla="*/ 0 h 149"/>
                <a:gd name="T36" fmla="*/ 0 w 167"/>
                <a:gd name="T37" fmla="*/ 0 h 149"/>
                <a:gd name="T38" fmla="*/ 0 w 167"/>
                <a:gd name="T39" fmla="*/ 0 h 149"/>
                <a:gd name="T40" fmla="*/ 0 w 167"/>
                <a:gd name="T41" fmla="*/ 0 h 149"/>
                <a:gd name="T42" fmla="*/ 0 w 167"/>
                <a:gd name="T43" fmla="*/ 0 h 149"/>
                <a:gd name="T44" fmla="*/ 0 w 167"/>
                <a:gd name="T45" fmla="*/ 0 h 149"/>
                <a:gd name="T46" fmla="*/ 0 w 167"/>
                <a:gd name="T47" fmla="*/ 0 h 149"/>
                <a:gd name="T48" fmla="*/ 0 w 167"/>
                <a:gd name="T49" fmla="*/ 0 h 149"/>
                <a:gd name="T50" fmla="*/ 0 w 167"/>
                <a:gd name="T51" fmla="*/ 0 h 149"/>
                <a:gd name="T52" fmla="*/ 0 w 167"/>
                <a:gd name="T53" fmla="*/ 0 h 149"/>
                <a:gd name="T54" fmla="*/ 0 w 167"/>
                <a:gd name="T55" fmla="*/ 0 h 149"/>
                <a:gd name="T56" fmla="*/ 0 w 167"/>
                <a:gd name="T57" fmla="*/ 0 h 149"/>
                <a:gd name="T58" fmla="*/ 0 w 167"/>
                <a:gd name="T59" fmla="*/ 0 h 149"/>
                <a:gd name="T60" fmla="*/ 0 w 167"/>
                <a:gd name="T61" fmla="*/ 0 h 149"/>
                <a:gd name="T62" fmla="*/ 0 w 167"/>
                <a:gd name="T63" fmla="*/ 0 h 149"/>
                <a:gd name="T64" fmla="*/ 0 w 167"/>
                <a:gd name="T65" fmla="*/ 0 h 149"/>
                <a:gd name="T66" fmla="*/ 0 w 167"/>
                <a:gd name="T67" fmla="*/ 0 h 149"/>
                <a:gd name="T68" fmla="*/ 0 w 167"/>
                <a:gd name="T69" fmla="*/ 0 h 149"/>
                <a:gd name="T70" fmla="*/ 0 w 167"/>
                <a:gd name="T71" fmla="*/ 0 h 149"/>
                <a:gd name="T72" fmla="*/ 0 w 167"/>
                <a:gd name="T73" fmla="*/ 0 h 149"/>
                <a:gd name="T74" fmla="*/ 0 w 167"/>
                <a:gd name="T75" fmla="*/ 0 h 14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67"/>
                <a:gd name="T115" fmla="*/ 0 h 149"/>
                <a:gd name="T116" fmla="*/ 167 w 167"/>
                <a:gd name="T117" fmla="*/ 149 h 14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67" h="149">
                  <a:moveTo>
                    <a:pt x="12" y="128"/>
                  </a:moveTo>
                  <a:lnTo>
                    <a:pt x="2" y="114"/>
                  </a:lnTo>
                  <a:lnTo>
                    <a:pt x="0" y="97"/>
                  </a:lnTo>
                  <a:lnTo>
                    <a:pt x="1" y="77"/>
                  </a:lnTo>
                  <a:lnTo>
                    <a:pt x="6" y="61"/>
                  </a:lnTo>
                  <a:lnTo>
                    <a:pt x="12" y="42"/>
                  </a:lnTo>
                  <a:lnTo>
                    <a:pt x="21" y="33"/>
                  </a:lnTo>
                  <a:lnTo>
                    <a:pt x="28" y="19"/>
                  </a:lnTo>
                  <a:lnTo>
                    <a:pt x="44" y="6"/>
                  </a:lnTo>
                  <a:lnTo>
                    <a:pt x="56" y="2"/>
                  </a:lnTo>
                  <a:lnTo>
                    <a:pt x="83" y="0"/>
                  </a:lnTo>
                  <a:lnTo>
                    <a:pt x="105" y="1"/>
                  </a:lnTo>
                  <a:lnTo>
                    <a:pt x="121" y="6"/>
                  </a:lnTo>
                  <a:lnTo>
                    <a:pt x="134" y="12"/>
                  </a:lnTo>
                  <a:lnTo>
                    <a:pt x="146" y="25"/>
                  </a:lnTo>
                  <a:lnTo>
                    <a:pt x="155" y="37"/>
                  </a:lnTo>
                  <a:lnTo>
                    <a:pt x="163" y="49"/>
                  </a:lnTo>
                  <a:lnTo>
                    <a:pt x="167" y="65"/>
                  </a:lnTo>
                  <a:lnTo>
                    <a:pt x="167" y="91"/>
                  </a:lnTo>
                  <a:lnTo>
                    <a:pt x="167" y="110"/>
                  </a:lnTo>
                  <a:lnTo>
                    <a:pt x="161" y="118"/>
                  </a:lnTo>
                  <a:lnTo>
                    <a:pt x="152" y="130"/>
                  </a:lnTo>
                  <a:lnTo>
                    <a:pt x="146" y="139"/>
                  </a:lnTo>
                  <a:lnTo>
                    <a:pt x="130" y="144"/>
                  </a:lnTo>
                  <a:lnTo>
                    <a:pt x="115" y="149"/>
                  </a:lnTo>
                  <a:lnTo>
                    <a:pt x="127" y="130"/>
                  </a:lnTo>
                  <a:lnTo>
                    <a:pt x="139" y="98"/>
                  </a:lnTo>
                  <a:lnTo>
                    <a:pt x="134" y="62"/>
                  </a:lnTo>
                  <a:lnTo>
                    <a:pt x="108" y="70"/>
                  </a:lnTo>
                  <a:lnTo>
                    <a:pt x="76" y="70"/>
                  </a:lnTo>
                  <a:lnTo>
                    <a:pt x="54" y="68"/>
                  </a:lnTo>
                  <a:lnTo>
                    <a:pt x="37" y="64"/>
                  </a:lnTo>
                  <a:lnTo>
                    <a:pt x="35" y="74"/>
                  </a:lnTo>
                  <a:lnTo>
                    <a:pt x="27" y="101"/>
                  </a:lnTo>
                  <a:lnTo>
                    <a:pt x="39" y="131"/>
                  </a:lnTo>
                  <a:lnTo>
                    <a:pt x="46" y="149"/>
                  </a:lnTo>
                  <a:lnTo>
                    <a:pt x="27" y="138"/>
                  </a:lnTo>
                  <a:lnTo>
                    <a:pt x="12" y="128"/>
                  </a:lnTo>
                  <a:close/>
                </a:path>
              </a:pathLst>
            </a:custGeom>
            <a:solidFill>
              <a:srgbClr val="7F3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88" name="Oval 83"/>
            <p:cNvSpPr>
              <a:spLocks noChangeArrowheads="1"/>
            </p:cNvSpPr>
            <p:nvPr/>
          </p:nvSpPr>
          <p:spPr bwMode="auto">
            <a:xfrm>
              <a:off x="2033" y="2532"/>
              <a:ext cx="1" cy="1"/>
            </a:xfrm>
            <a:prstGeom prst="ellipse">
              <a:avLst/>
            </a:prstGeom>
            <a:solidFill>
              <a:srgbClr val="5F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1289" name="Freeform 84"/>
            <p:cNvSpPr>
              <a:spLocks/>
            </p:cNvSpPr>
            <p:nvPr/>
          </p:nvSpPr>
          <p:spPr bwMode="auto">
            <a:xfrm>
              <a:off x="2119" y="2930"/>
              <a:ext cx="51" cy="31"/>
            </a:xfrm>
            <a:custGeom>
              <a:avLst/>
              <a:gdLst>
                <a:gd name="T0" fmla="*/ 0 w 153"/>
                <a:gd name="T1" fmla="*/ 0 h 95"/>
                <a:gd name="T2" fmla="*/ 0 w 153"/>
                <a:gd name="T3" fmla="*/ 0 h 95"/>
                <a:gd name="T4" fmla="*/ 0 w 153"/>
                <a:gd name="T5" fmla="*/ 0 h 95"/>
                <a:gd name="T6" fmla="*/ 0 w 153"/>
                <a:gd name="T7" fmla="*/ 0 h 95"/>
                <a:gd name="T8" fmla="*/ 0 w 153"/>
                <a:gd name="T9" fmla="*/ 0 h 95"/>
                <a:gd name="T10" fmla="*/ 0 w 153"/>
                <a:gd name="T11" fmla="*/ 0 h 95"/>
                <a:gd name="T12" fmla="*/ 0 w 153"/>
                <a:gd name="T13" fmla="*/ 0 h 95"/>
                <a:gd name="T14" fmla="*/ 0 w 153"/>
                <a:gd name="T15" fmla="*/ 0 h 95"/>
                <a:gd name="T16" fmla="*/ 0 w 153"/>
                <a:gd name="T17" fmla="*/ 0 h 95"/>
                <a:gd name="T18" fmla="*/ 0 w 153"/>
                <a:gd name="T19" fmla="*/ 0 h 95"/>
                <a:gd name="T20" fmla="*/ 0 w 153"/>
                <a:gd name="T21" fmla="*/ 0 h 95"/>
                <a:gd name="T22" fmla="*/ 0 w 153"/>
                <a:gd name="T23" fmla="*/ 0 h 95"/>
                <a:gd name="T24" fmla="*/ 0 w 153"/>
                <a:gd name="T25" fmla="*/ 0 h 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53"/>
                <a:gd name="T40" fmla="*/ 0 h 95"/>
                <a:gd name="T41" fmla="*/ 153 w 153"/>
                <a:gd name="T42" fmla="*/ 95 h 9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53" h="95">
                  <a:moveTo>
                    <a:pt x="77" y="0"/>
                  </a:moveTo>
                  <a:lnTo>
                    <a:pt x="53" y="24"/>
                  </a:lnTo>
                  <a:lnTo>
                    <a:pt x="32" y="52"/>
                  </a:lnTo>
                  <a:lnTo>
                    <a:pt x="3" y="76"/>
                  </a:lnTo>
                  <a:lnTo>
                    <a:pt x="0" y="88"/>
                  </a:lnTo>
                  <a:lnTo>
                    <a:pt x="28" y="95"/>
                  </a:lnTo>
                  <a:lnTo>
                    <a:pt x="56" y="92"/>
                  </a:lnTo>
                  <a:lnTo>
                    <a:pt x="91" y="76"/>
                  </a:lnTo>
                  <a:lnTo>
                    <a:pt x="116" y="60"/>
                  </a:lnTo>
                  <a:lnTo>
                    <a:pt x="144" y="57"/>
                  </a:lnTo>
                  <a:lnTo>
                    <a:pt x="153" y="49"/>
                  </a:lnTo>
                  <a:lnTo>
                    <a:pt x="150" y="5"/>
                  </a:lnTo>
                  <a:lnTo>
                    <a:pt x="7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0" name="Freeform 85"/>
            <p:cNvSpPr>
              <a:spLocks/>
            </p:cNvSpPr>
            <p:nvPr/>
          </p:nvSpPr>
          <p:spPr bwMode="auto">
            <a:xfrm>
              <a:off x="2210" y="2946"/>
              <a:ext cx="32" cy="35"/>
            </a:xfrm>
            <a:custGeom>
              <a:avLst/>
              <a:gdLst>
                <a:gd name="T0" fmla="*/ 0 w 95"/>
                <a:gd name="T1" fmla="*/ 0 h 105"/>
                <a:gd name="T2" fmla="*/ 0 w 95"/>
                <a:gd name="T3" fmla="*/ 0 h 105"/>
                <a:gd name="T4" fmla="*/ 0 w 95"/>
                <a:gd name="T5" fmla="*/ 0 h 105"/>
                <a:gd name="T6" fmla="*/ 0 w 95"/>
                <a:gd name="T7" fmla="*/ 0 h 105"/>
                <a:gd name="T8" fmla="*/ 0 w 95"/>
                <a:gd name="T9" fmla="*/ 0 h 105"/>
                <a:gd name="T10" fmla="*/ 0 w 95"/>
                <a:gd name="T11" fmla="*/ 0 h 105"/>
                <a:gd name="T12" fmla="*/ 0 w 95"/>
                <a:gd name="T13" fmla="*/ 0 h 105"/>
                <a:gd name="T14" fmla="*/ 0 w 95"/>
                <a:gd name="T15" fmla="*/ 0 h 105"/>
                <a:gd name="T16" fmla="*/ 0 w 95"/>
                <a:gd name="T17" fmla="*/ 0 h 105"/>
                <a:gd name="T18" fmla="*/ 0 w 95"/>
                <a:gd name="T19" fmla="*/ 0 h 105"/>
                <a:gd name="T20" fmla="*/ 0 w 95"/>
                <a:gd name="T21" fmla="*/ 0 h 105"/>
                <a:gd name="T22" fmla="*/ 0 w 95"/>
                <a:gd name="T23" fmla="*/ 0 h 105"/>
                <a:gd name="T24" fmla="*/ 0 w 95"/>
                <a:gd name="T25" fmla="*/ 0 h 105"/>
                <a:gd name="T26" fmla="*/ 0 w 95"/>
                <a:gd name="T27" fmla="*/ 0 h 10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5"/>
                <a:gd name="T43" fmla="*/ 0 h 105"/>
                <a:gd name="T44" fmla="*/ 95 w 95"/>
                <a:gd name="T45" fmla="*/ 105 h 10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5" h="105">
                  <a:moveTo>
                    <a:pt x="1" y="2"/>
                  </a:moveTo>
                  <a:lnTo>
                    <a:pt x="0" y="30"/>
                  </a:lnTo>
                  <a:lnTo>
                    <a:pt x="13" y="44"/>
                  </a:lnTo>
                  <a:lnTo>
                    <a:pt x="16" y="67"/>
                  </a:lnTo>
                  <a:lnTo>
                    <a:pt x="37" y="90"/>
                  </a:lnTo>
                  <a:lnTo>
                    <a:pt x="55" y="102"/>
                  </a:lnTo>
                  <a:lnTo>
                    <a:pt x="71" y="105"/>
                  </a:lnTo>
                  <a:lnTo>
                    <a:pt x="86" y="104"/>
                  </a:lnTo>
                  <a:lnTo>
                    <a:pt x="95" y="88"/>
                  </a:lnTo>
                  <a:lnTo>
                    <a:pt x="93" y="64"/>
                  </a:lnTo>
                  <a:lnTo>
                    <a:pt x="76" y="38"/>
                  </a:lnTo>
                  <a:lnTo>
                    <a:pt x="53" y="9"/>
                  </a:lnTo>
                  <a:lnTo>
                    <a:pt x="52" y="0"/>
                  </a:lnTo>
                  <a:lnTo>
                    <a:pt x="1"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1" name="Freeform 86"/>
            <p:cNvSpPr>
              <a:spLocks/>
            </p:cNvSpPr>
            <p:nvPr/>
          </p:nvSpPr>
          <p:spPr bwMode="auto">
            <a:xfrm>
              <a:off x="2135" y="2742"/>
              <a:ext cx="15" cy="39"/>
            </a:xfrm>
            <a:custGeom>
              <a:avLst/>
              <a:gdLst>
                <a:gd name="T0" fmla="*/ 0 w 45"/>
                <a:gd name="T1" fmla="*/ 0 h 118"/>
                <a:gd name="T2" fmla="*/ 0 w 45"/>
                <a:gd name="T3" fmla="*/ 0 h 118"/>
                <a:gd name="T4" fmla="*/ 0 w 45"/>
                <a:gd name="T5" fmla="*/ 0 h 118"/>
                <a:gd name="T6" fmla="*/ 0 w 45"/>
                <a:gd name="T7" fmla="*/ 0 h 118"/>
                <a:gd name="T8" fmla="*/ 0 w 45"/>
                <a:gd name="T9" fmla="*/ 0 h 118"/>
                <a:gd name="T10" fmla="*/ 0 w 45"/>
                <a:gd name="T11" fmla="*/ 0 h 118"/>
                <a:gd name="T12" fmla="*/ 0 w 45"/>
                <a:gd name="T13" fmla="*/ 0 h 118"/>
                <a:gd name="T14" fmla="*/ 0 w 45"/>
                <a:gd name="T15" fmla="*/ 0 h 118"/>
                <a:gd name="T16" fmla="*/ 0 w 45"/>
                <a:gd name="T17" fmla="*/ 0 h 118"/>
                <a:gd name="T18" fmla="*/ 0 w 45"/>
                <a:gd name="T19" fmla="*/ 0 h 118"/>
                <a:gd name="T20" fmla="*/ 0 w 45"/>
                <a:gd name="T21" fmla="*/ 0 h 1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5"/>
                <a:gd name="T34" fmla="*/ 0 h 118"/>
                <a:gd name="T35" fmla="*/ 45 w 45"/>
                <a:gd name="T36" fmla="*/ 118 h 11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5" h="118">
                  <a:moveTo>
                    <a:pt x="2" y="2"/>
                  </a:moveTo>
                  <a:lnTo>
                    <a:pt x="0" y="66"/>
                  </a:lnTo>
                  <a:lnTo>
                    <a:pt x="23" y="106"/>
                  </a:lnTo>
                  <a:lnTo>
                    <a:pt x="35" y="118"/>
                  </a:lnTo>
                  <a:lnTo>
                    <a:pt x="33" y="62"/>
                  </a:lnTo>
                  <a:lnTo>
                    <a:pt x="38" y="68"/>
                  </a:lnTo>
                  <a:lnTo>
                    <a:pt x="44" y="86"/>
                  </a:lnTo>
                  <a:lnTo>
                    <a:pt x="45" y="66"/>
                  </a:lnTo>
                  <a:lnTo>
                    <a:pt x="39" y="31"/>
                  </a:lnTo>
                  <a:lnTo>
                    <a:pt x="24" y="0"/>
                  </a:lnTo>
                  <a:lnTo>
                    <a:pt x="2" y="2"/>
                  </a:lnTo>
                  <a:close/>
                </a:path>
              </a:pathLst>
            </a:custGeom>
            <a:solidFill>
              <a:srgbClr val="FF7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2" name="Freeform 87"/>
            <p:cNvSpPr>
              <a:spLocks/>
            </p:cNvSpPr>
            <p:nvPr/>
          </p:nvSpPr>
          <p:spPr bwMode="auto">
            <a:xfrm>
              <a:off x="2142" y="2657"/>
              <a:ext cx="88" cy="289"/>
            </a:xfrm>
            <a:custGeom>
              <a:avLst/>
              <a:gdLst>
                <a:gd name="T0" fmla="*/ 0 w 264"/>
                <a:gd name="T1" fmla="*/ 0 h 869"/>
                <a:gd name="T2" fmla="*/ 0 w 264"/>
                <a:gd name="T3" fmla="*/ 1 h 869"/>
                <a:gd name="T4" fmla="*/ 0 w 264"/>
                <a:gd name="T5" fmla="*/ 1 h 869"/>
                <a:gd name="T6" fmla="*/ 0 w 264"/>
                <a:gd name="T7" fmla="*/ 1 h 869"/>
                <a:gd name="T8" fmla="*/ 0 w 264"/>
                <a:gd name="T9" fmla="*/ 1 h 869"/>
                <a:gd name="T10" fmla="*/ 0 w 264"/>
                <a:gd name="T11" fmla="*/ 1 h 869"/>
                <a:gd name="T12" fmla="*/ 0 w 264"/>
                <a:gd name="T13" fmla="*/ 1 h 869"/>
                <a:gd name="T14" fmla="*/ 0 w 264"/>
                <a:gd name="T15" fmla="*/ 0 h 869"/>
                <a:gd name="T16" fmla="*/ 0 w 264"/>
                <a:gd name="T17" fmla="*/ 1 h 869"/>
                <a:gd name="T18" fmla="*/ 0 w 264"/>
                <a:gd name="T19" fmla="*/ 1 h 869"/>
                <a:gd name="T20" fmla="*/ 0 w 264"/>
                <a:gd name="T21" fmla="*/ 1 h 869"/>
                <a:gd name="T22" fmla="*/ 0 w 264"/>
                <a:gd name="T23" fmla="*/ 1 h 869"/>
                <a:gd name="T24" fmla="*/ 0 w 264"/>
                <a:gd name="T25" fmla="*/ 1 h 869"/>
                <a:gd name="T26" fmla="*/ 0 w 264"/>
                <a:gd name="T27" fmla="*/ 0 h 869"/>
                <a:gd name="T28" fmla="*/ 0 w 264"/>
                <a:gd name="T29" fmla="*/ 0 h 869"/>
                <a:gd name="T30" fmla="*/ 0 w 264"/>
                <a:gd name="T31" fmla="*/ 0 h 86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64"/>
                <a:gd name="T49" fmla="*/ 0 h 869"/>
                <a:gd name="T50" fmla="*/ 264 w 264"/>
                <a:gd name="T51" fmla="*/ 869 h 86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64" h="869">
                  <a:moveTo>
                    <a:pt x="3" y="0"/>
                  </a:moveTo>
                  <a:lnTo>
                    <a:pt x="0" y="472"/>
                  </a:lnTo>
                  <a:lnTo>
                    <a:pt x="3" y="823"/>
                  </a:lnTo>
                  <a:lnTo>
                    <a:pt x="82" y="838"/>
                  </a:lnTo>
                  <a:lnTo>
                    <a:pt x="94" y="552"/>
                  </a:lnTo>
                  <a:lnTo>
                    <a:pt x="85" y="524"/>
                  </a:lnTo>
                  <a:lnTo>
                    <a:pt x="94" y="509"/>
                  </a:lnTo>
                  <a:lnTo>
                    <a:pt x="94" y="334"/>
                  </a:lnTo>
                  <a:lnTo>
                    <a:pt x="113" y="389"/>
                  </a:lnTo>
                  <a:lnTo>
                    <a:pt x="158" y="627"/>
                  </a:lnTo>
                  <a:lnTo>
                    <a:pt x="198" y="869"/>
                  </a:lnTo>
                  <a:lnTo>
                    <a:pt x="264" y="869"/>
                  </a:lnTo>
                  <a:lnTo>
                    <a:pt x="234" y="543"/>
                  </a:lnTo>
                  <a:lnTo>
                    <a:pt x="222" y="267"/>
                  </a:lnTo>
                  <a:lnTo>
                    <a:pt x="228" y="6"/>
                  </a:lnTo>
                  <a:lnTo>
                    <a:pt x="3" y="0"/>
                  </a:lnTo>
                  <a:close/>
                </a:path>
              </a:pathLst>
            </a:custGeom>
            <a:solidFill>
              <a:srgbClr val="0000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3" name="Freeform 88"/>
            <p:cNvSpPr>
              <a:spLocks/>
            </p:cNvSpPr>
            <p:nvPr/>
          </p:nvSpPr>
          <p:spPr bwMode="auto">
            <a:xfrm>
              <a:off x="2132" y="2523"/>
              <a:ext cx="112" cy="222"/>
            </a:xfrm>
            <a:custGeom>
              <a:avLst/>
              <a:gdLst>
                <a:gd name="T0" fmla="*/ 0 w 337"/>
                <a:gd name="T1" fmla="*/ 0 h 664"/>
                <a:gd name="T2" fmla="*/ 0 w 337"/>
                <a:gd name="T3" fmla="*/ 0 h 664"/>
                <a:gd name="T4" fmla="*/ 0 w 337"/>
                <a:gd name="T5" fmla="*/ 0 h 664"/>
                <a:gd name="T6" fmla="*/ 0 w 337"/>
                <a:gd name="T7" fmla="*/ 1 h 664"/>
                <a:gd name="T8" fmla="*/ 0 w 337"/>
                <a:gd name="T9" fmla="*/ 1 h 664"/>
                <a:gd name="T10" fmla="*/ 0 w 337"/>
                <a:gd name="T11" fmla="*/ 1 h 664"/>
                <a:gd name="T12" fmla="*/ 0 w 337"/>
                <a:gd name="T13" fmla="*/ 1 h 664"/>
                <a:gd name="T14" fmla="*/ 0 w 337"/>
                <a:gd name="T15" fmla="*/ 1 h 664"/>
                <a:gd name="T16" fmla="*/ 0 w 337"/>
                <a:gd name="T17" fmla="*/ 0 h 664"/>
                <a:gd name="T18" fmla="*/ 0 w 337"/>
                <a:gd name="T19" fmla="*/ 1 h 664"/>
                <a:gd name="T20" fmla="*/ 0 w 337"/>
                <a:gd name="T21" fmla="*/ 1 h 664"/>
                <a:gd name="T22" fmla="*/ 0 w 337"/>
                <a:gd name="T23" fmla="*/ 1 h 664"/>
                <a:gd name="T24" fmla="*/ 0 w 337"/>
                <a:gd name="T25" fmla="*/ 1 h 664"/>
                <a:gd name="T26" fmla="*/ 0 w 337"/>
                <a:gd name="T27" fmla="*/ 1 h 664"/>
                <a:gd name="T28" fmla="*/ 0 w 337"/>
                <a:gd name="T29" fmla="*/ 0 h 664"/>
                <a:gd name="T30" fmla="*/ 0 w 337"/>
                <a:gd name="T31" fmla="*/ 0 h 664"/>
                <a:gd name="T32" fmla="*/ 0 w 337"/>
                <a:gd name="T33" fmla="*/ 0 h 664"/>
                <a:gd name="T34" fmla="*/ 0 w 337"/>
                <a:gd name="T35" fmla="*/ 0 h 66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37"/>
                <a:gd name="T55" fmla="*/ 0 h 664"/>
                <a:gd name="T56" fmla="*/ 337 w 337"/>
                <a:gd name="T57" fmla="*/ 664 h 66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37" h="664">
                  <a:moveTo>
                    <a:pt x="111" y="8"/>
                  </a:moveTo>
                  <a:lnTo>
                    <a:pt x="9" y="89"/>
                  </a:lnTo>
                  <a:lnTo>
                    <a:pt x="2" y="302"/>
                  </a:lnTo>
                  <a:lnTo>
                    <a:pt x="0" y="409"/>
                  </a:lnTo>
                  <a:lnTo>
                    <a:pt x="6" y="664"/>
                  </a:lnTo>
                  <a:lnTo>
                    <a:pt x="29" y="664"/>
                  </a:lnTo>
                  <a:lnTo>
                    <a:pt x="40" y="403"/>
                  </a:lnTo>
                  <a:lnTo>
                    <a:pt x="256" y="403"/>
                  </a:lnTo>
                  <a:lnTo>
                    <a:pt x="262" y="337"/>
                  </a:lnTo>
                  <a:lnTo>
                    <a:pt x="269" y="383"/>
                  </a:lnTo>
                  <a:lnTo>
                    <a:pt x="254" y="483"/>
                  </a:lnTo>
                  <a:lnTo>
                    <a:pt x="240" y="630"/>
                  </a:lnTo>
                  <a:lnTo>
                    <a:pt x="276" y="639"/>
                  </a:lnTo>
                  <a:lnTo>
                    <a:pt x="337" y="379"/>
                  </a:lnTo>
                  <a:lnTo>
                    <a:pt x="298" y="75"/>
                  </a:lnTo>
                  <a:lnTo>
                    <a:pt x="183" y="0"/>
                  </a:lnTo>
                  <a:lnTo>
                    <a:pt x="133" y="34"/>
                  </a:lnTo>
                  <a:lnTo>
                    <a:pt x="111" y="8"/>
                  </a:lnTo>
                  <a:close/>
                </a:path>
              </a:pathLst>
            </a:custGeom>
            <a:solidFill>
              <a:srgbClr val="3F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4" name="Freeform 89"/>
            <p:cNvSpPr>
              <a:spLocks/>
            </p:cNvSpPr>
            <p:nvPr/>
          </p:nvSpPr>
          <p:spPr bwMode="auto">
            <a:xfrm>
              <a:off x="2209" y="2732"/>
              <a:ext cx="16" cy="37"/>
            </a:xfrm>
            <a:custGeom>
              <a:avLst/>
              <a:gdLst>
                <a:gd name="T0" fmla="*/ 0 w 50"/>
                <a:gd name="T1" fmla="*/ 0 h 111"/>
                <a:gd name="T2" fmla="*/ 0 w 50"/>
                <a:gd name="T3" fmla="*/ 0 h 111"/>
                <a:gd name="T4" fmla="*/ 0 w 50"/>
                <a:gd name="T5" fmla="*/ 0 h 111"/>
                <a:gd name="T6" fmla="*/ 0 w 50"/>
                <a:gd name="T7" fmla="*/ 0 h 111"/>
                <a:gd name="T8" fmla="*/ 0 w 50"/>
                <a:gd name="T9" fmla="*/ 0 h 111"/>
                <a:gd name="T10" fmla="*/ 0 w 50"/>
                <a:gd name="T11" fmla="*/ 0 h 111"/>
                <a:gd name="T12" fmla="*/ 0 w 50"/>
                <a:gd name="T13" fmla="*/ 0 h 111"/>
                <a:gd name="T14" fmla="*/ 0 w 50"/>
                <a:gd name="T15" fmla="*/ 0 h 111"/>
                <a:gd name="T16" fmla="*/ 0 w 50"/>
                <a:gd name="T17" fmla="*/ 0 h 111"/>
                <a:gd name="T18" fmla="*/ 0 w 50"/>
                <a:gd name="T19" fmla="*/ 0 h 1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0"/>
                <a:gd name="T31" fmla="*/ 0 h 111"/>
                <a:gd name="T32" fmla="*/ 50 w 50"/>
                <a:gd name="T33" fmla="*/ 111 h 1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0" h="111">
                  <a:moveTo>
                    <a:pt x="15" y="0"/>
                  </a:moveTo>
                  <a:lnTo>
                    <a:pt x="0" y="58"/>
                  </a:lnTo>
                  <a:lnTo>
                    <a:pt x="26" y="111"/>
                  </a:lnTo>
                  <a:lnTo>
                    <a:pt x="35" y="105"/>
                  </a:lnTo>
                  <a:lnTo>
                    <a:pt x="50" y="100"/>
                  </a:lnTo>
                  <a:lnTo>
                    <a:pt x="44" y="83"/>
                  </a:lnTo>
                  <a:lnTo>
                    <a:pt x="42" y="62"/>
                  </a:lnTo>
                  <a:lnTo>
                    <a:pt x="50" y="41"/>
                  </a:lnTo>
                  <a:lnTo>
                    <a:pt x="44" y="4"/>
                  </a:lnTo>
                  <a:lnTo>
                    <a:pt x="15" y="0"/>
                  </a:lnTo>
                  <a:close/>
                </a:path>
              </a:pathLst>
            </a:custGeom>
            <a:solidFill>
              <a:srgbClr val="FF7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5" name="Line 90"/>
            <p:cNvSpPr>
              <a:spLocks noChangeShapeType="1"/>
            </p:cNvSpPr>
            <p:nvPr/>
          </p:nvSpPr>
          <p:spPr bwMode="auto">
            <a:xfrm>
              <a:off x="2145" y="2665"/>
              <a:ext cx="72" cy="1"/>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96" name="Line 91"/>
            <p:cNvSpPr>
              <a:spLocks noChangeShapeType="1"/>
            </p:cNvSpPr>
            <p:nvPr/>
          </p:nvSpPr>
          <p:spPr bwMode="auto">
            <a:xfrm>
              <a:off x="2145" y="2658"/>
              <a:ext cx="72" cy="1"/>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97" name="Freeform 92"/>
            <p:cNvSpPr>
              <a:spLocks/>
            </p:cNvSpPr>
            <p:nvPr/>
          </p:nvSpPr>
          <p:spPr bwMode="auto">
            <a:xfrm>
              <a:off x="2165" y="2528"/>
              <a:ext cx="33" cy="20"/>
            </a:xfrm>
            <a:custGeom>
              <a:avLst/>
              <a:gdLst>
                <a:gd name="T0" fmla="*/ 0 w 100"/>
                <a:gd name="T1" fmla="*/ 0 h 60"/>
                <a:gd name="T2" fmla="*/ 0 w 100"/>
                <a:gd name="T3" fmla="*/ 0 h 60"/>
                <a:gd name="T4" fmla="*/ 0 w 100"/>
                <a:gd name="T5" fmla="*/ 0 h 60"/>
                <a:gd name="T6" fmla="*/ 0 w 100"/>
                <a:gd name="T7" fmla="*/ 0 h 60"/>
                <a:gd name="T8" fmla="*/ 0 w 100"/>
                <a:gd name="T9" fmla="*/ 0 h 60"/>
                <a:gd name="T10" fmla="*/ 0 60000 65536"/>
                <a:gd name="T11" fmla="*/ 0 60000 65536"/>
                <a:gd name="T12" fmla="*/ 0 60000 65536"/>
                <a:gd name="T13" fmla="*/ 0 60000 65536"/>
                <a:gd name="T14" fmla="*/ 0 60000 65536"/>
                <a:gd name="T15" fmla="*/ 0 w 100"/>
                <a:gd name="T16" fmla="*/ 0 h 60"/>
                <a:gd name="T17" fmla="*/ 100 w 100"/>
                <a:gd name="T18" fmla="*/ 60 h 60"/>
              </a:gdLst>
              <a:ahLst/>
              <a:cxnLst>
                <a:cxn ang="T10">
                  <a:pos x="T0" y="T1"/>
                </a:cxn>
                <a:cxn ang="T11">
                  <a:pos x="T2" y="T3"/>
                </a:cxn>
                <a:cxn ang="T12">
                  <a:pos x="T4" y="T5"/>
                </a:cxn>
                <a:cxn ang="T13">
                  <a:pos x="T6" y="T7"/>
                </a:cxn>
                <a:cxn ang="T14">
                  <a:pos x="T8" y="T9"/>
                </a:cxn>
              </a:cxnLst>
              <a:rect l="T15" t="T16" r="T17" b="T18"/>
              <a:pathLst>
                <a:path w="100" h="60">
                  <a:moveTo>
                    <a:pt x="0" y="7"/>
                  </a:moveTo>
                  <a:lnTo>
                    <a:pt x="5" y="60"/>
                  </a:lnTo>
                  <a:lnTo>
                    <a:pt x="33" y="22"/>
                  </a:lnTo>
                  <a:lnTo>
                    <a:pt x="52" y="59"/>
                  </a:lnTo>
                  <a:lnTo>
                    <a:pt x="10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98" name="Line 93"/>
            <p:cNvSpPr>
              <a:spLocks noChangeShapeType="1"/>
            </p:cNvSpPr>
            <p:nvPr/>
          </p:nvSpPr>
          <p:spPr bwMode="auto">
            <a:xfrm>
              <a:off x="2176" y="2537"/>
              <a:ext cx="1" cy="127"/>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99" name="Freeform 94"/>
            <p:cNvSpPr>
              <a:spLocks/>
            </p:cNvSpPr>
            <p:nvPr/>
          </p:nvSpPr>
          <p:spPr bwMode="auto">
            <a:xfrm>
              <a:off x="2156" y="2461"/>
              <a:ext cx="44" cy="74"/>
            </a:xfrm>
            <a:custGeom>
              <a:avLst/>
              <a:gdLst>
                <a:gd name="T0" fmla="*/ 0 w 131"/>
                <a:gd name="T1" fmla="*/ 0 h 222"/>
                <a:gd name="T2" fmla="*/ 0 w 131"/>
                <a:gd name="T3" fmla="*/ 0 h 222"/>
                <a:gd name="T4" fmla="*/ 0 w 131"/>
                <a:gd name="T5" fmla="*/ 0 h 222"/>
                <a:gd name="T6" fmla="*/ 0 w 131"/>
                <a:gd name="T7" fmla="*/ 0 h 222"/>
                <a:gd name="T8" fmla="*/ 0 w 131"/>
                <a:gd name="T9" fmla="*/ 0 h 222"/>
                <a:gd name="T10" fmla="*/ 0 w 131"/>
                <a:gd name="T11" fmla="*/ 0 h 222"/>
                <a:gd name="T12" fmla="*/ 0 w 131"/>
                <a:gd name="T13" fmla="*/ 0 h 222"/>
                <a:gd name="T14" fmla="*/ 0 w 131"/>
                <a:gd name="T15" fmla="*/ 0 h 222"/>
                <a:gd name="T16" fmla="*/ 0 w 131"/>
                <a:gd name="T17" fmla="*/ 0 h 222"/>
                <a:gd name="T18" fmla="*/ 0 w 131"/>
                <a:gd name="T19" fmla="*/ 0 h 222"/>
                <a:gd name="T20" fmla="*/ 0 w 131"/>
                <a:gd name="T21" fmla="*/ 0 h 222"/>
                <a:gd name="T22" fmla="*/ 0 w 131"/>
                <a:gd name="T23" fmla="*/ 0 h 222"/>
                <a:gd name="T24" fmla="*/ 0 w 131"/>
                <a:gd name="T25" fmla="*/ 0 h 222"/>
                <a:gd name="T26" fmla="*/ 0 w 131"/>
                <a:gd name="T27" fmla="*/ 0 h 222"/>
                <a:gd name="T28" fmla="*/ 0 w 131"/>
                <a:gd name="T29" fmla="*/ 0 h 222"/>
                <a:gd name="T30" fmla="*/ 0 w 131"/>
                <a:gd name="T31" fmla="*/ 0 h 222"/>
                <a:gd name="T32" fmla="*/ 0 w 131"/>
                <a:gd name="T33" fmla="*/ 0 h 222"/>
                <a:gd name="T34" fmla="*/ 0 w 131"/>
                <a:gd name="T35" fmla="*/ 0 h 222"/>
                <a:gd name="T36" fmla="*/ 0 w 131"/>
                <a:gd name="T37" fmla="*/ 0 h 222"/>
                <a:gd name="T38" fmla="*/ 0 w 131"/>
                <a:gd name="T39" fmla="*/ 0 h 222"/>
                <a:gd name="T40" fmla="*/ 0 w 131"/>
                <a:gd name="T41" fmla="*/ 0 h 222"/>
                <a:gd name="T42" fmla="*/ 0 w 131"/>
                <a:gd name="T43" fmla="*/ 0 h 222"/>
                <a:gd name="T44" fmla="*/ 0 w 131"/>
                <a:gd name="T45" fmla="*/ 0 h 222"/>
                <a:gd name="T46" fmla="*/ 0 w 131"/>
                <a:gd name="T47" fmla="*/ 0 h 222"/>
                <a:gd name="T48" fmla="*/ 0 w 131"/>
                <a:gd name="T49" fmla="*/ 0 h 222"/>
                <a:gd name="T50" fmla="*/ 0 w 131"/>
                <a:gd name="T51" fmla="*/ 0 h 222"/>
                <a:gd name="T52" fmla="*/ 0 w 131"/>
                <a:gd name="T53" fmla="*/ 0 h 222"/>
                <a:gd name="T54" fmla="*/ 0 w 131"/>
                <a:gd name="T55" fmla="*/ 0 h 222"/>
                <a:gd name="T56" fmla="*/ 0 w 131"/>
                <a:gd name="T57" fmla="*/ 0 h 222"/>
                <a:gd name="T58" fmla="*/ 0 w 131"/>
                <a:gd name="T59" fmla="*/ 0 h 222"/>
                <a:gd name="T60" fmla="*/ 0 w 131"/>
                <a:gd name="T61" fmla="*/ 0 h 222"/>
                <a:gd name="T62" fmla="*/ 0 w 131"/>
                <a:gd name="T63" fmla="*/ 0 h 222"/>
                <a:gd name="T64" fmla="*/ 0 w 131"/>
                <a:gd name="T65" fmla="*/ 0 h 222"/>
                <a:gd name="T66" fmla="*/ 0 w 131"/>
                <a:gd name="T67" fmla="*/ 0 h 222"/>
                <a:gd name="T68" fmla="*/ 0 w 131"/>
                <a:gd name="T69" fmla="*/ 0 h 222"/>
                <a:gd name="T70" fmla="*/ 0 w 131"/>
                <a:gd name="T71" fmla="*/ 0 h 22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1"/>
                <a:gd name="T109" fmla="*/ 0 h 222"/>
                <a:gd name="T110" fmla="*/ 131 w 131"/>
                <a:gd name="T111" fmla="*/ 222 h 22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1" h="222">
                  <a:moveTo>
                    <a:pt x="5" y="40"/>
                  </a:moveTo>
                  <a:lnTo>
                    <a:pt x="2" y="62"/>
                  </a:lnTo>
                  <a:lnTo>
                    <a:pt x="1" y="70"/>
                  </a:lnTo>
                  <a:lnTo>
                    <a:pt x="5" y="79"/>
                  </a:lnTo>
                  <a:lnTo>
                    <a:pt x="0" y="96"/>
                  </a:lnTo>
                  <a:lnTo>
                    <a:pt x="3" y="122"/>
                  </a:lnTo>
                  <a:lnTo>
                    <a:pt x="6" y="135"/>
                  </a:lnTo>
                  <a:lnTo>
                    <a:pt x="9" y="147"/>
                  </a:lnTo>
                  <a:lnTo>
                    <a:pt x="13" y="159"/>
                  </a:lnTo>
                  <a:lnTo>
                    <a:pt x="18" y="173"/>
                  </a:lnTo>
                  <a:lnTo>
                    <a:pt x="29" y="176"/>
                  </a:lnTo>
                  <a:lnTo>
                    <a:pt x="39" y="179"/>
                  </a:lnTo>
                  <a:lnTo>
                    <a:pt x="39" y="189"/>
                  </a:lnTo>
                  <a:lnTo>
                    <a:pt x="38" y="196"/>
                  </a:lnTo>
                  <a:lnTo>
                    <a:pt x="59" y="222"/>
                  </a:lnTo>
                  <a:lnTo>
                    <a:pt x="112" y="189"/>
                  </a:lnTo>
                  <a:lnTo>
                    <a:pt x="114" y="128"/>
                  </a:lnTo>
                  <a:lnTo>
                    <a:pt x="121" y="110"/>
                  </a:lnTo>
                  <a:lnTo>
                    <a:pt x="125" y="97"/>
                  </a:lnTo>
                  <a:lnTo>
                    <a:pt x="129" y="80"/>
                  </a:lnTo>
                  <a:lnTo>
                    <a:pt x="131" y="65"/>
                  </a:lnTo>
                  <a:lnTo>
                    <a:pt x="130" y="52"/>
                  </a:lnTo>
                  <a:lnTo>
                    <a:pt x="128" y="38"/>
                  </a:lnTo>
                  <a:lnTo>
                    <a:pt x="125" y="27"/>
                  </a:lnTo>
                  <a:lnTo>
                    <a:pt x="120" y="17"/>
                  </a:lnTo>
                  <a:lnTo>
                    <a:pt x="112" y="10"/>
                  </a:lnTo>
                  <a:lnTo>
                    <a:pt x="103" y="6"/>
                  </a:lnTo>
                  <a:lnTo>
                    <a:pt x="92" y="3"/>
                  </a:lnTo>
                  <a:lnTo>
                    <a:pt x="80" y="1"/>
                  </a:lnTo>
                  <a:lnTo>
                    <a:pt x="65" y="0"/>
                  </a:lnTo>
                  <a:lnTo>
                    <a:pt x="50" y="1"/>
                  </a:lnTo>
                  <a:lnTo>
                    <a:pt x="34" y="5"/>
                  </a:lnTo>
                  <a:lnTo>
                    <a:pt x="24" y="11"/>
                  </a:lnTo>
                  <a:lnTo>
                    <a:pt x="15" y="17"/>
                  </a:lnTo>
                  <a:lnTo>
                    <a:pt x="9" y="28"/>
                  </a:lnTo>
                  <a:lnTo>
                    <a:pt x="5" y="40"/>
                  </a:lnTo>
                  <a:close/>
                </a:path>
              </a:pathLst>
            </a:custGeom>
            <a:solidFill>
              <a:srgbClr val="FF7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00" name="Freeform 95"/>
            <p:cNvSpPr>
              <a:spLocks/>
            </p:cNvSpPr>
            <p:nvPr/>
          </p:nvSpPr>
          <p:spPr bwMode="auto">
            <a:xfrm>
              <a:off x="2168" y="2486"/>
              <a:ext cx="16" cy="18"/>
            </a:xfrm>
            <a:custGeom>
              <a:avLst/>
              <a:gdLst>
                <a:gd name="T0" fmla="*/ 0 w 48"/>
                <a:gd name="T1" fmla="*/ 0 h 53"/>
                <a:gd name="T2" fmla="*/ 0 w 48"/>
                <a:gd name="T3" fmla="*/ 0 h 53"/>
                <a:gd name="T4" fmla="*/ 0 w 48"/>
                <a:gd name="T5" fmla="*/ 0 h 53"/>
                <a:gd name="T6" fmla="*/ 0 w 48"/>
                <a:gd name="T7" fmla="*/ 0 h 53"/>
                <a:gd name="T8" fmla="*/ 0 w 48"/>
                <a:gd name="T9" fmla="*/ 0 h 53"/>
                <a:gd name="T10" fmla="*/ 0 w 48"/>
                <a:gd name="T11" fmla="*/ 0 h 53"/>
                <a:gd name="T12" fmla="*/ 0 w 48"/>
                <a:gd name="T13" fmla="*/ 0 h 53"/>
                <a:gd name="T14" fmla="*/ 0 w 48"/>
                <a:gd name="T15" fmla="*/ 0 h 53"/>
                <a:gd name="T16" fmla="*/ 0 w 48"/>
                <a:gd name="T17" fmla="*/ 0 h 53"/>
                <a:gd name="T18" fmla="*/ 0 w 48"/>
                <a:gd name="T19" fmla="*/ 0 h 53"/>
                <a:gd name="T20" fmla="*/ 0 w 48"/>
                <a:gd name="T21" fmla="*/ 0 h 53"/>
                <a:gd name="T22" fmla="*/ 0 w 48"/>
                <a:gd name="T23" fmla="*/ 0 h 53"/>
                <a:gd name="T24" fmla="*/ 0 w 48"/>
                <a:gd name="T25" fmla="*/ 0 h 53"/>
                <a:gd name="T26" fmla="*/ 0 w 48"/>
                <a:gd name="T27" fmla="*/ 0 h 53"/>
                <a:gd name="T28" fmla="*/ 0 w 48"/>
                <a:gd name="T29" fmla="*/ 0 h 53"/>
                <a:gd name="T30" fmla="*/ 0 w 48"/>
                <a:gd name="T31" fmla="*/ 0 h 53"/>
                <a:gd name="T32" fmla="*/ 0 w 48"/>
                <a:gd name="T33" fmla="*/ 0 h 53"/>
                <a:gd name="T34" fmla="*/ 0 w 48"/>
                <a:gd name="T35" fmla="*/ 0 h 53"/>
                <a:gd name="T36" fmla="*/ 0 w 48"/>
                <a:gd name="T37" fmla="*/ 0 h 5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8"/>
                <a:gd name="T58" fmla="*/ 0 h 53"/>
                <a:gd name="T59" fmla="*/ 48 w 48"/>
                <a:gd name="T60" fmla="*/ 53 h 5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8" h="53">
                  <a:moveTo>
                    <a:pt x="6" y="3"/>
                  </a:moveTo>
                  <a:lnTo>
                    <a:pt x="16" y="1"/>
                  </a:lnTo>
                  <a:lnTo>
                    <a:pt x="31" y="0"/>
                  </a:lnTo>
                  <a:lnTo>
                    <a:pt x="41" y="3"/>
                  </a:lnTo>
                  <a:lnTo>
                    <a:pt x="44" y="5"/>
                  </a:lnTo>
                  <a:lnTo>
                    <a:pt x="45" y="9"/>
                  </a:lnTo>
                  <a:lnTo>
                    <a:pt x="48" y="11"/>
                  </a:lnTo>
                  <a:lnTo>
                    <a:pt x="27" y="12"/>
                  </a:lnTo>
                  <a:lnTo>
                    <a:pt x="30" y="14"/>
                  </a:lnTo>
                  <a:lnTo>
                    <a:pt x="41" y="15"/>
                  </a:lnTo>
                  <a:lnTo>
                    <a:pt x="16" y="15"/>
                  </a:lnTo>
                  <a:lnTo>
                    <a:pt x="8" y="15"/>
                  </a:lnTo>
                  <a:lnTo>
                    <a:pt x="4" y="43"/>
                  </a:lnTo>
                  <a:lnTo>
                    <a:pt x="7" y="49"/>
                  </a:lnTo>
                  <a:lnTo>
                    <a:pt x="8" y="53"/>
                  </a:lnTo>
                  <a:lnTo>
                    <a:pt x="0" y="46"/>
                  </a:lnTo>
                  <a:lnTo>
                    <a:pt x="5" y="12"/>
                  </a:lnTo>
                  <a:lnTo>
                    <a:pt x="6" y="3"/>
                  </a:lnTo>
                  <a:close/>
                </a:path>
              </a:pathLst>
            </a:custGeom>
            <a:solidFill>
              <a:srgbClr val="7F3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01" name="Freeform 96"/>
            <p:cNvSpPr>
              <a:spLocks/>
            </p:cNvSpPr>
            <p:nvPr/>
          </p:nvSpPr>
          <p:spPr bwMode="auto">
            <a:xfrm>
              <a:off x="2157" y="2486"/>
              <a:ext cx="9" cy="6"/>
            </a:xfrm>
            <a:custGeom>
              <a:avLst/>
              <a:gdLst>
                <a:gd name="T0" fmla="*/ 0 w 27"/>
                <a:gd name="T1" fmla="*/ 0 h 17"/>
                <a:gd name="T2" fmla="*/ 0 w 27"/>
                <a:gd name="T3" fmla="*/ 0 h 17"/>
                <a:gd name="T4" fmla="*/ 0 w 27"/>
                <a:gd name="T5" fmla="*/ 0 h 17"/>
                <a:gd name="T6" fmla="*/ 0 w 27"/>
                <a:gd name="T7" fmla="*/ 0 h 17"/>
                <a:gd name="T8" fmla="*/ 0 w 27"/>
                <a:gd name="T9" fmla="*/ 0 h 17"/>
                <a:gd name="T10" fmla="*/ 0 w 27"/>
                <a:gd name="T11" fmla="*/ 0 h 17"/>
                <a:gd name="T12" fmla="*/ 0 w 27"/>
                <a:gd name="T13" fmla="*/ 0 h 17"/>
                <a:gd name="T14" fmla="*/ 0 w 27"/>
                <a:gd name="T15" fmla="*/ 0 h 17"/>
                <a:gd name="T16" fmla="*/ 0 w 27"/>
                <a:gd name="T17" fmla="*/ 0 h 17"/>
                <a:gd name="T18" fmla="*/ 0 w 27"/>
                <a:gd name="T19" fmla="*/ 0 h 17"/>
                <a:gd name="T20" fmla="*/ 0 w 27"/>
                <a:gd name="T21" fmla="*/ 0 h 17"/>
                <a:gd name="T22" fmla="*/ 0 w 27"/>
                <a:gd name="T23" fmla="*/ 0 h 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7"/>
                <a:gd name="T37" fmla="*/ 0 h 17"/>
                <a:gd name="T38" fmla="*/ 27 w 27"/>
                <a:gd name="T39" fmla="*/ 17 h 1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7" h="17">
                  <a:moveTo>
                    <a:pt x="23" y="3"/>
                  </a:moveTo>
                  <a:lnTo>
                    <a:pt x="10" y="0"/>
                  </a:lnTo>
                  <a:lnTo>
                    <a:pt x="1" y="0"/>
                  </a:lnTo>
                  <a:lnTo>
                    <a:pt x="2" y="7"/>
                  </a:lnTo>
                  <a:lnTo>
                    <a:pt x="0" y="12"/>
                  </a:lnTo>
                  <a:lnTo>
                    <a:pt x="11" y="12"/>
                  </a:lnTo>
                  <a:lnTo>
                    <a:pt x="18" y="12"/>
                  </a:lnTo>
                  <a:lnTo>
                    <a:pt x="8" y="15"/>
                  </a:lnTo>
                  <a:lnTo>
                    <a:pt x="2" y="17"/>
                  </a:lnTo>
                  <a:lnTo>
                    <a:pt x="21" y="15"/>
                  </a:lnTo>
                  <a:lnTo>
                    <a:pt x="27" y="14"/>
                  </a:lnTo>
                  <a:lnTo>
                    <a:pt x="23" y="3"/>
                  </a:lnTo>
                  <a:close/>
                </a:path>
              </a:pathLst>
            </a:custGeom>
            <a:solidFill>
              <a:srgbClr val="7F3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02" name="Freeform 97"/>
            <p:cNvSpPr>
              <a:spLocks/>
            </p:cNvSpPr>
            <p:nvPr/>
          </p:nvSpPr>
          <p:spPr bwMode="auto">
            <a:xfrm>
              <a:off x="2172" y="2501"/>
              <a:ext cx="22" cy="23"/>
            </a:xfrm>
            <a:custGeom>
              <a:avLst/>
              <a:gdLst>
                <a:gd name="T0" fmla="*/ 0 w 66"/>
                <a:gd name="T1" fmla="*/ 0 h 68"/>
                <a:gd name="T2" fmla="*/ 0 w 66"/>
                <a:gd name="T3" fmla="*/ 0 h 68"/>
                <a:gd name="T4" fmla="*/ 0 w 66"/>
                <a:gd name="T5" fmla="*/ 0 h 68"/>
                <a:gd name="T6" fmla="*/ 0 w 66"/>
                <a:gd name="T7" fmla="*/ 0 h 68"/>
                <a:gd name="T8" fmla="*/ 0 w 66"/>
                <a:gd name="T9" fmla="*/ 0 h 68"/>
                <a:gd name="T10" fmla="*/ 0 w 66"/>
                <a:gd name="T11" fmla="*/ 0 h 68"/>
                <a:gd name="T12" fmla="*/ 0 w 66"/>
                <a:gd name="T13" fmla="*/ 0 h 68"/>
                <a:gd name="T14" fmla="*/ 0 w 66"/>
                <a:gd name="T15" fmla="*/ 0 h 68"/>
                <a:gd name="T16" fmla="*/ 0 w 66"/>
                <a:gd name="T17" fmla="*/ 0 h 68"/>
                <a:gd name="T18" fmla="*/ 0 w 66"/>
                <a:gd name="T19" fmla="*/ 0 h 68"/>
                <a:gd name="T20" fmla="*/ 0 w 66"/>
                <a:gd name="T21" fmla="*/ 0 h 68"/>
                <a:gd name="T22" fmla="*/ 0 w 66"/>
                <a:gd name="T23" fmla="*/ 0 h 6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6"/>
                <a:gd name="T37" fmla="*/ 0 h 68"/>
                <a:gd name="T38" fmla="*/ 66 w 66"/>
                <a:gd name="T39" fmla="*/ 68 h 6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6" h="68">
                  <a:moveTo>
                    <a:pt x="55" y="18"/>
                  </a:moveTo>
                  <a:lnTo>
                    <a:pt x="49" y="34"/>
                  </a:lnTo>
                  <a:lnTo>
                    <a:pt x="0" y="59"/>
                  </a:lnTo>
                  <a:lnTo>
                    <a:pt x="26" y="53"/>
                  </a:lnTo>
                  <a:lnTo>
                    <a:pt x="37" y="50"/>
                  </a:lnTo>
                  <a:lnTo>
                    <a:pt x="50" y="52"/>
                  </a:lnTo>
                  <a:lnTo>
                    <a:pt x="60" y="56"/>
                  </a:lnTo>
                  <a:lnTo>
                    <a:pt x="65" y="68"/>
                  </a:lnTo>
                  <a:lnTo>
                    <a:pt x="66" y="20"/>
                  </a:lnTo>
                  <a:lnTo>
                    <a:pt x="64" y="10"/>
                  </a:lnTo>
                  <a:lnTo>
                    <a:pt x="57" y="0"/>
                  </a:lnTo>
                  <a:lnTo>
                    <a:pt x="55" y="18"/>
                  </a:lnTo>
                  <a:close/>
                </a:path>
              </a:pathLst>
            </a:custGeom>
            <a:solidFill>
              <a:srgbClr val="7F3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03" name="Freeform 98"/>
            <p:cNvSpPr>
              <a:spLocks/>
            </p:cNvSpPr>
            <p:nvPr/>
          </p:nvSpPr>
          <p:spPr bwMode="auto">
            <a:xfrm>
              <a:off x="2155" y="2457"/>
              <a:ext cx="47" cy="54"/>
            </a:xfrm>
            <a:custGeom>
              <a:avLst/>
              <a:gdLst>
                <a:gd name="T0" fmla="*/ 0 w 141"/>
                <a:gd name="T1" fmla="*/ 0 h 160"/>
                <a:gd name="T2" fmla="*/ 0 w 141"/>
                <a:gd name="T3" fmla="*/ 0 h 160"/>
                <a:gd name="T4" fmla="*/ 0 w 141"/>
                <a:gd name="T5" fmla="*/ 0 h 160"/>
                <a:gd name="T6" fmla="*/ 0 w 141"/>
                <a:gd name="T7" fmla="*/ 0 h 160"/>
                <a:gd name="T8" fmla="*/ 0 w 141"/>
                <a:gd name="T9" fmla="*/ 0 h 160"/>
                <a:gd name="T10" fmla="*/ 0 w 141"/>
                <a:gd name="T11" fmla="*/ 0 h 160"/>
                <a:gd name="T12" fmla="*/ 0 w 141"/>
                <a:gd name="T13" fmla="*/ 0 h 160"/>
                <a:gd name="T14" fmla="*/ 0 w 141"/>
                <a:gd name="T15" fmla="*/ 0 h 160"/>
                <a:gd name="T16" fmla="*/ 0 w 141"/>
                <a:gd name="T17" fmla="*/ 0 h 160"/>
                <a:gd name="T18" fmla="*/ 0 w 141"/>
                <a:gd name="T19" fmla="*/ 0 h 160"/>
                <a:gd name="T20" fmla="*/ 0 w 141"/>
                <a:gd name="T21" fmla="*/ 0 h 160"/>
                <a:gd name="T22" fmla="*/ 0 w 141"/>
                <a:gd name="T23" fmla="*/ 0 h 160"/>
                <a:gd name="T24" fmla="*/ 0 w 141"/>
                <a:gd name="T25" fmla="*/ 0 h 160"/>
                <a:gd name="T26" fmla="*/ 0 w 141"/>
                <a:gd name="T27" fmla="*/ 0 h 160"/>
                <a:gd name="T28" fmla="*/ 0 w 141"/>
                <a:gd name="T29" fmla="*/ 0 h 160"/>
                <a:gd name="T30" fmla="*/ 0 w 141"/>
                <a:gd name="T31" fmla="*/ 0 h 160"/>
                <a:gd name="T32" fmla="*/ 0 w 141"/>
                <a:gd name="T33" fmla="*/ 0 h 160"/>
                <a:gd name="T34" fmla="*/ 0 w 141"/>
                <a:gd name="T35" fmla="*/ 0 h 160"/>
                <a:gd name="T36" fmla="*/ 0 w 141"/>
                <a:gd name="T37" fmla="*/ 0 h 160"/>
                <a:gd name="T38" fmla="*/ 0 w 141"/>
                <a:gd name="T39" fmla="*/ 0 h 160"/>
                <a:gd name="T40" fmla="*/ 0 w 141"/>
                <a:gd name="T41" fmla="*/ 0 h 160"/>
                <a:gd name="T42" fmla="*/ 0 w 141"/>
                <a:gd name="T43" fmla="*/ 0 h 160"/>
                <a:gd name="T44" fmla="*/ 0 w 141"/>
                <a:gd name="T45" fmla="*/ 0 h 160"/>
                <a:gd name="T46" fmla="*/ 0 w 141"/>
                <a:gd name="T47" fmla="*/ 0 h 160"/>
                <a:gd name="T48" fmla="*/ 0 w 141"/>
                <a:gd name="T49" fmla="*/ 0 h 160"/>
                <a:gd name="T50" fmla="*/ 0 w 141"/>
                <a:gd name="T51" fmla="*/ 0 h 160"/>
                <a:gd name="T52" fmla="*/ 0 w 141"/>
                <a:gd name="T53" fmla="*/ 0 h 160"/>
                <a:gd name="T54" fmla="*/ 0 w 141"/>
                <a:gd name="T55" fmla="*/ 0 h 160"/>
                <a:gd name="T56" fmla="*/ 0 w 141"/>
                <a:gd name="T57" fmla="*/ 0 h 160"/>
                <a:gd name="T58" fmla="*/ 0 w 141"/>
                <a:gd name="T59" fmla="*/ 0 h 160"/>
                <a:gd name="T60" fmla="*/ 0 w 141"/>
                <a:gd name="T61" fmla="*/ 0 h 160"/>
                <a:gd name="T62" fmla="*/ 0 w 141"/>
                <a:gd name="T63" fmla="*/ 0 h 160"/>
                <a:gd name="T64" fmla="*/ 0 w 141"/>
                <a:gd name="T65" fmla="*/ 0 h 160"/>
                <a:gd name="T66" fmla="*/ 0 w 141"/>
                <a:gd name="T67" fmla="*/ 0 h 160"/>
                <a:gd name="T68" fmla="*/ 0 w 141"/>
                <a:gd name="T69" fmla="*/ 0 h 160"/>
                <a:gd name="T70" fmla="*/ 0 w 141"/>
                <a:gd name="T71" fmla="*/ 0 h 160"/>
                <a:gd name="T72" fmla="*/ 0 w 141"/>
                <a:gd name="T73" fmla="*/ 0 h 160"/>
                <a:gd name="T74" fmla="*/ 0 w 141"/>
                <a:gd name="T75" fmla="*/ 0 h 160"/>
                <a:gd name="T76" fmla="*/ 0 w 141"/>
                <a:gd name="T77" fmla="*/ 0 h 160"/>
                <a:gd name="T78" fmla="*/ 0 w 141"/>
                <a:gd name="T79" fmla="*/ 0 h 160"/>
                <a:gd name="T80" fmla="*/ 0 w 141"/>
                <a:gd name="T81" fmla="*/ 0 h 160"/>
                <a:gd name="T82" fmla="*/ 0 w 141"/>
                <a:gd name="T83" fmla="*/ 0 h 160"/>
                <a:gd name="T84" fmla="*/ 0 w 141"/>
                <a:gd name="T85" fmla="*/ 0 h 160"/>
                <a:gd name="T86" fmla="*/ 0 w 141"/>
                <a:gd name="T87" fmla="*/ 0 h 160"/>
                <a:gd name="T88" fmla="*/ 0 w 141"/>
                <a:gd name="T89" fmla="*/ 0 h 160"/>
                <a:gd name="T90" fmla="*/ 0 w 141"/>
                <a:gd name="T91" fmla="*/ 0 h 160"/>
                <a:gd name="T92" fmla="*/ 0 w 141"/>
                <a:gd name="T93" fmla="*/ 0 h 160"/>
                <a:gd name="T94" fmla="*/ 0 w 141"/>
                <a:gd name="T95" fmla="*/ 0 h 160"/>
                <a:gd name="T96" fmla="*/ 0 w 141"/>
                <a:gd name="T97" fmla="*/ 0 h 160"/>
                <a:gd name="T98" fmla="*/ 0 w 141"/>
                <a:gd name="T99" fmla="*/ 0 h 160"/>
                <a:gd name="T100" fmla="*/ 0 w 141"/>
                <a:gd name="T101" fmla="*/ 0 h 160"/>
                <a:gd name="T102" fmla="*/ 0 w 141"/>
                <a:gd name="T103" fmla="*/ 0 h 16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41"/>
                <a:gd name="T157" fmla="*/ 0 h 160"/>
                <a:gd name="T158" fmla="*/ 141 w 141"/>
                <a:gd name="T159" fmla="*/ 160 h 16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41" h="160">
                  <a:moveTo>
                    <a:pt x="25" y="13"/>
                  </a:moveTo>
                  <a:lnTo>
                    <a:pt x="38" y="7"/>
                  </a:lnTo>
                  <a:lnTo>
                    <a:pt x="48" y="4"/>
                  </a:lnTo>
                  <a:lnTo>
                    <a:pt x="66" y="0"/>
                  </a:lnTo>
                  <a:lnTo>
                    <a:pt x="78" y="0"/>
                  </a:lnTo>
                  <a:lnTo>
                    <a:pt x="91" y="0"/>
                  </a:lnTo>
                  <a:lnTo>
                    <a:pt x="104" y="3"/>
                  </a:lnTo>
                  <a:lnTo>
                    <a:pt x="113" y="3"/>
                  </a:lnTo>
                  <a:lnTo>
                    <a:pt x="122" y="6"/>
                  </a:lnTo>
                  <a:lnTo>
                    <a:pt x="130" y="13"/>
                  </a:lnTo>
                  <a:lnTo>
                    <a:pt x="136" y="21"/>
                  </a:lnTo>
                  <a:lnTo>
                    <a:pt x="137" y="33"/>
                  </a:lnTo>
                  <a:lnTo>
                    <a:pt x="139" y="49"/>
                  </a:lnTo>
                  <a:lnTo>
                    <a:pt x="141" y="70"/>
                  </a:lnTo>
                  <a:lnTo>
                    <a:pt x="140" y="89"/>
                  </a:lnTo>
                  <a:lnTo>
                    <a:pt x="136" y="105"/>
                  </a:lnTo>
                  <a:lnTo>
                    <a:pt x="133" y="120"/>
                  </a:lnTo>
                  <a:lnTo>
                    <a:pt x="129" y="131"/>
                  </a:lnTo>
                  <a:lnTo>
                    <a:pt x="125" y="141"/>
                  </a:lnTo>
                  <a:lnTo>
                    <a:pt x="121" y="150"/>
                  </a:lnTo>
                  <a:lnTo>
                    <a:pt x="116" y="160"/>
                  </a:lnTo>
                  <a:lnTo>
                    <a:pt x="111" y="160"/>
                  </a:lnTo>
                  <a:lnTo>
                    <a:pt x="113" y="146"/>
                  </a:lnTo>
                  <a:lnTo>
                    <a:pt x="110" y="137"/>
                  </a:lnTo>
                  <a:lnTo>
                    <a:pt x="108" y="131"/>
                  </a:lnTo>
                  <a:lnTo>
                    <a:pt x="111" y="121"/>
                  </a:lnTo>
                  <a:lnTo>
                    <a:pt x="113" y="105"/>
                  </a:lnTo>
                  <a:lnTo>
                    <a:pt x="109" y="101"/>
                  </a:lnTo>
                  <a:lnTo>
                    <a:pt x="103" y="109"/>
                  </a:lnTo>
                  <a:lnTo>
                    <a:pt x="98" y="117"/>
                  </a:lnTo>
                  <a:lnTo>
                    <a:pt x="99" y="101"/>
                  </a:lnTo>
                  <a:lnTo>
                    <a:pt x="96" y="81"/>
                  </a:lnTo>
                  <a:lnTo>
                    <a:pt x="96" y="61"/>
                  </a:lnTo>
                  <a:lnTo>
                    <a:pt x="95" y="50"/>
                  </a:lnTo>
                  <a:lnTo>
                    <a:pt x="100" y="45"/>
                  </a:lnTo>
                  <a:lnTo>
                    <a:pt x="90" y="48"/>
                  </a:lnTo>
                  <a:lnTo>
                    <a:pt x="82" y="51"/>
                  </a:lnTo>
                  <a:lnTo>
                    <a:pt x="75" y="52"/>
                  </a:lnTo>
                  <a:lnTo>
                    <a:pt x="61" y="54"/>
                  </a:lnTo>
                  <a:lnTo>
                    <a:pt x="52" y="57"/>
                  </a:lnTo>
                  <a:lnTo>
                    <a:pt x="65" y="51"/>
                  </a:lnTo>
                  <a:lnTo>
                    <a:pt x="57" y="51"/>
                  </a:lnTo>
                  <a:lnTo>
                    <a:pt x="41" y="51"/>
                  </a:lnTo>
                  <a:lnTo>
                    <a:pt x="28" y="49"/>
                  </a:lnTo>
                  <a:lnTo>
                    <a:pt x="13" y="50"/>
                  </a:lnTo>
                  <a:lnTo>
                    <a:pt x="9" y="60"/>
                  </a:lnTo>
                  <a:lnTo>
                    <a:pt x="7" y="72"/>
                  </a:lnTo>
                  <a:lnTo>
                    <a:pt x="4" y="57"/>
                  </a:lnTo>
                  <a:lnTo>
                    <a:pt x="0" y="40"/>
                  </a:lnTo>
                  <a:lnTo>
                    <a:pt x="7" y="27"/>
                  </a:lnTo>
                  <a:lnTo>
                    <a:pt x="15" y="19"/>
                  </a:lnTo>
                  <a:lnTo>
                    <a:pt x="25"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04" name="Freeform 99"/>
            <p:cNvSpPr>
              <a:spLocks/>
            </p:cNvSpPr>
            <p:nvPr/>
          </p:nvSpPr>
          <p:spPr bwMode="auto">
            <a:xfrm>
              <a:off x="2070" y="2469"/>
              <a:ext cx="57" cy="69"/>
            </a:xfrm>
            <a:custGeom>
              <a:avLst/>
              <a:gdLst>
                <a:gd name="T0" fmla="*/ 0 w 169"/>
                <a:gd name="T1" fmla="*/ 0 h 205"/>
                <a:gd name="T2" fmla="*/ 0 w 169"/>
                <a:gd name="T3" fmla="*/ 0 h 205"/>
                <a:gd name="T4" fmla="*/ 0 w 169"/>
                <a:gd name="T5" fmla="*/ 0 h 205"/>
                <a:gd name="T6" fmla="*/ 0 w 169"/>
                <a:gd name="T7" fmla="*/ 0 h 205"/>
                <a:gd name="T8" fmla="*/ 0 w 169"/>
                <a:gd name="T9" fmla="*/ 0 h 205"/>
                <a:gd name="T10" fmla="*/ 0 w 169"/>
                <a:gd name="T11" fmla="*/ 0 h 205"/>
                <a:gd name="T12" fmla="*/ 0 w 169"/>
                <a:gd name="T13" fmla="*/ 0 h 205"/>
                <a:gd name="T14" fmla="*/ 0 w 169"/>
                <a:gd name="T15" fmla="*/ 0 h 205"/>
                <a:gd name="T16" fmla="*/ 0 w 169"/>
                <a:gd name="T17" fmla="*/ 0 h 205"/>
                <a:gd name="T18" fmla="*/ 0 w 169"/>
                <a:gd name="T19" fmla="*/ 0 h 205"/>
                <a:gd name="T20" fmla="*/ 0 w 169"/>
                <a:gd name="T21" fmla="*/ 0 h 205"/>
                <a:gd name="T22" fmla="*/ 0 w 169"/>
                <a:gd name="T23" fmla="*/ 0 h 205"/>
                <a:gd name="T24" fmla="*/ 0 w 169"/>
                <a:gd name="T25" fmla="*/ 0 h 205"/>
                <a:gd name="T26" fmla="*/ 0 w 169"/>
                <a:gd name="T27" fmla="*/ 0 h 205"/>
                <a:gd name="T28" fmla="*/ 0 w 169"/>
                <a:gd name="T29" fmla="*/ 0 h 205"/>
                <a:gd name="T30" fmla="*/ 0 w 169"/>
                <a:gd name="T31" fmla="*/ 0 h 205"/>
                <a:gd name="T32" fmla="*/ 0 w 169"/>
                <a:gd name="T33" fmla="*/ 0 h 205"/>
                <a:gd name="T34" fmla="*/ 0 w 169"/>
                <a:gd name="T35" fmla="*/ 0 h 205"/>
                <a:gd name="T36" fmla="*/ 0 w 169"/>
                <a:gd name="T37" fmla="*/ 0 h 205"/>
                <a:gd name="T38" fmla="*/ 0 w 169"/>
                <a:gd name="T39" fmla="*/ 0 h 205"/>
                <a:gd name="T40" fmla="*/ 0 w 169"/>
                <a:gd name="T41" fmla="*/ 0 h 205"/>
                <a:gd name="T42" fmla="*/ 0 w 169"/>
                <a:gd name="T43" fmla="*/ 0 h 205"/>
                <a:gd name="T44" fmla="*/ 0 w 169"/>
                <a:gd name="T45" fmla="*/ 0 h 205"/>
                <a:gd name="T46" fmla="*/ 0 w 169"/>
                <a:gd name="T47" fmla="*/ 0 h 205"/>
                <a:gd name="T48" fmla="*/ 0 w 169"/>
                <a:gd name="T49" fmla="*/ 0 h 205"/>
                <a:gd name="T50" fmla="*/ 0 w 169"/>
                <a:gd name="T51" fmla="*/ 0 h 205"/>
                <a:gd name="T52" fmla="*/ 0 w 169"/>
                <a:gd name="T53" fmla="*/ 0 h 205"/>
                <a:gd name="T54" fmla="*/ 0 w 169"/>
                <a:gd name="T55" fmla="*/ 0 h 205"/>
                <a:gd name="T56" fmla="*/ 0 w 169"/>
                <a:gd name="T57" fmla="*/ 0 h 205"/>
                <a:gd name="T58" fmla="*/ 0 w 169"/>
                <a:gd name="T59" fmla="*/ 0 h 205"/>
                <a:gd name="T60" fmla="*/ 0 w 169"/>
                <a:gd name="T61" fmla="*/ 0 h 205"/>
                <a:gd name="T62" fmla="*/ 0 w 169"/>
                <a:gd name="T63" fmla="*/ 0 h 205"/>
                <a:gd name="T64" fmla="*/ 0 w 169"/>
                <a:gd name="T65" fmla="*/ 0 h 205"/>
                <a:gd name="T66" fmla="*/ 0 w 169"/>
                <a:gd name="T67" fmla="*/ 0 h 205"/>
                <a:gd name="T68" fmla="*/ 0 w 169"/>
                <a:gd name="T69" fmla="*/ 0 h 205"/>
                <a:gd name="T70" fmla="*/ 0 w 169"/>
                <a:gd name="T71" fmla="*/ 0 h 205"/>
                <a:gd name="T72" fmla="*/ 0 w 169"/>
                <a:gd name="T73" fmla="*/ 0 h 205"/>
                <a:gd name="T74" fmla="*/ 0 w 169"/>
                <a:gd name="T75" fmla="*/ 0 h 205"/>
                <a:gd name="T76" fmla="*/ 0 w 169"/>
                <a:gd name="T77" fmla="*/ 0 h 205"/>
                <a:gd name="T78" fmla="*/ 0 w 169"/>
                <a:gd name="T79" fmla="*/ 0 h 205"/>
                <a:gd name="T80" fmla="*/ 0 w 169"/>
                <a:gd name="T81" fmla="*/ 0 h 205"/>
                <a:gd name="T82" fmla="*/ 0 w 169"/>
                <a:gd name="T83" fmla="*/ 0 h 205"/>
                <a:gd name="T84" fmla="*/ 0 w 169"/>
                <a:gd name="T85" fmla="*/ 0 h 205"/>
                <a:gd name="T86" fmla="*/ 0 w 169"/>
                <a:gd name="T87" fmla="*/ 0 h 205"/>
                <a:gd name="T88" fmla="*/ 0 w 169"/>
                <a:gd name="T89" fmla="*/ 0 h 205"/>
                <a:gd name="T90" fmla="*/ 0 w 169"/>
                <a:gd name="T91" fmla="*/ 0 h 205"/>
                <a:gd name="T92" fmla="*/ 0 w 169"/>
                <a:gd name="T93" fmla="*/ 0 h 20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69"/>
                <a:gd name="T142" fmla="*/ 0 h 205"/>
                <a:gd name="T143" fmla="*/ 169 w 169"/>
                <a:gd name="T144" fmla="*/ 205 h 20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69" h="205">
                  <a:moveTo>
                    <a:pt x="65" y="3"/>
                  </a:moveTo>
                  <a:lnTo>
                    <a:pt x="45" y="13"/>
                  </a:lnTo>
                  <a:lnTo>
                    <a:pt x="34" y="24"/>
                  </a:lnTo>
                  <a:lnTo>
                    <a:pt x="25" y="38"/>
                  </a:lnTo>
                  <a:lnTo>
                    <a:pt x="16" y="67"/>
                  </a:lnTo>
                  <a:lnTo>
                    <a:pt x="6" y="109"/>
                  </a:lnTo>
                  <a:lnTo>
                    <a:pt x="0" y="146"/>
                  </a:lnTo>
                  <a:lnTo>
                    <a:pt x="1" y="162"/>
                  </a:lnTo>
                  <a:lnTo>
                    <a:pt x="4" y="177"/>
                  </a:lnTo>
                  <a:lnTo>
                    <a:pt x="7" y="195"/>
                  </a:lnTo>
                  <a:lnTo>
                    <a:pt x="7" y="202"/>
                  </a:lnTo>
                  <a:lnTo>
                    <a:pt x="13" y="202"/>
                  </a:lnTo>
                  <a:lnTo>
                    <a:pt x="23" y="199"/>
                  </a:lnTo>
                  <a:lnTo>
                    <a:pt x="34" y="200"/>
                  </a:lnTo>
                  <a:lnTo>
                    <a:pt x="49" y="204"/>
                  </a:lnTo>
                  <a:lnTo>
                    <a:pt x="58" y="205"/>
                  </a:lnTo>
                  <a:lnTo>
                    <a:pt x="58" y="192"/>
                  </a:lnTo>
                  <a:lnTo>
                    <a:pt x="46" y="163"/>
                  </a:lnTo>
                  <a:lnTo>
                    <a:pt x="43" y="118"/>
                  </a:lnTo>
                  <a:lnTo>
                    <a:pt x="46" y="77"/>
                  </a:lnTo>
                  <a:lnTo>
                    <a:pt x="70" y="52"/>
                  </a:lnTo>
                  <a:lnTo>
                    <a:pt x="110" y="48"/>
                  </a:lnTo>
                  <a:lnTo>
                    <a:pt x="129" y="73"/>
                  </a:lnTo>
                  <a:lnTo>
                    <a:pt x="127" y="159"/>
                  </a:lnTo>
                  <a:lnTo>
                    <a:pt x="110" y="193"/>
                  </a:lnTo>
                  <a:lnTo>
                    <a:pt x="110" y="204"/>
                  </a:lnTo>
                  <a:lnTo>
                    <a:pt x="120" y="204"/>
                  </a:lnTo>
                  <a:lnTo>
                    <a:pt x="132" y="202"/>
                  </a:lnTo>
                  <a:lnTo>
                    <a:pt x="143" y="201"/>
                  </a:lnTo>
                  <a:lnTo>
                    <a:pt x="152" y="203"/>
                  </a:lnTo>
                  <a:lnTo>
                    <a:pt x="157" y="204"/>
                  </a:lnTo>
                  <a:lnTo>
                    <a:pt x="159" y="191"/>
                  </a:lnTo>
                  <a:lnTo>
                    <a:pt x="165" y="171"/>
                  </a:lnTo>
                  <a:lnTo>
                    <a:pt x="168" y="152"/>
                  </a:lnTo>
                  <a:lnTo>
                    <a:pt x="169" y="136"/>
                  </a:lnTo>
                  <a:lnTo>
                    <a:pt x="168" y="118"/>
                  </a:lnTo>
                  <a:lnTo>
                    <a:pt x="165" y="105"/>
                  </a:lnTo>
                  <a:lnTo>
                    <a:pt x="161" y="90"/>
                  </a:lnTo>
                  <a:lnTo>
                    <a:pt x="158" y="76"/>
                  </a:lnTo>
                  <a:lnTo>
                    <a:pt x="158" y="66"/>
                  </a:lnTo>
                  <a:lnTo>
                    <a:pt x="155" y="51"/>
                  </a:lnTo>
                  <a:lnTo>
                    <a:pt x="151" y="32"/>
                  </a:lnTo>
                  <a:lnTo>
                    <a:pt x="139" y="16"/>
                  </a:lnTo>
                  <a:lnTo>
                    <a:pt x="122" y="5"/>
                  </a:lnTo>
                  <a:lnTo>
                    <a:pt x="104" y="0"/>
                  </a:lnTo>
                  <a:lnTo>
                    <a:pt x="88" y="0"/>
                  </a:lnTo>
                  <a:lnTo>
                    <a:pt x="65" y="3"/>
                  </a:lnTo>
                  <a:close/>
                </a:path>
              </a:pathLst>
            </a:custGeom>
            <a:solidFill>
              <a:srgbClr val="BF3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05" name="Freeform 100"/>
            <p:cNvSpPr>
              <a:spLocks/>
            </p:cNvSpPr>
            <p:nvPr/>
          </p:nvSpPr>
          <p:spPr bwMode="auto">
            <a:xfrm>
              <a:off x="2083" y="2482"/>
              <a:ext cx="32" cy="75"/>
            </a:xfrm>
            <a:custGeom>
              <a:avLst/>
              <a:gdLst>
                <a:gd name="T0" fmla="*/ 0 w 98"/>
                <a:gd name="T1" fmla="*/ 0 h 224"/>
                <a:gd name="T2" fmla="*/ 0 w 98"/>
                <a:gd name="T3" fmla="*/ 0 h 224"/>
                <a:gd name="T4" fmla="*/ 0 w 98"/>
                <a:gd name="T5" fmla="*/ 0 h 224"/>
                <a:gd name="T6" fmla="*/ 0 w 98"/>
                <a:gd name="T7" fmla="*/ 0 h 224"/>
                <a:gd name="T8" fmla="*/ 0 w 98"/>
                <a:gd name="T9" fmla="*/ 0 h 224"/>
                <a:gd name="T10" fmla="*/ 0 w 98"/>
                <a:gd name="T11" fmla="*/ 0 h 224"/>
                <a:gd name="T12" fmla="*/ 0 w 98"/>
                <a:gd name="T13" fmla="*/ 0 h 224"/>
                <a:gd name="T14" fmla="*/ 0 w 98"/>
                <a:gd name="T15" fmla="*/ 0 h 224"/>
                <a:gd name="T16" fmla="*/ 0 w 98"/>
                <a:gd name="T17" fmla="*/ 0 h 224"/>
                <a:gd name="T18" fmla="*/ 0 w 98"/>
                <a:gd name="T19" fmla="*/ 0 h 224"/>
                <a:gd name="T20" fmla="*/ 0 w 98"/>
                <a:gd name="T21" fmla="*/ 0 h 224"/>
                <a:gd name="T22" fmla="*/ 0 w 98"/>
                <a:gd name="T23" fmla="*/ 0 h 224"/>
                <a:gd name="T24" fmla="*/ 0 w 98"/>
                <a:gd name="T25" fmla="*/ 0 h 224"/>
                <a:gd name="T26" fmla="*/ 0 w 98"/>
                <a:gd name="T27" fmla="*/ 0 h 224"/>
                <a:gd name="T28" fmla="*/ 0 w 98"/>
                <a:gd name="T29" fmla="*/ 0 h 224"/>
                <a:gd name="T30" fmla="*/ 0 w 98"/>
                <a:gd name="T31" fmla="*/ 0 h 224"/>
                <a:gd name="T32" fmla="*/ 0 w 98"/>
                <a:gd name="T33" fmla="*/ 0 h 224"/>
                <a:gd name="T34" fmla="*/ 0 w 98"/>
                <a:gd name="T35" fmla="*/ 0 h 224"/>
                <a:gd name="T36" fmla="*/ 0 w 98"/>
                <a:gd name="T37" fmla="*/ 0 h 224"/>
                <a:gd name="T38" fmla="*/ 0 w 98"/>
                <a:gd name="T39" fmla="*/ 0 h 224"/>
                <a:gd name="T40" fmla="*/ 0 w 98"/>
                <a:gd name="T41" fmla="*/ 0 h 224"/>
                <a:gd name="T42" fmla="*/ 0 w 98"/>
                <a:gd name="T43" fmla="*/ 0 h 224"/>
                <a:gd name="T44" fmla="*/ 0 w 98"/>
                <a:gd name="T45" fmla="*/ 0 h 224"/>
                <a:gd name="T46" fmla="*/ 0 w 98"/>
                <a:gd name="T47" fmla="*/ 0 h 22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8"/>
                <a:gd name="T73" fmla="*/ 0 h 224"/>
                <a:gd name="T74" fmla="*/ 98 w 98"/>
                <a:gd name="T75" fmla="*/ 224 h 22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8" h="224">
                  <a:moveTo>
                    <a:pt x="9" y="24"/>
                  </a:moveTo>
                  <a:lnTo>
                    <a:pt x="3" y="39"/>
                  </a:lnTo>
                  <a:lnTo>
                    <a:pt x="1" y="58"/>
                  </a:lnTo>
                  <a:lnTo>
                    <a:pt x="0" y="77"/>
                  </a:lnTo>
                  <a:lnTo>
                    <a:pt x="1" y="92"/>
                  </a:lnTo>
                  <a:lnTo>
                    <a:pt x="3" y="108"/>
                  </a:lnTo>
                  <a:lnTo>
                    <a:pt x="21" y="154"/>
                  </a:lnTo>
                  <a:lnTo>
                    <a:pt x="21" y="197"/>
                  </a:lnTo>
                  <a:lnTo>
                    <a:pt x="51" y="224"/>
                  </a:lnTo>
                  <a:lnTo>
                    <a:pt x="73" y="193"/>
                  </a:lnTo>
                  <a:lnTo>
                    <a:pt x="73" y="155"/>
                  </a:lnTo>
                  <a:lnTo>
                    <a:pt x="93" y="117"/>
                  </a:lnTo>
                  <a:lnTo>
                    <a:pt x="96" y="94"/>
                  </a:lnTo>
                  <a:lnTo>
                    <a:pt x="98" y="77"/>
                  </a:lnTo>
                  <a:lnTo>
                    <a:pt x="97" y="61"/>
                  </a:lnTo>
                  <a:lnTo>
                    <a:pt x="96" y="47"/>
                  </a:lnTo>
                  <a:lnTo>
                    <a:pt x="93" y="31"/>
                  </a:lnTo>
                  <a:lnTo>
                    <a:pt x="86" y="16"/>
                  </a:lnTo>
                  <a:lnTo>
                    <a:pt x="77" y="7"/>
                  </a:lnTo>
                  <a:lnTo>
                    <a:pt x="61" y="2"/>
                  </a:lnTo>
                  <a:lnTo>
                    <a:pt x="45" y="0"/>
                  </a:lnTo>
                  <a:lnTo>
                    <a:pt x="31" y="3"/>
                  </a:lnTo>
                  <a:lnTo>
                    <a:pt x="18" y="12"/>
                  </a:lnTo>
                  <a:lnTo>
                    <a:pt x="9" y="24"/>
                  </a:lnTo>
                  <a:close/>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06" name="Freeform 101"/>
            <p:cNvSpPr>
              <a:spLocks/>
            </p:cNvSpPr>
            <p:nvPr/>
          </p:nvSpPr>
          <p:spPr bwMode="auto">
            <a:xfrm>
              <a:off x="2065" y="2765"/>
              <a:ext cx="62" cy="187"/>
            </a:xfrm>
            <a:custGeom>
              <a:avLst/>
              <a:gdLst>
                <a:gd name="T0" fmla="*/ 0 w 188"/>
                <a:gd name="T1" fmla="*/ 0 h 562"/>
                <a:gd name="T2" fmla="*/ 0 w 188"/>
                <a:gd name="T3" fmla="*/ 0 h 562"/>
                <a:gd name="T4" fmla="*/ 0 w 188"/>
                <a:gd name="T5" fmla="*/ 0 h 562"/>
                <a:gd name="T6" fmla="*/ 0 w 188"/>
                <a:gd name="T7" fmla="*/ 1 h 562"/>
                <a:gd name="T8" fmla="*/ 0 w 188"/>
                <a:gd name="T9" fmla="*/ 1 h 562"/>
                <a:gd name="T10" fmla="*/ 0 w 188"/>
                <a:gd name="T11" fmla="*/ 1 h 562"/>
                <a:gd name="T12" fmla="*/ 0 w 188"/>
                <a:gd name="T13" fmla="*/ 1 h 562"/>
                <a:gd name="T14" fmla="*/ 0 w 188"/>
                <a:gd name="T15" fmla="*/ 1 h 562"/>
                <a:gd name="T16" fmla="*/ 0 w 188"/>
                <a:gd name="T17" fmla="*/ 1 h 562"/>
                <a:gd name="T18" fmla="*/ 0 w 188"/>
                <a:gd name="T19" fmla="*/ 1 h 562"/>
                <a:gd name="T20" fmla="*/ 0 w 188"/>
                <a:gd name="T21" fmla="*/ 1 h 562"/>
                <a:gd name="T22" fmla="*/ 0 w 188"/>
                <a:gd name="T23" fmla="*/ 0 h 562"/>
                <a:gd name="T24" fmla="*/ 0 w 188"/>
                <a:gd name="T25" fmla="*/ 0 h 562"/>
                <a:gd name="T26" fmla="*/ 0 w 188"/>
                <a:gd name="T27" fmla="*/ 0 h 562"/>
                <a:gd name="T28" fmla="*/ 0 w 188"/>
                <a:gd name="T29" fmla="*/ 1 h 562"/>
                <a:gd name="T30" fmla="*/ 0 w 188"/>
                <a:gd name="T31" fmla="*/ 1 h 562"/>
                <a:gd name="T32" fmla="*/ 0 w 188"/>
                <a:gd name="T33" fmla="*/ 1 h 562"/>
                <a:gd name="T34" fmla="*/ 0 w 188"/>
                <a:gd name="T35" fmla="*/ 1 h 562"/>
                <a:gd name="T36" fmla="*/ 0 w 188"/>
                <a:gd name="T37" fmla="*/ 1 h 562"/>
                <a:gd name="T38" fmla="*/ 0 w 188"/>
                <a:gd name="T39" fmla="*/ 1 h 562"/>
                <a:gd name="T40" fmla="*/ 0 w 188"/>
                <a:gd name="T41" fmla="*/ 1 h 562"/>
                <a:gd name="T42" fmla="*/ 0 w 188"/>
                <a:gd name="T43" fmla="*/ 1 h 562"/>
                <a:gd name="T44" fmla="*/ 0 w 188"/>
                <a:gd name="T45" fmla="*/ 0 h 562"/>
                <a:gd name="T46" fmla="*/ 0 w 188"/>
                <a:gd name="T47" fmla="*/ 0 h 562"/>
                <a:gd name="T48" fmla="*/ 0 w 188"/>
                <a:gd name="T49" fmla="*/ 0 h 562"/>
                <a:gd name="T50" fmla="*/ 0 w 188"/>
                <a:gd name="T51" fmla="*/ 0 h 56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88"/>
                <a:gd name="T79" fmla="*/ 0 h 562"/>
                <a:gd name="T80" fmla="*/ 188 w 188"/>
                <a:gd name="T81" fmla="*/ 562 h 56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88" h="562">
                  <a:moveTo>
                    <a:pt x="34" y="12"/>
                  </a:moveTo>
                  <a:lnTo>
                    <a:pt x="36" y="174"/>
                  </a:lnTo>
                  <a:lnTo>
                    <a:pt x="35" y="311"/>
                  </a:lnTo>
                  <a:lnTo>
                    <a:pt x="43" y="443"/>
                  </a:lnTo>
                  <a:lnTo>
                    <a:pt x="22" y="500"/>
                  </a:lnTo>
                  <a:lnTo>
                    <a:pt x="5" y="538"/>
                  </a:lnTo>
                  <a:lnTo>
                    <a:pt x="0" y="549"/>
                  </a:lnTo>
                  <a:lnTo>
                    <a:pt x="8" y="562"/>
                  </a:lnTo>
                  <a:lnTo>
                    <a:pt x="41" y="560"/>
                  </a:lnTo>
                  <a:lnTo>
                    <a:pt x="71" y="486"/>
                  </a:lnTo>
                  <a:lnTo>
                    <a:pt x="73" y="439"/>
                  </a:lnTo>
                  <a:lnTo>
                    <a:pt x="96" y="283"/>
                  </a:lnTo>
                  <a:lnTo>
                    <a:pt x="99" y="246"/>
                  </a:lnTo>
                  <a:lnTo>
                    <a:pt x="98" y="320"/>
                  </a:lnTo>
                  <a:lnTo>
                    <a:pt x="108" y="423"/>
                  </a:lnTo>
                  <a:lnTo>
                    <a:pt x="105" y="471"/>
                  </a:lnTo>
                  <a:lnTo>
                    <a:pt x="120" y="519"/>
                  </a:lnTo>
                  <a:lnTo>
                    <a:pt x="140" y="554"/>
                  </a:lnTo>
                  <a:lnTo>
                    <a:pt x="170" y="556"/>
                  </a:lnTo>
                  <a:lnTo>
                    <a:pt x="179" y="544"/>
                  </a:lnTo>
                  <a:lnTo>
                    <a:pt x="147" y="469"/>
                  </a:lnTo>
                  <a:lnTo>
                    <a:pt x="144" y="435"/>
                  </a:lnTo>
                  <a:lnTo>
                    <a:pt x="150" y="360"/>
                  </a:lnTo>
                  <a:lnTo>
                    <a:pt x="162" y="236"/>
                  </a:lnTo>
                  <a:lnTo>
                    <a:pt x="188" y="0"/>
                  </a:lnTo>
                  <a:lnTo>
                    <a:pt x="34" y="12"/>
                  </a:lnTo>
                  <a:close/>
                </a:path>
              </a:pathLst>
            </a:custGeom>
            <a:solidFill>
              <a:srgbClr val="FF7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07" name="Freeform 102"/>
            <p:cNvSpPr>
              <a:spLocks/>
            </p:cNvSpPr>
            <p:nvPr/>
          </p:nvSpPr>
          <p:spPr bwMode="auto">
            <a:xfrm>
              <a:off x="2138" y="2713"/>
              <a:ext cx="14" cy="23"/>
            </a:xfrm>
            <a:custGeom>
              <a:avLst/>
              <a:gdLst>
                <a:gd name="T0" fmla="*/ 0 w 44"/>
                <a:gd name="T1" fmla="*/ 0 h 70"/>
                <a:gd name="T2" fmla="*/ 0 w 44"/>
                <a:gd name="T3" fmla="*/ 0 h 70"/>
                <a:gd name="T4" fmla="*/ 0 w 44"/>
                <a:gd name="T5" fmla="*/ 0 h 70"/>
                <a:gd name="T6" fmla="*/ 0 w 44"/>
                <a:gd name="T7" fmla="*/ 0 h 70"/>
                <a:gd name="T8" fmla="*/ 0 w 44"/>
                <a:gd name="T9" fmla="*/ 0 h 70"/>
                <a:gd name="T10" fmla="*/ 0 60000 65536"/>
                <a:gd name="T11" fmla="*/ 0 60000 65536"/>
                <a:gd name="T12" fmla="*/ 0 60000 65536"/>
                <a:gd name="T13" fmla="*/ 0 60000 65536"/>
                <a:gd name="T14" fmla="*/ 0 60000 65536"/>
                <a:gd name="T15" fmla="*/ 0 w 44"/>
                <a:gd name="T16" fmla="*/ 0 h 70"/>
                <a:gd name="T17" fmla="*/ 44 w 44"/>
                <a:gd name="T18" fmla="*/ 70 h 70"/>
              </a:gdLst>
              <a:ahLst/>
              <a:cxnLst>
                <a:cxn ang="T10">
                  <a:pos x="T0" y="T1"/>
                </a:cxn>
                <a:cxn ang="T11">
                  <a:pos x="T2" y="T3"/>
                </a:cxn>
                <a:cxn ang="T12">
                  <a:pos x="T4" y="T5"/>
                </a:cxn>
                <a:cxn ang="T13">
                  <a:pos x="T6" y="T7"/>
                </a:cxn>
                <a:cxn ang="T14">
                  <a:pos x="T8" y="T9"/>
                </a:cxn>
              </a:cxnLst>
              <a:rect l="T15" t="T16" r="T17" b="T18"/>
              <a:pathLst>
                <a:path w="44" h="70">
                  <a:moveTo>
                    <a:pt x="44" y="0"/>
                  </a:moveTo>
                  <a:lnTo>
                    <a:pt x="44" y="36"/>
                  </a:lnTo>
                  <a:lnTo>
                    <a:pt x="0" y="70"/>
                  </a:lnTo>
                  <a:lnTo>
                    <a:pt x="20" y="5"/>
                  </a:lnTo>
                  <a:lnTo>
                    <a:pt x="44" y="0"/>
                  </a:lnTo>
                  <a:close/>
                </a:path>
              </a:pathLst>
            </a:custGeom>
            <a:solidFill>
              <a:srgbClr val="FF7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08" name="Freeform 103"/>
            <p:cNvSpPr>
              <a:spLocks/>
            </p:cNvSpPr>
            <p:nvPr/>
          </p:nvSpPr>
          <p:spPr bwMode="auto">
            <a:xfrm>
              <a:off x="2097" y="2766"/>
              <a:ext cx="5" cy="83"/>
            </a:xfrm>
            <a:custGeom>
              <a:avLst/>
              <a:gdLst>
                <a:gd name="T0" fmla="*/ 0 w 14"/>
                <a:gd name="T1" fmla="*/ 0 h 249"/>
                <a:gd name="T2" fmla="*/ 0 w 14"/>
                <a:gd name="T3" fmla="*/ 0 h 249"/>
                <a:gd name="T4" fmla="*/ 0 w 14"/>
                <a:gd name="T5" fmla="*/ 0 h 249"/>
                <a:gd name="T6" fmla="*/ 0 w 14"/>
                <a:gd name="T7" fmla="*/ 0 h 249"/>
                <a:gd name="T8" fmla="*/ 0 w 14"/>
                <a:gd name="T9" fmla="*/ 0 h 249"/>
                <a:gd name="T10" fmla="*/ 0 w 14"/>
                <a:gd name="T11" fmla="*/ 0 h 249"/>
                <a:gd name="T12" fmla="*/ 0 w 14"/>
                <a:gd name="T13" fmla="*/ 0 h 249"/>
                <a:gd name="T14" fmla="*/ 0 60000 65536"/>
                <a:gd name="T15" fmla="*/ 0 60000 65536"/>
                <a:gd name="T16" fmla="*/ 0 60000 65536"/>
                <a:gd name="T17" fmla="*/ 0 60000 65536"/>
                <a:gd name="T18" fmla="*/ 0 60000 65536"/>
                <a:gd name="T19" fmla="*/ 0 60000 65536"/>
                <a:gd name="T20" fmla="*/ 0 60000 65536"/>
                <a:gd name="T21" fmla="*/ 0 w 14"/>
                <a:gd name="T22" fmla="*/ 0 h 249"/>
                <a:gd name="T23" fmla="*/ 14 w 14"/>
                <a:gd name="T24" fmla="*/ 249 h 2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249">
                  <a:moveTo>
                    <a:pt x="14" y="0"/>
                  </a:moveTo>
                  <a:lnTo>
                    <a:pt x="14" y="83"/>
                  </a:lnTo>
                  <a:lnTo>
                    <a:pt x="11" y="132"/>
                  </a:lnTo>
                  <a:lnTo>
                    <a:pt x="8" y="185"/>
                  </a:lnTo>
                  <a:lnTo>
                    <a:pt x="0" y="236"/>
                  </a:lnTo>
                  <a:lnTo>
                    <a:pt x="2" y="249"/>
                  </a:lnTo>
                  <a:lnTo>
                    <a:pt x="14" y="0"/>
                  </a:lnTo>
                  <a:close/>
                </a:path>
              </a:pathLst>
            </a:custGeom>
            <a:solidFill>
              <a:srgbClr val="FF5F1F"/>
            </a:solidFill>
            <a:ln w="4763">
              <a:solidFill>
                <a:srgbClr val="FF5F1F"/>
              </a:solidFill>
              <a:prstDash val="solid"/>
              <a:round/>
              <a:headEnd/>
              <a:tailEnd/>
            </a:ln>
          </p:spPr>
          <p:txBody>
            <a:bodyPr/>
            <a:lstStyle/>
            <a:p>
              <a:endParaRPr lang="en-US"/>
            </a:p>
          </p:txBody>
        </p:sp>
        <p:sp>
          <p:nvSpPr>
            <p:cNvPr id="1309" name="Freeform 104"/>
            <p:cNvSpPr>
              <a:spLocks/>
            </p:cNvSpPr>
            <p:nvPr/>
          </p:nvSpPr>
          <p:spPr bwMode="auto">
            <a:xfrm>
              <a:off x="2047" y="2546"/>
              <a:ext cx="107" cy="225"/>
            </a:xfrm>
            <a:custGeom>
              <a:avLst/>
              <a:gdLst>
                <a:gd name="T0" fmla="*/ 0 w 321"/>
                <a:gd name="T1" fmla="*/ 0 h 676"/>
                <a:gd name="T2" fmla="*/ 0 w 321"/>
                <a:gd name="T3" fmla="*/ 0 h 676"/>
                <a:gd name="T4" fmla="*/ 0 w 321"/>
                <a:gd name="T5" fmla="*/ 0 h 676"/>
                <a:gd name="T6" fmla="*/ 0 w 321"/>
                <a:gd name="T7" fmla="*/ 0 h 676"/>
                <a:gd name="T8" fmla="*/ 0 w 321"/>
                <a:gd name="T9" fmla="*/ 1 h 676"/>
                <a:gd name="T10" fmla="*/ 0 w 321"/>
                <a:gd name="T11" fmla="*/ 1 h 676"/>
                <a:gd name="T12" fmla="*/ 0 w 321"/>
                <a:gd name="T13" fmla="*/ 1 h 676"/>
                <a:gd name="T14" fmla="*/ 0 w 321"/>
                <a:gd name="T15" fmla="*/ 1 h 676"/>
                <a:gd name="T16" fmla="*/ 0 w 321"/>
                <a:gd name="T17" fmla="*/ 1 h 676"/>
                <a:gd name="T18" fmla="*/ 0 w 321"/>
                <a:gd name="T19" fmla="*/ 1 h 676"/>
                <a:gd name="T20" fmla="*/ 0 w 321"/>
                <a:gd name="T21" fmla="*/ 1 h 676"/>
                <a:gd name="T22" fmla="*/ 0 w 321"/>
                <a:gd name="T23" fmla="*/ 1 h 676"/>
                <a:gd name="T24" fmla="*/ 0 w 321"/>
                <a:gd name="T25" fmla="*/ 1 h 676"/>
                <a:gd name="T26" fmla="*/ 0 w 321"/>
                <a:gd name="T27" fmla="*/ 1 h 676"/>
                <a:gd name="T28" fmla="*/ 0 w 321"/>
                <a:gd name="T29" fmla="*/ 0 h 676"/>
                <a:gd name="T30" fmla="*/ 0 w 321"/>
                <a:gd name="T31" fmla="*/ 0 h 676"/>
                <a:gd name="T32" fmla="*/ 0 w 321"/>
                <a:gd name="T33" fmla="*/ 0 h 676"/>
                <a:gd name="T34" fmla="*/ 0 w 321"/>
                <a:gd name="T35" fmla="*/ 0 h 676"/>
                <a:gd name="T36" fmla="*/ 0 w 321"/>
                <a:gd name="T37" fmla="*/ 0 h 676"/>
                <a:gd name="T38" fmla="*/ 0 w 321"/>
                <a:gd name="T39" fmla="*/ 0 h 67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21"/>
                <a:gd name="T61" fmla="*/ 0 h 676"/>
                <a:gd name="T62" fmla="*/ 321 w 321"/>
                <a:gd name="T63" fmla="*/ 676 h 67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21" h="676">
                  <a:moveTo>
                    <a:pt x="127" y="5"/>
                  </a:moveTo>
                  <a:lnTo>
                    <a:pt x="29" y="68"/>
                  </a:lnTo>
                  <a:lnTo>
                    <a:pt x="12" y="98"/>
                  </a:lnTo>
                  <a:lnTo>
                    <a:pt x="0" y="351"/>
                  </a:lnTo>
                  <a:lnTo>
                    <a:pt x="5" y="412"/>
                  </a:lnTo>
                  <a:lnTo>
                    <a:pt x="44" y="406"/>
                  </a:lnTo>
                  <a:lnTo>
                    <a:pt x="42" y="556"/>
                  </a:lnTo>
                  <a:lnTo>
                    <a:pt x="60" y="556"/>
                  </a:lnTo>
                  <a:lnTo>
                    <a:pt x="77" y="672"/>
                  </a:lnTo>
                  <a:lnTo>
                    <a:pt x="145" y="673"/>
                  </a:lnTo>
                  <a:lnTo>
                    <a:pt x="201" y="667"/>
                  </a:lnTo>
                  <a:lnTo>
                    <a:pt x="240" y="676"/>
                  </a:lnTo>
                  <a:lnTo>
                    <a:pt x="296" y="508"/>
                  </a:lnTo>
                  <a:lnTo>
                    <a:pt x="321" y="505"/>
                  </a:lnTo>
                  <a:lnTo>
                    <a:pt x="298" y="270"/>
                  </a:lnTo>
                  <a:lnTo>
                    <a:pt x="297" y="86"/>
                  </a:lnTo>
                  <a:lnTo>
                    <a:pt x="283" y="66"/>
                  </a:lnTo>
                  <a:lnTo>
                    <a:pt x="177" y="0"/>
                  </a:lnTo>
                  <a:lnTo>
                    <a:pt x="157" y="27"/>
                  </a:lnTo>
                  <a:lnTo>
                    <a:pt x="127" y="5"/>
                  </a:lnTo>
                  <a:close/>
                </a:path>
              </a:pathLst>
            </a:custGeom>
            <a:solidFill>
              <a:srgbClr val="5F00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10" name="Freeform 105"/>
            <p:cNvSpPr>
              <a:spLocks/>
            </p:cNvSpPr>
            <p:nvPr/>
          </p:nvSpPr>
          <p:spPr bwMode="auto">
            <a:xfrm>
              <a:off x="2070" y="2654"/>
              <a:ext cx="40" cy="77"/>
            </a:xfrm>
            <a:custGeom>
              <a:avLst/>
              <a:gdLst>
                <a:gd name="T0" fmla="*/ 0 w 122"/>
                <a:gd name="T1" fmla="*/ 0 h 231"/>
                <a:gd name="T2" fmla="*/ 0 w 122"/>
                <a:gd name="T3" fmla="*/ 0 h 231"/>
                <a:gd name="T4" fmla="*/ 0 w 122"/>
                <a:gd name="T5" fmla="*/ 0 h 231"/>
                <a:gd name="T6" fmla="*/ 0 60000 65536"/>
                <a:gd name="T7" fmla="*/ 0 60000 65536"/>
                <a:gd name="T8" fmla="*/ 0 60000 65536"/>
                <a:gd name="T9" fmla="*/ 0 w 122"/>
                <a:gd name="T10" fmla="*/ 0 h 231"/>
                <a:gd name="T11" fmla="*/ 122 w 122"/>
                <a:gd name="T12" fmla="*/ 231 h 231"/>
              </a:gdLst>
              <a:ahLst/>
              <a:cxnLst>
                <a:cxn ang="T6">
                  <a:pos x="T0" y="T1"/>
                </a:cxn>
                <a:cxn ang="T7">
                  <a:pos x="T2" y="T3"/>
                </a:cxn>
                <a:cxn ang="T8">
                  <a:pos x="T4" y="T5"/>
                </a:cxn>
              </a:cxnLst>
              <a:rect l="T9" t="T10" r="T11" b="T12"/>
              <a:pathLst>
                <a:path w="122" h="231">
                  <a:moveTo>
                    <a:pt x="0" y="231"/>
                  </a:moveTo>
                  <a:lnTo>
                    <a:pt x="119" y="219"/>
                  </a:lnTo>
                  <a:lnTo>
                    <a:pt x="122" y="0"/>
                  </a:lnTo>
                </a:path>
              </a:pathLst>
            </a:custGeom>
            <a:noFill/>
            <a:ln w="4763">
              <a:solidFill>
                <a:srgbClr val="9F3FD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11" name="Freeform 106"/>
            <p:cNvSpPr>
              <a:spLocks/>
            </p:cNvSpPr>
            <p:nvPr/>
          </p:nvSpPr>
          <p:spPr bwMode="auto">
            <a:xfrm>
              <a:off x="2064" y="2663"/>
              <a:ext cx="45" cy="20"/>
            </a:xfrm>
            <a:custGeom>
              <a:avLst/>
              <a:gdLst>
                <a:gd name="T0" fmla="*/ 0 w 137"/>
                <a:gd name="T1" fmla="*/ 0 h 59"/>
                <a:gd name="T2" fmla="*/ 0 w 137"/>
                <a:gd name="T3" fmla="*/ 0 h 59"/>
                <a:gd name="T4" fmla="*/ 0 w 137"/>
                <a:gd name="T5" fmla="*/ 0 h 59"/>
                <a:gd name="T6" fmla="*/ 0 60000 65536"/>
                <a:gd name="T7" fmla="*/ 0 60000 65536"/>
                <a:gd name="T8" fmla="*/ 0 60000 65536"/>
                <a:gd name="T9" fmla="*/ 0 w 137"/>
                <a:gd name="T10" fmla="*/ 0 h 59"/>
                <a:gd name="T11" fmla="*/ 137 w 137"/>
                <a:gd name="T12" fmla="*/ 59 h 59"/>
              </a:gdLst>
              <a:ahLst/>
              <a:cxnLst>
                <a:cxn ang="T6">
                  <a:pos x="T0" y="T1"/>
                </a:cxn>
                <a:cxn ang="T7">
                  <a:pos x="T2" y="T3"/>
                </a:cxn>
                <a:cxn ang="T8">
                  <a:pos x="T4" y="T5"/>
                </a:cxn>
              </a:cxnLst>
              <a:rect l="T9" t="T10" r="T11" b="T12"/>
              <a:pathLst>
                <a:path w="137" h="59">
                  <a:moveTo>
                    <a:pt x="0" y="59"/>
                  </a:moveTo>
                  <a:lnTo>
                    <a:pt x="48" y="42"/>
                  </a:lnTo>
                  <a:lnTo>
                    <a:pt x="137" y="0"/>
                  </a:lnTo>
                </a:path>
              </a:pathLst>
            </a:custGeom>
            <a:noFill/>
            <a:ln w="4763">
              <a:solidFill>
                <a:srgbClr val="9F3FD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12" name="Freeform 107"/>
            <p:cNvSpPr>
              <a:spLocks/>
            </p:cNvSpPr>
            <p:nvPr/>
          </p:nvSpPr>
          <p:spPr bwMode="auto">
            <a:xfrm>
              <a:off x="2067" y="2591"/>
              <a:ext cx="56" cy="69"/>
            </a:xfrm>
            <a:custGeom>
              <a:avLst/>
              <a:gdLst>
                <a:gd name="T0" fmla="*/ 0 w 169"/>
                <a:gd name="T1" fmla="*/ 0 h 205"/>
                <a:gd name="T2" fmla="*/ 0 w 169"/>
                <a:gd name="T3" fmla="*/ 0 h 205"/>
                <a:gd name="T4" fmla="*/ 0 w 169"/>
                <a:gd name="T5" fmla="*/ 0 h 205"/>
                <a:gd name="T6" fmla="*/ 0 w 169"/>
                <a:gd name="T7" fmla="*/ 0 h 205"/>
                <a:gd name="T8" fmla="*/ 0 w 169"/>
                <a:gd name="T9" fmla="*/ 0 h 205"/>
                <a:gd name="T10" fmla="*/ 0 60000 65536"/>
                <a:gd name="T11" fmla="*/ 0 60000 65536"/>
                <a:gd name="T12" fmla="*/ 0 60000 65536"/>
                <a:gd name="T13" fmla="*/ 0 60000 65536"/>
                <a:gd name="T14" fmla="*/ 0 60000 65536"/>
                <a:gd name="T15" fmla="*/ 0 w 169"/>
                <a:gd name="T16" fmla="*/ 0 h 205"/>
                <a:gd name="T17" fmla="*/ 169 w 169"/>
                <a:gd name="T18" fmla="*/ 205 h 205"/>
              </a:gdLst>
              <a:ahLst/>
              <a:cxnLst>
                <a:cxn ang="T10">
                  <a:pos x="T0" y="T1"/>
                </a:cxn>
                <a:cxn ang="T11">
                  <a:pos x="T2" y="T3"/>
                </a:cxn>
                <a:cxn ang="T12">
                  <a:pos x="T4" y="T5"/>
                </a:cxn>
                <a:cxn ang="T13">
                  <a:pos x="T6" y="T7"/>
                </a:cxn>
                <a:cxn ang="T14">
                  <a:pos x="T8" y="T9"/>
                </a:cxn>
              </a:cxnLst>
              <a:rect l="T15" t="T16" r="T17" b="T18"/>
              <a:pathLst>
                <a:path w="169" h="205">
                  <a:moveTo>
                    <a:pt x="0" y="72"/>
                  </a:moveTo>
                  <a:lnTo>
                    <a:pt x="109" y="0"/>
                  </a:lnTo>
                  <a:lnTo>
                    <a:pt x="169" y="138"/>
                  </a:lnTo>
                  <a:lnTo>
                    <a:pt x="60" y="205"/>
                  </a:lnTo>
                  <a:lnTo>
                    <a:pt x="0" y="72"/>
                  </a:lnTo>
                  <a:close/>
                </a:path>
              </a:pathLst>
            </a:custGeom>
            <a:solidFill>
              <a:srgbClr val="DFD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13" name="Freeform 108"/>
            <p:cNvSpPr>
              <a:spLocks/>
            </p:cNvSpPr>
            <p:nvPr/>
          </p:nvSpPr>
          <p:spPr bwMode="auto">
            <a:xfrm>
              <a:off x="2103" y="2620"/>
              <a:ext cx="24" cy="37"/>
            </a:xfrm>
            <a:custGeom>
              <a:avLst/>
              <a:gdLst>
                <a:gd name="T0" fmla="*/ 0 w 73"/>
                <a:gd name="T1" fmla="*/ 0 h 111"/>
                <a:gd name="T2" fmla="*/ 0 w 73"/>
                <a:gd name="T3" fmla="*/ 0 h 111"/>
                <a:gd name="T4" fmla="*/ 0 w 73"/>
                <a:gd name="T5" fmla="*/ 0 h 111"/>
                <a:gd name="T6" fmla="*/ 0 w 73"/>
                <a:gd name="T7" fmla="*/ 0 h 111"/>
                <a:gd name="T8" fmla="*/ 0 w 73"/>
                <a:gd name="T9" fmla="*/ 0 h 111"/>
                <a:gd name="T10" fmla="*/ 0 w 73"/>
                <a:gd name="T11" fmla="*/ 0 h 111"/>
                <a:gd name="T12" fmla="*/ 0 w 73"/>
                <a:gd name="T13" fmla="*/ 0 h 111"/>
                <a:gd name="T14" fmla="*/ 0 w 73"/>
                <a:gd name="T15" fmla="*/ 0 h 111"/>
                <a:gd name="T16" fmla="*/ 0 w 73"/>
                <a:gd name="T17" fmla="*/ 0 h 111"/>
                <a:gd name="T18" fmla="*/ 0 w 73"/>
                <a:gd name="T19" fmla="*/ 0 h 111"/>
                <a:gd name="T20" fmla="*/ 0 w 73"/>
                <a:gd name="T21" fmla="*/ 0 h 111"/>
                <a:gd name="T22" fmla="*/ 0 w 73"/>
                <a:gd name="T23" fmla="*/ 0 h 111"/>
                <a:gd name="T24" fmla="*/ 0 w 73"/>
                <a:gd name="T25" fmla="*/ 0 h 1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3"/>
                <a:gd name="T40" fmla="*/ 0 h 111"/>
                <a:gd name="T41" fmla="*/ 73 w 73"/>
                <a:gd name="T42" fmla="*/ 111 h 11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3" h="111">
                  <a:moveTo>
                    <a:pt x="0" y="68"/>
                  </a:moveTo>
                  <a:lnTo>
                    <a:pt x="18" y="52"/>
                  </a:lnTo>
                  <a:lnTo>
                    <a:pt x="28" y="19"/>
                  </a:lnTo>
                  <a:lnTo>
                    <a:pt x="42" y="9"/>
                  </a:lnTo>
                  <a:lnTo>
                    <a:pt x="49" y="0"/>
                  </a:lnTo>
                  <a:lnTo>
                    <a:pt x="54" y="3"/>
                  </a:lnTo>
                  <a:lnTo>
                    <a:pt x="55" y="12"/>
                  </a:lnTo>
                  <a:lnTo>
                    <a:pt x="69" y="27"/>
                  </a:lnTo>
                  <a:lnTo>
                    <a:pt x="73" y="55"/>
                  </a:lnTo>
                  <a:lnTo>
                    <a:pt x="69" y="74"/>
                  </a:lnTo>
                  <a:lnTo>
                    <a:pt x="48" y="96"/>
                  </a:lnTo>
                  <a:lnTo>
                    <a:pt x="7" y="111"/>
                  </a:lnTo>
                  <a:lnTo>
                    <a:pt x="0" y="68"/>
                  </a:lnTo>
                  <a:close/>
                </a:path>
              </a:pathLst>
            </a:custGeom>
            <a:solidFill>
              <a:srgbClr val="FF7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14" name="Freeform 109"/>
            <p:cNvSpPr>
              <a:spLocks/>
            </p:cNvSpPr>
            <p:nvPr/>
          </p:nvSpPr>
          <p:spPr bwMode="auto">
            <a:xfrm>
              <a:off x="2062" y="2641"/>
              <a:ext cx="45" cy="41"/>
            </a:xfrm>
            <a:custGeom>
              <a:avLst/>
              <a:gdLst>
                <a:gd name="T0" fmla="*/ 0 w 137"/>
                <a:gd name="T1" fmla="*/ 0 h 123"/>
                <a:gd name="T2" fmla="*/ 0 w 137"/>
                <a:gd name="T3" fmla="*/ 0 h 123"/>
                <a:gd name="T4" fmla="*/ 0 w 137"/>
                <a:gd name="T5" fmla="*/ 0 h 123"/>
                <a:gd name="T6" fmla="*/ 0 w 137"/>
                <a:gd name="T7" fmla="*/ 0 h 123"/>
                <a:gd name="T8" fmla="*/ 0 w 137"/>
                <a:gd name="T9" fmla="*/ 0 h 123"/>
                <a:gd name="T10" fmla="*/ 0 w 137"/>
                <a:gd name="T11" fmla="*/ 0 h 123"/>
                <a:gd name="T12" fmla="*/ 0 w 137"/>
                <a:gd name="T13" fmla="*/ 0 h 123"/>
                <a:gd name="T14" fmla="*/ 0 w 137"/>
                <a:gd name="T15" fmla="*/ 0 h 123"/>
                <a:gd name="T16" fmla="*/ 0 w 137"/>
                <a:gd name="T17" fmla="*/ 0 h 1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7"/>
                <a:gd name="T28" fmla="*/ 0 h 123"/>
                <a:gd name="T29" fmla="*/ 137 w 137"/>
                <a:gd name="T30" fmla="*/ 123 h 12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7" h="123">
                  <a:moveTo>
                    <a:pt x="0" y="123"/>
                  </a:moveTo>
                  <a:lnTo>
                    <a:pt x="55" y="101"/>
                  </a:lnTo>
                  <a:lnTo>
                    <a:pt x="98" y="76"/>
                  </a:lnTo>
                  <a:lnTo>
                    <a:pt x="137" y="53"/>
                  </a:lnTo>
                  <a:lnTo>
                    <a:pt x="122" y="0"/>
                  </a:lnTo>
                  <a:lnTo>
                    <a:pt x="49" y="34"/>
                  </a:lnTo>
                  <a:lnTo>
                    <a:pt x="6" y="50"/>
                  </a:lnTo>
                  <a:lnTo>
                    <a:pt x="4" y="41"/>
                  </a:lnTo>
                  <a:lnTo>
                    <a:pt x="0" y="123"/>
                  </a:lnTo>
                  <a:close/>
                </a:path>
              </a:pathLst>
            </a:custGeom>
            <a:solidFill>
              <a:srgbClr val="5F00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15" name="Freeform 110"/>
            <p:cNvSpPr>
              <a:spLocks/>
            </p:cNvSpPr>
            <p:nvPr/>
          </p:nvSpPr>
          <p:spPr bwMode="auto">
            <a:xfrm>
              <a:off x="2098" y="2921"/>
              <a:ext cx="30" cy="50"/>
            </a:xfrm>
            <a:custGeom>
              <a:avLst/>
              <a:gdLst>
                <a:gd name="T0" fmla="*/ 0 w 91"/>
                <a:gd name="T1" fmla="*/ 0 h 150"/>
                <a:gd name="T2" fmla="*/ 0 w 91"/>
                <a:gd name="T3" fmla="*/ 0 h 150"/>
                <a:gd name="T4" fmla="*/ 0 w 91"/>
                <a:gd name="T5" fmla="*/ 0 h 150"/>
                <a:gd name="T6" fmla="*/ 0 w 91"/>
                <a:gd name="T7" fmla="*/ 0 h 150"/>
                <a:gd name="T8" fmla="*/ 0 w 91"/>
                <a:gd name="T9" fmla="*/ 0 h 150"/>
                <a:gd name="T10" fmla="*/ 0 w 91"/>
                <a:gd name="T11" fmla="*/ 0 h 150"/>
                <a:gd name="T12" fmla="*/ 0 w 91"/>
                <a:gd name="T13" fmla="*/ 0 h 150"/>
                <a:gd name="T14" fmla="*/ 0 w 91"/>
                <a:gd name="T15" fmla="*/ 0 h 150"/>
                <a:gd name="T16" fmla="*/ 0 w 91"/>
                <a:gd name="T17" fmla="*/ 0 h 150"/>
                <a:gd name="T18" fmla="*/ 0 w 91"/>
                <a:gd name="T19" fmla="*/ 0 h 150"/>
                <a:gd name="T20" fmla="*/ 0 w 91"/>
                <a:gd name="T21" fmla="*/ 0 h 150"/>
                <a:gd name="T22" fmla="*/ 0 w 91"/>
                <a:gd name="T23" fmla="*/ 0 h 150"/>
                <a:gd name="T24" fmla="*/ 0 w 91"/>
                <a:gd name="T25" fmla="*/ 0 h 150"/>
                <a:gd name="T26" fmla="*/ 0 w 91"/>
                <a:gd name="T27" fmla="*/ 0 h 150"/>
                <a:gd name="T28" fmla="*/ 0 w 91"/>
                <a:gd name="T29" fmla="*/ 0 h 150"/>
                <a:gd name="T30" fmla="*/ 0 w 91"/>
                <a:gd name="T31" fmla="*/ 0 h 150"/>
                <a:gd name="T32" fmla="*/ 0 w 91"/>
                <a:gd name="T33" fmla="*/ 0 h 150"/>
                <a:gd name="T34" fmla="*/ 0 w 91"/>
                <a:gd name="T35" fmla="*/ 0 h 15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91"/>
                <a:gd name="T55" fmla="*/ 0 h 150"/>
                <a:gd name="T56" fmla="*/ 91 w 91"/>
                <a:gd name="T57" fmla="*/ 150 h 15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91" h="150">
                  <a:moveTo>
                    <a:pt x="6" y="0"/>
                  </a:moveTo>
                  <a:lnTo>
                    <a:pt x="0" y="23"/>
                  </a:lnTo>
                  <a:lnTo>
                    <a:pt x="0" y="67"/>
                  </a:lnTo>
                  <a:lnTo>
                    <a:pt x="9" y="50"/>
                  </a:lnTo>
                  <a:lnTo>
                    <a:pt x="19" y="72"/>
                  </a:lnTo>
                  <a:lnTo>
                    <a:pt x="22" y="103"/>
                  </a:lnTo>
                  <a:lnTo>
                    <a:pt x="36" y="130"/>
                  </a:lnTo>
                  <a:lnTo>
                    <a:pt x="58" y="146"/>
                  </a:lnTo>
                  <a:lnTo>
                    <a:pt x="75" y="150"/>
                  </a:lnTo>
                  <a:lnTo>
                    <a:pt x="91" y="147"/>
                  </a:lnTo>
                  <a:lnTo>
                    <a:pt x="91" y="117"/>
                  </a:lnTo>
                  <a:lnTo>
                    <a:pt x="78" y="73"/>
                  </a:lnTo>
                  <a:lnTo>
                    <a:pt x="71" y="84"/>
                  </a:lnTo>
                  <a:lnTo>
                    <a:pt x="58" y="84"/>
                  </a:lnTo>
                  <a:lnTo>
                    <a:pt x="40" y="82"/>
                  </a:lnTo>
                  <a:lnTo>
                    <a:pt x="28" y="63"/>
                  </a:lnTo>
                  <a:lnTo>
                    <a:pt x="17" y="39"/>
                  </a:lnTo>
                  <a:lnTo>
                    <a:pt x="6" y="0"/>
                  </a:lnTo>
                  <a:close/>
                </a:path>
              </a:pathLst>
            </a:custGeom>
            <a:solidFill>
              <a:srgbClr val="DF3F5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16" name="Freeform 111"/>
            <p:cNvSpPr>
              <a:spLocks/>
            </p:cNvSpPr>
            <p:nvPr/>
          </p:nvSpPr>
          <p:spPr bwMode="auto">
            <a:xfrm>
              <a:off x="2061" y="2922"/>
              <a:ext cx="28" cy="52"/>
            </a:xfrm>
            <a:custGeom>
              <a:avLst/>
              <a:gdLst>
                <a:gd name="T0" fmla="*/ 0 w 83"/>
                <a:gd name="T1" fmla="*/ 0 h 155"/>
                <a:gd name="T2" fmla="*/ 0 w 83"/>
                <a:gd name="T3" fmla="*/ 0 h 155"/>
                <a:gd name="T4" fmla="*/ 0 w 83"/>
                <a:gd name="T5" fmla="*/ 0 h 155"/>
                <a:gd name="T6" fmla="*/ 0 w 83"/>
                <a:gd name="T7" fmla="*/ 0 h 155"/>
                <a:gd name="T8" fmla="*/ 0 w 83"/>
                <a:gd name="T9" fmla="*/ 0 h 155"/>
                <a:gd name="T10" fmla="*/ 0 w 83"/>
                <a:gd name="T11" fmla="*/ 0 h 155"/>
                <a:gd name="T12" fmla="*/ 0 w 83"/>
                <a:gd name="T13" fmla="*/ 0 h 155"/>
                <a:gd name="T14" fmla="*/ 0 w 83"/>
                <a:gd name="T15" fmla="*/ 0 h 155"/>
                <a:gd name="T16" fmla="*/ 0 w 83"/>
                <a:gd name="T17" fmla="*/ 0 h 155"/>
                <a:gd name="T18" fmla="*/ 0 w 83"/>
                <a:gd name="T19" fmla="*/ 0 h 155"/>
                <a:gd name="T20" fmla="*/ 0 w 83"/>
                <a:gd name="T21" fmla="*/ 0 h 155"/>
                <a:gd name="T22" fmla="*/ 0 w 83"/>
                <a:gd name="T23" fmla="*/ 0 h 155"/>
                <a:gd name="T24" fmla="*/ 0 w 83"/>
                <a:gd name="T25" fmla="*/ 0 h 155"/>
                <a:gd name="T26" fmla="*/ 0 w 83"/>
                <a:gd name="T27" fmla="*/ 0 h 155"/>
                <a:gd name="T28" fmla="*/ 0 w 83"/>
                <a:gd name="T29" fmla="*/ 0 h 155"/>
                <a:gd name="T30" fmla="*/ 0 w 83"/>
                <a:gd name="T31" fmla="*/ 0 h 155"/>
                <a:gd name="T32" fmla="*/ 0 w 83"/>
                <a:gd name="T33" fmla="*/ 0 h 155"/>
                <a:gd name="T34" fmla="*/ 0 w 83"/>
                <a:gd name="T35" fmla="*/ 0 h 155"/>
                <a:gd name="T36" fmla="*/ 0 w 83"/>
                <a:gd name="T37" fmla="*/ 0 h 15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3"/>
                <a:gd name="T58" fmla="*/ 0 h 155"/>
                <a:gd name="T59" fmla="*/ 83 w 83"/>
                <a:gd name="T60" fmla="*/ 155 h 15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3" h="155">
                  <a:moveTo>
                    <a:pt x="82" y="0"/>
                  </a:moveTo>
                  <a:lnTo>
                    <a:pt x="83" y="62"/>
                  </a:lnTo>
                  <a:lnTo>
                    <a:pt x="78" y="46"/>
                  </a:lnTo>
                  <a:lnTo>
                    <a:pt x="71" y="66"/>
                  </a:lnTo>
                  <a:lnTo>
                    <a:pt x="65" y="96"/>
                  </a:lnTo>
                  <a:lnTo>
                    <a:pt x="58" y="120"/>
                  </a:lnTo>
                  <a:lnTo>
                    <a:pt x="41" y="139"/>
                  </a:lnTo>
                  <a:lnTo>
                    <a:pt x="26" y="151"/>
                  </a:lnTo>
                  <a:lnTo>
                    <a:pt x="11" y="155"/>
                  </a:lnTo>
                  <a:lnTo>
                    <a:pt x="6" y="148"/>
                  </a:lnTo>
                  <a:lnTo>
                    <a:pt x="1" y="133"/>
                  </a:lnTo>
                  <a:lnTo>
                    <a:pt x="0" y="118"/>
                  </a:lnTo>
                  <a:lnTo>
                    <a:pt x="2" y="103"/>
                  </a:lnTo>
                  <a:lnTo>
                    <a:pt x="9" y="76"/>
                  </a:lnTo>
                  <a:lnTo>
                    <a:pt x="21" y="85"/>
                  </a:lnTo>
                  <a:lnTo>
                    <a:pt x="39" y="85"/>
                  </a:lnTo>
                  <a:lnTo>
                    <a:pt x="51" y="84"/>
                  </a:lnTo>
                  <a:lnTo>
                    <a:pt x="73" y="32"/>
                  </a:lnTo>
                  <a:lnTo>
                    <a:pt x="82" y="0"/>
                  </a:lnTo>
                  <a:close/>
                </a:path>
              </a:pathLst>
            </a:custGeom>
            <a:solidFill>
              <a:srgbClr val="DF3F5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17" name="Freeform 112"/>
            <p:cNvSpPr>
              <a:spLocks/>
            </p:cNvSpPr>
            <p:nvPr/>
          </p:nvSpPr>
          <p:spPr bwMode="auto">
            <a:xfrm>
              <a:off x="2636" y="2932"/>
              <a:ext cx="50" cy="31"/>
            </a:xfrm>
            <a:custGeom>
              <a:avLst/>
              <a:gdLst>
                <a:gd name="T0" fmla="*/ 0 w 152"/>
                <a:gd name="T1" fmla="*/ 0 h 95"/>
                <a:gd name="T2" fmla="*/ 0 w 152"/>
                <a:gd name="T3" fmla="*/ 0 h 95"/>
                <a:gd name="T4" fmla="*/ 0 w 152"/>
                <a:gd name="T5" fmla="*/ 0 h 95"/>
                <a:gd name="T6" fmla="*/ 0 w 152"/>
                <a:gd name="T7" fmla="*/ 0 h 95"/>
                <a:gd name="T8" fmla="*/ 0 w 152"/>
                <a:gd name="T9" fmla="*/ 0 h 95"/>
                <a:gd name="T10" fmla="*/ 0 w 152"/>
                <a:gd name="T11" fmla="*/ 0 h 95"/>
                <a:gd name="T12" fmla="*/ 0 w 152"/>
                <a:gd name="T13" fmla="*/ 0 h 95"/>
                <a:gd name="T14" fmla="*/ 0 w 152"/>
                <a:gd name="T15" fmla="*/ 0 h 95"/>
                <a:gd name="T16" fmla="*/ 0 w 152"/>
                <a:gd name="T17" fmla="*/ 0 h 95"/>
                <a:gd name="T18" fmla="*/ 0 w 152"/>
                <a:gd name="T19" fmla="*/ 0 h 95"/>
                <a:gd name="T20" fmla="*/ 0 w 152"/>
                <a:gd name="T21" fmla="*/ 0 h 95"/>
                <a:gd name="T22" fmla="*/ 0 w 152"/>
                <a:gd name="T23" fmla="*/ 0 h 95"/>
                <a:gd name="T24" fmla="*/ 0 w 152"/>
                <a:gd name="T25" fmla="*/ 0 h 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52"/>
                <a:gd name="T40" fmla="*/ 0 h 95"/>
                <a:gd name="T41" fmla="*/ 152 w 152"/>
                <a:gd name="T42" fmla="*/ 95 h 9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52" h="95">
                  <a:moveTo>
                    <a:pt x="76" y="0"/>
                  </a:moveTo>
                  <a:lnTo>
                    <a:pt x="100" y="25"/>
                  </a:lnTo>
                  <a:lnTo>
                    <a:pt x="121" y="52"/>
                  </a:lnTo>
                  <a:lnTo>
                    <a:pt x="149" y="76"/>
                  </a:lnTo>
                  <a:lnTo>
                    <a:pt x="152" y="88"/>
                  </a:lnTo>
                  <a:lnTo>
                    <a:pt x="125" y="95"/>
                  </a:lnTo>
                  <a:lnTo>
                    <a:pt x="97" y="92"/>
                  </a:lnTo>
                  <a:lnTo>
                    <a:pt x="62" y="76"/>
                  </a:lnTo>
                  <a:lnTo>
                    <a:pt x="36" y="60"/>
                  </a:lnTo>
                  <a:lnTo>
                    <a:pt x="9" y="57"/>
                  </a:lnTo>
                  <a:lnTo>
                    <a:pt x="0" y="49"/>
                  </a:lnTo>
                  <a:lnTo>
                    <a:pt x="3" y="5"/>
                  </a:lnTo>
                  <a:lnTo>
                    <a:pt x="7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18" name="Freeform 113"/>
            <p:cNvSpPr>
              <a:spLocks/>
            </p:cNvSpPr>
            <p:nvPr/>
          </p:nvSpPr>
          <p:spPr bwMode="auto">
            <a:xfrm>
              <a:off x="2564" y="2948"/>
              <a:ext cx="32" cy="35"/>
            </a:xfrm>
            <a:custGeom>
              <a:avLst/>
              <a:gdLst>
                <a:gd name="T0" fmla="*/ 0 w 95"/>
                <a:gd name="T1" fmla="*/ 0 h 105"/>
                <a:gd name="T2" fmla="*/ 0 w 95"/>
                <a:gd name="T3" fmla="*/ 0 h 105"/>
                <a:gd name="T4" fmla="*/ 0 w 95"/>
                <a:gd name="T5" fmla="*/ 0 h 105"/>
                <a:gd name="T6" fmla="*/ 0 w 95"/>
                <a:gd name="T7" fmla="*/ 0 h 105"/>
                <a:gd name="T8" fmla="*/ 0 w 95"/>
                <a:gd name="T9" fmla="*/ 0 h 105"/>
                <a:gd name="T10" fmla="*/ 0 w 95"/>
                <a:gd name="T11" fmla="*/ 0 h 105"/>
                <a:gd name="T12" fmla="*/ 0 w 95"/>
                <a:gd name="T13" fmla="*/ 0 h 105"/>
                <a:gd name="T14" fmla="*/ 0 w 95"/>
                <a:gd name="T15" fmla="*/ 0 h 105"/>
                <a:gd name="T16" fmla="*/ 0 w 95"/>
                <a:gd name="T17" fmla="*/ 0 h 105"/>
                <a:gd name="T18" fmla="*/ 0 w 95"/>
                <a:gd name="T19" fmla="*/ 0 h 105"/>
                <a:gd name="T20" fmla="*/ 0 w 95"/>
                <a:gd name="T21" fmla="*/ 0 h 105"/>
                <a:gd name="T22" fmla="*/ 0 w 95"/>
                <a:gd name="T23" fmla="*/ 0 h 105"/>
                <a:gd name="T24" fmla="*/ 0 w 95"/>
                <a:gd name="T25" fmla="*/ 0 h 105"/>
                <a:gd name="T26" fmla="*/ 0 w 95"/>
                <a:gd name="T27" fmla="*/ 0 h 10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5"/>
                <a:gd name="T43" fmla="*/ 0 h 105"/>
                <a:gd name="T44" fmla="*/ 95 w 95"/>
                <a:gd name="T45" fmla="*/ 105 h 10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5" h="105">
                  <a:moveTo>
                    <a:pt x="94" y="2"/>
                  </a:moveTo>
                  <a:lnTo>
                    <a:pt x="95" y="30"/>
                  </a:lnTo>
                  <a:lnTo>
                    <a:pt x="82" y="44"/>
                  </a:lnTo>
                  <a:lnTo>
                    <a:pt x="79" y="68"/>
                  </a:lnTo>
                  <a:lnTo>
                    <a:pt x="58" y="90"/>
                  </a:lnTo>
                  <a:lnTo>
                    <a:pt x="40" y="102"/>
                  </a:lnTo>
                  <a:lnTo>
                    <a:pt x="23" y="105"/>
                  </a:lnTo>
                  <a:lnTo>
                    <a:pt x="8" y="104"/>
                  </a:lnTo>
                  <a:lnTo>
                    <a:pt x="0" y="88"/>
                  </a:lnTo>
                  <a:lnTo>
                    <a:pt x="2" y="64"/>
                  </a:lnTo>
                  <a:lnTo>
                    <a:pt x="18" y="38"/>
                  </a:lnTo>
                  <a:lnTo>
                    <a:pt x="42" y="9"/>
                  </a:lnTo>
                  <a:lnTo>
                    <a:pt x="43" y="0"/>
                  </a:lnTo>
                  <a:lnTo>
                    <a:pt x="94"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19" name="Freeform 114"/>
            <p:cNvSpPr>
              <a:spLocks/>
            </p:cNvSpPr>
            <p:nvPr/>
          </p:nvSpPr>
          <p:spPr bwMode="auto">
            <a:xfrm>
              <a:off x="2656" y="2744"/>
              <a:ext cx="15" cy="39"/>
            </a:xfrm>
            <a:custGeom>
              <a:avLst/>
              <a:gdLst>
                <a:gd name="T0" fmla="*/ 0 w 45"/>
                <a:gd name="T1" fmla="*/ 0 h 117"/>
                <a:gd name="T2" fmla="*/ 0 w 45"/>
                <a:gd name="T3" fmla="*/ 0 h 117"/>
                <a:gd name="T4" fmla="*/ 0 w 45"/>
                <a:gd name="T5" fmla="*/ 0 h 117"/>
                <a:gd name="T6" fmla="*/ 0 w 45"/>
                <a:gd name="T7" fmla="*/ 0 h 117"/>
                <a:gd name="T8" fmla="*/ 0 w 45"/>
                <a:gd name="T9" fmla="*/ 0 h 117"/>
                <a:gd name="T10" fmla="*/ 0 w 45"/>
                <a:gd name="T11" fmla="*/ 0 h 117"/>
                <a:gd name="T12" fmla="*/ 0 w 45"/>
                <a:gd name="T13" fmla="*/ 0 h 117"/>
                <a:gd name="T14" fmla="*/ 0 w 45"/>
                <a:gd name="T15" fmla="*/ 0 h 117"/>
                <a:gd name="T16" fmla="*/ 0 w 45"/>
                <a:gd name="T17" fmla="*/ 0 h 117"/>
                <a:gd name="T18" fmla="*/ 0 w 45"/>
                <a:gd name="T19" fmla="*/ 0 h 117"/>
                <a:gd name="T20" fmla="*/ 0 w 45"/>
                <a:gd name="T21" fmla="*/ 0 h 1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5"/>
                <a:gd name="T34" fmla="*/ 0 h 117"/>
                <a:gd name="T35" fmla="*/ 45 w 45"/>
                <a:gd name="T36" fmla="*/ 117 h 1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5" h="117">
                  <a:moveTo>
                    <a:pt x="43" y="1"/>
                  </a:moveTo>
                  <a:lnTo>
                    <a:pt x="45" y="65"/>
                  </a:lnTo>
                  <a:lnTo>
                    <a:pt x="22" y="105"/>
                  </a:lnTo>
                  <a:lnTo>
                    <a:pt x="10" y="117"/>
                  </a:lnTo>
                  <a:lnTo>
                    <a:pt x="12" y="61"/>
                  </a:lnTo>
                  <a:lnTo>
                    <a:pt x="7" y="67"/>
                  </a:lnTo>
                  <a:lnTo>
                    <a:pt x="1" y="86"/>
                  </a:lnTo>
                  <a:lnTo>
                    <a:pt x="0" y="65"/>
                  </a:lnTo>
                  <a:lnTo>
                    <a:pt x="6" y="30"/>
                  </a:lnTo>
                  <a:lnTo>
                    <a:pt x="21" y="0"/>
                  </a:lnTo>
                  <a:lnTo>
                    <a:pt x="43" y="1"/>
                  </a:lnTo>
                  <a:close/>
                </a:path>
              </a:pathLst>
            </a:custGeom>
            <a:solidFill>
              <a:srgbClr val="FF7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20" name="Freeform 115"/>
            <p:cNvSpPr>
              <a:spLocks/>
            </p:cNvSpPr>
            <p:nvPr/>
          </p:nvSpPr>
          <p:spPr bwMode="auto">
            <a:xfrm>
              <a:off x="2576" y="2659"/>
              <a:ext cx="88" cy="289"/>
            </a:xfrm>
            <a:custGeom>
              <a:avLst/>
              <a:gdLst>
                <a:gd name="T0" fmla="*/ 0 w 265"/>
                <a:gd name="T1" fmla="*/ 0 h 869"/>
                <a:gd name="T2" fmla="*/ 0 w 265"/>
                <a:gd name="T3" fmla="*/ 1 h 869"/>
                <a:gd name="T4" fmla="*/ 0 w 265"/>
                <a:gd name="T5" fmla="*/ 1 h 869"/>
                <a:gd name="T6" fmla="*/ 0 w 265"/>
                <a:gd name="T7" fmla="*/ 1 h 869"/>
                <a:gd name="T8" fmla="*/ 0 w 265"/>
                <a:gd name="T9" fmla="*/ 1 h 869"/>
                <a:gd name="T10" fmla="*/ 0 w 265"/>
                <a:gd name="T11" fmla="*/ 1 h 869"/>
                <a:gd name="T12" fmla="*/ 0 w 265"/>
                <a:gd name="T13" fmla="*/ 1 h 869"/>
                <a:gd name="T14" fmla="*/ 0 w 265"/>
                <a:gd name="T15" fmla="*/ 0 h 869"/>
                <a:gd name="T16" fmla="*/ 0 w 265"/>
                <a:gd name="T17" fmla="*/ 1 h 869"/>
                <a:gd name="T18" fmla="*/ 0 w 265"/>
                <a:gd name="T19" fmla="*/ 1 h 869"/>
                <a:gd name="T20" fmla="*/ 0 w 265"/>
                <a:gd name="T21" fmla="*/ 1 h 869"/>
                <a:gd name="T22" fmla="*/ 0 w 265"/>
                <a:gd name="T23" fmla="*/ 1 h 869"/>
                <a:gd name="T24" fmla="*/ 0 w 265"/>
                <a:gd name="T25" fmla="*/ 1 h 869"/>
                <a:gd name="T26" fmla="*/ 0 w 265"/>
                <a:gd name="T27" fmla="*/ 0 h 869"/>
                <a:gd name="T28" fmla="*/ 0 w 265"/>
                <a:gd name="T29" fmla="*/ 0 h 869"/>
                <a:gd name="T30" fmla="*/ 0 w 265"/>
                <a:gd name="T31" fmla="*/ 0 h 86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65"/>
                <a:gd name="T49" fmla="*/ 0 h 869"/>
                <a:gd name="T50" fmla="*/ 265 w 265"/>
                <a:gd name="T51" fmla="*/ 869 h 86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65" h="869">
                  <a:moveTo>
                    <a:pt x="262" y="0"/>
                  </a:moveTo>
                  <a:lnTo>
                    <a:pt x="265" y="472"/>
                  </a:lnTo>
                  <a:lnTo>
                    <a:pt x="262" y="823"/>
                  </a:lnTo>
                  <a:lnTo>
                    <a:pt x="183" y="838"/>
                  </a:lnTo>
                  <a:lnTo>
                    <a:pt x="171" y="552"/>
                  </a:lnTo>
                  <a:lnTo>
                    <a:pt x="180" y="525"/>
                  </a:lnTo>
                  <a:lnTo>
                    <a:pt x="171" y="509"/>
                  </a:lnTo>
                  <a:lnTo>
                    <a:pt x="171" y="334"/>
                  </a:lnTo>
                  <a:lnTo>
                    <a:pt x="153" y="390"/>
                  </a:lnTo>
                  <a:lnTo>
                    <a:pt x="107" y="627"/>
                  </a:lnTo>
                  <a:lnTo>
                    <a:pt x="67" y="869"/>
                  </a:lnTo>
                  <a:lnTo>
                    <a:pt x="0" y="869"/>
                  </a:lnTo>
                  <a:lnTo>
                    <a:pt x="31" y="543"/>
                  </a:lnTo>
                  <a:lnTo>
                    <a:pt x="43" y="267"/>
                  </a:lnTo>
                  <a:lnTo>
                    <a:pt x="37" y="6"/>
                  </a:lnTo>
                  <a:lnTo>
                    <a:pt x="262" y="0"/>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21" name="Freeform 116"/>
            <p:cNvSpPr>
              <a:spLocks/>
            </p:cNvSpPr>
            <p:nvPr/>
          </p:nvSpPr>
          <p:spPr bwMode="auto">
            <a:xfrm>
              <a:off x="2562" y="2525"/>
              <a:ext cx="112" cy="222"/>
            </a:xfrm>
            <a:custGeom>
              <a:avLst/>
              <a:gdLst>
                <a:gd name="T0" fmla="*/ 0 w 337"/>
                <a:gd name="T1" fmla="*/ 0 h 664"/>
                <a:gd name="T2" fmla="*/ 0 w 337"/>
                <a:gd name="T3" fmla="*/ 0 h 664"/>
                <a:gd name="T4" fmla="*/ 0 w 337"/>
                <a:gd name="T5" fmla="*/ 0 h 664"/>
                <a:gd name="T6" fmla="*/ 0 w 337"/>
                <a:gd name="T7" fmla="*/ 1 h 664"/>
                <a:gd name="T8" fmla="*/ 0 w 337"/>
                <a:gd name="T9" fmla="*/ 1 h 664"/>
                <a:gd name="T10" fmla="*/ 0 w 337"/>
                <a:gd name="T11" fmla="*/ 1 h 664"/>
                <a:gd name="T12" fmla="*/ 0 w 337"/>
                <a:gd name="T13" fmla="*/ 1 h 664"/>
                <a:gd name="T14" fmla="*/ 0 w 337"/>
                <a:gd name="T15" fmla="*/ 1 h 664"/>
                <a:gd name="T16" fmla="*/ 0 w 337"/>
                <a:gd name="T17" fmla="*/ 0 h 664"/>
                <a:gd name="T18" fmla="*/ 0 w 337"/>
                <a:gd name="T19" fmla="*/ 1 h 664"/>
                <a:gd name="T20" fmla="*/ 0 w 337"/>
                <a:gd name="T21" fmla="*/ 1 h 664"/>
                <a:gd name="T22" fmla="*/ 0 w 337"/>
                <a:gd name="T23" fmla="*/ 1 h 664"/>
                <a:gd name="T24" fmla="*/ 0 w 337"/>
                <a:gd name="T25" fmla="*/ 1 h 664"/>
                <a:gd name="T26" fmla="*/ 0 w 337"/>
                <a:gd name="T27" fmla="*/ 1 h 664"/>
                <a:gd name="T28" fmla="*/ 0 w 337"/>
                <a:gd name="T29" fmla="*/ 0 h 664"/>
                <a:gd name="T30" fmla="*/ 0 w 337"/>
                <a:gd name="T31" fmla="*/ 0 h 664"/>
                <a:gd name="T32" fmla="*/ 0 w 337"/>
                <a:gd name="T33" fmla="*/ 0 h 664"/>
                <a:gd name="T34" fmla="*/ 0 w 337"/>
                <a:gd name="T35" fmla="*/ 0 h 66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37"/>
                <a:gd name="T55" fmla="*/ 0 h 664"/>
                <a:gd name="T56" fmla="*/ 337 w 337"/>
                <a:gd name="T57" fmla="*/ 664 h 66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37" h="664">
                  <a:moveTo>
                    <a:pt x="226" y="8"/>
                  </a:moveTo>
                  <a:lnTo>
                    <a:pt x="328" y="89"/>
                  </a:lnTo>
                  <a:lnTo>
                    <a:pt x="335" y="302"/>
                  </a:lnTo>
                  <a:lnTo>
                    <a:pt x="337" y="409"/>
                  </a:lnTo>
                  <a:lnTo>
                    <a:pt x="331" y="664"/>
                  </a:lnTo>
                  <a:lnTo>
                    <a:pt x="308" y="664"/>
                  </a:lnTo>
                  <a:lnTo>
                    <a:pt x="297" y="403"/>
                  </a:lnTo>
                  <a:lnTo>
                    <a:pt x="81" y="403"/>
                  </a:lnTo>
                  <a:lnTo>
                    <a:pt x="75" y="338"/>
                  </a:lnTo>
                  <a:lnTo>
                    <a:pt x="68" y="384"/>
                  </a:lnTo>
                  <a:lnTo>
                    <a:pt x="83" y="483"/>
                  </a:lnTo>
                  <a:lnTo>
                    <a:pt x="97" y="630"/>
                  </a:lnTo>
                  <a:lnTo>
                    <a:pt x="61" y="639"/>
                  </a:lnTo>
                  <a:lnTo>
                    <a:pt x="0" y="380"/>
                  </a:lnTo>
                  <a:lnTo>
                    <a:pt x="38" y="75"/>
                  </a:lnTo>
                  <a:lnTo>
                    <a:pt x="154" y="0"/>
                  </a:lnTo>
                  <a:lnTo>
                    <a:pt x="205" y="34"/>
                  </a:lnTo>
                  <a:lnTo>
                    <a:pt x="226" y="8"/>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22" name="Freeform 117"/>
            <p:cNvSpPr>
              <a:spLocks/>
            </p:cNvSpPr>
            <p:nvPr/>
          </p:nvSpPr>
          <p:spPr bwMode="auto">
            <a:xfrm>
              <a:off x="2581" y="2734"/>
              <a:ext cx="16" cy="37"/>
            </a:xfrm>
            <a:custGeom>
              <a:avLst/>
              <a:gdLst>
                <a:gd name="T0" fmla="*/ 0 w 50"/>
                <a:gd name="T1" fmla="*/ 0 h 111"/>
                <a:gd name="T2" fmla="*/ 0 w 50"/>
                <a:gd name="T3" fmla="*/ 0 h 111"/>
                <a:gd name="T4" fmla="*/ 0 w 50"/>
                <a:gd name="T5" fmla="*/ 0 h 111"/>
                <a:gd name="T6" fmla="*/ 0 w 50"/>
                <a:gd name="T7" fmla="*/ 0 h 111"/>
                <a:gd name="T8" fmla="*/ 0 w 50"/>
                <a:gd name="T9" fmla="*/ 0 h 111"/>
                <a:gd name="T10" fmla="*/ 0 w 50"/>
                <a:gd name="T11" fmla="*/ 0 h 111"/>
                <a:gd name="T12" fmla="*/ 0 w 50"/>
                <a:gd name="T13" fmla="*/ 0 h 111"/>
                <a:gd name="T14" fmla="*/ 0 w 50"/>
                <a:gd name="T15" fmla="*/ 0 h 111"/>
                <a:gd name="T16" fmla="*/ 0 w 50"/>
                <a:gd name="T17" fmla="*/ 0 h 111"/>
                <a:gd name="T18" fmla="*/ 0 w 50"/>
                <a:gd name="T19" fmla="*/ 0 h 1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0"/>
                <a:gd name="T31" fmla="*/ 0 h 111"/>
                <a:gd name="T32" fmla="*/ 50 w 50"/>
                <a:gd name="T33" fmla="*/ 111 h 1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0" h="111">
                  <a:moveTo>
                    <a:pt x="35" y="0"/>
                  </a:moveTo>
                  <a:lnTo>
                    <a:pt x="50" y="58"/>
                  </a:lnTo>
                  <a:lnTo>
                    <a:pt x="24" y="111"/>
                  </a:lnTo>
                  <a:lnTo>
                    <a:pt x="15" y="105"/>
                  </a:lnTo>
                  <a:lnTo>
                    <a:pt x="0" y="100"/>
                  </a:lnTo>
                  <a:lnTo>
                    <a:pt x="6" y="83"/>
                  </a:lnTo>
                  <a:lnTo>
                    <a:pt x="8" y="62"/>
                  </a:lnTo>
                  <a:lnTo>
                    <a:pt x="0" y="41"/>
                  </a:lnTo>
                  <a:lnTo>
                    <a:pt x="6" y="4"/>
                  </a:lnTo>
                  <a:lnTo>
                    <a:pt x="35" y="0"/>
                  </a:lnTo>
                  <a:close/>
                </a:path>
              </a:pathLst>
            </a:custGeom>
            <a:solidFill>
              <a:srgbClr val="FF7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23" name="Line 118"/>
            <p:cNvSpPr>
              <a:spLocks noChangeShapeType="1"/>
            </p:cNvSpPr>
            <p:nvPr/>
          </p:nvSpPr>
          <p:spPr bwMode="auto">
            <a:xfrm flipH="1">
              <a:off x="2589" y="2667"/>
              <a:ext cx="72" cy="1"/>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24" name="Line 119"/>
            <p:cNvSpPr>
              <a:spLocks noChangeShapeType="1"/>
            </p:cNvSpPr>
            <p:nvPr/>
          </p:nvSpPr>
          <p:spPr bwMode="auto">
            <a:xfrm flipH="1">
              <a:off x="2589" y="2660"/>
              <a:ext cx="72" cy="1"/>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25" name="Freeform 120"/>
            <p:cNvSpPr>
              <a:spLocks/>
            </p:cNvSpPr>
            <p:nvPr/>
          </p:nvSpPr>
          <p:spPr bwMode="auto">
            <a:xfrm>
              <a:off x="2608" y="2530"/>
              <a:ext cx="33" cy="20"/>
            </a:xfrm>
            <a:custGeom>
              <a:avLst/>
              <a:gdLst>
                <a:gd name="T0" fmla="*/ 0 w 99"/>
                <a:gd name="T1" fmla="*/ 0 h 60"/>
                <a:gd name="T2" fmla="*/ 0 w 99"/>
                <a:gd name="T3" fmla="*/ 0 h 60"/>
                <a:gd name="T4" fmla="*/ 0 w 99"/>
                <a:gd name="T5" fmla="*/ 0 h 60"/>
                <a:gd name="T6" fmla="*/ 0 w 99"/>
                <a:gd name="T7" fmla="*/ 0 h 60"/>
                <a:gd name="T8" fmla="*/ 0 w 99"/>
                <a:gd name="T9" fmla="*/ 0 h 60"/>
                <a:gd name="T10" fmla="*/ 0 60000 65536"/>
                <a:gd name="T11" fmla="*/ 0 60000 65536"/>
                <a:gd name="T12" fmla="*/ 0 60000 65536"/>
                <a:gd name="T13" fmla="*/ 0 60000 65536"/>
                <a:gd name="T14" fmla="*/ 0 60000 65536"/>
                <a:gd name="T15" fmla="*/ 0 w 99"/>
                <a:gd name="T16" fmla="*/ 0 h 60"/>
                <a:gd name="T17" fmla="*/ 99 w 99"/>
                <a:gd name="T18" fmla="*/ 60 h 60"/>
              </a:gdLst>
              <a:ahLst/>
              <a:cxnLst>
                <a:cxn ang="T10">
                  <a:pos x="T0" y="T1"/>
                </a:cxn>
                <a:cxn ang="T11">
                  <a:pos x="T2" y="T3"/>
                </a:cxn>
                <a:cxn ang="T12">
                  <a:pos x="T4" y="T5"/>
                </a:cxn>
                <a:cxn ang="T13">
                  <a:pos x="T6" y="T7"/>
                </a:cxn>
                <a:cxn ang="T14">
                  <a:pos x="T8" y="T9"/>
                </a:cxn>
              </a:cxnLst>
              <a:rect l="T15" t="T16" r="T17" b="T18"/>
              <a:pathLst>
                <a:path w="99" h="60">
                  <a:moveTo>
                    <a:pt x="99" y="8"/>
                  </a:moveTo>
                  <a:lnTo>
                    <a:pt x="95" y="60"/>
                  </a:lnTo>
                  <a:lnTo>
                    <a:pt x="68" y="22"/>
                  </a:lnTo>
                  <a:lnTo>
                    <a:pt x="49" y="59"/>
                  </a:lnTo>
                  <a:lnTo>
                    <a:pt x="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26" name="Line 121"/>
            <p:cNvSpPr>
              <a:spLocks noChangeShapeType="1"/>
            </p:cNvSpPr>
            <p:nvPr/>
          </p:nvSpPr>
          <p:spPr bwMode="auto">
            <a:xfrm>
              <a:off x="2631" y="2539"/>
              <a:ext cx="1" cy="127"/>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27" name="Freeform 122"/>
            <p:cNvSpPr>
              <a:spLocks/>
            </p:cNvSpPr>
            <p:nvPr/>
          </p:nvSpPr>
          <p:spPr bwMode="auto">
            <a:xfrm>
              <a:off x="2606" y="2463"/>
              <a:ext cx="44" cy="74"/>
            </a:xfrm>
            <a:custGeom>
              <a:avLst/>
              <a:gdLst>
                <a:gd name="T0" fmla="*/ 0 w 130"/>
                <a:gd name="T1" fmla="*/ 0 h 222"/>
                <a:gd name="T2" fmla="*/ 0 w 130"/>
                <a:gd name="T3" fmla="*/ 0 h 222"/>
                <a:gd name="T4" fmla="*/ 0 w 130"/>
                <a:gd name="T5" fmla="*/ 0 h 222"/>
                <a:gd name="T6" fmla="*/ 0 w 130"/>
                <a:gd name="T7" fmla="*/ 0 h 222"/>
                <a:gd name="T8" fmla="*/ 0 w 130"/>
                <a:gd name="T9" fmla="*/ 0 h 222"/>
                <a:gd name="T10" fmla="*/ 0 w 130"/>
                <a:gd name="T11" fmla="*/ 0 h 222"/>
                <a:gd name="T12" fmla="*/ 0 w 130"/>
                <a:gd name="T13" fmla="*/ 0 h 222"/>
                <a:gd name="T14" fmla="*/ 0 w 130"/>
                <a:gd name="T15" fmla="*/ 0 h 222"/>
                <a:gd name="T16" fmla="*/ 0 w 130"/>
                <a:gd name="T17" fmla="*/ 0 h 222"/>
                <a:gd name="T18" fmla="*/ 0 w 130"/>
                <a:gd name="T19" fmla="*/ 0 h 222"/>
                <a:gd name="T20" fmla="*/ 0 w 130"/>
                <a:gd name="T21" fmla="*/ 0 h 222"/>
                <a:gd name="T22" fmla="*/ 0 w 130"/>
                <a:gd name="T23" fmla="*/ 0 h 222"/>
                <a:gd name="T24" fmla="*/ 0 w 130"/>
                <a:gd name="T25" fmla="*/ 0 h 222"/>
                <a:gd name="T26" fmla="*/ 0 w 130"/>
                <a:gd name="T27" fmla="*/ 0 h 222"/>
                <a:gd name="T28" fmla="*/ 0 w 130"/>
                <a:gd name="T29" fmla="*/ 0 h 222"/>
                <a:gd name="T30" fmla="*/ 0 w 130"/>
                <a:gd name="T31" fmla="*/ 0 h 222"/>
                <a:gd name="T32" fmla="*/ 0 w 130"/>
                <a:gd name="T33" fmla="*/ 0 h 222"/>
                <a:gd name="T34" fmla="*/ 0 w 130"/>
                <a:gd name="T35" fmla="*/ 0 h 222"/>
                <a:gd name="T36" fmla="*/ 0 w 130"/>
                <a:gd name="T37" fmla="*/ 0 h 222"/>
                <a:gd name="T38" fmla="*/ 0 w 130"/>
                <a:gd name="T39" fmla="*/ 0 h 222"/>
                <a:gd name="T40" fmla="*/ 0 w 130"/>
                <a:gd name="T41" fmla="*/ 0 h 222"/>
                <a:gd name="T42" fmla="*/ 0 w 130"/>
                <a:gd name="T43" fmla="*/ 0 h 222"/>
                <a:gd name="T44" fmla="*/ 0 w 130"/>
                <a:gd name="T45" fmla="*/ 0 h 222"/>
                <a:gd name="T46" fmla="*/ 0 w 130"/>
                <a:gd name="T47" fmla="*/ 0 h 222"/>
                <a:gd name="T48" fmla="*/ 0 w 130"/>
                <a:gd name="T49" fmla="*/ 0 h 222"/>
                <a:gd name="T50" fmla="*/ 0 w 130"/>
                <a:gd name="T51" fmla="*/ 0 h 222"/>
                <a:gd name="T52" fmla="*/ 0 w 130"/>
                <a:gd name="T53" fmla="*/ 0 h 222"/>
                <a:gd name="T54" fmla="*/ 0 w 130"/>
                <a:gd name="T55" fmla="*/ 0 h 222"/>
                <a:gd name="T56" fmla="*/ 0 w 130"/>
                <a:gd name="T57" fmla="*/ 0 h 222"/>
                <a:gd name="T58" fmla="*/ 0 w 130"/>
                <a:gd name="T59" fmla="*/ 0 h 222"/>
                <a:gd name="T60" fmla="*/ 0 w 130"/>
                <a:gd name="T61" fmla="*/ 0 h 222"/>
                <a:gd name="T62" fmla="*/ 0 w 130"/>
                <a:gd name="T63" fmla="*/ 0 h 222"/>
                <a:gd name="T64" fmla="*/ 0 w 130"/>
                <a:gd name="T65" fmla="*/ 0 h 222"/>
                <a:gd name="T66" fmla="*/ 0 w 130"/>
                <a:gd name="T67" fmla="*/ 0 h 222"/>
                <a:gd name="T68" fmla="*/ 0 w 130"/>
                <a:gd name="T69" fmla="*/ 0 h 222"/>
                <a:gd name="T70" fmla="*/ 0 w 130"/>
                <a:gd name="T71" fmla="*/ 0 h 22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0"/>
                <a:gd name="T109" fmla="*/ 0 h 222"/>
                <a:gd name="T110" fmla="*/ 130 w 130"/>
                <a:gd name="T111" fmla="*/ 222 h 22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0" h="222">
                  <a:moveTo>
                    <a:pt x="125" y="40"/>
                  </a:moveTo>
                  <a:lnTo>
                    <a:pt x="128" y="62"/>
                  </a:lnTo>
                  <a:lnTo>
                    <a:pt x="129" y="71"/>
                  </a:lnTo>
                  <a:lnTo>
                    <a:pt x="125" y="79"/>
                  </a:lnTo>
                  <a:lnTo>
                    <a:pt x="130" y="96"/>
                  </a:lnTo>
                  <a:lnTo>
                    <a:pt x="127" y="122"/>
                  </a:lnTo>
                  <a:lnTo>
                    <a:pt x="124" y="135"/>
                  </a:lnTo>
                  <a:lnTo>
                    <a:pt x="121" y="147"/>
                  </a:lnTo>
                  <a:lnTo>
                    <a:pt x="117" y="160"/>
                  </a:lnTo>
                  <a:lnTo>
                    <a:pt x="112" y="173"/>
                  </a:lnTo>
                  <a:lnTo>
                    <a:pt x="102" y="176"/>
                  </a:lnTo>
                  <a:lnTo>
                    <a:pt x="92" y="179"/>
                  </a:lnTo>
                  <a:lnTo>
                    <a:pt x="92" y="189"/>
                  </a:lnTo>
                  <a:lnTo>
                    <a:pt x="93" y="196"/>
                  </a:lnTo>
                  <a:lnTo>
                    <a:pt x="73" y="222"/>
                  </a:lnTo>
                  <a:lnTo>
                    <a:pt x="19" y="189"/>
                  </a:lnTo>
                  <a:lnTo>
                    <a:pt x="17" y="128"/>
                  </a:lnTo>
                  <a:lnTo>
                    <a:pt x="10" y="110"/>
                  </a:lnTo>
                  <a:lnTo>
                    <a:pt x="6" y="97"/>
                  </a:lnTo>
                  <a:lnTo>
                    <a:pt x="2" y="80"/>
                  </a:lnTo>
                  <a:lnTo>
                    <a:pt x="0" y="65"/>
                  </a:lnTo>
                  <a:lnTo>
                    <a:pt x="1" y="52"/>
                  </a:lnTo>
                  <a:lnTo>
                    <a:pt x="3" y="38"/>
                  </a:lnTo>
                  <a:lnTo>
                    <a:pt x="6" y="27"/>
                  </a:lnTo>
                  <a:lnTo>
                    <a:pt x="11" y="17"/>
                  </a:lnTo>
                  <a:lnTo>
                    <a:pt x="19" y="10"/>
                  </a:lnTo>
                  <a:lnTo>
                    <a:pt x="29" y="6"/>
                  </a:lnTo>
                  <a:lnTo>
                    <a:pt x="40" y="3"/>
                  </a:lnTo>
                  <a:lnTo>
                    <a:pt x="52" y="1"/>
                  </a:lnTo>
                  <a:lnTo>
                    <a:pt x="67" y="0"/>
                  </a:lnTo>
                  <a:lnTo>
                    <a:pt x="81" y="1"/>
                  </a:lnTo>
                  <a:lnTo>
                    <a:pt x="97" y="5"/>
                  </a:lnTo>
                  <a:lnTo>
                    <a:pt x="106" y="11"/>
                  </a:lnTo>
                  <a:lnTo>
                    <a:pt x="115" y="17"/>
                  </a:lnTo>
                  <a:lnTo>
                    <a:pt x="121" y="28"/>
                  </a:lnTo>
                  <a:lnTo>
                    <a:pt x="125" y="40"/>
                  </a:lnTo>
                  <a:close/>
                </a:path>
              </a:pathLst>
            </a:custGeom>
            <a:solidFill>
              <a:srgbClr val="FF7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28" name="Freeform 123"/>
            <p:cNvSpPr>
              <a:spLocks/>
            </p:cNvSpPr>
            <p:nvPr/>
          </p:nvSpPr>
          <p:spPr bwMode="auto">
            <a:xfrm>
              <a:off x="2622" y="2488"/>
              <a:ext cx="16" cy="18"/>
            </a:xfrm>
            <a:custGeom>
              <a:avLst/>
              <a:gdLst>
                <a:gd name="T0" fmla="*/ 0 w 47"/>
                <a:gd name="T1" fmla="*/ 0 h 53"/>
                <a:gd name="T2" fmla="*/ 0 w 47"/>
                <a:gd name="T3" fmla="*/ 0 h 53"/>
                <a:gd name="T4" fmla="*/ 0 w 47"/>
                <a:gd name="T5" fmla="*/ 0 h 53"/>
                <a:gd name="T6" fmla="*/ 0 w 47"/>
                <a:gd name="T7" fmla="*/ 0 h 53"/>
                <a:gd name="T8" fmla="*/ 0 w 47"/>
                <a:gd name="T9" fmla="*/ 0 h 53"/>
                <a:gd name="T10" fmla="*/ 0 w 47"/>
                <a:gd name="T11" fmla="*/ 0 h 53"/>
                <a:gd name="T12" fmla="*/ 0 w 47"/>
                <a:gd name="T13" fmla="*/ 0 h 53"/>
                <a:gd name="T14" fmla="*/ 0 w 47"/>
                <a:gd name="T15" fmla="*/ 0 h 53"/>
                <a:gd name="T16" fmla="*/ 0 w 47"/>
                <a:gd name="T17" fmla="*/ 0 h 53"/>
                <a:gd name="T18" fmla="*/ 0 w 47"/>
                <a:gd name="T19" fmla="*/ 0 h 53"/>
                <a:gd name="T20" fmla="*/ 0 w 47"/>
                <a:gd name="T21" fmla="*/ 0 h 53"/>
                <a:gd name="T22" fmla="*/ 0 w 47"/>
                <a:gd name="T23" fmla="*/ 0 h 53"/>
                <a:gd name="T24" fmla="*/ 0 w 47"/>
                <a:gd name="T25" fmla="*/ 0 h 53"/>
                <a:gd name="T26" fmla="*/ 0 w 47"/>
                <a:gd name="T27" fmla="*/ 0 h 53"/>
                <a:gd name="T28" fmla="*/ 0 w 47"/>
                <a:gd name="T29" fmla="*/ 0 h 53"/>
                <a:gd name="T30" fmla="*/ 0 w 47"/>
                <a:gd name="T31" fmla="*/ 0 h 53"/>
                <a:gd name="T32" fmla="*/ 0 w 47"/>
                <a:gd name="T33" fmla="*/ 0 h 53"/>
                <a:gd name="T34" fmla="*/ 0 w 47"/>
                <a:gd name="T35" fmla="*/ 0 h 53"/>
                <a:gd name="T36" fmla="*/ 0 w 47"/>
                <a:gd name="T37" fmla="*/ 0 h 5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7"/>
                <a:gd name="T58" fmla="*/ 0 h 53"/>
                <a:gd name="T59" fmla="*/ 47 w 47"/>
                <a:gd name="T60" fmla="*/ 53 h 5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7" h="53">
                  <a:moveTo>
                    <a:pt x="41" y="3"/>
                  </a:moveTo>
                  <a:lnTo>
                    <a:pt x="31" y="1"/>
                  </a:lnTo>
                  <a:lnTo>
                    <a:pt x="17" y="0"/>
                  </a:lnTo>
                  <a:lnTo>
                    <a:pt x="7" y="3"/>
                  </a:lnTo>
                  <a:lnTo>
                    <a:pt x="4" y="5"/>
                  </a:lnTo>
                  <a:lnTo>
                    <a:pt x="3" y="9"/>
                  </a:lnTo>
                  <a:lnTo>
                    <a:pt x="0" y="11"/>
                  </a:lnTo>
                  <a:lnTo>
                    <a:pt x="21" y="12"/>
                  </a:lnTo>
                  <a:lnTo>
                    <a:pt x="18" y="14"/>
                  </a:lnTo>
                  <a:lnTo>
                    <a:pt x="7" y="15"/>
                  </a:lnTo>
                  <a:lnTo>
                    <a:pt x="31" y="15"/>
                  </a:lnTo>
                  <a:lnTo>
                    <a:pt x="39" y="15"/>
                  </a:lnTo>
                  <a:lnTo>
                    <a:pt x="43" y="43"/>
                  </a:lnTo>
                  <a:lnTo>
                    <a:pt x="40" y="49"/>
                  </a:lnTo>
                  <a:lnTo>
                    <a:pt x="39" y="53"/>
                  </a:lnTo>
                  <a:lnTo>
                    <a:pt x="47" y="46"/>
                  </a:lnTo>
                  <a:lnTo>
                    <a:pt x="42" y="12"/>
                  </a:lnTo>
                  <a:lnTo>
                    <a:pt x="41" y="3"/>
                  </a:lnTo>
                  <a:close/>
                </a:path>
              </a:pathLst>
            </a:custGeom>
            <a:solidFill>
              <a:srgbClr val="7F3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29" name="Freeform 124"/>
            <p:cNvSpPr>
              <a:spLocks/>
            </p:cNvSpPr>
            <p:nvPr/>
          </p:nvSpPr>
          <p:spPr bwMode="auto">
            <a:xfrm>
              <a:off x="2640" y="2488"/>
              <a:ext cx="9" cy="6"/>
            </a:xfrm>
            <a:custGeom>
              <a:avLst/>
              <a:gdLst>
                <a:gd name="T0" fmla="*/ 0 w 26"/>
                <a:gd name="T1" fmla="*/ 0 h 17"/>
                <a:gd name="T2" fmla="*/ 0 w 26"/>
                <a:gd name="T3" fmla="*/ 0 h 17"/>
                <a:gd name="T4" fmla="*/ 0 w 26"/>
                <a:gd name="T5" fmla="*/ 0 h 17"/>
                <a:gd name="T6" fmla="*/ 0 w 26"/>
                <a:gd name="T7" fmla="*/ 0 h 17"/>
                <a:gd name="T8" fmla="*/ 0 w 26"/>
                <a:gd name="T9" fmla="*/ 0 h 17"/>
                <a:gd name="T10" fmla="*/ 0 w 26"/>
                <a:gd name="T11" fmla="*/ 0 h 17"/>
                <a:gd name="T12" fmla="*/ 0 w 26"/>
                <a:gd name="T13" fmla="*/ 0 h 17"/>
                <a:gd name="T14" fmla="*/ 0 w 26"/>
                <a:gd name="T15" fmla="*/ 0 h 17"/>
                <a:gd name="T16" fmla="*/ 0 w 26"/>
                <a:gd name="T17" fmla="*/ 0 h 17"/>
                <a:gd name="T18" fmla="*/ 0 w 26"/>
                <a:gd name="T19" fmla="*/ 0 h 17"/>
                <a:gd name="T20" fmla="*/ 0 w 26"/>
                <a:gd name="T21" fmla="*/ 0 h 17"/>
                <a:gd name="T22" fmla="*/ 0 w 26"/>
                <a:gd name="T23" fmla="*/ 0 h 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6"/>
                <a:gd name="T37" fmla="*/ 0 h 17"/>
                <a:gd name="T38" fmla="*/ 26 w 26"/>
                <a:gd name="T39" fmla="*/ 17 h 1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6" h="17">
                  <a:moveTo>
                    <a:pt x="3" y="3"/>
                  </a:moveTo>
                  <a:lnTo>
                    <a:pt x="16" y="0"/>
                  </a:lnTo>
                  <a:lnTo>
                    <a:pt x="25" y="0"/>
                  </a:lnTo>
                  <a:lnTo>
                    <a:pt x="24" y="7"/>
                  </a:lnTo>
                  <a:lnTo>
                    <a:pt x="26" y="12"/>
                  </a:lnTo>
                  <a:lnTo>
                    <a:pt x="15" y="12"/>
                  </a:lnTo>
                  <a:lnTo>
                    <a:pt x="8" y="12"/>
                  </a:lnTo>
                  <a:lnTo>
                    <a:pt x="18" y="15"/>
                  </a:lnTo>
                  <a:lnTo>
                    <a:pt x="24" y="17"/>
                  </a:lnTo>
                  <a:lnTo>
                    <a:pt x="5" y="15"/>
                  </a:lnTo>
                  <a:lnTo>
                    <a:pt x="0" y="14"/>
                  </a:lnTo>
                  <a:lnTo>
                    <a:pt x="3" y="3"/>
                  </a:lnTo>
                  <a:close/>
                </a:path>
              </a:pathLst>
            </a:custGeom>
            <a:solidFill>
              <a:srgbClr val="7F3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0" name="Freeform 125"/>
            <p:cNvSpPr>
              <a:spLocks/>
            </p:cNvSpPr>
            <p:nvPr/>
          </p:nvSpPr>
          <p:spPr bwMode="auto">
            <a:xfrm>
              <a:off x="2612" y="2503"/>
              <a:ext cx="22" cy="23"/>
            </a:xfrm>
            <a:custGeom>
              <a:avLst/>
              <a:gdLst>
                <a:gd name="T0" fmla="*/ 0 w 66"/>
                <a:gd name="T1" fmla="*/ 0 h 68"/>
                <a:gd name="T2" fmla="*/ 0 w 66"/>
                <a:gd name="T3" fmla="*/ 0 h 68"/>
                <a:gd name="T4" fmla="*/ 0 w 66"/>
                <a:gd name="T5" fmla="*/ 0 h 68"/>
                <a:gd name="T6" fmla="*/ 0 w 66"/>
                <a:gd name="T7" fmla="*/ 0 h 68"/>
                <a:gd name="T8" fmla="*/ 0 w 66"/>
                <a:gd name="T9" fmla="*/ 0 h 68"/>
                <a:gd name="T10" fmla="*/ 0 w 66"/>
                <a:gd name="T11" fmla="*/ 0 h 68"/>
                <a:gd name="T12" fmla="*/ 0 w 66"/>
                <a:gd name="T13" fmla="*/ 0 h 68"/>
                <a:gd name="T14" fmla="*/ 0 w 66"/>
                <a:gd name="T15" fmla="*/ 0 h 68"/>
                <a:gd name="T16" fmla="*/ 0 w 66"/>
                <a:gd name="T17" fmla="*/ 0 h 68"/>
                <a:gd name="T18" fmla="*/ 0 w 66"/>
                <a:gd name="T19" fmla="*/ 0 h 68"/>
                <a:gd name="T20" fmla="*/ 0 w 66"/>
                <a:gd name="T21" fmla="*/ 0 h 68"/>
                <a:gd name="T22" fmla="*/ 0 w 66"/>
                <a:gd name="T23" fmla="*/ 0 h 6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6"/>
                <a:gd name="T37" fmla="*/ 0 h 68"/>
                <a:gd name="T38" fmla="*/ 66 w 66"/>
                <a:gd name="T39" fmla="*/ 68 h 6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6" h="68">
                  <a:moveTo>
                    <a:pt x="12" y="18"/>
                  </a:moveTo>
                  <a:lnTo>
                    <a:pt x="18" y="34"/>
                  </a:lnTo>
                  <a:lnTo>
                    <a:pt x="66" y="59"/>
                  </a:lnTo>
                  <a:lnTo>
                    <a:pt x="41" y="53"/>
                  </a:lnTo>
                  <a:lnTo>
                    <a:pt x="30" y="50"/>
                  </a:lnTo>
                  <a:lnTo>
                    <a:pt x="17" y="52"/>
                  </a:lnTo>
                  <a:lnTo>
                    <a:pt x="7" y="56"/>
                  </a:lnTo>
                  <a:lnTo>
                    <a:pt x="1" y="68"/>
                  </a:lnTo>
                  <a:lnTo>
                    <a:pt x="0" y="20"/>
                  </a:lnTo>
                  <a:lnTo>
                    <a:pt x="2" y="10"/>
                  </a:lnTo>
                  <a:lnTo>
                    <a:pt x="10" y="0"/>
                  </a:lnTo>
                  <a:lnTo>
                    <a:pt x="12" y="18"/>
                  </a:lnTo>
                  <a:close/>
                </a:path>
              </a:pathLst>
            </a:custGeom>
            <a:solidFill>
              <a:srgbClr val="7F3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1" name="Freeform 126"/>
            <p:cNvSpPr>
              <a:spLocks/>
            </p:cNvSpPr>
            <p:nvPr/>
          </p:nvSpPr>
          <p:spPr bwMode="auto">
            <a:xfrm>
              <a:off x="2604" y="2459"/>
              <a:ext cx="47" cy="54"/>
            </a:xfrm>
            <a:custGeom>
              <a:avLst/>
              <a:gdLst>
                <a:gd name="T0" fmla="*/ 0 w 142"/>
                <a:gd name="T1" fmla="*/ 0 h 160"/>
                <a:gd name="T2" fmla="*/ 0 w 142"/>
                <a:gd name="T3" fmla="*/ 0 h 160"/>
                <a:gd name="T4" fmla="*/ 0 w 142"/>
                <a:gd name="T5" fmla="*/ 0 h 160"/>
                <a:gd name="T6" fmla="*/ 0 w 142"/>
                <a:gd name="T7" fmla="*/ 0 h 160"/>
                <a:gd name="T8" fmla="*/ 0 w 142"/>
                <a:gd name="T9" fmla="*/ 0 h 160"/>
                <a:gd name="T10" fmla="*/ 0 w 142"/>
                <a:gd name="T11" fmla="*/ 0 h 160"/>
                <a:gd name="T12" fmla="*/ 0 w 142"/>
                <a:gd name="T13" fmla="*/ 0 h 160"/>
                <a:gd name="T14" fmla="*/ 0 w 142"/>
                <a:gd name="T15" fmla="*/ 0 h 160"/>
                <a:gd name="T16" fmla="*/ 0 w 142"/>
                <a:gd name="T17" fmla="*/ 0 h 160"/>
                <a:gd name="T18" fmla="*/ 0 w 142"/>
                <a:gd name="T19" fmla="*/ 0 h 160"/>
                <a:gd name="T20" fmla="*/ 0 w 142"/>
                <a:gd name="T21" fmla="*/ 0 h 160"/>
                <a:gd name="T22" fmla="*/ 0 w 142"/>
                <a:gd name="T23" fmla="*/ 0 h 160"/>
                <a:gd name="T24" fmla="*/ 0 w 142"/>
                <a:gd name="T25" fmla="*/ 0 h 160"/>
                <a:gd name="T26" fmla="*/ 0 w 142"/>
                <a:gd name="T27" fmla="*/ 0 h 160"/>
                <a:gd name="T28" fmla="*/ 0 w 142"/>
                <a:gd name="T29" fmla="*/ 0 h 160"/>
                <a:gd name="T30" fmla="*/ 0 w 142"/>
                <a:gd name="T31" fmla="*/ 0 h 160"/>
                <a:gd name="T32" fmla="*/ 0 w 142"/>
                <a:gd name="T33" fmla="*/ 0 h 160"/>
                <a:gd name="T34" fmla="*/ 0 w 142"/>
                <a:gd name="T35" fmla="*/ 0 h 160"/>
                <a:gd name="T36" fmla="*/ 0 w 142"/>
                <a:gd name="T37" fmla="*/ 0 h 160"/>
                <a:gd name="T38" fmla="*/ 0 w 142"/>
                <a:gd name="T39" fmla="*/ 0 h 160"/>
                <a:gd name="T40" fmla="*/ 0 w 142"/>
                <a:gd name="T41" fmla="*/ 0 h 160"/>
                <a:gd name="T42" fmla="*/ 0 w 142"/>
                <a:gd name="T43" fmla="*/ 0 h 160"/>
                <a:gd name="T44" fmla="*/ 0 w 142"/>
                <a:gd name="T45" fmla="*/ 0 h 160"/>
                <a:gd name="T46" fmla="*/ 0 w 142"/>
                <a:gd name="T47" fmla="*/ 0 h 160"/>
                <a:gd name="T48" fmla="*/ 0 w 142"/>
                <a:gd name="T49" fmla="*/ 0 h 160"/>
                <a:gd name="T50" fmla="*/ 0 w 142"/>
                <a:gd name="T51" fmla="*/ 0 h 160"/>
                <a:gd name="T52" fmla="*/ 0 w 142"/>
                <a:gd name="T53" fmla="*/ 0 h 160"/>
                <a:gd name="T54" fmla="*/ 0 w 142"/>
                <a:gd name="T55" fmla="*/ 0 h 160"/>
                <a:gd name="T56" fmla="*/ 0 w 142"/>
                <a:gd name="T57" fmla="*/ 0 h 160"/>
                <a:gd name="T58" fmla="*/ 0 w 142"/>
                <a:gd name="T59" fmla="*/ 0 h 160"/>
                <a:gd name="T60" fmla="*/ 0 w 142"/>
                <a:gd name="T61" fmla="*/ 0 h 160"/>
                <a:gd name="T62" fmla="*/ 0 w 142"/>
                <a:gd name="T63" fmla="*/ 0 h 160"/>
                <a:gd name="T64" fmla="*/ 0 w 142"/>
                <a:gd name="T65" fmla="*/ 0 h 160"/>
                <a:gd name="T66" fmla="*/ 0 w 142"/>
                <a:gd name="T67" fmla="*/ 0 h 160"/>
                <a:gd name="T68" fmla="*/ 0 w 142"/>
                <a:gd name="T69" fmla="*/ 0 h 160"/>
                <a:gd name="T70" fmla="*/ 0 w 142"/>
                <a:gd name="T71" fmla="*/ 0 h 160"/>
                <a:gd name="T72" fmla="*/ 0 w 142"/>
                <a:gd name="T73" fmla="*/ 0 h 160"/>
                <a:gd name="T74" fmla="*/ 0 w 142"/>
                <a:gd name="T75" fmla="*/ 0 h 160"/>
                <a:gd name="T76" fmla="*/ 0 w 142"/>
                <a:gd name="T77" fmla="*/ 0 h 160"/>
                <a:gd name="T78" fmla="*/ 0 w 142"/>
                <a:gd name="T79" fmla="*/ 0 h 160"/>
                <a:gd name="T80" fmla="*/ 0 w 142"/>
                <a:gd name="T81" fmla="*/ 0 h 160"/>
                <a:gd name="T82" fmla="*/ 0 w 142"/>
                <a:gd name="T83" fmla="*/ 0 h 160"/>
                <a:gd name="T84" fmla="*/ 0 w 142"/>
                <a:gd name="T85" fmla="*/ 0 h 160"/>
                <a:gd name="T86" fmla="*/ 0 w 142"/>
                <a:gd name="T87" fmla="*/ 0 h 160"/>
                <a:gd name="T88" fmla="*/ 0 w 142"/>
                <a:gd name="T89" fmla="*/ 0 h 160"/>
                <a:gd name="T90" fmla="*/ 0 w 142"/>
                <a:gd name="T91" fmla="*/ 0 h 160"/>
                <a:gd name="T92" fmla="*/ 0 w 142"/>
                <a:gd name="T93" fmla="*/ 0 h 160"/>
                <a:gd name="T94" fmla="*/ 0 w 142"/>
                <a:gd name="T95" fmla="*/ 0 h 160"/>
                <a:gd name="T96" fmla="*/ 0 w 142"/>
                <a:gd name="T97" fmla="*/ 0 h 160"/>
                <a:gd name="T98" fmla="*/ 0 w 142"/>
                <a:gd name="T99" fmla="*/ 0 h 160"/>
                <a:gd name="T100" fmla="*/ 0 w 142"/>
                <a:gd name="T101" fmla="*/ 0 h 160"/>
                <a:gd name="T102" fmla="*/ 0 w 142"/>
                <a:gd name="T103" fmla="*/ 0 h 16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42"/>
                <a:gd name="T157" fmla="*/ 0 h 160"/>
                <a:gd name="T158" fmla="*/ 142 w 142"/>
                <a:gd name="T159" fmla="*/ 160 h 16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42" h="160">
                  <a:moveTo>
                    <a:pt x="116" y="13"/>
                  </a:moveTo>
                  <a:lnTo>
                    <a:pt x="104" y="7"/>
                  </a:lnTo>
                  <a:lnTo>
                    <a:pt x="94" y="4"/>
                  </a:lnTo>
                  <a:lnTo>
                    <a:pt x="77" y="0"/>
                  </a:lnTo>
                  <a:lnTo>
                    <a:pt x="65" y="0"/>
                  </a:lnTo>
                  <a:lnTo>
                    <a:pt x="52" y="0"/>
                  </a:lnTo>
                  <a:lnTo>
                    <a:pt x="39" y="3"/>
                  </a:lnTo>
                  <a:lnTo>
                    <a:pt x="30" y="3"/>
                  </a:lnTo>
                  <a:lnTo>
                    <a:pt x="20" y="6"/>
                  </a:lnTo>
                  <a:lnTo>
                    <a:pt x="12" y="13"/>
                  </a:lnTo>
                  <a:lnTo>
                    <a:pt x="6" y="21"/>
                  </a:lnTo>
                  <a:lnTo>
                    <a:pt x="5" y="34"/>
                  </a:lnTo>
                  <a:lnTo>
                    <a:pt x="3" y="49"/>
                  </a:lnTo>
                  <a:lnTo>
                    <a:pt x="0" y="70"/>
                  </a:lnTo>
                  <a:lnTo>
                    <a:pt x="2" y="89"/>
                  </a:lnTo>
                  <a:lnTo>
                    <a:pt x="6" y="105"/>
                  </a:lnTo>
                  <a:lnTo>
                    <a:pt x="9" y="120"/>
                  </a:lnTo>
                  <a:lnTo>
                    <a:pt x="13" y="131"/>
                  </a:lnTo>
                  <a:lnTo>
                    <a:pt x="17" y="141"/>
                  </a:lnTo>
                  <a:lnTo>
                    <a:pt x="21" y="150"/>
                  </a:lnTo>
                  <a:lnTo>
                    <a:pt x="26" y="160"/>
                  </a:lnTo>
                  <a:lnTo>
                    <a:pt x="32" y="160"/>
                  </a:lnTo>
                  <a:lnTo>
                    <a:pt x="30" y="146"/>
                  </a:lnTo>
                  <a:lnTo>
                    <a:pt x="33" y="137"/>
                  </a:lnTo>
                  <a:lnTo>
                    <a:pt x="35" y="131"/>
                  </a:lnTo>
                  <a:lnTo>
                    <a:pt x="32" y="121"/>
                  </a:lnTo>
                  <a:lnTo>
                    <a:pt x="30" y="105"/>
                  </a:lnTo>
                  <a:lnTo>
                    <a:pt x="34" y="101"/>
                  </a:lnTo>
                  <a:lnTo>
                    <a:pt x="40" y="109"/>
                  </a:lnTo>
                  <a:lnTo>
                    <a:pt x="45" y="117"/>
                  </a:lnTo>
                  <a:lnTo>
                    <a:pt x="44" y="101"/>
                  </a:lnTo>
                  <a:lnTo>
                    <a:pt x="47" y="82"/>
                  </a:lnTo>
                  <a:lnTo>
                    <a:pt x="47" y="61"/>
                  </a:lnTo>
                  <a:lnTo>
                    <a:pt x="48" y="50"/>
                  </a:lnTo>
                  <a:lnTo>
                    <a:pt x="43" y="45"/>
                  </a:lnTo>
                  <a:lnTo>
                    <a:pt x="53" y="48"/>
                  </a:lnTo>
                  <a:lnTo>
                    <a:pt x="61" y="51"/>
                  </a:lnTo>
                  <a:lnTo>
                    <a:pt x="68" y="52"/>
                  </a:lnTo>
                  <a:lnTo>
                    <a:pt x="81" y="54"/>
                  </a:lnTo>
                  <a:lnTo>
                    <a:pt x="90" y="57"/>
                  </a:lnTo>
                  <a:lnTo>
                    <a:pt x="78" y="51"/>
                  </a:lnTo>
                  <a:lnTo>
                    <a:pt x="85" y="51"/>
                  </a:lnTo>
                  <a:lnTo>
                    <a:pt x="101" y="51"/>
                  </a:lnTo>
                  <a:lnTo>
                    <a:pt x="113" y="49"/>
                  </a:lnTo>
                  <a:lnTo>
                    <a:pt x="128" y="50"/>
                  </a:lnTo>
                  <a:lnTo>
                    <a:pt x="132" y="60"/>
                  </a:lnTo>
                  <a:lnTo>
                    <a:pt x="134" y="72"/>
                  </a:lnTo>
                  <a:lnTo>
                    <a:pt x="137" y="57"/>
                  </a:lnTo>
                  <a:lnTo>
                    <a:pt x="142" y="40"/>
                  </a:lnTo>
                  <a:lnTo>
                    <a:pt x="134" y="27"/>
                  </a:lnTo>
                  <a:lnTo>
                    <a:pt x="126" y="19"/>
                  </a:lnTo>
                  <a:lnTo>
                    <a:pt x="116" y="13"/>
                  </a:lnTo>
                  <a:close/>
                </a:path>
              </a:pathLst>
            </a:custGeom>
            <a:solidFill>
              <a:srgbClr val="BF7F1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2" name="Freeform 127"/>
            <p:cNvSpPr>
              <a:spLocks/>
            </p:cNvSpPr>
            <p:nvPr/>
          </p:nvSpPr>
          <p:spPr bwMode="auto">
            <a:xfrm>
              <a:off x="2671" y="2488"/>
              <a:ext cx="57" cy="68"/>
            </a:xfrm>
            <a:custGeom>
              <a:avLst/>
              <a:gdLst>
                <a:gd name="T0" fmla="*/ 0 w 170"/>
                <a:gd name="T1" fmla="*/ 0 h 205"/>
                <a:gd name="T2" fmla="*/ 0 w 170"/>
                <a:gd name="T3" fmla="*/ 0 h 205"/>
                <a:gd name="T4" fmla="*/ 0 w 170"/>
                <a:gd name="T5" fmla="*/ 0 h 205"/>
                <a:gd name="T6" fmla="*/ 0 w 170"/>
                <a:gd name="T7" fmla="*/ 0 h 205"/>
                <a:gd name="T8" fmla="*/ 0 w 170"/>
                <a:gd name="T9" fmla="*/ 0 h 205"/>
                <a:gd name="T10" fmla="*/ 0 w 170"/>
                <a:gd name="T11" fmla="*/ 0 h 205"/>
                <a:gd name="T12" fmla="*/ 0 w 170"/>
                <a:gd name="T13" fmla="*/ 0 h 205"/>
                <a:gd name="T14" fmla="*/ 0 w 170"/>
                <a:gd name="T15" fmla="*/ 0 h 205"/>
                <a:gd name="T16" fmla="*/ 0 w 170"/>
                <a:gd name="T17" fmla="*/ 0 h 205"/>
                <a:gd name="T18" fmla="*/ 0 w 170"/>
                <a:gd name="T19" fmla="*/ 0 h 205"/>
                <a:gd name="T20" fmla="*/ 0 w 170"/>
                <a:gd name="T21" fmla="*/ 0 h 205"/>
                <a:gd name="T22" fmla="*/ 0 w 170"/>
                <a:gd name="T23" fmla="*/ 0 h 205"/>
                <a:gd name="T24" fmla="*/ 0 w 170"/>
                <a:gd name="T25" fmla="*/ 0 h 205"/>
                <a:gd name="T26" fmla="*/ 0 w 170"/>
                <a:gd name="T27" fmla="*/ 0 h 205"/>
                <a:gd name="T28" fmla="*/ 0 w 170"/>
                <a:gd name="T29" fmla="*/ 0 h 205"/>
                <a:gd name="T30" fmla="*/ 0 w 170"/>
                <a:gd name="T31" fmla="*/ 0 h 205"/>
                <a:gd name="T32" fmla="*/ 0 w 170"/>
                <a:gd name="T33" fmla="*/ 0 h 205"/>
                <a:gd name="T34" fmla="*/ 0 w 170"/>
                <a:gd name="T35" fmla="*/ 0 h 205"/>
                <a:gd name="T36" fmla="*/ 0 w 170"/>
                <a:gd name="T37" fmla="*/ 0 h 205"/>
                <a:gd name="T38" fmla="*/ 0 w 170"/>
                <a:gd name="T39" fmla="*/ 0 h 205"/>
                <a:gd name="T40" fmla="*/ 0 w 170"/>
                <a:gd name="T41" fmla="*/ 0 h 205"/>
                <a:gd name="T42" fmla="*/ 0 w 170"/>
                <a:gd name="T43" fmla="*/ 0 h 205"/>
                <a:gd name="T44" fmla="*/ 0 w 170"/>
                <a:gd name="T45" fmla="*/ 0 h 205"/>
                <a:gd name="T46" fmla="*/ 0 w 170"/>
                <a:gd name="T47" fmla="*/ 0 h 205"/>
                <a:gd name="T48" fmla="*/ 0 w 170"/>
                <a:gd name="T49" fmla="*/ 0 h 205"/>
                <a:gd name="T50" fmla="*/ 0 w 170"/>
                <a:gd name="T51" fmla="*/ 0 h 205"/>
                <a:gd name="T52" fmla="*/ 0 w 170"/>
                <a:gd name="T53" fmla="*/ 0 h 205"/>
                <a:gd name="T54" fmla="*/ 0 w 170"/>
                <a:gd name="T55" fmla="*/ 0 h 205"/>
                <a:gd name="T56" fmla="*/ 0 w 170"/>
                <a:gd name="T57" fmla="*/ 0 h 205"/>
                <a:gd name="T58" fmla="*/ 0 w 170"/>
                <a:gd name="T59" fmla="*/ 0 h 205"/>
                <a:gd name="T60" fmla="*/ 0 w 170"/>
                <a:gd name="T61" fmla="*/ 0 h 205"/>
                <a:gd name="T62" fmla="*/ 0 w 170"/>
                <a:gd name="T63" fmla="*/ 0 h 205"/>
                <a:gd name="T64" fmla="*/ 0 w 170"/>
                <a:gd name="T65" fmla="*/ 0 h 205"/>
                <a:gd name="T66" fmla="*/ 0 w 170"/>
                <a:gd name="T67" fmla="*/ 0 h 205"/>
                <a:gd name="T68" fmla="*/ 0 w 170"/>
                <a:gd name="T69" fmla="*/ 0 h 205"/>
                <a:gd name="T70" fmla="*/ 0 w 170"/>
                <a:gd name="T71" fmla="*/ 0 h 205"/>
                <a:gd name="T72" fmla="*/ 0 w 170"/>
                <a:gd name="T73" fmla="*/ 0 h 205"/>
                <a:gd name="T74" fmla="*/ 0 w 170"/>
                <a:gd name="T75" fmla="*/ 0 h 205"/>
                <a:gd name="T76" fmla="*/ 0 w 170"/>
                <a:gd name="T77" fmla="*/ 0 h 205"/>
                <a:gd name="T78" fmla="*/ 0 w 170"/>
                <a:gd name="T79" fmla="*/ 0 h 205"/>
                <a:gd name="T80" fmla="*/ 0 w 170"/>
                <a:gd name="T81" fmla="*/ 0 h 205"/>
                <a:gd name="T82" fmla="*/ 0 w 170"/>
                <a:gd name="T83" fmla="*/ 0 h 205"/>
                <a:gd name="T84" fmla="*/ 0 w 170"/>
                <a:gd name="T85" fmla="*/ 0 h 205"/>
                <a:gd name="T86" fmla="*/ 0 w 170"/>
                <a:gd name="T87" fmla="*/ 0 h 205"/>
                <a:gd name="T88" fmla="*/ 0 w 170"/>
                <a:gd name="T89" fmla="*/ 0 h 20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70"/>
                <a:gd name="T136" fmla="*/ 0 h 205"/>
                <a:gd name="T137" fmla="*/ 170 w 170"/>
                <a:gd name="T138" fmla="*/ 205 h 205"/>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70" h="205">
                  <a:moveTo>
                    <a:pt x="98" y="4"/>
                  </a:moveTo>
                  <a:lnTo>
                    <a:pt x="122" y="12"/>
                  </a:lnTo>
                  <a:lnTo>
                    <a:pt x="135" y="23"/>
                  </a:lnTo>
                  <a:lnTo>
                    <a:pt x="144" y="38"/>
                  </a:lnTo>
                  <a:lnTo>
                    <a:pt x="153" y="66"/>
                  </a:lnTo>
                  <a:lnTo>
                    <a:pt x="163" y="108"/>
                  </a:lnTo>
                  <a:lnTo>
                    <a:pt x="170" y="145"/>
                  </a:lnTo>
                  <a:lnTo>
                    <a:pt x="169" y="161"/>
                  </a:lnTo>
                  <a:lnTo>
                    <a:pt x="166" y="177"/>
                  </a:lnTo>
                  <a:lnTo>
                    <a:pt x="163" y="202"/>
                  </a:lnTo>
                  <a:lnTo>
                    <a:pt x="156" y="201"/>
                  </a:lnTo>
                  <a:lnTo>
                    <a:pt x="146" y="198"/>
                  </a:lnTo>
                  <a:lnTo>
                    <a:pt x="135" y="199"/>
                  </a:lnTo>
                  <a:lnTo>
                    <a:pt x="120" y="203"/>
                  </a:lnTo>
                  <a:lnTo>
                    <a:pt x="111" y="204"/>
                  </a:lnTo>
                  <a:lnTo>
                    <a:pt x="111" y="191"/>
                  </a:lnTo>
                  <a:lnTo>
                    <a:pt x="123" y="162"/>
                  </a:lnTo>
                  <a:lnTo>
                    <a:pt x="126" y="117"/>
                  </a:lnTo>
                  <a:lnTo>
                    <a:pt x="123" y="76"/>
                  </a:lnTo>
                  <a:lnTo>
                    <a:pt x="100" y="51"/>
                  </a:lnTo>
                  <a:lnTo>
                    <a:pt x="60" y="47"/>
                  </a:lnTo>
                  <a:lnTo>
                    <a:pt x="40" y="72"/>
                  </a:lnTo>
                  <a:lnTo>
                    <a:pt x="42" y="158"/>
                  </a:lnTo>
                  <a:lnTo>
                    <a:pt x="60" y="192"/>
                  </a:lnTo>
                  <a:lnTo>
                    <a:pt x="60" y="203"/>
                  </a:lnTo>
                  <a:lnTo>
                    <a:pt x="49" y="203"/>
                  </a:lnTo>
                  <a:lnTo>
                    <a:pt x="37" y="201"/>
                  </a:lnTo>
                  <a:lnTo>
                    <a:pt x="26" y="200"/>
                  </a:lnTo>
                  <a:lnTo>
                    <a:pt x="13" y="205"/>
                  </a:lnTo>
                  <a:lnTo>
                    <a:pt x="11" y="191"/>
                  </a:lnTo>
                  <a:lnTo>
                    <a:pt x="4" y="170"/>
                  </a:lnTo>
                  <a:lnTo>
                    <a:pt x="1" y="151"/>
                  </a:lnTo>
                  <a:lnTo>
                    <a:pt x="0" y="136"/>
                  </a:lnTo>
                  <a:lnTo>
                    <a:pt x="1" y="117"/>
                  </a:lnTo>
                  <a:lnTo>
                    <a:pt x="4" y="104"/>
                  </a:lnTo>
                  <a:lnTo>
                    <a:pt x="8" y="90"/>
                  </a:lnTo>
                  <a:lnTo>
                    <a:pt x="11" y="75"/>
                  </a:lnTo>
                  <a:lnTo>
                    <a:pt x="11" y="65"/>
                  </a:lnTo>
                  <a:lnTo>
                    <a:pt x="14" y="50"/>
                  </a:lnTo>
                  <a:lnTo>
                    <a:pt x="18" y="31"/>
                  </a:lnTo>
                  <a:lnTo>
                    <a:pt x="35" y="15"/>
                  </a:lnTo>
                  <a:lnTo>
                    <a:pt x="47" y="4"/>
                  </a:lnTo>
                  <a:lnTo>
                    <a:pt x="66" y="0"/>
                  </a:lnTo>
                  <a:lnTo>
                    <a:pt x="82" y="0"/>
                  </a:lnTo>
                  <a:lnTo>
                    <a:pt x="98"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3" name="Freeform 128"/>
            <p:cNvSpPr>
              <a:spLocks/>
            </p:cNvSpPr>
            <p:nvPr/>
          </p:nvSpPr>
          <p:spPr bwMode="auto">
            <a:xfrm>
              <a:off x="2675" y="2501"/>
              <a:ext cx="46" cy="108"/>
            </a:xfrm>
            <a:custGeom>
              <a:avLst/>
              <a:gdLst>
                <a:gd name="T0" fmla="*/ 0 w 139"/>
                <a:gd name="T1" fmla="*/ 0 h 326"/>
                <a:gd name="T2" fmla="*/ 0 w 139"/>
                <a:gd name="T3" fmla="*/ 0 h 326"/>
                <a:gd name="T4" fmla="*/ 0 w 139"/>
                <a:gd name="T5" fmla="*/ 0 h 326"/>
                <a:gd name="T6" fmla="*/ 0 w 139"/>
                <a:gd name="T7" fmla="*/ 0 h 326"/>
                <a:gd name="T8" fmla="*/ 0 w 139"/>
                <a:gd name="T9" fmla="*/ 0 h 326"/>
                <a:gd name="T10" fmla="*/ 0 w 139"/>
                <a:gd name="T11" fmla="*/ 0 h 326"/>
                <a:gd name="T12" fmla="*/ 0 w 139"/>
                <a:gd name="T13" fmla="*/ 0 h 326"/>
                <a:gd name="T14" fmla="*/ 0 w 139"/>
                <a:gd name="T15" fmla="*/ 0 h 326"/>
                <a:gd name="T16" fmla="*/ 0 w 139"/>
                <a:gd name="T17" fmla="*/ 0 h 326"/>
                <a:gd name="T18" fmla="*/ 0 w 139"/>
                <a:gd name="T19" fmla="*/ 0 h 326"/>
                <a:gd name="T20" fmla="*/ 0 w 139"/>
                <a:gd name="T21" fmla="*/ 0 h 326"/>
                <a:gd name="T22" fmla="*/ 0 w 139"/>
                <a:gd name="T23" fmla="*/ 0 h 326"/>
                <a:gd name="T24" fmla="*/ 0 w 139"/>
                <a:gd name="T25" fmla="*/ 0 h 326"/>
                <a:gd name="T26" fmla="*/ 0 w 139"/>
                <a:gd name="T27" fmla="*/ 0 h 326"/>
                <a:gd name="T28" fmla="*/ 0 w 139"/>
                <a:gd name="T29" fmla="*/ 0 h 326"/>
                <a:gd name="T30" fmla="*/ 0 w 139"/>
                <a:gd name="T31" fmla="*/ 0 h 326"/>
                <a:gd name="T32" fmla="*/ 0 w 139"/>
                <a:gd name="T33" fmla="*/ 0 h 326"/>
                <a:gd name="T34" fmla="*/ 0 w 139"/>
                <a:gd name="T35" fmla="*/ 0 h 326"/>
                <a:gd name="T36" fmla="*/ 0 w 139"/>
                <a:gd name="T37" fmla="*/ 0 h 326"/>
                <a:gd name="T38" fmla="*/ 0 w 139"/>
                <a:gd name="T39" fmla="*/ 0 h 326"/>
                <a:gd name="T40" fmla="*/ 0 w 139"/>
                <a:gd name="T41" fmla="*/ 0 h 326"/>
                <a:gd name="T42" fmla="*/ 0 w 139"/>
                <a:gd name="T43" fmla="*/ 0 h 326"/>
                <a:gd name="T44" fmla="*/ 0 w 139"/>
                <a:gd name="T45" fmla="*/ 0 h 326"/>
                <a:gd name="T46" fmla="*/ 0 w 139"/>
                <a:gd name="T47" fmla="*/ 0 h 326"/>
                <a:gd name="T48" fmla="*/ 0 w 139"/>
                <a:gd name="T49" fmla="*/ 0 h 326"/>
                <a:gd name="T50" fmla="*/ 0 w 139"/>
                <a:gd name="T51" fmla="*/ 0 h 326"/>
                <a:gd name="T52" fmla="*/ 0 w 139"/>
                <a:gd name="T53" fmla="*/ 0 h 326"/>
                <a:gd name="T54" fmla="*/ 0 w 139"/>
                <a:gd name="T55" fmla="*/ 0 h 326"/>
                <a:gd name="T56" fmla="*/ 0 w 139"/>
                <a:gd name="T57" fmla="*/ 0 h 32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39"/>
                <a:gd name="T88" fmla="*/ 0 h 326"/>
                <a:gd name="T89" fmla="*/ 139 w 139"/>
                <a:gd name="T90" fmla="*/ 326 h 32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39" h="326">
                  <a:moveTo>
                    <a:pt x="86" y="3"/>
                  </a:moveTo>
                  <a:lnTo>
                    <a:pt x="96" y="8"/>
                  </a:lnTo>
                  <a:lnTo>
                    <a:pt x="105" y="15"/>
                  </a:lnTo>
                  <a:lnTo>
                    <a:pt x="112" y="26"/>
                  </a:lnTo>
                  <a:lnTo>
                    <a:pt x="114" y="38"/>
                  </a:lnTo>
                  <a:lnTo>
                    <a:pt x="117" y="78"/>
                  </a:lnTo>
                  <a:lnTo>
                    <a:pt x="117" y="95"/>
                  </a:lnTo>
                  <a:lnTo>
                    <a:pt x="113" y="121"/>
                  </a:lnTo>
                  <a:lnTo>
                    <a:pt x="108" y="136"/>
                  </a:lnTo>
                  <a:lnTo>
                    <a:pt x="99" y="154"/>
                  </a:lnTo>
                  <a:lnTo>
                    <a:pt x="99" y="203"/>
                  </a:lnTo>
                  <a:lnTo>
                    <a:pt x="139" y="230"/>
                  </a:lnTo>
                  <a:lnTo>
                    <a:pt x="67" y="326"/>
                  </a:lnTo>
                  <a:lnTo>
                    <a:pt x="0" y="223"/>
                  </a:lnTo>
                  <a:lnTo>
                    <a:pt x="48" y="193"/>
                  </a:lnTo>
                  <a:lnTo>
                    <a:pt x="48" y="155"/>
                  </a:lnTo>
                  <a:lnTo>
                    <a:pt x="35" y="136"/>
                  </a:lnTo>
                  <a:lnTo>
                    <a:pt x="29" y="122"/>
                  </a:lnTo>
                  <a:lnTo>
                    <a:pt x="26" y="106"/>
                  </a:lnTo>
                  <a:lnTo>
                    <a:pt x="25" y="86"/>
                  </a:lnTo>
                  <a:lnTo>
                    <a:pt x="25" y="73"/>
                  </a:lnTo>
                  <a:lnTo>
                    <a:pt x="25" y="53"/>
                  </a:lnTo>
                  <a:lnTo>
                    <a:pt x="25" y="39"/>
                  </a:lnTo>
                  <a:lnTo>
                    <a:pt x="28" y="25"/>
                  </a:lnTo>
                  <a:lnTo>
                    <a:pt x="36" y="13"/>
                  </a:lnTo>
                  <a:lnTo>
                    <a:pt x="48" y="5"/>
                  </a:lnTo>
                  <a:lnTo>
                    <a:pt x="58" y="1"/>
                  </a:lnTo>
                  <a:lnTo>
                    <a:pt x="71" y="0"/>
                  </a:lnTo>
                  <a:lnTo>
                    <a:pt x="86" y="3"/>
                  </a:lnTo>
                  <a:close/>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4" name="Freeform 129"/>
            <p:cNvSpPr>
              <a:spLocks/>
            </p:cNvSpPr>
            <p:nvPr/>
          </p:nvSpPr>
          <p:spPr bwMode="auto">
            <a:xfrm>
              <a:off x="2670" y="2783"/>
              <a:ext cx="63" cy="188"/>
            </a:xfrm>
            <a:custGeom>
              <a:avLst/>
              <a:gdLst>
                <a:gd name="T0" fmla="*/ 0 w 189"/>
                <a:gd name="T1" fmla="*/ 0 h 563"/>
                <a:gd name="T2" fmla="*/ 0 w 189"/>
                <a:gd name="T3" fmla="*/ 0 h 563"/>
                <a:gd name="T4" fmla="*/ 0 w 189"/>
                <a:gd name="T5" fmla="*/ 0 h 563"/>
                <a:gd name="T6" fmla="*/ 0 w 189"/>
                <a:gd name="T7" fmla="*/ 1 h 563"/>
                <a:gd name="T8" fmla="*/ 0 w 189"/>
                <a:gd name="T9" fmla="*/ 1 h 563"/>
                <a:gd name="T10" fmla="*/ 0 w 189"/>
                <a:gd name="T11" fmla="*/ 1 h 563"/>
                <a:gd name="T12" fmla="*/ 0 w 189"/>
                <a:gd name="T13" fmla="*/ 1 h 563"/>
                <a:gd name="T14" fmla="*/ 0 w 189"/>
                <a:gd name="T15" fmla="*/ 1 h 563"/>
                <a:gd name="T16" fmla="*/ 0 w 189"/>
                <a:gd name="T17" fmla="*/ 1 h 563"/>
                <a:gd name="T18" fmla="*/ 0 w 189"/>
                <a:gd name="T19" fmla="*/ 1 h 563"/>
                <a:gd name="T20" fmla="*/ 0 w 189"/>
                <a:gd name="T21" fmla="*/ 1 h 563"/>
                <a:gd name="T22" fmla="*/ 0 w 189"/>
                <a:gd name="T23" fmla="*/ 0 h 563"/>
                <a:gd name="T24" fmla="*/ 0 w 189"/>
                <a:gd name="T25" fmla="*/ 0 h 563"/>
                <a:gd name="T26" fmla="*/ 0 w 189"/>
                <a:gd name="T27" fmla="*/ 0 h 563"/>
                <a:gd name="T28" fmla="*/ 0 w 189"/>
                <a:gd name="T29" fmla="*/ 1 h 563"/>
                <a:gd name="T30" fmla="*/ 0 w 189"/>
                <a:gd name="T31" fmla="*/ 1 h 563"/>
                <a:gd name="T32" fmla="*/ 0 w 189"/>
                <a:gd name="T33" fmla="*/ 1 h 563"/>
                <a:gd name="T34" fmla="*/ 0 w 189"/>
                <a:gd name="T35" fmla="*/ 1 h 563"/>
                <a:gd name="T36" fmla="*/ 0 w 189"/>
                <a:gd name="T37" fmla="*/ 1 h 563"/>
                <a:gd name="T38" fmla="*/ 0 w 189"/>
                <a:gd name="T39" fmla="*/ 1 h 563"/>
                <a:gd name="T40" fmla="*/ 0 w 189"/>
                <a:gd name="T41" fmla="*/ 1 h 563"/>
                <a:gd name="T42" fmla="*/ 0 w 189"/>
                <a:gd name="T43" fmla="*/ 1 h 563"/>
                <a:gd name="T44" fmla="*/ 0 w 189"/>
                <a:gd name="T45" fmla="*/ 0 h 563"/>
                <a:gd name="T46" fmla="*/ 0 w 189"/>
                <a:gd name="T47" fmla="*/ 0 h 563"/>
                <a:gd name="T48" fmla="*/ 0 w 189"/>
                <a:gd name="T49" fmla="*/ 0 h 563"/>
                <a:gd name="T50" fmla="*/ 0 w 189"/>
                <a:gd name="T51" fmla="*/ 0 h 56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89"/>
                <a:gd name="T79" fmla="*/ 0 h 563"/>
                <a:gd name="T80" fmla="*/ 189 w 189"/>
                <a:gd name="T81" fmla="*/ 563 h 56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89" h="563">
                  <a:moveTo>
                    <a:pt x="154" y="12"/>
                  </a:moveTo>
                  <a:lnTo>
                    <a:pt x="152" y="174"/>
                  </a:lnTo>
                  <a:lnTo>
                    <a:pt x="153" y="311"/>
                  </a:lnTo>
                  <a:lnTo>
                    <a:pt x="145" y="443"/>
                  </a:lnTo>
                  <a:lnTo>
                    <a:pt x="167" y="500"/>
                  </a:lnTo>
                  <a:lnTo>
                    <a:pt x="184" y="538"/>
                  </a:lnTo>
                  <a:lnTo>
                    <a:pt x="189" y="549"/>
                  </a:lnTo>
                  <a:lnTo>
                    <a:pt x="181" y="563"/>
                  </a:lnTo>
                  <a:lnTo>
                    <a:pt x="147" y="561"/>
                  </a:lnTo>
                  <a:lnTo>
                    <a:pt x="117" y="486"/>
                  </a:lnTo>
                  <a:lnTo>
                    <a:pt x="115" y="439"/>
                  </a:lnTo>
                  <a:lnTo>
                    <a:pt x="93" y="283"/>
                  </a:lnTo>
                  <a:lnTo>
                    <a:pt x="90" y="248"/>
                  </a:lnTo>
                  <a:lnTo>
                    <a:pt x="91" y="320"/>
                  </a:lnTo>
                  <a:lnTo>
                    <a:pt x="81" y="424"/>
                  </a:lnTo>
                  <a:lnTo>
                    <a:pt x="84" y="472"/>
                  </a:lnTo>
                  <a:lnTo>
                    <a:pt x="69" y="520"/>
                  </a:lnTo>
                  <a:lnTo>
                    <a:pt x="48" y="554"/>
                  </a:lnTo>
                  <a:lnTo>
                    <a:pt x="18" y="556"/>
                  </a:lnTo>
                  <a:lnTo>
                    <a:pt x="9" y="544"/>
                  </a:lnTo>
                  <a:lnTo>
                    <a:pt x="41" y="470"/>
                  </a:lnTo>
                  <a:lnTo>
                    <a:pt x="44" y="435"/>
                  </a:lnTo>
                  <a:lnTo>
                    <a:pt x="38" y="360"/>
                  </a:lnTo>
                  <a:lnTo>
                    <a:pt x="26" y="237"/>
                  </a:lnTo>
                  <a:lnTo>
                    <a:pt x="0" y="0"/>
                  </a:lnTo>
                  <a:lnTo>
                    <a:pt x="154" y="12"/>
                  </a:lnTo>
                  <a:close/>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5" name="Freeform 130"/>
            <p:cNvSpPr>
              <a:spLocks/>
            </p:cNvSpPr>
            <p:nvPr/>
          </p:nvSpPr>
          <p:spPr bwMode="auto">
            <a:xfrm>
              <a:off x="2645" y="2731"/>
              <a:ext cx="15" cy="24"/>
            </a:xfrm>
            <a:custGeom>
              <a:avLst/>
              <a:gdLst>
                <a:gd name="T0" fmla="*/ 0 w 45"/>
                <a:gd name="T1" fmla="*/ 0 h 70"/>
                <a:gd name="T2" fmla="*/ 0 w 45"/>
                <a:gd name="T3" fmla="*/ 0 h 70"/>
                <a:gd name="T4" fmla="*/ 0 w 45"/>
                <a:gd name="T5" fmla="*/ 0 h 70"/>
                <a:gd name="T6" fmla="*/ 0 w 45"/>
                <a:gd name="T7" fmla="*/ 0 h 70"/>
                <a:gd name="T8" fmla="*/ 0 w 45"/>
                <a:gd name="T9" fmla="*/ 0 h 70"/>
                <a:gd name="T10" fmla="*/ 0 60000 65536"/>
                <a:gd name="T11" fmla="*/ 0 60000 65536"/>
                <a:gd name="T12" fmla="*/ 0 60000 65536"/>
                <a:gd name="T13" fmla="*/ 0 60000 65536"/>
                <a:gd name="T14" fmla="*/ 0 60000 65536"/>
                <a:gd name="T15" fmla="*/ 0 w 45"/>
                <a:gd name="T16" fmla="*/ 0 h 70"/>
                <a:gd name="T17" fmla="*/ 45 w 45"/>
                <a:gd name="T18" fmla="*/ 70 h 70"/>
              </a:gdLst>
              <a:ahLst/>
              <a:cxnLst>
                <a:cxn ang="T10">
                  <a:pos x="T0" y="T1"/>
                </a:cxn>
                <a:cxn ang="T11">
                  <a:pos x="T2" y="T3"/>
                </a:cxn>
                <a:cxn ang="T12">
                  <a:pos x="T4" y="T5"/>
                </a:cxn>
                <a:cxn ang="T13">
                  <a:pos x="T6" y="T7"/>
                </a:cxn>
                <a:cxn ang="T14">
                  <a:pos x="T8" y="T9"/>
                </a:cxn>
              </a:cxnLst>
              <a:rect l="T15" t="T16" r="T17" b="T18"/>
              <a:pathLst>
                <a:path w="45" h="70">
                  <a:moveTo>
                    <a:pt x="0" y="0"/>
                  </a:moveTo>
                  <a:lnTo>
                    <a:pt x="0" y="37"/>
                  </a:lnTo>
                  <a:lnTo>
                    <a:pt x="45" y="70"/>
                  </a:lnTo>
                  <a:lnTo>
                    <a:pt x="25" y="5"/>
                  </a:lnTo>
                  <a:lnTo>
                    <a:pt x="0" y="0"/>
                  </a:lnTo>
                  <a:close/>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6" name="Freeform 131"/>
            <p:cNvSpPr>
              <a:spLocks/>
            </p:cNvSpPr>
            <p:nvPr/>
          </p:nvSpPr>
          <p:spPr bwMode="auto">
            <a:xfrm>
              <a:off x="2696" y="2785"/>
              <a:ext cx="5" cy="83"/>
            </a:xfrm>
            <a:custGeom>
              <a:avLst/>
              <a:gdLst>
                <a:gd name="T0" fmla="*/ 0 w 14"/>
                <a:gd name="T1" fmla="*/ 0 h 250"/>
                <a:gd name="T2" fmla="*/ 0 w 14"/>
                <a:gd name="T3" fmla="*/ 0 h 250"/>
                <a:gd name="T4" fmla="*/ 0 w 14"/>
                <a:gd name="T5" fmla="*/ 0 h 250"/>
                <a:gd name="T6" fmla="*/ 0 w 14"/>
                <a:gd name="T7" fmla="*/ 0 h 250"/>
                <a:gd name="T8" fmla="*/ 0 w 14"/>
                <a:gd name="T9" fmla="*/ 0 h 250"/>
                <a:gd name="T10" fmla="*/ 0 w 14"/>
                <a:gd name="T11" fmla="*/ 0 h 250"/>
                <a:gd name="T12" fmla="*/ 0 w 14"/>
                <a:gd name="T13" fmla="*/ 0 h 250"/>
                <a:gd name="T14" fmla="*/ 0 60000 65536"/>
                <a:gd name="T15" fmla="*/ 0 60000 65536"/>
                <a:gd name="T16" fmla="*/ 0 60000 65536"/>
                <a:gd name="T17" fmla="*/ 0 60000 65536"/>
                <a:gd name="T18" fmla="*/ 0 60000 65536"/>
                <a:gd name="T19" fmla="*/ 0 60000 65536"/>
                <a:gd name="T20" fmla="*/ 0 60000 65536"/>
                <a:gd name="T21" fmla="*/ 0 w 14"/>
                <a:gd name="T22" fmla="*/ 0 h 250"/>
                <a:gd name="T23" fmla="*/ 14 w 14"/>
                <a:gd name="T24" fmla="*/ 250 h 2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250">
                  <a:moveTo>
                    <a:pt x="0" y="0"/>
                  </a:moveTo>
                  <a:lnTo>
                    <a:pt x="0" y="83"/>
                  </a:lnTo>
                  <a:lnTo>
                    <a:pt x="3" y="132"/>
                  </a:lnTo>
                  <a:lnTo>
                    <a:pt x="6" y="185"/>
                  </a:lnTo>
                  <a:lnTo>
                    <a:pt x="14" y="238"/>
                  </a:lnTo>
                  <a:lnTo>
                    <a:pt x="12" y="250"/>
                  </a:lnTo>
                  <a:lnTo>
                    <a:pt x="0" y="0"/>
                  </a:lnTo>
                  <a:close/>
                </a:path>
              </a:pathLst>
            </a:custGeom>
            <a:solidFill>
              <a:srgbClr val="FF7F7F"/>
            </a:solidFill>
            <a:ln w="4763">
              <a:solidFill>
                <a:srgbClr val="FF5F1F"/>
              </a:solidFill>
              <a:prstDash val="solid"/>
              <a:round/>
              <a:headEnd/>
              <a:tailEnd/>
            </a:ln>
          </p:spPr>
          <p:txBody>
            <a:bodyPr/>
            <a:lstStyle/>
            <a:p>
              <a:endParaRPr lang="en-US"/>
            </a:p>
          </p:txBody>
        </p:sp>
        <p:sp>
          <p:nvSpPr>
            <p:cNvPr id="1337" name="Freeform 132"/>
            <p:cNvSpPr>
              <a:spLocks/>
            </p:cNvSpPr>
            <p:nvPr/>
          </p:nvSpPr>
          <p:spPr bwMode="auto">
            <a:xfrm>
              <a:off x="2670" y="2940"/>
              <a:ext cx="30" cy="50"/>
            </a:xfrm>
            <a:custGeom>
              <a:avLst/>
              <a:gdLst>
                <a:gd name="T0" fmla="*/ 0 w 91"/>
                <a:gd name="T1" fmla="*/ 0 h 149"/>
                <a:gd name="T2" fmla="*/ 0 w 91"/>
                <a:gd name="T3" fmla="*/ 0 h 149"/>
                <a:gd name="T4" fmla="*/ 0 w 91"/>
                <a:gd name="T5" fmla="*/ 0 h 149"/>
                <a:gd name="T6" fmla="*/ 0 w 91"/>
                <a:gd name="T7" fmla="*/ 0 h 149"/>
                <a:gd name="T8" fmla="*/ 0 w 91"/>
                <a:gd name="T9" fmla="*/ 0 h 149"/>
                <a:gd name="T10" fmla="*/ 0 w 91"/>
                <a:gd name="T11" fmla="*/ 0 h 149"/>
                <a:gd name="T12" fmla="*/ 0 w 91"/>
                <a:gd name="T13" fmla="*/ 0 h 149"/>
                <a:gd name="T14" fmla="*/ 0 w 91"/>
                <a:gd name="T15" fmla="*/ 0 h 149"/>
                <a:gd name="T16" fmla="*/ 0 w 91"/>
                <a:gd name="T17" fmla="*/ 0 h 149"/>
                <a:gd name="T18" fmla="*/ 0 w 91"/>
                <a:gd name="T19" fmla="*/ 0 h 149"/>
                <a:gd name="T20" fmla="*/ 0 w 91"/>
                <a:gd name="T21" fmla="*/ 0 h 149"/>
                <a:gd name="T22" fmla="*/ 0 w 91"/>
                <a:gd name="T23" fmla="*/ 0 h 149"/>
                <a:gd name="T24" fmla="*/ 0 w 91"/>
                <a:gd name="T25" fmla="*/ 0 h 149"/>
                <a:gd name="T26" fmla="*/ 0 w 91"/>
                <a:gd name="T27" fmla="*/ 0 h 149"/>
                <a:gd name="T28" fmla="*/ 0 w 91"/>
                <a:gd name="T29" fmla="*/ 0 h 149"/>
                <a:gd name="T30" fmla="*/ 0 w 91"/>
                <a:gd name="T31" fmla="*/ 0 h 149"/>
                <a:gd name="T32" fmla="*/ 0 w 91"/>
                <a:gd name="T33" fmla="*/ 0 h 149"/>
                <a:gd name="T34" fmla="*/ 0 w 91"/>
                <a:gd name="T35" fmla="*/ 0 h 14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91"/>
                <a:gd name="T55" fmla="*/ 0 h 149"/>
                <a:gd name="T56" fmla="*/ 91 w 91"/>
                <a:gd name="T57" fmla="*/ 149 h 14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91" h="149">
                  <a:moveTo>
                    <a:pt x="85" y="0"/>
                  </a:moveTo>
                  <a:lnTo>
                    <a:pt x="91" y="22"/>
                  </a:lnTo>
                  <a:lnTo>
                    <a:pt x="91" y="66"/>
                  </a:lnTo>
                  <a:lnTo>
                    <a:pt x="82" y="50"/>
                  </a:lnTo>
                  <a:lnTo>
                    <a:pt x="72" y="71"/>
                  </a:lnTo>
                  <a:lnTo>
                    <a:pt x="69" y="102"/>
                  </a:lnTo>
                  <a:lnTo>
                    <a:pt x="54" y="129"/>
                  </a:lnTo>
                  <a:lnTo>
                    <a:pt x="32" y="145"/>
                  </a:lnTo>
                  <a:lnTo>
                    <a:pt x="15" y="149"/>
                  </a:lnTo>
                  <a:lnTo>
                    <a:pt x="0" y="146"/>
                  </a:lnTo>
                  <a:lnTo>
                    <a:pt x="0" y="116"/>
                  </a:lnTo>
                  <a:lnTo>
                    <a:pt x="12" y="72"/>
                  </a:lnTo>
                  <a:lnTo>
                    <a:pt x="19" y="83"/>
                  </a:lnTo>
                  <a:lnTo>
                    <a:pt x="32" y="83"/>
                  </a:lnTo>
                  <a:lnTo>
                    <a:pt x="50" y="81"/>
                  </a:lnTo>
                  <a:lnTo>
                    <a:pt x="63" y="62"/>
                  </a:lnTo>
                  <a:lnTo>
                    <a:pt x="74" y="38"/>
                  </a:lnTo>
                  <a:lnTo>
                    <a:pt x="85" y="0"/>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8" name="Freeform 133"/>
            <p:cNvSpPr>
              <a:spLocks/>
            </p:cNvSpPr>
            <p:nvPr/>
          </p:nvSpPr>
          <p:spPr bwMode="auto">
            <a:xfrm>
              <a:off x="2709" y="2941"/>
              <a:ext cx="28" cy="52"/>
            </a:xfrm>
            <a:custGeom>
              <a:avLst/>
              <a:gdLst>
                <a:gd name="T0" fmla="*/ 0 w 84"/>
                <a:gd name="T1" fmla="*/ 0 h 155"/>
                <a:gd name="T2" fmla="*/ 0 w 84"/>
                <a:gd name="T3" fmla="*/ 0 h 155"/>
                <a:gd name="T4" fmla="*/ 0 w 84"/>
                <a:gd name="T5" fmla="*/ 0 h 155"/>
                <a:gd name="T6" fmla="*/ 0 w 84"/>
                <a:gd name="T7" fmla="*/ 0 h 155"/>
                <a:gd name="T8" fmla="*/ 0 w 84"/>
                <a:gd name="T9" fmla="*/ 0 h 155"/>
                <a:gd name="T10" fmla="*/ 0 w 84"/>
                <a:gd name="T11" fmla="*/ 0 h 155"/>
                <a:gd name="T12" fmla="*/ 0 w 84"/>
                <a:gd name="T13" fmla="*/ 0 h 155"/>
                <a:gd name="T14" fmla="*/ 0 w 84"/>
                <a:gd name="T15" fmla="*/ 0 h 155"/>
                <a:gd name="T16" fmla="*/ 0 w 84"/>
                <a:gd name="T17" fmla="*/ 0 h 155"/>
                <a:gd name="T18" fmla="*/ 0 w 84"/>
                <a:gd name="T19" fmla="*/ 0 h 155"/>
                <a:gd name="T20" fmla="*/ 0 w 84"/>
                <a:gd name="T21" fmla="*/ 0 h 155"/>
                <a:gd name="T22" fmla="*/ 0 w 84"/>
                <a:gd name="T23" fmla="*/ 0 h 155"/>
                <a:gd name="T24" fmla="*/ 0 w 84"/>
                <a:gd name="T25" fmla="*/ 0 h 155"/>
                <a:gd name="T26" fmla="*/ 0 w 84"/>
                <a:gd name="T27" fmla="*/ 0 h 155"/>
                <a:gd name="T28" fmla="*/ 0 w 84"/>
                <a:gd name="T29" fmla="*/ 0 h 155"/>
                <a:gd name="T30" fmla="*/ 0 w 84"/>
                <a:gd name="T31" fmla="*/ 0 h 155"/>
                <a:gd name="T32" fmla="*/ 0 w 84"/>
                <a:gd name="T33" fmla="*/ 0 h 155"/>
                <a:gd name="T34" fmla="*/ 0 w 84"/>
                <a:gd name="T35" fmla="*/ 0 h 155"/>
                <a:gd name="T36" fmla="*/ 0 w 84"/>
                <a:gd name="T37" fmla="*/ 0 h 15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4"/>
                <a:gd name="T58" fmla="*/ 0 h 155"/>
                <a:gd name="T59" fmla="*/ 84 w 84"/>
                <a:gd name="T60" fmla="*/ 155 h 15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4" h="155">
                  <a:moveTo>
                    <a:pt x="1" y="0"/>
                  </a:moveTo>
                  <a:lnTo>
                    <a:pt x="0" y="61"/>
                  </a:lnTo>
                  <a:lnTo>
                    <a:pt x="5" y="46"/>
                  </a:lnTo>
                  <a:lnTo>
                    <a:pt x="12" y="65"/>
                  </a:lnTo>
                  <a:lnTo>
                    <a:pt x="18" y="95"/>
                  </a:lnTo>
                  <a:lnTo>
                    <a:pt x="25" y="119"/>
                  </a:lnTo>
                  <a:lnTo>
                    <a:pt x="42" y="139"/>
                  </a:lnTo>
                  <a:lnTo>
                    <a:pt x="58" y="150"/>
                  </a:lnTo>
                  <a:lnTo>
                    <a:pt x="73" y="155"/>
                  </a:lnTo>
                  <a:lnTo>
                    <a:pt x="78" y="147"/>
                  </a:lnTo>
                  <a:lnTo>
                    <a:pt x="83" y="133"/>
                  </a:lnTo>
                  <a:lnTo>
                    <a:pt x="84" y="117"/>
                  </a:lnTo>
                  <a:lnTo>
                    <a:pt x="82" y="102"/>
                  </a:lnTo>
                  <a:lnTo>
                    <a:pt x="75" y="75"/>
                  </a:lnTo>
                  <a:lnTo>
                    <a:pt x="63" y="84"/>
                  </a:lnTo>
                  <a:lnTo>
                    <a:pt x="44" y="84"/>
                  </a:lnTo>
                  <a:lnTo>
                    <a:pt x="32" y="83"/>
                  </a:lnTo>
                  <a:lnTo>
                    <a:pt x="10" y="31"/>
                  </a:lnTo>
                  <a:lnTo>
                    <a:pt x="1" y="0"/>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9" name="Freeform 134"/>
            <p:cNvSpPr>
              <a:spLocks/>
            </p:cNvSpPr>
            <p:nvPr/>
          </p:nvSpPr>
          <p:spPr bwMode="auto">
            <a:xfrm>
              <a:off x="2643" y="2571"/>
              <a:ext cx="107" cy="367"/>
            </a:xfrm>
            <a:custGeom>
              <a:avLst/>
              <a:gdLst>
                <a:gd name="T0" fmla="*/ 0 w 321"/>
                <a:gd name="T1" fmla="*/ 0 h 1099"/>
                <a:gd name="T2" fmla="*/ 0 w 321"/>
                <a:gd name="T3" fmla="*/ 0 h 1099"/>
                <a:gd name="T4" fmla="*/ 0 w 321"/>
                <a:gd name="T5" fmla="*/ 0 h 1099"/>
                <a:gd name="T6" fmla="*/ 0 w 321"/>
                <a:gd name="T7" fmla="*/ 0 h 1099"/>
                <a:gd name="T8" fmla="*/ 0 w 321"/>
                <a:gd name="T9" fmla="*/ 1 h 1099"/>
                <a:gd name="T10" fmla="*/ 0 w 321"/>
                <a:gd name="T11" fmla="*/ 1 h 1099"/>
                <a:gd name="T12" fmla="*/ 0 w 321"/>
                <a:gd name="T13" fmla="*/ 1 h 1099"/>
                <a:gd name="T14" fmla="*/ 0 w 321"/>
                <a:gd name="T15" fmla="*/ 1 h 1099"/>
                <a:gd name="T16" fmla="*/ 0 w 321"/>
                <a:gd name="T17" fmla="*/ 1 h 1099"/>
                <a:gd name="T18" fmla="*/ 0 w 321"/>
                <a:gd name="T19" fmla="*/ 1 h 1099"/>
                <a:gd name="T20" fmla="*/ 0 w 321"/>
                <a:gd name="T21" fmla="*/ 1 h 1099"/>
                <a:gd name="T22" fmla="*/ 0 w 321"/>
                <a:gd name="T23" fmla="*/ 2 h 1099"/>
                <a:gd name="T24" fmla="*/ 0 w 321"/>
                <a:gd name="T25" fmla="*/ 1 h 1099"/>
                <a:gd name="T26" fmla="*/ 0 w 321"/>
                <a:gd name="T27" fmla="*/ 1 h 1099"/>
                <a:gd name="T28" fmla="*/ 0 w 321"/>
                <a:gd name="T29" fmla="*/ 2 h 1099"/>
                <a:gd name="T30" fmla="*/ 0 w 321"/>
                <a:gd name="T31" fmla="*/ 2 h 1099"/>
                <a:gd name="T32" fmla="*/ 0 w 321"/>
                <a:gd name="T33" fmla="*/ 2 h 1099"/>
                <a:gd name="T34" fmla="*/ 0 w 321"/>
                <a:gd name="T35" fmla="*/ 1 h 1099"/>
                <a:gd name="T36" fmla="*/ 0 w 321"/>
                <a:gd name="T37" fmla="*/ 1 h 1099"/>
                <a:gd name="T38" fmla="*/ 0 w 321"/>
                <a:gd name="T39" fmla="*/ 1 h 1099"/>
                <a:gd name="T40" fmla="*/ 0 w 321"/>
                <a:gd name="T41" fmla="*/ 1 h 1099"/>
                <a:gd name="T42" fmla="*/ 0 w 321"/>
                <a:gd name="T43" fmla="*/ 0 h 1099"/>
                <a:gd name="T44" fmla="*/ 0 w 321"/>
                <a:gd name="T45" fmla="*/ 0 h 1099"/>
                <a:gd name="T46" fmla="*/ 0 w 321"/>
                <a:gd name="T47" fmla="*/ 0 h 1099"/>
                <a:gd name="T48" fmla="*/ 0 w 321"/>
                <a:gd name="T49" fmla="*/ 0 h 1099"/>
                <a:gd name="T50" fmla="*/ 0 w 321"/>
                <a:gd name="T51" fmla="*/ 0 h 1099"/>
                <a:gd name="T52" fmla="*/ 0 w 321"/>
                <a:gd name="T53" fmla="*/ 0 h 109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21"/>
                <a:gd name="T82" fmla="*/ 0 h 1099"/>
                <a:gd name="T83" fmla="*/ 321 w 321"/>
                <a:gd name="T84" fmla="*/ 1099 h 109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21" h="1099">
                  <a:moveTo>
                    <a:pt x="230" y="11"/>
                  </a:moveTo>
                  <a:lnTo>
                    <a:pt x="293" y="48"/>
                  </a:lnTo>
                  <a:lnTo>
                    <a:pt x="309" y="78"/>
                  </a:lnTo>
                  <a:lnTo>
                    <a:pt x="321" y="330"/>
                  </a:lnTo>
                  <a:lnTo>
                    <a:pt x="316" y="391"/>
                  </a:lnTo>
                  <a:lnTo>
                    <a:pt x="278" y="386"/>
                  </a:lnTo>
                  <a:lnTo>
                    <a:pt x="280" y="535"/>
                  </a:lnTo>
                  <a:lnTo>
                    <a:pt x="262" y="535"/>
                  </a:lnTo>
                  <a:lnTo>
                    <a:pt x="239" y="846"/>
                  </a:lnTo>
                  <a:lnTo>
                    <a:pt x="237" y="1010"/>
                  </a:lnTo>
                  <a:lnTo>
                    <a:pt x="234" y="1085"/>
                  </a:lnTo>
                  <a:lnTo>
                    <a:pt x="218" y="1099"/>
                  </a:lnTo>
                  <a:lnTo>
                    <a:pt x="191" y="1087"/>
                  </a:lnTo>
                  <a:lnTo>
                    <a:pt x="176" y="960"/>
                  </a:lnTo>
                  <a:lnTo>
                    <a:pt x="165" y="1092"/>
                  </a:lnTo>
                  <a:lnTo>
                    <a:pt x="142" y="1098"/>
                  </a:lnTo>
                  <a:lnTo>
                    <a:pt x="120" y="1089"/>
                  </a:lnTo>
                  <a:lnTo>
                    <a:pt x="97" y="839"/>
                  </a:lnTo>
                  <a:lnTo>
                    <a:pt x="69" y="657"/>
                  </a:lnTo>
                  <a:lnTo>
                    <a:pt x="26" y="487"/>
                  </a:lnTo>
                  <a:lnTo>
                    <a:pt x="0" y="484"/>
                  </a:lnTo>
                  <a:lnTo>
                    <a:pt x="24" y="250"/>
                  </a:lnTo>
                  <a:lnTo>
                    <a:pt x="25" y="67"/>
                  </a:lnTo>
                  <a:lnTo>
                    <a:pt x="39" y="46"/>
                  </a:lnTo>
                  <a:lnTo>
                    <a:pt x="105" y="0"/>
                  </a:lnTo>
                  <a:lnTo>
                    <a:pt x="162" y="99"/>
                  </a:lnTo>
                  <a:lnTo>
                    <a:pt x="230" y="11"/>
                  </a:lnTo>
                  <a:close/>
                </a:path>
              </a:pathLst>
            </a:custGeom>
            <a:solidFill>
              <a:srgbClr val="9F9F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40" name="Freeform 135"/>
            <p:cNvSpPr>
              <a:spLocks/>
            </p:cNvSpPr>
            <p:nvPr/>
          </p:nvSpPr>
          <p:spPr bwMode="auto">
            <a:xfrm>
              <a:off x="2675" y="2610"/>
              <a:ext cx="56" cy="68"/>
            </a:xfrm>
            <a:custGeom>
              <a:avLst/>
              <a:gdLst>
                <a:gd name="T0" fmla="*/ 0 w 170"/>
                <a:gd name="T1" fmla="*/ 0 h 205"/>
                <a:gd name="T2" fmla="*/ 0 w 170"/>
                <a:gd name="T3" fmla="*/ 0 h 205"/>
                <a:gd name="T4" fmla="*/ 0 w 170"/>
                <a:gd name="T5" fmla="*/ 0 h 205"/>
                <a:gd name="T6" fmla="*/ 0 w 170"/>
                <a:gd name="T7" fmla="*/ 0 h 205"/>
                <a:gd name="T8" fmla="*/ 0 w 170"/>
                <a:gd name="T9" fmla="*/ 0 h 205"/>
                <a:gd name="T10" fmla="*/ 0 60000 65536"/>
                <a:gd name="T11" fmla="*/ 0 60000 65536"/>
                <a:gd name="T12" fmla="*/ 0 60000 65536"/>
                <a:gd name="T13" fmla="*/ 0 60000 65536"/>
                <a:gd name="T14" fmla="*/ 0 60000 65536"/>
                <a:gd name="T15" fmla="*/ 0 w 170"/>
                <a:gd name="T16" fmla="*/ 0 h 205"/>
                <a:gd name="T17" fmla="*/ 170 w 170"/>
                <a:gd name="T18" fmla="*/ 205 h 205"/>
              </a:gdLst>
              <a:ahLst/>
              <a:cxnLst>
                <a:cxn ang="T10">
                  <a:pos x="T0" y="T1"/>
                </a:cxn>
                <a:cxn ang="T11">
                  <a:pos x="T2" y="T3"/>
                </a:cxn>
                <a:cxn ang="T12">
                  <a:pos x="T4" y="T5"/>
                </a:cxn>
                <a:cxn ang="T13">
                  <a:pos x="T6" y="T7"/>
                </a:cxn>
                <a:cxn ang="T14">
                  <a:pos x="T8" y="T9"/>
                </a:cxn>
              </a:cxnLst>
              <a:rect l="T15" t="T16" r="T17" b="T18"/>
              <a:pathLst>
                <a:path w="170" h="205">
                  <a:moveTo>
                    <a:pt x="170" y="72"/>
                  </a:moveTo>
                  <a:lnTo>
                    <a:pt x="61" y="0"/>
                  </a:lnTo>
                  <a:lnTo>
                    <a:pt x="0" y="138"/>
                  </a:lnTo>
                  <a:lnTo>
                    <a:pt x="109" y="205"/>
                  </a:lnTo>
                  <a:lnTo>
                    <a:pt x="170" y="72"/>
                  </a:lnTo>
                  <a:close/>
                </a:path>
              </a:pathLst>
            </a:custGeom>
            <a:solidFill>
              <a:srgbClr val="DFD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41" name="Freeform 136"/>
            <p:cNvSpPr>
              <a:spLocks/>
            </p:cNvSpPr>
            <p:nvPr/>
          </p:nvSpPr>
          <p:spPr bwMode="auto">
            <a:xfrm>
              <a:off x="2670" y="2638"/>
              <a:ext cx="25" cy="37"/>
            </a:xfrm>
            <a:custGeom>
              <a:avLst/>
              <a:gdLst>
                <a:gd name="T0" fmla="*/ 0 w 74"/>
                <a:gd name="T1" fmla="*/ 0 h 110"/>
                <a:gd name="T2" fmla="*/ 0 w 74"/>
                <a:gd name="T3" fmla="*/ 0 h 110"/>
                <a:gd name="T4" fmla="*/ 0 w 74"/>
                <a:gd name="T5" fmla="*/ 0 h 110"/>
                <a:gd name="T6" fmla="*/ 0 w 74"/>
                <a:gd name="T7" fmla="*/ 0 h 110"/>
                <a:gd name="T8" fmla="*/ 0 w 74"/>
                <a:gd name="T9" fmla="*/ 0 h 110"/>
                <a:gd name="T10" fmla="*/ 0 w 74"/>
                <a:gd name="T11" fmla="*/ 0 h 110"/>
                <a:gd name="T12" fmla="*/ 0 w 74"/>
                <a:gd name="T13" fmla="*/ 0 h 110"/>
                <a:gd name="T14" fmla="*/ 0 w 74"/>
                <a:gd name="T15" fmla="*/ 0 h 110"/>
                <a:gd name="T16" fmla="*/ 0 w 74"/>
                <a:gd name="T17" fmla="*/ 0 h 110"/>
                <a:gd name="T18" fmla="*/ 0 w 74"/>
                <a:gd name="T19" fmla="*/ 0 h 110"/>
                <a:gd name="T20" fmla="*/ 0 w 74"/>
                <a:gd name="T21" fmla="*/ 0 h 110"/>
                <a:gd name="T22" fmla="*/ 0 w 74"/>
                <a:gd name="T23" fmla="*/ 0 h 110"/>
                <a:gd name="T24" fmla="*/ 0 w 74"/>
                <a:gd name="T25" fmla="*/ 0 h 1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4"/>
                <a:gd name="T40" fmla="*/ 0 h 110"/>
                <a:gd name="T41" fmla="*/ 74 w 74"/>
                <a:gd name="T42" fmla="*/ 110 h 1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4" h="110">
                  <a:moveTo>
                    <a:pt x="74" y="67"/>
                  </a:moveTo>
                  <a:lnTo>
                    <a:pt x="56" y="51"/>
                  </a:lnTo>
                  <a:lnTo>
                    <a:pt x="45" y="18"/>
                  </a:lnTo>
                  <a:lnTo>
                    <a:pt x="31" y="8"/>
                  </a:lnTo>
                  <a:lnTo>
                    <a:pt x="24" y="0"/>
                  </a:lnTo>
                  <a:lnTo>
                    <a:pt x="19" y="3"/>
                  </a:lnTo>
                  <a:lnTo>
                    <a:pt x="18" y="11"/>
                  </a:lnTo>
                  <a:lnTo>
                    <a:pt x="4" y="26"/>
                  </a:lnTo>
                  <a:lnTo>
                    <a:pt x="0" y="54"/>
                  </a:lnTo>
                  <a:lnTo>
                    <a:pt x="4" y="73"/>
                  </a:lnTo>
                  <a:lnTo>
                    <a:pt x="25" y="95"/>
                  </a:lnTo>
                  <a:lnTo>
                    <a:pt x="67" y="110"/>
                  </a:lnTo>
                  <a:lnTo>
                    <a:pt x="74" y="67"/>
                  </a:lnTo>
                  <a:close/>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42" name="Freeform 137"/>
            <p:cNvSpPr>
              <a:spLocks/>
            </p:cNvSpPr>
            <p:nvPr/>
          </p:nvSpPr>
          <p:spPr bwMode="auto">
            <a:xfrm>
              <a:off x="2691" y="2659"/>
              <a:ext cx="45" cy="41"/>
            </a:xfrm>
            <a:custGeom>
              <a:avLst/>
              <a:gdLst>
                <a:gd name="T0" fmla="*/ 0 w 137"/>
                <a:gd name="T1" fmla="*/ 0 h 123"/>
                <a:gd name="T2" fmla="*/ 0 w 137"/>
                <a:gd name="T3" fmla="*/ 0 h 123"/>
                <a:gd name="T4" fmla="*/ 0 w 137"/>
                <a:gd name="T5" fmla="*/ 0 h 123"/>
                <a:gd name="T6" fmla="*/ 0 w 137"/>
                <a:gd name="T7" fmla="*/ 0 h 123"/>
                <a:gd name="T8" fmla="*/ 0 w 137"/>
                <a:gd name="T9" fmla="*/ 0 h 123"/>
                <a:gd name="T10" fmla="*/ 0 w 137"/>
                <a:gd name="T11" fmla="*/ 0 h 123"/>
                <a:gd name="T12" fmla="*/ 0 w 137"/>
                <a:gd name="T13" fmla="*/ 0 h 123"/>
                <a:gd name="T14" fmla="*/ 0 w 137"/>
                <a:gd name="T15" fmla="*/ 0 h 123"/>
                <a:gd name="T16" fmla="*/ 0 w 137"/>
                <a:gd name="T17" fmla="*/ 0 h 1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7"/>
                <a:gd name="T28" fmla="*/ 0 h 123"/>
                <a:gd name="T29" fmla="*/ 137 w 137"/>
                <a:gd name="T30" fmla="*/ 123 h 12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7" h="123">
                  <a:moveTo>
                    <a:pt x="137" y="123"/>
                  </a:moveTo>
                  <a:lnTo>
                    <a:pt x="81" y="101"/>
                  </a:lnTo>
                  <a:lnTo>
                    <a:pt x="39" y="77"/>
                  </a:lnTo>
                  <a:lnTo>
                    <a:pt x="0" y="53"/>
                  </a:lnTo>
                  <a:lnTo>
                    <a:pt x="15" y="0"/>
                  </a:lnTo>
                  <a:lnTo>
                    <a:pt x="87" y="34"/>
                  </a:lnTo>
                  <a:lnTo>
                    <a:pt x="131" y="50"/>
                  </a:lnTo>
                  <a:lnTo>
                    <a:pt x="133" y="41"/>
                  </a:lnTo>
                  <a:lnTo>
                    <a:pt x="137" y="123"/>
                  </a:lnTo>
                  <a:close/>
                </a:path>
              </a:pathLst>
            </a:custGeom>
            <a:solidFill>
              <a:srgbClr val="9F9F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43" name="Freeform 138"/>
            <p:cNvSpPr>
              <a:spLocks/>
            </p:cNvSpPr>
            <p:nvPr/>
          </p:nvSpPr>
          <p:spPr bwMode="auto">
            <a:xfrm>
              <a:off x="2687" y="2673"/>
              <a:ext cx="41" cy="77"/>
            </a:xfrm>
            <a:custGeom>
              <a:avLst/>
              <a:gdLst>
                <a:gd name="T0" fmla="*/ 0 w 123"/>
                <a:gd name="T1" fmla="*/ 0 h 231"/>
                <a:gd name="T2" fmla="*/ 0 w 123"/>
                <a:gd name="T3" fmla="*/ 0 h 231"/>
                <a:gd name="T4" fmla="*/ 0 w 123"/>
                <a:gd name="T5" fmla="*/ 0 h 231"/>
                <a:gd name="T6" fmla="*/ 0 60000 65536"/>
                <a:gd name="T7" fmla="*/ 0 60000 65536"/>
                <a:gd name="T8" fmla="*/ 0 60000 65536"/>
                <a:gd name="T9" fmla="*/ 0 w 123"/>
                <a:gd name="T10" fmla="*/ 0 h 231"/>
                <a:gd name="T11" fmla="*/ 123 w 123"/>
                <a:gd name="T12" fmla="*/ 231 h 231"/>
              </a:gdLst>
              <a:ahLst/>
              <a:cxnLst>
                <a:cxn ang="T6">
                  <a:pos x="T0" y="T1"/>
                </a:cxn>
                <a:cxn ang="T7">
                  <a:pos x="T2" y="T3"/>
                </a:cxn>
                <a:cxn ang="T8">
                  <a:pos x="T4" y="T5"/>
                </a:cxn>
              </a:cxnLst>
              <a:rect l="T9" t="T10" r="T11" b="T12"/>
              <a:pathLst>
                <a:path w="123" h="231">
                  <a:moveTo>
                    <a:pt x="123" y="231"/>
                  </a:moveTo>
                  <a:lnTo>
                    <a:pt x="4" y="219"/>
                  </a:lnTo>
                  <a:lnTo>
                    <a:pt x="0" y="0"/>
                  </a:lnTo>
                </a:path>
              </a:pathLst>
            </a:custGeom>
            <a:noFill/>
            <a:ln w="4763">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44" name="Freeform 139"/>
            <p:cNvSpPr>
              <a:spLocks/>
            </p:cNvSpPr>
            <p:nvPr/>
          </p:nvSpPr>
          <p:spPr bwMode="auto">
            <a:xfrm>
              <a:off x="2689" y="2682"/>
              <a:ext cx="45" cy="19"/>
            </a:xfrm>
            <a:custGeom>
              <a:avLst/>
              <a:gdLst>
                <a:gd name="T0" fmla="*/ 0 w 137"/>
                <a:gd name="T1" fmla="*/ 0 h 58"/>
                <a:gd name="T2" fmla="*/ 0 w 137"/>
                <a:gd name="T3" fmla="*/ 0 h 58"/>
                <a:gd name="T4" fmla="*/ 0 w 137"/>
                <a:gd name="T5" fmla="*/ 0 h 58"/>
                <a:gd name="T6" fmla="*/ 0 60000 65536"/>
                <a:gd name="T7" fmla="*/ 0 60000 65536"/>
                <a:gd name="T8" fmla="*/ 0 60000 65536"/>
                <a:gd name="T9" fmla="*/ 0 w 137"/>
                <a:gd name="T10" fmla="*/ 0 h 58"/>
                <a:gd name="T11" fmla="*/ 137 w 137"/>
                <a:gd name="T12" fmla="*/ 58 h 58"/>
              </a:gdLst>
              <a:ahLst/>
              <a:cxnLst>
                <a:cxn ang="T6">
                  <a:pos x="T0" y="T1"/>
                </a:cxn>
                <a:cxn ang="T7">
                  <a:pos x="T2" y="T3"/>
                </a:cxn>
                <a:cxn ang="T8">
                  <a:pos x="T4" y="T5"/>
                </a:cxn>
              </a:cxnLst>
              <a:rect l="T9" t="T10" r="T11" b="T12"/>
              <a:pathLst>
                <a:path w="137" h="58">
                  <a:moveTo>
                    <a:pt x="137" y="58"/>
                  </a:moveTo>
                  <a:lnTo>
                    <a:pt x="88" y="41"/>
                  </a:lnTo>
                  <a:lnTo>
                    <a:pt x="0" y="0"/>
                  </a:lnTo>
                </a:path>
              </a:pathLst>
            </a:custGeom>
            <a:noFill/>
            <a:ln w="4763">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45" name="Freeform 140"/>
            <p:cNvSpPr>
              <a:spLocks/>
            </p:cNvSpPr>
            <p:nvPr/>
          </p:nvSpPr>
          <p:spPr bwMode="auto">
            <a:xfrm>
              <a:off x="2696" y="2761"/>
              <a:ext cx="6" cy="133"/>
            </a:xfrm>
            <a:custGeom>
              <a:avLst/>
              <a:gdLst>
                <a:gd name="T0" fmla="*/ 0 w 18"/>
                <a:gd name="T1" fmla="*/ 0 h 400"/>
                <a:gd name="T2" fmla="*/ 0 w 18"/>
                <a:gd name="T3" fmla="*/ 0 h 400"/>
                <a:gd name="T4" fmla="*/ 0 w 18"/>
                <a:gd name="T5" fmla="*/ 1 h 400"/>
                <a:gd name="T6" fmla="*/ 0 60000 65536"/>
                <a:gd name="T7" fmla="*/ 0 60000 65536"/>
                <a:gd name="T8" fmla="*/ 0 60000 65536"/>
                <a:gd name="T9" fmla="*/ 0 w 18"/>
                <a:gd name="T10" fmla="*/ 0 h 400"/>
                <a:gd name="T11" fmla="*/ 18 w 18"/>
                <a:gd name="T12" fmla="*/ 400 h 400"/>
              </a:gdLst>
              <a:ahLst/>
              <a:cxnLst>
                <a:cxn ang="T6">
                  <a:pos x="T0" y="T1"/>
                </a:cxn>
                <a:cxn ang="T7">
                  <a:pos x="T2" y="T3"/>
                </a:cxn>
                <a:cxn ang="T8">
                  <a:pos x="T4" y="T5"/>
                </a:cxn>
              </a:cxnLst>
              <a:rect l="T9" t="T10" r="T11" b="T12"/>
              <a:pathLst>
                <a:path w="18" h="400">
                  <a:moveTo>
                    <a:pt x="0" y="0"/>
                  </a:moveTo>
                  <a:lnTo>
                    <a:pt x="6" y="214"/>
                  </a:lnTo>
                  <a:lnTo>
                    <a:pt x="18" y="400"/>
                  </a:lnTo>
                </a:path>
              </a:pathLst>
            </a:custGeom>
            <a:noFill/>
            <a:ln w="4763">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035" name="Group 141"/>
          <p:cNvGrpSpPr>
            <a:grpSpLocks/>
          </p:cNvGrpSpPr>
          <p:nvPr/>
        </p:nvGrpSpPr>
        <p:grpSpPr bwMode="auto">
          <a:xfrm>
            <a:off x="6157525" y="1625739"/>
            <a:ext cx="2613025" cy="2538413"/>
            <a:chOff x="3781" y="1774"/>
            <a:chExt cx="1646" cy="1599"/>
          </a:xfrm>
        </p:grpSpPr>
        <p:sp>
          <p:nvSpPr>
            <p:cNvPr id="1213" name="Oval 142"/>
            <p:cNvSpPr>
              <a:spLocks noChangeArrowheads="1"/>
            </p:cNvSpPr>
            <p:nvPr/>
          </p:nvSpPr>
          <p:spPr bwMode="auto">
            <a:xfrm>
              <a:off x="3781" y="1774"/>
              <a:ext cx="1646" cy="1599"/>
            </a:xfrm>
            <a:prstGeom prst="ellipse">
              <a:avLst/>
            </a:prstGeom>
            <a:solidFill>
              <a:srgbClr val="FFFFFF"/>
            </a:solidFill>
            <a:ln w="19050">
              <a:solidFill>
                <a:srgbClr val="993366"/>
              </a:solidFill>
              <a:round/>
              <a:headEnd/>
              <a:tailEnd/>
            </a:ln>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US" altLang="en-US">
                <a:latin typeface="Garamond" pitchFamily="18" charset="0"/>
              </a:endParaRPr>
            </a:p>
          </p:txBody>
        </p:sp>
        <p:sp>
          <p:nvSpPr>
            <p:cNvPr id="1214" name="Oval 143"/>
            <p:cNvSpPr>
              <a:spLocks noChangeArrowheads="1"/>
            </p:cNvSpPr>
            <p:nvPr/>
          </p:nvSpPr>
          <p:spPr bwMode="auto">
            <a:xfrm>
              <a:off x="3806" y="1799"/>
              <a:ext cx="1597" cy="1550"/>
            </a:xfrm>
            <a:prstGeom prst="ellipse">
              <a:avLst/>
            </a:prstGeom>
            <a:noFill/>
            <a:ln w="19050">
              <a:solidFill>
                <a:srgbClr val="993366"/>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grpSp>
      <p:sp>
        <p:nvSpPr>
          <p:cNvPr id="1036" name="Line 144"/>
          <p:cNvSpPr>
            <a:spLocks noChangeShapeType="1"/>
          </p:cNvSpPr>
          <p:nvPr/>
        </p:nvSpPr>
        <p:spPr bwMode="auto">
          <a:xfrm>
            <a:off x="6374238" y="2260200"/>
            <a:ext cx="1143000" cy="762000"/>
          </a:xfrm>
          <a:prstGeom prst="line">
            <a:avLst/>
          </a:prstGeom>
          <a:noFill/>
          <a:ln w="76200">
            <a:solidFill>
              <a:srgbClr val="91919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7" name="Line 145"/>
          <p:cNvSpPr>
            <a:spLocks noChangeShapeType="1"/>
          </p:cNvSpPr>
          <p:nvPr/>
        </p:nvSpPr>
        <p:spPr bwMode="auto">
          <a:xfrm flipH="1">
            <a:off x="7451634" y="2260200"/>
            <a:ext cx="1066800" cy="746920"/>
          </a:xfrm>
          <a:prstGeom prst="line">
            <a:avLst/>
          </a:prstGeom>
          <a:noFill/>
          <a:ln w="76200">
            <a:solidFill>
              <a:srgbClr val="91919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8" name="Rectangle 146"/>
          <p:cNvSpPr>
            <a:spLocks noChangeArrowheads="1"/>
          </p:cNvSpPr>
          <p:nvPr/>
        </p:nvSpPr>
        <p:spPr bwMode="auto">
          <a:xfrm>
            <a:off x="6858000" y="4378325"/>
            <a:ext cx="96043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1039" name="Rectangle 147"/>
          <p:cNvSpPr>
            <a:spLocks noChangeArrowheads="1"/>
          </p:cNvSpPr>
          <p:nvPr/>
        </p:nvSpPr>
        <p:spPr bwMode="auto">
          <a:xfrm>
            <a:off x="6340628" y="1410294"/>
            <a:ext cx="217659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altLang="en-US" sz="1400" b="1" dirty="0" smtClean="0">
                <a:solidFill>
                  <a:srgbClr val="000000"/>
                </a:solidFill>
                <a:latin typeface="Bookman Old Style" pitchFamily="18" charset="0"/>
              </a:rPr>
              <a:t>Family</a:t>
            </a:r>
          </a:p>
          <a:p>
            <a:pPr algn="ctr"/>
            <a:r>
              <a:rPr lang="en-US" altLang="en-US" sz="1400" b="1" dirty="0" smtClean="0">
                <a:solidFill>
                  <a:srgbClr val="000000"/>
                </a:solidFill>
                <a:latin typeface="Bookman Old Style" pitchFamily="18" charset="0"/>
              </a:rPr>
              <a:t>Supports and </a:t>
            </a:r>
          </a:p>
          <a:p>
            <a:pPr algn="ctr"/>
            <a:r>
              <a:rPr lang="en-US" altLang="en-US" sz="1400" b="1" dirty="0" smtClean="0">
                <a:solidFill>
                  <a:srgbClr val="000000"/>
                </a:solidFill>
                <a:latin typeface="Bookman Old Style" pitchFamily="18" charset="0"/>
              </a:rPr>
              <a:t>Self Directed Services</a:t>
            </a:r>
            <a:endParaRPr lang="en-US" altLang="en-US" sz="2400" dirty="0"/>
          </a:p>
        </p:txBody>
      </p:sp>
      <p:graphicFrame>
        <p:nvGraphicFramePr>
          <p:cNvPr id="1026" name="Object 2"/>
          <p:cNvGraphicFramePr>
            <a:graphicFrameLocks noChangeAspect="1"/>
          </p:cNvGraphicFramePr>
          <p:nvPr>
            <p:extLst>
              <p:ext uri="{D42A27DB-BD31-4B8C-83A1-F6EECF244321}">
                <p14:modId xmlns:p14="http://schemas.microsoft.com/office/powerpoint/2010/main" val="3507697789"/>
              </p:ext>
            </p:extLst>
          </p:nvPr>
        </p:nvGraphicFramePr>
        <p:xfrm>
          <a:off x="753145" y="2015933"/>
          <a:ext cx="1803400" cy="1587500"/>
        </p:xfrm>
        <a:graphic>
          <a:graphicData uri="http://schemas.openxmlformats.org/presentationml/2006/ole">
            <mc:AlternateContent xmlns:mc="http://schemas.openxmlformats.org/markup-compatibility/2006">
              <mc:Choice xmlns:v="urn:schemas-microsoft-com:vml" Requires="v">
                <p:oleObj spid="_x0000_s4146" name="Clip" r:id="rId4" imgW="1038240" imgH="914400" progId="MS_ClipArt_Gallery.2">
                  <p:embed/>
                </p:oleObj>
              </mc:Choice>
              <mc:Fallback>
                <p:oleObj name="Clip" r:id="rId4" imgW="1038240" imgH="914400" progId="MS_ClipArt_Gallery.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3145" y="2015933"/>
                        <a:ext cx="1803400" cy="1587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027" name="Object 3"/>
          <p:cNvGraphicFramePr>
            <a:graphicFrameLocks noChangeAspect="1"/>
          </p:cNvGraphicFramePr>
          <p:nvPr>
            <p:extLst>
              <p:ext uri="{D42A27DB-BD31-4B8C-83A1-F6EECF244321}">
                <p14:modId xmlns:p14="http://schemas.microsoft.com/office/powerpoint/2010/main" val="411939287"/>
              </p:ext>
            </p:extLst>
          </p:nvPr>
        </p:nvGraphicFramePr>
        <p:xfrm>
          <a:off x="7546890" y="2987804"/>
          <a:ext cx="914400" cy="804863"/>
        </p:xfrm>
        <a:graphic>
          <a:graphicData uri="http://schemas.openxmlformats.org/presentationml/2006/ole">
            <mc:AlternateContent xmlns:mc="http://schemas.openxmlformats.org/markup-compatibility/2006">
              <mc:Choice xmlns:v="urn:schemas-microsoft-com:vml" Requires="v">
                <p:oleObj spid="_x0000_s4147" name="Clip" r:id="rId6" imgW="1038240" imgH="914400" progId="MS_ClipArt_Gallery.2">
                  <p:embed/>
                </p:oleObj>
              </mc:Choice>
              <mc:Fallback>
                <p:oleObj name="Clip" r:id="rId6" imgW="1038240" imgH="914400" progId="MS_ClipArt_Gallery.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6890" y="2987804"/>
                        <a:ext cx="914400" cy="804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41" name="Rectangle 183"/>
          <p:cNvSpPr>
            <a:spLocks noChangeArrowheads="1"/>
          </p:cNvSpPr>
          <p:nvPr/>
        </p:nvSpPr>
        <p:spPr bwMode="auto">
          <a:xfrm>
            <a:off x="6145590" y="3613544"/>
            <a:ext cx="1090613"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altLang="en-US" sz="1400" b="1" dirty="0">
                <a:solidFill>
                  <a:srgbClr val="000000"/>
                </a:solidFill>
                <a:latin typeface="Bookman Old Style" pitchFamily="18" charset="0"/>
              </a:rPr>
              <a:t>Community</a:t>
            </a:r>
          </a:p>
          <a:p>
            <a:r>
              <a:rPr lang="en-US" altLang="en-US" sz="1400" b="1" dirty="0">
                <a:solidFill>
                  <a:srgbClr val="000000"/>
                </a:solidFill>
                <a:latin typeface="Bookman Old Style" pitchFamily="18" charset="0"/>
              </a:rPr>
              <a:t>Providers</a:t>
            </a:r>
            <a:endParaRPr lang="en-US" altLang="en-US" sz="2400" dirty="0"/>
          </a:p>
        </p:txBody>
      </p:sp>
      <p:grpSp>
        <p:nvGrpSpPr>
          <p:cNvPr id="1042" name="Group 184"/>
          <p:cNvGrpSpPr>
            <a:grpSpLocks/>
          </p:cNvGrpSpPr>
          <p:nvPr/>
        </p:nvGrpSpPr>
        <p:grpSpPr bwMode="auto">
          <a:xfrm>
            <a:off x="6019787" y="2861630"/>
            <a:ext cx="1046412" cy="712481"/>
            <a:chOff x="3851" y="2847"/>
            <a:chExt cx="711" cy="448"/>
          </a:xfrm>
        </p:grpSpPr>
        <p:sp>
          <p:nvSpPr>
            <p:cNvPr id="1050" name="Freeform 185"/>
            <p:cNvSpPr>
              <a:spLocks/>
            </p:cNvSpPr>
            <p:nvPr/>
          </p:nvSpPr>
          <p:spPr bwMode="auto">
            <a:xfrm>
              <a:off x="4088" y="2871"/>
              <a:ext cx="36" cy="59"/>
            </a:xfrm>
            <a:custGeom>
              <a:avLst/>
              <a:gdLst>
                <a:gd name="T0" fmla="*/ 0 w 144"/>
                <a:gd name="T1" fmla="*/ 0 h 237"/>
                <a:gd name="T2" fmla="*/ 0 w 144"/>
                <a:gd name="T3" fmla="*/ 0 h 237"/>
                <a:gd name="T4" fmla="*/ 0 w 144"/>
                <a:gd name="T5" fmla="*/ 0 h 237"/>
                <a:gd name="T6" fmla="*/ 0 w 144"/>
                <a:gd name="T7" fmla="*/ 0 h 237"/>
                <a:gd name="T8" fmla="*/ 0 w 144"/>
                <a:gd name="T9" fmla="*/ 0 h 237"/>
                <a:gd name="T10" fmla="*/ 0 w 144"/>
                <a:gd name="T11" fmla="*/ 0 h 237"/>
                <a:gd name="T12" fmla="*/ 0 w 144"/>
                <a:gd name="T13" fmla="*/ 0 h 237"/>
                <a:gd name="T14" fmla="*/ 0 w 144"/>
                <a:gd name="T15" fmla="*/ 0 h 237"/>
                <a:gd name="T16" fmla="*/ 0 w 144"/>
                <a:gd name="T17" fmla="*/ 0 h 237"/>
                <a:gd name="T18" fmla="*/ 0 w 144"/>
                <a:gd name="T19" fmla="*/ 0 h 237"/>
                <a:gd name="T20" fmla="*/ 0 w 144"/>
                <a:gd name="T21" fmla="*/ 0 h 237"/>
                <a:gd name="T22" fmla="*/ 0 w 144"/>
                <a:gd name="T23" fmla="*/ 0 h 237"/>
                <a:gd name="T24" fmla="*/ 0 w 144"/>
                <a:gd name="T25" fmla="*/ 0 h 237"/>
                <a:gd name="T26" fmla="*/ 0 w 144"/>
                <a:gd name="T27" fmla="*/ 0 h 237"/>
                <a:gd name="T28" fmla="*/ 0 w 144"/>
                <a:gd name="T29" fmla="*/ 0 h 237"/>
                <a:gd name="T30" fmla="*/ 0 w 144"/>
                <a:gd name="T31" fmla="*/ 0 h 237"/>
                <a:gd name="T32" fmla="*/ 0 w 144"/>
                <a:gd name="T33" fmla="*/ 0 h 237"/>
                <a:gd name="T34" fmla="*/ 0 w 144"/>
                <a:gd name="T35" fmla="*/ 0 h 237"/>
                <a:gd name="T36" fmla="*/ 0 w 144"/>
                <a:gd name="T37" fmla="*/ 0 h 237"/>
                <a:gd name="T38" fmla="*/ 0 w 144"/>
                <a:gd name="T39" fmla="*/ 0 h 237"/>
                <a:gd name="T40" fmla="*/ 0 w 144"/>
                <a:gd name="T41" fmla="*/ 0 h 237"/>
                <a:gd name="T42" fmla="*/ 0 w 144"/>
                <a:gd name="T43" fmla="*/ 0 h 237"/>
                <a:gd name="T44" fmla="*/ 0 w 144"/>
                <a:gd name="T45" fmla="*/ 0 h 237"/>
                <a:gd name="T46" fmla="*/ 0 w 144"/>
                <a:gd name="T47" fmla="*/ 0 h 237"/>
                <a:gd name="T48" fmla="*/ 0 w 144"/>
                <a:gd name="T49" fmla="*/ 0 h 237"/>
                <a:gd name="T50" fmla="*/ 0 w 144"/>
                <a:gd name="T51" fmla="*/ 0 h 237"/>
                <a:gd name="T52" fmla="*/ 0 w 144"/>
                <a:gd name="T53" fmla="*/ 0 h 237"/>
                <a:gd name="T54" fmla="*/ 0 w 144"/>
                <a:gd name="T55" fmla="*/ 0 h 237"/>
                <a:gd name="T56" fmla="*/ 0 w 144"/>
                <a:gd name="T57" fmla="*/ 0 h 237"/>
                <a:gd name="T58" fmla="*/ 0 w 144"/>
                <a:gd name="T59" fmla="*/ 0 h 237"/>
                <a:gd name="T60" fmla="*/ 0 w 144"/>
                <a:gd name="T61" fmla="*/ 0 h 237"/>
                <a:gd name="T62" fmla="*/ 0 w 144"/>
                <a:gd name="T63" fmla="*/ 0 h 237"/>
                <a:gd name="T64" fmla="*/ 0 w 144"/>
                <a:gd name="T65" fmla="*/ 0 h 23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44"/>
                <a:gd name="T100" fmla="*/ 0 h 237"/>
                <a:gd name="T101" fmla="*/ 144 w 144"/>
                <a:gd name="T102" fmla="*/ 237 h 23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44" h="237">
                  <a:moveTo>
                    <a:pt x="34" y="222"/>
                  </a:moveTo>
                  <a:lnTo>
                    <a:pt x="34" y="186"/>
                  </a:lnTo>
                  <a:lnTo>
                    <a:pt x="24" y="167"/>
                  </a:lnTo>
                  <a:lnTo>
                    <a:pt x="17" y="151"/>
                  </a:lnTo>
                  <a:lnTo>
                    <a:pt x="8" y="132"/>
                  </a:lnTo>
                  <a:lnTo>
                    <a:pt x="4" y="116"/>
                  </a:lnTo>
                  <a:lnTo>
                    <a:pt x="2" y="104"/>
                  </a:lnTo>
                  <a:lnTo>
                    <a:pt x="0" y="72"/>
                  </a:lnTo>
                  <a:lnTo>
                    <a:pt x="4" y="50"/>
                  </a:lnTo>
                  <a:lnTo>
                    <a:pt x="13" y="31"/>
                  </a:lnTo>
                  <a:lnTo>
                    <a:pt x="23" y="18"/>
                  </a:lnTo>
                  <a:lnTo>
                    <a:pt x="31" y="11"/>
                  </a:lnTo>
                  <a:lnTo>
                    <a:pt x="45" y="3"/>
                  </a:lnTo>
                  <a:lnTo>
                    <a:pt x="66" y="0"/>
                  </a:lnTo>
                  <a:lnTo>
                    <a:pt x="89" y="1"/>
                  </a:lnTo>
                  <a:lnTo>
                    <a:pt x="106" y="5"/>
                  </a:lnTo>
                  <a:lnTo>
                    <a:pt x="125" y="19"/>
                  </a:lnTo>
                  <a:lnTo>
                    <a:pt x="134" y="31"/>
                  </a:lnTo>
                  <a:lnTo>
                    <a:pt x="140" y="42"/>
                  </a:lnTo>
                  <a:lnTo>
                    <a:pt x="144" y="59"/>
                  </a:lnTo>
                  <a:lnTo>
                    <a:pt x="142" y="87"/>
                  </a:lnTo>
                  <a:lnTo>
                    <a:pt x="137" y="113"/>
                  </a:lnTo>
                  <a:lnTo>
                    <a:pt x="127" y="137"/>
                  </a:lnTo>
                  <a:lnTo>
                    <a:pt x="119" y="154"/>
                  </a:lnTo>
                  <a:lnTo>
                    <a:pt x="112" y="169"/>
                  </a:lnTo>
                  <a:lnTo>
                    <a:pt x="103" y="186"/>
                  </a:lnTo>
                  <a:lnTo>
                    <a:pt x="101" y="213"/>
                  </a:lnTo>
                  <a:lnTo>
                    <a:pt x="100" y="227"/>
                  </a:lnTo>
                  <a:lnTo>
                    <a:pt x="87" y="235"/>
                  </a:lnTo>
                  <a:lnTo>
                    <a:pt x="71" y="237"/>
                  </a:lnTo>
                  <a:lnTo>
                    <a:pt x="52" y="235"/>
                  </a:lnTo>
                  <a:lnTo>
                    <a:pt x="41" y="229"/>
                  </a:lnTo>
                  <a:lnTo>
                    <a:pt x="34" y="222"/>
                  </a:lnTo>
                  <a:close/>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1" name="Freeform 186"/>
            <p:cNvSpPr>
              <a:spLocks/>
            </p:cNvSpPr>
            <p:nvPr/>
          </p:nvSpPr>
          <p:spPr bwMode="auto">
            <a:xfrm>
              <a:off x="4082" y="2868"/>
              <a:ext cx="46" cy="40"/>
            </a:xfrm>
            <a:custGeom>
              <a:avLst/>
              <a:gdLst>
                <a:gd name="T0" fmla="*/ 0 w 186"/>
                <a:gd name="T1" fmla="*/ 0 h 163"/>
                <a:gd name="T2" fmla="*/ 0 w 186"/>
                <a:gd name="T3" fmla="*/ 0 h 163"/>
                <a:gd name="T4" fmla="*/ 0 w 186"/>
                <a:gd name="T5" fmla="*/ 0 h 163"/>
                <a:gd name="T6" fmla="*/ 0 w 186"/>
                <a:gd name="T7" fmla="*/ 0 h 163"/>
                <a:gd name="T8" fmla="*/ 0 w 186"/>
                <a:gd name="T9" fmla="*/ 0 h 163"/>
                <a:gd name="T10" fmla="*/ 0 w 186"/>
                <a:gd name="T11" fmla="*/ 0 h 163"/>
                <a:gd name="T12" fmla="*/ 0 w 186"/>
                <a:gd name="T13" fmla="*/ 0 h 163"/>
                <a:gd name="T14" fmla="*/ 0 w 186"/>
                <a:gd name="T15" fmla="*/ 0 h 163"/>
                <a:gd name="T16" fmla="*/ 0 w 186"/>
                <a:gd name="T17" fmla="*/ 0 h 163"/>
                <a:gd name="T18" fmla="*/ 0 w 186"/>
                <a:gd name="T19" fmla="*/ 0 h 163"/>
                <a:gd name="T20" fmla="*/ 0 w 186"/>
                <a:gd name="T21" fmla="*/ 0 h 163"/>
                <a:gd name="T22" fmla="*/ 0 w 186"/>
                <a:gd name="T23" fmla="*/ 0 h 163"/>
                <a:gd name="T24" fmla="*/ 0 w 186"/>
                <a:gd name="T25" fmla="*/ 0 h 163"/>
                <a:gd name="T26" fmla="*/ 0 w 186"/>
                <a:gd name="T27" fmla="*/ 0 h 163"/>
                <a:gd name="T28" fmla="*/ 0 w 186"/>
                <a:gd name="T29" fmla="*/ 0 h 163"/>
                <a:gd name="T30" fmla="*/ 0 w 186"/>
                <a:gd name="T31" fmla="*/ 0 h 163"/>
                <a:gd name="T32" fmla="*/ 0 w 186"/>
                <a:gd name="T33" fmla="*/ 0 h 163"/>
                <a:gd name="T34" fmla="*/ 0 w 186"/>
                <a:gd name="T35" fmla="*/ 0 h 163"/>
                <a:gd name="T36" fmla="*/ 0 w 186"/>
                <a:gd name="T37" fmla="*/ 0 h 163"/>
                <a:gd name="T38" fmla="*/ 0 w 186"/>
                <a:gd name="T39" fmla="*/ 0 h 163"/>
                <a:gd name="T40" fmla="*/ 0 w 186"/>
                <a:gd name="T41" fmla="*/ 0 h 163"/>
                <a:gd name="T42" fmla="*/ 0 w 186"/>
                <a:gd name="T43" fmla="*/ 0 h 163"/>
                <a:gd name="T44" fmla="*/ 0 w 186"/>
                <a:gd name="T45" fmla="*/ 0 h 163"/>
                <a:gd name="T46" fmla="*/ 0 w 186"/>
                <a:gd name="T47" fmla="*/ 0 h 163"/>
                <a:gd name="T48" fmla="*/ 0 w 186"/>
                <a:gd name="T49" fmla="*/ 0 h 163"/>
                <a:gd name="T50" fmla="*/ 0 w 186"/>
                <a:gd name="T51" fmla="*/ 0 h 163"/>
                <a:gd name="T52" fmla="*/ 0 w 186"/>
                <a:gd name="T53" fmla="*/ 0 h 163"/>
                <a:gd name="T54" fmla="*/ 0 w 186"/>
                <a:gd name="T55" fmla="*/ 0 h 163"/>
                <a:gd name="T56" fmla="*/ 0 w 186"/>
                <a:gd name="T57" fmla="*/ 0 h 163"/>
                <a:gd name="T58" fmla="*/ 0 w 186"/>
                <a:gd name="T59" fmla="*/ 0 h 163"/>
                <a:gd name="T60" fmla="*/ 0 w 186"/>
                <a:gd name="T61" fmla="*/ 0 h 163"/>
                <a:gd name="T62" fmla="*/ 0 w 186"/>
                <a:gd name="T63" fmla="*/ 0 h 163"/>
                <a:gd name="T64" fmla="*/ 0 w 186"/>
                <a:gd name="T65" fmla="*/ 0 h 163"/>
                <a:gd name="T66" fmla="*/ 0 w 186"/>
                <a:gd name="T67" fmla="*/ 0 h 163"/>
                <a:gd name="T68" fmla="*/ 0 w 186"/>
                <a:gd name="T69" fmla="*/ 0 h 163"/>
                <a:gd name="T70" fmla="*/ 0 w 186"/>
                <a:gd name="T71" fmla="*/ 0 h 163"/>
                <a:gd name="T72" fmla="*/ 0 w 186"/>
                <a:gd name="T73" fmla="*/ 0 h 163"/>
                <a:gd name="T74" fmla="*/ 0 w 186"/>
                <a:gd name="T75" fmla="*/ 0 h 163"/>
                <a:gd name="T76" fmla="*/ 0 w 186"/>
                <a:gd name="T77" fmla="*/ 0 h 163"/>
                <a:gd name="T78" fmla="*/ 0 w 186"/>
                <a:gd name="T79" fmla="*/ 0 h 163"/>
                <a:gd name="T80" fmla="*/ 0 w 186"/>
                <a:gd name="T81" fmla="*/ 0 h 16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6"/>
                <a:gd name="T124" fmla="*/ 0 h 163"/>
                <a:gd name="T125" fmla="*/ 186 w 186"/>
                <a:gd name="T126" fmla="*/ 163 h 16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6" h="163">
                  <a:moveTo>
                    <a:pt x="13" y="141"/>
                  </a:moveTo>
                  <a:lnTo>
                    <a:pt x="2" y="125"/>
                  </a:lnTo>
                  <a:lnTo>
                    <a:pt x="0" y="107"/>
                  </a:lnTo>
                  <a:lnTo>
                    <a:pt x="1" y="84"/>
                  </a:lnTo>
                  <a:lnTo>
                    <a:pt x="1" y="68"/>
                  </a:lnTo>
                  <a:lnTo>
                    <a:pt x="10" y="46"/>
                  </a:lnTo>
                  <a:lnTo>
                    <a:pt x="20" y="33"/>
                  </a:lnTo>
                  <a:lnTo>
                    <a:pt x="31" y="21"/>
                  </a:lnTo>
                  <a:lnTo>
                    <a:pt x="49" y="7"/>
                  </a:lnTo>
                  <a:lnTo>
                    <a:pt x="63" y="3"/>
                  </a:lnTo>
                  <a:lnTo>
                    <a:pt x="92" y="0"/>
                  </a:lnTo>
                  <a:lnTo>
                    <a:pt x="116" y="2"/>
                  </a:lnTo>
                  <a:lnTo>
                    <a:pt x="134" y="7"/>
                  </a:lnTo>
                  <a:lnTo>
                    <a:pt x="149" y="13"/>
                  </a:lnTo>
                  <a:lnTo>
                    <a:pt x="162" y="27"/>
                  </a:lnTo>
                  <a:lnTo>
                    <a:pt x="172" y="41"/>
                  </a:lnTo>
                  <a:lnTo>
                    <a:pt x="181" y="54"/>
                  </a:lnTo>
                  <a:lnTo>
                    <a:pt x="186" y="71"/>
                  </a:lnTo>
                  <a:lnTo>
                    <a:pt x="186" y="100"/>
                  </a:lnTo>
                  <a:lnTo>
                    <a:pt x="186" y="120"/>
                  </a:lnTo>
                  <a:lnTo>
                    <a:pt x="179" y="129"/>
                  </a:lnTo>
                  <a:lnTo>
                    <a:pt x="169" y="143"/>
                  </a:lnTo>
                  <a:lnTo>
                    <a:pt x="162" y="153"/>
                  </a:lnTo>
                  <a:lnTo>
                    <a:pt x="144" y="158"/>
                  </a:lnTo>
                  <a:lnTo>
                    <a:pt x="127" y="163"/>
                  </a:lnTo>
                  <a:lnTo>
                    <a:pt x="141" y="143"/>
                  </a:lnTo>
                  <a:lnTo>
                    <a:pt x="154" y="108"/>
                  </a:lnTo>
                  <a:lnTo>
                    <a:pt x="155" y="95"/>
                  </a:lnTo>
                  <a:lnTo>
                    <a:pt x="154" y="83"/>
                  </a:lnTo>
                  <a:lnTo>
                    <a:pt x="149" y="68"/>
                  </a:lnTo>
                  <a:lnTo>
                    <a:pt x="120" y="77"/>
                  </a:lnTo>
                  <a:lnTo>
                    <a:pt x="85" y="77"/>
                  </a:lnTo>
                  <a:lnTo>
                    <a:pt x="60" y="74"/>
                  </a:lnTo>
                  <a:lnTo>
                    <a:pt x="41" y="70"/>
                  </a:lnTo>
                  <a:lnTo>
                    <a:pt x="35" y="78"/>
                  </a:lnTo>
                  <a:lnTo>
                    <a:pt x="30" y="95"/>
                  </a:lnTo>
                  <a:lnTo>
                    <a:pt x="30" y="110"/>
                  </a:lnTo>
                  <a:lnTo>
                    <a:pt x="44" y="144"/>
                  </a:lnTo>
                  <a:lnTo>
                    <a:pt x="51" y="163"/>
                  </a:lnTo>
                  <a:lnTo>
                    <a:pt x="30" y="152"/>
                  </a:lnTo>
                  <a:lnTo>
                    <a:pt x="13" y="1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2" name="Oval 187"/>
            <p:cNvSpPr>
              <a:spLocks noChangeArrowheads="1"/>
            </p:cNvSpPr>
            <p:nvPr/>
          </p:nvSpPr>
          <p:spPr bwMode="auto">
            <a:xfrm>
              <a:off x="4114" y="2894"/>
              <a:ext cx="1" cy="1"/>
            </a:xfrm>
            <a:prstGeom prst="ellipse">
              <a:avLst/>
            </a:prstGeom>
            <a:solidFill>
              <a:srgbClr val="005F7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1053" name="Freeform 188"/>
            <p:cNvSpPr>
              <a:spLocks/>
            </p:cNvSpPr>
            <p:nvPr/>
          </p:nvSpPr>
          <p:spPr bwMode="auto">
            <a:xfrm>
              <a:off x="4080" y="3130"/>
              <a:ext cx="44" cy="114"/>
            </a:xfrm>
            <a:custGeom>
              <a:avLst/>
              <a:gdLst>
                <a:gd name="T0" fmla="*/ 0 w 178"/>
                <a:gd name="T1" fmla="*/ 0 h 455"/>
                <a:gd name="T2" fmla="*/ 0 w 178"/>
                <a:gd name="T3" fmla="*/ 0 h 455"/>
                <a:gd name="T4" fmla="*/ 0 w 178"/>
                <a:gd name="T5" fmla="*/ 0 h 455"/>
                <a:gd name="T6" fmla="*/ 0 w 178"/>
                <a:gd name="T7" fmla="*/ 0 h 455"/>
                <a:gd name="T8" fmla="*/ 0 w 178"/>
                <a:gd name="T9" fmla="*/ 0 h 455"/>
                <a:gd name="T10" fmla="*/ 0 w 178"/>
                <a:gd name="T11" fmla="*/ 0 h 455"/>
                <a:gd name="T12" fmla="*/ 0 w 178"/>
                <a:gd name="T13" fmla="*/ 0 h 455"/>
                <a:gd name="T14" fmla="*/ 0 w 178"/>
                <a:gd name="T15" fmla="*/ 0 h 455"/>
                <a:gd name="T16" fmla="*/ 0 w 178"/>
                <a:gd name="T17" fmla="*/ 0 h 455"/>
                <a:gd name="T18" fmla="*/ 0 w 178"/>
                <a:gd name="T19" fmla="*/ 0 h 455"/>
                <a:gd name="T20" fmla="*/ 0 w 178"/>
                <a:gd name="T21" fmla="*/ 0 h 455"/>
                <a:gd name="T22" fmla="*/ 0 w 178"/>
                <a:gd name="T23" fmla="*/ 0 h 455"/>
                <a:gd name="T24" fmla="*/ 0 w 178"/>
                <a:gd name="T25" fmla="*/ 0 h 455"/>
                <a:gd name="T26" fmla="*/ 0 w 178"/>
                <a:gd name="T27" fmla="*/ 0 h 455"/>
                <a:gd name="T28" fmla="*/ 0 w 178"/>
                <a:gd name="T29" fmla="*/ 0 h 455"/>
                <a:gd name="T30" fmla="*/ 0 w 178"/>
                <a:gd name="T31" fmla="*/ 0 h 455"/>
                <a:gd name="T32" fmla="*/ 0 w 178"/>
                <a:gd name="T33" fmla="*/ 0 h 455"/>
                <a:gd name="T34" fmla="*/ 0 w 178"/>
                <a:gd name="T35" fmla="*/ 0 h 455"/>
                <a:gd name="T36" fmla="*/ 0 w 178"/>
                <a:gd name="T37" fmla="*/ 0 h 455"/>
                <a:gd name="T38" fmla="*/ 0 w 178"/>
                <a:gd name="T39" fmla="*/ 0 h 455"/>
                <a:gd name="T40" fmla="*/ 0 w 178"/>
                <a:gd name="T41" fmla="*/ 0 h 455"/>
                <a:gd name="T42" fmla="*/ 0 w 178"/>
                <a:gd name="T43" fmla="*/ 0 h 455"/>
                <a:gd name="T44" fmla="*/ 0 w 178"/>
                <a:gd name="T45" fmla="*/ 0 h 455"/>
                <a:gd name="T46" fmla="*/ 0 w 178"/>
                <a:gd name="T47" fmla="*/ 0 h 455"/>
                <a:gd name="T48" fmla="*/ 0 w 178"/>
                <a:gd name="T49" fmla="*/ 0 h 455"/>
                <a:gd name="T50" fmla="*/ 0 w 178"/>
                <a:gd name="T51" fmla="*/ 0 h 455"/>
                <a:gd name="T52" fmla="*/ 0 w 178"/>
                <a:gd name="T53" fmla="*/ 0 h 455"/>
                <a:gd name="T54" fmla="*/ 0 w 178"/>
                <a:gd name="T55" fmla="*/ 0 h 455"/>
                <a:gd name="T56" fmla="*/ 0 w 178"/>
                <a:gd name="T57" fmla="*/ 0 h 455"/>
                <a:gd name="T58" fmla="*/ 0 w 178"/>
                <a:gd name="T59" fmla="*/ 0 h 45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78"/>
                <a:gd name="T91" fmla="*/ 0 h 455"/>
                <a:gd name="T92" fmla="*/ 178 w 178"/>
                <a:gd name="T93" fmla="*/ 455 h 455"/>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78" h="455">
                  <a:moveTo>
                    <a:pt x="40" y="0"/>
                  </a:moveTo>
                  <a:lnTo>
                    <a:pt x="36" y="54"/>
                  </a:lnTo>
                  <a:lnTo>
                    <a:pt x="32" y="115"/>
                  </a:lnTo>
                  <a:lnTo>
                    <a:pt x="32" y="175"/>
                  </a:lnTo>
                  <a:lnTo>
                    <a:pt x="36" y="232"/>
                  </a:lnTo>
                  <a:lnTo>
                    <a:pt x="37" y="277"/>
                  </a:lnTo>
                  <a:lnTo>
                    <a:pt x="37" y="334"/>
                  </a:lnTo>
                  <a:lnTo>
                    <a:pt x="34" y="358"/>
                  </a:lnTo>
                  <a:lnTo>
                    <a:pt x="9" y="428"/>
                  </a:lnTo>
                  <a:lnTo>
                    <a:pt x="0" y="454"/>
                  </a:lnTo>
                  <a:lnTo>
                    <a:pt x="39" y="455"/>
                  </a:lnTo>
                  <a:lnTo>
                    <a:pt x="56" y="424"/>
                  </a:lnTo>
                  <a:lnTo>
                    <a:pt x="67" y="388"/>
                  </a:lnTo>
                  <a:lnTo>
                    <a:pt x="74" y="331"/>
                  </a:lnTo>
                  <a:lnTo>
                    <a:pt x="96" y="175"/>
                  </a:lnTo>
                  <a:lnTo>
                    <a:pt x="104" y="132"/>
                  </a:lnTo>
                  <a:lnTo>
                    <a:pt x="98" y="217"/>
                  </a:lnTo>
                  <a:lnTo>
                    <a:pt x="105" y="268"/>
                  </a:lnTo>
                  <a:lnTo>
                    <a:pt x="107" y="316"/>
                  </a:lnTo>
                  <a:lnTo>
                    <a:pt x="103" y="360"/>
                  </a:lnTo>
                  <a:lnTo>
                    <a:pt x="106" y="381"/>
                  </a:lnTo>
                  <a:lnTo>
                    <a:pt x="131" y="448"/>
                  </a:lnTo>
                  <a:lnTo>
                    <a:pt x="153" y="449"/>
                  </a:lnTo>
                  <a:lnTo>
                    <a:pt x="164" y="449"/>
                  </a:lnTo>
                  <a:lnTo>
                    <a:pt x="178" y="435"/>
                  </a:lnTo>
                  <a:lnTo>
                    <a:pt x="144" y="360"/>
                  </a:lnTo>
                  <a:lnTo>
                    <a:pt x="161" y="202"/>
                  </a:lnTo>
                  <a:lnTo>
                    <a:pt x="168" y="128"/>
                  </a:lnTo>
                  <a:lnTo>
                    <a:pt x="168" y="3"/>
                  </a:lnTo>
                  <a:lnTo>
                    <a:pt x="40" y="0"/>
                  </a:lnTo>
                  <a:close/>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4" name="Freeform 189"/>
            <p:cNvSpPr>
              <a:spLocks/>
            </p:cNvSpPr>
            <p:nvPr/>
          </p:nvSpPr>
          <p:spPr bwMode="auto">
            <a:xfrm>
              <a:off x="4064" y="2992"/>
              <a:ext cx="22" cy="110"/>
            </a:xfrm>
            <a:custGeom>
              <a:avLst/>
              <a:gdLst>
                <a:gd name="T0" fmla="*/ 0 w 90"/>
                <a:gd name="T1" fmla="*/ 0 h 440"/>
                <a:gd name="T2" fmla="*/ 0 w 90"/>
                <a:gd name="T3" fmla="*/ 0 h 440"/>
                <a:gd name="T4" fmla="*/ 0 w 90"/>
                <a:gd name="T5" fmla="*/ 0 h 440"/>
                <a:gd name="T6" fmla="*/ 0 w 90"/>
                <a:gd name="T7" fmla="*/ 0 h 440"/>
                <a:gd name="T8" fmla="*/ 0 w 90"/>
                <a:gd name="T9" fmla="*/ 0 h 440"/>
                <a:gd name="T10" fmla="*/ 0 w 90"/>
                <a:gd name="T11" fmla="*/ 0 h 440"/>
                <a:gd name="T12" fmla="*/ 0 w 90"/>
                <a:gd name="T13" fmla="*/ 0 h 440"/>
                <a:gd name="T14" fmla="*/ 0 w 90"/>
                <a:gd name="T15" fmla="*/ 0 h 440"/>
                <a:gd name="T16" fmla="*/ 0 w 90"/>
                <a:gd name="T17" fmla="*/ 0 h 440"/>
                <a:gd name="T18" fmla="*/ 0 w 90"/>
                <a:gd name="T19" fmla="*/ 0 h 440"/>
                <a:gd name="T20" fmla="*/ 0 w 90"/>
                <a:gd name="T21" fmla="*/ 0 h 440"/>
                <a:gd name="T22" fmla="*/ 0 w 90"/>
                <a:gd name="T23" fmla="*/ 0 h 440"/>
                <a:gd name="T24" fmla="*/ 0 w 90"/>
                <a:gd name="T25" fmla="*/ 0 h 440"/>
                <a:gd name="T26" fmla="*/ 0 w 90"/>
                <a:gd name="T27" fmla="*/ 0 h 44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0"/>
                <a:gd name="T43" fmla="*/ 0 h 440"/>
                <a:gd name="T44" fmla="*/ 90 w 90"/>
                <a:gd name="T45" fmla="*/ 440 h 44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0" h="440">
                  <a:moveTo>
                    <a:pt x="5" y="0"/>
                  </a:moveTo>
                  <a:lnTo>
                    <a:pt x="0" y="100"/>
                  </a:lnTo>
                  <a:lnTo>
                    <a:pt x="15" y="236"/>
                  </a:lnTo>
                  <a:lnTo>
                    <a:pt x="27" y="355"/>
                  </a:lnTo>
                  <a:lnTo>
                    <a:pt x="49" y="427"/>
                  </a:lnTo>
                  <a:lnTo>
                    <a:pt x="59" y="440"/>
                  </a:lnTo>
                  <a:lnTo>
                    <a:pt x="66" y="420"/>
                  </a:lnTo>
                  <a:lnTo>
                    <a:pt x="69" y="370"/>
                  </a:lnTo>
                  <a:lnTo>
                    <a:pt x="90" y="356"/>
                  </a:lnTo>
                  <a:lnTo>
                    <a:pt x="63" y="316"/>
                  </a:lnTo>
                  <a:lnTo>
                    <a:pt x="45" y="292"/>
                  </a:lnTo>
                  <a:lnTo>
                    <a:pt x="47" y="90"/>
                  </a:lnTo>
                  <a:lnTo>
                    <a:pt x="56" y="8"/>
                  </a:lnTo>
                  <a:lnTo>
                    <a:pt x="5" y="0"/>
                  </a:lnTo>
                  <a:close/>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5" name="Freeform 190"/>
            <p:cNvSpPr>
              <a:spLocks/>
            </p:cNvSpPr>
            <p:nvPr/>
          </p:nvSpPr>
          <p:spPr bwMode="auto">
            <a:xfrm>
              <a:off x="4126" y="2989"/>
              <a:ext cx="20" cy="103"/>
            </a:xfrm>
            <a:custGeom>
              <a:avLst/>
              <a:gdLst>
                <a:gd name="T0" fmla="*/ 0 w 78"/>
                <a:gd name="T1" fmla="*/ 0 h 411"/>
                <a:gd name="T2" fmla="*/ 0 w 78"/>
                <a:gd name="T3" fmla="*/ 0 h 411"/>
                <a:gd name="T4" fmla="*/ 0 w 78"/>
                <a:gd name="T5" fmla="*/ 0 h 411"/>
                <a:gd name="T6" fmla="*/ 0 w 78"/>
                <a:gd name="T7" fmla="*/ 0 h 411"/>
                <a:gd name="T8" fmla="*/ 0 w 78"/>
                <a:gd name="T9" fmla="*/ 0 h 411"/>
                <a:gd name="T10" fmla="*/ 0 w 78"/>
                <a:gd name="T11" fmla="*/ 0 h 411"/>
                <a:gd name="T12" fmla="*/ 0 w 78"/>
                <a:gd name="T13" fmla="*/ 0 h 411"/>
                <a:gd name="T14" fmla="*/ 0 w 78"/>
                <a:gd name="T15" fmla="*/ 0 h 411"/>
                <a:gd name="T16" fmla="*/ 0 w 78"/>
                <a:gd name="T17" fmla="*/ 0 h 411"/>
                <a:gd name="T18" fmla="*/ 0 w 78"/>
                <a:gd name="T19" fmla="*/ 0 h 411"/>
                <a:gd name="T20" fmla="*/ 0 w 78"/>
                <a:gd name="T21" fmla="*/ 0 h 411"/>
                <a:gd name="T22" fmla="*/ 0 w 78"/>
                <a:gd name="T23" fmla="*/ 0 h 41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8"/>
                <a:gd name="T37" fmla="*/ 0 h 411"/>
                <a:gd name="T38" fmla="*/ 78 w 78"/>
                <a:gd name="T39" fmla="*/ 411 h 41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8" h="411">
                  <a:moveTo>
                    <a:pt x="22" y="11"/>
                  </a:moveTo>
                  <a:lnTo>
                    <a:pt x="33" y="85"/>
                  </a:lnTo>
                  <a:lnTo>
                    <a:pt x="32" y="261"/>
                  </a:lnTo>
                  <a:lnTo>
                    <a:pt x="0" y="335"/>
                  </a:lnTo>
                  <a:lnTo>
                    <a:pt x="7" y="341"/>
                  </a:lnTo>
                  <a:lnTo>
                    <a:pt x="0" y="379"/>
                  </a:lnTo>
                  <a:lnTo>
                    <a:pt x="6" y="411"/>
                  </a:lnTo>
                  <a:lnTo>
                    <a:pt x="32" y="360"/>
                  </a:lnTo>
                  <a:lnTo>
                    <a:pt x="56" y="270"/>
                  </a:lnTo>
                  <a:lnTo>
                    <a:pt x="78" y="68"/>
                  </a:lnTo>
                  <a:lnTo>
                    <a:pt x="68" y="0"/>
                  </a:lnTo>
                  <a:lnTo>
                    <a:pt x="22" y="11"/>
                  </a:lnTo>
                  <a:close/>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6" name="Freeform 191"/>
            <p:cNvSpPr>
              <a:spLocks/>
            </p:cNvSpPr>
            <p:nvPr/>
          </p:nvSpPr>
          <p:spPr bwMode="auto">
            <a:xfrm>
              <a:off x="4078" y="3224"/>
              <a:ext cx="19" cy="31"/>
            </a:xfrm>
            <a:custGeom>
              <a:avLst/>
              <a:gdLst>
                <a:gd name="T0" fmla="*/ 0 w 78"/>
                <a:gd name="T1" fmla="*/ 0 h 124"/>
                <a:gd name="T2" fmla="*/ 0 w 78"/>
                <a:gd name="T3" fmla="*/ 0 h 124"/>
                <a:gd name="T4" fmla="*/ 0 w 78"/>
                <a:gd name="T5" fmla="*/ 0 h 124"/>
                <a:gd name="T6" fmla="*/ 0 w 78"/>
                <a:gd name="T7" fmla="*/ 0 h 124"/>
                <a:gd name="T8" fmla="*/ 0 w 78"/>
                <a:gd name="T9" fmla="*/ 0 h 124"/>
                <a:gd name="T10" fmla="*/ 0 w 78"/>
                <a:gd name="T11" fmla="*/ 0 h 124"/>
                <a:gd name="T12" fmla="*/ 0 w 78"/>
                <a:gd name="T13" fmla="*/ 0 h 124"/>
                <a:gd name="T14" fmla="*/ 0 w 78"/>
                <a:gd name="T15" fmla="*/ 0 h 124"/>
                <a:gd name="T16" fmla="*/ 0 w 78"/>
                <a:gd name="T17" fmla="*/ 0 h 124"/>
                <a:gd name="T18" fmla="*/ 0 w 78"/>
                <a:gd name="T19" fmla="*/ 0 h 124"/>
                <a:gd name="T20" fmla="*/ 0 w 78"/>
                <a:gd name="T21" fmla="*/ 0 h 124"/>
                <a:gd name="T22" fmla="*/ 0 w 78"/>
                <a:gd name="T23" fmla="*/ 0 h 124"/>
                <a:gd name="T24" fmla="*/ 0 w 78"/>
                <a:gd name="T25" fmla="*/ 0 h 124"/>
                <a:gd name="T26" fmla="*/ 0 w 78"/>
                <a:gd name="T27" fmla="*/ 0 h 124"/>
                <a:gd name="T28" fmla="*/ 0 w 78"/>
                <a:gd name="T29" fmla="*/ 0 h 124"/>
                <a:gd name="T30" fmla="*/ 0 w 78"/>
                <a:gd name="T31" fmla="*/ 0 h 124"/>
                <a:gd name="T32" fmla="*/ 0 w 78"/>
                <a:gd name="T33" fmla="*/ 0 h 124"/>
                <a:gd name="T34" fmla="*/ 0 w 78"/>
                <a:gd name="T35" fmla="*/ 0 h 124"/>
                <a:gd name="T36" fmla="*/ 0 w 78"/>
                <a:gd name="T37" fmla="*/ 0 h 12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8"/>
                <a:gd name="T58" fmla="*/ 0 h 124"/>
                <a:gd name="T59" fmla="*/ 78 w 78"/>
                <a:gd name="T60" fmla="*/ 124 h 12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8" h="124">
                  <a:moveTo>
                    <a:pt x="15" y="62"/>
                  </a:moveTo>
                  <a:lnTo>
                    <a:pt x="3" y="81"/>
                  </a:lnTo>
                  <a:lnTo>
                    <a:pt x="0" y="95"/>
                  </a:lnTo>
                  <a:lnTo>
                    <a:pt x="0" y="106"/>
                  </a:lnTo>
                  <a:lnTo>
                    <a:pt x="2" y="114"/>
                  </a:lnTo>
                  <a:lnTo>
                    <a:pt x="8" y="121"/>
                  </a:lnTo>
                  <a:lnTo>
                    <a:pt x="18" y="124"/>
                  </a:lnTo>
                  <a:lnTo>
                    <a:pt x="31" y="123"/>
                  </a:lnTo>
                  <a:lnTo>
                    <a:pt x="45" y="118"/>
                  </a:lnTo>
                  <a:lnTo>
                    <a:pt x="55" y="105"/>
                  </a:lnTo>
                  <a:lnTo>
                    <a:pt x="64" y="88"/>
                  </a:lnTo>
                  <a:lnTo>
                    <a:pt x="69" y="55"/>
                  </a:lnTo>
                  <a:lnTo>
                    <a:pt x="78" y="21"/>
                  </a:lnTo>
                  <a:lnTo>
                    <a:pt x="77" y="0"/>
                  </a:lnTo>
                  <a:lnTo>
                    <a:pt x="62" y="48"/>
                  </a:lnTo>
                  <a:lnTo>
                    <a:pt x="48" y="78"/>
                  </a:lnTo>
                  <a:lnTo>
                    <a:pt x="28" y="78"/>
                  </a:lnTo>
                  <a:lnTo>
                    <a:pt x="11" y="76"/>
                  </a:lnTo>
                  <a:lnTo>
                    <a:pt x="15" y="62"/>
                  </a:lnTo>
                  <a:close/>
                </a:path>
              </a:pathLst>
            </a:custGeom>
            <a:solidFill>
              <a:srgbClr val="FF1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7" name="Freeform 192"/>
            <p:cNvSpPr>
              <a:spLocks/>
            </p:cNvSpPr>
            <p:nvPr/>
          </p:nvSpPr>
          <p:spPr bwMode="auto">
            <a:xfrm>
              <a:off x="4105" y="3221"/>
              <a:ext cx="22" cy="34"/>
            </a:xfrm>
            <a:custGeom>
              <a:avLst/>
              <a:gdLst>
                <a:gd name="T0" fmla="*/ 0 w 88"/>
                <a:gd name="T1" fmla="*/ 0 h 135"/>
                <a:gd name="T2" fmla="*/ 0 w 88"/>
                <a:gd name="T3" fmla="*/ 0 h 135"/>
                <a:gd name="T4" fmla="*/ 0 w 88"/>
                <a:gd name="T5" fmla="*/ 0 h 135"/>
                <a:gd name="T6" fmla="*/ 0 w 88"/>
                <a:gd name="T7" fmla="*/ 0 h 135"/>
                <a:gd name="T8" fmla="*/ 0 w 88"/>
                <a:gd name="T9" fmla="*/ 0 h 135"/>
                <a:gd name="T10" fmla="*/ 0 w 88"/>
                <a:gd name="T11" fmla="*/ 0 h 135"/>
                <a:gd name="T12" fmla="*/ 0 w 88"/>
                <a:gd name="T13" fmla="*/ 0 h 135"/>
                <a:gd name="T14" fmla="*/ 0 w 88"/>
                <a:gd name="T15" fmla="*/ 0 h 135"/>
                <a:gd name="T16" fmla="*/ 0 w 88"/>
                <a:gd name="T17" fmla="*/ 0 h 135"/>
                <a:gd name="T18" fmla="*/ 0 w 88"/>
                <a:gd name="T19" fmla="*/ 0 h 135"/>
                <a:gd name="T20" fmla="*/ 0 w 88"/>
                <a:gd name="T21" fmla="*/ 0 h 135"/>
                <a:gd name="T22" fmla="*/ 0 w 88"/>
                <a:gd name="T23" fmla="*/ 0 h 135"/>
                <a:gd name="T24" fmla="*/ 0 w 88"/>
                <a:gd name="T25" fmla="*/ 0 h 135"/>
                <a:gd name="T26" fmla="*/ 0 w 88"/>
                <a:gd name="T27" fmla="*/ 0 h 135"/>
                <a:gd name="T28" fmla="*/ 0 w 88"/>
                <a:gd name="T29" fmla="*/ 0 h 135"/>
                <a:gd name="T30" fmla="*/ 0 w 88"/>
                <a:gd name="T31" fmla="*/ 0 h 135"/>
                <a:gd name="T32" fmla="*/ 0 w 88"/>
                <a:gd name="T33" fmla="*/ 0 h 135"/>
                <a:gd name="T34" fmla="*/ 0 w 88"/>
                <a:gd name="T35" fmla="*/ 0 h 135"/>
                <a:gd name="T36" fmla="*/ 0 w 88"/>
                <a:gd name="T37" fmla="*/ 0 h 135"/>
                <a:gd name="T38" fmla="*/ 0 w 88"/>
                <a:gd name="T39" fmla="*/ 0 h 135"/>
                <a:gd name="T40" fmla="*/ 0 w 88"/>
                <a:gd name="T41" fmla="*/ 0 h 135"/>
                <a:gd name="T42" fmla="*/ 0 w 88"/>
                <a:gd name="T43" fmla="*/ 0 h 13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8"/>
                <a:gd name="T67" fmla="*/ 0 h 135"/>
                <a:gd name="T68" fmla="*/ 88 w 88"/>
                <a:gd name="T69" fmla="*/ 135 h 13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8" h="135">
                  <a:moveTo>
                    <a:pt x="1" y="0"/>
                  </a:moveTo>
                  <a:lnTo>
                    <a:pt x="0" y="13"/>
                  </a:lnTo>
                  <a:lnTo>
                    <a:pt x="11" y="48"/>
                  </a:lnTo>
                  <a:lnTo>
                    <a:pt x="19" y="76"/>
                  </a:lnTo>
                  <a:lnTo>
                    <a:pt x="28" y="103"/>
                  </a:lnTo>
                  <a:lnTo>
                    <a:pt x="37" y="117"/>
                  </a:lnTo>
                  <a:lnTo>
                    <a:pt x="46" y="128"/>
                  </a:lnTo>
                  <a:lnTo>
                    <a:pt x="58" y="133"/>
                  </a:lnTo>
                  <a:lnTo>
                    <a:pt x="71" y="135"/>
                  </a:lnTo>
                  <a:lnTo>
                    <a:pt x="78" y="131"/>
                  </a:lnTo>
                  <a:lnTo>
                    <a:pt x="85" y="127"/>
                  </a:lnTo>
                  <a:lnTo>
                    <a:pt x="88" y="114"/>
                  </a:lnTo>
                  <a:lnTo>
                    <a:pt x="86" y="96"/>
                  </a:lnTo>
                  <a:lnTo>
                    <a:pt x="78" y="75"/>
                  </a:lnTo>
                  <a:lnTo>
                    <a:pt x="72" y="63"/>
                  </a:lnTo>
                  <a:lnTo>
                    <a:pt x="70" y="74"/>
                  </a:lnTo>
                  <a:lnTo>
                    <a:pt x="67" y="78"/>
                  </a:lnTo>
                  <a:lnTo>
                    <a:pt x="56" y="81"/>
                  </a:lnTo>
                  <a:lnTo>
                    <a:pt x="47" y="83"/>
                  </a:lnTo>
                  <a:lnTo>
                    <a:pt x="29" y="79"/>
                  </a:lnTo>
                  <a:lnTo>
                    <a:pt x="11" y="27"/>
                  </a:lnTo>
                  <a:lnTo>
                    <a:pt x="1" y="0"/>
                  </a:lnTo>
                  <a:close/>
                </a:path>
              </a:pathLst>
            </a:custGeom>
            <a:solidFill>
              <a:srgbClr val="FF1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8" name="Freeform 193"/>
            <p:cNvSpPr>
              <a:spLocks/>
            </p:cNvSpPr>
            <p:nvPr/>
          </p:nvSpPr>
          <p:spPr bwMode="auto">
            <a:xfrm>
              <a:off x="4062" y="2924"/>
              <a:ext cx="85" cy="217"/>
            </a:xfrm>
            <a:custGeom>
              <a:avLst/>
              <a:gdLst>
                <a:gd name="T0" fmla="*/ 0 w 340"/>
                <a:gd name="T1" fmla="*/ 0 h 867"/>
                <a:gd name="T2" fmla="*/ 0 w 340"/>
                <a:gd name="T3" fmla="*/ 0 h 867"/>
                <a:gd name="T4" fmla="*/ 0 w 340"/>
                <a:gd name="T5" fmla="*/ 0 h 867"/>
                <a:gd name="T6" fmla="*/ 0 w 340"/>
                <a:gd name="T7" fmla="*/ 0 h 867"/>
                <a:gd name="T8" fmla="*/ 0 w 340"/>
                <a:gd name="T9" fmla="*/ 0 h 867"/>
                <a:gd name="T10" fmla="*/ 0 w 340"/>
                <a:gd name="T11" fmla="*/ 0 h 867"/>
                <a:gd name="T12" fmla="*/ 0 w 340"/>
                <a:gd name="T13" fmla="*/ 0 h 867"/>
                <a:gd name="T14" fmla="*/ 0 w 340"/>
                <a:gd name="T15" fmla="*/ 0 h 867"/>
                <a:gd name="T16" fmla="*/ 0 w 340"/>
                <a:gd name="T17" fmla="*/ 0 h 867"/>
                <a:gd name="T18" fmla="*/ 0 w 340"/>
                <a:gd name="T19" fmla="*/ 0 h 867"/>
                <a:gd name="T20" fmla="*/ 0 w 340"/>
                <a:gd name="T21" fmla="*/ 0 h 867"/>
                <a:gd name="T22" fmla="*/ 0 w 340"/>
                <a:gd name="T23" fmla="*/ 0 h 867"/>
                <a:gd name="T24" fmla="*/ 0 w 340"/>
                <a:gd name="T25" fmla="*/ 0 h 867"/>
                <a:gd name="T26" fmla="*/ 0 w 340"/>
                <a:gd name="T27" fmla="*/ 0 h 867"/>
                <a:gd name="T28" fmla="*/ 0 w 340"/>
                <a:gd name="T29" fmla="*/ 0 h 867"/>
                <a:gd name="T30" fmla="*/ 0 w 340"/>
                <a:gd name="T31" fmla="*/ 0 h 867"/>
                <a:gd name="T32" fmla="*/ 0 w 340"/>
                <a:gd name="T33" fmla="*/ 0 h 867"/>
                <a:gd name="T34" fmla="*/ 0 w 340"/>
                <a:gd name="T35" fmla="*/ 0 h 867"/>
                <a:gd name="T36" fmla="*/ 0 w 340"/>
                <a:gd name="T37" fmla="*/ 0 h 867"/>
                <a:gd name="T38" fmla="*/ 0 w 340"/>
                <a:gd name="T39" fmla="*/ 0 h 867"/>
                <a:gd name="T40" fmla="*/ 0 w 340"/>
                <a:gd name="T41" fmla="*/ 0 h 867"/>
                <a:gd name="T42" fmla="*/ 0 w 340"/>
                <a:gd name="T43" fmla="*/ 0 h 867"/>
                <a:gd name="T44" fmla="*/ 0 w 340"/>
                <a:gd name="T45" fmla="*/ 0 h 867"/>
                <a:gd name="T46" fmla="*/ 0 w 340"/>
                <a:gd name="T47" fmla="*/ 0 h 867"/>
                <a:gd name="T48" fmla="*/ 0 w 340"/>
                <a:gd name="T49" fmla="*/ 0 h 867"/>
                <a:gd name="T50" fmla="*/ 0 w 340"/>
                <a:gd name="T51" fmla="*/ 0 h 867"/>
                <a:gd name="T52" fmla="*/ 0 w 340"/>
                <a:gd name="T53" fmla="*/ 0 h 867"/>
                <a:gd name="T54" fmla="*/ 0 w 340"/>
                <a:gd name="T55" fmla="*/ 0 h 867"/>
                <a:gd name="T56" fmla="*/ 0 w 340"/>
                <a:gd name="T57" fmla="*/ 0 h 867"/>
                <a:gd name="T58" fmla="*/ 0 w 340"/>
                <a:gd name="T59" fmla="*/ 0 h 867"/>
                <a:gd name="T60" fmla="*/ 0 w 340"/>
                <a:gd name="T61" fmla="*/ 0 h 867"/>
                <a:gd name="T62" fmla="*/ 0 w 340"/>
                <a:gd name="T63" fmla="*/ 0 h 86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40"/>
                <a:gd name="T97" fmla="*/ 0 h 867"/>
                <a:gd name="T98" fmla="*/ 340 w 340"/>
                <a:gd name="T99" fmla="*/ 867 h 86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40" h="867">
                  <a:moveTo>
                    <a:pt x="134" y="0"/>
                  </a:moveTo>
                  <a:lnTo>
                    <a:pt x="53" y="45"/>
                  </a:lnTo>
                  <a:lnTo>
                    <a:pt x="43" y="59"/>
                  </a:lnTo>
                  <a:lnTo>
                    <a:pt x="0" y="273"/>
                  </a:lnTo>
                  <a:lnTo>
                    <a:pt x="65" y="282"/>
                  </a:lnTo>
                  <a:lnTo>
                    <a:pt x="73" y="228"/>
                  </a:lnTo>
                  <a:lnTo>
                    <a:pt x="98" y="341"/>
                  </a:lnTo>
                  <a:lnTo>
                    <a:pt x="57" y="487"/>
                  </a:lnTo>
                  <a:lnTo>
                    <a:pt x="57" y="593"/>
                  </a:lnTo>
                  <a:lnTo>
                    <a:pt x="65" y="666"/>
                  </a:lnTo>
                  <a:lnTo>
                    <a:pt x="86" y="774"/>
                  </a:lnTo>
                  <a:lnTo>
                    <a:pt x="105" y="855"/>
                  </a:lnTo>
                  <a:lnTo>
                    <a:pt x="167" y="867"/>
                  </a:lnTo>
                  <a:lnTo>
                    <a:pt x="174" y="854"/>
                  </a:lnTo>
                  <a:lnTo>
                    <a:pt x="233" y="851"/>
                  </a:lnTo>
                  <a:lnTo>
                    <a:pt x="254" y="751"/>
                  </a:lnTo>
                  <a:lnTo>
                    <a:pt x="273" y="617"/>
                  </a:lnTo>
                  <a:lnTo>
                    <a:pt x="287" y="483"/>
                  </a:lnTo>
                  <a:lnTo>
                    <a:pt x="249" y="329"/>
                  </a:lnTo>
                  <a:lnTo>
                    <a:pt x="264" y="244"/>
                  </a:lnTo>
                  <a:lnTo>
                    <a:pt x="273" y="275"/>
                  </a:lnTo>
                  <a:lnTo>
                    <a:pt x="340" y="257"/>
                  </a:lnTo>
                  <a:lnTo>
                    <a:pt x="288" y="57"/>
                  </a:lnTo>
                  <a:lnTo>
                    <a:pt x="202" y="0"/>
                  </a:lnTo>
                  <a:lnTo>
                    <a:pt x="200" y="6"/>
                  </a:lnTo>
                  <a:lnTo>
                    <a:pt x="189" y="14"/>
                  </a:lnTo>
                  <a:lnTo>
                    <a:pt x="180" y="16"/>
                  </a:lnTo>
                  <a:lnTo>
                    <a:pt x="171" y="16"/>
                  </a:lnTo>
                  <a:lnTo>
                    <a:pt x="160" y="15"/>
                  </a:lnTo>
                  <a:lnTo>
                    <a:pt x="150" y="13"/>
                  </a:lnTo>
                  <a:lnTo>
                    <a:pt x="138" y="6"/>
                  </a:lnTo>
                  <a:lnTo>
                    <a:pt x="134" y="0"/>
                  </a:lnTo>
                  <a:close/>
                </a:path>
              </a:pathLst>
            </a:custGeom>
            <a:solidFill>
              <a:srgbClr val="FF1F3F"/>
            </a:solidFill>
            <a:ln w="3175">
              <a:solidFill>
                <a:srgbClr val="FF1F3F"/>
              </a:solidFill>
              <a:prstDash val="solid"/>
              <a:round/>
              <a:headEnd/>
              <a:tailEnd/>
            </a:ln>
          </p:spPr>
          <p:txBody>
            <a:bodyPr/>
            <a:lstStyle/>
            <a:p>
              <a:endParaRPr lang="en-US"/>
            </a:p>
          </p:txBody>
        </p:sp>
        <p:sp>
          <p:nvSpPr>
            <p:cNvPr id="1059" name="Freeform 194"/>
            <p:cNvSpPr>
              <a:spLocks/>
            </p:cNvSpPr>
            <p:nvPr/>
          </p:nvSpPr>
          <p:spPr bwMode="auto">
            <a:xfrm>
              <a:off x="4138" y="2859"/>
              <a:ext cx="47" cy="77"/>
            </a:xfrm>
            <a:custGeom>
              <a:avLst/>
              <a:gdLst>
                <a:gd name="T0" fmla="*/ 0 w 187"/>
                <a:gd name="T1" fmla="*/ 0 h 308"/>
                <a:gd name="T2" fmla="*/ 0 w 187"/>
                <a:gd name="T3" fmla="*/ 0 h 308"/>
                <a:gd name="T4" fmla="*/ 0 w 187"/>
                <a:gd name="T5" fmla="*/ 0 h 308"/>
                <a:gd name="T6" fmla="*/ 0 w 187"/>
                <a:gd name="T7" fmla="*/ 0 h 308"/>
                <a:gd name="T8" fmla="*/ 0 w 187"/>
                <a:gd name="T9" fmla="*/ 0 h 308"/>
                <a:gd name="T10" fmla="*/ 0 w 187"/>
                <a:gd name="T11" fmla="*/ 0 h 308"/>
                <a:gd name="T12" fmla="*/ 0 w 187"/>
                <a:gd name="T13" fmla="*/ 0 h 308"/>
                <a:gd name="T14" fmla="*/ 0 w 187"/>
                <a:gd name="T15" fmla="*/ 0 h 308"/>
                <a:gd name="T16" fmla="*/ 0 w 187"/>
                <a:gd name="T17" fmla="*/ 0 h 308"/>
                <a:gd name="T18" fmla="*/ 0 w 187"/>
                <a:gd name="T19" fmla="*/ 0 h 308"/>
                <a:gd name="T20" fmla="*/ 0 w 187"/>
                <a:gd name="T21" fmla="*/ 0 h 308"/>
                <a:gd name="T22" fmla="*/ 0 w 187"/>
                <a:gd name="T23" fmla="*/ 0 h 308"/>
                <a:gd name="T24" fmla="*/ 0 w 187"/>
                <a:gd name="T25" fmla="*/ 0 h 308"/>
                <a:gd name="T26" fmla="*/ 0 w 187"/>
                <a:gd name="T27" fmla="*/ 0 h 308"/>
                <a:gd name="T28" fmla="*/ 0 w 187"/>
                <a:gd name="T29" fmla="*/ 0 h 308"/>
                <a:gd name="T30" fmla="*/ 0 w 187"/>
                <a:gd name="T31" fmla="*/ 0 h 308"/>
                <a:gd name="T32" fmla="*/ 0 w 187"/>
                <a:gd name="T33" fmla="*/ 0 h 308"/>
                <a:gd name="T34" fmla="*/ 0 w 187"/>
                <a:gd name="T35" fmla="*/ 0 h 308"/>
                <a:gd name="T36" fmla="*/ 0 w 187"/>
                <a:gd name="T37" fmla="*/ 0 h 308"/>
                <a:gd name="T38" fmla="*/ 0 w 187"/>
                <a:gd name="T39" fmla="*/ 0 h 308"/>
                <a:gd name="T40" fmla="*/ 0 w 187"/>
                <a:gd name="T41" fmla="*/ 0 h 308"/>
                <a:gd name="T42" fmla="*/ 0 w 187"/>
                <a:gd name="T43" fmla="*/ 0 h 308"/>
                <a:gd name="T44" fmla="*/ 0 w 187"/>
                <a:gd name="T45" fmla="*/ 0 h 308"/>
                <a:gd name="T46" fmla="*/ 0 w 187"/>
                <a:gd name="T47" fmla="*/ 0 h 308"/>
                <a:gd name="T48" fmla="*/ 0 w 187"/>
                <a:gd name="T49" fmla="*/ 0 h 308"/>
                <a:gd name="T50" fmla="*/ 0 w 187"/>
                <a:gd name="T51" fmla="*/ 0 h 308"/>
                <a:gd name="T52" fmla="*/ 0 w 187"/>
                <a:gd name="T53" fmla="*/ 0 h 308"/>
                <a:gd name="T54" fmla="*/ 0 w 187"/>
                <a:gd name="T55" fmla="*/ 0 h 308"/>
                <a:gd name="T56" fmla="*/ 0 w 187"/>
                <a:gd name="T57" fmla="*/ 0 h 308"/>
                <a:gd name="T58" fmla="*/ 0 w 187"/>
                <a:gd name="T59" fmla="*/ 0 h 308"/>
                <a:gd name="T60" fmla="*/ 0 w 187"/>
                <a:gd name="T61" fmla="*/ 0 h 308"/>
                <a:gd name="T62" fmla="*/ 0 w 187"/>
                <a:gd name="T63" fmla="*/ 0 h 308"/>
                <a:gd name="T64" fmla="*/ 0 w 187"/>
                <a:gd name="T65" fmla="*/ 0 h 308"/>
                <a:gd name="T66" fmla="*/ 0 w 187"/>
                <a:gd name="T67" fmla="*/ 0 h 308"/>
                <a:gd name="T68" fmla="*/ 0 w 187"/>
                <a:gd name="T69" fmla="*/ 0 h 308"/>
                <a:gd name="T70" fmla="*/ 0 w 187"/>
                <a:gd name="T71" fmla="*/ 0 h 308"/>
                <a:gd name="T72" fmla="*/ 0 w 187"/>
                <a:gd name="T73" fmla="*/ 0 h 308"/>
                <a:gd name="T74" fmla="*/ 0 w 187"/>
                <a:gd name="T75" fmla="*/ 0 h 308"/>
                <a:gd name="T76" fmla="*/ 0 w 187"/>
                <a:gd name="T77" fmla="*/ 0 h 308"/>
                <a:gd name="T78" fmla="*/ 0 w 187"/>
                <a:gd name="T79" fmla="*/ 0 h 308"/>
                <a:gd name="T80" fmla="*/ 0 w 187"/>
                <a:gd name="T81" fmla="*/ 0 h 308"/>
                <a:gd name="T82" fmla="*/ 0 w 187"/>
                <a:gd name="T83" fmla="*/ 0 h 308"/>
                <a:gd name="T84" fmla="*/ 0 w 187"/>
                <a:gd name="T85" fmla="*/ 0 h 308"/>
                <a:gd name="T86" fmla="*/ 0 w 187"/>
                <a:gd name="T87" fmla="*/ 0 h 308"/>
                <a:gd name="T88" fmla="*/ 0 w 187"/>
                <a:gd name="T89" fmla="*/ 0 h 308"/>
                <a:gd name="T90" fmla="*/ 0 w 187"/>
                <a:gd name="T91" fmla="*/ 0 h 308"/>
                <a:gd name="T92" fmla="*/ 0 w 187"/>
                <a:gd name="T93" fmla="*/ 0 h 30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87"/>
                <a:gd name="T142" fmla="*/ 0 h 308"/>
                <a:gd name="T143" fmla="*/ 187 w 187"/>
                <a:gd name="T144" fmla="*/ 308 h 30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87" h="308">
                  <a:moveTo>
                    <a:pt x="71" y="4"/>
                  </a:moveTo>
                  <a:lnTo>
                    <a:pt x="52" y="14"/>
                  </a:lnTo>
                  <a:lnTo>
                    <a:pt x="38" y="28"/>
                  </a:lnTo>
                  <a:lnTo>
                    <a:pt x="28" y="43"/>
                  </a:lnTo>
                  <a:lnTo>
                    <a:pt x="18" y="75"/>
                  </a:lnTo>
                  <a:lnTo>
                    <a:pt x="6" y="121"/>
                  </a:lnTo>
                  <a:lnTo>
                    <a:pt x="0" y="161"/>
                  </a:lnTo>
                  <a:lnTo>
                    <a:pt x="1" y="179"/>
                  </a:lnTo>
                  <a:lnTo>
                    <a:pt x="4" y="196"/>
                  </a:lnTo>
                  <a:lnTo>
                    <a:pt x="6" y="220"/>
                  </a:lnTo>
                  <a:lnTo>
                    <a:pt x="21" y="308"/>
                  </a:lnTo>
                  <a:lnTo>
                    <a:pt x="31" y="290"/>
                  </a:lnTo>
                  <a:lnTo>
                    <a:pt x="45" y="288"/>
                  </a:lnTo>
                  <a:lnTo>
                    <a:pt x="56" y="283"/>
                  </a:lnTo>
                  <a:lnTo>
                    <a:pt x="69" y="272"/>
                  </a:lnTo>
                  <a:lnTo>
                    <a:pt x="64" y="226"/>
                  </a:lnTo>
                  <a:lnTo>
                    <a:pt x="64" y="211"/>
                  </a:lnTo>
                  <a:lnTo>
                    <a:pt x="51" y="180"/>
                  </a:lnTo>
                  <a:lnTo>
                    <a:pt x="48" y="131"/>
                  </a:lnTo>
                  <a:lnTo>
                    <a:pt x="51" y="86"/>
                  </a:lnTo>
                  <a:lnTo>
                    <a:pt x="77" y="58"/>
                  </a:lnTo>
                  <a:lnTo>
                    <a:pt x="122" y="53"/>
                  </a:lnTo>
                  <a:lnTo>
                    <a:pt x="143" y="81"/>
                  </a:lnTo>
                  <a:lnTo>
                    <a:pt x="141" y="176"/>
                  </a:lnTo>
                  <a:lnTo>
                    <a:pt x="122" y="212"/>
                  </a:lnTo>
                  <a:lnTo>
                    <a:pt x="118" y="272"/>
                  </a:lnTo>
                  <a:lnTo>
                    <a:pt x="128" y="263"/>
                  </a:lnTo>
                  <a:lnTo>
                    <a:pt x="137" y="273"/>
                  </a:lnTo>
                  <a:lnTo>
                    <a:pt x="148" y="280"/>
                  </a:lnTo>
                  <a:lnTo>
                    <a:pt x="156" y="285"/>
                  </a:lnTo>
                  <a:lnTo>
                    <a:pt x="168" y="293"/>
                  </a:lnTo>
                  <a:lnTo>
                    <a:pt x="179" y="230"/>
                  </a:lnTo>
                  <a:lnTo>
                    <a:pt x="183" y="192"/>
                  </a:lnTo>
                  <a:lnTo>
                    <a:pt x="186" y="168"/>
                  </a:lnTo>
                  <a:lnTo>
                    <a:pt x="187" y="151"/>
                  </a:lnTo>
                  <a:lnTo>
                    <a:pt x="186" y="131"/>
                  </a:lnTo>
                  <a:lnTo>
                    <a:pt x="183" y="116"/>
                  </a:lnTo>
                  <a:lnTo>
                    <a:pt x="179" y="100"/>
                  </a:lnTo>
                  <a:lnTo>
                    <a:pt x="175" y="85"/>
                  </a:lnTo>
                  <a:lnTo>
                    <a:pt x="175" y="74"/>
                  </a:lnTo>
                  <a:lnTo>
                    <a:pt x="172" y="57"/>
                  </a:lnTo>
                  <a:lnTo>
                    <a:pt x="165" y="38"/>
                  </a:lnTo>
                  <a:lnTo>
                    <a:pt x="153" y="19"/>
                  </a:lnTo>
                  <a:lnTo>
                    <a:pt x="135" y="6"/>
                  </a:lnTo>
                  <a:lnTo>
                    <a:pt x="116" y="1"/>
                  </a:lnTo>
                  <a:lnTo>
                    <a:pt x="97" y="0"/>
                  </a:lnTo>
                  <a:lnTo>
                    <a:pt x="71" y="4"/>
                  </a:lnTo>
                  <a:close/>
                </a:path>
              </a:pathLst>
            </a:custGeom>
            <a:solidFill>
              <a:srgbClr val="BF3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60" name="Freeform 195"/>
            <p:cNvSpPr>
              <a:spLocks/>
            </p:cNvSpPr>
            <p:nvPr/>
          </p:nvSpPr>
          <p:spPr bwMode="auto">
            <a:xfrm>
              <a:off x="4143" y="2871"/>
              <a:ext cx="39" cy="88"/>
            </a:xfrm>
            <a:custGeom>
              <a:avLst/>
              <a:gdLst>
                <a:gd name="T0" fmla="*/ 0 w 154"/>
                <a:gd name="T1" fmla="*/ 0 h 353"/>
                <a:gd name="T2" fmla="*/ 0 w 154"/>
                <a:gd name="T3" fmla="*/ 0 h 353"/>
                <a:gd name="T4" fmla="*/ 0 w 154"/>
                <a:gd name="T5" fmla="*/ 0 h 353"/>
                <a:gd name="T6" fmla="*/ 0 w 154"/>
                <a:gd name="T7" fmla="*/ 0 h 353"/>
                <a:gd name="T8" fmla="*/ 0 w 154"/>
                <a:gd name="T9" fmla="*/ 0 h 353"/>
                <a:gd name="T10" fmla="*/ 0 w 154"/>
                <a:gd name="T11" fmla="*/ 0 h 353"/>
                <a:gd name="T12" fmla="*/ 0 w 154"/>
                <a:gd name="T13" fmla="*/ 0 h 353"/>
                <a:gd name="T14" fmla="*/ 0 w 154"/>
                <a:gd name="T15" fmla="*/ 0 h 353"/>
                <a:gd name="T16" fmla="*/ 0 w 154"/>
                <a:gd name="T17" fmla="*/ 0 h 353"/>
                <a:gd name="T18" fmla="*/ 0 w 154"/>
                <a:gd name="T19" fmla="*/ 0 h 353"/>
                <a:gd name="T20" fmla="*/ 0 w 154"/>
                <a:gd name="T21" fmla="*/ 0 h 353"/>
                <a:gd name="T22" fmla="*/ 0 w 154"/>
                <a:gd name="T23" fmla="*/ 0 h 353"/>
                <a:gd name="T24" fmla="*/ 0 w 154"/>
                <a:gd name="T25" fmla="*/ 0 h 353"/>
                <a:gd name="T26" fmla="*/ 0 w 154"/>
                <a:gd name="T27" fmla="*/ 0 h 353"/>
                <a:gd name="T28" fmla="*/ 0 w 154"/>
                <a:gd name="T29" fmla="*/ 0 h 353"/>
                <a:gd name="T30" fmla="*/ 0 w 154"/>
                <a:gd name="T31" fmla="*/ 0 h 353"/>
                <a:gd name="T32" fmla="*/ 0 w 154"/>
                <a:gd name="T33" fmla="*/ 0 h 353"/>
                <a:gd name="T34" fmla="*/ 0 w 154"/>
                <a:gd name="T35" fmla="*/ 0 h 353"/>
                <a:gd name="T36" fmla="*/ 0 w 154"/>
                <a:gd name="T37" fmla="*/ 0 h 353"/>
                <a:gd name="T38" fmla="*/ 0 w 154"/>
                <a:gd name="T39" fmla="*/ 0 h 353"/>
                <a:gd name="T40" fmla="*/ 0 w 154"/>
                <a:gd name="T41" fmla="*/ 0 h 353"/>
                <a:gd name="T42" fmla="*/ 0 w 154"/>
                <a:gd name="T43" fmla="*/ 0 h 353"/>
                <a:gd name="T44" fmla="*/ 0 w 154"/>
                <a:gd name="T45" fmla="*/ 0 h 353"/>
                <a:gd name="T46" fmla="*/ 0 w 154"/>
                <a:gd name="T47" fmla="*/ 0 h 353"/>
                <a:gd name="T48" fmla="*/ 0 w 154"/>
                <a:gd name="T49" fmla="*/ 0 h 353"/>
                <a:gd name="T50" fmla="*/ 0 w 154"/>
                <a:gd name="T51" fmla="*/ 0 h 35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4"/>
                <a:gd name="T79" fmla="*/ 0 h 353"/>
                <a:gd name="T80" fmla="*/ 154 w 154"/>
                <a:gd name="T81" fmla="*/ 353 h 35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4" h="353">
                  <a:moveTo>
                    <a:pt x="57" y="4"/>
                  </a:moveTo>
                  <a:lnTo>
                    <a:pt x="44" y="11"/>
                  </a:lnTo>
                  <a:lnTo>
                    <a:pt x="34" y="23"/>
                  </a:lnTo>
                  <a:lnTo>
                    <a:pt x="29" y="38"/>
                  </a:lnTo>
                  <a:lnTo>
                    <a:pt x="27" y="56"/>
                  </a:lnTo>
                  <a:lnTo>
                    <a:pt x="24" y="82"/>
                  </a:lnTo>
                  <a:lnTo>
                    <a:pt x="29" y="126"/>
                  </a:lnTo>
                  <a:lnTo>
                    <a:pt x="33" y="142"/>
                  </a:lnTo>
                  <a:lnTo>
                    <a:pt x="44" y="164"/>
                  </a:lnTo>
                  <a:lnTo>
                    <a:pt x="44" y="218"/>
                  </a:lnTo>
                  <a:lnTo>
                    <a:pt x="0" y="247"/>
                  </a:lnTo>
                  <a:lnTo>
                    <a:pt x="80" y="353"/>
                  </a:lnTo>
                  <a:lnTo>
                    <a:pt x="154" y="241"/>
                  </a:lnTo>
                  <a:lnTo>
                    <a:pt x="102" y="207"/>
                  </a:lnTo>
                  <a:lnTo>
                    <a:pt x="102" y="166"/>
                  </a:lnTo>
                  <a:lnTo>
                    <a:pt x="117" y="141"/>
                  </a:lnTo>
                  <a:lnTo>
                    <a:pt x="122" y="128"/>
                  </a:lnTo>
                  <a:lnTo>
                    <a:pt x="125" y="85"/>
                  </a:lnTo>
                  <a:lnTo>
                    <a:pt x="126" y="60"/>
                  </a:lnTo>
                  <a:lnTo>
                    <a:pt x="126" y="42"/>
                  </a:lnTo>
                  <a:lnTo>
                    <a:pt x="121" y="27"/>
                  </a:lnTo>
                  <a:lnTo>
                    <a:pt x="113" y="13"/>
                  </a:lnTo>
                  <a:lnTo>
                    <a:pt x="102" y="5"/>
                  </a:lnTo>
                  <a:lnTo>
                    <a:pt x="87" y="0"/>
                  </a:lnTo>
                  <a:lnTo>
                    <a:pt x="71" y="0"/>
                  </a:lnTo>
                  <a:lnTo>
                    <a:pt x="57" y="4"/>
                  </a:lnTo>
                  <a:close/>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61" name="Freeform 196"/>
            <p:cNvSpPr>
              <a:spLocks/>
            </p:cNvSpPr>
            <p:nvPr/>
          </p:nvSpPr>
          <p:spPr bwMode="auto">
            <a:xfrm>
              <a:off x="4151" y="2886"/>
              <a:ext cx="13" cy="17"/>
            </a:xfrm>
            <a:custGeom>
              <a:avLst/>
              <a:gdLst>
                <a:gd name="T0" fmla="*/ 0 w 51"/>
                <a:gd name="T1" fmla="*/ 0 h 67"/>
                <a:gd name="T2" fmla="*/ 0 w 51"/>
                <a:gd name="T3" fmla="*/ 0 h 67"/>
                <a:gd name="T4" fmla="*/ 0 w 51"/>
                <a:gd name="T5" fmla="*/ 0 h 67"/>
                <a:gd name="T6" fmla="*/ 0 w 51"/>
                <a:gd name="T7" fmla="*/ 0 h 67"/>
                <a:gd name="T8" fmla="*/ 0 w 51"/>
                <a:gd name="T9" fmla="*/ 0 h 67"/>
                <a:gd name="T10" fmla="*/ 0 w 51"/>
                <a:gd name="T11" fmla="*/ 0 h 67"/>
                <a:gd name="T12" fmla="*/ 0 w 51"/>
                <a:gd name="T13" fmla="*/ 0 h 67"/>
                <a:gd name="T14" fmla="*/ 0 w 51"/>
                <a:gd name="T15" fmla="*/ 0 h 67"/>
                <a:gd name="T16" fmla="*/ 0 w 51"/>
                <a:gd name="T17" fmla="*/ 0 h 67"/>
                <a:gd name="T18" fmla="*/ 0 w 51"/>
                <a:gd name="T19" fmla="*/ 0 h 67"/>
                <a:gd name="T20" fmla="*/ 0 w 51"/>
                <a:gd name="T21" fmla="*/ 0 h 67"/>
                <a:gd name="T22" fmla="*/ 0 w 51"/>
                <a:gd name="T23" fmla="*/ 0 h 67"/>
                <a:gd name="T24" fmla="*/ 0 w 51"/>
                <a:gd name="T25" fmla="*/ 0 h 67"/>
                <a:gd name="T26" fmla="*/ 0 w 51"/>
                <a:gd name="T27" fmla="*/ 0 h 6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1"/>
                <a:gd name="T43" fmla="*/ 0 h 67"/>
                <a:gd name="T44" fmla="*/ 51 w 51"/>
                <a:gd name="T45" fmla="*/ 67 h 6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1" h="67">
                  <a:moveTo>
                    <a:pt x="6" y="2"/>
                  </a:moveTo>
                  <a:lnTo>
                    <a:pt x="19" y="0"/>
                  </a:lnTo>
                  <a:lnTo>
                    <a:pt x="32" y="5"/>
                  </a:lnTo>
                  <a:lnTo>
                    <a:pt x="37" y="6"/>
                  </a:lnTo>
                  <a:lnTo>
                    <a:pt x="37" y="59"/>
                  </a:lnTo>
                  <a:lnTo>
                    <a:pt x="51" y="59"/>
                  </a:lnTo>
                  <a:lnTo>
                    <a:pt x="41" y="67"/>
                  </a:lnTo>
                  <a:lnTo>
                    <a:pt x="33" y="59"/>
                  </a:lnTo>
                  <a:lnTo>
                    <a:pt x="33" y="19"/>
                  </a:lnTo>
                  <a:lnTo>
                    <a:pt x="14" y="23"/>
                  </a:lnTo>
                  <a:lnTo>
                    <a:pt x="26" y="16"/>
                  </a:lnTo>
                  <a:lnTo>
                    <a:pt x="10" y="17"/>
                  </a:lnTo>
                  <a:lnTo>
                    <a:pt x="0" y="13"/>
                  </a:lnTo>
                  <a:lnTo>
                    <a:pt x="6" y="2"/>
                  </a:lnTo>
                  <a:close/>
                </a:path>
              </a:pathLst>
            </a:custGeom>
            <a:solidFill>
              <a:srgbClr val="BF3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62" name="Freeform 197"/>
            <p:cNvSpPr>
              <a:spLocks/>
            </p:cNvSpPr>
            <p:nvPr/>
          </p:nvSpPr>
          <p:spPr bwMode="auto">
            <a:xfrm>
              <a:off x="4133" y="3102"/>
              <a:ext cx="52" cy="154"/>
            </a:xfrm>
            <a:custGeom>
              <a:avLst/>
              <a:gdLst>
                <a:gd name="T0" fmla="*/ 0 w 209"/>
                <a:gd name="T1" fmla="*/ 0 h 617"/>
                <a:gd name="T2" fmla="*/ 0 w 209"/>
                <a:gd name="T3" fmla="*/ 0 h 617"/>
                <a:gd name="T4" fmla="*/ 0 w 209"/>
                <a:gd name="T5" fmla="*/ 0 h 617"/>
                <a:gd name="T6" fmla="*/ 0 w 209"/>
                <a:gd name="T7" fmla="*/ 0 h 617"/>
                <a:gd name="T8" fmla="*/ 0 w 209"/>
                <a:gd name="T9" fmla="*/ 0 h 617"/>
                <a:gd name="T10" fmla="*/ 0 w 209"/>
                <a:gd name="T11" fmla="*/ 0 h 617"/>
                <a:gd name="T12" fmla="*/ 0 w 209"/>
                <a:gd name="T13" fmla="*/ 0 h 617"/>
                <a:gd name="T14" fmla="*/ 0 w 209"/>
                <a:gd name="T15" fmla="*/ 0 h 617"/>
                <a:gd name="T16" fmla="*/ 0 w 209"/>
                <a:gd name="T17" fmla="*/ 0 h 617"/>
                <a:gd name="T18" fmla="*/ 0 w 209"/>
                <a:gd name="T19" fmla="*/ 0 h 617"/>
                <a:gd name="T20" fmla="*/ 0 w 209"/>
                <a:gd name="T21" fmla="*/ 0 h 617"/>
                <a:gd name="T22" fmla="*/ 0 w 209"/>
                <a:gd name="T23" fmla="*/ 0 h 617"/>
                <a:gd name="T24" fmla="*/ 0 w 209"/>
                <a:gd name="T25" fmla="*/ 0 h 617"/>
                <a:gd name="T26" fmla="*/ 0 w 209"/>
                <a:gd name="T27" fmla="*/ 0 h 617"/>
                <a:gd name="T28" fmla="*/ 0 w 209"/>
                <a:gd name="T29" fmla="*/ 0 h 617"/>
                <a:gd name="T30" fmla="*/ 0 w 209"/>
                <a:gd name="T31" fmla="*/ 0 h 617"/>
                <a:gd name="T32" fmla="*/ 0 w 209"/>
                <a:gd name="T33" fmla="*/ 0 h 617"/>
                <a:gd name="T34" fmla="*/ 0 w 209"/>
                <a:gd name="T35" fmla="*/ 0 h 617"/>
                <a:gd name="T36" fmla="*/ 0 w 209"/>
                <a:gd name="T37" fmla="*/ 0 h 617"/>
                <a:gd name="T38" fmla="*/ 0 w 209"/>
                <a:gd name="T39" fmla="*/ 0 h 617"/>
                <a:gd name="T40" fmla="*/ 0 w 209"/>
                <a:gd name="T41" fmla="*/ 0 h 617"/>
                <a:gd name="T42" fmla="*/ 0 w 209"/>
                <a:gd name="T43" fmla="*/ 0 h 617"/>
                <a:gd name="T44" fmla="*/ 0 w 209"/>
                <a:gd name="T45" fmla="*/ 0 h 617"/>
                <a:gd name="T46" fmla="*/ 0 w 209"/>
                <a:gd name="T47" fmla="*/ 0 h 617"/>
                <a:gd name="T48" fmla="*/ 0 w 209"/>
                <a:gd name="T49" fmla="*/ 0 h 617"/>
                <a:gd name="T50" fmla="*/ 0 w 209"/>
                <a:gd name="T51" fmla="*/ 0 h 61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09"/>
                <a:gd name="T79" fmla="*/ 0 h 617"/>
                <a:gd name="T80" fmla="*/ 209 w 209"/>
                <a:gd name="T81" fmla="*/ 617 h 61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09" h="617">
                  <a:moveTo>
                    <a:pt x="38" y="14"/>
                  </a:moveTo>
                  <a:lnTo>
                    <a:pt x="40" y="191"/>
                  </a:lnTo>
                  <a:lnTo>
                    <a:pt x="39" y="341"/>
                  </a:lnTo>
                  <a:lnTo>
                    <a:pt x="48" y="486"/>
                  </a:lnTo>
                  <a:lnTo>
                    <a:pt x="24" y="548"/>
                  </a:lnTo>
                  <a:lnTo>
                    <a:pt x="5" y="590"/>
                  </a:lnTo>
                  <a:lnTo>
                    <a:pt x="0" y="602"/>
                  </a:lnTo>
                  <a:lnTo>
                    <a:pt x="9" y="617"/>
                  </a:lnTo>
                  <a:lnTo>
                    <a:pt x="45" y="614"/>
                  </a:lnTo>
                  <a:lnTo>
                    <a:pt x="79" y="533"/>
                  </a:lnTo>
                  <a:lnTo>
                    <a:pt x="81" y="481"/>
                  </a:lnTo>
                  <a:lnTo>
                    <a:pt x="106" y="310"/>
                  </a:lnTo>
                  <a:lnTo>
                    <a:pt x="109" y="270"/>
                  </a:lnTo>
                  <a:lnTo>
                    <a:pt x="108" y="351"/>
                  </a:lnTo>
                  <a:lnTo>
                    <a:pt x="119" y="464"/>
                  </a:lnTo>
                  <a:lnTo>
                    <a:pt x="116" y="517"/>
                  </a:lnTo>
                  <a:lnTo>
                    <a:pt x="133" y="570"/>
                  </a:lnTo>
                  <a:lnTo>
                    <a:pt x="155" y="608"/>
                  </a:lnTo>
                  <a:lnTo>
                    <a:pt x="189" y="610"/>
                  </a:lnTo>
                  <a:lnTo>
                    <a:pt x="199" y="597"/>
                  </a:lnTo>
                  <a:lnTo>
                    <a:pt x="163" y="515"/>
                  </a:lnTo>
                  <a:lnTo>
                    <a:pt x="160" y="477"/>
                  </a:lnTo>
                  <a:lnTo>
                    <a:pt x="166" y="395"/>
                  </a:lnTo>
                  <a:lnTo>
                    <a:pt x="180" y="259"/>
                  </a:lnTo>
                  <a:lnTo>
                    <a:pt x="209" y="0"/>
                  </a:lnTo>
                  <a:lnTo>
                    <a:pt x="38" y="14"/>
                  </a:lnTo>
                  <a:close/>
                </a:path>
              </a:pathLst>
            </a:custGeom>
            <a:solidFill>
              <a:srgbClr val="FF7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63" name="Freeform 198"/>
            <p:cNvSpPr>
              <a:spLocks/>
            </p:cNvSpPr>
            <p:nvPr/>
          </p:nvSpPr>
          <p:spPr bwMode="auto">
            <a:xfrm>
              <a:off x="4194" y="3059"/>
              <a:ext cx="12" cy="20"/>
            </a:xfrm>
            <a:custGeom>
              <a:avLst/>
              <a:gdLst>
                <a:gd name="T0" fmla="*/ 0 w 49"/>
                <a:gd name="T1" fmla="*/ 0 h 77"/>
                <a:gd name="T2" fmla="*/ 0 w 49"/>
                <a:gd name="T3" fmla="*/ 0 h 77"/>
                <a:gd name="T4" fmla="*/ 0 w 49"/>
                <a:gd name="T5" fmla="*/ 0 h 77"/>
                <a:gd name="T6" fmla="*/ 0 w 49"/>
                <a:gd name="T7" fmla="*/ 0 h 77"/>
                <a:gd name="T8" fmla="*/ 0 w 49"/>
                <a:gd name="T9" fmla="*/ 0 h 77"/>
                <a:gd name="T10" fmla="*/ 0 60000 65536"/>
                <a:gd name="T11" fmla="*/ 0 60000 65536"/>
                <a:gd name="T12" fmla="*/ 0 60000 65536"/>
                <a:gd name="T13" fmla="*/ 0 60000 65536"/>
                <a:gd name="T14" fmla="*/ 0 60000 65536"/>
                <a:gd name="T15" fmla="*/ 0 w 49"/>
                <a:gd name="T16" fmla="*/ 0 h 77"/>
                <a:gd name="T17" fmla="*/ 49 w 49"/>
                <a:gd name="T18" fmla="*/ 77 h 77"/>
              </a:gdLst>
              <a:ahLst/>
              <a:cxnLst>
                <a:cxn ang="T10">
                  <a:pos x="T0" y="T1"/>
                </a:cxn>
                <a:cxn ang="T11">
                  <a:pos x="T2" y="T3"/>
                </a:cxn>
                <a:cxn ang="T12">
                  <a:pos x="T4" y="T5"/>
                </a:cxn>
                <a:cxn ang="T13">
                  <a:pos x="T6" y="T7"/>
                </a:cxn>
                <a:cxn ang="T14">
                  <a:pos x="T8" y="T9"/>
                </a:cxn>
              </a:cxnLst>
              <a:rect l="T15" t="T16" r="T17" b="T18"/>
              <a:pathLst>
                <a:path w="49" h="77">
                  <a:moveTo>
                    <a:pt x="49" y="0"/>
                  </a:moveTo>
                  <a:lnTo>
                    <a:pt x="49" y="40"/>
                  </a:lnTo>
                  <a:lnTo>
                    <a:pt x="0" y="77"/>
                  </a:lnTo>
                  <a:lnTo>
                    <a:pt x="23" y="6"/>
                  </a:lnTo>
                  <a:lnTo>
                    <a:pt x="49" y="0"/>
                  </a:lnTo>
                  <a:close/>
                </a:path>
              </a:pathLst>
            </a:custGeom>
            <a:solidFill>
              <a:srgbClr val="FF7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64" name="Freeform 199"/>
            <p:cNvSpPr>
              <a:spLocks/>
            </p:cNvSpPr>
            <p:nvPr/>
          </p:nvSpPr>
          <p:spPr bwMode="auto">
            <a:xfrm>
              <a:off x="4160" y="3103"/>
              <a:ext cx="4" cy="69"/>
            </a:xfrm>
            <a:custGeom>
              <a:avLst/>
              <a:gdLst>
                <a:gd name="T0" fmla="*/ 0 w 16"/>
                <a:gd name="T1" fmla="*/ 0 h 272"/>
                <a:gd name="T2" fmla="*/ 0 w 16"/>
                <a:gd name="T3" fmla="*/ 0 h 272"/>
                <a:gd name="T4" fmla="*/ 0 w 16"/>
                <a:gd name="T5" fmla="*/ 0 h 272"/>
                <a:gd name="T6" fmla="*/ 0 w 16"/>
                <a:gd name="T7" fmla="*/ 0 h 272"/>
                <a:gd name="T8" fmla="*/ 0 w 16"/>
                <a:gd name="T9" fmla="*/ 0 h 272"/>
                <a:gd name="T10" fmla="*/ 0 w 16"/>
                <a:gd name="T11" fmla="*/ 0 h 272"/>
                <a:gd name="T12" fmla="*/ 0 w 16"/>
                <a:gd name="T13" fmla="*/ 0 h 272"/>
                <a:gd name="T14" fmla="*/ 0 60000 65536"/>
                <a:gd name="T15" fmla="*/ 0 60000 65536"/>
                <a:gd name="T16" fmla="*/ 0 60000 65536"/>
                <a:gd name="T17" fmla="*/ 0 60000 65536"/>
                <a:gd name="T18" fmla="*/ 0 60000 65536"/>
                <a:gd name="T19" fmla="*/ 0 60000 65536"/>
                <a:gd name="T20" fmla="*/ 0 60000 65536"/>
                <a:gd name="T21" fmla="*/ 0 w 16"/>
                <a:gd name="T22" fmla="*/ 0 h 272"/>
                <a:gd name="T23" fmla="*/ 16 w 16"/>
                <a:gd name="T24" fmla="*/ 272 h 27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272">
                  <a:moveTo>
                    <a:pt x="16" y="0"/>
                  </a:moveTo>
                  <a:lnTo>
                    <a:pt x="16" y="91"/>
                  </a:lnTo>
                  <a:lnTo>
                    <a:pt x="12" y="144"/>
                  </a:lnTo>
                  <a:lnTo>
                    <a:pt x="9" y="203"/>
                  </a:lnTo>
                  <a:lnTo>
                    <a:pt x="0" y="259"/>
                  </a:lnTo>
                  <a:lnTo>
                    <a:pt x="2" y="272"/>
                  </a:lnTo>
                  <a:lnTo>
                    <a:pt x="16" y="0"/>
                  </a:lnTo>
                  <a:close/>
                </a:path>
              </a:pathLst>
            </a:custGeom>
            <a:solidFill>
              <a:srgbClr val="FF5F1F"/>
            </a:solidFill>
            <a:ln w="3175">
              <a:solidFill>
                <a:srgbClr val="FF5F1F"/>
              </a:solidFill>
              <a:prstDash val="solid"/>
              <a:round/>
              <a:headEnd/>
              <a:tailEnd/>
            </a:ln>
          </p:spPr>
          <p:txBody>
            <a:bodyPr/>
            <a:lstStyle/>
            <a:p>
              <a:endParaRPr lang="en-US"/>
            </a:p>
          </p:txBody>
        </p:sp>
        <p:sp>
          <p:nvSpPr>
            <p:cNvPr id="1065" name="Freeform 200"/>
            <p:cNvSpPr>
              <a:spLocks/>
            </p:cNvSpPr>
            <p:nvPr/>
          </p:nvSpPr>
          <p:spPr bwMode="auto">
            <a:xfrm>
              <a:off x="4161" y="3231"/>
              <a:ext cx="25" cy="41"/>
            </a:xfrm>
            <a:custGeom>
              <a:avLst/>
              <a:gdLst>
                <a:gd name="T0" fmla="*/ 0 w 101"/>
                <a:gd name="T1" fmla="*/ 0 h 163"/>
                <a:gd name="T2" fmla="*/ 0 w 101"/>
                <a:gd name="T3" fmla="*/ 0 h 163"/>
                <a:gd name="T4" fmla="*/ 0 w 101"/>
                <a:gd name="T5" fmla="*/ 0 h 163"/>
                <a:gd name="T6" fmla="*/ 0 w 101"/>
                <a:gd name="T7" fmla="*/ 0 h 163"/>
                <a:gd name="T8" fmla="*/ 0 w 101"/>
                <a:gd name="T9" fmla="*/ 0 h 163"/>
                <a:gd name="T10" fmla="*/ 0 w 101"/>
                <a:gd name="T11" fmla="*/ 0 h 163"/>
                <a:gd name="T12" fmla="*/ 0 w 101"/>
                <a:gd name="T13" fmla="*/ 0 h 163"/>
                <a:gd name="T14" fmla="*/ 0 w 101"/>
                <a:gd name="T15" fmla="*/ 0 h 163"/>
                <a:gd name="T16" fmla="*/ 0 w 101"/>
                <a:gd name="T17" fmla="*/ 0 h 163"/>
                <a:gd name="T18" fmla="*/ 0 w 101"/>
                <a:gd name="T19" fmla="*/ 0 h 163"/>
                <a:gd name="T20" fmla="*/ 0 w 101"/>
                <a:gd name="T21" fmla="*/ 0 h 163"/>
                <a:gd name="T22" fmla="*/ 0 w 101"/>
                <a:gd name="T23" fmla="*/ 0 h 163"/>
                <a:gd name="T24" fmla="*/ 0 w 101"/>
                <a:gd name="T25" fmla="*/ 0 h 163"/>
                <a:gd name="T26" fmla="*/ 0 w 101"/>
                <a:gd name="T27" fmla="*/ 0 h 163"/>
                <a:gd name="T28" fmla="*/ 0 w 101"/>
                <a:gd name="T29" fmla="*/ 0 h 163"/>
                <a:gd name="T30" fmla="*/ 0 w 101"/>
                <a:gd name="T31" fmla="*/ 0 h 163"/>
                <a:gd name="T32" fmla="*/ 0 w 101"/>
                <a:gd name="T33" fmla="*/ 0 h 163"/>
                <a:gd name="T34" fmla="*/ 0 w 101"/>
                <a:gd name="T35" fmla="*/ 0 h 16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1"/>
                <a:gd name="T55" fmla="*/ 0 h 163"/>
                <a:gd name="T56" fmla="*/ 101 w 101"/>
                <a:gd name="T57" fmla="*/ 163 h 16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1" h="163">
                  <a:moveTo>
                    <a:pt x="7" y="0"/>
                  </a:moveTo>
                  <a:lnTo>
                    <a:pt x="0" y="24"/>
                  </a:lnTo>
                  <a:lnTo>
                    <a:pt x="0" y="73"/>
                  </a:lnTo>
                  <a:lnTo>
                    <a:pt x="10" y="55"/>
                  </a:lnTo>
                  <a:lnTo>
                    <a:pt x="22" y="78"/>
                  </a:lnTo>
                  <a:lnTo>
                    <a:pt x="25" y="112"/>
                  </a:lnTo>
                  <a:lnTo>
                    <a:pt x="41" y="142"/>
                  </a:lnTo>
                  <a:lnTo>
                    <a:pt x="65" y="159"/>
                  </a:lnTo>
                  <a:lnTo>
                    <a:pt x="84" y="163"/>
                  </a:lnTo>
                  <a:lnTo>
                    <a:pt x="101" y="160"/>
                  </a:lnTo>
                  <a:lnTo>
                    <a:pt x="101" y="128"/>
                  </a:lnTo>
                  <a:lnTo>
                    <a:pt x="88" y="79"/>
                  </a:lnTo>
                  <a:lnTo>
                    <a:pt x="80" y="92"/>
                  </a:lnTo>
                  <a:lnTo>
                    <a:pt x="65" y="92"/>
                  </a:lnTo>
                  <a:lnTo>
                    <a:pt x="45" y="89"/>
                  </a:lnTo>
                  <a:lnTo>
                    <a:pt x="32" y="68"/>
                  </a:lnTo>
                  <a:lnTo>
                    <a:pt x="19" y="42"/>
                  </a:lnTo>
                  <a:lnTo>
                    <a:pt x="7" y="0"/>
                  </a:lnTo>
                  <a:close/>
                </a:path>
              </a:pathLst>
            </a:custGeom>
            <a:solidFill>
              <a:srgbClr val="7F5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66" name="Freeform 201"/>
            <p:cNvSpPr>
              <a:spLocks/>
            </p:cNvSpPr>
            <p:nvPr/>
          </p:nvSpPr>
          <p:spPr bwMode="auto">
            <a:xfrm>
              <a:off x="4130" y="3232"/>
              <a:ext cx="24" cy="42"/>
            </a:xfrm>
            <a:custGeom>
              <a:avLst/>
              <a:gdLst>
                <a:gd name="T0" fmla="*/ 0 w 93"/>
                <a:gd name="T1" fmla="*/ 0 h 169"/>
                <a:gd name="T2" fmla="*/ 0 w 93"/>
                <a:gd name="T3" fmla="*/ 0 h 169"/>
                <a:gd name="T4" fmla="*/ 0 w 93"/>
                <a:gd name="T5" fmla="*/ 0 h 169"/>
                <a:gd name="T6" fmla="*/ 0 w 93"/>
                <a:gd name="T7" fmla="*/ 0 h 169"/>
                <a:gd name="T8" fmla="*/ 0 w 93"/>
                <a:gd name="T9" fmla="*/ 0 h 169"/>
                <a:gd name="T10" fmla="*/ 0 w 93"/>
                <a:gd name="T11" fmla="*/ 0 h 169"/>
                <a:gd name="T12" fmla="*/ 0 w 93"/>
                <a:gd name="T13" fmla="*/ 0 h 169"/>
                <a:gd name="T14" fmla="*/ 0 w 93"/>
                <a:gd name="T15" fmla="*/ 0 h 169"/>
                <a:gd name="T16" fmla="*/ 0 w 93"/>
                <a:gd name="T17" fmla="*/ 0 h 169"/>
                <a:gd name="T18" fmla="*/ 0 w 93"/>
                <a:gd name="T19" fmla="*/ 0 h 169"/>
                <a:gd name="T20" fmla="*/ 0 w 93"/>
                <a:gd name="T21" fmla="*/ 0 h 169"/>
                <a:gd name="T22" fmla="*/ 0 w 93"/>
                <a:gd name="T23" fmla="*/ 0 h 169"/>
                <a:gd name="T24" fmla="*/ 0 w 93"/>
                <a:gd name="T25" fmla="*/ 0 h 169"/>
                <a:gd name="T26" fmla="*/ 0 w 93"/>
                <a:gd name="T27" fmla="*/ 0 h 169"/>
                <a:gd name="T28" fmla="*/ 0 w 93"/>
                <a:gd name="T29" fmla="*/ 0 h 169"/>
                <a:gd name="T30" fmla="*/ 0 w 93"/>
                <a:gd name="T31" fmla="*/ 0 h 169"/>
                <a:gd name="T32" fmla="*/ 0 w 93"/>
                <a:gd name="T33" fmla="*/ 0 h 169"/>
                <a:gd name="T34" fmla="*/ 0 w 93"/>
                <a:gd name="T35" fmla="*/ 0 h 169"/>
                <a:gd name="T36" fmla="*/ 0 w 93"/>
                <a:gd name="T37" fmla="*/ 0 h 16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3"/>
                <a:gd name="T58" fmla="*/ 0 h 169"/>
                <a:gd name="T59" fmla="*/ 93 w 93"/>
                <a:gd name="T60" fmla="*/ 169 h 16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3" h="169">
                  <a:moveTo>
                    <a:pt x="92" y="0"/>
                  </a:moveTo>
                  <a:lnTo>
                    <a:pt x="93" y="67"/>
                  </a:lnTo>
                  <a:lnTo>
                    <a:pt x="88" y="51"/>
                  </a:lnTo>
                  <a:lnTo>
                    <a:pt x="80" y="72"/>
                  </a:lnTo>
                  <a:lnTo>
                    <a:pt x="73" y="104"/>
                  </a:lnTo>
                  <a:lnTo>
                    <a:pt x="65" y="131"/>
                  </a:lnTo>
                  <a:lnTo>
                    <a:pt x="46" y="153"/>
                  </a:lnTo>
                  <a:lnTo>
                    <a:pt x="30" y="165"/>
                  </a:lnTo>
                  <a:lnTo>
                    <a:pt x="13" y="169"/>
                  </a:lnTo>
                  <a:lnTo>
                    <a:pt x="7" y="162"/>
                  </a:lnTo>
                  <a:lnTo>
                    <a:pt x="2" y="146"/>
                  </a:lnTo>
                  <a:lnTo>
                    <a:pt x="0" y="129"/>
                  </a:lnTo>
                  <a:lnTo>
                    <a:pt x="3" y="112"/>
                  </a:lnTo>
                  <a:lnTo>
                    <a:pt x="10" y="83"/>
                  </a:lnTo>
                  <a:lnTo>
                    <a:pt x="24" y="93"/>
                  </a:lnTo>
                  <a:lnTo>
                    <a:pt x="44" y="93"/>
                  </a:lnTo>
                  <a:lnTo>
                    <a:pt x="57" y="92"/>
                  </a:lnTo>
                  <a:lnTo>
                    <a:pt x="82" y="35"/>
                  </a:lnTo>
                  <a:lnTo>
                    <a:pt x="92" y="0"/>
                  </a:lnTo>
                  <a:close/>
                </a:path>
              </a:pathLst>
            </a:custGeom>
            <a:solidFill>
              <a:srgbClr val="7F5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67" name="Freeform 202"/>
            <p:cNvSpPr>
              <a:spLocks/>
            </p:cNvSpPr>
            <p:nvPr/>
          </p:nvSpPr>
          <p:spPr bwMode="auto">
            <a:xfrm>
              <a:off x="4119" y="2928"/>
              <a:ext cx="89" cy="301"/>
            </a:xfrm>
            <a:custGeom>
              <a:avLst/>
              <a:gdLst>
                <a:gd name="T0" fmla="*/ 0 w 355"/>
                <a:gd name="T1" fmla="*/ 0 h 1205"/>
                <a:gd name="T2" fmla="*/ 0 w 355"/>
                <a:gd name="T3" fmla="*/ 0 h 1205"/>
                <a:gd name="T4" fmla="*/ 0 w 355"/>
                <a:gd name="T5" fmla="*/ 0 h 1205"/>
                <a:gd name="T6" fmla="*/ 0 w 355"/>
                <a:gd name="T7" fmla="*/ 0 h 1205"/>
                <a:gd name="T8" fmla="*/ 0 w 355"/>
                <a:gd name="T9" fmla="*/ 0 h 1205"/>
                <a:gd name="T10" fmla="*/ 0 w 355"/>
                <a:gd name="T11" fmla="*/ 0 h 1205"/>
                <a:gd name="T12" fmla="*/ 0 w 355"/>
                <a:gd name="T13" fmla="*/ 0 h 1205"/>
                <a:gd name="T14" fmla="*/ 0 w 355"/>
                <a:gd name="T15" fmla="*/ 0 h 1205"/>
                <a:gd name="T16" fmla="*/ 0 w 355"/>
                <a:gd name="T17" fmla="*/ 0 h 1205"/>
                <a:gd name="T18" fmla="*/ 0 w 355"/>
                <a:gd name="T19" fmla="*/ 0 h 1205"/>
                <a:gd name="T20" fmla="*/ 0 w 355"/>
                <a:gd name="T21" fmla="*/ 0 h 1205"/>
                <a:gd name="T22" fmla="*/ 0 w 355"/>
                <a:gd name="T23" fmla="*/ 0 h 1205"/>
                <a:gd name="T24" fmla="*/ 0 w 355"/>
                <a:gd name="T25" fmla="*/ 0 h 1205"/>
                <a:gd name="T26" fmla="*/ 0 w 355"/>
                <a:gd name="T27" fmla="*/ 0 h 1205"/>
                <a:gd name="T28" fmla="*/ 0 w 355"/>
                <a:gd name="T29" fmla="*/ 0 h 1205"/>
                <a:gd name="T30" fmla="*/ 0 w 355"/>
                <a:gd name="T31" fmla="*/ 0 h 1205"/>
                <a:gd name="T32" fmla="*/ 0 w 355"/>
                <a:gd name="T33" fmla="*/ 0 h 1205"/>
                <a:gd name="T34" fmla="*/ 0 w 355"/>
                <a:gd name="T35" fmla="*/ 0 h 1205"/>
                <a:gd name="T36" fmla="*/ 0 w 355"/>
                <a:gd name="T37" fmla="*/ 0 h 1205"/>
                <a:gd name="T38" fmla="*/ 0 w 355"/>
                <a:gd name="T39" fmla="*/ 0 h 1205"/>
                <a:gd name="T40" fmla="*/ 0 w 355"/>
                <a:gd name="T41" fmla="*/ 0 h 1205"/>
                <a:gd name="T42" fmla="*/ 0 w 355"/>
                <a:gd name="T43" fmla="*/ 0 h 1205"/>
                <a:gd name="T44" fmla="*/ 0 w 355"/>
                <a:gd name="T45" fmla="*/ 0 h 1205"/>
                <a:gd name="T46" fmla="*/ 0 w 355"/>
                <a:gd name="T47" fmla="*/ 0 h 1205"/>
                <a:gd name="T48" fmla="*/ 0 w 355"/>
                <a:gd name="T49" fmla="*/ 0 h 1205"/>
                <a:gd name="T50" fmla="*/ 0 w 355"/>
                <a:gd name="T51" fmla="*/ 0 h 1205"/>
                <a:gd name="T52" fmla="*/ 0 w 355"/>
                <a:gd name="T53" fmla="*/ 0 h 120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55"/>
                <a:gd name="T82" fmla="*/ 0 h 1205"/>
                <a:gd name="T83" fmla="*/ 355 w 355"/>
                <a:gd name="T84" fmla="*/ 1205 h 120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55" h="1205">
                  <a:moveTo>
                    <a:pt x="100" y="13"/>
                  </a:moveTo>
                  <a:lnTo>
                    <a:pt x="31" y="52"/>
                  </a:lnTo>
                  <a:lnTo>
                    <a:pt x="13" y="84"/>
                  </a:lnTo>
                  <a:lnTo>
                    <a:pt x="0" y="362"/>
                  </a:lnTo>
                  <a:lnTo>
                    <a:pt x="5" y="428"/>
                  </a:lnTo>
                  <a:lnTo>
                    <a:pt x="48" y="423"/>
                  </a:lnTo>
                  <a:lnTo>
                    <a:pt x="45" y="586"/>
                  </a:lnTo>
                  <a:lnTo>
                    <a:pt x="66" y="586"/>
                  </a:lnTo>
                  <a:lnTo>
                    <a:pt x="90" y="927"/>
                  </a:lnTo>
                  <a:lnTo>
                    <a:pt x="92" y="1108"/>
                  </a:lnTo>
                  <a:lnTo>
                    <a:pt x="96" y="1189"/>
                  </a:lnTo>
                  <a:lnTo>
                    <a:pt x="114" y="1205"/>
                  </a:lnTo>
                  <a:lnTo>
                    <a:pt x="144" y="1192"/>
                  </a:lnTo>
                  <a:lnTo>
                    <a:pt x="161" y="1053"/>
                  </a:lnTo>
                  <a:lnTo>
                    <a:pt x="173" y="1197"/>
                  </a:lnTo>
                  <a:lnTo>
                    <a:pt x="199" y="1204"/>
                  </a:lnTo>
                  <a:lnTo>
                    <a:pt x="222" y="1194"/>
                  </a:lnTo>
                  <a:lnTo>
                    <a:pt x="248" y="919"/>
                  </a:lnTo>
                  <a:lnTo>
                    <a:pt x="279" y="720"/>
                  </a:lnTo>
                  <a:lnTo>
                    <a:pt x="327" y="534"/>
                  </a:lnTo>
                  <a:lnTo>
                    <a:pt x="355" y="530"/>
                  </a:lnTo>
                  <a:lnTo>
                    <a:pt x="329" y="274"/>
                  </a:lnTo>
                  <a:lnTo>
                    <a:pt x="328" y="72"/>
                  </a:lnTo>
                  <a:lnTo>
                    <a:pt x="313" y="50"/>
                  </a:lnTo>
                  <a:lnTo>
                    <a:pt x="239" y="0"/>
                  </a:lnTo>
                  <a:lnTo>
                    <a:pt x="176" y="108"/>
                  </a:lnTo>
                  <a:lnTo>
                    <a:pt x="100" y="13"/>
                  </a:lnTo>
                  <a:close/>
                </a:path>
              </a:pathLst>
            </a:custGeom>
            <a:solidFill>
              <a:srgbClr val="7F5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68" name="Freeform 203"/>
            <p:cNvSpPr>
              <a:spLocks/>
            </p:cNvSpPr>
            <p:nvPr/>
          </p:nvSpPr>
          <p:spPr bwMode="auto">
            <a:xfrm>
              <a:off x="4137" y="3011"/>
              <a:ext cx="34" cy="64"/>
            </a:xfrm>
            <a:custGeom>
              <a:avLst/>
              <a:gdLst>
                <a:gd name="T0" fmla="*/ 0 w 136"/>
                <a:gd name="T1" fmla="*/ 0 h 253"/>
                <a:gd name="T2" fmla="*/ 0 w 136"/>
                <a:gd name="T3" fmla="*/ 0 h 253"/>
                <a:gd name="T4" fmla="*/ 0 w 136"/>
                <a:gd name="T5" fmla="*/ 0 h 253"/>
                <a:gd name="T6" fmla="*/ 0 60000 65536"/>
                <a:gd name="T7" fmla="*/ 0 60000 65536"/>
                <a:gd name="T8" fmla="*/ 0 60000 65536"/>
                <a:gd name="T9" fmla="*/ 0 w 136"/>
                <a:gd name="T10" fmla="*/ 0 h 253"/>
                <a:gd name="T11" fmla="*/ 136 w 136"/>
                <a:gd name="T12" fmla="*/ 253 h 253"/>
              </a:gdLst>
              <a:ahLst/>
              <a:cxnLst>
                <a:cxn ang="T6">
                  <a:pos x="T0" y="T1"/>
                </a:cxn>
                <a:cxn ang="T7">
                  <a:pos x="T2" y="T3"/>
                </a:cxn>
                <a:cxn ang="T8">
                  <a:pos x="T4" y="T5"/>
                </a:cxn>
              </a:cxnLst>
              <a:rect l="T9" t="T10" r="T11" b="T12"/>
              <a:pathLst>
                <a:path w="136" h="253">
                  <a:moveTo>
                    <a:pt x="0" y="253"/>
                  </a:moveTo>
                  <a:lnTo>
                    <a:pt x="132" y="240"/>
                  </a:lnTo>
                  <a:lnTo>
                    <a:pt x="136" y="0"/>
                  </a:lnTo>
                </a:path>
              </a:pathLst>
            </a:custGeom>
            <a:noFill/>
            <a:ln w="3175">
              <a:solidFill>
                <a:srgbClr val="5F3F1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69" name="Freeform 204"/>
            <p:cNvSpPr>
              <a:spLocks/>
            </p:cNvSpPr>
            <p:nvPr/>
          </p:nvSpPr>
          <p:spPr bwMode="auto">
            <a:xfrm>
              <a:off x="4132" y="3019"/>
              <a:ext cx="38" cy="16"/>
            </a:xfrm>
            <a:custGeom>
              <a:avLst/>
              <a:gdLst>
                <a:gd name="T0" fmla="*/ 0 w 152"/>
                <a:gd name="T1" fmla="*/ 0 h 64"/>
                <a:gd name="T2" fmla="*/ 0 w 152"/>
                <a:gd name="T3" fmla="*/ 0 h 64"/>
                <a:gd name="T4" fmla="*/ 0 w 152"/>
                <a:gd name="T5" fmla="*/ 0 h 64"/>
                <a:gd name="T6" fmla="*/ 0 60000 65536"/>
                <a:gd name="T7" fmla="*/ 0 60000 65536"/>
                <a:gd name="T8" fmla="*/ 0 60000 65536"/>
                <a:gd name="T9" fmla="*/ 0 w 152"/>
                <a:gd name="T10" fmla="*/ 0 h 64"/>
                <a:gd name="T11" fmla="*/ 152 w 152"/>
                <a:gd name="T12" fmla="*/ 64 h 64"/>
              </a:gdLst>
              <a:ahLst/>
              <a:cxnLst>
                <a:cxn ang="T6">
                  <a:pos x="T0" y="T1"/>
                </a:cxn>
                <a:cxn ang="T7">
                  <a:pos x="T2" y="T3"/>
                </a:cxn>
                <a:cxn ang="T8">
                  <a:pos x="T4" y="T5"/>
                </a:cxn>
              </a:cxnLst>
              <a:rect l="T9" t="T10" r="T11" b="T12"/>
              <a:pathLst>
                <a:path w="152" h="64">
                  <a:moveTo>
                    <a:pt x="0" y="64"/>
                  </a:moveTo>
                  <a:lnTo>
                    <a:pt x="54" y="46"/>
                  </a:lnTo>
                  <a:lnTo>
                    <a:pt x="152" y="0"/>
                  </a:lnTo>
                </a:path>
              </a:pathLst>
            </a:custGeom>
            <a:noFill/>
            <a:ln w="3175">
              <a:solidFill>
                <a:srgbClr val="5F3F1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70" name="Freeform 205"/>
            <p:cNvSpPr>
              <a:spLocks/>
            </p:cNvSpPr>
            <p:nvPr/>
          </p:nvSpPr>
          <p:spPr bwMode="auto">
            <a:xfrm>
              <a:off x="4135" y="2959"/>
              <a:ext cx="47" cy="57"/>
            </a:xfrm>
            <a:custGeom>
              <a:avLst/>
              <a:gdLst>
                <a:gd name="T0" fmla="*/ 0 w 188"/>
                <a:gd name="T1" fmla="*/ 0 h 225"/>
                <a:gd name="T2" fmla="*/ 0 w 188"/>
                <a:gd name="T3" fmla="*/ 0 h 225"/>
                <a:gd name="T4" fmla="*/ 0 w 188"/>
                <a:gd name="T5" fmla="*/ 0 h 225"/>
                <a:gd name="T6" fmla="*/ 0 w 188"/>
                <a:gd name="T7" fmla="*/ 0 h 225"/>
                <a:gd name="T8" fmla="*/ 0 w 188"/>
                <a:gd name="T9" fmla="*/ 0 h 225"/>
                <a:gd name="T10" fmla="*/ 0 60000 65536"/>
                <a:gd name="T11" fmla="*/ 0 60000 65536"/>
                <a:gd name="T12" fmla="*/ 0 60000 65536"/>
                <a:gd name="T13" fmla="*/ 0 60000 65536"/>
                <a:gd name="T14" fmla="*/ 0 60000 65536"/>
                <a:gd name="T15" fmla="*/ 0 w 188"/>
                <a:gd name="T16" fmla="*/ 0 h 225"/>
                <a:gd name="T17" fmla="*/ 188 w 188"/>
                <a:gd name="T18" fmla="*/ 225 h 225"/>
              </a:gdLst>
              <a:ahLst/>
              <a:cxnLst>
                <a:cxn ang="T10">
                  <a:pos x="T0" y="T1"/>
                </a:cxn>
                <a:cxn ang="T11">
                  <a:pos x="T2" y="T3"/>
                </a:cxn>
                <a:cxn ang="T12">
                  <a:pos x="T4" y="T5"/>
                </a:cxn>
                <a:cxn ang="T13">
                  <a:pos x="T6" y="T7"/>
                </a:cxn>
                <a:cxn ang="T14">
                  <a:pos x="T8" y="T9"/>
                </a:cxn>
              </a:cxnLst>
              <a:rect l="T15" t="T16" r="T17" b="T18"/>
              <a:pathLst>
                <a:path w="188" h="225">
                  <a:moveTo>
                    <a:pt x="0" y="79"/>
                  </a:moveTo>
                  <a:lnTo>
                    <a:pt x="121" y="0"/>
                  </a:lnTo>
                  <a:lnTo>
                    <a:pt x="188" y="151"/>
                  </a:lnTo>
                  <a:lnTo>
                    <a:pt x="67" y="225"/>
                  </a:lnTo>
                  <a:lnTo>
                    <a:pt x="0" y="79"/>
                  </a:lnTo>
                  <a:close/>
                </a:path>
              </a:pathLst>
            </a:custGeom>
            <a:solidFill>
              <a:srgbClr val="DFD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71" name="Freeform 206"/>
            <p:cNvSpPr>
              <a:spLocks/>
            </p:cNvSpPr>
            <p:nvPr/>
          </p:nvSpPr>
          <p:spPr bwMode="auto">
            <a:xfrm>
              <a:off x="4165" y="2983"/>
              <a:ext cx="20" cy="30"/>
            </a:xfrm>
            <a:custGeom>
              <a:avLst/>
              <a:gdLst>
                <a:gd name="T0" fmla="*/ 0 w 82"/>
                <a:gd name="T1" fmla="*/ 0 h 121"/>
                <a:gd name="T2" fmla="*/ 0 w 82"/>
                <a:gd name="T3" fmla="*/ 0 h 121"/>
                <a:gd name="T4" fmla="*/ 0 w 82"/>
                <a:gd name="T5" fmla="*/ 0 h 121"/>
                <a:gd name="T6" fmla="*/ 0 w 82"/>
                <a:gd name="T7" fmla="*/ 0 h 121"/>
                <a:gd name="T8" fmla="*/ 0 w 82"/>
                <a:gd name="T9" fmla="*/ 0 h 121"/>
                <a:gd name="T10" fmla="*/ 0 w 82"/>
                <a:gd name="T11" fmla="*/ 0 h 121"/>
                <a:gd name="T12" fmla="*/ 0 w 82"/>
                <a:gd name="T13" fmla="*/ 0 h 121"/>
                <a:gd name="T14" fmla="*/ 0 w 82"/>
                <a:gd name="T15" fmla="*/ 0 h 121"/>
                <a:gd name="T16" fmla="*/ 0 w 82"/>
                <a:gd name="T17" fmla="*/ 0 h 121"/>
                <a:gd name="T18" fmla="*/ 0 w 82"/>
                <a:gd name="T19" fmla="*/ 0 h 121"/>
                <a:gd name="T20" fmla="*/ 0 w 82"/>
                <a:gd name="T21" fmla="*/ 0 h 121"/>
                <a:gd name="T22" fmla="*/ 0 w 82"/>
                <a:gd name="T23" fmla="*/ 0 h 121"/>
                <a:gd name="T24" fmla="*/ 0 w 82"/>
                <a:gd name="T25" fmla="*/ 0 h 1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2"/>
                <a:gd name="T40" fmla="*/ 0 h 121"/>
                <a:gd name="T41" fmla="*/ 82 w 82"/>
                <a:gd name="T42" fmla="*/ 121 h 12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2" h="121">
                  <a:moveTo>
                    <a:pt x="0" y="74"/>
                  </a:moveTo>
                  <a:lnTo>
                    <a:pt x="20" y="56"/>
                  </a:lnTo>
                  <a:lnTo>
                    <a:pt x="31" y="20"/>
                  </a:lnTo>
                  <a:lnTo>
                    <a:pt x="47" y="9"/>
                  </a:lnTo>
                  <a:lnTo>
                    <a:pt x="55" y="0"/>
                  </a:lnTo>
                  <a:lnTo>
                    <a:pt x="60" y="3"/>
                  </a:lnTo>
                  <a:lnTo>
                    <a:pt x="62" y="12"/>
                  </a:lnTo>
                  <a:lnTo>
                    <a:pt x="77" y="29"/>
                  </a:lnTo>
                  <a:lnTo>
                    <a:pt x="82" y="59"/>
                  </a:lnTo>
                  <a:lnTo>
                    <a:pt x="77" y="81"/>
                  </a:lnTo>
                  <a:lnTo>
                    <a:pt x="54" y="104"/>
                  </a:lnTo>
                  <a:lnTo>
                    <a:pt x="8" y="121"/>
                  </a:lnTo>
                  <a:lnTo>
                    <a:pt x="0" y="74"/>
                  </a:lnTo>
                  <a:close/>
                </a:path>
              </a:pathLst>
            </a:custGeom>
            <a:solidFill>
              <a:srgbClr val="FF7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72" name="Freeform 207"/>
            <p:cNvSpPr>
              <a:spLocks/>
            </p:cNvSpPr>
            <p:nvPr/>
          </p:nvSpPr>
          <p:spPr bwMode="auto">
            <a:xfrm>
              <a:off x="4131" y="3000"/>
              <a:ext cx="38" cy="34"/>
            </a:xfrm>
            <a:custGeom>
              <a:avLst/>
              <a:gdLst>
                <a:gd name="T0" fmla="*/ 0 w 152"/>
                <a:gd name="T1" fmla="*/ 0 h 134"/>
                <a:gd name="T2" fmla="*/ 0 w 152"/>
                <a:gd name="T3" fmla="*/ 0 h 134"/>
                <a:gd name="T4" fmla="*/ 0 w 152"/>
                <a:gd name="T5" fmla="*/ 0 h 134"/>
                <a:gd name="T6" fmla="*/ 0 w 152"/>
                <a:gd name="T7" fmla="*/ 0 h 134"/>
                <a:gd name="T8" fmla="*/ 0 w 152"/>
                <a:gd name="T9" fmla="*/ 0 h 134"/>
                <a:gd name="T10" fmla="*/ 0 w 152"/>
                <a:gd name="T11" fmla="*/ 0 h 134"/>
                <a:gd name="T12" fmla="*/ 0 w 152"/>
                <a:gd name="T13" fmla="*/ 0 h 134"/>
                <a:gd name="T14" fmla="*/ 0 w 152"/>
                <a:gd name="T15" fmla="*/ 0 h 134"/>
                <a:gd name="T16" fmla="*/ 0 w 152"/>
                <a:gd name="T17" fmla="*/ 0 h 1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2"/>
                <a:gd name="T28" fmla="*/ 0 h 134"/>
                <a:gd name="T29" fmla="*/ 152 w 152"/>
                <a:gd name="T30" fmla="*/ 134 h 13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2" h="134">
                  <a:moveTo>
                    <a:pt x="0" y="134"/>
                  </a:moveTo>
                  <a:lnTo>
                    <a:pt x="61" y="110"/>
                  </a:lnTo>
                  <a:lnTo>
                    <a:pt x="108" y="84"/>
                  </a:lnTo>
                  <a:lnTo>
                    <a:pt x="152" y="58"/>
                  </a:lnTo>
                  <a:lnTo>
                    <a:pt x="135" y="0"/>
                  </a:lnTo>
                  <a:lnTo>
                    <a:pt x="54" y="36"/>
                  </a:lnTo>
                  <a:lnTo>
                    <a:pt x="6" y="54"/>
                  </a:lnTo>
                  <a:lnTo>
                    <a:pt x="4" y="44"/>
                  </a:lnTo>
                  <a:lnTo>
                    <a:pt x="0" y="134"/>
                  </a:lnTo>
                  <a:close/>
                </a:path>
              </a:pathLst>
            </a:custGeom>
            <a:solidFill>
              <a:srgbClr val="7F5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73" name="Freeform 208"/>
            <p:cNvSpPr>
              <a:spLocks/>
            </p:cNvSpPr>
            <p:nvPr/>
          </p:nvSpPr>
          <p:spPr bwMode="auto">
            <a:xfrm>
              <a:off x="4159" y="3084"/>
              <a:ext cx="5" cy="109"/>
            </a:xfrm>
            <a:custGeom>
              <a:avLst/>
              <a:gdLst>
                <a:gd name="T0" fmla="*/ 0 w 20"/>
                <a:gd name="T1" fmla="*/ 0 h 439"/>
                <a:gd name="T2" fmla="*/ 0 w 20"/>
                <a:gd name="T3" fmla="*/ 0 h 439"/>
                <a:gd name="T4" fmla="*/ 0 w 20"/>
                <a:gd name="T5" fmla="*/ 0 h 439"/>
                <a:gd name="T6" fmla="*/ 0 60000 65536"/>
                <a:gd name="T7" fmla="*/ 0 60000 65536"/>
                <a:gd name="T8" fmla="*/ 0 60000 65536"/>
                <a:gd name="T9" fmla="*/ 0 w 20"/>
                <a:gd name="T10" fmla="*/ 0 h 439"/>
                <a:gd name="T11" fmla="*/ 20 w 20"/>
                <a:gd name="T12" fmla="*/ 439 h 439"/>
              </a:gdLst>
              <a:ahLst/>
              <a:cxnLst>
                <a:cxn ang="T6">
                  <a:pos x="T0" y="T1"/>
                </a:cxn>
                <a:cxn ang="T7">
                  <a:pos x="T2" y="T3"/>
                </a:cxn>
                <a:cxn ang="T8">
                  <a:pos x="T4" y="T5"/>
                </a:cxn>
              </a:cxnLst>
              <a:rect l="T9" t="T10" r="T11" b="T12"/>
              <a:pathLst>
                <a:path w="20" h="439">
                  <a:moveTo>
                    <a:pt x="20" y="0"/>
                  </a:moveTo>
                  <a:lnTo>
                    <a:pt x="13" y="236"/>
                  </a:lnTo>
                  <a:lnTo>
                    <a:pt x="0" y="439"/>
                  </a:lnTo>
                </a:path>
              </a:pathLst>
            </a:custGeom>
            <a:noFill/>
            <a:ln w="3175">
              <a:solidFill>
                <a:srgbClr val="5F3F1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74" name="Freeform 209"/>
            <p:cNvSpPr>
              <a:spLocks/>
            </p:cNvSpPr>
            <p:nvPr/>
          </p:nvSpPr>
          <p:spPr bwMode="auto">
            <a:xfrm>
              <a:off x="4267" y="2904"/>
              <a:ext cx="125" cy="112"/>
            </a:xfrm>
            <a:custGeom>
              <a:avLst/>
              <a:gdLst>
                <a:gd name="T0" fmla="*/ 0 w 498"/>
                <a:gd name="T1" fmla="*/ 0 h 446"/>
                <a:gd name="T2" fmla="*/ 0 w 498"/>
                <a:gd name="T3" fmla="*/ 0 h 446"/>
                <a:gd name="T4" fmla="*/ 0 w 498"/>
                <a:gd name="T5" fmla="*/ 0 h 446"/>
                <a:gd name="T6" fmla="*/ 0 w 498"/>
                <a:gd name="T7" fmla="*/ 0 h 446"/>
                <a:gd name="T8" fmla="*/ 0 w 498"/>
                <a:gd name="T9" fmla="*/ 0 h 446"/>
                <a:gd name="T10" fmla="*/ 0 w 498"/>
                <a:gd name="T11" fmla="*/ 0 h 446"/>
                <a:gd name="T12" fmla="*/ 0 w 498"/>
                <a:gd name="T13" fmla="*/ 0 h 446"/>
                <a:gd name="T14" fmla="*/ 0 w 498"/>
                <a:gd name="T15" fmla="*/ 0 h 446"/>
                <a:gd name="T16" fmla="*/ 0 w 498"/>
                <a:gd name="T17" fmla="*/ 0 h 446"/>
                <a:gd name="T18" fmla="*/ 0 w 498"/>
                <a:gd name="T19" fmla="*/ 0 h 446"/>
                <a:gd name="T20" fmla="*/ 0 w 498"/>
                <a:gd name="T21" fmla="*/ 0 h 446"/>
                <a:gd name="T22" fmla="*/ 0 w 498"/>
                <a:gd name="T23" fmla="*/ 0 h 446"/>
                <a:gd name="T24" fmla="*/ 0 w 498"/>
                <a:gd name="T25" fmla="*/ 0 h 446"/>
                <a:gd name="T26" fmla="*/ 0 w 498"/>
                <a:gd name="T27" fmla="*/ 0 h 446"/>
                <a:gd name="T28" fmla="*/ 0 w 498"/>
                <a:gd name="T29" fmla="*/ 0 h 446"/>
                <a:gd name="T30" fmla="*/ 0 w 498"/>
                <a:gd name="T31" fmla="*/ 0 h 446"/>
                <a:gd name="T32" fmla="*/ 0 w 498"/>
                <a:gd name="T33" fmla="*/ 0 h 446"/>
                <a:gd name="T34" fmla="*/ 0 w 498"/>
                <a:gd name="T35" fmla="*/ 0 h 446"/>
                <a:gd name="T36" fmla="*/ 0 w 498"/>
                <a:gd name="T37" fmla="*/ 0 h 446"/>
                <a:gd name="T38" fmla="*/ 0 w 498"/>
                <a:gd name="T39" fmla="*/ 0 h 446"/>
                <a:gd name="T40" fmla="*/ 0 w 498"/>
                <a:gd name="T41" fmla="*/ 0 h 446"/>
                <a:gd name="T42" fmla="*/ 0 w 498"/>
                <a:gd name="T43" fmla="*/ 0 h 446"/>
                <a:gd name="T44" fmla="*/ 0 w 498"/>
                <a:gd name="T45" fmla="*/ 0 h 44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98"/>
                <a:gd name="T70" fmla="*/ 0 h 446"/>
                <a:gd name="T71" fmla="*/ 498 w 498"/>
                <a:gd name="T72" fmla="*/ 446 h 44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98" h="446">
                  <a:moveTo>
                    <a:pt x="188" y="0"/>
                  </a:moveTo>
                  <a:lnTo>
                    <a:pt x="129" y="37"/>
                  </a:lnTo>
                  <a:lnTo>
                    <a:pt x="69" y="67"/>
                  </a:lnTo>
                  <a:lnTo>
                    <a:pt x="32" y="195"/>
                  </a:lnTo>
                  <a:lnTo>
                    <a:pt x="1" y="294"/>
                  </a:lnTo>
                  <a:lnTo>
                    <a:pt x="0" y="314"/>
                  </a:lnTo>
                  <a:lnTo>
                    <a:pt x="27" y="362"/>
                  </a:lnTo>
                  <a:lnTo>
                    <a:pt x="45" y="379"/>
                  </a:lnTo>
                  <a:lnTo>
                    <a:pt x="61" y="382"/>
                  </a:lnTo>
                  <a:lnTo>
                    <a:pt x="62" y="396"/>
                  </a:lnTo>
                  <a:lnTo>
                    <a:pt x="91" y="376"/>
                  </a:lnTo>
                  <a:lnTo>
                    <a:pt x="94" y="428"/>
                  </a:lnTo>
                  <a:lnTo>
                    <a:pt x="111" y="446"/>
                  </a:lnTo>
                  <a:lnTo>
                    <a:pt x="401" y="446"/>
                  </a:lnTo>
                  <a:lnTo>
                    <a:pt x="426" y="421"/>
                  </a:lnTo>
                  <a:lnTo>
                    <a:pt x="421" y="376"/>
                  </a:lnTo>
                  <a:lnTo>
                    <a:pt x="453" y="405"/>
                  </a:lnTo>
                  <a:lnTo>
                    <a:pt x="498" y="321"/>
                  </a:lnTo>
                  <a:lnTo>
                    <a:pt x="407" y="58"/>
                  </a:lnTo>
                  <a:lnTo>
                    <a:pt x="312" y="25"/>
                  </a:lnTo>
                  <a:lnTo>
                    <a:pt x="283" y="8"/>
                  </a:lnTo>
                  <a:lnTo>
                    <a:pt x="239" y="51"/>
                  </a:lnTo>
                  <a:lnTo>
                    <a:pt x="188" y="0"/>
                  </a:lnTo>
                  <a:close/>
                </a:path>
              </a:pathLst>
            </a:custGeom>
            <a:solidFill>
              <a:srgbClr val="3F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75" name="Freeform 210"/>
            <p:cNvSpPr>
              <a:spLocks/>
            </p:cNvSpPr>
            <p:nvPr/>
          </p:nvSpPr>
          <p:spPr bwMode="auto">
            <a:xfrm>
              <a:off x="4319" y="2916"/>
              <a:ext cx="18" cy="100"/>
            </a:xfrm>
            <a:custGeom>
              <a:avLst/>
              <a:gdLst>
                <a:gd name="T0" fmla="*/ 0 w 73"/>
                <a:gd name="T1" fmla="*/ 0 h 399"/>
                <a:gd name="T2" fmla="*/ 0 w 73"/>
                <a:gd name="T3" fmla="*/ 0 h 399"/>
                <a:gd name="T4" fmla="*/ 0 w 73"/>
                <a:gd name="T5" fmla="*/ 0 h 399"/>
                <a:gd name="T6" fmla="*/ 0 w 73"/>
                <a:gd name="T7" fmla="*/ 0 h 399"/>
                <a:gd name="T8" fmla="*/ 0 w 73"/>
                <a:gd name="T9" fmla="*/ 0 h 399"/>
                <a:gd name="T10" fmla="*/ 0 w 73"/>
                <a:gd name="T11" fmla="*/ 0 h 399"/>
                <a:gd name="T12" fmla="*/ 0 w 73"/>
                <a:gd name="T13" fmla="*/ 0 h 399"/>
                <a:gd name="T14" fmla="*/ 0 w 73"/>
                <a:gd name="T15" fmla="*/ 0 h 399"/>
                <a:gd name="T16" fmla="*/ 0 w 73"/>
                <a:gd name="T17" fmla="*/ 0 h 399"/>
                <a:gd name="T18" fmla="*/ 0 w 73"/>
                <a:gd name="T19" fmla="*/ 0 h 399"/>
                <a:gd name="T20" fmla="*/ 0 w 73"/>
                <a:gd name="T21" fmla="*/ 0 h 399"/>
                <a:gd name="T22" fmla="*/ 0 w 73"/>
                <a:gd name="T23" fmla="*/ 0 h 399"/>
                <a:gd name="T24" fmla="*/ 0 w 73"/>
                <a:gd name="T25" fmla="*/ 0 h 39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3"/>
                <a:gd name="T40" fmla="*/ 0 h 399"/>
                <a:gd name="T41" fmla="*/ 73 w 73"/>
                <a:gd name="T42" fmla="*/ 399 h 39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3" h="399">
                  <a:moveTo>
                    <a:pt x="20" y="0"/>
                  </a:moveTo>
                  <a:lnTo>
                    <a:pt x="7" y="27"/>
                  </a:lnTo>
                  <a:lnTo>
                    <a:pt x="20" y="40"/>
                  </a:lnTo>
                  <a:lnTo>
                    <a:pt x="0" y="319"/>
                  </a:lnTo>
                  <a:lnTo>
                    <a:pt x="2" y="369"/>
                  </a:lnTo>
                  <a:lnTo>
                    <a:pt x="39" y="399"/>
                  </a:lnTo>
                  <a:lnTo>
                    <a:pt x="73" y="365"/>
                  </a:lnTo>
                  <a:lnTo>
                    <a:pt x="73" y="308"/>
                  </a:lnTo>
                  <a:lnTo>
                    <a:pt x="43" y="43"/>
                  </a:lnTo>
                  <a:lnTo>
                    <a:pt x="56" y="27"/>
                  </a:lnTo>
                  <a:lnTo>
                    <a:pt x="44" y="1"/>
                  </a:lnTo>
                  <a:lnTo>
                    <a:pt x="33" y="10"/>
                  </a:lnTo>
                  <a:lnTo>
                    <a:pt x="20" y="0"/>
                  </a:lnTo>
                  <a:close/>
                </a:path>
              </a:pathLst>
            </a:custGeom>
            <a:solidFill>
              <a:srgbClr val="001F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76" name="Freeform 211"/>
            <p:cNvSpPr>
              <a:spLocks/>
            </p:cNvSpPr>
            <p:nvPr/>
          </p:nvSpPr>
          <p:spPr bwMode="auto">
            <a:xfrm>
              <a:off x="4310" y="2965"/>
              <a:ext cx="67" cy="22"/>
            </a:xfrm>
            <a:custGeom>
              <a:avLst/>
              <a:gdLst>
                <a:gd name="T0" fmla="*/ 0 w 270"/>
                <a:gd name="T1" fmla="*/ 0 h 87"/>
                <a:gd name="T2" fmla="*/ 0 w 270"/>
                <a:gd name="T3" fmla="*/ 0 h 87"/>
                <a:gd name="T4" fmla="*/ 0 w 270"/>
                <a:gd name="T5" fmla="*/ 0 h 87"/>
                <a:gd name="T6" fmla="*/ 0 w 270"/>
                <a:gd name="T7" fmla="*/ 0 h 87"/>
                <a:gd name="T8" fmla="*/ 0 w 270"/>
                <a:gd name="T9" fmla="*/ 0 h 87"/>
                <a:gd name="T10" fmla="*/ 0 w 270"/>
                <a:gd name="T11" fmla="*/ 0 h 87"/>
                <a:gd name="T12" fmla="*/ 0 60000 65536"/>
                <a:gd name="T13" fmla="*/ 0 60000 65536"/>
                <a:gd name="T14" fmla="*/ 0 60000 65536"/>
                <a:gd name="T15" fmla="*/ 0 60000 65536"/>
                <a:gd name="T16" fmla="*/ 0 60000 65536"/>
                <a:gd name="T17" fmla="*/ 0 60000 65536"/>
                <a:gd name="T18" fmla="*/ 0 w 270"/>
                <a:gd name="T19" fmla="*/ 0 h 87"/>
                <a:gd name="T20" fmla="*/ 270 w 270"/>
                <a:gd name="T21" fmla="*/ 87 h 87"/>
              </a:gdLst>
              <a:ahLst/>
              <a:cxnLst>
                <a:cxn ang="T12">
                  <a:pos x="T0" y="T1"/>
                </a:cxn>
                <a:cxn ang="T13">
                  <a:pos x="T2" y="T3"/>
                </a:cxn>
                <a:cxn ang="T14">
                  <a:pos x="T4" y="T5"/>
                </a:cxn>
                <a:cxn ang="T15">
                  <a:pos x="T6" y="T7"/>
                </a:cxn>
                <a:cxn ang="T16">
                  <a:pos x="T8" y="T9"/>
                </a:cxn>
                <a:cxn ang="T17">
                  <a:pos x="T10" y="T11"/>
                </a:cxn>
              </a:cxnLst>
              <a:rect l="T18" t="T19" r="T20" b="T21"/>
              <a:pathLst>
                <a:path w="270" h="87">
                  <a:moveTo>
                    <a:pt x="24" y="54"/>
                  </a:moveTo>
                  <a:lnTo>
                    <a:pt x="206" y="0"/>
                  </a:lnTo>
                  <a:lnTo>
                    <a:pt x="270" y="7"/>
                  </a:lnTo>
                  <a:lnTo>
                    <a:pt x="45" y="87"/>
                  </a:lnTo>
                  <a:lnTo>
                    <a:pt x="0" y="63"/>
                  </a:lnTo>
                  <a:lnTo>
                    <a:pt x="24" y="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77" name="Freeform 212"/>
            <p:cNvSpPr>
              <a:spLocks/>
            </p:cNvSpPr>
            <p:nvPr/>
          </p:nvSpPr>
          <p:spPr bwMode="auto">
            <a:xfrm>
              <a:off x="4340" y="2966"/>
              <a:ext cx="38" cy="25"/>
            </a:xfrm>
            <a:custGeom>
              <a:avLst/>
              <a:gdLst>
                <a:gd name="T0" fmla="*/ 0 w 151"/>
                <a:gd name="T1" fmla="*/ 0 h 100"/>
                <a:gd name="T2" fmla="*/ 0 w 151"/>
                <a:gd name="T3" fmla="*/ 0 h 100"/>
                <a:gd name="T4" fmla="*/ 0 w 151"/>
                <a:gd name="T5" fmla="*/ 0 h 100"/>
                <a:gd name="T6" fmla="*/ 0 w 151"/>
                <a:gd name="T7" fmla="*/ 0 h 100"/>
                <a:gd name="T8" fmla="*/ 0 w 151"/>
                <a:gd name="T9" fmla="*/ 0 h 100"/>
                <a:gd name="T10" fmla="*/ 0 w 151"/>
                <a:gd name="T11" fmla="*/ 0 h 100"/>
                <a:gd name="T12" fmla="*/ 0 w 151"/>
                <a:gd name="T13" fmla="*/ 0 h 100"/>
                <a:gd name="T14" fmla="*/ 0 w 151"/>
                <a:gd name="T15" fmla="*/ 0 h 100"/>
                <a:gd name="T16" fmla="*/ 0 w 151"/>
                <a:gd name="T17" fmla="*/ 0 h 100"/>
                <a:gd name="T18" fmla="*/ 0 w 151"/>
                <a:gd name="T19" fmla="*/ 0 h 100"/>
                <a:gd name="T20" fmla="*/ 0 w 151"/>
                <a:gd name="T21" fmla="*/ 0 h 1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1"/>
                <a:gd name="T34" fmla="*/ 0 h 100"/>
                <a:gd name="T35" fmla="*/ 151 w 151"/>
                <a:gd name="T36" fmla="*/ 100 h 1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1" h="100">
                  <a:moveTo>
                    <a:pt x="79" y="0"/>
                  </a:moveTo>
                  <a:lnTo>
                    <a:pt x="18" y="15"/>
                  </a:lnTo>
                  <a:lnTo>
                    <a:pt x="15" y="36"/>
                  </a:lnTo>
                  <a:lnTo>
                    <a:pt x="0" y="52"/>
                  </a:lnTo>
                  <a:lnTo>
                    <a:pt x="25" y="79"/>
                  </a:lnTo>
                  <a:lnTo>
                    <a:pt x="58" y="96"/>
                  </a:lnTo>
                  <a:lnTo>
                    <a:pt x="108" y="100"/>
                  </a:lnTo>
                  <a:lnTo>
                    <a:pt x="151" y="56"/>
                  </a:lnTo>
                  <a:lnTo>
                    <a:pt x="146" y="3"/>
                  </a:lnTo>
                  <a:lnTo>
                    <a:pt x="108" y="29"/>
                  </a:lnTo>
                  <a:lnTo>
                    <a:pt x="79" y="0"/>
                  </a:lnTo>
                  <a:close/>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78" name="Freeform 213"/>
            <p:cNvSpPr>
              <a:spLocks/>
            </p:cNvSpPr>
            <p:nvPr/>
          </p:nvSpPr>
          <p:spPr bwMode="auto">
            <a:xfrm>
              <a:off x="4292" y="2958"/>
              <a:ext cx="30" cy="34"/>
            </a:xfrm>
            <a:custGeom>
              <a:avLst/>
              <a:gdLst>
                <a:gd name="T0" fmla="*/ 0 w 122"/>
                <a:gd name="T1" fmla="*/ 0 h 136"/>
                <a:gd name="T2" fmla="*/ 0 w 122"/>
                <a:gd name="T3" fmla="*/ 0 h 136"/>
                <a:gd name="T4" fmla="*/ 0 w 122"/>
                <a:gd name="T5" fmla="*/ 0 h 136"/>
                <a:gd name="T6" fmla="*/ 0 w 122"/>
                <a:gd name="T7" fmla="*/ 0 h 136"/>
                <a:gd name="T8" fmla="*/ 0 w 122"/>
                <a:gd name="T9" fmla="*/ 0 h 136"/>
                <a:gd name="T10" fmla="*/ 0 w 122"/>
                <a:gd name="T11" fmla="*/ 0 h 136"/>
                <a:gd name="T12" fmla="*/ 0 w 122"/>
                <a:gd name="T13" fmla="*/ 0 h 136"/>
                <a:gd name="T14" fmla="*/ 0 w 122"/>
                <a:gd name="T15" fmla="*/ 0 h 136"/>
                <a:gd name="T16" fmla="*/ 0 w 122"/>
                <a:gd name="T17" fmla="*/ 0 h 136"/>
                <a:gd name="T18" fmla="*/ 0 w 122"/>
                <a:gd name="T19" fmla="*/ 0 h 136"/>
                <a:gd name="T20" fmla="*/ 0 w 122"/>
                <a:gd name="T21" fmla="*/ 0 h 136"/>
                <a:gd name="T22" fmla="*/ 0 w 122"/>
                <a:gd name="T23" fmla="*/ 0 h 136"/>
                <a:gd name="T24" fmla="*/ 0 w 122"/>
                <a:gd name="T25" fmla="*/ 0 h 136"/>
                <a:gd name="T26" fmla="*/ 0 w 122"/>
                <a:gd name="T27" fmla="*/ 0 h 136"/>
                <a:gd name="T28" fmla="*/ 0 w 122"/>
                <a:gd name="T29" fmla="*/ 0 h 136"/>
                <a:gd name="T30" fmla="*/ 0 w 122"/>
                <a:gd name="T31" fmla="*/ 0 h 1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22"/>
                <a:gd name="T49" fmla="*/ 0 h 136"/>
                <a:gd name="T50" fmla="*/ 122 w 122"/>
                <a:gd name="T51" fmla="*/ 136 h 1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22" h="136">
                  <a:moveTo>
                    <a:pt x="0" y="84"/>
                  </a:moveTo>
                  <a:lnTo>
                    <a:pt x="14" y="61"/>
                  </a:lnTo>
                  <a:lnTo>
                    <a:pt x="26" y="35"/>
                  </a:lnTo>
                  <a:lnTo>
                    <a:pt x="33" y="10"/>
                  </a:lnTo>
                  <a:lnTo>
                    <a:pt x="70" y="0"/>
                  </a:lnTo>
                  <a:lnTo>
                    <a:pt x="98" y="0"/>
                  </a:lnTo>
                  <a:lnTo>
                    <a:pt x="122" y="69"/>
                  </a:lnTo>
                  <a:lnTo>
                    <a:pt x="114" y="84"/>
                  </a:lnTo>
                  <a:lnTo>
                    <a:pt x="98" y="101"/>
                  </a:lnTo>
                  <a:lnTo>
                    <a:pt x="73" y="109"/>
                  </a:lnTo>
                  <a:lnTo>
                    <a:pt x="54" y="111"/>
                  </a:lnTo>
                  <a:lnTo>
                    <a:pt x="47" y="116"/>
                  </a:lnTo>
                  <a:lnTo>
                    <a:pt x="34" y="129"/>
                  </a:lnTo>
                  <a:lnTo>
                    <a:pt x="14" y="136"/>
                  </a:lnTo>
                  <a:lnTo>
                    <a:pt x="4" y="136"/>
                  </a:lnTo>
                  <a:lnTo>
                    <a:pt x="0" y="84"/>
                  </a:lnTo>
                  <a:close/>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79" name="Freeform 214"/>
            <p:cNvSpPr>
              <a:spLocks/>
            </p:cNvSpPr>
            <p:nvPr/>
          </p:nvSpPr>
          <p:spPr bwMode="auto">
            <a:xfrm>
              <a:off x="4307" y="2850"/>
              <a:ext cx="40" cy="68"/>
            </a:xfrm>
            <a:custGeom>
              <a:avLst/>
              <a:gdLst>
                <a:gd name="T0" fmla="*/ 0 w 159"/>
                <a:gd name="T1" fmla="*/ 0 h 271"/>
                <a:gd name="T2" fmla="*/ 0 w 159"/>
                <a:gd name="T3" fmla="*/ 0 h 271"/>
                <a:gd name="T4" fmla="*/ 0 w 159"/>
                <a:gd name="T5" fmla="*/ 0 h 271"/>
                <a:gd name="T6" fmla="*/ 0 w 159"/>
                <a:gd name="T7" fmla="*/ 0 h 271"/>
                <a:gd name="T8" fmla="*/ 0 w 159"/>
                <a:gd name="T9" fmla="*/ 0 h 271"/>
                <a:gd name="T10" fmla="*/ 0 w 159"/>
                <a:gd name="T11" fmla="*/ 0 h 271"/>
                <a:gd name="T12" fmla="*/ 0 w 159"/>
                <a:gd name="T13" fmla="*/ 0 h 271"/>
                <a:gd name="T14" fmla="*/ 0 w 159"/>
                <a:gd name="T15" fmla="*/ 0 h 271"/>
                <a:gd name="T16" fmla="*/ 0 w 159"/>
                <a:gd name="T17" fmla="*/ 0 h 271"/>
                <a:gd name="T18" fmla="*/ 0 w 159"/>
                <a:gd name="T19" fmla="*/ 0 h 271"/>
                <a:gd name="T20" fmla="*/ 0 w 159"/>
                <a:gd name="T21" fmla="*/ 0 h 271"/>
                <a:gd name="T22" fmla="*/ 0 w 159"/>
                <a:gd name="T23" fmla="*/ 0 h 271"/>
                <a:gd name="T24" fmla="*/ 0 w 159"/>
                <a:gd name="T25" fmla="*/ 0 h 271"/>
                <a:gd name="T26" fmla="*/ 0 w 159"/>
                <a:gd name="T27" fmla="*/ 0 h 271"/>
                <a:gd name="T28" fmla="*/ 0 w 159"/>
                <a:gd name="T29" fmla="*/ 0 h 271"/>
                <a:gd name="T30" fmla="*/ 0 w 159"/>
                <a:gd name="T31" fmla="*/ 0 h 271"/>
                <a:gd name="T32" fmla="*/ 0 w 159"/>
                <a:gd name="T33" fmla="*/ 0 h 271"/>
                <a:gd name="T34" fmla="*/ 0 w 159"/>
                <a:gd name="T35" fmla="*/ 0 h 271"/>
                <a:gd name="T36" fmla="*/ 0 w 159"/>
                <a:gd name="T37" fmla="*/ 0 h 271"/>
                <a:gd name="T38" fmla="*/ 0 w 159"/>
                <a:gd name="T39" fmla="*/ 0 h 271"/>
                <a:gd name="T40" fmla="*/ 0 w 159"/>
                <a:gd name="T41" fmla="*/ 0 h 271"/>
                <a:gd name="T42" fmla="*/ 0 w 159"/>
                <a:gd name="T43" fmla="*/ 0 h 271"/>
                <a:gd name="T44" fmla="*/ 0 w 159"/>
                <a:gd name="T45" fmla="*/ 0 h 271"/>
                <a:gd name="T46" fmla="*/ 0 w 159"/>
                <a:gd name="T47" fmla="*/ 0 h 271"/>
                <a:gd name="T48" fmla="*/ 0 w 159"/>
                <a:gd name="T49" fmla="*/ 0 h 271"/>
                <a:gd name="T50" fmla="*/ 0 w 159"/>
                <a:gd name="T51" fmla="*/ 0 h 271"/>
                <a:gd name="T52" fmla="*/ 0 w 159"/>
                <a:gd name="T53" fmla="*/ 0 h 271"/>
                <a:gd name="T54" fmla="*/ 0 w 159"/>
                <a:gd name="T55" fmla="*/ 0 h 271"/>
                <a:gd name="T56" fmla="*/ 0 w 159"/>
                <a:gd name="T57" fmla="*/ 0 h 271"/>
                <a:gd name="T58" fmla="*/ 0 w 159"/>
                <a:gd name="T59" fmla="*/ 0 h 271"/>
                <a:gd name="T60" fmla="*/ 0 w 159"/>
                <a:gd name="T61" fmla="*/ 0 h 271"/>
                <a:gd name="T62" fmla="*/ 0 w 159"/>
                <a:gd name="T63" fmla="*/ 0 h 27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9"/>
                <a:gd name="T97" fmla="*/ 0 h 271"/>
                <a:gd name="T98" fmla="*/ 159 w 159"/>
                <a:gd name="T99" fmla="*/ 271 h 27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9" h="271">
                  <a:moveTo>
                    <a:pt x="0" y="115"/>
                  </a:moveTo>
                  <a:lnTo>
                    <a:pt x="7" y="139"/>
                  </a:lnTo>
                  <a:lnTo>
                    <a:pt x="12" y="152"/>
                  </a:lnTo>
                  <a:lnTo>
                    <a:pt x="18" y="164"/>
                  </a:lnTo>
                  <a:lnTo>
                    <a:pt x="27" y="162"/>
                  </a:lnTo>
                  <a:lnTo>
                    <a:pt x="29" y="162"/>
                  </a:lnTo>
                  <a:lnTo>
                    <a:pt x="29" y="216"/>
                  </a:lnTo>
                  <a:lnTo>
                    <a:pt x="80" y="271"/>
                  </a:lnTo>
                  <a:lnTo>
                    <a:pt x="124" y="230"/>
                  </a:lnTo>
                  <a:lnTo>
                    <a:pt x="127" y="216"/>
                  </a:lnTo>
                  <a:lnTo>
                    <a:pt x="132" y="205"/>
                  </a:lnTo>
                  <a:lnTo>
                    <a:pt x="139" y="194"/>
                  </a:lnTo>
                  <a:lnTo>
                    <a:pt x="144" y="171"/>
                  </a:lnTo>
                  <a:lnTo>
                    <a:pt x="154" y="148"/>
                  </a:lnTo>
                  <a:lnTo>
                    <a:pt x="157" y="127"/>
                  </a:lnTo>
                  <a:lnTo>
                    <a:pt x="158" y="81"/>
                  </a:lnTo>
                  <a:lnTo>
                    <a:pt x="159" y="62"/>
                  </a:lnTo>
                  <a:lnTo>
                    <a:pt x="156" y="41"/>
                  </a:lnTo>
                  <a:lnTo>
                    <a:pt x="146" y="25"/>
                  </a:lnTo>
                  <a:lnTo>
                    <a:pt x="128" y="10"/>
                  </a:lnTo>
                  <a:lnTo>
                    <a:pt x="108" y="3"/>
                  </a:lnTo>
                  <a:lnTo>
                    <a:pt x="85" y="0"/>
                  </a:lnTo>
                  <a:lnTo>
                    <a:pt x="63" y="2"/>
                  </a:lnTo>
                  <a:lnTo>
                    <a:pt x="46" y="9"/>
                  </a:lnTo>
                  <a:lnTo>
                    <a:pt x="30" y="20"/>
                  </a:lnTo>
                  <a:lnTo>
                    <a:pt x="19" y="32"/>
                  </a:lnTo>
                  <a:lnTo>
                    <a:pt x="12" y="45"/>
                  </a:lnTo>
                  <a:lnTo>
                    <a:pt x="6" y="60"/>
                  </a:lnTo>
                  <a:lnTo>
                    <a:pt x="4" y="75"/>
                  </a:lnTo>
                  <a:lnTo>
                    <a:pt x="2" y="94"/>
                  </a:lnTo>
                  <a:lnTo>
                    <a:pt x="5" y="108"/>
                  </a:lnTo>
                  <a:lnTo>
                    <a:pt x="0" y="115"/>
                  </a:lnTo>
                  <a:close/>
                </a:path>
              </a:pathLst>
            </a:custGeom>
            <a:solidFill>
              <a:srgbClr val="FF9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0" name="Freeform 215"/>
            <p:cNvSpPr>
              <a:spLocks/>
            </p:cNvSpPr>
            <p:nvPr/>
          </p:nvSpPr>
          <p:spPr bwMode="auto">
            <a:xfrm>
              <a:off x="4307" y="2855"/>
              <a:ext cx="28" cy="63"/>
            </a:xfrm>
            <a:custGeom>
              <a:avLst/>
              <a:gdLst>
                <a:gd name="T0" fmla="*/ 0 w 112"/>
                <a:gd name="T1" fmla="*/ 0 h 250"/>
                <a:gd name="T2" fmla="*/ 0 w 112"/>
                <a:gd name="T3" fmla="*/ 0 h 250"/>
                <a:gd name="T4" fmla="*/ 0 w 112"/>
                <a:gd name="T5" fmla="*/ 0 h 250"/>
                <a:gd name="T6" fmla="*/ 0 w 112"/>
                <a:gd name="T7" fmla="*/ 0 h 250"/>
                <a:gd name="T8" fmla="*/ 0 w 112"/>
                <a:gd name="T9" fmla="*/ 0 h 250"/>
                <a:gd name="T10" fmla="*/ 0 w 112"/>
                <a:gd name="T11" fmla="*/ 0 h 250"/>
                <a:gd name="T12" fmla="*/ 0 w 112"/>
                <a:gd name="T13" fmla="*/ 0 h 250"/>
                <a:gd name="T14" fmla="*/ 0 w 112"/>
                <a:gd name="T15" fmla="*/ 0 h 250"/>
                <a:gd name="T16" fmla="*/ 0 w 112"/>
                <a:gd name="T17" fmla="*/ 0 h 250"/>
                <a:gd name="T18" fmla="*/ 0 w 112"/>
                <a:gd name="T19" fmla="*/ 0 h 250"/>
                <a:gd name="T20" fmla="*/ 0 w 112"/>
                <a:gd name="T21" fmla="*/ 0 h 250"/>
                <a:gd name="T22" fmla="*/ 0 w 112"/>
                <a:gd name="T23" fmla="*/ 0 h 250"/>
                <a:gd name="T24" fmla="*/ 0 w 112"/>
                <a:gd name="T25" fmla="*/ 0 h 250"/>
                <a:gd name="T26" fmla="*/ 0 w 112"/>
                <a:gd name="T27" fmla="*/ 0 h 250"/>
                <a:gd name="T28" fmla="*/ 0 w 112"/>
                <a:gd name="T29" fmla="*/ 0 h 250"/>
                <a:gd name="T30" fmla="*/ 0 w 112"/>
                <a:gd name="T31" fmla="*/ 0 h 250"/>
                <a:gd name="T32" fmla="*/ 0 w 112"/>
                <a:gd name="T33" fmla="*/ 0 h 250"/>
                <a:gd name="T34" fmla="*/ 0 w 112"/>
                <a:gd name="T35" fmla="*/ 0 h 250"/>
                <a:gd name="T36" fmla="*/ 0 w 112"/>
                <a:gd name="T37" fmla="*/ 0 h 250"/>
                <a:gd name="T38" fmla="*/ 0 w 112"/>
                <a:gd name="T39" fmla="*/ 0 h 250"/>
                <a:gd name="T40" fmla="*/ 0 w 112"/>
                <a:gd name="T41" fmla="*/ 0 h 250"/>
                <a:gd name="T42" fmla="*/ 0 w 112"/>
                <a:gd name="T43" fmla="*/ 0 h 250"/>
                <a:gd name="T44" fmla="*/ 0 w 112"/>
                <a:gd name="T45" fmla="*/ 0 h 250"/>
                <a:gd name="T46" fmla="*/ 0 w 112"/>
                <a:gd name="T47" fmla="*/ 0 h 250"/>
                <a:gd name="T48" fmla="*/ 0 w 112"/>
                <a:gd name="T49" fmla="*/ 0 h 250"/>
                <a:gd name="T50" fmla="*/ 0 w 112"/>
                <a:gd name="T51" fmla="*/ 0 h 250"/>
                <a:gd name="T52" fmla="*/ 0 w 112"/>
                <a:gd name="T53" fmla="*/ 0 h 250"/>
                <a:gd name="T54" fmla="*/ 0 w 112"/>
                <a:gd name="T55" fmla="*/ 0 h 250"/>
                <a:gd name="T56" fmla="*/ 0 w 112"/>
                <a:gd name="T57" fmla="*/ 0 h 250"/>
                <a:gd name="T58" fmla="*/ 0 w 112"/>
                <a:gd name="T59" fmla="*/ 0 h 25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12"/>
                <a:gd name="T91" fmla="*/ 0 h 250"/>
                <a:gd name="T92" fmla="*/ 112 w 112"/>
                <a:gd name="T93" fmla="*/ 250 h 25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12" h="250">
                  <a:moveTo>
                    <a:pt x="17" y="19"/>
                  </a:moveTo>
                  <a:lnTo>
                    <a:pt x="24" y="9"/>
                  </a:lnTo>
                  <a:lnTo>
                    <a:pt x="31" y="0"/>
                  </a:lnTo>
                  <a:lnTo>
                    <a:pt x="63" y="30"/>
                  </a:lnTo>
                  <a:lnTo>
                    <a:pt x="64" y="72"/>
                  </a:lnTo>
                  <a:lnTo>
                    <a:pt x="95" y="80"/>
                  </a:lnTo>
                  <a:lnTo>
                    <a:pt x="108" y="81"/>
                  </a:lnTo>
                  <a:lnTo>
                    <a:pt x="112" y="137"/>
                  </a:lnTo>
                  <a:lnTo>
                    <a:pt x="103" y="133"/>
                  </a:lnTo>
                  <a:lnTo>
                    <a:pt x="97" y="140"/>
                  </a:lnTo>
                  <a:lnTo>
                    <a:pt x="97" y="90"/>
                  </a:lnTo>
                  <a:lnTo>
                    <a:pt x="66" y="96"/>
                  </a:lnTo>
                  <a:lnTo>
                    <a:pt x="57" y="102"/>
                  </a:lnTo>
                  <a:lnTo>
                    <a:pt x="50" y="115"/>
                  </a:lnTo>
                  <a:lnTo>
                    <a:pt x="64" y="137"/>
                  </a:lnTo>
                  <a:lnTo>
                    <a:pt x="53" y="146"/>
                  </a:lnTo>
                  <a:lnTo>
                    <a:pt x="53" y="184"/>
                  </a:lnTo>
                  <a:lnTo>
                    <a:pt x="67" y="192"/>
                  </a:lnTo>
                  <a:lnTo>
                    <a:pt x="86" y="201"/>
                  </a:lnTo>
                  <a:lnTo>
                    <a:pt x="77" y="250"/>
                  </a:lnTo>
                  <a:lnTo>
                    <a:pt x="29" y="198"/>
                  </a:lnTo>
                  <a:lnTo>
                    <a:pt x="29" y="143"/>
                  </a:lnTo>
                  <a:lnTo>
                    <a:pt x="17" y="143"/>
                  </a:lnTo>
                  <a:lnTo>
                    <a:pt x="0" y="99"/>
                  </a:lnTo>
                  <a:lnTo>
                    <a:pt x="4" y="91"/>
                  </a:lnTo>
                  <a:lnTo>
                    <a:pt x="2" y="74"/>
                  </a:lnTo>
                  <a:lnTo>
                    <a:pt x="4" y="64"/>
                  </a:lnTo>
                  <a:lnTo>
                    <a:pt x="4" y="52"/>
                  </a:lnTo>
                  <a:lnTo>
                    <a:pt x="8" y="35"/>
                  </a:lnTo>
                  <a:lnTo>
                    <a:pt x="17" y="19"/>
                  </a:lnTo>
                  <a:close/>
                </a:path>
              </a:pathLst>
            </a:custGeom>
            <a:solidFill>
              <a:srgbClr val="FF7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1" name="Freeform 216"/>
            <p:cNvSpPr>
              <a:spLocks/>
            </p:cNvSpPr>
            <p:nvPr/>
          </p:nvSpPr>
          <p:spPr bwMode="auto">
            <a:xfrm>
              <a:off x="4306" y="2847"/>
              <a:ext cx="43" cy="37"/>
            </a:xfrm>
            <a:custGeom>
              <a:avLst/>
              <a:gdLst>
                <a:gd name="T0" fmla="*/ 0 w 171"/>
                <a:gd name="T1" fmla="*/ 0 h 148"/>
                <a:gd name="T2" fmla="*/ 0 w 171"/>
                <a:gd name="T3" fmla="*/ 0 h 148"/>
                <a:gd name="T4" fmla="*/ 0 w 171"/>
                <a:gd name="T5" fmla="*/ 0 h 148"/>
                <a:gd name="T6" fmla="*/ 0 w 171"/>
                <a:gd name="T7" fmla="*/ 0 h 148"/>
                <a:gd name="T8" fmla="*/ 0 w 171"/>
                <a:gd name="T9" fmla="*/ 0 h 148"/>
                <a:gd name="T10" fmla="*/ 0 w 171"/>
                <a:gd name="T11" fmla="*/ 0 h 148"/>
                <a:gd name="T12" fmla="*/ 0 w 171"/>
                <a:gd name="T13" fmla="*/ 0 h 148"/>
                <a:gd name="T14" fmla="*/ 0 w 171"/>
                <a:gd name="T15" fmla="*/ 0 h 148"/>
                <a:gd name="T16" fmla="*/ 0 w 171"/>
                <a:gd name="T17" fmla="*/ 0 h 148"/>
                <a:gd name="T18" fmla="*/ 0 w 171"/>
                <a:gd name="T19" fmla="*/ 0 h 148"/>
                <a:gd name="T20" fmla="*/ 0 w 171"/>
                <a:gd name="T21" fmla="*/ 0 h 148"/>
                <a:gd name="T22" fmla="*/ 0 w 171"/>
                <a:gd name="T23" fmla="*/ 0 h 148"/>
                <a:gd name="T24" fmla="*/ 0 w 171"/>
                <a:gd name="T25" fmla="*/ 0 h 148"/>
                <a:gd name="T26" fmla="*/ 0 w 171"/>
                <a:gd name="T27" fmla="*/ 0 h 148"/>
                <a:gd name="T28" fmla="*/ 0 w 171"/>
                <a:gd name="T29" fmla="*/ 0 h 148"/>
                <a:gd name="T30" fmla="*/ 0 w 171"/>
                <a:gd name="T31" fmla="*/ 0 h 148"/>
                <a:gd name="T32" fmla="*/ 0 w 171"/>
                <a:gd name="T33" fmla="*/ 0 h 148"/>
                <a:gd name="T34" fmla="*/ 0 w 171"/>
                <a:gd name="T35" fmla="*/ 0 h 148"/>
                <a:gd name="T36" fmla="*/ 0 w 171"/>
                <a:gd name="T37" fmla="*/ 0 h 148"/>
                <a:gd name="T38" fmla="*/ 0 w 171"/>
                <a:gd name="T39" fmla="*/ 0 h 148"/>
                <a:gd name="T40" fmla="*/ 0 w 171"/>
                <a:gd name="T41" fmla="*/ 0 h 148"/>
                <a:gd name="T42" fmla="*/ 0 w 171"/>
                <a:gd name="T43" fmla="*/ 0 h 148"/>
                <a:gd name="T44" fmla="*/ 0 w 171"/>
                <a:gd name="T45" fmla="*/ 0 h 148"/>
                <a:gd name="T46" fmla="*/ 0 w 171"/>
                <a:gd name="T47" fmla="*/ 0 h 148"/>
                <a:gd name="T48" fmla="*/ 0 w 171"/>
                <a:gd name="T49" fmla="*/ 0 h 148"/>
                <a:gd name="T50" fmla="*/ 0 w 171"/>
                <a:gd name="T51" fmla="*/ 0 h 148"/>
                <a:gd name="T52" fmla="*/ 0 w 171"/>
                <a:gd name="T53" fmla="*/ 0 h 148"/>
                <a:gd name="T54" fmla="*/ 0 w 171"/>
                <a:gd name="T55" fmla="*/ 0 h 148"/>
                <a:gd name="T56" fmla="*/ 0 w 171"/>
                <a:gd name="T57" fmla="*/ 0 h 148"/>
                <a:gd name="T58" fmla="*/ 0 w 171"/>
                <a:gd name="T59" fmla="*/ 0 h 148"/>
                <a:gd name="T60" fmla="*/ 0 w 171"/>
                <a:gd name="T61" fmla="*/ 0 h 148"/>
                <a:gd name="T62" fmla="*/ 0 w 171"/>
                <a:gd name="T63" fmla="*/ 0 h 148"/>
                <a:gd name="T64" fmla="*/ 0 w 171"/>
                <a:gd name="T65" fmla="*/ 0 h 148"/>
                <a:gd name="T66" fmla="*/ 0 w 171"/>
                <a:gd name="T67" fmla="*/ 0 h 148"/>
                <a:gd name="T68" fmla="*/ 0 w 171"/>
                <a:gd name="T69" fmla="*/ 0 h 148"/>
                <a:gd name="T70" fmla="*/ 0 w 171"/>
                <a:gd name="T71" fmla="*/ 0 h 148"/>
                <a:gd name="T72" fmla="*/ 0 w 171"/>
                <a:gd name="T73" fmla="*/ 0 h 148"/>
                <a:gd name="T74" fmla="*/ 0 w 171"/>
                <a:gd name="T75" fmla="*/ 0 h 148"/>
                <a:gd name="T76" fmla="*/ 0 w 171"/>
                <a:gd name="T77" fmla="*/ 0 h 148"/>
                <a:gd name="T78" fmla="*/ 0 w 171"/>
                <a:gd name="T79" fmla="*/ 0 h 148"/>
                <a:gd name="T80" fmla="*/ 0 w 171"/>
                <a:gd name="T81" fmla="*/ 0 h 148"/>
                <a:gd name="T82" fmla="*/ 0 w 171"/>
                <a:gd name="T83" fmla="*/ 0 h 148"/>
                <a:gd name="T84" fmla="*/ 0 w 171"/>
                <a:gd name="T85" fmla="*/ 0 h 148"/>
                <a:gd name="T86" fmla="*/ 0 w 171"/>
                <a:gd name="T87" fmla="*/ 0 h 148"/>
                <a:gd name="T88" fmla="*/ 0 w 171"/>
                <a:gd name="T89" fmla="*/ 0 h 148"/>
                <a:gd name="T90" fmla="*/ 0 w 171"/>
                <a:gd name="T91" fmla="*/ 0 h 148"/>
                <a:gd name="T92" fmla="*/ 0 w 171"/>
                <a:gd name="T93" fmla="*/ 0 h 148"/>
                <a:gd name="T94" fmla="*/ 0 w 171"/>
                <a:gd name="T95" fmla="*/ 0 h 148"/>
                <a:gd name="T96" fmla="*/ 0 w 171"/>
                <a:gd name="T97" fmla="*/ 0 h 148"/>
                <a:gd name="T98" fmla="*/ 0 w 171"/>
                <a:gd name="T99" fmla="*/ 0 h 148"/>
                <a:gd name="T100" fmla="*/ 0 w 171"/>
                <a:gd name="T101" fmla="*/ 0 h 148"/>
                <a:gd name="T102" fmla="*/ 0 w 171"/>
                <a:gd name="T103" fmla="*/ 0 h 148"/>
                <a:gd name="T104" fmla="*/ 0 w 171"/>
                <a:gd name="T105" fmla="*/ 0 h 148"/>
                <a:gd name="T106" fmla="*/ 0 w 171"/>
                <a:gd name="T107" fmla="*/ 0 h 148"/>
                <a:gd name="T108" fmla="*/ 0 w 171"/>
                <a:gd name="T109" fmla="*/ 0 h 148"/>
                <a:gd name="T110" fmla="*/ 0 w 171"/>
                <a:gd name="T111" fmla="*/ 0 h 148"/>
                <a:gd name="T112" fmla="*/ 0 w 171"/>
                <a:gd name="T113" fmla="*/ 0 h 14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71"/>
                <a:gd name="T172" fmla="*/ 0 h 148"/>
                <a:gd name="T173" fmla="*/ 171 w 171"/>
                <a:gd name="T174" fmla="*/ 148 h 14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71" h="148">
                  <a:moveTo>
                    <a:pt x="1" y="121"/>
                  </a:moveTo>
                  <a:lnTo>
                    <a:pt x="0" y="102"/>
                  </a:lnTo>
                  <a:lnTo>
                    <a:pt x="3" y="78"/>
                  </a:lnTo>
                  <a:lnTo>
                    <a:pt x="7" y="56"/>
                  </a:lnTo>
                  <a:lnTo>
                    <a:pt x="13" y="41"/>
                  </a:lnTo>
                  <a:lnTo>
                    <a:pt x="22" y="26"/>
                  </a:lnTo>
                  <a:lnTo>
                    <a:pt x="37" y="20"/>
                  </a:lnTo>
                  <a:lnTo>
                    <a:pt x="45" y="14"/>
                  </a:lnTo>
                  <a:lnTo>
                    <a:pt x="60" y="7"/>
                  </a:lnTo>
                  <a:lnTo>
                    <a:pt x="77" y="0"/>
                  </a:lnTo>
                  <a:lnTo>
                    <a:pt x="96" y="0"/>
                  </a:lnTo>
                  <a:lnTo>
                    <a:pt x="116" y="4"/>
                  </a:lnTo>
                  <a:lnTo>
                    <a:pt x="128" y="10"/>
                  </a:lnTo>
                  <a:lnTo>
                    <a:pt x="138" y="18"/>
                  </a:lnTo>
                  <a:lnTo>
                    <a:pt x="154" y="31"/>
                  </a:lnTo>
                  <a:lnTo>
                    <a:pt x="164" y="42"/>
                  </a:lnTo>
                  <a:lnTo>
                    <a:pt x="171" y="47"/>
                  </a:lnTo>
                  <a:lnTo>
                    <a:pt x="164" y="48"/>
                  </a:lnTo>
                  <a:lnTo>
                    <a:pt x="163" y="53"/>
                  </a:lnTo>
                  <a:lnTo>
                    <a:pt x="163" y="61"/>
                  </a:lnTo>
                  <a:lnTo>
                    <a:pt x="162" y="72"/>
                  </a:lnTo>
                  <a:lnTo>
                    <a:pt x="166" y="88"/>
                  </a:lnTo>
                  <a:lnTo>
                    <a:pt x="168" y="106"/>
                  </a:lnTo>
                  <a:lnTo>
                    <a:pt x="159" y="126"/>
                  </a:lnTo>
                  <a:lnTo>
                    <a:pt x="160" y="98"/>
                  </a:lnTo>
                  <a:lnTo>
                    <a:pt x="159" y="79"/>
                  </a:lnTo>
                  <a:lnTo>
                    <a:pt x="154" y="70"/>
                  </a:lnTo>
                  <a:lnTo>
                    <a:pt x="147" y="65"/>
                  </a:lnTo>
                  <a:lnTo>
                    <a:pt x="144" y="60"/>
                  </a:lnTo>
                  <a:lnTo>
                    <a:pt x="138" y="61"/>
                  </a:lnTo>
                  <a:lnTo>
                    <a:pt x="127" y="65"/>
                  </a:lnTo>
                  <a:lnTo>
                    <a:pt x="116" y="65"/>
                  </a:lnTo>
                  <a:lnTo>
                    <a:pt x="103" y="65"/>
                  </a:lnTo>
                  <a:lnTo>
                    <a:pt x="92" y="64"/>
                  </a:lnTo>
                  <a:lnTo>
                    <a:pt x="84" y="64"/>
                  </a:lnTo>
                  <a:lnTo>
                    <a:pt x="90" y="67"/>
                  </a:lnTo>
                  <a:lnTo>
                    <a:pt x="97" y="70"/>
                  </a:lnTo>
                  <a:lnTo>
                    <a:pt x="89" y="71"/>
                  </a:lnTo>
                  <a:lnTo>
                    <a:pt x="77" y="70"/>
                  </a:lnTo>
                  <a:lnTo>
                    <a:pt x="65" y="69"/>
                  </a:lnTo>
                  <a:lnTo>
                    <a:pt x="51" y="67"/>
                  </a:lnTo>
                  <a:lnTo>
                    <a:pt x="43" y="67"/>
                  </a:lnTo>
                  <a:lnTo>
                    <a:pt x="38" y="67"/>
                  </a:lnTo>
                  <a:lnTo>
                    <a:pt x="40" y="70"/>
                  </a:lnTo>
                  <a:lnTo>
                    <a:pt x="43" y="75"/>
                  </a:lnTo>
                  <a:lnTo>
                    <a:pt x="43" y="84"/>
                  </a:lnTo>
                  <a:lnTo>
                    <a:pt x="41" y="93"/>
                  </a:lnTo>
                  <a:lnTo>
                    <a:pt x="34" y="103"/>
                  </a:lnTo>
                  <a:lnTo>
                    <a:pt x="31" y="115"/>
                  </a:lnTo>
                  <a:lnTo>
                    <a:pt x="30" y="127"/>
                  </a:lnTo>
                  <a:lnTo>
                    <a:pt x="31" y="141"/>
                  </a:lnTo>
                  <a:lnTo>
                    <a:pt x="32" y="148"/>
                  </a:lnTo>
                  <a:lnTo>
                    <a:pt x="23" y="137"/>
                  </a:lnTo>
                  <a:lnTo>
                    <a:pt x="11" y="126"/>
                  </a:lnTo>
                  <a:lnTo>
                    <a:pt x="7" y="127"/>
                  </a:lnTo>
                  <a:lnTo>
                    <a:pt x="4" y="136"/>
                  </a:lnTo>
                  <a:lnTo>
                    <a:pt x="1" y="1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2" name="Freeform 217"/>
            <p:cNvSpPr>
              <a:spLocks/>
            </p:cNvSpPr>
            <p:nvPr/>
          </p:nvSpPr>
          <p:spPr bwMode="auto">
            <a:xfrm>
              <a:off x="4270" y="3213"/>
              <a:ext cx="51" cy="30"/>
            </a:xfrm>
            <a:custGeom>
              <a:avLst/>
              <a:gdLst>
                <a:gd name="T0" fmla="*/ 0 w 204"/>
                <a:gd name="T1" fmla="*/ 0 h 120"/>
                <a:gd name="T2" fmla="*/ 0 w 204"/>
                <a:gd name="T3" fmla="*/ 0 h 120"/>
                <a:gd name="T4" fmla="*/ 0 w 204"/>
                <a:gd name="T5" fmla="*/ 0 h 120"/>
                <a:gd name="T6" fmla="*/ 0 w 204"/>
                <a:gd name="T7" fmla="*/ 0 h 120"/>
                <a:gd name="T8" fmla="*/ 0 w 204"/>
                <a:gd name="T9" fmla="*/ 0 h 120"/>
                <a:gd name="T10" fmla="*/ 0 w 204"/>
                <a:gd name="T11" fmla="*/ 0 h 120"/>
                <a:gd name="T12" fmla="*/ 0 w 204"/>
                <a:gd name="T13" fmla="*/ 0 h 120"/>
                <a:gd name="T14" fmla="*/ 0 w 204"/>
                <a:gd name="T15" fmla="*/ 0 h 120"/>
                <a:gd name="T16" fmla="*/ 0 w 204"/>
                <a:gd name="T17" fmla="*/ 0 h 120"/>
                <a:gd name="T18" fmla="*/ 0 w 204"/>
                <a:gd name="T19" fmla="*/ 0 h 120"/>
                <a:gd name="T20" fmla="*/ 0 w 204"/>
                <a:gd name="T21" fmla="*/ 0 h 120"/>
                <a:gd name="T22" fmla="*/ 0 w 204"/>
                <a:gd name="T23" fmla="*/ 0 h 120"/>
                <a:gd name="T24" fmla="*/ 0 w 204"/>
                <a:gd name="T25" fmla="*/ 0 h 120"/>
                <a:gd name="T26" fmla="*/ 0 w 204"/>
                <a:gd name="T27" fmla="*/ 0 h 120"/>
                <a:gd name="T28" fmla="*/ 0 w 204"/>
                <a:gd name="T29" fmla="*/ 0 h 120"/>
                <a:gd name="T30" fmla="*/ 0 w 204"/>
                <a:gd name="T31" fmla="*/ 0 h 1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04"/>
                <a:gd name="T49" fmla="*/ 0 h 120"/>
                <a:gd name="T50" fmla="*/ 204 w 204"/>
                <a:gd name="T51" fmla="*/ 120 h 12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04" h="120">
                  <a:moveTo>
                    <a:pt x="97" y="17"/>
                  </a:moveTo>
                  <a:lnTo>
                    <a:pt x="72" y="36"/>
                  </a:lnTo>
                  <a:lnTo>
                    <a:pt x="40" y="59"/>
                  </a:lnTo>
                  <a:lnTo>
                    <a:pt x="16" y="73"/>
                  </a:lnTo>
                  <a:lnTo>
                    <a:pt x="2" y="83"/>
                  </a:lnTo>
                  <a:lnTo>
                    <a:pt x="0" y="104"/>
                  </a:lnTo>
                  <a:lnTo>
                    <a:pt x="13" y="113"/>
                  </a:lnTo>
                  <a:lnTo>
                    <a:pt x="42" y="118"/>
                  </a:lnTo>
                  <a:lnTo>
                    <a:pt x="70" y="120"/>
                  </a:lnTo>
                  <a:lnTo>
                    <a:pt x="97" y="118"/>
                  </a:lnTo>
                  <a:lnTo>
                    <a:pt x="116" y="104"/>
                  </a:lnTo>
                  <a:lnTo>
                    <a:pt x="149" y="90"/>
                  </a:lnTo>
                  <a:lnTo>
                    <a:pt x="201" y="76"/>
                  </a:lnTo>
                  <a:lnTo>
                    <a:pt x="204" y="30"/>
                  </a:lnTo>
                  <a:lnTo>
                    <a:pt x="197" y="0"/>
                  </a:lnTo>
                  <a:lnTo>
                    <a:pt x="97" y="17"/>
                  </a:lnTo>
                  <a:close/>
                </a:path>
              </a:pathLst>
            </a:custGeom>
            <a:solidFill>
              <a:srgbClr val="3F1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3" name="Freeform 218"/>
            <p:cNvSpPr>
              <a:spLocks/>
            </p:cNvSpPr>
            <p:nvPr/>
          </p:nvSpPr>
          <p:spPr bwMode="auto">
            <a:xfrm>
              <a:off x="4334" y="3215"/>
              <a:ext cx="53" cy="25"/>
            </a:xfrm>
            <a:custGeom>
              <a:avLst/>
              <a:gdLst>
                <a:gd name="T0" fmla="*/ 0 w 214"/>
                <a:gd name="T1" fmla="*/ 0 h 102"/>
                <a:gd name="T2" fmla="*/ 0 w 214"/>
                <a:gd name="T3" fmla="*/ 0 h 102"/>
                <a:gd name="T4" fmla="*/ 0 w 214"/>
                <a:gd name="T5" fmla="*/ 0 h 102"/>
                <a:gd name="T6" fmla="*/ 0 w 214"/>
                <a:gd name="T7" fmla="*/ 0 h 102"/>
                <a:gd name="T8" fmla="*/ 0 w 214"/>
                <a:gd name="T9" fmla="*/ 0 h 102"/>
                <a:gd name="T10" fmla="*/ 0 w 214"/>
                <a:gd name="T11" fmla="*/ 0 h 102"/>
                <a:gd name="T12" fmla="*/ 0 w 214"/>
                <a:gd name="T13" fmla="*/ 0 h 102"/>
                <a:gd name="T14" fmla="*/ 0 w 214"/>
                <a:gd name="T15" fmla="*/ 0 h 102"/>
                <a:gd name="T16" fmla="*/ 0 w 214"/>
                <a:gd name="T17" fmla="*/ 0 h 102"/>
                <a:gd name="T18" fmla="*/ 0 w 214"/>
                <a:gd name="T19" fmla="*/ 0 h 102"/>
                <a:gd name="T20" fmla="*/ 0 w 214"/>
                <a:gd name="T21" fmla="*/ 0 h 102"/>
                <a:gd name="T22" fmla="*/ 0 w 214"/>
                <a:gd name="T23" fmla="*/ 0 h 102"/>
                <a:gd name="T24" fmla="*/ 0 w 214"/>
                <a:gd name="T25" fmla="*/ 0 h 102"/>
                <a:gd name="T26" fmla="*/ 0 w 214"/>
                <a:gd name="T27" fmla="*/ 0 h 10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14"/>
                <a:gd name="T43" fmla="*/ 0 h 102"/>
                <a:gd name="T44" fmla="*/ 214 w 214"/>
                <a:gd name="T45" fmla="*/ 102 h 10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14" h="102">
                  <a:moveTo>
                    <a:pt x="5" y="1"/>
                  </a:moveTo>
                  <a:lnTo>
                    <a:pt x="0" y="40"/>
                  </a:lnTo>
                  <a:lnTo>
                    <a:pt x="5" y="71"/>
                  </a:lnTo>
                  <a:lnTo>
                    <a:pt x="54" y="82"/>
                  </a:lnTo>
                  <a:lnTo>
                    <a:pt x="79" y="82"/>
                  </a:lnTo>
                  <a:lnTo>
                    <a:pt x="114" y="92"/>
                  </a:lnTo>
                  <a:lnTo>
                    <a:pt x="156" y="99"/>
                  </a:lnTo>
                  <a:lnTo>
                    <a:pt x="213" y="102"/>
                  </a:lnTo>
                  <a:lnTo>
                    <a:pt x="214" y="87"/>
                  </a:lnTo>
                  <a:lnTo>
                    <a:pt x="214" y="72"/>
                  </a:lnTo>
                  <a:lnTo>
                    <a:pt x="169" y="48"/>
                  </a:lnTo>
                  <a:lnTo>
                    <a:pt x="121" y="21"/>
                  </a:lnTo>
                  <a:lnTo>
                    <a:pt x="92" y="0"/>
                  </a:lnTo>
                  <a:lnTo>
                    <a:pt x="5" y="1"/>
                  </a:lnTo>
                  <a:close/>
                </a:path>
              </a:pathLst>
            </a:custGeom>
            <a:solidFill>
              <a:srgbClr val="3F1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4" name="Freeform 219"/>
            <p:cNvSpPr>
              <a:spLocks/>
            </p:cNvSpPr>
            <p:nvPr/>
          </p:nvSpPr>
          <p:spPr bwMode="auto">
            <a:xfrm>
              <a:off x="4291" y="3015"/>
              <a:ext cx="79" cy="208"/>
            </a:xfrm>
            <a:custGeom>
              <a:avLst/>
              <a:gdLst>
                <a:gd name="T0" fmla="*/ 0 w 319"/>
                <a:gd name="T1" fmla="*/ 0 h 835"/>
                <a:gd name="T2" fmla="*/ 0 w 319"/>
                <a:gd name="T3" fmla="*/ 0 h 835"/>
                <a:gd name="T4" fmla="*/ 0 w 319"/>
                <a:gd name="T5" fmla="*/ 0 h 835"/>
                <a:gd name="T6" fmla="*/ 0 w 319"/>
                <a:gd name="T7" fmla="*/ 0 h 835"/>
                <a:gd name="T8" fmla="*/ 0 w 319"/>
                <a:gd name="T9" fmla="*/ 0 h 835"/>
                <a:gd name="T10" fmla="*/ 0 w 319"/>
                <a:gd name="T11" fmla="*/ 0 h 835"/>
                <a:gd name="T12" fmla="*/ 0 w 319"/>
                <a:gd name="T13" fmla="*/ 0 h 835"/>
                <a:gd name="T14" fmla="*/ 0 w 319"/>
                <a:gd name="T15" fmla="*/ 0 h 835"/>
                <a:gd name="T16" fmla="*/ 0 w 319"/>
                <a:gd name="T17" fmla="*/ 0 h 835"/>
                <a:gd name="T18" fmla="*/ 0 w 319"/>
                <a:gd name="T19" fmla="*/ 0 h 835"/>
                <a:gd name="T20" fmla="*/ 0 w 319"/>
                <a:gd name="T21" fmla="*/ 0 h 835"/>
                <a:gd name="T22" fmla="*/ 0 w 319"/>
                <a:gd name="T23" fmla="*/ 0 h 835"/>
                <a:gd name="T24" fmla="*/ 0 w 319"/>
                <a:gd name="T25" fmla="*/ 0 h 835"/>
                <a:gd name="T26" fmla="*/ 0 w 319"/>
                <a:gd name="T27" fmla="*/ 0 h 835"/>
                <a:gd name="T28" fmla="*/ 0 w 319"/>
                <a:gd name="T29" fmla="*/ 0 h 835"/>
                <a:gd name="T30" fmla="*/ 0 w 319"/>
                <a:gd name="T31" fmla="*/ 0 h 835"/>
                <a:gd name="T32" fmla="*/ 0 w 319"/>
                <a:gd name="T33" fmla="*/ 0 h 835"/>
                <a:gd name="T34" fmla="*/ 0 w 319"/>
                <a:gd name="T35" fmla="*/ 0 h 835"/>
                <a:gd name="T36" fmla="*/ 0 w 319"/>
                <a:gd name="T37" fmla="*/ 0 h 835"/>
                <a:gd name="T38" fmla="*/ 0 w 319"/>
                <a:gd name="T39" fmla="*/ 0 h 835"/>
                <a:gd name="T40" fmla="*/ 0 w 319"/>
                <a:gd name="T41" fmla="*/ 0 h 835"/>
                <a:gd name="T42" fmla="*/ 0 w 319"/>
                <a:gd name="T43" fmla="*/ 0 h 835"/>
                <a:gd name="T44" fmla="*/ 0 w 319"/>
                <a:gd name="T45" fmla="*/ 0 h 835"/>
                <a:gd name="T46" fmla="*/ 0 w 319"/>
                <a:gd name="T47" fmla="*/ 0 h 83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19"/>
                <a:gd name="T73" fmla="*/ 0 h 835"/>
                <a:gd name="T74" fmla="*/ 319 w 319"/>
                <a:gd name="T75" fmla="*/ 835 h 83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19" h="835">
                  <a:moveTo>
                    <a:pt x="10" y="0"/>
                  </a:moveTo>
                  <a:lnTo>
                    <a:pt x="0" y="74"/>
                  </a:lnTo>
                  <a:lnTo>
                    <a:pt x="0" y="188"/>
                  </a:lnTo>
                  <a:lnTo>
                    <a:pt x="0" y="322"/>
                  </a:lnTo>
                  <a:lnTo>
                    <a:pt x="10" y="403"/>
                  </a:lnTo>
                  <a:lnTo>
                    <a:pt x="10" y="437"/>
                  </a:lnTo>
                  <a:lnTo>
                    <a:pt x="4" y="564"/>
                  </a:lnTo>
                  <a:lnTo>
                    <a:pt x="7" y="655"/>
                  </a:lnTo>
                  <a:lnTo>
                    <a:pt x="14" y="781"/>
                  </a:lnTo>
                  <a:lnTo>
                    <a:pt x="14" y="814"/>
                  </a:lnTo>
                  <a:lnTo>
                    <a:pt x="34" y="831"/>
                  </a:lnTo>
                  <a:lnTo>
                    <a:pt x="114" y="811"/>
                  </a:lnTo>
                  <a:lnTo>
                    <a:pt x="138" y="544"/>
                  </a:lnTo>
                  <a:lnTo>
                    <a:pt x="144" y="376"/>
                  </a:lnTo>
                  <a:lnTo>
                    <a:pt x="155" y="228"/>
                  </a:lnTo>
                  <a:lnTo>
                    <a:pt x="165" y="464"/>
                  </a:lnTo>
                  <a:lnTo>
                    <a:pt x="175" y="808"/>
                  </a:lnTo>
                  <a:lnTo>
                    <a:pt x="255" y="835"/>
                  </a:lnTo>
                  <a:lnTo>
                    <a:pt x="272" y="814"/>
                  </a:lnTo>
                  <a:lnTo>
                    <a:pt x="292" y="511"/>
                  </a:lnTo>
                  <a:lnTo>
                    <a:pt x="295" y="363"/>
                  </a:lnTo>
                  <a:lnTo>
                    <a:pt x="319" y="40"/>
                  </a:lnTo>
                  <a:lnTo>
                    <a:pt x="312" y="3"/>
                  </a:lnTo>
                  <a:lnTo>
                    <a:pt x="1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5" name="Freeform 220"/>
            <p:cNvSpPr>
              <a:spLocks/>
            </p:cNvSpPr>
            <p:nvPr/>
          </p:nvSpPr>
          <p:spPr bwMode="auto">
            <a:xfrm>
              <a:off x="4189" y="3240"/>
              <a:ext cx="37" cy="29"/>
            </a:xfrm>
            <a:custGeom>
              <a:avLst/>
              <a:gdLst>
                <a:gd name="T0" fmla="*/ 0 w 148"/>
                <a:gd name="T1" fmla="*/ 0 h 114"/>
                <a:gd name="T2" fmla="*/ 0 w 148"/>
                <a:gd name="T3" fmla="*/ 0 h 114"/>
                <a:gd name="T4" fmla="*/ 0 w 148"/>
                <a:gd name="T5" fmla="*/ 0 h 114"/>
                <a:gd name="T6" fmla="*/ 0 w 148"/>
                <a:gd name="T7" fmla="*/ 0 h 114"/>
                <a:gd name="T8" fmla="*/ 0 w 148"/>
                <a:gd name="T9" fmla="*/ 0 h 114"/>
                <a:gd name="T10" fmla="*/ 0 w 148"/>
                <a:gd name="T11" fmla="*/ 0 h 114"/>
                <a:gd name="T12" fmla="*/ 0 w 148"/>
                <a:gd name="T13" fmla="*/ 0 h 114"/>
                <a:gd name="T14" fmla="*/ 0 w 148"/>
                <a:gd name="T15" fmla="*/ 0 h 114"/>
                <a:gd name="T16" fmla="*/ 0 w 148"/>
                <a:gd name="T17" fmla="*/ 0 h 114"/>
                <a:gd name="T18" fmla="*/ 0 w 148"/>
                <a:gd name="T19" fmla="*/ 0 h 114"/>
                <a:gd name="T20" fmla="*/ 0 w 148"/>
                <a:gd name="T21" fmla="*/ 0 h 114"/>
                <a:gd name="T22" fmla="*/ 0 w 148"/>
                <a:gd name="T23" fmla="*/ 0 h 114"/>
                <a:gd name="T24" fmla="*/ 0 w 148"/>
                <a:gd name="T25" fmla="*/ 0 h 1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8"/>
                <a:gd name="T40" fmla="*/ 0 h 114"/>
                <a:gd name="T41" fmla="*/ 148 w 148"/>
                <a:gd name="T42" fmla="*/ 114 h 11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8" h="114">
                  <a:moveTo>
                    <a:pt x="56" y="23"/>
                  </a:moveTo>
                  <a:lnTo>
                    <a:pt x="24" y="55"/>
                  </a:lnTo>
                  <a:lnTo>
                    <a:pt x="0" y="85"/>
                  </a:lnTo>
                  <a:lnTo>
                    <a:pt x="2" y="105"/>
                  </a:lnTo>
                  <a:lnTo>
                    <a:pt x="19" y="114"/>
                  </a:lnTo>
                  <a:lnTo>
                    <a:pt x="66" y="111"/>
                  </a:lnTo>
                  <a:lnTo>
                    <a:pt x="93" y="97"/>
                  </a:lnTo>
                  <a:lnTo>
                    <a:pt x="106" y="75"/>
                  </a:lnTo>
                  <a:lnTo>
                    <a:pt x="147" y="57"/>
                  </a:lnTo>
                  <a:lnTo>
                    <a:pt x="148" y="27"/>
                  </a:lnTo>
                  <a:lnTo>
                    <a:pt x="141" y="0"/>
                  </a:lnTo>
                  <a:lnTo>
                    <a:pt x="101" y="20"/>
                  </a:lnTo>
                  <a:lnTo>
                    <a:pt x="56"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6" name="Freeform 221"/>
            <p:cNvSpPr>
              <a:spLocks/>
            </p:cNvSpPr>
            <p:nvPr/>
          </p:nvSpPr>
          <p:spPr bwMode="auto">
            <a:xfrm>
              <a:off x="4265" y="3233"/>
              <a:ext cx="41" cy="29"/>
            </a:xfrm>
            <a:custGeom>
              <a:avLst/>
              <a:gdLst>
                <a:gd name="T0" fmla="*/ 0 w 165"/>
                <a:gd name="T1" fmla="*/ 0 h 117"/>
                <a:gd name="T2" fmla="*/ 0 w 165"/>
                <a:gd name="T3" fmla="*/ 0 h 117"/>
                <a:gd name="T4" fmla="*/ 0 w 165"/>
                <a:gd name="T5" fmla="*/ 0 h 117"/>
                <a:gd name="T6" fmla="*/ 0 w 165"/>
                <a:gd name="T7" fmla="*/ 0 h 117"/>
                <a:gd name="T8" fmla="*/ 0 w 165"/>
                <a:gd name="T9" fmla="*/ 0 h 117"/>
                <a:gd name="T10" fmla="*/ 0 w 165"/>
                <a:gd name="T11" fmla="*/ 0 h 117"/>
                <a:gd name="T12" fmla="*/ 0 w 165"/>
                <a:gd name="T13" fmla="*/ 0 h 117"/>
                <a:gd name="T14" fmla="*/ 0 w 165"/>
                <a:gd name="T15" fmla="*/ 0 h 117"/>
                <a:gd name="T16" fmla="*/ 0 w 165"/>
                <a:gd name="T17" fmla="*/ 0 h 117"/>
                <a:gd name="T18" fmla="*/ 0 w 165"/>
                <a:gd name="T19" fmla="*/ 0 h 117"/>
                <a:gd name="T20" fmla="*/ 0 w 165"/>
                <a:gd name="T21" fmla="*/ 0 h 117"/>
                <a:gd name="T22" fmla="*/ 0 w 165"/>
                <a:gd name="T23" fmla="*/ 0 h 117"/>
                <a:gd name="T24" fmla="*/ 0 w 165"/>
                <a:gd name="T25" fmla="*/ 0 h 117"/>
                <a:gd name="T26" fmla="*/ 0 w 165"/>
                <a:gd name="T27" fmla="*/ 0 h 117"/>
                <a:gd name="T28" fmla="*/ 0 w 165"/>
                <a:gd name="T29" fmla="*/ 0 h 11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5"/>
                <a:gd name="T46" fmla="*/ 0 h 117"/>
                <a:gd name="T47" fmla="*/ 165 w 165"/>
                <a:gd name="T48" fmla="*/ 117 h 11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5" h="117">
                  <a:moveTo>
                    <a:pt x="3" y="7"/>
                  </a:moveTo>
                  <a:lnTo>
                    <a:pt x="0" y="53"/>
                  </a:lnTo>
                  <a:lnTo>
                    <a:pt x="23" y="71"/>
                  </a:lnTo>
                  <a:lnTo>
                    <a:pt x="46" y="78"/>
                  </a:lnTo>
                  <a:lnTo>
                    <a:pt x="61" y="88"/>
                  </a:lnTo>
                  <a:lnTo>
                    <a:pt x="88" y="105"/>
                  </a:lnTo>
                  <a:lnTo>
                    <a:pt x="135" y="117"/>
                  </a:lnTo>
                  <a:lnTo>
                    <a:pt x="151" y="114"/>
                  </a:lnTo>
                  <a:lnTo>
                    <a:pt x="165" y="107"/>
                  </a:lnTo>
                  <a:lnTo>
                    <a:pt x="165" y="94"/>
                  </a:lnTo>
                  <a:lnTo>
                    <a:pt x="148" y="67"/>
                  </a:lnTo>
                  <a:lnTo>
                    <a:pt x="110" y="40"/>
                  </a:lnTo>
                  <a:lnTo>
                    <a:pt x="81" y="16"/>
                  </a:lnTo>
                  <a:lnTo>
                    <a:pt x="71" y="0"/>
                  </a:lnTo>
                  <a:lnTo>
                    <a:pt x="3"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7" name="Freeform 222"/>
            <p:cNvSpPr>
              <a:spLocks/>
            </p:cNvSpPr>
            <p:nvPr/>
          </p:nvSpPr>
          <p:spPr bwMode="auto">
            <a:xfrm>
              <a:off x="4201" y="2927"/>
              <a:ext cx="84" cy="99"/>
            </a:xfrm>
            <a:custGeom>
              <a:avLst/>
              <a:gdLst>
                <a:gd name="T0" fmla="*/ 0 w 336"/>
                <a:gd name="T1" fmla="*/ 0 h 398"/>
                <a:gd name="T2" fmla="*/ 0 w 336"/>
                <a:gd name="T3" fmla="*/ 0 h 398"/>
                <a:gd name="T4" fmla="*/ 0 w 336"/>
                <a:gd name="T5" fmla="*/ 0 h 398"/>
                <a:gd name="T6" fmla="*/ 0 w 336"/>
                <a:gd name="T7" fmla="*/ 0 h 398"/>
                <a:gd name="T8" fmla="*/ 0 w 336"/>
                <a:gd name="T9" fmla="*/ 0 h 398"/>
                <a:gd name="T10" fmla="*/ 0 w 336"/>
                <a:gd name="T11" fmla="*/ 0 h 398"/>
                <a:gd name="T12" fmla="*/ 0 w 336"/>
                <a:gd name="T13" fmla="*/ 0 h 398"/>
                <a:gd name="T14" fmla="*/ 0 w 336"/>
                <a:gd name="T15" fmla="*/ 0 h 398"/>
                <a:gd name="T16" fmla="*/ 0 w 336"/>
                <a:gd name="T17" fmla="*/ 0 h 39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6"/>
                <a:gd name="T28" fmla="*/ 0 h 398"/>
                <a:gd name="T29" fmla="*/ 336 w 336"/>
                <a:gd name="T30" fmla="*/ 398 h 39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6" h="398">
                  <a:moveTo>
                    <a:pt x="0" y="76"/>
                  </a:moveTo>
                  <a:lnTo>
                    <a:pt x="101" y="0"/>
                  </a:lnTo>
                  <a:lnTo>
                    <a:pt x="212" y="175"/>
                  </a:lnTo>
                  <a:lnTo>
                    <a:pt x="231" y="9"/>
                  </a:lnTo>
                  <a:lnTo>
                    <a:pt x="299" y="30"/>
                  </a:lnTo>
                  <a:lnTo>
                    <a:pt x="336" y="91"/>
                  </a:lnTo>
                  <a:lnTo>
                    <a:pt x="329" y="398"/>
                  </a:lnTo>
                  <a:lnTo>
                    <a:pt x="37" y="398"/>
                  </a:lnTo>
                  <a:lnTo>
                    <a:pt x="0" y="76"/>
                  </a:lnTo>
                  <a:close/>
                </a:path>
              </a:pathLst>
            </a:custGeom>
            <a:solidFill>
              <a:srgbClr val="7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8" name="Freeform 223"/>
            <p:cNvSpPr>
              <a:spLocks/>
            </p:cNvSpPr>
            <p:nvPr/>
          </p:nvSpPr>
          <p:spPr bwMode="auto">
            <a:xfrm>
              <a:off x="4225" y="2921"/>
              <a:ext cx="34" cy="58"/>
            </a:xfrm>
            <a:custGeom>
              <a:avLst/>
              <a:gdLst>
                <a:gd name="T0" fmla="*/ 0 w 134"/>
                <a:gd name="T1" fmla="*/ 0 h 233"/>
                <a:gd name="T2" fmla="*/ 0 w 134"/>
                <a:gd name="T3" fmla="*/ 0 h 233"/>
                <a:gd name="T4" fmla="*/ 0 w 134"/>
                <a:gd name="T5" fmla="*/ 0 h 233"/>
                <a:gd name="T6" fmla="*/ 0 w 134"/>
                <a:gd name="T7" fmla="*/ 0 h 233"/>
                <a:gd name="T8" fmla="*/ 0 w 134"/>
                <a:gd name="T9" fmla="*/ 0 h 233"/>
                <a:gd name="T10" fmla="*/ 0 w 134"/>
                <a:gd name="T11" fmla="*/ 0 h 233"/>
                <a:gd name="T12" fmla="*/ 0 w 134"/>
                <a:gd name="T13" fmla="*/ 0 h 233"/>
                <a:gd name="T14" fmla="*/ 0 w 134"/>
                <a:gd name="T15" fmla="*/ 0 h 233"/>
                <a:gd name="T16" fmla="*/ 0 60000 65536"/>
                <a:gd name="T17" fmla="*/ 0 60000 65536"/>
                <a:gd name="T18" fmla="*/ 0 60000 65536"/>
                <a:gd name="T19" fmla="*/ 0 60000 65536"/>
                <a:gd name="T20" fmla="*/ 0 60000 65536"/>
                <a:gd name="T21" fmla="*/ 0 60000 65536"/>
                <a:gd name="T22" fmla="*/ 0 60000 65536"/>
                <a:gd name="T23" fmla="*/ 0 60000 65536"/>
                <a:gd name="T24" fmla="*/ 0 w 134"/>
                <a:gd name="T25" fmla="*/ 0 h 233"/>
                <a:gd name="T26" fmla="*/ 134 w 134"/>
                <a:gd name="T27" fmla="*/ 233 h 23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4" h="233">
                  <a:moveTo>
                    <a:pt x="0" y="24"/>
                  </a:moveTo>
                  <a:lnTo>
                    <a:pt x="11" y="0"/>
                  </a:lnTo>
                  <a:lnTo>
                    <a:pt x="94" y="41"/>
                  </a:lnTo>
                  <a:lnTo>
                    <a:pt x="114" y="14"/>
                  </a:lnTo>
                  <a:lnTo>
                    <a:pt x="128" y="24"/>
                  </a:lnTo>
                  <a:lnTo>
                    <a:pt x="134" y="162"/>
                  </a:lnTo>
                  <a:lnTo>
                    <a:pt x="132" y="233"/>
                  </a:lnTo>
                  <a:lnTo>
                    <a:pt x="0" y="24"/>
                  </a:lnTo>
                  <a:close/>
                </a:path>
              </a:pathLst>
            </a:custGeom>
            <a:solidFill>
              <a:srgbClr val="FFD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9" name="Freeform 224"/>
            <p:cNvSpPr>
              <a:spLocks/>
            </p:cNvSpPr>
            <p:nvPr/>
          </p:nvSpPr>
          <p:spPr bwMode="auto">
            <a:xfrm>
              <a:off x="4236" y="2933"/>
              <a:ext cx="22" cy="11"/>
            </a:xfrm>
            <a:custGeom>
              <a:avLst/>
              <a:gdLst>
                <a:gd name="T0" fmla="*/ 0 w 85"/>
                <a:gd name="T1" fmla="*/ 0 h 46"/>
                <a:gd name="T2" fmla="*/ 0 w 85"/>
                <a:gd name="T3" fmla="*/ 0 h 46"/>
                <a:gd name="T4" fmla="*/ 0 w 85"/>
                <a:gd name="T5" fmla="*/ 0 h 46"/>
                <a:gd name="T6" fmla="*/ 0 60000 65536"/>
                <a:gd name="T7" fmla="*/ 0 60000 65536"/>
                <a:gd name="T8" fmla="*/ 0 60000 65536"/>
                <a:gd name="T9" fmla="*/ 0 w 85"/>
                <a:gd name="T10" fmla="*/ 0 h 46"/>
                <a:gd name="T11" fmla="*/ 85 w 85"/>
                <a:gd name="T12" fmla="*/ 46 h 46"/>
              </a:gdLst>
              <a:ahLst/>
              <a:cxnLst>
                <a:cxn ang="T6">
                  <a:pos x="T0" y="T1"/>
                </a:cxn>
                <a:cxn ang="T7">
                  <a:pos x="T2" y="T3"/>
                </a:cxn>
                <a:cxn ang="T8">
                  <a:pos x="T4" y="T5"/>
                </a:cxn>
              </a:cxnLst>
              <a:rect l="T9" t="T10" r="T11" b="T12"/>
              <a:pathLst>
                <a:path w="85" h="46">
                  <a:moveTo>
                    <a:pt x="0" y="46"/>
                  </a:moveTo>
                  <a:lnTo>
                    <a:pt x="48" y="0"/>
                  </a:lnTo>
                  <a:lnTo>
                    <a:pt x="85" y="37"/>
                  </a:lnTo>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90" name="Freeform 225"/>
            <p:cNvSpPr>
              <a:spLocks/>
            </p:cNvSpPr>
            <p:nvPr/>
          </p:nvSpPr>
          <p:spPr bwMode="auto">
            <a:xfrm>
              <a:off x="4184" y="2926"/>
              <a:ext cx="133" cy="323"/>
            </a:xfrm>
            <a:custGeom>
              <a:avLst/>
              <a:gdLst>
                <a:gd name="T0" fmla="*/ 0 w 531"/>
                <a:gd name="T1" fmla="*/ 0 h 1292"/>
                <a:gd name="T2" fmla="*/ 0 w 531"/>
                <a:gd name="T3" fmla="*/ 0 h 1292"/>
                <a:gd name="T4" fmla="*/ 0 w 531"/>
                <a:gd name="T5" fmla="*/ 0 h 1292"/>
                <a:gd name="T6" fmla="*/ 0 w 531"/>
                <a:gd name="T7" fmla="*/ 0 h 1292"/>
                <a:gd name="T8" fmla="*/ 0 w 531"/>
                <a:gd name="T9" fmla="*/ 0 h 1292"/>
                <a:gd name="T10" fmla="*/ 0 w 531"/>
                <a:gd name="T11" fmla="*/ 0 h 1292"/>
                <a:gd name="T12" fmla="*/ 0 w 531"/>
                <a:gd name="T13" fmla="*/ 0 h 1292"/>
                <a:gd name="T14" fmla="*/ 0 w 531"/>
                <a:gd name="T15" fmla="*/ 0 h 1292"/>
                <a:gd name="T16" fmla="*/ 0 w 531"/>
                <a:gd name="T17" fmla="*/ 0 h 1292"/>
                <a:gd name="T18" fmla="*/ 0 w 531"/>
                <a:gd name="T19" fmla="*/ 0 h 1292"/>
                <a:gd name="T20" fmla="*/ 0 w 531"/>
                <a:gd name="T21" fmla="*/ 0 h 1292"/>
                <a:gd name="T22" fmla="*/ 0 w 531"/>
                <a:gd name="T23" fmla="*/ 0 h 1292"/>
                <a:gd name="T24" fmla="*/ 0 w 531"/>
                <a:gd name="T25" fmla="*/ 0 h 1292"/>
                <a:gd name="T26" fmla="*/ 0 w 531"/>
                <a:gd name="T27" fmla="*/ 0 h 1292"/>
                <a:gd name="T28" fmla="*/ 0 w 531"/>
                <a:gd name="T29" fmla="*/ 0 h 1292"/>
                <a:gd name="T30" fmla="*/ 0 w 531"/>
                <a:gd name="T31" fmla="*/ 0 h 1292"/>
                <a:gd name="T32" fmla="*/ 0 w 531"/>
                <a:gd name="T33" fmla="*/ 0 h 1292"/>
                <a:gd name="T34" fmla="*/ 0 w 531"/>
                <a:gd name="T35" fmla="*/ 0 h 1292"/>
                <a:gd name="T36" fmla="*/ 0 w 531"/>
                <a:gd name="T37" fmla="*/ 0 h 1292"/>
                <a:gd name="T38" fmla="*/ 0 w 531"/>
                <a:gd name="T39" fmla="*/ 0 h 1292"/>
                <a:gd name="T40" fmla="*/ 0 w 531"/>
                <a:gd name="T41" fmla="*/ 0 h 1292"/>
                <a:gd name="T42" fmla="*/ 0 w 531"/>
                <a:gd name="T43" fmla="*/ 0 h 1292"/>
                <a:gd name="T44" fmla="*/ 0 w 531"/>
                <a:gd name="T45" fmla="*/ 0 h 1292"/>
                <a:gd name="T46" fmla="*/ 0 w 531"/>
                <a:gd name="T47" fmla="*/ 0 h 1292"/>
                <a:gd name="T48" fmla="*/ 0 w 531"/>
                <a:gd name="T49" fmla="*/ 0 h 1292"/>
                <a:gd name="T50" fmla="*/ 0 w 531"/>
                <a:gd name="T51" fmla="*/ 0 h 1292"/>
                <a:gd name="T52" fmla="*/ 0 w 531"/>
                <a:gd name="T53" fmla="*/ 0 h 1292"/>
                <a:gd name="T54" fmla="*/ 0 w 531"/>
                <a:gd name="T55" fmla="*/ 0 h 1292"/>
                <a:gd name="T56" fmla="*/ 0 w 531"/>
                <a:gd name="T57" fmla="*/ 0 h 1292"/>
                <a:gd name="T58" fmla="*/ 0 w 531"/>
                <a:gd name="T59" fmla="*/ 0 h 129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31"/>
                <a:gd name="T91" fmla="*/ 0 h 1292"/>
                <a:gd name="T92" fmla="*/ 531 w 531"/>
                <a:gd name="T93" fmla="*/ 1292 h 129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31" h="1292">
                  <a:moveTo>
                    <a:pt x="168" y="0"/>
                  </a:moveTo>
                  <a:lnTo>
                    <a:pt x="41" y="94"/>
                  </a:lnTo>
                  <a:lnTo>
                    <a:pt x="0" y="400"/>
                  </a:lnTo>
                  <a:lnTo>
                    <a:pt x="100" y="601"/>
                  </a:lnTo>
                  <a:lnTo>
                    <a:pt x="101" y="639"/>
                  </a:lnTo>
                  <a:lnTo>
                    <a:pt x="108" y="687"/>
                  </a:lnTo>
                  <a:lnTo>
                    <a:pt x="120" y="717"/>
                  </a:lnTo>
                  <a:lnTo>
                    <a:pt x="104" y="936"/>
                  </a:lnTo>
                  <a:lnTo>
                    <a:pt x="70" y="1287"/>
                  </a:lnTo>
                  <a:lnTo>
                    <a:pt x="105" y="1292"/>
                  </a:lnTo>
                  <a:lnTo>
                    <a:pt x="161" y="1273"/>
                  </a:lnTo>
                  <a:lnTo>
                    <a:pt x="202" y="1036"/>
                  </a:lnTo>
                  <a:lnTo>
                    <a:pt x="222" y="949"/>
                  </a:lnTo>
                  <a:lnTo>
                    <a:pt x="281" y="720"/>
                  </a:lnTo>
                  <a:lnTo>
                    <a:pt x="289" y="961"/>
                  </a:lnTo>
                  <a:lnTo>
                    <a:pt x="320" y="1252"/>
                  </a:lnTo>
                  <a:lnTo>
                    <a:pt x="405" y="1256"/>
                  </a:lnTo>
                  <a:lnTo>
                    <a:pt x="414" y="942"/>
                  </a:lnTo>
                  <a:lnTo>
                    <a:pt x="406" y="629"/>
                  </a:lnTo>
                  <a:lnTo>
                    <a:pt x="410" y="471"/>
                  </a:lnTo>
                  <a:lnTo>
                    <a:pt x="426" y="421"/>
                  </a:lnTo>
                  <a:lnTo>
                    <a:pt x="435" y="425"/>
                  </a:lnTo>
                  <a:lnTo>
                    <a:pt x="524" y="373"/>
                  </a:lnTo>
                  <a:lnTo>
                    <a:pt x="531" y="273"/>
                  </a:lnTo>
                  <a:lnTo>
                    <a:pt x="389" y="33"/>
                  </a:lnTo>
                  <a:lnTo>
                    <a:pt x="289" y="0"/>
                  </a:lnTo>
                  <a:lnTo>
                    <a:pt x="310" y="161"/>
                  </a:lnTo>
                  <a:lnTo>
                    <a:pt x="285" y="319"/>
                  </a:lnTo>
                  <a:lnTo>
                    <a:pt x="246" y="171"/>
                  </a:lnTo>
                  <a:lnTo>
                    <a:pt x="168" y="0"/>
                  </a:lnTo>
                  <a:close/>
                </a:path>
              </a:pathLst>
            </a:custGeom>
            <a:solidFill>
              <a:srgbClr val="5F3F1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1" name="Freeform 226"/>
            <p:cNvSpPr>
              <a:spLocks/>
            </p:cNvSpPr>
            <p:nvPr/>
          </p:nvSpPr>
          <p:spPr bwMode="auto">
            <a:xfrm>
              <a:off x="4192" y="2961"/>
              <a:ext cx="33" cy="84"/>
            </a:xfrm>
            <a:custGeom>
              <a:avLst/>
              <a:gdLst>
                <a:gd name="T0" fmla="*/ 0 w 135"/>
                <a:gd name="T1" fmla="*/ 0 h 336"/>
                <a:gd name="T2" fmla="*/ 0 w 135"/>
                <a:gd name="T3" fmla="*/ 0 h 336"/>
                <a:gd name="T4" fmla="*/ 0 w 135"/>
                <a:gd name="T5" fmla="*/ 0 h 336"/>
                <a:gd name="T6" fmla="*/ 0 w 135"/>
                <a:gd name="T7" fmla="*/ 0 h 336"/>
                <a:gd name="T8" fmla="*/ 0 w 135"/>
                <a:gd name="T9" fmla="*/ 0 h 336"/>
                <a:gd name="T10" fmla="*/ 0 w 135"/>
                <a:gd name="T11" fmla="*/ 0 h 336"/>
                <a:gd name="T12" fmla="*/ 0 w 135"/>
                <a:gd name="T13" fmla="*/ 0 h 336"/>
                <a:gd name="T14" fmla="*/ 0 w 135"/>
                <a:gd name="T15" fmla="*/ 0 h 336"/>
                <a:gd name="T16" fmla="*/ 0 w 135"/>
                <a:gd name="T17" fmla="*/ 0 h 336"/>
                <a:gd name="T18" fmla="*/ 0 w 135"/>
                <a:gd name="T19" fmla="*/ 0 h 336"/>
                <a:gd name="T20" fmla="*/ 0 w 135"/>
                <a:gd name="T21" fmla="*/ 0 h 3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5"/>
                <a:gd name="T34" fmla="*/ 0 h 336"/>
                <a:gd name="T35" fmla="*/ 135 w 135"/>
                <a:gd name="T36" fmla="*/ 336 h 3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5" h="336">
                  <a:moveTo>
                    <a:pt x="67" y="0"/>
                  </a:moveTo>
                  <a:lnTo>
                    <a:pt x="81" y="80"/>
                  </a:lnTo>
                  <a:lnTo>
                    <a:pt x="74" y="201"/>
                  </a:lnTo>
                  <a:lnTo>
                    <a:pt x="0" y="222"/>
                  </a:lnTo>
                  <a:lnTo>
                    <a:pt x="74" y="228"/>
                  </a:lnTo>
                  <a:lnTo>
                    <a:pt x="94" y="302"/>
                  </a:lnTo>
                  <a:lnTo>
                    <a:pt x="135" y="336"/>
                  </a:lnTo>
                  <a:lnTo>
                    <a:pt x="121" y="275"/>
                  </a:lnTo>
                  <a:lnTo>
                    <a:pt x="108" y="242"/>
                  </a:lnTo>
                  <a:lnTo>
                    <a:pt x="101" y="161"/>
                  </a:lnTo>
                  <a:lnTo>
                    <a:pt x="67" y="0"/>
                  </a:lnTo>
                  <a:close/>
                </a:path>
              </a:pathLst>
            </a:custGeom>
            <a:solidFill>
              <a:srgbClr val="3F1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2" name="Freeform 227"/>
            <p:cNvSpPr>
              <a:spLocks/>
            </p:cNvSpPr>
            <p:nvPr/>
          </p:nvSpPr>
          <p:spPr bwMode="auto">
            <a:xfrm>
              <a:off x="4222" y="2966"/>
              <a:ext cx="12" cy="11"/>
            </a:xfrm>
            <a:custGeom>
              <a:avLst/>
              <a:gdLst>
                <a:gd name="T0" fmla="*/ 0 w 47"/>
                <a:gd name="T1" fmla="*/ 0 h 46"/>
                <a:gd name="T2" fmla="*/ 0 w 47"/>
                <a:gd name="T3" fmla="*/ 0 h 46"/>
                <a:gd name="T4" fmla="*/ 0 w 47"/>
                <a:gd name="T5" fmla="*/ 0 h 46"/>
                <a:gd name="T6" fmla="*/ 0 w 47"/>
                <a:gd name="T7" fmla="*/ 0 h 46"/>
                <a:gd name="T8" fmla="*/ 0 60000 65536"/>
                <a:gd name="T9" fmla="*/ 0 60000 65536"/>
                <a:gd name="T10" fmla="*/ 0 60000 65536"/>
                <a:gd name="T11" fmla="*/ 0 60000 65536"/>
                <a:gd name="T12" fmla="*/ 0 w 47"/>
                <a:gd name="T13" fmla="*/ 0 h 46"/>
                <a:gd name="T14" fmla="*/ 47 w 47"/>
                <a:gd name="T15" fmla="*/ 46 h 46"/>
              </a:gdLst>
              <a:ahLst/>
              <a:cxnLst>
                <a:cxn ang="T8">
                  <a:pos x="T0" y="T1"/>
                </a:cxn>
                <a:cxn ang="T9">
                  <a:pos x="T2" y="T3"/>
                </a:cxn>
                <a:cxn ang="T10">
                  <a:pos x="T4" y="T5"/>
                </a:cxn>
                <a:cxn ang="T11">
                  <a:pos x="T6" y="T7"/>
                </a:cxn>
              </a:cxnLst>
              <a:rect l="T12" t="T13" r="T14" b="T15"/>
              <a:pathLst>
                <a:path w="47" h="46">
                  <a:moveTo>
                    <a:pt x="0" y="46"/>
                  </a:moveTo>
                  <a:lnTo>
                    <a:pt x="10" y="0"/>
                  </a:lnTo>
                  <a:lnTo>
                    <a:pt x="47" y="39"/>
                  </a:lnTo>
                  <a:lnTo>
                    <a:pt x="0" y="46"/>
                  </a:lnTo>
                  <a:close/>
                </a:path>
              </a:pathLst>
            </a:custGeom>
            <a:solidFill>
              <a:srgbClr val="FFD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3" name="Freeform 228"/>
            <p:cNvSpPr>
              <a:spLocks/>
            </p:cNvSpPr>
            <p:nvPr/>
          </p:nvSpPr>
          <p:spPr bwMode="auto">
            <a:xfrm>
              <a:off x="4223" y="2871"/>
              <a:ext cx="37" cy="62"/>
            </a:xfrm>
            <a:custGeom>
              <a:avLst/>
              <a:gdLst>
                <a:gd name="T0" fmla="*/ 0 w 148"/>
                <a:gd name="T1" fmla="*/ 0 h 248"/>
                <a:gd name="T2" fmla="*/ 0 w 148"/>
                <a:gd name="T3" fmla="*/ 0 h 248"/>
                <a:gd name="T4" fmla="*/ 0 w 148"/>
                <a:gd name="T5" fmla="*/ 0 h 248"/>
                <a:gd name="T6" fmla="*/ 0 w 148"/>
                <a:gd name="T7" fmla="*/ 0 h 248"/>
                <a:gd name="T8" fmla="*/ 0 w 148"/>
                <a:gd name="T9" fmla="*/ 0 h 248"/>
                <a:gd name="T10" fmla="*/ 0 w 148"/>
                <a:gd name="T11" fmla="*/ 0 h 248"/>
                <a:gd name="T12" fmla="*/ 0 w 148"/>
                <a:gd name="T13" fmla="*/ 0 h 248"/>
                <a:gd name="T14" fmla="*/ 0 w 148"/>
                <a:gd name="T15" fmla="*/ 0 h 248"/>
                <a:gd name="T16" fmla="*/ 0 w 148"/>
                <a:gd name="T17" fmla="*/ 0 h 248"/>
                <a:gd name="T18" fmla="*/ 0 w 148"/>
                <a:gd name="T19" fmla="*/ 0 h 248"/>
                <a:gd name="T20" fmla="*/ 0 w 148"/>
                <a:gd name="T21" fmla="*/ 0 h 248"/>
                <a:gd name="T22" fmla="*/ 0 w 148"/>
                <a:gd name="T23" fmla="*/ 0 h 248"/>
                <a:gd name="T24" fmla="*/ 0 w 148"/>
                <a:gd name="T25" fmla="*/ 0 h 248"/>
                <a:gd name="T26" fmla="*/ 0 w 148"/>
                <a:gd name="T27" fmla="*/ 0 h 248"/>
                <a:gd name="T28" fmla="*/ 0 w 148"/>
                <a:gd name="T29" fmla="*/ 0 h 248"/>
                <a:gd name="T30" fmla="*/ 0 w 148"/>
                <a:gd name="T31" fmla="*/ 0 h 248"/>
                <a:gd name="T32" fmla="*/ 0 w 148"/>
                <a:gd name="T33" fmla="*/ 0 h 248"/>
                <a:gd name="T34" fmla="*/ 0 w 148"/>
                <a:gd name="T35" fmla="*/ 0 h 248"/>
                <a:gd name="T36" fmla="*/ 0 w 148"/>
                <a:gd name="T37" fmla="*/ 0 h 248"/>
                <a:gd name="T38" fmla="*/ 0 w 148"/>
                <a:gd name="T39" fmla="*/ 0 h 248"/>
                <a:gd name="T40" fmla="*/ 0 w 148"/>
                <a:gd name="T41" fmla="*/ 0 h 248"/>
                <a:gd name="T42" fmla="*/ 0 w 148"/>
                <a:gd name="T43" fmla="*/ 0 h 248"/>
                <a:gd name="T44" fmla="*/ 0 w 148"/>
                <a:gd name="T45" fmla="*/ 0 h 248"/>
                <a:gd name="T46" fmla="*/ 0 w 148"/>
                <a:gd name="T47" fmla="*/ 0 h 248"/>
                <a:gd name="T48" fmla="*/ 0 w 148"/>
                <a:gd name="T49" fmla="*/ 0 h 248"/>
                <a:gd name="T50" fmla="*/ 0 w 148"/>
                <a:gd name="T51" fmla="*/ 0 h 248"/>
                <a:gd name="T52" fmla="*/ 0 w 148"/>
                <a:gd name="T53" fmla="*/ 0 h 248"/>
                <a:gd name="T54" fmla="*/ 0 w 148"/>
                <a:gd name="T55" fmla="*/ 0 h 248"/>
                <a:gd name="T56" fmla="*/ 0 w 148"/>
                <a:gd name="T57" fmla="*/ 0 h 248"/>
                <a:gd name="T58" fmla="*/ 0 w 148"/>
                <a:gd name="T59" fmla="*/ 0 h 248"/>
                <a:gd name="T60" fmla="*/ 0 w 148"/>
                <a:gd name="T61" fmla="*/ 0 h 248"/>
                <a:gd name="T62" fmla="*/ 0 w 148"/>
                <a:gd name="T63" fmla="*/ 0 h 248"/>
                <a:gd name="T64" fmla="*/ 0 w 148"/>
                <a:gd name="T65" fmla="*/ 0 h 248"/>
                <a:gd name="T66" fmla="*/ 0 w 148"/>
                <a:gd name="T67" fmla="*/ 0 h 24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48"/>
                <a:gd name="T103" fmla="*/ 0 h 248"/>
                <a:gd name="T104" fmla="*/ 148 w 148"/>
                <a:gd name="T105" fmla="*/ 248 h 24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48" h="248">
                  <a:moveTo>
                    <a:pt x="146" y="41"/>
                  </a:moveTo>
                  <a:lnTo>
                    <a:pt x="148" y="81"/>
                  </a:lnTo>
                  <a:lnTo>
                    <a:pt x="143" y="96"/>
                  </a:lnTo>
                  <a:lnTo>
                    <a:pt x="148" y="109"/>
                  </a:lnTo>
                  <a:lnTo>
                    <a:pt x="147" y="124"/>
                  </a:lnTo>
                  <a:lnTo>
                    <a:pt x="145" y="144"/>
                  </a:lnTo>
                  <a:lnTo>
                    <a:pt x="143" y="164"/>
                  </a:lnTo>
                  <a:lnTo>
                    <a:pt x="144" y="186"/>
                  </a:lnTo>
                  <a:lnTo>
                    <a:pt x="135" y="199"/>
                  </a:lnTo>
                  <a:lnTo>
                    <a:pt x="121" y="208"/>
                  </a:lnTo>
                  <a:lnTo>
                    <a:pt x="126" y="220"/>
                  </a:lnTo>
                  <a:lnTo>
                    <a:pt x="101" y="248"/>
                  </a:lnTo>
                  <a:lnTo>
                    <a:pt x="21" y="207"/>
                  </a:lnTo>
                  <a:lnTo>
                    <a:pt x="17" y="152"/>
                  </a:lnTo>
                  <a:lnTo>
                    <a:pt x="14" y="145"/>
                  </a:lnTo>
                  <a:lnTo>
                    <a:pt x="11" y="136"/>
                  </a:lnTo>
                  <a:lnTo>
                    <a:pt x="4" y="122"/>
                  </a:lnTo>
                  <a:lnTo>
                    <a:pt x="0" y="93"/>
                  </a:lnTo>
                  <a:lnTo>
                    <a:pt x="9" y="88"/>
                  </a:lnTo>
                  <a:lnTo>
                    <a:pt x="6" y="78"/>
                  </a:lnTo>
                  <a:lnTo>
                    <a:pt x="6" y="59"/>
                  </a:lnTo>
                  <a:lnTo>
                    <a:pt x="7" y="44"/>
                  </a:lnTo>
                  <a:lnTo>
                    <a:pt x="14" y="29"/>
                  </a:lnTo>
                  <a:lnTo>
                    <a:pt x="22" y="18"/>
                  </a:lnTo>
                  <a:lnTo>
                    <a:pt x="36" y="6"/>
                  </a:lnTo>
                  <a:lnTo>
                    <a:pt x="52" y="2"/>
                  </a:lnTo>
                  <a:lnTo>
                    <a:pt x="69" y="0"/>
                  </a:lnTo>
                  <a:lnTo>
                    <a:pt x="86" y="0"/>
                  </a:lnTo>
                  <a:lnTo>
                    <a:pt x="102" y="1"/>
                  </a:lnTo>
                  <a:lnTo>
                    <a:pt x="116" y="3"/>
                  </a:lnTo>
                  <a:lnTo>
                    <a:pt x="130" y="10"/>
                  </a:lnTo>
                  <a:lnTo>
                    <a:pt x="138" y="19"/>
                  </a:lnTo>
                  <a:lnTo>
                    <a:pt x="142" y="27"/>
                  </a:lnTo>
                  <a:lnTo>
                    <a:pt x="146" y="41"/>
                  </a:lnTo>
                  <a:close/>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4" name="Freeform 229"/>
            <p:cNvSpPr>
              <a:spLocks/>
            </p:cNvSpPr>
            <p:nvPr/>
          </p:nvSpPr>
          <p:spPr bwMode="auto">
            <a:xfrm>
              <a:off x="4238" y="2892"/>
              <a:ext cx="14" cy="5"/>
            </a:xfrm>
            <a:custGeom>
              <a:avLst/>
              <a:gdLst>
                <a:gd name="T0" fmla="*/ 0 w 54"/>
                <a:gd name="T1" fmla="*/ 0 h 22"/>
                <a:gd name="T2" fmla="*/ 0 w 54"/>
                <a:gd name="T3" fmla="*/ 0 h 22"/>
                <a:gd name="T4" fmla="*/ 0 w 54"/>
                <a:gd name="T5" fmla="*/ 0 h 22"/>
                <a:gd name="T6" fmla="*/ 0 w 54"/>
                <a:gd name="T7" fmla="*/ 0 h 22"/>
                <a:gd name="T8" fmla="*/ 0 w 54"/>
                <a:gd name="T9" fmla="*/ 0 h 22"/>
                <a:gd name="T10" fmla="*/ 0 w 54"/>
                <a:gd name="T11" fmla="*/ 0 h 22"/>
                <a:gd name="T12" fmla="*/ 0 w 54"/>
                <a:gd name="T13" fmla="*/ 0 h 22"/>
                <a:gd name="T14" fmla="*/ 0 w 54"/>
                <a:gd name="T15" fmla="*/ 0 h 22"/>
                <a:gd name="T16" fmla="*/ 0 w 54"/>
                <a:gd name="T17" fmla="*/ 0 h 22"/>
                <a:gd name="T18" fmla="*/ 0 w 54"/>
                <a:gd name="T19" fmla="*/ 0 h 22"/>
                <a:gd name="T20" fmla="*/ 0 w 54"/>
                <a:gd name="T21" fmla="*/ 0 h 22"/>
                <a:gd name="T22" fmla="*/ 0 w 54"/>
                <a:gd name="T23" fmla="*/ 0 h 22"/>
                <a:gd name="T24" fmla="*/ 0 w 54"/>
                <a:gd name="T25" fmla="*/ 0 h 2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4"/>
                <a:gd name="T40" fmla="*/ 0 h 22"/>
                <a:gd name="T41" fmla="*/ 54 w 54"/>
                <a:gd name="T42" fmla="*/ 22 h 2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4" h="22">
                  <a:moveTo>
                    <a:pt x="0" y="3"/>
                  </a:moveTo>
                  <a:lnTo>
                    <a:pt x="25" y="0"/>
                  </a:lnTo>
                  <a:lnTo>
                    <a:pt x="41" y="2"/>
                  </a:lnTo>
                  <a:lnTo>
                    <a:pt x="48" y="5"/>
                  </a:lnTo>
                  <a:lnTo>
                    <a:pt x="54" y="6"/>
                  </a:lnTo>
                  <a:lnTo>
                    <a:pt x="50" y="12"/>
                  </a:lnTo>
                  <a:lnTo>
                    <a:pt x="46" y="18"/>
                  </a:lnTo>
                  <a:lnTo>
                    <a:pt x="48" y="22"/>
                  </a:lnTo>
                  <a:lnTo>
                    <a:pt x="31" y="19"/>
                  </a:lnTo>
                  <a:lnTo>
                    <a:pt x="13" y="20"/>
                  </a:lnTo>
                  <a:lnTo>
                    <a:pt x="22" y="16"/>
                  </a:lnTo>
                  <a:lnTo>
                    <a:pt x="12" y="12"/>
                  </a:lnTo>
                  <a:lnTo>
                    <a:pt x="0" y="3"/>
                  </a:lnTo>
                  <a:close/>
                </a:path>
              </a:pathLst>
            </a:custGeom>
            <a:solidFill>
              <a:srgbClr val="7F5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5" name="Freeform 230"/>
            <p:cNvSpPr>
              <a:spLocks/>
            </p:cNvSpPr>
            <p:nvPr/>
          </p:nvSpPr>
          <p:spPr bwMode="auto">
            <a:xfrm>
              <a:off x="4255" y="2906"/>
              <a:ext cx="4" cy="3"/>
            </a:xfrm>
            <a:custGeom>
              <a:avLst/>
              <a:gdLst>
                <a:gd name="T0" fmla="*/ 0 w 16"/>
                <a:gd name="T1" fmla="*/ 0 h 12"/>
                <a:gd name="T2" fmla="*/ 0 w 16"/>
                <a:gd name="T3" fmla="*/ 0 h 12"/>
                <a:gd name="T4" fmla="*/ 0 w 16"/>
                <a:gd name="T5" fmla="*/ 0 h 12"/>
                <a:gd name="T6" fmla="*/ 0 w 16"/>
                <a:gd name="T7" fmla="*/ 0 h 12"/>
                <a:gd name="T8" fmla="*/ 0 60000 65536"/>
                <a:gd name="T9" fmla="*/ 0 60000 65536"/>
                <a:gd name="T10" fmla="*/ 0 60000 65536"/>
                <a:gd name="T11" fmla="*/ 0 60000 65536"/>
                <a:gd name="T12" fmla="*/ 0 w 16"/>
                <a:gd name="T13" fmla="*/ 0 h 12"/>
                <a:gd name="T14" fmla="*/ 16 w 16"/>
                <a:gd name="T15" fmla="*/ 12 h 12"/>
              </a:gdLst>
              <a:ahLst/>
              <a:cxnLst>
                <a:cxn ang="T8">
                  <a:pos x="T0" y="T1"/>
                </a:cxn>
                <a:cxn ang="T9">
                  <a:pos x="T2" y="T3"/>
                </a:cxn>
                <a:cxn ang="T10">
                  <a:pos x="T4" y="T5"/>
                </a:cxn>
                <a:cxn ang="T11">
                  <a:pos x="T6" y="T7"/>
                </a:cxn>
              </a:cxnLst>
              <a:rect l="T12" t="T13" r="T14" b="T15"/>
              <a:pathLst>
                <a:path w="16" h="12">
                  <a:moveTo>
                    <a:pt x="0" y="0"/>
                  </a:moveTo>
                  <a:lnTo>
                    <a:pt x="16" y="0"/>
                  </a:lnTo>
                  <a:lnTo>
                    <a:pt x="14" y="12"/>
                  </a:lnTo>
                  <a:lnTo>
                    <a:pt x="0" y="0"/>
                  </a:lnTo>
                  <a:close/>
                </a:path>
              </a:pathLst>
            </a:custGeom>
            <a:solidFill>
              <a:srgbClr val="7F5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6" name="Freeform 231"/>
            <p:cNvSpPr>
              <a:spLocks/>
            </p:cNvSpPr>
            <p:nvPr/>
          </p:nvSpPr>
          <p:spPr bwMode="auto">
            <a:xfrm>
              <a:off x="4227" y="2906"/>
              <a:ext cx="20" cy="16"/>
            </a:xfrm>
            <a:custGeom>
              <a:avLst/>
              <a:gdLst>
                <a:gd name="T0" fmla="*/ 0 w 82"/>
                <a:gd name="T1" fmla="*/ 0 h 63"/>
                <a:gd name="T2" fmla="*/ 0 w 82"/>
                <a:gd name="T3" fmla="*/ 0 h 63"/>
                <a:gd name="T4" fmla="*/ 0 w 82"/>
                <a:gd name="T5" fmla="*/ 0 h 63"/>
                <a:gd name="T6" fmla="*/ 0 w 82"/>
                <a:gd name="T7" fmla="*/ 0 h 63"/>
                <a:gd name="T8" fmla="*/ 0 w 82"/>
                <a:gd name="T9" fmla="*/ 0 h 63"/>
                <a:gd name="T10" fmla="*/ 0 w 82"/>
                <a:gd name="T11" fmla="*/ 0 h 63"/>
                <a:gd name="T12" fmla="*/ 0 w 82"/>
                <a:gd name="T13" fmla="*/ 0 h 63"/>
                <a:gd name="T14" fmla="*/ 0 w 82"/>
                <a:gd name="T15" fmla="*/ 0 h 63"/>
                <a:gd name="T16" fmla="*/ 0 w 82"/>
                <a:gd name="T17" fmla="*/ 0 h 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2"/>
                <a:gd name="T28" fmla="*/ 0 h 63"/>
                <a:gd name="T29" fmla="*/ 82 w 82"/>
                <a:gd name="T30" fmla="*/ 63 h 6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2" h="63">
                  <a:moveTo>
                    <a:pt x="7" y="7"/>
                  </a:moveTo>
                  <a:lnTo>
                    <a:pt x="16" y="6"/>
                  </a:lnTo>
                  <a:lnTo>
                    <a:pt x="35" y="40"/>
                  </a:lnTo>
                  <a:lnTo>
                    <a:pt x="82" y="63"/>
                  </a:lnTo>
                  <a:lnTo>
                    <a:pt x="34" y="47"/>
                  </a:lnTo>
                  <a:lnTo>
                    <a:pt x="15" y="28"/>
                  </a:lnTo>
                  <a:lnTo>
                    <a:pt x="5" y="36"/>
                  </a:lnTo>
                  <a:lnTo>
                    <a:pt x="0" y="0"/>
                  </a:lnTo>
                  <a:lnTo>
                    <a:pt x="7" y="7"/>
                  </a:lnTo>
                  <a:close/>
                </a:path>
              </a:pathLst>
            </a:custGeom>
            <a:solidFill>
              <a:srgbClr val="7F5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7" name="Freeform 232"/>
            <p:cNvSpPr>
              <a:spLocks/>
            </p:cNvSpPr>
            <p:nvPr/>
          </p:nvSpPr>
          <p:spPr bwMode="auto">
            <a:xfrm>
              <a:off x="4221" y="2870"/>
              <a:ext cx="43" cy="40"/>
            </a:xfrm>
            <a:custGeom>
              <a:avLst/>
              <a:gdLst>
                <a:gd name="T0" fmla="*/ 0 w 169"/>
                <a:gd name="T1" fmla="*/ 0 h 161"/>
                <a:gd name="T2" fmla="*/ 0 w 169"/>
                <a:gd name="T3" fmla="*/ 0 h 161"/>
                <a:gd name="T4" fmla="*/ 0 w 169"/>
                <a:gd name="T5" fmla="*/ 0 h 161"/>
                <a:gd name="T6" fmla="*/ 0 w 169"/>
                <a:gd name="T7" fmla="*/ 0 h 161"/>
                <a:gd name="T8" fmla="*/ 0 w 169"/>
                <a:gd name="T9" fmla="*/ 0 h 161"/>
                <a:gd name="T10" fmla="*/ 0 w 169"/>
                <a:gd name="T11" fmla="*/ 0 h 161"/>
                <a:gd name="T12" fmla="*/ 0 w 169"/>
                <a:gd name="T13" fmla="*/ 0 h 161"/>
                <a:gd name="T14" fmla="*/ 0 w 169"/>
                <a:gd name="T15" fmla="*/ 0 h 161"/>
                <a:gd name="T16" fmla="*/ 0 w 169"/>
                <a:gd name="T17" fmla="*/ 0 h 161"/>
                <a:gd name="T18" fmla="*/ 0 w 169"/>
                <a:gd name="T19" fmla="*/ 0 h 161"/>
                <a:gd name="T20" fmla="*/ 0 w 169"/>
                <a:gd name="T21" fmla="*/ 0 h 161"/>
                <a:gd name="T22" fmla="*/ 0 w 169"/>
                <a:gd name="T23" fmla="*/ 0 h 161"/>
                <a:gd name="T24" fmla="*/ 0 w 169"/>
                <a:gd name="T25" fmla="*/ 0 h 161"/>
                <a:gd name="T26" fmla="*/ 0 w 169"/>
                <a:gd name="T27" fmla="*/ 0 h 161"/>
                <a:gd name="T28" fmla="*/ 0 w 169"/>
                <a:gd name="T29" fmla="*/ 0 h 161"/>
                <a:gd name="T30" fmla="*/ 0 w 169"/>
                <a:gd name="T31" fmla="*/ 0 h 161"/>
                <a:gd name="T32" fmla="*/ 0 w 169"/>
                <a:gd name="T33" fmla="*/ 0 h 161"/>
                <a:gd name="T34" fmla="*/ 0 w 169"/>
                <a:gd name="T35" fmla="*/ 0 h 161"/>
                <a:gd name="T36" fmla="*/ 0 w 169"/>
                <a:gd name="T37" fmla="*/ 0 h 161"/>
                <a:gd name="T38" fmla="*/ 0 w 169"/>
                <a:gd name="T39" fmla="*/ 0 h 161"/>
                <a:gd name="T40" fmla="*/ 0 w 169"/>
                <a:gd name="T41" fmla="*/ 0 h 161"/>
                <a:gd name="T42" fmla="*/ 0 w 169"/>
                <a:gd name="T43" fmla="*/ 0 h 161"/>
                <a:gd name="T44" fmla="*/ 0 w 169"/>
                <a:gd name="T45" fmla="*/ 0 h 161"/>
                <a:gd name="T46" fmla="*/ 0 w 169"/>
                <a:gd name="T47" fmla="*/ 0 h 161"/>
                <a:gd name="T48" fmla="*/ 0 w 169"/>
                <a:gd name="T49" fmla="*/ 0 h 161"/>
                <a:gd name="T50" fmla="*/ 0 w 169"/>
                <a:gd name="T51" fmla="*/ 0 h 161"/>
                <a:gd name="T52" fmla="*/ 0 w 169"/>
                <a:gd name="T53" fmla="*/ 0 h 161"/>
                <a:gd name="T54" fmla="*/ 0 w 169"/>
                <a:gd name="T55" fmla="*/ 0 h 161"/>
                <a:gd name="T56" fmla="*/ 0 w 169"/>
                <a:gd name="T57" fmla="*/ 0 h 161"/>
                <a:gd name="T58" fmla="*/ 0 w 169"/>
                <a:gd name="T59" fmla="*/ 0 h 161"/>
                <a:gd name="T60" fmla="*/ 0 w 169"/>
                <a:gd name="T61" fmla="*/ 0 h 161"/>
                <a:gd name="T62" fmla="*/ 0 w 169"/>
                <a:gd name="T63" fmla="*/ 0 h 161"/>
                <a:gd name="T64" fmla="*/ 0 w 169"/>
                <a:gd name="T65" fmla="*/ 0 h 161"/>
                <a:gd name="T66" fmla="*/ 0 w 169"/>
                <a:gd name="T67" fmla="*/ 0 h 161"/>
                <a:gd name="T68" fmla="*/ 0 w 169"/>
                <a:gd name="T69" fmla="*/ 0 h 16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69"/>
                <a:gd name="T106" fmla="*/ 0 h 161"/>
                <a:gd name="T107" fmla="*/ 169 w 169"/>
                <a:gd name="T108" fmla="*/ 161 h 16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69" h="161">
                  <a:moveTo>
                    <a:pt x="25" y="161"/>
                  </a:moveTo>
                  <a:lnTo>
                    <a:pt x="11" y="143"/>
                  </a:lnTo>
                  <a:lnTo>
                    <a:pt x="4" y="119"/>
                  </a:lnTo>
                  <a:lnTo>
                    <a:pt x="0" y="85"/>
                  </a:lnTo>
                  <a:lnTo>
                    <a:pt x="0" y="53"/>
                  </a:lnTo>
                  <a:lnTo>
                    <a:pt x="6" y="28"/>
                  </a:lnTo>
                  <a:lnTo>
                    <a:pt x="22" y="11"/>
                  </a:lnTo>
                  <a:lnTo>
                    <a:pt x="40" y="4"/>
                  </a:lnTo>
                  <a:lnTo>
                    <a:pt x="74" y="0"/>
                  </a:lnTo>
                  <a:lnTo>
                    <a:pt x="117" y="3"/>
                  </a:lnTo>
                  <a:lnTo>
                    <a:pt x="144" y="11"/>
                  </a:lnTo>
                  <a:lnTo>
                    <a:pt x="161" y="15"/>
                  </a:lnTo>
                  <a:lnTo>
                    <a:pt x="169" y="15"/>
                  </a:lnTo>
                  <a:lnTo>
                    <a:pt x="159" y="25"/>
                  </a:lnTo>
                  <a:lnTo>
                    <a:pt x="152" y="42"/>
                  </a:lnTo>
                  <a:lnTo>
                    <a:pt x="152" y="48"/>
                  </a:lnTo>
                  <a:lnTo>
                    <a:pt x="138" y="38"/>
                  </a:lnTo>
                  <a:lnTo>
                    <a:pt x="117" y="37"/>
                  </a:lnTo>
                  <a:lnTo>
                    <a:pt x="93" y="35"/>
                  </a:lnTo>
                  <a:lnTo>
                    <a:pt x="76" y="35"/>
                  </a:lnTo>
                  <a:lnTo>
                    <a:pt x="57" y="35"/>
                  </a:lnTo>
                  <a:lnTo>
                    <a:pt x="66" y="39"/>
                  </a:lnTo>
                  <a:lnTo>
                    <a:pt x="66" y="50"/>
                  </a:lnTo>
                  <a:lnTo>
                    <a:pt x="60" y="62"/>
                  </a:lnTo>
                  <a:lnTo>
                    <a:pt x="50" y="78"/>
                  </a:lnTo>
                  <a:lnTo>
                    <a:pt x="45" y="97"/>
                  </a:lnTo>
                  <a:lnTo>
                    <a:pt x="45" y="119"/>
                  </a:lnTo>
                  <a:lnTo>
                    <a:pt x="30" y="106"/>
                  </a:lnTo>
                  <a:lnTo>
                    <a:pt x="29" y="96"/>
                  </a:lnTo>
                  <a:lnTo>
                    <a:pt x="20" y="92"/>
                  </a:lnTo>
                  <a:lnTo>
                    <a:pt x="10" y="93"/>
                  </a:lnTo>
                  <a:lnTo>
                    <a:pt x="8" y="99"/>
                  </a:lnTo>
                  <a:lnTo>
                    <a:pt x="11" y="129"/>
                  </a:lnTo>
                  <a:lnTo>
                    <a:pt x="19" y="143"/>
                  </a:lnTo>
                  <a:lnTo>
                    <a:pt x="25" y="161"/>
                  </a:lnTo>
                  <a:close/>
                </a:path>
              </a:pathLst>
            </a:custGeom>
            <a:solidFill>
              <a:srgbClr val="BF7F1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8" name="Freeform 233"/>
            <p:cNvSpPr>
              <a:spLocks/>
            </p:cNvSpPr>
            <p:nvPr/>
          </p:nvSpPr>
          <p:spPr bwMode="auto">
            <a:xfrm>
              <a:off x="4256" y="3012"/>
              <a:ext cx="37" cy="20"/>
            </a:xfrm>
            <a:custGeom>
              <a:avLst/>
              <a:gdLst>
                <a:gd name="T0" fmla="*/ 0 w 145"/>
                <a:gd name="T1" fmla="*/ 0 h 80"/>
                <a:gd name="T2" fmla="*/ 0 w 145"/>
                <a:gd name="T3" fmla="*/ 0 h 80"/>
                <a:gd name="T4" fmla="*/ 0 w 145"/>
                <a:gd name="T5" fmla="*/ 0 h 80"/>
                <a:gd name="T6" fmla="*/ 0 w 145"/>
                <a:gd name="T7" fmla="*/ 0 h 80"/>
                <a:gd name="T8" fmla="*/ 0 w 145"/>
                <a:gd name="T9" fmla="*/ 0 h 80"/>
                <a:gd name="T10" fmla="*/ 0 w 145"/>
                <a:gd name="T11" fmla="*/ 0 h 80"/>
                <a:gd name="T12" fmla="*/ 0 w 145"/>
                <a:gd name="T13" fmla="*/ 0 h 80"/>
                <a:gd name="T14" fmla="*/ 0 w 145"/>
                <a:gd name="T15" fmla="*/ 0 h 80"/>
                <a:gd name="T16" fmla="*/ 0 w 145"/>
                <a:gd name="T17" fmla="*/ 0 h 80"/>
                <a:gd name="T18" fmla="*/ 0 w 145"/>
                <a:gd name="T19" fmla="*/ 0 h 80"/>
                <a:gd name="T20" fmla="*/ 0 w 145"/>
                <a:gd name="T21" fmla="*/ 0 h 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5"/>
                <a:gd name="T34" fmla="*/ 0 h 80"/>
                <a:gd name="T35" fmla="*/ 145 w 145"/>
                <a:gd name="T36" fmla="*/ 80 h 8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5" h="80">
                  <a:moveTo>
                    <a:pt x="145" y="71"/>
                  </a:moveTo>
                  <a:lnTo>
                    <a:pt x="112" y="80"/>
                  </a:lnTo>
                  <a:lnTo>
                    <a:pt x="63" y="74"/>
                  </a:lnTo>
                  <a:lnTo>
                    <a:pt x="23" y="61"/>
                  </a:lnTo>
                  <a:lnTo>
                    <a:pt x="0" y="14"/>
                  </a:lnTo>
                  <a:lnTo>
                    <a:pt x="67" y="20"/>
                  </a:lnTo>
                  <a:lnTo>
                    <a:pt x="61" y="0"/>
                  </a:lnTo>
                  <a:lnTo>
                    <a:pt x="91" y="4"/>
                  </a:lnTo>
                  <a:lnTo>
                    <a:pt x="122" y="20"/>
                  </a:lnTo>
                  <a:lnTo>
                    <a:pt x="134" y="26"/>
                  </a:lnTo>
                  <a:lnTo>
                    <a:pt x="145" y="71"/>
                  </a:lnTo>
                  <a:close/>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9" name="Freeform 234"/>
            <p:cNvSpPr>
              <a:spLocks/>
            </p:cNvSpPr>
            <p:nvPr/>
          </p:nvSpPr>
          <p:spPr bwMode="auto">
            <a:xfrm>
              <a:off x="4424" y="3095"/>
              <a:ext cx="13" cy="33"/>
            </a:xfrm>
            <a:custGeom>
              <a:avLst/>
              <a:gdLst>
                <a:gd name="T0" fmla="*/ 0 w 50"/>
                <a:gd name="T1" fmla="*/ 0 h 129"/>
                <a:gd name="T2" fmla="*/ 0 w 50"/>
                <a:gd name="T3" fmla="*/ 0 h 129"/>
                <a:gd name="T4" fmla="*/ 0 w 50"/>
                <a:gd name="T5" fmla="*/ 0 h 129"/>
                <a:gd name="T6" fmla="*/ 0 w 50"/>
                <a:gd name="T7" fmla="*/ 0 h 129"/>
                <a:gd name="T8" fmla="*/ 0 w 50"/>
                <a:gd name="T9" fmla="*/ 0 h 129"/>
                <a:gd name="T10" fmla="*/ 0 w 50"/>
                <a:gd name="T11" fmla="*/ 0 h 129"/>
                <a:gd name="T12" fmla="*/ 0 w 50"/>
                <a:gd name="T13" fmla="*/ 0 h 129"/>
                <a:gd name="T14" fmla="*/ 0 w 50"/>
                <a:gd name="T15" fmla="*/ 0 h 129"/>
                <a:gd name="T16" fmla="*/ 0 w 50"/>
                <a:gd name="T17" fmla="*/ 0 h 129"/>
                <a:gd name="T18" fmla="*/ 0 w 50"/>
                <a:gd name="T19" fmla="*/ 0 h 129"/>
                <a:gd name="T20" fmla="*/ 0 w 50"/>
                <a:gd name="T21" fmla="*/ 0 h 12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
                <a:gd name="T34" fmla="*/ 0 h 129"/>
                <a:gd name="T35" fmla="*/ 50 w 50"/>
                <a:gd name="T36" fmla="*/ 129 h 12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 h="129">
                  <a:moveTo>
                    <a:pt x="48" y="2"/>
                  </a:moveTo>
                  <a:lnTo>
                    <a:pt x="50" y="72"/>
                  </a:lnTo>
                  <a:lnTo>
                    <a:pt x="24" y="116"/>
                  </a:lnTo>
                  <a:lnTo>
                    <a:pt x="11" y="129"/>
                  </a:lnTo>
                  <a:lnTo>
                    <a:pt x="13" y="68"/>
                  </a:lnTo>
                  <a:lnTo>
                    <a:pt x="8" y="74"/>
                  </a:lnTo>
                  <a:lnTo>
                    <a:pt x="1" y="95"/>
                  </a:lnTo>
                  <a:lnTo>
                    <a:pt x="0" y="72"/>
                  </a:lnTo>
                  <a:lnTo>
                    <a:pt x="7" y="34"/>
                  </a:lnTo>
                  <a:lnTo>
                    <a:pt x="23" y="0"/>
                  </a:lnTo>
                  <a:lnTo>
                    <a:pt x="48" y="2"/>
                  </a:lnTo>
                  <a:close/>
                </a:path>
              </a:pathLst>
            </a:custGeom>
            <a:solidFill>
              <a:srgbClr val="FF7F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0" name="Freeform 235"/>
            <p:cNvSpPr>
              <a:spLocks/>
            </p:cNvSpPr>
            <p:nvPr/>
          </p:nvSpPr>
          <p:spPr bwMode="auto">
            <a:xfrm>
              <a:off x="4362" y="3087"/>
              <a:ext cx="14" cy="30"/>
            </a:xfrm>
            <a:custGeom>
              <a:avLst/>
              <a:gdLst>
                <a:gd name="T0" fmla="*/ 0 w 56"/>
                <a:gd name="T1" fmla="*/ 0 h 122"/>
                <a:gd name="T2" fmla="*/ 0 w 56"/>
                <a:gd name="T3" fmla="*/ 0 h 122"/>
                <a:gd name="T4" fmla="*/ 0 w 56"/>
                <a:gd name="T5" fmla="*/ 0 h 122"/>
                <a:gd name="T6" fmla="*/ 0 w 56"/>
                <a:gd name="T7" fmla="*/ 0 h 122"/>
                <a:gd name="T8" fmla="*/ 0 w 56"/>
                <a:gd name="T9" fmla="*/ 0 h 122"/>
                <a:gd name="T10" fmla="*/ 0 w 56"/>
                <a:gd name="T11" fmla="*/ 0 h 122"/>
                <a:gd name="T12" fmla="*/ 0 w 56"/>
                <a:gd name="T13" fmla="*/ 0 h 122"/>
                <a:gd name="T14" fmla="*/ 0 w 56"/>
                <a:gd name="T15" fmla="*/ 0 h 122"/>
                <a:gd name="T16" fmla="*/ 0 w 56"/>
                <a:gd name="T17" fmla="*/ 0 h 122"/>
                <a:gd name="T18" fmla="*/ 0 w 56"/>
                <a:gd name="T19" fmla="*/ 0 h 1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6"/>
                <a:gd name="T31" fmla="*/ 0 h 122"/>
                <a:gd name="T32" fmla="*/ 56 w 56"/>
                <a:gd name="T33" fmla="*/ 122 h 1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6" h="122">
                  <a:moveTo>
                    <a:pt x="39" y="0"/>
                  </a:moveTo>
                  <a:lnTo>
                    <a:pt x="56" y="64"/>
                  </a:lnTo>
                  <a:lnTo>
                    <a:pt x="27" y="122"/>
                  </a:lnTo>
                  <a:lnTo>
                    <a:pt x="17" y="115"/>
                  </a:lnTo>
                  <a:lnTo>
                    <a:pt x="0" y="110"/>
                  </a:lnTo>
                  <a:lnTo>
                    <a:pt x="7" y="91"/>
                  </a:lnTo>
                  <a:lnTo>
                    <a:pt x="9" y="68"/>
                  </a:lnTo>
                  <a:lnTo>
                    <a:pt x="0" y="45"/>
                  </a:lnTo>
                  <a:lnTo>
                    <a:pt x="7" y="4"/>
                  </a:lnTo>
                  <a:lnTo>
                    <a:pt x="39" y="0"/>
                  </a:lnTo>
                  <a:close/>
                </a:path>
              </a:pathLst>
            </a:custGeom>
            <a:solidFill>
              <a:srgbClr val="FF7F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1" name="Freeform 236"/>
            <p:cNvSpPr>
              <a:spLocks/>
            </p:cNvSpPr>
            <p:nvPr/>
          </p:nvSpPr>
          <p:spPr bwMode="auto">
            <a:xfrm>
              <a:off x="4494" y="3160"/>
              <a:ext cx="46" cy="114"/>
            </a:xfrm>
            <a:custGeom>
              <a:avLst/>
              <a:gdLst>
                <a:gd name="T0" fmla="*/ 0 w 182"/>
                <a:gd name="T1" fmla="*/ 0 h 455"/>
                <a:gd name="T2" fmla="*/ 0 w 182"/>
                <a:gd name="T3" fmla="*/ 0 h 455"/>
                <a:gd name="T4" fmla="*/ 0 w 182"/>
                <a:gd name="T5" fmla="*/ 0 h 455"/>
                <a:gd name="T6" fmla="*/ 0 w 182"/>
                <a:gd name="T7" fmla="*/ 0 h 455"/>
                <a:gd name="T8" fmla="*/ 0 w 182"/>
                <a:gd name="T9" fmla="*/ 0 h 455"/>
                <a:gd name="T10" fmla="*/ 0 w 182"/>
                <a:gd name="T11" fmla="*/ 0 h 455"/>
                <a:gd name="T12" fmla="*/ 0 w 182"/>
                <a:gd name="T13" fmla="*/ 0 h 455"/>
                <a:gd name="T14" fmla="*/ 0 w 182"/>
                <a:gd name="T15" fmla="*/ 0 h 455"/>
                <a:gd name="T16" fmla="*/ 0 w 182"/>
                <a:gd name="T17" fmla="*/ 0 h 455"/>
                <a:gd name="T18" fmla="*/ 0 w 182"/>
                <a:gd name="T19" fmla="*/ 0 h 455"/>
                <a:gd name="T20" fmla="*/ 0 w 182"/>
                <a:gd name="T21" fmla="*/ 0 h 455"/>
                <a:gd name="T22" fmla="*/ 0 w 182"/>
                <a:gd name="T23" fmla="*/ 0 h 455"/>
                <a:gd name="T24" fmla="*/ 0 w 182"/>
                <a:gd name="T25" fmla="*/ 0 h 455"/>
                <a:gd name="T26" fmla="*/ 0 w 182"/>
                <a:gd name="T27" fmla="*/ 0 h 455"/>
                <a:gd name="T28" fmla="*/ 0 w 182"/>
                <a:gd name="T29" fmla="*/ 0 h 455"/>
                <a:gd name="T30" fmla="*/ 0 w 182"/>
                <a:gd name="T31" fmla="*/ 0 h 455"/>
                <a:gd name="T32" fmla="*/ 0 w 182"/>
                <a:gd name="T33" fmla="*/ 0 h 455"/>
                <a:gd name="T34" fmla="*/ 0 w 182"/>
                <a:gd name="T35" fmla="*/ 0 h 455"/>
                <a:gd name="T36" fmla="*/ 0 w 182"/>
                <a:gd name="T37" fmla="*/ 0 h 455"/>
                <a:gd name="T38" fmla="*/ 0 w 182"/>
                <a:gd name="T39" fmla="*/ 0 h 455"/>
                <a:gd name="T40" fmla="*/ 0 w 182"/>
                <a:gd name="T41" fmla="*/ 0 h 455"/>
                <a:gd name="T42" fmla="*/ 0 w 182"/>
                <a:gd name="T43" fmla="*/ 0 h 455"/>
                <a:gd name="T44" fmla="*/ 0 w 182"/>
                <a:gd name="T45" fmla="*/ 0 h 455"/>
                <a:gd name="T46" fmla="*/ 0 w 182"/>
                <a:gd name="T47" fmla="*/ 0 h 455"/>
                <a:gd name="T48" fmla="*/ 0 w 182"/>
                <a:gd name="T49" fmla="*/ 0 h 455"/>
                <a:gd name="T50" fmla="*/ 0 w 182"/>
                <a:gd name="T51" fmla="*/ 0 h 455"/>
                <a:gd name="T52" fmla="*/ 0 w 182"/>
                <a:gd name="T53" fmla="*/ 0 h 455"/>
                <a:gd name="T54" fmla="*/ 0 w 182"/>
                <a:gd name="T55" fmla="*/ 0 h 455"/>
                <a:gd name="T56" fmla="*/ 0 w 182"/>
                <a:gd name="T57" fmla="*/ 0 h 455"/>
                <a:gd name="T58" fmla="*/ 0 w 182"/>
                <a:gd name="T59" fmla="*/ 0 h 45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82"/>
                <a:gd name="T91" fmla="*/ 0 h 455"/>
                <a:gd name="T92" fmla="*/ 182 w 182"/>
                <a:gd name="T93" fmla="*/ 455 h 455"/>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82" h="455">
                  <a:moveTo>
                    <a:pt x="41" y="0"/>
                  </a:moveTo>
                  <a:lnTo>
                    <a:pt x="36" y="54"/>
                  </a:lnTo>
                  <a:lnTo>
                    <a:pt x="33" y="116"/>
                  </a:lnTo>
                  <a:lnTo>
                    <a:pt x="33" y="176"/>
                  </a:lnTo>
                  <a:lnTo>
                    <a:pt x="36" y="232"/>
                  </a:lnTo>
                  <a:lnTo>
                    <a:pt x="37" y="277"/>
                  </a:lnTo>
                  <a:lnTo>
                    <a:pt x="37" y="334"/>
                  </a:lnTo>
                  <a:lnTo>
                    <a:pt x="34" y="358"/>
                  </a:lnTo>
                  <a:lnTo>
                    <a:pt x="9" y="429"/>
                  </a:lnTo>
                  <a:lnTo>
                    <a:pt x="0" y="454"/>
                  </a:lnTo>
                  <a:lnTo>
                    <a:pt x="40" y="455"/>
                  </a:lnTo>
                  <a:lnTo>
                    <a:pt x="56" y="424"/>
                  </a:lnTo>
                  <a:lnTo>
                    <a:pt x="67" y="388"/>
                  </a:lnTo>
                  <a:lnTo>
                    <a:pt x="74" y="331"/>
                  </a:lnTo>
                  <a:lnTo>
                    <a:pt x="97" y="176"/>
                  </a:lnTo>
                  <a:lnTo>
                    <a:pt x="104" y="133"/>
                  </a:lnTo>
                  <a:lnTo>
                    <a:pt x="99" y="217"/>
                  </a:lnTo>
                  <a:lnTo>
                    <a:pt x="105" y="268"/>
                  </a:lnTo>
                  <a:lnTo>
                    <a:pt x="108" y="316"/>
                  </a:lnTo>
                  <a:lnTo>
                    <a:pt x="103" y="360"/>
                  </a:lnTo>
                  <a:lnTo>
                    <a:pt x="107" y="381"/>
                  </a:lnTo>
                  <a:lnTo>
                    <a:pt x="131" y="448"/>
                  </a:lnTo>
                  <a:lnTo>
                    <a:pt x="154" y="449"/>
                  </a:lnTo>
                  <a:lnTo>
                    <a:pt x="165" y="449"/>
                  </a:lnTo>
                  <a:lnTo>
                    <a:pt x="178" y="435"/>
                  </a:lnTo>
                  <a:lnTo>
                    <a:pt x="145" y="360"/>
                  </a:lnTo>
                  <a:lnTo>
                    <a:pt x="161" y="203"/>
                  </a:lnTo>
                  <a:lnTo>
                    <a:pt x="168" y="129"/>
                  </a:lnTo>
                  <a:lnTo>
                    <a:pt x="182" y="4"/>
                  </a:lnTo>
                  <a:lnTo>
                    <a:pt x="41" y="0"/>
                  </a:lnTo>
                  <a:close/>
                </a:path>
              </a:pathLst>
            </a:custGeom>
            <a:solidFill>
              <a:srgbClr val="7F3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2" name="Freeform 237"/>
            <p:cNvSpPr>
              <a:spLocks/>
            </p:cNvSpPr>
            <p:nvPr/>
          </p:nvSpPr>
          <p:spPr bwMode="auto">
            <a:xfrm>
              <a:off x="4478" y="3022"/>
              <a:ext cx="22" cy="110"/>
            </a:xfrm>
            <a:custGeom>
              <a:avLst/>
              <a:gdLst>
                <a:gd name="T0" fmla="*/ 0 w 89"/>
                <a:gd name="T1" fmla="*/ 0 h 440"/>
                <a:gd name="T2" fmla="*/ 0 w 89"/>
                <a:gd name="T3" fmla="*/ 0 h 440"/>
                <a:gd name="T4" fmla="*/ 0 w 89"/>
                <a:gd name="T5" fmla="*/ 0 h 440"/>
                <a:gd name="T6" fmla="*/ 0 w 89"/>
                <a:gd name="T7" fmla="*/ 0 h 440"/>
                <a:gd name="T8" fmla="*/ 0 w 89"/>
                <a:gd name="T9" fmla="*/ 0 h 440"/>
                <a:gd name="T10" fmla="*/ 0 w 89"/>
                <a:gd name="T11" fmla="*/ 0 h 440"/>
                <a:gd name="T12" fmla="*/ 0 w 89"/>
                <a:gd name="T13" fmla="*/ 0 h 440"/>
                <a:gd name="T14" fmla="*/ 0 w 89"/>
                <a:gd name="T15" fmla="*/ 0 h 440"/>
                <a:gd name="T16" fmla="*/ 0 w 89"/>
                <a:gd name="T17" fmla="*/ 0 h 440"/>
                <a:gd name="T18" fmla="*/ 0 w 89"/>
                <a:gd name="T19" fmla="*/ 0 h 440"/>
                <a:gd name="T20" fmla="*/ 0 w 89"/>
                <a:gd name="T21" fmla="*/ 0 h 440"/>
                <a:gd name="T22" fmla="*/ 0 w 89"/>
                <a:gd name="T23" fmla="*/ 0 h 440"/>
                <a:gd name="T24" fmla="*/ 0 w 89"/>
                <a:gd name="T25" fmla="*/ 0 h 440"/>
                <a:gd name="T26" fmla="*/ 0 w 89"/>
                <a:gd name="T27" fmla="*/ 0 h 44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9"/>
                <a:gd name="T43" fmla="*/ 0 h 440"/>
                <a:gd name="T44" fmla="*/ 89 w 89"/>
                <a:gd name="T45" fmla="*/ 440 h 44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9" h="440">
                  <a:moveTo>
                    <a:pt x="4" y="0"/>
                  </a:moveTo>
                  <a:lnTo>
                    <a:pt x="0" y="100"/>
                  </a:lnTo>
                  <a:lnTo>
                    <a:pt x="14" y="236"/>
                  </a:lnTo>
                  <a:lnTo>
                    <a:pt x="26" y="355"/>
                  </a:lnTo>
                  <a:lnTo>
                    <a:pt x="49" y="427"/>
                  </a:lnTo>
                  <a:lnTo>
                    <a:pt x="59" y="440"/>
                  </a:lnTo>
                  <a:lnTo>
                    <a:pt x="66" y="420"/>
                  </a:lnTo>
                  <a:lnTo>
                    <a:pt x="69" y="370"/>
                  </a:lnTo>
                  <a:lnTo>
                    <a:pt x="89" y="356"/>
                  </a:lnTo>
                  <a:lnTo>
                    <a:pt x="62" y="316"/>
                  </a:lnTo>
                  <a:lnTo>
                    <a:pt x="44" y="292"/>
                  </a:lnTo>
                  <a:lnTo>
                    <a:pt x="46" y="90"/>
                  </a:lnTo>
                  <a:lnTo>
                    <a:pt x="55" y="8"/>
                  </a:lnTo>
                  <a:lnTo>
                    <a:pt x="4" y="0"/>
                  </a:lnTo>
                  <a:close/>
                </a:path>
              </a:pathLst>
            </a:custGeom>
            <a:solidFill>
              <a:srgbClr val="7F3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3" name="Freeform 238"/>
            <p:cNvSpPr>
              <a:spLocks/>
            </p:cNvSpPr>
            <p:nvPr/>
          </p:nvSpPr>
          <p:spPr bwMode="auto">
            <a:xfrm>
              <a:off x="4541" y="3019"/>
              <a:ext cx="19" cy="103"/>
            </a:xfrm>
            <a:custGeom>
              <a:avLst/>
              <a:gdLst>
                <a:gd name="T0" fmla="*/ 0 w 78"/>
                <a:gd name="T1" fmla="*/ 0 h 411"/>
                <a:gd name="T2" fmla="*/ 0 w 78"/>
                <a:gd name="T3" fmla="*/ 0 h 411"/>
                <a:gd name="T4" fmla="*/ 0 w 78"/>
                <a:gd name="T5" fmla="*/ 0 h 411"/>
                <a:gd name="T6" fmla="*/ 0 w 78"/>
                <a:gd name="T7" fmla="*/ 0 h 411"/>
                <a:gd name="T8" fmla="*/ 0 w 78"/>
                <a:gd name="T9" fmla="*/ 0 h 411"/>
                <a:gd name="T10" fmla="*/ 0 w 78"/>
                <a:gd name="T11" fmla="*/ 0 h 411"/>
                <a:gd name="T12" fmla="*/ 0 w 78"/>
                <a:gd name="T13" fmla="*/ 0 h 411"/>
                <a:gd name="T14" fmla="*/ 0 w 78"/>
                <a:gd name="T15" fmla="*/ 0 h 411"/>
                <a:gd name="T16" fmla="*/ 0 w 78"/>
                <a:gd name="T17" fmla="*/ 0 h 411"/>
                <a:gd name="T18" fmla="*/ 0 w 78"/>
                <a:gd name="T19" fmla="*/ 0 h 411"/>
                <a:gd name="T20" fmla="*/ 0 w 78"/>
                <a:gd name="T21" fmla="*/ 0 h 411"/>
                <a:gd name="T22" fmla="*/ 0 w 78"/>
                <a:gd name="T23" fmla="*/ 0 h 41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8"/>
                <a:gd name="T37" fmla="*/ 0 h 411"/>
                <a:gd name="T38" fmla="*/ 78 w 78"/>
                <a:gd name="T39" fmla="*/ 411 h 41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8" h="411">
                  <a:moveTo>
                    <a:pt x="22" y="11"/>
                  </a:moveTo>
                  <a:lnTo>
                    <a:pt x="34" y="85"/>
                  </a:lnTo>
                  <a:lnTo>
                    <a:pt x="32" y="261"/>
                  </a:lnTo>
                  <a:lnTo>
                    <a:pt x="0" y="335"/>
                  </a:lnTo>
                  <a:lnTo>
                    <a:pt x="8" y="341"/>
                  </a:lnTo>
                  <a:lnTo>
                    <a:pt x="0" y="380"/>
                  </a:lnTo>
                  <a:lnTo>
                    <a:pt x="7" y="411"/>
                  </a:lnTo>
                  <a:lnTo>
                    <a:pt x="32" y="360"/>
                  </a:lnTo>
                  <a:lnTo>
                    <a:pt x="56" y="270"/>
                  </a:lnTo>
                  <a:lnTo>
                    <a:pt x="78" y="68"/>
                  </a:lnTo>
                  <a:lnTo>
                    <a:pt x="68" y="0"/>
                  </a:lnTo>
                  <a:lnTo>
                    <a:pt x="22" y="11"/>
                  </a:lnTo>
                  <a:close/>
                </a:path>
              </a:pathLst>
            </a:custGeom>
            <a:solidFill>
              <a:srgbClr val="7F3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4" name="Freeform 239"/>
            <p:cNvSpPr>
              <a:spLocks/>
            </p:cNvSpPr>
            <p:nvPr/>
          </p:nvSpPr>
          <p:spPr bwMode="auto">
            <a:xfrm>
              <a:off x="4508" y="2903"/>
              <a:ext cx="28" cy="52"/>
            </a:xfrm>
            <a:custGeom>
              <a:avLst/>
              <a:gdLst>
                <a:gd name="T0" fmla="*/ 0 w 113"/>
                <a:gd name="T1" fmla="*/ 0 h 207"/>
                <a:gd name="T2" fmla="*/ 0 w 113"/>
                <a:gd name="T3" fmla="*/ 0 h 207"/>
                <a:gd name="T4" fmla="*/ 0 w 113"/>
                <a:gd name="T5" fmla="*/ 0 h 207"/>
                <a:gd name="T6" fmla="*/ 0 w 113"/>
                <a:gd name="T7" fmla="*/ 0 h 207"/>
                <a:gd name="T8" fmla="*/ 0 w 113"/>
                <a:gd name="T9" fmla="*/ 0 h 207"/>
                <a:gd name="T10" fmla="*/ 0 w 113"/>
                <a:gd name="T11" fmla="*/ 0 h 207"/>
                <a:gd name="T12" fmla="*/ 0 w 113"/>
                <a:gd name="T13" fmla="*/ 0 h 207"/>
                <a:gd name="T14" fmla="*/ 0 w 113"/>
                <a:gd name="T15" fmla="*/ 0 h 207"/>
                <a:gd name="T16" fmla="*/ 0 w 113"/>
                <a:gd name="T17" fmla="*/ 0 h 207"/>
                <a:gd name="T18" fmla="*/ 0 w 113"/>
                <a:gd name="T19" fmla="*/ 0 h 207"/>
                <a:gd name="T20" fmla="*/ 0 w 113"/>
                <a:gd name="T21" fmla="*/ 0 h 207"/>
                <a:gd name="T22" fmla="*/ 0 w 113"/>
                <a:gd name="T23" fmla="*/ 0 h 207"/>
                <a:gd name="T24" fmla="*/ 0 w 113"/>
                <a:gd name="T25" fmla="*/ 0 h 207"/>
                <a:gd name="T26" fmla="*/ 0 w 113"/>
                <a:gd name="T27" fmla="*/ 0 h 207"/>
                <a:gd name="T28" fmla="*/ 0 w 113"/>
                <a:gd name="T29" fmla="*/ 0 h 207"/>
                <a:gd name="T30" fmla="*/ 0 w 113"/>
                <a:gd name="T31" fmla="*/ 0 h 207"/>
                <a:gd name="T32" fmla="*/ 0 w 113"/>
                <a:gd name="T33" fmla="*/ 0 h 207"/>
                <a:gd name="T34" fmla="*/ 0 w 113"/>
                <a:gd name="T35" fmla="*/ 0 h 207"/>
                <a:gd name="T36" fmla="*/ 0 w 113"/>
                <a:gd name="T37" fmla="*/ 0 h 207"/>
                <a:gd name="T38" fmla="*/ 0 w 113"/>
                <a:gd name="T39" fmla="*/ 0 h 207"/>
                <a:gd name="T40" fmla="*/ 0 w 113"/>
                <a:gd name="T41" fmla="*/ 0 h 207"/>
                <a:gd name="T42" fmla="*/ 0 w 113"/>
                <a:gd name="T43" fmla="*/ 0 h 207"/>
                <a:gd name="T44" fmla="*/ 0 w 113"/>
                <a:gd name="T45" fmla="*/ 0 h 207"/>
                <a:gd name="T46" fmla="*/ 0 w 113"/>
                <a:gd name="T47" fmla="*/ 0 h 207"/>
                <a:gd name="T48" fmla="*/ 0 w 113"/>
                <a:gd name="T49" fmla="*/ 0 h 20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13"/>
                <a:gd name="T76" fmla="*/ 0 h 207"/>
                <a:gd name="T77" fmla="*/ 113 w 113"/>
                <a:gd name="T78" fmla="*/ 207 h 20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13" h="207">
                  <a:moveTo>
                    <a:pt x="17" y="207"/>
                  </a:moveTo>
                  <a:lnTo>
                    <a:pt x="17" y="175"/>
                  </a:lnTo>
                  <a:lnTo>
                    <a:pt x="4" y="138"/>
                  </a:lnTo>
                  <a:lnTo>
                    <a:pt x="0" y="114"/>
                  </a:lnTo>
                  <a:lnTo>
                    <a:pt x="0" y="96"/>
                  </a:lnTo>
                  <a:lnTo>
                    <a:pt x="0" y="69"/>
                  </a:lnTo>
                  <a:lnTo>
                    <a:pt x="4" y="47"/>
                  </a:lnTo>
                  <a:lnTo>
                    <a:pt x="9" y="32"/>
                  </a:lnTo>
                  <a:lnTo>
                    <a:pt x="17" y="19"/>
                  </a:lnTo>
                  <a:lnTo>
                    <a:pt x="27" y="8"/>
                  </a:lnTo>
                  <a:lnTo>
                    <a:pt x="43" y="1"/>
                  </a:lnTo>
                  <a:lnTo>
                    <a:pt x="61" y="0"/>
                  </a:lnTo>
                  <a:lnTo>
                    <a:pt x="76" y="2"/>
                  </a:lnTo>
                  <a:lnTo>
                    <a:pt x="90" y="7"/>
                  </a:lnTo>
                  <a:lnTo>
                    <a:pt x="100" y="19"/>
                  </a:lnTo>
                  <a:lnTo>
                    <a:pt x="108" y="32"/>
                  </a:lnTo>
                  <a:lnTo>
                    <a:pt x="113" y="48"/>
                  </a:lnTo>
                  <a:lnTo>
                    <a:pt x="112" y="84"/>
                  </a:lnTo>
                  <a:lnTo>
                    <a:pt x="108" y="112"/>
                  </a:lnTo>
                  <a:lnTo>
                    <a:pt x="103" y="143"/>
                  </a:lnTo>
                  <a:lnTo>
                    <a:pt x="94" y="159"/>
                  </a:lnTo>
                  <a:lnTo>
                    <a:pt x="86" y="172"/>
                  </a:lnTo>
                  <a:lnTo>
                    <a:pt x="82" y="181"/>
                  </a:lnTo>
                  <a:lnTo>
                    <a:pt x="77" y="207"/>
                  </a:lnTo>
                  <a:lnTo>
                    <a:pt x="17" y="207"/>
                  </a:lnTo>
                  <a:close/>
                </a:path>
              </a:pathLst>
            </a:custGeom>
            <a:solidFill>
              <a:srgbClr val="7F3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5" name="Freeform 240"/>
            <p:cNvSpPr>
              <a:spLocks/>
            </p:cNvSpPr>
            <p:nvPr/>
          </p:nvSpPr>
          <p:spPr bwMode="auto">
            <a:xfrm>
              <a:off x="4496" y="2896"/>
              <a:ext cx="51" cy="42"/>
            </a:xfrm>
            <a:custGeom>
              <a:avLst/>
              <a:gdLst>
                <a:gd name="T0" fmla="*/ 0 w 207"/>
                <a:gd name="T1" fmla="*/ 0 h 172"/>
                <a:gd name="T2" fmla="*/ 0 w 207"/>
                <a:gd name="T3" fmla="*/ 0 h 172"/>
                <a:gd name="T4" fmla="*/ 0 w 207"/>
                <a:gd name="T5" fmla="*/ 0 h 172"/>
                <a:gd name="T6" fmla="*/ 0 w 207"/>
                <a:gd name="T7" fmla="*/ 0 h 172"/>
                <a:gd name="T8" fmla="*/ 0 w 207"/>
                <a:gd name="T9" fmla="*/ 0 h 172"/>
                <a:gd name="T10" fmla="*/ 0 w 207"/>
                <a:gd name="T11" fmla="*/ 0 h 172"/>
                <a:gd name="T12" fmla="*/ 0 w 207"/>
                <a:gd name="T13" fmla="*/ 0 h 172"/>
                <a:gd name="T14" fmla="*/ 0 w 207"/>
                <a:gd name="T15" fmla="*/ 0 h 172"/>
                <a:gd name="T16" fmla="*/ 0 w 207"/>
                <a:gd name="T17" fmla="*/ 0 h 172"/>
                <a:gd name="T18" fmla="*/ 0 w 207"/>
                <a:gd name="T19" fmla="*/ 0 h 172"/>
                <a:gd name="T20" fmla="*/ 0 w 207"/>
                <a:gd name="T21" fmla="*/ 0 h 172"/>
                <a:gd name="T22" fmla="*/ 0 w 207"/>
                <a:gd name="T23" fmla="*/ 0 h 172"/>
                <a:gd name="T24" fmla="*/ 0 w 207"/>
                <a:gd name="T25" fmla="*/ 0 h 172"/>
                <a:gd name="T26" fmla="*/ 0 w 207"/>
                <a:gd name="T27" fmla="*/ 0 h 172"/>
                <a:gd name="T28" fmla="*/ 0 w 207"/>
                <a:gd name="T29" fmla="*/ 0 h 172"/>
                <a:gd name="T30" fmla="*/ 0 w 207"/>
                <a:gd name="T31" fmla="*/ 0 h 172"/>
                <a:gd name="T32" fmla="*/ 0 w 207"/>
                <a:gd name="T33" fmla="*/ 0 h 172"/>
                <a:gd name="T34" fmla="*/ 0 w 207"/>
                <a:gd name="T35" fmla="*/ 0 h 172"/>
                <a:gd name="T36" fmla="*/ 0 w 207"/>
                <a:gd name="T37" fmla="*/ 0 h 172"/>
                <a:gd name="T38" fmla="*/ 0 w 207"/>
                <a:gd name="T39" fmla="*/ 0 h 172"/>
                <a:gd name="T40" fmla="*/ 0 w 207"/>
                <a:gd name="T41" fmla="*/ 0 h 172"/>
                <a:gd name="T42" fmla="*/ 0 w 207"/>
                <a:gd name="T43" fmla="*/ 0 h 172"/>
                <a:gd name="T44" fmla="*/ 0 w 207"/>
                <a:gd name="T45" fmla="*/ 0 h 172"/>
                <a:gd name="T46" fmla="*/ 0 w 207"/>
                <a:gd name="T47" fmla="*/ 0 h 172"/>
                <a:gd name="T48" fmla="*/ 0 w 207"/>
                <a:gd name="T49" fmla="*/ 0 h 172"/>
                <a:gd name="T50" fmla="*/ 0 w 207"/>
                <a:gd name="T51" fmla="*/ 0 h 172"/>
                <a:gd name="T52" fmla="*/ 0 w 207"/>
                <a:gd name="T53" fmla="*/ 0 h 172"/>
                <a:gd name="T54" fmla="*/ 0 w 207"/>
                <a:gd name="T55" fmla="*/ 0 h 172"/>
                <a:gd name="T56" fmla="*/ 0 w 207"/>
                <a:gd name="T57" fmla="*/ 0 h 172"/>
                <a:gd name="T58" fmla="*/ 0 w 207"/>
                <a:gd name="T59" fmla="*/ 0 h 172"/>
                <a:gd name="T60" fmla="*/ 0 w 207"/>
                <a:gd name="T61" fmla="*/ 0 h 172"/>
                <a:gd name="T62" fmla="*/ 0 w 207"/>
                <a:gd name="T63" fmla="*/ 0 h 172"/>
                <a:gd name="T64" fmla="*/ 0 w 207"/>
                <a:gd name="T65" fmla="*/ 0 h 172"/>
                <a:gd name="T66" fmla="*/ 0 w 207"/>
                <a:gd name="T67" fmla="*/ 0 h 172"/>
                <a:gd name="T68" fmla="*/ 0 w 207"/>
                <a:gd name="T69" fmla="*/ 0 h 172"/>
                <a:gd name="T70" fmla="*/ 0 w 207"/>
                <a:gd name="T71" fmla="*/ 0 h 172"/>
                <a:gd name="T72" fmla="*/ 0 w 207"/>
                <a:gd name="T73" fmla="*/ 0 h 172"/>
                <a:gd name="T74" fmla="*/ 0 w 207"/>
                <a:gd name="T75" fmla="*/ 0 h 172"/>
                <a:gd name="T76" fmla="*/ 0 w 207"/>
                <a:gd name="T77" fmla="*/ 0 h 17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07"/>
                <a:gd name="T118" fmla="*/ 0 h 172"/>
                <a:gd name="T119" fmla="*/ 207 w 207"/>
                <a:gd name="T120" fmla="*/ 172 h 17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07" h="172">
                  <a:moveTo>
                    <a:pt x="21" y="168"/>
                  </a:moveTo>
                  <a:lnTo>
                    <a:pt x="12" y="172"/>
                  </a:lnTo>
                  <a:lnTo>
                    <a:pt x="0" y="166"/>
                  </a:lnTo>
                  <a:lnTo>
                    <a:pt x="6" y="138"/>
                  </a:lnTo>
                  <a:lnTo>
                    <a:pt x="12" y="105"/>
                  </a:lnTo>
                  <a:lnTo>
                    <a:pt x="26" y="66"/>
                  </a:lnTo>
                  <a:lnTo>
                    <a:pt x="34" y="45"/>
                  </a:lnTo>
                  <a:lnTo>
                    <a:pt x="41" y="27"/>
                  </a:lnTo>
                  <a:lnTo>
                    <a:pt x="59" y="10"/>
                  </a:lnTo>
                  <a:lnTo>
                    <a:pt x="92" y="4"/>
                  </a:lnTo>
                  <a:lnTo>
                    <a:pt x="119" y="0"/>
                  </a:lnTo>
                  <a:lnTo>
                    <a:pt x="159" y="17"/>
                  </a:lnTo>
                  <a:lnTo>
                    <a:pt x="174" y="36"/>
                  </a:lnTo>
                  <a:lnTo>
                    <a:pt x="188" y="71"/>
                  </a:lnTo>
                  <a:lnTo>
                    <a:pt x="201" y="111"/>
                  </a:lnTo>
                  <a:lnTo>
                    <a:pt x="207" y="146"/>
                  </a:lnTo>
                  <a:lnTo>
                    <a:pt x="205" y="161"/>
                  </a:lnTo>
                  <a:lnTo>
                    <a:pt x="186" y="163"/>
                  </a:lnTo>
                  <a:lnTo>
                    <a:pt x="171" y="166"/>
                  </a:lnTo>
                  <a:lnTo>
                    <a:pt x="151" y="170"/>
                  </a:lnTo>
                  <a:lnTo>
                    <a:pt x="157" y="135"/>
                  </a:lnTo>
                  <a:lnTo>
                    <a:pt x="157" y="115"/>
                  </a:lnTo>
                  <a:lnTo>
                    <a:pt x="155" y="97"/>
                  </a:lnTo>
                  <a:lnTo>
                    <a:pt x="157" y="72"/>
                  </a:lnTo>
                  <a:lnTo>
                    <a:pt x="133" y="62"/>
                  </a:lnTo>
                  <a:lnTo>
                    <a:pt x="126" y="41"/>
                  </a:lnTo>
                  <a:lnTo>
                    <a:pt x="106" y="55"/>
                  </a:lnTo>
                  <a:lnTo>
                    <a:pt x="78" y="82"/>
                  </a:lnTo>
                  <a:lnTo>
                    <a:pt x="89" y="69"/>
                  </a:lnTo>
                  <a:lnTo>
                    <a:pt x="66" y="89"/>
                  </a:lnTo>
                  <a:lnTo>
                    <a:pt x="66" y="121"/>
                  </a:lnTo>
                  <a:lnTo>
                    <a:pt x="72" y="137"/>
                  </a:lnTo>
                  <a:lnTo>
                    <a:pt x="78" y="151"/>
                  </a:lnTo>
                  <a:lnTo>
                    <a:pt x="84" y="171"/>
                  </a:lnTo>
                  <a:lnTo>
                    <a:pt x="59" y="171"/>
                  </a:lnTo>
                  <a:lnTo>
                    <a:pt x="70" y="171"/>
                  </a:lnTo>
                  <a:lnTo>
                    <a:pt x="36" y="166"/>
                  </a:lnTo>
                  <a:lnTo>
                    <a:pt x="34" y="166"/>
                  </a:lnTo>
                  <a:lnTo>
                    <a:pt x="21" y="1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6" name="Freeform 241"/>
            <p:cNvSpPr>
              <a:spLocks/>
            </p:cNvSpPr>
            <p:nvPr/>
          </p:nvSpPr>
          <p:spPr bwMode="auto">
            <a:xfrm>
              <a:off x="4477" y="2954"/>
              <a:ext cx="85" cy="210"/>
            </a:xfrm>
            <a:custGeom>
              <a:avLst/>
              <a:gdLst>
                <a:gd name="T0" fmla="*/ 0 w 341"/>
                <a:gd name="T1" fmla="*/ 0 h 838"/>
                <a:gd name="T2" fmla="*/ 0 w 341"/>
                <a:gd name="T3" fmla="*/ 0 h 838"/>
                <a:gd name="T4" fmla="*/ 0 w 341"/>
                <a:gd name="T5" fmla="*/ 0 h 838"/>
                <a:gd name="T6" fmla="*/ 0 w 341"/>
                <a:gd name="T7" fmla="*/ 0 h 838"/>
                <a:gd name="T8" fmla="*/ 0 w 341"/>
                <a:gd name="T9" fmla="*/ 0 h 838"/>
                <a:gd name="T10" fmla="*/ 0 w 341"/>
                <a:gd name="T11" fmla="*/ 0 h 838"/>
                <a:gd name="T12" fmla="*/ 0 w 341"/>
                <a:gd name="T13" fmla="*/ 0 h 838"/>
                <a:gd name="T14" fmla="*/ 0 w 341"/>
                <a:gd name="T15" fmla="*/ 0 h 838"/>
                <a:gd name="T16" fmla="*/ 0 w 341"/>
                <a:gd name="T17" fmla="*/ 0 h 838"/>
                <a:gd name="T18" fmla="*/ 0 w 341"/>
                <a:gd name="T19" fmla="*/ 0 h 838"/>
                <a:gd name="T20" fmla="*/ 0 w 341"/>
                <a:gd name="T21" fmla="*/ 0 h 838"/>
                <a:gd name="T22" fmla="*/ 0 w 341"/>
                <a:gd name="T23" fmla="*/ 0 h 838"/>
                <a:gd name="T24" fmla="*/ 0 w 341"/>
                <a:gd name="T25" fmla="*/ 0 h 838"/>
                <a:gd name="T26" fmla="*/ 0 w 341"/>
                <a:gd name="T27" fmla="*/ 0 h 838"/>
                <a:gd name="T28" fmla="*/ 0 w 341"/>
                <a:gd name="T29" fmla="*/ 0 h 838"/>
                <a:gd name="T30" fmla="*/ 0 w 341"/>
                <a:gd name="T31" fmla="*/ 0 h 838"/>
                <a:gd name="T32" fmla="*/ 0 w 341"/>
                <a:gd name="T33" fmla="*/ 0 h 838"/>
                <a:gd name="T34" fmla="*/ 0 w 341"/>
                <a:gd name="T35" fmla="*/ 0 h 838"/>
                <a:gd name="T36" fmla="*/ 0 w 341"/>
                <a:gd name="T37" fmla="*/ 0 h 838"/>
                <a:gd name="T38" fmla="*/ 0 w 341"/>
                <a:gd name="T39" fmla="*/ 0 h 838"/>
                <a:gd name="T40" fmla="*/ 0 w 341"/>
                <a:gd name="T41" fmla="*/ 0 h 838"/>
                <a:gd name="T42" fmla="*/ 0 w 341"/>
                <a:gd name="T43" fmla="*/ 0 h 83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41"/>
                <a:gd name="T67" fmla="*/ 0 h 838"/>
                <a:gd name="T68" fmla="*/ 341 w 341"/>
                <a:gd name="T69" fmla="*/ 838 h 83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41" h="838">
                  <a:moveTo>
                    <a:pt x="138" y="0"/>
                  </a:moveTo>
                  <a:lnTo>
                    <a:pt x="54" y="46"/>
                  </a:lnTo>
                  <a:lnTo>
                    <a:pt x="44" y="60"/>
                  </a:lnTo>
                  <a:lnTo>
                    <a:pt x="0" y="273"/>
                  </a:lnTo>
                  <a:lnTo>
                    <a:pt x="65" y="282"/>
                  </a:lnTo>
                  <a:lnTo>
                    <a:pt x="74" y="228"/>
                  </a:lnTo>
                  <a:lnTo>
                    <a:pt x="98" y="342"/>
                  </a:lnTo>
                  <a:lnTo>
                    <a:pt x="57" y="593"/>
                  </a:lnTo>
                  <a:lnTo>
                    <a:pt x="78" y="836"/>
                  </a:lnTo>
                  <a:lnTo>
                    <a:pt x="103" y="838"/>
                  </a:lnTo>
                  <a:lnTo>
                    <a:pt x="139" y="835"/>
                  </a:lnTo>
                  <a:lnTo>
                    <a:pt x="190" y="831"/>
                  </a:lnTo>
                  <a:lnTo>
                    <a:pt x="235" y="831"/>
                  </a:lnTo>
                  <a:lnTo>
                    <a:pt x="273" y="832"/>
                  </a:lnTo>
                  <a:lnTo>
                    <a:pt x="287" y="483"/>
                  </a:lnTo>
                  <a:lnTo>
                    <a:pt x="249" y="329"/>
                  </a:lnTo>
                  <a:lnTo>
                    <a:pt x="264" y="244"/>
                  </a:lnTo>
                  <a:lnTo>
                    <a:pt x="273" y="275"/>
                  </a:lnTo>
                  <a:lnTo>
                    <a:pt x="341" y="257"/>
                  </a:lnTo>
                  <a:lnTo>
                    <a:pt x="289" y="58"/>
                  </a:lnTo>
                  <a:lnTo>
                    <a:pt x="202" y="0"/>
                  </a:lnTo>
                  <a:lnTo>
                    <a:pt x="138" y="0"/>
                  </a:lnTo>
                  <a:close/>
                </a:path>
              </a:pathLst>
            </a:custGeom>
            <a:solidFill>
              <a:srgbClr val="001F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7" name="Freeform 242"/>
            <p:cNvSpPr>
              <a:spLocks/>
            </p:cNvSpPr>
            <p:nvPr/>
          </p:nvSpPr>
          <p:spPr bwMode="auto">
            <a:xfrm>
              <a:off x="4510" y="2955"/>
              <a:ext cx="19" cy="10"/>
            </a:xfrm>
            <a:custGeom>
              <a:avLst/>
              <a:gdLst>
                <a:gd name="T0" fmla="*/ 0 w 76"/>
                <a:gd name="T1" fmla="*/ 0 h 40"/>
                <a:gd name="T2" fmla="*/ 0 w 76"/>
                <a:gd name="T3" fmla="*/ 0 h 40"/>
                <a:gd name="T4" fmla="*/ 0 w 76"/>
                <a:gd name="T5" fmla="*/ 0 h 40"/>
                <a:gd name="T6" fmla="*/ 0 w 76"/>
                <a:gd name="T7" fmla="*/ 0 h 40"/>
                <a:gd name="T8" fmla="*/ 0 w 76"/>
                <a:gd name="T9" fmla="*/ 0 h 40"/>
                <a:gd name="T10" fmla="*/ 0 w 76"/>
                <a:gd name="T11" fmla="*/ 0 h 40"/>
                <a:gd name="T12" fmla="*/ 0 60000 65536"/>
                <a:gd name="T13" fmla="*/ 0 60000 65536"/>
                <a:gd name="T14" fmla="*/ 0 60000 65536"/>
                <a:gd name="T15" fmla="*/ 0 60000 65536"/>
                <a:gd name="T16" fmla="*/ 0 60000 65536"/>
                <a:gd name="T17" fmla="*/ 0 60000 65536"/>
                <a:gd name="T18" fmla="*/ 0 w 76"/>
                <a:gd name="T19" fmla="*/ 0 h 40"/>
                <a:gd name="T20" fmla="*/ 76 w 76"/>
                <a:gd name="T21" fmla="*/ 40 h 40"/>
              </a:gdLst>
              <a:ahLst/>
              <a:cxnLst>
                <a:cxn ang="T12">
                  <a:pos x="T0" y="T1"/>
                </a:cxn>
                <a:cxn ang="T13">
                  <a:pos x="T2" y="T3"/>
                </a:cxn>
                <a:cxn ang="T14">
                  <a:pos x="T4" y="T5"/>
                </a:cxn>
                <a:cxn ang="T15">
                  <a:pos x="T6" y="T7"/>
                </a:cxn>
                <a:cxn ang="T16">
                  <a:pos x="T8" y="T9"/>
                </a:cxn>
                <a:cxn ang="T17">
                  <a:pos x="T10" y="T11"/>
                </a:cxn>
              </a:cxnLst>
              <a:rect l="T18" t="T19" r="T20" b="T21"/>
              <a:pathLst>
                <a:path w="76" h="40">
                  <a:moveTo>
                    <a:pt x="0" y="3"/>
                  </a:moveTo>
                  <a:lnTo>
                    <a:pt x="17" y="40"/>
                  </a:lnTo>
                  <a:lnTo>
                    <a:pt x="39" y="0"/>
                  </a:lnTo>
                  <a:lnTo>
                    <a:pt x="62" y="40"/>
                  </a:lnTo>
                  <a:lnTo>
                    <a:pt x="76" y="4"/>
                  </a:lnTo>
                  <a:lnTo>
                    <a:pt x="0" y="3"/>
                  </a:lnTo>
                  <a:close/>
                </a:path>
              </a:pathLst>
            </a:custGeom>
            <a:solidFill>
              <a:srgbClr val="00007F"/>
            </a:solidFill>
            <a:ln w="3175">
              <a:solidFill>
                <a:srgbClr val="00007F"/>
              </a:solidFill>
              <a:prstDash val="solid"/>
              <a:round/>
              <a:headEnd/>
              <a:tailEnd/>
            </a:ln>
          </p:spPr>
          <p:txBody>
            <a:bodyPr/>
            <a:lstStyle/>
            <a:p>
              <a:endParaRPr lang="en-US"/>
            </a:p>
          </p:txBody>
        </p:sp>
        <p:sp>
          <p:nvSpPr>
            <p:cNvPr id="1108" name="Freeform 243"/>
            <p:cNvSpPr>
              <a:spLocks/>
            </p:cNvSpPr>
            <p:nvPr/>
          </p:nvSpPr>
          <p:spPr bwMode="auto">
            <a:xfrm>
              <a:off x="4520" y="2957"/>
              <a:ext cx="1" cy="82"/>
            </a:xfrm>
            <a:custGeom>
              <a:avLst/>
              <a:gdLst>
                <a:gd name="T0" fmla="*/ 0 w 6"/>
                <a:gd name="T1" fmla="*/ 0 h 327"/>
                <a:gd name="T2" fmla="*/ 0 w 6"/>
                <a:gd name="T3" fmla="*/ 0 h 327"/>
                <a:gd name="T4" fmla="*/ 0 w 6"/>
                <a:gd name="T5" fmla="*/ 0 h 327"/>
                <a:gd name="T6" fmla="*/ 0 w 6"/>
                <a:gd name="T7" fmla="*/ 0 h 327"/>
                <a:gd name="T8" fmla="*/ 0 60000 65536"/>
                <a:gd name="T9" fmla="*/ 0 60000 65536"/>
                <a:gd name="T10" fmla="*/ 0 60000 65536"/>
                <a:gd name="T11" fmla="*/ 0 60000 65536"/>
                <a:gd name="T12" fmla="*/ 0 w 6"/>
                <a:gd name="T13" fmla="*/ 0 h 327"/>
                <a:gd name="T14" fmla="*/ 6 w 6"/>
                <a:gd name="T15" fmla="*/ 327 h 327"/>
              </a:gdLst>
              <a:ahLst/>
              <a:cxnLst>
                <a:cxn ang="T8">
                  <a:pos x="T0" y="T1"/>
                </a:cxn>
                <a:cxn ang="T9">
                  <a:pos x="T2" y="T3"/>
                </a:cxn>
                <a:cxn ang="T10">
                  <a:pos x="T4" y="T5"/>
                </a:cxn>
                <a:cxn ang="T11">
                  <a:pos x="T6" y="T7"/>
                </a:cxn>
              </a:cxnLst>
              <a:rect l="T12" t="T13" r="T14" b="T15"/>
              <a:pathLst>
                <a:path w="6" h="327">
                  <a:moveTo>
                    <a:pt x="0" y="0"/>
                  </a:moveTo>
                  <a:lnTo>
                    <a:pt x="6" y="136"/>
                  </a:lnTo>
                  <a:lnTo>
                    <a:pt x="6" y="327"/>
                  </a:lnTo>
                  <a:lnTo>
                    <a:pt x="0" y="0"/>
                  </a:lnTo>
                  <a:close/>
                </a:path>
              </a:pathLst>
            </a:custGeom>
            <a:solidFill>
              <a:srgbClr val="00007F"/>
            </a:solidFill>
            <a:ln w="3175">
              <a:solidFill>
                <a:srgbClr val="00007F"/>
              </a:solidFill>
              <a:prstDash val="solid"/>
              <a:round/>
              <a:headEnd/>
              <a:tailEnd/>
            </a:ln>
          </p:spPr>
          <p:txBody>
            <a:bodyPr/>
            <a:lstStyle/>
            <a:p>
              <a:endParaRPr lang="en-US"/>
            </a:p>
          </p:txBody>
        </p:sp>
        <p:sp>
          <p:nvSpPr>
            <p:cNvPr id="1109" name="Freeform 244"/>
            <p:cNvSpPr>
              <a:spLocks/>
            </p:cNvSpPr>
            <p:nvPr/>
          </p:nvSpPr>
          <p:spPr bwMode="auto">
            <a:xfrm>
              <a:off x="4502" y="3038"/>
              <a:ext cx="37" cy="2"/>
            </a:xfrm>
            <a:custGeom>
              <a:avLst/>
              <a:gdLst>
                <a:gd name="T0" fmla="*/ 0 w 147"/>
                <a:gd name="T1" fmla="*/ 0 h 6"/>
                <a:gd name="T2" fmla="*/ 0 w 147"/>
                <a:gd name="T3" fmla="*/ 0 h 6"/>
                <a:gd name="T4" fmla="*/ 0 w 147"/>
                <a:gd name="T5" fmla="*/ 0 h 6"/>
                <a:gd name="T6" fmla="*/ 0 w 147"/>
                <a:gd name="T7" fmla="*/ 0 h 6"/>
                <a:gd name="T8" fmla="*/ 0 60000 65536"/>
                <a:gd name="T9" fmla="*/ 0 60000 65536"/>
                <a:gd name="T10" fmla="*/ 0 60000 65536"/>
                <a:gd name="T11" fmla="*/ 0 60000 65536"/>
                <a:gd name="T12" fmla="*/ 0 w 147"/>
                <a:gd name="T13" fmla="*/ 0 h 6"/>
                <a:gd name="T14" fmla="*/ 147 w 147"/>
                <a:gd name="T15" fmla="*/ 6 h 6"/>
              </a:gdLst>
              <a:ahLst/>
              <a:cxnLst>
                <a:cxn ang="T8">
                  <a:pos x="T0" y="T1"/>
                </a:cxn>
                <a:cxn ang="T9">
                  <a:pos x="T2" y="T3"/>
                </a:cxn>
                <a:cxn ang="T10">
                  <a:pos x="T4" y="T5"/>
                </a:cxn>
                <a:cxn ang="T11">
                  <a:pos x="T6" y="T7"/>
                </a:cxn>
              </a:cxnLst>
              <a:rect l="T12" t="T13" r="T14" b="T15"/>
              <a:pathLst>
                <a:path w="147" h="6">
                  <a:moveTo>
                    <a:pt x="0" y="6"/>
                  </a:moveTo>
                  <a:lnTo>
                    <a:pt x="80" y="0"/>
                  </a:lnTo>
                  <a:lnTo>
                    <a:pt x="147" y="2"/>
                  </a:lnTo>
                  <a:lnTo>
                    <a:pt x="0" y="6"/>
                  </a:lnTo>
                  <a:close/>
                </a:path>
              </a:pathLst>
            </a:custGeom>
            <a:solidFill>
              <a:srgbClr val="00007F"/>
            </a:solidFill>
            <a:ln w="3175">
              <a:solidFill>
                <a:srgbClr val="00007F"/>
              </a:solidFill>
              <a:prstDash val="solid"/>
              <a:round/>
              <a:headEnd/>
              <a:tailEnd/>
            </a:ln>
          </p:spPr>
          <p:txBody>
            <a:bodyPr/>
            <a:lstStyle/>
            <a:p>
              <a:endParaRPr lang="en-US"/>
            </a:p>
          </p:txBody>
        </p:sp>
        <p:sp>
          <p:nvSpPr>
            <p:cNvPr id="1110" name="Freeform 245"/>
            <p:cNvSpPr>
              <a:spLocks/>
            </p:cNvSpPr>
            <p:nvPr/>
          </p:nvSpPr>
          <p:spPr bwMode="auto">
            <a:xfrm>
              <a:off x="4492" y="3254"/>
              <a:ext cx="20" cy="32"/>
            </a:xfrm>
            <a:custGeom>
              <a:avLst/>
              <a:gdLst>
                <a:gd name="T0" fmla="*/ 0 w 79"/>
                <a:gd name="T1" fmla="*/ 0 h 124"/>
                <a:gd name="T2" fmla="*/ 0 w 79"/>
                <a:gd name="T3" fmla="*/ 0 h 124"/>
                <a:gd name="T4" fmla="*/ 0 w 79"/>
                <a:gd name="T5" fmla="*/ 0 h 124"/>
                <a:gd name="T6" fmla="*/ 0 w 79"/>
                <a:gd name="T7" fmla="*/ 0 h 124"/>
                <a:gd name="T8" fmla="*/ 0 w 79"/>
                <a:gd name="T9" fmla="*/ 0 h 124"/>
                <a:gd name="T10" fmla="*/ 0 w 79"/>
                <a:gd name="T11" fmla="*/ 0 h 124"/>
                <a:gd name="T12" fmla="*/ 0 w 79"/>
                <a:gd name="T13" fmla="*/ 0 h 124"/>
                <a:gd name="T14" fmla="*/ 0 w 79"/>
                <a:gd name="T15" fmla="*/ 0 h 124"/>
                <a:gd name="T16" fmla="*/ 0 w 79"/>
                <a:gd name="T17" fmla="*/ 0 h 124"/>
                <a:gd name="T18" fmla="*/ 0 w 79"/>
                <a:gd name="T19" fmla="*/ 0 h 124"/>
                <a:gd name="T20" fmla="*/ 0 w 79"/>
                <a:gd name="T21" fmla="*/ 0 h 124"/>
                <a:gd name="T22" fmla="*/ 0 w 79"/>
                <a:gd name="T23" fmla="*/ 0 h 124"/>
                <a:gd name="T24" fmla="*/ 0 w 79"/>
                <a:gd name="T25" fmla="*/ 0 h 124"/>
                <a:gd name="T26" fmla="*/ 0 w 79"/>
                <a:gd name="T27" fmla="*/ 0 h 124"/>
                <a:gd name="T28" fmla="*/ 0 w 79"/>
                <a:gd name="T29" fmla="*/ 0 h 124"/>
                <a:gd name="T30" fmla="*/ 0 w 79"/>
                <a:gd name="T31" fmla="*/ 0 h 124"/>
                <a:gd name="T32" fmla="*/ 0 w 79"/>
                <a:gd name="T33" fmla="*/ 0 h 124"/>
                <a:gd name="T34" fmla="*/ 0 w 79"/>
                <a:gd name="T35" fmla="*/ 0 h 124"/>
                <a:gd name="T36" fmla="*/ 0 w 79"/>
                <a:gd name="T37" fmla="*/ 0 h 12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9"/>
                <a:gd name="T58" fmla="*/ 0 h 124"/>
                <a:gd name="T59" fmla="*/ 79 w 79"/>
                <a:gd name="T60" fmla="*/ 124 h 12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9" h="124">
                  <a:moveTo>
                    <a:pt x="15" y="62"/>
                  </a:moveTo>
                  <a:lnTo>
                    <a:pt x="4" y="81"/>
                  </a:lnTo>
                  <a:lnTo>
                    <a:pt x="0" y="95"/>
                  </a:lnTo>
                  <a:lnTo>
                    <a:pt x="0" y="106"/>
                  </a:lnTo>
                  <a:lnTo>
                    <a:pt x="3" y="114"/>
                  </a:lnTo>
                  <a:lnTo>
                    <a:pt x="8" y="121"/>
                  </a:lnTo>
                  <a:lnTo>
                    <a:pt x="18" y="124"/>
                  </a:lnTo>
                  <a:lnTo>
                    <a:pt x="32" y="123"/>
                  </a:lnTo>
                  <a:lnTo>
                    <a:pt x="45" y="118"/>
                  </a:lnTo>
                  <a:lnTo>
                    <a:pt x="55" y="105"/>
                  </a:lnTo>
                  <a:lnTo>
                    <a:pt x="64" y="89"/>
                  </a:lnTo>
                  <a:lnTo>
                    <a:pt x="70" y="55"/>
                  </a:lnTo>
                  <a:lnTo>
                    <a:pt x="79" y="21"/>
                  </a:lnTo>
                  <a:lnTo>
                    <a:pt x="78" y="0"/>
                  </a:lnTo>
                  <a:lnTo>
                    <a:pt x="62" y="48"/>
                  </a:lnTo>
                  <a:lnTo>
                    <a:pt x="49" y="78"/>
                  </a:lnTo>
                  <a:lnTo>
                    <a:pt x="28" y="78"/>
                  </a:lnTo>
                  <a:lnTo>
                    <a:pt x="12" y="76"/>
                  </a:lnTo>
                  <a:lnTo>
                    <a:pt x="15" y="6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11" name="Freeform 246"/>
            <p:cNvSpPr>
              <a:spLocks/>
            </p:cNvSpPr>
            <p:nvPr/>
          </p:nvSpPr>
          <p:spPr bwMode="auto">
            <a:xfrm>
              <a:off x="4520" y="3251"/>
              <a:ext cx="22" cy="34"/>
            </a:xfrm>
            <a:custGeom>
              <a:avLst/>
              <a:gdLst>
                <a:gd name="T0" fmla="*/ 0 w 88"/>
                <a:gd name="T1" fmla="*/ 0 h 135"/>
                <a:gd name="T2" fmla="*/ 0 w 88"/>
                <a:gd name="T3" fmla="*/ 0 h 135"/>
                <a:gd name="T4" fmla="*/ 0 w 88"/>
                <a:gd name="T5" fmla="*/ 0 h 135"/>
                <a:gd name="T6" fmla="*/ 0 w 88"/>
                <a:gd name="T7" fmla="*/ 0 h 135"/>
                <a:gd name="T8" fmla="*/ 0 w 88"/>
                <a:gd name="T9" fmla="*/ 0 h 135"/>
                <a:gd name="T10" fmla="*/ 0 w 88"/>
                <a:gd name="T11" fmla="*/ 0 h 135"/>
                <a:gd name="T12" fmla="*/ 0 w 88"/>
                <a:gd name="T13" fmla="*/ 0 h 135"/>
                <a:gd name="T14" fmla="*/ 0 w 88"/>
                <a:gd name="T15" fmla="*/ 0 h 135"/>
                <a:gd name="T16" fmla="*/ 0 w 88"/>
                <a:gd name="T17" fmla="*/ 0 h 135"/>
                <a:gd name="T18" fmla="*/ 0 w 88"/>
                <a:gd name="T19" fmla="*/ 0 h 135"/>
                <a:gd name="T20" fmla="*/ 0 w 88"/>
                <a:gd name="T21" fmla="*/ 0 h 135"/>
                <a:gd name="T22" fmla="*/ 0 w 88"/>
                <a:gd name="T23" fmla="*/ 0 h 135"/>
                <a:gd name="T24" fmla="*/ 0 w 88"/>
                <a:gd name="T25" fmla="*/ 0 h 135"/>
                <a:gd name="T26" fmla="*/ 0 w 88"/>
                <a:gd name="T27" fmla="*/ 0 h 135"/>
                <a:gd name="T28" fmla="*/ 0 w 88"/>
                <a:gd name="T29" fmla="*/ 0 h 135"/>
                <a:gd name="T30" fmla="*/ 0 w 88"/>
                <a:gd name="T31" fmla="*/ 0 h 135"/>
                <a:gd name="T32" fmla="*/ 0 w 88"/>
                <a:gd name="T33" fmla="*/ 0 h 135"/>
                <a:gd name="T34" fmla="*/ 0 w 88"/>
                <a:gd name="T35" fmla="*/ 0 h 135"/>
                <a:gd name="T36" fmla="*/ 0 w 88"/>
                <a:gd name="T37" fmla="*/ 0 h 135"/>
                <a:gd name="T38" fmla="*/ 0 w 88"/>
                <a:gd name="T39" fmla="*/ 0 h 135"/>
                <a:gd name="T40" fmla="*/ 0 w 88"/>
                <a:gd name="T41" fmla="*/ 0 h 135"/>
                <a:gd name="T42" fmla="*/ 0 w 88"/>
                <a:gd name="T43" fmla="*/ 0 h 13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8"/>
                <a:gd name="T67" fmla="*/ 0 h 135"/>
                <a:gd name="T68" fmla="*/ 88 w 88"/>
                <a:gd name="T69" fmla="*/ 135 h 13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8" h="135">
                  <a:moveTo>
                    <a:pt x="1" y="0"/>
                  </a:moveTo>
                  <a:lnTo>
                    <a:pt x="0" y="13"/>
                  </a:lnTo>
                  <a:lnTo>
                    <a:pt x="11" y="48"/>
                  </a:lnTo>
                  <a:lnTo>
                    <a:pt x="19" y="76"/>
                  </a:lnTo>
                  <a:lnTo>
                    <a:pt x="28" y="103"/>
                  </a:lnTo>
                  <a:lnTo>
                    <a:pt x="37" y="117"/>
                  </a:lnTo>
                  <a:lnTo>
                    <a:pt x="46" y="129"/>
                  </a:lnTo>
                  <a:lnTo>
                    <a:pt x="58" y="133"/>
                  </a:lnTo>
                  <a:lnTo>
                    <a:pt x="72" y="135"/>
                  </a:lnTo>
                  <a:lnTo>
                    <a:pt x="78" y="131"/>
                  </a:lnTo>
                  <a:lnTo>
                    <a:pt x="85" y="127"/>
                  </a:lnTo>
                  <a:lnTo>
                    <a:pt x="88" y="114"/>
                  </a:lnTo>
                  <a:lnTo>
                    <a:pt x="86" y="96"/>
                  </a:lnTo>
                  <a:lnTo>
                    <a:pt x="78" y="75"/>
                  </a:lnTo>
                  <a:lnTo>
                    <a:pt x="73" y="64"/>
                  </a:lnTo>
                  <a:lnTo>
                    <a:pt x="71" y="74"/>
                  </a:lnTo>
                  <a:lnTo>
                    <a:pt x="67" y="78"/>
                  </a:lnTo>
                  <a:lnTo>
                    <a:pt x="56" y="81"/>
                  </a:lnTo>
                  <a:lnTo>
                    <a:pt x="47" y="83"/>
                  </a:lnTo>
                  <a:lnTo>
                    <a:pt x="29" y="79"/>
                  </a:lnTo>
                  <a:lnTo>
                    <a:pt x="11" y="27"/>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12" name="Freeform 247"/>
            <p:cNvSpPr>
              <a:spLocks/>
            </p:cNvSpPr>
            <p:nvPr/>
          </p:nvSpPr>
          <p:spPr bwMode="auto">
            <a:xfrm>
              <a:off x="4520" y="2935"/>
              <a:ext cx="7" cy="2"/>
            </a:xfrm>
            <a:custGeom>
              <a:avLst/>
              <a:gdLst>
                <a:gd name="T0" fmla="*/ 0 w 29"/>
                <a:gd name="T1" fmla="*/ 0 h 7"/>
                <a:gd name="T2" fmla="*/ 0 w 29"/>
                <a:gd name="T3" fmla="*/ 0 h 7"/>
                <a:gd name="T4" fmla="*/ 0 w 29"/>
                <a:gd name="T5" fmla="*/ 0 h 7"/>
                <a:gd name="T6" fmla="*/ 0 w 29"/>
                <a:gd name="T7" fmla="*/ 0 h 7"/>
                <a:gd name="T8" fmla="*/ 0 w 29"/>
                <a:gd name="T9" fmla="*/ 0 h 7"/>
                <a:gd name="T10" fmla="*/ 0 60000 65536"/>
                <a:gd name="T11" fmla="*/ 0 60000 65536"/>
                <a:gd name="T12" fmla="*/ 0 60000 65536"/>
                <a:gd name="T13" fmla="*/ 0 60000 65536"/>
                <a:gd name="T14" fmla="*/ 0 60000 65536"/>
                <a:gd name="T15" fmla="*/ 0 w 29"/>
                <a:gd name="T16" fmla="*/ 0 h 7"/>
                <a:gd name="T17" fmla="*/ 29 w 29"/>
                <a:gd name="T18" fmla="*/ 7 h 7"/>
              </a:gdLst>
              <a:ahLst/>
              <a:cxnLst>
                <a:cxn ang="T10">
                  <a:pos x="T0" y="T1"/>
                </a:cxn>
                <a:cxn ang="T11">
                  <a:pos x="T2" y="T3"/>
                </a:cxn>
                <a:cxn ang="T12">
                  <a:pos x="T4" y="T5"/>
                </a:cxn>
                <a:cxn ang="T13">
                  <a:pos x="T6" y="T7"/>
                </a:cxn>
                <a:cxn ang="T14">
                  <a:pos x="T8" y="T9"/>
                </a:cxn>
              </a:cxnLst>
              <a:rect l="T15" t="T16" r="T17" b="T18"/>
              <a:pathLst>
                <a:path w="29" h="7">
                  <a:moveTo>
                    <a:pt x="0" y="6"/>
                  </a:moveTo>
                  <a:lnTo>
                    <a:pt x="9" y="0"/>
                  </a:lnTo>
                  <a:lnTo>
                    <a:pt x="13" y="3"/>
                  </a:lnTo>
                  <a:lnTo>
                    <a:pt x="24" y="0"/>
                  </a:lnTo>
                  <a:lnTo>
                    <a:pt x="29" y="7"/>
                  </a:lnTo>
                </a:path>
              </a:pathLst>
            </a:custGeom>
            <a:noFill/>
            <a:ln w="3175">
              <a:solidFill>
                <a:srgbClr val="FF009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13" name="Freeform 248"/>
            <p:cNvSpPr>
              <a:spLocks/>
            </p:cNvSpPr>
            <p:nvPr/>
          </p:nvSpPr>
          <p:spPr bwMode="auto">
            <a:xfrm>
              <a:off x="3852" y="3010"/>
              <a:ext cx="22" cy="111"/>
            </a:xfrm>
            <a:custGeom>
              <a:avLst/>
              <a:gdLst>
                <a:gd name="T0" fmla="*/ 0 w 89"/>
                <a:gd name="T1" fmla="*/ 0 h 440"/>
                <a:gd name="T2" fmla="*/ 0 w 89"/>
                <a:gd name="T3" fmla="*/ 0 h 440"/>
                <a:gd name="T4" fmla="*/ 0 w 89"/>
                <a:gd name="T5" fmla="*/ 0 h 440"/>
                <a:gd name="T6" fmla="*/ 0 w 89"/>
                <a:gd name="T7" fmla="*/ 0 h 440"/>
                <a:gd name="T8" fmla="*/ 0 w 89"/>
                <a:gd name="T9" fmla="*/ 0 h 440"/>
                <a:gd name="T10" fmla="*/ 0 w 89"/>
                <a:gd name="T11" fmla="*/ 0 h 440"/>
                <a:gd name="T12" fmla="*/ 0 w 89"/>
                <a:gd name="T13" fmla="*/ 0 h 440"/>
                <a:gd name="T14" fmla="*/ 0 w 89"/>
                <a:gd name="T15" fmla="*/ 0 h 440"/>
                <a:gd name="T16" fmla="*/ 0 w 89"/>
                <a:gd name="T17" fmla="*/ 0 h 440"/>
                <a:gd name="T18" fmla="*/ 0 w 89"/>
                <a:gd name="T19" fmla="*/ 0 h 440"/>
                <a:gd name="T20" fmla="*/ 0 w 89"/>
                <a:gd name="T21" fmla="*/ 0 h 440"/>
                <a:gd name="T22" fmla="*/ 0 w 89"/>
                <a:gd name="T23" fmla="*/ 0 h 440"/>
                <a:gd name="T24" fmla="*/ 0 w 89"/>
                <a:gd name="T25" fmla="*/ 0 h 440"/>
                <a:gd name="T26" fmla="*/ 0 w 89"/>
                <a:gd name="T27" fmla="*/ 0 h 44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9"/>
                <a:gd name="T43" fmla="*/ 0 h 440"/>
                <a:gd name="T44" fmla="*/ 89 w 89"/>
                <a:gd name="T45" fmla="*/ 440 h 44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9" h="440">
                  <a:moveTo>
                    <a:pt x="4" y="0"/>
                  </a:moveTo>
                  <a:lnTo>
                    <a:pt x="0" y="100"/>
                  </a:lnTo>
                  <a:lnTo>
                    <a:pt x="14" y="236"/>
                  </a:lnTo>
                  <a:lnTo>
                    <a:pt x="26" y="355"/>
                  </a:lnTo>
                  <a:lnTo>
                    <a:pt x="49" y="427"/>
                  </a:lnTo>
                  <a:lnTo>
                    <a:pt x="59" y="440"/>
                  </a:lnTo>
                  <a:lnTo>
                    <a:pt x="66" y="420"/>
                  </a:lnTo>
                  <a:lnTo>
                    <a:pt x="69" y="370"/>
                  </a:lnTo>
                  <a:lnTo>
                    <a:pt x="89" y="356"/>
                  </a:lnTo>
                  <a:lnTo>
                    <a:pt x="62" y="316"/>
                  </a:lnTo>
                  <a:lnTo>
                    <a:pt x="44" y="292"/>
                  </a:lnTo>
                  <a:lnTo>
                    <a:pt x="47" y="90"/>
                  </a:lnTo>
                  <a:lnTo>
                    <a:pt x="56" y="8"/>
                  </a:lnTo>
                  <a:lnTo>
                    <a:pt x="4" y="0"/>
                  </a:lnTo>
                  <a:close/>
                </a:path>
              </a:pathLst>
            </a:custGeom>
            <a:solidFill>
              <a:srgbClr val="FFB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14" name="Freeform 249"/>
            <p:cNvSpPr>
              <a:spLocks/>
            </p:cNvSpPr>
            <p:nvPr/>
          </p:nvSpPr>
          <p:spPr bwMode="auto">
            <a:xfrm>
              <a:off x="3915" y="3007"/>
              <a:ext cx="19" cy="103"/>
            </a:xfrm>
            <a:custGeom>
              <a:avLst/>
              <a:gdLst>
                <a:gd name="T0" fmla="*/ 0 w 78"/>
                <a:gd name="T1" fmla="*/ 0 h 411"/>
                <a:gd name="T2" fmla="*/ 0 w 78"/>
                <a:gd name="T3" fmla="*/ 0 h 411"/>
                <a:gd name="T4" fmla="*/ 0 w 78"/>
                <a:gd name="T5" fmla="*/ 0 h 411"/>
                <a:gd name="T6" fmla="*/ 0 w 78"/>
                <a:gd name="T7" fmla="*/ 0 h 411"/>
                <a:gd name="T8" fmla="*/ 0 w 78"/>
                <a:gd name="T9" fmla="*/ 0 h 411"/>
                <a:gd name="T10" fmla="*/ 0 w 78"/>
                <a:gd name="T11" fmla="*/ 0 h 411"/>
                <a:gd name="T12" fmla="*/ 0 w 78"/>
                <a:gd name="T13" fmla="*/ 0 h 411"/>
                <a:gd name="T14" fmla="*/ 0 w 78"/>
                <a:gd name="T15" fmla="*/ 0 h 411"/>
                <a:gd name="T16" fmla="*/ 0 w 78"/>
                <a:gd name="T17" fmla="*/ 0 h 411"/>
                <a:gd name="T18" fmla="*/ 0 w 78"/>
                <a:gd name="T19" fmla="*/ 0 h 411"/>
                <a:gd name="T20" fmla="*/ 0 w 78"/>
                <a:gd name="T21" fmla="*/ 0 h 411"/>
                <a:gd name="T22" fmla="*/ 0 w 78"/>
                <a:gd name="T23" fmla="*/ 0 h 41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8"/>
                <a:gd name="T37" fmla="*/ 0 h 411"/>
                <a:gd name="T38" fmla="*/ 78 w 78"/>
                <a:gd name="T39" fmla="*/ 411 h 41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8" h="411">
                  <a:moveTo>
                    <a:pt x="23" y="11"/>
                  </a:moveTo>
                  <a:lnTo>
                    <a:pt x="34" y="85"/>
                  </a:lnTo>
                  <a:lnTo>
                    <a:pt x="33" y="261"/>
                  </a:lnTo>
                  <a:lnTo>
                    <a:pt x="0" y="335"/>
                  </a:lnTo>
                  <a:lnTo>
                    <a:pt x="8" y="341"/>
                  </a:lnTo>
                  <a:lnTo>
                    <a:pt x="0" y="379"/>
                  </a:lnTo>
                  <a:lnTo>
                    <a:pt x="7" y="411"/>
                  </a:lnTo>
                  <a:lnTo>
                    <a:pt x="33" y="360"/>
                  </a:lnTo>
                  <a:lnTo>
                    <a:pt x="56" y="270"/>
                  </a:lnTo>
                  <a:lnTo>
                    <a:pt x="78" y="68"/>
                  </a:lnTo>
                  <a:lnTo>
                    <a:pt x="68" y="0"/>
                  </a:lnTo>
                  <a:lnTo>
                    <a:pt x="23" y="11"/>
                  </a:lnTo>
                  <a:close/>
                </a:path>
              </a:pathLst>
            </a:custGeom>
            <a:solidFill>
              <a:srgbClr val="FFB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15" name="Freeform 250"/>
            <p:cNvSpPr>
              <a:spLocks/>
            </p:cNvSpPr>
            <p:nvPr/>
          </p:nvSpPr>
          <p:spPr bwMode="auto">
            <a:xfrm>
              <a:off x="3851" y="2943"/>
              <a:ext cx="85" cy="166"/>
            </a:xfrm>
            <a:custGeom>
              <a:avLst/>
              <a:gdLst>
                <a:gd name="T0" fmla="*/ 0 w 340"/>
                <a:gd name="T1" fmla="*/ 0 h 666"/>
                <a:gd name="T2" fmla="*/ 0 w 340"/>
                <a:gd name="T3" fmla="*/ 0 h 666"/>
                <a:gd name="T4" fmla="*/ 0 w 340"/>
                <a:gd name="T5" fmla="*/ 0 h 666"/>
                <a:gd name="T6" fmla="*/ 0 w 340"/>
                <a:gd name="T7" fmla="*/ 0 h 666"/>
                <a:gd name="T8" fmla="*/ 0 w 340"/>
                <a:gd name="T9" fmla="*/ 0 h 666"/>
                <a:gd name="T10" fmla="*/ 0 w 340"/>
                <a:gd name="T11" fmla="*/ 0 h 666"/>
                <a:gd name="T12" fmla="*/ 0 w 340"/>
                <a:gd name="T13" fmla="*/ 0 h 666"/>
                <a:gd name="T14" fmla="*/ 0 w 340"/>
                <a:gd name="T15" fmla="*/ 0 h 666"/>
                <a:gd name="T16" fmla="*/ 0 w 340"/>
                <a:gd name="T17" fmla="*/ 0 h 666"/>
                <a:gd name="T18" fmla="*/ 0 w 340"/>
                <a:gd name="T19" fmla="*/ 0 h 666"/>
                <a:gd name="T20" fmla="*/ 0 w 340"/>
                <a:gd name="T21" fmla="*/ 0 h 666"/>
                <a:gd name="T22" fmla="*/ 0 w 340"/>
                <a:gd name="T23" fmla="*/ 0 h 666"/>
                <a:gd name="T24" fmla="*/ 0 w 340"/>
                <a:gd name="T25" fmla="*/ 0 h 666"/>
                <a:gd name="T26" fmla="*/ 0 w 340"/>
                <a:gd name="T27" fmla="*/ 0 h 666"/>
                <a:gd name="T28" fmla="*/ 0 w 340"/>
                <a:gd name="T29" fmla="*/ 0 h 666"/>
                <a:gd name="T30" fmla="*/ 0 w 340"/>
                <a:gd name="T31" fmla="*/ 0 h 666"/>
                <a:gd name="T32" fmla="*/ 0 w 340"/>
                <a:gd name="T33" fmla="*/ 0 h 666"/>
                <a:gd name="T34" fmla="*/ 0 w 340"/>
                <a:gd name="T35" fmla="*/ 0 h 666"/>
                <a:gd name="T36" fmla="*/ 0 w 340"/>
                <a:gd name="T37" fmla="*/ 0 h 666"/>
                <a:gd name="T38" fmla="*/ 0 w 340"/>
                <a:gd name="T39" fmla="*/ 0 h 666"/>
                <a:gd name="T40" fmla="*/ 0 w 340"/>
                <a:gd name="T41" fmla="*/ 0 h 666"/>
                <a:gd name="T42" fmla="*/ 0 w 340"/>
                <a:gd name="T43" fmla="*/ 0 h 666"/>
                <a:gd name="T44" fmla="*/ 0 w 340"/>
                <a:gd name="T45" fmla="*/ 0 h 666"/>
                <a:gd name="T46" fmla="*/ 0 w 340"/>
                <a:gd name="T47" fmla="*/ 0 h 666"/>
                <a:gd name="T48" fmla="*/ 0 w 340"/>
                <a:gd name="T49" fmla="*/ 0 h 666"/>
                <a:gd name="T50" fmla="*/ 0 w 340"/>
                <a:gd name="T51" fmla="*/ 0 h 666"/>
                <a:gd name="T52" fmla="*/ 0 w 340"/>
                <a:gd name="T53" fmla="*/ 0 h 66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40"/>
                <a:gd name="T82" fmla="*/ 0 h 666"/>
                <a:gd name="T83" fmla="*/ 340 w 340"/>
                <a:gd name="T84" fmla="*/ 666 h 66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40" h="666">
                  <a:moveTo>
                    <a:pt x="138" y="0"/>
                  </a:moveTo>
                  <a:lnTo>
                    <a:pt x="54" y="44"/>
                  </a:lnTo>
                  <a:lnTo>
                    <a:pt x="44" y="60"/>
                  </a:lnTo>
                  <a:lnTo>
                    <a:pt x="0" y="273"/>
                  </a:lnTo>
                  <a:lnTo>
                    <a:pt x="7" y="499"/>
                  </a:lnTo>
                  <a:lnTo>
                    <a:pt x="61" y="483"/>
                  </a:lnTo>
                  <a:lnTo>
                    <a:pt x="65" y="282"/>
                  </a:lnTo>
                  <a:lnTo>
                    <a:pt x="74" y="228"/>
                  </a:lnTo>
                  <a:lnTo>
                    <a:pt x="75" y="345"/>
                  </a:lnTo>
                  <a:lnTo>
                    <a:pt x="61" y="549"/>
                  </a:lnTo>
                  <a:lnTo>
                    <a:pt x="85" y="550"/>
                  </a:lnTo>
                  <a:lnTo>
                    <a:pt x="83" y="619"/>
                  </a:lnTo>
                  <a:lnTo>
                    <a:pt x="85" y="660"/>
                  </a:lnTo>
                  <a:lnTo>
                    <a:pt x="174" y="666"/>
                  </a:lnTo>
                  <a:lnTo>
                    <a:pt x="245" y="650"/>
                  </a:lnTo>
                  <a:lnTo>
                    <a:pt x="286" y="647"/>
                  </a:lnTo>
                  <a:lnTo>
                    <a:pt x="282" y="536"/>
                  </a:lnTo>
                  <a:lnTo>
                    <a:pt x="288" y="483"/>
                  </a:lnTo>
                  <a:lnTo>
                    <a:pt x="266" y="326"/>
                  </a:lnTo>
                  <a:lnTo>
                    <a:pt x="264" y="244"/>
                  </a:lnTo>
                  <a:lnTo>
                    <a:pt x="273" y="275"/>
                  </a:lnTo>
                  <a:lnTo>
                    <a:pt x="282" y="456"/>
                  </a:lnTo>
                  <a:lnTo>
                    <a:pt x="326" y="466"/>
                  </a:lnTo>
                  <a:lnTo>
                    <a:pt x="340" y="257"/>
                  </a:lnTo>
                  <a:lnTo>
                    <a:pt x="289" y="57"/>
                  </a:lnTo>
                  <a:lnTo>
                    <a:pt x="203" y="0"/>
                  </a:lnTo>
                  <a:lnTo>
                    <a:pt x="138" y="0"/>
                  </a:lnTo>
                  <a:close/>
                </a:path>
              </a:pathLst>
            </a:custGeom>
            <a:solidFill>
              <a:srgbClr val="9FBFFF"/>
            </a:solidFill>
            <a:ln w="3175">
              <a:solidFill>
                <a:srgbClr val="9FBFFF"/>
              </a:solidFill>
              <a:prstDash val="solid"/>
              <a:round/>
              <a:headEnd/>
              <a:tailEnd/>
            </a:ln>
          </p:spPr>
          <p:txBody>
            <a:bodyPr/>
            <a:lstStyle/>
            <a:p>
              <a:endParaRPr lang="en-US"/>
            </a:p>
          </p:txBody>
        </p:sp>
        <p:sp>
          <p:nvSpPr>
            <p:cNvPr id="1116" name="Freeform 251"/>
            <p:cNvSpPr>
              <a:spLocks/>
            </p:cNvSpPr>
            <p:nvPr/>
          </p:nvSpPr>
          <p:spPr bwMode="auto">
            <a:xfrm>
              <a:off x="3868" y="3104"/>
              <a:ext cx="50" cy="158"/>
            </a:xfrm>
            <a:custGeom>
              <a:avLst/>
              <a:gdLst>
                <a:gd name="T0" fmla="*/ 0 w 197"/>
                <a:gd name="T1" fmla="*/ 0 h 633"/>
                <a:gd name="T2" fmla="*/ 0 w 197"/>
                <a:gd name="T3" fmla="*/ 0 h 633"/>
                <a:gd name="T4" fmla="*/ 0 w 197"/>
                <a:gd name="T5" fmla="*/ 0 h 633"/>
                <a:gd name="T6" fmla="*/ 0 w 197"/>
                <a:gd name="T7" fmla="*/ 0 h 633"/>
                <a:gd name="T8" fmla="*/ 0 w 197"/>
                <a:gd name="T9" fmla="*/ 0 h 633"/>
                <a:gd name="T10" fmla="*/ 0 w 197"/>
                <a:gd name="T11" fmla="*/ 0 h 633"/>
                <a:gd name="T12" fmla="*/ 0 w 197"/>
                <a:gd name="T13" fmla="*/ 0 h 633"/>
                <a:gd name="T14" fmla="*/ 0 w 197"/>
                <a:gd name="T15" fmla="*/ 0 h 633"/>
                <a:gd name="T16" fmla="*/ 0 w 197"/>
                <a:gd name="T17" fmla="*/ 0 h 633"/>
                <a:gd name="T18" fmla="*/ 0 w 197"/>
                <a:gd name="T19" fmla="*/ 0 h 633"/>
                <a:gd name="T20" fmla="*/ 0 w 197"/>
                <a:gd name="T21" fmla="*/ 0 h 633"/>
                <a:gd name="T22" fmla="*/ 0 w 197"/>
                <a:gd name="T23" fmla="*/ 0 h 633"/>
                <a:gd name="T24" fmla="*/ 0 w 197"/>
                <a:gd name="T25" fmla="*/ 0 h 633"/>
                <a:gd name="T26" fmla="*/ 0 w 197"/>
                <a:gd name="T27" fmla="*/ 0 h 633"/>
                <a:gd name="T28" fmla="*/ 0 w 197"/>
                <a:gd name="T29" fmla="*/ 0 h 633"/>
                <a:gd name="T30" fmla="*/ 0 w 197"/>
                <a:gd name="T31" fmla="*/ 0 h 633"/>
                <a:gd name="T32" fmla="*/ 0 w 197"/>
                <a:gd name="T33" fmla="*/ 0 h 633"/>
                <a:gd name="T34" fmla="*/ 0 w 197"/>
                <a:gd name="T35" fmla="*/ 0 h 633"/>
                <a:gd name="T36" fmla="*/ 0 w 197"/>
                <a:gd name="T37" fmla="*/ 0 h 633"/>
                <a:gd name="T38" fmla="*/ 0 w 197"/>
                <a:gd name="T39" fmla="*/ 0 h 633"/>
                <a:gd name="T40" fmla="*/ 0 w 197"/>
                <a:gd name="T41" fmla="*/ 0 h 633"/>
                <a:gd name="T42" fmla="*/ 0 w 197"/>
                <a:gd name="T43" fmla="*/ 0 h 633"/>
                <a:gd name="T44" fmla="*/ 0 w 197"/>
                <a:gd name="T45" fmla="*/ 0 h 633"/>
                <a:gd name="T46" fmla="*/ 0 w 197"/>
                <a:gd name="T47" fmla="*/ 0 h 633"/>
                <a:gd name="T48" fmla="*/ 0 w 197"/>
                <a:gd name="T49" fmla="*/ 0 h 633"/>
                <a:gd name="T50" fmla="*/ 0 w 197"/>
                <a:gd name="T51" fmla="*/ 0 h 633"/>
                <a:gd name="T52" fmla="*/ 0 w 197"/>
                <a:gd name="T53" fmla="*/ 0 h 633"/>
                <a:gd name="T54" fmla="*/ 0 w 197"/>
                <a:gd name="T55" fmla="*/ 0 h 633"/>
                <a:gd name="T56" fmla="*/ 0 w 197"/>
                <a:gd name="T57" fmla="*/ 0 h 633"/>
                <a:gd name="T58" fmla="*/ 0 w 197"/>
                <a:gd name="T59" fmla="*/ 0 h 63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97"/>
                <a:gd name="T91" fmla="*/ 0 h 633"/>
                <a:gd name="T92" fmla="*/ 197 w 197"/>
                <a:gd name="T93" fmla="*/ 633 h 63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97" h="633">
                  <a:moveTo>
                    <a:pt x="26" y="10"/>
                  </a:moveTo>
                  <a:lnTo>
                    <a:pt x="35" y="232"/>
                  </a:lnTo>
                  <a:lnTo>
                    <a:pt x="32" y="293"/>
                  </a:lnTo>
                  <a:lnTo>
                    <a:pt x="32" y="354"/>
                  </a:lnTo>
                  <a:lnTo>
                    <a:pt x="35" y="410"/>
                  </a:lnTo>
                  <a:lnTo>
                    <a:pt x="36" y="455"/>
                  </a:lnTo>
                  <a:lnTo>
                    <a:pt x="36" y="512"/>
                  </a:lnTo>
                  <a:lnTo>
                    <a:pt x="33" y="536"/>
                  </a:lnTo>
                  <a:lnTo>
                    <a:pt x="8" y="606"/>
                  </a:lnTo>
                  <a:lnTo>
                    <a:pt x="0" y="632"/>
                  </a:lnTo>
                  <a:lnTo>
                    <a:pt x="39" y="633"/>
                  </a:lnTo>
                  <a:lnTo>
                    <a:pt x="55" y="602"/>
                  </a:lnTo>
                  <a:lnTo>
                    <a:pt x="67" y="566"/>
                  </a:lnTo>
                  <a:lnTo>
                    <a:pt x="73" y="509"/>
                  </a:lnTo>
                  <a:lnTo>
                    <a:pt x="96" y="354"/>
                  </a:lnTo>
                  <a:lnTo>
                    <a:pt x="104" y="311"/>
                  </a:lnTo>
                  <a:lnTo>
                    <a:pt x="98" y="395"/>
                  </a:lnTo>
                  <a:lnTo>
                    <a:pt x="105" y="446"/>
                  </a:lnTo>
                  <a:lnTo>
                    <a:pt x="107" y="494"/>
                  </a:lnTo>
                  <a:lnTo>
                    <a:pt x="102" y="538"/>
                  </a:lnTo>
                  <a:lnTo>
                    <a:pt x="106" y="559"/>
                  </a:lnTo>
                  <a:lnTo>
                    <a:pt x="130" y="626"/>
                  </a:lnTo>
                  <a:lnTo>
                    <a:pt x="153" y="627"/>
                  </a:lnTo>
                  <a:lnTo>
                    <a:pt x="164" y="627"/>
                  </a:lnTo>
                  <a:lnTo>
                    <a:pt x="177" y="613"/>
                  </a:lnTo>
                  <a:lnTo>
                    <a:pt x="144" y="538"/>
                  </a:lnTo>
                  <a:lnTo>
                    <a:pt x="161" y="381"/>
                  </a:lnTo>
                  <a:lnTo>
                    <a:pt x="167" y="306"/>
                  </a:lnTo>
                  <a:lnTo>
                    <a:pt x="197" y="0"/>
                  </a:lnTo>
                  <a:lnTo>
                    <a:pt x="26" y="10"/>
                  </a:lnTo>
                  <a:close/>
                </a:path>
              </a:pathLst>
            </a:custGeom>
            <a:solidFill>
              <a:srgbClr val="FFB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17" name="Freeform 252"/>
            <p:cNvSpPr>
              <a:spLocks/>
            </p:cNvSpPr>
            <p:nvPr/>
          </p:nvSpPr>
          <p:spPr bwMode="auto">
            <a:xfrm>
              <a:off x="3884" y="2943"/>
              <a:ext cx="19" cy="10"/>
            </a:xfrm>
            <a:custGeom>
              <a:avLst/>
              <a:gdLst>
                <a:gd name="T0" fmla="*/ 0 w 76"/>
                <a:gd name="T1" fmla="*/ 0 h 39"/>
                <a:gd name="T2" fmla="*/ 0 w 76"/>
                <a:gd name="T3" fmla="*/ 0 h 39"/>
                <a:gd name="T4" fmla="*/ 0 w 76"/>
                <a:gd name="T5" fmla="*/ 0 h 39"/>
                <a:gd name="T6" fmla="*/ 0 w 76"/>
                <a:gd name="T7" fmla="*/ 0 h 39"/>
                <a:gd name="T8" fmla="*/ 0 w 76"/>
                <a:gd name="T9" fmla="*/ 0 h 39"/>
                <a:gd name="T10" fmla="*/ 0 60000 65536"/>
                <a:gd name="T11" fmla="*/ 0 60000 65536"/>
                <a:gd name="T12" fmla="*/ 0 60000 65536"/>
                <a:gd name="T13" fmla="*/ 0 60000 65536"/>
                <a:gd name="T14" fmla="*/ 0 60000 65536"/>
                <a:gd name="T15" fmla="*/ 0 w 76"/>
                <a:gd name="T16" fmla="*/ 0 h 39"/>
                <a:gd name="T17" fmla="*/ 76 w 76"/>
                <a:gd name="T18" fmla="*/ 39 h 39"/>
              </a:gdLst>
              <a:ahLst/>
              <a:cxnLst>
                <a:cxn ang="T10">
                  <a:pos x="T0" y="T1"/>
                </a:cxn>
                <a:cxn ang="T11">
                  <a:pos x="T2" y="T3"/>
                </a:cxn>
                <a:cxn ang="T12">
                  <a:pos x="T4" y="T5"/>
                </a:cxn>
                <a:cxn ang="T13">
                  <a:pos x="T6" y="T7"/>
                </a:cxn>
                <a:cxn ang="T14">
                  <a:pos x="T8" y="T9"/>
                </a:cxn>
              </a:cxnLst>
              <a:rect l="T15" t="T16" r="T17" b="T18"/>
              <a:pathLst>
                <a:path w="76" h="39">
                  <a:moveTo>
                    <a:pt x="0" y="3"/>
                  </a:moveTo>
                  <a:lnTo>
                    <a:pt x="17" y="39"/>
                  </a:lnTo>
                  <a:lnTo>
                    <a:pt x="39" y="0"/>
                  </a:lnTo>
                  <a:lnTo>
                    <a:pt x="62" y="39"/>
                  </a:lnTo>
                  <a:lnTo>
                    <a:pt x="76" y="4"/>
                  </a:lnTo>
                </a:path>
              </a:pathLst>
            </a:custGeom>
            <a:noFill/>
            <a:ln w="3175">
              <a:solidFill>
                <a:srgbClr val="3F7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18" name="Freeform 253"/>
            <p:cNvSpPr>
              <a:spLocks/>
            </p:cNvSpPr>
            <p:nvPr/>
          </p:nvSpPr>
          <p:spPr bwMode="auto">
            <a:xfrm>
              <a:off x="3894" y="2945"/>
              <a:ext cx="1" cy="82"/>
            </a:xfrm>
            <a:custGeom>
              <a:avLst/>
              <a:gdLst>
                <a:gd name="T0" fmla="*/ 0 w 6"/>
                <a:gd name="T1" fmla="*/ 0 h 327"/>
                <a:gd name="T2" fmla="*/ 0 w 6"/>
                <a:gd name="T3" fmla="*/ 0 h 327"/>
                <a:gd name="T4" fmla="*/ 0 w 6"/>
                <a:gd name="T5" fmla="*/ 0 h 327"/>
                <a:gd name="T6" fmla="*/ 0 60000 65536"/>
                <a:gd name="T7" fmla="*/ 0 60000 65536"/>
                <a:gd name="T8" fmla="*/ 0 60000 65536"/>
                <a:gd name="T9" fmla="*/ 0 w 6"/>
                <a:gd name="T10" fmla="*/ 0 h 327"/>
                <a:gd name="T11" fmla="*/ 6 w 6"/>
                <a:gd name="T12" fmla="*/ 327 h 327"/>
              </a:gdLst>
              <a:ahLst/>
              <a:cxnLst>
                <a:cxn ang="T6">
                  <a:pos x="T0" y="T1"/>
                </a:cxn>
                <a:cxn ang="T7">
                  <a:pos x="T2" y="T3"/>
                </a:cxn>
                <a:cxn ang="T8">
                  <a:pos x="T4" y="T5"/>
                </a:cxn>
              </a:cxnLst>
              <a:rect l="T9" t="T10" r="T11" b="T12"/>
              <a:pathLst>
                <a:path w="6" h="327">
                  <a:moveTo>
                    <a:pt x="0" y="0"/>
                  </a:moveTo>
                  <a:lnTo>
                    <a:pt x="6" y="135"/>
                  </a:lnTo>
                  <a:lnTo>
                    <a:pt x="6" y="327"/>
                  </a:lnTo>
                </a:path>
              </a:pathLst>
            </a:custGeom>
            <a:noFill/>
            <a:ln w="3175">
              <a:solidFill>
                <a:srgbClr val="3F7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19" name="Freeform 254"/>
            <p:cNvSpPr>
              <a:spLocks/>
            </p:cNvSpPr>
            <p:nvPr/>
          </p:nvSpPr>
          <p:spPr bwMode="auto">
            <a:xfrm>
              <a:off x="3876" y="3027"/>
              <a:ext cx="37" cy="1"/>
            </a:xfrm>
            <a:custGeom>
              <a:avLst/>
              <a:gdLst>
                <a:gd name="T0" fmla="*/ 0 w 147"/>
                <a:gd name="T1" fmla="*/ 0 h 5"/>
                <a:gd name="T2" fmla="*/ 0 w 147"/>
                <a:gd name="T3" fmla="*/ 0 h 5"/>
                <a:gd name="T4" fmla="*/ 0 w 147"/>
                <a:gd name="T5" fmla="*/ 0 h 5"/>
                <a:gd name="T6" fmla="*/ 0 60000 65536"/>
                <a:gd name="T7" fmla="*/ 0 60000 65536"/>
                <a:gd name="T8" fmla="*/ 0 60000 65536"/>
                <a:gd name="T9" fmla="*/ 0 w 147"/>
                <a:gd name="T10" fmla="*/ 0 h 5"/>
                <a:gd name="T11" fmla="*/ 147 w 147"/>
                <a:gd name="T12" fmla="*/ 5 h 5"/>
              </a:gdLst>
              <a:ahLst/>
              <a:cxnLst>
                <a:cxn ang="T6">
                  <a:pos x="T0" y="T1"/>
                </a:cxn>
                <a:cxn ang="T7">
                  <a:pos x="T2" y="T3"/>
                </a:cxn>
                <a:cxn ang="T8">
                  <a:pos x="T4" y="T5"/>
                </a:cxn>
              </a:cxnLst>
              <a:rect l="T9" t="T10" r="T11" b="T12"/>
              <a:pathLst>
                <a:path w="147" h="5">
                  <a:moveTo>
                    <a:pt x="0" y="5"/>
                  </a:moveTo>
                  <a:lnTo>
                    <a:pt x="80" y="0"/>
                  </a:lnTo>
                  <a:lnTo>
                    <a:pt x="147" y="2"/>
                  </a:lnTo>
                </a:path>
              </a:pathLst>
            </a:custGeom>
            <a:noFill/>
            <a:ln w="3175">
              <a:solidFill>
                <a:srgbClr val="3F7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20" name="Freeform 255"/>
            <p:cNvSpPr>
              <a:spLocks/>
            </p:cNvSpPr>
            <p:nvPr/>
          </p:nvSpPr>
          <p:spPr bwMode="auto">
            <a:xfrm>
              <a:off x="3866" y="3243"/>
              <a:ext cx="19" cy="31"/>
            </a:xfrm>
            <a:custGeom>
              <a:avLst/>
              <a:gdLst>
                <a:gd name="T0" fmla="*/ 0 w 78"/>
                <a:gd name="T1" fmla="*/ 0 h 124"/>
                <a:gd name="T2" fmla="*/ 0 w 78"/>
                <a:gd name="T3" fmla="*/ 0 h 124"/>
                <a:gd name="T4" fmla="*/ 0 w 78"/>
                <a:gd name="T5" fmla="*/ 0 h 124"/>
                <a:gd name="T6" fmla="*/ 0 w 78"/>
                <a:gd name="T7" fmla="*/ 0 h 124"/>
                <a:gd name="T8" fmla="*/ 0 w 78"/>
                <a:gd name="T9" fmla="*/ 0 h 124"/>
                <a:gd name="T10" fmla="*/ 0 w 78"/>
                <a:gd name="T11" fmla="*/ 0 h 124"/>
                <a:gd name="T12" fmla="*/ 0 w 78"/>
                <a:gd name="T13" fmla="*/ 0 h 124"/>
                <a:gd name="T14" fmla="*/ 0 w 78"/>
                <a:gd name="T15" fmla="*/ 0 h 124"/>
                <a:gd name="T16" fmla="*/ 0 w 78"/>
                <a:gd name="T17" fmla="*/ 0 h 124"/>
                <a:gd name="T18" fmla="*/ 0 w 78"/>
                <a:gd name="T19" fmla="*/ 0 h 124"/>
                <a:gd name="T20" fmla="*/ 0 w 78"/>
                <a:gd name="T21" fmla="*/ 0 h 124"/>
                <a:gd name="T22" fmla="*/ 0 w 78"/>
                <a:gd name="T23" fmla="*/ 0 h 124"/>
                <a:gd name="T24" fmla="*/ 0 w 78"/>
                <a:gd name="T25" fmla="*/ 0 h 124"/>
                <a:gd name="T26" fmla="*/ 0 w 78"/>
                <a:gd name="T27" fmla="*/ 0 h 124"/>
                <a:gd name="T28" fmla="*/ 0 w 78"/>
                <a:gd name="T29" fmla="*/ 0 h 124"/>
                <a:gd name="T30" fmla="*/ 0 w 78"/>
                <a:gd name="T31" fmla="*/ 0 h 124"/>
                <a:gd name="T32" fmla="*/ 0 w 78"/>
                <a:gd name="T33" fmla="*/ 0 h 124"/>
                <a:gd name="T34" fmla="*/ 0 w 78"/>
                <a:gd name="T35" fmla="*/ 0 h 124"/>
                <a:gd name="T36" fmla="*/ 0 w 78"/>
                <a:gd name="T37" fmla="*/ 0 h 12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8"/>
                <a:gd name="T58" fmla="*/ 0 h 124"/>
                <a:gd name="T59" fmla="*/ 78 w 78"/>
                <a:gd name="T60" fmla="*/ 124 h 12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8" h="124">
                  <a:moveTo>
                    <a:pt x="14" y="62"/>
                  </a:moveTo>
                  <a:lnTo>
                    <a:pt x="3" y="81"/>
                  </a:lnTo>
                  <a:lnTo>
                    <a:pt x="0" y="95"/>
                  </a:lnTo>
                  <a:lnTo>
                    <a:pt x="0" y="106"/>
                  </a:lnTo>
                  <a:lnTo>
                    <a:pt x="2" y="114"/>
                  </a:lnTo>
                  <a:lnTo>
                    <a:pt x="7" y="121"/>
                  </a:lnTo>
                  <a:lnTo>
                    <a:pt x="17" y="124"/>
                  </a:lnTo>
                  <a:lnTo>
                    <a:pt x="31" y="123"/>
                  </a:lnTo>
                  <a:lnTo>
                    <a:pt x="44" y="118"/>
                  </a:lnTo>
                  <a:lnTo>
                    <a:pt x="54" y="105"/>
                  </a:lnTo>
                  <a:lnTo>
                    <a:pt x="63" y="88"/>
                  </a:lnTo>
                  <a:lnTo>
                    <a:pt x="69" y="55"/>
                  </a:lnTo>
                  <a:lnTo>
                    <a:pt x="78" y="21"/>
                  </a:lnTo>
                  <a:lnTo>
                    <a:pt x="77" y="0"/>
                  </a:lnTo>
                  <a:lnTo>
                    <a:pt x="61" y="48"/>
                  </a:lnTo>
                  <a:lnTo>
                    <a:pt x="48" y="78"/>
                  </a:lnTo>
                  <a:lnTo>
                    <a:pt x="28" y="78"/>
                  </a:lnTo>
                  <a:lnTo>
                    <a:pt x="11" y="76"/>
                  </a:lnTo>
                  <a:lnTo>
                    <a:pt x="14" y="6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21" name="Freeform 256"/>
            <p:cNvSpPr>
              <a:spLocks/>
            </p:cNvSpPr>
            <p:nvPr/>
          </p:nvSpPr>
          <p:spPr bwMode="auto">
            <a:xfrm>
              <a:off x="3894" y="3240"/>
              <a:ext cx="22" cy="34"/>
            </a:xfrm>
            <a:custGeom>
              <a:avLst/>
              <a:gdLst>
                <a:gd name="T0" fmla="*/ 0 w 89"/>
                <a:gd name="T1" fmla="*/ 0 h 135"/>
                <a:gd name="T2" fmla="*/ 0 w 89"/>
                <a:gd name="T3" fmla="*/ 0 h 135"/>
                <a:gd name="T4" fmla="*/ 0 w 89"/>
                <a:gd name="T5" fmla="*/ 0 h 135"/>
                <a:gd name="T6" fmla="*/ 0 w 89"/>
                <a:gd name="T7" fmla="*/ 0 h 135"/>
                <a:gd name="T8" fmla="*/ 0 w 89"/>
                <a:gd name="T9" fmla="*/ 0 h 135"/>
                <a:gd name="T10" fmla="*/ 0 w 89"/>
                <a:gd name="T11" fmla="*/ 0 h 135"/>
                <a:gd name="T12" fmla="*/ 0 w 89"/>
                <a:gd name="T13" fmla="*/ 0 h 135"/>
                <a:gd name="T14" fmla="*/ 0 w 89"/>
                <a:gd name="T15" fmla="*/ 0 h 135"/>
                <a:gd name="T16" fmla="*/ 0 w 89"/>
                <a:gd name="T17" fmla="*/ 0 h 135"/>
                <a:gd name="T18" fmla="*/ 0 w 89"/>
                <a:gd name="T19" fmla="*/ 0 h 135"/>
                <a:gd name="T20" fmla="*/ 0 w 89"/>
                <a:gd name="T21" fmla="*/ 0 h 135"/>
                <a:gd name="T22" fmla="*/ 0 w 89"/>
                <a:gd name="T23" fmla="*/ 0 h 135"/>
                <a:gd name="T24" fmla="*/ 0 w 89"/>
                <a:gd name="T25" fmla="*/ 0 h 135"/>
                <a:gd name="T26" fmla="*/ 0 w 89"/>
                <a:gd name="T27" fmla="*/ 0 h 135"/>
                <a:gd name="T28" fmla="*/ 0 w 89"/>
                <a:gd name="T29" fmla="*/ 0 h 135"/>
                <a:gd name="T30" fmla="*/ 0 w 89"/>
                <a:gd name="T31" fmla="*/ 0 h 135"/>
                <a:gd name="T32" fmla="*/ 0 w 89"/>
                <a:gd name="T33" fmla="*/ 0 h 135"/>
                <a:gd name="T34" fmla="*/ 0 w 89"/>
                <a:gd name="T35" fmla="*/ 0 h 135"/>
                <a:gd name="T36" fmla="*/ 0 w 89"/>
                <a:gd name="T37" fmla="*/ 0 h 135"/>
                <a:gd name="T38" fmla="*/ 0 w 89"/>
                <a:gd name="T39" fmla="*/ 0 h 135"/>
                <a:gd name="T40" fmla="*/ 0 w 89"/>
                <a:gd name="T41" fmla="*/ 0 h 135"/>
                <a:gd name="T42" fmla="*/ 0 w 89"/>
                <a:gd name="T43" fmla="*/ 0 h 13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9"/>
                <a:gd name="T67" fmla="*/ 0 h 135"/>
                <a:gd name="T68" fmla="*/ 89 w 89"/>
                <a:gd name="T69" fmla="*/ 135 h 13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9" h="135">
                  <a:moveTo>
                    <a:pt x="1" y="0"/>
                  </a:moveTo>
                  <a:lnTo>
                    <a:pt x="0" y="13"/>
                  </a:lnTo>
                  <a:lnTo>
                    <a:pt x="11" y="48"/>
                  </a:lnTo>
                  <a:lnTo>
                    <a:pt x="19" y="76"/>
                  </a:lnTo>
                  <a:lnTo>
                    <a:pt x="28" y="103"/>
                  </a:lnTo>
                  <a:lnTo>
                    <a:pt x="37" y="117"/>
                  </a:lnTo>
                  <a:lnTo>
                    <a:pt x="46" y="128"/>
                  </a:lnTo>
                  <a:lnTo>
                    <a:pt x="58" y="133"/>
                  </a:lnTo>
                  <a:lnTo>
                    <a:pt x="72" y="135"/>
                  </a:lnTo>
                  <a:lnTo>
                    <a:pt x="79" y="131"/>
                  </a:lnTo>
                  <a:lnTo>
                    <a:pt x="85" y="127"/>
                  </a:lnTo>
                  <a:lnTo>
                    <a:pt x="89" y="114"/>
                  </a:lnTo>
                  <a:lnTo>
                    <a:pt x="86" y="96"/>
                  </a:lnTo>
                  <a:lnTo>
                    <a:pt x="79" y="75"/>
                  </a:lnTo>
                  <a:lnTo>
                    <a:pt x="73" y="63"/>
                  </a:lnTo>
                  <a:lnTo>
                    <a:pt x="71" y="74"/>
                  </a:lnTo>
                  <a:lnTo>
                    <a:pt x="67" y="78"/>
                  </a:lnTo>
                  <a:lnTo>
                    <a:pt x="56" y="81"/>
                  </a:lnTo>
                  <a:lnTo>
                    <a:pt x="47" y="83"/>
                  </a:lnTo>
                  <a:lnTo>
                    <a:pt x="29" y="79"/>
                  </a:lnTo>
                  <a:lnTo>
                    <a:pt x="11" y="26"/>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22" name="Freeform 257"/>
            <p:cNvSpPr>
              <a:spLocks/>
            </p:cNvSpPr>
            <p:nvPr/>
          </p:nvSpPr>
          <p:spPr bwMode="auto">
            <a:xfrm>
              <a:off x="3878" y="2891"/>
              <a:ext cx="34" cy="52"/>
            </a:xfrm>
            <a:custGeom>
              <a:avLst/>
              <a:gdLst>
                <a:gd name="T0" fmla="*/ 0 w 136"/>
                <a:gd name="T1" fmla="*/ 0 h 209"/>
                <a:gd name="T2" fmla="*/ 0 w 136"/>
                <a:gd name="T3" fmla="*/ 0 h 209"/>
                <a:gd name="T4" fmla="*/ 0 w 136"/>
                <a:gd name="T5" fmla="*/ 0 h 209"/>
                <a:gd name="T6" fmla="*/ 0 w 136"/>
                <a:gd name="T7" fmla="*/ 0 h 209"/>
                <a:gd name="T8" fmla="*/ 0 w 136"/>
                <a:gd name="T9" fmla="*/ 0 h 209"/>
                <a:gd name="T10" fmla="*/ 0 w 136"/>
                <a:gd name="T11" fmla="*/ 0 h 209"/>
                <a:gd name="T12" fmla="*/ 0 w 136"/>
                <a:gd name="T13" fmla="*/ 0 h 209"/>
                <a:gd name="T14" fmla="*/ 0 w 136"/>
                <a:gd name="T15" fmla="*/ 0 h 209"/>
                <a:gd name="T16" fmla="*/ 0 w 136"/>
                <a:gd name="T17" fmla="*/ 0 h 209"/>
                <a:gd name="T18" fmla="*/ 0 w 136"/>
                <a:gd name="T19" fmla="*/ 0 h 209"/>
                <a:gd name="T20" fmla="*/ 0 w 136"/>
                <a:gd name="T21" fmla="*/ 0 h 209"/>
                <a:gd name="T22" fmla="*/ 0 w 136"/>
                <a:gd name="T23" fmla="*/ 0 h 209"/>
                <a:gd name="T24" fmla="*/ 0 w 136"/>
                <a:gd name="T25" fmla="*/ 0 h 209"/>
                <a:gd name="T26" fmla="*/ 0 w 136"/>
                <a:gd name="T27" fmla="*/ 0 h 209"/>
                <a:gd name="T28" fmla="*/ 0 w 136"/>
                <a:gd name="T29" fmla="*/ 0 h 209"/>
                <a:gd name="T30" fmla="*/ 0 w 136"/>
                <a:gd name="T31" fmla="*/ 0 h 209"/>
                <a:gd name="T32" fmla="*/ 0 w 136"/>
                <a:gd name="T33" fmla="*/ 0 h 209"/>
                <a:gd name="T34" fmla="*/ 0 w 136"/>
                <a:gd name="T35" fmla="*/ 0 h 209"/>
                <a:gd name="T36" fmla="*/ 0 w 136"/>
                <a:gd name="T37" fmla="*/ 0 h 209"/>
                <a:gd name="T38" fmla="*/ 0 w 136"/>
                <a:gd name="T39" fmla="*/ 0 h 209"/>
                <a:gd name="T40" fmla="*/ 0 w 136"/>
                <a:gd name="T41" fmla="*/ 0 h 209"/>
                <a:gd name="T42" fmla="*/ 0 w 136"/>
                <a:gd name="T43" fmla="*/ 0 h 20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36"/>
                <a:gd name="T67" fmla="*/ 0 h 209"/>
                <a:gd name="T68" fmla="*/ 136 w 136"/>
                <a:gd name="T69" fmla="*/ 209 h 20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36" h="209">
                  <a:moveTo>
                    <a:pt x="33" y="208"/>
                  </a:moveTo>
                  <a:lnTo>
                    <a:pt x="33" y="176"/>
                  </a:lnTo>
                  <a:lnTo>
                    <a:pt x="22" y="153"/>
                  </a:lnTo>
                  <a:lnTo>
                    <a:pt x="11" y="136"/>
                  </a:lnTo>
                  <a:lnTo>
                    <a:pt x="6" y="109"/>
                  </a:lnTo>
                  <a:lnTo>
                    <a:pt x="1" y="97"/>
                  </a:lnTo>
                  <a:lnTo>
                    <a:pt x="0" y="65"/>
                  </a:lnTo>
                  <a:lnTo>
                    <a:pt x="11" y="30"/>
                  </a:lnTo>
                  <a:lnTo>
                    <a:pt x="32" y="11"/>
                  </a:lnTo>
                  <a:lnTo>
                    <a:pt x="55" y="0"/>
                  </a:lnTo>
                  <a:lnTo>
                    <a:pt x="83" y="0"/>
                  </a:lnTo>
                  <a:lnTo>
                    <a:pt x="109" y="9"/>
                  </a:lnTo>
                  <a:lnTo>
                    <a:pt x="128" y="27"/>
                  </a:lnTo>
                  <a:lnTo>
                    <a:pt x="136" y="53"/>
                  </a:lnTo>
                  <a:lnTo>
                    <a:pt x="136" y="80"/>
                  </a:lnTo>
                  <a:lnTo>
                    <a:pt x="133" y="106"/>
                  </a:lnTo>
                  <a:lnTo>
                    <a:pt x="119" y="137"/>
                  </a:lnTo>
                  <a:lnTo>
                    <a:pt x="112" y="149"/>
                  </a:lnTo>
                  <a:lnTo>
                    <a:pt x="107" y="163"/>
                  </a:lnTo>
                  <a:lnTo>
                    <a:pt x="105" y="178"/>
                  </a:lnTo>
                  <a:lnTo>
                    <a:pt x="99" y="209"/>
                  </a:lnTo>
                  <a:lnTo>
                    <a:pt x="33" y="208"/>
                  </a:lnTo>
                  <a:close/>
                </a:path>
              </a:pathLst>
            </a:custGeom>
            <a:solidFill>
              <a:srgbClr val="FFB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23" name="Freeform 258"/>
            <p:cNvSpPr>
              <a:spLocks/>
            </p:cNvSpPr>
            <p:nvPr/>
          </p:nvSpPr>
          <p:spPr bwMode="auto">
            <a:xfrm>
              <a:off x="3872" y="2887"/>
              <a:ext cx="46" cy="41"/>
            </a:xfrm>
            <a:custGeom>
              <a:avLst/>
              <a:gdLst>
                <a:gd name="T0" fmla="*/ 0 w 186"/>
                <a:gd name="T1" fmla="*/ 0 h 162"/>
                <a:gd name="T2" fmla="*/ 0 w 186"/>
                <a:gd name="T3" fmla="*/ 0 h 162"/>
                <a:gd name="T4" fmla="*/ 0 w 186"/>
                <a:gd name="T5" fmla="*/ 0 h 162"/>
                <a:gd name="T6" fmla="*/ 0 w 186"/>
                <a:gd name="T7" fmla="*/ 0 h 162"/>
                <a:gd name="T8" fmla="*/ 0 w 186"/>
                <a:gd name="T9" fmla="*/ 0 h 162"/>
                <a:gd name="T10" fmla="*/ 0 w 186"/>
                <a:gd name="T11" fmla="*/ 0 h 162"/>
                <a:gd name="T12" fmla="*/ 0 w 186"/>
                <a:gd name="T13" fmla="*/ 0 h 162"/>
                <a:gd name="T14" fmla="*/ 0 w 186"/>
                <a:gd name="T15" fmla="*/ 0 h 162"/>
                <a:gd name="T16" fmla="*/ 0 w 186"/>
                <a:gd name="T17" fmla="*/ 0 h 162"/>
                <a:gd name="T18" fmla="*/ 0 w 186"/>
                <a:gd name="T19" fmla="*/ 0 h 162"/>
                <a:gd name="T20" fmla="*/ 0 w 186"/>
                <a:gd name="T21" fmla="*/ 0 h 162"/>
                <a:gd name="T22" fmla="*/ 0 w 186"/>
                <a:gd name="T23" fmla="*/ 0 h 162"/>
                <a:gd name="T24" fmla="*/ 0 w 186"/>
                <a:gd name="T25" fmla="*/ 0 h 162"/>
                <a:gd name="T26" fmla="*/ 0 w 186"/>
                <a:gd name="T27" fmla="*/ 0 h 162"/>
                <a:gd name="T28" fmla="*/ 0 w 186"/>
                <a:gd name="T29" fmla="*/ 0 h 162"/>
                <a:gd name="T30" fmla="*/ 0 w 186"/>
                <a:gd name="T31" fmla="*/ 0 h 162"/>
                <a:gd name="T32" fmla="*/ 0 w 186"/>
                <a:gd name="T33" fmla="*/ 0 h 162"/>
                <a:gd name="T34" fmla="*/ 0 w 186"/>
                <a:gd name="T35" fmla="*/ 0 h 162"/>
                <a:gd name="T36" fmla="*/ 0 w 186"/>
                <a:gd name="T37" fmla="*/ 0 h 162"/>
                <a:gd name="T38" fmla="*/ 0 w 186"/>
                <a:gd name="T39" fmla="*/ 0 h 162"/>
                <a:gd name="T40" fmla="*/ 0 w 186"/>
                <a:gd name="T41" fmla="*/ 0 h 162"/>
                <a:gd name="T42" fmla="*/ 0 w 186"/>
                <a:gd name="T43" fmla="*/ 0 h 162"/>
                <a:gd name="T44" fmla="*/ 0 w 186"/>
                <a:gd name="T45" fmla="*/ 0 h 162"/>
                <a:gd name="T46" fmla="*/ 0 w 186"/>
                <a:gd name="T47" fmla="*/ 0 h 162"/>
                <a:gd name="T48" fmla="*/ 0 w 186"/>
                <a:gd name="T49" fmla="*/ 0 h 162"/>
                <a:gd name="T50" fmla="*/ 0 w 186"/>
                <a:gd name="T51" fmla="*/ 0 h 162"/>
                <a:gd name="T52" fmla="*/ 0 w 186"/>
                <a:gd name="T53" fmla="*/ 0 h 162"/>
                <a:gd name="T54" fmla="*/ 0 w 186"/>
                <a:gd name="T55" fmla="*/ 0 h 162"/>
                <a:gd name="T56" fmla="*/ 0 w 186"/>
                <a:gd name="T57" fmla="*/ 0 h 162"/>
                <a:gd name="T58" fmla="*/ 0 w 186"/>
                <a:gd name="T59" fmla="*/ 0 h 162"/>
                <a:gd name="T60" fmla="*/ 0 w 186"/>
                <a:gd name="T61" fmla="*/ 0 h 162"/>
                <a:gd name="T62" fmla="*/ 0 w 186"/>
                <a:gd name="T63" fmla="*/ 0 h 162"/>
                <a:gd name="T64" fmla="*/ 0 w 186"/>
                <a:gd name="T65" fmla="*/ 0 h 162"/>
                <a:gd name="T66" fmla="*/ 0 w 186"/>
                <a:gd name="T67" fmla="*/ 0 h 162"/>
                <a:gd name="T68" fmla="*/ 0 w 186"/>
                <a:gd name="T69" fmla="*/ 0 h 162"/>
                <a:gd name="T70" fmla="*/ 0 w 186"/>
                <a:gd name="T71" fmla="*/ 0 h 162"/>
                <a:gd name="T72" fmla="*/ 0 w 186"/>
                <a:gd name="T73" fmla="*/ 0 h 162"/>
                <a:gd name="T74" fmla="*/ 0 w 186"/>
                <a:gd name="T75" fmla="*/ 0 h 16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86"/>
                <a:gd name="T115" fmla="*/ 0 h 162"/>
                <a:gd name="T116" fmla="*/ 186 w 186"/>
                <a:gd name="T117" fmla="*/ 162 h 16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86" h="162">
                  <a:moveTo>
                    <a:pt x="14" y="140"/>
                  </a:moveTo>
                  <a:lnTo>
                    <a:pt x="2" y="124"/>
                  </a:lnTo>
                  <a:lnTo>
                    <a:pt x="0" y="106"/>
                  </a:lnTo>
                  <a:lnTo>
                    <a:pt x="1" y="84"/>
                  </a:lnTo>
                  <a:lnTo>
                    <a:pt x="7" y="66"/>
                  </a:lnTo>
                  <a:lnTo>
                    <a:pt x="14" y="46"/>
                  </a:lnTo>
                  <a:lnTo>
                    <a:pt x="24" y="36"/>
                  </a:lnTo>
                  <a:lnTo>
                    <a:pt x="31" y="20"/>
                  </a:lnTo>
                  <a:lnTo>
                    <a:pt x="49" y="6"/>
                  </a:lnTo>
                  <a:lnTo>
                    <a:pt x="63" y="2"/>
                  </a:lnTo>
                  <a:lnTo>
                    <a:pt x="92" y="0"/>
                  </a:lnTo>
                  <a:lnTo>
                    <a:pt x="116" y="1"/>
                  </a:lnTo>
                  <a:lnTo>
                    <a:pt x="134" y="6"/>
                  </a:lnTo>
                  <a:lnTo>
                    <a:pt x="149" y="12"/>
                  </a:lnTo>
                  <a:lnTo>
                    <a:pt x="162" y="27"/>
                  </a:lnTo>
                  <a:lnTo>
                    <a:pt x="172" y="40"/>
                  </a:lnTo>
                  <a:lnTo>
                    <a:pt x="181" y="54"/>
                  </a:lnTo>
                  <a:lnTo>
                    <a:pt x="186" y="70"/>
                  </a:lnTo>
                  <a:lnTo>
                    <a:pt x="186" y="99"/>
                  </a:lnTo>
                  <a:lnTo>
                    <a:pt x="186" y="120"/>
                  </a:lnTo>
                  <a:lnTo>
                    <a:pt x="179" y="129"/>
                  </a:lnTo>
                  <a:lnTo>
                    <a:pt x="169" y="142"/>
                  </a:lnTo>
                  <a:lnTo>
                    <a:pt x="162" y="152"/>
                  </a:lnTo>
                  <a:lnTo>
                    <a:pt x="144" y="158"/>
                  </a:lnTo>
                  <a:lnTo>
                    <a:pt x="128" y="162"/>
                  </a:lnTo>
                  <a:lnTo>
                    <a:pt x="141" y="142"/>
                  </a:lnTo>
                  <a:lnTo>
                    <a:pt x="154" y="107"/>
                  </a:lnTo>
                  <a:lnTo>
                    <a:pt x="149" y="67"/>
                  </a:lnTo>
                  <a:lnTo>
                    <a:pt x="120" y="76"/>
                  </a:lnTo>
                  <a:lnTo>
                    <a:pt x="85" y="76"/>
                  </a:lnTo>
                  <a:lnTo>
                    <a:pt x="61" y="74"/>
                  </a:lnTo>
                  <a:lnTo>
                    <a:pt x="42" y="69"/>
                  </a:lnTo>
                  <a:lnTo>
                    <a:pt x="39" y="80"/>
                  </a:lnTo>
                  <a:lnTo>
                    <a:pt x="30" y="110"/>
                  </a:lnTo>
                  <a:lnTo>
                    <a:pt x="44" y="143"/>
                  </a:lnTo>
                  <a:lnTo>
                    <a:pt x="52" y="162"/>
                  </a:lnTo>
                  <a:lnTo>
                    <a:pt x="30" y="151"/>
                  </a:lnTo>
                  <a:lnTo>
                    <a:pt x="14" y="140"/>
                  </a:lnTo>
                  <a:close/>
                </a:path>
              </a:pathLst>
            </a:custGeom>
            <a:solidFill>
              <a:srgbClr val="7F3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24" name="Freeform 259"/>
            <p:cNvSpPr>
              <a:spLocks/>
            </p:cNvSpPr>
            <p:nvPr/>
          </p:nvSpPr>
          <p:spPr bwMode="auto">
            <a:xfrm>
              <a:off x="3981" y="3243"/>
              <a:ext cx="42" cy="26"/>
            </a:xfrm>
            <a:custGeom>
              <a:avLst/>
              <a:gdLst>
                <a:gd name="T0" fmla="*/ 0 w 169"/>
                <a:gd name="T1" fmla="*/ 0 h 104"/>
                <a:gd name="T2" fmla="*/ 0 w 169"/>
                <a:gd name="T3" fmla="*/ 0 h 104"/>
                <a:gd name="T4" fmla="*/ 0 w 169"/>
                <a:gd name="T5" fmla="*/ 0 h 104"/>
                <a:gd name="T6" fmla="*/ 0 w 169"/>
                <a:gd name="T7" fmla="*/ 0 h 104"/>
                <a:gd name="T8" fmla="*/ 0 w 169"/>
                <a:gd name="T9" fmla="*/ 0 h 104"/>
                <a:gd name="T10" fmla="*/ 0 w 169"/>
                <a:gd name="T11" fmla="*/ 0 h 104"/>
                <a:gd name="T12" fmla="*/ 0 w 169"/>
                <a:gd name="T13" fmla="*/ 0 h 104"/>
                <a:gd name="T14" fmla="*/ 0 w 169"/>
                <a:gd name="T15" fmla="*/ 0 h 104"/>
                <a:gd name="T16" fmla="*/ 0 w 169"/>
                <a:gd name="T17" fmla="*/ 0 h 104"/>
                <a:gd name="T18" fmla="*/ 0 w 169"/>
                <a:gd name="T19" fmla="*/ 0 h 104"/>
                <a:gd name="T20" fmla="*/ 0 w 169"/>
                <a:gd name="T21" fmla="*/ 0 h 104"/>
                <a:gd name="T22" fmla="*/ 0 w 169"/>
                <a:gd name="T23" fmla="*/ 0 h 104"/>
                <a:gd name="T24" fmla="*/ 0 w 169"/>
                <a:gd name="T25" fmla="*/ 0 h 10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9"/>
                <a:gd name="T40" fmla="*/ 0 h 104"/>
                <a:gd name="T41" fmla="*/ 169 w 169"/>
                <a:gd name="T42" fmla="*/ 104 h 10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9" h="104">
                  <a:moveTo>
                    <a:pt x="85" y="0"/>
                  </a:moveTo>
                  <a:lnTo>
                    <a:pt x="58" y="27"/>
                  </a:lnTo>
                  <a:lnTo>
                    <a:pt x="35" y="57"/>
                  </a:lnTo>
                  <a:lnTo>
                    <a:pt x="3" y="83"/>
                  </a:lnTo>
                  <a:lnTo>
                    <a:pt x="0" y="96"/>
                  </a:lnTo>
                  <a:lnTo>
                    <a:pt x="30" y="104"/>
                  </a:lnTo>
                  <a:lnTo>
                    <a:pt x="62" y="101"/>
                  </a:lnTo>
                  <a:lnTo>
                    <a:pt x="101" y="83"/>
                  </a:lnTo>
                  <a:lnTo>
                    <a:pt x="129" y="66"/>
                  </a:lnTo>
                  <a:lnTo>
                    <a:pt x="159" y="63"/>
                  </a:lnTo>
                  <a:lnTo>
                    <a:pt x="169" y="54"/>
                  </a:lnTo>
                  <a:lnTo>
                    <a:pt x="166" y="6"/>
                  </a:lnTo>
                  <a:lnTo>
                    <a:pt x="8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25" name="Freeform 260"/>
            <p:cNvSpPr>
              <a:spLocks/>
            </p:cNvSpPr>
            <p:nvPr/>
          </p:nvSpPr>
          <p:spPr bwMode="auto">
            <a:xfrm>
              <a:off x="4056" y="3256"/>
              <a:ext cx="26" cy="29"/>
            </a:xfrm>
            <a:custGeom>
              <a:avLst/>
              <a:gdLst>
                <a:gd name="T0" fmla="*/ 0 w 105"/>
                <a:gd name="T1" fmla="*/ 0 h 115"/>
                <a:gd name="T2" fmla="*/ 0 w 105"/>
                <a:gd name="T3" fmla="*/ 0 h 115"/>
                <a:gd name="T4" fmla="*/ 0 w 105"/>
                <a:gd name="T5" fmla="*/ 0 h 115"/>
                <a:gd name="T6" fmla="*/ 0 w 105"/>
                <a:gd name="T7" fmla="*/ 0 h 115"/>
                <a:gd name="T8" fmla="*/ 0 w 105"/>
                <a:gd name="T9" fmla="*/ 0 h 115"/>
                <a:gd name="T10" fmla="*/ 0 w 105"/>
                <a:gd name="T11" fmla="*/ 0 h 115"/>
                <a:gd name="T12" fmla="*/ 0 w 105"/>
                <a:gd name="T13" fmla="*/ 0 h 115"/>
                <a:gd name="T14" fmla="*/ 0 w 105"/>
                <a:gd name="T15" fmla="*/ 0 h 115"/>
                <a:gd name="T16" fmla="*/ 0 w 105"/>
                <a:gd name="T17" fmla="*/ 0 h 115"/>
                <a:gd name="T18" fmla="*/ 0 w 105"/>
                <a:gd name="T19" fmla="*/ 0 h 115"/>
                <a:gd name="T20" fmla="*/ 0 w 105"/>
                <a:gd name="T21" fmla="*/ 0 h 115"/>
                <a:gd name="T22" fmla="*/ 0 w 105"/>
                <a:gd name="T23" fmla="*/ 0 h 115"/>
                <a:gd name="T24" fmla="*/ 0 w 105"/>
                <a:gd name="T25" fmla="*/ 0 h 115"/>
                <a:gd name="T26" fmla="*/ 0 w 105"/>
                <a:gd name="T27" fmla="*/ 0 h 11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5"/>
                <a:gd name="T43" fmla="*/ 0 h 115"/>
                <a:gd name="T44" fmla="*/ 105 w 105"/>
                <a:gd name="T45" fmla="*/ 115 h 11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5" h="115">
                  <a:moveTo>
                    <a:pt x="1" y="2"/>
                  </a:moveTo>
                  <a:lnTo>
                    <a:pt x="0" y="32"/>
                  </a:lnTo>
                  <a:lnTo>
                    <a:pt x="15" y="48"/>
                  </a:lnTo>
                  <a:lnTo>
                    <a:pt x="18" y="74"/>
                  </a:lnTo>
                  <a:lnTo>
                    <a:pt x="41" y="98"/>
                  </a:lnTo>
                  <a:lnTo>
                    <a:pt x="61" y="112"/>
                  </a:lnTo>
                  <a:lnTo>
                    <a:pt x="79" y="115"/>
                  </a:lnTo>
                  <a:lnTo>
                    <a:pt x="96" y="114"/>
                  </a:lnTo>
                  <a:lnTo>
                    <a:pt x="105" y="96"/>
                  </a:lnTo>
                  <a:lnTo>
                    <a:pt x="103" y="70"/>
                  </a:lnTo>
                  <a:lnTo>
                    <a:pt x="85" y="41"/>
                  </a:lnTo>
                  <a:lnTo>
                    <a:pt x="59" y="10"/>
                  </a:lnTo>
                  <a:lnTo>
                    <a:pt x="58" y="0"/>
                  </a:lnTo>
                  <a:lnTo>
                    <a:pt x="1"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26" name="Freeform 261"/>
            <p:cNvSpPr>
              <a:spLocks/>
            </p:cNvSpPr>
            <p:nvPr/>
          </p:nvSpPr>
          <p:spPr bwMode="auto">
            <a:xfrm>
              <a:off x="3993" y="3089"/>
              <a:ext cx="13" cy="32"/>
            </a:xfrm>
            <a:custGeom>
              <a:avLst/>
              <a:gdLst>
                <a:gd name="T0" fmla="*/ 0 w 51"/>
                <a:gd name="T1" fmla="*/ 0 h 128"/>
                <a:gd name="T2" fmla="*/ 0 w 51"/>
                <a:gd name="T3" fmla="*/ 0 h 128"/>
                <a:gd name="T4" fmla="*/ 0 w 51"/>
                <a:gd name="T5" fmla="*/ 0 h 128"/>
                <a:gd name="T6" fmla="*/ 0 w 51"/>
                <a:gd name="T7" fmla="*/ 0 h 128"/>
                <a:gd name="T8" fmla="*/ 0 w 51"/>
                <a:gd name="T9" fmla="*/ 0 h 128"/>
                <a:gd name="T10" fmla="*/ 0 w 51"/>
                <a:gd name="T11" fmla="*/ 0 h 128"/>
                <a:gd name="T12" fmla="*/ 0 w 51"/>
                <a:gd name="T13" fmla="*/ 0 h 128"/>
                <a:gd name="T14" fmla="*/ 0 w 51"/>
                <a:gd name="T15" fmla="*/ 0 h 128"/>
                <a:gd name="T16" fmla="*/ 0 w 51"/>
                <a:gd name="T17" fmla="*/ 0 h 128"/>
                <a:gd name="T18" fmla="*/ 0 w 51"/>
                <a:gd name="T19" fmla="*/ 0 h 128"/>
                <a:gd name="T20" fmla="*/ 0 w 51"/>
                <a:gd name="T21" fmla="*/ 0 h 1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1"/>
                <a:gd name="T34" fmla="*/ 0 h 128"/>
                <a:gd name="T35" fmla="*/ 51 w 51"/>
                <a:gd name="T36" fmla="*/ 128 h 12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1" h="128">
                  <a:moveTo>
                    <a:pt x="3" y="1"/>
                  </a:moveTo>
                  <a:lnTo>
                    <a:pt x="0" y="71"/>
                  </a:lnTo>
                  <a:lnTo>
                    <a:pt x="26" y="115"/>
                  </a:lnTo>
                  <a:lnTo>
                    <a:pt x="40" y="128"/>
                  </a:lnTo>
                  <a:lnTo>
                    <a:pt x="37" y="67"/>
                  </a:lnTo>
                  <a:lnTo>
                    <a:pt x="43" y="73"/>
                  </a:lnTo>
                  <a:lnTo>
                    <a:pt x="50" y="94"/>
                  </a:lnTo>
                  <a:lnTo>
                    <a:pt x="51" y="71"/>
                  </a:lnTo>
                  <a:lnTo>
                    <a:pt x="44" y="33"/>
                  </a:lnTo>
                  <a:lnTo>
                    <a:pt x="27" y="0"/>
                  </a:lnTo>
                  <a:lnTo>
                    <a:pt x="3" y="1"/>
                  </a:lnTo>
                  <a:close/>
                </a:path>
              </a:pathLst>
            </a:custGeom>
            <a:solidFill>
              <a:srgbClr val="FF7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27" name="Freeform 262"/>
            <p:cNvSpPr>
              <a:spLocks/>
            </p:cNvSpPr>
            <p:nvPr/>
          </p:nvSpPr>
          <p:spPr bwMode="auto">
            <a:xfrm>
              <a:off x="3999" y="3018"/>
              <a:ext cx="73" cy="238"/>
            </a:xfrm>
            <a:custGeom>
              <a:avLst/>
              <a:gdLst>
                <a:gd name="T0" fmla="*/ 0 w 293"/>
                <a:gd name="T1" fmla="*/ 0 h 953"/>
                <a:gd name="T2" fmla="*/ 0 w 293"/>
                <a:gd name="T3" fmla="*/ 0 h 953"/>
                <a:gd name="T4" fmla="*/ 0 w 293"/>
                <a:gd name="T5" fmla="*/ 0 h 953"/>
                <a:gd name="T6" fmla="*/ 0 w 293"/>
                <a:gd name="T7" fmla="*/ 0 h 953"/>
                <a:gd name="T8" fmla="*/ 0 w 293"/>
                <a:gd name="T9" fmla="*/ 0 h 953"/>
                <a:gd name="T10" fmla="*/ 0 w 293"/>
                <a:gd name="T11" fmla="*/ 0 h 953"/>
                <a:gd name="T12" fmla="*/ 0 w 293"/>
                <a:gd name="T13" fmla="*/ 0 h 953"/>
                <a:gd name="T14" fmla="*/ 0 w 293"/>
                <a:gd name="T15" fmla="*/ 0 h 953"/>
                <a:gd name="T16" fmla="*/ 0 w 293"/>
                <a:gd name="T17" fmla="*/ 0 h 953"/>
                <a:gd name="T18" fmla="*/ 0 w 293"/>
                <a:gd name="T19" fmla="*/ 0 h 953"/>
                <a:gd name="T20" fmla="*/ 0 w 293"/>
                <a:gd name="T21" fmla="*/ 0 h 953"/>
                <a:gd name="T22" fmla="*/ 0 w 293"/>
                <a:gd name="T23" fmla="*/ 0 h 953"/>
                <a:gd name="T24" fmla="*/ 0 w 293"/>
                <a:gd name="T25" fmla="*/ 0 h 953"/>
                <a:gd name="T26" fmla="*/ 0 w 293"/>
                <a:gd name="T27" fmla="*/ 0 h 953"/>
                <a:gd name="T28" fmla="*/ 0 w 293"/>
                <a:gd name="T29" fmla="*/ 0 h 953"/>
                <a:gd name="T30" fmla="*/ 0 w 293"/>
                <a:gd name="T31" fmla="*/ 0 h 95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93"/>
                <a:gd name="T49" fmla="*/ 0 h 953"/>
                <a:gd name="T50" fmla="*/ 293 w 293"/>
                <a:gd name="T51" fmla="*/ 953 h 95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93" h="953">
                  <a:moveTo>
                    <a:pt x="3" y="0"/>
                  </a:moveTo>
                  <a:lnTo>
                    <a:pt x="0" y="518"/>
                  </a:lnTo>
                  <a:lnTo>
                    <a:pt x="3" y="902"/>
                  </a:lnTo>
                  <a:lnTo>
                    <a:pt x="91" y="919"/>
                  </a:lnTo>
                  <a:lnTo>
                    <a:pt x="104" y="605"/>
                  </a:lnTo>
                  <a:lnTo>
                    <a:pt x="94" y="575"/>
                  </a:lnTo>
                  <a:lnTo>
                    <a:pt x="104" y="558"/>
                  </a:lnTo>
                  <a:lnTo>
                    <a:pt x="104" y="367"/>
                  </a:lnTo>
                  <a:lnTo>
                    <a:pt x="125" y="427"/>
                  </a:lnTo>
                  <a:lnTo>
                    <a:pt x="176" y="687"/>
                  </a:lnTo>
                  <a:lnTo>
                    <a:pt x="219" y="953"/>
                  </a:lnTo>
                  <a:lnTo>
                    <a:pt x="293" y="953"/>
                  </a:lnTo>
                  <a:lnTo>
                    <a:pt x="259" y="595"/>
                  </a:lnTo>
                  <a:lnTo>
                    <a:pt x="246" y="293"/>
                  </a:lnTo>
                  <a:lnTo>
                    <a:pt x="253" y="7"/>
                  </a:lnTo>
                  <a:lnTo>
                    <a:pt x="3" y="0"/>
                  </a:lnTo>
                  <a:close/>
                </a:path>
              </a:pathLst>
            </a:custGeom>
            <a:solidFill>
              <a:srgbClr val="0000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28" name="Freeform 263"/>
            <p:cNvSpPr>
              <a:spLocks/>
            </p:cNvSpPr>
            <p:nvPr/>
          </p:nvSpPr>
          <p:spPr bwMode="auto">
            <a:xfrm>
              <a:off x="3991" y="2909"/>
              <a:ext cx="93" cy="182"/>
            </a:xfrm>
            <a:custGeom>
              <a:avLst/>
              <a:gdLst>
                <a:gd name="T0" fmla="*/ 0 w 374"/>
                <a:gd name="T1" fmla="*/ 0 h 727"/>
                <a:gd name="T2" fmla="*/ 0 w 374"/>
                <a:gd name="T3" fmla="*/ 0 h 727"/>
                <a:gd name="T4" fmla="*/ 0 w 374"/>
                <a:gd name="T5" fmla="*/ 0 h 727"/>
                <a:gd name="T6" fmla="*/ 0 w 374"/>
                <a:gd name="T7" fmla="*/ 0 h 727"/>
                <a:gd name="T8" fmla="*/ 0 w 374"/>
                <a:gd name="T9" fmla="*/ 0 h 727"/>
                <a:gd name="T10" fmla="*/ 0 w 374"/>
                <a:gd name="T11" fmla="*/ 0 h 727"/>
                <a:gd name="T12" fmla="*/ 0 w 374"/>
                <a:gd name="T13" fmla="*/ 0 h 727"/>
                <a:gd name="T14" fmla="*/ 0 w 374"/>
                <a:gd name="T15" fmla="*/ 0 h 727"/>
                <a:gd name="T16" fmla="*/ 0 w 374"/>
                <a:gd name="T17" fmla="*/ 0 h 727"/>
                <a:gd name="T18" fmla="*/ 0 w 374"/>
                <a:gd name="T19" fmla="*/ 0 h 727"/>
                <a:gd name="T20" fmla="*/ 0 w 374"/>
                <a:gd name="T21" fmla="*/ 0 h 727"/>
                <a:gd name="T22" fmla="*/ 0 w 374"/>
                <a:gd name="T23" fmla="*/ 0 h 727"/>
                <a:gd name="T24" fmla="*/ 0 w 374"/>
                <a:gd name="T25" fmla="*/ 0 h 727"/>
                <a:gd name="T26" fmla="*/ 0 w 374"/>
                <a:gd name="T27" fmla="*/ 0 h 727"/>
                <a:gd name="T28" fmla="*/ 0 w 374"/>
                <a:gd name="T29" fmla="*/ 0 h 727"/>
                <a:gd name="T30" fmla="*/ 0 w 374"/>
                <a:gd name="T31" fmla="*/ 0 h 727"/>
                <a:gd name="T32" fmla="*/ 0 w 374"/>
                <a:gd name="T33" fmla="*/ 0 h 727"/>
                <a:gd name="T34" fmla="*/ 0 w 374"/>
                <a:gd name="T35" fmla="*/ 0 h 72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74"/>
                <a:gd name="T55" fmla="*/ 0 h 727"/>
                <a:gd name="T56" fmla="*/ 374 w 374"/>
                <a:gd name="T57" fmla="*/ 727 h 72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74" h="727">
                  <a:moveTo>
                    <a:pt x="123" y="9"/>
                  </a:moveTo>
                  <a:lnTo>
                    <a:pt x="10" y="98"/>
                  </a:lnTo>
                  <a:lnTo>
                    <a:pt x="3" y="331"/>
                  </a:lnTo>
                  <a:lnTo>
                    <a:pt x="0" y="448"/>
                  </a:lnTo>
                  <a:lnTo>
                    <a:pt x="7" y="727"/>
                  </a:lnTo>
                  <a:lnTo>
                    <a:pt x="33" y="727"/>
                  </a:lnTo>
                  <a:lnTo>
                    <a:pt x="45" y="442"/>
                  </a:lnTo>
                  <a:lnTo>
                    <a:pt x="284" y="442"/>
                  </a:lnTo>
                  <a:lnTo>
                    <a:pt x="291" y="370"/>
                  </a:lnTo>
                  <a:lnTo>
                    <a:pt x="299" y="420"/>
                  </a:lnTo>
                  <a:lnTo>
                    <a:pt x="282" y="529"/>
                  </a:lnTo>
                  <a:lnTo>
                    <a:pt x="267" y="690"/>
                  </a:lnTo>
                  <a:lnTo>
                    <a:pt x="307" y="700"/>
                  </a:lnTo>
                  <a:lnTo>
                    <a:pt x="374" y="416"/>
                  </a:lnTo>
                  <a:lnTo>
                    <a:pt x="331" y="82"/>
                  </a:lnTo>
                  <a:lnTo>
                    <a:pt x="204" y="0"/>
                  </a:lnTo>
                  <a:lnTo>
                    <a:pt x="148" y="37"/>
                  </a:lnTo>
                  <a:lnTo>
                    <a:pt x="123" y="9"/>
                  </a:lnTo>
                  <a:close/>
                </a:path>
              </a:pathLst>
            </a:custGeom>
            <a:solidFill>
              <a:srgbClr val="3F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29" name="Freeform 264"/>
            <p:cNvSpPr>
              <a:spLocks/>
            </p:cNvSpPr>
            <p:nvPr/>
          </p:nvSpPr>
          <p:spPr bwMode="auto">
            <a:xfrm>
              <a:off x="4055" y="3080"/>
              <a:ext cx="14" cy="31"/>
            </a:xfrm>
            <a:custGeom>
              <a:avLst/>
              <a:gdLst>
                <a:gd name="T0" fmla="*/ 0 w 56"/>
                <a:gd name="T1" fmla="*/ 0 h 122"/>
                <a:gd name="T2" fmla="*/ 0 w 56"/>
                <a:gd name="T3" fmla="*/ 0 h 122"/>
                <a:gd name="T4" fmla="*/ 0 w 56"/>
                <a:gd name="T5" fmla="*/ 0 h 122"/>
                <a:gd name="T6" fmla="*/ 0 w 56"/>
                <a:gd name="T7" fmla="*/ 0 h 122"/>
                <a:gd name="T8" fmla="*/ 0 w 56"/>
                <a:gd name="T9" fmla="*/ 0 h 122"/>
                <a:gd name="T10" fmla="*/ 0 w 56"/>
                <a:gd name="T11" fmla="*/ 0 h 122"/>
                <a:gd name="T12" fmla="*/ 0 w 56"/>
                <a:gd name="T13" fmla="*/ 0 h 122"/>
                <a:gd name="T14" fmla="*/ 0 w 56"/>
                <a:gd name="T15" fmla="*/ 0 h 122"/>
                <a:gd name="T16" fmla="*/ 0 w 56"/>
                <a:gd name="T17" fmla="*/ 0 h 122"/>
                <a:gd name="T18" fmla="*/ 0 w 56"/>
                <a:gd name="T19" fmla="*/ 0 h 1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6"/>
                <a:gd name="T31" fmla="*/ 0 h 122"/>
                <a:gd name="T32" fmla="*/ 56 w 56"/>
                <a:gd name="T33" fmla="*/ 122 h 1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6" h="122">
                  <a:moveTo>
                    <a:pt x="17" y="0"/>
                  </a:moveTo>
                  <a:lnTo>
                    <a:pt x="0" y="64"/>
                  </a:lnTo>
                  <a:lnTo>
                    <a:pt x="29" y="122"/>
                  </a:lnTo>
                  <a:lnTo>
                    <a:pt x="40" y="115"/>
                  </a:lnTo>
                  <a:lnTo>
                    <a:pt x="56" y="110"/>
                  </a:lnTo>
                  <a:lnTo>
                    <a:pt x="50" y="91"/>
                  </a:lnTo>
                  <a:lnTo>
                    <a:pt x="47" y="68"/>
                  </a:lnTo>
                  <a:lnTo>
                    <a:pt x="56" y="45"/>
                  </a:lnTo>
                  <a:lnTo>
                    <a:pt x="50" y="4"/>
                  </a:lnTo>
                  <a:lnTo>
                    <a:pt x="17" y="0"/>
                  </a:lnTo>
                  <a:close/>
                </a:path>
              </a:pathLst>
            </a:custGeom>
            <a:solidFill>
              <a:srgbClr val="FF7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30" name="Line 265"/>
            <p:cNvSpPr>
              <a:spLocks noChangeShapeType="1"/>
            </p:cNvSpPr>
            <p:nvPr/>
          </p:nvSpPr>
          <p:spPr bwMode="auto">
            <a:xfrm>
              <a:off x="4002" y="3025"/>
              <a:ext cx="6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1" name="Line 266"/>
            <p:cNvSpPr>
              <a:spLocks noChangeShapeType="1"/>
            </p:cNvSpPr>
            <p:nvPr/>
          </p:nvSpPr>
          <p:spPr bwMode="auto">
            <a:xfrm>
              <a:off x="4002" y="3020"/>
              <a:ext cx="6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2" name="Freeform 267"/>
            <p:cNvSpPr>
              <a:spLocks/>
            </p:cNvSpPr>
            <p:nvPr/>
          </p:nvSpPr>
          <p:spPr bwMode="auto">
            <a:xfrm>
              <a:off x="4019" y="2912"/>
              <a:ext cx="27" cy="17"/>
            </a:xfrm>
            <a:custGeom>
              <a:avLst/>
              <a:gdLst>
                <a:gd name="T0" fmla="*/ 0 w 111"/>
                <a:gd name="T1" fmla="*/ 0 h 65"/>
                <a:gd name="T2" fmla="*/ 0 w 111"/>
                <a:gd name="T3" fmla="*/ 0 h 65"/>
                <a:gd name="T4" fmla="*/ 0 w 111"/>
                <a:gd name="T5" fmla="*/ 0 h 65"/>
                <a:gd name="T6" fmla="*/ 0 w 111"/>
                <a:gd name="T7" fmla="*/ 0 h 65"/>
                <a:gd name="T8" fmla="*/ 0 w 111"/>
                <a:gd name="T9" fmla="*/ 0 h 65"/>
                <a:gd name="T10" fmla="*/ 0 60000 65536"/>
                <a:gd name="T11" fmla="*/ 0 60000 65536"/>
                <a:gd name="T12" fmla="*/ 0 60000 65536"/>
                <a:gd name="T13" fmla="*/ 0 60000 65536"/>
                <a:gd name="T14" fmla="*/ 0 60000 65536"/>
                <a:gd name="T15" fmla="*/ 0 w 111"/>
                <a:gd name="T16" fmla="*/ 0 h 65"/>
                <a:gd name="T17" fmla="*/ 111 w 111"/>
                <a:gd name="T18" fmla="*/ 65 h 65"/>
              </a:gdLst>
              <a:ahLst/>
              <a:cxnLst>
                <a:cxn ang="T10">
                  <a:pos x="T0" y="T1"/>
                </a:cxn>
                <a:cxn ang="T11">
                  <a:pos x="T2" y="T3"/>
                </a:cxn>
                <a:cxn ang="T12">
                  <a:pos x="T4" y="T5"/>
                </a:cxn>
                <a:cxn ang="T13">
                  <a:pos x="T6" y="T7"/>
                </a:cxn>
                <a:cxn ang="T14">
                  <a:pos x="T8" y="T9"/>
                </a:cxn>
              </a:cxnLst>
              <a:rect l="T15" t="T16" r="T17" b="T18"/>
              <a:pathLst>
                <a:path w="111" h="65">
                  <a:moveTo>
                    <a:pt x="0" y="7"/>
                  </a:moveTo>
                  <a:lnTo>
                    <a:pt x="5" y="65"/>
                  </a:lnTo>
                  <a:lnTo>
                    <a:pt x="36" y="23"/>
                  </a:lnTo>
                  <a:lnTo>
                    <a:pt x="57" y="63"/>
                  </a:lnTo>
                  <a:lnTo>
                    <a:pt x="111" y="0"/>
                  </a:lnTo>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33" name="Line 268"/>
            <p:cNvSpPr>
              <a:spLocks noChangeShapeType="1"/>
            </p:cNvSpPr>
            <p:nvPr/>
          </p:nvSpPr>
          <p:spPr bwMode="auto">
            <a:xfrm>
              <a:off x="4027" y="2920"/>
              <a:ext cx="1" cy="10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4" name="Freeform 269"/>
            <p:cNvSpPr>
              <a:spLocks/>
            </p:cNvSpPr>
            <p:nvPr/>
          </p:nvSpPr>
          <p:spPr bwMode="auto">
            <a:xfrm>
              <a:off x="4011" y="2857"/>
              <a:ext cx="36" cy="61"/>
            </a:xfrm>
            <a:custGeom>
              <a:avLst/>
              <a:gdLst>
                <a:gd name="T0" fmla="*/ 0 w 145"/>
                <a:gd name="T1" fmla="*/ 0 h 243"/>
                <a:gd name="T2" fmla="*/ 0 w 145"/>
                <a:gd name="T3" fmla="*/ 0 h 243"/>
                <a:gd name="T4" fmla="*/ 0 w 145"/>
                <a:gd name="T5" fmla="*/ 0 h 243"/>
                <a:gd name="T6" fmla="*/ 0 w 145"/>
                <a:gd name="T7" fmla="*/ 0 h 243"/>
                <a:gd name="T8" fmla="*/ 0 w 145"/>
                <a:gd name="T9" fmla="*/ 0 h 243"/>
                <a:gd name="T10" fmla="*/ 0 w 145"/>
                <a:gd name="T11" fmla="*/ 0 h 243"/>
                <a:gd name="T12" fmla="*/ 0 w 145"/>
                <a:gd name="T13" fmla="*/ 0 h 243"/>
                <a:gd name="T14" fmla="*/ 0 w 145"/>
                <a:gd name="T15" fmla="*/ 0 h 243"/>
                <a:gd name="T16" fmla="*/ 0 w 145"/>
                <a:gd name="T17" fmla="*/ 0 h 243"/>
                <a:gd name="T18" fmla="*/ 0 w 145"/>
                <a:gd name="T19" fmla="*/ 0 h 243"/>
                <a:gd name="T20" fmla="*/ 0 w 145"/>
                <a:gd name="T21" fmla="*/ 0 h 243"/>
                <a:gd name="T22" fmla="*/ 0 w 145"/>
                <a:gd name="T23" fmla="*/ 0 h 243"/>
                <a:gd name="T24" fmla="*/ 0 w 145"/>
                <a:gd name="T25" fmla="*/ 0 h 243"/>
                <a:gd name="T26" fmla="*/ 0 w 145"/>
                <a:gd name="T27" fmla="*/ 0 h 243"/>
                <a:gd name="T28" fmla="*/ 0 w 145"/>
                <a:gd name="T29" fmla="*/ 0 h 243"/>
                <a:gd name="T30" fmla="*/ 0 w 145"/>
                <a:gd name="T31" fmla="*/ 0 h 243"/>
                <a:gd name="T32" fmla="*/ 0 w 145"/>
                <a:gd name="T33" fmla="*/ 0 h 243"/>
                <a:gd name="T34" fmla="*/ 0 w 145"/>
                <a:gd name="T35" fmla="*/ 0 h 243"/>
                <a:gd name="T36" fmla="*/ 0 w 145"/>
                <a:gd name="T37" fmla="*/ 0 h 243"/>
                <a:gd name="T38" fmla="*/ 0 w 145"/>
                <a:gd name="T39" fmla="*/ 0 h 243"/>
                <a:gd name="T40" fmla="*/ 0 w 145"/>
                <a:gd name="T41" fmla="*/ 0 h 243"/>
                <a:gd name="T42" fmla="*/ 0 w 145"/>
                <a:gd name="T43" fmla="*/ 0 h 243"/>
                <a:gd name="T44" fmla="*/ 0 w 145"/>
                <a:gd name="T45" fmla="*/ 0 h 243"/>
                <a:gd name="T46" fmla="*/ 0 w 145"/>
                <a:gd name="T47" fmla="*/ 0 h 243"/>
                <a:gd name="T48" fmla="*/ 0 w 145"/>
                <a:gd name="T49" fmla="*/ 0 h 243"/>
                <a:gd name="T50" fmla="*/ 0 w 145"/>
                <a:gd name="T51" fmla="*/ 0 h 243"/>
                <a:gd name="T52" fmla="*/ 0 w 145"/>
                <a:gd name="T53" fmla="*/ 0 h 243"/>
                <a:gd name="T54" fmla="*/ 0 w 145"/>
                <a:gd name="T55" fmla="*/ 0 h 243"/>
                <a:gd name="T56" fmla="*/ 0 w 145"/>
                <a:gd name="T57" fmla="*/ 0 h 243"/>
                <a:gd name="T58" fmla="*/ 0 w 145"/>
                <a:gd name="T59" fmla="*/ 0 h 243"/>
                <a:gd name="T60" fmla="*/ 0 w 145"/>
                <a:gd name="T61" fmla="*/ 0 h 243"/>
                <a:gd name="T62" fmla="*/ 0 w 145"/>
                <a:gd name="T63" fmla="*/ 0 h 243"/>
                <a:gd name="T64" fmla="*/ 0 w 145"/>
                <a:gd name="T65" fmla="*/ 0 h 243"/>
                <a:gd name="T66" fmla="*/ 0 w 145"/>
                <a:gd name="T67" fmla="*/ 0 h 243"/>
                <a:gd name="T68" fmla="*/ 0 w 145"/>
                <a:gd name="T69" fmla="*/ 0 h 243"/>
                <a:gd name="T70" fmla="*/ 0 w 145"/>
                <a:gd name="T71" fmla="*/ 0 h 24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45"/>
                <a:gd name="T109" fmla="*/ 0 h 243"/>
                <a:gd name="T110" fmla="*/ 145 w 145"/>
                <a:gd name="T111" fmla="*/ 243 h 24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45" h="243">
                  <a:moveTo>
                    <a:pt x="6" y="44"/>
                  </a:moveTo>
                  <a:lnTo>
                    <a:pt x="2" y="68"/>
                  </a:lnTo>
                  <a:lnTo>
                    <a:pt x="1" y="77"/>
                  </a:lnTo>
                  <a:lnTo>
                    <a:pt x="6" y="86"/>
                  </a:lnTo>
                  <a:lnTo>
                    <a:pt x="0" y="105"/>
                  </a:lnTo>
                  <a:lnTo>
                    <a:pt x="3" y="133"/>
                  </a:lnTo>
                  <a:lnTo>
                    <a:pt x="7" y="148"/>
                  </a:lnTo>
                  <a:lnTo>
                    <a:pt x="10" y="161"/>
                  </a:lnTo>
                  <a:lnTo>
                    <a:pt x="14" y="175"/>
                  </a:lnTo>
                  <a:lnTo>
                    <a:pt x="20" y="189"/>
                  </a:lnTo>
                  <a:lnTo>
                    <a:pt x="31" y="193"/>
                  </a:lnTo>
                  <a:lnTo>
                    <a:pt x="42" y="196"/>
                  </a:lnTo>
                  <a:lnTo>
                    <a:pt x="42" y="207"/>
                  </a:lnTo>
                  <a:lnTo>
                    <a:pt x="41" y="215"/>
                  </a:lnTo>
                  <a:lnTo>
                    <a:pt x="65" y="243"/>
                  </a:lnTo>
                  <a:lnTo>
                    <a:pt x="124" y="207"/>
                  </a:lnTo>
                  <a:lnTo>
                    <a:pt x="126" y="140"/>
                  </a:lnTo>
                  <a:lnTo>
                    <a:pt x="134" y="121"/>
                  </a:lnTo>
                  <a:lnTo>
                    <a:pt x="139" y="106"/>
                  </a:lnTo>
                  <a:lnTo>
                    <a:pt x="143" y="87"/>
                  </a:lnTo>
                  <a:lnTo>
                    <a:pt x="145" y="72"/>
                  </a:lnTo>
                  <a:lnTo>
                    <a:pt x="144" y="57"/>
                  </a:lnTo>
                  <a:lnTo>
                    <a:pt x="142" y="41"/>
                  </a:lnTo>
                  <a:lnTo>
                    <a:pt x="139" y="29"/>
                  </a:lnTo>
                  <a:lnTo>
                    <a:pt x="133" y="19"/>
                  </a:lnTo>
                  <a:lnTo>
                    <a:pt x="124" y="11"/>
                  </a:lnTo>
                  <a:lnTo>
                    <a:pt x="114" y="7"/>
                  </a:lnTo>
                  <a:lnTo>
                    <a:pt x="102" y="3"/>
                  </a:lnTo>
                  <a:lnTo>
                    <a:pt x="88" y="1"/>
                  </a:lnTo>
                  <a:lnTo>
                    <a:pt x="72" y="0"/>
                  </a:lnTo>
                  <a:lnTo>
                    <a:pt x="55" y="1"/>
                  </a:lnTo>
                  <a:lnTo>
                    <a:pt x="37" y="6"/>
                  </a:lnTo>
                  <a:lnTo>
                    <a:pt x="27" y="12"/>
                  </a:lnTo>
                  <a:lnTo>
                    <a:pt x="17" y="19"/>
                  </a:lnTo>
                  <a:lnTo>
                    <a:pt x="10" y="30"/>
                  </a:lnTo>
                  <a:lnTo>
                    <a:pt x="6" y="44"/>
                  </a:lnTo>
                  <a:close/>
                </a:path>
              </a:pathLst>
            </a:custGeom>
            <a:solidFill>
              <a:srgbClr val="FF7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35" name="Freeform 270"/>
            <p:cNvSpPr>
              <a:spLocks/>
            </p:cNvSpPr>
            <p:nvPr/>
          </p:nvSpPr>
          <p:spPr bwMode="auto">
            <a:xfrm>
              <a:off x="4021" y="2878"/>
              <a:ext cx="13" cy="15"/>
            </a:xfrm>
            <a:custGeom>
              <a:avLst/>
              <a:gdLst>
                <a:gd name="T0" fmla="*/ 0 w 54"/>
                <a:gd name="T1" fmla="*/ 0 h 58"/>
                <a:gd name="T2" fmla="*/ 0 w 54"/>
                <a:gd name="T3" fmla="*/ 0 h 58"/>
                <a:gd name="T4" fmla="*/ 0 w 54"/>
                <a:gd name="T5" fmla="*/ 0 h 58"/>
                <a:gd name="T6" fmla="*/ 0 w 54"/>
                <a:gd name="T7" fmla="*/ 0 h 58"/>
                <a:gd name="T8" fmla="*/ 0 w 54"/>
                <a:gd name="T9" fmla="*/ 0 h 58"/>
                <a:gd name="T10" fmla="*/ 0 w 54"/>
                <a:gd name="T11" fmla="*/ 0 h 58"/>
                <a:gd name="T12" fmla="*/ 0 w 54"/>
                <a:gd name="T13" fmla="*/ 0 h 58"/>
                <a:gd name="T14" fmla="*/ 0 w 54"/>
                <a:gd name="T15" fmla="*/ 0 h 58"/>
                <a:gd name="T16" fmla="*/ 0 w 54"/>
                <a:gd name="T17" fmla="*/ 0 h 58"/>
                <a:gd name="T18" fmla="*/ 0 w 54"/>
                <a:gd name="T19" fmla="*/ 0 h 58"/>
                <a:gd name="T20" fmla="*/ 0 w 54"/>
                <a:gd name="T21" fmla="*/ 0 h 58"/>
                <a:gd name="T22" fmla="*/ 0 w 54"/>
                <a:gd name="T23" fmla="*/ 0 h 58"/>
                <a:gd name="T24" fmla="*/ 0 w 54"/>
                <a:gd name="T25" fmla="*/ 0 h 58"/>
                <a:gd name="T26" fmla="*/ 0 w 54"/>
                <a:gd name="T27" fmla="*/ 0 h 58"/>
                <a:gd name="T28" fmla="*/ 0 w 54"/>
                <a:gd name="T29" fmla="*/ 0 h 58"/>
                <a:gd name="T30" fmla="*/ 0 w 54"/>
                <a:gd name="T31" fmla="*/ 0 h 58"/>
                <a:gd name="T32" fmla="*/ 0 w 54"/>
                <a:gd name="T33" fmla="*/ 0 h 58"/>
                <a:gd name="T34" fmla="*/ 0 w 54"/>
                <a:gd name="T35" fmla="*/ 0 h 58"/>
                <a:gd name="T36" fmla="*/ 0 w 54"/>
                <a:gd name="T37" fmla="*/ 0 h 5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4"/>
                <a:gd name="T58" fmla="*/ 0 h 58"/>
                <a:gd name="T59" fmla="*/ 54 w 54"/>
                <a:gd name="T60" fmla="*/ 58 h 5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4" h="58">
                  <a:moveTo>
                    <a:pt x="7" y="3"/>
                  </a:moveTo>
                  <a:lnTo>
                    <a:pt x="18" y="1"/>
                  </a:lnTo>
                  <a:lnTo>
                    <a:pt x="35" y="0"/>
                  </a:lnTo>
                  <a:lnTo>
                    <a:pt x="46" y="3"/>
                  </a:lnTo>
                  <a:lnTo>
                    <a:pt x="49" y="5"/>
                  </a:lnTo>
                  <a:lnTo>
                    <a:pt x="50" y="10"/>
                  </a:lnTo>
                  <a:lnTo>
                    <a:pt x="54" y="12"/>
                  </a:lnTo>
                  <a:lnTo>
                    <a:pt x="30" y="13"/>
                  </a:lnTo>
                  <a:lnTo>
                    <a:pt x="34" y="15"/>
                  </a:lnTo>
                  <a:lnTo>
                    <a:pt x="46" y="17"/>
                  </a:lnTo>
                  <a:lnTo>
                    <a:pt x="18" y="17"/>
                  </a:lnTo>
                  <a:lnTo>
                    <a:pt x="9" y="17"/>
                  </a:lnTo>
                  <a:lnTo>
                    <a:pt x="5" y="47"/>
                  </a:lnTo>
                  <a:lnTo>
                    <a:pt x="8" y="54"/>
                  </a:lnTo>
                  <a:lnTo>
                    <a:pt x="9" y="58"/>
                  </a:lnTo>
                  <a:lnTo>
                    <a:pt x="0" y="50"/>
                  </a:lnTo>
                  <a:lnTo>
                    <a:pt x="6" y="13"/>
                  </a:lnTo>
                  <a:lnTo>
                    <a:pt x="7" y="3"/>
                  </a:lnTo>
                  <a:close/>
                </a:path>
              </a:pathLst>
            </a:custGeom>
            <a:solidFill>
              <a:srgbClr val="7F3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36" name="Freeform 271"/>
            <p:cNvSpPr>
              <a:spLocks/>
            </p:cNvSpPr>
            <p:nvPr/>
          </p:nvSpPr>
          <p:spPr bwMode="auto">
            <a:xfrm>
              <a:off x="4012" y="2878"/>
              <a:ext cx="7" cy="5"/>
            </a:xfrm>
            <a:custGeom>
              <a:avLst/>
              <a:gdLst>
                <a:gd name="T0" fmla="*/ 0 w 29"/>
                <a:gd name="T1" fmla="*/ 0 h 19"/>
                <a:gd name="T2" fmla="*/ 0 w 29"/>
                <a:gd name="T3" fmla="*/ 0 h 19"/>
                <a:gd name="T4" fmla="*/ 0 w 29"/>
                <a:gd name="T5" fmla="*/ 0 h 19"/>
                <a:gd name="T6" fmla="*/ 0 w 29"/>
                <a:gd name="T7" fmla="*/ 0 h 19"/>
                <a:gd name="T8" fmla="*/ 0 w 29"/>
                <a:gd name="T9" fmla="*/ 0 h 19"/>
                <a:gd name="T10" fmla="*/ 0 w 29"/>
                <a:gd name="T11" fmla="*/ 0 h 19"/>
                <a:gd name="T12" fmla="*/ 0 w 29"/>
                <a:gd name="T13" fmla="*/ 0 h 19"/>
                <a:gd name="T14" fmla="*/ 0 w 29"/>
                <a:gd name="T15" fmla="*/ 0 h 19"/>
                <a:gd name="T16" fmla="*/ 0 w 29"/>
                <a:gd name="T17" fmla="*/ 0 h 19"/>
                <a:gd name="T18" fmla="*/ 0 w 29"/>
                <a:gd name="T19" fmla="*/ 0 h 19"/>
                <a:gd name="T20" fmla="*/ 0 w 29"/>
                <a:gd name="T21" fmla="*/ 0 h 19"/>
                <a:gd name="T22" fmla="*/ 0 w 29"/>
                <a:gd name="T23" fmla="*/ 0 h 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9"/>
                <a:gd name="T37" fmla="*/ 0 h 19"/>
                <a:gd name="T38" fmla="*/ 29 w 29"/>
                <a:gd name="T39" fmla="*/ 19 h 1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9" h="19">
                  <a:moveTo>
                    <a:pt x="26" y="3"/>
                  </a:moveTo>
                  <a:lnTo>
                    <a:pt x="11" y="0"/>
                  </a:lnTo>
                  <a:lnTo>
                    <a:pt x="1" y="0"/>
                  </a:lnTo>
                  <a:lnTo>
                    <a:pt x="2" y="8"/>
                  </a:lnTo>
                  <a:lnTo>
                    <a:pt x="0" y="13"/>
                  </a:lnTo>
                  <a:lnTo>
                    <a:pt x="12" y="13"/>
                  </a:lnTo>
                  <a:lnTo>
                    <a:pt x="20" y="13"/>
                  </a:lnTo>
                  <a:lnTo>
                    <a:pt x="9" y="17"/>
                  </a:lnTo>
                  <a:lnTo>
                    <a:pt x="2" y="19"/>
                  </a:lnTo>
                  <a:lnTo>
                    <a:pt x="24" y="17"/>
                  </a:lnTo>
                  <a:lnTo>
                    <a:pt x="29" y="16"/>
                  </a:lnTo>
                  <a:lnTo>
                    <a:pt x="26" y="3"/>
                  </a:lnTo>
                  <a:close/>
                </a:path>
              </a:pathLst>
            </a:custGeom>
            <a:solidFill>
              <a:srgbClr val="7F3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37" name="Freeform 272"/>
            <p:cNvSpPr>
              <a:spLocks/>
            </p:cNvSpPr>
            <p:nvPr/>
          </p:nvSpPr>
          <p:spPr bwMode="auto">
            <a:xfrm>
              <a:off x="4024" y="2891"/>
              <a:ext cx="18" cy="18"/>
            </a:xfrm>
            <a:custGeom>
              <a:avLst/>
              <a:gdLst>
                <a:gd name="T0" fmla="*/ 0 w 74"/>
                <a:gd name="T1" fmla="*/ 0 h 75"/>
                <a:gd name="T2" fmla="*/ 0 w 74"/>
                <a:gd name="T3" fmla="*/ 0 h 75"/>
                <a:gd name="T4" fmla="*/ 0 w 74"/>
                <a:gd name="T5" fmla="*/ 0 h 75"/>
                <a:gd name="T6" fmla="*/ 0 w 74"/>
                <a:gd name="T7" fmla="*/ 0 h 75"/>
                <a:gd name="T8" fmla="*/ 0 w 74"/>
                <a:gd name="T9" fmla="*/ 0 h 75"/>
                <a:gd name="T10" fmla="*/ 0 w 74"/>
                <a:gd name="T11" fmla="*/ 0 h 75"/>
                <a:gd name="T12" fmla="*/ 0 w 74"/>
                <a:gd name="T13" fmla="*/ 0 h 75"/>
                <a:gd name="T14" fmla="*/ 0 w 74"/>
                <a:gd name="T15" fmla="*/ 0 h 75"/>
                <a:gd name="T16" fmla="*/ 0 w 74"/>
                <a:gd name="T17" fmla="*/ 0 h 75"/>
                <a:gd name="T18" fmla="*/ 0 w 74"/>
                <a:gd name="T19" fmla="*/ 0 h 75"/>
                <a:gd name="T20" fmla="*/ 0 w 74"/>
                <a:gd name="T21" fmla="*/ 0 h 75"/>
                <a:gd name="T22" fmla="*/ 0 w 74"/>
                <a:gd name="T23" fmla="*/ 0 h 7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4"/>
                <a:gd name="T37" fmla="*/ 0 h 75"/>
                <a:gd name="T38" fmla="*/ 74 w 74"/>
                <a:gd name="T39" fmla="*/ 75 h 7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4" h="75">
                  <a:moveTo>
                    <a:pt x="62" y="20"/>
                  </a:moveTo>
                  <a:lnTo>
                    <a:pt x="55" y="38"/>
                  </a:lnTo>
                  <a:lnTo>
                    <a:pt x="0" y="65"/>
                  </a:lnTo>
                  <a:lnTo>
                    <a:pt x="29" y="58"/>
                  </a:lnTo>
                  <a:lnTo>
                    <a:pt x="42" y="55"/>
                  </a:lnTo>
                  <a:lnTo>
                    <a:pt x="56" y="57"/>
                  </a:lnTo>
                  <a:lnTo>
                    <a:pt x="67" y="62"/>
                  </a:lnTo>
                  <a:lnTo>
                    <a:pt x="73" y="75"/>
                  </a:lnTo>
                  <a:lnTo>
                    <a:pt x="74" y="23"/>
                  </a:lnTo>
                  <a:lnTo>
                    <a:pt x="72" y="11"/>
                  </a:lnTo>
                  <a:lnTo>
                    <a:pt x="64" y="0"/>
                  </a:lnTo>
                  <a:lnTo>
                    <a:pt x="62" y="20"/>
                  </a:lnTo>
                  <a:close/>
                </a:path>
              </a:pathLst>
            </a:custGeom>
            <a:solidFill>
              <a:srgbClr val="7F3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38" name="Freeform 273"/>
            <p:cNvSpPr>
              <a:spLocks/>
            </p:cNvSpPr>
            <p:nvPr/>
          </p:nvSpPr>
          <p:spPr bwMode="auto">
            <a:xfrm>
              <a:off x="4010" y="2854"/>
              <a:ext cx="39" cy="44"/>
            </a:xfrm>
            <a:custGeom>
              <a:avLst/>
              <a:gdLst>
                <a:gd name="T0" fmla="*/ 0 w 157"/>
                <a:gd name="T1" fmla="*/ 0 h 176"/>
                <a:gd name="T2" fmla="*/ 0 w 157"/>
                <a:gd name="T3" fmla="*/ 0 h 176"/>
                <a:gd name="T4" fmla="*/ 0 w 157"/>
                <a:gd name="T5" fmla="*/ 0 h 176"/>
                <a:gd name="T6" fmla="*/ 0 w 157"/>
                <a:gd name="T7" fmla="*/ 0 h 176"/>
                <a:gd name="T8" fmla="*/ 0 w 157"/>
                <a:gd name="T9" fmla="*/ 0 h 176"/>
                <a:gd name="T10" fmla="*/ 0 w 157"/>
                <a:gd name="T11" fmla="*/ 0 h 176"/>
                <a:gd name="T12" fmla="*/ 0 w 157"/>
                <a:gd name="T13" fmla="*/ 0 h 176"/>
                <a:gd name="T14" fmla="*/ 0 w 157"/>
                <a:gd name="T15" fmla="*/ 0 h 176"/>
                <a:gd name="T16" fmla="*/ 0 w 157"/>
                <a:gd name="T17" fmla="*/ 0 h 176"/>
                <a:gd name="T18" fmla="*/ 0 w 157"/>
                <a:gd name="T19" fmla="*/ 0 h 176"/>
                <a:gd name="T20" fmla="*/ 0 w 157"/>
                <a:gd name="T21" fmla="*/ 0 h 176"/>
                <a:gd name="T22" fmla="*/ 0 w 157"/>
                <a:gd name="T23" fmla="*/ 0 h 176"/>
                <a:gd name="T24" fmla="*/ 0 w 157"/>
                <a:gd name="T25" fmla="*/ 0 h 176"/>
                <a:gd name="T26" fmla="*/ 0 w 157"/>
                <a:gd name="T27" fmla="*/ 0 h 176"/>
                <a:gd name="T28" fmla="*/ 0 w 157"/>
                <a:gd name="T29" fmla="*/ 0 h 176"/>
                <a:gd name="T30" fmla="*/ 0 w 157"/>
                <a:gd name="T31" fmla="*/ 0 h 176"/>
                <a:gd name="T32" fmla="*/ 0 w 157"/>
                <a:gd name="T33" fmla="*/ 0 h 176"/>
                <a:gd name="T34" fmla="*/ 0 w 157"/>
                <a:gd name="T35" fmla="*/ 0 h 176"/>
                <a:gd name="T36" fmla="*/ 0 w 157"/>
                <a:gd name="T37" fmla="*/ 0 h 176"/>
                <a:gd name="T38" fmla="*/ 0 w 157"/>
                <a:gd name="T39" fmla="*/ 0 h 176"/>
                <a:gd name="T40" fmla="*/ 0 w 157"/>
                <a:gd name="T41" fmla="*/ 0 h 176"/>
                <a:gd name="T42" fmla="*/ 0 w 157"/>
                <a:gd name="T43" fmla="*/ 0 h 176"/>
                <a:gd name="T44" fmla="*/ 0 w 157"/>
                <a:gd name="T45" fmla="*/ 0 h 176"/>
                <a:gd name="T46" fmla="*/ 0 w 157"/>
                <a:gd name="T47" fmla="*/ 0 h 176"/>
                <a:gd name="T48" fmla="*/ 0 w 157"/>
                <a:gd name="T49" fmla="*/ 0 h 176"/>
                <a:gd name="T50" fmla="*/ 0 w 157"/>
                <a:gd name="T51" fmla="*/ 0 h 176"/>
                <a:gd name="T52" fmla="*/ 0 w 157"/>
                <a:gd name="T53" fmla="*/ 0 h 176"/>
                <a:gd name="T54" fmla="*/ 0 w 157"/>
                <a:gd name="T55" fmla="*/ 0 h 176"/>
                <a:gd name="T56" fmla="*/ 0 w 157"/>
                <a:gd name="T57" fmla="*/ 0 h 176"/>
                <a:gd name="T58" fmla="*/ 0 w 157"/>
                <a:gd name="T59" fmla="*/ 0 h 176"/>
                <a:gd name="T60" fmla="*/ 0 w 157"/>
                <a:gd name="T61" fmla="*/ 0 h 176"/>
                <a:gd name="T62" fmla="*/ 0 w 157"/>
                <a:gd name="T63" fmla="*/ 0 h 176"/>
                <a:gd name="T64" fmla="*/ 0 w 157"/>
                <a:gd name="T65" fmla="*/ 0 h 176"/>
                <a:gd name="T66" fmla="*/ 0 w 157"/>
                <a:gd name="T67" fmla="*/ 0 h 176"/>
                <a:gd name="T68" fmla="*/ 0 w 157"/>
                <a:gd name="T69" fmla="*/ 0 h 176"/>
                <a:gd name="T70" fmla="*/ 0 w 157"/>
                <a:gd name="T71" fmla="*/ 0 h 176"/>
                <a:gd name="T72" fmla="*/ 0 w 157"/>
                <a:gd name="T73" fmla="*/ 0 h 176"/>
                <a:gd name="T74" fmla="*/ 0 w 157"/>
                <a:gd name="T75" fmla="*/ 0 h 176"/>
                <a:gd name="T76" fmla="*/ 0 w 157"/>
                <a:gd name="T77" fmla="*/ 0 h 176"/>
                <a:gd name="T78" fmla="*/ 0 w 157"/>
                <a:gd name="T79" fmla="*/ 0 h 176"/>
                <a:gd name="T80" fmla="*/ 0 w 157"/>
                <a:gd name="T81" fmla="*/ 0 h 176"/>
                <a:gd name="T82" fmla="*/ 0 w 157"/>
                <a:gd name="T83" fmla="*/ 0 h 176"/>
                <a:gd name="T84" fmla="*/ 0 w 157"/>
                <a:gd name="T85" fmla="*/ 0 h 176"/>
                <a:gd name="T86" fmla="*/ 0 w 157"/>
                <a:gd name="T87" fmla="*/ 0 h 176"/>
                <a:gd name="T88" fmla="*/ 0 w 157"/>
                <a:gd name="T89" fmla="*/ 0 h 176"/>
                <a:gd name="T90" fmla="*/ 0 w 157"/>
                <a:gd name="T91" fmla="*/ 0 h 176"/>
                <a:gd name="T92" fmla="*/ 0 w 157"/>
                <a:gd name="T93" fmla="*/ 0 h 176"/>
                <a:gd name="T94" fmla="*/ 0 w 157"/>
                <a:gd name="T95" fmla="*/ 0 h 176"/>
                <a:gd name="T96" fmla="*/ 0 w 157"/>
                <a:gd name="T97" fmla="*/ 0 h 176"/>
                <a:gd name="T98" fmla="*/ 0 w 157"/>
                <a:gd name="T99" fmla="*/ 0 h 176"/>
                <a:gd name="T100" fmla="*/ 0 w 157"/>
                <a:gd name="T101" fmla="*/ 0 h 176"/>
                <a:gd name="T102" fmla="*/ 0 w 157"/>
                <a:gd name="T103" fmla="*/ 0 h 17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57"/>
                <a:gd name="T157" fmla="*/ 0 h 176"/>
                <a:gd name="T158" fmla="*/ 157 w 157"/>
                <a:gd name="T159" fmla="*/ 176 h 17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57" h="176">
                  <a:moveTo>
                    <a:pt x="28" y="14"/>
                  </a:moveTo>
                  <a:lnTo>
                    <a:pt x="42" y="7"/>
                  </a:lnTo>
                  <a:lnTo>
                    <a:pt x="53" y="4"/>
                  </a:lnTo>
                  <a:lnTo>
                    <a:pt x="73" y="0"/>
                  </a:lnTo>
                  <a:lnTo>
                    <a:pt x="87" y="0"/>
                  </a:lnTo>
                  <a:lnTo>
                    <a:pt x="101" y="0"/>
                  </a:lnTo>
                  <a:lnTo>
                    <a:pt x="116" y="3"/>
                  </a:lnTo>
                  <a:lnTo>
                    <a:pt x="126" y="3"/>
                  </a:lnTo>
                  <a:lnTo>
                    <a:pt x="136" y="6"/>
                  </a:lnTo>
                  <a:lnTo>
                    <a:pt x="145" y="14"/>
                  </a:lnTo>
                  <a:lnTo>
                    <a:pt x="151" y="23"/>
                  </a:lnTo>
                  <a:lnTo>
                    <a:pt x="153" y="37"/>
                  </a:lnTo>
                  <a:lnTo>
                    <a:pt x="155" y="53"/>
                  </a:lnTo>
                  <a:lnTo>
                    <a:pt x="157" y="77"/>
                  </a:lnTo>
                  <a:lnTo>
                    <a:pt x="156" y="97"/>
                  </a:lnTo>
                  <a:lnTo>
                    <a:pt x="151" y="115"/>
                  </a:lnTo>
                  <a:lnTo>
                    <a:pt x="148" y="132"/>
                  </a:lnTo>
                  <a:lnTo>
                    <a:pt x="144" y="143"/>
                  </a:lnTo>
                  <a:lnTo>
                    <a:pt x="139" y="154"/>
                  </a:lnTo>
                  <a:lnTo>
                    <a:pt x="135" y="164"/>
                  </a:lnTo>
                  <a:lnTo>
                    <a:pt x="129" y="176"/>
                  </a:lnTo>
                  <a:lnTo>
                    <a:pt x="123" y="176"/>
                  </a:lnTo>
                  <a:lnTo>
                    <a:pt x="126" y="160"/>
                  </a:lnTo>
                  <a:lnTo>
                    <a:pt x="122" y="150"/>
                  </a:lnTo>
                  <a:lnTo>
                    <a:pt x="120" y="143"/>
                  </a:lnTo>
                  <a:lnTo>
                    <a:pt x="123" y="133"/>
                  </a:lnTo>
                  <a:lnTo>
                    <a:pt x="126" y="115"/>
                  </a:lnTo>
                  <a:lnTo>
                    <a:pt x="121" y="111"/>
                  </a:lnTo>
                  <a:lnTo>
                    <a:pt x="115" y="120"/>
                  </a:lnTo>
                  <a:lnTo>
                    <a:pt x="109" y="129"/>
                  </a:lnTo>
                  <a:lnTo>
                    <a:pt x="110" y="111"/>
                  </a:lnTo>
                  <a:lnTo>
                    <a:pt x="107" y="89"/>
                  </a:lnTo>
                  <a:lnTo>
                    <a:pt x="107" y="67"/>
                  </a:lnTo>
                  <a:lnTo>
                    <a:pt x="106" y="55"/>
                  </a:lnTo>
                  <a:lnTo>
                    <a:pt x="111" y="49"/>
                  </a:lnTo>
                  <a:lnTo>
                    <a:pt x="100" y="52"/>
                  </a:lnTo>
                  <a:lnTo>
                    <a:pt x="91" y="56"/>
                  </a:lnTo>
                  <a:lnTo>
                    <a:pt x="83" y="57"/>
                  </a:lnTo>
                  <a:lnTo>
                    <a:pt x="68" y="59"/>
                  </a:lnTo>
                  <a:lnTo>
                    <a:pt x="57" y="62"/>
                  </a:lnTo>
                  <a:lnTo>
                    <a:pt x="72" y="56"/>
                  </a:lnTo>
                  <a:lnTo>
                    <a:pt x="63" y="56"/>
                  </a:lnTo>
                  <a:lnTo>
                    <a:pt x="45" y="56"/>
                  </a:lnTo>
                  <a:lnTo>
                    <a:pt x="32" y="53"/>
                  </a:lnTo>
                  <a:lnTo>
                    <a:pt x="15" y="55"/>
                  </a:lnTo>
                  <a:lnTo>
                    <a:pt x="11" y="66"/>
                  </a:lnTo>
                  <a:lnTo>
                    <a:pt x="8" y="79"/>
                  </a:lnTo>
                  <a:lnTo>
                    <a:pt x="5" y="62"/>
                  </a:lnTo>
                  <a:lnTo>
                    <a:pt x="0" y="43"/>
                  </a:lnTo>
                  <a:lnTo>
                    <a:pt x="8" y="30"/>
                  </a:lnTo>
                  <a:lnTo>
                    <a:pt x="17" y="21"/>
                  </a:lnTo>
                  <a:lnTo>
                    <a:pt x="28"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39" name="Freeform 274"/>
            <p:cNvSpPr>
              <a:spLocks/>
            </p:cNvSpPr>
            <p:nvPr/>
          </p:nvSpPr>
          <p:spPr bwMode="auto">
            <a:xfrm>
              <a:off x="3940" y="2864"/>
              <a:ext cx="47" cy="57"/>
            </a:xfrm>
            <a:custGeom>
              <a:avLst/>
              <a:gdLst>
                <a:gd name="T0" fmla="*/ 0 w 188"/>
                <a:gd name="T1" fmla="*/ 0 h 224"/>
                <a:gd name="T2" fmla="*/ 0 w 188"/>
                <a:gd name="T3" fmla="*/ 0 h 224"/>
                <a:gd name="T4" fmla="*/ 0 w 188"/>
                <a:gd name="T5" fmla="*/ 0 h 224"/>
                <a:gd name="T6" fmla="*/ 0 w 188"/>
                <a:gd name="T7" fmla="*/ 0 h 224"/>
                <a:gd name="T8" fmla="*/ 0 w 188"/>
                <a:gd name="T9" fmla="*/ 0 h 224"/>
                <a:gd name="T10" fmla="*/ 0 w 188"/>
                <a:gd name="T11" fmla="*/ 0 h 224"/>
                <a:gd name="T12" fmla="*/ 0 w 188"/>
                <a:gd name="T13" fmla="*/ 0 h 224"/>
                <a:gd name="T14" fmla="*/ 0 w 188"/>
                <a:gd name="T15" fmla="*/ 0 h 224"/>
                <a:gd name="T16" fmla="*/ 0 w 188"/>
                <a:gd name="T17" fmla="*/ 0 h 224"/>
                <a:gd name="T18" fmla="*/ 0 w 188"/>
                <a:gd name="T19" fmla="*/ 0 h 224"/>
                <a:gd name="T20" fmla="*/ 0 w 188"/>
                <a:gd name="T21" fmla="*/ 0 h 224"/>
                <a:gd name="T22" fmla="*/ 0 w 188"/>
                <a:gd name="T23" fmla="*/ 0 h 224"/>
                <a:gd name="T24" fmla="*/ 0 w 188"/>
                <a:gd name="T25" fmla="*/ 0 h 224"/>
                <a:gd name="T26" fmla="*/ 0 w 188"/>
                <a:gd name="T27" fmla="*/ 0 h 224"/>
                <a:gd name="T28" fmla="*/ 0 w 188"/>
                <a:gd name="T29" fmla="*/ 0 h 224"/>
                <a:gd name="T30" fmla="*/ 0 w 188"/>
                <a:gd name="T31" fmla="*/ 0 h 224"/>
                <a:gd name="T32" fmla="*/ 0 w 188"/>
                <a:gd name="T33" fmla="*/ 0 h 224"/>
                <a:gd name="T34" fmla="*/ 0 w 188"/>
                <a:gd name="T35" fmla="*/ 0 h 224"/>
                <a:gd name="T36" fmla="*/ 0 w 188"/>
                <a:gd name="T37" fmla="*/ 0 h 224"/>
                <a:gd name="T38" fmla="*/ 0 w 188"/>
                <a:gd name="T39" fmla="*/ 0 h 224"/>
                <a:gd name="T40" fmla="*/ 0 w 188"/>
                <a:gd name="T41" fmla="*/ 0 h 224"/>
                <a:gd name="T42" fmla="*/ 0 w 188"/>
                <a:gd name="T43" fmla="*/ 0 h 224"/>
                <a:gd name="T44" fmla="*/ 0 w 188"/>
                <a:gd name="T45" fmla="*/ 0 h 224"/>
                <a:gd name="T46" fmla="*/ 0 w 188"/>
                <a:gd name="T47" fmla="*/ 0 h 224"/>
                <a:gd name="T48" fmla="*/ 0 w 188"/>
                <a:gd name="T49" fmla="*/ 0 h 224"/>
                <a:gd name="T50" fmla="*/ 0 w 188"/>
                <a:gd name="T51" fmla="*/ 0 h 224"/>
                <a:gd name="T52" fmla="*/ 0 w 188"/>
                <a:gd name="T53" fmla="*/ 0 h 224"/>
                <a:gd name="T54" fmla="*/ 0 w 188"/>
                <a:gd name="T55" fmla="*/ 0 h 224"/>
                <a:gd name="T56" fmla="*/ 0 w 188"/>
                <a:gd name="T57" fmla="*/ 0 h 224"/>
                <a:gd name="T58" fmla="*/ 0 w 188"/>
                <a:gd name="T59" fmla="*/ 0 h 224"/>
                <a:gd name="T60" fmla="*/ 0 w 188"/>
                <a:gd name="T61" fmla="*/ 0 h 224"/>
                <a:gd name="T62" fmla="*/ 0 w 188"/>
                <a:gd name="T63" fmla="*/ 0 h 224"/>
                <a:gd name="T64" fmla="*/ 0 w 188"/>
                <a:gd name="T65" fmla="*/ 0 h 224"/>
                <a:gd name="T66" fmla="*/ 0 w 188"/>
                <a:gd name="T67" fmla="*/ 0 h 224"/>
                <a:gd name="T68" fmla="*/ 0 w 188"/>
                <a:gd name="T69" fmla="*/ 0 h 224"/>
                <a:gd name="T70" fmla="*/ 0 w 188"/>
                <a:gd name="T71" fmla="*/ 0 h 224"/>
                <a:gd name="T72" fmla="*/ 0 w 188"/>
                <a:gd name="T73" fmla="*/ 0 h 224"/>
                <a:gd name="T74" fmla="*/ 0 w 188"/>
                <a:gd name="T75" fmla="*/ 0 h 224"/>
                <a:gd name="T76" fmla="*/ 0 w 188"/>
                <a:gd name="T77" fmla="*/ 0 h 224"/>
                <a:gd name="T78" fmla="*/ 0 w 188"/>
                <a:gd name="T79" fmla="*/ 0 h 224"/>
                <a:gd name="T80" fmla="*/ 0 w 188"/>
                <a:gd name="T81" fmla="*/ 0 h 224"/>
                <a:gd name="T82" fmla="*/ 0 w 188"/>
                <a:gd name="T83" fmla="*/ 0 h 224"/>
                <a:gd name="T84" fmla="*/ 0 w 188"/>
                <a:gd name="T85" fmla="*/ 0 h 224"/>
                <a:gd name="T86" fmla="*/ 0 w 188"/>
                <a:gd name="T87" fmla="*/ 0 h 224"/>
                <a:gd name="T88" fmla="*/ 0 w 188"/>
                <a:gd name="T89" fmla="*/ 0 h 224"/>
                <a:gd name="T90" fmla="*/ 0 w 188"/>
                <a:gd name="T91" fmla="*/ 0 h 224"/>
                <a:gd name="T92" fmla="*/ 0 w 188"/>
                <a:gd name="T93" fmla="*/ 0 h 22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88"/>
                <a:gd name="T142" fmla="*/ 0 h 224"/>
                <a:gd name="T143" fmla="*/ 188 w 188"/>
                <a:gd name="T144" fmla="*/ 224 h 22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88" h="224">
                  <a:moveTo>
                    <a:pt x="71" y="2"/>
                  </a:moveTo>
                  <a:lnTo>
                    <a:pt x="50" y="13"/>
                  </a:lnTo>
                  <a:lnTo>
                    <a:pt x="38" y="26"/>
                  </a:lnTo>
                  <a:lnTo>
                    <a:pt x="28" y="41"/>
                  </a:lnTo>
                  <a:lnTo>
                    <a:pt x="18" y="73"/>
                  </a:lnTo>
                  <a:lnTo>
                    <a:pt x="6" y="119"/>
                  </a:lnTo>
                  <a:lnTo>
                    <a:pt x="0" y="159"/>
                  </a:lnTo>
                  <a:lnTo>
                    <a:pt x="1" y="177"/>
                  </a:lnTo>
                  <a:lnTo>
                    <a:pt x="4" y="194"/>
                  </a:lnTo>
                  <a:lnTo>
                    <a:pt x="8" y="213"/>
                  </a:lnTo>
                  <a:lnTo>
                    <a:pt x="8" y="221"/>
                  </a:lnTo>
                  <a:lnTo>
                    <a:pt x="14" y="221"/>
                  </a:lnTo>
                  <a:lnTo>
                    <a:pt x="26" y="217"/>
                  </a:lnTo>
                  <a:lnTo>
                    <a:pt x="38" y="219"/>
                  </a:lnTo>
                  <a:lnTo>
                    <a:pt x="55" y="223"/>
                  </a:lnTo>
                  <a:lnTo>
                    <a:pt x="65" y="224"/>
                  </a:lnTo>
                  <a:lnTo>
                    <a:pt x="65" y="210"/>
                  </a:lnTo>
                  <a:lnTo>
                    <a:pt x="51" y="178"/>
                  </a:lnTo>
                  <a:lnTo>
                    <a:pt x="48" y="129"/>
                  </a:lnTo>
                  <a:lnTo>
                    <a:pt x="51" y="84"/>
                  </a:lnTo>
                  <a:lnTo>
                    <a:pt x="77" y="56"/>
                  </a:lnTo>
                  <a:lnTo>
                    <a:pt x="122" y="52"/>
                  </a:lnTo>
                  <a:lnTo>
                    <a:pt x="143" y="80"/>
                  </a:lnTo>
                  <a:lnTo>
                    <a:pt x="141" y="174"/>
                  </a:lnTo>
                  <a:lnTo>
                    <a:pt x="122" y="211"/>
                  </a:lnTo>
                  <a:lnTo>
                    <a:pt x="122" y="223"/>
                  </a:lnTo>
                  <a:lnTo>
                    <a:pt x="133" y="223"/>
                  </a:lnTo>
                  <a:lnTo>
                    <a:pt x="146" y="221"/>
                  </a:lnTo>
                  <a:lnTo>
                    <a:pt x="159" y="220"/>
                  </a:lnTo>
                  <a:lnTo>
                    <a:pt x="169" y="222"/>
                  </a:lnTo>
                  <a:lnTo>
                    <a:pt x="174" y="223"/>
                  </a:lnTo>
                  <a:lnTo>
                    <a:pt x="176" y="208"/>
                  </a:lnTo>
                  <a:lnTo>
                    <a:pt x="183" y="187"/>
                  </a:lnTo>
                  <a:lnTo>
                    <a:pt x="187" y="166"/>
                  </a:lnTo>
                  <a:lnTo>
                    <a:pt x="188" y="149"/>
                  </a:lnTo>
                  <a:lnTo>
                    <a:pt x="187" y="129"/>
                  </a:lnTo>
                  <a:lnTo>
                    <a:pt x="183" y="114"/>
                  </a:lnTo>
                  <a:lnTo>
                    <a:pt x="179" y="99"/>
                  </a:lnTo>
                  <a:lnTo>
                    <a:pt x="175" y="83"/>
                  </a:lnTo>
                  <a:lnTo>
                    <a:pt x="175" y="72"/>
                  </a:lnTo>
                  <a:lnTo>
                    <a:pt x="172" y="55"/>
                  </a:lnTo>
                  <a:lnTo>
                    <a:pt x="168" y="35"/>
                  </a:lnTo>
                  <a:lnTo>
                    <a:pt x="154" y="17"/>
                  </a:lnTo>
                  <a:lnTo>
                    <a:pt x="135" y="4"/>
                  </a:lnTo>
                  <a:lnTo>
                    <a:pt x="115" y="0"/>
                  </a:lnTo>
                  <a:lnTo>
                    <a:pt x="97" y="0"/>
                  </a:lnTo>
                  <a:lnTo>
                    <a:pt x="71" y="2"/>
                  </a:lnTo>
                  <a:close/>
                </a:path>
              </a:pathLst>
            </a:custGeom>
            <a:solidFill>
              <a:srgbClr val="BF3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0" name="Freeform 275"/>
            <p:cNvSpPr>
              <a:spLocks/>
            </p:cNvSpPr>
            <p:nvPr/>
          </p:nvSpPr>
          <p:spPr bwMode="auto">
            <a:xfrm>
              <a:off x="3950" y="2875"/>
              <a:ext cx="27" cy="61"/>
            </a:xfrm>
            <a:custGeom>
              <a:avLst/>
              <a:gdLst>
                <a:gd name="T0" fmla="*/ 0 w 109"/>
                <a:gd name="T1" fmla="*/ 0 h 245"/>
                <a:gd name="T2" fmla="*/ 0 w 109"/>
                <a:gd name="T3" fmla="*/ 0 h 245"/>
                <a:gd name="T4" fmla="*/ 0 w 109"/>
                <a:gd name="T5" fmla="*/ 0 h 245"/>
                <a:gd name="T6" fmla="*/ 0 w 109"/>
                <a:gd name="T7" fmla="*/ 0 h 245"/>
                <a:gd name="T8" fmla="*/ 0 w 109"/>
                <a:gd name="T9" fmla="*/ 0 h 245"/>
                <a:gd name="T10" fmla="*/ 0 w 109"/>
                <a:gd name="T11" fmla="*/ 0 h 245"/>
                <a:gd name="T12" fmla="*/ 0 w 109"/>
                <a:gd name="T13" fmla="*/ 0 h 245"/>
                <a:gd name="T14" fmla="*/ 0 w 109"/>
                <a:gd name="T15" fmla="*/ 0 h 245"/>
                <a:gd name="T16" fmla="*/ 0 w 109"/>
                <a:gd name="T17" fmla="*/ 0 h 245"/>
                <a:gd name="T18" fmla="*/ 0 w 109"/>
                <a:gd name="T19" fmla="*/ 0 h 245"/>
                <a:gd name="T20" fmla="*/ 0 w 109"/>
                <a:gd name="T21" fmla="*/ 0 h 245"/>
                <a:gd name="T22" fmla="*/ 0 w 109"/>
                <a:gd name="T23" fmla="*/ 0 h 245"/>
                <a:gd name="T24" fmla="*/ 0 w 109"/>
                <a:gd name="T25" fmla="*/ 0 h 245"/>
                <a:gd name="T26" fmla="*/ 0 w 109"/>
                <a:gd name="T27" fmla="*/ 0 h 245"/>
                <a:gd name="T28" fmla="*/ 0 w 109"/>
                <a:gd name="T29" fmla="*/ 0 h 245"/>
                <a:gd name="T30" fmla="*/ 0 w 109"/>
                <a:gd name="T31" fmla="*/ 0 h 245"/>
                <a:gd name="T32" fmla="*/ 0 w 109"/>
                <a:gd name="T33" fmla="*/ 0 h 245"/>
                <a:gd name="T34" fmla="*/ 0 w 109"/>
                <a:gd name="T35" fmla="*/ 0 h 245"/>
                <a:gd name="T36" fmla="*/ 0 w 109"/>
                <a:gd name="T37" fmla="*/ 0 h 245"/>
                <a:gd name="T38" fmla="*/ 0 w 109"/>
                <a:gd name="T39" fmla="*/ 0 h 245"/>
                <a:gd name="T40" fmla="*/ 0 w 109"/>
                <a:gd name="T41" fmla="*/ 0 h 245"/>
                <a:gd name="T42" fmla="*/ 0 w 109"/>
                <a:gd name="T43" fmla="*/ 0 h 245"/>
                <a:gd name="T44" fmla="*/ 0 w 109"/>
                <a:gd name="T45" fmla="*/ 0 h 245"/>
                <a:gd name="T46" fmla="*/ 0 w 109"/>
                <a:gd name="T47" fmla="*/ 0 h 24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9"/>
                <a:gd name="T73" fmla="*/ 0 h 245"/>
                <a:gd name="T74" fmla="*/ 109 w 109"/>
                <a:gd name="T75" fmla="*/ 245 h 24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9" h="245">
                  <a:moveTo>
                    <a:pt x="10" y="25"/>
                  </a:moveTo>
                  <a:lnTo>
                    <a:pt x="4" y="42"/>
                  </a:lnTo>
                  <a:lnTo>
                    <a:pt x="1" y="62"/>
                  </a:lnTo>
                  <a:lnTo>
                    <a:pt x="0" y="84"/>
                  </a:lnTo>
                  <a:lnTo>
                    <a:pt x="1" y="100"/>
                  </a:lnTo>
                  <a:lnTo>
                    <a:pt x="4" y="117"/>
                  </a:lnTo>
                  <a:lnTo>
                    <a:pt x="24" y="168"/>
                  </a:lnTo>
                  <a:lnTo>
                    <a:pt x="24" y="215"/>
                  </a:lnTo>
                  <a:lnTo>
                    <a:pt x="56" y="245"/>
                  </a:lnTo>
                  <a:lnTo>
                    <a:pt x="81" y="210"/>
                  </a:lnTo>
                  <a:lnTo>
                    <a:pt x="81" y="169"/>
                  </a:lnTo>
                  <a:lnTo>
                    <a:pt x="103" y="127"/>
                  </a:lnTo>
                  <a:lnTo>
                    <a:pt x="106" y="103"/>
                  </a:lnTo>
                  <a:lnTo>
                    <a:pt x="109" y="84"/>
                  </a:lnTo>
                  <a:lnTo>
                    <a:pt x="108" y="66"/>
                  </a:lnTo>
                  <a:lnTo>
                    <a:pt x="106" y="51"/>
                  </a:lnTo>
                  <a:lnTo>
                    <a:pt x="103" y="33"/>
                  </a:lnTo>
                  <a:lnTo>
                    <a:pt x="95" y="16"/>
                  </a:lnTo>
                  <a:lnTo>
                    <a:pt x="85" y="7"/>
                  </a:lnTo>
                  <a:lnTo>
                    <a:pt x="67" y="2"/>
                  </a:lnTo>
                  <a:lnTo>
                    <a:pt x="49" y="0"/>
                  </a:lnTo>
                  <a:lnTo>
                    <a:pt x="34" y="3"/>
                  </a:lnTo>
                  <a:lnTo>
                    <a:pt x="20" y="12"/>
                  </a:lnTo>
                  <a:lnTo>
                    <a:pt x="10" y="25"/>
                  </a:lnTo>
                  <a:close/>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1" name="Freeform 276"/>
            <p:cNvSpPr>
              <a:spLocks/>
            </p:cNvSpPr>
            <p:nvPr/>
          </p:nvSpPr>
          <p:spPr bwMode="auto">
            <a:xfrm>
              <a:off x="3935" y="3107"/>
              <a:ext cx="52" cy="154"/>
            </a:xfrm>
            <a:custGeom>
              <a:avLst/>
              <a:gdLst>
                <a:gd name="T0" fmla="*/ 0 w 209"/>
                <a:gd name="T1" fmla="*/ 0 h 617"/>
                <a:gd name="T2" fmla="*/ 0 w 209"/>
                <a:gd name="T3" fmla="*/ 0 h 617"/>
                <a:gd name="T4" fmla="*/ 0 w 209"/>
                <a:gd name="T5" fmla="*/ 0 h 617"/>
                <a:gd name="T6" fmla="*/ 0 w 209"/>
                <a:gd name="T7" fmla="*/ 0 h 617"/>
                <a:gd name="T8" fmla="*/ 0 w 209"/>
                <a:gd name="T9" fmla="*/ 0 h 617"/>
                <a:gd name="T10" fmla="*/ 0 w 209"/>
                <a:gd name="T11" fmla="*/ 0 h 617"/>
                <a:gd name="T12" fmla="*/ 0 w 209"/>
                <a:gd name="T13" fmla="*/ 0 h 617"/>
                <a:gd name="T14" fmla="*/ 0 w 209"/>
                <a:gd name="T15" fmla="*/ 0 h 617"/>
                <a:gd name="T16" fmla="*/ 0 w 209"/>
                <a:gd name="T17" fmla="*/ 0 h 617"/>
                <a:gd name="T18" fmla="*/ 0 w 209"/>
                <a:gd name="T19" fmla="*/ 0 h 617"/>
                <a:gd name="T20" fmla="*/ 0 w 209"/>
                <a:gd name="T21" fmla="*/ 0 h 617"/>
                <a:gd name="T22" fmla="*/ 0 w 209"/>
                <a:gd name="T23" fmla="*/ 0 h 617"/>
                <a:gd name="T24" fmla="*/ 0 w 209"/>
                <a:gd name="T25" fmla="*/ 0 h 617"/>
                <a:gd name="T26" fmla="*/ 0 w 209"/>
                <a:gd name="T27" fmla="*/ 0 h 617"/>
                <a:gd name="T28" fmla="*/ 0 w 209"/>
                <a:gd name="T29" fmla="*/ 0 h 617"/>
                <a:gd name="T30" fmla="*/ 0 w 209"/>
                <a:gd name="T31" fmla="*/ 0 h 617"/>
                <a:gd name="T32" fmla="*/ 0 w 209"/>
                <a:gd name="T33" fmla="*/ 0 h 617"/>
                <a:gd name="T34" fmla="*/ 0 w 209"/>
                <a:gd name="T35" fmla="*/ 0 h 617"/>
                <a:gd name="T36" fmla="*/ 0 w 209"/>
                <a:gd name="T37" fmla="*/ 0 h 617"/>
                <a:gd name="T38" fmla="*/ 0 w 209"/>
                <a:gd name="T39" fmla="*/ 0 h 617"/>
                <a:gd name="T40" fmla="*/ 0 w 209"/>
                <a:gd name="T41" fmla="*/ 0 h 617"/>
                <a:gd name="T42" fmla="*/ 0 w 209"/>
                <a:gd name="T43" fmla="*/ 0 h 617"/>
                <a:gd name="T44" fmla="*/ 0 w 209"/>
                <a:gd name="T45" fmla="*/ 0 h 617"/>
                <a:gd name="T46" fmla="*/ 0 w 209"/>
                <a:gd name="T47" fmla="*/ 0 h 617"/>
                <a:gd name="T48" fmla="*/ 0 w 209"/>
                <a:gd name="T49" fmla="*/ 0 h 617"/>
                <a:gd name="T50" fmla="*/ 0 w 209"/>
                <a:gd name="T51" fmla="*/ 0 h 61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09"/>
                <a:gd name="T79" fmla="*/ 0 h 617"/>
                <a:gd name="T80" fmla="*/ 209 w 209"/>
                <a:gd name="T81" fmla="*/ 617 h 61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09" h="617">
                  <a:moveTo>
                    <a:pt x="38" y="14"/>
                  </a:moveTo>
                  <a:lnTo>
                    <a:pt x="40" y="191"/>
                  </a:lnTo>
                  <a:lnTo>
                    <a:pt x="39" y="341"/>
                  </a:lnTo>
                  <a:lnTo>
                    <a:pt x="48" y="486"/>
                  </a:lnTo>
                  <a:lnTo>
                    <a:pt x="24" y="549"/>
                  </a:lnTo>
                  <a:lnTo>
                    <a:pt x="5" y="590"/>
                  </a:lnTo>
                  <a:lnTo>
                    <a:pt x="0" y="602"/>
                  </a:lnTo>
                  <a:lnTo>
                    <a:pt x="9" y="617"/>
                  </a:lnTo>
                  <a:lnTo>
                    <a:pt x="46" y="615"/>
                  </a:lnTo>
                  <a:lnTo>
                    <a:pt x="79" y="533"/>
                  </a:lnTo>
                  <a:lnTo>
                    <a:pt x="81" y="481"/>
                  </a:lnTo>
                  <a:lnTo>
                    <a:pt x="106" y="311"/>
                  </a:lnTo>
                  <a:lnTo>
                    <a:pt x="109" y="271"/>
                  </a:lnTo>
                  <a:lnTo>
                    <a:pt x="108" y="351"/>
                  </a:lnTo>
                  <a:lnTo>
                    <a:pt x="119" y="464"/>
                  </a:lnTo>
                  <a:lnTo>
                    <a:pt x="116" y="517"/>
                  </a:lnTo>
                  <a:lnTo>
                    <a:pt x="133" y="570"/>
                  </a:lnTo>
                  <a:lnTo>
                    <a:pt x="155" y="608"/>
                  </a:lnTo>
                  <a:lnTo>
                    <a:pt x="189" y="610"/>
                  </a:lnTo>
                  <a:lnTo>
                    <a:pt x="199" y="597"/>
                  </a:lnTo>
                  <a:lnTo>
                    <a:pt x="163" y="515"/>
                  </a:lnTo>
                  <a:lnTo>
                    <a:pt x="160" y="477"/>
                  </a:lnTo>
                  <a:lnTo>
                    <a:pt x="166" y="395"/>
                  </a:lnTo>
                  <a:lnTo>
                    <a:pt x="180" y="259"/>
                  </a:lnTo>
                  <a:lnTo>
                    <a:pt x="209" y="0"/>
                  </a:lnTo>
                  <a:lnTo>
                    <a:pt x="38" y="14"/>
                  </a:lnTo>
                  <a:close/>
                </a:path>
              </a:pathLst>
            </a:custGeom>
            <a:solidFill>
              <a:srgbClr val="FF7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2" name="Freeform 277"/>
            <p:cNvSpPr>
              <a:spLocks/>
            </p:cNvSpPr>
            <p:nvPr/>
          </p:nvSpPr>
          <p:spPr bwMode="auto">
            <a:xfrm>
              <a:off x="3996" y="3065"/>
              <a:ext cx="12" cy="19"/>
            </a:xfrm>
            <a:custGeom>
              <a:avLst/>
              <a:gdLst>
                <a:gd name="T0" fmla="*/ 0 w 50"/>
                <a:gd name="T1" fmla="*/ 0 h 77"/>
                <a:gd name="T2" fmla="*/ 0 w 50"/>
                <a:gd name="T3" fmla="*/ 0 h 77"/>
                <a:gd name="T4" fmla="*/ 0 w 50"/>
                <a:gd name="T5" fmla="*/ 0 h 77"/>
                <a:gd name="T6" fmla="*/ 0 w 50"/>
                <a:gd name="T7" fmla="*/ 0 h 77"/>
                <a:gd name="T8" fmla="*/ 0 w 50"/>
                <a:gd name="T9" fmla="*/ 0 h 77"/>
                <a:gd name="T10" fmla="*/ 0 60000 65536"/>
                <a:gd name="T11" fmla="*/ 0 60000 65536"/>
                <a:gd name="T12" fmla="*/ 0 60000 65536"/>
                <a:gd name="T13" fmla="*/ 0 60000 65536"/>
                <a:gd name="T14" fmla="*/ 0 60000 65536"/>
                <a:gd name="T15" fmla="*/ 0 w 50"/>
                <a:gd name="T16" fmla="*/ 0 h 77"/>
                <a:gd name="T17" fmla="*/ 50 w 50"/>
                <a:gd name="T18" fmla="*/ 77 h 77"/>
              </a:gdLst>
              <a:ahLst/>
              <a:cxnLst>
                <a:cxn ang="T10">
                  <a:pos x="T0" y="T1"/>
                </a:cxn>
                <a:cxn ang="T11">
                  <a:pos x="T2" y="T3"/>
                </a:cxn>
                <a:cxn ang="T12">
                  <a:pos x="T4" y="T5"/>
                </a:cxn>
                <a:cxn ang="T13">
                  <a:pos x="T6" y="T7"/>
                </a:cxn>
                <a:cxn ang="T14">
                  <a:pos x="T8" y="T9"/>
                </a:cxn>
              </a:cxnLst>
              <a:rect l="T15" t="T16" r="T17" b="T18"/>
              <a:pathLst>
                <a:path w="50" h="77">
                  <a:moveTo>
                    <a:pt x="50" y="0"/>
                  </a:moveTo>
                  <a:lnTo>
                    <a:pt x="50" y="40"/>
                  </a:lnTo>
                  <a:lnTo>
                    <a:pt x="0" y="77"/>
                  </a:lnTo>
                  <a:lnTo>
                    <a:pt x="23" y="6"/>
                  </a:lnTo>
                  <a:lnTo>
                    <a:pt x="50" y="0"/>
                  </a:lnTo>
                  <a:close/>
                </a:path>
              </a:pathLst>
            </a:custGeom>
            <a:solidFill>
              <a:srgbClr val="FF7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3" name="Freeform 278"/>
            <p:cNvSpPr>
              <a:spLocks/>
            </p:cNvSpPr>
            <p:nvPr/>
          </p:nvSpPr>
          <p:spPr bwMode="auto">
            <a:xfrm>
              <a:off x="3962" y="3109"/>
              <a:ext cx="4" cy="68"/>
            </a:xfrm>
            <a:custGeom>
              <a:avLst/>
              <a:gdLst>
                <a:gd name="T0" fmla="*/ 0 w 16"/>
                <a:gd name="T1" fmla="*/ 0 h 272"/>
                <a:gd name="T2" fmla="*/ 0 w 16"/>
                <a:gd name="T3" fmla="*/ 0 h 272"/>
                <a:gd name="T4" fmla="*/ 0 w 16"/>
                <a:gd name="T5" fmla="*/ 0 h 272"/>
                <a:gd name="T6" fmla="*/ 0 w 16"/>
                <a:gd name="T7" fmla="*/ 0 h 272"/>
                <a:gd name="T8" fmla="*/ 0 w 16"/>
                <a:gd name="T9" fmla="*/ 0 h 272"/>
                <a:gd name="T10" fmla="*/ 0 w 16"/>
                <a:gd name="T11" fmla="*/ 0 h 272"/>
                <a:gd name="T12" fmla="*/ 0 w 16"/>
                <a:gd name="T13" fmla="*/ 0 h 272"/>
                <a:gd name="T14" fmla="*/ 0 60000 65536"/>
                <a:gd name="T15" fmla="*/ 0 60000 65536"/>
                <a:gd name="T16" fmla="*/ 0 60000 65536"/>
                <a:gd name="T17" fmla="*/ 0 60000 65536"/>
                <a:gd name="T18" fmla="*/ 0 60000 65536"/>
                <a:gd name="T19" fmla="*/ 0 60000 65536"/>
                <a:gd name="T20" fmla="*/ 0 60000 65536"/>
                <a:gd name="T21" fmla="*/ 0 w 16"/>
                <a:gd name="T22" fmla="*/ 0 h 272"/>
                <a:gd name="T23" fmla="*/ 16 w 16"/>
                <a:gd name="T24" fmla="*/ 272 h 27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272">
                  <a:moveTo>
                    <a:pt x="16" y="0"/>
                  </a:moveTo>
                  <a:lnTo>
                    <a:pt x="16" y="91"/>
                  </a:lnTo>
                  <a:lnTo>
                    <a:pt x="13" y="145"/>
                  </a:lnTo>
                  <a:lnTo>
                    <a:pt x="9" y="203"/>
                  </a:lnTo>
                  <a:lnTo>
                    <a:pt x="0" y="259"/>
                  </a:lnTo>
                  <a:lnTo>
                    <a:pt x="2" y="272"/>
                  </a:lnTo>
                  <a:lnTo>
                    <a:pt x="16" y="0"/>
                  </a:lnTo>
                  <a:close/>
                </a:path>
              </a:pathLst>
            </a:custGeom>
            <a:solidFill>
              <a:srgbClr val="FF5F1F"/>
            </a:solidFill>
            <a:ln w="3175">
              <a:solidFill>
                <a:srgbClr val="FF5F1F"/>
              </a:solidFill>
              <a:prstDash val="solid"/>
              <a:round/>
              <a:headEnd/>
              <a:tailEnd/>
            </a:ln>
          </p:spPr>
          <p:txBody>
            <a:bodyPr/>
            <a:lstStyle/>
            <a:p>
              <a:endParaRPr lang="en-US"/>
            </a:p>
          </p:txBody>
        </p:sp>
        <p:sp>
          <p:nvSpPr>
            <p:cNvPr id="1144" name="Freeform 279"/>
            <p:cNvSpPr>
              <a:spLocks/>
            </p:cNvSpPr>
            <p:nvPr/>
          </p:nvSpPr>
          <p:spPr bwMode="auto">
            <a:xfrm>
              <a:off x="3921" y="2927"/>
              <a:ext cx="89" cy="186"/>
            </a:xfrm>
            <a:custGeom>
              <a:avLst/>
              <a:gdLst>
                <a:gd name="T0" fmla="*/ 0 w 355"/>
                <a:gd name="T1" fmla="*/ 0 h 742"/>
                <a:gd name="T2" fmla="*/ 0 w 355"/>
                <a:gd name="T3" fmla="*/ 0 h 742"/>
                <a:gd name="T4" fmla="*/ 0 w 355"/>
                <a:gd name="T5" fmla="*/ 0 h 742"/>
                <a:gd name="T6" fmla="*/ 0 w 355"/>
                <a:gd name="T7" fmla="*/ 0 h 742"/>
                <a:gd name="T8" fmla="*/ 0 w 355"/>
                <a:gd name="T9" fmla="*/ 0 h 742"/>
                <a:gd name="T10" fmla="*/ 0 w 355"/>
                <a:gd name="T11" fmla="*/ 0 h 742"/>
                <a:gd name="T12" fmla="*/ 0 w 355"/>
                <a:gd name="T13" fmla="*/ 0 h 742"/>
                <a:gd name="T14" fmla="*/ 0 w 355"/>
                <a:gd name="T15" fmla="*/ 0 h 742"/>
                <a:gd name="T16" fmla="*/ 0 w 355"/>
                <a:gd name="T17" fmla="*/ 0 h 742"/>
                <a:gd name="T18" fmla="*/ 0 w 355"/>
                <a:gd name="T19" fmla="*/ 0 h 742"/>
                <a:gd name="T20" fmla="*/ 0 w 355"/>
                <a:gd name="T21" fmla="*/ 0 h 742"/>
                <a:gd name="T22" fmla="*/ 0 w 355"/>
                <a:gd name="T23" fmla="*/ 0 h 742"/>
                <a:gd name="T24" fmla="*/ 0 w 355"/>
                <a:gd name="T25" fmla="*/ 0 h 742"/>
                <a:gd name="T26" fmla="*/ 0 w 355"/>
                <a:gd name="T27" fmla="*/ 0 h 742"/>
                <a:gd name="T28" fmla="*/ 0 w 355"/>
                <a:gd name="T29" fmla="*/ 0 h 742"/>
                <a:gd name="T30" fmla="*/ 0 w 355"/>
                <a:gd name="T31" fmla="*/ 0 h 742"/>
                <a:gd name="T32" fmla="*/ 0 w 355"/>
                <a:gd name="T33" fmla="*/ 0 h 742"/>
                <a:gd name="T34" fmla="*/ 0 w 355"/>
                <a:gd name="T35" fmla="*/ 0 h 742"/>
                <a:gd name="T36" fmla="*/ 0 w 355"/>
                <a:gd name="T37" fmla="*/ 0 h 742"/>
                <a:gd name="T38" fmla="*/ 0 w 355"/>
                <a:gd name="T39" fmla="*/ 0 h 74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55"/>
                <a:gd name="T61" fmla="*/ 0 h 742"/>
                <a:gd name="T62" fmla="*/ 355 w 355"/>
                <a:gd name="T63" fmla="*/ 742 h 74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55" h="742">
                  <a:moveTo>
                    <a:pt x="141" y="6"/>
                  </a:moveTo>
                  <a:lnTo>
                    <a:pt x="31" y="75"/>
                  </a:lnTo>
                  <a:lnTo>
                    <a:pt x="13" y="108"/>
                  </a:lnTo>
                  <a:lnTo>
                    <a:pt x="0" y="386"/>
                  </a:lnTo>
                  <a:lnTo>
                    <a:pt x="5" y="452"/>
                  </a:lnTo>
                  <a:lnTo>
                    <a:pt x="48" y="446"/>
                  </a:lnTo>
                  <a:lnTo>
                    <a:pt x="46" y="610"/>
                  </a:lnTo>
                  <a:lnTo>
                    <a:pt x="66" y="610"/>
                  </a:lnTo>
                  <a:lnTo>
                    <a:pt x="85" y="737"/>
                  </a:lnTo>
                  <a:lnTo>
                    <a:pt x="160" y="739"/>
                  </a:lnTo>
                  <a:lnTo>
                    <a:pt x="222" y="732"/>
                  </a:lnTo>
                  <a:lnTo>
                    <a:pt x="266" y="742"/>
                  </a:lnTo>
                  <a:lnTo>
                    <a:pt x="327" y="557"/>
                  </a:lnTo>
                  <a:lnTo>
                    <a:pt x="355" y="554"/>
                  </a:lnTo>
                  <a:lnTo>
                    <a:pt x="330" y="297"/>
                  </a:lnTo>
                  <a:lnTo>
                    <a:pt x="329" y="95"/>
                  </a:lnTo>
                  <a:lnTo>
                    <a:pt x="313" y="73"/>
                  </a:lnTo>
                  <a:lnTo>
                    <a:pt x="195" y="0"/>
                  </a:lnTo>
                  <a:lnTo>
                    <a:pt x="173" y="30"/>
                  </a:lnTo>
                  <a:lnTo>
                    <a:pt x="141" y="6"/>
                  </a:lnTo>
                  <a:close/>
                </a:path>
              </a:pathLst>
            </a:custGeom>
            <a:solidFill>
              <a:srgbClr val="5F00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5" name="Freeform 280"/>
            <p:cNvSpPr>
              <a:spLocks/>
            </p:cNvSpPr>
            <p:nvPr/>
          </p:nvSpPr>
          <p:spPr bwMode="auto">
            <a:xfrm>
              <a:off x="3939" y="3016"/>
              <a:ext cx="34" cy="64"/>
            </a:xfrm>
            <a:custGeom>
              <a:avLst/>
              <a:gdLst>
                <a:gd name="T0" fmla="*/ 0 w 135"/>
                <a:gd name="T1" fmla="*/ 0 h 254"/>
                <a:gd name="T2" fmla="*/ 0 w 135"/>
                <a:gd name="T3" fmla="*/ 0 h 254"/>
                <a:gd name="T4" fmla="*/ 0 w 135"/>
                <a:gd name="T5" fmla="*/ 0 h 254"/>
                <a:gd name="T6" fmla="*/ 0 60000 65536"/>
                <a:gd name="T7" fmla="*/ 0 60000 65536"/>
                <a:gd name="T8" fmla="*/ 0 60000 65536"/>
                <a:gd name="T9" fmla="*/ 0 w 135"/>
                <a:gd name="T10" fmla="*/ 0 h 254"/>
                <a:gd name="T11" fmla="*/ 135 w 135"/>
                <a:gd name="T12" fmla="*/ 254 h 254"/>
              </a:gdLst>
              <a:ahLst/>
              <a:cxnLst>
                <a:cxn ang="T6">
                  <a:pos x="T0" y="T1"/>
                </a:cxn>
                <a:cxn ang="T7">
                  <a:pos x="T2" y="T3"/>
                </a:cxn>
                <a:cxn ang="T8">
                  <a:pos x="T4" y="T5"/>
                </a:cxn>
              </a:cxnLst>
              <a:rect l="T9" t="T10" r="T11" b="T12"/>
              <a:pathLst>
                <a:path w="135" h="254">
                  <a:moveTo>
                    <a:pt x="0" y="254"/>
                  </a:moveTo>
                  <a:lnTo>
                    <a:pt x="132" y="240"/>
                  </a:lnTo>
                  <a:lnTo>
                    <a:pt x="135" y="0"/>
                  </a:lnTo>
                </a:path>
              </a:pathLst>
            </a:custGeom>
            <a:noFill/>
            <a:ln w="3175">
              <a:solidFill>
                <a:srgbClr val="9F3FD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6" name="Freeform 281"/>
            <p:cNvSpPr>
              <a:spLocks/>
            </p:cNvSpPr>
            <p:nvPr/>
          </p:nvSpPr>
          <p:spPr bwMode="auto">
            <a:xfrm>
              <a:off x="3934" y="3024"/>
              <a:ext cx="38" cy="16"/>
            </a:xfrm>
            <a:custGeom>
              <a:avLst/>
              <a:gdLst>
                <a:gd name="T0" fmla="*/ 0 w 153"/>
                <a:gd name="T1" fmla="*/ 0 h 64"/>
                <a:gd name="T2" fmla="*/ 0 w 153"/>
                <a:gd name="T3" fmla="*/ 0 h 64"/>
                <a:gd name="T4" fmla="*/ 0 w 153"/>
                <a:gd name="T5" fmla="*/ 0 h 64"/>
                <a:gd name="T6" fmla="*/ 0 60000 65536"/>
                <a:gd name="T7" fmla="*/ 0 60000 65536"/>
                <a:gd name="T8" fmla="*/ 0 60000 65536"/>
                <a:gd name="T9" fmla="*/ 0 w 153"/>
                <a:gd name="T10" fmla="*/ 0 h 64"/>
                <a:gd name="T11" fmla="*/ 153 w 153"/>
                <a:gd name="T12" fmla="*/ 64 h 64"/>
              </a:gdLst>
              <a:ahLst/>
              <a:cxnLst>
                <a:cxn ang="T6">
                  <a:pos x="T0" y="T1"/>
                </a:cxn>
                <a:cxn ang="T7">
                  <a:pos x="T2" y="T3"/>
                </a:cxn>
                <a:cxn ang="T8">
                  <a:pos x="T4" y="T5"/>
                </a:cxn>
              </a:cxnLst>
              <a:rect l="T9" t="T10" r="T11" b="T12"/>
              <a:pathLst>
                <a:path w="153" h="64">
                  <a:moveTo>
                    <a:pt x="0" y="64"/>
                  </a:moveTo>
                  <a:lnTo>
                    <a:pt x="54" y="46"/>
                  </a:lnTo>
                  <a:lnTo>
                    <a:pt x="153" y="0"/>
                  </a:lnTo>
                </a:path>
              </a:pathLst>
            </a:custGeom>
            <a:noFill/>
            <a:ln w="3175">
              <a:solidFill>
                <a:srgbClr val="9F3FD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 name="Freeform 282"/>
            <p:cNvSpPr>
              <a:spLocks/>
            </p:cNvSpPr>
            <p:nvPr/>
          </p:nvSpPr>
          <p:spPr bwMode="auto">
            <a:xfrm>
              <a:off x="3937" y="2965"/>
              <a:ext cx="47" cy="56"/>
            </a:xfrm>
            <a:custGeom>
              <a:avLst/>
              <a:gdLst>
                <a:gd name="T0" fmla="*/ 0 w 188"/>
                <a:gd name="T1" fmla="*/ 0 h 225"/>
                <a:gd name="T2" fmla="*/ 0 w 188"/>
                <a:gd name="T3" fmla="*/ 0 h 225"/>
                <a:gd name="T4" fmla="*/ 0 w 188"/>
                <a:gd name="T5" fmla="*/ 0 h 225"/>
                <a:gd name="T6" fmla="*/ 0 w 188"/>
                <a:gd name="T7" fmla="*/ 0 h 225"/>
                <a:gd name="T8" fmla="*/ 0 w 188"/>
                <a:gd name="T9" fmla="*/ 0 h 225"/>
                <a:gd name="T10" fmla="*/ 0 60000 65536"/>
                <a:gd name="T11" fmla="*/ 0 60000 65536"/>
                <a:gd name="T12" fmla="*/ 0 60000 65536"/>
                <a:gd name="T13" fmla="*/ 0 60000 65536"/>
                <a:gd name="T14" fmla="*/ 0 60000 65536"/>
                <a:gd name="T15" fmla="*/ 0 w 188"/>
                <a:gd name="T16" fmla="*/ 0 h 225"/>
                <a:gd name="T17" fmla="*/ 188 w 188"/>
                <a:gd name="T18" fmla="*/ 225 h 225"/>
              </a:gdLst>
              <a:ahLst/>
              <a:cxnLst>
                <a:cxn ang="T10">
                  <a:pos x="T0" y="T1"/>
                </a:cxn>
                <a:cxn ang="T11">
                  <a:pos x="T2" y="T3"/>
                </a:cxn>
                <a:cxn ang="T12">
                  <a:pos x="T4" y="T5"/>
                </a:cxn>
                <a:cxn ang="T13">
                  <a:pos x="T6" y="T7"/>
                </a:cxn>
                <a:cxn ang="T14">
                  <a:pos x="T8" y="T9"/>
                </a:cxn>
              </a:cxnLst>
              <a:rect l="T15" t="T16" r="T17" b="T18"/>
              <a:pathLst>
                <a:path w="188" h="225">
                  <a:moveTo>
                    <a:pt x="0" y="80"/>
                  </a:moveTo>
                  <a:lnTo>
                    <a:pt x="121" y="0"/>
                  </a:lnTo>
                  <a:lnTo>
                    <a:pt x="188" y="151"/>
                  </a:lnTo>
                  <a:lnTo>
                    <a:pt x="68" y="225"/>
                  </a:lnTo>
                  <a:lnTo>
                    <a:pt x="0" y="80"/>
                  </a:lnTo>
                  <a:close/>
                </a:path>
              </a:pathLst>
            </a:custGeom>
            <a:solidFill>
              <a:srgbClr val="DFD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8" name="Freeform 283"/>
            <p:cNvSpPr>
              <a:spLocks/>
            </p:cNvSpPr>
            <p:nvPr/>
          </p:nvSpPr>
          <p:spPr bwMode="auto">
            <a:xfrm>
              <a:off x="3967" y="2988"/>
              <a:ext cx="20" cy="30"/>
            </a:xfrm>
            <a:custGeom>
              <a:avLst/>
              <a:gdLst>
                <a:gd name="T0" fmla="*/ 0 w 82"/>
                <a:gd name="T1" fmla="*/ 0 h 121"/>
                <a:gd name="T2" fmla="*/ 0 w 82"/>
                <a:gd name="T3" fmla="*/ 0 h 121"/>
                <a:gd name="T4" fmla="*/ 0 w 82"/>
                <a:gd name="T5" fmla="*/ 0 h 121"/>
                <a:gd name="T6" fmla="*/ 0 w 82"/>
                <a:gd name="T7" fmla="*/ 0 h 121"/>
                <a:gd name="T8" fmla="*/ 0 w 82"/>
                <a:gd name="T9" fmla="*/ 0 h 121"/>
                <a:gd name="T10" fmla="*/ 0 w 82"/>
                <a:gd name="T11" fmla="*/ 0 h 121"/>
                <a:gd name="T12" fmla="*/ 0 w 82"/>
                <a:gd name="T13" fmla="*/ 0 h 121"/>
                <a:gd name="T14" fmla="*/ 0 w 82"/>
                <a:gd name="T15" fmla="*/ 0 h 121"/>
                <a:gd name="T16" fmla="*/ 0 w 82"/>
                <a:gd name="T17" fmla="*/ 0 h 121"/>
                <a:gd name="T18" fmla="*/ 0 w 82"/>
                <a:gd name="T19" fmla="*/ 0 h 121"/>
                <a:gd name="T20" fmla="*/ 0 w 82"/>
                <a:gd name="T21" fmla="*/ 0 h 121"/>
                <a:gd name="T22" fmla="*/ 0 w 82"/>
                <a:gd name="T23" fmla="*/ 0 h 121"/>
                <a:gd name="T24" fmla="*/ 0 w 82"/>
                <a:gd name="T25" fmla="*/ 0 h 1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2"/>
                <a:gd name="T40" fmla="*/ 0 h 121"/>
                <a:gd name="T41" fmla="*/ 82 w 82"/>
                <a:gd name="T42" fmla="*/ 121 h 12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2" h="121">
                  <a:moveTo>
                    <a:pt x="0" y="74"/>
                  </a:moveTo>
                  <a:lnTo>
                    <a:pt x="20" y="56"/>
                  </a:lnTo>
                  <a:lnTo>
                    <a:pt x="32" y="20"/>
                  </a:lnTo>
                  <a:lnTo>
                    <a:pt x="47" y="9"/>
                  </a:lnTo>
                  <a:lnTo>
                    <a:pt x="55" y="0"/>
                  </a:lnTo>
                  <a:lnTo>
                    <a:pt x="61" y="4"/>
                  </a:lnTo>
                  <a:lnTo>
                    <a:pt x="62" y="13"/>
                  </a:lnTo>
                  <a:lnTo>
                    <a:pt x="77" y="29"/>
                  </a:lnTo>
                  <a:lnTo>
                    <a:pt x="82" y="60"/>
                  </a:lnTo>
                  <a:lnTo>
                    <a:pt x="77" y="81"/>
                  </a:lnTo>
                  <a:lnTo>
                    <a:pt x="54" y="104"/>
                  </a:lnTo>
                  <a:lnTo>
                    <a:pt x="8" y="121"/>
                  </a:lnTo>
                  <a:lnTo>
                    <a:pt x="0" y="74"/>
                  </a:lnTo>
                  <a:close/>
                </a:path>
              </a:pathLst>
            </a:custGeom>
            <a:solidFill>
              <a:srgbClr val="FF7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9" name="Freeform 284"/>
            <p:cNvSpPr>
              <a:spLocks/>
            </p:cNvSpPr>
            <p:nvPr/>
          </p:nvSpPr>
          <p:spPr bwMode="auto">
            <a:xfrm>
              <a:off x="3932" y="3005"/>
              <a:ext cx="38" cy="34"/>
            </a:xfrm>
            <a:custGeom>
              <a:avLst/>
              <a:gdLst>
                <a:gd name="T0" fmla="*/ 0 w 152"/>
                <a:gd name="T1" fmla="*/ 0 h 134"/>
                <a:gd name="T2" fmla="*/ 0 w 152"/>
                <a:gd name="T3" fmla="*/ 0 h 134"/>
                <a:gd name="T4" fmla="*/ 0 w 152"/>
                <a:gd name="T5" fmla="*/ 0 h 134"/>
                <a:gd name="T6" fmla="*/ 0 w 152"/>
                <a:gd name="T7" fmla="*/ 0 h 134"/>
                <a:gd name="T8" fmla="*/ 0 w 152"/>
                <a:gd name="T9" fmla="*/ 0 h 134"/>
                <a:gd name="T10" fmla="*/ 0 w 152"/>
                <a:gd name="T11" fmla="*/ 0 h 134"/>
                <a:gd name="T12" fmla="*/ 0 w 152"/>
                <a:gd name="T13" fmla="*/ 0 h 134"/>
                <a:gd name="T14" fmla="*/ 0 w 152"/>
                <a:gd name="T15" fmla="*/ 0 h 134"/>
                <a:gd name="T16" fmla="*/ 0 w 152"/>
                <a:gd name="T17" fmla="*/ 0 h 1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2"/>
                <a:gd name="T28" fmla="*/ 0 h 134"/>
                <a:gd name="T29" fmla="*/ 152 w 152"/>
                <a:gd name="T30" fmla="*/ 134 h 13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2" h="134">
                  <a:moveTo>
                    <a:pt x="0" y="134"/>
                  </a:moveTo>
                  <a:lnTo>
                    <a:pt x="61" y="111"/>
                  </a:lnTo>
                  <a:lnTo>
                    <a:pt x="108" y="84"/>
                  </a:lnTo>
                  <a:lnTo>
                    <a:pt x="152" y="58"/>
                  </a:lnTo>
                  <a:lnTo>
                    <a:pt x="135" y="0"/>
                  </a:lnTo>
                  <a:lnTo>
                    <a:pt x="55" y="37"/>
                  </a:lnTo>
                  <a:lnTo>
                    <a:pt x="6" y="55"/>
                  </a:lnTo>
                  <a:lnTo>
                    <a:pt x="4" y="45"/>
                  </a:lnTo>
                  <a:lnTo>
                    <a:pt x="0" y="134"/>
                  </a:lnTo>
                  <a:close/>
                </a:path>
              </a:pathLst>
            </a:custGeom>
            <a:solidFill>
              <a:srgbClr val="5F00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0" name="Freeform 285"/>
            <p:cNvSpPr>
              <a:spLocks/>
            </p:cNvSpPr>
            <p:nvPr/>
          </p:nvSpPr>
          <p:spPr bwMode="auto">
            <a:xfrm>
              <a:off x="3963" y="3236"/>
              <a:ext cx="25" cy="41"/>
            </a:xfrm>
            <a:custGeom>
              <a:avLst/>
              <a:gdLst>
                <a:gd name="T0" fmla="*/ 0 w 101"/>
                <a:gd name="T1" fmla="*/ 0 h 164"/>
                <a:gd name="T2" fmla="*/ 0 w 101"/>
                <a:gd name="T3" fmla="*/ 0 h 164"/>
                <a:gd name="T4" fmla="*/ 0 w 101"/>
                <a:gd name="T5" fmla="*/ 0 h 164"/>
                <a:gd name="T6" fmla="*/ 0 w 101"/>
                <a:gd name="T7" fmla="*/ 0 h 164"/>
                <a:gd name="T8" fmla="*/ 0 w 101"/>
                <a:gd name="T9" fmla="*/ 0 h 164"/>
                <a:gd name="T10" fmla="*/ 0 w 101"/>
                <a:gd name="T11" fmla="*/ 0 h 164"/>
                <a:gd name="T12" fmla="*/ 0 w 101"/>
                <a:gd name="T13" fmla="*/ 0 h 164"/>
                <a:gd name="T14" fmla="*/ 0 w 101"/>
                <a:gd name="T15" fmla="*/ 0 h 164"/>
                <a:gd name="T16" fmla="*/ 0 w 101"/>
                <a:gd name="T17" fmla="*/ 0 h 164"/>
                <a:gd name="T18" fmla="*/ 0 w 101"/>
                <a:gd name="T19" fmla="*/ 0 h 164"/>
                <a:gd name="T20" fmla="*/ 0 w 101"/>
                <a:gd name="T21" fmla="*/ 0 h 164"/>
                <a:gd name="T22" fmla="*/ 0 w 101"/>
                <a:gd name="T23" fmla="*/ 0 h 164"/>
                <a:gd name="T24" fmla="*/ 0 w 101"/>
                <a:gd name="T25" fmla="*/ 0 h 164"/>
                <a:gd name="T26" fmla="*/ 0 w 101"/>
                <a:gd name="T27" fmla="*/ 0 h 164"/>
                <a:gd name="T28" fmla="*/ 0 w 101"/>
                <a:gd name="T29" fmla="*/ 0 h 164"/>
                <a:gd name="T30" fmla="*/ 0 w 101"/>
                <a:gd name="T31" fmla="*/ 0 h 164"/>
                <a:gd name="T32" fmla="*/ 0 w 101"/>
                <a:gd name="T33" fmla="*/ 0 h 164"/>
                <a:gd name="T34" fmla="*/ 0 w 101"/>
                <a:gd name="T35" fmla="*/ 0 h 16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1"/>
                <a:gd name="T55" fmla="*/ 0 h 164"/>
                <a:gd name="T56" fmla="*/ 101 w 101"/>
                <a:gd name="T57" fmla="*/ 164 h 16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1" h="164">
                  <a:moveTo>
                    <a:pt x="7" y="0"/>
                  </a:moveTo>
                  <a:lnTo>
                    <a:pt x="0" y="25"/>
                  </a:lnTo>
                  <a:lnTo>
                    <a:pt x="0" y="73"/>
                  </a:lnTo>
                  <a:lnTo>
                    <a:pt x="11" y="55"/>
                  </a:lnTo>
                  <a:lnTo>
                    <a:pt x="22" y="78"/>
                  </a:lnTo>
                  <a:lnTo>
                    <a:pt x="25" y="112"/>
                  </a:lnTo>
                  <a:lnTo>
                    <a:pt x="41" y="142"/>
                  </a:lnTo>
                  <a:lnTo>
                    <a:pt x="65" y="159"/>
                  </a:lnTo>
                  <a:lnTo>
                    <a:pt x="84" y="164"/>
                  </a:lnTo>
                  <a:lnTo>
                    <a:pt x="101" y="160"/>
                  </a:lnTo>
                  <a:lnTo>
                    <a:pt x="101" y="128"/>
                  </a:lnTo>
                  <a:lnTo>
                    <a:pt x="88" y="80"/>
                  </a:lnTo>
                  <a:lnTo>
                    <a:pt x="80" y="92"/>
                  </a:lnTo>
                  <a:lnTo>
                    <a:pt x="65" y="92"/>
                  </a:lnTo>
                  <a:lnTo>
                    <a:pt x="45" y="90"/>
                  </a:lnTo>
                  <a:lnTo>
                    <a:pt x="32" y="68"/>
                  </a:lnTo>
                  <a:lnTo>
                    <a:pt x="19" y="43"/>
                  </a:lnTo>
                  <a:lnTo>
                    <a:pt x="7" y="0"/>
                  </a:lnTo>
                  <a:close/>
                </a:path>
              </a:pathLst>
            </a:custGeom>
            <a:solidFill>
              <a:srgbClr val="DF3F5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1" name="Freeform 286"/>
            <p:cNvSpPr>
              <a:spLocks/>
            </p:cNvSpPr>
            <p:nvPr/>
          </p:nvSpPr>
          <p:spPr bwMode="auto">
            <a:xfrm>
              <a:off x="3932" y="3237"/>
              <a:ext cx="23" cy="42"/>
            </a:xfrm>
            <a:custGeom>
              <a:avLst/>
              <a:gdLst>
                <a:gd name="T0" fmla="*/ 0 w 92"/>
                <a:gd name="T1" fmla="*/ 0 h 170"/>
                <a:gd name="T2" fmla="*/ 0 w 92"/>
                <a:gd name="T3" fmla="*/ 0 h 170"/>
                <a:gd name="T4" fmla="*/ 0 w 92"/>
                <a:gd name="T5" fmla="*/ 0 h 170"/>
                <a:gd name="T6" fmla="*/ 0 w 92"/>
                <a:gd name="T7" fmla="*/ 0 h 170"/>
                <a:gd name="T8" fmla="*/ 0 w 92"/>
                <a:gd name="T9" fmla="*/ 0 h 170"/>
                <a:gd name="T10" fmla="*/ 0 w 92"/>
                <a:gd name="T11" fmla="*/ 0 h 170"/>
                <a:gd name="T12" fmla="*/ 0 w 92"/>
                <a:gd name="T13" fmla="*/ 0 h 170"/>
                <a:gd name="T14" fmla="*/ 0 w 92"/>
                <a:gd name="T15" fmla="*/ 0 h 170"/>
                <a:gd name="T16" fmla="*/ 0 w 92"/>
                <a:gd name="T17" fmla="*/ 0 h 170"/>
                <a:gd name="T18" fmla="*/ 0 w 92"/>
                <a:gd name="T19" fmla="*/ 0 h 170"/>
                <a:gd name="T20" fmla="*/ 0 w 92"/>
                <a:gd name="T21" fmla="*/ 0 h 170"/>
                <a:gd name="T22" fmla="*/ 0 w 92"/>
                <a:gd name="T23" fmla="*/ 0 h 170"/>
                <a:gd name="T24" fmla="*/ 0 w 92"/>
                <a:gd name="T25" fmla="*/ 0 h 170"/>
                <a:gd name="T26" fmla="*/ 0 w 92"/>
                <a:gd name="T27" fmla="*/ 0 h 170"/>
                <a:gd name="T28" fmla="*/ 0 w 92"/>
                <a:gd name="T29" fmla="*/ 0 h 170"/>
                <a:gd name="T30" fmla="*/ 0 w 92"/>
                <a:gd name="T31" fmla="*/ 0 h 170"/>
                <a:gd name="T32" fmla="*/ 0 w 92"/>
                <a:gd name="T33" fmla="*/ 0 h 170"/>
                <a:gd name="T34" fmla="*/ 0 w 92"/>
                <a:gd name="T35" fmla="*/ 0 h 170"/>
                <a:gd name="T36" fmla="*/ 0 w 92"/>
                <a:gd name="T37" fmla="*/ 0 h 17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2"/>
                <a:gd name="T58" fmla="*/ 0 h 170"/>
                <a:gd name="T59" fmla="*/ 92 w 92"/>
                <a:gd name="T60" fmla="*/ 170 h 17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2" h="170">
                  <a:moveTo>
                    <a:pt x="91" y="0"/>
                  </a:moveTo>
                  <a:lnTo>
                    <a:pt x="92" y="68"/>
                  </a:lnTo>
                  <a:lnTo>
                    <a:pt x="87" y="51"/>
                  </a:lnTo>
                  <a:lnTo>
                    <a:pt x="79" y="72"/>
                  </a:lnTo>
                  <a:lnTo>
                    <a:pt x="72" y="105"/>
                  </a:lnTo>
                  <a:lnTo>
                    <a:pt x="64" y="131"/>
                  </a:lnTo>
                  <a:lnTo>
                    <a:pt x="45" y="153"/>
                  </a:lnTo>
                  <a:lnTo>
                    <a:pt x="29" y="165"/>
                  </a:lnTo>
                  <a:lnTo>
                    <a:pt x="12" y="170"/>
                  </a:lnTo>
                  <a:lnTo>
                    <a:pt x="6" y="162"/>
                  </a:lnTo>
                  <a:lnTo>
                    <a:pt x="1" y="146"/>
                  </a:lnTo>
                  <a:lnTo>
                    <a:pt x="0" y="129"/>
                  </a:lnTo>
                  <a:lnTo>
                    <a:pt x="2" y="112"/>
                  </a:lnTo>
                  <a:lnTo>
                    <a:pt x="10" y="83"/>
                  </a:lnTo>
                  <a:lnTo>
                    <a:pt x="23" y="93"/>
                  </a:lnTo>
                  <a:lnTo>
                    <a:pt x="43" y="93"/>
                  </a:lnTo>
                  <a:lnTo>
                    <a:pt x="57" y="92"/>
                  </a:lnTo>
                  <a:lnTo>
                    <a:pt x="81" y="35"/>
                  </a:lnTo>
                  <a:lnTo>
                    <a:pt x="91" y="0"/>
                  </a:lnTo>
                  <a:close/>
                </a:path>
              </a:pathLst>
            </a:custGeom>
            <a:solidFill>
              <a:srgbClr val="DF3F5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2" name="Freeform 287"/>
            <p:cNvSpPr>
              <a:spLocks/>
            </p:cNvSpPr>
            <p:nvPr/>
          </p:nvSpPr>
          <p:spPr bwMode="auto">
            <a:xfrm>
              <a:off x="4410" y="3244"/>
              <a:ext cx="42" cy="26"/>
            </a:xfrm>
            <a:custGeom>
              <a:avLst/>
              <a:gdLst>
                <a:gd name="T0" fmla="*/ 0 w 168"/>
                <a:gd name="T1" fmla="*/ 0 h 104"/>
                <a:gd name="T2" fmla="*/ 0 w 168"/>
                <a:gd name="T3" fmla="*/ 0 h 104"/>
                <a:gd name="T4" fmla="*/ 0 w 168"/>
                <a:gd name="T5" fmla="*/ 0 h 104"/>
                <a:gd name="T6" fmla="*/ 0 w 168"/>
                <a:gd name="T7" fmla="*/ 0 h 104"/>
                <a:gd name="T8" fmla="*/ 0 w 168"/>
                <a:gd name="T9" fmla="*/ 0 h 104"/>
                <a:gd name="T10" fmla="*/ 0 w 168"/>
                <a:gd name="T11" fmla="*/ 0 h 104"/>
                <a:gd name="T12" fmla="*/ 0 w 168"/>
                <a:gd name="T13" fmla="*/ 0 h 104"/>
                <a:gd name="T14" fmla="*/ 0 w 168"/>
                <a:gd name="T15" fmla="*/ 0 h 104"/>
                <a:gd name="T16" fmla="*/ 0 w 168"/>
                <a:gd name="T17" fmla="*/ 0 h 104"/>
                <a:gd name="T18" fmla="*/ 0 w 168"/>
                <a:gd name="T19" fmla="*/ 0 h 104"/>
                <a:gd name="T20" fmla="*/ 0 w 168"/>
                <a:gd name="T21" fmla="*/ 0 h 104"/>
                <a:gd name="T22" fmla="*/ 0 w 168"/>
                <a:gd name="T23" fmla="*/ 0 h 104"/>
                <a:gd name="T24" fmla="*/ 0 w 168"/>
                <a:gd name="T25" fmla="*/ 0 h 10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8"/>
                <a:gd name="T40" fmla="*/ 0 h 104"/>
                <a:gd name="T41" fmla="*/ 168 w 168"/>
                <a:gd name="T42" fmla="*/ 104 h 10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8" h="104">
                  <a:moveTo>
                    <a:pt x="83" y="0"/>
                  </a:moveTo>
                  <a:lnTo>
                    <a:pt x="110" y="27"/>
                  </a:lnTo>
                  <a:lnTo>
                    <a:pt x="134" y="57"/>
                  </a:lnTo>
                  <a:lnTo>
                    <a:pt x="165" y="83"/>
                  </a:lnTo>
                  <a:lnTo>
                    <a:pt x="168" y="96"/>
                  </a:lnTo>
                  <a:lnTo>
                    <a:pt x="138" y="104"/>
                  </a:lnTo>
                  <a:lnTo>
                    <a:pt x="107" y="100"/>
                  </a:lnTo>
                  <a:lnTo>
                    <a:pt x="68" y="83"/>
                  </a:lnTo>
                  <a:lnTo>
                    <a:pt x="40" y="66"/>
                  </a:lnTo>
                  <a:lnTo>
                    <a:pt x="10" y="62"/>
                  </a:lnTo>
                  <a:lnTo>
                    <a:pt x="0" y="53"/>
                  </a:lnTo>
                  <a:lnTo>
                    <a:pt x="3" y="5"/>
                  </a:lnTo>
                  <a:lnTo>
                    <a:pt x="8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3" name="Freeform 288"/>
            <p:cNvSpPr>
              <a:spLocks/>
            </p:cNvSpPr>
            <p:nvPr/>
          </p:nvSpPr>
          <p:spPr bwMode="auto">
            <a:xfrm>
              <a:off x="4350" y="3258"/>
              <a:ext cx="26" cy="28"/>
            </a:xfrm>
            <a:custGeom>
              <a:avLst/>
              <a:gdLst>
                <a:gd name="T0" fmla="*/ 0 w 105"/>
                <a:gd name="T1" fmla="*/ 0 h 116"/>
                <a:gd name="T2" fmla="*/ 0 w 105"/>
                <a:gd name="T3" fmla="*/ 0 h 116"/>
                <a:gd name="T4" fmla="*/ 0 w 105"/>
                <a:gd name="T5" fmla="*/ 0 h 116"/>
                <a:gd name="T6" fmla="*/ 0 w 105"/>
                <a:gd name="T7" fmla="*/ 0 h 116"/>
                <a:gd name="T8" fmla="*/ 0 w 105"/>
                <a:gd name="T9" fmla="*/ 0 h 116"/>
                <a:gd name="T10" fmla="*/ 0 w 105"/>
                <a:gd name="T11" fmla="*/ 0 h 116"/>
                <a:gd name="T12" fmla="*/ 0 w 105"/>
                <a:gd name="T13" fmla="*/ 0 h 116"/>
                <a:gd name="T14" fmla="*/ 0 w 105"/>
                <a:gd name="T15" fmla="*/ 0 h 116"/>
                <a:gd name="T16" fmla="*/ 0 w 105"/>
                <a:gd name="T17" fmla="*/ 0 h 116"/>
                <a:gd name="T18" fmla="*/ 0 w 105"/>
                <a:gd name="T19" fmla="*/ 0 h 116"/>
                <a:gd name="T20" fmla="*/ 0 w 105"/>
                <a:gd name="T21" fmla="*/ 0 h 116"/>
                <a:gd name="T22" fmla="*/ 0 w 105"/>
                <a:gd name="T23" fmla="*/ 0 h 116"/>
                <a:gd name="T24" fmla="*/ 0 w 105"/>
                <a:gd name="T25" fmla="*/ 0 h 116"/>
                <a:gd name="T26" fmla="*/ 0 w 105"/>
                <a:gd name="T27" fmla="*/ 0 h 1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5"/>
                <a:gd name="T43" fmla="*/ 0 h 116"/>
                <a:gd name="T44" fmla="*/ 105 w 105"/>
                <a:gd name="T45" fmla="*/ 116 h 11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5" h="116">
                  <a:moveTo>
                    <a:pt x="104" y="3"/>
                  </a:moveTo>
                  <a:lnTo>
                    <a:pt x="105" y="33"/>
                  </a:lnTo>
                  <a:lnTo>
                    <a:pt x="91" y="48"/>
                  </a:lnTo>
                  <a:lnTo>
                    <a:pt x="88" y="74"/>
                  </a:lnTo>
                  <a:lnTo>
                    <a:pt x="64" y="99"/>
                  </a:lnTo>
                  <a:lnTo>
                    <a:pt x="44" y="112"/>
                  </a:lnTo>
                  <a:lnTo>
                    <a:pt x="26" y="116"/>
                  </a:lnTo>
                  <a:lnTo>
                    <a:pt x="9" y="115"/>
                  </a:lnTo>
                  <a:lnTo>
                    <a:pt x="0" y="97"/>
                  </a:lnTo>
                  <a:lnTo>
                    <a:pt x="3" y="71"/>
                  </a:lnTo>
                  <a:lnTo>
                    <a:pt x="20" y="42"/>
                  </a:lnTo>
                  <a:lnTo>
                    <a:pt x="46" y="10"/>
                  </a:lnTo>
                  <a:lnTo>
                    <a:pt x="47" y="0"/>
                  </a:lnTo>
                  <a:lnTo>
                    <a:pt x="104"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4" name="Freeform 289"/>
            <p:cNvSpPr>
              <a:spLocks/>
            </p:cNvSpPr>
            <p:nvPr/>
          </p:nvSpPr>
          <p:spPr bwMode="auto">
            <a:xfrm>
              <a:off x="4427" y="3090"/>
              <a:ext cx="12" cy="33"/>
            </a:xfrm>
            <a:custGeom>
              <a:avLst/>
              <a:gdLst>
                <a:gd name="T0" fmla="*/ 0 w 50"/>
                <a:gd name="T1" fmla="*/ 0 h 129"/>
                <a:gd name="T2" fmla="*/ 0 w 50"/>
                <a:gd name="T3" fmla="*/ 0 h 129"/>
                <a:gd name="T4" fmla="*/ 0 w 50"/>
                <a:gd name="T5" fmla="*/ 0 h 129"/>
                <a:gd name="T6" fmla="*/ 0 w 50"/>
                <a:gd name="T7" fmla="*/ 0 h 129"/>
                <a:gd name="T8" fmla="*/ 0 w 50"/>
                <a:gd name="T9" fmla="*/ 0 h 129"/>
                <a:gd name="T10" fmla="*/ 0 w 50"/>
                <a:gd name="T11" fmla="*/ 0 h 129"/>
                <a:gd name="T12" fmla="*/ 0 w 50"/>
                <a:gd name="T13" fmla="*/ 0 h 129"/>
                <a:gd name="T14" fmla="*/ 0 w 50"/>
                <a:gd name="T15" fmla="*/ 0 h 129"/>
                <a:gd name="T16" fmla="*/ 0 w 50"/>
                <a:gd name="T17" fmla="*/ 0 h 129"/>
                <a:gd name="T18" fmla="*/ 0 w 50"/>
                <a:gd name="T19" fmla="*/ 0 h 129"/>
                <a:gd name="T20" fmla="*/ 0 w 50"/>
                <a:gd name="T21" fmla="*/ 0 h 12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
                <a:gd name="T34" fmla="*/ 0 h 129"/>
                <a:gd name="T35" fmla="*/ 50 w 50"/>
                <a:gd name="T36" fmla="*/ 129 h 12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 h="129">
                  <a:moveTo>
                    <a:pt x="48" y="1"/>
                  </a:moveTo>
                  <a:lnTo>
                    <a:pt x="50" y="72"/>
                  </a:lnTo>
                  <a:lnTo>
                    <a:pt x="24" y="116"/>
                  </a:lnTo>
                  <a:lnTo>
                    <a:pt x="11" y="129"/>
                  </a:lnTo>
                  <a:lnTo>
                    <a:pt x="13" y="67"/>
                  </a:lnTo>
                  <a:lnTo>
                    <a:pt x="8" y="74"/>
                  </a:lnTo>
                  <a:lnTo>
                    <a:pt x="1" y="94"/>
                  </a:lnTo>
                  <a:lnTo>
                    <a:pt x="0" y="72"/>
                  </a:lnTo>
                  <a:lnTo>
                    <a:pt x="6" y="34"/>
                  </a:lnTo>
                  <a:lnTo>
                    <a:pt x="23" y="0"/>
                  </a:lnTo>
                  <a:lnTo>
                    <a:pt x="48" y="1"/>
                  </a:lnTo>
                  <a:close/>
                </a:path>
              </a:pathLst>
            </a:custGeom>
            <a:solidFill>
              <a:srgbClr val="FF7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5" name="Freeform 290"/>
            <p:cNvSpPr>
              <a:spLocks/>
            </p:cNvSpPr>
            <p:nvPr/>
          </p:nvSpPr>
          <p:spPr bwMode="auto">
            <a:xfrm>
              <a:off x="4360" y="3020"/>
              <a:ext cx="73" cy="238"/>
            </a:xfrm>
            <a:custGeom>
              <a:avLst/>
              <a:gdLst>
                <a:gd name="T0" fmla="*/ 0 w 292"/>
                <a:gd name="T1" fmla="*/ 0 h 953"/>
                <a:gd name="T2" fmla="*/ 0 w 292"/>
                <a:gd name="T3" fmla="*/ 0 h 953"/>
                <a:gd name="T4" fmla="*/ 0 w 292"/>
                <a:gd name="T5" fmla="*/ 0 h 953"/>
                <a:gd name="T6" fmla="*/ 0 w 292"/>
                <a:gd name="T7" fmla="*/ 0 h 953"/>
                <a:gd name="T8" fmla="*/ 0 w 292"/>
                <a:gd name="T9" fmla="*/ 0 h 953"/>
                <a:gd name="T10" fmla="*/ 0 w 292"/>
                <a:gd name="T11" fmla="*/ 0 h 953"/>
                <a:gd name="T12" fmla="*/ 0 w 292"/>
                <a:gd name="T13" fmla="*/ 0 h 953"/>
                <a:gd name="T14" fmla="*/ 0 w 292"/>
                <a:gd name="T15" fmla="*/ 0 h 953"/>
                <a:gd name="T16" fmla="*/ 0 w 292"/>
                <a:gd name="T17" fmla="*/ 0 h 953"/>
                <a:gd name="T18" fmla="*/ 0 w 292"/>
                <a:gd name="T19" fmla="*/ 0 h 953"/>
                <a:gd name="T20" fmla="*/ 0 w 292"/>
                <a:gd name="T21" fmla="*/ 0 h 953"/>
                <a:gd name="T22" fmla="*/ 0 w 292"/>
                <a:gd name="T23" fmla="*/ 0 h 953"/>
                <a:gd name="T24" fmla="*/ 0 w 292"/>
                <a:gd name="T25" fmla="*/ 0 h 953"/>
                <a:gd name="T26" fmla="*/ 0 w 292"/>
                <a:gd name="T27" fmla="*/ 0 h 953"/>
                <a:gd name="T28" fmla="*/ 0 w 292"/>
                <a:gd name="T29" fmla="*/ 0 h 953"/>
                <a:gd name="T30" fmla="*/ 0 w 292"/>
                <a:gd name="T31" fmla="*/ 0 h 95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92"/>
                <a:gd name="T49" fmla="*/ 0 h 953"/>
                <a:gd name="T50" fmla="*/ 292 w 292"/>
                <a:gd name="T51" fmla="*/ 953 h 95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92" h="953">
                  <a:moveTo>
                    <a:pt x="289" y="0"/>
                  </a:moveTo>
                  <a:lnTo>
                    <a:pt x="292" y="518"/>
                  </a:lnTo>
                  <a:lnTo>
                    <a:pt x="289" y="902"/>
                  </a:lnTo>
                  <a:lnTo>
                    <a:pt x="202" y="919"/>
                  </a:lnTo>
                  <a:lnTo>
                    <a:pt x="188" y="605"/>
                  </a:lnTo>
                  <a:lnTo>
                    <a:pt x="199" y="575"/>
                  </a:lnTo>
                  <a:lnTo>
                    <a:pt x="188" y="558"/>
                  </a:lnTo>
                  <a:lnTo>
                    <a:pt x="188" y="366"/>
                  </a:lnTo>
                  <a:lnTo>
                    <a:pt x="168" y="427"/>
                  </a:lnTo>
                  <a:lnTo>
                    <a:pt x="118" y="687"/>
                  </a:lnTo>
                  <a:lnTo>
                    <a:pt x="73" y="953"/>
                  </a:lnTo>
                  <a:lnTo>
                    <a:pt x="0" y="953"/>
                  </a:lnTo>
                  <a:lnTo>
                    <a:pt x="33" y="595"/>
                  </a:lnTo>
                  <a:lnTo>
                    <a:pt x="46" y="292"/>
                  </a:lnTo>
                  <a:lnTo>
                    <a:pt x="40" y="7"/>
                  </a:lnTo>
                  <a:lnTo>
                    <a:pt x="289" y="0"/>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6" name="Freeform 291"/>
            <p:cNvSpPr>
              <a:spLocks/>
            </p:cNvSpPr>
            <p:nvPr/>
          </p:nvSpPr>
          <p:spPr bwMode="auto">
            <a:xfrm>
              <a:off x="4348" y="2910"/>
              <a:ext cx="94" cy="182"/>
            </a:xfrm>
            <a:custGeom>
              <a:avLst/>
              <a:gdLst>
                <a:gd name="T0" fmla="*/ 0 w 373"/>
                <a:gd name="T1" fmla="*/ 0 h 727"/>
                <a:gd name="T2" fmla="*/ 0 w 373"/>
                <a:gd name="T3" fmla="*/ 0 h 727"/>
                <a:gd name="T4" fmla="*/ 0 w 373"/>
                <a:gd name="T5" fmla="*/ 0 h 727"/>
                <a:gd name="T6" fmla="*/ 0 w 373"/>
                <a:gd name="T7" fmla="*/ 0 h 727"/>
                <a:gd name="T8" fmla="*/ 0 w 373"/>
                <a:gd name="T9" fmla="*/ 0 h 727"/>
                <a:gd name="T10" fmla="*/ 0 w 373"/>
                <a:gd name="T11" fmla="*/ 0 h 727"/>
                <a:gd name="T12" fmla="*/ 0 w 373"/>
                <a:gd name="T13" fmla="*/ 0 h 727"/>
                <a:gd name="T14" fmla="*/ 0 w 373"/>
                <a:gd name="T15" fmla="*/ 0 h 727"/>
                <a:gd name="T16" fmla="*/ 0 w 373"/>
                <a:gd name="T17" fmla="*/ 0 h 727"/>
                <a:gd name="T18" fmla="*/ 0 w 373"/>
                <a:gd name="T19" fmla="*/ 0 h 727"/>
                <a:gd name="T20" fmla="*/ 0 w 373"/>
                <a:gd name="T21" fmla="*/ 0 h 727"/>
                <a:gd name="T22" fmla="*/ 0 w 373"/>
                <a:gd name="T23" fmla="*/ 0 h 727"/>
                <a:gd name="T24" fmla="*/ 0 w 373"/>
                <a:gd name="T25" fmla="*/ 0 h 727"/>
                <a:gd name="T26" fmla="*/ 0 w 373"/>
                <a:gd name="T27" fmla="*/ 0 h 727"/>
                <a:gd name="T28" fmla="*/ 0 w 373"/>
                <a:gd name="T29" fmla="*/ 0 h 727"/>
                <a:gd name="T30" fmla="*/ 0 w 373"/>
                <a:gd name="T31" fmla="*/ 0 h 727"/>
                <a:gd name="T32" fmla="*/ 0 w 373"/>
                <a:gd name="T33" fmla="*/ 0 h 727"/>
                <a:gd name="T34" fmla="*/ 0 w 373"/>
                <a:gd name="T35" fmla="*/ 0 h 72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73"/>
                <a:gd name="T55" fmla="*/ 0 h 727"/>
                <a:gd name="T56" fmla="*/ 373 w 373"/>
                <a:gd name="T57" fmla="*/ 727 h 72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73" h="727">
                  <a:moveTo>
                    <a:pt x="250" y="9"/>
                  </a:moveTo>
                  <a:lnTo>
                    <a:pt x="363" y="97"/>
                  </a:lnTo>
                  <a:lnTo>
                    <a:pt x="371" y="330"/>
                  </a:lnTo>
                  <a:lnTo>
                    <a:pt x="373" y="448"/>
                  </a:lnTo>
                  <a:lnTo>
                    <a:pt x="366" y="727"/>
                  </a:lnTo>
                  <a:lnTo>
                    <a:pt x="341" y="727"/>
                  </a:lnTo>
                  <a:lnTo>
                    <a:pt x="328" y="441"/>
                  </a:lnTo>
                  <a:lnTo>
                    <a:pt x="89" y="441"/>
                  </a:lnTo>
                  <a:lnTo>
                    <a:pt x="82" y="370"/>
                  </a:lnTo>
                  <a:lnTo>
                    <a:pt x="74" y="420"/>
                  </a:lnTo>
                  <a:lnTo>
                    <a:pt x="91" y="529"/>
                  </a:lnTo>
                  <a:lnTo>
                    <a:pt x="107" y="690"/>
                  </a:lnTo>
                  <a:lnTo>
                    <a:pt x="67" y="700"/>
                  </a:lnTo>
                  <a:lnTo>
                    <a:pt x="0" y="416"/>
                  </a:lnTo>
                  <a:lnTo>
                    <a:pt x="42" y="82"/>
                  </a:lnTo>
                  <a:lnTo>
                    <a:pt x="171" y="0"/>
                  </a:lnTo>
                  <a:lnTo>
                    <a:pt x="227" y="37"/>
                  </a:lnTo>
                  <a:lnTo>
                    <a:pt x="250" y="9"/>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7" name="Freeform 292"/>
            <p:cNvSpPr>
              <a:spLocks/>
            </p:cNvSpPr>
            <p:nvPr/>
          </p:nvSpPr>
          <p:spPr bwMode="auto">
            <a:xfrm>
              <a:off x="4364" y="3082"/>
              <a:ext cx="14" cy="30"/>
            </a:xfrm>
            <a:custGeom>
              <a:avLst/>
              <a:gdLst>
                <a:gd name="T0" fmla="*/ 0 w 56"/>
                <a:gd name="T1" fmla="*/ 0 h 122"/>
                <a:gd name="T2" fmla="*/ 0 w 56"/>
                <a:gd name="T3" fmla="*/ 0 h 122"/>
                <a:gd name="T4" fmla="*/ 0 w 56"/>
                <a:gd name="T5" fmla="*/ 0 h 122"/>
                <a:gd name="T6" fmla="*/ 0 w 56"/>
                <a:gd name="T7" fmla="*/ 0 h 122"/>
                <a:gd name="T8" fmla="*/ 0 w 56"/>
                <a:gd name="T9" fmla="*/ 0 h 122"/>
                <a:gd name="T10" fmla="*/ 0 w 56"/>
                <a:gd name="T11" fmla="*/ 0 h 122"/>
                <a:gd name="T12" fmla="*/ 0 w 56"/>
                <a:gd name="T13" fmla="*/ 0 h 122"/>
                <a:gd name="T14" fmla="*/ 0 w 56"/>
                <a:gd name="T15" fmla="*/ 0 h 122"/>
                <a:gd name="T16" fmla="*/ 0 w 56"/>
                <a:gd name="T17" fmla="*/ 0 h 122"/>
                <a:gd name="T18" fmla="*/ 0 w 56"/>
                <a:gd name="T19" fmla="*/ 0 h 1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6"/>
                <a:gd name="T31" fmla="*/ 0 h 122"/>
                <a:gd name="T32" fmla="*/ 56 w 56"/>
                <a:gd name="T33" fmla="*/ 122 h 1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6" h="122">
                  <a:moveTo>
                    <a:pt x="39" y="0"/>
                  </a:moveTo>
                  <a:lnTo>
                    <a:pt x="56" y="64"/>
                  </a:lnTo>
                  <a:lnTo>
                    <a:pt x="27" y="122"/>
                  </a:lnTo>
                  <a:lnTo>
                    <a:pt x="17" y="115"/>
                  </a:lnTo>
                  <a:lnTo>
                    <a:pt x="0" y="109"/>
                  </a:lnTo>
                  <a:lnTo>
                    <a:pt x="7" y="90"/>
                  </a:lnTo>
                  <a:lnTo>
                    <a:pt x="9" y="68"/>
                  </a:lnTo>
                  <a:lnTo>
                    <a:pt x="0" y="44"/>
                  </a:lnTo>
                  <a:lnTo>
                    <a:pt x="7" y="4"/>
                  </a:lnTo>
                  <a:lnTo>
                    <a:pt x="39" y="0"/>
                  </a:lnTo>
                  <a:close/>
                </a:path>
              </a:pathLst>
            </a:custGeom>
            <a:solidFill>
              <a:srgbClr val="FF7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8" name="Line 293"/>
            <p:cNvSpPr>
              <a:spLocks noChangeShapeType="1"/>
            </p:cNvSpPr>
            <p:nvPr/>
          </p:nvSpPr>
          <p:spPr bwMode="auto">
            <a:xfrm flipH="1">
              <a:off x="4371" y="3027"/>
              <a:ext cx="59"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59" name="Line 294"/>
            <p:cNvSpPr>
              <a:spLocks noChangeShapeType="1"/>
            </p:cNvSpPr>
            <p:nvPr/>
          </p:nvSpPr>
          <p:spPr bwMode="auto">
            <a:xfrm flipH="1">
              <a:off x="4371" y="3021"/>
              <a:ext cx="59"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60" name="Freeform 295"/>
            <p:cNvSpPr>
              <a:spLocks/>
            </p:cNvSpPr>
            <p:nvPr/>
          </p:nvSpPr>
          <p:spPr bwMode="auto">
            <a:xfrm>
              <a:off x="4386" y="2914"/>
              <a:ext cx="28" cy="16"/>
            </a:xfrm>
            <a:custGeom>
              <a:avLst/>
              <a:gdLst>
                <a:gd name="T0" fmla="*/ 0 w 109"/>
                <a:gd name="T1" fmla="*/ 0 h 65"/>
                <a:gd name="T2" fmla="*/ 0 w 109"/>
                <a:gd name="T3" fmla="*/ 0 h 65"/>
                <a:gd name="T4" fmla="*/ 0 w 109"/>
                <a:gd name="T5" fmla="*/ 0 h 65"/>
                <a:gd name="T6" fmla="*/ 0 w 109"/>
                <a:gd name="T7" fmla="*/ 0 h 65"/>
                <a:gd name="T8" fmla="*/ 0 w 109"/>
                <a:gd name="T9" fmla="*/ 0 h 65"/>
                <a:gd name="T10" fmla="*/ 0 60000 65536"/>
                <a:gd name="T11" fmla="*/ 0 60000 65536"/>
                <a:gd name="T12" fmla="*/ 0 60000 65536"/>
                <a:gd name="T13" fmla="*/ 0 60000 65536"/>
                <a:gd name="T14" fmla="*/ 0 60000 65536"/>
                <a:gd name="T15" fmla="*/ 0 w 109"/>
                <a:gd name="T16" fmla="*/ 0 h 65"/>
                <a:gd name="T17" fmla="*/ 109 w 109"/>
                <a:gd name="T18" fmla="*/ 65 h 65"/>
              </a:gdLst>
              <a:ahLst/>
              <a:cxnLst>
                <a:cxn ang="T10">
                  <a:pos x="T0" y="T1"/>
                </a:cxn>
                <a:cxn ang="T11">
                  <a:pos x="T2" y="T3"/>
                </a:cxn>
                <a:cxn ang="T12">
                  <a:pos x="T4" y="T5"/>
                </a:cxn>
                <a:cxn ang="T13">
                  <a:pos x="T6" y="T7"/>
                </a:cxn>
                <a:cxn ang="T14">
                  <a:pos x="T8" y="T9"/>
                </a:cxn>
              </a:cxnLst>
              <a:rect l="T15" t="T16" r="T17" b="T18"/>
              <a:pathLst>
                <a:path w="109" h="65">
                  <a:moveTo>
                    <a:pt x="109" y="8"/>
                  </a:moveTo>
                  <a:lnTo>
                    <a:pt x="105" y="65"/>
                  </a:lnTo>
                  <a:lnTo>
                    <a:pt x="75" y="24"/>
                  </a:lnTo>
                  <a:lnTo>
                    <a:pt x="53" y="64"/>
                  </a:lnTo>
                  <a:lnTo>
                    <a:pt x="0" y="0"/>
                  </a:lnTo>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61" name="Line 296"/>
            <p:cNvSpPr>
              <a:spLocks noChangeShapeType="1"/>
            </p:cNvSpPr>
            <p:nvPr/>
          </p:nvSpPr>
          <p:spPr bwMode="auto">
            <a:xfrm>
              <a:off x="4405" y="2922"/>
              <a:ext cx="1" cy="10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62" name="Freeform 297"/>
            <p:cNvSpPr>
              <a:spLocks/>
            </p:cNvSpPr>
            <p:nvPr/>
          </p:nvSpPr>
          <p:spPr bwMode="auto">
            <a:xfrm>
              <a:off x="4385" y="2859"/>
              <a:ext cx="36" cy="61"/>
            </a:xfrm>
            <a:custGeom>
              <a:avLst/>
              <a:gdLst>
                <a:gd name="T0" fmla="*/ 0 w 145"/>
                <a:gd name="T1" fmla="*/ 0 h 243"/>
                <a:gd name="T2" fmla="*/ 0 w 145"/>
                <a:gd name="T3" fmla="*/ 0 h 243"/>
                <a:gd name="T4" fmla="*/ 0 w 145"/>
                <a:gd name="T5" fmla="*/ 0 h 243"/>
                <a:gd name="T6" fmla="*/ 0 w 145"/>
                <a:gd name="T7" fmla="*/ 0 h 243"/>
                <a:gd name="T8" fmla="*/ 0 w 145"/>
                <a:gd name="T9" fmla="*/ 0 h 243"/>
                <a:gd name="T10" fmla="*/ 0 w 145"/>
                <a:gd name="T11" fmla="*/ 0 h 243"/>
                <a:gd name="T12" fmla="*/ 0 w 145"/>
                <a:gd name="T13" fmla="*/ 0 h 243"/>
                <a:gd name="T14" fmla="*/ 0 w 145"/>
                <a:gd name="T15" fmla="*/ 0 h 243"/>
                <a:gd name="T16" fmla="*/ 0 w 145"/>
                <a:gd name="T17" fmla="*/ 0 h 243"/>
                <a:gd name="T18" fmla="*/ 0 w 145"/>
                <a:gd name="T19" fmla="*/ 0 h 243"/>
                <a:gd name="T20" fmla="*/ 0 w 145"/>
                <a:gd name="T21" fmla="*/ 0 h 243"/>
                <a:gd name="T22" fmla="*/ 0 w 145"/>
                <a:gd name="T23" fmla="*/ 0 h 243"/>
                <a:gd name="T24" fmla="*/ 0 w 145"/>
                <a:gd name="T25" fmla="*/ 0 h 243"/>
                <a:gd name="T26" fmla="*/ 0 w 145"/>
                <a:gd name="T27" fmla="*/ 0 h 243"/>
                <a:gd name="T28" fmla="*/ 0 w 145"/>
                <a:gd name="T29" fmla="*/ 0 h 243"/>
                <a:gd name="T30" fmla="*/ 0 w 145"/>
                <a:gd name="T31" fmla="*/ 0 h 243"/>
                <a:gd name="T32" fmla="*/ 0 w 145"/>
                <a:gd name="T33" fmla="*/ 0 h 243"/>
                <a:gd name="T34" fmla="*/ 0 w 145"/>
                <a:gd name="T35" fmla="*/ 0 h 243"/>
                <a:gd name="T36" fmla="*/ 0 w 145"/>
                <a:gd name="T37" fmla="*/ 0 h 243"/>
                <a:gd name="T38" fmla="*/ 0 w 145"/>
                <a:gd name="T39" fmla="*/ 0 h 243"/>
                <a:gd name="T40" fmla="*/ 0 w 145"/>
                <a:gd name="T41" fmla="*/ 0 h 243"/>
                <a:gd name="T42" fmla="*/ 0 w 145"/>
                <a:gd name="T43" fmla="*/ 0 h 243"/>
                <a:gd name="T44" fmla="*/ 0 w 145"/>
                <a:gd name="T45" fmla="*/ 0 h 243"/>
                <a:gd name="T46" fmla="*/ 0 w 145"/>
                <a:gd name="T47" fmla="*/ 0 h 243"/>
                <a:gd name="T48" fmla="*/ 0 w 145"/>
                <a:gd name="T49" fmla="*/ 0 h 243"/>
                <a:gd name="T50" fmla="*/ 0 w 145"/>
                <a:gd name="T51" fmla="*/ 0 h 243"/>
                <a:gd name="T52" fmla="*/ 0 w 145"/>
                <a:gd name="T53" fmla="*/ 0 h 243"/>
                <a:gd name="T54" fmla="*/ 0 w 145"/>
                <a:gd name="T55" fmla="*/ 0 h 243"/>
                <a:gd name="T56" fmla="*/ 0 w 145"/>
                <a:gd name="T57" fmla="*/ 0 h 243"/>
                <a:gd name="T58" fmla="*/ 0 w 145"/>
                <a:gd name="T59" fmla="*/ 0 h 243"/>
                <a:gd name="T60" fmla="*/ 0 w 145"/>
                <a:gd name="T61" fmla="*/ 0 h 243"/>
                <a:gd name="T62" fmla="*/ 0 w 145"/>
                <a:gd name="T63" fmla="*/ 0 h 243"/>
                <a:gd name="T64" fmla="*/ 0 w 145"/>
                <a:gd name="T65" fmla="*/ 0 h 243"/>
                <a:gd name="T66" fmla="*/ 0 w 145"/>
                <a:gd name="T67" fmla="*/ 0 h 243"/>
                <a:gd name="T68" fmla="*/ 0 w 145"/>
                <a:gd name="T69" fmla="*/ 0 h 243"/>
                <a:gd name="T70" fmla="*/ 0 w 145"/>
                <a:gd name="T71" fmla="*/ 0 h 24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45"/>
                <a:gd name="T109" fmla="*/ 0 h 243"/>
                <a:gd name="T110" fmla="*/ 145 w 145"/>
                <a:gd name="T111" fmla="*/ 243 h 24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45" h="243">
                  <a:moveTo>
                    <a:pt x="139" y="43"/>
                  </a:moveTo>
                  <a:lnTo>
                    <a:pt x="142" y="68"/>
                  </a:lnTo>
                  <a:lnTo>
                    <a:pt x="143" y="77"/>
                  </a:lnTo>
                  <a:lnTo>
                    <a:pt x="139" y="86"/>
                  </a:lnTo>
                  <a:lnTo>
                    <a:pt x="145" y="105"/>
                  </a:lnTo>
                  <a:lnTo>
                    <a:pt x="141" y="133"/>
                  </a:lnTo>
                  <a:lnTo>
                    <a:pt x="138" y="148"/>
                  </a:lnTo>
                  <a:lnTo>
                    <a:pt x="134" y="161"/>
                  </a:lnTo>
                  <a:lnTo>
                    <a:pt x="130" y="175"/>
                  </a:lnTo>
                  <a:lnTo>
                    <a:pt x="124" y="189"/>
                  </a:lnTo>
                  <a:lnTo>
                    <a:pt x="113" y="192"/>
                  </a:lnTo>
                  <a:lnTo>
                    <a:pt x="102" y="196"/>
                  </a:lnTo>
                  <a:lnTo>
                    <a:pt x="102" y="207"/>
                  </a:lnTo>
                  <a:lnTo>
                    <a:pt x="103" y="215"/>
                  </a:lnTo>
                  <a:lnTo>
                    <a:pt x="81" y="243"/>
                  </a:lnTo>
                  <a:lnTo>
                    <a:pt x="22" y="207"/>
                  </a:lnTo>
                  <a:lnTo>
                    <a:pt x="19" y="140"/>
                  </a:lnTo>
                  <a:lnTo>
                    <a:pt x="11" y="121"/>
                  </a:lnTo>
                  <a:lnTo>
                    <a:pt x="7" y="106"/>
                  </a:lnTo>
                  <a:lnTo>
                    <a:pt x="3" y="87"/>
                  </a:lnTo>
                  <a:lnTo>
                    <a:pt x="0" y="71"/>
                  </a:lnTo>
                  <a:lnTo>
                    <a:pt x="1" y="57"/>
                  </a:lnTo>
                  <a:lnTo>
                    <a:pt x="4" y="41"/>
                  </a:lnTo>
                  <a:lnTo>
                    <a:pt x="7" y="29"/>
                  </a:lnTo>
                  <a:lnTo>
                    <a:pt x="13" y="19"/>
                  </a:lnTo>
                  <a:lnTo>
                    <a:pt x="22" y="11"/>
                  </a:lnTo>
                  <a:lnTo>
                    <a:pt x="32" y="6"/>
                  </a:lnTo>
                  <a:lnTo>
                    <a:pt x="44" y="3"/>
                  </a:lnTo>
                  <a:lnTo>
                    <a:pt x="57" y="1"/>
                  </a:lnTo>
                  <a:lnTo>
                    <a:pt x="74" y="0"/>
                  </a:lnTo>
                  <a:lnTo>
                    <a:pt x="90" y="1"/>
                  </a:lnTo>
                  <a:lnTo>
                    <a:pt x="108" y="5"/>
                  </a:lnTo>
                  <a:lnTo>
                    <a:pt x="118" y="12"/>
                  </a:lnTo>
                  <a:lnTo>
                    <a:pt x="128" y="19"/>
                  </a:lnTo>
                  <a:lnTo>
                    <a:pt x="134" y="30"/>
                  </a:lnTo>
                  <a:lnTo>
                    <a:pt x="139" y="43"/>
                  </a:lnTo>
                  <a:close/>
                </a:path>
              </a:pathLst>
            </a:custGeom>
            <a:solidFill>
              <a:srgbClr val="FF7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63" name="Freeform 298"/>
            <p:cNvSpPr>
              <a:spLocks/>
            </p:cNvSpPr>
            <p:nvPr/>
          </p:nvSpPr>
          <p:spPr bwMode="auto">
            <a:xfrm>
              <a:off x="4398" y="2880"/>
              <a:ext cx="14" cy="14"/>
            </a:xfrm>
            <a:custGeom>
              <a:avLst/>
              <a:gdLst>
                <a:gd name="T0" fmla="*/ 0 w 52"/>
                <a:gd name="T1" fmla="*/ 0 h 59"/>
                <a:gd name="T2" fmla="*/ 0 w 52"/>
                <a:gd name="T3" fmla="*/ 0 h 59"/>
                <a:gd name="T4" fmla="*/ 0 w 52"/>
                <a:gd name="T5" fmla="*/ 0 h 59"/>
                <a:gd name="T6" fmla="*/ 0 w 52"/>
                <a:gd name="T7" fmla="*/ 0 h 59"/>
                <a:gd name="T8" fmla="*/ 0 w 52"/>
                <a:gd name="T9" fmla="*/ 0 h 59"/>
                <a:gd name="T10" fmla="*/ 0 w 52"/>
                <a:gd name="T11" fmla="*/ 0 h 59"/>
                <a:gd name="T12" fmla="*/ 0 w 52"/>
                <a:gd name="T13" fmla="*/ 0 h 59"/>
                <a:gd name="T14" fmla="*/ 0 w 52"/>
                <a:gd name="T15" fmla="*/ 0 h 59"/>
                <a:gd name="T16" fmla="*/ 0 w 52"/>
                <a:gd name="T17" fmla="*/ 0 h 59"/>
                <a:gd name="T18" fmla="*/ 0 w 52"/>
                <a:gd name="T19" fmla="*/ 0 h 59"/>
                <a:gd name="T20" fmla="*/ 0 w 52"/>
                <a:gd name="T21" fmla="*/ 0 h 59"/>
                <a:gd name="T22" fmla="*/ 0 w 52"/>
                <a:gd name="T23" fmla="*/ 0 h 59"/>
                <a:gd name="T24" fmla="*/ 0 w 52"/>
                <a:gd name="T25" fmla="*/ 0 h 59"/>
                <a:gd name="T26" fmla="*/ 0 w 52"/>
                <a:gd name="T27" fmla="*/ 0 h 59"/>
                <a:gd name="T28" fmla="*/ 0 w 52"/>
                <a:gd name="T29" fmla="*/ 0 h 59"/>
                <a:gd name="T30" fmla="*/ 0 w 52"/>
                <a:gd name="T31" fmla="*/ 0 h 59"/>
                <a:gd name="T32" fmla="*/ 0 w 52"/>
                <a:gd name="T33" fmla="*/ 0 h 59"/>
                <a:gd name="T34" fmla="*/ 0 w 52"/>
                <a:gd name="T35" fmla="*/ 0 h 59"/>
                <a:gd name="T36" fmla="*/ 0 w 52"/>
                <a:gd name="T37" fmla="*/ 0 h 5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2"/>
                <a:gd name="T58" fmla="*/ 0 h 59"/>
                <a:gd name="T59" fmla="*/ 52 w 52"/>
                <a:gd name="T60" fmla="*/ 59 h 5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2" h="59">
                  <a:moveTo>
                    <a:pt x="46" y="4"/>
                  </a:moveTo>
                  <a:lnTo>
                    <a:pt x="34" y="2"/>
                  </a:lnTo>
                  <a:lnTo>
                    <a:pt x="19" y="0"/>
                  </a:lnTo>
                  <a:lnTo>
                    <a:pt x="8" y="4"/>
                  </a:lnTo>
                  <a:lnTo>
                    <a:pt x="4" y="6"/>
                  </a:lnTo>
                  <a:lnTo>
                    <a:pt x="3" y="11"/>
                  </a:lnTo>
                  <a:lnTo>
                    <a:pt x="0" y="13"/>
                  </a:lnTo>
                  <a:lnTo>
                    <a:pt x="23" y="14"/>
                  </a:lnTo>
                  <a:lnTo>
                    <a:pt x="20" y="16"/>
                  </a:lnTo>
                  <a:lnTo>
                    <a:pt x="8" y="17"/>
                  </a:lnTo>
                  <a:lnTo>
                    <a:pt x="34" y="17"/>
                  </a:lnTo>
                  <a:lnTo>
                    <a:pt x="43" y="17"/>
                  </a:lnTo>
                  <a:lnTo>
                    <a:pt x="48" y="48"/>
                  </a:lnTo>
                  <a:lnTo>
                    <a:pt x="45" y="54"/>
                  </a:lnTo>
                  <a:lnTo>
                    <a:pt x="43" y="59"/>
                  </a:lnTo>
                  <a:lnTo>
                    <a:pt x="52" y="51"/>
                  </a:lnTo>
                  <a:lnTo>
                    <a:pt x="47" y="14"/>
                  </a:lnTo>
                  <a:lnTo>
                    <a:pt x="46" y="4"/>
                  </a:lnTo>
                  <a:close/>
                </a:path>
              </a:pathLst>
            </a:custGeom>
            <a:solidFill>
              <a:srgbClr val="7F3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64" name="Freeform 299"/>
            <p:cNvSpPr>
              <a:spLocks/>
            </p:cNvSpPr>
            <p:nvPr/>
          </p:nvSpPr>
          <p:spPr bwMode="auto">
            <a:xfrm>
              <a:off x="4414" y="2880"/>
              <a:ext cx="7" cy="5"/>
            </a:xfrm>
            <a:custGeom>
              <a:avLst/>
              <a:gdLst>
                <a:gd name="T0" fmla="*/ 0 w 29"/>
                <a:gd name="T1" fmla="*/ 0 h 19"/>
                <a:gd name="T2" fmla="*/ 0 w 29"/>
                <a:gd name="T3" fmla="*/ 0 h 19"/>
                <a:gd name="T4" fmla="*/ 0 w 29"/>
                <a:gd name="T5" fmla="*/ 0 h 19"/>
                <a:gd name="T6" fmla="*/ 0 w 29"/>
                <a:gd name="T7" fmla="*/ 0 h 19"/>
                <a:gd name="T8" fmla="*/ 0 w 29"/>
                <a:gd name="T9" fmla="*/ 0 h 19"/>
                <a:gd name="T10" fmla="*/ 0 w 29"/>
                <a:gd name="T11" fmla="*/ 0 h 19"/>
                <a:gd name="T12" fmla="*/ 0 w 29"/>
                <a:gd name="T13" fmla="*/ 0 h 19"/>
                <a:gd name="T14" fmla="*/ 0 w 29"/>
                <a:gd name="T15" fmla="*/ 0 h 19"/>
                <a:gd name="T16" fmla="*/ 0 w 29"/>
                <a:gd name="T17" fmla="*/ 0 h 19"/>
                <a:gd name="T18" fmla="*/ 0 w 29"/>
                <a:gd name="T19" fmla="*/ 0 h 19"/>
                <a:gd name="T20" fmla="*/ 0 w 29"/>
                <a:gd name="T21" fmla="*/ 0 h 19"/>
                <a:gd name="T22" fmla="*/ 0 w 29"/>
                <a:gd name="T23" fmla="*/ 0 h 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9"/>
                <a:gd name="T37" fmla="*/ 0 h 19"/>
                <a:gd name="T38" fmla="*/ 29 w 29"/>
                <a:gd name="T39" fmla="*/ 19 h 1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9" h="19">
                  <a:moveTo>
                    <a:pt x="4" y="3"/>
                  </a:moveTo>
                  <a:lnTo>
                    <a:pt x="18" y="0"/>
                  </a:lnTo>
                  <a:lnTo>
                    <a:pt x="28" y="0"/>
                  </a:lnTo>
                  <a:lnTo>
                    <a:pt x="27" y="7"/>
                  </a:lnTo>
                  <a:lnTo>
                    <a:pt x="29" y="13"/>
                  </a:lnTo>
                  <a:lnTo>
                    <a:pt x="17" y="13"/>
                  </a:lnTo>
                  <a:lnTo>
                    <a:pt x="9" y="13"/>
                  </a:lnTo>
                  <a:lnTo>
                    <a:pt x="20" y="16"/>
                  </a:lnTo>
                  <a:lnTo>
                    <a:pt x="27" y="19"/>
                  </a:lnTo>
                  <a:lnTo>
                    <a:pt x="6" y="16"/>
                  </a:lnTo>
                  <a:lnTo>
                    <a:pt x="0" y="15"/>
                  </a:lnTo>
                  <a:lnTo>
                    <a:pt x="4" y="3"/>
                  </a:lnTo>
                  <a:close/>
                </a:path>
              </a:pathLst>
            </a:custGeom>
            <a:solidFill>
              <a:srgbClr val="7F3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65" name="Freeform 300"/>
            <p:cNvSpPr>
              <a:spLocks/>
            </p:cNvSpPr>
            <p:nvPr/>
          </p:nvSpPr>
          <p:spPr bwMode="auto">
            <a:xfrm>
              <a:off x="4390" y="2892"/>
              <a:ext cx="19" cy="19"/>
            </a:xfrm>
            <a:custGeom>
              <a:avLst/>
              <a:gdLst>
                <a:gd name="T0" fmla="*/ 0 w 73"/>
                <a:gd name="T1" fmla="*/ 0 h 75"/>
                <a:gd name="T2" fmla="*/ 0 w 73"/>
                <a:gd name="T3" fmla="*/ 0 h 75"/>
                <a:gd name="T4" fmla="*/ 0 w 73"/>
                <a:gd name="T5" fmla="*/ 0 h 75"/>
                <a:gd name="T6" fmla="*/ 0 w 73"/>
                <a:gd name="T7" fmla="*/ 0 h 75"/>
                <a:gd name="T8" fmla="*/ 0 w 73"/>
                <a:gd name="T9" fmla="*/ 0 h 75"/>
                <a:gd name="T10" fmla="*/ 0 w 73"/>
                <a:gd name="T11" fmla="*/ 0 h 75"/>
                <a:gd name="T12" fmla="*/ 0 w 73"/>
                <a:gd name="T13" fmla="*/ 0 h 75"/>
                <a:gd name="T14" fmla="*/ 0 w 73"/>
                <a:gd name="T15" fmla="*/ 0 h 75"/>
                <a:gd name="T16" fmla="*/ 0 w 73"/>
                <a:gd name="T17" fmla="*/ 0 h 75"/>
                <a:gd name="T18" fmla="*/ 0 w 73"/>
                <a:gd name="T19" fmla="*/ 0 h 75"/>
                <a:gd name="T20" fmla="*/ 0 w 73"/>
                <a:gd name="T21" fmla="*/ 0 h 75"/>
                <a:gd name="T22" fmla="*/ 0 w 73"/>
                <a:gd name="T23" fmla="*/ 0 h 7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3"/>
                <a:gd name="T37" fmla="*/ 0 h 75"/>
                <a:gd name="T38" fmla="*/ 73 w 73"/>
                <a:gd name="T39" fmla="*/ 75 h 7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3" h="75">
                  <a:moveTo>
                    <a:pt x="13" y="20"/>
                  </a:moveTo>
                  <a:lnTo>
                    <a:pt x="19" y="38"/>
                  </a:lnTo>
                  <a:lnTo>
                    <a:pt x="73" y="65"/>
                  </a:lnTo>
                  <a:lnTo>
                    <a:pt x="45" y="58"/>
                  </a:lnTo>
                  <a:lnTo>
                    <a:pt x="33" y="55"/>
                  </a:lnTo>
                  <a:lnTo>
                    <a:pt x="18" y="57"/>
                  </a:lnTo>
                  <a:lnTo>
                    <a:pt x="7" y="62"/>
                  </a:lnTo>
                  <a:lnTo>
                    <a:pt x="2" y="75"/>
                  </a:lnTo>
                  <a:lnTo>
                    <a:pt x="0" y="22"/>
                  </a:lnTo>
                  <a:lnTo>
                    <a:pt x="3" y="11"/>
                  </a:lnTo>
                  <a:lnTo>
                    <a:pt x="10" y="0"/>
                  </a:lnTo>
                  <a:lnTo>
                    <a:pt x="13" y="20"/>
                  </a:lnTo>
                  <a:close/>
                </a:path>
              </a:pathLst>
            </a:custGeom>
            <a:solidFill>
              <a:srgbClr val="7F3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66" name="Freeform 301"/>
            <p:cNvSpPr>
              <a:spLocks/>
            </p:cNvSpPr>
            <p:nvPr/>
          </p:nvSpPr>
          <p:spPr bwMode="auto">
            <a:xfrm>
              <a:off x="4383" y="2856"/>
              <a:ext cx="39" cy="44"/>
            </a:xfrm>
            <a:custGeom>
              <a:avLst/>
              <a:gdLst>
                <a:gd name="T0" fmla="*/ 0 w 157"/>
                <a:gd name="T1" fmla="*/ 0 h 176"/>
                <a:gd name="T2" fmla="*/ 0 w 157"/>
                <a:gd name="T3" fmla="*/ 0 h 176"/>
                <a:gd name="T4" fmla="*/ 0 w 157"/>
                <a:gd name="T5" fmla="*/ 0 h 176"/>
                <a:gd name="T6" fmla="*/ 0 w 157"/>
                <a:gd name="T7" fmla="*/ 0 h 176"/>
                <a:gd name="T8" fmla="*/ 0 w 157"/>
                <a:gd name="T9" fmla="*/ 0 h 176"/>
                <a:gd name="T10" fmla="*/ 0 w 157"/>
                <a:gd name="T11" fmla="*/ 0 h 176"/>
                <a:gd name="T12" fmla="*/ 0 w 157"/>
                <a:gd name="T13" fmla="*/ 0 h 176"/>
                <a:gd name="T14" fmla="*/ 0 w 157"/>
                <a:gd name="T15" fmla="*/ 0 h 176"/>
                <a:gd name="T16" fmla="*/ 0 w 157"/>
                <a:gd name="T17" fmla="*/ 0 h 176"/>
                <a:gd name="T18" fmla="*/ 0 w 157"/>
                <a:gd name="T19" fmla="*/ 0 h 176"/>
                <a:gd name="T20" fmla="*/ 0 w 157"/>
                <a:gd name="T21" fmla="*/ 0 h 176"/>
                <a:gd name="T22" fmla="*/ 0 w 157"/>
                <a:gd name="T23" fmla="*/ 0 h 176"/>
                <a:gd name="T24" fmla="*/ 0 w 157"/>
                <a:gd name="T25" fmla="*/ 0 h 176"/>
                <a:gd name="T26" fmla="*/ 0 w 157"/>
                <a:gd name="T27" fmla="*/ 0 h 176"/>
                <a:gd name="T28" fmla="*/ 0 w 157"/>
                <a:gd name="T29" fmla="*/ 0 h 176"/>
                <a:gd name="T30" fmla="*/ 0 w 157"/>
                <a:gd name="T31" fmla="*/ 0 h 176"/>
                <a:gd name="T32" fmla="*/ 0 w 157"/>
                <a:gd name="T33" fmla="*/ 0 h 176"/>
                <a:gd name="T34" fmla="*/ 0 w 157"/>
                <a:gd name="T35" fmla="*/ 0 h 176"/>
                <a:gd name="T36" fmla="*/ 0 w 157"/>
                <a:gd name="T37" fmla="*/ 0 h 176"/>
                <a:gd name="T38" fmla="*/ 0 w 157"/>
                <a:gd name="T39" fmla="*/ 0 h 176"/>
                <a:gd name="T40" fmla="*/ 0 w 157"/>
                <a:gd name="T41" fmla="*/ 0 h 176"/>
                <a:gd name="T42" fmla="*/ 0 w 157"/>
                <a:gd name="T43" fmla="*/ 0 h 176"/>
                <a:gd name="T44" fmla="*/ 0 w 157"/>
                <a:gd name="T45" fmla="*/ 0 h 176"/>
                <a:gd name="T46" fmla="*/ 0 w 157"/>
                <a:gd name="T47" fmla="*/ 0 h 176"/>
                <a:gd name="T48" fmla="*/ 0 w 157"/>
                <a:gd name="T49" fmla="*/ 0 h 176"/>
                <a:gd name="T50" fmla="*/ 0 w 157"/>
                <a:gd name="T51" fmla="*/ 0 h 176"/>
                <a:gd name="T52" fmla="*/ 0 w 157"/>
                <a:gd name="T53" fmla="*/ 0 h 176"/>
                <a:gd name="T54" fmla="*/ 0 w 157"/>
                <a:gd name="T55" fmla="*/ 0 h 176"/>
                <a:gd name="T56" fmla="*/ 0 w 157"/>
                <a:gd name="T57" fmla="*/ 0 h 176"/>
                <a:gd name="T58" fmla="*/ 0 w 157"/>
                <a:gd name="T59" fmla="*/ 0 h 176"/>
                <a:gd name="T60" fmla="*/ 0 w 157"/>
                <a:gd name="T61" fmla="*/ 0 h 176"/>
                <a:gd name="T62" fmla="*/ 0 w 157"/>
                <a:gd name="T63" fmla="*/ 0 h 176"/>
                <a:gd name="T64" fmla="*/ 0 w 157"/>
                <a:gd name="T65" fmla="*/ 0 h 176"/>
                <a:gd name="T66" fmla="*/ 0 w 157"/>
                <a:gd name="T67" fmla="*/ 0 h 176"/>
                <a:gd name="T68" fmla="*/ 0 w 157"/>
                <a:gd name="T69" fmla="*/ 0 h 176"/>
                <a:gd name="T70" fmla="*/ 0 w 157"/>
                <a:gd name="T71" fmla="*/ 0 h 176"/>
                <a:gd name="T72" fmla="*/ 0 w 157"/>
                <a:gd name="T73" fmla="*/ 0 h 176"/>
                <a:gd name="T74" fmla="*/ 0 w 157"/>
                <a:gd name="T75" fmla="*/ 0 h 176"/>
                <a:gd name="T76" fmla="*/ 0 w 157"/>
                <a:gd name="T77" fmla="*/ 0 h 176"/>
                <a:gd name="T78" fmla="*/ 0 w 157"/>
                <a:gd name="T79" fmla="*/ 0 h 176"/>
                <a:gd name="T80" fmla="*/ 0 w 157"/>
                <a:gd name="T81" fmla="*/ 0 h 176"/>
                <a:gd name="T82" fmla="*/ 0 w 157"/>
                <a:gd name="T83" fmla="*/ 0 h 176"/>
                <a:gd name="T84" fmla="*/ 0 w 157"/>
                <a:gd name="T85" fmla="*/ 0 h 176"/>
                <a:gd name="T86" fmla="*/ 0 w 157"/>
                <a:gd name="T87" fmla="*/ 0 h 176"/>
                <a:gd name="T88" fmla="*/ 0 w 157"/>
                <a:gd name="T89" fmla="*/ 0 h 176"/>
                <a:gd name="T90" fmla="*/ 0 w 157"/>
                <a:gd name="T91" fmla="*/ 0 h 176"/>
                <a:gd name="T92" fmla="*/ 0 w 157"/>
                <a:gd name="T93" fmla="*/ 0 h 176"/>
                <a:gd name="T94" fmla="*/ 0 w 157"/>
                <a:gd name="T95" fmla="*/ 0 h 176"/>
                <a:gd name="T96" fmla="*/ 0 w 157"/>
                <a:gd name="T97" fmla="*/ 0 h 176"/>
                <a:gd name="T98" fmla="*/ 0 w 157"/>
                <a:gd name="T99" fmla="*/ 0 h 176"/>
                <a:gd name="T100" fmla="*/ 0 w 157"/>
                <a:gd name="T101" fmla="*/ 0 h 176"/>
                <a:gd name="T102" fmla="*/ 0 w 157"/>
                <a:gd name="T103" fmla="*/ 0 h 17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57"/>
                <a:gd name="T157" fmla="*/ 0 h 176"/>
                <a:gd name="T158" fmla="*/ 157 w 157"/>
                <a:gd name="T159" fmla="*/ 176 h 17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57" h="176">
                  <a:moveTo>
                    <a:pt x="129" y="15"/>
                  </a:moveTo>
                  <a:lnTo>
                    <a:pt x="116" y="8"/>
                  </a:lnTo>
                  <a:lnTo>
                    <a:pt x="104" y="5"/>
                  </a:lnTo>
                  <a:lnTo>
                    <a:pt x="85" y="0"/>
                  </a:lnTo>
                  <a:lnTo>
                    <a:pt x="72" y="0"/>
                  </a:lnTo>
                  <a:lnTo>
                    <a:pt x="57" y="0"/>
                  </a:lnTo>
                  <a:lnTo>
                    <a:pt x="43" y="4"/>
                  </a:lnTo>
                  <a:lnTo>
                    <a:pt x="33" y="4"/>
                  </a:lnTo>
                  <a:lnTo>
                    <a:pt x="23" y="7"/>
                  </a:lnTo>
                  <a:lnTo>
                    <a:pt x="14" y="15"/>
                  </a:lnTo>
                  <a:lnTo>
                    <a:pt x="7" y="24"/>
                  </a:lnTo>
                  <a:lnTo>
                    <a:pt x="6" y="37"/>
                  </a:lnTo>
                  <a:lnTo>
                    <a:pt x="4" y="54"/>
                  </a:lnTo>
                  <a:lnTo>
                    <a:pt x="0" y="78"/>
                  </a:lnTo>
                  <a:lnTo>
                    <a:pt x="3" y="98"/>
                  </a:lnTo>
                  <a:lnTo>
                    <a:pt x="7" y="116"/>
                  </a:lnTo>
                  <a:lnTo>
                    <a:pt x="11" y="133"/>
                  </a:lnTo>
                  <a:lnTo>
                    <a:pt x="15" y="144"/>
                  </a:lnTo>
                  <a:lnTo>
                    <a:pt x="19" y="155"/>
                  </a:lnTo>
                  <a:lnTo>
                    <a:pt x="24" y="165"/>
                  </a:lnTo>
                  <a:lnTo>
                    <a:pt x="30" y="176"/>
                  </a:lnTo>
                  <a:lnTo>
                    <a:pt x="35" y="176"/>
                  </a:lnTo>
                  <a:lnTo>
                    <a:pt x="33" y="161"/>
                  </a:lnTo>
                  <a:lnTo>
                    <a:pt x="36" y="151"/>
                  </a:lnTo>
                  <a:lnTo>
                    <a:pt x="38" y="144"/>
                  </a:lnTo>
                  <a:lnTo>
                    <a:pt x="35" y="134"/>
                  </a:lnTo>
                  <a:lnTo>
                    <a:pt x="33" y="116"/>
                  </a:lnTo>
                  <a:lnTo>
                    <a:pt x="37" y="111"/>
                  </a:lnTo>
                  <a:lnTo>
                    <a:pt x="44" y="120"/>
                  </a:lnTo>
                  <a:lnTo>
                    <a:pt x="50" y="129"/>
                  </a:lnTo>
                  <a:lnTo>
                    <a:pt x="49" y="111"/>
                  </a:lnTo>
                  <a:lnTo>
                    <a:pt x="52" y="90"/>
                  </a:lnTo>
                  <a:lnTo>
                    <a:pt x="52" y="68"/>
                  </a:lnTo>
                  <a:lnTo>
                    <a:pt x="53" y="55"/>
                  </a:lnTo>
                  <a:lnTo>
                    <a:pt x="47" y="50"/>
                  </a:lnTo>
                  <a:lnTo>
                    <a:pt x="59" y="53"/>
                  </a:lnTo>
                  <a:lnTo>
                    <a:pt x="68" y="56"/>
                  </a:lnTo>
                  <a:lnTo>
                    <a:pt x="75" y="58"/>
                  </a:lnTo>
                  <a:lnTo>
                    <a:pt x="90" y="60"/>
                  </a:lnTo>
                  <a:lnTo>
                    <a:pt x="100" y="63"/>
                  </a:lnTo>
                  <a:lnTo>
                    <a:pt x="87" y="56"/>
                  </a:lnTo>
                  <a:lnTo>
                    <a:pt x="94" y="56"/>
                  </a:lnTo>
                  <a:lnTo>
                    <a:pt x="112" y="56"/>
                  </a:lnTo>
                  <a:lnTo>
                    <a:pt x="126" y="54"/>
                  </a:lnTo>
                  <a:lnTo>
                    <a:pt x="142" y="55"/>
                  </a:lnTo>
                  <a:lnTo>
                    <a:pt x="147" y="66"/>
                  </a:lnTo>
                  <a:lnTo>
                    <a:pt x="149" y="80"/>
                  </a:lnTo>
                  <a:lnTo>
                    <a:pt x="153" y="63"/>
                  </a:lnTo>
                  <a:lnTo>
                    <a:pt x="157" y="44"/>
                  </a:lnTo>
                  <a:lnTo>
                    <a:pt x="149" y="31"/>
                  </a:lnTo>
                  <a:lnTo>
                    <a:pt x="140" y="22"/>
                  </a:lnTo>
                  <a:lnTo>
                    <a:pt x="129" y="15"/>
                  </a:lnTo>
                  <a:close/>
                </a:path>
              </a:pathLst>
            </a:custGeom>
            <a:solidFill>
              <a:srgbClr val="BF7F1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67" name="Freeform 302"/>
            <p:cNvSpPr>
              <a:spLocks/>
            </p:cNvSpPr>
            <p:nvPr/>
          </p:nvSpPr>
          <p:spPr bwMode="auto">
            <a:xfrm>
              <a:off x="4439" y="2880"/>
              <a:ext cx="47" cy="56"/>
            </a:xfrm>
            <a:custGeom>
              <a:avLst/>
              <a:gdLst>
                <a:gd name="T0" fmla="*/ 0 w 188"/>
                <a:gd name="T1" fmla="*/ 0 h 226"/>
                <a:gd name="T2" fmla="*/ 0 w 188"/>
                <a:gd name="T3" fmla="*/ 0 h 226"/>
                <a:gd name="T4" fmla="*/ 0 w 188"/>
                <a:gd name="T5" fmla="*/ 0 h 226"/>
                <a:gd name="T6" fmla="*/ 0 w 188"/>
                <a:gd name="T7" fmla="*/ 0 h 226"/>
                <a:gd name="T8" fmla="*/ 0 w 188"/>
                <a:gd name="T9" fmla="*/ 0 h 226"/>
                <a:gd name="T10" fmla="*/ 0 w 188"/>
                <a:gd name="T11" fmla="*/ 0 h 226"/>
                <a:gd name="T12" fmla="*/ 0 w 188"/>
                <a:gd name="T13" fmla="*/ 0 h 226"/>
                <a:gd name="T14" fmla="*/ 0 w 188"/>
                <a:gd name="T15" fmla="*/ 0 h 226"/>
                <a:gd name="T16" fmla="*/ 0 w 188"/>
                <a:gd name="T17" fmla="*/ 0 h 226"/>
                <a:gd name="T18" fmla="*/ 0 w 188"/>
                <a:gd name="T19" fmla="*/ 0 h 226"/>
                <a:gd name="T20" fmla="*/ 0 w 188"/>
                <a:gd name="T21" fmla="*/ 0 h 226"/>
                <a:gd name="T22" fmla="*/ 0 w 188"/>
                <a:gd name="T23" fmla="*/ 0 h 226"/>
                <a:gd name="T24" fmla="*/ 0 w 188"/>
                <a:gd name="T25" fmla="*/ 0 h 226"/>
                <a:gd name="T26" fmla="*/ 0 w 188"/>
                <a:gd name="T27" fmla="*/ 0 h 226"/>
                <a:gd name="T28" fmla="*/ 0 w 188"/>
                <a:gd name="T29" fmla="*/ 0 h 226"/>
                <a:gd name="T30" fmla="*/ 0 w 188"/>
                <a:gd name="T31" fmla="*/ 0 h 226"/>
                <a:gd name="T32" fmla="*/ 0 w 188"/>
                <a:gd name="T33" fmla="*/ 0 h 226"/>
                <a:gd name="T34" fmla="*/ 0 w 188"/>
                <a:gd name="T35" fmla="*/ 0 h 226"/>
                <a:gd name="T36" fmla="*/ 0 w 188"/>
                <a:gd name="T37" fmla="*/ 0 h 226"/>
                <a:gd name="T38" fmla="*/ 0 w 188"/>
                <a:gd name="T39" fmla="*/ 0 h 226"/>
                <a:gd name="T40" fmla="*/ 0 w 188"/>
                <a:gd name="T41" fmla="*/ 0 h 226"/>
                <a:gd name="T42" fmla="*/ 0 w 188"/>
                <a:gd name="T43" fmla="*/ 0 h 226"/>
                <a:gd name="T44" fmla="*/ 0 w 188"/>
                <a:gd name="T45" fmla="*/ 0 h 226"/>
                <a:gd name="T46" fmla="*/ 0 w 188"/>
                <a:gd name="T47" fmla="*/ 0 h 226"/>
                <a:gd name="T48" fmla="*/ 0 w 188"/>
                <a:gd name="T49" fmla="*/ 0 h 226"/>
                <a:gd name="T50" fmla="*/ 0 w 188"/>
                <a:gd name="T51" fmla="*/ 0 h 226"/>
                <a:gd name="T52" fmla="*/ 0 w 188"/>
                <a:gd name="T53" fmla="*/ 0 h 226"/>
                <a:gd name="T54" fmla="*/ 0 w 188"/>
                <a:gd name="T55" fmla="*/ 0 h 226"/>
                <a:gd name="T56" fmla="*/ 0 w 188"/>
                <a:gd name="T57" fmla="*/ 0 h 226"/>
                <a:gd name="T58" fmla="*/ 0 w 188"/>
                <a:gd name="T59" fmla="*/ 0 h 226"/>
                <a:gd name="T60" fmla="*/ 0 w 188"/>
                <a:gd name="T61" fmla="*/ 0 h 226"/>
                <a:gd name="T62" fmla="*/ 0 w 188"/>
                <a:gd name="T63" fmla="*/ 0 h 226"/>
                <a:gd name="T64" fmla="*/ 0 w 188"/>
                <a:gd name="T65" fmla="*/ 0 h 226"/>
                <a:gd name="T66" fmla="*/ 0 w 188"/>
                <a:gd name="T67" fmla="*/ 0 h 226"/>
                <a:gd name="T68" fmla="*/ 0 w 188"/>
                <a:gd name="T69" fmla="*/ 0 h 226"/>
                <a:gd name="T70" fmla="*/ 0 w 188"/>
                <a:gd name="T71" fmla="*/ 0 h 226"/>
                <a:gd name="T72" fmla="*/ 0 w 188"/>
                <a:gd name="T73" fmla="*/ 0 h 226"/>
                <a:gd name="T74" fmla="*/ 0 w 188"/>
                <a:gd name="T75" fmla="*/ 0 h 226"/>
                <a:gd name="T76" fmla="*/ 0 w 188"/>
                <a:gd name="T77" fmla="*/ 0 h 226"/>
                <a:gd name="T78" fmla="*/ 0 w 188"/>
                <a:gd name="T79" fmla="*/ 0 h 226"/>
                <a:gd name="T80" fmla="*/ 0 w 188"/>
                <a:gd name="T81" fmla="*/ 0 h 226"/>
                <a:gd name="T82" fmla="*/ 0 w 188"/>
                <a:gd name="T83" fmla="*/ 0 h 226"/>
                <a:gd name="T84" fmla="*/ 0 w 188"/>
                <a:gd name="T85" fmla="*/ 0 h 226"/>
                <a:gd name="T86" fmla="*/ 0 w 188"/>
                <a:gd name="T87" fmla="*/ 0 h 226"/>
                <a:gd name="T88" fmla="*/ 0 w 188"/>
                <a:gd name="T89" fmla="*/ 0 h 22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88"/>
                <a:gd name="T136" fmla="*/ 0 h 226"/>
                <a:gd name="T137" fmla="*/ 188 w 188"/>
                <a:gd name="T138" fmla="*/ 226 h 22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88" h="226">
                  <a:moveTo>
                    <a:pt x="108" y="5"/>
                  </a:moveTo>
                  <a:lnTo>
                    <a:pt x="135" y="14"/>
                  </a:lnTo>
                  <a:lnTo>
                    <a:pt x="150" y="26"/>
                  </a:lnTo>
                  <a:lnTo>
                    <a:pt x="160" y="42"/>
                  </a:lnTo>
                  <a:lnTo>
                    <a:pt x="170" y="73"/>
                  </a:lnTo>
                  <a:lnTo>
                    <a:pt x="181" y="119"/>
                  </a:lnTo>
                  <a:lnTo>
                    <a:pt x="188" y="160"/>
                  </a:lnTo>
                  <a:lnTo>
                    <a:pt x="187" y="178"/>
                  </a:lnTo>
                  <a:lnTo>
                    <a:pt x="183" y="194"/>
                  </a:lnTo>
                  <a:lnTo>
                    <a:pt x="181" y="222"/>
                  </a:lnTo>
                  <a:lnTo>
                    <a:pt x="173" y="221"/>
                  </a:lnTo>
                  <a:lnTo>
                    <a:pt x="162" y="218"/>
                  </a:lnTo>
                  <a:lnTo>
                    <a:pt x="150" y="219"/>
                  </a:lnTo>
                  <a:lnTo>
                    <a:pt x="133" y="224"/>
                  </a:lnTo>
                  <a:lnTo>
                    <a:pt x="123" y="225"/>
                  </a:lnTo>
                  <a:lnTo>
                    <a:pt x="123" y="210"/>
                  </a:lnTo>
                  <a:lnTo>
                    <a:pt x="136" y="179"/>
                  </a:lnTo>
                  <a:lnTo>
                    <a:pt x="140" y="129"/>
                  </a:lnTo>
                  <a:lnTo>
                    <a:pt x="136" y="85"/>
                  </a:lnTo>
                  <a:lnTo>
                    <a:pt x="111" y="57"/>
                  </a:lnTo>
                  <a:lnTo>
                    <a:pt x="66" y="52"/>
                  </a:lnTo>
                  <a:lnTo>
                    <a:pt x="45" y="80"/>
                  </a:lnTo>
                  <a:lnTo>
                    <a:pt x="47" y="174"/>
                  </a:lnTo>
                  <a:lnTo>
                    <a:pt x="66" y="211"/>
                  </a:lnTo>
                  <a:lnTo>
                    <a:pt x="66" y="224"/>
                  </a:lnTo>
                  <a:lnTo>
                    <a:pt x="55" y="224"/>
                  </a:lnTo>
                  <a:lnTo>
                    <a:pt x="41" y="221"/>
                  </a:lnTo>
                  <a:lnTo>
                    <a:pt x="29" y="220"/>
                  </a:lnTo>
                  <a:lnTo>
                    <a:pt x="15" y="226"/>
                  </a:lnTo>
                  <a:lnTo>
                    <a:pt x="12" y="210"/>
                  </a:lnTo>
                  <a:lnTo>
                    <a:pt x="4" y="188"/>
                  </a:lnTo>
                  <a:lnTo>
                    <a:pt x="1" y="166"/>
                  </a:lnTo>
                  <a:lnTo>
                    <a:pt x="0" y="150"/>
                  </a:lnTo>
                  <a:lnTo>
                    <a:pt x="1" y="129"/>
                  </a:lnTo>
                  <a:lnTo>
                    <a:pt x="4" y="115"/>
                  </a:lnTo>
                  <a:lnTo>
                    <a:pt x="9" y="99"/>
                  </a:lnTo>
                  <a:lnTo>
                    <a:pt x="12" y="83"/>
                  </a:lnTo>
                  <a:lnTo>
                    <a:pt x="12" y="72"/>
                  </a:lnTo>
                  <a:lnTo>
                    <a:pt x="16" y="55"/>
                  </a:lnTo>
                  <a:lnTo>
                    <a:pt x="20" y="35"/>
                  </a:lnTo>
                  <a:lnTo>
                    <a:pt x="39" y="17"/>
                  </a:lnTo>
                  <a:lnTo>
                    <a:pt x="53" y="5"/>
                  </a:lnTo>
                  <a:lnTo>
                    <a:pt x="73" y="0"/>
                  </a:lnTo>
                  <a:lnTo>
                    <a:pt x="91" y="0"/>
                  </a:lnTo>
                  <a:lnTo>
                    <a:pt x="108"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68" name="Freeform 303"/>
            <p:cNvSpPr>
              <a:spLocks/>
            </p:cNvSpPr>
            <p:nvPr/>
          </p:nvSpPr>
          <p:spPr bwMode="auto">
            <a:xfrm>
              <a:off x="4442" y="2890"/>
              <a:ext cx="39" cy="89"/>
            </a:xfrm>
            <a:custGeom>
              <a:avLst/>
              <a:gdLst>
                <a:gd name="T0" fmla="*/ 0 w 155"/>
                <a:gd name="T1" fmla="*/ 0 h 357"/>
                <a:gd name="T2" fmla="*/ 0 w 155"/>
                <a:gd name="T3" fmla="*/ 0 h 357"/>
                <a:gd name="T4" fmla="*/ 0 w 155"/>
                <a:gd name="T5" fmla="*/ 0 h 357"/>
                <a:gd name="T6" fmla="*/ 0 w 155"/>
                <a:gd name="T7" fmla="*/ 0 h 357"/>
                <a:gd name="T8" fmla="*/ 0 w 155"/>
                <a:gd name="T9" fmla="*/ 0 h 357"/>
                <a:gd name="T10" fmla="*/ 0 w 155"/>
                <a:gd name="T11" fmla="*/ 0 h 357"/>
                <a:gd name="T12" fmla="*/ 0 w 155"/>
                <a:gd name="T13" fmla="*/ 0 h 357"/>
                <a:gd name="T14" fmla="*/ 0 w 155"/>
                <a:gd name="T15" fmla="*/ 0 h 357"/>
                <a:gd name="T16" fmla="*/ 0 w 155"/>
                <a:gd name="T17" fmla="*/ 0 h 357"/>
                <a:gd name="T18" fmla="*/ 0 w 155"/>
                <a:gd name="T19" fmla="*/ 0 h 357"/>
                <a:gd name="T20" fmla="*/ 0 w 155"/>
                <a:gd name="T21" fmla="*/ 0 h 357"/>
                <a:gd name="T22" fmla="*/ 0 w 155"/>
                <a:gd name="T23" fmla="*/ 0 h 357"/>
                <a:gd name="T24" fmla="*/ 0 w 155"/>
                <a:gd name="T25" fmla="*/ 0 h 357"/>
                <a:gd name="T26" fmla="*/ 0 w 155"/>
                <a:gd name="T27" fmla="*/ 0 h 357"/>
                <a:gd name="T28" fmla="*/ 0 w 155"/>
                <a:gd name="T29" fmla="*/ 0 h 357"/>
                <a:gd name="T30" fmla="*/ 0 w 155"/>
                <a:gd name="T31" fmla="*/ 0 h 357"/>
                <a:gd name="T32" fmla="*/ 0 w 155"/>
                <a:gd name="T33" fmla="*/ 0 h 357"/>
                <a:gd name="T34" fmla="*/ 0 w 155"/>
                <a:gd name="T35" fmla="*/ 0 h 357"/>
                <a:gd name="T36" fmla="*/ 0 w 155"/>
                <a:gd name="T37" fmla="*/ 0 h 357"/>
                <a:gd name="T38" fmla="*/ 0 w 155"/>
                <a:gd name="T39" fmla="*/ 0 h 357"/>
                <a:gd name="T40" fmla="*/ 0 w 155"/>
                <a:gd name="T41" fmla="*/ 0 h 357"/>
                <a:gd name="T42" fmla="*/ 0 w 155"/>
                <a:gd name="T43" fmla="*/ 0 h 357"/>
                <a:gd name="T44" fmla="*/ 0 w 155"/>
                <a:gd name="T45" fmla="*/ 0 h 357"/>
                <a:gd name="T46" fmla="*/ 0 w 155"/>
                <a:gd name="T47" fmla="*/ 0 h 357"/>
                <a:gd name="T48" fmla="*/ 0 w 155"/>
                <a:gd name="T49" fmla="*/ 0 h 357"/>
                <a:gd name="T50" fmla="*/ 0 w 155"/>
                <a:gd name="T51" fmla="*/ 0 h 357"/>
                <a:gd name="T52" fmla="*/ 0 w 155"/>
                <a:gd name="T53" fmla="*/ 0 h 357"/>
                <a:gd name="T54" fmla="*/ 0 w 155"/>
                <a:gd name="T55" fmla="*/ 0 h 357"/>
                <a:gd name="T56" fmla="*/ 0 w 155"/>
                <a:gd name="T57" fmla="*/ 0 h 35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55"/>
                <a:gd name="T88" fmla="*/ 0 h 357"/>
                <a:gd name="T89" fmla="*/ 155 w 155"/>
                <a:gd name="T90" fmla="*/ 357 h 35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55" h="357">
                  <a:moveTo>
                    <a:pt x="95" y="3"/>
                  </a:moveTo>
                  <a:lnTo>
                    <a:pt x="107" y="9"/>
                  </a:lnTo>
                  <a:lnTo>
                    <a:pt x="117" y="17"/>
                  </a:lnTo>
                  <a:lnTo>
                    <a:pt x="125" y="29"/>
                  </a:lnTo>
                  <a:lnTo>
                    <a:pt x="127" y="43"/>
                  </a:lnTo>
                  <a:lnTo>
                    <a:pt x="130" y="86"/>
                  </a:lnTo>
                  <a:lnTo>
                    <a:pt x="130" y="104"/>
                  </a:lnTo>
                  <a:lnTo>
                    <a:pt x="126" y="133"/>
                  </a:lnTo>
                  <a:lnTo>
                    <a:pt x="120" y="149"/>
                  </a:lnTo>
                  <a:lnTo>
                    <a:pt x="110" y="169"/>
                  </a:lnTo>
                  <a:lnTo>
                    <a:pt x="110" y="223"/>
                  </a:lnTo>
                  <a:lnTo>
                    <a:pt x="155" y="252"/>
                  </a:lnTo>
                  <a:lnTo>
                    <a:pt x="74" y="357"/>
                  </a:lnTo>
                  <a:lnTo>
                    <a:pt x="0" y="245"/>
                  </a:lnTo>
                  <a:lnTo>
                    <a:pt x="53" y="212"/>
                  </a:lnTo>
                  <a:lnTo>
                    <a:pt x="53" y="170"/>
                  </a:lnTo>
                  <a:lnTo>
                    <a:pt x="40" y="149"/>
                  </a:lnTo>
                  <a:lnTo>
                    <a:pt x="33" y="134"/>
                  </a:lnTo>
                  <a:lnTo>
                    <a:pt x="29" y="117"/>
                  </a:lnTo>
                  <a:lnTo>
                    <a:pt x="28" y="95"/>
                  </a:lnTo>
                  <a:lnTo>
                    <a:pt x="28" y="81"/>
                  </a:lnTo>
                  <a:lnTo>
                    <a:pt x="28" y="58"/>
                  </a:lnTo>
                  <a:lnTo>
                    <a:pt x="28" y="44"/>
                  </a:lnTo>
                  <a:lnTo>
                    <a:pt x="32" y="28"/>
                  </a:lnTo>
                  <a:lnTo>
                    <a:pt x="41" y="15"/>
                  </a:lnTo>
                  <a:lnTo>
                    <a:pt x="53" y="6"/>
                  </a:lnTo>
                  <a:lnTo>
                    <a:pt x="64" y="1"/>
                  </a:lnTo>
                  <a:lnTo>
                    <a:pt x="79" y="0"/>
                  </a:lnTo>
                  <a:lnTo>
                    <a:pt x="95" y="3"/>
                  </a:lnTo>
                  <a:close/>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69" name="Freeform 304"/>
            <p:cNvSpPr>
              <a:spLocks/>
            </p:cNvSpPr>
            <p:nvPr/>
          </p:nvSpPr>
          <p:spPr bwMode="auto">
            <a:xfrm>
              <a:off x="4438" y="3122"/>
              <a:ext cx="53" cy="154"/>
            </a:xfrm>
            <a:custGeom>
              <a:avLst/>
              <a:gdLst>
                <a:gd name="T0" fmla="*/ 0 w 209"/>
                <a:gd name="T1" fmla="*/ 0 h 616"/>
                <a:gd name="T2" fmla="*/ 0 w 209"/>
                <a:gd name="T3" fmla="*/ 0 h 616"/>
                <a:gd name="T4" fmla="*/ 0 w 209"/>
                <a:gd name="T5" fmla="*/ 0 h 616"/>
                <a:gd name="T6" fmla="*/ 0 w 209"/>
                <a:gd name="T7" fmla="*/ 0 h 616"/>
                <a:gd name="T8" fmla="*/ 0 w 209"/>
                <a:gd name="T9" fmla="*/ 0 h 616"/>
                <a:gd name="T10" fmla="*/ 0 w 209"/>
                <a:gd name="T11" fmla="*/ 0 h 616"/>
                <a:gd name="T12" fmla="*/ 0 w 209"/>
                <a:gd name="T13" fmla="*/ 0 h 616"/>
                <a:gd name="T14" fmla="*/ 0 w 209"/>
                <a:gd name="T15" fmla="*/ 0 h 616"/>
                <a:gd name="T16" fmla="*/ 0 w 209"/>
                <a:gd name="T17" fmla="*/ 0 h 616"/>
                <a:gd name="T18" fmla="*/ 0 w 209"/>
                <a:gd name="T19" fmla="*/ 0 h 616"/>
                <a:gd name="T20" fmla="*/ 0 w 209"/>
                <a:gd name="T21" fmla="*/ 0 h 616"/>
                <a:gd name="T22" fmla="*/ 0 w 209"/>
                <a:gd name="T23" fmla="*/ 0 h 616"/>
                <a:gd name="T24" fmla="*/ 0 w 209"/>
                <a:gd name="T25" fmla="*/ 0 h 616"/>
                <a:gd name="T26" fmla="*/ 0 w 209"/>
                <a:gd name="T27" fmla="*/ 0 h 616"/>
                <a:gd name="T28" fmla="*/ 0 w 209"/>
                <a:gd name="T29" fmla="*/ 0 h 616"/>
                <a:gd name="T30" fmla="*/ 0 w 209"/>
                <a:gd name="T31" fmla="*/ 0 h 616"/>
                <a:gd name="T32" fmla="*/ 0 w 209"/>
                <a:gd name="T33" fmla="*/ 0 h 616"/>
                <a:gd name="T34" fmla="*/ 0 w 209"/>
                <a:gd name="T35" fmla="*/ 0 h 616"/>
                <a:gd name="T36" fmla="*/ 0 w 209"/>
                <a:gd name="T37" fmla="*/ 0 h 616"/>
                <a:gd name="T38" fmla="*/ 0 w 209"/>
                <a:gd name="T39" fmla="*/ 0 h 616"/>
                <a:gd name="T40" fmla="*/ 0 w 209"/>
                <a:gd name="T41" fmla="*/ 0 h 616"/>
                <a:gd name="T42" fmla="*/ 0 w 209"/>
                <a:gd name="T43" fmla="*/ 0 h 616"/>
                <a:gd name="T44" fmla="*/ 0 w 209"/>
                <a:gd name="T45" fmla="*/ 0 h 616"/>
                <a:gd name="T46" fmla="*/ 0 w 209"/>
                <a:gd name="T47" fmla="*/ 0 h 616"/>
                <a:gd name="T48" fmla="*/ 0 w 209"/>
                <a:gd name="T49" fmla="*/ 0 h 616"/>
                <a:gd name="T50" fmla="*/ 0 w 209"/>
                <a:gd name="T51" fmla="*/ 0 h 61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09"/>
                <a:gd name="T79" fmla="*/ 0 h 616"/>
                <a:gd name="T80" fmla="*/ 209 w 209"/>
                <a:gd name="T81" fmla="*/ 616 h 61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09" h="616">
                  <a:moveTo>
                    <a:pt x="171" y="13"/>
                  </a:moveTo>
                  <a:lnTo>
                    <a:pt x="169" y="191"/>
                  </a:lnTo>
                  <a:lnTo>
                    <a:pt x="170" y="341"/>
                  </a:lnTo>
                  <a:lnTo>
                    <a:pt x="161" y="485"/>
                  </a:lnTo>
                  <a:lnTo>
                    <a:pt x="184" y="548"/>
                  </a:lnTo>
                  <a:lnTo>
                    <a:pt x="203" y="589"/>
                  </a:lnTo>
                  <a:lnTo>
                    <a:pt x="209" y="602"/>
                  </a:lnTo>
                  <a:lnTo>
                    <a:pt x="200" y="616"/>
                  </a:lnTo>
                  <a:lnTo>
                    <a:pt x="163" y="614"/>
                  </a:lnTo>
                  <a:lnTo>
                    <a:pt x="129" y="532"/>
                  </a:lnTo>
                  <a:lnTo>
                    <a:pt x="127" y="481"/>
                  </a:lnTo>
                  <a:lnTo>
                    <a:pt x="103" y="310"/>
                  </a:lnTo>
                  <a:lnTo>
                    <a:pt x="99" y="271"/>
                  </a:lnTo>
                  <a:lnTo>
                    <a:pt x="100" y="351"/>
                  </a:lnTo>
                  <a:lnTo>
                    <a:pt x="89" y="464"/>
                  </a:lnTo>
                  <a:lnTo>
                    <a:pt x="93" y="517"/>
                  </a:lnTo>
                  <a:lnTo>
                    <a:pt x="76" y="569"/>
                  </a:lnTo>
                  <a:lnTo>
                    <a:pt x="53" y="607"/>
                  </a:lnTo>
                  <a:lnTo>
                    <a:pt x="20" y="610"/>
                  </a:lnTo>
                  <a:lnTo>
                    <a:pt x="10" y="596"/>
                  </a:lnTo>
                  <a:lnTo>
                    <a:pt x="46" y="514"/>
                  </a:lnTo>
                  <a:lnTo>
                    <a:pt x="49" y="476"/>
                  </a:lnTo>
                  <a:lnTo>
                    <a:pt x="42" y="394"/>
                  </a:lnTo>
                  <a:lnTo>
                    <a:pt x="29" y="260"/>
                  </a:lnTo>
                  <a:lnTo>
                    <a:pt x="0" y="0"/>
                  </a:lnTo>
                  <a:lnTo>
                    <a:pt x="171" y="13"/>
                  </a:lnTo>
                  <a:close/>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70" name="Freeform 305"/>
            <p:cNvSpPr>
              <a:spLocks/>
            </p:cNvSpPr>
            <p:nvPr/>
          </p:nvSpPr>
          <p:spPr bwMode="auto">
            <a:xfrm>
              <a:off x="4418" y="3080"/>
              <a:ext cx="12" cy="19"/>
            </a:xfrm>
            <a:custGeom>
              <a:avLst/>
              <a:gdLst>
                <a:gd name="T0" fmla="*/ 0 w 49"/>
                <a:gd name="T1" fmla="*/ 0 h 77"/>
                <a:gd name="T2" fmla="*/ 0 w 49"/>
                <a:gd name="T3" fmla="*/ 0 h 77"/>
                <a:gd name="T4" fmla="*/ 0 w 49"/>
                <a:gd name="T5" fmla="*/ 0 h 77"/>
                <a:gd name="T6" fmla="*/ 0 w 49"/>
                <a:gd name="T7" fmla="*/ 0 h 77"/>
                <a:gd name="T8" fmla="*/ 0 w 49"/>
                <a:gd name="T9" fmla="*/ 0 h 77"/>
                <a:gd name="T10" fmla="*/ 0 60000 65536"/>
                <a:gd name="T11" fmla="*/ 0 60000 65536"/>
                <a:gd name="T12" fmla="*/ 0 60000 65536"/>
                <a:gd name="T13" fmla="*/ 0 60000 65536"/>
                <a:gd name="T14" fmla="*/ 0 60000 65536"/>
                <a:gd name="T15" fmla="*/ 0 w 49"/>
                <a:gd name="T16" fmla="*/ 0 h 77"/>
                <a:gd name="T17" fmla="*/ 49 w 49"/>
                <a:gd name="T18" fmla="*/ 77 h 77"/>
              </a:gdLst>
              <a:ahLst/>
              <a:cxnLst>
                <a:cxn ang="T10">
                  <a:pos x="T0" y="T1"/>
                </a:cxn>
                <a:cxn ang="T11">
                  <a:pos x="T2" y="T3"/>
                </a:cxn>
                <a:cxn ang="T12">
                  <a:pos x="T4" y="T5"/>
                </a:cxn>
                <a:cxn ang="T13">
                  <a:pos x="T6" y="T7"/>
                </a:cxn>
                <a:cxn ang="T14">
                  <a:pos x="T8" y="T9"/>
                </a:cxn>
              </a:cxnLst>
              <a:rect l="T15" t="T16" r="T17" b="T18"/>
              <a:pathLst>
                <a:path w="49" h="77">
                  <a:moveTo>
                    <a:pt x="0" y="0"/>
                  </a:moveTo>
                  <a:lnTo>
                    <a:pt x="0" y="40"/>
                  </a:lnTo>
                  <a:lnTo>
                    <a:pt x="49" y="77"/>
                  </a:lnTo>
                  <a:lnTo>
                    <a:pt x="27" y="5"/>
                  </a:lnTo>
                  <a:lnTo>
                    <a:pt x="0" y="0"/>
                  </a:lnTo>
                  <a:close/>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71" name="Freeform 306"/>
            <p:cNvSpPr>
              <a:spLocks/>
            </p:cNvSpPr>
            <p:nvPr/>
          </p:nvSpPr>
          <p:spPr bwMode="auto">
            <a:xfrm>
              <a:off x="4460" y="3124"/>
              <a:ext cx="4" cy="68"/>
            </a:xfrm>
            <a:custGeom>
              <a:avLst/>
              <a:gdLst>
                <a:gd name="T0" fmla="*/ 0 w 15"/>
                <a:gd name="T1" fmla="*/ 0 h 273"/>
                <a:gd name="T2" fmla="*/ 0 w 15"/>
                <a:gd name="T3" fmla="*/ 0 h 273"/>
                <a:gd name="T4" fmla="*/ 0 w 15"/>
                <a:gd name="T5" fmla="*/ 0 h 273"/>
                <a:gd name="T6" fmla="*/ 0 w 15"/>
                <a:gd name="T7" fmla="*/ 0 h 273"/>
                <a:gd name="T8" fmla="*/ 0 w 15"/>
                <a:gd name="T9" fmla="*/ 0 h 273"/>
                <a:gd name="T10" fmla="*/ 0 w 15"/>
                <a:gd name="T11" fmla="*/ 0 h 273"/>
                <a:gd name="T12" fmla="*/ 0 w 15"/>
                <a:gd name="T13" fmla="*/ 0 h 273"/>
                <a:gd name="T14" fmla="*/ 0 60000 65536"/>
                <a:gd name="T15" fmla="*/ 0 60000 65536"/>
                <a:gd name="T16" fmla="*/ 0 60000 65536"/>
                <a:gd name="T17" fmla="*/ 0 60000 65536"/>
                <a:gd name="T18" fmla="*/ 0 60000 65536"/>
                <a:gd name="T19" fmla="*/ 0 60000 65536"/>
                <a:gd name="T20" fmla="*/ 0 60000 65536"/>
                <a:gd name="T21" fmla="*/ 0 w 15"/>
                <a:gd name="T22" fmla="*/ 0 h 273"/>
                <a:gd name="T23" fmla="*/ 15 w 15"/>
                <a:gd name="T24" fmla="*/ 273 h 2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273">
                  <a:moveTo>
                    <a:pt x="0" y="0"/>
                  </a:moveTo>
                  <a:lnTo>
                    <a:pt x="0" y="90"/>
                  </a:lnTo>
                  <a:lnTo>
                    <a:pt x="3" y="144"/>
                  </a:lnTo>
                  <a:lnTo>
                    <a:pt x="6" y="202"/>
                  </a:lnTo>
                  <a:lnTo>
                    <a:pt x="15" y="260"/>
                  </a:lnTo>
                  <a:lnTo>
                    <a:pt x="13" y="273"/>
                  </a:lnTo>
                  <a:lnTo>
                    <a:pt x="0" y="0"/>
                  </a:lnTo>
                  <a:close/>
                </a:path>
              </a:pathLst>
            </a:custGeom>
            <a:solidFill>
              <a:srgbClr val="FF7F7F"/>
            </a:solidFill>
            <a:ln w="3175">
              <a:solidFill>
                <a:srgbClr val="FF5F1F"/>
              </a:solidFill>
              <a:prstDash val="solid"/>
              <a:round/>
              <a:headEnd/>
              <a:tailEnd/>
            </a:ln>
          </p:spPr>
          <p:txBody>
            <a:bodyPr/>
            <a:lstStyle/>
            <a:p>
              <a:endParaRPr lang="en-US"/>
            </a:p>
          </p:txBody>
        </p:sp>
        <p:sp>
          <p:nvSpPr>
            <p:cNvPr id="1172" name="Freeform 307"/>
            <p:cNvSpPr>
              <a:spLocks/>
            </p:cNvSpPr>
            <p:nvPr/>
          </p:nvSpPr>
          <p:spPr bwMode="auto">
            <a:xfrm>
              <a:off x="4438" y="3251"/>
              <a:ext cx="25" cy="41"/>
            </a:xfrm>
            <a:custGeom>
              <a:avLst/>
              <a:gdLst>
                <a:gd name="T0" fmla="*/ 0 w 101"/>
                <a:gd name="T1" fmla="*/ 0 h 163"/>
                <a:gd name="T2" fmla="*/ 0 w 101"/>
                <a:gd name="T3" fmla="*/ 0 h 163"/>
                <a:gd name="T4" fmla="*/ 0 w 101"/>
                <a:gd name="T5" fmla="*/ 0 h 163"/>
                <a:gd name="T6" fmla="*/ 0 w 101"/>
                <a:gd name="T7" fmla="*/ 0 h 163"/>
                <a:gd name="T8" fmla="*/ 0 w 101"/>
                <a:gd name="T9" fmla="*/ 0 h 163"/>
                <a:gd name="T10" fmla="*/ 0 w 101"/>
                <a:gd name="T11" fmla="*/ 0 h 163"/>
                <a:gd name="T12" fmla="*/ 0 w 101"/>
                <a:gd name="T13" fmla="*/ 0 h 163"/>
                <a:gd name="T14" fmla="*/ 0 w 101"/>
                <a:gd name="T15" fmla="*/ 0 h 163"/>
                <a:gd name="T16" fmla="*/ 0 w 101"/>
                <a:gd name="T17" fmla="*/ 0 h 163"/>
                <a:gd name="T18" fmla="*/ 0 w 101"/>
                <a:gd name="T19" fmla="*/ 0 h 163"/>
                <a:gd name="T20" fmla="*/ 0 w 101"/>
                <a:gd name="T21" fmla="*/ 0 h 163"/>
                <a:gd name="T22" fmla="*/ 0 w 101"/>
                <a:gd name="T23" fmla="*/ 0 h 163"/>
                <a:gd name="T24" fmla="*/ 0 w 101"/>
                <a:gd name="T25" fmla="*/ 0 h 163"/>
                <a:gd name="T26" fmla="*/ 0 w 101"/>
                <a:gd name="T27" fmla="*/ 0 h 163"/>
                <a:gd name="T28" fmla="*/ 0 w 101"/>
                <a:gd name="T29" fmla="*/ 0 h 163"/>
                <a:gd name="T30" fmla="*/ 0 w 101"/>
                <a:gd name="T31" fmla="*/ 0 h 163"/>
                <a:gd name="T32" fmla="*/ 0 w 101"/>
                <a:gd name="T33" fmla="*/ 0 h 163"/>
                <a:gd name="T34" fmla="*/ 0 w 101"/>
                <a:gd name="T35" fmla="*/ 0 h 16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1"/>
                <a:gd name="T55" fmla="*/ 0 h 163"/>
                <a:gd name="T56" fmla="*/ 101 w 101"/>
                <a:gd name="T57" fmla="*/ 163 h 16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1" h="163">
                  <a:moveTo>
                    <a:pt x="94" y="0"/>
                  </a:moveTo>
                  <a:lnTo>
                    <a:pt x="101" y="24"/>
                  </a:lnTo>
                  <a:lnTo>
                    <a:pt x="101" y="72"/>
                  </a:lnTo>
                  <a:lnTo>
                    <a:pt x="91" y="54"/>
                  </a:lnTo>
                  <a:lnTo>
                    <a:pt x="80" y="78"/>
                  </a:lnTo>
                  <a:lnTo>
                    <a:pt x="77" y="112"/>
                  </a:lnTo>
                  <a:lnTo>
                    <a:pt x="61" y="142"/>
                  </a:lnTo>
                  <a:lnTo>
                    <a:pt x="36" y="159"/>
                  </a:lnTo>
                  <a:lnTo>
                    <a:pt x="17" y="163"/>
                  </a:lnTo>
                  <a:lnTo>
                    <a:pt x="0" y="160"/>
                  </a:lnTo>
                  <a:lnTo>
                    <a:pt x="0" y="127"/>
                  </a:lnTo>
                  <a:lnTo>
                    <a:pt x="14" y="79"/>
                  </a:lnTo>
                  <a:lnTo>
                    <a:pt x="22" y="91"/>
                  </a:lnTo>
                  <a:lnTo>
                    <a:pt x="36" y="91"/>
                  </a:lnTo>
                  <a:lnTo>
                    <a:pt x="56" y="89"/>
                  </a:lnTo>
                  <a:lnTo>
                    <a:pt x="70" y="68"/>
                  </a:lnTo>
                  <a:lnTo>
                    <a:pt x="82" y="42"/>
                  </a:lnTo>
                  <a:lnTo>
                    <a:pt x="94" y="0"/>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73" name="Freeform 308"/>
            <p:cNvSpPr>
              <a:spLocks/>
            </p:cNvSpPr>
            <p:nvPr/>
          </p:nvSpPr>
          <p:spPr bwMode="auto">
            <a:xfrm>
              <a:off x="4470" y="3252"/>
              <a:ext cx="24" cy="43"/>
            </a:xfrm>
            <a:custGeom>
              <a:avLst/>
              <a:gdLst>
                <a:gd name="T0" fmla="*/ 0 w 93"/>
                <a:gd name="T1" fmla="*/ 0 h 170"/>
                <a:gd name="T2" fmla="*/ 0 w 93"/>
                <a:gd name="T3" fmla="*/ 0 h 170"/>
                <a:gd name="T4" fmla="*/ 0 w 93"/>
                <a:gd name="T5" fmla="*/ 0 h 170"/>
                <a:gd name="T6" fmla="*/ 0 w 93"/>
                <a:gd name="T7" fmla="*/ 0 h 170"/>
                <a:gd name="T8" fmla="*/ 0 w 93"/>
                <a:gd name="T9" fmla="*/ 0 h 170"/>
                <a:gd name="T10" fmla="*/ 0 w 93"/>
                <a:gd name="T11" fmla="*/ 0 h 170"/>
                <a:gd name="T12" fmla="*/ 0 w 93"/>
                <a:gd name="T13" fmla="*/ 0 h 170"/>
                <a:gd name="T14" fmla="*/ 0 w 93"/>
                <a:gd name="T15" fmla="*/ 0 h 170"/>
                <a:gd name="T16" fmla="*/ 0 w 93"/>
                <a:gd name="T17" fmla="*/ 0 h 170"/>
                <a:gd name="T18" fmla="*/ 0 w 93"/>
                <a:gd name="T19" fmla="*/ 0 h 170"/>
                <a:gd name="T20" fmla="*/ 0 w 93"/>
                <a:gd name="T21" fmla="*/ 0 h 170"/>
                <a:gd name="T22" fmla="*/ 0 w 93"/>
                <a:gd name="T23" fmla="*/ 0 h 170"/>
                <a:gd name="T24" fmla="*/ 0 w 93"/>
                <a:gd name="T25" fmla="*/ 0 h 170"/>
                <a:gd name="T26" fmla="*/ 0 w 93"/>
                <a:gd name="T27" fmla="*/ 0 h 170"/>
                <a:gd name="T28" fmla="*/ 0 w 93"/>
                <a:gd name="T29" fmla="*/ 0 h 170"/>
                <a:gd name="T30" fmla="*/ 0 w 93"/>
                <a:gd name="T31" fmla="*/ 0 h 170"/>
                <a:gd name="T32" fmla="*/ 0 w 93"/>
                <a:gd name="T33" fmla="*/ 0 h 170"/>
                <a:gd name="T34" fmla="*/ 0 w 93"/>
                <a:gd name="T35" fmla="*/ 0 h 170"/>
                <a:gd name="T36" fmla="*/ 0 w 93"/>
                <a:gd name="T37" fmla="*/ 0 h 17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3"/>
                <a:gd name="T58" fmla="*/ 0 h 170"/>
                <a:gd name="T59" fmla="*/ 93 w 93"/>
                <a:gd name="T60" fmla="*/ 170 h 17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3" h="170">
                  <a:moveTo>
                    <a:pt x="1" y="0"/>
                  </a:moveTo>
                  <a:lnTo>
                    <a:pt x="0" y="67"/>
                  </a:lnTo>
                  <a:lnTo>
                    <a:pt x="6" y="50"/>
                  </a:lnTo>
                  <a:lnTo>
                    <a:pt x="14" y="72"/>
                  </a:lnTo>
                  <a:lnTo>
                    <a:pt x="20" y="104"/>
                  </a:lnTo>
                  <a:lnTo>
                    <a:pt x="28" y="131"/>
                  </a:lnTo>
                  <a:lnTo>
                    <a:pt x="47" y="152"/>
                  </a:lnTo>
                  <a:lnTo>
                    <a:pt x="64" y="165"/>
                  </a:lnTo>
                  <a:lnTo>
                    <a:pt x="81" y="170"/>
                  </a:lnTo>
                  <a:lnTo>
                    <a:pt x="86" y="161"/>
                  </a:lnTo>
                  <a:lnTo>
                    <a:pt x="92" y="146"/>
                  </a:lnTo>
                  <a:lnTo>
                    <a:pt x="93" y="129"/>
                  </a:lnTo>
                  <a:lnTo>
                    <a:pt x="91" y="112"/>
                  </a:lnTo>
                  <a:lnTo>
                    <a:pt x="83" y="83"/>
                  </a:lnTo>
                  <a:lnTo>
                    <a:pt x="70" y="93"/>
                  </a:lnTo>
                  <a:lnTo>
                    <a:pt x="49" y="93"/>
                  </a:lnTo>
                  <a:lnTo>
                    <a:pt x="36" y="92"/>
                  </a:lnTo>
                  <a:lnTo>
                    <a:pt x="11" y="35"/>
                  </a:lnTo>
                  <a:lnTo>
                    <a:pt x="1" y="0"/>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74" name="Freeform 309"/>
            <p:cNvSpPr>
              <a:spLocks/>
            </p:cNvSpPr>
            <p:nvPr/>
          </p:nvSpPr>
          <p:spPr bwMode="auto">
            <a:xfrm>
              <a:off x="4416" y="2948"/>
              <a:ext cx="89" cy="301"/>
            </a:xfrm>
            <a:custGeom>
              <a:avLst/>
              <a:gdLst>
                <a:gd name="T0" fmla="*/ 0 w 356"/>
                <a:gd name="T1" fmla="*/ 0 h 1205"/>
                <a:gd name="T2" fmla="*/ 0 w 356"/>
                <a:gd name="T3" fmla="*/ 0 h 1205"/>
                <a:gd name="T4" fmla="*/ 0 w 356"/>
                <a:gd name="T5" fmla="*/ 0 h 1205"/>
                <a:gd name="T6" fmla="*/ 0 w 356"/>
                <a:gd name="T7" fmla="*/ 0 h 1205"/>
                <a:gd name="T8" fmla="*/ 0 w 356"/>
                <a:gd name="T9" fmla="*/ 0 h 1205"/>
                <a:gd name="T10" fmla="*/ 0 w 356"/>
                <a:gd name="T11" fmla="*/ 0 h 1205"/>
                <a:gd name="T12" fmla="*/ 0 w 356"/>
                <a:gd name="T13" fmla="*/ 0 h 1205"/>
                <a:gd name="T14" fmla="*/ 0 w 356"/>
                <a:gd name="T15" fmla="*/ 0 h 1205"/>
                <a:gd name="T16" fmla="*/ 0 w 356"/>
                <a:gd name="T17" fmla="*/ 0 h 1205"/>
                <a:gd name="T18" fmla="*/ 0 w 356"/>
                <a:gd name="T19" fmla="*/ 0 h 1205"/>
                <a:gd name="T20" fmla="*/ 0 w 356"/>
                <a:gd name="T21" fmla="*/ 0 h 1205"/>
                <a:gd name="T22" fmla="*/ 0 w 356"/>
                <a:gd name="T23" fmla="*/ 0 h 1205"/>
                <a:gd name="T24" fmla="*/ 0 w 356"/>
                <a:gd name="T25" fmla="*/ 0 h 1205"/>
                <a:gd name="T26" fmla="*/ 0 w 356"/>
                <a:gd name="T27" fmla="*/ 0 h 1205"/>
                <a:gd name="T28" fmla="*/ 0 w 356"/>
                <a:gd name="T29" fmla="*/ 0 h 1205"/>
                <a:gd name="T30" fmla="*/ 0 w 356"/>
                <a:gd name="T31" fmla="*/ 0 h 1205"/>
                <a:gd name="T32" fmla="*/ 0 w 356"/>
                <a:gd name="T33" fmla="*/ 0 h 1205"/>
                <a:gd name="T34" fmla="*/ 0 w 356"/>
                <a:gd name="T35" fmla="*/ 0 h 1205"/>
                <a:gd name="T36" fmla="*/ 0 w 356"/>
                <a:gd name="T37" fmla="*/ 0 h 1205"/>
                <a:gd name="T38" fmla="*/ 0 w 356"/>
                <a:gd name="T39" fmla="*/ 0 h 1205"/>
                <a:gd name="T40" fmla="*/ 0 w 356"/>
                <a:gd name="T41" fmla="*/ 0 h 1205"/>
                <a:gd name="T42" fmla="*/ 0 w 356"/>
                <a:gd name="T43" fmla="*/ 0 h 1205"/>
                <a:gd name="T44" fmla="*/ 0 w 356"/>
                <a:gd name="T45" fmla="*/ 0 h 1205"/>
                <a:gd name="T46" fmla="*/ 0 w 356"/>
                <a:gd name="T47" fmla="*/ 0 h 1205"/>
                <a:gd name="T48" fmla="*/ 0 w 356"/>
                <a:gd name="T49" fmla="*/ 0 h 1205"/>
                <a:gd name="T50" fmla="*/ 0 w 356"/>
                <a:gd name="T51" fmla="*/ 0 h 1205"/>
                <a:gd name="T52" fmla="*/ 0 w 356"/>
                <a:gd name="T53" fmla="*/ 0 h 120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56"/>
                <a:gd name="T82" fmla="*/ 0 h 1205"/>
                <a:gd name="T83" fmla="*/ 356 w 356"/>
                <a:gd name="T84" fmla="*/ 1205 h 120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56" h="1205">
                  <a:moveTo>
                    <a:pt x="255" y="12"/>
                  </a:moveTo>
                  <a:lnTo>
                    <a:pt x="325" y="53"/>
                  </a:lnTo>
                  <a:lnTo>
                    <a:pt x="342" y="85"/>
                  </a:lnTo>
                  <a:lnTo>
                    <a:pt x="356" y="362"/>
                  </a:lnTo>
                  <a:lnTo>
                    <a:pt x="350" y="428"/>
                  </a:lnTo>
                  <a:lnTo>
                    <a:pt x="308" y="423"/>
                  </a:lnTo>
                  <a:lnTo>
                    <a:pt x="310" y="586"/>
                  </a:lnTo>
                  <a:lnTo>
                    <a:pt x="290" y="586"/>
                  </a:lnTo>
                  <a:lnTo>
                    <a:pt x="265" y="927"/>
                  </a:lnTo>
                  <a:lnTo>
                    <a:pt x="263" y="1107"/>
                  </a:lnTo>
                  <a:lnTo>
                    <a:pt x="260" y="1189"/>
                  </a:lnTo>
                  <a:lnTo>
                    <a:pt x="242" y="1205"/>
                  </a:lnTo>
                  <a:lnTo>
                    <a:pt x="212" y="1191"/>
                  </a:lnTo>
                  <a:lnTo>
                    <a:pt x="195" y="1052"/>
                  </a:lnTo>
                  <a:lnTo>
                    <a:pt x="183" y="1197"/>
                  </a:lnTo>
                  <a:lnTo>
                    <a:pt x="157" y="1204"/>
                  </a:lnTo>
                  <a:lnTo>
                    <a:pt x="133" y="1194"/>
                  </a:lnTo>
                  <a:lnTo>
                    <a:pt x="108" y="919"/>
                  </a:lnTo>
                  <a:lnTo>
                    <a:pt x="76" y="720"/>
                  </a:lnTo>
                  <a:lnTo>
                    <a:pt x="28" y="534"/>
                  </a:lnTo>
                  <a:lnTo>
                    <a:pt x="0" y="530"/>
                  </a:lnTo>
                  <a:lnTo>
                    <a:pt x="26" y="274"/>
                  </a:lnTo>
                  <a:lnTo>
                    <a:pt x="27" y="73"/>
                  </a:lnTo>
                  <a:lnTo>
                    <a:pt x="43" y="50"/>
                  </a:lnTo>
                  <a:lnTo>
                    <a:pt x="117" y="0"/>
                  </a:lnTo>
                  <a:lnTo>
                    <a:pt x="179" y="109"/>
                  </a:lnTo>
                  <a:lnTo>
                    <a:pt x="255" y="12"/>
                  </a:lnTo>
                  <a:close/>
                </a:path>
              </a:pathLst>
            </a:custGeom>
            <a:solidFill>
              <a:srgbClr val="9F9F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75" name="Freeform 310"/>
            <p:cNvSpPr>
              <a:spLocks/>
            </p:cNvSpPr>
            <p:nvPr/>
          </p:nvSpPr>
          <p:spPr bwMode="auto">
            <a:xfrm>
              <a:off x="4442" y="2980"/>
              <a:ext cx="47" cy="56"/>
            </a:xfrm>
            <a:custGeom>
              <a:avLst/>
              <a:gdLst>
                <a:gd name="T0" fmla="*/ 0 w 188"/>
                <a:gd name="T1" fmla="*/ 0 h 225"/>
                <a:gd name="T2" fmla="*/ 0 w 188"/>
                <a:gd name="T3" fmla="*/ 0 h 225"/>
                <a:gd name="T4" fmla="*/ 0 w 188"/>
                <a:gd name="T5" fmla="*/ 0 h 225"/>
                <a:gd name="T6" fmla="*/ 0 w 188"/>
                <a:gd name="T7" fmla="*/ 0 h 225"/>
                <a:gd name="T8" fmla="*/ 0 w 188"/>
                <a:gd name="T9" fmla="*/ 0 h 225"/>
                <a:gd name="T10" fmla="*/ 0 60000 65536"/>
                <a:gd name="T11" fmla="*/ 0 60000 65536"/>
                <a:gd name="T12" fmla="*/ 0 60000 65536"/>
                <a:gd name="T13" fmla="*/ 0 60000 65536"/>
                <a:gd name="T14" fmla="*/ 0 60000 65536"/>
                <a:gd name="T15" fmla="*/ 0 w 188"/>
                <a:gd name="T16" fmla="*/ 0 h 225"/>
                <a:gd name="T17" fmla="*/ 188 w 188"/>
                <a:gd name="T18" fmla="*/ 225 h 225"/>
              </a:gdLst>
              <a:ahLst/>
              <a:cxnLst>
                <a:cxn ang="T10">
                  <a:pos x="T0" y="T1"/>
                </a:cxn>
                <a:cxn ang="T11">
                  <a:pos x="T2" y="T3"/>
                </a:cxn>
                <a:cxn ang="T12">
                  <a:pos x="T4" y="T5"/>
                </a:cxn>
                <a:cxn ang="T13">
                  <a:pos x="T6" y="T7"/>
                </a:cxn>
                <a:cxn ang="T14">
                  <a:pos x="T8" y="T9"/>
                </a:cxn>
              </a:cxnLst>
              <a:rect l="T15" t="T16" r="T17" b="T18"/>
              <a:pathLst>
                <a:path w="188" h="225">
                  <a:moveTo>
                    <a:pt x="188" y="79"/>
                  </a:moveTo>
                  <a:lnTo>
                    <a:pt x="67" y="0"/>
                  </a:lnTo>
                  <a:lnTo>
                    <a:pt x="0" y="151"/>
                  </a:lnTo>
                  <a:lnTo>
                    <a:pt x="121" y="225"/>
                  </a:lnTo>
                  <a:lnTo>
                    <a:pt x="188" y="79"/>
                  </a:lnTo>
                  <a:close/>
                </a:path>
              </a:pathLst>
            </a:custGeom>
            <a:solidFill>
              <a:srgbClr val="DFD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76" name="Freeform 311"/>
            <p:cNvSpPr>
              <a:spLocks/>
            </p:cNvSpPr>
            <p:nvPr/>
          </p:nvSpPr>
          <p:spPr bwMode="auto">
            <a:xfrm>
              <a:off x="4438" y="3003"/>
              <a:ext cx="21" cy="30"/>
            </a:xfrm>
            <a:custGeom>
              <a:avLst/>
              <a:gdLst>
                <a:gd name="T0" fmla="*/ 0 w 81"/>
                <a:gd name="T1" fmla="*/ 0 h 121"/>
                <a:gd name="T2" fmla="*/ 0 w 81"/>
                <a:gd name="T3" fmla="*/ 0 h 121"/>
                <a:gd name="T4" fmla="*/ 0 w 81"/>
                <a:gd name="T5" fmla="*/ 0 h 121"/>
                <a:gd name="T6" fmla="*/ 0 w 81"/>
                <a:gd name="T7" fmla="*/ 0 h 121"/>
                <a:gd name="T8" fmla="*/ 0 w 81"/>
                <a:gd name="T9" fmla="*/ 0 h 121"/>
                <a:gd name="T10" fmla="*/ 0 w 81"/>
                <a:gd name="T11" fmla="*/ 0 h 121"/>
                <a:gd name="T12" fmla="*/ 0 w 81"/>
                <a:gd name="T13" fmla="*/ 0 h 121"/>
                <a:gd name="T14" fmla="*/ 0 w 81"/>
                <a:gd name="T15" fmla="*/ 0 h 121"/>
                <a:gd name="T16" fmla="*/ 0 w 81"/>
                <a:gd name="T17" fmla="*/ 0 h 121"/>
                <a:gd name="T18" fmla="*/ 0 w 81"/>
                <a:gd name="T19" fmla="*/ 0 h 121"/>
                <a:gd name="T20" fmla="*/ 0 w 81"/>
                <a:gd name="T21" fmla="*/ 0 h 121"/>
                <a:gd name="T22" fmla="*/ 0 w 81"/>
                <a:gd name="T23" fmla="*/ 0 h 121"/>
                <a:gd name="T24" fmla="*/ 0 w 81"/>
                <a:gd name="T25" fmla="*/ 0 h 1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1"/>
                <a:gd name="T40" fmla="*/ 0 h 121"/>
                <a:gd name="T41" fmla="*/ 81 w 81"/>
                <a:gd name="T42" fmla="*/ 121 h 12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1" h="121">
                  <a:moveTo>
                    <a:pt x="81" y="74"/>
                  </a:moveTo>
                  <a:lnTo>
                    <a:pt x="61" y="56"/>
                  </a:lnTo>
                  <a:lnTo>
                    <a:pt x="50" y="20"/>
                  </a:lnTo>
                  <a:lnTo>
                    <a:pt x="34" y="9"/>
                  </a:lnTo>
                  <a:lnTo>
                    <a:pt x="27" y="0"/>
                  </a:lnTo>
                  <a:lnTo>
                    <a:pt x="21" y="3"/>
                  </a:lnTo>
                  <a:lnTo>
                    <a:pt x="20" y="12"/>
                  </a:lnTo>
                  <a:lnTo>
                    <a:pt x="4" y="29"/>
                  </a:lnTo>
                  <a:lnTo>
                    <a:pt x="0" y="59"/>
                  </a:lnTo>
                  <a:lnTo>
                    <a:pt x="4" y="80"/>
                  </a:lnTo>
                  <a:lnTo>
                    <a:pt x="28" y="104"/>
                  </a:lnTo>
                  <a:lnTo>
                    <a:pt x="74" y="121"/>
                  </a:lnTo>
                  <a:lnTo>
                    <a:pt x="81" y="74"/>
                  </a:lnTo>
                  <a:close/>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77" name="Freeform 312"/>
            <p:cNvSpPr>
              <a:spLocks/>
            </p:cNvSpPr>
            <p:nvPr/>
          </p:nvSpPr>
          <p:spPr bwMode="auto">
            <a:xfrm>
              <a:off x="4455" y="3021"/>
              <a:ext cx="38" cy="33"/>
            </a:xfrm>
            <a:custGeom>
              <a:avLst/>
              <a:gdLst>
                <a:gd name="T0" fmla="*/ 0 w 152"/>
                <a:gd name="T1" fmla="*/ 0 h 135"/>
                <a:gd name="T2" fmla="*/ 0 w 152"/>
                <a:gd name="T3" fmla="*/ 0 h 135"/>
                <a:gd name="T4" fmla="*/ 0 w 152"/>
                <a:gd name="T5" fmla="*/ 0 h 135"/>
                <a:gd name="T6" fmla="*/ 0 w 152"/>
                <a:gd name="T7" fmla="*/ 0 h 135"/>
                <a:gd name="T8" fmla="*/ 0 w 152"/>
                <a:gd name="T9" fmla="*/ 0 h 135"/>
                <a:gd name="T10" fmla="*/ 0 w 152"/>
                <a:gd name="T11" fmla="*/ 0 h 135"/>
                <a:gd name="T12" fmla="*/ 0 w 152"/>
                <a:gd name="T13" fmla="*/ 0 h 135"/>
                <a:gd name="T14" fmla="*/ 0 w 152"/>
                <a:gd name="T15" fmla="*/ 0 h 135"/>
                <a:gd name="T16" fmla="*/ 0 w 152"/>
                <a:gd name="T17" fmla="*/ 0 h 1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2"/>
                <a:gd name="T28" fmla="*/ 0 h 135"/>
                <a:gd name="T29" fmla="*/ 152 w 152"/>
                <a:gd name="T30" fmla="*/ 135 h 13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2" h="135">
                  <a:moveTo>
                    <a:pt x="152" y="135"/>
                  </a:moveTo>
                  <a:lnTo>
                    <a:pt x="90" y="111"/>
                  </a:lnTo>
                  <a:lnTo>
                    <a:pt x="43" y="84"/>
                  </a:lnTo>
                  <a:lnTo>
                    <a:pt x="0" y="58"/>
                  </a:lnTo>
                  <a:lnTo>
                    <a:pt x="17" y="0"/>
                  </a:lnTo>
                  <a:lnTo>
                    <a:pt x="97" y="37"/>
                  </a:lnTo>
                  <a:lnTo>
                    <a:pt x="145" y="55"/>
                  </a:lnTo>
                  <a:lnTo>
                    <a:pt x="147" y="45"/>
                  </a:lnTo>
                  <a:lnTo>
                    <a:pt x="152" y="135"/>
                  </a:lnTo>
                  <a:close/>
                </a:path>
              </a:pathLst>
            </a:custGeom>
            <a:solidFill>
              <a:srgbClr val="9F9F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78" name="Freeform 313"/>
            <p:cNvSpPr>
              <a:spLocks/>
            </p:cNvSpPr>
            <p:nvPr/>
          </p:nvSpPr>
          <p:spPr bwMode="auto">
            <a:xfrm>
              <a:off x="4453" y="3031"/>
              <a:ext cx="34" cy="64"/>
            </a:xfrm>
            <a:custGeom>
              <a:avLst/>
              <a:gdLst>
                <a:gd name="T0" fmla="*/ 0 w 135"/>
                <a:gd name="T1" fmla="*/ 0 h 253"/>
                <a:gd name="T2" fmla="*/ 0 w 135"/>
                <a:gd name="T3" fmla="*/ 0 h 253"/>
                <a:gd name="T4" fmla="*/ 0 w 135"/>
                <a:gd name="T5" fmla="*/ 0 h 253"/>
                <a:gd name="T6" fmla="*/ 0 60000 65536"/>
                <a:gd name="T7" fmla="*/ 0 60000 65536"/>
                <a:gd name="T8" fmla="*/ 0 60000 65536"/>
                <a:gd name="T9" fmla="*/ 0 w 135"/>
                <a:gd name="T10" fmla="*/ 0 h 253"/>
                <a:gd name="T11" fmla="*/ 135 w 135"/>
                <a:gd name="T12" fmla="*/ 253 h 253"/>
              </a:gdLst>
              <a:ahLst/>
              <a:cxnLst>
                <a:cxn ang="T6">
                  <a:pos x="T0" y="T1"/>
                </a:cxn>
                <a:cxn ang="T7">
                  <a:pos x="T2" y="T3"/>
                </a:cxn>
                <a:cxn ang="T8">
                  <a:pos x="T4" y="T5"/>
                </a:cxn>
              </a:cxnLst>
              <a:rect l="T9" t="T10" r="T11" b="T12"/>
              <a:pathLst>
                <a:path w="135" h="253">
                  <a:moveTo>
                    <a:pt x="135" y="253"/>
                  </a:moveTo>
                  <a:lnTo>
                    <a:pt x="3" y="240"/>
                  </a:lnTo>
                  <a:lnTo>
                    <a:pt x="0" y="0"/>
                  </a:lnTo>
                </a:path>
              </a:pathLst>
            </a:custGeom>
            <a:noFill/>
            <a:ln w="3175">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79" name="Freeform 314"/>
            <p:cNvSpPr>
              <a:spLocks/>
            </p:cNvSpPr>
            <p:nvPr/>
          </p:nvSpPr>
          <p:spPr bwMode="auto">
            <a:xfrm>
              <a:off x="4454" y="3039"/>
              <a:ext cx="38" cy="16"/>
            </a:xfrm>
            <a:custGeom>
              <a:avLst/>
              <a:gdLst>
                <a:gd name="T0" fmla="*/ 0 w 152"/>
                <a:gd name="T1" fmla="*/ 0 h 64"/>
                <a:gd name="T2" fmla="*/ 0 w 152"/>
                <a:gd name="T3" fmla="*/ 0 h 64"/>
                <a:gd name="T4" fmla="*/ 0 w 152"/>
                <a:gd name="T5" fmla="*/ 0 h 64"/>
                <a:gd name="T6" fmla="*/ 0 60000 65536"/>
                <a:gd name="T7" fmla="*/ 0 60000 65536"/>
                <a:gd name="T8" fmla="*/ 0 60000 65536"/>
                <a:gd name="T9" fmla="*/ 0 w 152"/>
                <a:gd name="T10" fmla="*/ 0 h 64"/>
                <a:gd name="T11" fmla="*/ 152 w 152"/>
                <a:gd name="T12" fmla="*/ 64 h 64"/>
              </a:gdLst>
              <a:ahLst/>
              <a:cxnLst>
                <a:cxn ang="T6">
                  <a:pos x="T0" y="T1"/>
                </a:cxn>
                <a:cxn ang="T7">
                  <a:pos x="T2" y="T3"/>
                </a:cxn>
                <a:cxn ang="T8">
                  <a:pos x="T4" y="T5"/>
                </a:cxn>
              </a:cxnLst>
              <a:rect l="T9" t="T10" r="T11" b="T12"/>
              <a:pathLst>
                <a:path w="152" h="64">
                  <a:moveTo>
                    <a:pt x="152" y="64"/>
                  </a:moveTo>
                  <a:lnTo>
                    <a:pt x="99" y="46"/>
                  </a:lnTo>
                  <a:lnTo>
                    <a:pt x="0" y="0"/>
                  </a:lnTo>
                </a:path>
              </a:pathLst>
            </a:custGeom>
            <a:noFill/>
            <a:ln w="3175">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80" name="Freeform 315"/>
            <p:cNvSpPr>
              <a:spLocks/>
            </p:cNvSpPr>
            <p:nvPr/>
          </p:nvSpPr>
          <p:spPr bwMode="auto">
            <a:xfrm>
              <a:off x="4459" y="3104"/>
              <a:ext cx="5" cy="110"/>
            </a:xfrm>
            <a:custGeom>
              <a:avLst/>
              <a:gdLst>
                <a:gd name="T0" fmla="*/ 0 w 20"/>
                <a:gd name="T1" fmla="*/ 0 h 438"/>
                <a:gd name="T2" fmla="*/ 0 w 20"/>
                <a:gd name="T3" fmla="*/ 0 h 438"/>
                <a:gd name="T4" fmla="*/ 0 w 20"/>
                <a:gd name="T5" fmla="*/ 0 h 438"/>
                <a:gd name="T6" fmla="*/ 0 60000 65536"/>
                <a:gd name="T7" fmla="*/ 0 60000 65536"/>
                <a:gd name="T8" fmla="*/ 0 60000 65536"/>
                <a:gd name="T9" fmla="*/ 0 w 20"/>
                <a:gd name="T10" fmla="*/ 0 h 438"/>
                <a:gd name="T11" fmla="*/ 20 w 20"/>
                <a:gd name="T12" fmla="*/ 438 h 438"/>
              </a:gdLst>
              <a:ahLst/>
              <a:cxnLst>
                <a:cxn ang="T6">
                  <a:pos x="T0" y="T1"/>
                </a:cxn>
                <a:cxn ang="T7">
                  <a:pos x="T2" y="T3"/>
                </a:cxn>
                <a:cxn ang="T8">
                  <a:pos x="T4" y="T5"/>
                </a:cxn>
              </a:cxnLst>
              <a:rect l="T9" t="T10" r="T11" b="T12"/>
              <a:pathLst>
                <a:path w="20" h="438">
                  <a:moveTo>
                    <a:pt x="0" y="0"/>
                  </a:moveTo>
                  <a:lnTo>
                    <a:pt x="6" y="236"/>
                  </a:lnTo>
                  <a:lnTo>
                    <a:pt x="20" y="438"/>
                  </a:lnTo>
                </a:path>
              </a:pathLst>
            </a:custGeom>
            <a:noFill/>
            <a:ln w="3175">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aphicFrame>
        <p:nvGraphicFramePr>
          <p:cNvPr id="1028" name="Object 4"/>
          <p:cNvGraphicFramePr>
            <a:graphicFrameLocks noChangeAspect="1"/>
          </p:cNvGraphicFramePr>
          <p:nvPr>
            <p:extLst>
              <p:ext uri="{D42A27DB-BD31-4B8C-83A1-F6EECF244321}">
                <p14:modId xmlns:p14="http://schemas.microsoft.com/office/powerpoint/2010/main" val="3424238262"/>
              </p:ext>
            </p:extLst>
          </p:nvPr>
        </p:nvGraphicFramePr>
        <p:xfrm>
          <a:off x="4212701" y="1803677"/>
          <a:ext cx="1219200" cy="1073150"/>
        </p:xfrm>
        <a:graphic>
          <a:graphicData uri="http://schemas.openxmlformats.org/presentationml/2006/ole">
            <mc:AlternateContent xmlns:mc="http://schemas.openxmlformats.org/markup-compatibility/2006">
              <mc:Choice xmlns:v="urn:schemas-microsoft-com:vml" Requires="v">
                <p:oleObj spid="_x0000_s4148" name="Clip" r:id="rId7" imgW="1038240" imgH="914400" progId="MS_ClipArt_Gallery.2">
                  <p:embed/>
                </p:oleObj>
              </mc:Choice>
              <mc:Fallback>
                <p:oleObj name="Clip" r:id="rId7" imgW="1038240" imgH="914400" progId="MS_ClipArt_Gallery.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2701" y="1803677"/>
                        <a:ext cx="1219200" cy="1073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43" name="Rectangle 317"/>
          <p:cNvSpPr>
            <a:spLocks noChangeArrowheads="1"/>
          </p:cNvSpPr>
          <p:nvPr/>
        </p:nvSpPr>
        <p:spPr bwMode="auto">
          <a:xfrm>
            <a:off x="397668" y="4191737"/>
            <a:ext cx="2421732"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altLang="en-US" b="1" dirty="0" smtClean="0">
                <a:solidFill>
                  <a:schemeClr val="hlink"/>
                </a:solidFill>
                <a:latin typeface="Bookman Old Style" pitchFamily="18" charset="0"/>
              </a:rPr>
              <a:t>1</a:t>
            </a:r>
            <a:r>
              <a:rPr lang="en-US" altLang="en-US" b="1" baseline="30000" dirty="0" smtClean="0">
                <a:solidFill>
                  <a:schemeClr val="hlink"/>
                </a:solidFill>
                <a:latin typeface="Bookman Old Style" pitchFamily="18" charset="0"/>
              </a:rPr>
              <a:t>st</a:t>
            </a:r>
            <a:r>
              <a:rPr lang="en-US" altLang="en-US" b="1" dirty="0" smtClean="0">
                <a:solidFill>
                  <a:schemeClr val="hlink"/>
                </a:solidFill>
                <a:latin typeface="Bookman Old Style" pitchFamily="18" charset="0"/>
              </a:rPr>
              <a:t> </a:t>
            </a:r>
          </a:p>
          <a:p>
            <a:pPr algn="ctr"/>
            <a:r>
              <a:rPr lang="en-US" altLang="en-US" b="1" dirty="0" smtClean="0">
                <a:solidFill>
                  <a:schemeClr val="hlink"/>
                </a:solidFill>
                <a:latin typeface="Bookman Old Style" pitchFamily="18" charset="0"/>
              </a:rPr>
              <a:t>Generation of services</a:t>
            </a:r>
          </a:p>
          <a:p>
            <a:pPr algn="ctr"/>
            <a:r>
              <a:rPr lang="en-US" altLang="en-US" b="1" dirty="0" smtClean="0">
                <a:solidFill>
                  <a:schemeClr val="hlink"/>
                </a:solidFill>
                <a:latin typeface="Bookman Old Style" pitchFamily="18" charset="0"/>
              </a:rPr>
              <a:t>DDS the primary provider of supports</a:t>
            </a:r>
            <a:endParaRPr lang="en-US" altLang="en-US" b="1" dirty="0">
              <a:solidFill>
                <a:schemeClr val="hlink"/>
              </a:solidFill>
              <a:latin typeface="Bookman Old Style" pitchFamily="18" charset="0"/>
            </a:endParaRPr>
          </a:p>
          <a:p>
            <a:pPr algn="ctr"/>
            <a:endParaRPr lang="en-US" altLang="en-US" sz="2000" b="1" dirty="0">
              <a:solidFill>
                <a:srgbClr val="000000"/>
              </a:solidFill>
              <a:latin typeface="Bookman Old Style" pitchFamily="18" charset="0"/>
            </a:endParaRPr>
          </a:p>
        </p:txBody>
      </p:sp>
      <p:sp>
        <p:nvSpPr>
          <p:cNvPr id="1044" name="Rectangle 318"/>
          <p:cNvSpPr>
            <a:spLocks noChangeArrowheads="1"/>
          </p:cNvSpPr>
          <p:nvPr/>
        </p:nvSpPr>
        <p:spPr bwMode="auto">
          <a:xfrm>
            <a:off x="3500746" y="4292346"/>
            <a:ext cx="1950306"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altLang="en-US" b="1" dirty="0" smtClean="0">
                <a:solidFill>
                  <a:schemeClr val="hlink"/>
                </a:solidFill>
                <a:latin typeface="Bookman Old Style" pitchFamily="18" charset="0"/>
              </a:rPr>
              <a:t>2cd </a:t>
            </a:r>
          </a:p>
          <a:p>
            <a:pPr algn="ctr"/>
            <a:r>
              <a:rPr lang="en-US" altLang="en-US" b="1" dirty="0" smtClean="0">
                <a:solidFill>
                  <a:schemeClr val="hlink"/>
                </a:solidFill>
                <a:latin typeface="Bookman Old Style" pitchFamily="18" charset="0"/>
              </a:rPr>
              <a:t>Generation of Services</a:t>
            </a:r>
          </a:p>
          <a:p>
            <a:pPr algn="ctr"/>
            <a:r>
              <a:rPr lang="en-US" altLang="en-US" b="1" dirty="0" smtClean="0">
                <a:solidFill>
                  <a:schemeClr val="hlink"/>
                </a:solidFill>
                <a:latin typeface="Bookman Old Style" pitchFamily="18" charset="0"/>
              </a:rPr>
              <a:t>DDS and Private Agencies Providing Services</a:t>
            </a:r>
            <a:endParaRPr lang="en-US" altLang="en-US" b="1" dirty="0">
              <a:solidFill>
                <a:schemeClr val="hlink"/>
              </a:solidFill>
              <a:latin typeface="Bookman Old Style" pitchFamily="18" charset="0"/>
            </a:endParaRPr>
          </a:p>
        </p:txBody>
      </p:sp>
      <p:sp>
        <p:nvSpPr>
          <p:cNvPr id="1045" name="Rectangle 319"/>
          <p:cNvSpPr>
            <a:spLocks noChangeArrowheads="1"/>
          </p:cNvSpPr>
          <p:nvPr/>
        </p:nvSpPr>
        <p:spPr bwMode="auto">
          <a:xfrm>
            <a:off x="6220094" y="4343440"/>
            <a:ext cx="2519363" cy="16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altLang="en-US" b="1" dirty="0" smtClean="0">
                <a:solidFill>
                  <a:schemeClr val="hlink"/>
                </a:solidFill>
                <a:latin typeface="Bookman Old Style" pitchFamily="18" charset="0"/>
              </a:rPr>
              <a:t>3</a:t>
            </a:r>
            <a:r>
              <a:rPr lang="en-US" altLang="en-US" b="1" baseline="30000" dirty="0" smtClean="0">
                <a:solidFill>
                  <a:schemeClr val="hlink"/>
                </a:solidFill>
                <a:latin typeface="Bookman Old Style" pitchFamily="18" charset="0"/>
              </a:rPr>
              <a:t>rd</a:t>
            </a:r>
            <a:r>
              <a:rPr lang="en-US" altLang="en-US" b="1" dirty="0" smtClean="0">
                <a:solidFill>
                  <a:schemeClr val="hlink"/>
                </a:solidFill>
                <a:latin typeface="Bookman Old Style" pitchFamily="18" charset="0"/>
              </a:rPr>
              <a:t> </a:t>
            </a:r>
          </a:p>
          <a:p>
            <a:pPr algn="ctr"/>
            <a:r>
              <a:rPr lang="en-US" altLang="en-US" b="1" dirty="0" smtClean="0">
                <a:solidFill>
                  <a:schemeClr val="hlink"/>
                </a:solidFill>
                <a:latin typeface="Bookman Old Style" pitchFamily="18" charset="0"/>
              </a:rPr>
              <a:t>Generation of SUPPORTS</a:t>
            </a:r>
          </a:p>
          <a:p>
            <a:pPr algn="ctr"/>
            <a:r>
              <a:rPr lang="en-US" altLang="en-US" b="1" dirty="0" smtClean="0">
                <a:solidFill>
                  <a:schemeClr val="hlink"/>
                </a:solidFill>
                <a:latin typeface="Bookman Old Style" pitchFamily="18" charset="0"/>
              </a:rPr>
              <a:t>DDS</a:t>
            </a:r>
          </a:p>
          <a:p>
            <a:pPr algn="ctr"/>
            <a:r>
              <a:rPr lang="en-US" altLang="en-US" b="1" dirty="0" smtClean="0">
                <a:solidFill>
                  <a:schemeClr val="hlink"/>
                </a:solidFill>
                <a:latin typeface="Bookman Old Style" pitchFamily="18" charset="0"/>
              </a:rPr>
              <a:t>Private Agencies</a:t>
            </a:r>
          </a:p>
          <a:p>
            <a:pPr algn="ctr"/>
            <a:r>
              <a:rPr lang="en-US" altLang="en-US" b="1" dirty="0" smtClean="0">
                <a:solidFill>
                  <a:schemeClr val="hlink"/>
                </a:solidFill>
                <a:latin typeface="Bookman Old Style" pitchFamily="18" charset="0"/>
              </a:rPr>
              <a:t>Family Supports</a:t>
            </a:r>
            <a:endParaRPr lang="en-US" altLang="en-US" b="1" dirty="0">
              <a:solidFill>
                <a:srgbClr val="000000"/>
              </a:solidFill>
              <a:latin typeface="Bookman Old Style" pitchFamily="18" charset="0"/>
            </a:endParaRPr>
          </a:p>
        </p:txBody>
      </p:sp>
      <p:sp>
        <p:nvSpPr>
          <p:cNvPr id="1046" name="Line 320"/>
          <p:cNvSpPr>
            <a:spLocks noChangeShapeType="1"/>
          </p:cNvSpPr>
          <p:nvPr/>
        </p:nvSpPr>
        <p:spPr bwMode="auto">
          <a:xfrm flipH="1">
            <a:off x="7451634" y="2988863"/>
            <a:ext cx="14857" cy="1165199"/>
          </a:xfrm>
          <a:prstGeom prst="line">
            <a:avLst/>
          </a:prstGeom>
          <a:noFill/>
          <a:ln w="76200">
            <a:solidFill>
              <a:srgbClr val="91919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1047" name="Picture 321" descr="H:\My Documents\My Pictures\DDS\DDS Logo clr.t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66800" y="2345083"/>
            <a:ext cx="13716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8" name="Picture 322" descr="H:\My Documents\My Pictures\DDS\DDS Logo clr.tif"/>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733839" y="3156712"/>
            <a:ext cx="685800"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9" name="Picture 323" descr="H:\My Documents\My Pictures\DDS\DDS Logo clr.tif"/>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79913" y="2019300"/>
            <a:ext cx="1066800"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951144" y="2056625"/>
            <a:ext cx="1034731" cy="686575"/>
          </a:xfrm>
          <a:prstGeom prst="rect">
            <a:avLst/>
          </a:prstGeom>
        </p:spPr>
      </p:pic>
    </p:spTree>
    <p:extLst>
      <p:ext uri="{BB962C8B-B14F-4D97-AF65-F5344CB8AC3E}">
        <p14:creationId xmlns:p14="http://schemas.microsoft.com/office/powerpoint/2010/main" val="94242176"/>
      </p:ext>
    </p:extLst>
  </p:cSld>
  <p:clrMapOvr>
    <a:masterClrMapping/>
  </p:clrMapOvr>
  <p:transition spd="slow">
    <p:zoom dir="in"/>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endParaRPr lang="en-US" dirty="0" smtClean="0"/>
          </a:p>
          <a:p>
            <a:endParaRPr lang="en-US" dirty="0"/>
          </a:p>
          <a:p>
            <a:r>
              <a:rPr lang="en-US" dirty="0" smtClean="0"/>
              <a:t>When an agency comes to you with an idea for innovation direct them to submit proposal to  FIAT(Fast track Innovation Approval Team).</a:t>
            </a:r>
          </a:p>
          <a:p>
            <a:r>
              <a:rPr lang="en-US" dirty="0" smtClean="0"/>
              <a:t>Ensure Person is the </a:t>
            </a:r>
            <a:r>
              <a:rPr lang="en-US" b="1" dirty="0" smtClean="0"/>
              <a:t>CENTER</a:t>
            </a:r>
            <a:r>
              <a:rPr lang="en-US" dirty="0" smtClean="0"/>
              <a:t> of their planning and their voice directs all activities.</a:t>
            </a:r>
          </a:p>
          <a:p>
            <a:r>
              <a:rPr lang="en-US" dirty="0" smtClean="0"/>
              <a:t>Support and partner with mentor agencies in the use of person centered planning tools.</a:t>
            </a:r>
          </a:p>
          <a:p>
            <a:r>
              <a:rPr lang="en-US" dirty="0" smtClean="0"/>
              <a:t>Celebrate, Document and Share success </a:t>
            </a:r>
            <a:endParaRPr lang="en-US" dirty="0"/>
          </a:p>
        </p:txBody>
      </p:sp>
      <p:sp>
        <p:nvSpPr>
          <p:cNvPr id="3" name="Title 2"/>
          <p:cNvSpPr>
            <a:spLocks noGrp="1"/>
          </p:cNvSpPr>
          <p:nvPr>
            <p:ph type="title"/>
          </p:nvPr>
        </p:nvSpPr>
        <p:spPr/>
        <p:txBody>
          <a:bodyPr/>
          <a:lstStyle/>
          <a:p>
            <a:r>
              <a:rPr lang="en-US" dirty="0" smtClean="0"/>
              <a:t>Ways You can support</a:t>
            </a:r>
            <a:endParaRPr lang="en-US" dirty="0"/>
          </a:p>
        </p:txBody>
      </p:sp>
      <p:pic>
        <p:nvPicPr>
          <p:cNvPr id="4" name="Picture 2" descr="C:\Users\DillonP\AppData\Local\Temp\Content.IE5\ACG01BK3\MC900157881[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86626" y="-76200"/>
            <a:ext cx="2971800" cy="251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56455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 Val Bradley </a:t>
            </a:r>
          </a:p>
          <a:p>
            <a:pPr lvl="1"/>
            <a:r>
              <a:rPr lang="en-US" dirty="0" smtClean="0"/>
              <a:t>Oct 16 and 17</a:t>
            </a:r>
          </a:p>
          <a:p>
            <a:pPr lvl="1"/>
            <a:r>
              <a:rPr lang="en-US" dirty="0" smtClean="0"/>
              <a:t>Training with entire Quality Division and Provider representatives</a:t>
            </a:r>
          </a:p>
          <a:p>
            <a:r>
              <a:rPr lang="en-US" dirty="0" smtClean="0"/>
              <a:t>Follow-up Small Group Discussions</a:t>
            </a:r>
          </a:p>
          <a:p>
            <a:pPr lvl="1"/>
            <a:r>
              <a:rPr lang="en-US" dirty="0" smtClean="0"/>
              <a:t>Commissioner continuing conversation with small groups of QM staff</a:t>
            </a:r>
          </a:p>
          <a:p>
            <a:r>
              <a:rPr lang="en-US" dirty="0" smtClean="0"/>
              <a:t>Themes</a:t>
            </a:r>
          </a:p>
          <a:p>
            <a:pPr lvl="1"/>
            <a:endParaRPr lang="en-US" dirty="0"/>
          </a:p>
        </p:txBody>
      </p:sp>
      <p:sp>
        <p:nvSpPr>
          <p:cNvPr id="3" name="Title 2"/>
          <p:cNvSpPr>
            <a:spLocks noGrp="1"/>
          </p:cNvSpPr>
          <p:nvPr>
            <p:ph type="title"/>
          </p:nvPr>
        </p:nvSpPr>
        <p:spPr/>
        <p:txBody>
          <a:bodyPr/>
          <a:lstStyle/>
          <a:p>
            <a:r>
              <a:rPr lang="en-US" dirty="0" smtClean="0"/>
              <a:t>Reimaging Quality</a:t>
            </a:r>
            <a:endParaRPr lang="en-US" dirty="0"/>
          </a:p>
        </p:txBody>
      </p:sp>
    </p:spTree>
    <p:extLst>
      <p:ext uri="{BB962C8B-B14F-4D97-AF65-F5344CB8AC3E}">
        <p14:creationId xmlns:p14="http://schemas.microsoft.com/office/powerpoint/2010/main" val="33111651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endParaRPr lang="en-US" dirty="0"/>
          </a:p>
          <a:p>
            <a:r>
              <a:rPr lang="en-US" dirty="0" smtClean="0"/>
              <a:t>Person-centered</a:t>
            </a:r>
            <a:r>
              <a:rPr lang="en-US" dirty="0"/>
              <a:t>, individually tailored services </a:t>
            </a:r>
          </a:p>
          <a:p>
            <a:r>
              <a:rPr lang="en-US" dirty="0" smtClean="0"/>
              <a:t>Self-direction </a:t>
            </a:r>
            <a:r>
              <a:rPr lang="en-US" dirty="0"/>
              <a:t>and self-determination </a:t>
            </a:r>
          </a:p>
          <a:p>
            <a:r>
              <a:rPr lang="en-US" dirty="0" smtClean="0"/>
              <a:t>Freedom </a:t>
            </a:r>
            <a:r>
              <a:rPr lang="en-US" dirty="0"/>
              <a:t>from harm and abuse </a:t>
            </a:r>
          </a:p>
          <a:p>
            <a:r>
              <a:rPr lang="en-US" dirty="0" smtClean="0"/>
              <a:t>Independence </a:t>
            </a:r>
            <a:r>
              <a:rPr lang="en-US" dirty="0"/>
              <a:t>and productivity </a:t>
            </a:r>
          </a:p>
          <a:p>
            <a:r>
              <a:rPr lang="en-US" dirty="0" smtClean="0"/>
              <a:t>Inclusion </a:t>
            </a:r>
            <a:r>
              <a:rPr lang="en-US" dirty="0"/>
              <a:t>and community participation </a:t>
            </a:r>
          </a:p>
          <a:p>
            <a:r>
              <a:rPr lang="en-US" dirty="0" smtClean="0"/>
              <a:t>Rights </a:t>
            </a:r>
            <a:r>
              <a:rPr lang="en-US" dirty="0"/>
              <a:t>and respect </a:t>
            </a:r>
          </a:p>
          <a:p>
            <a:r>
              <a:rPr lang="en-US" dirty="0" smtClean="0"/>
              <a:t>Transparency </a:t>
            </a:r>
            <a:endParaRPr lang="en-US" dirty="0"/>
          </a:p>
          <a:p>
            <a:endParaRPr lang="en-US" dirty="0"/>
          </a:p>
        </p:txBody>
      </p:sp>
      <p:sp>
        <p:nvSpPr>
          <p:cNvPr id="3" name="Title 2"/>
          <p:cNvSpPr>
            <a:spLocks noGrp="1"/>
          </p:cNvSpPr>
          <p:nvPr>
            <p:ph type="title"/>
          </p:nvPr>
        </p:nvSpPr>
        <p:spPr/>
        <p:txBody>
          <a:bodyPr>
            <a:normAutofit fontScale="90000"/>
          </a:bodyPr>
          <a:lstStyle/>
          <a:p>
            <a:r>
              <a:rPr lang="en-US" dirty="0" smtClean="0"/>
              <a:t>Performance Measures should Mirror our Values</a:t>
            </a:r>
            <a:endParaRPr lang="en-US" dirty="0"/>
          </a:p>
        </p:txBody>
      </p:sp>
    </p:spTree>
    <p:extLst>
      <p:ext uri="{BB962C8B-B14F-4D97-AF65-F5344CB8AC3E}">
        <p14:creationId xmlns:p14="http://schemas.microsoft.com/office/powerpoint/2010/main" val="2052350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One tool used to measure progress</a:t>
            </a:r>
          </a:p>
          <a:p>
            <a:r>
              <a:rPr lang="en-US" dirty="0" smtClean="0"/>
              <a:t>Connecticut is one of 41 participating states</a:t>
            </a:r>
          </a:p>
          <a:p>
            <a:r>
              <a:rPr lang="en-US" dirty="0" smtClean="0"/>
              <a:t>Data is used to partner with CMS</a:t>
            </a:r>
          </a:p>
          <a:p>
            <a:r>
              <a:rPr lang="en-US" dirty="0" smtClean="0"/>
              <a:t>Data is used to drive legislation</a:t>
            </a:r>
          </a:p>
          <a:p>
            <a:r>
              <a:rPr lang="en-US" dirty="0" smtClean="0"/>
              <a:t>Data is used by states to see where they are doing well and where they need to focus improvements.</a:t>
            </a:r>
          </a:p>
          <a:p>
            <a:r>
              <a:rPr lang="en-US" dirty="0" smtClean="0"/>
              <a:t>Data is used to measure how states rank against national norms.</a:t>
            </a:r>
            <a:endParaRPr lang="en-US" dirty="0"/>
          </a:p>
        </p:txBody>
      </p:sp>
      <p:sp>
        <p:nvSpPr>
          <p:cNvPr id="3" name="Title 2"/>
          <p:cNvSpPr>
            <a:spLocks noGrp="1"/>
          </p:cNvSpPr>
          <p:nvPr>
            <p:ph type="title"/>
          </p:nvPr>
        </p:nvSpPr>
        <p:spPr/>
        <p:txBody>
          <a:bodyPr/>
          <a:lstStyle/>
          <a:p>
            <a:r>
              <a:rPr lang="en-US" dirty="0" smtClean="0"/>
              <a:t>National </a:t>
            </a:r>
            <a:r>
              <a:rPr lang="en-US" dirty="0"/>
              <a:t>C</a:t>
            </a:r>
            <a:r>
              <a:rPr lang="en-US" dirty="0" smtClean="0"/>
              <a:t>ore Indicators</a:t>
            </a:r>
            <a:endParaRPr lang="en-US" dirty="0"/>
          </a:p>
        </p:txBody>
      </p:sp>
    </p:spTree>
    <p:extLst>
      <p:ext uri="{BB962C8B-B14F-4D97-AF65-F5344CB8AC3E}">
        <p14:creationId xmlns:p14="http://schemas.microsoft.com/office/powerpoint/2010/main" val="417251926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20000"/>
          </a:bodyPr>
          <a:lstStyle/>
          <a:p>
            <a:endParaRPr lang="en-US" dirty="0"/>
          </a:p>
          <a:p>
            <a:r>
              <a:rPr lang="en-US" dirty="0"/>
              <a:t>People feel safe in their homes and communities </a:t>
            </a:r>
          </a:p>
          <a:p>
            <a:r>
              <a:rPr lang="en-US" dirty="0" smtClean="0"/>
              <a:t>People </a:t>
            </a:r>
            <a:r>
              <a:rPr lang="en-US" dirty="0"/>
              <a:t>receive adequate preventive medical checkups </a:t>
            </a:r>
          </a:p>
          <a:p>
            <a:r>
              <a:rPr lang="en-US" dirty="0" smtClean="0"/>
              <a:t>Slightly </a:t>
            </a:r>
            <a:r>
              <a:rPr lang="en-US" dirty="0"/>
              <a:t>more people exercising self direction option </a:t>
            </a:r>
          </a:p>
          <a:p>
            <a:r>
              <a:rPr lang="en-US" dirty="0" smtClean="0"/>
              <a:t>People </a:t>
            </a:r>
            <a:r>
              <a:rPr lang="en-US" dirty="0"/>
              <a:t>get slightly more exercise </a:t>
            </a:r>
          </a:p>
          <a:p>
            <a:r>
              <a:rPr lang="en-US" dirty="0" smtClean="0"/>
              <a:t>Exactly </a:t>
            </a:r>
            <a:r>
              <a:rPr lang="en-US" dirty="0"/>
              <a:t>at the norm for psychotropic medications </a:t>
            </a:r>
          </a:p>
          <a:p>
            <a:r>
              <a:rPr lang="en-US" dirty="0" smtClean="0"/>
              <a:t>Rights </a:t>
            </a:r>
            <a:r>
              <a:rPr lang="en-US" dirty="0"/>
              <a:t>are respected (with the exception of mail opened </a:t>
            </a:r>
          </a:p>
          <a:p>
            <a:r>
              <a:rPr lang="en-US" dirty="0" smtClean="0"/>
              <a:t>People </a:t>
            </a:r>
            <a:r>
              <a:rPr lang="en-US" dirty="0"/>
              <a:t>get out into their communities </a:t>
            </a:r>
          </a:p>
          <a:p>
            <a:r>
              <a:rPr lang="en-US" dirty="0" smtClean="0"/>
              <a:t>People </a:t>
            </a:r>
            <a:r>
              <a:rPr lang="en-US" dirty="0"/>
              <a:t>report having friends </a:t>
            </a:r>
          </a:p>
          <a:p>
            <a:r>
              <a:rPr lang="en-US" dirty="0" smtClean="0"/>
              <a:t>People </a:t>
            </a:r>
            <a:r>
              <a:rPr lang="en-US" dirty="0"/>
              <a:t>have slightly better BMIs </a:t>
            </a:r>
          </a:p>
          <a:p>
            <a:endParaRPr lang="en-US" dirty="0"/>
          </a:p>
        </p:txBody>
      </p:sp>
      <p:sp>
        <p:nvSpPr>
          <p:cNvPr id="3" name="Title 2"/>
          <p:cNvSpPr>
            <a:spLocks noGrp="1"/>
          </p:cNvSpPr>
          <p:nvPr>
            <p:ph type="title"/>
          </p:nvPr>
        </p:nvSpPr>
        <p:spPr/>
        <p:txBody>
          <a:bodyPr>
            <a:normAutofit fontScale="90000"/>
          </a:bodyPr>
          <a:lstStyle/>
          <a:p>
            <a:r>
              <a:rPr lang="en-US" dirty="0" smtClean="0"/>
              <a:t>Where CT Meets or exceeds national norm-Taken from NCI Data</a:t>
            </a:r>
            <a:endParaRPr lang="en-US" dirty="0"/>
          </a:p>
        </p:txBody>
      </p:sp>
    </p:spTree>
    <p:extLst>
      <p:ext uri="{BB962C8B-B14F-4D97-AF65-F5344CB8AC3E}">
        <p14:creationId xmlns:p14="http://schemas.microsoft.com/office/powerpoint/2010/main" val="24983798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Sentinel Outcomes</a:t>
            </a:r>
            <a:endParaRPr lang="en-US" dirty="0"/>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90600" y="1481138"/>
            <a:ext cx="6858000" cy="5072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5169739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lvl="0"/>
            <a:r>
              <a:rPr lang="en-US" sz="2800" dirty="0"/>
              <a:t>Lowest predictors are what we emphasize must </a:t>
            </a:r>
            <a:endParaRPr lang="en-US" sz="2400" dirty="0"/>
          </a:p>
          <a:p>
            <a:pPr lvl="1"/>
            <a:r>
              <a:rPr lang="en-US" sz="2400" dirty="0"/>
              <a:t>Look at what we measure – what questions are we asking </a:t>
            </a:r>
            <a:endParaRPr lang="en-US" sz="2000" dirty="0"/>
          </a:p>
          <a:p>
            <a:pPr lvl="1"/>
            <a:r>
              <a:rPr lang="en-US" sz="2400" dirty="0"/>
              <a:t>Balance health and safety and personal goals  - Normal life</a:t>
            </a:r>
            <a:endParaRPr lang="en-US" sz="2000" dirty="0"/>
          </a:p>
          <a:p>
            <a:r>
              <a:rPr lang="en-US" dirty="0"/>
              <a:t>STRUGGLE with compliance and how to juggle everything Heavy Focus on Compliance.</a:t>
            </a:r>
          </a:p>
          <a:p>
            <a:r>
              <a:rPr lang="en-US" dirty="0" smtClean="0"/>
              <a:t>Build partnerships and positive peer culture</a:t>
            </a:r>
            <a:endParaRPr lang="en-US" dirty="0"/>
          </a:p>
        </p:txBody>
      </p:sp>
      <p:sp>
        <p:nvSpPr>
          <p:cNvPr id="3" name="Title 2"/>
          <p:cNvSpPr>
            <a:spLocks noGrp="1"/>
          </p:cNvSpPr>
          <p:nvPr>
            <p:ph type="title"/>
          </p:nvPr>
        </p:nvSpPr>
        <p:spPr/>
        <p:txBody>
          <a:bodyPr/>
          <a:lstStyle/>
          <a:p>
            <a:r>
              <a:rPr lang="en-US" dirty="0" smtClean="0"/>
              <a:t>Themes</a:t>
            </a:r>
            <a:endParaRPr lang="en-US" dirty="0"/>
          </a:p>
        </p:txBody>
      </p:sp>
    </p:spTree>
    <p:extLst>
      <p:ext uri="{BB962C8B-B14F-4D97-AF65-F5344CB8AC3E}">
        <p14:creationId xmlns:p14="http://schemas.microsoft.com/office/powerpoint/2010/main" val="156096633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endParaRPr lang="en-US" dirty="0" smtClean="0"/>
          </a:p>
          <a:p>
            <a:endParaRPr lang="en-US" dirty="0"/>
          </a:p>
          <a:p>
            <a:r>
              <a:rPr lang="en-US" dirty="0" smtClean="0"/>
              <a:t>Ask what outcomes the person wishes to achieve</a:t>
            </a:r>
            <a:r>
              <a:rPr lang="en-US" dirty="0"/>
              <a:t>. </a:t>
            </a:r>
            <a:endParaRPr lang="en-US" dirty="0" smtClean="0"/>
          </a:p>
          <a:p>
            <a:r>
              <a:rPr lang="en-US" dirty="0" smtClean="0"/>
              <a:t>Ask </a:t>
            </a:r>
            <a:r>
              <a:rPr lang="en-US" dirty="0"/>
              <a:t>what Quality means to the person.</a:t>
            </a:r>
          </a:p>
          <a:p>
            <a:r>
              <a:rPr lang="en-US" dirty="0" smtClean="0"/>
              <a:t>Ensure those are incorporated into the plan.</a:t>
            </a:r>
          </a:p>
          <a:p>
            <a:r>
              <a:rPr lang="en-US" dirty="0" smtClean="0"/>
              <a:t>Encourage individuals to participate in National Core Indicators interviews when invited.</a:t>
            </a:r>
          </a:p>
          <a:p>
            <a:r>
              <a:rPr lang="en-US" dirty="0" smtClean="0"/>
              <a:t>Celebrate, Document and Share success. </a:t>
            </a:r>
            <a:endParaRPr lang="en-US" dirty="0"/>
          </a:p>
        </p:txBody>
      </p:sp>
      <p:sp>
        <p:nvSpPr>
          <p:cNvPr id="3" name="Title 2"/>
          <p:cNvSpPr>
            <a:spLocks noGrp="1"/>
          </p:cNvSpPr>
          <p:nvPr>
            <p:ph type="title"/>
          </p:nvPr>
        </p:nvSpPr>
        <p:spPr/>
        <p:txBody>
          <a:bodyPr/>
          <a:lstStyle/>
          <a:p>
            <a:r>
              <a:rPr lang="en-US" dirty="0" smtClean="0"/>
              <a:t>Ways </a:t>
            </a:r>
            <a:r>
              <a:rPr lang="en-US" dirty="0"/>
              <a:t>Y</a:t>
            </a:r>
            <a:r>
              <a:rPr lang="en-US" dirty="0" smtClean="0"/>
              <a:t>ou can support</a:t>
            </a:r>
            <a:endParaRPr lang="en-US" dirty="0"/>
          </a:p>
        </p:txBody>
      </p:sp>
      <p:pic>
        <p:nvPicPr>
          <p:cNvPr id="4" name="Picture 2" descr="C:\Users\DillonP\AppData\Local\Temp\Content.IE5\ACG01BK3\MC900157881[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24600" y="-152400"/>
            <a:ext cx="2590800" cy="259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564764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DillonP\AppData\Local\Temp\Content.IE5\RKNGPG15\MC900290914[1].wm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762000"/>
            <a:ext cx="5410200" cy="518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791093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DillonP\AppData\Local\Temp\Content.IE5\3FXUHR9N\MC900441932[1].wm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838200"/>
            <a:ext cx="6172200" cy="480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25709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pPr eaLnBrk="1" fontAlgn="auto" hangingPunct="1">
              <a:spcAft>
                <a:spcPts val="0"/>
              </a:spcAft>
              <a:defRPr/>
            </a:pPr>
            <a:r>
              <a:rPr lang="en-US" sz="4000" dirty="0">
                <a:solidFill>
                  <a:schemeClr val="accent2"/>
                </a:solidFill>
              </a:rPr>
              <a:t>Evolution of </a:t>
            </a:r>
            <a:r>
              <a:rPr lang="en-US" sz="4000" dirty="0" smtClean="0">
                <a:solidFill>
                  <a:schemeClr val="accent2"/>
                </a:solidFill>
              </a:rPr>
              <a:t>Supports &amp; Services</a:t>
            </a:r>
            <a:endParaRPr lang="en-US" sz="4000" dirty="0">
              <a:solidFill>
                <a:schemeClr val="accent2"/>
              </a:solidFill>
            </a:endParaRPr>
          </a:p>
        </p:txBody>
      </p:sp>
      <p:grpSp>
        <p:nvGrpSpPr>
          <p:cNvPr id="2052" name="Group 3"/>
          <p:cNvGrpSpPr>
            <a:grpSpLocks/>
          </p:cNvGrpSpPr>
          <p:nvPr/>
        </p:nvGrpSpPr>
        <p:grpSpPr bwMode="auto">
          <a:xfrm>
            <a:off x="1524000" y="1524000"/>
            <a:ext cx="5410200" cy="5105400"/>
            <a:chOff x="3781" y="1774"/>
            <a:chExt cx="1646" cy="1599"/>
          </a:xfrm>
        </p:grpSpPr>
        <p:sp>
          <p:nvSpPr>
            <p:cNvPr id="2236" name="Oval 4"/>
            <p:cNvSpPr>
              <a:spLocks noChangeArrowheads="1"/>
            </p:cNvSpPr>
            <p:nvPr/>
          </p:nvSpPr>
          <p:spPr bwMode="auto">
            <a:xfrm>
              <a:off x="3781" y="1774"/>
              <a:ext cx="1646" cy="1599"/>
            </a:xfrm>
            <a:prstGeom prst="ellipse">
              <a:avLst/>
            </a:prstGeom>
            <a:solidFill>
              <a:srgbClr val="FFFFFF"/>
            </a:solidFill>
            <a:ln w="19050">
              <a:solidFill>
                <a:srgbClr val="993366"/>
              </a:solidFill>
              <a:round/>
              <a:headEnd/>
              <a:tailEnd/>
            </a:ln>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US" altLang="en-US">
                <a:latin typeface="Garamond" pitchFamily="18" charset="0"/>
              </a:endParaRPr>
            </a:p>
          </p:txBody>
        </p:sp>
        <p:sp>
          <p:nvSpPr>
            <p:cNvPr id="2237" name="Oval 5"/>
            <p:cNvSpPr>
              <a:spLocks noChangeArrowheads="1"/>
            </p:cNvSpPr>
            <p:nvPr/>
          </p:nvSpPr>
          <p:spPr bwMode="auto">
            <a:xfrm>
              <a:off x="3806" y="1799"/>
              <a:ext cx="1597" cy="1550"/>
            </a:xfrm>
            <a:prstGeom prst="ellipse">
              <a:avLst/>
            </a:prstGeom>
            <a:noFill/>
            <a:ln w="19050">
              <a:solidFill>
                <a:srgbClr val="993366"/>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grpSp>
      <p:sp>
        <p:nvSpPr>
          <p:cNvPr id="2053" name="Line 6"/>
          <p:cNvSpPr>
            <a:spLocks noChangeShapeType="1"/>
          </p:cNvSpPr>
          <p:nvPr/>
        </p:nvSpPr>
        <p:spPr bwMode="auto">
          <a:xfrm>
            <a:off x="3048000" y="2438400"/>
            <a:ext cx="1295400" cy="1752600"/>
          </a:xfrm>
          <a:prstGeom prst="line">
            <a:avLst/>
          </a:prstGeom>
          <a:noFill/>
          <a:ln w="76200">
            <a:solidFill>
              <a:srgbClr val="91919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4" name="Line 7"/>
          <p:cNvSpPr>
            <a:spLocks noChangeShapeType="1"/>
          </p:cNvSpPr>
          <p:nvPr/>
        </p:nvSpPr>
        <p:spPr bwMode="auto">
          <a:xfrm flipH="1">
            <a:off x="4419600" y="2514600"/>
            <a:ext cx="1524000" cy="1676400"/>
          </a:xfrm>
          <a:prstGeom prst="line">
            <a:avLst/>
          </a:prstGeom>
          <a:noFill/>
          <a:ln w="76200">
            <a:solidFill>
              <a:srgbClr val="91919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5" name="Line 8"/>
          <p:cNvSpPr>
            <a:spLocks noChangeShapeType="1"/>
          </p:cNvSpPr>
          <p:nvPr/>
        </p:nvSpPr>
        <p:spPr bwMode="auto">
          <a:xfrm>
            <a:off x="4343400" y="4191000"/>
            <a:ext cx="2438400" cy="762000"/>
          </a:xfrm>
          <a:prstGeom prst="line">
            <a:avLst/>
          </a:prstGeom>
          <a:noFill/>
          <a:ln w="76200">
            <a:solidFill>
              <a:srgbClr val="91919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6" name="Line 9"/>
          <p:cNvSpPr>
            <a:spLocks noChangeShapeType="1"/>
          </p:cNvSpPr>
          <p:nvPr/>
        </p:nvSpPr>
        <p:spPr bwMode="auto">
          <a:xfrm flipH="1">
            <a:off x="2133600" y="4191000"/>
            <a:ext cx="2209800" cy="838200"/>
          </a:xfrm>
          <a:prstGeom prst="line">
            <a:avLst/>
          </a:prstGeom>
          <a:noFill/>
          <a:ln w="76200">
            <a:solidFill>
              <a:srgbClr val="91919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7" name="Line 10"/>
          <p:cNvSpPr>
            <a:spLocks noChangeShapeType="1"/>
          </p:cNvSpPr>
          <p:nvPr/>
        </p:nvSpPr>
        <p:spPr bwMode="auto">
          <a:xfrm flipH="1">
            <a:off x="4419600" y="4191000"/>
            <a:ext cx="0" cy="2286000"/>
          </a:xfrm>
          <a:prstGeom prst="line">
            <a:avLst/>
          </a:prstGeom>
          <a:noFill/>
          <a:ln w="76200">
            <a:solidFill>
              <a:srgbClr val="919191"/>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2058" name="Group 11"/>
          <p:cNvGrpSpPr>
            <a:grpSpLocks/>
          </p:cNvGrpSpPr>
          <p:nvPr/>
        </p:nvGrpSpPr>
        <p:grpSpPr bwMode="auto">
          <a:xfrm>
            <a:off x="1981200" y="3657600"/>
            <a:ext cx="1522413" cy="1066800"/>
            <a:chOff x="3851" y="2847"/>
            <a:chExt cx="711" cy="448"/>
          </a:xfrm>
        </p:grpSpPr>
        <p:sp>
          <p:nvSpPr>
            <p:cNvPr id="2105" name="Freeform 12"/>
            <p:cNvSpPr>
              <a:spLocks/>
            </p:cNvSpPr>
            <p:nvPr/>
          </p:nvSpPr>
          <p:spPr bwMode="auto">
            <a:xfrm>
              <a:off x="4088" y="2871"/>
              <a:ext cx="36" cy="59"/>
            </a:xfrm>
            <a:custGeom>
              <a:avLst/>
              <a:gdLst>
                <a:gd name="T0" fmla="*/ 0 w 144"/>
                <a:gd name="T1" fmla="*/ 0 h 237"/>
                <a:gd name="T2" fmla="*/ 0 w 144"/>
                <a:gd name="T3" fmla="*/ 0 h 237"/>
                <a:gd name="T4" fmla="*/ 0 w 144"/>
                <a:gd name="T5" fmla="*/ 0 h 237"/>
                <a:gd name="T6" fmla="*/ 0 w 144"/>
                <a:gd name="T7" fmla="*/ 0 h 237"/>
                <a:gd name="T8" fmla="*/ 0 w 144"/>
                <a:gd name="T9" fmla="*/ 0 h 237"/>
                <a:gd name="T10" fmla="*/ 0 w 144"/>
                <a:gd name="T11" fmla="*/ 0 h 237"/>
                <a:gd name="T12" fmla="*/ 0 w 144"/>
                <a:gd name="T13" fmla="*/ 0 h 237"/>
                <a:gd name="T14" fmla="*/ 0 w 144"/>
                <a:gd name="T15" fmla="*/ 0 h 237"/>
                <a:gd name="T16" fmla="*/ 0 w 144"/>
                <a:gd name="T17" fmla="*/ 0 h 237"/>
                <a:gd name="T18" fmla="*/ 0 w 144"/>
                <a:gd name="T19" fmla="*/ 0 h 237"/>
                <a:gd name="T20" fmla="*/ 0 w 144"/>
                <a:gd name="T21" fmla="*/ 0 h 237"/>
                <a:gd name="T22" fmla="*/ 0 w 144"/>
                <a:gd name="T23" fmla="*/ 0 h 237"/>
                <a:gd name="T24" fmla="*/ 0 w 144"/>
                <a:gd name="T25" fmla="*/ 0 h 237"/>
                <a:gd name="T26" fmla="*/ 0 w 144"/>
                <a:gd name="T27" fmla="*/ 0 h 237"/>
                <a:gd name="T28" fmla="*/ 0 w 144"/>
                <a:gd name="T29" fmla="*/ 0 h 237"/>
                <a:gd name="T30" fmla="*/ 0 w 144"/>
                <a:gd name="T31" fmla="*/ 0 h 237"/>
                <a:gd name="T32" fmla="*/ 0 w 144"/>
                <a:gd name="T33" fmla="*/ 0 h 237"/>
                <a:gd name="T34" fmla="*/ 0 w 144"/>
                <a:gd name="T35" fmla="*/ 0 h 237"/>
                <a:gd name="T36" fmla="*/ 0 w 144"/>
                <a:gd name="T37" fmla="*/ 0 h 237"/>
                <a:gd name="T38" fmla="*/ 0 w 144"/>
                <a:gd name="T39" fmla="*/ 0 h 237"/>
                <a:gd name="T40" fmla="*/ 0 w 144"/>
                <a:gd name="T41" fmla="*/ 0 h 237"/>
                <a:gd name="T42" fmla="*/ 0 w 144"/>
                <a:gd name="T43" fmla="*/ 0 h 237"/>
                <a:gd name="T44" fmla="*/ 0 w 144"/>
                <a:gd name="T45" fmla="*/ 0 h 237"/>
                <a:gd name="T46" fmla="*/ 0 w 144"/>
                <a:gd name="T47" fmla="*/ 0 h 237"/>
                <a:gd name="T48" fmla="*/ 0 w 144"/>
                <a:gd name="T49" fmla="*/ 0 h 237"/>
                <a:gd name="T50" fmla="*/ 0 w 144"/>
                <a:gd name="T51" fmla="*/ 0 h 237"/>
                <a:gd name="T52" fmla="*/ 0 w 144"/>
                <a:gd name="T53" fmla="*/ 0 h 237"/>
                <a:gd name="T54" fmla="*/ 0 w 144"/>
                <a:gd name="T55" fmla="*/ 0 h 237"/>
                <a:gd name="T56" fmla="*/ 0 w 144"/>
                <a:gd name="T57" fmla="*/ 0 h 237"/>
                <a:gd name="T58" fmla="*/ 0 w 144"/>
                <a:gd name="T59" fmla="*/ 0 h 237"/>
                <a:gd name="T60" fmla="*/ 0 w 144"/>
                <a:gd name="T61" fmla="*/ 0 h 237"/>
                <a:gd name="T62" fmla="*/ 0 w 144"/>
                <a:gd name="T63" fmla="*/ 0 h 237"/>
                <a:gd name="T64" fmla="*/ 0 w 144"/>
                <a:gd name="T65" fmla="*/ 0 h 23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44"/>
                <a:gd name="T100" fmla="*/ 0 h 237"/>
                <a:gd name="T101" fmla="*/ 144 w 144"/>
                <a:gd name="T102" fmla="*/ 237 h 23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44" h="237">
                  <a:moveTo>
                    <a:pt x="34" y="222"/>
                  </a:moveTo>
                  <a:lnTo>
                    <a:pt x="34" y="186"/>
                  </a:lnTo>
                  <a:lnTo>
                    <a:pt x="24" y="167"/>
                  </a:lnTo>
                  <a:lnTo>
                    <a:pt x="17" y="151"/>
                  </a:lnTo>
                  <a:lnTo>
                    <a:pt x="8" y="132"/>
                  </a:lnTo>
                  <a:lnTo>
                    <a:pt x="4" y="116"/>
                  </a:lnTo>
                  <a:lnTo>
                    <a:pt x="2" y="104"/>
                  </a:lnTo>
                  <a:lnTo>
                    <a:pt x="0" y="72"/>
                  </a:lnTo>
                  <a:lnTo>
                    <a:pt x="4" y="50"/>
                  </a:lnTo>
                  <a:lnTo>
                    <a:pt x="13" y="31"/>
                  </a:lnTo>
                  <a:lnTo>
                    <a:pt x="23" y="18"/>
                  </a:lnTo>
                  <a:lnTo>
                    <a:pt x="31" y="11"/>
                  </a:lnTo>
                  <a:lnTo>
                    <a:pt x="45" y="3"/>
                  </a:lnTo>
                  <a:lnTo>
                    <a:pt x="66" y="0"/>
                  </a:lnTo>
                  <a:lnTo>
                    <a:pt x="89" y="1"/>
                  </a:lnTo>
                  <a:lnTo>
                    <a:pt x="106" y="5"/>
                  </a:lnTo>
                  <a:lnTo>
                    <a:pt x="125" y="19"/>
                  </a:lnTo>
                  <a:lnTo>
                    <a:pt x="134" y="31"/>
                  </a:lnTo>
                  <a:lnTo>
                    <a:pt x="140" y="42"/>
                  </a:lnTo>
                  <a:lnTo>
                    <a:pt x="144" y="59"/>
                  </a:lnTo>
                  <a:lnTo>
                    <a:pt x="142" y="87"/>
                  </a:lnTo>
                  <a:lnTo>
                    <a:pt x="137" y="113"/>
                  </a:lnTo>
                  <a:lnTo>
                    <a:pt x="127" y="137"/>
                  </a:lnTo>
                  <a:lnTo>
                    <a:pt x="119" y="154"/>
                  </a:lnTo>
                  <a:lnTo>
                    <a:pt x="112" y="169"/>
                  </a:lnTo>
                  <a:lnTo>
                    <a:pt x="103" y="186"/>
                  </a:lnTo>
                  <a:lnTo>
                    <a:pt x="101" y="213"/>
                  </a:lnTo>
                  <a:lnTo>
                    <a:pt x="100" y="227"/>
                  </a:lnTo>
                  <a:lnTo>
                    <a:pt x="87" y="235"/>
                  </a:lnTo>
                  <a:lnTo>
                    <a:pt x="71" y="237"/>
                  </a:lnTo>
                  <a:lnTo>
                    <a:pt x="52" y="235"/>
                  </a:lnTo>
                  <a:lnTo>
                    <a:pt x="41" y="229"/>
                  </a:lnTo>
                  <a:lnTo>
                    <a:pt x="34" y="222"/>
                  </a:lnTo>
                  <a:close/>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06" name="Freeform 13"/>
            <p:cNvSpPr>
              <a:spLocks/>
            </p:cNvSpPr>
            <p:nvPr/>
          </p:nvSpPr>
          <p:spPr bwMode="auto">
            <a:xfrm>
              <a:off x="4082" y="2868"/>
              <a:ext cx="46" cy="40"/>
            </a:xfrm>
            <a:custGeom>
              <a:avLst/>
              <a:gdLst>
                <a:gd name="T0" fmla="*/ 0 w 186"/>
                <a:gd name="T1" fmla="*/ 0 h 163"/>
                <a:gd name="T2" fmla="*/ 0 w 186"/>
                <a:gd name="T3" fmla="*/ 0 h 163"/>
                <a:gd name="T4" fmla="*/ 0 w 186"/>
                <a:gd name="T5" fmla="*/ 0 h 163"/>
                <a:gd name="T6" fmla="*/ 0 w 186"/>
                <a:gd name="T7" fmla="*/ 0 h 163"/>
                <a:gd name="T8" fmla="*/ 0 w 186"/>
                <a:gd name="T9" fmla="*/ 0 h 163"/>
                <a:gd name="T10" fmla="*/ 0 w 186"/>
                <a:gd name="T11" fmla="*/ 0 h 163"/>
                <a:gd name="T12" fmla="*/ 0 w 186"/>
                <a:gd name="T13" fmla="*/ 0 h 163"/>
                <a:gd name="T14" fmla="*/ 0 w 186"/>
                <a:gd name="T15" fmla="*/ 0 h 163"/>
                <a:gd name="T16" fmla="*/ 0 w 186"/>
                <a:gd name="T17" fmla="*/ 0 h 163"/>
                <a:gd name="T18" fmla="*/ 0 w 186"/>
                <a:gd name="T19" fmla="*/ 0 h 163"/>
                <a:gd name="T20" fmla="*/ 0 w 186"/>
                <a:gd name="T21" fmla="*/ 0 h 163"/>
                <a:gd name="T22" fmla="*/ 0 w 186"/>
                <a:gd name="T23" fmla="*/ 0 h 163"/>
                <a:gd name="T24" fmla="*/ 0 w 186"/>
                <a:gd name="T25" fmla="*/ 0 h 163"/>
                <a:gd name="T26" fmla="*/ 0 w 186"/>
                <a:gd name="T27" fmla="*/ 0 h 163"/>
                <a:gd name="T28" fmla="*/ 0 w 186"/>
                <a:gd name="T29" fmla="*/ 0 h 163"/>
                <a:gd name="T30" fmla="*/ 0 w 186"/>
                <a:gd name="T31" fmla="*/ 0 h 163"/>
                <a:gd name="T32" fmla="*/ 0 w 186"/>
                <a:gd name="T33" fmla="*/ 0 h 163"/>
                <a:gd name="T34" fmla="*/ 0 w 186"/>
                <a:gd name="T35" fmla="*/ 0 h 163"/>
                <a:gd name="T36" fmla="*/ 0 w 186"/>
                <a:gd name="T37" fmla="*/ 0 h 163"/>
                <a:gd name="T38" fmla="*/ 0 w 186"/>
                <a:gd name="T39" fmla="*/ 0 h 163"/>
                <a:gd name="T40" fmla="*/ 0 w 186"/>
                <a:gd name="T41" fmla="*/ 0 h 163"/>
                <a:gd name="T42" fmla="*/ 0 w 186"/>
                <a:gd name="T43" fmla="*/ 0 h 163"/>
                <a:gd name="T44" fmla="*/ 0 w 186"/>
                <a:gd name="T45" fmla="*/ 0 h 163"/>
                <a:gd name="T46" fmla="*/ 0 w 186"/>
                <a:gd name="T47" fmla="*/ 0 h 163"/>
                <a:gd name="T48" fmla="*/ 0 w 186"/>
                <a:gd name="T49" fmla="*/ 0 h 163"/>
                <a:gd name="T50" fmla="*/ 0 w 186"/>
                <a:gd name="T51" fmla="*/ 0 h 163"/>
                <a:gd name="T52" fmla="*/ 0 w 186"/>
                <a:gd name="T53" fmla="*/ 0 h 163"/>
                <a:gd name="T54" fmla="*/ 0 w 186"/>
                <a:gd name="T55" fmla="*/ 0 h 163"/>
                <a:gd name="T56" fmla="*/ 0 w 186"/>
                <a:gd name="T57" fmla="*/ 0 h 163"/>
                <a:gd name="T58" fmla="*/ 0 w 186"/>
                <a:gd name="T59" fmla="*/ 0 h 163"/>
                <a:gd name="T60" fmla="*/ 0 w 186"/>
                <a:gd name="T61" fmla="*/ 0 h 163"/>
                <a:gd name="T62" fmla="*/ 0 w 186"/>
                <a:gd name="T63" fmla="*/ 0 h 163"/>
                <a:gd name="T64" fmla="*/ 0 w 186"/>
                <a:gd name="T65" fmla="*/ 0 h 163"/>
                <a:gd name="T66" fmla="*/ 0 w 186"/>
                <a:gd name="T67" fmla="*/ 0 h 163"/>
                <a:gd name="T68" fmla="*/ 0 w 186"/>
                <a:gd name="T69" fmla="*/ 0 h 163"/>
                <a:gd name="T70" fmla="*/ 0 w 186"/>
                <a:gd name="T71" fmla="*/ 0 h 163"/>
                <a:gd name="T72" fmla="*/ 0 w 186"/>
                <a:gd name="T73" fmla="*/ 0 h 163"/>
                <a:gd name="T74" fmla="*/ 0 w 186"/>
                <a:gd name="T75" fmla="*/ 0 h 163"/>
                <a:gd name="T76" fmla="*/ 0 w 186"/>
                <a:gd name="T77" fmla="*/ 0 h 163"/>
                <a:gd name="T78" fmla="*/ 0 w 186"/>
                <a:gd name="T79" fmla="*/ 0 h 163"/>
                <a:gd name="T80" fmla="*/ 0 w 186"/>
                <a:gd name="T81" fmla="*/ 0 h 16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6"/>
                <a:gd name="T124" fmla="*/ 0 h 163"/>
                <a:gd name="T125" fmla="*/ 186 w 186"/>
                <a:gd name="T126" fmla="*/ 163 h 16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6" h="163">
                  <a:moveTo>
                    <a:pt x="13" y="141"/>
                  </a:moveTo>
                  <a:lnTo>
                    <a:pt x="2" y="125"/>
                  </a:lnTo>
                  <a:lnTo>
                    <a:pt x="0" y="107"/>
                  </a:lnTo>
                  <a:lnTo>
                    <a:pt x="1" y="84"/>
                  </a:lnTo>
                  <a:lnTo>
                    <a:pt x="1" y="68"/>
                  </a:lnTo>
                  <a:lnTo>
                    <a:pt x="10" y="46"/>
                  </a:lnTo>
                  <a:lnTo>
                    <a:pt x="20" y="33"/>
                  </a:lnTo>
                  <a:lnTo>
                    <a:pt x="31" y="21"/>
                  </a:lnTo>
                  <a:lnTo>
                    <a:pt x="49" y="7"/>
                  </a:lnTo>
                  <a:lnTo>
                    <a:pt x="63" y="3"/>
                  </a:lnTo>
                  <a:lnTo>
                    <a:pt x="92" y="0"/>
                  </a:lnTo>
                  <a:lnTo>
                    <a:pt x="116" y="2"/>
                  </a:lnTo>
                  <a:lnTo>
                    <a:pt x="134" y="7"/>
                  </a:lnTo>
                  <a:lnTo>
                    <a:pt x="149" y="13"/>
                  </a:lnTo>
                  <a:lnTo>
                    <a:pt x="162" y="27"/>
                  </a:lnTo>
                  <a:lnTo>
                    <a:pt x="172" y="41"/>
                  </a:lnTo>
                  <a:lnTo>
                    <a:pt x="181" y="54"/>
                  </a:lnTo>
                  <a:lnTo>
                    <a:pt x="186" y="71"/>
                  </a:lnTo>
                  <a:lnTo>
                    <a:pt x="186" y="100"/>
                  </a:lnTo>
                  <a:lnTo>
                    <a:pt x="186" y="120"/>
                  </a:lnTo>
                  <a:lnTo>
                    <a:pt x="179" y="129"/>
                  </a:lnTo>
                  <a:lnTo>
                    <a:pt x="169" y="143"/>
                  </a:lnTo>
                  <a:lnTo>
                    <a:pt x="162" y="153"/>
                  </a:lnTo>
                  <a:lnTo>
                    <a:pt x="144" y="158"/>
                  </a:lnTo>
                  <a:lnTo>
                    <a:pt x="127" y="163"/>
                  </a:lnTo>
                  <a:lnTo>
                    <a:pt x="141" y="143"/>
                  </a:lnTo>
                  <a:lnTo>
                    <a:pt x="154" y="108"/>
                  </a:lnTo>
                  <a:lnTo>
                    <a:pt x="155" y="95"/>
                  </a:lnTo>
                  <a:lnTo>
                    <a:pt x="154" y="83"/>
                  </a:lnTo>
                  <a:lnTo>
                    <a:pt x="149" y="68"/>
                  </a:lnTo>
                  <a:lnTo>
                    <a:pt x="120" y="77"/>
                  </a:lnTo>
                  <a:lnTo>
                    <a:pt x="85" y="77"/>
                  </a:lnTo>
                  <a:lnTo>
                    <a:pt x="60" y="74"/>
                  </a:lnTo>
                  <a:lnTo>
                    <a:pt x="41" y="70"/>
                  </a:lnTo>
                  <a:lnTo>
                    <a:pt x="35" y="78"/>
                  </a:lnTo>
                  <a:lnTo>
                    <a:pt x="30" y="95"/>
                  </a:lnTo>
                  <a:lnTo>
                    <a:pt x="30" y="110"/>
                  </a:lnTo>
                  <a:lnTo>
                    <a:pt x="44" y="144"/>
                  </a:lnTo>
                  <a:lnTo>
                    <a:pt x="51" y="163"/>
                  </a:lnTo>
                  <a:lnTo>
                    <a:pt x="30" y="152"/>
                  </a:lnTo>
                  <a:lnTo>
                    <a:pt x="13" y="1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07" name="Oval 14"/>
            <p:cNvSpPr>
              <a:spLocks noChangeArrowheads="1"/>
            </p:cNvSpPr>
            <p:nvPr/>
          </p:nvSpPr>
          <p:spPr bwMode="auto">
            <a:xfrm>
              <a:off x="4114" y="2894"/>
              <a:ext cx="1" cy="1"/>
            </a:xfrm>
            <a:prstGeom prst="ellipse">
              <a:avLst/>
            </a:prstGeom>
            <a:solidFill>
              <a:srgbClr val="005F7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2108" name="Freeform 15"/>
            <p:cNvSpPr>
              <a:spLocks/>
            </p:cNvSpPr>
            <p:nvPr/>
          </p:nvSpPr>
          <p:spPr bwMode="auto">
            <a:xfrm>
              <a:off x="4080" y="3130"/>
              <a:ext cx="44" cy="114"/>
            </a:xfrm>
            <a:custGeom>
              <a:avLst/>
              <a:gdLst>
                <a:gd name="T0" fmla="*/ 0 w 178"/>
                <a:gd name="T1" fmla="*/ 0 h 455"/>
                <a:gd name="T2" fmla="*/ 0 w 178"/>
                <a:gd name="T3" fmla="*/ 0 h 455"/>
                <a:gd name="T4" fmla="*/ 0 w 178"/>
                <a:gd name="T5" fmla="*/ 0 h 455"/>
                <a:gd name="T6" fmla="*/ 0 w 178"/>
                <a:gd name="T7" fmla="*/ 0 h 455"/>
                <a:gd name="T8" fmla="*/ 0 w 178"/>
                <a:gd name="T9" fmla="*/ 0 h 455"/>
                <a:gd name="T10" fmla="*/ 0 w 178"/>
                <a:gd name="T11" fmla="*/ 0 h 455"/>
                <a:gd name="T12" fmla="*/ 0 w 178"/>
                <a:gd name="T13" fmla="*/ 0 h 455"/>
                <a:gd name="T14" fmla="*/ 0 w 178"/>
                <a:gd name="T15" fmla="*/ 0 h 455"/>
                <a:gd name="T16" fmla="*/ 0 w 178"/>
                <a:gd name="T17" fmla="*/ 0 h 455"/>
                <a:gd name="T18" fmla="*/ 0 w 178"/>
                <a:gd name="T19" fmla="*/ 0 h 455"/>
                <a:gd name="T20" fmla="*/ 0 w 178"/>
                <a:gd name="T21" fmla="*/ 0 h 455"/>
                <a:gd name="T22" fmla="*/ 0 w 178"/>
                <a:gd name="T23" fmla="*/ 0 h 455"/>
                <a:gd name="T24" fmla="*/ 0 w 178"/>
                <a:gd name="T25" fmla="*/ 0 h 455"/>
                <a:gd name="T26" fmla="*/ 0 w 178"/>
                <a:gd name="T27" fmla="*/ 0 h 455"/>
                <a:gd name="T28" fmla="*/ 0 w 178"/>
                <a:gd name="T29" fmla="*/ 0 h 455"/>
                <a:gd name="T30" fmla="*/ 0 w 178"/>
                <a:gd name="T31" fmla="*/ 0 h 455"/>
                <a:gd name="T32" fmla="*/ 0 w 178"/>
                <a:gd name="T33" fmla="*/ 0 h 455"/>
                <a:gd name="T34" fmla="*/ 0 w 178"/>
                <a:gd name="T35" fmla="*/ 0 h 455"/>
                <a:gd name="T36" fmla="*/ 0 w 178"/>
                <a:gd name="T37" fmla="*/ 0 h 455"/>
                <a:gd name="T38" fmla="*/ 0 w 178"/>
                <a:gd name="T39" fmla="*/ 0 h 455"/>
                <a:gd name="T40" fmla="*/ 0 w 178"/>
                <a:gd name="T41" fmla="*/ 0 h 455"/>
                <a:gd name="T42" fmla="*/ 0 w 178"/>
                <a:gd name="T43" fmla="*/ 0 h 455"/>
                <a:gd name="T44" fmla="*/ 0 w 178"/>
                <a:gd name="T45" fmla="*/ 0 h 455"/>
                <a:gd name="T46" fmla="*/ 0 w 178"/>
                <a:gd name="T47" fmla="*/ 0 h 455"/>
                <a:gd name="T48" fmla="*/ 0 w 178"/>
                <a:gd name="T49" fmla="*/ 0 h 455"/>
                <a:gd name="T50" fmla="*/ 0 w 178"/>
                <a:gd name="T51" fmla="*/ 0 h 455"/>
                <a:gd name="T52" fmla="*/ 0 w 178"/>
                <a:gd name="T53" fmla="*/ 0 h 455"/>
                <a:gd name="T54" fmla="*/ 0 w 178"/>
                <a:gd name="T55" fmla="*/ 0 h 455"/>
                <a:gd name="T56" fmla="*/ 0 w 178"/>
                <a:gd name="T57" fmla="*/ 0 h 455"/>
                <a:gd name="T58" fmla="*/ 0 w 178"/>
                <a:gd name="T59" fmla="*/ 0 h 45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78"/>
                <a:gd name="T91" fmla="*/ 0 h 455"/>
                <a:gd name="T92" fmla="*/ 178 w 178"/>
                <a:gd name="T93" fmla="*/ 455 h 455"/>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78" h="455">
                  <a:moveTo>
                    <a:pt x="40" y="0"/>
                  </a:moveTo>
                  <a:lnTo>
                    <a:pt x="36" y="54"/>
                  </a:lnTo>
                  <a:lnTo>
                    <a:pt x="32" y="115"/>
                  </a:lnTo>
                  <a:lnTo>
                    <a:pt x="32" y="175"/>
                  </a:lnTo>
                  <a:lnTo>
                    <a:pt x="36" y="232"/>
                  </a:lnTo>
                  <a:lnTo>
                    <a:pt x="37" y="277"/>
                  </a:lnTo>
                  <a:lnTo>
                    <a:pt x="37" y="334"/>
                  </a:lnTo>
                  <a:lnTo>
                    <a:pt x="34" y="358"/>
                  </a:lnTo>
                  <a:lnTo>
                    <a:pt x="9" y="428"/>
                  </a:lnTo>
                  <a:lnTo>
                    <a:pt x="0" y="454"/>
                  </a:lnTo>
                  <a:lnTo>
                    <a:pt x="39" y="455"/>
                  </a:lnTo>
                  <a:lnTo>
                    <a:pt x="56" y="424"/>
                  </a:lnTo>
                  <a:lnTo>
                    <a:pt x="67" y="388"/>
                  </a:lnTo>
                  <a:lnTo>
                    <a:pt x="74" y="331"/>
                  </a:lnTo>
                  <a:lnTo>
                    <a:pt x="96" y="175"/>
                  </a:lnTo>
                  <a:lnTo>
                    <a:pt x="104" y="132"/>
                  </a:lnTo>
                  <a:lnTo>
                    <a:pt x="98" y="217"/>
                  </a:lnTo>
                  <a:lnTo>
                    <a:pt x="105" y="268"/>
                  </a:lnTo>
                  <a:lnTo>
                    <a:pt x="107" y="316"/>
                  </a:lnTo>
                  <a:lnTo>
                    <a:pt x="103" y="360"/>
                  </a:lnTo>
                  <a:lnTo>
                    <a:pt x="106" y="381"/>
                  </a:lnTo>
                  <a:lnTo>
                    <a:pt x="131" y="448"/>
                  </a:lnTo>
                  <a:lnTo>
                    <a:pt x="153" y="449"/>
                  </a:lnTo>
                  <a:lnTo>
                    <a:pt x="164" y="449"/>
                  </a:lnTo>
                  <a:lnTo>
                    <a:pt x="178" y="435"/>
                  </a:lnTo>
                  <a:lnTo>
                    <a:pt x="144" y="360"/>
                  </a:lnTo>
                  <a:lnTo>
                    <a:pt x="161" y="202"/>
                  </a:lnTo>
                  <a:lnTo>
                    <a:pt x="168" y="128"/>
                  </a:lnTo>
                  <a:lnTo>
                    <a:pt x="168" y="3"/>
                  </a:lnTo>
                  <a:lnTo>
                    <a:pt x="40" y="0"/>
                  </a:lnTo>
                  <a:close/>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09" name="Freeform 16"/>
            <p:cNvSpPr>
              <a:spLocks/>
            </p:cNvSpPr>
            <p:nvPr/>
          </p:nvSpPr>
          <p:spPr bwMode="auto">
            <a:xfrm>
              <a:off x="4064" y="2992"/>
              <a:ext cx="22" cy="110"/>
            </a:xfrm>
            <a:custGeom>
              <a:avLst/>
              <a:gdLst>
                <a:gd name="T0" fmla="*/ 0 w 90"/>
                <a:gd name="T1" fmla="*/ 0 h 440"/>
                <a:gd name="T2" fmla="*/ 0 w 90"/>
                <a:gd name="T3" fmla="*/ 0 h 440"/>
                <a:gd name="T4" fmla="*/ 0 w 90"/>
                <a:gd name="T5" fmla="*/ 0 h 440"/>
                <a:gd name="T6" fmla="*/ 0 w 90"/>
                <a:gd name="T7" fmla="*/ 0 h 440"/>
                <a:gd name="T8" fmla="*/ 0 w 90"/>
                <a:gd name="T9" fmla="*/ 0 h 440"/>
                <a:gd name="T10" fmla="*/ 0 w 90"/>
                <a:gd name="T11" fmla="*/ 0 h 440"/>
                <a:gd name="T12" fmla="*/ 0 w 90"/>
                <a:gd name="T13" fmla="*/ 0 h 440"/>
                <a:gd name="T14" fmla="*/ 0 w 90"/>
                <a:gd name="T15" fmla="*/ 0 h 440"/>
                <a:gd name="T16" fmla="*/ 0 w 90"/>
                <a:gd name="T17" fmla="*/ 0 h 440"/>
                <a:gd name="T18" fmla="*/ 0 w 90"/>
                <a:gd name="T19" fmla="*/ 0 h 440"/>
                <a:gd name="T20" fmla="*/ 0 w 90"/>
                <a:gd name="T21" fmla="*/ 0 h 440"/>
                <a:gd name="T22" fmla="*/ 0 w 90"/>
                <a:gd name="T23" fmla="*/ 0 h 440"/>
                <a:gd name="T24" fmla="*/ 0 w 90"/>
                <a:gd name="T25" fmla="*/ 0 h 440"/>
                <a:gd name="T26" fmla="*/ 0 w 90"/>
                <a:gd name="T27" fmla="*/ 0 h 44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0"/>
                <a:gd name="T43" fmla="*/ 0 h 440"/>
                <a:gd name="T44" fmla="*/ 90 w 90"/>
                <a:gd name="T45" fmla="*/ 440 h 44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0" h="440">
                  <a:moveTo>
                    <a:pt x="5" y="0"/>
                  </a:moveTo>
                  <a:lnTo>
                    <a:pt x="0" y="100"/>
                  </a:lnTo>
                  <a:lnTo>
                    <a:pt x="15" y="236"/>
                  </a:lnTo>
                  <a:lnTo>
                    <a:pt x="27" y="355"/>
                  </a:lnTo>
                  <a:lnTo>
                    <a:pt x="49" y="427"/>
                  </a:lnTo>
                  <a:lnTo>
                    <a:pt x="59" y="440"/>
                  </a:lnTo>
                  <a:lnTo>
                    <a:pt x="66" y="420"/>
                  </a:lnTo>
                  <a:lnTo>
                    <a:pt x="69" y="370"/>
                  </a:lnTo>
                  <a:lnTo>
                    <a:pt x="90" y="356"/>
                  </a:lnTo>
                  <a:lnTo>
                    <a:pt x="63" y="316"/>
                  </a:lnTo>
                  <a:lnTo>
                    <a:pt x="45" y="292"/>
                  </a:lnTo>
                  <a:lnTo>
                    <a:pt x="47" y="90"/>
                  </a:lnTo>
                  <a:lnTo>
                    <a:pt x="56" y="8"/>
                  </a:lnTo>
                  <a:lnTo>
                    <a:pt x="5" y="0"/>
                  </a:lnTo>
                  <a:close/>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10" name="Freeform 17"/>
            <p:cNvSpPr>
              <a:spLocks/>
            </p:cNvSpPr>
            <p:nvPr/>
          </p:nvSpPr>
          <p:spPr bwMode="auto">
            <a:xfrm>
              <a:off x="4126" y="2989"/>
              <a:ext cx="20" cy="103"/>
            </a:xfrm>
            <a:custGeom>
              <a:avLst/>
              <a:gdLst>
                <a:gd name="T0" fmla="*/ 0 w 78"/>
                <a:gd name="T1" fmla="*/ 0 h 411"/>
                <a:gd name="T2" fmla="*/ 0 w 78"/>
                <a:gd name="T3" fmla="*/ 0 h 411"/>
                <a:gd name="T4" fmla="*/ 0 w 78"/>
                <a:gd name="T5" fmla="*/ 0 h 411"/>
                <a:gd name="T6" fmla="*/ 0 w 78"/>
                <a:gd name="T7" fmla="*/ 0 h 411"/>
                <a:gd name="T8" fmla="*/ 0 w 78"/>
                <a:gd name="T9" fmla="*/ 0 h 411"/>
                <a:gd name="T10" fmla="*/ 0 w 78"/>
                <a:gd name="T11" fmla="*/ 0 h 411"/>
                <a:gd name="T12" fmla="*/ 0 w 78"/>
                <a:gd name="T13" fmla="*/ 0 h 411"/>
                <a:gd name="T14" fmla="*/ 0 w 78"/>
                <a:gd name="T15" fmla="*/ 0 h 411"/>
                <a:gd name="T16" fmla="*/ 0 w 78"/>
                <a:gd name="T17" fmla="*/ 0 h 411"/>
                <a:gd name="T18" fmla="*/ 0 w 78"/>
                <a:gd name="T19" fmla="*/ 0 h 411"/>
                <a:gd name="T20" fmla="*/ 0 w 78"/>
                <a:gd name="T21" fmla="*/ 0 h 411"/>
                <a:gd name="T22" fmla="*/ 0 w 78"/>
                <a:gd name="T23" fmla="*/ 0 h 41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8"/>
                <a:gd name="T37" fmla="*/ 0 h 411"/>
                <a:gd name="T38" fmla="*/ 78 w 78"/>
                <a:gd name="T39" fmla="*/ 411 h 41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8" h="411">
                  <a:moveTo>
                    <a:pt x="22" y="11"/>
                  </a:moveTo>
                  <a:lnTo>
                    <a:pt x="33" y="85"/>
                  </a:lnTo>
                  <a:lnTo>
                    <a:pt x="32" y="261"/>
                  </a:lnTo>
                  <a:lnTo>
                    <a:pt x="0" y="335"/>
                  </a:lnTo>
                  <a:lnTo>
                    <a:pt x="7" y="341"/>
                  </a:lnTo>
                  <a:lnTo>
                    <a:pt x="0" y="379"/>
                  </a:lnTo>
                  <a:lnTo>
                    <a:pt x="6" y="411"/>
                  </a:lnTo>
                  <a:lnTo>
                    <a:pt x="32" y="360"/>
                  </a:lnTo>
                  <a:lnTo>
                    <a:pt x="56" y="270"/>
                  </a:lnTo>
                  <a:lnTo>
                    <a:pt x="78" y="68"/>
                  </a:lnTo>
                  <a:lnTo>
                    <a:pt x="68" y="0"/>
                  </a:lnTo>
                  <a:lnTo>
                    <a:pt x="22" y="11"/>
                  </a:lnTo>
                  <a:close/>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11" name="Freeform 18"/>
            <p:cNvSpPr>
              <a:spLocks/>
            </p:cNvSpPr>
            <p:nvPr/>
          </p:nvSpPr>
          <p:spPr bwMode="auto">
            <a:xfrm>
              <a:off x="4078" y="3224"/>
              <a:ext cx="19" cy="31"/>
            </a:xfrm>
            <a:custGeom>
              <a:avLst/>
              <a:gdLst>
                <a:gd name="T0" fmla="*/ 0 w 78"/>
                <a:gd name="T1" fmla="*/ 0 h 124"/>
                <a:gd name="T2" fmla="*/ 0 w 78"/>
                <a:gd name="T3" fmla="*/ 0 h 124"/>
                <a:gd name="T4" fmla="*/ 0 w 78"/>
                <a:gd name="T5" fmla="*/ 0 h 124"/>
                <a:gd name="T6" fmla="*/ 0 w 78"/>
                <a:gd name="T7" fmla="*/ 0 h 124"/>
                <a:gd name="T8" fmla="*/ 0 w 78"/>
                <a:gd name="T9" fmla="*/ 0 h 124"/>
                <a:gd name="T10" fmla="*/ 0 w 78"/>
                <a:gd name="T11" fmla="*/ 0 h 124"/>
                <a:gd name="T12" fmla="*/ 0 w 78"/>
                <a:gd name="T13" fmla="*/ 0 h 124"/>
                <a:gd name="T14" fmla="*/ 0 w 78"/>
                <a:gd name="T15" fmla="*/ 0 h 124"/>
                <a:gd name="T16" fmla="*/ 0 w 78"/>
                <a:gd name="T17" fmla="*/ 0 h 124"/>
                <a:gd name="T18" fmla="*/ 0 w 78"/>
                <a:gd name="T19" fmla="*/ 0 h 124"/>
                <a:gd name="T20" fmla="*/ 0 w 78"/>
                <a:gd name="T21" fmla="*/ 0 h 124"/>
                <a:gd name="T22" fmla="*/ 0 w 78"/>
                <a:gd name="T23" fmla="*/ 0 h 124"/>
                <a:gd name="T24" fmla="*/ 0 w 78"/>
                <a:gd name="T25" fmla="*/ 0 h 124"/>
                <a:gd name="T26" fmla="*/ 0 w 78"/>
                <a:gd name="T27" fmla="*/ 0 h 124"/>
                <a:gd name="T28" fmla="*/ 0 w 78"/>
                <a:gd name="T29" fmla="*/ 0 h 124"/>
                <a:gd name="T30" fmla="*/ 0 w 78"/>
                <a:gd name="T31" fmla="*/ 0 h 124"/>
                <a:gd name="T32" fmla="*/ 0 w 78"/>
                <a:gd name="T33" fmla="*/ 0 h 124"/>
                <a:gd name="T34" fmla="*/ 0 w 78"/>
                <a:gd name="T35" fmla="*/ 0 h 124"/>
                <a:gd name="T36" fmla="*/ 0 w 78"/>
                <a:gd name="T37" fmla="*/ 0 h 12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8"/>
                <a:gd name="T58" fmla="*/ 0 h 124"/>
                <a:gd name="T59" fmla="*/ 78 w 78"/>
                <a:gd name="T60" fmla="*/ 124 h 12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8" h="124">
                  <a:moveTo>
                    <a:pt x="15" y="62"/>
                  </a:moveTo>
                  <a:lnTo>
                    <a:pt x="3" y="81"/>
                  </a:lnTo>
                  <a:lnTo>
                    <a:pt x="0" y="95"/>
                  </a:lnTo>
                  <a:lnTo>
                    <a:pt x="0" y="106"/>
                  </a:lnTo>
                  <a:lnTo>
                    <a:pt x="2" y="114"/>
                  </a:lnTo>
                  <a:lnTo>
                    <a:pt x="8" y="121"/>
                  </a:lnTo>
                  <a:lnTo>
                    <a:pt x="18" y="124"/>
                  </a:lnTo>
                  <a:lnTo>
                    <a:pt x="31" y="123"/>
                  </a:lnTo>
                  <a:lnTo>
                    <a:pt x="45" y="118"/>
                  </a:lnTo>
                  <a:lnTo>
                    <a:pt x="55" y="105"/>
                  </a:lnTo>
                  <a:lnTo>
                    <a:pt x="64" y="88"/>
                  </a:lnTo>
                  <a:lnTo>
                    <a:pt x="69" y="55"/>
                  </a:lnTo>
                  <a:lnTo>
                    <a:pt x="78" y="21"/>
                  </a:lnTo>
                  <a:lnTo>
                    <a:pt x="77" y="0"/>
                  </a:lnTo>
                  <a:lnTo>
                    <a:pt x="62" y="48"/>
                  </a:lnTo>
                  <a:lnTo>
                    <a:pt x="48" y="78"/>
                  </a:lnTo>
                  <a:lnTo>
                    <a:pt x="28" y="78"/>
                  </a:lnTo>
                  <a:lnTo>
                    <a:pt x="11" y="76"/>
                  </a:lnTo>
                  <a:lnTo>
                    <a:pt x="15" y="62"/>
                  </a:lnTo>
                  <a:close/>
                </a:path>
              </a:pathLst>
            </a:custGeom>
            <a:solidFill>
              <a:srgbClr val="FF1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12" name="Freeform 19"/>
            <p:cNvSpPr>
              <a:spLocks/>
            </p:cNvSpPr>
            <p:nvPr/>
          </p:nvSpPr>
          <p:spPr bwMode="auto">
            <a:xfrm>
              <a:off x="4105" y="3221"/>
              <a:ext cx="22" cy="34"/>
            </a:xfrm>
            <a:custGeom>
              <a:avLst/>
              <a:gdLst>
                <a:gd name="T0" fmla="*/ 0 w 88"/>
                <a:gd name="T1" fmla="*/ 0 h 135"/>
                <a:gd name="T2" fmla="*/ 0 w 88"/>
                <a:gd name="T3" fmla="*/ 0 h 135"/>
                <a:gd name="T4" fmla="*/ 0 w 88"/>
                <a:gd name="T5" fmla="*/ 0 h 135"/>
                <a:gd name="T6" fmla="*/ 0 w 88"/>
                <a:gd name="T7" fmla="*/ 0 h 135"/>
                <a:gd name="T8" fmla="*/ 0 w 88"/>
                <a:gd name="T9" fmla="*/ 0 h 135"/>
                <a:gd name="T10" fmla="*/ 0 w 88"/>
                <a:gd name="T11" fmla="*/ 0 h 135"/>
                <a:gd name="T12" fmla="*/ 0 w 88"/>
                <a:gd name="T13" fmla="*/ 0 h 135"/>
                <a:gd name="T14" fmla="*/ 0 w 88"/>
                <a:gd name="T15" fmla="*/ 0 h 135"/>
                <a:gd name="T16" fmla="*/ 0 w 88"/>
                <a:gd name="T17" fmla="*/ 0 h 135"/>
                <a:gd name="T18" fmla="*/ 0 w 88"/>
                <a:gd name="T19" fmla="*/ 0 h 135"/>
                <a:gd name="T20" fmla="*/ 0 w 88"/>
                <a:gd name="T21" fmla="*/ 0 h 135"/>
                <a:gd name="T22" fmla="*/ 0 w 88"/>
                <a:gd name="T23" fmla="*/ 0 h 135"/>
                <a:gd name="T24" fmla="*/ 0 w 88"/>
                <a:gd name="T25" fmla="*/ 0 h 135"/>
                <a:gd name="T26" fmla="*/ 0 w 88"/>
                <a:gd name="T27" fmla="*/ 0 h 135"/>
                <a:gd name="T28" fmla="*/ 0 w 88"/>
                <a:gd name="T29" fmla="*/ 0 h 135"/>
                <a:gd name="T30" fmla="*/ 0 w 88"/>
                <a:gd name="T31" fmla="*/ 0 h 135"/>
                <a:gd name="T32" fmla="*/ 0 w 88"/>
                <a:gd name="T33" fmla="*/ 0 h 135"/>
                <a:gd name="T34" fmla="*/ 0 w 88"/>
                <a:gd name="T35" fmla="*/ 0 h 135"/>
                <a:gd name="T36" fmla="*/ 0 w 88"/>
                <a:gd name="T37" fmla="*/ 0 h 135"/>
                <a:gd name="T38" fmla="*/ 0 w 88"/>
                <a:gd name="T39" fmla="*/ 0 h 135"/>
                <a:gd name="T40" fmla="*/ 0 w 88"/>
                <a:gd name="T41" fmla="*/ 0 h 135"/>
                <a:gd name="T42" fmla="*/ 0 w 88"/>
                <a:gd name="T43" fmla="*/ 0 h 13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8"/>
                <a:gd name="T67" fmla="*/ 0 h 135"/>
                <a:gd name="T68" fmla="*/ 88 w 88"/>
                <a:gd name="T69" fmla="*/ 135 h 13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8" h="135">
                  <a:moveTo>
                    <a:pt x="1" y="0"/>
                  </a:moveTo>
                  <a:lnTo>
                    <a:pt x="0" y="13"/>
                  </a:lnTo>
                  <a:lnTo>
                    <a:pt x="11" y="48"/>
                  </a:lnTo>
                  <a:lnTo>
                    <a:pt x="19" y="76"/>
                  </a:lnTo>
                  <a:lnTo>
                    <a:pt x="28" y="103"/>
                  </a:lnTo>
                  <a:lnTo>
                    <a:pt x="37" y="117"/>
                  </a:lnTo>
                  <a:lnTo>
                    <a:pt x="46" y="128"/>
                  </a:lnTo>
                  <a:lnTo>
                    <a:pt x="58" y="133"/>
                  </a:lnTo>
                  <a:lnTo>
                    <a:pt x="71" y="135"/>
                  </a:lnTo>
                  <a:lnTo>
                    <a:pt x="78" y="131"/>
                  </a:lnTo>
                  <a:lnTo>
                    <a:pt x="85" y="127"/>
                  </a:lnTo>
                  <a:lnTo>
                    <a:pt x="88" y="114"/>
                  </a:lnTo>
                  <a:lnTo>
                    <a:pt x="86" y="96"/>
                  </a:lnTo>
                  <a:lnTo>
                    <a:pt x="78" y="75"/>
                  </a:lnTo>
                  <a:lnTo>
                    <a:pt x="72" y="63"/>
                  </a:lnTo>
                  <a:lnTo>
                    <a:pt x="70" y="74"/>
                  </a:lnTo>
                  <a:lnTo>
                    <a:pt x="67" y="78"/>
                  </a:lnTo>
                  <a:lnTo>
                    <a:pt x="56" y="81"/>
                  </a:lnTo>
                  <a:lnTo>
                    <a:pt x="47" y="83"/>
                  </a:lnTo>
                  <a:lnTo>
                    <a:pt x="29" y="79"/>
                  </a:lnTo>
                  <a:lnTo>
                    <a:pt x="11" y="27"/>
                  </a:lnTo>
                  <a:lnTo>
                    <a:pt x="1" y="0"/>
                  </a:lnTo>
                  <a:close/>
                </a:path>
              </a:pathLst>
            </a:custGeom>
            <a:solidFill>
              <a:srgbClr val="FF1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13" name="Freeform 20"/>
            <p:cNvSpPr>
              <a:spLocks/>
            </p:cNvSpPr>
            <p:nvPr/>
          </p:nvSpPr>
          <p:spPr bwMode="auto">
            <a:xfrm>
              <a:off x="4062" y="2924"/>
              <a:ext cx="85" cy="217"/>
            </a:xfrm>
            <a:custGeom>
              <a:avLst/>
              <a:gdLst>
                <a:gd name="T0" fmla="*/ 0 w 340"/>
                <a:gd name="T1" fmla="*/ 0 h 867"/>
                <a:gd name="T2" fmla="*/ 0 w 340"/>
                <a:gd name="T3" fmla="*/ 0 h 867"/>
                <a:gd name="T4" fmla="*/ 0 w 340"/>
                <a:gd name="T5" fmla="*/ 0 h 867"/>
                <a:gd name="T6" fmla="*/ 0 w 340"/>
                <a:gd name="T7" fmla="*/ 0 h 867"/>
                <a:gd name="T8" fmla="*/ 0 w 340"/>
                <a:gd name="T9" fmla="*/ 0 h 867"/>
                <a:gd name="T10" fmla="*/ 0 w 340"/>
                <a:gd name="T11" fmla="*/ 0 h 867"/>
                <a:gd name="T12" fmla="*/ 0 w 340"/>
                <a:gd name="T13" fmla="*/ 0 h 867"/>
                <a:gd name="T14" fmla="*/ 0 w 340"/>
                <a:gd name="T15" fmla="*/ 0 h 867"/>
                <a:gd name="T16" fmla="*/ 0 w 340"/>
                <a:gd name="T17" fmla="*/ 0 h 867"/>
                <a:gd name="T18" fmla="*/ 0 w 340"/>
                <a:gd name="T19" fmla="*/ 0 h 867"/>
                <a:gd name="T20" fmla="*/ 0 w 340"/>
                <a:gd name="T21" fmla="*/ 0 h 867"/>
                <a:gd name="T22" fmla="*/ 0 w 340"/>
                <a:gd name="T23" fmla="*/ 0 h 867"/>
                <a:gd name="T24" fmla="*/ 0 w 340"/>
                <a:gd name="T25" fmla="*/ 0 h 867"/>
                <a:gd name="T26" fmla="*/ 0 w 340"/>
                <a:gd name="T27" fmla="*/ 0 h 867"/>
                <a:gd name="T28" fmla="*/ 0 w 340"/>
                <a:gd name="T29" fmla="*/ 0 h 867"/>
                <a:gd name="T30" fmla="*/ 0 w 340"/>
                <a:gd name="T31" fmla="*/ 0 h 867"/>
                <a:gd name="T32" fmla="*/ 0 w 340"/>
                <a:gd name="T33" fmla="*/ 0 h 867"/>
                <a:gd name="T34" fmla="*/ 0 w 340"/>
                <a:gd name="T35" fmla="*/ 0 h 867"/>
                <a:gd name="T36" fmla="*/ 0 w 340"/>
                <a:gd name="T37" fmla="*/ 0 h 867"/>
                <a:gd name="T38" fmla="*/ 0 w 340"/>
                <a:gd name="T39" fmla="*/ 0 h 867"/>
                <a:gd name="T40" fmla="*/ 0 w 340"/>
                <a:gd name="T41" fmla="*/ 0 h 867"/>
                <a:gd name="T42" fmla="*/ 0 w 340"/>
                <a:gd name="T43" fmla="*/ 0 h 867"/>
                <a:gd name="T44" fmla="*/ 0 w 340"/>
                <a:gd name="T45" fmla="*/ 0 h 867"/>
                <a:gd name="T46" fmla="*/ 0 w 340"/>
                <a:gd name="T47" fmla="*/ 0 h 867"/>
                <a:gd name="T48" fmla="*/ 0 w 340"/>
                <a:gd name="T49" fmla="*/ 0 h 867"/>
                <a:gd name="T50" fmla="*/ 0 w 340"/>
                <a:gd name="T51" fmla="*/ 0 h 867"/>
                <a:gd name="T52" fmla="*/ 0 w 340"/>
                <a:gd name="T53" fmla="*/ 0 h 867"/>
                <a:gd name="T54" fmla="*/ 0 w 340"/>
                <a:gd name="T55" fmla="*/ 0 h 867"/>
                <a:gd name="T56" fmla="*/ 0 w 340"/>
                <a:gd name="T57" fmla="*/ 0 h 867"/>
                <a:gd name="T58" fmla="*/ 0 w 340"/>
                <a:gd name="T59" fmla="*/ 0 h 867"/>
                <a:gd name="T60" fmla="*/ 0 w 340"/>
                <a:gd name="T61" fmla="*/ 0 h 867"/>
                <a:gd name="T62" fmla="*/ 0 w 340"/>
                <a:gd name="T63" fmla="*/ 0 h 86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40"/>
                <a:gd name="T97" fmla="*/ 0 h 867"/>
                <a:gd name="T98" fmla="*/ 340 w 340"/>
                <a:gd name="T99" fmla="*/ 867 h 86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40" h="867">
                  <a:moveTo>
                    <a:pt x="134" y="0"/>
                  </a:moveTo>
                  <a:lnTo>
                    <a:pt x="53" y="45"/>
                  </a:lnTo>
                  <a:lnTo>
                    <a:pt x="43" y="59"/>
                  </a:lnTo>
                  <a:lnTo>
                    <a:pt x="0" y="273"/>
                  </a:lnTo>
                  <a:lnTo>
                    <a:pt x="65" y="282"/>
                  </a:lnTo>
                  <a:lnTo>
                    <a:pt x="73" y="228"/>
                  </a:lnTo>
                  <a:lnTo>
                    <a:pt x="98" y="341"/>
                  </a:lnTo>
                  <a:lnTo>
                    <a:pt x="57" y="487"/>
                  </a:lnTo>
                  <a:lnTo>
                    <a:pt x="57" y="593"/>
                  </a:lnTo>
                  <a:lnTo>
                    <a:pt x="65" y="666"/>
                  </a:lnTo>
                  <a:lnTo>
                    <a:pt x="86" y="774"/>
                  </a:lnTo>
                  <a:lnTo>
                    <a:pt x="105" y="855"/>
                  </a:lnTo>
                  <a:lnTo>
                    <a:pt x="167" y="867"/>
                  </a:lnTo>
                  <a:lnTo>
                    <a:pt x="174" y="854"/>
                  </a:lnTo>
                  <a:lnTo>
                    <a:pt x="233" y="851"/>
                  </a:lnTo>
                  <a:lnTo>
                    <a:pt x="254" y="751"/>
                  </a:lnTo>
                  <a:lnTo>
                    <a:pt x="273" y="617"/>
                  </a:lnTo>
                  <a:lnTo>
                    <a:pt x="287" y="483"/>
                  </a:lnTo>
                  <a:lnTo>
                    <a:pt x="249" y="329"/>
                  </a:lnTo>
                  <a:lnTo>
                    <a:pt x="264" y="244"/>
                  </a:lnTo>
                  <a:lnTo>
                    <a:pt x="273" y="275"/>
                  </a:lnTo>
                  <a:lnTo>
                    <a:pt x="340" y="257"/>
                  </a:lnTo>
                  <a:lnTo>
                    <a:pt x="288" y="57"/>
                  </a:lnTo>
                  <a:lnTo>
                    <a:pt x="202" y="0"/>
                  </a:lnTo>
                  <a:lnTo>
                    <a:pt x="200" y="6"/>
                  </a:lnTo>
                  <a:lnTo>
                    <a:pt x="189" y="14"/>
                  </a:lnTo>
                  <a:lnTo>
                    <a:pt x="180" y="16"/>
                  </a:lnTo>
                  <a:lnTo>
                    <a:pt x="171" y="16"/>
                  </a:lnTo>
                  <a:lnTo>
                    <a:pt x="160" y="15"/>
                  </a:lnTo>
                  <a:lnTo>
                    <a:pt x="150" y="13"/>
                  </a:lnTo>
                  <a:lnTo>
                    <a:pt x="138" y="6"/>
                  </a:lnTo>
                  <a:lnTo>
                    <a:pt x="134" y="0"/>
                  </a:lnTo>
                  <a:close/>
                </a:path>
              </a:pathLst>
            </a:custGeom>
            <a:solidFill>
              <a:srgbClr val="FF1F3F"/>
            </a:solidFill>
            <a:ln w="3175">
              <a:solidFill>
                <a:srgbClr val="FF1F3F"/>
              </a:solidFill>
              <a:prstDash val="solid"/>
              <a:round/>
              <a:headEnd/>
              <a:tailEnd/>
            </a:ln>
          </p:spPr>
          <p:txBody>
            <a:bodyPr/>
            <a:lstStyle/>
            <a:p>
              <a:endParaRPr lang="en-US"/>
            </a:p>
          </p:txBody>
        </p:sp>
        <p:sp>
          <p:nvSpPr>
            <p:cNvPr id="2114" name="Freeform 21"/>
            <p:cNvSpPr>
              <a:spLocks/>
            </p:cNvSpPr>
            <p:nvPr/>
          </p:nvSpPr>
          <p:spPr bwMode="auto">
            <a:xfrm>
              <a:off x="4138" y="2859"/>
              <a:ext cx="47" cy="77"/>
            </a:xfrm>
            <a:custGeom>
              <a:avLst/>
              <a:gdLst>
                <a:gd name="T0" fmla="*/ 0 w 187"/>
                <a:gd name="T1" fmla="*/ 0 h 308"/>
                <a:gd name="T2" fmla="*/ 0 w 187"/>
                <a:gd name="T3" fmla="*/ 0 h 308"/>
                <a:gd name="T4" fmla="*/ 0 w 187"/>
                <a:gd name="T5" fmla="*/ 0 h 308"/>
                <a:gd name="T6" fmla="*/ 0 w 187"/>
                <a:gd name="T7" fmla="*/ 0 h 308"/>
                <a:gd name="T8" fmla="*/ 0 w 187"/>
                <a:gd name="T9" fmla="*/ 0 h 308"/>
                <a:gd name="T10" fmla="*/ 0 w 187"/>
                <a:gd name="T11" fmla="*/ 0 h 308"/>
                <a:gd name="T12" fmla="*/ 0 w 187"/>
                <a:gd name="T13" fmla="*/ 0 h 308"/>
                <a:gd name="T14" fmla="*/ 0 w 187"/>
                <a:gd name="T15" fmla="*/ 0 h 308"/>
                <a:gd name="T16" fmla="*/ 0 w 187"/>
                <a:gd name="T17" fmla="*/ 0 h 308"/>
                <a:gd name="T18" fmla="*/ 0 w 187"/>
                <a:gd name="T19" fmla="*/ 0 h 308"/>
                <a:gd name="T20" fmla="*/ 0 w 187"/>
                <a:gd name="T21" fmla="*/ 0 h 308"/>
                <a:gd name="T22" fmla="*/ 0 w 187"/>
                <a:gd name="T23" fmla="*/ 0 h 308"/>
                <a:gd name="T24" fmla="*/ 0 w 187"/>
                <a:gd name="T25" fmla="*/ 0 h 308"/>
                <a:gd name="T26" fmla="*/ 0 w 187"/>
                <a:gd name="T27" fmla="*/ 0 h 308"/>
                <a:gd name="T28" fmla="*/ 0 w 187"/>
                <a:gd name="T29" fmla="*/ 0 h 308"/>
                <a:gd name="T30" fmla="*/ 0 w 187"/>
                <a:gd name="T31" fmla="*/ 0 h 308"/>
                <a:gd name="T32" fmla="*/ 0 w 187"/>
                <a:gd name="T33" fmla="*/ 0 h 308"/>
                <a:gd name="T34" fmla="*/ 0 w 187"/>
                <a:gd name="T35" fmla="*/ 0 h 308"/>
                <a:gd name="T36" fmla="*/ 0 w 187"/>
                <a:gd name="T37" fmla="*/ 0 h 308"/>
                <a:gd name="T38" fmla="*/ 0 w 187"/>
                <a:gd name="T39" fmla="*/ 0 h 308"/>
                <a:gd name="T40" fmla="*/ 0 w 187"/>
                <a:gd name="T41" fmla="*/ 0 h 308"/>
                <a:gd name="T42" fmla="*/ 0 w 187"/>
                <a:gd name="T43" fmla="*/ 0 h 308"/>
                <a:gd name="T44" fmla="*/ 0 w 187"/>
                <a:gd name="T45" fmla="*/ 0 h 308"/>
                <a:gd name="T46" fmla="*/ 0 w 187"/>
                <a:gd name="T47" fmla="*/ 0 h 308"/>
                <a:gd name="T48" fmla="*/ 0 w 187"/>
                <a:gd name="T49" fmla="*/ 0 h 308"/>
                <a:gd name="T50" fmla="*/ 0 w 187"/>
                <a:gd name="T51" fmla="*/ 0 h 308"/>
                <a:gd name="T52" fmla="*/ 0 w 187"/>
                <a:gd name="T53" fmla="*/ 0 h 308"/>
                <a:gd name="T54" fmla="*/ 0 w 187"/>
                <a:gd name="T55" fmla="*/ 0 h 308"/>
                <a:gd name="T56" fmla="*/ 0 w 187"/>
                <a:gd name="T57" fmla="*/ 0 h 308"/>
                <a:gd name="T58" fmla="*/ 0 w 187"/>
                <a:gd name="T59" fmla="*/ 0 h 308"/>
                <a:gd name="T60" fmla="*/ 0 w 187"/>
                <a:gd name="T61" fmla="*/ 0 h 308"/>
                <a:gd name="T62" fmla="*/ 0 w 187"/>
                <a:gd name="T63" fmla="*/ 0 h 308"/>
                <a:gd name="T64" fmla="*/ 0 w 187"/>
                <a:gd name="T65" fmla="*/ 0 h 308"/>
                <a:gd name="T66" fmla="*/ 0 w 187"/>
                <a:gd name="T67" fmla="*/ 0 h 308"/>
                <a:gd name="T68" fmla="*/ 0 w 187"/>
                <a:gd name="T69" fmla="*/ 0 h 308"/>
                <a:gd name="T70" fmla="*/ 0 w 187"/>
                <a:gd name="T71" fmla="*/ 0 h 308"/>
                <a:gd name="T72" fmla="*/ 0 w 187"/>
                <a:gd name="T73" fmla="*/ 0 h 308"/>
                <a:gd name="T74" fmla="*/ 0 w 187"/>
                <a:gd name="T75" fmla="*/ 0 h 308"/>
                <a:gd name="T76" fmla="*/ 0 w 187"/>
                <a:gd name="T77" fmla="*/ 0 h 308"/>
                <a:gd name="T78" fmla="*/ 0 w 187"/>
                <a:gd name="T79" fmla="*/ 0 h 308"/>
                <a:gd name="T80" fmla="*/ 0 w 187"/>
                <a:gd name="T81" fmla="*/ 0 h 308"/>
                <a:gd name="T82" fmla="*/ 0 w 187"/>
                <a:gd name="T83" fmla="*/ 0 h 308"/>
                <a:gd name="T84" fmla="*/ 0 w 187"/>
                <a:gd name="T85" fmla="*/ 0 h 308"/>
                <a:gd name="T86" fmla="*/ 0 w 187"/>
                <a:gd name="T87" fmla="*/ 0 h 308"/>
                <a:gd name="T88" fmla="*/ 0 w 187"/>
                <a:gd name="T89" fmla="*/ 0 h 308"/>
                <a:gd name="T90" fmla="*/ 0 w 187"/>
                <a:gd name="T91" fmla="*/ 0 h 308"/>
                <a:gd name="T92" fmla="*/ 0 w 187"/>
                <a:gd name="T93" fmla="*/ 0 h 30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87"/>
                <a:gd name="T142" fmla="*/ 0 h 308"/>
                <a:gd name="T143" fmla="*/ 187 w 187"/>
                <a:gd name="T144" fmla="*/ 308 h 30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87" h="308">
                  <a:moveTo>
                    <a:pt x="71" y="4"/>
                  </a:moveTo>
                  <a:lnTo>
                    <a:pt x="52" y="14"/>
                  </a:lnTo>
                  <a:lnTo>
                    <a:pt x="38" y="28"/>
                  </a:lnTo>
                  <a:lnTo>
                    <a:pt x="28" y="43"/>
                  </a:lnTo>
                  <a:lnTo>
                    <a:pt x="18" y="75"/>
                  </a:lnTo>
                  <a:lnTo>
                    <a:pt x="6" y="121"/>
                  </a:lnTo>
                  <a:lnTo>
                    <a:pt x="0" y="161"/>
                  </a:lnTo>
                  <a:lnTo>
                    <a:pt x="1" y="179"/>
                  </a:lnTo>
                  <a:lnTo>
                    <a:pt x="4" y="196"/>
                  </a:lnTo>
                  <a:lnTo>
                    <a:pt x="6" y="220"/>
                  </a:lnTo>
                  <a:lnTo>
                    <a:pt x="21" y="308"/>
                  </a:lnTo>
                  <a:lnTo>
                    <a:pt x="31" y="290"/>
                  </a:lnTo>
                  <a:lnTo>
                    <a:pt x="45" y="288"/>
                  </a:lnTo>
                  <a:lnTo>
                    <a:pt x="56" y="283"/>
                  </a:lnTo>
                  <a:lnTo>
                    <a:pt x="69" y="272"/>
                  </a:lnTo>
                  <a:lnTo>
                    <a:pt x="64" y="226"/>
                  </a:lnTo>
                  <a:lnTo>
                    <a:pt x="64" y="211"/>
                  </a:lnTo>
                  <a:lnTo>
                    <a:pt x="51" y="180"/>
                  </a:lnTo>
                  <a:lnTo>
                    <a:pt x="48" y="131"/>
                  </a:lnTo>
                  <a:lnTo>
                    <a:pt x="51" y="86"/>
                  </a:lnTo>
                  <a:lnTo>
                    <a:pt x="77" y="58"/>
                  </a:lnTo>
                  <a:lnTo>
                    <a:pt x="122" y="53"/>
                  </a:lnTo>
                  <a:lnTo>
                    <a:pt x="143" y="81"/>
                  </a:lnTo>
                  <a:lnTo>
                    <a:pt x="141" y="176"/>
                  </a:lnTo>
                  <a:lnTo>
                    <a:pt x="122" y="212"/>
                  </a:lnTo>
                  <a:lnTo>
                    <a:pt x="118" y="272"/>
                  </a:lnTo>
                  <a:lnTo>
                    <a:pt x="128" y="263"/>
                  </a:lnTo>
                  <a:lnTo>
                    <a:pt x="137" y="273"/>
                  </a:lnTo>
                  <a:lnTo>
                    <a:pt x="148" y="280"/>
                  </a:lnTo>
                  <a:lnTo>
                    <a:pt x="156" y="285"/>
                  </a:lnTo>
                  <a:lnTo>
                    <a:pt x="168" y="293"/>
                  </a:lnTo>
                  <a:lnTo>
                    <a:pt x="179" y="230"/>
                  </a:lnTo>
                  <a:lnTo>
                    <a:pt x="183" y="192"/>
                  </a:lnTo>
                  <a:lnTo>
                    <a:pt x="186" y="168"/>
                  </a:lnTo>
                  <a:lnTo>
                    <a:pt x="187" y="151"/>
                  </a:lnTo>
                  <a:lnTo>
                    <a:pt x="186" y="131"/>
                  </a:lnTo>
                  <a:lnTo>
                    <a:pt x="183" y="116"/>
                  </a:lnTo>
                  <a:lnTo>
                    <a:pt x="179" y="100"/>
                  </a:lnTo>
                  <a:lnTo>
                    <a:pt x="175" y="85"/>
                  </a:lnTo>
                  <a:lnTo>
                    <a:pt x="175" y="74"/>
                  </a:lnTo>
                  <a:lnTo>
                    <a:pt x="172" y="57"/>
                  </a:lnTo>
                  <a:lnTo>
                    <a:pt x="165" y="38"/>
                  </a:lnTo>
                  <a:lnTo>
                    <a:pt x="153" y="19"/>
                  </a:lnTo>
                  <a:lnTo>
                    <a:pt x="135" y="6"/>
                  </a:lnTo>
                  <a:lnTo>
                    <a:pt x="116" y="1"/>
                  </a:lnTo>
                  <a:lnTo>
                    <a:pt x="97" y="0"/>
                  </a:lnTo>
                  <a:lnTo>
                    <a:pt x="71" y="4"/>
                  </a:lnTo>
                  <a:close/>
                </a:path>
              </a:pathLst>
            </a:custGeom>
            <a:solidFill>
              <a:srgbClr val="BF3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15" name="Freeform 22"/>
            <p:cNvSpPr>
              <a:spLocks/>
            </p:cNvSpPr>
            <p:nvPr/>
          </p:nvSpPr>
          <p:spPr bwMode="auto">
            <a:xfrm>
              <a:off x="4143" y="2871"/>
              <a:ext cx="39" cy="88"/>
            </a:xfrm>
            <a:custGeom>
              <a:avLst/>
              <a:gdLst>
                <a:gd name="T0" fmla="*/ 0 w 154"/>
                <a:gd name="T1" fmla="*/ 0 h 353"/>
                <a:gd name="T2" fmla="*/ 0 w 154"/>
                <a:gd name="T3" fmla="*/ 0 h 353"/>
                <a:gd name="T4" fmla="*/ 0 w 154"/>
                <a:gd name="T5" fmla="*/ 0 h 353"/>
                <a:gd name="T6" fmla="*/ 0 w 154"/>
                <a:gd name="T7" fmla="*/ 0 h 353"/>
                <a:gd name="T8" fmla="*/ 0 w 154"/>
                <a:gd name="T9" fmla="*/ 0 h 353"/>
                <a:gd name="T10" fmla="*/ 0 w 154"/>
                <a:gd name="T11" fmla="*/ 0 h 353"/>
                <a:gd name="T12" fmla="*/ 0 w 154"/>
                <a:gd name="T13" fmla="*/ 0 h 353"/>
                <a:gd name="T14" fmla="*/ 0 w 154"/>
                <a:gd name="T15" fmla="*/ 0 h 353"/>
                <a:gd name="T16" fmla="*/ 0 w 154"/>
                <a:gd name="T17" fmla="*/ 0 h 353"/>
                <a:gd name="T18" fmla="*/ 0 w 154"/>
                <a:gd name="T19" fmla="*/ 0 h 353"/>
                <a:gd name="T20" fmla="*/ 0 w 154"/>
                <a:gd name="T21" fmla="*/ 0 h 353"/>
                <a:gd name="T22" fmla="*/ 0 w 154"/>
                <a:gd name="T23" fmla="*/ 0 h 353"/>
                <a:gd name="T24" fmla="*/ 0 w 154"/>
                <a:gd name="T25" fmla="*/ 0 h 353"/>
                <a:gd name="T26" fmla="*/ 0 w 154"/>
                <a:gd name="T27" fmla="*/ 0 h 353"/>
                <a:gd name="T28" fmla="*/ 0 w 154"/>
                <a:gd name="T29" fmla="*/ 0 h 353"/>
                <a:gd name="T30" fmla="*/ 0 w 154"/>
                <a:gd name="T31" fmla="*/ 0 h 353"/>
                <a:gd name="T32" fmla="*/ 0 w 154"/>
                <a:gd name="T33" fmla="*/ 0 h 353"/>
                <a:gd name="T34" fmla="*/ 0 w 154"/>
                <a:gd name="T35" fmla="*/ 0 h 353"/>
                <a:gd name="T36" fmla="*/ 0 w 154"/>
                <a:gd name="T37" fmla="*/ 0 h 353"/>
                <a:gd name="T38" fmla="*/ 0 w 154"/>
                <a:gd name="T39" fmla="*/ 0 h 353"/>
                <a:gd name="T40" fmla="*/ 0 w 154"/>
                <a:gd name="T41" fmla="*/ 0 h 353"/>
                <a:gd name="T42" fmla="*/ 0 w 154"/>
                <a:gd name="T43" fmla="*/ 0 h 353"/>
                <a:gd name="T44" fmla="*/ 0 w 154"/>
                <a:gd name="T45" fmla="*/ 0 h 353"/>
                <a:gd name="T46" fmla="*/ 0 w 154"/>
                <a:gd name="T47" fmla="*/ 0 h 353"/>
                <a:gd name="T48" fmla="*/ 0 w 154"/>
                <a:gd name="T49" fmla="*/ 0 h 353"/>
                <a:gd name="T50" fmla="*/ 0 w 154"/>
                <a:gd name="T51" fmla="*/ 0 h 35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4"/>
                <a:gd name="T79" fmla="*/ 0 h 353"/>
                <a:gd name="T80" fmla="*/ 154 w 154"/>
                <a:gd name="T81" fmla="*/ 353 h 35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4" h="353">
                  <a:moveTo>
                    <a:pt x="57" y="4"/>
                  </a:moveTo>
                  <a:lnTo>
                    <a:pt x="44" y="11"/>
                  </a:lnTo>
                  <a:lnTo>
                    <a:pt x="34" y="23"/>
                  </a:lnTo>
                  <a:lnTo>
                    <a:pt x="29" y="38"/>
                  </a:lnTo>
                  <a:lnTo>
                    <a:pt x="27" y="56"/>
                  </a:lnTo>
                  <a:lnTo>
                    <a:pt x="24" y="82"/>
                  </a:lnTo>
                  <a:lnTo>
                    <a:pt x="29" y="126"/>
                  </a:lnTo>
                  <a:lnTo>
                    <a:pt x="33" y="142"/>
                  </a:lnTo>
                  <a:lnTo>
                    <a:pt x="44" y="164"/>
                  </a:lnTo>
                  <a:lnTo>
                    <a:pt x="44" y="218"/>
                  </a:lnTo>
                  <a:lnTo>
                    <a:pt x="0" y="247"/>
                  </a:lnTo>
                  <a:lnTo>
                    <a:pt x="80" y="353"/>
                  </a:lnTo>
                  <a:lnTo>
                    <a:pt x="154" y="241"/>
                  </a:lnTo>
                  <a:lnTo>
                    <a:pt x="102" y="207"/>
                  </a:lnTo>
                  <a:lnTo>
                    <a:pt x="102" y="166"/>
                  </a:lnTo>
                  <a:lnTo>
                    <a:pt x="117" y="141"/>
                  </a:lnTo>
                  <a:lnTo>
                    <a:pt x="122" y="128"/>
                  </a:lnTo>
                  <a:lnTo>
                    <a:pt x="125" y="85"/>
                  </a:lnTo>
                  <a:lnTo>
                    <a:pt x="126" y="60"/>
                  </a:lnTo>
                  <a:lnTo>
                    <a:pt x="126" y="42"/>
                  </a:lnTo>
                  <a:lnTo>
                    <a:pt x="121" y="27"/>
                  </a:lnTo>
                  <a:lnTo>
                    <a:pt x="113" y="13"/>
                  </a:lnTo>
                  <a:lnTo>
                    <a:pt x="102" y="5"/>
                  </a:lnTo>
                  <a:lnTo>
                    <a:pt x="87" y="0"/>
                  </a:lnTo>
                  <a:lnTo>
                    <a:pt x="71" y="0"/>
                  </a:lnTo>
                  <a:lnTo>
                    <a:pt x="57" y="4"/>
                  </a:lnTo>
                  <a:close/>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16" name="Freeform 23"/>
            <p:cNvSpPr>
              <a:spLocks/>
            </p:cNvSpPr>
            <p:nvPr/>
          </p:nvSpPr>
          <p:spPr bwMode="auto">
            <a:xfrm>
              <a:off x="4151" y="2886"/>
              <a:ext cx="13" cy="17"/>
            </a:xfrm>
            <a:custGeom>
              <a:avLst/>
              <a:gdLst>
                <a:gd name="T0" fmla="*/ 0 w 51"/>
                <a:gd name="T1" fmla="*/ 0 h 67"/>
                <a:gd name="T2" fmla="*/ 0 w 51"/>
                <a:gd name="T3" fmla="*/ 0 h 67"/>
                <a:gd name="T4" fmla="*/ 0 w 51"/>
                <a:gd name="T5" fmla="*/ 0 h 67"/>
                <a:gd name="T6" fmla="*/ 0 w 51"/>
                <a:gd name="T7" fmla="*/ 0 h 67"/>
                <a:gd name="T8" fmla="*/ 0 w 51"/>
                <a:gd name="T9" fmla="*/ 0 h 67"/>
                <a:gd name="T10" fmla="*/ 0 w 51"/>
                <a:gd name="T11" fmla="*/ 0 h 67"/>
                <a:gd name="T12" fmla="*/ 0 w 51"/>
                <a:gd name="T13" fmla="*/ 0 h 67"/>
                <a:gd name="T14" fmla="*/ 0 w 51"/>
                <a:gd name="T15" fmla="*/ 0 h 67"/>
                <a:gd name="T16" fmla="*/ 0 w 51"/>
                <a:gd name="T17" fmla="*/ 0 h 67"/>
                <a:gd name="T18" fmla="*/ 0 w 51"/>
                <a:gd name="T19" fmla="*/ 0 h 67"/>
                <a:gd name="T20" fmla="*/ 0 w 51"/>
                <a:gd name="T21" fmla="*/ 0 h 67"/>
                <a:gd name="T22" fmla="*/ 0 w 51"/>
                <a:gd name="T23" fmla="*/ 0 h 67"/>
                <a:gd name="T24" fmla="*/ 0 w 51"/>
                <a:gd name="T25" fmla="*/ 0 h 67"/>
                <a:gd name="T26" fmla="*/ 0 w 51"/>
                <a:gd name="T27" fmla="*/ 0 h 6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1"/>
                <a:gd name="T43" fmla="*/ 0 h 67"/>
                <a:gd name="T44" fmla="*/ 51 w 51"/>
                <a:gd name="T45" fmla="*/ 67 h 6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1" h="67">
                  <a:moveTo>
                    <a:pt x="6" y="2"/>
                  </a:moveTo>
                  <a:lnTo>
                    <a:pt x="19" y="0"/>
                  </a:lnTo>
                  <a:lnTo>
                    <a:pt x="32" y="5"/>
                  </a:lnTo>
                  <a:lnTo>
                    <a:pt x="37" y="6"/>
                  </a:lnTo>
                  <a:lnTo>
                    <a:pt x="37" y="59"/>
                  </a:lnTo>
                  <a:lnTo>
                    <a:pt x="51" y="59"/>
                  </a:lnTo>
                  <a:lnTo>
                    <a:pt x="41" y="67"/>
                  </a:lnTo>
                  <a:lnTo>
                    <a:pt x="33" y="59"/>
                  </a:lnTo>
                  <a:lnTo>
                    <a:pt x="33" y="19"/>
                  </a:lnTo>
                  <a:lnTo>
                    <a:pt x="14" y="23"/>
                  </a:lnTo>
                  <a:lnTo>
                    <a:pt x="26" y="16"/>
                  </a:lnTo>
                  <a:lnTo>
                    <a:pt x="10" y="17"/>
                  </a:lnTo>
                  <a:lnTo>
                    <a:pt x="0" y="13"/>
                  </a:lnTo>
                  <a:lnTo>
                    <a:pt x="6" y="2"/>
                  </a:lnTo>
                  <a:close/>
                </a:path>
              </a:pathLst>
            </a:custGeom>
            <a:solidFill>
              <a:srgbClr val="BF3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17" name="Freeform 24"/>
            <p:cNvSpPr>
              <a:spLocks/>
            </p:cNvSpPr>
            <p:nvPr/>
          </p:nvSpPr>
          <p:spPr bwMode="auto">
            <a:xfrm>
              <a:off x="4133" y="3102"/>
              <a:ext cx="52" cy="154"/>
            </a:xfrm>
            <a:custGeom>
              <a:avLst/>
              <a:gdLst>
                <a:gd name="T0" fmla="*/ 0 w 209"/>
                <a:gd name="T1" fmla="*/ 0 h 617"/>
                <a:gd name="T2" fmla="*/ 0 w 209"/>
                <a:gd name="T3" fmla="*/ 0 h 617"/>
                <a:gd name="T4" fmla="*/ 0 w 209"/>
                <a:gd name="T5" fmla="*/ 0 h 617"/>
                <a:gd name="T6" fmla="*/ 0 w 209"/>
                <a:gd name="T7" fmla="*/ 0 h 617"/>
                <a:gd name="T8" fmla="*/ 0 w 209"/>
                <a:gd name="T9" fmla="*/ 0 h 617"/>
                <a:gd name="T10" fmla="*/ 0 w 209"/>
                <a:gd name="T11" fmla="*/ 0 h 617"/>
                <a:gd name="T12" fmla="*/ 0 w 209"/>
                <a:gd name="T13" fmla="*/ 0 h 617"/>
                <a:gd name="T14" fmla="*/ 0 w 209"/>
                <a:gd name="T15" fmla="*/ 0 h 617"/>
                <a:gd name="T16" fmla="*/ 0 w 209"/>
                <a:gd name="T17" fmla="*/ 0 h 617"/>
                <a:gd name="T18" fmla="*/ 0 w 209"/>
                <a:gd name="T19" fmla="*/ 0 h 617"/>
                <a:gd name="T20" fmla="*/ 0 w 209"/>
                <a:gd name="T21" fmla="*/ 0 h 617"/>
                <a:gd name="T22" fmla="*/ 0 w 209"/>
                <a:gd name="T23" fmla="*/ 0 h 617"/>
                <a:gd name="T24" fmla="*/ 0 w 209"/>
                <a:gd name="T25" fmla="*/ 0 h 617"/>
                <a:gd name="T26" fmla="*/ 0 w 209"/>
                <a:gd name="T27" fmla="*/ 0 h 617"/>
                <a:gd name="T28" fmla="*/ 0 w 209"/>
                <a:gd name="T29" fmla="*/ 0 h 617"/>
                <a:gd name="T30" fmla="*/ 0 w 209"/>
                <a:gd name="T31" fmla="*/ 0 h 617"/>
                <a:gd name="T32" fmla="*/ 0 w 209"/>
                <a:gd name="T33" fmla="*/ 0 h 617"/>
                <a:gd name="T34" fmla="*/ 0 w 209"/>
                <a:gd name="T35" fmla="*/ 0 h 617"/>
                <a:gd name="T36" fmla="*/ 0 w 209"/>
                <a:gd name="T37" fmla="*/ 0 h 617"/>
                <a:gd name="T38" fmla="*/ 0 w 209"/>
                <a:gd name="T39" fmla="*/ 0 h 617"/>
                <a:gd name="T40" fmla="*/ 0 w 209"/>
                <a:gd name="T41" fmla="*/ 0 h 617"/>
                <a:gd name="T42" fmla="*/ 0 w 209"/>
                <a:gd name="T43" fmla="*/ 0 h 617"/>
                <a:gd name="T44" fmla="*/ 0 w 209"/>
                <a:gd name="T45" fmla="*/ 0 h 617"/>
                <a:gd name="T46" fmla="*/ 0 w 209"/>
                <a:gd name="T47" fmla="*/ 0 h 617"/>
                <a:gd name="T48" fmla="*/ 0 w 209"/>
                <a:gd name="T49" fmla="*/ 0 h 617"/>
                <a:gd name="T50" fmla="*/ 0 w 209"/>
                <a:gd name="T51" fmla="*/ 0 h 61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09"/>
                <a:gd name="T79" fmla="*/ 0 h 617"/>
                <a:gd name="T80" fmla="*/ 209 w 209"/>
                <a:gd name="T81" fmla="*/ 617 h 61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09" h="617">
                  <a:moveTo>
                    <a:pt x="38" y="14"/>
                  </a:moveTo>
                  <a:lnTo>
                    <a:pt x="40" y="191"/>
                  </a:lnTo>
                  <a:lnTo>
                    <a:pt x="39" y="341"/>
                  </a:lnTo>
                  <a:lnTo>
                    <a:pt x="48" y="486"/>
                  </a:lnTo>
                  <a:lnTo>
                    <a:pt x="24" y="548"/>
                  </a:lnTo>
                  <a:lnTo>
                    <a:pt x="5" y="590"/>
                  </a:lnTo>
                  <a:lnTo>
                    <a:pt x="0" y="602"/>
                  </a:lnTo>
                  <a:lnTo>
                    <a:pt x="9" y="617"/>
                  </a:lnTo>
                  <a:lnTo>
                    <a:pt x="45" y="614"/>
                  </a:lnTo>
                  <a:lnTo>
                    <a:pt x="79" y="533"/>
                  </a:lnTo>
                  <a:lnTo>
                    <a:pt x="81" y="481"/>
                  </a:lnTo>
                  <a:lnTo>
                    <a:pt x="106" y="310"/>
                  </a:lnTo>
                  <a:lnTo>
                    <a:pt x="109" y="270"/>
                  </a:lnTo>
                  <a:lnTo>
                    <a:pt x="108" y="351"/>
                  </a:lnTo>
                  <a:lnTo>
                    <a:pt x="119" y="464"/>
                  </a:lnTo>
                  <a:lnTo>
                    <a:pt x="116" y="517"/>
                  </a:lnTo>
                  <a:lnTo>
                    <a:pt x="133" y="570"/>
                  </a:lnTo>
                  <a:lnTo>
                    <a:pt x="155" y="608"/>
                  </a:lnTo>
                  <a:lnTo>
                    <a:pt x="189" y="610"/>
                  </a:lnTo>
                  <a:lnTo>
                    <a:pt x="199" y="597"/>
                  </a:lnTo>
                  <a:lnTo>
                    <a:pt x="163" y="515"/>
                  </a:lnTo>
                  <a:lnTo>
                    <a:pt x="160" y="477"/>
                  </a:lnTo>
                  <a:lnTo>
                    <a:pt x="166" y="395"/>
                  </a:lnTo>
                  <a:lnTo>
                    <a:pt x="180" y="259"/>
                  </a:lnTo>
                  <a:lnTo>
                    <a:pt x="209" y="0"/>
                  </a:lnTo>
                  <a:lnTo>
                    <a:pt x="38" y="14"/>
                  </a:lnTo>
                  <a:close/>
                </a:path>
              </a:pathLst>
            </a:custGeom>
            <a:solidFill>
              <a:srgbClr val="FF7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18" name="Freeform 25"/>
            <p:cNvSpPr>
              <a:spLocks/>
            </p:cNvSpPr>
            <p:nvPr/>
          </p:nvSpPr>
          <p:spPr bwMode="auto">
            <a:xfrm>
              <a:off x="4194" y="3059"/>
              <a:ext cx="12" cy="20"/>
            </a:xfrm>
            <a:custGeom>
              <a:avLst/>
              <a:gdLst>
                <a:gd name="T0" fmla="*/ 0 w 49"/>
                <a:gd name="T1" fmla="*/ 0 h 77"/>
                <a:gd name="T2" fmla="*/ 0 w 49"/>
                <a:gd name="T3" fmla="*/ 0 h 77"/>
                <a:gd name="T4" fmla="*/ 0 w 49"/>
                <a:gd name="T5" fmla="*/ 0 h 77"/>
                <a:gd name="T6" fmla="*/ 0 w 49"/>
                <a:gd name="T7" fmla="*/ 0 h 77"/>
                <a:gd name="T8" fmla="*/ 0 w 49"/>
                <a:gd name="T9" fmla="*/ 0 h 77"/>
                <a:gd name="T10" fmla="*/ 0 60000 65536"/>
                <a:gd name="T11" fmla="*/ 0 60000 65536"/>
                <a:gd name="T12" fmla="*/ 0 60000 65536"/>
                <a:gd name="T13" fmla="*/ 0 60000 65536"/>
                <a:gd name="T14" fmla="*/ 0 60000 65536"/>
                <a:gd name="T15" fmla="*/ 0 w 49"/>
                <a:gd name="T16" fmla="*/ 0 h 77"/>
                <a:gd name="T17" fmla="*/ 49 w 49"/>
                <a:gd name="T18" fmla="*/ 77 h 77"/>
              </a:gdLst>
              <a:ahLst/>
              <a:cxnLst>
                <a:cxn ang="T10">
                  <a:pos x="T0" y="T1"/>
                </a:cxn>
                <a:cxn ang="T11">
                  <a:pos x="T2" y="T3"/>
                </a:cxn>
                <a:cxn ang="T12">
                  <a:pos x="T4" y="T5"/>
                </a:cxn>
                <a:cxn ang="T13">
                  <a:pos x="T6" y="T7"/>
                </a:cxn>
                <a:cxn ang="T14">
                  <a:pos x="T8" y="T9"/>
                </a:cxn>
              </a:cxnLst>
              <a:rect l="T15" t="T16" r="T17" b="T18"/>
              <a:pathLst>
                <a:path w="49" h="77">
                  <a:moveTo>
                    <a:pt x="49" y="0"/>
                  </a:moveTo>
                  <a:lnTo>
                    <a:pt x="49" y="40"/>
                  </a:lnTo>
                  <a:lnTo>
                    <a:pt x="0" y="77"/>
                  </a:lnTo>
                  <a:lnTo>
                    <a:pt x="23" y="6"/>
                  </a:lnTo>
                  <a:lnTo>
                    <a:pt x="49" y="0"/>
                  </a:lnTo>
                  <a:close/>
                </a:path>
              </a:pathLst>
            </a:custGeom>
            <a:solidFill>
              <a:srgbClr val="FF7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19" name="Freeform 26"/>
            <p:cNvSpPr>
              <a:spLocks/>
            </p:cNvSpPr>
            <p:nvPr/>
          </p:nvSpPr>
          <p:spPr bwMode="auto">
            <a:xfrm>
              <a:off x="4160" y="3103"/>
              <a:ext cx="4" cy="69"/>
            </a:xfrm>
            <a:custGeom>
              <a:avLst/>
              <a:gdLst>
                <a:gd name="T0" fmla="*/ 0 w 16"/>
                <a:gd name="T1" fmla="*/ 0 h 272"/>
                <a:gd name="T2" fmla="*/ 0 w 16"/>
                <a:gd name="T3" fmla="*/ 0 h 272"/>
                <a:gd name="T4" fmla="*/ 0 w 16"/>
                <a:gd name="T5" fmla="*/ 0 h 272"/>
                <a:gd name="T6" fmla="*/ 0 w 16"/>
                <a:gd name="T7" fmla="*/ 0 h 272"/>
                <a:gd name="T8" fmla="*/ 0 w 16"/>
                <a:gd name="T9" fmla="*/ 0 h 272"/>
                <a:gd name="T10" fmla="*/ 0 w 16"/>
                <a:gd name="T11" fmla="*/ 0 h 272"/>
                <a:gd name="T12" fmla="*/ 0 w 16"/>
                <a:gd name="T13" fmla="*/ 0 h 272"/>
                <a:gd name="T14" fmla="*/ 0 60000 65536"/>
                <a:gd name="T15" fmla="*/ 0 60000 65536"/>
                <a:gd name="T16" fmla="*/ 0 60000 65536"/>
                <a:gd name="T17" fmla="*/ 0 60000 65536"/>
                <a:gd name="T18" fmla="*/ 0 60000 65536"/>
                <a:gd name="T19" fmla="*/ 0 60000 65536"/>
                <a:gd name="T20" fmla="*/ 0 60000 65536"/>
                <a:gd name="T21" fmla="*/ 0 w 16"/>
                <a:gd name="T22" fmla="*/ 0 h 272"/>
                <a:gd name="T23" fmla="*/ 16 w 16"/>
                <a:gd name="T24" fmla="*/ 272 h 27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272">
                  <a:moveTo>
                    <a:pt x="16" y="0"/>
                  </a:moveTo>
                  <a:lnTo>
                    <a:pt x="16" y="91"/>
                  </a:lnTo>
                  <a:lnTo>
                    <a:pt x="12" y="144"/>
                  </a:lnTo>
                  <a:lnTo>
                    <a:pt x="9" y="203"/>
                  </a:lnTo>
                  <a:lnTo>
                    <a:pt x="0" y="259"/>
                  </a:lnTo>
                  <a:lnTo>
                    <a:pt x="2" y="272"/>
                  </a:lnTo>
                  <a:lnTo>
                    <a:pt x="16" y="0"/>
                  </a:lnTo>
                  <a:close/>
                </a:path>
              </a:pathLst>
            </a:custGeom>
            <a:solidFill>
              <a:srgbClr val="FF5F1F"/>
            </a:solidFill>
            <a:ln w="3175">
              <a:solidFill>
                <a:srgbClr val="FF5F1F"/>
              </a:solidFill>
              <a:prstDash val="solid"/>
              <a:round/>
              <a:headEnd/>
              <a:tailEnd/>
            </a:ln>
          </p:spPr>
          <p:txBody>
            <a:bodyPr/>
            <a:lstStyle/>
            <a:p>
              <a:endParaRPr lang="en-US"/>
            </a:p>
          </p:txBody>
        </p:sp>
        <p:sp>
          <p:nvSpPr>
            <p:cNvPr id="2120" name="Freeform 27"/>
            <p:cNvSpPr>
              <a:spLocks/>
            </p:cNvSpPr>
            <p:nvPr/>
          </p:nvSpPr>
          <p:spPr bwMode="auto">
            <a:xfrm>
              <a:off x="4161" y="3231"/>
              <a:ext cx="25" cy="41"/>
            </a:xfrm>
            <a:custGeom>
              <a:avLst/>
              <a:gdLst>
                <a:gd name="T0" fmla="*/ 0 w 101"/>
                <a:gd name="T1" fmla="*/ 0 h 163"/>
                <a:gd name="T2" fmla="*/ 0 w 101"/>
                <a:gd name="T3" fmla="*/ 0 h 163"/>
                <a:gd name="T4" fmla="*/ 0 w 101"/>
                <a:gd name="T5" fmla="*/ 0 h 163"/>
                <a:gd name="T6" fmla="*/ 0 w 101"/>
                <a:gd name="T7" fmla="*/ 0 h 163"/>
                <a:gd name="T8" fmla="*/ 0 w 101"/>
                <a:gd name="T9" fmla="*/ 0 h 163"/>
                <a:gd name="T10" fmla="*/ 0 w 101"/>
                <a:gd name="T11" fmla="*/ 0 h 163"/>
                <a:gd name="T12" fmla="*/ 0 w 101"/>
                <a:gd name="T13" fmla="*/ 0 h 163"/>
                <a:gd name="T14" fmla="*/ 0 w 101"/>
                <a:gd name="T15" fmla="*/ 0 h 163"/>
                <a:gd name="T16" fmla="*/ 0 w 101"/>
                <a:gd name="T17" fmla="*/ 0 h 163"/>
                <a:gd name="T18" fmla="*/ 0 w 101"/>
                <a:gd name="T19" fmla="*/ 0 h 163"/>
                <a:gd name="T20" fmla="*/ 0 w 101"/>
                <a:gd name="T21" fmla="*/ 0 h 163"/>
                <a:gd name="T22" fmla="*/ 0 w 101"/>
                <a:gd name="T23" fmla="*/ 0 h 163"/>
                <a:gd name="T24" fmla="*/ 0 w 101"/>
                <a:gd name="T25" fmla="*/ 0 h 163"/>
                <a:gd name="T26" fmla="*/ 0 w 101"/>
                <a:gd name="T27" fmla="*/ 0 h 163"/>
                <a:gd name="T28" fmla="*/ 0 w 101"/>
                <a:gd name="T29" fmla="*/ 0 h 163"/>
                <a:gd name="T30" fmla="*/ 0 w 101"/>
                <a:gd name="T31" fmla="*/ 0 h 163"/>
                <a:gd name="T32" fmla="*/ 0 w 101"/>
                <a:gd name="T33" fmla="*/ 0 h 163"/>
                <a:gd name="T34" fmla="*/ 0 w 101"/>
                <a:gd name="T35" fmla="*/ 0 h 16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1"/>
                <a:gd name="T55" fmla="*/ 0 h 163"/>
                <a:gd name="T56" fmla="*/ 101 w 101"/>
                <a:gd name="T57" fmla="*/ 163 h 16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1" h="163">
                  <a:moveTo>
                    <a:pt x="7" y="0"/>
                  </a:moveTo>
                  <a:lnTo>
                    <a:pt x="0" y="24"/>
                  </a:lnTo>
                  <a:lnTo>
                    <a:pt x="0" y="73"/>
                  </a:lnTo>
                  <a:lnTo>
                    <a:pt x="10" y="55"/>
                  </a:lnTo>
                  <a:lnTo>
                    <a:pt x="22" y="78"/>
                  </a:lnTo>
                  <a:lnTo>
                    <a:pt x="25" y="112"/>
                  </a:lnTo>
                  <a:lnTo>
                    <a:pt x="41" y="142"/>
                  </a:lnTo>
                  <a:lnTo>
                    <a:pt x="65" y="159"/>
                  </a:lnTo>
                  <a:lnTo>
                    <a:pt x="84" y="163"/>
                  </a:lnTo>
                  <a:lnTo>
                    <a:pt x="101" y="160"/>
                  </a:lnTo>
                  <a:lnTo>
                    <a:pt x="101" y="128"/>
                  </a:lnTo>
                  <a:lnTo>
                    <a:pt x="88" y="79"/>
                  </a:lnTo>
                  <a:lnTo>
                    <a:pt x="80" y="92"/>
                  </a:lnTo>
                  <a:lnTo>
                    <a:pt x="65" y="92"/>
                  </a:lnTo>
                  <a:lnTo>
                    <a:pt x="45" y="89"/>
                  </a:lnTo>
                  <a:lnTo>
                    <a:pt x="32" y="68"/>
                  </a:lnTo>
                  <a:lnTo>
                    <a:pt x="19" y="42"/>
                  </a:lnTo>
                  <a:lnTo>
                    <a:pt x="7" y="0"/>
                  </a:lnTo>
                  <a:close/>
                </a:path>
              </a:pathLst>
            </a:custGeom>
            <a:solidFill>
              <a:srgbClr val="7F5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21" name="Freeform 28"/>
            <p:cNvSpPr>
              <a:spLocks/>
            </p:cNvSpPr>
            <p:nvPr/>
          </p:nvSpPr>
          <p:spPr bwMode="auto">
            <a:xfrm>
              <a:off x="4130" y="3232"/>
              <a:ext cx="24" cy="42"/>
            </a:xfrm>
            <a:custGeom>
              <a:avLst/>
              <a:gdLst>
                <a:gd name="T0" fmla="*/ 0 w 93"/>
                <a:gd name="T1" fmla="*/ 0 h 169"/>
                <a:gd name="T2" fmla="*/ 0 w 93"/>
                <a:gd name="T3" fmla="*/ 0 h 169"/>
                <a:gd name="T4" fmla="*/ 0 w 93"/>
                <a:gd name="T5" fmla="*/ 0 h 169"/>
                <a:gd name="T6" fmla="*/ 0 w 93"/>
                <a:gd name="T7" fmla="*/ 0 h 169"/>
                <a:gd name="T8" fmla="*/ 0 w 93"/>
                <a:gd name="T9" fmla="*/ 0 h 169"/>
                <a:gd name="T10" fmla="*/ 0 w 93"/>
                <a:gd name="T11" fmla="*/ 0 h 169"/>
                <a:gd name="T12" fmla="*/ 0 w 93"/>
                <a:gd name="T13" fmla="*/ 0 h 169"/>
                <a:gd name="T14" fmla="*/ 0 w 93"/>
                <a:gd name="T15" fmla="*/ 0 h 169"/>
                <a:gd name="T16" fmla="*/ 0 w 93"/>
                <a:gd name="T17" fmla="*/ 0 h 169"/>
                <a:gd name="T18" fmla="*/ 0 w 93"/>
                <a:gd name="T19" fmla="*/ 0 h 169"/>
                <a:gd name="T20" fmla="*/ 0 w 93"/>
                <a:gd name="T21" fmla="*/ 0 h 169"/>
                <a:gd name="T22" fmla="*/ 0 w 93"/>
                <a:gd name="T23" fmla="*/ 0 h 169"/>
                <a:gd name="T24" fmla="*/ 0 w 93"/>
                <a:gd name="T25" fmla="*/ 0 h 169"/>
                <a:gd name="T26" fmla="*/ 0 w 93"/>
                <a:gd name="T27" fmla="*/ 0 h 169"/>
                <a:gd name="T28" fmla="*/ 0 w 93"/>
                <a:gd name="T29" fmla="*/ 0 h 169"/>
                <a:gd name="T30" fmla="*/ 0 w 93"/>
                <a:gd name="T31" fmla="*/ 0 h 169"/>
                <a:gd name="T32" fmla="*/ 0 w 93"/>
                <a:gd name="T33" fmla="*/ 0 h 169"/>
                <a:gd name="T34" fmla="*/ 0 w 93"/>
                <a:gd name="T35" fmla="*/ 0 h 169"/>
                <a:gd name="T36" fmla="*/ 0 w 93"/>
                <a:gd name="T37" fmla="*/ 0 h 16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3"/>
                <a:gd name="T58" fmla="*/ 0 h 169"/>
                <a:gd name="T59" fmla="*/ 93 w 93"/>
                <a:gd name="T60" fmla="*/ 169 h 16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3" h="169">
                  <a:moveTo>
                    <a:pt x="92" y="0"/>
                  </a:moveTo>
                  <a:lnTo>
                    <a:pt x="93" y="67"/>
                  </a:lnTo>
                  <a:lnTo>
                    <a:pt x="88" y="51"/>
                  </a:lnTo>
                  <a:lnTo>
                    <a:pt x="80" y="72"/>
                  </a:lnTo>
                  <a:lnTo>
                    <a:pt x="73" y="104"/>
                  </a:lnTo>
                  <a:lnTo>
                    <a:pt x="65" y="131"/>
                  </a:lnTo>
                  <a:lnTo>
                    <a:pt x="46" y="153"/>
                  </a:lnTo>
                  <a:lnTo>
                    <a:pt x="30" y="165"/>
                  </a:lnTo>
                  <a:lnTo>
                    <a:pt x="13" y="169"/>
                  </a:lnTo>
                  <a:lnTo>
                    <a:pt x="7" y="162"/>
                  </a:lnTo>
                  <a:lnTo>
                    <a:pt x="2" y="146"/>
                  </a:lnTo>
                  <a:lnTo>
                    <a:pt x="0" y="129"/>
                  </a:lnTo>
                  <a:lnTo>
                    <a:pt x="3" y="112"/>
                  </a:lnTo>
                  <a:lnTo>
                    <a:pt x="10" y="83"/>
                  </a:lnTo>
                  <a:lnTo>
                    <a:pt x="24" y="93"/>
                  </a:lnTo>
                  <a:lnTo>
                    <a:pt x="44" y="93"/>
                  </a:lnTo>
                  <a:lnTo>
                    <a:pt x="57" y="92"/>
                  </a:lnTo>
                  <a:lnTo>
                    <a:pt x="82" y="35"/>
                  </a:lnTo>
                  <a:lnTo>
                    <a:pt x="92" y="0"/>
                  </a:lnTo>
                  <a:close/>
                </a:path>
              </a:pathLst>
            </a:custGeom>
            <a:solidFill>
              <a:srgbClr val="7F5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22" name="Freeform 29"/>
            <p:cNvSpPr>
              <a:spLocks/>
            </p:cNvSpPr>
            <p:nvPr/>
          </p:nvSpPr>
          <p:spPr bwMode="auto">
            <a:xfrm>
              <a:off x="4119" y="2928"/>
              <a:ext cx="89" cy="301"/>
            </a:xfrm>
            <a:custGeom>
              <a:avLst/>
              <a:gdLst>
                <a:gd name="T0" fmla="*/ 0 w 355"/>
                <a:gd name="T1" fmla="*/ 0 h 1205"/>
                <a:gd name="T2" fmla="*/ 0 w 355"/>
                <a:gd name="T3" fmla="*/ 0 h 1205"/>
                <a:gd name="T4" fmla="*/ 0 w 355"/>
                <a:gd name="T5" fmla="*/ 0 h 1205"/>
                <a:gd name="T6" fmla="*/ 0 w 355"/>
                <a:gd name="T7" fmla="*/ 0 h 1205"/>
                <a:gd name="T8" fmla="*/ 0 w 355"/>
                <a:gd name="T9" fmla="*/ 0 h 1205"/>
                <a:gd name="T10" fmla="*/ 0 w 355"/>
                <a:gd name="T11" fmla="*/ 0 h 1205"/>
                <a:gd name="T12" fmla="*/ 0 w 355"/>
                <a:gd name="T13" fmla="*/ 0 h 1205"/>
                <a:gd name="T14" fmla="*/ 0 w 355"/>
                <a:gd name="T15" fmla="*/ 0 h 1205"/>
                <a:gd name="T16" fmla="*/ 0 w 355"/>
                <a:gd name="T17" fmla="*/ 0 h 1205"/>
                <a:gd name="T18" fmla="*/ 0 w 355"/>
                <a:gd name="T19" fmla="*/ 0 h 1205"/>
                <a:gd name="T20" fmla="*/ 0 w 355"/>
                <a:gd name="T21" fmla="*/ 0 h 1205"/>
                <a:gd name="T22" fmla="*/ 0 w 355"/>
                <a:gd name="T23" fmla="*/ 0 h 1205"/>
                <a:gd name="T24" fmla="*/ 0 w 355"/>
                <a:gd name="T25" fmla="*/ 0 h 1205"/>
                <a:gd name="T26" fmla="*/ 0 w 355"/>
                <a:gd name="T27" fmla="*/ 0 h 1205"/>
                <a:gd name="T28" fmla="*/ 0 w 355"/>
                <a:gd name="T29" fmla="*/ 0 h 1205"/>
                <a:gd name="T30" fmla="*/ 0 w 355"/>
                <a:gd name="T31" fmla="*/ 0 h 1205"/>
                <a:gd name="T32" fmla="*/ 0 w 355"/>
                <a:gd name="T33" fmla="*/ 0 h 1205"/>
                <a:gd name="T34" fmla="*/ 0 w 355"/>
                <a:gd name="T35" fmla="*/ 0 h 1205"/>
                <a:gd name="T36" fmla="*/ 0 w 355"/>
                <a:gd name="T37" fmla="*/ 0 h 1205"/>
                <a:gd name="T38" fmla="*/ 0 w 355"/>
                <a:gd name="T39" fmla="*/ 0 h 1205"/>
                <a:gd name="T40" fmla="*/ 0 w 355"/>
                <a:gd name="T41" fmla="*/ 0 h 1205"/>
                <a:gd name="T42" fmla="*/ 0 w 355"/>
                <a:gd name="T43" fmla="*/ 0 h 1205"/>
                <a:gd name="T44" fmla="*/ 0 w 355"/>
                <a:gd name="T45" fmla="*/ 0 h 1205"/>
                <a:gd name="T46" fmla="*/ 0 w 355"/>
                <a:gd name="T47" fmla="*/ 0 h 1205"/>
                <a:gd name="T48" fmla="*/ 0 w 355"/>
                <a:gd name="T49" fmla="*/ 0 h 1205"/>
                <a:gd name="T50" fmla="*/ 0 w 355"/>
                <a:gd name="T51" fmla="*/ 0 h 1205"/>
                <a:gd name="T52" fmla="*/ 0 w 355"/>
                <a:gd name="T53" fmla="*/ 0 h 120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55"/>
                <a:gd name="T82" fmla="*/ 0 h 1205"/>
                <a:gd name="T83" fmla="*/ 355 w 355"/>
                <a:gd name="T84" fmla="*/ 1205 h 120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55" h="1205">
                  <a:moveTo>
                    <a:pt x="100" y="13"/>
                  </a:moveTo>
                  <a:lnTo>
                    <a:pt x="31" y="52"/>
                  </a:lnTo>
                  <a:lnTo>
                    <a:pt x="13" y="84"/>
                  </a:lnTo>
                  <a:lnTo>
                    <a:pt x="0" y="362"/>
                  </a:lnTo>
                  <a:lnTo>
                    <a:pt x="5" y="428"/>
                  </a:lnTo>
                  <a:lnTo>
                    <a:pt x="48" y="423"/>
                  </a:lnTo>
                  <a:lnTo>
                    <a:pt x="45" y="586"/>
                  </a:lnTo>
                  <a:lnTo>
                    <a:pt x="66" y="586"/>
                  </a:lnTo>
                  <a:lnTo>
                    <a:pt x="90" y="927"/>
                  </a:lnTo>
                  <a:lnTo>
                    <a:pt x="92" y="1108"/>
                  </a:lnTo>
                  <a:lnTo>
                    <a:pt x="96" y="1189"/>
                  </a:lnTo>
                  <a:lnTo>
                    <a:pt x="114" y="1205"/>
                  </a:lnTo>
                  <a:lnTo>
                    <a:pt x="144" y="1192"/>
                  </a:lnTo>
                  <a:lnTo>
                    <a:pt x="161" y="1053"/>
                  </a:lnTo>
                  <a:lnTo>
                    <a:pt x="173" y="1197"/>
                  </a:lnTo>
                  <a:lnTo>
                    <a:pt x="199" y="1204"/>
                  </a:lnTo>
                  <a:lnTo>
                    <a:pt x="222" y="1194"/>
                  </a:lnTo>
                  <a:lnTo>
                    <a:pt x="248" y="919"/>
                  </a:lnTo>
                  <a:lnTo>
                    <a:pt x="279" y="720"/>
                  </a:lnTo>
                  <a:lnTo>
                    <a:pt x="327" y="534"/>
                  </a:lnTo>
                  <a:lnTo>
                    <a:pt x="355" y="530"/>
                  </a:lnTo>
                  <a:lnTo>
                    <a:pt x="329" y="274"/>
                  </a:lnTo>
                  <a:lnTo>
                    <a:pt x="328" y="72"/>
                  </a:lnTo>
                  <a:lnTo>
                    <a:pt x="313" y="50"/>
                  </a:lnTo>
                  <a:lnTo>
                    <a:pt x="239" y="0"/>
                  </a:lnTo>
                  <a:lnTo>
                    <a:pt x="176" y="108"/>
                  </a:lnTo>
                  <a:lnTo>
                    <a:pt x="100" y="13"/>
                  </a:lnTo>
                  <a:close/>
                </a:path>
              </a:pathLst>
            </a:custGeom>
            <a:solidFill>
              <a:srgbClr val="7F5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23" name="Freeform 30"/>
            <p:cNvSpPr>
              <a:spLocks/>
            </p:cNvSpPr>
            <p:nvPr/>
          </p:nvSpPr>
          <p:spPr bwMode="auto">
            <a:xfrm>
              <a:off x="4137" y="3011"/>
              <a:ext cx="34" cy="64"/>
            </a:xfrm>
            <a:custGeom>
              <a:avLst/>
              <a:gdLst>
                <a:gd name="T0" fmla="*/ 0 w 136"/>
                <a:gd name="T1" fmla="*/ 0 h 253"/>
                <a:gd name="T2" fmla="*/ 0 w 136"/>
                <a:gd name="T3" fmla="*/ 0 h 253"/>
                <a:gd name="T4" fmla="*/ 0 w 136"/>
                <a:gd name="T5" fmla="*/ 0 h 253"/>
                <a:gd name="T6" fmla="*/ 0 60000 65536"/>
                <a:gd name="T7" fmla="*/ 0 60000 65536"/>
                <a:gd name="T8" fmla="*/ 0 60000 65536"/>
                <a:gd name="T9" fmla="*/ 0 w 136"/>
                <a:gd name="T10" fmla="*/ 0 h 253"/>
                <a:gd name="T11" fmla="*/ 136 w 136"/>
                <a:gd name="T12" fmla="*/ 253 h 253"/>
              </a:gdLst>
              <a:ahLst/>
              <a:cxnLst>
                <a:cxn ang="T6">
                  <a:pos x="T0" y="T1"/>
                </a:cxn>
                <a:cxn ang="T7">
                  <a:pos x="T2" y="T3"/>
                </a:cxn>
                <a:cxn ang="T8">
                  <a:pos x="T4" y="T5"/>
                </a:cxn>
              </a:cxnLst>
              <a:rect l="T9" t="T10" r="T11" b="T12"/>
              <a:pathLst>
                <a:path w="136" h="253">
                  <a:moveTo>
                    <a:pt x="0" y="253"/>
                  </a:moveTo>
                  <a:lnTo>
                    <a:pt x="132" y="240"/>
                  </a:lnTo>
                  <a:lnTo>
                    <a:pt x="136" y="0"/>
                  </a:lnTo>
                </a:path>
              </a:pathLst>
            </a:custGeom>
            <a:noFill/>
            <a:ln w="3175">
              <a:solidFill>
                <a:srgbClr val="5F3F1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24" name="Freeform 31"/>
            <p:cNvSpPr>
              <a:spLocks/>
            </p:cNvSpPr>
            <p:nvPr/>
          </p:nvSpPr>
          <p:spPr bwMode="auto">
            <a:xfrm>
              <a:off x="4132" y="3019"/>
              <a:ext cx="38" cy="16"/>
            </a:xfrm>
            <a:custGeom>
              <a:avLst/>
              <a:gdLst>
                <a:gd name="T0" fmla="*/ 0 w 152"/>
                <a:gd name="T1" fmla="*/ 0 h 64"/>
                <a:gd name="T2" fmla="*/ 0 w 152"/>
                <a:gd name="T3" fmla="*/ 0 h 64"/>
                <a:gd name="T4" fmla="*/ 0 w 152"/>
                <a:gd name="T5" fmla="*/ 0 h 64"/>
                <a:gd name="T6" fmla="*/ 0 60000 65536"/>
                <a:gd name="T7" fmla="*/ 0 60000 65536"/>
                <a:gd name="T8" fmla="*/ 0 60000 65536"/>
                <a:gd name="T9" fmla="*/ 0 w 152"/>
                <a:gd name="T10" fmla="*/ 0 h 64"/>
                <a:gd name="T11" fmla="*/ 152 w 152"/>
                <a:gd name="T12" fmla="*/ 64 h 64"/>
              </a:gdLst>
              <a:ahLst/>
              <a:cxnLst>
                <a:cxn ang="T6">
                  <a:pos x="T0" y="T1"/>
                </a:cxn>
                <a:cxn ang="T7">
                  <a:pos x="T2" y="T3"/>
                </a:cxn>
                <a:cxn ang="T8">
                  <a:pos x="T4" y="T5"/>
                </a:cxn>
              </a:cxnLst>
              <a:rect l="T9" t="T10" r="T11" b="T12"/>
              <a:pathLst>
                <a:path w="152" h="64">
                  <a:moveTo>
                    <a:pt x="0" y="64"/>
                  </a:moveTo>
                  <a:lnTo>
                    <a:pt x="54" y="46"/>
                  </a:lnTo>
                  <a:lnTo>
                    <a:pt x="152" y="0"/>
                  </a:lnTo>
                </a:path>
              </a:pathLst>
            </a:custGeom>
            <a:noFill/>
            <a:ln w="3175">
              <a:solidFill>
                <a:srgbClr val="5F3F1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25" name="Freeform 32"/>
            <p:cNvSpPr>
              <a:spLocks/>
            </p:cNvSpPr>
            <p:nvPr/>
          </p:nvSpPr>
          <p:spPr bwMode="auto">
            <a:xfrm>
              <a:off x="4135" y="2959"/>
              <a:ext cx="47" cy="57"/>
            </a:xfrm>
            <a:custGeom>
              <a:avLst/>
              <a:gdLst>
                <a:gd name="T0" fmla="*/ 0 w 188"/>
                <a:gd name="T1" fmla="*/ 0 h 225"/>
                <a:gd name="T2" fmla="*/ 0 w 188"/>
                <a:gd name="T3" fmla="*/ 0 h 225"/>
                <a:gd name="T4" fmla="*/ 0 w 188"/>
                <a:gd name="T5" fmla="*/ 0 h 225"/>
                <a:gd name="T6" fmla="*/ 0 w 188"/>
                <a:gd name="T7" fmla="*/ 0 h 225"/>
                <a:gd name="T8" fmla="*/ 0 w 188"/>
                <a:gd name="T9" fmla="*/ 0 h 225"/>
                <a:gd name="T10" fmla="*/ 0 60000 65536"/>
                <a:gd name="T11" fmla="*/ 0 60000 65536"/>
                <a:gd name="T12" fmla="*/ 0 60000 65536"/>
                <a:gd name="T13" fmla="*/ 0 60000 65536"/>
                <a:gd name="T14" fmla="*/ 0 60000 65536"/>
                <a:gd name="T15" fmla="*/ 0 w 188"/>
                <a:gd name="T16" fmla="*/ 0 h 225"/>
                <a:gd name="T17" fmla="*/ 188 w 188"/>
                <a:gd name="T18" fmla="*/ 225 h 225"/>
              </a:gdLst>
              <a:ahLst/>
              <a:cxnLst>
                <a:cxn ang="T10">
                  <a:pos x="T0" y="T1"/>
                </a:cxn>
                <a:cxn ang="T11">
                  <a:pos x="T2" y="T3"/>
                </a:cxn>
                <a:cxn ang="T12">
                  <a:pos x="T4" y="T5"/>
                </a:cxn>
                <a:cxn ang="T13">
                  <a:pos x="T6" y="T7"/>
                </a:cxn>
                <a:cxn ang="T14">
                  <a:pos x="T8" y="T9"/>
                </a:cxn>
              </a:cxnLst>
              <a:rect l="T15" t="T16" r="T17" b="T18"/>
              <a:pathLst>
                <a:path w="188" h="225">
                  <a:moveTo>
                    <a:pt x="0" y="79"/>
                  </a:moveTo>
                  <a:lnTo>
                    <a:pt x="121" y="0"/>
                  </a:lnTo>
                  <a:lnTo>
                    <a:pt x="188" y="151"/>
                  </a:lnTo>
                  <a:lnTo>
                    <a:pt x="67" y="225"/>
                  </a:lnTo>
                  <a:lnTo>
                    <a:pt x="0" y="79"/>
                  </a:lnTo>
                  <a:close/>
                </a:path>
              </a:pathLst>
            </a:custGeom>
            <a:solidFill>
              <a:srgbClr val="DFD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26" name="Freeform 33"/>
            <p:cNvSpPr>
              <a:spLocks/>
            </p:cNvSpPr>
            <p:nvPr/>
          </p:nvSpPr>
          <p:spPr bwMode="auto">
            <a:xfrm>
              <a:off x="4165" y="2983"/>
              <a:ext cx="20" cy="30"/>
            </a:xfrm>
            <a:custGeom>
              <a:avLst/>
              <a:gdLst>
                <a:gd name="T0" fmla="*/ 0 w 82"/>
                <a:gd name="T1" fmla="*/ 0 h 121"/>
                <a:gd name="T2" fmla="*/ 0 w 82"/>
                <a:gd name="T3" fmla="*/ 0 h 121"/>
                <a:gd name="T4" fmla="*/ 0 w 82"/>
                <a:gd name="T5" fmla="*/ 0 h 121"/>
                <a:gd name="T6" fmla="*/ 0 w 82"/>
                <a:gd name="T7" fmla="*/ 0 h 121"/>
                <a:gd name="T8" fmla="*/ 0 w 82"/>
                <a:gd name="T9" fmla="*/ 0 h 121"/>
                <a:gd name="T10" fmla="*/ 0 w 82"/>
                <a:gd name="T11" fmla="*/ 0 h 121"/>
                <a:gd name="T12" fmla="*/ 0 w 82"/>
                <a:gd name="T13" fmla="*/ 0 h 121"/>
                <a:gd name="T14" fmla="*/ 0 w 82"/>
                <a:gd name="T15" fmla="*/ 0 h 121"/>
                <a:gd name="T16" fmla="*/ 0 w 82"/>
                <a:gd name="T17" fmla="*/ 0 h 121"/>
                <a:gd name="T18" fmla="*/ 0 w 82"/>
                <a:gd name="T19" fmla="*/ 0 h 121"/>
                <a:gd name="T20" fmla="*/ 0 w 82"/>
                <a:gd name="T21" fmla="*/ 0 h 121"/>
                <a:gd name="T22" fmla="*/ 0 w 82"/>
                <a:gd name="T23" fmla="*/ 0 h 121"/>
                <a:gd name="T24" fmla="*/ 0 w 82"/>
                <a:gd name="T25" fmla="*/ 0 h 1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2"/>
                <a:gd name="T40" fmla="*/ 0 h 121"/>
                <a:gd name="T41" fmla="*/ 82 w 82"/>
                <a:gd name="T42" fmla="*/ 121 h 12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2" h="121">
                  <a:moveTo>
                    <a:pt x="0" y="74"/>
                  </a:moveTo>
                  <a:lnTo>
                    <a:pt x="20" y="56"/>
                  </a:lnTo>
                  <a:lnTo>
                    <a:pt x="31" y="20"/>
                  </a:lnTo>
                  <a:lnTo>
                    <a:pt x="47" y="9"/>
                  </a:lnTo>
                  <a:lnTo>
                    <a:pt x="55" y="0"/>
                  </a:lnTo>
                  <a:lnTo>
                    <a:pt x="60" y="3"/>
                  </a:lnTo>
                  <a:lnTo>
                    <a:pt x="62" y="12"/>
                  </a:lnTo>
                  <a:lnTo>
                    <a:pt x="77" y="29"/>
                  </a:lnTo>
                  <a:lnTo>
                    <a:pt x="82" y="59"/>
                  </a:lnTo>
                  <a:lnTo>
                    <a:pt x="77" y="81"/>
                  </a:lnTo>
                  <a:lnTo>
                    <a:pt x="54" y="104"/>
                  </a:lnTo>
                  <a:lnTo>
                    <a:pt x="8" y="121"/>
                  </a:lnTo>
                  <a:lnTo>
                    <a:pt x="0" y="74"/>
                  </a:lnTo>
                  <a:close/>
                </a:path>
              </a:pathLst>
            </a:custGeom>
            <a:solidFill>
              <a:srgbClr val="FF7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27" name="Freeform 34"/>
            <p:cNvSpPr>
              <a:spLocks/>
            </p:cNvSpPr>
            <p:nvPr/>
          </p:nvSpPr>
          <p:spPr bwMode="auto">
            <a:xfrm>
              <a:off x="4131" y="3000"/>
              <a:ext cx="38" cy="34"/>
            </a:xfrm>
            <a:custGeom>
              <a:avLst/>
              <a:gdLst>
                <a:gd name="T0" fmla="*/ 0 w 152"/>
                <a:gd name="T1" fmla="*/ 0 h 134"/>
                <a:gd name="T2" fmla="*/ 0 w 152"/>
                <a:gd name="T3" fmla="*/ 0 h 134"/>
                <a:gd name="T4" fmla="*/ 0 w 152"/>
                <a:gd name="T5" fmla="*/ 0 h 134"/>
                <a:gd name="T6" fmla="*/ 0 w 152"/>
                <a:gd name="T7" fmla="*/ 0 h 134"/>
                <a:gd name="T8" fmla="*/ 0 w 152"/>
                <a:gd name="T9" fmla="*/ 0 h 134"/>
                <a:gd name="T10" fmla="*/ 0 w 152"/>
                <a:gd name="T11" fmla="*/ 0 h 134"/>
                <a:gd name="T12" fmla="*/ 0 w 152"/>
                <a:gd name="T13" fmla="*/ 0 h 134"/>
                <a:gd name="T14" fmla="*/ 0 w 152"/>
                <a:gd name="T15" fmla="*/ 0 h 134"/>
                <a:gd name="T16" fmla="*/ 0 w 152"/>
                <a:gd name="T17" fmla="*/ 0 h 1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2"/>
                <a:gd name="T28" fmla="*/ 0 h 134"/>
                <a:gd name="T29" fmla="*/ 152 w 152"/>
                <a:gd name="T30" fmla="*/ 134 h 13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2" h="134">
                  <a:moveTo>
                    <a:pt x="0" y="134"/>
                  </a:moveTo>
                  <a:lnTo>
                    <a:pt x="61" y="110"/>
                  </a:lnTo>
                  <a:lnTo>
                    <a:pt x="108" y="84"/>
                  </a:lnTo>
                  <a:lnTo>
                    <a:pt x="152" y="58"/>
                  </a:lnTo>
                  <a:lnTo>
                    <a:pt x="135" y="0"/>
                  </a:lnTo>
                  <a:lnTo>
                    <a:pt x="54" y="36"/>
                  </a:lnTo>
                  <a:lnTo>
                    <a:pt x="6" y="54"/>
                  </a:lnTo>
                  <a:lnTo>
                    <a:pt x="4" y="44"/>
                  </a:lnTo>
                  <a:lnTo>
                    <a:pt x="0" y="134"/>
                  </a:lnTo>
                  <a:close/>
                </a:path>
              </a:pathLst>
            </a:custGeom>
            <a:solidFill>
              <a:srgbClr val="7F5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28" name="Freeform 35"/>
            <p:cNvSpPr>
              <a:spLocks/>
            </p:cNvSpPr>
            <p:nvPr/>
          </p:nvSpPr>
          <p:spPr bwMode="auto">
            <a:xfrm>
              <a:off x="4159" y="3084"/>
              <a:ext cx="5" cy="109"/>
            </a:xfrm>
            <a:custGeom>
              <a:avLst/>
              <a:gdLst>
                <a:gd name="T0" fmla="*/ 0 w 20"/>
                <a:gd name="T1" fmla="*/ 0 h 439"/>
                <a:gd name="T2" fmla="*/ 0 w 20"/>
                <a:gd name="T3" fmla="*/ 0 h 439"/>
                <a:gd name="T4" fmla="*/ 0 w 20"/>
                <a:gd name="T5" fmla="*/ 0 h 439"/>
                <a:gd name="T6" fmla="*/ 0 60000 65536"/>
                <a:gd name="T7" fmla="*/ 0 60000 65536"/>
                <a:gd name="T8" fmla="*/ 0 60000 65536"/>
                <a:gd name="T9" fmla="*/ 0 w 20"/>
                <a:gd name="T10" fmla="*/ 0 h 439"/>
                <a:gd name="T11" fmla="*/ 20 w 20"/>
                <a:gd name="T12" fmla="*/ 439 h 439"/>
              </a:gdLst>
              <a:ahLst/>
              <a:cxnLst>
                <a:cxn ang="T6">
                  <a:pos x="T0" y="T1"/>
                </a:cxn>
                <a:cxn ang="T7">
                  <a:pos x="T2" y="T3"/>
                </a:cxn>
                <a:cxn ang="T8">
                  <a:pos x="T4" y="T5"/>
                </a:cxn>
              </a:cxnLst>
              <a:rect l="T9" t="T10" r="T11" b="T12"/>
              <a:pathLst>
                <a:path w="20" h="439">
                  <a:moveTo>
                    <a:pt x="20" y="0"/>
                  </a:moveTo>
                  <a:lnTo>
                    <a:pt x="13" y="236"/>
                  </a:lnTo>
                  <a:lnTo>
                    <a:pt x="0" y="439"/>
                  </a:lnTo>
                </a:path>
              </a:pathLst>
            </a:custGeom>
            <a:noFill/>
            <a:ln w="3175">
              <a:solidFill>
                <a:srgbClr val="5F3F1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29" name="Freeform 36"/>
            <p:cNvSpPr>
              <a:spLocks/>
            </p:cNvSpPr>
            <p:nvPr/>
          </p:nvSpPr>
          <p:spPr bwMode="auto">
            <a:xfrm>
              <a:off x="4267" y="2904"/>
              <a:ext cx="125" cy="112"/>
            </a:xfrm>
            <a:custGeom>
              <a:avLst/>
              <a:gdLst>
                <a:gd name="T0" fmla="*/ 0 w 498"/>
                <a:gd name="T1" fmla="*/ 0 h 446"/>
                <a:gd name="T2" fmla="*/ 0 w 498"/>
                <a:gd name="T3" fmla="*/ 0 h 446"/>
                <a:gd name="T4" fmla="*/ 0 w 498"/>
                <a:gd name="T5" fmla="*/ 0 h 446"/>
                <a:gd name="T6" fmla="*/ 0 w 498"/>
                <a:gd name="T7" fmla="*/ 0 h 446"/>
                <a:gd name="T8" fmla="*/ 0 w 498"/>
                <a:gd name="T9" fmla="*/ 0 h 446"/>
                <a:gd name="T10" fmla="*/ 0 w 498"/>
                <a:gd name="T11" fmla="*/ 0 h 446"/>
                <a:gd name="T12" fmla="*/ 0 w 498"/>
                <a:gd name="T13" fmla="*/ 0 h 446"/>
                <a:gd name="T14" fmla="*/ 0 w 498"/>
                <a:gd name="T15" fmla="*/ 0 h 446"/>
                <a:gd name="T16" fmla="*/ 0 w 498"/>
                <a:gd name="T17" fmla="*/ 0 h 446"/>
                <a:gd name="T18" fmla="*/ 0 w 498"/>
                <a:gd name="T19" fmla="*/ 0 h 446"/>
                <a:gd name="T20" fmla="*/ 0 w 498"/>
                <a:gd name="T21" fmla="*/ 0 h 446"/>
                <a:gd name="T22" fmla="*/ 0 w 498"/>
                <a:gd name="T23" fmla="*/ 0 h 446"/>
                <a:gd name="T24" fmla="*/ 0 w 498"/>
                <a:gd name="T25" fmla="*/ 0 h 446"/>
                <a:gd name="T26" fmla="*/ 0 w 498"/>
                <a:gd name="T27" fmla="*/ 0 h 446"/>
                <a:gd name="T28" fmla="*/ 0 w 498"/>
                <a:gd name="T29" fmla="*/ 0 h 446"/>
                <a:gd name="T30" fmla="*/ 0 w 498"/>
                <a:gd name="T31" fmla="*/ 0 h 446"/>
                <a:gd name="T32" fmla="*/ 0 w 498"/>
                <a:gd name="T33" fmla="*/ 0 h 446"/>
                <a:gd name="T34" fmla="*/ 0 w 498"/>
                <a:gd name="T35" fmla="*/ 0 h 446"/>
                <a:gd name="T36" fmla="*/ 0 w 498"/>
                <a:gd name="T37" fmla="*/ 0 h 446"/>
                <a:gd name="T38" fmla="*/ 0 w 498"/>
                <a:gd name="T39" fmla="*/ 0 h 446"/>
                <a:gd name="T40" fmla="*/ 0 w 498"/>
                <a:gd name="T41" fmla="*/ 0 h 446"/>
                <a:gd name="T42" fmla="*/ 0 w 498"/>
                <a:gd name="T43" fmla="*/ 0 h 446"/>
                <a:gd name="T44" fmla="*/ 0 w 498"/>
                <a:gd name="T45" fmla="*/ 0 h 44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98"/>
                <a:gd name="T70" fmla="*/ 0 h 446"/>
                <a:gd name="T71" fmla="*/ 498 w 498"/>
                <a:gd name="T72" fmla="*/ 446 h 44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98" h="446">
                  <a:moveTo>
                    <a:pt x="188" y="0"/>
                  </a:moveTo>
                  <a:lnTo>
                    <a:pt x="129" y="37"/>
                  </a:lnTo>
                  <a:lnTo>
                    <a:pt x="69" y="67"/>
                  </a:lnTo>
                  <a:lnTo>
                    <a:pt x="32" y="195"/>
                  </a:lnTo>
                  <a:lnTo>
                    <a:pt x="1" y="294"/>
                  </a:lnTo>
                  <a:lnTo>
                    <a:pt x="0" y="314"/>
                  </a:lnTo>
                  <a:lnTo>
                    <a:pt x="27" y="362"/>
                  </a:lnTo>
                  <a:lnTo>
                    <a:pt x="45" y="379"/>
                  </a:lnTo>
                  <a:lnTo>
                    <a:pt x="61" y="382"/>
                  </a:lnTo>
                  <a:lnTo>
                    <a:pt x="62" y="396"/>
                  </a:lnTo>
                  <a:lnTo>
                    <a:pt x="91" y="376"/>
                  </a:lnTo>
                  <a:lnTo>
                    <a:pt x="94" y="428"/>
                  </a:lnTo>
                  <a:lnTo>
                    <a:pt x="111" y="446"/>
                  </a:lnTo>
                  <a:lnTo>
                    <a:pt x="401" y="446"/>
                  </a:lnTo>
                  <a:lnTo>
                    <a:pt x="426" y="421"/>
                  </a:lnTo>
                  <a:lnTo>
                    <a:pt x="421" y="376"/>
                  </a:lnTo>
                  <a:lnTo>
                    <a:pt x="453" y="405"/>
                  </a:lnTo>
                  <a:lnTo>
                    <a:pt x="498" y="321"/>
                  </a:lnTo>
                  <a:lnTo>
                    <a:pt x="407" y="58"/>
                  </a:lnTo>
                  <a:lnTo>
                    <a:pt x="312" y="25"/>
                  </a:lnTo>
                  <a:lnTo>
                    <a:pt x="283" y="8"/>
                  </a:lnTo>
                  <a:lnTo>
                    <a:pt x="239" y="51"/>
                  </a:lnTo>
                  <a:lnTo>
                    <a:pt x="188" y="0"/>
                  </a:lnTo>
                  <a:close/>
                </a:path>
              </a:pathLst>
            </a:custGeom>
            <a:solidFill>
              <a:srgbClr val="3F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30" name="Freeform 37"/>
            <p:cNvSpPr>
              <a:spLocks/>
            </p:cNvSpPr>
            <p:nvPr/>
          </p:nvSpPr>
          <p:spPr bwMode="auto">
            <a:xfrm>
              <a:off x="4319" y="2916"/>
              <a:ext cx="18" cy="100"/>
            </a:xfrm>
            <a:custGeom>
              <a:avLst/>
              <a:gdLst>
                <a:gd name="T0" fmla="*/ 0 w 73"/>
                <a:gd name="T1" fmla="*/ 0 h 399"/>
                <a:gd name="T2" fmla="*/ 0 w 73"/>
                <a:gd name="T3" fmla="*/ 0 h 399"/>
                <a:gd name="T4" fmla="*/ 0 w 73"/>
                <a:gd name="T5" fmla="*/ 0 h 399"/>
                <a:gd name="T6" fmla="*/ 0 w 73"/>
                <a:gd name="T7" fmla="*/ 0 h 399"/>
                <a:gd name="T8" fmla="*/ 0 w 73"/>
                <a:gd name="T9" fmla="*/ 0 h 399"/>
                <a:gd name="T10" fmla="*/ 0 w 73"/>
                <a:gd name="T11" fmla="*/ 0 h 399"/>
                <a:gd name="T12" fmla="*/ 0 w 73"/>
                <a:gd name="T13" fmla="*/ 0 h 399"/>
                <a:gd name="T14" fmla="*/ 0 w 73"/>
                <a:gd name="T15" fmla="*/ 0 h 399"/>
                <a:gd name="T16" fmla="*/ 0 w 73"/>
                <a:gd name="T17" fmla="*/ 0 h 399"/>
                <a:gd name="T18" fmla="*/ 0 w 73"/>
                <a:gd name="T19" fmla="*/ 0 h 399"/>
                <a:gd name="T20" fmla="*/ 0 w 73"/>
                <a:gd name="T21" fmla="*/ 0 h 399"/>
                <a:gd name="T22" fmla="*/ 0 w 73"/>
                <a:gd name="T23" fmla="*/ 0 h 399"/>
                <a:gd name="T24" fmla="*/ 0 w 73"/>
                <a:gd name="T25" fmla="*/ 0 h 39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3"/>
                <a:gd name="T40" fmla="*/ 0 h 399"/>
                <a:gd name="T41" fmla="*/ 73 w 73"/>
                <a:gd name="T42" fmla="*/ 399 h 39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3" h="399">
                  <a:moveTo>
                    <a:pt x="20" y="0"/>
                  </a:moveTo>
                  <a:lnTo>
                    <a:pt x="7" y="27"/>
                  </a:lnTo>
                  <a:lnTo>
                    <a:pt x="20" y="40"/>
                  </a:lnTo>
                  <a:lnTo>
                    <a:pt x="0" y="319"/>
                  </a:lnTo>
                  <a:lnTo>
                    <a:pt x="2" y="369"/>
                  </a:lnTo>
                  <a:lnTo>
                    <a:pt x="39" y="399"/>
                  </a:lnTo>
                  <a:lnTo>
                    <a:pt x="73" y="365"/>
                  </a:lnTo>
                  <a:lnTo>
                    <a:pt x="73" y="308"/>
                  </a:lnTo>
                  <a:lnTo>
                    <a:pt x="43" y="43"/>
                  </a:lnTo>
                  <a:lnTo>
                    <a:pt x="56" y="27"/>
                  </a:lnTo>
                  <a:lnTo>
                    <a:pt x="44" y="1"/>
                  </a:lnTo>
                  <a:lnTo>
                    <a:pt x="33" y="10"/>
                  </a:lnTo>
                  <a:lnTo>
                    <a:pt x="20" y="0"/>
                  </a:lnTo>
                  <a:close/>
                </a:path>
              </a:pathLst>
            </a:custGeom>
            <a:solidFill>
              <a:srgbClr val="001F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31" name="Freeform 38"/>
            <p:cNvSpPr>
              <a:spLocks/>
            </p:cNvSpPr>
            <p:nvPr/>
          </p:nvSpPr>
          <p:spPr bwMode="auto">
            <a:xfrm>
              <a:off x="4310" y="2965"/>
              <a:ext cx="67" cy="22"/>
            </a:xfrm>
            <a:custGeom>
              <a:avLst/>
              <a:gdLst>
                <a:gd name="T0" fmla="*/ 0 w 270"/>
                <a:gd name="T1" fmla="*/ 0 h 87"/>
                <a:gd name="T2" fmla="*/ 0 w 270"/>
                <a:gd name="T3" fmla="*/ 0 h 87"/>
                <a:gd name="T4" fmla="*/ 0 w 270"/>
                <a:gd name="T5" fmla="*/ 0 h 87"/>
                <a:gd name="T6" fmla="*/ 0 w 270"/>
                <a:gd name="T7" fmla="*/ 0 h 87"/>
                <a:gd name="T8" fmla="*/ 0 w 270"/>
                <a:gd name="T9" fmla="*/ 0 h 87"/>
                <a:gd name="T10" fmla="*/ 0 w 270"/>
                <a:gd name="T11" fmla="*/ 0 h 87"/>
                <a:gd name="T12" fmla="*/ 0 60000 65536"/>
                <a:gd name="T13" fmla="*/ 0 60000 65536"/>
                <a:gd name="T14" fmla="*/ 0 60000 65536"/>
                <a:gd name="T15" fmla="*/ 0 60000 65536"/>
                <a:gd name="T16" fmla="*/ 0 60000 65536"/>
                <a:gd name="T17" fmla="*/ 0 60000 65536"/>
                <a:gd name="T18" fmla="*/ 0 w 270"/>
                <a:gd name="T19" fmla="*/ 0 h 87"/>
                <a:gd name="T20" fmla="*/ 270 w 270"/>
                <a:gd name="T21" fmla="*/ 87 h 87"/>
              </a:gdLst>
              <a:ahLst/>
              <a:cxnLst>
                <a:cxn ang="T12">
                  <a:pos x="T0" y="T1"/>
                </a:cxn>
                <a:cxn ang="T13">
                  <a:pos x="T2" y="T3"/>
                </a:cxn>
                <a:cxn ang="T14">
                  <a:pos x="T4" y="T5"/>
                </a:cxn>
                <a:cxn ang="T15">
                  <a:pos x="T6" y="T7"/>
                </a:cxn>
                <a:cxn ang="T16">
                  <a:pos x="T8" y="T9"/>
                </a:cxn>
                <a:cxn ang="T17">
                  <a:pos x="T10" y="T11"/>
                </a:cxn>
              </a:cxnLst>
              <a:rect l="T18" t="T19" r="T20" b="T21"/>
              <a:pathLst>
                <a:path w="270" h="87">
                  <a:moveTo>
                    <a:pt x="24" y="54"/>
                  </a:moveTo>
                  <a:lnTo>
                    <a:pt x="206" y="0"/>
                  </a:lnTo>
                  <a:lnTo>
                    <a:pt x="270" y="7"/>
                  </a:lnTo>
                  <a:lnTo>
                    <a:pt x="45" y="87"/>
                  </a:lnTo>
                  <a:lnTo>
                    <a:pt x="0" y="63"/>
                  </a:lnTo>
                  <a:lnTo>
                    <a:pt x="24" y="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32" name="Freeform 39"/>
            <p:cNvSpPr>
              <a:spLocks/>
            </p:cNvSpPr>
            <p:nvPr/>
          </p:nvSpPr>
          <p:spPr bwMode="auto">
            <a:xfrm>
              <a:off x="4340" y="2966"/>
              <a:ext cx="38" cy="25"/>
            </a:xfrm>
            <a:custGeom>
              <a:avLst/>
              <a:gdLst>
                <a:gd name="T0" fmla="*/ 0 w 151"/>
                <a:gd name="T1" fmla="*/ 0 h 100"/>
                <a:gd name="T2" fmla="*/ 0 w 151"/>
                <a:gd name="T3" fmla="*/ 0 h 100"/>
                <a:gd name="T4" fmla="*/ 0 w 151"/>
                <a:gd name="T5" fmla="*/ 0 h 100"/>
                <a:gd name="T6" fmla="*/ 0 w 151"/>
                <a:gd name="T7" fmla="*/ 0 h 100"/>
                <a:gd name="T8" fmla="*/ 0 w 151"/>
                <a:gd name="T9" fmla="*/ 0 h 100"/>
                <a:gd name="T10" fmla="*/ 0 w 151"/>
                <a:gd name="T11" fmla="*/ 0 h 100"/>
                <a:gd name="T12" fmla="*/ 0 w 151"/>
                <a:gd name="T13" fmla="*/ 0 h 100"/>
                <a:gd name="T14" fmla="*/ 0 w 151"/>
                <a:gd name="T15" fmla="*/ 0 h 100"/>
                <a:gd name="T16" fmla="*/ 0 w 151"/>
                <a:gd name="T17" fmla="*/ 0 h 100"/>
                <a:gd name="T18" fmla="*/ 0 w 151"/>
                <a:gd name="T19" fmla="*/ 0 h 100"/>
                <a:gd name="T20" fmla="*/ 0 w 151"/>
                <a:gd name="T21" fmla="*/ 0 h 1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1"/>
                <a:gd name="T34" fmla="*/ 0 h 100"/>
                <a:gd name="T35" fmla="*/ 151 w 151"/>
                <a:gd name="T36" fmla="*/ 100 h 1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1" h="100">
                  <a:moveTo>
                    <a:pt x="79" y="0"/>
                  </a:moveTo>
                  <a:lnTo>
                    <a:pt x="18" y="15"/>
                  </a:lnTo>
                  <a:lnTo>
                    <a:pt x="15" y="36"/>
                  </a:lnTo>
                  <a:lnTo>
                    <a:pt x="0" y="52"/>
                  </a:lnTo>
                  <a:lnTo>
                    <a:pt x="25" y="79"/>
                  </a:lnTo>
                  <a:lnTo>
                    <a:pt x="58" y="96"/>
                  </a:lnTo>
                  <a:lnTo>
                    <a:pt x="108" y="100"/>
                  </a:lnTo>
                  <a:lnTo>
                    <a:pt x="151" y="56"/>
                  </a:lnTo>
                  <a:lnTo>
                    <a:pt x="146" y="3"/>
                  </a:lnTo>
                  <a:lnTo>
                    <a:pt x="108" y="29"/>
                  </a:lnTo>
                  <a:lnTo>
                    <a:pt x="79" y="0"/>
                  </a:lnTo>
                  <a:close/>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33" name="Freeform 40"/>
            <p:cNvSpPr>
              <a:spLocks/>
            </p:cNvSpPr>
            <p:nvPr/>
          </p:nvSpPr>
          <p:spPr bwMode="auto">
            <a:xfrm>
              <a:off x="4292" y="2958"/>
              <a:ext cx="30" cy="34"/>
            </a:xfrm>
            <a:custGeom>
              <a:avLst/>
              <a:gdLst>
                <a:gd name="T0" fmla="*/ 0 w 122"/>
                <a:gd name="T1" fmla="*/ 0 h 136"/>
                <a:gd name="T2" fmla="*/ 0 w 122"/>
                <a:gd name="T3" fmla="*/ 0 h 136"/>
                <a:gd name="T4" fmla="*/ 0 w 122"/>
                <a:gd name="T5" fmla="*/ 0 h 136"/>
                <a:gd name="T6" fmla="*/ 0 w 122"/>
                <a:gd name="T7" fmla="*/ 0 h 136"/>
                <a:gd name="T8" fmla="*/ 0 w 122"/>
                <a:gd name="T9" fmla="*/ 0 h 136"/>
                <a:gd name="T10" fmla="*/ 0 w 122"/>
                <a:gd name="T11" fmla="*/ 0 h 136"/>
                <a:gd name="T12" fmla="*/ 0 w 122"/>
                <a:gd name="T13" fmla="*/ 0 h 136"/>
                <a:gd name="T14" fmla="*/ 0 w 122"/>
                <a:gd name="T15" fmla="*/ 0 h 136"/>
                <a:gd name="T16" fmla="*/ 0 w 122"/>
                <a:gd name="T17" fmla="*/ 0 h 136"/>
                <a:gd name="T18" fmla="*/ 0 w 122"/>
                <a:gd name="T19" fmla="*/ 0 h 136"/>
                <a:gd name="T20" fmla="*/ 0 w 122"/>
                <a:gd name="T21" fmla="*/ 0 h 136"/>
                <a:gd name="T22" fmla="*/ 0 w 122"/>
                <a:gd name="T23" fmla="*/ 0 h 136"/>
                <a:gd name="T24" fmla="*/ 0 w 122"/>
                <a:gd name="T25" fmla="*/ 0 h 136"/>
                <a:gd name="T26" fmla="*/ 0 w 122"/>
                <a:gd name="T27" fmla="*/ 0 h 136"/>
                <a:gd name="T28" fmla="*/ 0 w 122"/>
                <a:gd name="T29" fmla="*/ 0 h 136"/>
                <a:gd name="T30" fmla="*/ 0 w 122"/>
                <a:gd name="T31" fmla="*/ 0 h 1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22"/>
                <a:gd name="T49" fmla="*/ 0 h 136"/>
                <a:gd name="T50" fmla="*/ 122 w 122"/>
                <a:gd name="T51" fmla="*/ 136 h 1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22" h="136">
                  <a:moveTo>
                    <a:pt x="0" y="84"/>
                  </a:moveTo>
                  <a:lnTo>
                    <a:pt x="14" y="61"/>
                  </a:lnTo>
                  <a:lnTo>
                    <a:pt x="26" y="35"/>
                  </a:lnTo>
                  <a:lnTo>
                    <a:pt x="33" y="10"/>
                  </a:lnTo>
                  <a:lnTo>
                    <a:pt x="70" y="0"/>
                  </a:lnTo>
                  <a:lnTo>
                    <a:pt x="98" y="0"/>
                  </a:lnTo>
                  <a:lnTo>
                    <a:pt x="122" y="69"/>
                  </a:lnTo>
                  <a:lnTo>
                    <a:pt x="114" y="84"/>
                  </a:lnTo>
                  <a:lnTo>
                    <a:pt x="98" y="101"/>
                  </a:lnTo>
                  <a:lnTo>
                    <a:pt x="73" y="109"/>
                  </a:lnTo>
                  <a:lnTo>
                    <a:pt x="54" y="111"/>
                  </a:lnTo>
                  <a:lnTo>
                    <a:pt x="47" y="116"/>
                  </a:lnTo>
                  <a:lnTo>
                    <a:pt x="34" y="129"/>
                  </a:lnTo>
                  <a:lnTo>
                    <a:pt x="14" y="136"/>
                  </a:lnTo>
                  <a:lnTo>
                    <a:pt x="4" y="136"/>
                  </a:lnTo>
                  <a:lnTo>
                    <a:pt x="0" y="84"/>
                  </a:lnTo>
                  <a:close/>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34" name="Freeform 41"/>
            <p:cNvSpPr>
              <a:spLocks/>
            </p:cNvSpPr>
            <p:nvPr/>
          </p:nvSpPr>
          <p:spPr bwMode="auto">
            <a:xfrm>
              <a:off x="4307" y="2850"/>
              <a:ext cx="40" cy="68"/>
            </a:xfrm>
            <a:custGeom>
              <a:avLst/>
              <a:gdLst>
                <a:gd name="T0" fmla="*/ 0 w 159"/>
                <a:gd name="T1" fmla="*/ 0 h 271"/>
                <a:gd name="T2" fmla="*/ 0 w 159"/>
                <a:gd name="T3" fmla="*/ 0 h 271"/>
                <a:gd name="T4" fmla="*/ 0 w 159"/>
                <a:gd name="T5" fmla="*/ 0 h 271"/>
                <a:gd name="T6" fmla="*/ 0 w 159"/>
                <a:gd name="T7" fmla="*/ 0 h 271"/>
                <a:gd name="T8" fmla="*/ 0 w 159"/>
                <a:gd name="T9" fmla="*/ 0 h 271"/>
                <a:gd name="T10" fmla="*/ 0 w 159"/>
                <a:gd name="T11" fmla="*/ 0 h 271"/>
                <a:gd name="T12" fmla="*/ 0 w 159"/>
                <a:gd name="T13" fmla="*/ 0 h 271"/>
                <a:gd name="T14" fmla="*/ 0 w 159"/>
                <a:gd name="T15" fmla="*/ 0 h 271"/>
                <a:gd name="T16" fmla="*/ 0 w 159"/>
                <a:gd name="T17" fmla="*/ 0 h 271"/>
                <a:gd name="T18" fmla="*/ 0 w 159"/>
                <a:gd name="T19" fmla="*/ 0 h 271"/>
                <a:gd name="T20" fmla="*/ 0 w 159"/>
                <a:gd name="T21" fmla="*/ 0 h 271"/>
                <a:gd name="T22" fmla="*/ 0 w 159"/>
                <a:gd name="T23" fmla="*/ 0 h 271"/>
                <a:gd name="T24" fmla="*/ 0 w 159"/>
                <a:gd name="T25" fmla="*/ 0 h 271"/>
                <a:gd name="T26" fmla="*/ 0 w 159"/>
                <a:gd name="T27" fmla="*/ 0 h 271"/>
                <a:gd name="T28" fmla="*/ 0 w 159"/>
                <a:gd name="T29" fmla="*/ 0 h 271"/>
                <a:gd name="T30" fmla="*/ 0 w 159"/>
                <a:gd name="T31" fmla="*/ 0 h 271"/>
                <a:gd name="T32" fmla="*/ 0 w 159"/>
                <a:gd name="T33" fmla="*/ 0 h 271"/>
                <a:gd name="T34" fmla="*/ 0 w 159"/>
                <a:gd name="T35" fmla="*/ 0 h 271"/>
                <a:gd name="T36" fmla="*/ 0 w 159"/>
                <a:gd name="T37" fmla="*/ 0 h 271"/>
                <a:gd name="T38" fmla="*/ 0 w 159"/>
                <a:gd name="T39" fmla="*/ 0 h 271"/>
                <a:gd name="T40" fmla="*/ 0 w 159"/>
                <a:gd name="T41" fmla="*/ 0 h 271"/>
                <a:gd name="T42" fmla="*/ 0 w 159"/>
                <a:gd name="T43" fmla="*/ 0 h 271"/>
                <a:gd name="T44" fmla="*/ 0 w 159"/>
                <a:gd name="T45" fmla="*/ 0 h 271"/>
                <a:gd name="T46" fmla="*/ 0 w 159"/>
                <a:gd name="T47" fmla="*/ 0 h 271"/>
                <a:gd name="T48" fmla="*/ 0 w 159"/>
                <a:gd name="T49" fmla="*/ 0 h 271"/>
                <a:gd name="T50" fmla="*/ 0 w 159"/>
                <a:gd name="T51" fmla="*/ 0 h 271"/>
                <a:gd name="T52" fmla="*/ 0 w 159"/>
                <a:gd name="T53" fmla="*/ 0 h 271"/>
                <a:gd name="T54" fmla="*/ 0 w 159"/>
                <a:gd name="T55" fmla="*/ 0 h 271"/>
                <a:gd name="T56" fmla="*/ 0 w 159"/>
                <a:gd name="T57" fmla="*/ 0 h 271"/>
                <a:gd name="T58" fmla="*/ 0 w 159"/>
                <a:gd name="T59" fmla="*/ 0 h 271"/>
                <a:gd name="T60" fmla="*/ 0 w 159"/>
                <a:gd name="T61" fmla="*/ 0 h 271"/>
                <a:gd name="T62" fmla="*/ 0 w 159"/>
                <a:gd name="T63" fmla="*/ 0 h 27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9"/>
                <a:gd name="T97" fmla="*/ 0 h 271"/>
                <a:gd name="T98" fmla="*/ 159 w 159"/>
                <a:gd name="T99" fmla="*/ 271 h 27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9" h="271">
                  <a:moveTo>
                    <a:pt x="0" y="115"/>
                  </a:moveTo>
                  <a:lnTo>
                    <a:pt x="7" y="139"/>
                  </a:lnTo>
                  <a:lnTo>
                    <a:pt x="12" y="152"/>
                  </a:lnTo>
                  <a:lnTo>
                    <a:pt x="18" y="164"/>
                  </a:lnTo>
                  <a:lnTo>
                    <a:pt x="27" y="162"/>
                  </a:lnTo>
                  <a:lnTo>
                    <a:pt x="29" y="162"/>
                  </a:lnTo>
                  <a:lnTo>
                    <a:pt x="29" y="216"/>
                  </a:lnTo>
                  <a:lnTo>
                    <a:pt x="80" y="271"/>
                  </a:lnTo>
                  <a:lnTo>
                    <a:pt x="124" y="230"/>
                  </a:lnTo>
                  <a:lnTo>
                    <a:pt x="127" y="216"/>
                  </a:lnTo>
                  <a:lnTo>
                    <a:pt x="132" y="205"/>
                  </a:lnTo>
                  <a:lnTo>
                    <a:pt x="139" y="194"/>
                  </a:lnTo>
                  <a:lnTo>
                    <a:pt x="144" y="171"/>
                  </a:lnTo>
                  <a:lnTo>
                    <a:pt x="154" y="148"/>
                  </a:lnTo>
                  <a:lnTo>
                    <a:pt x="157" y="127"/>
                  </a:lnTo>
                  <a:lnTo>
                    <a:pt x="158" y="81"/>
                  </a:lnTo>
                  <a:lnTo>
                    <a:pt x="159" y="62"/>
                  </a:lnTo>
                  <a:lnTo>
                    <a:pt x="156" y="41"/>
                  </a:lnTo>
                  <a:lnTo>
                    <a:pt x="146" y="25"/>
                  </a:lnTo>
                  <a:lnTo>
                    <a:pt x="128" y="10"/>
                  </a:lnTo>
                  <a:lnTo>
                    <a:pt x="108" y="3"/>
                  </a:lnTo>
                  <a:lnTo>
                    <a:pt x="85" y="0"/>
                  </a:lnTo>
                  <a:lnTo>
                    <a:pt x="63" y="2"/>
                  </a:lnTo>
                  <a:lnTo>
                    <a:pt x="46" y="9"/>
                  </a:lnTo>
                  <a:lnTo>
                    <a:pt x="30" y="20"/>
                  </a:lnTo>
                  <a:lnTo>
                    <a:pt x="19" y="32"/>
                  </a:lnTo>
                  <a:lnTo>
                    <a:pt x="12" y="45"/>
                  </a:lnTo>
                  <a:lnTo>
                    <a:pt x="6" y="60"/>
                  </a:lnTo>
                  <a:lnTo>
                    <a:pt x="4" y="75"/>
                  </a:lnTo>
                  <a:lnTo>
                    <a:pt x="2" y="94"/>
                  </a:lnTo>
                  <a:lnTo>
                    <a:pt x="5" y="108"/>
                  </a:lnTo>
                  <a:lnTo>
                    <a:pt x="0" y="115"/>
                  </a:lnTo>
                  <a:close/>
                </a:path>
              </a:pathLst>
            </a:custGeom>
            <a:solidFill>
              <a:srgbClr val="FF9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35" name="Freeform 42"/>
            <p:cNvSpPr>
              <a:spLocks/>
            </p:cNvSpPr>
            <p:nvPr/>
          </p:nvSpPr>
          <p:spPr bwMode="auto">
            <a:xfrm>
              <a:off x="4307" y="2855"/>
              <a:ext cx="28" cy="63"/>
            </a:xfrm>
            <a:custGeom>
              <a:avLst/>
              <a:gdLst>
                <a:gd name="T0" fmla="*/ 0 w 112"/>
                <a:gd name="T1" fmla="*/ 0 h 250"/>
                <a:gd name="T2" fmla="*/ 0 w 112"/>
                <a:gd name="T3" fmla="*/ 0 h 250"/>
                <a:gd name="T4" fmla="*/ 0 w 112"/>
                <a:gd name="T5" fmla="*/ 0 h 250"/>
                <a:gd name="T6" fmla="*/ 0 w 112"/>
                <a:gd name="T7" fmla="*/ 0 h 250"/>
                <a:gd name="T8" fmla="*/ 0 w 112"/>
                <a:gd name="T9" fmla="*/ 0 h 250"/>
                <a:gd name="T10" fmla="*/ 0 w 112"/>
                <a:gd name="T11" fmla="*/ 0 h 250"/>
                <a:gd name="T12" fmla="*/ 0 w 112"/>
                <a:gd name="T13" fmla="*/ 0 h 250"/>
                <a:gd name="T14" fmla="*/ 0 w 112"/>
                <a:gd name="T15" fmla="*/ 0 h 250"/>
                <a:gd name="T16" fmla="*/ 0 w 112"/>
                <a:gd name="T17" fmla="*/ 0 h 250"/>
                <a:gd name="T18" fmla="*/ 0 w 112"/>
                <a:gd name="T19" fmla="*/ 0 h 250"/>
                <a:gd name="T20" fmla="*/ 0 w 112"/>
                <a:gd name="T21" fmla="*/ 0 h 250"/>
                <a:gd name="T22" fmla="*/ 0 w 112"/>
                <a:gd name="T23" fmla="*/ 0 h 250"/>
                <a:gd name="T24" fmla="*/ 0 w 112"/>
                <a:gd name="T25" fmla="*/ 0 h 250"/>
                <a:gd name="T26" fmla="*/ 0 w 112"/>
                <a:gd name="T27" fmla="*/ 0 h 250"/>
                <a:gd name="T28" fmla="*/ 0 w 112"/>
                <a:gd name="T29" fmla="*/ 0 h 250"/>
                <a:gd name="T30" fmla="*/ 0 w 112"/>
                <a:gd name="T31" fmla="*/ 0 h 250"/>
                <a:gd name="T32" fmla="*/ 0 w 112"/>
                <a:gd name="T33" fmla="*/ 0 h 250"/>
                <a:gd name="T34" fmla="*/ 0 w 112"/>
                <a:gd name="T35" fmla="*/ 0 h 250"/>
                <a:gd name="T36" fmla="*/ 0 w 112"/>
                <a:gd name="T37" fmla="*/ 0 h 250"/>
                <a:gd name="T38" fmla="*/ 0 w 112"/>
                <a:gd name="T39" fmla="*/ 0 h 250"/>
                <a:gd name="T40" fmla="*/ 0 w 112"/>
                <a:gd name="T41" fmla="*/ 0 h 250"/>
                <a:gd name="T42" fmla="*/ 0 w 112"/>
                <a:gd name="T43" fmla="*/ 0 h 250"/>
                <a:gd name="T44" fmla="*/ 0 w 112"/>
                <a:gd name="T45" fmla="*/ 0 h 250"/>
                <a:gd name="T46" fmla="*/ 0 w 112"/>
                <a:gd name="T47" fmla="*/ 0 h 250"/>
                <a:gd name="T48" fmla="*/ 0 w 112"/>
                <a:gd name="T49" fmla="*/ 0 h 250"/>
                <a:gd name="T50" fmla="*/ 0 w 112"/>
                <a:gd name="T51" fmla="*/ 0 h 250"/>
                <a:gd name="T52" fmla="*/ 0 w 112"/>
                <a:gd name="T53" fmla="*/ 0 h 250"/>
                <a:gd name="T54" fmla="*/ 0 w 112"/>
                <a:gd name="T55" fmla="*/ 0 h 250"/>
                <a:gd name="T56" fmla="*/ 0 w 112"/>
                <a:gd name="T57" fmla="*/ 0 h 250"/>
                <a:gd name="T58" fmla="*/ 0 w 112"/>
                <a:gd name="T59" fmla="*/ 0 h 25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12"/>
                <a:gd name="T91" fmla="*/ 0 h 250"/>
                <a:gd name="T92" fmla="*/ 112 w 112"/>
                <a:gd name="T93" fmla="*/ 250 h 25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12" h="250">
                  <a:moveTo>
                    <a:pt x="17" y="19"/>
                  </a:moveTo>
                  <a:lnTo>
                    <a:pt x="24" y="9"/>
                  </a:lnTo>
                  <a:lnTo>
                    <a:pt x="31" y="0"/>
                  </a:lnTo>
                  <a:lnTo>
                    <a:pt x="63" y="30"/>
                  </a:lnTo>
                  <a:lnTo>
                    <a:pt x="64" y="72"/>
                  </a:lnTo>
                  <a:lnTo>
                    <a:pt x="95" y="80"/>
                  </a:lnTo>
                  <a:lnTo>
                    <a:pt x="108" y="81"/>
                  </a:lnTo>
                  <a:lnTo>
                    <a:pt x="112" y="137"/>
                  </a:lnTo>
                  <a:lnTo>
                    <a:pt x="103" y="133"/>
                  </a:lnTo>
                  <a:lnTo>
                    <a:pt x="97" y="140"/>
                  </a:lnTo>
                  <a:lnTo>
                    <a:pt x="97" y="90"/>
                  </a:lnTo>
                  <a:lnTo>
                    <a:pt x="66" y="96"/>
                  </a:lnTo>
                  <a:lnTo>
                    <a:pt x="57" y="102"/>
                  </a:lnTo>
                  <a:lnTo>
                    <a:pt x="50" y="115"/>
                  </a:lnTo>
                  <a:lnTo>
                    <a:pt x="64" y="137"/>
                  </a:lnTo>
                  <a:lnTo>
                    <a:pt x="53" y="146"/>
                  </a:lnTo>
                  <a:lnTo>
                    <a:pt x="53" y="184"/>
                  </a:lnTo>
                  <a:lnTo>
                    <a:pt x="67" y="192"/>
                  </a:lnTo>
                  <a:lnTo>
                    <a:pt x="86" y="201"/>
                  </a:lnTo>
                  <a:lnTo>
                    <a:pt x="77" y="250"/>
                  </a:lnTo>
                  <a:lnTo>
                    <a:pt x="29" y="198"/>
                  </a:lnTo>
                  <a:lnTo>
                    <a:pt x="29" y="143"/>
                  </a:lnTo>
                  <a:lnTo>
                    <a:pt x="17" y="143"/>
                  </a:lnTo>
                  <a:lnTo>
                    <a:pt x="0" y="99"/>
                  </a:lnTo>
                  <a:lnTo>
                    <a:pt x="4" y="91"/>
                  </a:lnTo>
                  <a:lnTo>
                    <a:pt x="2" y="74"/>
                  </a:lnTo>
                  <a:lnTo>
                    <a:pt x="4" y="64"/>
                  </a:lnTo>
                  <a:lnTo>
                    <a:pt x="4" y="52"/>
                  </a:lnTo>
                  <a:lnTo>
                    <a:pt x="8" y="35"/>
                  </a:lnTo>
                  <a:lnTo>
                    <a:pt x="17" y="19"/>
                  </a:lnTo>
                  <a:close/>
                </a:path>
              </a:pathLst>
            </a:custGeom>
            <a:solidFill>
              <a:srgbClr val="FF7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36" name="Freeform 43"/>
            <p:cNvSpPr>
              <a:spLocks/>
            </p:cNvSpPr>
            <p:nvPr/>
          </p:nvSpPr>
          <p:spPr bwMode="auto">
            <a:xfrm>
              <a:off x="4306" y="2847"/>
              <a:ext cx="43" cy="37"/>
            </a:xfrm>
            <a:custGeom>
              <a:avLst/>
              <a:gdLst>
                <a:gd name="T0" fmla="*/ 0 w 171"/>
                <a:gd name="T1" fmla="*/ 0 h 148"/>
                <a:gd name="T2" fmla="*/ 0 w 171"/>
                <a:gd name="T3" fmla="*/ 0 h 148"/>
                <a:gd name="T4" fmla="*/ 0 w 171"/>
                <a:gd name="T5" fmla="*/ 0 h 148"/>
                <a:gd name="T6" fmla="*/ 0 w 171"/>
                <a:gd name="T7" fmla="*/ 0 h 148"/>
                <a:gd name="T8" fmla="*/ 0 w 171"/>
                <a:gd name="T9" fmla="*/ 0 h 148"/>
                <a:gd name="T10" fmla="*/ 0 w 171"/>
                <a:gd name="T11" fmla="*/ 0 h 148"/>
                <a:gd name="T12" fmla="*/ 0 w 171"/>
                <a:gd name="T13" fmla="*/ 0 h 148"/>
                <a:gd name="T14" fmla="*/ 0 w 171"/>
                <a:gd name="T15" fmla="*/ 0 h 148"/>
                <a:gd name="T16" fmla="*/ 0 w 171"/>
                <a:gd name="T17" fmla="*/ 0 h 148"/>
                <a:gd name="T18" fmla="*/ 0 w 171"/>
                <a:gd name="T19" fmla="*/ 0 h 148"/>
                <a:gd name="T20" fmla="*/ 0 w 171"/>
                <a:gd name="T21" fmla="*/ 0 h 148"/>
                <a:gd name="T22" fmla="*/ 0 w 171"/>
                <a:gd name="T23" fmla="*/ 0 h 148"/>
                <a:gd name="T24" fmla="*/ 0 w 171"/>
                <a:gd name="T25" fmla="*/ 0 h 148"/>
                <a:gd name="T26" fmla="*/ 0 w 171"/>
                <a:gd name="T27" fmla="*/ 0 h 148"/>
                <a:gd name="T28" fmla="*/ 0 w 171"/>
                <a:gd name="T29" fmla="*/ 0 h 148"/>
                <a:gd name="T30" fmla="*/ 0 w 171"/>
                <a:gd name="T31" fmla="*/ 0 h 148"/>
                <a:gd name="T32" fmla="*/ 0 w 171"/>
                <a:gd name="T33" fmla="*/ 0 h 148"/>
                <a:gd name="T34" fmla="*/ 0 w 171"/>
                <a:gd name="T35" fmla="*/ 0 h 148"/>
                <a:gd name="T36" fmla="*/ 0 w 171"/>
                <a:gd name="T37" fmla="*/ 0 h 148"/>
                <a:gd name="T38" fmla="*/ 0 w 171"/>
                <a:gd name="T39" fmla="*/ 0 h 148"/>
                <a:gd name="T40" fmla="*/ 0 w 171"/>
                <a:gd name="T41" fmla="*/ 0 h 148"/>
                <a:gd name="T42" fmla="*/ 0 w 171"/>
                <a:gd name="T43" fmla="*/ 0 h 148"/>
                <a:gd name="T44" fmla="*/ 0 w 171"/>
                <a:gd name="T45" fmla="*/ 0 h 148"/>
                <a:gd name="T46" fmla="*/ 0 w 171"/>
                <a:gd name="T47" fmla="*/ 0 h 148"/>
                <a:gd name="T48" fmla="*/ 0 w 171"/>
                <a:gd name="T49" fmla="*/ 0 h 148"/>
                <a:gd name="T50" fmla="*/ 0 w 171"/>
                <a:gd name="T51" fmla="*/ 0 h 148"/>
                <a:gd name="T52" fmla="*/ 0 w 171"/>
                <a:gd name="T53" fmla="*/ 0 h 148"/>
                <a:gd name="T54" fmla="*/ 0 w 171"/>
                <a:gd name="T55" fmla="*/ 0 h 148"/>
                <a:gd name="T56" fmla="*/ 0 w 171"/>
                <a:gd name="T57" fmla="*/ 0 h 148"/>
                <a:gd name="T58" fmla="*/ 0 w 171"/>
                <a:gd name="T59" fmla="*/ 0 h 148"/>
                <a:gd name="T60" fmla="*/ 0 w 171"/>
                <a:gd name="T61" fmla="*/ 0 h 148"/>
                <a:gd name="T62" fmla="*/ 0 w 171"/>
                <a:gd name="T63" fmla="*/ 0 h 148"/>
                <a:gd name="T64" fmla="*/ 0 w 171"/>
                <a:gd name="T65" fmla="*/ 0 h 148"/>
                <a:gd name="T66" fmla="*/ 0 w 171"/>
                <a:gd name="T67" fmla="*/ 0 h 148"/>
                <a:gd name="T68" fmla="*/ 0 w 171"/>
                <a:gd name="T69" fmla="*/ 0 h 148"/>
                <a:gd name="T70" fmla="*/ 0 w 171"/>
                <a:gd name="T71" fmla="*/ 0 h 148"/>
                <a:gd name="T72" fmla="*/ 0 w 171"/>
                <a:gd name="T73" fmla="*/ 0 h 148"/>
                <a:gd name="T74" fmla="*/ 0 w 171"/>
                <a:gd name="T75" fmla="*/ 0 h 148"/>
                <a:gd name="T76" fmla="*/ 0 w 171"/>
                <a:gd name="T77" fmla="*/ 0 h 148"/>
                <a:gd name="T78" fmla="*/ 0 w 171"/>
                <a:gd name="T79" fmla="*/ 0 h 148"/>
                <a:gd name="T80" fmla="*/ 0 w 171"/>
                <a:gd name="T81" fmla="*/ 0 h 148"/>
                <a:gd name="T82" fmla="*/ 0 w 171"/>
                <a:gd name="T83" fmla="*/ 0 h 148"/>
                <a:gd name="T84" fmla="*/ 0 w 171"/>
                <a:gd name="T85" fmla="*/ 0 h 148"/>
                <a:gd name="T86" fmla="*/ 0 w 171"/>
                <a:gd name="T87" fmla="*/ 0 h 148"/>
                <a:gd name="T88" fmla="*/ 0 w 171"/>
                <a:gd name="T89" fmla="*/ 0 h 148"/>
                <a:gd name="T90" fmla="*/ 0 w 171"/>
                <a:gd name="T91" fmla="*/ 0 h 148"/>
                <a:gd name="T92" fmla="*/ 0 w 171"/>
                <a:gd name="T93" fmla="*/ 0 h 148"/>
                <a:gd name="T94" fmla="*/ 0 w 171"/>
                <a:gd name="T95" fmla="*/ 0 h 148"/>
                <a:gd name="T96" fmla="*/ 0 w 171"/>
                <a:gd name="T97" fmla="*/ 0 h 148"/>
                <a:gd name="T98" fmla="*/ 0 w 171"/>
                <a:gd name="T99" fmla="*/ 0 h 148"/>
                <a:gd name="T100" fmla="*/ 0 w 171"/>
                <a:gd name="T101" fmla="*/ 0 h 148"/>
                <a:gd name="T102" fmla="*/ 0 w 171"/>
                <a:gd name="T103" fmla="*/ 0 h 148"/>
                <a:gd name="T104" fmla="*/ 0 w 171"/>
                <a:gd name="T105" fmla="*/ 0 h 148"/>
                <a:gd name="T106" fmla="*/ 0 w 171"/>
                <a:gd name="T107" fmla="*/ 0 h 148"/>
                <a:gd name="T108" fmla="*/ 0 w 171"/>
                <a:gd name="T109" fmla="*/ 0 h 148"/>
                <a:gd name="T110" fmla="*/ 0 w 171"/>
                <a:gd name="T111" fmla="*/ 0 h 148"/>
                <a:gd name="T112" fmla="*/ 0 w 171"/>
                <a:gd name="T113" fmla="*/ 0 h 14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71"/>
                <a:gd name="T172" fmla="*/ 0 h 148"/>
                <a:gd name="T173" fmla="*/ 171 w 171"/>
                <a:gd name="T174" fmla="*/ 148 h 14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71" h="148">
                  <a:moveTo>
                    <a:pt x="1" y="121"/>
                  </a:moveTo>
                  <a:lnTo>
                    <a:pt x="0" y="102"/>
                  </a:lnTo>
                  <a:lnTo>
                    <a:pt x="3" y="78"/>
                  </a:lnTo>
                  <a:lnTo>
                    <a:pt x="7" y="56"/>
                  </a:lnTo>
                  <a:lnTo>
                    <a:pt x="13" y="41"/>
                  </a:lnTo>
                  <a:lnTo>
                    <a:pt x="22" y="26"/>
                  </a:lnTo>
                  <a:lnTo>
                    <a:pt x="37" y="20"/>
                  </a:lnTo>
                  <a:lnTo>
                    <a:pt x="45" y="14"/>
                  </a:lnTo>
                  <a:lnTo>
                    <a:pt x="60" y="7"/>
                  </a:lnTo>
                  <a:lnTo>
                    <a:pt x="77" y="0"/>
                  </a:lnTo>
                  <a:lnTo>
                    <a:pt x="96" y="0"/>
                  </a:lnTo>
                  <a:lnTo>
                    <a:pt x="116" y="4"/>
                  </a:lnTo>
                  <a:lnTo>
                    <a:pt x="128" y="10"/>
                  </a:lnTo>
                  <a:lnTo>
                    <a:pt x="138" y="18"/>
                  </a:lnTo>
                  <a:lnTo>
                    <a:pt x="154" y="31"/>
                  </a:lnTo>
                  <a:lnTo>
                    <a:pt x="164" y="42"/>
                  </a:lnTo>
                  <a:lnTo>
                    <a:pt x="171" y="47"/>
                  </a:lnTo>
                  <a:lnTo>
                    <a:pt x="164" y="48"/>
                  </a:lnTo>
                  <a:lnTo>
                    <a:pt x="163" y="53"/>
                  </a:lnTo>
                  <a:lnTo>
                    <a:pt x="163" y="61"/>
                  </a:lnTo>
                  <a:lnTo>
                    <a:pt x="162" y="72"/>
                  </a:lnTo>
                  <a:lnTo>
                    <a:pt x="166" y="88"/>
                  </a:lnTo>
                  <a:lnTo>
                    <a:pt x="168" y="106"/>
                  </a:lnTo>
                  <a:lnTo>
                    <a:pt x="159" y="126"/>
                  </a:lnTo>
                  <a:lnTo>
                    <a:pt x="160" y="98"/>
                  </a:lnTo>
                  <a:lnTo>
                    <a:pt x="159" y="79"/>
                  </a:lnTo>
                  <a:lnTo>
                    <a:pt x="154" y="70"/>
                  </a:lnTo>
                  <a:lnTo>
                    <a:pt x="147" y="65"/>
                  </a:lnTo>
                  <a:lnTo>
                    <a:pt x="144" y="60"/>
                  </a:lnTo>
                  <a:lnTo>
                    <a:pt x="138" y="61"/>
                  </a:lnTo>
                  <a:lnTo>
                    <a:pt x="127" y="65"/>
                  </a:lnTo>
                  <a:lnTo>
                    <a:pt x="116" y="65"/>
                  </a:lnTo>
                  <a:lnTo>
                    <a:pt x="103" y="65"/>
                  </a:lnTo>
                  <a:lnTo>
                    <a:pt x="92" y="64"/>
                  </a:lnTo>
                  <a:lnTo>
                    <a:pt x="84" y="64"/>
                  </a:lnTo>
                  <a:lnTo>
                    <a:pt x="90" y="67"/>
                  </a:lnTo>
                  <a:lnTo>
                    <a:pt x="97" y="70"/>
                  </a:lnTo>
                  <a:lnTo>
                    <a:pt x="89" y="71"/>
                  </a:lnTo>
                  <a:lnTo>
                    <a:pt x="77" y="70"/>
                  </a:lnTo>
                  <a:lnTo>
                    <a:pt x="65" y="69"/>
                  </a:lnTo>
                  <a:lnTo>
                    <a:pt x="51" y="67"/>
                  </a:lnTo>
                  <a:lnTo>
                    <a:pt x="43" y="67"/>
                  </a:lnTo>
                  <a:lnTo>
                    <a:pt x="38" y="67"/>
                  </a:lnTo>
                  <a:lnTo>
                    <a:pt x="40" y="70"/>
                  </a:lnTo>
                  <a:lnTo>
                    <a:pt x="43" y="75"/>
                  </a:lnTo>
                  <a:lnTo>
                    <a:pt x="43" y="84"/>
                  </a:lnTo>
                  <a:lnTo>
                    <a:pt x="41" y="93"/>
                  </a:lnTo>
                  <a:lnTo>
                    <a:pt x="34" y="103"/>
                  </a:lnTo>
                  <a:lnTo>
                    <a:pt x="31" y="115"/>
                  </a:lnTo>
                  <a:lnTo>
                    <a:pt x="30" y="127"/>
                  </a:lnTo>
                  <a:lnTo>
                    <a:pt x="31" y="141"/>
                  </a:lnTo>
                  <a:lnTo>
                    <a:pt x="32" y="148"/>
                  </a:lnTo>
                  <a:lnTo>
                    <a:pt x="23" y="137"/>
                  </a:lnTo>
                  <a:lnTo>
                    <a:pt x="11" y="126"/>
                  </a:lnTo>
                  <a:lnTo>
                    <a:pt x="7" y="127"/>
                  </a:lnTo>
                  <a:lnTo>
                    <a:pt x="4" y="136"/>
                  </a:lnTo>
                  <a:lnTo>
                    <a:pt x="1" y="1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37" name="Freeform 44"/>
            <p:cNvSpPr>
              <a:spLocks/>
            </p:cNvSpPr>
            <p:nvPr/>
          </p:nvSpPr>
          <p:spPr bwMode="auto">
            <a:xfrm>
              <a:off x="4270" y="3213"/>
              <a:ext cx="51" cy="30"/>
            </a:xfrm>
            <a:custGeom>
              <a:avLst/>
              <a:gdLst>
                <a:gd name="T0" fmla="*/ 0 w 204"/>
                <a:gd name="T1" fmla="*/ 0 h 120"/>
                <a:gd name="T2" fmla="*/ 0 w 204"/>
                <a:gd name="T3" fmla="*/ 0 h 120"/>
                <a:gd name="T4" fmla="*/ 0 w 204"/>
                <a:gd name="T5" fmla="*/ 0 h 120"/>
                <a:gd name="T6" fmla="*/ 0 w 204"/>
                <a:gd name="T7" fmla="*/ 0 h 120"/>
                <a:gd name="T8" fmla="*/ 0 w 204"/>
                <a:gd name="T9" fmla="*/ 0 h 120"/>
                <a:gd name="T10" fmla="*/ 0 w 204"/>
                <a:gd name="T11" fmla="*/ 0 h 120"/>
                <a:gd name="T12" fmla="*/ 0 w 204"/>
                <a:gd name="T13" fmla="*/ 0 h 120"/>
                <a:gd name="T14" fmla="*/ 0 w 204"/>
                <a:gd name="T15" fmla="*/ 0 h 120"/>
                <a:gd name="T16" fmla="*/ 0 w 204"/>
                <a:gd name="T17" fmla="*/ 0 h 120"/>
                <a:gd name="T18" fmla="*/ 0 w 204"/>
                <a:gd name="T19" fmla="*/ 0 h 120"/>
                <a:gd name="T20" fmla="*/ 0 w 204"/>
                <a:gd name="T21" fmla="*/ 0 h 120"/>
                <a:gd name="T22" fmla="*/ 0 w 204"/>
                <a:gd name="T23" fmla="*/ 0 h 120"/>
                <a:gd name="T24" fmla="*/ 0 w 204"/>
                <a:gd name="T25" fmla="*/ 0 h 120"/>
                <a:gd name="T26" fmla="*/ 0 w 204"/>
                <a:gd name="T27" fmla="*/ 0 h 120"/>
                <a:gd name="T28" fmla="*/ 0 w 204"/>
                <a:gd name="T29" fmla="*/ 0 h 120"/>
                <a:gd name="T30" fmla="*/ 0 w 204"/>
                <a:gd name="T31" fmla="*/ 0 h 1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04"/>
                <a:gd name="T49" fmla="*/ 0 h 120"/>
                <a:gd name="T50" fmla="*/ 204 w 204"/>
                <a:gd name="T51" fmla="*/ 120 h 12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04" h="120">
                  <a:moveTo>
                    <a:pt x="97" y="17"/>
                  </a:moveTo>
                  <a:lnTo>
                    <a:pt x="72" y="36"/>
                  </a:lnTo>
                  <a:lnTo>
                    <a:pt x="40" y="59"/>
                  </a:lnTo>
                  <a:lnTo>
                    <a:pt x="16" y="73"/>
                  </a:lnTo>
                  <a:lnTo>
                    <a:pt x="2" y="83"/>
                  </a:lnTo>
                  <a:lnTo>
                    <a:pt x="0" y="104"/>
                  </a:lnTo>
                  <a:lnTo>
                    <a:pt x="13" y="113"/>
                  </a:lnTo>
                  <a:lnTo>
                    <a:pt x="42" y="118"/>
                  </a:lnTo>
                  <a:lnTo>
                    <a:pt x="70" y="120"/>
                  </a:lnTo>
                  <a:lnTo>
                    <a:pt x="97" y="118"/>
                  </a:lnTo>
                  <a:lnTo>
                    <a:pt x="116" y="104"/>
                  </a:lnTo>
                  <a:lnTo>
                    <a:pt x="149" y="90"/>
                  </a:lnTo>
                  <a:lnTo>
                    <a:pt x="201" y="76"/>
                  </a:lnTo>
                  <a:lnTo>
                    <a:pt x="204" y="30"/>
                  </a:lnTo>
                  <a:lnTo>
                    <a:pt x="197" y="0"/>
                  </a:lnTo>
                  <a:lnTo>
                    <a:pt x="97" y="17"/>
                  </a:lnTo>
                  <a:close/>
                </a:path>
              </a:pathLst>
            </a:custGeom>
            <a:solidFill>
              <a:srgbClr val="3F1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38" name="Freeform 45"/>
            <p:cNvSpPr>
              <a:spLocks/>
            </p:cNvSpPr>
            <p:nvPr/>
          </p:nvSpPr>
          <p:spPr bwMode="auto">
            <a:xfrm>
              <a:off x="4334" y="3215"/>
              <a:ext cx="53" cy="25"/>
            </a:xfrm>
            <a:custGeom>
              <a:avLst/>
              <a:gdLst>
                <a:gd name="T0" fmla="*/ 0 w 214"/>
                <a:gd name="T1" fmla="*/ 0 h 102"/>
                <a:gd name="T2" fmla="*/ 0 w 214"/>
                <a:gd name="T3" fmla="*/ 0 h 102"/>
                <a:gd name="T4" fmla="*/ 0 w 214"/>
                <a:gd name="T5" fmla="*/ 0 h 102"/>
                <a:gd name="T6" fmla="*/ 0 w 214"/>
                <a:gd name="T7" fmla="*/ 0 h 102"/>
                <a:gd name="T8" fmla="*/ 0 w 214"/>
                <a:gd name="T9" fmla="*/ 0 h 102"/>
                <a:gd name="T10" fmla="*/ 0 w 214"/>
                <a:gd name="T11" fmla="*/ 0 h 102"/>
                <a:gd name="T12" fmla="*/ 0 w 214"/>
                <a:gd name="T13" fmla="*/ 0 h 102"/>
                <a:gd name="T14" fmla="*/ 0 w 214"/>
                <a:gd name="T15" fmla="*/ 0 h 102"/>
                <a:gd name="T16" fmla="*/ 0 w 214"/>
                <a:gd name="T17" fmla="*/ 0 h 102"/>
                <a:gd name="T18" fmla="*/ 0 w 214"/>
                <a:gd name="T19" fmla="*/ 0 h 102"/>
                <a:gd name="T20" fmla="*/ 0 w 214"/>
                <a:gd name="T21" fmla="*/ 0 h 102"/>
                <a:gd name="T22" fmla="*/ 0 w 214"/>
                <a:gd name="T23" fmla="*/ 0 h 102"/>
                <a:gd name="T24" fmla="*/ 0 w 214"/>
                <a:gd name="T25" fmla="*/ 0 h 102"/>
                <a:gd name="T26" fmla="*/ 0 w 214"/>
                <a:gd name="T27" fmla="*/ 0 h 10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14"/>
                <a:gd name="T43" fmla="*/ 0 h 102"/>
                <a:gd name="T44" fmla="*/ 214 w 214"/>
                <a:gd name="T45" fmla="*/ 102 h 10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14" h="102">
                  <a:moveTo>
                    <a:pt x="5" y="1"/>
                  </a:moveTo>
                  <a:lnTo>
                    <a:pt x="0" y="40"/>
                  </a:lnTo>
                  <a:lnTo>
                    <a:pt x="5" y="71"/>
                  </a:lnTo>
                  <a:lnTo>
                    <a:pt x="54" y="82"/>
                  </a:lnTo>
                  <a:lnTo>
                    <a:pt x="79" y="82"/>
                  </a:lnTo>
                  <a:lnTo>
                    <a:pt x="114" y="92"/>
                  </a:lnTo>
                  <a:lnTo>
                    <a:pt x="156" y="99"/>
                  </a:lnTo>
                  <a:lnTo>
                    <a:pt x="213" y="102"/>
                  </a:lnTo>
                  <a:lnTo>
                    <a:pt x="214" y="87"/>
                  </a:lnTo>
                  <a:lnTo>
                    <a:pt x="214" y="72"/>
                  </a:lnTo>
                  <a:lnTo>
                    <a:pt x="169" y="48"/>
                  </a:lnTo>
                  <a:lnTo>
                    <a:pt x="121" y="21"/>
                  </a:lnTo>
                  <a:lnTo>
                    <a:pt x="92" y="0"/>
                  </a:lnTo>
                  <a:lnTo>
                    <a:pt x="5" y="1"/>
                  </a:lnTo>
                  <a:close/>
                </a:path>
              </a:pathLst>
            </a:custGeom>
            <a:solidFill>
              <a:srgbClr val="3F1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39" name="Freeform 46"/>
            <p:cNvSpPr>
              <a:spLocks/>
            </p:cNvSpPr>
            <p:nvPr/>
          </p:nvSpPr>
          <p:spPr bwMode="auto">
            <a:xfrm>
              <a:off x="4291" y="3015"/>
              <a:ext cx="79" cy="208"/>
            </a:xfrm>
            <a:custGeom>
              <a:avLst/>
              <a:gdLst>
                <a:gd name="T0" fmla="*/ 0 w 319"/>
                <a:gd name="T1" fmla="*/ 0 h 835"/>
                <a:gd name="T2" fmla="*/ 0 w 319"/>
                <a:gd name="T3" fmla="*/ 0 h 835"/>
                <a:gd name="T4" fmla="*/ 0 w 319"/>
                <a:gd name="T5" fmla="*/ 0 h 835"/>
                <a:gd name="T6" fmla="*/ 0 w 319"/>
                <a:gd name="T7" fmla="*/ 0 h 835"/>
                <a:gd name="T8" fmla="*/ 0 w 319"/>
                <a:gd name="T9" fmla="*/ 0 h 835"/>
                <a:gd name="T10" fmla="*/ 0 w 319"/>
                <a:gd name="T11" fmla="*/ 0 h 835"/>
                <a:gd name="T12" fmla="*/ 0 w 319"/>
                <a:gd name="T13" fmla="*/ 0 h 835"/>
                <a:gd name="T14" fmla="*/ 0 w 319"/>
                <a:gd name="T15" fmla="*/ 0 h 835"/>
                <a:gd name="T16" fmla="*/ 0 w 319"/>
                <a:gd name="T17" fmla="*/ 0 h 835"/>
                <a:gd name="T18" fmla="*/ 0 w 319"/>
                <a:gd name="T19" fmla="*/ 0 h 835"/>
                <a:gd name="T20" fmla="*/ 0 w 319"/>
                <a:gd name="T21" fmla="*/ 0 h 835"/>
                <a:gd name="T22" fmla="*/ 0 w 319"/>
                <a:gd name="T23" fmla="*/ 0 h 835"/>
                <a:gd name="T24" fmla="*/ 0 w 319"/>
                <a:gd name="T25" fmla="*/ 0 h 835"/>
                <a:gd name="T26" fmla="*/ 0 w 319"/>
                <a:gd name="T27" fmla="*/ 0 h 835"/>
                <a:gd name="T28" fmla="*/ 0 w 319"/>
                <a:gd name="T29" fmla="*/ 0 h 835"/>
                <a:gd name="T30" fmla="*/ 0 w 319"/>
                <a:gd name="T31" fmla="*/ 0 h 835"/>
                <a:gd name="T32" fmla="*/ 0 w 319"/>
                <a:gd name="T33" fmla="*/ 0 h 835"/>
                <a:gd name="T34" fmla="*/ 0 w 319"/>
                <a:gd name="T35" fmla="*/ 0 h 835"/>
                <a:gd name="T36" fmla="*/ 0 w 319"/>
                <a:gd name="T37" fmla="*/ 0 h 835"/>
                <a:gd name="T38" fmla="*/ 0 w 319"/>
                <a:gd name="T39" fmla="*/ 0 h 835"/>
                <a:gd name="T40" fmla="*/ 0 w 319"/>
                <a:gd name="T41" fmla="*/ 0 h 835"/>
                <a:gd name="T42" fmla="*/ 0 w 319"/>
                <a:gd name="T43" fmla="*/ 0 h 835"/>
                <a:gd name="T44" fmla="*/ 0 w 319"/>
                <a:gd name="T45" fmla="*/ 0 h 835"/>
                <a:gd name="T46" fmla="*/ 0 w 319"/>
                <a:gd name="T47" fmla="*/ 0 h 83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19"/>
                <a:gd name="T73" fmla="*/ 0 h 835"/>
                <a:gd name="T74" fmla="*/ 319 w 319"/>
                <a:gd name="T75" fmla="*/ 835 h 83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19" h="835">
                  <a:moveTo>
                    <a:pt x="10" y="0"/>
                  </a:moveTo>
                  <a:lnTo>
                    <a:pt x="0" y="74"/>
                  </a:lnTo>
                  <a:lnTo>
                    <a:pt x="0" y="188"/>
                  </a:lnTo>
                  <a:lnTo>
                    <a:pt x="0" y="322"/>
                  </a:lnTo>
                  <a:lnTo>
                    <a:pt x="10" y="403"/>
                  </a:lnTo>
                  <a:lnTo>
                    <a:pt x="10" y="437"/>
                  </a:lnTo>
                  <a:lnTo>
                    <a:pt x="4" y="564"/>
                  </a:lnTo>
                  <a:lnTo>
                    <a:pt x="7" y="655"/>
                  </a:lnTo>
                  <a:lnTo>
                    <a:pt x="14" y="781"/>
                  </a:lnTo>
                  <a:lnTo>
                    <a:pt x="14" y="814"/>
                  </a:lnTo>
                  <a:lnTo>
                    <a:pt x="34" y="831"/>
                  </a:lnTo>
                  <a:lnTo>
                    <a:pt x="114" y="811"/>
                  </a:lnTo>
                  <a:lnTo>
                    <a:pt x="138" y="544"/>
                  </a:lnTo>
                  <a:lnTo>
                    <a:pt x="144" y="376"/>
                  </a:lnTo>
                  <a:lnTo>
                    <a:pt x="155" y="228"/>
                  </a:lnTo>
                  <a:lnTo>
                    <a:pt x="165" y="464"/>
                  </a:lnTo>
                  <a:lnTo>
                    <a:pt x="175" y="808"/>
                  </a:lnTo>
                  <a:lnTo>
                    <a:pt x="255" y="835"/>
                  </a:lnTo>
                  <a:lnTo>
                    <a:pt x="272" y="814"/>
                  </a:lnTo>
                  <a:lnTo>
                    <a:pt x="292" y="511"/>
                  </a:lnTo>
                  <a:lnTo>
                    <a:pt x="295" y="363"/>
                  </a:lnTo>
                  <a:lnTo>
                    <a:pt x="319" y="40"/>
                  </a:lnTo>
                  <a:lnTo>
                    <a:pt x="312" y="3"/>
                  </a:lnTo>
                  <a:lnTo>
                    <a:pt x="1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40" name="Freeform 47"/>
            <p:cNvSpPr>
              <a:spLocks/>
            </p:cNvSpPr>
            <p:nvPr/>
          </p:nvSpPr>
          <p:spPr bwMode="auto">
            <a:xfrm>
              <a:off x="4189" y="3240"/>
              <a:ext cx="37" cy="29"/>
            </a:xfrm>
            <a:custGeom>
              <a:avLst/>
              <a:gdLst>
                <a:gd name="T0" fmla="*/ 0 w 148"/>
                <a:gd name="T1" fmla="*/ 0 h 114"/>
                <a:gd name="T2" fmla="*/ 0 w 148"/>
                <a:gd name="T3" fmla="*/ 0 h 114"/>
                <a:gd name="T4" fmla="*/ 0 w 148"/>
                <a:gd name="T5" fmla="*/ 0 h 114"/>
                <a:gd name="T6" fmla="*/ 0 w 148"/>
                <a:gd name="T7" fmla="*/ 0 h 114"/>
                <a:gd name="T8" fmla="*/ 0 w 148"/>
                <a:gd name="T9" fmla="*/ 0 h 114"/>
                <a:gd name="T10" fmla="*/ 0 w 148"/>
                <a:gd name="T11" fmla="*/ 0 h 114"/>
                <a:gd name="T12" fmla="*/ 0 w 148"/>
                <a:gd name="T13" fmla="*/ 0 h 114"/>
                <a:gd name="T14" fmla="*/ 0 w 148"/>
                <a:gd name="T15" fmla="*/ 0 h 114"/>
                <a:gd name="T16" fmla="*/ 0 w 148"/>
                <a:gd name="T17" fmla="*/ 0 h 114"/>
                <a:gd name="T18" fmla="*/ 0 w 148"/>
                <a:gd name="T19" fmla="*/ 0 h 114"/>
                <a:gd name="T20" fmla="*/ 0 w 148"/>
                <a:gd name="T21" fmla="*/ 0 h 114"/>
                <a:gd name="T22" fmla="*/ 0 w 148"/>
                <a:gd name="T23" fmla="*/ 0 h 114"/>
                <a:gd name="T24" fmla="*/ 0 w 148"/>
                <a:gd name="T25" fmla="*/ 0 h 1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8"/>
                <a:gd name="T40" fmla="*/ 0 h 114"/>
                <a:gd name="T41" fmla="*/ 148 w 148"/>
                <a:gd name="T42" fmla="*/ 114 h 11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8" h="114">
                  <a:moveTo>
                    <a:pt x="56" y="23"/>
                  </a:moveTo>
                  <a:lnTo>
                    <a:pt x="24" y="55"/>
                  </a:lnTo>
                  <a:lnTo>
                    <a:pt x="0" y="85"/>
                  </a:lnTo>
                  <a:lnTo>
                    <a:pt x="2" y="105"/>
                  </a:lnTo>
                  <a:lnTo>
                    <a:pt x="19" y="114"/>
                  </a:lnTo>
                  <a:lnTo>
                    <a:pt x="66" y="111"/>
                  </a:lnTo>
                  <a:lnTo>
                    <a:pt x="93" y="97"/>
                  </a:lnTo>
                  <a:lnTo>
                    <a:pt x="106" y="75"/>
                  </a:lnTo>
                  <a:lnTo>
                    <a:pt x="147" y="57"/>
                  </a:lnTo>
                  <a:lnTo>
                    <a:pt x="148" y="27"/>
                  </a:lnTo>
                  <a:lnTo>
                    <a:pt x="141" y="0"/>
                  </a:lnTo>
                  <a:lnTo>
                    <a:pt x="101" y="20"/>
                  </a:lnTo>
                  <a:lnTo>
                    <a:pt x="56"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41" name="Freeform 48"/>
            <p:cNvSpPr>
              <a:spLocks/>
            </p:cNvSpPr>
            <p:nvPr/>
          </p:nvSpPr>
          <p:spPr bwMode="auto">
            <a:xfrm>
              <a:off x="4265" y="3233"/>
              <a:ext cx="41" cy="29"/>
            </a:xfrm>
            <a:custGeom>
              <a:avLst/>
              <a:gdLst>
                <a:gd name="T0" fmla="*/ 0 w 165"/>
                <a:gd name="T1" fmla="*/ 0 h 117"/>
                <a:gd name="T2" fmla="*/ 0 w 165"/>
                <a:gd name="T3" fmla="*/ 0 h 117"/>
                <a:gd name="T4" fmla="*/ 0 w 165"/>
                <a:gd name="T5" fmla="*/ 0 h 117"/>
                <a:gd name="T6" fmla="*/ 0 w 165"/>
                <a:gd name="T7" fmla="*/ 0 h 117"/>
                <a:gd name="T8" fmla="*/ 0 w 165"/>
                <a:gd name="T9" fmla="*/ 0 h 117"/>
                <a:gd name="T10" fmla="*/ 0 w 165"/>
                <a:gd name="T11" fmla="*/ 0 h 117"/>
                <a:gd name="T12" fmla="*/ 0 w 165"/>
                <a:gd name="T13" fmla="*/ 0 h 117"/>
                <a:gd name="T14" fmla="*/ 0 w 165"/>
                <a:gd name="T15" fmla="*/ 0 h 117"/>
                <a:gd name="T16" fmla="*/ 0 w 165"/>
                <a:gd name="T17" fmla="*/ 0 h 117"/>
                <a:gd name="T18" fmla="*/ 0 w 165"/>
                <a:gd name="T19" fmla="*/ 0 h 117"/>
                <a:gd name="T20" fmla="*/ 0 w 165"/>
                <a:gd name="T21" fmla="*/ 0 h 117"/>
                <a:gd name="T22" fmla="*/ 0 w 165"/>
                <a:gd name="T23" fmla="*/ 0 h 117"/>
                <a:gd name="T24" fmla="*/ 0 w 165"/>
                <a:gd name="T25" fmla="*/ 0 h 117"/>
                <a:gd name="T26" fmla="*/ 0 w 165"/>
                <a:gd name="T27" fmla="*/ 0 h 117"/>
                <a:gd name="T28" fmla="*/ 0 w 165"/>
                <a:gd name="T29" fmla="*/ 0 h 11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5"/>
                <a:gd name="T46" fmla="*/ 0 h 117"/>
                <a:gd name="T47" fmla="*/ 165 w 165"/>
                <a:gd name="T48" fmla="*/ 117 h 11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5" h="117">
                  <a:moveTo>
                    <a:pt x="3" y="7"/>
                  </a:moveTo>
                  <a:lnTo>
                    <a:pt x="0" y="53"/>
                  </a:lnTo>
                  <a:lnTo>
                    <a:pt x="23" y="71"/>
                  </a:lnTo>
                  <a:lnTo>
                    <a:pt x="46" y="78"/>
                  </a:lnTo>
                  <a:lnTo>
                    <a:pt x="61" y="88"/>
                  </a:lnTo>
                  <a:lnTo>
                    <a:pt x="88" y="105"/>
                  </a:lnTo>
                  <a:lnTo>
                    <a:pt x="135" y="117"/>
                  </a:lnTo>
                  <a:lnTo>
                    <a:pt x="151" y="114"/>
                  </a:lnTo>
                  <a:lnTo>
                    <a:pt x="165" y="107"/>
                  </a:lnTo>
                  <a:lnTo>
                    <a:pt x="165" y="94"/>
                  </a:lnTo>
                  <a:lnTo>
                    <a:pt x="148" y="67"/>
                  </a:lnTo>
                  <a:lnTo>
                    <a:pt x="110" y="40"/>
                  </a:lnTo>
                  <a:lnTo>
                    <a:pt x="81" y="16"/>
                  </a:lnTo>
                  <a:lnTo>
                    <a:pt x="71" y="0"/>
                  </a:lnTo>
                  <a:lnTo>
                    <a:pt x="3"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42" name="Freeform 49"/>
            <p:cNvSpPr>
              <a:spLocks/>
            </p:cNvSpPr>
            <p:nvPr/>
          </p:nvSpPr>
          <p:spPr bwMode="auto">
            <a:xfrm>
              <a:off x="4201" y="2927"/>
              <a:ext cx="84" cy="99"/>
            </a:xfrm>
            <a:custGeom>
              <a:avLst/>
              <a:gdLst>
                <a:gd name="T0" fmla="*/ 0 w 336"/>
                <a:gd name="T1" fmla="*/ 0 h 398"/>
                <a:gd name="T2" fmla="*/ 0 w 336"/>
                <a:gd name="T3" fmla="*/ 0 h 398"/>
                <a:gd name="T4" fmla="*/ 0 w 336"/>
                <a:gd name="T5" fmla="*/ 0 h 398"/>
                <a:gd name="T6" fmla="*/ 0 w 336"/>
                <a:gd name="T7" fmla="*/ 0 h 398"/>
                <a:gd name="T8" fmla="*/ 0 w 336"/>
                <a:gd name="T9" fmla="*/ 0 h 398"/>
                <a:gd name="T10" fmla="*/ 0 w 336"/>
                <a:gd name="T11" fmla="*/ 0 h 398"/>
                <a:gd name="T12" fmla="*/ 0 w 336"/>
                <a:gd name="T13" fmla="*/ 0 h 398"/>
                <a:gd name="T14" fmla="*/ 0 w 336"/>
                <a:gd name="T15" fmla="*/ 0 h 398"/>
                <a:gd name="T16" fmla="*/ 0 w 336"/>
                <a:gd name="T17" fmla="*/ 0 h 39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6"/>
                <a:gd name="T28" fmla="*/ 0 h 398"/>
                <a:gd name="T29" fmla="*/ 336 w 336"/>
                <a:gd name="T30" fmla="*/ 398 h 39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6" h="398">
                  <a:moveTo>
                    <a:pt x="0" y="76"/>
                  </a:moveTo>
                  <a:lnTo>
                    <a:pt x="101" y="0"/>
                  </a:lnTo>
                  <a:lnTo>
                    <a:pt x="212" y="175"/>
                  </a:lnTo>
                  <a:lnTo>
                    <a:pt x="231" y="9"/>
                  </a:lnTo>
                  <a:lnTo>
                    <a:pt x="299" y="30"/>
                  </a:lnTo>
                  <a:lnTo>
                    <a:pt x="336" y="91"/>
                  </a:lnTo>
                  <a:lnTo>
                    <a:pt x="329" y="398"/>
                  </a:lnTo>
                  <a:lnTo>
                    <a:pt x="37" y="398"/>
                  </a:lnTo>
                  <a:lnTo>
                    <a:pt x="0" y="76"/>
                  </a:lnTo>
                  <a:close/>
                </a:path>
              </a:pathLst>
            </a:custGeom>
            <a:solidFill>
              <a:srgbClr val="7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43" name="Freeform 50"/>
            <p:cNvSpPr>
              <a:spLocks/>
            </p:cNvSpPr>
            <p:nvPr/>
          </p:nvSpPr>
          <p:spPr bwMode="auto">
            <a:xfrm>
              <a:off x="4225" y="2921"/>
              <a:ext cx="34" cy="58"/>
            </a:xfrm>
            <a:custGeom>
              <a:avLst/>
              <a:gdLst>
                <a:gd name="T0" fmla="*/ 0 w 134"/>
                <a:gd name="T1" fmla="*/ 0 h 233"/>
                <a:gd name="T2" fmla="*/ 0 w 134"/>
                <a:gd name="T3" fmla="*/ 0 h 233"/>
                <a:gd name="T4" fmla="*/ 0 w 134"/>
                <a:gd name="T5" fmla="*/ 0 h 233"/>
                <a:gd name="T6" fmla="*/ 0 w 134"/>
                <a:gd name="T7" fmla="*/ 0 h 233"/>
                <a:gd name="T8" fmla="*/ 0 w 134"/>
                <a:gd name="T9" fmla="*/ 0 h 233"/>
                <a:gd name="T10" fmla="*/ 0 w 134"/>
                <a:gd name="T11" fmla="*/ 0 h 233"/>
                <a:gd name="T12" fmla="*/ 0 w 134"/>
                <a:gd name="T13" fmla="*/ 0 h 233"/>
                <a:gd name="T14" fmla="*/ 0 w 134"/>
                <a:gd name="T15" fmla="*/ 0 h 233"/>
                <a:gd name="T16" fmla="*/ 0 60000 65536"/>
                <a:gd name="T17" fmla="*/ 0 60000 65536"/>
                <a:gd name="T18" fmla="*/ 0 60000 65536"/>
                <a:gd name="T19" fmla="*/ 0 60000 65536"/>
                <a:gd name="T20" fmla="*/ 0 60000 65536"/>
                <a:gd name="T21" fmla="*/ 0 60000 65536"/>
                <a:gd name="T22" fmla="*/ 0 60000 65536"/>
                <a:gd name="T23" fmla="*/ 0 60000 65536"/>
                <a:gd name="T24" fmla="*/ 0 w 134"/>
                <a:gd name="T25" fmla="*/ 0 h 233"/>
                <a:gd name="T26" fmla="*/ 134 w 134"/>
                <a:gd name="T27" fmla="*/ 233 h 23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4" h="233">
                  <a:moveTo>
                    <a:pt x="0" y="24"/>
                  </a:moveTo>
                  <a:lnTo>
                    <a:pt x="11" y="0"/>
                  </a:lnTo>
                  <a:lnTo>
                    <a:pt x="94" y="41"/>
                  </a:lnTo>
                  <a:lnTo>
                    <a:pt x="114" y="14"/>
                  </a:lnTo>
                  <a:lnTo>
                    <a:pt x="128" y="24"/>
                  </a:lnTo>
                  <a:lnTo>
                    <a:pt x="134" y="162"/>
                  </a:lnTo>
                  <a:lnTo>
                    <a:pt x="132" y="233"/>
                  </a:lnTo>
                  <a:lnTo>
                    <a:pt x="0" y="24"/>
                  </a:lnTo>
                  <a:close/>
                </a:path>
              </a:pathLst>
            </a:custGeom>
            <a:solidFill>
              <a:srgbClr val="FFD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44" name="Freeform 51"/>
            <p:cNvSpPr>
              <a:spLocks/>
            </p:cNvSpPr>
            <p:nvPr/>
          </p:nvSpPr>
          <p:spPr bwMode="auto">
            <a:xfrm>
              <a:off x="4236" y="2933"/>
              <a:ext cx="22" cy="11"/>
            </a:xfrm>
            <a:custGeom>
              <a:avLst/>
              <a:gdLst>
                <a:gd name="T0" fmla="*/ 0 w 85"/>
                <a:gd name="T1" fmla="*/ 0 h 46"/>
                <a:gd name="T2" fmla="*/ 0 w 85"/>
                <a:gd name="T3" fmla="*/ 0 h 46"/>
                <a:gd name="T4" fmla="*/ 0 w 85"/>
                <a:gd name="T5" fmla="*/ 0 h 46"/>
                <a:gd name="T6" fmla="*/ 0 60000 65536"/>
                <a:gd name="T7" fmla="*/ 0 60000 65536"/>
                <a:gd name="T8" fmla="*/ 0 60000 65536"/>
                <a:gd name="T9" fmla="*/ 0 w 85"/>
                <a:gd name="T10" fmla="*/ 0 h 46"/>
                <a:gd name="T11" fmla="*/ 85 w 85"/>
                <a:gd name="T12" fmla="*/ 46 h 46"/>
              </a:gdLst>
              <a:ahLst/>
              <a:cxnLst>
                <a:cxn ang="T6">
                  <a:pos x="T0" y="T1"/>
                </a:cxn>
                <a:cxn ang="T7">
                  <a:pos x="T2" y="T3"/>
                </a:cxn>
                <a:cxn ang="T8">
                  <a:pos x="T4" y="T5"/>
                </a:cxn>
              </a:cxnLst>
              <a:rect l="T9" t="T10" r="T11" b="T12"/>
              <a:pathLst>
                <a:path w="85" h="46">
                  <a:moveTo>
                    <a:pt x="0" y="46"/>
                  </a:moveTo>
                  <a:lnTo>
                    <a:pt x="48" y="0"/>
                  </a:lnTo>
                  <a:lnTo>
                    <a:pt x="85" y="37"/>
                  </a:lnTo>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45" name="Freeform 52"/>
            <p:cNvSpPr>
              <a:spLocks/>
            </p:cNvSpPr>
            <p:nvPr/>
          </p:nvSpPr>
          <p:spPr bwMode="auto">
            <a:xfrm>
              <a:off x="4184" y="2926"/>
              <a:ext cx="133" cy="323"/>
            </a:xfrm>
            <a:custGeom>
              <a:avLst/>
              <a:gdLst>
                <a:gd name="T0" fmla="*/ 0 w 531"/>
                <a:gd name="T1" fmla="*/ 0 h 1292"/>
                <a:gd name="T2" fmla="*/ 0 w 531"/>
                <a:gd name="T3" fmla="*/ 0 h 1292"/>
                <a:gd name="T4" fmla="*/ 0 w 531"/>
                <a:gd name="T5" fmla="*/ 0 h 1292"/>
                <a:gd name="T6" fmla="*/ 0 w 531"/>
                <a:gd name="T7" fmla="*/ 0 h 1292"/>
                <a:gd name="T8" fmla="*/ 0 w 531"/>
                <a:gd name="T9" fmla="*/ 0 h 1292"/>
                <a:gd name="T10" fmla="*/ 0 w 531"/>
                <a:gd name="T11" fmla="*/ 0 h 1292"/>
                <a:gd name="T12" fmla="*/ 0 w 531"/>
                <a:gd name="T13" fmla="*/ 0 h 1292"/>
                <a:gd name="T14" fmla="*/ 0 w 531"/>
                <a:gd name="T15" fmla="*/ 0 h 1292"/>
                <a:gd name="T16" fmla="*/ 0 w 531"/>
                <a:gd name="T17" fmla="*/ 0 h 1292"/>
                <a:gd name="T18" fmla="*/ 0 w 531"/>
                <a:gd name="T19" fmla="*/ 0 h 1292"/>
                <a:gd name="T20" fmla="*/ 0 w 531"/>
                <a:gd name="T21" fmla="*/ 0 h 1292"/>
                <a:gd name="T22" fmla="*/ 0 w 531"/>
                <a:gd name="T23" fmla="*/ 0 h 1292"/>
                <a:gd name="T24" fmla="*/ 0 w 531"/>
                <a:gd name="T25" fmla="*/ 0 h 1292"/>
                <a:gd name="T26" fmla="*/ 0 w 531"/>
                <a:gd name="T27" fmla="*/ 0 h 1292"/>
                <a:gd name="T28" fmla="*/ 0 w 531"/>
                <a:gd name="T29" fmla="*/ 0 h 1292"/>
                <a:gd name="T30" fmla="*/ 0 w 531"/>
                <a:gd name="T31" fmla="*/ 0 h 1292"/>
                <a:gd name="T32" fmla="*/ 0 w 531"/>
                <a:gd name="T33" fmla="*/ 0 h 1292"/>
                <a:gd name="T34" fmla="*/ 0 w 531"/>
                <a:gd name="T35" fmla="*/ 0 h 1292"/>
                <a:gd name="T36" fmla="*/ 0 w 531"/>
                <a:gd name="T37" fmla="*/ 0 h 1292"/>
                <a:gd name="T38" fmla="*/ 0 w 531"/>
                <a:gd name="T39" fmla="*/ 0 h 1292"/>
                <a:gd name="T40" fmla="*/ 0 w 531"/>
                <a:gd name="T41" fmla="*/ 0 h 1292"/>
                <a:gd name="T42" fmla="*/ 0 w 531"/>
                <a:gd name="T43" fmla="*/ 0 h 1292"/>
                <a:gd name="T44" fmla="*/ 0 w 531"/>
                <a:gd name="T45" fmla="*/ 0 h 1292"/>
                <a:gd name="T46" fmla="*/ 0 w 531"/>
                <a:gd name="T47" fmla="*/ 0 h 1292"/>
                <a:gd name="T48" fmla="*/ 0 w 531"/>
                <a:gd name="T49" fmla="*/ 0 h 1292"/>
                <a:gd name="T50" fmla="*/ 0 w 531"/>
                <a:gd name="T51" fmla="*/ 0 h 1292"/>
                <a:gd name="T52" fmla="*/ 0 w 531"/>
                <a:gd name="T53" fmla="*/ 0 h 1292"/>
                <a:gd name="T54" fmla="*/ 0 w 531"/>
                <a:gd name="T55" fmla="*/ 0 h 1292"/>
                <a:gd name="T56" fmla="*/ 0 w 531"/>
                <a:gd name="T57" fmla="*/ 0 h 1292"/>
                <a:gd name="T58" fmla="*/ 0 w 531"/>
                <a:gd name="T59" fmla="*/ 0 h 129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31"/>
                <a:gd name="T91" fmla="*/ 0 h 1292"/>
                <a:gd name="T92" fmla="*/ 531 w 531"/>
                <a:gd name="T93" fmla="*/ 1292 h 129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31" h="1292">
                  <a:moveTo>
                    <a:pt x="168" y="0"/>
                  </a:moveTo>
                  <a:lnTo>
                    <a:pt x="41" y="94"/>
                  </a:lnTo>
                  <a:lnTo>
                    <a:pt x="0" y="400"/>
                  </a:lnTo>
                  <a:lnTo>
                    <a:pt x="100" y="601"/>
                  </a:lnTo>
                  <a:lnTo>
                    <a:pt x="101" y="639"/>
                  </a:lnTo>
                  <a:lnTo>
                    <a:pt x="108" y="687"/>
                  </a:lnTo>
                  <a:lnTo>
                    <a:pt x="120" y="717"/>
                  </a:lnTo>
                  <a:lnTo>
                    <a:pt x="104" y="936"/>
                  </a:lnTo>
                  <a:lnTo>
                    <a:pt x="70" y="1287"/>
                  </a:lnTo>
                  <a:lnTo>
                    <a:pt x="105" y="1292"/>
                  </a:lnTo>
                  <a:lnTo>
                    <a:pt x="161" y="1273"/>
                  </a:lnTo>
                  <a:lnTo>
                    <a:pt x="202" y="1036"/>
                  </a:lnTo>
                  <a:lnTo>
                    <a:pt x="222" y="949"/>
                  </a:lnTo>
                  <a:lnTo>
                    <a:pt x="281" y="720"/>
                  </a:lnTo>
                  <a:lnTo>
                    <a:pt x="289" y="961"/>
                  </a:lnTo>
                  <a:lnTo>
                    <a:pt x="320" y="1252"/>
                  </a:lnTo>
                  <a:lnTo>
                    <a:pt x="405" y="1256"/>
                  </a:lnTo>
                  <a:lnTo>
                    <a:pt x="414" y="942"/>
                  </a:lnTo>
                  <a:lnTo>
                    <a:pt x="406" y="629"/>
                  </a:lnTo>
                  <a:lnTo>
                    <a:pt x="410" y="471"/>
                  </a:lnTo>
                  <a:lnTo>
                    <a:pt x="426" y="421"/>
                  </a:lnTo>
                  <a:lnTo>
                    <a:pt x="435" y="425"/>
                  </a:lnTo>
                  <a:lnTo>
                    <a:pt x="524" y="373"/>
                  </a:lnTo>
                  <a:lnTo>
                    <a:pt x="531" y="273"/>
                  </a:lnTo>
                  <a:lnTo>
                    <a:pt x="389" y="33"/>
                  </a:lnTo>
                  <a:lnTo>
                    <a:pt x="289" y="0"/>
                  </a:lnTo>
                  <a:lnTo>
                    <a:pt x="310" y="161"/>
                  </a:lnTo>
                  <a:lnTo>
                    <a:pt x="285" y="319"/>
                  </a:lnTo>
                  <a:lnTo>
                    <a:pt x="246" y="171"/>
                  </a:lnTo>
                  <a:lnTo>
                    <a:pt x="168" y="0"/>
                  </a:lnTo>
                  <a:close/>
                </a:path>
              </a:pathLst>
            </a:custGeom>
            <a:solidFill>
              <a:srgbClr val="5F3F1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46" name="Freeform 53"/>
            <p:cNvSpPr>
              <a:spLocks/>
            </p:cNvSpPr>
            <p:nvPr/>
          </p:nvSpPr>
          <p:spPr bwMode="auto">
            <a:xfrm>
              <a:off x="4192" y="2961"/>
              <a:ext cx="33" cy="84"/>
            </a:xfrm>
            <a:custGeom>
              <a:avLst/>
              <a:gdLst>
                <a:gd name="T0" fmla="*/ 0 w 135"/>
                <a:gd name="T1" fmla="*/ 0 h 336"/>
                <a:gd name="T2" fmla="*/ 0 w 135"/>
                <a:gd name="T3" fmla="*/ 0 h 336"/>
                <a:gd name="T4" fmla="*/ 0 w 135"/>
                <a:gd name="T5" fmla="*/ 0 h 336"/>
                <a:gd name="T6" fmla="*/ 0 w 135"/>
                <a:gd name="T7" fmla="*/ 0 h 336"/>
                <a:gd name="T8" fmla="*/ 0 w 135"/>
                <a:gd name="T9" fmla="*/ 0 h 336"/>
                <a:gd name="T10" fmla="*/ 0 w 135"/>
                <a:gd name="T11" fmla="*/ 0 h 336"/>
                <a:gd name="T12" fmla="*/ 0 w 135"/>
                <a:gd name="T13" fmla="*/ 0 h 336"/>
                <a:gd name="T14" fmla="*/ 0 w 135"/>
                <a:gd name="T15" fmla="*/ 0 h 336"/>
                <a:gd name="T16" fmla="*/ 0 w 135"/>
                <a:gd name="T17" fmla="*/ 0 h 336"/>
                <a:gd name="T18" fmla="*/ 0 w 135"/>
                <a:gd name="T19" fmla="*/ 0 h 336"/>
                <a:gd name="T20" fmla="*/ 0 w 135"/>
                <a:gd name="T21" fmla="*/ 0 h 3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5"/>
                <a:gd name="T34" fmla="*/ 0 h 336"/>
                <a:gd name="T35" fmla="*/ 135 w 135"/>
                <a:gd name="T36" fmla="*/ 336 h 3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5" h="336">
                  <a:moveTo>
                    <a:pt x="67" y="0"/>
                  </a:moveTo>
                  <a:lnTo>
                    <a:pt x="81" y="80"/>
                  </a:lnTo>
                  <a:lnTo>
                    <a:pt x="74" y="201"/>
                  </a:lnTo>
                  <a:lnTo>
                    <a:pt x="0" y="222"/>
                  </a:lnTo>
                  <a:lnTo>
                    <a:pt x="74" y="228"/>
                  </a:lnTo>
                  <a:lnTo>
                    <a:pt x="94" y="302"/>
                  </a:lnTo>
                  <a:lnTo>
                    <a:pt x="135" y="336"/>
                  </a:lnTo>
                  <a:lnTo>
                    <a:pt x="121" y="275"/>
                  </a:lnTo>
                  <a:lnTo>
                    <a:pt x="108" y="242"/>
                  </a:lnTo>
                  <a:lnTo>
                    <a:pt x="101" y="161"/>
                  </a:lnTo>
                  <a:lnTo>
                    <a:pt x="67" y="0"/>
                  </a:lnTo>
                  <a:close/>
                </a:path>
              </a:pathLst>
            </a:custGeom>
            <a:solidFill>
              <a:srgbClr val="3F1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47" name="Freeform 54"/>
            <p:cNvSpPr>
              <a:spLocks/>
            </p:cNvSpPr>
            <p:nvPr/>
          </p:nvSpPr>
          <p:spPr bwMode="auto">
            <a:xfrm>
              <a:off x="4222" y="2966"/>
              <a:ext cx="12" cy="11"/>
            </a:xfrm>
            <a:custGeom>
              <a:avLst/>
              <a:gdLst>
                <a:gd name="T0" fmla="*/ 0 w 47"/>
                <a:gd name="T1" fmla="*/ 0 h 46"/>
                <a:gd name="T2" fmla="*/ 0 w 47"/>
                <a:gd name="T3" fmla="*/ 0 h 46"/>
                <a:gd name="T4" fmla="*/ 0 w 47"/>
                <a:gd name="T5" fmla="*/ 0 h 46"/>
                <a:gd name="T6" fmla="*/ 0 w 47"/>
                <a:gd name="T7" fmla="*/ 0 h 46"/>
                <a:gd name="T8" fmla="*/ 0 60000 65536"/>
                <a:gd name="T9" fmla="*/ 0 60000 65536"/>
                <a:gd name="T10" fmla="*/ 0 60000 65536"/>
                <a:gd name="T11" fmla="*/ 0 60000 65536"/>
                <a:gd name="T12" fmla="*/ 0 w 47"/>
                <a:gd name="T13" fmla="*/ 0 h 46"/>
                <a:gd name="T14" fmla="*/ 47 w 47"/>
                <a:gd name="T15" fmla="*/ 46 h 46"/>
              </a:gdLst>
              <a:ahLst/>
              <a:cxnLst>
                <a:cxn ang="T8">
                  <a:pos x="T0" y="T1"/>
                </a:cxn>
                <a:cxn ang="T9">
                  <a:pos x="T2" y="T3"/>
                </a:cxn>
                <a:cxn ang="T10">
                  <a:pos x="T4" y="T5"/>
                </a:cxn>
                <a:cxn ang="T11">
                  <a:pos x="T6" y="T7"/>
                </a:cxn>
              </a:cxnLst>
              <a:rect l="T12" t="T13" r="T14" b="T15"/>
              <a:pathLst>
                <a:path w="47" h="46">
                  <a:moveTo>
                    <a:pt x="0" y="46"/>
                  </a:moveTo>
                  <a:lnTo>
                    <a:pt x="10" y="0"/>
                  </a:lnTo>
                  <a:lnTo>
                    <a:pt x="47" y="39"/>
                  </a:lnTo>
                  <a:lnTo>
                    <a:pt x="0" y="46"/>
                  </a:lnTo>
                  <a:close/>
                </a:path>
              </a:pathLst>
            </a:custGeom>
            <a:solidFill>
              <a:srgbClr val="FFD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48" name="Freeform 55"/>
            <p:cNvSpPr>
              <a:spLocks/>
            </p:cNvSpPr>
            <p:nvPr/>
          </p:nvSpPr>
          <p:spPr bwMode="auto">
            <a:xfrm>
              <a:off x="4223" y="2871"/>
              <a:ext cx="37" cy="62"/>
            </a:xfrm>
            <a:custGeom>
              <a:avLst/>
              <a:gdLst>
                <a:gd name="T0" fmla="*/ 0 w 148"/>
                <a:gd name="T1" fmla="*/ 0 h 248"/>
                <a:gd name="T2" fmla="*/ 0 w 148"/>
                <a:gd name="T3" fmla="*/ 0 h 248"/>
                <a:gd name="T4" fmla="*/ 0 w 148"/>
                <a:gd name="T5" fmla="*/ 0 h 248"/>
                <a:gd name="T6" fmla="*/ 0 w 148"/>
                <a:gd name="T7" fmla="*/ 0 h 248"/>
                <a:gd name="T8" fmla="*/ 0 w 148"/>
                <a:gd name="T9" fmla="*/ 0 h 248"/>
                <a:gd name="T10" fmla="*/ 0 w 148"/>
                <a:gd name="T11" fmla="*/ 0 h 248"/>
                <a:gd name="T12" fmla="*/ 0 w 148"/>
                <a:gd name="T13" fmla="*/ 0 h 248"/>
                <a:gd name="T14" fmla="*/ 0 w 148"/>
                <a:gd name="T15" fmla="*/ 0 h 248"/>
                <a:gd name="T16" fmla="*/ 0 w 148"/>
                <a:gd name="T17" fmla="*/ 0 h 248"/>
                <a:gd name="T18" fmla="*/ 0 w 148"/>
                <a:gd name="T19" fmla="*/ 0 h 248"/>
                <a:gd name="T20" fmla="*/ 0 w 148"/>
                <a:gd name="T21" fmla="*/ 0 h 248"/>
                <a:gd name="T22" fmla="*/ 0 w 148"/>
                <a:gd name="T23" fmla="*/ 0 h 248"/>
                <a:gd name="T24" fmla="*/ 0 w 148"/>
                <a:gd name="T25" fmla="*/ 0 h 248"/>
                <a:gd name="T26" fmla="*/ 0 w 148"/>
                <a:gd name="T27" fmla="*/ 0 h 248"/>
                <a:gd name="T28" fmla="*/ 0 w 148"/>
                <a:gd name="T29" fmla="*/ 0 h 248"/>
                <a:gd name="T30" fmla="*/ 0 w 148"/>
                <a:gd name="T31" fmla="*/ 0 h 248"/>
                <a:gd name="T32" fmla="*/ 0 w 148"/>
                <a:gd name="T33" fmla="*/ 0 h 248"/>
                <a:gd name="T34" fmla="*/ 0 w 148"/>
                <a:gd name="T35" fmla="*/ 0 h 248"/>
                <a:gd name="T36" fmla="*/ 0 w 148"/>
                <a:gd name="T37" fmla="*/ 0 h 248"/>
                <a:gd name="T38" fmla="*/ 0 w 148"/>
                <a:gd name="T39" fmla="*/ 0 h 248"/>
                <a:gd name="T40" fmla="*/ 0 w 148"/>
                <a:gd name="T41" fmla="*/ 0 h 248"/>
                <a:gd name="T42" fmla="*/ 0 w 148"/>
                <a:gd name="T43" fmla="*/ 0 h 248"/>
                <a:gd name="T44" fmla="*/ 0 w 148"/>
                <a:gd name="T45" fmla="*/ 0 h 248"/>
                <a:gd name="T46" fmla="*/ 0 w 148"/>
                <a:gd name="T47" fmla="*/ 0 h 248"/>
                <a:gd name="T48" fmla="*/ 0 w 148"/>
                <a:gd name="T49" fmla="*/ 0 h 248"/>
                <a:gd name="T50" fmla="*/ 0 w 148"/>
                <a:gd name="T51" fmla="*/ 0 h 248"/>
                <a:gd name="T52" fmla="*/ 0 w 148"/>
                <a:gd name="T53" fmla="*/ 0 h 248"/>
                <a:gd name="T54" fmla="*/ 0 w 148"/>
                <a:gd name="T55" fmla="*/ 0 h 248"/>
                <a:gd name="T56" fmla="*/ 0 w 148"/>
                <a:gd name="T57" fmla="*/ 0 h 248"/>
                <a:gd name="T58" fmla="*/ 0 w 148"/>
                <a:gd name="T59" fmla="*/ 0 h 248"/>
                <a:gd name="T60" fmla="*/ 0 w 148"/>
                <a:gd name="T61" fmla="*/ 0 h 248"/>
                <a:gd name="T62" fmla="*/ 0 w 148"/>
                <a:gd name="T63" fmla="*/ 0 h 248"/>
                <a:gd name="T64" fmla="*/ 0 w 148"/>
                <a:gd name="T65" fmla="*/ 0 h 248"/>
                <a:gd name="T66" fmla="*/ 0 w 148"/>
                <a:gd name="T67" fmla="*/ 0 h 24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48"/>
                <a:gd name="T103" fmla="*/ 0 h 248"/>
                <a:gd name="T104" fmla="*/ 148 w 148"/>
                <a:gd name="T105" fmla="*/ 248 h 24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48" h="248">
                  <a:moveTo>
                    <a:pt x="146" y="41"/>
                  </a:moveTo>
                  <a:lnTo>
                    <a:pt x="148" y="81"/>
                  </a:lnTo>
                  <a:lnTo>
                    <a:pt x="143" y="96"/>
                  </a:lnTo>
                  <a:lnTo>
                    <a:pt x="148" y="109"/>
                  </a:lnTo>
                  <a:lnTo>
                    <a:pt x="147" y="124"/>
                  </a:lnTo>
                  <a:lnTo>
                    <a:pt x="145" y="144"/>
                  </a:lnTo>
                  <a:lnTo>
                    <a:pt x="143" y="164"/>
                  </a:lnTo>
                  <a:lnTo>
                    <a:pt x="144" y="186"/>
                  </a:lnTo>
                  <a:lnTo>
                    <a:pt x="135" y="199"/>
                  </a:lnTo>
                  <a:lnTo>
                    <a:pt x="121" y="208"/>
                  </a:lnTo>
                  <a:lnTo>
                    <a:pt x="126" y="220"/>
                  </a:lnTo>
                  <a:lnTo>
                    <a:pt x="101" y="248"/>
                  </a:lnTo>
                  <a:lnTo>
                    <a:pt x="21" y="207"/>
                  </a:lnTo>
                  <a:lnTo>
                    <a:pt x="17" y="152"/>
                  </a:lnTo>
                  <a:lnTo>
                    <a:pt x="14" y="145"/>
                  </a:lnTo>
                  <a:lnTo>
                    <a:pt x="11" y="136"/>
                  </a:lnTo>
                  <a:lnTo>
                    <a:pt x="4" y="122"/>
                  </a:lnTo>
                  <a:lnTo>
                    <a:pt x="0" y="93"/>
                  </a:lnTo>
                  <a:lnTo>
                    <a:pt x="9" y="88"/>
                  </a:lnTo>
                  <a:lnTo>
                    <a:pt x="6" y="78"/>
                  </a:lnTo>
                  <a:lnTo>
                    <a:pt x="6" y="59"/>
                  </a:lnTo>
                  <a:lnTo>
                    <a:pt x="7" y="44"/>
                  </a:lnTo>
                  <a:lnTo>
                    <a:pt x="14" y="29"/>
                  </a:lnTo>
                  <a:lnTo>
                    <a:pt x="22" y="18"/>
                  </a:lnTo>
                  <a:lnTo>
                    <a:pt x="36" y="6"/>
                  </a:lnTo>
                  <a:lnTo>
                    <a:pt x="52" y="2"/>
                  </a:lnTo>
                  <a:lnTo>
                    <a:pt x="69" y="0"/>
                  </a:lnTo>
                  <a:lnTo>
                    <a:pt x="86" y="0"/>
                  </a:lnTo>
                  <a:lnTo>
                    <a:pt x="102" y="1"/>
                  </a:lnTo>
                  <a:lnTo>
                    <a:pt x="116" y="3"/>
                  </a:lnTo>
                  <a:lnTo>
                    <a:pt x="130" y="10"/>
                  </a:lnTo>
                  <a:lnTo>
                    <a:pt x="138" y="19"/>
                  </a:lnTo>
                  <a:lnTo>
                    <a:pt x="142" y="27"/>
                  </a:lnTo>
                  <a:lnTo>
                    <a:pt x="146" y="41"/>
                  </a:lnTo>
                  <a:close/>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49" name="Freeform 56"/>
            <p:cNvSpPr>
              <a:spLocks/>
            </p:cNvSpPr>
            <p:nvPr/>
          </p:nvSpPr>
          <p:spPr bwMode="auto">
            <a:xfrm>
              <a:off x="4238" y="2892"/>
              <a:ext cx="14" cy="5"/>
            </a:xfrm>
            <a:custGeom>
              <a:avLst/>
              <a:gdLst>
                <a:gd name="T0" fmla="*/ 0 w 54"/>
                <a:gd name="T1" fmla="*/ 0 h 22"/>
                <a:gd name="T2" fmla="*/ 0 w 54"/>
                <a:gd name="T3" fmla="*/ 0 h 22"/>
                <a:gd name="T4" fmla="*/ 0 w 54"/>
                <a:gd name="T5" fmla="*/ 0 h 22"/>
                <a:gd name="T6" fmla="*/ 0 w 54"/>
                <a:gd name="T7" fmla="*/ 0 h 22"/>
                <a:gd name="T8" fmla="*/ 0 w 54"/>
                <a:gd name="T9" fmla="*/ 0 h 22"/>
                <a:gd name="T10" fmla="*/ 0 w 54"/>
                <a:gd name="T11" fmla="*/ 0 h 22"/>
                <a:gd name="T12" fmla="*/ 0 w 54"/>
                <a:gd name="T13" fmla="*/ 0 h 22"/>
                <a:gd name="T14" fmla="*/ 0 w 54"/>
                <a:gd name="T15" fmla="*/ 0 h 22"/>
                <a:gd name="T16" fmla="*/ 0 w 54"/>
                <a:gd name="T17" fmla="*/ 0 h 22"/>
                <a:gd name="T18" fmla="*/ 0 w 54"/>
                <a:gd name="T19" fmla="*/ 0 h 22"/>
                <a:gd name="T20" fmla="*/ 0 w 54"/>
                <a:gd name="T21" fmla="*/ 0 h 22"/>
                <a:gd name="T22" fmla="*/ 0 w 54"/>
                <a:gd name="T23" fmla="*/ 0 h 22"/>
                <a:gd name="T24" fmla="*/ 0 w 54"/>
                <a:gd name="T25" fmla="*/ 0 h 2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4"/>
                <a:gd name="T40" fmla="*/ 0 h 22"/>
                <a:gd name="T41" fmla="*/ 54 w 54"/>
                <a:gd name="T42" fmla="*/ 22 h 2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4" h="22">
                  <a:moveTo>
                    <a:pt x="0" y="3"/>
                  </a:moveTo>
                  <a:lnTo>
                    <a:pt x="25" y="0"/>
                  </a:lnTo>
                  <a:lnTo>
                    <a:pt x="41" y="2"/>
                  </a:lnTo>
                  <a:lnTo>
                    <a:pt x="48" y="5"/>
                  </a:lnTo>
                  <a:lnTo>
                    <a:pt x="54" y="6"/>
                  </a:lnTo>
                  <a:lnTo>
                    <a:pt x="50" y="12"/>
                  </a:lnTo>
                  <a:lnTo>
                    <a:pt x="46" y="18"/>
                  </a:lnTo>
                  <a:lnTo>
                    <a:pt x="48" y="22"/>
                  </a:lnTo>
                  <a:lnTo>
                    <a:pt x="31" y="19"/>
                  </a:lnTo>
                  <a:lnTo>
                    <a:pt x="13" y="20"/>
                  </a:lnTo>
                  <a:lnTo>
                    <a:pt x="22" y="16"/>
                  </a:lnTo>
                  <a:lnTo>
                    <a:pt x="12" y="12"/>
                  </a:lnTo>
                  <a:lnTo>
                    <a:pt x="0" y="3"/>
                  </a:lnTo>
                  <a:close/>
                </a:path>
              </a:pathLst>
            </a:custGeom>
            <a:solidFill>
              <a:srgbClr val="7F5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0" name="Freeform 57"/>
            <p:cNvSpPr>
              <a:spLocks/>
            </p:cNvSpPr>
            <p:nvPr/>
          </p:nvSpPr>
          <p:spPr bwMode="auto">
            <a:xfrm>
              <a:off x="4255" y="2906"/>
              <a:ext cx="4" cy="3"/>
            </a:xfrm>
            <a:custGeom>
              <a:avLst/>
              <a:gdLst>
                <a:gd name="T0" fmla="*/ 0 w 16"/>
                <a:gd name="T1" fmla="*/ 0 h 12"/>
                <a:gd name="T2" fmla="*/ 0 w 16"/>
                <a:gd name="T3" fmla="*/ 0 h 12"/>
                <a:gd name="T4" fmla="*/ 0 w 16"/>
                <a:gd name="T5" fmla="*/ 0 h 12"/>
                <a:gd name="T6" fmla="*/ 0 w 16"/>
                <a:gd name="T7" fmla="*/ 0 h 12"/>
                <a:gd name="T8" fmla="*/ 0 60000 65536"/>
                <a:gd name="T9" fmla="*/ 0 60000 65536"/>
                <a:gd name="T10" fmla="*/ 0 60000 65536"/>
                <a:gd name="T11" fmla="*/ 0 60000 65536"/>
                <a:gd name="T12" fmla="*/ 0 w 16"/>
                <a:gd name="T13" fmla="*/ 0 h 12"/>
                <a:gd name="T14" fmla="*/ 16 w 16"/>
                <a:gd name="T15" fmla="*/ 12 h 12"/>
              </a:gdLst>
              <a:ahLst/>
              <a:cxnLst>
                <a:cxn ang="T8">
                  <a:pos x="T0" y="T1"/>
                </a:cxn>
                <a:cxn ang="T9">
                  <a:pos x="T2" y="T3"/>
                </a:cxn>
                <a:cxn ang="T10">
                  <a:pos x="T4" y="T5"/>
                </a:cxn>
                <a:cxn ang="T11">
                  <a:pos x="T6" y="T7"/>
                </a:cxn>
              </a:cxnLst>
              <a:rect l="T12" t="T13" r="T14" b="T15"/>
              <a:pathLst>
                <a:path w="16" h="12">
                  <a:moveTo>
                    <a:pt x="0" y="0"/>
                  </a:moveTo>
                  <a:lnTo>
                    <a:pt x="16" y="0"/>
                  </a:lnTo>
                  <a:lnTo>
                    <a:pt x="14" y="12"/>
                  </a:lnTo>
                  <a:lnTo>
                    <a:pt x="0" y="0"/>
                  </a:lnTo>
                  <a:close/>
                </a:path>
              </a:pathLst>
            </a:custGeom>
            <a:solidFill>
              <a:srgbClr val="7F5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1" name="Freeform 58"/>
            <p:cNvSpPr>
              <a:spLocks/>
            </p:cNvSpPr>
            <p:nvPr/>
          </p:nvSpPr>
          <p:spPr bwMode="auto">
            <a:xfrm>
              <a:off x="4227" y="2906"/>
              <a:ext cx="20" cy="16"/>
            </a:xfrm>
            <a:custGeom>
              <a:avLst/>
              <a:gdLst>
                <a:gd name="T0" fmla="*/ 0 w 82"/>
                <a:gd name="T1" fmla="*/ 0 h 63"/>
                <a:gd name="T2" fmla="*/ 0 w 82"/>
                <a:gd name="T3" fmla="*/ 0 h 63"/>
                <a:gd name="T4" fmla="*/ 0 w 82"/>
                <a:gd name="T5" fmla="*/ 0 h 63"/>
                <a:gd name="T6" fmla="*/ 0 w 82"/>
                <a:gd name="T7" fmla="*/ 0 h 63"/>
                <a:gd name="T8" fmla="*/ 0 w 82"/>
                <a:gd name="T9" fmla="*/ 0 h 63"/>
                <a:gd name="T10" fmla="*/ 0 w 82"/>
                <a:gd name="T11" fmla="*/ 0 h 63"/>
                <a:gd name="T12" fmla="*/ 0 w 82"/>
                <a:gd name="T13" fmla="*/ 0 h 63"/>
                <a:gd name="T14" fmla="*/ 0 w 82"/>
                <a:gd name="T15" fmla="*/ 0 h 63"/>
                <a:gd name="T16" fmla="*/ 0 w 82"/>
                <a:gd name="T17" fmla="*/ 0 h 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2"/>
                <a:gd name="T28" fmla="*/ 0 h 63"/>
                <a:gd name="T29" fmla="*/ 82 w 82"/>
                <a:gd name="T30" fmla="*/ 63 h 6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2" h="63">
                  <a:moveTo>
                    <a:pt x="7" y="7"/>
                  </a:moveTo>
                  <a:lnTo>
                    <a:pt x="16" y="6"/>
                  </a:lnTo>
                  <a:lnTo>
                    <a:pt x="35" y="40"/>
                  </a:lnTo>
                  <a:lnTo>
                    <a:pt x="82" y="63"/>
                  </a:lnTo>
                  <a:lnTo>
                    <a:pt x="34" y="47"/>
                  </a:lnTo>
                  <a:lnTo>
                    <a:pt x="15" y="28"/>
                  </a:lnTo>
                  <a:lnTo>
                    <a:pt x="5" y="36"/>
                  </a:lnTo>
                  <a:lnTo>
                    <a:pt x="0" y="0"/>
                  </a:lnTo>
                  <a:lnTo>
                    <a:pt x="7" y="7"/>
                  </a:lnTo>
                  <a:close/>
                </a:path>
              </a:pathLst>
            </a:custGeom>
            <a:solidFill>
              <a:srgbClr val="7F5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2" name="Freeform 59"/>
            <p:cNvSpPr>
              <a:spLocks/>
            </p:cNvSpPr>
            <p:nvPr/>
          </p:nvSpPr>
          <p:spPr bwMode="auto">
            <a:xfrm>
              <a:off x="4221" y="2870"/>
              <a:ext cx="43" cy="40"/>
            </a:xfrm>
            <a:custGeom>
              <a:avLst/>
              <a:gdLst>
                <a:gd name="T0" fmla="*/ 0 w 169"/>
                <a:gd name="T1" fmla="*/ 0 h 161"/>
                <a:gd name="T2" fmla="*/ 0 w 169"/>
                <a:gd name="T3" fmla="*/ 0 h 161"/>
                <a:gd name="T4" fmla="*/ 0 w 169"/>
                <a:gd name="T5" fmla="*/ 0 h 161"/>
                <a:gd name="T6" fmla="*/ 0 w 169"/>
                <a:gd name="T7" fmla="*/ 0 h 161"/>
                <a:gd name="T8" fmla="*/ 0 w 169"/>
                <a:gd name="T9" fmla="*/ 0 h 161"/>
                <a:gd name="T10" fmla="*/ 0 w 169"/>
                <a:gd name="T11" fmla="*/ 0 h 161"/>
                <a:gd name="T12" fmla="*/ 0 w 169"/>
                <a:gd name="T13" fmla="*/ 0 h 161"/>
                <a:gd name="T14" fmla="*/ 0 w 169"/>
                <a:gd name="T15" fmla="*/ 0 h 161"/>
                <a:gd name="T16" fmla="*/ 0 w 169"/>
                <a:gd name="T17" fmla="*/ 0 h 161"/>
                <a:gd name="T18" fmla="*/ 0 w 169"/>
                <a:gd name="T19" fmla="*/ 0 h 161"/>
                <a:gd name="T20" fmla="*/ 0 w 169"/>
                <a:gd name="T21" fmla="*/ 0 h 161"/>
                <a:gd name="T22" fmla="*/ 0 w 169"/>
                <a:gd name="T23" fmla="*/ 0 h 161"/>
                <a:gd name="T24" fmla="*/ 0 w 169"/>
                <a:gd name="T25" fmla="*/ 0 h 161"/>
                <a:gd name="T26" fmla="*/ 0 w 169"/>
                <a:gd name="T27" fmla="*/ 0 h 161"/>
                <a:gd name="T28" fmla="*/ 0 w 169"/>
                <a:gd name="T29" fmla="*/ 0 h 161"/>
                <a:gd name="T30" fmla="*/ 0 w 169"/>
                <a:gd name="T31" fmla="*/ 0 h 161"/>
                <a:gd name="T32" fmla="*/ 0 w 169"/>
                <a:gd name="T33" fmla="*/ 0 h 161"/>
                <a:gd name="T34" fmla="*/ 0 w 169"/>
                <a:gd name="T35" fmla="*/ 0 h 161"/>
                <a:gd name="T36" fmla="*/ 0 w 169"/>
                <a:gd name="T37" fmla="*/ 0 h 161"/>
                <a:gd name="T38" fmla="*/ 0 w 169"/>
                <a:gd name="T39" fmla="*/ 0 h 161"/>
                <a:gd name="T40" fmla="*/ 0 w 169"/>
                <a:gd name="T41" fmla="*/ 0 h 161"/>
                <a:gd name="T42" fmla="*/ 0 w 169"/>
                <a:gd name="T43" fmla="*/ 0 h 161"/>
                <a:gd name="T44" fmla="*/ 0 w 169"/>
                <a:gd name="T45" fmla="*/ 0 h 161"/>
                <a:gd name="T46" fmla="*/ 0 w 169"/>
                <a:gd name="T47" fmla="*/ 0 h 161"/>
                <a:gd name="T48" fmla="*/ 0 w 169"/>
                <a:gd name="T49" fmla="*/ 0 h 161"/>
                <a:gd name="T50" fmla="*/ 0 w 169"/>
                <a:gd name="T51" fmla="*/ 0 h 161"/>
                <a:gd name="T52" fmla="*/ 0 w 169"/>
                <a:gd name="T53" fmla="*/ 0 h 161"/>
                <a:gd name="T54" fmla="*/ 0 w 169"/>
                <a:gd name="T55" fmla="*/ 0 h 161"/>
                <a:gd name="T56" fmla="*/ 0 w 169"/>
                <a:gd name="T57" fmla="*/ 0 h 161"/>
                <a:gd name="T58" fmla="*/ 0 w 169"/>
                <a:gd name="T59" fmla="*/ 0 h 161"/>
                <a:gd name="T60" fmla="*/ 0 w 169"/>
                <a:gd name="T61" fmla="*/ 0 h 161"/>
                <a:gd name="T62" fmla="*/ 0 w 169"/>
                <a:gd name="T63" fmla="*/ 0 h 161"/>
                <a:gd name="T64" fmla="*/ 0 w 169"/>
                <a:gd name="T65" fmla="*/ 0 h 161"/>
                <a:gd name="T66" fmla="*/ 0 w 169"/>
                <a:gd name="T67" fmla="*/ 0 h 161"/>
                <a:gd name="T68" fmla="*/ 0 w 169"/>
                <a:gd name="T69" fmla="*/ 0 h 16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69"/>
                <a:gd name="T106" fmla="*/ 0 h 161"/>
                <a:gd name="T107" fmla="*/ 169 w 169"/>
                <a:gd name="T108" fmla="*/ 161 h 16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69" h="161">
                  <a:moveTo>
                    <a:pt x="25" y="161"/>
                  </a:moveTo>
                  <a:lnTo>
                    <a:pt x="11" y="143"/>
                  </a:lnTo>
                  <a:lnTo>
                    <a:pt x="4" y="119"/>
                  </a:lnTo>
                  <a:lnTo>
                    <a:pt x="0" y="85"/>
                  </a:lnTo>
                  <a:lnTo>
                    <a:pt x="0" y="53"/>
                  </a:lnTo>
                  <a:lnTo>
                    <a:pt x="6" y="28"/>
                  </a:lnTo>
                  <a:lnTo>
                    <a:pt x="22" y="11"/>
                  </a:lnTo>
                  <a:lnTo>
                    <a:pt x="40" y="4"/>
                  </a:lnTo>
                  <a:lnTo>
                    <a:pt x="74" y="0"/>
                  </a:lnTo>
                  <a:lnTo>
                    <a:pt x="117" y="3"/>
                  </a:lnTo>
                  <a:lnTo>
                    <a:pt x="144" y="11"/>
                  </a:lnTo>
                  <a:lnTo>
                    <a:pt x="161" y="15"/>
                  </a:lnTo>
                  <a:lnTo>
                    <a:pt x="169" y="15"/>
                  </a:lnTo>
                  <a:lnTo>
                    <a:pt x="159" y="25"/>
                  </a:lnTo>
                  <a:lnTo>
                    <a:pt x="152" y="42"/>
                  </a:lnTo>
                  <a:lnTo>
                    <a:pt x="152" y="48"/>
                  </a:lnTo>
                  <a:lnTo>
                    <a:pt x="138" y="38"/>
                  </a:lnTo>
                  <a:lnTo>
                    <a:pt x="117" y="37"/>
                  </a:lnTo>
                  <a:lnTo>
                    <a:pt x="93" y="35"/>
                  </a:lnTo>
                  <a:lnTo>
                    <a:pt x="76" y="35"/>
                  </a:lnTo>
                  <a:lnTo>
                    <a:pt x="57" y="35"/>
                  </a:lnTo>
                  <a:lnTo>
                    <a:pt x="66" y="39"/>
                  </a:lnTo>
                  <a:lnTo>
                    <a:pt x="66" y="50"/>
                  </a:lnTo>
                  <a:lnTo>
                    <a:pt x="60" y="62"/>
                  </a:lnTo>
                  <a:lnTo>
                    <a:pt x="50" y="78"/>
                  </a:lnTo>
                  <a:lnTo>
                    <a:pt x="45" y="97"/>
                  </a:lnTo>
                  <a:lnTo>
                    <a:pt x="45" y="119"/>
                  </a:lnTo>
                  <a:lnTo>
                    <a:pt x="30" y="106"/>
                  </a:lnTo>
                  <a:lnTo>
                    <a:pt x="29" y="96"/>
                  </a:lnTo>
                  <a:lnTo>
                    <a:pt x="20" y="92"/>
                  </a:lnTo>
                  <a:lnTo>
                    <a:pt x="10" y="93"/>
                  </a:lnTo>
                  <a:lnTo>
                    <a:pt x="8" y="99"/>
                  </a:lnTo>
                  <a:lnTo>
                    <a:pt x="11" y="129"/>
                  </a:lnTo>
                  <a:lnTo>
                    <a:pt x="19" y="143"/>
                  </a:lnTo>
                  <a:lnTo>
                    <a:pt x="25" y="161"/>
                  </a:lnTo>
                  <a:close/>
                </a:path>
              </a:pathLst>
            </a:custGeom>
            <a:solidFill>
              <a:srgbClr val="BF7F1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3" name="Freeform 60"/>
            <p:cNvSpPr>
              <a:spLocks/>
            </p:cNvSpPr>
            <p:nvPr/>
          </p:nvSpPr>
          <p:spPr bwMode="auto">
            <a:xfrm>
              <a:off x="4256" y="3012"/>
              <a:ext cx="37" cy="20"/>
            </a:xfrm>
            <a:custGeom>
              <a:avLst/>
              <a:gdLst>
                <a:gd name="T0" fmla="*/ 0 w 145"/>
                <a:gd name="T1" fmla="*/ 0 h 80"/>
                <a:gd name="T2" fmla="*/ 0 w 145"/>
                <a:gd name="T3" fmla="*/ 0 h 80"/>
                <a:gd name="T4" fmla="*/ 0 w 145"/>
                <a:gd name="T5" fmla="*/ 0 h 80"/>
                <a:gd name="T6" fmla="*/ 0 w 145"/>
                <a:gd name="T7" fmla="*/ 0 h 80"/>
                <a:gd name="T8" fmla="*/ 0 w 145"/>
                <a:gd name="T9" fmla="*/ 0 h 80"/>
                <a:gd name="T10" fmla="*/ 0 w 145"/>
                <a:gd name="T11" fmla="*/ 0 h 80"/>
                <a:gd name="T12" fmla="*/ 0 w 145"/>
                <a:gd name="T13" fmla="*/ 0 h 80"/>
                <a:gd name="T14" fmla="*/ 0 w 145"/>
                <a:gd name="T15" fmla="*/ 0 h 80"/>
                <a:gd name="T16" fmla="*/ 0 w 145"/>
                <a:gd name="T17" fmla="*/ 0 h 80"/>
                <a:gd name="T18" fmla="*/ 0 w 145"/>
                <a:gd name="T19" fmla="*/ 0 h 80"/>
                <a:gd name="T20" fmla="*/ 0 w 145"/>
                <a:gd name="T21" fmla="*/ 0 h 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5"/>
                <a:gd name="T34" fmla="*/ 0 h 80"/>
                <a:gd name="T35" fmla="*/ 145 w 145"/>
                <a:gd name="T36" fmla="*/ 80 h 8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5" h="80">
                  <a:moveTo>
                    <a:pt x="145" y="71"/>
                  </a:moveTo>
                  <a:lnTo>
                    <a:pt x="112" y="80"/>
                  </a:lnTo>
                  <a:lnTo>
                    <a:pt x="63" y="74"/>
                  </a:lnTo>
                  <a:lnTo>
                    <a:pt x="23" y="61"/>
                  </a:lnTo>
                  <a:lnTo>
                    <a:pt x="0" y="14"/>
                  </a:lnTo>
                  <a:lnTo>
                    <a:pt x="67" y="20"/>
                  </a:lnTo>
                  <a:lnTo>
                    <a:pt x="61" y="0"/>
                  </a:lnTo>
                  <a:lnTo>
                    <a:pt x="91" y="4"/>
                  </a:lnTo>
                  <a:lnTo>
                    <a:pt x="122" y="20"/>
                  </a:lnTo>
                  <a:lnTo>
                    <a:pt x="134" y="26"/>
                  </a:lnTo>
                  <a:lnTo>
                    <a:pt x="145" y="71"/>
                  </a:lnTo>
                  <a:close/>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4" name="Freeform 61"/>
            <p:cNvSpPr>
              <a:spLocks/>
            </p:cNvSpPr>
            <p:nvPr/>
          </p:nvSpPr>
          <p:spPr bwMode="auto">
            <a:xfrm>
              <a:off x="4424" y="3095"/>
              <a:ext cx="13" cy="33"/>
            </a:xfrm>
            <a:custGeom>
              <a:avLst/>
              <a:gdLst>
                <a:gd name="T0" fmla="*/ 0 w 50"/>
                <a:gd name="T1" fmla="*/ 0 h 129"/>
                <a:gd name="T2" fmla="*/ 0 w 50"/>
                <a:gd name="T3" fmla="*/ 0 h 129"/>
                <a:gd name="T4" fmla="*/ 0 w 50"/>
                <a:gd name="T5" fmla="*/ 0 h 129"/>
                <a:gd name="T6" fmla="*/ 0 w 50"/>
                <a:gd name="T7" fmla="*/ 0 h 129"/>
                <a:gd name="T8" fmla="*/ 0 w 50"/>
                <a:gd name="T9" fmla="*/ 0 h 129"/>
                <a:gd name="T10" fmla="*/ 0 w 50"/>
                <a:gd name="T11" fmla="*/ 0 h 129"/>
                <a:gd name="T12" fmla="*/ 0 w 50"/>
                <a:gd name="T13" fmla="*/ 0 h 129"/>
                <a:gd name="T14" fmla="*/ 0 w 50"/>
                <a:gd name="T15" fmla="*/ 0 h 129"/>
                <a:gd name="T16" fmla="*/ 0 w 50"/>
                <a:gd name="T17" fmla="*/ 0 h 129"/>
                <a:gd name="T18" fmla="*/ 0 w 50"/>
                <a:gd name="T19" fmla="*/ 0 h 129"/>
                <a:gd name="T20" fmla="*/ 0 w 50"/>
                <a:gd name="T21" fmla="*/ 0 h 12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
                <a:gd name="T34" fmla="*/ 0 h 129"/>
                <a:gd name="T35" fmla="*/ 50 w 50"/>
                <a:gd name="T36" fmla="*/ 129 h 12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 h="129">
                  <a:moveTo>
                    <a:pt x="48" y="2"/>
                  </a:moveTo>
                  <a:lnTo>
                    <a:pt x="50" y="72"/>
                  </a:lnTo>
                  <a:lnTo>
                    <a:pt x="24" y="116"/>
                  </a:lnTo>
                  <a:lnTo>
                    <a:pt x="11" y="129"/>
                  </a:lnTo>
                  <a:lnTo>
                    <a:pt x="13" y="68"/>
                  </a:lnTo>
                  <a:lnTo>
                    <a:pt x="8" y="74"/>
                  </a:lnTo>
                  <a:lnTo>
                    <a:pt x="1" y="95"/>
                  </a:lnTo>
                  <a:lnTo>
                    <a:pt x="0" y="72"/>
                  </a:lnTo>
                  <a:lnTo>
                    <a:pt x="7" y="34"/>
                  </a:lnTo>
                  <a:lnTo>
                    <a:pt x="23" y="0"/>
                  </a:lnTo>
                  <a:lnTo>
                    <a:pt x="48" y="2"/>
                  </a:lnTo>
                  <a:close/>
                </a:path>
              </a:pathLst>
            </a:custGeom>
            <a:solidFill>
              <a:srgbClr val="FF7F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5" name="Freeform 62"/>
            <p:cNvSpPr>
              <a:spLocks/>
            </p:cNvSpPr>
            <p:nvPr/>
          </p:nvSpPr>
          <p:spPr bwMode="auto">
            <a:xfrm>
              <a:off x="4362" y="3087"/>
              <a:ext cx="14" cy="30"/>
            </a:xfrm>
            <a:custGeom>
              <a:avLst/>
              <a:gdLst>
                <a:gd name="T0" fmla="*/ 0 w 56"/>
                <a:gd name="T1" fmla="*/ 0 h 122"/>
                <a:gd name="T2" fmla="*/ 0 w 56"/>
                <a:gd name="T3" fmla="*/ 0 h 122"/>
                <a:gd name="T4" fmla="*/ 0 w 56"/>
                <a:gd name="T5" fmla="*/ 0 h 122"/>
                <a:gd name="T6" fmla="*/ 0 w 56"/>
                <a:gd name="T7" fmla="*/ 0 h 122"/>
                <a:gd name="T8" fmla="*/ 0 w 56"/>
                <a:gd name="T9" fmla="*/ 0 h 122"/>
                <a:gd name="T10" fmla="*/ 0 w 56"/>
                <a:gd name="T11" fmla="*/ 0 h 122"/>
                <a:gd name="T12" fmla="*/ 0 w 56"/>
                <a:gd name="T13" fmla="*/ 0 h 122"/>
                <a:gd name="T14" fmla="*/ 0 w 56"/>
                <a:gd name="T15" fmla="*/ 0 h 122"/>
                <a:gd name="T16" fmla="*/ 0 w 56"/>
                <a:gd name="T17" fmla="*/ 0 h 122"/>
                <a:gd name="T18" fmla="*/ 0 w 56"/>
                <a:gd name="T19" fmla="*/ 0 h 1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6"/>
                <a:gd name="T31" fmla="*/ 0 h 122"/>
                <a:gd name="T32" fmla="*/ 56 w 56"/>
                <a:gd name="T33" fmla="*/ 122 h 1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6" h="122">
                  <a:moveTo>
                    <a:pt x="39" y="0"/>
                  </a:moveTo>
                  <a:lnTo>
                    <a:pt x="56" y="64"/>
                  </a:lnTo>
                  <a:lnTo>
                    <a:pt x="27" y="122"/>
                  </a:lnTo>
                  <a:lnTo>
                    <a:pt x="17" y="115"/>
                  </a:lnTo>
                  <a:lnTo>
                    <a:pt x="0" y="110"/>
                  </a:lnTo>
                  <a:lnTo>
                    <a:pt x="7" y="91"/>
                  </a:lnTo>
                  <a:lnTo>
                    <a:pt x="9" y="68"/>
                  </a:lnTo>
                  <a:lnTo>
                    <a:pt x="0" y="45"/>
                  </a:lnTo>
                  <a:lnTo>
                    <a:pt x="7" y="4"/>
                  </a:lnTo>
                  <a:lnTo>
                    <a:pt x="39" y="0"/>
                  </a:lnTo>
                  <a:close/>
                </a:path>
              </a:pathLst>
            </a:custGeom>
            <a:solidFill>
              <a:srgbClr val="FF7F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6" name="Freeform 63"/>
            <p:cNvSpPr>
              <a:spLocks/>
            </p:cNvSpPr>
            <p:nvPr/>
          </p:nvSpPr>
          <p:spPr bwMode="auto">
            <a:xfrm>
              <a:off x="4494" y="3160"/>
              <a:ext cx="46" cy="114"/>
            </a:xfrm>
            <a:custGeom>
              <a:avLst/>
              <a:gdLst>
                <a:gd name="T0" fmla="*/ 0 w 182"/>
                <a:gd name="T1" fmla="*/ 0 h 455"/>
                <a:gd name="T2" fmla="*/ 0 w 182"/>
                <a:gd name="T3" fmla="*/ 0 h 455"/>
                <a:gd name="T4" fmla="*/ 0 w 182"/>
                <a:gd name="T5" fmla="*/ 0 h 455"/>
                <a:gd name="T6" fmla="*/ 0 w 182"/>
                <a:gd name="T7" fmla="*/ 0 h 455"/>
                <a:gd name="T8" fmla="*/ 0 w 182"/>
                <a:gd name="T9" fmla="*/ 0 h 455"/>
                <a:gd name="T10" fmla="*/ 0 w 182"/>
                <a:gd name="T11" fmla="*/ 0 h 455"/>
                <a:gd name="T12" fmla="*/ 0 w 182"/>
                <a:gd name="T13" fmla="*/ 0 h 455"/>
                <a:gd name="T14" fmla="*/ 0 w 182"/>
                <a:gd name="T15" fmla="*/ 0 h 455"/>
                <a:gd name="T16" fmla="*/ 0 w 182"/>
                <a:gd name="T17" fmla="*/ 0 h 455"/>
                <a:gd name="T18" fmla="*/ 0 w 182"/>
                <a:gd name="T19" fmla="*/ 0 h 455"/>
                <a:gd name="T20" fmla="*/ 0 w 182"/>
                <a:gd name="T21" fmla="*/ 0 h 455"/>
                <a:gd name="T22" fmla="*/ 0 w 182"/>
                <a:gd name="T23" fmla="*/ 0 h 455"/>
                <a:gd name="T24" fmla="*/ 0 w 182"/>
                <a:gd name="T25" fmla="*/ 0 h 455"/>
                <a:gd name="T26" fmla="*/ 0 w 182"/>
                <a:gd name="T27" fmla="*/ 0 h 455"/>
                <a:gd name="T28" fmla="*/ 0 w 182"/>
                <a:gd name="T29" fmla="*/ 0 h 455"/>
                <a:gd name="T30" fmla="*/ 0 w 182"/>
                <a:gd name="T31" fmla="*/ 0 h 455"/>
                <a:gd name="T32" fmla="*/ 0 w 182"/>
                <a:gd name="T33" fmla="*/ 0 h 455"/>
                <a:gd name="T34" fmla="*/ 0 w 182"/>
                <a:gd name="T35" fmla="*/ 0 h 455"/>
                <a:gd name="T36" fmla="*/ 0 w 182"/>
                <a:gd name="T37" fmla="*/ 0 h 455"/>
                <a:gd name="T38" fmla="*/ 0 w 182"/>
                <a:gd name="T39" fmla="*/ 0 h 455"/>
                <a:gd name="T40" fmla="*/ 0 w 182"/>
                <a:gd name="T41" fmla="*/ 0 h 455"/>
                <a:gd name="T42" fmla="*/ 0 w 182"/>
                <a:gd name="T43" fmla="*/ 0 h 455"/>
                <a:gd name="T44" fmla="*/ 0 w 182"/>
                <a:gd name="T45" fmla="*/ 0 h 455"/>
                <a:gd name="T46" fmla="*/ 0 w 182"/>
                <a:gd name="T47" fmla="*/ 0 h 455"/>
                <a:gd name="T48" fmla="*/ 0 w 182"/>
                <a:gd name="T49" fmla="*/ 0 h 455"/>
                <a:gd name="T50" fmla="*/ 0 w 182"/>
                <a:gd name="T51" fmla="*/ 0 h 455"/>
                <a:gd name="T52" fmla="*/ 0 w 182"/>
                <a:gd name="T53" fmla="*/ 0 h 455"/>
                <a:gd name="T54" fmla="*/ 0 w 182"/>
                <a:gd name="T55" fmla="*/ 0 h 455"/>
                <a:gd name="T56" fmla="*/ 0 w 182"/>
                <a:gd name="T57" fmla="*/ 0 h 455"/>
                <a:gd name="T58" fmla="*/ 0 w 182"/>
                <a:gd name="T59" fmla="*/ 0 h 45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82"/>
                <a:gd name="T91" fmla="*/ 0 h 455"/>
                <a:gd name="T92" fmla="*/ 182 w 182"/>
                <a:gd name="T93" fmla="*/ 455 h 455"/>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82" h="455">
                  <a:moveTo>
                    <a:pt x="41" y="0"/>
                  </a:moveTo>
                  <a:lnTo>
                    <a:pt x="36" y="54"/>
                  </a:lnTo>
                  <a:lnTo>
                    <a:pt x="33" y="116"/>
                  </a:lnTo>
                  <a:lnTo>
                    <a:pt x="33" y="176"/>
                  </a:lnTo>
                  <a:lnTo>
                    <a:pt x="36" y="232"/>
                  </a:lnTo>
                  <a:lnTo>
                    <a:pt x="37" y="277"/>
                  </a:lnTo>
                  <a:lnTo>
                    <a:pt x="37" y="334"/>
                  </a:lnTo>
                  <a:lnTo>
                    <a:pt x="34" y="358"/>
                  </a:lnTo>
                  <a:lnTo>
                    <a:pt x="9" y="429"/>
                  </a:lnTo>
                  <a:lnTo>
                    <a:pt x="0" y="454"/>
                  </a:lnTo>
                  <a:lnTo>
                    <a:pt x="40" y="455"/>
                  </a:lnTo>
                  <a:lnTo>
                    <a:pt x="56" y="424"/>
                  </a:lnTo>
                  <a:lnTo>
                    <a:pt x="67" y="388"/>
                  </a:lnTo>
                  <a:lnTo>
                    <a:pt x="74" y="331"/>
                  </a:lnTo>
                  <a:lnTo>
                    <a:pt x="97" y="176"/>
                  </a:lnTo>
                  <a:lnTo>
                    <a:pt x="104" y="133"/>
                  </a:lnTo>
                  <a:lnTo>
                    <a:pt x="99" y="217"/>
                  </a:lnTo>
                  <a:lnTo>
                    <a:pt x="105" y="268"/>
                  </a:lnTo>
                  <a:lnTo>
                    <a:pt x="108" y="316"/>
                  </a:lnTo>
                  <a:lnTo>
                    <a:pt x="103" y="360"/>
                  </a:lnTo>
                  <a:lnTo>
                    <a:pt x="107" y="381"/>
                  </a:lnTo>
                  <a:lnTo>
                    <a:pt x="131" y="448"/>
                  </a:lnTo>
                  <a:lnTo>
                    <a:pt x="154" y="449"/>
                  </a:lnTo>
                  <a:lnTo>
                    <a:pt x="165" y="449"/>
                  </a:lnTo>
                  <a:lnTo>
                    <a:pt x="178" y="435"/>
                  </a:lnTo>
                  <a:lnTo>
                    <a:pt x="145" y="360"/>
                  </a:lnTo>
                  <a:lnTo>
                    <a:pt x="161" y="203"/>
                  </a:lnTo>
                  <a:lnTo>
                    <a:pt x="168" y="129"/>
                  </a:lnTo>
                  <a:lnTo>
                    <a:pt x="182" y="4"/>
                  </a:lnTo>
                  <a:lnTo>
                    <a:pt x="41" y="0"/>
                  </a:lnTo>
                  <a:close/>
                </a:path>
              </a:pathLst>
            </a:custGeom>
            <a:solidFill>
              <a:srgbClr val="7F3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7" name="Freeform 64"/>
            <p:cNvSpPr>
              <a:spLocks/>
            </p:cNvSpPr>
            <p:nvPr/>
          </p:nvSpPr>
          <p:spPr bwMode="auto">
            <a:xfrm>
              <a:off x="4478" y="3022"/>
              <a:ext cx="22" cy="110"/>
            </a:xfrm>
            <a:custGeom>
              <a:avLst/>
              <a:gdLst>
                <a:gd name="T0" fmla="*/ 0 w 89"/>
                <a:gd name="T1" fmla="*/ 0 h 440"/>
                <a:gd name="T2" fmla="*/ 0 w 89"/>
                <a:gd name="T3" fmla="*/ 0 h 440"/>
                <a:gd name="T4" fmla="*/ 0 w 89"/>
                <a:gd name="T5" fmla="*/ 0 h 440"/>
                <a:gd name="T6" fmla="*/ 0 w 89"/>
                <a:gd name="T7" fmla="*/ 0 h 440"/>
                <a:gd name="T8" fmla="*/ 0 w 89"/>
                <a:gd name="T9" fmla="*/ 0 h 440"/>
                <a:gd name="T10" fmla="*/ 0 w 89"/>
                <a:gd name="T11" fmla="*/ 0 h 440"/>
                <a:gd name="T12" fmla="*/ 0 w 89"/>
                <a:gd name="T13" fmla="*/ 0 h 440"/>
                <a:gd name="T14" fmla="*/ 0 w 89"/>
                <a:gd name="T15" fmla="*/ 0 h 440"/>
                <a:gd name="T16" fmla="*/ 0 w 89"/>
                <a:gd name="T17" fmla="*/ 0 h 440"/>
                <a:gd name="T18" fmla="*/ 0 w 89"/>
                <a:gd name="T19" fmla="*/ 0 h 440"/>
                <a:gd name="T20" fmla="*/ 0 w 89"/>
                <a:gd name="T21" fmla="*/ 0 h 440"/>
                <a:gd name="T22" fmla="*/ 0 w 89"/>
                <a:gd name="T23" fmla="*/ 0 h 440"/>
                <a:gd name="T24" fmla="*/ 0 w 89"/>
                <a:gd name="T25" fmla="*/ 0 h 440"/>
                <a:gd name="T26" fmla="*/ 0 w 89"/>
                <a:gd name="T27" fmla="*/ 0 h 44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9"/>
                <a:gd name="T43" fmla="*/ 0 h 440"/>
                <a:gd name="T44" fmla="*/ 89 w 89"/>
                <a:gd name="T45" fmla="*/ 440 h 44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9" h="440">
                  <a:moveTo>
                    <a:pt x="4" y="0"/>
                  </a:moveTo>
                  <a:lnTo>
                    <a:pt x="0" y="100"/>
                  </a:lnTo>
                  <a:lnTo>
                    <a:pt x="14" y="236"/>
                  </a:lnTo>
                  <a:lnTo>
                    <a:pt x="26" y="355"/>
                  </a:lnTo>
                  <a:lnTo>
                    <a:pt x="49" y="427"/>
                  </a:lnTo>
                  <a:lnTo>
                    <a:pt x="59" y="440"/>
                  </a:lnTo>
                  <a:lnTo>
                    <a:pt x="66" y="420"/>
                  </a:lnTo>
                  <a:lnTo>
                    <a:pt x="69" y="370"/>
                  </a:lnTo>
                  <a:lnTo>
                    <a:pt x="89" y="356"/>
                  </a:lnTo>
                  <a:lnTo>
                    <a:pt x="62" y="316"/>
                  </a:lnTo>
                  <a:lnTo>
                    <a:pt x="44" y="292"/>
                  </a:lnTo>
                  <a:lnTo>
                    <a:pt x="46" y="90"/>
                  </a:lnTo>
                  <a:lnTo>
                    <a:pt x="55" y="8"/>
                  </a:lnTo>
                  <a:lnTo>
                    <a:pt x="4" y="0"/>
                  </a:lnTo>
                  <a:close/>
                </a:path>
              </a:pathLst>
            </a:custGeom>
            <a:solidFill>
              <a:srgbClr val="7F3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8" name="Freeform 65"/>
            <p:cNvSpPr>
              <a:spLocks/>
            </p:cNvSpPr>
            <p:nvPr/>
          </p:nvSpPr>
          <p:spPr bwMode="auto">
            <a:xfrm>
              <a:off x="4541" y="3019"/>
              <a:ext cx="19" cy="103"/>
            </a:xfrm>
            <a:custGeom>
              <a:avLst/>
              <a:gdLst>
                <a:gd name="T0" fmla="*/ 0 w 78"/>
                <a:gd name="T1" fmla="*/ 0 h 411"/>
                <a:gd name="T2" fmla="*/ 0 w 78"/>
                <a:gd name="T3" fmla="*/ 0 h 411"/>
                <a:gd name="T4" fmla="*/ 0 w 78"/>
                <a:gd name="T5" fmla="*/ 0 h 411"/>
                <a:gd name="T6" fmla="*/ 0 w 78"/>
                <a:gd name="T7" fmla="*/ 0 h 411"/>
                <a:gd name="T8" fmla="*/ 0 w 78"/>
                <a:gd name="T9" fmla="*/ 0 h 411"/>
                <a:gd name="T10" fmla="*/ 0 w 78"/>
                <a:gd name="T11" fmla="*/ 0 h 411"/>
                <a:gd name="T12" fmla="*/ 0 w 78"/>
                <a:gd name="T13" fmla="*/ 0 h 411"/>
                <a:gd name="T14" fmla="*/ 0 w 78"/>
                <a:gd name="T15" fmla="*/ 0 h 411"/>
                <a:gd name="T16" fmla="*/ 0 w 78"/>
                <a:gd name="T17" fmla="*/ 0 h 411"/>
                <a:gd name="T18" fmla="*/ 0 w 78"/>
                <a:gd name="T19" fmla="*/ 0 h 411"/>
                <a:gd name="T20" fmla="*/ 0 w 78"/>
                <a:gd name="T21" fmla="*/ 0 h 411"/>
                <a:gd name="T22" fmla="*/ 0 w 78"/>
                <a:gd name="T23" fmla="*/ 0 h 41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8"/>
                <a:gd name="T37" fmla="*/ 0 h 411"/>
                <a:gd name="T38" fmla="*/ 78 w 78"/>
                <a:gd name="T39" fmla="*/ 411 h 41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8" h="411">
                  <a:moveTo>
                    <a:pt x="22" y="11"/>
                  </a:moveTo>
                  <a:lnTo>
                    <a:pt x="34" y="85"/>
                  </a:lnTo>
                  <a:lnTo>
                    <a:pt x="32" y="261"/>
                  </a:lnTo>
                  <a:lnTo>
                    <a:pt x="0" y="335"/>
                  </a:lnTo>
                  <a:lnTo>
                    <a:pt x="8" y="341"/>
                  </a:lnTo>
                  <a:lnTo>
                    <a:pt x="0" y="380"/>
                  </a:lnTo>
                  <a:lnTo>
                    <a:pt x="7" y="411"/>
                  </a:lnTo>
                  <a:lnTo>
                    <a:pt x="32" y="360"/>
                  </a:lnTo>
                  <a:lnTo>
                    <a:pt x="56" y="270"/>
                  </a:lnTo>
                  <a:lnTo>
                    <a:pt x="78" y="68"/>
                  </a:lnTo>
                  <a:lnTo>
                    <a:pt x="68" y="0"/>
                  </a:lnTo>
                  <a:lnTo>
                    <a:pt x="22" y="11"/>
                  </a:lnTo>
                  <a:close/>
                </a:path>
              </a:pathLst>
            </a:custGeom>
            <a:solidFill>
              <a:srgbClr val="7F3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9" name="Freeform 66"/>
            <p:cNvSpPr>
              <a:spLocks/>
            </p:cNvSpPr>
            <p:nvPr/>
          </p:nvSpPr>
          <p:spPr bwMode="auto">
            <a:xfrm>
              <a:off x="4508" y="2903"/>
              <a:ext cx="28" cy="52"/>
            </a:xfrm>
            <a:custGeom>
              <a:avLst/>
              <a:gdLst>
                <a:gd name="T0" fmla="*/ 0 w 113"/>
                <a:gd name="T1" fmla="*/ 0 h 207"/>
                <a:gd name="T2" fmla="*/ 0 w 113"/>
                <a:gd name="T3" fmla="*/ 0 h 207"/>
                <a:gd name="T4" fmla="*/ 0 w 113"/>
                <a:gd name="T5" fmla="*/ 0 h 207"/>
                <a:gd name="T6" fmla="*/ 0 w 113"/>
                <a:gd name="T7" fmla="*/ 0 h 207"/>
                <a:gd name="T8" fmla="*/ 0 w 113"/>
                <a:gd name="T9" fmla="*/ 0 h 207"/>
                <a:gd name="T10" fmla="*/ 0 w 113"/>
                <a:gd name="T11" fmla="*/ 0 h 207"/>
                <a:gd name="T12" fmla="*/ 0 w 113"/>
                <a:gd name="T13" fmla="*/ 0 h 207"/>
                <a:gd name="T14" fmla="*/ 0 w 113"/>
                <a:gd name="T15" fmla="*/ 0 h 207"/>
                <a:gd name="T16" fmla="*/ 0 w 113"/>
                <a:gd name="T17" fmla="*/ 0 h 207"/>
                <a:gd name="T18" fmla="*/ 0 w 113"/>
                <a:gd name="T19" fmla="*/ 0 h 207"/>
                <a:gd name="T20" fmla="*/ 0 w 113"/>
                <a:gd name="T21" fmla="*/ 0 h 207"/>
                <a:gd name="T22" fmla="*/ 0 w 113"/>
                <a:gd name="T23" fmla="*/ 0 h 207"/>
                <a:gd name="T24" fmla="*/ 0 w 113"/>
                <a:gd name="T25" fmla="*/ 0 h 207"/>
                <a:gd name="T26" fmla="*/ 0 w 113"/>
                <a:gd name="T27" fmla="*/ 0 h 207"/>
                <a:gd name="T28" fmla="*/ 0 w 113"/>
                <a:gd name="T29" fmla="*/ 0 h 207"/>
                <a:gd name="T30" fmla="*/ 0 w 113"/>
                <a:gd name="T31" fmla="*/ 0 h 207"/>
                <a:gd name="T32" fmla="*/ 0 w 113"/>
                <a:gd name="T33" fmla="*/ 0 h 207"/>
                <a:gd name="T34" fmla="*/ 0 w 113"/>
                <a:gd name="T35" fmla="*/ 0 h 207"/>
                <a:gd name="T36" fmla="*/ 0 w 113"/>
                <a:gd name="T37" fmla="*/ 0 h 207"/>
                <a:gd name="T38" fmla="*/ 0 w 113"/>
                <a:gd name="T39" fmla="*/ 0 h 207"/>
                <a:gd name="T40" fmla="*/ 0 w 113"/>
                <a:gd name="T41" fmla="*/ 0 h 207"/>
                <a:gd name="T42" fmla="*/ 0 w 113"/>
                <a:gd name="T43" fmla="*/ 0 h 207"/>
                <a:gd name="T44" fmla="*/ 0 w 113"/>
                <a:gd name="T45" fmla="*/ 0 h 207"/>
                <a:gd name="T46" fmla="*/ 0 w 113"/>
                <a:gd name="T47" fmla="*/ 0 h 207"/>
                <a:gd name="T48" fmla="*/ 0 w 113"/>
                <a:gd name="T49" fmla="*/ 0 h 20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13"/>
                <a:gd name="T76" fmla="*/ 0 h 207"/>
                <a:gd name="T77" fmla="*/ 113 w 113"/>
                <a:gd name="T78" fmla="*/ 207 h 20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13" h="207">
                  <a:moveTo>
                    <a:pt x="17" y="207"/>
                  </a:moveTo>
                  <a:lnTo>
                    <a:pt x="17" y="175"/>
                  </a:lnTo>
                  <a:lnTo>
                    <a:pt x="4" y="138"/>
                  </a:lnTo>
                  <a:lnTo>
                    <a:pt x="0" y="114"/>
                  </a:lnTo>
                  <a:lnTo>
                    <a:pt x="0" y="96"/>
                  </a:lnTo>
                  <a:lnTo>
                    <a:pt x="0" y="69"/>
                  </a:lnTo>
                  <a:lnTo>
                    <a:pt x="4" y="47"/>
                  </a:lnTo>
                  <a:lnTo>
                    <a:pt x="9" y="32"/>
                  </a:lnTo>
                  <a:lnTo>
                    <a:pt x="17" y="19"/>
                  </a:lnTo>
                  <a:lnTo>
                    <a:pt x="27" y="8"/>
                  </a:lnTo>
                  <a:lnTo>
                    <a:pt x="43" y="1"/>
                  </a:lnTo>
                  <a:lnTo>
                    <a:pt x="61" y="0"/>
                  </a:lnTo>
                  <a:lnTo>
                    <a:pt x="76" y="2"/>
                  </a:lnTo>
                  <a:lnTo>
                    <a:pt x="90" y="7"/>
                  </a:lnTo>
                  <a:lnTo>
                    <a:pt x="100" y="19"/>
                  </a:lnTo>
                  <a:lnTo>
                    <a:pt x="108" y="32"/>
                  </a:lnTo>
                  <a:lnTo>
                    <a:pt x="113" y="48"/>
                  </a:lnTo>
                  <a:lnTo>
                    <a:pt x="112" y="84"/>
                  </a:lnTo>
                  <a:lnTo>
                    <a:pt x="108" y="112"/>
                  </a:lnTo>
                  <a:lnTo>
                    <a:pt x="103" y="143"/>
                  </a:lnTo>
                  <a:lnTo>
                    <a:pt x="94" y="159"/>
                  </a:lnTo>
                  <a:lnTo>
                    <a:pt x="86" y="172"/>
                  </a:lnTo>
                  <a:lnTo>
                    <a:pt x="82" y="181"/>
                  </a:lnTo>
                  <a:lnTo>
                    <a:pt x="77" y="207"/>
                  </a:lnTo>
                  <a:lnTo>
                    <a:pt x="17" y="207"/>
                  </a:lnTo>
                  <a:close/>
                </a:path>
              </a:pathLst>
            </a:custGeom>
            <a:solidFill>
              <a:srgbClr val="7F3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60" name="Freeform 67"/>
            <p:cNvSpPr>
              <a:spLocks/>
            </p:cNvSpPr>
            <p:nvPr/>
          </p:nvSpPr>
          <p:spPr bwMode="auto">
            <a:xfrm>
              <a:off x="4496" y="2896"/>
              <a:ext cx="51" cy="42"/>
            </a:xfrm>
            <a:custGeom>
              <a:avLst/>
              <a:gdLst>
                <a:gd name="T0" fmla="*/ 0 w 207"/>
                <a:gd name="T1" fmla="*/ 0 h 172"/>
                <a:gd name="T2" fmla="*/ 0 w 207"/>
                <a:gd name="T3" fmla="*/ 0 h 172"/>
                <a:gd name="T4" fmla="*/ 0 w 207"/>
                <a:gd name="T5" fmla="*/ 0 h 172"/>
                <a:gd name="T6" fmla="*/ 0 w 207"/>
                <a:gd name="T7" fmla="*/ 0 h 172"/>
                <a:gd name="T8" fmla="*/ 0 w 207"/>
                <a:gd name="T9" fmla="*/ 0 h 172"/>
                <a:gd name="T10" fmla="*/ 0 w 207"/>
                <a:gd name="T11" fmla="*/ 0 h 172"/>
                <a:gd name="T12" fmla="*/ 0 w 207"/>
                <a:gd name="T13" fmla="*/ 0 h 172"/>
                <a:gd name="T14" fmla="*/ 0 w 207"/>
                <a:gd name="T15" fmla="*/ 0 h 172"/>
                <a:gd name="T16" fmla="*/ 0 w 207"/>
                <a:gd name="T17" fmla="*/ 0 h 172"/>
                <a:gd name="T18" fmla="*/ 0 w 207"/>
                <a:gd name="T19" fmla="*/ 0 h 172"/>
                <a:gd name="T20" fmla="*/ 0 w 207"/>
                <a:gd name="T21" fmla="*/ 0 h 172"/>
                <a:gd name="T22" fmla="*/ 0 w 207"/>
                <a:gd name="T23" fmla="*/ 0 h 172"/>
                <a:gd name="T24" fmla="*/ 0 w 207"/>
                <a:gd name="T25" fmla="*/ 0 h 172"/>
                <a:gd name="T26" fmla="*/ 0 w 207"/>
                <a:gd name="T27" fmla="*/ 0 h 172"/>
                <a:gd name="T28" fmla="*/ 0 w 207"/>
                <a:gd name="T29" fmla="*/ 0 h 172"/>
                <a:gd name="T30" fmla="*/ 0 w 207"/>
                <a:gd name="T31" fmla="*/ 0 h 172"/>
                <a:gd name="T32" fmla="*/ 0 w 207"/>
                <a:gd name="T33" fmla="*/ 0 h 172"/>
                <a:gd name="T34" fmla="*/ 0 w 207"/>
                <a:gd name="T35" fmla="*/ 0 h 172"/>
                <a:gd name="T36" fmla="*/ 0 w 207"/>
                <a:gd name="T37" fmla="*/ 0 h 172"/>
                <a:gd name="T38" fmla="*/ 0 w 207"/>
                <a:gd name="T39" fmla="*/ 0 h 172"/>
                <a:gd name="T40" fmla="*/ 0 w 207"/>
                <a:gd name="T41" fmla="*/ 0 h 172"/>
                <a:gd name="T42" fmla="*/ 0 w 207"/>
                <a:gd name="T43" fmla="*/ 0 h 172"/>
                <a:gd name="T44" fmla="*/ 0 w 207"/>
                <a:gd name="T45" fmla="*/ 0 h 172"/>
                <a:gd name="T46" fmla="*/ 0 w 207"/>
                <a:gd name="T47" fmla="*/ 0 h 172"/>
                <a:gd name="T48" fmla="*/ 0 w 207"/>
                <a:gd name="T49" fmla="*/ 0 h 172"/>
                <a:gd name="T50" fmla="*/ 0 w 207"/>
                <a:gd name="T51" fmla="*/ 0 h 172"/>
                <a:gd name="T52" fmla="*/ 0 w 207"/>
                <a:gd name="T53" fmla="*/ 0 h 172"/>
                <a:gd name="T54" fmla="*/ 0 w 207"/>
                <a:gd name="T55" fmla="*/ 0 h 172"/>
                <a:gd name="T56" fmla="*/ 0 w 207"/>
                <a:gd name="T57" fmla="*/ 0 h 172"/>
                <a:gd name="T58" fmla="*/ 0 w 207"/>
                <a:gd name="T59" fmla="*/ 0 h 172"/>
                <a:gd name="T60" fmla="*/ 0 w 207"/>
                <a:gd name="T61" fmla="*/ 0 h 172"/>
                <a:gd name="T62" fmla="*/ 0 w 207"/>
                <a:gd name="T63" fmla="*/ 0 h 172"/>
                <a:gd name="T64" fmla="*/ 0 w 207"/>
                <a:gd name="T65" fmla="*/ 0 h 172"/>
                <a:gd name="T66" fmla="*/ 0 w 207"/>
                <a:gd name="T67" fmla="*/ 0 h 172"/>
                <a:gd name="T68" fmla="*/ 0 w 207"/>
                <a:gd name="T69" fmla="*/ 0 h 172"/>
                <a:gd name="T70" fmla="*/ 0 w 207"/>
                <a:gd name="T71" fmla="*/ 0 h 172"/>
                <a:gd name="T72" fmla="*/ 0 w 207"/>
                <a:gd name="T73" fmla="*/ 0 h 172"/>
                <a:gd name="T74" fmla="*/ 0 w 207"/>
                <a:gd name="T75" fmla="*/ 0 h 172"/>
                <a:gd name="T76" fmla="*/ 0 w 207"/>
                <a:gd name="T77" fmla="*/ 0 h 17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07"/>
                <a:gd name="T118" fmla="*/ 0 h 172"/>
                <a:gd name="T119" fmla="*/ 207 w 207"/>
                <a:gd name="T120" fmla="*/ 172 h 17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07" h="172">
                  <a:moveTo>
                    <a:pt x="21" y="168"/>
                  </a:moveTo>
                  <a:lnTo>
                    <a:pt x="12" y="172"/>
                  </a:lnTo>
                  <a:lnTo>
                    <a:pt x="0" y="166"/>
                  </a:lnTo>
                  <a:lnTo>
                    <a:pt x="6" y="138"/>
                  </a:lnTo>
                  <a:lnTo>
                    <a:pt x="12" y="105"/>
                  </a:lnTo>
                  <a:lnTo>
                    <a:pt x="26" y="66"/>
                  </a:lnTo>
                  <a:lnTo>
                    <a:pt x="34" y="45"/>
                  </a:lnTo>
                  <a:lnTo>
                    <a:pt x="41" y="27"/>
                  </a:lnTo>
                  <a:lnTo>
                    <a:pt x="59" y="10"/>
                  </a:lnTo>
                  <a:lnTo>
                    <a:pt x="92" y="4"/>
                  </a:lnTo>
                  <a:lnTo>
                    <a:pt x="119" y="0"/>
                  </a:lnTo>
                  <a:lnTo>
                    <a:pt x="159" y="17"/>
                  </a:lnTo>
                  <a:lnTo>
                    <a:pt x="174" y="36"/>
                  </a:lnTo>
                  <a:lnTo>
                    <a:pt x="188" y="71"/>
                  </a:lnTo>
                  <a:lnTo>
                    <a:pt x="201" y="111"/>
                  </a:lnTo>
                  <a:lnTo>
                    <a:pt x="207" y="146"/>
                  </a:lnTo>
                  <a:lnTo>
                    <a:pt x="205" y="161"/>
                  </a:lnTo>
                  <a:lnTo>
                    <a:pt x="186" y="163"/>
                  </a:lnTo>
                  <a:lnTo>
                    <a:pt x="171" y="166"/>
                  </a:lnTo>
                  <a:lnTo>
                    <a:pt x="151" y="170"/>
                  </a:lnTo>
                  <a:lnTo>
                    <a:pt x="157" y="135"/>
                  </a:lnTo>
                  <a:lnTo>
                    <a:pt x="157" y="115"/>
                  </a:lnTo>
                  <a:lnTo>
                    <a:pt x="155" y="97"/>
                  </a:lnTo>
                  <a:lnTo>
                    <a:pt x="157" y="72"/>
                  </a:lnTo>
                  <a:lnTo>
                    <a:pt x="133" y="62"/>
                  </a:lnTo>
                  <a:lnTo>
                    <a:pt x="126" y="41"/>
                  </a:lnTo>
                  <a:lnTo>
                    <a:pt x="106" y="55"/>
                  </a:lnTo>
                  <a:lnTo>
                    <a:pt x="78" y="82"/>
                  </a:lnTo>
                  <a:lnTo>
                    <a:pt x="89" y="69"/>
                  </a:lnTo>
                  <a:lnTo>
                    <a:pt x="66" y="89"/>
                  </a:lnTo>
                  <a:lnTo>
                    <a:pt x="66" y="121"/>
                  </a:lnTo>
                  <a:lnTo>
                    <a:pt x="72" y="137"/>
                  </a:lnTo>
                  <a:lnTo>
                    <a:pt x="78" y="151"/>
                  </a:lnTo>
                  <a:lnTo>
                    <a:pt x="84" y="171"/>
                  </a:lnTo>
                  <a:lnTo>
                    <a:pt x="59" y="171"/>
                  </a:lnTo>
                  <a:lnTo>
                    <a:pt x="70" y="171"/>
                  </a:lnTo>
                  <a:lnTo>
                    <a:pt x="36" y="166"/>
                  </a:lnTo>
                  <a:lnTo>
                    <a:pt x="34" y="166"/>
                  </a:lnTo>
                  <a:lnTo>
                    <a:pt x="21" y="1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61" name="Freeform 68"/>
            <p:cNvSpPr>
              <a:spLocks/>
            </p:cNvSpPr>
            <p:nvPr/>
          </p:nvSpPr>
          <p:spPr bwMode="auto">
            <a:xfrm>
              <a:off x="4477" y="2954"/>
              <a:ext cx="85" cy="210"/>
            </a:xfrm>
            <a:custGeom>
              <a:avLst/>
              <a:gdLst>
                <a:gd name="T0" fmla="*/ 0 w 341"/>
                <a:gd name="T1" fmla="*/ 0 h 838"/>
                <a:gd name="T2" fmla="*/ 0 w 341"/>
                <a:gd name="T3" fmla="*/ 0 h 838"/>
                <a:gd name="T4" fmla="*/ 0 w 341"/>
                <a:gd name="T5" fmla="*/ 0 h 838"/>
                <a:gd name="T6" fmla="*/ 0 w 341"/>
                <a:gd name="T7" fmla="*/ 0 h 838"/>
                <a:gd name="T8" fmla="*/ 0 w 341"/>
                <a:gd name="T9" fmla="*/ 0 h 838"/>
                <a:gd name="T10" fmla="*/ 0 w 341"/>
                <a:gd name="T11" fmla="*/ 0 h 838"/>
                <a:gd name="T12" fmla="*/ 0 w 341"/>
                <a:gd name="T13" fmla="*/ 0 h 838"/>
                <a:gd name="T14" fmla="*/ 0 w 341"/>
                <a:gd name="T15" fmla="*/ 0 h 838"/>
                <a:gd name="T16" fmla="*/ 0 w 341"/>
                <a:gd name="T17" fmla="*/ 0 h 838"/>
                <a:gd name="T18" fmla="*/ 0 w 341"/>
                <a:gd name="T19" fmla="*/ 0 h 838"/>
                <a:gd name="T20" fmla="*/ 0 w 341"/>
                <a:gd name="T21" fmla="*/ 0 h 838"/>
                <a:gd name="T22" fmla="*/ 0 w 341"/>
                <a:gd name="T23" fmla="*/ 0 h 838"/>
                <a:gd name="T24" fmla="*/ 0 w 341"/>
                <a:gd name="T25" fmla="*/ 0 h 838"/>
                <a:gd name="T26" fmla="*/ 0 w 341"/>
                <a:gd name="T27" fmla="*/ 0 h 838"/>
                <a:gd name="T28" fmla="*/ 0 w 341"/>
                <a:gd name="T29" fmla="*/ 0 h 838"/>
                <a:gd name="T30" fmla="*/ 0 w 341"/>
                <a:gd name="T31" fmla="*/ 0 h 838"/>
                <a:gd name="T32" fmla="*/ 0 w 341"/>
                <a:gd name="T33" fmla="*/ 0 h 838"/>
                <a:gd name="T34" fmla="*/ 0 w 341"/>
                <a:gd name="T35" fmla="*/ 0 h 838"/>
                <a:gd name="T36" fmla="*/ 0 w 341"/>
                <a:gd name="T37" fmla="*/ 0 h 838"/>
                <a:gd name="T38" fmla="*/ 0 w 341"/>
                <a:gd name="T39" fmla="*/ 0 h 838"/>
                <a:gd name="T40" fmla="*/ 0 w 341"/>
                <a:gd name="T41" fmla="*/ 0 h 838"/>
                <a:gd name="T42" fmla="*/ 0 w 341"/>
                <a:gd name="T43" fmla="*/ 0 h 83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41"/>
                <a:gd name="T67" fmla="*/ 0 h 838"/>
                <a:gd name="T68" fmla="*/ 341 w 341"/>
                <a:gd name="T69" fmla="*/ 838 h 83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41" h="838">
                  <a:moveTo>
                    <a:pt x="138" y="0"/>
                  </a:moveTo>
                  <a:lnTo>
                    <a:pt x="54" y="46"/>
                  </a:lnTo>
                  <a:lnTo>
                    <a:pt x="44" y="60"/>
                  </a:lnTo>
                  <a:lnTo>
                    <a:pt x="0" y="273"/>
                  </a:lnTo>
                  <a:lnTo>
                    <a:pt x="65" y="282"/>
                  </a:lnTo>
                  <a:lnTo>
                    <a:pt x="74" y="228"/>
                  </a:lnTo>
                  <a:lnTo>
                    <a:pt x="98" y="342"/>
                  </a:lnTo>
                  <a:lnTo>
                    <a:pt x="57" y="593"/>
                  </a:lnTo>
                  <a:lnTo>
                    <a:pt x="78" y="836"/>
                  </a:lnTo>
                  <a:lnTo>
                    <a:pt x="103" y="838"/>
                  </a:lnTo>
                  <a:lnTo>
                    <a:pt x="139" y="835"/>
                  </a:lnTo>
                  <a:lnTo>
                    <a:pt x="190" y="831"/>
                  </a:lnTo>
                  <a:lnTo>
                    <a:pt x="235" y="831"/>
                  </a:lnTo>
                  <a:lnTo>
                    <a:pt x="273" y="832"/>
                  </a:lnTo>
                  <a:lnTo>
                    <a:pt x="287" y="483"/>
                  </a:lnTo>
                  <a:lnTo>
                    <a:pt x="249" y="329"/>
                  </a:lnTo>
                  <a:lnTo>
                    <a:pt x="264" y="244"/>
                  </a:lnTo>
                  <a:lnTo>
                    <a:pt x="273" y="275"/>
                  </a:lnTo>
                  <a:lnTo>
                    <a:pt x="341" y="257"/>
                  </a:lnTo>
                  <a:lnTo>
                    <a:pt x="289" y="58"/>
                  </a:lnTo>
                  <a:lnTo>
                    <a:pt x="202" y="0"/>
                  </a:lnTo>
                  <a:lnTo>
                    <a:pt x="138" y="0"/>
                  </a:lnTo>
                  <a:close/>
                </a:path>
              </a:pathLst>
            </a:custGeom>
            <a:solidFill>
              <a:srgbClr val="001F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62" name="Freeform 69"/>
            <p:cNvSpPr>
              <a:spLocks/>
            </p:cNvSpPr>
            <p:nvPr/>
          </p:nvSpPr>
          <p:spPr bwMode="auto">
            <a:xfrm>
              <a:off x="4510" y="2955"/>
              <a:ext cx="19" cy="10"/>
            </a:xfrm>
            <a:custGeom>
              <a:avLst/>
              <a:gdLst>
                <a:gd name="T0" fmla="*/ 0 w 76"/>
                <a:gd name="T1" fmla="*/ 0 h 40"/>
                <a:gd name="T2" fmla="*/ 0 w 76"/>
                <a:gd name="T3" fmla="*/ 0 h 40"/>
                <a:gd name="T4" fmla="*/ 0 w 76"/>
                <a:gd name="T5" fmla="*/ 0 h 40"/>
                <a:gd name="T6" fmla="*/ 0 w 76"/>
                <a:gd name="T7" fmla="*/ 0 h 40"/>
                <a:gd name="T8" fmla="*/ 0 w 76"/>
                <a:gd name="T9" fmla="*/ 0 h 40"/>
                <a:gd name="T10" fmla="*/ 0 w 76"/>
                <a:gd name="T11" fmla="*/ 0 h 40"/>
                <a:gd name="T12" fmla="*/ 0 60000 65536"/>
                <a:gd name="T13" fmla="*/ 0 60000 65536"/>
                <a:gd name="T14" fmla="*/ 0 60000 65536"/>
                <a:gd name="T15" fmla="*/ 0 60000 65536"/>
                <a:gd name="T16" fmla="*/ 0 60000 65536"/>
                <a:gd name="T17" fmla="*/ 0 60000 65536"/>
                <a:gd name="T18" fmla="*/ 0 w 76"/>
                <a:gd name="T19" fmla="*/ 0 h 40"/>
                <a:gd name="T20" fmla="*/ 76 w 76"/>
                <a:gd name="T21" fmla="*/ 40 h 40"/>
              </a:gdLst>
              <a:ahLst/>
              <a:cxnLst>
                <a:cxn ang="T12">
                  <a:pos x="T0" y="T1"/>
                </a:cxn>
                <a:cxn ang="T13">
                  <a:pos x="T2" y="T3"/>
                </a:cxn>
                <a:cxn ang="T14">
                  <a:pos x="T4" y="T5"/>
                </a:cxn>
                <a:cxn ang="T15">
                  <a:pos x="T6" y="T7"/>
                </a:cxn>
                <a:cxn ang="T16">
                  <a:pos x="T8" y="T9"/>
                </a:cxn>
                <a:cxn ang="T17">
                  <a:pos x="T10" y="T11"/>
                </a:cxn>
              </a:cxnLst>
              <a:rect l="T18" t="T19" r="T20" b="T21"/>
              <a:pathLst>
                <a:path w="76" h="40">
                  <a:moveTo>
                    <a:pt x="0" y="3"/>
                  </a:moveTo>
                  <a:lnTo>
                    <a:pt x="17" y="40"/>
                  </a:lnTo>
                  <a:lnTo>
                    <a:pt x="39" y="0"/>
                  </a:lnTo>
                  <a:lnTo>
                    <a:pt x="62" y="40"/>
                  </a:lnTo>
                  <a:lnTo>
                    <a:pt x="76" y="4"/>
                  </a:lnTo>
                  <a:lnTo>
                    <a:pt x="0" y="3"/>
                  </a:lnTo>
                  <a:close/>
                </a:path>
              </a:pathLst>
            </a:custGeom>
            <a:solidFill>
              <a:srgbClr val="00007F"/>
            </a:solidFill>
            <a:ln w="3175">
              <a:solidFill>
                <a:srgbClr val="00007F"/>
              </a:solidFill>
              <a:prstDash val="solid"/>
              <a:round/>
              <a:headEnd/>
              <a:tailEnd/>
            </a:ln>
          </p:spPr>
          <p:txBody>
            <a:bodyPr/>
            <a:lstStyle/>
            <a:p>
              <a:endParaRPr lang="en-US"/>
            </a:p>
          </p:txBody>
        </p:sp>
        <p:sp>
          <p:nvSpPr>
            <p:cNvPr id="2163" name="Freeform 70"/>
            <p:cNvSpPr>
              <a:spLocks/>
            </p:cNvSpPr>
            <p:nvPr/>
          </p:nvSpPr>
          <p:spPr bwMode="auto">
            <a:xfrm>
              <a:off x="4520" y="2957"/>
              <a:ext cx="1" cy="82"/>
            </a:xfrm>
            <a:custGeom>
              <a:avLst/>
              <a:gdLst>
                <a:gd name="T0" fmla="*/ 0 w 6"/>
                <a:gd name="T1" fmla="*/ 0 h 327"/>
                <a:gd name="T2" fmla="*/ 0 w 6"/>
                <a:gd name="T3" fmla="*/ 0 h 327"/>
                <a:gd name="T4" fmla="*/ 0 w 6"/>
                <a:gd name="T5" fmla="*/ 0 h 327"/>
                <a:gd name="T6" fmla="*/ 0 w 6"/>
                <a:gd name="T7" fmla="*/ 0 h 327"/>
                <a:gd name="T8" fmla="*/ 0 60000 65536"/>
                <a:gd name="T9" fmla="*/ 0 60000 65536"/>
                <a:gd name="T10" fmla="*/ 0 60000 65536"/>
                <a:gd name="T11" fmla="*/ 0 60000 65536"/>
                <a:gd name="T12" fmla="*/ 0 w 6"/>
                <a:gd name="T13" fmla="*/ 0 h 327"/>
                <a:gd name="T14" fmla="*/ 6 w 6"/>
                <a:gd name="T15" fmla="*/ 327 h 327"/>
              </a:gdLst>
              <a:ahLst/>
              <a:cxnLst>
                <a:cxn ang="T8">
                  <a:pos x="T0" y="T1"/>
                </a:cxn>
                <a:cxn ang="T9">
                  <a:pos x="T2" y="T3"/>
                </a:cxn>
                <a:cxn ang="T10">
                  <a:pos x="T4" y="T5"/>
                </a:cxn>
                <a:cxn ang="T11">
                  <a:pos x="T6" y="T7"/>
                </a:cxn>
              </a:cxnLst>
              <a:rect l="T12" t="T13" r="T14" b="T15"/>
              <a:pathLst>
                <a:path w="6" h="327">
                  <a:moveTo>
                    <a:pt x="0" y="0"/>
                  </a:moveTo>
                  <a:lnTo>
                    <a:pt x="6" y="136"/>
                  </a:lnTo>
                  <a:lnTo>
                    <a:pt x="6" y="327"/>
                  </a:lnTo>
                  <a:lnTo>
                    <a:pt x="0" y="0"/>
                  </a:lnTo>
                  <a:close/>
                </a:path>
              </a:pathLst>
            </a:custGeom>
            <a:solidFill>
              <a:srgbClr val="00007F"/>
            </a:solidFill>
            <a:ln w="3175">
              <a:solidFill>
                <a:srgbClr val="00007F"/>
              </a:solidFill>
              <a:prstDash val="solid"/>
              <a:round/>
              <a:headEnd/>
              <a:tailEnd/>
            </a:ln>
          </p:spPr>
          <p:txBody>
            <a:bodyPr/>
            <a:lstStyle/>
            <a:p>
              <a:endParaRPr lang="en-US"/>
            </a:p>
          </p:txBody>
        </p:sp>
        <p:sp>
          <p:nvSpPr>
            <p:cNvPr id="2164" name="Freeform 71"/>
            <p:cNvSpPr>
              <a:spLocks/>
            </p:cNvSpPr>
            <p:nvPr/>
          </p:nvSpPr>
          <p:spPr bwMode="auto">
            <a:xfrm>
              <a:off x="4502" y="3038"/>
              <a:ext cx="37" cy="2"/>
            </a:xfrm>
            <a:custGeom>
              <a:avLst/>
              <a:gdLst>
                <a:gd name="T0" fmla="*/ 0 w 147"/>
                <a:gd name="T1" fmla="*/ 0 h 6"/>
                <a:gd name="T2" fmla="*/ 0 w 147"/>
                <a:gd name="T3" fmla="*/ 0 h 6"/>
                <a:gd name="T4" fmla="*/ 0 w 147"/>
                <a:gd name="T5" fmla="*/ 0 h 6"/>
                <a:gd name="T6" fmla="*/ 0 w 147"/>
                <a:gd name="T7" fmla="*/ 0 h 6"/>
                <a:gd name="T8" fmla="*/ 0 60000 65536"/>
                <a:gd name="T9" fmla="*/ 0 60000 65536"/>
                <a:gd name="T10" fmla="*/ 0 60000 65536"/>
                <a:gd name="T11" fmla="*/ 0 60000 65536"/>
                <a:gd name="T12" fmla="*/ 0 w 147"/>
                <a:gd name="T13" fmla="*/ 0 h 6"/>
                <a:gd name="T14" fmla="*/ 147 w 147"/>
                <a:gd name="T15" fmla="*/ 6 h 6"/>
              </a:gdLst>
              <a:ahLst/>
              <a:cxnLst>
                <a:cxn ang="T8">
                  <a:pos x="T0" y="T1"/>
                </a:cxn>
                <a:cxn ang="T9">
                  <a:pos x="T2" y="T3"/>
                </a:cxn>
                <a:cxn ang="T10">
                  <a:pos x="T4" y="T5"/>
                </a:cxn>
                <a:cxn ang="T11">
                  <a:pos x="T6" y="T7"/>
                </a:cxn>
              </a:cxnLst>
              <a:rect l="T12" t="T13" r="T14" b="T15"/>
              <a:pathLst>
                <a:path w="147" h="6">
                  <a:moveTo>
                    <a:pt x="0" y="6"/>
                  </a:moveTo>
                  <a:lnTo>
                    <a:pt x="80" y="0"/>
                  </a:lnTo>
                  <a:lnTo>
                    <a:pt x="147" y="2"/>
                  </a:lnTo>
                  <a:lnTo>
                    <a:pt x="0" y="6"/>
                  </a:lnTo>
                  <a:close/>
                </a:path>
              </a:pathLst>
            </a:custGeom>
            <a:solidFill>
              <a:srgbClr val="00007F"/>
            </a:solidFill>
            <a:ln w="3175">
              <a:solidFill>
                <a:srgbClr val="00007F"/>
              </a:solidFill>
              <a:prstDash val="solid"/>
              <a:round/>
              <a:headEnd/>
              <a:tailEnd/>
            </a:ln>
          </p:spPr>
          <p:txBody>
            <a:bodyPr/>
            <a:lstStyle/>
            <a:p>
              <a:endParaRPr lang="en-US"/>
            </a:p>
          </p:txBody>
        </p:sp>
        <p:sp>
          <p:nvSpPr>
            <p:cNvPr id="2165" name="Freeform 72"/>
            <p:cNvSpPr>
              <a:spLocks/>
            </p:cNvSpPr>
            <p:nvPr/>
          </p:nvSpPr>
          <p:spPr bwMode="auto">
            <a:xfrm>
              <a:off x="4492" y="3254"/>
              <a:ext cx="20" cy="32"/>
            </a:xfrm>
            <a:custGeom>
              <a:avLst/>
              <a:gdLst>
                <a:gd name="T0" fmla="*/ 0 w 79"/>
                <a:gd name="T1" fmla="*/ 0 h 124"/>
                <a:gd name="T2" fmla="*/ 0 w 79"/>
                <a:gd name="T3" fmla="*/ 0 h 124"/>
                <a:gd name="T4" fmla="*/ 0 w 79"/>
                <a:gd name="T5" fmla="*/ 0 h 124"/>
                <a:gd name="T6" fmla="*/ 0 w 79"/>
                <a:gd name="T7" fmla="*/ 0 h 124"/>
                <a:gd name="T8" fmla="*/ 0 w 79"/>
                <a:gd name="T9" fmla="*/ 0 h 124"/>
                <a:gd name="T10" fmla="*/ 0 w 79"/>
                <a:gd name="T11" fmla="*/ 0 h 124"/>
                <a:gd name="T12" fmla="*/ 0 w 79"/>
                <a:gd name="T13" fmla="*/ 0 h 124"/>
                <a:gd name="T14" fmla="*/ 0 w 79"/>
                <a:gd name="T15" fmla="*/ 0 h 124"/>
                <a:gd name="T16" fmla="*/ 0 w 79"/>
                <a:gd name="T17" fmla="*/ 0 h 124"/>
                <a:gd name="T18" fmla="*/ 0 w 79"/>
                <a:gd name="T19" fmla="*/ 0 h 124"/>
                <a:gd name="T20" fmla="*/ 0 w 79"/>
                <a:gd name="T21" fmla="*/ 0 h 124"/>
                <a:gd name="T22" fmla="*/ 0 w 79"/>
                <a:gd name="T23" fmla="*/ 0 h 124"/>
                <a:gd name="T24" fmla="*/ 0 w 79"/>
                <a:gd name="T25" fmla="*/ 0 h 124"/>
                <a:gd name="T26" fmla="*/ 0 w 79"/>
                <a:gd name="T27" fmla="*/ 0 h 124"/>
                <a:gd name="T28" fmla="*/ 0 w 79"/>
                <a:gd name="T29" fmla="*/ 0 h 124"/>
                <a:gd name="T30" fmla="*/ 0 w 79"/>
                <a:gd name="T31" fmla="*/ 0 h 124"/>
                <a:gd name="T32" fmla="*/ 0 w 79"/>
                <a:gd name="T33" fmla="*/ 0 h 124"/>
                <a:gd name="T34" fmla="*/ 0 w 79"/>
                <a:gd name="T35" fmla="*/ 0 h 124"/>
                <a:gd name="T36" fmla="*/ 0 w 79"/>
                <a:gd name="T37" fmla="*/ 0 h 12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9"/>
                <a:gd name="T58" fmla="*/ 0 h 124"/>
                <a:gd name="T59" fmla="*/ 79 w 79"/>
                <a:gd name="T60" fmla="*/ 124 h 12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9" h="124">
                  <a:moveTo>
                    <a:pt x="15" y="62"/>
                  </a:moveTo>
                  <a:lnTo>
                    <a:pt x="4" y="81"/>
                  </a:lnTo>
                  <a:lnTo>
                    <a:pt x="0" y="95"/>
                  </a:lnTo>
                  <a:lnTo>
                    <a:pt x="0" y="106"/>
                  </a:lnTo>
                  <a:lnTo>
                    <a:pt x="3" y="114"/>
                  </a:lnTo>
                  <a:lnTo>
                    <a:pt x="8" y="121"/>
                  </a:lnTo>
                  <a:lnTo>
                    <a:pt x="18" y="124"/>
                  </a:lnTo>
                  <a:lnTo>
                    <a:pt x="32" y="123"/>
                  </a:lnTo>
                  <a:lnTo>
                    <a:pt x="45" y="118"/>
                  </a:lnTo>
                  <a:lnTo>
                    <a:pt x="55" y="105"/>
                  </a:lnTo>
                  <a:lnTo>
                    <a:pt x="64" y="89"/>
                  </a:lnTo>
                  <a:lnTo>
                    <a:pt x="70" y="55"/>
                  </a:lnTo>
                  <a:lnTo>
                    <a:pt x="79" y="21"/>
                  </a:lnTo>
                  <a:lnTo>
                    <a:pt x="78" y="0"/>
                  </a:lnTo>
                  <a:lnTo>
                    <a:pt x="62" y="48"/>
                  </a:lnTo>
                  <a:lnTo>
                    <a:pt x="49" y="78"/>
                  </a:lnTo>
                  <a:lnTo>
                    <a:pt x="28" y="78"/>
                  </a:lnTo>
                  <a:lnTo>
                    <a:pt x="12" y="76"/>
                  </a:lnTo>
                  <a:lnTo>
                    <a:pt x="15" y="6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66" name="Freeform 73"/>
            <p:cNvSpPr>
              <a:spLocks/>
            </p:cNvSpPr>
            <p:nvPr/>
          </p:nvSpPr>
          <p:spPr bwMode="auto">
            <a:xfrm>
              <a:off x="4520" y="3251"/>
              <a:ext cx="22" cy="34"/>
            </a:xfrm>
            <a:custGeom>
              <a:avLst/>
              <a:gdLst>
                <a:gd name="T0" fmla="*/ 0 w 88"/>
                <a:gd name="T1" fmla="*/ 0 h 135"/>
                <a:gd name="T2" fmla="*/ 0 w 88"/>
                <a:gd name="T3" fmla="*/ 0 h 135"/>
                <a:gd name="T4" fmla="*/ 0 w 88"/>
                <a:gd name="T5" fmla="*/ 0 h 135"/>
                <a:gd name="T6" fmla="*/ 0 w 88"/>
                <a:gd name="T7" fmla="*/ 0 h 135"/>
                <a:gd name="T8" fmla="*/ 0 w 88"/>
                <a:gd name="T9" fmla="*/ 0 h 135"/>
                <a:gd name="T10" fmla="*/ 0 w 88"/>
                <a:gd name="T11" fmla="*/ 0 h 135"/>
                <a:gd name="T12" fmla="*/ 0 w 88"/>
                <a:gd name="T13" fmla="*/ 0 h 135"/>
                <a:gd name="T14" fmla="*/ 0 w 88"/>
                <a:gd name="T15" fmla="*/ 0 h 135"/>
                <a:gd name="T16" fmla="*/ 0 w 88"/>
                <a:gd name="T17" fmla="*/ 0 h 135"/>
                <a:gd name="T18" fmla="*/ 0 w 88"/>
                <a:gd name="T19" fmla="*/ 0 h 135"/>
                <a:gd name="T20" fmla="*/ 0 w 88"/>
                <a:gd name="T21" fmla="*/ 0 h 135"/>
                <a:gd name="T22" fmla="*/ 0 w 88"/>
                <a:gd name="T23" fmla="*/ 0 h 135"/>
                <a:gd name="T24" fmla="*/ 0 w 88"/>
                <a:gd name="T25" fmla="*/ 0 h 135"/>
                <a:gd name="T26" fmla="*/ 0 w 88"/>
                <a:gd name="T27" fmla="*/ 0 h 135"/>
                <a:gd name="T28" fmla="*/ 0 w 88"/>
                <a:gd name="T29" fmla="*/ 0 h 135"/>
                <a:gd name="T30" fmla="*/ 0 w 88"/>
                <a:gd name="T31" fmla="*/ 0 h 135"/>
                <a:gd name="T32" fmla="*/ 0 w 88"/>
                <a:gd name="T33" fmla="*/ 0 h 135"/>
                <a:gd name="T34" fmla="*/ 0 w 88"/>
                <a:gd name="T35" fmla="*/ 0 h 135"/>
                <a:gd name="T36" fmla="*/ 0 w 88"/>
                <a:gd name="T37" fmla="*/ 0 h 135"/>
                <a:gd name="T38" fmla="*/ 0 w 88"/>
                <a:gd name="T39" fmla="*/ 0 h 135"/>
                <a:gd name="T40" fmla="*/ 0 w 88"/>
                <a:gd name="T41" fmla="*/ 0 h 135"/>
                <a:gd name="T42" fmla="*/ 0 w 88"/>
                <a:gd name="T43" fmla="*/ 0 h 13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8"/>
                <a:gd name="T67" fmla="*/ 0 h 135"/>
                <a:gd name="T68" fmla="*/ 88 w 88"/>
                <a:gd name="T69" fmla="*/ 135 h 13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8" h="135">
                  <a:moveTo>
                    <a:pt x="1" y="0"/>
                  </a:moveTo>
                  <a:lnTo>
                    <a:pt x="0" y="13"/>
                  </a:lnTo>
                  <a:lnTo>
                    <a:pt x="11" y="48"/>
                  </a:lnTo>
                  <a:lnTo>
                    <a:pt x="19" y="76"/>
                  </a:lnTo>
                  <a:lnTo>
                    <a:pt x="28" y="103"/>
                  </a:lnTo>
                  <a:lnTo>
                    <a:pt x="37" y="117"/>
                  </a:lnTo>
                  <a:lnTo>
                    <a:pt x="46" y="129"/>
                  </a:lnTo>
                  <a:lnTo>
                    <a:pt x="58" y="133"/>
                  </a:lnTo>
                  <a:lnTo>
                    <a:pt x="72" y="135"/>
                  </a:lnTo>
                  <a:lnTo>
                    <a:pt x="78" y="131"/>
                  </a:lnTo>
                  <a:lnTo>
                    <a:pt x="85" y="127"/>
                  </a:lnTo>
                  <a:lnTo>
                    <a:pt x="88" y="114"/>
                  </a:lnTo>
                  <a:lnTo>
                    <a:pt x="86" y="96"/>
                  </a:lnTo>
                  <a:lnTo>
                    <a:pt x="78" y="75"/>
                  </a:lnTo>
                  <a:lnTo>
                    <a:pt x="73" y="64"/>
                  </a:lnTo>
                  <a:lnTo>
                    <a:pt x="71" y="74"/>
                  </a:lnTo>
                  <a:lnTo>
                    <a:pt x="67" y="78"/>
                  </a:lnTo>
                  <a:lnTo>
                    <a:pt x="56" y="81"/>
                  </a:lnTo>
                  <a:lnTo>
                    <a:pt x="47" y="83"/>
                  </a:lnTo>
                  <a:lnTo>
                    <a:pt x="29" y="79"/>
                  </a:lnTo>
                  <a:lnTo>
                    <a:pt x="11" y="27"/>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67" name="Freeform 74"/>
            <p:cNvSpPr>
              <a:spLocks/>
            </p:cNvSpPr>
            <p:nvPr/>
          </p:nvSpPr>
          <p:spPr bwMode="auto">
            <a:xfrm>
              <a:off x="4520" y="2935"/>
              <a:ext cx="7" cy="2"/>
            </a:xfrm>
            <a:custGeom>
              <a:avLst/>
              <a:gdLst>
                <a:gd name="T0" fmla="*/ 0 w 29"/>
                <a:gd name="T1" fmla="*/ 0 h 7"/>
                <a:gd name="T2" fmla="*/ 0 w 29"/>
                <a:gd name="T3" fmla="*/ 0 h 7"/>
                <a:gd name="T4" fmla="*/ 0 w 29"/>
                <a:gd name="T5" fmla="*/ 0 h 7"/>
                <a:gd name="T6" fmla="*/ 0 w 29"/>
                <a:gd name="T7" fmla="*/ 0 h 7"/>
                <a:gd name="T8" fmla="*/ 0 w 29"/>
                <a:gd name="T9" fmla="*/ 0 h 7"/>
                <a:gd name="T10" fmla="*/ 0 60000 65536"/>
                <a:gd name="T11" fmla="*/ 0 60000 65536"/>
                <a:gd name="T12" fmla="*/ 0 60000 65536"/>
                <a:gd name="T13" fmla="*/ 0 60000 65536"/>
                <a:gd name="T14" fmla="*/ 0 60000 65536"/>
                <a:gd name="T15" fmla="*/ 0 w 29"/>
                <a:gd name="T16" fmla="*/ 0 h 7"/>
                <a:gd name="T17" fmla="*/ 29 w 29"/>
                <a:gd name="T18" fmla="*/ 7 h 7"/>
              </a:gdLst>
              <a:ahLst/>
              <a:cxnLst>
                <a:cxn ang="T10">
                  <a:pos x="T0" y="T1"/>
                </a:cxn>
                <a:cxn ang="T11">
                  <a:pos x="T2" y="T3"/>
                </a:cxn>
                <a:cxn ang="T12">
                  <a:pos x="T4" y="T5"/>
                </a:cxn>
                <a:cxn ang="T13">
                  <a:pos x="T6" y="T7"/>
                </a:cxn>
                <a:cxn ang="T14">
                  <a:pos x="T8" y="T9"/>
                </a:cxn>
              </a:cxnLst>
              <a:rect l="T15" t="T16" r="T17" b="T18"/>
              <a:pathLst>
                <a:path w="29" h="7">
                  <a:moveTo>
                    <a:pt x="0" y="6"/>
                  </a:moveTo>
                  <a:lnTo>
                    <a:pt x="9" y="0"/>
                  </a:lnTo>
                  <a:lnTo>
                    <a:pt x="13" y="3"/>
                  </a:lnTo>
                  <a:lnTo>
                    <a:pt x="24" y="0"/>
                  </a:lnTo>
                  <a:lnTo>
                    <a:pt x="29" y="7"/>
                  </a:lnTo>
                </a:path>
              </a:pathLst>
            </a:custGeom>
            <a:noFill/>
            <a:ln w="3175">
              <a:solidFill>
                <a:srgbClr val="FF009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68" name="Freeform 75"/>
            <p:cNvSpPr>
              <a:spLocks/>
            </p:cNvSpPr>
            <p:nvPr/>
          </p:nvSpPr>
          <p:spPr bwMode="auto">
            <a:xfrm>
              <a:off x="3852" y="3010"/>
              <a:ext cx="22" cy="111"/>
            </a:xfrm>
            <a:custGeom>
              <a:avLst/>
              <a:gdLst>
                <a:gd name="T0" fmla="*/ 0 w 89"/>
                <a:gd name="T1" fmla="*/ 0 h 440"/>
                <a:gd name="T2" fmla="*/ 0 w 89"/>
                <a:gd name="T3" fmla="*/ 0 h 440"/>
                <a:gd name="T4" fmla="*/ 0 w 89"/>
                <a:gd name="T5" fmla="*/ 0 h 440"/>
                <a:gd name="T6" fmla="*/ 0 w 89"/>
                <a:gd name="T7" fmla="*/ 0 h 440"/>
                <a:gd name="T8" fmla="*/ 0 w 89"/>
                <a:gd name="T9" fmla="*/ 0 h 440"/>
                <a:gd name="T10" fmla="*/ 0 w 89"/>
                <a:gd name="T11" fmla="*/ 0 h 440"/>
                <a:gd name="T12" fmla="*/ 0 w 89"/>
                <a:gd name="T13" fmla="*/ 0 h 440"/>
                <a:gd name="T14" fmla="*/ 0 w 89"/>
                <a:gd name="T15" fmla="*/ 0 h 440"/>
                <a:gd name="T16" fmla="*/ 0 w 89"/>
                <a:gd name="T17" fmla="*/ 0 h 440"/>
                <a:gd name="T18" fmla="*/ 0 w 89"/>
                <a:gd name="T19" fmla="*/ 0 h 440"/>
                <a:gd name="T20" fmla="*/ 0 w 89"/>
                <a:gd name="T21" fmla="*/ 0 h 440"/>
                <a:gd name="T22" fmla="*/ 0 w 89"/>
                <a:gd name="T23" fmla="*/ 0 h 440"/>
                <a:gd name="T24" fmla="*/ 0 w 89"/>
                <a:gd name="T25" fmla="*/ 0 h 440"/>
                <a:gd name="T26" fmla="*/ 0 w 89"/>
                <a:gd name="T27" fmla="*/ 0 h 44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9"/>
                <a:gd name="T43" fmla="*/ 0 h 440"/>
                <a:gd name="T44" fmla="*/ 89 w 89"/>
                <a:gd name="T45" fmla="*/ 440 h 44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9" h="440">
                  <a:moveTo>
                    <a:pt x="4" y="0"/>
                  </a:moveTo>
                  <a:lnTo>
                    <a:pt x="0" y="100"/>
                  </a:lnTo>
                  <a:lnTo>
                    <a:pt x="14" y="236"/>
                  </a:lnTo>
                  <a:lnTo>
                    <a:pt x="26" y="355"/>
                  </a:lnTo>
                  <a:lnTo>
                    <a:pt x="49" y="427"/>
                  </a:lnTo>
                  <a:lnTo>
                    <a:pt x="59" y="440"/>
                  </a:lnTo>
                  <a:lnTo>
                    <a:pt x="66" y="420"/>
                  </a:lnTo>
                  <a:lnTo>
                    <a:pt x="69" y="370"/>
                  </a:lnTo>
                  <a:lnTo>
                    <a:pt x="89" y="356"/>
                  </a:lnTo>
                  <a:lnTo>
                    <a:pt x="62" y="316"/>
                  </a:lnTo>
                  <a:lnTo>
                    <a:pt x="44" y="292"/>
                  </a:lnTo>
                  <a:lnTo>
                    <a:pt x="47" y="90"/>
                  </a:lnTo>
                  <a:lnTo>
                    <a:pt x="56" y="8"/>
                  </a:lnTo>
                  <a:lnTo>
                    <a:pt x="4" y="0"/>
                  </a:lnTo>
                  <a:close/>
                </a:path>
              </a:pathLst>
            </a:custGeom>
            <a:solidFill>
              <a:srgbClr val="FFB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69" name="Freeform 76"/>
            <p:cNvSpPr>
              <a:spLocks/>
            </p:cNvSpPr>
            <p:nvPr/>
          </p:nvSpPr>
          <p:spPr bwMode="auto">
            <a:xfrm>
              <a:off x="3915" y="3007"/>
              <a:ext cx="19" cy="103"/>
            </a:xfrm>
            <a:custGeom>
              <a:avLst/>
              <a:gdLst>
                <a:gd name="T0" fmla="*/ 0 w 78"/>
                <a:gd name="T1" fmla="*/ 0 h 411"/>
                <a:gd name="T2" fmla="*/ 0 w 78"/>
                <a:gd name="T3" fmla="*/ 0 h 411"/>
                <a:gd name="T4" fmla="*/ 0 w 78"/>
                <a:gd name="T5" fmla="*/ 0 h 411"/>
                <a:gd name="T6" fmla="*/ 0 w 78"/>
                <a:gd name="T7" fmla="*/ 0 h 411"/>
                <a:gd name="T8" fmla="*/ 0 w 78"/>
                <a:gd name="T9" fmla="*/ 0 h 411"/>
                <a:gd name="T10" fmla="*/ 0 w 78"/>
                <a:gd name="T11" fmla="*/ 0 h 411"/>
                <a:gd name="T12" fmla="*/ 0 w 78"/>
                <a:gd name="T13" fmla="*/ 0 h 411"/>
                <a:gd name="T14" fmla="*/ 0 w 78"/>
                <a:gd name="T15" fmla="*/ 0 h 411"/>
                <a:gd name="T16" fmla="*/ 0 w 78"/>
                <a:gd name="T17" fmla="*/ 0 h 411"/>
                <a:gd name="T18" fmla="*/ 0 w 78"/>
                <a:gd name="T19" fmla="*/ 0 h 411"/>
                <a:gd name="T20" fmla="*/ 0 w 78"/>
                <a:gd name="T21" fmla="*/ 0 h 411"/>
                <a:gd name="T22" fmla="*/ 0 w 78"/>
                <a:gd name="T23" fmla="*/ 0 h 41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8"/>
                <a:gd name="T37" fmla="*/ 0 h 411"/>
                <a:gd name="T38" fmla="*/ 78 w 78"/>
                <a:gd name="T39" fmla="*/ 411 h 41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8" h="411">
                  <a:moveTo>
                    <a:pt x="23" y="11"/>
                  </a:moveTo>
                  <a:lnTo>
                    <a:pt x="34" y="85"/>
                  </a:lnTo>
                  <a:lnTo>
                    <a:pt x="33" y="261"/>
                  </a:lnTo>
                  <a:lnTo>
                    <a:pt x="0" y="335"/>
                  </a:lnTo>
                  <a:lnTo>
                    <a:pt x="8" y="341"/>
                  </a:lnTo>
                  <a:lnTo>
                    <a:pt x="0" y="379"/>
                  </a:lnTo>
                  <a:lnTo>
                    <a:pt x="7" y="411"/>
                  </a:lnTo>
                  <a:lnTo>
                    <a:pt x="33" y="360"/>
                  </a:lnTo>
                  <a:lnTo>
                    <a:pt x="56" y="270"/>
                  </a:lnTo>
                  <a:lnTo>
                    <a:pt x="78" y="68"/>
                  </a:lnTo>
                  <a:lnTo>
                    <a:pt x="68" y="0"/>
                  </a:lnTo>
                  <a:lnTo>
                    <a:pt x="23" y="11"/>
                  </a:lnTo>
                  <a:close/>
                </a:path>
              </a:pathLst>
            </a:custGeom>
            <a:solidFill>
              <a:srgbClr val="FFB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70" name="Freeform 77"/>
            <p:cNvSpPr>
              <a:spLocks/>
            </p:cNvSpPr>
            <p:nvPr/>
          </p:nvSpPr>
          <p:spPr bwMode="auto">
            <a:xfrm>
              <a:off x="3851" y="2943"/>
              <a:ext cx="85" cy="166"/>
            </a:xfrm>
            <a:custGeom>
              <a:avLst/>
              <a:gdLst>
                <a:gd name="T0" fmla="*/ 0 w 340"/>
                <a:gd name="T1" fmla="*/ 0 h 666"/>
                <a:gd name="T2" fmla="*/ 0 w 340"/>
                <a:gd name="T3" fmla="*/ 0 h 666"/>
                <a:gd name="T4" fmla="*/ 0 w 340"/>
                <a:gd name="T5" fmla="*/ 0 h 666"/>
                <a:gd name="T6" fmla="*/ 0 w 340"/>
                <a:gd name="T7" fmla="*/ 0 h 666"/>
                <a:gd name="T8" fmla="*/ 0 w 340"/>
                <a:gd name="T9" fmla="*/ 0 h 666"/>
                <a:gd name="T10" fmla="*/ 0 w 340"/>
                <a:gd name="T11" fmla="*/ 0 h 666"/>
                <a:gd name="T12" fmla="*/ 0 w 340"/>
                <a:gd name="T13" fmla="*/ 0 h 666"/>
                <a:gd name="T14" fmla="*/ 0 w 340"/>
                <a:gd name="T15" fmla="*/ 0 h 666"/>
                <a:gd name="T16" fmla="*/ 0 w 340"/>
                <a:gd name="T17" fmla="*/ 0 h 666"/>
                <a:gd name="T18" fmla="*/ 0 w 340"/>
                <a:gd name="T19" fmla="*/ 0 h 666"/>
                <a:gd name="T20" fmla="*/ 0 w 340"/>
                <a:gd name="T21" fmla="*/ 0 h 666"/>
                <a:gd name="T22" fmla="*/ 0 w 340"/>
                <a:gd name="T23" fmla="*/ 0 h 666"/>
                <a:gd name="T24" fmla="*/ 0 w 340"/>
                <a:gd name="T25" fmla="*/ 0 h 666"/>
                <a:gd name="T26" fmla="*/ 0 w 340"/>
                <a:gd name="T27" fmla="*/ 0 h 666"/>
                <a:gd name="T28" fmla="*/ 0 w 340"/>
                <a:gd name="T29" fmla="*/ 0 h 666"/>
                <a:gd name="T30" fmla="*/ 0 w 340"/>
                <a:gd name="T31" fmla="*/ 0 h 666"/>
                <a:gd name="T32" fmla="*/ 0 w 340"/>
                <a:gd name="T33" fmla="*/ 0 h 666"/>
                <a:gd name="T34" fmla="*/ 0 w 340"/>
                <a:gd name="T35" fmla="*/ 0 h 666"/>
                <a:gd name="T36" fmla="*/ 0 w 340"/>
                <a:gd name="T37" fmla="*/ 0 h 666"/>
                <a:gd name="T38" fmla="*/ 0 w 340"/>
                <a:gd name="T39" fmla="*/ 0 h 666"/>
                <a:gd name="T40" fmla="*/ 0 w 340"/>
                <a:gd name="T41" fmla="*/ 0 h 666"/>
                <a:gd name="T42" fmla="*/ 0 w 340"/>
                <a:gd name="T43" fmla="*/ 0 h 666"/>
                <a:gd name="T44" fmla="*/ 0 w 340"/>
                <a:gd name="T45" fmla="*/ 0 h 666"/>
                <a:gd name="T46" fmla="*/ 0 w 340"/>
                <a:gd name="T47" fmla="*/ 0 h 666"/>
                <a:gd name="T48" fmla="*/ 0 w 340"/>
                <a:gd name="T49" fmla="*/ 0 h 666"/>
                <a:gd name="T50" fmla="*/ 0 w 340"/>
                <a:gd name="T51" fmla="*/ 0 h 666"/>
                <a:gd name="T52" fmla="*/ 0 w 340"/>
                <a:gd name="T53" fmla="*/ 0 h 66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40"/>
                <a:gd name="T82" fmla="*/ 0 h 666"/>
                <a:gd name="T83" fmla="*/ 340 w 340"/>
                <a:gd name="T84" fmla="*/ 666 h 66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40" h="666">
                  <a:moveTo>
                    <a:pt x="138" y="0"/>
                  </a:moveTo>
                  <a:lnTo>
                    <a:pt x="54" y="44"/>
                  </a:lnTo>
                  <a:lnTo>
                    <a:pt x="44" y="60"/>
                  </a:lnTo>
                  <a:lnTo>
                    <a:pt x="0" y="273"/>
                  </a:lnTo>
                  <a:lnTo>
                    <a:pt x="7" y="499"/>
                  </a:lnTo>
                  <a:lnTo>
                    <a:pt x="61" y="483"/>
                  </a:lnTo>
                  <a:lnTo>
                    <a:pt x="65" y="282"/>
                  </a:lnTo>
                  <a:lnTo>
                    <a:pt x="74" y="228"/>
                  </a:lnTo>
                  <a:lnTo>
                    <a:pt x="75" y="345"/>
                  </a:lnTo>
                  <a:lnTo>
                    <a:pt x="61" y="549"/>
                  </a:lnTo>
                  <a:lnTo>
                    <a:pt x="85" y="550"/>
                  </a:lnTo>
                  <a:lnTo>
                    <a:pt x="83" y="619"/>
                  </a:lnTo>
                  <a:lnTo>
                    <a:pt x="85" y="660"/>
                  </a:lnTo>
                  <a:lnTo>
                    <a:pt x="174" y="666"/>
                  </a:lnTo>
                  <a:lnTo>
                    <a:pt x="245" y="650"/>
                  </a:lnTo>
                  <a:lnTo>
                    <a:pt x="286" y="647"/>
                  </a:lnTo>
                  <a:lnTo>
                    <a:pt x="282" y="536"/>
                  </a:lnTo>
                  <a:lnTo>
                    <a:pt x="288" y="483"/>
                  </a:lnTo>
                  <a:lnTo>
                    <a:pt x="266" y="326"/>
                  </a:lnTo>
                  <a:lnTo>
                    <a:pt x="264" y="244"/>
                  </a:lnTo>
                  <a:lnTo>
                    <a:pt x="273" y="275"/>
                  </a:lnTo>
                  <a:lnTo>
                    <a:pt x="282" y="456"/>
                  </a:lnTo>
                  <a:lnTo>
                    <a:pt x="326" y="466"/>
                  </a:lnTo>
                  <a:lnTo>
                    <a:pt x="340" y="257"/>
                  </a:lnTo>
                  <a:lnTo>
                    <a:pt x="289" y="57"/>
                  </a:lnTo>
                  <a:lnTo>
                    <a:pt x="203" y="0"/>
                  </a:lnTo>
                  <a:lnTo>
                    <a:pt x="138" y="0"/>
                  </a:lnTo>
                  <a:close/>
                </a:path>
              </a:pathLst>
            </a:custGeom>
            <a:solidFill>
              <a:srgbClr val="9FBFFF"/>
            </a:solidFill>
            <a:ln w="3175">
              <a:solidFill>
                <a:srgbClr val="9FBFFF"/>
              </a:solidFill>
              <a:prstDash val="solid"/>
              <a:round/>
              <a:headEnd/>
              <a:tailEnd/>
            </a:ln>
          </p:spPr>
          <p:txBody>
            <a:bodyPr/>
            <a:lstStyle/>
            <a:p>
              <a:endParaRPr lang="en-US"/>
            </a:p>
          </p:txBody>
        </p:sp>
        <p:sp>
          <p:nvSpPr>
            <p:cNvPr id="2171" name="Freeform 78"/>
            <p:cNvSpPr>
              <a:spLocks/>
            </p:cNvSpPr>
            <p:nvPr/>
          </p:nvSpPr>
          <p:spPr bwMode="auto">
            <a:xfrm>
              <a:off x="3868" y="3104"/>
              <a:ext cx="50" cy="158"/>
            </a:xfrm>
            <a:custGeom>
              <a:avLst/>
              <a:gdLst>
                <a:gd name="T0" fmla="*/ 0 w 197"/>
                <a:gd name="T1" fmla="*/ 0 h 633"/>
                <a:gd name="T2" fmla="*/ 0 w 197"/>
                <a:gd name="T3" fmla="*/ 0 h 633"/>
                <a:gd name="T4" fmla="*/ 0 w 197"/>
                <a:gd name="T5" fmla="*/ 0 h 633"/>
                <a:gd name="T6" fmla="*/ 0 w 197"/>
                <a:gd name="T7" fmla="*/ 0 h 633"/>
                <a:gd name="T8" fmla="*/ 0 w 197"/>
                <a:gd name="T9" fmla="*/ 0 h 633"/>
                <a:gd name="T10" fmla="*/ 0 w 197"/>
                <a:gd name="T11" fmla="*/ 0 h 633"/>
                <a:gd name="T12" fmla="*/ 0 w 197"/>
                <a:gd name="T13" fmla="*/ 0 h 633"/>
                <a:gd name="T14" fmla="*/ 0 w 197"/>
                <a:gd name="T15" fmla="*/ 0 h 633"/>
                <a:gd name="T16" fmla="*/ 0 w 197"/>
                <a:gd name="T17" fmla="*/ 0 h 633"/>
                <a:gd name="T18" fmla="*/ 0 w 197"/>
                <a:gd name="T19" fmla="*/ 0 h 633"/>
                <a:gd name="T20" fmla="*/ 0 w 197"/>
                <a:gd name="T21" fmla="*/ 0 h 633"/>
                <a:gd name="T22" fmla="*/ 0 w 197"/>
                <a:gd name="T23" fmla="*/ 0 h 633"/>
                <a:gd name="T24" fmla="*/ 0 w 197"/>
                <a:gd name="T25" fmla="*/ 0 h 633"/>
                <a:gd name="T26" fmla="*/ 0 w 197"/>
                <a:gd name="T27" fmla="*/ 0 h 633"/>
                <a:gd name="T28" fmla="*/ 0 w 197"/>
                <a:gd name="T29" fmla="*/ 0 h 633"/>
                <a:gd name="T30" fmla="*/ 0 w 197"/>
                <a:gd name="T31" fmla="*/ 0 h 633"/>
                <a:gd name="T32" fmla="*/ 0 w 197"/>
                <a:gd name="T33" fmla="*/ 0 h 633"/>
                <a:gd name="T34" fmla="*/ 0 w 197"/>
                <a:gd name="T35" fmla="*/ 0 h 633"/>
                <a:gd name="T36" fmla="*/ 0 w 197"/>
                <a:gd name="T37" fmla="*/ 0 h 633"/>
                <a:gd name="T38" fmla="*/ 0 w 197"/>
                <a:gd name="T39" fmla="*/ 0 h 633"/>
                <a:gd name="T40" fmla="*/ 0 w 197"/>
                <a:gd name="T41" fmla="*/ 0 h 633"/>
                <a:gd name="T42" fmla="*/ 0 w 197"/>
                <a:gd name="T43" fmla="*/ 0 h 633"/>
                <a:gd name="T44" fmla="*/ 0 w 197"/>
                <a:gd name="T45" fmla="*/ 0 h 633"/>
                <a:gd name="T46" fmla="*/ 0 w 197"/>
                <a:gd name="T47" fmla="*/ 0 h 633"/>
                <a:gd name="T48" fmla="*/ 0 w 197"/>
                <a:gd name="T49" fmla="*/ 0 h 633"/>
                <a:gd name="T50" fmla="*/ 0 w 197"/>
                <a:gd name="T51" fmla="*/ 0 h 633"/>
                <a:gd name="T52" fmla="*/ 0 w 197"/>
                <a:gd name="T53" fmla="*/ 0 h 633"/>
                <a:gd name="T54" fmla="*/ 0 w 197"/>
                <a:gd name="T55" fmla="*/ 0 h 633"/>
                <a:gd name="T56" fmla="*/ 0 w 197"/>
                <a:gd name="T57" fmla="*/ 0 h 633"/>
                <a:gd name="T58" fmla="*/ 0 w 197"/>
                <a:gd name="T59" fmla="*/ 0 h 63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97"/>
                <a:gd name="T91" fmla="*/ 0 h 633"/>
                <a:gd name="T92" fmla="*/ 197 w 197"/>
                <a:gd name="T93" fmla="*/ 633 h 63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97" h="633">
                  <a:moveTo>
                    <a:pt x="26" y="10"/>
                  </a:moveTo>
                  <a:lnTo>
                    <a:pt x="35" y="232"/>
                  </a:lnTo>
                  <a:lnTo>
                    <a:pt x="32" y="293"/>
                  </a:lnTo>
                  <a:lnTo>
                    <a:pt x="32" y="354"/>
                  </a:lnTo>
                  <a:lnTo>
                    <a:pt x="35" y="410"/>
                  </a:lnTo>
                  <a:lnTo>
                    <a:pt x="36" y="455"/>
                  </a:lnTo>
                  <a:lnTo>
                    <a:pt x="36" y="512"/>
                  </a:lnTo>
                  <a:lnTo>
                    <a:pt x="33" y="536"/>
                  </a:lnTo>
                  <a:lnTo>
                    <a:pt x="8" y="606"/>
                  </a:lnTo>
                  <a:lnTo>
                    <a:pt x="0" y="632"/>
                  </a:lnTo>
                  <a:lnTo>
                    <a:pt x="39" y="633"/>
                  </a:lnTo>
                  <a:lnTo>
                    <a:pt x="55" y="602"/>
                  </a:lnTo>
                  <a:lnTo>
                    <a:pt x="67" y="566"/>
                  </a:lnTo>
                  <a:lnTo>
                    <a:pt x="73" y="509"/>
                  </a:lnTo>
                  <a:lnTo>
                    <a:pt x="96" y="354"/>
                  </a:lnTo>
                  <a:lnTo>
                    <a:pt x="104" y="311"/>
                  </a:lnTo>
                  <a:lnTo>
                    <a:pt x="98" y="395"/>
                  </a:lnTo>
                  <a:lnTo>
                    <a:pt x="105" y="446"/>
                  </a:lnTo>
                  <a:lnTo>
                    <a:pt x="107" y="494"/>
                  </a:lnTo>
                  <a:lnTo>
                    <a:pt x="102" y="538"/>
                  </a:lnTo>
                  <a:lnTo>
                    <a:pt x="106" y="559"/>
                  </a:lnTo>
                  <a:lnTo>
                    <a:pt x="130" y="626"/>
                  </a:lnTo>
                  <a:lnTo>
                    <a:pt x="153" y="627"/>
                  </a:lnTo>
                  <a:lnTo>
                    <a:pt x="164" y="627"/>
                  </a:lnTo>
                  <a:lnTo>
                    <a:pt x="177" y="613"/>
                  </a:lnTo>
                  <a:lnTo>
                    <a:pt x="144" y="538"/>
                  </a:lnTo>
                  <a:lnTo>
                    <a:pt x="161" y="381"/>
                  </a:lnTo>
                  <a:lnTo>
                    <a:pt x="167" y="306"/>
                  </a:lnTo>
                  <a:lnTo>
                    <a:pt x="197" y="0"/>
                  </a:lnTo>
                  <a:lnTo>
                    <a:pt x="26" y="10"/>
                  </a:lnTo>
                  <a:close/>
                </a:path>
              </a:pathLst>
            </a:custGeom>
            <a:solidFill>
              <a:srgbClr val="FFB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72" name="Freeform 79"/>
            <p:cNvSpPr>
              <a:spLocks/>
            </p:cNvSpPr>
            <p:nvPr/>
          </p:nvSpPr>
          <p:spPr bwMode="auto">
            <a:xfrm>
              <a:off x="3884" y="2943"/>
              <a:ext cx="19" cy="10"/>
            </a:xfrm>
            <a:custGeom>
              <a:avLst/>
              <a:gdLst>
                <a:gd name="T0" fmla="*/ 0 w 76"/>
                <a:gd name="T1" fmla="*/ 0 h 39"/>
                <a:gd name="T2" fmla="*/ 0 w 76"/>
                <a:gd name="T3" fmla="*/ 0 h 39"/>
                <a:gd name="T4" fmla="*/ 0 w 76"/>
                <a:gd name="T5" fmla="*/ 0 h 39"/>
                <a:gd name="T6" fmla="*/ 0 w 76"/>
                <a:gd name="T7" fmla="*/ 0 h 39"/>
                <a:gd name="T8" fmla="*/ 0 w 76"/>
                <a:gd name="T9" fmla="*/ 0 h 39"/>
                <a:gd name="T10" fmla="*/ 0 60000 65536"/>
                <a:gd name="T11" fmla="*/ 0 60000 65536"/>
                <a:gd name="T12" fmla="*/ 0 60000 65536"/>
                <a:gd name="T13" fmla="*/ 0 60000 65536"/>
                <a:gd name="T14" fmla="*/ 0 60000 65536"/>
                <a:gd name="T15" fmla="*/ 0 w 76"/>
                <a:gd name="T16" fmla="*/ 0 h 39"/>
                <a:gd name="T17" fmla="*/ 76 w 76"/>
                <a:gd name="T18" fmla="*/ 39 h 39"/>
              </a:gdLst>
              <a:ahLst/>
              <a:cxnLst>
                <a:cxn ang="T10">
                  <a:pos x="T0" y="T1"/>
                </a:cxn>
                <a:cxn ang="T11">
                  <a:pos x="T2" y="T3"/>
                </a:cxn>
                <a:cxn ang="T12">
                  <a:pos x="T4" y="T5"/>
                </a:cxn>
                <a:cxn ang="T13">
                  <a:pos x="T6" y="T7"/>
                </a:cxn>
                <a:cxn ang="T14">
                  <a:pos x="T8" y="T9"/>
                </a:cxn>
              </a:cxnLst>
              <a:rect l="T15" t="T16" r="T17" b="T18"/>
              <a:pathLst>
                <a:path w="76" h="39">
                  <a:moveTo>
                    <a:pt x="0" y="3"/>
                  </a:moveTo>
                  <a:lnTo>
                    <a:pt x="17" y="39"/>
                  </a:lnTo>
                  <a:lnTo>
                    <a:pt x="39" y="0"/>
                  </a:lnTo>
                  <a:lnTo>
                    <a:pt x="62" y="39"/>
                  </a:lnTo>
                  <a:lnTo>
                    <a:pt x="76" y="4"/>
                  </a:lnTo>
                </a:path>
              </a:pathLst>
            </a:custGeom>
            <a:noFill/>
            <a:ln w="3175">
              <a:solidFill>
                <a:srgbClr val="3F7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73" name="Freeform 80"/>
            <p:cNvSpPr>
              <a:spLocks/>
            </p:cNvSpPr>
            <p:nvPr/>
          </p:nvSpPr>
          <p:spPr bwMode="auto">
            <a:xfrm>
              <a:off x="3894" y="2945"/>
              <a:ext cx="1" cy="82"/>
            </a:xfrm>
            <a:custGeom>
              <a:avLst/>
              <a:gdLst>
                <a:gd name="T0" fmla="*/ 0 w 6"/>
                <a:gd name="T1" fmla="*/ 0 h 327"/>
                <a:gd name="T2" fmla="*/ 0 w 6"/>
                <a:gd name="T3" fmla="*/ 0 h 327"/>
                <a:gd name="T4" fmla="*/ 0 w 6"/>
                <a:gd name="T5" fmla="*/ 0 h 327"/>
                <a:gd name="T6" fmla="*/ 0 60000 65536"/>
                <a:gd name="T7" fmla="*/ 0 60000 65536"/>
                <a:gd name="T8" fmla="*/ 0 60000 65536"/>
                <a:gd name="T9" fmla="*/ 0 w 6"/>
                <a:gd name="T10" fmla="*/ 0 h 327"/>
                <a:gd name="T11" fmla="*/ 6 w 6"/>
                <a:gd name="T12" fmla="*/ 327 h 327"/>
              </a:gdLst>
              <a:ahLst/>
              <a:cxnLst>
                <a:cxn ang="T6">
                  <a:pos x="T0" y="T1"/>
                </a:cxn>
                <a:cxn ang="T7">
                  <a:pos x="T2" y="T3"/>
                </a:cxn>
                <a:cxn ang="T8">
                  <a:pos x="T4" y="T5"/>
                </a:cxn>
              </a:cxnLst>
              <a:rect l="T9" t="T10" r="T11" b="T12"/>
              <a:pathLst>
                <a:path w="6" h="327">
                  <a:moveTo>
                    <a:pt x="0" y="0"/>
                  </a:moveTo>
                  <a:lnTo>
                    <a:pt x="6" y="135"/>
                  </a:lnTo>
                  <a:lnTo>
                    <a:pt x="6" y="327"/>
                  </a:lnTo>
                </a:path>
              </a:pathLst>
            </a:custGeom>
            <a:noFill/>
            <a:ln w="3175">
              <a:solidFill>
                <a:srgbClr val="3F7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74" name="Freeform 81"/>
            <p:cNvSpPr>
              <a:spLocks/>
            </p:cNvSpPr>
            <p:nvPr/>
          </p:nvSpPr>
          <p:spPr bwMode="auto">
            <a:xfrm>
              <a:off x="3876" y="3027"/>
              <a:ext cx="37" cy="1"/>
            </a:xfrm>
            <a:custGeom>
              <a:avLst/>
              <a:gdLst>
                <a:gd name="T0" fmla="*/ 0 w 147"/>
                <a:gd name="T1" fmla="*/ 0 h 5"/>
                <a:gd name="T2" fmla="*/ 0 w 147"/>
                <a:gd name="T3" fmla="*/ 0 h 5"/>
                <a:gd name="T4" fmla="*/ 0 w 147"/>
                <a:gd name="T5" fmla="*/ 0 h 5"/>
                <a:gd name="T6" fmla="*/ 0 60000 65536"/>
                <a:gd name="T7" fmla="*/ 0 60000 65536"/>
                <a:gd name="T8" fmla="*/ 0 60000 65536"/>
                <a:gd name="T9" fmla="*/ 0 w 147"/>
                <a:gd name="T10" fmla="*/ 0 h 5"/>
                <a:gd name="T11" fmla="*/ 147 w 147"/>
                <a:gd name="T12" fmla="*/ 5 h 5"/>
              </a:gdLst>
              <a:ahLst/>
              <a:cxnLst>
                <a:cxn ang="T6">
                  <a:pos x="T0" y="T1"/>
                </a:cxn>
                <a:cxn ang="T7">
                  <a:pos x="T2" y="T3"/>
                </a:cxn>
                <a:cxn ang="T8">
                  <a:pos x="T4" y="T5"/>
                </a:cxn>
              </a:cxnLst>
              <a:rect l="T9" t="T10" r="T11" b="T12"/>
              <a:pathLst>
                <a:path w="147" h="5">
                  <a:moveTo>
                    <a:pt x="0" y="5"/>
                  </a:moveTo>
                  <a:lnTo>
                    <a:pt x="80" y="0"/>
                  </a:lnTo>
                  <a:lnTo>
                    <a:pt x="147" y="2"/>
                  </a:lnTo>
                </a:path>
              </a:pathLst>
            </a:custGeom>
            <a:noFill/>
            <a:ln w="3175">
              <a:solidFill>
                <a:srgbClr val="3F7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75" name="Freeform 82"/>
            <p:cNvSpPr>
              <a:spLocks/>
            </p:cNvSpPr>
            <p:nvPr/>
          </p:nvSpPr>
          <p:spPr bwMode="auto">
            <a:xfrm>
              <a:off x="3866" y="3243"/>
              <a:ext cx="19" cy="31"/>
            </a:xfrm>
            <a:custGeom>
              <a:avLst/>
              <a:gdLst>
                <a:gd name="T0" fmla="*/ 0 w 78"/>
                <a:gd name="T1" fmla="*/ 0 h 124"/>
                <a:gd name="T2" fmla="*/ 0 w 78"/>
                <a:gd name="T3" fmla="*/ 0 h 124"/>
                <a:gd name="T4" fmla="*/ 0 w 78"/>
                <a:gd name="T5" fmla="*/ 0 h 124"/>
                <a:gd name="T6" fmla="*/ 0 w 78"/>
                <a:gd name="T7" fmla="*/ 0 h 124"/>
                <a:gd name="T8" fmla="*/ 0 w 78"/>
                <a:gd name="T9" fmla="*/ 0 h 124"/>
                <a:gd name="T10" fmla="*/ 0 w 78"/>
                <a:gd name="T11" fmla="*/ 0 h 124"/>
                <a:gd name="T12" fmla="*/ 0 w 78"/>
                <a:gd name="T13" fmla="*/ 0 h 124"/>
                <a:gd name="T14" fmla="*/ 0 w 78"/>
                <a:gd name="T15" fmla="*/ 0 h 124"/>
                <a:gd name="T16" fmla="*/ 0 w 78"/>
                <a:gd name="T17" fmla="*/ 0 h 124"/>
                <a:gd name="T18" fmla="*/ 0 w 78"/>
                <a:gd name="T19" fmla="*/ 0 h 124"/>
                <a:gd name="T20" fmla="*/ 0 w 78"/>
                <a:gd name="T21" fmla="*/ 0 h 124"/>
                <a:gd name="T22" fmla="*/ 0 w 78"/>
                <a:gd name="T23" fmla="*/ 0 h 124"/>
                <a:gd name="T24" fmla="*/ 0 w 78"/>
                <a:gd name="T25" fmla="*/ 0 h 124"/>
                <a:gd name="T26" fmla="*/ 0 w 78"/>
                <a:gd name="T27" fmla="*/ 0 h 124"/>
                <a:gd name="T28" fmla="*/ 0 w 78"/>
                <a:gd name="T29" fmla="*/ 0 h 124"/>
                <a:gd name="T30" fmla="*/ 0 w 78"/>
                <a:gd name="T31" fmla="*/ 0 h 124"/>
                <a:gd name="T32" fmla="*/ 0 w 78"/>
                <a:gd name="T33" fmla="*/ 0 h 124"/>
                <a:gd name="T34" fmla="*/ 0 w 78"/>
                <a:gd name="T35" fmla="*/ 0 h 124"/>
                <a:gd name="T36" fmla="*/ 0 w 78"/>
                <a:gd name="T37" fmla="*/ 0 h 12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8"/>
                <a:gd name="T58" fmla="*/ 0 h 124"/>
                <a:gd name="T59" fmla="*/ 78 w 78"/>
                <a:gd name="T60" fmla="*/ 124 h 12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8" h="124">
                  <a:moveTo>
                    <a:pt x="14" y="62"/>
                  </a:moveTo>
                  <a:lnTo>
                    <a:pt x="3" y="81"/>
                  </a:lnTo>
                  <a:lnTo>
                    <a:pt x="0" y="95"/>
                  </a:lnTo>
                  <a:lnTo>
                    <a:pt x="0" y="106"/>
                  </a:lnTo>
                  <a:lnTo>
                    <a:pt x="2" y="114"/>
                  </a:lnTo>
                  <a:lnTo>
                    <a:pt x="7" y="121"/>
                  </a:lnTo>
                  <a:lnTo>
                    <a:pt x="17" y="124"/>
                  </a:lnTo>
                  <a:lnTo>
                    <a:pt x="31" y="123"/>
                  </a:lnTo>
                  <a:lnTo>
                    <a:pt x="44" y="118"/>
                  </a:lnTo>
                  <a:lnTo>
                    <a:pt x="54" y="105"/>
                  </a:lnTo>
                  <a:lnTo>
                    <a:pt x="63" y="88"/>
                  </a:lnTo>
                  <a:lnTo>
                    <a:pt x="69" y="55"/>
                  </a:lnTo>
                  <a:lnTo>
                    <a:pt x="78" y="21"/>
                  </a:lnTo>
                  <a:lnTo>
                    <a:pt x="77" y="0"/>
                  </a:lnTo>
                  <a:lnTo>
                    <a:pt x="61" y="48"/>
                  </a:lnTo>
                  <a:lnTo>
                    <a:pt x="48" y="78"/>
                  </a:lnTo>
                  <a:lnTo>
                    <a:pt x="28" y="78"/>
                  </a:lnTo>
                  <a:lnTo>
                    <a:pt x="11" y="76"/>
                  </a:lnTo>
                  <a:lnTo>
                    <a:pt x="14" y="6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76" name="Freeform 83"/>
            <p:cNvSpPr>
              <a:spLocks/>
            </p:cNvSpPr>
            <p:nvPr/>
          </p:nvSpPr>
          <p:spPr bwMode="auto">
            <a:xfrm>
              <a:off x="3894" y="3240"/>
              <a:ext cx="22" cy="34"/>
            </a:xfrm>
            <a:custGeom>
              <a:avLst/>
              <a:gdLst>
                <a:gd name="T0" fmla="*/ 0 w 89"/>
                <a:gd name="T1" fmla="*/ 0 h 135"/>
                <a:gd name="T2" fmla="*/ 0 w 89"/>
                <a:gd name="T3" fmla="*/ 0 h 135"/>
                <a:gd name="T4" fmla="*/ 0 w 89"/>
                <a:gd name="T5" fmla="*/ 0 h 135"/>
                <a:gd name="T6" fmla="*/ 0 w 89"/>
                <a:gd name="T7" fmla="*/ 0 h 135"/>
                <a:gd name="T8" fmla="*/ 0 w 89"/>
                <a:gd name="T9" fmla="*/ 0 h 135"/>
                <a:gd name="T10" fmla="*/ 0 w 89"/>
                <a:gd name="T11" fmla="*/ 0 h 135"/>
                <a:gd name="T12" fmla="*/ 0 w 89"/>
                <a:gd name="T13" fmla="*/ 0 h 135"/>
                <a:gd name="T14" fmla="*/ 0 w 89"/>
                <a:gd name="T15" fmla="*/ 0 h 135"/>
                <a:gd name="T16" fmla="*/ 0 w 89"/>
                <a:gd name="T17" fmla="*/ 0 h 135"/>
                <a:gd name="T18" fmla="*/ 0 w 89"/>
                <a:gd name="T19" fmla="*/ 0 h 135"/>
                <a:gd name="T20" fmla="*/ 0 w 89"/>
                <a:gd name="T21" fmla="*/ 0 h 135"/>
                <a:gd name="T22" fmla="*/ 0 w 89"/>
                <a:gd name="T23" fmla="*/ 0 h 135"/>
                <a:gd name="T24" fmla="*/ 0 w 89"/>
                <a:gd name="T25" fmla="*/ 0 h 135"/>
                <a:gd name="T26" fmla="*/ 0 w 89"/>
                <a:gd name="T27" fmla="*/ 0 h 135"/>
                <a:gd name="T28" fmla="*/ 0 w 89"/>
                <a:gd name="T29" fmla="*/ 0 h 135"/>
                <a:gd name="T30" fmla="*/ 0 w 89"/>
                <a:gd name="T31" fmla="*/ 0 h 135"/>
                <a:gd name="T32" fmla="*/ 0 w 89"/>
                <a:gd name="T33" fmla="*/ 0 h 135"/>
                <a:gd name="T34" fmla="*/ 0 w 89"/>
                <a:gd name="T35" fmla="*/ 0 h 135"/>
                <a:gd name="T36" fmla="*/ 0 w 89"/>
                <a:gd name="T37" fmla="*/ 0 h 135"/>
                <a:gd name="T38" fmla="*/ 0 w 89"/>
                <a:gd name="T39" fmla="*/ 0 h 135"/>
                <a:gd name="T40" fmla="*/ 0 w 89"/>
                <a:gd name="T41" fmla="*/ 0 h 135"/>
                <a:gd name="T42" fmla="*/ 0 w 89"/>
                <a:gd name="T43" fmla="*/ 0 h 13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9"/>
                <a:gd name="T67" fmla="*/ 0 h 135"/>
                <a:gd name="T68" fmla="*/ 89 w 89"/>
                <a:gd name="T69" fmla="*/ 135 h 13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9" h="135">
                  <a:moveTo>
                    <a:pt x="1" y="0"/>
                  </a:moveTo>
                  <a:lnTo>
                    <a:pt x="0" y="13"/>
                  </a:lnTo>
                  <a:lnTo>
                    <a:pt x="11" y="48"/>
                  </a:lnTo>
                  <a:lnTo>
                    <a:pt x="19" y="76"/>
                  </a:lnTo>
                  <a:lnTo>
                    <a:pt x="28" y="103"/>
                  </a:lnTo>
                  <a:lnTo>
                    <a:pt x="37" y="117"/>
                  </a:lnTo>
                  <a:lnTo>
                    <a:pt x="46" y="128"/>
                  </a:lnTo>
                  <a:lnTo>
                    <a:pt x="58" y="133"/>
                  </a:lnTo>
                  <a:lnTo>
                    <a:pt x="72" y="135"/>
                  </a:lnTo>
                  <a:lnTo>
                    <a:pt x="79" y="131"/>
                  </a:lnTo>
                  <a:lnTo>
                    <a:pt x="85" y="127"/>
                  </a:lnTo>
                  <a:lnTo>
                    <a:pt x="89" y="114"/>
                  </a:lnTo>
                  <a:lnTo>
                    <a:pt x="86" y="96"/>
                  </a:lnTo>
                  <a:lnTo>
                    <a:pt x="79" y="75"/>
                  </a:lnTo>
                  <a:lnTo>
                    <a:pt x="73" y="63"/>
                  </a:lnTo>
                  <a:lnTo>
                    <a:pt x="71" y="74"/>
                  </a:lnTo>
                  <a:lnTo>
                    <a:pt x="67" y="78"/>
                  </a:lnTo>
                  <a:lnTo>
                    <a:pt x="56" y="81"/>
                  </a:lnTo>
                  <a:lnTo>
                    <a:pt x="47" y="83"/>
                  </a:lnTo>
                  <a:lnTo>
                    <a:pt x="29" y="79"/>
                  </a:lnTo>
                  <a:lnTo>
                    <a:pt x="11" y="26"/>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77" name="Freeform 84"/>
            <p:cNvSpPr>
              <a:spLocks/>
            </p:cNvSpPr>
            <p:nvPr/>
          </p:nvSpPr>
          <p:spPr bwMode="auto">
            <a:xfrm>
              <a:off x="3878" y="2891"/>
              <a:ext cx="34" cy="52"/>
            </a:xfrm>
            <a:custGeom>
              <a:avLst/>
              <a:gdLst>
                <a:gd name="T0" fmla="*/ 0 w 136"/>
                <a:gd name="T1" fmla="*/ 0 h 209"/>
                <a:gd name="T2" fmla="*/ 0 w 136"/>
                <a:gd name="T3" fmla="*/ 0 h 209"/>
                <a:gd name="T4" fmla="*/ 0 w 136"/>
                <a:gd name="T5" fmla="*/ 0 h 209"/>
                <a:gd name="T6" fmla="*/ 0 w 136"/>
                <a:gd name="T7" fmla="*/ 0 h 209"/>
                <a:gd name="T8" fmla="*/ 0 w 136"/>
                <a:gd name="T9" fmla="*/ 0 h 209"/>
                <a:gd name="T10" fmla="*/ 0 w 136"/>
                <a:gd name="T11" fmla="*/ 0 h 209"/>
                <a:gd name="T12" fmla="*/ 0 w 136"/>
                <a:gd name="T13" fmla="*/ 0 h 209"/>
                <a:gd name="T14" fmla="*/ 0 w 136"/>
                <a:gd name="T15" fmla="*/ 0 h 209"/>
                <a:gd name="T16" fmla="*/ 0 w 136"/>
                <a:gd name="T17" fmla="*/ 0 h 209"/>
                <a:gd name="T18" fmla="*/ 0 w 136"/>
                <a:gd name="T19" fmla="*/ 0 h 209"/>
                <a:gd name="T20" fmla="*/ 0 w 136"/>
                <a:gd name="T21" fmla="*/ 0 h 209"/>
                <a:gd name="T22" fmla="*/ 0 w 136"/>
                <a:gd name="T23" fmla="*/ 0 h 209"/>
                <a:gd name="T24" fmla="*/ 0 w 136"/>
                <a:gd name="T25" fmla="*/ 0 h 209"/>
                <a:gd name="T26" fmla="*/ 0 w 136"/>
                <a:gd name="T27" fmla="*/ 0 h 209"/>
                <a:gd name="T28" fmla="*/ 0 w 136"/>
                <a:gd name="T29" fmla="*/ 0 h 209"/>
                <a:gd name="T30" fmla="*/ 0 w 136"/>
                <a:gd name="T31" fmla="*/ 0 h 209"/>
                <a:gd name="T32" fmla="*/ 0 w 136"/>
                <a:gd name="T33" fmla="*/ 0 h 209"/>
                <a:gd name="T34" fmla="*/ 0 w 136"/>
                <a:gd name="T35" fmla="*/ 0 h 209"/>
                <a:gd name="T36" fmla="*/ 0 w 136"/>
                <a:gd name="T37" fmla="*/ 0 h 209"/>
                <a:gd name="T38" fmla="*/ 0 w 136"/>
                <a:gd name="T39" fmla="*/ 0 h 209"/>
                <a:gd name="T40" fmla="*/ 0 w 136"/>
                <a:gd name="T41" fmla="*/ 0 h 209"/>
                <a:gd name="T42" fmla="*/ 0 w 136"/>
                <a:gd name="T43" fmla="*/ 0 h 20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36"/>
                <a:gd name="T67" fmla="*/ 0 h 209"/>
                <a:gd name="T68" fmla="*/ 136 w 136"/>
                <a:gd name="T69" fmla="*/ 209 h 20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36" h="209">
                  <a:moveTo>
                    <a:pt x="33" y="208"/>
                  </a:moveTo>
                  <a:lnTo>
                    <a:pt x="33" y="176"/>
                  </a:lnTo>
                  <a:lnTo>
                    <a:pt x="22" y="153"/>
                  </a:lnTo>
                  <a:lnTo>
                    <a:pt x="11" y="136"/>
                  </a:lnTo>
                  <a:lnTo>
                    <a:pt x="6" y="109"/>
                  </a:lnTo>
                  <a:lnTo>
                    <a:pt x="1" y="97"/>
                  </a:lnTo>
                  <a:lnTo>
                    <a:pt x="0" y="65"/>
                  </a:lnTo>
                  <a:lnTo>
                    <a:pt x="11" y="30"/>
                  </a:lnTo>
                  <a:lnTo>
                    <a:pt x="32" y="11"/>
                  </a:lnTo>
                  <a:lnTo>
                    <a:pt x="55" y="0"/>
                  </a:lnTo>
                  <a:lnTo>
                    <a:pt x="83" y="0"/>
                  </a:lnTo>
                  <a:lnTo>
                    <a:pt x="109" y="9"/>
                  </a:lnTo>
                  <a:lnTo>
                    <a:pt x="128" y="27"/>
                  </a:lnTo>
                  <a:lnTo>
                    <a:pt x="136" y="53"/>
                  </a:lnTo>
                  <a:lnTo>
                    <a:pt x="136" y="80"/>
                  </a:lnTo>
                  <a:lnTo>
                    <a:pt x="133" y="106"/>
                  </a:lnTo>
                  <a:lnTo>
                    <a:pt x="119" y="137"/>
                  </a:lnTo>
                  <a:lnTo>
                    <a:pt x="112" y="149"/>
                  </a:lnTo>
                  <a:lnTo>
                    <a:pt x="107" y="163"/>
                  </a:lnTo>
                  <a:lnTo>
                    <a:pt x="105" y="178"/>
                  </a:lnTo>
                  <a:lnTo>
                    <a:pt x="99" y="209"/>
                  </a:lnTo>
                  <a:lnTo>
                    <a:pt x="33" y="208"/>
                  </a:lnTo>
                  <a:close/>
                </a:path>
              </a:pathLst>
            </a:custGeom>
            <a:solidFill>
              <a:srgbClr val="FFB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78" name="Freeform 85"/>
            <p:cNvSpPr>
              <a:spLocks/>
            </p:cNvSpPr>
            <p:nvPr/>
          </p:nvSpPr>
          <p:spPr bwMode="auto">
            <a:xfrm>
              <a:off x="3872" y="2887"/>
              <a:ext cx="46" cy="41"/>
            </a:xfrm>
            <a:custGeom>
              <a:avLst/>
              <a:gdLst>
                <a:gd name="T0" fmla="*/ 0 w 186"/>
                <a:gd name="T1" fmla="*/ 0 h 162"/>
                <a:gd name="T2" fmla="*/ 0 w 186"/>
                <a:gd name="T3" fmla="*/ 0 h 162"/>
                <a:gd name="T4" fmla="*/ 0 w 186"/>
                <a:gd name="T5" fmla="*/ 0 h 162"/>
                <a:gd name="T6" fmla="*/ 0 w 186"/>
                <a:gd name="T7" fmla="*/ 0 h 162"/>
                <a:gd name="T8" fmla="*/ 0 w 186"/>
                <a:gd name="T9" fmla="*/ 0 h 162"/>
                <a:gd name="T10" fmla="*/ 0 w 186"/>
                <a:gd name="T11" fmla="*/ 0 h 162"/>
                <a:gd name="T12" fmla="*/ 0 w 186"/>
                <a:gd name="T13" fmla="*/ 0 h 162"/>
                <a:gd name="T14" fmla="*/ 0 w 186"/>
                <a:gd name="T15" fmla="*/ 0 h 162"/>
                <a:gd name="T16" fmla="*/ 0 w 186"/>
                <a:gd name="T17" fmla="*/ 0 h 162"/>
                <a:gd name="T18" fmla="*/ 0 w 186"/>
                <a:gd name="T19" fmla="*/ 0 h 162"/>
                <a:gd name="T20" fmla="*/ 0 w 186"/>
                <a:gd name="T21" fmla="*/ 0 h 162"/>
                <a:gd name="T22" fmla="*/ 0 w 186"/>
                <a:gd name="T23" fmla="*/ 0 h 162"/>
                <a:gd name="T24" fmla="*/ 0 w 186"/>
                <a:gd name="T25" fmla="*/ 0 h 162"/>
                <a:gd name="T26" fmla="*/ 0 w 186"/>
                <a:gd name="T27" fmla="*/ 0 h 162"/>
                <a:gd name="T28" fmla="*/ 0 w 186"/>
                <a:gd name="T29" fmla="*/ 0 h 162"/>
                <a:gd name="T30" fmla="*/ 0 w 186"/>
                <a:gd name="T31" fmla="*/ 0 h 162"/>
                <a:gd name="T32" fmla="*/ 0 w 186"/>
                <a:gd name="T33" fmla="*/ 0 h 162"/>
                <a:gd name="T34" fmla="*/ 0 w 186"/>
                <a:gd name="T35" fmla="*/ 0 h 162"/>
                <a:gd name="T36" fmla="*/ 0 w 186"/>
                <a:gd name="T37" fmla="*/ 0 h 162"/>
                <a:gd name="T38" fmla="*/ 0 w 186"/>
                <a:gd name="T39" fmla="*/ 0 h 162"/>
                <a:gd name="T40" fmla="*/ 0 w 186"/>
                <a:gd name="T41" fmla="*/ 0 h 162"/>
                <a:gd name="T42" fmla="*/ 0 w 186"/>
                <a:gd name="T43" fmla="*/ 0 h 162"/>
                <a:gd name="T44" fmla="*/ 0 w 186"/>
                <a:gd name="T45" fmla="*/ 0 h 162"/>
                <a:gd name="T46" fmla="*/ 0 w 186"/>
                <a:gd name="T47" fmla="*/ 0 h 162"/>
                <a:gd name="T48" fmla="*/ 0 w 186"/>
                <a:gd name="T49" fmla="*/ 0 h 162"/>
                <a:gd name="T50" fmla="*/ 0 w 186"/>
                <a:gd name="T51" fmla="*/ 0 h 162"/>
                <a:gd name="T52" fmla="*/ 0 w 186"/>
                <a:gd name="T53" fmla="*/ 0 h 162"/>
                <a:gd name="T54" fmla="*/ 0 w 186"/>
                <a:gd name="T55" fmla="*/ 0 h 162"/>
                <a:gd name="T56" fmla="*/ 0 w 186"/>
                <a:gd name="T57" fmla="*/ 0 h 162"/>
                <a:gd name="T58" fmla="*/ 0 w 186"/>
                <a:gd name="T59" fmla="*/ 0 h 162"/>
                <a:gd name="T60" fmla="*/ 0 w 186"/>
                <a:gd name="T61" fmla="*/ 0 h 162"/>
                <a:gd name="T62" fmla="*/ 0 w 186"/>
                <a:gd name="T63" fmla="*/ 0 h 162"/>
                <a:gd name="T64" fmla="*/ 0 w 186"/>
                <a:gd name="T65" fmla="*/ 0 h 162"/>
                <a:gd name="T66" fmla="*/ 0 w 186"/>
                <a:gd name="T67" fmla="*/ 0 h 162"/>
                <a:gd name="T68" fmla="*/ 0 w 186"/>
                <a:gd name="T69" fmla="*/ 0 h 162"/>
                <a:gd name="T70" fmla="*/ 0 w 186"/>
                <a:gd name="T71" fmla="*/ 0 h 162"/>
                <a:gd name="T72" fmla="*/ 0 w 186"/>
                <a:gd name="T73" fmla="*/ 0 h 162"/>
                <a:gd name="T74" fmla="*/ 0 w 186"/>
                <a:gd name="T75" fmla="*/ 0 h 16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86"/>
                <a:gd name="T115" fmla="*/ 0 h 162"/>
                <a:gd name="T116" fmla="*/ 186 w 186"/>
                <a:gd name="T117" fmla="*/ 162 h 16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86" h="162">
                  <a:moveTo>
                    <a:pt x="14" y="140"/>
                  </a:moveTo>
                  <a:lnTo>
                    <a:pt x="2" y="124"/>
                  </a:lnTo>
                  <a:lnTo>
                    <a:pt x="0" y="106"/>
                  </a:lnTo>
                  <a:lnTo>
                    <a:pt x="1" y="84"/>
                  </a:lnTo>
                  <a:lnTo>
                    <a:pt x="7" y="66"/>
                  </a:lnTo>
                  <a:lnTo>
                    <a:pt x="14" y="46"/>
                  </a:lnTo>
                  <a:lnTo>
                    <a:pt x="24" y="36"/>
                  </a:lnTo>
                  <a:lnTo>
                    <a:pt x="31" y="20"/>
                  </a:lnTo>
                  <a:lnTo>
                    <a:pt x="49" y="6"/>
                  </a:lnTo>
                  <a:lnTo>
                    <a:pt x="63" y="2"/>
                  </a:lnTo>
                  <a:lnTo>
                    <a:pt x="92" y="0"/>
                  </a:lnTo>
                  <a:lnTo>
                    <a:pt x="116" y="1"/>
                  </a:lnTo>
                  <a:lnTo>
                    <a:pt x="134" y="6"/>
                  </a:lnTo>
                  <a:lnTo>
                    <a:pt x="149" y="12"/>
                  </a:lnTo>
                  <a:lnTo>
                    <a:pt x="162" y="27"/>
                  </a:lnTo>
                  <a:lnTo>
                    <a:pt x="172" y="40"/>
                  </a:lnTo>
                  <a:lnTo>
                    <a:pt x="181" y="54"/>
                  </a:lnTo>
                  <a:lnTo>
                    <a:pt x="186" y="70"/>
                  </a:lnTo>
                  <a:lnTo>
                    <a:pt x="186" y="99"/>
                  </a:lnTo>
                  <a:lnTo>
                    <a:pt x="186" y="120"/>
                  </a:lnTo>
                  <a:lnTo>
                    <a:pt x="179" y="129"/>
                  </a:lnTo>
                  <a:lnTo>
                    <a:pt x="169" y="142"/>
                  </a:lnTo>
                  <a:lnTo>
                    <a:pt x="162" y="152"/>
                  </a:lnTo>
                  <a:lnTo>
                    <a:pt x="144" y="158"/>
                  </a:lnTo>
                  <a:lnTo>
                    <a:pt x="128" y="162"/>
                  </a:lnTo>
                  <a:lnTo>
                    <a:pt x="141" y="142"/>
                  </a:lnTo>
                  <a:lnTo>
                    <a:pt x="154" y="107"/>
                  </a:lnTo>
                  <a:lnTo>
                    <a:pt x="149" y="67"/>
                  </a:lnTo>
                  <a:lnTo>
                    <a:pt x="120" y="76"/>
                  </a:lnTo>
                  <a:lnTo>
                    <a:pt x="85" y="76"/>
                  </a:lnTo>
                  <a:lnTo>
                    <a:pt x="61" y="74"/>
                  </a:lnTo>
                  <a:lnTo>
                    <a:pt x="42" y="69"/>
                  </a:lnTo>
                  <a:lnTo>
                    <a:pt x="39" y="80"/>
                  </a:lnTo>
                  <a:lnTo>
                    <a:pt x="30" y="110"/>
                  </a:lnTo>
                  <a:lnTo>
                    <a:pt x="44" y="143"/>
                  </a:lnTo>
                  <a:lnTo>
                    <a:pt x="52" y="162"/>
                  </a:lnTo>
                  <a:lnTo>
                    <a:pt x="30" y="151"/>
                  </a:lnTo>
                  <a:lnTo>
                    <a:pt x="14" y="140"/>
                  </a:lnTo>
                  <a:close/>
                </a:path>
              </a:pathLst>
            </a:custGeom>
            <a:solidFill>
              <a:srgbClr val="7F3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79" name="Freeform 86"/>
            <p:cNvSpPr>
              <a:spLocks/>
            </p:cNvSpPr>
            <p:nvPr/>
          </p:nvSpPr>
          <p:spPr bwMode="auto">
            <a:xfrm>
              <a:off x="3981" y="3243"/>
              <a:ext cx="42" cy="26"/>
            </a:xfrm>
            <a:custGeom>
              <a:avLst/>
              <a:gdLst>
                <a:gd name="T0" fmla="*/ 0 w 169"/>
                <a:gd name="T1" fmla="*/ 0 h 104"/>
                <a:gd name="T2" fmla="*/ 0 w 169"/>
                <a:gd name="T3" fmla="*/ 0 h 104"/>
                <a:gd name="T4" fmla="*/ 0 w 169"/>
                <a:gd name="T5" fmla="*/ 0 h 104"/>
                <a:gd name="T6" fmla="*/ 0 w 169"/>
                <a:gd name="T7" fmla="*/ 0 h 104"/>
                <a:gd name="T8" fmla="*/ 0 w 169"/>
                <a:gd name="T9" fmla="*/ 0 h 104"/>
                <a:gd name="T10" fmla="*/ 0 w 169"/>
                <a:gd name="T11" fmla="*/ 0 h 104"/>
                <a:gd name="T12" fmla="*/ 0 w 169"/>
                <a:gd name="T13" fmla="*/ 0 h 104"/>
                <a:gd name="T14" fmla="*/ 0 w 169"/>
                <a:gd name="T15" fmla="*/ 0 h 104"/>
                <a:gd name="T16" fmla="*/ 0 w 169"/>
                <a:gd name="T17" fmla="*/ 0 h 104"/>
                <a:gd name="T18" fmla="*/ 0 w 169"/>
                <a:gd name="T19" fmla="*/ 0 h 104"/>
                <a:gd name="T20" fmla="*/ 0 w 169"/>
                <a:gd name="T21" fmla="*/ 0 h 104"/>
                <a:gd name="T22" fmla="*/ 0 w 169"/>
                <a:gd name="T23" fmla="*/ 0 h 104"/>
                <a:gd name="T24" fmla="*/ 0 w 169"/>
                <a:gd name="T25" fmla="*/ 0 h 10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9"/>
                <a:gd name="T40" fmla="*/ 0 h 104"/>
                <a:gd name="T41" fmla="*/ 169 w 169"/>
                <a:gd name="T42" fmla="*/ 104 h 10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9" h="104">
                  <a:moveTo>
                    <a:pt x="85" y="0"/>
                  </a:moveTo>
                  <a:lnTo>
                    <a:pt x="58" y="27"/>
                  </a:lnTo>
                  <a:lnTo>
                    <a:pt x="35" y="57"/>
                  </a:lnTo>
                  <a:lnTo>
                    <a:pt x="3" y="83"/>
                  </a:lnTo>
                  <a:lnTo>
                    <a:pt x="0" y="96"/>
                  </a:lnTo>
                  <a:lnTo>
                    <a:pt x="30" y="104"/>
                  </a:lnTo>
                  <a:lnTo>
                    <a:pt x="62" y="101"/>
                  </a:lnTo>
                  <a:lnTo>
                    <a:pt x="101" y="83"/>
                  </a:lnTo>
                  <a:lnTo>
                    <a:pt x="129" y="66"/>
                  </a:lnTo>
                  <a:lnTo>
                    <a:pt x="159" y="63"/>
                  </a:lnTo>
                  <a:lnTo>
                    <a:pt x="169" y="54"/>
                  </a:lnTo>
                  <a:lnTo>
                    <a:pt x="166" y="6"/>
                  </a:lnTo>
                  <a:lnTo>
                    <a:pt x="8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80" name="Freeform 87"/>
            <p:cNvSpPr>
              <a:spLocks/>
            </p:cNvSpPr>
            <p:nvPr/>
          </p:nvSpPr>
          <p:spPr bwMode="auto">
            <a:xfrm>
              <a:off x="4056" y="3256"/>
              <a:ext cx="26" cy="29"/>
            </a:xfrm>
            <a:custGeom>
              <a:avLst/>
              <a:gdLst>
                <a:gd name="T0" fmla="*/ 0 w 105"/>
                <a:gd name="T1" fmla="*/ 0 h 115"/>
                <a:gd name="T2" fmla="*/ 0 w 105"/>
                <a:gd name="T3" fmla="*/ 0 h 115"/>
                <a:gd name="T4" fmla="*/ 0 w 105"/>
                <a:gd name="T5" fmla="*/ 0 h 115"/>
                <a:gd name="T6" fmla="*/ 0 w 105"/>
                <a:gd name="T7" fmla="*/ 0 h 115"/>
                <a:gd name="T8" fmla="*/ 0 w 105"/>
                <a:gd name="T9" fmla="*/ 0 h 115"/>
                <a:gd name="T10" fmla="*/ 0 w 105"/>
                <a:gd name="T11" fmla="*/ 0 h 115"/>
                <a:gd name="T12" fmla="*/ 0 w 105"/>
                <a:gd name="T13" fmla="*/ 0 h 115"/>
                <a:gd name="T14" fmla="*/ 0 w 105"/>
                <a:gd name="T15" fmla="*/ 0 h 115"/>
                <a:gd name="T16" fmla="*/ 0 w 105"/>
                <a:gd name="T17" fmla="*/ 0 h 115"/>
                <a:gd name="T18" fmla="*/ 0 w 105"/>
                <a:gd name="T19" fmla="*/ 0 h 115"/>
                <a:gd name="T20" fmla="*/ 0 w 105"/>
                <a:gd name="T21" fmla="*/ 0 h 115"/>
                <a:gd name="T22" fmla="*/ 0 w 105"/>
                <a:gd name="T23" fmla="*/ 0 h 115"/>
                <a:gd name="T24" fmla="*/ 0 w 105"/>
                <a:gd name="T25" fmla="*/ 0 h 115"/>
                <a:gd name="T26" fmla="*/ 0 w 105"/>
                <a:gd name="T27" fmla="*/ 0 h 11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5"/>
                <a:gd name="T43" fmla="*/ 0 h 115"/>
                <a:gd name="T44" fmla="*/ 105 w 105"/>
                <a:gd name="T45" fmla="*/ 115 h 11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5" h="115">
                  <a:moveTo>
                    <a:pt x="1" y="2"/>
                  </a:moveTo>
                  <a:lnTo>
                    <a:pt x="0" y="32"/>
                  </a:lnTo>
                  <a:lnTo>
                    <a:pt x="15" y="48"/>
                  </a:lnTo>
                  <a:lnTo>
                    <a:pt x="18" y="74"/>
                  </a:lnTo>
                  <a:lnTo>
                    <a:pt x="41" y="98"/>
                  </a:lnTo>
                  <a:lnTo>
                    <a:pt x="61" y="112"/>
                  </a:lnTo>
                  <a:lnTo>
                    <a:pt x="79" y="115"/>
                  </a:lnTo>
                  <a:lnTo>
                    <a:pt x="96" y="114"/>
                  </a:lnTo>
                  <a:lnTo>
                    <a:pt x="105" y="96"/>
                  </a:lnTo>
                  <a:lnTo>
                    <a:pt x="103" y="70"/>
                  </a:lnTo>
                  <a:lnTo>
                    <a:pt x="85" y="41"/>
                  </a:lnTo>
                  <a:lnTo>
                    <a:pt x="59" y="10"/>
                  </a:lnTo>
                  <a:lnTo>
                    <a:pt x="58" y="0"/>
                  </a:lnTo>
                  <a:lnTo>
                    <a:pt x="1"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81" name="Freeform 88"/>
            <p:cNvSpPr>
              <a:spLocks/>
            </p:cNvSpPr>
            <p:nvPr/>
          </p:nvSpPr>
          <p:spPr bwMode="auto">
            <a:xfrm>
              <a:off x="3993" y="3089"/>
              <a:ext cx="13" cy="32"/>
            </a:xfrm>
            <a:custGeom>
              <a:avLst/>
              <a:gdLst>
                <a:gd name="T0" fmla="*/ 0 w 51"/>
                <a:gd name="T1" fmla="*/ 0 h 128"/>
                <a:gd name="T2" fmla="*/ 0 w 51"/>
                <a:gd name="T3" fmla="*/ 0 h 128"/>
                <a:gd name="T4" fmla="*/ 0 w 51"/>
                <a:gd name="T5" fmla="*/ 0 h 128"/>
                <a:gd name="T6" fmla="*/ 0 w 51"/>
                <a:gd name="T7" fmla="*/ 0 h 128"/>
                <a:gd name="T8" fmla="*/ 0 w 51"/>
                <a:gd name="T9" fmla="*/ 0 h 128"/>
                <a:gd name="T10" fmla="*/ 0 w 51"/>
                <a:gd name="T11" fmla="*/ 0 h 128"/>
                <a:gd name="T12" fmla="*/ 0 w 51"/>
                <a:gd name="T13" fmla="*/ 0 h 128"/>
                <a:gd name="T14" fmla="*/ 0 w 51"/>
                <a:gd name="T15" fmla="*/ 0 h 128"/>
                <a:gd name="T16" fmla="*/ 0 w 51"/>
                <a:gd name="T17" fmla="*/ 0 h 128"/>
                <a:gd name="T18" fmla="*/ 0 w 51"/>
                <a:gd name="T19" fmla="*/ 0 h 128"/>
                <a:gd name="T20" fmla="*/ 0 w 51"/>
                <a:gd name="T21" fmla="*/ 0 h 1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1"/>
                <a:gd name="T34" fmla="*/ 0 h 128"/>
                <a:gd name="T35" fmla="*/ 51 w 51"/>
                <a:gd name="T36" fmla="*/ 128 h 12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1" h="128">
                  <a:moveTo>
                    <a:pt x="3" y="1"/>
                  </a:moveTo>
                  <a:lnTo>
                    <a:pt x="0" y="71"/>
                  </a:lnTo>
                  <a:lnTo>
                    <a:pt x="26" y="115"/>
                  </a:lnTo>
                  <a:lnTo>
                    <a:pt x="40" y="128"/>
                  </a:lnTo>
                  <a:lnTo>
                    <a:pt x="37" y="67"/>
                  </a:lnTo>
                  <a:lnTo>
                    <a:pt x="43" y="73"/>
                  </a:lnTo>
                  <a:lnTo>
                    <a:pt x="50" y="94"/>
                  </a:lnTo>
                  <a:lnTo>
                    <a:pt x="51" y="71"/>
                  </a:lnTo>
                  <a:lnTo>
                    <a:pt x="44" y="33"/>
                  </a:lnTo>
                  <a:lnTo>
                    <a:pt x="27" y="0"/>
                  </a:lnTo>
                  <a:lnTo>
                    <a:pt x="3" y="1"/>
                  </a:lnTo>
                  <a:close/>
                </a:path>
              </a:pathLst>
            </a:custGeom>
            <a:solidFill>
              <a:srgbClr val="FF7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82" name="Freeform 89"/>
            <p:cNvSpPr>
              <a:spLocks/>
            </p:cNvSpPr>
            <p:nvPr/>
          </p:nvSpPr>
          <p:spPr bwMode="auto">
            <a:xfrm>
              <a:off x="3999" y="3018"/>
              <a:ext cx="73" cy="238"/>
            </a:xfrm>
            <a:custGeom>
              <a:avLst/>
              <a:gdLst>
                <a:gd name="T0" fmla="*/ 0 w 293"/>
                <a:gd name="T1" fmla="*/ 0 h 953"/>
                <a:gd name="T2" fmla="*/ 0 w 293"/>
                <a:gd name="T3" fmla="*/ 0 h 953"/>
                <a:gd name="T4" fmla="*/ 0 w 293"/>
                <a:gd name="T5" fmla="*/ 0 h 953"/>
                <a:gd name="T6" fmla="*/ 0 w 293"/>
                <a:gd name="T7" fmla="*/ 0 h 953"/>
                <a:gd name="T8" fmla="*/ 0 w 293"/>
                <a:gd name="T9" fmla="*/ 0 h 953"/>
                <a:gd name="T10" fmla="*/ 0 w 293"/>
                <a:gd name="T11" fmla="*/ 0 h 953"/>
                <a:gd name="T12" fmla="*/ 0 w 293"/>
                <a:gd name="T13" fmla="*/ 0 h 953"/>
                <a:gd name="T14" fmla="*/ 0 w 293"/>
                <a:gd name="T15" fmla="*/ 0 h 953"/>
                <a:gd name="T16" fmla="*/ 0 w 293"/>
                <a:gd name="T17" fmla="*/ 0 h 953"/>
                <a:gd name="T18" fmla="*/ 0 w 293"/>
                <a:gd name="T19" fmla="*/ 0 h 953"/>
                <a:gd name="T20" fmla="*/ 0 w 293"/>
                <a:gd name="T21" fmla="*/ 0 h 953"/>
                <a:gd name="T22" fmla="*/ 0 w 293"/>
                <a:gd name="T23" fmla="*/ 0 h 953"/>
                <a:gd name="T24" fmla="*/ 0 w 293"/>
                <a:gd name="T25" fmla="*/ 0 h 953"/>
                <a:gd name="T26" fmla="*/ 0 w 293"/>
                <a:gd name="T27" fmla="*/ 0 h 953"/>
                <a:gd name="T28" fmla="*/ 0 w 293"/>
                <a:gd name="T29" fmla="*/ 0 h 953"/>
                <a:gd name="T30" fmla="*/ 0 w 293"/>
                <a:gd name="T31" fmla="*/ 0 h 95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93"/>
                <a:gd name="T49" fmla="*/ 0 h 953"/>
                <a:gd name="T50" fmla="*/ 293 w 293"/>
                <a:gd name="T51" fmla="*/ 953 h 95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93" h="953">
                  <a:moveTo>
                    <a:pt x="3" y="0"/>
                  </a:moveTo>
                  <a:lnTo>
                    <a:pt x="0" y="518"/>
                  </a:lnTo>
                  <a:lnTo>
                    <a:pt x="3" y="902"/>
                  </a:lnTo>
                  <a:lnTo>
                    <a:pt x="91" y="919"/>
                  </a:lnTo>
                  <a:lnTo>
                    <a:pt x="104" y="605"/>
                  </a:lnTo>
                  <a:lnTo>
                    <a:pt x="94" y="575"/>
                  </a:lnTo>
                  <a:lnTo>
                    <a:pt x="104" y="558"/>
                  </a:lnTo>
                  <a:lnTo>
                    <a:pt x="104" y="367"/>
                  </a:lnTo>
                  <a:lnTo>
                    <a:pt x="125" y="427"/>
                  </a:lnTo>
                  <a:lnTo>
                    <a:pt x="176" y="687"/>
                  </a:lnTo>
                  <a:lnTo>
                    <a:pt x="219" y="953"/>
                  </a:lnTo>
                  <a:lnTo>
                    <a:pt x="293" y="953"/>
                  </a:lnTo>
                  <a:lnTo>
                    <a:pt x="259" y="595"/>
                  </a:lnTo>
                  <a:lnTo>
                    <a:pt x="246" y="293"/>
                  </a:lnTo>
                  <a:lnTo>
                    <a:pt x="253" y="7"/>
                  </a:lnTo>
                  <a:lnTo>
                    <a:pt x="3" y="0"/>
                  </a:lnTo>
                  <a:close/>
                </a:path>
              </a:pathLst>
            </a:custGeom>
            <a:solidFill>
              <a:srgbClr val="0000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83" name="Freeform 90"/>
            <p:cNvSpPr>
              <a:spLocks/>
            </p:cNvSpPr>
            <p:nvPr/>
          </p:nvSpPr>
          <p:spPr bwMode="auto">
            <a:xfrm>
              <a:off x="3991" y="2909"/>
              <a:ext cx="93" cy="182"/>
            </a:xfrm>
            <a:custGeom>
              <a:avLst/>
              <a:gdLst>
                <a:gd name="T0" fmla="*/ 0 w 374"/>
                <a:gd name="T1" fmla="*/ 0 h 727"/>
                <a:gd name="T2" fmla="*/ 0 w 374"/>
                <a:gd name="T3" fmla="*/ 0 h 727"/>
                <a:gd name="T4" fmla="*/ 0 w 374"/>
                <a:gd name="T5" fmla="*/ 0 h 727"/>
                <a:gd name="T6" fmla="*/ 0 w 374"/>
                <a:gd name="T7" fmla="*/ 0 h 727"/>
                <a:gd name="T8" fmla="*/ 0 w 374"/>
                <a:gd name="T9" fmla="*/ 0 h 727"/>
                <a:gd name="T10" fmla="*/ 0 w 374"/>
                <a:gd name="T11" fmla="*/ 0 h 727"/>
                <a:gd name="T12" fmla="*/ 0 w 374"/>
                <a:gd name="T13" fmla="*/ 0 h 727"/>
                <a:gd name="T14" fmla="*/ 0 w 374"/>
                <a:gd name="T15" fmla="*/ 0 h 727"/>
                <a:gd name="T16" fmla="*/ 0 w 374"/>
                <a:gd name="T17" fmla="*/ 0 h 727"/>
                <a:gd name="T18" fmla="*/ 0 w 374"/>
                <a:gd name="T19" fmla="*/ 0 h 727"/>
                <a:gd name="T20" fmla="*/ 0 w 374"/>
                <a:gd name="T21" fmla="*/ 0 h 727"/>
                <a:gd name="T22" fmla="*/ 0 w 374"/>
                <a:gd name="T23" fmla="*/ 0 h 727"/>
                <a:gd name="T24" fmla="*/ 0 w 374"/>
                <a:gd name="T25" fmla="*/ 0 h 727"/>
                <a:gd name="T26" fmla="*/ 0 w 374"/>
                <a:gd name="T27" fmla="*/ 0 h 727"/>
                <a:gd name="T28" fmla="*/ 0 w 374"/>
                <a:gd name="T29" fmla="*/ 0 h 727"/>
                <a:gd name="T30" fmla="*/ 0 w 374"/>
                <a:gd name="T31" fmla="*/ 0 h 727"/>
                <a:gd name="T32" fmla="*/ 0 w 374"/>
                <a:gd name="T33" fmla="*/ 0 h 727"/>
                <a:gd name="T34" fmla="*/ 0 w 374"/>
                <a:gd name="T35" fmla="*/ 0 h 72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74"/>
                <a:gd name="T55" fmla="*/ 0 h 727"/>
                <a:gd name="T56" fmla="*/ 374 w 374"/>
                <a:gd name="T57" fmla="*/ 727 h 72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74" h="727">
                  <a:moveTo>
                    <a:pt x="123" y="9"/>
                  </a:moveTo>
                  <a:lnTo>
                    <a:pt x="10" y="98"/>
                  </a:lnTo>
                  <a:lnTo>
                    <a:pt x="3" y="331"/>
                  </a:lnTo>
                  <a:lnTo>
                    <a:pt x="0" y="448"/>
                  </a:lnTo>
                  <a:lnTo>
                    <a:pt x="7" y="727"/>
                  </a:lnTo>
                  <a:lnTo>
                    <a:pt x="33" y="727"/>
                  </a:lnTo>
                  <a:lnTo>
                    <a:pt x="45" y="442"/>
                  </a:lnTo>
                  <a:lnTo>
                    <a:pt x="284" y="442"/>
                  </a:lnTo>
                  <a:lnTo>
                    <a:pt x="291" y="370"/>
                  </a:lnTo>
                  <a:lnTo>
                    <a:pt x="299" y="420"/>
                  </a:lnTo>
                  <a:lnTo>
                    <a:pt x="282" y="529"/>
                  </a:lnTo>
                  <a:lnTo>
                    <a:pt x="267" y="690"/>
                  </a:lnTo>
                  <a:lnTo>
                    <a:pt x="307" y="700"/>
                  </a:lnTo>
                  <a:lnTo>
                    <a:pt x="374" y="416"/>
                  </a:lnTo>
                  <a:lnTo>
                    <a:pt x="331" y="82"/>
                  </a:lnTo>
                  <a:lnTo>
                    <a:pt x="204" y="0"/>
                  </a:lnTo>
                  <a:lnTo>
                    <a:pt x="148" y="37"/>
                  </a:lnTo>
                  <a:lnTo>
                    <a:pt x="123" y="9"/>
                  </a:lnTo>
                  <a:close/>
                </a:path>
              </a:pathLst>
            </a:custGeom>
            <a:solidFill>
              <a:srgbClr val="3F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84" name="Freeform 91"/>
            <p:cNvSpPr>
              <a:spLocks/>
            </p:cNvSpPr>
            <p:nvPr/>
          </p:nvSpPr>
          <p:spPr bwMode="auto">
            <a:xfrm>
              <a:off x="4055" y="3080"/>
              <a:ext cx="14" cy="31"/>
            </a:xfrm>
            <a:custGeom>
              <a:avLst/>
              <a:gdLst>
                <a:gd name="T0" fmla="*/ 0 w 56"/>
                <a:gd name="T1" fmla="*/ 0 h 122"/>
                <a:gd name="T2" fmla="*/ 0 w 56"/>
                <a:gd name="T3" fmla="*/ 0 h 122"/>
                <a:gd name="T4" fmla="*/ 0 w 56"/>
                <a:gd name="T5" fmla="*/ 0 h 122"/>
                <a:gd name="T6" fmla="*/ 0 w 56"/>
                <a:gd name="T7" fmla="*/ 0 h 122"/>
                <a:gd name="T8" fmla="*/ 0 w 56"/>
                <a:gd name="T9" fmla="*/ 0 h 122"/>
                <a:gd name="T10" fmla="*/ 0 w 56"/>
                <a:gd name="T11" fmla="*/ 0 h 122"/>
                <a:gd name="T12" fmla="*/ 0 w 56"/>
                <a:gd name="T13" fmla="*/ 0 h 122"/>
                <a:gd name="T14" fmla="*/ 0 w 56"/>
                <a:gd name="T15" fmla="*/ 0 h 122"/>
                <a:gd name="T16" fmla="*/ 0 w 56"/>
                <a:gd name="T17" fmla="*/ 0 h 122"/>
                <a:gd name="T18" fmla="*/ 0 w 56"/>
                <a:gd name="T19" fmla="*/ 0 h 1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6"/>
                <a:gd name="T31" fmla="*/ 0 h 122"/>
                <a:gd name="T32" fmla="*/ 56 w 56"/>
                <a:gd name="T33" fmla="*/ 122 h 1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6" h="122">
                  <a:moveTo>
                    <a:pt x="17" y="0"/>
                  </a:moveTo>
                  <a:lnTo>
                    <a:pt x="0" y="64"/>
                  </a:lnTo>
                  <a:lnTo>
                    <a:pt x="29" y="122"/>
                  </a:lnTo>
                  <a:lnTo>
                    <a:pt x="40" y="115"/>
                  </a:lnTo>
                  <a:lnTo>
                    <a:pt x="56" y="110"/>
                  </a:lnTo>
                  <a:lnTo>
                    <a:pt x="50" y="91"/>
                  </a:lnTo>
                  <a:lnTo>
                    <a:pt x="47" y="68"/>
                  </a:lnTo>
                  <a:lnTo>
                    <a:pt x="56" y="45"/>
                  </a:lnTo>
                  <a:lnTo>
                    <a:pt x="50" y="4"/>
                  </a:lnTo>
                  <a:lnTo>
                    <a:pt x="17" y="0"/>
                  </a:lnTo>
                  <a:close/>
                </a:path>
              </a:pathLst>
            </a:custGeom>
            <a:solidFill>
              <a:srgbClr val="FF7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85" name="Line 92"/>
            <p:cNvSpPr>
              <a:spLocks noChangeShapeType="1"/>
            </p:cNvSpPr>
            <p:nvPr/>
          </p:nvSpPr>
          <p:spPr bwMode="auto">
            <a:xfrm>
              <a:off x="4002" y="3025"/>
              <a:ext cx="6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86" name="Line 93"/>
            <p:cNvSpPr>
              <a:spLocks noChangeShapeType="1"/>
            </p:cNvSpPr>
            <p:nvPr/>
          </p:nvSpPr>
          <p:spPr bwMode="auto">
            <a:xfrm>
              <a:off x="4002" y="3020"/>
              <a:ext cx="6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87" name="Freeform 94"/>
            <p:cNvSpPr>
              <a:spLocks/>
            </p:cNvSpPr>
            <p:nvPr/>
          </p:nvSpPr>
          <p:spPr bwMode="auto">
            <a:xfrm>
              <a:off x="4019" y="2912"/>
              <a:ext cx="27" cy="17"/>
            </a:xfrm>
            <a:custGeom>
              <a:avLst/>
              <a:gdLst>
                <a:gd name="T0" fmla="*/ 0 w 111"/>
                <a:gd name="T1" fmla="*/ 0 h 65"/>
                <a:gd name="T2" fmla="*/ 0 w 111"/>
                <a:gd name="T3" fmla="*/ 0 h 65"/>
                <a:gd name="T4" fmla="*/ 0 w 111"/>
                <a:gd name="T5" fmla="*/ 0 h 65"/>
                <a:gd name="T6" fmla="*/ 0 w 111"/>
                <a:gd name="T7" fmla="*/ 0 h 65"/>
                <a:gd name="T8" fmla="*/ 0 w 111"/>
                <a:gd name="T9" fmla="*/ 0 h 65"/>
                <a:gd name="T10" fmla="*/ 0 60000 65536"/>
                <a:gd name="T11" fmla="*/ 0 60000 65536"/>
                <a:gd name="T12" fmla="*/ 0 60000 65536"/>
                <a:gd name="T13" fmla="*/ 0 60000 65536"/>
                <a:gd name="T14" fmla="*/ 0 60000 65536"/>
                <a:gd name="T15" fmla="*/ 0 w 111"/>
                <a:gd name="T16" fmla="*/ 0 h 65"/>
                <a:gd name="T17" fmla="*/ 111 w 111"/>
                <a:gd name="T18" fmla="*/ 65 h 65"/>
              </a:gdLst>
              <a:ahLst/>
              <a:cxnLst>
                <a:cxn ang="T10">
                  <a:pos x="T0" y="T1"/>
                </a:cxn>
                <a:cxn ang="T11">
                  <a:pos x="T2" y="T3"/>
                </a:cxn>
                <a:cxn ang="T12">
                  <a:pos x="T4" y="T5"/>
                </a:cxn>
                <a:cxn ang="T13">
                  <a:pos x="T6" y="T7"/>
                </a:cxn>
                <a:cxn ang="T14">
                  <a:pos x="T8" y="T9"/>
                </a:cxn>
              </a:cxnLst>
              <a:rect l="T15" t="T16" r="T17" b="T18"/>
              <a:pathLst>
                <a:path w="111" h="65">
                  <a:moveTo>
                    <a:pt x="0" y="7"/>
                  </a:moveTo>
                  <a:lnTo>
                    <a:pt x="5" y="65"/>
                  </a:lnTo>
                  <a:lnTo>
                    <a:pt x="36" y="23"/>
                  </a:lnTo>
                  <a:lnTo>
                    <a:pt x="57" y="63"/>
                  </a:lnTo>
                  <a:lnTo>
                    <a:pt x="111" y="0"/>
                  </a:lnTo>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88" name="Line 95"/>
            <p:cNvSpPr>
              <a:spLocks noChangeShapeType="1"/>
            </p:cNvSpPr>
            <p:nvPr/>
          </p:nvSpPr>
          <p:spPr bwMode="auto">
            <a:xfrm>
              <a:off x="4027" y="2920"/>
              <a:ext cx="1" cy="10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89" name="Freeform 96"/>
            <p:cNvSpPr>
              <a:spLocks/>
            </p:cNvSpPr>
            <p:nvPr/>
          </p:nvSpPr>
          <p:spPr bwMode="auto">
            <a:xfrm>
              <a:off x="4011" y="2857"/>
              <a:ext cx="36" cy="61"/>
            </a:xfrm>
            <a:custGeom>
              <a:avLst/>
              <a:gdLst>
                <a:gd name="T0" fmla="*/ 0 w 145"/>
                <a:gd name="T1" fmla="*/ 0 h 243"/>
                <a:gd name="T2" fmla="*/ 0 w 145"/>
                <a:gd name="T3" fmla="*/ 0 h 243"/>
                <a:gd name="T4" fmla="*/ 0 w 145"/>
                <a:gd name="T5" fmla="*/ 0 h 243"/>
                <a:gd name="T6" fmla="*/ 0 w 145"/>
                <a:gd name="T7" fmla="*/ 0 h 243"/>
                <a:gd name="T8" fmla="*/ 0 w 145"/>
                <a:gd name="T9" fmla="*/ 0 h 243"/>
                <a:gd name="T10" fmla="*/ 0 w 145"/>
                <a:gd name="T11" fmla="*/ 0 h 243"/>
                <a:gd name="T12" fmla="*/ 0 w 145"/>
                <a:gd name="T13" fmla="*/ 0 h 243"/>
                <a:gd name="T14" fmla="*/ 0 w 145"/>
                <a:gd name="T15" fmla="*/ 0 h 243"/>
                <a:gd name="T16" fmla="*/ 0 w 145"/>
                <a:gd name="T17" fmla="*/ 0 h 243"/>
                <a:gd name="T18" fmla="*/ 0 w 145"/>
                <a:gd name="T19" fmla="*/ 0 h 243"/>
                <a:gd name="T20" fmla="*/ 0 w 145"/>
                <a:gd name="T21" fmla="*/ 0 h 243"/>
                <a:gd name="T22" fmla="*/ 0 w 145"/>
                <a:gd name="T23" fmla="*/ 0 h 243"/>
                <a:gd name="T24" fmla="*/ 0 w 145"/>
                <a:gd name="T25" fmla="*/ 0 h 243"/>
                <a:gd name="T26" fmla="*/ 0 w 145"/>
                <a:gd name="T27" fmla="*/ 0 h 243"/>
                <a:gd name="T28" fmla="*/ 0 w 145"/>
                <a:gd name="T29" fmla="*/ 0 h 243"/>
                <a:gd name="T30" fmla="*/ 0 w 145"/>
                <a:gd name="T31" fmla="*/ 0 h 243"/>
                <a:gd name="T32" fmla="*/ 0 w 145"/>
                <a:gd name="T33" fmla="*/ 0 h 243"/>
                <a:gd name="T34" fmla="*/ 0 w 145"/>
                <a:gd name="T35" fmla="*/ 0 h 243"/>
                <a:gd name="T36" fmla="*/ 0 w 145"/>
                <a:gd name="T37" fmla="*/ 0 h 243"/>
                <a:gd name="T38" fmla="*/ 0 w 145"/>
                <a:gd name="T39" fmla="*/ 0 h 243"/>
                <a:gd name="T40" fmla="*/ 0 w 145"/>
                <a:gd name="T41" fmla="*/ 0 h 243"/>
                <a:gd name="T42" fmla="*/ 0 w 145"/>
                <a:gd name="T43" fmla="*/ 0 h 243"/>
                <a:gd name="T44" fmla="*/ 0 w 145"/>
                <a:gd name="T45" fmla="*/ 0 h 243"/>
                <a:gd name="T46" fmla="*/ 0 w 145"/>
                <a:gd name="T47" fmla="*/ 0 h 243"/>
                <a:gd name="T48" fmla="*/ 0 w 145"/>
                <a:gd name="T49" fmla="*/ 0 h 243"/>
                <a:gd name="T50" fmla="*/ 0 w 145"/>
                <a:gd name="T51" fmla="*/ 0 h 243"/>
                <a:gd name="T52" fmla="*/ 0 w 145"/>
                <a:gd name="T53" fmla="*/ 0 h 243"/>
                <a:gd name="T54" fmla="*/ 0 w 145"/>
                <a:gd name="T55" fmla="*/ 0 h 243"/>
                <a:gd name="T56" fmla="*/ 0 w 145"/>
                <a:gd name="T57" fmla="*/ 0 h 243"/>
                <a:gd name="T58" fmla="*/ 0 w 145"/>
                <a:gd name="T59" fmla="*/ 0 h 243"/>
                <a:gd name="T60" fmla="*/ 0 w 145"/>
                <a:gd name="T61" fmla="*/ 0 h 243"/>
                <a:gd name="T62" fmla="*/ 0 w 145"/>
                <a:gd name="T63" fmla="*/ 0 h 243"/>
                <a:gd name="T64" fmla="*/ 0 w 145"/>
                <a:gd name="T65" fmla="*/ 0 h 243"/>
                <a:gd name="T66" fmla="*/ 0 w 145"/>
                <a:gd name="T67" fmla="*/ 0 h 243"/>
                <a:gd name="T68" fmla="*/ 0 w 145"/>
                <a:gd name="T69" fmla="*/ 0 h 243"/>
                <a:gd name="T70" fmla="*/ 0 w 145"/>
                <a:gd name="T71" fmla="*/ 0 h 24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45"/>
                <a:gd name="T109" fmla="*/ 0 h 243"/>
                <a:gd name="T110" fmla="*/ 145 w 145"/>
                <a:gd name="T111" fmla="*/ 243 h 24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45" h="243">
                  <a:moveTo>
                    <a:pt x="6" y="44"/>
                  </a:moveTo>
                  <a:lnTo>
                    <a:pt x="2" y="68"/>
                  </a:lnTo>
                  <a:lnTo>
                    <a:pt x="1" y="77"/>
                  </a:lnTo>
                  <a:lnTo>
                    <a:pt x="6" y="86"/>
                  </a:lnTo>
                  <a:lnTo>
                    <a:pt x="0" y="105"/>
                  </a:lnTo>
                  <a:lnTo>
                    <a:pt x="3" y="133"/>
                  </a:lnTo>
                  <a:lnTo>
                    <a:pt x="7" y="148"/>
                  </a:lnTo>
                  <a:lnTo>
                    <a:pt x="10" y="161"/>
                  </a:lnTo>
                  <a:lnTo>
                    <a:pt x="14" y="175"/>
                  </a:lnTo>
                  <a:lnTo>
                    <a:pt x="20" y="189"/>
                  </a:lnTo>
                  <a:lnTo>
                    <a:pt x="31" y="193"/>
                  </a:lnTo>
                  <a:lnTo>
                    <a:pt x="42" y="196"/>
                  </a:lnTo>
                  <a:lnTo>
                    <a:pt x="42" y="207"/>
                  </a:lnTo>
                  <a:lnTo>
                    <a:pt x="41" y="215"/>
                  </a:lnTo>
                  <a:lnTo>
                    <a:pt x="65" y="243"/>
                  </a:lnTo>
                  <a:lnTo>
                    <a:pt x="124" y="207"/>
                  </a:lnTo>
                  <a:lnTo>
                    <a:pt x="126" y="140"/>
                  </a:lnTo>
                  <a:lnTo>
                    <a:pt x="134" y="121"/>
                  </a:lnTo>
                  <a:lnTo>
                    <a:pt x="139" y="106"/>
                  </a:lnTo>
                  <a:lnTo>
                    <a:pt x="143" y="87"/>
                  </a:lnTo>
                  <a:lnTo>
                    <a:pt x="145" y="72"/>
                  </a:lnTo>
                  <a:lnTo>
                    <a:pt x="144" y="57"/>
                  </a:lnTo>
                  <a:lnTo>
                    <a:pt x="142" y="41"/>
                  </a:lnTo>
                  <a:lnTo>
                    <a:pt x="139" y="29"/>
                  </a:lnTo>
                  <a:lnTo>
                    <a:pt x="133" y="19"/>
                  </a:lnTo>
                  <a:lnTo>
                    <a:pt x="124" y="11"/>
                  </a:lnTo>
                  <a:lnTo>
                    <a:pt x="114" y="7"/>
                  </a:lnTo>
                  <a:lnTo>
                    <a:pt x="102" y="3"/>
                  </a:lnTo>
                  <a:lnTo>
                    <a:pt x="88" y="1"/>
                  </a:lnTo>
                  <a:lnTo>
                    <a:pt x="72" y="0"/>
                  </a:lnTo>
                  <a:lnTo>
                    <a:pt x="55" y="1"/>
                  </a:lnTo>
                  <a:lnTo>
                    <a:pt x="37" y="6"/>
                  </a:lnTo>
                  <a:lnTo>
                    <a:pt x="27" y="12"/>
                  </a:lnTo>
                  <a:lnTo>
                    <a:pt x="17" y="19"/>
                  </a:lnTo>
                  <a:lnTo>
                    <a:pt x="10" y="30"/>
                  </a:lnTo>
                  <a:lnTo>
                    <a:pt x="6" y="44"/>
                  </a:lnTo>
                  <a:close/>
                </a:path>
              </a:pathLst>
            </a:custGeom>
            <a:solidFill>
              <a:srgbClr val="FF7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90" name="Freeform 97"/>
            <p:cNvSpPr>
              <a:spLocks/>
            </p:cNvSpPr>
            <p:nvPr/>
          </p:nvSpPr>
          <p:spPr bwMode="auto">
            <a:xfrm>
              <a:off x="4021" y="2878"/>
              <a:ext cx="13" cy="15"/>
            </a:xfrm>
            <a:custGeom>
              <a:avLst/>
              <a:gdLst>
                <a:gd name="T0" fmla="*/ 0 w 54"/>
                <a:gd name="T1" fmla="*/ 0 h 58"/>
                <a:gd name="T2" fmla="*/ 0 w 54"/>
                <a:gd name="T3" fmla="*/ 0 h 58"/>
                <a:gd name="T4" fmla="*/ 0 w 54"/>
                <a:gd name="T5" fmla="*/ 0 h 58"/>
                <a:gd name="T6" fmla="*/ 0 w 54"/>
                <a:gd name="T7" fmla="*/ 0 h 58"/>
                <a:gd name="T8" fmla="*/ 0 w 54"/>
                <a:gd name="T9" fmla="*/ 0 h 58"/>
                <a:gd name="T10" fmla="*/ 0 w 54"/>
                <a:gd name="T11" fmla="*/ 0 h 58"/>
                <a:gd name="T12" fmla="*/ 0 w 54"/>
                <a:gd name="T13" fmla="*/ 0 h 58"/>
                <a:gd name="T14" fmla="*/ 0 w 54"/>
                <a:gd name="T15" fmla="*/ 0 h 58"/>
                <a:gd name="T16" fmla="*/ 0 w 54"/>
                <a:gd name="T17" fmla="*/ 0 h 58"/>
                <a:gd name="T18" fmla="*/ 0 w 54"/>
                <a:gd name="T19" fmla="*/ 0 h 58"/>
                <a:gd name="T20" fmla="*/ 0 w 54"/>
                <a:gd name="T21" fmla="*/ 0 h 58"/>
                <a:gd name="T22" fmla="*/ 0 w 54"/>
                <a:gd name="T23" fmla="*/ 0 h 58"/>
                <a:gd name="T24" fmla="*/ 0 w 54"/>
                <a:gd name="T25" fmla="*/ 0 h 58"/>
                <a:gd name="T26" fmla="*/ 0 w 54"/>
                <a:gd name="T27" fmla="*/ 0 h 58"/>
                <a:gd name="T28" fmla="*/ 0 w 54"/>
                <a:gd name="T29" fmla="*/ 0 h 58"/>
                <a:gd name="T30" fmla="*/ 0 w 54"/>
                <a:gd name="T31" fmla="*/ 0 h 58"/>
                <a:gd name="T32" fmla="*/ 0 w 54"/>
                <a:gd name="T33" fmla="*/ 0 h 58"/>
                <a:gd name="T34" fmla="*/ 0 w 54"/>
                <a:gd name="T35" fmla="*/ 0 h 58"/>
                <a:gd name="T36" fmla="*/ 0 w 54"/>
                <a:gd name="T37" fmla="*/ 0 h 5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4"/>
                <a:gd name="T58" fmla="*/ 0 h 58"/>
                <a:gd name="T59" fmla="*/ 54 w 54"/>
                <a:gd name="T60" fmla="*/ 58 h 5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4" h="58">
                  <a:moveTo>
                    <a:pt x="7" y="3"/>
                  </a:moveTo>
                  <a:lnTo>
                    <a:pt x="18" y="1"/>
                  </a:lnTo>
                  <a:lnTo>
                    <a:pt x="35" y="0"/>
                  </a:lnTo>
                  <a:lnTo>
                    <a:pt x="46" y="3"/>
                  </a:lnTo>
                  <a:lnTo>
                    <a:pt x="49" y="5"/>
                  </a:lnTo>
                  <a:lnTo>
                    <a:pt x="50" y="10"/>
                  </a:lnTo>
                  <a:lnTo>
                    <a:pt x="54" y="12"/>
                  </a:lnTo>
                  <a:lnTo>
                    <a:pt x="30" y="13"/>
                  </a:lnTo>
                  <a:lnTo>
                    <a:pt x="34" y="15"/>
                  </a:lnTo>
                  <a:lnTo>
                    <a:pt x="46" y="17"/>
                  </a:lnTo>
                  <a:lnTo>
                    <a:pt x="18" y="17"/>
                  </a:lnTo>
                  <a:lnTo>
                    <a:pt x="9" y="17"/>
                  </a:lnTo>
                  <a:lnTo>
                    <a:pt x="5" y="47"/>
                  </a:lnTo>
                  <a:lnTo>
                    <a:pt x="8" y="54"/>
                  </a:lnTo>
                  <a:lnTo>
                    <a:pt x="9" y="58"/>
                  </a:lnTo>
                  <a:lnTo>
                    <a:pt x="0" y="50"/>
                  </a:lnTo>
                  <a:lnTo>
                    <a:pt x="6" y="13"/>
                  </a:lnTo>
                  <a:lnTo>
                    <a:pt x="7" y="3"/>
                  </a:lnTo>
                  <a:close/>
                </a:path>
              </a:pathLst>
            </a:custGeom>
            <a:solidFill>
              <a:srgbClr val="7F3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91" name="Freeform 98"/>
            <p:cNvSpPr>
              <a:spLocks/>
            </p:cNvSpPr>
            <p:nvPr/>
          </p:nvSpPr>
          <p:spPr bwMode="auto">
            <a:xfrm>
              <a:off x="4012" y="2878"/>
              <a:ext cx="7" cy="5"/>
            </a:xfrm>
            <a:custGeom>
              <a:avLst/>
              <a:gdLst>
                <a:gd name="T0" fmla="*/ 0 w 29"/>
                <a:gd name="T1" fmla="*/ 0 h 19"/>
                <a:gd name="T2" fmla="*/ 0 w 29"/>
                <a:gd name="T3" fmla="*/ 0 h 19"/>
                <a:gd name="T4" fmla="*/ 0 w 29"/>
                <a:gd name="T5" fmla="*/ 0 h 19"/>
                <a:gd name="T6" fmla="*/ 0 w 29"/>
                <a:gd name="T7" fmla="*/ 0 h 19"/>
                <a:gd name="T8" fmla="*/ 0 w 29"/>
                <a:gd name="T9" fmla="*/ 0 h 19"/>
                <a:gd name="T10" fmla="*/ 0 w 29"/>
                <a:gd name="T11" fmla="*/ 0 h 19"/>
                <a:gd name="T12" fmla="*/ 0 w 29"/>
                <a:gd name="T13" fmla="*/ 0 h 19"/>
                <a:gd name="T14" fmla="*/ 0 w 29"/>
                <a:gd name="T15" fmla="*/ 0 h 19"/>
                <a:gd name="T16" fmla="*/ 0 w 29"/>
                <a:gd name="T17" fmla="*/ 0 h 19"/>
                <a:gd name="T18" fmla="*/ 0 w 29"/>
                <a:gd name="T19" fmla="*/ 0 h 19"/>
                <a:gd name="T20" fmla="*/ 0 w 29"/>
                <a:gd name="T21" fmla="*/ 0 h 19"/>
                <a:gd name="T22" fmla="*/ 0 w 29"/>
                <a:gd name="T23" fmla="*/ 0 h 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9"/>
                <a:gd name="T37" fmla="*/ 0 h 19"/>
                <a:gd name="T38" fmla="*/ 29 w 29"/>
                <a:gd name="T39" fmla="*/ 19 h 1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9" h="19">
                  <a:moveTo>
                    <a:pt x="26" y="3"/>
                  </a:moveTo>
                  <a:lnTo>
                    <a:pt x="11" y="0"/>
                  </a:lnTo>
                  <a:lnTo>
                    <a:pt x="1" y="0"/>
                  </a:lnTo>
                  <a:lnTo>
                    <a:pt x="2" y="8"/>
                  </a:lnTo>
                  <a:lnTo>
                    <a:pt x="0" y="13"/>
                  </a:lnTo>
                  <a:lnTo>
                    <a:pt x="12" y="13"/>
                  </a:lnTo>
                  <a:lnTo>
                    <a:pt x="20" y="13"/>
                  </a:lnTo>
                  <a:lnTo>
                    <a:pt x="9" y="17"/>
                  </a:lnTo>
                  <a:lnTo>
                    <a:pt x="2" y="19"/>
                  </a:lnTo>
                  <a:lnTo>
                    <a:pt x="24" y="17"/>
                  </a:lnTo>
                  <a:lnTo>
                    <a:pt x="29" y="16"/>
                  </a:lnTo>
                  <a:lnTo>
                    <a:pt x="26" y="3"/>
                  </a:lnTo>
                  <a:close/>
                </a:path>
              </a:pathLst>
            </a:custGeom>
            <a:solidFill>
              <a:srgbClr val="7F3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92" name="Freeform 99"/>
            <p:cNvSpPr>
              <a:spLocks/>
            </p:cNvSpPr>
            <p:nvPr/>
          </p:nvSpPr>
          <p:spPr bwMode="auto">
            <a:xfrm>
              <a:off x="4024" y="2891"/>
              <a:ext cx="18" cy="18"/>
            </a:xfrm>
            <a:custGeom>
              <a:avLst/>
              <a:gdLst>
                <a:gd name="T0" fmla="*/ 0 w 74"/>
                <a:gd name="T1" fmla="*/ 0 h 75"/>
                <a:gd name="T2" fmla="*/ 0 w 74"/>
                <a:gd name="T3" fmla="*/ 0 h 75"/>
                <a:gd name="T4" fmla="*/ 0 w 74"/>
                <a:gd name="T5" fmla="*/ 0 h 75"/>
                <a:gd name="T6" fmla="*/ 0 w 74"/>
                <a:gd name="T7" fmla="*/ 0 h 75"/>
                <a:gd name="T8" fmla="*/ 0 w 74"/>
                <a:gd name="T9" fmla="*/ 0 h 75"/>
                <a:gd name="T10" fmla="*/ 0 w 74"/>
                <a:gd name="T11" fmla="*/ 0 h 75"/>
                <a:gd name="T12" fmla="*/ 0 w 74"/>
                <a:gd name="T13" fmla="*/ 0 h 75"/>
                <a:gd name="T14" fmla="*/ 0 w 74"/>
                <a:gd name="T15" fmla="*/ 0 h 75"/>
                <a:gd name="T16" fmla="*/ 0 w 74"/>
                <a:gd name="T17" fmla="*/ 0 h 75"/>
                <a:gd name="T18" fmla="*/ 0 w 74"/>
                <a:gd name="T19" fmla="*/ 0 h 75"/>
                <a:gd name="T20" fmla="*/ 0 w 74"/>
                <a:gd name="T21" fmla="*/ 0 h 75"/>
                <a:gd name="T22" fmla="*/ 0 w 74"/>
                <a:gd name="T23" fmla="*/ 0 h 7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4"/>
                <a:gd name="T37" fmla="*/ 0 h 75"/>
                <a:gd name="T38" fmla="*/ 74 w 74"/>
                <a:gd name="T39" fmla="*/ 75 h 7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4" h="75">
                  <a:moveTo>
                    <a:pt x="62" y="20"/>
                  </a:moveTo>
                  <a:lnTo>
                    <a:pt x="55" y="38"/>
                  </a:lnTo>
                  <a:lnTo>
                    <a:pt x="0" y="65"/>
                  </a:lnTo>
                  <a:lnTo>
                    <a:pt x="29" y="58"/>
                  </a:lnTo>
                  <a:lnTo>
                    <a:pt x="42" y="55"/>
                  </a:lnTo>
                  <a:lnTo>
                    <a:pt x="56" y="57"/>
                  </a:lnTo>
                  <a:lnTo>
                    <a:pt x="67" y="62"/>
                  </a:lnTo>
                  <a:lnTo>
                    <a:pt x="73" y="75"/>
                  </a:lnTo>
                  <a:lnTo>
                    <a:pt x="74" y="23"/>
                  </a:lnTo>
                  <a:lnTo>
                    <a:pt x="72" y="11"/>
                  </a:lnTo>
                  <a:lnTo>
                    <a:pt x="64" y="0"/>
                  </a:lnTo>
                  <a:lnTo>
                    <a:pt x="62" y="20"/>
                  </a:lnTo>
                  <a:close/>
                </a:path>
              </a:pathLst>
            </a:custGeom>
            <a:solidFill>
              <a:srgbClr val="7F3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93" name="Freeform 100"/>
            <p:cNvSpPr>
              <a:spLocks/>
            </p:cNvSpPr>
            <p:nvPr/>
          </p:nvSpPr>
          <p:spPr bwMode="auto">
            <a:xfrm>
              <a:off x="4010" y="2854"/>
              <a:ext cx="39" cy="44"/>
            </a:xfrm>
            <a:custGeom>
              <a:avLst/>
              <a:gdLst>
                <a:gd name="T0" fmla="*/ 0 w 157"/>
                <a:gd name="T1" fmla="*/ 0 h 176"/>
                <a:gd name="T2" fmla="*/ 0 w 157"/>
                <a:gd name="T3" fmla="*/ 0 h 176"/>
                <a:gd name="T4" fmla="*/ 0 w 157"/>
                <a:gd name="T5" fmla="*/ 0 h 176"/>
                <a:gd name="T6" fmla="*/ 0 w 157"/>
                <a:gd name="T7" fmla="*/ 0 h 176"/>
                <a:gd name="T8" fmla="*/ 0 w 157"/>
                <a:gd name="T9" fmla="*/ 0 h 176"/>
                <a:gd name="T10" fmla="*/ 0 w 157"/>
                <a:gd name="T11" fmla="*/ 0 h 176"/>
                <a:gd name="T12" fmla="*/ 0 w 157"/>
                <a:gd name="T13" fmla="*/ 0 h 176"/>
                <a:gd name="T14" fmla="*/ 0 w 157"/>
                <a:gd name="T15" fmla="*/ 0 h 176"/>
                <a:gd name="T16" fmla="*/ 0 w 157"/>
                <a:gd name="T17" fmla="*/ 0 h 176"/>
                <a:gd name="T18" fmla="*/ 0 w 157"/>
                <a:gd name="T19" fmla="*/ 0 h 176"/>
                <a:gd name="T20" fmla="*/ 0 w 157"/>
                <a:gd name="T21" fmla="*/ 0 h 176"/>
                <a:gd name="T22" fmla="*/ 0 w 157"/>
                <a:gd name="T23" fmla="*/ 0 h 176"/>
                <a:gd name="T24" fmla="*/ 0 w 157"/>
                <a:gd name="T25" fmla="*/ 0 h 176"/>
                <a:gd name="T26" fmla="*/ 0 w 157"/>
                <a:gd name="T27" fmla="*/ 0 h 176"/>
                <a:gd name="T28" fmla="*/ 0 w 157"/>
                <a:gd name="T29" fmla="*/ 0 h 176"/>
                <a:gd name="T30" fmla="*/ 0 w 157"/>
                <a:gd name="T31" fmla="*/ 0 h 176"/>
                <a:gd name="T32" fmla="*/ 0 w 157"/>
                <a:gd name="T33" fmla="*/ 0 h 176"/>
                <a:gd name="T34" fmla="*/ 0 w 157"/>
                <a:gd name="T35" fmla="*/ 0 h 176"/>
                <a:gd name="T36" fmla="*/ 0 w 157"/>
                <a:gd name="T37" fmla="*/ 0 h 176"/>
                <a:gd name="T38" fmla="*/ 0 w 157"/>
                <a:gd name="T39" fmla="*/ 0 h 176"/>
                <a:gd name="T40" fmla="*/ 0 w 157"/>
                <a:gd name="T41" fmla="*/ 0 h 176"/>
                <a:gd name="T42" fmla="*/ 0 w 157"/>
                <a:gd name="T43" fmla="*/ 0 h 176"/>
                <a:gd name="T44" fmla="*/ 0 w 157"/>
                <a:gd name="T45" fmla="*/ 0 h 176"/>
                <a:gd name="T46" fmla="*/ 0 w 157"/>
                <a:gd name="T47" fmla="*/ 0 h 176"/>
                <a:gd name="T48" fmla="*/ 0 w 157"/>
                <a:gd name="T49" fmla="*/ 0 h 176"/>
                <a:gd name="T50" fmla="*/ 0 w 157"/>
                <a:gd name="T51" fmla="*/ 0 h 176"/>
                <a:gd name="T52" fmla="*/ 0 w 157"/>
                <a:gd name="T53" fmla="*/ 0 h 176"/>
                <a:gd name="T54" fmla="*/ 0 w 157"/>
                <a:gd name="T55" fmla="*/ 0 h 176"/>
                <a:gd name="T56" fmla="*/ 0 w 157"/>
                <a:gd name="T57" fmla="*/ 0 h 176"/>
                <a:gd name="T58" fmla="*/ 0 w 157"/>
                <a:gd name="T59" fmla="*/ 0 h 176"/>
                <a:gd name="T60" fmla="*/ 0 w 157"/>
                <a:gd name="T61" fmla="*/ 0 h 176"/>
                <a:gd name="T62" fmla="*/ 0 w 157"/>
                <a:gd name="T63" fmla="*/ 0 h 176"/>
                <a:gd name="T64" fmla="*/ 0 w 157"/>
                <a:gd name="T65" fmla="*/ 0 h 176"/>
                <a:gd name="T66" fmla="*/ 0 w 157"/>
                <a:gd name="T67" fmla="*/ 0 h 176"/>
                <a:gd name="T68" fmla="*/ 0 w 157"/>
                <a:gd name="T69" fmla="*/ 0 h 176"/>
                <a:gd name="T70" fmla="*/ 0 w 157"/>
                <a:gd name="T71" fmla="*/ 0 h 176"/>
                <a:gd name="T72" fmla="*/ 0 w 157"/>
                <a:gd name="T73" fmla="*/ 0 h 176"/>
                <a:gd name="T74" fmla="*/ 0 w 157"/>
                <a:gd name="T75" fmla="*/ 0 h 176"/>
                <a:gd name="T76" fmla="*/ 0 w 157"/>
                <a:gd name="T77" fmla="*/ 0 h 176"/>
                <a:gd name="T78" fmla="*/ 0 w 157"/>
                <a:gd name="T79" fmla="*/ 0 h 176"/>
                <a:gd name="T80" fmla="*/ 0 w 157"/>
                <a:gd name="T81" fmla="*/ 0 h 176"/>
                <a:gd name="T82" fmla="*/ 0 w 157"/>
                <a:gd name="T83" fmla="*/ 0 h 176"/>
                <a:gd name="T84" fmla="*/ 0 w 157"/>
                <a:gd name="T85" fmla="*/ 0 h 176"/>
                <a:gd name="T86" fmla="*/ 0 w 157"/>
                <a:gd name="T87" fmla="*/ 0 h 176"/>
                <a:gd name="T88" fmla="*/ 0 w 157"/>
                <a:gd name="T89" fmla="*/ 0 h 176"/>
                <a:gd name="T90" fmla="*/ 0 w 157"/>
                <a:gd name="T91" fmla="*/ 0 h 176"/>
                <a:gd name="T92" fmla="*/ 0 w 157"/>
                <a:gd name="T93" fmla="*/ 0 h 176"/>
                <a:gd name="T94" fmla="*/ 0 w 157"/>
                <a:gd name="T95" fmla="*/ 0 h 176"/>
                <a:gd name="T96" fmla="*/ 0 w 157"/>
                <a:gd name="T97" fmla="*/ 0 h 176"/>
                <a:gd name="T98" fmla="*/ 0 w 157"/>
                <a:gd name="T99" fmla="*/ 0 h 176"/>
                <a:gd name="T100" fmla="*/ 0 w 157"/>
                <a:gd name="T101" fmla="*/ 0 h 176"/>
                <a:gd name="T102" fmla="*/ 0 w 157"/>
                <a:gd name="T103" fmla="*/ 0 h 17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57"/>
                <a:gd name="T157" fmla="*/ 0 h 176"/>
                <a:gd name="T158" fmla="*/ 157 w 157"/>
                <a:gd name="T159" fmla="*/ 176 h 17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57" h="176">
                  <a:moveTo>
                    <a:pt x="28" y="14"/>
                  </a:moveTo>
                  <a:lnTo>
                    <a:pt x="42" y="7"/>
                  </a:lnTo>
                  <a:lnTo>
                    <a:pt x="53" y="4"/>
                  </a:lnTo>
                  <a:lnTo>
                    <a:pt x="73" y="0"/>
                  </a:lnTo>
                  <a:lnTo>
                    <a:pt x="87" y="0"/>
                  </a:lnTo>
                  <a:lnTo>
                    <a:pt x="101" y="0"/>
                  </a:lnTo>
                  <a:lnTo>
                    <a:pt x="116" y="3"/>
                  </a:lnTo>
                  <a:lnTo>
                    <a:pt x="126" y="3"/>
                  </a:lnTo>
                  <a:lnTo>
                    <a:pt x="136" y="6"/>
                  </a:lnTo>
                  <a:lnTo>
                    <a:pt x="145" y="14"/>
                  </a:lnTo>
                  <a:lnTo>
                    <a:pt x="151" y="23"/>
                  </a:lnTo>
                  <a:lnTo>
                    <a:pt x="153" y="37"/>
                  </a:lnTo>
                  <a:lnTo>
                    <a:pt x="155" y="53"/>
                  </a:lnTo>
                  <a:lnTo>
                    <a:pt x="157" y="77"/>
                  </a:lnTo>
                  <a:lnTo>
                    <a:pt x="156" y="97"/>
                  </a:lnTo>
                  <a:lnTo>
                    <a:pt x="151" y="115"/>
                  </a:lnTo>
                  <a:lnTo>
                    <a:pt x="148" y="132"/>
                  </a:lnTo>
                  <a:lnTo>
                    <a:pt x="144" y="143"/>
                  </a:lnTo>
                  <a:lnTo>
                    <a:pt x="139" y="154"/>
                  </a:lnTo>
                  <a:lnTo>
                    <a:pt x="135" y="164"/>
                  </a:lnTo>
                  <a:lnTo>
                    <a:pt x="129" y="176"/>
                  </a:lnTo>
                  <a:lnTo>
                    <a:pt x="123" y="176"/>
                  </a:lnTo>
                  <a:lnTo>
                    <a:pt x="126" y="160"/>
                  </a:lnTo>
                  <a:lnTo>
                    <a:pt x="122" y="150"/>
                  </a:lnTo>
                  <a:lnTo>
                    <a:pt x="120" y="143"/>
                  </a:lnTo>
                  <a:lnTo>
                    <a:pt x="123" y="133"/>
                  </a:lnTo>
                  <a:lnTo>
                    <a:pt x="126" y="115"/>
                  </a:lnTo>
                  <a:lnTo>
                    <a:pt x="121" y="111"/>
                  </a:lnTo>
                  <a:lnTo>
                    <a:pt x="115" y="120"/>
                  </a:lnTo>
                  <a:lnTo>
                    <a:pt x="109" y="129"/>
                  </a:lnTo>
                  <a:lnTo>
                    <a:pt x="110" y="111"/>
                  </a:lnTo>
                  <a:lnTo>
                    <a:pt x="107" y="89"/>
                  </a:lnTo>
                  <a:lnTo>
                    <a:pt x="107" y="67"/>
                  </a:lnTo>
                  <a:lnTo>
                    <a:pt x="106" y="55"/>
                  </a:lnTo>
                  <a:lnTo>
                    <a:pt x="111" y="49"/>
                  </a:lnTo>
                  <a:lnTo>
                    <a:pt x="100" y="52"/>
                  </a:lnTo>
                  <a:lnTo>
                    <a:pt x="91" y="56"/>
                  </a:lnTo>
                  <a:lnTo>
                    <a:pt x="83" y="57"/>
                  </a:lnTo>
                  <a:lnTo>
                    <a:pt x="68" y="59"/>
                  </a:lnTo>
                  <a:lnTo>
                    <a:pt x="57" y="62"/>
                  </a:lnTo>
                  <a:lnTo>
                    <a:pt x="72" y="56"/>
                  </a:lnTo>
                  <a:lnTo>
                    <a:pt x="63" y="56"/>
                  </a:lnTo>
                  <a:lnTo>
                    <a:pt x="45" y="56"/>
                  </a:lnTo>
                  <a:lnTo>
                    <a:pt x="32" y="53"/>
                  </a:lnTo>
                  <a:lnTo>
                    <a:pt x="15" y="55"/>
                  </a:lnTo>
                  <a:lnTo>
                    <a:pt x="11" y="66"/>
                  </a:lnTo>
                  <a:lnTo>
                    <a:pt x="8" y="79"/>
                  </a:lnTo>
                  <a:lnTo>
                    <a:pt x="5" y="62"/>
                  </a:lnTo>
                  <a:lnTo>
                    <a:pt x="0" y="43"/>
                  </a:lnTo>
                  <a:lnTo>
                    <a:pt x="8" y="30"/>
                  </a:lnTo>
                  <a:lnTo>
                    <a:pt x="17" y="21"/>
                  </a:lnTo>
                  <a:lnTo>
                    <a:pt x="28"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94" name="Freeform 101"/>
            <p:cNvSpPr>
              <a:spLocks/>
            </p:cNvSpPr>
            <p:nvPr/>
          </p:nvSpPr>
          <p:spPr bwMode="auto">
            <a:xfrm>
              <a:off x="3940" y="2864"/>
              <a:ext cx="47" cy="57"/>
            </a:xfrm>
            <a:custGeom>
              <a:avLst/>
              <a:gdLst>
                <a:gd name="T0" fmla="*/ 0 w 188"/>
                <a:gd name="T1" fmla="*/ 0 h 224"/>
                <a:gd name="T2" fmla="*/ 0 w 188"/>
                <a:gd name="T3" fmla="*/ 0 h 224"/>
                <a:gd name="T4" fmla="*/ 0 w 188"/>
                <a:gd name="T5" fmla="*/ 0 h 224"/>
                <a:gd name="T6" fmla="*/ 0 w 188"/>
                <a:gd name="T7" fmla="*/ 0 h 224"/>
                <a:gd name="T8" fmla="*/ 0 w 188"/>
                <a:gd name="T9" fmla="*/ 0 h 224"/>
                <a:gd name="T10" fmla="*/ 0 w 188"/>
                <a:gd name="T11" fmla="*/ 0 h 224"/>
                <a:gd name="T12" fmla="*/ 0 w 188"/>
                <a:gd name="T13" fmla="*/ 0 h 224"/>
                <a:gd name="T14" fmla="*/ 0 w 188"/>
                <a:gd name="T15" fmla="*/ 0 h 224"/>
                <a:gd name="T16" fmla="*/ 0 w 188"/>
                <a:gd name="T17" fmla="*/ 0 h 224"/>
                <a:gd name="T18" fmla="*/ 0 w 188"/>
                <a:gd name="T19" fmla="*/ 0 h 224"/>
                <a:gd name="T20" fmla="*/ 0 w 188"/>
                <a:gd name="T21" fmla="*/ 0 h 224"/>
                <a:gd name="T22" fmla="*/ 0 w 188"/>
                <a:gd name="T23" fmla="*/ 0 h 224"/>
                <a:gd name="T24" fmla="*/ 0 w 188"/>
                <a:gd name="T25" fmla="*/ 0 h 224"/>
                <a:gd name="T26" fmla="*/ 0 w 188"/>
                <a:gd name="T27" fmla="*/ 0 h 224"/>
                <a:gd name="T28" fmla="*/ 0 w 188"/>
                <a:gd name="T29" fmla="*/ 0 h 224"/>
                <a:gd name="T30" fmla="*/ 0 w 188"/>
                <a:gd name="T31" fmla="*/ 0 h 224"/>
                <a:gd name="T32" fmla="*/ 0 w 188"/>
                <a:gd name="T33" fmla="*/ 0 h 224"/>
                <a:gd name="T34" fmla="*/ 0 w 188"/>
                <a:gd name="T35" fmla="*/ 0 h 224"/>
                <a:gd name="T36" fmla="*/ 0 w 188"/>
                <a:gd name="T37" fmla="*/ 0 h 224"/>
                <a:gd name="T38" fmla="*/ 0 w 188"/>
                <a:gd name="T39" fmla="*/ 0 h 224"/>
                <a:gd name="T40" fmla="*/ 0 w 188"/>
                <a:gd name="T41" fmla="*/ 0 h 224"/>
                <a:gd name="T42" fmla="*/ 0 w 188"/>
                <a:gd name="T43" fmla="*/ 0 h 224"/>
                <a:gd name="T44" fmla="*/ 0 w 188"/>
                <a:gd name="T45" fmla="*/ 0 h 224"/>
                <a:gd name="T46" fmla="*/ 0 w 188"/>
                <a:gd name="T47" fmla="*/ 0 h 224"/>
                <a:gd name="T48" fmla="*/ 0 w 188"/>
                <a:gd name="T49" fmla="*/ 0 h 224"/>
                <a:gd name="T50" fmla="*/ 0 w 188"/>
                <a:gd name="T51" fmla="*/ 0 h 224"/>
                <a:gd name="T52" fmla="*/ 0 w 188"/>
                <a:gd name="T53" fmla="*/ 0 h 224"/>
                <a:gd name="T54" fmla="*/ 0 w 188"/>
                <a:gd name="T55" fmla="*/ 0 h 224"/>
                <a:gd name="T56" fmla="*/ 0 w 188"/>
                <a:gd name="T57" fmla="*/ 0 h 224"/>
                <a:gd name="T58" fmla="*/ 0 w 188"/>
                <a:gd name="T59" fmla="*/ 0 h 224"/>
                <a:gd name="T60" fmla="*/ 0 w 188"/>
                <a:gd name="T61" fmla="*/ 0 h 224"/>
                <a:gd name="T62" fmla="*/ 0 w 188"/>
                <a:gd name="T63" fmla="*/ 0 h 224"/>
                <a:gd name="T64" fmla="*/ 0 w 188"/>
                <a:gd name="T65" fmla="*/ 0 h 224"/>
                <a:gd name="T66" fmla="*/ 0 w 188"/>
                <a:gd name="T67" fmla="*/ 0 h 224"/>
                <a:gd name="T68" fmla="*/ 0 w 188"/>
                <a:gd name="T69" fmla="*/ 0 h 224"/>
                <a:gd name="T70" fmla="*/ 0 w 188"/>
                <a:gd name="T71" fmla="*/ 0 h 224"/>
                <a:gd name="T72" fmla="*/ 0 w 188"/>
                <a:gd name="T73" fmla="*/ 0 h 224"/>
                <a:gd name="T74" fmla="*/ 0 w 188"/>
                <a:gd name="T75" fmla="*/ 0 h 224"/>
                <a:gd name="T76" fmla="*/ 0 w 188"/>
                <a:gd name="T77" fmla="*/ 0 h 224"/>
                <a:gd name="T78" fmla="*/ 0 w 188"/>
                <a:gd name="T79" fmla="*/ 0 h 224"/>
                <a:gd name="T80" fmla="*/ 0 w 188"/>
                <a:gd name="T81" fmla="*/ 0 h 224"/>
                <a:gd name="T82" fmla="*/ 0 w 188"/>
                <a:gd name="T83" fmla="*/ 0 h 224"/>
                <a:gd name="T84" fmla="*/ 0 w 188"/>
                <a:gd name="T85" fmla="*/ 0 h 224"/>
                <a:gd name="T86" fmla="*/ 0 w 188"/>
                <a:gd name="T87" fmla="*/ 0 h 224"/>
                <a:gd name="T88" fmla="*/ 0 w 188"/>
                <a:gd name="T89" fmla="*/ 0 h 224"/>
                <a:gd name="T90" fmla="*/ 0 w 188"/>
                <a:gd name="T91" fmla="*/ 0 h 224"/>
                <a:gd name="T92" fmla="*/ 0 w 188"/>
                <a:gd name="T93" fmla="*/ 0 h 22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88"/>
                <a:gd name="T142" fmla="*/ 0 h 224"/>
                <a:gd name="T143" fmla="*/ 188 w 188"/>
                <a:gd name="T144" fmla="*/ 224 h 22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88" h="224">
                  <a:moveTo>
                    <a:pt x="71" y="2"/>
                  </a:moveTo>
                  <a:lnTo>
                    <a:pt x="50" y="13"/>
                  </a:lnTo>
                  <a:lnTo>
                    <a:pt x="38" y="26"/>
                  </a:lnTo>
                  <a:lnTo>
                    <a:pt x="28" y="41"/>
                  </a:lnTo>
                  <a:lnTo>
                    <a:pt x="18" y="73"/>
                  </a:lnTo>
                  <a:lnTo>
                    <a:pt x="6" y="119"/>
                  </a:lnTo>
                  <a:lnTo>
                    <a:pt x="0" y="159"/>
                  </a:lnTo>
                  <a:lnTo>
                    <a:pt x="1" y="177"/>
                  </a:lnTo>
                  <a:lnTo>
                    <a:pt x="4" y="194"/>
                  </a:lnTo>
                  <a:lnTo>
                    <a:pt x="8" y="213"/>
                  </a:lnTo>
                  <a:lnTo>
                    <a:pt x="8" y="221"/>
                  </a:lnTo>
                  <a:lnTo>
                    <a:pt x="14" y="221"/>
                  </a:lnTo>
                  <a:lnTo>
                    <a:pt x="26" y="217"/>
                  </a:lnTo>
                  <a:lnTo>
                    <a:pt x="38" y="219"/>
                  </a:lnTo>
                  <a:lnTo>
                    <a:pt x="55" y="223"/>
                  </a:lnTo>
                  <a:lnTo>
                    <a:pt x="65" y="224"/>
                  </a:lnTo>
                  <a:lnTo>
                    <a:pt x="65" y="210"/>
                  </a:lnTo>
                  <a:lnTo>
                    <a:pt x="51" y="178"/>
                  </a:lnTo>
                  <a:lnTo>
                    <a:pt x="48" y="129"/>
                  </a:lnTo>
                  <a:lnTo>
                    <a:pt x="51" y="84"/>
                  </a:lnTo>
                  <a:lnTo>
                    <a:pt x="77" y="56"/>
                  </a:lnTo>
                  <a:lnTo>
                    <a:pt x="122" y="52"/>
                  </a:lnTo>
                  <a:lnTo>
                    <a:pt x="143" y="80"/>
                  </a:lnTo>
                  <a:lnTo>
                    <a:pt x="141" y="174"/>
                  </a:lnTo>
                  <a:lnTo>
                    <a:pt x="122" y="211"/>
                  </a:lnTo>
                  <a:lnTo>
                    <a:pt x="122" y="223"/>
                  </a:lnTo>
                  <a:lnTo>
                    <a:pt x="133" y="223"/>
                  </a:lnTo>
                  <a:lnTo>
                    <a:pt x="146" y="221"/>
                  </a:lnTo>
                  <a:lnTo>
                    <a:pt x="159" y="220"/>
                  </a:lnTo>
                  <a:lnTo>
                    <a:pt x="169" y="222"/>
                  </a:lnTo>
                  <a:lnTo>
                    <a:pt x="174" y="223"/>
                  </a:lnTo>
                  <a:lnTo>
                    <a:pt x="176" y="208"/>
                  </a:lnTo>
                  <a:lnTo>
                    <a:pt x="183" y="187"/>
                  </a:lnTo>
                  <a:lnTo>
                    <a:pt x="187" y="166"/>
                  </a:lnTo>
                  <a:lnTo>
                    <a:pt x="188" y="149"/>
                  </a:lnTo>
                  <a:lnTo>
                    <a:pt x="187" y="129"/>
                  </a:lnTo>
                  <a:lnTo>
                    <a:pt x="183" y="114"/>
                  </a:lnTo>
                  <a:lnTo>
                    <a:pt x="179" y="99"/>
                  </a:lnTo>
                  <a:lnTo>
                    <a:pt x="175" y="83"/>
                  </a:lnTo>
                  <a:lnTo>
                    <a:pt x="175" y="72"/>
                  </a:lnTo>
                  <a:lnTo>
                    <a:pt x="172" y="55"/>
                  </a:lnTo>
                  <a:lnTo>
                    <a:pt x="168" y="35"/>
                  </a:lnTo>
                  <a:lnTo>
                    <a:pt x="154" y="17"/>
                  </a:lnTo>
                  <a:lnTo>
                    <a:pt x="135" y="4"/>
                  </a:lnTo>
                  <a:lnTo>
                    <a:pt x="115" y="0"/>
                  </a:lnTo>
                  <a:lnTo>
                    <a:pt x="97" y="0"/>
                  </a:lnTo>
                  <a:lnTo>
                    <a:pt x="71" y="2"/>
                  </a:lnTo>
                  <a:close/>
                </a:path>
              </a:pathLst>
            </a:custGeom>
            <a:solidFill>
              <a:srgbClr val="BF3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95" name="Freeform 102"/>
            <p:cNvSpPr>
              <a:spLocks/>
            </p:cNvSpPr>
            <p:nvPr/>
          </p:nvSpPr>
          <p:spPr bwMode="auto">
            <a:xfrm>
              <a:off x="3950" y="2875"/>
              <a:ext cx="27" cy="61"/>
            </a:xfrm>
            <a:custGeom>
              <a:avLst/>
              <a:gdLst>
                <a:gd name="T0" fmla="*/ 0 w 109"/>
                <a:gd name="T1" fmla="*/ 0 h 245"/>
                <a:gd name="T2" fmla="*/ 0 w 109"/>
                <a:gd name="T3" fmla="*/ 0 h 245"/>
                <a:gd name="T4" fmla="*/ 0 w 109"/>
                <a:gd name="T5" fmla="*/ 0 h 245"/>
                <a:gd name="T6" fmla="*/ 0 w 109"/>
                <a:gd name="T7" fmla="*/ 0 h 245"/>
                <a:gd name="T8" fmla="*/ 0 w 109"/>
                <a:gd name="T9" fmla="*/ 0 h 245"/>
                <a:gd name="T10" fmla="*/ 0 w 109"/>
                <a:gd name="T11" fmla="*/ 0 h 245"/>
                <a:gd name="T12" fmla="*/ 0 w 109"/>
                <a:gd name="T13" fmla="*/ 0 h 245"/>
                <a:gd name="T14" fmla="*/ 0 w 109"/>
                <a:gd name="T15" fmla="*/ 0 h 245"/>
                <a:gd name="T16" fmla="*/ 0 w 109"/>
                <a:gd name="T17" fmla="*/ 0 h 245"/>
                <a:gd name="T18" fmla="*/ 0 w 109"/>
                <a:gd name="T19" fmla="*/ 0 h 245"/>
                <a:gd name="T20" fmla="*/ 0 w 109"/>
                <a:gd name="T21" fmla="*/ 0 h 245"/>
                <a:gd name="T22" fmla="*/ 0 w 109"/>
                <a:gd name="T23" fmla="*/ 0 h 245"/>
                <a:gd name="T24" fmla="*/ 0 w 109"/>
                <a:gd name="T25" fmla="*/ 0 h 245"/>
                <a:gd name="T26" fmla="*/ 0 w 109"/>
                <a:gd name="T27" fmla="*/ 0 h 245"/>
                <a:gd name="T28" fmla="*/ 0 w 109"/>
                <a:gd name="T29" fmla="*/ 0 h 245"/>
                <a:gd name="T30" fmla="*/ 0 w 109"/>
                <a:gd name="T31" fmla="*/ 0 h 245"/>
                <a:gd name="T32" fmla="*/ 0 w 109"/>
                <a:gd name="T33" fmla="*/ 0 h 245"/>
                <a:gd name="T34" fmla="*/ 0 w 109"/>
                <a:gd name="T35" fmla="*/ 0 h 245"/>
                <a:gd name="T36" fmla="*/ 0 w 109"/>
                <a:gd name="T37" fmla="*/ 0 h 245"/>
                <a:gd name="T38" fmla="*/ 0 w 109"/>
                <a:gd name="T39" fmla="*/ 0 h 245"/>
                <a:gd name="T40" fmla="*/ 0 w 109"/>
                <a:gd name="T41" fmla="*/ 0 h 245"/>
                <a:gd name="T42" fmla="*/ 0 w 109"/>
                <a:gd name="T43" fmla="*/ 0 h 245"/>
                <a:gd name="T44" fmla="*/ 0 w 109"/>
                <a:gd name="T45" fmla="*/ 0 h 245"/>
                <a:gd name="T46" fmla="*/ 0 w 109"/>
                <a:gd name="T47" fmla="*/ 0 h 24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9"/>
                <a:gd name="T73" fmla="*/ 0 h 245"/>
                <a:gd name="T74" fmla="*/ 109 w 109"/>
                <a:gd name="T75" fmla="*/ 245 h 24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9" h="245">
                  <a:moveTo>
                    <a:pt x="10" y="25"/>
                  </a:moveTo>
                  <a:lnTo>
                    <a:pt x="4" y="42"/>
                  </a:lnTo>
                  <a:lnTo>
                    <a:pt x="1" y="62"/>
                  </a:lnTo>
                  <a:lnTo>
                    <a:pt x="0" y="84"/>
                  </a:lnTo>
                  <a:lnTo>
                    <a:pt x="1" y="100"/>
                  </a:lnTo>
                  <a:lnTo>
                    <a:pt x="4" y="117"/>
                  </a:lnTo>
                  <a:lnTo>
                    <a:pt x="24" y="168"/>
                  </a:lnTo>
                  <a:lnTo>
                    <a:pt x="24" y="215"/>
                  </a:lnTo>
                  <a:lnTo>
                    <a:pt x="56" y="245"/>
                  </a:lnTo>
                  <a:lnTo>
                    <a:pt x="81" y="210"/>
                  </a:lnTo>
                  <a:lnTo>
                    <a:pt x="81" y="169"/>
                  </a:lnTo>
                  <a:lnTo>
                    <a:pt x="103" y="127"/>
                  </a:lnTo>
                  <a:lnTo>
                    <a:pt x="106" y="103"/>
                  </a:lnTo>
                  <a:lnTo>
                    <a:pt x="109" y="84"/>
                  </a:lnTo>
                  <a:lnTo>
                    <a:pt x="108" y="66"/>
                  </a:lnTo>
                  <a:lnTo>
                    <a:pt x="106" y="51"/>
                  </a:lnTo>
                  <a:lnTo>
                    <a:pt x="103" y="33"/>
                  </a:lnTo>
                  <a:lnTo>
                    <a:pt x="95" y="16"/>
                  </a:lnTo>
                  <a:lnTo>
                    <a:pt x="85" y="7"/>
                  </a:lnTo>
                  <a:lnTo>
                    <a:pt x="67" y="2"/>
                  </a:lnTo>
                  <a:lnTo>
                    <a:pt x="49" y="0"/>
                  </a:lnTo>
                  <a:lnTo>
                    <a:pt x="34" y="3"/>
                  </a:lnTo>
                  <a:lnTo>
                    <a:pt x="20" y="12"/>
                  </a:lnTo>
                  <a:lnTo>
                    <a:pt x="10" y="25"/>
                  </a:lnTo>
                  <a:close/>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96" name="Freeform 103"/>
            <p:cNvSpPr>
              <a:spLocks/>
            </p:cNvSpPr>
            <p:nvPr/>
          </p:nvSpPr>
          <p:spPr bwMode="auto">
            <a:xfrm>
              <a:off x="3935" y="3107"/>
              <a:ext cx="52" cy="154"/>
            </a:xfrm>
            <a:custGeom>
              <a:avLst/>
              <a:gdLst>
                <a:gd name="T0" fmla="*/ 0 w 209"/>
                <a:gd name="T1" fmla="*/ 0 h 617"/>
                <a:gd name="T2" fmla="*/ 0 w 209"/>
                <a:gd name="T3" fmla="*/ 0 h 617"/>
                <a:gd name="T4" fmla="*/ 0 w 209"/>
                <a:gd name="T5" fmla="*/ 0 h 617"/>
                <a:gd name="T6" fmla="*/ 0 w 209"/>
                <a:gd name="T7" fmla="*/ 0 h 617"/>
                <a:gd name="T8" fmla="*/ 0 w 209"/>
                <a:gd name="T9" fmla="*/ 0 h 617"/>
                <a:gd name="T10" fmla="*/ 0 w 209"/>
                <a:gd name="T11" fmla="*/ 0 h 617"/>
                <a:gd name="T12" fmla="*/ 0 w 209"/>
                <a:gd name="T13" fmla="*/ 0 h 617"/>
                <a:gd name="T14" fmla="*/ 0 w 209"/>
                <a:gd name="T15" fmla="*/ 0 h 617"/>
                <a:gd name="T16" fmla="*/ 0 w 209"/>
                <a:gd name="T17" fmla="*/ 0 h 617"/>
                <a:gd name="T18" fmla="*/ 0 w 209"/>
                <a:gd name="T19" fmla="*/ 0 h 617"/>
                <a:gd name="T20" fmla="*/ 0 w 209"/>
                <a:gd name="T21" fmla="*/ 0 h 617"/>
                <a:gd name="T22" fmla="*/ 0 w 209"/>
                <a:gd name="T23" fmla="*/ 0 h 617"/>
                <a:gd name="T24" fmla="*/ 0 w 209"/>
                <a:gd name="T25" fmla="*/ 0 h 617"/>
                <a:gd name="T26" fmla="*/ 0 w 209"/>
                <a:gd name="T27" fmla="*/ 0 h 617"/>
                <a:gd name="T28" fmla="*/ 0 w 209"/>
                <a:gd name="T29" fmla="*/ 0 h 617"/>
                <a:gd name="T30" fmla="*/ 0 w 209"/>
                <a:gd name="T31" fmla="*/ 0 h 617"/>
                <a:gd name="T32" fmla="*/ 0 w 209"/>
                <a:gd name="T33" fmla="*/ 0 h 617"/>
                <a:gd name="T34" fmla="*/ 0 w 209"/>
                <a:gd name="T35" fmla="*/ 0 h 617"/>
                <a:gd name="T36" fmla="*/ 0 w 209"/>
                <a:gd name="T37" fmla="*/ 0 h 617"/>
                <a:gd name="T38" fmla="*/ 0 w 209"/>
                <a:gd name="T39" fmla="*/ 0 h 617"/>
                <a:gd name="T40" fmla="*/ 0 w 209"/>
                <a:gd name="T41" fmla="*/ 0 h 617"/>
                <a:gd name="T42" fmla="*/ 0 w 209"/>
                <a:gd name="T43" fmla="*/ 0 h 617"/>
                <a:gd name="T44" fmla="*/ 0 w 209"/>
                <a:gd name="T45" fmla="*/ 0 h 617"/>
                <a:gd name="T46" fmla="*/ 0 w 209"/>
                <a:gd name="T47" fmla="*/ 0 h 617"/>
                <a:gd name="T48" fmla="*/ 0 w 209"/>
                <a:gd name="T49" fmla="*/ 0 h 617"/>
                <a:gd name="T50" fmla="*/ 0 w 209"/>
                <a:gd name="T51" fmla="*/ 0 h 61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09"/>
                <a:gd name="T79" fmla="*/ 0 h 617"/>
                <a:gd name="T80" fmla="*/ 209 w 209"/>
                <a:gd name="T81" fmla="*/ 617 h 61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09" h="617">
                  <a:moveTo>
                    <a:pt x="38" y="14"/>
                  </a:moveTo>
                  <a:lnTo>
                    <a:pt x="40" y="191"/>
                  </a:lnTo>
                  <a:lnTo>
                    <a:pt x="39" y="341"/>
                  </a:lnTo>
                  <a:lnTo>
                    <a:pt x="48" y="486"/>
                  </a:lnTo>
                  <a:lnTo>
                    <a:pt x="24" y="549"/>
                  </a:lnTo>
                  <a:lnTo>
                    <a:pt x="5" y="590"/>
                  </a:lnTo>
                  <a:lnTo>
                    <a:pt x="0" y="602"/>
                  </a:lnTo>
                  <a:lnTo>
                    <a:pt x="9" y="617"/>
                  </a:lnTo>
                  <a:lnTo>
                    <a:pt x="46" y="615"/>
                  </a:lnTo>
                  <a:lnTo>
                    <a:pt x="79" y="533"/>
                  </a:lnTo>
                  <a:lnTo>
                    <a:pt x="81" y="481"/>
                  </a:lnTo>
                  <a:lnTo>
                    <a:pt x="106" y="311"/>
                  </a:lnTo>
                  <a:lnTo>
                    <a:pt x="109" y="271"/>
                  </a:lnTo>
                  <a:lnTo>
                    <a:pt x="108" y="351"/>
                  </a:lnTo>
                  <a:lnTo>
                    <a:pt x="119" y="464"/>
                  </a:lnTo>
                  <a:lnTo>
                    <a:pt x="116" y="517"/>
                  </a:lnTo>
                  <a:lnTo>
                    <a:pt x="133" y="570"/>
                  </a:lnTo>
                  <a:lnTo>
                    <a:pt x="155" y="608"/>
                  </a:lnTo>
                  <a:lnTo>
                    <a:pt x="189" y="610"/>
                  </a:lnTo>
                  <a:lnTo>
                    <a:pt x="199" y="597"/>
                  </a:lnTo>
                  <a:lnTo>
                    <a:pt x="163" y="515"/>
                  </a:lnTo>
                  <a:lnTo>
                    <a:pt x="160" y="477"/>
                  </a:lnTo>
                  <a:lnTo>
                    <a:pt x="166" y="395"/>
                  </a:lnTo>
                  <a:lnTo>
                    <a:pt x="180" y="259"/>
                  </a:lnTo>
                  <a:lnTo>
                    <a:pt x="209" y="0"/>
                  </a:lnTo>
                  <a:lnTo>
                    <a:pt x="38" y="14"/>
                  </a:lnTo>
                  <a:close/>
                </a:path>
              </a:pathLst>
            </a:custGeom>
            <a:solidFill>
              <a:srgbClr val="FF7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97" name="Freeform 104"/>
            <p:cNvSpPr>
              <a:spLocks/>
            </p:cNvSpPr>
            <p:nvPr/>
          </p:nvSpPr>
          <p:spPr bwMode="auto">
            <a:xfrm>
              <a:off x="3996" y="3065"/>
              <a:ext cx="12" cy="19"/>
            </a:xfrm>
            <a:custGeom>
              <a:avLst/>
              <a:gdLst>
                <a:gd name="T0" fmla="*/ 0 w 50"/>
                <a:gd name="T1" fmla="*/ 0 h 77"/>
                <a:gd name="T2" fmla="*/ 0 w 50"/>
                <a:gd name="T3" fmla="*/ 0 h 77"/>
                <a:gd name="T4" fmla="*/ 0 w 50"/>
                <a:gd name="T5" fmla="*/ 0 h 77"/>
                <a:gd name="T6" fmla="*/ 0 w 50"/>
                <a:gd name="T7" fmla="*/ 0 h 77"/>
                <a:gd name="T8" fmla="*/ 0 w 50"/>
                <a:gd name="T9" fmla="*/ 0 h 77"/>
                <a:gd name="T10" fmla="*/ 0 60000 65536"/>
                <a:gd name="T11" fmla="*/ 0 60000 65536"/>
                <a:gd name="T12" fmla="*/ 0 60000 65536"/>
                <a:gd name="T13" fmla="*/ 0 60000 65536"/>
                <a:gd name="T14" fmla="*/ 0 60000 65536"/>
                <a:gd name="T15" fmla="*/ 0 w 50"/>
                <a:gd name="T16" fmla="*/ 0 h 77"/>
                <a:gd name="T17" fmla="*/ 50 w 50"/>
                <a:gd name="T18" fmla="*/ 77 h 77"/>
              </a:gdLst>
              <a:ahLst/>
              <a:cxnLst>
                <a:cxn ang="T10">
                  <a:pos x="T0" y="T1"/>
                </a:cxn>
                <a:cxn ang="T11">
                  <a:pos x="T2" y="T3"/>
                </a:cxn>
                <a:cxn ang="T12">
                  <a:pos x="T4" y="T5"/>
                </a:cxn>
                <a:cxn ang="T13">
                  <a:pos x="T6" y="T7"/>
                </a:cxn>
                <a:cxn ang="T14">
                  <a:pos x="T8" y="T9"/>
                </a:cxn>
              </a:cxnLst>
              <a:rect l="T15" t="T16" r="T17" b="T18"/>
              <a:pathLst>
                <a:path w="50" h="77">
                  <a:moveTo>
                    <a:pt x="50" y="0"/>
                  </a:moveTo>
                  <a:lnTo>
                    <a:pt x="50" y="40"/>
                  </a:lnTo>
                  <a:lnTo>
                    <a:pt x="0" y="77"/>
                  </a:lnTo>
                  <a:lnTo>
                    <a:pt x="23" y="6"/>
                  </a:lnTo>
                  <a:lnTo>
                    <a:pt x="50" y="0"/>
                  </a:lnTo>
                  <a:close/>
                </a:path>
              </a:pathLst>
            </a:custGeom>
            <a:solidFill>
              <a:srgbClr val="FF7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98" name="Freeform 105"/>
            <p:cNvSpPr>
              <a:spLocks/>
            </p:cNvSpPr>
            <p:nvPr/>
          </p:nvSpPr>
          <p:spPr bwMode="auto">
            <a:xfrm>
              <a:off x="3962" y="3109"/>
              <a:ext cx="4" cy="68"/>
            </a:xfrm>
            <a:custGeom>
              <a:avLst/>
              <a:gdLst>
                <a:gd name="T0" fmla="*/ 0 w 16"/>
                <a:gd name="T1" fmla="*/ 0 h 272"/>
                <a:gd name="T2" fmla="*/ 0 w 16"/>
                <a:gd name="T3" fmla="*/ 0 h 272"/>
                <a:gd name="T4" fmla="*/ 0 w 16"/>
                <a:gd name="T5" fmla="*/ 0 h 272"/>
                <a:gd name="T6" fmla="*/ 0 w 16"/>
                <a:gd name="T7" fmla="*/ 0 h 272"/>
                <a:gd name="T8" fmla="*/ 0 w 16"/>
                <a:gd name="T9" fmla="*/ 0 h 272"/>
                <a:gd name="T10" fmla="*/ 0 w 16"/>
                <a:gd name="T11" fmla="*/ 0 h 272"/>
                <a:gd name="T12" fmla="*/ 0 w 16"/>
                <a:gd name="T13" fmla="*/ 0 h 272"/>
                <a:gd name="T14" fmla="*/ 0 60000 65536"/>
                <a:gd name="T15" fmla="*/ 0 60000 65536"/>
                <a:gd name="T16" fmla="*/ 0 60000 65536"/>
                <a:gd name="T17" fmla="*/ 0 60000 65536"/>
                <a:gd name="T18" fmla="*/ 0 60000 65536"/>
                <a:gd name="T19" fmla="*/ 0 60000 65536"/>
                <a:gd name="T20" fmla="*/ 0 60000 65536"/>
                <a:gd name="T21" fmla="*/ 0 w 16"/>
                <a:gd name="T22" fmla="*/ 0 h 272"/>
                <a:gd name="T23" fmla="*/ 16 w 16"/>
                <a:gd name="T24" fmla="*/ 272 h 27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272">
                  <a:moveTo>
                    <a:pt x="16" y="0"/>
                  </a:moveTo>
                  <a:lnTo>
                    <a:pt x="16" y="91"/>
                  </a:lnTo>
                  <a:lnTo>
                    <a:pt x="13" y="145"/>
                  </a:lnTo>
                  <a:lnTo>
                    <a:pt x="9" y="203"/>
                  </a:lnTo>
                  <a:lnTo>
                    <a:pt x="0" y="259"/>
                  </a:lnTo>
                  <a:lnTo>
                    <a:pt x="2" y="272"/>
                  </a:lnTo>
                  <a:lnTo>
                    <a:pt x="16" y="0"/>
                  </a:lnTo>
                  <a:close/>
                </a:path>
              </a:pathLst>
            </a:custGeom>
            <a:solidFill>
              <a:srgbClr val="FF5F1F"/>
            </a:solidFill>
            <a:ln w="3175">
              <a:solidFill>
                <a:srgbClr val="FF5F1F"/>
              </a:solidFill>
              <a:prstDash val="solid"/>
              <a:round/>
              <a:headEnd/>
              <a:tailEnd/>
            </a:ln>
          </p:spPr>
          <p:txBody>
            <a:bodyPr/>
            <a:lstStyle/>
            <a:p>
              <a:endParaRPr lang="en-US"/>
            </a:p>
          </p:txBody>
        </p:sp>
        <p:sp>
          <p:nvSpPr>
            <p:cNvPr id="2199" name="Freeform 106"/>
            <p:cNvSpPr>
              <a:spLocks/>
            </p:cNvSpPr>
            <p:nvPr/>
          </p:nvSpPr>
          <p:spPr bwMode="auto">
            <a:xfrm>
              <a:off x="3921" y="2927"/>
              <a:ext cx="89" cy="186"/>
            </a:xfrm>
            <a:custGeom>
              <a:avLst/>
              <a:gdLst>
                <a:gd name="T0" fmla="*/ 0 w 355"/>
                <a:gd name="T1" fmla="*/ 0 h 742"/>
                <a:gd name="T2" fmla="*/ 0 w 355"/>
                <a:gd name="T3" fmla="*/ 0 h 742"/>
                <a:gd name="T4" fmla="*/ 0 w 355"/>
                <a:gd name="T5" fmla="*/ 0 h 742"/>
                <a:gd name="T6" fmla="*/ 0 w 355"/>
                <a:gd name="T7" fmla="*/ 0 h 742"/>
                <a:gd name="T8" fmla="*/ 0 w 355"/>
                <a:gd name="T9" fmla="*/ 0 h 742"/>
                <a:gd name="T10" fmla="*/ 0 w 355"/>
                <a:gd name="T11" fmla="*/ 0 h 742"/>
                <a:gd name="T12" fmla="*/ 0 w 355"/>
                <a:gd name="T13" fmla="*/ 0 h 742"/>
                <a:gd name="T14" fmla="*/ 0 w 355"/>
                <a:gd name="T15" fmla="*/ 0 h 742"/>
                <a:gd name="T16" fmla="*/ 0 w 355"/>
                <a:gd name="T17" fmla="*/ 0 h 742"/>
                <a:gd name="T18" fmla="*/ 0 w 355"/>
                <a:gd name="T19" fmla="*/ 0 h 742"/>
                <a:gd name="T20" fmla="*/ 0 w 355"/>
                <a:gd name="T21" fmla="*/ 0 h 742"/>
                <a:gd name="T22" fmla="*/ 0 w 355"/>
                <a:gd name="T23" fmla="*/ 0 h 742"/>
                <a:gd name="T24" fmla="*/ 0 w 355"/>
                <a:gd name="T25" fmla="*/ 0 h 742"/>
                <a:gd name="T26" fmla="*/ 0 w 355"/>
                <a:gd name="T27" fmla="*/ 0 h 742"/>
                <a:gd name="T28" fmla="*/ 0 w 355"/>
                <a:gd name="T29" fmla="*/ 0 h 742"/>
                <a:gd name="T30" fmla="*/ 0 w 355"/>
                <a:gd name="T31" fmla="*/ 0 h 742"/>
                <a:gd name="T32" fmla="*/ 0 w 355"/>
                <a:gd name="T33" fmla="*/ 0 h 742"/>
                <a:gd name="T34" fmla="*/ 0 w 355"/>
                <a:gd name="T35" fmla="*/ 0 h 742"/>
                <a:gd name="T36" fmla="*/ 0 w 355"/>
                <a:gd name="T37" fmla="*/ 0 h 742"/>
                <a:gd name="T38" fmla="*/ 0 w 355"/>
                <a:gd name="T39" fmla="*/ 0 h 74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55"/>
                <a:gd name="T61" fmla="*/ 0 h 742"/>
                <a:gd name="T62" fmla="*/ 355 w 355"/>
                <a:gd name="T63" fmla="*/ 742 h 74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55" h="742">
                  <a:moveTo>
                    <a:pt x="141" y="6"/>
                  </a:moveTo>
                  <a:lnTo>
                    <a:pt x="31" y="75"/>
                  </a:lnTo>
                  <a:lnTo>
                    <a:pt x="13" y="108"/>
                  </a:lnTo>
                  <a:lnTo>
                    <a:pt x="0" y="386"/>
                  </a:lnTo>
                  <a:lnTo>
                    <a:pt x="5" y="452"/>
                  </a:lnTo>
                  <a:lnTo>
                    <a:pt x="48" y="446"/>
                  </a:lnTo>
                  <a:lnTo>
                    <a:pt x="46" y="610"/>
                  </a:lnTo>
                  <a:lnTo>
                    <a:pt x="66" y="610"/>
                  </a:lnTo>
                  <a:lnTo>
                    <a:pt x="85" y="737"/>
                  </a:lnTo>
                  <a:lnTo>
                    <a:pt x="160" y="739"/>
                  </a:lnTo>
                  <a:lnTo>
                    <a:pt x="222" y="732"/>
                  </a:lnTo>
                  <a:lnTo>
                    <a:pt x="266" y="742"/>
                  </a:lnTo>
                  <a:lnTo>
                    <a:pt x="327" y="557"/>
                  </a:lnTo>
                  <a:lnTo>
                    <a:pt x="355" y="554"/>
                  </a:lnTo>
                  <a:lnTo>
                    <a:pt x="330" y="297"/>
                  </a:lnTo>
                  <a:lnTo>
                    <a:pt x="329" y="95"/>
                  </a:lnTo>
                  <a:lnTo>
                    <a:pt x="313" y="73"/>
                  </a:lnTo>
                  <a:lnTo>
                    <a:pt x="195" y="0"/>
                  </a:lnTo>
                  <a:lnTo>
                    <a:pt x="173" y="30"/>
                  </a:lnTo>
                  <a:lnTo>
                    <a:pt x="141" y="6"/>
                  </a:lnTo>
                  <a:close/>
                </a:path>
              </a:pathLst>
            </a:custGeom>
            <a:solidFill>
              <a:srgbClr val="5F00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00" name="Freeform 107"/>
            <p:cNvSpPr>
              <a:spLocks/>
            </p:cNvSpPr>
            <p:nvPr/>
          </p:nvSpPr>
          <p:spPr bwMode="auto">
            <a:xfrm>
              <a:off x="3939" y="3016"/>
              <a:ext cx="34" cy="64"/>
            </a:xfrm>
            <a:custGeom>
              <a:avLst/>
              <a:gdLst>
                <a:gd name="T0" fmla="*/ 0 w 135"/>
                <a:gd name="T1" fmla="*/ 0 h 254"/>
                <a:gd name="T2" fmla="*/ 0 w 135"/>
                <a:gd name="T3" fmla="*/ 0 h 254"/>
                <a:gd name="T4" fmla="*/ 0 w 135"/>
                <a:gd name="T5" fmla="*/ 0 h 254"/>
                <a:gd name="T6" fmla="*/ 0 60000 65536"/>
                <a:gd name="T7" fmla="*/ 0 60000 65536"/>
                <a:gd name="T8" fmla="*/ 0 60000 65536"/>
                <a:gd name="T9" fmla="*/ 0 w 135"/>
                <a:gd name="T10" fmla="*/ 0 h 254"/>
                <a:gd name="T11" fmla="*/ 135 w 135"/>
                <a:gd name="T12" fmla="*/ 254 h 254"/>
              </a:gdLst>
              <a:ahLst/>
              <a:cxnLst>
                <a:cxn ang="T6">
                  <a:pos x="T0" y="T1"/>
                </a:cxn>
                <a:cxn ang="T7">
                  <a:pos x="T2" y="T3"/>
                </a:cxn>
                <a:cxn ang="T8">
                  <a:pos x="T4" y="T5"/>
                </a:cxn>
              </a:cxnLst>
              <a:rect l="T9" t="T10" r="T11" b="T12"/>
              <a:pathLst>
                <a:path w="135" h="254">
                  <a:moveTo>
                    <a:pt x="0" y="254"/>
                  </a:moveTo>
                  <a:lnTo>
                    <a:pt x="132" y="240"/>
                  </a:lnTo>
                  <a:lnTo>
                    <a:pt x="135" y="0"/>
                  </a:lnTo>
                </a:path>
              </a:pathLst>
            </a:custGeom>
            <a:noFill/>
            <a:ln w="3175">
              <a:solidFill>
                <a:srgbClr val="9F3FD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01" name="Freeform 108"/>
            <p:cNvSpPr>
              <a:spLocks/>
            </p:cNvSpPr>
            <p:nvPr/>
          </p:nvSpPr>
          <p:spPr bwMode="auto">
            <a:xfrm>
              <a:off x="3934" y="3024"/>
              <a:ext cx="38" cy="16"/>
            </a:xfrm>
            <a:custGeom>
              <a:avLst/>
              <a:gdLst>
                <a:gd name="T0" fmla="*/ 0 w 153"/>
                <a:gd name="T1" fmla="*/ 0 h 64"/>
                <a:gd name="T2" fmla="*/ 0 w 153"/>
                <a:gd name="T3" fmla="*/ 0 h 64"/>
                <a:gd name="T4" fmla="*/ 0 w 153"/>
                <a:gd name="T5" fmla="*/ 0 h 64"/>
                <a:gd name="T6" fmla="*/ 0 60000 65536"/>
                <a:gd name="T7" fmla="*/ 0 60000 65536"/>
                <a:gd name="T8" fmla="*/ 0 60000 65536"/>
                <a:gd name="T9" fmla="*/ 0 w 153"/>
                <a:gd name="T10" fmla="*/ 0 h 64"/>
                <a:gd name="T11" fmla="*/ 153 w 153"/>
                <a:gd name="T12" fmla="*/ 64 h 64"/>
              </a:gdLst>
              <a:ahLst/>
              <a:cxnLst>
                <a:cxn ang="T6">
                  <a:pos x="T0" y="T1"/>
                </a:cxn>
                <a:cxn ang="T7">
                  <a:pos x="T2" y="T3"/>
                </a:cxn>
                <a:cxn ang="T8">
                  <a:pos x="T4" y="T5"/>
                </a:cxn>
              </a:cxnLst>
              <a:rect l="T9" t="T10" r="T11" b="T12"/>
              <a:pathLst>
                <a:path w="153" h="64">
                  <a:moveTo>
                    <a:pt x="0" y="64"/>
                  </a:moveTo>
                  <a:lnTo>
                    <a:pt x="54" y="46"/>
                  </a:lnTo>
                  <a:lnTo>
                    <a:pt x="153" y="0"/>
                  </a:lnTo>
                </a:path>
              </a:pathLst>
            </a:custGeom>
            <a:noFill/>
            <a:ln w="3175">
              <a:solidFill>
                <a:srgbClr val="9F3FD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02" name="Freeform 109"/>
            <p:cNvSpPr>
              <a:spLocks/>
            </p:cNvSpPr>
            <p:nvPr/>
          </p:nvSpPr>
          <p:spPr bwMode="auto">
            <a:xfrm>
              <a:off x="3937" y="2965"/>
              <a:ext cx="47" cy="56"/>
            </a:xfrm>
            <a:custGeom>
              <a:avLst/>
              <a:gdLst>
                <a:gd name="T0" fmla="*/ 0 w 188"/>
                <a:gd name="T1" fmla="*/ 0 h 225"/>
                <a:gd name="T2" fmla="*/ 0 w 188"/>
                <a:gd name="T3" fmla="*/ 0 h 225"/>
                <a:gd name="T4" fmla="*/ 0 w 188"/>
                <a:gd name="T5" fmla="*/ 0 h 225"/>
                <a:gd name="T6" fmla="*/ 0 w 188"/>
                <a:gd name="T7" fmla="*/ 0 h 225"/>
                <a:gd name="T8" fmla="*/ 0 w 188"/>
                <a:gd name="T9" fmla="*/ 0 h 225"/>
                <a:gd name="T10" fmla="*/ 0 60000 65536"/>
                <a:gd name="T11" fmla="*/ 0 60000 65536"/>
                <a:gd name="T12" fmla="*/ 0 60000 65536"/>
                <a:gd name="T13" fmla="*/ 0 60000 65536"/>
                <a:gd name="T14" fmla="*/ 0 60000 65536"/>
                <a:gd name="T15" fmla="*/ 0 w 188"/>
                <a:gd name="T16" fmla="*/ 0 h 225"/>
                <a:gd name="T17" fmla="*/ 188 w 188"/>
                <a:gd name="T18" fmla="*/ 225 h 225"/>
              </a:gdLst>
              <a:ahLst/>
              <a:cxnLst>
                <a:cxn ang="T10">
                  <a:pos x="T0" y="T1"/>
                </a:cxn>
                <a:cxn ang="T11">
                  <a:pos x="T2" y="T3"/>
                </a:cxn>
                <a:cxn ang="T12">
                  <a:pos x="T4" y="T5"/>
                </a:cxn>
                <a:cxn ang="T13">
                  <a:pos x="T6" y="T7"/>
                </a:cxn>
                <a:cxn ang="T14">
                  <a:pos x="T8" y="T9"/>
                </a:cxn>
              </a:cxnLst>
              <a:rect l="T15" t="T16" r="T17" b="T18"/>
              <a:pathLst>
                <a:path w="188" h="225">
                  <a:moveTo>
                    <a:pt x="0" y="80"/>
                  </a:moveTo>
                  <a:lnTo>
                    <a:pt x="121" y="0"/>
                  </a:lnTo>
                  <a:lnTo>
                    <a:pt x="188" y="151"/>
                  </a:lnTo>
                  <a:lnTo>
                    <a:pt x="68" y="225"/>
                  </a:lnTo>
                  <a:lnTo>
                    <a:pt x="0" y="80"/>
                  </a:lnTo>
                  <a:close/>
                </a:path>
              </a:pathLst>
            </a:custGeom>
            <a:solidFill>
              <a:srgbClr val="DFD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03" name="Freeform 110"/>
            <p:cNvSpPr>
              <a:spLocks/>
            </p:cNvSpPr>
            <p:nvPr/>
          </p:nvSpPr>
          <p:spPr bwMode="auto">
            <a:xfrm>
              <a:off x="3967" y="2988"/>
              <a:ext cx="20" cy="30"/>
            </a:xfrm>
            <a:custGeom>
              <a:avLst/>
              <a:gdLst>
                <a:gd name="T0" fmla="*/ 0 w 82"/>
                <a:gd name="T1" fmla="*/ 0 h 121"/>
                <a:gd name="T2" fmla="*/ 0 w 82"/>
                <a:gd name="T3" fmla="*/ 0 h 121"/>
                <a:gd name="T4" fmla="*/ 0 w 82"/>
                <a:gd name="T5" fmla="*/ 0 h 121"/>
                <a:gd name="T6" fmla="*/ 0 w 82"/>
                <a:gd name="T7" fmla="*/ 0 h 121"/>
                <a:gd name="T8" fmla="*/ 0 w 82"/>
                <a:gd name="T9" fmla="*/ 0 h 121"/>
                <a:gd name="T10" fmla="*/ 0 w 82"/>
                <a:gd name="T11" fmla="*/ 0 h 121"/>
                <a:gd name="T12" fmla="*/ 0 w 82"/>
                <a:gd name="T13" fmla="*/ 0 h 121"/>
                <a:gd name="T14" fmla="*/ 0 w 82"/>
                <a:gd name="T15" fmla="*/ 0 h 121"/>
                <a:gd name="T16" fmla="*/ 0 w 82"/>
                <a:gd name="T17" fmla="*/ 0 h 121"/>
                <a:gd name="T18" fmla="*/ 0 w 82"/>
                <a:gd name="T19" fmla="*/ 0 h 121"/>
                <a:gd name="T20" fmla="*/ 0 w 82"/>
                <a:gd name="T21" fmla="*/ 0 h 121"/>
                <a:gd name="T22" fmla="*/ 0 w 82"/>
                <a:gd name="T23" fmla="*/ 0 h 121"/>
                <a:gd name="T24" fmla="*/ 0 w 82"/>
                <a:gd name="T25" fmla="*/ 0 h 1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2"/>
                <a:gd name="T40" fmla="*/ 0 h 121"/>
                <a:gd name="T41" fmla="*/ 82 w 82"/>
                <a:gd name="T42" fmla="*/ 121 h 12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2" h="121">
                  <a:moveTo>
                    <a:pt x="0" y="74"/>
                  </a:moveTo>
                  <a:lnTo>
                    <a:pt x="20" y="56"/>
                  </a:lnTo>
                  <a:lnTo>
                    <a:pt x="32" y="20"/>
                  </a:lnTo>
                  <a:lnTo>
                    <a:pt x="47" y="9"/>
                  </a:lnTo>
                  <a:lnTo>
                    <a:pt x="55" y="0"/>
                  </a:lnTo>
                  <a:lnTo>
                    <a:pt x="61" y="4"/>
                  </a:lnTo>
                  <a:lnTo>
                    <a:pt x="62" y="13"/>
                  </a:lnTo>
                  <a:lnTo>
                    <a:pt x="77" y="29"/>
                  </a:lnTo>
                  <a:lnTo>
                    <a:pt x="82" y="60"/>
                  </a:lnTo>
                  <a:lnTo>
                    <a:pt x="77" y="81"/>
                  </a:lnTo>
                  <a:lnTo>
                    <a:pt x="54" y="104"/>
                  </a:lnTo>
                  <a:lnTo>
                    <a:pt x="8" y="121"/>
                  </a:lnTo>
                  <a:lnTo>
                    <a:pt x="0" y="74"/>
                  </a:lnTo>
                  <a:close/>
                </a:path>
              </a:pathLst>
            </a:custGeom>
            <a:solidFill>
              <a:srgbClr val="FF7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04" name="Freeform 111"/>
            <p:cNvSpPr>
              <a:spLocks/>
            </p:cNvSpPr>
            <p:nvPr/>
          </p:nvSpPr>
          <p:spPr bwMode="auto">
            <a:xfrm>
              <a:off x="3932" y="3005"/>
              <a:ext cx="38" cy="34"/>
            </a:xfrm>
            <a:custGeom>
              <a:avLst/>
              <a:gdLst>
                <a:gd name="T0" fmla="*/ 0 w 152"/>
                <a:gd name="T1" fmla="*/ 0 h 134"/>
                <a:gd name="T2" fmla="*/ 0 w 152"/>
                <a:gd name="T3" fmla="*/ 0 h 134"/>
                <a:gd name="T4" fmla="*/ 0 w 152"/>
                <a:gd name="T5" fmla="*/ 0 h 134"/>
                <a:gd name="T6" fmla="*/ 0 w 152"/>
                <a:gd name="T7" fmla="*/ 0 h 134"/>
                <a:gd name="T8" fmla="*/ 0 w 152"/>
                <a:gd name="T9" fmla="*/ 0 h 134"/>
                <a:gd name="T10" fmla="*/ 0 w 152"/>
                <a:gd name="T11" fmla="*/ 0 h 134"/>
                <a:gd name="T12" fmla="*/ 0 w 152"/>
                <a:gd name="T13" fmla="*/ 0 h 134"/>
                <a:gd name="T14" fmla="*/ 0 w 152"/>
                <a:gd name="T15" fmla="*/ 0 h 134"/>
                <a:gd name="T16" fmla="*/ 0 w 152"/>
                <a:gd name="T17" fmla="*/ 0 h 1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2"/>
                <a:gd name="T28" fmla="*/ 0 h 134"/>
                <a:gd name="T29" fmla="*/ 152 w 152"/>
                <a:gd name="T30" fmla="*/ 134 h 13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2" h="134">
                  <a:moveTo>
                    <a:pt x="0" y="134"/>
                  </a:moveTo>
                  <a:lnTo>
                    <a:pt x="61" y="111"/>
                  </a:lnTo>
                  <a:lnTo>
                    <a:pt x="108" y="84"/>
                  </a:lnTo>
                  <a:lnTo>
                    <a:pt x="152" y="58"/>
                  </a:lnTo>
                  <a:lnTo>
                    <a:pt x="135" y="0"/>
                  </a:lnTo>
                  <a:lnTo>
                    <a:pt x="55" y="37"/>
                  </a:lnTo>
                  <a:lnTo>
                    <a:pt x="6" y="55"/>
                  </a:lnTo>
                  <a:lnTo>
                    <a:pt x="4" y="45"/>
                  </a:lnTo>
                  <a:lnTo>
                    <a:pt x="0" y="134"/>
                  </a:lnTo>
                  <a:close/>
                </a:path>
              </a:pathLst>
            </a:custGeom>
            <a:solidFill>
              <a:srgbClr val="5F00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05" name="Freeform 112"/>
            <p:cNvSpPr>
              <a:spLocks/>
            </p:cNvSpPr>
            <p:nvPr/>
          </p:nvSpPr>
          <p:spPr bwMode="auto">
            <a:xfrm>
              <a:off x="3963" y="3236"/>
              <a:ext cx="25" cy="41"/>
            </a:xfrm>
            <a:custGeom>
              <a:avLst/>
              <a:gdLst>
                <a:gd name="T0" fmla="*/ 0 w 101"/>
                <a:gd name="T1" fmla="*/ 0 h 164"/>
                <a:gd name="T2" fmla="*/ 0 w 101"/>
                <a:gd name="T3" fmla="*/ 0 h 164"/>
                <a:gd name="T4" fmla="*/ 0 w 101"/>
                <a:gd name="T5" fmla="*/ 0 h 164"/>
                <a:gd name="T6" fmla="*/ 0 w 101"/>
                <a:gd name="T7" fmla="*/ 0 h 164"/>
                <a:gd name="T8" fmla="*/ 0 w 101"/>
                <a:gd name="T9" fmla="*/ 0 h 164"/>
                <a:gd name="T10" fmla="*/ 0 w 101"/>
                <a:gd name="T11" fmla="*/ 0 h 164"/>
                <a:gd name="T12" fmla="*/ 0 w 101"/>
                <a:gd name="T13" fmla="*/ 0 h 164"/>
                <a:gd name="T14" fmla="*/ 0 w 101"/>
                <a:gd name="T15" fmla="*/ 0 h 164"/>
                <a:gd name="T16" fmla="*/ 0 w 101"/>
                <a:gd name="T17" fmla="*/ 0 h 164"/>
                <a:gd name="T18" fmla="*/ 0 w 101"/>
                <a:gd name="T19" fmla="*/ 0 h 164"/>
                <a:gd name="T20" fmla="*/ 0 w 101"/>
                <a:gd name="T21" fmla="*/ 0 h 164"/>
                <a:gd name="T22" fmla="*/ 0 w 101"/>
                <a:gd name="T23" fmla="*/ 0 h 164"/>
                <a:gd name="T24" fmla="*/ 0 w 101"/>
                <a:gd name="T25" fmla="*/ 0 h 164"/>
                <a:gd name="T26" fmla="*/ 0 w 101"/>
                <a:gd name="T27" fmla="*/ 0 h 164"/>
                <a:gd name="T28" fmla="*/ 0 w 101"/>
                <a:gd name="T29" fmla="*/ 0 h 164"/>
                <a:gd name="T30" fmla="*/ 0 w 101"/>
                <a:gd name="T31" fmla="*/ 0 h 164"/>
                <a:gd name="T32" fmla="*/ 0 w 101"/>
                <a:gd name="T33" fmla="*/ 0 h 164"/>
                <a:gd name="T34" fmla="*/ 0 w 101"/>
                <a:gd name="T35" fmla="*/ 0 h 16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1"/>
                <a:gd name="T55" fmla="*/ 0 h 164"/>
                <a:gd name="T56" fmla="*/ 101 w 101"/>
                <a:gd name="T57" fmla="*/ 164 h 16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1" h="164">
                  <a:moveTo>
                    <a:pt x="7" y="0"/>
                  </a:moveTo>
                  <a:lnTo>
                    <a:pt x="0" y="25"/>
                  </a:lnTo>
                  <a:lnTo>
                    <a:pt x="0" y="73"/>
                  </a:lnTo>
                  <a:lnTo>
                    <a:pt x="11" y="55"/>
                  </a:lnTo>
                  <a:lnTo>
                    <a:pt x="22" y="78"/>
                  </a:lnTo>
                  <a:lnTo>
                    <a:pt x="25" y="112"/>
                  </a:lnTo>
                  <a:lnTo>
                    <a:pt x="41" y="142"/>
                  </a:lnTo>
                  <a:lnTo>
                    <a:pt x="65" y="159"/>
                  </a:lnTo>
                  <a:lnTo>
                    <a:pt x="84" y="164"/>
                  </a:lnTo>
                  <a:lnTo>
                    <a:pt x="101" y="160"/>
                  </a:lnTo>
                  <a:lnTo>
                    <a:pt x="101" y="128"/>
                  </a:lnTo>
                  <a:lnTo>
                    <a:pt x="88" y="80"/>
                  </a:lnTo>
                  <a:lnTo>
                    <a:pt x="80" y="92"/>
                  </a:lnTo>
                  <a:lnTo>
                    <a:pt x="65" y="92"/>
                  </a:lnTo>
                  <a:lnTo>
                    <a:pt x="45" y="90"/>
                  </a:lnTo>
                  <a:lnTo>
                    <a:pt x="32" y="68"/>
                  </a:lnTo>
                  <a:lnTo>
                    <a:pt x="19" y="43"/>
                  </a:lnTo>
                  <a:lnTo>
                    <a:pt x="7" y="0"/>
                  </a:lnTo>
                  <a:close/>
                </a:path>
              </a:pathLst>
            </a:custGeom>
            <a:solidFill>
              <a:srgbClr val="DF3F5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06" name="Freeform 113"/>
            <p:cNvSpPr>
              <a:spLocks/>
            </p:cNvSpPr>
            <p:nvPr/>
          </p:nvSpPr>
          <p:spPr bwMode="auto">
            <a:xfrm>
              <a:off x="3932" y="3237"/>
              <a:ext cx="23" cy="42"/>
            </a:xfrm>
            <a:custGeom>
              <a:avLst/>
              <a:gdLst>
                <a:gd name="T0" fmla="*/ 0 w 92"/>
                <a:gd name="T1" fmla="*/ 0 h 170"/>
                <a:gd name="T2" fmla="*/ 0 w 92"/>
                <a:gd name="T3" fmla="*/ 0 h 170"/>
                <a:gd name="T4" fmla="*/ 0 w 92"/>
                <a:gd name="T5" fmla="*/ 0 h 170"/>
                <a:gd name="T6" fmla="*/ 0 w 92"/>
                <a:gd name="T7" fmla="*/ 0 h 170"/>
                <a:gd name="T8" fmla="*/ 0 w 92"/>
                <a:gd name="T9" fmla="*/ 0 h 170"/>
                <a:gd name="T10" fmla="*/ 0 w 92"/>
                <a:gd name="T11" fmla="*/ 0 h 170"/>
                <a:gd name="T12" fmla="*/ 0 w 92"/>
                <a:gd name="T13" fmla="*/ 0 h 170"/>
                <a:gd name="T14" fmla="*/ 0 w 92"/>
                <a:gd name="T15" fmla="*/ 0 h 170"/>
                <a:gd name="T16" fmla="*/ 0 w 92"/>
                <a:gd name="T17" fmla="*/ 0 h 170"/>
                <a:gd name="T18" fmla="*/ 0 w 92"/>
                <a:gd name="T19" fmla="*/ 0 h 170"/>
                <a:gd name="T20" fmla="*/ 0 w 92"/>
                <a:gd name="T21" fmla="*/ 0 h 170"/>
                <a:gd name="T22" fmla="*/ 0 w 92"/>
                <a:gd name="T23" fmla="*/ 0 h 170"/>
                <a:gd name="T24" fmla="*/ 0 w 92"/>
                <a:gd name="T25" fmla="*/ 0 h 170"/>
                <a:gd name="T26" fmla="*/ 0 w 92"/>
                <a:gd name="T27" fmla="*/ 0 h 170"/>
                <a:gd name="T28" fmla="*/ 0 w 92"/>
                <a:gd name="T29" fmla="*/ 0 h 170"/>
                <a:gd name="T30" fmla="*/ 0 w 92"/>
                <a:gd name="T31" fmla="*/ 0 h 170"/>
                <a:gd name="T32" fmla="*/ 0 w 92"/>
                <a:gd name="T33" fmla="*/ 0 h 170"/>
                <a:gd name="T34" fmla="*/ 0 w 92"/>
                <a:gd name="T35" fmla="*/ 0 h 170"/>
                <a:gd name="T36" fmla="*/ 0 w 92"/>
                <a:gd name="T37" fmla="*/ 0 h 17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2"/>
                <a:gd name="T58" fmla="*/ 0 h 170"/>
                <a:gd name="T59" fmla="*/ 92 w 92"/>
                <a:gd name="T60" fmla="*/ 170 h 17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2" h="170">
                  <a:moveTo>
                    <a:pt x="91" y="0"/>
                  </a:moveTo>
                  <a:lnTo>
                    <a:pt x="92" y="68"/>
                  </a:lnTo>
                  <a:lnTo>
                    <a:pt x="87" y="51"/>
                  </a:lnTo>
                  <a:lnTo>
                    <a:pt x="79" y="72"/>
                  </a:lnTo>
                  <a:lnTo>
                    <a:pt x="72" y="105"/>
                  </a:lnTo>
                  <a:lnTo>
                    <a:pt x="64" y="131"/>
                  </a:lnTo>
                  <a:lnTo>
                    <a:pt x="45" y="153"/>
                  </a:lnTo>
                  <a:lnTo>
                    <a:pt x="29" y="165"/>
                  </a:lnTo>
                  <a:lnTo>
                    <a:pt x="12" y="170"/>
                  </a:lnTo>
                  <a:lnTo>
                    <a:pt x="6" y="162"/>
                  </a:lnTo>
                  <a:lnTo>
                    <a:pt x="1" y="146"/>
                  </a:lnTo>
                  <a:lnTo>
                    <a:pt x="0" y="129"/>
                  </a:lnTo>
                  <a:lnTo>
                    <a:pt x="2" y="112"/>
                  </a:lnTo>
                  <a:lnTo>
                    <a:pt x="10" y="83"/>
                  </a:lnTo>
                  <a:lnTo>
                    <a:pt x="23" y="93"/>
                  </a:lnTo>
                  <a:lnTo>
                    <a:pt x="43" y="93"/>
                  </a:lnTo>
                  <a:lnTo>
                    <a:pt x="57" y="92"/>
                  </a:lnTo>
                  <a:lnTo>
                    <a:pt x="81" y="35"/>
                  </a:lnTo>
                  <a:lnTo>
                    <a:pt x="91" y="0"/>
                  </a:lnTo>
                  <a:close/>
                </a:path>
              </a:pathLst>
            </a:custGeom>
            <a:solidFill>
              <a:srgbClr val="DF3F5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07" name="Freeform 114"/>
            <p:cNvSpPr>
              <a:spLocks/>
            </p:cNvSpPr>
            <p:nvPr/>
          </p:nvSpPr>
          <p:spPr bwMode="auto">
            <a:xfrm>
              <a:off x="4410" y="3244"/>
              <a:ext cx="42" cy="26"/>
            </a:xfrm>
            <a:custGeom>
              <a:avLst/>
              <a:gdLst>
                <a:gd name="T0" fmla="*/ 0 w 168"/>
                <a:gd name="T1" fmla="*/ 0 h 104"/>
                <a:gd name="T2" fmla="*/ 0 w 168"/>
                <a:gd name="T3" fmla="*/ 0 h 104"/>
                <a:gd name="T4" fmla="*/ 0 w 168"/>
                <a:gd name="T5" fmla="*/ 0 h 104"/>
                <a:gd name="T6" fmla="*/ 0 w 168"/>
                <a:gd name="T7" fmla="*/ 0 h 104"/>
                <a:gd name="T8" fmla="*/ 0 w 168"/>
                <a:gd name="T9" fmla="*/ 0 h 104"/>
                <a:gd name="T10" fmla="*/ 0 w 168"/>
                <a:gd name="T11" fmla="*/ 0 h 104"/>
                <a:gd name="T12" fmla="*/ 0 w 168"/>
                <a:gd name="T13" fmla="*/ 0 h 104"/>
                <a:gd name="T14" fmla="*/ 0 w 168"/>
                <a:gd name="T15" fmla="*/ 0 h 104"/>
                <a:gd name="T16" fmla="*/ 0 w 168"/>
                <a:gd name="T17" fmla="*/ 0 h 104"/>
                <a:gd name="T18" fmla="*/ 0 w 168"/>
                <a:gd name="T19" fmla="*/ 0 h 104"/>
                <a:gd name="T20" fmla="*/ 0 w 168"/>
                <a:gd name="T21" fmla="*/ 0 h 104"/>
                <a:gd name="T22" fmla="*/ 0 w 168"/>
                <a:gd name="T23" fmla="*/ 0 h 104"/>
                <a:gd name="T24" fmla="*/ 0 w 168"/>
                <a:gd name="T25" fmla="*/ 0 h 10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8"/>
                <a:gd name="T40" fmla="*/ 0 h 104"/>
                <a:gd name="T41" fmla="*/ 168 w 168"/>
                <a:gd name="T42" fmla="*/ 104 h 10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8" h="104">
                  <a:moveTo>
                    <a:pt x="83" y="0"/>
                  </a:moveTo>
                  <a:lnTo>
                    <a:pt x="110" y="27"/>
                  </a:lnTo>
                  <a:lnTo>
                    <a:pt x="134" y="57"/>
                  </a:lnTo>
                  <a:lnTo>
                    <a:pt x="165" y="83"/>
                  </a:lnTo>
                  <a:lnTo>
                    <a:pt x="168" y="96"/>
                  </a:lnTo>
                  <a:lnTo>
                    <a:pt x="138" y="104"/>
                  </a:lnTo>
                  <a:lnTo>
                    <a:pt x="107" y="100"/>
                  </a:lnTo>
                  <a:lnTo>
                    <a:pt x="68" y="83"/>
                  </a:lnTo>
                  <a:lnTo>
                    <a:pt x="40" y="66"/>
                  </a:lnTo>
                  <a:lnTo>
                    <a:pt x="10" y="62"/>
                  </a:lnTo>
                  <a:lnTo>
                    <a:pt x="0" y="53"/>
                  </a:lnTo>
                  <a:lnTo>
                    <a:pt x="3" y="5"/>
                  </a:lnTo>
                  <a:lnTo>
                    <a:pt x="8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08" name="Freeform 115"/>
            <p:cNvSpPr>
              <a:spLocks/>
            </p:cNvSpPr>
            <p:nvPr/>
          </p:nvSpPr>
          <p:spPr bwMode="auto">
            <a:xfrm>
              <a:off x="4350" y="3258"/>
              <a:ext cx="26" cy="28"/>
            </a:xfrm>
            <a:custGeom>
              <a:avLst/>
              <a:gdLst>
                <a:gd name="T0" fmla="*/ 0 w 105"/>
                <a:gd name="T1" fmla="*/ 0 h 116"/>
                <a:gd name="T2" fmla="*/ 0 w 105"/>
                <a:gd name="T3" fmla="*/ 0 h 116"/>
                <a:gd name="T4" fmla="*/ 0 w 105"/>
                <a:gd name="T5" fmla="*/ 0 h 116"/>
                <a:gd name="T6" fmla="*/ 0 w 105"/>
                <a:gd name="T7" fmla="*/ 0 h 116"/>
                <a:gd name="T8" fmla="*/ 0 w 105"/>
                <a:gd name="T9" fmla="*/ 0 h 116"/>
                <a:gd name="T10" fmla="*/ 0 w 105"/>
                <a:gd name="T11" fmla="*/ 0 h 116"/>
                <a:gd name="T12" fmla="*/ 0 w 105"/>
                <a:gd name="T13" fmla="*/ 0 h 116"/>
                <a:gd name="T14" fmla="*/ 0 w 105"/>
                <a:gd name="T15" fmla="*/ 0 h 116"/>
                <a:gd name="T16" fmla="*/ 0 w 105"/>
                <a:gd name="T17" fmla="*/ 0 h 116"/>
                <a:gd name="T18" fmla="*/ 0 w 105"/>
                <a:gd name="T19" fmla="*/ 0 h 116"/>
                <a:gd name="T20" fmla="*/ 0 w 105"/>
                <a:gd name="T21" fmla="*/ 0 h 116"/>
                <a:gd name="T22" fmla="*/ 0 w 105"/>
                <a:gd name="T23" fmla="*/ 0 h 116"/>
                <a:gd name="T24" fmla="*/ 0 w 105"/>
                <a:gd name="T25" fmla="*/ 0 h 116"/>
                <a:gd name="T26" fmla="*/ 0 w 105"/>
                <a:gd name="T27" fmla="*/ 0 h 1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5"/>
                <a:gd name="T43" fmla="*/ 0 h 116"/>
                <a:gd name="T44" fmla="*/ 105 w 105"/>
                <a:gd name="T45" fmla="*/ 116 h 11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5" h="116">
                  <a:moveTo>
                    <a:pt x="104" y="3"/>
                  </a:moveTo>
                  <a:lnTo>
                    <a:pt x="105" y="33"/>
                  </a:lnTo>
                  <a:lnTo>
                    <a:pt x="91" y="48"/>
                  </a:lnTo>
                  <a:lnTo>
                    <a:pt x="88" y="74"/>
                  </a:lnTo>
                  <a:lnTo>
                    <a:pt x="64" y="99"/>
                  </a:lnTo>
                  <a:lnTo>
                    <a:pt x="44" y="112"/>
                  </a:lnTo>
                  <a:lnTo>
                    <a:pt x="26" y="116"/>
                  </a:lnTo>
                  <a:lnTo>
                    <a:pt x="9" y="115"/>
                  </a:lnTo>
                  <a:lnTo>
                    <a:pt x="0" y="97"/>
                  </a:lnTo>
                  <a:lnTo>
                    <a:pt x="3" y="71"/>
                  </a:lnTo>
                  <a:lnTo>
                    <a:pt x="20" y="42"/>
                  </a:lnTo>
                  <a:lnTo>
                    <a:pt x="46" y="10"/>
                  </a:lnTo>
                  <a:lnTo>
                    <a:pt x="47" y="0"/>
                  </a:lnTo>
                  <a:lnTo>
                    <a:pt x="104"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09" name="Freeform 116"/>
            <p:cNvSpPr>
              <a:spLocks/>
            </p:cNvSpPr>
            <p:nvPr/>
          </p:nvSpPr>
          <p:spPr bwMode="auto">
            <a:xfrm>
              <a:off x="4427" y="3090"/>
              <a:ext cx="12" cy="33"/>
            </a:xfrm>
            <a:custGeom>
              <a:avLst/>
              <a:gdLst>
                <a:gd name="T0" fmla="*/ 0 w 50"/>
                <a:gd name="T1" fmla="*/ 0 h 129"/>
                <a:gd name="T2" fmla="*/ 0 w 50"/>
                <a:gd name="T3" fmla="*/ 0 h 129"/>
                <a:gd name="T4" fmla="*/ 0 w 50"/>
                <a:gd name="T5" fmla="*/ 0 h 129"/>
                <a:gd name="T6" fmla="*/ 0 w 50"/>
                <a:gd name="T7" fmla="*/ 0 h 129"/>
                <a:gd name="T8" fmla="*/ 0 w 50"/>
                <a:gd name="T9" fmla="*/ 0 h 129"/>
                <a:gd name="T10" fmla="*/ 0 w 50"/>
                <a:gd name="T11" fmla="*/ 0 h 129"/>
                <a:gd name="T12" fmla="*/ 0 w 50"/>
                <a:gd name="T13" fmla="*/ 0 h 129"/>
                <a:gd name="T14" fmla="*/ 0 w 50"/>
                <a:gd name="T15" fmla="*/ 0 h 129"/>
                <a:gd name="T16" fmla="*/ 0 w 50"/>
                <a:gd name="T17" fmla="*/ 0 h 129"/>
                <a:gd name="T18" fmla="*/ 0 w 50"/>
                <a:gd name="T19" fmla="*/ 0 h 129"/>
                <a:gd name="T20" fmla="*/ 0 w 50"/>
                <a:gd name="T21" fmla="*/ 0 h 12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
                <a:gd name="T34" fmla="*/ 0 h 129"/>
                <a:gd name="T35" fmla="*/ 50 w 50"/>
                <a:gd name="T36" fmla="*/ 129 h 12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 h="129">
                  <a:moveTo>
                    <a:pt x="48" y="1"/>
                  </a:moveTo>
                  <a:lnTo>
                    <a:pt x="50" y="72"/>
                  </a:lnTo>
                  <a:lnTo>
                    <a:pt x="24" y="116"/>
                  </a:lnTo>
                  <a:lnTo>
                    <a:pt x="11" y="129"/>
                  </a:lnTo>
                  <a:lnTo>
                    <a:pt x="13" y="67"/>
                  </a:lnTo>
                  <a:lnTo>
                    <a:pt x="8" y="74"/>
                  </a:lnTo>
                  <a:lnTo>
                    <a:pt x="1" y="94"/>
                  </a:lnTo>
                  <a:lnTo>
                    <a:pt x="0" y="72"/>
                  </a:lnTo>
                  <a:lnTo>
                    <a:pt x="6" y="34"/>
                  </a:lnTo>
                  <a:lnTo>
                    <a:pt x="23" y="0"/>
                  </a:lnTo>
                  <a:lnTo>
                    <a:pt x="48" y="1"/>
                  </a:lnTo>
                  <a:close/>
                </a:path>
              </a:pathLst>
            </a:custGeom>
            <a:solidFill>
              <a:srgbClr val="FF7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10" name="Freeform 117"/>
            <p:cNvSpPr>
              <a:spLocks/>
            </p:cNvSpPr>
            <p:nvPr/>
          </p:nvSpPr>
          <p:spPr bwMode="auto">
            <a:xfrm>
              <a:off x="4360" y="3020"/>
              <a:ext cx="73" cy="238"/>
            </a:xfrm>
            <a:custGeom>
              <a:avLst/>
              <a:gdLst>
                <a:gd name="T0" fmla="*/ 0 w 292"/>
                <a:gd name="T1" fmla="*/ 0 h 953"/>
                <a:gd name="T2" fmla="*/ 0 w 292"/>
                <a:gd name="T3" fmla="*/ 0 h 953"/>
                <a:gd name="T4" fmla="*/ 0 w 292"/>
                <a:gd name="T5" fmla="*/ 0 h 953"/>
                <a:gd name="T6" fmla="*/ 0 w 292"/>
                <a:gd name="T7" fmla="*/ 0 h 953"/>
                <a:gd name="T8" fmla="*/ 0 w 292"/>
                <a:gd name="T9" fmla="*/ 0 h 953"/>
                <a:gd name="T10" fmla="*/ 0 w 292"/>
                <a:gd name="T11" fmla="*/ 0 h 953"/>
                <a:gd name="T12" fmla="*/ 0 w 292"/>
                <a:gd name="T13" fmla="*/ 0 h 953"/>
                <a:gd name="T14" fmla="*/ 0 w 292"/>
                <a:gd name="T15" fmla="*/ 0 h 953"/>
                <a:gd name="T16" fmla="*/ 0 w 292"/>
                <a:gd name="T17" fmla="*/ 0 h 953"/>
                <a:gd name="T18" fmla="*/ 0 w 292"/>
                <a:gd name="T19" fmla="*/ 0 h 953"/>
                <a:gd name="T20" fmla="*/ 0 w 292"/>
                <a:gd name="T21" fmla="*/ 0 h 953"/>
                <a:gd name="T22" fmla="*/ 0 w 292"/>
                <a:gd name="T23" fmla="*/ 0 h 953"/>
                <a:gd name="T24" fmla="*/ 0 w 292"/>
                <a:gd name="T25" fmla="*/ 0 h 953"/>
                <a:gd name="T26" fmla="*/ 0 w 292"/>
                <a:gd name="T27" fmla="*/ 0 h 953"/>
                <a:gd name="T28" fmla="*/ 0 w 292"/>
                <a:gd name="T29" fmla="*/ 0 h 953"/>
                <a:gd name="T30" fmla="*/ 0 w 292"/>
                <a:gd name="T31" fmla="*/ 0 h 95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92"/>
                <a:gd name="T49" fmla="*/ 0 h 953"/>
                <a:gd name="T50" fmla="*/ 292 w 292"/>
                <a:gd name="T51" fmla="*/ 953 h 95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92" h="953">
                  <a:moveTo>
                    <a:pt x="289" y="0"/>
                  </a:moveTo>
                  <a:lnTo>
                    <a:pt x="292" y="518"/>
                  </a:lnTo>
                  <a:lnTo>
                    <a:pt x="289" y="902"/>
                  </a:lnTo>
                  <a:lnTo>
                    <a:pt x="202" y="919"/>
                  </a:lnTo>
                  <a:lnTo>
                    <a:pt x="188" y="605"/>
                  </a:lnTo>
                  <a:lnTo>
                    <a:pt x="199" y="575"/>
                  </a:lnTo>
                  <a:lnTo>
                    <a:pt x="188" y="558"/>
                  </a:lnTo>
                  <a:lnTo>
                    <a:pt x="188" y="366"/>
                  </a:lnTo>
                  <a:lnTo>
                    <a:pt x="168" y="427"/>
                  </a:lnTo>
                  <a:lnTo>
                    <a:pt x="118" y="687"/>
                  </a:lnTo>
                  <a:lnTo>
                    <a:pt x="73" y="953"/>
                  </a:lnTo>
                  <a:lnTo>
                    <a:pt x="0" y="953"/>
                  </a:lnTo>
                  <a:lnTo>
                    <a:pt x="33" y="595"/>
                  </a:lnTo>
                  <a:lnTo>
                    <a:pt x="46" y="292"/>
                  </a:lnTo>
                  <a:lnTo>
                    <a:pt x="40" y="7"/>
                  </a:lnTo>
                  <a:lnTo>
                    <a:pt x="289" y="0"/>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11" name="Freeform 118"/>
            <p:cNvSpPr>
              <a:spLocks/>
            </p:cNvSpPr>
            <p:nvPr/>
          </p:nvSpPr>
          <p:spPr bwMode="auto">
            <a:xfrm>
              <a:off x="4348" y="2910"/>
              <a:ext cx="94" cy="182"/>
            </a:xfrm>
            <a:custGeom>
              <a:avLst/>
              <a:gdLst>
                <a:gd name="T0" fmla="*/ 0 w 373"/>
                <a:gd name="T1" fmla="*/ 0 h 727"/>
                <a:gd name="T2" fmla="*/ 0 w 373"/>
                <a:gd name="T3" fmla="*/ 0 h 727"/>
                <a:gd name="T4" fmla="*/ 0 w 373"/>
                <a:gd name="T5" fmla="*/ 0 h 727"/>
                <a:gd name="T6" fmla="*/ 0 w 373"/>
                <a:gd name="T7" fmla="*/ 0 h 727"/>
                <a:gd name="T8" fmla="*/ 0 w 373"/>
                <a:gd name="T9" fmla="*/ 0 h 727"/>
                <a:gd name="T10" fmla="*/ 0 w 373"/>
                <a:gd name="T11" fmla="*/ 0 h 727"/>
                <a:gd name="T12" fmla="*/ 0 w 373"/>
                <a:gd name="T13" fmla="*/ 0 h 727"/>
                <a:gd name="T14" fmla="*/ 0 w 373"/>
                <a:gd name="T15" fmla="*/ 0 h 727"/>
                <a:gd name="T16" fmla="*/ 0 w 373"/>
                <a:gd name="T17" fmla="*/ 0 h 727"/>
                <a:gd name="T18" fmla="*/ 0 w 373"/>
                <a:gd name="T19" fmla="*/ 0 h 727"/>
                <a:gd name="T20" fmla="*/ 0 w 373"/>
                <a:gd name="T21" fmla="*/ 0 h 727"/>
                <a:gd name="T22" fmla="*/ 0 w 373"/>
                <a:gd name="T23" fmla="*/ 0 h 727"/>
                <a:gd name="T24" fmla="*/ 0 w 373"/>
                <a:gd name="T25" fmla="*/ 0 h 727"/>
                <a:gd name="T26" fmla="*/ 0 w 373"/>
                <a:gd name="T27" fmla="*/ 0 h 727"/>
                <a:gd name="T28" fmla="*/ 0 w 373"/>
                <a:gd name="T29" fmla="*/ 0 h 727"/>
                <a:gd name="T30" fmla="*/ 0 w 373"/>
                <a:gd name="T31" fmla="*/ 0 h 727"/>
                <a:gd name="T32" fmla="*/ 0 w 373"/>
                <a:gd name="T33" fmla="*/ 0 h 727"/>
                <a:gd name="T34" fmla="*/ 0 w 373"/>
                <a:gd name="T35" fmla="*/ 0 h 72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73"/>
                <a:gd name="T55" fmla="*/ 0 h 727"/>
                <a:gd name="T56" fmla="*/ 373 w 373"/>
                <a:gd name="T57" fmla="*/ 727 h 72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73" h="727">
                  <a:moveTo>
                    <a:pt x="250" y="9"/>
                  </a:moveTo>
                  <a:lnTo>
                    <a:pt x="363" y="97"/>
                  </a:lnTo>
                  <a:lnTo>
                    <a:pt x="371" y="330"/>
                  </a:lnTo>
                  <a:lnTo>
                    <a:pt x="373" y="448"/>
                  </a:lnTo>
                  <a:lnTo>
                    <a:pt x="366" y="727"/>
                  </a:lnTo>
                  <a:lnTo>
                    <a:pt x="341" y="727"/>
                  </a:lnTo>
                  <a:lnTo>
                    <a:pt x="328" y="441"/>
                  </a:lnTo>
                  <a:lnTo>
                    <a:pt x="89" y="441"/>
                  </a:lnTo>
                  <a:lnTo>
                    <a:pt x="82" y="370"/>
                  </a:lnTo>
                  <a:lnTo>
                    <a:pt x="74" y="420"/>
                  </a:lnTo>
                  <a:lnTo>
                    <a:pt x="91" y="529"/>
                  </a:lnTo>
                  <a:lnTo>
                    <a:pt x="107" y="690"/>
                  </a:lnTo>
                  <a:lnTo>
                    <a:pt x="67" y="700"/>
                  </a:lnTo>
                  <a:lnTo>
                    <a:pt x="0" y="416"/>
                  </a:lnTo>
                  <a:lnTo>
                    <a:pt x="42" y="82"/>
                  </a:lnTo>
                  <a:lnTo>
                    <a:pt x="171" y="0"/>
                  </a:lnTo>
                  <a:lnTo>
                    <a:pt x="227" y="37"/>
                  </a:lnTo>
                  <a:lnTo>
                    <a:pt x="250" y="9"/>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12" name="Freeform 119"/>
            <p:cNvSpPr>
              <a:spLocks/>
            </p:cNvSpPr>
            <p:nvPr/>
          </p:nvSpPr>
          <p:spPr bwMode="auto">
            <a:xfrm>
              <a:off x="4364" y="3082"/>
              <a:ext cx="14" cy="30"/>
            </a:xfrm>
            <a:custGeom>
              <a:avLst/>
              <a:gdLst>
                <a:gd name="T0" fmla="*/ 0 w 56"/>
                <a:gd name="T1" fmla="*/ 0 h 122"/>
                <a:gd name="T2" fmla="*/ 0 w 56"/>
                <a:gd name="T3" fmla="*/ 0 h 122"/>
                <a:gd name="T4" fmla="*/ 0 w 56"/>
                <a:gd name="T5" fmla="*/ 0 h 122"/>
                <a:gd name="T6" fmla="*/ 0 w 56"/>
                <a:gd name="T7" fmla="*/ 0 h 122"/>
                <a:gd name="T8" fmla="*/ 0 w 56"/>
                <a:gd name="T9" fmla="*/ 0 h 122"/>
                <a:gd name="T10" fmla="*/ 0 w 56"/>
                <a:gd name="T11" fmla="*/ 0 h 122"/>
                <a:gd name="T12" fmla="*/ 0 w 56"/>
                <a:gd name="T13" fmla="*/ 0 h 122"/>
                <a:gd name="T14" fmla="*/ 0 w 56"/>
                <a:gd name="T15" fmla="*/ 0 h 122"/>
                <a:gd name="T16" fmla="*/ 0 w 56"/>
                <a:gd name="T17" fmla="*/ 0 h 122"/>
                <a:gd name="T18" fmla="*/ 0 w 56"/>
                <a:gd name="T19" fmla="*/ 0 h 1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6"/>
                <a:gd name="T31" fmla="*/ 0 h 122"/>
                <a:gd name="T32" fmla="*/ 56 w 56"/>
                <a:gd name="T33" fmla="*/ 122 h 1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6" h="122">
                  <a:moveTo>
                    <a:pt x="39" y="0"/>
                  </a:moveTo>
                  <a:lnTo>
                    <a:pt x="56" y="64"/>
                  </a:lnTo>
                  <a:lnTo>
                    <a:pt x="27" y="122"/>
                  </a:lnTo>
                  <a:lnTo>
                    <a:pt x="17" y="115"/>
                  </a:lnTo>
                  <a:lnTo>
                    <a:pt x="0" y="109"/>
                  </a:lnTo>
                  <a:lnTo>
                    <a:pt x="7" y="90"/>
                  </a:lnTo>
                  <a:lnTo>
                    <a:pt x="9" y="68"/>
                  </a:lnTo>
                  <a:lnTo>
                    <a:pt x="0" y="44"/>
                  </a:lnTo>
                  <a:lnTo>
                    <a:pt x="7" y="4"/>
                  </a:lnTo>
                  <a:lnTo>
                    <a:pt x="39" y="0"/>
                  </a:lnTo>
                  <a:close/>
                </a:path>
              </a:pathLst>
            </a:custGeom>
            <a:solidFill>
              <a:srgbClr val="FF7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13" name="Line 120"/>
            <p:cNvSpPr>
              <a:spLocks noChangeShapeType="1"/>
            </p:cNvSpPr>
            <p:nvPr/>
          </p:nvSpPr>
          <p:spPr bwMode="auto">
            <a:xfrm flipH="1">
              <a:off x="4371" y="3027"/>
              <a:ext cx="59"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14" name="Line 121"/>
            <p:cNvSpPr>
              <a:spLocks noChangeShapeType="1"/>
            </p:cNvSpPr>
            <p:nvPr/>
          </p:nvSpPr>
          <p:spPr bwMode="auto">
            <a:xfrm flipH="1">
              <a:off x="4371" y="3021"/>
              <a:ext cx="59"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15" name="Freeform 122"/>
            <p:cNvSpPr>
              <a:spLocks/>
            </p:cNvSpPr>
            <p:nvPr/>
          </p:nvSpPr>
          <p:spPr bwMode="auto">
            <a:xfrm>
              <a:off x="4386" y="2914"/>
              <a:ext cx="28" cy="16"/>
            </a:xfrm>
            <a:custGeom>
              <a:avLst/>
              <a:gdLst>
                <a:gd name="T0" fmla="*/ 0 w 109"/>
                <a:gd name="T1" fmla="*/ 0 h 65"/>
                <a:gd name="T2" fmla="*/ 0 w 109"/>
                <a:gd name="T3" fmla="*/ 0 h 65"/>
                <a:gd name="T4" fmla="*/ 0 w 109"/>
                <a:gd name="T5" fmla="*/ 0 h 65"/>
                <a:gd name="T6" fmla="*/ 0 w 109"/>
                <a:gd name="T7" fmla="*/ 0 h 65"/>
                <a:gd name="T8" fmla="*/ 0 w 109"/>
                <a:gd name="T9" fmla="*/ 0 h 65"/>
                <a:gd name="T10" fmla="*/ 0 60000 65536"/>
                <a:gd name="T11" fmla="*/ 0 60000 65536"/>
                <a:gd name="T12" fmla="*/ 0 60000 65536"/>
                <a:gd name="T13" fmla="*/ 0 60000 65536"/>
                <a:gd name="T14" fmla="*/ 0 60000 65536"/>
                <a:gd name="T15" fmla="*/ 0 w 109"/>
                <a:gd name="T16" fmla="*/ 0 h 65"/>
                <a:gd name="T17" fmla="*/ 109 w 109"/>
                <a:gd name="T18" fmla="*/ 65 h 65"/>
              </a:gdLst>
              <a:ahLst/>
              <a:cxnLst>
                <a:cxn ang="T10">
                  <a:pos x="T0" y="T1"/>
                </a:cxn>
                <a:cxn ang="T11">
                  <a:pos x="T2" y="T3"/>
                </a:cxn>
                <a:cxn ang="T12">
                  <a:pos x="T4" y="T5"/>
                </a:cxn>
                <a:cxn ang="T13">
                  <a:pos x="T6" y="T7"/>
                </a:cxn>
                <a:cxn ang="T14">
                  <a:pos x="T8" y="T9"/>
                </a:cxn>
              </a:cxnLst>
              <a:rect l="T15" t="T16" r="T17" b="T18"/>
              <a:pathLst>
                <a:path w="109" h="65">
                  <a:moveTo>
                    <a:pt x="109" y="8"/>
                  </a:moveTo>
                  <a:lnTo>
                    <a:pt x="105" y="65"/>
                  </a:lnTo>
                  <a:lnTo>
                    <a:pt x="75" y="24"/>
                  </a:lnTo>
                  <a:lnTo>
                    <a:pt x="53" y="64"/>
                  </a:lnTo>
                  <a:lnTo>
                    <a:pt x="0" y="0"/>
                  </a:lnTo>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16" name="Line 123"/>
            <p:cNvSpPr>
              <a:spLocks noChangeShapeType="1"/>
            </p:cNvSpPr>
            <p:nvPr/>
          </p:nvSpPr>
          <p:spPr bwMode="auto">
            <a:xfrm>
              <a:off x="4405" y="2922"/>
              <a:ext cx="1" cy="10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17" name="Freeform 124"/>
            <p:cNvSpPr>
              <a:spLocks/>
            </p:cNvSpPr>
            <p:nvPr/>
          </p:nvSpPr>
          <p:spPr bwMode="auto">
            <a:xfrm>
              <a:off x="4385" y="2859"/>
              <a:ext cx="36" cy="61"/>
            </a:xfrm>
            <a:custGeom>
              <a:avLst/>
              <a:gdLst>
                <a:gd name="T0" fmla="*/ 0 w 145"/>
                <a:gd name="T1" fmla="*/ 0 h 243"/>
                <a:gd name="T2" fmla="*/ 0 w 145"/>
                <a:gd name="T3" fmla="*/ 0 h 243"/>
                <a:gd name="T4" fmla="*/ 0 w 145"/>
                <a:gd name="T5" fmla="*/ 0 h 243"/>
                <a:gd name="T6" fmla="*/ 0 w 145"/>
                <a:gd name="T7" fmla="*/ 0 h 243"/>
                <a:gd name="T8" fmla="*/ 0 w 145"/>
                <a:gd name="T9" fmla="*/ 0 h 243"/>
                <a:gd name="T10" fmla="*/ 0 w 145"/>
                <a:gd name="T11" fmla="*/ 0 h 243"/>
                <a:gd name="T12" fmla="*/ 0 w 145"/>
                <a:gd name="T13" fmla="*/ 0 h 243"/>
                <a:gd name="T14" fmla="*/ 0 w 145"/>
                <a:gd name="T15" fmla="*/ 0 h 243"/>
                <a:gd name="T16" fmla="*/ 0 w 145"/>
                <a:gd name="T17" fmla="*/ 0 h 243"/>
                <a:gd name="T18" fmla="*/ 0 w 145"/>
                <a:gd name="T19" fmla="*/ 0 h 243"/>
                <a:gd name="T20" fmla="*/ 0 w 145"/>
                <a:gd name="T21" fmla="*/ 0 h 243"/>
                <a:gd name="T22" fmla="*/ 0 w 145"/>
                <a:gd name="T23" fmla="*/ 0 h 243"/>
                <a:gd name="T24" fmla="*/ 0 w 145"/>
                <a:gd name="T25" fmla="*/ 0 h 243"/>
                <a:gd name="T26" fmla="*/ 0 w 145"/>
                <a:gd name="T27" fmla="*/ 0 h 243"/>
                <a:gd name="T28" fmla="*/ 0 w 145"/>
                <a:gd name="T29" fmla="*/ 0 h 243"/>
                <a:gd name="T30" fmla="*/ 0 w 145"/>
                <a:gd name="T31" fmla="*/ 0 h 243"/>
                <a:gd name="T32" fmla="*/ 0 w 145"/>
                <a:gd name="T33" fmla="*/ 0 h 243"/>
                <a:gd name="T34" fmla="*/ 0 w 145"/>
                <a:gd name="T35" fmla="*/ 0 h 243"/>
                <a:gd name="T36" fmla="*/ 0 w 145"/>
                <a:gd name="T37" fmla="*/ 0 h 243"/>
                <a:gd name="T38" fmla="*/ 0 w 145"/>
                <a:gd name="T39" fmla="*/ 0 h 243"/>
                <a:gd name="T40" fmla="*/ 0 w 145"/>
                <a:gd name="T41" fmla="*/ 0 h 243"/>
                <a:gd name="T42" fmla="*/ 0 w 145"/>
                <a:gd name="T43" fmla="*/ 0 h 243"/>
                <a:gd name="T44" fmla="*/ 0 w 145"/>
                <a:gd name="T45" fmla="*/ 0 h 243"/>
                <a:gd name="T46" fmla="*/ 0 w 145"/>
                <a:gd name="T47" fmla="*/ 0 h 243"/>
                <a:gd name="T48" fmla="*/ 0 w 145"/>
                <a:gd name="T49" fmla="*/ 0 h 243"/>
                <a:gd name="T50" fmla="*/ 0 w 145"/>
                <a:gd name="T51" fmla="*/ 0 h 243"/>
                <a:gd name="T52" fmla="*/ 0 w 145"/>
                <a:gd name="T53" fmla="*/ 0 h 243"/>
                <a:gd name="T54" fmla="*/ 0 w 145"/>
                <a:gd name="T55" fmla="*/ 0 h 243"/>
                <a:gd name="T56" fmla="*/ 0 w 145"/>
                <a:gd name="T57" fmla="*/ 0 h 243"/>
                <a:gd name="T58" fmla="*/ 0 w 145"/>
                <a:gd name="T59" fmla="*/ 0 h 243"/>
                <a:gd name="T60" fmla="*/ 0 w 145"/>
                <a:gd name="T61" fmla="*/ 0 h 243"/>
                <a:gd name="T62" fmla="*/ 0 w 145"/>
                <a:gd name="T63" fmla="*/ 0 h 243"/>
                <a:gd name="T64" fmla="*/ 0 w 145"/>
                <a:gd name="T65" fmla="*/ 0 h 243"/>
                <a:gd name="T66" fmla="*/ 0 w 145"/>
                <a:gd name="T67" fmla="*/ 0 h 243"/>
                <a:gd name="T68" fmla="*/ 0 w 145"/>
                <a:gd name="T69" fmla="*/ 0 h 243"/>
                <a:gd name="T70" fmla="*/ 0 w 145"/>
                <a:gd name="T71" fmla="*/ 0 h 24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45"/>
                <a:gd name="T109" fmla="*/ 0 h 243"/>
                <a:gd name="T110" fmla="*/ 145 w 145"/>
                <a:gd name="T111" fmla="*/ 243 h 24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45" h="243">
                  <a:moveTo>
                    <a:pt x="139" y="43"/>
                  </a:moveTo>
                  <a:lnTo>
                    <a:pt x="142" y="68"/>
                  </a:lnTo>
                  <a:lnTo>
                    <a:pt x="143" y="77"/>
                  </a:lnTo>
                  <a:lnTo>
                    <a:pt x="139" y="86"/>
                  </a:lnTo>
                  <a:lnTo>
                    <a:pt x="145" y="105"/>
                  </a:lnTo>
                  <a:lnTo>
                    <a:pt x="141" y="133"/>
                  </a:lnTo>
                  <a:lnTo>
                    <a:pt x="138" y="148"/>
                  </a:lnTo>
                  <a:lnTo>
                    <a:pt x="134" y="161"/>
                  </a:lnTo>
                  <a:lnTo>
                    <a:pt x="130" y="175"/>
                  </a:lnTo>
                  <a:lnTo>
                    <a:pt x="124" y="189"/>
                  </a:lnTo>
                  <a:lnTo>
                    <a:pt x="113" y="192"/>
                  </a:lnTo>
                  <a:lnTo>
                    <a:pt x="102" y="196"/>
                  </a:lnTo>
                  <a:lnTo>
                    <a:pt x="102" y="207"/>
                  </a:lnTo>
                  <a:lnTo>
                    <a:pt x="103" y="215"/>
                  </a:lnTo>
                  <a:lnTo>
                    <a:pt x="81" y="243"/>
                  </a:lnTo>
                  <a:lnTo>
                    <a:pt x="22" y="207"/>
                  </a:lnTo>
                  <a:lnTo>
                    <a:pt x="19" y="140"/>
                  </a:lnTo>
                  <a:lnTo>
                    <a:pt x="11" y="121"/>
                  </a:lnTo>
                  <a:lnTo>
                    <a:pt x="7" y="106"/>
                  </a:lnTo>
                  <a:lnTo>
                    <a:pt x="3" y="87"/>
                  </a:lnTo>
                  <a:lnTo>
                    <a:pt x="0" y="71"/>
                  </a:lnTo>
                  <a:lnTo>
                    <a:pt x="1" y="57"/>
                  </a:lnTo>
                  <a:lnTo>
                    <a:pt x="4" y="41"/>
                  </a:lnTo>
                  <a:lnTo>
                    <a:pt x="7" y="29"/>
                  </a:lnTo>
                  <a:lnTo>
                    <a:pt x="13" y="19"/>
                  </a:lnTo>
                  <a:lnTo>
                    <a:pt x="22" y="11"/>
                  </a:lnTo>
                  <a:lnTo>
                    <a:pt x="32" y="6"/>
                  </a:lnTo>
                  <a:lnTo>
                    <a:pt x="44" y="3"/>
                  </a:lnTo>
                  <a:lnTo>
                    <a:pt x="57" y="1"/>
                  </a:lnTo>
                  <a:lnTo>
                    <a:pt x="74" y="0"/>
                  </a:lnTo>
                  <a:lnTo>
                    <a:pt x="90" y="1"/>
                  </a:lnTo>
                  <a:lnTo>
                    <a:pt x="108" y="5"/>
                  </a:lnTo>
                  <a:lnTo>
                    <a:pt x="118" y="12"/>
                  </a:lnTo>
                  <a:lnTo>
                    <a:pt x="128" y="19"/>
                  </a:lnTo>
                  <a:lnTo>
                    <a:pt x="134" y="30"/>
                  </a:lnTo>
                  <a:lnTo>
                    <a:pt x="139" y="43"/>
                  </a:lnTo>
                  <a:close/>
                </a:path>
              </a:pathLst>
            </a:custGeom>
            <a:solidFill>
              <a:srgbClr val="FF7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18" name="Freeform 125"/>
            <p:cNvSpPr>
              <a:spLocks/>
            </p:cNvSpPr>
            <p:nvPr/>
          </p:nvSpPr>
          <p:spPr bwMode="auto">
            <a:xfrm>
              <a:off x="4398" y="2880"/>
              <a:ext cx="14" cy="14"/>
            </a:xfrm>
            <a:custGeom>
              <a:avLst/>
              <a:gdLst>
                <a:gd name="T0" fmla="*/ 0 w 52"/>
                <a:gd name="T1" fmla="*/ 0 h 59"/>
                <a:gd name="T2" fmla="*/ 0 w 52"/>
                <a:gd name="T3" fmla="*/ 0 h 59"/>
                <a:gd name="T4" fmla="*/ 0 w 52"/>
                <a:gd name="T5" fmla="*/ 0 h 59"/>
                <a:gd name="T6" fmla="*/ 0 w 52"/>
                <a:gd name="T7" fmla="*/ 0 h 59"/>
                <a:gd name="T8" fmla="*/ 0 w 52"/>
                <a:gd name="T9" fmla="*/ 0 h 59"/>
                <a:gd name="T10" fmla="*/ 0 w 52"/>
                <a:gd name="T11" fmla="*/ 0 h 59"/>
                <a:gd name="T12" fmla="*/ 0 w 52"/>
                <a:gd name="T13" fmla="*/ 0 h 59"/>
                <a:gd name="T14" fmla="*/ 0 w 52"/>
                <a:gd name="T15" fmla="*/ 0 h 59"/>
                <a:gd name="T16" fmla="*/ 0 w 52"/>
                <a:gd name="T17" fmla="*/ 0 h 59"/>
                <a:gd name="T18" fmla="*/ 0 w 52"/>
                <a:gd name="T19" fmla="*/ 0 h 59"/>
                <a:gd name="T20" fmla="*/ 0 w 52"/>
                <a:gd name="T21" fmla="*/ 0 h 59"/>
                <a:gd name="T22" fmla="*/ 0 w 52"/>
                <a:gd name="T23" fmla="*/ 0 h 59"/>
                <a:gd name="T24" fmla="*/ 0 w 52"/>
                <a:gd name="T25" fmla="*/ 0 h 59"/>
                <a:gd name="T26" fmla="*/ 0 w 52"/>
                <a:gd name="T27" fmla="*/ 0 h 59"/>
                <a:gd name="T28" fmla="*/ 0 w 52"/>
                <a:gd name="T29" fmla="*/ 0 h 59"/>
                <a:gd name="T30" fmla="*/ 0 w 52"/>
                <a:gd name="T31" fmla="*/ 0 h 59"/>
                <a:gd name="T32" fmla="*/ 0 w 52"/>
                <a:gd name="T33" fmla="*/ 0 h 59"/>
                <a:gd name="T34" fmla="*/ 0 w 52"/>
                <a:gd name="T35" fmla="*/ 0 h 59"/>
                <a:gd name="T36" fmla="*/ 0 w 52"/>
                <a:gd name="T37" fmla="*/ 0 h 5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2"/>
                <a:gd name="T58" fmla="*/ 0 h 59"/>
                <a:gd name="T59" fmla="*/ 52 w 52"/>
                <a:gd name="T60" fmla="*/ 59 h 5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2" h="59">
                  <a:moveTo>
                    <a:pt x="46" y="4"/>
                  </a:moveTo>
                  <a:lnTo>
                    <a:pt x="34" y="2"/>
                  </a:lnTo>
                  <a:lnTo>
                    <a:pt x="19" y="0"/>
                  </a:lnTo>
                  <a:lnTo>
                    <a:pt x="8" y="4"/>
                  </a:lnTo>
                  <a:lnTo>
                    <a:pt x="4" y="6"/>
                  </a:lnTo>
                  <a:lnTo>
                    <a:pt x="3" y="11"/>
                  </a:lnTo>
                  <a:lnTo>
                    <a:pt x="0" y="13"/>
                  </a:lnTo>
                  <a:lnTo>
                    <a:pt x="23" y="14"/>
                  </a:lnTo>
                  <a:lnTo>
                    <a:pt x="20" y="16"/>
                  </a:lnTo>
                  <a:lnTo>
                    <a:pt x="8" y="17"/>
                  </a:lnTo>
                  <a:lnTo>
                    <a:pt x="34" y="17"/>
                  </a:lnTo>
                  <a:lnTo>
                    <a:pt x="43" y="17"/>
                  </a:lnTo>
                  <a:lnTo>
                    <a:pt x="48" y="48"/>
                  </a:lnTo>
                  <a:lnTo>
                    <a:pt x="45" y="54"/>
                  </a:lnTo>
                  <a:lnTo>
                    <a:pt x="43" y="59"/>
                  </a:lnTo>
                  <a:lnTo>
                    <a:pt x="52" y="51"/>
                  </a:lnTo>
                  <a:lnTo>
                    <a:pt x="47" y="14"/>
                  </a:lnTo>
                  <a:lnTo>
                    <a:pt x="46" y="4"/>
                  </a:lnTo>
                  <a:close/>
                </a:path>
              </a:pathLst>
            </a:custGeom>
            <a:solidFill>
              <a:srgbClr val="7F3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19" name="Freeform 126"/>
            <p:cNvSpPr>
              <a:spLocks/>
            </p:cNvSpPr>
            <p:nvPr/>
          </p:nvSpPr>
          <p:spPr bwMode="auto">
            <a:xfrm>
              <a:off x="4414" y="2880"/>
              <a:ext cx="7" cy="5"/>
            </a:xfrm>
            <a:custGeom>
              <a:avLst/>
              <a:gdLst>
                <a:gd name="T0" fmla="*/ 0 w 29"/>
                <a:gd name="T1" fmla="*/ 0 h 19"/>
                <a:gd name="T2" fmla="*/ 0 w 29"/>
                <a:gd name="T3" fmla="*/ 0 h 19"/>
                <a:gd name="T4" fmla="*/ 0 w 29"/>
                <a:gd name="T5" fmla="*/ 0 h 19"/>
                <a:gd name="T6" fmla="*/ 0 w 29"/>
                <a:gd name="T7" fmla="*/ 0 h 19"/>
                <a:gd name="T8" fmla="*/ 0 w 29"/>
                <a:gd name="T9" fmla="*/ 0 h 19"/>
                <a:gd name="T10" fmla="*/ 0 w 29"/>
                <a:gd name="T11" fmla="*/ 0 h 19"/>
                <a:gd name="T12" fmla="*/ 0 w 29"/>
                <a:gd name="T13" fmla="*/ 0 h 19"/>
                <a:gd name="T14" fmla="*/ 0 w 29"/>
                <a:gd name="T15" fmla="*/ 0 h 19"/>
                <a:gd name="T16" fmla="*/ 0 w 29"/>
                <a:gd name="T17" fmla="*/ 0 h 19"/>
                <a:gd name="T18" fmla="*/ 0 w 29"/>
                <a:gd name="T19" fmla="*/ 0 h 19"/>
                <a:gd name="T20" fmla="*/ 0 w 29"/>
                <a:gd name="T21" fmla="*/ 0 h 19"/>
                <a:gd name="T22" fmla="*/ 0 w 29"/>
                <a:gd name="T23" fmla="*/ 0 h 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9"/>
                <a:gd name="T37" fmla="*/ 0 h 19"/>
                <a:gd name="T38" fmla="*/ 29 w 29"/>
                <a:gd name="T39" fmla="*/ 19 h 1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9" h="19">
                  <a:moveTo>
                    <a:pt x="4" y="3"/>
                  </a:moveTo>
                  <a:lnTo>
                    <a:pt x="18" y="0"/>
                  </a:lnTo>
                  <a:lnTo>
                    <a:pt x="28" y="0"/>
                  </a:lnTo>
                  <a:lnTo>
                    <a:pt x="27" y="7"/>
                  </a:lnTo>
                  <a:lnTo>
                    <a:pt x="29" y="13"/>
                  </a:lnTo>
                  <a:lnTo>
                    <a:pt x="17" y="13"/>
                  </a:lnTo>
                  <a:lnTo>
                    <a:pt x="9" y="13"/>
                  </a:lnTo>
                  <a:lnTo>
                    <a:pt x="20" y="16"/>
                  </a:lnTo>
                  <a:lnTo>
                    <a:pt x="27" y="19"/>
                  </a:lnTo>
                  <a:lnTo>
                    <a:pt x="6" y="16"/>
                  </a:lnTo>
                  <a:lnTo>
                    <a:pt x="0" y="15"/>
                  </a:lnTo>
                  <a:lnTo>
                    <a:pt x="4" y="3"/>
                  </a:lnTo>
                  <a:close/>
                </a:path>
              </a:pathLst>
            </a:custGeom>
            <a:solidFill>
              <a:srgbClr val="7F3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20" name="Freeform 127"/>
            <p:cNvSpPr>
              <a:spLocks/>
            </p:cNvSpPr>
            <p:nvPr/>
          </p:nvSpPr>
          <p:spPr bwMode="auto">
            <a:xfrm>
              <a:off x="4390" y="2892"/>
              <a:ext cx="19" cy="19"/>
            </a:xfrm>
            <a:custGeom>
              <a:avLst/>
              <a:gdLst>
                <a:gd name="T0" fmla="*/ 0 w 73"/>
                <a:gd name="T1" fmla="*/ 0 h 75"/>
                <a:gd name="T2" fmla="*/ 0 w 73"/>
                <a:gd name="T3" fmla="*/ 0 h 75"/>
                <a:gd name="T4" fmla="*/ 0 w 73"/>
                <a:gd name="T5" fmla="*/ 0 h 75"/>
                <a:gd name="T6" fmla="*/ 0 w 73"/>
                <a:gd name="T7" fmla="*/ 0 h 75"/>
                <a:gd name="T8" fmla="*/ 0 w 73"/>
                <a:gd name="T9" fmla="*/ 0 h 75"/>
                <a:gd name="T10" fmla="*/ 0 w 73"/>
                <a:gd name="T11" fmla="*/ 0 h 75"/>
                <a:gd name="T12" fmla="*/ 0 w 73"/>
                <a:gd name="T13" fmla="*/ 0 h 75"/>
                <a:gd name="T14" fmla="*/ 0 w 73"/>
                <a:gd name="T15" fmla="*/ 0 h 75"/>
                <a:gd name="T16" fmla="*/ 0 w 73"/>
                <a:gd name="T17" fmla="*/ 0 h 75"/>
                <a:gd name="T18" fmla="*/ 0 w 73"/>
                <a:gd name="T19" fmla="*/ 0 h 75"/>
                <a:gd name="T20" fmla="*/ 0 w 73"/>
                <a:gd name="T21" fmla="*/ 0 h 75"/>
                <a:gd name="T22" fmla="*/ 0 w 73"/>
                <a:gd name="T23" fmla="*/ 0 h 7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3"/>
                <a:gd name="T37" fmla="*/ 0 h 75"/>
                <a:gd name="T38" fmla="*/ 73 w 73"/>
                <a:gd name="T39" fmla="*/ 75 h 7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3" h="75">
                  <a:moveTo>
                    <a:pt x="13" y="20"/>
                  </a:moveTo>
                  <a:lnTo>
                    <a:pt x="19" y="38"/>
                  </a:lnTo>
                  <a:lnTo>
                    <a:pt x="73" y="65"/>
                  </a:lnTo>
                  <a:lnTo>
                    <a:pt x="45" y="58"/>
                  </a:lnTo>
                  <a:lnTo>
                    <a:pt x="33" y="55"/>
                  </a:lnTo>
                  <a:lnTo>
                    <a:pt x="18" y="57"/>
                  </a:lnTo>
                  <a:lnTo>
                    <a:pt x="7" y="62"/>
                  </a:lnTo>
                  <a:lnTo>
                    <a:pt x="2" y="75"/>
                  </a:lnTo>
                  <a:lnTo>
                    <a:pt x="0" y="22"/>
                  </a:lnTo>
                  <a:lnTo>
                    <a:pt x="3" y="11"/>
                  </a:lnTo>
                  <a:lnTo>
                    <a:pt x="10" y="0"/>
                  </a:lnTo>
                  <a:lnTo>
                    <a:pt x="13" y="20"/>
                  </a:lnTo>
                  <a:close/>
                </a:path>
              </a:pathLst>
            </a:custGeom>
            <a:solidFill>
              <a:srgbClr val="7F3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21" name="Freeform 128"/>
            <p:cNvSpPr>
              <a:spLocks/>
            </p:cNvSpPr>
            <p:nvPr/>
          </p:nvSpPr>
          <p:spPr bwMode="auto">
            <a:xfrm>
              <a:off x="4383" y="2856"/>
              <a:ext cx="39" cy="44"/>
            </a:xfrm>
            <a:custGeom>
              <a:avLst/>
              <a:gdLst>
                <a:gd name="T0" fmla="*/ 0 w 157"/>
                <a:gd name="T1" fmla="*/ 0 h 176"/>
                <a:gd name="T2" fmla="*/ 0 w 157"/>
                <a:gd name="T3" fmla="*/ 0 h 176"/>
                <a:gd name="T4" fmla="*/ 0 w 157"/>
                <a:gd name="T5" fmla="*/ 0 h 176"/>
                <a:gd name="T6" fmla="*/ 0 w 157"/>
                <a:gd name="T7" fmla="*/ 0 h 176"/>
                <a:gd name="T8" fmla="*/ 0 w 157"/>
                <a:gd name="T9" fmla="*/ 0 h 176"/>
                <a:gd name="T10" fmla="*/ 0 w 157"/>
                <a:gd name="T11" fmla="*/ 0 h 176"/>
                <a:gd name="T12" fmla="*/ 0 w 157"/>
                <a:gd name="T13" fmla="*/ 0 h 176"/>
                <a:gd name="T14" fmla="*/ 0 w 157"/>
                <a:gd name="T15" fmla="*/ 0 h 176"/>
                <a:gd name="T16" fmla="*/ 0 w 157"/>
                <a:gd name="T17" fmla="*/ 0 h 176"/>
                <a:gd name="T18" fmla="*/ 0 w 157"/>
                <a:gd name="T19" fmla="*/ 0 h 176"/>
                <a:gd name="T20" fmla="*/ 0 w 157"/>
                <a:gd name="T21" fmla="*/ 0 h 176"/>
                <a:gd name="T22" fmla="*/ 0 w 157"/>
                <a:gd name="T23" fmla="*/ 0 h 176"/>
                <a:gd name="T24" fmla="*/ 0 w 157"/>
                <a:gd name="T25" fmla="*/ 0 h 176"/>
                <a:gd name="T26" fmla="*/ 0 w 157"/>
                <a:gd name="T27" fmla="*/ 0 h 176"/>
                <a:gd name="T28" fmla="*/ 0 w 157"/>
                <a:gd name="T29" fmla="*/ 0 h 176"/>
                <a:gd name="T30" fmla="*/ 0 w 157"/>
                <a:gd name="T31" fmla="*/ 0 h 176"/>
                <a:gd name="T32" fmla="*/ 0 w 157"/>
                <a:gd name="T33" fmla="*/ 0 h 176"/>
                <a:gd name="T34" fmla="*/ 0 w 157"/>
                <a:gd name="T35" fmla="*/ 0 h 176"/>
                <a:gd name="T36" fmla="*/ 0 w 157"/>
                <a:gd name="T37" fmla="*/ 0 h 176"/>
                <a:gd name="T38" fmla="*/ 0 w 157"/>
                <a:gd name="T39" fmla="*/ 0 h 176"/>
                <a:gd name="T40" fmla="*/ 0 w 157"/>
                <a:gd name="T41" fmla="*/ 0 h 176"/>
                <a:gd name="T42" fmla="*/ 0 w 157"/>
                <a:gd name="T43" fmla="*/ 0 h 176"/>
                <a:gd name="T44" fmla="*/ 0 w 157"/>
                <a:gd name="T45" fmla="*/ 0 h 176"/>
                <a:gd name="T46" fmla="*/ 0 w 157"/>
                <a:gd name="T47" fmla="*/ 0 h 176"/>
                <a:gd name="T48" fmla="*/ 0 w 157"/>
                <a:gd name="T49" fmla="*/ 0 h 176"/>
                <a:gd name="T50" fmla="*/ 0 w 157"/>
                <a:gd name="T51" fmla="*/ 0 h 176"/>
                <a:gd name="T52" fmla="*/ 0 w 157"/>
                <a:gd name="T53" fmla="*/ 0 h 176"/>
                <a:gd name="T54" fmla="*/ 0 w 157"/>
                <a:gd name="T55" fmla="*/ 0 h 176"/>
                <a:gd name="T56" fmla="*/ 0 w 157"/>
                <a:gd name="T57" fmla="*/ 0 h 176"/>
                <a:gd name="T58" fmla="*/ 0 w 157"/>
                <a:gd name="T59" fmla="*/ 0 h 176"/>
                <a:gd name="T60" fmla="*/ 0 w 157"/>
                <a:gd name="T61" fmla="*/ 0 h 176"/>
                <a:gd name="T62" fmla="*/ 0 w 157"/>
                <a:gd name="T63" fmla="*/ 0 h 176"/>
                <a:gd name="T64" fmla="*/ 0 w 157"/>
                <a:gd name="T65" fmla="*/ 0 h 176"/>
                <a:gd name="T66" fmla="*/ 0 w 157"/>
                <a:gd name="T67" fmla="*/ 0 h 176"/>
                <a:gd name="T68" fmla="*/ 0 w 157"/>
                <a:gd name="T69" fmla="*/ 0 h 176"/>
                <a:gd name="T70" fmla="*/ 0 w 157"/>
                <a:gd name="T71" fmla="*/ 0 h 176"/>
                <a:gd name="T72" fmla="*/ 0 w 157"/>
                <a:gd name="T73" fmla="*/ 0 h 176"/>
                <a:gd name="T74" fmla="*/ 0 w 157"/>
                <a:gd name="T75" fmla="*/ 0 h 176"/>
                <a:gd name="T76" fmla="*/ 0 w 157"/>
                <a:gd name="T77" fmla="*/ 0 h 176"/>
                <a:gd name="T78" fmla="*/ 0 w 157"/>
                <a:gd name="T79" fmla="*/ 0 h 176"/>
                <a:gd name="T80" fmla="*/ 0 w 157"/>
                <a:gd name="T81" fmla="*/ 0 h 176"/>
                <a:gd name="T82" fmla="*/ 0 w 157"/>
                <a:gd name="T83" fmla="*/ 0 h 176"/>
                <a:gd name="T84" fmla="*/ 0 w 157"/>
                <a:gd name="T85" fmla="*/ 0 h 176"/>
                <a:gd name="T86" fmla="*/ 0 w 157"/>
                <a:gd name="T87" fmla="*/ 0 h 176"/>
                <a:gd name="T88" fmla="*/ 0 w 157"/>
                <a:gd name="T89" fmla="*/ 0 h 176"/>
                <a:gd name="T90" fmla="*/ 0 w 157"/>
                <a:gd name="T91" fmla="*/ 0 h 176"/>
                <a:gd name="T92" fmla="*/ 0 w 157"/>
                <a:gd name="T93" fmla="*/ 0 h 176"/>
                <a:gd name="T94" fmla="*/ 0 w 157"/>
                <a:gd name="T95" fmla="*/ 0 h 176"/>
                <a:gd name="T96" fmla="*/ 0 w 157"/>
                <a:gd name="T97" fmla="*/ 0 h 176"/>
                <a:gd name="T98" fmla="*/ 0 w 157"/>
                <a:gd name="T99" fmla="*/ 0 h 176"/>
                <a:gd name="T100" fmla="*/ 0 w 157"/>
                <a:gd name="T101" fmla="*/ 0 h 176"/>
                <a:gd name="T102" fmla="*/ 0 w 157"/>
                <a:gd name="T103" fmla="*/ 0 h 17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57"/>
                <a:gd name="T157" fmla="*/ 0 h 176"/>
                <a:gd name="T158" fmla="*/ 157 w 157"/>
                <a:gd name="T159" fmla="*/ 176 h 17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57" h="176">
                  <a:moveTo>
                    <a:pt x="129" y="15"/>
                  </a:moveTo>
                  <a:lnTo>
                    <a:pt x="116" y="8"/>
                  </a:lnTo>
                  <a:lnTo>
                    <a:pt x="104" y="5"/>
                  </a:lnTo>
                  <a:lnTo>
                    <a:pt x="85" y="0"/>
                  </a:lnTo>
                  <a:lnTo>
                    <a:pt x="72" y="0"/>
                  </a:lnTo>
                  <a:lnTo>
                    <a:pt x="57" y="0"/>
                  </a:lnTo>
                  <a:lnTo>
                    <a:pt x="43" y="4"/>
                  </a:lnTo>
                  <a:lnTo>
                    <a:pt x="33" y="4"/>
                  </a:lnTo>
                  <a:lnTo>
                    <a:pt x="23" y="7"/>
                  </a:lnTo>
                  <a:lnTo>
                    <a:pt x="14" y="15"/>
                  </a:lnTo>
                  <a:lnTo>
                    <a:pt x="7" y="24"/>
                  </a:lnTo>
                  <a:lnTo>
                    <a:pt x="6" y="37"/>
                  </a:lnTo>
                  <a:lnTo>
                    <a:pt x="4" y="54"/>
                  </a:lnTo>
                  <a:lnTo>
                    <a:pt x="0" y="78"/>
                  </a:lnTo>
                  <a:lnTo>
                    <a:pt x="3" y="98"/>
                  </a:lnTo>
                  <a:lnTo>
                    <a:pt x="7" y="116"/>
                  </a:lnTo>
                  <a:lnTo>
                    <a:pt x="11" y="133"/>
                  </a:lnTo>
                  <a:lnTo>
                    <a:pt x="15" y="144"/>
                  </a:lnTo>
                  <a:lnTo>
                    <a:pt x="19" y="155"/>
                  </a:lnTo>
                  <a:lnTo>
                    <a:pt x="24" y="165"/>
                  </a:lnTo>
                  <a:lnTo>
                    <a:pt x="30" y="176"/>
                  </a:lnTo>
                  <a:lnTo>
                    <a:pt x="35" y="176"/>
                  </a:lnTo>
                  <a:lnTo>
                    <a:pt x="33" y="161"/>
                  </a:lnTo>
                  <a:lnTo>
                    <a:pt x="36" y="151"/>
                  </a:lnTo>
                  <a:lnTo>
                    <a:pt x="38" y="144"/>
                  </a:lnTo>
                  <a:lnTo>
                    <a:pt x="35" y="134"/>
                  </a:lnTo>
                  <a:lnTo>
                    <a:pt x="33" y="116"/>
                  </a:lnTo>
                  <a:lnTo>
                    <a:pt x="37" y="111"/>
                  </a:lnTo>
                  <a:lnTo>
                    <a:pt x="44" y="120"/>
                  </a:lnTo>
                  <a:lnTo>
                    <a:pt x="50" y="129"/>
                  </a:lnTo>
                  <a:lnTo>
                    <a:pt x="49" y="111"/>
                  </a:lnTo>
                  <a:lnTo>
                    <a:pt x="52" y="90"/>
                  </a:lnTo>
                  <a:lnTo>
                    <a:pt x="52" y="68"/>
                  </a:lnTo>
                  <a:lnTo>
                    <a:pt x="53" y="55"/>
                  </a:lnTo>
                  <a:lnTo>
                    <a:pt x="47" y="50"/>
                  </a:lnTo>
                  <a:lnTo>
                    <a:pt x="59" y="53"/>
                  </a:lnTo>
                  <a:lnTo>
                    <a:pt x="68" y="56"/>
                  </a:lnTo>
                  <a:lnTo>
                    <a:pt x="75" y="58"/>
                  </a:lnTo>
                  <a:lnTo>
                    <a:pt x="90" y="60"/>
                  </a:lnTo>
                  <a:lnTo>
                    <a:pt x="100" y="63"/>
                  </a:lnTo>
                  <a:lnTo>
                    <a:pt x="87" y="56"/>
                  </a:lnTo>
                  <a:lnTo>
                    <a:pt x="94" y="56"/>
                  </a:lnTo>
                  <a:lnTo>
                    <a:pt x="112" y="56"/>
                  </a:lnTo>
                  <a:lnTo>
                    <a:pt x="126" y="54"/>
                  </a:lnTo>
                  <a:lnTo>
                    <a:pt x="142" y="55"/>
                  </a:lnTo>
                  <a:lnTo>
                    <a:pt x="147" y="66"/>
                  </a:lnTo>
                  <a:lnTo>
                    <a:pt x="149" y="80"/>
                  </a:lnTo>
                  <a:lnTo>
                    <a:pt x="153" y="63"/>
                  </a:lnTo>
                  <a:lnTo>
                    <a:pt x="157" y="44"/>
                  </a:lnTo>
                  <a:lnTo>
                    <a:pt x="149" y="31"/>
                  </a:lnTo>
                  <a:lnTo>
                    <a:pt x="140" y="22"/>
                  </a:lnTo>
                  <a:lnTo>
                    <a:pt x="129" y="15"/>
                  </a:lnTo>
                  <a:close/>
                </a:path>
              </a:pathLst>
            </a:custGeom>
            <a:solidFill>
              <a:srgbClr val="BF7F1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22" name="Freeform 129"/>
            <p:cNvSpPr>
              <a:spLocks/>
            </p:cNvSpPr>
            <p:nvPr/>
          </p:nvSpPr>
          <p:spPr bwMode="auto">
            <a:xfrm>
              <a:off x="4439" y="2880"/>
              <a:ext cx="47" cy="56"/>
            </a:xfrm>
            <a:custGeom>
              <a:avLst/>
              <a:gdLst>
                <a:gd name="T0" fmla="*/ 0 w 188"/>
                <a:gd name="T1" fmla="*/ 0 h 226"/>
                <a:gd name="T2" fmla="*/ 0 w 188"/>
                <a:gd name="T3" fmla="*/ 0 h 226"/>
                <a:gd name="T4" fmla="*/ 0 w 188"/>
                <a:gd name="T5" fmla="*/ 0 h 226"/>
                <a:gd name="T6" fmla="*/ 0 w 188"/>
                <a:gd name="T7" fmla="*/ 0 h 226"/>
                <a:gd name="T8" fmla="*/ 0 w 188"/>
                <a:gd name="T9" fmla="*/ 0 h 226"/>
                <a:gd name="T10" fmla="*/ 0 w 188"/>
                <a:gd name="T11" fmla="*/ 0 h 226"/>
                <a:gd name="T12" fmla="*/ 0 w 188"/>
                <a:gd name="T13" fmla="*/ 0 h 226"/>
                <a:gd name="T14" fmla="*/ 0 w 188"/>
                <a:gd name="T15" fmla="*/ 0 h 226"/>
                <a:gd name="T16" fmla="*/ 0 w 188"/>
                <a:gd name="T17" fmla="*/ 0 h 226"/>
                <a:gd name="T18" fmla="*/ 0 w 188"/>
                <a:gd name="T19" fmla="*/ 0 h 226"/>
                <a:gd name="T20" fmla="*/ 0 w 188"/>
                <a:gd name="T21" fmla="*/ 0 h 226"/>
                <a:gd name="T22" fmla="*/ 0 w 188"/>
                <a:gd name="T23" fmla="*/ 0 h 226"/>
                <a:gd name="T24" fmla="*/ 0 w 188"/>
                <a:gd name="T25" fmla="*/ 0 h 226"/>
                <a:gd name="T26" fmla="*/ 0 w 188"/>
                <a:gd name="T27" fmla="*/ 0 h 226"/>
                <a:gd name="T28" fmla="*/ 0 w 188"/>
                <a:gd name="T29" fmla="*/ 0 h 226"/>
                <a:gd name="T30" fmla="*/ 0 w 188"/>
                <a:gd name="T31" fmla="*/ 0 h 226"/>
                <a:gd name="T32" fmla="*/ 0 w 188"/>
                <a:gd name="T33" fmla="*/ 0 h 226"/>
                <a:gd name="T34" fmla="*/ 0 w 188"/>
                <a:gd name="T35" fmla="*/ 0 h 226"/>
                <a:gd name="T36" fmla="*/ 0 w 188"/>
                <a:gd name="T37" fmla="*/ 0 h 226"/>
                <a:gd name="T38" fmla="*/ 0 w 188"/>
                <a:gd name="T39" fmla="*/ 0 h 226"/>
                <a:gd name="T40" fmla="*/ 0 w 188"/>
                <a:gd name="T41" fmla="*/ 0 h 226"/>
                <a:gd name="T42" fmla="*/ 0 w 188"/>
                <a:gd name="T43" fmla="*/ 0 h 226"/>
                <a:gd name="T44" fmla="*/ 0 w 188"/>
                <a:gd name="T45" fmla="*/ 0 h 226"/>
                <a:gd name="T46" fmla="*/ 0 w 188"/>
                <a:gd name="T47" fmla="*/ 0 h 226"/>
                <a:gd name="T48" fmla="*/ 0 w 188"/>
                <a:gd name="T49" fmla="*/ 0 h 226"/>
                <a:gd name="T50" fmla="*/ 0 w 188"/>
                <a:gd name="T51" fmla="*/ 0 h 226"/>
                <a:gd name="T52" fmla="*/ 0 w 188"/>
                <a:gd name="T53" fmla="*/ 0 h 226"/>
                <a:gd name="T54" fmla="*/ 0 w 188"/>
                <a:gd name="T55" fmla="*/ 0 h 226"/>
                <a:gd name="T56" fmla="*/ 0 w 188"/>
                <a:gd name="T57" fmla="*/ 0 h 226"/>
                <a:gd name="T58" fmla="*/ 0 w 188"/>
                <a:gd name="T59" fmla="*/ 0 h 226"/>
                <a:gd name="T60" fmla="*/ 0 w 188"/>
                <a:gd name="T61" fmla="*/ 0 h 226"/>
                <a:gd name="T62" fmla="*/ 0 w 188"/>
                <a:gd name="T63" fmla="*/ 0 h 226"/>
                <a:gd name="T64" fmla="*/ 0 w 188"/>
                <a:gd name="T65" fmla="*/ 0 h 226"/>
                <a:gd name="T66" fmla="*/ 0 w 188"/>
                <a:gd name="T67" fmla="*/ 0 h 226"/>
                <a:gd name="T68" fmla="*/ 0 w 188"/>
                <a:gd name="T69" fmla="*/ 0 h 226"/>
                <a:gd name="T70" fmla="*/ 0 w 188"/>
                <a:gd name="T71" fmla="*/ 0 h 226"/>
                <a:gd name="T72" fmla="*/ 0 w 188"/>
                <a:gd name="T73" fmla="*/ 0 h 226"/>
                <a:gd name="T74" fmla="*/ 0 w 188"/>
                <a:gd name="T75" fmla="*/ 0 h 226"/>
                <a:gd name="T76" fmla="*/ 0 w 188"/>
                <a:gd name="T77" fmla="*/ 0 h 226"/>
                <a:gd name="T78" fmla="*/ 0 w 188"/>
                <a:gd name="T79" fmla="*/ 0 h 226"/>
                <a:gd name="T80" fmla="*/ 0 w 188"/>
                <a:gd name="T81" fmla="*/ 0 h 226"/>
                <a:gd name="T82" fmla="*/ 0 w 188"/>
                <a:gd name="T83" fmla="*/ 0 h 226"/>
                <a:gd name="T84" fmla="*/ 0 w 188"/>
                <a:gd name="T85" fmla="*/ 0 h 226"/>
                <a:gd name="T86" fmla="*/ 0 w 188"/>
                <a:gd name="T87" fmla="*/ 0 h 226"/>
                <a:gd name="T88" fmla="*/ 0 w 188"/>
                <a:gd name="T89" fmla="*/ 0 h 22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88"/>
                <a:gd name="T136" fmla="*/ 0 h 226"/>
                <a:gd name="T137" fmla="*/ 188 w 188"/>
                <a:gd name="T138" fmla="*/ 226 h 22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88" h="226">
                  <a:moveTo>
                    <a:pt x="108" y="5"/>
                  </a:moveTo>
                  <a:lnTo>
                    <a:pt x="135" y="14"/>
                  </a:lnTo>
                  <a:lnTo>
                    <a:pt x="150" y="26"/>
                  </a:lnTo>
                  <a:lnTo>
                    <a:pt x="160" y="42"/>
                  </a:lnTo>
                  <a:lnTo>
                    <a:pt x="170" y="73"/>
                  </a:lnTo>
                  <a:lnTo>
                    <a:pt x="181" y="119"/>
                  </a:lnTo>
                  <a:lnTo>
                    <a:pt x="188" y="160"/>
                  </a:lnTo>
                  <a:lnTo>
                    <a:pt x="187" y="178"/>
                  </a:lnTo>
                  <a:lnTo>
                    <a:pt x="183" y="194"/>
                  </a:lnTo>
                  <a:lnTo>
                    <a:pt x="181" y="222"/>
                  </a:lnTo>
                  <a:lnTo>
                    <a:pt x="173" y="221"/>
                  </a:lnTo>
                  <a:lnTo>
                    <a:pt x="162" y="218"/>
                  </a:lnTo>
                  <a:lnTo>
                    <a:pt x="150" y="219"/>
                  </a:lnTo>
                  <a:lnTo>
                    <a:pt x="133" y="224"/>
                  </a:lnTo>
                  <a:lnTo>
                    <a:pt x="123" y="225"/>
                  </a:lnTo>
                  <a:lnTo>
                    <a:pt x="123" y="210"/>
                  </a:lnTo>
                  <a:lnTo>
                    <a:pt x="136" y="179"/>
                  </a:lnTo>
                  <a:lnTo>
                    <a:pt x="140" y="129"/>
                  </a:lnTo>
                  <a:lnTo>
                    <a:pt x="136" y="85"/>
                  </a:lnTo>
                  <a:lnTo>
                    <a:pt x="111" y="57"/>
                  </a:lnTo>
                  <a:lnTo>
                    <a:pt x="66" y="52"/>
                  </a:lnTo>
                  <a:lnTo>
                    <a:pt x="45" y="80"/>
                  </a:lnTo>
                  <a:lnTo>
                    <a:pt x="47" y="174"/>
                  </a:lnTo>
                  <a:lnTo>
                    <a:pt x="66" y="211"/>
                  </a:lnTo>
                  <a:lnTo>
                    <a:pt x="66" y="224"/>
                  </a:lnTo>
                  <a:lnTo>
                    <a:pt x="55" y="224"/>
                  </a:lnTo>
                  <a:lnTo>
                    <a:pt x="41" y="221"/>
                  </a:lnTo>
                  <a:lnTo>
                    <a:pt x="29" y="220"/>
                  </a:lnTo>
                  <a:lnTo>
                    <a:pt x="15" y="226"/>
                  </a:lnTo>
                  <a:lnTo>
                    <a:pt x="12" y="210"/>
                  </a:lnTo>
                  <a:lnTo>
                    <a:pt x="4" y="188"/>
                  </a:lnTo>
                  <a:lnTo>
                    <a:pt x="1" y="166"/>
                  </a:lnTo>
                  <a:lnTo>
                    <a:pt x="0" y="150"/>
                  </a:lnTo>
                  <a:lnTo>
                    <a:pt x="1" y="129"/>
                  </a:lnTo>
                  <a:lnTo>
                    <a:pt x="4" y="115"/>
                  </a:lnTo>
                  <a:lnTo>
                    <a:pt x="9" y="99"/>
                  </a:lnTo>
                  <a:lnTo>
                    <a:pt x="12" y="83"/>
                  </a:lnTo>
                  <a:lnTo>
                    <a:pt x="12" y="72"/>
                  </a:lnTo>
                  <a:lnTo>
                    <a:pt x="16" y="55"/>
                  </a:lnTo>
                  <a:lnTo>
                    <a:pt x="20" y="35"/>
                  </a:lnTo>
                  <a:lnTo>
                    <a:pt x="39" y="17"/>
                  </a:lnTo>
                  <a:lnTo>
                    <a:pt x="53" y="5"/>
                  </a:lnTo>
                  <a:lnTo>
                    <a:pt x="73" y="0"/>
                  </a:lnTo>
                  <a:lnTo>
                    <a:pt x="91" y="0"/>
                  </a:lnTo>
                  <a:lnTo>
                    <a:pt x="108"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23" name="Freeform 130"/>
            <p:cNvSpPr>
              <a:spLocks/>
            </p:cNvSpPr>
            <p:nvPr/>
          </p:nvSpPr>
          <p:spPr bwMode="auto">
            <a:xfrm>
              <a:off x="4442" y="2890"/>
              <a:ext cx="39" cy="89"/>
            </a:xfrm>
            <a:custGeom>
              <a:avLst/>
              <a:gdLst>
                <a:gd name="T0" fmla="*/ 0 w 155"/>
                <a:gd name="T1" fmla="*/ 0 h 357"/>
                <a:gd name="T2" fmla="*/ 0 w 155"/>
                <a:gd name="T3" fmla="*/ 0 h 357"/>
                <a:gd name="T4" fmla="*/ 0 w 155"/>
                <a:gd name="T5" fmla="*/ 0 h 357"/>
                <a:gd name="T6" fmla="*/ 0 w 155"/>
                <a:gd name="T7" fmla="*/ 0 h 357"/>
                <a:gd name="T8" fmla="*/ 0 w 155"/>
                <a:gd name="T9" fmla="*/ 0 h 357"/>
                <a:gd name="T10" fmla="*/ 0 w 155"/>
                <a:gd name="T11" fmla="*/ 0 h 357"/>
                <a:gd name="T12" fmla="*/ 0 w 155"/>
                <a:gd name="T13" fmla="*/ 0 h 357"/>
                <a:gd name="T14" fmla="*/ 0 w 155"/>
                <a:gd name="T15" fmla="*/ 0 h 357"/>
                <a:gd name="T16" fmla="*/ 0 w 155"/>
                <a:gd name="T17" fmla="*/ 0 h 357"/>
                <a:gd name="T18" fmla="*/ 0 w 155"/>
                <a:gd name="T19" fmla="*/ 0 h 357"/>
                <a:gd name="T20" fmla="*/ 0 w 155"/>
                <a:gd name="T21" fmla="*/ 0 h 357"/>
                <a:gd name="T22" fmla="*/ 0 w 155"/>
                <a:gd name="T23" fmla="*/ 0 h 357"/>
                <a:gd name="T24" fmla="*/ 0 w 155"/>
                <a:gd name="T25" fmla="*/ 0 h 357"/>
                <a:gd name="T26" fmla="*/ 0 w 155"/>
                <a:gd name="T27" fmla="*/ 0 h 357"/>
                <a:gd name="T28" fmla="*/ 0 w 155"/>
                <a:gd name="T29" fmla="*/ 0 h 357"/>
                <a:gd name="T30" fmla="*/ 0 w 155"/>
                <a:gd name="T31" fmla="*/ 0 h 357"/>
                <a:gd name="T32" fmla="*/ 0 w 155"/>
                <a:gd name="T33" fmla="*/ 0 h 357"/>
                <a:gd name="T34" fmla="*/ 0 w 155"/>
                <a:gd name="T35" fmla="*/ 0 h 357"/>
                <a:gd name="T36" fmla="*/ 0 w 155"/>
                <a:gd name="T37" fmla="*/ 0 h 357"/>
                <a:gd name="T38" fmla="*/ 0 w 155"/>
                <a:gd name="T39" fmla="*/ 0 h 357"/>
                <a:gd name="T40" fmla="*/ 0 w 155"/>
                <a:gd name="T41" fmla="*/ 0 h 357"/>
                <a:gd name="T42" fmla="*/ 0 w 155"/>
                <a:gd name="T43" fmla="*/ 0 h 357"/>
                <a:gd name="T44" fmla="*/ 0 w 155"/>
                <a:gd name="T45" fmla="*/ 0 h 357"/>
                <a:gd name="T46" fmla="*/ 0 w 155"/>
                <a:gd name="T47" fmla="*/ 0 h 357"/>
                <a:gd name="T48" fmla="*/ 0 w 155"/>
                <a:gd name="T49" fmla="*/ 0 h 357"/>
                <a:gd name="T50" fmla="*/ 0 w 155"/>
                <a:gd name="T51" fmla="*/ 0 h 357"/>
                <a:gd name="T52" fmla="*/ 0 w 155"/>
                <a:gd name="T53" fmla="*/ 0 h 357"/>
                <a:gd name="T54" fmla="*/ 0 w 155"/>
                <a:gd name="T55" fmla="*/ 0 h 357"/>
                <a:gd name="T56" fmla="*/ 0 w 155"/>
                <a:gd name="T57" fmla="*/ 0 h 35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55"/>
                <a:gd name="T88" fmla="*/ 0 h 357"/>
                <a:gd name="T89" fmla="*/ 155 w 155"/>
                <a:gd name="T90" fmla="*/ 357 h 35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55" h="357">
                  <a:moveTo>
                    <a:pt x="95" y="3"/>
                  </a:moveTo>
                  <a:lnTo>
                    <a:pt x="107" y="9"/>
                  </a:lnTo>
                  <a:lnTo>
                    <a:pt x="117" y="17"/>
                  </a:lnTo>
                  <a:lnTo>
                    <a:pt x="125" y="29"/>
                  </a:lnTo>
                  <a:lnTo>
                    <a:pt x="127" y="43"/>
                  </a:lnTo>
                  <a:lnTo>
                    <a:pt x="130" y="86"/>
                  </a:lnTo>
                  <a:lnTo>
                    <a:pt x="130" y="104"/>
                  </a:lnTo>
                  <a:lnTo>
                    <a:pt x="126" y="133"/>
                  </a:lnTo>
                  <a:lnTo>
                    <a:pt x="120" y="149"/>
                  </a:lnTo>
                  <a:lnTo>
                    <a:pt x="110" y="169"/>
                  </a:lnTo>
                  <a:lnTo>
                    <a:pt x="110" y="223"/>
                  </a:lnTo>
                  <a:lnTo>
                    <a:pt x="155" y="252"/>
                  </a:lnTo>
                  <a:lnTo>
                    <a:pt x="74" y="357"/>
                  </a:lnTo>
                  <a:lnTo>
                    <a:pt x="0" y="245"/>
                  </a:lnTo>
                  <a:lnTo>
                    <a:pt x="53" y="212"/>
                  </a:lnTo>
                  <a:lnTo>
                    <a:pt x="53" y="170"/>
                  </a:lnTo>
                  <a:lnTo>
                    <a:pt x="40" y="149"/>
                  </a:lnTo>
                  <a:lnTo>
                    <a:pt x="33" y="134"/>
                  </a:lnTo>
                  <a:lnTo>
                    <a:pt x="29" y="117"/>
                  </a:lnTo>
                  <a:lnTo>
                    <a:pt x="28" y="95"/>
                  </a:lnTo>
                  <a:lnTo>
                    <a:pt x="28" y="81"/>
                  </a:lnTo>
                  <a:lnTo>
                    <a:pt x="28" y="58"/>
                  </a:lnTo>
                  <a:lnTo>
                    <a:pt x="28" y="44"/>
                  </a:lnTo>
                  <a:lnTo>
                    <a:pt x="32" y="28"/>
                  </a:lnTo>
                  <a:lnTo>
                    <a:pt x="41" y="15"/>
                  </a:lnTo>
                  <a:lnTo>
                    <a:pt x="53" y="6"/>
                  </a:lnTo>
                  <a:lnTo>
                    <a:pt x="64" y="1"/>
                  </a:lnTo>
                  <a:lnTo>
                    <a:pt x="79" y="0"/>
                  </a:lnTo>
                  <a:lnTo>
                    <a:pt x="95" y="3"/>
                  </a:lnTo>
                  <a:close/>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24" name="Freeform 131"/>
            <p:cNvSpPr>
              <a:spLocks/>
            </p:cNvSpPr>
            <p:nvPr/>
          </p:nvSpPr>
          <p:spPr bwMode="auto">
            <a:xfrm>
              <a:off x="4438" y="3122"/>
              <a:ext cx="53" cy="154"/>
            </a:xfrm>
            <a:custGeom>
              <a:avLst/>
              <a:gdLst>
                <a:gd name="T0" fmla="*/ 0 w 209"/>
                <a:gd name="T1" fmla="*/ 0 h 616"/>
                <a:gd name="T2" fmla="*/ 0 w 209"/>
                <a:gd name="T3" fmla="*/ 0 h 616"/>
                <a:gd name="T4" fmla="*/ 0 w 209"/>
                <a:gd name="T5" fmla="*/ 0 h 616"/>
                <a:gd name="T6" fmla="*/ 0 w 209"/>
                <a:gd name="T7" fmla="*/ 0 h 616"/>
                <a:gd name="T8" fmla="*/ 0 w 209"/>
                <a:gd name="T9" fmla="*/ 0 h 616"/>
                <a:gd name="T10" fmla="*/ 0 w 209"/>
                <a:gd name="T11" fmla="*/ 0 h 616"/>
                <a:gd name="T12" fmla="*/ 0 w 209"/>
                <a:gd name="T13" fmla="*/ 0 h 616"/>
                <a:gd name="T14" fmla="*/ 0 w 209"/>
                <a:gd name="T15" fmla="*/ 0 h 616"/>
                <a:gd name="T16" fmla="*/ 0 w 209"/>
                <a:gd name="T17" fmla="*/ 0 h 616"/>
                <a:gd name="T18" fmla="*/ 0 w 209"/>
                <a:gd name="T19" fmla="*/ 0 h 616"/>
                <a:gd name="T20" fmla="*/ 0 w 209"/>
                <a:gd name="T21" fmla="*/ 0 h 616"/>
                <a:gd name="T22" fmla="*/ 0 w 209"/>
                <a:gd name="T23" fmla="*/ 0 h 616"/>
                <a:gd name="T24" fmla="*/ 0 w 209"/>
                <a:gd name="T25" fmla="*/ 0 h 616"/>
                <a:gd name="T26" fmla="*/ 0 w 209"/>
                <a:gd name="T27" fmla="*/ 0 h 616"/>
                <a:gd name="T28" fmla="*/ 0 w 209"/>
                <a:gd name="T29" fmla="*/ 0 h 616"/>
                <a:gd name="T30" fmla="*/ 0 w 209"/>
                <a:gd name="T31" fmla="*/ 0 h 616"/>
                <a:gd name="T32" fmla="*/ 0 w 209"/>
                <a:gd name="T33" fmla="*/ 0 h 616"/>
                <a:gd name="T34" fmla="*/ 0 w 209"/>
                <a:gd name="T35" fmla="*/ 0 h 616"/>
                <a:gd name="T36" fmla="*/ 0 w 209"/>
                <a:gd name="T37" fmla="*/ 0 h 616"/>
                <a:gd name="T38" fmla="*/ 0 w 209"/>
                <a:gd name="T39" fmla="*/ 0 h 616"/>
                <a:gd name="T40" fmla="*/ 0 w 209"/>
                <a:gd name="T41" fmla="*/ 0 h 616"/>
                <a:gd name="T42" fmla="*/ 0 w 209"/>
                <a:gd name="T43" fmla="*/ 0 h 616"/>
                <a:gd name="T44" fmla="*/ 0 w 209"/>
                <a:gd name="T45" fmla="*/ 0 h 616"/>
                <a:gd name="T46" fmla="*/ 0 w 209"/>
                <a:gd name="T47" fmla="*/ 0 h 616"/>
                <a:gd name="T48" fmla="*/ 0 w 209"/>
                <a:gd name="T49" fmla="*/ 0 h 616"/>
                <a:gd name="T50" fmla="*/ 0 w 209"/>
                <a:gd name="T51" fmla="*/ 0 h 61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09"/>
                <a:gd name="T79" fmla="*/ 0 h 616"/>
                <a:gd name="T80" fmla="*/ 209 w 209"/>
                <a:gd name="T81" fmla="*/ 616 h 61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09" h="616">
                  <a:moveTo>
                    <a:pt x="171" y="13"/>
                  </a:moveTo>
                  <a:lnTo>
                    <a:pt x="169" y="191"/>
                  </a:lnTo>
                  <a:lnTo>
                    <a:pt x="170" y="341"/>
                  </a:lnTo>
                  <a:lnTo>
                    <a:pt x="161" y="485"/>
                  </a:lnTo>
                  <a:lnTo>
                    <a:pt x="184" y="548"/>
                  </a:lnTo>
                  <a:lnTo>
                    <a:pt x="203" y="589"/>
                  </a:lnTo>
                  <a:lnTo>
                    <a:pt x="209" y="602"/>
                  </a:lnTo>
                  <a:lnTo>
                    <a:pt x="200" y="616"/>
                  </a:lnTo>
                  <a:lnTo>
                    <a:pt x="163" y="614"/>
                  </a:lnTo>
                  <a:lnTo>
                    <a:pt x="129" y="532"/>
                  </a:lnTo>
                  <a:lnTo>
                    <a:pt x="127" y="481"/>
                  </a:lnTo>
                  <a:lnTo>
                    <a:pt x="103" y="310"/>
                  </a:lnTo>
                  <a:lnTo>
                    <a:pt x="99" y="271"/>
                  </a:lnTo>
                  <a:lnTo>
                    <a:pt x="100" y="351"/>
                  </a:lnTo>
                  <a:lnTo>
                    <a:pt x="89" y="464"/>
                  </a:lnTo>
                  <a:lnTo>
                    <a:pt x="93" y="517"/>
                  </a:lnTo>
                  <a:lnTo>
                    <a:pt x="76" y="569"/>
                  </a:lnTo>
                  <a:lnTo>
                    <a:pt x="53" y="607"/>
                  </a:lnTo>
                  <a:lnTo>
                    <a:pt x="20" y="610"/>
                  </a:lnTo>
                  <a:lnTo>
                    <a:pt x="10" y="596"/>
                  </a:lnTo>
                  <a:lnTo>
                    <a:pt x="46" y="514"/>
                  </a:lnTo>
                  <a:lnTo>
                    <a:pt x="49" y="476"/>
                  </a:lnTo>
                  <a:lnTo>
                    <a:pt x="42" y="394"/>
                  </a:lnTo>
                  <a:lnTo>
                    <a:pt x="29" y="260"/>
                  </a:lnTo>
                  <a:lnTo>
                    <a:pt x="0" y="0"/>
                  </a:lnTo>
                  <a:lnTo>
                    <a:pt x="171" y="13"/>
                  </a:lnTo>
                  <a:close/>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25" name="Freeform 132"/>
            <p:cNvSpPr>
              <a:spLocks/>
            </p:cNvSpPr>
            <p:nvPr/>
          </p:nvSpPr>
          <p:spPr bwMode="auto">
            <a:xfrm>
              <a:off x="4418" y="3080"/>
              <a:ext cx="12" cy="19"/>
            </a:xfrm>
            <a:custGeom>
              <a:avLst/>
              <a:gdLst>
                <a:gd name="T0" fmla="*/ 0 w 49"/>
                <a:gd name="T1" fmla="*/ 0 h 77"/>
                <a:gd name="T2" fmla="*/ 0 w 49"/>
                <a:gd name="T3" fmla="*/ 0 h 77"/>
                <a:gd name="T4" fmla="*/ 0 w 49"/>
                <a:gd name="T5" fmla="*/ 0 h 77"/>
                <a:gd name="T6" fmla="*/ 0 w 49"/>
                <a:gd name="T7" fmla="*/ 0 h 77"/>
                <a:gd name="T8" fmla="*/ 0 w 49"/>
                <a:gd name="T9" fmla="*/ 0 h 77"/>
                <a:gd name="T10" fmla="*/ 0 60000 65536"/>
                <a:gd name="T11" fmla="*/ 0 60000 65536"/>
                <a:gd name="T12" fmla="*/ 0 60000 65536"/>
                <a:gd name="T13" fmla="*/ 0 60000 65536"/>
                <a:gd name="T14" fmla="*/ 0 60000 65536"/>
                <a:gd name="T15" fmla="*/ 0 w 49"/>
                <a:gd name="T16" fmla="*/ 0 h 77"/>
                <a:gd name="T17" fmla="*/ 49 w 49"/>
                <a:gd name="T18" fmla="*/ 77 h 77"/>
              </a:gdLst>
              <a:ahLst/>
              <a:cxnLst>
                <a:cxn ang="T10">
                  <a:pos x="T0" y="T1"/>
                </a:cxn>
                <a:cxn ang="T11">
                  <a:pos x="T2" y="T3"/>
                </a:cxn>
                <a:cxn ang="T12">
                  <a:pos x="T4" y="T5"/>
                </a:cxn>
                <a:cxn ang="T13">
                  <a:pos x="T6" y="T7"/>
                </a:cxn>
                <a:cxn ang="T14">
                  <a:pos x="T8" y="T9"/>
                </a:cxn>
              </a:cxnLst>
              <a:rect l="T15" t="T16" r="T17" b="T18"/>
              <a:pathLst>
                <a:path w="49" h="77">
                  <a:moveTo>
                    <a:pt x="0" y="0"/>
                  </a:moveTo>
                  <a:lnTo>
                    <a:pt x="0" y="40"/>
                  </a:lnTo>
                  <a:lnTo>
                    <a:pt x="49" y="77"/>
                  </a:lnTo>
                  <a:lnTo>
                    <a:pt x="27" y="5"/>
                  </a:lnTo>
                  <a:lnTo>
                    <a:pt x="0" y="0"/>
                  </a:lnTo>
                  <a:close/>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26" name="Freeform 133"/>
            <p:cNvSpPr>
              <a:spLocks/>
            </p:cNvSpPr>
            <p:nvPr/>
          </p:nvSpPr>
          <p:spPr bwMode="auto">
            <a:xfrm>
              <a:off x="4460" y="3124"/>
              <a:ext cx="4" cy="68"/>
            </a:xfrm>
            <a:custGeom>
              <a:avLst/>
              <a:gdLst>
                <a:gd name="T0" fmla="*/ 0 w 15"/>
                <a:gd name="T1" fmla="*/ 0 h 273"/>
                <a:gd name="T2" fmla="*/ 0 w 15"/>
                <a:gd name="T3" fmla="*/ 0 h 273"/>
                <a:gd name="T4" fmla="*/ 0 w 15"/>
                <a:gd name="T5" fmla="*/ 0 h 273"/>
                <a:gd name="T6" fmla="*/ 0 w 15"/>
                <a:gd name="T7" fmla="*/ 0 h 273"/>
                <a:gd name="T8" fmla="*/ 0 w 15"/>
                <a:gd name="T9" fmla="*/ 0 h 273"/>
                <a:gd name="T10" fmla="*/ 0 w 15"/>
                <a:gd name="T11" fmla="*/ 0 h 273"/>
                <a:gd name="T12" fmla="*/ 0 w 15"/>
                <a:gd name="T13" fmla="*/ 0 h 273"/>
                <a:gd name="T14" fmla="*/ 0 60000 65536"/>
                <a:gd name="T15" fmla="*/ 0 60000 65536"/>
                <a:gd name="T16" fmla="*/ 0 60000 65536"/>
                <a:gd name="T17" fmla="*/ 0 60000 65536"/>
                <a:gd name="T18" fmla="*/ 0 60000 65536"/>
                <a:gd name="T19" fmla="*/ 0 60000 65536"/>
                <a:gd name="T20" fmla="*/ 0 60000 65536"/>
                <a:gd name="T21" fmla="*/ 0 w 15"/>
                <a:gd name="T22" fmla="*/ 0 h 273"/>
                <a:gd name="T23" fmla="*/ 15 w 15"/>
                <a:gd name="T24" fmla="*/ 273 h 2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273">
                  <a:moveTo>
                    <a:pt x="0" y="0"/>
                  </a:moveTo>
                  <a:lnTo>
                    <a:pt x="0" y="90"/>
                  </a:lnTo>
                  <a:lnTo>
                    <a:pt x="3" y="144"/>
                  </a:lnTo>
                  <a:lnTo>
                    <a:pt x="6" y="202"/>
                  </a:lnTo>
                  <a:lnTo>
                    <a:pt x="15" y="260"/>
                  </a:lnTo>
                  <a:lnTo>
                    <a:pt x="13" y="273"/>
                  </a:lnTo>
                  <a:lnTo>
                    <a:pt x="0" y="0"/>
                  </a:lnTo>
                  <a:close/>
                </a:path>
              </a:pathLst>
            </a:custGeom>
            <a:solidFill>
              <a:srgbClr val="FF7F7F"/>
            </a:solidFill>
            <a:ln w="3175">
              <a:solidFill>
                <a:srgbClr val="FF5F1F"/>
              </a:solidFill>
              <a:prstDash val="solid"/>
              <a:round/>
              <a:headEnd/>
              <a:tailEnd/>
            </a:ln>
          </p:spPr>
          <p:txBody>
            <a:bodyPr/>
            <a:lstStyle/>
            <a:p>
              <a:endParaRPr lang="en-US"/>
            </a:p>
          </p:txBody>
        </p:sp>
        <p:sp>
          <p:nvSpPr>
            <p:cNvPr id="2227" name="Freeform 134"/>
            <p:cNvSpPr>
              <a:spLocks/>
            </p:cNvSpPr>
            <p:nvPr/>
          </p:nvSpPr>
          <p:spPr bwMode="auto">
            <a:xfrm>
              <a:off x="4438" y="3251"/>
              <a:ext cx="25" cy="41"/>
            </a:xfrm>
            <a:custGeom>
              <a:avLst/>
              <a:gdLst>
                <a:gd name="T0" fmla="*/ 0 w 101"/>
                <a:gd name="T1" fmla="*/ 0 h 163"/>
                <a:gd name="T2" fmla="*/ 0 w 101"/>
                <a:gd name="T3" fmla="*/ 0 h 163"/>
                <a:gd name="T4" fmla="*/ 0 w 101"/>
                <a:gd name="T5" fmla="*/ 0 h 163"/>
                <a:gd name="T6" fmla="*/ 0 w 101"/>
                <a:gd name="T7" fmla="*/ 0 h 163"/>
                <a:gd name="T8" fmla="*/ 0 w 101"/>
                <a:gd name="T9" fmla="*/ 0 h 163"/>
                <a:gd name="T10" fmla="*/ 0 w 101"/>
                <a:gd name="T11" fmla="*/ 0 h 163"/>
                <a:gd name="T12" fmla="*/ 0 w 101"/>
                <a:gd name="T13" fmla="*/ 0 h 163"/>
                <a:gd name="T14" fmla="*/ 0 w 101"/>
                <a:gd name="T15" fmla="*/ 0 h 163"/>
                <a:gd name="T16" fmla="*/ 0 w 101"/>
                <a:gd name="T17" fmla="*/ 0 h 163"/>
                <a:gd name="T18" fmla="*/ 0 w 101"/>
                <a:gd name="T19" fmla="*/ 0 h 163"/>
                <a:gd name="T20" fmla="*/ 0 w 101"/>
                <a:gd name="T21" fmla="*/ 0 h 163"/>
                <a:gd name="T22" fmla="*/ 0 w 101"/>
                <a:gd name="T23" fmla="*/ 0 h 163"/>
                <a:gd name="T24" fmla="*/ 0 w 101"/>
                <a:gd name="T25" fmla="*/ 0 h 163"/>
                <a:gd name="T26" fmla="*/ 0 w 101"/>
                <a:gd name="T27" fmla="*/ 0 h 163"/>
                <a:gd name="T28" fmla="*/ 0 w 101"/>
                <a:gd name="T29" fmla="*/ 0 h 163"/>
                <a:gd name="T30" fmla="*/ 0 w 101"/>
                <a:gd name="T31" fmla="*/ 0 h 163"/>
                <a:gd name="T32" fmla="*/ 0 w 101"/>
                <a:gd name="T33" fmla="*/ 0 h 163"/>
                <a:gd name="T34" fmla="*/ 0 w 101"/>
                <a:gd name="T35" fmla="*/ 0 h 16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1"/>
                <a:gd name="T55" fmla="*/ 0 h 163"/>
                <a:gd name="T56" fmla="*/ 101 w 101"/>
                <a:gd name="T57" fmla="*/ 163 h 16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1" h="163">
                  <a:moveTo>
                    <a:pt x="94" y="0"/>
                  </a:moveTo>
                  <a:lnTo>
                    <a:pt x="101" y="24"/>
                  </a:lnTo>
                  <a:lnTo>
                    <a:pt x="101" y="72"/>
                  </a:lnTo>
                  <a:lnTo>
                    <a:pt x="91" y="54"/>
                  </a:lnTo>
                  <a:lnTo>
                    <a:pt x="80" y="78"/>
                  </a:lnTo>
                  <a:lnTo>
                    <a:pt x="77" y="112"/>
                  </a:lnTo>
                  <a:lnTo>
                    <a:pt x="61" y="142"/>
                  </a:lnTo>
                  <a:lnTo>
                    <a:pt x="36" y="159"/>
                  </a:lnTo>
                  <a:lnTo>
                    <a:pt x="17" y="163"/>
                  </a:lnTo>
                  <a:lnTo>
                    <a:pt x="0" y="160"/>
                  </a:lnTo>
                  <a:lnTo>
                    <a:pt x="0" y="127"/>
                  </a:lnTo>
                  <a:lnTo>
                    <a:pt x="14" y="79"/>
                  </a:lnTo>
                  <a:lnTo>
                    <a:pt x="22" y="91"/>
                  </a:lnTo>
                  <a:lnTo>
                    <a:pt x="36" y="91"/>
                  </a:lnTo>
                  <a:lnTo>
                    <a:pt x="56" y="89"/>
                  </a:lnTo>
                  <a:lnTo>
                    <a:pt x="70" y="68"/>
                  </a:lnTo>
                  <a:lnTo>
                    <a:pt x="82" y="42"/>
                  </a:lnTo>
                  <a:lnTo>
                    <a:pt x="94" y="0"/>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28" name="Freeform 135"/>
            <p:cNvSpPr>
              <a:spLocks/>
            </p:cNvSpPr>
            <p:nvPr/>
          </p:nvSpPr>
          <p:spPr bwMode="auto">
            <a:xfrm>
              <a:off x="4470" y="3252"/>
              <a:ext cx="24" cy="43"/>
            </a:xfrm>
            <a:custGeom>
              <a:avLst/>
              <a:gdLst>
                <a:gd name="T0" fmla="*/ 0 w 93"/>
                <a:gd name="T1" fmla="*/ 0 h 170"/>
                <a:gd name="T2" fmla="*/ 0 w 93"/>
                <a:gd name="T3" fmla="*/ 0 h 170"/>
                <a:gd name="T4" fmla="*/ 0 w 93"/>
                <a:gd name="T5" fmla="*/ 0 h 170"/>
                <a:gd name="T6" fmla="*/ 0 w 93"/>
                <a:gd name="T7" fmla="*/ 0 h 170"/>
                <a:gd name="T8" fmla="*/ 0 w 93"/>
                <a:gd name="T9" fmla="*/ 0 h 170"/>
                <a:gd name="T10" fmla="*/ 0 w 93"/>
                <a:gd name="T11" fmla="*/ 0 h 170"/>
                <a:gd name="T12" fmla="*/ 0 w 93"/>
                <a:gd name="T13" fmla="*/ 0 h 170"/>
                <a:gd name="T14" fmla="*/ 0 w 93"/>
                <a:gd name="T15" fmla="*/ 0 h 170"/>
                <a:gd name="T16" fmla="*/ 0 w 93"/>
                <a:gd name="T17" fmla="*/ 0 h 170"/>
                <a:gd name="T18" fmla="*/ 0 w 93"/>
                <a:gd name="T19" fmla="*/ 0 h 170"/>
                <a:gd name="T20" fmla="*/ 0 w 93"/>
                <a:gd name="T21" fmla="*/ 0 h 170"/>
                <a:gd name="T22" fmla="*/ 0 w 93"/>
                <a:gd name="T23" fmla="*/ 0 h 170"/>
                <a:gd name="T24" fmla="*/ 0 w 93"/>
                <a:gd name="T25" fmla="*/ 0 h 170"/>
                <a:gd name="T26" fmla="*/ 0 w 93"/>
                <a:gd name="T27" fmla="*/ 0 h 170"/>
                <a:gd name="T28" fmla="*/ 0 w 93"/>
                <a:gd name="T29" fmla="*/ 0 h 170"/>
                <a:gd name="T30" fmla="*/ 0 w 93"/>
                <a:gd name="T31" fmla="*/ 0 h 170"/>
                <a:gd name="T32" fmla="*/ 0 w 93"/>
                <a:gd name="T33" fmla="*/ 0 h 170"/>
                <a:gd name="T34" fmla="*/ 0 w 93"/>
                <a:gd name="T35" fmla="*/ 0 h 170"/>
                <a:gd name="T36" fmla="*/ 0 w 93"/>
                <a:gd name="T37" fmla="*/ 0 h 17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3"/>
                <a:gd name="T58" fmla="*/ 0 h 170"/>
                <a:gd name="T59" fmla="*/ 93 w 93"/>
                <a:gd name="T60" fmla="*/ 170 h 17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3" h="170">
                  <a:moveTo>
                    <a:pt x="1" y="0"/>
                  </a:moveTo>
                  <a:lnTo>
                    <a:pt x="0" y="67"/>
                  </a:lnTo>
                  <a:lnTo>
                    <a:pt x="6" y="50"/>
                  </a:lnTo>
                  <a:lnTo>
                    <a:pt x="14" y="72"/>
                  </a:lnTo>
                  <a:lnTo>
                    <a:pt x="20" y="104"/>
                  </a:lnTo>
                  <a:lnTo>
                    <a:pt x="28" y="131"/>
                  </a:lnTo>
                  <a:lnTo>
                    <a:pt x="47" y="152"/>
                  </a:lnTo>
                  <a:lnTo>
                    <a:pt x="64" y="165"/>
                  </a:lnTo>
                  <a:lnTo>
                    <a:pt x="81" y="170"/>
                  </a:lnTo>
                  <a:lnTo>
                    <a:pt x="86" y="161"/>
                  </a:lnTo>
                  <a:lnTo>
                    <a:pt x="92" y="146"/>
                  </a:lnTo>
                  <a:lnTo>
                    <a:pt x="93" y="129"/>
                  </a:lnTo>
                  <a:lnTo>
                    <a:pt x="91" y="112"/>
                  </a:lnTo>
                  <a:lnTo>
                    <a:pt x="83" y="83"/>
                  </a:lnTo>
                  <a:lnTo>
                    <a:pt x="70" y="93"/>
                  </a:lnTo>
                  <a:lnTo>
                    <a:pt x="49" y="93"/>
                  </a:lnTo>
                  <a:lnTo>
                    <a:pt x="36" y="92"/>
                  </a:lnTo>
                  <a:lnTo>
                    <a:pt x="11" y="35"/>
                  </a:lnTo>
                  <a:lnTo>
                    <a:pt x="1" y="0"/>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29" name="Freeform 136"/>
            <p:cNvSpPr>
              <a:spLocks/>
            </p:cNvSpPr>
            <p:nvPr/>
          </p:nvSpPr>
          <p:spPr bwMode="auto">
            <a:xfrm>
              <a:off x="4416" y="2948"/>
              <a:ext cx="89" cy="301"/>
            </a:xfrm>
            <a:custGeom>
              <a:avLst/>
              <a:gdLst>
                <a:gd name="T0" fmla="*/ 0 w 356"/>
                <a:gd name="T1" fmla="*/ 0 h 1205"/>
                <a:gd name="T2" fmla="*/ 0 w 356"/>
                <a:gd name="T3" fmla="*/ 0 h 1205"/>
                <a:gd name="T4" fmla="*/ 0 w 356"/>
                <a:gd name="T5" fmla="*/ 0 h 1205"/>
                <a:gd name="T6" fmla="*/ 0 w 356"/>
                <a:gd name="T7" fmla="*/ 0 h 1205"/>
                <a:gd name="T8" fmla="*/ 0 w 356"/>
                <a:gd name="T9" fmla="*/ 0 h 1205"/>
                <a:gd name="T10" fmla="*/ 0 w 356"/>
                <a:gd name="T11" fmla="*/ 0 h 1205"/>
                <a:gd name="T12" fmla="*/ 0 w 356"/>
                <a:gd name="T13" fmla="*/ 0 h 1205"/>
                <a:gd name="T14" fmla="*/ 0 w 356"/>
                <a:gd name="T15" fmla="*/ 0 h 1205"/>
                <a:gd name="T16" fmla="*/ 0 w 356"/>
                <a:gd name="T17" fmla="*/ 0 h 1205"/>
                <a:gd name="T18" fmla="*/ 0 w 356"/>
                <a:gd name="T19" fmla="*/ 0 h 1205"/>
                <a:gd name="T20" fmla="*/ 0 w 356"/>
                <a:gd name="T21" fmla="*/ 0 h 1205"/>
                <a:gd name="T22" fmla="*/ 0 w 356"/>
                <a:gd name="T23" fmla="*/ 0 h 1205"/>
                <a:gd name="T24" fmla="*/ 0 w 356"/>
                <a:gd name="T25" fmla="*/ 0 h 1205"/>
                <a:gd name="T26" fmla="*/ 0 w 356"/>
                <a:gd name="T27" fmla="*/ 0 h 1205"/>
                <a:gd name="T28" fmla="*/ 0 w 356"/>
                <a:gd name="T29" fmla="*/ 0 h 1205"/>
                <a:gd name="T30" fmla="*/ 0 w 356"/>
                <a:gd name="T31" fmla="*/ 0 h 1205"/>
                <a:gd name="T32" fmla="*/ 0 w 356"/>
                <a:gd name="T33" fmla="*/ 0 h 1205"/>
                <a:gd name="T34" fmla="*/ 0 w 356"/>
                <a:gd name="T35" fmla="*/ 0 h 1205"/>
                <a:gd name="T36" fmla="*/ 0 w 356"/>
                <a:gd name="T37" fmla="*/ 0 h 1205"/>
                <a:gd name="T38" fmla="*/ 0 w 356"/>
                <a:gd name="T39" fmla="*/ 0 h 1205"/>
                <a:gd name="T40" fmla="*/ 0 w 356"/>
                <a:gd name="T41" fmla="*/ 0 h 1205"/>
                <a:gd name="T42" fmla="*/ 0 w 356"/>
                <a:gd name="T43" fmla="*/ 0 h 1205"/>
                <a:gd name="T44" fmla="*/ 0 w 356"/>
                <a:gd name="T45" fmla="*/ 0 h 1205"/>
                <a:gd name="T46" fmla="*/ 0 w 356"/>
                <a:gd name="T47" fmla="*/ 0 h 1205"/>
                <a:gd name="T48" fmla="*/ 0 w 356"/>
                <a:gd name="T49" fmla="*/ 0 h 1205"/>
                <a:gd name="T50" fmla="*/ 0 w 356"/>
                <a:gd name="T51" fmla="*/ 0 h 1205"/>
                <a:gd name="T52" fmla="*/ 0 w 356"/>
                <a:gd name="T53" fmla="*/ 0 h 120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56"/>
                <a:gd name="T82" fmla="*/ 0 h 1205"/>
                <a:gd name="T83" fmla="*/ 356 w 356"/>
                <a:gd name="T84" fmla="*/ 1205 h 120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56" h="1205">
                  <a:moveTo>
                    <a:pt x="255" y="12"/>
                  </a:moveTo>
                  <a:lnTo>
                    <a:pt x="325" y="53"/>
                  </a:lnTo>
                  <a:lnTo>
                    <a:pt x="342" y="85"/>
                  </a:lnTo>
                  <a:lnTo>
                    <a:pt x="356" y="362"/>
                  </a:lnTo>
                  <a:lnTo>
                    <a:pt x="350" y="428"/>
                  </a:lnTo>
                  <a:lnTo>
                    <a:pt x="308" y="423"/>
                  </a:lnTo>
                  <a:lnTo>
                    <a:pt x="310" y="586"/>
                  </a:lnTo>
                  <a:lnTo>
                    <a:pt x="290" y="586"/>
                  </a:lnTo>
                  <a:lnTo>
                    <a:pt x="265" y="927"/>
                  </a:lnTo>
                  <a:lnTo>
                    <a:pt x="263" y="1107"/>
                  </a:lnTo>
                  <a:lnTo>
                    <a:pt x="260" y="1189"/>
                  </a:lnTo>
                  <a:lnTo>
                    <a:pt x="242" y="1205"/>
                  </a:lnTo>
                  <a:lnTo>
                    <a:pt x="212" y="1191"/>
                  </a:lnTo>
                  <a:lnTo>
                    <a:pt x="195" y="1052"/>
                  </a:lnTo>
                  <a:lnTo>
                    <a:pt x="183" y="1197"/>
                  </a:lnTo>
                  <a:lnTo>
                    <a:pt x="157" y="1204"/>
                  </a:lnTo>
                  <a:lnTo>
                    <a:pt x="133" y="1194"/>
                  </a:lnTo>
                  <a:lnTo>
                    <a:pt x="108" y="919"/>
                  </a:lnTo>
                  <a:lnTo>
                    <a:pt x="76" y="720"/>
                  </a:lnTo>
                  <a:lnTo>
                    <a:pt x="28" y="534"/>
                  </a:lnTo>
                  <a:lnTo>
                    <a:pt x="0" y="530"/>
                  </a:lnTo>
                  <a:lnTo>
                    <a:pt x="26" y="274"/>
                  </a:lnTo>
                  <a:lnTo>
                    <a:pt x="27" y="73"/>
                  </a:lnTo>
                  <a:lnTo>
                    <a:pt x="43" y="50"/>
                  </a:lnTo>
                  <a:lnTo>
                    <a:pt x="117" y="0"/>
                  </a:lnTo>
                  <a:lnTo>
                    <a:pt x="179" y="109"/>
                  </a:lnTo>
                  <a:lnTo>
                    <a:pt x="255" y="12"/>
                  </a:lnTo>
                  <a:close/>
                </a:path>
              </a:pathLst>
            </a:custGeom>
            <a:solidFill>
              <a:srgbClr val="9F9F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30" name="Freeform 137"/>
            <p:cNvSpPr>
              <a:spLocks/>
            </p:cNvSpPr>
            <p:nvPr/>
          </p:nvSpPr>
          <p:spPr bwMode="auto">
            <a:xfrm>
              <a:off x="4442" y="2980"/>
              <a:ext cx="47" cy="56"/>
            </a:xfrm>
            <a:custGeom>
              <a:avLst/>
              <a:gdLst>
                <a:gd name="T0" fmla="*/ 0 w 188"/>
                <a:gd name="T1" fmla="*/ 0 h 225"/>
                <a:gd name="T2" fmla="*/ 0 w 188"/>
                <a:gd name="T3" fmla="*/ 0 h 225"/>
                <a:gd name="T4" fmla="*/ 0 w 188"/>
                <a:gd name="T5" fmla="*/ 0 h 225"/>
                <a:gd name="T6" fmla="*/ 0 w 188"/>
                <a:gd name="T7" fmla="*/ 0 h 225"/>
                <a:gd name="T8" fmla="*/ 0 w 188"/>
                <a:gd name="T9" fmla="*/ 0 h 225"/>
                <a:gd name="T10" fmla="*/ 0 60000 65536"/>
                <a:gd name="T11" fmla="*/ 0 60000 65536"/>
                <a:gd name="T12" fmla="*/ 0 60000 65536"/>
                <a:gd name="T13" fmla="*/ 0 60000 65536"/>
                <a:gd name="T14" fmla="*/ 0 60000 65536"/>
                <a:gd name="T15" fmla="*/ 0 w 188"/>
                <a:gd name="T16" fmla="*/ 0 h 225"/>
                <a:gd name="T17" fmla="*/ 188 w 188"/>
                <a:gd name="T18" fmla="*/ 225 h 225"/>
              </a:gdLst>
              <a:ahLst/>
              <a:cxnLst>
                <a:cxn ang="T10">
                  <a:pos x="T0" y="T1"/>
                </a:cxn>
                <a:cxn ang="T11">
                  <a:pos x="T2" y="T3"/>
                </a:cxn>
                <a:cxn ang="T12">
                  <a:pos x="T4" y="T5"/>
                </a:cxn>
                <a:cxn ang="T13">
                  <a:pos x="T6" y="T7"/>
                </a:cxn>
                <a:cxn ang="T14">
                  <a:pos x="T8" y="T9"/>
                </a:cxn>
              </a:cxnLst>
              <a:rect l="T15" t="T16" r="T17" b="T18"/>
              <a:pathLst>
                <a:path w="188" h="225">
                  <a:moveTo>
                    <a:pt x="188" y="79"/>
                  </a:moveTo>
                  <a:lnTo>
                    <a:pt x="67" y="0"/>
                  </a:lnTo>
                  <a:lnTo>
                    <a:pt x="0" y="151"/>
                  </a:lnTo>
                  <a:lnTo>
                    <a:pt x="121" y="225"/>
                  </a:lnTo>
                  <a:lnTo>
                    <a:pt x="188" y="79"/>
                  </a:lnTo>
                  <a:close/>
                </a:path>
              </a:pathLst>
            </a:custGeom>
            <a:solidFill>
              <a:srgbClr val="DFD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31" name="Freeform 138"/>
            <p:cNvSpPr>
              <a:spLocks/>
            </p:cNvSpPr>
            <p:nvPr/>
          </p:nvSpPr>
          <p:spPr bwMode="auto">
            <a:xfrm>
              <a:off x="4438" y="3003"/>
              <a:ext cx="21" cy="30"/>
            </a:xfrm>
            <a:custGeom>
              <a:avLst/>
              <a:gdLst>
                <a:gd name="T0" fmla="*/ 0 w 81"/>
                <a:gd name="T1" fmla="*/ 0 h 121"/>
                <a:gd name="T2" fmla="*/ 0 w 81"/>
                <a:gd name="T3" fmla="*/ 0 h 121"/>
                <a:gd name="T4" fmla="*/ 0 w 81"/>
                <a:gd name="T5" fmla="*/ 0 h 121"/>
                <a:gd name="T6" fmla="*/ 0 w 81"/>
                <a:gd name="T7" fmla="*/ 0 h 121"/>
                <a:gd name="T8" fmla="*/ 0 w 81"/>
                <a:gd name="T9" fmla="*/ 0 h 121"/>
                <a:gd name="T10" fmla="*/ 0 w 81"/>
                <a:gd name="T11" fmla="*/ 0 h 121"/>
                <a:gd name="T12" fmla="*/ 0 w 81"/>
                <a:gd name="T13" fmla="*/ 0 h 121"/>
                <a:gd name="T14" fmla="*/ 0 w 81"/>
                <a:gd name="T15" fmla="*/ 0 h 121"/>
                <a:gd name="T16" fmla="*/ 0 w 81"/>
                <a:gd name="T17" fmla="*/ 0 h 121"/>
                <a:gd name="T18" fmla="*/ 0 w 81"/>
                <a:gd name="T19" fmla="*/ 0 h 121"/>
                <a:gd name="T20" fmla="*/ 0 w 81"/>
                <a:gd name="T21" fmla="*/ 0 h 121"/>
                <a:gd name="T22" fmla="*/ 0 w 81"/>
                <a:gd name="T23" fmla="*/ 0 h 121"/>
                <a:gd name="T24" fmla="*/ 0 w 81"/>
                <a:gd name="T25" fmla="*/ 0 h 1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1"/>
                <a:gd name="T40" fmla="*/ 0 h 121"/>
                <a:gd name="T41" fmla="*/ 81 w 81"/>
                <a:gd name="T42" fmla="*/ 121 h 12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1" h="121">
                  <a:moveTo>
                    <a:pt x="81" y="74"/>
                  </a:moveTo>
                  <a:lnTo>
                    <a:pt x="61" y="56"/>
                  </a:lnTo>
                  <a:lnTo>
                    <a:pt x="50" y="20"/>
                  </a:lnTo>
                  <a:lnTo>
                    <a:pt x="34" y="9"/>
                  </a:lnTo>
                  <a:lnTo>
                    <a:pt x="27" y="0"/>
                  </a:lnTo>
                  <a:lnTo>
                    <a:pt x="21" y="3"/>
                  </a:lnTo>
                  <a:lnTo>
                    <a:pt x="20" y="12"/>
                  </a:lnTo>
                  <a:lnTo>
                    <a:pt x="4" y="29"/>
                  </a:lnTo>
                  <a:lnTo>
                    <a:pt x="0" y="59"/>
                  </a:lnTo>
                  <a:lnTo>
                    <a:pt x="4" y="80"/>
                  </a:lnTo>
                  <a:lnTo>
                    <a:pt x="28" y="104"/>
                  </a:lnTo>
                  <a:lnTo>
                    <a:pt x="74" y="121"/>
                  </a:lnTo>
                  <a:lnTo>
                    <a:pt x="81" y="74"/>
                  </a:lnTo>
                  <a:close/>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32" name="Freeform 139"/>
            <p:cNvSpPr>
              <a:spLocks/>
            </p:cNvSpPr>
            <p:nvPr/>
          </p:nvSpPr>
          <p:spPr bwMode="auto">
            <a:xfrm>
              <a:off x="4455" y="3021"/>
              <a:ext cx="38" cy="33"/>
            </a:xfrm>
            <a:custGeom>
              <a:avLst/>
              <a:gdLst>
                <a:gd name="T0" fmla="*/ 0 w 152"/>
                <a:gd name="T1" fmla="*/ 0 h 135"/>
                <a:gd name="T2" fmla="*/ 0 w 152"/>
                <a:gd name="T3" fmla="*/ 0 h 135"/>
                <a:gd name="T4" fmla="*/ 0 w 152"/>
                <a:gd name="T5" fmla="*/ 0 h 135"/>
                <a:gd name="T6" fmla="*/ 0 w 152"/>
                <a:gd name="T7" fmla="*/ 0 h 135"/>
                <a:gd name="T8" fmla="*/ 0 w 152"/>
                <a:gd name="T9" fmla="*/ 0 h 135"/>
                <a:gd name="T10" fmla="*/ 0 w 152"/>
                <a:gd name="T11" fmla="*/ 0 h 135"/>
                <a:gd name="T12" fmla="*/ 0 w 152"/>
                <a:gd name="T13" fmla="*/ 0 h 135"/>
                <a:gd name="T14" fmla="*/ 0 w 152"/>
                <a:gd name="T15" fmla="*/ 0 h 135"/>
                <a:gd name="T16" fmla="*/ 0 w 152"/>
                <a:gd name="T17" fmla="*/ 0 h 1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2"/>
                <a:gd name="T28" fmla="*/ 0 h 135"/>
                <a:gd name="T29" fmla="*/ 152 w 152"/>
                <a:gd name="T30" fmla="*/ 135 h 13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2" h="135">
                  <a:moveTo>
                    <a:pt x="152" y="135"/>
                  </a:moveTo>
                  <a:lnTo>
                    <a:pt x="90" y="111"/>
                  </a:lnTo>
                  <a:lnTo>
                    <a:pt x="43" y="84"/>
                  </a:lnTo>
                  <a:lnTo>
                    <a:pt x="0" y="58"/>
                  </a:lnTo>
                  <a:lnTo>
                    <a:pt x="17" y="0"/>
                  </a:lnTo>
                  <a:lnTo>
                    <a:pt x="97" y="37"/>
                  </a:lnTo>
                  <a:lnTo>
                    <a:pt x="145" y="55"/>
                  </a:lnTo>
                  <a:lnTo>
                    <a:pt x="147" y="45"/>
                  </a:lnTo>
                  <a:lnTo>
                    <a:pt x="152" y="135"/>
                  </a:lnTo>
                  <a:close/>
                </a:path>
              </a:pathLst>
            </a:custGeom>
            <a:solidFill>
              <a:srgbClr val="9F9F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33" name="Freeform 140"/>
            <p:cNvSpPr>
              <a:spLocks/>
            </p:cNvSpPr>
            <p:nvPr/>
          </p:nvSpPr>
          <p:spPr bwMode="auto">
            <a:xfrm>
              <a:off x="4453" y="3031"/>
              <a:ext cx="34" cy="64"/>
            </a:xfrm>
            <a:custGeom>
              <a:avLst/>
              <a:gdLst>
                <a:gd name="T0" fmla="*/ 0 w 135"/>
                <a:gd name="T1" fmla="*/ 0 h 253"/>
                <a:gd name="T2" fmla="*/ 0 w 135"/>
                <a:gd name="T3" fmla="*/ 0 h 253"/>
                <a:gd name="T4" fmla="*/ 0 w 135"/>
                <a:gd name="T5" fmla="*/ 0 h 253"/>
                <a:gd name="T6" fmla="*/ 0 60000 65536"/>
                <a:gd name="T7" fmla="*/ 0 60000 65536"/>
                <a:gd name="T8" fmla="*/ 0 60000 65536"/>
                <a:gd name="T9" fmla="*/ 0 w 135"/>
                <a:gd name="T10" fmla="*/ 0 h 253"/>
                <a:gd name="T11" fmla="*/ 135 w 135"/>
                <a:gd name="T12" fmla="*/ 253 h 253"/>
              </a:gdLst>
              <a:ahLst/>
              <a:cxnLst>
                <a:cxn ang="T6">
                  <a:pos x="T0" y="T1"/>
                </a:cxn>
                <a:cxn ang="T7">
                  <a:pos x="T2" y="T3"/>
                </a:cxn>
                <a:cxn ang="T8">
                  <a:pos x="T4" y="T5"/>
                </a:cxn>
              </a:cxnLst>
              <a:rect l="T9" t="T10" r="T11" b="T12"/>
              <a:pathLst>
                <a:path w="135" h="253">
                  <a:moveTo>
                    <a:pt x="135" y="253"/>
                  </a:moveTo>
                  <a:lnTo>
                    <a:pt x="3" y="240"/>
                  </a:lnTo>
                  <a:lnTo>
                    <a:pt x="0" y="0"/>
                  </a:lnTo>
                </a:path>
              </a:pathLst>
            </a:custGeom>
            <a:noFill/>
            <a:ln w="3175">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34" name="Freeform 141"/>
            <p:cNvSpPr>
              <a:spLocks/>
            </p:cNvSpPr>
            <p:nvPr/>
          </p:nvSpPr>
          <p:spPr bwMode="auto">
            <a:xfrm>
              <a:off x="4454" y="3039"/>
              <a:ext cx="38" cy="16"/>
            </a:xfrm>
            <a:custGeom>
              <a:avLst/>
              <a:gdLst>
                <a:gd name="T0" fmla="*/ 0 w 152"/>
                <a:gd name="T1" fmla="*/ 0 h 64"/>
                <a:gd name="T2" fmla="*/ 0 w 152"/>
                <a:gd name="T3" fmla="*/ 0 h 64"/>
                <a:gd name="T4" fmla="*/ 0 w 152"/>
                <a:gd name="T5" fmla="*/ 0 h 64"/>
                <a:gd name="T6" fmla="*/ 0 60000 65536"/>
                <a:gd name="T7" fmla="*/ 0 60000 65536"/>
                <a:gd name="T8" fmla="*/ 0 60000 65536"/>
                <a:gd name="T9" fmla="*/ 0 w 152"/>
                <a:gd name="T10" fmla="*/ 0 h 64"/>
                <a:gd name="T11" fmla="*/ 152 w 152"/>
                <a:gd name="T12" fmla="*/ 64 h 64"/>
              </a:gdLst>
              <a:ahLst/>
              <a:cxnLst>
                <a:cxn ang="T6">
                  <a:pos x="T0" y="T1"/>
                </a:cxn>
                <a:cxn ang="T7">
                  <a:pos x="T2" y="T3"/>
                </a:cxn>
                <a:cxn ang="T8">
                  <a:pos x="T4" y="T5"/>
                </a:cxn>
              </a:cxnLst>
              <a:rect l="T9" t="T10" r="T11" b="T12"/>
              <a:pathLst>
                <a:path w="152" h="64">
                  <a:moveTo>
                    <a:pt x="152" y="64"/>
                  </a:moveTo>
                  <a:lnTo>
                    <a:pt x="99" y="46"/>
                  </a:lnTo>
                  <a:lnTo>
                    <a:pt x="0" y="0"/>
                  </a:lnTo>
                </a:path>
              </a:pathLst>
            </a:custGeom>
            <a:noFill/>
            <a:ln w="3175">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35" name="Freeform 142"/>
            <p:cNvSpPr>
              <a:spLocks/>
            </p:cNvSpPr>
            <p:nvPr/>
          </p:nvSpPr>
          <p:spPr bwMode="auto">
            <a:xfrm>
              <a:off x="4459" y="3104"/>
              <a:ext cx="5" cy="110"/>
            </a:xfrm>
            <a:custGeom>
              <a:avLst/>
              <a:gdLst>
                <a:gd name="T0" fmla="*/ 0 w 20"/>
                <a:gd name="T1" fmla="*/ 0 h 438"/>
                <a:gd name="T2" fmla="*/ 0 w 20"/>
                <a:gd name="T3" fmla="*/ 0 h 438"/>
                <a:gd name="T4" fmla="*/ 0 w 20"/>
                <a:gd name="T5" fmla="*/ 0 h 438"/>
                <a:gd name="T6" fmla="*/ 0 60000 65536"/>
                <a:gd name="T7" fmla="*/ 0 60000 65536"/>
                <a:gd name="T8" fmla="*/ 0 60000 65536"/>
                <a:gd name="T9" fmla="*/ 0 w 20"/>
                <a:gd name="T10" fmla="*/ 0 h 438"/>
                <a:gd name="T11" fmla="*/ 20 w 20"/>
                <a:gd name="T12" fmla="*/ 438 h 438"/>
              </a:gdLst>
              <a:ahLst/>
              <a:cxnLst>
                <a:cxn ang="T6">
                  <a:pos x="T0" y="T1"/>
                </a:cxn>
                <a:cxn ang="T7">
                  <a:pos x="T2" y="T3"/>
                </a:cxn>
                <a:cxn ang="T8">
                  <a:pos x="T4" y="T5"/>
                </a:cxn>
              </a:cxnLst>
              <a:rect l="T9" t="T10" r="T11" b="T12"/>
              <a:pathLst>
                <a:path w="20" h="438">
                  <a:moveTo>
                    <a:pt x="0" y="0"/>
                  </a:moveTo>
                  <a:lnTo>
                    <a:pt x="6" y="236"/>
                  </a:lnTo>
                  <a:lnTo>
                    <a:pt x="20" y="438"/>
                  </a:lnTo>
                </a:path>
              </a:pathLst>
            </a:custGeom>
            <a:noFill/>
            <a:ln w="3175">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2059" name="Rectangle 143"/>
          <p:cNvSpPr>
            <a:spLocks noChangeArrowheads="1"/>
          </p:cNvSpPr>
          <p:nvPr/>
        </p:nvSpPr>
        <p:spPr bwMode="auto">
          <a:xfrm>
            <a:off x="1981200" y="3200400"/>
            <a:ext cx="14478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altLang="en-US" sz="1600" b="1">
                <a:solidFill>
                  <a:srgbClr val="000000"/>
                </a:solidFill>
                <a:latin typeface="Bookman Old Style" pitchFamily="18" charset="0"/>
              </a:rPr>
              <a:t>Community</a:t>
            </a:r>
          </a:p>
          <a:p>
            <a:r>
              <a:rPr lang="en-US" altLang="en-US" sz="1600" b="1">
                <a:solidFill>
                  <a:srgbClr val="000000"/>
                </a:solidFill>
                <a:latin typeface="Bookman Old Style" pitchFamily="18" charset="0"/>
              </a:rPr>
              <a:t>Providers</a:t>
            </a:r>
            <a:endParaRPr lang="en-US" altLang="en-US" sz="2800"/>
          </a:p>
        </p:txBody>
      </p:sp>
      <p:grpSp>
        <p:nvGrpSpPr>
          <p:cNvPr id="2060" name="Group 144"/>
          <p:cNvGrpSpPr>
            <a:grpSpLocks/>
          </p:cNvGrpSpPr>
          <p:nvPr/>
        </p:nvGrpSpPr>
        <p:grpSpPr bwMode="auto">
          <a:xfrm>
            <a:off x="3200400" y="2209800"/>
            <a:ext cx="2133600" cy="1233488"/>
            <a:chOff x="4103" y="1635"/>
            <a:chExt cx="895" cy="534"/>
          </a:xfrm>
        </p:grpSpPr>
        <p:sp>
          <p:nvSpPr>
            <p:cNvPr id="2073" name="Freeform 145"/>
            <p:cNvSpPr>
              <a:spLocks/>
            </p:cNvSpPr>
            <p:nvPr/>
          </p:nvSpPr>
          <p:spPr bwMode="auto">
            <a:xfrm>
              <a:off x="4225" y="1661"/>
              <a:ext cx="16" cy="80"/>
            </a:xfrm>
            <a:custGeom>
              <a:avLst/>
              <a:gdLst>
                <a:gd name="T0" fmla="*/ 0 w 67"/>
                <a:gd name="T1" fmla="*/ 0 h 322"/>
                <a:gd name="T2" fmla="*/ 0 w 67"/>
                <a:gd name="T3" fmla="*/ 0 h 322"/>
                <a:gd name="T4" fmla="*/ 0 w 67"/>
                <a:gd name="T5" fmla="*/ 0 h 322"/>
                <a:gd name="T6" fmla="*/ 0 w 67"/>
                <a:gd name="T7" fmla="*/ 0 h 322"/>
                <a:gd name="T8" fmla="*/ 0 w 67"/>
                <a:gd name="T9" fmla="*/ 0 h 322"/>
                <a:gd name="T10" fmla="*/ 0 w 67"/>
                <a:gd name="T11" fmla="*/ 0 h 322"/>
                <a:gd name="T12" fmla="*/ 0 w 67"/>
                <a:gd name="T13" fmla="*/ 0 h 322"/>
                <a:gd name="T14" fmla="*/ 0 w 67"/>
                <a:gd name="T15" fmla="*/ 0 h 322"/>
                <a:gd name="T16" fmla="*/ 0 w 67"/>
                <a:gd name="T17" fmla="*/ 0 h 322"/>
                <a:gd name="T18" fmla="*/ 0 w 67"/>
                <a:gd name="T19" fmla="*/ 0 h 322"/>
                <a:gd name="T20" fmla="*/ 0 w 67"/>
                <a:gd name="T21" fmla="*/ 0 h 322"/>
                <a:gd name="T22" fmla="*/ 0 w 67"/>
                <a:gd name="T23" fmla="*/ 0 h 322"/>
                <a:gd name="T24" fmla="*/ 0 w 67"/>
                <a:gd name="T25" fmla="*/ 0 h 322"/>
                <a:gd name="T26" fmla="*/ 0 w 67"/>
                <a:gd name="T27" fmla="*/ 0 h 322"/>
                <a:gd name="T28" fmla="*/ 0 w 67"/>
                <a:gd name="T29" fmla="*/ 0 h 322"/>
                <a:gd name="T30" fmla="*/ 0 w 67"/>
                <a:gd name="T31" fmla="*/ 0 h 322"/>
                <a:gd name="T32" fmla="*/ 0 w 67"/>
                <a:gd name="T33" fmla="*/ 0 h 322"/>
                <a:gd name="T34" fmla="*/ 0 w 67"/>
                <a:gd name="T35" fmla="*/ 0 h 322"/>
                <a:gd name="T36" fmla="*/ 0 w 67"/>
                <a:gd name="T37" fmla="*/ 0 h 322"/>
                <a:gd name="T38" fmla="*/ 0 w 67"/>
                <a:gd name="T39" fmla="*/ 0 h 322"/>
                <a:gd name="T40" fmla="*/ 0 w 67"/>
                <a:gd name="T41" fmla="*/ 0 h 322"/>
                <a:gd name="T42" fmla="*/ 0 w 67"/>
                <a:gd name="T43" fmla="*/ 0 h 322"/>
                <a:gd name="T44" fmla="*/ 0 w 67"/>
                <a:gd name="T45" fmla="*/ 0 h 322"/>
                <a:gd name="T46" fmla="*/ 0 w 67"/>
                <a:gd name="T47" fmla="*/ 0 h 322"/>
                <a:gd name="T48" fmla="*/ 0 w 67"/>
                <a:gd name="T49" fmla="*/ 0 h 322"/>
                <a:gd name="T50" fmla="*/ 0 w 67"/>
                <a:gd name="T51" fmla="*/ 0 h 322"/>
                <a:gd name="T52" fmla="*/ 0 w 67"/>
                <a:gd name="T53" fmla="*/ 0 h 322"/>
                <a:gd name="T54" fmla="*/ 0 w 67"/>
                <a:gd name="T55" fmla="*/ 0 h 322"/>
                <a:gd name="T56" fmla="*/ 0 w 67"/>
                <a:gd name="T57" fmla="*/ 0 h 322"/>
                <a:gd name="T58" fmla="*/ 0 w 67"/>
                <a:gd name="T59" fmla="*/ 0 h 322"/>
                <a:gd name="T60" fmla="*/ 0 w 67"/>
                <a:gd name="T61" fmla="*/ 0 h 322"/>
                <a:gd name="T62" fmla="*/ 0 w 67"/>
                <a:gd name="T63" fmla="*/ 0 h 322"/>
                <a:gd name="T64" fmla="*/ 0 w 67"/>
                <a:gd name="T65" fmla="*/ 0 h 322"/>
                <a:gd name="T66" fmla="*/ 0 w 67"/>
                <a:gd name="T67" fmla="*/ 0 h 322"/>
                <a:gd name="T68" fmla="*/ 0 w 67"/>
                <a:gd name="T69" fmla="*/ 0 h 322"/>
                <a:gd name="T70" fmla="*/ 0 w 67"/>
                <a:gd name="T71" fmla="*/ 0 h 322"/>
                <a:gd name="T72" fmla="*/ 0 w 67"/>
                <a:gd name="T73" fmla="*/ 0 h 322"/>
                <a:gd name="T74" fmla="*/ 0 w 67"/>
                <a:gd name="T75" fmla="*/ 0 h 322"/>
                <a:gd name="T76" fmla="*/ 0 w 67"/>
                <a:gd name="T77" fmla="*/ 0 h 322"/>
                <a:gd name="T78" fmla="*/ 0 w 67"/>
                <a:gd name="T79" fmla="*/ 0 h 322"/>
                <a:gd name="T80" fmla="*/ 0 w 67"/>
                <a:gd name="T81" fmla="*/ 0 h 322"/>
                <a:gd name="T82" fmla="*/ 0 w 67"/>
                <a:gd name="T83" fmla="*/ 0 h 322"/>
                <a:gd name="T84" fmla="*/ 0 w 67"/>
                <a:gd name="T85" fmla="*/ 0 h 322"/>
                <a:gd name="T86" fmla="*/ 0 w 67"/>
                <a:gd name="T87" fmla="*/ 0 h 322"/>
                <a:gd name="T88" fmla="*/ 0 w 67"/>
                <a:gd name="T89" fmla="*/ 0 h 322"/>
                <a:gd name="T90" fmla="*/ 0 w 67"/>
                <a:gd name="T91" fmla="*/ 0 h 322"/>
                <a:gd name="T92" fmla="*/ 0 w 67"/>
                <a:gd name="T93" fmla="*/ 0 h 322"/>
                <a:gd name="T94" fmla="*/ 0 w 67"/>
                <a:gd name="T95" fmla="*/ 0 h 322"/>
                <a:gd name="T96" fmla="*/ 0 w 67"/>
                <a:gd name="T97" fmla="*/ 0 h 322"/>
                <a:gd name="T98" fmla="*/ 0 w 67"/>
                <a:gd name="T99" fmla="*/ 0 h 322"/>
                <a:gd name="T100" fmla="*/ 0 w 67"/>
                <a:gd name="T101" fmla="*/ 0 h 322"/>
                <a:gd name="T102" fmla="*/ 0 w 67"/>
                <a:gd name="T103" fmla="*/ 0 h 322"/>
                <a:gd name="T104" fmla="*/ 0 w 67"/>
                <a:gd name="T105" fmla="*/ 0 h 322"/>
                <a:gd name="T106" fmla="*/ 0 w 67"/>
                <a:gd name="T107" fmla="*/ 0 h 322"/>
                <a:gd name="T108" fmla="*/ 0 w 67"/>
                <a:gd name="T109" fmla="*/ 0 h 322"/>
                <a:gd name="T110" fmla="*/ 0 w 67"/>
                <a:gd name="T111" fmla="*/ 0 h 322"/>
                <a:gd name="T112" fmla="*/ 0 w 67"/>
                <a:gd name="T113" fmla="*/ 0 h 322"/>
                <a:gd name="T114" fmla="*/ 0 w 67"/>
                <a:gd name="T115" fmla="*/ 0 h 322"/>
                <a:gd name="T116" fmla="*/ 0 w 67"/>
                <a:gd name="T117" fmla="*/ 0 h 32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7"/>
                <a:gd name="T178" fmla="*/ 0 h 322"/>
                <a:gd name="T179" fmla="*/ 67 w 67"/>
                <a:gd name="T180" fmla="*/ 322 h 32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7" h="322">
                  <a:moveTo>
                    <a:pt x="43" y="4"/>
                  </a:moveTo>
                  <a:lnTo>
                    <a:pt x="28" y="0"/>
                  </a:lnTo>
                  <a:lnTo>
                    <a:pt x="16" y="0"/>
                  </a:lnTo>
                  <a:lnTo>
                    <a:pt x="5" y="2"/>
                  </a:lnTo>
                  <a:lnTo>
                    <a:pt x="1" y="13"/>
                  </a:lnTo>
                  <a:lnTo>
                    <a:pt x="1" y="22"/>
                  </a:lnTo>
                  <a:lnTo>
                    <a:pt x="7" y="34"/>
                  </a:lnTo>
                  <a:lnTo>
                    <a:pt x="11" y="34"/>
                  </a:lnTo>
                  <a:lnTo>
                    <a:pt x="5" y="47"/>
                  </a:lnTo>
                  <a:lnTo>
                    <a:pt x="0" y="69"/>
                  </a:lnTo>
                  <a:lnTo>
                    <a:pt x="0" y="87"/>
                  </a:lnTo>
                  <a:lnTo>
                    <a:pt x="1" y="111"/>
                  </a:lnTo>
                  <a:lnTo>
                    <a:pt x="5" y="133"/>
                  </a:lnTo>
                  <a:lnTo>
                    <a:pt x="14" y="134"/>
                  </a:lnTo>
                  <a:lnTo>
                    <a:pt x="14" y="142"/>
                  </a:lnTo>
                  <a:lnTo>
                    <a:pt x="18" y="145"/>
                  </a:lnTo>
                  <a:lnTo>
                    <a:pt x="18" y="168"/>
                  </a:lnTo>
                  <a:lnTo>
                    <a:pt x="22" y="172"/>
                  </a:lnTo>
                  <a:lnTo>
                    <a:pt x="22" y="216"/>
                  </a:lnTo>
                  <a:lnTo>
                    <a:pt x="22" y="243"/>
                  </a:lnTo>
                  <a:lnTo>
                    <a:pt x="16" y="274"/>
                  </a:lnTo>
                  <a:lnTo>
                    <a:pt x="12" y="313"/>
                  </a:lnTo>
                  <a:lnTo>
                    <a:pt x="20" y="316"/>
                  </a:lnTo>
                  <a:lnTo>
                    <a:pt x="20" y="321"/>
                  </a:lnTo>
                  <a:lnTo>
                    <a:pt x="32" y="321"/>
                  </a:lnTo>
                  <a:lnTo>
                    <a:pt x="33" y="319"/>
                  </a:lnTo>
                  <a:lnTo>
                    <a:pt x="38" y="319"/>
                  </a:lnTo>
                  <a:lnTo>
                    <a:pt x="38" y="322"/>
                  </a:lnTo>
                  <a:lnTo>
                    <a:pt x="46" y="321"/>
                  </a:lnTo>
                  <a:lnTo>
                    <a:pt x="64" y="319"/>
                  </a:lnTo>
                  <a:lnTo>
                    <a:pt x="64" y="316"/>
                  </a:lnTo>
                  <a:lnTo>
                    <a:pt x="47" y="310"/>
                  </a:lnTo>
                  <a:lnTo>
                    <a:pt x="47" y="305"/>
                  </a:lnTo>
                  <a:lnTo>
                    <a:pt x="62" y="302"/>
                  </a:lnTo>
                  <a:lnTo>
                    <a:pt x="62" y="298"/>
                  </a:lnTo>
                  <a:lnTo>
                    <a:pt x="52" y="292"/>
                  </a:lnTo>
                  <a:lnTo>
                    <a:pt x="52" y="248"/>
                  </a:lnTo>
                  <a:lnTo>
                    <a:pt x="56" y="207"/>
                  </a:lnTo>
                  <a:lnTo>
                    <a:pt x="55" y="167"/>
                  </a:lnTo>
                  <a:lnTo>
                    <a:pt x="54" y="145"/>
                  </a:lnTo>
                  <a:lnTo>
                    <a:pt x="56" y="138"/>
                  </a:lnTo>
                  <a:lnTo>
                    <a:pt x="56" y="107"/>
                  </a:lnTo>
                  <a:lnTo>
                    <a:pt x="67" y="98"/>
                  </a:lnTo>
                  <a:lnTo>
                    <a:pt x="67" y="94"/>
                  </a:lnTo>
                  <a:lnTo>
                    <a:pt x="42" y="51"/>
                  </a:lnTo>
                  <a:lnTo>
                    <a:pt x="30" y="46"/>
                  </a:lnTo>
                  <a:lnTo>
                    <a:pt x="31" y="43"/>
                  </a:lnTo>
                  <a:lnTo>
                    <a:pt x="39" y="41"/>
                  </a:lnTo>
                  <a:lnTo>
                    <a:pt x="39" y="39"/>
                  </a:lnTo>
                  <a:lnTo>
                    <a:pt x="42" y="37"/>
                  </a:lnTo>
                  <a:lnTo>
                    <a:pt x="42" y="34"/>
                  </a:lnTo>
                  <a:lnTo>
                    <a:pt x="43" y="33"/>
                  </a:lnTo>
                  <a:lnTo>
                    <a:pt x="42" y="32"/>
                  </a:lnTo>
                  <a:lnTo>
                    <a:pt x="43" y="30"/>
                  </a:lnTo>
                  <a:lnTo>
                    <a:pt x="39" y="22"/>
                  </a:lnTo>
                  <a:lnTo>
                    <a:pt x="42" y="18"/>
                  </a:lnTo>
                  <a:lnTo>
                    <a:pt x="39" y="14"/>
                  </a:lnTo>
                  <a:lnTo>
                    <a:pt x="43" y="11"/>
                  </a:lnTo>
                  <a:lnTo>
                    <a:pt x="43" y="4"/>
                  </a:lnTo>
                  <a:close/>
                </a:path>
              </a:pathLst>
            </a:custGeom>
            <a:solidFill>
              <a:srgbClr val="000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74" name="Freeform 146"/>
            <p:cNvSpPr>
              <a:spLocks/>
            </p:cNvSpPr>
            <p:nvPr/>
          </p:nvSpPr>
          <p:spPr bwMode="auto">
            <a:xfrm>
              <a:off x="4159" y="1663"/>
              <a:ext cx="27" cy="92"/>
            </a:xfrm>
            <a:custGeom>
              <a:avLst/>
              <a:gdLst>
                <a:gd name="T0" fmla="*/ 0 w 110"/>
                <a:gd name="T1" fmla="*/ 0 h 366"/>
                <a:gd name="T2" fmla="*/ 0 w 110"/>
                <a:gd name="T3" fmla="*/ 0 h 366"/>
                <a:gd name="T4" fmla="*/ 0 w 110"/>
                <a:gd name="T5" fmla="*/ 0 h 366"/>
                <a:gd name="T6" fmla="*/ 0 w 110"/>
                <a:gd name="T7" fmla="*/ 0 h 366"/>
                <a:gd name="T8" fmla="*/ 0 w 110"/>
                <a:gd name="T9" fmla="*/ 0 h 366"/>
                <a:gd name="T10" fmla="*/ 0 w 110"/>
                <a:gd name="T11" fmla="*/ 0 h 366"/>
                <a:gd name="T12" fmla="*/ 0 w 110"/>
                <a:gd name="T13" fmla="*/ 0 h 366"/>
                <a:gd name="T14" fmla="*/ 0 w 110"/>
                <a:gd name="T15" fmla="*/ 0 h 366"/>
                <a:gd name="T16" fmla="*/ 0 w 110"/>
                <a:gd name="T17" fmla="*/ 0 h 366"/>
                <a:gd name="T18" fmla="*/ 0 w 110"/>
                <a:gd name="T19" fmla="*/ 0 h 366"/>
                <a:gd name="T20" fmla="*/ 0 w 110"/>
                <a:gd name="T21" fmla="*/ 0 h 366"/>
                <a:gd name="T22" fmla="*/ 0 w 110"/>
                <a:gd name="T23" fmla="*/ 0 h 366"/>
                <a:gd name="T24" fmla="*/ 0 w 110"/>
                <a:gd name="T25" fmla="*/ 0 h 366"/>
                <a:gd name="T26" fmla="*/ 0 w 110"/>
                <a:gd name="T27" fmla="*/ 0 h 366"/>
                <a:gd name="T28" fmla="*/ 0 w 110"/>
                <a:gd name="T29" fmla="*/ 0 h 366"/>
                <a:gd name="T30" fmla="*/ 0 w 110"/>
                <a:gd name="T31" fmla="*/ 0 h 366"/>
                <a:gd name="T32" fmla="*/ 0 w 110"/>
                <a:gd name="T33" fmla="*/ 0 h 366"/>
                <a:gd name="T34" fmla="*/ 0 w 110"/>
                <a:gd name="T35" fmla="*/ 0 h 366"/>
                <a:gd name="T36" fmla="*/ 0 w 110"/>
                <a:gd name="T37" fmla="*/ 0 h 366"/>
                <a:gd name="T38" fmla="*/ 0 w 110"/>
                <a:gd name="T39" fmla="*/ 0 h 366"/>
                <a:gd name="T40" fmla="*/ 0 w 110"/>
                <a:gd name="T41" fmla="*/ 0 h 366"/>
                <a:gd name="T42" fmla="*/ 0 w 110"/>
                <a:gd name="T43" fmla="*/ 0 h 366"/>
                <a:gd name="T44" fmla="*/ 0 w 110"/>
                <a:gd name="T45" fmla="*/ 0 h 366"/>
                <a:gd name="T46" fmla="*/ 0 w 110"/>
                <a:gd name="T47" fmla="*/ 0 h 366"/>
                <a:gd name="T48" fmla="*/ 0 w 110"/>
                <a:gd name="T49" fmla="*/ 0 h 366"/>
                <a:gd name="T50" fmla="*/ 0 w 110"/>
                <a:gd name="T51" fmla="*/ 0 h 366"/>
                <a:gd name="T52" fmla="*/ 0 w 110"/>
                <a:gd name="T53" fmla="*/ 0 h 366"/>
                <a:gd name="T54" fmla="*/ 0 w 110"/>
                <a:gd name="T55" fmla="*/ 0 h 366"/>
                <a:gd name="T56" fmla="*/ 0 w 110"/>
                <a:gd name="T57" fmla="*/ 0 h 366"/>
                <a:gd name="T58" fmla="*/ 0 w 110"/>
                <a:gd name="T59" fmla="*/ 0 h 366"/>
                <a:gd name="T60" fmla="*/ 0 w 110"/>
                <a:gd name="T61" fmla="*/ 0 h 366"/>
                <a:gd name="T62" fmla="*/ 0 w 110"/>
                <a:gd name="T63" fmla="*/ 0 h 366"/>
                <a:gd name="T64" fmla="*/ 0 w 110"/>
                <a:gd name="T65" fmla="*/ 0 h 366"/>
                <a:gd name="T66" fmla="*/ 0 w 110"/>
                <a:gd name="T67" fmla="*/ 0 h 366"/>
                <a:gd name="T68" fmla="*/ 0 w 110"/>
                <a:gd name="T69" fmla="*/ 0 h 366"/>
                <a:gd name="T70" fmla="*/ 0 w 110"/>
                <a:gd name="T71" fmla="*/ 0 h 366"/>
                <a:gd name="T72" fmla="*/ 0 w 110"/>
                <a:gd name="T73" fmla="*/ 0 h 366"/>
                <a:gd name="T74" fmla="*/ 0 w 110"/>
                <a:gd name="T75" fmla="*/ 0 h 366"/>
                <a:gd name="T76" fmla="*/ 0 w 110"/>
                <a:gd name="T77" fmla="*/ 0 h 366"/>
                <a:gd name="T78" fmla="*/ 0 w 110"/>
                <a:gd name="T79" fmla="*/ 0 h 366"/>
                <a:gd name="T80" fmla="*/ 0 w 110"/>
                <a:gd name="T81" fmla="*/ 0 h 366"/>
                <a:gd name="T82" fmla="*/ 0 w 110"/>
                <a:gd name="T83" fmla="*/ 0 h 366"/>
                <a:gd name="T84" fmla="*/ 0 w 110"/>
                <a:gd name="T85" fmla="*/ 0 h 366"/>
                <a:gd name="T86" fmla="*/ 0 w 110"/>
                <a:gd name="T87" fmla="*/ 0 h 366"/>
                <a:gd name="T88" fmla="*/ 0 w 110"/>
                <a:gd name="T89" fmla="*/ 0 h 366"/>
                <a:gd name="T90" fmla="*/ 0 w 110"/>
                <a:gd name="T91" fmla="*/ 0 h 366"/>
                <a:gd name="T92" fmla="*/ 0 w 110"/>
                <a:gd name="T93" fmla="*/ 0 h 366"/>
                <a:gd name="T94" fmla="*/ 0 w 110"/>
                <a:gd name="T95" fmla="*/ 0 h 366"/>
                <a:gd name="T96" fmla="*/ 0 w 110"/>
                <a:gd name="T97" fmla="*/ 0 h 366"/>
                <a:gd name="T98" fmla="*/ 0 w 110"/>
                <a:gd name="T99" fmla="*/ 0 h 366"/>
                <a:gd name="T100" fmla="*/ 0 w 110"/>
                <a:gd name="T101" fmla="*/ 0 h 366"/>
                <a:gd name="T102" fmla="*/ 0 w 110"/>
                <a:gd name="T103" fmla="*/ 0 h 366"/>
                <a:gd name="T104" fmla="*/ 0 w 110"/>
                <a:gd name="T105" fmla="*/ 0 h 366"/>
                <a:gd name="T106" fmla="*/ 0 w 110"/>
                <a:gd name="T107" fmla="*/ 0 h 366"/>
                <a:gd name="T108" fmla="*/ 0 w 110"/>
                <a:gd name="T109" fmla="*/ 0 h 366"/>
                <a:gd name="T110" fmla="*/ 0 w 110"/>
                <a:gd name="T111" fmla="*/ 0 h 366"/>
                <a:gd name="T112" fmla="*/ 0 w 110"/>
                <a:gd name="T113" fmla="*/ 0 h 366"/>
                <a:gd name="T114" fmla="*/ 0 w 110"/>
                <a:gd name="T115" fmla="*/ 0 h 366"/>
                <a:gd name="T116" fmla="*/ 0 w 110"/>
                <a:gd name="T117" fmla="*/ 0 h 36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10"/>
                <a:gd name="T178" fmla="*/ 0 h 366"/>
                <a:gd name="T179" fmla="*/ 110 w 110"/>
                <a:gd name="T180" fmla="*/ 366 h 36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10" h="366">
                  <a:moveTo>
                    <a:pt x="67" y="4"/>
                  </a:moveTo>
                  <a:lnTo>
                    <a:pt x="88" y="0"/>
                  </a:lnTo>
                  <a:lnTo>
                    <a:pt x="98" y="8"/>
                  </a:lnTo>
                  <a:lnTo>
                    <a:pt x="101" y="5"/>
                  </a:lnTo>
                  <a:lnTo>
                    <a:pt x="107" y="22"/>
                  </a:lnTo>
                  <a:lnTo>
                    <a:pt x="95" y="32"/>
                  </a:lnTo>
                  <a:lnTo>
                    <a:pt x="94" y="40"/>
                  </a:lnTo>
                  <a:lnTo>
                    <a:pt x="92" y="41"/>
                  </a:lnTo>
                  <a:lnTo>
                    <a:pt x="88" y="49"/>
                  </a:lnTo>
                  <a:lnTo>
                    <a:pt x="80" y="51"/>
                  </a:lnTo>
                  <a:lnTo>
                    <a:pt x="80" y="55"/>
                  </a:lnTo>
                  <a:lnTo>
                    <a:pt x="95" y="65"/>
                  </a:lnTo>
                  <a:lnTo>
                    <a:pt x="107" y="118"/>
                  </a:lnTo>
                  <a:lnTo>
                    <a:pt x="98" y="132"/>
                  </a:lnTo>
                  <a:lnTo>
                    <a:pt x="98" y="227"/>
                  </a:lnTo>
                  <a:lnTo>
                    <a:pt x="85" y="231"/>
                  </a:lnTo>
                  <a:lnTo>
                    <a:pt x="83" y="247"/>
                  </a:lnTo>
                  <a:lnTo>
                    <a:pt x="79" y="288"/>
                  </a:lnTo>
                  <a:lnTo>
                    <a:pt x="79" y="309"/>
                  </a:lnTo>
                  <a:lnTo>
                    <a:pt x="98" y="323"/>
                  </a:lnTo>
                  <a:lnTo>
                    <a:pt x="110" y="330"/>
                  </a:lnTo>
                  <a:lnTo>
                    <a:pt x="110" y="334"/>
                  </a:lnTo>
                  <a:lnTo>
                    <a:pt x="82" y="328"/>
                  </a:lnTo>
                  <a:lnTo>
                    <a:pt x="79" y="324"/>
                  </a:lnTo>
                  <a:lnTo>
                    <a:pt x="76" y="328"/>
                  </a:lnTo>
                  <a:lnTo>
                    <a:pt x="73" y="328"/>
                  </a:lnTo>
                  <a:lnTo>
                    <a:pt x="70" y="313"/>
                  </a:lnTo>
                  <a:lnTo>
                    <a:pt x="67" y="243"/>
                  </a:lnTo>
                  <a:lnTo>
                    <a:pt x="61" y="243"/>
                  </a:lnTo>
                  <a:lnTo>
                    <a:pt x="45" y="304"/>
                  </a:lnTo>
                  <a:lnTo>
                    <a:pt x="45" y="342"/>
                  </a:lnTo>
                  <a:lnTo>
                    <a:pt x="39" y="362"/>
                  </a:lnTo>
                  <a:lnTo>
                    <a:pt x="33" y="366"/>
                  </a:lnTo>
                  <a:lnTo>
                    <a:pt x="30" y="356"/>
                  </a:lnTo>
                  <a:lnTo>
                    <a:pt x="34" y="345"/>
                  </a:lnTo>
                  <a:lnTo>
                    <a:pt x="39" y="321"/>
                  </a:lnTo>
                  <a:lnTo>
                    <a:pt x="40" y="232"/>
                  </a:lnTo>
                  <a:lnTo>
                    <a:pt x="45" y="147"/>
                  </a:lnTo>
                  <a:lnTo>
                    <a:pt x="36" y="140"/>
                  </a:lnTo>
                  <a:lnTo>
                    <a:pt x="36" y="128"/>
                  </a:lnTo>
                  <a:lnTo>
                    <a:pt x="36" y="104"/>
                  </a:lnTo>
                  <a:lnTo>
                    <a:pt x="24" y="110"/>
                  </a:lnTo>
                  <a:lnTo>
                    <a:pt x="34" y="124"/>
                  </a:lnTo>
                  <a:lnTo>
                    <a:pt x="34" y="138"/>
                  </a:lnTo>
                  <a:lnTo>
                    <a:pt x="24" y="130"/>
                  </a:lnTo>
                  <a:lnTo>
                    <a:pt x="18" y="121"/>
                  </a:lnTo>
                  <a:lnTo>
                    <a:pt x="11" y="123"/>
                  </a:lnTo>
                  <a:lnTo>
                    <a:pt x="0" y="109"/>
                  </a:lnTo>
                  <a:lnTo>
                    <a:pt x="0" y="104"/>
                  </a:lnTo>
                  <a:lnTo>
                    <a:pt x="5" y="102"/>
                  </a:lnTo>
                  <a:lnTo>
                    <a:pt x="20" y="85"/>
                  </a:lnTo>
                  <a:lnTo>
                    <a:pt x="34" y="72"/>
                  </a:lnTo>
                  <a:lnTo>
                    <a:pt x="53" y="56"/>
                  </a:lnTo>
                  <a:lnTo>
                    <a:pt x="67" y="49"/>
                  </a:lnTo>
                  <a:lnTo>
                    <a:pt x="67" y="38"/>
                  </a:lnTo>
                  <a:lnTo>
                    <a:pt x="61" y="33"/>
                  </a:lnTo>
                  <a:lnTo>
                    <a:pt x="61" y="18"/>
                  </a:lnTo>
                  <a:lnTo>
                    <a:pt x="58" y="14"/>
                  </a:lnTo>
                  <a:lnTo>
                    <a:pt x="67" y="4"/>
                  </a:lnTo>
                  <a:close/>
                </a:path>
              </a:pathLst>
            </a:custGeom>
            <a:solidFill>
              <a:srgbClr val="000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75" name="Freeform 147"/>
            <p:cNvSpPr>
              <a:spLocks/>
            </p:cNvSpPr>
            <p:nvPr/>
          </p:nvSpPr>
          <p:spPr bwMode="auto">
            <a:xfrm>
              <a:off x="4268" y="1666"/>
              <a:ext cx="19" cy="67"/>
            </a:xfrm>
            <a:custGeom>
              <a:avLst/>
              <a:gdLst>
                <a:gd name="T0" fmla="*/ 0 w 78"/>
                <a:gd name="T1" fmla="*/ 0 h 267"/>
                <a:gd name="T2" fmla="*/ 0 w 78"/>
                <a:gd name="T3" fmla="*/ 0 h 267"/>
                <a:gd name="T4" fmla="*/ 0 w 78"/>
                <a:gd name="T5" fmla="*/ 0 h 267"/>
                <a:gd name="T6" fmla="*/ 0 w 78"/>
                <a:gd name="T7" fmla="*/ 0 h 267"/>
                <a:gd name="T8" fmla="*/ 0 w 78"/>
                <a:gd name="T9" fmla="*/ 0 h 267"/>
                <a:gd name="T10" fmla="*/ 0 w 78"/>
                <a:gd name="T11" fmla="*/ 0 h 267"/>
                <a:gd name="T12" fmla="*/ 0 w 78"/>
                <a:gd name="T13" fmla="*/ 0 h 267"/>
                <a:gd name="T14" fmla="*/ 0 w 78"/>
                <a:gd name="T15" fmla="*/ 0 h 267"/>
                <a:gd name="T16" fmla="*/ 0 w 78"/>
                <a:gd name="T17" fmla="*/ 0 h 267"/>
                <a:gd name="T18" fmla="*/ 0 w 78"/>
                <a:gd name="T19" fmla="*/ 0 h 267"/>
                <a:gd name="T20" fmla="*/ 0 w 78"/>
                <a:gd name="T21" fmla="*/ 0 h 267"/>
                <a:gd name="T22" fmla="*/ 0 w 78"/>
                <a:gd name="T23" fmla="*/ 0 h 267"/>
                <a:gd name="T24" fmla="*/ 0 w 78"/>
                <a:gd name="T25" fmla="*/ 0 h 267"/>
                <a:gd name="T26" fmla="*/ 0 w 78"/>
                <a:gd name="T27" fmla="*/ 0 h 267"/>
                <a:gd name="T28" fmla="*/ 0 w 78"/>
                <a:gd name="T29" fmla="*/ 0 h 267"/>
                <a:gd name="T30" fmla="*/ 0 w 78"/>
                <a:gd name="T31" fmla="*/ 0 h 267"/>
                <a:gd name="T32" fmla="*/ 0 w 78"/>
                <a:gd name="T33" fmla="*/ 0 h 267"/>
                <a:gd name="T34" fmla="*/ 0 w 78"/>
                <a:gd name="T35" fmla="*/ 0 h 267"/>
                <a:gd name="T36" fmla="*/ 0 w 78"/>
                <a:gd name="T37" fmla="*/ 0 h 267"/>
                <a:gd name="T38" fmla="*/ 0 w 78"/>
                <a:gd name="T39" fmla="*/ 0 h 267"/>
                <a:gd name="T40" fmla="*/ 0 w 78"/>
                <a:gd name="T41" fmla="*/ 0 h 267"/>
                <a:gd name="T42" fmla="*/ 0 w 78"/>
                <a:gd name="T43" fmla="*/ 0 h 267"/>
                <a:gd name="T44" fmla="*/ 0 w 78"/>
                <a:gd name="T45" fmla="*/ 0 h 267"/>
                <a:gd name="T46" fmla="*/ 0 w 78"/>
                <a:gd name="T47" fmla="*/ 0 h 267"/>
                <a:gd name="T48" fmla="*/ 0 w 78"/>
                <a:gd name="T49" fmla="*/ 0 h 267"/>
                <a:gd name="T50" fmla="*/ 0 w 78"/>
                <a:gd name="T51" fmla="*/ 0 h 267"/>
                <a:gd name="T52" fmla="*/ 0 w 78"/>
                <a:gd name="T53" fmla="*/ 0 h 267"/>
                <a:gd name="T54" fmla="*/ 0 w 78"/>
                <a:gd name="T55" fmla="*/ 0 h 267"/>
                <a:gd name="T56" fmla="*/ 0 w 78"/>
                <a:gd name="T57" fmla="*/ 0 h 267"/>
                <a:gd name="T58" fmla="*/ 0 w 78"/>
                <a:gd name="T59" fmla="*/ 0 h 267"/>
                <a:gd name="T60" fmla="*/ 0 w 78"/>
                <a:gd name="T61" fmla="*/ 0 h 267"/>
                <a:gd name="T62" fmla="*/ 0 w 78"/>
                <a:gd name="T63" fmla="*/ 0 h 267"/>
                <a:gd name="T64" fmla="*/ 0 w 78"/>
                <a:gd name="T65" fmla="*/ 0 h 267"/>
                <a:gd name="T66" fmla="*/ 0 w 78"/>
                <a:gd name="T67" fmla="*/ 0 h 267"/>
                <a:gd name="T68" fmla="*/ 0 w 78"/>
                <a:gd name="T69" fmla="*/ 0 h 267"/>
                <a:gd name="T70" fmla="*/ 0 w 78"/>
                <a:gd name="T71" fmla="*/ 0 h 267"/>
                <a:gd name="T72" fmla="*/ 0 w 78"/>
                <a:gd name="T73" fmla="*/ 0 h 267"/>
                <a:gd name="T74" fmla="*/ 0 w 78"/>
                <a:gd name="T75" fmla="*/ 0 h 267"/>
                <a:gd name="T76" fmla="*/ 0 w 78"/>
                <a:gd name="T77" fmla="*/ 0 h 267"/>
                <a:gd name="T78" fmla="*/ 0 w 78"/>
                <a:gd name="T79" fmla="*/ 0 h 267"/>
                <a:gd name="T80" fmla="*/ 0 w 78"/>
                <a:gd name="T81" fmla="*/ 0 h 267"/>
                <a:gd name="T82" fmla="*/ 0 w 78"/>
                <a:gd name="T83" fmla="*/ 0 h 267"/>
                <a:gd name="T84" fmla="*/ 0 w 78"/>
                <a:gd name="T85" fmla="*/ 0 h 267"/>
                <a:gd name="T86" fmla="*/ 0 w 78"/>
                <a:gd name="T87" fmla="*/ 0 h 267"/>
                <a:gd name="T88" fmla="*/ 0 w 78"/>
                <a:gd name="T89" fmla="*/ 0 h 267"/>
                <a:gd name="T90" fmla="*/ 0 w 78"/>
                <a:gd name="T91" fmla="*/ 0 h 267"/>
                <a:gd name="T92" fmla="*/ 0 w 78"/>
                <a:gd name="T93" fmla="*/ 0 h 267"/>
                <a:gd name="T94" fmla="*/ 0 w 78"/>
                <a:gd name="T95" fmla="*/ 0 h 267"/>
                <a:gd name="T96" fmla="*/ 0 w 78"/>
                <a:gd name="T97" fmla="*/ 0 h 267"/>
                <a:gd name="T98" fmla="*/ 0 w 78"/>
                <a:gd name="T99" fmla="*/ 0 h 267"/>
                <a:gd name="T100" fmla="*/ 0 w 78"/>
                <a:gd name="T101" fmla="*/ 0 h 267"/>
                <a:gd name="T102" fmla="*/ 0 w 78"/>
                <a:gd name="T103" fmla="*/ 0 h 267"/>
                <a:gd name="T104" fmla="*/ 0 w 78"/>
                <a:gd name="T105" fmla="*/ 0 h 267"/>
                <a:gd name="T106" fmla="*/ 0 w 78"/>
                <a:gd name="T107" fmla="*/ 0 h 267"/>
                <a:gd name="T108" fmla="*/ 0 w 78"/>
                <a:gd name="T109" fmla="*/ 0 h 267"/>
                <a:gd name="T110" fmla="*/ 0 w 78"/>
                <a:gd name="T111" fmla="*/ 0 h 267"/>
                <a:gd name="T112" fmla="*/ 0 w 78"/>
                <a:gd name="T113" fmla="*/ 0 h 267"/>
                <a:gd name="T114" fmla="*/ 0 w 78"/>
                <a:gd name="T115" fmla="*/ 0 h 267"/>
                <a:gd name="T116" fmla="*/ 0 w 78"/>
                <a:gd name="T117" fmla="*/ 0 h 26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78"/>
                <a:gd name="T178" fmla="*/ 0 h 267"/>
                <a:gd name="T179" fmla="*/ 78 w 78"/>
                <a:gd name="T180" fmla="*/ 267 h 267"/>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78" h="267">
                  <a:moveTo>
                    <a:pt x="47" y="2"/>
                  </a:moveTo>
                  <a:lnTo>
                    <a:pt x="62" y="0"/>
                  </a:lnTo>
                  <a:lnTo>
                    <a:pt x="70" y="6"/>
                  </a:lnTo>
                  <a:lnTo>
                    <a:pt x="72" y="3"/>
                  </a:lnTo>
                  <a:lnTo>
                    <a:pt x="76" y="16"/>
                  </a:lnTo>
                  <a:lnTo>
                    <a:pt x="68" y="23"/>
                  </a:lnTo>
                  <a:lnTo>
                    <a:pt x="67" y="29"/>
                  </a:lnTo>
                  <a:lnTo>
                    <a:pt x="66" y="30"/>
                  </a:lnTo>
                  <a:lnTo>
                    <a:pt x="62" y="36"/>
                  </a:lnTo>
                  <a:lnTo>
                    <a:pt x="57" y="37"/>
                  </a:lnTo>
                  <a:lnTo>
                    <a:pt x="57" y="39"/>
                  </a:lnTo>
                  <a:lnTo>
                    <a:pt x="68" y="48"/>
                  </a:lnTo>
                  <a:lnTo>
                    <a:pt x="76" y="86"/>
                  </a:lnTo>
                  <a:lnTo>
                    <a:pt x="70" y="96"/>
                  </a:lnTo>
                  <a:lnTo>
                    <a:pt x="70" y="166"/>
                  </a:lnTo>
                  <a:lnTo>
                    <a:pt x="60" y="169"/>
                  </a:lnTo>
                  <a:lnTo>
                    <a:pt x="59" y="180"/>
                  </a:lnTo>
                  <a:lnTo>
                    <a:pt x="56" y="210"/>
                  </a:lnTo>
                  <a:lnTo>
                    <a:pt x="56" y="226"/>
                  </a:lnTo>
                  <a:lnTo>
                    <a:pt x="70" y="236"/>
                  </a:lnTo>
                  <a:lnTo>
                    <a:pt x="78" y="241"/>
                  </a:lnTo>
                  <a:lnTo>
                    <a:pt x="78" y="244"/>
                  </a:lnTo>
                  <a:lnTo>
                    <a:pt x="58" y="239"/>
                  </a:lnTo>
                  <a:lnTo>
                    <a:pt x="56" y="237"/>
                  </a:lnTo>
                  <a:lnTo>
                    <a:pt x="54" y="239"/>
                  </a:lnTo>
                  <a:lnTo>
                    <a:pt x="52" y="239"/>
                  </a:lnTo>
                  <a:lnTo>
                    <a:pt x="49" y="228"/>
                  </a:lnTo>
                  <a:lnTo>
                    <a:pt x="47" y="177"/>
                  </a:lnTo>
                  <a:lnTo>
                    <a:pt x="43" y="177"/>
                  </a:lnTo>
                  <a:lnTo>
                    <a:pt x="32" y="222"/>
                  </a:lnTo>
                  <a:lnTo>
                    <a:pt x="32" y="250"/>
                  </a:lnTo>
                  <a:lnTo>
                    <a:pt x="28" y="265"/>
                  </a:lnTo>
                  <a:lnTo>
                    <a:pt x="23" y="267"/>
                  </a:lnTo>
                  <a:lnTo>
                    <a:pt x="20" y="259"/>
                  </a:lnTo>
                  <a:lnTo>
                    <a:pt x="23" y="252"/>
                  </a:lnTo>
                  <a:lnTo>
                    <a:pt x="28" y="234"/>
                  </a:lnTo>
                  <a:lnTo>
                    <a:pt x="29" y="170"/>
                  </a:lnTo>
                  <a:lnTo>
                    <a:pt x="32" y="107"/>
                  </a:lnTo>
                  <a:lnTo>
                    <a:pt x="25" y="102"/>
                  </a:lnTo>
                  <a:lnTo>
                    <a:pt x="25" y="93"/>
                  </a:lnTo>
                  <a:lnTo>
                    <a:pt x="25" y="75"/>
                  </a:lnTo>
                  <a:lnTo>
                    <a:pt x="16" y="81"/>
                  </a:lnTo>
                  <a:lnTo>
                    <a:pt x="23" y="91"/>
                  </a:lnTo>
                  <a:lnTo>
                    <a:pt x="23" y="100"/>
                  </a:lnTo>
                  <a:lnTo>
                    <a:pt x="16" y="95"/>
                  </a:lnTo>
                  <a:lnTo>
                    <a:pt x="12" y="89"/>
                  </a:lnTo>
                  <a:lnTo>
                    <a:pt x="7" y="90"/>
                  </a:lnTo>
                  <a:lnTo>
                    <a:pt x="0" y="80"/>
                  </a:lnTo>
                  <a:lnTo>
                    <a:pt x="0" y="75"/>
                  </a:lnTo>
                  <a:lnTo>
                    <a:pt x="3" y="74"/>
                  </a:lnTo>
                  <a:lnTo>
                    <a:pt x="13" y="62"/>
                  </a:lnTo>
                  <a:lnTo>
                    <a:pt x="23" y="53"/>
                  </a:lnTo>
                  <a:lnTo>
                    <a:pt x="38" y="40"/>
                  </a:lnTo>
                  <a:lnTo>
                    <a:pt x="47" y="36"/>
                  </a:lnTo>
                  <a:lnTo>
                    <a:pt x="47" y="28"/>
                  </a:lnTo>
                  <a:lnTo>
                    <a:pt x="43" y="24"/>
                  </a:lnTo>
                  <a:lnTo>
                    <a:pt x="43" y="13"/>
                  </a:lnTo>
                  <a:lnTo>
                    <a:pt x="41" y="11"/>
                  </a:lnTo>
                  <a:lnTo>
                    <a:pt x="47" y="2"/>
                  </a:lnTo>
                  <a:close/>
                </a:path>
              </a:pathLst>
            </a:custGeom>
            <a:solidFill>
              <a:srgbClr val="000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76" name="Freeform 148"/>
            <p:cNvSpPr>
              <a:spLocks/>
            </p:cNvSpPr>
            <p:nvPr/>
          </p:nvSpPr>
          <p:spPr bwMode="auto">
            <a:xfrm>
              <a:off x="4301" y="1661"/>
              <a:ext cx="17" cy="81"/>
            </a:xfrm>
            <a:custGeom>
              <a:avLst/>
              <a:gdLst>
                <a:gd name="T0" fmla="*/ 0 w 67"/>
                <a:gd name="T1" fmla="*/ 0 h 325"/>
                <a:gd name="T2" fmla="*/ 0 w 67"/>
                <a:gd name="T3" fmla="*/ 0 h 325"/>
                <a:gd name="T4" fmla="*/ 0 w 67"/>
                <a:gd name="T5" fmla="*/ 0 h 325"/>
                <a:gd name="T6" fmla="*/ 0 w 67"/>
                <a:gd name="T7" fmla="*/ 0 h 325"/>
                <a:gd name="T8" fmla="*/ 0 w 67"/>
                <a:gd name="T9" fmla="*/ 0 h 325"/>
                <a:gd name="T10" fmla="*/ 0 w 67"/>
                <a:gd name="T11" fmla="*/ 0 h 325"/>
                <a:gd name="T12" fmla="*/ 0 w 67"/>
                <a:gd name="T13" fmla="*/ 0 h 325"/>
                <a:gd name="T14" fmla="*/ 0 w 67"/>
                <a:gd name="T15" fmla="*/ 0 h 325"/>
                <a:gd name="T16" fmla="*/ 0 w 67"/>
                <a:gd name="T17" fmla="*/ 0 h 325"/>
                <a:gd name="T18" fmla="*/ 0 w 67"/>
                <a:gd name="T19" fmla="*/ 0 h 325"/>
                <a:gd name="T20" fmla="*/ 0 w 67"/>
                <a:gd name="T21" fmla="*/ 0 h 325"/>
                <a:gd name="T22" fmla="*/ 0 w 67"/>
                <a:gd name="T23" fmla="*/ 0 h 325"/>
                <a:gd name="T24" fmla="*/ 0 w 67"/>
                <a:gd name="T25" fmla="*/ 0 h 325"/>
                <a:gd name="T26" fmla="*/ 0 w 67"/>
                <a:gd name="T27" fmla="*/ 0 h 325"/>
                <a:gd name="T28" fmla="*/ 0 w 67"/>
                <a:gd name="T29" fmla="*/ 0 h 325"/>
                <a:gd name="T30" fmla="*/ 0 w 67"/>
                <a:gd name="T31" fmla="*/ 0 h 325"/>
                <a:gd name="T32" fmla="*/ 0 w 67"/>
                <a:gd name="T33" fmla="*/ 0 h 325"/>
                <a:gd name="T34" fmla="*/ 0 w 67"/>
                <a:gd name="T35" fmla="*/ 0 h 325"/>
                <a:gd name="T36" fmla="*/ 0 w 67"/>
                <a:gd name="T37" fmla="*/ 0 h 325"/>
                <a:gd name="T38" fmla="*/ 0 w 67"/>
                <a:gd name="T39" fmla="*/ 0 h 325"/>
                <a:gd name="T40" fmla="*/ 0 w 67"/>
                <a:gd name="T41" fmla="*/ 0 h 325"/>
                <a:gd name="T42" fmla="*/ 0 w 67"/>
                <a:gd name="T43" fmla="*/ 0 h 325"/>
                <a:gd name="T44" fmla="*/ 0 w 67"/>
                <a:gd name="T45" fmla="*/ 0 h 325"/>
                <a:gd name="T46" fmla="*/ 0 w 67"/>
                <a:gd name="T47" fmla="*/ 0 h 325"/>
                <a:gd name="T48" fmla="*/ 0 w 67"/>
                <a:gd name="T49" fmla="*/ 0 h 325"/>
                <a:gd name="T50" fmla="*/ 0 w 67"/>
                <a:gd name="T51" fmla="*/ 0 h 325"/>
                <a:gd name="T52" fmla="*/ 0 w 67"/>
                <a:gd name="T53" fmla="*/ 0 h 325"/>
                <a:gd name="T54" fmla="*/ 0 w 67"/>
                <a:gd name="T55" fmla="*/ 0 h 325"/>
                <a:gd name="T56" fmla="*/ 0 w 67"/>
                <a:gd name="T57" fmla="*/ 0 h 325"/>
                <a:gd name="T58" fmla="*/ 0 w 67"/>
                <a:gd name="T59" fmla="*/ 0 h 325"/>
                <a:gd name="T60" fmla="*/ 0 w 67"/>
                <a:gd name="T61" fmla="*/ 0 h 325"/>
                <a:gd name="T62" fmla="*/ 0 w 67"/>
                <a:gd name="T63" fmla="*/ 0 h 325"/>
                <a:gd name="T64" fmla="*/ 0 w 67"/>
                <a:gd name="T65" fmla="*/ 0 h 325"/>
                <a:gd name="T66" fmla="*/ 0 w 67"/>
                <a:gd name="T67" fmla="*/ 0 h 325"/>
                <a:gd name="T68" fmla="*/ 0 w 67"/>
                <a:gd name="T69" fmla="*/ 0 h 325"/>
                <a:gd name="T70" fmla="*/ 0 w 67"/>
                <a:gd name="T71" fmla="*/ 0 h 325"/>
                <a:gd name="T72" fmla="*/ 0 w 67"/>
                <a:gd name="T73" fmla="*/ 0 h 325"/>
                <a:gd name="T74" fmla="*/ 0 w 67"/>
                <a:gd name="T75" fmla="*/ 0 h 325"/>
                <a:gd name="T76" fmla="*/ 0 w 67"/>
                <a:gd name="T77" fmla="*/ 0 h 325"/>
                <a:gd name="T78" fmla="*/ 0 w 67"/>
                <a:gd name="T79" fmla="*/ 0 h 325"/>
                <a:gd name="T80" fmla="*/ 0 w 67"/>
                <a:gd name="T81" fmla="*/ 0 h 325"/>
                <a:gd name="T82" fmla="*/ 0 w 67"/>
                <a:gd name="T83" fmla="*/ 0 h 325"/>
                <a:gd name="T84" fmla="*/ 0 w 67"/>
                <a:gd name="T85" fmla="*/ 0 h 325"/>
                <a:gd name="T86" fmla="*/ 0 w 67"/>
                <a:gd name="T87" fmla="*/ 0 h 325"/>
                <a:gd name="T88" fmla="*/ 0 w 67"/>
                <a:gd name="T89" fmla="*/ 0 h 325"/>
                <a:gd name="T90" fmla="*/ 0 w 67"/>
                <a:gd name="T91" fmla="*/ 0 h 325"/>
                <a:gd name="T92" fmla="*/ 0 w 67"/>
                <a:gd name="T93" fmla="*/ 0 h 325"/>
                <a:gd name="T94" fmla="*/ 0 w 67"/>
                <a:gd name="T95" fmla="*/ 0 h 325"/>
                <a:gd name="T96" fmla="*/ 0 w 67"/>
                <a:gd name="T97" fmla="*/ 0 h 325"/>
                <a:gd name="T98" fmla="*/ 0 w 67"/>
                <a:gd name="T99" fmla="*/ 0 h 325"/>
                <a:gd name="T100" fmla="*/ 0 w 67"/>
                <a:gd name="T101" fmla="*/ 0 h 325"/>
                <a:gd name="T102" fmla="*/ 0 w 67"/>
                <a:gd name="T103" fmla="*/ 0 h 325"/>
                <a:gd name="T104" fmla="*/ 0 w 67"/>
                <a:gd name="T105" fmla="*/ 0 h 325"/>
                <a:gd name="T106" fmla="*/ 0 w 67"/>
                <a:gd name="T107" fmla="*/ 0 h 325"/>
                <a:gd name="T108" fmla="*/ 0 w 67"/>
                <a:gd name="T109" fmla="*/ 0 h 325"/>
                <a:gd name="T110" fmla="*/ 0 w 67"/>
                <a:gd name="T111" fmla="*/ 0 h 325"/>
                <a:gd name="T112" fmla="*/ 0 w 67"/>
                <a:gd name="T113" fmla="*/ 0 h 325"/>
                <a:gd name="T114" fmla="*/ 0 w 67"/>
                <a:gd name="T115" fmla="*/ 0 h 325"/>
                <a:gd name="T116" fmla="*/ 0 w 67"/>
                <a:gd name="T117" fmla="*/ 0 h 32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7"/>
                <a:gd name="T178" fmla="*/ 0 h 325"/>
                <a:gd name="T179" fmla="*/ 67 w 67"/>
                <a:gd name="T180" fmla="*/ 325 h 325"/>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7" h="325">
                  <a:moveTo>
                    <a:pt x="45" y="4"/>
                  </a:moveTo>
                  <a:lnTo>
                    <a:pt x="28" y="0"/>
                  </a:lnTo>
                  <a:lnTo>
                    <a:pt x="16" y="0"/>
                  </a:lnTo>
                  <a:lnTo>
                    <a:pt x="6" y="2"/>
                  </a:lnTo>
                  <a:lnTo>
                    <a:pt x="1" y="13"/>
                  </a:lnTo>
                  <a:lnTo>
                    <a:pt x="1" y="23"/>
                  </a:lnTo>
                  <a:lnTo>
                    <a:pt x="8" y="34"/>
                  </a:lnTo>
                  <a:lnTo>
                    <a:pt x="12" y="34"/>
                  </a:lnTo>
                  <a:lnTo>
                    <a:pt x="6" y="47"/>
                  </a:lnTo>
                  <a:lnTo>
                    <a:pt x="0" y="69"/>
                  </a:lnTo>
                  <a:lnTo>
                    <a:pt x="0" y="87"/>
                  </a:lnTo>
                  <a:lnTo>
                    <a:pt x="1" y="112"/>
                  </a:lnTo>
                  <a:lnTo>
                    <a:pt x="6" y="134"/>
                  </a:lnTo>
                  <a:lnTo>
                    <a:pt x="14" y="135"/>
                  </a:lnTo>
                  <a:lnTo>
                    <a:pt x="14" y="143"/>
                  </a:lnTo>
                  <a:lnTo>
                    <a:pt x="18" y="146"/>
                  </a:lnTo>
                  <a:lnTo>
                    <a:pt x="18" y="169"/>
                  </a:lnTo>
                  <a:lnTo>
                    <a:pt x="22" y="175"/>
                  </a:lnTo>
                  <a:lnTo>
                    <a:pt x="22" y="218"/>
                  </a:lnTo>
                  <a:lnTo>
                    <a:pt x="22" y="245"/>
                  </a:lnTo>
                  <a:lnTo>
                    <a:pt x="16" y="276"/>
                  </a:lnTo>
                  <a:lnTo>
                    <a:pt x="14" y="316"/>
                  </a:lnTo>
                  <a:lnTo>
                    <a:pt x="20" y="319"/>
                  </a:lnTo>
                  <a:lnTo>
                    <a:pt x="20" y="325"/>
                  </a:lnTo>
                  <a:lnTo>
                    <a:pt x="31" y="325"/>
                  </a:lnTo>
                  <a:lnTo>
                    <a:pt x="33" y="323"/>
                  </a:lnTo>
                  <a:lnTo>
                    <a:pt x="37" y="323"/>
                  </a:lnTo>
                  <a:lnTo>
                    <a:pt x="38" y="325"/>
                  </a:lnTo>
                  <a:lnTo>
                    <a:pt x="47" y="325"/>
                  </a:lnTo>
                  <a:lnTo>
                    <a:pt x="64" y="323"/>
                  </a:lnTo>
                  <a:lnTo>
                    <a:pt x="64" y="319"/>
                  </a:lnTo>
                  <a:lnTo>
                    <a:pt x="49" y="314"/>
                  </a:lnTo>
                  <a:lnTo>
                    <a:pt x="49" y="308"/>
                  </a:lnTo>
                  <a:lnTo>
                    <a:pt x="62" y="305"/>
                  </a:lnTo>
                  <a:lnTo>
                    <a:pt x="62" y="301"/>
                  </a:lnTo>
                  <a:lnTo>
                    <a:pt x="53" y="295"/>
                  </a:lnTo>
                  <a:lnTo>
                    <a:pt x="53" y="250"/>
                  </a:lnTo>
                  <a:lnTo>
                    <a:pt x="56" y="210"/>
                  </a:lnTo>
                  <a:lnTo>
                    <a:pt x="55" y="169"/>
                  </a:lnTo>
                  <a:lnTo>
                    <a:pt x="54" y="146"/>
                  </a:lnTo>
                  <a:lnTo>
                    <a:pt x="56" y="139"/>
                  </a:lnTo>
                  <a:lnTo>
                    <a:pt x="56" y="107"/>
                  </a:lnTo>
                  <a:lnTo>
                    <a:pt x="67" y="100"/>
                  </a:lnTo>
                  <a:lnTo>
                    <a:pt x="67" y="95"/>
                  </a:lnTo>
                  <a:lnTo>
                    <a:pt x="41" y="52"/>
                  </a:lnTo>
                  <a:lnTo>
                    <a:pt x="30" y="46"/>
                  </a:lnTo>
                  <a:lnTo>
                    <a:pt x="31" y="43"/>
                  </a:lnTo>
                  <a:lnTo>
                    <a:pt x="40" y="41"/>
                  </a:lnTo>
                  <a:lnTo>
                    <a:pt x="40" y="39"/>
                  </a:lnTo>
                  <a:lnTo>
                    <a:pt x="41" y="37"/>
                  </a:lnTo>
                  <a:lnTo>
                    <a:pt x="41" y="34"/>
                  </a:lnTo>
                  <a:lnTo>
                    <a:pt x="45" y="33"/>
                  </a:lnTo>
                  <a:lnTo>
                    <a:pt x="41" y="32"/>
                  </a:lnTo>
                  <a:lnTo>
                    <a:pt x="44" y="30"/>
                  </a:lnTo>
                  <a:lnTo>
                    <a:pt x="40" y="23"/>
                  </a:lnTo>
                  <a:lnTo>
                    <a:pt x="41" y="18"/>
                  </a:lnTo>
                  <a:lnTo>
                    <a:pt x="40" y="14"/>
                  </a:lnTo>
                  <a:lnTo>
                    <a:pt x="44" y="11"/>
                  </a:lnTo>
                  <a:lnTo>
                    <a:pt x="45" y="4"/>
                  </a:lnTo>
                  <a:close/>
                </a:path>
              </a:pathLst>
            </a:custGeom>
            <a:solidFill>
              <a:srgbClr val="000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77" name="Freeform 149"/>
            <p:cNvSpPr>
              <a:spLocks/>
            </p:cNvSpPr>
            <p:nvPr/>
          </p:nvSpPr>
          <p:spPr bwMode="auto">
            <a:xfrm>
              <a:off x="4611" y="1650"/>
              <a:ext cx="31" cy="104"/>
            </a:xfrm>
            <a:custGeom>
              <a:avLst/>
              <a:gdLst>
                <a:gd name="T0" fmla="*/ 0 w 124"/>
                <a:gd name="T1" fmla="*/ 0 h 417"/>
                <a:gd name="T2" fmla="*/ 0 w 124"/>
                <a:gd name="T3" fmla="*/ 0 h 417"/>
                <a:gd name="T4" fmla="*/ 0 w 124"/>
                <a:gd name="T5" fmla="*/ 0 h 417"/>
                <a:gd name="T6" fmla="*/ 0 w 124"/>
                <a:gd name="T7" fmla="*/ 0 h 417"/>
                <a:gd name="T8" fmla="*/ 0 w 124"/>
                <a:gd name="T9" fmla="*/ 0 h 417"/>
                <a:gd name="T10" fmla="*/ 0 w 124"/>
                <a:gd name="T11" fmla="*/ 0 h 417"/>
                <a:gd name="T12" fmla="*/ 0 w 124"/>
                <a:gd name="T13" fmla="*/ 0 h 417"/>
                <a:gd name="T14" fmla="*/ 0 w 124"/>
                <a:gd name="T15" fmla="*/ 0 h 417"/>
                <a:gd name="T16" fmla="*/ 0 w 124"/>
                <a:gd name="T17" fmla="*/ 0 h 417"/>
                <a:gd name="T18" fmla="*/ 0 w 124"/>
                <a:gd name="T19" fmla="*/ 0 h 417"/>
                <a:gd name="T20" fmla="*/ 0 w 124"/>
                <a:gd name="T21" fmla="*/ 0 h 417"/>
                <a:gd name="T22" fmla="*/ 0 w 124"/>
                <a:gd name="T23" fmla="*/ 0 h 417"/>
                <a:gd name="T24" fmla="*/ 0 w 124"/>
                <a:gd name="T25" fmla="*/ 0 h 417"/>
                <a:gd name="T26" fmla="*/ 0 w 124"/>
                <a:gd name="T27" fmla="*/ 0 h 417"/>
                <a:gd name="T28" fmla="*/ 0 w 124"/>
                <a:gd name="T29" fmla="*/ 0 h 417"/>
                <a:gd name="T30" fmla="*/ 0 w 124"/>
                <a:gd name="T31" fmla="*/ 0 h 417"/>
                <a:gd name="T32" fmla="*/ 0 w 124"/>
                <a:gd name="T33" fmla="*/ 0 h 417"/>
                <a:gd name="T34" fmla="*/ 0 w 124"/>
                <a:gd name="T35" fmla="*/ 0 h 417"/>
                <a:gd name="T36" fmla="*/ 0 w 124"/>
                <a:gd name="T37" fmla="*/ 0 h 417"/>
                <a:gd name="T38" fmla="*/ 0 w 124"/>
                <a:gd name="T39" fmla="*/ 0 h 417"/>
                <a:gd name="T40" fmla="*/ 0 w 124"/>
                <a:gd name="T41" fmla="*/ 0 h 417"/>
                <a:gd name="T42" fmla="*/ 0 w 124"/>
                <a:gd name="T43" fmla="*/ 0 h 417"/>
                <a:gd name="T44" fmla="*/ 0 w 124"/>
                <a:gd name="T45" fmla="*/ 0 h 417"/>
                <a:gd name="T46" fmla="*/ 0 w 124"/>
                <a:gd name="T47" fmla="*/ 0 h 417"/>
                <a:gd name="T48" fmla="*/ 0 w 124"/>
                <a:gd name="T49" fmla="*/ 0 h 417"/>
                <a:gd name="T50" fmla="*/ 0 w 124"/>
                <a:gd name="T51" fmla="*/ 0 h 417"/>
                <a:gd name="T52" fmla="*/ 0 w 124"/>
                <a:gd name="T53" fmla="*/ 0 h 417"/>
                <a:gd name="T54" fmla="*/ 0 w 124"/>
                <a:gd name="T55" fmla="*/ 0 h 417"/>
                <a:gd name="T56" fmla="*/ 0 w 124"/>
                <a:gd name="T57" fmla="*/ 0 h 417"/>
                <a:gd name="T58" fmla="*/ 0 w 124"/>
                <a:gd name="T59" fmla="*/ 0 h 417"/>
                <a:gd name="T60" fmla="*/ 0 w 124"/>
                <a:gd name="T61" fmla="*/ 0 h 417"/>
                <a:gd name="T62" fmla="*/ 0 w 124"/>
                <a:gd name="T63" fmla="*/ 0 h 417"/>
                <a:gd name="T64" fmla="*/ 0 w 124"/>
                <a:gd name="T65" fmla="*/ 0 h 417"/>
                <a:gd name="T66" fmla="*/ 0 w 124"/>
                <a:gd name="T67" fmla="*/ 0 h 417"/>
                <a:gd name="T68" fmla="*/ 0 w 124"/>
                <a:gd name="T69" fmla="*/ 0 h 417"/>
                <a:gd name="T70" fmla="*/ 0 w 124"/>
                <a:gd name="T71" fmla="*/ 0 h 417"/>
                <a:gd name="T72" fmla="*/ 0 w 124"/>
                <a:gd name="T73" fmla="*/ 0 h 417"/>
                <a:gd name="T74" fmla="*/ 0 w 124"/>
                <a:gd name="T75" fmla="*/ 0 h 417"/>
                <a:gd name="T76" fmla="*/ 0 w 124"/>
                <a:gd name="T77" fmla="*/ 0 h 417"/>
                <a:gd name="T78" fmla="*/ 0 w 124"/>
                <a:gd name="T79" fmla="*/ 0 h 417"/>
                <a:gd name="T80" fmla="*/ 0 w 124"/>
                <a:gd name="T81" fmla="*/ 0 h 417"/>
                <a:gd name="T82" fmla="*/ 0 w 124"/>
                <a:gd name="T83" fmla="*/ 0 h 417"/>
                <a:gd name="T84" fmla="*/ 0 w 124"/>
                <a:gd name="T85" fmla="*/ 0 h 417"/>
                <a:gd name="T86" fmla="*/ 0 w 124"/>
                <a:gd name="T87" fmla="*/ 0 h 417"/>
                <a:gd name="T88" fmla="*/ 0 w 124"/>
                <a:gd name="T89" fmla="*/ 0 h 417"/>
                <a:gd name="T90" fmla="*/ 0 w 124"/>
                <a:gd name="T91" fmla="*/ 0 h 417"/>
                <a:gd name="T92" fmla="*/ 0 w 124"/>
                <a:gd name="T93" fmla="*/ 0 h 417"/>
                <a:gd name="T94" fmla="*/ 0 w 124"/>
                <a:gd name="T95" fmla="*/ 0 h 417"/>
                <a:gd name="T96" fmla="*/ 0 w 124"/>
                <a:gd name="T97" fmla="*/ 0 h 417"/>
                <a:gd name="T98" fmla="*/ 0 w 124"/>
                <a:gd name="T99" fmla="*/ 0 h 417"/>
                <a:gd name="T100" fmla="*/ 0 w 124"/>
                <a:gd name="T101" fmla="*/ 0 h 417"/>
                <a:gd name="T102" fmla="*/ 0 w 124"/>
                <a:gd name="T103" fmla="*/ 0 h 417"/>
                <a:gd name="T104" fmla="*/ 0 w 124"/>
                <a:gd name="T105" fmla="*/ 0 h 417"/>
                <a:gd name="T106" fmla="*/ 0 w 124"/>
                <a:gd name="T107" fmla="*/ 0 h 417"/>
                <a:gd name="T108" fmla="*/ 0 w 124"/>
                <a:gd name="T109" fmla="*/ 0 h 417"/>
                <a:gd name="T110" fmla="*/ 0 w 124"/>
                <a:gd name="T111" fmla="*/ 0 h 417"/>
                <a:gd name="T112" fmla="*/ 0 w 124"/>
                <a:gd name="T113" fmla="*/ 0 h 417"/>
                <a:gd name="T114" fmla="*/ 0 w 124"/>
                <a:gd name="T115" fmla="*/ 0 h 417"/>
                <a:gd name="T116" fmla="*/ 0 w 124"/>
                <a:gd name="T117" fmla="*/ 0 h 41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24"/>
                <a:gd name="T178" fmla="*/ 0 h 417"/>
                <a:gd name="T179" fmla="*/ 124 w 124"/>
                <a:gd name="T180" fmla="*/ 417 h 417"/>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24" h="417">
                  <a:moveTo>
                    <a:pt x="49" y="5"/>
                  </a:moveTo>
                  <a:lnTo>
                    <a:pt x="24" y="0"/>
                  </a:lnTo>
                  <a:lnTo>
                    <a:pt x="15" y="10"/>
                  </a:lnTo>
                  <a:lnTo>
                    <a:pt x="11" y="6"/>
                  </a:lnTo>
                  <a:lnTo>
                    <a:pt x="4" y="24"/>
                  </a:lnTo>
                  <a:lnTo>
                    <a:pt x="17" y="37"/>
                  </a:lnTo>
                  <a:lnTo>
                    <a:pt x="18" y="46"/>
                  </a:lnTo>
                  <a:lnTo>
                    <a:pt x="21" y="47"/>
                  </a:lnTo>
                  <a:lnTo>
                    <a:pt x="24" y="56"/>
                  </a:lnTo>
                  <a:lnTo>
                    <a:pt x="33" y="58"/>
                  </a:lnTo>
                  <a:lnTo>
                    <a:pt x="33" y="61"/>
                  </a:lnTo>
                  <a:lnTo>
                    <a:pt x="17" y="75"/>
                  </a:lnTo>
                  <a:lnTo>
                    <a:pt x="4" y="134"/>
                  </a:lnTo>
                  <a:lnTo>
                    <a:pt x="15" y="150"/>
                  </a:lnTo>
                  <a:lnTo>
                    <a:pt x="15" y="260"/>
                  </a:lnTo>
                  <a:lnTo>
                    <a:pt x="27" y="264"/>
                  </a:lnTo>
                  <a:lnTo>
                    <a:pt x="30" y="281"/>
                  </a:lnTo>
                  <a:lnTo>
                    <a:pt x="36" y="328"/>
                  </a:lnTo>
                  <a:lnTo>
                    <a:pt x="36" y="353"/>
                  </a:lnTo>
                  <a:lnTo>
                    <a:pt x="15" y="369"/>
                  </a:lnTo>
                  <a:lnTo>
                    <a:pt x="1" y="376"/>
                  </a:lnTo>
                  <a:lnTo>
                    <a:pt x="0" y="381"/>
                  </a:lnTo>
                  <a:lnTo>
                    <a:pt x="31" y="374"/>
                  </a:lnTo>
                  <a:lnTo>
                    <a:pt x="36" y="369"/>
                  </a:lnTo>
                  <a:lnTo>
                    <a:pt x="39" y="374"/>
                  </a:lnTo>
                  <a:lnTo>
                    <a:pt x="42" y="374"/>
                  </a:lnTo>
                  <a:lnTo>
                    <a:pt x="46" y="356"/>
                  </a:lnTo>
                  <a:lnTo>
                    <a:pt x="49" y="276"/>
                  </a:lnTo>
                  <a:lnTo>
                    <a:pt x="55" y="276"/>
                  </a:lnTo>
                  <a:lnTo>
                    <a:pt x="73" y="347"/>
                  </a:lnTo>
                  <a:lnTo>
                    <a:pt x="73" y="390"/>
                  </a:lnTo>
                  <a:lnTo>
                    <a:pt x="80" y="413"/>
                  </a:lnTo>
                  <a:lnTo>
                    <a:pt x="87" y="417"/>
                  </a:lnTo>
                  <a:lnTo>
                    <a:pt x="90" y="406"/>
                  </a:lnTo>
                  <a:lnTo>
                    <a:pt x="86" y="393"/>
                  </a:lnTo>
                  <a:lnTo>
                    <a:pt x="80" y="366"/>
                  </a:lnTo>
                  <a:lnTo>
                    <a:pt x="79" y="266"/>
                  </a:lnTo>
                  <a:lnTo>
                    <a:pt x="74" y="167"/>
                  </a:lnTo>
                  <a:lnTo>
                    <a:pt x="84" y="159"/>
                  </a:lnTo>
                  <a:lnTo>
                    <a:pt x="84" y="145"/>
                  </a:lnTo>
                  <a:lnTo>
                    <a:pt x="84" y="118"/>
                  </a:lnTo>
                  <a:lnTo>
                    <a:pt x="97" y="125"/>
                  </a:lnTo>
                  <a:lnTo>
                    <a:pt x="86" y="142"/>
                  </a:lnTo>
                  <a:lnTo>
                    <a:pt x="86" y="157"/>
                  </a:lnTo>
                  <a:lnTo>
                    <a:pt x="98" y="148"/>
                  </a:lnTo>
                  <a:lnTo>
                    <a:pt x="105" y="137"/>
                  </a:lnTo>
                  <a:lnTo>
                    <a:pt x="112" y="140"/>
                  </a:lnTo>
                  <a:lnTo>
                    <a:pt x="124" y="123"/>
                  </a:lnTo>
                  <a:lnTo>
                    <a:pt x="124" y="118"/>
                  </a:lnTo>
                  <a:lnTo>
                    <a:pt x="118" y="116"/>
                  </a:lnTo>
                  <a:lnTo>
                    <a:pt x="102" y="97"/>
                  </a:lnTo>
                  <a:lnTo>
                    <a:pt x="86" y="82"/>
                  </a:lnTo>
                  <a:lnTo>
                    <a:pt x="64" y="62"/>
                  </a:lnTo>
                  <a:lnTo>
                    <a:pt x="49" y="56"/>
                  </a:lnTo>
                  <a:lnTo>
                    <a:pt x="49" y="44"/>
                  </a:lnTo>
                  <a:lnTo>
                    <a:pt x="55" y="37"/>
                  </a:lnTo>
                  <a:lnTo>
                    <a:pt x="55" y="20"/>
                  </a:lnTo>
                  <a:lnTo>
                    <a:pt x="59" y="17"/>
                  </a:lnTo>
                  <a:lnTo>
                    <a:pt x="49" y="5"/>
                  </a:lnTo>
                  <a:close/>
                </a:path>
              </a:pathLst>
            </a:custGeom>
            <a:solidFill>
              <a:srgbClr val="000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78" name="Freeform 150"/>
            <p:cNvSpPr>
              <a:spLocks/>
            </p:cNvSpPr>
            <p:nvPr/>
          </p:nvSpPr>
          <p:spPr bwMode="auto">
            <a:xfrm>
              <a:off x="4593" y="1650"/>
              <a:ext cx="23" cy="100"/>
            </a:xfrm>
            <a:custGeom>
              <a:avLst/>
              <a:gdLst>
                <a:gd name="T0" fmla="*/ 0 w 90"/>
                <a:gd name="T1" fmla="*/ 0 h 400"/>
                <a:gd name="T2" fmla="*/ 0 w 90"/>
                <a:gd name="T3" fmla="*/ 0 h 400"/>
                <a:gd name="T4" fmla="*/ 0 w 90"/>
                <a:gd name="T5" fmla="*/ 0 h 400"/>
                <a:gd name="T6" fmla="*/ 0 w 90"/>
                <a:gd name="T7" fmla="*/ 0 h 400"/>
                <a:gd name="T8" fmla="*/ 0 w 90"/>
                <a:gd name="T9" fmla="*/ 0 h 400"/>
                <a:gd name="T10" fmla="*/ 0 w 90"/>
                <a:gd name="T11" fmla="*/ 0 h 400"/>
                <a:gd name="T12" fmla="*/ 0 w 90"/>
                <a:gd name="T13" fmla="*/ 0 h 400"/>
                <a:gd name="T14" fmla="*/ 0 w 90"/>
                <a:gd name="T15" fmla="*/ 0 h 400"/>
                <a:gd name="T16" fmla="*/ 0 w 90"/>
                <a:gd name="T17" fmla="*/ 0 h 400"/>
                <a:gd name="T18" fmla="*/ 0 w 90"/>
                <a:gd name="T19" fmla="*/ 0 h 400"/>
                <a:gd name="T20" fmla="*/ 0 w 90"/>
                <a:gd name="T21" fmla="*/ 0 h 400"/>
                <a:gd name="T22" fmla="*/ 0 w 90"/>
                <a:gd name="T23" fmla="*/ 0 h 400"/>
                <a:gd name="T24" fmla="*/ 0 w 90"/>
                <a:gd name="T25" fmla="*/ 0 h 400"/>
                <a:gd name="T26" fmla="*/ 0 w 90"/>
                <a:gd name="T27" fmla="*/ 0 h 400"/>
                <a:gd name="T28" fmla="*/ 0 w 90"/>
                <a:gd name="T29" fmla="*/ 0 h 400"/>
                <a:gd name="T30" fmla="*/ 0 w 90"/>
                <a:gd name="T31" fmla="*/ 0 h 400"/>
                <a:gd name="T32" fmla="*/ 0 w 90"/>
                <a:gd name="T33" fmla="*/ 0 h 400"/>
                <a:gd name="T34" fmla="*/ 0 w 90"/>
                <a:gd name="T35" fmla="*/ 0 h 400"/>
                <a:gd name="T36" fmla="*/ 0 w 90"/>
                <a:gd name="T37" fmla="*/ 0 h 400"/>
                <a:gd name="T38" fmla="*/ 0 w 90"/>
                <a:gd name="T39" fmla="*/ 0 h 400"/>
                <a:gd name="T40" fmla="*/ 0 w 90"/>
                <a:gd name="T41" fmla="*/ 0 h 400"/>
                <a:gd name="T42" fmla="*/ 0 w 90"/>
                <a:gd name="T43" fmla="*/ 0 h 400"/>
                <a:gd name="T44" fmla="*/ 0 w 90"/>
                <a:gd name="T45" fmla="*/ 0 h 400"/>
                <a:gd name="T46" fmla="*/ 0 w 90"/>
                <a:gd name="T47" fmla="*/ 0 h 400"/>
                <a:gd name="T48" fmla="*/ 0 w 90"/>
                <a:gd name="T49" fmla="*/ 0 h 400"/>
                <a:gd name="T50" fmla="*/ 0 w 90"/>
                <a:gd name="T51" fmla="*/ 0 h 400"/>
                <a:gd name="T52" fmla="*/ 0 w 90"/>
                <a:gd name="T53" fmla="*/ 0 h 400"/>
                <a:gd name="T54" fmla="*/ 0 w 90"/>
                <a:gd name="T55" fmla="*/ 0 h 400"/>
                <a:gd name="T56" fmla="*/ 0 w 90"/>
                <a:gd name="T57" fmla="*/ 0 h 400"/>
                <a:gd name="T58" fmla="*/ 0 w 90"/>
                <a:gd name="T59" fmla="*/ 0 h 400"/>
                <a:gd name="T60" fmla="*/ 0 w 90"/>
                <a:gd name="T61" fmla="*/ 0 h 400"/>
                <a:gd name="T62" fmla="*/ 0 w 90"/>
                <a:gd name="T63" fmla="*/ 0 h 400"/>
                <a:gd name="T64" fmla="*/ 0 w 90"/>
                <a:gd name="T65" fmla="*/ 0 h 400"/>
                <a:gd name="T66" fmla="*/ 0 w 90"/>
                <a:gd name="T67" fmla="*/ 0 h 400"/>
                <a:gd name="T68" fmla="*/ 0 w 90"/>
                <a:gd name="T69" fmla="*/ 0 h 400"/>
                <a:gd name="T70" fmla="*/ 0 w 90"/>
                <a:gd name="T71" fmla="*/ 0 h 400"/>
                <a:gd name="T72" fmla="*/ 0 w 90"/>
                <a:gd name="T73" fmla="*/ 0 h 400"/>
                <a:gd name="T74" fmla="*/ 0 w 90"/>
                <a:gd name="T75" fmla="*/ 0 h 400"/>
                <a:gd name="T76" fmla="*/ 0 w 90"/>
                <a:gd name="T77" fmla="*/ 0 h 400"/>
                <a:gd name="T78" fmla="*/ 0 w 90"/>
                <a:gd name="T79" fmla="*/ 0 h 400"/>
                <a:gd name="T80" fmla="*/ 0 w 90"/>
                <a:gd name="T81" fmla="*/ 0 h 400"/>
                <a:gd name="T82" fmla="*/ 0 w 90"/>
                <a:gd name="T83" fmla="*/ 0 h 400"/>
                <a:gd name="T84" fmla="*/ 0 w 90"/>
                <a:gd name="T85" fmla="*/ 0 h 400"/>
                <a:gd name="T86" fmla="*/ 0 w 90"/>
                <a:gd name="T87" fmla="*/ 0 h 400"/>
                <a:gd name="T88" fmla="*/ 0 w 90"/>
                <a:gd name="T89" fmla="*/ 0 h 400"/>
                <a:gd name="T90" fmla="*/ 0 w 90"/>
                <a:gd name="T91" fmla="*/ 0 h 400"/>
                <a:gd name="T92" fmla="*/ 0 w 90"/>
                <a:gd name="T93" fmla="*/ 0 h 400"/>
                <a:gd name="T94" fmla="*/ 0 w 90"/>
                <a:gd name="T95" fmla="*/ 0 h 400"/>
                <a:gd name="T96" fmla="*/ 0 w 90"/>
                <a:gd name="T97" fmla="*/ 0 h 400"/>
                <a:gd name="T98" fmla="*/ 0 w 90"/>
                <a:gd name="T99" fmla="*/ 0 h 400"/>
                <a:gd name="T100" fmla="*/ 0 w 90"/>
                <a:gd name="T101" fmla="*/ 0 h 400"/>
                <a:gd name="T102" fmla="*/ 0 w 90"/>
                <a:gd name="T103" fmla="*/ 0 h 400"/>
                <a:gd name="T104" fmla="*/ 0 w 90"/>
                <a:gd name="T105" fmla="*/ 0 h 40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90"/>
                <a:gd name="T160" fmla="*/ 0 h 400"/>
                <a:gd name="T161" fmla="*/ 90 w 90"/>
                <a:gd name="T162" fmla="*/ 400 h 40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90" h="400">
                  <a:moveTo>
                    <a:pt x="70" y="7"/>
                  </a:moveTo>
                  <a:lnTo>
                    <a:pt x="70" y="17"/>
                  </a:lnTo>
                  <a:lnTo>
                    <a:pt x="68" y="20"/>
                  </a:lnTo>
                  <a:lnTo>
                    <a:pt x="72" y="28"/>
                  </a:lnTo>
                  <a:lnTo>
                    <a:pt x="70" y="30"/>
                  </a:lnTo>
                  <a:lnTo>
                    <a:pt x="70" y="34"/>
                  </a:lnTo>
                  <a:lnTo>
                    <a:pt x="68" y="45"/>
                  </a:lnTo>
                  <a:lnTo>
                    <a:pt x="68" y="46"/>
                  </a:lnTo>
                  <a:lnTo>
                    <a:pt x="83" y="57"/>
                  </a:lnTo>
                  <a:lnTo>
                    <a:pt x="90" y="140"/>
                  </a:lnTo>
                  <a:lnTo>
                    <a:pt x="81" y="155"/>
                  </a:lnTo>
                  <a:lnTo>
                    <a:pt x="85" y="199"/>
                  </a:lnTo>
                  <a:lnTo>
                    <a:pt x="79" y="204"/>
                  </a:lnTo>
                  <a:lnTo>
                    <a:pt x="76" y="274"/>
                  </a:lnTo>
                  <a:lnTo>
                    <a:pt x="71" y="346"/>
                  </a:lnTo>
                  <a:lnTo>
                    <a:pt x="73" y="350"/>
                  </a:lnTo>
                  <a:lnTo>
                    <a:pt x="89" y="363"/>
                  </a:lnTo>
                  <a:lnTo>
                    <a:pt x="87" y="366"/>
                  </a:lnTo>
                  <a:lnTo>
                    <a:pt x="81" y="368"/>
                  </a:lnTo>
                  <a:lnTo>
                    <a:pt x="72" y="366"/>
                  </a:lnTo>
                  <a:lnTo>
                    <a:pt x="62" y="360"/>
                  </a:lnTo>
                  <a:lnTo>
                    <a:pt x="54" y="357"/>
                  </a:lnTo>
                  <a:lnTo>
                    <a:pt x="54" y="370"/>
                  </a:lnTo>
                  <a:lnTo>
                    <a:pt x="51" y="370"/>
                  </a:lnTo>
                  <a:lnTo>
                    <a:pt x="57" y="381"/>
                  </a:lnTo>
                  <a:lnTo>
                    <a:pt x="54" y="397"/>
                  </a:lnTo>
                  <a:lnTo>
                    <a:pt x="48" y="400"/>
                  </a:lnTo>
                  <a:lnTo>
                    <a:pt x="39" y="386"/>
                  </a:lnTo>
                  <a:lnTo>
                    <a:pt x="39" y="376"/>
                  </a:lnTo>
                  <a:lnTo>
                    <a:pt x="36" y="374"/>
                  </a:lnTo>
                  <a:lnTo>
                    <a:pt x="32" y="283"/>
                  </a:lnTo>
                  <a:lnTo>
                    <a:pt x="36" y="274"/>
                  </a:lnTo>
                  <a:lnTo>
                    <a:pt x="24" y="212"/>
                  </a:lnTo>
                  <a:lnTo>
                    <a:pt x="18" y="210"/>
                  </a:lnTo>
                  <a:lnTo>
                    <a:pt x="16" y="147"/>
                  </a:lnTo>
                  <a:lnTo>
                    <a:pt x="0" y="139"/>
                  </a:lnTo>
                  <a:lnTo>
                    <a:pt x="6" y="71"/>
                  </a:lnTo>
                  <a:lnTo>
                    <a:pt x="33" y="52"/>
                  </a:lnTo>
                  <a:lnTo>
                    <a:pt x="39" y="46"/>
                  </a:lnTo>
                  <a:lnTo>
                    <a:pt x="39" y="40"/>
                  </a:lnTo>
                  <a:lnTo>
                    <a:pt x="37" y="35"/>
                  </a:lnTo>
                  <a:lnTo>
                    <a:pt x="34" y="32"/>
                  </a:lnTo>
                  <a:lnTo>
                    <a:pt x="31" y="26"/>
                  </a:lnTo>
                  <a:lnTo>
                    <a:pt x="30" y="21"/>
                  </a:lnTo>
                  <a:lnTo>
                    <a:pt x="30" y="17"/>
                  </a:lnTo>
                  <a:lnTo>
                    <a:pt x="31" y="11"/>
                  </a:lnTo>
                  <a:lnTo>
                    <a:pt x="35" y="6"/>
                  </a:lnTo>
                  <a:lnTo>
                    <a:pt x="39" y="2"/>
                  </a:lnTo>
                  <a:lnTo>
                    <a:pt x="45" y="0"/>
                  </a:lnTo>
                  <a:lnTo>
                    <a:pt x="51" y="0"/>
                  </a:lnTo>
                  <a:lnTo>
                    <a:pt x="57" y="0"/>
                  </a:lnTo>
                  <a:lnTo>
                    <a:pt x="62" y="2"/>
                  </a:lnTo>
                  <a:lnTo>
                    <a:pt x="70" y="7"/>
                  </a:lnTo>
                  <a:close/>
                </a:path>
              </a:pathLst>
            </a:custGeom>
            <a:solidFill>
              <a:srgbClr val="000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79" name="Freeform 151"/>
            <p:cNvSpPr>
              <a:spLocks/>
            </p:cNvSpPr>
            <p:nvPr/>
          </p:nvSpPr>
          <p:spPr bwMode="auto">
            <a:xfrm>
              <a:off x="4802" y="1657"/>
              <a:ext cx="27" cy="91"/>
            </a:xfrm>
            <a:custGeom>
              <a:avLst/>
              <a:gdLst>
                <a:gd name="T0" fmla="*/ 0 w 110"/>
                <a:gd name="T1" fmla="*/ 0 h 366"/>
                <a:gd name="T2" fmla="*/ 0 w 110"/>
                <a:gd name="T3" fmla="*/ 0 h 366"/>
                <a:gd name="T4" fmla="*/ 0 w 110"/>
                <a:gd name="T5" fmla="*/ 0 h 366"/>
                <a:gd name="T6" fmla="*/ 0 w 110"/>
                <a:gd name="T7" fmla="*/ 0 h 366"/>
                <a:gd name="T8" fmla="*/ 0 w 110"/>
                <a:gd name="T9" fmla="*/ 0 h 366"/>
                <a:gd name="T10" fmla="*/ 0 w 110"/>
                <a:gd name="T11" fmla="*/ 0 h 366"/>
                <a:gd name="T12" fmla="*/ 0 w 110"/>
                <a:gd name="T13" fmla="*/ 0 h 366"/>
                <a:gd name="T14" fmla="*/ 0 w 110"/>
                <a:gd name="T15" fmla="*/ 0 h 366"/>
                <a:gd name="T16" fmla="*/ 0 w 110"/>
                <a:gd name="T17" fmla="*/ 0 h 366"/>
                <a:gd name="T18" fmla="*/ 0 w 110"/>
                <a:gd name="T19" fmla="*/ 0 h 366"/>
                <a:gd name="T20" fmla="*/ 0 w 110"/>
                <a:gd name="T21" fmla="*/ 0 h 366"/>
                <a:gd name="T22" fmla="*/ 0 w 110"/>
                <a:gd name="T23" fmla="*/ 0 h 366"/>
                <a:gd name="T24" fmla="*/ 0 w 110"/>
                <a:gd name="T25" fmla="*/ 0 h 366"/>
                <a:gd name="T26" fmla="*/ 0 w 110"/>
                <a:gd name="T27" fmla="*/ 0 h 366"/>
                <a:gd name="T28" fmla="*/ 0 w 110"/>
                <a:gd name="T29" fmla="*/ 0 h 366"/>
                <a:gd name="T30" fmla="*/ 0 w 110"/>
                <a:gd name="T31" fmla="*/ 0 h 366"/>
                <a:gd name="T32" fmla="*/ 0 w 110"/>
                <a:gd name="T33" fmla="*/ 0 h 366"/>
                <a:gd name="T34" fmla="*/ 0 w 110"/>
                <a:gd name="T35" fmla="*/ 0 h 366"/>
                <a:gd name="T36" fmla="*/ 0 w 110"/>
                <a:gd name="T37" fmla="*/ 0 h 366"/>
                <a:gd name="T38" fmla="*/ 0 w 110"/>
                <a:gd name="T39" fmla="*/ 0 h 366"/>
                <a:gd name="T40" fmla="*/ 0 w 110"/>
                <a:gd name="T41" fmla="*/ 0 h 366"/>
                <a:gd name="T42" fmla="*/ 0 w 110"/>
                <a:gd name="T43" fmla="*/ 0 h 366"/>
                <a:gd name="T44" fmla="*/ 0 w 110"/>
                <a:gd name="T45" fmla="*/ 0 h 366"/>
                <a:gd name="T46" fmla="*/ 0 w 110"/>
                <a:gd name="T47" fmla="*/ 0 h 366"/>
                <a:gd name="T48" fmla="*/ 0 w 110"/>
                <a:gd name="T49" fmla="*/ 0 h 366"/>
                <a:gd name="T50" fmla="*/ 0 w 110"/>
                <a:gd name="T51" fmla="*/ 0 h 366"/>
                <a:gd name="T52" fmla="*/ 0 w 110"/>
                <a:gd name="T53" fmla="*/ 0 h 366"/>
                <a:gd name="T54" fmla="*/ 0 w 110"/>
                <a:gd name="T55" fmla="*/ 0 h 366"/>
                <a:gd name="T56" fmla="*/ 0 w 110"/>
                <a:gd name="T57" fmla="*/ 0 h 366"/>
                <a:gd name="T58" fmla="*/ 0 w 110"/>
                <a:gd name="T59" fmla="*/ 0 h 366"/>
                <a:gd name="T60" fmla="*/ 0 w 110"/>
                <a:gd name="T61" fmla="*/ 0 h 366"/>
                <a:gd name="T62" fmla="*/ 0 w 110"/>
                <a:gd name="T63" fmla="*/ 0 h 366"/>
                <a:gd name="T64" fmla="*/ 0 w 110"/>
                <a:gd name="T65" fmla="*/ 0 h 366"/>
                <a:gd name="T66" fmla="*/ 0 w 110"/>
                <a:gd name="T67" fmla="*/ 0 h 366"/>
                <a:gd name="T68" fmla="*/ 0 w 110"/>
                <a:gd name="T69" fmla="*/ 0 h 366"/>
                <a:gd name="T70" fmla="*/ 0 w 110"/>
                <a:gd name="T71" fmla="*/ 0 h 366"/>
                <a:gd name="T72" fmla="*/ 0 w 110"/>
                <a:gd name="T73" fmla="*/ 0 h 366"/>
                <a:gd name="T74" fmla="*/ 0 w 110"/>
                <a:gd name="T75" fmla="*/ 0 h 366"/>
                <a:gd name="T76" fmla="*/ 0 w 110"/>
                <a:gd name="T77" fmla="*/ 0 h 366"/>
                <a:gd name="T78" fmla="*/ 0 w 110"/>
                <a:gd name="T79" fmla="*/ 0 h 366"/>
                <a:gd name="T80" fmla="*/ 0 w 110"/>
                <a:gd name="T81" fmla="*/ 0 h 366"/>
                <a:gd name="T82" fmla="*/ 0 w 110"/>
                <a:gd name="T83" fmla="*/ 0 h 366"/>
                <a:gd name="T84" fmla="*/ 0 w 110"/>
                <a:gd name="T85" fmla="*/ 0 h 366"/>
                <a:gd name="T86" fmla="*/ 0 w 110"/>
                <a:gd name="T87" fmla="*/ 0 h 366"/>
                <a:gd name="T88" fmla="*/ 0 w 110"/>
                <a:gd name="T89" fmla="*/ 0 h 366"/>
                <a:gd name="T90" fmla="*/ 0 w 110"/>
                <a:gd name="T91" fmla="*/ 0 h 366"/>
                <a:gd name="T92" fmla="*/ 0 w 110"/>
                <a:gd name="T93" fmla="*/ 0 h 366"/>
                <a:gd name="T94" fmla="*/ 0 w 110"/>
                <a:gd name="T95" fmla="*/ 0 h 366"/>
                <a:gd name="T96" fmla="*/ 0 w 110"/>
                <a:gd name="T97" fmla="*/ 0 h 366"/>
                <a:gd name="T98" fmla="*/ 0 w 110"/>
                <a:gd name="T99" fmla="*/ 0 h 366"/>
                <a:gd name="T100" fmla="*/ 0 w 110"/>
                <a:gd name="T101" fmla="*/ 0 h 366"/>
                <a:gd name="T102" fmla="*/ 0 w 110"/>
                <a:gd name="T103" fmla="*/ 0 h 366"/>
                <a:gd name="T104" fmla="*/ 0 w 110"/>
                <a:gd name="T105" fmla="*/ 0 h 366"/>
                <a:gd name="T106" fmla="*/ 0 w 110"/>
                <a:gd name="T107" fmla="*/ 0 h 366"/>
                <a:gd name="T108" fmla="*/ 0 w 110"/>
                <a:gd name="T109" fmla="*/ 0 h 366"/>
                <a:gd name="T110" fmla="*/ 0 w 110"/>
                <a:gd name="T111" fmla="*/ 0 h 366"/>
                <a:gd name="T112" fmla="*/ 0 w 110"/>
                <a:gd name="T113" fmla="*/ 0 h 366"/>
                <a:gd name="T114" fmla="*/ 0 w 110"/>
                <a:gd name="T115" fmla="*/ 0 h 366"/>
                <a:gd name="T116" fmla="*/ 0 w 110"/>
                <a:gd name="T117" fmla="*/ 0 h 36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10"/>
                <a:gd name="T178" fmla="*/ 0 h 366"/>
                <a:gd name="T179" fmla="*/ 110 w 110"/>
                <a:gd name="T180" fmla="*/ 366 h 36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10" h="366">
                  <a:moveTo>
                    <a:pt x="67" y="4"/>
                  </a:moveTo>
                  <a:lnTo>
                    <a:pt x="88" y="0"/>
                  </a:lnTo>
                  <a:lnTo>
                    <a:pt x="98" y="9"/>
                  </a:lnTo>
                  <a:lnTo>
                    <a:pt x="101" y="6"/>
                  </a:lnTo>
                  <a:lnTo>
                    <a:pt x="107" y="22"/>
                  </a:lnTo>
                  <a:lnTo>
                    <a:pt x="95" y="32"/>
                  </a:lnTo>
                  <a:lnTo>
                    <a:pt x="94" y="40"/>
                  </a:lnTo>
                  <a:lnTo>
                    <a:pt x="92" y="41"/>
                  </a:lnTo>
                  <a:lnTo>
                    <a:pt x="88" y="50"/>
                  </a:lnTo>
                  <a:lnTo>
                    <a:pt x="80" y="52"/>
                  </a:lnTo>
                  <a:lnTo>
                    <a:pt x="80" y="55"/>
                  </a:lnTo>
                  <a:lnTo>
                    <a:pt x="95" y="65"/>
                  </a:lnTo>
                  <a:lnTo>
                    <a:pt x="107" y="119"/>
                  </a:lnTo>
                  <a:lnTo>
                    <a:pt x="98" y="132"/>
                  </a:lnTo>
                  <a:lnTo>
                    <a:pt x="98" y="228"/>
                  </a:lnTo>
                  <a:lnTo>
                    <a:pt x="85" y="232"/>
                  </a:lnTo>
                  <a:lnTo>
                    <a:pt x="83" y="247"/>
                  </a:lnTo>
                  <a:lnTo>
                    <a:pt x="79" y="288"/>
                  </a:lnTo>
                  <a:lnTo>
                    <a:pt x="79" y="310"/>
                  </a:lnTo>
                  <a:lnTo>
                    <a:pt x="98" y="323"/>
                  </a:lnTo>
                  <a:lnTo>
                    <a:pt x="110" y="330"/>
                  </a:lnTo>
                  <a:lnTo>
                    <a:pt x="110" y="334"/>
                  </a:lnTo>
                  <a:lnTo>
                    <a:pt x="82" y="328"/>
                  </a:lnTo>
                  <a:lnTo>
                    <a:pt x="79" y="324"/>
                  </a:lnTo>
                  <a:lnTo>
                    <a:pt x="76" y="328"/>
                  </a:lnTo>
                  <a:lnTo>
                    <a:pt x="73" y="328"/>
                  </a:lnTo>
                  <a:lnTo>
                    <a:pt x="70" y="313"/>
                  </a:lnTo>
                  <a:lnTo>
                    <a:pt x="67" y="243"/>
                  </a:lnTo>
                  <a:lnTo>
                    <a:pt x="61" y="243"/>
                  </a:lnTo>
                  <a:lnTo>
                    <a:pt x="45" y="305"/>
                  </a:lnTo>
                  <a:lnTo>
                    <a:pt x="45" y="343"/>
                  </a:lnTo>
                  <a:lnTo>
                    <a:pt x="39" y="362"/>
                  </a:lnTo>
                  <a:lnTo>
                    <a:pt x="33" y="366"/>
                  </a:lnTo>
                  <a:lnTo>
                    <a:pt x="30" y="356"/>
                  </a:lnTo>
                  <a:lnTo>
                    <a:pt x="34" y="346"/>
                  </a:lnTo>
                  <a:lnTo>
                    <a:pt x="39" y="321"/>
                  </a:lnTo>
                  <a:lnTo>
                    <a:pt x="40" y="233"/>
                  </a:lnTo>
                  <a:lnTo>
                    <a:pt x="45" y="147"/>
                  </a:lnTo>
                  <a:lnTo>
                    <a:pt x="36" y="140"/>
                  </a:lnTo>
                  <a:lnTo>
                    <a:pt x="36" y="128"/>
                  </a:lnTo>
                  <a:lnTo>
                    <a:pt x="36" y="104"/>
                  </a:lnTo>
                  <a:lnTo>
                    <a:pt x="24" y="110"/>
                  </a:lnTo>
                  <a:lnTo>
                    <a:pt x="34" y="125"/>
                  </a:lnTo>
                  <a:lnTo>
                    <a:pt x="34" y="138"/>
                  </a:lnTo>
                  <a:lnTo>
                    <a:pt x="24" y="130"/>
                  </a:lnTo>
                  <a:lnTo>
                    <a:pt x="18" y="122"/>
                  </a:lnTo>
                  <a:lnTo>
                    <a:pt x="11" y="124"/>
                  </a:lnTo>
                  <a:lnTo>
                    <a:pt x="0" y="109"/>
                  </a:lnTo>
                  <a:lnTo>
                    <a:pt x="0" y="104"/>
                  </a:lnTo>
                  <a:lnTo>
                    <a:pt x="5" y="102"/>
                  </a:lnTo>
                  <a:lnTo>
                    <a:pt x="20" y="86"/>
                  </a:lnTo>
                  <a:lnTo>
                    <a:pt x="34" y="72"/>
                  </a:lnTo>
                  <a:lnTo>
                    <a:pt x="53" y="56"/>
                  </a:lnTo>
                  <a:lnTo>
                    <a:pt x="67" y="50"/>
                  </a:lnTo>
                  <a:lnTo>
                    <a:pt x="67" y="38"/>
                  </a:lnTo>
                  <a:lnTo>
                    <a:pt x="61" y="33"/>
                  </a:lnTo>
                  <a:lnTo>
                    <a:pt x="61" y="18"/>
                  </a:lnTo>
                  <a:lnTo>
                    <a:pt x="58" y="15"/>
                  </a:lnTo>
                  <a:lnTo>
                    <a:pt x="67" y="4"/>
                  </a:lnTo>
                  <a:close/>
                </a:path>
              </a:pathLst>
            </a:custGeom>
            <a:solidFill>
              <a:srgbClr val="000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80" name="Freeform 152"/>
            <p:cNvSpPr>
              <a:spLocks/>
            </p:cNvSpPr>
            <p:nvPr/>
          </p:nvSpPr>
          <p:spPr bwMode="auto">
            <a:xfrm>
              <a:off x="4874" y="1636"/>
              <a:ext cx="17" cy="80"/>
            </a:xfrm>
            <a:custGeom>
              <a:avLst/>
              <a:gdLst>
                <a:gd name="T0" fmla="*/ 0 w 67"/>
                <a:gd name="T1" fmla="*/ 0 h 322"/>
                <a:gd name="T2" fmla="*/ 0 w 67"/>
                <a:gd name="T3" fmla="*/ 0 h 322"/>
                <a:gd name="T4" fmla="*/ 0 w 67"/>
                <a:gd name="T5" fmla="*/ 0 h 322"/>
                <a:gd name="T6" fmla="*/ 0 w 67"/>
                <a:gd name="T7" fmla="*/ 0 h 322"/>
                <a:gd name="T8" fmla="*/ 0 w 67"/>
                <a:gd name="T9" fmla="*/ 0 h 322"/>
                <a:gd name="T10" fmla="*/ 0 w 67"/>
                <a:gd name="T11" fmla="*/ 0 h 322"/>
                <a:gd name="T12" fmla="*/ 0 w 67"/>
                <a:gd name="T13" fmla="*/ 0 h 322"/>
                <a:gd name="T14" fmla="*/ 0 w 67"/>
                <a:gd name="T15" fmla="*/ 0 h 322"/>
                <a:gd name="T16" fmla="*/ 0 w 67"/>
                <a:gd name="T17" fmla="*/ 0 h 322"/>
                <a:gd name="T18" fmla="*/ 0 w 67"/>
                <a:gd name="T19" fmla="*/ 0 h 322"/>
                <a:gd name="T20" fmla="*/ 0 w 67"/>
                <a:gd name="T21" fmla="*/ 0 h 322"/>
                <a:gd name="T22" fmla="*/ 0 w 67"/>
                <a:gd name="T23" fmla="*/ 0 h 322"/>
                <a:gd name="T24" fmla="*/ 0 w 67"/>
                <a:gd name="T25" fmla="*/ 0 h 322"/>
                <a:gd name="T26" fmla="*/ 0 w 67"/>
                <a:gd name="T27" fmla="*/ 0 h 322"/>
                <a:gd name="T28" fmla="*/ 0 w 67"/>
                <a:gd name="T29" fmla="*/ 0 h 322"/>
                <a:gd name="T30" fmla="*/ 0 w 67"/>
                <a:gd name="T31" fmla="*/ 0 h 322"/>
                <a:gd name="T32" fmla="*/ 0 w 67"/>
                <a:gd name="T33" fmla="*/ 0 h 322"/>
                <a:gd name="T34" fmla="*/ 0 w 67"/>
                <a:gd name="T35" fmla="*/ 0 h 322"/>
                <a:gd name="T36" fmla="*/ 0 w 67"/>
                <a:gd name="T37" fmla="*/ 0 h 322"/>
                <a:gd name="T38" fmla="*/ 0 w 67"/>
                <a:gd name="T39" fmla="*/ 0 h 322"/>
                <a:gd name="T40" fmla="*/ 0 w 67"/>
                <a:gd name="T41" fmla="*/ 0 h 322"/>
                <a:gd name="T42" fmla="*/ 0 w 67"/>
                <a:gd name="T43" fmla="*/ 0 h 322"/>
                <a:gd name="T44" fmla="*/ 0 w 67"/>
                <a:gd name="T45" fmla="*/ 0 h 322"/>
                <a:gd name="T46" fmla="*/ 0 w 67"/>
                <a:gd name="T47" fmla="*/ 0 h 322"/>
                <a:gd name="T48" fmla="*/ 0 w 67"/>
                <a:gd name="T49" fmla="*/ 0 h 322"/>
                <a:gd name="T50" fmla="*/ 0 w 67"/>
                <a:gd name="T51" fmla="*/ 0 h 322"/>
                <a:gd name="T52" fmla="*/ 0 w 67"/>
                <a:gd name="T53" fmla="*/ 0 h 322"/>
                <a:gd name="T54" fmla="*/ 0 w 67"/>
                <a:gd name="T55" fmla="*/ 0 h 322"/>
                <a:gd name="T56" fmla="*/ 0 w 67"/>
                <a:gd name="T57" fmla="*/ 0 h 322"/>
                <a:gd name="T58" fmla="*/ 0 w 67"/>
                <a:gd name="T59" fmla="*/ 0 h 322"/>
                <a:gd name="T60" fmla="*/ 0 w 67"/>
                <a:gd name="T61" fmla="*/ 0 h 322"/>
                <a:gd name="T62" fmla="*/ 0 w 67"/>
                <a:gd name="T63" fmla="*/ 0 h 322"/>
                <a:gd name="T64" fmla="*/ 0 w 67"/>
                <a:gd name="T65" fmla="*/ 0 h 322"/>
                <a:gd name="T66" fmla="*/ 0 w 67"/>
                <a:gd name="T67" fmla="*/ 0 h 322"/>
                <a:gd name="T68" fmla="*/ 0 w 67"/>
                <a:gd name="T69" fmla="*/ 0 h 322"/>
                <a:gd name="T70" fmla="*/ 0 w 67"/>
                <a:gd name="T71" fmla="*/ 0 h 322"/>
                <a:gd name="T72" fmla="*/ 0 w 67"/>
                <a:gd name="T73" fmla="*/ 0 h 322"/>
                <a:gd name="T74" fmla="*/ 0 w 67"/>
                <a:gd name="T75" fmla="*/ 0 h 322"/>
                <a:gd name="T76" fmla="*/ 0 w 67"/>
                <a:gd name="T77" fmla="*/ 0 h 322"/>
                <a:gd name="T78" fmla="*/ 0 w 67"/>
                <a:gd name="T79" fmla="*/ 0 h 322"/>
                <a:gd name="T80" fmla="*/ 0 w 67"/>
                <a:gd name="T81" fmla="*/ 0 h 322"/>
                <a:gd name="T82" fmla="*/ 0 w 67"/>
                <a:gd name="T83" fmla="*/ 0 h 322"/>
                <a:gd name="T84" fmla="*/ 0 w 67"/>
                <a:gd name="T85" fmla="*/ 0 h 322"/>
                <a:gd name="T86" fmla="*/ 0 w 67"/>
                <a:gd name="T87" fmla="*/ 0 h 322"/>
                <a:gd name="T88" fmla="*/ 0 w 67"/>
                <a:gd name="T89" fmla="*/ 0 h 322"/>
                <a:gd name="T90" fmla="*/ 0 w 67"/>
                <a:gd name="T91" fmla="*/ 0 h 322"/>
                <a:gd name="T92" fmla="*/ 0 w 67"/>
                <a:gd name="T93" fmla="*/ 0 h 322"/>
                <a:gd name="T94" fmla="*/ 0 w 67"/>
                <a:gd name="T95" fmla="*/ 0 h 322"/>
                <a:gd name="T96" fmla="*/ 0 w 67"/>
                <a:gd name="T97" fmla="*/ 0 h 322"/>
                <a:gd name="T98" fmla="*/ 0 w 67"/>
                <a:gd name="T99" fmla="*/ 0 h 322"/>
                <a:gd name="T100" fmla="*/ 0 w 67"/>
                <a:gd name="T101" fmla="*/ 0 h 322"/>
                <a:gd name="T102" fmla="*/ 0 w 67"/>
                <a:gd name="T103" fmla="*/ 0 h 322"/>
                <a:gd name="T104" fmla="*/ 0 w 67"/>
                <a:gd name="T105" fmla="*/ 0 h 322"/>
                <a:gd name="T106" fmla="*/ 0 w 67"/>
                <a:gd name="T107" fmla="*/ 0 h 322"/>
                <a:gd name="T108" fmla="*/ 0 w 67"/>
                <a:gd name="T109" fmla="*/ 0 h 322"/>
                <a:gd name="T110" fmla="*/ 0 w 67"/>
                <a:gd name="T111" fmla="*/ 0 h 322"/>
                <a:gd name="T112" fmla="*/ 0 w 67"/>
                <a:gd name="T113" fmla="*/ 0 h 322"/>
                <a:gd name="T114" fmla="*/ 0 w 67"/>
                <a:gd name="T115" fmla="*/ 0 h 322"/>
                <a:gd name="T116" fmla="*/ 0 w 67"/>
                <a:gd name="T117" fmla="*/ 0 h 32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7"/>
                <a:gd name="T178" fmla="*/ 0 h 322"/>
                <a:gd name="T179" fmla="*/ 67 w 67"/>
                <a:gd name="T180" fmla="*/ 322 h 32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7" h="322">
                  <a:moveTo>
                    <a:pt x="43" y="4"/>
                  </a:moveTo>
                  <a:lnTo>
                    <a:pt x="28" y="0"/>
                  </a:lnTo>
                  <a:lnTo>
                    <a:pt x="15" y="0"/>
                  </a:lnTo>
                  <a:lnTo>
                    <a:pt x="5" y="2"/>
                  </a:lnTo>
                  <a:lnTo>
                    <a:pt x="1" y="13"/>
                  </a:lnTo>
                  <a:lnTo>
                    <a:pt x="1" y="23"/>
                  </a:lnTo>
                  <a:lnTo>
                    <a:pt x="7" y="34"/>
                  </a:lnTo>
                  <a:lnTo>
                    <a:pt x="11" y="34"/>
                  </a:lnTo>
                  <a:lnTo>
                    <a:pt x="5" y="47"/>
                  </a:lnTo>
                  <a:lnTo>
                    <a:pt x="0" y="69"/>
                  </a:lnTo>
                  <a:lnTo>
                    <a:pt x="0" y="87"/>
                  </a:lnTo>
                  <a:lnTo>
                    <a:pt x="1" y="111"/>
                  </a:lnTo>
                  <a:lnTo>
                    <a:pt x="5" y="134"/>
                  </a:lnTo>
                  <a:lnTo>
                    <a:pt x="13" y="135"/>
                  </a:lnTo>
                  <a:lnTo>
                    <a:pt x="13" y="142"/>
                  </a:lnTo>
                  <a:lnTo>
                    <a:pt x="17" y="145"/>
                  </a:lnTo>
                  <a:lnTo>
                    <a:pt x="17" y="169"/>
                  </a:lnTo>
                  <a:lnTo>
                    <a:pt x="21" y="173"/>
                  </a:lnTo>
                  <a:lnTo>
                    <a:pt x="21" y="216"/>
                  </a:lnTo>
                  <a:lnTo>
                    <a:pt x="21" y="244"/>
                  </a:lnTo>
                  <a:lnTo>
                    <a:pt x="15" y="275"/>
                  </a:lnTo>
                  <a:lnTo>
                    <a:pt x="12" y="314"/>
                  </a:lnTo>
                  <a:lnTo>
                    <a:pt x="19" y="317"/>
                  </a:lnTo>
                  <a:lnTo>
                    <a:pt x="19" y="321"/>
                  </a:lnTo>
                  <a:lnTo>
                    <a:pt x="32" y="321"/>
                  </a:lnTo>
                  <a:lnTo>
                    <a:pt x="33" y="320"/>
                  </a:lnTo>
                  <a:lnTo>
                    <a:pt x="38" y="320"/>
                  </a:lnTo>
                  <a:lnTo>
                    <a:pt x="38" y="322"/>
                  </a:lnTo>
                  <a:lnTo>
                    <a:pt x="46" y="321"/>
                  </a:lnTo>
                  <a:lnTo>
                    <a:pt x="64" y="320"/>
                  </a:lnTo>
                  <a:lnTo>
                    <a:pt x="64" y="317"/>
                  </a:lnTo>
                  <a:lnTo>
                    <a:pt x="47" y="311"/>
                  </a:lnTo>
                  <a:lnTo>
                    <a:pt x="47" y="305"/>
                  </a:lnTo>
                  <a:lnTo>
                    <a:pt x="61" y="302"/>
                  </a:lnTo>
                  <a:lnTo>
                    <a:pt x="61" y="298"/>
                  </a:lnTo>
                  <a:lnTo>
                    <a:pt x="51" y="292"/>
                  </a:lnTo>
                  <a:lnTo>
                    <a:pt x="51" y="248"/>
                  </a:lnTo>
                  <a:lnTo>
                    <a:pt x="55" y="208"/>
                  </a:lnTo>
                  <a:lnTo>
                    <a:pt x="54" y="168"/>
                  </a:lnTo>
                  <a:lnTo>
                    <a:pt x="53" y="145"/>
                  </a:lnTo>
                  <a:lnTo>
                    <a:pt x="55" y="138"/>
                  </a:lnTo>
                  <a:lnTo>
                    <a:pt x="55" y="107"/>
                  </a:lnTo>
                  <a:lnTo>
                    <a:pt x="67" y="99"/>
                  </a:lnTo>
                  <a:lnTo>
                    <a:pt x="67" y="95"/>
                  </a:lnTo>
                  <a:lnTo>
                    <a:pt x="42" y="52"/>
                  </a:lnTo>
                  <a:lnTo>
                    <a:pt x="30" y="46"/>
                  </a:lnTo>
                  <a:lnTo>
                    <a:pt x="31" y="43"/>
                  </a:lnTo>
                  <a:lnTo>
                    <a:pt x="39" y="41"/>
                  </a:lnTo>
                  <a:lnTo>
                    <a:pt x="39" y="39"/>
                  </a:lnTo>
                  <a:lnTo>
                    <a:pt x="42" y="37"/>
                  </a:lnTo>
                  <a:lnTo>
                    <a:pt x="42" y="34"/>
                  </a:lnTo>
                  <a:lnTo>
                    <a:pt x="43" y="33"/>
                  </a:lnTo>
                  <a:lnTo>
                    <a:pt x="42" y="32"/>
                  </a:lnTo>
                  <a:lnTo>
                    <a:pt x="43" y="30"/>
                  </a:lnTo>
                  <a:lnTo>
                    <a:pt x="39" y="23"/>
                  </a:lnTo>
                  <a:lnTo>
                    <a:pt x="42" y="19"/>
                  </a:lnTo>
                  <a:lnTo>
                    <a:pt x="39" y="15"/>
                  </a:lnTo>
                  <a:lnTo>
                    <a:pt x="43" y="11"/>
                  </a:lnTo>
                  <a:lnTo>
                    <a:pt x="43" y="4"/>
                  </a:lnTo>
                  <a:close/>
                </a:path>
              </a:pathLst>
            </a:custGeom>
            <a:solidFill>
              <a:srgbClr val="000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81" name="Freeform 153"/>
            <p:cNvSpPr>
              <a:spLocks/>
            </p:cNvSpPr>
            <p:nvPr/>
          </p:nvSpPr>
          <p:spPr bwMode="auto">
            <a:xfrm>
              <a:off x="4458" y="1635"/>
              <a:ext cx="21" cy="73"/>
            </a:xfrm>
            <a:custGeom>
              <a:avLst/>
              <a:gdLst>
                <a:gd name="T0" fmla="*/ 0 w 86"/>
                <a:gd name="T1" fmla="*/ 0 h 291"/>
                <a:gd name="T2" fmla="*/ 0 w 86"/>
                <a:gd name="T3" fmla="*/ 0 h 291"/>
                <a:gd name="T4" fmla="*/ 0 w 86"/>
                <a:gd name="T5" fmla="*/ 0 h 291"/>
                <a:gd name="T6" fmla="*/ 0 w 86"/>
                <a:gd name="T7" fmla="*/ 0 h 291"/>
                <a:gd name="T8" fmla="*/ 0 w 86"/>
                <a:gd name="T9" fmla="*/ 0 h 291"/>
                <a:gd name="T10" fmla="*/ 0 w 86"/>
                <a:gd name="T11" fmla="*/ 0 h 291"/>
                <a:gd name="T12" fmla="*/ 0 w 86"/>
                <a:gd name="T13" fmla="*/ 0 h 291"/>
                <a:gd name="T14" fmla="*/ 0 w 86"/>
                <a:gd name="T15" fmla="*/ 0 h 291"/>
                <a:gd name="T16" fmla="*/ 0 w 86"/>
                <a:gd name="T17" fmla="*/ 0 h 291"/>
                <a:gd name="T18" fmla="*/ 0 w 86"/>
                <a:gd name="T19" fmla="*/ 0 h 291"/>
                <a:gd name="T20" fmla="*/ 0 w 86"/>
                <a:gd name="T21" fmla="*/ 0 h 291"/>
                <a:gd name="T22" fmla="*/ 0 w 86"/>
                <a:gd name="T23" fmla="*/ 0 h 291"/>
                <a:gd name="T24" fmla="*/ 0 w 86"/>
                <a:gd name="T25" fmla="*/ 0 h 291"/>
                <a:gd name="T26" fmla="*/ 0 w 86"/>
                <a:gd name="T27" fmla="*/ 0 h 291"/>
                <a:gd name="T28" fmla="*/ 0 w 86"/>
                <a:gd name="T29" fmla="*/ 0 h 291"/>
                <a:gd name="T30" fmla="*/ 0 w 86"/>
                <a:gd name="T31" fmla="*/ 0 h 291"/>
                <a:gd name="T32" fmla="*/ 0 w 86"/>
                <a:gd name="T33" fmla="*/ 0 h 291"/>
                <a:gd name="T34" fmla="*/ 0 w 86"/>
                <a:gd name="T35" fmla="*/ 0 h 291"/>
                <a:gd name="T36" fmla="*/ 0 w 86"/>
                <a:gd name="T37" fmla="*/ 0 h 291"/>
                <a:gd name="T38" fmla="*/ 0 w 86"/>
                <a:gd name="T39" fmla="*/ 0 h 291"/>
                <a:gd name="T40" fmla="*/ 0 w 86"/>
                <a:gd name="T41" fmla="*/ 0 h 291"/>
                <a:gd name="T42" fmla="*/ 0 w 86"/>
                <a:gd name="T43" fmla="*/ 0 h 291"/>
                <a:gd name="T44" fmla="*/ 0 w 86"/>
                <a:gd name="T45" fmla="*/ 0 h 291"/>
                <a:gd name="T46" fmla="*/ 0 w 86"/>
                <a:gd name="T47" fmla="*/ 0 h 291"/>
                <a:gd name="T48" fmla="*/ 0 w 86"/>
                <a:gd name="T49" fmla="*/ 0 h 291"/>
                <a:gd name="T50" fmla="*/ 0 w 86"/>
                <a:gd name="T51" fmla="*/ 0 h 291"/>
                <a:gd name="T52" fmla="*/ 0 w 86"/>
                <a:gd name="T53" fmla="*/ 0 h 291"/>
                <a:gd name="T54" fmla="*/ 0 w 86"/>
                <a:gd name="T55" fmla="*/ 0 h 291"/>
                <a:gd name="T56" fmla="*/ 0 w 86"/>
                <a:gd name="T57" fmla="*/ 0 h 291"/>
                <a:gd name="T58" fmla="*/ 0 w 86"/>
                <a:gd name="T59" fmla="*/ 0 h 291"/>
                <a:gd name="T60" fmla="*/ 0 w 86"/>
                <a:gd name="T61" fmla="*/ 0 h 291"/>
                <a:gd name="T62" fmla="*/ 0 w 86"/>
                <a:gd name="T63" fmla="*/ 0 h 291"/>
                <a:gd name="T64" fmla="*/ 0 w 86"/>
                <a:gd name="T65" fmla="*/ 0 h 291"/>
                <a:gd name="T66" fmla="*/ 0 w 86"/>
                <a:gd name="T67" fmla="*/ 0 h 291"/>
                <a:gd name="T68" fmla="*/ 0 w 86"/>
                <a:gd name="T69" fmla="*/ 0 h 291"/>
                <a:gd name="T70" fmla="*/ 0 w 86"/>
                <a:gd name="T71" fmla="*/ 0 h 291"/>
                <a:gd name="T72" fmla="*/ 0 w 86"/>
                <a:gd name="T73" fmla="*/ 0 h 291"/>
                <a:gd name="T74" fmla="*/ 0 w 86"/>
                <a:gd name="T75" fmla="*/ 0 h 291"/>
                <a:gd name="T76" fmla="*/ 0 w 86"/>
                <a:gd name="T77" fmla="*/ 0 h 291"/>
                <a:gd name="T78" fmla="*/ 0 w 86"/>
                <a:gd name="T79" fmla="*/ 0 h 291"/>
                <a:gd name="T80" fmla="*/ 0 w 86"/>
                <a:gd name="T81" fmla="*/ 0 h 291"/>
                <a:gd name="T82" fmla="*/ 0 w 86"/>
                <a:gd name="T83" fmla="*/ 0 h 291"/>
                <a:gd name="T84" fmla="*/ 0 w 86"/>
                <a:gd name="T85" fmla="*/ 0 h 291"/>
                <a:gd name="T86" fmla="*/ 0 w 86"/>
                <a:gd name="T87" fmla="*/ 0 h 291"/>
                <a:gd name="T88" fmla="*/ 0 w 86"/>
                <a:gd name="T89" fmla="*/ 0 h 291"/>
                <a:gd name="T90" fmla="*/ 0 w 86"/>
                <a:gd name="T91" fmla="*/ 0 h 291"/>
                <a:gd name="T92" fmla="*/ 0 w 86"/>
                <a:gd name="T93" fmla="*/ 0 h 291"/>
                <a:gd name="T94" fmla="*/ 0 w 86"/>
                <a:gd name="T95" fmla="*/ 0 h 291"/>
                <a:gd name="T96" fmla="*/ 0 w 86"/>
                <a:gd name="T97" fmla="*/ 0 h 291"/>
                <a:gd name="T98" fmla="*/ 0 w 86"/>
                <a:gd name="T99" fmla="*/ 0 h 291"/>
                <a:gd name="T100" fmla="*/ 0 w 86"/>
                <a:gd name="T101" fmla="*/ 0 h 291"/>
                <a:gd name="T102" fmla="*/ 0 w 86"/>
                <a:gd name="T103" fmla="*/ 0 h 291"/>
                <a:gd name="T104" fmla="*/ 0 w 86"/>
                <a:gd name="T105" fmla="*/ 0 h 291"/>
                <a:gd name="T106" fmla="*/ 0 w 86"/>
                <a:gd name="T107" fmla="*/ 0 h 291"/>
                <a:gd name="T108" fmla="*/ 0 w 86"/>
                <a:gd name="T109" fmla="*/ 0 h 291"/>
                <a:gd name="T110" fmla="*/ 0 w 86"/>
                <a:gd name="T111" fmla="*/ 0 h 291"/>
                <a:gd name="T112" fmla="*/ 0 w 86"/>
                <a:gd name="T113" fmla="*/ 0 h 291"/>
                <a:gd name="T114" fmla="*/ 0 w 86"/>
                <a:gd name="T115" fmla="*/ 0 h 291"/>
                <a:gd name="T116" fmla="*/ 0 w 86"/>
                <a:gd name="T117" fmla="*/ 0 h 29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86"/>
                <a:gd name="T178" fmla="*/ 0 h 291"/>
                <a:gd name="T179" fmla="*/ 86 w 86"/>
                <a:gd name="T180" fmla="*/ 291 h 29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86" h="291">
                  <a:moveTo>
                    <a:pt x="53" y="3"/>
                  </a:moveTo>
                  <a:lnTo>
                    <a:pt x="70" y="0"/>
                  </a:lnTo>
                  <a:lnTo>
                    <a:pt x="77" y="6"/>
                  </a:lnTo>
                  <a:lnTo>
                    <a:pt x="79" y="3"/>
                  </a:lnTo>
                  <a:lnTo>
                    <a:pt x="84" y="16"/>
                  </a:lnTo>
                  <a:lnTo>
                    <a:pt x="75" y="25"/>
                  </a:lnTo>
                  <a:lnTo>
                    <a:pt x="74" y="32"/>
                  </a:lnTo>
                  <a:lnTo>
                    <a:pt x="72" y="32"/>
                  </a:lnTo>
                  <a:lnTo>
                    <a:pt x="70" y="39"/>
                  </a:lnTo>
                  <a:lnTo>
                    <a:pt x="63" y="40"/>
                  </a:lnTo>
                  <a:lnTo>
                    <a:pt x="63" y="43"/>
                  </a:lnTo>
                  <a:lnTo>
                    <a:pt x="75" y="51"/>
                  </a:lnTo>
                  <a:lnTo>
                    <a:pt x="84" y="94"/>
                  </a:lnTo>
                  <a:lnTo>
                    <a:pt x="77" y="105"/>
                  </a:lnTo>
                  <a:lnTo>
                    <a:pt x="77" y="181"/>
                  </a:lnTo>
                  <a:lnTo>
                    <a:pt x="67" y="184"/>
                  </a:lnTo>
                  <a:lnTo>
                    <a:pt x="66" y="196"/>
                  </a:lnTo>
                  <a:lnTo>
                    <a:pt x="63" y="229"/>
                  </a:lnTo>
                  <a:lnTo>
                    <a:pt x="63" y="247"/>
                  </a:lnTo>
                  <a:lnTo>
                    <a:pt x="77" y="257"/>
                  </a:lnTo>
                  <a:lnTo>
                    <a:pt x="86" y="263"/>
                  </a:lnTo>
                  <a:lnTo>
                    <a:pt x="86" y="266"/>
                  </a:lnTo>
                  <a:lnTo>
                    <a:pt x="65" y="261"/>
                  </a:lnTo>
                  <a:lnTo>
                    <a:pt x="63" y="258"/>
                  </a:lnTo>
                  <a:lnTo>
                    <a:pt x="60" y="261"/>
                  </a:lnTo>
                  <a:lnTo>
                    <a:pt x="58" y="261"/>
                  </a:lnTo>
                  <a:lnTo>
                    <a:pt x="56" y="249"/>
                  </a:lnTo>
                  <a:lnTo>
                    <a:pt x="53" y="193"/>
                  </a:lnTo>
                  <a:lnTo>
                    <a:pt x="47" y="193"/>
                  </a:lnTo>
                  <a:lnTo>
                    <a:pt x="35" y="243"/>
                  </a:lnTo>
                  <a:lnTo>
                    <a:pt x="35" y="272"/>
                  </a:lnTo>
                  <a:lnTo>
                    <a:pt x="31" y="288"/>
                  </a:lnTo>
                  <a:lnTo>
                    <a:pt x="26" y="291"/>
                  </a:lnTo>
                  <a:lnTo>
                    <a:pt x="24" y="284"/>
                  </a:lnTo>
                  <a:lnTo>
                    <a:pt x="27" y="276"/>
                  </a:lnTo>
                  <a:lnTo>
                    <a:pt x="31" y="255"/>
                  </a:lnTo>
                  <a:lnTo>
                    <a:pt x="31" y="185"/>
                  </a:lnTo>
                  <a:lnTo>
                    <a:pt x="35" y="117"/>
                  </a:lnTo>
                  <a:lnTo>
                    <a:pt x="28" y="111"/>
                  </a:lnTo>
                  <a:lnTo>
                    <a:pt x="28" y="101"/>
                  </a:lnTo>
                  <a:lnTo>
                    <a:pt x="28" y="82"/>
                  </a:lnTo>
                  <a:lnTo>
                    <a:pt x="19" y="87"/>
                  </a:lnTo>
                  <a:lnTo>
                    <a:pt x="27" y="99"/>
                  </a:lnTo>
                  <a:lnTo>
                    <a:pt x="27" y="109"/>
                  </a:lnTo>
                  <a:lnTo>
                    <a:pt x="19" y="103"/>
                  </a:lnTo>
                  <a:lnTo>
                    <a:pt x="14" y="97"/>
                  </a:lnTo>
                  <a:lnTo>
                    <a:pt x="8" y="98"/>
                  </a:lnTo>
                  <a:lnTo>
                    <a:pt x="0" y="86"/>
                  </a:lnTo>
                  <a:lnTo>
                    <a:pt x="0" y="82"/>
                  </a:lnTo>
                  <a:lnTo>
                    <a:pt x="3" y="80"/>
                  </a:lnTo>
                  <a:lnTo>
                    <a:pt x="16" y="68"/>
                  </a:lnTo>
                  <a:lnTo>
                    <a:pt x="27" y="57"/>
                  </a:lnTo>
                  <a:lnTo>
                    <a:pt x="42" y="44"/>
                  </a:lnTo>
                  <a:lnTo>
                    <a:pt x="53" y="39"/>
                  </a:lnTo>
                  <a:lnTo>
                    <a:pt x="53" y="30"/>
                  </a:lnTo>
                  <a:lnTo>
                    <a:pt x="47" y="26"/>
                  </a:lnTo>
                  <a:lnTo>
                    <a:pt x="47" y="13"/>
                  </a:lnTo>
                  <a:lnTo>
                    <a:pt x="45" y="11"/>
                  </a:lnTo>
                  <a:lnTo>
                    <a:pt x="53" y="3"/>
                  </a:lnTo>
                  <a:close/>
                </a:path>
              </a:pathLst>
            </a:custGeom>
            <a:solidFill>
              <a:srgbClr val="000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82" name="Freeform 154"/>
            <p:cNvSpPr>
              <a:spLocks/>
            </p:cNvSpPr>
            <p:nvPr/>
          </p:nvSpPr>
          <p:spPr bwMode="auto">
            <a:xfrm>
              <a:off x="4396" y="1655"/>
              <a:ext cx="12" cy="52"/>
            </a:xfrm>
            <a:custGeom>
              <a:avLst/>
              <a:gdLst>
                <a:gd name="T0" fmla="*/ 0 w 47"/>
                <a:gd name="T1" fmla="*/ 0 h 209"/>
                <a:gd name="T2" fmla="*/ 0 w 47"/>
                <a:gd name="T3" fmla="*/ 0 h 209"/>
                <a:gd name="T4" fmla="*/ 0 w 47"/>
                <a:gd name="T5" fmla="*/ 0 h 209"/>
                <a:gd name="T6" fmla="*/ 0 w 47"/>
                <a:gd name="T7" fmla="*/ 0 h 209"/>
                <a:gd name="T8" fmla="*/ 0 w 47"/>
                <a:gd name="T9" fmla="*/ 0 h 209"/>
                <a:gd name="T10" fmla="*/ 0 w 47"/>
                <a:gd name="T11" fmla="*/ 0 h 209"/>
                <a:gd name="T12" fmla="*/ 0 w 47"/>
                <a:gd name="T13" fmla="*/ 0 h 209"/>
                <a:gd name="T14" fmla="*/ 0 w 47"/>
                <a:gd name="T15" fmla="*/ 0 h 209"/>
                <a:gd name="T16" fmla="*/ 0 w 47"/>
                <a:gd name="T17" fmla="*/ 0 h 209"/>
                <a:gd name="T18" fmla="*/ 0 w 47"/>
                <a:gd name="T19" fmla="*/ 0 h 209"/>
                <a:gd name="T20" fmla="*/ 0 w 47"/>
                <a:gd name="T21" fmla="*/ 0 h 209"/>
                <a:gd name="T22" fmla="*/ 0 w 47"/>
                <a:gd name="T23" fmla="*/ 0 h 209"/>
                <a:gd name="T24" fmla="*/ 0 w 47"/>
                <a:gd name="T25" fmla="*/ 0 h 209"/>
                <a:gd name="T26" fmla="*/ 0 w 47"/>
                <a:gd name="T27" fmla="*/ 0 h 209"/>
                <a:gd name="T28" fmla="*/ 0 w 47"/>
                <a:gd name="T29" fmla="*/ 0 h 209"/>
                <a:gd name="T30" fmla="*/ 0 w 47"/>
                <a:gd name="T31" fmla="*/ 0 h 209"/>
                <a:gd name="T32" fmla="*/ 0 w 47"/>
                <a:gd name="T33" fmla="*/ 0 h 209"/>
                <a:gd name="T34" fmla="*/ 0 w 47"/>
                <a:gd name="T35" fmla="*/ 0 h 209"/>
                <a:gd name="T36" fmla="*/ 0 w 47"/>
                <a:gd name="T37" fmla="*/ 0 h 209"/>
                <a:gd name="T38" fmla="*/ 0 w 47"/>
                <a:gd name="T39" fmla="*/ 0 h 209"/>
                <a:gd name="T40" fmla="*/ 0 w 47"/>
                <a:gd name="T41" fmla="*/ 0 h 209"/>
                <a:gd name="T42" fmla="*/ 0 w 47"/>
                <a:gd name="T43" fmla="*/ 0 h 209"/>
                <a:gd name="T44" fmla="*/ 0 w 47"/>
                <a:gd name="T45" fmla="*/ 0 h 209"/>
                <a:gd name="T46" fmla="*/ 0 w 47"/>
                <a:gd name="T47" fmla="*/ 0 h 209"/>
                <a:gd name="T48" fmla="*/ 0 w 47"/>
                <a:gd name="T49" fmla="*/ 0 h 209"/>
                <a:gd name="T50" fmla="*/ 0 w 47"/>
                <a:gd name="T51" fmla="*/ 0 h 209"/>
                <a:gd name="T52" fmla="*/ 0 w 47"/>
                <a:gd name="T53" fmla="*/ 0 h 209"/>
                <a:gd name="T54" fmla="*/ 0 w 47"/>
                <a:gd name="T55" fmla="*/ 0 h 209"/>
                <a:gd name="T56" fmla="*/ 0 w 47"/>
                <a:gd name="T57" fmla="*/ 0 h 209"/>
                <a:gd name="T58" fmla="*/ 0 w 47"/>
                <a:gd name="T59" fmla="*/ 0 h 209"/>
                <a:gd name="T60" fmla="*/ 0 w 47"/>
                <a:gd name="T61" fmla="*/ 0 h 209"/>
                <a:gd name="T62" fmla="*/ 0 w 47"/>
                <a:gd name="T63" fmla="*/ 0 h 209"/>
                <a:gd name="T64" fmla="*/ 0 w 47"/>
                <a:gd name="T65" fmla="*/ 0 h 209"/>
                <a:gd name="T66" fmla="*/ 0 w 47"/>
                <a:gd name="T67" fmla="*/ 0 h 209"/>
                <a:gd name="T68" fmla="*/ 0 w 47"/>
                <a:gd name="T69" fmla="*/ 0 h 209"/>
                <a:gd name="T70" fmla="*/ 0 w 47"/>
                <a:gd name="T71" fmla="*/ 0 h 209"/>
                <a:gd name="T72" fmla="*/ 0 w 47"/>
                <a:gd name="T73" fmla="*/ 0 h 209"/>
                <a:gd name="T74" fmla="*/ 0 w 47"/>
                <a:gd name="T75" fmla="*/ 0 h 209"/>
                <a:gd name="T76" fmla="*/ 0 w 47"/>
                <a:gd name="T77" fmla="*/ 0 h 209"/>
                <a:gd name="T78" fmla="*/ 0 w 47"/>
                <a:gd name="T79" fmla="*/ 0 h 209"/>
                <a:gd name="T80" fmla="*/ 0 w 47"/>
                <a:gd name="T81" fmla="*/ 0 h 209"/>
                <a:gd name="T82" fmla="*/ 0 w 47"/>
                <a:gd name="T83" fmla="*/ 0 h 209"/>
                <a:gd name="T84" fmla="*/ 0 w 47"/>
                <a:gd name="T85" fmla="*/ 0 h 209"/>
                <a:gd name="T86" fmla="*/ 0 w 47"/>
                <a:gd name="T87" fmla="*/ 0 h 209"/>
                <a:gd name="T88" fmla="*/ 0 w 47"/>
                <a:gd name="T89" fmla="*/ 0 h 209"/>
                <a:gd name="T90" fmla="*/ 0 w 47"/>
                <a:gd name="T91" fmla="*/ 0 h 209"/>
                <a:gd name="T92" fmla="*/ 0 w 47"/>
                <a:gd name="T93" fmla="*/ 0 h 209"/>
                <a:gd name="T94" fmla="*/ 0 w 47"/>
                <a:gd name="T95" fmla="*/ 0 h 209"/>
                <a:gd name="T96" fmla="*/ 0 w 47"/>
                <a:gd name="T97" fmla="*/ 0 h 209"/>
                <a:gd name="T98" fmla="*/ 0 w 47"/>
                <a:gd name="T99" fmla="*/ 0 h 209"/>
                <a:gd name="T100" fmla="*/ 0 w 47"/>
                <a:gd name="T101" fmla="*/ 0 h 209"/>
                <a:gd name="T102" fmla="*/ 0 w 47"/>
                <a:gd name="T103" fmla="*/ 0 h 209"/>
                <a:gd name="T104" fmla="*/ 0 w 47"/>
                <a:gd name="T105" fmla="*/ 0 h 20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7"/>
                <a:gd name="T160" fmla="*/ 0 h 209"/>
                <a:gd name="T161" fmla="*/ 47 w 47"/>
                <a:gd name="T162" fmla="*/ 209 h 20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7" h="209">
                  <a:moveTo>
                    <a:pt x="36" y="4"/>
                  </a:moveTo>
                  <a:lnTo>
                    <a:pt x="36" y="9"/>
                  </a:lnTo>
                  <a:lnTo>
                    <a:pt x="36" y="10"/>
                  </a:lnTo>
                  <a:lnTo>
                    <a:pt x="38" y="15"/>
                  </a:lnTo>
                  <a:lnTo>
                    <a:pt x="36" y="16"/>
                  </a:lnTo>
                  <a:lnTo>
                    <a:pt x="37" y="18"/>
                  </a:lnTo>
                  <a:lnTo>
                    <a:pt x="35" y="23"/>
                  </a:lnTo>
                  <a:lnTo>
                    <a:pt x="35" y="25"/>
                  </a:lnTo>
                  <a:lnTo>
                    <a:pt x="43" y="30"/>
                  </a:lnTo>
                  <a:lnTo>
                    <a:pt x="47" y="73"/>
                  </a:lnTo>
                  <a:lnTo>
                    <a:pt x="42" y="80"/>
                  </a:lnTo>
                  <a:lnTo>
                    <a:pt x="44" y="104"/>
                  </a:lnTo>
                  <a:lnTo>
                    <a:pt x="41" y="107"/>
                  </a:lnTo>
                  <a:lnTo>
                    <a:pt x="40" y="144"/>
                  </a:lnTo>
                  <a:lnTo>
                    <a:pt x="37" y="181"/>
                  </a:lnTo>
                  <a:lnTo>
                    <a:pt x="38" y="183"/>
                  </a:lnTo>
                  <a:lnTo>
                    <a:pt x="46" y="190"/>
                  </a:lnTo>
                  <a:lnTo>
                    <a:pt x="45" y="191"/>
                  </a:lnTo>
                  <a:lnTo>
                    <a:pt x="42" y="192"/>
                  </a:lnTo>
                  <a:lnTo>
                    <a:pt x="37" y="191"/>
                  </a:lnTo>
                  <a:lnTo>
                    <a:pt x="32" y="188"/>
                  </a:lnTo>
                  <a:lnTo>
                    <a:pt x="28" y="187"/>
                  </a:lnTo>
                  <a:lnTo>
                    <a:pt x="28" y="193"/>
                  </a:lnTo>
                  <a:lnTo>
                    <a:pt x="26" y="193"/>
                  </a:lnTo>
                  <a:lnTo>
                    <a:pt x="29" y="200"/>
                  </a:lnTo>
                  <a:lnTo>
                    <a:pt x="28" y="208"/>
                  </a:lnTo>
                  <a:lnTo>
                    <a:pt x="25" y="209"/>
                  </a:lnTo>
                  <a:lnTo>
                    <a:pt x="20" y="202"/>
                  </a:lnTo>
                  <a:lnTo>
                    <a:pt x="20" y="196"/>
                  </a:lnTo>
                  <a:lnTo>
                    <a:pt x="18" y="195"/>
                  </a:lnTo>
                  <a:lnTo>
                    <a:pt x="16" y="148"/>
                  </a:lnTo>
                  <a:lnTo>
                    <a:pt x="18" y="143"/>
                  </a:lnTo>
                  <a:lnTo>
                    <a:pt x="13" y="111"/>
                  </a:lnTo>
                  <a:lnTo>
                    <a:pt x="10" y="110"/>
                  </a:lnTo>
                  <a:lnTo>
                    <a:pt x="8" y="77"/>
                  </a:lnTo>
                  <a:lnTo>
                    <a:pt x="0" y="73"/>
                  </a:lnTo>
                  <a:lnTo>
                    <a:pt x="3" y="37"/>
                  </a:lnTo>
                  <a:lnTo>
                    <a:pt x="17" y="28"/>
                  </a:lnTo>
                  <a:lnTo>
                    <a:pt x="20" y="25"/>
                  </a:lnTo>
                  <a:lnTo>
                    <a:pt x="20" y="21"/>
                  </a:lnTo>
                  <a:lnTo>
                    <a:pt x="19" y="19"/>
                  </a:lnTo>
                  <a:lnTo>
                    <a:pt x="17" y="17"/>
                  </a:lnTo>
                  <a:lnTo>
                    <a:pt x="16" y="14"/>
                  </a:lnTo>
                  <a:lnTo>
                    <a:pt x="15" y="11"/>
                  </a:lnTo>
                  <a:lnTo>
                    <a:pt x="15" y="8"/>
                  </a:lnTo>
                  <a:lnTo>
                    <a:pt x="16" y="6"/>
                  </a:lnTo>
                  <a:lnTo>
                    <a:pt x="18" y="3"/>
                  </a:lnTo>
                  <a:lnTo>
                    <a:pt x="20" y="1"/>
                  </a:lnTo>
                  <a:lnTo>
                    <a:pt x="23" y="0"/>
                  </a:lnTo>
                  <a:lnTo>
                    <a:pt x="26" y="0"/>
                  </a:lnTo>
                  <a:lnTo>
                    <a:pt x="29" y="0"/>
                  </a:lnTo>
                  <a:lnTo>
                    <a:pt x="32" y="1"/>
                  </a:lnTo>
                  <a:lnTo>
                    <a:pt x="36" y="4"/>
                  </a:lnTo>
                  <a:close/>
                </a:path>
              </a:pathLst>
            </a:custGeom>
            <a:solidFill>
              <a:srgbClr val="000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83" name="Freeform 155"/>
            <p:cNvSpPr>
              <a:spLocks/>
            </p:cNvSpPr>
            <p:nvPr/>
          </p:nvSpPr>
          <p:spPr bwMode="auto">
            <a:xfrm>
              <a:off x="4362" y="1662"/>
              <a:ext cx="23" cy="97"/>
            </a:xfrm>
            <a:custGeom>
              <a:avLst/>
              <a:gdLst>
                <a:gd name="T0" fmla="*/ 0 w 88"/>
                <a:gd name="T1" fmla="*/ 0 h 384"/>
                <a:gd name="T2" fmla="*/ 0 w 88"/>
                <a:gd name="T3" fmla="*/ 0 h 384"/>
                <a:gd name="T4" fmla="*/ 0 w 88"/>
                <a:gd name="T5" fmla="*/ 0 h 384"/>
                <a:gd name="T6" fmla="*/ 0 w 88"/>
                <a:gd name="T7" fmla="*/ 0 h 384"/>
                <a:gd name="T8" fmla="*/ 0 w 88"/>
                <a:gd name="T9" fmla="*/ 0 h 384"/>
                <a:gd name="T10" fmla="*/ 0 w 88"/>
                <a:gd name="T11" fmla="*/ 0 h 384"/>
                <a:gd name="T12" fmla="*/ 0 w 88"/>
                <a:gd name="T13" fmla="*/ 0 h 384"/>
                <a:gd name="T14" fmla="*/ 0 w 88"/>
                <a:gd name="T15" fmla="*/ 0 h 384"/>
                <a:gd name="T16" fmla="*/ 0 w 88"/>
                <a:gd name="T17" fmla="*/ 0 h 384"/>
                <a:gd name="T18" fmla="*/ 0 w 88"/>
                <a:gd name="T19" fmla="*/ 0 h 384"/>
                <a:gd name="T20" fmla="*/ 0 w 88"/>
                <a:gd name="T21" fmla="*/ 0 h 384"/>
                <a:gd name="T22" fmla="*/ 0 w 88"/>
                <a:gd name="T23" fmla="*/ 0 h 384"/>
                <a:gd name="T24" fmla="*/ 0 w 88"/>
                <a:gd name="T25" fmla="*/ 0 h 384"/>
                <a:gd name="T26" fmla="*/ 0 w 88"/>
                <a:gd name="T27" fmla="*/ 0 h 384"/>
                <a:gd name="T28" fmla="*/ 0 w 88"/>
                <a:gd name="T29" fmla="*/ 0 h 384"/>
                <a:gd name="T30" fmla="*/ 0 w 88"/>
                <a:gd name="T31" fmla="*/ 0 h 384"/>
                <a:gd name="T32" fmla="*/ 0 w 88"/>
                <a:gd name="T33" fmla="*/ 0 h 384"/>
                <a:gd name="T34" fmla="*/ 0 w 88"/>
                <a:gd name="T35" fmla="*/ 0 h 384"/>
                <a:gd name="T36" fmla="*/ 0 w 88"/>
                <a:gd name="T37" fmla="*/ 0 h 384"/>
                <a:gd name="T38" fmla="*/ 0 w 88"/>
                <a:gd name="T39" fmla="*/ 0 h 384"/>
                <a:gd name="T40" fmla="*/ 0 w 88"/>
                <a:gd name="T41" fmla="*/ 0 h 384"/>
                <a:gd name="T42" fmla="*/ 0 w 88"/>
                <a:gd name="T43" fmla="*/ 0 h 384"/>
                <a:gd name="T44" fmla="*/ 0 w 88"/>
                <a:gd name="T45" fmla="*/ 0 h 384"/>
                <a:gd name="T46" fmla="*/ 0 w 88"/>
                <a:gd name="T47" fmla="*/ 0 h 384"/>
                <a:gd name="T48" fmla="*/ 0 w 88"/>
                <a:gd name="T49" fmla="*/ 0 h 384"/>
                <a:gd name="T50" fmla="*/ 0 w 88"/>
                <a:gd name="T51" fmla="*/ 0 h 384"/>
                <a:gd name="T52" fmla="*/ 0 w 88"/>
                <a:gd name="T53" fmla="*/ 0 h 384"/>
                <a:gd name="T54" fmla="*/ 0 w 88"/>
                <a:gd name="T55" fmla="*/ 0 h 384"/>
                <a:gd name="T56" fmla="*/ 0 w 88"/>
                <a:gd name="T57" fmla="*/ 0 h 384"/>
                <a:gd name="T58" fmla="*/ 0 w 88"/>
                <a:gd name="T59" fmla="*/ 0 h 384"/>
                <a:gd name="T60" fmla="*/ 0 w 88"/>
                <a:gd name="T61" fmla="*/ 0 h 384"/>
                <a:gd name="T62" fmla="*/ 0 w 88"/>
                <a:gd name="T63" fmla="*/ 0 h 384"/>
                <a:gd name="T64" fmla="*/ 0 w 88"/>
                <a:gd name="T65" fmla="*/ 0 h 384"/>
                <a:gd name="T66" fmla="*/ 0 w 88"/>
                <a:gd name="T67" fmla="*/ 0 h 384"/>
                <a:gd name="T68" fmla="*/ 0 w 88"/>
                <a:gd name="T69" fmla="*/ 0 h 384"/>
                <a:gd name="T70" fmla="*/ 0 w 88"/>
                <a:gd name="T71" fmla="*/ 0 h 384"/>
                <a:gd name="T72" fmla="*/ 0 w 88"/>
                <a:gd name="T73" fmla="*/ 0 h 384"/>
                <a:gd name="T74" fmla="*/ 0 w 88"/>
                <a:gd name="T75" fmla="*/ 0 h 384"/>
                <a:gd name="T76" fmla="*/ 0 w 88"/>
                <a:gd name="T77" fmla="*/ 0 h 384"/>
                <a:gd name="T78" fmla="*/ 0 w 88"/>
                <a:gd name="T79" fmla="*/ 0 h 384"/>
                <a:gd name="T80" fmla="*/ 0 w 88"/>
                <a:gd name="T81" fmla="*/ 0 h 384"/>
                <a:gd name="T82" fmla="*/ 0 w 88"/>
                <a:gd name="T83" fmla="*/ 0 h 384"/>
                <a:gd name="T84" fmla="*/ 0 w 88"/>
                <a:gd name="T85" fmla="*/ 0 h 384"/>
                <a:gd name="T86" fmla="*/ 0 w 88"/>
                <a:gd name="T87" fmla="*/ 0 h 384"/>
                <a:gd name="T88" fmla="*/ 0 w 88"/>
                <a:gd name="T89" fmla="*/ 0 h 384"/>
                <a:gd name="T90" fmla="*/ 0 w 88"/>
                <a:gd name="T91" fmla="*/ 0 h 384"/>
                <a:gd name="T92" fmla="*/ 0 w 88"/>
                <a:gd name="T93" fmla="*/ 0 h 384"/>
                <a:gd name="T94" fmla="*/ 0 w 88"/>
                <a:gd name="T95" fmla="*/ 0 h 384"/>
                <a:gd name="T96" fmla="*/ 0 w 88"/>
                <a:gd name="T97" fmla="*/ 0 h 384"/>
                <a:gd name="T98" fmla="*/ 0 w 88"/>
                <a:gd name="T99" fmla="*/ 0 h 384"/>
                <a:gd name="T100" fmla="*/ 0 w 88"/>
                <a:gd name="T101" fmla="*/ 0 h 384"/>
                <a:gd name="T102" fmla="*/ 0 w 88"/>
                <a:gd name="T103" fmla="*/ 0 h 384"/>
                <a:gd name="T104" fmla="*/ 0 w 88"/>
                <a:gd name="T105" fmla="*/ 0 h 38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8"/>
                <a:gd name="T160" fmla="*/ 0 h 384"/>
                <a:gd name="T161" fmla="*/ 88 w 88"/>
                <a:gd name="T162" fmla="*/ 384 h 38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8" h="384">
                  <a:moveTo>
                    <a:pt x="68" y="7"/>
                  </a:moveTo>
                  <a:lnTo>
                    <a:pt x="68" y="16"/>
                  </a:lnTo>
                  <a:lnTo>
                    <a:pt x="67" y="20"/>
                  </a:lnTo>
                  <a:lnTo>
                    <a:pt x="70" y="28"/>
                  </a:lnTo>
                  <a:lnTo>
                    <a:pt x="68" y="30"/>
                  </a:lnTo>
                  <a:lnTo>
                    <a:pt x="69" y="33"/>
                  </a:lnTo>
                  <a:lnTo>
                    <a:pt x="66" y="43"/>
                  </a:lnTo>
                  <a:lnTo>
                    <a:pt x="66" y="45"/>
                  </a:lnTo>
                  <a:lnTo>
                    <a:pt x="81" y="56"/>
                  </a:lnTo>
                  <a:lnTo>
                    <a:pt x="88" y="135"/>
                  </a:lnTo>
                  <a:lnTo>
                    <a:pt x="79" y="149"/>
                  </a:lnTo>
                  <a:lnTo>
                    <a:pt x="83" y="192"/>
                  </a:lnTo>
                  <a:lnTo>
                    <a:pt x="77" y="196"/>
                  </a:lnTo>
                  <a:lnTo>
                    <a:pt x="74" y="264"/>
                  </a:lnTo>
                  <a:lnTo>
                    <a:pt x="70" y="333"/>
                  </a:lnTo>
                  <a:lnTo>
                    <a:pt x="71" y="336"/>
                  </a:lnTo>
                  <a:lnTo>
                    <a:pt x="87" y="350"/>
                  </a:lnTo>
                  <a:lnTo>
                    <a:pt x="85" y="352"/>
                  </a:lnTo>
                  <a:lnTo>
                    <a:pt x="79" y="354"/>
                  </a:lnTo>
                  <a:lnTo>
                    <a:pt x="70" y="352"/>
                  </a:lnTo>
                  <a:lnTo>
                    <a:pt x="61" y="346"/>
                  </a:lnTo>
                  <a:lnTo>
                    <a:pt x="53" y="344"/>
                  </a:lnTo>
                  <a:lnTo>
                    <a:pt x="53" y="356"/>
                  </a:lnTo>
                  <a:lnTo>
                    <a:pt x="50" y="356"/>
                  </a:lnTo>
                  <a:lnTo>
                    <a:pt x="55" y="366"/>
                  </a:lnTo>
                  <a:lnTo>
                    <a:pt x="53" y="382"/>
                  </a:lnTo>
                  <a:lnTo>
                    <a:pt x="47" y="384"/>
                  </a:lnTo>
                  <a:lnTo>
                    <a:pt x="38" y="371"/>
                  </a:lnTo>
                  <a:lnTo>
                    <a:pt x="38" y="362"/>
                  </a:lnTo>
                  <a:lnTo>
                    <a:pt x="35" y="360"/>
                  </a:lnTo>
                  <a:lnTo>
                    <a:pt x="32" y="272"/>
                  </a:lnTo>
                  <a:lnTo>
                    <a:pt x="35" y="264"/>
                  </a:lnTo>
                  <a:lnTo>
                    <a:pt x="25" y="205"/>
                  </a:lnTo>
                  <a:lnTo>
                    <a:pt x="18" y="203"/>
                  </a:lnTo>
                  <a:lnTo>
                    <a:pt x="15" y="142"/>
                  </a:lnTo>
                  <a:lnTo>
                    <a:pt x="0" y="135"/>
                  </a:lnTo>
                  <a:lnTo>
                    <a:pt x="7" y="69"/>
                  </a:lnTo>
                  <a:lnTo>
                    <a:pt x="32" y="50"/>
                  </a:lnTo>
                  <a:lnTo>
                    <a:pt x="38" y="45"/>
                  </a:lnTo>
                  <a:lnTo>
                    <a:pt x="39" y="38"/>
                  </a:lnTo>
                  <a:lnTo>
                    <a:pt x="36" y="34"/>
                  </a:lnTo>
                  <a:lnTo>
                    <a:pt x="34" y="30"/>
                  </a:lnTo>
                  <a:lnTo>
                    <a:pt x="31" y="26"/>
                  </a:lnTo>
                  <a:lnTo>
                    <a:pt x="29" y="21"/>
                  </a:lnTo>
                  <a:lnTo>
                    <a:pt x="29" y="16"/>
                  </a:lnTo>
                  <a:lnTo>
                    <a:pt x="31" y="11"/>
                  </a:lnTo>
                  <a:lnTo>
                    <a:pt x="34" y="6"/>
                  </a:lnTo>
                  <a:lnTo>
                    <a:pt x="38" y="2"/>
                  </a:lnTo>
                  <a:lnTo>
                    <a:pt x="44" y="0"/>
                  </a:lnTo>
                  <a:lnTo>
                    <a:pt x="50" y="0"/>
                  </a:lnTo>
                  <a:lnTo>
                    <a:pt x="55" y="1"/>
                  </a:lnTo>
                  <a:lnTo>
                    <a:pt x="61" y="2"/>
                  </a:lnTo>
                  <a:lnTo>
                    <a:pt x="68" y="7"/>
                  </a:lnTo>
                  <a:close/>
                </a:path>
              </a:pathLst>
            </a:custGeom>
            <a:solidFill>
              <a:srgbClr val="000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84" name="Freeform 156"/>
            <p:cNvSpPr>
              <a:spLocks/>
            </p:cNvSpPr>
            <p:nvPr/>
          </p:nvSpPr>
          <p:spPr bwMode="auto">
            <a:xfrm>
              <a:off x="4649" y="1674"/>
              <a:ext cx="67" cy="225"/>
            </a:xfrm>
            <a:custGeom>
              <a:avLst/>
              <a:gdLst>
                <a:gd name="T0" fmla="*/ 0 w 270"/>
                <a:gd name="T1" fmla="*/ 0 h 901"/>
                <a:gd name="T2" fmla="*/ 0 w 270"/>
                <a:gd name="T3" fmla="*/ 0 h 901"/>
                <a:gd name="T4" fmla="*/ 0 w 270"/>
                <a:gd name="T5" fmla="*/ 0 h 901"/>
                <a:gd name="T6" fmla="*/ 0 w 270"/>
                <a:gd name="T7" fmla="*/ 0 h 901"/>
                <a:gd name="T8" fmla="*/ 0 w 270"/>
                <a:gd name="T9" fmla="*/ 0 h 901"/>
                <a:gd name="T10" fmla="*/ 0 w 270"/>
                <a:gd name="T11" fmla="*/ 0 h 901"/>
                <a:gd name="T12" fmla="*/ 0 w 270"/>
                <a:gd name="T13" fmla="*/ 0 h 901"/>
                <a:gd name="T14" fmla="*/ 0 w 270"/>
                <a:gd name="T15" fmla="*/ 0 h 901"/>
                <a:gd name="T16" fmla="*/ 0 w 270"/>
                <a:gd name="T17" fmla="*/ 0 h 901"/>
                <a:gd name="T18" fmla="*/ 0 w 270"/>
                <a:gd name="T19" fmla="*/ 0 h 901"/>
                <a:gd name="T20" fmla="*/ 0 w 270"/>
                <a:gd name="T21" fmla="*/ 0 h 901"/>
                <a:gd name="T22" fmla="*/ 0 w 270"/>
                <a:gd name="T23" fmla="*/ 0 h 901"/>
                <a:gd name="T24" fmla="*/ 0 w 270"/>
                <a:gd name="T25" fmla="*/ 0 h 901"/>
                <a:gd name="T26" fmla="*/ 0 w 270"/>
                <a:gd name="T27" fmla="*/ 0 h 901"/>
                <a:gd name="T28" fmla="*/ 0 w 270"/>
                <a:gd name="T29" fmla="*/ 0 h 901"/>
                <a:gd name="T30" fmla="*/ 0 w 270"/>
                <a:gd name="T31" fmla="*/ 0 h 901"/>
                <a:gd name="T32" fmla="*/ 0 w 270"/>
                <a:gd name="T33" fmla="*/ 0 h 901"/>
                <a:gd name="T34" fmla="*/ 0 w 270"/>
                <a:gd name="T35" fmla="*/ 0 h 901"/>
                <a:gd name="T36" fmla="*/ 0 w 270"/>
                <a:gd name="T37" fmla="*/ 0 h 901"/>
                <a:gd name="T38" fmla="*/ 0 w 270"/>
                <a:gd name="T39" fmla="*/ 0 h 901"/>
                <a:gd name="T40" fmla="*/ 0 w 270"/>
                <a:gd name="T41" fmla="*/ 0 h 901"/>
                <a:gd name="T42" fmla="*/ 0 w 270"/>
                <a:gd name="T43" fmla="*/ 0 h 901"/>
                <a:gd name="T44" fmla="*/ 0 w 270"/>
                <a:gd name="T45" fmla="*/ 0 h 901"/>
                <a:gd name="T46" fmla="*/ 0 w 270"/>
                <a:gd name="T47" fmla="*/ 0 h 901"/>
                <a:gd name="T48" fmla="*/ 0 w 270"/>
                <a:gd name="T49" fmla="*/ 0 h 901"/>
                <a:gd name="T50" fmla="*/ 0 w 270"/>
                <a:gd name="T51" fmla="*/ 0 h 901"/>
                <a:gd name="T52" fmla="*/ 0 w 270"/>
                <a:gd name="T53" fmla="*/ 0 h 901"/>
                <a:gd name="T54" fmla="*/ 0 w 270"/>
                <a:gd name="T55" fmla="*/ 0 h 901"/>
                <a:gd name="T56" fmla="*/ 0 w 270"/>
                <a:gd name="T57" fmla="*/ 0 h 901"/>
                <a:gd name="T58" fmla="*/ 0 w 270"/>
                <a:gd name="T59" fmla="*/ 0 h 901"/>
                <a:gd name="T60" fmla="*/ 0 w 270"/>
                <a:gd name="T61" fmla="*/ 0 h 901"/>
                <a:gd name="T62" fmla="*/ 0 w 270"/>
                <a:gd name="T63" fmla="*/ 0 h 901"/>
                <a:gd name="T64" fmla="*/ 0 w 270"/>
                <a:gd name="T65" fmla="*/ 0 h 901"/>
                <a:gd name="T66" fmla="*/ 0 w 270"/>
                <a:gd name="T67" fmla="*/ 0 h 901"/>
                <a:gd name="T68" fmla="*/ 0 w 270"/>
                <a:gd name="T69" fmla="*/ 0 h 901"/>
                <a:gd name="T70" fmla="*/ 0 w 270"/>
                <a:gd name="T71" fmla="*/ 0 h 901"/>
                <a:gd name="T72" fmla="*/ 0 w 270"/>
                <a:gd name="T73" fmla="*/ 0 h 901"/>
                <a:gd name="T74" fmla="*/ 0 w 270"/>
                <a:gd name="T75" fmla="*/ 0 h 901"/>
                <a:gd name="T76" fmla="*/ 0 w 270"/>
                <a:gd name="T77" fmla="*/ 0 h 901"/>
                <a:gd name="T78" fmla="*/ 0 w 270"/>
                <a:gd name="T79" fmla="*/ 0 h 901"/>
                <a:gd name="T80" fmla="*/ 0 w 270"/>
                <a:gd name="T81" fmla="*/ 0 h 901"/>
                <a:gd name="T82" fmla="*/ 0 w 270"/>
                <a:gd name="T83" fmla="*/ 0 h 901"/>
                <a:gd name="T84" fmla="*/ 0 w 270"/>
                <a:gd name="T85" fmla="*/ 0 h 901"/>
                <a:gd name="T86" fmla="*/ 0 w 270"/>
                <a:gd name="T87" fmla="*/ 0 h 901"/>
                <a:gd name="T88" fmla="*/ 0 w 270"/>
                <a:gd name="T89" fmla="*/ 0 h 901"/>
                <a:gd name="T90" fmla="*/ 0 w 270"/>
                <a:gd name="T91" fmla="*/ 0 h 901"/>
                <a:gd name="T92" fmla="*/ 0 w 270"/>
                <a:gd name="T93" fmla="*/ 0 h 901"/>
                <a:gd name="T94" fmla="*/ 0 w 270"/>
                <a:gd name="T95" fmla="*/ 0 h 901"/>
                <a:gd name="T96" fmla="*/ 0 w 270"/>
                <a:gd name="T97" fmla="*/ 0 h 901"/>
                <a:gd name="T98" fmla="*/ 0 w 270"/>
                <a:gd name="T99" fmla="*/ 0 h 901"/>
                <a:gd name="T100" fmla="*/ 0 w 270"/>
                <a:gd name="T101" fmla="*/ 0 h 901"/>
                <a:gd name="T102" fmla="*/ 0 w 270"/>
                <a:gd name="T103" fmla="*/ 0 h 901"/>
                <a:gd name="T104" fmla="*/ 0 w 270"/>
                <a:gd name="T105" fmla="*/ 0 h 901"/>
                <a:gd name="T106" fmla="*/ 0 w 270"/>
                <a:gd name="T107" fmla="*/ 0 h 901"/>
                <a:gd name="T108" fmla="*/ 0 w 270"/>
                <a:gd name="T109" fmla="*/ 0 h 901"/>
                <a:gd name="T110" fmla="*/ 0 w 270"/>
                <a:gd name="T111" fmla="*/ 0 h 901"/>
                <a:gd name="T112" fmla="*/ 0 w 270"/>
                <a:gd name="T113" fmla="*/ 0 h 901"/>
                <a:gd name="T114" fmla="*/ 0 w 270"/>
                <a:gd name="T115" fmla="*/ 0 h 901"/>
                <a:gd name="T116" fmla="*/ 0 w 270"/>
                <a:gd name="T117" fmla="*/ 0 h 90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70"/>
                <a:gd name="T178" fmla="*/ 0 h 901"/>
                <a:gd name="T179" fmla="*/ 270 w 270"/>
                <a:gd name="T180" fmla="*/ 901 h 90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70" h="901">
                  <a:moveTo>
                    <a:pt x="164" y="12"/>
                  </a:moveTo>
                  <a:lnTo>
                    <a:pt x="216" y="0"/>
                  </a:lnTo>
                  <a:lnTo>
                    <a:pt x="237" y="23"/>
                  </a:lnTo>
                  <a:lnTo>
                    <a:pt x="246" y="16"/>
                  </a:lnTo>
                  <a:lnTo>
                    <a:pt x="261" y="55"/>
                  </a:lnTo>
                  <a:lnTo>
                    <a:pt x="232" y="80"/>
                  </a:lnTo>
                  <a:lnTo>
                    <a:pt x="230" y="100"/>
                  </a:lnTo>
                  <a:lnTo>
                    <a:pt x="223" y="102"/>
                  </a:lnTo>
                  <a:lnTo>
                    <a:pt x="216" y="123"/>
                  </a:lnTo>
                  <a:lnTo>
                    <a:pt x="196" y="127"/>
                  </a:lnTo>
                  <a:lnTo>
                    <a:pt x="196" y="135"/>
                  </a:lnTo>
                  <a:lnTo>
                    <a:pt x="232" y="162"/>
                  </a:lnTo>
                  <a:lnTo>
                    <a:pt x="261" y="291"/>
                  </a:lnTo>
                  <a:lnTo>
                    <a:pt x="237" y="324"/>
                  </a:lnTo>
                  <a:lnTo>
                    <a:pt x="237" y="560"/>
                  </a:lnTo>
                  <a:lnTo>
                    <a:pt x="209" y="571"/>
                  </a:lnTo>
                  <a:lnTo>
                    <a:pt x="204" y="609"/>
                  </a:lnTo>
                  <a:lnTo>
                    <a:pt x="193" y="707"/>
                  </a:lnTo>
                  <a:lnTo>
                    <a:pt x="193" y="762"/>
                  </a:lnTo>
                  <a:lnTo>
                    <a:pt x="237" y="795"/>
                  </a:lnTo>
                  <a:lnTo>
                    <a:pt x="269" y="811"/>
                  </a:lnTo>
                  <a:lnTo>
                    <a:pt x="270" y="823"/>
                  </a:lnTo>
                  <a:lnTo>
                    <a:pt x="201" y="806"/>
                  </a:lnTo>
                  <a:lnTo>
                    <a:pt x="193" y="796"/>
                  </a:lnTo>
                  <a:lnTo>
                    <a:pt x="187" y="806"/>
                  </a:lnTo>
                  <a:lnTo>
                    <a:pt x="178" y="806"/>
                  </a:lnTo>
                  <a:lnTo>
                    <a:pt x="171" y="769"/>
                  </a:lnTo>
                  <a:lnTo>
                    <a:pt x="164" y="597"/>
                  </a:lnTo>
                  <a:lnTo>
                    <a:pt x="150" y="597"/>
                  </a:lnTo>
                  <a:lnTo>
                    <a:pt x="112" y="750"/>
                  </a:lnTo>
                  <a:lnTo>
                    <a:pt x="112" y="843"/>
                  </a:lnTo>
                  <a:lnTo>
                    <a:pt x="96" y="890"/>
                  </a:lnTo>
                  <a:lnTo>
                    <a:pt x="82" y="901"/>
                  </a:lnTo>
                  <a:lnTo>
                    <a:pt x="74" y="876"/>
                  </a:lnTo>
                  <a:lnTo>
                    <a:pt x="84" y="849"/>
                  </a:lnTo>
                  <a:lnTo>
                    <a:pt x="96" y="790"/>
                  </a:lnTo>
                  <a:lnTo>
                    <a:pt x="98" y="574"/>
                  </a:lnTo>
                  <a:lnTo>
                    <a:pt x="111" y="362"/>
                  </a:lnTo>
                  <a:lnTo>
                    <a:pt x="88" y="344"/>
                  </a:lnTo>
                  <a:lnTo>
                    <a:pt x="88" y="314"/>
                  </a:lnTo>
                  <a:lnTo>
                    <a:pt x="88" y="256"/>
                  </a:lnTo>
                  <a:lnTo>
                    <a:pt x="58" y="271"/>
                  </a:lnTo>
                  <a:lnTo>
                    <a:pt x="84" y="308"/>
                  </a:lnTo>
                  <a:lnTo>
                    <a:pt x="84" y="339"/>
                  </a:lnTo>
                  <a:lnTo>
                    <a:pt x="57" y="319"/>
                  </a:lnTo>
                  <a:lnTo>
                    <a:pt x="42" y="298"/>
                  </a:lnTo>
                  <a:lnTo>
                    <a:pt x="28" y="303"/>
                  </a:lnTo>
                  <a:lnTo>
                    <a:pt x="0" y="267"/>
                  </a:lnTo>
                  <a:lnTo>
                    <a:pt x="0" y="256"/>
                  </a:lnTo>
                  <a:lnTo>
                    <a:pt x="14" y="250"/>
                  </a:lnTo>
                  <a:lnTo>
                    <a:pt x="48" y="212"/>
                  </a:lnTo>
                  <a:lnTo>
                    <a:pt x="84" y="178"/>
                  </a:lnTo>
                  <a:lnTo>
                    <a:pt x="129" y="137"/>
                  </a:lnTo>
                  <a:lnTo>
                    <a:pt x="164" y="124"/>
                  </a:lnTo>
                  <a:lnTo>
                    <a:pt x="164" y="96"/>
                  </a:lnTo>
                  <a:lnTo>
                    <a:pt x="150" y="81"/>
                  </a:lnTo>
                  <a:lnTo>
                    <a:pt x="150" y="44"/>
                  </a:lnTo>
                  <a:lnTo>
                    <a:pt x="141" y="38"/>
                  </a:lnTo>
                  <a:lnTo>
                    <a:pt x="164" y="12"/>
                  </a:lnTo>
                  <a:close/>
                </a:path>
              </a:pathLst>
            </a:custGeom>
            <a:solidFill>
              <a:srgbClr val="001F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85" name="Freeform 157"/>
            <p:cNvSpPr>
              <a:spLocks/>
            </p:cNvSpPr>
            <p:nvPr/>
          </p:nvSpPr>
          <p:spPr bwMode="auto">
            <a:xfrm>
              <a:off x="4705" y="1675"/>
              <a:ext cx="49" cy="215"/>
            </a:xfrm>
            <a:custGeom>
              <a:avLst/>
              <a:gdLst>
                <a:gd name="T0" fmla="*/ 0 w 198"/>
                <a:gd name="T1" fmla="*/ 0 h 862"/>
                <a:gd name="T2" fmla="*/ 0 w 198"/>
                <a:gd name="T3" fmla="*/ 0 h 862"/>
                <a:gd name="T4" fmla="*/ 0 w 198"/>
                <a:gd name="T5" fmla="*/ 0 h 862"/>
                <a:gd name="T6" fmla="*/ 0 w 198"/>
                <a:gd name="T7" fmla="*/ 0 h 862"/>
                <a:gd name="T8" fmla="*/ 0 w 198"/>
                <a:gd name="T9" fmla="*/ 0 h 862"/>
                <a:gd name="T10" fmla="*/ 0 w 198"/>
                <a:gd name="T11" fmla="*/ 0 h 862"/>
                <a:gd name="T12" fmla="*/ 0 w 198"/>
                <a:gd name="T13" fmla="*/ 0 h 862"/>
                <a:gd name="T14" fmla="*/ 0 w 198"/>
                <a:gd name="T15" fmla="*/ 0 h 862"/>
                <a:gd name="T16" fmla="*/ 0 w 198"/>
                <a:gd name="T17" fmla="*/ 0 h 862"/>
                <a:gd name="T18" fmla="*/ 0 w 198"/>
                <a:gd name="T19" fmla="*/ 0 h 862"/>
                <a:gd name="T20" fmla="*/ 0 w 198"/>
                <a:gd name="T21" fmla="*/ 0 h 862"/>
                <a:gd name="T22" fmla="*/ 0 w 198"/>
                <a:gd name="T23" fmla="*/ 0 h 862"/>
                <a:gd name="T24" fmla="*/ 0 w 198"/>
                <a:gd name="T25" fmla="*/ 0 h 862"/>
                <a:gd name="T26" fmla="*/ 0 w 198"/>
                <a:gd name="T27" fmla="*/ 0 h 862"/>
                <a:gd name="T28" fmla="*/ 0 w 198"/>
                <a:gd name="T29" fmla="*/ 0 h 862"/>
                <a:gd name="T30" fmla="*/ 0 w 198"/>
                <a:gd name="T31" fmla="*/ 0 h 862"/>
                <a:gd name="T32" fmla="*/ 0 w 198"/>
                <a:gd name="T33" fmla="*/ 0 h 862"/>
                <a:gd name="T34" fmla="*/ 0 w 198"/>
                <a:gd name="T35" fmla="*/ 0 h 862"/>
                <a:gd name="T36" fmla="*/ 0 w 198"/>
                <a:gd name="T37" fmla="*/ 0 h 862"/>
                <a:gd name="T38" fmla="*/ 0 w 198"/>
                <a:gd name="T39" fmla="*/ 0 h 862"/>
                <a:gd name="T40" fmla="*/ 0 w 198"/>
                <a:gd name="T41" fmla="*/ 0 h 862"/>
                <a:gd name="T42" fmla="*/ 0 w 198"/>
                <a:gd name="T43" fmla="*/ 0 h 862"/>
                <a:gd name="T44" fmla="*/ 0 w 198"/>
                <a:gd name="T45" fmla="*/ 0 h 862"/>
                <a:gd name="T46" fmla="*/ 0 w 198"/>
                <a:gd name="T47" fmla="*/ 0 h 862"/>
                <a:gd name="T48" fmla="*/ 0 w 198"/>
                <a:gd name="T49" fmla="*/ 0 h 862"/>
                <a:gd name="T50" fmla="*/ 0 w 198"/>
                <a:gd name="T51" fmla="*/ 0 h 862"/>
                <a:gd name="T52" fmla="*/ 0 w 198"/>
                <a:gd name="T53" fmla="*/ 0 h 862"/>
                <a:gd name="T54" fmla="*/ 0 w 198"/>
                <a:gd name="T55" fmla="*/ 0 h 862"/>
                <a:gd name="T56" fmla="*/ 0 w 198"/>
                <a:gd name="T57" fmla="*/ 0 h 862"/>
                <a:gd name="T58" fmla="*/ 0 w 198"/>
                <a:gd name="T59" fmla="*/ 0 h 862"/>
                <a:gd name="T60" fmla="*/ 0 w 198"/>
                <a:gd name="T61" fmla="*/ 0 h 862"/>
                <a:gd name="T62" fmla="*/ 0 w 198"/>
                <a:gd name="T63" fmla="*/ 0 h 862"/>
                <a:gd name="T64" fmla="*/ 0 w 198"/>
                <a:gd name="T65" fmla="*/ 0 h 862"/>
                <a:gd name="T66" fmla="*/ 0 w 198"/>
                <a:gd name="T67" fmla="*/ 0 h 862"/>
                <a:gd name="T68" fmla="*/ 0 w 198"/>
                <a:gd name="T69" fmla="*/ 0 h 862"/>
                <a:gd name="T70" fmla="*/ 0 w 198"/>
                <a:gd name="T71" fmla="*/ 0 h 862"/>
                <a:gd name="T72" fmla="*/ 0 w 198"/>
                <a:gd name="T73" fmla="*/ 0 h 862"/>
                <a:gd name="T74" fmla="*/ 0 w 198"/>
                <a:gd name="T75" fmla="*/ 0 h 862"/>
                <a:gd name="T76" fmla="*/ 0 w 198"/>
                <a:gd name="T77" fmla="*/ 0 h 862"/>
                <a:gd name="T78" fmla="*/ 0 w 198"/>
                <a:gd name="T79" fmla="*/ 0 h 862"/>
                <a:gd name="T80" fmla="*/ 0 w 198"/>
                <a:gd name="T81" fmla="*/ 0 h 862"/>
                <a:gd name="T82" fmla="*/ 0 w 198"/>
                <a:gd name="T83" fmla="*/ 0 h 862"/>
                <a:gd name="T84" fmla="*/ 0 w 198"/>
                <a:gd name="T85" fmla="*/ 0 h 862"/>
                <a:gd name="T86" fmla="*/ 0 w 198"/>
                <a:gd name="T87" fmla="*/ 0 h 862"/>
                <a:gd name="T88" fmla="*/ 0 w 198"/>
                <a:gd name="T89" fmla="*/ 0 h 862"/>
                <a:gd name="T90" fmla="*/ 0 w 198"/>
                <a:gd name="T91" fmla="*/ 0 h 862"/>
                <a:gd name="T92" fmla="*/ 0 w 198"/>
                <a:gd name="T93" fmla="*/ 0 h 862"/>
                <a:gd name="T94" fmla="*/ 0 w 198"/>
                <a:gd name="T95" fmla="*/ 0 h 862"/>
                <a:gd name="T96" fmla="*/ 0 w 198"/>
                <a:gd name="T97" fmla="*/ 0 h 862"/>
                <a:gd name="T98" fmla="*/ 0 w 198"/>
                <a:gd name="T99" fmla="*/ 0 h 862"/>
                <a:gd name="T100" fmla="*/ 0 w 198"/>
                <a:gd name="T101" fmla="*/ 0 h 862"/>
                <a:gd name="T102" fmla="*/ 0 w 198"/>
                <a:gd name="T103" fmla="*/ 0 h 862"/>
                <a:gd name="T104" fmla="*/ 0 w 198"/>
                <a:gd name="T105" fmla="*/ 0 h 86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98"/>
                <a:gd name="T160" fmla="*/ 0 h 862"/>
                <a:gd name="T161" fmla="*/ 198 w 198"/>
                <a:gd name="T162" fmla="*/ 862 h 86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98" h="862">
                  <a:moveTo>
                    <a:pt x="46" y="17"/>
                  </a:moveTo>
                  <a:lnTo>
                    <a:pt x="46" y="38"/>
                  </a:lnTo>
                  <a:lnTo>
                    <a:pt x="49" y="45"/>
                  </a:lnTo>
                  <a:lnTo>
                    <a:pt x="41" y="62"/>
                  </a:lnTo>
                  <a:lnTo>
                    <a:pt x="46" y="67"/>
                  </a:lnTo>
                  <a:lnTo>
                    <a:pt x="45" y="73"/>
                  </a:lnTo>
                  <a:lnTo>
                    <a:pt x="50" y="97"/>
                  </a:lnTo>
                  <a:lnTo>
                    <a:pt x="50" y="101"/>
                  </a:lnTo>
                  <a:lnTo>
                    <a:pt x="16" y="124"/>
                  </a:lnTo>
                  <a:lnTo>
                    <a:pt x="0" y="303"/>
                  </a:lnTo>
                  <a:lnTo>
                    <a:pt x="20" y="333"/>
                  </a:lnTo>
                  <a:lnTo>
                    <a:pt x="12" y="431"/>
                  </a:lnTo>
                  <a:lnTo>
                    <a:pt x="25" y="441"/>
                  </a:lnTo>
                  <a:lnTo>
                    <a:pt x="31" y="592"/>
                  </a:lnTo>
                  <a:lnTo>
                    <a:pt x="43" y="746"/>
                  </a:lnTo>
                  <a:lnTo>
                    <a:pt x="39" y="755"/>
                  </a:lnTo>
                  <a:lnTo>
                    <a:pt x="4" y="783"/>
                  </a:lnTo>
                  <a:lnTo>
                    <a:pt x="7" y="788"/>
                  </a:lnTo>
                  <a:lnTo>
                    <a:pt x="20" y="794"/>
                  </a:lnTo>
                  <a:lnTo>
                    <a:pt x="42" y="788"/>
                  </a:lnTo>
                  <a:lnTo>
                    <a:pt x="61" y="777"/>
                  </a:lnTo>
                  <a:lnTo>
                    <a:pt x="78" y="771"/>
                  </a:lnTo>
                  <a:lnTo>
                    <a:pt x="78" y="797"/>
                  </a:lnTo>
                  <a:lnTo>
                    <a:pt x="85" y="798"/>
                  </a:lnTo>
                  <a:lnTo>
                    <a:pt x="73" y="822"/>
                  </a:lnTo>
                  <a:lnTo>
                    <a:pt x="79" y="857"/>
                  </a:lnTo>
                  <a:lnTo>
                    <a:pt x="91" y="862"/>
                  </a:lnTo>
                  <a:lnTo>
                    <a:pt x="112" y="832"/>
                  </a:lnTo>
                  <a:lnTo>
                    <a:pt x="112" y="810"/>
                  </a:lnTo>
                  <a:lnTo>
                    <a:pt x="119" y="807"/>
                  </a:lnTo>
                  <a:lnTo>
                    <a:pt x="127" y="611"/>
                  </a:lnTo>
                  <a:lnTo>
                    <a:pt x="119" y="591"/>
                  </a:lnTo>
                  <a:lnTo>
                    <a:pt x="142" y="460"/>
                  </a:lnTo>
                  <a:lnTo>
                    <a:pt x="156" y="455"/>
                  </a:lnTo>
                  <a:lnTo>
                    <a:pt x="162" y="317"/>
                  </a:lnTo>
                  <a:lnTo>
                    <a:pt x="198" y="302"/>
                  </a:lnTo>
                  <a:lnTo>
                    <a:pt x="183" y="154"/>
                  </a:lnTo>
                  <a:lnTo>
                    <a:pt x="126" y="114"/>
                  </a:lnTo>
                  <a:lnTo>
                    <a:pt x="112" y="100"/>
                  </a:lnTo>
                  <a:lnTo>
                    <a:pt x="112" y="87"/>
                  </a:lnTo>
                  <a:lnTo>
                    <a:pt x="117" y="76"/>
                  </a:lnTo>
                  <a:lnTo>
                    <a:pt x="123" y="68"/>
                  </a:lnTo>
                  <a:lnTo>
                    <a:pt x="129" y="58"/>
                  </a:lnTo>
                  <a:lnTo>
                    <a:pt x="132" y="48"/>
                  </a:lnTo>
                  <a:lnTo>
                    <a:pt x="132" y="37"/>
                  </a:lnTo>
                  <a:lnTo>
                    <a:pt x="129" y="26"/>
                  </a:lnTo>
                  <a:lnTo>
                    <a:pt x="122" y="15"/>
                  </a:lnTo>
                  <a:lnTo>
                    <a:pt x="112" y="5"/>
                  </a:lnTo>
                  <a:lnTo>
                    <a:pt x="99" y="0"/>
                  </a:lnTo>
                  <a:lnTo>
                    <a:pt x="86" y="0"/>
                  </a:lnTo>
                  <a:lnTo>
                    <a:pt x="73" y="1"/>
                  </a:lnTo>
                  <a:lnTo>
                    <a:pt x="61" y="5"/>
                  </a:lnTo>
                  <a:lnTo>
                    <a:pt x="46" y="17"/>
                  </a:lnTo>
                  <a:close/>
                </a:path>
              </a:pathLst>
            </a:custGeom>
            <a:solidFill>
              <a:srgbClr val="001F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86" name="Freeform 158"/>
            <p:cNvSpPr>
              <a:spLocks/>
            </p:cNvSpPr>
            <p:nvPr/>
          </p:nvSpPr>
          <p:spPr bwMode="auto">
            <a:xfrm>
              <a:off x="4857" y="1710"/>
              <a:ext cx="56" cy="267"/>
            </a:xfrm>
            <a:custGeom>
              <a:avLst/>
              <a:gdLst>
                <a:gd name="T0" fmla="*/ 0 w 225"/>
                <a:gd name="T1" fmla="*/ 0 h 1066"/>
                <a:gd name="T2" fmla="*/ 0 w 225"/>
                <a:gd name="T3" fmla="*/ 0 h 1066"/>
                <a:gd name="T4" fmla="*/ 0 w 225"/>
                <a:gd name="T5" fmla="*/ 0 h 1066"/>
                <a:gd name="T6" fmla="*/ 0 w 225"/>
                <a:gd name="T7" fmla="*/ 0 h 1066"/>
                <a:gd name="T8" fmla="*/ 0 w 225"/>
                <a:gd name="T9" fmla="*/ 0 h 1066"/>
                <a:gd name="T10" fmla="*/ 0 w 225"/>
                <a:gd name="T11" fmla="*/ 0 h 1066"/>
                <a:gd name="T12" fmla="*/ 0 w 225"/>
                <a:gd name="T13" fmla="*/ 0 h 1066"/>
                <a:gd name="T14" fmla="*/ 0 w 225"/>
                <a:gd name="T15" fmla="*/ 0 h 1066"/>
                <a:gd name="T16" fmla="*/ 0 w 225"/>
                <a:gd name="T17" fmla="*/ 0 h 1066"/>
                <a:gd name="T18" fmla="*/ 0 w 225"/>
                <a:gd name="T19" fmla="*/ 0 h 1066"/>
                <a:gd name="T20" fmla="*/ 0 w 225"/>
                <a:gd name="T21" fmla="*/ 0 h 1066"/>
                <a:gd name="T22" fmla="*/ 0 w 225"/>
                <a:gd name="T23" fmla="*/ 0 h 1066"/>
                <a:gd name="T24" fmla="*/ 0 w 225"/>
                <a:gd name="T25" fmla="*/ 0 h 1066"/>
                <a:gd name="T26" fmla="*/ 0 w 225"/>
                <a:gd name="T27" fmla="*/ 0 h 1066"/>
                <a:gd name="T28" fmla="*/ 0 w 225"/>
                <a:gd name="T29" fmla="*/ 0 h 1066"/>
                <a:gd name="T30" fmla="*/ 0 w 225"/>
                <a:gd name="T31" fmla="*/ 0 h 1066"/>
                <a:gd name="T32" fmla="*/ 0 w 225"/>
                <a:gd name="T33" fmla="*/ 0 h 1066"/>
                <a:gd name="T34" fmla="*/ 0 w 225"/>
                <a:gd name="T35" fmla="*/ 0 h 1066"/>
                <a:gd name="T36" fmla="*/ 0 w 225"/>
                <a:gd name="T37" fmla="*/ 0 h 1066"/>
                <a:gd name="T38" fmla="*/ 0 w 225"/>
                <a:gd name="T39" fmla="*/ 0 h 1066"/>
                <a:gd name="T40" fmla="*/ 0 w 225"/>
                <a:gd name="T41" fmla="*/ 0 h 1066"/>
                <a:gd name="T42" fmla="*/ 0 w 225"/>
                <a:gd name="T43" fmla="*/ 0 h 1066"/>
                <a:gd name="T44" fmla="*/ 0 w 225"/>
                <a:gd name="T45" fmla="*/ 0 h 1066"/>
                <a:gd name="T46" fmla="*/ 0 w 225"/>
                <a:gd name="T47" fmla="*/ 0 h 1066"/>
                <a:gd name="T48" fmla="*/ 0 w 225"/>
                <a:gd name="T49" fmla="*/ 0 h 1066"/>
                <a:gd name="T50" fmla="*/ 0 w 225"/>
                <a:gd name="T51" fmla="*/ 0 h 1066"/>
                <a:gd name="T52" fmla="*/ 0 w 225"/>
                <a:gd name="T53" fmla="*/ 0 h 1066"/>
                <a:gd name="T54" fmla="*/ 0 w 225"/>
                <a:gd name="T55" fmla="*/ 0 h 1066"/>
                <a:gd name="T56" fmla="*/ 0 w 225"/>
                <a:gd name="T57" fmla="*/ 0 h 1066"/>
                <a:gd name="T58" fmla="*/ 0 w 225"/>
                <a:gd name="T59" fmla="*/ 0 h 1066"/>
                <a:gd name="T60" fmla="*/ 0 w 225"/>
                <a:gd name="T61" fmla="*/ 0 h 1066"/>
                <a:gd name="T62" fmla="*/ 0 w 225"/>
                <a:gd name="T63" fmla="*/ 0 h 1066"/>
                <a:gd name="T64" fmla="*/ 0 w 225"/>
                <a:gd name="T65" fmla="*/ 0 h 1066"/>
                <a:gd name="T66" fmla="*/ 0 w 225"/>
                <a:gd name="T67" fmla="*/ 0 h 1066"/>
                <a:gd name="T68" fmla="*/ 0 w 225"/>
                <a:gd name="T69" fmla="*/ 0 h 1066"/>
                <a:gd name="T70" fmla="*/ 0 w 225"/>
                <a:gd name="T71" fmla="*/ 0 h 1066"/>
                <a:gd name="T72" fmla="*/ 0 w 225"/>
                <a:gd name="T73" fmla="*/ 0 h 1066"/>
                <a:gd name="T74" fmla="*/ 0 w 225"/>
                <a:gd name="T75" fmla="*/ 0 h 1066"/>
                <a:gd name="T76" fmla="*/ 0 w 225"/>
                <a:gd name="T77" fmla="*/ 0 h 1066"/>
                <a:gd name="T78" fmla="*/ 0 w 225"/>
                <a:gd name="T79" fmla="*/ 0 h 1066"/>
                <a:gd name="T80" fmla="*/ 0 w 225"/>
                <a:gd name="T81" fmla="*/ 0 h 1066"/>
                <a:gd name="T82" fmla="*/ 0 w 225"/>
                <a:gd name="T83" fmla="*/ 0 h 1066"/>
                <a:gd name="T84" fmla="*/ 0 w 225"/>
                <a:gd name="T85" fmla="*/ 0 h 1066"/>
                <a:gd name="T86" fmla="*/ 0 w 225"/>
                <a:gd name="T87" fmla="*/ 0 h 1066"/>
                <a:gd name="T88" fmla="*/ 0 w 225"/>
                <a:gd name="T89" fmla="*/ 0 h 1066"/>
                <a:gd name="T90" fmla="*/ 0 w 225"/>
                <a:gd name="T91" fmla="*/ 0 h 1066"/>
                <a:gd name="T92" fmla="*/ 0 w 225"/>
                <a:gd name="T93" fmla="*/ 0 h 1066"/>
                <a:gd name="T94" fmla="*/ 0 w 225"/>
                <a:gd name="T95" fmla="*/ 0 h 1066"/>
                <a:gd name="T96" fmla="*/ 0 w 225"/>
                <a:gd name="T97" fmla="*/ 0 h 1066"/>
                <a:gd name="T98" fmla="*/ 0 w 225"/>
                <a:gd name="T99" fmla="*/ 0 h 1066"/>
                <a:gd name="T100" fmla="*/ 0 w 225"/>
                <a:gd name="T101" fmla="*/ 0 h 1066"/>
                <a:gd name="T102" fmla="*/ 0 w 225"/>
                <a:gd name="T103" fmla="*/ 0 h 1066"/>
                <a:gd name="T104" fmla="*/ 0 w 225"/>
                <a:gd name="T105" fmla="*/ 0 h 1066"/>
                <a:gd name="T106" fmla="*/ 0 w 225"/>
                <a:gd name="T107" fmla="*/ 0 h 1066"/>
                <a:gd name="T108" fmla="*/ 0 w 225"/>
                <a:gd name="T109" fmla="*/ 0 h 1066"/>
                <a:gd name="T110" fmla="*/ 0 w 225"/>
                <a:gd name="T111" fmla="*/ 0 h 1066"/>
                <a:gd name="T112" fmla="*/ 0 w 225"/>
                <a:gd name="T113" fmla="*/ 0 h 1066"/>
                <a:gd name="T114" fmla="*/ 0 w 225"/>
                <a:gd name="T115" fmla="*/ 0 h 1066"/>
                <a:gd name="T116" fmla="*/ 0 w 225"/>
                <a:gd name="T117" fmla="*/ 0 h 106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25"/>
                <a:gd name="T178" fmla="*/ 0 h 1066"/>
                <a:gd name="T179" fmla="*/ 225 w 225"/>
                <a:gd name="T180" fmla="*/ 1066 h 106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25" h="1066">
                  <a:moveTo>
                    <a:pt x="79" y="16"/>
                  </a:moveTo>
                  <a:lnTo>
                    <a:pt x="131" y="0"/>
                  </a:lnTo>
                  <a:lnTo>
                    <a:pt x="171" y="0"/>
                  </a:lnTo>
                  <a:lnTo>
                    <a:pt x="205" y="9"/>
                  </a:lnTo>
                  <a:lnTo>
                    <a:pt x="220" y="45"/>
                  </a:lnTo>
                  <a:lnTo>
                    <a:pt x="220" y="77"/>
                  </a:lnTo>
                  <a:lnTo>
                    <a:pt x="199" y="115"/>
                  </a:lnTo>
                  <a:lnTo>
                    <a:pt x="185" y="114"/>
                  </a:lnTo>
                  <a:lnTo>
                    <a:pt x="206" y="157"/>
                  </a:lnTo>
                  <a:lnTo>
                    <a:pt x="225" y="228"/>
                  </a:lnTo>
                  <a:lnTo>
                    <a:pt x="225" y="291"/>
                  </a:lnTo>
                  <a:lnTo>
                    <a:pt x="220" y="368"/>
                  </a:lnTo>
                  <a:lnTo>
                    <a:pt x="205" y="444"/>
                  </a:lnTo>
                  <a:lnTo>
                    <a:pt x="180" y="448"/>
                  </a:lnTo>
                  <a:lnTo>
                    <a:pt x="180" y="472"/>
                  </a:lnTo>
                  <a:lnTo>
                    <a:pt x="166" y="481"/>
                  </a:lnTo>
                  <a:lnTo>
                    <a:pt x="166" y="557"/>
                  </a:lnTo>
                  <a:lnTo>
                    <a:pt x="152" y="573"/>
                  </a:lnTo>
                  <a:lnTo>
                    <a:pt x="152" y="716"/>
                  </a:lnTo>
                  <a:lnTo>
                    <a:pt x="152" y="806"/>
                  </a:lnTo>
                  <a:lnTo>
                    <a:pt x="173" y="908"/>
                  </a:lnTo>
                  <a:lnTo>
                    <a:pt x="180" y="1037"/>
                  </a:lnTo>
                  <a:lnTo>
                    <a:pt x="158" y="1048"/>
                  </a:lnTo>
                  <a:lnTo>
                    <a:pt x="158" y="1062"/>
                  </a:lnTo>
                  <a:lnTo>
                    <a:pt x="119" y="1062"/>
                  </a:lnTo>
                  <a:lnTo>
                    <a:pt x="114" y="1057"/>
                  </a:lnTo>
                  <a:lnTo>
                    <a:pt x="99" y="1057"/>
                  </a:lnTo>
                  <a:lnTo>
                    <a:pt x="98" y="1066"/>
                  </a:lnTo>
                  <a:lnTo>
                    <a:pt x="71" y="1062"/>
                  </a:lnTo>
                  <a:lnTo>
                    <a:pt x="11" y="1057"/>
                  </a:lnTo>
                  <a:lnTo>
                    <a:pt x="11" y="1048"/>
                  </a:lnTo>
                  <a:lnTo>
                    <a:pt x="66" y="1028"/>
                  </a:lnTo>
                  <a:lnTo>
                    <a:pt x="66" y="1009"/>
                  </a:lnTo>
                  <a:lnTo>
                    <a:pt x="18" y="1000"/>
                  </a:lnTo>
                  <a:lnTo>
                    <a:pt x="18" y="986"/>
                  </a:lnTo>
                  <a:lnTo>
                    <a:pt x="51" y="966"/>
                  </a:lnTo>
                  <a:lnTo>
                    <a:pt x="51" y="822"/>
                  </a:lnTo>
                  <a:lnTo>
                    <a:pt x="38" y="689"/>
                  </a:lnTo>
                  <a:lnTo>
                    <a:pt x="43" y="555"/>
                  </a:lnTo>
                  <a:lnTo>
                    <a:pt x="44" y="481"/>
                  </a:lnTo>
                  <a:lnTo>
                    <a:pt x="39" y="458"/>
                  </a:lnTo>
                  <a:lnTo>
                    <a:pt x="39" y="354"/>
                  </a:lnTo>
                  <a:lnTo>
                    <a:pt x="0" y="330"/>
                  </a:lnTo>
                  <a:lnTo>
                    <a:pt x="0" y="316"/>
                  </a:lnTo>
                  <a:lnTo>
                    <a:pt x="85" y="173"/>
                  </a:lnTo>
                  <a:lnTo>
                    <a:pt x="125" y="153"/>
                  </a:lnTo>
                  <a:lnTo>
                    <a:pt x="120" y="144"/>
                  </a:lnTo>
                  <a:lnTo>
                    <a:pt x="92" y="139"/>
                  </a:lnTo>
                  <a:lnTo>
                    <a:pt x="92" y="130"/>
                  </a:lnTo>
                  <a:lnTo>
                    <a:pt x="85" y="126"/>
                  </a:lnTo>
                  <a:lnTo>
                    <a:pt x="85" y="115"/>
                  </a:lnTo>
                  <a:lnTo>
                    <a:pt x="79" y="110"/>
                  </a:lnTo>
                  <a:lnTo>
                    <a:pt x="85" y="106"/>
                  </a:lnTo>
                  <a:lnTo>
                    <a:pt x="79" y="102"/>
                  </a:lnTo>
                  <a:lnTo>
                    <a:pt x="92" y="77"/>
                  </a:lnTo>
                  <a:lnTo>
                    <a:pt x="85" y="64"/>
                  </a:lnTo>
                  <a:lnTo>
                    <a:pt x="92" y="50"/>
                  </a:lnTo>
                  <a:lnTo>
                    <a:pt x="79" y="39"/>
                  </a:lnTo>
                  <a:lnTo>
                    <a:pt x="79" y="16"/>
                  </a:lnTo>
                  <a:close/>
                </a:path>
              </a:pathLst>
            </a:custGeom>
            <a:solidFill>
              <a:srgbClr val="001F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87" name="Freeform 159"/>
            <p:cNvSpPr>
              <a:spLocks/>
            </p:cNvSpPr>
            <p:nvPr/>
          </p:nvSpPr>
          <p:spPr bwMode="auto">
            <a:xfrm>
              <a:off x="4271" y="1708"/>
              <a:ext cx="41" cy="143"/>
            </a:xfrm>
            <a:custGeom>
              <a:avLst/>
              <a:gdLst>
                <a:gd name="T0" fmla="*/ 0 w 167"/>
                <a:gd name="T1" fmla="*/ 0 h 569"/>
                <a:gd name="T2" fmla="*/ 0 w 167"/>
                <a:gd name="T3" fmla="*/ 0 h 569"/>
                <a:gd name="T4" fmla="*/ 0 w 167"/>
                <a:gd name="T5" fmla="*/ 0 h 569"/>
                <a:gd name="T6" fmla="*/ 0 w 167"/>
                <a:gd name="T7" fmla="*/ 0 h 569"/>
                <a:gd name="T8" fmla="*/ 0 w 167"/>
                <a:gd name="T9" fmla="*/ 0 h 569"/>
                <a:gd name="T10" fmla="*/ 0 w 167"/>
                <a:gd name="T11" fmla="*/ 0 h 569"/>
                <a:gd name="T12" fmla="*/ 0 w 167"/>
                <a:gd name="T13" fmla="*/ 0 h 569"/>
                <a:gd name="T14" fmla="*/ 0 w 167"/>
                <a:gd name="T15" fmla="*/ 0 h 569"/>
                <a:gd name="T16" fmla="*/ 0 w 167"/>
                <a:gd name="T17" fmla="*/ 0 h 569"/>
                <a:gd name="T18" fmla="*/ 0 w 167"/>
                <a:gd name="T19" fmla="*/ 0 h 569"/>
                <a:gd name="T20" fmla="*/ 0 w 167"/>
                <a:gd name="T21" fmla="*/ 0 h 569"/>
                <a:gd name="T22" fmla="*/ 0 w 167"/>
                <a:gd name="T23" fmla="*/ 0 h 569"/>
                <a:gd name="T24" fmla="*/ 0 w 167"/>
                <a:gd name="T25" fmla="*/ 0 h 569"/>
                <a:gd name="T26" fmla="*/ 0 w 167"/>
                <a:gd name="T27" fmla="*/ 0 h 569"/>
                <a:gd name="T28" fmla="*/ 0 w 167"/>
                <a:gd name="T29" fmla="*/ 0 h 569"/>
                <a:gd name="T30" fmla="*/ 0 w 167"/>
                <a:gd name="T31" fmla="*/ 0 h 569"/>
                <a:gd name="T32" fmla="*/ 0 w 167"/>
                <a:gd name="T33" fmla="*/ 0 h 569"/>
                <a:gd name="T34" fmla="*/ 0 w 167"/>
                <a:gd name="T35" fmla="*/ 0 h 569"/>
                <a:gd name="T36" fmla="*/ 0 w 167"/>
                <a:gd name="T37" fmla="*/ 0 h 569"/>
                <a:gd name="T38" fmla="*/ 0 w 167"/>
                <a:gd name="T39" fmla="*/ 0 h 569"/>
                <a:gd name="T40" fmla="*/ 0 w 167"/>
                <a:gd name="T41" fmla="*/ 0 h 569"/>
                <a:gd name="T42" fmla="*/ 0 w 167"/>
                <a:gd name="T43" fmla="*/ 0 h 569"/>
                <a:gd name="T44" fmla="*/ 0 w 167"/>
                <a:gd name="T45" fmla="*/ 0 h 569"/>
                <a:gd name="T46" fmla="*/ 0 w 167"/>
                <a:gd name="T47" fmla="*/ 0 h 569"/>
                <a:gd name="T48" fmla="*/ 0 w 167"/>
                <a:gd name="T49" fmla="*/ 0 h 569"/>
                <a:gd name="T50" fmla="*/ 0 w 167"/>
                <a:gd name="T51" fmla="*/ 0 h 569"/>
                <a:gd name="T52" fmla="*/ 0 w 167"/>
                <a:gd name="T53" fmla="*/ 0 h 569"/>
                <a:gd name="T54" fmla="*/ 0 w 167"/>
                <a:gd name="T55" fmla="*/ 0 h 569"/>
                <a:gd name="T56" fmla="*/ 0 w 167"/>
                <a:gd name="T57" fmla="*/ 0 h 569"/>
                <a:gd name="T58" fmla="*/ 0 w 167"/>
                <a:gd name="T59" fmla="*/ 0 h 569"/>
                <a:gd name="T60" fmla="*/ 0 w 167"/>
                <a:gd name="T61" fmla="*/ 0 h 569"/>
                <a:gd name="T62" fmla="*/ 0 w 167"/>
                <a:gd name="T63" fmla="*/ 0 h 569"/>
                <a:gd name="T64" fmla="*/ 0 w 167"/>
                <a:gd name="T65" fmla="*/ 0 h 569"/>
                <a:gd name="T66" fmla="*/ 0 w 167"/>
                <a:gd name="T67" fmla="*/ 0 h 569"/>
                <a:gd name="T68" fmla="*/ 0 w 167"/>
                <a:gd name="T69" fmla="*/ 0 h 569"/>
                <a:gd name="T70" fmla="*/ 0 w 167"/>
                <a:gd name="T71" fmla="*/ 0 h 569"/>
                <a:gd name="T72" fmla="*/ 0 w 167"/>
                <a:gd name="T73" fmla="*/ 0 h 56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67"/>
                <a:gd name="T112" fmla="*/ 0 h 569"/>
                <a:gd name="T113" fmla="*/ 167 w 167"/>
                <a:gd name="T114" fmla="*/ 569 h 56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67" h="569">
                  <a:moveTo>
                    <a:pt x="83" y="4"/>
                  </a:moveTo>
                  <a:lnTo>
                    <a:pt x="65" y="7"/>
                  </a:lnTo>
                  <a:lnTo>
                    <a:pt x="57" y="28"/>
                  </a:lnTo>
                  <a:lnTo>
                    <a:pt x="57" y="38"/>
                  </a:lnTo>
                  <a:lnTo>
                    <a:pt x="65" y="38"/>
                  </a:lnTo>
                  <a:lnTo>
                    <a:pt x="62" y="42"/>
                  </a:lnTo>
                  <a:lnTo>
                    <a:pt x="65" y="44"/>
                  </a:lnTo>
                  <a:lnTo>
                    <a:pt x="67" y="53"/>
                  </a:lnTo>
                  <a:lnTo>
                    <a:pt x="69" y="55"/>
                  </a:lnTo>
                  <a:lnTo>
                    <a:pt x="75" y="73"/>
                  </a:lnTo>
                  <a:lnTo>
                    <a:pt x="75" y="77"/>
                  </a:lnTo>
                  <a:lnTo>
                    <a:pt x="67" y="77"/>
                  </a:lnTo>
                  <a:lnTo>
                    <a:pt x="54" y="99"/>
                  </a:lnTo>
                  <a:lnTo>
                    <a:pt x="29" y="106"/>
                  </a:lnTo>
                  <a:lnTo>
                    <a:pt x="18" y="123"/>
                  </a:lnTo>
                  <a:lnTo>
                    <a:pt x="5" y="280"/>
                  </a:lnTo>
                  <a:lnTo>
                    <a:pt x="10" y="282"/>
                  </a:lnTo>
                  <a:lnTo>
                    <a:pt x="0" y="309"/>
                  </a:lnTo>
                  <a:lnTo>
                    <a:pt x="5" y="327"/>
                  </a:lnTo>
                  <a:lnTo>
                    <a:pt x="10" y="327"/>
                  </a:lnTo>
                  <a:lnTo>
                    <a:pt x="13" y="330"/>
                  </a:lnTo>
                  <a:lnTo>
                    <a:pt x="18" y="330"/>
                  </a:lnTo>
                  <a:lnTo>
                    <a:pt x="15" y="313"/>
                  </a:lnTo>
                  <a:lnTo>
                    <a:pt x="18" y="303"/>
                  </a:lnTo>
                  <a:lnTo>
                    <a:pt x="21" y="311"/>
                  </a:lnTo>
                  <a:lnTo>
                    <a:pt x="18" y="317"/>
                  </a:lnTo>
                  <a:lnTo>
                    <a:pt x="21" y="321"/>
                  </a:lnTo>
                  <a:lnTo>
                    <a:pt x="27" y="307"/>
                  </a:lnTo>
                  <a:lnTo>
                    <a:pt x="23" y="285"/>
                  </a:lnTo>
                  <a:lnTo>
                    <a:pt x="32" y="286"/>
                  </a:lnTo>
                  <a:lnTo>
                    <a:pt x="27" y="427"/>
                  </a:lnTo>
                  <a:lnTo>
                    <a:pt x="55" y="435"/>
                  </a:lnTo>
                  <a:lnTo>
                    <a:pt x="67" y="517"/>
                  </a:lnTo>
                  <a:lnTo>
                    <a:pt x="65" y="525"/>
                  </a:lnTo>
                  <a:lnTo>
                    <a:pt x="59" y="560"/>
                  </a:lnTo>
                  <a:lnTo>
                    <a:pt x="59" y="566"/>
                  </a:lnTo>
                  <a:lnTo>
                    <a:pt x="78" y="569"/>
                  </a:lnTo>
                  <a:lnTo>
                    <a:pt x="85" y="560"/>
                  </a:lnTo>
                  <a:lnTo>
                    <a:pt x="81" y="529"/>
                  </a:lnTo>
                  <a:lnTo>
                    <a:pt x="78" y="509"/>
                  </a:lnTo>
                  <a:lnTo>
                    <a:pt x="86" y="438"/>
                  </a:lnTo>
                  <a:lnTo>
                    <a:pt x="88" y="439"/>
                  </a:lnTo>
                  <a:lnTo>
                    <a:pt x="97" y="465"/>
                  </a:lnTo>
                  <a:lnTo>
                    <a:pt x="92" y="507"/>
                  </a:lnTo>
                  <a:lnTo>
                    <a:pt x="85" y="511"/>
                  </a:lnTo>
                  <a:lnTo>
                    <a:pt x="97" y="555"/>
                  </a:lnTo>
                  <a:lnTo>
                    <a:pt x="115" y="560"/>
                  </a:lnTo>
                  <a:lnTo>
                    <a:pt x="119" y="556"/>
                  </a:lnTo>
                  <a:lnTo>
                    <a:pt x="105" y="511"/>
                  </a:lnTo>
                  <a:lnTo>
                    <a:pt x="126" y="435"/>
                  </a:lnTo>
                  <a:lnTo>
                    <a:pt x="137" y="429"/>
                  </a:lnTo>
                  <a:lnTo>
                    <a:pt x="137" y="423"/>
                  </a:lnTo>
                  <a:lnTo>
                    <a:pt x="156" y="425"/>
                  </a:lnTo>
                  <a:lnTo>
                    <a:pt x="162" y="435"/>
                  </a:lnTo>
                  <a:lnTo>
                    <a:pt x="167" y="429"/>
                  </a:lnTo>
                  <a:lnTo>
                    <a:pt x="148" y="291"/>
                  </a:lnTo>
                  <a:lnTo>
                    <a:pt x="151" y="291"/>
                  </a:lnTo>
                  <a:lnTo>
                    <a:pt x="151" y="263"/>
                  </a:lnTo>
                  <a:lnTo>
                    <a:pt x="153" y="259"/>
                  </a:lnTo>
                  <a:lnTo>
                    <a:pt x="148" y="191"/>
                  </a:lnTo>
                  <a:lnTo>
                    <a:pt x="143" y="111"/>
                  </a:lnTo>
                  <a:lnTo>
                    <a:pt x="111" y="95"/>
                  </a:lnTo>
                  <a:lnTo>
                    <a:pt x="102" y="77"/>
                  </a:lnTo>
                  <a:lnTo>
                    <a:pt x="110" y="62"/>
                  </a:lnTo>
                  <a:lnTo>
                    <a:pt x="115" y="63"/>
                  </a:lnTo>
                  <a:lnTo>
                    <a:pt x="119" y="55"/>
                  </a:lnTo>
                  <a:lnTo>
                    <a:pt x="119" y="47"/>
                  </a:lnTo>
                  <a:lnTo>
                    <a:pt x="126" y="46"/>
                  </a:lnTo>
                  <a:lnTo>
                    <a:pt x="130" y="23"/>
                  </a:lnTo>
                  <a:lnTo>
                    <a:pt x="121" y="7"/>
                  </a:lnTo>
                  <a:lnTo>
                    <a:pt x="113" y="1"/>
                  </a:lnTo>
                  <a:lnTo>
                    <a:pt x="101" y="1"/>
                  </a:lnTo>
                  <a:lnTo>
                    <a:pt x="93" y="0"/>
                  </a:lnTo>
                  <a:lnTo>
                    <a:pt x="83" y="4"/>
                  </a:lnTo>
                  <a:close/>
                </a:path>
              </a:pathLst>
            </a:custGeom>
            <a:solidFill>
              <a:srgbClr val="001F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88" name="Freeform 160"/>
            <p:cNvSpPr>
              <a:spLocks/>
            </p:cNvSpPr>
            <p:nvPr/>
          </p:nvSpPr>
          <p:spPr bwMode="auto">
            <a:xfrm>
              <a:off x="4565" y="1675"/>
              <a:ext cx="30" cy="141"/>
            </a:xfrm>
            <a:custGeom>
              <a:avLst/>
              <a:gdLst>
                <a:gd name="T0" fmla="*/ 0 w 119"/>
                <a:gd name="T1" fmla="*/ 0 h 568"/>
                <a:gd name="T2" fmla="*/ 0 w 119"/>
                <a:gd name="T3" fmla="*/ 0 h 568"/>
                <a:gd name="T4" fmla="*/ 0 w 119"/>
                <a:gd name="T5" fmla="*/ 0 h 568"/>
                <a:gd name="T6" fmla="*/ 0 w 119"/>
                <a:gd name="T7" fmla="*/ 0 h 568"/>
                <a:gd name="T8" fmla="*/ 0 w 119"/>
                <a:gd name="T9" fmla="*/ 0 h 568"/>
                <a:gd name="T10" fmla="*/ 0 w 119"/>
                <a:gd name="T11" fmla="*/ 0 h 568"/>
                <a:gd name="T12" fmla="*/ 0 w 119"/>
                <a:gd name="T13" fmla="*/ 0 h 568"/>
                <a:gd name="T14" fmla="*/ 0 w 119"/>
                <a:gd name="T15" fmla="*/ 0 h 568"/>
                <a:gd name="T16" fmla="*/ 0 w 119"/>
                <a:gd name="T17" fmla="*/ 0 h 568"/>
                <a:gd name="T18" fmla="*/ 0 w 119"/>
                <a:gd name="T19" fmla="*/ 0 h 568"/>
                <a:gd name="T20" fmla="*/ 0 w 119"/>
                <a:gd name="T21" fmla="*/ 0 h 568"/>
                <a:gd name="T22" fmla="*/ 0 w 119"/>
                <a:gd name="T23" fmla="*/ 0 h 568"/>
                <a:gd name="T24" fmla="*/ 0 w 119"/>
                <a:gd name="T25" fmla="*/ 0 h 568"/>
                <a:gd name="T26" fmla="*/ 0 w 119"/>
                <a:gd name="T27" fmla="*/ 0 h 568"/>
                <a:gd name="T28" fmla="*/ 0 w 119"/>
                <a:gd name="T29" fmla="*/ 0 h 568"/>
                <a:gd name="T30" fmla="*/ 0 w 119"/>
                <a:gd name="T31" fmla="*/ 0 h 568"/>
                <a:gd name="T32" fmla="*/ 0 w 119"/>
                <a:gd name="T33" fmla="*/ 0 h 568"/>
                <a:gd name="T34" fmla="*/ 0 w 119"/>
                <a:gd name="T35" fmla="*/ 0 h 568"/>
                <a:gd name="T36" fmla="*/ 0 w 119"/>
                <a:gd name="T37" fmla="*/ 0 h 568"/>
                <a:gd name="T38" fmla="*/ 0 w 119"/>
                <a:gd name="T39" fmla="*/ 0 h 568"/>
                <a:gd name="T40" fmla="*/ 0 w 119"/>
                <a:gd name="T41" fmla="*/ 0 h 568"/>
                <a:gd name="T42" fmla="*/ 0 w 119"/>
                <a:gd name="T43" fmla="*/ 0 h 568"/>
                <a:gd name="T44" fmla="*/ 0 w 119"/>
                <a:gd name="T45" fmla="*/ 0 h 568"/>
                <a:gd name="T46" fmla="*/ 0 w 119"/>
                <a:gd name="T47" fmla="*/ 0 h 568"/>
                <a:gd name="T48" fmla="*/ 0 w 119"/>
                <a:gd name="T49" fmla="*/ 0 h 568"/>
                <a:gd name="T50" fmla="*/ 0 w 119"/>
                <a:gd name="T51" fmla="*/ 0 h 568"/>
                <a:gd name="T52" fmla="*/ 0 w 119"/>
                <a:gd name="T53" fmla="*/ 0 h 568"/>
                <a:gd name="T54" fmla="*/ 0 w 119"/>
                <a:gd name="T55" fmla="*/ 0 h 568"/>
                <a:gd name="T56" fmla="*/ 0 w 119"/>
                <a:gd name="T57" fmla="*/ 0 h 568"/>
                <a:gd name="T58" fmla="*/ 0 w 119"/>
                <a:gd name="T59" fmla="*/ 0 h 568"/>
                <a:gd name="T60" fmla="*/ 0 w 119"/>
                <a:gd name="T61" fmla="*/ 0 h 568"/>
                <a:gd name="T62" fmla="*/ 0 w 119"/>
                <a:gd name="T63" fmla="*/ 0 h 568"/>
                <a:gd name="T64" fmla="*/ 0 w 119"/>
                <a:gd name="T65" fmla="*/ 0 h 568"/>
                <a:gd name="T66" fmla="*/ 0 w 119"/>
                <a:gd name="T67" fmla="*/ 0 h 568"/>
                <a:gd name="T68" fmla="*/ 0 w 119"/>
                <a:gd name="T69" fmla="*/ 0 h 568"/>
                <a:gd name="T70" fmla="*/ 0 w 119"/>
                <a:gd name="T71" fmla="*/ 0 h 568"/>
                <a:gd name="T72" fmla="*/ 0 w 119"/>
                <a:gd name="T73" fmla="*/ 0 h 568"/>
                <a:gd name="T74" fmla="*/ 0 w 119"/>
                <a:gd name="T75" fmla="*/ 0 h 568"/>
                <a:gd name="T76" fmla="*/ 0 w 119"/>
                <a:gd name="T77" fmla="*/ 0 h 568"/>
                <a:gd name="T78" fmla="*/ 0 w 119"/>
                <a:gd name="T79" fmla="*/ 0 h 568"/>
                <a:gd name="T80" fmla="*/ 0 w 119"/>
                <a:gd name="T81" fmla="*/ 0 h 568"/>
                <a:gd name="T82" fmla="*/ 0 w 119"/>
                <a:gd name="T83" fmla="*/ 0 h 568"/>
                <a:gd name="T84" fmla="*/ 0 w 119"/>
                <a:gd name="T85" fmla="*/ 0 h 568"/>
                <a:gd name="T86" fmla="*/ 0 w 119"/>
                <a:gd name="T87" fmla="*/ 0 h 568"/>
                <a:gd name="T88" fmla="*/ 0 w 119"/>
                <a:gd name="T89" fmla="*/ 0 h 568"/>
                <a:gd name="T90" fmla="*/ 0 w 119"/>
                <a:gd name="T91" fmla="*/ 0 h 568"/>
                <a:gd name="T92" fmla="*/ 0 w 119"/>
                <a:gd name="T93" fmla="*/ 0 h 568"/>
                <a:gd name="T94" fmla="*/ 0 w 119"/>
                <a:gd name="T95" fmla="*/ 0 h 568"/>
                <a:gd name="T96" fmla="*/ 0 w 119"/>
                <a:gd name="T97" fmla="*/ 0 h 568"/>
                <a:gd name="T98" fmla="*/ 0 w 119"/>
                <a:gd name="T99" fmla="*/ 0 h 568"/>
                <a:gd name="T100" fmla="*/ 0 w 119"/>
                <a:gd name="T101" fmla="*/ 0 h 568"/>
                <a:gd name="T102" fmla="*/ 0 w 119"/>
                <a:gd name="T103" fmla="*/ 0 h 568"/>
                <a:gd name="T104" fmla="*/ 0 w 119"/>
                <a:gd name="T105" fmla="*/ 0 h 568"/>
                <a:gd name="T106" fmla="*/ 0 w 119"/>
                <a:gd name="T107" fmla="*/ 0 h 568"/>
                <a:gd name="T108" fmla="*/ 0 w 119"/>
                <a:gd name="T109" fmla="*/ 0 h 568"/>
                <a:gd name="T110" fmla="*/ 0 w 119"/>
                <a:gd name="T111" fmla="*/ 0 h 568"/>
                <a:gd name="T112" fmla="*/ 0 w 119"/>
                <a:gd name="T113" fmla="*/ 0 h 568"/>
                <a:gd name="T114" fmla="*/ 0 w 119"/>
                <a:gd name="T115" fmla="*/ 0 h 568"/>
                <a:gd name="T116" fmla="*/ 0 w 119"/>
                <a:gd name="T117" fmla="*/ 0 h 56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19"/>
                <a:gd name="T178" fmla="*/ 0 h 568"/>
                <a:gd name="T179" fmla="*/ 119 w 119"/>
                <a:gd name="T180" fmla="*/ 568 h 56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19" h="568">
                  <a:moveTo>
                    <a:pt x="41" y="8"/>
                  </a:moveTo>
                  <a:lnTo>
                    <a:pt x="70" y="0"/>
                  </a:lnTo>
                  <a:lnTo>
                    <a:pt x="90" y="0"/>
                  </a:lnTo>
                  <a:lnTo>
                    <a:pt x="110" y="4"/>
                  </a:lnTo>
                  <a:lnTo>
                    <a:pt x="117" y="24"/>
                  </a:lnTo>
                  <a:lnTo>
                    <a:pt x="117" y="41"/>
                  </a:lnTo>
                  <a:lnTo>
                    <a:pt x="106" y="61"/>
                  </a:lnTo>
                  <a:lnTo>
                    <a:pt x="98" y="61"/>
                  </a:lnTo>
                  <a:lnTo>
                    <a:pt x="110" y="84"/>
                  </a:lnTo>
                  <a:lnTo>
                    <a:pt x="119" y="122"/>
                  </a:lnTo>
                  <a:lnTo>
                    <a:pt x="119" y="153"/>
                  </a:lnTo>
                  <a:lnTo>
                    <a:pt x="117" y="196"/>
                  </a:lnTo>
                  <a:lnTo>
                    <a:pt x="110" y="236"/>
                  </a:lnTo>
                  <a:lnTo>
                    <a:pt x="95" y="238"/>
                  </a:lnTo>
                  <a:lnTo>
                    <a:pt x="95" y="250"/>
                  </a:lnTo>
                  <a:lnTo>
                    <a:pt x="88" y="255"/>
                  </a:lnTo>
                  <a:lnTo>
                    <a:pt x="88" y="296"/>
                  </a:lnTo>
                  <a:lnTo>
                    <a:pt x="80" y="305"/>
                  </a:lnTo>
                  <a:lnTo>
                    <a:pt x="80" y="382"/>
                  </a:lnTo>
                  <a:lnTo>
                    <a:pt x="80" y="430"/>
                  </a:lnTo>
                  <a:lnTo>
                    <a:pt x="91" y="483"/>
                  </a:lnTo>
                  <a:lnTo>
                    <a:pt x="95" y="553"/>
                  </a:lnTo>
                  <a:lnTo>
                    <a:pt x="84" y="558"/>
                  </a:lnTo>
                  <a:lnTo>
                    <a:pt x="84" y="567"/>
                  </a:lnTo>
                  <a:lnTo>
                    <a:pt x="63" y="567"/>
                  </a:lnTo>
                  <a:lnTo>
                    <a:pt x="60" y="564"/>
                  </a:lnTo>
                  <a:lnTo>
                    <a:pt x="52" y="564"/>
                  </a:lnTo>
                  <a:lnTo>
                    <a:pt x="51" y="568"/>
                  </a:lnTo>
                  <a:lnTo>
                    <a:pt x="37" y="567"/>
                  </a:lnTo>
                  <a:lnTo>
                    <a:pt x="6" y="564"/>
                  </a:lnTo>
                  <a:lnTo>
                    <a:pt x="6" y="558"/>
                  </a:lnTo>
                  <a:lnTo>
                    <a:pt x="34" y="548"/>
                  </a:lnTo>
                  <a:lnTo>
                    <a:pt x="34" y="538"/>
                  </a:lnTo>
                  <a:lnTo>
                    <a:pt x="9" y="533"/>
                  </a:lnTo>
                  <a:lnTo>
                    <a:pt x="9" y="526"/>
                  </a:lnTo>
                  <a:lnTo>
                    <a:pt x="26" y="515"/>
                  </a:lnTo>
                  <a:lnTo>
                    <a:pt x="26" y="437"/>
                  </a:lnTo>
                  <a:lnTo>
                    <a:pt x="20" y="366"/>
                  </a:lnTo>
                  <a:lnTo>
                    <a:pt x="22" y="295"/>
                  </a:lnTo>
                  <a:lnTo>
                    <a:pt x="23" y="255"/>
                  </a:lnTo>
                  <a:lnTo>
                    <a:pt x="20" y="243"/>
                  </a:lnTo>
                  <a:lnTo>
                    <a:pt x="20" y="187"/>
                  </a:lnTo>
                  <a:lnTo>
                    <a:pt x="0" y="175"/>
                  </a:lnTo>
                  <a:lnTo>
                    <a:pt x="0" y="168"/>
                  </a:lnTo>
                  <a:lnTo>
                    <a:pt x="45" y="92"/>
                  </a:lnTo>
                  <a:lnTo>
                    <a:pt x="66" y="82"/>
                  </a:lnTo>
                  <a:lnTo>
                    <a:pt x="63" y="76"/>
                  </a:lnTo>
                  <a:lnTo>
                    <a:pt x="48" y="73"/>
                  </a:lnTo>
                  <a:lnTo>
                    <a:pt x="48" y="69"/>
                  </a:lnTo>
                  <a:lnTo>
                    <a:pt x="45" y="66"/>
                  </a:lnTo>
                  <a:lnTo>
                    <a:pt x="45" y="61"/>
                  </a:lnTo>
                  <a:lnTo>
                    <a:pt x="41" y="59"/>
                  </a:lnTo>
                  <a:lnTo>
                    <a:pt x="45" y="56"/>
                  </a:lnTo>
                  <a:lnTo>
                    <a:pt x="42" y="54"/>
                  </a:lnTo>
                  <a:lnTo>
                    <a:pt x="48" y="41"/>
                  </a:lnTo>
                  <a:lnTo>
                    <a:pt x="45" y="33"/>
                  </a:lnTo>
                  <a:lnTo>
                    <a:pt x="48" y="26"/>
                  </a:lnTo>
                  <a:lnTo>
                    <a:pt x="42" y="21"/>
                  </a:lnTo>
                  <a:lnTo>
                    <a:pt x="41" y="8"/>
                  </a:lnTo>
                  <a:close/>
                </a:path>
              </a:pathLst>
            </a:custGeom>
            <a:solidFill>
              <a:srgbClr val="001F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89" name="Freeform 161"/>
            <p:cNvSpPr>
              <a:spLocks/>
            </p:cNvSpPr>
            <p:nvPr/>
          </p:nvSpPr>
          <p:spPr bwMode="auto">
            <a:xfrm>
              <a:off x="4522" y="1660"/>
              <a:ext cx="40" cy="127"/>
            </a:xfrm>
            <a:custGeom>
              <a:avLst/>
              <a:gdLst>
                <a:gd name="T0" fmla="*/ 0 w 159"/>
                <a:gd name="T1" fmla="*/ 0 h 508"/>
                <a:gd name="T2" fmla="*/ 0 w 159"/>
                <a:gd name="T3" fmla="*/ 0 h 508"/>
                <a:gd name="T4" fmla="*/ 0 w 159"/>
                <a:gd name="T5" fmla="*/ 0 h 508"/>
                <a:gd name="T6" fmla="*/ 0 w 159"/>
                <a:gd name="T7" fmla="*/ 0 h 508"/>
                <a:gd name="T8" fmla="*/ 0 w 159"/>
                <a:gd name="T9" fmla="*/ 0 h 508"/>
                <a:gd name="T10" fmla="*/ 0 w 159"/>
                <a:gd name="T11" fmla="*/ 0 h 508"/>
                <a:gd name="T12" fmla="*/ 0 w 159"/>
                <a:gd name="T13" fmla="*/ 0 h 508"/>
                <a:gd name="T14" fmla="*/ 0 w 159"/>
                <a:gd name="T15" fmla="*/ 0 h 508"/>
                <a:gd name="T16" fmla="*/ 0 w 159"/>
                <a:gd name="T17" fmla="*/ 0 h 508"/>
                <a:gd name="T18" fmla="*/ 0 w 159"/>
                <a:gd name="T19" fmla="*/ 0 h 508"/>
                <a:gd name="T20" fmla="*/ 0 w 159"/>
                <a:gd name="T21" fmla="*/ 0 h 508"/>
                <a:gd name="T22" fmla="*/ 0 w 159"/>
                <a:gd name="T23" fmla="*/ 0 h 508"/>
                <a:gd name="T24" fmla="*/ 0 w 159"/>
                <a:gd name="T25" fmla="*/ 0 h 508"/>
                <a:gd name="T26" fmla="*/ 0 w 159"/>
                <a:gd name="T27" fmla="*/ 0 h 508"/>
                <a:gd name="T28" fmla="*/ 0 w 159"/>
                <a:gd name="T29" fmla="*/ 0 h 508"/>
                <a:gd name="T30" fmla="*/ 0 w 159"/>
                <a:gd name="T31" fmla="*/ 0 h 508"/>
                <a:gd name="T32" fmla="*/ 0 w 159"/>
                <a:gd name="T33" fmla="*/ 0 h 508"/>
                <a:gd name="T34" fmla="*/ 0 w 159"/>
                <a:gd name="T35" fmla="*/ 0 h 508"/>
                <a:gd name="T36" fmla="*/ 0 w 159"/>
                <a:gd name="T37" fmla="*/ 0 h 508"/>
                <a:gd name="T38" fmla="*/ 0 w 159"/>
                <a:gd name="T39" fmla="*/ 0 h 508"/>
                <a:gd name="T40" fmla="*/ 0 w 159"/>
                <a:gd name="T41" fmla="*/ 0 h 508"/>
                <a:gd name="T42" fmla="*/ 0 w 159"/>
                <a:gd name="T43" fmla="*/ 0 h 508"/>
                <a:gd name="T44" fmla="*/ 0 w 159"/>
                <a:gd name="T45" fmla="*/ 0 h 508"/>
                <a:gd name="T46" fmla="*/ 0 w 159"/>
                <a:gd name="T47" fmla="*/ 0 h 508"/>
                <a:gd name="T48" fmla="*/ 0 w 159"/>
                <a:gd name="T49" fmla="*/ 0 h 508"/>
                <a:gd name="T50" fmla="*/ 0 w 159"/>
                <a:gd name="T51" fmla="*/ 0 h 508"/>
                <a:gd name="T52" fmla="*/ 0 w 159"/>
                <a:gd name="T53" fmla="*/ 0 h 508"/>
                <a:gd name="T54" fmla="*/ 0 w 159"/>
                <a:gd name="T55" fmla="*/ 0 h 508"/>
                <a:gd name="T56" fmla="*/ 0 w 159"/>
                <a:gd name="T57" fmla="*/ 0 h 508"/>
                <a:gd name="T58" fmla="*/ 0 w 159"/>
                <a:gd name="T59" fmla="*/ 0 h 508"/>
                <a:gd name="T60" fmla="*/ 0 w 159"/>
                <a:gd name="T61" fmla="*/ 0 h 508"/>
                <a:gd name="T62" fmla="*/ 0 w 159"/>
                <a:gd name="T63" fmla="*/ 0 h 508"/>
                <a:gd name="T64" fmla="*/ 0 w 159"/>
                <a:gd name="T65" fmla="*/ 0 h 508"/>
                <a:gd name="T66" fmla="*/ 0 w 159"/>
                <a:gd name="T67" fmla="*/ 0 h 508"/>
                <a:gd name="T68" fmla="*/ 0 w 159"/>
                <a:gd name="T69" fmla="*/ 0 h 508"/>
                <a:gd name="T70" fmla="*/ 0 w 159"/>
                <a:gd name="T71" fmla="*/ 0 h 508"/>
                <a:gd name="T72" fmla="*/ 0 w 159"/>
                <a:gd name="T73" fmla="*/ 0 h 50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59"/>
                <a:gd name="T112" fmla="*/ 0 h 508"/>
                <a:gd name="T113" fmla="*/ 159 w 159"/>
                <a:gd name="T114" fmla="*/ 508 h 50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59" h="508">
                  <a:moveTo>
                    <a:pt x="79" y="3"/>
                  </a:moveTo>
                  <a:lnTo>
                    <a:pt x="98" y="6"/>
                  </a:lnTo>
                  <a:lnTo>
                    <a:pt x="105" y="25"/>
                  </a:lnTo>
                  <a:lnTo>
                    <a:pt x="105" y="34"/>
                  </a:lnTo>
                  <a:lnTo>
                    <a:pt x="97" y="34"/>
                  </a:lnTo>
                  <a:lnTo>
                    <a:pt x="100" y="37"/>
                  </a:lnTo>
                  <a:lnTo>
                    <a:pt x="98" y="39"/>
                  </a:lnTo>
                  <a:lnTo>
                    <a:pt x="96" y="47"/>
                  </a:lnTo>
                  <a:lnTo>
                    <a:pt x="93" y="49"/>
                  </a:lnTo>
                  <a:lnTo>
                    <a:pt x="87" y="65"/>
                  </a:lnTo>
                  <a:lnTo>
                    <a:pt x="87" y="68"/>
                  </a:lnTo>
                  <a:lnTo>
                    <a:pt x="96" y="68"/>
                  </a:lnTo>
                  <a:lnTo>
                    <a:pt x="108" y="87"/>
                  </a:lnTo>
                  <a:lnTo>
                    <a:pt x="132" y="94"/>
                  </a:lnTo>
                  <a:lnTo>
                    <a:pt x="142" y="110"/>
                  </a:lnTo>
                  <a:lnTo>
                    <a:pt x="154" y="249"/>
                  </a:lnTo>
                  <a:lnTo>
                    <a:pt x="149" y="251"/>
                  </a:lnTo>
                  <a:lnTo>
                    <a:pt x="159" y="274"/>
                  </a:lnTo>
                  <a:lnTo>
                    <a:pt x="154" y="290"/>
                  </a:lnTo>
                  <a:lnTo>
                    <a:pt x="149" y="290"/>
                  </a:lnTo>
                  <a:lnTo>
                    <a:pt x="147" y="294"/>
                  </a:lnTo>
                  <a:lnTo>
                    <a:pt x="142" y="294"/>
                  </a:lnTo>
                  <a:lnTo>
                    <a:pt x="144" y="278"/>
                  </a:lnTo>
                  <a:lnTo>
                    <a:pt x="142" y="269"/>
                  </a:lnTo>
                  <a:lnTo>
                    <a:pt x="140" y="276"/>
                  </a:lnTo>
                  <a:lnTo>
                    <a:pt x="142" y="281"/>
                  </a:lnTo>
                  <a:lnTo>
                    <a:pt x="139" y="285"/>
                  </a:lnTo>
                  <a:lnTo>
                    <a:pt x="134" y="273"/>
                  </a:lnTo>
                  <a:lnTo>
                    <a:pt x="137" y="253"/>
                  </a:lnTo>
                  <a:lnTo>
                    <a:pt x="129" y="254"/>
                  </a:lnTo>
                  <a:lnTo>
                    <a:pt x="134" y="380"/>
                  </a:lnTo>
                  <a:lnTo>
                    <a:pt x="107" y="386"/>
                  </a:lnTo>
                  <a:lnTo>
                    <a:pt x="96" y="460"/>
                  </a:lnTo>
                  <a:lnTo>
                    <a:pt x="98" y="469"/>
                  </a:lnTo>
                  <a:lnTo>
                    <a:pt x="103" y="499"/>
                  </a:lnTo>
                  <a:lnTo>
                    <a:pt x="103" y="504"/>
                  </a:lnTo>
                  <a:lnTo>
                    <a:pt x="84" y="508"/>
                  </a:lnTo>
                  <a:lnTo>
                    <a:pt x="77" y="499"/>
                  </a:lnTo>
                  <a:lnTo>
                    <a:pt x="81" y="473"/>
                  </a:lnTo>
                  <a:lnTo>
                    <a:pt x="84" y="453"/>
                  </a:lnTo>
                  <a:lnTo>
                    <a:pt x="77" y="390"/>
                  </a:lnTo>
                  <a:lnTo>
                    <a:pt x="74" y="390"/>
                  </a:lnTo>
                  <a:lnTo>
                    <a:pt x="67" y="413"/>
                  </a:lnTo>
                  <a:lnTo>
                    <a:pt x="72" y="451"/>
                  </a:lnTo>
                  <a:lnTo>
                    <a:pt x="77" y="455"/>
                  </a:lnTo>
                  <a:lnTo>
                    <a:pt x="67" y="494"/>
                  </a:lnTo>
                  <a:lnTo>
                    <a:pt x="48" y="499"/>
                  </a:lnTo>
                  <a:lnTo>
                    <a:pt x="45" y="496"/>
                  </a:lnTo>
                  <a:lnTo>
                    <a:pt x="59" y="456"/>
                  </a:lnTo>
                  <a:lnTo>
                    <a:pt x="38" y="386"/>
                  </a:lnTo>
                  <a:lnTo>
                    <a:pt x="28" y="381"/>
                  </a:lnTo>
                  <a:lnTo>
                    <a:pt x="28" y="376"/>
                  </a:lnTo>
                  <a:lnTo>
                    <a:pt x="9" y="378"/>
                  </a:lnTo>
                  <a:lnTo>
                    <a:pt x="4" y="386"/>
                  </a:lnTo>
                  <a:lnTo>
                    <a:pt x="0" y="381"/>
                  </a:lnTo>
                  <a:lnTo>
                    <a:pt x="18" y="258"/>
                  </a:lnTo>
                  <a:lnTo>
                    <a:pt x="14" y="259"/>
                  </a:lnTo>
                  <a:lnTo>
                    <a:pt x="14" y="233"/>
                  </a:lnTo>
                  <a:lnTo>
                    <a:pt x="12" y="230"/>
                  </a:lnTo>
                  <a:lnTo>
                    <a:pt x="18" y="169"/>
                  </a:lnTo>
                  <a:lnTo>
                    <a:pt x="23" y="98"/>
                  </a:lnTo>
                  <a:lnTo>
                    <a:pt x="54" y="84"/>
                  </a:lnTo>
                  <a:lnTo>
                    <a:pt x="62" y="68"/>
                  </a:lnTo>
                  <a:lnTo>
                    <a:pt x="54" y="54"/>
                  </a:lnTo>
                  <a:lnTo>
                    <a:pt x="48" y="56"/>
                  </a:lnTo>
                  <a:lnTo>
                    <a:pt x="45" y="49"/>
                  </a:lnTo>
                  <a:lnTo>
                    <a:pt x="45" y="42"/>
                  </a:lnTo>
                  <a:lnTo>
                    <a:pt x="38" y="41"/>
                  </a:lnTo>
                  <a:lnTo>
                    <a:pt x="36" y="20"/>
                  </a:lnTo>
                  <a:lnTo>
                    <a:pt x="43" y="6"/>
                  </a:lnTo>
                  <a:lnTo>
                    <a:pt x="51" y="1"/>
                  </a:lnTo>
                  <a:lnTo>
                    <a:pt x="63" y="1"/>
                  </a:lnTo>
                  <a:lnTo>
                    <a:pt x="71" y="0"/>
                  </a:lnTo>
                  <a:lnTo>
                    <a:pt x="79" y="3"/>
                  </a:lnTo>
                  <a:close/>
                </a:path>
              </a:pathLst>
            </a:custGeom>
            <a:solidFill>
              <a:srgbClr val="001F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90" name="Freeform 162"/>
            <p:cNvSpPr>
              <a:spLocks/>
            </p:cNvSpPr>
            <p:nvPr/>
          </p:nvSpPr>
          <p:spPr bwMode="auto">
            <a:xfrm>
              <a:off x="4320" y="1671"/>
              <a:ext cx="26" cy="90"/>
            </a:xfrm>
            <a:custGeom>
              <a:avLst/>
              <a:gdLst>
                <a:gd name="T0" fmla="*/ 0 w 106"/>
                <a:gd name="T1" fmla="*/ 0 h 360"/>
                <a:gd name="T2" fmla="*/ 0 w 106"/>
                <a:gd name="T3" fmla="*/ 0 h 360"/>
                <a:gd name="T4" fmla="*/ 0 w 106"/>
                <a:gd name="T5" fmla="*/ 0 h 360"/>
                <a:gd name="T6" fmla="*/ 0 w 106"/>
                <a:gd name="T7" fmla="*/ 0 h 360"/>
                <a:gd name="T8" fmla="*/ 0 w 106"/>
                <a:gd name="T9" fmla="*/ 0 h 360"/>
                <a:gd name="T10" fmla="*/ 0 w 106"/>
                <a:gd name="T11" fmla="*/ 0 h 360"/>
                <a:gd name="T12" fmla="*/ 0 w 106"/>
                <a:gd name="T13" fmla="*/ 0 h 360"/>
                <a:gd name="T14" fmla="*/ 0 w 106"/>
                <a:gd name="T15" fmla="*/ 0 h 360"/>
                <a:gd name="T16" fmla="*/ 0 w 106"/>
                <a:gd name="T17" fmla="*/ 0 h 360"/>
                <a:gd name="T18" fmla="*/ 0 w 106"/>
                <a:gd name="T19" fmla="*/ 0 h 360"/>
                <a:gd name="T20" fmla="*/ 0 w 106"/>
                <a:gd name="T21" fmla="*/ 0 h 360"/>
                <a:gd name="T22" fmla="*/ 0 w 106"/>
                <a:gd name="T23" fmla="*/ 0 h 360"/>
                <a:gd name="T24" fmla="*/ 0 w 106"/>
                <a:gd name="T25" fmla="*/ 0 h 360"/>
                <a:gd name="T26" fmla="*/ 0 w 106"/>
                <a:gd name="T27" fmla="*/ 0 h 360"/>
                <a:gd name="T28" fmla="*/ 0 w 106"/>
                <a:gd name="T29" fmla="*/ 0 h 360"/>
                <a:gd name="T30" fmla="*/ 0 w 106"/>
                <a:gd name="T31" fmla="*/ 0 h 360"/>
                <a:gd name="T32" fmla="*/ 0 w 106"/>
                <a:gd name="T33" fmla="*/ 0 h 360"/>
                <a:gd name="T34" fmla="*/ 0 w 106"/>
                <a:gd name="T35" fmla="*/ 0 h 360"/>
                <a:gd name="T36" fmla="*/ 0 w 106"/>
                <a:gd name="T37" fmla="*/ 0 h 360"/>
                <a:gd name="T38" fmla="*/ 0 w 106"/>
                <a:gd name="T39" fmla="*/ 0 h 360"/>
                <a:gd name="T40" fmla="*/ 0 w 106"/>
                <a:gd name="T41" fmla="*/ 0 h 360"/>
                <a:gd name="T42" fmla="*/ 0 w 106"/>
                <a:gd name="T43" fmla="*/ 0 h 360"/>
                <a:gd name="T44" fmla="*/ 0 w 106"/>
                <a:gd name="T45" fmla="*/ 0 h 360"/>
                <a:gd name="T46" fmla="*/ 0 w 106"/>
                <a:gd name="T47" fmla="*/ 0 h 360"/>
                <a:gd name="T48" fmla="*/ 0 w 106"/>
                <a:gd name="T49" fmla="*/ 0 h 360"/>
                <a:gd name="T50" fmla="*/ 0 w 106"/>
                <a:gd name="T51" fmla="*/ 0 h 360"/>
                <a:gd name="T52" fmla="*/ 0 w 106"/>
                <a:gd name="T53" fmla="*/ 0 h 360"/>
                <a:gd name="T54" fmla="*/ 0 w 106"/>
                <a:gd name="T55" fmla="*/ 0 h 360"/>
                <a:gd name="T56" fmla="*/ 0 w 106"/>
                <a:gd name="T57" fmla="*/ 0 h 360"/>
                <a:gd name="T58" fmla="*/ 0 w 106"/>
                <a:gd name="T59" fmla="*/ 0 h 360"/>
                <a:gd name="T60" fmla="*/ 0 w 106"/>
                <a:gd name="T61" fmla="*/ 0 h 360"/>
                <a:gd name="T62" fmla="*/ 0 w 106"/>
                <a:gd name="T63" fmla="*/ 0 h 360"/>
                <a:gd name="T64" fmla="*/ 0 w 106"/>
                <a:gd name="T65" fmla="*/ 0 h 360"/>
                <a:gd name="T66" fmla="*/ 0 w 106"/>
                <a:gd name="T67" fmla="*/ 0 h 360"/>
                <a:gd name="T68" fmla="*/ 0 w 106"/>
                <a:gd name="T69" fmla="*/ 0 h 360"/>
                <a:gd name="T70" fmla="*/ 0 w 106"/>
                <a:gd name="T71" fmla="*/ 0 h 360"/>
                <a:gd name="T72" fmla="*/ 0 w 106"/>
                <a:gd name="T73" fmla="*/ 0 h 36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06"/>
                <a:gd name="T112" fmla="*/ 0 h 360"/>
                <a:gd name="T113" fmla="*/ 106 w 106"/>
                <a:gd name="T114" fmla="*/ 360 h 36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06" h="360">
                  <a:moveTo>
                    <a:pt x="54" y="2"/>
                  </a:moveTo>
                  <a:lnTo>
                    <a:pt x="41" y="4"/>
                  </a:lnTo>
                  <a:lnTo>
                    <a:pt x="36" y="17"/>
                  </a:lnTo>
                  <a:lnTo>
                    <a:pt x="36" y="24"/>
                  </a:lnTo>
                  <a:lnTo>
                    <a:pt x="41" y="24"/>
                  </a:lnTo>
                  <a:lnTo>
                    <a:pt x="40" y="27"/>
                  </a:lnTo>
                  <a:lnTo>
                    <a:pt x="41" y="28"/>
                  </a:lnTo>
                  <a:lnTo>
                    <a:pt x="44" y="34"/>
                  </a:lnTo>
                  <a:lnTo>
                    <a:pt x="45" y="35"/>
                  </a:lnTo>
                  <a:lnTo>
                    <a:pt x="49" y="46"/>
                  </a:lnTo>
                  <a:lnTo>
                    <a:pt x="49" y="48"/>
                  </a:lnTo>
                  <a:lnTo>
                    <a:pt x="44" y="48"/>
                  </a:lnTo>
                  <a:lnTo>
                    <a:pt x="35" y="62"/>
                  </a:lnTo>
                  <a:lnTo>
                    <a:pt x="19" y="67"/>
                  </a:lnTo>
                  <a:lnTo>
                    <a:pt x="12" y="78"/>
                  </a:lnTo>
                  <a:lnTo>
                    <a:pt x="3" y="177"/>
                  </a:lnTo>
                  <a:lnTo>
                    <a:pt x="7" y="178"/>
                  </a:lnTo>
                  <a:lnTo>
                    <a:pt x="0" y="195"/>
                  </a:lnTo>
                  <a:lnTo>
                    <a:pt x="3" y="207"/>
                  </a:lnTo>
                  <a:lnTo>
                    <a:pt x="7" y="207"/>
                  </a:lnTo>
                  <a:lnTo>
                    <a:pt x="9" y="209"/>
                  </a:lnTo>
                  <a:lnTo>
                    <a:pt x="12" y="209"/>
                  </a:lnTo>
                  <a:lnTo>
                    <a:pt x="10" y="197"/>
                  </a:lnTo>
                  <a:lnTo>
                    <a:pt x="12" y="191"/>
                  </a:lnTo>
                  <a:lnTo>
                    <a:pt x="13" y="196"/>
                  </a:lnTo>
                  <a:lnTo>
                    <a:pt x="12" y="199"/>
                  </a:lnTo>
                  <a:lnTo>
                    <a:pt x="14" y="202"/>
                  </a:lnTo>
                  <a:lnTo>
                    <a:pt x="17" y="194"/>
                  </a:lnTo>
                  <a:lnTo>
                    <a:pt x="15" y="180"/>
                  </a:lnTo>
                  <a:lnTo>
                    <a:pt x="20" y="180"/>
                  </a:lnTo>
                  <a:lnTo>
                    <a:pt x="17" y="269"/>
                  </a:lnTo>
                  <a:lnTo>
                    <a:pt x="35" y="274"/>
                  </a:lnTo>
                  <a:lnTo>
                    <a:pt x="44" y="327"/>
                  </a:lnTo>
                  <a:lnTo>
                    <a:pt x="41" y="332"/>
                  </a:lnTo>
                  <a:lnTo>
                    <a:pt x="38" y="354"/>
                  </a:lnTo>
                  <a:lnTo>
                    <a:pt x="38" y="358"/>
                  </a:lnTo>
                  <a:lnTo>
                    <a:pt x="51" y="360"/>
                  </a:lnTo>
                  <a:lnTo>
                    <a:pt x="55" y="355"/>
                  </a:lnTo>
                  <a:lnTo>
                    <a:pt x="53" y="335"/>
                  </a:lnTo>
                  <a:lnTo>
                    <a:pt x="51" y="322"/>
                  </a:lnTo>
                  <a:lnTo>
                    <a:pt x="56" y="276"/>
                  </a:lnTo>
                  <a:lnTo>
                    <a:pt x="57" y="277"/>
                  </a:lnTo>
                  <a:lnTo>
                    <a:pt x="62" y="294"/>
                  </a:lnTo>
                  <a:lnTo>
                    <a:pt x="59" y="320"/>
                  </a:lnTo>
                  <a:lnTo>
                    <a:pt x="55" y="323"/>
                  </a:lnTo>
                  <a:lnTo>
                    <a:pt x="62" y="350"/>
                  </a:lnTo>
                  <a:lnTo>
                    <a:pt x="74" y="354"/>
                  </a:lnTo>
                  <a:lnTo>
                    <a:pt x="76" y="352"/>
                  </a:lnTo>
                  <a:lnTo>
                    <a:pt x="67" y="323"/>
                  </a:lnTo>
                  <a:lnTo>
                    <a:pt x="82" y="274"/>
                  </a:lnTo>
                  <a:lnTo>
                    <a:pt x="88" y="271"/>
                  </a:lnTo>
                  <a:lnTo>
                    <a:pt x="88" y="267"/>
                  </a:lnTo>
                  <a:lnTo>
                    <a:pt x="100" y="268"/>
                  </a:lnTo>
                  <a:lnTo>
                    <a:pt x="104" y="274"/>
                  </a:lnTo>
                  <a:lnTo>
                    <a:pt x="106" y="271"/>
                  </a:lnTo>
                  <a:lnTo>
                    <a:pt x="95" y="183"/>
                  </a:lnTo>
                  <a:lnTo>
                    <a:pt x="97" y="184"/>
                  </a:lnTo>
                  <a:lnTo>
                    <a:pt x="97" y="165"/>
                  </a:lnTo>
                  <a:lnTo>
                    <a:pt x="98" y="163"/>
                  </a:lnTo>
                  <a:lnTo>
                    <a:pt x="95" y="120"/>
                  </a:lnTo>
                  <a:lnTo>
                    <a:pt x="92" y="70"/>
                  </a:lnTo>
                  <a:lnTo>
                    <a:pt x="71" y="60"/>
                  </a:lnTo>
                  <a:lnTo>
                    <a:pt x="65" y="48"/>
                  </a:lnTo>
                  <a:lnTo>
                    <a:pt x="71" y="39"/>
                  </a:lnTo>
                  <a:lnTo>
                    <a:pt x="74" y="40"/>
                  </a:lnTo>
                  <a:lnTo>
                    <a:pt x="76" y="35"/>
                  </a:lnTo>
                  <a:lnTo>
                    <a:pt x="76" y="30"/>
                  </a:lnTo>
                  <a:lnTo>
                    <a:pt x="82" y="29"/>
                  </a:lnTo>
                  <a:lnTo>
                    <a:pt x="83" y="14"/>
                  </a:lnTo>
                  <a:lnTo>
                    <a:pt x="77" y="4"/>
                  </a:lnTo>
                  <a:lnTo>
                    <a:pt x="72" y="1"/>
                  </a:lnTo>
                  <a:lnTo>
                    <a:pt x="65" y="1"/>
                  </a:lnTo>
                  <a:lnTo>
                    <a:pt x="59" y="0"/>
                  </a:lnTo>
                  <a:lnTo>
                    <a:pt x="54" y="2"/>
                  </a:lnTo>
                  <a:close/>
                </a:path>
              </a:pathLst>
            </a:custGeom>
            <a:solidFill>
              <a:srgbClr val="001F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91" name="Freeform 163"/>
            <p:cNvSpPr>
              <a:spLocks/>
            </p:cNvSpPr>
            <p:nvPr/>
          </p:nvSpPr>
          <p:spPr bwMode="auto">
            <a:xfrm>
              <a:off x="4805" y="1710"/>
              <a:ext cx="80" cy="272"/>
            </a:xfrm>
            <a:custGeom>
              <a:avLst/>
              <a:gdLst>
                <a:gd name="T0" fmla="*/ 0 w 322"/>
                <a:gd name="T1" fmla="*/ 0 h 1089"/>
                <a:gd name="T2" fmla="*/ 0 w 322"/>
                <a:gd name="T3" fmla="*/ 0 h 1089"/>
                <a:gd name="T4" fmla="*/ 0 w 322"/>
                <a:gd name="T5" fmla="*/ 0 h 1089"/>
                <a:gd name="T6" fmla="*/ 0 w 322"/>
                <a:gd name="T7" fmla="*/ 0 h 1089"/>
                <a:gd name="T8" fmla="*/ 0 w 322"/>
                <a:gd name="T9" fmla="*/ 0 h 1089"/>
                <a:gd name="T10" fmla="*/ 0 w 322"/>
                <a:gd name="T11" fmla="*/ 0 h 1089"/>
                <a:gd name="T12" fmla="*/ 0 w 322"/>
                <a:gd name="T13" fmla="*/ 0 h 1089"/>
                <a:gd name="T14" fmla="*/ 0 w 322"/>
                <a:gd name="T15" fmla="*/ 0 h 1089"/>
                <a:gd name="T16" fmla="*/ 0 w 322"/>
                <a:gd name="T17" fmla="*/ 0 h 1089"/>
                <a:gd name="T18" fmla="*/ 0 w 322"/>
                <a:gd name="T19" fmla="*/ 0 h 1089"/>
                <a:gd name="T20" fmla="*/ 0 w 322"/>
                <a:gd name="T21" fmla="*/ 0 h 1089"/>
                <a:gd name="T22" fmla="*/ 0 w 322"/>
                <a:gd name="T23" fmla="*/ 0 h 1089"/>
                <a:gd name="T24" fmla="*/ 0 w 322"/>
                <a:gd name="T25" fmla="*/ 0 h 1089"/>
                <a:gd name="T26" fmla="*/ 0 w 322"/>
                <a:gd name="T27" fmla="*/ 0 h 1089"/>
                <a:gd name="T28" fmla="*/ 0 w 322"/>
                <a:gd name="T29" fmla="*/ 0 h 1089"/>
                <a:gd name="T30" fmla="*/ 0 w 322"/>
                <a:gd name="T31" fmla="*/ 0 h 1089"/>
                <a:gd name="T32" fmla="*/ 0 w 322"/>
                <a:gd name="T33" fmla="*/ 0 h 1089"/>
                <a:gd name="T34" fmla="*/ 0 w 322"/>
                <a:gd name="T35" fmla="*/ 0 h 1089"/>
                <a:gd name="T36" fmla="*/ 0 w 322"/>
                <a:gd name="T37" fmla="*/ 0 h 1089"/>
                <a:gd name="T38" fmla="*/ 0 w 322"/>
                <a:gd name="T39" fmla="*/ 0 h 1089"/>
                <a:gd name="T40" fmla="*/ 0 w 322"/>
                <a:gd name="T41" fmla="*/ 0 h 1089"/>
                <a:gd name="T42" fmla="*/ 0 w 322"/>
                <a:gd name="T43" fmla="*/ 0 h 1089"/>
                <a:gd name="T44" fmla="*/ 0 w 322"/>
                <a:gd name="T45" fmla="*/ 0 h 1089"/>
                <a:gd name="T46" fmla="*/ 0 w 322"/>
                <a:gd name="T47" fmla="*/ 0 h 1089"/>
                <a:gd name="T48" fmla="*/ 0 w 322"/>
                <a:gd name="T49" fmla="*/ 0 h 1089"/>
                <a:gd name="T50" fmla="*/ 0 w 322"/>
                <a:gd name="T51" fmla="*/ 0 h 1089"/>
                <a:gd name="T52" fmla="*/ 0 w 322"/>
                <a:gd name="T53" fmla="*/ 0 h 1089"/>
                <a:gd name="T54" fmla="*/ 0 w 322"/>
                <a:gd name="T55" fmla="*/ 0 h 1089"/>
                <a:gd name="T56" fmla="*/ 0 w 322"/>
                <a:gd name="T57" fmla="*/ 0 h 1089"/>
                <a:gd name="T58" fmla="*/ 0 w 322"/>
                <a:gd name="T59" fmla="*/ 0 h 1089"/>
                <a:gd name="T60" fmla="*/ 0 w 322"/>
                <a:gd name="T61" fmla="*/ 0 h 1089"/>
                <a:gd name="T62" fmla="*/ 0 w 322"/>
                <a:gd name="T63" fmla="*/ 0 h 1089"/>
                <a:gd name="T64" fmla="*/ 0 w 322"/>
                <a:gd name="T65" fmla="*/ 0 h 1089"/>
                <a:gd name="T66" fmla="*/ 0 w 322"/>
                <a:gd name="T67" fmla="*/ 0 h 1089"/>
                <a:gd name="T68" fmla="*/ 0 w 322"/>
                <a:gd name="T69" fmla="*/ 0 h 1089"/>
                <a:gd name="T70" fmla="*/ 0 w 322"/>
                <a:gd name="T71" fmla="*/ 0 h 1089"/>
                <a:gd name="T72" fmla="*/ 0 w 322"/>
                <a:gd name="T73" fmla="*/ 0 h 108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22"/>
                <a:gd name="T112" fmla="*/ 0 h 1089"/>
                <a:gd name="T113" fmla="*/ 322 w 322"/>
                <a:gd name="T114" fmla="*/ 1089 h 108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22" h="1089">
                  <a:moveTo>
                    <a:pt x="163" y="7"/>
                  </a:moveTo>
                  <a:lnTo>
                    <a:pt x="125" y="15"/>
                  </a:lnTo>
                  <a:lnTo>
                    <a:pt x="109" y="56"/>
                  </a:lnTo>
                  <a:lnTo>
                    <a:pt x="109" y="74"/>
                  </a:lnTo>
                  <a:lnTo>
                    <a:pt x="126" y="74"/>
                  </a:lnTo>
                  <a:lnTo>
                    <a:pt x="120" y="80"/>
                  </a:lnTo>
                  <a:lnTo>
                    <a:pt x="125" y="85"/>
                  </a:lnTo>
                  <a:lnTo>
                    <a:pt x="130" y="104"/>
                  </a:lnTo>
                  <a:lnTo>
                    <a:pt x="135" y="106"/>
                  </a:lnTo>
                  <a:lnTo>
                    <a:pt x="146" y="141"/>
                  </a:lnTo>
                  <a:lnTo>
                    <a:pt x="146" y="148"/>
                  </a:lnTo>
                  <a:lnTo>
                    <a:pt x="130" y="148"/>
                  </a:lnTo>
                  <a:lnTo>
                    <a:pt x="104" y="189"/>
                  </a:lnTo>
                  <a:lnTo>
                    <a:pt x="57" y="203"/>
                  </a:lnTo>
                  <a:lnTo>
                    <a:pt x="35" y="238"/>
                  </a:lnTo>
                  <a:lnTo>
                    <a:pt x="11" y="536"/>
                  </a:lnTo>
                  <a:lnTo>
                    <a:pt x="22" y="539"/>
                  </a:lnTo>
                  <a:lnTo>
                    <a:pt x="0" y="591"/>
                  </a:lnTo>
                  <a:lnTo>
                    <a:pt x="11" y="624"/>
                  </a:lnTo>
                  <a:lnTo>
                    <a:pt x="21" y="624"/>
                  </a:lnTo>
                  <a:lnTo>
                    <a:pt x="26" y="631"/>
                  </a:lnTo>
                  <a:lnTo>
                    <a:pt x="35" y="631"/>
                  </a:lnTo>
                  <a:lnTo>
                    <a:pt x="31" y="599"/>
                  </a:lnTo>
                  <a:lnTo>
                    <a:pt x="35" y="581"/>
                  </a:lnTo>
                  <a:lnTo>
                    <a:pt x="40" y="595"/>
                  </a:lnTo>
                  <a:lnTo>
                    <a:pt x="35" y="605"/>
                  </a:lnTo>
                  <a:lnTo>
                    <a:pt x="41" y="613"/>
                  </a:lnTo>
                  <a:lnTo>
                    <a:pt x="52" y="587"/>
                  </a:lnTo>
                  <a:lnTo>
                    <a:pt x="46" y="544"/>
                  </a:lnTo>
                  <a:lnTo>
                    <a:pt x="63" y="546"/>
                  </a:lnTo>
                  <a:lnTo>
                    <a:pt x="52" y="816"/>
                  </a:lnTo>
                  <a:lnTo>
                    <a:pt x="105" y="831"/>
                  </a:lnTo>
                  <a:lnTo>
                    <a:pt x="130" y="988"/>
                  </a:lnTo>
                  <a:lnTo>
                    <a:pt x="125" y="1003"/>
                  </a:lnTo>
                  <a:lnTo>
                    <a:pt x="114" y="1069"/>
                  </a:lnTo>
                  <a:lnTo>
                    <a:pt x="114" y="1082"/>
                  </a:lnTo>
                  <a:lnTo>
                    <a:pt x="151" y="1089"/>
                  </a:lnTo>
                  <a:lnTo>
                    <a:pt x="166" y="1071"/>
                  </a:lnTo>
                  <a:lnTo>
                    <a:pt x="158" y="1012"/>
                  </a:lnTo>
                  <a:lnTo>
                    <a:pt x="151" y="972"/>
                  </a:lnTo>
                  <a:lnTo>
                    <a:pt x="167" y="838"/>
                  </a:lnTo>
                  <a:lnTo>
                    <a:pt x="171" y="839"/>
                  </a:lnTo>
                  <a:lnTo>
                    <a:pt x="187" y="887"/>
                  </a:lnTo>
                  <a:lnTo>
                    <a:pt x="176" y="967"/>
                  </a:lnTo>
                  <a:lnTo>
                    <a:pt x="166" y="976"/>
                  </a:lnTo>
                  <a:lnTo>
                    <a:pt x="187" y="1060"/>
                  </a:lnTo>
                  <a:lnTo>
                    <a:pt x="223" y="1070"/>
                  </a:lnTo>
                  <a:lnTo>
                    <a:pt x="230" y="1064"/>
                  </a:lnTo>
                  <a:lnTo>
                    <a:pt x="203" y="977"/>
                  </a:lnTo>
                  <a:lnTo>
                    <a:pt x="245" y="831"/>
                  </a:lnTo>
                  <a:lnTo>
                    <a:pt x="264" y="819"/>
                  </a:lnTo>
                  <a:lnTo>
                    <a:pt x="264" y="809"/>
                  </a:lnTo>
                  <a:lnTo>
                    <a:pt x="301" y="811"/>
                  </a:lnTo>
                  <a:lnTo>
                    <a:pt x="313" y="831"/>
                  </a:lnTo>
                  <a:lnTo>
                    <a:pt x="322" y="819"/>
                  </a:lnTo>
                  <a:lnTo>
                    <a:pt x="286" y="556"/>
                  </a:lnTo>
                  <a:lnTo>
                    <a:pt x="291" y="556"/>
                  </a:lnTo>
                  <a:lnTo>
                    <a:pt x="291" y="503"/>
                  </a:lnTo>
                  <a:lnTo>
                    <a:pt x="296" y="496"/>
                  </a:lnTo>
                  <a:lnTo>
                    <a:pt x="286" y="367"/>
                  </a:lnTo>
                  <a:lnTo>
                    <a:pt x="275" y="213"/>
                  </a:lnTo>
                  <a:lnTo>
                    <a:pt x="214" y="182"/>
                  </a:lnTo>
                  <a:lnTo>
                    <a:pt x="197" y="148"/>
                  </a:lnTo>
                  <a:lnTo>
                    <a:pt x="213" y="118"/>
                  </a:lnTo>
                  <a:lnTo>
                    <a:pt x="223" y="121"/>
                  </a:lnTo>
                  <a:lnTo>
                    <a:pt x="230" y="107"/>
                  </a:lnTo>
                  <a:lnTo>
                    <a:pt x="230" y="92"/>
                  </a:lnTo>
                  <a:lnTo>
                    <a:pt x="245" y="89"/>
                  </a:lnTo>
                  <a:lnTo>
                    <a:pt x="249" y="45"/>
                  </a:lnTo>
                  <a:lnTo>
                    <a:pt x="235" y="15"/>
                  </a:lnTo>
                  <a:lnTo>
                    <a:pt x="218" y="3"/>
                  </a:lnTo>
                  <a:lnTo>
                    <a:pt x="195" y="3"/>
                  </a:lnTo>
                  <a:lnTo>
                    <a:pt x="178" y="0"/>
                  </a:lnTo>
                  <a:lnTo>
                    <a:pt x="163" y="7"/>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92" name="Freeform 164"/>
            <p:cNvSpPr>
              <a:spLocks/>
            </p:cNvSpPr>
            <p:nvPr/>
          </p:nvSpPr>
          <p:spPr bwMode="auto">
            <a:xfrm>
              <a:off x="4598" y="1726"/>
              <a:ext cx="80" cy="270"/>
            </a:xfrm>
            <a:custGeom>
              <a:avLst/>
              <a:gdLst>
                <a:gd name="T0" fmla="*/ 0 w 322"/>
                <a:gd name="T1" fmla="*/ 0 h 1080"/>
                <a:gd name="T2" fmla="*/ 0 w 322"/>
                <a:gd name="T3" fmla="*/ 0 h 1080"/>
                <a:gd name="T4" fmla="*/ 0 w 322"/>
                <a:gd name="T5" fmla="*/ 0 h 1080"/>
                <a:gd name="T6" fmla="*/ 0 w 322"/>
                <a:gd name="T7" fmla="*/ 0 h 1080"/>
                <a:gd name="T8" fmla="*/ 0 w 322"/>
                <a:gd name="T9" fmla="*/ 0 h 1080"/>
                <a:gd name="T10" fmla="*/ 0 w 322"/>
                <a:gd name="T11" fmla="*/ 0 h 1080"/>
                <a:gd name="T12" fmla="*/ 0 w 322"/>
                <a:gd name="T13" fmla="*/ 0 h 1080"/>
                <a:gd name="T14" fmla="*/ 0 w 322"/>
                <a:gd name="T15" fmla="*/ 0 h 1080"/>
                <a:gd name="T16" fmla="*/ 0 w 322"/>
                <a:gd name="T17" fmla="*/ 0 h 1080"/>
                <a:gd name="T18" fmla="*/ 0 w 322"/>
                <a:gd name="T19" fmla="*/ 0 h 1080"/>
                <a:gd name="T20" fmla="*/ 0 w 322"/>
                <a:gd name="T21" fmla="*/ 0 h 1080"/>
                <a:gd name="T22" fmla="*/ 0 w 322"/>
                <a:gd name="T23" fmla="*/ 0 h 1080"/>
                <a:gd name="T24" fmla="*/ 0 w 322"/>
                <a:gd name="T25" fmla="*/ 0 h 1080"/>
                <a:gd name="T26" fmla="*/ 0 w 322"/>
                <a:gd name="T27" fmla="*/ 0 h 1080"/>
                <a:gd name="T28" fmla="*/ 0 w 322"/>
                <a:gd name="T29" fmla="*/ 0 h 1080"/>
                <a:gd name="T30" fmla="*/ 0 w 322"/>
                <a:gd name="T31" fmla="*/ 0 h 1080"/>
                <a:gd name="T32" fmla="*/ 0 w 322"/>
                <a:gd name="T33" fmla="*/ 0 h 1080"/>
                <a:gd name="T34" fmla="*/ 0 w 322"/>
                <a:gd name="T35" fmla="*/ 0 h 1080"/>
                <a:gd name="T36" fmla="*/ 0 w 322"/>
                <a:gd name="T37" fmla="*/ 0 h 1080"/>
                <a:gd name="T38" fmla="*/ 0 w 322"/>
                <a:gd name="T39" fmla="*/ 0 h 1080"/>
                <a:gd name="T40" fmla="*/ 0 w 322"/>
                <a:gd name="T41" fmla="*/ 0 h 1080"/>
                <a:gd name="T42" fmla="*/ 0 w 322"/>
                <a:gd name="T43" fmla="*/ 0 h 1080"/>
                <a:gd name="T44" fmla="*/ 0 w 322"/>
                <a:gd name="T45" fmla="*/ 0 h 1080"/>
                <a:gd name="T46" fmla="*/ 0 w 322"/>
                <a:gd name="T47" fmla="*/ 0 h 1080"/>
                <a:gd name="T48" fmla="*/ 0 w 322"/>
                <a:gd name="T49" fmla="*/ 0 h 1080"/>
                <a:gd name="T50" fmla="*/ 0 w 322"/>
                <a:gd name="T51" fmla="*/ 0 h 1080"/>
                <a:gd name="T52" fmla="*/ 0 w 322"/>
                <a:gd name="T53" fmla="*/ 0 h 1080"/>
                <a:gd name="T54" fmla="*/ 0 w 322"/>
                <a:gd name="T55" fmla="*/ 0 h 1080"/>
                <a:gd name="T56" fmla="*/ 0 w 322"/>
                <a:gd name="T57" fmla="*/ 0 h 1080"/>
                <a:gd name="T58" fmla="*/ 0 w 322"/>
                <a:gd name="T59" fmla="*/ 0 h 1080"/>
                <a:gd name="T60" fmla="*/ 0 w 322"/>
                <a:gd name="T61" fmla="*/ 0 h 1080"/>
                <a:gd name="T62" fmla="*/ 0 w 322"/>
                <a:gd name="T63" fmla="*/ 0 h 1080"/>
                <a:gd name="T64" fmla="*/ 0 w 322"/>
                <a:gd name="T65" fmla="*/ 0 h 1080"/>
                <a:gd name="T66" fmla="*/ 0 w 322"/>
                <a:gd name="T67" fmla="*/ 0 h 1080"/>
                <a:gd name="T68" fmla="*/ 0 w 322"/>
                <a:gd name="T69" fmla="*/ 0 h 1080"/>
                <a:gd name="T70" fmla="*/ 0 w 322"/>
                <a:gd name="T71" fmla="*/ 0 h 1080"/>
                <a:gd name="T72" fmla="*/ 0 w 322"/>
                <a:gd name="T73" fmla="*/ 0 h 108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22"/>
                <a:gd name="T112" fmla="*/ 0 h 1080"/>
                <a:gd name="T113" fmla="*/ 322 w 322"/>
                <a:gd name="T114" fmla="*/ 1080 h 108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22" h="1080">
                  <a:moveTo>
                    <a:pt x="242" y="13"/>
                  </a:moveTo>
                  <a:lnTo>
                    <a:pt x="203" y="0"/>
                  </a:lnTo>
                  <a:lnTo>
                    <a:pt x="161" y="7"/>
                  </a:lnTo>
                  <a:lnTo>
                    <a:pt x="132" y="34"/>
                  </a:lnTo>
                  <a:lnTo>
                    <a:pt x="121" y="68"/>
                  </a:lnTo>
                  <a:lnTo>
                    <a:pt x="131" y="107"/>
                  </a:lnTo>
                  <a:lnTo>
                    <a:pt x="116" y="130"/>
                  </a:lnTo>
                  <a:lnTo>
                    <a:pt x="96" y="141"/>
                  </a:lnTo>
                  <a:lnTo>
                    <a:pt x="39" y="164"/>
                  </a:lnTo>
                  <a:lnTo>
                    <a:pt x="24" y="181"/>
                  </a:lnTo>
                  <a:lnTo>
                    <a:pt x="0" y="353"/>
                  </a:lnTo>
                  <a:lnTo>
                    <a:pt x="9" y="389"/>
                  </a:lnTo>
                  <a:lnTo>
                    <a:pt x="69" y="404"/>
                  </a:lnTo>
                  <a:lnTo>
                    <a:pt x="60" y="567"/>
                  </a:lnTo>
                  <a:lnTo>
                    <a:pt x="100" y="583"/>
                  </a:lnTo>
                  <a:lnTo>
                    <a:pt x="111" y="703"/>
                  </a:lnTo>
                  <a:lnTo>
                    <a:pt x="103" y="912"/>
                  </a:lnTo>
                  <a:lnTo>
                    <a:pt x="100" y="1027"/>
                  </a:lnTo>
                  <a:lnTo>
                    <a:pt x="110" y="1031"/>
                  </a:lnTo>
                  <a:lnTo>
                    <a:pt x="110" y="1040"/>
                  </a:lnTo>
                  <a:lnTo>
                    <a:pt x="142" y="1061"/>
                  </a:lnTo>
                  <a:lnTo>
                    <a:pt x="161" y="1075"/>
                  </a:lnTo>
                  <a:lnTo>
                    <a:pt x="173" y="1080"/>
                  </a:lnTo>
                  <a:lnTo>
                    <a:pt x="188" y="1080"/>
                  </a:lnTo>
                  <a:lnTo>
                    <a:pt x="204" y="1076"/>
                  </a:lnTo>
                  <a:lnTo>
                    <a:pt x="207" y="1071"/>
                  </a:lnTo>
                  <a:lnTo>
                    <a:pt x="204" y="1063"/>
                  </a:lnTo>
                  <a:lnTo>
                    <a:pt x="196" y="1054"/>
                  </a:lnTo>
                  <a:lnTo>
                    <a:pt x="186" y="1039"/>
                  </a:lnTo>
                  <a:lnTo>
                    <a:pt x="171" y="1027"/>
                  </a:lnTo>
                  <a:lnTo>
                    <a:pt x="182" y="1031"/>
                  </a:lnTo>
                  <a:lnTo>
                    <a:pt x="182" y="1017"/>
                  </a:lnTo>
                  <a:lnTo>
                    <a:pt x="227" y="1037"/>
                  </a:lnTo>
                  <a:lnTo>
                    <a:pt x="246" y="1037"/>
                  </a:lnTo>
                  <a:lnTo>
                    <a:pt x="251" y="1031"/>
                  </a:lnTo>
                  <a:lnTo>
                    <a:pt x="251" y="1024"/>
                  </a:lnTo>
                  <a:lnTo>
                    <a:pt x="249" y="1018"/>
                  </a:lnTo>
                  <a:lnTo>
                    <a:pt x="246" y="1009"/>
                  </a:lnTo>
                  <a:lnTo>
                    <a:pt x="234" y="999"/>
                  </a:lnTo>
                  <a:lnTo>
                    <a:pt x="226" y="990"/>
                  </a:lnTo>
                  <a:lnTo>
                    <a:pt x="238" y="988"/>
                  </a:lnTo>
                  <a:lnTo>
                    <a:pt x="248" y="886"/>
                  </a:lnTo>
                  <a:lnTo>
                    <a:pt x="252" y="724"/>
                  </a:lnTo>
                  <a:lnTo>
                    <a:pt x="270" y="591"/>
                  </a:lnTo>
                  <a:lnTo>
                    <a:pt x="276" y="554"/>
                  </a:lnTo>
                  <a:lnTo>
                    <a:pt x="281" y="534"/>
                  </a:lnTo>
                  <a:lnTo>
                    <a:pt x="267" y="453"/>
                  </a:lnTo>
                  <a:lnTo>
                    <a:pt x="262" y="417"/>
                  </a:lnTo>
                  <a:lnTo>
                    <a:pt x="271" y="421"/>
                  </a:lnTo>
                  <a:lnTo>
                    <a:pt x="277" y="416"/>
                  </a:lnTo>
                  <a:lnTo>
                    <a:pt x="281" y="416"/>
                  </a:lnTo>
                  <a:lnTo>
                    <a:pt x="289" y="411"/>
                  </a:lnTo>
                  <a:lnTo>
                    <a:pt x="298" y="412"/>
                  </a:lnTo>
                  <a:lnTo>
                    <a:pt x="302" y="404"/>
                  </a:lnTo>
                  <a:lnTo>
                    <a:pt x="307" y="402"/>
                  </a:lnTo>
                  <a:lnTo>
                    <a:pt x="311" y="395"/>
                  </a:lnTo>
                  <a:lnTo>
                    <a:pt x="318" y="389"/>
                  </a:lnTo>
                  <a:lnTo>
                    <a:pt x="322" y="380"/>
                  </a:lnTo>
                  <a:lnTo>
                    <a:pt x="305" y="344"/>
                  </a:lnTo>
                  <a:lnTo>
                    <a:pt x="313" y="321"/>
                  </a:lnTo>
                  <a:lnTo>
                    <a:pt x="282" y="344"/>
                  </a:lnTo>
                  <a:lnTo>
                    <a:pt x="236" y="185"/>
                  </a:lnTo>
                  <a:lnTo>
                    <a:pt x="200" y="153"/>
                  </a:lnTo>
                  <a:lnTo>
                    <a:pt x="207" y="146"/>
                  </a:lnTo>
                  <a:lnTo>
                    <a:pt x="238" y="141"/>
                  </a:lnTo>
                  <a:lnTo>
                    <a:pt x="241" y="120"/>
                  </a:lnTo>
                  <a:lnTo>
                    <a:pt x="231" y="115"/>
                  </a:lnTo>
                  <a:lnTo>
                    <a:pt x="243" y="114"/>
                  </a:lnTo>
                  <a:lnTo>
                    <a:pt x="242" y="107"/>
                  </a:lnTo>
                  <a:lnTo>
                    <a:pt x="253" y="103"/>
                  </a:lnTo>
                  <a:lnTo>
                    <a:pt x="245" y="76"/>
                  </a:lnTo>
                  <a:lnTo>
                    <a:pt x="252" y="73"/>
                  </a:lnTo>
                  <a:lnTo>
                    <a:pt x="248" y="38"/>
                  </a:lnTo>
                  <a:lnTo>
                    <a:pt x="256" y="38"/>
                  </a:lnTo>
                  <a:lnTo>
                    <a:pt x="242" y="13"/>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93" name="Freeform 165"/>
            <p:cNvSpPr>
              <a:spLocks/>
            </p:cNvSpPr>
            <p:nvPr/>
          </p:nvSpPr>
          <p:spPr bwMode="auto">
            <a:xfrm>
              <a:off x="4446" y="1710"/>
              <a:ext cx="60" cy="258"/>
            </a:xfrm>
            <a:custGeom>
              <a:avLst/>
              <a:gdLst>
                <a:gd name="T0" fmla="*/ 0 w 240"/>
                <a:gd name="T1" fmla="*/ 0 h 1031"/>
                <a:gd name="T2" fmla="*/ 0 w 240"/>
                <a:gd name="T3" fmla="*/ 0 h 1031"/>
                <a:gd name="T4" fmla="*/ 0 w 240"/>
                <a:gd name="T5" fmla="*/ 0 h 1031"/>
                <a:gd name="T6" fmla="*/ 0 w 240"/>
                <a:gd name="T7" fmla="*/ 0 h 1031"/>
                <a:gd name="T8" fmla="*/ 0 w 240"/>
                <a:gd name="T9" fmla="*/ 0 h 1031"/>
                <a:gd name="T10" fmla="*/ 0 w 240"/>
                <a:gd name="T11" fmla="*/ 0 h 1031"/>
                <a:gd name="T12" fmla="*/ 0 w 240"/>
                <a:gd name="T13" fmla="*/ 0 h 1031"/>
                <a:gd name="T14" fmla="*/ 0 w 240"/>
                <a:gd name="T15" fmla="*/ 0 h 1031"/>
                <a:gd name="T16" fmla="*/ 0 w 240"/>
                <a:gd name="T17" fmla="*/ 0 h 1031"/>
                <a:gd name="T18" fmla="*/ 0 w 240"/>
                <a:gd name="T19" fmla="*/ 0 h 1031"/>
                <a:gd name="T20" fmla="*/ 0 w 240"/>
                <a:gd name="T21" fmla="*/ 0 h 1031"/>
                <a:gd name="T22" fmla="*/ 0 w 240"/>
                <a:gd name="T23" fmla="*/ 0 h 1031"/>
                <a:gd name="T24" fmla="*/ 0 w 240"/>
                <a:gd name="T25" fmla="*/ 0 h 1031"/>
                <a:gd name="T26" fmla="*/ 0 w 240"/>
                <a:gd name="T27" fmla="*/ 0 h 1031"/>
                <a:gd name="T28" fmla="*/ 0 w 240"/>
                <a:gd name="T29" fmla="*/ 0 h 1031"/>
                <a:gd name="T30" fmla="*/ 0 w 240"/>
                <a:gd name="T31" fmla="*/ 0 h 1031"/>
                <a:gd name="T32" fmla="*/ 0 w 240"/>
                <a:gd name="T33" fmla="*/ 0 h 1031"/>
                <a:gd name="T34" fmla="*/ 0 w 240"/>
                <a:gd name="T35" fmla="*/ 0 h 1031"/>
                <a:gd name="T36" fmla="*/ 0 w 240"/>
                <a:gd name="T37" fmla="*/ 0 h 1031"/>
                <a:gd name="T38" fmla="*/ 0 w 240"/>
                <a:gd name="T39" fmla="*/ 0 h 1031"/>
                <a:gd name="T40" fmla="*/ 0 w 240"/>
                <a:gd name="T41" fmla="*/ 0 h 1031"/>
                <a:gd name="T42" fmla="*/ 0 w 240"/>
                <a:gd name="T43" fmla="*/ 0 h 1031"/>
                <a:gd name="T44" fmla="*/ 0 w 240"/>
                <a:gd name="T45" fmla="*/ 0 h 1031"/>
                <a:gd name="T46" fmla="*/ 0 w 240"/>
                <a:gd name="T47" fmla="*/ 0 h 1031"/>
                <a:gd name="T48" fmla="*/ 0 w 240"/>
                <a:gd name="T49" fmla="*/ 0 h 1031"/>
                <a:gd name="T50" fmla="*/ 0 w 240"/>
                <a:gd name="T51" fmla="*/ 0 h 1031"/>
                <a:gd name="T52" fmla="*/ 0 w 240"/>
                <a:gd name="T53" fmla="*/ 0 h 1031"/>
                <a:gd name="T54" fmla="*/ 0 w 240"/>
                <a:gd name="T55" fmla="*/ 0 h 1031"/>
                <a:gd name="T56" fmla="*/ 0 w 240"/>
                <a:gd name="T57" fmla="*/ 0 h 1031"/>
                <a:gd name="T58" fmla="*/ 0 w 240"/>
                <a:gd name="T59" fmla="*/ 0 h 1031"/>
                <a:gd name="T60" fmla="*/ 0 w 240"/>
                <a:gd name="T61" fmla="*/ 0 h 1031"/>
                <a:gd name="T62" fmla="*/ 0 w 240"/>
                <a:gd name="T63" fmla="*/ 0 h 1031"/>
                <a:gd name="T64" fmla="*/ 0 w 240"/>
                <a:gd name="T65" fmla="*/ 0 h 1031"/>
                <a:gd name="T66" fmla="*/ 0 w 240"/>
                <a:gd name="T67" fmla="*/ 0 h 1031"/>
                <a:gd name="T68" fmla="*/ 0 w 240"/>
                <a:gd name="T69" fmla="*/ 0 h 1031"/>
                <a:gd name="T70" fmla="*/ 0 w 240"/>
                <a:gd name="T71" fmla="*/ 0 h 1031"/>
                <a:gd name="T72" fmla="*/ 0 w 240"/>
                <a:gd name="T73" fmla="*/ 0 h 1031"/>
                <a:gd name="T74" fmla="*/ 0 w 240"/>
                <a:gd name="T75" fmla="*/ 0 h 1031"/>
                <a:gd name="T76" fmla="*/ 0 w 240"/>
                <a:gd name="T77" fmla="*/ 0 h 1031"/>
                <a:gd name="T78" fmla="*/ 0 w 240"/>
                <a:gd name="T79" fmla="*/ 0 h 1031"/>
                <a:gd name="T80" fmla="*/ 0 w 240"/>
                <a:gd name="T81" fmla="*/ 0 h 1031"/>
                <a:gd name="T82" fmla="*/ 0 w 240"/>
                <a:gd name="T83" fmla="*/ 0 h 1031"/>
                <a:gd name="T84" fmla="*/ 0 w 240"/>
                <a:gd name="T85" fmla="*/ 0 h 1031"/>
                <a:gd name="T86" fmla="*/ 0 w 240"/>
                <a:gd name="T87" fmla="*/ 0 h 1031"/>
                <a:gd name="T88" fmla="*/ 0 w 240"/>
                <a:gd name="T89" fmla="*/ 0 h 1031"/>
                <a:gd name="T90" fmla="*/ 0 w 240"/>
                <a:gd name="T91" fmla="*/ 0 h 1031"/>
                <a:gd name="T92" fmla="*/ 0 w 240"/>
                <a:gd name="T93" fmla="*/ 0 h 1031"/>
                <a:gd name="T94" fmla="*/ 0 w 240"/>
                <a:gd name="T95" fmla="*/ 0 h 1031"/>
                <a:gd name="T96" fmla="*/ 0 w 240"/>
                <a:gd name="T97" fmla="*/ 0 h 1031"/>
                <a:gd name="T98" fmla="*/ 0 w 240"/>
                <a:gd name="T99" fmla="*/ 0 h 1031"/>
                <a:gd name="T100" fmla="*/ 0 w 240"/>
                <a:gd name="T101" fmla="*/ 0 h 1031"/>
                <a:gd name="T102" fmla="*/ 0 w 240"/>
                <a:gd name="T103" fmla="*/ 0 h 1031"/>
                <a:gd name="T104" fmla="*/ 0 w 240"/>
                <a:gd name="T105" fmla="*/ 0 h 103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40"/>
                <a:gd name="T160" fmla="*/ 0 h 1031"/>
                <a:gd name="T161" fmla="*/ 240 w 240"/>
                <a:gd name="T162" fmla="*/ 1031 h 103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40" h="1031">
                  <a:moveTo>
                    <a:pt x="184" y="21"/>
                  </a:moveTo>
                  <a:lnTo>
                    <a:pt x="184" y="46"/>
                  </a:lnTo>
                  <a:lnTo>
                    <a:pt x="180" y="54"/>
                  </a:lnTo>
                  <a:lnTo>
                    <a:pt x="190" y="75"/>
                  </a:lnTo>
                  <a:lnTo>
                    <a:pt x="184" y="80"/>
                  </a:lnTo>
                  <a:lnTo>
                    <a:pt x="186" y="89"/>
                  </a:lnTo>
                  <a:lnTo>
                    <a:pt x="179" y="116"/>
                  </a:lnTo>
                  <a:lnTo>
                    <a:pt x="179" y="123"/>
                  </a:lnTo>
                  <a:lnTo>
                    <a:pt x="220" y="149"/>
                  </a:lnTo>
                  <a:lnTo>
                    <a:pt x="240" y="363"/>
                  </a:lnTo>
                  <a:lnTo>
                    <a:pt x="215" y="400"/>
                  </a:lnTo>
                  <a:lnTo>
                    <a:pt x="224" y="515"/>
                  </a:lnTo>
                  <a:lnTo>
                    <a:pt x="207" y="529"/>
                  </a:lnTo>
                  <a:lnTo>
                    <a:pt x="200" y="708"/>
                  </a:lnTo>
                  <a:lnTo>
                    <a:pt x="188" y="891"/>
                  </a:lnTo>
                  <a:lnTo>
                    <a:pt x="192" y="902"/>
                  </a:lnTo>
                  <a:lnTo>
                    <a:pt x="235" y="937"/>
                  </a:lnTo>
                  <a:lnTo>
                    <a:pt x="230" y="943"/>
                  </a:lnTo>
                  <a:lnTo>
                    <a:pt x="215" y="949"/>
                  </a:lnTo>
                  <a:lnTo>
                    <a:pt x="189" y="943"/>
                  </a:lnTo>
                  <a:lnTo>
                    <a:pt x="165" y="929"/>
                  </a:lnTo>
                  <a:lnTo>
                    <a:pt x="146" y="922"/>
                  </a:lnTo>
                  <a:lnTo>
                    <a:pt x="146" y="953"/>
                  </a:lnTo>
                  <a:lnTo>
                    <a:pt x="138" y="954"/>
                  </a:lnTo>
                  <a:lnTo>
                    <a:pt x="151" y="982"/>
                  </a:lnTo>
                  <a:lnTo>
                    <a:pt x="145" y="1025"/>
                  </a:lnTo>
                  <a:lnTo>
                    <a:pt x="129" y="1031"/>
                  </a:lnTo>
                  <a:lnTo>
                    <a:pt x="104" y="995"/>
                  </a:lnTo>
                  <a:lnTo>
                    <a:pt x="104" y="970"/>
                  </a:lnTo>
                  <a:lnTo>
                    <a:pt x="95" y="965"/>
                  </a:lnTo>
                  <a:lnTo>
                    <a:pt x="86" y="731"/>
                  </a:lnTo>
                  <a:lnTo>
                    <a:pt x="95" y="707"/>
                  </a:lnTo>
                  <a:lnTo>
                    <a:pt x="68" y="550"/>
                  </a:lnTo>
                  <a:lnTo>
                    <a:pt x="51" y="544"/>
                  </a:lnTo>
                  <a:lnTo>
                    <a:pt x="44" y="382"/>
                  </a:lnTo>
                  <a:lnTo>
                    <a:pt x="0" y="362"/>
                  </a:lnTo>
                  <a:lnTo>
                    <a:pt x="19" y="185"/>
                  </a:lnTo>
                  <a:lnTo>
                    <a:pt x="87" y="137"/>
                  </a:lnTo>
                  <a:lnTo>
                    <a:pt x="105" y="121"/>
                  </a:lnTo>
                  <a:lnTo>
                    <a:pt x="106" y="104"/>
                  </a:lnTo>
                  <a:lnTo>
                    <a:pt x="99" y="93"/>
                  </a:lnTo>
                  <a:lnTo>
                    <a:pt x="91" y="82"/>
                  </a:lnTo>
                  <a:lnTo>
                    <a:pt x="84" y="70"/>
                  </a:lnTo>
                  <a:lnTo>
                    <a:pt x="80" y="58"/>
                  </a:lnTo>
                  <a:lnTo>
                    <a:pt x="80" y="45"/>
                  </a:lnTo>
                  <a:lnTo>
                    <a:pt x="84" y="33"/>
                  </a:lnTo>
                  <a:lnTo>
                    <a:pt x="92" y="19"/>
                  </a:lnTo>
                  <a:lnTo>
                    <a:pt x="105" y="8"/>
                  </a:lnTo>
                  <a:lnTo>
                    <a:pt x="119" y="2"/>
                  </a:lnTo>
                  <a:lnTo>
                    <a:pt x="136" y="0"/>
                  </a:lnTo>
                  <a:lnTo>
                    <a:pt x="151" y="3"/>
                  </a:lnTo>
                  <a:lnTo>
                    <a:pt x="165" y="7"/>
                  </a:lnTo>
                  <a:lnTo>
                    <a:pt x="184" y="21"/>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94" name="Freeform 166"/>
            <p:cNvSpPr>
              <a:spLocks/>
            </p:cNvSpPr>
            <p:nvPr/>
          </p:nvSpPr>
          <p:spPr bwMode="auto">
            <a:xfrm>
              <a:off x="4314" y="1708"/>
              <a:ext cx="71" cy="234"/>
            </a:xfrm>
            <a:custGeom>
              <a:avLst/>
              <a:gdLst>
                <a:gd name="T0" fmla="*/ 0 w 284"/>
                <a:gd name="T1" fmla="*/ 0 h 938"/>
                <a:gd name="T2" fmla="*/ 0 w 284"/>
                <a:gd name="T3" fmla="*/ 0 h 938"/>
                <a:gd name="T4" fmla="*/ 0 w 284"/>
                <a:gd name="T5" fmla="*/ 0 h 938"/>
                <a:gd name="T6" fmla="*/ 0 w 284"/>
                <a:gd name="T7" fmla="*/ 0 h 938"/>
                <a:gd name="T8" fmla="*/ 0 w 284"/>
                <a:gd name="T9" fmla="*/ 0 h 938"/>
                <a:gd name="T10" fmla="*/ 0 w 284"/>
                <a:gd name="T11" fmla="*/ 0 h 938"/>
                <a:gd name="T12" fmla="*/ 0 w 284"/>
                <a:gd name="T13" fmla="*/ 0 h 938"/>
                <a:gd name="T14" fmla="*/ 0 w 284"/>
                <a:gd name="T15" fmla="*/ 0 h 938"/>
                <a:gd name="T16" fmla="*/ 0 w 284"/>
                <a:gd name="T17" fmla="*/ 0 h 938"/>
                <a:gd name="T18" fmla="*/ 0 w 284"/>
                <a:gd name="T19" fmla="*/ 0 h 938"/>
                <a:gd name="T20" fmla="*/ 0 w 284"/>
                <a:gd name="T21" fmla="*/ 0 h 938"/>
                <a:gd name="T22" fmla="*/ 0 w 284"/>
                <a:gd name="T23" fmla="*/ 0 h 938"/>
                <a:gd name="T24" fmla="*/ 0 w 284"/>
                <a:gd name="T25" fmla="*/ 0 h 938"/>
                <a:gd name="T26" fmla="*/ 0 w 284"/>
                <a:gd name="T27" fmla="*/ 0 h 938"/>
                <a:gd name="T28" fmla="*/ 0 w 284"/>
                <a:gd name="T29" fmla="*/ 0 h 938"/>
                <a:gd name="T30" fmla="*/ 0 w 284"/>
                <a:gd name="T31" fmla="*/ 0 h 938"/>
                <a:gd name="T32" fmla="*/ 0 w 284"/>
                <a:gd name="T33" fmla="*/ 0 h 938"/>
                <a:gd name="T34" fmla="*/ 0 w 284"/>
                <a:gd name="T35" fmla="*/ 0 h 938"/>
                <a:gd name="T36" fmla="*/ 0 w 284"/>
                <a:gd name="T37" fmla="*/ 0 h 938"/>
                <a:gd name="T38" fmla="*/ 0 w 284"/>
                <a:gd name="T39" fmla="*/ 0 h 938"/>
                <a:gd name="T40" fmla="*/ 0 w 284"/>
                <a:gd name="T41" fmla="*/ 0 h 938"/>
                <a:gd name="T42" fmla="*/ 0 w 284"/>
                <a:gd name="T43" fmla="*/ 0 h 938"/>
                <a:gd name="T44" fmla="*/ 0 w 284"/>
                <a:gd name="T45" fmla="*/ 0 h 938"/>
                <a:gd name="T46" fmla="*/ 0 w 284"/>
                <a:gd name="T47" fmla="*/ 0 h 938"/>
                <a:gd name="T48" fmla="*/ 0 w 284"/>
                <a:gd name="T49" fmla="*/ 0 h 938"/>
                <a:gd name="T50" fmla="*/ 0 w 284"/>
                <a:gd name="T51" fmla="*/ 0 h 938"/>
                <a:gd name="T52" fmla="*/ 0 w 284"/>
                <a:gd name="T53" fmla="*/ 0 h 938"/>
                <a:gd name="T54" fmla="*/ 0 w 284"/>
                <a:gd name="T55" fmla="*/ 0 h 938"/>
                <a:gd name="T56" fmla="*/ 0 w 284"/>
                <a:gd name="T57" fmla="*/ 0 h 938"/>
                <a:gd name="T58" fmla="*/ 0 w 284"/>
                <a:gd name="T59" fmla="*/ 0 h 938"/>
                <a:gd name="T60" fmla="*/ 0 w 284"/>
                <a:gd name="T61" fmla="*/ 0 h 938"/>
                <a:gd name="T62" fmla="*/ 0 w 284"/>
                <a:gd name="T63" fmla="*/ 0 h 938"/>
                <a:gd name="T64" fmla="*/ 0 w 284"/>
                <a:gd name="T65" fmla="*/ 0 h 938"/>
                <a:gd name="T66" fmla="*/ 0 w 284"/>
                <a:gd name="T67" fmla="*/ 0 h 938"/>
                <a:gd name="T68" fmla="*/ 0 w 284"/>
                <a:gd name="T69" fmla="*/ 0 h 938"/>
                <a:gd name="T70" fmla="*/ 0 w 284"/>
                <a:gd name="T71" fmla="*/ 0 h 938"/>
                <a:gd name="T72" fmla="*/ 0 w 284"/>
                <a:gd name="T73" fmla="*/ 0 h 938"/>
                <a:gd name="T74" fmla="*/ 0 w 284"/>
                <a:gd name="T75" fmla="*/ 0 h 938"/>
                <a:gd name="T76" fmla="*/ 0 w 284"/>
                <a:gd name="T77" fmla="*/ 0 h 938"/>
                <a:gd name="T78" fmla="*/ 0 w 284"/>
                <a:gd name="T79" fmla="*/ 0 h 938"/>
                <a:gd name="T80" fmla="*/ 0 w 284"/>
                <a:gd name="T81" fmla="*/ 0 h 938"/>
                <a:gd name="T82" fmla="*/ 0 w 284"/>
                <a:gd name="T83" fmla="*/ 0 h 938"/>
                <a:gd name="T84" fmla="*/ 0 w 284"/>
                <a:gd name="T85" fmla="*/ 0 h 938"/>
                <a:gd name="T86" fmla="*/ 0 w 284"/>
                <a:gd name="T87" fmla="*/ 0 h 938"/>
                <a:gd name="T88" fmla="*/ 0 w 284"/>
                <a:gd name="T89" fmla="*/ 0 h 938"/>
                <a:gd name="T90" fmla="*/ 0 w 284"/>
                <a:gd name="T91" fmla="*/ 0 h 938"/>
                <a:gd name="T92" fmla="*/ 0 w 284"/>
                <a:gd name="T93" fmla="*/ 0 h 938"/>
                <a:gd name="T94" fmla="*/ 0 w 284"/>
                <a:gd name="T95" fmla="*/ 0 h 938"/>
                <a:gd name="T96" fmla="*/ 0 w 284"/>
                <a:gd name="T97" fmla="*/ 0 h 938"/>
                <a:gd name="T98" fmla="*/ 0 w 284"/>
                <a:gd name="T99" fmla="*/ 0 h 938"/>
                <a:gd name="T100" fmla="*/ 0 w 284"/>
                <a:gd name="T101" fmla="*/ 0 h 938"/>
                <a:gd name="T102" fmla="*/ 0 w 284"/>
                <a:gd name="T103" fmla="*/ 0 h 938"/>
                <a:gd name="T104" fmla="*/ 0 w 284"/>
                <a:gd name="T105" fmla="*/ 0 h 938"/>
                <a:gd name="T106" fmla="*/ 0 w 284"/>
                <a:gd name="T107" fmla="*/ 0 h 938"/>
                <a:gd name="T108" fmla="*/ 0 w 284"/>
                <a:gd name="T109" fmla="*/ 0 h 938"/>
                <a:gd name="T110" fmla="*/ 0 w 284"/>
                <a:gd name="T111" fmla="*/ 0 h 938"/>
                <a:gd name="T112" fmla="*/ 0 w 284"/>
                <a:gd name="T113" fmla="*/ 0 h 938"/>
                <a:gd name="T114" fmla="*/ 0 w 284"/>
                <a:gd name="T115" fmla="*/ 0 h 938"/>
                <a:gd name="T116" fmla="*/ 0 w 284"/>
                <a:gd name="T117" fmla="*/ 0 h 93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84"/>
                <a:gd name="T178" fmla="*/ 0 h 938"/>
                <a:gd name="T179" fmla="*/ 284 w 284"/>
                <a:gd name="T180" fmla="*/ 938 h 93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84" h="938">
                  <a:moveTo>
                    <a:pt x="173" y="11"/>
                  </a:moveTo>
                  <a:lnTo>
                    <a:pt x="229" y="0"/>
                  </a:lnTo>
                  <a:lnTo>
                    <a:pt x="250" y="23"/>
                  </a:lnTo>
                  <a:lnTo>
                    <a:pt x="260" y="15"/>
                  </a:lnTo>
                  <a:lnTo>
                    <a:pt x="275" y="56"/>
                  </a:lnTo>
                  <a:lnTo>
                    <a:pt x="244" y="83"/>
                  </a:lnTo>
                  <a:lnTo>
                    <a:pt x="242" y="104"/>
                  </a:lnTo>
                  <a:lnTo>
                    <a:pt x="235" y="106"/>
                  </a:lnTo>
                  <a:lnTo>
                    <a:pt x="229" y="127"/>
                  </a:lnTo>
                  <a:lnTo>
                    <a:pt x="207" y="131"/>
                  </a:lnTo>
                  <a:lnTo>
                    <a:pt x="207" y="140"/>
                  </a:lnTo>
                  <a:lnTo>
                    <a:pt x="244" y="167"/>
                  </a:lnTo>
                  <a:lnTo>
                    <a:pt x="275" y="303"/>
                  </a:lnTo>
                  <a:lnTo>
                    <a:pt x="250" y="338"/>
                  </a:lnTo>
                  <a:lnTo>
                    <a:pt x="250" y="584"/>
                  </a:lnTo>
                  <a:lnTo>
                    <a:pt x="221" y="594"/>
                  </a:lnTo>
                  <a:lnTo>
                    <a:pt x="216" y="633"/>
                  </a:lnTo>
                  <a:lnTo>
                    <a:pt x="204" y="737"/>
                  </a:lnTo>
                  <a:lnTo>
                    <a:pt x="204" y="794"/>
                  </a:lnTo>
                  <a:lnTo>
                    <a:pt x="250" y="827"/>
                  </a:lnTo>
                  <a:lnTo>
                    <a:pt x="283" y="845"/>
                  </a:lnTo>
                  <a:lnTo>
                    <a:pt x="284" y="856"/>
                  </a:lnTo>
                  <a:lnTo>
                    <a:pt x="212" y="840"/>
                  </a:lnTo>
                  <a:lnTo>
                    <a:pt x="204" y="828"/>
                  </a:lnTo>
                  <a:lnTo>
                    <a:pt x="197" y="840"/>
                  </a:lnTo>
                  <a:lnTo>
                    <a:pt x="189" y="840"/>
                  </a:lnTo>
                  <a:lnTo>
                    <a:pt x="181" y="801"/>
                  </a:lnTo>
                  <a:lnTo>
                    <a:pt x="173" y="622"/>
                  </a:lnTo>
                  <a:lnTo>
                    <a:pt x="158" y="622"/>
                  </a:lnTo>
                  <a:lnTo>
                    <a:pt x="119" y="780"/>
                  </a:lnTo>
                  <a:lnTo>
                    <a:pt x="119" y="878"/>
                  </a:lnTo>
                  <a:lnTo>
                    <a:pt x="103" y="927"/>
                  </a:lnTo>
                  <a:lnTo>
                    <a:pt x="87" y="938"/>
                  </a:lnTo>
                  <a:lnTo>
                    <a:pt x="79" y="912"/>
                  </a:lnTo>
                  <a:lnTo>
                    <a:pt x="89" y="884"/>
                  </a:lnTo>
                  <a:lnTo>
                    <a:pt x="103" y="822"/>
                  </a:lnTo>
                  <a:lnTo>
                    <a:pt x="105" y="597"/>
                  </a:lnTo>
                  <a:lnTo>
                    <a:pt x="118" y="377"/>
                  </a:lnTo>
                  <a:lnTo>
                    <a:pt x="94" y="359"/>
                  </a:lnTo>
                  <a:lnTo>
                    <a:pt x="94" y="327"/>
                  </a:lnTo>
                  <a:lnTo>
                    <a:pt x="94" y="267"/>
                  </a:lnTo>
                  <a:lnTo>
                    <a:pt x="62" y="283"/>
                  </a:lnTo>
                  <a:lnTo>
                    <a:pt x="89" y="321"/>
                  </a:lnTo>
                  <a:lnTo>
                    <a:pt x="89" y="355"/>
                  </a:lnTo>
                  <a:lnTo>
                    <a:pt x="61" y="333"/>
                  </a:lnTo>
                  <a:lnTo>
                    <a:pt x="45" y="311"/>
                  </a:lnTo>
                  <a:lnTo>
                    <a:pt x="31" y="317"/>
                  </a:lnTo>
                  <a:lnTo>
                    <a:pt x="0" y="280"/>
                  </a:lnTo>
                  <a:lnTo>
                    <a:pt x="0" y="267"/>
                  </a:lnTo>
                  <a:lnTo>
                    <a:pt x="15" y="261"/>
                  </a:lnTo>
                  <a:lnTo>
                    <a:pt x="52" y="220"/>
                  </a:lnTo>
                  <a:lnTo>
                    <a:pt x="89" y="185"/>
                  </a:lnTo>
                  <a:lnTo>
                    <a:pt x="137" y="142"/>
                  </a:lnTo>
                  <a:lnTo>
                    <a:pt x="173" y="128"/>
                  </a:lnTo>
                  <a:lnTo>
                    <a:pt x="173" y="100"/>
                  </a:lnTo>
                  <a:lnTo>
                    <a:pt x="158" y="84"/>
                  </a:lnTo>
                  <a:lnTo>
                    <a:pt x="158" y="45"/>
                  </a:lnTo>
                  <a:lnTo>
                    <a:pt x="150" y="39"/>
                  </a:lnTo>
                  <a:lnTo>
                    <a:pt x="173" y="11"/>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95" name="Freeform 167"/>
            <p:cNvSpPr>
              <a:spLocks/>
            </p:cNvSpPr>
            <p:nvPr/>
          </p:nvSpPr>
          <p:spPr bwMode="auto">
            <a:xfrm>
              <a:off x="4103" y="1713"/>
              <a:ext cx="68" cy="290"/>
            </a:xfrm>
            <a:custGeom>
              <a:avLst/>
              <a:gdLst>
                <a:gd name="T0" fmla="*/ 0 w 272"/>
                <a:gd name="T1" fmla="*/ 0 h 1159"/>
                <a:gd name="T2" fmla="*/ 0 w 272"/>
                <a:gd name="T3" fmla="*/ 0 h 1159"/>
                <a:gd name="T4" fmla="*/ 0 w 272"/>
                <a:gd name="T5" fmla="*/ 0 h 1159"/>
                <a:gd name="T6" fmla="*/ 0 w 272"/>
                <a:gd name="T7" fmla="*/ 0 h 1159"/>
                <a:gd name="T8" fmla="*/ 0 w 272"/>
                <a:gd name="T9" fmla="*/ 0 h 1159"/>
                <a:gd name="T10" fmla="*/ 0 w 272"/>
                <a:gd name="T11" fmla="*/ 0 h 1159"/>
                <a:gd name="T12" fmla="*/ 0 w 272"/>
                <a:gd name="T13" fmla="*/ 0 h 1159"/>
                <a:gd name="T14" fmla="*/ 0 w 272"/>
                <a:gd name="T15" fmla="*/ 0 h 1159"/>
                <a:gd name="T16" fmla="*/ 0 w 272"/>
                <a:gd name="T17" fmla="*/ 0 h 1159"/>
                <a:gd name="T18" fmla="*/ 0 w 272"/>
                <a:gd name="T19" fmla="*/ 0 h 1159"/>
                <a:gd name="T20" fmla="*/ 0 w 272"/>
                <a:gd name="T21" fmla="*/ 0 h 1159"/>
                <a:gd name="T22" fmla="*/ 0 w 272"/>
                <a:gd name="T23" fmla="*/ 0 h 1159"/>
                <a:gd name="T24" fmla="*/ 0 w 272"/>
                <a:gd name="T25" fmla="*/ 0 h 1159"/>
                <a:gd name="T26" fmla="*/ 0 w 272"/>
                <a:gd name="T27" fmla="*/ 0 h 1159"/>
                <a:gd name="T28" fmla="*/ 0 w 272"/>
                <a:gd name="T29" fmla="*/ 0 h 1159"/>
                <a:gd name="T30" fmla="*/ 0 w 272"/>
                <a:gd name="T31" fmla="*/ 0 h 1159"/>
                <a:gd name="T32" fmla="*/ 0 w 272"/>
                <a:gd name="T33" fmla="*/ 0 h 1159"/>
                <a:gd name="T34" fmla="*/ 0 w 272"/>
                <a:gd name="T35" fmla="*/ 0 h 1159"/>
                <a:gd name="T36" fmla="*/ 0 w 272"/>
                <a:gd name="T37" fmla="*/ 0 h 1159"/>
                <a:gd name="T38" fmla="*/ 0 w 272"/>
                <a:gd name="T39" fmla="*/ 0 h 1159"/>
                <a:gd name="T40" fmla="*/ 0 w 272"/>
                <a:gd name="T41" fmla="*/ 0 h 1159"/>
                <a:gd name="T42" fmla="*/ 0 w 272"/>
                <a:gd name="T43" fmla="*/ 0 h 1159"/>
                <a:gd name="T44" fmla="*/ 0 w 272"/>
                <a:gd name="T45" fmla="*/ 0 h 1159"/>
                <a:gd name="T46" fmla="*/ 0 w 272"/>
                <a:gd name="T47" fmla="*/ 0 h 1159"/>
                <a:gd name="T48" fmla="*/ 0 w 272"/>
                <a:gd name="T49" fmla="*/ 0 h 1159"/>
                <a:gd name="T50" fmla="*/ 0 w 272"/>
                <a:gd name="T51" fmla="*/ 0 h 1159"/>
                <a:gd name="T52" fmla="*/ 0 w 272"/>
                <a:gd name="T53" fmla="*/ 0 h 1159"/>
                <a:gd name="T54" fmla="*/ 0 w 272"/>
                <a:gd name="T55" fmla="*/ 0 h 1159"/>
                <a:gd name="T56" fmla="*/ 0 w 272"/>
                <a:gd name="T57" fmla="*/ 0 h 1159"/>
                <a:gd name="T58" fmla="*/ 0 w 272"/>
                <a:gd name="T59" fmla="*/ 0 h 1159"/>
                <a:gd name="T60" fmla="*/ 0 w 272"/>
                <a:gd name="T61" fmla="*/ 0 h 1159"/>
                <a:gd name="T62" fmla="*/ 0 w 272"/>
                <a:gd name="T63" fmla="*/ 0 h 1159"/>
                <a:gd name="T64" fmla="*/ 0 w 272"/>
                <a:gd name="T65" fmla="*/ 0 h 1159"/>
                <a:gd name="T66" fmla="*/ 0 w 272"/>
                <a:gd name="T67" fmla="*/ 0 h 1159"/>
                <a:gd name="T68" fmla="*/ 0 w 272"/>
                <a:gd name="T69" fmla="*/ 0 h 1159"/>
                <a:gd name="T70" fmla="*/ 0 w 272"/>
                <a:gd name="T71" fmla="*/ 0 h 1159"/>
                <a:gd name="T72" fmla="*/ 0 w 272"/>
                <a:gd name="T73" fmla="*/ 0 h 1159"/>
                <a:gd name="T74" fmla="*/ 0 w 272"/>
                <a:gd name="T75" fmla="*/ 0 h 1159"/>
                <a:gd name="T76" fmla="*/ 0 w 272"/>
                <a:gd name="T77" fmla="*/ 0 h 1159"/>
                <a:gd name="T78" fmla="*/ 0 w 272"/>
                <a:gd name="T79" fmla="*/ 0 h 1159"/>
                <a:gd name="T80" fmla="*/ 0 w 272"/>
                <a:gd name="T81" fmla="*/ 0 h 1159"/>
                <a:gd name="T82" fmla="*/ 0 w 272"/>
                <a:gd name="T83" fmla="*/ 0 h 1159"/>
                <a:gd name="T84" fmla="*/ 0 w 272"/>
                <a:gd name="T85" fmla="*/ 0 h 1159"/>
                <a:gd name="T86" fmla="*/ 0 w 272"/>
                <a:gd name="T87" fmla="*/ 0 h 1159"/>
                <a:gd name="T88" fmla="*/ 0 w 272"/>
                <a:gd name="T89" fmla="*/ 0 h 1159"/>
                <a:gd name="T90" fmla="*/ 0 w 272"/>
                <a:gd name="T91" fmla="*/ 0 h 1159"/>
                <a:gd name="T92" fmla="*/ 0 w 272"/>
                <a:gd name="T93" fmla="*/ 0 h 1159"/>
                <a:gd name="T94" fmla="*/ 0 w 272"/>
                <a:gd name="T95" fmla="*/ 0 h 1159"/>
                <a:gd name="T96" fmla="*/ 0 w 272"/>
                <a:gd name="T97" fmla="*/ 0 h 1159"/>
                <a:gd name="T98" fmla="*/ 0 w 272"/>
                <a:gd name="T99" fmla="*/ 0 h 1159"/>
                <a:gd name="T100" fmla="*/ 0 w 272"/>
                <a:gd name="T101" fmla="*/ 0 h 1159"/>
                <a:gd name="T102" fmla="*/ 0 w 272"/>
                <a:gd name="T103" fmla="*/ 0 h 1159"/>
                <a:gd name="T104" fmla="*/ 0 w 272"/>
                <a:gd name="T105" fmla="*/ 0 h 115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72"/>
                <a:gd name="T160" fmla="*/ 0 h 1159"/>
                <a:gd name="T161" fmla="*/ 272 w 272"/>
                <a:gd name="T162" fmla="*/ 1159 h 115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72" h="1159">
                  <a:moveTo>
                    <a:pt x="64" y="22"/>
                  </a:moveTo>
                  <a:lnTo>
                    <a:pt x="64" y="51"/>
                  </a:lnTo>
                  <a:lnTo>
                    <a:pt x="69" y="59"/>
                  </a:lnTo>
                  <a:lnTo>
                    <a:pt x="57" y="84"/>
                  </a:lnTo>
                  <a:lnTo>
                    <a:pt x="64" y="89"/>
                  </a:lnTo>
                  <a:lnTo>
                    <a:pt x="62" y="98"/>
                  </a:lnTo>
                  <a:lnTo>
                    <a:pt x="70" y="130"/>
                  </a:lnTo>
                  <a:lnTo>
                    <a:pt x="70" y="136"/>
                  </a:lnTo>
                  <a:lnTo>
                    <a:pt x="23" y="167"/>
                  </a:lnTo>
                  <a:lnTo>
                    <a:pt x="0" y="408"/>
                  </a:lnTo>
                  <a:lnTo>
                    <a:pt x="29" y="449"/>
                  </a:lnTo>
                  <a:lnTo>
                    <a:pt x="19" y="578"/>
                  </a:lnTo>
                  <a:lnTo>
                    <a:pt x="37" y="594"/>
                  </a:lnTo>
                  <a:lnTo>
                    <a:pt x="45" y="796"/>
                  </a:lnTo>
                  <a:lnTo>
                    <a:pt x="59" y="1002"/>
                  </a:lnTo>
                  <a:lnTo>
                    <a:pt x="55" y="1014"/>
                  </a:lnTo>
                  <a:lnTo>
                    <a:pt x="5" y="1053"/>
                  </a:lnTo>
                  <a:lnTo>
                    <a:pt x="11" y="1060"/>
                  </a:lnTo>
                  <a:lnTo>
                    <a:pt x="29" y="1067"/>
                  </a:lnTo>
                  <a:lnTo>
                    <a:pt x="58" y="1060"/>
                  </a:lnTo>
                  <a:lnTo>
                    <a:pt x="84" y="1045"/>
                  </a:lnTo>
                  <a:lnTo>
                    <a:pt x="107" y="1037"/>
                  </a:lnTo>
                  <a:lnTo>
                    <a:pt x="107" y="1072"/>
                  </a:lnTo>
                  <a:lnTo>
                    <a:pt x="116" y="1073"/>
                  </a:lnTo>
                  <a:lnTo>
                    <a:pt x="101" y="1104"/>
                  </a:lnTo>
                  <a:lnTo>
                    <a:pt x="108" y="1153"/>
                  </a:lnTo>
                  <a:lnTo>
                    <a:pt x="125" y="1159"/>
                  </a:lnTo>
                  <a:lnTo>
                    <a:pt x="155" y="1119"/>
                  </a:lnTo>
                  <a:lnTo>
                    <a:pt x="155" y="1090"/>
                  </a:lnTo>
                  <a:lnTo>
                    <a:pt x="165" y="1085"/>
                  </a:lnTo>
                  <a:lnTo>
                    <a:pt x="175" y="822"/>
                  </a:lnTo>
                  <a:lnTo>
                    <a:pt x="165" y="795"/>
                  </a:lnTo>
                  <a:lnTo>
                    <a:pt x="195" y="618"/>
                  </a:lnTo>
                  <a:lnTo>
                    <a:pt x="215" y="611"/>
                  </a:lnTo>
                  <a:lnTo>
                    <a:pt x="223" y="428"/>
                  </a:lnTo>
                  <a:lnTo>
                    <a:pt x="272" y="407"/>
                  </a:lnTo>
                  <a:lnTo>
                    <a:pt x="251" y="207"/>
                  </a:lnTo>
                  <a:lnTo>
                    <a:pt x="174" y="153"/>
                  </a:lnTo>
                  <a:lnTo>
                    <a:pt x="154" y="135"/>
                  </a:lnTo>
                  <a:lnTo>
                    <a:pt x="152" y="116"/>
                  </a:lnTo>
                  <a:lnTo>
                    <a:pt x="160" y="103"/>
                  </a:lnTo>
                  <a:lnTo>
                    <a:pt x="169" y="92"/>
                  </a:lnTo>
                  <a:lnTo>
                    <a:pt x="177" y="78"/>
                  </a:lnTo>
                  <a:lnTo>
                    <a:pt x="182" y="64"/>
                  </a:lnTo>
                  <a:lnTo>
                    <a:pt x="182" y="50"/>
                  </a:lnTo>
                  <a:lnTo>
                    <a:pt x="177" y="37"/>
                  </a:lnTo>
                  <a:lnTo>
                    <a:pt x="168" y="20"/>
                  </a:lnTo>
                  <a:lnTo>
                    <a:pt x="154" y="9"/>
                  </a:lnTo>
                  <a:lnTo>
                    <a:pt x="138" y="2"/>
                  </a:lnTo>
                  <a:lnTo>
                    <a:pt x="118" y="0"/>
                  </a:lnTo>
                  <a:lnTo>
                    <a:pt x="101" y="3"/>
                  </a:lnTo>
                  <a:lnTo>
                    <a:pt x="84" y="7"/>
                  </a:lnTo>
                  <a:lnTo>
                    <a:pt x="64" y="22"/>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96" name="Freeform 168"/>
            <p:cNvSpPr>
              <a:spLocks/>
            </p:cNvSpPr>
            <p:nvPr/>
          </p:nvSpPr>
          <p:spPr bwMode="auto">
            <a:xfrm>
              <a:off x="4926" y="1679"/>
              <a:ext cx="72" cy="227"/>
            </a:xfrm>
            <a:custGeom>
              <a:avLst/>
              <a:gdLst>
                <a:gd name="T0" fmla="*/ 0 w 288"/>
                <a:gd name="T1" fmla="*/ 0 h 907"/>
                <a:gd name="T2" fmla="*/ 0 w 288"/>
                <a:gd name="T3" fmla="*/ 0 h 907"/>
                <a:gd name="T4" fmla="*/ 0 w 288"/>
                <a:gd name="T5" fmla="*/ 0 h 907"/>
                <a:gd name="T6" fmla="*/ 0 w 288"/>
                <a:gd name="T7" fmla="*/ 0 h 907"/>
                <a:gd name="T8" fmla="*/ 0 w 288"/>
                <a:gd name="T9" fmla="*/ 0 h 907"/>
                <a:gd name="T10" fmla="*/ 0 w 288"/>
                <a:gd name="T11" fmla="*/ 0 h 907"/>
                <a:gd name="T12" fmla="*/ 0 w 288"/>
                <a:gd name="T13" fmla="*/ 0 h 907"/>
                <a:gd name="T14" fmla="*/ 0 w 288"/>
                <a:gd name="T15" fmla="*/ 0 h 907"/>
                <a:gd name="T16" fmla="*/ 0 w 288"/>
                <a:gd name="T17" fmla="*/ 0 h 907"/>
                <a:gd name="T18" fmla="*/ 0 w 288"/>
                <a:gd name="T19" fmla="*/ 0 h 907"/>
                <a:gd name="T20" fmla="*/ 0 w 288"/>
                <a:gd name="T21" fmla="*/ 0 h 907"/>
                <a:gd name="T22" fmla="*/ 0 w 288"/>
                <a:gd name="T23" fmla="*/ 0 h 907"/>
                <a:gd name="T24" fmla="*/ 0 w 288"/>
                <a:gd name="T25" fmla="*/ 0 h 907"/>
                <a:gd name="T26" fmla="*/ 0 w 288"/>
                <a:gd name="T27" fmla="*/ 0 h 907"/>
                <a:gd name="T28" fmla="*/ 0 w 288"/>
                <a:gd name="T29" fmla="*/ 0 h 907"/>
                <a:gd name="T30" fmla="*/ 0 w 288"/>
                <a:gd name="T31" fmla="*/ 0 h 907"/>
                <a:gd name="T32" fmla="*/ 0 w 288"/>
                <a:gd name="T33" fmla="*/ 0 h 907"/>
                <a:gd name="T34" fmla="*/ 0 w 288"/>
                <a:gd name="T35" fmla="*/ 0 h 907"/>
                <a:gd name="T36" fmla="*/ 0 w 288"/>
                <a:gd name="T37" fmla="*/ 0 h 907"/>
                <a:gd name="T38" fmla="*/ 0 w 288"/>
                <a:gd name="T39" fmla="*/ 0 h 907"/>
                <a:gd name="T40" fmla="*/ 0 w 288"/>
                <a:gd name="T41" fmla="*/ 0 h 907"/>
                <a:gd name="T42" fmla="*/ 0 w 288"/>
                <a:gd name="T43" fmla="*/ 0 h 907"/>
                <a:gd name="T44" fmla="*/ 0 w 288"/>
                <a:gd name="T45" fmla="*/ 0 h 907"/>
                <a:gd name="T46" fmla="*/ 0 w 288"/>
                <a:gd name="T47" fmla="*/ 0 h 907"/>
                <a:gd name="T48" fmla="*/ 0 w 288"/>
                <a:gd name="T49" fmla="*/ 0 h 907"/>
                <a:gd name="T50" fmla="*/ 0 w 288"/>
                <a:gd name="T51" fmla="*/ 0 h 907"/>
                <a:gd name="T52" fmla="*/ 0 w 288"/>
                <a:gd name="T53" fmla="*/ 0 h 907"/>
                <a:gd name="T54" fmla="*/ 0 w 288"/>
                <a:gd name="T55" fmla="*/ 0 h 907"/>
                <a:gd name="T56" fmla="*/ 0 w 288"/>
                <a:gd name="T57" fmla="*/ 0 h 907"/>
                <a:gd name="T58" fmla="*/ 0 w 288"/>
                <a:gd name="T59" fmla="*/ 0 h 907"/>
                <a:gd name="T60" fmla="*/ 0 w 288"/>
                <a:gd name="T61" fmla="*/ 0 h 907"/>
                <a:gd name="T62" fmla="*/ 0 w 288"/>
                <a:gd name="T63" fmla="*/ 0 h 907"/>
                <a:gd name="T64" fmla="*/ 0 w 288"/>
                <a:gd name="T65" fmla="*/ 0 h 907"/>
                <a:gd name="T66" fmla="*/ 0 w 288"/>
                <a:gd name="T67" fmla="*/ 0 h 907"/>
                <a:gd name="T68" fmla="*/ 0 w 288"/>
                <a:gd name="T69" fmla="*/ 0 h 907"/>
                <a:gd name="T70" fmla="*/ 0 w 288"/>
                <a:gd name="T71" fmla="*/ 0 h 907"/>
                <a:gd name="T72" fmla="*/ 0 w 288"/>
                <a:gd name="T73" fmla="*/ 0 h 90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88"/>
                <a:gd name="T112" fmla="*/ 0 h 907"/>
                <a:gd name="T113" fmla="*/ 288 w 288"/>
                <a:gd name="T114" fmla="*/ 907 h 90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88" h="907">
                  <a:moveTo>
                    <a:pt x="216" y="10"/>
                  </a:moveTo>
                  <a:lnTo>
                    <a:pt x="181" y="0"/>
                  </a:lnTo>
                  <a:lnTo>
                    <a:pt x="144" y="5"/>
                  </a:lnTo>
                  <a:lnTo>
                    <a:pt x="117" y="28"/>
                  </a:lnTo>
                  <a:lnTo>
                    <a:pt x="108" y="56"/>
                  </a:lnTo>
                  <a:lnTo>
                    <a:pt x="116" y="89"/>
                  </a:lnTo>
                  <a:lnTo>
                    <a:pt x="104" y="109"/>
                  </a:lnTo>
                  <a:lnTo>
                    <a:pt x="86" y="118"/>
                  </a:lnTo>
                  <a:lnTo>
                    <a:pt x="35" y="138"/>
                  </a:lnTo>
                  <a:lnTo>
                    <a:pt x="21" y="150"/>
                  </a:lnTo>
                  <a:lnTo>
                    <a:pt x="0" y="296"/>
                  </a:lnTo>
                  <a:lnTo>
                    <a:pt x="9" y="326"/>
                  </a:lnTo>
                  <a:lnTo>
                    <a:pt x="62" y="338"/>
                  </a:lnTo>
                  <a:lnTo>
                    <a:pt x="54" y="476"/>
                  </a:lnTo>
                  <a:lnTo>
                    <a:pt x="90" y="489"/>
                  </a:lnTo>
                  <a:lnTo>
                    <a:pt x="99" y="590"/>
                  </a:lnTo>
                  <a:lnTo>
                    <a:pt x="92" y="766"/>
                  </a:lnTo>
                  <a:lnTo>
                    <a:pt x="90" y="862"/>
                  </a:lnTo>
                  <a:lnTo>
                    <a:pt x="99" y="865"/>
                  </a:lnTo>
                  <a:lnTo>
                    <a:pt x="99" y="874"/>
                  </a:lnTo>
                  <a:lnTo>
                    <a:pt x="127" y="890"/>
                  </a:lnTo>
                  <a:lnTo>
                    <a:pt x="144" y="902"/>
                  </a:lnTo>
                  <a:lnTo>
                    <a:pt x="154" y="907"/>
                  </a:lnTo>
                  <a:lnTo>
                    <a:pt x="169" y="907"/>
                  </a:lnTo>
                  <a:lnTo>
                    <a:pt x="182" y="903"/>
                  </a:lnTo>
                  <a:lnTo>
                    <a:pt x="185" y="899"/>
                  </a:lnTo>
                  <a:lnTo>
                    <a:pt x="182" y="892"/>
                  </a:lnTo>
                  <a:lnTo>
                    <a:pt x="176" y="884"/>
                  </a:lnTo>
                  <a:lnTo>
                    <a:pt x="167" y="873"/>
                  </a:lnTo>
                  <a:lnTo>
                    <a:pt x="153" y="862"/>
                  </a:lnTo>
                  <a:lnTo>
                    <a:pt x="163" y="865"/>
                  </a:lnTo>
                  <a:lnTo>
                    <a:pt x="163" y="853"/>
                  </a:lnTo>
                  <a:lnTo>
                    <a:pt x="204" y="871"/>
                  </a:lnTo>
                  <a:lnTo>
                    <a:pt x="220" y="871"/>
                  </a:lnTo>
                  <a:lnTo>
                    <a:pt x="225" y="865"/>
                  </a:lnTo>
                  <a:lnTo>
                    <a:pt x="225" y="859"/>
                  </a:lnTo>
                  <a:lnTo>
                    <a:pt x="223" y="854"/>
                  </a:lnTo>
                  <a:lnTo>
                    <a:pt x="220" y="847"/>
                  </a:lnTo>
                  <a:lnTo>
                    <a:pt x="210" y="839"/>
                  </a:lnTo>
                  <a:lnTo>
                    <a:pt x="203" y="830"/>
                  </a:lnTo>
                  <a:lnTo>
                    <a:pt x="213" y="829"/>
                  </a:lnTo>
                  <a:lnTo>
                    <a:pt x="222" y="744"/>
                  </a:lnTo>
                  <a:lnTo>
                    <a:pt x="225" y="607"/>
                  </a:lnTo>
                  <a:lnTo>
                    <a:pt x="243" y="496"/>
                  </a:lnTo>
                  <a:lnTo>
                    <a:pt x="247" y="464"/>
                  </a:lnTo>
                  <a:lnTo>
                    <a:pt x="252" y="448"/>
                  </a:lnTo>
                  <a:lnTo>
                    <a:pt x="240" y="380"/>
                  </a:lnTo>
                  <a:lnTo>
                    <a:pt x="235" y="349"/>
                  </a:lnTo>
                  <a:lnTo>
                    <a:pt x="243" y="352"/>
                  </a:lnTo>
                  <a:lnTo>
                    <a:pt x="248" y="348"/>
                  </a:lnTo>
                  <a:lnTo>
                    <a:pt x="252" y="348"/>
                  </a:lnTo>
                  <a:lnTo>
                    <a:pt x="259" y="344"/>
                  </a:lnTo>
                  <a:lnTo>
                    <a:pt x="268" y="344"/>
                  </a:lnTo>
                  <a:lnTo>
                    <a:pt x="271" y="338"/>
                  </a:lnTo>
                  <a:lnTo>
                    <a:pt x="276" y="336"/>
                  </a:lnTo>
                  <a:lnTo>
                    <a:pt x="279" y="330"/>
                  </a:lnTo>
                  <a:lnTo>
                    <a:pt x="285" y="326"/>
                  </a:lnTo>
                  <a:lnTo>
                    <a:pt x="288" y="317"/>
                  </a:lnTo>
                  <a:lnTo>
                    <a:pt x="274" y="288"/>
                  </a:lnTo>
                  <a:lnTo>
                    <a:pt x="280" y="268"/>
                  </a:lnTo>
                  <a:lnTo>
                    <a:pt x="252" y="288"/>
                  </a:lnTo>
                  <a:lnTo>
                    <a:pt x="211" y="154"/>
                  </a:lnTo>
                  <a:lnTo>
                    <a:pt x="179" y="128"/>
                  </a:lnTo>
                  <a:lnTo>
                    <a:pt x="185" y="122"/>
                  </a:lnTo>
                  <a:lnTo>
                    <a:pt x="213" y="118"/>
                  </a:lnTo>
                  <a:lnTo>
                    <a:pt x="216" y="101"/>
                  </a:lnTo>
                  <a:lnTo>
                    <a:pt x="207" y="96"/>
                  </a:lnTo>
                  <a:lnTo>
                    <a:pt x="217" y="95"/>
                  </a:lnTo>
                  <a:lnTo>
                    <a:pt x="216" y="89"/>
                  </a:lnTo>
                  <a:lnTo>
                    <a:pt x="226" y="85"/>
                  </a:lnTo>
                  <a:lnTo>
                    <a:pt x="219" y="64"/>
                  </a:lnTo>
                  <a:lnTo>
                    <a:pt x="225" y="60"/>
                  </a:lnTo>
                  <a:lnTo>
                    <a:pt x="222" y="32"/>
                  </a:lnTo>
                  <a:lnTo>
                    <a:pt x="229" y="32"/>
                  </a:lnTo>
                  <a:lnTo>
                    <a:pt x="216" y="10"/>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97" name="Freeform 169"/>
            <p:cNvSpPr>
              <a:spLocks/>
            </p:cNvSpPr>
            <p:nvPr/>
          </p:nvSpPr>
          <p:spPr bwMode="auto">
            <a:xfrm>
              <a:off x="4172" y="1718"/>
              <a:ext cx="64" cy="302"/>
            </a:xfrm>
            <a:custGeom>
              <a:avLst/>
              <a:gdLst>
                <a:gd name="T0" fmla="*/ 0 w 255"/>
                <a:gd name="T1" fmla="*/ 0 h 1208"/>
                <a:gd name="T2" fmla="*/ 0 w 255"/>
                <a:gd name="T3" fmla="*/ 0 h 1208"/>
                <a:gd name="T4" fmla="*/ 0 w 255"/>
                <a:gd name="T5" fmla="*/ 0 h 1208"/>
                <a:gd name="T6" fmla="*/ 0 w 255"/>
                <a:gd name="T7" fmla="*/ 0 h 1208"/>
                <a:gd name="T8" fmla="*/ 0 w 255"/>
                <a:gd name="T9" fmla="*/ 0 h 1208"/>
                <a:gd name="T10" fmla="*/ 0 w 255"/>
                <a:gd name="T11" fmla="*/ 0 h 1208"/>
                <a:gd name="T12" fmla="*/ 0 w 255"/>
                <a:gd name="T13" fmla="*/ 0 h 1208"/>
                <a:gd name="T14" fmla="*/ 0 w 255"/>
                <a:gd name="T15" fmla="*/ 0 h 1208"/>
                <a:gd name="T16" fmla="*/ 0 w 255"/>
                <a:gd name="T17" fmla="*/ 0 h 1208"/>
                <a:gd name="T18" fmla="*/ 0 w 255"/>
                <a:gd name="T19" fmla="*/ 0 h 1208"/>
                <a:gd name="T20" fmla="*/ 0 w 255"/>
                <a:gd name="T21" fmla="*/ 0 h 1208"/>
                <a:gd name="T22" fmla="*/ 0 w 255"/>
                <a:gd name="T23" fmla="*/ 0 h 1208"/>
                <a:gd name="T24" fmla="*/ 0 w 255"/>
                <a:gd name="T25" fmla="*/ 0 h 1208"/>
                <a:gd name="T26" fmla="*/ 0 w 255"/>
                <a:gd name="T27" fmla="*/ 0 h 1208"/>
                <a:gd name="T28" fmla="*/ 0 w 255"/>
                <a:gd name="T29" fmla="*/ 0 h 1208"/>
                <a:gd name="T30" fmla="*/ 0 w 255"/>
                <a:gd name="T31" fmla="*/ 0 h 1208"/>
                <a:gd name="T32" fmla="*/ 0 w 255"/>
                <a:gd name="T33" fmla="*/ 0 h 1208"/>
                <a:gd name="T34" fmla="*/ 0 w 255"/>
                <a:gd name="T35" fmla="*/ 0 h 1208"/>
                <a:gd name="T36" fmla="*/ 0 w 255"/>
                <a:gd name="T37" fmla="*/ 0 h 1208"/>
                <a:gd name="T38" fmla="*/ 0 w 255"/>
                <a:gd name="T39" fmla="*/ 0 h 1208"/>
                <a:gd name="T40" fmla="*/ 0 w 255"/>
                <a:gd name="T41" fmla="*/ 0 h 1208"/>
                <a:gd name="T42" fmla="*/ 0 w 255"/>
                <a:gd name="T43" fmla="*/ 0 h 1208"/>
                <a:gd name="T44" fmla="*/ 0 w 255"/>
                <a:gd name="T45" fmla="*/ 0 h 1208"/>
                <a:gd name="T46" fmla="*/ 0 w 255"/>
                <a:gd name="T47" fmla="*/ 0 h 1208"/>
                <a:gd name="T48" fmla="*/ 0 w 255"/>
                <a:gd name="T49" fmla="*/ 0 h 1208"/>
                <a:gd name="T50" fmla="*/ 0 w 255"/>
                <a:gd name="T51" fmla="*/ 0 h 1208"/>
                <a:gd name="T52" fmla="*/ 0 w 255"/>
                <a:gd name="T53" fmla="*/ 0 h 1208"/>
                <a:gd name="T54" fmla="*/ 0 w 255"/>
                <a:gd name="T55" fmla="*/ 0 h 1208"/>
                <a:gd name="T56" fmla="*/ 0 w 255"/>
                <a:gd name="T57" fmla="*/ 0 h 1208"/>
                <a:gd name="T58" fmla="*/ 0 w 255"/>
                <a:gd name="T59" fmla="*/ 0 h 1208"/>
                <a:gd name="T60" fmla="*/ 0 w 255"/>
                <a:gd name="T61" fmla="*/ 0 h 1208"/>
                <a:gd name="T62" fmla="*/ 0 w 255"/>
                <a:gd name="T63" fmla="*/ 0 h 1208"/>
                <a:gd name="T64" fmla="*/ 0 w 255"/>
                <a:gd name="T65" fmla="*/ 0 h 1208"/>
                <a:gd name="T66" fmla="*/ 0 w 255"/>
                <a:gd name="T67" fmla="*/ 0 h 1208"/>
                <a:gd name="T68" fmla="*/ 0 w 255"/>
                <a:gd name="T69" fmla="*/ 0 h 1208"/>
                <a:gd name="T70" fmla="*/ 0 w 255"/>
                <a:gd name="T71" fmla="*/ 0 h 1208"/>
                <a:gd name="T72" fmla="*/ 0 w 255"/>
                <a:gd name="T73" fmla="*/ 0 h 1208"/>
                <a:gd name="T74" fmla="*/ 0 w 255"/>
                <a:gd name="T75" fmla="*/ 0 h 1208"/>
                <a:gd name="T76" fmla="*/ 0 w 255"/>
                <a:gd name="T77" fmla="*/ 0 h 1208"/>
                <a:gd name="T78" fmla="*/ 0 w 255"/>
                <a:gd name="T79" fmla="*/ 0 h 1208"/>
                <a:gd name="T80" fmla="*/ 0 w 255"/>
                <a:gd name="T81" fmla="*/ 0 h 1208"/>
                <a:gd name="T82" fmla="*/ 0 w 255"/>
                <a:gd name="T83" fmla="*/ 0 h 1208"/>
                <a:gd name="T84" fmla="*/ 0 w 255"/>
                <a:gd name="T85" fmla="*/ 0 h 1208"/>
                <a:gd name="T86" fmla="*/ 0 w 255"/>
                <a:gd name="T87" fmla="*/ 0 h 1208"/>
                <a:gd name="T88" fmla="*/ 0 w 255"/>
                <a:gd name="T89" fmla="*/ 0 h 1208"/>
                <a:gd name="T90" fmla="*/ 0 w 255"/>
                <a:gd name="T91" fmla="*/ 0 h 1208"/>
                <a:gd name="T92" fmla="*/ 0 w 255"/>
                <a:gd name="T93" fmla="*/ 0 h 1208"/>
                <a:gd name="T94" fmla="*/ 0 w 255"/>
                <a:gd name="T95" fmla="*/ 0 h 1208"/>
                <a:gd name="T96" fmla="*/ 0 w 255"/>
                <a:gd name="T97" fmla="*/ 0 h 1208"/>
                <a:gd name="T98" fmla="*/ 0 w 255"/>
                <a:gd name="T99" fmla="*/ 0 h 1208"/>
                <a:gd name="T100" fmla="*/ 0 w 255"/>
                <a:gd name="T101" fmla="*/ 0 h 1208"/>
                <a:gd name="T102" fmla="*/ 0 w 255"/>
                <a:gd name="T103" fmla="*/ 0 h 1208"/>
                <a:gd name="T104" fmla="*/ 0 w 255"/>
                <a:gd name="T105" fmla="*/ 0 h 1208"/>
                <a:gd name="T106" fmla="*/ 0 w 255"/>
                <a:gd name="T107" fmla="*/ 0 h 1208"/>
                <a:gd name="T108" fmla="*/ 0 w 255"/>
                <a:gd name="T109" fmla="*/ 0 h 1208"/>
                <a:gd name="T110" fmla="*/ 0 w 255"/>
                <a:gd name="T111" fmla="*/ 0 h 1208"/>
                <a:gd name="T112" fmla="*/ 0 w 255"/>
                <a:gd name="T113" fmla="*/ 0 h 1208"/>
                <a:gd name="T114" fmla="*/ 0 w 255"/>
                <a:gd name="T115" fmla="*/ 0 h 1208"/>
                <a:gd name="T116" fmla="*/ 0 w 255"/>
                <a:gd name="T117" fmla="*/ 0 h 120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55"/>
                <a:gd name="T178" fmla="*/ 0 h 1208"/>
                <a:gd name="T179" fmla="*/ 255 w 255"/>
                <a:gd name="T180" fmla="*/ 1208 h 120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55" h="1208">
                  <a:moveTo>
                    <a:pt x="166" y="17"/>
                  </a:moveTo>
                  <a:lnTo>
                    <a:pt x="105" y="0"/>
                  </a:lnTo>
                  <a:lnTo>
                    <a:pt x="61" y="0"/>
                  </a:lnTo>
                  <a:lnTo>
                    <a:pt x="21" y="10"/>
                  </a:lnTo>
                  <a:lnTo>
                    <a:pt x="6" y="51"/>
                  </a:lnTo>
                  <a:lnTo>
                    <a:pt x="6" y="88"/>
                  </a:lnTo>
                  <a:lnTo>
                    <a:pt x="28" y="131"/>
                  </a:lnTo>
                  <a:lnTo>
                    <a:pt x="45" y="130"/>
                  </a:lnTo>
                  <a:lnTo>
                    <a:pt x="21" y="178"/>
                  </a:lnTo>
                  <a:lnTo>
                    <a:pt x="0" y="260"/>
                  </a:lnTo>
                  <a:lnTo>
                    <a:pt x="0" y="329"/>
                  </a:lnTo>
                  <a:lnTo>
                    <a:pt x="6" y="417"/>
                  </a:lnTo>
                  <a:lnTo>
                    <a:pt x="21" y="504"/>
                  </a:lnTo>
                  <a:lnTo>
                    <a:pt x="51" y="508"/>
                  </a:lnTo>
                  <a:lnTo>
                    <a:pt x="51" y="535"/>
                  </a:lnTo>
                  <a:lnTo>
                    <a:pt x="66" y="545"/>
                  </a:lnTo>
                  <a:lnTo>
                    <a:pt x="66" y="632"/>
                  </a:lnTo>
                  <a:lnTo>
                    <a:pt x="83" y="649"/>
                  </a:lnTo>
                  <a:lnTo>
                    <a:pt x="83" y="811"/>
                  </a:lnTo>
                  <a:lnTo>
                    <a:pt x="83" y="914"/>
                  </a:lnTo>
                  <a:lnTo>
                    <a:pt x="59" y="1028"/>
                  </a:lnTo>
                  <a:lnTo>
                    <a:pt x="50" y="1176"/>
                  </a:lnTo>
                  <a:lnTo>
                    <a:pt x="76" y="1186"/>
                  </a:lnTo>
                  <a:lnTo>
                    <a:pt x="76" y="1204"/>
                  </a:lnTo>
                  <a:lnTo>
                    <a:pt x="120" y="1204"/>
                  </a:lnTo>
                  <a:lnTo>
                    <a:pt x="126" y="1198"/>
                  </a:lnTo>
                  <a:lnTo>
                    <a:pt x="143" y="1198"/>
                  </a:lnTo>
                  <a:lnTo>
                    <a:pt x="144" y="1208"/>
                  </a:lnTo>
                  <a:lnTo>
                    <a:pt x="175" y="1204"/>
                  </a:lnTo>
                  <a:lnTo>
                    <a:pt x="242" y="1198"/>
                  </a:lnTo>
                  <a:lnTo>
                    <a:pt x="242" y="1187"/>
                  </a:lnTo>
                  <a:lnTo>
                    <a:pt x="181" y="1165"/>
                  </a:lnTo>
                  <a:lnTo>
                    <a:pt x="181" y="1143"/>
                  </a:lnTo>
                  <a:lnTo>
                    <a:pt x="234" y="1133"/>
                  </a:lnTo>
                  <a:lnTo>
                    <a:pt x="234" y="1116"/>
                  </a:lnTo>
                  <a:lnTo>
                    <a:pt x="197" y="1095"/>
                  </a:lnTo>
                  <a:lnTo>
                    <a:pt x="197" y="930"/>
                  </a:lnTo>
                  <a:lnTo>
                    <a:pt x="211" y="780"/>
                  </a:lnTo>
                  <a:lnTo>
                    <a:pt x="206" y="629"/>
                  </a:lnTo>
                  <a:lnTo>
                    <a:pt x="204" y="545"/>
                  </a:lnTo>
                  <a:lnTo>
                    <a:pt x="211" y="518"/>
                  </a:lnTo>
                  <a:lnTo>
                    <a:pt x="211" y="401"/>
                  </a:lnTo>
                  <a:lnTo>
                    <a:pt x="255" y="373"/>
                  </a:lnTo>
                  <a:lnTo>
                    <a:pt x="255" y="358"/>
                  </a:lnTo>
                  <a:lnTo>
                    <a:pt x="159" y="195"/>
                  </a:lnTo>
                  <a:lnTo>
                    <a:pt x="113" y="174"/>
                  </a:lnTo>
                  <a:lnTo>
                    <a:pt x="119" y="163"/>
                  </a:lnTo>
                  <a:lnTo>
                    <a:pt x="151" y="157"/>
                  </a:lnTo>
                  <a:lnTo>
                    <a:pt x="151" y="147"/>
                  </a:lnTo>
                  <a:lnTo>
                    <a:pt x="159" y="142"/>
                  </a:lnTo>
                  <a:lnTo>
                    <a:pt x="159" y="131"/>
                  </a:lnTo>
                  <a:lnTo>
                    <a:pt x="166" y="125"/>
                  </a:lnTo>
                  <a:lnTo>
                    <a:pt x="159" y="119"/>
                  </a:lnTo>
                  <a:lnTo>
                    <a:pt x="165" y="115"/>
                  </a:lnTo>
                  <a:lnTo>
                    <a:pt x="151" y="88"/>
                  </a:lnTo>
                  <a:lnTo>
                    <a:pt x="159" y="72"/>
                  </a:lnTo>
                  <a:lnTo>
                    <a:pt x="151" y="56"/>
                  </a:lnTo>
                  <a:lnTo>
                    <a:pt x="165" y="44"/>
                  </a:lnTo>
                  <a:lnTo>
                    <a:pt x="166" y="17"/>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98" name="Freeform 170"/>
            <p:cNvSpPr>
              <a:spLocks/>
            </p:cNvSpPr>
            <p:nvPr/>
          </p:nvSpPr>
          <p:spPr bwMode="auto">
            <a:xfrm>
              <a:off x="4229" y="1759"/>
              <a:ext cx="92" cy="311"/>
            </a:xfrm>
            <a:custGeom>
              <a:avLst/>
              <a:gdLst>
                <a:gd name="T0" fmla="*/ 0 w 367"/>
                <a:gd name="T1" fmla="*/ 0 h 1243"/>
                <a:gd name="T2" fmla="*/ 0 w 367"/>
                <a:gd name="T3" fmla="*/ 0 h 1243"/>
                <a:gd name="T4" fmla="*/ 0 w 367"/>
                <a:gd name="T5" fmla="*/ 0 h 1243"/>
                <a:gd name="T6" fmla="*/ 0 w 367"/>
                <a:gd name="T7" fmla="*/ 0 h 1243"/>
                <a:gd name="T8" fmla="*/ 0 w 367"/>
                <a:gd name="T9" fmla="*/ 0 h 1243"/>
                <a:gd name="T10" fmla="*/ 0 w 367"/>
                <a:gd name="T11" fmla="*/ 0 h 1243"/>
                <a:gd name="T12" fmla="*/ 0 w 367"/>
                <a:gd name="T13" fmla="*/ 0 h 1243"/>
                <a:gd name="T14" fmla="*/ 0 w 367"/>
                <a:gd name="T15" fmla="*/ 0 h 1243"/>
                <a:gd name="T16" fmla="*/ 0 w 367"/>
                <a:gd name="T17" fmla="*/ 0 h 1243"/>
                <a:gd name="T18" fmla="*/ 0 w 367"/>
                <a:gd name="T19" fmla="*/ 0 h 1243"/>
                <a:gd name="T20" fmla="*/ 0 w 367"/>
                <a:gd name="T21" fmla="*/ 0 h 1243"/>
                <a:gd name="T22" fmla="*/ 0 w 367"/>
                <a:gd name="T23" fmla="*/ 0 h 1243"/>
                <a:gd name="T24" fmla="*/ 0 w 367"/>
                <a:gd name="T25" fmla="*/ 0 h 1243"/>
                <a:gd name="T26" fmla="*/ 0 w 367"/>
                <a:gd name="T27" fmla="*/ 0 h 1243"/>
                <a:gd name="T28" fmla="*/ 0 w 367"/>
                <a:gd name="T29" fmla="*/ 0 h 1243"/>
                <a:gd name="T30" fmla="*/ 0 w 367"/>
                <a:gd name="T31" fmla="*/ 0 h 1243"/>
                <a:gd name="T32" fmla="*/ 0 w 367"/>
                <a:gd name="T33" fmla="*/ 0 h 1243"/>
                <a:gd name="T34" fmla="*/ 0 w 367"/>
                <a:gd name="T35" fmla="*/ 0 h 1243"/>
                <a:gd name="T36" fmla="*/ 0 w 367"/>
                <a:gd name="T37" fmla="*/ 0 h 1243"/>
                <a:gd name="T38" fmla="*/ 0 w 367"/>
                <a:gd name="T39" fmla="*/ 0 h 1243"/>
                <a:gd name="T40" fmla="*/ 0 w 367"/>
                <a:gd name="T41" fmla="*/ 0 h 1243"/>
                <a:gd name="T42" fmla="*/ 0 w 367"/>
                <a:gd name="T43" fmla="*/ 0 h 1243"/>
                <a:gd name="T44" fmla="*/ 0 w 367"/>
                <a:gd name="T45" fmla="*/ 0 h 1243"/>
                <a:gd name="T46" fmla="*/ 0 w 367"/>
                <a:gd name="T47" fmla="*/ 0 h 1243"/>
                <a:gd name="T48" fmla="*/ 0 w 367"/>
                <a:gd name="T49" fmla="*/ 0 h 1243"/>
                <a:gd name="T50" fmla="*/ 0 w 367"/>
                <a:gd name="T51" fmla="*/ 0 h 1243"/>
                <a:gd name="T52" fmla="*/ 0 w 367"/>
                <a:gd name="T53" fmla="*/ 0 h 1243"/>
                <a:gd name="T54" fmla="*/ 0 w 367"/>
                <a:gd name="T55" fmla="*/ 0 h 1243"/>
                <a:gd name="T56" fmla="*/ 0 w 367"/>
                <a:gd name="T57" fmla="*/ 0 h 1243"/>
                <a:gd name="T58" fmla="*/ 0 w 367"/>
                <a:gd name="T59" fmla="*/ 0 h 1243"/>
                <a:gd name="T60" fmla="*/ 0 w 367"/>
                <a:gd name="T61" fmla="*/ 0 h 1243"/>
                <a:gd name="T62" fmla="*/ 0 w 367"/>
                <a:gd name="T63" fmla="*/ 0 h 1243"/>
                <a:gd name="T64" fmla="*/ 0 w 367"/>
                <a:gd name="T65" fmla="*/ 0 h 1243"/>
                <a:gd name="T66" fmla="*/ 0 w 367"/>
                <a:gd name="T67" fmla="*/ 0 h 1243"/>
                <a:gd name="T68" fmla="*/ 0 w 367"/>
                <a:gd name="T69" fmla="*/ 0 h 1243"/>
                <a:gd name="T70" fmla="*/ 0 w 367"/>
                <a:gd name="T71" fmla="*/ 0 h 1243"/>
                <a:gd name="T72" fmla="*/ 0 w 367"/>
                <a:gd name="T73" fmla="*/ 0 h 124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67"/>
                <a:gd name="T112" fmla="*/ 0 h 1243"/>
                <a:gd name="T113" fmla="*/ 367 w 367"/>
                <a:gd name="T114" fmla="*/ 1243 h 124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67" h="1243">
                  <a:moveTo>
                    <a:pt x="185" y="9"/>
                  </a:moveTo>
                  <a:lnTo>
                    <a:pt x="142" y="16"/>
                  </a:lnTo>
                  <a:lnTo>
                    <a:pt x="124" y="63"/>
                  </a:lnTo>
                  <a:lnTo>
                    <a:pt x="124" y="85"/>
                  </a:lnTo>
                  <a:lnTo>
                    <a:pt x="142" y="85"/>
                  </a:lnTo>
                  <a:lnTo>
                    <a:pt x="136" y="93"/>
                  </a:lnTo>
                  <a:lnTo>
                    <a:pt x="142" y="98"/>
                  </a:lnTo>
                  <a:lnTo>
                    <a:pt x="148" y="119"/>
                  </a:lnTo>
                  <a:lnTo>
                    <a:pt x="153" y="122"/>
                  </a:lnTo>
                  <a:lnTo>
                    <a:pt x="166" y="161"/>
                  </a:lnTo>
                  <a:lnTo>
                    <a:pt x="166" y="169"/>
                  </a:lnTo>
                  <a:lnTo>
                    <a:pt x="148" y="169"/>
                  </a:lnTo>
                  <a:lnTo>
                    <a:pt x="119" y="216"/>
                  </a:lnTo>
                  <a:lnTo>
                    <a:pt x="64" y="232"/>
                  </a:lnTo>
                  <a:lnTo>
                    <a:pt x="40" y="270"/>
                  </a:lnTo>
                  <a:lnTo>
                    <a:pt x="11" y="610"/>
                  </a:lnTo>
                  <a:lnTo>
                    <a:pt x="24" y="614"/>
                  </a:lnTo>
                  <a:lnTo>
                    <a:pt x="0" y="674"/>
                  </a:lnTo>
                  <a:lnTo>
                    <a:pt x="11" y="712"/>
                  </a:lnTo>
                  <a:lnTo>
                    <a:pt x="23" y="712"/>
                  </a:lnTo>
                  <a:lnTo>
                    <a:pt x="29" y="720"/>
                  </a:lnTo>
                  <a:lnTo>
                    <a:pt x="40" y="720"/>
                  </a:lnTo>
                  <a:lnTo>
                    <a:pt x="35" y="683"/>
                  </a:lnTo>
                  <a:lnTo>
                    <a:pt x="40" y="662"/>
                  </a:lnTo>
                  <a:lnTo>
                    <a:pt x="46" y="679"/>
                  </a:lnTo>
                  <a:lnTo>
                    <a:pt x="40" y="690"/>
                  </a:lnTo>
                  <a:lnTo>
                    <a:pt x="47" y="700"/>
                  </a:lnTo>
                  <a:lnTo>
                    <a:pt x="59" y="670"/>
                  </a:lnTo>
                  <a:lnTo>
                    <a:pt x="51" y="620"/>
                  </a:lnTo>
                  <a:lnTo>
                    <a:pt x="71" y="622"/>
                  </a:lnTo>
                  <a:lnTo>
                    <a:pt x="59" y="931"/>
                  </a:lnTo>
                  <a:lnTo>
                    <a:pt x="120" y="948"/>
                  </a:lnTo>
                  <a:lnTo>
                    <a:pt x="148" y="1128"/>
                  </a:lnTo>
                  <a:lnTo>
                    <a:pt x="142" y="1146"/>
                  </a:lnTo>
                  <a:lnTo>
                    <a:pt x="130" y="1222"/>
                  </a:lnTo>
                  <a:lnTo>
                    <a:pt x="130" y="1235"/>
                  </a:lnTo>
                  <a:lnTo>
                    <a:pt x="172" y="1243"/>
                  </a:lnTo>
                  <a:lnTo>
                    <a:pt x="189" y="1223"/>
                  </a:lnTo>
                  <a:lnTo>
                    <a:pt x="179" y="1156"/>
                  </a:lnTo>
                  <a:lnTo>
                    <a:pt x="172" y="1110"/>
                  </a:lnTo>
                  <a:lnTo>
                    <a:pt x="190" y="956"/>
                  </a:lnTo>
                  <a:lnTo>
                    <a:pt x="195" y="957"/>
                  </a:lnTo>
                  <a:lnTo>
                    <a:pt x="213" y="1013"/>
                  </a:lnTo>
                  <a:lnTo>
                    <a:pt x="201" y="1106"/>
                  </a:lnTo>
                  <a:lnTo>
                    <a:pt x="189" y="1114"/>
                  </a:lnTo>
                  <a:lnTo>
                    <a:pt x="213" y="1210"/>
                  </a:lnTo>
                  <a:lnTo>
                    <a:pt x="254" y="1222"/>
                  </a:lnTo>
                  <a:lnTo>
                    <a:pt x="262" y="1215"/>
                  </a:lnTo>
                  <a:lnTo>
                    <a:pt x="231" y="1116"/>
                  </a:lnTo>
                  <a:lnTo>
                    <a:pt x="279" y="948"/>
                  </a:lnTo>
                  <a:lnTo>
                    <a:pt x="302" y="935"/>
                  </a:lnTo>
                  <a:lnTo>
                    <a:pt x="302" y="923"/>
                  </a:lnTo>
                  <a:lnTo>
                    <a:pt x="344" y="926"/>
                  </a:lnTo>
                  <a:lnTo>
                    <a:pt x="357" y="948"/>
                  </a:lnTo>
                  <a:lnTo>
                    <a:pt x="367" y="935"/>
                  </a:lnTo>
                  <a:lnTo>
                    <a:pt x="326" y="634"/>
                  </a:lnTo>
                  <a:lnTo>
                    <a:pt x="333" y="635"/>
                  </a:lnTo>
                  <a:lnTo>
                    <a:pt x="333" y="573"/>
                  </a:lnTo>
                  <a:lnTo>
                    <a:pt x="338" y="565"/>
                  </a:lnTo>
                  <a:lnTo>
                    <a:pt x="326" y="418"/>
                  </a:lnTo>
                  <a:lnTo>
                    <a:pt x="314" y="243"/>
                  </a:lnTo>
                  <a:lnTo>
                    <a:pt x="244" y="208"/>
                  </a:lnTo>
                  <a:lnTo>
                    <a:pt x="225" y="169"/>
                  </a:lnTo>
                  <a:lnTo>
                    <a:pt x="243" y="135"/>
                  </a:lnTo>
                  <a:lnTo>
                    <a:pt x="254" y="139"/>
                  </a:lnTo>
                  <a:lnTo>
                    <a:pt x="262" y="123"/>
                  </a:lnTo>
                  <a:lnTo>
                    <a:pt x="262" y="104"/>
                  </a:lnTo>
                  <a:lnTo>
                    <a:pt x="279" y="102"/>
                  </a:lnTo>
                  <a:lnTo>
                    <a:pt x="284" y="52"/>
                  </a:lnTo>
                  <a:lnTo>
                    <a:pt x="267" y="16"/>
                  </a:lnTo>
                  <a:lnTo>
                    <a:pt x="248" y="4"/>
                  </a:lnTo>
                  <a:lnTo>
                    <a:pt x="223" y="4"/>
                  </a:lnTo>
                  <a:lnTo>
                    <a:pt x="203" y="0"/>
                  </a:lnTo>
                  <a:lnTo>
                    <a:pt x="185" y="9"/>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99" name="Freeform 171"/>
            <p:cNvSpPr>
              <a:spLocks/>
            </p:cNvSpPr>
            <p:nvPr/>
          </p:nvSpPr>
          <p:spPr bwMode="auto">
            <a:xfrm>
              <a:off x="4713" y="1756"/>
              <a:ext cx="102" cy="317"/>
            </a:xfrm>
            <a:custGeom>
              <a:avLst/>
              <a:gdLst>
                <a:gd name="T0" fmla="*/ 0 w 405"/>
                <a:gd name="T1" fmla="*/ 0 h 1269"/>
                <a:gd name="T2" fmla="*/ 0 w 405"/>
                <a:gd name="T3" fmla="*/ 0 h 1269"/>
                <a:gd name="T4" fmla="*/ 0 w 405"/>
                <a:gd name="T5" fmla="*/ 0 h 1269"/>
                <a:gd name="T6" fmla="*/ 0 w 405"/>
                <a:gd name="T7" fmla="*/ 0 h 1269"/>
                <a:gd name="T8" fmla="*/ 0 w 405"/>
                <a:gd name="T9" fmla="*/ 0 h 1269"/>
                <a:gd name="T10" fmla="*/ 0 w 405"/>
                <a:gd name="T11" fmla="*/ 0 h 1269"/>
                <a:gd name="T12" fmla="*/ 0 w 405"/>
                <a:gd name="T13" fmla="*/ 0 h 1269"/>
                <a:gd name="T14" fmla="*/ 0 w 405"/>
                <a:gd name="T15" fmla="*/ 0 h 1269"/>
                <a:gd name="T16" fmla="*/ 0 w 405"/>
                <a:gd name="T17" fmla="*/ 0 h 1269"/>
                <a:gd name="T18" fmla="*/ 0 w 405"/>
                <a:gd name="T19" fmla="*/ 0 h 1269"/>
                <a:gd name="T20" fmla="*/ 0 w 405"/>
                <a:gd name="T21" fmla="*/ 0 h 1269"/>
                <a:gd name="T22" fmla="*/ 0 w 405"/>
                <a:gd name="T23" fmla="*/ 0 h 1269"/>
                <a:gd name="T24" fmla="*/ 0 w 405"/>
                <a:gd name="T25" fmla="*/ 0 h 1269"/>
                <a:gd name="T26" fmla="*/ 0 w 405"/>
                <a:gd name="T27" fmla="*/ 0 h 1269"/>
                <a:gd name="T28" fmla="*/ 0 w 405"/>
                <a:gd name="T29" fmla="*/ 0 h 1269"/>
                <a:gd name="T30" fmla="*/ 0 w 405"/>
                <a:gd name="T31" fmla="*/ 0 h 1269"/>
                <a:gd name="T32" fmla="*/ 0 w 405"/>
                <a:gd name="T33" fmla="*/ 0 h 1269"/>
                <a:gd name="T34" fmla="*/ 0 w 405"/>
                <a:gd name="T35" fmla="*/ 0 h 1269"/>
                <a:gd name="T36" fmla="*/ 0 w 405"/>
                <a:gd name="T37" fmla="*/ 0 h 1269"/>
                <a:gd name="T38" fmla="*/ 0 w 405"/>
                <a:gd name="T39" fmla="*/ 0 h 1269"/>
                <a:gd name="T40" fmla="*/ 0 w 405"/>
                <a:gd name="T41" fmla="*/ 0 h 1269"/>
                <a:gd name="T42" fmla="*/ 0 w 405"/>
                <a:gd name="T43" fmla="*/ 0 h 1269"/>
                <a:gd name="T44" fmla="*/ 0 w 405"/>
                <a:gd name="T45" fmla="*/ 0 h 1269"/>
                <a:gd name="T46" fmla="*/ 0 w 405"/>
                <a:gd name="T47" fmla="*/ 0 h 1269"/>
                <a:gd name="T48" fmla="*/ 0 w 405"/>
                <a:gd name="T49" fmla="*/ 0 h 1269"/>
                <a:gd name="T50" fmla="*/ 0 w 405"/>
                <a:gd name="T51" fmla="*/ 0 h 1269"/>
                <a:gd name="T52" fmla="*/ 0 w 405"/>
                <a:gd name="T53" fmla="*/ 0 h 1269"/>
                <a:gd name="T54" fmla="*/ 0 w 405"/>
                <a:gd name="T55" fmla="*/ 0 h 1269"/>
                <a:gd name="T56" fmla="*/ 0 w 405"/>
                <a:gd name="T57" fmla="*/ 0 h 1269"/>
                <a:gd name="T58" fmla="*/ 0 w 405"/>
                <a:gd name="T59" fmla="*/ 0 h 1269"/>
                <a:gd name="T60" fmla="*/ 0 w 405"/>
                <a:gd name="T61" fmla="*/ 0 h 1269"/>
                <a:gd name="T62" fmla="*/ 0 w 405"/>
                <a:gd name="T63" fmla="*/ 0 h 1269"/>
                <a:gd name="T64" fmla="*/ 0 w 405"/>
                <a:gd name="T65" fmla="*/ 0 h 1269"/>
                <a:gd name="T66" fmla="*/ 0 w 405"/>
                <a:gd name="T67" fmla="*/ 0 h 1269"/>
                <a:gd name="T68" fmla="*/ 0 w 405"/>
                <a:gd name="T69" fmla="*/ 0 h 1269"/>
                <a:gd name="T70" fmla="*/ 0 w 405"/>
                <a:gd name="T71" fmla="*/ 0 h 1269"/>
                <a:gd name="T72" fmla="*/ 0 w 405"/>
                <a:gd name="T73" fmla="*/ 0 h 126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05"/>
                <a:gd name="T112" fmla="*/ 0 h 1269"/>
                <a:gd name="T113" fmla="*/ 405 w 405"/>
                <a:gd name="T114" fmla="*/ 1269 h 126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05" h="1269">
                  <a:moveTo>
                    <a:pt x="200" y="9"/>
                  </a:moveTo>
                  <a:lnTo>
                    <a:pt x="248" y="17"/>
                  </a:lnTo>
                  <a:lnTo>
                    <a:pt x="268" y="66"/>
                  </a:lnTo>
                  <a:lnTo>
                    <a:pt x="268" y="88"/>
                  </a:lnTo>
                  <a:lnTo>
                    <a:pt x="247" y="88"/>
                  </a:lnTo>
                  <a:lnTo>
                    <a:pt x="254" y="95"/>
                  </a:lnTo>
                  <a:lnTo>
                    <a:pt x="248" y="101"/>
                  </a:lnTo>
                  <a:lnTo>
                    <a:pt x="242" y="121"/>
                  </a:lnTo>
                  <a:lnTo>
                    <a:pt x="235" y="125"/>
                  </a:lnTo>
                  <a:lnTo>
                    <a:pt x="221" y="165"/>
                  </a:lnTo>
                  <a:lnTo>
                    <a:pt x="221" y="173"/>
                  </a:lnTo>
                  <a:lnTo>
                    <a:pt x="242" y="173"/>
                  </a:lnTo>
                  <a:lnTo>
                    <a:pt x="274" y="221"/>
                  </a:lnTo>
                  <a:lnTo>
                    <a:pt x="334" y="238"/>
                  </a:lnTo>
                  <a:lnTo>
                    <a:pt x="360" y="277"/>
                  </a:lnTo>
                  <a:lnTo>
                    <a:pt x="392" y="623"/>
                  </a:lnTo>
                  <a:lnTo>
                    <a:pt x="378" y="627"/>
                  </a:lnTo>
                  <a:lnTo>
                    <a:pt x="405" y="688"/>
                  </a:lnTo>
                  <a:lnTo>
                    <a:pt x="392" y="726"/>
                  </a:lnTo>
                  <a:lnTo>
                    <a:pt x="379" y="726"/>
                  </a:lnTo>
                  <a:lnTo>
                    <a:pt x="373" y="735"/>
                  </a:lnTo>
                  <a:lnTo>
                    <a:pt x="360" y="735"/>
                  </a:lnTo>
                  <a:lnTo>
                    <a:pt x="366" y="698"/>
                  </a:lnTo>
                  <a:lnTo>
                    <a:pt x="360" y="676"/>
                  </a:lnTo>
                  <a:lnTo>
                    <a:pt x="354" y="693"/>
                  </a:lnTo>
                  <a:lnTo>
                    <a:pt x="360" y="704"/>
                  </a:lnTo>
                  <a:lnTo>
                    <a:pt x="353" y="714"/>
                  </a:lnTo>
                  <a:lnTo>
                    <a:pt x="340" y="684"/>
                  </a:lnTo>
                  <a:lnTo>
                    <a:pt x="348" y="633"/>
                  </a:lnTo>
                  <a:lnTo>
                    <a:pt x="326" y="635"/>
                  </a:lnTo>
                  <a:lnTo>
                    <a:pt x="340" y="950"/>
                  </a:lnTo>
                  <a:lnTo>
                    <a:pt x="273" y="967"/>
                  </a:lnTo>
                  <a:lnTo>
                    <a:pt x="242" y="1150"/>
                  </a:lnTo>
                  <a:lnTo>
                    <a:pt x="248" y="1169"/>
                  </a:lnTo>
                  <a:lnTo>
                    <a:pt x="262" y="1246"/>
                  </a:lnTo>
                  <a:lnTo>
                    <a:pt x="262" y="1260"/>
                  </a:lnTo>
                  <a:lnTo>
                    <a:pt x="214" y="1269"/>
                  </a:lnTo>
                  <a:lnTo>
                    <a:pt x="196" y="1248"/>
                  </a:lnTo>
                  <a:lnTo>
                    <a:pt x="206" y="1179"/>
                  </a:lnTo>
                  <a:lnTo>
                    <a:pt x="214" y="1133"/>
                  </a:lnTo>
                  <a:lnTo>
                    <a:pt x="195" y="976"/>
                  </a:lnTo>
                  <a:lnTo>
                    <a:pt x="189" y="977"/>
                  </a:lnTo>
                  <a:lnTo>
                    <a:pt x="169" y="1033"/>
                  </a:lnTo>
                  <a:lnTo>
                    <a:pt x="182" y="1128"/>
                  </a:lnTo>
                  <a:lnTo>
                    <a:pt x="196" y="1136"/>
                  </a:lnTo>
                  <a:lnTo>
                    <a:pt x="169" y="1235"/>
                  </a:lnTo>
                  <a:lnTo>
                    <a:pt x="123" y="1247"/>
                  </a:lnTo>
                  <a:lnTo>
                    <a:pt x="116" y="1240"/>
                  </a:lnTo>
                  <a:lnTo>
                    <a:pt x="150" y="1138"/>
                  </a:lnTo>
                  <a:lnTo>
                    <a:pt x="96" y="967"/>
                  </a:lnTo>
                  <a:lnTo>
                    <a:pt x="72" y="954"/>
                  </a:lnTo>
                  <a:lnTo>
                    <a:pt x="72" y="942"/>
                  </a:lnTo>
                  <a:lnTo>
                    <a:pt x="25" y="945"/>
                  </a:lnTo>
                  <a:lnTo>
                    <a:pt x="11" y="967"/>
                  </a:lnTo>
                  <a:lnTo>
                    <a:pt x="0" y="954"/>
                  </a:lnTo>
                  <a:lnTo>
                    <a:pt x="45" y="647"/>
                  </a:lnTo>
                  <a:lnTo>
                    <a:pt x="38" y="648"/>
                  </a:lnTo>
                  <a:lnTo>
                    <a:pt x="38" y="585"/>
                  </a:lnTo>
                  <a:lnTo>
                    <a:pt x="31" y="577"/>
                  </a:lnTo>
                  <a:lnTo>
                    <a:pt x="44" y="427"/>
                  </a:lnTo>
                  <a:lnTo>
                    <a:pt x="58" y="249"/>
                  </a:lnTo>
                  <a:lnTo>
                    <a:pt x="135" y="213"/>
                  </a:lnTo>
                  <a:lnTo>
                    <a:pt x="157" y="173"/>
                  </a:lnTo>
                  <a:lnTo>
                    <a:pt x="136" y="139"/>
                  </a:lnTo>
                  <a:lnTo>
                    <a:pt x="123" y="143"/>
                  </a:lnTo>
                  <a:lnTo>
                    <a:pt x="116" y="126"/>
                  </a:lnTo>
                  <a:lnTo>
                    <a:pt x="116" y="107"/>
                  </a:lnTo>
                  <a:lnTo>
                    <a:pt x="96" y="105"/>
                  </a:lnTo>
                  <a:lnTo>
                    <a:pt x="91" y="54"/>
                  </a:lnTo>
                  <a:lnTo>
                    <a:pt x="110" y="17"/>
                  </a:lnTo>
                  <a:lnTo>
                    <a:pt x="130" y="4"/>
                  </a:lnTo>
                  <a:lnTo>
                    <a:pt x="159" y="4"/>
                  </a:lnTo>
                  <a:lnTo>
                    <a:pt x="180" y="0"/>
                  </a:lnTo>
                  <a:lnTo>
                    <a:pt x="200" y="9"/>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00" name="Freeform 172"/>
            <p:cNvSpPr>
              <a:spLocks/>
            </p:cNvSpPr>
            <p:nvPr/>
          </p:nvSpPr>
          <p:spPr bwMode="auto">
            <a:xfrm>
              <a:off x="4381" y="1707"/>
              <a:ext cx="52" cy="225"/>
            </a:xfrm>
            <a:custGeom>
              <a:avLst/>
              <a:gdLst>
                <a:gd name="T0" fmla="*/ 0 w 209"/>
                <a:gd name="T1" fmla="*/ 0 h 898"/>
                <a:gd name="T2" fmla="*/ 0 w 209"/>
                <a:gd name="T3" fmla="*/ 0 h 898"/>
                <a:gd name="T4" fmla="*/ 0 w 209"/>
                <a:gd name="T5" fmla="*/ 0 h 898"/>
                <a:gd name="T6" fmla="*/ 0 w 209"/>
                <a:gd name="T7" fmla="*/ 0 h 898"/>
                <a:gd name="T8" fmla="*/ 0 w 209"/>
                <a:gd name="T9" fmla="*/ 0 h 898"/>
                <a:gd name="T10" fmla="*/ 0 w 209"/>
                <a:gd name="T11" fmla="*/ 0 h 898"/>
                <a:gd name="T12" fmla="*/ 0 w 209"/>
                <a:gd name="T13" fmla="*/ 0 h 898"/>
                <a:gd name="T14" fmla="*/ 0 w 209"/>
                <a:gd name="T15" fmla="*/ 0 h 898"/>
                <a:gd name="T16" fmla="*/ 0 w 209"/>
                <a:gd name="T17" fmla="*/ 0 h 898"/>
                <a:gd name="T18" fmla="*/ 0 w 209"/>
                <a:gd name="T19" fmla="*/ 0 h 898"/>
                <a:gd name="T20" fmla="*/ 0 w 209"/>
                <a:gd name="T21" fmla="*/ 0 h 898"/>
                <a:gd name="T22" fmla="*/ 0 w 209"/>
                <a:gd name="T23" fmla="*/ 0 h 898"/>
                <a:gd name="T24" fmla="*/ 0 w 209"/>
                <a:gd name="T25" fmla="*/ 0 h 898"/>
                <a:gd name="T26" fmla="*/ 0 w 209"/>
                <a:gd name="T27" fmla="*/ 0 h 898"/>
                <a:gd name="T28" fmla="*/ 0 w 209"/>
                <a:gd name="T29" fmla="*/ 0 h 898"/>
                <a:gd name="T30" fmla="*/ 0 w 209"/>
                <a:gd name="T31" fmla="*/ 0 h 898"/>
                <a:gd name="T32" fmla="*/ 0 w 209"/>
                <a:gd name="T33" fmla="*/ 0 h 898"/>
                <a:gd name="T34" fmla="*/ 0 w 209"/>
                <a:gd name="T35" fmla="*/ 0 h 898"/>
                <a:gd name="T36" fmla="*/ 0 w 209"/>
                <a:gd name="T37" fmla="*/ 0 h 898"/>
                <a:gd name="T38" fmla="*/ 0 w 209"/>
                <a:gd name="T39" fmla="*/ 0 h 898"/>
                <a:gd name="T40" fmla="*/ 0 w 209"/>
                <a:gd name="T41" fmla="*/ 0 h 898"/>
                <a:gd name="T42" fmla="*/ 0 w 209"/>
                <a:gd name="T43" fmla="*/ 0 h 898"/>
                <a:gd name="T44" fmla="*/ 0 w 209"/>
                <a:gd name="T45" fmla="*/ 0 h 898"/>
                <a:gd name="T46" fmla="*/ 0 w 209"/>
                <a:gd name="T47" fmla="*/ 0 h 898"/>
                <a:gd name="T48" fmla="*/ 0 w 209"/>
                <a:gd name="T49" fmla="*/ 0 h 898"/>
                <a:gd name="T50" fmla="*/ 0 w 209"/>
                <a:gd name="T51" fmla="*/ 0 h 898"/>
                <a:gd name="T52" fmla="*/ 0 w 209"/>
                <a:gd name="T53" fmla="*/ 0 h 898"/>
                <a:gd name="T54" fmla="*/ 0 w 209"/>
                <a:gd name="T55" fmla="*/ 0 h 898"/>
                <a:gd name="T56" fmla="*/ 0 w 209"/>
                <a:gd name="T57" fmla="*/ 0 h 898"/>
                <a:gd name="T58" fmla="*/ 0 w 209"/>
                <a:gd name="T59" fmla="*/ 0 h 898"/>
                <a:gd name="T60" fmla="*/ 0 w 209"/>
                <a:gd name="T61" fmla="*/ 0 h 898"/>
                <a:gd name="T62" fmla="*/ 0 w 209"/>
                <a:gd name="T63" fmla="*/ 0 h 898"/>
                <a:gd name="T64" fmla="*/ 0 w 209"/>
                <a:gd name="T65" fmla="*/ 0 h 898"/>
                <a:gd name="T66" fmla="*/ 0 w 209"/>
                <a:gd name="T67" fmla="*/ 0 h 898"/>
                <a:gd name="T68" fmla="*/ 0 w 209"/>
                <a:gd name="T69" fmla="*/ 0 h 898"/>
                <a:gd name="T70" fmla="*/ 0 w 209"/>
                <a:gd name="T71" fmla="*/ 0 h 898"/>
                <a:gd name="T72" fmla="*/ 0 w 209"/>
                <a:gd name="T73" fmla="*/ 0 h 898"/>
                <a:gd name="T74" fmla="*/ 0 w 209"/>
                <a:gd name="T75" fmla="*/ 0 h 898"/>
                <a:gd name="T76" fmla="*/ 0 w 209"/>
                <a:gd name="T77" fmla="*/ 0 h 898"/>
                <a:gd name="T78" fmla="*/ 0 w 209"/>
                <a:gd name="T79" fmla="*/ 0 h 898"/>
                <a:gd name="T80" fmla="*/ 0 w 209"/>
                <a:gd name="T81" fmla="*/ 0 h 898"/>
                <a:gd name="T82" fmla="*/ 0 w 209"/>
                <a:gd name="T83" fmla="*/ 0 h 898"/>
                <a:gd name="T84" fmla="*/ 0 w 209"/>
                <a:gd name="T85" fmla="*/ 0 h 898"/>
                <a:gd name="T86" fmla="*/ 0 w 209"/>
                <a:gd name="T87" fmla="*/ 0 h 898"/>
                <a:gd name="T88" fmla="*/ 0 w 209"/>
                <a:gd name="T89" fmla="*/ 0 h 898"/>
                <a:gd name="T90" fmla="*/ 0 w 209"/>
                <a:gd name="T91" fmla="*/ 0 h 898"/>
                <a:gd name="T92" fmla="*/ 0 w 209"/>
                <a:gd name="T93" fmla="*/ 0 h 898"/>
                <a:gd name="T94" fmla="*/ 0 w 209"/>
                <a:gd name="T95" fmla="*/ 0 h 898"/>
                <a:gd name="T96" fmla="*/ 0 w 209"/>
                <a:gd name="T97" fmla="*/ 0 h 898"/>
                <a:gd name="T98" fmla="*/ 0 w 209"/>
                <a:gd name="T99" fmla="*/ 0 h 898"/>
                <a:gd name="T100" fmla="*/ 0 w 209"/>
                <a:gd name="T101" fmla="*/ 0 h 898"/>
                <a:gd name="T102" fmla="*/ 0 w 209"/>
                <a:gd name="T103" fmla="*/ 0 h 898"/>
                <a:gd name="T104" fmla="*/ 0 w 209"/>
                <a:gd name="T105" fmla="*/ 0 h 89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09"/>
                <a:gd name="T160" fmla="*/ 0 h 898"/>
                <a:gd name="T161" fmla="*/ 209 w 209"/>
                <a:gd name="T162" fmla="*/ 898 h 89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09" h="898">
                  <a:moveTo>
                    <a:pt x="48" y="17"/>
                  </a:moveTo>
                  <a:lnTo>
                    <a:pt x="48" y="40"/>
                  </a:lnTo>
                  <a:lnTo>
                    <a:pt x="52" y="46"/>
                  </a:lnTo>
                  <a:lnTo>
                    <a:pt x="43" y="65"/>
                  </a:lnTo>
                  <a:lnTo>
                    <a:pt x="48" y="70"/>
                  </a:lnTo>
                  <a:lnTo>
                    <a:pt x="47" y="77"/>
                  </a:lnTo>
                  <a:lnTo>
                    <a:pt x="53" y="101"/>
                  </a:lnTo>
                  <a:lnTo>
                    <a:pt x="53" y="106"/>
                  </a:lnTo>
                  <a:lnTo>
                    <a:pt x="17" y="129"/>
                  </a:lnTo>
                  <a:lnTo>
                    <a:pt x="0" y="316"/>
                  </a:lnTo>
                  <a:lnTo>
                    <a:pt x="22" y="348"/>
                  </a:lnTo>
                  <a:lnTo>
                    <a:pt x="13" y="449"/>
                  </a:lnTo>
                  <a:lnTo>
                    <a:pt x="28" y="460"/>
                  </a:lnTo>
                  <a:lnTo>
                    <a:pt x="34" y="618"/>
                  </a:lnTo>
                  <a:lnTo>
                    <a:pt x="45" y="777"/>
                  </a:lnTo>
                  <a:lnTo>
                    <a:pt x="41" y="786"/>
                  </a:lnTo>
                  <a:lnTo>
                    <a:pt x="4" y="816"/>
                  </a:lnTo>
                  <a:lnTo>
                    <a:pt x="8" y="821"/>
                  </a:lnTo>
                  <a:lnTo>
                    <a:pt x="22" y="827"/>
                  </a:lnTo>
                  <a:lnTo>
                    <a:pt x="44" y="821"/>
                  </a:lnTo>
                  <a:lnTo>
                    <a:pt x="65" y="810"/>
                  </a:lnTo>
                  <a:lnTo>
                    <a:pt x="82" y="804"/>
                  </a:lnTo>
                  <a:lnTo>
                    <a:pt x="82" y="830"/>
                  </a:lnTo>
                  <a:lnTo>
                    <a:pt x="89" y="831"/>
                  </a:lnTo>
                  <a:lnTo>
                    <a:pt x="77" y="856"/>
                  </a:lnTo>
                  <a:lnTo>
                    <a:pt x="83" y="893"/>
                  </a:lnTo>
                  <a:lnTo>
                    <a:pt x="97" y="898"/>
                  </a:lnTo>
                  <a:lnTo>
                    <a:pt x="118" y="867"/>
                  </a:lnTo>
                  <a:lnTo>
                    <a:pt x="118" y="845"/>
                  </a:lnTo>
                  <a:lnTo>
                    <a:pt x="125" y="842"/>
                  </a:lnTo>
                  <a:lnTo>
                    <a:pt x="134" y="637"/>
                  </a:lnTo>
                  <a:lnTo>
                    <a:pt x="125" y="617"/>
                  </a:lnTo>
                  <a:lnTo>
                    <a:pt x="150" y="479"/>
                  </a:lnTo>
                  <a:lnTo>
                    <a:pt x="164" y="474"/>
                  </a:lnTo>
                  <a:lnTo>
                    <a:pt x="170" y="332"/>
                  </a:lnTo>
                  <a:lnTo>
                    <a:pt x="209" y="315"/>
                  </a:lnTo>
                  <a:lnTo>
                    <a:pt x="192" y="160"/>
                  </a:lnTo>
                  <a:lnTo>
                    <a:pt x="132" y="119"/>
                  </a:lnTo>
                  <a:lnTo>
                    <a:pt x="118" y="105"/>
                  </a:lnTo>
                  <a:lnTo>
                    <a:pt x="117" y="90"/>
                  </a:lnTo>
                  <a:lnTo>
                    <a:pt x="123" y="80"/>
                  </a:lnTo>
                  <a:lnTo>
                    <a:pt x="129" y="71"/>
                  </a:lnTo>
                  <a:lnTo>
                    <a:pt x="136" y="61"/>
                  </a:lnTo>
                  <a:lnTo>
                    <a:pt x="139" y="49"/>
                  </a:lnTo>
                  <a:lnTo>
                    <a:pt x="139" y="39"/>
                  </a:lnTo>
                  <a:lnTo>
                    <a:pt x="136" y="28"/>
                  </a:lnTo>
                  <a:lnTo>
                    <a:pt x="128" y="15"/>
                  </a:lnTo>
                  <a:lnTo>
                    <a:pt x="118" y="6"/>
                  </a:lnTo>
                  <a:lnTo>
                    <a:pt x="105" y="1"/>
                  </a:lnTo>
                  <a:lnTo>
                    <a:pt x="90" y="0"/>
                  </a:lnTo>
                  <a:lnTo>
                    <a:pt x="77" y="2"/>
                  </a:lnTo>
                  <a:lnTo>
                    <a:pt x="65" y="6"/>
                  </a:lnTo>
                  <a:lnTo>
                    <a:pt x="48" y="17"/>
                  </a:lnTo>
                  <a:close/>
                </a:path>
              </a:pathLst>
            </a:custGeom>
            <a:solidFill>
              <a:srgbClr val="001F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01" name="Freeform 173"/>
            <p:cNvSpPr>
              <a:spLocks/>
            </p:cNvSpPr>
            <p:nvPr/>
          </p:nvSpPr>
          <p:spPr bwMode="auto">
            <a:xfrm>
              <a:off x="4882" y="1767"/>
              <a:ext cx="98" cy="329"/>
            </a:xfrm>
            <a:custGeom>
              <a:avLst/>
              <a:gdLst>
                <a:gd name="T0" fmla="*/ 0 w 390"/>
                <a:gd name="T1" fmla="*/ 0 h 1315"/>
                <a:gd name="T2" fmla="*/ 0 w 390"/>
                <a:gd name="T3" fmla="*/ 0 h 1315"/>
                <a:gd name="T4" fmla="*/ 0 w 390"/>
                <a:gd name="T5" fmla="*/ 0 h 1315"/>
                <a:gd name="T6" fmla="*/ 0 w 390"/>
                <a:gd name="T7" fmla="*/ 0 h 1315"/>
                <a:gd name="T8" fmla="*/ 0 w 390"/>
                <a:gd name="T9" fmla="*/ 0 h 1315"/>
                <a:gd name="T10" fmla="*/ 0 w 390"/>
                <a:gd name="T11" fmla="*/ 0 h 1315"/>
                <a:gd name="T12" fmla="*/ 0 w 390"/>
                <a:gd name="T13" fmla="*/ 0 h 1315"/>
                <a:gd name="T14" fmla="*/ 0 w 390"/>
                <a:gd name="T15" fmla="*/ 0 h 1315"/>
                <a:gd name="T16" fmla="*/ 0 w 390"/>
                <a:gd name="T17" fmla="*/ 0 h 1315"/>
                <a:gd name="T18" fmla="*/ 0 w 390"/>
                <a:gd name="T19" fmla="*/ 0 h 1315"/>
                <a:gd name="T20" fmla="*/ 0 w 390"/>
                <a:gd name="T21" fmla="*/ 0 h 1315"/>
                <a:gd name="T22" fmla="*/ 0 w 390"/>
                <a:gd name="T23" fmla="*/ 0 h 1315"/>
                <a:gd name="T24" fmla="*/ 0 w 390"/>
                <a:gd name="T25" fmla="*/ 0 h 1315"/>
                <a:gd name="T26" fmla="*/ 0 w 390"/>
                <a:gd name="T27" fmla="*/ 0 h 1315"/>
                <a:gd name="T28" fmla="*/ 0 w 390"/>
                <a:gd name="T29" fmla="*/ 0 h 1315"/>
                <a:gd name="T30" fmla="*/ 0 w 390"/>
                <a:gd name="T31" fmla="*/ 0 h 1315"/>
                <a:gd name="T32" fmla="*/ 0 w 390"/>
                <a:gd name="T33" fmla="*/ 0 h 1315"/>
                <a:gd name="T34" fmla="*/ 0 w 390"/>
                <a:gd name="T35" fmla="*/ 0 h 1315"/>
                <a:gd name="T36" fmla="*/ 0 w 390"/>
                <a:gd name="T37" fmla="*/ 0 h 1315"/>
                <a:gd name="T38" fmla="*/ 0 w 390"/>
                <a:gd name="T39" fmla="*/ 0 h 1315"/>
                <a:gd name="T40" fmla="*/ 0 w 390"/>
                <a:gd name="T41" fmla="*/ 0 h 1315"/>
                <a:gd name="T42" fmla="*/ 0 w 390"/>
                <a:gd name="T43" fmla="*/ 0 h 1315"/>
                <a:gd name="T44" fmla="*/ 0 w 390"/>
                <a:gd name="T45" fmla="*/ 0 h 1315"/>
                <a:gd name="T46" fmla="*/ 0 w 390"/>
                <a:gd name="T47" fmla="*/ 0 h 1315"/>
                <a:gd name="T48" fmla="*/ 0 w 390"/>
                <a:gd name="T49" fmla="*/ 0 h 1315"/>
                <a:gd name="T50" fmla="*/ 0 w 390"/>
                <a:gd name="T51" fmla="*/ 0 h 1315"/>
                <a:gd name="T52" fmla="*/ 0 w 390"/>
                <a:gd name="T53" fmla="*/ 0 h 1315"/>
                <a:gd name="T54" fmla="*/ 0 w 390"/>
                <a:gd name="T55" fmla="*/ 0 h 1315"/>
                <a:gd name="T56" fmla="*/ 0 w 390"/>
                <a:gd name="T57" fmla="*/ 0 h 1315"/>
                <a:gd name="T58" fmla="*/ 0 w 390"/>
                <a:gd name="T59" fmla="*/ 0 h 1315"/>
                <a:gd name="T60" fmla="*/ 0 w 390"/>
                <a:gd name="T61" fmla="*/ 0 h 1315"/>
                <a:gd name="T62" fmla="*/ 0 w 390"/>
                <a:gd name="T63" fmla="*/ 0 h 1315"/>
                <a:gd name="T64" fmla="*/ 0 w 390"/>
                <a:gd name="T65" fmla="*/ 0 h 1315"/>
                <a:gd name="T66" fmla="*/ 0 w 390"/>
                <a:gd name="T67" fmla="*/ 0 h 1315"/>
                <a:gd name="T68" fmla="*/ 0 w 390"/>
                <a:gd name="T69" fmla="*/ 0 h 1315"/>
                <a:gd name="T70" fmla="*/ 0 w 390"/>
                <a:gd name="T71" fmla="*/ 0 h 1315"/>
                <a:gd name="T72" fmla="*/ 0 w 390"/>
                <a:gd name="T73" fmla="*/ 0 h 131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90"/>
                <a:gd name="T112" fmla="*/ 0 h 1315"/>
                <a:gd name="T113" fmla="*/ 390 w 390"/>
                <a:gd name="T114" fmla="*/ 1315 h 131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90" h="1315">
                  <a:moveTo>
                    <a:pt x="96" y="18"/>
                  </a:moveTo>
                  <a:lnTo>
                    <a:pt x="145" y="0"/>
                  </a:lnTo>
                  <a:lnTo>
                    <a:pt x="195" y="10"/>
                  </a:lnTo>
                  <a:lnTo>
                    <a:pt x="230" y="44"/>
                  </a:lnTo>
                  <a:lnTo>
                    <a:pt x="243" y="84"/>
                  </a:lnTo>
                  <a:lnTo>
                    <a:pt x="232" y="132"/>
                  </a:lnTo>
                  <a:lnTo>
                    <a:pt x="249" y="160"/>
                  </a:lnTo>
                  <a:lnTo>
                    <a:pt x="274" y="172"/>
                  </a:lnTo>
                  <a:lnTo>
                    <a:pt x="343" y="201"/>
                  </a:lnTo>
                  <a:lnTo>
                    <a:pt x="361" y="220"/>
                  </a:lnTo>
                  <a:lnTo>
                    <a:pt x="390" y="431"/>
                  </a:lnTo>
                  <a:lnTo>
                    <a:pt x="379" y="474"/>
                  </a:lnTo>
                  <a:lnTo>
                    <a:pt x="306" y="491"/>
                  </a:lnTo>
                  <a:lnTo>
                    <a:pt x="318" y="690"/>
                  </a:lnTo>
                  <a:lnTo>
                    <a:pt x="270" y="709"/>
                  </a:lnTo>
                  <a:lnTo>
                    <a:pt x="256" y="855"/>
                  </a:lnTo>
                  <a:lnTo>
                    <a:pt x="266" y="1111"/>
                  </a:lnTo>
                  <a:lnTo>
                    <a:pt x="270" y="1250"/>
                  </a:lnTo>
                  <a:lnTo>
                    <a:pt x="257" y="1255"/>
                  </a:lnTo>
                  <a:lnTo>
                    <a:pt x="257" y="1266"/>
                  </a:lnTo>
                  <a:lnTo>
                    <a:pt x="219" y="1290"/>
                  </a:lnTo>
                  <a:lnTo>
                    <a:pt x="196" y="1309"/>
                  </a:lnTo>
                  <a:lnTo>
                    <a:pt x="181" y="1314"/>
                  </a:lnTo>
                  <a:lnTo>
                    <a:pt x="161" y="1315"/>
                  </a:lnTo>
                  <a:lnTo>
                    <a:pt x="142" y="1310"/>
                  </a:lnTo>
                  <a:lnTo>
                    <a:pt x="138" y="1304"/>
                  </a:lnTo>
                  <a:lnTo>
                    <a:pt x="142" y="1294"/>
                  </a:lnTo>
                  <a:lnTo>
                    <a:pt x="152" y="1282"/>
                  </a:lnTo>
                  <a:lnTo>
                    <a:pt x="164" y="1266"/>
                  </a:lnTo>
                  <a:lnTo>
                    <a:pt x="183" y="1249"/>
                  </a:lnTo>
                  <a:lnTo>
                    <a:pt x="169" y="1256"/>
                  </a:lnTo>
                  <a:lnTo>
                    <a:pt x="169" y="1238"/>
                  </a:lnTo>
                  <a:lnTo>
                    <a:pt x="114" y="1263"/>
                  </a:lnTo>
                  <a:lnTo>
                    <a:pt x="92" y="1263"/>
                  </a:lnTo>
                  <a:lnTo>
                    <a:pt x="86" y="1256"/>
                  </a:lnTo>
                  <a:lnTo>
                    <a:pt x="86" y="1246"/>
                  </a:lnTo>
                  <a:lnTo>
                    <a:pt x="88" y="1239"/>
                  </a:lnTo>
                  <a:lnTo>
                    <a:pt x="92" y="1229"/>
                  </a:lnTo>
                  <a:lnTo>
                    <a:pt x="105" y="1216"/>
                  </a:lnTo>
                  <a:lnTo>
                    <a:pt x="116" y="1205"/>
                  </a:lnTo>
                  <a:lnTo>
                    <a:pt x="102" y="1202"/>
                  </a:lnTo>
                  <a:lnTo>
                    <a:pt x="90" y="1079"/>
                  </a:lnTo>
                  <a:lnTo>
                    <a:pt x="85" y="880"/>
                  </a:lnTo>
                  <a:lnTo>
                    <a:pt x="62" y="719"/>
                  </a:lnTo>
                  <a:lnTo>
                    <a:pt x="56" y="675"/>
                  </a:lnTo>
                  <a:lnTo>
                    <a:pt x="49" y="650"/>
                  </a:lnTo>
                  <a:lnTo>
                    <a:pt x="66" y="551"/>
                  </a:lnTo>
                  <a:lnTo>
                    <a:pt x="72" y="508"/>
                  </a:lnTo>
                  <a:lnTo>
                    <a:pt x="61" y="512"/>
                  </a:lnTo>
                  <a:lnTo>
                    <a:pt x="54" y="507"/>
                  </a:lnTo>
                  <a:lnTo>
                    <a:pt x="49" y="507"/>
                  </a:lnTo>
                  <a:lnTo>
                    <a:pt x="40" y="500"/>
                  </a:lnTo>
                  <a:lnTo>
                    <a:pt x="28" y="501"/>
                  </a:lnTo>
                  <a:lnTo>
                    <a:pt x="23" y="491"/>
                  </a:lnTo>
                  <a:lnTo>
                    <a:pt x="17" y="489"/>
                  </a:lnTo>
                  <a:lnTo>
                    <a:pt x="14" y="480"/>
                  </a:lnTo>
                  <a:lnTo>
                    <a:pt x="5" y="474"/>
                  </a:lnTo>
                  <a:lnTo>
                    <a:pt x="0" y="463"/>
                  </a:lnTo>
                  <a:lnTo>
                    <a:pt x="20" y="419"/>
                  </a:lnTo>
                  <a:lnTo>
                    <a:pt x="11" y="390"/>
                  </a:lnTo>
                  <a:lnTo>
                    <a:pt x="48" y="419"/>
                  </a:lnTo>
                  <a:lnTo>
                    <a:pt x="104" y="226"/>
                  </a:lnTo>
                  <a:lnTo>
                    <a:pt x="148" y="189"/>
                  </a:lnTo>
                  <a:lnTo>
                    <a:pt x="138" y="178"/>
                  </a:lnTo>
                  <a:lnTo>
                    <a:pt x="102" y="172"/>
                  </a:lnTo>
                  <a:lnTo>
                    <a:pt x="98" y="147"/>
                  </a:lnTo>
                  <a:lnTo>
                    <a:pt x="110" y="142"/>
                  </a:lnTo>
                  <a:lnTo>
                    <a:pt x="95" y="140"/>
                  </a:lnTo>
                  <a:lnTo>
                    <a:pt x="97" y="131"/>
                  </a:lnTo>
                  <a:lnTo>
                    <a:pt x="84" y="126"/>
                  </a:lnTo>
                  <a:lnTo>
                    <a:pt x="93" y="95"/>
                  </a:lnTo>
                  <a:lnTo>
                    <a:pt x="85" y="90"/>
                  </a:lnTo>
                  <a:lnTo>
                    <a:pt x="90" y="49"/>
                  </a:lnTo>
                  <a:lnTo>
                    <a:pt x="80" y="48"/>
                  </a:lnTo>
                  <a:lnTo>
                    <a:pt x="96" y="18"/>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02" name="Freeform 174"/>
            <p:cNvSpPr>
              <a:spLocks/>
            </p:cNvSpPr>
            <p:nvPr/>
          </p:nvSpPr>
          <p:spPr bwMode="auto">
            <a:xfrm>
              <a:off x="4499" y="1826"/>
              <a:ext cx="102" cy="341"/>
            </a:xfrm>
            <a:custGeom>
              <a:avLst/>
              <a:gdLst>
                <a:gd name="T0" fmla="*/ 0 w 406"/>
                <a:gd name="T1" fmla="*/ 0 h 1367"/>
                <a:gd name="T2" fmla="*/ 0 w 406"/>
                <a:gd name="T3" fmla="*/ 0 h 1367"/>
                <a:gd name="T4" fmla="*/ 0 w 406"/>
                <a:gd name="T5" fmla="*/ 0 h 1367"/>
                <a:gd name="T6" fmla="*/ 0 w 406"/>
                <a:gd name="T7" fmla="*/ 0 h 1367"/>
                <a:gd name="T8" fmla="*/ 0 w 406"/>
                <a:gd name="T9" fmla="*/ 0 h 1367"/>
                <a:gd name="T10" fmla="*/ 0 w 406"/>
                <a:gd name="T11" fmla="*/ 0 h 1367"/>
                <a:gd name="T12" fmla="*/ 0 w 406"/>
                <a:gd name="T13" fmla="*/ 0 h 1367"/>
                <a:gd name="T14" fmla="*/ 0 w 406"/>
                <a:gd name="T15" fmla="*/ 0 h 1367"/>
                <a:gd name="T16" fmla="*/ 0 w 406"/>
                <a:gd name="T17" fmla="*/ 0 h 1367"/>
                <a:gd name="T18" fmla="*/ 0 w 406"/>
                <a:gd name="T19" fmla="*/ 0 h 1367"/>
                <a:gd name="T20" fmla="*/ 0 w 406"/>
                <a:gd name="T21" fmla="*/ 0 h 1367"/>
                <a:gd name="T22" fmla="*/ 0 w 406"/>
                <a:gd name="T23" fmla="*/ 0 h 1367"/>
                <a:gd name="T24" fmla="*/ 0 w 406"/>
                <a:gd name="T25" fmla="*/ 0 h 1367"/>
                <a:gd name="T26" fmla="*/ 0 w 406"/>
                <a:gd name="T27" fmla="*/ 0 h 1367"/>
                <a:gd name="T28" fmla="*/ 0 w 406"/>
                <a:gd name="T29" fmla="*/ 0 h 1367"/>
                <a:gd name="T30" fmla="*/ 0 w 406"/>
                <a:gd name="T31" fmla="*/ 0 h 1367"/>
                <a:gd name="T32" fmla="*/ 0 w 406"/>
                <a:gd name="T33" fmla="*/ 0 h 1367"/>
                <a:gd name="T34" fmla="*/ 0 w 406"/>
                <a:gd name="T35" fmla="*/ 0 h 1367"/>
                <a:gd name="T36" fmla="*/ 0 w 406"/>
                <a:gd name="T37" fmla="*/ 0 h 1367"/>
                <a:gd name="T38" fmla="*/ 0 w 406"/>
                <a:gd name="T39" fmla="*/ 0 h 1367"/>
                <a:gd name="T40" fmla="*/ 0 w 406"/>
                <a:gd name="T41" fmla="*/ 0 h 1367"/>
                <a:gd name="T42" fmla="*/ 0 w 406"/>
                <a:gd name="T43" fmla="*/ 0 h 1367"/>
                <a:gd name="T44" fmla="*/ 0 w 406"/>
                <a:gd name="T45" fmla="*/ 0 h 1367"/>
                <a:gd name="T46" fmla="*/ 0 w 406"/>
                <a:gd name="T47" fmla="*/ 0 h 1367"/>
                <a:gd name="T48" fmla="*/ 0 w 406"/>
                <a:gd name="T49" fmla="*/ 0 h 1367"/>
                <a:gd name="T50" fmla="*/ 0 w 406"/>
                <a:gd name="T51" fmla="*/ 0 h 1367"/>
                <a:gd name="T52" fmla="*/ 0 w 406"/>
                <a:gd name="T53" fmla="*/ 0 h 1367"/>
                <a:gd name="T54" fmla="*/ 0 w 406"/>
                <a:gd name="T55" fmla="*/ 0 h 1367"/>
                <a:gd name="T56" fmla="*/ 0 w 406"/>
                <a:gd name="T57" fmla="*/ 0 h 1367"/>
                <a:gd name="T58" fmla="*/ 0 w 406"/>
                <a:gd name="T59" fmla="*/ 0 h 1367"/>
                <a:gd name="T60" fmla="*/ 0 w 406"/>
                <a:gd name="T61" fmla="*/ 0 h 1367"/>
                <a:gd name="T62" fmla="*/ 0 w 406"/>
                <a:gd name="T63" fmla="*/ 0 h 1367"/>
                <a:gd name="T64" fmla="*/ 0 w 406"/>
                <a:gd name="T65" fmla="*/ 0 h 1367"/>
                <a:gd name="T66" fmla="*/ 0 w 406"/>
                <a:gd name="T67" fmla="*/ 0 h 1367"/>
                <a:gd name="T68" fmla="*/ 0 w 406"/>
                <a:gd name="T69" fmla="*/ 0 h 1367"/>
                <a:gd name="T70" fmla="*/ 0 w 406"/>
                <a:gd name="T71" fmla="*/ 0 h 1367"/>
                <a:gd name="T72" fmla="*/ 0 w 406"/>
                <a:gd name="T73" fmla="*/ 0 h 136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06"/>
                <a:gd name="T112" fmla="*/ 0 h 1367"/>
                <a:gd name="T113" fmla="*/ 406 w 406"/>
                <a:gd name="T114" fmla="*/ 1367 h 136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06" h="1367">
                  <a:moveTo>
                    <a:pt x="204" y="10"/>
                  </a:moveTo>
                  <a:lnTo>
                    <a:pt x="157" y="18"/>
                  </a:lnTo>
                  <a:lnTo>
                    <a:pt x="137" y="70"/>
                  </a:lnTo>
                  <a:lnTo>
                    <a:pt x="137" y="93"/>
                  </a:lnTo>
                  <a:lnTo>
                    <a:pt x="158" y="93"/>
                  </a:lnTo>
                  <a:lnTo>
                    <a:pt x="151" y="102"/>
                  </a:lnTo>
                  <a:lnTo>
                    <a:pt x="157" y="108"/>
                  </a:lnTo>
                  <a:lnTo>
                    <a:pt x="163" y="130"/>
                  </a:lnTo>
                  <a:lnTo>
                    <a:pt x="169" y="133"/>
                  </a:lnTo>
                  <a:lnTo>
                    <a:pt x="184" y="177"/>
                  </a:lnTo>
                  <a:lnTo>
                    <a:pt x="184" y="186"/>
                  </a:lnTo>
                  <a:lnTo>
                    <a:pt x="163" y="186"/>
                  </a:lnTo>
                  <a:lnTo>
                    <a:pt x="131" y="237"/>
                  </a:lnTo>
                  <a:lnTo>
                    <a:pt x="72" y="255"/>
                  </a:lnTo>
                  <a:lnTo>
                    <a:pt x="45" y="297"/>
                  </a:lnTo>
                  <a:lnTo>
                    <a:pt x="13" y="671"/>
                  </a:lnTo>
                  <a:lnTo>
                    <a:pt x="27" y="675"/>
                  </a:lnTo>
                  <a:lnTo>
                    <a:pt x="0" y="741"/>
                  </a:lnTo>
                  <a:lnTo>
                    <a:pt x="13" y="782"/>
                  </a:lnTo>
                  <a:lnTo>
                    <a:pt x="26" y="782"/>
                  </a:lnTo>
                  <a:lnTo>
                    <a:pt x="33" y="791"/>
                  </a:lnTo>
                  <a:lnTo>
                    <a:pt x="45" y="791"/>
                  </a:lnTo>
                  <a:lnTo>
                    <a:pt x="39" y="751"/>
                  </a:lnTo>
                  <a:lnTo>
                    <a:pt x="45" y="728"/>
                  </a:lnTo>
                  <a:lnTo>
                    <a:pt x="51" y="746"/>
                  </a:lnTo>
                  <a:lnTo>
                    <a:pt x="45" y="758"/>
                  </a:lnTo>
                  <a:lnTo>
                    <a:pt x="52" y="769"/>
                  </a:lnTo>
                  <a:lnTo>
                    <a:pt x="65" y="736"/>
                  </a:lnTo>
                  <a:lnTo>
                    <a:pt x="57" y="681"/>
                  </a:lnTo>
                  <a:lnTo>
                    <a:pt x="79" y="684"/>
                  </a:lnTo>
                  <a:lnTo>
                    <a:pt x="65" y="1025"/>
                  </a:lnTo>
                  <a:lnTo>
                    <a:pt x="132" y="1043"/>
                  </a:lnTo>
                  <a:lnTo>
                    <a:pt x="163" y="1239"/>
                  </a:lnTo>
                  <a:lnTo>
                    <a:pt x="157" y="1259"/>
                  </a:lnTo>
                  <a:lnTo>
                    <a:pt x="143" y="1342"/>
                  </a:lnTo>
                  <a:lnTo>
                    <a:pt x="143" y="1358"/>
                  </a:lnTo>
                  <a:lnTo>
                    <a:pt x="190" y="1367"/>
                  </a:lnTo>
                  <a:lnTo>
                    <a:pt x="208" y="1344"/>
                  </a:lnTo>
                  <a:lnTo>
                    <a:pt x="198" y="1270"/>
                  </a:lnTo>
                  <a:lnTo>
                    <a:pt x="190" y="1220"/>
                  </a:lnTo>
                  <a:lnTo>
                    <a:pt x="209" y="1051"/>
                  </a:lnTo>
                  <a:lnTo>
                    <a:pt x="215" y="1052"/>
                  </a:lnTo>
                  <a:lnTo>
                    <a:pt x="235" y="1114"/>
                  </a:lnTo>
                  <a:lnTo>
                    <a:pt x="222" y="1215"/>
                  </a:lnTo>
                  <a:lnTo>
                    <a:pt x="208" y="1224"/>
                  </a:lnTo>
                  <a:lnTo>
                    <a:pt x="235" y="1330"/>
                  </a:lnTo>
                  <a:lnTo>
                    <a:pt x="281" y="1343"/>
                  </a:lnTo>
                  <a:lnTo>
                    <a:pt x="288" y="1335"/>
                  </a:lnTo>
                  <a:lnTo>
                    <a:pt x="254" y="1226"/>
                  </a:lnTo>
                  <a:lnTo>
                    <a:pt x="308" y="1043"/>
                  </a:lnTo>
                  <a:lnTo>
                    <a:pt x="333" y="1029"/>
                  </a:lnTo>
                  <a:lnTo>
                    <a:pt x="333" y="1015"/>
                  </a:lnTo>
                  <a:lnTo>
                    <a:pt x="379" y="1018"/>
                  </a:lnTo>
                  <a:lnTo>
                    <a:pt x="393" y="1043"/>
                  </a:lnTo>
                  <a:lnTo>
                    <a:pt x="406" y="1029"/>
                  </a:lnTo>
                  <a:lnTo>
                    <a:pt x="359" y="697"/>
                  </a:lnTo>
                  <a:lnTo>
                    <a:pt x="366" y="698"/>
                  </a:lnTo>
                  <a:lnTo>
                    <a:pt x="366" y="630"/>
                  </a:lnTo>
                  <a:lnTo>
                    <a:pt x="373" y="621"/>
                  </a:lnTo>
                  <a:lnTo>
                    <a:pt x="360" y="459"/>
                  </a:lnTo>
                  <a:lnTo>
                    <a:pt x="346" y="267"/>
                  </a:lnTo>
                  <a:lnTo>
                    <a:pt x="269" y="229"/>
                  </a:lnTo>
                  <a:lnTo>
                    <a:pt x="247" y="186"/>
                  </a:lnTo>
                  <a:lnTo>
                    <a:pt x="268" y="149"/>
                  </a:lnTo>
                  <a:lnTo>
                    <a:pt x="281" y="153"/>
                  </a:lnTo>
                  <a:lnTo>
                    <a:pt x="288" y="134"/>
                  </a:lnTo>
                  <a:lnTo>
                    <a:pt x="288" y="115"/>
                  </a:lnTo>
                  <a:lnTo>
                    <a:pt x="308" y="112"/>
                  </a:lnTo>
                  <a:lnTo>
                    <a:pt x="313" y="57"/>
                  </a:lnTo>
                  <a:lnTo>
                    <a:pt x="295" y="18"/>
                  </a:lnTo>
                  <a:lnTo>
                    <a:pt x="274" y="5"/>
                  </a:lnTo>
                  <a:lnTo>
                    <a:pt x="245" y="5"/>
                  </a:lnTo>
                  <a:lnTo>
                    <a:pt x="224" y="0"/>
                  </a:lnTo>
                  <a:lnTo>
                    <a:pt x="204" y="10"/>
                  </a:lnTo>
                  <a:close/>
                </a:path>
              </a:pathLst>
            </a:custGeom>
            <a:solidFill>
              <a:srgbClr val="9FB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03" name="Freeform 175"/>
            <p:cNvSpPr>
              <a:spLocks/>
            </p:cNvSpPr>
            <p:nvPr/>
          </p:nvSpPr>
          <p:spPr bwMode="auto">
            <a:xfrm>
              <a:off x="4621" y="1825"/>
              <a:ext cx="102" cy="342"/>
            </a:xfrm>
            <a:custGeom>
              <a:avLst/>
              <a:gdLst>
                <a:gd name="T0" fmla="*/ 0 w 409"/>
                <a:gd name="T1" fmla="*/ 0 h 1370"/>
                <a:gd name="T2" fmla="*/ 0 w 409"/>
                <a:gd name="T3" fmla="*/ 0 h 1370"/>
                <a:gd name="T4" fmla="*/ 0 w 409"/>
                <a:gd name="T5" fmla="*/ 0 h 1370"/>
                <a:gd name="T6" fmla="*/ 0 w 409"/>
                <a:gd name="T7" fmla="*/ 0 h 1370"/>
                <a:gd name="T8" fmla="*/ 0 w 409"/>
                <a:gd name="T9" fmla="*/ 0 h 1370"/>
                <a:gd name="T10" fmla="*/ 0 w 409"/>
                <a:gd name="T11" fmla="*/ 0 h 1370"/>
                <a:gd name="T12" fmla="*/ 0 w 409"/>
                <a:gd name="T13" fmla="*/ 0 h 1370"/>
                <a:gd name="T14" fmla="*/ 0 w 409"/>
                <a:gd name="T15" fmla="*/ 0 h 1370"/>
                <a:gd name="T16" fmla="*/ 0 w 409"/>
                <a:gd name="T17" fmla="*/ 0 h 1370"/>
                <a:gd name="T18" fmla="*/ 0 w 409"/>
                <a:gd name="T19" fmla="*/ 0 h 1370"/>
                <a:gd name="T20" fmla="*/ 0 w 409"/>
                <a:gd name="T21" fmla="*/ 0 h 1370"/>
                <a:gd name="T22" fmla="*/ 0 w 409"/>
                <a:gd name="T23" fmla="*/ 0 h 1370"/>
                <a:gd name="T24" fmla="*/ 0 w 409"/>
                <a:gd name="T25" fmla="*/ 0 h 1370"/>
                <a:gd name="T26" fmla="*/ 0 w 409"/>
                <a:gd name="T27" fmla="*/ 0 h 1370"/>
                <a:gd name="T28" fmla="*/ 0 w 409"/>
                <a:gd name="T29" fmla="*/ 0 h 1370"/>
                <a:gd name="T30" fmla="*/ 0 w 409"/>
                <a:gd name="T31" fmla="*/ 0 h 1370"/>
                <a:gd name="T32" fmla="*/ 0 w 409"/>
                <a:gd name="T33" fmla="*/ 0 h 1370"/>
                <a:gd name="T34" fmla="*/ 0 w 409"/>
                <a:gd name="T35" fmla="*/ 0 h 1370"/>
                <a:gd name="T36" fmla="*/ 0 w 409"/>
                <a:gd name="T37" fmla="*/ 0 h 1370"/>
                <a:gd name="T38" fmla="*/ 0 w 409"/>
                <a:gd name="T39" fmla="*/ 0 h 1370"/>
                <a:gd name="T40" fmla="*/ 0 w 409"/>
                <a:gd name="T41" fmla="*/ 0 h 1370"/>
                <a:gd name="T42" fmla="*/ 0 w 409"/>
                <a:gd name="T43" fmla="*/ 0 h 1370"/>
                <a:gd name="T44" fmla="*/ 0 w 409"/>
                <a:gd name="T45" fmla="*/ 0 h 1370"/>
                <a:gd name="T46" fmla="*/ 0 w 409"/>
                <a:gd name="T47" fmla="*/ 0 h 1370"/>
                <a:gd name="T48" fmla="*/ 0 w 409"/>
                <a:gd name="T49" fmla="*/ 0 h 1370"/>
                <a:gd name="T50" fmla="*/ 0 w 409"/>
                <a:gd name="T51" fmla="*/ 0 h 1370"/>
                <a:gd name="T52" fmla="*/ 0 w 409"/>
                <a:gd name="T53" fmla="*/ 0 h 1370"/>
                <a:gd name="T54" fmla="*/ 0 w 409"/>
                <a:gd name="T55" fmla="*/ 0 h 1370"/>
                <a:gd name="T56" fmla="*/ 0 w 409"/>
                <a:gd name="T57" fmla="*/ 0 h 1370"/>
                <a:gd name="T58" fmla="*/ 0 w 409"/>
                <a:gd name="T59" fmla="*/ 0 h 1370"/>
                <a:gd name="T60" fmla="*/ 0 w 409"/>
                <a:gd name="T61" fmla="*/ 0 h 1370"/>
                <a:gd name="T62" fmla="*/ 0 w 409"/>
                <a:gd name="T63" fmla="*/ 0 h 1370"/>
                <a:gd name="T64" fmla="*/ 0 w 409"/>
                <a:gd name="T65" fmla="*/ 0 h 1370"/>
                <a:gd name="T66" fmla="*/ 0 w 409"/>
                <a:gd name="T67" fmla="*/ 0 h 1370"/>
                <a:gd name="T68" fmla="*/ 0 w 409"/>
                <a:gd name="T69" fmla="*/ 0 h 1370"/>
                <a:gd name="T70" fmla="*/ 0 w 409"/>
                <a:gd name="T71" fmla="*/ 0 h 1370"/>
                <a:gd name="T72" fmla="*/ 0 w 409"/>
                <a:gd name="T73" fmla="*/ 0 h 137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09"/>
                <a:gd name="T112" fmla="*/ 0 h 1370"/>
                <a:gd name="T113" fmla="*/ 409 w 409"/>
                <a:gd name="T114" fmla="*/ 1370 h 137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09" h="1370">
                  <a:moveTo>
                    <a:pt x="101" y="17"/>
                  </a:moveTo>
                  <a:lnTo>
                    <a:pt x="152" y="0"/>
                  </a:lnTo>
                  <a:lnTo>
                    <a:pt x="204" y="9"/>
                  </a:lnTo>
                  <a:lnTo>
                    <a:pt x="241" y="44"/>
                  </a:lnTo>
                  <a:lnTo>
                    <a:pt x="255" y="86"/>
                  </a:lnTo>
                  <a:lnTo>
                    <a:pt x="243" y="136"/>
                  </a:lnTo>
                  <a:lnTo>
                    <a:pt x="261" y="165"/>
                  </a:lnTo>
                  <a:lnTo>
                    <a:pt x="286" y="179"/>
                  </a:lnTo>
                  <a:lnTo>
                    <a:pt x="358" y="208"/>
                  </a:lnTo>
                  <a:lnTo>
                    <a:pt x="378" y="229"/>
                  </a:lnTo>
                  <a:lnTo>
                    <a:pt x="409" y="448"/>
                  </a:lnTo>
                  <a:lnTo>
                    <a:pt x="396" y="493"/>
                  </a:lnTo>
                  <a:lnTo>
                    <a:pt x="320" y="511"/>
                  </a:lnTo>
                  <a:lnTo>
                    <a:pt x="333" y="718"/>
                  </a:lnTo>
                  <a:lnTo>
                    <a:pt x="282" y="738"/>
                  </a:lnTo>
                  <a:lnTo>
                    <a:pt x="268" y="891"/>
                  </a:lnTo>
                  <a:lnTo>
                    <a:pt x="278" y="1156"/>
                  </a:lnTo>
                  <a:lnTo>
                    <a:pt x="282" y="1302"/>
                  </a:lnTo>
                  <a:lnTo>
                    <a:pt x="269" y="1306"/>
                  </a:lnTo>
                  <a:lnTo>
                    <a:pt x="269" y="1319"/>
                  </a:lnTo>
                  <a:lnTo>
                    <a:pt x="229" y="1344"/>
                  </a:lnTo>
                  <a:lnTo>
                    <a:pt x="205" y="1363"/>
                  </a:lnTo>
                  <a:lnTo>
                    <a:pt x="189" y="1369"/>
                  </a:lnTo>
                  <a:lnTo>
                    <a:pt x="169" y="1370"/>
                  </a:lnTo>
                  <a:lnTo>
                    <a:pt x="150" y="1364"/>
                  </a:lnTo>
                  <a:lnTo>
                    <a:pt x="146" y="1358"/>
                  </a:lnTo>
                  <a:lnTo>
                    <a:pt x="150" y="1347"/>
                  </a:lnTo>
                  <a:lnTo>
                    <a:pt x="159" y="1335"/>
                  </a:lnTo>
                  <a:lnTo>
                    <a:pt x="172" y="1317"/>
                  </a:lnTo>
                  <a:lnTo>
                    <a:pt x="192" y="1301"/>
                  </a:lnTo>
                  <a:lnTo>
                    <a:pt x="177" y="1307"/>
                  </a:lnTo>
                  <a:lnTo>
                    <a:pt x="177" y="1289"/>
                  </a:lnTo>
                  <a:lnTo>
                    <a:pt x="120" y="1314"/>
                  </a:lnTo>
                  <a:lnTo>
                    <a:pt x="97" y="1314"/>
                  </a:lnTo>
                  <a:lnTo>
                    <a:pt x="90" y="1307"/>
                  </a:lnTo>
                  <a:lnTo>
                    <a:pt x="90" y="1298"/>
                  </a:lnTo>
                  <a:lnTo>
                    <a:pt x="92" y="1290"/>
                  </a:lnTo>
                  <a:lnTo>
                    <a:pt x="97" y="1279"/>
                  </a:lnTo>
                  <a:lnTo>
                    <a:pt x="111" y="1266"/>
                  </a:lnTo>
                  <a:lnTo>
                    <a:pt x="122" y="1255"/>
                  </a:lnTo>
                  <a:lnTo>
                    <a:pt x="108" y="1252"/>
                  </a:lnTo>
                  <a:lnTo>
                    <a:pt x="94" y="1123"/>
                  </a:lnTo>
                  <a:lnTo>
                    <a:pt x="89" y="918"/>
                  </a:lnTo>
                  <a:lnTo>
                    <a:pt x="65" y="748"/>
                  </a:lnTo>
                  <a:lnTo>
                    <a:pt x="59" y="702"/>
                  </a:lnTo>
                  <a:lnTo>
                    <a:pt x="52" y="676"/>
                  </a:lnTo>
                  <a:lnTo>
                    <a:pt x="70" y="573"/>
                  </a:lnTo>
                  <a:lnTo>
                    <a:pt x="76" y="528"/>
                  </a:lnTo>
                  <a:lnTo>
                    <a:pt x="64" y="533"/>
                  </a:lnTo>
                  <a:lnTo>
                    <a:pt x="57" y="527"/>
                  </a:lnTo>
                  <a:lnTo>
                    <a:pt x="52" y="527"/>
                  </a:lnTo>
                  <a:lnTo>
                    <a:pt x="42" y="520"/>
                  </a:lnTo>
                  <a:lnTo>
                    <a:pt x="31" y="521"/>
                  </a:lnTo>
                  <a:lnTo>
                    <a:pt x="25" y="511"/>
                  </a:lnTo>
                  <a:lnTo>
                    <a:pt x="18" y="508"/>
                  </a:lnTo>
                  <a:lnTo>
                    <a:pt x="15" y="499"/>
                  </a:lnTo>
                  <a:lnTo>
                    <a:pt x="6" y="493"/>
                  </a:lnTo>
                  <a:lnTo>
                    <a:pt x="0" y="481"/>
                  </a:lnTo>
                  <a:lnTo>
                    <a:pt x="21" y="435"/>
                  </a:lnTo>
                  <a:lnTo>
                    <a:pt x="12" y="406"/>
                  </a:lnTo>
                  <a:lnTo>
                    <a:pt x="51" y="435"/>
                  </a:lnTo>
                  <a:lnTo>
                    <a:pt x="110" y="234"/>
                  </a:lnTo>
                  <a:lnTo>
                    <a:pt x="155" y="195"/>
                  </a:lnTo>
                  <a:lnTo>
                    <a:pt x="146" y="185"/>
                  </a:lnTo>
                  <a:lnTo>
                    <a:pt x="108" y="179"/>
                  </a:lnTo>
                  <a:lnTo>
                    <a:pt x="103" y="153"/>
                  </a:lnTo>
                  <a:lnTo>
                    <a:pt x="115" y="147"/>
                  </a:lnTo>
                  <a:lnTo>
                    <a:pt x="100" y="145"/>
                  </a:lnTo>
                  <a:lnTo>
                    <a:pt x="102" y="135"/>
                  </a:lnTo>
                  <a:lnTo>
                    <a:pt x="88" y="130"/>
                  </a:lnTo>
                  <a:lnTo>
                    <a:pt x="98" y="97"/>
                  </a:lnTo>
                  <a:lnTo>
                    <a:pt x="89" y="92"/>
                  </a:lnTo>
                  <a:lnTo>
                    <a:pt x="94" y="49"/>
                  </a:lnTo>
                  <a:lnTo>
                    <a:pt x="84" y="48"/>
                  </a:lnTo>
                  <a:lnTo>
                    <a:pt x="101" y="17"/>
                  </a:lnTo>
                  <a:close/>
                </a:path>
              </a:pathLst>
            </a:custGeom>
            <a:solidFill>
              <a:srgbClr val="3F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04" name="Freeform 176"/>
            <p:cNvSpPr>
              <a:spLocks/>
            </p:cNvSpPr>
            <p:nvPr/>
          </p:nvSpPr>
          <p:spPr bwMode="auto">
            <a:xfrm>
              <a:off x="4391" y="1824"/>
              <a:ext cx="73" cy="345"/>
            </a:xfrm>
            <a:custGeom>
              <a:avLst/>
              <a:gdLst>
                <a:gd name="T0" fmla="*/ 0 w 293"/>
                <a:gd name="T1" fmla="*/ 0 h 1376"/>
                <a:gd name="T2" fmla="*/ 0 w 293"/>
                <a:gd name="T3" fmla="*/ 0 h 1376"/>
                <a:gd name="T4" fmla="*/ 0 w 293"/>
                <a:gd name="T5" fmla="*/ 0 h 1376"/>
                <a:gd name="T6" fmla="*/ 0 w 293"/>
                <a:gd name="T7" fmla="*/ 0 h 1376"/>
                <a:gd name="T8" fmla="*/ 0 w 293"/>
                <a:gd name="T9" fmla="*/ 0 h 1376"/>
                <a:gd name="T10" fmla="*/ 0 w 293"/>
                <a:gd name="T11" fmla="*/ 0 h 1376"/>
                <a:gd name="T12" fmla="*/ 0 w 293"/>
                <a:gd name="T13" fmla="*/ 0 h 1376"/>
                <a:gd name="T14" fmla="*/ 0 w 293"/>
                <a:gd name="T15" fmla="*/ 0 h 1376"/>
                <a:gd name="T16" fmla="*/ 0 w 293"/>
                <a:gd name="T17" fmla="*/ 0 h 1376"/>
                <a:gd name="T18" fmla="*/ 0 w 293"/>
                <a:gd name="T19" fmla="*/ 0 h 1376"/>
                <a:gd name="T20" fmla="*/ 0 w 293"/>
                <a:gd name="T21" fmla="*/ 0 h 1376"/>
                <a:gd name="T22" fmla="*/ 0 w 293"/>
                <a:gd name="T23" fmla="*/ 0 h 1376"/>
                <a:gd name="T24" fmla="*/ 0 w 293"/>
                <a:gd name="T25" fmla="*/ 0 h 1376"/>
                <a:gd name="T26" fmla="*/ 0 w 293"/>
                <a:gd name="T27" fmla="*/ 0 h 1376"/>
                <a:gd name="T28" fmla="*/ 0 w 293"/>
                <a:gd name="T29" fmla="*/ 0 h 1376"/>
                <a:gd name="T30" fmla="*/ 0 w 293"/>
                <a:gd name="T31" fmla="*/ 0 h 1376"/>
                <a:gd name="T32" fmla="*/ 0 w 293"/>
                <a:gd name="T33" fmla="*/ 0 h 1376"/>
                <a:gd name="T34" fmla="*/ 0 w 293"/>
                <a:gd name="T35" fmla="*/ 0 h 1376"/>
                <a:gd name="T36" fmla="*/ 0 w 293"/>
                <a:gd name="T37" fmla="*/ 0 h 1376"/>
                <a:gd name="T38" fmla="*/ 0 w 293"/>
                <a:gd name="T39" fmla="*/ 0 h 1376"/>
                <a:gd name="T40" fmla="*/ 0 w 293"/>
                <a:gd name="T41" fmla="*/ 0 h 1376"/>
                <a:gd name="T42" fmla="*/ 0 w 293"/>
                <a:gd name="T43" fmla="*/ 0 h 1376"/>
                <a:gd name="T44" fmla="*/ 0 w 293"/>
                <a:gd name="T45" fmla="*/ 0 h 1376"/>
                <a:gd name="T46" fmla="*/ 0 w 293"/>
                <a:gd name="T47" fmla="*/ 1 h 1376"/>
                <a:gd name="T48" fmla="*/ 0 w 293"/>
                <a:gd name="T49" fmla="*/ 1 h 1376"/>
                <a:gd name="T50" fmla="*/ 0 w 293"/>
                <a:gd name="T51" fmla="*/ 1 h 1376"/>
                <a:gd name="T52" fmla="*/ 0 w 293"/>
                <a:gd name="T53" fmla="*/ 1 h 1376"/>
                <a:gd name="T54" fmla="*/ 0 w 293"/>
                <a:gd name="T55" fmla="*/ 1 h 1376"/>
                <a:gd name="T56" fmla="*/ 0 w 293"/>
                <a:gd name="T57" fmla="*/ 1 h 1376"/>
                <a:gd name="T58" fmla="*/ 0 w 293"/>
                <a:gd name="T59" fmla="*/ 1 h 1376"/>
                <a:gd name="T60" fmla="*/ 0 w 293"/>
                <a:gd name="T61" fmla="*/ 0 h 1376"/>
                <a:gd name="T62" fmla="*/ 0 w 293"/>
                <a:gd name="T63" fmla="*/ 0 h 1376"/>
                <a:gd name="T64" fmla="*/ 0 w 293"/>
                <a:gd name="T65" fmla="*/ 0 h 1376"/>
                <a:gd name="T66" fmla="*/ 0 w 293"/>
                <a:gd name="T67" fmla="*/ 0 h 1376"/>
                <a:gd name="T68" fmla="*/ 0 w 293"/>
                <a:gd name="T69" fmla="*/ 0 h 1376"/>
                <a:gd name="T70" fmla="*/ 0 w 293"/>
                <a:gd name="T71" fmla="*/ 0 h 1376"/>
                <a:gd name="T72" fmla="*/ 0 w 293"/>
                <a:gd name="T73" fmla="*/ 0 h 1376"/>
                <a:gd name="T74" fmla="*/ 0 w 293"/>
                <a:gd name="T75" fmla="*/ 0 h 1376"/>
                <a:gd name="T76" fmla="*/ 0 w 293"/>
                <a:gd name="T77" fmla="*/ 0 h 1376"/>
                <a:gd name="T78" fmla="*/ 0 w 293"/>
                <a:gd name="T79" fmla="*/ 0 h 1376"/>
                <a:gd name="T80" fmla="*/ 0 w 293"/>
                <a:gd name="T81" fmla="*/ 0 h 1376"/>
                <a:gd name="T82" fmla="*/ 0 w 293"/>
                <a:gd name="T83" fmla="*/ 0 h 1376"/>
                <a:gd name="T84" fmla="*/ 0 w 293"/>
                <a:gd name="T85" fmla="*/ 0 h 1376"/>
                <a:gd name="T86" fmla="*/ 0 w 293"/>
                <a:gd name="T87" fmla="*/ 0 h 1376"/>
                <a:gd name="T88" fmla="*/ 0 w 293"/>
                <a:gd name="T89" fmla="*/ 0 h 1376"/>
                <a:gd name="T90" fmla="*/ 0 w 293"/>
                <a:gd name="T91" fmla="*/ 0 h 1376"/>
                <a:gd name="T92" fmla="*/ 0 w 293"/>
                <a:gd name="T93" fmla="*/ 0 h 1376"/>
                <a:gd name="T94" fmla="*/ 0 w 293"/>
                <a:gd name="T95" fmla="*/ 0 h 1376"/>
                <a:gd name="T96" fmla="*/ 0 w 293"/>
                <a:gd name="T97" fmla="*/ 0 h 1376"/>
                <a:gd name="T98" fmla="*/ 0 w 293"/>
                <a:gd name="T99" fmla="*/ 0 h 1376"/>
                <a:gd name="T100" fmla="*/ 0 w 293"/>
                <a:gd name="T101" fmla="*/ 0 h 1376"/>
                <a:gd name="T102" fmla="*/ 0 w 293"/>
                <a:gd name="T103" fmla="*/ 0 h 1376"/>
                <a:gd name="T104" fmla="*/ 0 w 293"/>
                <a:gd name="T105" fmla="*/ 0 h 1376"/>
                <a:gd name="T106" fmla="*/ 0 w 293"/>
                <a:gd name="T107" fmla="*/ 0 h 1376"/>
                <a:gd name="T108" fmla="*/ 0 w 293"/>
                <a:gd name="T109" fmla="*/ 0 h 1376"/>
                <a:gd name="T110" fmla="*/ 0 w 293"/>
                <a:gd name="T111" fmla="*/ 0 h 1376"/>
                <a:gd name="T112" fmla="*/ 0 w 293"/>
                <a:gd name="T113" fmla="*/ 0 h 1376"/>
                <a:gd name="T114" fmla="*/ 0 w 293"/>
                <a:gd name="T115" fmla="*/ 0 h 1376"/>
                <a:gd name="T116" fmla="*/ 0 w 293"/>
                <a:gd name="T117" fmla="*/ 0 h 137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93"/>
                <a:gd name="T178" fmla="*/ 0 h 1376"/>
                <a:gd name="T179" fmla="*/ 293 w 293"/>
                <a:gd name="T180" fmla="*/ 1376 h 137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93" h="1376">
                  <a:moveTo>
                    <a:pt x="190" y="20"/>
                  </a:moveTo>
                  <a:lnTo>
                    <a:pt x="121" y="1"/>
                  </a:lnTo>
                  <a:lnTo>
                    <a:pt x="71" y="0"/>
                  </a:lnTo>
                  <a:lnTo>
                    <a:pt x="26" y="12"/>
                  </a:lnTo>
                  <a:lnTo>
                    <a:pt x="7" y="58"/>
                  </a:lnTo>
                  <a:lnTo>
                    <a:pt x="7" y="100"/>
                  </a:lnTo>
                  <a:lnTo>
                    <a:pt x="34" y="149"/>
                  </a:lnTo>
                  <a:lnTo>
                    <a:pt x="52" y="148"/>
                  </a:lnTo>
                  <a:lnTo>
                    <a:pt x="25" y="203"/>
                  </a:lnTo>
                  <a:lnTo>
                    <a:pt x="0" y="295"/>
                  </a:lnTo>
                  <a:lnTo>
                    <a:pt x="0" y="374"/>
                  </a:lnTo>
                  <a:lnTo>
                    <a:pt x="7" y="474"/>
                  </a:lnTo>
                  <a:lnTo>
                    <a:pt x="26" y="572"/>
                  </a:lnTo>
                  <a:lnTo>
                    <a:pt x="60" y="577"/>
                  </a:lnTo>
                  <a:lnTo>
                    <a:pt x="60" y="607"/>
                  </a:lnTo>
                  <a:lnTo>
                    <a:pt x="77" y="619"/>
                  </a:lnTo>
                  <a:lnTo>
                    <a:pt x="77" y="718"/>
                  </a:lnTo>
                  <a:lnTo>
                    <a:pt x="96" y="738"/>
                  </a:lnTo>
                  <a:lnTo>
                    <a:pt x="96" y="923"/>
                  </a:lnTo>
                  <a:lnTo>
                    <a:pt x="96" y="1040"/>
                  </a:lnTo>
                  <a:lnTo>
                    <a:pt x="69" y="1170"/>
                  </a:lnTo>
                  <a:lnTo>
                    <a:pt x="59" y="1338"/>
                  </a:lnTo>
                  <a:lnTo>
                    <a:pt x="87" y="1350"/>
                  </a:lnTo>
                  <a:lnTo>
                    <a:pt x="87" y="1370"/>
                  </a:lnTo>
                  <a:lnTo>
                    <a:pt x="138" y="1370"/>
                  </a:lnTo>
                  <a:lnTo>
                    <a:pt x="145" y="1363"/>
                  </a:lnTo>
                  <a:lnTo>
                    <a:pt x="164" y="1363"/>
                  </a:lnTo>
                  <a:lnTo>
                    <a:pt x="165" y="1376"/>
                  </a:lnTo>
                  <a:lnTo>
                    <a:pt x="200" y="1370"/>
                  </a:lnTo>
                  <a:lnTo>
                    <a:pt x="277" y="1363"/>
                  </a:lnTo>
                  <a:lnTo>
                    <a:pt x="277" y="1351"/>
                  </a:lnTo>
                  <a:lnTo>
                    <a:pt x="208" y="1326"/>
                  </a:lnTo>
                  <a:lnTo>
                    <a:pt x="208" y="1301"/>
                  </a:lnTo>
                  <a:lnTo>
                    <a:pt x="268" y="1290"/>
                  </a:lnTo>
                  <a:lnTo>
                    <a:pt x="268" y="1271"/>
                  </a:lnTo>
                  <a:lnTo>
                    <a:pt x="225" y="1247"/>
                  </a:lnTo>
                  <a:lnTo>
                    <a:pt x="225" y="1059"/>
                  </a:lnTo>
                  <a:lnTo>
                    <a:pt x="243" y="888"/>
                  </a:lnTo>
                  <a:lnTo>
                    <a:pt x="236" y="715"/>
                  </a:lnTo>
                  <a:lnTo>
                    <a:pt x="234" y="619"/>
                  </a:lnTo>
                  <a:lnTo>
                    <a:pt x="242" y="589"/>
                  </a:lnTo>
                  <a:lnTo>
                    <a:pt x="242" y="455"/>
                  </a:lnTo>
                  <a:lnTo>
                    <a:pt x="292" y="424"/>
                  </a:lnTo>
                  <a:lnTo>
                    <a:pt x="293" y="406"/>
                  </a:lnTo>
                  <a:lnTo>
                    <a:pt x="182" y="223"/>
                  </a:lnTo>
                  <a:lnTo>
                    <a:pt x="129" y="198"/>
                  </a:lnTo>
                  <a:lnTo>
                    <a:pt x="137" y="186"/>
                  </a:lnTo>
                  <a:lnTo>
                    <a:pt x="173" y="180"/>
                  </a:lnTo>
                  <a:lnTo>
                    <a:pt x="173" y="167"/>
                  </a:lnTo>
                  <a:lnTo>
                    <a:pt x="182" y="162"/>
                  </a:lnTo>
                  <a:lnTo>
                    <a:pt x="182" y="149"/>
                  </a:lnTo>
                  <a:lnTo>
                    <a:pt x="190" y="142"/>
                  </a:lnTo>
                  <a:lnTo>
                    <a:pt x="182" y="136"/>
                  </a:lnTo>
                  <a:lnTo>
                    <a:pt x="189" y="131"/>
                  </a:lnTo>
                  <a:lnTo>
                    <a:pt x="173" y="100"/>
                  </a:lnTo>
                  <a:lnTo>
                    <a:pt x="182" y="82"/>
                  </a:lnTo>
                  <a:lnTo>
                    <a:pt x="173" y="63"/>
                  </a:lnTo>
                  <a:lnTo>
                    <a:pt x="189" y="51"/>
                  </a:lnTo>
                  <a:lnTo>
                    <a:pt x="190" y="20"/>
                  </a:lnTo>
                  <a:close/>
                </a:path>
              </a:pathLst>
            </a:custGeom>
            <a:solidFill>
              <a:srgbClr val="3F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061" name="Rectangle 177"/>
          <p:cNvSpPr>
            <a:spLocks noChangeArrowheads="1"/>
          </p:cNvSpPr>
          <p:nvPr/>
        </p:nvSpPr>
        <p:spPr bwMode="auto">
          <a:xfrm>
            <a:off x="3862388" y="4800600"/>
            <a:ext cx="1090612" cy="2127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altLang="en-US" sz="1400" b="1">
                <a:solidFill>
                  <a:srgbClr val="000000"/>
                </a:solidFill>
                <a:latin typeface="Bookman Old Style" pitchFamily="18" charset="0"/>
              </a:rPr>
              <a:t>Individual</a:t>
            </a:r>
            <a:endParaRPr lang="en-US" altLang="en-US" sz="2400"/>
          </a:p>
        </p:txBody>
      </p:sp>
      <p:sp>
        <p:nvSpPr>
          <p:cNvPr id="2062" name="Rectangle 178"/>
          <p:cNvSpPr>
            <a:spLocks noChangeArrowheads="1"/>
          </p:cNvSpPr>
          <p:nvPr/>
        </p:nvSpPr>
        <p:spPr bwMode="auto">
          <a:xfrm>
            <a:off x="3733800" y="1905000"/>
            <a:ext cx="1143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altLang="en-US" sz="2000" b="1">
                <a:solidFill>
                  <a:srgbClr val="000000"/>
                </a:solidFill>
                <a:latin typeface="Bookman Old Style" pitchFamily="18" charset="0"/>
              </a:rPr>
              <a:t>Families</a:t>
            </a:r>
            <a:endParaRPr lang="en-US" altLang="en-US" sz="3600"/>
          </a:p>
        </p:txBody>
      </p:sp>
      <p:sp>
        <p:nvSpPr>
          <p:cNvPr id="2063" name="Rectangle 179"/>
          <p:cNvSpPr>
            <a:spLocks noChangeArrowheads="1"/>
          </p:cNvSpPr>
          <p:nvPr/>
        </p:nvSpPr>
        <p:spPr bwMode="auto">
          <a:xfrm>
            <a:off x="3200400" y="6096000"/>
            <a:ext cx="109061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altLang="en-US" sz="1400" b="1">
                <a:solidFill>
                  <a:srgbClr val="000000"/>
                </a:solidFill>
                <a:latin typeface="Bookman Old Style" pitchFamily="18" charset="0"/>
              </a:rPr>
              <a:t>DDS</a:t>
            </a:r>
            <a:endParaRPr lang="en-US" altLang="en-US" sz="2400"/>
          </a:p>
        </p:txBody>
      </p:sp>
      <p:sp>
        <p:nvSpPr>
          <p:cNvPr id="2064" name="Rectangle 180"/>
          <p:cNvSpPr>
            <a:spLocks noChangeArrowheads="1"/>
          </p:cNvSpPr>
          <p:nvPr/>
        </p:nvSpPr>
        <p:spPr bwMode="auto">
          <a:xfrm>
            <a:off x="4572000" y="5943600"/>
            <a:ext cx="1090613"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altLang="en-US" sz="1400" b="1">
                <a:solidFill>
                  <a:srgbClr val="000000"/>
                </a:solidFill>
                <a:latin typeface="Bookman Old Style" pitchFamily="18" charset="0"/>
              </a:rPr>
              <a:t>Natural Supports</a:t>
            </a:r>
            <a:endParaRPr lang="en-US" altLang="en-US" sz="2400"/>
          </a:p>
        </p:txBody>
      </p:sp>
      <p:graphicFrame>
        <p:nvGraphicFramePr>
          <p:cNvPr id="2050" name="Object 2"/>
          <p:cNvGraphicFramePr>
            <a:graphicFrameLocks noChangeAspect="1"/>
          </p:cNvGraphicFramePr>
          <p:nvPr/>
        </p:nvGraphicFramePr>
        <p:xfrm>
          <a:off x="3124200" y="5359400"/>
          <a:ext cx="914400" cy="804863"/>
        </p:xfrm>
        <a:graphic>
          <a:graphicData uri="http://schemas.openxmlformats.org/presentationml/2006/ole">
            <mc:AlternateContent xmlns:mc="http://schemas.openxmlformats.org/markup-compatibility/2006">
              <mc:Choice xmlns:v="urn:schemas-microsoft-com:vml" Requires="v">
                <p:oleObj spid="_x0000_s3112" name="Clip" r:id="rId4" imgW="1038240" imgH="914400" progId="MS_ClipArt_Gallery.2">
                  <p:embed/>
                </p:oleObj>
              </mc:Choice>
              <mc:Fallback>
                <p:oleObj name="Clip" r:id="rId4" imgW="1038240" imgH="914400" progId="MS_ClipArt_Gallery.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4200" y="5359400"/>
                        <a:ext cx="914400" cy="804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2065" name="Picture 182" descr="H:\My Documents\My Pictures\DDS\DDS Logo clr.t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76600" y="5486400"/>
            <a:ext cx="685800"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455" name="Picture 183"/>
          <p:cNvPicPr>
            <a:picLocks noChangeAspect="1" noChangeArrowheads="1"/>
          </p:cNvPicPr>
          <p:nvPr/>
        </p:nvPicPr>
        <p:blipFill>
          <a:blip r:embed="rId7" cstate="print"/>
          <a:srcRect l="16495"/>
          <a:stretch>
            <a:fillRect/>
          </a:stretch>
        </p:blipFill>
        <p:spPr bwMode="auto">
          <a:xfrm>
            <a:off x="3886200" y="3251198"/>
            <a:ext cx="914400" cy="1625602"/>
          </a:xfrm>
          <a:prstGeom prst="rect">
            <a:avLst/>
          </a:prstGeom>
          <a:ln>
            <a:noFill/>
          </a:ln>
          <a:effectLst>
            <a:softEdge rad="112500"/>
          </a:effectLst>
        </p:spPr>
      </p:pic>
      <p:sp>
        <p:nvSpPr>
          <p:cNvPr id="2067" name="Rectangle 184"/>
          <p:cNvSpPr>
            <a:spLocks noChangeArrowheads="1"/>
          </p:cNvSpPr>
          <p:nvPr/>
        </p:nvSpPr>
        <p:spPr bwMode="auto">
          <a:xfrm>
            <a:off x="5486400" y="2895600"/>
            <a:ext cx="1090613"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altLang="en-US" sz="1400" b="1">
                <a:solidFill>
                  <a:srgbClr val="000000"/>
                </a:solidFill>
                <a:latin typeface="Bookman Old Style" pitchFamily="18" charset="0"/>
              </a:rPr>
              <a:t>Direct Hires</a:t>
            </a:r>
            <a:endParaRPr lang="en-US" altLang="en-US" sz="2400"/>
          </a:p>
        </p:txBody>
      </p:sp>
      <p:sp>
        <p:nvSpPr>
          <p:cNvPr id="54457" name="Rectangle 185"/>
          <p:cNvSpPr>
            <a:spLocks noChangeArrowheads="1"/>
          </p:cNvSpPr>
          <p:nvPr/>
        </p:nvSpPr>
        <p:spPr bwMode="auto">
          <a:xfrm>
            <a:off x="533400" y="1143000"/>
            <a:ext cx="7848600" cy="584200"/>
          </a:xfrm>
          <a:prstGeom prst="rect">
            <a:avLst/>
          </a:prstGeom>
          <a:noFill/>
          <a:ln w="9525">
            <a:noFill/>
            <a:miter lim="800000"/>
            <a:headEnd/>
            <a:tailEnd/>
          </a:ln>
          <a:effectLst/>
        </p:spPr>
        <p:txBody>
          <a:bodyPr>
            <a:spAutoFit/>
          </a:bodyPr>
          <a:lstStyle/>
          <a:p>
            <a:pPr algn="ctr" eaLnBrk="0" hangingPunct="0">
              <a:spcBef>
                <a:spcPct val="50000"/>
              </a:spcBef>
              <a:defRPr/>
            </a:pPr>
            <a:r>
              <a:rPr lang="en-US" sz="3200" b="1" dirty="0" smtClean="0">
                <a:solidFill>
                  <a:schemeClr val="accent4">
                    <a:lumMod val="50000"/>
                  </a:schemeClr>
                </a:solidFill>
                <a:latin typeface="Bookman Old Style" pitchFamily="18" charset="0"/>
              </a:rPr>
              <a:t> </a:t>
            </a:r>
            <a:r>
              <a:rPr lang="en-US" sz="3200" b="1" dirty="0">
                <a:solidFill>
                  <a:schemeClr val="accent4">
                    <a:lumMod val="50000"/>
                  </a:schemeClr>
                </a:solidFill>
                <a:latin typeface="Bookman Old Style" pitchFamily="18" charset="0"/>
              </a:rPr>
              <a:t>Self Determination</a:t>
            </a:r>
          </a:p>
        </p:txBody>
      </p:sp>
      <p:sp>
        <p:nvSpPr>
          <p:cNvPr id="2069" name="Rectangle 186"/>
          <p:cNvSpPr>
            <a:spLocks noChangeArrowheads="1"/>
          </p:cNvSpPr>
          <p:nvPr/>
        </p:nvSpPr>
        <p:spPr bwMode="auto">
          <a:xfrm>
            <a:off x="0" y="2332038"/>
            <a:ext cx="9144000" cy="7937"/>
          </a:xfrm>
          <a:prstGeom prst="rect">
            <a:avLst/>
          </a:prstGeom>
          <a:solidFill>
            <a:srgbClr val="F7F7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pic>
        <p:nvPicPr>
          <p:cNvPr id="2070" name="Picture 187" descr="Filename: j0422879.jpg&#10;Keywords: celebrations, cheering, crowds ...&#10;File Size: 204 KB"/>
          <p:cNvPicPr>
            <a:picLocks noChangeAspect="1" noChangeArrowheads="1"/>
          </p:cNvPicPr>
          <p:nvPr/>
        </p:nvPicPr>
        <p:blipFill>
          <a:blip r:embed="rId8">
            <a:extLst>
              <a:ext uri="{28A0092B-C50C-407E-A947-70E740481C1C}">
                <a14:useLocalDpi xmlns:a14="http://schemas.microsoft.com/office/drawing/2010/main" val="0"/>
              </a:ext>
            </a:extLst>
          </a:blip>
          <a:srcRect t="18741" b="18741"/>
          <a:stretch>
            <a:fillRect/>
          </a:stretch>
        </p:blipFill>
        <p:spPr bwMode="auto">
          <a:xfrm>
            <a:off x="4953000" y="4954588"/>
            <a:ext cx="129540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1" name="Rectangle 188"/>
          <p:cNvSpPr>
            <a:spLocks noChangeArrowheads="1"/>
          </p:cNvSpPr>
          <p:nvPr/>
        </p:nvSpPr>
        <p:spPr bwMode="auto">
          <a:xfrm>
            <a:off x="0" y="2332038"/>
            <a:ext cx="9144000" cy="7937"/>
          </a:xfrm>
          <a:prstGeom prst="rect">
            <a:avLst/>
          </a:prstGeom>
          <a:solidFill>
            <a:srgbClr val="F7F7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pic>
        <p:nvPicPr>
          <p:cNvPr id="2072" name="Picture 189" descr="Filename: j0411809.jpg&#10;Keywords: girls, groups, kids ...&#10;File Size: 184 KB"/>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62600" y="3352800"/>
            <a:ext cx="1050925"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617921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chemeClr val="tx2">
                    <a:lumMod val="60000"/>
                    <a:lumOff val="40000"/>
                  </a:schemeClr>
                </a:solidFill>
                <a:latin typeface="Arial" panose="020B0604020202020204" pitchFamily="34" charset="0"/>
                <a:cs typeface="Arial" panose="020B0604020202020204" pitchFamily="34" charset="0"/>
              </a:rPr>
              <a:t>As you look at the information posted consider</a:t>
            </a:r>
            <a:r>
              <a:rPr lang="en-US" b="1" dirty="0" smtClean="0">
                <a:latin typeface="Arial" panose="020B0604020202020204" pitchFamily="34" charset="0"/>
                <a:cs typeface="Arial" panose="020B0604020202020204" pitchFamily="34" charset="0"/>
              </a:rPr>
              <a:t>:</a:t>
            </a:r>
            <a:endParaRPr lang="en-US"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a:bodyPr>
          <a:lstStyle/>
          <a:p>
            <a:pPr lvl="0"/>
            <a:r>
              <a:rPr lang="en-US" b="1" u="sng" dirty="0">
                <a:solidFill>
                  <a:schemeClr val="tx2">
                    <a:lumMod val="60000"/>
                    <a:lumOff val="40000"/>
                  </a:schemeClr>
                </a:solidFill>
                <a:latin typeface="Arial" panose="020B0604020202020204" pitchFamily="34" charset="0"/>
                <a:cs typeface="Arial" panose="020B0604020202020204" pitchFamily="34" charset="0"/>
              </a:rPr>
              <a:t>GOALS</a:t>
            </a:r>
            <a:r>
              <a:rPr lang="en-US" b="1" dirty="0">
                <a:solidFill>
                  <a:schemeClr val="tx2">
                    <a:lumMod val="60000"/>
                    <a:lumOff val="40000"/>
                  </a:schemeClr>
                </a:solidFill>
                <a:latin typeface="Arial" panose="020B0604020202020204" pitchFamily="34" charset="0"/>
                <a:cs typeface="Arial" panose="020B0604020202020204" pitchFamily="34" charset="0"/>
              </a:rPr>
              <a:t>:</a:t>
            </a:r>
            <a:r>
              <a:rPr lang="en-US" dirty="0">
                <a:solidFill>
                  <a:schemeClr val="tx2">
                    <a:lumMod val="60000"/>
                    <a:lumOff val="40000"/>
                  </a:schemeClr>
                </a:solidFill>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What are the goals </a:t>
            </a:r>
            <a:r>
              <a:rPr lang="en-US" dirty="0" smtClean="0">
                <a:latin typeface="Arial" panose="020B0604020202020204" pitchFamily="34" charset="0"/>
                <a:cs typeface="Arial" panose="020B0604020202020204" pitchFamily="34" charset="0"/>
              </a:rPr>
              <a:t>expressed?  </a:t>
            </a:r>
            <a:r>
              <a:rPr lang="en-US" dirty="0">
                <a:latin typeface="Arial" panose="020B0604020202020204" pitchFamily="34" charset="0"/>
                <a:cs typeface="Arial" panose="020B0604020202020204" pitchFamily="34" charset="0"/>
              </a:rPr>
              <a:t>Can you -contribute to the implementation of these goals and activities</a:t>
            </a:r>
            <a:r>
              <a:rPr lang="en-US" dirty="0" smtClean="0">
                <a:latin typeface="Arial" panose="020B0604020202020204" pitchFamily="34" charset="0"/>
                <a:cs typeface="Arial" panose="020B0604020202020204" pitchFamily="34" charset="0"/>
              </a:rPr>
              <a:t>?</a:t>
            </a:r>
          </a:p>
          <a:p>
            <a:r>
              <a:rPr lang="en-US" b="1" u="sng" dirty="0">
                <a:solidFill>
                  <a:schemeClr val="tx2">
                    <a:lumMod val="60000"/>
                    <a:lumOff val="40000"/>
                  </a:schemeClr>
                </a:solidFill>
                <a:latin typeface="Arial" panose="020B0604020202020204" pitchFamily="34" charset="0"/>
                <a:cs typeface="Arial" panose="020B0604020202020204" pitchFamily="34" charset="0"/>
              </a:rPr>
              <a:t>LEARNING MOMENTS</a:t>
            </a:r>
            <a:r>
              <a:rPr lang="en-US" dirty="0">
                <a:latin typeface="Arial" panose="020B0604020202020204" pitchFamily="34" charset="0"/>
                <a:cs typeface="Arial" panose="020B0604020202020204" pitchFamily="34" charset="0"/>
              </a:rPr>
              <a:t>: What </a:t>
            </a:r>
            <a:r>
              <a:rPr lang="en-US" dirty="0" smtClean="0">
                <a:latin typeface="Arial" panose="020B0604020202020204" pitchFamily="34" charset="0"/>
                <a:cs typeface="Arial" panose="020B0604020202020204" pitchFamily="34" charset="0"/>
              </a:rPr>
              <a:t>are the learning moments expressed?  </a:t>
            </a:r>
            <a:r>
              <a:rPr lang="en-US" dirty="0">
                <a:latin typeface="Arial" panose="020B0604020202020204" pitchFamily="34" charset="0"/>
                <a:cs typeface="Arial" panose="020B0604020202020204" pitchFamily="34" charset="0"/>
              </a:rPr>
              <a:t>Did any of the learning moments provide ideas on how you can live your life/or do you work differently?</a:t>
            </a:r>
          </a:p>
          <a:p>
            <a:pPr lvl="0"/>
            <a:endParaRPr lang="en-US" dirty="0"/>
          </a:p>
          <a:p>
            <a:endParaRPr lang="en-US" dirty="0"/>
          </a:p>
        </p:txBody>
      </p:sp>
    </p:spTree>
    <p:extLst>
      <p:ext uri="{BB962C8B-B14F-4D97-AF65-F5344CB8AC3E}">
        <p14:creationId xmlns:p14="http://schemas.microsoft.com/office/powerpoint/2010/main" val="109858528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As you walked about what did you learn from the materials that you didn’t know before?</a:t>
            </a:r>
          </a:p>
          <a:p>
            <a:r>
              <a:rPr lang="en-US" dirty="0" smtClean="0"/>
              <a:t>Did you have any AHA moments?</a:t>
            </a:r>
          </a:p>
          <a:p>
            <a:r>
              <a:rPr lang="en-US" dirty="0" smtClean="0"/>
              <a:t>What ideas did the materials spark of how you can do your job differently?</a:t>
            </a:r>
          </a:p>
          <a:p>
            <a:endParaRPr lang="en-US" dirty="0" smtClean="0"/>
          </a:p>
          <a:p>
            <a:endParaRPr lang="en-US" dirty="0"/>
          </a:p>
        </p:txBody>
      </p:sp>
      <p:sp>
        <p:nvSpPr>
          <p:cNvPr id="3" name="Title 2"/>
          <p:cNvSpPr>
            <a:spLocks noGrp="1"/>
          </p:cNvSpPr>
          <p:nvPr>
            <p:ph type="title"/>
          </p:nvPr>
        </p:nvSpPr>
        <p:spPr/>
        <p:txBody>
          <a:bodyPr/>
          <a:lstStyle/>
          <a:p>
            <a:r>
              <a:rPr lang="en-US" dirty="0" smtClean="0"/>
              <a:t>Learning Moments</a:t>
            </a:r>
            <a:endParaRPr lang="en-US" dirty="0"/>
          </a:p>
        </p:txBody>
      </p:sp>
    </p:spTree>
    <p:extLst>
      <p:ext uri="{BB962C8B-B14F-4D97-AF65-F5344CB8AC3E}">
        <p14:creationId xmlns:p14="http://schemas.microsoft.com/office/powerpoint/2010/main" val="293875888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109728" indent="0">
              <a:buNone/>
            </a:pPr>
            <a:r>
              <a:rPr lang="en-US" dirty="0" smtClean="0"/>
              <a:t> </a:t>
            </a:r>
            <a:endParaRPr lang="en-US" dirty="0"/>
          </a:p>
        </p:txBody>
      </p:sp>
      <p:sp>
        <p:nvSpPr>
          <p:cNvPr id="3" name="Title 2"/>
          <p:cNvSpPr>
            <a:spLocks noGrp="1"/>
          </p:cNvSpPr>
          <p:nvPr>
            <p:ph type="title"/>
          </p:nvPr>
        </p:nvSpPr>
        <p:spPr/>
        <p:txBody>
          <a:bodyPr/>
          <a:lstStyle/>
          <a:p>
            <a:pPr algn="ctr"/>
            <a:r>
              <a:rPr lang="en-US" dirty="0" smtClean="0"/>
              <a:t>BREAK</a:t>
            </a:r>
            <a:endParaRPr lang="en-US" dirty="0"/>
          </a:p>
        </p:txBody>
      </p:sp>
      <p:pic>
        <p:nvPicPr>
          <p:cNvPr id="6146" name="Picture 2" descr="C:\Program Files (x86)\Microsoft Office\MEDIA\CAGCAT10\j023413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81200" y="1447800"/>
            <a:ext cx="5333999" cy="441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215537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109728" indent="0" algn="ctr">
              <a:buNone/>
            </a:pPr>
            <a:r>
              <a:rPr lang="en-US" sz="2400" dirty="0" smtClean="0"/>
              <a:t>Before January 2014</a:t>
            </a:r>
          </a:p>
          <a:p>
            <a:r>
              <a:rPr lang="en-US" sz="2400" dirty="0" smtClean="0"/>
              <a:t>Medicaid eligibility a must</a:t>
            </a:r>
          </a:p>
          <a:p>
            <a:r>
              <a:rPr lang="en-US" sz="2400" dirty="0" smtClean="0"/>
              <a:t>Majority of DDS services provided under a Waiver</a:t>
            </a:r>
          </a:p>
          <a:p>
            <a:r>
              <a:rPr lang="en-US" sz="2400" dirty="0" smtClean="0"/>
              <a:t>Maximize waiver enrollment</a:t>
            </a:r>
          </a:p>
          <a:p>
            <a:r>
              <a:rPr lang="en-US" sz="2400" dirty="0" smtClean="0"/>
              <a:t>Current 5 waivers</a:t>
            </a:r>
          </a:p>
          <a:p>
            <a:r>
              <a:rPr lang="en-US" sz="2400" dirty="0" smtClean="0"/>
              <a:t>Defined Supports and Services</a:t>
            </a:r>
          </a:p>
          <a:p>
            <a:r>
              <a:rPr lang="en-US" sz="2400" dirty="0" smtClean="0"/>
              <a:t>Person centered expectation</a:t>
            </a:r>
          </a:p>
          <a:p>
            <a:r>
              <a:rPr lang="en-US" sz="2400" dirty="0" smtClean="0"/>
              <a:t>Defined </a:t>
            </a:r>
            <a:r>
              <a:rPr lang="en-US" sz="2400" smtClean="0"/>
              <a:t>Waiver Assurances</a:t>
            </a:r>
            <a:endParaRPr lang="en-US" sz="2400" dirty="0" smtClean="0"/>
          </a:p>
          <a:p>
            <a:pPr marL="109728" indent="0">
              <a:buNone/>
            </a:pPr>
            <a:endParaRPr lang="en-US" sz="2400" dirty="0" smtClean="0"/>
          </a:p>
          <a:p>
            <a:endParaRPr lang="en-US" sz="2400" dirty="0"/>
          </a:p>
        </p:txBody>
      </p:sp>
      <p:sp>
        <p:nvSpPr>
          <p:cNvPr id="3" name="Title 2"/>
          <p:cNvSpPr>
            <a:spLocks noGrp="1"/>
          </p:cNvSpPr>
          <p:nvPr>
            <p:ph type="title"/>
          </p:nvPr>
        </p:nvSpPr>
        <p:spPr/>
        <p:txBody>
          <a:bodyPr/>
          <a:lstStyle/>
          <a:p>
            <a:r>
              <a:rPr lang="en-US" dirty="0" smtClean="0"/>
              <a:t>Busting the Waiver Myths</a:t>
            </a:r>
            <a:endParaRPr lang="en-US" dirty="0"/>
          </a:p>
        </p:txBody>
      </p:sp>
    </p:spTree>
    <p:extLst>
      <p:ext uri="{BB962C8B-B14F-4D97-AF65-F5344CB8AC3E}">
        <p14:creationId xmlns:p14="http://schemas.microsoft.com/office/powerpoint/2010/main" val="404415591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800" dirty="0" smtClean="0"/>
              <a:t>All </a:t>
            </a:r>
            <a:r>
              <a:rPr lang="en-US" sz="2800" dirty="0"/>
              <a:t>the above</a:t>
            </a:r>
          </a:p>
          <a:p>
            <a:r>
              <a:rPr lang="en-US" sz="2800" dirty="0"/>
              <a:t>HCB Settings requirement</a:t>
            </a:r>
          </a:p>
          <a:p>
            <a:r>
              <a:rPr lang="en-US" sz="2800" dirty="0"/>
              <a:t>Development of the Statewide Waiver Transition Plan</a:t>
            </a:r>
          </a:p>
          <a:p>
            <a:r>
              <a:rPr lang="en-US" sz="2800" dirty="0"/>
              <a:t>Opportunity to streamline Waiver Assurances</a:t>
            </a:r>
          </a:p>
          <a:p>
            <a:r>
              <a:rPr lang="en-US" sz="2800" dirty="0"/>
              <a:t>Adding new waiver </a:t>
            </a:r>
            <a:r>
              <a:rPr lang="en-US" sz="2800" dirty="0" smtClean="0"/>
              <a:t>services</a:t>
            </a:r>
          </a:p>
          <a:p>
            <a:r>
              <a:rPr lang="en-US" sz="2800" dirty="0" smtClean="0"/>
              <a:t>Waiver Amendments</a:t>
            </a:r>
            <a:endParaRPr lang="en-US" sz="2800" dirty="0"/>
          </a:p>
          <a:p>
            <a:endParaRPr lang="en-US" dirty="0"/>
          </a:p>
        </p:txBody>
      </p:sp>
      <p:sp>
        <p:nvSpPr>
          <p:cNvPr id="3" name="Title 2"/>
          <p:cNvSpPr>
            <a:spLocks noGrp="1"/>
          </p:cNvSpPr>
          <p:nvPr>
            <p:ph type="title"/>
          </p:nvPr>
        </p:nvSpPr>
        <p:spPr/>
        <p:txBody>
          <a:bodyPr>
            <a:normAutofit fontScale="90000"/>
          </a:bodyPr>
          <a:lstStyle/>
          <a:p>
            <a:pPr algn="ctr"/>
            <a:r>
              <a:rPr lang="en-US" sz="4400" dirty="0"/>
              <a:t>Since January 2014</a:t>
            </a:r>
            <a:br>
              <a:rPr lang="en-US" sz="4400" dirty="0"/>
            </a:br>
            <a:endParaRPr lang="en-US" dirty="0"/>
          </a:p>
        </p:txBody>
      </p:sp>
    </p:spTree>
    <p:extLst>
      <p:ext uri="{BB962C8B-B14F-4D97-AF65-F5344CB8AC3E}">
        <p14:creationId xmlns:p14="http://schemas.microsoft.com/office/powerpoint/2010/main" val="89454267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109728" indent="0" algn="ctr">
              <a:buNone/>
            </a:pPr>
            <a:endParaRPr lang="en-US" sz="2400" dirty="0"/>
          </a:p>
          <a:p>
            <a:r>
              <a:rPr lang="en-US" dirty="0" smtClean="0"/>
              <a:t>What does this mean?</a:t>
            </a:r>
          </a:p>
          <a:p>
            <a:r>
              <a:rPr lang="en-US" dirty="0" smtClean="0"/>
              <a:t>Rules have not changed but how </a:t>
            </a:r>
            <a:r>
              <a:rPr lang="en-US" smtClean="0"/>
              <a:t>we _________</a:t>
            </a:r>
            <a:endParaRPr lang="en-US" dirty="0" smtClean="0"/>
          </a:p>
          <a:p>
            <a:r>
              <a:rPr lang="en-US" dirty="0" smtClean="0"/>
              <a:t>What do I have to do?</a:t>
            </a:r>
          </a:p>
          <a:p>
            <a:r>
              <a:rPr lang="en-US" dirty="0" smtClean="0"/>
              <a:t>How is this connected to Community of Practice and Mentor Project?</a:t>
            </a:r>
            <a:endParaRPr lang="en-US" dirty="0"/>
          </a:p>
        </p:txBody>
      </p:sp>
      <p:sp>
        <p:nvSpPr>
          <p:cNvPr id="3" name="Title 2"/>
          <p:cNvSpPr>
            <a:spLocks noGrp="1"/>
          </p:cNvSpPr>
          <p:nvPr>
            <p:ph type="title"/>
          </p:nvPr>
        </p:nvSpPr>
        <p:spPr/>
        <p:txBody>
          <a:bodyPr>
            <a:normAutofit fontScale="90000"/>
          </a:bodyPr>
          <a:lstStyle/>
          <a:p>
            <a:pPr marL="109728" indent="0" algn="ctr"/>
            <a:r>
              <a:rPr lang="en-US" sz="2200" dirty="0" smtClean="0"/>
              <a:t/>
            </a:r>
            <a:br>
              <a:rPr lang="en-US" sz="2200" dirty="0" smtClean="0"/>
            </a:br>
            <a:r>
              <a:rPr lang="en-US" sz="2200" dirty="0"/>
              <a:t/>
            </a:r>
            <a:br>
              <a:rPr lang="en-US" sz="2200" dirty="0"/>
            </a:br>
            <a:r>
              <a:rPr lang="en-US" sz="2700" dirty="0" smtClean="0"/>
              <a:t>HCB </a:t>
            </a:r>
            <a:r>
              <a:rPr lang="en-US" sz="2700" dirty="0"/>
              <a:t>Settings </a:t>
            </a:r>
            <a:r>
              <a:rPr lang="en-US" sz="2700" dirty="0" smtClean="0"/>
              <a:t>Requirements</a:t>
            </a:r>
            <a:br>
              <a:rPr lang="en-US" sz="2700" dirty="0" smtClean="0"/>
            </a:br>
            <a:r>
              <a:rPr lang="en-US" sz="2700" dirty="0" smtClean="0"/>
              <a:t>and</a:t>
            </a:r>
            <a:r>
              <a:rPr lang="en-US" sz="2700" dirty="0"/>
              <a:t/>
            </a:r>
            <a:br>
              <a:rPr lang="en-US" sz="2700" dirty="0"/>
            </a:br>
            <a:r>
              <a:rPr lang="en-US" sz="2700" dirty="0"/>
              <a:t>Development of the Statewide Waiver Transition Plan</a:t>
            </a:r>
            <a:br>
              <a:rPr lang="en-US" sz="2700" dirty="0"/>
            </a:br>
            <a:endParaRPr lang="en-US" sz="2700" dirty="0"/>
          </a:p>
        </p:txBody>
      </p:sp>
    </p:spTree>
    <p:extLst>
      <p:ext uri="{BB962C8B-B14F-4D97-AF65-F5344CB8AC3E}">
        <p14:creationId xmlns:p14="http://schemas.microsoft.com/office/powerpoint/2010/main" val="155191576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109728" indent="0" algn="ctr">
              <a:spcBef>
                <a:spcPct val="50000"/>
              </a:spcBef>
              <a:buNone/>
            </a:pPr>
            <a:r>
              <a:rPr lang="en-US" sz="2800" dirty="0" smtClean="0"/>
              <a:t>Planning </a:t>
            </a:r>
            <a:r>
              <a:rPr lang="en-US" sz="2800" dirty="0"/>
              <a:t>is the most critical aspect of the HCBS waiver.</a:t>
            </a:r>
          </a:p>
          <a:p>
            <a:pPr>
              <a:spcBef>
                <a:spcPct val="50000"/>
              </a:spcBef>
            </a:pPr>
            <a:r>
              <a:rPr lang="en-US" sz="2800" dirty="0"/>
              <a:t>As a case manager you play a key role in assuring that participants actively engage in the planning process, have the information they need to make decisions and understand the choices available to them</a:t>
            </a:r>
            <a:r>
              <a:rPr lang="en-US" sz="2800" dirty="0" smtClean="0">
                <a:solidFill>
                  <a:srgbClr val="666633"/>
                </a:solidFill>
              </a:rPr>
              <a:t>.</a:t>
            </a:r>
          </a:p>
          <a:p>
            <a:pPr>
              <a:spcBef>
                <a:spcPct val="50000"/>
              </a:spcBef>
            </a:pPr>
            <a:r>
              <a:rPr lang="en-US" sz="2800" dirty="0" smtClean="0"/>
              <a:t>This includes assessment, monitoring and follow-up and provide choice</a:t>
            </a:r>
            <a:r>
              <a:rPr lang="en-US" sz="2800" dirty="0" smtClean="0">
                <a:solidFill>
                  <a:srgbClr val="666633"/>
                </a:solidFill>
              </a:rPr>
              <a:t>.</a:t>
            </a:r>
            <a:endParaRPr lang="en-US" sz="2800" dirty="0">
              <a:solidFill>
                <a:srgbClr val="666633"/>
              </a:solidFill>
            </a:endParaRPr>
          </a:p>
          <a:p>
            <a:endParaRPr lang="en-US" dirty="0"/>
          </a:p>
        </p:txBody>
      </p:sp>
      <p:sp>
        <p:nvSpPr>
          <p:cNvPr id="3" name="Title 2"/>
          <p:cNvSpPr>
            <a:spLocks noGrp="1"/>
          </p:cNvSpPr>
          <p:nvPr>
            <p:ph type="title"/>
          </p:nvPr>
        </p:nvSpPr>
        <p:spPr/>
        <p:txBody>
          <a:bodyPr/>
          <a:lstStyle/>
          <a:p>
            <a:pPr algn="ctr"/>
            <a:r>
              <a:rPr lang="en-US" dirty="0" smtClean="0"/>
              <a:t>Planning</a:t>
            </a:r>
            <a:endParaRPr lang="en-US" dirty="0"/>
          </a:p>
        </p:txBody>
      </p:sp>
    </p:spTree>
    <p:extLst>
      <p:ext uri="{BB962C8B-B14F-4D97-AF65-F5344CB8AC3E}">
        <p14:creationId xmlns:p14="http://schemas.microsoft.com/office/powerpoint/2010/main" val="392746923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spcBef>
                <a:spcPct val="20000"/>
              </a:spcBef>
            </a:pPr>
            <a:r>
              <a:rPr lang="en-US" sz="2800" dirty="0">
                <a:latin typeface="Verdana" pitchFamily="34" charset="0"/>
              </a:rPr>
              <a:t>Agencies and workers providing services under the HCBS waiver must be qualified to provide those services. </a:t>
            </a:r>
          </a:p>
          <a:p>
            <a:pPr>
              <a:spcBef>
                <a:spcPct val="50000"/>
              </a:spcBef>
            </a:pPr>
            <a:endParaRPr lang="en-US" dirty="0"/>
          </a:p>
          <a:p>
            <a:r>
              <a:rPr lang="en-US" dirty="0" smtClean="0"/>
              <a:t>Must have an authorization to provide those services</a:t>
            </a:r>
            <a:endParaRPr lang="en-US" dirty="0"/>
          </a:p>
        </p:txBody>
      </p:sp>
      <p:sp>
        <p:nvSpPr>
          <p:cNvPr id="3" name="Title 2"/>
          <p:cNvSpPr>
            <a:spLocks noGrp="1"/>
          </p:cNvSpPr>
          <p:nvPr>
            <p:ph type="title"/>
          </p:nvPr>
        </p:nvSpPr>
        <p:spPr/>
        <p:txBody>
          <a:bodyPr/>
          <a:lstStyle/>
          <a:p>
            <a:pPr algn="ctr"/>
            <a:r>
              <a:rPr lang="en-US" dirty="0" smtClean="0"/>
              <a:t>Qualified Providers</a:t>
            </a:r>
            <a:endParaRPr lang="en-US" dirty="0"/>
          </a:p>
        </p:txBody>
      </p:sp>
    </p:spTree>
    <p:extLst>
      <p:ext uri="{BB962C8B-B14F-4D97-AF65-F5344CB8AC3E}">
        <p14:creationId xmlns:p14="http://schemas.microsoft.com/office/powerpoint/2010/main" val="44806205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smtClean="0"/>
          </a:p>
          <a:p>
            <a:r>
              <a:rPr lang="en-US" dirty="0" smtClean="0"/>
              <a:t>How we ensure compliance</a:t>
            </a:r>
          </a:p>
          <a:p>
            <a:r>
              <a:rPr lang="en-US" dirty="0" smtClean="0"/>
              <a:t>Waiver assurances</a:t>
            </a:r>
          </a:p>
          <a:p>
            <a:r>
              <a:rPr lang="en-US" dirty="0" smtClean="0"/>
              <a:t>Focus on the person</a:t>
            </a:r>
          </a:p>
          <a:p>
            <a:r>
              <a:rPr lang="en-US" dirty="0" smtClean="0"/>
              <a:t>Focus on validating services </a:t>
            </a:r>
          </a:p>
          <a:p>
            <a:r>
              <a:rPr lang="en-US" dirty="0" smtClean="0"/>
              <a:t>Weaving in the HCB setting rule</a:t>
            </a:r>
            <a:endParaRPr lang="en-US" dirty="0"/>
          </a:p>
        </p:txBody>
      </p:sp>
      <p:sp>
        <p:nvSpPr>
          <p:cNvPr id="3" name="Title 2"/>
          <p:cNvSpPr>
            <a:spLocks noGrp="1"/>
          </p:cNvSpPr>
          <p:nvPr>
            <p:ph type="title"/>
          </p:nvPr>
        </p:nvSpPr>
        <p:spPr/>
        <p:txBody>
          <a:bodyPr/>
          <a:lstStyle/>
          <a:p>
            <a:pPr algn="ctr"/>
            <a:r>
              <a:rPr lang="en-US" dirty="0" smtClean="0"/>
              <a:t>Quality Services</a:t>
            </a:r>
            <a:endParaRPr lang="en-US" dirty="0"/>
          </a:p>
        </p:txBody>
      </p:sp>
    </p:spTree>
    <p:extLst>
      <p:ext uri="{BB962C8B-B14F-4D97-AF65-F5344CB8AC3E}">
        <p14:creationId xmlns:p14="http://schemas.microsoft.com/office/powerpoint/2010/main" val="390818019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20000"/>
          </a:bodyPr>
          <a:lstStyle/>
          <a:p>
            <a:endParaRPr lang="en-US" dirty="0" smtClean="0"/>
          </a:p>
          <a:p>
            <a:pPr marL="109728" indent="0">
              <a:buNone/>
            </a:pPr>
            <a:endParaRPr lang="en-US" dirty="0"/>
          </a:p>
          <a:p>
            <a:r>
              <a:rPr lang="en-US" dirty="0" smtClean="0"/>
              <a:t>Openness to new ideas</a:t>
            </a:r>
          </a:p>
          <a:p>
            <a:r>
              <a:rPr lang="en-US" dirty="0" smtClean="0"/>
              <a:t>Suspend “Negative Voices” , ask “What resources do we need to make this happen?”</a:t>
            </a:r>
          </a:p>
          <a:p>
            <a:r>
              <a:rPr lang="en-US" dirty="0" smtClean="0"/>
              <a:t>Partner with Mentor agencies and others exploring new innovative ways to provide supports.</a:t>
            </a:r>
          </a:p>
          <a:p>
            <a:r>
              <a:rPr lang="en-US" dirty="0" smtClean="0"/>
              <a:t>Ensure the person being supported is the center of their planning process.</a:t>
            </a:r>
          </a:p>
          <a:p>
            <a:r>
              <a:rPr lang="en-US" dirty="0" smtClean="0"/>
              <a:t>Be a partner and resource to Providers </a:t>
            </a:r>
          </a:p>
          <a:p>
            <a:r>
              <a:rPr lang="en-US" dirty="0" smtClean="0"/>
              <a:t>Become active in committee work</a:t>
            </a:r>
          </a:p>
          <a:p>
            <a:r>
              <a:rPr lang="en-US" dirty="0" smtClean="0"/>
              <a:t>Talk about at staff meetings</a:t>
            </a:r>
          </a:p>
          <a:p>
            <a:endParaRPr lang="en-US" dirty="0"/>
          </a:p>
        </p:txBody>
      </p:sp>
      <p:sp>
        <p:nvSpPr>
          <p:cNvPr id="3" name="Title 2"/>
          <p:cNvSpPr>
            <a:spLocks noGrp="1"/>
          </p:cNvSpPr>
          <p:nvPr>
            <p:ph type="title"/>
          </p:nvPr>
        </p:nvSpPr>
        <p:spPr/>
        <p:txBody>
          <a:bodyPr/>
          <a:lstStyle/>
          <a:p>
            <a:r>
              <a:rPr lang="en-US" dirty="0" smtClean="0"/>
              <a:t>Ways </a:t>
            </a:r>
            <a:r>
              <a:rPr lang="en-US" dirty="0"/>
              <a:t>Y</a:t>
            </a:r>
            <a:r>
              <a:rPr lang="en-US" dirty="0" smtClean="0"/>
              <a:t>ou can support</a:t>
            </a:r>
            <a:endParaRPr lang="en-US" dirty="0"/>
          </a:p>
        </p:txBody>
      </p:sp>
      <p:pic>
        <p:nvPicPr>
          <p:cNvPr id="4" name="Picture 2" descr="C:\Users\DillonP\AppData\Local\Temp\Content.IE5\ACG01BK3\MC900157881[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29400" y="-76200"/>
            <a:ext cx="2133600" cy="259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4177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1026"/>
          <p:cNvSpPr>
            <a:spLocks noChangeArrowheads="1"/>
          </p:cNvSpPr>
          <p:nvPr/>
        </p:nvSpPr>
        <p:spPr bwMode="auto">
          <a:xfrm>
            <a:off x="914400" y="685800"/>
            <a:ext cx="7086600" cy="3732213"/>
          </a:xfrm>
          <a:prstGeom prst="rect">
            <a:avLst/>
          </a:prstGeom>
          <a:noFill/>
          <a:ln w="9525">
            <a:noFill/>
            <a:miter lim="800000"/>
            <a:headEnd/>
            <a:tailEnd/>
          </a:ln>
        </p:spPr>
        <p:txBody>
          <a:bodyPr>
            <a:spAutoFit/>
          </a:bodyPr>
          <a:lstStyle/>
          <a:p>
            <a:pPr eaLnBrk="0" fontAlgn="auto" hangingPunct="0">
              <a:spcBef>
                <a:spcPts val="500"/>
              </a:spcBef>
              <a:spcAft>
                <a:spcPts val="500"/>
              </a:spcAft>
              <a:defRPr/>
            </a:pPr>
            <a:r>
              <a:rPr lang="en-US" sz="4800" dirty="0">
                <a:latin typeface="+mj-lt"/>
                <a:cs typeface="Times New Roman" pitchFamily="18" charset="0"/>
              </a:rPr>
              <a:t>"It isn't where you came from, it's where you're going that counts."      </a:t>
            </a:r>
          </a:p>
          <a:p>
            <a:pPr algn="r" eaLnBrk="0" fontAlgn="auto" hangingPunct="0">
              <a:spcBef>
                <a:spcPts val="500"/>
              </a:spcBef>
              <a:spcAft>
                <a:spcPts val="500"/>
              </a:spcAft>
              <a:defRPr/>
            </a:pPr>
            <a:r>
              <a:rPr lang="en-US" sz="2000" dirty="0">
                <a:latin typeface="+mj-lt"/>
                <a:cs typeface="Times New Roman" pitchFamily="18" charset="0"/>
                <a:hlinkClick r:id="rId2"/>
              </a:rPr>
              <a:t>Fitzgerald, Ella</a:t>
            </a:r>
            <a:r>
              <a:rPr lang="en-US" sz="2000" dirty="0">
                <a:latin typeface="+mj-lt"/>
                <a:cs typeface="Times New Roman" pitchFamily="18" charset="0"/>
              </a:rPr>
              <a:t> Singer (1918-1996)</a:t>
            </a:r>
          </a:p>
          <a:p>
            <a:pPr eaLnBrk="0" fontAlgn="auto" hangingPunct="0">
              <a:spcBef>
                <a:spcPts val="0"/>
              </a:spcBef>
              <a:spcAft>
                <a:spcPts val="0"/>
              </a:spcAft>
              <a:defRPr/>
            </a:pPr>
            <a:endParaRPr lang="en-US" sz="2000" dirty="0">
              <a:latin typeface="+mj-lt"/>
              <a:cs typeface="Times New Roman" pitchFamily="18" charset="0"/>
            </a:endParaRPr>
          </a:p>
          <a:p>
            <a:pPr eaLnBrk="0" fontAlgn="auto" hangingPunct="0">
              <a:spcBef>
                <a:spcPts val="0"/>
              </a:spcBef>
              <a:spcAft>
                <a:spcPts val="0"/>
              </a:spcAft>
              <a:defRPr/>
            </a:pPr>
            <a:endParaRPr lang="en-US" sz="4000" dirty="0">
              <a:latin typeface="+mj-lt"/>
            </a:endParaRPr>
          </a:p>
        </p:txBody>
      </p:sp>
      <p:pic>
        <p:nvPicPr>
          <p:cNvPr id="27651" name="Picture 1027" descr="N:\Documents and Settings\millerba\Application Data\Microsoft\Media Catalog\Downloaded Clips\cl9f\j039879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4267200"/>
            <a:ext cx="3063875"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11FAD20-0906-4D10-BFD0-9E7DD2269A1F}" type="slidenum">
              <a:rPr lang="en-US" altLang="en-US" smtClean="0"/>
              <a:pPr eaLnBrk="1" hangingPunct="1"/>
              <a:t>7</a:t>
            </a:fld>
            <a:endParaRPr lang="en-US" altLang="en-US" smtClean="0"/>
          </a:p>
        </p:txBody>
      </p:sp>
    </p:spTree>
    <p:extLst>
      <p:ext uri="{BB962C8B-B14F-4D97-AF65-F5344CB8AC3E}">
        <p14:creationId xmlns:p14="http://schemas.microsoft.com/office/powerpoint/2010/main" val="173367163"/>
      </p:ext>
    </p:extLst>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endParaRPr lang="en-US" dirty="0" smtClean="0"/>
          </a:p>
          <a:p>
            <a:endParaRPr lang="en-US" dirty="0" smtClean="0"/>
          </a:p>
          <a:p>
            <a:r>
              <a:rPr lang="en-US" dirty="0" smtClean="0"/>
              <a:t>I decided to ignore the negative voices that said “I Can’t” and give it a try.</a:t>
            </a:r>
          </a:p>
          <a:p>
            <a:r>
              <a:rPr lang="en-US" dirty="0" smtClean="0"/>
              <a:t>Asked my support team if they were ready to help me reach my goal.</a:t>
            </a:r>
          </a:p>
          <a:p>
            <a:r>
              <a:rPr lang="en-US" dirty="0" smtClean="0"/>
              <a:t>Took a deep breath found the first good holds to grab and took the first step.</a:t>
            </a:r>
          </a:p>
          <a:p>
            <a:r>
              <a:rPr lang="en-US" dirty="0" smtClean="0"/>
              <a:t>Continued looking for the next right step.</a:t>
            </a:r>
          </a:p>
          <a:p>
            <a:r>
              <a:rPr lang="en-US" dirty="0" smtClean="0"/>
              <a:t>When I couldn’t see the next right step listened to those below who had a better more complete view of the wall.</a:t>
            </a:r>
            <a:endParaRPr lang="en-US" dirty="0"/>
          </a:p>
        </p:txBody>
      </p:sp>
      <p:sp>
        <p:nvSpPr>
          <p:cNvPr id="3" name="Title 2"/>
          <p:cNvSpPr>
            <a:spLocks noGrp="1"/>
          </p:cNvSpPr>
          <p:nvPr>
            <p:ph type="title"/>
          </p:nvPr>
        </p:nvSpPr>
        <p:spPr/>
        <p:txBody>
          <a:bodyPr/>
          <a:lstStyle/>
          <a:p>
            <a:r>
              <a:rPr lang="en-US" dirty="0" smtClean="0"/>
              <a:t>  What is Success?</a:t>
            </a:r>
            <a:endParaRPr lang="en-US" dirty="0"/>
          </a:p>
        </p:txBody>
      </p:sp>
      <p:pic>
        <p:nvPicPr>
          <p:cNvPr id="4" name="Picture 2" descr="C:\Users\DillonP\AppData\Local\Temp\Content.Outlook\74M68VIM\IMG_114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2600" y="76200"/>
            <a:ext cx="2895599" cy="220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715989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When I panicked and wanted to stop, I rested where I was until the courage to continue came back.</a:t>
            </a:r>
          </a:p>
          <a:p>
            <a:r>
              <a:rPr lang="en-US" dirty="0" smtClean="0"/>
              <a:t>Saw the top and heard the encouragement and knew I could do it.</a:t>
            </a:r>
          </a:p>
          <a:p>
            <a:r>
              <a:rPr lang="en-US" dirty="0" smtClean="0"/>
              <a:t>Experience at the TOP was an exhilaration I had never experienced before.</a:t>
            </a:r>
          </a:p>
          <a:p>
            <a:r>
              <a:rPr lang="en-US" dirty="0" smtClean="0"/>
              <a:t>Exhilaration because it WAS HARD, but I KEPT GOING, DIDN’T GIVE UP and accomplished THE GOAL.</a:t>
            </a:r>
            <a:endParaRPr lang="en-US" dirty="0"/>
          </a:p>
        </p:txBody>
      </p:sp>
      <p:sp>
        <p:nvSpPr>
          <p:cNvPr id="3" name="Title 2"/>
          <p:cNvSpPr>
            <a:spLocks noGrp="1"/>
          </p:cNvSpPr>
          <p:nvPr>
            <p:ph type="title"/>
          </p:nvPr>
        </p:nvSpPr>
        <p:spPr/>
        <p:txBody>
          <a:bodyPr/>
          <a:lstStyle/>
          <a:p>
            <a:r>
              <a:rPr lang="en-US" dirty="0" smtClean="0"/>
              <a:t>Success for My Wall Climb</a:t>
            </a:r>
            <a:endParaRPr lang="en-US" dirty="0"/>
          </a:p>
        </p:txBody>
      </p:sp>
    </p:spTree>
    <p:extLst>
      <p:ext uri="{BB962C8B-B14F-4D97-AF65-F5344CB8AC3E}">
        <p14:creationId xmlns:p14="http://schemas.microsoft.com/office/powerpoint/2010/main" val="185384586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dirty="0" smtClean="0"/>
              <a:t>Have the individuals set the goals?</a:t>
            </a:r>
          </a:p>
          <a:p>
            <a:r>
              <a:rPr lang="en-US" dirty="0" smtClean="0"/>
              <a:t>Are individuals feeling supported to achieve what is important to them?</a:t>
            </a:r>
          </a:p>
          <a:p>
            <a:r>
              <a:rPr lang="en-US" dirty="0" smtClean="0"/>
              <a:t>Do we know what Quality means to the person?</a:t>
            </a:r>
          </a:p>
          <a:p>
            <a:r>
              <a:rPr lang="en-US" dirty="0" smtClean="0"/>
              <a:t>What supports to we need to put in place?</a:t>
            </a:r>
          </a:p>
          <a:p>
            <a:r>
              <a:rPr lang="en-US" dirty="0" smtClean="0"/>
              <a:t>Are we flexible to learn from our steps and make corrections along the way?</a:t>
            </a:r>
          </a:p>
          <a:p>
            <a:r>
              <a:rPr lang="en-US" dirty="0" smtClean="0"/>
              <a:t>Is the person living the life they desire, integrated into their community and have access to the same resources we all do.</a:t>
            </a:r>
            <a:endParaRPr lang="en-US" dirty="0"/>
          </a:p>
        </p:txBody>
      </p:sp>
      <p:sp>
        <p:nvSpPr>
          <p:cNvPr id="3" name="Title 2"/>
          <p:cNvSpPr>
            <a:spLocks noGrp="1"/>
          </p:cNvSpPr>
          <p:nvPr>
            <p:ph type="title"/>
          </p:nvPr>
        </p:nvSpPr>
        <p:spPr/>
        <p:txBody>
          <a:bodyPr/>
          <a:lstStyle/>
          <a:p>
            <a:r>
              <a:rPr lang="en-US" dirty="0" smtClean="0"/>
              <a:t>How will we measure progress?</a:t>
            </a:r>
            <a:endParaRPr lang="en-US" dirty="0"/>
          </a:p>
        </p:txBody>
      </p:sp>
    </p:spTree>
    <p:extLst>
      <p:ext uri="{BB962C8B-B14F-4D97-AF65-F5344CB8AC3E}">
        <p14:creationId xmlns:p14="http://schemas.microsoft.com/office/powerpoint/2010/main" val="180445501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77500" lnSpcReduction="20000"/>
          </a:bodyPr>
          <a:lstStyle/>
          <a:p>
            <a:endParaRPr lang="en-US" dirty="0" smtClean="0"/>
          </a:p>
          <a:p>
            <a:endParaRPr lang="en-US" dirty="0"/>
          </a:p>
          <a:p>
            <a:endParaRPr lang="en-US" dirty="0" smtClean="0"/>
          </a:p>
          <a:p>
            <a:endParaRPr lang="en-US" dirty="0"/>
          </a:p>
          <a:p>
            <a:endParaRPr lang="en-US" dirty="0" smtClean="0"/>
          </a:p>
          <a:p>
            <a:endParaRPr lang="en-US" dirty="0"/>
          </a:p>
          <a:p>
            <a:r>
              <a:rPr lang="en-US" dirty="0" smtClean="0"/>
              <a:t>What we are undertaking to shift our cultures to support Individualized services so everyone can live a RIDICULOUSLY GOOD LIFE is going to take ALL of US.</a:t>
            </a:r>
          </a:p>
          <a:p>
            <a:r>
              <a:rPr lang="en-US" dirty="0" smtClean="0"/>
              <a:t>The next right step will not always be visible.</a:t>
            </a:r>
          </a:p>
          <a:p>
            <a:r>
              <a:rPr lang="en-US" dirty="0" smtClean="0"/>
              <a:t>We will need to be nimble to shift and adjust as we go.</a:t>
            </a:r>
          </a:p>
          <a:p>
            <a:r>
              <a:rPr lang="en-US" dirty="0" smtClean="0"/>
              <a:t>We will need to encourage and support each other to celebrate the small victories and keep moving toward the big picture.</a:t>
            </a:r>
          </a:p>
          <a:p>
            <a:r>
              <a:rPr lang="en-US" dirty="0" smtClean="0"/>
              <a:t>TOGETHER WE CAN DESIGN A PERSON DRIVEN SYSTEM.</a:t>
            </a:r>
            <a:endParaRPr lang="en-US" dirty="0"/>
          </a:p>
        </p:txBody>
      </p:sp>
      <p:sp>
        <p:nvSpPr>
          <p:cNvPr id="3" name="Title 2"/>
          <p:cNvSpPr>
            <a:spLocks noGrp="1"/>
          </p:cNvSpPr>
          <p:nvPr>
            <p:ph type="title"/>
          </p:nvPr>
        </p:nvSpPr>
        <p:spPr/>
        <p:txBody>
          <a:bodyPr/>
          <a:lstStyle/>
          <a:p>
            <a:r>
              <a:rPr lang="en-US" dirty="0" smtClean="0"/>
              <a:t>Next Generation of Services</a:t>
            </a:r>
            <a:endParaRPr lang="en-US" dirty="0"/>
          </a:p>
        </p:txBody>
      </p:sp>
      <p:pic>
        <p:nvPicPr>
          <p:cNvPr id="4" name="Picture 2" descr="C:\Users\DillonP\AppData\Local\Temp\Content.IE5\3FXUHR9N\MC900295860[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90800" y="914400"/>
            <a:ext cx="3124200"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297008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DillonP\AppData\Local\Temp\Content.IE5\WF2K78S5\MC900441930[1].wm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609600"/>
            <a:ext cx="6553199" cy="525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55645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109728" indent="0">
              <a:buNone/>
            </a:pPr>
            <a:endParaRPr lang="en-US" dirty="0" smtClean="0"/>
          </a:p>
          <a:p>
            <a:r>
              <a:rPr lang="en-US" dirty="0" smtClean="0"/>
              <a:t>DDS </a:t>
            </a:r>
            <a:r>
              <a:rPr lang="en-US" dirty="0"/>
              <a:t>CT has a long history of being a pioneer in Human Services</a:t>
            </a:r>
            <a:r>
              <a:rPr lang="en-US" dirty="0" smtClean="0"/>
              <a:t>.</a:t>
            </a:r>
          </a:p>
          <a:p>
            <a:pPr marL="109728" indent="0">
              <a:buNone/>
            </a:pPr>
            <a:endParaRPr lang="en-US" dirty="0"/>
          </a:p>
          <a:p>
            <a:r>
              <a:rPr lang="en-US" dirty="0"/>
              <a:t>Nationally recognized as a leader on the cutting edge of improvements in our field</a:t>
            </a:r>
            <a:r>
              <a:rPr lang="en-US" dirty="0" smtClean="0"/>
              <a:t>.</a:t>
            </a:r>
          </a:p>
          <a:p>
            <a:endParaRPr lang="en-US" dirty="0"/>
          </a:p>
          <a:p>
            <a:r>
              <a:rPr lang="en-US" dirty="0" smtClean="0"/>
              <a:t>We are just continuing the journey that we have been on for the past 30 years.</a:t>
            </a:r>
            <a:endParaRPr lang="en-US" dirty="0"/>
          </a:p>
          <a:p>
            <a:endParaRPr lang="en-US" dirty="0"/>
          </a:p>
        </p:txBody>
      </p:sp>
      <p:sp>
        <p:nvSpPr>
          <p:cNvPr id="3" name="Title 2"/>
          <p:cNvSpPr>
            <a:spLocks noGrp="1"/>
          </p:cNvSpPr>
          <p:nvPr>
            <p:ph type="title"/>
          </p:nvPr>
        </p:nvSpPr>
        <p:spPr/>
        <p:txBody>
          <a:bodyPr>
            <a:normAutofit fontScale="90000"/>
          </a:bodyPr>
          <a:lstStyle/>
          <a:p>
            <a:r>
              <a:rPr lang="en-US" dirty="0" smtClean="0"/>
              <a:t>We have Charted new Courses Before</a:t>
            </a:r>
            <a:endParaRPr lang="en-US" dirty="0"/>
          </a:p>
        </p:txBody>
      </p:sp>
    </p:spTree>
    <p:extLst>
      <p:ext uri="{BB962C8B-B14F-4D97-AF65-F5344CB8AC3E}">
        <p14:creationId xmlns:p14="http://schemas.microsoft.com/office/powerpoint/2010/main" val="122353730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Next Generation of Services.</a:t>
            </a:r>
          </a:p>
          <a:p>
            <a:r>
              <a:rPr lang="en-US" dirty="0" smtClean="0"/>
              <a:t>Citizen Centered Integrative Community Supports.</a:t>
            </a:r>
          </a:p>
          <a:p>
            <a:r>
              <a:rPr lang="en-US" dirty="0" smtClean="0"/>
              <a:t>It is not enough to be physically “in” the community.  Everyone deserves to be a contributing member of their community.</a:t>
            </a:r>
            <a:br>
              <a:rPr lang="en-US" dirty="0" smtClean="0"/>
            </a:br>
            <a:endParaRPr lang="en-US" dirty="0"/>
          </a:p>
        </p:txBody>
      </p:sp>
      <p:sp>
        <p:nvSpPr>
          <p:cNvPr id="3" name="Title 2"/>
          <p:cNvSpPr>
            <a:spLocks noGrp="1"/>
          </p:cNvSpPr>
          <p:nvPr>
            <p:ph type="title"/>
          </p:nvPr>
        </p:nvSpPr>
        <p:spPr/>
        <p:txBody>
          <a:bodyPr/>
          <a:lstStyle/>
          <a:p>
            <a:r>
              <a:rPr lang="en-US" dirty="0" smtClean="0"/>
              <a:t>Where We are Going</a:t>
            </a:r>
            <a:endParaRPr lang="en-US" dirty="0"/>
          </a:p>
        </p:txBody>
      </p:sp>
      <p:pic>
        <p:nvPicPr>
          <p:cNvPr id="4098" name="Picture 2" descr="C:\Users\DillonP\AppData\Local\Temp\Content.Outlook\74M68VIM\IMG_1133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9164" y="1"/>
            <a:ext cx="3000035" cy="19812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DillonP\AppData\Local\Temp\Content.Outlook\74M68VIM\IMG_113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4066195"/>
            <a:ext cx="3200401" cy="25896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195376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350</TotalTime>
  <Words>4348</Words>
  <Application>Microsoft Office PowerPoint</Application>
  <PresentationFormat>On-screen Show (4:3)</PresentationFormat>
  <Paragraphs>585</Paragraphs>
  <Slides>74</Slides>
  <Notes>13</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74</vt:i4>
      </vt:variant>
    </vt:vector>
  </HeadingPairs>
  <TitlesOfParts>
    <vt:vector size="76" baseType="lpstr">
      <vt:lpstr>Concourse</vt:lpstr>
      <vt:lpstr>Clip</vt:lpstr>
      <vt:lpstr>The Road to Integrated Supports</vt:lpstr>
      <vt:lpstr>Agenda</vt:lpstr>
      <vt:lpstr>PowerPoint Presentation</vt:lpstr>
      <vt:lpstr>CT Service System-Where we come from</vt:lpstr>
      <vt:lpstr>Evolution of Supports &amp; Services </vt:lpstr>
      <vt:lpstr>Evolution of Supports &amp; Services</vt:lpstr>
      <vt:lpstr>PowerPoint Presentation</vt:lpstr>
      <vt:lpstr>We have Charted new Courses Before</vt:lpstr>
      <vt:lpstr>Where We are Going</vt:lpstr>
      <vt:lpstr>DDS Initiatives to Support Individuals live a ridiculously good life.</vt:lpstr>
      <vt:lpstr>3rd Generation Vision of Supports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Ways You can support</vt:lpstr>
      <vt:lpstr>BREAK</vt:lpstr>
      <vt:lpstr>Mentor Project</vt:lpstr>
      <vt:lpstr>Every Journey starts with a Decision</vt:lpstr>
      <vt:lpstr>Mentor Project beginning</vt:lpstr>
      <vt:lpstr>PowerPoint Presentation</vt:lpstr>
      <vt:lpstr>      NEXT STEPS</vt:lpstr>
      <vt:lpstr>The Commitments</vt:lpstr>
      <vt:lpstr> Keep Moving</vt:lpstr>
      <vt:lpstr>The Mentor Project Participants</vt:lpstr>
      <vt:lpstr>First Year Activities</vt:lpstr>
      <vt:lpstr>Mentor Agency Experience</vt:lpstr>
      <vt:lpstr>Living the Mission – Providing Person Driven Supports Marrakech Mentor Program Highlights</vt:lpstr>
      <vt:lpstr>Living the Mission – Providing Person Driven Supports Marrakech Mentor Program Highlights</vt:lpstr>
      <vt:lpstr>Living the Mission – Providing Person Driven Supports Marrakech Mentor Program Highlights</vt:lpstr>
      <vt:lpstr>Living the Mission – Providing Person Driven Supports Marrakech Mentor Program Highlights</vt:lpstr>
      <vt:lpstr>Living the Mission Assessment Retreat March 2014 65 Attendees: Board, Managers, HR, Finance, Admin, Direct Care, People supported </vt:lpstr>
      <vt:lpstr>DISCOVERIES</vt:lpstr>
      <vt:lpstr>What We’ve Done</vt:lpstr>
      <vt:lpstr>EDUCATION CONNECTION</vt:lpstr>
      <vt:lpstr>Living the Mission Kickoff  February 2014</vt:lpstr>
      <vt:lpstr>Ah-Ha Moments</vt:lpstr>
      <vt:lpstr>Person Centered Training June 24-25, 2014</vt:lpstr>
      <vt:lpstr>Progress Made</vt:lpstr>
      <vt:lpstr>Enjoying Life</vt:lpstr>
      <vt:lpstr>Creating Blue Space Days</vt:lpstr>
      <vt:lpstr>Creating Blue Space Day</vt:lpstr>
      <vt:lpstr>Themes from Creating Blue Space Day</vt:lpstr>
      <vt:lpstr>Ways You can support</vt:lpstr>
      <vt:lpstr>Reimaging Quality</vt:lpstr>
      <vt:lpstr>Performance Measures should Mirror our Values</vt:lpstr>
      <vt:lpstr>National Core Indicators</vt:lpstr>
      <vt:lpstr>Where CT Meets or exceeds national norm-Taken from NCI Data</vt:lpstr>
      <vt:lpstr>Sentinel Outcomes</vt:lpstr>
      <vt:lpstr>Themes</vt:lpstr>
      <vt:lpstr>Ways You can support</vt:lpstr>
      <vt:lpstr>PowerPoint Presentation</vt:lpstr>
      <vt:lpstr>PowerPoint Presentation</vt:lpstr>
      <vt:lpstr>As you look at the information posted consider:</vt:lpstr>
      <vt:lpstr>Learning Moments</vt:lpstr>
      <vt:lpstr>BREAK</vt:lpstr>
      <vt:lpstr>Busting the Waiver Myths</vt:lpstr>
      <vt:lpstr>Since January 2014 </vt:lpstr>
      <vt:lpstr>  HCB Settings Requirements and Development of the Statewide Waiver Transition Plan </vt:lpstr>
      <vt:lpstr>Planning</vt:lpstr>
      <vt:lpstr>Qualified Providers</vt:lpstr>
      <vt:lpstr>Quality Services</vt:lpstr>
      <vt:lpstr>Ways You can support</vt:lpstr>
      <vt:lpstr>  What is Success?</vt:lpstr>
      <vt:lpstr>Success for My Wall Climb</vt:lpstr>
      <vt:lpstr>How will we measure progress?</vt:lpstr>
      <vt:lpstr>Next Generation of Services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Road to Integrated Supports</dc:title>
  <dc:creator>DillonP</dc:creator>
  <cp:lastModifiedBy>WoodR</cp:lastModifiedBy>
  <cp:revision>48</cp:revision>
  <dcterms:created xsi:type="dcterms:W3CDTF">2014-10-07T15:16:58Z</dcterms:created>
  <dcterms:modified xsi:type="dcterms:W3CDTF">2014-12-08T21:46:39Z</dcterms:modified>
</cp:coreProperties>
</file>