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5"/>
  </p:notesMasterIdLst>
  <p:sldIdLst>
    <p:sldId id="527" r:id="rId2"/>
    <p:sldId id="501" r:id="rId3"/>
    <p:sldId id="526" r:id="rId4"/>
    <p:sldId id="505" r:id="rId5"/>
    <p:sldId id="506" r:id="rId6"/>
    <p:sldId id="507" r:id="rId7"/>
    <p:sldId id="509" r:id="rId8"/>
    <p:sldId id="510" r:id="rId9"/>
    <p:sldId id="486" r:id="rId10"/>
    <p:sldId id="513" r:id="rId11"/>
    <p:sldId id="515" r:id="rId12"/>
    <p:sldId id="514" r:id="rId13"/>
    <p:sldId id="518" r:id="rId14"/>
    <p:sldId id="517" r:id="rId15"/>
    <p:sldId id="519" r:id="rId16"/>
    <p:sldId id="520" r:id="rId17"/>
    <p:sldId id="521" r:id="rId18"/>
    <p:sldId id="490" r:id="rId19"/>
    <p:sldId id="523" r:id="rId20"/>
    <p:sldId id="524" r:id="rId21"/>
    <p:sldId id="525" r:id="rId22"/>
    <p:sldId id="491" r:id="rId23"/>
    <p:sldId id="4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9" autoAdjust="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B3DE-A36D-49A5-A25B-E8D1641145B9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58B7-0F65-4FFA-8797-A1A17D618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E0D24CE-AB56-E140-91F1-640A6214BF9A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2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406099" y="-124484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F897-B908-4BA1-AE4F-CF9F2298B0F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Garamond" charset="0"/>
              </a:rPr>
              <a:t>Defining Supports to  Families</a:t>
            </a:r>
            <a:endParaRPr lang="en-US" sz="4200" b="1" dirty="0">
              <a:latin typeface="Garamon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90302"/>
              </p:ext>
            </p:extLst>
          </p:nvPr>
        </p:nvGraphicFramePr>
        <p:xfrm>
          <a:off x="533400" y="3733800"/>
          <a:ext cx="8153399" cy="185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85"/>
                <a:gridCol w="2668385"/>
                <a:gridCol w="2816629"/>
              </a:tblGrid>
              <a:tr h="1858963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DISCOVERY AND NAVIGATION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&amp; Skills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245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CONNECTING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NETWEORKING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Health &amp; Self-Efficacy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2D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GOODS &amp;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Day-to-Day &amp; 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Caregiving/Supports 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19C3B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3" descr="wingspread-screensho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0" r="-3586"/>
          <a:stretch/>
        </p:blipFill>
        <p:spPr>
          <a:xfrm>
            <a:off x="457200" y="304800"/>
            <a:ext cx="959355" cy="1173163"/>
          </a:xfrm>
          <a:prstGeom prst="rect">
            <a:avLst/>
          </a:prstGeom>
        </p:spPr>
      </p:pic>
      <p:pic>
        <p:nvPicPr>
          <p:cNvPr id="5" name="Picture 4" descr="goal-of-supporting-families-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17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time </a:t>
            </a:r>
            <a:r>
              <a:rPr lang="en-US" dirty="0" smtClean="0"/>
              <a:t>staff </a:t>
            </a:r>
            <a:r>
              <a:rPr lang="en-US" dirty="0"/>
              <a:t>in Central office to focus on systems change to support families</a:t>
            </a:r>
          </a:p>
          <a:p>
            <a:pPr>
              <a:defRPr/>
            </a:pPr>
            <a:r>
              <a:rPr lang="en-US" dirty="0"/>
              <a:t>Cross department life span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Community Teams</a:t>
            </a:r>
          </a:p>
          <a:p>
            <a:pPr lvl="1"/>
            <a:r>
              <a:rPr lang="en-US" dirty="0" smtClean="0"/>
              <a:t>Information Dissemination</a:t>
            </a:r>
          </a:p>
          <a:p>
            <a:pPr lvl="1"/>
            <a:r>
              <a:rPr lang="en-US" dirty="0" smtClean="0"/>
              <a:t>Family Mentoring and Leadership</a:t>
            </a:r>
          </a:p>
          <a:p>
            <a:pPr lvl="1"/>
            <a:r>
              <a:rPr lang="en-US" dirty="0" smtClean="0"/>
              <a:t>Training and Education</a:t>
            </a:r>
          </a:p>
          <a:p>
            <a:pPr lvl="1"/>
            <a:r>
              <a:rPr lang="en-US" dirty="0" smtClean="0"/>
              <a:t>Self-Directed Services and In-Home Supports</a:t>
            </a:r>
          </a:p>
          <a:p>
            <a:pPr lvl="1"/>
            <a:r>
              <a:rPr lang="en-US" dirty="0" smtClean="0"/>
              <a:t>Social Supports and Respite</a:t>
            </a:r>
          </a:p>
          <a:p>
            <a:pPr lvl="1"/>
            <a:r>
              <a:rPr lang="en-US" dirty="0" smtClean="0"/>
              <a:t>Positive Behavior Supports</a:t>
            </a:r>
          </a:p>
          <a:p>
            <a:pPr lvl="1"/>
            <a:r>
              <a:rPr lang="en-US" dirty="0" smtClean="0"/>
              <a:t>Person Centered Housing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Healthy Living 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11461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538"/>
            <a:ext cx="1146147" cy="99373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8092" r="-28092"/>
          <a:stretch>
            <a:fillRect/>
          </a:stretch>
        </p:blipFill>
        <p:spPr>
          <a:xfrm>
            <a:off x="-304800" y="1203778"/>
            <a:ext cx="9372600" cy="51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22" y="1752230"/>
            <a:ext cx="6401355" cy="4267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9271"/>
            <a:ext cx="1146147" cy="99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33800"/>
            <a:ext cx="1761897" cy="7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37" y="2347517"/>
            <a:ext cx="135952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151709"/>
            <a:ext cx="1390008" cy="493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2691816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Eligibility </a:t>
            </a:r>
            <a:endParaRPr lang="en-US" dirty="0"/>
          </a:p>
          <a:p>
            <a:pPr algn="ctr"/>
            <a:r>
              <a:rPr lang="en-US" b="1" dirty="0"/>
              <a:t>Services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3905835"/>
            <a:ext cx="14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DDS Services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44600" y="5240018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Person Centered Planning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037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Washington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Strong leadership and partnership of state DD Council with State DD </a:t>
            </a:r>
            <a:r>
              <a:rPr lang="en-US" dirty="0" smtClean="0"/>
              <a:t>system</a:t>
            </a:r>
          </a:p>
          <a:p>
            <a:pPr>
              <a:defRPr/>
            </a:pPr>
            <a:r>
              <a:rPr lang="en-US" dirty="0" smtClean="0"/>
              <a:t>Recommendations made for integrating “supporting families” framework and specific services into the new states K Plan</a:t>
            </a:r>
          </a:p>
          <a:p>
            <a:pPr>
              <a:defRPr/>
            </a:pPr>
            <a:r>
              <a:rPr lang="en-US" dirty="0" smtClean="0"/>
              <a:t>Exploring “a family component” into already strong use of NCI data to drive systems change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1752600" cy="1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3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695257" y="1066800"/>
            <a:ext cx="4396565" cy="5723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6868" y="1066800"/>
            <a:ext cx="4398264" cy="57455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828800" y="3590925"/>
            <a:ext cx="0" cy="219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28800" y="2514600"/>
            <a:ext cx="7175" cy="308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157762" y="1984173"/>
            <a:ext cx="4242816" cy="4652818"/>
            <a:chOff x="228600" y="1847850"/>
            <a:chExt cx="8362950" cy="4706191"/>
          </a:xfrm>
        </p:grpSpPr>
        <p:sp>
          <p:nvSpPr>
            <p:cNvPr id="8" name="Rectangle 7"/>
            <p:cNvSpPr/>
            <p:nvPr/>
          </p:nvSpPr>
          <p:spPr>
            <a:xfrm>
              <a:off x="518426" y="1847850"/>
              <a:ext cx="43679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Entitlements (State Plan)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1847850"/>
              <a:ext cx="3028950" cy="619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Other Medicaid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8228" y="2743200"/>
              <a:ext cx="1917773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Institutional</a:t>
              </a:r>
              <a:endParaRPr lang="en-US" sz="10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95883" y="2743200"/>
              <a:ext cx="2285999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Home and Community-Based</a:t>
              </a:r>
              <a:endParaRPr lang="en-US" sz="10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34076" y="2743200"/>
              <a:ext cx="2285999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Home and Community-Based</a:t>
              </a:r>
              <a:endParaRPr lang="en-US" sz="10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7215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77075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600" y="3400424"/>
              <a:ext cx="2362201" cy="62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Nursing Facilities or</a:t>
              </a:r>
            </a:p>
            <a:p>
              <a:pPr algn="ctr"/>
              <a:r>
                <a:rPr lang="en-US" sz="900" b="1" dirty="0" smtClean="0"/>
                <a:t>ICF/ID</a:t>
              </a:r>
              <a:endParaRPr lang="en-US" sz="9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62626" y="31146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39559" y="3817499"/>
              <a:ext cx="2362203" cy="54499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 smtClean="0"/>
                <a:t>Medicaid Personal Care: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Personal Care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5973" y="3817499"/>
              <a:ext cx="2362203" cy="205462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 smtClean="0"/>
                <a:t>Waivers: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Personal Care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PERS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Equipment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Assistive Technology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Home Modifications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Respite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Therapies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Habilitation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Employment Support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Other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621" y="6273865"/>
              <a:ext cx="7059243" cy="28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Current: client is eligible for one or the other</a:t>
              </a:r>
              <a:endParaRPr lang="en-US" sz="1200" b="1" i="1" dirty="0"/>
            </a:p>
          </p:txBody>
        </p:sp>
        <p:cxnSp>
          <p:nvCxnSpPr>
            <p:cNvPr id="22" name="Straight Connector 21"/>
            <p:cNvCxnSpPr>
              <a:endCxn id="18" idx="0"/>
            </p:cNvCxnSpPr>
            <p:nvPr/>
          </p:nvCxnSpPr>
          <p:spPr>
            <a:xfrm>
              <a:off x="7077075" y="3609975"/>
              <a:ext cx="0" cy="207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6" idx="2"/>
            </p:cNvCxnSpPr>
            <p:nvPr/>
          </p:nvCxnSpPr>
          <p:spPr>
            <a:xfrm flipH="1" flipV="1">
              <a:off x="3520660" y="4362489"/>
              <a:ext cx="794166" cy="1883156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326732" y="4379707"/>
              <a:ext cx="1448576" cy="1865938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6"/>
          <p:cNvGrpSpPr/>
          <p:nvPr/>
        </p:nvGrpSpPr>
        <p:grpSpPr>
          <a:xfrm>
            <a:off x="4724399" y="1971675"/>
            <a:ext cx="4241475" cy="4190999"/>
            <a:chOff x="0" y="1895475"/>
            <a:chExt cx="8362950" cy="440258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136921" y="2487240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93420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35280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>
            <a:xfrm>
              <a:off x="2228850" y="2743200"/>
              <a:ext cx="2286000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Home and Community-Based</a:t>
              </a:r>
              <a:endParaRPr lang="en-US" sz="1000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352800" y="3619500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50248" y="1895475"/>
              <a:ext cx="450747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Entitlements (State Plan)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34000" y="1895475"/>
              <a:ext cx="3028950" cy="619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Other Medicaid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791200" y="2743200"/>
              <a:ext cx="2286000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Home and Community-Based</a:t>
              </a:r>
              <a:endParaRPr lang="en-US" sz="1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0" y="3400426"/>
              <a:ext cx="2362199" cy="5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Nursing Facilities or</a:t>
              </a:r>
            </a:p>
            <a:p>
              <a:pPr algn="ctr"/>
              <a:r>
                <a:rPr lang="en-US" sz="900" b="1" dirty="0" smtClean="0"/>
                <a:t>ICF/ID</a:t>
              </a:r>
              <a:endParaRPr lang="en-US" sz="9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03923" y="3891432"/>
              <a:ext cx="2919411" cy="1406420"/>
            </a:xfrm>
            <a:prstGeom prst="rect">
              <a:avLst/>
            </a:prstGeom>
            <a:solidFill>
              <a:srgbClr val="BCE0EA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 smtClean="0"/>
                <a:t>New - Community First Choice: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Personal Care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Required CFCO Services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Optional CFCO Services?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More Flexibility?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Improved outcomes</a:t>
              </a:r>
              <a:endParaRPr lang="en-US" sz="800" b="1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143167" y="309172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838827" y="3881908"/>
              <a:ext cx="2362199" cy="1382750"/>
            </a:xfrm>
            <a:prstGeom prst="rect">
              <a:avLst/>
            </a:prstGeom>
            <a:solidFill>
              <a:srgbClr val="BCE0EA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 smtClean="0"/>
                <a:t>Waivers: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Will look different in some cases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900" b="1" dirty="0" smtClean="0"/>
                <a:t>May become more of a wrap-around service to CFCO?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3774888" y="5497590"/>
              <a:ext cx="450730" cy="80046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4225619" y="4547031"/>
              <a:ext cx="1540002" cy="175102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934200" y="3609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2"/>
          <p:cNvSpPr txBox="1">
            <a:spLocks/>
          </p:cNvSpPr>
          <p:nvPr/>
        </p:nvSpPr>
        <p:spPr>
          <a:xfrm>
            <a:off x="381000" y="1219200"/>
            <a:ext cx="3810000" cy="36431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lvl="0" indent="0" algn="ctr" fontAlgn="auto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Current:</a:t>
            </a: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Title 2"/>
          <p:cNvSpPr txBox="1">
            <a:spLocks/>
          </p:cNvSpPr>
          <p:nvPr/>
        </p:nvSpPr>
        <p:spPr>
          <a:xfrm>
            <a:off x="4858549" y="1198728"/>
            <a:ext cx="3962400" cy="6096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Future:</a:t>
            </a: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57750" y="2800350"/>
            <a:ext cx="906242" cy="3083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Institutional</a:t>
            </a:r>
            <a:endParaRPr lang="en-US" sz="1000" b="1" dirty="0"/>
          </a:p>
        </p:txBody>
      </p:sp>
      <p:sp>
        <p:nvSpPr>
          <p:cNvPr id="23" name="Explosion 1 22"/>
          <p:cNvSpPr/>
          <p:nvPr/>
        </p:nvSpPr>
        <p:spPr>
          <a:xfrm>
            <a:off x="4857750" y="5934960"/>
            <a:ext cx="4234072" cy="923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New: A client is potentially eligible for both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821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does K Plan: Community First Choice change </a:t>
            </a:r>
          </a:p>
          <a:p>
            <a:pPr algn="ctr"/>
            <a:r>
              <a:rPr lang="en-US" sz="2400" b="1" dirty="0" smtClean="0"/>
              <a:t>about our current system?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83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District of Columbia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Currently Legacy System</a:t>
            </a:r>
          </a:p>
          <a:p>
            <a:pPr lvl="1"/>
            <a:r>
              <a:rPr lang="en-US" b="1" i="1" dirty="0"/>
              <a:t>Adults with Intellectual Disabilities only</a:t>
            </a:r>
          </a:p>
          <a:p>
            <a:pPr lvl="1"/>
            <a:r>
              <a:rPr lang="en-US" b="1" i="1" dirty="0"/>
              <a:t>Commitment to community based supports</a:t>
            </a:r>
          </a:p>
          <a:p>
            <a:pPr lvl="1"/>
            <a:r>
              <a:rPr lang="en-US" b="1" i="1" dirty="0"/>
              <a:t>Stalled at reforming the law</a:t>
            </a:r>
          </a:p>
          <a:p>
            <a:r>
              <a:rPr lang="en-US" dirty="0" smtClean="0"/>
              <a:t>Developing new Legislation for DD Services</a:t>
            </a:r>
          </a:p>
          <a:p>
            <a:r>
              <a:rPr lang="en-US" dirty="0" smtClean="0"/>
              <a:t>Budget Line Item for Supports to Families </a:t>
            </a:r>
          </a:p>
          <a:p>
            <a:r>
              <a:rPr lang="en-US" dirty="0" smtClean="0"/>
              <a:t>Initiated Supporting Families Advisory Council</a:t>
            </a:r>
          </a:p>
          <a:p>
            <a:r>
              <a:rPr lang="en-US" dirty="0" smtClean="0"/>
              <a:t>Connecting System Reform Initiatives Together</a:t>
            </a:r>
            <a:r>
              <a:rPr lang="en-US" dirty="0"/>
              <a:t> </a:t>
            </a:r>
            <a:r>
              <a:rPr lang="en-US" sz="2700" dirty="0" smtClean="0"/>
              <a:t>(Employment First, Person Centered Thinking: Trained Family Facilitators, Supporting Families </a:t>
            </a:r>
            <a:r>
              <a:rPr lang="en-US" sz="2700" dirty="0" err="1" smtClean="0"/>
              <a:t>CoP</a:t>
            </a:r>
            <a:r>
              <a:rPr lang="en-US" sz="27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391"/>
            <a:ext cx="106689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Oklahoma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DD System</a:t>
            </a:r>
          </a:p>
          <a:p>
            <a:pPr lvl="1"/>
            <a:r>
              <a:rPr lang="en-US" dirty="0" smtClean="0"/>
              <a:t>Existing initiatives focused on person centered planning</a:t>
            </a:r>
          </a:p>
          <a:p>
            <a:pPr lvl="1"/>
            <a:r>
              <a:rPr lang="en-US" dirty="0" smtClean="0"/>
              <a:t>Enhance role of case managers and intake workers to focus on support to families </a:t>
            </a:r>
          </a:p>
          <a:p>
            <a:r>
              <a:rPr lang="en-US" dirty="0" smtClean="0"/>
              <a:t>Governors Blue Ribbon Task Force using </a:t>
            </a:r>
            <a:r>
              <a:rPr lang="en-US" dirty="0" err="1" smtClean="0"/>
              <a:t>LifeCourse</a:t>
            </a:r>
            <a:r>
              <a:rPr lang="en-US" dirty="0" smtClean="0"/>
              <a:t> framework to guide conversations and plan development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225865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Reframing Wait List Discussion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52281"/>
              </p:ext>
            </p:extLst>
          </p:nvPr>
        </p:nvGraphicFramePr>
        <p:xfrm>
          <a:off x="609600" y="4191000"/>
          <a:ext cx="8229600" cy="189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Oklahomans with DD on Waiting List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0-5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6-18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19-64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65+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Total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Details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624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2579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3714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510" marR="0" indent="-16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59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6,976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Names on Waiting List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114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620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850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Calibri"/>
                          <a:cs typeface="Calibri"/>
                        </a:rPr>
                        <a:t>1,695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On list, No known public benefits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510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1959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2864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5281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On list, Getting Some Public benefits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we learning?</a:t>
            </a:r>
            <a:br>
              <a:rPr lang="en-US" b="1" dirty="0" smtClean="0"/>
            </a:br>
            <a:r>
              <a:rPr lang="en-US" b="1" dirty="0" smtClean="0"/>
              <a:t>Overall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Focus on Person with Disability as we try to increase supports to families</a:t>
            </a:r>
          </a:p>
          <a:p>
            <a:r>
              <a:rPr lang="en-US" dirty="0" smtClean="0"/>
              <a:t>Concept of “all” has made a major impact</a:t>
            </a:r>
          </a:p>
          <a:p>
            <a:r>
              <a:rPr lang="en-US" dirty="0" smtClean="0"/>
              <a:t>Family support vs. supporting families</a:t>
            </a:r>
          </a:p>
          <a:p>
            <a:r>
              <a:rPr lang="en-US" dirty="0" smtClean="0"/>
              <a:t>Aging families or “traditional mindset” families comfortable with the current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we learning?</a:t>
            </a:r>
            <a:br>
              <a:rPr lang="en-US" b="1" dirty="0" smtClean="0"/>
            </a:br>
            <a:r>
              <a:rPr lang="en-US" b="1" dirty="0" smtClean="0"/>
              <a:t>Overall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integrated supports: Technology is really exciting people and Increased focused on what are “natural or informal supports”</a:t>
            </a:r>
          </a:p>
          <a:p>
            <a:r>
              <a:rPr lang="en-US" dirty="0" smtClean="0"/>
              <a:t>People are “ready” and excited for the message and concrete, practical tools</a:t>
            </a:r>
          </a:p>
          <a:p>
            <a:r>
              <a:rPr lang="en-US" dirty="0" smtClean="0"/>
              <a:t>The skill of “partnering” with other entities and with self-advocates and families is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919" y="499533"/>
            <a:ext cx="8270081" cy="741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Identifying Key Drivers and Indicators for Systems Transformation and Implementation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297" y="6287643"/>
            <a:ext cx="379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*Adapted from SELN Framework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426406" cy="5736849"/>
          </a:xfrm>
        </p:spPr>
      </p:pic>
    </p:spTree>
    <p:extLst>
      <p:ext uri="{BB962C8B-B14F-4D97-AF65-F5344CB8AC3E}">
        <p14:creationId xmlns:p14="http://schemas.microsoft.com/office/powerpoint/2010/main" val="30675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000" b="1" dirty="0" smtClean="0"/>
              <a:t>Integrated and Comprehensive Systems: Connecting the Dots</a:t>
            </a:r>
            <a:br>
              <a:rPr lang="en-US" sz="3000" b="1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Employment First</a:t>
            </a:r>
          </a:p>
          <a:p>
            <a:r>
              <a:rPr lang="en-US" sz="2300" dirty="0" smtClean="0"/>
              <a:t>Alternatives </a:t>
            </a:r>
            <a:r>
              <a:rPr lang="en-US" sz="2300" dirty="0"/>
              <a:t>to Guardianship/Supported Decision </a:t>
            </a:r>
            <a:r>
              <a:rPr lang="en-US" sz="2300" dirty="0" smtClean="0"/>
              <a:t>Making</a:t>
            </a:r>
          </a:p>
          <a:p>
            <a:r>
              <a:rPr lang="en-US" sz="2300" dirty="0" smtClean="0"/>
              <a:t>No </a:t>
            </a:r>
            <a:r>
              <a:rPr lang="en-US" sz="2300" dirty="0"/>
              <a:t>Wrong Door Initiatives </a:t>
            </a:r>
            <a:endParaRPr lang="en-US" sz="2300" dirty="0" smtClean="0"/>
          </a:p>
          <a:p>
            <a:r>
              <a:rPr lang="en-US" sz="2300" dirty="0" smtClean="0"/>
              <a:t>Aging </a:t>
            </a:r>
            <a:r>
              <a:rPr lang="en-US" sz="2300" dirty="0"/>
              <a:t>and Disability Resource </a:t>
            </a:r>
            <a:r>
              <a:rPr lang="en-US" sz="2300" dirty="0" smtClean="0"/>
              <a:t>Center</a:t>
            </a:r>
          </a:p>
          <a:p>
            <a:r>
              <a:rPr lang="en-US" sz="2300" dirty="0" smtClean="0"/>
              <a:t>CMS </a:t>
            </a:r>
            <a:r>
              <a:rPr lang="en-US" sz="2300" dirty="0"/>
              <a:t>Balanced Incentive </a:t>
            </a:r>
            <a:r>
              <a:rPr lang="en-US" sz="2300" dirty="0" smtClean="0"/>
              <a:t>Program</a:t>
            </a:r>
          </a:p>
          <a:p>
            <a:r>
              <a:rPr lang="en-US" sz="2300" dirty="0" smtClean="0"/>
              <a:t>CMS </a:t>
            </a:r>
            <a:r>
              <a:rPr lang="en-US" sz="2300" dirty="0"/>
              <a:t>Community Settings and Person Centered </a:t>
            </a:r>
            <a:r>
              <a:rPr lang="en-US" sz="2300" dirty="0" smtClean="0"/>
              <a:t>Rule</a:t>
            </a:r>
          </a:p>
          <a:p>
            <a:r>
              <a:rPr lang="en-US" sz="2300" dirty="0" smtClean="0"/>
              <a:t>Family </a:t>
            </a:r>
            <a:r>
              <a:rPr lang="en-US" sz="2300" dirty="0"/>
              <a:t>Information Systems Project </a:t>
            </a:r>
            <a:endParaRPr lang="en-US" sz="2300" dirty="0" smtClean="0"/>
          </a:p>
          <a:p>
            <a:r>
              <a:rPr lang="en-US" sz="2300" dirty="0" smtClean="0"/>
              <a:t>NIDRR </a:t>
            </a:r>
            <a:r>
              <a:rPr lang="en-US" sz="2300" dirty="0"/>
              <a:t>newly funded RRTC on Family </a:t>
            </a:r>
            <a:r>
              <a:rPr lang="en-US" sz="2300" dirty="0" smtClean="0"/>
              <a:t>support</a:t>
            </a:r>
          </a:p>
          <a:p>
            <a:r>
              <a:rPr lang="en-US" sz="2300" dirty="0" smtClean="0"/>
              <a:t>IDEA Performance </a:t>
            </a:r>
            <a:r>
              <a:rPr lang="en-US" sz="2300" dirty="0"/>
              <a:t>Outcomes </a:t>
            </a:r>
            <a:endParaRPr lang="en-US" sz="2300" dirty="0" smtClean="0"/>
          </a:p>
          <a:p>
            <a:r>
              <a:rPr lang="en-US" sz="2300" dirty="0" smtClean="0"/>
              <a:t>HRSA </a:t>
            </a:r>
            <a:r>
              <a:rPr lang="en-US" sz="2300" dirty="0"/>
              <a:t>Home Visiting </a:t>
            </a:r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9162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Future </a:t>
            </a:r>
            <a:r>
              <a:rPr lang="en-US" sz="3500" b="1" dirty="0" smtClean="0"/>
              <a:t>Supporting Families Practice Areas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Providers </a:t>
            </a:r>
            <a:r>
              <a:rPr lang="en-US" dirty="0"/>
              <a:t>Partnering with Families </a:t>
            </a:r>
            <a:endParaRPr lang="en-US" dirty="0" smtClean="0"/>
          </a:p>
          <a:p>
            <a:r>
              <a:rPr lang="en-US" dirty="0" smtClean="0"/>
              <a:t>Self</a:t>
            </a:r>
            <a:r>
              <a:rPr lang="en-US" dirty="0"/>
              <a:t>-Directed Supports and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Goods </a:t>
            </a:r>
            <a:r>
              <a:rPr lang="en-US" dirty="0"/>
              <a:t>and Services Specific to Family or </a:t>
            </a:r>
            <a:r>
              <a:rPr lang="en-US" dirty="0" smtClean="0"/>
              <a:t>Caregiver</a:t>
            </a:r>
          </a:p>
          <a:p>
            <a:r>
              <a:rPr lang="en-US" dirty="0" smtClean="0"/>
              <a:t>Building </a:t>
            </a:r>
            <a:r>
              <a:rPr lang="en-US" dirty="0"/>
              <a:t>Capacity of Community to Support Families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7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Difficulties in Capturing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Constant priorities and changes in state systems </a:t>
            </a:r>
            <a:r>
              <a:rPr lang="en-US" dirty="0"/>
              <a:t>(policy, CMS, leadership, staffing, funding)</a:t>
            </a:r>
          </a:p>
          <a:p>
            <a:pPr lvl="1"/>
            <a:r>
              <a:rPr lang="en-US" dirty="0" smtClean="0"/>
              <a:t>No operational </a:t>
            </a:r>
            <a:r>
              <a:rPr lang="en-US" dirty="0"/>
              <a:t>definition of family support</a:t>
            </a:r>
          </a:p>
          <a:p>
            <a:pPr lvl="1"/>
            <a:r>
              <a:rPr lang="en-US" dirty="0"/>
              <a:t>Lack of defined evidence based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Data on “family” and “family support services” difficult to capture</a:t>
            </a:r>
          </a:p>
          <a:p>
            <a:pPr lvl="1"/>
            <a:r>
              <a:rPr lang="en-US" dirty="0" smtClean="0"/>
              <a:t>Different Starting Points for Systems Change</a:t>
            </a:r>
          </a:p>
          <a:p>
            <a:pPr lvl="1"/>
            <a:r>
              <a:rPr lang="en-US" dirty="0" smtClean="0"/>
              <a:t>Supporting Families is a cultural change, it is bigger than one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Capturing Our Learning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7237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8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Activities Organized in 3 Buckets</a:t>
            </a:r>
            <a:endParaRPr lang="en-US" b="1" dirty="0"/>
          </a:p>
        </p:txBody>
      </p:sp>
      <p:pic>
        <p:nvPicPr>
          <p:cNvPr id="4" name="Content Placeholder 3" descr="buckets-for-white-backgroun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457200" y="1524000"/>
            <a:ext cx="8313311" cy="4572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3962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Discover &amp; Navigation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Connecting &amp; Networking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148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Goods &amp;</a:t>
            </a:r>
          </a:p>
          <a:p>
            <a:pPr algn="r"/>
            <a:r>
              <a:rPr lang="en-US" sz="2200" b="1" dirty="0" smtClean="0"/>
              <a:t>Services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92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Tennessee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Communication Tools for Reframing</a:t>
            </a:r>
          </a:p>
          <a:p>
            <a:pPr marL="0" indent="0" algn="ctr">
              <a:buNone/>
            </a:pPr>
            <a:r>
              <a:rPr lang="en-US" sz="2800" dirty="0" smtClean="0"/>
              <a:t>(e-newsletter, magazine, folder, website, social media)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2946400" cy="280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3394"/>
            <a:ext cx="2054530" cy="72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819400"/>
            <a:ext cx="2323269" cy="3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Washington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2057400" cy="27222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1749704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2837222" cy="114141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25963"/>
          </a:xfrm>
        </p:spPr>
        <p:txBody>
          <a:bodyPr/>
          <a:lstStyle/>
          <a:p>
            <a:r>
              <a:rPr lang="en-US" dirty="0"/>
              <a:t>Infused the </a:t>
            </a:r>
            <a:r>
              <a:rPr lang="en-US" dirty="0" err="1"/>
              <a:t>lifecourse</a:t>
            </a:r>
            <a:r>
              <a:rPr lang="en-US" dirty="0"/>
              <a:t> framework into existing “Informing Families, Building Trust” messaging efforts</a:t>
            </a:r>
          </a:p>
          <a:p>
            <a:r>
              <a:rPr lang="en-US" dirty="0" smtClean="0"/>
              <a:t>Building virtual planning tool based on </a:t>
            </a:r>
            <a:r>
              <a:rPr lang="en-US" dirty="0" err="1" smtClean="0"/>
              <a:t>LifeCourse</a:t>
            </a:r>
            <a:r>
              <a:rPr lang="en-US" dirty="0" smtClean="0"/>
              <a:t>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53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Missouri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b="1" dirty="0" smtClean="0"/>
              <a:t>Consistent </a:t>
            </a:r>
            <a:r>
              <a:rPr lang="en-US" b="1" dirty="0"/>
              <a:t>Message Across the </a:t>
            </a:r>
            <a:r>
              <a:rPr lang="en-US" b="1" dirty="0" err="1"/>
              <a:t>LifeSpan</a:t>
            </a:r>
            <a:endParaRPr lang="en-US" i="1" dirty="0" smtClean="0"/>
          </a:p>
          <a:p>
            <a:pPr algn="ctr">
              <a:spcBef>
                <a:spcPts val="400"/>
              </a:spcBef>
            </a:pPr>
            <a:r>
              <a:rPr lang="en-US" i="1" dirty="0" smtClean="0"/>
              <a:t>Family to Family at Missouri UCEDD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Early Childhood, Part C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School Districts, Special Education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PNS Show Me Career Grant Pilot Sites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State Division of Developmental Disability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Special Health Care Needs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1140051" cy="987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81600"/>
            <a:ext cx="1143000" cy="139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181600"/>
            <a:ext cx="1066800" cy="1297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181600"/>
            <a:ext cx="1077097" cy="1317247"/>
          </a:xfrm>
          <a:prstGeom prst="rect">
            <a:avLst/>
          </a:prstGeom>
        </p:spPr>
      </p:pic>
      <p:pic>
        <p:nvPicPr>
          <p:cNvPr id="13" name="Picture 12" descr="folder-screensho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181600"/>
            <a:ext cx="1066800" cy="13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1143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Peer Support Practices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Tennessee:  </a:t>
            </a:r>
            <a:r>
              <a:rPr lang="en-US" sz="3600" dirty="0"/>
              <a:t>Created sub-</a:t>
            </a:r>
            <a:r>
              <a:rPr lang="en-US" sz="3600" dirty="0" smtClean="0"/>
              <a:t>committee enhancing</a:t>
            </a:r>
            <a:r>
              <a:rPr lang="en-US" sz="3600" dirty="0"/>
              <a:t>, connecting and sustaining</a:t>
            </a:r>
          </a:p>
          <a:p>
            <a:r>
              <a:rPr lang="en-US" sz="3600" b="1" dirty="0"/>
              <a:t>District of Columbia:  </a:t>
            </a:r>
            <a:r>
              <a:rPr lang="en-US" sz="3600" dirty="0"/>
              <a:t>State has contracted with P2P USA to assist in starting chapter</a:t>
            </a:r>
          </a:p>
          <a:p>
            <a:r>
              <a:rPr lang="en-US" sz="3600" b="1" dirty="0"/>
              <a:t>Washington:  </a:t>
            </a:r>
            <a:r>
              <a:rPr lang="en-US" sz="3600" dirty="0" smtClean="0"/>
              <a:t>Adult </a:t>
            </a:r>
            <a:r>
              <a:rPr lang="en-US" sz="3600" dirty="0"/>
              <a:t>Sibling </a:t>
            </a:r>
            <a:r>
              <a:rPr lang="en-US" sz="3600" dirty="0" smtClean="0"/>
              <a:t>Focus group</a:t>
            </a:r>
            <a:endParaRPr lang="en-US" sz="3600" b="1" dirty="0"/>
          </a:p>
          <a:p>
            <a:r>
              <a:rPr lang="en-US" sz="3600" b="1" dirty="0"/>
              <a:t>Connecticut:  </a:t>
            </a:r>
            <a:r>
              <a:rPr lang="en-US" sz="3600" dirty="0" smtClean="0"/>
              <a:t>Participated in Parents </a:t>
            </a:r>
            <a:r>
              <a:rPr lang="en-US" sz="3600" dirty="0"/>
              <a:t>with Disabilities conference </a:t>
            </a:r>
            <a:endParaRPr lang="en-US" sz="3600" dirty="0" smtClean="0"/>
          </a:p>
          <a:p>
            <a:r>
              <a:rPr lang="en-US" sz="3600" b="1" dirty="0" smtClean="0"/>
              <a:t>Missouri:  </a:t>
            </a:r>
            <a:r>
              <a:rPr lang="en-US" sz="3600" dirty="0" smtClean="0"/>
              <a:t>State agency contracted with F2F HIC for seamless front door </a:t>
            </a:r>
            <a:endParaRPr lang="en-US" sz="3600" b="1" dirty="0" smtClean="0"/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533400" y="533400"/>
            <a:ext cx="15241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Leadership Development Practices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Missouri:  </a:t>
            </a:r>
            <a:r>
              <a:rPr lang="en-US" sz="3600" dirty="0" smtClean="0"/>
              <a:t>Partners in Policymaking and Alumna Weekend</a:t>
            </a:r>
          </a:p>
          <a:p>
            <a:r>
              <a:rPr lang="en-US" sz="3600" b="1" dirty="0" smtClean="0"/>
              <a:t>Oklahoma:  </a:t>
            </a:r>
            <a:r>
              <a:rPr lang="en-US" sz="3600" dirty="0" smtClean="0"/>
              <a:t>Statewide Joining Forces Family Leadership Conference and Rural Leadership Institutes</a:t>
            </a:r>
          </a:p>
          <a:p>
            <a:r>
              <a:rPr lang="en-US" sz="3600" b="1" dirty="0" smtClean="0"/>
              <a:t>District of Columbia: </a:t>
            </a:r>
            <a:r>
              <a:rPr lang="en-US" sz="3600" dirty="0" smtClean="0"/>
              <a:t>Family Stipends, Advocacy Training with Georgetown </a:t>
            </a:r>
          </a:p>
          <a:p>
            <a:r>
              <a:rPr lang="en-US" sz="3600" b="1" dirty="0" smtClean="0"/>
              <a:t>Connecticut:  </a:t>
            </a:r>
            <a:r>
              <a:rPr lang="en-US" sz="3600" dirty="0" smtClean="0"/>
              <a:t>Facilitating bringing together Family Networks to work together on advocacy and information dissemination </a:t>
            </a:r>
            <a:endParaRPr lang="en-US" sz="3600" dirty="0"/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381000" y="533400"/>
            <a:ext cx="15241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Practices Focused on Those Served by the State Service System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2209800"/>
            <a:ext cx="7315200" cy="3276600"/>
            <a:chOff x="321748" y="1371600"/>
            <a:chExt cx="8220675" cy="4052969"/>
          </a:xfrm>
        </p:grpSpPr>
        <p:sp>
          <p:nvSpPr>
            <p:cNvPr id="8" name="Right Triangle 7"/>
            <p:cNvSpPr/>
            <p:nvPr/>
          </p:nvSpPr>
          <p:spPr>
            <a:xfrm rot="10800000" flipH="1">
              <a:off x="321748" y="1418103"/>
              <a:ext cx="8220675" cy="4006466"/>
            </a:xfrm>
            <a:prstGeom prst="rtTriangl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648200" y="1371600"/>
              <a:ext cx="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48400" y="1371600"/>
              <a:ext cx="0" cy="1143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 rot="16200000">
            <a:off x="6355160" y="3474640"/>
            <a:ext cx="1843881" cy="12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891</Words>
  <Application>Microsoft Office PowerPoint</Application>
  <PresentationFormat>On-screen Show (4:3)</PresentationFormat>
  <Paragraphs>186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Defining Supports to  Families</vt:lpstr>
      <vt:lpstr>Identifying Key Drivers and Indicators for Systems Transformation and Implementation</vt:lpstr>
      <vt:lpstr>Activities Organized in 3 Buckets</vt:lpstr>
      <vt:lpstr>Tennessee</vt:lpstr>
      <vt:lpstr>Washington</vt:lpstr>
      <vt:lpstr>Missouri</vt:lpstr>
      <vt:lpstr>Peer Support Practices</vt:lpstr>
      <vt:lpstr>Leadership Development Practices</vt:lpstr>
      <vt:lpstr>Practices Focused on Those Served by the State Service System</vt:lpstr>
      <vt:lpstr>Connecticut</vt:lpstr>
      <vt:lpstr>Connecticut</vt:lpstr>
      <vt:lpstr>Connecticut</vt:lpstr>
      <vt:lpstr> Washington </vt:lpstr>
      <vt:lpstr>PowerPoint Presentation</vt:lpstr>
      <vt:lpstr>District of Columbia</vt:lpstr>
      <vt:lpstr>Oklahoma</vt:lpstr>
      <vt:lpstr>Reframing Wait List Discussion</vt:lpstr>
      <vt:lpstr>What are we learning? Overall Themes</vt:lpstr>
      <vt:lpstr>What are we learning? Overall Themes</vt:lpstr>
      <vt:lpstr>Integrated and Comprehensive Systems: Connecting the Dots </vt:lpstr>
      <vt:lpstr>Future Supporting Families Practice Areas</vt:lpstr>
      <vt:lpstr>Difficulties in Capturing Learning</vt:lpstr>
      <vt:lpstr>Capturing Our Learning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community of practice</dc:title>
  <dc:creator>Mary Lee Fay</dc:creator>
  <cp:lastModifiedBy>WoodR</cp:lastModifiedBy>
  <cp:revision>104</cp:revision>
  <dcterms:created xsi:type="dcterms:W3CDTF">2014-05-19T16:43:52Z</dcterms:created>
  <dcterms:modified xsi:type="dcterms:W3CDTF">2014-12-12T15:27:31Z</dcterms:modified>
</cp:coreProperties>
</file>